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08" r:id="rId4"/>
  </p:sldMasterIdLst>
  <p:notesMasterIdLst>
    <p:notesMasterId r:id="rId28"/>
  </p:notesMasterIdLst>
  <p:sldIdLst>
    <p:sldId id="256" r:id="rId5"/>
    <p:sldId id="321" r:id="rId6"/>
    <p:sldId id="257" r:id="rId7"/>
    <p:sldId id="324" r:id="rId8"/>
    <p:sldId id="366" r:id="rId9"/>
    <p:sldId id="323" r:id="rId10"/>
    <p:sldId id="325" r:id="rId11"/>
    <p:sldId id="329" r:id="rId12"/>
    <p:sldId id="332" r:id="rId13"/>
    <p:sldId id="327" r:id="rId14"/>
    <p:sldId id="360" r:id="rId15"/>
    <p:sldId id="279" r:id="rId16"/>
    <p:sldId id="362" r:id="rId17"/>
    <p:sldId id="330" r:id="rId18"/>
    <p:sldId id="364" r:id="rId19"/>
    <p:sldId id="331" r:id="rId20"/>
    <p:sldId id="328" r:id="rId21"/>
    <p:sldId id="363" r:id="rId22"/>
    <p:sldId id="333" r:id="rId23"/>
    <p:sldId id="274" r:id="rId24"/>
    <p:sldId id="275" r:id="rId25"/>
    <p:sldId id="367" r:id="rId26"/>
    <p:sldId id="368"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VvKm/+aiFGSITQYn4ywmw==" hashData="ZpPAnb6bu8i7Nyrsh1XPgdSB4NclpBmh1SmqVgsgcdr24T2b3f4aPoPej6Hl7hkdNo6cjp0cmi7HINHHTNd7M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1" autoAdjust="0"/>
    <p:restoredTop sz="65038" autoAdjust="0"/>
  </p:normalViewPr>
  <p:slideViewPr>
    <p:cSldViewPr snapToGrid="0" snapToObjects="1">
      <p:cViewPr varScale="1">
        <p:scale>
          <a:sx n="71" d="100"/>
          <a:sy n="71" d="100"/>
        </p:scale>
        <p:origin x="1230"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1595"/>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47605"/>
            <a:ext cx="5486400" cy="4096412"/>
          </a:xfrm>
          <a:prstGeom prst="rect">
            <a:avLst/>
          </a:prstGeom>
        </p:spPr>
        <p:txBody>
          <a:bodyPr vert="horz" lIns="91440" tIns="45720" rIns="91440" bIns="45720" rtlCol="0"/>
          <a:lstStyle/>
          <a:p>
            <a:r>
              <a:rPr kumimoji="1" lang="ja-JP" altLang="en-US"/>
              <a:t>マスター テキストの書式設定</a:t>
            </a:r>
          </a:p>
        </p:txBody>
      </p:sp>
      <p:sp>
        <p:nvSpPr>
          <p:cNvPr id="2" name="日付プレースホルダー 1">
            <a:extLst>
              <a:ext uri="{FF2B5EF4-FFF2-40B4-BE49-F238E27FC236}">
                <a16:creationId xmlns:a16="http://schemas.microsoft.com/office/drawing/2014/main" id="{F7B984AB-DB90-324B-BB2C-72C62A3257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52178-CCA9-B547-BD4A-4E7846ED2995}" type="datetimeFigureOut">
              <a:rPr kumimoji="1" lang="ja-JP" altLang="en-US" smtClean="0"/>
              <a:t>2024/1/11</a:t>
            </a:fld>
            <a:endParaRPr kumimoji="1" lang="ja-JP" altLang="en-US"/>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463" algn="just"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dirty="0"/>
              <a:t>時間：</a:t>
            </a:r>
            <a:r>
              <a:rPr kumimoji="1" lang="en-US" altLang="ja-JP" dirty="0"/>
              <a:t>30</a:t>
            </a:r>
            <a:r>
              <a:rPr kumimoji="1" lang="ja-JP" altLang="en-US" dirty="0"/>
              <a:t>分</a:t>
            </a:r>
            <a:endParaRPr kumimoji="1" lang="en-US" altLang="ja-JP" dirty="0"/>
          </a:p>
          <a:p>
            <a:r>
              <a:rPr kumimoji="1" lang="ja-JP" altLang="en-US" dirty="0"/>
              <a:t>内容</a:t>
            </a:r>
            <a:endParaRPr kumimoji="1" lang="en-US" altLang="ja-JP" dirty="0"/>
          </a:p>
          <a:p>
            <a:pPr marL="171450" indent="-171450">
              <a:buFont typeface="Arial" panose="020B0604020202020204" pitchFamily="34" charset="0"/>
              <a:buChar char="•"/>
            </a:pPr>
            <a:r>
              <a:rPr kumimoji="1" lang="ja-JP" altLang="en-US" dirty="0"/>
              <a:t>放射線の様々な利用</a:t>
            </a:r>
          </a:p>
          <a:p>
            <a:pPr marL="171450" indent="-171450">
              <a:buFont typeface="Arial" panose="020B0604020202020204" pitchFamily="34" charset="0"/>
              <a:buChar char="•"/>
            </a:pPr>
            <a:r>
              <a:rPr kumimoji="1" lang="ja-JP" altLang="en-US" dirty="0"/>
              <a:t>放射線事故・災害の種類</a:t>
            </a:r>
          </a:p>
          <a:p>
            <a:pPr marL="171450" indent="-171450">
              <a:buFont typeface="Arial" panose="020B0604020202020204" pitchFamily="34" charset="0"/>
              <a:buChar char="•"/>
            </a:pPr>
            <a:r>
              <a:rPr kumimoji="1" lang="ja-JP" altLang="en-US" dirty="0"/>
              <a:t>原子力災害</a:t>
            </a:r>
          </a:p>
          <a:p>
            <a:pPr marL="171450" indent="-171450">
              <a:buFont typeface="Arial" panose="020B0604020202020204" pitchFamily="34" charset="0"/>
              <a:buChar char="•"/>
            </a:pPr>
            <a:r>
              <a:rPr kumimoji="1" lang="ja-JP" altLang="en-US" dirty="0"/>
              <a:t>原子力防災に関する主な法令及び計画</a:t>
            </a:r>
          </a:p>
          <a:p>
            <a:pPr marL="171450" indent="-171450">
              <a:buFont typeface="Arial" panose="020B0604020202020204" pitchFamily="34" charset="0"/>
              <a:buChar char="•"/>
            </a:pPr>
            <a:r>
              <a:rPr kumimoji="1" lang="ja-JP" altLang="en-US" dirty="0"/>
              <a:t>原子力災害対策指針</a:t>
            </a:r>
          </a:p>
          <a:p>
            <a:pPr marL="171450" indent="-171450">
              <a:buFont typeface="Arial" panose="020B0604020202020204" pitchFamily="34" charset="0"/>
              <a:buChar char="•"/>
            </a:pPr>
            <a:r>
              <a:rPr kumimoji="1" lang="ja-JP" altLang="en-US" dirty="0"/>
              <a:t>原子力災害対策重点区域</a:t>
            </a:r>
          </a:p>
          <a:p>
            <a:pPr marL="171450" indent="-171450">
              <a:buFont typeface="Arial" panose="020B0604020202020204" pitchFamily="34" charset="0"/>
              <a:buChar char="•"/>
            </a:pPr>
            <a:r>
              <a:rPr kumimoji="1" lang="ja-JP" altLang="en-US" dirty="0"/>
              <a:t>緊急事態の段階</a:t>
            </a:r>
          </a:p>
          <a:p>
            <a:pPr marL="171450" indent="-171450">
              <a:buFont typeface="Arial" panose="020B0604020202020204" pitchFamily="34" charset="0"/>
              <a:buChar char="•"/>
            </a:pPr>
            <a:r>
              <a:rPr kumimoji="1" lang="ja-JP" altLang="en-US" dirty="0"/>
              <a:t>緊急事態区分及び緊急時活動レベル（</a:t>
            </a:r>
            <a:r>
              <a:rPr kumimoji="1" lang="en-US" altLang="ja-JP" dirty="0"/>
              <a:t>EAL</a:t>
            </a:r>
            <a:r>
              <a:rPr kumimoji="1" lang="ja-JP" altLang="en-US" dirty="0"/>
              <a:t>）</a:t>
            </a:r>
          </a:p>
          <a:p>
            <a:pPr marL="171450" indent="-171450">
              <a:buFont typeface="Arial" panose="020B0604020202020204" pitchFamily="34" charset="0"/>
              <a:buChar char="•"/>
            </a:pPr>
            <a:r>
              <a:rPr kumimoji="1" lang="ja-JP" altLang="en-US" dirty="0"/>
              <a:t>運用上の介入レベル（</a:t>
            </a:r>
            <a:r>
              <a:rPr kumimoji="1" lang="en-US" altLang="ja-JP" dirty="0"/>
              <a:t>OIL)</a:t>
            </a:r>
          </a:p>
          <a:p>
            <a:pPr marL="171450" indent="-171450">
              <a:buFont typeface="Arial" panose="020B0604020202020204" pitchFamily="34" charset="0"/>
              <a:buChar char="•"/>
            </a:pPr>
            <a:r>
              <a:rPr kumimoji="1" lang="en-US" altLang="ja-JP" dirty="0"/>
              <a:t>OIL</a:t>
            </a:r>
            <a:r>
              <a:rPr kumimoji="1" lang="ja-JP" altLang="en-US" dirty="0"/>
              <a:t>の初期設定値と防護措置の内容</a:t>
            </a:r>
          </a:p>
          <a:p>
            <a:pPr marL="171450" indent="-171450">
              <a:buFont typeface="Arial" panose="020B0604020202020204" pitchFamily="34" charset="0"/>
              <a:buChar char="•"/>
            </a:pPr>
            <a:r>
              <a:rPr kumimoji="1" lang="en-US" altLang="ja-JP" dirty="0"/>
              <a:t>EAL</a:t>
            </a:r>
            <a:r>
              <a:rPr kumimoji="1" lang="ja-JP" altLang="en-US" dirty="0"/>
              <a:t>・</a:t>
            </a:r>
            <a:r>
              <a:rPr kumimoji="1" lang="en-US" altLang="ja-JP" dirty="0"/>
              <a:t>OIL</a:t>
            </a:r>
            <a:r>
              <a:rPr kumimoji="1" lang="ja-JP" altLang="en-US" dirty="0"/>
              <a:t>に基づく防護措置のイメージ</a:t>
            </a:r>
          </a:p>
          <a:p>
            <a:pPr marL="171450" indent="-171450">
              <a:buFont typeface="Arial" panose="020B0604020202020204" pitchFamily="34" charset="0"/>
              <a:buChar char="•"/>
            </a:pPr>
            <a:r>
              <a:rPr kumimoji="1" lang="ja-JP" altLang="en-US" dirty="0"/>
              <a:t>原子力災害時の防護の考え方・基準</a:t>
            </a:r>
          </a:p>
          <a:p>
            <a:pPr marL="171450" indent="-171450">
              <a:buFont typeface="Arial" panose="020B0604020202020204" pitchFamily="34" charset="0"/>
              <a:buChar char="•"/>
            </a:pPr>
            <a:r>
              <a:rPr kumimoji="1" lang="ja-JP" altLang="en-US" dirty="0"/>
              <a:t>安定ヨウ素剤の予防服用の体制</a:t>
            </a:r>
          </a:p>
          <a:p>
            <a:pPr marL="171450" indent="-171450">
              <a:buFont typeface="Arial" panose="020B0604020202020204" pitchFamily="34" charset="0"/>
              <a:buChar char="•"/>
            </a:pPr>
            <a:r>
              <a:rPr kumimoji="1" lang="ja-JP" altLang="en-US" dirty="0"/>
              <a:t>緊急時モニタリング</a:t>
            </a:r>
          </a:p>
          <a:p>
            <a:pPr marL="171450" indent="-171450">
              <a:buFont typeface="Arial" panose="020B0604020202020204" pitchFamily="34" charset="0"/>
              <a:buChar char="•"/>
            </a:pPr>
            <a:r>
              <a:rPr kumimoji="1" lang="ja-JP" altLang="en-US" dirty="0"/>
              <a:t>避難退域時検査及び除染</a:t>
            </a:r>
          </a:p>
          <a:p>
            <a:pPr marL="171450" indent="-171450">
              <a:buFont typeface="Arial" panose="020B0604020202020204" pitchFamily="34" charset="0"/>
              <a:buChar char="•"/>
            </a:pPr>
            <a:r>
              <a:rPr kumimoji="1" lang="ja-JP" altLang="en-US" dirty="0"/>
              <a:t>原子力災害時の医療体制</a:t>
            </a:r>
          </a:p>
          <a:p>
            <a:pPr marL="171450" indent="-171450">
              <a:buFont typeface="Arial" panose="020B0604020202020204" pitchFamily="34" charset="0"/>
              <a:buChar char="•"/>
            </a:pPr>
            <a:r>
              <a:rPr kumimoji="1" lang="ja-JP" altLang="en-US" dirty="0"/>
              <a:t>各地域の担当</a:t>
            </a:r>
            <a:endParaRPr kumimoji="1" lang="en-US" altLang="ja-JP" dirty="0"/>
          </a:p>
        </p:txBody>
      </p:sp>
    </p:spTree>
    <p:extLst>
      <p:ext uri="{BB962C8B-B14F-4D97-AF65-F5344CB8AC3E}">
        <p14:creationId xmlns:p14="http://schemas.microsoft.com/office/powerpoint/2010/main" val="263814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a:t>緊急時活動レベル（</a:t>
            </a:r>
            <a:r>
              <a:rPr kumimoji="1" lang="en-US" altLang="ja-JP" dirty="0"/>
              <a:t>EAL</a:t>
            </a:r>
            <a:r>
              <a:rPr kumimoji="1" lang="ja-JP" altLang="en-US"/>
              <a:t>）の他に、放射性物質の放出後、緊急時モニタリングの結果等の実測値に基づいて防護措置を実施する必要があります。この防護措置を実施すべき基準が、運用上の介入レベル（</a:t>
            </a:r>
            <a:r>
              <a:rPr kumimoji="1" lang="en-US" altLang="ja-JP" dirty="0"/>
              <a:t>OIL</a:t>
            </a:r>
            <a:r>
              <a:rPr kumimoji="1" lang="ja-JP" altLang="en-US"/>
              <a:t>）です。</a:t>
            </a:r>
          </a:p>
          <a:p>
            <a:r>
              <a:rPr kumimoji="1" lang="ja-JP" altLang="en-US"/>
              <a:t>次項に初期設定値と防護措置の内容を記載しています。</a:t>
            </a:r>
          </a:p>
        </p:txBody>
      </p:sp>
    </p:spTree>
    <p:extLst>
      <p:ext uri="{BB962C8B-B14F-4D97-AF65-F5344CB8AC3E}">
        <p14:creationId xmlns:p14="http://schemas.microsoft.com/office/powerpoint/2010/main" val="299233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pPr marL="361950" indent="-361950"/>
            <a:r>
              <a:rPr lang="en-US" altLang="ja-JP" sz="1200" kern="1200" baseline="0" dirty="0">
                <a:solidFill>
                  <a:schemeClr val="tx1"/>
                </a:solidFill>
              </a:rPr>
              <a:t>※</a:t>
            </a:r>
            <a:r>
              <a:rPr lang="ja-JP" altLang="en-US" sz="1200" kern="1200" baseline="0" dirty="0">
                <a:solidFill>
                  <a:schemeClr val="tx1"/>
                </a:solidFill>
              </a:rPr>
              <a:t>１「初期設定値」とは緊急事態当初に用いる</a:t>
            </a:r>
            <a:r>
              <a:rPr lang="en-US" altLang="ja-JP" sz="1200" kern="1200" baseline="0" dirty="0">
                <a:solidFill>
                  <a:schemeClr val="tx1"/>
                </a:solidFill>
              </a:rPr>
              <a:t>OIL </a:t>
            </a:r>
            <a:r>
              <a:rPr lang="ja-JP" altLang="en-US" sz="1200" kern="1200" baseline="0" dirty="0">
                <a:solidFill>
                  <a:schemeClr val="tx1"/>
                </a:solidFill>
              </a:rPr>
              <a:t>の値であり、地上沈着した放射性核種組成が明確になった時点で必要な場合には</a:t>
            </a:r>
            <a:r>
              <a:rPr lang="en-US" altLang="ja-JP" sz="1200" kern="1200" baseline="0" dirty="0">
                <a:solidFill>
                  <a:schemeClr val="tx1"/>
                </a:solidFill>
              </a:rPr>
              <a:t>OIL </a:t>
            </a:r>
            <a:r>
              <a:rPr lang="ja-JP" altLang="en-US" sz="1200" kern="1200" baseline="0" dirty="0">
                <a:solidFill>
                  <a:schemeClr val="tx1"/>
                </a:solidFill>
              </a:rPr>
              <a:t>の初期設定値は改定される。</a:t>
            </a:r>
          </a:p>
          <a:p>
            <a:pPr marL="361950" indent="-361950"/>
            <a:r>
              <a:rPr lang="en-US" altLang="ja-JP" sz="1200" kern="1200" baseline="0" dirty="0">
                <a:solidFill>
                  <a:schemeClr val="tx1"/>
                </a:solidFill>
              </a:rPr>
              <a:t>※</a:t>
            </a:r>
            <a:r>
              <a:rPr lang="ja-JP" altLang="en-US" sz="1200" kern="1200" baseline="0" dirty="0">
                <a:solidFill>
                  <a:schemeClr val="tx1"/>
                </a:solidFill>
              </a:rPr>
              <a:t>２ 本値</a:t>
            </a:r>
            <a:r>
              <a:rPr lang="ja-JP" altLang="en-US" sz="1200" kern="1200" baseline="0">
                <a:solidFill>
                  <a:schemeClr val="tx1"/>
                </a:solidFill>
              </a:rPr>
              <a:t>は地上</a:t>
            </a:r>
            <a:r>
              <a:rPr lang="en-US" altLang="ja-JP" sz="1200" kern="1200" baseline="0" dirty="0">
                <a:solidFill>
                  <a:schemeClr val="tx1"/>
                </a:solidFill>
              </a:rPr>
              <a:t>1m</a:t>
            </a:r>
            <a:r>
              <a:rPr lang="ja-JP" altLang="en-US" sz="1200" kern="1200" baseline="0">
                <a:solidFill>
                  <a:schemeClr val="tx1"/>
                </a:solidFill>
              </a:rPr>
              <a:t>で</a:t>
            </a:r>
            <a:r>
              <a:rPr lang="ja-JP" altLang="en-US" sz="1200" kern="1200" baseline="0" dirty="0">
                <a:solidFill>
                  <a:schemeClr val="tx1"/>
                </a:solidFill>
              </a:rPr>
              <a:t>計測した場合の空間放射線量率である。実際の適用に当たっては、空間放射線量率計測機器の設置場所における線量率</a:t>
            </a:r>
            <a:r>
              <a:rPr lang="ja-JP" altLang="en-US" sz="1200" kern="1200" baseline="0">
                <a:solidFill>
                  <a:schemeClr val="tx1"/>
                </a:solidFill>
              </a:rPr>
              <a:t>と地上</a:t>
            </a:r>
            <a:r>
              <a:rPr lang="en-US" altLang="ja-JP" sz="1200" kern="1200" baseline="0" dirty="0">
                <a:solidFill>
                  <a:schemeClr val="tx1"/>
                </a:solidFill>
              </a:rPr>
              <a:t>1m</a:t>
            </a:r>
            <a:r>
              <a:rPr lang="ja-JP" altLang="en-US" sz="1200" kern="1200" baseline="0">
                <a:solidFill>
                  <a:schemeClr val="tx1"/>
                </a:solidFill>
              </a:rPr>
              <a:t>で</a:t>
            </a:r>
            <a:r>
              <a:rPr lang="ja-JP" altLang="en-US" sz="1200" kern="1200" baseline="0" dirty="0">
                <a:solidFill>
                  <a:schemeClr val="tx1"/>
                </a:solidFill>
              </a:rPr>
              <a:t>の線量率との差異を考慮して、判断基準の値を補正する必要がある。</a:t>
            </a:r>
          </a:p>
          <a:p>
            <a:pPr marL="361950" indent="-361950"/>
            <a:r>
              <a:rPr lang="en-US" altLang="ja-JP" sz="1200" kern="1200" baseline="0" dirty="0">
                <a:solidFill>
                  <a:schemeClr val="tx1"/>
                </a:solidFill>
              </a:rPr>
              <a:t>※</a:t>
            </a:r>
            <a:r>
              <a:rPr lang="ja-JP" altLang="en-US" sz="1200" kern="1200" baseline="0" dirty="0">
                <a:solidFill>
                  <a:schemeClr val="tx1"/>
                </a:solidFill>
              </a:rPr>
              <a:t>３ 我が国において広く用いられている</a:t>
            </a:r>
            <a:r>
              <a:rPr lang="en-US" altLang="ja-JP" sz="1200" kern="1200" baseline="0" dirty="0">
                <a:solidFill>
                  <a:schemeClr val="tx1"/>
                </a:solidFill>
              </a:rPr>
              <a:t>β</a:t>
            </a:r>
            <a:r>
              <a:rPr lang="ja-JP" altLang="en-US" sz="1200" kern="1200" baseline="0" dirty="0">
                <a:solidFill>
                  <a:schemeClr val="tx1"/>
                </a:solidFill>
              </a:rPr>
              <a:t>線の入射窓面積が</a:t>
            </a:r>
            <a:r>
              <a:rPr lang="en-US" altLang="ja-JP" sz="1200" kern="1200" baseline="0" dirty="0">
                <a:solidFill>
                  <a:schemeClr val="tx1"/>
                </a:solidFill>
              </a:rPr>
              <a:t>20cm</a:t>
            </a:r>
            <a:r>
              <a:rPr lang="en-US" altLang="ja-JP" sz="1200" kern="1200" baseline="30000" dirty="0">
                <a:solidFill>
                  <a:schemeClr val="tx1"/>
                </a:solidFill>
              </a:rPr>
              <a:t>2 </a:t>
            </a:r>
            <a:r>
              <a:rPr lang="ja-JP" altLang="en-US" sz="1200" kern="1200" baseline="0" dirty="0">
                <a:solidFill>
                  <a:schemeClr val="tx1"/>
                </a:solidFill>
              </a:rPr>
              <a:t>の検出器を利用した場合の計数率であり、表面汚染密度は約</a:t>
            </a:r>
            <a:r>
              <a:rPr lang="en-US" altLang="ja-JP" sz="1200" kern="1200" baseline="0" dirty="0">
                <a:solidFill>
                  <a:schemeClr val="tx1"/>
                </a:solidFill>
              </a:rPr>
              <a:t>120Bq/cm</a:t>
            </a:r>
            <a:r>
              <a:rPr lang="en-US" altLang="ja-JP" sz="1200" kern="1200" baseline="30000" dirty="0">
                <a:solidFill>
                  <a:schemeClr val="tx1"/>
                </a:solidFill>
              </a:rPr>
              <a:t>2</a:t>
            </a:r>
            <a:r>
              <a:rPr lang="ja-JP" altLang="en-US" sz="1200" kern="1200" baseline="0" dirty="0">
                <a:solidFill>
                  <a:schemeClr val="tx1"/>
                </a:solidFill>
              </a:rPr>
              <a:t>相当となる。他の計測器を使用して測定する場合には、この表面汚染密度より入射窓面積や検出効率を勘案した計数率を求める必要がある。</a:t>
            </a:r>
          </a:p>
          <a:p>
            <a:pPr marL="361950" indent="-361950"/>
            <a:r>
              <a:rPr lang="en-US" altLang="ja-JP" sz="1200" kern="1200" baseline="0" dirty="0">
                <a:solidFill>
                  <a:schemeClr val="tx1"/>
                </a:solidFill>
              </a:rPr>
              <a:t>※</a:t>
            </a:r>
            <a:r>
              <a:rPr lang="ja-JP" altLang="en-US" sz="1200" kern="1200" baseline="0" dirty="0">
                <a:solidFill>
                  <a:schemeClr val="tx1"/>
                </a:solidFill>
              </a:rPr>
              <a:t>４ </a:t>
            </a:r>
            <a:r>
              <a:rPr lang="en-US" altLang="ja-JP" sz="1200" kern="1200" baseline="0" dirty="0">
                <a:solidFill>
                  <a:schemeClr val="tx1"/>
                </a:solidFill>
              </a:rPr>
              <a:t>※</a:t>
            </a:r>
            <a:r>
              <a:rPr lang="ja-JP" altLang="en-US" sz="1200" kern="1200" baseline="0" dirty="0">
                <a:solidFill>
                  <a:schemeClr val="tx1"/>
                </a:solidFill>
              </a:rPr>
              <a:t>３と同様、表面汚染密度は約</a:t>
            </a:r>
            <a:r>
              <a:rPr lang="en-US" altLang="ja-JP" sz="1200" kern="1200" baseline="0" dirty="0">
                <a:solidFill>
                  <a:schemeClr val="tx1"/>
                </a:solidFill>
              </a:rPr>
              <a:t>40Bq/cm</a:t>
            </a:r>
            <a:r>
              <a:rPr lang="en-US" altLang="ja-JP" sz="1200" kern="1200" baseline="30000" dirty="0">
                <a:solidFill>
                  <a:schemeClr val="tx1"/>
                </a:solidFill>
              </a:rPr>
              <a:t>2</a:t>
            </a:r>
            <a:r>
              <a:rPr lang="en-US" altLang="ja-JP" sz="1200" kern="1200" baseline="0" dirty="0">
                <a:solidFill>
                  <a:schemeClr val="tx1"/>
                </a:solidFill>
              </a:rPr>
              <a:t> </a:t>
            </a:r>
            <a:r>
              <a:rPr lang="ja-JP" altLang="en-US" sz="1200" kern="1200" baseline="0" dirty="0">
                <a:solidFill>
                  <a:schemeClr val="tx1"/>
                </a:solidFill>
              </a:rPr>
              <a:t>相当となり、計測器の仕様が異なる場合には、計数率の換算が必要である。</a:t>
            </a:r>
            <a:endParaRPr lang="en-US" altLang="ja-JP" sz="1200" kern="1200" baseline="0" dirty="0">
              <a:solidFill>
                <a:schemeClr val="tx1"/>
              </a:solidFill>
            </a:endParaRPr>
          </a:p>
          <a:p>
            <a:pPr marL="361950" indent="-361950"/>
            <a:r>
              <a:rPr lang="en-US" altLang="ja-JP" sz="1200" kern="1200" baseline="0" dirty="0">
                <a:solidFill>
                  <a:schemeClr val="tx1"/>
                </a:solidFill>
              </a:rPr>
              <a:t>※</a:t>
            </a:r>
            <a:r>
              <a:rPr lang="ja-JP" altLang="en-US" sz="1200" kern="1200" baseline="0" dirty="0">
                <a:solidFill>
                  <a:schemeClr val="tx1"/>
                </a:solidFill>
              </a:rPr>
              <a:t>５ 「地域生産物」とは、放出された放射性物質により直接汚染される野外で生産された食品であって、数週間以内に消費されるもの（例えば野菜、該当地域の牧草を食べた牛の乳）をいう。</a:t>
            </a:r>
          </a:p>
          <a:p>
            <a:pPr marL="361950" indent="-361950"/>
            <a:r>
              <a:rPr lang="en-US" altLang="ja-JP" sz="1200" kern="1200" baseline="0" dirty="0">
                <a:solidFill>
                  <a:schemeClr val="tx1"/>
                </a:solidFill>
              </a:rPr>
              <a:t>※</a:t>
            </a:r>
            <a:r>
              <a:rPr lang="ja-JP" altLang="en-US" sz="1200" kern="1200" baseline="0" dirty="0">
                <a:solidFill>
                  <a:schemeClr val="tx1"/>
                </a:solidFill>
              </a:rPr>
              <a:t>６ 実効性を考慮して、計測場所の自然放射線によるバックグラウンドによる寄与も含めた値とする。</a:t>
            </a:r>
          </a:p>
          <a:p>
            <a:pPr marL="361950" indent="-361950"/>
            <a:r>
              <a:rPr lang="en-US" altLang="ja-JP" sz="1200" kern="1200" baseline="0" dirty="0">
                <a:solidFill>
                  <a:schemeClr val="tx1"/>
                </a:solidFill>
              </a:rPr>
              <a:t>※</a:t>
            </a:r>
            <a:r>
              <a:rPr lang="ja-JP" altLang="en-US" sz="1200" kern="1200" baseline="0" dirty="0">
                <a:solidFill>
                  <a:schemeClr val="tx1"/>
                </a:solidFill>
              </a:rPr>
              <a:t>７ その他の核種の設定の必要性も含めて今後検討する。その</a:t>
            </a:r>
            <a:r>
              <a:rPr lang="ja-JP" altLang="en-US" sz="1200" kern="1200" baseline="0">
                <a:solidFill>
                  <a:schemeClr val="tx1"/>
                </a:solidFill>
              </a:rPr>
              <a:t>際、</a:t>
            </a:r>
            <a:r>
              <a:rPr lang="en-US" altLang="ja-JP" sz="1200" kern="1200" baseline="0" dirty="0">
                <a:solidFill>
                  <a:schemeClr val="tx1"/>
                </a:solidFill>
              </a:rPr>
              <a:t>IAEA</a:t>
            </a:r>
            <a:r>
              <a:rPr lang="ja-JP" altLang="en-US" sz="1200" kern="1200" baseline="0">
                <a:solidFill>
                  <a:schemeClr val="tx1"/>
                </a:solidFill>
              </a:rPr>
              <a:t>の</a:t>
            </a:r>
            <a:r>
              <a:rPr lang="en-US" altLang="ja-JP" sz="1200" kern="1200" baseline="0" dirty="0">
                <a:solidFill>
                  <a:schemeClr val="tx1"/>
                </a:solidFill>
              </a:rPr>
              <a:t>GSG-2</a:t>
            </a:r>
            <a:r>
              <a:rPr lang="ja-JP" altLang="en-US" sz="1200" kern="1200" baseline="0">
                <a:solidFill>
                  <a:schemeClr val="tx1"/>
                </a:solidFill>
              </a:rPr>
              <a:t>における</a:t>
            </a:r>
            <a:r>
              <a:rPr lang="en-US" altLang="ja-JP" sz="1200" kern="1200" baseline="0" dirty="0">
                <a:solidFill>
                  <a:schemeClr val="tx1"/>
                </a:solidFill>
              </a:rPr>
              <a:t>OIL6</a:t>
            </a:r>
            <a:r>
              <a:rPr lang="ja-JP" altLang="en-US" sz="1200" kern="1200" baseline="0">
                <a:solidFill>
                  <a:schemeClr val="tx1"/>
                </a:solidFill>
              </a:rPr>
              <a:t>値</a:t>
            </a:r>
            <a:r>
              <a:rPr lang="ja-JP" altLang="en-US" sz="1200" kern="1200" baseline="0" dirty="0">
                <a:solidFill>
                  <a:schemeClr val="tx1"/>
                </a:solidFill>
              </a:rPr>
              <a:t>を参考として数値を設定する。</a:t>
            </a:r>
          </a:p>
          <a:p>
            <a:pPr marL="361950" indent="-361950"/>
            <a:r>
              <a:rPr lang="en-US" altLang="ja-JP" sz="1200" kern="1200" baseline="0" dirty="0">
                <a:solidFill>
                  <a:schemeClr val="tx1"/>
                </a:solidFill>
              </a:rPr>
              <a:t>※</a:t>
            </a:r>
            <a:r>
              <a:rPr lang="ja-JP" altLang="en-US" sz="1200" kern="1200" baseline="0" dirty="0">
                <a:solidFill>
                  <a:schemeClr val="tx1"/>
                </a:solidFill>
              </a:rPr>
              <a:t>８ 根菜、芋類を除く野菜類が対象。</a:t>
            </a:r>
          </a:p>
          <a:p>
            <a:pPr marL="361950" indent="-361950"/>
            <a:r>
              <a:rPr lang="en-US" altLang="ja-JP" sz="1200" kern="1200" baseline="0" dirty="0">
                <a:solidFill>
                  <a:schemeClr val="tx1"/>
                </a:solidFill>
              </a:rPr>
              <a:t>※</a:t>
            </a:r>
            <a:r>
              <a:rPr lang="ja-JP" altLang="en-US" sz="1200" kern="1200" baseline="0">
                <a:solidFill>
                  <a:schemeClr val="tx1"/>
                </a:solidFill>
              </a:rPr>
              <a:t>９</a:t>
            </a:r>
            <a:r>
              <a:rPr lang="en-US" altLang="ja-JP" sz="1200" kern="1200" baseline="0" dirty="0">
                <a:solidFill>
                  <a:schemeClr val="tx1"/>
                </a:solidFill>
              </a:rPr>
              <a:t> </a:t>
            </a:r>
            <a:r>
              <a:rPr lang="en-US" altLang="ja-JP" dirty="0"/>
              <a:t>IAEA</a:t>
            </a:r>
            <a:r>
              <a:rPr lang="ja-JP" altLang="en-US"/>
              <a:t>では、飲食物摂取制限が効果的かつ効率的に行われるよう、飲食物中の放射性核種濃度の測定が開始されるまでの間の暫定的な飲食物摂取制限の実施及び当該測定の対象の決定に係る基準である</a:t>
            </a:r>
            <a:r>
              <a:rPr lang="en-US" altLang="ja-JP" dirty="0"/>
              <a:t>OIL3</a:t>
            </a:r>
            <a:r>
              <a:rPr lang="ja-JP" altLang="en-US"/>
              <a:t>等を設定しているが、我が国では、放射性核種濃度を測定すべき区域を特定するための基準である「飲食物に係るスクリーニング基準」を定める。</a:t>
            </a:r>
          </a:p>
          <a:p>
            <a:endParaRPr lang="ja-JP" altLang="en-US" sz="1200" kern="1200" baseline="0" dirty="0">
              <a:solidFill>
                <a:schemeClr val="tx1"/>
              </a:solidFill>
            </a:endParaRPr>
          </a:p>
        </p:txBody>
      </p:sp>
    </p:spTree>
    <p:extLst>
      <p:ext uri="{BB962C8B-B14F-4D97-AF65-F5344CB8AC3E}">
        <p14:creationId xmlns:p14="http://schemas.microsoft.com/office/powerpoint/2010/main" val="104216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pPr algn="l"/>
            <a:r>
              <a:rPr kumimoji="1" lang="ja-JP" altLang="en-US" dirty="0"/>
              <a:t>緊急時活動レベル（</a:t>
            </a:r>
            <a:r>
              <a:rPr kumimoji="1" lang="en-US" altLang="ja-JP" dirty="0"/>
              <a:t>EAL</a:t>
            </a:r>
            <a:r>
              <a:rPr kumimoji="1" lang="ja-JP" altLang="en-US" dirty="0"/>
              <a:t>）、</a:t>
            </a:r>
            <a:r>
              <a:rPr lang="ja-JP" altLang="en-US" dirty="0"/>
              <a:t>運用上の介入レベル（</a:t>
            </a:r>
            <a:r>
              <a:rPr kumimoji="1" lang="en-US" altLang="ja-JP" dirty="0"/>
              <a:t>OIL</a:t>
            </a:r>
            <a:r>
              <a:rPr kumimoji="1" lang="ja-JP" altLang="en-US" dirty="0"/>
              <a:t>）</a:t>
            </a:r>
            <a:r>
              <a:rPr lang="ja-JP" altLang="en-US" dirty="0"/>
              <a:t>に基づく防護措置のイメージです。</a:t>
            </a:r>
            <a:endParaRPr lang="en-US" altLang="ja-JP" dirty="0"/>
          </a:p>
          <a:p>
            <a:pPr indent="12700" algn="l"/>
            <a:r>
              <a:rPr kumimoji="1" lang="en-US" altLang="ja-JP" dirty="0"/>
              <a:t>【</a:t>
            </a:r>
            <a:r>
              <a:rPr kumimoji="1" lang="ja-JP" altLang="en-US" dirty="0"/>
              <a:t>警戒事態：</a:t>
            </a:r>
            <a:r>
              <a:rPr kumimoji="1" lang="en-US" altLang="ja-JP" dirty="0"/>
              <a:t>EAL</a:t>
            </a:r>
            <a:r>
              <a:rPr kumimoji="1" lang="ja-JP" altLang="en-US" dirty="0"/>
              <a:t>（</a:t>
            </a:r>
            <a:r>
              <a:rPr kumimoji="1" lang="en-US" altLang="ja-JP" dirty="0"/>
              <a:t>AL</a:t>
            </a:r>
            <a:r>
              <a:rPr kumimoji="1" lang="ja-JP" altLang="en-US" dirty="0"/>
              <a:t>）</a:t>
            </a:r>
            <a:r>
              <a:rPr kumimoji="1" lang="en-US" altLang="ja-JP" dirty="0"/>
              <a:t>】</a:t>
            </a:r>
          </a:p>
          <a:p>
            <a:pPr algn="l"/>
            <a:r>
              <a:rPr kumimoji="1" lang="ja-JP" altLang="en-US" dirty="0"/>
              <a:t>・</a:t>
            </a:r>
            <a:r>
              <a:rPr kumimoji="1" lang="en-US" altLang="ja-JP" dirty="0"/>
              <a:t>PAZ</a:t>
            </a:r>
            <a:r>
              <a:rPr kumimoji="1" lang="ja-JP" altLang="en-US" dirty="0"/>
              <a:t>の施設敷地緊急事態要避難者は、避難の準備を行い、そのほかの住民は情報収集を行います。</a:t>
            </a:r>
          </a:p>
          <a:p>
            <a:pPr algn="l"/>
            <a:r>
              <a:rPr kumimoji="1" lang="ja-JP" altLang="en-US" dirty="0"/>
              <a:t>・</a:t>
            </a:r>
            <a:r>
              <a:rPr kumimoji="1" lang="en-US" altLang="ja-JP" dirty="0"/>
              <a:t>UPZ</a:t>
            </a:r>
            <a:r>
              <a:rPr kumimoji="1" lang="ja-JP" altLang="en-US" dirty="0"/>
              <a:t>の住民は、情報収集を行います。</a:t>
            </a:r>
          </a:p>
          <a:p>
            <a:pPr indent="12700" algn="l"/>
            <a:r>
              <a:rPr kumimoji="1" lang="en-US" altLang="ja-JP" dirty="0"/>
              <a:t>【</a:t>
            </a:r>
            <a:r>
              <a:rPr kumimoji="1" lang="ja-JP" altLang="en-US" dirty="0"/>
              <a:t>施設敷地緊急事態：</a:t>
            </a:r>
            <a:r>
              <a:rPr kumimoji="1" lang="en-US" altLang="ja-JP" dirty="0"/>
              <a:t>EAL</a:t>
            </a:r>
            <a:r>
              <a:rPr kumimoji="1" lang="ja-JP" altLang="en-US" dirty="0"/>
              <a:t>（</a:t>
            </a:r>
            <a:r>
              <a:rPr kumimoji="1" lang="en-US" altLang="ja-JP" dirty="0"/>
              <a:t>SE</a:t>
            </a:r>
            <a:r>
              <a:rPr kumimoji="1" lang="ja-JP" altLang="en-US" dirty="0"/>
              <a:t>）</a:t>
            </a:r>
            <a:r>
              <a:rPr kumimoji="1" lang="en-US" altLang="ja-JP" dirty="0"/>
              <a:t>】</a:t>
            </a:r>
          </a:p>
          <a:p>
            <a:pPr algn="l"/>
            <a:r>
              <a:rPr kumimoji="1" lang="ja-JP" altLang="en-US" dirty="0"/>
              <a:t>・</a:t>
            </a:r>
            <a:r>
              <a:rPr kumimoji="1" lang="en-US" altLang="ja-JP" dirty="0"/>
              <a:t>PAZ</a:t>
            </a:r>
            <a:r>
              <a:rPr kumimoji="1" lang="ja-JP" altLang="en-US" dirty="0"/>
              <a:t>の施設敷地緊急事態要避難者は避難し、そのほかの住民は避難の準備および安定ヨウ素剤を服用する準備を行います。</a:t>
            </a:r>
          </a:p>
          <a:p>
            <a:pPr algn="l"/>
            <a:r>
              <a:rPr kumimoji="1" lang="ja-JP" altLang="en-US" dirty="0"/>
              <a:t>・</a:t>
            </a:r>
            <a:r>
              <a:rPr kumimoji="1" lang="en-US" altLang="ja-JP" dirty="0"/>
              <a:t>UPZ</a:t>
            </a:r>
            <a:r>
              <a:rPr kumimoji="1" lang="ja-JP" altLang="en-US" dirty="0"/>
              <a:t>の住民は、屋内退避の準備を行います。</a:t>
            </a:r>
          </a:p>
          <a:p>
            <a:pPr indent="12700" algn="l"/>
            <a:r>
              <a:rPr kumimoji="1" lang="en-US" altLang="ja-JP" dirty="0"/>
              <a:t>【</a:t>
            </a:r>
            <a:r>
              <a:rPr kumimoji="1" lang="ja-JP" altLang="en-US" dirty="0"/>
              <a:t>全面緊急事態：</a:t>
            </a:r>
            <a:r>
              <a:rPr kumimoji="1" lang="en-US" altLang="ja-JP" dirty="0"/>
              <a:t>EAL</a:t>
            </a:r>
            <a:r>
              <a:rPr kumimoji="1" lang="ja-JP" altLang="en-US" dirty="0"/>
              <a:t>（</a:t>
            </a:r>
            <a:r>
              <a:rPr kumimoji="1" lang="en-US" altLang="ja-JP" dirty="0"/>
              <a:t>GE</a:t>
            </a:r>
            <a:r>
              <a:rPr kumimoji="1" lang="ja-JP" altLang="en-US" dirty="0"/>
              <a:t>）</a:t>
            </a:r>
            <a:r>
              <a:rPr kumimoji="1" lang="en-US" altLang="ja-JP" dirty="0"/>
              <a:t>】</a:t>
            </a:r>
          </a:p>
          <a:p>
            <a:pPr algn="l"/>
            <a:r>
              <a:rPr kumimoji="1" lang="ja-JP" altLang="en-US" dirty="0"/>
              <a:t>・</a:t>
            </a:r>
            <a:r>
              <a:rPr kumimoji="1" lang="en-US" altLang="ja-JP" dirty="0"/>
              <a:t>PAZ</a:t>
            </a:r>
            <a:r>
              <a:rPr kumimoji="1" lang="ja-JP" altLang="en-US" dirty="0"/>
              <a:t>の住民は、国や地方公共団体からの指示に従い、安定ヨウ素剤を服用し、避難します。</a:t>
            </a:r>
          </a:p>
          <a:p>
            <a:pPr algn="l"/>
            <a:r>
              <a:rPr kumimoji="1" lang="ja-JP" altLang="en-US" dirty="0"/>
              <a:t>・</a:t>
            </a:r>
            <a:r>
              <a:rPr kumimoji="1" lang="en-US" altLang="ja-JP" dirty="0"/>
              <a:t>UPZ</a:t>
            </a:r>
            <a:r>
              <a:rPr kumimoji="1" lang="ja-JP" altLang="en-US" dirty="0"/>
              <a:t>の住民は、屋内退避を行います。また、避難の準備および安定ヨウ素剤を服用する準備を行います。</a:t>
            </a:r>
            <a:endParaRPr kumimoji="1" lang="en-US" altLang="ja-JP" dirty="0"/>
          </a:p>
          <a:p>
            <a:pPr algn="l"/>
            <a:endParaRPr kumimoji="1" lang="en-US" altLang="ja-JP" dirty="0"/>
          </a:p>
          <a:p>
            <a:pPr algn="l"/>
            <a:r>
              <a:rPr kumimoji="1" lang="ja-JP" altLang="en-US" dirty="0"/>
              <a:t>緊急事態のうち全面緊急事態（</a:t>
            </a:r>
            <a:r>
              <a:rPr kumimoji="1" lang="en-US" altLang="ja-JP" dirty="0"/>
              <a:t>EAL</a:t>
            </a:r>
            <a:r>
              <a:rPr kumimoji="1" lang="ja-JP" altLang="en-US" dirty="0"/>
              <a:t>（</a:t>
            </a:r>
            <a:r>
              <a:rPr kumimoji="1" lang="en-US" altLang="ja-JP" dirty="0"/>
              <a:t>GE</a:t>
            </a:r>
            <a:r>
              <a:rPr kumimoji="1" lang="ja-JP" altLang="en-US" dirty="0"/>
              <a:t>））に至り、異常な量の放射性物質が放出された場合には、緊急時モニタリングの結果などによって、適切な防護措置を実施します。</a:t>
            </a:r>
          </a:p>
          <a:p>
            <a:pPr algn="l"/>
            <a:r>
              <a:rPr kumimoji="1" lang="ja-JP" altLang="en-US" dirty="0"/>
              <a:t>●放射性物質の異常な量の放出後の防護措置</a:t>
            </a:r>
          </a:p>
          <a:p>
            <a:pPr algn="l"/>
            <a:r>
              <a:rPr kumimoji="1" lang="en-US" altLang="ja-JP" dirty="0"/>
              <a:t>UPZ</a:t>
            </a:r>
            <a:r>
              <a:rPr kumimoji="1" lang="ja-JP" altLang="en-US" dirty="0"/>
              <a:t>の住民が行う防護措置を実施する判断基準として、空間放射線量率や環境中の放射性物質の濃度などで表される「運用上の介入レベル」（</a:t>
            </a:r>
            <a:r>
              <a:rPr kumimoji="1" lang="en-US" altLang="ja-JP" dirty="0" err="1"/>
              <a:t>OIL:Operational</a:t>
            </a:r>
            <a:r>
              <a:rPr kumimoji="1" lang="en-US" altLang="ja-JP" dirty="0"/>
              <a:t> Intervention Level</a:t>
            </a:r>
            <a:r>
              <a:rPr kumimoji="1" lang="ja-JP" altLang="en-US" dirty="0"/>
              <a:t>）が設定されています。</a:t>
            </a:r>
            <a:br>
              <a:rPr kumimoji="1" lang="ja-JP" altLang="en-US" dirty="0"/>
            </a:br>
            <a:r>
              <a:rPr kumimoji="1" lang="ja-JP" altLang="en-US" dirty="0"/>
              <a:t>これらの基準値は、緊急事態当初に用いられ、地上に沈着した放射性物質の種類が明確になった時点で必要に応じて改定されます。</a:t>
            </a:r>
          </a:p>
          <a:p>
            <a:endParaRPr kumimoji="1" lang="ja-JP" altLang="en-US" dirty="0"/>
          </a:p>
          <a:p>
            <a:endParaRPr kumimoji="1" lang="en-US" altLang="ja-JP" dirty="0"/>
          </a:p>
        </p:txBody>
      </p:sp>
    </p:spTree>
    <p:extLst>
      <p:ext uri="{BB962C8B-B14F-4D97-AF65-F5344CB8AC3E}">
        <p14:creationId xmlns:p14="http://schemas.microsoft.com/office/powerpoint/2010/main" val="143290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a:xfrm>
            <a:off x="685800" y="4674772"/>
            <a:ext cx="5486400" cy="4039100"/>
          </a:xfrm>
        </p:spPr>
        <p:txBody>
          <a:bodyPr/>
          <a:lstStyle/>
          <a:p>
            <a:r>
              <a:rPr kumimoji="1" lang="ja-JP" altLang="en-US" dirty="0"/>
              <a:t>原子力発電所の事故が発生した場合、防護措置が開始されます。</a:t>
            </a:r>
          </a:p>
          <a:p>
            <a:r>
              <a:rPr kumimoji="1" lang="ja-JP" altLang="en-US" dirty="0"/>
              <a:t>防護措置は、緊急時活動レベル（</a:t>
            </a:r>
            <a:r>
              <a:rPr kumimoji="1" lang="en-US" altLang="ja-JP" dirty="0"/>
              <a:t>EAL</a:t>
            </a:r>
            <a:r>
              <a:rPr kumimoji="1" lang="ja-JP" altLang="en-US" dirty="0"/>
              <a:t>）に基づいた緊急事態区分に基づいて予め定められている防護措置と、緊急時モニタリング等で得られた測定値を基準値とした運用上の介入レベル（</a:t>
            </a:r>
            <a:r>
              <a:rPr kumimoji="1" lang="en-US" altLang="ja-JP" dirty="0"/>
              <a:t>OIL</a:t>
            </a:r>
            <a:r>
              <a:rPr kumimoji="1" lang="ja-JP" altLang="en-US" dirty="0"/>
              <a:t>）に基づいて実施されます。</a:t>
            </a:r>
          </a:p>
          <a:p>
            <a:r>
              <a:rPr kumimoji="1" lang="ja-JP" altLang="en-US" dirty="0"/>
              <a:t>緊急時活動レベル（</a:t>
            </a:r>
            <a:r>
              <a:rPr kumimoji="1" lang="en-US" altLang="ja-JP" dirty="0"/>
              <a:t>EAL</a:t>
            </a:r>
            <a:r>
              <a:rPr kumimoji="1" lang="ja-JP" altLang="en-US" dirty="0"/>
              <a:t>）に基づいた防護措置の考え方</a:t>
            </a:r>
          </a:p>
          <a:p>
            <a:r>
              <a:rPr kumimoji="1" lang="ja-JP" altLang="en-US" dirty="0"/>
              <a:t>予防的防護措置を準備する区域（</a:t>
            </a:r>
            <a:r>
              <a:rPr kumimoji="1" lang="en-US" altLang="ja-JP" dirty="0"/>
              <a:t>PAZ</a:t>
            </a:r>
            <a:r>
              <a:rPr kumimoji="1" lang="ja-JP" altLang="en-US" dirty="0"/>
              <a:t>）においては、確定的影響を回避するために、警戒事態において、施設敷地緊急事態要避難者の避難準備を行い、施設敷地緊急事態において、施設敷地緊急事態要避難者の避難、住民避難の準備及び安定ヨウ素剤の服用の準備を行い、全面緊急事態にいたった場合は、住民避難及び安定ヨウ素剤服用が指示されます。</a:t>
            </a:r>
          </a:p>
          <a:p>
            <a:r>
              <a:rPr kumimoji="1" lang="ja-JP" altLang="en-US" dirty="0"/>
              <a:t>また、緊急防護措置を準備する区域（</a:t>
            </a:r>
            <a:r>
              <a:rPr kumimoji="1" lang="en-US" altLang="ja-JP" dirty="0"/>
              <a:t>UPZ</a:t>
            </a:r>
            <a:r>
              <a:rPr kumimoji="1" lang="ja-JP" altLang="en-US" dirty="0"/>
              <a:t>）においては、確率的影響のリスクを低減するために、施設敷地緊急事態において、屋内退避の準備を行い、全面緊急事態において、屋内退避及び安定ヨウ素剤の服用の準備を行います。</a:t>
            </a:r>
          </a:p>
          <a:p>
            <a:r>
              <a:rPr kumimoji="1" lang="ja-JP" altLang="en-US" dirty="0"/>
              <a:t>放射性物質の放出後、</a:t>
            </a:r>
            <a:r>
              <a:rPr kumimoji="1" lang="en-US" altLang="ja-JP" dirty="0"/>
              <a:t>UPZ</a:t>
            </a:r>
            <a:r>
              <a:rPr kumimoji="1" lang="ja-JP" altLang="en-US" dirty="0"/>
              <a:t>及び</a:t>
            </a:r>
            <a:r>
              <a:rPr kumimoji="1" lang="en-US" altLang="ja-JP" dirty="0"/>
              <a:t>UPZ</a:t>
            </a:r>
            <a:r>
              <a:rPr kumimoji="1" lang="ja-JP" altLang="en-US" dirty="0"/>
              <a:t>外においては、</a:t>
            </a:r>
            <a:r>
              <a:rPr kumimoji="1" lang="en-US" altLang="ja-JP" dirty="0"/>
              <a:t>OIL</a:t>
            </a:r>
            <a:r>
              <a:rPr kumimoji="1" lang="ja-JP" altLang="en-US" dirty="0"/>
              <a:t>に基づいて、防護措置が実施されます。</a:t>
            </a:r>
          </a:p>
          <a:p>
            <a:endParaRPr kumimoji="1" lang="en-US" altLang="ja-JP" sz="1050" dirty="0"/>
          </a:p>
          <a:p>
            <a:r>
              <a:rPr kumimoji="1" lang="en-US" altLang="ja-JP" sz="1050" dirty="0"/>
              <a:t>※</a:t>
            </a:r>
            <a:r>
              <a:rPr kumimoji="1" lang="ja-JP" altLang="en-US" sz="1050" dirty="0"/>
              <a:t>「施設敷地緊急事態要避難者」とは、ＰＡＺ内の住民等であって、施設敷地緊急事態の段階で避難等の予防的防護措置を実施すべき者として次に掲げる者をいう。</a:t>
            </a:r>
          </a:p>
          <a:p>
            <a:r>
              <a:rPr kumimoji="1" lang="ja-JP" altLang="en-US" sz="1050" dirty="0"/>
              <a:t>イ 高齢者、障害者、乳幼児その他特に配慮を有する者（ロ又はハに該当する者を除く。）のうち、避難の実施に通常以上の時間がかかるもの</a:t>
            </a:r>
          </a:p>
          <a:p>
            <a:r>
              <a:rPr kumimoji="1" lang="ja-JP" altLang="en-US" sz="1050" dirty="0"/>
              <a:t>ロ 妊婦、授乳婦、乳幼児及び乳幼児とともに避難する必要のある者</a:t>
            </a:r>
          </a:p>
          <a:p>
            <a:r>
              <a:rPr kumimoji="1" lang="ja-JP" altLang="en-US" sz="1050" dirty="0"/>
              <a:t>ハ 安定ヨウ素剤を服用できないと医師が判断した者</a:t>
            </a:r>
          </a:p>
        </p:txBody>
      </p:sp>
    </p:spTree>
    <p:extLst>
      <p:ext uri="{BB962C8B-B14F-4D97-AF65-F5344CB8AC3E}">
        <p14:creationId xmlns:p14="http://schemas.microsoft.com/office/powerpoint/2010/main" val="99307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dirty="0"/>
              <a:t>原子力発電所で事故が発生した場合、放射性ヨウ素を含む放射性物質が環境中に放出される場合があります。 放射性ヨウ素が体内に取り込まれると甲状腺に集積し、将来ガンなどを発生させる可能性があります。</a:t>
            </a:r>
          </a:p>
          <a:p>
            <a:r>
              <a:rPr kumimoji="1" lang="ja-JP" altLang="en-US" dirty="0"/>
              <a:t>そのため、事前に安定ヨウ素剤を服用すると、血中のヨウ素濃度が高くなり、甲状腺ホルモンの合成が一時的に抑えられ、甲状腺へのヨウ素の取り込みが抑制されます。これが、安定ヨウ素剤の予防服用です。</a:t>
            </a:r>
          </a:p>
          <a:p>
            <a:r>
              <a:rPr kumimoji="1" lang="ja-JP" altLang="en-US" dirty="0"/>
              <a:t>安定ヨウ素剤の服用に当たっては、甲状腺に対する被ばく防止以外に効果がないこと、　抑制効果は１日程度しか続かず、服用するタイミングが重要なこと、副作用の可能性があること、避難や屋内退避等の防護措置と組み合わせて実施されることにも注意しなければなりません。</a:t>
            </a:r>
          </a:p>
          <a:p>
            <a:r>
              <a:rPr kumimoji="1" lang="ja-JP" altLang="en-US" dirty="0"/>
              <a:t>通常は、市販されている丸薬を大人が</a:t>
            </a:r>
            <a:r>
              <a:rPr kumimoji="1" lang="en-US" altLang="ja-JP" dirty="0"/>
              <a:t>2</a:t>
            </a:r>
            <a:r>
              <a:rPr kumimoji="1" lang="ja-JP" altLang="en-US" dirty="0"/>
              <a:t>丸、小児が</a:t>
            </a:r>
            <a:r>
              <a:rPr kumimoji="1" lang="en-US" altLang="ja-JP" dirty="0"/>
              <a:t>1</a:t>
            </a:r>
            <a:r>
              <a:rPr kumimoji="1" lang="ja-JP" altLang="en-US" dirty="0"/>
              <a:t>丸、</a:t>
            </a:r>
            <a:r>
              <a:rPr kumimoji="1" lang="en-US" altLang="ja-JP" dirty="0"/>
              <a:t>3</a:t>
            </a:r>
            <a:r>
              <a:rPr kumimoji="1" lang="ja-JP" altLang="en-US" dirty="0"/>
              <a:t>歳未満には、ヨウ化カリウムゼリー剤またはヨウ化カリウム末から調整した水薬を服用してもらいます。</a:t>
            </a:r>
          </a:p>
          <a:p>
            <a:r>
              <a:rPr kumimoji="1" lang="ja-JP" altLang="en-US" dirty="0"/>
              <a:t>服用の指示は、原子力規制委員会が判断し、予防的防護措置を準備する区域（</a:t>
            </a:r>
            <a:r>
              <a:rPr kumimoji="1" lang="en-US" altLang="ja-JP" dirty="0"/>
              <a:t>PAZ</a:t>
            </a:r>
            <a:r>
              <a:rPr kumimoji="1" lang="ja-JP" altLang="en-US" dirty="0"/>
              <a:t>）においては、事前に配布し避難の際に服用します。緊急防護措置を準備する区域（</a:t>
            </a:r>
            <a:r>
              <a:rPr kumimoji="1" lang="en-US" altLang="ja-JP" dirty="0"/>
              <a:t>UPZ</a:t>
            </a:r>
            <a:r>
              <a:rPr kumimoji="1" lang="ja-JP" altLang="en-US" dirty="0"/>
              <a:t>）においては、プラントの状況、空間放射線量率等に応じて避難や一時移転等の防護措置が講じられ、その際に服用が指示されます。</a:t>
            </a:r>
          </a:p>
        </p:txBody>
      </p:sp>
    </p:spTree>
    <p:extLst>
      <p:ext uri="{BB962C8B-B14F-4D97-AF65-F5344CB8AC3E}">
        <p14:creationId xmlns:p14="http://schemas.microsoft.com/office/powerpoint/2010/main" val="594587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dirty="0"/>
              <a:t>施設敷地緊急事態において、国は、地方公共団体の協力を得て、緊急時モニタリングセンターを立ち上げ、動員計画に基づき必要な動員の要請を行い、緊急時モニタリングを開始する等の初動対応を行います。</a:t>
            </a:r>
          </a:p>
        </p:txBody>
      </p:sp>
    </p:spTree>
    <p:extLst>
      <p:ext uri="{BB962C8B-B14F-4D97-AF65-F5344CB8AC3E}">
        <p14:creationId xmlns:p14="http://schemas.microsoft.com/office/powerpoint/2010/main" val="3136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lang="ja-JP" altLang="en-US"/>
              <a:t>立地道府県等は、</a:t>
            </a:r>
            <a:r>
              <a:rPr lang="en-US" altLang="ja-JP" dirty="0"/>
              <a:t>OIL</a:t>
            </a:r>
            <a:r>
              <a:rPr lang="ja-JP" altLang="en-US"/>
              <a:t>に基づく防護措置として避難又は一時移転を指示された住民等</a:t>
            </a:r>
            <a:r>
              <a:rPr lang="en-US" altLang="ja-JP" dirty="0"/>
              <a:t>(</a:t>
            </a:r>
            <a:r>
              <a:rPr lang="ja-JP" altLang="en-US"/>
              <a:t>ただし、放射性物質が放出される前に予防的に避難した住民等を除く。</a:t>
            </a:r>
            <a:r>
              <a:rPr lang="en-US" altLang="ja-JP" dirty="0"/>
              <a:t>)</a:t>
            </a:r>
            <a:r>
              <a:rPr lang="ja-JP" altLang="en-US"/>
              <a:t>を対象に避難退域時検査及び簡易除染を実施します。なお、避難退域時検査及び簡易除染は、避難や一時移転の迅速性を損なわないよう十分留意して行います。 また、避難退域時検査及び簡易除染によって健康リスクが高まると判断される住民等については、体調等が悪化しないように十分配慮します。 </a:t>
            </a:r>
          </a:p>
        </p:txBody>
      </p:sp>
    </p:spTree>
    <p:extLst>
      <p:ext uri="{BB962C8B-B14F-4D97-AF65-F5344CB8AC3E}">
        <p14:creationId xmlns:p14="http://schemas.microsoft.com/office/powerpoint/2010/main" val="399343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a:xfrm>
            <a:off x="685800" y="4688023"/>
            <a:ext cx="5486400" cy="3976689"/>
          </a:xfrm>
        </p:spPr>
        <p:txBody>
          <a:bodyPr/>
          <a:lstStyle/>
          <a:p>
            <a:r>
              <a:rPr kumimoji="1" lang="ja-JP" altLang="en-US" dirty="0"/>
              <a:t>原子力災害時における医療対応には、被ばく線量、被ばくの影響が及ぶ範囲、汚染の可能性等を考慮して、被災者等に必要な医療を迅速、的確に提供することが必要となります。そのためには、各地域の状況を勘案して、各医療機関等が各々の役割を担うことが必要であり、平時から救急・災害医療機関が被ばく医療に対応できる体制と指揮系統を整備・確認しておくことが重要です。 </a:t>
            </a:r>
          </a:p>
          <a:p>
            <a:r>
              <a:rPr kumimoji="1" lang="ja-JP" altLang="en-US" dirty="0"/>
              <a:t>次の体制が整備されています。</a:t>
            </a:r>
            <a:endParaRPr kumimoji="1" lang="en-US" altLang="ja-JP" dirty="0"/>
          </a:p>
          <a:p>
            <a:pPr marL="171450" indent="-171450">
              <a:buFont typeface="Arial" panose="020B0604020202020204" pitchFamily="34" charset="0"/>
              <a:buChar char="•"/>
            </a:pPr>
            <a:r>
              <a:rPr kumimoji="1" lang="ja-JP" altLang="en-US" dirty="0"/>
              <a:t>原子力災害時において、</a:t>
            </a:r>
            <a:r>
              <a:rPr lang="ja-JP" altLang="en-US" sz="1200" dirty="0"/>
              <a:t>被災地域の原子力災害医療の中心となって機能し、</a:t>
            </a:r>
            <a:r>
              <a:rPr kumimoji="1" lang="ja-JP" altLang="en-US" dirty="0"/>
              <a:t>汚染の有無にかかわらず傷病者等を受け入れ、被ばくがある場合には適切な診療等を行う「原子力災害拠点病院」</a:t>
            </a:r>
            <a:endParaRPr kumimoji="1" lang="en-US" altLang="ja-JP" dirty="0"/>
          </a:p>
          <a:p>
            <a:pPr marL="171450" indent="-171450">
              <a:buFont typeface="Arial" panose="020B0604020202020204" pitchFamily="34" charset="0"/>
              <a:buChar char="•"/>
            </a:pPr>
            <a:r>
              <a:rPr kumimoji="1" lang="ja-JP" altLang="en-US" dirty="0"/>
              <a:t>原子力災害医療や立地道府県等が行う原子力災害対策等を支援する「原子力災害医療協力機関」</a:t>
            </a:r>
            <a:endParaRPr kumimoji="1" lang="en-US" altLang="ja-JP" dirty="0"/>
          </a:p>
          <a:p>
            <a:pPr marL="171450" indent="-171450">
              <a:buFont typeface="Arial" panose="020B0604020202020204" pitchFamily="34" charset="0"/>
              <a:buChar char="•"/>
            </a:pPr>
            <a:r>
              <a:rPr kumimoji="1" lang="ja-JP" altLang="en-US" dirty="0"/>
              <a:t>原子力災害拠点病院では対応できない高度専門的な診療及び支援並びに高度専門教育研修等を行う「高度被ばく医療支援センター」</a:t>
            </a:r>
            <a:endParaRPr kumimoji="1" lang="en-US" altLang="ja-JP" dirty="0"/>
          </a:p>
          <a:p>
            <a:pPr marL="171450" indent="-171450">
              <a:buFont typeface="Arial" panose="020B0604020202020204" pitchFamily="34" charset="0"/>
              <a:buChar char="•"/>
            </a:pPr>
            <a:r>
              <a:rPr lang="ja-JP" altLang="en-US" dirty="0"/>
              <a:t>複数の高度被ばく医療支援センターの中心的・先導的な役割を担う「基幹高度被ばく医療支援センター」</a:t>
            </a:r>
            <a:endParaRPr kumimoji="1" lang="en-US" altLang="ja-JP" dirty="0"/>
          </a:p>
          <a:p>
            <a:pPr marL="171450" indent="-171450">
              <a:buFont typeface="Arial" panose="020B0604020202020204" pitchFamily="34" charset="0"/>
              <a:buChar char="•"/>
            </a:pPr>
            <a:r>
              <a:rPr kumimoji="1" lang="ja-JP" altLang="en-US" dirty="0"/>
              <a:t>平時において、原子力災害拠点病院に対する支援や関連医療機関とのネットワークの構築を行うとともに原子力災害時において原子力</a:t>
            </a:r>
            <a:r>
              <a:rPr kumimoji="1" lang="ja-JP" altLang="en-US"/>
              <a:t>災害医療</a:t>
            </a:r>
            <a:r>
              <a:rPr kumimoji="1" lang="ja-JP" altLang="en-US" dirty="0"/>
              <a:t>派遣チームの派遣調整等を行う「原子力災害医療・総合支援センター」 </a:t>
            </a:r>
            <a:endParaRPr kumimoji="1" lang="en-US" altLang="ja-JP" dirty="0"/>
          </a:p>
          <a:p>
            <a:pPr marL="171450" indent="-171450">
              <a:buFont typeface="Arial" panose="020B0604020202020204" pitchFamily="34" charset="0"/>
              <a:buChar char="•"/>
            </a:pPr>
            <a:r>
              <a:rPr kumimoji="1" lang="ja-JP" altLang="en-US" dirty="0"/>
              <a:t>原子力災害拠点病院等に所属し、原子力災害が発生した立地道府県等内において救急医療等を行う「原子力災害医療派遣チーム」 </a:t>
            </a:r>
            <a:endParaRPr kumimoji="1" lang="en-US" altLang="ja-JP" dirty="0"/>
          </a:p>
        </p:txBody>
      </p:sp>
    </p:spTree>
    <p:extLst>
      <p:ext uri="{BB962C8B-B14F-4D97-AF65-F5344CB8AC3E}">
        <p14:creationId xmlns:p14="http://schemas.microsoft.com/office/powerpoint/2010/main" val="235577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lang="ja-JP" altLang="en-US" dirty="0"/>
              <a:t>量子科学技術研究開発機構は、基幹高度被ばく医療支援センターと高度被ばく医療支援センターに指定されています。</a:t>
            </a:r>
            <a:endParaRPr lang="en-US" altLang="ja-JP" dirty="0"/>
          </a:p>
          <a:p>
            <a:r>
              <a:rPr lang="ja-JP" altLang="en-US" dirty="0"/>
              <a:t>弘前大学、福島県立医科大学、広島大学、長崎大学は、高度被ばく医療支援センターと原子力災害医療・総合支援センターに指定されています。</a:t>
            </a:r>
            <a:endParaRPr lang="en-US" altLang="ja-JP" dirty="0"/>
          </a:p>
          <a:p>
            <a:pPr marL="0" marR="0" lvl="0" indent="144463" algn="just" defTabSz="914400" rtl="0" eaLnBrk="1" fontAlgn="auto" latinLnBrk="0" hangingPunct="1">
              <a:lnSpc>
                <a:spcPct val="100000"/>
              </a:lnSpc>
              <a:spcBef>
                <a:spcPts val="0"/>
              </a:spcBef>
              <a:spcAft>
                <a:spcPts val="0"/>
              </a:spcAft>
              <a:buClrTx/>
              <a:buSzTx/>
              <a:buFontTx/>
              <a:buNone/>
              <a:tabLst/>
              <a:defRPr/>
            </a:pPr>
            <a:r>
              <a:rPr lang="ja-JP" altLang="en-US" dirty="0"/>
              <a:t>福井大学は、高度被ばく医療支援センターに指定されています。</a:t>
            </a:r>
            <a:endParaRPr lang="en-US" altLang="ja-JP" dirty="0"/>
          </a:p>
          <a:p>
            <a:r>
              <a:rPr lang="ja-JP" altLang="en-US" dirty="0"/>
              <a:t>原子力災害医療・総合支援センターの担当地域は次のようになっています。</a:t>
            </a:r>
            <a:endParaRPr lang="en-US" altLang="ja-JP" dirty="0"/>
          </a:p>
          <a:p>
            <a:pPr marL="171450" indent="-171450">
              <a:buFont typeface="Arial" panose="020B0604020202020204" pitchFamily="34" charset="0"/>
              <a:buChar char="•"/>
            </a:pPr>
            <a:r>
              <a:rPr kumimoji="1" lang="ja-JP" altLang="en-US" dirty="0"/>
              <a:t>弘前大学；北海道、青森県、宮城県</a:t>
            </a:r>
            <a:endParaRPr kumimoji="1" lang="en-US" altLang="ja-JP" dirty="0"/>
          </a:p>
          <a:p>
            <a:pPr marL="171450" indent="-171450">
              <a:buFont typeface="Arial" panose="020B0604020202020204" pitchFamily="34" charset="0"/>
              <a:buChar char="•"/>
            </a:pPr>
            <a:r>
              <a:rPr lang="ja-JP" altLang="en-US" dirty="0"/>
              <a:t>福島県立医科大学；福島県、新潟県、茨城県、神奈川県、静岡県</a:t>
            </a:r>
            <a:endParaRPr lang="en-US" altLang="ja-JP" dirty="0"/>
          </a:p>
          <a:p>
            <a:pPr marL="171450" indent="-171450">
              <a:buFont typeface="Arial" panose="020B0604020202020204" pitchFamily="34" charset="0"/>
              <a:buChar char="•"/>
            </a:pPr>
            <a:r>
              <a:rPr kumimoji="1" lang="ja-JP" altLang="en-US" dirty="0"/>
              <a:t>広島大学；富山県、石川県、福井県、岐阜県、滋賀県、京都府、大阪府、鳥取県、島根県、岡山県、山口県、愛媛県</a:t>
            </a:r>
            <a:endParaRPr kumimoji="1" lang="en-US" altLang="ja-JP" dirty="0"/>
          </a:p>
          <a:p>
            <a:pPr marL="171450" indent="-171450">
              <a:buFont typeface="Arial" panose="020B0604020202020204" pitchFamily="34" charset="0"/>
              <a:buChar char="•"/>
            </a:pPr>
            <a:r>
              <a:rPr lang="ja-JP" altLang="en-US" dirty="0"/>
              <a:t>長崎大学；福岡県、佐賀県、長崎県、鹿児島県</a:t>
            </a:r>
            <a:endParaRPr kumimoji="1" lang="ja-JP" altLang="en-US" dirty="0"/>
          </a:p>
        </p:txBody>
      </p:sp>
    </p:spTree>
    <p:extLst>
      <p:ext uri="{BB962C8B-B14F-4D97-AF65-F5344CB8AC3E}">
        <p14:creationId xmlns:p14="http://schemas.microsoft.com/office/powerpoint/2010/main" val="2428595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a:xfrm>
            <a:off x="685800" y="4714529"/>
            <a:ext cx="5486400" cy="3830706"/>
          </a:xfrm>
        </p:spPr>
        <p:txBody>
          <a:bodyPr/>
          <a:lstStyle/>
          <a:p>
            <a:endParaRPr kumimoji="1" lang="ja-JP" altLang="en-US"/>
          </a:p>
        </p:txBody>
      </p:sp>
    </p:spTree>
    <p:extLst>
      <p:ext uri="{BB962C8B-B14F-4D97-AF65-F5344CB8AC3E}">
        <p14:creationId xmlns:p14="http://schemas.microsoft.com/office/powerpoint/2010/main" val="92389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a:t>放射線は、医療のみならず、農業、工業などの様々な分野で利用されています。</a:t>
            </a:r>
          </a:p>
          <a:p>
            <a:r>
              <a:rPr kumimoji="1" lang="ja-JP" altLang="en-US"/>
              <a:t>医療の分野では、診断に利用するＸ（エックス）線撮影、Ｘ（エックス）線の透過度の差から臓器を画像化するＣＴ（コンピューター断層撮影）、注射器、手術用の手袋やガウンなどの滅菌、ガンの治療にも利用されています。</a:t>
            </a:r>
          </a:p>
          <a:p>
            <a:r>
              <a:rPr kumimoji="1" lang="ja-JP" altLang="en-US"/>
              <a:t>農業分野では、放射線を照射することで突然変異を惹起して、病気に強い品種や栄養価値を高めた品種の開発などの品種改良やジャガイモの発芽防止にも利用されています。また、不妊化した成虫を野外に放し、繁殖を抑制することによる害虫の駆除にも役立っています。</a:t>
            </a:r>
          </a:p>
          <a:p>
            <a:r>
              <a:rPr kumimoji="1" lang="ja-JP" altLang="en-US"/>
              <a:t>工業の分野では、自動車のタイヤなどの高分子化合物に放射線を当てると、熱に強くなり、機械的強度も増します。また、医療のＸ（エックス）線撮影と同じように物を壊さないで内部を検査する非破壊検査や連続的に物の厚さや密度を測るのにも利用されています。</a:t>
            </a:r>
          </a:p>
          <a:p>
            <a:r>
              <a:rPr kumimoji="1" lang="ja-JP" altLang="en-US"/>
              <a:t>また、半減期を使用した年代測定や放射性物質の熱を使用したアイソトープ電池等にも利用されています。</a:t>
            </a:r>
            <a:endParaRPr kumimoji="1" lang="en-US" altLang="ja-JP" dirty="0"/>
          </a:p>
          <a:p>
            <a:endParaRPr kumimoji="1" lang="en-US" altLang="ja-JP" dirty="0"/>
          </a:p>
          <a:p>
            <a:r>
              <a:rPr kumimoji="1" lang="ja-JP" altLang="en-US"/>
              <a:t>出典：原子力・エネルギー図面集</a:t>
            </a:r>
            <a:r>
              <a:rPr kumimoji="1" lang="en-US" altLang="ja-JP" dirty="0"/>
              <a:t>2016</a:t>
            </a:r>
            <a:endParaRPr kumimoji="1" lang="ja-JP" altLang="en-US"/>
          </a:p>
        </p:txBody>
      </p:sp>
    </p:spTree>
    <p:extLst>
      <p:ext uri="{BB962C8B-B14F-4D97-AF65-F5344CB8AC3E}">
        <p14:creationId xmlns:p14="http://schemas.microsoft.com/office/powerpoint/2010/main" val="3395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a:t>国際的には、重篤な確定的影響を回避する為の包括的判断基準</a:t>
            </a:r>
            <a:r>
              <a:rPr kumimoji="1" lang="en-US" altLang="ja-JP" dirty="0"/>
              <a:t>Generic Criteria</a:t>
            </a:r>
            <a:r>
              <a:rPr kumimoji="1" lang="ja-JP" altLang="en-US"/>
              <a:t>（以下</a:t>
            </a:r>
            <a:r>
              <a:rPr kumimoji="1" lang="en-US" altLang="ja-JP" dirty="0"/>
              <a:t>GC</a:t>
            </a:r>
            <a:r>
              <a:rPr kumimoji="1" lang="ja-JP" altLang="en-US"/>
              <a:t>）、確率的影響のリスクの低減に関する緊急の</a:t>
            </a:r>
            <a:r>
              <a:rPr kumimoji="1" lang="en-US" altLang="ja-JP" dirty="0"/>
              <a:t>GC</a:t>
            </a:r>
            <a:r>
              <a:rPr kumimoji="1" lang="ja-JP" altLang="en-US"/>
              <a:t>、確率的影響のリスクの低減に関する早期の</a:t>
            </a:r>
            <a:r>
              <a:rPr kumimoji="1" lang="en-US" altLang="ja-JP" dirty="0"/>
              <a:t>GC</a:t>
            </a:r>
            <a:r>
              <a:rPr kumimoji="1" lang="ja-JP" altLang="en-US"/>
              <a:t>、飲食物制限に関する</a:t>
            </a:r>
            <a:r>
              <a:rPr kumimoji="1" lang="en-US" altLang="ja-JP" dirty="0"/>
              <a:t>GC</a:t>
            </a:r>
            <a:r>
              <a:rPr kumimoji="1" lang="ja-JP" altLang="en-US"/>
              <a:t>、の</a:t>
            </a:r>
            <a:r>
              <a:rPr kumimoji="1" lang="en-US" altLang="ja-JP" dirty="0"/>
              <a:t>4</a:t>
            </a:r>
            <a:r>
              <a:rPr kumimoji="1" lang="ja-JP" altLang="en-US"/>
              <a:t>つの</a:t>
            </a:r>
            <a:r>
              <a:rPr kumimoji="1" lang="en-US" altLang="ja-JP" dirty="0"/>
              <a:t>GC</a:t>
            </a:r>
            <a:r>
              <a:rPr kumimoji="1" lang="ja-JP" altLang="en-US"/>
              <a:t>が定められて、</a:t>
            </a:r>
            <a:r>
              <a:rPr kumimoji="1" lang="en-US" altLang="ja-JP" dirty="0"/>
              <a:t>GC</a:t>
            </a:r>
            <a:r>
              <a:rPr kumimoji="1" lang="ja-JP" altLang="en-US"/>
              <a:t>を達成するべく種々の基準値が定められている。</a:t>
            </a:r>
          </a:p>
        </p:txBody>
      </p:sp>
    </p:spTree>
    <p:extLst>
      <p:ext uri="{BB962C8B-B14F-4D97-AF65-F5344CB8AC3E}">
        <p14:creationId xmlns:p14="http://schemas.microsoft.com/office/powerpoint/2010/main" val="309628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a:t>確率的影響に関する包括的基準に関しては、</a:t>
            </a:r>
            <a:r>
              <a:rPr kumimoji="1" lang="en-US" altLang="ja-JP" dirty="0"/>
              <a:t>ALARA</a:t>
            </a:r>
            <a:r>
              <a:rPr kumimoji="1" lang="ja-JP" altLang="en-US"/>
              <a:t>の概念に従い、可能な限り無理なく達成することを目標</a:t>
            </a:r>
            <a:r>
              <a:rPr lang="ja-JP" altLang="en-US"/>
              <a:t>としています</a:t>
            </a:r>
            <a:r>
              <a:rPr kumimoji="1" lang="ja-JP" altLang="en-US"/>
              <a:t>。</a:t>
            </a:r>
            <a:endParaRPr kumimoji="1" lang="en-US" altLang="ja-JP" dirty="0"/>
          </a:p>
          <a:p>
            <a:pPr marL="0" marR="0" indent="144463" algn="l" defTabSz="914400" rtl="0" eaLnBrk="1" fontAlgn="auto" latinLnBrk="0" hangingPunct="1">
              <a:lnSpc>
                <a:spcPct val="100000"/>
              </a:lnSpc>
              <a:spcBef>
                <a:spcPts val="0"/>
              </a:spcBef>
              <a:spcAft>
                <a:spcPts val="0"/>
              </a:spcAft>
              <a:buClrTx/>
              <a:buSzTx/>
              <a:buFontTx/>
              <a:buNone/>
              <a:tabLst/>
              <a:defRPr/>
            </a:pPr>
            <a:r>
              <a:rPr kumimoji="1" lang="en-US" altLang="ja-JP" dirty="0"/>
              <a:t>ALARA</a:t>
            </a:r>
            <a:r>
              <a:rPr kumimoji="1" lang="ja-JP" altLang="en-US"/>
              <a:t>とは、国際放射線防護委員会が</a:t>
            </a:r>
            <a:r>
              <a:rPr kumimoji="1" lang="en-US" altLang="ja-JP" dirty="0"/>
              <a:t>1977</a:t>
            </a:r>
            <a:r>
              <a:rPr kumimoji="1" lang="ja-JP" altLang="en-US"/>
              <a:t>年勧告で示した放射線防護の基本的考え方を示す概念であり、”</a:t>
            </a:r>
            <a:r>
              <a:rPr kumimoji="1" lang="en-US" altLang="ja-JP" dirty="0"/>
              <a:t>as low as reasonably achievable”</a:t>
            </a:r>
            <a:r>
              <a:rPr kumimoji="1" lang="ja-JP" altLang="en-US"/>
              <a:t>の略語です。</a:t>
            </a:r>
          </a:p>
        </p:txBody>
      </p:sp>
    </p:spTree>
    <p:extLst>
      <p:ext uri="{BB962C8B-B14F-4D97-AF65-F5344CB8AC3E}">
        <p14:creationId xmlns:p14="http://schemas.microsoft.com/office/powerpoint/2010/main" val="3072539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a:t>食品、牛乳、飲料水を制限すると、脱水症状、深刻な栄養失調、その他の深刻な健康への影響が生じる可能性があります。 したがって、必要不可欠な食品、牛乳、飲料水は、代替品がある場合に限って制限されるべきです。</a:t>
            </a:r>
          </a:p>
        </p:txBody>
      </p:sp>
    </p:spTree>
    <p:extLst>
      <p:ext uri="{BB962C8B-B14F-4D97-AF65-F5344CB8AC3E}">
        <p14:creationId xmlns:p14="http://schemas.microsoft.com/office/powerpoint/2010/main" val="439199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pPr marL="0" marR="0" lvl="0" indent="144463" algn="l" defTabSz="914400" rtl="0" eaLnBrk="1" fontAlgn="auto" latinLnBrk="0" hangingPunct="1">
              <a:lnSpc>
                <a:spcPct val="100000"/>
              </a:lnSpc>
              <a:spcBef>
                <a:spcPts val="0"/>
              </a:spcBef>
              <a:spcAft>
                <a:spcPts val="0"/>
              </a:spcAft>
              <a:buClrTx/>
              <a:buSzTx/>
              <a:buFontTx/>
              <a:buNone/>
              <a:tabLst/>
              <a:defRPr/>
            </a:pPr>
            <a:r>
              <a:rPr kumimoji="1" lang="ja-JP" altLang="en-US"/>
              <a:t>出典：平成 </a:t>
            </a:r>
            <a:r>
              <a:rPr kumimoji="1" lang="en-US" altLang="ja-JP" dirty="0"/>
              <a:t>30 </a:t>
            </a:r>
            <a:r>
              <a:rPr kumimoji="1" lang="ja-JP" altLang="en-US"/>
              <a:t>年 </a:t>
            </a:r>
            <a:r>
              <a:rPr kumimoji="1" lang="en-US" altLang="ja-JP" dirty="0"/>
              <a:t>4 </a:t>
            </a:r>
            <a:r>
              <a:rPr kumimoji="1" lang="ja-JP" altLang="en-US"/>
              <a:t>月 </a:t>
            </a:r>
            <a:r>
              <a:rPr kumimoji="1" lang="en-US" altLang="ja-JP" dirty="0"/>
              <a:t>11 </a:t>
            </a:r>
            <a:r>
              <a:rPr kumimoji="1" lang="ja-JP" altLang="en-US"/>
              <a:t>日 原子力規制庁　資料</a:t>
            </a:r>
            <a:r>
              <a:rPr kumimoji="1" lang="en-US" altLang="ja-JP" dirty="0"/>
              <a:t>2</a:t>
            </a:r>
            <a:r>
              <a:rPr kumimoji="1" lang="ja-JP" altLang="en-US"/>
              <a:t> 「包括的判断基準（</a:t>
            </a:r>
            <a:r>
              <a:rPr kumimoji="1" lang="en-US" altLang="ja-JP" dirty="0"/>
              <a:t>GC)</a:t>
            </a:r>
            <a:r>
              <a:rPr kumimoji="1" lang="ja-JP" altLang="en-US"/>
              <a:t>及び運用上の介入レベル（</a:t>
            </a:r>
            <a:r>
              <a:rPr kumimoji="1" lang="en-US" altLang="ja-JP" dirty="0"/>
              <a:t>OIL)</a:t>
            </a:r>
            <a:r>
              <a:rPr kumimoji="1" lang="ja-JP" altLang="en-US"/>
              <a:t>について」</a:t>
            </a:r>
          </a:p>
        </p:txBody>
      </p:sp>
    </p:spTree>
    <p:extLst>
      <p:ext uri="{BB962C8B-B14F-4D97-AF65-F5344CB8AC3E}">
        <p14:creationId xmlns:p14="http://schemas.microsoft.com/office/powerpoint/2010/main" val="253298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lang="ja-JP" altLang="en-US">
                <a:latin typeface="YuMincho +36p Kana Medium" panose="02020500000000000000" pitchFamily="18" charset="-128"/>
                <a:ea typeface="YuMincho +36p Kana Medium" panose="02020500000000000000" pitchFamily="18" charset="-128"/>
                <a:cs typeface="Meiryo UI" pitchFamily="50" charset="-128"/>
              </a:rPr>
              <a:t>原子力災害は、原子力発電所や原子力施設などの事故・災害です。原子力災害対策特別措置法では、原子力災害とは、原子力緊急事態により国民の生命、身体または財産に生ずる被害を指します。ここでいう原子力緊急事態とは、原子力事業者の原子炉等の運転等により放射性物質または放射線が異状な水準で当該原子力事業者の原子力事業所外へ放出された事態を指します。</a:t>
            </a:r>
            <a:endParaRPr lang="en-US" altLang="ja-JP" dirty="0">
              <a:latin typeface="YuMincho +36p Kana Medium" panose="02020500000000000000" pitchFamily="18" charset="-128"/>
              <a:ea typeface="YuMincho +36p Kana Medium" panose="02020500000000000000" pitchFamily="18" charset="-128"/>
              <a:cs typeface="Meiryo UI" pitchFamily="50" charset="-128"/>
            </a:endParaRPr>
          </a:p>
          <a:p>
            <a:r>
              <a:rPr lang="ja-JP" altLang="en-US">
                <a:latin typeface="YuMincho +36p Kana Medium" panose="02020500000000000000" pitchFamily="18" charset="-128"/>
                <a:ea typeface="YuMincho +36p Kana Medium" panose="02020500000000000000" pitchFamily="18" charset="-128"/>
                <a:cs typeface="Meiryo UI" pitchFamily="50" charset="-128"/>
              </a:rPr>
              <a:t>その他、放射線の事故・テロ・災害には、放射線源による外部被ばく、放射性物質の拡散による汚染と内部被ばくを生じるものがあります。爆発物を使用した放射性物質の拡散の場合は、被災者に放射性物質による汚染や体内への吸入等による内部被ばくに加えて爆傷の被害が生じます。また原子力施設の破壊行為や核兵器の使用では、外部被ばく、内部被ばく、汚染の全てが混在することになります。</a:t>
            </a:r>
            <a:endParaRPr lang="en-US" altLang="ja-JP" dirty="0">
              <a:latin typeface="YuMincho +36p Kana Medium" panose="02020500000000000000" pitchFamily="18" charset="-128"/>
              <a:ea typeface="YuMincho +36p Kana Medium" panose="02020500000000000000" pitchFamily="18" charset="-128"/>
              <a:cs typeface="Meiryo UI" pitchFamily="50" charset="-128"/>
            </a:endParaRPr>
          </a:p>
          <a:p>
            <a:r>
              <a:rPr lang="ja-JP" altLang="en-US">
                <a:latin typeface="YuMincho +36p Kana Medium" panose="02020500000000000000" pitchFamily="18" charset="-128"/>
                <a:ea typeface="YuMincho +36p Kana Medium" panose="02020500000000000000" pitchFamily="18" charset="-128"/>
                <a:cs typeface="Meiryo UI" pitchFamily="50" charset="-128"/>
              </a:rPr>
              <a:t>放射線事故や災害の種類は、</a:t>
            </a:r>
          </a:p>
          <a:p>
            <a:r>
              <a:rPr lang="ja-JP" altLang="en-US">
                <a:latin typeface="YuMincho +36p Kana Medium" panose="02020500000000000000" pitchFamily="18" charset="-128"/>
                <a:ea typeface="YuMincho +36p Kana Medium" panose="02020500000000000000" pitchFamily="18" charset="-128"/>
                <a:cs typeface="Meiryo UI" pitchFamily="50" charset="-128"/>
              </a:rPr>
              <a:t>　　原子力施設の事故</a:t>
            </a:r>
          </a:p>
          <a:p>
            <a:r>
              <a:rPr lang="ja-JP" altLang="en-US">
                <a:latin typeface="YuMincho +36p Kana Medium" panose="02020500000000000000" pitchFamily="18" charset="-128"/>
                <a:ea typeface="YuMincho +36p Kana Medium" panose="02020500000000000000" pitchFamily="18" charset="-128"/>
                <a:cs typeface="Meiryo UI" pitchFamily="50" charset="-128"/>
              </a:rPr>
              <a:t>　　放射性物質及び放射線の使用施設の事故</a:t>
            </a:r>
          </a:p>
          <a:p>
            <a:r>
              <a:rPr lang="ja-JP" altLang="en-US">
                <a:latin typeface="YuMincho +36p Kana Medium" panose="02020500000000000000" pitchFamily="18" charset="-128"/>
                <a:ea typeface="YuMincho +36p Kana Medium" panose="02020500000000000000" pitchFamily="18" charset="-128"/>
                <a:cs typeface="Meiryo UI" pitchFamily="50" charset="-128"/>
              </a:rPr>
              <a:t>　　核物質や放射性物質の輸送中の事故</a:t>
            </a:r>
          </a:p>
          <a:p>
            <a:r>
              <a:rPr lang="ja-JP" altLang="en-US">
                <a:latin typeface="YuMincho +36p Kana Medium" panose="02020500000000000000" pitchFamily="18" charset="-128"/>
                <a:ea typeface="YuMincho +36p Kana Medium" panose="02020500000000000000" pitchFamily="18" charset="-128"/>
                <a:cs typeface="Meiryo UI" pitchFamily="50" charset="-128"/>
              </a:rPr>
              <a:t>　　小規模な核兵器</a:t>
            </a:r>
          </a:p>
          <a:p>
            <a:r>
              <a:rPr lang="ja-JP" altLang="en-US">
                <a:latin typeface="YuMincho +36p Kana Medium" panose="02020500000000000000" pitchFamily="18" charset="-128"/>
                <a:ea typeface="YuMincho +36p Kana Medium" panose="02020500000000000000" pitchFamily="18" charset="-128"/>
                <a:cs typeface="Meiryo UI" pitchFamily="50" charset="-128"/>
              </a:rPr>
              <a:t>　　原子力発電所や放射線使用施設への破壊行為、いわゆるテロ</a:t>
            </a:r>
          </a:p>
          <a:p>
            <a:r>
              <a:rPr lang="ja-JP" altLang="en-US">
                <a:latin typeface="YuMincho +36p Kana Medium" panose="02020500000000000000" pitchFamily="18" charset="-128"/>
                <a:ea typeface="YuMincho +36p Kana Medium" panose="02020500000000000000" pitchFamily="18" charset="-128"/>
                <a:cs typeface="Meiryo UI" pitchFamily="50" charset="-128"/>
              </a:rPr>
              <a:t>　　放射性物質を意図的なまき散らし、いわゆる、ダーティボムなど</a:t>
            </a:r>
            <a:r>
              <a:rPr lang="ja-JP" altLang="en-US">
                <a:cs typeface="Meiryo UI" pitchFamily="50" charset="-128"/>
              </a:rPr>
              <a:t>、</a:t>
            </a:r>
            <a:r>
              <a:rPr lang="ja-JP" altLang="en-US">
                <a:latin typeface="YuMincho +36p Kana Medium" panose="02020500000000000000" pitchFamily="18" charset="-128"/>
                <a:ea typeface="YuMincho +36p Kana Medium" panose="02020500000000000000" pitchFamily="18" charset="-128"/>
                <a:cs typeface="Meiryo UI" pitchFamily="50" charset="-128"/>
              </a:rPr>
              <a:t>様々種類が考えられます。</a:t>
            </a:r>
          </a:p>
        </p:txBody>
      </p:sp>
    </p:spTree>
    <p:extLst>
      <p:ext uri="{BB962C8B-B14F-4D97-AF65-F5344CB8AC3E}">
        <p14:creationId xmlns:p14="http://schemas.microsoft.com/office/powerpoint/2010/main" val="397207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a:t>原子力発電所では、ウランが核分裂して発生する熱を発電に利用しています。この核分裂によって生じたものが核分裂生成物で、 放射性物質を多く含んでいます。主に、キセノン、クリプトンなどの放射性希ガス、ヨウ素−１３１、ヨウ素ー１３３、セシウム−１３４、セシウム−１３７、ストロンチウム−９０など粒子状物質の気体や液体が生じます。事故で燃料のペレットや被覆管が破損すると、これらの放射性物質が外部へ漏れ出ます。</a:t>
            </a:r>
          </a:p>
          <a:p>
            <a:r>
              <a:rPr kumimoji="1" lang="ja-JP" altLang="en-US"/>
              <a:t>福島第一原子力発電所の事故では、津波によって全電源が喪失し、そのために原子炉を冷却できなくなり、原子炉内の温度や圧力が上昇して大量の放射性物質が環境中に放出されました。放出された気体状の放射性物質は、雲のような状態で大気中を流れます。このプルームから降ってきた放射性物質が地表に沈着したり、野菜などの食物に取り込まれます。そこで、プルームが通過した地域にいると汚染したり、プルームからのガンマ線や地表からのガンマ線による外部被ばくをしたり、吸入や食事から内部被ばくをしたりします。</a:t>
            </a:r>
            <a:endParaRPr kumimoji="1" lang="en-US" altLang="ja-JP" dirty="0"/>
          </a:p>
          <a:p>
            <a:r>
              <a:rPr lang="ja-JP" altLang="en-US"/>
              <a:t>原子力災害時における医療対応には、通常の救急医療、災害医療に加えて被ばく医療の考え方が必要となります。すなわち、被ばく線量、被ばくの影響が及ぶ範囲、汚染の可能性等を考慮して、被災者等に必要な医療を迅速、的確に提供する事です。</a:t>
            </a:r>
            <a:endParaRPr kumimoji="1" lang="ja-JP" altLang="en-US"/>
          </a:p>
          <a:p>
            <a:endParaRPr kumimoji="1" lang="ja-JP" altLang="en-US"/>
          </a:p>
        </p:txBody>
      </p:sp>
    </p:spTree>
    <p:extLst>
      <p:ext uri="{BB962C8B-B14F-4D97-AF65-F5344CB8AC3E}">
        <p14:creationId xmlns:p14="http://schemas.microsoft.com/office/powerpoint/2010/main" val="360544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a:t>原子力災害も他の災害と同じように「災害対策基本法」と、「災害対策基本法」等の特別法である、「原子力災害対策特別措置法」が基本になります。</a:t>
            </a:r>
          </a:p>
          <a:p>
            <a:r>
              <a:rPr kumimoji="1" lang="ja-JP" altLang="en-US"/>
              <a:t>また、「災害対策基本法」に基づき、中央防災会議は、内閣の重要政策に関する会議の一つとして、内閣総理大臣をはじめとする全閣僚、指定公共機関の代表者及び学識経験者により構成され、防災基本計画の作成や、防災に関する重要事項の審議等を行います。</a:t>
            </a:r>
          </a:p>
          <a:p>
            <a:r>
              <a:rPr kumimoji="1" lang="ja-JP" altLang="en-US"/>
              <a:t>この防災基本計画は、政府の防災対策に関する基本的な計画で、災害の種類に応じて、 災害予防・事前準備、災害応急対策、災害復旧・復興という災害対策の時間的順序に沿って記述され、 国、地方公共団体、住民等、各主体の責務を明確にするとともに、それぞれが行うべき対策をできるだけ具体的に記述されています。その第</a:t>
            </a:r>
            <a:r>
              <a:rPr kumimoji="1" lang="en-US" altLang="ja-JP" dirty="0"/>
              <a:t>12</a:t>
            </a:r>
            <a:r>
              <a:rPr kumimoji="1" lang="ja-JP" altLang="en-US"/>
              <a:t>編が原子力災害対策についてです。</a:t>
            </a:r>
          </a:p>
          <a:p>
            <a:r>
              <a:rPr kumimoji="1" lang="ja-JP" altLang="en-US"/>
              <a:t>さらに、原子力災害対策指針は、 「原子力災害対策特別措置法」に基づき、原子力規制委員会が、原子力災害策を円滑に実施するために、専門的・技術的事項について定めたものです。</a:t>
            </a:r>
          </a:p>
          <a:p>
            <a:r>
              <a:rPr kumimoji="1" lang="ja-JP" altLang="en-US"/>
              <a:t>この防災基本計画及び原子力災害対策指針に基づき、指定行政機関及び指定公共機関は防災業務計画を、地方公共団体は地域防災計画を作成し、災害に備えます。 </a:t>
            </a:r>
          </a:p>
        </p:txBody>
      </p:sp>
    </p:spTree>
    <p:extLst>
      <p:ext uri="{BB962C8B-B14F-4D97-AF65-F5344CB8AC3E}">
        <p14:creationId xmlns:p14="http://schemas.microsoft.com/office/powerpoint/2010/main" val="66987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pPr marR="0" indent="92075" defTabSz="914400" rtl="0" eaLnBrk="1" fontAlgn="auto" latinLnBrk="0" hangingPunct="1">
              <a:lnSpc>
                <a:spcPct val="100000"/>
              </a:lnSpc>
              <a:spcBef>
                <a:spcPts val="0"/>
              </a:spcBef>
              <a:spcAft>
                <a:spcPts val="0"/>
              </a:spcAft>
              <a:buClrTx/>
              <a:buSzTx/>
              <a:buFontTx/>
              <a:buNone/>
              <a:defRPr/>
            </a:pPr>
            <a:r>
              <a:rPr lang="ja-JP" altLang="en-US">
                <a:cs typeface="メイリオ" pitchFamily="50" charset="-128"/>
              </a:rPr>
              <a:t>本指針は、原子力災害対策特別措置法</a:t>
            </a:r>
            <a:r>
              <a:rPr lang="en-US" altLang="ja-JP" dirty="0">
                <a:cs typeface="メイリオ" pitchFamily="50" charset="-128"/>
              </a:rPr>
              <a:t>(</a:t>
            </a:r>
            <a:r>
              <a:rPr lang="ja-JP" altLang="en-US">
                <a:cs typeface="メイリオ" pitchFamily="50" charset="-128"/>
              </a:rPr>
              <a:t>平成</a:t>
            </a:r>
            <a:r>
              <a:rPr lang="en-US" altLang="ja-JP" dirty="0">
                <a:cs typeface="メイリオ" pitchFamily="50" charset="-128"/>
              </a:rPr>
              <a:t>11</a:t>
            </a:r>
            <a:r>
              <a:rPr lang="ja-JP" altLang="en-US">
                <a:cs typeface="メイリオ" pitchFamily="50" charset="-128"/>
              </a:rPr>
              <a:t>年法律第</a:t>
            </a:r>
            <a:r>
              <a:rPr lang="en-US" altLang="ja-JP" dirty="0">
                <a:cs typeface="メイリオ" pitchFamily="50" charset="-128"/>
              </a:rPr>
              <a:t>156</a:t>
            </a:r>
            <a:r>
              <a:rPr lang="ja-JP" altLang="en-US">
                <a:cs typeface="メイリオ" pitchFamily="50" charset="-128"/>
              </a:rPr>
              <a:t>号。以下「原災法」という。</a:t>
            </a:r>
            <a:r>
              <a:rPr lang="en-US" altLang="ja-JP" dirty="0">
                <a:cs typeface="メイリオ" pitchFamily="50" charset="-128"/>
              </a:rPr>
              <a:t>)</a:t>
            </a:r>
            <a:r>
              <a:rPr lang="ja-JP" altLang="en-US">
                <a:cs typeface="メイリオ" pitchFamily="50" charset="-128"/>
              </a:rPr>
              <a:t>第</a:t>
            </a:r>
            <a:r>
              <a:rPr lang="en-US" altLang="ja-JP" dirty="0">
                <a:cs typeface="メイリオ" pitchFamily="50" charset="-128"/>
              </a:rPr>
              <a:t>6</a:t>
            </a:r>
            <a:r>
              <a:rPr lang="ja-JP" altLang="en-US">
                <a:cs typeface="メイリオ" pitchFamily="50" charset="-128"/>
              </a:rPr>
              <a:t>条の</a:t>
            </a:r>
            <a:r>
              <a:rPr lang="en-US" altLang="ja-JP" dirty="0">
                <a:cs typeface="メイリオ" pitchFamily="50" charset="-128"/>
              </a:rPr>
              <a:t>2</a:t>
            </a:r>
            <a:r>
              <a:rPr lang="ja-JP" altLang="en-US">
                <a:cs typeface="メイリオ" pitchFamily="50" charset="-128"/>
              </a:rPr>
              <a:t>第</a:t>
            </a:r>
            <a:r>
              <a:rPr lang="en-US" altLang="ja-JP" dirty="0">
                <a:cs typeface="メイリオ" pitchFamily="50" charset="-128"/>
              </a:rPr>
              <a:t>1</a:t>
            </a:r>
            <a:r>
              <a:rPr lang="ja-JP" altLang="en-US">
                <a:cs typeface="メイリオ" pitchFamily="50" charset="-128"/>
              </a:rPr>
              <a:t>項に基づき、原子力事業者、指定行政機関の長及び指定地方行政機関の長、地方公共団体、指定公共機関及び指定地方公共機関その他の者が原子力災害対策を円滑に実施するために定められたものです。</a:t>
            </a:r>
          </a:p>
          <a:p>
            <a:pPr marR="0" indent="92075" defTabSz="914400" rtl="0" eaLnBrk="1" fontAlgn="auto" latinLnBrk="0" hangingPunct="1">
              <a:lnSpc>
                <a:spcPct val="100000"/>
              </a:lnSpc>
              <a:spcBef>
                <a:spcPts val="0"/>
              </a:spcBef>
              <a:spcAft>
                <a:spcPts val="0"/>
              </a:spcAft>
              <a:buClrTx/>
              <a:buSzTx/>
              <a:buFontTx/>
              <a:buNone/>
              <a:defRPr/>
            </a:pPr>
            <a:r>
              <a:rPr lang="ja-JP" altLang="en-US">
                <a:cs typeface="メイリオ" pitchFamily="50" charset="-128"/>
              </a:rPr>
              <a:t>本指針の目的は、「国民の生命及び身体の安全を確保することが最も重要であるという観点から、緊急事態における原子力施設周辺の住民等に対する放射線の重篤な確定的影響を回避し又は最小化するため、及び確率的影響のリスクを低減するための防護措置を確実なものとする」とあります。</a:t>
            </a:r>
            <a:endParaRPr lang="en-US" altLang="ja-JP" dirty="0">
              <a:cs typeface="メイリオ" pitchFamily="50" charset="-128"/>
            </a:endParaRPr>
          </a:p>
          <a:p>
            <a:pPr indent="92075">
              <a:buNone/>
            </a:pPr>
            <a:r>
              <a:rPr lang="ja-JP" altLang="en-US">
                <a:cs typeface="メイリオ" pitchFamily="50" charset="-128"/>
              </a:rPr>
              <a:t>この指針を十分に理解し、関係者の間で共通認識としておくことは、原子力災害に対応するにあたって、極めて重要です。また、様々な防護措置等についても基本的事項、実施体制等が策定されています。</a:t>
            </a:r>
          </a:p>
        </p:txBody>
      </p:sp>
    </p:spTree>
    <p:extLst>
      <p:ext uri="{BB962C8B-B14F-4D97-AF65-F5344CB8AC3E}">
        <p14:creationId xmlns:p14="http://schemas.microsoft.com/office/powerpoint/2010/main" val="330313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a:xfrm>
            <a:off x="685800" y="4717841"/>
            <a:ext cx="5486400" cy="4045159"/>
          </a:xfrm>
        </p:spPr>
        <p:txBody>
          <a:bodyPr/>
          <a:lstStyle/>
          <a:p>
            <a:r>
              <a:rPr kumimoji="1" lang="ja-JP" altLang="en-US" b="1" dirty="0"/>
              <a:t>予防的防護措置を準備する区域（</a:t>
            </a:r>
            <a:r>
              <a:rPr kumimoji="1" lang="en-US" altLang="ja-JP" b="1" dirty="0"/>
              <a:t>PAZ</a:t>
            </a:r>
            <a:r>
              <a:rPr kumimoji="1" lang="ja-JP" altLang="en-US" b="1" dirty="0"/>
              <a:t>：</a:t>
            </a:r>
            <a:r>
              <a:rPr kumimoji="1" lang="en-US" altLang="ja-JP" b="1" dirty="0"/>
              <a:t>Precautionary Action Zone</a:t>
            </a:r>
            <a:r>
              <a:rPr kumimoji="1" lang="ja-JP" altLang="en-US" b="1" dirty="0"/>
              <a:t>）</a:t>
            </a:r>
          </a:p>
          <a:p>
            <a:r>
              <a:rPr kumimoji="1" lang="en-US" altLang="ja-JP" dirty="0"/>
              <a:t>PAZ</a:t>
            </a:r>
            <a:r>
              <a:rPr kumimoji="1" lang="ja-JP" altLang="en-US" dirty="0"/>
              <a:t>とは、急速に進展する事故においても放射線被ばくによる重篤な確定的影響を回避し又は最小化するため、緊急事態の区分に応じて、即時避難を実施する等、通常の運転及び停止中の放射性物質の放出量とは異なる水準で放射性物質が放出される前の段階から予防的に防護措置を準備する区域で</a:t>
            </a:r>
            <a:r>
              <a:rPr lang="ja-JP" altLang="en-US" dirty="0"/>
              <a:t>す</a:t>
            </a:r>
            <a:r>
              <a:rPr kumimoji="1" lang="ja-JP" altLang="en-US" dirty="0"/>
              <a:t>。発電用原子炉施設に係る</a:t>
            </a:r>
            <a:r>
              <a:rPr kumimoji="1" lang="en-US" altLang="ja-JP" dirty="0"/>
              <a:t>PAZ</a:t>
            </a:r>
            <a:r>
              <a:rPr kumimoji="1" lang="ja-JP" altLang="en-US" dirty="0"/>
              <a:t>の具体的な範囲については、</a:t>
            </a:r>
            <a:r>
              <a:rPr kumimoji="1" lang="en-US" altLang="ja-JP" dirty="0"/>
              <a:t>IAEA</a:t>
            </a:r>
            <a:r>
              <a:rPr kumimoji="1" lang="ja-JP" altLang="en-US" dirty="0"/>
              <a:t>の国際基準において、</a:t>
            </a:r>
            <a:r>
              <a:rPr kumimoji="1" lang="en-US" altLang="ja-JP" dirty="0"/>
              <a:t>PAZ</a:t>
            </a:r>
            <a:r>
              <a:rPr kumimoji="1" lang="ja-JP" altLang="en-US" dirty="0"/>
              <a:t>の最大半径を原子力施設から３～５ｋｍの間で設定すること（</a:t>
            </a:r>
            <a:r>
              <a:rPr kumimoji="1" lang="en-US" altLang="ja-JP" dirty="0"/>
              <a:t>5km</a:t>
            </a:r>
            <a:r>
              <a:rPr kumimoji="1" lang="ja-JP" altLang="en-US" dirty="0"/>
              <a:t>を推奨）とされていること等を踏まえ、「原子力施設からおおむね半径</a:t>
            </a:r>
            <a:r>
              <a:rPr kumimoji="1" lang="en-US" altLang="ja-JP" dirty="0"/>
              <a:t>5km</a:t>
            </a:r>
            <a:r>
              <a:rPr kumimoji="1" lang="ja-JP" altLang="en-US" dirty="0"/>
              <a:t>」を目安としています。</a:t>
            </a:r>
            <a:endParaRPr kumimoji="1" lang="en-US" altLang="ja-JP" dirty="0"/>
          </a:p>
          <a:p>
            <a:r>
              <a:rPr kumimoji="1" lang="ja-JP" altLang="en-US" b="1" dirty="0"/>
              <a:t>緊急防護措置を準備する区域（</a:t>
            </a:r>
            <a:r>
              <a:rPr kumimoji="1" lang="en-US" altLang="ja-JP" b="1" dirty="0"/>
              <a:t>UPZ : Urgent Protective Action Planning Zone</a:t>
            </a:r>
            <a:r>
              <a:rPr kumimoji="1" lang="ja-JP" altLang="en-US" b="1" dirty="0"/>
              <a:t>）</a:t>
            </a:r>
          </a:p>
          <a:p>
            <a:r>
              <a:rPr kumimoji="1" lang="en-US" altLang="ja-JP" dirty="0"/>
              <a:t>UPZ</a:t>
            </a:r>
            <a:r>
              <a:rPr kumimoji="1" lang="ja-JP" altLang="en-US" dirty="0"/>
              <a:t>とは、確率的影響のリスクを低減するため、緊急防護措置を準備する区域です。発電用原子炉施設に係る</a:t>
            </a:r>
            <a:r>
              <a:rPr kumimoji="1" lang="en-US" altLang="ja-JP" dirty="0"/>
              <a:t>UPZ</a:t>
            </a:r>
            <a:r>
              <a:rPr kumimoji="1" lang="ja-JP" altLang="en-US" dirty="0"/>
              <a:t>の具体的な範囲については、</a:t>
            </a:r>
            <a:r>
              <a:rPr kumimoji="1" lang="en-US" altLang="ja-JP" dirty="0"/>
              <a:t>IAEA</a:t>
            </a:r>
            <a:r>
              <a:rPr kumimoji="1" lang="ja-JP" altLang="en-US" dirty="0"/>
              <a:t>の国際基準において、</a:t>
            </a:r>
            <a:r>
              <a:rPr kumimoji="1" lang="en-US" altLang="ja-JP" dirty="0"/>
              <a:t>UPZ</a:t>
            </a:r>
            <a:r>
              <a:rPr kumimoji="1" lang="ja-JP" altLang="en-US" dirty="0"/>
              <a:t>の最大半径は原子力施設から</a:t>
            </a:r>
            <a:r>
              <a:rPr kumimoji="1" lang="en-US" altLang="ja-JP" dirty="0"/>
              <a:t>5</a:t>
            </a:r>
            <a:r>
              <a:rPr kumimoji="1" lang="ja-JP" altLang="en-US" dirty="0"/>
              <a:t>～</a:t>
            </a:r>
            <a:r>
              <a:rPr kumimoji="1" lang="en-US" altLang="ja-JP" dirty="0"/>
              <a:t>30km</a:t>
            </a:r>
            <a:r>
              <a:rPr kumimoji="1" lang="ja-JP" altLang="en-US" dirty="0"/>
              <a:t>の間で設定されていること等を踏まえ、「原子力施設からおおむね半径</a:t>
            </a:r>
            <a:r>
              <a:rPr kumimoji="1" lang="en-US" altLang="ja-JP" dirty="0"/>
              <a:t>30km</a:t>
            </a:r>
            <a:r>
              <a:rPr kumimoji="1" lang="ja-JP" altLang="en-US" dirty="0"/>
              <a:t>」を目安としています。</a:t>
            </a:r>
          </a:p>
          <a:p>
            <a:r>
              <a:rPr kumimoji="1" lang="ja-JP" altLang="en-US" dirty="0"/>
              <a:t>ただし、核原料物質、核燃料物質及び原子炉の規制に関する法律（原子炉等規制法、炉規法とも略すことあり）第４３条の３の３３の規定に基づく廃止措置計画の認可を受け、かつ、照射済燃料集合体が十分な期間冷却されたものとして原子力規制委員会が定めた発電用原子炉施設については、原子力災害対策重点区域の範囲は原子力施設からおおむね半径</a:t>
            </a:r>
            <a:r>
              <a:rPr kumimoji="1" lang="en-US" altLang="ja-JP" dirty="0"/>
              <a:t>5km</a:t>
            </a:r>
            <a:r>
              <a:rPr kumimoji="1" lang="ja-JP" altLang="en-US" dirty="0"/>
              <a:t>を目安とし、当該原子力災害対策重点区域の全てを</a:t>
            </a:r>
            <a:r>
              <a:rPr kumimoji="1" lang="en-US" altLang="ja-JP" dirty="0"/>
              <a:t>UPZ</a:t>
            </a:r>
            <a:r>
              <a:rPr kumimoji="1" lang="ja-JP" altLang="en-US" dirty="0"/>
              <a:t>としています。</a:t>
            </a:r>
          </a:p>
          <a:p>
            <a:endParaRPr kumimoji="1" lang="ja-JP" altLang="en-US" dirty="0"/>
          </a:p>
        </p:txBody>
      </p:sp>
    </p:spTree>
    <p:extLst>
      <p:ext uri="{BB962C8B-B14F-4D97-AF65-F5344CB8AC3E}">
        <p14:creationId xmlns:p14="http://schemas.microsoft.com/office/powerpoint/2010/main" val="362915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r>
              <a:rPr kumimoji="1" lang="ja-JP" altLang="en-US" dirty="0"/>
              <a:t>緊急事態においては、事態の進展に応じて、関係者が共通の認識に基づき意思決定を行うことが重要です。</a:t>
            </a:r>
          </a:p>
          <a:p>
            <a:r>
              <a:rPr kumimoji="1" lang="ja-JP" altLang="en-US" dirty="0"/>
              <a:t>すなわち、緊急事態への対応の状況を、準備段階・初期対応段階・中期対応段階・復旧段階に区分し、各段階の対応の詳細について検討しておくことが有効です。</a:t>
            </a:r>
          </a:p>
          <a:p>
            <a:r>
              <a:rPr kumimoji="1" lang="ja-JP" altLang="en-US" dirty="0"/>
              <a:t>・準備段階では、原子力事業者、国、地方公共団体等がそれぞれの行動計画を策定して関係者に周知するとともに、これを訓練等で検証・評価し、改善する必要があります。</a:t>
            </a:r>
          </a:p>
          <a:p>
            <a:r>
              <a:rPr kumimoji="1" lang="ja-JP" altLang="en-US" dirty="0"/>
              <a:t>・初期対応段階では、情報が限られた中でも、放射線被ばくによる重篤な確定的影響を回避し又は最小化するため、及び確率的影響のリスクを低減するため、迅速な防護措置等の対応を行う必要があります。</a:t>
            </a:r>
          </a:p>
          <a:p>
            <a:r>
              <a:rPr kumimoji="1" lang="ja-JP" altLang="en-US" dirty="0"/>
              <a:t>・中期対応段階では、放射性物質又は放射線の影響を適切に管理することが求められ、環境放射線モニタリングや解析により放射線状況を十分に把握し、それに基づき、初期対応段階で実施した防護措置の変更・解除や長期にわたる防護措置の検討を行う必要があります。</a:t>
            </a:r>
          </a:p>
          <a:p>
            <a:r>
              <a:rPr kumimoji="1" lang="ja-JP" altLang="en-US" dirty="0"/>
              <a:t>・復旧段階では、その段階への移行期に</a:t>
            </a:r>
            <a:r>
              <a:rPr kumimoji="1" lang="ja-JP" altLang="en-US"/>
              <a:t>策定し被災</a:t>
            </a:r>
            <a:r>
              <a:rPr kumimoji="1" lang="ja-JP" altLang="en-US" dirty="0"/>
              <a:t>した地域の長期的な復旧策の計画に基づき、通常の社会的・経済的活動への復帰の支援を行う必要が</a:t>
            </a:r>
            <a:r>
              <a:rPr lang="ja-JP" altLang="en-US" dirty="0"/>
              <a:t>あります</a:t>
            </a:r>
            <a:r>
              <a:rPr kumimoji="1" lang="ja-JP" altLang="en-US" dirty="0"/>
              <a:t>。</a:t>
            </a:r>
          </a:p>
        </p:txBody>
      </p:sp>
    </p:spTree>
    <p:extLst>
      <p:ext uri="{BB962C8B-B14F-4D97-AF65-F5344CB8AC3E}">
        <p14:creationId xmlns:p14="http://schemas.microsoft.com/office/powerpoint/2010/main" val="1334668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1000"/>
            <a:ext cx="5486400" cy="4114800"/>
          </a:xfrm>
        </p:spPr>
      </p:sp>
      <p:sp>
        <p:nvSpPr>
          <p:cNvPr id="3" name="ノート プレースホルダー 2"/>
          <p:cNvSpPr>
            <a:spLocks noGrp="1"/>
          </p:cNvSpPr>
          <p:nvPr>
            <p:ph type="body" idx="1"/>
          </p:nvPr>
        </p:nvSpPr>
        <p:spPr/>
        <p:txBody>
          <a:bodyPr/>
          <a:lstStyle/>
          <a:p>
            <a:pPr indent="144145">
              <a:defRPr/>
            </a:pPr>
            <a:r>
              <a:rPr kumimoji="1" lang="ja-JP" altLang="en-US">
                <a:latin typeface="YuMincho +36p Kana Medium"/>
                <a:ea typeface="YuMincho +36p Kana Medium"/>
              </a:rPr>
              <a:t>緊急事態の初期対応段階においては、情報収集により事態を把握し、原子力施設の状況や当該施設からの距離等に応じ、防護措置の準備やその実施等を適切に進めることが重要です。このような対応を実現するため、以下のとおり、原子力施設の状況に応じて、緊急事態を、 警戒事態</a:t>
            </a:r>
            <a:r>
              <a:rPr lang="ja-JP">
                <a:latin typeface="YuMincho +36p Kana Medium"/>
                <a:ea typeface="YuMincho +36p Kana Medium"/>
              </a:rPr>
              <a:t>（</a:t>
            </a:r>
            <a:r>
              <a:rPr lang="en-US" altLang="ja-JP" dirty="0">
                <a:latin typeface="YuMincho +36p Kana Medium"/>
                <a:ea typeface="YuMincho +36p Kana Medium"/>
              </a:rPr>
              <a:t>AL</a:t>
            </a:r>
            <a:r>
              <a:rPr lang="ja-JP">
                <a:latin typeface="YuMincho +36p Kana Medium"/>
                <a:ea typeface="YuMincho +36p Kana Medium"/>
              </a:rPr>
              <a:t>、</a:t>
            </a:r>
            <a:r>
              <a:rPr lang="en-US" altLang="ja-JP" dirty="0">
                <a:latin typeface="YuMincho +36p Kana Medium"/>
                <a:ea typeface="YuMincho +36p Kana Medium"/>
              </a:rPr>
              <a:t>Alert</a:t>
            </a:r>
            <a:r>
              <a:rPr lang="ja-JP">
                <a:latin typeface="YuMincho +36p Kana Medium"/>
                <a:ea typeface="YuMincho +36p Kana Medium"/>
              </a:rPr>
              <a:t>）</a:t>
            </a:r>
            <a:r>
              <a:rPr kumimoji="1" lang="ja-JP" altLang="en-US">
                <a:latin typeface="YuMincho +36p Kana Medium"/>
                <a:ea typeface="YuMincho +36p Kana Medium"/>
              </a:rPr>
              <a:t>、施設敷地緊急事態</a:t>
            </a:r>
            <a:r>
              <a:rPr lang="ja-JP">
                <a:ea typeface="YuMincho +36p Kana Medium"/>
              </a:rPr>
              <a:t>（</a:t>
            </a:r>
            <a:r>
              <a:rPr lang="en-US" altLang="ja-JP" dirty="0">
                <a:ea typeface="YuMincho +36p Kana Medium"/>
              </a:rPr>
              <a:t>SE</a:t>
            </a:r>
            <a:r>
              <a:rPr lang="ja-JP">
                <a:ea typeface="YuMincho +36p Kana Medium"/>
              </a:rPr>
              <a:t>、</a:t>
            </a:r>
            <a:r>
              <a:rPr lang="en-US" altLang="ja-JP" dirty="0">
                <a:ea typeface="YuMincho +36p Kana Medium"/>
              </a:rPr>
              <a:t>Site Area Emergency</a:t>
            </a:r>
            <a:r>
              <a:rPr lang="ja-JP">
                <a:ea typeface="YuMincho +36p Kana Medium"/>
              </a:rPr>
              <a:t>）</a:t>
            </a:r>
            <a:r>
              <a:rPr kumimoji="1" lang="ja-JP" altLang="en-US">
                <a:latin typeface="YuMincho +36p Kana Medium"/>
                <a:ea typeface="YuMincho +36p Kana Medium"/>
              </a:rPr>
              <a:t>及び全面緊急事態</a:t>
            </a:r>
            <a:r>
              <a:rPr lang="ja-JP">
                <a:ea typeface="YuMincho +36p Kana Medium"/>
              </a:rPr>
              <a:t>（</a:t>
            </a:r>
            <a:r>
              <a:rPr lang="en-US" altLang="ja-JP" dirty="0">
                <a:ea typeface="YuMincho +36p Kana Medium"/>
              </a:rPr>
              <a:t>GE</a:t>
            </a:r>
            <a:r>
              <a:rPr lang="ja-JP">
                <a:ea typeface="YuMincho +36p Kana Medium"/>
              </a:rPr>
              <a:t>、</a:t>
            </a:r>
            <a:r>
              <a:rPr lang="en-US" altLang="ja-JP" dirty="0">
                <a:ea typeface="YuMincho +36p Kana Medium"/>
              </a:rPr>
              <a:t>General Emergency</a:t>
            </a:r>
            <a:r>
              <a:rPr lang="ja-JP">
                <a:ea typeface="YuMincho +36p Kana Medium"/>
              </a:rPr>
              <a:t>）</a:t>
            </a:r>
            <a:r>
              <a:rPr kumimoji="1" lang="ja-JP" altLang="en-US">
                <a:latin typeface="YuMincho +36p Kana Medium"/>
                <a:ea typeface="YuMincho +36p Kana Medium"/>
              </a:rPr>
              <a:t>の</a:t>
            </a:r>
            <a:r>
              <a:rPr kumimoji="1" lang="en-US" altLang="ja-JP" dirty="0">
                <a:latin typeface="YuMincho +36p Kana Medium"/>
                <a:ea typeface="YuMincho +36p Kana Medium"/>
              </a:rPr>
              <a:t>3</a:t>
            </a:r>
            <a:r>
              <a:rPr kumimoji="1" lang="ja-JP" altLang="en-US">
                <a:latin typeface="YuMincho +36p Kana Medium"/>
                <a:ea typeface="YuMincho +36p Kana Medium"/>
              </a:rPr>
              <a:t>つに区分し、各区分における、原子力事業者、国及び地方公共団体のそれぞれが果たすべき役割を明らかにしています。この緊急事態の区分を判断するための基準として用いるのが緊急時活動レベル</a:t>
            </a:r>
            <a:r>
              <a:rPr kumimoji="1" lang="en-US" altLang="ja-JP" dirty="0">
                <a:latin typeface="YuMincho +36p Kana Medium"/>
                <a:ea typeface="YuMincho +36p Kana Medium"/>
              </a:rPr>
              <a:t>(Emergency Action Level</a:t>
            </a:r>
            <a:r>
              <a:rPr kumimoji="1" lang="ja-JP" altLang="en-US">
                <a:latin typeface="YuMincho +36p Kana Medium"/>
                <a:ea typeface="YuMincho +36p Kana Medium"/>
              </a:rPr>
              <a:t>；</a:t>
            </a:r>
            <a:r>
              <a:rPr kumimoji="1" lang="en-US" altLang="ja-JP" dirty="0">
                <a:latin typeface="YuMincho +36p Kana Medium"/>
                <a:ea typeface="YuMincho +36p Kana Medium"/>
              </a:rPr>
              <a:t>EAL)</a:t>
            </a:r>
            <a:r>
              <a:rPr kumimoji="1" lang="ja-JP" altLang="en-US">
                <a:latin typeface="YuMincho +36p Kana Medium"/>
                <a:ea typeface="YuMincho +36p Kana Medium"/>
              </a:rPr>
              <a:t>です。</a:t>
            </a:r>
            <a:endParaRPr lang="en-US" altLang="ja-JP">
              <a:latin typeface="YuMincho +36p Kana Medium"/>
              <a:ea typeface="YuMincho +36p Kana Medium"/>
            </a:endParaRPr>
          </a:p>
          <a:p>
            <a:pPr indent="144145"/>
            <a:r>
              <a:rPr kumimoji="1" lang="ja-JP" altLang="en-US"/>
              <a:t>これらの緊急事態区分に該当する状況であるか否かを原子力事業者が判断するための基準として、原子力施設における深層防護を構成する各層設備の状態、放射性物質の閉じ込め機能の状態、外的事象の発生等の原子力施設の状態等に基づき緊急時活動レベル</a:t>
            </a:r>
            <a:r>
              <a:rPr kumimoji="1" lang="en-US" altLang="ja-JP" dirty="0"/>
              <a:t>(Emergency Action Level</a:t>
            </a:r>
            <a:r>
              <a:rPr kumimoji="1" lang="ja-JP" altLang="en-US"/>
              <a:t>；</a:t>
            </a:r>
            <a:r>
              <a:rPr kumimoji="1" lang="en-US" altLang="ja-JP" dirty="0"/>
              <a:t>EAL)</a:t>
            </a:r>
            <a:r>
              <a:rPr kumimoji="1" lang="ja-JP" altLang="en-US"/>
              <a:t>を設定しています。</a:t>
            </a:r>
            <a:endParaRPr lang="ja-JP" altLang="en-US"/>
          </a:p>
        </p:txBody>
      </p:sp>
    </p:spTree>
    <p:extLst>
      <p:ext uri="{BB962C8B-B14F-4D97-AF65-F5344CB8AC3E}">
        <p14:creationId xmlns:p14="http://schemas.microsoft.com/office/powerpoint/2010/main" val="236351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379C6CDD-D749-3446-865F-D6E962042962}"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9587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8BBBC1A4-0CCE-E949-B16A-159AF3650375}"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8831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4B532EEC-AFC4-F24A-A7C7-4244E57BF41A}"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5820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0E44DC8F-884F-264C-9941-01D8779C0F3D}"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8356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538039AB-1E27-4B44-8157-6BE2FB3A7D32}"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9885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57055F1A-C3DD-0A47-9C4A-9CC854464835}"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88053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13CD38A0-8CDE-194C-A360-7C32D644038E}" type="datetime1">
              <a:rPr kumimoji="1" lang="ja-JP" altLang="en-US" smtClean="0"/>
              <a:t>2024/1/11</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7718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EED7087B-F8D0-3E4F-ABF8-2E9E8BAB75EF}" type="datetime1">
              <a:rPr kumimoji="1" lang="ja-JP" altLang="en-US" smtClean="0"/>
              <a:t>2024/1/11</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99672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F622D678-9CD4-AC4D-BDDF-3EF9040C36F0}" type="datetime1">
              <a:rPr kumimoji="1" lang="ja-JP" altLang="en-US" smtClean="0"/>
              <a:t>2024/1/11</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2201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7B903A64-4D9C-4743-8348-0CD59A1E7A73}"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5971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9D3D200A-C046-1645-9503-E15A158B8B12}"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4022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1"/>
            <a:ext cx="9144000" cy="1083365"/>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C5486E-0A54-5C4C-91FA-1581151662DD}"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89"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195768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原子力防災体制</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dirty="0"/>
              <a:t>原子力災害医療　基礎研修</a:t>
            </a:r>
            <a:endParaRPr lang="en-US" altLang="ja-JP" dirty="0"/>
          </a:p>
          <a:p>
            <a:r>
              <a:rPr lang="ja-JP" altLang="en-US" dirty="0"/>
              <a:t>原子力災害基礎</a:t>
            </a:r>
            <a:r>
              <a:rPr lang="en-US" altLang="ja-JP" dirty="0"/>
              <a:t>-1</a:t>
            </a:r>
          </a:p>
        </p:txBody>
      </p:sp>
      <p:sp>
        <p:nvSpPr>
          <p:cNvPr id="5" name="テキスト ボックス 4">
            <a:extLst>
              <a:ext uri="{FF2B5EF4-FFF2-40B4-BE49-F238E27FC236}">
                <a16:creationId xmlns:a16="http://schemas.microsoft.com/office/drawing/2014/main" id="{0CDC06EF-2458-774E-AD48-F2B56F01F16A}"/>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a:t>
            </a:r>
            <a:r>
              <a:rPr kumimoji="1" lang="en-US" altLang="ja-JP"/>
              <a:t>.202312</a:t>
            </a:r>
            <a:endParaRPr kumimoji="1" lang="ja-JP" altLang="en-US" dirty="0"/>
          </a:p>
        </p:txBody>
      </p:sp>
    </p:spTree>
    <p:extLst>
      <p:ext uri="{BB962C8B-B14F-4D97-AF65-F5344CB8AC3E}">
        <p14:creationId xmlns:p14="http://schemas.microsoft.com/office/powerpoint/2010/main" val="428680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BE892-D5FA-6346-9108-4D4B1C9C07DB}"/>
              </a:ext>
            </a:extLst>
          </p:cNvPr>
          <p:cNvSpPr>
            <a:spLocks noGrp="1"/>
          </p:cNvSpPr>
          <p:nvPr>
            <p:ph type="title"/>
          </p:nvPr>
        </p:nvSpPr>
        <p:spPr/>
        <p:txBody>
          <a:bodyPr/>
          <a:lstStyle/>
          <a:p>
            <a:r>
              <a:rPr kumimoji="1" lang="ja-JP" altLang="en-US"/>
              <a:t>運用上の介入レベル（</a:t>
            </a:r>
            <a:r>
              <a:rPr kumimoji="1" lang="en-US" altLang="ja-JP" dirty="0"/>
              <a:t>OIL</a:t>
            </a:r>
            <a:r>
              <a:rPr kumimoji="1" lang="ja-JP" altLang="en-US"/>
              <a:t>）</a:t>
            </a:r>
          </a:p>
        </p:txBody>
      </p:sp>
      <p:sp>
        <p:nvSpPr>
          <p:cNvPr id="3" name="コンテンツ プレースホルダー 2">
            <a:extLst>
              <a:ext uri="{FF2B5EF4-FFF2-40B4-BE49-F238E27FC236}">
                <a16:creationId xmlns:a16="http://schemas.microsoft.com/office/drawing/2014/main" id="{26B73A76-032B-D948-8178-4D5A3B467954}"/>
              </a:ext>
            </a:extLst>
          </p:cNvPr>
          <p:cNvSpPr>
            <a:spLocks noGrp="1"/>
          </p:cNvSpPr>
          <p:nvPr>
            <p:ph idx="1"/>
          </p:nvPr>
        </p:nvSpPr>
        <p:spPr>
          <a:xfrm>
            <a:off x="628650" y="1272209"/>
            <a:ext cx="7886700" cy="5169688"/>
          </a:xfrm>
        </p:spPr>
        <p:txBody>
          <a:bodyPr/>
          <a:lstStyle/>
          <a:p>
            <a:pPr>
              <a:lnSpc>
                <a:spcPct val="100000"/>
              </a:lnSpc>
            </a:pPr>
            <a:r>
              <a:rPr lang="en-US" altLang="ja-JP" dirty="0"/>
              <a:t>OIL</a:t>
            </a:r>
            <a:r>
              <a:rPr lang="ja-JP" altLang="en-US"/>
              <a:t>（</a:t>
            </a:r>
            <a:r>
              <a:rPr lang="en-US" altLang="ja-JP" dirty="0"/>
              <a:t>Operational Intervention Level</a:t>
            </a:r>
            <a:r>
              <a:rPr lang="ja-JP" altLang="en-US"/>
              <a:t>）とは、防護措置導入の判断に用いられる測定器による測定値などより求めたレベル</a:t>
            </a:r>
            <a:endParaRPr lang="en-US" altLang="ja-JP" dirty="0"/>
          </a:p>
          <a:p>
            <a:pPr>
              <a:lnSpc>
                <a:spcPct val="100000"/>
              </a:lnSpc>
            </a:pPr>
            <a:endParaRPr lang="ja-JP" altLang="en-US"/>
          </a:p>
          <a:p>
            <a:pPr>
              <a:lnSpc>
                <a:spcPct val="100000"/>
              </a:lnSpc>
            </a:pPr>
            <a:r>
              <a:rPr lang="en-US" altLang="ja-JP" dirty="0"/>
              <a:t>OIL</a:t>
            </a:r>
            <a:r>
              <a:rPr lang="ja-JP" altLang="en-US"/>
              <a:t>は、事故の態様、放出放射性核種の別、気象条件、被ばくの経路（外部、吸入、食物摂取）等を仮定して、包括的判断基準（個々の防護措置の実施によって予想される線量あるいは既に受けてしまった線量によって表わされる判断基準）に相当する計測可能な値として導き出される。</a:t>
            </a:r>
            <a:endParaRPr lang="en-US" altLang="ja-JP" dirty="0"/>
          </a:p>
          <a:p>
            <a:pPr>
              <a:lnSpc>
                <a:spcPct val="100000"/>
              </a:lnSpc>
            </a:pPr>
            <a:endParaRPr lang="ja-JP" altLang="en-US"/>
          </a:p>
          <a:p>
            <a:pPr>
              <a:lnSpc>
                <a:spcPct val="100000"/>
              </a:lnSpc>
            </a:pPr>
            <a:r>
              <a:rPr lang="en-US" altLang="ja-JP" dirty="0"/>
              <a:t>OIL</a:t>
            </a:r>
            <a:r>
              <a:rPr lang="ja-JP" altLang="en-US"/>
              <a:t>としては、空間線量率、表面汚染密度、食品中の放射性核種濃度から初期設定値が定められている。</a:t>
            </a:r>
          </a:p>
        </p:txBody>
      </p:sp>
      <p:sp>
        <p:nvSpPr>
          <p:cNvPr id="4" name="スライド番号プレースホルダー 3">
            <a:extLst>
              <a:ext uri="{FF2B5EF4-FFF2-40B4-BE49-F238E27FC236}">
                <a16:creationId xmlns:a16="http://schemas.microsoft.com/office/drawing/2014/main" id="{87FAACA1-D4F6-A54B-885D-55E6FECD20B7}"/>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23921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OIL</a:t>
            </a:r>
            <a:r>
              <a:rPr lang="ja-JP" altLang="en-US"/>
              <a:t>の初期設定値と防護措置の内容</a:t>
            </a:r>
            <a:endParaRPr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662568923"/>
              </p:ext>
            </p:extLst>
          </p:nvPr>
        </p:nvGraphicFramePr>
        <p:xfrm>
          <a:off x="628650" y="1271588"/>
          <a:ext cx="7887351" cy="4955369"/>
        </p:xfrm>
        <a:graphic>
          <a:graphicData uri="http://schemas.openxmlformats.org/drawingml/2006/table">
            <a:tbl>
              <a:tblPr firstRow="1" bandRow="1">
                <a:tableStyleId>{5940675A-B579-460E-94D1-54222C63F5DA}</a:tableStyleId>
              </a:tblPr>
              <a:tblGrid>
                <a:gridCol w="373270">
                  <a:extLst>
                    <a:ext uri="{9D8B030D-6E8A-4147-A177-3AD203B41FA5}">
                      <a16:colId xmlns:a16="http://schemas.microsoft.com/office/drawing/2014/main" val="20000"/>
                    </a:ext>
                  </a:extLst>
                </a:gridCol>
                <a:gridCol w="936210">
                  <a:extLst>
                    <a:ext uri="{9D8B030D-6E8A-4147-A177-3AD203B41FA5}">
                      <a16:colId xmlns:a16="http://schemas.microsoft.com/office/drawing/2014/main" val="20001"/>
                    </a:ext>
                  </a:extLst>
                </a:gridCol>
                <a:gridCol w="2862470">
                  <a:extLst>
                    <a:ext uri="{9D8B030D-6E8A-4147-A177-3AD203B41FA5}">
                      <a16:colId xmlns:a16="http://schemas.microsoft.com/office/drawing/2014/main" val="20002"/>
                    </a:ext>
                  </a:extLst>
                </a:gridCol>
                <a:gridCol w="745474">
                  <a:extLst>
                    <a:ext uri="{9D8B030D-6E8A-4147-A177-3AD203B41FA5}">
                      <a16:colId xmlns:a16="http://schemas.microsoft.com/office/drawing/2014/main" val="20003"/>
                    </a:ext>
                  </a:extLst>
                </a:gridCol>
                <a:gridCol w="826210">
                  <a:extLst>
                    <a:ext uri="{9D8B030D-6E8A-4147-A177-3AD203B41FA5}">
                      <a16:colId xmlns:a16="http://schemas.microsoft.com/office/drawing/2014/main" val="20004"/>
                    </a:ext>
                  </a:extLst>
                </a:gridCol>
                <a:gridCol w="1004561">
                  <a:extLst>
                    <a:ext uri="{9D8B030D-6E8A-4147-A177-3AD203B41FA5}">
                      <a16:colId xmlns:a16="http://schemas.microsoft.com/office/drawing/2014/main" val="20005"/>
                    </a:ext>
                  </a:extLst>
                </a:gridCol>
                <a:gridCol w="1139156">
                  <a:extLst>
                    <a:ext uri="{9D8B030D-6E8A-4147-A177-3AD203B41FA5}">
                      <a16:colId xmlns:a16="http://schemas.microsoft.com/office/drawing/2014/main" val="20006"/>
                    </a:ext>
                  </a:extLst>
                </a:gridCol>
              </a:tblGrid>
              <a:tr h="365989">
                <a:tc>
                  <a:txBody>
                    <a:bodyPr/>
                    <a:lstStyle/>
                    <a:p>
                      <a:endParaRPr kumimoji="1" lang="ja-JP" altLang="en-US" sz="1100" dirty="0"/>
                    </a:p>
                  </a:txBody>
                  <a:tcPr marL="85054" marR="85054">
                    <a:solidFill>
                      <a:srgbClr val="FFFFFF"/>
                    </a:solidFill>
                  </a:tcPr>
                </a:tc>
                <a:tc>
                  <a:txBody>
                    <a:bodyPr/>
                    <a:lstStyle/>
                    <a:p>
                      <a:pPr algn="ctr"/>
                      <a:r>
                        <a:rPr kumimoji="1" lang="ja-JP" altLang="en-US" sz="1100"/>
                        <a:t>基準の</a:t>
                      </a:r>
                      <a:endParaRPr kumimoji="1" lang="en-US" altLang="ja-JP" sz="1100" dirty="0"/>
                    </a:p>
                    <a:p>
                      <a:pPr algn="ctr"/>
                      <a:r>
                        <a:rPr kumimoji="1" lang="ja-JP" altLang="en-US" sz="1100"/>
                        <a:t>種類</a:t>
                      </a:r>
                      <a:endParaRPr kumimoji="1" lang="ja-JP" altLang="en-US" sz="1100" dirty="0"/>
                    </a:p>
                  </a:txBody>
                  <a:tcPr marL="85054" marR="85054">
                    <a:solidFill>
                      <a:srgbClr val="FFFFFF"/>
                    </a:solidFill>
                  </a:tcPr>
                </a:tc>
                <a:tc>
                  <a:txBody>
                    <a:bodyPr/>
                    <a:lstStyle/>
                    <a:p>
                      <a:pPr algn="ctr"/>
                      <a:r>
                        <a:rPr kumimoji="1" lang="ja-JP" altLang="en-US" sz="1100" dirty="0"/>
                        <a:t>基準の概要</a:t>
                      </a:r>
                    </a:p>
                  </a:txBody>
                  <a:tcPr marL="85054" marR="85054">
                    <a:solidFill>
                      <a:srgbClr val="FFFFFF"/>
                    </a:solidFill>
                  </a:tcPr>
                </a:tc>
                <a:tc gridSpan="3">
                  <a:txBody>
                    <a:bodyPr/>
                    <a:lstStyle/>
                    <a:p>
                      <a:pPr algn="ctr"/>
                      <a:r>
                        <a:rPr kumimoji="1" lang="ja-JP" altLang="en-US" sz="1100" dirty="0"/>
                        <a:t>初期設定値</a:t>
                      </a:r>
                      <a:r>
                        <a:rPr kumimoji="1" lang="ja-JP" altLang="en-US" sz="1100" baseline="30000" dirty="0"/>
                        <a:t>*</a:t>
                      </a:r>
                      <a:r>
                        <a:rPr kumimoji="1" lang="ja-JP" altLang="ja-JP" sz="1100" baseline="30000" dirty="0"/>
                        <a:t>1</a:t>
                      </a:r>
                      <a:endParaRPr kumimoji="1" lang="ja-JP" altLang="en-US" sz="1100" baseline="30000" dirty="0"/>
                    </a:p>
                  </a:txBody>
                  <a:tcPr marL="85054" marR="85054">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100" dirty="0"/>
                        <a:t>防護措置の概要</a:t>
                      </a:r>
                    </a:p>
                  </a:txBody>
                  <a:tcPr marL="85054" marR="85054" anchor="ctr">
                    <a:solidFill>
                      <a:srgbClr val="FFFFFF"/>
                    </a:solidFill>
                  </a:tcPr>
                </a:tc>
                <a:extLst>
                  <a:ext uri="{0D108BD9-81ED-4DB2-BD59-A6C34878D82A}">
                    <a16:rowId xmlns:a16="http://schemas.microsoft.com/office/drawing/2014/main" val="10000"/>
                  </a:ext>
                </a:extLst>
              </a:tr>
              <a:tr h="553636">
                <a:tc rowSpan="2">
                  <a:txBody>
                    <a:bodyPr/>
                    <a:lstStyle/>
                    <a:p>
                      <a:pPr algn="ctr"/>
                      <a:r>
                        <a:rPr kumimoji="1" lang="ja-JP" altLang="en-US" sz="1100" dirty="0"/>
                        <a:t>緊急防護措置</a:t>
                      </a:r>
                    </a:p>
                  </a:txBody>
                  <a:tcPr marL="85054" marR="85054" vert="eaVert" anchor="ctr">
                    <a:solidFill>
                      <a:srgbClr val="FFFFFF"/>
                    </a:solidFill>
                  </a:tcPr>
                </a:tc>
                <a:tc>
                  <a:txBody>
                    <a:bodyPr/>
                    <a:lstStyle/>
                    <a:p>
                      <a:pPr algn="ctr"/>
                      <a:r>
                        <a:rPr kumimoji="1" lang="en-US" altLang="ja-JP" sz="1100" dirty="0"/>
                        <a:t>OIL 1</a:t>
                      </a:r>
                      <a:endParaRPr kumimoji="1" lang="ja-JP" altLang="en-US" sz="1100" dirty="0"/>
                    </a:p>
                  </a:txBody>
                  <a:tcPr marL="85054" marR="85054" anchor="ctr">
                    <a:solidFill>
                      <a:srgbClr val="FFFFFF"/>
                    </a:solidFill>
                  </a:tcPr>
                </a:tc>
                <a:tc>
                  <a:txBody>
                    <a:bodyPr/>
                    <a:lstStyle/>
                    <a:p>
                      <a:r>
                        <a:rPr kumimoji="1" lang="ja-JP" altLang="en-US" sz="1100" dirty="0"/>
                        <a:t>地表面からの放射線、放射性物質の吸入等による被ばくを防止するため、住民等を避難や屋内退避等させるための基準</a:t>
                      </a:r>
                    </a:p>
                  </a:txBody>
                  <a:tcPr marL="85054" marR="85054" anchor="ctr">
                    <a:solidFill>
                      <a:srgbClr val="FFFFFF"/>
                    </a:solidFill>
                  </a:tcPr>
                </a:tc>
                <a:tc gridSpan="3">
                  <a:txBody>
                    <a:bodyPr/>
                    <a:lstStyle/>
                    <a:p>
                      <a:pPr algn="ctr"/>
                      <a:r>
                        <a:rPr kumimoji="1" lang="ja-JP" altLang="en-US" sz="1100" dirty="0"/>
                        <a:t>地上</a:t>
                      </a:r>
                      <a:r>
                        <a:rPr kumimoji="1" lang="en-US" altLang="ja-JP" sz="1100" dirty="0"/>
                        <a:t>1m</a:t>
                      </a:r>
                      <a:r>
                        <a:rPr kumimoji="1" lang="ja-JP" altLang="en-US" sz="1100" dirty="0"/>
                        <a:t>での線量率</a:t>
                      </a:r>
                      <a:r>
                        <a:rPr kumimoji="1" lang="ja-JP" altLang="en-US" sz="1100" baseline="30000" dirty="0"/>
                        <a:t>*</a:t>
                      </a:r>
                      <a:r>
                        <a:rPr kumimoji="1" lang="en-US" altLang="ja-JP" sz="1100" baseline="30000" dirty="0"/>
                        <a:t>2</a:t>
                      </a:r>
                    </a:p>
                    <a:p>
                      <a:pPr algn="ctr"/>
                      <a:r>
                        <a:rPr kumimoji="1" lang="en-US" altLang="ja-JP" sz="1100" dirty="0"/>
                        <a:t>500µSv/h</a:t>
                      </a:r>
                      <a:endParaRPr kumimoji="1" lang="ja-JP" altLang="en-US" sz="1100" dirty="0"/>
                    </a:p>
                  </a:txBody>
                  <a:tcPr marL="85054" marR="85054" anchor="c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100" dirty="0"/>
                        <a:t>数時間内に区域を特定し、避難等を実施</a:t>
                      </a:r>
                    </a:p>
                  </a:txBody>
                  <a:tcPr marL="85054" marR="85054" anchor="ctr">
                    <a:solidFill>
                      <a:srgbClr val="FFFFFF"/>
                    </a:solidFill>
                  </a:tcPr>
                </a:tc>
                <a:extLst>
                  <a:ext uri="{0D108BD9-81ED-4DB2-BD59-A6C34878D82A}">
                    <a16:rowId xmlns:a16="http://schemas.microsoft.com/office/drawing/2014/main" val="10001"/>
                  </a:ext>
                </a:extLst>
              </a:tr>
              <a:tr h="553636">
                <a:tc vMerge="1">
                  <a:txBody>
                    <a:bodyPr/>
                    <a:lstStyle/>
                    <a:p>
                      <a:endParaRPr kumimoji="1" lang="ja-JP" altLang="en-US" dirty="0"/>
                    </a:p>
                  </a:txBody>
                  <a:tcPr/>
                </a:tc>
                <a:tc>
                  <a:txBody>
                    <a:bodyPr/>
                    <a:lstStyle/>
                    <a:p>
                      <a:pPr algn="ctr"/>
                      <a:r>
                        <a:rPr kumimoji="1" lang="en-US" altLang="ja-JP" sz="1100" dirty="0"/>
                        <a:t>OIL 4</a:t>
                      </a:r>
                      <a:endParaRPr kumimoji="1" lang="ja-JP" altLang="en-US" sz="1100" dirty="0"/>
                    </a:p>
                  </a:txBody>
                  <a:tcPr marL="85054" marR="85054" anchor="ctr">
                    <a:solidFill>
                      <a:srgbClr val="FFFFFF"/>
                    </a:solidFill>
                  </a:tcPr>
                </a:tc>
                <a:tc>
                  <a:txBody>
                    <a:bodyPr/>
                    <a:lstStyle/>
                    <a:p>
                      <a:r>
                        <a:rPr kumimoji="1" lang="ja-JP" altLang="en-US" sz="1100" dirty="0"/>
                        <a:t>経口摂取、皮膚汚染からの被ばくを防止するため、除染を講じるための基準</a:t>
                      </a:r>
                    </a:p>
                  </a:txBody>
                  <a:tcPr marL="85054" marR="85054" anchor="ctr">
                    <a:solidFill>
                      <a:srgbClr val="FFFFFF"/>
                    </a:solidFill>
                  </a:tcPr>
                </a:tc>
                <a:tc gridSpan="3">
                  <a:txBody>
                    <a:bodyPr/>
                    <a:lstStyle/>
                    <a:p>
                      <a:pPr algn="ctr"/>
                      <a:r>
                        <a:rPr kumimoji="1" lang="en-US" altLang="ja-JP" sz="1100" dirty="0"/>
                        <a:t>β</a:t>
                      </a:r>
                      <a:r>
                        <a:rPr kumimoji="1" lang="ja-JP" altLang="en-US" sz="1100" dirty="0"/>
                        <a:t>線：</a:t>
                      </a:r>
                      <a:r>
                        <a:rPr kumimoji="1" lang="en-US" altLang="ja-JP" sz="1100" dirty="0"/>
                        <a:t>40,000cpm</a:t>
                      </a:r>
                      <a:r>
                        <a:rPr kumimoji="1" lang="ja-JP" altLang="en-US" sz="1100" baseline="30000" dirty="0"/>
                        <a:t>*</a:t>
                      </a:r>
                      <a:r>
                        <a:rPr kumimoji="1" lang="en-US" altLang="ja-JP" sz="1100" baseline="30000" dirty="0"/>
                        <a:t>3</a:t>
                      </a:r>
                    </a:p>
                    <a:p>
                      <a:pPr algn="ctr"/>
                      <a:r>
                        <a:rPr kumimoji="1" lang="en-US" altLang="ja-JP" sz="1100" dirty="0"/>
                        <a:t>β</a:t>
                      </a:r>
                      <a:r>
                        <a:rPr kumimoji="1" lang="ja-JP" altLang="en-US" sz="1100" dirty="0"/>
                        <a:t>線：</a:t>
                      </a:r>
                      <a:r>
                        <a:rPr kumimoji="1" lang="en-US" altLang="ja-JP" sz="1100" dirty="0"/>
                        <a:t>13,000cpm</a:t>
                      </a:r>
                      <a:r>
                        <a:rPr kumimoji="1" lang="ja-JP" altLang="en-US" sz="1100" baseline="30000" dirty="0"/>
                        <a:t>*</a:t>
                      </a:r>
                      <a:r>
                        <a:rPr kumimoji="1" lang="en-US" altLang="ja-JP" sz="1100" baseline="30000" dirty="0"/>
                        <a:t>4</a:t>
                      </a:r>
                      <a:r>
                        <a:rPr kumimoji="1" lang="en-US" altLang="ja-JP" sz="1100" dirty="0"/>
                        <a:t>【</a:t>
                      </a:r>
                      <a:r>
                        <a:rPr kumimoji="1" lang="ja-JP" altLang="en-US" sz="1100" dirty="0"/>
                        <a:t>１ヶ月後</a:t>
                      </a:r>
                      <a:r>
                        <a:rPr kumimoji="1" lang="en-US" altLang="ja-JP" sz="1100" dirty="0"/>
                        <a:t>】</a:t>
                      </a:r>
                      <a:endParaRPr kumimoji="1" lang="ja-JP" altLang="en-US" sz="1100" dirty="0"/>
                    </a:p>
                  </a:txBody>
                  <a:tcPr marL="85054" marR="85054" anchor="c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100" dirty="0"/>
                        <a:t>避難者の</a:t>
                      </a:r>
                      <a:r>
                        <a:rPr kumimoji="1" lang="ja-JP" altLang="en-US" sz="1100"/>
                        <a:t>スクリーニング、</a:t>
                      </a:r>
                      <a:endParaRPr kumimoji="1" lang="en-US" altLang="ja-JP" sz="1100" dirty="0"/>
                    </a:p>
                    <a:p>
                      <a:pPr algn="l"/>
                      <a:r>
                        <a:rPr kumimoji="1" lang="ja-JP" altLang="en-US" sz="1100"/>
                        <a:t>除</a:t>
                      </a:r>
                      <a:r>
                        <a:rPr kumimoji="1" lang="ja-JP" altLang="en-US" sz="1100" dirty="0"/>
                        <a:t>染</a:t>
                      </a:r>
                    </a:p>
                  </a:txBody>
                  <a:tcPr marL="85054" marR="85054" anchor="ctr">
                    <a:solidFill>
                      <a:srgbClr val="FFFFFF"/>
                    </a:solidFill>
                  </a:tcPr>
                </a:tc>
                <a:extLst>
                  <a:ext uri="{0D108BD9-81ED-4DB2-BD59-A6C34878D82A}">
                    <a16:rowId xmlns:a16="http://schemas.microsoft.com/office/drawing/2014/main" val="10002"/>
                  </a:ext>
                </a:extLst>
              </a:tr>
              <a:tr h="708655">
                <a:tc>
                  <a:txBody>
                    <a:bodyPr/>
                    <a:lstStyle/>
                    <a:p>
                      <a:pPr marL="0" marR="0" indent="0" algn="ctr" defTabSz="457200" rtl="0" eaLnBrk="1" fontAlgn="auto" latinLnBrk="0" hangingPunct="1">
                        <a:lnSpc>
                          <a:spcPct val="100000"/>
                        </a:lnSpc>
                        <a:spcBef>
                          <a:spcPts val="0"/>
                        </a:spcBef>
                        <a:spcAft>
                          <a:spcPts val="0"/>
                        </a:spcAft>
                        <a:buClrTx/>
                        <a:buSzTx/>
                        <a:buFontTx/>
                        <a:buNone/>
                        <a:tabLst>
                          <a:tab pos="361950" algn="l"/>
                        </a:tabLst>
                        <a:defRPr/>
                      </a:pPr>
                      <a:r>
                        <a:rPr kumimoji="1" lang="ja-JP" altLang="en-US" sz="1100" dirty="0"/>
                        <a:t>早期防護措置</a:t>
                      </a:r>
                    </a:p>
                  </a:txBody>
                  <a:tcPr marL="85054" marR="85054" vert="eaVert" anchor="ctr">
                    <a:solidFill>
                      <a:srgbClr val="FFFFFF"/>
                    </a:solidFill>
                  </a:tcPr>
                </a:tc>
                <a:tc>
                  <a:txBody>
                    <a:bodyPr/>
                    <a:lstStyle/>
                    <a:p>
                      <a:pPr algn="ctr"/>
                      <a:r>
                        <a:rPr kumimoji="1" lang="en-US" altLang="ja-JP" sz="1100" dirty="0"/>
                        <a:t>OIL 2</a:t>
                      </a:r>
                      <a:endParaRPr kumimoji="1" lang="ja-JP" altLang="en-US" sz="1100" dirty="0"/>
                    </a:p>
                  </a:txBody>
                  <a:tcPr marL="85054" marR="85054" anchor="ctr">
                    <a:solidFill>
                      <a:srgbClr val="FFFFFF"/>
                    </a:solidFill>
                  </a:tcPr>
                </a:tc>
                <a:tc>
                  <a:txBody>
                    <a:bodyPr/>
                    <a:lstStyle/>
                    <a:p>
                      <a:r>
                        <a:rPr kumimoji="1" lang="ja-JP" altLang="en-US" sz="1100" dirty="0"/>
                        <a:t>地表面からの放射線、放射性物質の吸入等による被ばく影響を防止するため、</a:t>
                      </a:r>
                      <a:r>
                        <a:rPr kumimoji="1" lang="ja-JP" altLang="en-US" sz="1100"/>
                        <a:t>地域生産物</a:t>
                      </a:r>
                      <a:r>
                        <a:rPr kumimoji="1" lang="en-US" altLang="ja-JP" sz="1100" baseline="30000" dirty="0"/>
                        <a:t>*5</a:t>
                      </a:r>
                      <a:r>
                        <a:rPr kumimoji="1" lang="ja-JP" altLang="en-US" sz="1100"/>
                        <a:t>摂取</a:t>
                      </a:r>
                      <a:r>
                        <a:rPr kumimoji="1" lang="ja-JP" altLang="en-US" sz="1100" dirty="0"/>
                        <a:t>を制限、住民等を１週間程度内に一時移転させるための基準</a:t>
                      </a:r>
                    </a:p>
                  </a:txBody>
                  <a:tcPr marL="85054" marR="85054" anchor="ctr">
                    <a:solidFill>
                      <a:srgbClr val="FFFFFF"/>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100" dirty="0"/>
                        <a:t>地上</a:t>
                      </a:r>
                      <a:r>
                        <a:rPr kumimoji="1" lang="en-US" altLang="ja-JP" sz="1100" dirty="0"/>
                        <a:t>1m</a:t>
                      </a:r>
                      <a:r>
                        <a:rPr kumimoji="1" lang="ja-JP" altLang="en-US" sz="1100" dirty="0"/>
                        <a:t>での線量率</a:t>
                      </a:r>
                      <a:r>
                        <a:rPr kumimoji="1" lang="ja-JP" altLang="en-US" sz="1100" baseline="30000" dirty="0"/>
                        <a:t>*</a:t>
                      </a:r>
                      <a:r>
                        <a:rPr kumimoji="1" lang="en-US" altLang="ja-JP" sz="1100" baseline="30000" dirty="0"/>
                        <a:t>2</a:t>
                      </a:r>
                      <a:endParaRPr kumimoji="1" lang="en-US" altLang="ja-JP" sz="1100" dirty="0"/>
                    </a:p>
                    <a:p>
                      <a:pPr algn="ctr"/>
                      <a:r>
                        <a:rPr kumimoji="1" lang="en-US" altLang="ja-JP" sz="1100" dirty="0"/>
                        <a:t>20µSv/h</a:t>
                      </a:r>
                      <a:endParaRPr kumimoji="1" lang="ja-JP" altLang="en-US" sz="1100" dirty="0"/>
                    </a:p>
                  </a:txBody>
                  <a:tcPr marL="85054" marR="85054" anchor="c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100" dirty="0"/>
                        <a:t>生産物の摂取制限、１週間程度内に一時移転</a:t>
                      </a:r>
                    </a:p>
                  </a:txBody>
                  <a:tcPr marL="85054" marR="85054" anchor="ctr">
                    <a:solidFill>
                      <a:srgbClr val="FFFFFF"/>
                    </a:solidFill>
                  </a:tcPr>
                </a:tc>
                <a:extLst>
                  <a:ext uri="{0D108BD9-81ED-4DB2-BD59-A6C34878D82A}">
                    <a16:rowId xmlns:a16="http://schemas.microsoft.com/office/drawing/2014/main" val="10003"/>
                  </a:ext>
                </a:extLst>
              </a:tr>
              <a:tr h="708655">
                <a:tc rowSpan="6">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100" dirty="0"/>
                        <a:t>飲食物摂取制限</a:t>
                      </a:r>
                      <a:r>
                        <a:rPr kumimoji="1" lang="en-US" altLang="ja-JP" sz="1100" baseline="30000" dirty="0"/>
                        <a:t>*9</a:t>
                      </a:r>
                      <a:endParaRPr kumimoji="1" lang="ja-JP" altLang="en-US" sz="1100" baseline="30000" dirty="0"/>
                    </a:p>
                  </a:txBody>
                  <a:tcPr marL="85054" marR="85054" vert="eaVert" anchor="ctr">
                    <a:solidFill>
                      <a:srgbClr val="FFFFFF"/>
                    </a:solidFill>
                  </a:tcPr>
                </a:tc>
                <a:tc>
                  <a:txBody>
                    <a:bodyPr/>
                    <a:lstStyle/>
                    <a:p>
                      <a:pPr algn="l"/>
                      <a:r>
                        <a:rPr kumimoji="1" lang="ja-JP" altLang="en-US" sz="1100" dirty="0"/>
                        <a:t>飲食物のスクリーニング基準</a:t>
                      </a:r>
                    </a:p>
                  </a:txBody>
                  <a:tcPr marL="85054" marR="85054" anchor="ctr">
                    <a:solidFill>
                      <a:srgbClr val="FFFFFF"/>
                    </a:solidFill>
                  </a:tcPr>
                </a:tc>
                <a:tc>
                  <a:txBody>
                    <a:bodyPr/>
                    <a:lstStyle/>
                    <a:p>
                      <a:r>
                        <a:rPr kumimoji="1" lang="en-US" altLang="ja-JP" sz="1100" dirty="0"/>
                        <a:t>OIL6</a:t>
                      </a:r>
                      <a:r>
                        <a:rPr kumimoji="1" lang="ja-JP" altLang="en-US" sz="1100" dirty="0"/>
                        <a:t>による飲食物の摂取制限を判断する基準として、飲食物中の放射性核種濃度測定を実施すべき地域を特定する際の基準</a:t>
                      </a:r>
                    </a:p>
                  </a:txBody>
                  <a:tcPr marL="85054" marR="85054" anchor="ctr">
                    <a:solidFill>
                      <a:srgbClr val="FFFFFF"/>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100" dirty="0"/>
                        <a:t>地上</a:t>
                      </a:r>
                      <a:r>
                        <a:rPr kumimoji="1" lang="en-US" altLang="ja-JP" sz="1100" dirty="0"/>
                        <a:t>1m</a:t>
                      </a:r>
                      <a:r>
                        <a:rPr kumimoji="1" lang="ja-JP" altLang="en-US" sz="1100" dirty="0"/>
                        <a:t>での線量率</a:t>
                      </a:r>
                      <a:r>
                        <a:rPr kumimoji="1" lang="ja-JP" altLang="en-US" sz="1100" baseline="30000" dirty="0"/>
                        <a:t>*</a:t>
                      </a:r>
                      <a:r>
                        <a:rPr kumimoji="1" lang="en-US" altLang="ja-JP" sz="1100" baseline="30000" dirty="0"/>
                        <a:t>2</a:t>
                      </a:r>
                      <a:endParaRPr kumimoji="1" lang="en-US" altLang="ja-JP" sz="1100" dirty="0"/>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t>0.5µSv/h</a:t>
                      </a:r>
                      <a:r>
                        <a:rPr kumimoji="1" lang="en-US" altLang="ja-JP" sz="1100" baseline="30000" dirty="0"/>
                        <a:t>*6</a:t>
                      </a:r>
                      <a:endParaRPr kumimoji="1" lang="ja-JP" altLang="en-US" sz="1100" dirty="0"/>
                    </a:p>
                    <a:p>
                      <a:pPr algn="ctr"/>
                      <a:r>
                        <a:rPr kumimoji="1" lang="en-US" altLang="ja-JP" sz="1100" dirty="0"/>
                        <a:t>(BG</a:t>
                      </a:r>
                      <a:r>
                        <a:rPr kumimoji="1" lang="ja-JP" altLang="en-US" sz="1100" dirty="0"/>
                        <a:t>による寄与も含めた値</a:t>
                      </a:r>
                      <a:r>
                        <a:rPr kumimoji="1" lang="en-US" altLang="ja-JP" sz="1100" dirty="0"/>
                        <a:t>)</a:t>
                      </a:r>
                      <a:endParaRPr kumimoji="1" lang="ja-JP" altLang="en-US" sz="1100" dirty="0"/>
                    </a:p>
                  </a:txBody>
                  <a:tcPr marL="85054" marR="85054" anchor="c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100" dirty="0"/>
                        <a:t>数日内に飲食物中の放射性核種濃度の測定区域を特定</a:t>
                      </a:r>
                    </a:p>
                  </a:txBody>
                  <a:tcPr marL="85054" marR="85054" anchor="ctr">
                    <a:solidFill>
                      <a:srgbClr val="FFFFFF"/>
                    </a:solidFill>
                  </a:tcPr>
                </a:tc>
                <a:extLst>
                  <a:ext uri="{0D108BD9-81ED-4DB2-BD59-A6C34878D82A}">
                    <a16:rowId xmlns:a16="http://schemas.microsoft.com/office/drawing/2014/main" val="10004"/>
                  </a:ext>
                </a:extLst>
              </a:tr>
              <a:tr h="431344">
                <a:tc vMerge="1">
                  <a:txBody>
                    <a:bodyPr/>
                    <a:lstStyle/>
                    <a:p>
                      <a:endParaRPr kumimoji="1" lang="ja-JP" altLang="en-US" dirty="0"/>
                    </a:p>
                  </a:txBody>
                  <a:tcPr/>
                </a:tc>
                <a:tc rowSpan="5">
                  <a:txBody>
                    <a:bodyPr/>
                    <a:lstStyle/>
                    <a:p>
                      <a:pPr algn="ctr"/>
                      <a:r>
                        <a:rPr kumimoji="1" lang="en-US" altLang="ja-JP" sz="1100" dirty="0"/>
                        <a:t>OIL 6</a:t>
                      </a:r>
                      <a:endParaRPr kumimoji="1" lang="ja-JP" altLang="en-US" sz="1100" dirty="0"/>
                    </a:p>
                  </a:txBody>
                  <a:tcPr marL="85054" marR="85054" anchor="ctr">
                    <a:solidFill>
                      <a:srgbClr val="FFFFFF"/>
                    </a:solidFill>
                  </a:tcPr>
                </a:tc>
                <a:tc rowSpan="5">
                  <a:txBody>
                    <a:bodyPr/>
                    <a:lstStyle/>
                    <a:p>
                      <a:r>
                        <a:rPr kumimoji="1" lang="ja-JP" altLang="en-US" sz="1100" dirty="0"/>
                        <a:t>経口摂取による被ばく影響を防止するため、飲食物の摂取を制限する際の基準</a:t>
                      </a:r>
                    </a:p>
                  </a:txBody>
                  <a:tcPr marL="85054" marR="85054" anchor="ctr">
                    <a:solidFill>
                      <a:srgbClr val="FFFFFF"/>
                    </a:solidFill>
                  </a:tcPr>
                </a:tc>
                <a:tc>
                  <a:txBody>
                    <a:bodyPr/>
                    <a:lstStyle/>
                    <a:p>
                      <a:pPr algn="ctr"/>
                      <a:r>
                        <a:rPr kumimoji="1" lang="ja-JP" altLang="en-US" sz="900" dirty="0"/>
                        <a:t>核種</a:t>
                      </a:r>
                      <a:r>
                        <a:rPr kumimoji="1" lang="en-US" altLang="ja-JP" sz="900" dirty="0"/>
                        <a:t>*</a:t>
                      </a:r>
                      <a:r>
                        <a:rPr kumimoji="1" lang="en-US" altLang="ja-JP" sz="900" baseline="30000" dirty="0"/>
                        <a:t>7</a:t>
                      </a:r>
                      <a:endParaRPr kumimoji="1" lang="ja-JP" altLang="en-US" sz="900" baseline="30000" dirty="0"/>
                    </a:p>
                  </a:txBody>
                  <a:tcPr marL="85054" marR="85054" anchor="ctr">
                    <a:solidFill>
                      <a:srgbClr val="FFFFFF"/>
                    </a:solidFill>
                  </a:tcPr>
                </a:tc>
                <a:tc>
                  <a:txBody>
                    <a:bodyPr/>
                    <a:lstStyle/>
                    <a:p>
                      <a:pPr algn="ctr"/>
                      <a:r>
                        <a:rPr kumimoji="1" lang="ja-JP" altLang="en-US" sz="900" dirty="0"/>
                        <a:t>飲料水</a:t>
                      </a:r>
                      <a:endParaRPr kumimoji="1" lang="en-US" altLang="ja-JP" sz="900" dirty="0"/>
                    </a:p>
                    <a:p>
                      <a:pPr algn="ctr"/>
                      <a:r>
                        <a:rPr kumimoji="1" lang="ja-JP" altLang="en-US" sz="900" dirty="0"/>
                        <a:t>牛乳・乳製品</a:t>
                      </a:r>
                      <a:endParaRPr kumimoji="1" lang="en-US" altLang="ja-JP" sz="900" dirty="0"/>
                    </a:p>
                  </a:txBody>
                  <a:tcPr marL="85054" marR="85054" anchor="ctr">
                    <a:solidFill>
                      <a:srgbClr val="FFFFFF"/>
                    </a:solidFill>
                  </a:tcPr>
                </a:tc>
                <a:tc>
                  <a:txBody>
                    <a:bodyPr/>
                    <a:lstStyle/>
                    <a:p>
                      <a:r>
                        <a:rPr kumimoji="1" lang="ja-JP" altLang="en-US" sz="900" dirty="0"/>
                        <a:t>野菜類、穀類、肉、卵、魚、他</a:t>
                      </a:r>
                    </a:p>
                  </a:txBody>
                  <a:tcPr marL="85054" marR="85054" anchor="ctr">
                    <a:solidFill>
                      <a:srgbClr val="FFFFFF"/>
                    </a:solidFill>
                  </a:tcPr>
                </a:tc>
                <a:tc rowSpan="5">
                  <a:txBody>
                    <a:bodyPr/>
                    <a:lstStyle/>
                    <a:p>
                      <a:pPr algn="l"/>
                      <a:r>
                        <a:rPr kumimoji="1" lang="ja-JP" altLang="en-US" sz="1100" dirty="0"/>
                        <a:t>基準を超えるものは摂取制限</a:t>
                      </a:r>
                    </a:p>
                  </a:txBody>
                  <a:tcPr marL="85054" marR="85054" anchor="ctr">
                    <a:solidFill>
                      <a:srgbClr val="FFFFFF"/>
                    </a:solidFill>
                  </a:tcPr>
                </a:tc>
                <a:extLst>
                  <a:ext uri="{0D108BD9-81ED-4DB2-BD59-A6C34878D82A}">
                    <a16:rowId xmlns:a16="http://schemas.microsoft.com/office/drawing/2014/main" val="10005"/>
                  </a:ext>
                </a:extLst>
              </a:tr>
              <a:tr h="30716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a:t>ヨウ素</a:t>
                      </a:r>
                    </a:p>
                  </a:txBody>
                  <a:tcPr marL="85054" marR="85054" anchor="ctr">
                    <a:solidFill>
                      <a:srgbClr val="FFFFFF"/>
                    </a:solidFill>
                  </a:tcPr>
                </a:tc>
                <a:tc>
                  <a:txBody>
                    <a:bodyPr/>
                    <a:lstStyle/>
                    <a:p>
                      <a:pPr algn="r"/>
                      <a:r>
                        <a:rPr kumimoji="1" lang="en-US" altLang="ja-JP" sz="1050" dirty="0"/>
                        <a:t>300Bq/kg</a:t>
                      </a:r>
                      <a:endParaRPr kumimoji="1" lang="ja-JP" altLang="en-US" sz="1050" dirty="0"/>
                    </a:p>
                  </a:txBody>
                  <a:tcPr marL="85054" marR="85054" anchor="c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sz="1050" dirty="0"/>
                        <a:t>2,000Bq/kg</a:t>
                      </a:r>
                      <a:r>
                        <a:rPr kumimoji="1" lang="en-US" altLang="ja-JP" sz="1050" baseline="30000" dirty="0"/>
                        <a:t>*8</a:t>
                      </a:r>
                      <a:endParaRPr kumimoji="1" lang="ja-JP" altLang="en-US" sz="1050" baseline="30000" dirty="0"/>
                    </a:p>
                  </a:txBody>
                  <a:tcPr marL="85054" marR="85054" anchor="ctr">
                    <a:solidFill>
                      <a:srgbClr val="FFFFFF"/>
                    </a:solidFill>
                  </a:tcPr>
                </a:tc>
                <a:tc vMerge="1">
                  <a:txBody>
                    <a:bodyPr/>
                    <a:lstStyle/>
                    <a:p>
                      <a:endParaRPr kumimoji="1" lang="ja-JP" altLang="en-US"/>
                    </a:p>
                  </a:txBody>
                  <a:tcPr/>
                </a:tc>
                <a:extLst>
                  <a:ext uri="{0D108BD9-81ED-4DB2-BD59-A6C34878D82A}">
                    <a16:rowId xmlns:a16="http://schemas.microsoft.com/office/drawing/2014/main" val="10006"/>
                  </a:ext>
                </a:extLst>
              </a:tr>
              <a:tr h="23621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a:t>セシウム</a:t>
                      </a:r>
                      <a:endParaRPr kumimoji="1" lang="en-US" altLang="ja-JP" sz="900" dirty="0"/>
                    </a:p>
                  </a:txBody>
                  <a:tcPr marL="85054" marR="85054" anchor="c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sz="1050" dirty="0"/>
                        <a:t>200Bq/kg</a:t>
                      </a:r>
                      <a:endParaRPr kumimoji="1" lang="ja-JP" altLang="en-US" sz="1050" dirty="0"/>
                    </a:p>
                  </a:txBody>
                  <a:tcPr marL="85054" marR="85054" anchor="c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sz="1050" dirty="0"/>
                        <a:t>500Bq/kg</a:t>
                      </a:r>
                      <a:endParaRPr kumimoji="1" lang="ja-JP" altLang="en-US" sz="1050" dirty="0"/>
                    </a:p>
                  </a:txBody>
                  <a:tcPr marL="85054" marR="85054" anchor="ctr">
                    <a:solidFill>
                      <a:srgbClr val="FFFFFF"/>
                    </a:solidFill>
                  </a:tcPr>
                </a:tc>
                <a:tc vMerge="1">
                  <a:txBody>
                    <a:bodyPr/>
                    <a:lstStyle/>
                    <a:p>
                      <a:endParaRPr kumimoji="1" lang="ja-JP" altLang="en-US"/>
                    </a:p>
                  </a:txBody>
                  <a:tcPr/>
                </a:tc>
                <a:extLst>
                  <a:ext uri="{0D108BD9-81ED-4DB2-BD59-A6C34878D82A}">
                    <a16:rowId xmlns:a16="http://schemas.microsoft.com/office/drawing/2014/main" val="10007"/>
                  </a:ext>
                </a:extLst>
              </a:tr>
              <a:tr h="43134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a:t>プルトニウム、超</a:t>
                      </a:r>
                      <a:r>
                        <a:rPr kumimoji="1" lang="en-US" altLang="ja-JP" sz="900" dirty="0"/>
                        <a:t>U</a:t>
                      </a:r>
                      <a:r>
                        <a:rPr kumimoji="1" lang="ja-JP" altLang="en-US" sz="900" dirty="0"/>
                        <a:t>元素</a:t>
                      </a:r>
                      <a:r>
                        <a:rPr kumimoji="1" lang="en-US" altLang="ja-JP" sz="900" dirty="0"/>
                        <a:t>α</a:t>
                      </a:r>
                      <a:r>
                        <a:rPr kumimoji="1" lang="ja-JP" altLang="en-US" sz="900" dirty="0"/>
                        <a:t>核種</a:t>
                      </a:r>
                    </a:p>
                  </a:txBody>
                  <a:tcPr marL="85054" marR="85054" anchor="ctr">
                    <a:solidFill>
                      <a:srgbClr val="FFFFFF"/>
                    </a:solidFill>
                  </a:tcPr>
                </a:tc>
                <a:tc>
                  <a:txBody>
                    <a:bodyPr/>
                    <a:lstStyle/>
                    <a:p>
                      <a:pPr algn="r"/>
                      <a:r>
                        <a:rPr kumimoji="1" lang="en-US" altLang="ja-JP" sz="1050" dirty="0"/>
                        <a:t>1Bq/kg</a:t>
                      </a:r>
                      <a:endParaRPr kumimoji="1" lang="ja-JP" altLang="en-US" sz="1050" dirty="0"/>
                    </a:p>
                  </a:txBody>
                  <a:tcPr marL="85054" marR="85054" anchor="c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sz="1050" dirty="0"/>
                        <a:t>10Bq/kg</a:t>
                      </a:r>
                      <a:endParaRPr kumimoji="1" lang="ja-JP" altLang="en-US" sz="1050" dirty="0"/>
                    </a:p>
                  </a:txBody>
                  <a:tcPr marL="85054" marR="85054" anchor="ctr">
                    <a:solidFill>
                      <a:srgbClr val="FFFFFF"/>
                    </a:solidFill>
                  </a:tcPr>
                </a:tc>
                <a:tc vMerge="1">
                  <a:txBody>
                    <a:bodyPr/>
                    <a:lstStyle/>
                    <a:p>
                      <a:endParaRPr kumimoji="1" lang="ja-JP" altLang="en-US"/>
                    </a:p>
                  </a:txBody>
                  <a:tcPr/>
                </a:tc>
                <a:extLst>
                  <a:ext uri="{0D108BD9-81ED-4DB2-BD59-A6C34878D82A}">
                    <a16:rowId xmlns:a16="http://schemas.microsoft.com/office/drawing/2014/main" val="10008"/>
                  </a:ext>
                </a:extLst>
              </a:tr>
              <a:tr h="23621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a:t>ウラン</a:t>
                      </a:r>
                    </a:p>
                  </a:txBody>
                  <a:tcPr marL="85054" marR="85054" anchor="c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sz="1050" dirty="0"/>
                        <a:t>20Bq/kg</a:t>
                      </a:r>
                      <a:endParaRPr kumimoji="1" lang="ja-JP" altLang="en-US" sz="1050" dirty="0"/>
                    </a:p>
                  </a:txBody>
                  <a:tcPr marL="85054" marR="85054" anchor="ctr">
                    <a:solidFill>
                      <a:srgbClr val="FFFFFF"/>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1" lang="en-US" altLang="ja-JP" sz="1050" dirty="0"/>
                        <a:t>100Bq/kg</a:t>
                      </a:r>
                      <a:endParaRPr kumimoji="1" lang="ja-JP" altLang="en-US" sz="1050" dirty="0"/>
                    </a:p>
                  </a:txBody>
                  <a:tcPr marL="85054" marR="85054" anchor="ctr">
                    <a:solidFill>
                      <a:srgbClr val="FFFFFF"/>
                    </a:solidFill>
                  </a:tcPr>
                </a:tc>
                <a:tc vMerge="1">
                  <a:txBody>
                    <a:bodyPr/>
                    <a:lstStyle/>
                    <a:p>
                      <a:endParaRPr kumimoji="1" lang="ja-JP" altLang="en-US"/>
                    </a:p>
                  </a:txBody>
                  <a:tcPr/>
                </a:tc>
                <a:extLst>
                  <a:ext uri="{0D108BD9-81ED-4DB2-BD59-A6C34878D82A}">
                    <a16:rowId xmlns:a16="http://schemas.microsoft.com/office/drawing/2014/main" val="10009"/>
                  </a:ext>
                </a:extLst>
              </a:tr>
            </a:tbl>
          </a:graphicData>
        </a:graphic>
      </p:graphicFrame>
      <p:sp>
        <p:nvSpPr>
          <p:cNvPr id="4" name="スライド番号プレースホルダー 3">
            <a:extLst>
              <a:ext uri="{FF2B5EF4-FFF2-40B4-BE49-F238E27FC236}">
                <a16:creationId xmlns:a16="http://schemas.microsoft.com/office/drawing/2014/main" id="{DAFB5705-6806-554E-9E00-C9BFE6CB0D44}"/>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17099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6584" y="1111552"/>
            <a:ext cx="8006137" cy="551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390172" y="6548585"/>
            <a:ext cx="4323022" cy="338554"/>
          </a:xfrm>
          <a:prstGeom prst="rect">
            <a:avLst/>
          </a:prstGeom>
          <a:noFill/>
        </p:spPr>
        <p:txBody>
          <a:bodyPr wrap="square" lIns="91440" tIns="45720" rIns="91440" bIns="45720" rtlCol="0" anchor="t">
            <a:spAutoFit/>
          </a:bodyPr>
          <a:lstStyle/>
          <a:p>
            <a:r>
              <a:rPr lang="ja-JP" sz="800" b="1">
                <a:ea typeface="+mn-lt"/>
                <a:cs typeface="+mn-lt"/>
              </a:rPr>
              <a:t>第35回原子力委員会資料第２号「原子力災害対策について」P９</a:t>
            </a:r>
            <a:endParaRPr lang="ja-JP" sz="1000" b="1"/>
          </a:p>
          <a:p>
            <a:r>
              <a:rPr lang="ja-JP" sz="800" b="1">
                <a:ea typeface="+mn-lt"/>
                <a:cs typeface="+mn-lt"/>
              </a:rPr>
              <a:t>http://www.aec.go.jp/jicst/NC/iinkai/teirei/siryo2013/siryo35/siryo2.pdf　より引用</a:t>
            </a:r>
            <a:endParaRPr lang="ja-JP" sz="1000" b="1"/>
          </a:p>
        </p:txBody>
      </p:sp>
      <p:sp>
        <p:nvSpPr>
          <p:cNvPr id="2" name="タイトル 1">
            <a:extLst>
              <a:ext uri="{FF2B5EF4-FFF2-40B4-BE49-F238E27FC236}">
                <a16:creationId xmlns:a16="http://schemas.microsoft.com/office/drawing/2014/main" id="{E23BAC8A-DF94-9F4E-8D51-F8B54344DA42}"/>
              </a:ext>
            </a:extLst>
          </p:cNvPr>
          <p:cNvSpPr>
            <a:spLocks noGrp="1"/>
          </p:cNvSpPr>
          <p:nvPr>
            <p:ph type="title"/>
          </p:nvPr>
        </p:nvSpPr>
        <p:spPr/>
        <p:txBody>
          <a:bodyPr/>
          <a:lstStyle/>
          <a:p>
            <a:r>
              <a:rPr lang="en-US" altLang="ja-JP" dirty="0"/>
              <a:t>EAL</a:t>
            </a:r>
            <a:r>
              <a:rPr lang="ja-JP" altLang="en-US"/>
              <a:t>・</a:t>
            </a:r>
            <a:r>
              <a:rPr lang="en-US" altLang="ja-JP" dirty="0"/>
              <a:t>OIL</a:t>
            </a:r>
            <a:r>
              <a:rPr lang="ja-JP" altLang="en-US"/>
              <a:t>に基づく防護措置のイメージ</a:t>
            </a:r>
          </a:p>
        </p:txBody>
      </p:sp>
      <p:sp>
        <p:nvSpPr>
          <p:cNvPr id="4" name="スライド番号プレースホルダー 3"/>
          <p:cNvSpPr>
            <a:spLocks noGrp="1"/>
          </p:cNvSpPr>
          <p:nvPr>
            <p:ph type="sldNum" sz="quarter" idx="12"/>
          </p:nvPr>
        </p:nvSpPr>
        <p:spPr/>
        <p:txBody>
          <a:bodyPr/>
          <a:lstStyle/>
          <a:p>
            <a:fld id="{DB6A9FA4-FA28-4FD7-815F-B57A90E67FBA}" type="slidenum">
              <a:rPr lang="ja-JP" altLang="en-US" smtClean="0"/>
              <a:pPr/>
              <a:t>12</a:t>
            </a:fld>
            <a:endParaRPr lang="ja-JP" altLang="en-US" dirty="0"/>
          </a:p>
        </p:txBody>
      </p:sp>
      <p:sp>
        <p:nvSpPr>
          <p:cNvPr id="3" name="テキスト ボックス 2">
            <a:extLst>
              <a:ext uri="{FF2B5EF4-FFF2-40B4-BE49-F238E27FC236}">
                <a16:creationId xmlns:a16="http://schemas.microsoft.com/office/drawing/2014/main" id="{825DACCE-994C-D849-8AF1-96B0E7ABBFE6}"/>
              </a:ext>
            </a:extLst>
          </p:cNvPr>
          <p:cNvSpPr txBox="1"/>
          <p:nvPr/>
        </p:nvSpPr>
        <p:spPr>
          <a:xfrm>
            <a:off x="751562" y="3129812"/>
            <a:ext cx="760597" cy="246221"/>
          </a:xfrm>
          <a:prstGeom prst="rect">
            <a:avLst/>
          </a:prstGeom>
          <a:solidFill>
            <a:srgbClr val="92D050"/>
          </a:solidFill>
        </p:spPr>
        <p:txBody>
          <a:bodyPr wrap="square" rtlCol="0">
            <a:spAutoFit/>
          </a:bodyPr>
          <a:lstStyle/>
          <a:p>
            <a:pPr algn="ctr"/>
            <a:r>
              <a:rPr kumimoji="1" lang="en-US" altLang="ja-JP" sz="1000" b="1" dirty="0"/>
              <a:t>EAL(AL)</a:t>
            </a:r>
            <a:endParaRPr kumimoji="1" lang="ja-JP" altLang="en-US" sz="1000" b="1"/>
          </a:p>
        </p:txBody>
      </p:sp>
      <p:sp>
        <p:nvSpPr>
          <p:cNvPr id="8" name="テキスト ボックス 7">
            <a:extLst>
              <a:ext uri="{FF2B5EF4-FFF2-40B4-BE49-F238E27FC236}">
                <a16:creationId xmlns:a16="http://schemas.microsoft.com/office/drawing/2014/main" id="{B9575AAA-3D15-7B43-8BCD-6074AC9DDDD4}"/>
              </a:ext>
            </a:extLst>
          </p:cNvPr>
          <p:cNvSpPr txBox="1"/>
          <p:nvPr/>
        </p:nvSpPr>
        <p:spPr>
          <a:xfrm>
            <a:off x="748072" y="3577536"/>
            <a:ext cx="760597" cy="246221"/>
          </a:xfrm>
          <a:prstGeom prst="rect">
            <a:avLst/>
          </a:prstGeom>
          <a:solidFill>
            <a:srgbClr val="92D050"/>
          </a:solidFill>
        </p:spPr>
        <p:txBody>
          <a:bodyPr wrap="square" rtlCol="0">
            <a:spAutoFit/>
          </a:bodyPr>
          <a:lstStyle/>
          <a:p>
            <a:pPr algn="ctr"/>
            <a:r>
              <a:rPr kumimoji="1" lang="en-US" altLang="ja-JP" sz="1000" b="1" dirty="0"/>
              <a:t>EAL(SE)</a:t>
            </a:r>
            <a:endParaRPr kumimoji="1" lang="ja-JP" altLang="en-US" sz="1000" b="1"/>
          </a:p>
        </p:txBody>
      </p:sp>
      <p:sp>
        <p:nvSpPr>
          <p:cNvPr id="9" name="テキスト ボックス 8">
            <a:extLst>
              <a:ext uri="{FF2B5EF4-FFF2-40B4-BE49-F238E27FC236}">
                <a16:creationId xmlns:a16="http://schemas.microsoft.com/office/drawing/2014/main" id="{A9C2F433-30F1-2748-AF26-FD302462A8CC}"/>
              </a:ext>
            </a:extLst>
          </p:cNvPr>
          <p:cNvSpPr txBox="1"/>
          <p:nvPr/>
        </p:nvSpPr>
        <p:spPr>
          <a:xfrm>
            <a:off x="748071" y="4155821"/>
            <a:ext cx="760597" cy="246221"/>
          </a:xfrm>
          <a:prstGeom prst="rect">
            <a:avLst/>
          </a:prstGeom>
          <a:solidFill>
            <a:srgbClr val="92D050"/>
          </a:solidFill>
        </p:spPr>
        <p:txBody>
          <a:bodyPr wrap="square" rtlCol="0">
            <a:spAutoFit/>
          </a:bodyPr>
          <a:lstStyle/>
          <a:p>
            <a:pPr algn="ctr"/>
            <a:r>
              <a:rPr kumimoji="1" lang="en-US" altLang="ja-JP" sz="1000" b="1" dirty="0"/>
              <a:t>EAL(GE)</a:t>
            </a:r>
            <a:endParaRPr kumimoji="1" lang="ja-JP" altLang="en-US" sz="1000" b="1"/>
          </a:p>
        </p:txBody>
      </p:sp>
    </p:spTree>
    <p:extLst>
      <p:ext uri="{BB962C8B-B14F-4D97-AF65-F5344CB8AC3E}">
        <p14:creationId xmlns:p14="http://schemas.microsoft.com/office/powerpoint/2010/main" val="70791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78119-11D9-E141-96B8-93B9DE075A39}"/>
              </a:ext>
            </a:extLst>
          </p:cNvPr>
          <p:cNvSpPr>
            <a:spLocks noGrp="1"/>
          </p:cNvSpPr>
          <p:nvPr>
            <p:ph type="title"/>
          </p:nvPr>
        </p:nvSpPr>
        <p:spPr/>
        <p:txBody>
          <a:bodyPr/>
          <a:lstStyle/>
          <a:p>
            <a:r>
              <a:rPr lang="ja-JP" altLang="en-US"/>
              <a:t>原子力災害時の防護の考え方・基準</a:t>
            </a:r>
          </a:p>
        </p:txBody>
      </p:sp>
      <p:sp>
        <p:nvSpPr>
          <p:cNvPr id="6" name="コンテンツ プレースホルダー 5">
            <a:extLst>
              <a:ext uri="{FF2B5EF4-FFF2-40B4-BE49-F238E27FC236}">
                <a16:creationId xmlns:a16="http://schemas.microsoft.com/office/drawing/2014/main" id="{E561B0AC-30F3-F044-96A3-B4AAE8A39C6C}"/>
              </a:ext>
            </a:extLst>
          </p:cNvPr>
          <p:cNvSpPr>
            <a:spLocks noGrp="1"/>
          </p:cNvSpPr>
          <p:nvPr>
            <p:ph idx="1"/>
          </p:nvPr>
        </p:nvSpPr>
        <p:spPr/>
        <p:txBody>
          <a:bodyPr/>
          <a:lstStyle/>
          <a:p>
            <a:endParaRPr kumimoji="1" lang="ja-JP" altLang="en-US"/>
          </a:p>
        </p:txBody>
      </p:sp>
      <p:graphicFrame>
        <p:nvGraphicFramePr>
          <p:cNvPr id="4" name="コンテンツ プレースホルダ 5">
            <a:extLst>
              <a:ext uri="{FF2B5EF4-FFF2-40B4-BE49-F238E27FC236}">
                <a16:creationId xmlns:a16="http://schemas.microsoft.com/office/drawing/2014/main" id="{7C32B8DF-CC56-4A49-8769-304194D9707C}"/>
              </a:ext>
            </a:extLst>
          </p:cNvPr>
          <p:cNvGraphicFramePr>
            <a:graphicFrameLocks/>
          </p:cNvGraphicFramePr>
          <p:nvPr>
            <p:extLst>
              <p:ext uri="{D42A27DB-BD31-4B8C-83A1-F6EECF244321}">
                <p14:modId xmlns:p14="http://schemas.microsoft.com/office/powerpoint/2010/main" val="3623018862"/>
              </p:ext>
            </p:extLst>
          </p:nvPr>
        </p:nvGraphicFramePr>
        <p:xfrm>
          <a:off x="628650" y="1142381"/>
          <a:ext cx="7888504" cy="5303925"/>
        </p:xfrm>
        <a:graphic>
          <a:graphicData uri="http://schemas.openxmlformats.org/drawingml/2006/table">
            <a:tbl>
              <a:tblPr firstRow="1" bandRow="1">
                <a:tableStyleId>{5C22544A-7EE6-4342-B048-85BDC9FD1C3A}</a:tableStyleId>
              </a:tblPr>
              <a:tblGrid>
                <a:gridCol w="227096">
                  <a:extLst>
                    <a:ext uri="{9D8B030D-6E8A-4147-A177-3AD203B41FA5}">
                      <a16:colId xmlns:a16="http://schemas.microsoft.com/office/drawing/2014/main" val="20000"/>
                    </a:ext>
                  </a:extLst>
                </a:gridCol>
                <a:gridCol w="345474">
                  <a:extLst>
                    <a:ext uri="{9D8B030D-6E8A-4147-A177-3AD203B41FA5}">
                      <a16:colId xmlns:a16="http://schemas.microsoft.com/office/drawing/2014/main" val="20001"/>
                    </a:ext>
                  </a:extLst>
                </a:gridCol>
                <a:gridCol w="2577871">
                  <a:extLst>
                    <a:ext uri="{9D8B030D-6E8A-4147-A177-3AD203B41FA5}">
                      <a16:colId xmlns:a16="http://schemas.microsoft.com/office/drawing/2014/main" val="20002"/>
                    </a:ext>
                  </a:extLst>
                </a:gridCol>
                <a:gridCol w="2299418">
                  <a:extLst>
                    <a:ext uri="{9D8B030D-6E8A-4147-A177-3AD203B41FA5}">
                      <a16:colId xmlns:a16="http://schemas.microsoft.com/office/drawing/2014/main" val="20003"/>
                    </a:ext>
                  </a:extLst>
                </a:gridCol>
                <a:gridCol w="2438645">
                  <a:extLst>
                    <a:ext uri="{9D8B030D-6E8A-4147-A177-3AD203B41FA5}">
                      <a16:colId xmlns:a16="http://schemas.microsoft.com/office/drawing/2014/main" val="20004"/>
                    </a:ext>
                  </a:extLst>
                </a:gridCol>
              </a:tblGrid>
              <a:tr h="266776">
                <a:tc>
                  <a:txBody>
                    <a:bodyPr/>
                    <a:lstStyle/>
                    <a:p>
                      <a:endParaRPr kumimoji="1" lang="ja-JP" altLang="en-US" sz="1200" b="0" dirty="0">
                        <a:latin typeface="+mn-ea"/>
                        <a:ea typeface="+mn-ea"/>
                      </a:endParaRPr>
                    </a:p>
                  </a:txBody>
                  <a:tcPr marL="100848" marR="100848"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kumimoji="1" lang="ja-JP" altLang="en-US" sz="1200" dirty="0">
                        <a:latin typeface="+mn-ea"/>
                        <a:ea typeface="+mn-ea"/>
                      </a:endParaRPr>
                    </a:p>
                  </a:txBody>
                  <a:tcPr marL="100848" marR="100848" marT="34290" marB="34290" anchor="ctr">
                    <a:lnT w="12700" cap="flat" cmpd="sng" algn="ctr">
                      <a:solidFill>
                        <a:schemeClr val="tx1"/>
                      </a:solidFill>
                      <a:prstDash val="solid"/>
                      <a:round/>
                      <a:headEnd type="none" w="med" len="med"/>
                      <a:tailEnd type="none" w="med" len="med"/>
                    </a:lnT>
                  </a:tcPr>
                </a:tc>
                <a:tc>
                  <a:txBody>
                    <a:bodyPr/>
                    <a:lstStyle/>
                    <a:p>
                      <a:pPr algn="ctr"/>
                      <a:r>
                        <a:rPr kumimoji="1" lang="en-US" altLang="ja-JP" sz="1200" dirty="0">
                          <a:latin typeface="+mn-ea"/>
                          <a:ea typeface="+mn-ea"/>
                        </a:rPr>
                        <a:t>PAZ</a:t>
                      </a:r>
                      <a:endParaRPr kumimoji="1" lang="ja-JP" altLang="en-US" sz="1200" dirty="0">
                        <a:latin typeface="+mn-ea"/>
                        <a:ea typeface="+mn-ea"/>
                      </a:endParaRPr>
                    </a:p>
                  </a:txBody>
                  <a:tcPr marL="100848" marR="100848" marT="34290" marB="34290">
                    <a:lnT w="12700" cap="flat" cmpd="sng" algn="ctr">
                      <a:solidFill>
                        <a:schemeClr val="tx1"/>
                      </a:solidFill>
                      <a:prstDash val="solid"/>
                      <a:round/>
                      <a:headEnd type="none" w="med" len="med"/>
                      <a:tailEnd type="none" w="med" len="med"/>
                    </a:lnT>
                  </a:tcPr>
                </a:tc>
                <a:tc>
                  <a:txBody>
                    <a:bodyPr/>
                    <a:lstStyle/>
                    <a:p>
                      <a:pPr algn="ctr"/>
                      <a:r>
                        <a:rPr kumimoji="1" lang="en-US" altLang="ja-JP" sz="1200" dirty="0">
                          <a:latin typeface="+mn-ea"/>
                          <a:ea typeface="+mn-ea"/>
                        </a:rPr>
                        <a:t>UPZ</a:t>
                      </a:r>
                      <a:endParaRPr kumimoji="1" lang="ja-JP" altLang="en-US" sz="1200" dirty="0">
                        <a:latin typeface="+mn-ea"/>
                        <a:ea typeface="+mn-ea"/>
                      </a:endParaRPr>
                    </a:p>
                  </a:txBody>
                  <a:tcPr marL="100848" marR="100848" marT="34290" marB="34290">
                    <a:lnT w="12700" cap="flat" cmpd="sng" algn="ctr">
                      <a:solidFill>
                        <a:schemeClr val="tx1"/>
                      </a:solidFill>
                      <a:prstDash val="solid"/>
                      <a:round/>
                      <a:headEnd type="none" w="med" len="med"/>
                      <a:tailEnd type="none" w="med" len="med"/>
                    </a:lnT>
                  </a:tcPr>
                </a:tc>
                <a:tc>
                  <a:txBody>
                    <a:bodyPr/>
                    <a:lstStyle/>
                    <a:p>
                      <a:pPr algn="ctr"/>
                      <a:r>
                        <a:rPr kumimoji="1" lang="en-US" altLang="ja-JP" sz="1200" dirty="0">
                          <a:latin typeface="+mn-ea"/>
                          <a:ea typeface="+mn-ea"/>
                        </a:rPr>
                        <a:t>UPZ</a:t>
                      </a:r>
                      <a:r>
                        <a:rPr kumimoji="1" lang="ja-JP" altLang="en-US" sz="1200" dirty="0">
                          <a:latin typeface="+mn-ea"/>
                          <a:ea typeface="+mn-ea"/>
                        </a:rPr>
                        <a:t>外</a:t>
                      </a:r>
                    </a:p>
                  </a:txBody>
                  <a:tcPr marL="100848" marR="100848"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34742">
                <a:tc rowSpan="2">
                  <a:txBody>
                    <a:bodyPr/>
                    <a:lstStyle/>
                    <a:p>
                      <a:pPr algn="ctr"/>
                      <a:r>
                        <a:rPr kumimoji="1" lang="ja-JP" altLang="en-US" sz="1200" dirty="0">
                          <a:latin typeface="+mn-ea"/>
                          <a:ea typeface="+mn-ea"/>
                        </a:rPr>
                        <a:t>警戒事態</a:t>
                      </a:r>
                    </a:p>
                  </a:txBody>
                  <a:tcPr marL="100848" marR="100848" marT="34290" marB="34290" vert="eaVert" anchor="ctr">
                    <a:lnL w="12700" cap="flat" cmpd="sng" algn="ctr">
                      <a:solidFill>
                        <a:schemeClr val="tx1"/>
                      </a:solidFill>
                      <a:prstDash val="solid"/>
                      <a:round/>
                      <a:headEnd type="none" w="med" len="med"/>
                      <a:tailEnd type="none" w="med" len="med"/>
                    </a:lnL>
                  </a:tcPr>
                </a:tc>
                <a:tc>
                  <a:txBody>
                    <a:bodyPr/>
                    <a:lstStyle/>
                    <a:p>
                      <a:pPr algn="ctr"/>
                      <a:r>
                        <a:rPr kumimoji="1" lang="ja-JP" altLang="en-US" sz="1200">
                          <a:latin typeface="+mn-ea"/>
                          <a:ea typeface="+mn-ea"/>
                        </a:rPr>
                        <a:t>地方公共</a:t>
                      </a:r>
                      <a:r>
                        <a:rPr kumimoji="1" lang="ja-JP" altLang="en-US" sz="1200" dirty="0">
                          <a:latin typeface="+mn-ea"/>
                          <a:ea typeface="+mn-ea"/>
                        </a:rPr>
                        <a:t>団体</a:t>
                      </a:r>
                    </a:p>
                  </a:txBody>
                  <a:tcPr marL="100848" marR="100848" marT="34290" marB="34290" vert="eaVert" anchor="ctr"/>
                </a:tc>
                <a:tc>
                  <a:txBody>
                    <a:bodyPr/>
                    <a:lstStyle/>
                    <a:p>
                      <a:pPr marL="138113" indent="-138113">
                        <a:tabLst/>
                      </a:pPr>
                      <a:r>
                        <a:rPr kumimoji="1" lang="ja-JP" altLang="en-US" sz="1200" dirty="0">
                          <a:latin typeface="+mn-ea"/>
                          <a:ea typeface="+mn-ea"/>
                        </a:rPr>
                        <a:t>・住民への情報伝達</a:t>
                      </a:r>
                    </a:p>
                    <a:p>
                      <a:pPr marL="138113" indent="-138113">
                        <a:tabLst/>
                      </a:pPr>
                      <a:r>
                        <a:rPr kumimoji="1" lang="ja-JP" altLang="en-US" sz="1200" dirty="0">
                          <a:latin typeface="+mn-ea"/>
                          <a:ea typeface="+mn-ea"/>
                        </a:rPr>
                        <a:t>・施設敷地緊急事態要避難者の避難準備</a:t>
                      </a:r>
                    </a:p>
                  </a:txBody>
                  <a:tcPr marL="100848" marR="100848"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・住民への情報伝達</a:t>
                      </a:r>
                    </a:p>
                    <a:p>
                      <a:endParaRPr kumimoji="1" lang="ja-JP" altLang="en-US" sz="1200" dirty="0">
                        <a:latin typeface="+mn-ea"/>
                        <a:ea typeface="+mn-ea"/>
                      </a:endParaRPr>
                    </a:p>
                  </a:txBody>
                  <a:tcPr marL="100848" marR="100848" marT="34290" marB="34290"/>
                </a:tc>
                <a:tc>
                  <a:txBody>
                    <a:bodyPr/>
                    <a:lstStyle/>
                    <a:p>
                      <a:pPr marL="138113" indent="-138113">
                        <a:tabLst/>
                      </a:pPr>
                      <a:r>
                        <a:rPr kumimoji="1" lang="ja-JP" altLang="en-US" sz="1200" dirty="0">
                          <a:latin typeface="+mn-ea"/>
                          <a:ea typeface="+mn-ea"/>
                        </a:rPr>
                        <a:t>・施設敷地緊急事態要避難者の避難準備への協力</a:t>
                      </a:r>
                    </a:p>
                    <a:p>
                      <a:endParaRPr kumimoji="1" lang="ja-JP" altLang="en-US" sz="1200" dirty="0">
                        <a:latin typeface="+mn-ea"/>
                        <a:ea typeface="+mn-ea"/>
                      </a:endParaRPr>
                    </a:p>
                  </a:txBody>
                  <a:tcPr marL="100848" marR="100848"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50759">
                <a:tc vMerge="1">
                  <a:txBody>
                    <a:bodyPr/>
                    <a:lstStyle/>
                    <a:p>
                      <a:endParaRPr kumimoji="1" lang="ja-JP" altLang="en-US" dirty="0"/>
                    </a:p>
                  </a:txBody>
                  <a:tcPr/>
                </a:tc>
                <a:tc>
                  <a:txBody>
                    <a:bodyPr/>
                    <a:lstStyle/>
                    <a:p>
                      <a:pPr algn="ctr"/>
                      <a:r>
                        <a:rPr kumimoji="1" lang="ja-JP" altLang="en-US" sz="1200" dirty="0">
                          <a:latin typeface="+mn-ea"/>
                          <a:ea typeface="+mn-ea"/>
                        </a:rPr>
                        <a:t>国</a:t>
                      </a:r>
                    </a:p>
                  </a:txBody>
                  <a:tcPr marL="100848" marR="100848" marT="34290" marB="34290" vert="eaVert" anchor="ctr"/>
                </a:tc>
                <a:tc>
                  <a:txBody>
                    <a:bodyPr/>
                    <a:lstStyle/>
                    <a:p>
                      <a:pPr marL="138113" indent="-128588">
                        <a:tabLst/>
                      </a:pPr>
                      <a:r>
                        <a:rPr kumimoji="1" lang="ja-JP" altLang="en-US" sz="1200" dirty="0">
                          <a:latin typeface="+mn-ea"/>
                          <a:ea typeface="+mn-ea"/>
                        </a:rPr>
                        <a:t>・施設敷地緊急事態要避難者の避難準備の指示</a:t>
                      </a:r>
                    </a:p>
                  </a:txBody>
                  <a:tcPr marL="100848" marR="100848" marT="34290" marB="34290"/>
                </a:tc>
                <a:tc>
                  <a:txBody>
                    <a:bodyPr/>
                    <a:lstStyle/>
                    <a:p>
                      <a:endParaRPr kumimoji="1" lang="ja-JP" altLang="en-US" sz="1200" dirty="0">
                        <a:latin typeface="+mn-ea"/>
                        <a:ea typeface="+mn-ea"/>
                      </a:endParaRPr>
                    </a:p>
                  </a:txBody>
                  <a:tcPr marL="100848" marR="100848" marT="34290" marB="34290"/>
                </a:tc>
                <a:tc>
                  <a:txBody>
                    <a:bodyPr/>
                    <a:lstStyle/>
                    <a:p>
                      <a:pPr marL="138113" indent="-138113">
                        <a:tabLst/>
                      </a:pPr>
                      <a:r>
                        <a:rPr kumimoji="1" lang="ja-JP" altLang="en-US" sz="1200" dirty="0">
                          <a:latin typeface="+mn-ea"/>
                          <a:ea typeface="+mn-ea"/>
                        </a:rPr>
                        <a:t>・施設敷地緊急事態要避難者の避難準備への協力の要請</a:t>
                      </a:r>
                    </a:p>
                  </a:txBody>
                  <a:tcPr marL="100848" marR="100848"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18725">
                <a:tc rowSpan="2">
                  <a:txBody>
                    <a:bodyPr/>
                    <a:lstStyle/>
                    <a:p>
                      <a:pPr algn="ctr"/>
                      <a:r>
                        <a:rPr kumimoji="1" lang="ja-JP" altLang="en-US" sz="1200" dirty="0">
                          <a:latin typeface="+mn-ea"/>
                          <a:ea typeface="+mn-ea"/>
                        </a:rPr>
                        <a:t>施設敷地緊急事態</a:t>
                      </a:r>
                    </a:p>
                  </a:txBody>
                  <a:tcPr marL="100848" marR="100848" marT="34290" marB="34290" vert="eaVert" anchor="ctr">
                    <a:lnL w="12700" cap="flat" cmpd="sng" algn="ctr">
                      <a:solidFill>
                        <a:schemeClr val="tx1"/>
                      </a:solidFill>
                      <a:prstDash val="solid"/>
                      <a:round/>
                      <a:headEnd type="none" w="med" len="med"/>
                      <a:tailEnd type="none" w="med" len="med"/>
                    </a:lnL>
                  </a:tcPr>
                </a:tc>
                <a:tc>
                  <a:txBody>
                    <a:bodyPr/>
                    <a:lstStyle/>
                    <a:p>
                      <a:pPr algn="ctr"/>
                      <a:r>
                        <a:rPr kumimoji="1" lang="ja-JP" altLang="en-US" sz="1200" dirty="0">
                          <a:latin typeface="+mn-ea"/>
                          <a:ea typeface="+mn-ea"/>
                        </a:rPr>
                        <a:t>地方公共団体</a:t>
                      </a:r>
                    </a:p>
                  </a:txBody>
                  <a:tcPr marL="100848" marR="100848" marT="34290" marB="34290" vert="eaVert" anchor="ctr"/>
                </a:tc>
                <a:tc>
                  <a:txBody>
                    <a:bodyPr/>
                    <a:lstStyle/>
                    <a:p>
                      <a:pPr marL="138113" indent="-138113">
                        <a:tabLst/>
                      </a:pPr>
                      <a:r>
                        <a:rPr kumimoji="1" lang="ja-JP" altLang="en-US" sz="1200" dirty="0">
                          <a:latin typeface="+mn-ea"/>
                          <a:ea typeface="+mn-ea"/>
                        </a:rPr>
                        <a:t>・住民への情報伝達</a:t>
                      </a:r>
                    </a:p>
                    <a:p>
                      <a:pPr marL="138113" indent="-138113">
                        <a:tabLst/>
                      </a:pPr>
                      <a:r>
                        <a:rPr kumimoji="1" lang="ja-JP" altLang="en-US" sz="1200" dirty="0">
                          <a:latin typeface="+mn-ea"/>
                          <a:ea typeface="+mn-ea"/>
                        </a:rPr>
                        <a:t>・施設敷地緊急事態要避難者の避難</a:t>
                      </a:r>
                    </a:p>
                    <a:p>
                      <a:pPr marL="138113" indent="-138113">
                        <a:tabLst/>
                      </a:pPr>
                      <a:r>
                        <a:rPr kumimoji="1" lang="ja-JP" altLang="en-US" sz="1200" dirty="0">
                          <a:latin typeface="+mn-ea"/>
                          <a:ea typeface="+mn-ea"/>
                        </a:rPr>
                        <a:t>・住民避難の準備</a:t>
                      </a:r>
                    </a:p>
                    <a:p>
                      <a:pPr marL="138113" indent="-138113">
                        <a:tabLst/>
                      </a:pPr>
                      <a:r>
                        <a:rPr kumimoji="1" lang="ja-JP" altLang="en-US" sz="1200" dirty="0">
                          <a:latin typeface="+mn-ea"/>
                          <a:ea typeface="+mn-ea"/>
                        </a:rPr>
                        <a:t>・安定ヨウ素剤の服用の準備</a:t>
                      </a:r>
                    </a:p>
                  </a:txBody>
                  <a:tcPr marL="100848" marR="100848"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・住民への情報伝達</a:t>
                      </a:r>
                    </a:p>
                    <a:p>
                      <a:r>
                        <a:rPr kumimoji="1" lang="ja-JP" altLang="en-US" sz="1200" dirty="0">
                          <a:latin typeface="+mn-ea"/>
                          <a:ea typeface="+mn-ea"/>
                        </a:rPr>
                        <a:t>・屋内退避の準備</a:t>
                      </a:r>
                    </a:p>
                  </a:txBody>
                  <a:tcPr marL="100848" marR="100848" marT="34290" marB="34290"/>
                </a:tc>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・住民への情報伝達</a:t>
                      </a:r>
                    </a:p>
                    <a:p>
                      <a:pPr marL="138113" indent="-138113">
                        <a:tabLst/>
                      </a:pPr>
                      <a:r>
                        <a:rPr kumimoji="1" lang="ja-JP" altLang="en-US" sz="1200" dirty="0">
                          <a:latin typeface="+mn-ea"/>
                          <a:ea typeface="+mn-ea"/>
                        </a:rPr>
                        <a:t>・施設敷地緊急事態要避難者の避難の受け入れ</a:t>
                      </a:r>
                    </a:p>
                    <a:p>
                      <a:pPr marL="138113" indent="-138113">
                        <a:tabLst/>
                      </a:pPr>
                      <a:r>
                        <a:rPr kumimoji="1" lang="ja-JP" altLang="en-US" sz="1200" dirty="0">
                          <a:latin typeface="+mn-ea"/>
                          <a:ea typeface="+mn-ea"/>
                        </a:rPr>
                        <a:t>・住民の避難準備への協力</a:t>
                      </a:r>
                    </a:p>
                  </a:txBody>
                  <a:tcPr marL="100848" marR="100848"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818725">
                <a:tc vMerge="1">
                  <a:txBody>
                    <a:bodyPr/>
                    <a:lstStyle/>
                    <a:p>
                      <a:endParaRPr kumimoji="1" lang="ja-JP" altLang="en-US" dirty="0"/>
                    </a:p>
                  </a:txBody>
                  <a:tcPr/>
                </a:tc>
                <a:tc>
                  <a:txBody>
                    <a:bodyPr/>
                    <a:lstStyle/>
                    <a:p>
                      <a:pPr algn="ctr"/>
                      <a:r>
                        <a:rPr kumimoji="1" lang="ja-JP" altLang="en-US" sz="1200" dirty="0">
                          <a:latin typeface="+mn-ea"/>
                          <a:ea typeface="+mn-ea"/>
                        </a:rPr>
                        <a:t>国</a:t>
                      </a:r>
                    </a:p>
                  </a:txBody>
                  <a:tcPr marL="100848" marR="100848" marT="34290" marB="34290" vert="eaVert" anchor="ctr"/>
                </a:tc>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・施設敷地緊急事態要避難者の避難の指示</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・住民避難の準備の指示</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・安定ヨウ素剤の服用の準備の指示</a:t>
                      </a:r>
                    </a:p>
                  </a:txBody>
                  <a:tcPr marL="100848" marR="100848"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・屋内退避の準備の指示</a:t>
                      </a:r>
                    </a:p>
                    <a:p>
                      <a:endParaRPr kumimoji="1" lang="ja-JP" altLang="en-US" sz="1200" dirty="0">
                        <a:latin typeface="+mn-ea"/>
                        <a:ea typeface="+mn-ea"/>
                      </a:endParaRPr>
                    </a:p>
                  </a:txBody>
                  <a:tcPr marL="100848" marR="100848" marT="34290" marB="34290"/>
                </a:tc>
                <a:tc>
                  <a:txBody>
                    <a:bodyPr/>
                    <a:lstStyle/>
                    <a:p>
                      <a:pPr marL="138113" indent="-138113">
                        <a:tabLst/>
                      </a:pPr>
                      <a:r>
                        <a:rPr kumimoji="1" lang="ja-JP" altLang="en-US" sz="1200" dirty="0">
                          <a:latin typeface="+mn-ea"/>
                          <a:ea typeface="+mn-ea"/>
                        </a:rPr>
                        <a:t>・施設敷地緊急事態要避難者の避難の受け入れ要請</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・住民の避難の準備への協力の要請</a:t>
                      </a:r>
                    </a:p>
                  </a:txBody>
                  <a:tcPr marL="100848" marR="100848"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1002708">
                <a:tc rowSpan="2">
                  <a:txBody>
                    <a:bodyPr/>
                    <a:lstStyle/>
                    <a:p>
                      <a:pPr algn="ctr"/>
                      <a:r>
                        <a:rPr kumimoji="1" lang="ja-JP" altLang="en-US" sz="1200" dirty="0">
                          <a:latin typeface="+mn-ea"/>
                          <a:ea typeface="+mn-ea"/>
                        </a:rPr>
                        <a:t>全面緊急事態</a:t>
                      </a:r>
                    </a:p>
                  </a:txBody>
                  <a:tcPr marL="100848" marR="100848" marT="34290" marB="34290" vert="eaVert"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n-ea"/>
                          <a:ea typeface="+mn-ea"/>
                        </a:rPr>
                        <a:t>地方公共団体</a:t>
                      </a:r>
                    </a:p>
                  </a:txBody>
                  <a:tcPr marL="100848" marR="100848" marT="34290" marB="34290" vert="eaVert" anchor="ctr"/>
                </a:tc>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・住民への情報伝達</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・住民避難</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・住民等への安定ヨウ素剤の服用の指示</a:t>
                      </a:r>
                    </a:p>
                  </a:txBody>
                  <a:tcPr marL="100848" marR="100848" marT="34290" marB="34290"/>
                </a:tc>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・住民への情報伝達</a:t>
                      </a:r>
                    </a:p>
                    <a:p>
                      <a:pPr marL="138113" indent="-138113">
                        <a:tabLst/>
                      </a:pPr>
                      <a:r>
                        <a:rPr kumimoji="1" lang="ja-JP" altLang="en-US" sz="1200" dirty="0">
                          <a:solidFill>
                            <a:schemeClr val="tx1"/>
                          </a:solidFill>
                          <a:latin typeface="+mn-ea"/>
                          <a:ea typeface="+mn-ea"/>
                        </a:rPr>
                        <a:t>・屋内退避</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・安定ヨウ素剤の服用の準備</a:t>
                      </a:r>
                    </a:p>
                    <a:p>
                      <a:pPr marL="138113" indent="-138113">
                        <a:tabLst/>
                      </a:pPr>
                      <a:r>
                        <a:rPr kumimoji="1" lang="ja-JP" altLang="en-US" sz="1200" dirty="0">
                          <a:solidFill>
                            <a:schemeClr val="tx1"/>
                          </a:solidFill>
                          <a:latin typeface="+mn-ea"/>
                          <a:ea typeface="+mn-ea"/>
                        </a:rPr>
                        <a:t>・防護措置基準に基づく防護措置への対応</a:t>
                      </a:r>
                    </a:p>
                  </a:txBody>
                  <a:tcPr marL="100848" marR="100848" marT="34290" marB="34290"/>
                </a:tc>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・住民への情報伝達</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・住民避難の受け入れ</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・安定ヨウ素剤の服用の準備</a:t>
                      </a:r>
                    </a:p>
                    <a:p>
                      <a:pPr marL="138113" indent="-138113">
                        <a:tabLst/>
                      </a:pPr>
                      <a:r>
                        <a:rPr kumimoji="1" lang="ja-JP" altLang="en-US" sz="1200" dirty="0">
                          <a:solidFill>
                            <a:schemeClr val="tx1"/>
                          </a:solidFill>
                          <a:latin typeface="+mn-ea"/>
                          <a:ea typeface="+mn-ea"/>
                        </a:rPr>
                        <a:t>・防護措置基準に基づく防護措置への対応</a:t>
                      </a:r>
                    </a:p>
                  </a:txBody>
                  <a:tcPr marL="100848" marR="100848"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818725">
                <a:tc vMerge="1">
                  <a:txBody>
                    <a:bodyPr/>
                    <a:lstStyle/>
                    <a:p>
                      <a:endParaRPr kumimoji="1" lang="ja-JP" altLang="en-US" dirty="0"/>
                    </a:p>
                  </a:txBody>
                  <a:tcPr/>
                </a:tc>
                <a:tc>
                  <a:txBody>
                    <a:bodyPr/>
                    <a:lstStyle/>
                    <a:p>
                      <a:pPr algn="ctr"/>
                      <a:r>
                        <a:rPr kumimoji="1" lang="ja-JP" altLang="en-US" sz="1200" dirty="0">
                          <a:latin typeface="+mn-ea"/>
                          <a:ea typeface="+mn-ea"/>
                        </a:rPr>
                        <a:t>国</a:t>
                      </a:r>
                    </a:p>
                  </a:txBody>
                  <a:tcPr marL="100848" marR="100848" marT="34290" marB="34290" vert="eaVert" anchor="ctr">
                    <a:lnB w="12700" cap="flat" cmpd="sng" algn="ctr">
                      <a:solidFill>
                        <a:schemeClr val="tx1"/>
                      </a:solidFill>
                      <a:prstDash val="solid"/>
                      <a:round/>
                      <a:headEnd type="none" w="med" len="med"/>
                      <a:tailEnd type="none" w="med" len="med"/>
                    </a:lnB>
                  </a:tcPr>
                </a:tc>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・住民避難の指示</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・地方公共団体への安定ヨウ素剤の服用の指示</a:t>
                      </a:r>
                    </a:p>
                  </a:txBody>
                  <a:tcPr marL="100848" marR="100848" marT="34290" marB="34290">
                    <a:lnB w="12700" cap="flat" cmpd="sng" algn="ctr">
                      <a:solidFill>
                        <a:schemeClr val="tx1"/>
                      </a:solidFill>
                      <a:prstDash val="solid"/>
                      <a:round/>
                      <a:headEnd type="none" w="med" len="med"/>
                      <a:tailEnd type="none" w="med" len="med"/>
                    </a:lnB>
                  </a:tcPr>
                </a:tc>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・屋内退避の指示</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・安定ヨウ素剤の服用の準備の指示</a:t>
                      </a:r>
                    </a:p>
                    <a:p>
                      <a:pPr marL="138113" indent="-138113">
                        <a:tabLst/>
                      </a:pPr>
                      <a:r>
                        <a:rPr kumimoji="1" lang="ja-JP" altLang="en-US" sz="1200" dirty="0">
                          <a:solidFill>
                            <a:schemeClr val="tx1"/>
                          </a:solidFill>
                          <a:latin typeface="+mn-ea"/>
                          <a:ea typeface="+mn-ea"/>
                        </a:rPr>
                        <a:t>・防護措置基準に基づく防護措置への対応</a:t>
                      </a:r>
                    </a:p>
                  </a:txBody>
                  <a:tcPr marL="100848" marR="100848" marT="34290" marB="34290">
                    <a:lnB w="12700" cap="flat" cmpd="sng" algn="ctr">
                      <a:solidFill>
                        <a:schemeClr val="tx1"/>
                      </a:solidFill>
                      <a:prstDash val="solid"/>
                      <a:round/>
                      <a:headEnd type="none" w="med" len="med"/>
                      <a:tailEnd type="none" w="med" len="med"/>
                    </a:lnB>
                  </a:tcPr>
                </a:tc>
                <a:tc>
                  <a:txBody>
                    <a:bodyPr/>
                    <a:lstStyle/>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・住民避難の受け入れ要請</a:t>
                      </a:r>
                    </a:p>
                    <a:p>
                      <a:pPr marL="138113" marR="0" indent="-138113"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・安定ヨウ素剤の服用の準備の指示</a:t>
                      </a:r>
                    </a:p>
                    <a:p>
                      <a:pPr marL="138113" indent="-138113">
                        <a:tabLst/>
                      </a:pPr>
                      <a:r>
                        <a:rPr kumimoji="1" lang="ja-JP" altLang="en-US" sz="1200" dirty="0">
                          <a:solidFill>
                            <a:schemeClr val="tx1"/>
                          </a:solidFill>
                          <a:latin typeface="+mn-ea"/>
                          <a:ea typeface="+mn-ea"/>
                        </a:rPr>
                        <a:t>・防護措置基準に基づく防護措置への対応</a:t>
                      </a:r>
                    </a:p>
                  </a:txBody>
                  <a:tcPr marL="100848" marR="100848"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スライド番号プレースホルダー 2">
            <a:extLst>
              <a:ext uri="{FF2B5EF4-FFF2-40B4-BE49-F238E27FC236}">
                <a16:creationId xmlns:a16="http://schemas.microsoft.com/office/drawing/2014/main" id="{4EC56E70-9F69-D941-AD82-52EE3628D47E}"/>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48779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3A180-2EF3-B740-ADC2-2F23DB6C96DC}"/>
              </a:ext>
            </a:extLst>
          </p:cNvPr>
          <p:cNvSpPr>
            <a:spLocks noGrp="1"/>
          </p:cNvSpPr>
          <p:nvPr>
            <p:ph type="title"/>
          </p:nvPr>
        </p:nvSpPr>
        <p:spPr/>
        <p:txBody>
          <a:bodyPr/>
          <a:lstStyle/>
          <a:p>
            <a:r>
              <a:rPr kumimoji="1" lang="ja-JP" altLang="en-US"/>
              <a:t>安定ヨウ素剤の予防服用の体制</a:t>
            </a:r>
          </a:p>
        </p:txBody>
      </p:sp>
      <p:sp>
        <p:nvSpPr>
          <p:cNvPr id="3" name="コンテンツ プレースホルダー 2">
            <a:extLst>
              <a:ext uri="{FF2B5EF4-FFF2-40B4-BE49-F238E27FC236}">
                <a16:creationId xmlns:a16="http://schemas.microsoft.com/office/drawing/2014/main" id="{998F94FF-8562-304B-B846-3903C301AC75}"/>
              </a:ext>
            </a:extLst>
          </p:cNvPr>
          <p:cNvSpPr>
            <a:spLocks noGrp="1"/>
          </p:cNvSpPr>
          <p:nvPr>
            <p:ph idx="1"/>
          </p:nvPr>
        </p:nvSpPr>
        <p:spPr/>
        <p:txBody>
          <a:bodyPr>
            <a:normAutofit lnSpcReduction="10000"/>
          </a:bodyPr>
          <a:lstStyle/>
          <a:p>
            <a:pPr>
              <a:lnSpc>
                <a:spcPct val="100000"/>
              </a:lnSpc>
            </a:pPr>
            <a:r>
              <a:rPr lang="ja-JP" altLang="en-US"/>
              <a:t>放射性ヨウ素は、身体に取り込まれると、甲状腺に集積し、数年～十数年後に甲状腺がん等を発生させる可能性がある。このような放射性ヨウ素による内部被ばくは、安定ヨウ素剤をあらかじめ服用することで低減することが可能である。このため、放射性ヨウ素による内部被ばくのおそれがある場合には、安定ヨウ素剤を服用できるよう、その準備をしておくことが必要である。</a:t>
            </a:r>
            <a:endParaRPr lang="en-US" altLang="ja-JP" dirty="0"/>
          </a:p>
          <a:p>
            <a:pPr>
              <a:lnSpc>
                <a:spcPct val="100000"/>
              </a:lnSpc>
            </a:pPr>
            <a:r>
              <a:rPr lang="ja-JP" altLang="en-US"/>
              <a:t>服用の指示は、原子力規制委員会が判断する。</a:t>
            </a:r>
          </a:p>
          <a:p>
            <a:pPr marL="0" indent="0">
              <a:lnSpc>
                <a:spcPct val="100000"/>
              </a:lnSpc>
              <a:buNone/>
            </a:pPr>
            <a:r>
              <a:rPr lang="ja-JP" altLang="en-US"/>
              <a:t>［服用の方策］　投与指示は、原子力規制委員会が判断</a:t>
            </a:r>
          </a:p>
          <a:p>
            <a:pPr marL="446088" indent="-198438">
              <a:lnSpc>
                <a:spcPct val="100000"/>
              </a:lnSpc>
            </a:pPr>
            <a:r>
              <a:rPr lang="en-US" altLang="ja-JP" dirty="0"/>
              <a:t>PAZ</a:t>
            </a:r>
            <a:r>
              <a:rPr lang="ja-JP" altLang="en-US"/>
              <a:t>：事前配布し、原則として、避難の際に服用の指示に基づき服用し、服用できない者は、施設敷地緊急事態において避難する。</a:t>
            </a:r>
          </a:p>
          <a:p>
            <a:pPr marL="446088" indent="-198438">
              <a:lnSpc>
                <a:spcPct val="100000"/>
              </a:lnSpc>
            </a:pPr>
            <a:r>
              <a:rPr lang="en-US" altLang="ja-JP" dirty="0"/>
              <a:t>PAZ</a:t>
            </a:r>
            <a:r>
              <a:rPr lang="ja-JP" altLang="en-US"/>
              <a:t>外：避難や一時移転等と併せて、原子力施設の状況等に応じて必要性を判断して配布･服用を指示。</a:t>
            </a:r>
          </a:p>
        </p:txBody>
      </p:sp>
      <p:sp>
        <p:nvSpPr>
          <p:cNvPr id="4" name="スライド番号プレースホルダー 3">
            <a:extLst>
              <a:ext uri="{FF2B5EF4-FFF2-40B4-BE49-F238E27FC236}">
                <a16:creationId xmlns:a16="http://schemas.microsoft.com/office/drawing/2014/main" id="{48EF452C-DE73-8C4F-BB58-38AC2072C244}"/>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290698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2E733-FB25-4C4A-91A9-F773858AD97C}"/>
              </a:ext>
            </a:extLst>
          </p:cNvPr>
          <p:cNvSpPr>
            <a:spLocks noGrp="1"/>
          </p:cNvSpPr>
          <p:nvPr>
            <p:ph type="title"/>
          </p:nvPr>
        </p:nvSpPr>
        <p:spPr/>
        <p:txBody>
          <a:bodyPr/>
          <a:lstStyle/>
          <a:p>
            <a:r>
              <a:rPr kumimoji="1" lang="ja-JP" altLang="en-US"/>
              <a:t>緊急時モニタリング</a:t>
            </a:r>
          </a:p>
        </p:txBody>
      </p:sp>
      <p:sp>
        <p:nvSpPr>
          <p:cNvPr id="3" name="コンテンツ プレースホルダー 2">
            <a:extLst>
              <a:ext uri="{FF2B5EF4-FFF2-40B4-BE49-F238E27FC236}">
                <a16:creationId xmlns:a16="http://schemas.microsoft.com/office/drawing/2014/main" id="{2C1E795B-DAAF-6E40-BAA9-670111FAA251}"/>
              </a:ext>
            </a:extLst>
          </p:cNvPr>
          <p:cNvSpPr>
            <a:spLocks noGrp="1"/>
          </p:cNvSpPr>
          <p:nvPr>
            <p:ph idx="1"/>
          </p:nvPr>
        </p:nvSpPr>
        <p:spPr/>
        <p:txBody>
          <a:bodyPr/>
          <a:lstStyle/>
          <a:p>
            <a:pPr>
              <a:lnSpc>
                <a:spcPct val="100000"/>
              </a:lnSpc>
            </a:pPr>
            <a:r>
              <a:rPr lang="ja-JP" altLang="en-US" dirty="0"/>
              <a:t>国、地方公共団体、原子力事業者</a:t>
            </a:r>
            <a:r>
              <a:rPr lang="ja-JP" altLang="en-US" dirty="0" err="1"/>
              <a:t>及び</a:t>
            </a:r>
            <a:r>
              <a:rPr lang="ja-JP" altLang="en-US" dirty="0"/>
              <a:t>関係指定公共機関は、緊急時モニタリング実施計画に基</a:t>
            </a:r>
            <a:r>
              <a:rPr lang="ja-JP" altLang="en-US" dirty="0" err="1"/>
              <a:t>づ</a:t>
            </a:r>
            <a:r>
              <a:rPr lang="ja-JP" altLang="en-US" dirty="0"/>
              <a:t>いて緊急時モニタリングセンターの指揮の下、緊急時モニタリン</a:t>
            </a:r>
            <a:r>
              <a:rPr lang="ja-JP" altLang="en-US" dirty="0" err="1"/>
              <a:t>グを</a:t>
            </a:r>
            <a:r>
              <a:rPr lang="ja-JP" altLang="en-US" dirty="0"/>
              <a:t>実施する。初期モニタリングにおいては、</a:t>
            </a:r>
            <a:r>
              <a:rPr lang="en-US" altLang="ja-JP" b="1" dirty="0"/>
              <a:t>OIL</a:t>
            </a:r>
            <a:r>
              <a:rPr lang="ja-JP" altLang="en-US" b="1" dirty="0"/>
              <a:t>による防護措置の判断に必要な空間放射線量率の測定</a:t>
            </a:r>
            <a:r>
              <a:rPr lang="ja-JP" altLang="en-US" dirty="0"/>
              <a:t>を重視する。 また、</a:t>
            </a:r>
            <a:r>
              <a:rPr lang="ja-JP" altLang="en-US" b="1" dirty="0"/>
              <a:t>放射性ヨウ素を中心とした空気中放射性物質濃度の測定</a:t>
            </a:r>
            <a:r>
              <a:rPr lang="ja-JP" altLang="en-US" dirty="0"/>
              <a:t>も行う。 </a:t>
            </a:r>
            <a:endParaRPr kumimoji="1" lang="en-US" altLang="ja-JP" dirty="0"/>
          </a:p>
          <a:p>
            <a:pPr>
              <a:lnSpc>
                <a:spcPct val="100000"/>
              </a:lnSpc>
            </a:pPr>
            <a:r>
              <a:rPr lang="ja-JP" altLang="en-US" dirty="0"/>
              <a:t>緊急時モニタリングの結果は、緊急時モニタリングセンターで妥当性を判断した後、国が一元的に集約し、必要な評価を実施して、ＯＩＬによる防護措置の判断等のために共有し、活用する。また、国は、集約及び共有した全ての緊急時モニタリング結果を分かりやすく、かつ迅速に公表する。</a:t>
            </a:r>
          </a:p>
        </p:txBody>
      </p:sp>
      <p:sp>
        <p:nvSpPr>
          <p:cNvPr id="4" name="スライド番号プレースホルダー 3">
            <a:extLst>
              <a:ext uri="{FF2B5EF4-FFF2-40B4-BE49-F238E27FC236}">
                <a16:creationId xmlns:a16="http://schemas.microsoft.com/office/drawing/2014/main" id="{FC7E974A-8F13-BA4C-9CB0-512B3F0A62D0}"/>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177203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6ACA30-45B2-2246-868E-86DA266D0F37}"/>
              </a:ext>
            </a:extLst>
          </p:cNvPr>
          <p:cNvSpPr>
            <a:spLocks noGrp="1"/>
          </p:cNvSpPr>
          <p:nvPr>
            <p:ph type="title"/>
          </p:nvPr>
        </p:nvSpPr>
        <p:spPr/>
        <p:txBody>
          <a:bodyPr/>
          <a:lstStyle/>
          <a:p>
            <a:r>
              <a:rPr kumimoji="1" lang="ja-JP" altLang="en-US"/>
              <a:t>避難退域時検査及び除染</a:t>
            </a:r>
          </a:p>
        </p:txBody>
      </p:sp>
      <p:sp>
        <p:nvSpPr>
          <p:cNvPr id="3" name="コンテンツ プレースホルダー 2">
            <a:extLst>
              <a:ext uri="{FF2B5EF4-FFF2-40B4-BE49-F238E27FC236}">
                <a16:creationId xmlns:a16="http://schemas.microsoft.com/office/drawing/2014/main" id="{74A59DA1-67F9-B648-BD16-A8E2AAEFB583}"/>
              </a:ext>
            </a:extLst>
          </p:cNvPr>
          <p:cNvSpPr>
            <a:spLocks noGrp="1"/>
          </p:cNvSpPr>
          <p:nvPr>
            <p:ph idx="1"/>
          </p:nvPr>
        </p:nvSpPr>
        <p:spPr/>
        <p:txBody>
          <a:bodyPr/>
          <a:lstStyle/>
          <a:p>
            <a:pPr>
              <a:lnSpc>
                <a:spcPct val="100000"/>
              </a:lnSpc>
            </a:pPr>
            <a:r>
              <a:rPr lang="ja-JP" altLang="en-US" b="1"/>
              <a:t>避難退域時検査等による汚染程度の把握は、吸入及び経口摂取による内部被ばくの抑制及び皮膚被ばくの低減、汚染の拡大防止のためには不可欠</a:t>
            </a:r>
            <a:r>
              <a:rPr lang="ja-JP" altLang="en-US"/>
              <a:t>であり、医療行為を円滑に行うためにも実施しなければならない。</a:t>
            </a:r>
          </a:p>
          <a:p>
            <a:pPr>
              <a:lnSpc>
                <a:spcPct val="100000"/>
              </a:lnSpc>
            </a:pPr>
            <a:r>
              <a:rPr lang="ja-JP" altLang="en-US"/>
              <a:t>避難退域時検査等の実施に当たっては、それが必要な対象全てに対して実施できるような場所を選定するべきであり、この避難退域時検査等は、可能な限りバックグラウンドの値が低い所で行うことが望ましい。</a:t>
            </a:r>
          </a:p>
          <a:p>
            <a:pPr>
              <a:lnSpc>
                <a:spcPct val="100000"/>
              </a:lnSpc>
            </a:pPr>
            <a:r>
              <a:rPr lang="ja-JP" altLang="en-US"/>
              <a:t>なお、</a:t>
            </a:r>
            <a:r>
              <a:rPr lang="en-US" altLang="ja-JP" dirty="0"/>
              <a:t>OIL</a:t>
            </a:r>
            <a:r>
              <a:rPr lang="ja-JP" altLang="en-US"/>
              <a:t>に基づく防護措置としての避難又は一時移転の対象となった住民等については、原子力災害対策重点区域の境界周辺から避難所等までの場所において、避難退域時検査を行い、基準値を超えた場合には簡易除染等を行うことが必要である。</a:t>
            </a:r>
          </a:p>
          <a:p>
            <a:pPr>
              <a:lnSpc>
                <a:spcPct val="100000"/>
              </a:lnSpc>
            </a:pPr>
            <a:endParaRPr kumimoji="1" lang="ja-JP" altLang="en-US"/>
          </a:p>
        </p:txBody>
      </p:sp>
      <p:sp>
        <p:nvSpPr>
          <p:cNvPr id="4" name="スライド番号プレースホルダー 3">
            <a:extLst>
              <a:ext uri="{FF2B5EF4-FFF2-40B4-BE49-F238E27FC236}">
                <a16:creationId xmlns:a16="http://schemas.microsoft.com/office/drawing/2014/main" id="{EFC44C23-93D4-6940-94E3-3E3A473DCB52}"/>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3495792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782D2-2885-3D4D-B7C3-E290B8E65A7C}"/>
              </a:ext>
            </a:extLst>
          </p:cNvPr>
          <p:cNvSpPr>
            <a:spLocks noGrp="1"/>
          </p:cNvSpPr>
          <p:nvPr>
            <p:ph type="title"/>
          </p:nvPr>
        </p:nvSpPr>
        <p:spPr/>
        <p:txBody>
          <a:bodyPr/>
          <a:lstStyle/>
          <a:p>
            <a:r>
              <a:rPr kumimoji="1" lang="ja-JP" altLang="en-US"/>
              <a:t>原子力災害時の医療体制</a:t>
            </a:r>
          </a:p>
        </p:txBody>
      </p:sp>
      <p:sp>
        <p:nvSpPr>
          <p:cNvPr id="10" name="正方形/長方形 9">
            <a:extLst>
              <a:ext uri="{FF2B5EF4-FFF2-40B4-BE49-F238E27FC236}">
                <a16:creationId xmlns:a16="http://schemas.microsoft.com/office/drawing/2014/main" id="{8DB8CCF2-9A65-9D4F-82AC-24E199970602}"/>
              </a:ext>
            </a:extLst>
          </p:cNvPr>
          <p:cNvSpPr/>
          <p:nvPr/>
        </p:nvSpPr>
        <p:spPr>
          <a:xfrm>
            <a:off x="5363017" y="4811624"/>
            <a:ext cx="3529551" cy="954107"/>
          </a:xfrm>
          <a:prstGeom prst="rect">
            <a:avLst/>
          </a:prstGeom>
        </p:spPr>
        <p:txBody>
          <a:bodyPr wrap="square">
            <a:spAutoFit/>
          </a:bodyPr>
          <a:lstStyle/>
          <a:p>
            <a:r>
              <a:rPr lang="ja-JP" altLang="en-US" sz="1400" dirty="0"/>
              <a:t>汚染の有無にかかわらず傷病者等を受け入れ、被ばくがある場合には適切な診療等を行い、原子力災害時に被災地域の原子力災害医療の中心となって機能する</a:t>
            </a:r>
          </a:p>
        </p:txBody>
      </p:sp>
      <p:sp>
        <p:nvSpPr>
          <p:cNvPr id="11" name="正方形/長方形 10">
            <a:extLst>
              <a:ext uri="{FF2B5EF4-FFF2-40B4-BE49-F238E27FC236}">
                <a16:creationId xmlns:a16="http://schemas.microsoft.com/office/drawing/2014/main" id="{7D5419F6-D3DA-CB41-AE11-5D0ED956D24F}"/>
              </a:ext>
            </a:extLst>
          </p:cNvPr>
          <p:cNvSpPr/>
          <p:nvPr/>
        </p:nvSpPr>
        <p:spPr>
          <a:xfrm>
            <a:off x="5363017" y="6001626"/>
            <a:ext cx="3526598" cy="523220"/>
          </a:xfrm>
          <a:prstGeom prst="rect">
            <a:avLst/>
          </a:prstGeom>
        </p:spPr>
        <p:txBody>
          <a:bodyPr wrap="square">
            <a:spAutoFit/>
          </a:bodyPr>
          <a:lstStyle/>
          <a:p>
            <a:r>
              <a:rPr lang="ja-JP" altLang="en-US" sz="1400"/>
              <a:t>原子力災害医療や立地道府県等が行う原子力災害対策等を支援する</a:t>
            </a:r>
          </a:p>
        </p:txBody>
      </p:sp>
      <p:sp>
        <p:nvSpPr>
          <p:cNvPr id="13" name="正方形/長方形 12">
            <a:extLst>
              <a:ext uri="{FF2B5EF4-FFF2-40B4-BE49-F238E27FC236}">
                <a16:creationId xmlns:a16="http://schemas.microsoft.com/office/drawing/2014/main" id="{61BF6497-C4B6-4749-A7FA-4F29EB4C938A}"/>
              </a:ext>
            </a:extLst>
          </p:cNvPr>
          <p:cNvSpPr/>
          <p:nvPr/>
        </p:nvSpPr>
        <p:spPr>
          <a:xfrm>
            <a:off x="5363018" y="2383769"/>
            <a:ext cx="3532504" cy="738664"/>
          </a:xfrm>
          <a:prstGeom prst="rect">
            <a:avLst/>
          </a:prstGeom>
        </p:spPr>
        <p:txBody>
          <a:bodyPr wrap="square">
            <a:spAutoFit/>
          </a:bodyPr>
          <a:lstStyle/>
          <a:p>
            <a:r>
              <a:rPr lang="ja-JP" altLang="en-US" sz="1400"/>
              <a:t>原子力災害拠点病院では対応できない高度専門的な診療及び支援並びに高度専門教育研修等を行う</a:t>
            </a:r>
          </a:p>
        </p:txBody>
      </p:sp>
      <p:sp>
        <p:nvSpPr>
          <p:cNvPr id="14" name="正方形/長方形 13">
            <a:extLst>
              <a:ext uri="{FF2B5EF4-FFF2-40B4-BE49-F238E27FC236}">
                <a16:creationId xmlns:a16="http://schemas.microsoft.com/office/drawing/2014/main" id="{88F1A3DA-803A-2A4B-A7BA-CD0564952C0E}"/>
              </a:ext>
            </a:extLst>
          </p:cNvPr>
          <p:cNvSpPr/>
          <p:nvPr/>
        </p:nvSpPr>
        <p:spPr>
          <a:xfrm>
            <a:off x="5363018" y="1532848"/>
            <a:ext cx="3532504" cy="523220"/>
          </a:xfrm>
          <a:prstGeom prst="rect">
            <a:avLst/>
          </a:prstGeom>
        </p:spPr>
        <p:txBody>
          <a:bodyPr wrap="square">
            <a:spAutoFit/>
          </a:bodyPr>
          <a:lstStyle/>
          <a:p>
            <a:r>
              <a:rPr lang="ja-JP" altLang="en-US" sz="1400"/>
              <a:t>複数の高度被ばく医療支援センターの中心的・先導的な役割を担う</a:t>
            </a:r>
          </a:p>
        </p:txBody>
      </p:sp>
      <p:sp>
        <p:nvSpPr>
          <p:cNvPr id="15" name="正方形/長方形 14">
            <a:extLst>
              <a:ext uri="{FF2B5EF4-FFF2-40B4-BE49-F238E27FC236}">
                <a16:creationId xmlns:a16="http://schemas.microsoft.com/office/drawing/2014/main" id="{997FD438-A0B3-3148-80D6-E47E17AE3DC9}"/>
              </a:ext>
            </a:extLst>
          </p:cNvPr>
          <p:cNvSpPr/>
          <p:nvPr/>
        </p:nvSpPr>
        <p:spPr>
          <a:xfrm>
            <a:off x="5363017" y="3382253"/>
            <a:ext cx="3634173" cy="1169551"/>
          </a:xfrm>
          <a:prstGeom prst="rect">
            <a:avLst/>
          </a:prstGeom>
        </p:spPr>
        <p:txBody>
          <a:bodyPr wrap="square">
            <a:spAutoFit/>
          </a:bodyPr>
          <a:lstStyle/>
          <a:p>
            <a:r>
              <a:rPr lang="ja-JP" altLang="en-US" sz="1400" dirty="0"/>
              <a:t>平時に</a:t>
            </a:r>
            <a:r>
              <a:rPr lang="ja-JP" altLang="en-US" sz="1400"/>
              <a:t>おいて、原子力災害拠点病院に</a:t>
            </a:r>
            <a:r>
              <a:rPr lang="ja-JP" altLang="en-US" sz="1400" dirty="0"/>
              <a:t>対する支援や関連医療機関とのネットワークの構築を行うとともに原子力災害時において</a:t>
            </a:r>
            <a:r>
              <a:rPr lang="ja-JP" altLang="en-US" sz="1400" b="1" dirty="0"/>
              <a:t>原子力災害医療派遣チーム</a:t>
            </a:r>
            <a:r>
              <a:rPr lang="ja-JP" altLang="en-US" sz="1400" dirty="0"/>
              <a:t>の派遣調整等</a:t>
            </a:r>
            <a:r>
              <a:rPr lang="ja-JP" altLang="en-US" sz="1400"/>
              <a:t>を行う</a:t>
            </a:r>
            <a:endParaRPr lang="en-US" altLang="ja-JP" sz="1400" dirty="0"/>
          </a:p>
        </p:txBody>
      </p:sp>
      <p:sp>
        <p:nvSpPr>
          <p:cNvPr id="16" name="テキスト ボックス 15">
            <a:extLst>
              <a:ext uri="{FF2B5EF4-FFF2-40B4-BE49-F238E27FC236}">
                <a16:creationId xmlns:a16="http://schemas.microsoft.com/office/drawing/2014/main" id="{E6BA340A-7B56-A742-AB3B-8B1064C20AD2}"/>
              </a:ext>
            </a:extLst>
          </p:cNvPr>
          <p:cNvSpPr txBox="1"/>
          <p:nvPr/>
        </p:nvSpPr>
        <p:spPr>
          <a:xfrm>
            <a:off x="5020490" y="2062467"/>
            <a:ext cx="3185487" cy="369332"/>
          </a:xfrm>
          <a:prstGeom prst="rect">
            <a:avLst/>
          </a:prstGeom>
          <a:noFill/>
        </p:spPr>
        <p:txBody>
          <a:bodyPr wrap="none" rtlCol="0">
            <a:spAutoFit/>
          </a:bodyPr>
          <a:lstStyle/>
          <a:p>
            <a:r>
              <a:rPr kumimoji="1" lang="ja-JP" altLang="en-US" b="1"/>
              <a:t>高度被ばく医療支援センター</a:t>
            </a:r>
          </a:p>
        </p:txBody>
      </p:sp>
      <p:sp>
        <p:nvSpPr>
          <p:cNvPr id="17" name="テキスト ボックス 16">
            <a:extLst>
              <a:ext uri="{FF2B5EF4-FFF2-40B4-BE49-F238E27FC236}">
                <a16:creationId xmlns:a16="http://schemas.microsoft.com/office/drawing/2014/main" id="{F20AFE96-5D72-8248-8819-35A0BBDF5E32}"/>
              </a:ext>
            </a:extLst>
          </p:cNvPr>
          <p:cNvSpPr txBox="1"/>
          <p:nvPr/>
        </p:nvSpPr>
        <p:spPr>
          <a:xfrm>
            <a:off x="5020490" y="1214884"/>
            <a:ext cx="3781805" cy="369332"/>
          </a:xfrm>
          <a:prstGeom prst="rect">
            <a:avLst/>
          </a:prstGeom>
          <a:noFill/>
        </p:spPr>
        <p:txBody>
          <a:bodyPr wrap="none" rtlCol="0">
            <a:spAutoFit/>
          </a:bodyPr>
          <a:lstStyle/>
          <a:p>
            <a:r>
              <a:rPr kumimoji="1" lang="ja-JP" altLang="en-US" b="1"/>
              <a:t>基幹高度被ばく医療支援センター</a:t>
            </a:r>
          </a:p>
        </p:txBody>
      </p:sp>
      <p:sp>
        <p:nvSpPr>
          <p:cNvPr id="19" name="テキスト ボックス 18">
            <a:extLst>
              <a:ext uri="{FF2B5EF4-FFF2-40B4-BE49-F238E27FC236}">
                <a16:creationId xmlns:a16="http://schemas.microsoft.com/office/drawing/2014/main" id="{6BCBF5FF-C4C3-2A45-9CC4-9D662C4C2B1C}"/>
              </a:ext>
            </a:extLst>
          </p:cNvPr>
          <p:cNvSpPr txBox="1"/>
          <p:nvPr/>
        </p:nvSpPr>
        <p:spPr>
          <a:xfrm>
            <a:off x="5014584" y="3052314"/>
            <a:ext cx="3877985" cy="369332"/>
          </a:xfrm>
          <a:prstGeom prst="rect">
            <a:avLst/>
          </a:prstGeom>
          <a:noFill/>
        </p:spPr>
        <p:txBody>
          <a:bodyPr wrap="none" rtlCol="0">
            <a:spAutoFit/>
          </a:bodyPr>
          <a:lstStyle/>
          <a:p>
            <a:r>
              <a:rPr lang="ja-JP" altLang="en-US" b="1"/>
              <a:t>原子力災害医療・総合支援センター</a:t>
            </a:r>
            <a:endParaRPr kumimoji="1" lang="ja-JP" altLang="en-US" b="1"/>
          </a:p>
        </p:txBody>
      </p:sp>
      <p:sp>
        <p:nvSpPr>
          <p:cNvPr id="20" name="テキスト ボックス 19">
            <a:extLst>
              <a:ext uri="{FF2B5EF4-FFF2-40B4-BE49-F238E27FC236}">
                <a16:creationId xmlns:a16="http://schemas.microsoft.com/office/drawing/2014/main" id="{A536DC67-255D-8F4D-AACE-D79E48EA07C3}"/>
              </a:ext>
            </a:extLst>
          </p:cNvPr>
          <p:cNvSpPr txBox="1"/>
          <p:nvPr/>
        </p:nvSpPr>
        <p:spPr>
          <a:xfrm>
            <a:off x="5014584" y="4513566"/>
            <a:ext cx="2262158" cy="369332"/>
          </a:xfrm>
          <a:prstGeom prst="rect">
            <a:avLst/>
          </a:prstGeom>
          <a:noFill/>
        </p:spPr>
        <p:txBody>
          <a:bodyPr wrap="none" rtlCol="0">
            <a:spAutoFit/>
          </a:bodyPr>
          <a:lstStyle/>
          <a:p>
            <a:r>
              <a:rPr lang="ja-JP" altLang="en-US" b="1"/>
              <a:t>原子力災害拠点病院</a:t>
            </a:r>
            <a:endParaRPr kumimoji="1" lang="ja-JP" altLang="en-US" b="1"/>
          </a:p>
        </p:txBody>
      </p:sp>
      <p:sp>
        <p:nvSpPr>
          <p:cNvPr id="21" name="テキスト ボックス 20">
            <a:extLst>
              <a:ext uri="{FF2B5EF4-FFF2-40B4-BE49-F238E27FC236}">
                <a16:creationId xmlns:a16="http://schemas.microsoft.com/office/drawing/2014/main" id="{BC06DE3B-9AD6-E947-A12C-DEC184CADAAA}"/>
              </a:ext>
            </a:extLst>
          </p:cNvPr>
          <p:cNvSpPr txBox="1"/>
          <p:nvPr/>
        </p:nvSpPr>
        <p:spPr>
          <a:xfrm>
            <a:off x="5014584" y="5709220"/>
            <a:ext cx="2723823" cy="369332"/>
          </a:xfrm>
          <a:prstGeom prst="rect">
            <a:avLst/>
          </a:prstGeom>
          <a:noFill/>
        </p:spPr>
        <p:txBody>
          <a:bodyPr wrap="none" rtlCol="0">
            <a:spAutoFit/>
          </a:bodyPr>
          <a:lstStyle/>
          <a:p>
            <a:r>
              <a:rPr lang="ja-JP" altLang="en-US" b="1"/>
              <a:t>原子力災害医療協力機関</a:t>
            </a:r>
            <a:endParaRPr kumimoji="1" lang="ja-JP" altLang="en-US" b="1"/>
          </a:p>
        </p:txBody>
      </p:sp>
      <p:sp>
        <p:nvSpPr>
          <p:cNvPr id="3" name="スライド番号プレースホルダー 2">
            <a:extLst>
              <a:ext uri="{FF2B5EF4-FFF2-40B4-BE49-F238E27FC236}">
                <a16:creationId xmlns:a16="http://schemas.microsoft.com/office/drawing/2014/main" id="{7D470E91-A11B-314D-B61F-ECF87698D880}"/>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
        <p:nvSpPr>
          <p:cNvPr id="34" name="対角する 2 つの角を丸めた四角形 33">
            <a:extLst>
              <a:ext uri="{FF2B5EF4-FFF2-40B4-BE49-F238E27FC236}">
                <a16:creationId xmlns:a16="http://schemas.microsoft.com/office/drawing/2014/main" id="{5380DF22-70E8-864F-92C9-058C85CE0362}"/>
              </a:ext>
            </a:extLst>
          </p:cNvPr>
          <p:cNvSpPr/>
          <p:nvPr/>
        </p:nvSpPr>
        <p:spPr>
          <a:xfrm>
            <a:off x="434924" y="1262568"/>
            <a:ext cx="4579660" cy="216674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AC6CE2D-32FE-5E4D-8963-4E0E14CBDC60}"/>
              </a:ext>
            </a:extLst>
          </p:cNvPr>
          <p:cNvSpPr txBox="1"/>
          <p:nvPr/>
        </p:nvSpPr>
        <p:spPr>
          <a:xfrm>
            <a:off x="4542634" y="1325888"/>
            <a:ext cx="389850" cy="338554"/>
          </a:xfrm>
          <a:prstGeom prst="rect">
            <a:avLst/>
          </a:prstGeom>
          <a:noFill/>
        </p:spPr>
        <p:txBody>
          <a:bodyPr wrap="none" rtlCol="0">
            <a:spAutoFit/>
          </a:bodyPr>
          <a:lstStyle/>
          <a:p>
            <a:r>
              <a:rPr kumimoji="1" lang="ja-JP" altLang="en-US" sz="1600"/>
              <a:t>国</a:t>
            </a:r>
          </a:p>
        </p:txBody>
      </p:sp>
      <p:sp>
        <p:nvSpPr>
          <p:cNvPr id="8" name="角丸四角形 7">
            <a:extLst>
              <a:ext uri="{FF2B5EF4-FFF2-40B4-BE49-F238E27FC236}">
                <a16:creationId xmlns:a16="http://schemas.microsoft.com/office/drawing/2014/main" id="{A50AB59F-AE14-6444-90DA-94B685FBA93C}"/>
              </a:ext>
            </a:extLst>
          </p:cNvPr>
          <p:cNvSpPr/>
          <p:nvPr/>
        </p:nvSpPr>
        <p:spPr>
          <a:xfrm>
            <a:off x="579037" y="1579217"/>
            <a:ext cx="1874238" cy="62011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a:t>基幹高度被ばく医療支援センター</a:t>
            </a:r>
            <a:endParaRPr kumimoji="1" lang="ja-JP" altLang="en-US" sz="1400"/>
          </a:p>
        </p:txBody>
      </p:sp>
      <p:sp>
        <p:nvSpPr>
          <p:cNvPr id="22" name="角丸四角形 21">
            <a:extLst>
              <a:ext uri="{FF2B5EF4-FFF2-40B4-BE49-F238E27FC236}">
                <a16:creationId xmlns:a16="http://schemas.microsoft.com/office/drawing/2014/main" id="{6A5EA261-663D-C64A-AD2B-E8DB3E177063}"/>
              </a:ext>
            </a:extLst>
          </p:cNvPr>
          <p:cNvSpPr/>
          <p:nvPr/>
        </p:nvSpPr>
        <p:spPr>
          <a:xfrm>
            <a:off x="579037" y="2543209"/>
            <a:ext cx="1874238" cy="62011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a:t>高度被ばく医療</a:t>
            </a:r>
            <a:endParaRPr lang="en-US" altLang="ja-JP" sz="1400" dirty="0"/>
          </a:p>
          <a:p>
            <a:pPr algn="ctr"/>
            <a:r>
              <a:rPr lang="ja-JP" altLang="en-US" sz="1400"/>
              <a:t>支援センター</a:t>
            </a:r>
            <a:endParaRPr kumimoji="1" lang="ja-JP" altLang="en-US" sz="1400"/>
          </a:p>
        </p:txBody>
      </p:sp>
      <p:sp>
        <p:nvSpPr>
          <p:cNvPr id="23" name="角丸四角形 22">
            <a:extLst>
              <a:ext uri="{FF2B5EF4-FFF2-40B4-BE49-F238E27FC236}">
                <a16:creationId xmlns:a16="http://schemas.microsoft.com/office/drawing/2014/main" id="{552F0C05-AE9A-6B4D-A86B-A8C1A7105500}"/>
              </a:ext>
            </a:extLst>
          </p:cNvPr>
          <p:cNvSpPr/>
          <p:nvPr/>
        </p:nvSpPr>
        <p:spPr>
          <a:xfrm>
            <a:off x="2972035" y="2544403"/>
            <a:ext cx="1874238" cy="62011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a:t>原子力災害医療</a:t>
            </a:r>
            <a:endParaRPr lang="en-US" altLang="ja-JP" sz="1400" dirty="0"/>
          </a:p>
          <a:p>
            <a:pPr algn="ctr"/>
            <a:r>
              <a:rPr lang="ja-JP" altLang="en-US" sz="1400"/>
              <a:t>・総合支援センター</a:t>
            </a:r>
            <a:endParaRPr kumimoji="1" lang="ja-JP" altLang="en-US" sz="1400"/>
          </a:p>
        </p:txBody>
      </p:sp>
      <p:sp>
        <p:nvSpPr>
          <p:cNvPr id="35" name="正方形/長方形 34">
            <a:extLst>
              <a:ext uri="{FF2B5EF4-FFF2-40B4-BE49-F238E27FC236}">
                <a16:creationId xmlns:a16="http://schemas.microsoft.com/office/drawing/2014/main" id="{7298160F-1CA5-E242-8E6F-E3C8CBF8CC63}"/>
              </a:ext>
            </a:extLst>
          </p:cNvPr>
          <p:cNvSpPr/>
          <p:nvPr/>
        </p:nvSpPr>
        <p:spPr>
          <a:xfrm>
            <a:off x="2453275" y="1747332"/>
            <a:ext cx="1625766" cy="276999"/>
          </a:xfrm>
          <a:prstGeom prst="rect">
            <a:avLst/>
          </a:prstGeom>
        </p:spPr>
        <p:txBody>
          <a:bodyPr wrap="none">
            <a:spAutoFit/>
          </a:bodyPr>
          <a:lstStyle/>
          <a:p>
            <a:r>
              <a:rPr lang="ja-JP" altLang="en-US" sz="1200"/>
              <a:t>中心的・先導的役割</a:t>
            </a:r>
          </a:p>
        </p:txBody>
      </p:sp>
      <p:sp>
        <p:nvSpPr>
          <p:cNvPr id="37" name="対角する 2 つの角を丸めた四角形 36">
            <a:extLst>
              <a:ext uri="{FF2B5EF4-FFF2-40B4-BE49-F238E27FC236}">
                <a16:creationId xmlns:a16="http://schemas.microsoft.com/office/drawing/2014/main" id="{CBB2C0D8-56D8-3F4D-B0BB-14A86D32AA92}"/>
              </a:ext>
            </a:extLst>
          </p:cNvPr>
          <p:cNvSpPr/>
          <p:nvPr/>
        </p:nvSpPr>
        <p:spPr>
          <a:xfrm>
            <a:off x="434924" y="4156233"/>
            <a:ext cx="4579660" cy="216674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4D6C34D-4CBB-8443-8A88-72B901C58E96}"/>
              </a:ext>
            </a:extLst>
          </p:cNvPr>
          <p:cNvSpPr txBox="1"/>
          <p:nvPr/>
        </p:nvSpPr>
        <p:spPr>
          <a:xfrm>
            <a:off x="460282" y="4294355"/>
            <a:ext cx="909970" cy="584775"/>
          </a:xfrm>
          <a:prstGeom prst="rect">
            <a:avLst/>
          </a:prstGeom>
          <a:noFill/>
        </p:spPr>
        <p:txBody>
          <a:bodyPr wrap="square" rtlCol="0">
            <a:spAutoFit/>
          </a:bodyPr>
          <a:lstStyle/>
          <a:p>
            <a:r>
              <a:rPr kumimoji="1" lang="ja-JP" altLang="en-US" sz="1600"/>
              <a:t>立地道府県等</a:t>
            </a:r>
          </a:p>
        </p:txBody>
      </p:sp>
      <p:sp>
        <p:nvSpPr>
          <p:cNvPr id="39" name="左右矢印 38">
            <a:extLst>
              <a:ext uri="{FF2B5EF4-FFF2-40B4-BE49-F238E27FC236}">
                <a16:creationId xmlns:a16="http://schemas.microsoft.com/office/drawing/2014/main" id="{3CB157B6-DDD6-9748-8C23-2746926F59C0}"/>
              </a:ext>
            </a:extLst>
          </p:cNvPr>
          <p:cNvSpPr/>
          <p:nvPr/>
        </p:nvSpPr>
        <p:spPr>
          <a:xfrm>
            <a:off x="2453275" y="2535415"/>
            <a:ext cx="512854" cy="662350"/>
          </a:xfrm>
          <a:prstGeom prst="leftRightArrow">
            <a:avLst>
              <a:gd name="adj1" fmla="val 72387"/>
              <a:gd name="adj2" fmla="val 27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p>
        </p:txBody>
      </p:sp>
      <p:sp>
        <p:nvSpPr>
          <p:cNvPr id="40" name="角丸四角形 39">
            <a:extLst>
              <a:ext uri="{FF2B5EF4-FFF2-40B4-BE49-F238E27FC236}">
                <a16:creationId xmlns:a16="http://schemas.microsoft.com/office/drawing/2014/main" id="{CD9AF999-CE4A-FA45-BCF6-8632741F6012}"/>
              </a:ext>
            </a:extLst>
          </p:cNvPr>
          <p:cNvSpPr/>
          <p:nvPr/>
        </p:nvSpPr>
        <p:spPr>
          <a:xfrm>
            <a:off x="1263701" y="4290083"/>
            <a:ext cx="2842069" cy="620119"/>
          </a:xfrm>
          <a:prstGeom prst="round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a:t>原子力災害拠点病院</a:t>
            </a:r>
            <a:endParaRPr kumimoji="1" lang="ja-JP" altLang="en-US" sz="1400"/>
          </a:p>
        </p:txBody>
      </p:sp>
      <p:sp>
        <p:nvSpPr>
          <p:cNvPr id="43" name="テキスト ボックス 42">
            <a:extLst>
              <a:ext uri="{FF2B5EF4-FFF2-40B4-BE49-F238E27FC236}">
                <a16:creationId xmlns:a16="http://schemas.microsoft.com/office/drawing/2014/main" id="{EF579442-8142-3D4B-997F-1E4A255DEB5E}"/>
              </a:ext>
            </a:extLst>
          </p:cNvPr>
          <p:cNvSpPr txBox="1"/>
          <p:nvPr/>
        </p:nvSpPr>
        <p:spPr>
          <a:xfrm>
            <a:off x="2525036" y="2671029"/>
            <a:ext cx="369332" cy="400110"/>
          </a:xfrm>
          <a:prstGeom prst="rect">
            <a:avLst/>
          </a:prstGeom>
          <a:noFill/>
        </p:spPr>
        <p:txBody>
          <a:bodyPr vert="eaVert" wrap="none" rtlCol="0">
            <a:spAutoFit/>
          </a:bodyPr>
          <a:lstStyle/>
          <a:p>
            <a:r>
              <a:rPr kumimoji="1" lang="ja-JP" altLang="en-US" sz="1200">
                <a:solidFill>
                  <a:schemeClr val="bg1"/>
                </a:solidFill>
              </a:rPr>
              <a:t>連携</a:t>
            </a:r>
          </a:p>
        </p:txBody>
      </p:sp>
      <p:sp>
        <p:nvSpPr>
          <p:cNvPr id="44" name="角丸四角形 43">
            <a:extLst>
              <a:ext uri="{FF2B5EF4-FFF2-40B4-BE49-F238E27FC236}">
                <a16:creationId xmlns:a16="http://schemas.microsoft.com/office/drawing/2014/main" id="{E2E7B3DE-2189-DA4C-9A37-C82C7FA0EDD5}"/>
              </a:ext>
            </a:extLst>
          </p:cNvPr>
          <p:cNvSpPr/>
          <p:nvPr/>
        </p:nvSpPr>
        <p:spPr>
          <a:xfrm>
            <a:off x="517788" y="5597948"/>
            <a:ext cx="1412378" cy="62011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a:t>原子力災害医療</a:t>
            </a:r>
            <a:endParaRPr lang="en-US" altLang="ja-JP" sz="1200" dirty="0"/>
          </a:p>
          <a:p>
            <a:pPr algn="ctr"/>
            <a:r>
              <a:rPr lang="ja-JP" altLang="en-US" sz="1200"/>
              <a:t>協力機関</a:t>
            </a:r>
            <a:endParaRPr kumimoji="1" lang="ja-JP" altLang="en-US" sz="1200"/>
          </a:p>
        </p:txBody>
      </p:sp>
      <p:sp>
        <p:nvSpPr>
          <p:cNvPr id="45" name="角丸四角形 44">
            <a:extLst>
              <a:ext uri="{FF2B5EF4-FFF2-40B4-BE49-F238E27FC236}">
                <a16:creationId xmlns:a16="http://schemas.microsoft.com/office/drawing/2014/main" id="{483B8768-A69D-EA4B-90E5-BFC10A4D4ADB}"/>
              </a:ext>
            </a:extLst>
          </p:cNvPr>
          <p:cNvSpPr/>
          <p:nvPr/>
        </p:nvSpPr>
        <p:spPr>
          <a:xfrm>
            <a:off x="2016720" y="5597948"/>
            <a:ext cx="1412378" cy="62011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a:t>原子力災害医療</a:t>
            </a:r>
            <a:endParaRPr lang="en-US" altLang="ja-JP" sz="1200" dirty="0"/>
          </a:p>
          <a:p>
            <a:pPr algn="ctr"/>
            <a:r>
              <a:rPr lang="ja-JP" altLang="en-US" sz="1200"/>
              <a:t>協力機関</a:t>
            </a:r>
            <a:endParaRPr kumimoji="1" lang="ja-JP" altLang="en-US" sz="1200"/>
          </a:p>
        </p:txBody>
      </p:sp>
      <p:sp>
        <p:nvSpPr>
          <p:cNvPr id="46" name="角丸四角形 45">
            <a:extLst>
              <a:ext uri="{FF2B5EF4-FFF2-40B4-BE49-F238E27FC236}">
                <a16:creationId xmlns:a16="http://schemas.microsoft.com/office/drawing/2014/main" id="{C4AA4EAC-B2CB-6B46-8860-350AB31A1B67}"/>
              </a:ext>
            </a:extLst>
          </p:cNvPr>
          <p:cNvSpPr/>
          <p:nvPr/>
        </p:nvSpPr>
        <p:spPr>
          <a:xfrm>
            <a:off x="3515706" y="5597948"/>
            <a:ext cx="1412378" cy="62011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a:t>原子力災害医療</a:t>
            </a:r>
            <a:endParaRPr lang="en-US" altLang="ja-JP" sz="1200" dirty="0"/>
          </a:p>
          <a:p>
            <a:pPr algn="ctr"/>
            <a:r>
              <a:rPr lang="ja-JP" altLang="en-US" sz="1200"/>
              <a:t>協力機関</a:t>
            </a:r>
            <a:endParaRPr kumimoji="1" lang="ja-JP" altLang="en-US" sz="1200"/>
          </a:p>
        </p:txBody>
      </p:sp>
      <p:sp>
        <p:nvSpPr>
          <p:cNvPr id="47" name="下矢印 46">
            <a:extLst>
              <a:ext uri="{FF2B5EF4-FFF2-40B4-BE49-F238E27FC236}">
                <a16:creationId xmlns:a16="http://schemas.microsoft.com/office/drawing/2014/main" id="{8083E5F3-9FBA-3B4E-B692-263B73DCC70B}"/>
              </a:ext>
            </a:extLst>
          </p:cNvPr>
          <p:cNvSpPr/>
          <p:nvPr/>
        </p:nvSpPr>
        <p:spPr>
          <a:xfrm>
            <a:off x="2233713" y="3437102"/>
            <a:ext cx="902044" cy="831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支援</a:t>
            </a:r>
            <a:endParaRPr kumimoji="1" lang="ja-JP" altLang="en-US"/>
          </a:p>
        </p:txBody>
      </p:sp>
      <p:sp>
        <p:nvSpPr>
          <p:cNvPr id="48" name="上矢印 47">
            <a:extLst>
              <a:ext uri="{FF2B5EF4-FFF2-40B4-BE49-F238E27FC236}">
                <a16:creationId xmlns:a16="http://schemas.microsoft.com/office/drawing/2014/main" id="{1B038C66-610A-AC4B-9027-6D455D7B9550}"/>
              </a:ext>
            </a:extLst>
          </p:cNvPr>
          <p:cNvSpPr/>
          <p:nvPr/>
        </p:nvSpPr>
        <p:spPr>
          <a:xfrm>
            <a:off x="1370252" y="4898880"/>
            <a:ext cx="421478" cy="673115"/>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a:t>協力</a:t>
            </a:r>
          </a:p>
        </p:txBody>
      </p:sp>
      <p:sp>
        <p:nvSpPr>
          <p:cNvPr id="51" name="上矢印 50">
            <a:extLst>
              <a:ext uri="{FF2B5EF4-FFF2-40B4-BE49-F238E27FC236}">
                <a16:creationId xmlns:a16="http://schemas.microsoft.com/office/drawing/2014/main" id="{4F1FC98B-B188-7047-A3D7-3BC8CA68CD03}"/>
              </a:ext>
            </a:extLst>
          </p:cNvPr>
          <p:cNvSpPr/>
          <p:nvPr/>
        </p:nvSpPr>
        <p:spPr>
          <a:xfrm>
            <a:off x="2512170" y="4898880"/>
            <a:ext cx="421478" cy="673115"/>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a:t>協力</a:t>
            </a:r>
          </a:p>
        </p:txBody>
      </p:sp>
      <p:sp>
        <p:nvSpPr>
          <p:cNvPr id="52" name="上矢印 51">
            <a:extLst>
              <a:ext uri="{FF2B5EF4-FFF2-40B4-BE49-F238E27FC236}">
                <a16:creationId xmlns:a16="http://schemas.microsoft.com/office/drawing/2014/main" id="{406E55B7-56D3-4C40-84F2-E2265939DF16}"/>
              </a:ext>
            </a:extLst>
          </p:cNvPr>
          <p:cNvSpPr/>
          <p:nvPr/>
        </p:nvSpPr>
        <p:spPr>
          <a:xfrm>
            <a:off x="3659955" y="4898880"/>
            <a:ext cx="421478" cy="673115"/>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a:t>協力</a:t>
            </a:r>
          </a:p>
        </p:txBody>
      </p:sp>
    </p:spTree>
    <p:extLst>
      <p:ext uri="{BB962C8B-B14F-4D97-AF65-F5344CB8AC3E}">
        <p14:creationId xmlns:p14="http://schemas.microsoft.com/office/powerpoint/2010/main" val="258317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649D22-0E63-D041-A2E1-616EEC031389}"/>
              </a:ext>
            </a:extLst>
          </p:cNvPr>
          <p:cNvSpPr>
            <a:spLocks noGrp="1"/>
          </p:cNvSpPr>
          <p:nvPr>
            <p:ph type="title"/>
          </p:nvPr>
        </p:nvSpPr>
        <p:spPr/>
        <p:txBody>
          <a:bodyPr/>
          <a:lstStyle/>
          <a:p>
            <a:r>
              <a:rPr kumimoji="1" lang="ja-JP" altLang="en-US"/>
              <a:t>各地域の担当</a:t>
            </a:r>
          </a:p>
        </p:txBody>
      </p:sp>
      <p:sp>
        <p:nvSpPr>
          <p:cNvPr id="3" name="スライド番号プレースホルダー 2">
            <a:extLst>
              <a:ext uri="{FF2B5EF4-FFF2-40B4-BE49-F238E27FC236}">
                <a16:creationId xmlns:a16="http://schemas.microsoft.com/office/drawing/2014/main" id="{A48A226E-08B5-F145-8CF7-4CC4B341E03C}"/>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pic>
        <p:nvPicPr>
          <p:cNvPr id="6" name="図 5">
            <a:extLst>
              <a:ext uri="{FF2B5EF4-FFF2-40B4-BE49-F238E27FC236}">
                <a16:creationId xmlns:a16="http://schemas.microsoft.com/office/drawing/2014/main" id="{D4160BD2-EF12-F37E-7E6A-C1DFF25D6326}"/>
              </a:ext>
            </a:extLst>
          </p:cNvPr>
          <p:cNvPicPr>
            <a:picLocks noChangeAspect="1"/>
          </p:cNvPicPr>
          <p:nvPr/>
        </p:nvPicPr>
        <p:blipFill>
          <a:blip r:embed="rId3"/>
          <a:stretch>
            <a:fillRect/>
          </a:stretch>
        </p:blipFill>
        <p:spPr>
          <a:xfrm>
            <a:off x="982886" y="1147680"/>
            <a:ext cx="7357549" cy="5649995"/>
          </a:xfrm>
          <a:prstGeom prst="rect">
            <a:avLst/>
          </a:prstGeom>
        </p:spPr>
      </p:pic>
    </p:spTree>
    <p:extLst>
      <p:ext uri="{BB962C8B-B14F-4D97-AF65-F5344CB8AC3E}">
        <p14:creationId xmlns:p14="http://schemas.microsoft.com/office/powerpoint/2010/main" val="122074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D16D6-36BB-FB48-8B80-32896839A785}"/>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FB45833D-DEC4-BC47-B553-64B260CE9129}"/>
              </a:ext>
            </a:extLst>
          </p:cNvPr>
          <p:cNvSpPr>
            <a:spLocks noGrp="1"/>
          </p:cNvSpPr>
          <p:nvPr>
            <p:ph idx="1"/>
          </p:nvPr>
        </p:nvSpPr>
        <p:spPr>
          <a:xfrm>
            <a:off x="628650" y="1272209"/>
            <a:ext cx="8124932" cy="4904755"/>
          </a:xfrm>
        </p:spPr>
        <p:txBody>
          <a:bodyPr/>
          <a:lstStyle/>
          <a:p>
            <a:pPr algn="just">
              <a:lnSpc>
                <a:spcPct val="100000"/>
              </a:lnSpc>
            </a:pPr>
            <a:r>
              <a:rPr lang="ja-JP" altLang="en-US"/>
              <a:t>原子力施設においては、原子力災害の発生を未然に防止するため、炉規法</a:t>
            </a:r>
            <a:r>
              <a:rPr lang="en-US" altLang="ja-JP" dirty="0"/>
              <a:t>*</a:t>
            </a:r>
            <a:r>
              <a:rPr lang="ja-JP" altLang="en-US"/>
              <a:t>、原災法等に基づき、原子力災害予防対策が講じられる。</a:t>
            </a:r>
            <a:endParaRPr lang="en-US" altLang="ja-JP" dirty="0"/>
          </a:p>
          <a:p>
            <a:pPr algn="just">
              <a:lnSpc>
                <a:spcPct val="100000"/>
              </a:lnSpc>
            </a:pPr>
            <a:r>
              <a:rPr lang="ja-JP" altLang="en-US"/>
              <a:t>しかし、原子力災害予防対策を講じているにもかかわらず、原子力災害が発生した場合には、原子力事業者、国、地方公共団体等が、住民の健康、生活基盤及び環境への影響を、事態の段階に応じた最適な方法で緩和し、影響を受けた地域が可能な限り早く通常の社会的・経済的な活動に復帰できるよう、様々な行動をとらなければならない。 </a:t>
            </a:r>
          </a:p>
          <a:p>
            <a:pPr algn="just">
              <a:lnSpc>
                <a:spcPct val="100000"/>
              </a:lnSpc>
            </a:pPr>
            <a:r>
              <a:rPr lang="ja-JP" altLang="en-US"/>
              <a:t>これらの行動が、事態の段階に応じて有効に機能するためには、平時から、適切な緊急時の計画の整備を行い、訓練等によって実行できる ように、準備を十分に行っておく必要がある。 </a:t>
            </a:r>
          </a:p>
        </p:txBody>
      </p:sp>
      <p:sp>
        <p:nvSpPr>
          <p:cNvPr id="4" name="スライド番号プレースホルダー 3">
            <a:extLst>
              <a:ext uri="{FF2B5EF4-FFF2-40B4-BE49-F238E27FC236}">
                <a16:creationId xmlns:a16="http://schemas.microsoft.com/office/drawing/2014/main" id="{A9A241A8-0497-B841-B86A-2C046BF32F13}"/>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97045D52-16BD-1E4D-825F-DF7A99A35258}"/>
              </a:ext>
            </a:extLst>
          </p:cNvPr>
          <p:cNvSpPr txBox="1"/>
          <p:nvPr/>
        </p:nvSpPr>
        <p:spPr>
          <a:xfrm>
            <a:off x="628650" y="6284657"/>
            <a:ext cx="4105611" cy="276999"/>
          </a:xfrm>
          <a:prstGeom prst="rect">
            <a:avLst/>
          </a:prstGeom>
          <a:noFill/>
        </p:spPr>
        <p:txBody>
          <a:bodyPr wrap="none" rtlCol="0">
            <a:spAutoFit/>
          </a:bodyPr>
          <a:lstStyle/>
          <a:p>
            <a:r>
              <a:rPr kumimoji="1" lang="en-US" altLang="ja-JP" sz="1200" dirty="0"/>
              <a:t>*</a:t>
            </a:r>
            <a:r>
              <a:rPr lang="ja-JP" altLang="en-US" sz="1200"/>
              <a:t>核原料物質、核燃料物質及び原子炉の規制に関する法律</a:t>
            </a:r>
            <a:endParaRPr kumimoji="1" lang="en-US" altLang="ja-JP" sz="1200" dirty="0"/>
          </a:p>
        </p:txBody>
      </p:sp>
    </p:spTree>
    <p:extLst>
      <p:ext uri="{BB962C8B-B14F-4D97-AF65-F5344CB8AC3E}">
        <p14:creationId xmlns:p14="http://schemas.microsoft.com/office/powerpoint/2010/main" val="22262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D8C696-1FD2-844A-BB02-354F364DF606}"/>
              </a:ext>
            </a:extLst>
          </p:cNvPr>
          <p:cNvSpPr>
            <a:spLocks noGrp="1"/>
          </p:cNvSpPr>
          <p:nvPr>
            <p:ph type="title"/>
          </p:nvPr>
        </p:nvSpPr>
        <p:spPr/>
        <p:txBody>
          <a:bodyPr/>
          <a:lstStyle/>
          <a:p>
            <a:r>
              <a:rPr kumimoji="1" lang="ja-JP" altLang="en-US"/>
              <a:t>放射線の様々な利用</a:t>
            </a:r>
          </a:p>
        </p:txBody>
      </p:sp>
      <p:sp>
        <p:nvSpPr>
          <p:cNvPr id="5" name="テキスト ボックス 4">
            <a:extLst>
              <a:ext uri="{FF2B5EF4-FFF2-40B4-BE49-F238E27FC236}">
                <a16:creationId xmlns:a16="http://schemas.microsoft.com/office/drawing/2014/main" id="{B7EEB3AF-A8AA-2F42-8EBB-98897FBEE2FC}"/>
              </a:ext>
            </a:extLst>
          </p:cNvPr>
          <p:cNvSpPr txBox="1"/>
          <p:nvPr/>
        </p:nvSpPr>
        <p:spPr>
          <a:xfrm>
            <a:off x="383114" y="4469946"/>
            <a:ext cx="461665" cy="1015663"/>
          </a:xfrm>
          <a:prstGeom prst="rect">
            <a:avLst/>
          </a:prstGeom>
          <a:noFill/>
        </p:spPr>
        <p:txBody>
          <a:bodyPr vert="eaVert" wrap="none" rtlCol="0">
            <a:spAutoFit/>
          </a:bodyPr>
          <a:lstStyle/>
          <a:p>
            <a:r>
              <a:rPr kumimoji="1" lang="ja-JP" altLang="en-US"/>
              <a:t>医療分野</a:t>
            </a:r>
          </a:p>
        </p:txBody>
      </p:sp>
      <p:sp>
        <p:nvSpPr>
          <p:cNvPr id="6" name="テキスト ボックス 5">
            <a:extLst>
              <a:ext uri="{FF2B5EF4-FFF2-40B4-BE49-F238E27FC236}">
                <a16:creationId xmlns:a16="http://schemas.microsoft.com/office/drawing/2014/main" id="{16E4F2E7-79B5-DE45-96D6-4D960211DFC0}"/>
              </a:ext>
            </a:extLst>
          </p:cNvPr>
          <p:cNvSpPr txBox="1"/>
          <p:nvPr/>
        </p:nvSpPr>
        <p:spPr>
          <a:xfrm>
            <a:off x="601929" y="3038066"/>
            <a:ext cx="461665" cy="1015663"/>
          </a:xfrm>
          <a:prstGeom prst="rect">
            <a:avLst/>
          </a:prstGeom>
          <a:noFill/>
        </p:spPr>
        <p:txBody>
          <a:bodyPr vert="eaVert" wrap="none" rtlCol="0">
            <a:spAutoFit/>
          </a:bodyPr>
          <a:lstStyle/>
          <a:p>
            <a:r>
              <a:rPr kumimoji="1" lang="ja-JP" altLang="en-US"/>
              <a:t>農業分野</a:t>
            </a:r>
          </a:p>
        </p:txBody>
      </p:sp>
      <p:sp>
        <p:nvSpPr>
          <p:cNvPr id="7" name="テキスト ボックス 6">
            <a:extLst>
              <a:ext uri="{FF2B5EF4-FFF2-40B4-BE49-F238E27FC236}">
                <a16:creationId xmlns:a16="http://schemas.microsoft.com/office/drawing/2014/main" id="{49372BA3-6807-E34C-86D0-81616CD67AB4}"/>
              </a:ext>
            </a:extLst>
          </p:cNvPr>
          <p:cNvSpPr txBox="1"/>
          <p:nvPr/>
        </p:nvSpPr>
        <p:spPr>
          <a:xfrm>
            <a:off x="628650" y="1632108"/>
            <a:ext cx="461665" cy="1015663"/>
          </a:xfrm>
          <a:prstGeom prst="rect">
            <a:avLst/>
          </a:prstGeom>
          <a:noFill/>
        </p:spPr>
        <p:txBody>
          <a:bodyPr vert="eaVert" wrap="none" rtlCol="0">
            <a:spAutoFit/>
          </a:bodyPr>
          <a:lstStyle/>
          <a:p>
            <a:r>
              <a:rPr kumimoji="1" lang="ja-JP" altLang="en-US"/>
              <a:t>工業分野</a:t>
            </a:r>
          </a:p>
        </p:txBody>
      </p:sp>
      <p:sp>
        <p:nvSpPr>
          <p:cNvPr id="8" name="テキスト ボックス 7">
            <a:extLst>
              <a:ext uri="{FF2B5EF4-FFF2-40B4-BE49-F238E27FC236}">
                <a16:creationId xmlns:a16="http://schemas.microsoft.com/office/drawing/2014/main" id="{5CB4B17E-A80B-A347-A8E7-C471A9C69CE5}"/>
              </a:ext>
            </a:extLst>
          </p:cNvPr>
          <p:cNvSpPr txBox="1"/>
          <p:nvPr/>
        </p:nvSpPr>
        <p:spPr>
          <a:xfrm>
            <a:off x="7726790" y="1746422"/>
            <a:ext cx="461665" cy="1246495"/>
          </a:xfrm>
          <a:prstGeom prst="rect">
            <a:avLst/>
          </a:prstGeom>
          <a:noFill/>
        </p:spPr>
        <p:txBody>
          <a:bodyPr vert="eaVert" wrap="none" rtlCol="0">
            <a:spAutoFit/>
          </a:bodyPr>
          <a:lstStyle/>
          <a:p>
            <a:r>
              <a:rPr kumimoji="1" lang="ja-JP" altLang="en-US"/>
              <a:t>検査・測定</a:t>
            </a:r>
          </a:p>
        </p:txBody>
      </p:sp>
      <p:sp>
        <p:nvSpPr>
          <p:cNvPr id="9" name="テキスト ボックス 8">
            <a:extLst>
              <a:ext uri="{FF2B5EF4-FFF2-40B4-BE49-F238E27FC236}">
                <a16:creationId xmlns:a16="http://schemas.microsoft.com/office/drawing/2014/main" id="{5EE0CB61-B253-3F4B-B940-9A0DED7688FA}"/>
              </a:ext>
            </a:extLst>
          </p:cNvPr>
          <p:cNvSpPr txBox="1"/>
          <p:nvPr/>
        </p:nvSpPr>
        <p:spPr>
          <a:xfrm>
            <a:off x="8205554" y="3741069"/>
            <a:ext cx="461665" cy="1015663"/>
          </a:xfrm>
          <a:prstGeom prst="rect">
            <a:avLst/>
          </a:prstGeom>
          <a:noFill/>
        </p:spPr>
        <p:txBody>
          <a:bodyPr vert="eaVert" wrap="none" rtlCol="0">
            <a:spAutoFit/>
          </a:bodyPr>
          <a:lstStyle/>
          <a:p>
            <a:r>
              <a:rPr kumimoji="1" lang="ja-JP" altLang="en-US"/>
              <a:t>研究開発</a:t>
            </a:r>
          </a:p>
        </p:txBody>
      </p:sp>
      <p:pic>
        <p:nvPicPr>
          <p:cNvPr id="10" name="Picture 2">
            <a:extLst>
              <a:ext uri="{FF2B5EF4-FFF2-40B4-BE49-F238E27FC236}">
                <a16:creationId xmlns:a16="http://schemas.microsoft.com/office/drawing/2014/main" id="{BF693948-6071-7D46-9FF6-41705B2A2A7F}"/>
              </a:ext>
            </a:extLst>
          </p:cNvPr>
          <p:cNvPicPr>
            <a:picLocks noChangeAspect="1" noChangeArrowheads="1"/>
          </p:cNvPicPr>
          <p:nvPr/>
        </p:nvPicPr>
        <p:blipFill>
          <a:blip r:embed="rId3" cstate="print"/>
          <a:srcRect/>
          <a:stretch>
            <a:fillRect/>
          </a:stretch>
        </p:blipFill>
        <p:spPr bwMode="auto">
          <a:xfrm>
            <a:off x="1331640" y="1628799"/>
            <a:ext cx="6312346" cy="4587103"/>
          </a:xfrm>
          <a:prstGeom prst="rect">
            <a:avLst/>
          </a:prstGeom>
          <a:noFill/>
          <a:ln w="9525">
            <a:noFill/>
            <a:miter lim="800000"/>
            <a:headEnd/>
            <a:tailEnd/>
          </a:ln>
        </p:spPr>
      </p:pic>
      <p:sp>
        <p:nvSpPr>
          <p:cNvPr id="11" name="テキスト ボックス 10">
            <a:extLst>
              <a:ext uri="{FF2B5EF4-FFF2-40B4-BE49-F238E27FC236}">
                <a16:creationId xmlns:a16="http://schemas.microsoft.com/office/drawing/2014/main" id="{F8F16A4B-D2AC-444B-A476-AADE16141408}"/>
              </a:ext>
            </a:extLst>
          </p:cNvPr>
          <p:cNvSpPr txBox="1"/>
          <p:nvPr/>
        </p:nvSpPr>
        <p:spPr>
          <a:xfrm>
            <a:off x="1540565" y="1729408"/>
            <a:ext cx="2031325" cy="369332"/>
          </a:xfrm>
          <a:prstGeom prst="rect">
            <a:avLst/>
          </a:prstGeom>
          <a:solidFill>
            <a:schemeClr val="bg1"/>
          </a:solidFill>
        </p:spPr>
        <p:txBody>
          <a:bodyPr wrap="none" rtlCol="0">
            <a:spAutoFit/>
          </a:bodyPr>
          <a:lstStyle/>
          <a:p>
            <a:r>
              <a:rPr kumimoji="1" lang="ja-JP" altLang="en-US" dirty="0"/>
              <a:t>流速・流量の調査</a:t>
            </a:r>
          </a:p>
        </p:txBody>
      </p:sp>
      <p:sp>
        <p:nvSpPr>
          <p:cNvPr id="12" name="テキスト ボックス 11">
            <a:extLst>
              <a:ext uri="{FF2B5EF4-FFF2-40B4-BE49-F238E27FC236}">
                <a16:creationId xmlns:a16="http://schemas.microsoft.com/office/drawing/2014/main" id="{AA14C6EE-81C6-8F45-8C96-DA28D2AB7EB3}"/>
              </a:ext>
            </a:extLst>
          </p:cNvPr>
          <p:cNvSpPr txBox="1"/>
          <p:nvPr/>
        </p:nvSpPr>
        <p:spPr>
          <a:xfrm>
            <a:off x="1143000" y="2319130"/>
            <a:ext cx="2031325" cy="369332"/>
          </a:xfrm>
          <a:prstGeom prst="rect">
            <a:avLst/>
          </a:prstGeom>
          <a:solidFill>
            <a:schemeClr val="bg1"/>
          </a:solidFill>
        </p:spPr>
        <p:txBody>
          <a:bodyPr wrap="none" rtlCol="0">
            <a:spAutoFit/>
          </a:bodyPr>
          <a:lstStyle/>
          <a:p>
            <a:r>
              <a:rPr kumimoji="1" lang="ja-JP" altLang="en-US" dirty="0"/>
              <a:t>強化プラスチック</a:t>
            </a:r>
          </a:p>
        </p:txBody>
      </p:sp>
      <p:sp>
        <p:nvSpPr>
          <p:cNvPr id="13" name="テキスト ボックス 12">
            <a:extLst>
              <a:ext uri="{FF2B5EF4-FFF2-40B4-BE49-F238E27FC236}">
                <a16:creationId xmlns:a16="http://schemas.microsoft.com/office/drawing/2014/main" id="{ECD8D1A2-895C-7044-93FF-6A146E83461E}"/>
              </a:ext>
            </a:extLst>
          </p:cNvPr>
          <p:cNvSpPr txBox="1"/>
          <p:nvPr/>
        </p:nvSpPr>
        <p:spPr>
          <a:xfrm>
            <a:off x="1202636" y="2948609"/>
            <a:ext cx="1569660" cy="369332"/>
          </a:xfrm>
          <a:prstGeom prst="rect">
            <a:avLst/>
          </a:prstGeom>
          <a:solidFill>
            <a:schemeClr val="bg1"/>
          </a:solidFill>
        </p:spPr>
        <p:txBody>
          <a:bodyPr wrap="none" rtlCol="0">
            <a:spAutoFit/>
          </a:bodyPr>
          <a:lstStyle/>
          <a:p>
            <a:r>
              <a:rPr kumimoji="1" lang="ja-JP" altLang="en-US" dirty="0"/>
              <a:t>熟成等の調整</a:t>
            </a:r>
          </a:p>
        </p:txBody>
      </p:sp>
      <p:sp>
        <p:nvSpPr>
          <p:cNvPr id="14" name="テキスト ボックス 13">
            <a:extLst>
              <a:ext uri="{FF2B5EF4-FFF2-40B4-BE49-F238E27FC236}">
                <a16:creationId xmlns:a16="http://schemas.microsoft.com/office/drawing/2014/main" id="{D8D4BAE0-C515-B94A-BB52-AC6F38794FEF}"/>
              </a:ext>
            </a:extLst>
          </p:cNvPr>
          <p:cNvSpPr txBox="1"/>
          <p:nvPr/>
        </p:nvSpPr>
        <p:spPr>
          <a:xfrm>
            <a:off x="1351725" y="3518453"/>
            <a:ext cx="1107996" cy="369332"/>
          </a:xfrm>
          <a:prstGeom prst="rect">
            <a:avLst/>
          </a:prstGeom>
          <a:solidFill>
            <a:schemeClr val="bg1"/>
          </a:solidFill>
        </p:spPr>
        <p:txBody>
          <a:bodyPr wrap="none" rtlCol="0">
            <a:spAutoFit/>
          </a:bodyPr>
          <a:lstStyle/>
          <a:p>
            <a:r>
              <a:rPr kumimoji="1" lang="ja-JP" altLang="en-US" dirty="0"/>
              <a:t>品種改良</a:t>
            </a:r>
          </a:p>
        </p:txBody>
      </p:sp>
      <p:sp>
        <p:nvSpPr>
          <p:cNvPr id="15" name="テキスト ボックス 14">
            <a:extLst>
              <a:ext uri="{FF2B5EF4-FFF2-40B4-BE49-F238E27FC236}">
                <a16:creationId xmlns:a16="http://schemas.microsoft.com/office/drawing/2014/main" id="{A1DF23AA-7ADB-1840-91DA-04D6CE500812}"/>
              </a:ext>
            </a:extLst>
          </p:cNvPr>
          <p:cNvSpPr txBox="1"/>
          <p:nvPr/>
        </p:nvSpPr>
        <p:spPr>
          <a:xfrm>
            <a:off x="1461057" y="3988906"/>
            <a:ext cx="1107996" cy="369332"/>
          </a:xfrm>
          <a:prstGeom prst="rect">
            <a:avLst/>
          </a:prstGeom>
          <a:solidFill>
            <a:schemeClr val="bg1"/>
          </a:solidFill>
        </p:spPr>
        <p:txBody>
          <a:bodyPr wrap="none" rtlCol="0">
            <a:spAutoFit/>
          </a:bodyPr>
          <a:lstStyle/>
          <a:p>
            <a:r>
              <a:rPr kumimoji="1" lang="ja-JP" altLang="en-US" dirty="0"/>
              <a:t>発芽防止</a:t>
            </a:r>
          </a:p>
        </p:txBody>
      </p:sp>
      <p:sp>
        <p:nvSpPr>
          <p:cNvPr id="16" name="テキスト ボックス 15">
            <a:extLst>
              <a:ext uri="{FF2B5EF4-FFF2-40B4-BE49-F238E27FC236}">
                <a16:creationId xmlns:a16="http://schemas.microsoft.com/office/drawing/2014/main" id="{DA9AE960-73BD-BB40-B685-13BC54400941}"/>
              </a:ext>
            </a:extLst>
          </p:cNvPr>
          <p:cNvSpPr txBox="1"/>
          <p:nvPr/>
        </p:nvSpPr>
        <p:spPr>
          <a:xfrm>
            <a:off x="805076" y="4608446"/>
            <a:ext cx="1800493" cy="369332"/>
          </a:xfrm>
          <a:prstGeom prst="rect">
            <a:avLst/>
          </a:prstGeom>
          <a:solidFill>
            <a:schemeClr val="bg1"/>
          </a:solidFill>
        </p:spPr>
        <p:txBody>
          <a:bodyPr wrap="none" rtlCol="0">
            <a:spAutoFit/>
          </a:bodyPr>
          <a:lstStyle/>
          <a:p>
            <a:r>
              <a:rPr kumimoji="1" lang="ja-JP" altLang="en-US" dirty="0"/>
              <a:t>エックス線検査</a:t>
            </a:r>
          </a:p>
        </p:txBody>
      </p:sp>
      <p:sp>
        <p:nvSpPr>
          <p:cNvPr id="17" name="テキスト ボックス 16">
            <a:extLst>
              <a:ext uri="{FF2B5EF4-FFF2-40B4-BE49-F238E27FC236}">
                <a16:creationId xmlns:a16="http://schemas.microsoft.com/office/drawing/2014/main" id="{42500FF7-02D2-894F-A0F2-B51A9B7EFFF8}"/>
              </a:ext>
            </a:extLst>
          </p:cNvPr>
          <p:cNvSpPr txBox="1"/>
          <p:nvPr/>
        </p:nvSpPr>
        <p:spPr>
          <a:xfrm>
            <a:off x="1053556" y="5198168"/>
            <a:ext cx="1800493" cy="369332"/>
          </a:xfrm>
          <a:prstGeom prst="rect">
            <a:avLst/>
          </a:prstGeom>
          <a:solidFill>
            <a:schemeClr val="bg1"/>
          </a:solidFill>
        </p:spPr>
        <p:txBody>
          <a:bodyPr wrap="none" rtlCol="0">
            <a:spAutoFit/>
          </a:bodyPr>
          <a:lstStyle/>
          <a:p>
            <a:r>
              <a:rPr kumimoji="1" lang="ja-JP" altLang="en-US" dirty="0"/>
              <a:t>エックス線ＣＴ</a:t>
            </a:r>
          </a:p>
        </p:txBody>
      </p:sp>
      <p:sp>
        <p:nvSpPr>
          <p:cNvPr id="18" name="テキスト ボックス 17">
            <a:extLst>
              <a:ext uri="{FF2B5EF4-FFF2-40B4-BE49-F238E27FC236}">
                <a16:creationId xmlns:a16="http://schemas.microsoft.com/office/drawing/2014/main" id="{F83A0C3A-0DA2-B14A-8E0F-9B901FE1A5F9}"/>
              </a:ext>
            </a:extLst>
          </p:cNvPr>
          <p:cNvSpPr txBox="1"/>
          <p:nvPr/>
        </p:nvSpPr>
        <p:spPr>
          <a:xfrm>
            <a:off x="2097166" y="5628864"/>
            <a:ext cx="1338828" cy="369332"/>
          </a:xfrm>
          <a:prstGeom prst="rect">
            <a:avLst/>
          </a:prstGeom>
          <a:solidFill>
            <a:schemeClr val="bg1"/>
          </a:solidFill>
        </p:spPr>
        <p:txBody>
          <a:bodyPr wrap="none" rtlCol="0">
            <a:spAutoFit/>
          </a:bodyPr>
          <a:lstStyle/>
          <a:p>
            <a:r>
              <a:rPr kumimoji="1" lang="ja-JP" altLang="en-US" dirty="0"/>
              <a:t>がんの治療</a:t>
            </a:r>
          </a:p>
        </p:txBody>
      </p:sp>
      <p:sp>
        <p:nvSpPr>
          <p:cNvPr id="19" name="テキスト ボックス 18">
            <a:extLst>
              <a:ext uri="{FF2B5EF4-FFF2-40B4-BE49-F238E27FC236}">
                <a16:creationId xmlns:a16="http://schemas.microsoft.com/office/drawing/2014/main" id="{2C5D339F-4D3E-5342-B020-85E3DAB64101}"/>
              </a:ext>
            </a:extLst>
          </p:cNvPr>
          <p:cNvSpPr txBox="1"/>
          <p:nvPr/>
        </p:nvSpPr>
        <p:spPr>
          <a:xfrm>
            <a:off x="5536107" y="1745978"/>
            <a:ext cx="1338828" cy="369332"/>
          </a:xfrm>
          <a:prstGeom prst="rect">
            <a:avLst/>
          </a:prstGeom>
          <a:solidFill>
            <a:schemeClr val="bg1"/>
          </a:solidFill>
        </p:spPr>
        <p:txBody>
          <a:bodyPr wrap="none" rtlCol="0">
            <a:spAutoFit/>
          </a:bodyPr>
          <a:lstStyle/>
          <a:p>
            <a:r>
              <a:rPr kumimoji="1" lang="ja-JP" altLang="en-US" dirty="0"/>
              <a:t>非破壊検査</a:t>
            </a:r>
          </a:p>
        </p:txBody>
      </p:sp>
      <p:sp>
        <p:nvSpPr>
          <p:cNvPr id="20" name="テキスト ボックス 19">
            <a:extLst>
              <a:ext uri="{FF2B5EF4-FFF2-40B4-BE49-F238E27FC236}">
                <a16:creationId xmlns:a16="http://schemas.microsoft.com/office/drawing/2014/main" id="{92889067-27F3-A342-BB34-8E10785D0378}"/>
              </a:ext>
            </a:extLst>
          </p:cNvPr>
          <p:cNvSpPr txBox="1"/>
          <p:nvPr/>
        </p:nvSpPr>
        <p:spPr>
          <a:xfrm>
            <a:off x="5908716" y="2170048"/>
            <a:ext cx="1107996" cy="369332"/>
          </a:xfrm>
          <a:prstGeom prst="rect">
            <a:avLst/>
          </a:prstGeom>
          <a:solidFill>
            <a:schemeClr val="bg1"/>
          </a:solidFill>
        </p:spPr>
        <p:txBody>
          <a:bodyPr wrap="none" rtlCol="0">
            <a:spAutoFit/>
          </a:bodyPr>
          <a:lstStyle/>
          <a:p>
            <a:r>
              <a:rPr lang="ja-JP" altLang="en-US" dirty="0"/>
              <a:t>溶接</a:t>
            </a:r>
            <a:r>
              <a:rPr kumimoji="1" lang="ja-JP" altLang="en-US" dirty="0"/>
              <a:t>検査</a:t>
            </a:r>
          </a:p>
        </p:txBody>
      </p:sp>
      <p:sp>
        <p:nvSpPr>
          <p:cNvPr id="21" name="テキスト ボックス 20">
            <a:extLst>
              <a:ext uri="{FF2B5EF4-FFF2-40B4-BE49-F238E27FC236}">
                <a16:creationId xmlns:a16="http://schemas.microsoft.com/office/drawing/2014/main" id="{DCBDFCF0-5243-6647-AEE5-B892218742D2}"/>
              </a:ext>
            </a:extLst>
          </p:cNvPr>
          <p:cNvSpPr txBox="1"/>
          <p:nvPr/>
        </p:nvSpPr>
        <p:spPr>
          <a:xfrm>
            <a:off x="6102420" y="2623935"/>
            <a:ext cx="1338828" cy="369332"/>
          </a:xfrm>
          <a:prstGeom prst="rect">
            <a:avLst/>
          </a:prstGeom>
          <a:solidFill>
            <a:schemeClr val="bg1"/>
          </a:solidFill>
        </p:spPr>
        <p:txBody>
          <a:bodyPr wrap="none" rtlCol="0">
            <a:spAutoFit/>
          </a:bodyPr>
          <a:lstStyle/>
          <a:p>
            <a:r>
              <a:rPr lang="ja-JP" altLang="en-US" dirty="0"/>
              <a:t>厚みの測定</a:t>
            </a:r>
            <a:endParaRPr kumimoji="1" lang="ja-JP" altLang="en-US" dirty="0"/>
          </a:p>
        </p:txBody>
      </p:sp>
      <p:sp>
        <p:nvSpPr>
          <p:cNvPr id="22" name="テキスト ボックス 21">
            <a:extLst>
              <a:ext uri="{FF2B5EF4-FFF2-40B4-BE49-F238E27FC236}">
                <a16:creationId xmlns:a16="http://schemas.microsoft.com/office/drawing/2014/main" id="{04EAAE55-2CFE-8C48-81A2-04D7227B6287}"/>
              </a:ext>
            </a:extLst>
          </p:cNvPr>
          <p:cNvSpPr txBox="1"/>
          <p:nvPr/>
        </p:nvSpPr>
        <p:spPr>
          <a:xfrm>
            <a:off x="6226550" y="3038066"/>
            <a:ext cx="1338828" cy="369332"/>
          </a:xfrm>
          <a:prstGeom prst="rect">
            <a:avLst/>
          </a:prstGeom>
          <a:solidFill>
            <a:schemeClr val="bg1"/>
          </a:solidFill>
        </p:spPr>
        <p:txBody>
          <a:bodyPr wrap="none" rtlCol="0">
            <a:spAutoFit/>
          </a:bodyPr>
          <a:lstStyle/>
          <a:p>
            <a:r>
              <a:rPr lang="ja-JP" altLang="en-US" dirty="0"/>
              <a:t>ゲージング</a:t>
            </a:r>
            <a:endParaRPr kumimoji="1" lang="ja-JP" altLang="en-US" dirty="0"/>
          </a:p>
        </p:txBody>
      </p:sp>
      <p:sp>
        <p:nvSpPr>
          <p:cNvPr id="23" name="テキスト ボックス 22">
            <a:extLst>
              <a:ext uri="{FF2B5EF4-FFF2-40B4-BE49-F238E27FC236}">
                <a16:creationId xmlns:a16="http://schemas.microsoft.com/office/drawing/2014/main" id="{961FB3F6-9188-7E4C-9D00-81BF65323107}"/>
              </a:ext>
            </a:extLst>
          </p:cNvPr>
          <p:cNvSpPr txBox="1"/>
          <p:nvPr/>
        </p:nvSpPr>
        <p:spPr>
          <a:xfrm>
            <a:off x="6310923" y="3710615"/>
            <a:ext cx="1107996" cy="369332"/>
          </a:xfrm>
          <a:prstGeom prst="rect">
            <a:avLst/>
          </a:prstGeom>
          <a:solidFill>
            <a:schemeClr val="bg1"/>
          </a:solidFill>
        </p:spPr>
        <p:txBody>
          <a:bodyPr wrap="none" rtlCol="0">
            <a:spAutoFit/>
          </a:bodyPr>
          <a:lstStyle/>
          <a:p>
            <a:r>
              <a:rPr lang="ja-JP" altLang="en-US" dirty="0"/>
              <a:t>新薬開発</a:t>
            </a:r>
            <a:endParaRPr kumimoji="1" lang="ja-JP" altLang="en-US" dirty="0"/>
          </a:p>
        </p:txBody>
      </p:sp>
      <p:sp>
        <p:nvSpPr>
          <p:cNvPr id="24" name="テキスト ボックス 23">
            <a:extLst>
              <a:ext uri="{FF2B5EF4-FFF2-40B4-BE49-F238E27FC236}">
                <a16:creationId xmlns:a16="http://schemas.microsoft.com/office/drawing/2014/main" id="{E43110CA-237F-F442-B34C-F8E2D457979F}"/>
              </a:ext>
            </a:extLst>
          </p:cNvPr>
          <p:cNvSpPr txBox="1"/>
          <p:nvPr/>
        </p:nvSpPr>
        <p:spPr>
          <a:xfrm>
            <a:off x="6147480" y="4335456"/>
            <a:ext cx="2031325" cy="369332"/>
          </a:xfrm>
          <a:prstGeom prst="rect">
            <a:avLst/>
          </a:prstGeom>
          <a:solidFill>
            <a:schemeClr val="bg1"/>
          </a:solidFill>
        </p:spPr>
        <p:txBody>
          <a:bodyPr wrap="none" rtlCol="0">
            <a:spAutoFit/>
          </a:bodyPr>
          <a:lstStyle/>
          <a:p>
            <a:r>
              <a:rPr lang="ja-JP" altLang="en-US" dirty="0"/>
              <a:t>化合物構造の研究</a:t>
            </a:r>
            <a:endParaRPr kumimoji="1" lang="ja-JP" altLang="en-US" dirty="0"/>
          </a:p>
        </p:txBody>
      </p:sp>
      <p:sp>
        <p:nvSpPr>
          <p:cNvPr id="25" name="テキスト ボックス 24">
            <a:extLst>
              <a:ext uri="{FF2B5EF4-FFF2-40B4-BE49-F238E27FC236}">
                <a16:creationId xmlns:a16="http://schemas.microsoft.com/office/drawing/2014/main" id="{E0107CE0-788E-C546-AF49-E83CDFF07C48}"/>
              </a:ext>
            </a:extLst>
          </p:cNvPr>
          <p:cNvSpPr txBox="1"/>
          <p:nvPr/>
        </p:nvSpPr>
        <p:spPr>
          <a:xfrm>
            <a:off x="5943397" y="5224457"/>
            <a:ext cx="2031325" cy="369332"/>
          </a:xfrm>
          <a:prstGeom prst="rect">
            <a:avLst/>
          </a:prstGeom>
          <a:solidFill>
            <a:schemeClr val="bg1"/>
          </a:solidFill>
        </p:spPr>
        <p:txBody>
          <a:bodyPr wrap="none" rtlCol="0">
            <a:spAutoFit/>
          </a:bodyPr>
          <a:lstStyle/>
          <a:p>
            <a:r>
              <a:rPr lang="ja-JP" altLang="en-US" dirty="0"/>
              <a:t>アイソトープ電池</a:t>
            </a:r>
            <a:endParaRPr kumimoji="1" lang="ja-JP" altLang="en-US" dirty="0"/>
          </a:p>
        </p:txBody>
      </p:sp>
      <p:sp>
        <p:nvSpPr>
          <p:cNvPr id="3" name="スライド番号プレースホルダー 2">
            <a:extLst>
              <a:ext uri="{FF2B5EF4-FFF2-40B4-BE49-F238E27FC236}">
                <a16:creationId xmlns:a16="http://schemas.microsoft.com/office/drawing/2014/main" id="{A00922DA-8992-E445-8FEC-4768E7E621FA}"/>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4109413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確定的影響の包括的判断基準</a:t>
            </a:r>
            <a:r>
              <a:rPr lang="en-US" altLang="ja-JP" dirty="0"/>
              <a:t>(IAEA)</a:t>
            </a:r>
            <a:endParaRPr lang="ja-JP" altLang="en-US" dirty="0"/>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471472559"/>
              </p:ext>
            </p:extLst>
          </p:nvPr>
        </p:nvGraphicFramePr>
        <p:xfrm>
          <a:off x="628650" y="1271588"/>
          <a:ext cx="7887793" cy="3322643"/>
        </p:xfrm>
        <a:graphic>
          <a:graphicData uri="http://schemas.openxmlformats.org/drawingml/2006/table">
            <a:tbl>
              <a:tblPr firstRow="1" bandRow="1">
                <a:tableStyleId>{5C22544A-7EE6-4342-B048-85BDC9FD1C3A}</a:tableStyleId>
              </a:tblPr>
              <a:tblGrid>
                <a:gridCol w="4219966">
                  <a:extLst>
                    <a:ext uri="{9D8B030D-6E8A-4147-A177-3AD203B41FA5}">
                      <a16:colId xmlns:a16="http://schemas.microsoft.com/office/drawing/2014/main" val="20000"/>
                    </a:ext>
                  </a:extLst>
                </a:gridCol>
                <a:gridCol w="3667827">
                  <a:extLst>
                    <a:ext uri="{9D8B030D-6E8A-4147-A177-3AD203B41FA5}">
                      <a16:colId xmlns:a16="http://schemas.microsoft.com/office/drawing/2014/main" val="20001"/>
                    </a:ext>
                  </a:extLst>
                </a:gridCol>
              </a:tblGrid>
              <a:tr h="366960">
                <a:tc>
                  <a:txBody>
                    <a:bodyPr/>
                    <a:lstStyle/>
                    <a:p>
                      <a:pPr algn="ctr"/>
                      <a:r>
                        <a:rPr kumimoji="1" lang="ja-JP" altLang="en-US" sz="1800" dirty="0"/>
                        <a:t>包括的判断基準</a:t>
                      </a:r>
                    </a:p>
                  </a:txBody>
                  <a:tcPr marL="82909" marR="82909" marT="34290" marB="34290"/>
                </a:tc>
                <a:tc>
                  <a:txBody>
                    <a:bodyPr/>
                    <a:lstStyle/>
                    <a:p>
                      <a:pPr algn="ctr"/>
                      <a:r>
                        <a:rPr kumimoji="1" lang="ja-JP" altLang="en-US" sz="1800" dirty="0"/>
                        <a:t>防護措置あるいは他の措置の例</a:t>
                      </a:r>
                    </a:p>
                  </a:txBody>
                  <a:tcPr marL="82909" marR="82909" marT="34290" marB="34290"/>
                </a:tc>
                <a:extLst>
                  <a:ext uri="{0D108BD9-81ED-4DB2-BD59-A6C34878D82A}">
                    <a16:rowId xmlns:a16="http://schemas.microsoft.com/office/drawing/2014/main" val="10000"/>
                  </a:ext>
                </a:extLst>
              </a:tr>
              <a:tr h="1180223">
                <a:tc>
                  <a:txBody>
                    <a:bodyPr/>
                    <a:lstStyle/>
                    <a:p>
                      <a:r>
                        <a:rPr kumimoji="1" lang="ja-JP" altLang="en-US" sz="1400" dirty="0"/>
                        <a:t>急性外部被ばく（</a:t>
                      </a:r>
                      <a:r>
                        <a:rPr kumimoji="1" lang="en-US" altLang="ja-JP" sz="1400" dirty="0"/>
                        <a:t>10</a:t>
                      </a:r>
                      <a:r>
                        <a:rPr kumimoji="1" lang="ja-JP" altLang="en-US" sz="1400" dirty="0"/>
                        <a:t>時間未満）</a:t>
                      </a:r>
                      <a:endParaRPr kumimoji="1" lang="en-US" altLang="ja-JP" sz="1400" dirty="0"/>
                    </a:p>
                    <a:p>
                      <a:pPr marL="179388" indent="0">
                        <a:tabLst/>
                      </a:pPr>
                      <a:r>
                        <a:rPr kumimoji="1" lang="ja-JP" altLang="en-US" sz="1400" dirty="0"/>
                        <a:t>赤色骨髄</a:t>
                      </a:r>
                      <a:r>
                        <a:rPr kumimoji="1" lang="en-US" altLang="ja-JP" sz="1400" baseline="30000" dirty="0"/>
                        <a:t>*1</a:t>
                      </a:r>
                      <a:r>
                        <a:rPr kumimoji="1" lang="ja-JP" altLang="en-US" sz="1400"/>
                        <a:t>：　</a:t>
                      </a:r>
                      <a:r>
                        <a:rPr kumimoji="1" lang="en-US" altLang="ja-JP" sz="1400" dirty="0"/>
                        <a:t>1 </a:t>
                      </a:r>
                      <a:r>
                        <a:rPr kumimoji="1" lang="en-US" altLang="ja-JP" sz="1400" dirty="0" err="1"/>
                        <a:t>Gy</a:t>
                      </a:r>
                      <a:endParaRPr kumimoji="1" lang="en-US" altLang="ja-JP" sz="1400" dirty="0"/>
                    </a:p>
                    <a:p>
                      <a:pPr marL="179388" indent="0"/>
                      <a:r>
                        <a:rPr kumimoji="1" lang="ja-JP" altLang="en-US" sz="1400" dirty="0"/>
                        <a:t>胎児：　　</a:t>
                      </a:r>
                      <a:r>
                        <a:rPr kumimoji="1" lang="ja-JP" altLang="en-US" sz="1400"/>
                        <a:t>　</a:t>
                      </a:r>
                      <a:r>
                        <a:rPr kumimoji="1" lang="en-US" altLang="ja-JP" sz="1400" dirty="0"/>
                        <a:t>0.1 </a:t>
                      </a:r>
                      <a:r>
                        <a:rPr kumimoji="1" lang="en-US" altLang="ja-JP" sz="1400" dirty="0" err="1"/>
                        <a:t>Gy</a:t>
                      </a:r>
                      <a:endParaRPr kumimoji="1" lang="en-US" altLang="ja-JP" sz="1400" dirty="0"/>
                    </a:p>
                    <a:p>
                      <a:pPr marL="179388" indent="0"/>
                      <a:r>
                        <a:rPr kumimoji="1" lang="ja-JP" altLang="en-US" sz="1400" dirty="0"/>
                        <a:t>体組織</a:t>
                      </a:r>
                      <a:r>
                        <a:rPr kumimoji="1" lang="en-US" altLang="ja-JP" sz="1400" baseline="30000" dirty="0"/>
                        <a:t>*2</a:t>
                      </a:r>
                      <a:r>
                        <a:rPr kumimoji="1" lang="ja-JP" altLang="en-US" sz="1400" dirty="0"/>
                        <a:t>：</a:t>
                      </a:r>
                      <a:r>
                        <a:rPr kumimoji="1" lang="ja-JP" altLang="en-US" sz="1400"/>
                        <a:t>　</a:t>
                      </a:r>
                      <a:r>
                        <a:rPr kumimoji="1" lang="en-US" altLang="ja-JP" sz="1400" dirty="0"/>
                        <a:t>  25 </a:t>
                      </a:r>
                      <a:r>
                        <a:rPr kumimoji="1" lang="en-US" altLang="ja-JP" sz="1400" dirty="0" err="1"/>
                        <a:t>Gy</a:t>
                      </a:r>
                      <a:r>
                        <a:rPr kumimoji="1" lang="en-US" altLang="ja-JP" sz="1400" dirty="0"/>
                        <a:t> </a:t>
                      </a:r>
                      <a:r>
                        <a:rPr kumimoji="1" lang="ja-JP" altLang="en-US" sz="1400" dirty="0"/>
                        <a:t>（深部</a:t>
                      </a:r>
                      <a:r>
                        <a:rPr kumimoji="1" lang="en-US" altLang="ja-JP" sz="1400" dirty="0"/>
                        <a:t>0.5cm</a:t>
                      </a:r>
                      <a:r>
                        <a:rPr kumimoji="1" lang="ja-JP" altLang="en-US" sz="1400" dirty="0"/>
                        <a:t>）</a:t>
                      </a:r>
                      <a:endParaRPr kumimoji="1" lang="en-US" altLang="ja-JP" sz="1400" dirty="0"/>
                    </a:p>
                    <a:p>
                      <a:pPr marL="179388" indent="0"/>
                      <a:r>
                        <a:rPr kumimoji="1" lang="ja-JP" altLang="en-US" sz="1400" dirty="0"/>
                        <a:t>皮膚</a:t>
                      </a:r>
                      <a:r>
                        <a:rPr kumimoji="1" lang="en-US" altLang="ja-JP" sz="1400" baseline="30000" dirty="0"/>
                        <a:t>*3</a:t>
                      </a:r>
                      <a:r>
                        <a:rPr kumimoji="1" lang="ja-JP" altLang="en-US" sz="1400" dirty="0"/>
                        <a:t>：　</a:t>
                      </a:r>
                      <a:r>
                        <a:rPr kumimoji="1" lang="ja-JP" altLang="en-US" sz="1400"/>
                        <a:t>　</a:t>
                      </a:r>
                      <a:r>
                        <a:rPr kumimoji="1" lang="en-US" altLang="ja-JP" sz="1400" dirty="0"/>
                        <a:t>  10 </a:t>
                      </a:r>
                      <a:r>
                        <a:rPr kumimoji="1" lang="en-US" altLang="ja-JP" sz="1400" dirty="0" err="1"/>
                        <a:t>Gy</a:t>
                      </a:r>
                      <a:r>
                        <a:rPr kumimoji="1" lang="en-US" altLang="ja-JP" sz="1400" dirty="0"/>
                        <a:t> </a:t>
                      </a:r>
                      <a:r>
                        <a:rPr kumimoji="1" lang="ja-JP" altLang="en-US" sz="1400" dirty="0"/>
                        <a:t>（</a:t>
                      </a:r>
                      <a:r>
                        <a:rPr kumimoji="1" lang="en-US" altLang="ja-JP" sz="1400" dirty="0"/>
                        <a:t>100cm</a:t>
                      </a:r>
                      <a:r>
                        <a:rPr kumimoji="1" lang="en-US" altLang="ja-JP" sz="1400" baseline="30000" dirty="0"/>
                        <a:t>2</a:t>
                      </a:r>
                      <a:r>
                        <a:rPr kumimoji="1" lang="ja-JP" altLang="en-US" sz="1400" dirty="0"/>
                        <a:t>）</a:t>
                      </a:r>
                    </a:p>
                  </a:txBody>
                  <a:tcPr marL="82909" marR="82909" marT="34290" marB="34290"/>
                </a:tc>
                <a:tc>
                  <a:txBody>
                    <a:bodyPr/>
                    <a:lstStyle/>
                    <a:p>
                      <a:r>
                        <a:rPr kumimoji="1" lang="ja-JP" altLang="en-US" sz="1400" dirty="0"/>
                        <a:t>線量が予測されたら、包括的判断基準以下に線量を保つための予防的緊急防護措置（困難な状況下においても）</a:t>
                      </a:r>
                      <a:endParaRPr kumimoji="1" lang="en-US" altLang="ja-JP" sz="1400" dirty="0"/>
                    </a:p>
                    <a:p>
                      <a:pPr marL="268288" indent="-179388">
                        <a:buFont typeface="Arial" pitchFamily="34" charset="0"/>
                        <a:buChar char="•"/>
                      </a:pPr>
                      <a:r>
                        <a:rPr kumimoji="1" lang="ja-JP" altLang="en-US" sz="1400" dirty="0"/>
                        <a:t>公衆への情報提供及び警告</a:t>
                      </a:r>
                      <a:endParaRPr kumimoji="1" lang="en-US" altLang="ja-JP" sz="1400" dirty="0"/>
                    </a:p>
                    <a:p>
                      <a:pPr marL="268288" indent="-179388">
                        <a:buFont typeface="Arial" pitchFamily="34" charset="0"/>
                        <a:buChar char="•"/>
                      </a:pPr>
                      <a:r>
                        <a:rPr kumimoji="1" lang="ja-JP" altLang="en-US" sz="1400" dirty="0"/>
                        <a:t>早期除染等の防護活動を予防的に行う</a:t>
                      </a:r>
                    </a:p>
                  </a:txBody>
                  <a:tcPr marL="82909" marR="82909" marT="34290" marB="34290"/>
                </a:tc>
                <a:extLst>
                  <a:ext uri="{0D108BD9-81ED-4DB2-BD59-A6C34878D82A}">
                    <a16:rowId xmlns:a16="http://schemas.microsoft.com/office/drawing/2014/main" val="10001"/>
                  </a:ext>
                </a:extLst>
              </a:tr>
              <a:tr h="1616607">
                <a:tc>
                  <a:txBody>
                    <a:bodyPr/>
                    <a:lstStyle/>
                    <a:p>
                      <a:r>
                        <a:rPr kumimoji="1" lang="ja-JP" altLang="en-US" sz="1400" dirty="0"/>
                        <a:t>急性摂取による内部被ばく </a:t>
                      </a:r>
                      <a:r>
                        <a:rPr kumimoji="1" lang="en-US" altLang="ja-JP" sz="1400" dirty="0"/>
                        <a:t>AD</a:t>
                      </a:r>
                      <a:r>
                        <a:rPr kumimoji="1" lang="en-US" altLang="ja-JP" sz="1400" baseline="0" dirty="0"/>
                        <a:t> (</a:t>
                      </a:r>
                      <a:r>
                        <a:rPr kumimoji="1" lang="en-US" altLang="ja-JP" sz="1400" baseline="0" dirty="0" err="1"/>
                        <a:t>Δ</a:t>
                      </a:r>
                      <a:r>
                        <a:rPr kumimoji="1" lang="en-US" altLang="ja-JP" sz="1400" baseline="0" dirty="0"/>
                        <a:t>)</a:t>
                      </a:r>
                    </a:p>
                    <a:p>
                      <a:r>
                        <a:rPr kumimoji="1" lang="ja-JP" altLang="en-US" sz="1400" baseline="0"/>
                        <a:t>（</a:t>
                      </a:r>
                      <a:r>
                        <a:rPr kumimoji="1" lang="en-US" altLang="ja-JP" sz="1400" baseline="0" dirty="0"/>
                        <a:t>Δ=30</a:t>
                      </a:r>
                      <a:r>
                        <a:rPr kumimoji="1" lang="ja-JP" altLang="en-US" sz="1400" baseline="0" dirty="0"/>
                        <a:t>日間</a:t>
                      </a:r>
                      <a:r>
                        <a:rPr kumimoji="1" lang="en-US" altLang="ja-JP" sz="1400" baseline="30000" dirty="0"/>
                        <a:t>*4</a:t>
                      </a:r>
                      <a:r>
                        <a:rPr kumimoji="1" lang="ja-JP" altLang="en-US" sz="1400" baseline="0" dirty="0"/>
                        <a:t>）</a:t>
                      </a:r>
                      <a:endParaRPr kumimoji="1" lang="en-US" altLang="ja-JP" sz="1400" baseline="0" dirty="0"/>
                    </a:p>
                    <a:p>
                      <a:pPr marL="179388" indent="0"/>
                      <a:r>
                        <a:rPr kumimoji="1" lang="ja-JP" altLang="en-US" sz="1400" baseline="0" dirty="0"/>
                        <a:t>赤色</a:t>
                      </a:r>
                      <a:r>
                        <a:rPr kumimoji="1" lang="ja-JP" altLang="en-US" sz="1400" baseline="0"/>
                        <a:t>骨髄：</a:t>
                      </a:r>
                      <a:r>
                        <a:rPr kumimoji="1" lang="en-US" altLang="ja-JP" sz="1400" baseline="0" dirty="0"/>
                        <a:t>0.2 </a:t>
                      </a:r>
                      <a:r>
                        <a:rPr kumimoji="1" lang="en-US" altLang="ja-JP" sz="1400" baseline="0" dirty="0" err="1"/>
                        <a:t>Gy</a:t>
                      </a:r>
                      <a:r>
                        <a:rPr kumimoji="1" lang="ja-JP" altLang="en-US" sz="1400" baseline="0" dirty="0"/>
                        <a:t>（原子番号</a:t>
                      </a:r>
                      <a:r>
                        <a:rPr kumimoji="1" lang="en-US" altLang="ja-JP" sz="1400" baseline="0" dirty="0"/>
                        <a:t>90</a:t>
                      </a:r>
                      <a:r>
                        <a:rPr kumimoji="1" lang="ja-JP" altLang="en-US" sz="1400" baseline="0" dirty="0"/>
                        <a:t>以上の核種</a:t>
                      </a:r>
                      <a:r>
                        <a:rPr kumimoji="1" lang="en-US" altLang="ja-JP" sz="1400" baseline="30000" dirty="0"/>
                        <a:t>*5</a:t>
                      </a:r>
                      <a:r>
                        <a:rPr kumimoji="1" lang="ja-JP" altLang="en-US" sz="1400" baseline="0" dirty="0"/>
                        <a:t>）</a:t>
                      </a:r>
                      <a:endParaRPr kumimoji="1" lang="en-US" altLang="ja-JP" sz="1400" baseline="0" dirty="0"/>
                    </a:p>
                    <a:p>
                      <a:pPr marL="179388" indent="0"/>
                      <a:r>
                        <a:rPr kumimoji="1" lang="ja-JP" altLang="en-US" sz="1400" baseline="0" dirty="0"/>
                        <a:t>　　　　</a:t>
                      </a:r>
                      <a:r>
                        <a:rPr kumimoji="1" lang="ja-JP" altLang="en-US" sz="1400" baseline="0"/>
                        <a:t>　</a:t>
                      </a:r>
                      <a:r>
                        <a:rPr kumimoji="1" lang="en-US" altLang="ja-JP" sz="1400" baseline="0" dirty="0"/>
                        <a:t>   2 </a:t>
                      </a:r>
                      <a:r>
                        <a:rPr kumimoji="1" lang="en-US" altLang="ja-JP" sz="1400" baseline="0" dirty="0" err="1"/>
                        <a:t>Gy</a:t>
                      </a:r>
                      <a:r>
                        <a:rPr kumimoji="1" lang="en-US" altLang="ja-JP" sz="1400" baseline="0" dirty="0"/>
                        <a:t> </a:t>
                      </a:r>
                      <a:r>
                        <a:rPr kumimoji="1" lang="ja-JP" altLang="en-US" sz="1400" baseline="0" dirty="0"/>
                        <a:t>（原子番号</a:t>
                      </a:r>
                      <a:r>
                        <a:rPr kumimoji="1" lang="en-US" altLang="ja-JP" sz="1400" baseline="0" dirty="0"/>
                        <a:t>89</a:t>
                      </a:r>
                      <a:r>
                        <a:rPr kumimoji="1" lang="ja-JP" altLang="en-US" sz="1400" baseline="0" dirty="0"/>
                        <a:t>以下の核種</a:t>
                      </a:r>
                      <a:r>
                        <a:rPr kumimoji="1" lang="en-US" altLang="ja-JP" sz="1400" baseline="30000" dirty="0"/>
                        <a:t>*5</a:t>
                      </a:r>
                      <a:r>
                        <a:rPr kumimoji="1" lang="ja-JP" altLang="en-US" sz="1400" baseline="0" dirty="0"/>
                        <a:t>）</a:t>
                      </a:r>
                      <a:endParaRPr kumimoji="1" lang="en-US" altLang="ja-JP" sz="1400" baseline="0" dirty="0"/>
                    </a:p>
                    <a:p>
                      <a:pPr marL="179388" indent="0"/>
                      <a:r>
                        <a:rPr kumimoji="1" lang="ja-JP" altLang="en-US" sz="1400" baseline="0" dirty="0"/>
                        <a:t>甲状腺：</a:t>
                      </a:r>
                      <a:r>
                        <a:rPr kumimoji="1" lang="ja-JP" altLang="en-US" sz="1400" baseline="0"/>
                        <a:t>　</a:t>
                      </a:r>
                      <a:r>
                        <a:rPr kumimoji="1" lang="en-US" altLang="ja-JP" sz="1400" baseline="0" dirty="0"/>
                        <a:t>   2 </a:t>
                      </a:r>
                      <a:r>
                        <a:rPr kumimoji="1" lang="en-US" altLang="ja-JP" sz="1400" baseline="0" dirty="0" err="1"/>
                        <a:t>Gy</a:t>
                      </a:r>
                      <a:endParaRPr kumimoji="1" lang="en-US" altLang="ja-JP" sz="1400" baseline="0" dirty="0"/>
                    </a:p>
                    <a:p>
                      <a:pPr marL="179388" indent="0"/>
                      <a:r>
                        <a:rPr kumimoji="1" lang="ja-JP" altLang="en-US" sz="1400" baseline="0" dirty="0"/>
                        <a:t>肺</a:t>
                      </a:r>
                      <a:r>
                        <a:rPr kumimoji="1" lang="en-US" altLang="ja-JP" sz="1400" baseline="30000" dirty="0"/>
                        <a:t>*7</a:t>
                      </a:r>
                      <a:r>
                        <a:rPr kumimoji="1" lang="ja-JP" altLang="en-US" sz="1400" baseline="0" dirty="0"/>
                        <a:t>：　</a:t>
                      </a:r>
                      <a:r>
                        <a:rPr kumimoji="1" lang="ja-JP" altLang="en-US" sz="1400" baseline="0"/>
                        <a:t>　</a:t>
                      </a:r>
                      <a:r>
                        <a:rPr kumimoji="1" lang="en-US" altLang="ja-JP" sz="1400" baseline="0" dirty="0"/>
                        <a:t>  30 </a:t>
                      </a:r>
                      <a:r>
                        <a:rPr kumimoji="1" lang="en-US" altLang="ja-JP" sz="1400" baseline="0" dirty="0" err="1"/>
                        <a:t>Gy</a:t>
                      </a:r>
                      <a:endParaRPr kumimoji="1" lang="en-US" altLang="ja-JP" sz="1400" baseline="0" dirty="0"/>
                    </a:p>
                    <a:p>
                      <a:pPr marL="179388" indent="0"/>
                      <a:r>
                        <a:rPr kumimoji="1" lang="ja-JP" altLang="en-US" sz="1400" baseline="0" dirty="0"/>
                        <a:t>結腸：　</a:t>
                      </a:r>
                      <a:r>
                        <a:rPr kumimoji="1" lang="ja-JP" altLang="en-US" sz="1400" baseline="0"/>
                        <a:t>　</a:t>
                      </a:r>
                      <a:r>
                        <a:rPr kumimoji="1" lang="en-US" altLang="ja-JP" sz="1400" baseline="0" dirty="0"/>
                        <a:t> 20 </a:t>
                      </a:r>
                      <a:r>
                        <a:rPr kumimoji="1" lang="en-US" altLang="ja-JP" sz="1400" baseline="0" dirty="0" err="1"/>
                        <a:t>Gy</a:t>
                      </a:r>
                      <a:endParaRPr kumimoji="1" lang="en-US" altLang="ja-JP" sz="1400" baseline="0" dirty="0"/>
                    </a:p>
                    <a:p>
                      <a:pPr marL="179388" indent="0"/>
                      <a:r>
                        <a:rPr kumimoji="1" lang="ja-JP" altLang="en-US" sz="1400" baseline="0" dirty="0"/>
                        <a:t>胎児</a:t>
                      </a:r>
                      <a:r>
                        <a:rPr kumimoji="1" lang="en-US" altLang="ja-JP" sz="1400" baseline="30000" dirty="0"/>
                        <a:t>*8</a:t>
                      </a:r>
                      <a:r>
                        <a:rPr kumimoji="1" lang="ja-JP" altLang="en-US" sz="1400" baseline="0" dirty="0"/>
                        <a:t>：</a:t>
                      </a:r>
                      <a:r>
                        <a:rPr kumimoji="1" lang="ja-JP" altLang="en-US" sz="1400" baseline="0"/>
                        <a:t>　</a:t>
                      </a:r>
                      <a:r>
                        <a:rPr kumimoji="1" lang="en-US" altLang="ja-JP" sz="1400" baseline="0" dirty="0"/>
                        <a:t> 0.1 </a:t>
                      </a:r>
                      <a:r>
                        <a:rPr kumimoji="1" lang="en-US" altLang="ja-JP" sz="1400" baseline="0" dirty="0" err="1"/>
                        <a:t>Gy</a:t>
                      </a:r>
                      <a:endParaRPr kumimoji="1" lang="ja-JP" altLang="en-US" sz="1400" dirty="0"/>
                    </a:p>
                  </a:txBody>
                  <a:tcPr marL="82909" marR="82909" marT="34290" marB="34290"/>
                </a:tc>
                <a:tc>
                  <a:txBody>
                    <a:bodyPr/>
                    <a:lstStyle/>
                    <a:p>
                      <a:r>
                        <a:rPr kumimoji="1" lang="ja-JP" altLang="en-US" sz="1400" dirty="0"/>
                        <a:t>もし被ばくを受けたら、以下を実施：</a:t>
                      </a:r>
                      <a:endParaRPr kumimoji="1" lang="en-US" altLang="ja-JP" sz="1400" dirty="0"/>
                    </a:p>
                    <a:p>
                      <a:pPr marL="268288" indent="-179388">
                        <a:buFont typeface="Arial" pitchFamily="34" charset="0"/>
                        <a:buChar char="•"/>
                      </a:pPr>
                      <a:r>
                        <a:rPr kumimoji="1" lang="ja-JP" altLang="en-US" sz="1400" dirty="0"/>
                        <a:t>迅速な医療診断、問診及び所要の処置</a:t>
                      </a:r>
                      <a:endParaRPr kumimoji="1" lang="en-US" altLang="ja-JP" sz="1400" dirty="0"/>
                    </a:p>
                    <a:p>
                      <a:pPr marL="268288" indent="-179388">
                        <a:buFont typeface="Arial" pitchFamily="34" charset="0"/>
                        <a:buChar char="•"/>
                      </a:pPr>
                      <a:r>
                        <a:rPr kumimoji="1" lang="ja-JP" altLang="en-US" sz="1400" dirty="0"/>
                        <a:t>汚染管理</a:t>
                      </a:r>
                      <a:endParaRPr kumimoji="1" lang="en-US" altLang="ja-JP" sz="1400" dirty="0"/>
                    </a:p>
                    <a:p>
                      <a:pPr marL="268288" indent="-179388">
                        <a:buFont typeface="Arial" pitchFamily="34" charset="0"/>
                        <a:buChar char="•"/>
                      </a:pPr>
                      <a:r>
                        <a:rPr kumimoji="1" lang="ja-JP" altLang="en-US" sz="1400" dirty="0"/>
                        <a:t>直ちに体内除染</a:t>
                      </a:r>
                      <a:r>
                        <a:rPr kumimoji="1" lang="en-US" altLang="ja-JP" sz="1400" baseline="30000" dirty="0"/>
                        <a:t>*6</a:t>
                      </a:r>
                      <a:r>
                        <a:rPr kumimoji="1" lang="ja-JP" altLang="en-US" sz="1400" dirty="0"/>
                        <a:t>（適用可能な場合）</a:t>
                      </a:r>
                      <a:endParaRPr kumimoji="1" lang="en-US" altLang="ja-JP" sz="1400" dirty="0"/>
                    </a:p>
                    <a:p>
                      <a:pPr marL="268288" indent="-179388">
                        <a:buFont typeface="Arial" pitchFamily="34" charset="0"/>
                        <a:buChar char="•"/>
                      </a:pPr>
                      <a:r>
                        <a:rPr kumimoji="1" lang="ja-JP" altLang="en-US" sz="1400" dirty="0"/>
                        <a:t>長期医療追跡調査の登録</a:t>
                      </a:r>
                      <a:endParaRPr kumimoji="1" lang="en-US" altLang="ja-JP" sz="1400" dirty="0"/>
                    </a:p>
                    <a:p>
                      <a:pPr marL="268288" indent="-179388">
                        <a:buFont typeface="Arial" pitchFamily="34" charset="0"/>
                        <a:buChar char="•"/>
                      </a:pPr>
                      <a:r>
                        <a:rPr kumimoji="1" lang="ja-JP" altLang="en-US" sz="1400" dirty="0"/>
                        <a:t>包括的な心理カウンセリング</a:t>
                      </a:r>
                    </a:p>
                  </a:txBody>
                  <a:tcPr marL="82909" marR="82909" marT="34290" marB="34290"/>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628650" y="5171147"/>
            <a:ext cx="7886700" cy="1061829"/>
          </a:xfrm>
          <a:prstGeom prst="rect">
            <a:avLst/>
          </a:prstGeom>
          <a:noFill/>
        </p:spPr>
        <p:txBody>
          <a:bodyPr wrap="square" numCol="2" spcCol="180000" rtlCol="0">
            <a:spAutoFit/>
          </a:bodyPr>
          <a:lstStyle/>
          <a:p>
            <a:r>
              <a:rPr lang="en-US" altLang="ja-JP" sz="900" dirty="0">
                <a:latin typeface="+mn-ea"/>
              </a:rPr>
              <a:t>*1 </a:t>
            </a:r>
            <a:r>
              <a:rPr lang="ja-JP" altLang="en-US" sz="900" dirty="0">
                <a:latin typeface="+mn-ea"/>
              </a:rPr>
              <a:t>均一な放射場での強い透過性放射線の照射によって生じる赤色骨髄、肺、小腸、生殖腺、甲状腺、水晶体に対する外部被ばく</a:t>
            </a:r>
            <a:endParaRPr lang="en-US" altLang="ja-JP" sz="900" dirty="0">
              <a:latin typeface="+mn-ea"/>
            </a:endParaRPr>
          </a:p>
          <a:p>
            <a:r>
              <a:rPr lang="en-US" altLang="ja-JP" sz="900" dirty="0">
                <a:latin typeface="+mn-ea"/>
              </a:rPr>
              <a:t>*2 </a:t>
            </a:r>
            <a:r>
              <a:rPr lang="ja-JP" altLang="en-US" sz="900" dirty="0">
                <a:latin typeface="+mn-ea"/>
              </a:rPr>
              <a:t>（手やポケットに入れて携帯される放射源などとの）接触により、組織の深さ</a:t>
            </a:r>
            <a:r>
              <a:rPr lang="en-US" altLang="ja-JP" sz="900" dirty="0">
                <a:latin typeface="+mn-ea"/>
              </a:rPr>
              <a:t>0.5cm </a:t>
            </a:r>
            <a:r>
              <a:rPr lang="ja-JP" altLang="en-US" sz="900" dirty="0">
                <a:latin typeface="+mn-ea"/>
              </a:rPr>
              <a:t>で</a:t>
            </a:r>
            <a:r>
              <a:rPr lang="en-US" altLang="ja-JP" sz="900" dirty="0">
                <a:latin typeface="+mn-ea"/>
              </a:rPr>
              <a:t>100cm</a:t>
            </a:r>
            <a:r>
              <a:rPr lang="en-US" altLang="ja-JP" sz="900" baseline="30000" dirty="0">
                <a:latin typeface="+mn-ea"/>
              </a:rPr>
              <a:t>2</a:t>
            </a:r>
            <a:r>
              <a:rPr lang="ja-JP" altLang="en-US" sz="900" dirty="0">
                <a:latin typeface="+mn-ea"/>
              </a:rPr>
              <a:t>にもたらされる線量</a:t>
            </a:r>
            <a:endParaRPr lang="en-US" altLang="ja-JP" sz="900" dirty="0">
              <a:latin typeface="+mn-ea"/>
            </a:endParaRPr>
          </a:p>
          <a:p>
            <a:r>
              <a:rPr lang="en-US" altLang="ja-JP" sz="900" dirty="0">
                <a:latin typeface="+mn-ea"/>
              </a:rPr>
              <a:t>*3 </a:t>
            </a:r>
            <a:r>
              <a:rPr lang="ja-JP" altLang="en-US" sz="900" dirty="0">
                <a:latin typeface="+mn-ea"/>
              </a:rPr>
              <a:t>線量は、表皮から</a:t>
            </a:r>
            <a:r>
              <a:rPr lang="en-US" altLang="ja-JP" sz="900" dirty="0">
                <a:latin typeface="+mn-ea"/>
              </a:rPr>
              <a:t>40mg/cm</a:t>
            </a:r>
            <a:r>
              <a:rPr lang="en-US" altLang="ja-JP" sz="900" baseline="30000" dirty="0">
                <a:latin typeface="+mn-ea"/>
              </a:rPr>
              <a:t>2</a:t>
            </a:r>
            <a:r>
              <a:rPr lang="ja-JP" altLang="en-US" sz="900" dirty="0">
                <a:latin typeface="+mn-ea"/>
              </a:rPr>
              <a:t>の深度（すなわち</a:t>
            </a:r>
            <a:r>
              <a:rPr lang="en-US" altLang="ja-JP" sz="900" dirty="0">
                <a:latin typeface="+mn-ea"/>
              </a:rPr>
              <a:t>0.4mm</a:t>
            </a:r>
            <a:r>
              <a:rPr lang="ja-JP" altLang="en-US" sz="900" dirty="0">
                <a:latin typeface="+mn-ea"/>
              </a:rPr>
              <a:t>）で</a:t>
            </a:r>
            <a:r>
              <a:rPr lang="en-US" altLang="ja-JP" sz="900" dirty="0">
                <a:latin typeface="+mn-ea"/>
              </a:rPr>
              <a:t>100cm</a:t>
            </a:r>
            <a:r>
              <a:rPr lang="en-US" altLang="ja-JP" sz="900" baseline="30000" dirty="0">
                <a:latin typeface="+mn-ea"/>
              </a:rPr>
              <a:t>2</a:t>
            </a:r>
            <a:r>
              <a:rPr lang="ja-JP" altLang="en-US" sz="900" dirty="0">
                <a:latin typeface="+mn-ea"/>
              </a:rPr>
              <a:t>の皮膚組織に対するものである。</a:t>
            </a:r>
            <a:endParaRPr lang="en-US" altLang="ja-JP" sz="900" dirty="0">
              <a:latin typeface="+mn-ea"/>
            </a:endParaRPr>
          </a:p>
          <a:p>
            <a:r>
              <a:rPr lang="en-US" altLang="ja-JP" sz="900" dirty="0">
                <a:latin typeface="+mn-ea"/>
              </a:rPr>
              <a:t>*4 AD (Δ)</a:t>
            </a:r>
            <a:r>
              <a:rPr lang="ja-JP" altLang="en-US" sz="900" dirty="0">
                <a:latin typeface="+mn-ea"/>
              </a:rPr>
              <a:t>は、被ばくした人の</a:t>
            </a:r>
            <a:r>
              <a:rPr lang="en-US" altLang="ja-JP" sz="900" dirty="0">
                <a:latin typeface="+mn-ea"/>
              </a:rPr>
              <a:t>5</a:t>
            </a:r>
            <a:r>
              <a:rPr lang="ja-JP" altLang="en-US" sz="900" dirty="0">
                <a:latin typeface="+mn-ea"/>
              </a:rPr>
              <a:t>％に健康影響を生じるような摂取量</a:t>
            </a:r>
            <a:r>
              <a:rPr lang="en-US" altLang="ja-JP" sz="900" dirty="0">
                <a:latin typeface="+mn-ea"/>
              </a:rPr>
              <a:t>(I</a:t>
            </a:r>
            <a:r>
              <a:rPr lang="en-US" altLang="ja-JP" sz="900" baseline="-25000" dirty="0">
                <a:latin typeface="+mn-ea"/>
              </a:rPr>
              <a:t>05</a:t>
            </a:r>
            <a:r>
              <a:rPr lang="en-US" altLang="ja-JP" sz="900" dirty="0">
                <a:latin typeface="+mn-ea"/>
              </a:rPr>
              <a:t>)</a:t>
            </a:r>
            <a:r>
              <a:rPr lang="ja-JP" altLang="en-US" sz="900" dirty="0">
                <a:latin typeface="+mn-ea"/>
              </a:rPr>
              <a:t>によって期間</a:t>
            </a:r>
            <a:r>
              <a:rPr lang="en-US" altLang="ja-JP" sz="900" dirty="0">
                <a:latin typeface="+mn-ea"/>
              </a:rPr>
              <a:t>Δ</a:t>
            </a:r>
            <a:r>
              <a:rPr lang="ja-JP" altLang="en-US" sz="900" dirty="0">
                <a:latin typeface="+mn-ea"/>
              </a:rPr>
              <a:t>の間にもたらされる吸収線量を指す。</a:t>
            </a:r>
            <a:endParaRPr lang="en-US" altLang="ja-JP" sz="900" dirty="0">
              <a:latin typeface="+mn-ea"/>
            </a:endParaRPr>
          </a:p>
          <a:p>
            <a:r>
              <a:rPr lang="en-US" altLang="ja-JP" sz="900" dirty="0">
                <a:latin typeface="+mn-ea"/>
              </a:rPr>
              <a:t>*5 </a:t>
            </a:r>
            <a:r>
              <a:rPr lang="ja-JP" altLang="en-US" sz="900" dirty="0">
                <a:latin typeface="+mn-ea"/>
              </a:rPr>
              <a:t>放射性核種の摂取量閾値の違いを考慮するため異なる基準を使用。</a:t>
            </a:r>
            <a:endParaRPr lang="en-US" altLang="ja-JP" sz="900" dirty="0">
              <a:latin typeface="+mn-ea"/>
            </a:endParaRPr>
          </a:p>
          <a:p>
            <a:r>
              <a:rPr lang="en-US" altLang="ja-JP" sz="900" dirty="0">
                <a:latin typeface="+mn-ea"/>
              </a:rPr>
              <a:t>*6 </a:t>
            </a:r>
            <a:r>
              <a:rPr lang="ja-JP" altLang="en-US" sz="900" dirty="0">
                <a:latin typeface="+mn-ea"/>
              </a:rPr>
              <a:t>体内除染に対する包括的判断基準は、体内除染なしの予測線量に基づく。</a:t>
            </a:r>
            <a:endParaRPr lang="en-US" altLang="ja-JP" sz="900" dirty="0">
              <a:latin typeface="+mn-ea"/>
            </a:endParaRPr>
          </a:p>
          <a:p>
            <a:r>
              <a:rPr lang="en-US" altLang="ja-JP" sz="900" dirty="0">
                <a:latin typeface="+mn-ea"/>
              </a:rPr>
              <a:t>*7 </a:t>
            </a:r>
            <a:r>
              <a:rPr lang="ja-JP" altLang="en-US" sz="900" dirty="0">
                <a:latin typeface="+mn-ea"/>
              </a:rPr>
              <a:t>本文書の目的上、「肺」とは、気道の肺胞－間質領域</a:t>
            </a:r>
            <a:r>
              <a:rPr lang="en-US" altLang="ja-JP" sz="900" dirty="0">
                <a:latin typeface="+mn-ea"/>
              </a:rPr>
              <a:t>(AI)</a:t>
            </a:r>
            <a:r>
              <a:rPr lang="ja-JP" altLang="en-US" sz="900" dirty="0">
                <a:latin typeface="+mn-ea"/>
              </a:rPr>
              <a:t>を意味する。</a:t>
            </a:r>
            <a:endParaRPr lang="en-US" altLang="ja-JP" sz="900" dirty="0">
              <a:latin typeface="+mn-ea"/>
            </a:endParaRPr>
          </a:p>
          <a:p>
            <a:r>
              <a:rPr lang="en-US" altLang="ja-JP" sz="900" dirty="0">
                <a:latin typeface="+mn-ea"/>
              </a:rPr>
              <a:t>*8 </a:t>
            </a:r>
            <a:r>
              <a:rPr lang="ja-JP" altLang="en-US" sz="900" dirty="0">
                <a:latin typeface="+mn-ea"/>
              </a:rPr>
              <a:t>子宮内での成長期間における吸収線量。</a:t>
            </a:r>
            <a:endParaRPr lang="en-US" altLang="ja-JP" sz="900" dirty="0">
              <a:latin typeface="+mn-ea"/>
            </a:endParaRPr>
          </a:p>
        </p:txBody>
      </p:sp>
      <p:sp>
        <p:nvSpPr>
          <p:cNvPr id="9" name="テキスト ボックス 8"/>
          <p:cNvSpPr txBox="1"/>
          <p:nvPr/>
        </p:nvSpPr>
        <p:spPr>
          <a:xfrm>
            <a:off x="3275419" y="4868861"/>
            <a:ext cx="5328592" cy="276999"/>
          </a:xfrm>
          <a:prstGeom prst="rect">
            <a:avLst/>
          </a:prstGeom>
          <a:noFill/>
        </p:spPr>
        <p:txBody>
          <a:bodyPr wrap="square" rtlCol="0">
            <a:spAutoFit/>
          </a:bodyPr>
          <a:lstStyle/>
          <a:p>
            <a:pPr algn="r"/>
            <a:r>
              <a:rPr lang="ja-JP" altLang="en-US" sz="1200" dirty="0"/>
              <a:t>出典：</a:t>
            </a:r>
            <a:r>
              <a:rPr lang="en-US" altLang="ja-JP" sz="1200" dirty="0"/>
              <a:t>IAEA GSR Part7 TABLE II.1.</a:t>
            </a:r>
            <a:endParaRPr lang="ja-JP" altLang="en-US" sz="1200" dirty="0"/>
          </a:p>
        </p:txBody>
      </p:sp>
      <p:sp>
        <p:nvSpPr>
          <p:cNvPr id="4" name="テキスト ボックス 3">
            <a:extLst>
              <a:ext uri="{FF2B5EF4-FFF2-40B4-BE49-F238E27FC236}">
                <a16:creationId xmlns:a16="http://schemas.microsoft.com/office/drawing/2014/main" id="{EE357775-68C5-9E40-9549-DE7755E79881}"/>
              </a:ext>
            </a:extLst>
          </p:cNvPr>
          <p:cNvSpPr txBox="1"/>
          <p:nvPr/>
        </p:nvSpPr>
        <p:spPr>
          <a:xfrm>
            <a:off x="0" y="4178"/>
            <a:ext cx="1107996" cy="369332"/>
          </a:xfrm>
          <a:prstGeom prst="rect">
            <a:avLst/>
          </a:prstGeom>
          <a:noFill/>
        </p:spPr>
        <p:txBody>
          <a:bodyPr wrap="none" rtlCol="0">
            <a:spAutoFit/>
          </a:bodyPr>
          <a:lstStyle/>
          <a:p>
            <a:r>
              <a:rPr lang="ja-JP" altLang="en-US"/>
              <a:t>参考資料</a:t>
            </a:r>
            <a:endParaRPr kumimoji="1" lang="ja-JP" altLang="en-US"/>
          </a:p>
        </p:txBody>
      </p:sp>
      <p:sp>
        <p:nvSpPr>
          <p:cNvPr id="5" name="スライド番号プレースホルダー 4">
            <a:extLst>
              <a:ext uri="{FF2B5EF4-FFF2-40B4-BE49-F238E27FC236}">
                <a16:creationId xmlns:a16="http://schemas.microsoft.com/office/drawing/2014/main" id="{5BFB164E-9961-C544-8CCB-FD164EEAD52D}"/>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151805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確率的影響の包括的判断基準</a:t>
            </a:r>
            <a:r>
              <a:rPr lang="en-US" altLang="ja-JP" dirty="0"/>
              <a:t>(IAEA)</a:t>
            </a:r>
            <a:endParaRPr lang="ja-JP" altLang="en-US" dirty="0"/>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250415640"/>
              </p:ext>
            </p:extLst>
          </p:nvPr>
        </p:nvGraphicFramePr>
        <p:xfrm>
          <a:off x="628650" y="1271587"/>
          <a:ext cx="7887246" cy="4698425"/>
        </p:xfrm>
        <a:graphic>
          <a:graphicData uri="http://schemas.openxmlformats.org/drawingml/2006/table">
            <a:tbl>
              <a:tblPr firstRow="1" bandRow="1">
                <a:tableStyleId>{5C22544A-7EE6-4342-B048-85BDC9FD1C3A}</a:tableStyleId>
              </a:tblPr>
              <a:tblGrid>
                <a:gridCol w="4211707">
                  <a:extLst>
                    <a:ext uri="{9D8B030D-6E8A-4147-A177-3AD203B41FA5}">
                      <a16:colId xmlns:a16="http://schemas.microsoft.com/office/drawing/2014/main" val="20000"/>
                    </a:ext>
                  </a:extLst>
                </a:gridCol>
                <a:gridCol w="3675539">
                  <a:extLst>
                    <a:ext uri="{9D8B030D-6E8A-4147-A177-3AD203B41FA5}">
                      <a16:colId xmlns:a16="http://schemas.microsoft.com/office/drawing/2014/main" val="171913823"/>
                    </a:ext>
                  </a:extLst>
                </a:gridCol>
              </a:tblGrid>
              <a:tr h="394710">
                <a:tc>
                  <a:txBody>
                    <a:bodyPr/>
                    <a:lstStyle/>
                    <a:p>
                      <a:pPr algn="ctr"/>
                      <a:r>
                        <a:rPr kumimoji="1" lang="ja-JP" altLang="en-US" sz="1800" dirty="0"/>
                        <a:t>包括的判断基準</a:t>
                      </a:r>
                    </a:p>
                  </a:txBody>
                  <a:tcPr marL="80723" marR="80723" marT="34290" marB="34290"/>
                </a:tc>
                <a:tc>
                  <a:txBody>
                    <a:bodyPr/>
                    <a:lstStyle/>
                    <a:p>
                      <a:pPr algn="ctr"/>
                      <a:r>
                        <a:rPr kumimoji="1" lang="ja-JP" altLang="en-US" sz="1800"/>
                        <a:t>防護措置あるいは他の措置の例</a:t>
                      </a:r>
                      <a:endParaRPr kumimoji="1" lang="ja-JP" altLang="en-US" sz="1800" dirty="0"/>
                    </a:p>
                  </a:txBody>
                  <a:tcPr marL="80723" marR="80723" marT="34290" marB="34290"/>
                </a:tc>
                <a:extLst>
                  <a:ext uri="{0D108BD9-81ED-4DB2-BD59-A6C34878D82A}">
                    <a16:rowId xmlns:a16="http://schemas.microsoft.com/office/drawing/2014/main" val="10000"/>
                  </a:ext>
                </a:extLst>
              </a:tr>
              <a:tr h="389376">
                <a:tc gridSpan="2">
                  <a:txBody>
                    <a:bodyPr/>
                    <a:lstStyle/>
                    <a:p>
                      <a:r>
                        <a:rPr kumimoji="1" lang="ja-JP" altLang="en-US" sz="1400" dirty="0"/>
                        <a:t>以下の包括的判断基準を超える予測線量：緊急防護措置と他の対応措置を実施する</a:t>
                      </a:r>
                    </a:p>
                  </a:txBody>
                  <a:tcPr marL="80723" marR="80723" marT="34290" marB="34290"/>
                </a:tc>
                <a:tc hMerge="1">
                  <a:txBody>
                    <a:bodyPr/>
                    <a:lstStyle/>
                    <a:p>
                      <a:endParaRPr kumimoji="1" lang="ja-JP" altLang="en-US" sz="1400" dirty="0"/>
                    </a:p>
                  </a:txBody>
                  <a:tcPr marL="80723" marR="80723" marT="34290" marB="34290"/>
                </a:tc>
                <a:extLst>
                  <a:ext uri="{0D108BD9-81ED-4DB2-BD59-A6C34878D82A}">
                    <a16:rowId xmlns:a16="http://schemas.microsoft.com/office/drawing/2014/main" val="10001"/>
                  </a:ext>
                </a:extLst>
              </a:tr>
              <a:tr h="389376">
                <a:tc>
                  <a:txBody>
                    <a:bodyPr/>
                    <a:lstStyle/>
                    <a:p>
                      <a:r>
                        <a:rPr kumimoji="1" lang="ja-JP" altLang="en-US" sz="1400" dirty="0"/>
                        <a:t>甲状腺等価線量　</a:t>
                      </a:r>
                      <a:r>
                        <a:rPr kumimoji="1" lang="en-US" altLang="ja-JP" sz="1400" dirty="0"/>
                        <a:t>50mSv </a:t>
                      </a:r>
                      <a:r>
                        <a:rPr kumimoji="1" lang="ja-JP" altLang="en-US" sz="1400" dirty="0"/>
                        <a:t>（最初の</a:t>
                      </a:r>
                      <a:r>
                        <a:rPr kumimoji="1" lang="en-US" altLang="ja-JP" sz="1400" dirty="0"/>
                        <a:t>7</a:t>
                      </a:r>
                      <a:r>
                        <a:rPr kumimoji="1" lang="ja-JP" altLang="en-US" sz="1400" dirty="0"/>
                        <a:t>日間）</a:t>
                      </a:r>
                    </a:p>
                  </a:txBody>
                  <a:tcPr marL="80723" marR="80723" marT="34290" marB="34290"/>
                </a:tc>
                <a:tc>
                  <a:txBody>
                    <a:bodyPr/>
                    <a:lstStyle/>
                    <a:p>
                      <a:r>
                        <a:rPr kumimoji="1" lang="ja-JP" altLang="en-US" sz="1400"/>
                        <a:t>安定ヨウ素剤予防服用</a:t>
                      </a:r>
                      <a:endParaRPr kumimoji="1" lang="ja-JP" altLang="en-US" sz="1400" dirty="0"/>
                    </a:p>
                  </a:txBody>
                  <a:tcPr marL="80723" marR="80723" marT="34290" marB="34290"/>
                </a:tc>
                <a:extLst>
                  <a:ext uri="{0D108BD9-81ED-4DB2-BD59-A6C34878D82A}">
                    <a16:rowId xmlns:a16="http://schemas.microsoft.com/office/drawing/2014/main" val="10002"/>
                  </a:ext>
                </a:extLst>
              </a:tr>
              <a:tr h="565395">
                <a:tc>
                  <a:txBody>
                    <a:bodyPr/>
                    <a:lstStyle/>
                    <a:p>
                      <a:r>
                        <a:rPr kumimoji="1" lang="ja-JP" altLang="en-US" sz="1400" dirty="0"/>
                        <a:t>実効線量　　　</a:t>
                      </a:r>
                      <a:r>
                        <a:rPr kumimoji="1" lang="ja-JP" altLang="en-US" sz="1400" baseline="0" dirty="0"/>
                        <a:t>  </a:t>
                      </a:r>
                      <a:r>
                        <a:rPr kumimoji="1" lang="en-US" altLang="ja-JP" sz="1400" baseline="0" dirty="0"/>
                        <a:t>100mSv</a:t>
                      </a:r>
                      <a:r>
                        <a:rPr kumimoji="1" lang="ja-JP" altLang="en-US" sz="1400" baseline="0" dirty="0"/>
                        <a:t>　（最初の</a:t>
                      </a:r>
                      <a:r>
                        <a:rPr kumimoji="1" lang="en-US" altLang="ja-JP" sz="1400" baseline="0" dirty="0"/>
                        <a:t>7</a:t>
                      </a:r>
                      <a:r>
                        <a:rPr kumimoji="1" lang="ja-JP" altLang="en-US" sz="1400" baseline="0" dirty="0"/>
                        <a:t>日間）</a:t>
                      </a:r>
                      <a:endParaRPr kumimoji="1" lang="en-US" altLang="ja-JP" sz="1400" baseline="0" dirty="0"/>
                    </a:p>
                    <a:p>
                      <a:r>
                        <a:rPr kumimoji="1" lang="ja-JP" altLang="en-US" sz="1400" baseline="0" dirty="0"/>
                        <a:t>胎児等価線量　  </a:t>
                      </a:r>
                      <a:r>
                        <a:rPr kumimoji="1" lang="en-US" altLang="ja-JP" sz="1400" baseline="0" dirty="0"/>
                        <a:t>100mSv</a:t>
                      </a:r>
                      <a:r>
                        <a:rPr kumimoji="1" lang="ja-JP" altLang="en-US" sz="1400" baseline="0" dirty="0"/>
                        <a:t>　（最初の</a:t>
                      </a:r>
                      <a:r>
                        <a:rPr kumimoji="1" lang="en-US" altLang="ja-JP" sz="1400" baseline="0" dirty="0"/>
                        <a:t>7</a:t>
                      </a:r>
                      <a:r>
                        <a:rPr kumimoji="1" lang="ja-JP" altLang="en-US" sz="1400" baseline="0" dirty="0"/>
                        <a:t>日間）</a:t>
                      </a:r>
                      <a:endParaRPr kumimoji="1" lang="ja-JP" altLang="en-US" sz="1400" dirty="0"/>
                    </a:p>
                  </a:txBody>
                  <a:tcPr marL="80723" marR="80723" marT="34290" marB="34290"/>
                </a:tc>
                <a:tc>
                  <a:txBody>
                    <a:bodyPr/>
                    <a:lstStyle/>
                    <a:p>
                      <a:r>
                        <a:rPr kumimoji="1" lang="ja-JP" altLang="en-US" sz="1400"/>
                        <a:t>屋内退避、避難、除染、食物やミルク、水の摂取制限、汚染管理、公衆の安心確保</a:t>
                      </a:r>
                      <a:endParaRPr kumimoji="1" lang="ja-JP" altLang="en-US" sz="1400" dirty="0"/>
                    </a:p>
                  </a:txBody>
                  <a:tcPr marL="80723" marR="80723" marT="34290" marB="34290"/>
                </a:tc>
                <a:extLst>
                  <a:ext uri="{0D108BD9-81ED-4DB2-BD59-A6C34878D82A}">
                    <a16:rowId xmlns:a16="http://schemas.microsoft.com/office/drawing/2014/main" val="10003"/>
                  </a:ext>
                </a:extLst>
              </a:tr>
              <a:tr h="389376">
                <a:tc gridSpan="2">
                  <a:txBody>
                    <a:bodyPr/>
                    <a:lstStyle/>
                    <a:p>
                      <a:r>
                        <a:rPr kumimoji="1" lang="ja-JP" altLang="en-US" sz="1400" dirty="0"/>
                        <a:t>以下の包括的判断基準を超える予測線量：緊急時の早い段階での防護措置と他の対応措置を実施する。</a:t>
                      </a:r>
                    </a:p>
                  </a:txBody>
                  <a:tcPr marL="80723" marR="80723" marT="34290" marB="34290"/>
                </a:tc>
                <a:tc hMerge="1">
                  <a:txBody>
                    <a:bodyPr/>
                    <a:lstStyle/>
                    <a:p>
                      <a:endParaRPr kumimoji="1" lang="ja-JP" altLang="en-US" sz="1400" dirty="0"/>
                    </a:p>
                  </a:txBody>
                  <a:tcPr marL="80723" marR="80723" marT="34290" marB="34290"/>
                </a:tc>
                <a:extLst>
                  <a:ext uri="{0D108BD9-81ED-4DB2-BD59-A6C34878D82A}">
                    <a16:rowId xmlns:a16="http://schemas.microsoft.com/office/drawing/2014/main" val="10004"/>
                  </a:ext>
                </a:extLst>
              </a:tr>
              <a:tr h="565395">
                <a:tc>
                  <a:txBody>
                    <a:bodyPr/>
                    <a:lstStyle/>
                    <a:p>
                      <a:r>
                        <a:rPr kumimoji="1" lang="ja-JP" altLang="en-US" sz="1400" dirty="0"/>
                        <a:t>実効線量　　　</a:t>
                      </a:r>
                      <a:r>
                        <a:rPr kumimoji="1" lang="ja-JP" altLang="en-US" sz="1400" baseline="0" dirty="0"/>
                        <a:t>  </a:t>
                      </a:r>
                      <a:r>
                        <a:rPr kumimoji="1" lang="en-US" altLang="ja-JP" sz="1400" baseline="0" dirty="0"/>
                        <a:t>100mSv</a:t>
                      </a:r>
                      <a:r>
                        <a:rPr kumimoji="1" lang="ja-JP" altLang="en-US" sz="1400" baseline="0" dirty="0"/>
                        <a:t>　（年間）</a:t>
                      </a:r>
                      <a:endParaRPr kumimoji="1" lang="en-US" altLang="ja-JP" sz="1400" baseline="0" dirty="0"/>
                    </a:p>
                    <a:p>
                      <a:r>
                        <a:rPr kumimoji="1" lang="ja-JP" altLang="en-US" sz="1400" baseline="0" dirty="0"/>
                        <a:t>胎児等価線量　  </a:t>
                      </a:r>
                      <a:r>
                        <a:rPr kumimoji="1" lang="en-US" altLang="ja-JP" sz="1400" baseline="0" dirty="0"/>
                        <a:t>100mSv</a:t>
                      </a:r>
                      <a:r>
                        <a:rPr kumimoji="1" lang="ja-JP" altLang="en-US" sz="1400" baseline="0" dirty="0"/>
                        <a:t>　（子宮内発育全期間）</a:t>
                      </a:r>
                      <a:endParaRPr kumimoji="1" lang="ja-JP" altLang="en-US" sz="1400" dirty="0"/>
                    </a:p>
                  </a:txBody>
                  <a:tcPr marL="80723" marR="80723" marT="34290" marB="34290"/>
                </a:tc>
                <a:tc>
                  <a:txBody>
                    <a:bodyPr/>
                    <a:lstStyle/>
                    <a:p>
                      <a:r>
                        <a:rPr kumimoji="1" lang="ja-JP" altLang="en-US" sz="1400"/>
                        <a:t>一時的避難、除染、食物やミルク、水の摂取制限、汚染管理、公衆の安心確保</a:t>
                      </a:r>
                      <a:endParaRPr kumimoji="1" lang="ja-JP" altLang="en-US" sz="1400" dirty="0"/>
                    </a:p>
                  </a:txBody>
                  <a:tcPr marL="80723" marR="80723" marT="34290" marB="34290"/>
                </a:tc>
                <a:extLst>
                  <a:ext uri="{0D108BD9-81ED-4DB2-BD59-A6C34878D82A}">
                    <a16:rowId xmlns:a16="http://schemas.microsoft.com/office/drawing/2014/main" val="10005"/>
                  </a:ext>
                </a:extLst>
              </a:tr>
              <a:tr h="565395">
                <a:tc gridSpan="2">
                  <a:txBody>
                    <a:bodyPr/>
                    <a:lstStyle/>
                    <a:p>
                      <a:r>
                        <a:rPr kumimoji="1" lang="ja-JP" altLang="en-US" sz="1400" dirty="0"/>
                        <a:t>以下の包括的判断基準を超えて受けた線量：放射線に起因する健康影響を検出し効率よく対処するため、長期医療対策を実施する。</a:t>
                      </a:r>
                    </a:p>
                  </a:txBody>
                  <a:tcPr marL="80723" marR="80723" marT="34290" marB="34290"/>
                </a:tc>
                <a:tc hMerge="1">
                  <a:txBody>
                    <a:bodyPr/>
                    <a:lstStyle/>
                    <a:p>
                      <a:endParaRPr kumimoji="1" lang="ja-JP" altLang="en-US" sz="1400" dirty="0"/>
                    </a:p>
                  </a:txBody>
                  <a:tcPr marL="80723" marR="80723" marT="34290" marB="34290"/>
                </a:tc>
                <a:extLst>
                  <a:ext uri="{0D108BD9-81ED-4DB2-BD59-A6C34878D82A}">
                    <a16:rowId xmlns:a16="http://schemas.microsoft.com/office/drawing/2014/main" val="10006"/>
                  </a:ext>
                </a:extLst>
              </a:tr>
              <a:tr h="768083">
                <a:tc>
                  <a:txBody>
                    <a:bodyPr/>
                    <a:lstStyle/>
                    <a:p>
                      <a:r>
                        <a:rPr kumimoji="1" lang="ja-JP" altLang="en-US" sz="1400" dirty="0"/>
                        <a:t>実効線量　　　</a:t>
                      </a:r>
                      <a:r>
                        <a:rPr kumimoji="1" lang="ja-JP" altLang="en-US" sz="1400" baseline="0" dirty="0"/>
                        <a:t>  </a:t>
                      </a:r>
                      <a:r>
                        <a:rPr kumimoji="1" lang="en-US" altLang="ja-JP" sz="1400" baseline="0" dirty="0"/>
                        <a:t>100mSv</a:t>
                      </a:r>
                      <a:r>
                        <a:rPr kumimoji="1" lang="ja-JP" altLang="en-US" sz="1400" baseline="0" dirty="0"/>
                        <a:t>　（月間）</a:t>
                      </a:r>
                      <a:endParaRPr kumimoji="1" lang="en-US" altLang="ja-JP" sz="1400" baseline="0" dirty="0"/>
                    </a:p>
                  </a:txBody>
                  <a:tcPr marL="80723" marR="80723" marT="34290" marB="34290"/>
                </a:tc>
                <a:tc>
                  <a:txBody>
                    <a:bodyPr/>
                    <a:lstStyle/>
                    <a:p>
                      <a:r>
                        <a:rPr kumimoji="1" lang="ja-JP" altLang="en-US" sz="1400"/>
                        <a:t>（医療追跡調査の基礎としての）特定の放射線感受性の高い臓器の等価線量に基づくスクリーニング、カウンセリング</a:t>
                      </a:r>
                      <a:endParaRPr kumimoji="1" lang="ja-JP" altLang="en-US" sz="1400" dirty="0"/>
                    </a:p>
                  </a:txBody>
                  <a:tcPr marL="80723" marR="80723" marT="34290" marB="34290"/>
                </a:tc>
                <a:extLst>
                  <a:ext uri="{0D108BD9-81ED-4DB2-BD59-A6C34878D82A}">
                    <a16:rowId xmlns:a16="http://schemas.microsoft.com/office/drawing/2014/main" val="10007"/>
                  </a:ext>
                </a:extLst>
              </a:tr>
              <a:tr h="5653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a:t>胎児等価線量　  </a:t>
                      </a:r>
                      <a:r>
                        <a:rPr kumimoji="1" lang="en-US" altLang="ja-JP" sz="1400" baseline="0" dirty="0"/>
                        <a:t>100mSv</a:t>
                      </a:r>
                      <a:r>
                        <a:rPr kumimoji="1" lang="ja-JP" altLang="en-US" sz="1400" baseline="0" dirty="0"/>
                        <a:t>　（子宮内発育全期間）</a:t>
                      </a:r>
                      <a:endParaRPr kumimoji="1" lang="ja-JP" altLang="en-US" sz="1400" dirty="0"/>
                    </a:p>
                  </a:txBody>
                  <a:tcPr marL="80723" marR="80723" marT="34290" marB="34290"/>
                </a:tc>
                <a:tc>
                  <a:txBody>
                    <a:bodyPr/>
                    <a:lstStyle/>
                    <a:p>
                      <a:r>
                        <a:rPr kumimoji="1" lang="ja-JP" altLang="en-US" sz="1400"/>
                        <a:t>個々の状況で告知に基づく決定を実施するためのカウンセリング</a:t>
                      </a:r>
                      <a:endParaRPr kumimoji="1" lang="ja-JP" altLang="en-US" sz="1400" dirty="0"/>
                    </a:p>
                  </a:txBody>
                  <a:tcPr marL="80723" marR="80723" marT="34290" marB="34290"/>
                </a:tc>
                <a:extLst>
                  <a:ext uri="{0D108BD9-81ED-4DB2-BD59-A6C34878D82A}">
                    <a16:rowId xmlns:a16="http://schemas.microsoft.com/office/drawing/2014/main" val="10008"/>
                  </a:ext>
                </a:extLst>
              </a:tr>
            </a:tbl>
          </a:graphicData>
        </a:graphic>
      </p:graphicFrame>
      <p:sp>
        <p:nvSpPr>
          <p:cNvPr id="6" name="テキスト ボックス 5">
            <a:extLst>
              <a:ext uri="{FF2B5EF4-FFF2-40B4-BE49-F238E27FC236}">
                <a16:creationId xmlns:a16="http://schemas.microsoft.com/office/drawing/2014/main" id="{1C53015C-AB36-C447-8FDA-88B6D0BF8CD4}"/>
              </a:ext>
            </a:extLst>
          </p:cNvPr>
          <p:cNvSpPr txBox="1"/>
          <p:nvPr/>
        </p:nvSpPr>
        <p:spPr>
          <a:xfrm>
            <a:off x="0" y="4178"/>
            <a:ext cx="1107996" cy="369332"/>
          </a:xfrm>
          <a:prstGeom prst="rect">
            <a:avLst/>
          </a:prstGeom>
          <a:noFill/>
        </p:spPr>
        <p:txBody>
          <a:bodyPr wrap="none" rtlCol="0">
            <a:spAutoFit/>
          </a:bodyPr>
          <a:lstStyle/>
          <a:p>
            <a:r>
              <a:rPr lang="ja-JP" altLang="en-US"/>
              <a:t>参考資料</a:t>
            </a:r>
            <a:endParaRPr kumimoji="1" lang="ja-JP" altLang="en-US"/>
          </a:p>
        </p:txBody>
      </p:sp>
      <p:sp>
        <p:nvSpPr>
          <p:cNvPr id="4" name="スライド番号プレースホルダー 3">
            <a:extLst>
              <a:ext uri="{FF2B5EF4-FFF2-40B4-BE49-F238E27FC236}">
                <a16:creationId xmlns:a16="http://schemas.microsoft.com/office/drawing/2014/main" id="{5AB6A2BE-5058-4F45-8ECC-93887CD7DA1B}"/>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
        <p:nvSpPr>
          <p:cNvPr id="9" name="テキスト ボックス 8">
            <a:extLst>
              <a:ext uri="{FF2B5EF4-FFF2-40B4-BE49-F238E27FC236}">
                <a16:creationId xmlns:a16="http://schemas.microsoft.com/office/drawing/2014/main" id="{1EF25E5F-00CC-FF4B-8014-CFC1AF6ABDDB}"/>
              </a:ext>
            </a:extLst>
          </p:cNvPr>
          <p:cNvSpPr txBox="1"/>
          <p:nvPr/>
        </p:nvSpPr>
        <p:spPr>
          <a:xfrm>
            <a:off x="3186758" y="6024681"/>
            <a:ext cx="5328592" cy="276999"/>
          </a:xfrm>
          <a:prstGeom prst="rect">
            <a:avLst/>
          </a:prstGeom>
          <a:noFill/>
        </p:spPr>
        <p:txBody>
          <a:bodyPr wrap="square" rtlCol="0">
            <a:spAutoFit/>
          </a:bodyPr>
          <a:lstStyle/>
          <a:p>
            <a:pPr algn="r"/>
            <a:r>
              <a:rPr lang="ja-JP" altLang="en-US" sz="1200" dirty="0"/>
              <a:t>出典：</a:t>
            </a:r>
            <a:r>
              <a:rPr lang="en-US" altLang="ja-JP" sz="1200" dirty="0"/>
              <a:t>IAEA GSR Part7 TABLE II.2.</a:t>
            </a:r>
            <a:endParaRPr lang="ja-JP" altLang="en-US" sz="1200" dirty="0"/>
          </a:p>
        </p:txBody>
      </p:sp>
    </p:spTree>
    <p:extLst>
      <p:ext uri="{BB962C8B-B14F-4D97-AF65-F5344CB8AC3E}">
        <p14:creationId xmlns:p14="http://schemas.microsoft.com/office/powerpoint/2010/main" val="411490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1F50F-7550-B84E-818A-F311D8FB41DC}"/>
              </a:ext>
            </a:extLst>
          </p:cNvPr>
          <p:cNvSpPr>
            <a:spLocks noGrp="1"/>
          </p:cNvSpPr>
          <p:nvPr>
            <p:ph type="title"/>
          </p:nvPr>
        </p:nvSpPr>
        <p:spPr/>
        <p:txBody>
          <a:bodyPr>
            <a:normAutofit/>
          </a:bodyPr>
          <a:lstStyle/>
          <a:p>
            <a:r>
              <a:rPr lang="ja-JP" altLang="en-US"/>
              <a:t>飲食物に関する包括的判断基準</a:t>
            </a:r>
            <a:r>
              <a:rPr lang="en-US" altLang="ja-JP" dirty="0"/>
              <a:t>(IAEA)</a:t>
            </a:r>
            <a:endParaRPr kumimoji="1" lang="ja-JP" altLang="en-US"/>
          </a:p>
        </p:txBody>
      </p:sp>
      <p:sp>
        <p:nvSpPr>
          <p:cNvPr id="4" name="スライド番号プレースホルダー 3">
            <a:extLst>
              <a:ext uri="{FF2B5EF4-FFF2-40B4-BE49-F238E27FC236}">
                <a16:creationId xmlns:a16="http://schemas.microsoft.com/office/drawing/2014/main" id="{4379A054-77FC-394B-9976-E20911C05B75}"/>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
        <p:nvSpPr>
          <p:cNvPr id="5" name="テキスト ボックス 4">
            <a:extLst>
              <a:ext uri="{FF2B5EF4-FFF2-40B4-BE49-F238E27FC236}">
                <a16:creationId xmlns:a16="http://schemas.microsoft.com/office/drawing/2014/main" id="{647AC8C6-673E-4646-A0D3-7C25EC7F9E02}"/>
              </a:ext>
            </a:extLst>
          </p:cNvPr>
          <p:cNvSpPr txBox="1"/>
          <p:nvPr/>
        </p:nvSpPr>
        <p:spPr>
          <a:xfrm>
            <a:off x="0" y="4178"/>
            <a:ext cx="1107996" cy="369332"/>
          </a:xfrm>
          <a:prstGeom prst="rect">
            <a:avLst/>
          </a:prstGeom>
          <a:noFill/>
        </p:spPr>
        <p:txBody>
          <a:bodyPr wrap="none" rtlCol="0">
            <a:spAutoFit/>
          </a:bodyPr>
          <a:lstStyle/>
          <a:p>
            <a:r>
              <a:rPr lang="ja-JP" altLang="en-US"/>
              <a:t>参考資料</a:t>
            </a:r>
            <a:endParaRPr kumimoji="1" lang="ja-JP" altLang="en-US"/>
          </a:p>
        </p:txBody>
      </p:sp>
      <p:sp>
        <p:nvSpPr>
          <p:cNvPr id="7" name="テキスト ボックス 6">
            <a:extLst>
              <a:ext uri="{FF2B5EF4-FFF2-40B4-BE49-F238E27FC236}">
                <a16:creationId xmlns:a16="http://schemas.microsoft.com/office/drawing/2014/main" id="{7F70FB37-ECB9-F648-AA7B-39B06A65FBDE}"/>
              </a:ext>
            </a:extLst>
          </p:cNvPr>
          <p:cNvSpPr txBox="1"/>
          <p:nvPr/>
        </p:nvSpPr>
        <p:spPr>
          <a:xfrm>
            <a:off x="3186758" y="5011432"/>
            <a:ext cx="5328592" cy="276999"/>
          </a:xfrm>
          <a:prstGeom prst="rect">
            <a:avLst/>
          </a:prstGeom>
          <a:noFill/>
        </p:spPr>
        <p:txBody>
          <a:bodyPr wrap="square" rtlCol="0">
            <a:spAutoFit/>
          </a:bodyPr>
          <a:lstStyle/>
          <a:p>
            <a:pPr algn="r"/>
            <a:r>
              <a:rPr lang="ja-JP" altLang="en-US" sz="1200" dirty="0"/>
              <a:t>出典：</a:t>
            </a:r>
            <a:r>
              <a:rPr lang="en-US" altLang="ja-JP" sz="1200" dirty="0"/>
              <a:t>IAEA GSR Part7 TABLE II.3.</a:t>
            </a:r>
            <a:endParaRPr lang="ja-JP" altLang="en-US" sz="1200" dirty="0"/>
          </a:p>
        </p:txBody>
      </p:sp>
      <p:graphicFrame>
        <p:nvGraphicFramePr>
          <p:cNvPr id="8" name="コンテンツ プレースホルダ 6">
            <a:extLst>
              <a:ext uri="{FF2B5EF4-FFF2-40B4-BE49-F238E27FC236}">
                <a16:creationId xmlns:a16="http://schemas.microsoft.com/office/drawing/2014/main" id="{FACACFD6-9A0D-5046-8E29-415996579324}"/>
              </a:ext>
            </a:extLst>
          </p:cNvPr>
          <p:cNvGraphicFramePr>
            <a:graphicFrameLocks noGrp="1"/>
          </p:cNvGraphicFramePr>
          <p:nvPr>
            <p:ph idx="1"/>
            <p:extLst>
              <p:ext uri="{D42A27DB-BD31-4B8C-83A1-F6EECF244321}">
                <p14:modId xmlns:p14="http://schemas.microsoft.com/office/powerpoint/2010/main" val="3726151025"/>
              </p:ext>
            </p:extLst>
          </p:nvPr>
        </p:nvGraphicFramePr>
        <p:xfrm>
          <a:off x="628650" y="1271588"/>
          <a:ext cx="7887246" cy="3546993"/>
        </p:xfrm>
        <a:graphic>
          <a:graphicData uri="http://schemas.openxmlformats.org/drawingml/2006/table">
            <a:tbl>
              <a:tblPr firstRow="1" bandRow="1">
                <a:tableStyleId>{5C22544A-7EE6-4342-B048-85BDC9FD1C3A}</a:tableStyleId>
              </a:tblPr>
              <a:tblGrid>
                <a:gridCol w="3429642">
                  <a:extLst>
                    <a:ext uri="{9D8B030D-6E8A-4147-A177-3AD203B41FA5}">
                      <a16:colId xmlns:a16="http://schemas.microsoft.com/office/drawing/2014/main" val="20000"/>
                    </a:ext>
                  </a:extLst>
                </a:gridCol>
                <a:gridCol w="4457604">
                  <a:extLst>
                    <a:ext uri="{9D8B030D-6E8A-4147-A177-3AD203B41FA5}">
                      <a16:colId xmlns:a16="http://schemas.microsoft.com/office/drawing/2014/main" val="4164740587"/>
                    </a:ext>
                  </a:extLst>
                </a:gridCol>
              </a:tblGrid>
              <a:tr h="474761">
                <a:tc>
                  <a:txBody>
                    <a:bodyPr/>
                    <a:lstStyle/>
                    <a:p>
                      <a:pPr algn="ctr">
                        <a:lnSpc>
                          <a:spcPct val="100000"/>
                        </a:lnSpc>
                      </a:pPr>
                      <a:r>
                        <a:rPr kumimoji="1" lang="ja-JP" altLang="en-US" sz="2000" dirty="0"/>
                        <a:t>包括的判断基準</a:t>
                      </a:r>
                    </a:p>
                  </a:txBody>
                  <a:tcPr marL="80723" marR="80723" marT="34290" marB="34290"/>
                </a:tc>
                <a:tc>
                  <a:txBody>
                    <a:bodyPr/>
                    <a:lstStyle/>
                    <a:p>
                      <a:pPr algn="ctr">
                        <a:lnSpc>
                          <a:spcPct val="100000"/>
                        </a:lnSpc>
                      </a:pPr>
                      <a:r>
                        <a:rPr kumimoji="1" lang="ja-JP" altLang="en-US" sz="2000"/>
                        <a:t>防護措置あるいは他の措置の例</a:t>
                      </a:r>
                      <a:endParaRPr kumimoji="1" lang="ja-JP" altLang="en-US" sz="2000" dirty="0"/>
                    </a:p>
                  </a:txBody>
                  <a:tcPr marL="80723" marR="80723" marT="34290" marB="34290"/>
                </a:tc>
                <a:extLst>
                  <a:ext uri="{0D108BD9-81ED-4DB2-BD59-A6C34878D82A}">
                    <a16:rowId xmlns:a16="http://schemas.microsoft.com/office/drawing/2014/main" val="10000"/>
                  </a:ext>
                </a:extLst>
              </a:tr>
              <a:tr h="680062">
                <a:tc gridSpan="2">
                  <a:txBody>
                    <a:bodyPr/>
                    <a:lstStyle/>
                    <a:p>
                      <a:pPr>
                        <a:lnSpc>
                          <a:spcPct val="100000"/>
                        </a:lnSpc>
                      </a:pPr>
                      <a:r>
                        <a:rPr kumimoji="1" lang="ja-JP" altLang="en-US" sz="1600"/>
                        <a:t>食物、牛乳、飲料水の摂取および他の商品の使用により以下の包括的判断基準を超える予測線量：防護措置と他の対応措置を実施する</a:t>
                      </a:r>
                      <a:endParaRPr kumimoji="1" lang="ja-JP" altLang="en-US" sz="1600" dirty="0"/>
                    </a:p>
                  </a:txBody>
                  <a:tcPr marL="80723" marR="80723" marT="34290" marB="34290"/>
                </a:tc>
                <a:tc hMerge="1">
                  <a:txBody>
                    <a:bodyPr/>
                    <a:lstStyle/>
                    <a:p>
                      <a:endParaRPr kumimoji="1" lang="ja-JP" altLang="en-US"/>
                    </a:p>
                  </a:txBody>
                  <a:tcPr/>
                </a:tc>
                <a:extLst>
                  <a:ext uri="{0D108BD9-81ED-4DB2-BD59-A6C34878D82A}">
                    <a16:rowId xmlns:a16="http://schemas.microsoft.com/office/drawing/2014/main" val="10006"/>
                  </a:ext>
                </a:extLst>
              </a:tr>
              <a:tr h="923857">
                <a:tc>
                  <a:txBody>
                    <a:bodyPr/>
                    <a:lstStyle/>
                    <a:p>
                      <a:pPr>
                        <a:lnSpc>
                          <a:spcPct val="100000"/>
                        </a:lnSpc>
                      </a:pPr>
                      <a:r>
                        <a:rPr kumimoji="1" lang="ja-JP" altLang="en-US" sz="1600" dirty="0"/>
                        <a:t>実効線量　　　</a:t>
                      </a:r>
                      <a:r>
                        <a:rPr kumimoji="1" lang="ja-JP" altLang="en-US" sz="1600" baseline="0"/>
                        <a:t>  </a:t>
                      </a:r>
                      <a:r>
                        <a:rPr kumimoji="1" lang="en-US" altLang="ja-JP" sz="1600" baseline="0" dirty="0"/>
                        <a:t>10mSv</a:t>
                      </a:r>
                      <a:r>
                        <a:rPr kumimoji="1" lang="ja-JP" altLang="en-US" sz="1600" baseline="0"/>
                        <a:t>　（年間</a:t>
                      </a:r>
                      <a:r>
                        <a:rPr kumimoji="1" lang="ja-JP" altLang="en-US" sz="1600" baseline="0" dirty="0"/>
                        <a:t>）</a:t>
                      </a:r>
                      <a:endParaRPr kumimoji="1" lang="en-US" altLang="ja-JP" sz="1600" baseline="0" dirty="0"/>
                    </a:p>
                  </a:txBody>
                  <a:tcPr marL="80723" marR="80723" marT="34290" marB="34290"/>
                </a:tc>
                <a:tc rowSpan="2">
                  <a:txBody>
                    <a:bodyPr/>
                    <a:lstStyle/>
                    <a:p>
                      <a:pPr>
                        <a:lnSpc>
                          <a:spcPct val="100000"/>
                        </a:lnSpc>
                      </a:pPr>
                      <a:r>
                        <a:rPr kumimoji="1" lang="ja-JP" altLang="en-US" sz="1600"/>
                        <a:t>食物、牛乳、飲料水の消費、流通、販売を制限し、他の商品の仕様と流通を制限する。</a:t>
                      </a:r>
                      <a:endParaRPr kumimoji="1" lang="en-US" altLang="ja-JP" sz="1600" dirty="0"/>
                    </a:p>
                    <a:p>
                      <a:pPr>
                        <a:lnSpc>
                          <a:spcPct val="100000"/>
                        </a:lnSpc>
                      </a:pPr>
                      <a:r>
                        <a:rPr kumimoji="1" lang="ja-JP" altLang="en-US" sz="1600"/>
                        <a:t>必要な食物、牛乳、飲料水をできるだけ早く交換するか、代替品が入手できない場合は影響を受ける人々を避難させます。食物、牛乳、飲料水を摂取あるいは他の商品を使用した可能性のある人の線量を推定して、表</a:t>
                      </a:r>
                      <a:r>
                        <a:rPr kumimoji="1" lang="en-US" altLang="ja-JP" sz="1600" dirty="0"/>
                        <a:t>II.2.</a:t>
                      </a:r>
                      <a:r>
                        <a:rPr kumimoji="1" lang="ja-JP" altLang="en-US" sz="1600"/>
                        <a:t>に従って、医療上の注意が必要な線量になったかどうかを判断します。</a:t>
                      </a:r>
                      <a:endParaRPr kumimoji="1" lang="en-US" altLang="ja-JP" sz="1600" baseline="0" dirty="0"/>
                    </a:p>
                  </a:txBody>
                  <a:tcPr marL="80723" marR="80723" marT="34290" marB="34290"/>
                </a:tc>
                <a:extLst>
                  <a:ext uri="{0D108BD9-81ED-4DB2-BD59-A6C34878D82A}">
                    <a16:rowId xmlns:a16="http://schemas.microsoft.com/office/drawing/2014/main" val="10007"/>
                  </a:ext>
                </a:extLst>
              </a:tr>
              <a:tr h="14683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dirty="0"/>
                        <a:t>胎児等価線量　</a:t>
                      </a:r>
                      <a:r>
                        <a:rPr kumimoji="1" lang="ja-JP" altLang="en-US" sz="1600" baseline="0"/>
                        <a:t>  </a:t>
                      </a:r>
                      <a:r>
                        <a:rPr kumimoji="1" lang="en-US" altLang="ja-JP" sz="1600" baseline="0" dirty="0"/>
                        <a:t>10mSv</a:t>
                      </a:r>
                      <a:r>
                        <a:rPr kumimoji="1" lang="ja-JP" altLang="en-US" sz="1600" baseline="0"/>
                        <a:t>　</a:t>
                      </a:r>
                      <a:endParaRPr kumimoji="1" lang="en-US" altLang="ja-JP"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a:t>（</a:t>
                      </a:r>
                      <a:r>
                        <a:rPr kumimoji="1" lang="ja-JP" altLang="en-US" sz="1600" baseline="0" dirty="0"/>
                        <a:t>子宮内発育全期間）</a:t>
                      </a:r>
                      <a:endParaRPr kumimoji="1" lang="ja-JP" altLang="en-US" sz="1600" dirty="0"/>
                    </a:p>
                  </a:txBody>
                  <a:tcPr marL="80723" marR="80723" marT="34290" marB="3429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marL="80723" marR="80723"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92191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778D6-08CD-7A47-8937-9A0AC436EEF0}"/>
              </a:ext>
            </a:extLst>
          </p:cNvPr>
          <p:cNvSpPr>
            <a:spLocks noGrp="1"/>
          </p:cNvSpPr>
          <p:nvPr>
            <p:ph type="title"/>
          </p:nvPr>
        </p:nvSpPr>
        <p:spPr/>
        <p:txBody>
          <a:bodyPr/>
          <a:lstStyle/>
          <a:p>
            <a:r>
              <a:rPr kumimoji="1" lang="en-US" altLang="ja-JP" dirty="0"/>
              <a:t>IAEA</a:t>
            </a:r>
            <a:r>
              <a:rPr kumimoji="1" lang="ja-JP" altLang="en-US"/>
              <a:t>と原子力災害対策指針の</a:t>
            </a:r>
            <a:r>
              <a:rPr kumimoji="1" lang="en-US" altLang="ja-JP" dirty="0"/>
              <a:t>OIL</a:t>
            </a:r>
            <a:r>
              <a:rPr kumimoji="1" lang="ja-JP" altLang="en-US"/>
              <a:t>比較</a:t>
            </a:r>
          </a:p>
        </p:txBody>
      </p:sp>
      <p:pic>
        <p:nvPicPr>
          <p:cNvPr id="6" name="コンテンツ プレースホルダー 5">
            <a:extLst>
              <a:ext uri="{FF2B5EF4-FFF2-40B4-BE49-F238E27FC236}">
                <a16:creationId xmlns:a16="http://schemas.microsoft.com/office/drawing/2014/main" id="{1F59A759-69C7-1543-9500-A934607E567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8650" y="1526836"/>
            <a:ext cx="7886700" cy="4394878"/>
          </a:xfrm>
        </p:spPr>
      </p:pic>
      <p:sp>
        <p:nvSpPr>
          <p:cNvPr id="4" name="スライド番号プレースホルダー 3">
            <a:extLst>
              <a:ext uri="{FF2B5EF4-FFF2-40B4-BE49-F238E27FC236}">
                <a16:creationId xmlns:a16="http://schemas.microsoft.com/office/drawing/2014/main" id="{5E47AE5B-874E-284E-A825-4672A45FFA1E}"/>
              </a:ext>
            </a:extLst>
          </p:cNvPr>
          <p:cNvSpPr>
            <a:spLocks noGrp="1"/>
          </p:cNvSpPr>
          <p:nvPr>
            <p:ph type="sldNum" sz="quarter" idx="12"/>
          </p:nvPr>
        </p:nvSpPr>
        <p:spPr/>
        <p:txBody>
          <a:bodyPr/>
          <a:lstStyle/>
          <a:p>
            <a:fld id="{58DD1769-DAE9-6C4E-82F4-B62273FFA290}" type="slidenum">
              <a:rPr kumimoji="1" lang="ja-JP" altLang="en-US" smtClean="0"/>
              <a:t>23</a:t>
            </a:fld>
            <a:endParaRPr kumimoji="1" lang="ja-JP" altLang="en-US"/>
          </a:p>
        </p:txBody>
      </p:sp>
      <p:sp>
        <p:nvSpPr>
          <p:cNvPr id="7" name="テキスト ボックス 6">
            <a:extLst>
              <a:ext uri="{FF2B5EF4-FFF2-40B4-BE49-F238E27FC236}">
                <a16:creationId xmlns:a16="http://schemas.microsoft.com/office/drawing/2014/main" id="{5DC68007-EAE1-3D43-AD84-82A36E941DD0}"/>
              </a:ext>
            </a:extLst>
          </p:cNvPr>
          <p:cNvSpPr txBox="1"/>
          <p:nvPr/>
        </p:nvSpPr>
        <p:spPr>
          <a:xfrm>
            <a:off x="6278840" y="6015921"/>
            <a:ext cx="2236510" cy="246221"/>
          </a:xfrm>
          <a:prstGeom prst="rect">
            <a:avLst/>
          </a:prstGeom>
          <a:noFill/>
        </p:spPr>
        <p:txBody>
          <a:bodyPr wrap="none" rtlCol="0">
            <a:spAutoFit/>
          </a:bodyPr>
          <a:lstStyle/>
          <a:p>
            <a:r>
              <a:rPr kumimoji="1" lang="ja-JP" altLang="en-US" sz="1000"/>
              <a:t>＊：根菜、芋類を除く野菜類が対象</a:t>
            </a:r>
          </a:p>
        </p:txBody>
      </p:sp>
      <p:sp>
        <p:nvSpPr>
          <p:cNvPr id="8" name="テキスト ボックス 7">
            <a:extLst>
              <a:ext uri="{FF2B5EF4-FFF2-40B4-BE49-F238E27FC236}">
                <a16:creationId xmlns:a16="http://schemas.microsoft.com/office/drawing/2014/main" id="{F5A055E2-F630-1740-8C1C-91A6035984BD}"/>
              </a:ext>
            </a:extLst>
          </p:cNvPr>
          <p:cNvSpPr txBox="1"/>
          <p:nvPr/>
        </p:nvSpPr>
        <p:spPr>
          <a:xfrm>
            <a:off x="0" y="4178"/>
            <a:ext cx="1107996" cy="369332"/>
          </a:xfrm>
          <a:prstGeom prst="rect">
            <a:avLst/>
          </a:prstGeom>
          <a:noFill/>
        </p:spPr>
        <p:txBody>
          <a:bodyPr wrap="none" rtlCol="0">
            <a:spAutoFit/>
          </a:bodyPr>
          <a:lstStyle/>
          <a:p>
            <a:r>
              <a:rPr lang="ja-JP" altLang="en-US"/>
              <a:t>参考資料</a:t>
            </a:r>
            <a:endParaRPr kumimoji="1" lang="ja-JP" altLang="en-US"/>
          </a:p>
        </p:txBody>
      </p:sp>
    </p:spTree>
    <p:extLst>
      <p:ext uri="{BB962C8B-B14F-4D97-AF65-F5344CB8AC3E}">
        <p14:creationId xmlns:p14="http://schemas.microsoft.com/office/powerpoint/2010/main" val="115136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C5B9A5-9EF8-7E4A-AF2C-E90EE0947DB3}"/>
              </a:ext>
            </a:extLst>
          </p:cNvPr>
          <p:cNvSpPr>
            <a:spLocks noGrp="1"/>
          </p:cNvSpPr>
          <p:nvPr>
            <p:ph type="title"/>
          </p:nvPr>
        </p:nvSpPr>
        <p:spPr/>
        <p:txBody>
          <a:bodyPr/>
          <a:lstStyle/>
          <a:p>
            <a:r>
              <a:rPr kumimoji="1" lang="ja-JP" altLang="en-US"/>
              <a:t>放射線事故・災害の種類</a:t>
            </a:r>
          </a:p>
        </p:txBody>
      </p:sp>
      <p:sp>
        <p:nvSpPr>
          <p:cNvPr id="107" name="角丸四角形 106">
            <a:extLst>
              <a:ext uri="{FF2B5EF4-FFF2-40B4-BE49-F238E27FC236}">
                <a16:creationId xmlns:a16="http://schemas.microsoft.com/office/drawing/2014/main" id="{AEDDD72F-079E-5B41-8401-7C43BFDDF77C}"/>
              </a:ext>
            </a:extLst>
          </p:cNvPr>
          <p:cNvSpPr/>
          <p:nvPr/>
        </p:nvSpPr>
        <p:spPr>
          <a:xfrm>
            <a:off x="628649" y="1255363"/>
            <a:ext cx="7886701" cy="15963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08" name="図 107">
            <a:extLst>
              <a:ext uri="{FF2B5EF4-FFF2-40B4-BE49-F238E27FC236}">
                <a16:creationId xmlns:a16="http://schemas.microsoft.com/office/drawing/2014/main" id="{63EA512D-02CC-894C-B3D8-22A4C085E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2815" y="1874710"/>
            <a:ext cx="1589450" cy="823108"/>
          </a:xfrm>
          <a:prstGeom prst="rect">
            <a:avLst/>
          </a:prstGeom>
        </p:spPr>
      </p:pic>
      <p:sp>
        <p:nvSpPr>
          <p:cNvPr id="109" name="テキスト ボックス 108">
            <a:extLst>
              <a:ext uri="{FF2B5EF4-FFF2-40B4-BE49-F238E27FC236}">
                <a16:creationId xmlns:a16="http://schemas.microsoft.com/office/drawing/2014/main" id="{9339ECA2-F85A-6142-AE71-4CE8D2EC4961}"/>
              </a:ext>
            </a:extLst>
          </p:cNvPr>
          <p:cNvSpPr txBox="1"/>
          <p:nvPr/>
        </p:nvSpPr>
        <p:spPr>
          <a:xfrm>
            <a:off x="2674425" y="1382501"/>
            <a:ext cx="2954655" cy="369332"/>
          </a:xfrm>
          <a:prstGeom prst="rect">
            <a:avLst/>
          </a:prstGeom>
          <a:noFill/>
        </p:spPr>
        <p:txBody>
          <a:bodyPr wrap="none" rtlCol="0">
            <a:spAutoFit/>
          </a:bodyPr>
          <a:lstStyle/>
          <a:p>
            <a:r>
              <a:rPr lang="ja-JP" altLang="en-US"/>
              <a:t>原子力発電所の事故・災害</a:t>
            </a:r>
            <a:endParaRPr kumimoji="1" lang="ja-JP" altLang="en-US"/>
          </a:p>
        </p:txBody>
      </p:sp>
      <p:sp>
        <p:nvSpPr>
          <p:cNvPr id="110" name="テキスト ボックス 109">
            <a:extLst>
              <a:ext uri="{FF2B5EF4-FFF2-40B4-BE49-F238E27FC236}">
                <a16:creationId xmlns:a16="http://schemas.microsoft.com/office/drawing/2014/main" id="{6F303EED-9F42-B74E-82A0-915445B4E7F6}"/>
              </a:ext>
            </a:extLst>
          </p:cNvPr>
          <p:cNvSpPr txBox="1"/>
          <p:nvPr/>
        </p:nvSpPr>
        <p:spPr>
          <a:xfrm>
            <a:off x="4012265" y="1960873"/>
            <a:ext cx="2031325" cy="646331"/>
          </a:xfrm>
          <a:prstGeom prst="rect">
            <a:avLst/>
          </a:prstGeom>
          <a:noFill/>
        </p:spPr>
        <p:txBody>
          <a:bodyPr wrap="square" rtlCol="0">
            <a:spAutoFit/>
          </a:bodyPr>
          <a:lstStyle/>
          <a:p>
            <a:r>
              <a:rPr kumimoji="1" lang="ja-JP" altLang="en-US"/>
              <a:t>放射性物質の環境中への放出</a:t>
            </a:r>
            <a:endParaRPr kumimoji="1" lang="en-US" altLang="ja-JP" dirty="0"/>
          </a:p>
        </p:txBody>
      </p:sp>
      <p:sp>
        <p:nvSpPr>
          <p:cNvPr id="111" name="テキスト ボックス 110">
            <a:extLst>
              <a:ext uri="{FF2B5EF4-FFF2-40B4-BE49-F238E27FC236}">
                <a16:creationId xmlns:a16="http://schemas.microsoft.com/office/drawing/2014/main" id="{E30CB664-67C1-C141-A11D-D35F8E06099C}"/>
              </a:ext>
            </a:extLst>
          </p:cNvPr>
          <p:cNvSpPr txBox="1"/>
          <p:nvPr/>
        </p:nvSpPr>
        <p:spPr>
          <a:xfrm>
            <a:off x="6960028" y="1378383"/>
            <a:ext cx="1107996" cy="369332"/>
          </a:xfrm>
          <a:prstGeom prst="rect">
            <a:avLst/>
          </a:prstGeom>
          <a:noFill/>
        </p:spPr>
        <p:txBody>
          <a:bodyPr wrap="none" rtlCol="0">
            <a:spAutoFit/>
          </a:bodyPr>
          <a:lstStyle/>
          <a:p>
            <a:r>
              <a:rPr kumimoji="1" lang="ja-JP" altLang="en-US"/>
              <a:t>臨界事故</a:t>
            </a:r>
          </a:p>
        </p:txBody>
      </p:sp>
      <p:sp>
        <p:nvSpPr>
          <p:cNvPr id="112" name="テキスト ボックス 111">
            <a:extLst>
              <a:ext uri="{FF2B5EF4-FFF2-40B4-BE49-F238E27FC236}">
                <a16:creationId xmlns:a16="http://schemas.microsoft.com/office/drawing/2014/main" id="{E2AE8F39-7D75-B34A-ABFC-DED765C0343B}"/>
              </a:ext>
            </a:extLst>
          </p:cNvPr>
          <p:cNvSpPr txBox="1"/>
          <p:nvPr/>
        </p:nvSpPr>
        <p:spPr>
          <a:xfrm>
            <a:off x="912949" y="1398944"/>
            <a:ext cx="133882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a:t>原子力災害</a:t>
            </a:r>
          </a:p>
        </p:txBody>
      </p:sp>
      <p:sp>
        <p:nvSpPr>
          <p:cNvPr id="113" name="テキスト ボックス 112">
            <a:extLst>
              <a:ext uri="{FF2B5EF4-FFF2-40B4-BE49-F238E27FC236}">
                <a16:creationId xmlns:a16="http://schemas.microsoft.com/office/drawing/2014/main" id="{C7F85CA5-3C70-6540-95A5-4AB019308390}"/>
              </a:ext>
            </a:extLst>
          </p:cNvPr>
          <p:cNvSpPr txBox="1"/>
          <p:nvPr/>
        </p:nvSpPr>
        <p:spPr>
          <a:xfrm>
            <a:off x="6431636" y="1816262"/>
            <a:ext cx="2164780" cy="923330"/>
          </a:xfrm>
          <a:prstGeom prst="rect">
            <a:avLst/>
          </a:prstGeom>
          <a:noFill/>
        </p:spPr>
        <p:txBody>
          <a:bodyPr wrap="square" rtlCol="0">
            <a:spAutoFit/>
          </a:bodyPr>
          <a:lstStyle/>
          <a:p>
            <a:r>
              <a:rPr kumimoji="1" lang="ja-JP" altLang="en-US"/>
              <a:t>主に中性子線及びガンマ線による被ばく</a:t>
            </a:r>
            <a:endParaRPr kumimoji="1" lang="en-US" altLang="ja-JP" dirty="0"/>
          </a:p>
        </p:txBody>
      </p:sp>
      <p:sp>
        <p:nvSpPr>
          <p:cNvPr id="114" name="角丸四角形 113">
            <a:extLst>
              <a:ext uri="{FF2B5EF4-FFF2-40B4-BE49-F238E27FC236}">
                <a16:creationId xmlns:a16="http://schemas.microsoft.com/office/drawing/2014/main" id="{2B41B6AC-A036-E04C-9AE0-31D1E8E1921D}"/>
              </a:ext>
            </a:extLst>
          </p:cNvPr>
          <p:cNvSpPr/>
          <p:nvPr/>
        </p:nvSpPr>
        <p:spPr>
          <a:xfrm>
            <a:off x="628649" y="3082424"/>
            <a:ext cx="7886701" cy="15963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E9D10AF3-16FF-2F4C-A7CA-DFABF73C7423}"/>
              </a:ext>
            </a:extLst>
          </p:cNvPr>
          <p:cNvSpPr txBox="1"/>
          <p:nvPr/>
        </p:nvSpPr>
        <p:spPr>
          <a:xfrm>
            <a:off x="6406775" y="3208036"/>
            <a:ext cx="180049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a:t>外部被ばく事故</a:t>
            </a:r>
          </a:p>
        </p:txBody>
      </p:sp>
      <p:grpSp>
        <p:nvGrpSpPr>
          <p:cNvPr id="116" name="図形グループ 58">
            <a:extLst>
              <a:ext uri="{FF2B5EF4-FFF2-40B4-BE49-F238E27FC236}">
                <a16:creationId xmlns:a16="http://schemas.microsoft.com/office/drawing/2014/main" id="{0589C1EB-17BE-4440-9014-B321B0049C0F}"/>
              </a:ext>
            </a:extLst>
          </p:cNvPr>
          <p:cNvGrpSpPr/>
          <p:nvPr/>
        </p:nvGrpSpPr>
        <p:grpSpPr>
          <a:xfrm>
            <a:off x="808312" y="3234913"/>
            <a:ext cx="1374345" cy="1289861"/>
            <a:chOff x="774459" y="2371726"/>
            <a:chExt cx="2465444" cy="2313887"/>
          </a:xfrm>
        </p:grpSpPr>
        <p:sp>
          <p:nvSpPr>
            <p:cNvPr id="117" name="稲妻 116">
              <a:extLst>
                <a:ext uri="{FF2B5EF4-FFF2-40B4-BE49-F238E27FC236}">
                  <a16:creationId xmlns:a16="http://schemas.microsoft.com/office/drawing/2014/main" id="{D11B2F4D-56C0-2D4C-AD73-8D367EE4C48C}"/>
                </a:ext>
              </a:extLst>
            </p:cNvPr>
            <p:cNvSpPr/>
            <p:nvPr/>
          </p:nvSpPr>
          <p:spPr>
            <a:xfrm rot="17115312">
              <a:off x="2159311" y="3032420"/>
              <a:ext cx="779636" cy="559574"/>
            </a:xfrm>
            <a:prstGeom prst="lightningBol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kumimoji="1" lang="ja-JP" altLang="en-US" sz="1200" dirty="0"/>
            </a:p>
          </p:txBody>
        </p:sp>
        <p:sp>
          <p:nvSpPr>
            <p:cNvPr id="118" name="稲妻 117">
              <a:extLst>
                <a:ext uri="{FF2B5EF4-FFF2-40B4-BE49-F238E27FC236}">
                  <a16:creationId xmlns:a16="http://schemas.microsoft.com/office/drawing/2014/main" id="{BD1A488B-092E-8C49-9975-572525787D71}"/>
                </a:ext>
              </a:extLst>
            </p:cNvPr>
            <p:cNvSpPr/>
            <p:nvPr/>
          </p:nvSpPr>
          <p:spPr>
            <a:xfrm rot="9552520">
              <a:off x="1216192" y="3154693"/>
              <a:ext cx="779636" cy="559574"/>
            </a:xfrm>
            <a:prstGeom prst="lightningBol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kumimoji="1" lang="ja-JP" altLang="en-US" sz="1200" dirty="0"/>
            </a:p>
          </p:txBody>
        </p:sp>
        <p:sp>
          <p:nvSpPr>
            <p:cNvPr id="119" name="稲妻 118">
              <a:extLst>
                <a:ext uri="{FF2B5EF4-FFF2-40B4-BE49-F238E27FC236}">
                  <a16:creationId xmlns:a16="http://schemas.microsoft.com/office/drawing/2014/main" id="{779B1AD2-DB9F-6A45-A007-FB05721260BD}"/>
                </a:ext>
              </a:extLst>
            </p:cNvPr>
            <p:cNvSpPr/>
            <p:nvPr/>
          </p:nvSpPr>
          <p:spPr>
            <a:xfrm rot="20327707">
              <a:off x="2146237" y="3693256"/>
              <a:ext cx="779638" cy="559574"/>
            </a:xfrm>
            <a:prstGeom prst="lightningBol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kumimoji="1" lang="ja-JP" altLang="en-US" sz="1200"/>
            </a:p>
          </p:txBody>
        </p:sp>
        <p:pic>
          <p:nvPicPr>
            <p:cNvPr id="120" name="図 119" descr="吸入-02.png">
              <a:extLst>
                <a:ext uri="{FF2B5EF4-FFF2-40B4-BE49-F238E27FC236}">
                  <a16:creationId xmlns:a16="http://schemas.microsoft.com/office/drawing/2014/main" id="{1D06A2BA-5F3E-074D-A7A5-C66DCF8119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27059" y="2600325"/>
              <a:ext cx="712844" cy="913712"/>
            </a:xfrm>
            <a:prstGeom prst="rect">
              <a:avLst/>
            </a:prstGeom>
          </p:spPr>
        </p:pic>
        <p:pic>
          <p:nvPicPr>
            <p:cNvPr id="121" name="図 120" descr="吸入-02.png">
              <a:extLst>
                <a:ext uri="{FF2B5EF4-FFF2-40B4-BE49-F238E27FC236}">
                  <a16:creationId xmlns:a16="http://schemas.microsoft.com/office/drawing/2014/main" id="{FC92FBE2-548D-144F-8B38-DA53CD6B8A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03084" y="2371726"/>
              <a:ext cx="712844" cy="913712"/>
            </a:xfrm>
            <a:prstGeom prst="rect">
              <a:avLst/>
            </a:prstGeom>
          </p:spPr>
        </p:pic>
        <p:pic>
          <p:nvPicPr>
            <p:cNvPr id="122" name="図 121" descr="吸入-02.png">
              <a:extLst>
                <a:ext uri="{FF2B5EF4-FFF2-40B4-BE49-F238E27FC236}">
                  <a16:creationId xmlns:a16="http://schemas.microsoft.com/office/drawing/2014/main" id="{5A8B6CE3-E5EF-1E4F-8D20-43D4A28B94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4459" y="3048001"/>
              <a:ext cx="712844" cy="913712"/>
            </a:xfrm>
            <a:prstGeom prst="rect">
              <a:avLst/>
            </a:prstGeom>
          </p:spPr>
        </p:pic>
        <p:pic>
          <p:nvPicPr>
            <p:cNvPr id="123" name="図 122" descr="吸入-02.png">
              <a:extLst>
                <a:ext uri="{FF2B5EF4-FFF2-40B4-BE49-F238E27FC236}">
                  <a16:creationId xmlns:a16="http://schemas.microsoft.com/office/drawing/2014/main" id="{C9679372-247C-8941-8502-731A824AA3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31784" y="3771901"/>
              <a:ext cx="712844" cy="913712"/>
            </a:xfrm>
            <a:prstGeom prst="rect">
              <a:avLst/>
            </a:prstGeom>
          </p:spPr>
        </p:pic>
        <p:pic>
          <p:nvPicPr>
            <p:cNvPr id="124" name="図 123" descr="吸入-02.png">
              <a:extLst>
                <a:ext uri="{FF2B5EF4-FFF2-40B4-BE49-F238E27FC236}">
                  <a16:creationId xmlns:a16="http://schemas.microsoft.com/office/drawing/2014/main" id="{1AEC9C91-AA7F-0E49-A6C9-F1DC60B5BF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7859" y="3609975"/>
              <a:ext cx="712844" cy="913712"/>
            </a:xfrm>
            <a:prstGeom prst="rect">
              <a:avLst/>
            </a:prstGeom>
          </p:spPr>
        </p:pic>
        <p:pic>
          <p:nvPicPr>
            <p:cNvPr id="125" name="図 2">
              <a:extLst>
                <a:ext uri="{FF2B5EF4-FFF2-40B4-BE49-F238E27FC236}">
                  <a16:creationId xmlns:a16="http://schemas.microsoft.com/office/drawing/2014/main" id="{A744E4B3-225D-8E43-A089-C7313F3E9729}"/>
                </a:ext>
              </a:extLst>
            </p:cNvPr>
            <p:cNvPicPr>
              <a:picLocks noChangeAspect="1"/>
            </p:cNvPicPr>
            <p:nvPr/>
          </p:nvPicPr>
          <p:blipFill>
            <a:blip r:embed="rId5" cstate="screen">
              <a:clrChange>
                <a:clrFrom>
                  <a:srgbClr val="C1C2BC"/>
                </a:clrFrom>
                <a:clrTo>
                  <a:srgbClr val="C1C2BC">
                    <a:alpha val="0"/>
                  </a:srgbClr>
                </a:clrTo>
              </a:clrChange>
              <a:extLst>
                <a:ext uri="{28A0092B-C50C-407E-A947-70E740481C1C}">
                  <a14:useLocalDpi xmlns:a14="http://schemas.microsoft.com/office/drawing/2010/main"/>
                </a:ext>
              </a:extLst>
            </a:blip>
            <a:srcRect/>
            <a:stretch>
              <a:fillRect/>
            </a:stretch>
          </p:blipFill>
          <p:spPr bwMode="auto">
            <a:xfrm>
              <a:off x="1524001" y="2907195"/>
              <a:ext cx="1094975" cy="100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6" name="テキスト ボックス 125">
            <a:extLst>
              <a:ext uri="{FF2B5EF4-FFF2-40B4-BE49-F238E27FC236}">
                <a16:creationId xmlns:a16="http://schemas.microsoft.com/office/drawing/2014/main" id="{DB73EB88-2281-1749-BADD-932AB0E38331}"/>
              </a:ext>
            </a:extLst>
          </p:cNvPr>
          <p:cNvSpPr txBox="1"/>
          <p:nvPr/>
        </p:nvSpPr>
        <p:spPr>
          <a:xfrm>
            <a:off x="3133787" y="3749758"/>
            <a:ext cx="2031325" cy="646331"/>
          </a:xfrm>
          <a:prstGeom prst="rect">
            <a:avLst/>
          </a:prstGeom>
          <a:noFill/>
        </p:spPr>
        <p:txBody>
          <a:bodyPr wrap="none" rtlCol="0">
            <a:spAutoFit/>
          </a:bodyPr>
          <a:lstStyle/>
          <a:p>
            <a:r>
              <a:rPr lang="ja-JP" altLang="en-US"/>
              <a:t>照射装置</a:t>
            </a:r>
            <a:endParaRPr lang="en-US" altLang="ja-JP" dirty="0"/>
          </a:p>
          <a:p>
            <a:r>
              <a:rPr lang="ja-JP" altLang="en-US"/>
              <a:t>線源の放置、拾得</a:t>
            </a:r>
            <a:endParaRPr lang="en-US" altLang="ja-JP" dirty="0"/>
          </a:p>
        </p:txBody>
      </p:sp>
      <p:sp>
        <p:nvSpPr>
          <p:cNvPr id="127" name="テキスト ボックス 126">
            <a:extLst>
              <a:ext uri="{FF2B5EF4-FFF2-40B4-BE49-F238E27FC236}">
                <a16:creationId xmlns:a16="http://schemas.microsoft.com/office/drawing/2014/main" id="{7D0AF07F-49A9-0542-8BC4-90B4EADD9BD6}"/>
              </a:ext>
            </a:extLst>
          </p:cNvPr>
          <p:cNvSpPr txBox="1"/>
          <p:nvPr/>
        </p:nvSpPr>
        <p:spPr>
          <a:xfrm>
            <a:off x="2674424" y="3269709"/>
            <a:ext cx="2954655" cy="369332"/>
          </a:xfrm>
          <a:prstGeom prst="rect">
            <a:avLst/>
          </a:prstGeom>
          <a:noFill/>
        </p:spPr>
        <p:txBody>
          <a:bodyPr wrap="none" rtlCol="0">
            <a:spAutoFit/>
          </a:bodyPr>
          <a:lstStyle/>
          <a:p>
            <a:r>
              <a:rPr kumimoji="1" lang="ja-JP" altLang="en-US"/>
              <a:t>放射線源による事故・災害</a:t>
            </a:r>
          </a:p>
        </p:txBody>
      </p:sp>
      <p:sp>
        <p:nvSpPr>
          <p:cNvPr id="130" name="角丸四角形 129">
            <a:extLst>
              <a:ext uri="{FF2B5EF4-FFF2-40B4-BE49-F238E27FC236}">
                <a16:creationId xmlns:a16="http://schemas.microsoft.com/office/drawing/2014/main" id="{8432B4FA-BE34-A540-984F-72C1D287B491}"/>
              </a:ext>
            </a:extLst>
          </p:cNvPr>
          <p:cNvSpPr/>
          <p:nvPr/>
        </p:nvSpPr>
        <p:spPr>
          <a:xfrm>
            <a:off x="647084" y="4909485"/>
            <a:ext cx="7886701" cy="1596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1D7F0C5C-71B1-FF41-A964-C80750DCAF39}"/>
              </a:ext>
            </a:extLst>
          </p:cNvPr>
          <p:cNvSpPr txBox="1"/>
          <p:nvPr/>
        </p:nvSpPr>
        <p:spPr>
          <a:xfrm>
            <a:off x="931384" y="5053066"/>
            <a:ext cx="295465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ja-JP" altLang="en-US"/>
              <a:t>汚染事故・内部被ばく事故</a:t>
            </a:r>
          </a:p>
        </p:txBody>
      </p:sp>
      <p:sp>
        <p:nvSpPr>
          <p:cNvPr id="132" name="テキスト ボックス 131">
            <a:extLst>
              <a:ext uri="{FF2B5EF4-FFF2-40B4-BE49-F238E27FC236}">
                <a16:creationId xmlns:a16="http://schemas.microsoft.com/office/drawing/2014/main" id="{326D41A6-792F-884D-8C41-1CBDC81933E2}"/>
              </a:ext>
            </a:extLst>
          </p:cNvPr>
          <p:cNvSpPr txBox="1"/>
          <p:nvPr/>
        </p:nvSpPr>
        <p:spPr>
          <a:xfrm>
            <a:off x="4069380" y="5067526"/>
            <a:ext cx="2954655" cy="369332"/>
          </a:xfrm>
          <a:prstGeom prst="rect">
            <a:avLst/>
          </a:prstGeom>
          <a:noFill/>
        </p:spPr>
        <p:txBody>
          <a:bodyPr wrap="none" rtlCol="0">
            <a:spAutoFit/>
          </a:bodyPr>
          <a:lstStyle/>
          <a:p>
            <a:r>
              <a:rPr kumimoji="1" lang="ja-JP" altLang="en-US"/>
              <a:t>放射性物質の漏えい、散布</a:t>
            </a:r>
          </a:p>
        </p:txBody>
      </p:sp>
      <p:grpSp>
        <p:nvGrpSpPr>
          <p:cNvPr id="133" name="図形グループ 148">
            <a:extLst>
              <a:ext uri="{FF2B5EF4-FFF2-40B4-BE49-F238E27FC236}">
                <a16:creationId xmlns:a16="http://schemas.microsoft.com/office/drawing/2014/main" id="{91559A08-1149-674E-8E0E-100C921D0F9E}"/>
              </a:ext>
            </a:extLst>
          </p:cNvPr>
          <p:cNvGrpSpPr/>
          <p:nvPr/>
        </p:nvGrpSpPr>
        <p:grpSpPr>
          <a:xfrm>
            <a:off x="6960028" y="5058497"/>
            <a:ext cx="1444335" cy="1298299"/>
            <a:chOff x="4788024" y="2060849"/>
            <a:chExt cx="2243014" cy="2016224"/>
          </a:xfrm>
        </p:grpSpPr>
        <p:pic>
          <p:nvPicPr>
            <p:cNvPr id="134" name="図 133" descr="ICON-04.png">
              <a:extLst>
                <a:ext uri="{FF2B5EF4-FFF2-40B4-BE49-F238E27FC236}">
                  <a16:creationId xmlns:a16="http://schemas.microsoft.com/office/drawing/2014/main" id="{21835350-E339-9242-8F14-AC0C2D955D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2580" y="2567130"/>
              <a:ext cx="690264" cy="690264"/>
            </a:xfrm>
            <a:prstGeom prst="rect">
              <a:avLst/>
            </a:prstGeom>
          </p:spPr>
        </p:pic>
        <p:pic>
          <p:nvPicPr>
            <p:cNvPr id="135" name="図 134" descr="吸入-02.png">
              <a:extLst>
                <a:ext uri="{FF2B5EF4-FFF2-40B4-BE49-F238E27FC236}">
                  <a16:creationId xmlns:a16="http://schemas.microsoft.com/office/drawing/2014/main" id="{24416FF3-2853-6442-8625-262C948A3AE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09896" y="2260041"/>
              <a:ext cx="621142" cy="796170"/>
            </a:xfrm>
            <a:prstGeom prst="rect">
              <a:avLst/>
            </a:prstGeom>
          </p:spPr>
        </p:pic>
        <p:pic>
          <p:nvPicPr>
            <p:cNvPr id="136" name="図 135" descr="吸入-02.png">
              <a:extLst>
                <a:ext uri="{FF2B5EF4-FFF2-40B4-BE49-F238E27FC236}">
                  <a16:creationId xmlns:a16="http://schemas.microsoft.com/office/drawing/2014/main" id="{A0CA710A-D710-9A46-B5F0-D08EDBBBC4A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56240" y="2060849"/>
              <a:ext cx="621142" cy="796170"/>
            </a:xfrm>
            <a:prstGeom prst="rect">
              <a:avLst/>
            </a:prstGeom>
          </p:spPr>
        </p:pic>
        <p:pic>
          <p:nvPicPr>
            <p:cNvPr id="137" name="図 136" descr="吸入-02.png">
              <a:extLst>
                <a:ext uri="{FF2B5EF4-FFF2-40B4-BE49-F238E27FC236}">
                  <a16:creationId xmlns:a16="http://schemas.microsoft.com/office/drawing/2014/main" id="{5269232A-0BB5-354E-B5DC-E047CC3CA18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82754" y="2650127"/>
              <a:ext cx="621142" cy="796170"/>
            </a:xfrm>
            <a:prstGeom prst="rect">
              <a:avLst/>
            </a:prstGeom>
          </p:spPr>
        </p:pic>
        <p:pic>
          <p:nvPicPr>
            <p:cNvPr id="138" name="図 137" descr="吸入-02.png">
              <a:extLst>
                <a:ext uri="{FF2B5EF4-FFF2-40B4-BE49-F238E27FC236}">
                  <a16:creationId xmlns:a16="http://schemas.microsoft.com/office/drawing/2014/main" id="{C58F1C0B-9C48-8144-9A8D-1347F9B8D2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52606" y="3280903"/>
              <a:ext cx="621142" cy="796170"/>
            </a:xfrm>
            <a:prstGeom prst="rect">
              <a:avLst/>
            </a:prstGeom>
          </p:spPr>
        </p:pic>
        <p:pic>
          <p:nvPicPr>
            <p:cNvPr id="139" name="図 138" descr="吸入-02.png">
              <a:extLst>
                <a:ext uri="{FF2B5EF4-FFF2-40B4-BE49-F238E27FC236}">
                  <a16:creationId xmlns:a16="http://schemas.microsoft.com/office/drawing/2014/main" id="{BEB6EC58-2BDC-6F4A-90C1-8358223A5CC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47536" y="3139808"/>
              <a:ext cx="621142" cy="796170"/>
            </a:xfrm>
            <a:prstGeom prst="rect">
              <a:avLst/>
            </a:prstGeom>
          </p:spPr>
        </p:pic>
        <p:pic>
          <p:nvPicPr>
            <p:cNvPr id="140" name="Picture 5" descr="bomb">
              <a:extLst>
                <a:ext uri="{FF2B5EF4-FFF2-40B4-BE49-F238E27FC236}">
                  <a16:creationId xmlns:a16="http://schemas.microsoft.com/office/drawing/2014/main" id="{E1DFDEDD-5EAE-DC47-87D7-0859F55C25D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12519" y="2816120"/>
              <a:ext cx="551002" cy="536497"/>
            </a:xfrm>
            <a:prstGeom prst="rect">
              <a:avLst/>
            </a:prstGeom>
            <a:noFill/>
            <a:ln w="9525">
              <a:noFill/>
              <a:miter lim="800000"/>
              <a:headEnd/>
              <a:tailEnd/>
            </a:ln>
          </p:spPr>
        </p:pic>
        <p:grpSp>
          <p:nvGrpSpPr>
            <p:cNvPr id="141" name="Group 55">
              <a:extLst>
                <a:ext uri="{FF2B5EF4-FFF2-40B4-BE49-F238E27FC236}">
                  <a16:creationId xmlns:a16="http://schemas.microsoft.com/office/drawing/2014/main" id="{22EC9B02-6981-5B41-9F63-E6916DB34B9A}"/>
                </a:ext>
              </a:extLst>
            </p:cNvPr>
            <p:cNvGrpSpPr>
              <a:grpSpLocks/>
            </p:cNvGrpSpPr>
            <p:nvPr/>
          </p:nvGrpSpPr>
          <p:grpSpPr bwMode="auto">
            <a:xfrm>
              <a:off x="6444208" y="2780928"/>
              <a:ext cx="216285" cy="183285"/>
              <a:chOff x="3347" y="1468"/>
              <a:chExt cx="433" cy="433"/>
            </a:xfrm>
          </p:grpSpPr>
          <p:sp>
            <p:nvSpPr>
              <p:cNvPr id="214" name="Freeform 56">
                <a:extLst>
                  <a:ext uri="{FF2B5EF4-FFF2-40B4-BE49-F238E27FC236}">
                    <a16:creationId xmlns:a16="http://schemas.microsoft.com/office/drawing/2014/main" id="{D38B03B9-0DD7-104B-AA33-3E6061F5DA2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5" name="Freeform 57">
                <a:extLst>
                  <a:ext uri="{FF2B5EF4-FFF2-40B4-BE49-F238E27FC236}">
                    <a16:creationId xmlns:a16="http://schemas.microsoft.com/office/drawing/2014/main" id="{2153718C-8222-A043-8DC1-03164D60AC6B}"/>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6" name="Freeform 58">
                <a:extLst>
                  <a:ext uri="{FF2B5EF4-FFF2-40B4-BE49-F238E27FC236}">
                    <a16:creationId xmlns:a16="http://schemas.microsoft.com/office/drawing/2014/main" id="{55898F04-D9B4-BB45-8DB5-B42A1713310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7" name="Freeform 59">
                <a:extLst>
                  <a:ext uri="{FF2B5EF4-FFF2-40B4-BE49-F238E27FC236}">
                    <a16:creationId xmlns:a16="http://schemas.microsoft.com/office/drawing/2014/main" id="{19826188-DEBB-0146-9959-14CF303BB2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8" name="Freeform 60">
                <a:extLst>
                  <a:ext uri="{FF2B5EF4-FFF2-40B4-BE49-F238E27FC236}">
                    <a16:creationId xmlns:a16="http://schemas.microsoft.com/office/drawing/2014/main" id="{EF25824E-B8ED-9042-8ED5-62ED1957DFC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2" name="Group 55">
              <a:extLst>
                <a:ext uri="{FF2B5EF4-FFF2-40B4-BE49-F238E27FC236}">
                  <a16:creationId xmlns:a16="http://schemas.microsoft.com/office/drawing/2014/main" id="{6836B4E4-969A-EC46-820A-35850D6FD2AA}"/>
                </a:ext>
              </a:extLst>
            </p:cNvPr>
            <p:cNvGrpSpPr>
              <a:grpSpLocks/>
            </p:cNvGrpSpPr>
            <p:nvPr/>
          </p:nvGrpSpPr>
          <p:grpSpPr bwMode="auto">
            <a:xfrm>
              <a:off x="6477373" y="3730891"/>
              <a:ext cx="216285" cy="183285"/>
              <a:chOff x="3347" y="1468"/>
              <a:chExt cx="433" cy="433"/>
            </a:xfrm>
          </p:grpSpPr>
          <p:sp>
            <p:nvSpPr>
              <p:cNvPr id="209" name="Freeform 56">
                <a:extLst>
                  <a:ext uri="{FF2B5EF4-FFF2-40B4-BE49-F238E27FC236}">
                    <a16:creationId xmlns:a16="http://schemas.microsoft.com/office/drawing/2014/main" id="{52315699-319E-B242-AC8B-4C8A1C4EC4D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0" name="Freeform 57">
                <a:extLst>
                  <a:ext uri="{FF2B5EF4-FFF2-40B4-BE49-F238E27FC236}">
                    <a16:creationId xmlns:a16="http://schemas.microsoft.com/office/drawing/2014/main" id="{42D79511-81AE-174D-AFF9-033E7704958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1" name="Freeform 58">
                <a:extLst>
                  <a:ext uri="{FF2B5EF4-FFF2-40B4-BE49-F238E27FC236}">
                    <a16:creationId xmlns:a16="http://schemas.microsoft.com/office/drawing/2014/main" id="{3B9E4E76-A67F-354C-AF50-E02EEBE6AF5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2" name="Freeform 59">
                <a:extLst>
                  <a:ext uri="{FF2B5EF4-FFF2-40B4-BE49-F238E27FC236}">
                    <a16:creationId xmlns:a16="http://schemas.microsoft.com/office/drawing/2014/main" id="{50B96DBC-7B00-1445-BC21-E5C84049FC3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3" name="Freeform 60">
                <a:extLst>
                  <a:ext uri="{FF2B5EF4-FFF2-40B4-BE49-F238E27FC236}">
                    <a16:creationId xmlns:a16="http://schemas.microsoft.com/office/drawing/2014/main" id="{BBA07369-1BF2-6A4B-914A-8F318E9BDC0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3" name="Group 55">
              <a:extLst>
                <a:ext uri="{FF2B5EF4-FFF2-40B4-BE49-F238E27FC236}">
                  <a16:creationId xmlns:a16="http://schemas.microsoft.com/office/drawing/2014/main" id="{F4DE7B75-36C0-5E42-8D24-ECDDE3FF108D}"/>
                </a:ext>
              </a:extLst>
            </p:cNvPr>
            <p:cNvGrpSpPr>
              <a:grpSpLocks/>
            </p:cNvGrpSpPr>
            <p:nvPr/>
          </p:nvGrpSpPr>
          <p:grpSpPr bwMode="auto">
            <a:xfrm>
              <a:off x="6732240" y="2924944"/>
              <a:ext cx="216285" cy="183285"/>
              <a:chOff x="3347" y="1468"/>
              <a:chExt cx="433" cy="433"/>
            </a:xfrm>
          </p:grpSpPr>
          <p:sp>
            <p:nvSpPr>
              <p:cNvPr id="204" name="Freeform 56">
                <a:extLst>
                  <a:ext uri="{FF2B5EF4-FFF2-40B4-BE49-F238E27FC236}">
                    <a16:creationId xmlns:a16="http://schemas.microsoft.com/office/drawing/2014/main" id="{02E18E29-2C3F-D34E-AA10-A4F093A2C4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5" name="Freeform 57">
                <a:extLst>
                  <a:ext uri="{FF2B5EF4-FFF2-40B4-BE49-F238E27FC236}">
                    <a16:creationId xmlns:a16="http://schemas.microsoft.com/office/drawing/2014/main" id="{7F44026A-EA81-264E-9DEF-CE1F075EE57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6" name="Freeform 58">
                <a:extLst>
                  <a:ext uri="{FF2B5EF4-FFF2-40B4-BE49-F238E27FC236}">
                    <a16:creationId xmlns:a16="http://schemas.microsoft.com/office/drawing/2014/main" id="{AB010892-54F0-C04E-9C11-9009F348C03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7" name="Freeform 59">
                <a:extLst>
                  <a:ext uri="{FF2B5EF4-FFF2-40B4-BE49-F238E27FC236}">
                    <a16:creationId xmlns:a16="http://schemas.microsoft.com/office/drawing/2014/main" id="{FC329CEF-73C9-4148-9F17-CA33D95243C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8" name="Freeform 60">
                <a:extLst>
                  <a:ext uri="{FF2B5EF4-FFF2-40B4-BE49-F238E27FC236}">
                    <a16:creationId xmlns:a16="http://schemas.microsoft.com/office/drawing/2014/main" id="{D4BB9864-3010-F04F-944C-B7C429E89C7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4" name="Group 55">
              <a:extLst>
                <a:ext uri="{FF2B5EF4-FFF2-40B4-BE49-F238E27FC236}">
                  <a16:creationId xmlns:a16="http://schemas.microsoft.com/office/drawing/2014/main" id="{CE1BDD6E-5561-6A48-86BA-BFD31C2A2ADE}"/>
                </a:ext>
              </a:extLst>
            </p:cNvPr>
            <p:cNvGrpSpPr>
              <a:grpSpLocks/>
            </p:cNvGrpSpPr>
            <p:nvPr/>
          </p:nvGrpSpPr>
          <p:grpSpPr bwMode="auto">
            <a:xfrm>
              <a:off x="4932040" y="3284984"/>
              <a:ext cx="216285" cy="183285"/>
              <a:chOff x="3347" y="1468"/>
              <a:chExt cx="433" cy="433"/>
            </a:xfrm>
          </p:grpSpPr>
          <p:sp>
            <p:nvSpPr>
              <p:cNvPr id="199" name="Freeform 56">
                <a:extLst>
                  <a:ext uri="{FF2B5EF4-FFF2-40B4-BE49-F238E27FC236}">
                    <a16:creationId xmlns:a16="http://schemas.microsoft.com/office/drawing/2014/main" id="{D4E65621-7CD5-AC42-B6C6-CC2E7286D40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0" name="Freeform 57">
                <a:extLst>
                  <a:ext uri="{FF2B5EF4-FFF2-40B4-BE49-F238E27FC236}">
                    <a16:creationId xmlns:a16="http://schemas.microsoft.com/office/drawing/2014/main" id="{D4A1C0CE-8F65-1D47-832D-EE1F5783CEE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1" name="Freeform 58">
                <a:extLst>
                  <a:ext uri="{FF2B5EF4-FFF2-40B4-BE49-F238E27FC236}">
                    <a16:creationId xmlns:a16="http://schemas.microsoft.com/office/drawing/2014/main" id="{4BF14488-BFBE-8746-AEBD-6FAE82B84D4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2" name="Freeform 59">
                <a:extLst>
                  <a:ext uri="{FF2B5EF4-FFF2-40B4-BE49-F238E27FC236}">
                    <a16:creationId xmlns:a16="http://schemas.microsoft.com/office/drawing/2014/main" id="{DDB65A4F-E0BA-984B-9123-98934EE8B60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3" name="Freeform 60">
                <a:extLst>
                  <a:ext uri="{FF2B5EF4-FFF2-40B4-BE49-F238E27FC236}">
                    <a16:creationId xmlns:a16="http://schemas.microsoft.com/office/drawing/2014/main" id="{B661044E-8E99-1649-B89E-062A82FC289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5" name="Group 55">
              <a:extLst>
                <a:ext uri="{FF2B5EF4-FFF2-40B4-BE49-F238E27FC236}">
                  <a16:creationId xmlns:a16="http://schemas.microsoft.com/office/drawing/2014/main" id="{412F5DD3-4DD8-EC40-BD13-E3398E72D035}"/>
                </a:ext>
              </a:extLst>
            </p:cNvPr>
            <p:cNvGrpSpPr>
              <a:grpSpLocks/>
            </p:cNvGrpSpPr>
            <p:nvPr/>
          </p:nvGrpSpPr>
          <p:grpSpPr bwMode="auto">
            <a:xfrm>
              <a:off x="5674311" y="3542786"/>
              <a:ext cx="216285" cy="183285"/>
              <a:chOff x="3347" y="1468"/>
              <a:chExt cx="433" cy="433"/>
            </a:xfrm>
          </p:grpSpPr>
          <p:sp>
            <p:nvSpPr>
              <p:cNvPr id="194" name="Freeform 56">
                <a:extLst>
                  <a:ext uri="{FF2B5EF4-FFF2-40B4-BE49-F238E27FC236}">
                    <a16:creationId xmlns:a16="http://schemas.microsoft.com/office/drawing/2014/main" id="{F62C115F-6F30-FC40-B167-C2F11E1653B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5" name="Freeform 57">
                <a:extLst>
                  <a:ext uri="{FF2B5EF4-FFF2-40B4-BE49-F238E27FC236}">
                    <a16:creationId xmlns:a16="http://schemas.microsoft.com/office/drawing/2014/main" id="{C3889C56-0B90-914F-A1C3-72DDE5082CA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6" name="Freeform 58">
                <a:extLst>
                  <a:ext uri="{FF2B5EF4-FFF2-40B4-BE49-F238E27FC236}">
                    <a16:creationId xmlns:a16="http://schemas.microsoft.com/office/drawing/2014/main" id="{C69E2589-A1AC-0F4B-B61D-BFEB3332534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7" name="Freeform 59">
                <a:extLst>
                  <a:ext uri="{FF2B5EF4-FFF2-40B4-BE49-F238E27FC236}">
                    <a16:creationId xmlns:a16="http://schemas.microsoft.com/office/drawing/2014/main" id="{F66F0885-A46A-0341-80F9-9068500CD5C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8" name="Freeform 60">
                <a:extLst>
                  <a:ext uri="{FF2B5EF4-FFF2-40B4-BE49-F238E27FC236}">
                    <a16:creationId xmlns:a16="http://schemas.microsoft.com/office/drawing/2014/main" id="{1CC0ED1A-19A8-5F4B-BD96-1CF1D995BA0A}"/>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6" name="Group 55">
              <a:extLst>
                <a:ext uri="{FF2B5EF4-FFF2-40B4-BE49-F238E27FC236}">
                  <a16:creationId xmlns:a16="http://schemas.microsoft.com/office/drawing/2014/main" id="{28EF41AF-0BBF-3A4F-8786-F81AE5646DFA}"/>
                </a:ext>
              </a:extLst>
            </p:cNvPr>
            <p:cNvGrpSpPr>
              <a:grpSpLocks/>
            </p:cNvGrpSpPr>
            <p:nvPr/>
          </p:nvGrpSpPr>
          <p:grpSpPr bwMode="auto">
            <a:xfrm>
              <a:off x="6461918" y="2268231"/>
              <a:ext cx="216285" cy="183285"/>
              <a:chOff x="3347" y="1468"/>
              <a:chExt cx="433" cy="433"/>
            </a:xfrm>
          </p:grpSpPr>
          <p:sp>
            <p:nvSpPr>
              <p:cNvPr id="189" name="Freeform 56">
                <a:extLst>
                  <a:ext uri="{FF2B5EF4-FFF2-40B4-BE49-F238E27FC236}">
                    <a16:creationId xmlns:a16="http://schemas.microsoft.com/office/drawing/2014/main" id="{5772B6C0-193E-3540-9F8B-107BF5BEDD8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0" name="Freeform 57">
                <a:extLst>
                  <a:ext uri="{FF2B5EF4-FFF2-40B4-BE49-F238E27FC236}">
                    <a16:creationId xmlns:a16="http://schemas.microsoft.com/office/drawing/2014/main" id="{78B3B361-82FB-7241-AB98-E76619AE0E0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1" name="Freeform 58">
                <a:extLst>
                  <a:ext uri="{FF2B5EF4-FFF2-40B4-BE49-F238E27FC236}">
                    <a16:creationId xmlns:a16="http://schemas.microsoft.com/office/drawing/2014/main" id="{9E58C58E-6F4B-DF48-BA7E-C0E5C419C8A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2" name="Freeform 59">
                <a:extLst>
                  <a:ext uri="{FF2B5EF4-FFF2-40B4-BE49-F238E27FC236}">
                    <a16:creationId xmlns:a16="http://schemas.microsoft.com/office/drawing/2014/main" id="{EBA341AB-1CA3-7248-A445-92000C5B20DA}"/>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3" name="Freeform 60">
                <a:extLst>
                  <a:ext uri="{FF2B5EF4-FFF2-40B4-BE49-F238E27FC236}">
                    <a16:creationId xmlns:a16="http://schemas.microsoft.com/office/drawing/2014/main" id="{F8936C7F-B98F-084D-8079-9BDD2003064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7" name="Group 55">
              <a:extLst>
                <a:ext uri="{FF2B5EF4-FFF2-40B4-BE49-F238E27FC236}">
                  <a16:creationId xmlns:a16="http://schemas.microsoft.com/office/drawing/2014/main" id="{687B42E7-60C2-5B4C-B67A-9AD6922FDF9F}"/>
                </a:ext>
              </a:extLst>
            </p:cNvPr>
            <p:cNvGrpSpPr>
              <a:grpSpLocks/>
            </p:cNvGrpSpPr>
            <p:nvPr/>
          </p:nvGrpSpPr>
          <p:grpSpPr bwMode="auto">
            <a:xfrm>
              <a:off x="6189497" y="3451864"/>
              <a:ext cx="216285" cy="183285"/>
              <a:chOff x="3347" y="1468"/>
              <a:chExt cx="433" cy="433"/>
            </a:xfrm>
          </p:grpSpPr>
          <p:sp>
            <p:nvSpPr>
              <p:cNvPr id="184" name="Freeform 56">
                <a:extLst>
                  <a:ext uri="{FF2B5EF4-FFF2-40B4-BE49-F238E27FC236}">
                    <a16:creationId xmlns:a16="http://schemas.microsoft.com/office/drawing/2014/main" id="{D2CE8FD6-F81C-7A4F-A394-FFB2749D51B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5" name="Freeform 57">
                <a:extLst>
                  <a:ext uri="{FF2B5EF4-FFF2-40B4-BE49-F238E27FC236}">
                    <a16:creationId xmlns:a16="http://schemas.microsoft.com/office/drawing/2014/main" id="{5EB2C424-911E-BF48-BEDA-9C7E1054201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6" name="Freeform 58">
                <a:extLst>
                  <a:ext uri="{FF2B5EF4-FFF2-40B4-BE49-F238E27FC236}">
                    <a16:creationId xmlns:a16="http://schemas.microsoft.com/office/drawing/2014/main" id="{4CE0DA6F-2A95-0040-B084-28F7FD3AFE2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7" name="Freeform 59">
                <a:extLst>
                  <a:ext uri="{FF2B5EF4-FFF2-40B4-BE49-F238E27FC236}">
                    <a16:creationId xmlns:a16="http://schemas.microsoft.com/office/drawing/2014/main" id="{19EAD9FB-E089-C046-B447-ED646834A43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8" name="Freeform 60">
                <a:extLst>
                  <a:ext uri="{FF2B5EF4-FFF2-40B4-BE49-F238E27FC236}">
                    <a16:creationId xmlns:a16="http://schemas.microsoft.com/office/drawing/2014/main" id="{16F441D3-AF78-D84F-B605-D6D168C2FBD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8" name="Group 55">
              <a:extLst>
                <a:ext uri="{FF2B5EF4-FFF2-40B4-BE49-F238E27FC236}">
                  <a16:creationId xmlns:a16="http://schemas.microsoft.com/office/drawing/2014/main" id="{18EC674E-9E8C-6645-9B44-E8B5BE343BA8}"/>
                </a:ext>
              </a:extLst>
            </p:cNvPr>
            <p:cNvGrpSpPr>
              <a:grpSpLocks/>
            </p:cNvGrpSpPr>
            <p:nvPr/>
          </p:nvGrpSpPr>
          <p:grpSpPr bwMode="auto">
            <a:xfrm>
              <a:off x="5903829" y="2578329"/>
              <a:ext cx="216285" cy="183285"/>
              <a:chOff x="3347" y="1468"/>
              <a:chExt cx="433" cy="433"/>
            </a:xfrm>
          </p:grpSpPr>
          <p:sp>
            <p:nvSpPr>
              <p:cNvPr id="179" name="Freeform 56">
                <a:extLst>
                  <a:ext uri="{FF2B5EF4-FFF2-40B4-BE49-F238E27FC236}">
                    <a16:creationId xmlns:a16="http://schemas.microsoft.com/office/drawing/2014/main" id="{80AF5E11-F6C1-FB4B-8A92-F0A8318675B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0" name="Freeform 57">
                <a:extLst>
                  <a:ext uri="{FF2B5EF4-FFF2-40B4-BE49-F238E27FC236}">
                    <a16:creationId xmlns:a16="http://schemas.microsoft.com/office/drawing/2014/main" id="{0C94AD00-DA7B-3943-B09D-6E60D4E55F4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1" name="Freeform 58">
                <a:extLst>
                  <a:ext uri="{FF2B5EF4-FFF2-40B4-BE49-F238E27FC236}">
                    <a16:creationId xmlns:a16="http://schemas.microsoft.com/office/drawing/2014/main" id="{E6ECDCB2-AD0C-944A-9B0F-D700AAE89A2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2" name="Freeform 59">
                <a:extLst>
                  <a:ext uri="{FF2B5EF4-FFF2-40B4-BE49-F238E27FC236}">
                    <a16:creationId xmlns:a16="http://schemas.microsoft.com/office/drawing/2014/main" id="{AEB74BC3-546B-5446-82C3-2D72E181A95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3" name="Freeform 60">
                <a:extLst>
                  <a:ext uri="{FF2B5EF4-FFF2-40B4-BE49-F238E27FC236}">
                    <a16:creationId xmlns:a16="http://schemas.microsoft.com/office/drawing/2014/main" id="{121D03CE-72C9-AA4A-96AD-E0CCF8B15CD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9" name="Group 55">
              <a:extLst>
                <a:ext uri="{FF2B5EF4-FFF2-40B4-BE49-F238E27FC236}">
                  <a16:creationId xmlns:a16="http://schemas.microsoft.com/office/drawing/2014/main" id="{C7DC460C-0899-5B40-B18C-E1FB848EF732}"/>
                </a:ext>
              </a:extLst>
            </p:cNvPr>
            <p:cNvGrpSpPr>
              <a:grpSpLocks/>
            </p:cNvGrpSpPr>
            <p:nvPr/>
          </p:nvGrpSpPr>
          <p:grpSpPr bwMode="auto">
            <a:xfrm>
              <a:off x="5264508" y="2813973"/>
              <a:ext cx="216285" cy="183285"/>
              <a:chOff x="3347" y="1468"/>
              <a:chExt cx="433" cy="433"/>
            </a:xfrm>
          </p:grpSpPr>
          <p:sp>
            <p:nvSpPr>
              <p:cNvPr id="174" name="Freeform 56">
                <a:extLst>
                  <a:ext uri="{FF2B5EF4-FFF2-40B4-BE49-F238E27FC236}">
                    <a16:creationId xmlns:a16="http://schemas.microsoft.com/office/drawing/2014/main" id="{9665BEBE-EC6E-A04A-8A3B-700577CDFB2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75" name="Freeform 57">
                <a:extLst>
                  <a:ext uri="{FF2B5EF4-FFF2-40B4-BE49-F238E27FC236}">
                    <a16:creationId xmlns:a16="http://schemas.microsoft.com/office/drawing/2014/main" id="{8F719096-798A-C349-86D7-06E2A312D97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76" name="Freeform 58">
                <a:extLst>
                  <a:ext uri="{FF2B5EF4-FFF2-40B4-BE49-F238E27FC236}">
                    <a16:creationId xmlns:a16="http://schemas.microsoft.com/office/drawing/2014/main" id="{0909DB1D-DEE7-304A-9E9B-B4D6A716E2E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77" name="Freeform 59">
                <a:extLst>
                  <a:ext uri="{FF2B5EF4-FFF2-40B4-BE49-F238E27FC236}">
                    <a16:creationId xmlns:a16="http://schemas.microsoft.com/office/drawing/2014/main" id="{401F2214-22F0-9D47-B6C3-B77FF72E617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78" name="Freeform 60">
                <a:extLst>
                  <a:ext uri="{FF2B5EF4-FFF2-40B4-BE49-F238E27FC236}">
                    <a16:creationId xmlns:a16="http://schemas.microsoft.com/office/drawing/2014/main" id="{88D7422C-F9D6-504D-A8BE-883CA11B70E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0" name="Group 55">
              <a:extLst>
                <a:ext uri="{FF2B5EF4-FFF2-40B4-BE49-F238E27FC236}">
                  <a16:creationId xmlns:a16="http://schemas.microsoft.com/office/drawing/2014/main" id="{7A776B7A-B3B7-5A4F-8C51-5EEEC78E2000}"/>
                </a:ext>
              </a:extLst>
            </p:cNvPr>
            <p:cNvGrpSpPr>
              <a:grpSpLocks/>
            </p:cNvGrpSpPr>
            <p:nvPr/>
          </p:nvGrpSpPr>
          <p:grpSpPr bwMode="auto">
            <a:xfrm>
              <a:off x="4788024" y="2926491"/>
              <a:ext cx="216285" cy="183285"/>
              <a:chOff x="3347" y="1468"/>
              <a:chExt cx="433" cy="433"/>
            </a:xfrm>
          </p:grpSpPr>
          <p:sp>
            <p:nvSpPr>
              <p:cNvPr id="169" name="Freeform 56">
                <a:extLst>
                  <a:ext uri="{FF2B5EF4-FFF2-40B4-BE49-F238E27FC236}">
                    <a16:creationId xmlns:a16="http://schemas.microsoft.com/office/drawing/2014/main" id="{5E137959-F184-7943-A379-0E1B98ED015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70" name="Freeform 57">
                <a:extLst>
                  <a:ext uri="{FF2B5EF4-FFF2-40B4-BE49-F238E27FC236}">
                    <a16:creationId xmlns:a16="http://schemas.microsoft.com/office/drawing/2014/main" id="{65268B57-47AD-5244-BC9D-B68FFA13258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71" name="Freeform 58">
                <a:extLst>
                  <a:ext uri="{FF2B5EF4-FFF2-40B4-BE49-F238E27FC236}">
                    <a16:creationId xmlns:a16="http://schemas.microsoft.com/office/drawing/2014/main" id="{561A0132-5008-5C46-B11E-2E8BE886174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72" name="Freeform 59">
                <a:extLst>
                  <a:ext uri="{FF2B5EF4-FFF2-40B4-BE49-F238E27FC236}">
                    <a16:creationId xmlns:a16="http://schemas.microsoft.com/office/drawing/2014/main" id="{786FC364-7299-A94E-80A4-FE6B6586328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73" name="Freeform 60">
                <a:extLst>
                  <a:ext uri="{FF2B5EF4-FFF2-40B4-BE49-F238E27FC236}">
                    <a16:creationId xmlns:a16="http://schemas.microsoft.com/office/drawing/2014/main" id="{D8EC06B0-5410-DF4C-90B8-5981E21C735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1" name="Group 55">
              <a:extLst>
                <a:ext uri="{FF2B5EF4-FFF2-40B4-BE49-F238E27FC236}">
                  <a16:creationId xmlns:a16="http://schemas.microsoft.com/office/drawing/2014/main" id="{CAE298BC-8B0E-FB42-9EF6-B94F6F0E19E7}"/>
                </a:ext>
              </a:extLst>
            </p:cNvPr>
            <p:cNvGrpSpPr>
              <a:grpSpLocks/>
            </p:cNvGrpSpPr>
            <p:nvPr/>
          </p:nvGrpSpPr>
          <p:grpSpPr bwMode="auto">
            <a:xfrm>
              <a:off x="5432155" y="3118751"/>
              <a:ext cx="216285" cy="183285"/>
              <a:chOff x="3347" y="1468"/>
              <a:chExt cx="433" cy="433"/>
            </a:xfrm>
          </p:grpSpPr>
          <p:sp>
            <p:nvSpPr>
              <p:cNvPr id="164" name="Freeform 56">
                <a:extLst>
                  <a:ext uri="{FF2B5EF4-FFF2-40B4-BE49-F238E27FC236}">
                    <a16:creationId xmlns:a16="http://schemas.microsoft.com/office/drawing/2014/main" id="{ABD773D7-0FF5-3448-8FCB-36F09C39DE2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5" name="Freeform 57">
                <a:extLst>
                  <a:ext uri="{FF2B5EF4-FFF2-40B4-BE49-F238E27FC236}">
                    <a16:creationId xmlns:a16="http://schemas.microsoft.com/office/drawing/2014/main" id="{6B45A885-63F0-7745-B90D-553F4296DD8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6" name="Freeform 58">
                <a:extLst>
                  <a:ext uri="{FF2B5EF4-FFF2-40B4-BE49-F238E27FC236}">
                    <a16:creationId xmlns:a16="http://schemas.microsoft.com/office/drawing/2014/main" id="{1E7FDCA2-F152-FA4E-AE9A-4EC8E9EF359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7" name="Freeform 59">
                <a:extLst>
                  <a:ext uri="{FF2B5EF4-FFF2-40B4-BE49-F238E27FC236}">
                    <a16:creationId xmlns:a16="http://schemas.microsoft.com/office/drawing/2014/main" id="{14E839FD-366D-824E-8692-3D766A73032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8" name="Freeform 60">
                <a:extLst>
                  <a:ext uri="{FF2B5EF4-FFF2-40B4-BE49-F238E27FC236}">
                    <a16:creationId xmlns:a16="http://schemas.microsoft.com/office/drawing/2014/main" id="{FDECE61D-73F4-004D-A54A-122D959EED3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2" name="Group 55">
              <a:extLst>
                <a:ext uri="{FF2B5EF4-FFF2-40B4-BE49-F238E27FC236}">
                  <a16:creationId xmlns:a16="http://schemas.microsoft.com/office/drawing/2014/main" id="{B863284C-C27F-C144-8CF7-3364C6CDDB36}"/>
                </a:ext>
              </a:extLst>
            </p:cNvPr>
            <p:cNvGrpSpPr>
              <a:grpSpLocks/>
            </p:cNvGrpSpPr>
            <p:nvPr/>
          </p:nvGrpSpPr>
          <p:grpSpPr bwMode="auto">
            <a:xfrm>
              <a:off x="6198414" y="2466346"/>
              <a:ext cx="216285" cy="183285"/>
              <a:chOff x="3347" y="1468"/>
              <a:chExt cx="433" cy="433"/>
            </a:xfrm>
          </p:grpSpPr>
          <p:sp>
            <p:nvSpPr>
              <p:cNvPr id="159" name="Freeform 56">
                <a:extLst>
                  <a:ext uri="{FF2B5EF4-FFF2-40B4-BE49-F238E27FC236}">
                    <a16:creationId xmlns:a16="http://schemas.microsoft.com/office/drawing/2014/main" id="{56A20506-5E24-5746-BE09-4AD83A2B399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0" name="Freeform 57">
                <a:extLst>
                  <a:ext uri="{FF2B5EF4-FFF2-40B4-BE49-F238E27FC236}">
                    <a16:creationId xmlns:a16="http://schemas.microsoft.com/office/drawing/2014/main" id="{5C0E6AC1-69F9-D14D-8F03-3BB99650E34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1" name="Freeform 58">
                <a:extLst>
                  <a:ext uri="{FF2B5EF4-FFF2-40B4-BE49-F238E27FC236}">
                    <a16:creationId xmlns:a16="http://schemas.microsoft.com/office/drawing/2014/main" id="{6F1544D1-3EBF-224C-8D84-9E985BD9CC9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2" name="Freeform 59">
                <a:extLst>
                  <a:ext uri="{FF2B5EF4-FFF2-40B4-BE49-F238E27FC236}">
                    <a16:creationId xmlns:a16="http://schemas.microsoft.com/office/drawing/2014/main" id="{AE7415D8-E273-2543-B09B-16664A85C4C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3" name="Freeform 60">
                <a:extLst>
                  <a:ext uri="{FF2B5EF4-FFF2-40B4-BE49-F238E27FC236}">
                    <a16:creationId xmlns:a16="http://schemas.microsoft.com/office/drawing/2014/main" id="{7C964AB1-88F2-B849-AD45-17250F9539B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3" name="Group 55">
              <a:extLst>
                <a:ext uri="{FF2B5EF4-FFF2-40B4-BE49-F238E27FC236}">
                  <a16:creationId xmlns:a16="http://schemas.microsoft.com/office/drawing/2014/main" id="{B9B8FEF6-2C59-7E4F-905E-378B1DF37790}"/>
                </a:ext>
              </a:extLst>
            </p:cNvPr>
            <p:cNvGrpSpPr>
              <a:grpSpLocks/>
            </p:cNvGrpSpPr>
            <p:nvPr/>
          </p:nvGrpSpPr>
          <p:grpSpPr bwMode="auto">
            <a:xfrm>
              <a:off x="5331398" y="2237099"/>
              <a:ext cx="216285" cy="183285"/>
              <a:chOff x="3347" y="1468"/>
              <a:chExt cx="433" cy="433"/>
            </a:xfrm>
          </p:grpSpPr>
          <p:sp>
            <p:nvSpPr>
              <p:cNvPr id="154" name="Freeform 56">
                <a:extLst>
                  <a:ext uri="{FF2B5EF4-FFF2-40B4-BE49-F238E27FC236}">
                    <a16:creationId xmlns:a16="http://schemas.microsoft.com/office/drawing/2014/main" id="{D51008B7-2342-1940-BF39-D973992019F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5" name="Freeform 57">
                <a:extLst>
                  <a:ext uri="{FF2B5EF4-FFF2-40B4-BE49-F238E27FC236}">
                    <a16:creationId xmlns:a16="http://schemas.microsoft.com/office/drawing/2014/main" id="{9B6D42EC-173E-DC46-80BC-09C8A4C69AA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6" name="Freeform 58">
                <a:extLst>
                  <a:ext uri="{FF2B5EF4-FFF2-40B4-BE49-F238E27FC236}">
                    <a16:creationId xmlns:a16="http://schemas.microsoft.com/office/drawing/2014/main" id="{9E85DB96-F638-774E-8DE8-F7309FCFD88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7" name="Freeform 59">
                <a:extLst>
                  <a:ext uri="{FF2B5EF4-FFF2-40B4-BE49-F238E27FC236}">
                    <a16:creationId xmlns:a16="http://schemas.microsoft.com/office/drawing/2014/main" id="{4C5F34C1-2E45-C843-8D79-29457D23817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8" name="Freeform 60">
                <a:extLst>
                  <a:ext uri="{FF2B5EF4-FFF2-40B4-BE49-F238E27FC236}">
                    <a16:creationId xmlns:a16="http://schemas.microsoft.com/office/drawing/2014/main" id="{E2D2EC70-4D98-3341-9AB5-FF3DBE48650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sp>
        <p:nvSpPr>
          <p:cNvPr id="219" name="テキスト ボックス 218">
            <a:extLst>
              <a:ext uri="{FF2B5EF4-FFF2-40B4-BE49-F238E27FC236}">
                <a16:creationId xmlns:a16="http://schemas.microsoft.com/office/drawing/2014/main" id="{286D5D5F-0AF2-CA46-86EA-07589F5C4EEA}"/>
              </a:ext>
            </a:extLst>
          </p:cNvPr>
          <p:cNvSpPr txBox="1"/>
          <p:nvPr/>
        </p:nvSpPr>
        <p:spPr>
          <a:xfrm>
            <a:off x="1613837" y="5605571"/>
            <a:ext cx="3647152" cy="646331"/>
          </a:xfrm>
          <a:prstGeom prst="rect">
            <a:avLst/>
          </a:prstGeom>
          <a:noFill/>
        </p:spPr>
        <p:txBody>
          <a:bodyPr wrap="none" rtlCol="0">
            <a:spAutoFit/>
          </a:bodyPr>
          <a:lstStyle/>
          <a:p>
            <a:r>
              <a:rPr lang="ja-JP" altLang="en-US"/>
              <a:t>輸送中（非密封線源）の事故</a:t>
            </a:r>
            <a:endParaRPr lang="en-US" altLang="ja-JP" dirty="0"/>
          </a:p>
          <a:p>
            <a:r>
              <a:rPr lang="ja-JP" altLang="en-US"/>
              <a:t>悪意ある散布（ダーティボム等）</a:t>
            </a:r>
            <a:endParaRPr lang="en-US" altLang="ja-JP" dirty="0"/>
          </a:p>
        </p:txBody>
      </p:sp>
      <p:sp>
        <p:nvSpPr>
          <p:cNvPr id="220" name="テキスト ボックス 219">
            <a:extLst>
              <a:ext uri="{FF2B5EF4-FFF2-40B4-BE49-F238E27FC236}">
                <a16:creationId xmlns:a16="http://schemas.microsoft.com/office/drawing/2014/main" id="{D5C47044-0B41-504A-B0D1-969BC1E1F74D}"/>
              </a:ext>
            </a:extLst>
          </p:cNvPr>
          <p:cNvSpPr txBox="1"/>
          <p:nvPr/>
        </p:nvSpPr>
        <p:spPr>
          <a:xfrm>
            <a:off x="770148" y="1960873"/>
            <a:ext cx="1652667" cy="646331"/>
          </a:xfrm>
          <a:prstGeom prst="rect">
            <a:avLst/>
          </a:prstGeom>
          <a:noFill/>
        </p:spPr>
        <p:txBody>
          <a:bodyPr wrap="square" rtlCol="0">
            <a:spAutoFit/>
          </a:bodyPr>
          <a:lstStyle/>
          <a:p>
            <a:r>
              <a:rPr kumimoji="1" lang="ja-JP" altLang="en-US" sz="1200"/>
              <a:t>外部被ばく、内部被ばく、汚染の全てが混在することもある。</a:t>
            </a:r>
          </a:p>
        </p:txBody>
      </p:sp>
      <p:sp>
        <p:nvSpPr>
          <p:cNvPr id="3" name="スライド番号プレースホルダー 2">
            <a:extLst>
              <a:ext uri="{FF2B5EF4-FFF2-40B4-BE49-F238E27FC236}">
                <a16:creationId xmlns:a16="http://schemas.microsoft.com/office/drawing/2014/main" id="{FFDCA061-A0C5-D141-90C6-E4D4B76A962F}"/>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391064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2641E-CB61-E04E-84C4-4EAFAE2ED60C}"/>
              </a:ext>
            </a:extLst>
          </p:cNvPr>
          <p:cNvSpPr>
            <a:spLocks noGrp="1"/>
          </p:cNvSpPr>
          <p:nvPr>
            <p:ph type="title"/>
          </p:nvPr>
        </p:nvSpPr>
        <p:spPr/>
        <p:txBody>
          <a:bodyPr/>
          <a:lstStyle/>
          <a:p>
            <a:r>
              <a:rPr kumimoji="1" lang="ja-JP" altLang="en-US"/>
              <a:t>原子力災害</a:t>
            </a:r>
          </a:p>
        </p:txBody>
      </p:sp>
      <p:pic>
        <p:nvPicPr>
          <p:cNvPr id="4" name="図 3">
            <a:extLst>
              <a:ext uri="{FF2B5EF4-FFF2-40B4-BE49-F238E27FC236}">
                <a16:creationId xmlns:a16="http://schemas.microsoft.com/office/drawing/2014/main" id="{091E239B-3B20-D643-8B07-AFA41AD20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09" y="2246215"/>
            <a:ext cx="1589450" cy="823108"/>
          </a:xfrm>
          <a:prstGeom prst="rect">
            <a:avLst/>
          </a:prstGeom>
        </p:spPr>
      </p:pic>
      <p:sp>
        <p:nvSpPr>
          <p:cNvPr id="5" name="雲 4">
            <a:extLst>
              <a:ext uri="{FF2B5EF4-FFF2-40B4-BE49-F238E27FC236}">
                <a16:creationId xmlns:a16="http://schemas.microsoft.com/office/drawing/2014/main" id="{2C4CA44F-4D33-084C-BDD4-CB43CBFAFC34}"/>
              </a:ext>
            </a:extLst>
          </p:cNvPr>
          <p:cNvSpPr/>
          <p:nvPr/>
        </p:nvSpPr>
        <p:spPr>
          <a:xfrm rot="20709119">
            <a:off x="995878" y="1835509"/>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雲 5">
            <a:extLst>
              <a:ext uri="{FF2B5EF4-FFF2-40B4-BE49-F238E27FC236}">
                <a16:creationId xmlns:a16="http://schemas.microsoft.com/office/drawing/2014/main" id="{B74BAD24-96DF-2B4D-B35F-798E6DC8BD6F}"/>
              </a:ext>
            </a:extLst>
          </p:cNvPr>
          <p:cNvSpPr/>
          <p:nvPr/>
        </p:nvSpPr>
        <p:spPr>
          <a:xfrm>
            <a:off x="1737953" y="1593352"/>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 6">
            <a:extLst>
              <a:ext uri="{FF2B5EF4-FFF2-40B4-BE49-F238E27FC236}">
                <a16:creationId xmlns:a16="http://schemas.microsoft.com/office/drawing/2014/main" id="{6ABA66E3-F693-7B44-AC27-303F53255875}"/>
              </a:ext>
            </a:extLst>
          </p:cNvPr>
          <p:cNvSpPr/>
          <p:nvPr/>
        </p:nvSpPr>
        <p:spPr>
          <a:xfrm>
            <a:off x="2822834" y="1577269"/>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雲 11">
            <a:extLst>
              <a:ext uri="{FF2B5EF4-FFF2-40B4-BE49-F238E27FC236}">
                <a16:creationId xmlns:a16="http://schemas.microsoft.com/office/drawing/2014/main" id="{FC2B390C-3A61-EE40-816C-9D6816A6EED0}"/>
              </a:ext>
            </a:extLst>
          </p:cNvPr>
          <p:cNvSpPr/>
          <p:nvPr/>
        </p:nvSpPr>
        <p:spPr>
          <a:xfrm>
            <a:off x="2080759" y="1801994"/>
            <a:ext cx="3379947"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雲 13">
            <a:extLst>
              <a:ext uri="{FF2B5EF4-FFF2-40B4-BE49-F238E27FC236}">
                <a16:creationId xmlns:a16="http://schemas.microsoft.com/office/drawing/2014/main" id="{9A13DAAE-34DB-4949-B2B3-60CB2C11CAD9}"/>
              </a:ext>
            </a:extLst>
          </p:cNvPr>
          <p:cNvSpPr/>
          <p:nvPr/>
        </p:nvSpPr>
        <p:spPr>
          <a:xfrm>
            <a:off x="3845721" y="1560560"/>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雲 14">
            <a:extLst>
              <a:ext uri="{FF2B5EF4-FFF2-40B4-BE49-F238E27FC236}">
                <a16:creationId xmlns:a16="http://schemas.microsoft.com/office/drawing/2014/main" id="{EFB374CE-B453-C349-9397-E8C530EF5579}"/>
              </a:ext>
            </a:extLst>
          </p:cNvPr>
          <p:cNvSpPr/>
          <p:nvPr/>
        </p:nvSpPr>
        <p:spPr>
          <a:xfrm>
            <a:off x="4961602" y="1648320"/>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BCDC3A4D-63E9-A342-9E1E-B3ED81531F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9816" y="3314038"/>
            <a:ext cx="1232834" cy="1797629"/>
          </a:xfrm>
          <a:prstGeom prst="rect">
            <a:avLst/>
          </a:prstGeom>
        </p:spPr>
      </p:pic>
      <p:grpSp>
        <p:nvGrpSpPr>
          <p:cNvPr id="26" name="Group 55">
            <a:extLst>
              <a:ext uri="{FF2B5EF4-FFF2-40B4-BE49-F238E27FC236}">
                <a16:creationId xmlns:a16="http://schemas.microsoft.com/office/drawing/2014/main" id="{B19C1A46-96E4-AA43-AF41-F47A6FC2DE6D}"/>
              </a:ext>
            </a:extLst>
          </p:cNvPr>
          <p:cNvGrpSpPr>
            <a:grpSpLocks/>
          </p:cNvGrpSpPr>
          <p:nvPr/>
        </p:nvGrpSpPr>
        <p:grpSpPr bwMode="auto">
          <a:xfrm>
            <a:off x="2791834" y="2042803"/>
            <a:ext cx="246790" cy="209136"/>
            <a:chOff x="3347" y="1468"/>
            <a:chExt cx="433" cy="433"/>
          </a:xfrm>
        </p:grpSpPr>
        <p:sp>
          <p:nvSpPr>
            <p:cNvPr id="99" name="Freeform 56">
              <a:extLst>
                <a:ext uri="{FF2B5EF4-FFF2-40B4-BE49-F238E27FC236}">
                  <a16:creationId xmlns:a16="http://schemas.microsoft.com/office/drawing/2014/main" id="{3FCDA69E-452C-7F4C-B2EC-EB3137FFBB2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0" name="Freeform 57">
              <a:extLst>
                <a:ext uri="{FF2B5EF4-FFF2-40B4-BE49-F238E27FC236}">
                  <a16:creationId xmlns:a16="http://schemas.microsoft.com/office/drawing/2014/main" id="{31A2BF1E-1A6C-5C47-A02C-7F88227E5CA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1" name="Freeform 58">
              <a:extLst>
                <a:ext uri="{FF2B5EF4-FFF2-40B4-BE49-F238E27FC236}">
                  <a16:creationId xmlns:a16="http://schemas.microsoft.com/office/drawing/2014/main" id="{E7B3D06F-58F0-5842-9DF1-F0419A79614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2" name="Freeform 59">
              <a:extLst>
                <a:ext uri="{FF2B5EF4-FFF2-40B4-BE49-F238E27FC236}">
                  <a16:creationId xmlns:a16="http://schemas.microsoft.com/office/drawing/2014/main" id="{D0D73631-7D03-904C-96EB-198EE5BAB03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3" name="Freeform 60">
              <a:extLst>
                <a:ext uri="{FF2B5EF4-FFF2-40B4-BE49-F238E27FC236}">
                  <a16:creationId xmlns:a16="http://schemas.microsoft.com/office/drawing/2014/main" id="{5661237B-6ED2-E34D-A482-24046505C39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7" name="Group 55">
            <a:extLst>
              <a:ext uri="{FF2B5EF4-FFF2-40B4-BE49-F238E27FC236}">
                <a16:creationId xmlns:a16="http://schemas.microsoft.com/office/drawing/2014/main" id="{3D4CA10C-076E-5848-B86A-7E548911D45E}"/>
              </a:ext>
            </a:extLst>
          </p:cNvPr>
          <p:cNvGrpSpPr>
            <a:grpSpLocks/>
          </p:cNvGrpSpPr>
          <p:nvPr/>
        </p:nvGrpSpPr>
        <p:grpSpPr bwMode="auto">
          <a:xfrm>
            <a:off x="5726052" y="2023699"/>
            <a:ext cx="246790" cy="209136"/>
            <a:chOff x="3347" y="1468"/>
            <a:chExt cx="433" cy="433"/>
          </a:xfrm>
        </p:grpSpPr>
        <p:sp>
          <p:nvSpPr>
            <p:cNvPr id="94" name="Freeform 56">
              <a:extLst>
                <a:ext uri="{FF2B5EF4-FFF2-40B4-BE49-F238E27FC236}">
                  <a16:creationId xmlns:a16="http://schemas.microsoft.com/office/drawing/2014/main" id="{DED1C79C-EDE4-6448-B6AA-B6E6140A515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5" name="Freeform 57">
              <a:extLst>
                <a:ext uri="{FF2B5EF4-FFF2-40B4-BE49-F238E27FC236}">
                  <a16:creationId xmlns:a16="http://schemas.microsoft.com/office/drawing/2014/main" id="{FF00390C-692D-F74A-8CE1-F05E0838BCD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6" name="Freeform 58">
              <a:extLst>
                <a:ext uri="{FF2B5EF4-FFF2-40B4-BE49-F238E27FC236}">
                  <a16:creationId xmlns:a16="http://schemas.microsoft.com/office/drawing/2014/main" id="{CAE0D101-A344-4545-B95C-CEEC72641E7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7" name="Freeform 59">
              <a:extLst>
                <a:ext uri="{FF2B5EF4-FFF2-40B4-BE49-F238E27FC236}">
                  <a16:creationId xmlns:a16="http://schemas.microsoft.com/office/drawing/2014/main" id="{07CBE2DF-0B72-DC49-9939-21F2DBC003F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8" name="Freeform 60">
              <a:extLst>
                <a:ext uri="{FF2B5EF4-FFF2-40B4-BE49-F238E27FC236}">
                  <a16:creationId xmlns:a16="http://schemas.microsoft.com/office/drawing/2014/main" id="{F5B7713D-6B7B-924B-A77E-60AD8D9FED3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8" name="Group 55">
            <a:extLst>
              <a:ext uri="{FF2B5EF4-FFF2-40B4-BE49-F238E27FC236}">
                <a16:creationId xmlns:a16="http://schemas.microsoft.com/office/drawing/2014/main" id="{4CC15CC7-A172-2C48-AE02-188A533F0034}"/>
              </a:ext>
            </a:extLst>
          </p:cNvPr>
          <p:cNvGrpSpPr>
            <a:grpSpLocks/>
          </p:cNvGrpSpPr>
          <p:nvPr/>
        </p:nvGrpSpPr>
        <p:grpSpPr bwMode="auto">
          <a:xfrm>
            <a:off x="108349" y="2964755"/>
            <a:ext cx="246790" cy="209136"/>
            <a:chOff x="3347" y="1468"/>
            <a:chExt cx="433" cy="433"/>
          </a:xfrm>
        </p:grpSpPr>
        <p:sp>
          <p:nvSpPr>
            <p:cNvPr id="89" name="Freeform 56">
              <a:extLst>
                <a:ext uri="{FF2B5EF4-FFF2-40B4-BE49-F238E27FC236}">
                  <a16:creationId xmlns:a16="http://schemas.microsoft.com/office/drawing/2014/main" id="{71BB85B3-CDF8-E040-B230-324A092B90A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0" name="Freeform 57">
              <a:extLst>
                <a:ext uri="{FF2B5EF4-FFF2-40B4-BE49-F238E27FC236}">
                  <a16:creationId xmlns:a16="http://schemas.microsoft.com/office/drawing/2014/main" id="{5794D668-7921-F445-9E65-64CDE7B6CB6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1" name="Freeform 58">
              <a:extLst>
                <a:ext uri="{FF2B5EF4-FFF2-40B4-BE49-F238E27FC236}">
                  <a16:creationId xmlns:a16="http://schemas.microsoft.com/office/drawing/2014/main" id="{E3C1D226-8308-C448-B9B4-F54363663E3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2" name="Freeform 59">
              <a:extLst>
                <a:ext uri="{FF2B5EF4-FFF2-40B4-BE49-F238E27FC236}">
                  <a16:creationId xmlns:a16="http://schemas.microsoft.com/office/drawing/2014/main" id="{ABBE9F08-8944-464D-81B4-66A89E1562E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3" name="Freeform 60">
              <a:extLst>
                <a:ext uri="{FF2B5EF4-FFF2-40B4-BE49-F238E27FC236}">
                  <a16:creationId xmlns:a16="http://schemas.microsoft.com/office/drawing/2014/main" id="{614BDD51-8605-5A47-A07A-15396EFFDF7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9" name="Group 55">
            <a:extLst>
              <a:ext uri="{FF2B5EF4-FFF2-40B4-BE49-F238E27FC236}">
                <a16:creationId xmlns:a16="http://schemas.microsoft.com/office/drawing/2014/main" id="{AE2CF115-FB96-6B4A-8548-B20EF22F5A83}"/>
              </a:ext>
            </a:extLst>
          </p:cNvPr>
          <p:cNvGrpSpPr>
            <a:grpSpLocks/>
          </p:cNvGrpSpPr>
          <p:nvPr/>
        </p:nvGrpSpPr>
        <p:grpSpPr bwMode="auto">
          <a:xfrm>
            <a:off x="3712352" y="2173080"/>
            <a:ext cx="246790" cy="209136"/>
            <a:chOff x="3347" y="1468"/>
            <a:chExt cx="433" cy="433"/>
          </a:xfrm>
        </p:grpSpPr>
        <p:sp>
          <p:nvSpPr>
            <p:cNvPr id="84" name="Freeform 56">
              <a:extLst>
                <a:ext uri="{FF2B5EF4-FFF2-40B4-BE49-F238E27FC236}">
                  <a16:creationId xmlns:a16="http://schemas.microsoft.com/office/drawing/2014/main" id="{D148CC14-E320-3B42-B08B-355EB94BF66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5" name="Freeform 57">
              <a:extLst>
                <a:ext uri="{FF2B5EF4-FFF2-40B4-BE49-F238E27FC236}">
                  <a16:creationId xmlns:a16="http://schemas.microsoft.com/office/drawing/2014/main" id="{E1ECA07A-80E0-4443-B800-29598A4914E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6" name="Freeform 58">
              <a:extLst>
                <a:ext uri="{FF2B5EF4-FFF2-40B4-BE49-F238E27FC236}">
                  <a16:creationId xmlns:a16="http://schemas.microsoft.com/office/drawing/2014/main" id="{905B690B-0E87-0E46-BC32-F4B84D5AD97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7" name="Freeform 59">
              <a:extLst>
                <a:ext uri="{FF2B5EF4-FFF2-40B4-BE49-F238E27FC236}">
                  <a16:creationId xmlns:a16="http://schemas.microsoft.com/office/drawing/2014/main" id="{0F50F90E-0043-824B-9FC9-2E2E0218538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8" name="Freeform 60">
              <a:extLst>
                <a:ext uri="{FF2B5EF4-FFF2-40B4-BE49-F238E27FC236}">
                  <a16:creationId xmlns:a16="http://schemas.microsoft.com/office/drawing/2014/main" id="{2E455C91-0317-6E47-8B5D-DDC6AC8BA40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0" name="Group 55">
            <a:extLst>
              <a:ext uri="{FF2B5EF4-FFF2-40B4-BE49-F238E27FC236}">
                <a16:creationId xmlns:a16="http://schemas.microsoft.com/office/drawing/2014/main" id="{62818003-4A3F-F342-BA71-FC61097B7C79}"/>
              </a:ext>
            </a:extLst>
          </p:cNvPr>
          <p:cNvGrpSpPr>
            <a:grpSpLocks/>
          </p:cNvGrpSpPr>
          <p:nvPr/>
        </p:nvGrpSpPr>
        <p:grpSpPr bwMode="auto">
          <a:xfrm>
            <a:off x="4809723" y="1809063"/>
            <a:ext cx="246790" cy="209136"/>
            <a:chOff x="3347" y="1468"/>
            <a:chExt cx="433" cy="433"/>
          </a:xfrm>
        </p:grpSpPr>
        <p:sp>
          <p:nvSpPr>
            <p:cNvPr id="79" name="Freeform 56">
              <a:extLst>
                <a:ext uri="{FF2B5EF4-FFF2-40B4-BE49-F238E27FC236}">
                  <a16:creationId xmlns:a16="http://schemas.microsoft.com/office/drawing/2014/main" id="{4F11C1EA-70D2-3844-8BC9-B0CE1D404C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0" name="Freeform 57">
              <a:extLst>
                <a:ext uri="{FF2B5EF4-FFF2-40B4-BE49-F238E27FC236}">
                  <a16:creationId xmlns:a16="http://schemas.microsoft.com/office/drawing/2014/main" id="{D1B7189E-7C00-0A41-B3A0-F02AF8BCF3D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1" name="Freeform 58">
              <a:extLst>
                <a:ext uri="{FF2B5EF4-FFF2-40B4-BE49-F238E27FC236}">
                  <a16:creationId xmlns:a16="http://schemas.microsoft.com/office/drawing/2014/main" id="{A6485EF9-002A-A944-AF69-C11C075DB8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2" name="Freeform 59">
              <a:extLst>
                <a:ext uri="{FF2B5EF4-FFF2-40B4-BE49-F238E27FC236}">
                  <a16:creationId xmlns:a16="http://schemas.microsoft.com/office/drawing/2014/main" id="{70649A35-A91E-C249-9512-70BC861C4D2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3" name="Freeform 60">
              <a:extLst>
                <a:ext uri="{FF2B5EF4-FFF2-40B4-BE49-F238E27FC236}">
                  <a16:creationId xmlns:a16="http://schemas.microsoft.com/office/drawing/2014/main" id="{E008D29A-813B-C445-818A-CD39AE0D709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1" name="Group 55">
            <a:extLst>
              <a:ext uri="{FF2B5EF4-FFF2-40B4-BE49-F238E27FC236}">
                <a16:creationId xmlns:a16="http://schemas.microsoft.com/office/drawing/2014/main" id="{1F26C0EF-DC81-DE49-AB0C-50463FE5AFD3}"/>
              </a:ext>
            </a:extLst>
          </p:cNvPr>
          <p:cNvGrpSpPr>
            <a:grpSpLocks/>
          </p:cNvGrpSpPr>
          <p:nvPr/>
        </p:nvGrpSpPr>
        <p:grpSpPr bwMode="auto">
          <a:xfrm>
            <a:off x="2812042" y="1457794"/>
            <a:ext cx="246790" cy="209136"/>
            <a:chOff x="3347" y="1468"/>
            <a:chExt cx="433" cy="433"/>
          </a:xfrm>
        </p:grpSpPr>
        <p:sp>
          <p:nvSpPr>
            <p:cNvPr id="74" name="Freeform 56">
              <a:extLst>
                <a:ext uri="{FF2B5EF4-FFF2-40B4-BE49-F238E27FC236}">
                  <a16:creationId xmlns:a16="http://schemas.microsoft.com/office/drawing/2014/main" id="{845CB9E0-636E-F844-9E85-DCF9C7F52B6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5" name="Freeform 57">
              <a:extLst>
                <a:ext uri="{FF2B5EF4-FFF2-40B4-BE49-F238E27FC236}">
                  <a16:creationId xmlns:a16="http://schemas.microsoft.com/office/drawing/2014/main" id="{1F12D9AF-B258-9B47-947A-108BDF1350B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6" name="Freeform 58">
              <a:extLst>
                <a:ext uri="{FF2B5EF4-FFF2-40B4-BE49-F238E27FC236}">
                  <a16:creationId xmlns:a16="http://schemas.microsoft.com/office/drawing/2014/main" id="{137B6856-683B-1843-A5AA-FA382B9B8AB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7" name="Freeform 59">
              <a:extLst>
                <a:ext uri="{FF2B5EF4-FFF2-40B4-BE49-F238E27FC236}">
                  <a16:creationId xmlns:a16="http://schemas.microsoft.com/office/drawing/2014/main" id="{297A9936-71E3-2541-B922-6117BA113C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8" name="Freeform 60">
              <a:extLst>
                <a:ext uri="{FF2B5EF4-FFF2-40B4-BE49-F238E27FC236}">
                  <a16:creationId xmlns:a16="http://schemas.microsoft.com/office/drawing/2014/main" id="{F7468640-1034-C541-B2E5-9200A3B5014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2" name="Group 55">
            <a:extLst>
              <a:ext uri="{FF2B5EF4-FFF2-40B4-BE49-F238E27FC236}">
                <a16:creationId xmlns:a16="http://schemas.microsoft.com/office/drawing/2014/main" id="{55993C0C-53D1-2946-9662-DB155ADA52EF}"/>
              </a:ext>
            </a:extLst>
          </p:cNvPr>
          <p:cNvGrpSpPr>
            <a:grpSpLocks/>
          </p:cNvGrpSpPr>
          <p:nvPr/>
        </p:nvGrpSpPr>
        <p:grpSpPr bwMode="auto">
          <a:xfrm>
            <a:off x="5397573" y="1705317"/>
            <a:ext cx="246790" cy="209136"/>
            <a:chOff x="3347" y="1468"/>
            <a:chExt cx="433" cy="433"/>
          </a:xfrm>
        </p:grpSpPr>
        <p:sp>
          <p:nvSpPr>
            <p:cNvPr id="69" name="Freeform 56">
              <a:extLst>
                <a:ext uri="{FF2B5EF4-FFF2-40B4-BE49-F238E27FC236}">
                  <a16:creationId xmlns:a16="http://schemas.microsoft.com/office/drawing/2014/main" id="{9D8F0E9E-6E19-F74E-B5DA-9992CB8FEC4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0" name="Freeform 57">
              <a:extLst>
                <a:ext uri="{FF2B5EF4-FFF2-40B4-BE49-F238E27FC236}">
                  <a16:creationId xmlns:a16="http://schemas.microsoft.com/office/drawing/2014/main" id="{6F45135C-EAB6-3948-AF79-4AE001174C3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1" name="Freeform 58">
              <a:extLst>
                <a:ext uri="{FF2B5EF4-FFF2-40B4-BE49-F238E27FC236}">
                  <a16:creationId xmlns:a16="http://schemas.microsoft.com/office/drawing/2014/main" id="{82802436-A31B-2940-BB4C-5A601F6CAFA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9">
              <a:extLst>
                <a:ext uri="{FF2B5EF4-FFF2-40B4-BE49-F238E27FC236}">
                  <a16:creationId xmlns:a16="http://schemas.microsoft.com/office/drawing/2014/main" id="{95AE60C3-7204-0649-BA99-8D27FE9480F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Freeform 60">
              <a:extLst>
                <a:ext uri="{FF2B5EF4-FFF2-40B4-BE49-F238E27FC236}">
                  <a16:creationId xmlns:a16="http://schemas.microsoft.com/office/drawing/2014/main" id="{C75030A4-B754-9F41-9F1D-0DD2C035BE1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3" name="Group 55">
            <a:extLst>
              <a:ext uri="{FF2B5EF4-FFF2-40B4-BE49-F238E27FC236}">
                <a16:creationId xmlns:a16="http://schemas.microsoft.com/office/drawing/2014/main" id="{8060A230-053F-B644-85DD-F8F51757268D}"/>
              </a:ext>
            </a:extLst>
          </p:cNvPr>
          <p:cNvGrpSpPr>
            <a:grpSpLocks/>
          </p:cNvGrpSpPr>
          <p:nvPr/>
        </p:nvGrpSpPr>
        <p:grpSpPr bwMode="auto">
          <a:xfrm>
            <a:off x="2175238" y="1811629"/>
            <a:ext cx="246790" cy="209136"/>
            <a:chOff x="3347" y="1468"/>
            <a:chExt cx="433" cy="433"/>
          </a:xfrm>
        </p:grpSpPr>
        <p:sp>
          <p:nvSpPr>
            <p:cNvPr id="64" name="Freeform 56">
              <a:extLst>
                <a:ext uri="{FF2B5EF4-FFF2-40B4-BE49-F238E27FC236}">
                  <a16:creationId xmlns:a16="http://schemas.microsoft.com/office/drawing/2014/main" id="{BDD62FCE-DC30-3E4B-89CA-B26506EC5C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5" name="Freeform 57">
              <a:extLst>
                <a:ext uri="{FF2B5EF4-FFF2-40B4-BE49-F238E27FC236}">
                  <a16:creationId xmlns:a16="http://schemas.microsoft.com/office/drawing/2014/main" id="{9566C38A-76F6-4747-A00C-F231B851C94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6" name="Freeform 58">
              <a:extLst>
                <a:ext uri="{FF2B5EF4-FFF2-40B4-BE49-F238E27FC236}">
                  <a16:creationId xmlns:a16="http://schemas.microsoft.com/office/drawing/2014/main" id="{FBCB4A00-CFD7-E24D-9B5F-A438EDE1976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7" name="Freeform 59">
              <a:extLst>
                <a:ext uri="{FF2B5EF4-FFF2-40B4-BE49-F238E27FC236}">
                  <a16:creationId xmlns:a16="http://schemas.microsoft.com/office/drawing/2014/main" id="{9486CDEF-F441-2C43-A8F6-3BBFC7CC03B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60">
              <a:extLst>
                <a:ext uri="{FF2B5EF4-FFF2-40B4-BE49-F238E27FC236}">
                  <a16:creationId xmlns:a16="http://schemas.microsoft.com/office/drawing/2014/main" id="{8CAD383D-E25C-5140-8494-BA19DE2CCAA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4" name="Group 55">
            <a:extLst>
              <a:ext uri="{FF2B5EF4-FFF2-40B4-BE49-F238E27FC236}">
                <a16:creationId xmlns:a16="http://schemas.microsoft.com/office/drawing/2014/main" id="{964F71A5-D6E5-E54A-880E-753E0DCFD7A6}"/>
              </a:ext>
            </a:extLst>
          </p:cNvPr>
          <p:cNvGrpSpPr>
            <a:grpSpLocks/>
          </p:cNvGrpSpPr>
          <p:nvPr/>
        </p:nvGrpSpPr>
        <p:grpSpPr bwMode="auto">
          <a:xfrm>
            <a:off x="4091713" y="1635636"/>
            <a:ext cx="246790" cy="209136"/>
            <a:chOff x="3347" y="1468"/>
            <a:chExt cx="433" cy="433"/>
          </a:xfrm>
        </p:grpSpPr>
        <p:sp>
          <p:nvSpPr>
            <p:cNvPr id="59" name="Freeform 56">
              <a:extLst>
                <a:ext uri="{FF2B5EF4-FFF2-40B4-BE49-F238E27FC236}">
                  <a16:creationId xmlns:a16="http://schemas.microsoft.com/office/drawing/2014/main" id="{C262BE44-C042-0A4E-9579-EF12260B937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0" name="Freeform 57">
              <a:extLst>
                <a:ext uri="{FF2B5EF4-FFF2-40B4-BE49-F238E27FC236}">
                  <a16:creationId xmlns:a16="http://schemas.microsoft.com/office/drawing/2014/main" id="{15E58F32-97CF-F04D-8CDF-1729995DA8A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1" name="Freeform 58">
              <a:extLst>
                <a:ext uri="{FF2B5EF4-FFF2-40B4-BE49-F238E27FC236}">
                  <a16:creationId xmlns:a16="http://schemas.microsoft.com/office/drawing/2014/main" id="{6C0B551D-3496-A942-A1C5-D5DED8428C7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2" name="Freeform 59">
              <a:extLst>
                <a:ext uri="{FF2B5EF4-FFF2-40B4-BE49-F238E27FC236}">
                  <a16:creationId xmlns:a16="http://schemas.microsoft.com/office/drawing/2014/main" id="{ED3007C3-0C2E-1641-A087-D7CB42968FE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3" name="Freeform 60">
              <a:extLst>
                <a:ext uri="{FF2B5EF4-FFF2-40B4-BE49-F238E27FC236}">
                  <a16:creationId xmlns:a16="http://schemas.microsoft.com/office/drawing/2014/main" id="{8CA8629E-9E92-3F42-975A-4104D6F6861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5" name="Group 55">
            <a:extLst>
              <a:ext uri="{FF2B5EF4-FFF2-40B4-BE49-F238E27FC236}">
                <a16:creationId xmlns:a16="http://schemas.microsoft.com/office/drawing/2014/main" id="{C59561E6-500A-AC49-A875-EC99569931BF}"/>
              </a:ext>
            </a:extLst>
          </p:cNvPr>
          <p:cNvGrpSpPr>
            <a:grpSpLocks/>
          </p:cNvGrpSpPr>
          <p:nvPr/>
        </p:nvGrpSpPr>
        <p:grpSpPr bwMode="auto">
          <a:xfrm>
            <a:off x="3548024" y="1764024"/>
            <a:ext cx="246790" cy="209136"/>
            <a:chOff x="3347" y="1468"/>
            <a:chExt cx="433" cy="433"/>
          </a:xfrm>
        </p:grpSpPr>
        <p:sp>
          <p:nvSpPr>
            <p:cNvPr id="54" name="Freeform 56">
              <a:extLst>
                <a:ext uri="{FF2B5EF4-FFF2-40B4-BE49-F238E27FC236}">
                  <a16:creationId xmlns:a16="http://schemas.microsoft.com/office/drawing/2014/main" id="{15857CE4-117B-FC46-9115-5A00EC7DA74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5" name="Freeform 57">
              <a:extLst>
                <a:ext uri="{FF2B5EF4-FFF2-40B4-BE49-F238E27FC236}">
                  <a16:creationId xmlns:a16="http://schemas.microsoft.com/office/drawing/2014/main" id="{12990F94-1938-4F42-8413-DF336B5C746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Freeform 58">
              <a:extLst>
                <a:ext uri="{FF2B5EF4-FFF2-40B4-BE49-F238E27FC236}">
                  <a16:creationId xmlns:a16="http://schemas.microsoft.com/office/drawing/2014/main" id="{0EDEC810-514B-6440-9D16-5336CDF1694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7" name="Freeform 59">
              <a:extLst>
                <a:ext uri="{FF2B5EF4-FFF2-40B4-BE49-F238E27FC236}">
                  <a16:creationId xmlns:a16="http://schemas.microsoft.com/office/drawing/2014/main" id="{E6788CC4-FA03-F144-B283-01775350AA7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8" name="Freeform 60">
              <a:extLst>
                <a:ext uri="{FF2B5EF4-FFF2-40B4-BE49-F238E27FC236}">
                  <a16:creationId xmlns:a16="http://schemas.microsoft.com/office/drawing/2014/main" id="{33829317-B70E-D645-B57F-E5338C2B3CD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6" name="Group 55">
            <a:extLst>
              <a:ext uri="{FF2B5EF4-FFF2-40B4-BE49-F238E27FC236}">
                <a16:creationId xmlns:a16="http://schemas.microsoft.com/office/drawing/2014/main" id="{580E58FB-25C5-5242-A5E0-4787212A59AA}"/>
              </a:ext>
            </a:extLst>
          </p:cNvPr>
          <p:cNvGrpSpPr>
            <a:grpSpLocks/>
          </p:cNvGrpSpPr>
          <p:nvPr/>
        </p:nvGrpSpPr>
        <p:grpSpPr bwMode="auto">
          <a:xfrm>
            <a:off x="4283005" y="1983401"/>
            <a:ext cx="246790" cy="209136"/>
            <a:chOff x="3347" y="1468"/>
            <a:chExt cx="433" cy="433"/>
          </a:xfrm>
        </p:grpSpPr>
        <p:sp>
          <p:nvSpPr>
            <p:cNvPr id="49" name="Freeform 56">
              <a:extLst>
                <a:ext uri="{FF2B5EF4-FFF2-40B4-BE49-F238E27FC236}">
                  <a16:creationId xmlns:a16="http://schemas.microsoft.com/office/drawing/2014/main" id="{149BB071-9E50-6649-A67B-399B8406F8A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 name="Freeform 57">
              <a:extLst>
                <a:ext uri="{FF2B5EF4-FFF2-40B4-BE49-F238E27FC236}">
                  <a16:creationId xmlns:a16="http://schemas.microsoft.com/office/drawing/2014/main" id="{ED65A995-ED0C-764C-B6E7-E7C03936435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Freeform 58">
              <a:extLst>
                <a:ext uri="{FF2B5EF4-FFF2-40B4-BE49-F238E27FC236}">
                  <a16:creationId xmlns:a16="http://schemas.microsoft.com/office/drawing/2014/main" id="{E3BA909B-1BB1-4E40-8D7B-B8AFAF13851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 name="Freeform 59">
              <a:extLst>
                <a:ext uri="{FF2B5EF4-FFF2-40B4-BE49-F238E27FC236}">
                  <a16:creationId xmlns:a16="http://schemas.microsoft.com/office/drawing/2014/main" id="{2B1C3B9D-46E7-F04E-8D22-A38C5BA0662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3" name="Freeform 60">
              <a:extLst>
                <a:ext uri="{FF2B5EF4-FFF2-40B4-BE49-F238E27FC236}">
                  <a16:creationId xmlns:a16="http://schemas.microsoft.com/office/drawing/2014/main" id="{A37675B9-6AFF-CE40-869F-CF9F522DFB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7" name="Group 55">
            <a:extLst>
              <a:ext uri="{FF2B5EF4-FFF2-40B4-BE49-F238E27FC236}">
                <a16:creationId xmlns:a16="http://schemas.microsoft.com/office/drawing/2014/main" id="{BB8F6CF1-B6FB-124B-A24A-165877900717}"/>
              </a:ext>
            </a:extLst>
          </p:cNvPr>
          <p:cNvGrpSpPr>
            <a:grpSpLocks/>
          </p:cNvGrpSpPr>
          <p:nvPr/>
        </p:nvGrpSpPr>
        <p:grpSpPr bwMode="auto">
          <a:xfrm>
            <a:off x="5452493" y="1977646"/>
            <a:ext cx="246790" cy="209136"/>
            <a:chOff x="3347" y="1468"/>
            <a:chExt cx="433" cy="433"/>
          </a:xfrm>
        </p:grpSpPr>
        <p:sp>
          <p:nvSpPr>
            <p:cNvPr id="44" name="Freeform 56">
              <a:extLst>
                <a:ext uri="{FF2B5EF4-FFF2-40B4-BE49-F238E27FC236}">
                  <a16:creationId xmlns:a16="http://schemas.microsoft.com/office/drawing/2014/main" id="{C22F9283-8289-9E41-A0D7-C176D522A01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5" name="Freeform 57">
              <a:extLst>
                <a:ext uri="{FF2B5EF4-FFF2-40B4-BE49-F238E27FC236}">
                  <a16:creationId xmlns:a16="http://schemas.microsoft.com/office/drawing/2014/main" id="{7BC57A5D-CDF6-3D44-822A-FDA87A7B7C3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6" name="Freeform 58">
              <a:extLst>
                <a:ext uri="{FF2B5EF4-FFF2-40B4-BE49-F238E27FC236}">
                  <a16:creationId xmlns:a16="http://schemas.microsoft.com/office/drawing/2014/main" id="{A693E3B5-991D-F840-BD99-C68EC2DEFA6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7" name="Freeform 59">
              <a:extLst>
                <a:ext uri="{FF2B5EF4-FFF2-40B4-BE49-F238E27FC236}">
                  <a16:creationId xmlns:a16="http://schemas.microsoft.com/office/drawing/2014/main" id="{25A2117E-B428-A643-92AF-D7DF081DE3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 name="Freeform 60">
              <a:extLst>
                <a:ext uri="{FF2B5EF4-FFF2-40B4-BE49-F238E27FC236}">
                  <a16:creationId xmlns:a16="http://schemas.microsoft.com/office/drawing/2014/main" id="{8831B793-F8D8-5F46-BED1-22859B92BDB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8" name="Group 55">
            <a:extLst>
              <a:ext uri="{FF2B5EF4-FFF2-40B4-BE49-F238E27FC236}">
                <a16:creationId xmlns:a16="http://schemas.microsoft.com/office/drawing/2014/main" id="{72C106F7-884C-404C-9AE5-6156D2978978}"/>
              </a:ext>
            </a:extLst>
          </p:cNvPr>
          <p:cNvGrpSpPr>
            <a:grpSpLocks/>
          </p:cNvGrpSpPr>
          <p:nvPr/>
        </p:nvGrpSpPr>
        <p:grpSpPr bwMode="auto">
          <a:xfrm>
            <a:off x="4463191" y="1716066"/>
            <a:ext cx="246790" cy="209136"/>
            <a:chOff x="3347" y="1468"/>
            <a:chExt cx="433" cy="433"/>
          </a:xfrm>
        </p:grpSpPr>
        <p:sp>
          <p:nvSpPr>
            <p:cNvPr id="39" name="Freeform 56">
              <a:extLst>
                <a:ext uri="{FF2B5EF4-FFF2-40B4-BE49-F238E27FC236}">
                  <a16:creationId xmlns:a16="http://schemas.microsoft.com/office/drawing/2014/main" id="{406DEF5D-E5E3-D24A-AFE0-2780C601E9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0" name="Freeform 57">
              <a:extLst>
                <a:ext uri="{FF2B5EF4-FFF2-40B4-BE49-F238E27FC236}">
                  <a16:creationId xmlns:a16="http://schemas.microsoft.com/office/drawing/2014/main" id="{5BC9333E-2861-9444-A565-E752DD52750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1" name="Freeform 58">
              <a:extLst>
                <a:ext uri="{FF2B5EF4-FFF2-40B4-BE49-F238E27FC236}">
                  <a16:creationId xmlns:a16="http://schemas.microsoft.com/office/drawing/2014/main" id="{7FD5C1A9-71AD-1942-BBF5-855ADE31D65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2" name="Freeform 59">
              <a:extLst>
                <a:ext uri="{FF2B5EF4-FFF2-40B4-BE49-F238E27FC236}">
                  <a16:creationId xmlns:a16="http://schemas.microsoft.com/office/drawing/2014/main" id="{2DE3AB5F-E7B6-874E-9F55-C9D96240890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3" name="Freeform 60">
              <a:extLst>
                <a:ext uri="{FF2B5EF4-FFF2-40B4-BE49-F238E27FC236}">
                  <a16:creationId xmlns:a16="http://schemas.microsoft.com/office/drawing/2014/main" id="{7802D77F-2396-0A41-AD6D-FA90DF4E6B4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04" name="Group 55">
            <a:extLst>
              <a:ext uri="{FF2B5EF4-FFF2-40B4-BE49-F238E27FC236}">
                <a16:creationId xmlns:a16="http://schemas.microsoft.com/office/drawing/2014/main" id="{D6C47FA6-DAAC-9E4D-954D-4AA66AEF2272}"/>
              </a:ext>
            </a:extLst>
          </p:cNvPr>
          <p:cNvGrpSpPr>
            <a:grpSpLocks/>
          </p:cNvGrpSpPr>
          <p:nvPr/>
        </p:nvGrpSpPr>
        <p:grpSpPr bwMode="auto">
          <a:xfrm>
            <a:off x="2944234" y="2195203"/>
            <a:ext cx="246790" cy="209136"/>
            <a:chOff x="3347" y="1468"/>
            <a:chExt cx="433" cy="433"/>
          </a:xfrm>
        </p:grpSpPr>
        <p:sp>
          <p:nvSpPr>
            <p:cNvPr id="105" name="Freeform 56">
              <a:extLst>
                <a:ext uri="{FF2B5EF4-FFF2-40B4-BE49-F238E27FC236}">
                  <a16:creationId xmlns:a16="http://schemas.microsoft.com/office/drawing/2014/main" id="{A105D5DC-0CCA-044B-8DA3-76310E83112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6" name="Freeform 57">
              <a:extLst>
                <a:ext uri="{FF2B5EF4-FFF2-40B4-BE49-F238E27FC236}">
                  <a16:creationId xmlns:a16="http://schemas.microsoft.com/office/drawing/2014/main" id="{A1666427-9771-3847-8F29-7CC1723053D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7" name="Freeform 58">
              <a:extLst>
                <a:ext uri="{FF2B5EF4-FFF2-40B4-BE49-F238E27FC236}">
                  <a16:creationId xmlns:a16="http://schemas.microsoft.com/office/drawing/2014/main" id="{486E50E3-37C6-2241-B336-A004D631986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8" name="Freeform 59">
              <a:extLst>
                <a:ext uri="{FF2B5EF4-FFF2-40B4-BE49-F238E27FC236}">
                  <a16:creationId xmlns:a16="http://schemas.microsoft.com/office/drawing/2014/main" id="{FE5880B5-3003-A54E-9BBA-AE48B33AAAA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9" name="Freeform 60">
              <a:extLst>
                <a:ext uri="{FF2B5EF4-FFF2-40B4-BE49-F238E27FC236}">
                  <a16:creationId xmlns:a16="http://schemas.microsoft.com/office/drawing/2014/main" id="{4AB958E2-95D0-804E-9465-C8FA9E705CE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10" name="Group 55">
            <a:extLst>
              <a:ext uri="{FF2B5EF4-FFF2-40B4-BE49-F238E27FC236}">
                <a16:creationId xmlns:a16="http://schemas.microsoft.com/office/drawing/2014/main" id="{6C0B1DFD-751D-8545-8D59-273096CA3A1E}"/>
              </a:ext>
            </a:extLst>
          </p:cNvPr>
          <p:cNvGrpSpPr>
            <a:grpSpLocks/>
          </p:cNvGrpSpPr>
          <p:nvPr/>
        </p:nvGrpSpPr>
        <p:grpSpPr bwMode="auto">
          <a:xfrm>
            <a:off x="328439" y="2760622"/>
            <a:ext cx="246790" cy="209136"/>
            <a:chOff x="3347" y="1468"/>
            <a:chExt cx="433" cy="433"/>
          </a:xfrm>
        </p:grpSpPr>
        <p:sp>
          <p:nvSpPr>
            <p:cNvPr id="111" name="Freeform 56">
              <a:extLst>
                <a:ext uri="{FF2B5EF4-FFF2-40B4-BE49-F238E27FC236}">
                  <a16:creationId xmlns:a16="http://schemas.microsoft.com/office/drawing/2014/main" id="{E34C2133-3787-2847-8A99-6821E3203D2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2" name="Freeform 57">
              <a:extLst>
                <a:ext uri="{FF2B5EF4-FFF2-40B4-BE49-F238E27FC236}">
                  <a16:creationId xmlns:a16="http://schemas.microsoft.com/office/drawing/2014/main" id="{DD479AF1-088B-314F-AB6C-B505D7C8982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3" name="Freeform 58">
              <a:extLst>
                <a:ext uri="{FF2B5EF4-FFF2-40B4-BE49-F238E27FC236}">
                  <a16:creationId xmlns:a16="http://schemas.microsoft.com/office/drawing/2014/main" id="{AC880792-F6FD-D343-9C90-DB930431A95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4" name="Freeform 59">
              <a:extLst>
                <a:ext uri="{FF2B5EF4-FFF2-40B4-BE49-F238E27FC236}">
                  <a16:creationId xmlns:a16="http://schemas.microsoft.com/office/drawing/2014/main" id="{174E0E77-3AE2-8E4E-818B-0326231D3C3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5" name="Freeform 60">
              <a:extLst>
                <a:ext uri="{FF2B5EF4-FFF2-40B4-BE49-F238E27FC236}">
                  <a16:creationId xmlns:a16="http://schemas.microsoft.com/office/drawing/2014/main" id="{6E8FEAC9-CD20-CA41-B3EC-F7E2D17A70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16" name="Group 55">
            <a:extLst>
              <a:ext uri="{FF2B5EF4-FFF2-40B4-BE49-F238E27FC236}">
                <a16:creationId xmlns:a16="http://schemas.microsoft.com/office/drawing/2014/main" id="{6EF1A1F0-B460-4D47-BF6D-4332ABC6AC0F}"/>
              </a:ext>
            </a:extLst>
          </p:cNvPr>
          <p:cNvGrpSpPr>
            <a:grpSpLocks/>
          </p:cNvGrpSpPr>
          <p:nvPr/>
        </p:nvGrpSpPr>
        <p:grpSpPr bwMode="auto">
          <a:xfrm>
            <a:off x="475638" y="3063599"/>
            <a:ext cx="246790" cy="209136"/>
            <a:chOff x="3347" y="1468"/>
            <a:chExt cx="433" cy="433"/>
          </a:xfrm>
        </p:grpSpPr>
        <p:sp>
          <p:nvSpPr>
            <p:cNvPr id="117" name="Freeform 56">
              <a:extLst>
                <a:ext uri="{FF2B5EF4-FFF2-40B4-BE49-F238E27FC236}">
                  <a16:creationId xmlns:a16="http://schemas.microsoft.com/office/drawing/2014/main" id="{9094414E-E0CF-A343-B421-9AB7A93AA76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8" name="Freeform 57">
              <a:extLst>
                <a:ext uri="{FF2B5EF4-FFF2-40B4-BE49-F238E27FC236}">
                  <a16:creationId xmlns:a16="http://schemas.microsoft.com/office/drawing/2014/main" id="{1082800F-4E55-C14B-B470-DBA4F8FC6E2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9" name="Freeform 58">
              <a:extLst>
                <a:ext uri="{FF2B5EF4-FFF2-40B4-BE49-F238E27FC236}">
                  <a16:creationId xmlns:a16="http://schemas.microsoft.com/office/drawing/2014/main" id="{1F96FA50-141A-2948-A49C-279940F895D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0" name="Freeform 59">
              <a:extLst>
                <a:ext uri="{FF2B5EF4-FFF2-40B4-BE49-F238E27FC236}">
                  <a16:creationId xmlns:a16="http://schemas.microsoft.com/office/drawing/2014/main" id="{568E8135-7FB3-6D43-8455-7872AFA2342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1" name="Freeform 60">
              <a:extLst>
                <a:ext uri="{FF2B5EF4-FFF2-40B4-BE49-F238E27FC236}">
                  <a16:creationId xmlns:a16="http://schemas.microsoft.com/office/drawing/2014/main" id="{3CAAE566-F898-7D4E-9CB0-FBC3AB21052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22" name="Group 55">
            <a:extLst>
              <a:ext uri="{FF2B5EF4-FFF2-40B4-BE49-F238E27FC236}">
                <a16:creationId xmlns:a16="http://schemas.microsoft.com/office/drawing/2014/main" id="{A2BE2AE6-5A6B-8F49-B2AD-056372C7DA88}"/>
              </a:ext>
            </a:extLst>
          </p:cNvPr>
          <p:cNvGrpSpPr>
            <a:grpSpLocks/>
          </p:cNvGrpSpPr>
          <p:nvPr/>
        </p:nvGrpSpPr>
        <p:grpSpPr bwMode="auto">
          <a:xfrm>
            <a:off x="956403" y="3069868"/>
            <a:ext cx="246790" cy="209136"/>
            <a:chOff x="3347" y="1468"/>
            <a:chExt cx="433" cy="433"/>
          </a:xfrm>
        </p:grpSpPr>
        <p:sp>
          <p:nvSpPr>
            <p:cNvPr id="123" name="Freeform 56">
              <a:extLst>
                <a:ext uri="{FF2B5EF4-FFF2-40B4-BE49-F238E27FC236}">
                  <a16:creationId xmlns:a16="http://schemas.microsoft.com/office/drawing/2014/main" id="{99A9F18C-958A-5741-BDEF-43515AB19A6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4" name="Freeform 57">
              <a:extLst>
                <a:ext uri="{FF2B5EF4-FFF2-40B4-BE49-F238E27FC236}">
                  <a16:creationId xmlns:a16="http://schemas.microsoft.com/office/drawing/2014/main" id="{ED6BDC66-0E8F-214D-A0D4-A0F8B600986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5" name="Freeform 58">
              <a:extLst>
                <a:ext uri="{FF2B5EF4-FFF2-40B4-BE49-F238E27FC236}">
                  <a16:creationId xmlns:a16="http://schemas.microsoft.com/office/drawing/2014/main" id="{61B1D6FB-4E14-F842-89CF-2D53CF6358C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6" name="Freeform 59">
              <a:extLst>
                <a:ext uri="{FF2B5EF4-FFF2-40B4-BE49-F238E27FC236}">
                  <a16:creationId xmlns:a16="http://schemas.microsoft.com/office/drawing/2014/main" id="{D88E80F9-A5D1-E840-98EC-7AF4C6C8407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7" name="Freeform 60">
              <a:extLst>
                <a:ext uri="{FF2B5EF4-FFF2-40B4-BE49-F238E27FC236}">
                  <a16:creationId xmlns:a16="http://schemas.microsoft.com/office/drawing/2014/main" id="{F0B443F6-257C-E84D-8BB2-688F4661EF0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28" name="Group 55">
            <a:extLst>
              <a:ext uri="{FF2B5EF4-FFF2-40B4-BE49-F238E27FC236}">
                <a16:creationId xmlns:a16="http://schemas.microsoft.com/office/drawing/2014/main" id="{13F637CD-DC36-AE48-A8A1-77434A2D995C}"/>
              </a:ext>
            </a:extLst>
          </p:cNvPr>
          <p:cNvGrpSpPr>
            <a:grpSpLocks/>
          </p:cNvGrpSpPr>
          <p:nvPr/>
        </p:nvGrpSpPr>
        <p:grpSpPr bwMode="auto">
          <a:xfrm>
            <a:off x="1295857" y="3047049"/>
            <a:ext cx="246790" cy="209136"/>
            <a:chOff x="3347" y="1468"/>
            <a:chExt cx="433" cy="433"/>
          </a:xfrm>
        </p:grpSpPr>
        <p:sp>
          <p:nvSpPr>
            <p:cNvPr id="129" name="Freeform 56">
              <a:extLst>
                <a:ext uri="{FF2B5EF4-FFF2-40B4-BE49-F238E27FC236}">
                  <a16:creationId xmlns:a16="http://schemas.microsoft.com/office/drawing/2014/main" id="{46FD3DC4-D36D-844B-B1D1-A5BCA6D20CB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0" name="Freeform 57">
              <a:extLst>
                <a:ext uri="{FF2B5EF4-FFF2-40B4-BE49-F238E27FC236}">
                  <a16:creationId xmlns:a16="http://schemas.microsoft.com/office/drawing/2014/main" id="{A3F765A8-BA5D-2344-A101-CA7F27774E9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1" name="Freeform 58">
              <a:extLst>
                <a:ext uri="{FF2B5EF4-FFF2-40B4-BE49-F238E27FC236}">
                  <a16:creationId xmlns:a16="http://schemas.microsoft.com/office/drawing/2014/main" id="{923596EA-AAFC-1344-98A8-6E699C8BCD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2" name="Freeform 59">
              <a:extLst>
                <a:ext uri="{FF2B5EF4-FFF2-40B4-BE49-F238E27FC236}">
                  <a16:creationId xmlns:a16="http://schemas.microsoft.com/office/drawing/2014/main" id="{78AD2900-C3F4-3A4E-BBC8-DDED337B402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3" name="Freeform 60">
              <a:extLst>
                <a:ext uri="{FF2B5EF4-FFF2-40B4-BE49-F238E27FC236}">
                  <a16:creationId xmlns:a16="http://schemas.microsoft.com/office/drawing/2014/main" id="{C92C18D7-DDBF-A840-9C95-5C9E59D702A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34" name="Group 55">
            <a:extLst>
              <a:ext uri="{FF2B5EF4-FFF2-40B4-BE49-F238E27FC236}">
                <a16:creationId xmlns:a16="http://schemas.microsoft.com/office/drawing/2014/main" id="{39EA2A5E-0EAD-2F46-ACE0-1EFD7B693D6E}"/>
              </a:ext>
            </a:extLst>
          </p:cNvPr>
          <p:cNvGrpSpPr>
            <a:grpSpLocks/>
          </p:cNvGrpSpPr>
          <p:nvPr/>
        </p:nvGrpSpPr>
        <p:grpSpPr bwMode="auto">
          <a:xfrm>
            <a:off x="1507986" y="2810525"/>
            <a:ext cx="246790" cy="209136"/>
            <a:chOff x="3347" y="1468"/>
            <a:chExt cx="433" cy="433"/>
          </a:xfrm>
        </p:grpSpPr>
        <p:sp>
          <p:nvSpPr>
            <p:cNvPr id="135" name="Freeform 56">
              <a:extLst>
                <a:ext uri="{FF2B5EF4-FFF2-40B4-BE49-F238E27FC236}">
                  <a16:creationId xmlns:a16="http://schemas.microsoft.com/office/drawing/2014/main" id="{AA5C2C92-8283-FD41-99D4-4949C42818FF}"/>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6" name="Freeform 57">
              <a:extLst>
                <a:ext uri="{FF2B5EF4-FFF2-40B4-BE49-F238E27FC236}">
                  <a16:creationId xmlns:a16="http://schemas.microsoft.com/office/drawing/2014/main" id="{78C8BD47-AE82-DE41-8A71-60A73F843AB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7" name="Freeform 58">
              <a:extLst>
                <a:ext uri="{FF2B5EF4-FFF2-40B4-BE49-F238E27FC236}">
                  <a16:creationId xmlns:a16="http://schemas.microsoft.com/office/drawing/2014/main" id="{D6D9C84A-36F7-0543-90EC-51271D2BBC2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8" name="Freeform 59">
              <a:extLst>
                <a:ext uri="{FF2B5EF4-FFF2-40B4-BE49-F238E27FC236}">
                  <a16:creationId xmlns:a16="http://schemas.microsoft.com/office/drawing/2014/main" id="{12A9B403-1333-DA4E-AE9A-EAB6B755E76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9" name="Freeform 60">
              <a:extLst>
                <a:ext uri="{FF2B5EF4-FFF2-40B4-BE49-F238E27FC236}">
                  <a16:creationId xmlns:a16="http://schemas.microsoft.com/office/drawing/2014/main" id="{DAF420D3-0FF3-DD46-A1F9-36DCBBE794E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0" name="Group 55">
            <a:extLst>
              <a:ext uri="{FF2B5EF4-FFF2-40B4-BE49-F238E27FC236}">
                <a16:creationId xmlns:a16="http://schemas.microsoft.com/office/drawing/2014/main" id="{AADF3538-CE52-4040-A12A-83633C349C85}"/>
              </a:ext>
            </a:extLst>
          </p:cNvPr>
          <p:cNvGrpSpPr>
            <a:grpSpLocks/>
          </p:cNvGrpSpPr>
          <p:nvPr/>
        </p:nvGrpSpPr>
        <p:grpSpPr bwMode="auto">
          <a:xfrm>
            <a:off x="1815382" y="2999629"/>
            <a:ext cx="246790" cy="209136"/>
            <a:chOff x="3347" y="1468"/>
            <a:chExt cx="433" cy="433"/>
          </a:xfrm>
        </p:grpSpPr>
        <p:sp>
          <p:nvSpPr>
            <p:cNvPr id="141" name="Freeform 56">
              <a:extLst>
                <a:ext uri="{FF2B5EF4-FFF2-40B4-BE49-F238E27FC236}">
                  <a16:creationId xmlns:a16="http://schemas.microsoft.com/office/drawing/2014/main" id="{A4158CD3-A124-5649-A212-04AA64A173B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2" name="Freeform 57">
              <a:extLst>
                <a:ext uri="{FF2B5EF4-FFF2-40B4-BE49-F238E27FC236}">
                  <a16:creationId xmlns:a16="http://schemas.microsoft.com/office/drawing/2014/main" id="{4E675EE0-19D3-B742-BCFC-362594D1675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3" name="Freeform 58">
              <a:extLst>
                <a:ext uri="{FF2B5EF4-FFF2-40B4-BE49-F238E27FC236}">
                  <a16:creationId xmlns:a16="http://schemas.microsoft.com/office/drawing/2014/main" id="{EABC6D22-5059-9C45-A1D5-45F5D58283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4" name="Freeform 59">
              <a:extLst>
                <a:ext uri="{FF2B5EF4-FFF2-40B4-BE49-F238E27FC236}">
                  <a16:creationId xmlns:a16="http://schemas.microsoft.com/office/drawing/2014/main" id="{48D5A231-4C82-6141-9812-E3E6ADB5F4C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5" name="Freeform 60">
              <a:extLst>
                <a:ext uri="{FF2B5EF4-FFF2-40B4-BE49-F238E27FC236}">
                  <a16:creationId xmlns:a16="http://schemas.microsoft.com/office/drawing/2014/main" id="{AA4FB453-FB8B-C14D-993C-2B0B841CA6D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6" name="Group 55">
            <a:extLst>
              <a:ext uri="{FF2B5EF4-FFF2-40B4-BE49-F238E27FC236}">
                <a16:creationId xmlns:a16="http://schemas.microsoft.com/office/drawing/2014/main" id="{4F4749AD-6D5B-3643-855E-CD43A859724D}"/>
              </a:ext>
            </a:extLst>
          </p:cNvPr>
          <p:cNvGrpSpPr>
            <a:grpSpLocks/>
          </p:cNvGrpSpPr>
          <p:nvPr/>
        </p:nvGrpSpPr>
        <p:grpSpPr bwMode="auto">
          <a:xfrm>
            <a:off x="2097187" y="2748733"/>
            <a:ext cx="246790" cy="209136"/>
            <a:chOff x="3347" y="1468"/>
            <a:chExt cx="433" cy="433"/>
          </a:xfrm>
        </p:grpSpPr>
        <p:sp>
          <p:nvSpPr>
            <p:cNvPr id="147" name="Freeform 56">
              <a:extLst>
                <a:ext uri="{FF2B5EF4-FFF2-40B4-BE49-F238E27FC236}">
                  <a16:creationId xmlns:a16="http://schemas.microsoft.com/office/drawing/2014/main" id="{BDE80A94-9765-C34F-804D-78012A83D72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8" name="Freeform 57">
              <a:extLst>
                <a:ext uri="{FF2B5EF4-FFF2-40B4-BE49-F238E27FC236}">
                  <a16:creationId xmlns:a16="http://schemas.microsoft.com/office/drawing/2014/main" id="{42765476-661D-8D4C-9450-2C8F8E20DF7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9" name="Freeform 58">
              <a:extLst>
                <a:ext uri="{FF2B5EF4-FFF2-40B4-BE49-F238E27FC236}">
                  <a16:creationId xmlns:a16="http://schemas.microsoft.com/office/drawing/2014/main" id="{9AC97747-83CC-094D-BCC4-CFB1D5E1293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0" name="Freeform 59">
              <a:extLst>
                <a:ext uri="{FF2B5EF4-FFF2-40B4-BE49-F238E27FC236}">
                  <a16:creationId xmlns:a16="http://schemas.microsoft.com/office/drawing/2014/main" id="{D13F10A4-0319-D843-A43C-99668C45924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1" name="Freeform 60">
              <a:extLst>
                <a:ext uri="{FF2B5EF4-FFF2-40B4-BE49-F238E27FC236}">
                  <a16:creationId xmlns:a16="http://schemas.microsoft.com/office/drawing/2014/main" id="{99F488AA-17F0-FE49-A1C3-1AB7214360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2" name="Group 55">
            <a:extLst>
              <a:ext uri="{FF2B5EF4-FFF2-40B4-BE49-F238E27FC236}">
                <a16:creationId xmlns:a16="http://schemas.microsoft.com/office/drawing/2014/main" id="{499AAB62-0BD3-294D-9994-7A6A40F7E7B7}"/>
              </a:ext>
            </a:extLst>
          </p:cNvPr>
          <p:cNvGrpSpPr>
            <a:grpSpLocks/>
          </p:cNvGrpSpPr>
          <p:nvPr/>
        </p:nvGrpSpPr>
        <p:grpSpPr bwMode="auto">
          <a:xfrm>
            <a:off x="1565445" y="3080212"/>
            <a:ext cx="246790" cy="209136"/>
            <a:chOff x="3347" y="1468"/>
            <a:chExt cx="433" cy="433"/>
          </a:xfrm>
        </p:grpSpPr>
        <p:sp>
          <p:nvSpPr>
            <p:cNvPr id="153" name="Freeform 56">
              <a:extLst>
                <a:ext uri="{FF2B5EF4-FFF2-40B4-BE49-F238E27FC236}">
                  <a16:creationId xmlns:a16="http://schemas.microsoft.com/office/drawing/2014/main" id="{D78C3960-3E19-E944-8B42-A83FFA42644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4" name="Freeform 57">
              <a:extLst>
                <a:ext uri="{FF2B5EF4-FFF2-40B4-BE49-F238E27FC236}">
                  <a16:creationId xmlns:a16="http://schemas.microsoft.com/office/drawing/2014/main" id="{9312110D-B040-7940-B054-F61598CC65F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5" name="Freeform 58">
              <a:extLst>
                <a:ext uri="{FF2B5EF4-FFF2-40B4-BE49-F238E27FC236}">
                  <a16:creationId xmlns:a16="http://schemas.microsoft.com/office/drawing/2014/main" id="{768A60CC-C33E-C643-864A-4D257C4493B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6" name="Freeform 59">
              <a:extLst>
                <a:ext uri="{FF2B5EF4-FFF2-40B4-BE49-F238E27FC236}">
                  <a16:creationId xmlns:a16="http://schemas.microsoft.com/office/drawing/2014/main" id="{B0A9F39D-542C-EA45-8D39-E1ADC22B186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7" name="Freeform 60">
              <a:extLst>
                <a:ext uri="{FF2B5EF4-FFF2-40B4-BE49-F238E27FC236}">
                  <a16:creationId xmlns:a16="http://schemas.microsoft.com/office/drawing/2014/main" id="{2F9E4687-2F60-314B-8892-6A6F389D754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8" name="Group 55">
            <a:extLst>
              <a:ext uri="{FF2B5EF4-FFF2-40B4-BE49-F238E27FC236}">
                <a16:creationId xmlns:a16="http://schemas.microsoft.com/office/drawing/2014/main" id="{FD1F051D-EA52-2C40-97F4-50F2A79CA29F}"/>
              </a:ext>
            </a:extLst>
          </p:cNvPr>
          <p:cNvGrpSpPr>
            <a:grpSpLocks/>
          </p:cNvGrpSpPr>
          <p:nvPr/>
        </p:nvGrpSpPr>
        <p:grpSpPr bwMode="auto">
          <a:xfrm>
            <a:off x="2084839" y="3045790"/>
            <a:ext cx="246790" cy="209136"/>
            <a:chOff x="3347" y="1468"/>
            <a:chExt cx="433" cy="433"/>
          </a:xfrm>
        </p:grpSpPr>
        <p:sp>
          <p:nvSpPr>
            <p:cNvPr id="159" name="Freeform 56">
              <a:extLst>
                <a:ext uri="{FF2B5EF4-FFF2-40B4-BE49-F238E27FC236}">
                  <a16:creationId xmlns:a16="http://schemas.microsoft.com/office/drawing/2014/main" id="{AB51DA84-68C6-384A-878D-B720478DC32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0" name="Freeform 57">
              <a:extLst>
                <a:ext uri="{FF2B5EF4-FFF2-40B4-BE49-F238E27FC236}">
                  <a16:creationId xmlns:a16="http://schemas.microsoft.com/office/drawing/2014/main" id="{9302AD7D-157F-CA46-AA7F-7B4183560BF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1" name="Freeform 58">
              <a:extLst>
                <a:ext uri="{FF2B5EF4-FFF2-40B4-BE49-F238E27FC236}">
                  <a16:creationId xmlns:a16="http://schemas.microsoft.com/office/drawing/2014/main" id="{BF055194-0F57-1544-A34E-9D451A90A44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2" name="Freeform 59">
              <a:extLst>
                <a:ext uri="{FF2B5EF4-FFF2-40B4-BE49-F238E27FC236}">
                  <a16:creationId xmlns:a16="http://schemas.microsoft.com/office/drawing/2014/main" id="{20C621F7-39B0-214A-A798-1824F76A8A8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3" name="Freeform 60">
              <a:extLst>
                <a:ext uri="{FF2B5EF4-FFF2-40B4-BE49-F238E27FC236}">
                  <a16:creationId xmlns:a16="http://schemas.microsoft.com/office/drawing/2014/main" id="{09A4A341-6840-FD44-A64C-AA04A234472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3" name="テキスト ボックス 2">
            <a:extLst>
              <a:ext uri="{FF2B5EF4-FFF2-40B4-BE49-F238E27FC236}">
                <a16:creationId xmlns:a16="http://schemas.microsoft.com/office/drawing/2014/main" id="{8770FFD8-1E2B-FF41-92C9-1C53188AFB6D}"/>
              </a:ext>
            </a:extLst>
          </p:cNvPr>
          <p:cNvSpPr txBox="1"/>
          <p:nvPr/>
        </p:nvSpPr>
        <p:spPr>
          <a:xfrm>
            <a:off x="384088" y="3366767"/>
            <a:ext cx="1800493" cy="369332"/>
          </a:xfrm>
          <a:prstGeom prst="rect">
            <a:avLst/>
          </a:prstGeom>
          <a:noFill/>
        </p:spPr>
        <p:txBody>
          <a:bodyPr wrap="none" rtlCol="0">
            <a:spAutoFit/>
          </a:bodyPr>
          <a:lstStyle/>
          <a:p>
            <a:r>
              <a:rPr lang="ja-JP" altLang="en-US"/>
              <a:t>原子力施設構内</a:t>
            </a:r>
            <a:endParaRPr kumimoji="1" lang="ja-JP" altLang="en-US"/>
          </a:p>
        </p:txBody>
      </p:sp>
      <p:sp>
        <p:nvSpPr>
          <p:cNvPr id="164" name="テキスト ボックス 163">
            <a:extLst>
              <a:ext uri="{FF2B5EF4-FFF2-40B4-BE49-F238E27FC236}">
                <a16:creationId xmlns:a16="http://schemas.microsoft.com/office/drawing/2014/main" id="{B3238902-1181-9647-AFCD-2896EE4756B0}"/>
              </a:ext>
            </a:extLst>
          </p:cNvPr>
          <p:cNvSpPr txBox="1"/>
          <p:nvPr/>
        </p:nvSpPr>
        <p:spPr>
          <a:xfrm>
            <a:off x="7037419" y="1266279"/>
            <a:ext cx="1107996" cy="369332"/>
          </a:xfrm>
          <a:prstGeom prst="rect">
            <a:avLst/>
          </a:prstGeom>
          <a:noFill/>
        </p:spPr>
        <p:txBody>
          <a:bodyPr wrap="none" rtlCol="0">
            <a:spAutoFit/>
          </a:bodyPr>
          <a:lstStyle/>
          <a:p>
            <a:r>
              <a:rPr lang="ja-JP" altLang="en-US"/>
              <a:t>周辺地域</a:t>
            </a:r>
            <a:endParaRPr kumimoji="1" lang="ja-JP" altLang="en-US"/>
          </a:p>
        </p:txBody>
      </p:sp>
      <p:sp>
        <p:nvSpPr>
          <p:cNvPr id="165" name="テキスト ボックス 164">
            <a:extLst>
              <a:ext uri="{FF2B5EF4-FFF2-40B4-BE49-F238E27FC236}">
                <a16:creationId xmlns:a16="http://schemas.microsoft.com/office/drawing/2014/main" id="{796B4653-573C-764D-887C-17C4A8D4974D}"/>
              </a:ext>
            </a:extLst>
          </p:cNvPr>
          <p:cNvSpPr txBox="1"/>
          <p:nvPr/>
        </p:nvSpPr>
        <p:spPr>
          <a:xfrm>
            <a:off x="520016" y="3860136"/>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高線量被ばく</a:t>
            </a:r>
            <a:endParaRPr lang="en-US" altLang="ja-JP" sz="1400" dirty="0">
              <a:latin typeface="Arial" pitchFamily="34" charset="0"/>
            </a:endParaRPr>
          </a:p>
        </p:txBody>
      </p:sp>
      <p:sp>
        <p:nvSpPr>
          <p:cNvPr id="166" name="テキスト ボックス 165">
            <a:extLst>
              <a:ext uri="{FF2B5EF4-FFF2-40B4-BE49-F238E27FC236}">
                <a16:creationId xmlns:a16="http://schemas.microsoft.com/office/drawing/2014/main" id="{BD75D1D3-3B8B-6E40-8943-3E631A7B776F}"/>
              </a:ext>
            </a:extLst>
          </p:cNvPr>
          <p:cNvSpPr txBox="1"/>
          <p:nvPr/>
        </p:nvSpPr>
        <p:spPr>
          <a:xfrm>
            <a:off x="520016" y="4256388"/>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汚染を伴う傷病</a:t>
            </a:r>
            <a:endParaRPr lang="en-US" altLang="ja-JP" sz="1400" dirty="0">
              <a:latin typeface="Arial" pitchFamily="34" charset="0"/>
            </a:endParaRPr>
          </a:p>
        </p:txBody>
      </p:sp>
      <p:sp>
        <p:nvSpPr>
          <p:cNvPr id="167" name="テキスト ボックス 166">
            <a:extLst>
              <a:ext uri="{FF2B5EF4-FFF2-40B4-BE49-F238E27FC236}">
                <a16:creationId xmlns:a16="http://schemas.microsoft.com/office/drawing/2014/main" id="{3A1BD950-81A2-4E4F-910F-041D5546CB1C}"/>
              </a:ext>
            </a:extLst>
          </p:cNvPr>
          <p:cNvSpPr txBox="1"/>
          <p:nvPr/>
        </p:nvSpPr>
        <p:spPr>
          <a:xfrm>
            <a:off x="520016" y="4652224"/>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内部被ばく</a:t>
            </a:r>
            <a:endParaRPr lang="en-US" altLang="ja-JP" sz="1400" dirty="0">
              <a:latin typeface="Arial" pitchFamily="34" charset="0"/>
            </a:endParaRPr>
          </a:p>
        </p:txBody>
      </p:sp>
      <p:sp>
        <p:nvSpPr>
          <p:cNvPr id="9" name="テキスト ボックス 8">
            <a:extLst>
              <a:ext uri="{FF2B5EF4-FFF2-40B4-BE49-F238E27FC236}">
                <a16:creationId xmlns:a16="http://schemas.microsoft.com/office/drawing/2014/main" id="{427AE011-0734-3242-84D9-9F00E46B2ADB}"/>
              </a:ext>
            </a:extLst>
          </p:cNvPr>
          <p:cNvSpPr txBox="1"/>
          <p:nvPr/>
        </p:nvSpPr>
        <p:spPr>
          <a:xfrm>
            <a:off x="2418089" y="4913226"/>
            <a:ext cx="646331" cy="276999"/>
          </a:xfrm>
          <a:prstGeom prst="rect">
            <a:avLst/>
          </a:prstGeom>
          <a:noFill/>
        </p:spPr>
        <p:txBody>
          <a:bodyPr wrap="none" rtlCol="0">
            <a:spAutoFit/>
          </a:bodyPr>
          <a:lstStyle/>
          <a:p>
            <a:r>
              <a:rPr kumimoji="1" lang="ja-JP" altLang="en-US" sz="1200"/>
              <a:t>作業員</a:t>
            </a:r>
          </a:p>
        </p:txBody>
      </p:sp>
      <p:sp>
        <p:nvSpPr>
          <p:cNvPr id="10" name="テキスト ボックス 9">
            <a:extLst>
              <a:ext uri="{FF2B5EF4-FFF2-40B4-BE49-F238E27FC236}">
                <a16:creationId xmlns:a16="http://schemas.microsoft.com/office/drawing/2014/main" id="{19762B38-55E3-BB4E-B458-7A8EA1672280}"/>
              </a:ext>
            </a:extLst>
          </p:cNvPr>
          <p:cNvSpPr txBox="1"/>
          <p:nvPr/>
        </p:nvSpPr>
        <p:spPr>
          <a:xfrm>
            <a:off x="4703823" y="1198555"/>
            <a:ext cx="800219" cy="276999"/>
          </a:xfrm>
          <a:prstGeom prst="rect">
            <a:avLst/>
          </a:prstGeom>
          <a:noFill/>
        </p:spPr>
        <p:txBody>
          <a:bodyPr wrap="none" rtlCol="0">
            <a:spAutoFit/>
          </a:bodyPr>
          <a:lstStyle/>
          <a:p>
            <a:r>
              <a:rPr kumimoji="1" lang="ja-JP" altLang="en-US" sz="1200"/>
              <a:t>プルーム</a:t>
            </a:r>
          </a:p>
        </p:txBody>
      </p:sp>
      <p:sp>
        <p:nvSpPr>
          <p:cNvPr id="170" name="下矢印 169">
            <a:extLst>
              <a:ext uri="{FF2B5EF4-FFF2-40B4-BE49-F238E27FC236}">
                <a16:creationId xmlns:a16="http://schemas.microsoft.com/office/drawing/2014/main" id="{3B2139A1-A0BB-5D4F-BCE2-631C273B0F1B}"/>
              </a:ext>
            </a:extLst>
          </p:cNvPr>
          <p:cNvSpPr/>
          <p:nvPr/>
        </p:nvSpPr>
        <p:spPr>
          <a:xfrm>
            <a:off x="4037439" y="2416666"/>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71" name="テキスト ボックス 170">
            <a:extLst>
              <a:ext uri="{FF2B5EF4-FFF2-40B4-BE49-F238E27FC236}">
                <a16:creationId xmlns:a16="http://schemas.microsoft.com/office/drawing/2014/main" id="{90CDF1D3-55DC-0540-B96C-E8EFC56A6E06}"/>
              </a:ext>
            </a:extLst>
          </p:cNvPr>
          <p:cNvSpPr txBox="1"/>
          <p:nvPr/>
        </p:nvSpPr>
        <p:spPr>
          <a:xfrm>
            <a:off x="3015748" y="2882309"/>
            <a:ext cx="233141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a:solidFill>
                  <a:srgbClr val="2E2224"/>
                </a:solidFill>
                <a:latin typeface="Arial" pitchFamily="34" charset="0"/>
              </a:rPr>
              <a:t>放射性物質の放出</a:t>
            </a:r>
            <a:endParaRPr lang="ja-JP" altLang="en-US" dirty="0">
              <a:solidFill>
                <a:srgbClr val="2E2224"/>
              </a:solidFill>
              <a:latin typeface="Arial" pitchFamily="34" charset="0"/>
            </a:endParaRPr>
          </a:p>
        </p:txBody>
      </p:sp>
      <p:sp>
        <p:nvSpPr>
          <p:cNvPr id="172" name="テキスト ボックス 171">
            <a:extLst>
              <a:ext uri="{FF2B5EF4-FFF2-40B4-BE49-F238E27FC236}">
                <a16:creationId xmlns:a16="http://schemas.microsoft.com/office/drawing/2014/main" id="{A97C66F8-9457-D64A-8021-C31FD7410C8B}"/>
              </a:ext>
            </a:extLst>
          </p:cNvPr>
          <p:cNvSpPr txBox="1"/>
          <p:nvPr/>
        </p:nvSpPr>
        <p:spPr>
          <a:xfrm>
            <a:off x="3281355" y="4973160"/>
            <a:ext cx="18002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食物に取り込まれる</a:t>
            </a:r>
          </a:p>
        </p:txBody>
      </p:sp>
      <p:sp>
        <p:nvSpPr>
          <p:cNvPr id="182" name="右矢印 181">
            <a:extLst>
              <a:ext uri="{FF2B5EF4-FFF2-40B4-BE49-F238E27FC236}">
                <a16:creationId xmlns:a16="http://schemas.microsoft.com/office/drawing/2014/main" id="{BFD96B35-5F48-0D46-A5DC-51E95F6AF0ED}"/>
              </a:ext>
            </a:extLst>
          </p:cNvPr>
          <p:cNvSpPr/>
          <p:nvPr/>
        </p:nvSpPr>
        <p:spPr>
          <a:xfrm rot="19106061" flipV="1">
            <a:off x="4875409" y="4353349"/>
            <a:ext cx="2146999" cy="1840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テキスト ボックス 182">
            <a:extLst>
              <a:ext uri="{FF2B5EF4-FFF2-40B4-BE49-F238E27FC236}">
                <a16:creationId xmlns:a16="http://schemas.microsoft.com/office/drawing/2014/main" id="{FAC231DD-47B9-1F45-B59C-6CECB1CD479F}"/>
              </a:ext>
            </a:extLst>
          </p:cNvPr>
          <p:cNvSpPr txBox="1"/>
          <p:nvPr/>
        </p:nvSpPr>
        <p:spPr>
          <a:xfrm>
            <a:off x="7670316" y="3785374"/>
            <a:ext cx="57606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汚染</a:t>
            </a:r>
            <a:endParaRPr lang="en-US" altLang="ja-JP" sz="1400" dirty="0">
              <a:latin typeface="Arial" pitchFamily="34" charset="0"/>
            </a:endParaRPr>
          </a:p>
        </p:txBody>
      </p:sp>
      <p:sp>
        <p:nvSpPr>
          <p:cNvPr id="184" name="テキスト ボックス 183">
            <a:extLst>
              <a:ext uri="{FF2B5EF4-FFF2-40B4-BE49-F238E27FC236}">
                <a16:creationId xmlns:a16="http://schemas.microsoft.com/office/drawing/2014/main" id="{D5A6FCB8-1CD9-6241-91E0-2F0CF771B10C}"/>
              </a:ext>
            </a:extLst>
          </p:cNvPr>
          <p:cNvSpPr txBox="1"/>
          <p:nvPr/>
        </p:nvSpPr>
        <p:spPr>
          <a:xfrm>
            <a:off x="7660702" y="3119744"/>
            <a:ext cx="122413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外部被ばく</a:t>
            </a:r>
            <a:endParaRPr lang="en-US" altLang="ja-JP" sz="1400" dirty="0">
              <a:latin typeface="Arial" pitchFamily="34" charset="0"/>
            </a:endParaRPr>
          </a:p>
        </p:txBody>
      </p:sp>
      <p:sp>
        <p:nvSpPr>
          <p:cNvPr id="186" name="テキスト ボックス 185">
            <a:extLst>
              <a:ext uri="{FF2B5EF4-FFF2-40B4-BE49-F238E27FC236}">
                <a16:creationId xmlns:a16="http://schemas.microsoft.com/office/drawing/2014/main" id="{F1F19729-56D4-7B41-8B4E-A6AFB80584E9}"/>
              </a:ext>
            </a:extLst>
          </p:cNvPr>
          <p:cNvSpPr txBox="1"/>
          <p:nvPr/>
        </p:nvSpPr>
        <p:spPr>
          <a:xfrm>
            <a:off x="5050761" y="3634352"/>
            <a:ext cx="122413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内部被ばく</a:t>
            </a:r>
            <a:endParaRPr lang="en-US" altLang="ja-JP" sz="1400" dirty="0">
              <a:latin typeface="Arial" pitchFamily="34" charset="0"/>
            </a:endParaRPr>
          </a:p>
        </p:txBody>
      </p:sp>
      <p:sp>
        <p:nvSpPr>
          <p:cNvPr id="187" name="右矢印 186">
            <a:extLst>
              <a:ext uri="{FF2B5EF4-FFF2-40B4-BE49-F238E27FC236}">
                <a16:creationId xmlns:a16="http://schemas.microsoft.com/office/drawing/2014/main" id="{0BA08F42-F9DC-F746-8DCD-F5D0DC27BD0D}"/>
              </a:ext>
            </a:extLst>
          </p:cNvPr>
          <p:cNvSpPr/>
          <p:nvPr/>
        </p:nvSpPr>
        <p:spPr>
          <a:xfrm rot="882723">
            <a:off x="5386228" y="3160380"/>
            <a:ext cx="1373757" cy="17247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88" name="テキスト ボックス 187">
            <a:extLst>
              <a:ext uri="{FF2B5EF4-FFF2-40B4-BE49-F238E27FC236}">
                <a16:creationId xmlns:a16="http://schemas.microsoft.com/office/drawing/2014/main" id="{CB185747-3184-004C-819E-A2E946668FBB}"/>
              </a:ext>
            </a:extLst>
          </p:cNvPr>
          <p:cNvSpPr txBox="1"/>
          <p:nvPr/>
        </p:nvSpPr>
        <p:spPr>
          <a:xfrm>
            <a:off x="3642616" y="3944722"/>
            <a:ext cx="1077678"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土壌の汚染</a:t>
            </a:r>
            <a:endParaRPr lang="en-US" altLang="ja-JP" sz="1400" dirty="0">
              <a:latin typeface="Arial" pitchFamily="34" charset="0"/>
            </a:endParaRPr>
          </a:p>
        </p:txBody>
      </p:sp>
      <p:sp>
        <p:nvSpPr>
          <p:cNvPr id="189" name="下矢印 188">
            <a:extLst>
              <a:ext uri="{FF2B5EF4-FFF2-40B4-BE49-F238E27FC236}">
                <a16:creationId xmlns:a16="http://schemas.microsoft.com/office/drawing/2014/main" id="{26AA0476-CBA1-6046-BD62-DFB115812F24}"/>
              </a:ext>
            </a:extLst>
          </p:cNvPr>
          <p:cNvSpPr/>
          <p:nvPr/>
        </p:nvSpPr>
        <p:spPr>
          <a:xfrm>
            <a:off x="4037439" y="3446768"/>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90" name="下矢印 189">
            <a:extLst>
              <a:ext uri="{FF2B5EF4-FFF2-40B4-BE49-F238E27FC236}">
                <a16:creationId xmlns:a16="http://schemas.microsoft.com/office/drawing/2014/main" id="{F1F0E6CA-1D93-F348-AC6D-0F6A619977FF}"/>
              </a:ext>
            </a:extLst>
          </p:cNvPr>
          <p:cNvSpPr/>
          <p:nvPr/>
        </p:nvSpPr>
        <p:spPr>
          <a:xfrm>
            <a:off x="4037439" y="4456004"/>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92" name="テキスト ボックス 191">
            <a:extLst>
              <a:ext uri="{FF2B5EF4-FFF2-40B4-BE49-F238E27FC236}">
                <a16:creationId xmlns:a16="http://schemas.microsoft.com/office/drawing/2014/main" id="{8F303528-BB67-3E41-9D37-62B18D1D4720}"/>
              </a:ext>
            </a:extLst>
          </p:cNvPr>
          <p:cNvSpPr txBox="1"/>
          <p:nvPr/>
        </p:nvSpPr>
        <p:spPr>
          <a:xfrm>
            <a:off x="5701631" y="4212852"/>
            <a:ext cx="57606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食事</a:t>
            </a:r>
            <a:endParaRPr lang="en-US" altLang="ja-JP" sz="1400" dirty="0">
              <a:latin typeface="Arial" pitchFamily="34" charset="0"/>
            </a:endParaRPr>
          </a:p>
        </p:txBody>
      </p:sp>
      <p:sp>
        <p:nvSpPr>
          <p:cNvPr id="193" name="テキスト ボックス 192">
            <a:extLst>
              <a:ext uri="{FF2B5EF4-FFF2-40B4-BE49-F238E27FC236}">
                <a16:creationId xmlns:a16="http://schemas.microsoft.com/office/drawing/2014/main" id="{14C1C3C5-C5D3-FE41-83E8-62A2F9DEBD1E}"/>
              </a:ext>
            </a:extLst>
          </p:cNvPr>
          <p:cNvSpPr txBox="1"/>
          <p:nvPr/>
        </p:nvSpPr>
        <p:spPr>
          <a:xfrm>
            <a:off x="5698833" y="3082783"/>
            <a:ext cx="57606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吸入</a:t>
            </a:r>
          </a:p>
        </p:txBody>
      </p:sp>
      <p:sp>
        <p:nvSpPr>
          <p:cNvPr id="194" name="雲 193">
            <a:extLst>
              <a:ext uri="{FF2B5EF4-FFF2-40B4-BE49-F238E27FC236}">
                <a16:creationId xmlns:a16="http://schemas.microsoft.com/office/drawing/2014/main" id="{93336AA9-4FB3-394A-B49E-D18A7589881A}"/>
              </a:ext>
            </a:extLst>
          </p:cNvPr>
          <p:cNvSpPr/>
          <p:nvPr/>
        </p:nvSpPr>
        <p:spPr>
          <a:xfrm>
            <a:off x="5591562" y="1685277"/>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雲 194">
            <a:extLst>
              <a:ext uri="{FF2B5EF4-FFF2-40B4-BE49-F238E27FC236}">
                <a16:creationId xmlns:a16="http://schemas.microsoft.com/office/drawing/2014/main" id="{D928324E-97DF-9445-9C9F-85433E60463A}"/>
              </a:ext>
            </a:extLst>
          </p:cNvPr>
          <p:cNvSpPr/>
          <p:nvPr/>
        </p:nvSpPr>
        <p:spPr>
          <a:xfrm>
            <a:off x="4849487" y="1910002"/>
            <a:ext cx="3379947"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雲 195">
            <a:extLst>
              <a:ext uri="{FF2B5EF4-FFF2-40B4-BE49-F238E27FC236}">
                <a16:creationId xmlns:a16="http://schemas.microsoft.com/office/drawing/2014/main" id="{3FD6B07D-7F10-AC4C-A4BA-B8765D28B830}"/>
              </a:ext>
            </a:extLst>
          </p:cNvPr>
          <p:cNvSpPr/>
          <p:nvPr/>
        </p:nvSpPr>
        <p:spPr>
          <a:xfrm>
            <a:off x="6614449" y="1668568"/>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雲 196">
            <a:extLst>
              <a:ext uri="{FF2B5EF4-FFF2-40B4-BE49-F238E27FC236}">
                <a16:creationId xmlns:a16="http://schemas.microsoft.com/office/drawing/2014/main" id="{1E7E0FF0-99E5-5E41-A6B5-AA622DD619E5}"/>
              </a:ext>
            </a:extLst>
          </p:cNvPr>
          <p:cNvSpPr/>
          <p:nvPr/>
        </p:nvSpPr>
        <p:spPr>
          <a:xfrm>
            <a:off x="7730330" y="1756328"/>
            <a:ext cx="1084881" cy="449451"/>
          </a:xfrm>
          <a:prstGeom prst="cloud">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8" name="Group 55">
            <a:extLst>
              <a:ext uri="{FF2B5EF4-FFF2-40B4-BE49-F238E27FC236}">
                <a16:creationId xmlns:a16="http://schemas.microsoft.com/office/drawing/2014/main" id="{6073D2C4-8AEC-874C-9138-842CE2BF2891}"/>
              </a:ext>
            </a:extLst>
          </p:cNvPr>
          <p:cNvGrpSpPr>
            <a:grpSpLocks/>
          </p:cNvGrpSpPr>
          <p:nvPr/>
        </p:nvGrpSpPr>
        <p:grpSpPr bwMode="auto">
          <a:xfrm>
            <a:off x="5560562" y="2150811"/>
            <a:ext cx="246790" cy="209136"/>
            <a:chOff x="3347" y="1468"/>
            <a:chExt cx="433" cy="433"/>
          </a:xfrm>
        </p:grpSpPr>
        <p:sp>
          <p:nvSpPr>
            <p:cNvPr id="199" name="Freeform 56">
              <a:extLst>
                <a:ext uri="{FF2B5EF4-FFF2-40B4-BE49-F238E27FC236}">
                  <a16:creationId xmlns:a16="http://schemas.microsoft.com/office/drawing/2014/main" id="{EFD90171-037B-DB43-ADD4-865611C3713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0" name="Freeform 57">
              <a:extLst>
                <a:ext uri="{FF2B5EF4-FFF2-40B4-BE49-F238E27FC236}">
                  <a16:creationId xmlns:a16="http://schemas.microsoft.com/office/drawing/2014/main" id="{25B3A2F1-1F14-F347-B56A-C4A2104762E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1" name="Freeform 58">
              <a:extLst>
                <a:ext uri="{FF2B5EF4-FFF2-40B4-BE49-F238E27FC236}">
                  <a16:creationId xmlns:a16="http://schemas.microsoft.com/office/drawing/2014/main" id="{ABEFF638-C1C3-AA46-9095-F760EE97583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2" name="Freeform 59">
              <a:extLst>
                <a:ext uri="{FF2B5EF4-FFF2-40B4-BE49-F238E27FC236}">
                  <a16:creationId xmlns:a16="http://schemas.microsoft.com/office/drawing/2014/main" id="{FAC9FA17-1771-7445-8F2E-A9F473F6E20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3" name="Freeform 60">
              <a:extLst>
                <a:ext uri="{FF2B5EF4-FFF2-40B4-BE49-F238E27FC236}">
                  <a16:creationId xmlns:a16="http://schemas.microsoft.com/office/drawing/2014/main" id="{7E6E916E-5C7A-2845-A0E3-3D841E49250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4" name="Group 55">
            <a:extLst>
              <a:ext uri="{FF2B5EF4-FFF2-40B4-BE49-F238E27FC236}">
                <a16:creationId xmlns:a16="http://schemas.microsoft.com/office/drawing/2014/main" id="{B9EBCC5D-5502-E94C-9581-315AFF62817E}"/>
              </a:ext>
            </a:extLst>
          </p:cNvPr>
          <p:cNvGrpSpPr>
            <a:grpSpLocks/>
          </p:cNvGrpSpPr>
          <p:nvPr/>
        </p:nvGrpSpPr>
        <p:grpSpPr bwMode="auto">
          <a:xfrm>
            <a:off x="8494780" y="2131707"/>
            <a:ext cx="246790" cy="209136"/>
            <a:chOff x="3347" y="1468"/>
            <a:chExt cx="433" cy="433"/>
          </a:xfrm>
        </p:grpSpPr>
        <p:sp>
          <p:nvSpPr>
            <p:cNvPr id="205" name="Freeform 56">
              <a:extLst>
                <a:ext uri="{FF2B5EF4-FFF2-40B4-BE49-F238E27FC236}">
                  <a16:creationId xmlns:a16="http://schemas.microsoft.com/office/drawing/2014/main" id="{69976D01-FA3E-5D47-864B-70059B38F41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6" name="Freeform 57">
              <a:extLst>
                <a:ext uri="{FF2B5EF4-FFF2-40B4-BE49-F238E27FC236}">
                  <a16:creationId xmlns:a16="http://schemas.microsoft.com/office/drawing/2014/main" id="{5E452DA7-E313-A544-B243-F2EA9129582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7" name="Freeform 58">
              <a:extLst>
                <a:ext uri="{FF2B5EF4-FFF2-40B4-BE49-F238E27FC236}">
                  <a16:creationId xmlns:a16="http://schemas.microsoft.com/office/drawing/2014/main" id="{1E376204-7B97-B24B-94A2-AEEFAE3D6E3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8" name="Freeform 59">
              <a:extLst>
                <a:ext uri="{FF2B5EF4-FFF2-40B4-BE49-F238E27FC236}">
                  <a16:creationId xmlns:a16="http://schemas.microsoft.com/office/drawing/2014/main" id="{18DA505A-B854-D644-AAF8-649E547E6C0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9" name="Freeform 60">
              <a:extLst>
                <a:ext uri="{FF2B5EF4-FFF2-40B4-BE49-F238E27FC236}">
                  <a16:creationId xmlns:a16="http://schemas.microsoft.com/office/drawing/2014/main" id="{B12436A6-687C-4947-B6CF-CD27B942D52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10" name="Group 55">
            <a:extLst>
              <a:ext uri="{FF2B5EF4-FFF2-40B4-BE49-F238E27FC236}">
                <a16:creationId xmlns:a16="http://schemas.microsoft.com/office/drawing/2014/main" id="{ED6D4BFB-205A-B849-9C4A-45B4A5DE0C7E}"/>
              </a:ext>
            </a:extLst>
          </p:cNvPr>
          <p:cNvGrpSpPr>
            <a:grpSpLocks/>
          </p:cNvGrpSpPr>
          <p:nvPr/>
        </p:nvGrpSpPr>
        <p:grpSpPr bwMode="auto">
          <a:xfrm>
            <a:off x="6481080" y="2281088"/>
            <a:ext cx="246790" cy="209136"/>
            <a:chOff x="3347" y="1468"/>
            <a:chExt cx="433" cy="433"/>
          </a:xfrm>
        </p:grpSpPr>
        <p:sp>
          <p:nvSpPr>
            <p:cNvPr id="211" name="Freeform 56">
              <a:extLst>
                <a:ext uri="{FF2B5EF4-FFF2-40B4-BE49-F238E27FC236}">
                  <a16:creationId xmlns:a16="http://schemas.microsoft.com/office/drawing/2014/main" id="{2BD24AB2-4B3D-A044-82D4-1F2D00EBB9B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2" name="Freeform 57">
              <a:extLst>
                <a:ext uri="{FF2B5EF4-FFF2-40B4-BE49-F238E27FC236}">
                  <a16:creationId xmlns:a16="http://schemas.microsoft.com/office/drawing/2014/main" id="{A5B452FB-65C9-B745-830E-193752D3D5D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3" name="Freeform 58">
              <a:extLst>
                <a:ext uri="{FF2B5EF4-FFF2-40B4-BE49-F238E27FC236}">
                  <a16:creationId xmlns:a16="http://schemas.microsoft.com/office/drawing/2014/main" id="{FF7A31A9-78AA-CF40-A204-A42F695EB0A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4" name="Freeform 59">
              <a:extLst>
                <a:ext uri="{FF2B5EF4-FFF2-40B4-BE49-F238E27FC236}">
                  <a16:creationId xmlns:a16="http://schemas.microsoft.com/office/drawing/2014/main" id="{8DF2846F-7529-E948-9B48-93B1A5EBDD6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5" name="Freeform 60">
              <a:extLst>
                <a:ext uri="{FF2B5EF4-FFF2-40B4-BE49-F238E27FC236}">
                  <a16:creationId xmlns:a16="http://schemas.microsoft.com/office/drawing/2014/main" id="{6BDC344D-A44A-E140-AD77-04CB4C2E2B4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16" name="Group 55">
            <a:extLst>
              <a:ext uri="{FF2B5EF4-FFF2-40B4-BE49-F238E27FC236}">
                <a16:creationId xmlns:a16="http://schemas.microsoft.com/office/drawing/2014/main" id="{C302D81F-25C5-0146-86BE-6EE68E78C3E1}"/>
              </a:ext>
            </a:extLst>
          </p:cNvPr>
          <p:cNvGrpSpPr>
            <a:grpSpLocks/>
          </p:cNvGrpSpPr>
          <p:nvPr/>
        </p:nvGrpSpPr>
        <p:grpSpPr bwMode="auto">
          <a:xfrm>
            <a:off x="7578451" y="1917071"/>
            <a:ext cx="246790" cy="209136"/>
            <a:chOff x="3347" y="1468"/>
            <a:chExt cx="433" cy="433"/>
          </a:xfrm>
        </p:grpSpPr>
        <p:sp>
          <p:nvSpPr>
            <p:cNvPr id="217" name="Freeform 56">
              <a:extLst>
                <a:ext uri="{FF2B5EF4-FFF2-40B4-BE49-F238E27FC236}">
                  <a16:creationId xmlns:a16="http://schemas.microsoft.com/office/drawing/2014/main" id="{1F9F80CC-6F8D-5147-85AA-473EAED1FF6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8" name="Freeform 57">
              <a:extLst>
                <a:ext uri="{FF2B5EF4-FFF2-40B4-BE49-F238E27FC236}">
                  <a16:creationId xmlns:a16="http://schemas.microsoft.com/office/drawing/2014/main" id="{820957B4-C891-964C-B66D-1A6EB5EE300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9" name="Freeform 58">
              <a:extLst>
                <a:ext uri="{FF2B5EF4-FFF2-40B4-BE49-F238E27FC236}">
                  <a16:creationId xmlns:a16="http://schemas.microsoft.com/office/drawing/2014/main" id="{88E2C55E-179E-B742-95A6-2A835A587F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0" name="Freeform 59">
              <a:extLst>
                <a:ext uri="{FF2B5EF4-FFF2-40B4-BE49-F238E27FC236}">
                  <a16:creationId xmlns:a16="http://schemas.microsoft.com/office/drawing/2014/main" id="{545BAA61-3717-214A-B55C-2FB02751254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1" name="Freeform 60">
              <a:extLst>
                <a:ext uri="{FF2B5EF4-FFF2-40B4-BE49-F238E27FC236}">
                  <a16:creationId xmlns:a16="http://schemas.microsoft.com/office/drawing/2014/main" id="{8461001B-C6CD-414A-894B-EF2B083C987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22" name="Group 55">
            <a:extLst>
              <a:ext uri="{FF2B5EF4-FFF2-40B4-BE49-F238E27FC236}">
                <a16:creationId xmlns:a16="http://schemas.microsoft.com/office/drawing/2014/main" id="{BEC1D462-27B9-294E-818E-4F41819A63D7}"/>
              </a:ext>
            </a:extLst>
          </p:cNvPr>
          <p:cNvGrpSpPr>
            <a:grpSpLocks/>
          </p:cNvGrpSpPr>
          <p:nvPr/>
        </p:nvGrpSpPr>
        <p:grpSpPr bwMode="auto">
          <a:xfrm>
            <a:off x="8166301" y="1813325"/>
            <a:ext cx="246790" cy="209136"/>
            <a:chOff x="3347" y="1468"/>
            <a:chExt cx="433" cy="433"/>
          </a:xfrm>
        </p:grpSpPr>
        <p:sp>
          <p:nvSpPr>
            <p:cNvPr id="223" name="Freeform 56">
              <a:extLst>
                <a:ext uri="{FF2B5EF4-FFF2-40B4-BE49-F238E27FC236}">
                  <a16:creationId xmlns:a16="http://schemas.microsoft.com/office/drawing/2014/main" id="{C9B7BD4B-820F-5B43-A6F8-82E4E626AC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4" name="Freeform 57">
              <a:extLst>
                <a:ext uri="{FF2B5EF4-FFF2-40B4-BE49-F238E27FC236}">
                  <a16:creationId xmlns:a16="http://schemas.microsoft.com/office/drawing/2014/main" id="{BBE2ECD0-4962-4F45-8471-982A91AEDB2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5" name="Freeform 58">
              <a:extLst>
                <a:ext uri="{FF2B5EF4-FFF2-40B4-BE49-F238E27FC236}">
                  <a16:creationId xmlns:a16="http://schemas.microsoft.com/office/drawing/2014/main" id="{95C0E453-4820-004E-9648-CFB8425D9E0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6" name="Freeform 59">
              <a:extLst>
                <a:ext uri="{FF2B5EF4-FFF2-40B4-BE49-F238E27FC236}">
                  <a16:creationId xmlns:a16="http://schemas.microsoft.com/office/drawing/2014/main" id="{6B788144-3FB4-764B-B433-7B21804114B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7" name="Freeform 60">
              <a:extLst>
                <a:ext uri="{FF2B5EF4-FFF2-40B4-BE49-F238E27FC236}">
                  <a16:creationId xmlns:a16="http://schemas.microsoft.com/office/drawing/2014/main" id="{EEFCFFF5-DBA0-FC4B-8519-8CBF7F4C793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28" name="Group 55">
            <a:extLst>
              <a:ext uri="{FF2B5EF4-FFF2-40B4-BE49-F238E27FC236}">
                <a16:creationId xmlns:a16="http://schemas.microsoft.com/office/drawing/2014/main" id="{24978540-62DA-DF4D-8E57-EC5288C0E927}"/>
              </a:ext>
            </a:extLst>
          </p:cNvPr>
          <p:cNvGrpSpPr>
            <a:grpSpLocks/>
          </p:cNvGrpSpPr>
          <p:nvPr/>
        </p:nvGrpSpPr>
        <p:grpSpPr bwMode="auto">
          <a:xfrm>
            <a:off x="4943966" y="1919637"/>
            <a:ext cx="246790" cy="209136"/>
            <a:chOff x="3347" y="1468"/>
            <a:chExt cx="433" cy="433"/>
          </a:xfrm>
        </p:grpSpPr>
        <p:sp>
          <p:nvSpPr>
            <p:cNvPr id="229" name="Freeform 56">
              <a:extLst>
                <a:ext uri="{FF2B5EF4-FFF2-40B4-BE49-F238E27FC236}">
                  <a16:creationId xmlns:a16="http://schemas.microsoft.com/office/drawing/2014/main" id="{5BA99B81-6285-B94C-AF2A-E4CA5F98F38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0" name="Freeform 57">
              <a:extLst>
                <a:ext uri="{FF2B5EF4-FFF2-40B4-BE49-F238E27FC236}">
                  <a16:creationId xmlns:a16="http://schemas.microsoft.com/office/drawing/2014/main" id="{2EACC61E-F17F-CB49-99EE-DDCEB199F81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1" name="Freeform 58">
              <a:extLst>
                <a:ext uri="{FF2B5EF4-FFF2-40B4-BE49-F238E27FC236}">
                  <a16:creationId xmlns:a16="http://schemas.microsoft.com/office/drawing/2014/main" id="{6DCB2158-929C-444C-AA5D-97418F603ED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2" name="Freeform 59">
              <a:extLst>
                <a:ext uri="{FF2B5EF4-FFF2-40B4-BE49-F238E27FC236}">
                  <a16:creationId xmlns:a16="http://schemas.microsoft.com/office/drawing/2014/main" id="{D401E637-FE2F-6F4F-B5E3-49BCFFF0BE5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3" name="Freeform 60">
              <a:extLst>
                <a:ext uri="{FF2B5EF4-FFF2-40B4-BE49-F238E27FC236}">
                  <a16:creationId xmlns:a16="http://schemas.microsoft.com/office/drawing/2014/main" id="{F23CB464-DF36-8144-B355-48B89F837AF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34" name="Group 55">
            <a:extLst>
              <a:ext uri="{FF2B5EF4-FFF2-40B4-BE49-F238E27FC236}">
                <a16:creationId xmlns:a16="http://schemas.microsoft.com/office/drawing/2014/main" id="{A49A79E9-17B1-FE45-8C0B-F510519BBB8F}"/>
              </a:ext>
            </a:extLst>
          </p:cNvPr>
          <p:cNvGrpSpPr>
            <a:grpSpLocks/>
          </p:cNvGrpSpPr>
          <p:nvPr/>
        </p:nvGrpSpPr>
        <p:grpSpPr bwMode="auto">
          <a:xfrm>
            <a:off x="6860441" y="1743644"/>
            <a:ext cx="246790" cy="209136"/>
            <a:chOff x="3347" y="1468"/>
            <a:chExt cx="433" cy="433"/>
          </a:xfrm>
        </p:grpSpPr>
        <p:sp>
          <p:nvSpPr>
            <p:cNvPr id="235" name="Freeform 56">
              <a:extLst>
                <a:ext uri="{FF2B5EF4-FFF2-40B4-BE49-F238E27FC236}">
                  <a16:creationId xmlns:a16="http://schemas.microsoft.com/office/drawing/2014/main" id="{E16BFFB9-67A5-5542-9575-430AE1B12B3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6" name="Freeform 57">
              <a:extLst>
                <a:ext uri="{FF2B5EF4-FFF2-40B4-BE49-F238E27FC236}">
                  <a16:creationId xmlns:a16="http://schemas.microsoft.com/office/drawing/2014/main" id="{676B64A2-55EA-E241-BAA0-6C58A9F9DD5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7" name="Freeform 58">
              <a:extLst>
                <a:ext uri="{FF2B5EF4-FFF2-40B4-BE49-F238E27FC236}">
                  <a16:creationId xmlns:a16="http://schemas.microsoft.com/office/drawing/2014/main" id="{4723D9D4-CD11-B541-A5BE-D5146794D32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8" name="Freeform 59">
              <a:extLst>
                <a:ext uri="{FF2B5EF4-FFF2-40B4-BE49-F238E27FC236}">
                  <a16:creationId xmlns:a16="http://schemas.microsoft.com/office/drawing/2014/main" id="{65668D2E-C692-FF44-BE49-4CD53DB39C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9" name="Freeform 60">
              <a:extLst>
                <a:ext uri="{FF2B5EF4-FFF2-40B4-BE49-F238E27FC236}">
                  <a16:creationId xmlns:a16="http://schemas.microsoft.com/office/drawing/2014/main" id="{6B6CBF19-D142-C84E-9ED9-B8016DD17CF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40" name="Group 55">
            <a:extLst>
              <a:ext uri="{FF2B5EF4-FFF2-40B4-BE49-F238E27FC236}">
                <a16:creationId xmlns:a16="http://schemas.microsoft.com/office/drawing/2014/main" id="{8E34EDD6-F371-684A-965C-D5F9DCFCE053}"/>
              </a:ext>
            </a:extLst>
          </p:cNvPr>
          <p:cNvGrpSpPr>
            <a:grpSpLocks/>
          </p:cNvGrpSpPr>
          <p:nvPr/>
        </p:nvGrpSpPr>
        <p:grpSpPr bwMode="auto">
          <a:xfrm>
            <a:off x="6316752" y="1872032"/>
            <a:ext cx="246790" cy="209136"/>
            <a:chOff x="3347" y="1468"/>
            <a:chExt cx="433" cy="433"/>
          </a:xfrm>
        </p:grpSpPr>
        <p:sp>
          <p:nvSpPr>
            <p:cNvPr id="241" name="Freeform 56">
              <a:extLst>
                <a:ext uri="{FF2B5EF4-FFF2-40B4-BE49-F238E27FC236}">
                  <a16:creationId xmlns:a16="http://schemas.microsoft.com/office/drawing/2014/main" id="{8BE74C17-549C-0545-89EE-F70DF9AE195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2" name="Freeform 57">
              <a:extLst>
                <a:ext uri="{FF2B5EF4-FFF2-40B4-BE49-F238E27FC236}">
                  <a16:creationId xmlns:a16="http://schemas.microsoft.com/office/drawing/2014/main" id="{6B2C37F7-F3DE-F54B-BCB0-70708BB8AF6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3" name="Freeform 58">
              <a:extLst>
                <a:ext uri="{FF2B5EF4-FFF2-40B4-BE49-F238E27FC236}">
                  <a16:creationId xmlns:a16="http://schemas.microsoft.com/office/drawing/2014/main" id="{CA0A4B90-83FF-254E-88AC-65B2964D4C9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4" name="Freeform 59">
              <a:extLst>
                <a:ext uri="{FF2B5EF4-FFF2-40B4-BE49-F238E27FC236}">
                  <a16:creationId xmlns:a16="http://schemas.microsoft.com/office/drawing/2014/main" id="{F2B8FA4D-7E5F-B342-8552-DBD8B9803F7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5" name="Freeform 60">
              <a:extLst>
                <a:ext uri="{FF2B5EF4-FFF2-40B4-BE49-F238E27FC236}">
                  <a16:creationId xmlns:a16="http://schemas.microsoft.com/office/drawing/2014/main" id="{34B18E5A-684A-FB45-AEDB-7E5D95B3D12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46" name="Group 55">
            <a:extLst>
              <a:ext uri="{FF2B5EF4-FFF2-40B4-BE49-F238E27FC236}">
                <a16:creationId xmlns:a16="http://schemas.microsoft.com/office/drawing/2014/main" id="{5AB3C3D5-F635-C14D-9A02-3A269E1A40A6}"/>
              </a:ext>
            </a:extLst>
          </p:cNvPr>
          <p:cNvGrpSpPr>
            <a:grpSpLocks/>
          </p:cNvGrpSpPr>
          <p:nvPr/>
        </p:nvGrpSpPr>
        <p:grpSpPr bwMode="auto">
          <a:xfrm>
            <a:off x="7051733" y="2091409"/>
            <a:ext cx="246790" cy="209136"/>
            <a:chOff x="3347" y="1468"/>
            <a:chExt cx="433" cy="433"/>
          </a:xfrm>
        </p:grpSpPr>
        <p:sp>
          <p:nvSpPr>
            <p:cNvPr id="247" name="Freeform 56">
              <a:extLst>
                <a:ext uri="{FF2B5EF4-FFF2-40B4-BE49-F238E27FC236}">
                  <a16:creationId xmlns:a16="http://schemas.microsoft.com/office/drawing/2014/main" id="{C5D909A7-6C83-694A-B14E-664DC6BCAFF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8" name="Freeform 57">
              <a:extLst>
                <a:ext uri="{FF2B5EF4-FFF2-40B4-BE49-F238E27FC236}">
                  <a16:creationId xmlns:a16="http://schemas.microsoft.com/office/drawing/2014/main" id="{973B2C6D-EA3F-B24B-B8E8-7DBF8C697EE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9" name="Freeform 58">
              <a:extLst>
                <a:ext uri="{FF2B5EF4-FFF2-40B4-BE49-F238E27FC236}">
                  <a16:creationId xmlns:a16="http://schemas.microsoft.com/office/drawing/2014/main" id="{44336E96-BA2A-7D49-AC7A-189F2C70FAB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0" name="Freeform 59">
              <a:extLst>
                <a:ext uri="{FF2B5EF4-FFF2-40B4-BE49-F238E27FC236}">
                  <a16:creationId xmlns:a16="http://schemas.microsoft.com/office/drawing/2014/main" id="{D3DEE1C6-4E17-3845-BE3C-5551E683F45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1" name="Freeform 60">
              <a:extLst>
                <a:ext uri="{FF2B5EF4-FFF2-40B4-BE49-F238E27FC236}">
                  <a16:creationId xmlns:a16="http://schemas.microsoft.com/office/drawing/2014/main" id="{05DF536C-C2CD-4A4A-9F1A-4DD03CC02A6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52" name="Group 55">
            <a:extLst>
              <a:ext uri="{FF2B5EF4-FFF2-40B4-BE49-F238E27FC236}">
                <a16:creationId xmlns:a16="http://schemas.microsoft.com/office/drawing/2014/main" id="{150C15DB-A2EC-0A4E-9870-29BD915CD4CD}"/>
              </a:ext>
            </a:extLst>
          </p:cNvPr>
          <p:cNvGrpSpPr>
            <a:grpSpLocks/>
          </p:cNvGrpSpPr>
          <p:nvPr/>
        </p:nvGrpSpPr>
        <p:grpSpPr bwMode="auto">
          <a:xfrm>
            <a:off x="8221221" y="2085654"/>
            <a:ext cx="246790" cy="209136"/>
            <a:chOff x="3347" y="1468"/>
            <a:chExt cx="433" cy="433"/>
          </a:xfrm>
        </p:grpSpPr>
        <p:sp>
          <p:nvSpPr>
            <p:cNvPr id="253" name="Freeform 56">
              <a:extLst>
                <a:ext uri="{FF2B5EF4-FFF2-40B4-BE49-F238E27FC236}">
                  <a16:creationId xmlns:a16="http://schemas.microsoft.com/office/drawing/2014/main" id="{D3A485CF-56D6-0641-8ACB-5C95F0F63F0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4" name="Freeform 57">
              <a:extLst>
                <a:ext uri="{FF2B5EF4-FFF2-40B4-BE49-F238E27FC236}">
                  <a16:creationId xmlns:a16="http://schemas.microsoft.com/office/drawing/2014/main" id="{BC6C7502-B802-514A-9A14-63796F04849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5" name="Freeform 58">
              <a:extLst>
                <a:ext uri="{FF2B5EF4-FFF2-40B4-BE49-F238E27FC236}">
                  <a16:creationId xmlns:a16="http://schemas.microsoft.com/office/drawing/2014/main" id="{A37CF90E-1BE2-1F41-8686-509CB499E16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6" name="Freeform 59">
              <a:extLst>
                <a:ext uri="{FF2B5EF4-FFF2-40B4-BE49-F238E27FC236}">
                  <a16:creationId xmlns:a16="http://schemas.microsoft.com/office/drawing/2014/main" id="{CD224A07-E45F-924A-969D-174F8719BAA7}"/>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7" name="Freeform 60">
              <a:extLst>
                <a:ext uri="{FF2B5EF4-FFF2-40B4-BE49-F238E27FC236}">
                  <a16:creationId xmlns:a16="http://schemas.microsoft.com/office/drawing/2014/main" id="{18B4270F-A887-A64A-8C8C-42ABAC4A4AC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58" name="Group 55">
            <a:extLst>
              <a:ext uri="{FF2B5EF4-FFF2-40B4-BE49-F238E27FC236}">
                <a16:creationId xmlns:a16="http://schemas.microsoft.com/office/drawing/2014/main" id="{33B019E5-0789-D542-94A1-668BE8BD93B1}"/>
              </a:ext>
            </a:extLst>
          </p:cNvPr>
          <p:cNvGrpSpPr>
            <a:grpSpLocks/>
          </p:cNvGrpSpPr>
          <p:nvPr/>
        </p:nvGrpSpPr>
        <p:grpSpPr bwMode="auto">
          <a:xfrm>
            <a:off x="7231919" y="1824074"/>
            <a:ext cx="246790" cy="209136"/>
            <a:chOff x="3347" y="1468"/>
            <a:chExt cx="433" cy="433"/>
          </a:xfrm>
        </p:grpSpPr>
        <p:sp>
          <p:nvSpPr>
            <p:cNvPr id="259" name="Freeform 56">
              <a:extLst>
                <a:ext uri="{FF2B5EF4-FFF2-40B4-BE49-F238E27FC236}">
                  <a16:creationId xmlns:a16="http://schemas.microsoft.com/office/drawing/2014/main" id="{788CA849-19B9-4A4E-8750-9EE3D5B9CF6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0" name="Freeform 57">
              <a:extLst>
                <a:ext uri="{FF2B5EF4-FFF2-40B4-BE49-F238E27FC236}">
                  <a16:creationId xmlns:a16="http://schemas.microsoft.com/office/drawing/2014/main" id="{2BC00E76-1750-404B-A322-A071656FFEE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1" name="Freeform 58">
              <a:extLst>
                <a:ext uri="{FF2B5EF4-FFF2-40B4-BE49-F238E27FC236}">
                  <a16:creationId xmlns:a16="http://schemas.microsoft.com/office/drawing/2014/main" id="{56620E29-64CF-034E-8A2F-21B06D8DD6B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2" name="Freeform 59">
              <a:extLst>
                <a:ext uri="{FF2B5EF4-FFF2-40B4-BE49-F238E27FC236}">
                  <a16:creationId xmlns:a16="http://schemas.microsoft.com/office/drawing/2014/main" id="{F03A192F-FB9E-7944-BA96-0A907ED294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3" name="Freeform 60">
              <a:extLst>
                <a:ext uri="{FF2B5EF4-FFF2-40B4-BE49-F238E27FC236}">
                  <a16:creationId xmlns:a16="http://schemas.microsoft.com/office/drawing/2014/main" id="{BEF2DE8F-8CF3-4F48-A76C-382D57E91A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64" name="Group 55">
            <a:extLst>
              <a:ext uri="{FF2B5EF4-FFF2-40B4-BE49-F238E27FC236}">
                <a16:creationId xmlns:a16="http://schemas.microsoft.com/office/drawing/2014/main" id="{5BCE754D-901A-1642-B0E5-344D0F3D0B45}"/>
              </a:ext>
            </a:extLst>
          </p:cNvPr>
          <p:cNvGrpSpPr>
            <a:grpSpLocks/>
          </p:cNvGrpSpPr>
          <p:nvPr/>
        </p:nvGrpSpPr>
        <p:grpSpPr bwMode="auto">
          <a:xfrm>
            <a:off x="5712962" y="2303211"/>
            <a:ext cx="246790" cy="209136"/>
            <a:chOff x="3347" y="1468"/>
            <a:chExt cx="433" cy="433"/>
          </a:xfrm>
        </p:grpSpPr>
        <p:sp>
          <p:nvSpPr>
            <p:cNvPr id="265" name="Freeform 56">
              <a:extLst>
                <a:ext uri="{FF2B5EF4-FFF2-40B4-BE49-F238E27FC236}">
                  <a16:creationId xmlns:a16="http://schemas.microsoft.com/office/drawing/2014/main" id="{9C6FB273-0199-214D-8EF4-8C437B4155A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6" name="Freeform 57">
              <a:extLst>
                <a:ext uri="{FF2B5EF4-FFF2-40B4-BE49-F238E27FC236}">
                  <a16:creationId xmlns:a16="http://schemas.microsoft.com/office/drawing/2014/main" id="{D65353A8-7F74-CD4E-AFC5-F1FBC5C9303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7" name="Freeform 58">
              <a:extLst>
                <a:ext uri="{FF2B5EF4-FFF2-40B4-BE49-F238E27FC236}">
                  <a16:creationId xmlns:a16="http://schemas.microsoft.com/office/drawing/2014/main" id="{EBCBD2C8-B9F3-8F48-8197-084174ACD10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8" name="Freeform 59">
              <a:extLst>
                <a:ext uri="{FF2B5EF4-FFF2-40B4-BE49-F238E27FC236}">
                  <a16:creationId xmlns:a16="http://schemas.microsoft.com/office/drawing/2014/main" id="{B6F692D8-8CB9-2648-A8B5-A66259675AB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9" name="Freeform 60">
              <a:extLst>
                <a:ext uri="{FF2B5EF4-FFF2-40B4-BE49-F238E27FC236}">
                  <a16:creationId xmlns:a16="http://schemas.microsoft.com/office/drawing/2014/main" id="{E17B86D2-59C0-D942-9C76-110A9007612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70" name="稲妻 269">
            <a:extLst>
              <a:ext uri="{FF2B5EF4-FFF2-40B4-BE49-F238E27FC236}">
                <a16:creationId xmlns:a16="http://schemas.microsoft.com/office/drawing/2014/main" id="{91FD3FD3-7801-254D-B373-FF53FB7AA124}"/>
              </a:ext>
            </a:extLst>
          </p:cNvPr>
          <p:cNvSpPr/>
          <p:nvPr/>
        </p:nvSpPr>
        <p:spPr>
          <a:xfrm>
            <a:off x="6787152" y="2281290"/>
            <a:ext cx="523757" cy="897387"/>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稲妻 270">
            <a:extLst>
              <a:ext uri="{FF2B5EF4-FFF2-40B4-BE49-F238E27FC236}">
                <a16:creationId xmlns:a16="http://schemas.microsoft.com/office/drawing/2014/main" id="{BB5EC5F9-DA97-A743-8BB8-900BBCF092AD}"/>
              </a:ext>
            </a:extLst>
          </p:cNvPr>
          <p:cNvSpPr/>
          <p:nvPr/>
        </p:nvSpPr>
        <p:spPr>
          <a:xfrm rot="2104741">
            <a:off x="7132867" y="2241477"/>
            <a:ext cx="668349" cy="904852"/>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テキスト ボックス 272">
            <a:extLst>
              <a:ext uri="{FF2B5EF4-FFF2-40B4-BE49-F238E27FC236}">
                <a16:creationId xmlns:a16="http://schemas.microsoft.com/office/drawing/2014/main" id="{E80D7578-9617-2649-A720-B81A35D00372}"/>
              </a:ext>
            </a:extLst>
          </p:cNvPr>
          <p:cNvSpPr txBox="1"/>
          <p:nvPr/>
        </p:nvSpPr>
        <p:spPr>
          <a:xfrm>
            <a:off x="6774693" y="2527494"/>
            <a:ext cx="10081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ガンマ線</a:t>
            </a:r>
            <a:endParaRPr lang="en-US" altLang="ja-JP" sz="1400" dirty="0">
              <a:latin typeface="Arial" pitchFamily="34" charset="0"/>
            </a:endParaRPr>
          </a:p>
        </p:txBody>
      </p:sp>
      <p:sp>
        <p:nvSpPr>
          <p:cNvPr id="274" name="テキスト ボックス 273">
            <a:extLst>
              <a:ext uri="{FF2B5EF4-FFF2-40B4-BE49-F238E27FC236}">
                <a16:creationId xmlns:a16="http://schemas.microsoft.com/office/drawing/2014/main" id="{13C77314-5511-5D46-8D3B-408D18F778F2}"/>
              </a:ext>
            </a:extLst>
          </p:cNvPr>
          <p:cNvSpPr txBox="1"/>
          <p:nvPr/>
        </p:nvSpPr>
        <p:spPr>
          <a:xfrm>
            <a:off x="6853067" y="5171212"/>
            <a:ext cx="646331" cy="276999"/>
          </a:xfrm>
          <a:prstGeom prst="rect">
            <a:avLst/>
          </a:prstGeom>
          <a:noFill/>
        </p:spPr>
        <p:txBody>
          <a:bodyPr wrap="none" rtlCol="0">
            <a:spAutoFit/>
          </a:bodyPr>
          <a:lstStyle/>
          <a:p>
            <a:r>
              <a:rPr kumimoji="1" lang="ja-JP" altLang="en-US" sz="1200"/>
              <a:t>被災者</a:t>
            </a:r>
          </a:p>
        </p:txBody>
      </p:sp>
      <p:sp>
        <p:nvSpPr>
          <p:cNvPr id="11" name="テキスト ボックス 10">
            <a:extLst>
              <a:ext uri="{FF2B5EF4-FFF2-40B4-BE49-F238E27FC236}">
                <a16:creationId xmlns:a16="http://schemas.microsoft.com/office/drawing/2014/main" id="{6F6640FE-CE85-264B-8F96-1A0FF3E56E13}"/>
              </a:ext>
            </a:extLst>
          </p:cNvPr>
          <p:cNvSpPr txBox="1"/>
          <p:nvPr/>
        </p:nvSpPr>
        <p:spPr>
          <a:xfrm>
            <a:off x="997388" y="5261709"/>
            <a:ext cx="1620957" cy="307777"/>
          </a:xfrm>
          <a:prstGeom prst="rect">
            <a:avLst/>
          </a:prstGeom>
          <a:noFill/>
        </p:spPr>
        <p:txBody>
          <a:bodyPr wrap="none" rtlCol="0">
            <a:spAutoFit/>
          </a:bodyPr>
          <a:lstStyle/>
          <a:p>
            <a:r>
              <a:rPr kumimoji="1" lang="ja-JP" altLang="en-US" sz="1400"/>
              <a:t>オンサイトの医療</a:t>
            </a:r>
          </a:p>
        </p:txBody>
      </p:sp>
      <p:sp>
        <p:nvSpPr>
          <p:cNvPr id="272" name="テキスト ボックス 271">
            <a:extLst>
              <a:ext uri="{FF2B5EF4-FFF2-40B4-BE49-F238E27FC236}">
                <a16:creationId xmlns:a16="http://schemas.microsoft.com/office/drawing/2014/main" id="{340BD6F7-FF67-3947-B879-785FD7D3B964}"/>
              </a:ext>
            </a:extLst>
          </p:cNvPr>
          <p:cNvSpPr txBox="1"/>
          <p:nvPr/>
        </p:nvSpPr>
        <p:spPr>
          <a:xfrm>
            <a:off x="638316" y="5877081"/>
            <a:ext cx="2339102"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kumimoji="1" lang="ja-JP" altLang="en-US" sz="1400"/>
              <a:t>原子力災害医療拠点病院等</a:t>
            </a:r>
            <a:endParaRPr kumimoji="1" lang="en-US" altLang="ja-JP" sz="1400" dirty="0"/>
          </a:p>
          <a:p>
            <a:pPr algn="ctr"/>
            <a:r>
              <a:rPr lang="ja-JP" altLang="en-US" sz="1400"/>
              <a:t>での診療</a:t>
            </a:r>
            <a:endParaRPr kumimoji="1" lang="ja-JP" altLang="en-US" sz="1400"/>
          </a:p>
        </p:txBody>
      </p:sp>
      <p:sp>
        <p:nvSpPr>
          <p:cNvPr id="275" name="テキスト ボックス 274">
            <a:extLst>
              <a:ext uri="{FF2B5EF4-FFF2-40B4-BE49-F238E27FC236}">
                <a16:creationId xmlns:a16="http://schemas.microsoft.com/office/drawing/2014/main" id="{52E6BC93-F334-114C-ABA2-5A86992E149D}"/>
              </a:ext>
            </a:extLst>
          </p:cNvPr>
          <p:cNvSpPr txBox="1"/>
          <p:nvPr/>
        </p:nvSpPr>
        <p:spPr>
          <a:xfrm>
            <a:off x="4037439" y="5353602"/>
            <a:ext cx="2159566" cy="307777"/>
          </a:xfrm>
          <a:prstGeom prst="rect">
            <a:avLst/>
          </a:prstGeom>
          <a:noFill/>
        </p:spPr>
        <p:txBody>
          <a:bodyPr wrap="none" rtlCol="0">
            <a:spAutoFit/>
          </a:bodyPr>
          <a:lstStyle/>
          <a:p>
            <a:r>
              <a:rPr kumimoji="1" lang="ja-JP" altLang="en-US" sz="1400"/>
              <a:t>食物・飲料水の摂取制限</a:t>
            </a:r>
          </a:p>
        </p:txBody>
      </p:sp>
      <p:sp>
        <p:nvSpPr>
          <p:cNvPr id="276" name="テキスト ボックス 275">
            <a:extLst>
              <a:ext uri="{FF2B5EF4-FFF2-40B4-BE49-F238E27FC236}">
                <a16:creationId xmlns:a16="http://schemas.microsoft.com/office/drawing/2014/main" id="{16C91963-646B-7F42-AAB9-83AFAA9A919B}"/>
              </a:ext>
            </a:extLst>
          </p:cNvPr>
          <p:cNvSpPr txBox="1"/>
          <p:nvPr/>
        </p:nvSpPr>
        <p:spPr>
          <a:xfrm>
            <a:off x="6278687" y="5446346"/>
            <a:ext cx="2159566"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kumimoji="1" lang="ja-JP" altLang="en-US" sz="1400"/>
              <a:t>屋内退避・避難（支援）</a:t>
            </a:r>
          </a:p>
        </p:txBody>
      </p:sp>
      <p:sp>
        <p:nvSpPr>
          <p:cNvPr id="277" name="テキスト ボックス 276">
            <a:extLst>
              <a:ext uri="{FF2B5EF4-FFF2-40B4-BE49-F238E27FC236}">
                <a16:creationId xmlns:a16="http://schemas.microsoft.com/office/drawing/2014/main" id="{A2ABF0C5-854D-B54B-9815-04A410DA8F63}"/>
              </a:ext>
            </a:extLst>
          </p:cNvPr>
          <p:cNvSpPr txBox="1"/>
          <p:nvPr/>
        </p:nvSpPr>
        <p:spPr>
          <a:xfrm>
            <a:off x="4039008" y="5670620"/>
            <a:ext cx="1620957" cy="307777"/>
          </a:xfrm>
          <a:prstGeom prst="rect">
            <a:avLst/>
          </a:prstGeom>
          <a:noFill/>
        </p:spPr>
        <p:txBody>
          <a:bodyPr wrap="none" rtlCol="0">
            <a:spAutoFit/>
          </a:bodyPr>
          <a:lstStyle/>
          <a:p>
            <a:r>
              <a:rPr kumimoji="1" lang="ja-JP" altLang="en-US" sz="1400"/>
              <a:t>緊急モニタリング</a:t>
            </a:r>
          </a:p>
        </p:txBody>
      </p:sp>
      <p:sp>
        <p:nvSpPr>
          <p:cNvPr id="278" name="テキスト ボックス 277">
            <a:extLst>
              <a:ext uri="{FF2B5EF4-FFF2-40B4-BE49-F238E27FC236}">
                <a16:creationId xmlns:a16="http://schemas.microsoft.com/office/drawing/2014/main" id="{D21A94AC-0610-B447-BF8A-507DA8F16821}"/>
              </a:ext>
            </a:extLst>
          </p:cNvPr>
          <p:cNvSpPr txBox="1"/>
          <p:nvPr/>
        </p:nvSpPr>
        <p:spPr>
          <a:xfrm>
            <a:off x="6274547" y="6205328"/>
            <a:ext cx="2163705"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400"/>
              <a:t>避難退域時検査</a:t>
            </a:r>
          </a:p>
        </p:txBody>
      </p:sp>
      <p:sp>
        <p:nvSpPr>
          <p:cNvPr id="279" name="テキスト ボックス 278">
            <a:extLst>
              <a:ext uri="{FF2B5EF4-FFF2-40B4-BE49-F238E27FC236}">
                <a16:creationId xmlns:a16="http://schemas.microsoft.com/office/drawing/2014/main" id="{461898AD-22F2-374D-8ECF-6177C62FA8D3}"/>
              </a:ext>
            </a:extLst>
          </p:cNvPr>
          <p:cNvSpPr txBox="1"/>
          <p:nvPr/>
        </p:nvSpPr>
        <p:spPr>
          <a:xfrm>
            <a:off x="6274548" y="5825751"/>
            <a:ext cx="2163705"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1400"/>
              <a:t>公衆の被ばく線量評価</a:t>
            </a:r>
            <a:endParaRPr kumimoji="1" lang="ja-JP" altLang="en-US" sz="1400"/>
          </a:p>
        </p:txBody>
      </p:sp>
      <p:sp>
        <p:nvSpPr>
          <p:cNvPr id="280" name="テキスト ボックス 279">
            <a:extLst>
              <a:ext uri="{FF2B5EF4-FFF2-40B4-BE49-F238E27FC236}">
                <a16:creationId xmlns:a16="http://schemas.microsoft.com/office/drawing/2014/main" id="{31497BAB-640E-A445-A215-C4A419629930}"/>
              </a:ext>
            </a:extLst>
          </p:cNvPr>
          <p:cNvSpPr txBox="1"/>
          <p:nvPr/>
        </p:nvSpPr>
        <p:spPr>
          <a:xfrm>
            <a:off x="4065109" y="6031433"/>
            <a:ext cx="1800493"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1400"/>
              <a:t>原子力災害時の医療</a:t>
            </a:r>
          </a:p>
        </p:txBody>
      </p:sp>
      <p:cxnSp>
        <p:nvCxnSpPr>
          <p:cNvPr id="16" name="直線矢印コネクタ 15">
            <a:extLst>
              <a:ext uri="{FF2B5EF4-FFF2-40B4-BE49-F238E27FC236}">
                <a16:creationId xmlns:a16="http://schemas.microsoft.com/office/drawing/2014/main" id="{14FB8CFE-CFA0-9E45-9D1E-8219EB8C6A02}"/>
              </a:ext>
            </a:extLst>
          </p:cNvPr>
          <p:cNvCxnSpPr>
            <a:stCxn id="11" idx="2"/>
            <a:endCxn id="272" idx="0"/>
          </p:cNvCxnSpPr>
          <p:nvPr/>
        </p:nvCxnSpPr>
        <p:spPr>
          <a:xfrm>
            <a:off x="1807867" y="5569486"/>
            <a:ext cx="0" cy="307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1" name="テキスト ボックス 280">
            <a:extLst>
              <a:ext uri="{FF2B5EF4-FFF2-40B4-BE49-F238E27FC236}">
                <a16:creationId xmlns:a16="http://schemas.microsoft.com/office/drawing/2014/main" id="{AC152713-6942-C44A-AC46-640EDE0E54FD}"/>
              </a:ext>
            </a:extLst>
          </p:cNvPr>
          <p:cNvSpPr txBox="1"/>
          <p:nvPr/>
        </p:nvSpPr>
        <p:spPr>
          <a:xfrm>
            <a:off x="1866583" y="5538708"/>
            <a:ext cx="543739" cy="307777"/>
          </a:xfrm>
          <a:prstGeom prst="rect">
            <a:avLst/>
          </a:prstGeom>
          <a:noFill/>
        </p:spPr>
        <p:txBody>
          <a:bodyPr wrap="none" rtlCol="0">
            <a:spAutoFit/>
          </a:bodyPr>
          <a:lstStyle/>
          <a:p>
            <a:r>
              <a:rPr kumimoji="1" lang="ja-JP" altLang="en-US" sz="1400"/>
              <a:t>搬送</a:t>
            </a:r>
          </a:p>
        </p:txBody>
      </p:sp>
      <p:pic>
        <p:nvPicPr>
          <p:cNvPr id="282" name="図 281" descr="作業員.png">
            <a:extLst>
              <a:ext uri="{FF2B5EF4-FFF2-40B4-BE49-F238E27FC236}">
                <a16:creationId xmlns:a16="http://schemas.microsoft.com/office/drawing/2014/main" id="{C84C8E3D-2CDE-BC48-B912-BB5AA58C06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2998" y="3477095"/>
            <a:ext cx="697917" cy="1100874"/>
          </a:xfrm>
          <a:prstGeom prst="rect">
            <a:avLst/>
          </a:prstGeom>
        </p:spPr>
      </p:pic>
      <p:pic>
        <p:nvPicPr>
          <p:cNvPr id="283" name="図 282">
            <a:extLst>
              <a:ext uri="{FF2B5EF4-FFF2-40B4-BE49-F238E27FC236}">
                <a16:creationId xmlns:a16="http://schemas.microsoft.com/office/drawing/2014/main" id="{236F3645-9339-134D-85C1-25AAB984D61F}"/>
              </a:ext>
            </a:extLst>
          </p:cNvPr>
          <p:cNvPicPr>
            <a:picLocks noChangeAspect="1"/>
          </p:cNvPicPr>
          <p:nvPr/>
        </p:nvPicPr>
        <p:blipFill>
          <a:blip r:embed="rId6"/>
          <a:stretch>
            <a:fillRect/>
          </a:stretch>
        </p:blipFill>
        <p:spPr>
          <a:xfrm>
            <a:off x="2110305" y="3477095"/>
            <a:ext cx="703327" cy="1089299"/>
          </a:xfrm>
          <a:prstGeom prst="rect">
            <a:avLst/>
          </a:prstGeom>
        </p:spPr>
      </p:pic>
      <p:sp>
        <p:nvSpPr>
          <p:cNvPr id="284" name="テキスト ボックス 283">
            <a:extLst>
              <a:ext uri="{FF2B5EF4-FFF2-40B4-BE49-F238E27FC236}">
                <a16:creationId xmlns:a16="http://schemas.microsoft.com/office/drawing/2014/main" id="{0BAC232E-B5C6-0847-87DE-8F3CBE2DB009}"/>
              </a:ext>
            </a:extLst>
          </p:cNvPr>
          <p:cNvSpPr txBox="1"/>
          <p:nvPr/>
        </p:nvSpPr>
        <p:spPr>
          <a:xfrm>
            <a:off x="4074907" y="6384633"/>
            <a:ext cx="1790696"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400"/>
              <a:t>安定ヨウ素剤の配布</a:t>
            </a:r>
          </a:p>
        </p:txBody>
      </p:sp>
      <p:pic>
        <p:nvPicPr>
          <p:cNvPr id="18" name="図 17">
            <a:extLst>
              <a:ext uri="{FF2B5EF4-FFF2-40B4-BE49-F238E27FC236}">
                <a16:creationId xmlns:a16="http://schemas.microsoft.com/office/drawing/2014/main" id="{ECFC3E4E-E664-2F4E-94CD-4A9565522E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68276" y="3654495"/>
            <a:ext cx="747057" cy="1243433"/>
          </a:xfrm>
          <a:prstGeom prst="rect">
            <a:avLst/>
          </a:prstGeom>
        </p:spPr>
      </p:pic>
      <p:sp>
        <p:nvSpPr>
          <p:cNvPr id="8" name="スライド番号プレースホルダー 7">
            <a:extLst>
              <a:ext uri="{FF2B5EF4-FFF2-40B4-BE49-F238E27FC236}">
                <a16:creationId xmlns:a16="http://schemas.microsoft.com/office/drawing/2014/main" id="{90549570-91E5-964A-ABD5-AFD9278A1AF3}"/>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
        <p:nvSpPr>
          <p:cNvPr id="285" name="稲妻 284">
            <a:extLst>
              <a:ext uri="{FF2B5EF4-FFF2-40B4-BE49-F238E27FC236}">
                <a16:creationId xmlns:a16="http://schemas.microsoft.com/office/drawing/2014/main" id="{1BACC35E-B5B4-9E42-8640-E2F48186F635}"/>
              </a:ext>
            </a:extLst>
          </p:cNvPr>
          <p:cNvSpPr/>
          <p:nvPr/>
        </p:nvSpPr>
        <p:spPr>
          <a:xfrm rot="11060038">
            <a:off x="7748214" y="4253161"/>
            <a:ext cx="523757" cy="897387"/>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稲妻 285">
            <a:extLst>
              <a:ext uri="{FF2B5EF4-FFF2-40B4-BE49-F238E27FC236}">
                <a16:creationId xmlns:a16="http://schemas.microsoft.com/office/drawing/2014/main" id="{E1586500-678A-6F43-B40C-7CDB5280448D}"/>
              </a:ext>
            </a:extLst>
          </p:cNvPr>
          <p:cNvSpPr/>
          <p:nvPr/>
        </p:nvSpPr>
        <p:spPr>
          <a:xfrm rot="9968556">
            <a:off x="7396156" y="4249023"/>
            <a:ext cx="668349" cy="904852"/>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a:extLst>
              <a:ext uri="{FF2B5EF4-FFF2-40B4-BE49-F238E27FC236}">
                <a16:creationId xmlns:a16="http://schemas.microsoft.com/office/drawing/2014/main" id="{FFD2E556-D705-9646-B8B1-B752B7AD960E}"/>
              </a:ext>
            </a:extLst>
          </p:cNvPr>
          <p:cNvSpPr txBox="1"/>
          <p:nvPr/>
        </p:nvSpPr>
        <p:spPr>
          <a:xfrm>
            <a:off x="7515459" y="4485749"/>
            <a:ext cx="10081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ガンマ線</a:t>
            </a:r>
            <a:endParaRPr lang="en-US" altLang="ja-JP" sz="1400" dirty="0">
              <a:latin typeface="Arial" pitchFamily="34" charset="0"/>
            </a:endParaRPr>
          </a:p>
        </p:txBody>
      </p:sp>
      <p:sp>
        <p:nvSpPr>
          <p:cNvPr id="288" name="テキスト ボックス 287">
            <a:extLst>
              <a:ext uri="{FF2B5EF4-FFF2-40B4-BE49-F238E27FC236}">
                <a16:creationId xmlns:a16="http://schemas.microsoft.com/office/drawing/2014/main" id="{E41AD850-37BB-EE45-AF9C-C8BB738FAE1C}"/>
              </a:ext>
            </a:extLst>
          </p:cNvPr>
          <p:cNvSpPr txBox="1"/>
          <p:nvPr/>
        </p:nvSpPr>
        <p:spPr>
          <a:xfrm>
            <a:off x="8195030" y="4965464"/>
            <a:ext cx="782043"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400">
                <a:latin typeface="Arial" pitchFamily="34" charset="0"/>
              </a:rPr>
              <a:t>土壌</a:t>
            </a:r>
            <a:endParaRPr lang="en-US" altLang="ja-JP" sz="1400" dirty="0">
              <a:latin typeface="Arial" pitchFamily="34" charset="0"/>
            </a:endParaRPr>
          </a:p>
        </p:txBody>
      </p:sp>
    </p:spTree>
    <p:extLst>
      <p:ext uri="{BB962C8B-B14F-4D97-AF65-F5344CB8AC3E}">
        <p14:creationId xmlns:p14="http://schemas.microsoft.com/office/powerpoint/2010/main" val="88464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986D60-4143-F549-BFCE-431207B3AE29}"/>
              </a:ext>
            </a:extLst>
          </p:cNvPr>
          <p:cNvSpPr>
            <a:spLocks noGrp="1"/>
          </p:cNvSpPr>
          <p:nvPr>
            <p:ph type="title"/>
          </p:nvPr>
        </p:nvSpPr>
        <p:spPr/>
        <p:txBody>
          <a:bodyPr/>
          <a:lstStyle/>
          <a:p>
            <a:r>
              <a:rPr lang="ja-JP" altLang="en-US"/>
              <a:t>原子力防災に関する主な法令及び計画</a:t>
            </a:r>
            <a:endParaRPr kumimoji="1" lang="ja-JP" altLang="en-US"/>
          </a:p>
        </p:txBody>
      </p:sp>
      <p:sp>
        <p:nvSpPr>
          <p:cNvPr id="3" name="Rectangle 47">
            <a:extLst>
              <a:ext uri="{FF2B5EF4-FFF2-40B4-BE49-F238E27FC236}">
                <a16:creationId xmlns:a16="http://schemas.microsoft.com/office/drawing/2014/main" id="{D6DFB192-C859-6D42-B03F-879365032039}"/>
              </a:ext>
            </a:extLst>
          </p:cNvPr>
          <p:cNvSpPr>
            <a:spLocks noChangeArrowheads="1"/>
          </p:cNvSpPr>
          <p:nvPr/>
        </p:nvSpPr>
        <p:spPr bwMode="auto">
          <a:xfrm>
            <a:off x="6340475" y="6080342"/>
            <a:ext cx="2174875" cy="655638"/>
          </a:xfrm>
          <a:prstGeom prst="rect">
            <a:avLst/>
          </a:prstGeom>
          <a:solidFill>
            <a:srgbClr val="FFFFFF"/>
          </a:solidFill>
          <a:ln w="9525">
            <a:solidFill>
              <a:srgbClr val="000000"/>
            </a:solidFill>
            <a:miter lim="800000"/>
            <a:headEnd/>
            <a:tailEnd/>
          </a:ln>
        </p:spPr>
        <p:txBody>
          <a:bodyPr lIns="74295" tIns="8890" rIns="74295" bIns="8890"/>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809625"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1" algn="just" eaLnBrk="1" hangingPunct="1"/>
            <a:endParaRPr lang="ja-JP" altLang="en-US" sz="120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cxnSp>
        <p:nvCxnSpPr>
          <p:cNvPr id="4" name="AutoShape 22">
            <a:extLst>
              <a:ext uri="{FF2B5EF4-FFF2-40B4-BE49-F238E27FC236}">
                <a16:creationId xmlns:a16="http://schemas.microsoft.com/office/drawing/2014/main" id="{A5CF9A86-D8BF-CC49-919C-63E0C2CC0DB0}"/>
              </a:ext>
            </a:extLst>
          </p:cNvPr>
          <p:cNvCxnSpPr>
            <a:cxnSpLocks noChangeShapeType="1"/>
          </p:cNvCxnSpPr>
          <p:nvPr/>
        </p:nvCxnSpPr>
        <p:spPr bwMode="auto">
          <a:xfrm flipH="1">
            <a:off x="6378574" y="6281955"/>
            <a:ext cx="792163" cy="0"/>
          </a:xfrm>
          <a:prstGeom prst="straightConnector1">
            <a:avLst/>
          </a:prstGeom>
          <a:noFill/>
          <a:ln w="57150">
            <a:solidFill>
              <a:schemeClr val="tx1">
                <a:lumMod val="65000"/>
                <a:lumOff val="35000"/>
              </a:schemeClr>
            </a:solidFill>
            <a:round/>
            <a:headEnd/>
            <a:tailEnd type="triangle" w="med" len="med"/>
          </a:ln>
        </p:spPr>
      </p:cxnSp>
      <p:cxnSp>
        <p:nvCxnSpPr>
          <p:cNvPr id="5" name="AutoShape 23">
            <a:extLst>
              <a:ext uri="{FF2B5EF4-FFF2-40B4-BE49-F238E27FC236}">
                <a16:creationId xmlns:a16="http://schemas.microsoft.com/office/drawing/2014/main" id="{66B7C625-91ED-9E45-8729-6FE8D3799E02}"/>
              </a:ext>
            </a:extLst>
          </p:cNvPr>
          <p:cNvCxnSpPr>
            <a:cxnSpLocks noChangeShapeType="1"/>
          </p:cNvCxnSpPr>
          <p:nvPr/>
        </p:nvCxnSpPr>
        <p:spPr bwMode="auto">
          <a:xfrm flipH="1">
            <a:off x="6388099" y="6569293"/>
            <a:ext cx="792163" cy="0"/>
          </a:xfrm>
          <a:prstGeom prst="straightConnector1">
            <a:avLst/>
          </a:prstGeom>
          <a:noFill/>
          <a:ln w="57150">
            <a:solidFill>
              <a:schemeClr val="tx1">
                <a:lumMod val="65000"/>
                <a:lumOff val="35000"/>
              </a:schemeClr>
            </a:solidFill>
            <a:prstDash val="sysDot"/>
            <a:round/>
            <a:headEnd/>
            <a:tailEnd type="triangle" w="med" len="med"/>
          </a:ln>
        </p:spPr>
      </p:cxnSp>
      <p:grpSp>
        <p:nvGrpSpPr>
          <p:cNvPr id="74" name="グループ化 73">
            <a:extLst>
              <a:ext uri="{FF2B5EF4-FFF2-40B4-BE49-F238E27FC236}">
                <a16:creationId xmlns:a16="http://schemas.microsoft.com/office/drawing/2014/main" id="{2321E754-5A8B-6744-9353-A77735784B97}"/>
              </a:ext>
            </a:extLst>
          </p:cNvPr>
          <p:cNvGrpSpPr/>
          <p:nvPr/>
        </p:nvGrpSpPr>
        <p:grpSpPr>
          <a:xfrm>
            <a:off x="640499" y="1136881"/>
            <a:ext cx="3360453" cy="623378"/>
            <a:chOff x="-4336846" y="5181825"/>
            <a:chExt cx="3360453" cy="623378"/>
          </a:xfrm>
        </p:grpSpPr>
        <p:sp>
          <p:nvSpPr>
            <p:cNvPr id="6" name="Rectangle 47">
              <a:extLst>
                <a:ext uri="{FF2B5EF4-FFF2-40B4-BE49-F238E27FC236}">
                  <a16:creationId xmlns:a16="http://schemas.microsoft.com/office/drawing/2014/main" id="{10F20096-69BE-EC49-AEB3-6955CDFE6531}"/>
                </a:ext>
              </a:extLst>
            </p:cNvPr>
            <p:cNvSpPr>
              <a:spLocks noChangeArrowheads="1"/>
            </p:cNvSpPr>
            <p:nvPr/>
          </p:nvSpPr>
          <p:spPr bwMode="auto">
            <a:xfrm>
              <a:off x="-4336846" y="5181825"/>
              <a:ext cx="3360453" cy="623378"/>
            </a:xfrm>
            <a:prstGeom prst="rect">
              <a:avLst/>
            </a:prstGeom>
            <a:solidFill>
              <a:srgbClr val="FFFFFF"/>
            </a:solidFill>
            <a:ln w="9525">
              <a:solidFill>
                <a:srgbClr val="000000"/>
              </a:solidFill>
              <a:miter lim="800000"/>
              <a:headEnd/>
              <a:tailEnd/>
            </a:ln>
          </p:spPr>
          <p:txBody>
            <a:bodyPr lIns="74295" tIns="8890" rIns="74295" bIns="8890"/>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809625"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1" algn="just" eaLnBrk="1" hangingPunct="1"/>
              <a:endParaRPr lang="ja-JP" altLang="ja-JP" sz="120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7" name="Rectangle 47">
              <a:extLst>
                <a:ext uri="{FF2B5EF4-FFF2-40B4-BE49-F238E27FC236}">
                  <a16:creationId xmlns:a16="http://schemas.microsoft.com/office/drawing/2014/main" id="{F8994289-67CE-724B-AC63-670BC7005A40}"/>
                </a:ext>
              </a:extLst>
            </p:cNvPr>
            <p:cNvSpPr>
              <a:spLocks noChangeArrowheads="1"/>
            </p:cNvSpPr>
            <p:nvPr/>
          </p:nvSpPr>
          <p:spPr bwMode="auto">
            <a:xfrm>
              <a:off x="-3665335" y="5255113"/>
              <a:ext cx="2679175" cy="262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lvl="1" algn="just" eaLnBrk="1" hangingPunct="1"/>
              <a:r>
                <a:rPr lang="ja-JP" altLang="en-US" sz="1200">
                  <a:latin typeface="+mn-ea"/>
                  <a:ea typeface="+mn-ea"/>
                  <a:cs typeface="ＭＳ Ｐゴシック" panose="020B0600070205080204" pitchFamily="50" charset="-128"/>
                </a:rPr>
                <a:t>：防災全般に関する法令・計画等</a:t>
              </a:r>
              <a:endParaRPr lang="ja-JP" altLang="ja-JP" sz="1200">
                <a:latin typeface="+mn-ea"/>
                <a:ea typeface="+mn-ea"/>
                <a:cs typeface="ＭＳ Ｐゴシック" panose="020B0600070205080204" pitchFamily="50" charset="-128"/>
              </a:endParaRPr>
            </a:p>
          </p:txBody>
        </p:sp>
        <p:sp>
          <p:nvSpPr>
            <p:cNvPr id="8" name="AutoShape 36">
              <a:extLst>
                <a:ext uri="{FF2B5EF4-FFF2-40B4-BE49-F238E27FC236}">
                  <a16:creationId xmlns:a16="http://schemas.microsoft.com/office/drawing/2014/main" id="{2ABB3A23-BCA5-CE4B-A025-1F6714803668}"/>
                </a:ext>
              </a:extLst>
            </p:cNvPr>
            <p:cNvSpPr>
              <a:spLocks noChangeArrowheads="1"/>
            </p:cNvSpPr>
            <p:nvPr/>
          </p:nvSpPr>
          <p:spPr bwMode="auto">
            <a:xfrm>
              <a:off x="-4313035" y="5221003"/>
              <a:ext cx="647700" cy="215900"/>
            </a:xfrm>
            <a:prstGeom prst="roundRect">
              <a:avLst>
                <a:gd name="adj" fmla="val 29736"/>
              </a:avLst>
            </a:prstGeom>
            <a:solidFill>
              <a:schemeClr val="bg1"/>
            </a:solidFill>
            <a:ln w="19050">
              <a:solidFill>
                <a:srgbClr val="808080"/>
              </a:solidFill>
              <a:round/>
              <a:headEnd/>
              <a:tailEnd/>
            </a:ln>
            <a:effectLst>
              <a:outerShdw dist="35921" dir="2700000" algn="ctr" rotWithShape="0">
                <a:srgbClr val="808080"/>
              </a:outerShdw>
            </a:effectLst>
          </p:spPr>
          <p:txBody>
            <a:bodyPr lIns="74295" tIns="8890" rIns="74295" bIns="8890"/>
            <a:lstStyle/>
            <a:p>
              <a:pPr>
                <a:defRPr/>
              </a:pPr>
              <a:endParaRPr lang="ja-JP" altLang="ja-JP" sz="1200">
                <a:latin typeface="HG丸ｺﾞｼｯｸM-PRO" pitchFamily="50" charset="-128"/>
                <a:ea typeface="HG丸ｺﾞｼｯｸM-PRO" pitchFamily="50" charset="-128"/>
                <a:cs typeface="ＭＳ Ｐゴシック" pitchFamily="50" charset="-128"/>
              </a:endParaRPr>
            </a:p>
          </p:txBody>
        </p:sp>
        <p:sp>
          <p:nvSpPr>
            <p:cNvPr id="9" name="Rectangle 47">
              <a:extLst>
                <a:ext uri="{FF2B5EF4-FFF2-40B4-BE49-F238E27FC236}">
                  <a16:creationId xmlns:a16="http://schemas.microsoft.com/office/drawing/2014/main" id="{BF288A2A-9869-914E-97D7-17CFE6D244AA}"/>
                </a:ext>
              </a:extLst>
            </p:cNvPr>
            <p:cNvSpPr>
              <a:spLocks noChangeArrowheads="1"/>
            </p:cNvSpPr>
            <p:nvPr/>
          </p:nvSpPr>
          <p:spPr bwMode="auto">
            <a:xfrm>
              <a:off x="-3665335" y="5546841"/>
              <a:ext cx="2688942" cy="2460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lvl="1" algn="just" eaLnBrk="1" hangingPunct="1"/>
              <a:r>
                <a:rPr lang="ja-JP" altLang="en-US" sz="1200" dirty="0">
                  <a:latin typeface="+mn-ea"/>
                  <a:ea typeface="+mn-ea"/>
                  <a:cs typeface="ＭＳ Ｐゴシック" panose="020B0600070205080204" pitchFamily="50" charset="-128"/>
                </a:rPr>
                <a:t>：原子力防災に関する法令・計画等</a:t>
              </a:r>
              <a:endParaRPr lang="ja-JP" altLang="ja-JP" sz="1200" dirty="0">
                <a:latin typeface="+mn-ea"/>
                <a:ea typeface="+mn-ea"/>
                <a:cs typeface="ＭＳ Ｐゴシック" panose="020B0600070205080204" pitchFamily="50" charset="-128"/>
              </a:endParaRPr>
            </a:p>
          </p:txBody>
        </p:sp>
        <p:sp>
          <p:nvSpPr>
            <p:cNvPr id="10" name="AutoShape 36">
              <a:extLst>
                <a:ext uri="{FF2B5EF4-FFF2-40B4-BE49-F238E27FC236}">
                  <a16:creationId xmlns:a16="http://schemas.microsoft.com/office/drawing/2014/main" id="{AA3198F8-0D75-E142-BD91-14DCC2280DF8}"/>
                </a:ext>
              </a:extLst>
            </p:cNvPr>
            <p:cNvSpPr>
              <a:spLocks noChangeArrowheads="1"/>
            </p:cNvSpPr>
            <p:nvPr/>
          </p:nvSpPr>
          <p:spPr bwMode="auto">
            <a:xfrm>
              <a:off x="-4313035" y="5508340"/>
              <a:ext cx="647700" cy="217488"/>
            </a:xfrm>
            <a:prstGeom prst="roundRect">
              <a:avLst>
                <a:gd name="adj" fmla="val 29736"/>
              </a:avLst>
            </a:prstGeom>
            <a:solidFill>
              <a:schemeClr val="accent6">
                <a:lumMod val="20000"/>
                <a:lumOff val="80000"/>
              </a:schemeClr>
            </a:solidFill>
            <a:ln w="19050">
              <a:solidFill>
                <a:srgbClr val="808080"/>
              </a:solidFill>
              <a:round/>
              <a:headEnd/>
              <a:tailEnd/>
            </a:ln>
            <a:effectLst>
              <a:outerShdw dist="35921" dir="2700000" algn="ctr" rotWithShape="0">
                <a:srgbClr val="808080"/>
              </a:outerShdw>
            </a:effectLst>
          </p:spPr>
          <p:txBody>
            <a:bodyPr lIns="74295" tIns="8890" rIns="74295" bIns="8890"/>
            <a:lstStyle/>
            <a:p>
              <a:pPr>
                <a:defRPr/>
              </a:pPr>
              <a:endParaRPr lang="ja-JP" altLang="ja-JP" sz="1200">
                <a:latin typeface="HG丸ｺﾞｼｯｸM-PRO" pitchFamily="50" charset="-128"/>
                <a:ea typeface="HG丸ｺﾞｼｯｸM-PRO" pitchFamily="50" charset="-128"/>
                <a:cs typeface="ＭＳ Ｐゴシック" pitchFamily="50" charset="-128"/>
              </a:endParaRPr>
            </a:p>
          </p:txBody>
        </p:sp>
      </p:grpSp>
      <p:sp>
        <p:nvSpPr>
          <p:cNvPr id="11" name="Rectangle 47">
            <a:extLst>
              <a:ext uri="{FF2B5EF4-FFF2-40B4-BE49-F238E27FC236}">
                <a16:creationId xmlns:a16="http://schemas.microsoft.com/office/drawing/2014/main" id="{0A08C641-5B27-9547-A288-B91187874B8B}"/>
              </a:ext>
            </a:extLst>
          </p:cNvPr>
          <p:cNvSpPr>
            <a:spLocks noChangeArrowheads="1"/>
          </p:cNvSpPr>
          <p:nvPr/>
        </p:nvSpPr>
        <p:spPr bwMode="auto">
          <a:xfrm>
            <a:off x="7107237" y="6210597"/>
            <a:ext cx="1728787" cy="215900"/>
          </a:xfrm>
          <a:prstGeom prst="rect">
            <a:avLst/>
          </a:prstGeom>
          <a:noFill/>
          <a:ln>
            <a:noFill/>
          </a:ln>
        </p:spPr>
        <p:txBody>
          <a:bodyPr lIns="74295" tIns="8890" rIns="74295" bIns="8890"/>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lvl="1" algn="just" eaLnBrk="1" hangingPunct="1"/>
            <a:r>
              <a:rPr lang="ja-JP" altLang="en-US" sz="1200">
                <a:latin typeface="+mn-ea"/>
                <a:ea typeface="+mn-ea"/>
                <a:cs typeface="ＭＳ Ｐゴシック" panose="020B0600070205080204" pitchFamily="50" charset="-128"/>
              </a:rPr>
              <a:t>：法令により規定</a:t>
            </a:r>
            <a:endParaRPr lang="ja-JP" altLang="ja-JP" sz="1200">
              <a:latin typeface="+mn-ea"/>
              <a:ea typeface="+mn-ea"/>
              <a:cs typeface="ＭＳ Ｐゴシック" panose="020B0600070205080204" pitchFamily="50" charset="-128"/>
            </a:endParaRPr>
          </a:p>
        </p:txBody>
      </p:sp>
      <p:sp>
        <p:nvSpPr>
          <p:cNvPr id="12" name="Rectangle 47">
            <a:extLst>
              <a:ext uri="{FF2B5EF4-FFF2-40B4-BE49-F238E27FC236}">
                <a16:creationId xmlns:a16="http://schemas.microsoft.com/office/drawing/2014/main" id="{EC487ADF-2D89-CE45-A977-69FB58A20340}"/>
              </a:ext>
            </a:extLst>
          </p:cNvPr>
          <p:cNvSpPr>
            <a:spLocks noChangeArrowheads="1"/>
          </p:cNvSpPr>
          <p:nvPr/>
        </p:nvSpPr>
        <p:spPr bwMode="auto">
          <a:xfrm>
            <a:off x="7107237" y="6479639"/>
            <a:ext cx="1728787" cy="215900"/>
          </a:xfrm>
          <a:prstGeom prst="rect">
            <a:avLst/>
          </a:prstGeom>
          <a:noFill/>
          <a:ln>
            <a:noFill/>
          </a:ln>
        </p:spPr>
        <p:txBody>
          <a:bodyPr lIns="74295" tIns="8890" rIns="74295" bIns="8890"/>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lvl="1" algn="just" eaLnBrk="1" hangingPunct="1"/>
            <a:r>
              <a:rPr lang="ja-JP" altLang="en-US" sz="1200">
                <a:latin typeface="+mn-ea"/>
                <a:ea typeface="+mn-ea"/>
                <a:cs typeface="ＭＳ Ｐゴシック" panose="020B0600070205080204" pitchFamily="50" charset="-128"/>
              </a:rPr>
              <a:t>：内容を反映</a:t>
            </a:r>
            <a:endParaRPr lang="ja-JP" altLang="ja-JP" sz="1200">
              <a:latin typeface="+mn-ea"/>
              <a:ea typeface="+mn-ea"/>
              <a:cs typeface="ＭＳ Ｐゴシック" panose="020B0600070205080204" pitchFamily="50" charset="-128"/>
            </a:endParaRPr>
          </a:p>
        </p:txBody>
      </p:sp>
      <p:sp>
        <p:nvSpPr>
          <p:cNvPr id="13" name="正方形/長方形 12">
            <a:extLst>
              <a:ext uri="{FF2B5EF4-FFF2-40B4-BE49-F238E27FC236}">
                <a16:creationId xmlns:a16="http://schemas.microsoft.com/office/drawing/2014/main" id="{97DC2E38-CCDD-A441-93C9-32E3456513B0}"/>
              </a:ext>
            </a:extLst>
          </p:cNvPr>
          <p:cNvSpPr/>
          <p:nvPr/>
        </p:nvSpPr>
        <p:spPr>
          <a:xfrm>
            <a:off x="8637588" y="5037601"/>
            <a:ext cx="2159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16" name="Rectangle 6">
            <a:extLst>
              <a:ext uri="{FF2B5EF4-FFF2-40B4-BE49-F238E27FC236}">
                <a16:creationId xmlns:a16="http://schemas.microsoft.com/office/drawing/2014/main" id="{20D15DEA-9DE5-8744-BD5C-3FE0902B6383}"/>
              </a:ext>
            </a:extLst>
          </p:cNvPr>
          <p:cNvSpPr>
            <a:spLocks noChangeArrowheads="1"/>
          </p:cNvSpPr>
          <p:nvPr/>
        </p:nvSpPr>
        <p:spPr bwMode="auto">
          <a:xfrm>
            <a:off x="218059" y="4880206"/>
            <a:ext cx="5903342" cy="1855774"/>
          </a:xfrm>
          <a:prstGeom prst="rect">
            <a:avLst/>
          </a:prstGeom>
          <a:solidFill>
            <a:srgbClr val="FFFFFF"/>
          </a:solidFill>
          <a:ln w="9525">
            <a:solidFill>
              <a:srgbClr val="000000"/>
            </a:solidFill>
            <a:prstDash val="dash"/>
            <a:miter lim="800000"/>
            <a:headEnd/>
            <a:tailEnd/>
          </a:ln>
        </p:spPr>
        <p:txBody>
          <a:bodyPr lIns="74295" tIns="8890" rIns="74295" bIns="889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1600">
              <a:latin typeface="+mj-ea"/>
              <a:ea typeface="+mj-ea"/>
            </a:endParaRPr>
          </a:p>
        </p:txBody>
      </p:sp>
      <p:sp>
        <p:nvSpPr>
          <p:cNvPr id="17" name="Text Box 7">
            <a:extLst>
              <a:ext uri="{FF2B5EF4-FFF2-40B4-BE49-F238E27FC236}">
                <a16:creationId xmlns:a16="http://schemas.microsoft.com/office/drawing/2014/main" id="{129700FC-D251-D746-82D8-CF9FFA6E676A}"/>
              </a:ext>
            </a:extLst>
          </p:cNvPr>
          <p:cNvSpPr>
            <a:spLocks noChangeArrowheads="1"/>
          </p:cNvSpPr>
          <p:nvPr/>
        </p:nvSpPr>
        <p:spPr bwMode="auto">
          <a:xfrm>
            <a:off x="360934" y="2075914"/>
            <a:ext cx="3401285" cy="1154686"/>
          </a:xfrm>
          <a:prstGeom prst="roundRect">
            <a:avLst>
              <a:gd name="adj" fmla="val 8343"/>
            </a:avLst>
          </a:prstGeom>
          <a:solidFill>
            <a:srgbClr val="FFFFFF"/>
          </a:solidFill>
          <a:ln w="19050">
            <a:solidFill>
              <a:srgbClr val="808080"/>
            </a:solidFill>
            <a:miter lim="800000"/>
            <a:headEnd/>
            <a:tailEnd/>
          </a:ln>
        </p:spPr>
        <p:txBody>
          <a:bodyPr lIns="74295" tIns="8890" rIns="74295" bIns="889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185738" indent="-185738"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endParaRPr lang="en-US" altLang="ja-JP" sz="1100" dirty="0">
              <a:latin typeface="+mn-ea"/>
              <a:ea typeface="+mn-ea"/>
              <a:cs typeface="ＭＳ Ｐゴシック" panose="020B0600070205080204" pitchFamily="50" charset="-128"/>
            </a:endParaRPr>
          </a:p>
          <a:p>
            <a:pPr lvl="1" algn="just" eaLnBrk="1" hangingPunct="1"/>
            <a:r>
              <a:rPr lang="en-US" altLang="ja-JP" sz="1200" dirty="0">
                <a:latin typeface="+mn-ea"/>
                <a:ea typeface="+mn-ea"/>
                <a:cs typeface="ＭＳ Ｐゴシック" panose="020B0600070205080204" pitchFamily="50" charset="-128"/>
              </a:rPr>
              <a:t>○	</a:t>
            </a:r>
            <a:r>
              <a:rPr lang="ja-JP" altLang="en-US" sz="1200">
                <a:latin typeface="+mn-ea"/>
                <a:ea typeface="+mn-ea"/>
                <a:cs typeface="ＭＳ Ｐゴシック" panose="020B0600070205080204" pitchFamily="50" charset="-128"/>
              </a:rPr>
              <a:t>自然災害を主とする災害対策の基本、総合的かつ計画的な防災行政の推進</a:t>
            </a:r>
          </a:p>
          <a:p>
            <a:pPr lvl="1" algn="just" eaLnBrk="1" hangingPunct="1"/>
            <a:r>
              <a:rPr lang="ja-JP" altLang="en-US" sz="1200">
                <a:latin typeface="+mn-ea"/>
                <a:ea typeface="+mn-ea"/>
                <a:cs typeface="ＭＳ Ｐゴシック" panose="020B0600070205080204" pitchFamily="50" charset="-128"/>
              </a:rPr>
              <a:t>○	防災計画の作成</a:t>
            </a:r>
          </a:p>
          <a:p>
            <a:pPr lvl="1" algn="just" eaLnBrk="1" hangingPunct="1"/>
            <a:r>
              <a:rPr lang="ja-JP" altLang="en-US" sz="1200">
                <a:latin typeface="+mn-ea"/>
                <a:ea typeface="+mn-ea"/>
                <a:cs typeface="ＭＳ Ｐゴシック" panose="020B0600070205080204" pitchFamily="50" charset="-128"/>
              </a:rPr>
              <a:t>○	防災予防、災害応急対策（市町村・都道府県が主）、災害復旧</a:t>
            </a:r>
            <a:endParaRPr lang="ja-JP" altLang="ja-JP" sz="1200">
              <a:latin typeface="+mn-ea"/>
              <a:ea typeface="+mn-ea"/>
              <a:cs typeface="ＭＳ Ｐゴシック" panose="020B0600070205080204" pitchFamily="50" charset="-128"/>
            </a:endParaRPr>
          </a:p>
        </p:txBody>
      </p:sp>
      <p:sp>
        <p:nvSpPr>
          <p:cNvPr id="18" name="Text Box 8">
            <a:extLst>
              <a:ext uri="{FF2B5EF4-FFF2-40B4-BE49-F238E27FC236}">
                <a16:creationId xmlns:a16="http://schemas.microsoft.com/office/drawing/2014/main" id="{60CBA0D1-857C-6244-B79D-FDFF3F29B291}"/>
              </a:ext>
            </a:extLst>
          </p:cNvPr>
          <p:cNvSpPr txBox="1">
            <a:spLocks noChangeArrowheads="1"/>
          </p:cNvSpPr>
          <p:nvPr/>
        </p:nvSpPr>
        <p:spPr bwMode="auto">
          <a:xfrm>
            <a:off x="218059" y="1860014"/>
            <a:ext cx="2984500" cy="279462"/>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dirty="0">
                <a:solidFill>
                  <a:srgbClr val="FFFFFF"/>
                </a:solidFill>
                <a:latin typeface="+mj-ea"/>
                <a:ea typeface="+mj-ea"/>
                <a:cs typeface="ＭＳ Ｐゴシック" pitchFamily="50" charset="-128"/>
              </a:rPr>
              <a:t>災害対策基本法</a:t>
            </a:r>
            <a:endParaRPr lang="ja-JP" sz="1600" dirty="0">
              <a:solidFill>
                <a:schemeClr val="tx1"/>
              </a:solidFill>
              <a:latin typeface="+mj-ea"/>
              <a:ea typeface="+mj-ea"/>
              <a:cs typeface="ＭＳ Ｐゴシック" pitchFamily="50" charset="-128"/>
            </a:endParaRPr>
          </a:p>
        </p:txBody>
      </p:sp>
      <p:sp>
        <p:nvSpPr>
          <p:cNvPr id="22" name="Rectangle 12">
            <a:extLst>
              <a:ext uri="{FF2B5EF4-FFF2-40B4-BE49-F238E27FC236}">
                <a16:creationId xmlns:a16="http://schemas.microsoft.com/office/drawing/2014/main" id="{3EAE50F0-8CD8-9A47-B67D-63DCB3B82F21}"/>
              </a:ext>
            </a:extLst>
          </p:cNvPr>
          <p:cNvSpPr>
            <a:spLocks noChangeArrowheads="1"/>
          </p:cNvSpPr>
          <p:nvPr/>
        </p:nvSpPr>
        <p:spPr bwMode="auto">
          <a:xfrm>
            <a:off x="2154118" y="3557306"/>
            <a:ext cx="603250" cy="200025"/>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1600"/>
          </a:p>
        </p:txBody>
      </p:sp>
      <p:sp>
        <p:nvSpPr>
          <p:cNvPr id="23" name="Rectangle 14">
            <a:extLst>
              <a:ext uri="{FF2B5EF4-FFF2-40B4-BE49-F238E27FC236}">
                <a16:creationId xmlns:a16="http://schemas.microsoft.com/office/drawing/2014/main" id="{5463A235-B121-A040-A039-9E866CCB7393}"/>
              </a:ext>
            </a:extLst>
          </p:cNvPr>
          <p:cNvSpPr>
            <a:spLocks noChangeArrowheads="1"/>
          </p:cNvSpPr>
          <p:nvPr/>
        </p:nvSpPr>
        <p:spPr bwMode="auto">
          <a:xfrm>
            <a:off x="3941643" y="3411256"/>
            <a:ext cx="2270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1600"/>
          </a:p>
        </p:txBody>
      </p:sp>
      <p:cxnSp>
        <p:nvCxnSpPr>
          <p:cNvPr id="27" name="AutoShape 26">
            <a:extLst>
              <a:ext uri="{FF2B5EF4-FFF2-40B4-BE49-F238E27FC236}">
                <a16:creationId xmlns:a16="http://schemas.microsoft.com/office/drawing/2014/main" id="{7F284806-047E-EA47-B810-A7C17591139A}"/>
              </a:ext>
            </a:extLst>
          </p:cNvPr>
          <p:cNvCxnSpPr>
            <a:cxnSpLocks noChangeShapeType="1"/>
            <a:stCxn id="30" idx="2"/>
            <a:endCxn id="36" idx="0"/>
          </p:cNvCxnSpPr>
          <p:nvPr/>
        </p:nvCxnSpPr>
        <p:spPr bwMode="auto">
          <a:xfrm flipH="1">
            <a:off x="1670050" y="4552954"/>
            <a:ext cx="764690" cy="430906"/>
          </a:xfrm>
          <a:prstGeom prst="straightConnector1">
            <a:avLst/>
          </a:prstGeom>
          <a:noFill/>
          <a:ln w="57150">
            <a:solidFill>
              <a:schemeClr val="tx1">
                <a:lumMod val="65000"/>
                <a:lumOff val="35000"/>
              </a:schemeClr>
            </a:solidFill>
            <a:round/>
            <a:headEnd/>
            <a:tailEnd type="triangle" w="med" len="med"/>
          </a:ln>
        </p:spPr>
      </p:cxnSp>
      <p:sp>
        <p:nvSpPr>
          <p:cNvPr id="35" name="AutoShape 38">
            <a:extLst>
              <a:ext uri="{FF2B5EF4-FFF2-40B4-BE49-F238E27FC236}">
                <a16:creationId xmlns:a16="http://schemas.microsoft.com/office/drawing/2014/main" id="{46FE06CF-2076-D143-BFAA-8DC8F76E1D98}"/>
              </a:ext>
            </a:extLst>
          </p:cNvPr>
          <p:cNvSpPr>
            <a:spLocks noChangeArrowheads="1"/>
          </p:cNvSpPr>
          <p:nvPr/>
        </p:nvSpPr>
        <p:spPr bwMode="auto">
          <a:xfrm>
            <a:off x="573088" y="5133463"/>
            <a:ext cx="2682875" cy="577032"/>
          </a:xfrm>
          <a:prstGeom prst="roundRect">
            <a:avLst>
              <a:gd name="adj" fmla="val 7694"/>
            </a:avLst>
          </a:prstGeom>
          <a:solidFill>
            <a:srgbClr val="FFFFFF"/>
          </a:solidFill>
          <a:ln w="19050">
            <a:solidFill>
              <a:srgbClr val="808080"/>
            </a:solidFill>
            <a:round/>
            <a:headEnd/>
            <a:tailEnd/>
          </a:ln>
          <a:effectLst/>
        </p:spPr>
        <p:txBody>
          <a:bodyPr lIns="74295" tIns="8890" rIns="74295" bIns="8890"/>
          <a:lstStyle/>
          <a:p>
            <a:pPr marL="185738" lvl="1" indent="-185738" algn="just">
              <a:defRPr/>
            </a:pPr>
            <a:endParaRPr lang="en-US" altLang="ja-JP" sz="1200" dirty="0">
              <a:latin typeface="+mn-ea"/>
              <a:cs typeface="ＭＳ Ｐゴシック" pitchFamily="50" charset="-128"/>
            </a:endParaRPr>
          </a:p>
          <a:p>
            <a:pPr marL="185738" lvl="1" indent="-185738" algn="just">
              <a:defRPr/>
            </a:pPr>
            <a:r>
              <a:rPr lang="en-US" altLang="ja-JP" sz="1200" dirty="0">
                <a:latin typeface="+mn-ea"/>
                <a:cs typeface="ＭＳ Ｐゴシック" pitchFamily="50" charset="-128"/>
              </a:rPr>
              <a:t>○	</a:t>
            </a:r>
            <a:r>
              <a:rPr lang="ja-JP" altLang="en-US" sz="1200">
                <a:latin typeface="+mn-ea"/>
                <a:cs typeface="ＭＳ Ｐゴシック" pitchFamily="50" charset="-128"/>
              </a:rPr>
              <a:t>国の関係省庁、指定公共機関等の防災に関する計画</a:t>
            </a:r>
            <a:endParaRPr lang="ja-JP" sz="1200">
              <a:latin typeface="+mn-ea"/>
              <a:cs typeface="ＭＳ Ｐゴシック" pitchFamily="50" charset="-128"/>
            </a:endParaRPr>
          </a:p>
        </p:txBody>
      </p:sp>
      <p:sp>
        <p:nvSpPr>
          <p:cNvPr id="36" name="Text Box 39">
            <a:extLst>
              <a:ext uri="{FF2B5EF4-FFF2-40B4-BE49-F238E27FC236}">
                <a16:creationId xmlns:a16="http://schemas.microsoft.com/office/drawing/2014/main" id="{77DC1588-E793-354A-A026-C05BE5154283}"/>
              </a:ext>
            </a:extLst>
          </p:cNvPr>
          <p:cNvSpPr txBox="1">
            <a:spLocks noChangeArrowheads="1"/>
          </p:cNvSpPr>
          <p:nvPr/>
        </p:nvSpPr>
        <p:spPr bwMode="auto">
          <a:xfrm>
            <a:off x="590550" y="4983860"/>
            <a:ext cx="2159000" cy="282514"/>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dirty="0">
                <a:solidFill>
                  <a:srgbClr val="FFFFFF"/>
                </a:solidFill>
                <a:latin typeface="+mj-ea"/>
                <a:ea typeface="+mj-ea"/>
                <a:cs typeface="ＭＳ Ｐゴシック" pitchFamily="50" charset="-128"/>
              </a:rPr>
              <a:t>防災業務計画</a:t>
            </a:r>
            <a:endParaRPr lang="ja-JP" sz="1600" dirty="0">
              <a:solidFill>
                <a:schemeClr val="tx1"/>
              </a:solidFill>
              <a:latin typeface="+mj-ea"/>
              <a:ea typeface="+mj-ea"/>
              <a:cs typeface="ＭＳ Ｐゴシック" pitchFamily="50" charset="-128"/>
            </a:endParaRPr>
          </a:p>
        </p:txBody>
      </p:sp>
      <p:sp>
        <p:nvSpPr>
          <p:cNvPr id="37" name="AutoShape 40">
            <a:extLst>
              <a:ext uri="{FF2B5EF4-FFF2-40B4-BE49-F238E27FC236}">
                <a16:creationId xmlns:a16="http://schemas.microsoft.com/office/drawing/2014/main" id="{7B7AEE70-D7BF-6B40-B1B7-8A7454C60165}"/>
              </a:ext>
            </a:extLst>
          </p:cNvPr>
          <p:cNvSpPr>
            <a:spLocks noChangeArrowheads="1"/>
          </p:cNvSpPr>
          <p:nvPr/>
        </p:nvSpPr>
        <p:spPr bwMode="auto">
          <a:xfrm>
            <a:off x="3511550" y="5133463"/>
            <a:ext cx="2479675" cy="577032"/>
          </a:xfrm>
          <a:prstGeom prst="roundRect">
            <a:avLst>
              <a:gd name="adj" fmla="val 6343"/>
            </a:avLst>
          </a:prstGeom>
          <a:solidFill>
            <a:srgbClr val="FFFFFF"/>
          </a:solidFill>
          <a:ln w="19050">
            <a:solidFill>
              <a:srgbClr val="808080"/>
            </a:solidFill>
            <a:round/>
            <a:headEnd/>
            <a:tailEnd/>
          </a:ln>
          <a:effectLst/>
        </p:spPr>
        <p:txBody>
          <a:bodyPr lIns="74295" tIns="8890" rIns="74295" bIns="8890"/>
          <a:lstStyle/>
          <a:p>
            <a:pPr marL="180975" lvl="1" indent="-180975" algn="just">
              <a:defRPr/>
            </a:pPr>
            <a:endParaRPr lang="en-US" altLang="ja-JP" sz="1200" dirty="0">
              <a:latin typeface="+mn-ea"/>
              <a:cs typeface="ＭＳ Ｐゴシック" pitchFamily="50" charset="-128"/>
            </a:endParaRPr>
          </a:p>
          <a:p>
            <a:pPr marL="180975" lvl="1" indent="-180975" algn="just">
              <a:defRPr/>
            </a:pPr>
            <a:r>
              <a:rPr lang="en-US" altLang="ja-JP" sz="1200" dirty="0">
                <a:latin typeface="+mn-ea"/>
                <a:cs typeface="ＭＳ Ｐゴシック" pitchFamily="50" charset="-128"/>
              </a:rPr>
              <a:t>○	</a:t>
            </a:r>
            <a:r>
              <a:rPr lang="ja-JP" altLang="en-US" sz="1200" dirty="0">
                <a:latin typeface="+mn-ea"/>
                <a:cs typeface="ＭＳ Ｐゴシック" pitchFamily="50" charset="-128"/>
              </a:rPr>
              <a:t>都道府県、市町村の防災に</a:t>
            </a:r>
            <a:r>
              <a:rPr lang="ja-JP" altLang="en-US" sz="1200">
                <a:latin typeface="+mn-ea"/>
                <a:cs typeface="ＭＳ Ｐゴシック" pitchFamily="50" charset="-128"/>
              </a:rPr>
              <a:t>関する計画</a:t>
            </a:r>
            <a:endParaRPr lang="ja-JP" altLang="en-US" sz="1200" dirty="0">
              <a:latin typeface="+mn-ea"/>
              <a:cs typeface="ＭＳ Ｐゴシック" pitchFamily="50" charset="-128"/>
            </a:endParaRPr>
          </a:p>
        </p:txBody>
      </p:sp>
      <p:sp>
        <p:nvSpPr>
          <p:cNvPr id="38" name="Text Box 41">
            <a:extLst>
              <a:ext uri="{FF2B5EF4-FFF2-40B4-BE49-F238E27FC236}">
                <a16:creationId xmlns:a16="http://schemas.microsoft.com/office/drawing/2014/main" id="{F4755299-44CB-E74E-969D-A0B8988B2445}"/>
              </a:ext>
            </a:extLst>
          </p:cNvPr>
          <p:cNvSpPr txBox="1">
            <a:spLocks noChangeArrowheads="1"/>
          </p:cNvSpPr>
          <p:nvPr/>
        </p:nvSpPr>
        <p:spPr bwMode="auto">
          <a:xfrm>
            <a:off x="3417888" y="4983860"/>
            <a:ext cx="2159000" cy="282514"/>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dirty="0">
                <a:solidFill>
                  <a:srgbClr val="FFFFFF"/>
                </a:solidFill>
                <a:latin typeface="+mj-ea"/>
                <a:ea typeface="+mj-ea"/>
                <a:cs typeface="ＭＳ Ｐゴシック" pitchFamily="50" charset="-128"/>
              </a:rPr>
              <a:t>地域防災計画</a:t>
            </a:r>
            <a:endParaRPr lang="ja-JP" sz="1600" dirty="0">
              <a:solidFill>
                <a:schemeClr val="tx1"/>
              </a:solidFill>
              <a:latin typeface="+mj-ea"/>
              <a:ea typeface="+mj-ea"/>
              <a:cs typeface="ＭＳ Ｐゴシック" pitchFamily="50" charset="-128"/>
            </a:endParaRPr>
          </a:p>
        </p:txBody>
      </p:sp>
      <p:sp>
        <p:nvSpPr>
          <p:cNvPr id="39" name="AutoShape 42">
            <a:extLst>
              <a:ext uri="{FF2B5EF4-FFF2-40B4-BE49-F238E27FC236}">
                <a16:creationId xmlns:a16="http://schemas.microsoft.com/office/drawing/2014/main" id="{D7975373-F65A-C844-AB47-EB07357DFC10}"/>
              </a:ext>
            </a:extLst>
          </p:cNvPr>
          <p:cNvSpPr>
            <a:spLocks noChangeArrowheads="1"/>
          </p:cNvSpPr>
          <p:nvPr/>
        </p:nvSpPr>
        <p:spPr bwMode="auto">
          <a:xfrm>
            <a:off x="6288088" y="5150314"/>
            <a:ext cx="2736850" cy="802650"/>
          </a:xfrm>
          <a:prstGeom prst="roundRect">
            <a:avLst>
              <a:gd name="adj" fmla="val 7694"/>
            </a:avLst>
          </a:prstGeom>
          <a:solidFill>
            <a:schemeClr val="accent6">
              <a:lumMod val="20000"/>
              <a:lumOff val="80000"/>
            </a:schemeClr>
          </a:solidFill>
          <a:ln w="19050">
            <a:solidFill>
              <a:srgbClr val="808080"/>
            </a:solidFill>
            <a:round/>
            <a:headEnd/>
            <a:tailEnd/>
          </a:ln>
          <a:effectLst/>
        </p:spPr>
        <p:txBody>
          <a:bodyPr lIns="74295" tIns="8890" rIns="74295" bIns="8890"/>
          <a:lstStyle/>
          <a:p>
            <a:pPr algn="just">
              <a:defRPr/>
            </a:pPr>
            <a:endParaRPr lang="en-US" altLang="ja-JP" sz="1200" dirty="0">
              <a:latin typeface="+mn-ea"/>
              <a:cs typeface="ＭＳ Ｐゴシック" pitchFamily="50" charset="-128"/>
            </a:endParaRPr>
          </a:p>
          <a:p>
            <a:pPr marL="180975" lvl="1" indent="-180975" algn="just">
              <a:defRPr/>
            </a:pPr>
            <a:r>
              <a:rPr lang="en-US" altLang="ja-JP" sz="1200" dirty="0">
                <a:latin typeface="+mn-ea"/>
                <a:cs typeface="ＭＳ Ｐゴシック" pitchFamily="50" charset="-128"/>
              </a:rPr>
              <a:t>○	</a:t>
            </a:r>
            <a:r>
              <a:rPr lang="ja-JP" altLang="en-US" sz="1200" dirty="0">
                <a:latin typeface="+mn-ea"/>
                <a:cs typeface="ＭＳ Ｐゴシック" pitchFamily="50" charset="-128"/>
              </a:rPr>
              <a:t>原子力事業者の予防対策、緊急事態応急対策、事後対策等に関する計画</a:t>
            </a:r>
          </a:p>
          <a:p>
            <a:pPr>
              <a:defRPr/>
            </a:pPr>
            <a:endParaRPr lang="ja-JP" sz="1200" dirty="0">
              <a:latin typeface="+mn-ea"/>
              <a:cs typeface="ＭＳ Ｐゴシック" pitchFamily="50" charset="-128"/>
            </a:endParaRPr>
          </a:p>
        </p:txBody>
      </p:sp>
      <p:sp>
        <p:nvSpPr>
          <p:cNvPr id="40" name="Text Box 43">
            <a:extLst>
              <a:ext uri="{FF2B5EF4-FFF2-40B4-BE49-F238E27FC236}">
                <a16:creationId xmlns:a16="http://schemas.microsoft.com/office/drawing/2014/main" id="{6DAFE85E-4668-8B4B-B60D-31490A654D79}"/>
              </a:ext>
            </a:extLst>
          </p:cNvPr>
          <p:cNvSpPr txBox="1">
            <a:spLocks noChangeArrowheads="1"/>
          </p:cNvSpPr>
          <p:nvPr/>
        </p:nvSpPr>
        <p:spPr bwMode="auto">
          <a:xfrm>
            <a:off x="6215063" y="5022936"/>
            <a:ext cx="2808287" cy="282515"/>
          </a:xfrm>
          <a:prstGeom prst="roundRect">
            <a:avLst>
              <a:gd name="adj" fmla="val 22939"/>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dirty="0">
                <a:solidFill>
                  <a:srgbClr val="FFFFFF"/>
                </a:solidFill>
                <a:latin typeface="+mj-ea"/>
                <a:ea typeface="+mj-ea"/>
                <a:cs typeface="ＭＳ Ｐゴシック" pitchFamily="50" charset="-128"/>
              </a:rPr>
              <a:t>原子力事業者防災業務計画</a:t>
            </a:r>
            <a:endParaRPr lang="ja-JP" sz="1600" dirty="0">
              <a:solidFill>
                <a:schemeClr val="tx1"/>
              </a:solidFill>
              <a:latin typeface="+mj-ea"/>
              <a:ea typeface="+mj-ea"/>
              <a:cs typeface="ＭＳ Ｐゴシック" pitchFamily="50" charset="-128"/>
            </a:endParaRPr>
          </a:p>
        </p:txBody>
      </p:sp>
      <p:cxnSp>
        <p:nvCxnSpPr>
          <p:cNvPr id="41" name="AutoShape 24">
            <a:extLst>
              <a:ext uri="{FF2B5EF4-FFF2-40B4-BE49-F238E27FC236}">
                <a16:creationId xmlns:a16="http://schemas.microsoft.com/office/drawing/2014/main" id="{E058B98D-AC37-CF41-B3C6-7DA4646B9F2E}"/>
              </a:ext>
            </a:extLst>
          </p:cNvPr>
          <p:cNvCxnSpPr>
            <a:cxnSpLocks noChangeShapeType="1"/>
            <a:stCxn id="30" idx="2"/>
          </p:cNvCxnSpPr>
          <p:nvPr/>
        </p:nvCxnSpPr>
        <p:spPr bwMode="auto">
          <a:xfrm>
            <a:off x="2434740" y="4552954"/>
            <a:ext cx="2116623" cy="427926"/>
          </a:xfrm>
          <a:prstGeom prst="straightConnector1">
            <a:avLst/>
          </a:prstGeom>
          <a:noFill/>
          <a:ln w="57150">
            <a:solidFill>
              <a:schemeClr val="tx1">
                <a:lumMod val="65000"/>
                <a:lumOff val="35000"/>
              </a:schemeClr>
            </a:solidFill>
            <a:round/>
            <a:headEnd/>
            <a:tailEnd type="triangle" w="med" len="med"/>
          </a:ln>
        </p:spPr>
      </p:cxnSp>
      <p:cxnSp>
        <p:nvCxnSpPr>
          <p:cNvPr id="42" name="AutoShape 22">
            <a:extLst>
              <a:ext uri="{FF2B5EF4-FFF2-40B4-BE49-F238E27FC236}">
                <a16:creationId xmlns:a16="http://schemas.microsoft.com/office/drawing/2014/main" id="{0E6C761B-3567-CA49-A580-8F9AC0E5B320}"/>
              </a:ext>
            </a:extLst>
          </p:cNvPr>
          <p:cNvCxnSpPr>
            <a:cxnSpLocks noChangeShapeType="1"/>
          </p:cNvCxnSpPr>
          <p:nvPr/>
        </p:nvCxnSpPr>
        <p:spPr bwMode="auto">
          <a:xfrm>
            <a:off x="3658701" y="4522090"/>
            <a:ext cx="3029727" cy="408007"/>
          </a:xfrm>
          <a:prstGeom prst="straightConnector1">
            <a:avLst/>
          </a:prstGeom>
          <a:noFill/>
          <a:ln w="57150">
            <a:solidFill>
              <a:schemeClr val="tx1">
                <a:lumMod val="65000"/>
                <a:lumOff val="35000"/>
              </a:schemeClr>
            </a:solidFill>
            <a:round/>
            <a:headEnd/>
            <a:tailEnd type="triangle" w="med" len="med"/>
          </a:ln>
        </p:spPr>
      </p:cxnSp>
      <p:sp>
        <p:nvSpPr>
          <p:cNvPr id="50" name="Text Box 9">
            <a:extLst>
              <a:ext uri="{FF2B5EF4-FFF2-40B4-BE49-F238E27FC236}">
                <a16:creationId xmlns:a16="http://schemas.microsoft.com/office/drawing/2014/main" id="{9C7CF7BA-A967-8F46-8A96-1ADA68C7B5B6}"/>
              </a:ext>
            </a:extLst>
          </p:cNvPr>
          <p:cNvSpPr txBox="1">
            <a:spLocks noChangeArrowheads="1"/>
          </p:cNvSpPr>
          <p:nvPr/>
        </p:nvSpPr>
        <p:spPr bwMode="auto">
          <a:xfrm>
            <a:off x="4569480" y="1247697"/>
            <a:ext cx="4103687" cy="971241"/>
          </a:xfrm>
          <a:prstGeom prst="roundRect">
            <a:avLst>
              <a:gd name="adj" fmla="val 7595"/>
            </a:avLst>
          </a:prstGeom>
          <a:solidFill>
            <a:schemeClr val="accent6">
              <a:lumMod val="20000"/>
              <a:lumOff val="80000"/>
            </a:schemeClr>
          </a:solidFill>
          <a:ln w="19050">
            <a:solidFill>
              <a:srgbClr val="808080"/>
            </a:solidFill>
            <a:miter lim="800000"/>
            <a:headEnd/>
            <a:tailEnd/>
          </a:ln>
        </p:spPr>
        <p:txBody>
          <a:bodyPr lIns="74295" tIns="8890" rIns="74295" bIns="8890"/>
          <a:lstStyle/>
          <a:p>
            <a:pPr marL="180975" lvl="1" indent="-176213" algn="just">
              <a:defRPr/>
            </a:pPr>
            <a:endParaRPr lang="en-US" altLang="ja-JP" sz="1200" dirty="0">
              <a:latin typeface="+mn-ea"/>
              <a:cs typeface="ＭＳ Ｐゴシック" pitchFamily="50" charset="-128"/>
            </a:endParaRPr>
          </a:p>
          <a:p>
            <a:pPr marL="180975" lvl="1" indent="-176213" algn="just">
              <a:defRPr/>
            </a:pPr>
            <a:r>
              <a:rPr lang="en-US" altLang="ja-JP" sz="1200" dirty="0">
                <a:latin typeface="+mn-ea"/>
                <a:cs typeface="ＭＳ Ｐゴシック" pitchFamily="50" charset="-128"/>
              </a:rPr>
              <a:t>○</a:t>
            </a:r>
            <a:r>
              <a:rPr lang="ja-JP" altLang="en-US" sz="1200">
                <a:latin typeface="+mn-ea"/>
                <a:cs typeface="ＭＳ Ｐゴシック" pitchFamily="50" charset="-128"/>
              </a:rPr>
              <a:t>関係組織の一元化及び機能強化</a:t>
            </a:r>
            <a:endParaRPr lang="en-US" altLang="ja-JP" sz="1200" dirty="0">
              <a:latin typeface="+mn-ea"/>
              <a:cs typeface="ＭＳ Ｐゴシック" pitchFamily="50" charset="-128"/>
            </a:endParaRPr>
          </a:p>
          <a:p>
            <a:pPr marL="180975" lvl="1" indent="-176213" algn="just">
              <a:defRPr/>
            </a:pPr>
            <a:r>
              <a:rPr lang="ja-JP" altLang="en-US" sz="1200">
                <a:latin typeface="+mn-ea"/>
                <a:cs typeface="ＭＳ Ｐゴシック" pitchFamily="50" charset="-128"/>
              </a:rPr>
              <a:t>○原子力安全のための規制や制度の見直し</a:t>
            </a:r>
            <a:endParaRPr lang="en-US" altLang="ja-JP" sz="1200" dirty="0">
              <a:latin typeface="+mn-ea"/>
              <a:cs typeface="ＭＳ Ｐゴシック" pitchFamily="50" charset="-128"/>
            </a:endParaRPr>
          </a:p>
          <a:p>
            <a:pPr marL="180975" lvl="1" indent="-176213" algn="just">
              <a:defRPr/>
            </a:pPr>
            <a:r>
              <a:rPr lang="ja-JP" altLang="en-US" sz="1200">
                <a:latin typeface="+mn-ea"/>
                <a:cs typeface="ＭＳ Ｐゴシック" pitchFamily="50" charset="-128"/>
              </a:rPr>
              <a:t>（原子炉等規制法の改正、原子力災害対策特別措置法の改正、原子力災害対策指針の法定化）</a:t>
            </a:r>
            <a:endParaRPr lang="ja-JP" sz="1200" dirty="0">
              <a:latin typeface="+mn-ea"/>
              <a:cs typeface="ＭＳ Ｐゴシック" pitchFamily="50" charset="-128"/>
            </a:endParaRPr>
          </a:p>
        </p:txBody>
      </p:sp>
      <p:sp>
        <p:nvSpPr>
          <p:cNvPr id="51" name="Text Box 10">
            <a:extLst>
              <a:ext uri="{FF2B5EF4-FFF2-40B4-BE49-F238E27FC236}">
                <a16:creationId xmlns:a16="http://schemas.microsoft.com/office/drawing/2014/main" id="{54877CF9-7C67-694C-B53C-EF3D46707F9C}"/>
              </a:ext>
            </a:extLst>
          </p:cNvPr>
          <p:cNvSpPr txBox="1">
            <a:spLocks noChangeArrowheads="1"/>
          </p:cNvSpPr>
          <p:nvPr/>
        </p:nvSpPr>
        <p:spPr bwMode="auto">
          <a:xfrm>
            <a:off x="4480580" y="1124325"/>
            <a:ext cx="4121150" cy="288000"/>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a:solidFill>
                  <a:srgbClr val="FFFFFF"/>
                </a:solidFill>
                <a:latin typeface="+mj-ea"/>
                <a:ea typeface="+mj-ea"/>
                <a:cs typeface="ＭＳ Ｐゴシック" pitchFamily="50" charset="-128"/>
              </a:rPr>
              <a:t>原子力規制委員会設置法</a:t>
            </a:r>
            <a:endParaRPr lang="ja-JP" sz="1600" dirty="0">
              <a:solidFill>
                <a:schemeClr val="tx1"/>
              </a:solidFill>
              <a:latin typeface="+mj-ea"/>
              <a:ea typeface="+mj-ea"/>
              <a:cs typeface="ＭＳ Ｐゴシック" pitchFamily="50" charset="-128"/>
            </a:endParaRPr>
          </a:p>
        </p:txBody>
      </p:sp>
      <p:sp>
        <p:nvSpPr>
          <p:cNvPr id="61" name="AutoShape 38">
            <a:extLst>
              <a:ext uri="{FF2B5EF4-FFF2-40B4-BE49-F238E27FC236}">
                <a16:creationId xmlns:a16="http://schemas.microsoft.com/office/drawing/2014/main" id="{3B45F009-D01C-C34F-9926-D6100A4F89CA}"/>
              </a:ext>
            </a:extLst>
          </p:cNvPr>
          <p:cNvSpPr>
            <a:spLocks noChangeArrowheads="1"/>
          </p:cNvSpPr>
          <p:nvPr/>
        </p:nvSpPr>
        <p:spPr bwMode="auto">
          <a:xfrm>
            <a:off x="573090" y="5957527"/>
            <a:ext cx="3907490" cy="611766"/>
          </a:xfrm>
          <a:prstGeom prst="roundRect">
            <a:avLst>
              <a:gd name="adj" fmla="val 7694"/>
            </a:avLst>
          </a:prstGeom>
          <a:solidFill>
            <a:srgbClr val="FFFFFF"/>
          </a:solidFill>
          <a:ln w="19050">
            <a:solidFill>
              <a:srgbClr val="808080"/>
            </a:solidFill>
            <a:round/>
            <a:headEnd/>
            <a:tailEnd/>
          </a:ln>
          <a:effectLst/>
        </p:spPr>
        <p:txBody>
          <a:bodyPr lIns="74295" tIns="8890" rIns="74295" bIns="8890"/>
          <a:lstStyle/>
          <a:p>
            <a:pPr marL="185738" lvl="1" indent="-185738" algn="just">
              <a:defRPr/>
            </a:pPr>
            <a:endParaRPr lang="en-US" altLang="ja-JP" sz="1200" dirty="0">
              <a:latin typeface="+mn-ea"/>
              <a:cs typeface="ＭＳ Ｐゴシック" pitchFamily="50" charset="-128"/>
            </a:endParaRPr>
          </a:p>
          <a:p>
            <a:pPr marL="185738" lvl="1" indent="-185738" algn="just">
              <a:defRPr/>
            </a:pPr>
            <a:r>
              <a:rPr lang="en-US" altLang="ja-JP" sz="1200" dirty="0">
                <a:latin typeface="+mn-ea"/>
                <a:cs typeface="ＭＳ Ｐゴシック" pitchFamily="50" charset="-128"/>
              </a:rPr>
              <a:t>○	</a:t>
            </a:r>
            <a:r>
              <a:rPr lang="ja-JP" altLang="en-US" sz="1200">
                <a:latin typeface="+mn-ea"/>
                <a:cs typeface="ＭＳ Ｐゴシック" pitchFamily="50" charset="-128"/>
              </a:rPr>
              <a:t>発災後の応急期におけ る応急救助に対応する</a:t>
            </a:r>
            <a:endParaRPr lang="en-US" altLang="ja-JP" sz="1200" dirty="0">
              <a:latin typeface="+mn-ea"/>
              <a:cs typeface="ＭＳ Ｐゴシック" pitchFamily="50" charset="-128"/>
            </a:endParaRPr>
          </a:p>
          <a:p>
            <a:pPr marL="185738" lvl="1" indent="-185738" algn="just">
              <a:defRPr/>
            </a:pPr>
            <a:r>
              <a:rPr lang="en-US" altLang="ja-JP" sz="1200" dirty="0">
                <a:latin typeface="+mn-ea"/>
                <a:cs typeface="ＭＳ Ｐゴシック" pitchFamily="50" charset="-128"/>
              </a:rPr>
              <a:t>○	</a:t>
            </a:r>
            <a:r>
              <a:rPr lang="ja-JP" altLang="en-US" sz="1200">
                <a:latin typeface="+mn-ea"/>
                <a:cs typeface="ＭＳ Ｐゴシック" pitchFamily="50" charset="-128"/>
              </a:rPr>
              <a:t>都道府県知事が行う</a:t>
            </a:r>
          </a:p>
        </p:txBody>
      </p:sp>
      <p:sp>
        <p:nvSpPr>
          <p:cNvPr id="62" name="Text Box 39">
            <a:extLst>
              <a:ext uri="{FF2B5EF4-FFF2-40B4-BE49-F238E27FC236}">
                <a16:creationId xmlns:a16="http://schemas.microsoft.com/office/drawing/2014/main" id="{66809BAE-FF55-3446-8229-291F32D5B927}"/>
              </a:ext>
            </a:extLst>
          </p:cNvPr>
          <p:cNvSpPr txBox="1">
            <a:spLocks noChangeArrowheads="1"/>
          </p:cNvSpPr>
          <p:nvPr/>
        </p:nvSpPr>
        <p:spPr bwMode="auto">
          <a:xfrm>
            <a:off x="590551" y="5792427"/>
            <a:ext cx="3582151" cy="287916"/>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a:solidFill>
                  <a:srgbClr val="FFFFFF"/>
                </a:solidFill>
                <a:latin typeface="+mj-ea"/>
                <a:ea typeface="+mj-ea"/>
                <a:cs typeface="ＭＳ Ｐゴシック" pitchFamily="50" charset="-128"/>
              </a:rPr>
              <a:t>災害救助法</a:t>
            </a:r>
            <a:endParaRPr lang="ja-JP" sz="1600" dirty="0">
              <a:solidFill>
                <a:schemeClr val="tx1"/>
              </a:solidFill>
              <a:latin typeface="+mj-ea"/>
              <a:ea typeface="+mj-ea"/>
              <a:cs typeface="ＭＳ Ｐゴシック" pitchFamily="50" charset="-128"/>
            </a:endParaRPr>
          </a:p>
        </p:txBody>
      </p:sp>
      <p:grpSp>
        <p:nvGrpSpPr>
          <p:cNvPr id="78" name="グループ化 69">
            <a:extLst>
              <a:ext uri="{FF2B5EF4-FFF2-40B4-BE49-F238E27FC236}">
                <a16:creationId xmlns:a16="http://schemas.microsoft.com/office/drawing/2014/main" id="{AD47F2C7-56C5-B34C-8566-08240A793299}"/>
              </a:ext>
            </a:extLst>
          </p:cNvPr>
          <p:cNvGrpSpPr>
            <a:grpSpLocks/>
          </p:cNvGrpSpPr>
          <p:nvPr/>
        </p:nvGrpSpPr>
        <p:grpSpPr bwMode="auto">
          <a:xfrm>
            <a:off x="562712" y="3556637"/>
            <a:ext cx="3468505" cy="996317"/>
            <a:chOff x="575396" y="3084081"/>
            <a:chExt cx="3469145" cy="996131"/>
          </a:xfrm>
        </p:grpSpPr>
        <p:sp>
          <p:nvSpPr>
            <p:cNvPr id="79" name="AutoShape 34">
              <a:extLst>
                <a:ext uri="{FF2B5EF4-FFF2-40B4-BE49-F238E27FC236}">
                  <a16:creationId xmlns:a16="http://schemas.microsoft.com/office/drawing/2014/main" id="{831902C3-F297-084A-BDE2-391BE63B744D}"/>
                </a:ext>
              </a:extLst>
            </p:cNvPr>
            <p:cNvSpPr>
              <a:spLocks noChangeArrowheads="1"/>
            </p:cNvSpPr>
            <p:nvPr/>
          </p:nvSpPr>
          <p:spPr bwMode="auto">
            <a:xfrm>
              <a:off x="653197" y="3299942"/>
              <a:ext cx="3391344" cy="780270"/>
            </a:xfrm>
            <a:prstGeom prst="roundRect">
              <a:avLst>
                <a:gd name="adj" fmla="val 7694"/>
              </a:avLst>
            </a:prstGeom>
            <a:solidFill>
              <a:srgbClr val="FFFFFF"/>
            </a:solidFill>
            <a:ln w="19050">
              <a:solidFill>
                <a:srgbClr val="808080"/>
              </a:solidFill>
              <a:round/>
              <a:headEnd/>
              <a:tailEnd/>
            </a:ln>
            <a:effectLst/>
          </p:spPr>
          <p:txBody>
            <a:bodyPr lIns="74295" tIns="8890" rIns="74295" bIns="8890"/>
            <a:lstStyle/>
            <a:p>
              <a:pPr algn="just">
                <a:defRPr/>
              </a:pPr>
              <a:endParaRPr lang="en-US" altLang="ja-JP" sz="1200" dirty="0">
                <a:latin typeface="+mn-ea"/>
                <a:cs typeface="ＭＳ Ｐゴシック" pitchFamily="50" charset="-128"/>
              </a:endParaRPr>
            </a:p>
            <a:p>
              <a:pPr marL="180975" lvl="1" indent="-180975" algn="just">
                <a:defRPr/>
              </a:pPr>
              <a:r>
                <a:rPr lang="en-US" altLang="ja-JP" sz="1200" dirty="0">
                  <a:latin typeface="+mn-ea"/>
                  <a:cs typeface="ＭＳ Ｐゴシック" pitchFamily="50" charset="-128"/>
                </a:rPr>
                <a:t>○	</a:t>
              </a:r>
              <a:r>
                <a:rPr lang="ja-JP" altLang="en-US" sz="1200" dirty="0">
                  <a:latin typeface="+mn-ea"/>
                  <a:cs typeface="ＭＳ Ｐゴシック" pitchFamily="50" charset="-128"/>
                </a:rPr>
                <a:t>防災に関する国の基本的な計画（災害対策基本法の具体的運用を定めたもの）</a:t>
              </a:r>
            </a:p>
            <a:p>
              <a:pPr marL="180975" lvl="1" algn="just">
                <a:defRPr/>
              </a:pPr>
              <a:r>
                <a:rPr lang="ja-JP" altLang="en-US" sz="1200">
                  <a:latin typeface="+mn-ea"/>
                  <a:cs typeface="ＭＳ Ｐゴシック" pitchFamily="50" charset="-128"/>
                </a:rPr>
                <a:t>第</a:t>
              </a:r>
              <a:r>
                <a:rPr lang="en-US" altLang="ja-JP" sz="1200" dirty="0">
                  <a:latin typeface="+mn-ea"/>
                  <a:cs typeface="ＭＳ Ｐゴシック" pitchFamily="50" charset="-128"/>
                </a:rPr>
                <a:t>12</a:t>
              </a:r>
              <a:r>
                <a:rPr lang="ja-JP" altLang="en-US" sz="1200">
                  <a:latin typeface="+mn-ea"/>
                  <a:cs typeface="ＭＳ Ｐゴシック" pitchFamily="50" charset="-128"/>
                </a:rPr>
                <a:t>編</a:t>
              </a:r>
              <a:r>
                <a:rPr lang="ja-JP" altLang="en-US" sz="1200" dirty="0">
                  <a:latin typeface="+mn-ea"/>
                  <a:cs typeface="ＭＳ Ｐゴシック" pitchFamily="50" charset="-128"/>
                </a:rPr>
                <a:t>「原子力災害</a:t>
              </a:r>
              <a:r>
                <a:rPr lang="ja-JP" altLang="en-US" sz="1200">
                  <a:latin typeface="+mn-ea"/>
                  <a:cs typeface="ＭＳ Ｐゴシック" pitchFamily="50" charset="-128"/>
                </a:rPr>
                <a:t>対策編」</a:t>
              </a:r>
              <a:endParaRPr lang="ja-JP" altLang="en-US" sz="1200" dirty="0">
                <a:latin typeface="+mn-ea"/>
                <a:cs typeface="ＭＳ Ｐゴシック" pitchFamily="50" charset="-128"/>
              </a:endParaRPr>
            </a:p>
          </p:txBody>
        </p:sp>
        <p:sp>
          <p:nvSpPr>
            <p:cNvPr id="80" name="Text Box 35">
              <a:extLst>
                <a:ext uri="{FF2B5EF4-FFF2-40B4-BE49-F238E27FC236}">
                  <a16:creationId xmlns:a16="http://schemas.microsoft.com/office/drawing/2014/main" id="{26E88771-847B-D642-8D4F-77191F740475}"/>
                </a:ext>
              </a:extLst>
            </p:cNvPr>
            <p:cNvSpPr txBox="1">
              <a:spLocks noChangeArrowheads="1"/>
            </p:cNvSpPr>
            <p:nvPr/>
          </p:nvSpPr>
          <p:spPr bwMode="auto">
            <a:xfrm>
              <a:off x="575396" y="3084081"/>
              <a:ext cx="2983463" cy="297993"/>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dirty="0">
                  <a:solidFill>
                    <a:srgbClr val="FFFFFF"/>
                  </a:solidFill>
                  <a:latin typeface="+mn-ea"/>
                  <a:cs typeface="ＭＳ Ｐゴシック" pitchFamily="50" charset="-128"/>
                </a:rPr>
                <a:t>防災基本計画</a:t>
              </a:r>
              <a:endParaRPr lang="ja-JP" sz="1600" dirty="0">
                <a:solidFill>
                  <a:schemeClr val="tx1"/>
                </a:solidFill>
                <a:latin typeface="+mn-ea"/>
                <a:cs typeface="ＭＳ Ｐゴシック" pitchFamily="50" charset="-128"/>
              </a:endParaRPr>
            </a:p>
          </p:txBody>
        </p:sp>
      </p:grpSp>
      <p:cxnSp>
        <p:nvCxnSpPr>
          <p:cNvPr id="88" name="AutoShape 22">
            <a:extLst>
              <a:ext uri="{FF2B5EF4-FFF2-40B4-BE49-F238E27FC236}">
                <a16:creationId xmlns:a16="http://schemas.microsoft.com/office/drawing/2014/main" id="{62C04E96-D0CE-AA40-82A4-68B67A212682}"/>
              </a:ext>
            </a:extLst>
          </p:cNvPr>
          <p:cNvCxnSpPr>
            <a:cxnSpLocks noChangeShapeType="1"/>
            <a:stCxn id="17" idx="2"/>
            <a:endCxn id="80" idx="0"/>
          </p:cNvCxnSpPr>
          <p:nvPr/>
        </p:nvCxnSpPr>
        <p:spPr bwMode="auto">
          <a:xfrm flipH="1">
            <a:off x="2054168" y="3230600"/>
            <a:ext cx="7409" cy="326037"/>
          </a:xfrm>
          <a:prstGeom prst="straightConnector1">
            <a:avLst/>
          </a:prstGeom>
          <a:noFill/>
          <a:ln w="57150">
            <a:solidFill>
              <a:schemeClr val="tx1">
                <a:lumMod val="65000"/>
                <a:lumOff val="35000"/>
              </a:schemeClr>
            </a:solidFill>
            <a:round/>
            <a:headEnd/>
            <a:tailEnd type="triangle" w="med" len="med"/>
          </a:ln>
        </p:spPr>
      </p:cxnSp>
      <p:sp>
        <p:nvSpPr>
          <p:cNvPr id="92" name="Rectangle 6">
            <a:extLst>
              <a:ext uri="{FF2B5EF4-FFF2-40B4-BE49-F238E27FC236}">
                <a16:creationId xmlns:a16="http://schemas.microsoft.com/office/drawing/2014/main" id="{D541B5CD-6478-1048-9A8B-2E672F535E54}"/>
              </a:ext>
            </a:extLst>
          </p:cNvPr>
          <p:cNvSpPr>
            <a:spLocks noChangeArrowheads="1"/>
          </p:cNvSpPr>
          <p:nvPr/>
        </p:nvSpPr>
        <p:spPr bwMode="auto">
          <a:xfrm>
            <a:off x="4369360" y="2444600"/>
            <a:ext cx="4370549" cy="2232240"/>
          </a:xfrm>
          <a:prstGeom prst="rect">
            <a:avLst/>
          </a:prstGeom>
          <a:solidFill>
            <a:srgbClr val="FFFFFF"/>
          </a:solidFill>
          <a:ln w="9525">
            <a:solidFill>
              <a:srgbClr val="000000"/>
            </a:solidFill>
            <a:prstDash val="dash"/>
            <a:miter lim="800000"/>
            <a:headEnd/>
            <a:tailEnd/>
          </a:ln>
        </p:spPr>
        <p:txBody>
          <a:bodyPr lIns="74295" tIns="8890" rIns="74295" bIns="889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1600">
              <a:latin typeface="+mj-ea"/>
              <a:ea typeface="+mj-ea"/>
            </a:endParaRPr>
          </a:p>
        </p:txBody>
      </p:sp>
      <p:sp>
        <p:nvSpPr>
          <p:cNvPr id="19" name="Text Box 9">
            <a:extLst>
              <a:ext uri="{FF2B5EF4-FFF2-40B4-BE49-F238E27FC236}">
                <a16:creationId xmlns:a16="http://schemas.microsoft.com/office/drawing/2014/main" id="{C8DCF636-10E6-D547-96F0-1060A0882BA1}"/>
              </a:ext>
            </a:extLst>
          </p:cNvPr>
          <p:cNvSpPr txBox="1">
            <a:spLocks noChangeArrowheads="1"/>
          </p:cNvSpPr>
          <p:nvPr/>
        </p:nvSpPr>
        <p:spPr bwMode="auto">
          <a:xfrm>
            <a:off x="4569480" y="2700903"/>
            <a:ext cx="4103687" cy="782320"/>
          </a:xfrm>
          <a:prstGeom prst="roundRect">
            <a:avLst>
              <a:gd name="adj" fmla="val 7595"/>
            </a:avLst>
          </a:prstGeom>
          <a:solidFill>
            <a:schemeClr val="accent6">
              <a:lumMod val="20000"/>
              <a:lumOff val="80000"/>
            </a:schemeClr>
          </a:solidFill>
          <a:ln w="19050">
            <a:solidFill>
              <a:srgbClr val="808080"/>
            </a:solidFill>
            <a:miter lim="800000"/>
            <a:headEnd/>
            <a:tailEnd/>
          </a:ln>
        </p:spPr>
        <p:txBody>
          <a:bodyPr lIns="74295" tIns="8890" rIns="74295" bIns="8890"/>
          <a:lstStyle/>
          <a:p>
            <a:pPr algn="just">
              <a:defRPr/>
            </a:pPr>
            <a:endParaRPr lang="en-US" altLang="ja-JP" sz="1200" dirty="0">
              <a:latin typeface="+mn-ea"/>
              <a:cs typeface="ＭＳ Ｐゴシック" pitchFamily="50" charset="-128"/>
            </a:endParaRPr>
          </a:p>
          <a:p>
            <a:pPr marL="180975" lvl="1" indent="-176213" algn="just">
              <a:defRPr/>
            </a:pPr>
            <a:r>
              <a:rPr lang="en-US" altLang="ja-JP" sz="1200" dirty="0">
                <a:latin typeface="+mn-ea"/>
                <a:cs typeface="ＭＳ Ｐゴシック" pitchFamily="50" charset="-128"/>
              </a:rPr>
              <a:t>○</a:t>
            </a:r>
            <a:r>
              <a:rPr lang="ja-JP" altLang="en-US" sz="1200" dirty="0">
                <a:latin typeface="+mn-ea"/>
                <a:cs typeface="ＭＳ Ｐゴシック" pitchFamily="50" charset="-128"/>
              </a:rPr>
              <a:t>事業者の責務・義務の明確化</a:t>
            </a:r>
          </a:p>
          <a:p>
            <a:pPr marL="180975" lvl="1" indent="-176213" algn="just">
              <a:defRPr/>
            </a:pPr>
            <a:r>
              <a:rPr lang="ja-JP" altLang="en-US" sz="1200" dirty="0">
                <a:latin typeface="+mn-ea"/>
                <a:cs typeface="ＭＳ Ｐゴシック" pitchFamily="50" charset="-128"/>
              </a:rPr>
              <a:t>○国の役割、緊急時の対応の明確化</a:t>
            </a:r>
          </a:p>
          <a:p>
            <a:pPr marL="180975" lvl="1" indent="-176213" algn="just">
              <a:defRPr/>
            </a:pPr>
            <a:r>
              <a:rPr lang="ja-JP" altLang="en-US" sz="1200" dirty="0">
                <a:latin typeface="+mn-ea"/>
                <a:cs typeface="ＭＳ Ｐゴシック" pitchFamily="50" charset="-128"/>
              </a:rPr>
              <a:t>○原子力災害の</a:t>
            </a:r>
            <a:r>
              <a:rPr lang="ja-JP" altLang="en-US" sz="1200">
                <a:latin typeface="+mn-ea"/>
                <a:cs typeface="ＭＳ Ｐゴシック" pitchFamily="50" charset="-128"/>
              </a:rPr>
              <a:t>特殊性に鑑みた特別の措置</a:t>
            </a:r>
            <a:endParaRPr lang="ja-JP" sz="1200" dirty="0">
              <a:latin typeface="+mn-ea"/>
              <a:cs typeface="ＭＳ Ｐゴシック" pitchFamily="50" charset="-128"/>
            </a:endParaRPr>
          </a:p>
        </p:txBody>
      </p:sp>
      <p:sp>
        <p:nvSpPr>
          <p:cNvPr id="20" name="Text Box 10">
            <a:extLst>
              <a:ext uri="{FF2B5EF4-FFF2-40B4-BE49-F238E27FC236}">
                <a16:creationId xmlns:a16="http://schemas.microsoft.com/office/drawing/2014/main" id="{650FF496-B1EE-FF46-81DC-5BBE11670E12}"/>
              </a:ext>
            </a:extLst>
          </p:cNvPr>
          <p:cNvSpPr txBox="1">
            <a:spLocks noChangeArrowheads="1"/>
          </p:cNvSpPr>
          <p:nvPr/>
        </p:nvSpPr>
        <p:spPr bwMode="auto">
          <a:xfrm>
            <a:off x="4480580" y="2531497"/>
            <a:ext cx="4121150" cy="297676"/>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dirty="0">
                <a:solidFill>
                  <a:srgbClr val="FFFFFF"/>
                </a:solidFill>
                <a:latin typeface="+mj-ea"/>
                <a:ea typeface="+mj-ea"/>
                <a:cs typeface="ＭＳ Ｐゴシック" pitchFamily="50" charset="-128"/>
              </a:rPr>
              <a:t>原子力災害対策特別措置法（原災法）</a:t>
            </a:r>
            <a:endParaRPr lang="ja-JP" sz="1600" dirty="0">
              <a:solidFill>
                <a:schemeClr val="tx1"/>
              </a:solidFill>
              <a:latin typeface="+mj-ea"/>
              <a:ea typeface="+mj-ea"/>
              <a:cs typeface="ＭＳ Ｐゴシック" pitchFamily="50" charset="-128"/>
            </a:endParaRPr>
          </a:p>
        </p:txBody>
      </p:sp>
      <p:grpSp>
        <p:nvGrpSpPr>
          <p:cNvPr id="32" name="グループ化 72">
            <a:extLst>
              <a:ext uri="{FF2B5EF4-FFF2-40B4-BE49-F238E27FC236}">
                <a16:creationId xmlns:a16="http://schemas.microsoft.com/office/drawing/2014/main" id="{1C4DFA6D-F11E-7D42-9A11-FA2A140C9EBE}"/>
              </a:ext>
            </a:extLst>
          </p:cNvPr>
          <p:cNvGrpSpPr/>
          <p:nvPr/>
        </p:nvGrpSpPr>
        <p:grpSpPr>
          <a:xfrm>
            <a:off x="4409753" y="3780284"/>
            <a:ext cx="4248472" cy="781536"/>
            <a:chOff x="4555848" y="3074076"/>
            <a:chExt cx="4248472" cy="781536"/>
          </a:xfrm>
          <a:solidFill>
            <a:schemeClr val="accent6">
              <a:lumMod val="20000"/>
              <a:lumOff val="80000"/>
            </a:schemeClr>
          </a:solidFill>
          <a:effectLst/>
        </p:grpSpPr>
        <p:sp>
          <p:nvSpPr>
            <p:cNvPr id="33" name="AutoShape 36">
              <a:extLst>
                <a:ext uri="{FF2B5EF4-FFF2-40B4-BE49-F238E27FC236}">
                  <a16:creationId xmlns:a16="http://schemas.microsoft.com/office/drawing/2014/main" id="{6E98007C-9A5A-A747-AEB7-666BA22B0B24}"/>
                </a:ext>
              </a:extLst>
            </p:cNvPr>
            <p:cNvSpPr>
              <a:spLocks noChangeArrowheads="1"/>
            </p:cNvSpPr>
            <p:nvPr/>
          </p:nvSpPr>
          <p:spPr bwMode="auto">
            <a:xfrm>
              <a:off x="4720709" y="3241232"/>
              <a:ext cx="4083611" cy="614380"/>
            </a:xfrm>
            <a:prstGeom prst="roundRect">
              <a:avLst>
                <a:gd name="adj" fmla="val 7694"/>
              </a:avLst>
            </a:prstGeom>
            <a:grpFill/>
            <a:ln w="19050">
              <a:solidFill>
                <a:srgbClr val="808080"/>
              </a:solidFill>
              <a:round/>
              <a:headEnd/>
              <a:tailEnd/>
            </a:ln>
            <a:effectLst/>
          </p:spPr>
          <p:txBody>
            <a:bodyPr lIns="74295" tIns="8890" rIns="74295" bIns="8890"/>
            <a:lstStyle/>
            <a:p>
              <a:pPr algn="just">
                <a:defRPr/>
              </a:pPr>
              <a:endParaRPr lang="en-US" altLang="ja-JP" sz="1200" dirty="0">
                <a:latin typeface="+mn-ea"/>
                <a:cs typeface="ＭＳ Ｐゴシック" pitchFamily="50" charset="-128"/>
              </a:endParaRPr>
            </a:p>
            <a:p>
              <a:pPr marL="185738" lvl="1" indent="-185738" algn="just">
                <a:defRPr/>
              </a:pPr>
              <a:r>
                <a:rPr lang="en-US" altLang="ja-JP" sz="1200" dirty="0">
                  <a:latin typeface="+mn-ea"/>
                  <a:cs typeface="ＭＳ Ｐゴシック" pitchFamily="50" charset="-128"/>
                </a:rPr>
                <a:t>○	</a:t>
              </a:r>
              <a:r>
                <a:rPr lang="ja-JP" altLang="en-US" sz="1200" dirty="0">
                  <a:latin typeface="+mn-ea"/>
                  <a:cs typeface="ＭＳ Ｐゴシック" pitchFamily="50" charset="-128"/>
                </a:rPr>
                <a:t>原子力防災対策の技術的・専門的事項を規定（原子力規制委員会</a:t>
              </a:r>
              <a:r>
                <a:rPr lang="ja-JP" altLang="en-US" sz="1200">
                  <a:latin typeface="+mn-ea"/>
                  <a:cs typeface="ＭＳ Ｐゴシック" pitchFamily="50" charset="-128"/>
                </a:rPr>
                <a:t>決定）</a:t>
              </a:r>
              <a:endParaRPr lang="ja-JP" altLang="en-US" sz="1200" dirty="0">
                <a:latin typeface="+mn-ea"/>
                <a:cs typeface="ＭＳ Ｐゴシック" pitchFamily="50" charset="-128"/>
              </a:endParaRPr>
            </a:p>
          </p:txBody>
        </p:sp>
        <p:sp>
          <p:nvSpPr>
            <p:cNvPr id="34" name="Text Box 37">
              <a:extLst>
                <a:ext uri="{FF2B5EF4-FFF2-40B4-BE49-F238E27FC236}">
                  <a16:creationId xmlns:a16="http://schemas.microsoft.com/office/drawing/2014/main" id="{C2733499-532C-5D4D-A6BA-D6CB27A1F0CC}"/>
                </a:ext>
              </a:extLst>
            </p:cNvPr>
            <p:cNvSpPr txBox="1">
              <a:spLocks noChangeArrowheads="1"/>
            </p:cNvSpPr>
            <p:nvPr/>
          </p:nvSpPr>
          <p:spPr bwMode="auto">
            <a:xfrm>
              <a:off x="4555848" y="3074076"/>
              <a:ext cx="4176464" cy="294532"/>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lIns="74295" tIns="8890" rIns="74295" bIns="8890"/>
            <a:lstStyle/>
            <a:p>
              <a:pPr algn="ctr">
                <a:defRPr/>
              </a:pPr>
              <a:r>
                <a:rPr lang="ja-JP" altLang="en-US" sz="1600" b="1" dirty="0">
                  <a:solidFill>
                    <a:schemeClr val="bg1"/>
                  </a:solidFill>
                  <a:latin typeface="+mn-ea"/>
                  <a:cs typeface="ＭＳ Ｐゴシック" pitchFamily="50" charset="-128"/>
                </a:rPr>
                <a:t>原子力災害対策指針</a:t>
              </a:r>
              <a:endParaRPr lang="ja-JP" sz="1600" b="1" dirty="0">
                <a:solidFill>
                  <a:schemeClr val="bg1"/>
                </a:solidFill>
                <a:latin typeface="+mn-ea"/>
                <a:cs typeface="ＭＳ Ｐゴシック" pitchFamily="50" charset="-128"/>
              </a:endParaRPr>
            </a:p>
          </p:txBody>
        </p:sp>
      </p:grpSp>
      <p:cxnSp>
        <p:nvCxnSpPr>
          <p:cNvPr id="93" name="AutoShape 33">
            <a:extLst>
              <a:ext uri="{FF2B5EF4-FFF2-40B4-BE49-F238E27FC236}">
                <a16:creationId xmlns:a16="http://schemas.microsoft.com/office/drawing/2014/main" id="{0EB5427B-70D9-CD44-81D2-2581A0AAA92B}"/>
              </a:ext>
            </a:extLst>
          </p:cNvPr>
          <p:cNvCxnSpPr>
            <a:cxnSpLocks noChangeShapeType="1"/>
          </p:cNvCxnSpPr>
          <p:nvPr/>
        </p:nvCxnSpPr>
        <p:spPr bwMode="auto">
          <a:xfrm flipH="1">
            <a:off x="4031217" y="4254630"/>
            <a:ext cx="543397" cy="0"/>
          </a:xfrm>
          <a:prstGeom prst="straightConnector1">
            <a:avLst/>
          </a:prstGeom>
          <a:noFill/>
          <a:ln w="57150">
            <a:solidFill>
              <a:schemeClr val="tx1">
                <a:lumMod val="65000"/>
                <a:lumOff val="35000"/>
              </a:schemeClr>
            </a:solidFill>
            <a:prstDash val="sysDot"/>
            <a:round/>
            <a:headEnd/>
            <a:tailEnd type="triangle" w="med" len="med"/>
          </a:ln>
        </p:spPr>
      </p:cxnSp>
      <p:cxnSp>
        <p:nvCxnSpPr>
          <p:cNvPr id="94" name="AutoShape 20">
            <a:extLst>
              <a:ext uri="{FF2B5EF4-FFF2-40B4-BE49-F238E27FC236}">
                <a16:creationId xmlns:a16="http://schemas.microsoft.com/office/drawing/2014/main" id="{543ABF00-0964-7547-9D1C-8311E9106D50}"/>
              </a:ext>
            </a:extLst>
          </p:cNvPr>
          <p:cNvCxnSpPr>
            <a:cxnSpLocks noChangeShapeType="1"/>
            <a:stCxn id="19" idx="3"/>
          </p:cNvCxnSpPr>
          <p:nvPr/>
        </p:nvCxnSpPr>
        <p:spPr bwMode="auto">
          <a:xfrm>
            <a:off x="8673167" y="3092063"/>
            <a:ext cx="190312" cy="1945538"/>
          </a:xfrm>
          <a:prstGeom prst="bentConnector2">
            <a:avLst/>
          </a:prstGeom>
          <a:noFill/>
          <a:ln w="57150">
            <a:solidFill>
              <a:schemeClr val="tx1">
                <a:lumMod val="65000"/>
                <a:lumOff val="35000"/>
              </a:schemeClr>
            </a:solidFill>
            <a:miter lim="800000"/>
            <a:headEnd/>
            <a:tailEnd type="triangle" w="med" len="med"/>
          </a:ln>
        </p:spPr>
      </p:cxnSp>
      <p:cxnSp>
        <p:nvCxnSpPr>
          <p:cNvPr id="100" name="AutoShape 21">
            <a:extLst>
              <a:ext uri="{FF2B5EF4-FFF2-40B4-BE49-F238E27FC236}">
                <a16:creationId xmlns:a16="http://schemas.microsoft.com/office/drawing/2014/main" id="{B8B5F8D3-69B9-9A4E-BB55-BD6D9C32CD9C}"/>
              </a:ext>
            </a:extLst>
          </p:cNvPr>
          <p:cNvCxnSpPr>
            <a:cxnSpLocks noChangeShapeType="1"/>
          </p:cNvCxnSpPr>
          <p:nvPr/>
        </p:nvCxnSpPr>
        <p:spPr bwMode="auto">
          <a:xfrm flipH="1">
            <a:off x="3797798" y="3092063"/>
            <a:ext cx="704940" cy="657225"/>
          </a:xfrm>
          <a:prstGeom prst="straightConnector1">
            <a:avLst/>
          </a:prstGeom>
          <a:noFill/>
          <a:ln w="57150">
            <a:solidFill>
              <a:schemeClr val="tx1">
                <a:lumMod val="65000"/>
                <a:lumOff val="35000"/>
              </a:schemeClr>
            </a:solidFill>
            <a:prstDash val="sysDot"/>
            <a:round/>
            <a:headEnd/>
            <a:tailEnd type="triangle" w="med" len="med"/>
          </a:ln>
        </p:spPr>
      </p:cxnSp>
      <p:cxnSp>
        <p:nvCxnSpPr>
          <p:cNvPr id="105" name="AutoShape 29">
            <a:extLst>
              <a:ext uri="{FF2B5EF4-FFF2-40B4-BE49-F238E27FC236}">
                <a16:creationId xmlns:a16="http://schemas.microsoft.com/office/drawing/2014/main" id="{8E424A14-8E4F-CF49-91BA-AC57DFEEB991}"/>
              </a:ext>
            </a:extLst>
          </p:cNvPr>
          <p:cNvCxnSpPr>
            <a:cxnSpLocks noChangeShapeType="1"/>
          </p:cNvCxnSpPr>
          <p:nvPr/>
        </p:nvCxnSpPr>
        <p:spPr bwMode="auto">
          <a:xfrm flipH="1">
            <a:off x="2154118" y="4552954"/>
            <a:ext cx="2619360" cy="469982"/>
          </a:xfrm>
          <a:prstGeom prst="straightConnector1">
            <a:avLst/>
          </a:prstGeom>
          <a:noFill/>
          <a:ln w="57150">
            <a:solidFill>
              <a:schemeClr val="tx1">
                <a:lumMod val="65000"/>
                <a:lumOff val="35000"/>
              </a:schemeClr>
            </a:solidFill>
            <a:prstDash val="sysDot"/>
            <a:round/>
            <a:headEnd/>
            <a:tailEnd type="triangle" w="med" len="med"/>
          </a:ln>
        </p:spPr>
      </p:cxnSp>
      <p:cxnSp>
        <p:nvCxnSpPr>
          <p:cNvPr id="106" name="AutoShape 21">
            <a:extLst>
              <a:ext uri="{FF2B5EF4-FFF2-40B4-BE49-F238E27FC236}">
                <a16:creationId xmlns:a16="http://schemas.microsoft.com/office/drawing/2014/main" id="{69A50D3D-776A-5246-917F-D6E4CB54A9B8}"/>
              </a:ext>
            </a:extLst>
          </p:cNvPr>
          <p:cNvCxnSpPr>
            <a:cxnSpLocks noChangeShapeType="1"/>
          </p:cNvCxnSpPr>
          <p:nvPr/>
        </p:nvCxnSpPr>
        <p:spPr bwMode="auto">
          <a:xfrm flipH="1">
            <a:off x="4929899" y="4552954"/>
            <a:ext cx="1529645" cy="425931"/>
          </a:xfrm>
          <a:prstGeom prst="straightConnector1">
            <a:avLst/>
          </a:prstGeom>
          <a:noFill/>
          <a:ln w="57150">
            <a:solidFill>
              <a:schemeClr val="tx1">
                <a:lumMod val="65000"/>
                <a:lumOff val="35000"/>
              </a:schemeClr>
            </a:solidFill>
            <a:prstDash val="sysDot"/>
            <a:round/>
            <a:headEnd/>
            <a:tailEnd type="triangle" w="med" len="med"/>
          </a:ln>
        </p:spPr>
      </p:cxnSp>
      <p:cxnSp>
        <p:nvCxnSpPr>
          <p:cNvPr id="107" name="AutoShape 32">
            <a:extLst>
              <a:ext uri="{FF2B5EF4-FFF2-40B4-BE49-F238E27FC236}">
                <a16:creationId xmlns:a16="http://schemas.microsoft.com/office/drawing/2014/main" id="{DC2DE122-270F-7F45-82AE-A5D396E385B0}"/>
              </a:ext>
            </a:extLst>
          </p:cNvPr>
          <p:cNvCxnSpPr>
            <a:cxnSpLocks noChangeShapeType="1"/>
          </p:cNvCxnSpPr>
          <p:nvPr/>
        </p:nvCxnSpPr>
        <p:spPr bwMode="auto">
          <a:xfrm>
            <a:off x="6388099" y="4561820"/>
            <a:ext cx="1231108" cy="461116"/>
          </a:xfrm>
          <a:prstGeom prst="straightConnector1">
            <a:avLst/>
          </a:prstGeom>
          <a:noFill/>
          <a:ln w="57150">
            <a:solidFill>
              <a:schemeClr val="tx1">
                <a:lumMod val="65000"/>
                <a:lumOff val="35000"/>
              </a:schemeClr>
            </a:solidFill>
            <a:prstDash val="sysDot"/>
            <a:round/>
            <a:headEnd/>
            <a:tailEnd type="triangle" w="med" len="med"/>
          </a:ln>
        </p:spPr>
      </p:cxnSp>
      <p:cxnSp>
        <p:nvCxnSpPr>
          <p:cNvPr id="110" name="AutoShape 22">
            <a:extLst>
              <a:ext uri="{FF2B5EF4-FFF2-40B4-BE49-F238E27FC236}">
                <a16:creationId xmlns:a16="http://schemas.microsoft.com/office/drawing/2014/main" id="{6D35CDE0-4E33-DD4B-804D-C235E85DCAD3}"/>
              </a:ext>
            </a:extLst>
          </p:cNvPr>
          <p:cNvCxnSpPr>
            <a:cxnSpLocks noChangeShapeType="1"/>
          </p:cNvCxnSpPr>
          <p:nvPr/>
        </p:nvCxnSpPr>
        <p:spPr bwMode="auto">
          <a:xfrm flipH="1">
            <a:off x="6401317" y="3492089"/>
            <a:ext cx="0" cy="326037"/>
          </a:xfrm>
          <a:prstGeom prst="straightConnector1">
            <a:avLst/>
          </a:prstGeom>
          <a:noFill/>
          <a:ln w="57150">
            <a:solidFill>
              <a:schemeClr val="tx1">
                <a:lumMod val="65000"/>
                <a:lumOff val="35000"/>
              </a:schemeClr>
            </a:solidFill>
            <a:round/>
            <a:headEnd/>
            <a:tailEnd type="triangle" w="med" len="med"/>
          </a:ln>
        </p:spPr>
      </p:cxnSp>
      <p:cxnSp>
        <p:nvCxnSpPr>
          <p:cNvPr id="113" name="AutoShape 22">
            <a:extLst>
              <a:ext uri="{FF2B5EF4-FFF2-40B4-BE49-F238E27FC236}">
                <a16:creationId xmlns:a16="http://schemas.microsoft.com/office/drawing/2014/main" id="{A6E66B4B-4497-6844-8F98-B26F3350DE39}"/>
              </a:ext>
            </a:extLst>
          </p:cNvPr>
          <p:cNvCxnSpPr>
            <a:cxnSpLocks noChangeShapeType="1"/>
          </p:cNvCxnSpPr>
          <p:nvPr/>
        </p:nvCxnSpPr>
        <p:spPr bwMode="auto">
          <a:xfrm>
            <a:off x="432921" y="3230600"/>
            <a:ext cx="0" cy="1649606"/>
          </a:xfrm>
          <a:prstGeom prst="straightConnector1">
            <a:avLst/>
          </a:prstGeom>
          <a:noFill/>
          <a:ln w="57150">
            <a:solidFill>
              <a:schemeClr val="tx1">
                <a:lumMod val="65000"/>
                <a:lumOff val="35000"/>
              </a:schemeClr>
            </a:solidFill>
            <a:round/>
            <a:headEnd/>
            <a:tailEnd type="triangle" w="med" len="med"/>
          </a:ln>
        </p:spPr>
      </p:cxnSp>
      <p:cxnSp>
        <p:nvCxnSpPr>
          <p:cNvPr id="54" name="AutoShape 22">
            <a:extLst>
              <a:ext uri="{FF2B5EF4-FFF2-40B4-BE49-F238E27FC236}">
                <a16:creationId xmlns:a16="http://schemas.microsoft.com/office/drawing/2014/main" id="{BE417C18-12E7-D842-B226-A98CBE8902BB}"/>
              </a:ext>
            </a:extLst>
          </p:cNvPr>
          <p:cNvCxnSpPr>
            <a:cxnSpLocks noChangeShapeType="1"/>
          </p:cNvCxnSpPr>
          <p:nvPr/>
        </p:nvCxnSpPr>
        <p:spPr bwMode="auto">
          <a:xfrm>
            <a:off x="6401317" y="2218938"/>
            <a:ext cx="0" cy="312559"/>
          </a:xfrm>
          <a:prstGeom prst="straightConnector1">
            <a:avLst/>
          </a:prstGeom>
          <a:noFill/>
          <a:ln w="57150">
            <a:solidFill>
              <a:schemeClr val="tx1">
                <a:lumMod val="65000"/>
                <a:lumOff val="35000"/>
              </a:schemeClr>
            </a:solidFill>
            <a:round/>
            <a:headEnd type="none" w="med" len="med"/>
            <a:tailEnd type="none" w="med" len="med"/>
          </a:ln>
        </p:spPr>
      </p:cxnSp>
      <p:sp>
        <p:nvSpPr>
          <p:cNvPr id="14" name="スライド番号プレースホルダー 13">
            <a:extLst>
              <a:ext uri="{FF2B5EF4-FFF2-40B4-BE49-F238E27FC236}">
                <a16:creationId xmlns:a16="http://schemas.microsoft.com/office/drawing/2014/main" id="{AF56C97C-FEE4-B743-8393-B8BF29F8E617}"/>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419053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594BE-2C5C-F24A-BB2B-14D5C4E0724D}"/>
              </a:ext>
            </a:extLst>
          </p:cNvPr>
          <p:cNvSpPr>
            <a:spLocks noGrp="1"/>
          </p:cNvSpPr>
          <p:nvPr>
            <p:ph type="title"/>
          </p:nvPr>
        </p:nvSpPr>
        <p:spPr/>
        <p:txBody>
          <a:bodyPr>
            <a:normAutofit/>
          </a:bodyPr>
          <a:lstStyle/>
          <a:p>
            <a:r>
              <a:rPr lang="ja-JP" altLang="en-US"/>
              <a:t>原子力災害対策指針</a:t>
            </a:r>
          </a:p>
        </p:txBody>
      </p:sp>
      <p:sp>
        <p:nvSpPr>
          <p:cNvPr id="3" name="コンテンツ プレースホルダー 2">
            <a:extLst>
              <a:ext uri="{FF2B5EF4-FFF2-40B4-BE49-F238E27FC236}">
                <a16:creationId xmlns:a16="http://schemas.microsoft.com/office/drawing/2014/main" id="{9B8B8D47-E6D6-5740-86EE-6E1936E0B522}"/>
              </a:ext>
            </a:extLst>
          </p:cNvPr>
          <p:cNvSpPr>
            <a:spLocks noGrp="1"/>
          </p:cNvSpPr>
          <p:nvPr>
            <p:ph idx="1"/>
          </p:nvPr>
        </p:nvSpPr>
        <p:spPr>
          <a:xfrm>
            <a:off x="628650" y="1272209"/>
            <a:ext cx="7886700" cy="5159588"/>
          </a:xfrm>
        </p:spPr>
        <p:txBody>
          <a:bodyPr>
            <a:normAutofit fontScale="92500"/>
          </a:bodyPr>
          <a:lstStyle/>
          <a:p>
            <a:pPr>
              <a:lnSpc>
                <a:spcPct val="110000"/>
              </a:lnSpc>
            </a:pPr>
            <a:r>
              <a:rPr lang="ja-JP" altLang="en-US"/>
              <a:t>原子力災害対策指針は、原子力災害対策特別措置法に基づき、　原子力事業者、指定行政機関の長及び指定地方行政機関の長、地方公共団体、指定公共機関及び指定地方公共機関その他の者が原子力災害対策を円滑に実施するために定めるもの。</a:t>
            </a:r>
            <a:endParaRPr lang="en-US" altLang="ja-JP" dirty="0"/>
          </a:p>
          <a:p>
            <a:pPr>
              <a:lnSpc>
                <a:spcPct val="110000"/>
              </a:lnSpc>
            </a:pPr>
            <a:r>
              <a:rPr lang="ja-JP" altLang="en-US"/>
              <a:t>国民の生命及び身体の安全を確保することが最も重要であるという観点から、緊急事態における原子力施設周辺の住民等に対する放射線の重篤な確定的影響を回避し又は最小化するため、及び確率的影響のリスクを低減するための防護措置を確実なものとする。</a:t>
            </a:r>
          </a:p>
          <a:p>
            <a:pPr>
              <a:lnSpc>
                <a:spcPct val="110000"/>
              </a:lnSpc>
            </a:pPr>
            <a:r>
              <a:rPr lang="ja-JP" altLang="en-US"/>
              <a:t>原子力災害特別措置法では、本指針で次の事項を定めるとされている。</a:t>
            </a:r>
          </a:p>
          <a:p>
            <a:pPr marL="896938" indent="-401638">
              <a:lnSpc>
                <a:spcPct val="110000"/>
              </a:lnSpc>
              <a:buNone/>
            </a:pPr>
            <a:r>
              <a:rPr lang="ja-JP" altLang="en-US"/>
              <a:t>一  原子力災害対策として実施すべき措置に関する基本的な事項</a:t>
            </a:r>
            <a:endParaRPr lang="en-US" altLang="ja-JP" dirty="0"/>
          </a:p>
          <a:p>
            <a:pPr marL="896938" indent="-401638">
              <a:lnSpc>
                <a:spcPct val="110000"/>
              </a:lnSpc>
              <a:buNone/>
            </a:pPr>
            <a:r>
              <a:rPr lang="ja-JP" altLang="en-US"/>
              <a:t>二  </a:t>
            </a:r>
            <a:r>
              <a:rPr lang="ja-JP" altLang="en-US" b="1"/>
              <a:t>原子力災害対策の実施体制</a:t>
            </a:r>
            <a:r>
              <a:rPr lang="ja-JP" altLang="en-US"/>
              <a:t>に関する事項</a:t>
            </a:r>
          </a:p>
          <a:p>
            <a:pPr marL="896938" indent="-401638">
              <a:lnSpc>
                <a:spcPct val="110000"/>
              </a:lnSpc>
              <a:buNone/>
            </a:pPr>
            <a:r>
              <a:rPr lang="ja-JP" altLang="en-US"/>
              <a:t>三  原子力災害対策を重点的に実施すべき区域の設定に関する事項</a:t>
            </a:r>
          </a:p>
          <a:p>
            <a:pPr marL="896938" indent="-401638">
              <a:lnSpc>
                <a:spcPct val="110000"/>
              </a:lnSpc>
              <a:buNone/>
            </a:pPr>
            <a:r>
              <a:rPr lang="ja-JP" altLang="en-US"/>
              <a:t>四  前三号に掲げるもののほか、</a:t>
            </a:r>
            <a:r>
              <a:rPr lang="ja-JP" altLang="en-US" b="1"/>
              <a:t>原子力災害対策の円滑な実施の確保に関する重要事項</a:t>
            </a:r>
          </a:p>
        </p:txBody>
      </p:sp>
      <p:sp>
        <p:nvSpPr>
          <p:cNvPr id="4" name="スライド番号プレースホルダー 3">
            <a:extLst>
              <a:ext uri="{FF2B5EF4-FFF2-40B4-BE49-F238E27FC236}">
                <a16:creationId xmlns:a16="http://schemas.microsoft.com/office/drawing/2014/main" id="{A7D6DC50-E6A0-0541-9D35-797B2D0BBA68}"/>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417068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32A8E1-ABBE-934F-B9A6-A8925E2212AE}"/>
              </a:ext>
            </a:extLst>
          </p:cNvPr>
          <p:cNvSpPr>
            <a:spLocks noGrp="1"/>
          </p:cNvSpPr>
          <p:nvPr>
            <p:ph type="title"/>
          </p:nvPr>
        </p:nvSpPr>
        <p:spPr/>
        <p:txBody>
          <a:bodyPr/>
          <a:lstStyle/>
          <a:p>
            <a:r>
              <a:rPr lang="ja-JP" altLang="en-US"/>
              <a:t>原子力災害対策重点区域</a:t>
            </a:r>
            <a:endParaRPr kumimoji="1" lang="ja-JP" altLang="en-US"/>
          </a:p>
        </p:txBody>
      </p:sp>
      <p:sp>
        <p:nvSpPr>
          <p:cNvPr id="5" name="円/楕円 4">
            <a:extLst>
              <a:ext uri="{FF2B5EF4-FFF2-40B4-BE49-F238E27FC236}">
                <a16:creationId xmlns:a16="http://schemas.microsoft.com/office/drawing/2014/main" id="{6D827C74-26B2-FD42-BF02-D0BB5426A189}"/>
              </a:ext>
            </a:extLst>
          </p:cNvPr>
          <p:cNvSpPr/>
          <p:nvPr/>
        </p:nvSpPr>
        <p:spPr>
          <a:xfrm>
            <a:off x="2177729" y="1215132"/>
            <a:ext cx="5457987" cy="5457987"/>
          </a:xfrm>
          <a:prstGeom prst="ellipse">
            <a:avLst/>
          </a:prstGeom>
          <a:solidFill>
            <a:schemeClr val="accent2">
              <a:lumMod val="20000"/>
              <a:lumOff val="8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円/楕円 5">
            <a:extLst>
              <a:ext uri="{FF2B5EF4-FFF2-40B4-BE49-F238E27FC236}">
                <a16:creationId xmlns:a16="http://schemas.microsoft.com/office/drawing/2014/main" id="{ACCF32FF-0774-154F-A9B7-F971A049E8EE}"/>
              </a:ext>
            </a:extLst>
          </p:cNvPr>
          <p:cNvSpPr/>
          <p:nvPr/>
        </p:nvSpPr>
        <p:spPr>
          <a:xfrm>
            <a:off x="3638831" y="2674567"/>
            <a:ext cx="2539115" cy="2539115"/>
          </a:xfrm>
          <a:prstGeom prst="ellipse">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B3818D94-1AB7-6D4D-83F8-8DE3EBA22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1997" y="3532571"/>
            <a:ext cx="1589450" cy="823108"/>
          </a:xfrm>
          <a:prstGeom prst="rect">
            <a:avLst/>
          </a:prstGeom>
        </p:spPr>
      </p:pic>
      <p:cxnSp>
        <p:nvCxnSpPr>
          <p:cNvPr id="9" name="直線矢印コネクタ 8">
            <a:extLst>
              <a:ext uri="{FF2B5EF4-FFF2-40B4-BE49-F238E27FC236}">
                <a16:creationId xmlns:a16="http://schemas.microsoft.com/office/drawing/2014/main" id="{BB6A43B7-80C6-154B-9BAB-5F953EF3F54B}"/>
              </a:ext>
            </a:extLst>
          </p:cNvPr>
          <p:cNvCxnSpPr>
            <a:cxnSpLocks/>
            <a:stCxn id="7" idx="1"/>
          </p:cNvCxnSpPr>
          <p:nvPr/>
        </p:nvCxnSpPr>
        <p:spPr>
          <a:xfrm flipH="1">
            <a:off x="3638831" y="3944125"/>
            <a:ext cx="47316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2CD662CD-408B-E04F-98C2-4D2CE7F508E8}"/>
              </a:ext>
            </a:extLst>
          </p:cNvPr>
          <p:cNvCxnSpPr>
            <a:cxnSpLocks/>
            <a:stCxn id="5" idx="6"/>
            <a:endCxn id="6" idx="6"/>
          </p:cNvCxnSpPr>
          <p:nvPr/>
        </p:nvCxnSpPr>
        <p:spPr>
          <a:xfrm flipH="1" flipV="1">
            <a:off x="6177946" y="3944125"/>
            <a:ext cx="1457770" cy="1"/>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4CBAFDD-1AD3-9348-8BD8-47645116D312}"/>
              </a:ext>
            </a:extLst>
          </p:cNvPr>
          <p:cNvSpPr/>
          <p:nvPr/>
        </p:nvSpPr>
        <p:spPr>
          <a:xfrm>
            <a:off x="394398" y="4760684"/>
            <a:ext cx="3774961"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400"/>
              <a:t>急速に進展する事故においても放射線被ばくによる重篤な確定的影響を回避し又は最小化するため、即時避難を実施する等、放射性物質の環境への放出前の段階から予防的に防護措置を準備する区域</a:t>
            </a:r>
            <a:endParaRPr lang="en-US" altLang="ja-JP" sz="1400" dirty="0"/>
          </a:p>
        </p:txBody>
      </p:sp>
      <p:sp>
        <p:nvSpPr>
          <p:cNvPr id="15" name="正方形/長方形 14">
            <a:extLst>
              <a:ext uri="{FF2B5EF4-FFF2-40B4-BE49-F238E27FC236}">
                <a16:creationId xmlns:a16="http://schemas.microsoft.com/office/drawing/2014/main" id="{BAD14A15-98DD-644B-A2BA-0B0E08A1DD33}"/>
              </a:ext>
            </a:extLst>
          </p:cNvPr>
          <p:cNvSpPr/>
          <p:nvPr/>
        </p:nvSpPr>
        <p:spPr>
          <a:xfrm>
            <a:off x="257608" y="1280932"/>
            <a:ext cx="2997038" cy="646331"/>
          </a:xfrm>
          <a:prstGeom prst="rect">
            <a:avLst/>
          </a:prstGeom>
        </p:spPr>
        <p:txBody>
          <a:bodyPr wrap="square">
            <a:spAutoFit/>
          </a:bodyPr>
          <a:lstStyle/>
          <a:p>
            <a:r>
              <a:rPr lang="ja-JP" altLang="en-US"/>
              <a:t>実用発電用原子炉の場合の</a:t>
            </a:r>
            <a:endParaRPr lang="en-US" altLang="ja-JP" dirty="0"/>
          </a:p>
          <a:p>
            <a:r>
              <a:rPr lang="ja-JP" altLang="en-US"/>
              <a:t>原子力災害対策重点区域</a:t>
            </a:r>
            <a:endParaRPr lang="en-US" altLang="ja-JP" dirty="0"/>
          </a:p>
        </p:txBody>
      </p:sp>
      <p:sp>
        <p:nvSpPr>
          <p:cNvPr id="17" name="角丸四角形 16">
            <a:extLst>
              <a:ext uri="{FF2B5EF4-FFF2-40B4-BE49-F238E27FC236}">
                <a16:creationId xmlns:a16="http://schemas.microsoft.com/office/drawing/2014/main" id="{72C7415F-0EDD-4B48-A17B-BED8D08D3CDB}"/>
              </a:ext>
            </a:extLst>
          </p:cNvPr>
          <p:cNvSpPr/>
          <p:nvPr/>
        </p:nvSpPr>
        <p:spPr>
          <a:xfrm>
            <a:off x="394398" y="4111206"/>
            <a:ext cx="3717599" cy="606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t>予防的防護措置を準備する区域</a:t>
            </a:r>
            <a:endParaRPr lang="en-US" altLang="ja-JP" sz="1600" dirty="0"/>
          </a:p>
          <a:p>
            <a:pPr algn="ctr"/>
            <a:r>
              <a:rPr lang="ja-JP" altLang="en-US" sz="1600"/>
              <a:t>（</a:t>
            </a:r>
            <a:r>
              <a:rPr lang="en-US" altLang="ja-JP" sz="1600" b="1" dirty="0"/>
              <a:t>PAZ </a:t>
            </a:r>
            <a:r>
              <a:rPr lang="en-US" altLang="ja-JP" sz="1600" dirty="0"/>
              <a:t>: Precautionary Action Zone</a:t>
            </a:r>
            <a:r>
              <a:rPr lang="ja-JP" altLang="en-US" sz="1600"/>
              <a:t>）</a:t>
            </a:r>
          </a:p>
        </p:txBody>
      </p:sp>
      <p:sp>
        <p:nvSpPr>
          <p:cNvPr id="19" name="正方形/長方形 18">
            <a:extLst>
              <a:ext uri="{FF2B5EF4-FFF2-40B4-BE49-F238E27FC236}">
                <a16:creationId xmlns:a16="http://schemas.microsoft.com/office/drawing/2014/main" id="{FDD9A96E-5627-5D4C-AFC5-828ED21F085F}"/>
              </a:ext>
            </a:extLst>
          </p:cNvPr>
          <p:cNvSpPr/>
          <p:nvPr/>
        </p:nvSpPr>
        <p:spPr>
          <a:xfrm>
            <a:off x="5701447" y="5090171"/>
            <a:ext cx="334835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400" dirty="0"/>
              <a:t>確率的影響のリスクを低減するため、緊急防護措置を準備する区域</a:t>
            </a:r>
            <a:endParaRPr lang="en-US" altLang="ja-JP" sz="1400" dirty="0"/>
          </a:p>
        </p:txBody>
      </p:sp>
      <p:sp>
        <p:nvSpPr>
          <p:cNvPr id="20" name="角丸四角形 19">
            <a:extLst>
              <a:ext uri="{FF2B5EF4-FFF2-40B4-BE49-F238E27FC236}">
                <a16:creationId xmlns:a16="http://schemas.microsoft.com/office/drawing/2014/main" id="{B2763C9C-BC5A-8644-BD9F-BF457C9E22AB}"/>
              </a:ext>
            </a:extLst>
          </p:cNvPr>
          <p:cNvSpPr/>
          <p:nvPr/>
        </p:nvSpPr>
        <p:spPr>
          <a:xfrm>
            <a:off x="5747365" y="4195162"/>
            <a:ext cx="3281042" cy="8534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a:t>緊急防護措置を準備する区域</a:t>
            </a:r>
            <a:endParaRPr lang="en-US" altLang="ja-JP" sz="1600" dirty="0"/>
          </a:p>
          <a:p>
            <a:pPr algn="ctr"/>
            <a:r>
              <a:rPr lang="ja-JP" altLang="en-US" sz="1600" dirty="0"/>
              <a:t>（</a:t>
            </a:r>
            <a:r>
              <a:rPr lang="en-US" altLang="ja-JP" sz="1600" b="1" dirty="0"/>
              <a:t>UPZ</a:t>
            </a:r>
            <a:r>
              <a:rPr lang="en-US" altLang="ja-JP" sz="1600" dirty="0"/>
              <a:t> : Urgent Protective Action Planning Zone</a:t>
            </a:r>
            <a:r>
              <a:rPr lang="ja-JP" altLang="en-US" sz="1600" dirty="0"/>
              <a:t>）</a:t>
            </a:r>
          </a:p>
        </p:txBody>
      </p:sp>
      <p:sp>
        <p:nvSpPr>
          <p:cNvPr id="3" name="スライド番号プレースホルダー 2">
            <a:extLst>
              <a:ext uri="{FF2B5EF4-FFF2-40B4-BE49-F238E27FC236}">
                <a16:creationId xmlns:a16="http://schemas.microsoft.com/office/drawing/2014/main" id="{01DC1ED8-8D92-0940-AD91-BB4374F47A40}"/>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
        <p:nvSpPr>
          <p:cNvPr id="4" name="四角形吹き出し 3">
            <a:extLst>
              <a:ext uri="{FF2B5EF4-FFF2-40B4-BE49-F238E27FC236}">
                <a16:creationId xmlns:a16="http://schemas.microsoft.com/office/drawing/2014/main" id="{3F384061-C694-A54E-94FD-3C68BFF0FA95}"/>
              </a:ext>
            </a:extLst>
          </p:cNvPr>
          <p:cNvSpPr/>
          <p:nvPr/>
        </p:nvSpPr>
        <p:spPr>
          <a:xfrm>
            <a:off x="1642472" y="2716013"/>
            <a:ext cx="2469525" cy="707028"/>
          </a:xfrm>
          <a:prstGeom prst="wedgeRectCallout">
            <a:avLst>
              <a:gd name="adj1" fmla="val 39492"/>
              <a:gd name="adj2" fmla="val 1162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a:t>目安：原子力施設から概ね半径</a:t>
            </a:r>
            <a:r>
              <a:rPr lang="en-US" altLang="ja-JP" dirty="0"/>
              <a:t>5km</a:t>
            </a:r>
            <a:endParaRPr lang="ja-JP" altLang="en-US"/>
          </a:p>
        </p:txBody>
      </p:sp>
      <p:sp>
        <p:nvSpPr>
          <p:cNvPr id="22" name="四角形吹き出し 21">
            <a:extLst>
              <a:ext uri="{FF2B5EF4-FFF2-40B4-BE49-F238E27FC236}">
                <a16:creationId xmlns:a16="http://schemas.microsoft.com/office/drawing/2014/main" id="{31F0E670-42EA-EE43-ACE6-AE1EC9226687}"/>
              </a:ext>
            </a:extLst>
          </p:cNvPr>
          <p:cNvSpPr/>
          <p:nvPr/>
        </p:nvSpPr>
        <p:spPr>
          <a:xfrm>
            <a:off x="6400953" y="2620845"/>
            <a:ext cx="2469525" cy="707028"/>
          </a:xfrm>
          <a:prstGeom prst="wedgeRectCallout">
            <a:avLst>
              <a:gd name="adj1" fmla="val -39139"/>
              <a:gd name="adj2" fmla="val 133705"/>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a:t>目安：原子力施設から概ね半径</a:t>
            </a:r>
            <a:r>
              <a:rPr lang="en-US" altLang="ja-JP" dirty="0"/>
              <a:t>5〜30km</a:t>
            </a:r>
            <a:endParaRPr lang="ja-JP" altLang="en-US"/>
          </a:p>
        </p:txBody>
      </p:sp>
    </p:spTree>
    <p:extLst>
      <p:ext uri="{BB962C8B-B14F-4D97-AF65-F5344CB8AC3E}">
        <p14:creationId xmlns:p14="http://schemas.microsoft.com/office/powerpoint/2010/main" val="197901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99007-65EC-DD41-A15F-599303E1CF8F}"/>
              </a:ext>
            </a:extLst>
          </p:cNvPr>
          <p:cNvSpPr>
            <a:spLocks noGrp="1"/>
          </p:cNvSpPr>
          <p:nvPr>
            <p:ph type="title"/>
          </p:nvPr>
        </p:nvSpPr>
        <p:spPr/>
        <p:txBody>
          <a:bodyPr/>
          <a:lstStyle/>
          <a:p>
            <a:r>
              <a:rPr kumimoji="1" lang="ja-JP" altLang="en-US"/>
              <a:t>緊急事態の段階</a:t>
            </a:r>
          </a:p>
        </p:txBody>
      </p:sp>
      <p:sp>
        <p:nvSpPr>
          <p:cNvPr id="5" name="コンテンツ プレースホルダー 4">
            <a:extLst>
              <a:ext uri="{FF2B5EF4-FFF2-40B4-BE49-F238E27FC236}">
                <a16:creationId xmlns:a16="http://schemas.microsoft.com/office/drawing/2014/main" id="{400E840D-0617-5B45-B3E0-022E60D2045C}"/>
              </a:ext>
            </a:extLst>
          </p:cNvPr>
          <p:cNvSpPr>
            <a:spLocks noGrp="1"/>
          </p:cNvSpPr>
          <p:nvPr>
            <p:ph idx="1"/>
          </p:nvPr>
        </p:nvSpPr>
        <p:spPr>
          <a:xfrm>
            <a:off x="628649" y="1272209"/>
            <a:ext cx="8053013" cy="5206083"/>
          </a:xfrm>
        </p:spPr>
        <p:txBody>
          <a:bodyPr>
            <a:normAutofit/>
          </a:bodyPr>
          <a:lstStyle/>
          <a:p>
            <a:pPr marL="457200" indent="-457200">
              <a:buFont typeface="+mj-lt"/>
              <a:buAutoNum type="arabicPeriod"/>
            </a:pPr>
            <a:r>
              <a:rPr lang="ja-JP" altLang="en-US"/>
              <a:t>準備段階</a:t>
            </a:r>
            <a:endParaRPr lang="en-US" altLang="ja-JP" dirty="0"/>
          </a:p>
          <a:p>
            <a:pPr lvl="1"/>
            <a:r>
              <a:rPr lang="ja-JP" altLang="en-US"/>
              <a:t>原子力事業者、国、地方公共団体等がそれぞれの行動計画を策定</a:t>
            </a:r>
            <a:endParaRPr lang="en-US" altLang="ja-JP" dirty="0"/>
          </a:p>
          <a:p>
            <a:pPr lvl="1"/>
            <a:r>
              <a:rPr lang="ja-JP" altLang="en-US"/>
              <a:t>関係者に周知</a:t>
            </a:r>
            <a:endParaRPr lang="en-US" altLang="ja-JP" dirty="0"/>
          </a:p>
          <a:p>
            <a:pPr lvl="1"/>
            <a:r>
              <a:rPr lang="ja-JP" altLang="en-US"/>
              <a:t>訓練等で検証・評価し、改善</a:t>
            </a:r>
            <a:endParaRPr lang="en-US" altLang="ja-JP" dirty="0"/>
          </a:p>
          <a:p>
            <a:pPr marL="457200" indent="-457200">
              <a:buFont typeface="+mj-lt"/>
              <a:buAutoNum type="arabicPeriod"/>
            </a:pPr>
            <a:r>
              <a:rPr lang="ja-JP" altLang="en-US"/>
              <a:t>初期対応段階</a:t>
            </a:r>
            <a:endParaRPr lang="en-US" altLang="ja-JP" dirty="0"/>
          </a:p>
          <a:p>
            <a:pPr lvl="1"/>
            <a:r>
              <a:rPr lang="ja-JP" altLang="en-US"/>
              <a:t>情報が限られた中でも、放射線被ばくによる重篤な確定的影響を回避し又は最小化するため、及び確率的影響のリスクを低減するため、迅速な防護措置等の実施</a:t>
            </a:r>
            <a:endParaRPr lang="en-US" altLang="ja-JP" dirty="0"/>
          </a:p>
          <a:p>
            <a:pPr marL="457200" indent="-457200">
              <a:buFont typeface="+mj-lt"/>
              <a:buAutoNum type="arabicPeriod"/>
            </a:pPr>
            <a:r>
              <a:rPr lang="ja-JP" altLang="en-US"/>
              <a:t>中期対応段階</a:t>
            </a:r>
            <a:endParaRPr lang="en-US" altLang="ja-JP" dirty="0"/>
          </a:p>
          <a:p>
            <a:pPr lvl="1"/>
            <a:r>
              <a:rPr lang="ja-JP" altLang="en-US"/>
              <a:t>放射性物質又は放射線の影響を適切に管理</a:t>
            </a:r>
            <a:endParaRPr lang="en-US" altLang="ja-JP" dirty="0"/>
          </a:p>
          <a:p>
            <a:pPr lvl="1"/>
            <a:r>
              <a:rPr lang="ja-JP" altLang="en-US"/>
              <a:t>環境放射線モニタリングや解析による放射線状況の把握</a:t>
            </a:r>
            <a:endParaRPr lang="en-US" altLang="ja-JP" dirty="0"/>
          </a:p>
          <a:p>
            <a:pPr lvl="1"/>
            <a:r>
              <a:rPr lang="ja-JP" altLang="en-US"/>
              <a:t>初期対応段階で実施した防護措置の変更・解除や長期にわたる防護措置の検討</a:t>
            </a:r>
            <a:endParaRPr lang="en-US" altLang="ja-JP" dirty="0"/>
          </a:p>
          <a:p>
            <a:pPr marL="457200" indent="-457200">
              <a:buFont typeface="+mj-lt"/>
              <a:buAutoNum type="arabicPeriod"/>
            </a:pPr>
            <a:r>
              <a:rPr lang="ja-JP" altLang="en-US"/>
              <a:t>復旧段階</a:t>
            </a:r>
            <a:endParaRPr lang="en-US" altLang="ja-JP" dirty="0"/>
          </a:p>
          <a:p>
            <a:pPr lvl="1"/>
            <a:r>
              <a:rPr lang="ja-JP" altLang="en-US"/>
              <a:t>復旧段階への移行期に策定した被災地域の長期的な復旧策の計画に基づき、通常の社会的・経済的活動への復帰の支援</a:t>
            </a:r>
            <a:endParaRPr lang="en-US" altLang="ja-JP" dirty="0"/>
          </a:p>
        </p:txBody>
      </p:sp>
      <p:sp>
        <p:nvSpPr>
          <p:cNvPr id="3" name="スライド番号プレースホルダー 2">
            <a:extLst>
              <a:ext uri="{FF2B5EF4-FFF2-40B4-BE49-F238E27FC236}">
                <a16:creationId xmlns:a16="http://schemas.microsoft.com/office/drawing/2014/main" id="{9B5E2445-02E6-9349-919F-07A86141FFE0}"/>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335005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C89E1-17A1-3042-A3BE-B66BEBE683F2}"/>
              </a:ext>
            </a:extLst>
          </p:cNvPr>
          <p:cNvSpPr>
            <a:spLocks noGrp="1"/>
          </p:cNvSpPr>
          <p:nvPr>
            <p:ph type="title"/>
          </p:nvPr>
        </p:nvSpPr>
        <p:spPr/>
        <p:txBody>
          <a:bodyPr>
            <a:normAutofit/>
          </a:bodyPr>
          <a:lstStyle/>
          <a:p>
            <a:r>
              <a:rPr lang="ja-JP" altLang="en-US"/>
              <a:t>緊急事態区分及び緊急時活動レベル</a:t>
            </a:r>
            <a:r>
              <a:rPr lang="en-US" altLang="ja-JP" dirty="0"/>
              <a:t>(EAL) </a:t>
            </a:r>
            <a:endParaRPr lang="ja-JP" altLang="en-US"/>
          </a:p>
        </p:txBody>
      </p:sp>
      <p:sp>
        <p:nvSpPr>
          <p:cNvPr id="3" name="コンテンツ プレースホルダー 2">
            <a:extLst>
              <a:ext uri="{FF2B5EF4-FFF2-40B4-BE49-F238E27FC236}">
                <a16:creationId xmlns:a16="http://schemas.microsoft.com/office/drawing/2014/main" id="{DF74D592-F81A-3F40-8454-1BFC5DE44129}"/>
              </a:ext>
            </a:extLst>
          </p:cNvPr>
          <p:cNvSpPr>
            <a:spLocks noGrp="1"/>
          </p:cNvSpPr>
          <p:nvPr>
            <p:ph idx="1"/>
          </p:nvPr>
        </p:nvSpPr>
        <p:spPr>
          <a:xfrm>
            <a:off x="628650" y="1272209"/>
            <a:ext cx="7886700" cy="5267136"/>
          </a:xfrm>
        </p:spPr>
        <p:txBody>
          <a:bodyPr>
            <a:normAutofit lnSpcReduction="10000"/>
          </a:bodyPr>
          <a:lstStyle/>
          <a:p>
            <a:pPr>
              <a:lnSpc>
                <a:spcPct val="110000"/>
              </a:lnSpc>
            </a:pPr>
            <a:r>
              <a:rPr lang="ja-JP" altLang="en-US" dirty="0"/>
              <a:t>緊急事態区分の判断基準：緊急時活動レベル</a:t>
            </a:r>
            <a:r>
              <a:rPr lang="en-US" altLang="ja-JP" dirty="0"/>
              <a:t>(Emergency Action Level</a:t>
            </a:r>
            <a:r>
              <a:rPr lang="ja-JP" altLang="en-US" dirty="0"/>
              <a:t>；</a:t>
            </a:r>
            <a:r>
              <a:rPr lang="en-US" altLang="ja-JP" dirty="0"/>
              <a:t>EAL)</a:t>
            </a:r>
          </a:p>
          <a:p>
            <a:pPr>
              <a:lnSpc>
                <a:spcPct val="110000"/>
              </a:lnSpc>
            </a:pPr>
            <a:r>
              <a:rPr lang="ja-JP" altLang="en-US" dirty="0"/>
              <a:t>緊急事態区分</a:t>
            </a:r>
            <a:endParaRPr lang="en-US" altLang="ja-JP" dirty="0"/>
          </a:p>
          <a:p>
            <a:pPr lvl="1">
              <a:lnSpc>
                <a:spcPct val="110000"/>
              </a:lnSpc>
            </a:pPr>
            <a:r>
              <a:rPr lang="ja-JP" altLang="en-US" dirty="0"/>
              <a:t>原子力施設の状況に応じた３区分</a:t>
            </a:r>
            <a:endParaRPr lang="en-US" altLang="ja-JP" dirty="0"/>
          </a:p>
          <a:p>
            <a:pPr lvl="1">
              <a:lnSpc>
                <a:spcPct val="110000"/>
              </a:lnSpc>
            </a:pPr>
            <a:r>
              <a:rPr lang="ja-JP" altLang="en-US" dirty="0"/>
              <a:t>各区分での原子力事業者、国及び地方公共団体の果たすべき役割の明確化</a:t>
            </a:r>
            <a:endParaRPr lang="en-US" altLang="ja-JP" dirty="0"/>
          </a:p>
          <a:p>
            <a:pPr lvl="2">
              <a:lnSpc>
                <a:spcPct val="110000"/>
              </a:lnSpc>
            </a:pPr>
            <a:r>
              <a:rPr lang="ja-JP" altLang="en-US" b="1" dirty="0"/>
              <a:t>警戒事態（</a:t>
            </a:r>
            <a:r>
              <a:rPr lang="en-US" altLang="ja-JP" b="1" dirty="0"/>
              <a:t>AL</a:t>
            </a:r>
            <a:r>
              <a:rPr lang="ja-JP" altLang="en-US" b="1" dirty="0" err="1"/>
              <a:t>、</a:t>
            </a:r>
            <a:r>
              <a:rPr lang="en-US" altLang="ja-JP" b="1" dirty="0"/>
              <a:t>Alert</a:t>
            </a:r>
            <a:r>
              <a:rPr lang="ja-JP" altLang="en-US" b="1" dirty="0"/>
              <a:t>）</a:t>
            </a:r>
            <a:r>
              <a:rPr lang="ja-JP" altLang="en-US" dirty="0"/>
              <a:t>；その時点</a:t>
            </a:r>
            <a:r>
              <a:rPr lang="ja-JP" altLang="en-US" dirty="0" err="1"/>
              <a:t>では</a:t>
            </a:r>
            <a:r>
              <a:rPr lang="ja-JP" altLang="en-US" dirty="0"/>
              <a:t>公衆への放射線による影響やそのおそれが緊急のものではないが、原子力施設における異常事象の発生又はそのおそれがあるため、情報収集や、緊急時モニタリングの準備、施設敷地緊急事態において早期の避難等の防護措置の実施が必要な者の避難等の防護措置の準備を開始する必要がある段階 </a:t>
            </a:r>
            <a:endParaRPr lang="en-US" altLang="ja-JP" dirty="0"/>
          </a:p>
          <a:p>
            <a:pPr lvl="2">
              <a:lnSpc>
                <a:spcPct val="110000"/>
              </a:lnSpc>
            </a:pPr>
            <a:r>
              <a:rPr lang="ja-JP" altLang="en-US" b="1" dirty="0"/>
              <a:t>施設敷地緊急事態（</a:t>
            </a:r>
            <a:r>
              <a:rPr lang="en-US" altLang="ja-JP" b="1" dirty="0"/>
              <a:t>SE</a:t>
            </a:r>
            <a:r>
              <a:rPr lang="ja-JP" altLang="en-US" b="1" dirty="0" err="1"/>
              <a:t>、</a:t>
            </a:r>
            <a:r>
              <a:rPr lang="en-US" altLang="ja-JP" b="1" dirty="0"/>
              <a:t>Site Area Emergency</a:t>
            </a:r>
            <a:r>
              <a:rPr lang="ja-JP" altLang="en-US" b="1" dirty="0"/>
              <a:t>）</a:t>
            </a:r>
            <a:r>
              <a:rPr lang="ja-JP" altLang="en-US" dirty="0"/>
              <a:t>；原子力施設において公衆に放射線による影響をもたらす可能性のある事象が生じたため、原子力施設周辺において緊急時に備えた避難等の主な防護措置の準備を開始する必要がある段階 </a:t>
            </a:r>
            <a:endParaRPr lang="en-US" altLang="ja-JP" dirty="0"/>
          </a:p>
          <a:p>
            <a:pPr lvl="2">
              <a:lnSpc>
                <a:spcPct val="110000"/>
              </a:lnSpc>
            </a:pPr>
            <a:r>
              <a:rPr lang="ja-JP" altLang="en-US" b="1" dirty="0"/>
              <a:t>全面緊急事態（</a:t>
            </a:r>
            <a:r>
              <a:rPr lang="en-US" altLang="ja-JP" b="1" dirty="0"/>
              <a:t>GE</a:t>
            </a:r>
            <a:r>
              <a:rPr lang="ja-JP" altLang="en-US" b="1" dirty="0" err="1"/>
              <a:t>、</a:t>
            </a:r>
            <a:r>
              <a:rPr lang="en-US" altLang="ja-JP" b="1" dirty="0"/>
              <a:t>General Emergency</a:t>
            </a:r>
            <a:r>
              <a:rPr lang="ja-JP" altLang="en-US" b="1" dirty="0"/>
              <a:t>）</a:t>
            </a:r>
            <a:r>
              <a:rPr lang="ja-JP" altLang="en-US" dirty="0"/>
              <a:t>；原子力施設において公衆に放射線による影響をもたらす可能性が高い事象が生じたため、重篤な確定的影響を回避し又は最小化するため、及び確率的影響のリスクを低減するため、迅速な防護措置を実施する必要がある段階</a:t>
            </a:r>
          </a:p>
          <a:p>
            <a:pPr>
              <a:lnSpc>
                <a:spcPct val="110000"/>
              </a:lnSpc>
            </a:pPr>
            <a:endParaRPr lang="ja-JP" altLang="en-US" dirty="0"/>
          </a:p>
        </p:txBody>
      </p:sp>
      <p:sp>
        <p:nvSpPr>
          <p:cNvPr id="4" name="スライド番号プレースホルダー 3">
            <a:extLst>
              <a:ext uri="{FF2B5EF4-FFF2-40B4-BE49-F238E27FC236}">
                <a16:creationId xmlns:a16="http://schemas.microsoft.com/office/drawing/2014/main" id="{F3934FFD-E2A4-AE47-A676-C4BB1F26026E}"/>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1647019704"/>
      </p:ext>
    </p:extLst>
  </p:cSld>
  <p:clrMapOvr>
    <a:masterClrMapping/>
  </p:clrMapOvr>
</p:sld>
</file>

<file path=ppt/theme/theme1.xml><?xml version="1.0" encoding="utf-8"?>
<a:theme xmlns:a="http://schemas.openxmlformats.org/drawingml/2006/main" name="基礎コー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6DEF9348FD06640A48C820155C435AA" ma:contentTypeVersion="13" ma:contentTypeDescription="新しいドキュメントを作成します。" ma:contentTypeScope="" ma:versionID="a137bfc2ea435711cea106318236a040">
  <xsd:schema xmlns:xsd="http://www.w3.org/2001/XMLSchema" xmlns:xs="http://www.w3.org/2001/XMLSchema" xmlns:p="http://schemas.microsoft.com/office/2006/metadata/properties" xmlns:ns2="87f43617-ad7f-4cd7-a8bd-6635850708a5" xmlns:ns3="204c6d0b-316c-437a-b461-7a44fe4c31bd" targetNamespace="http://schemas.microsoft.com/office/2006/metadata/properties" ma:root="true" ma:fieldsID="63ea2712524c075232e2df61fe37d182" ns2:_="" ns3:_="">
    <xsd:import namespace="87f43617-ad7f-4cd7-a8bd-6635850708a5"/>
    <xsd:import namespace="204c6d0b-316c-437a-b461-7a44fe4c31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43617-ad7f-4cd7-a8bd-663585070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c6d0b-316c-437a-b461-7a44fe4c31bd"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1b0b322-b1f9-4b0b-8e44-d02e11a84956}" ma:internalName="TaxCatchAll" ma:showField="CatchAllData" ma:web="204c6d0b-316c-437a-b461-7a44fe4c31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f43617-ad7f-4cd7-a8bd-6635850708a5">
      <Terms xmlns="http://schemas.microsoft.com/office/infopath/2007/PartnerControls"/>
    </lcf76f155ced4ddcb4097134ff3c332f>
    <TaxCatchAll xmlns="204c6d0b-316c-437a-b461-7a44fe4c31bd" xsi:nil="true"/>
  </documentManagement>
</p:properties>
</file>

<file path=customXml/itemProps1.xml><?xml version="1.0" encoding="utf-8"?>
<ds:datastoreItem xmlns:ds="http://schemas.openxmlformats.org/officeDocument/2006/customXml" ds:itemID="{D6C969D4-5E8C-407A-B2B1-831EEA6EB62B}">
  <ds:schemaRefs>
    <ds:schemaRef ds:uri="http://schemas.microsoft.com/sharepoint/v3/contenttype/forms"/>
  </ds:schemaRefs>
</ds:datastoreItem>
</file>

<file path=customXml/itemProps2.xml><?xml version="1.0" encoding="utf-8"?>
<ds:datastoreItem xmlns:ds="http://schemas.openxmlformats.org/officeDocument/2006/customXml" ds:itemID="{39B104A6-F270-4493-BF3C-B6E8480C6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43617-ad7f-4cd7-a8bd-6635850708a5"/>
    <ds:schemaRef ds:uri="204c6d0b-316c-437a-b461-7a44fe4c3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C3A006-6F5C-4A36-9CB0-3511154D5451}">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87f43617-ad7f-4cd7-a8bd-6635850708a5"/>
    <ds:schemaRef ds:uri="http://schemas.microsoft.com/office/2006/metadata/properties"/>
    <ds:schemaRef ds:uri="http://purl.org/dc/dcmitype/"/>
    <ds:schemaRef ds:uri="http://schemas.openxmlformats.org/package/2006/metadata/core-properties"/>
    <ds:schemaRef ds:uri="204c6d0b-316c-437a-b461-7a44fe4c31bd"/>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8664</Words>
  <Application>Microsoft Office PowerPoint</Application>
  <PresentationFormat>画面に合わせる (4:3)</PresentationFormat>
  <Paragraphs>531</Paragraphs>
  <Slides>23</Slides>
  <Notes>23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HG丸ｺﾞｼｯｸM-PRO</vt:lpstr>
      <vt:lpstr>Meiryo UI</vt:lpstr>
      <vt:lpstr>YuMincho +36p Kana Medium</vt:lpstr>
      <vt:lpstr>メイリオ</vt:lpstr>
      <vt:lpstr>游ゴシック</vt:lpstr>
      <vt:lpstr>游ゴシック Light</vt:lpstr>
      <vt:lpstr>Arial</vt:lpstr>
      <vt:lpstr>基礎コース</vt:lpstr>
      <vt:lpstr>原子力防災体制</vt:lpstr>
      <vt:lpstr>放射線の様々な利用</vt:lpstr>
      <vt:lpstr>放射線事故・災害の種類</vt:lpstr>
      <vt:lpstr>原子力災害</vt:lpstr>
      <vt:lpstr>原子力防災に関する主な法令及び計画</vt:lpstr>
      <vt:lpstr>原子力災害対策指針</vt:lpstr>
      <vt:lpstr>原子力災害対策重点区域</vt:lpstr>
      <vt:lpstr>緊急事態の段階</vt:lpstr>
      <vt:lpstr>緊急事態区分及び緊急時活動レベル(EAL) </vt:lpstr>
      <vt:lpstr>運用上の介入レベル（OIL）</vt:lpstr>
      <vt:lpstr>OILの初期設定値と防護措置の内容</vt:lpstr>
      <vt:lpstr>EAL・OILに基づく防護措置のイメージ</vt:lpstr>
      <vt:lpstr>原子力災害時の防護の考え方・基準</vt:lpstr>
      <vt:lpstr>安定ヨウ素剤の予防服用の体制</vt:lpstr>
      <vt:lpstr>緊急時モニタリング</vt:lpstr>
      <vt:lpstr>避難退域時検査及び除染</vt:lpstr>
      <vt:lpstr>原子力災害時の医療体制</vt:lpstr>
      <vt:lpstr>各地域の担当</vt:lpstr>
      <vt:lpstr>まとめ</vt:lpstr>
      <vt:lpstr>確定的影響の包括的判断基準(IAEA)</vt:lpstr>
      <vt:lpstr>確率的影響の包括的判断基準(IAEA)</vt:lpstr>
      <vt:lpstr>飲食物に関する包括的判断基準(IAEA)</vt:lpstr>
      <vt:lpstr>IAEAと原子力災害対策指針のOIL比較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168</cp:revision>
  <cp:lastPrinted>2019-09-10T01:08:13Z</cp:lastPrinted>
  <dcterms:created xsi:type="dcterms:W3CDTF">2018-07-09T08:22:40Z</dcterms:created>
  <dcterms:modified xsi:type="dcterms:W3CDTF">2024-01-11T00:33:43Z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0x010100CE82012D419BAA42BB259A90FD636CC3</vt:lpwstr>
  </property>
  <property fmtid="{D5CDD505-2E9C-101B-9397-08002B2CF9AE}" pid="3" name="Order">
    <vt:r8>4500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