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4" r:id="rId4"/>
    <p:sldMasterId id="2147483697" r:id="rId5"/>
  </p:sldMasterIdLst>
  <p:notesMasterIdLst>
    <p:notesMasterId r:id="rId31"/>
  </p:notesMasterIdLst>
  <p:sldIdLst>
    <p:sldId id="262" r:id="rId6"/>
    <p:sldId id="488" r:id="rId7"/>
    <p:sldId id="263" r:id="rId8"/>
    <p:sldId id="303" r:id="rId9"/>
    <p:sldId id="324" r:id="rId10"/>
    <p:sldId id="264" r:id="rId11"/>
    <p:sldId id="305" r:id="rId12"/>
    <p:sldId id="306" r:id="rId13"/>
    <p:sldId id="325" r:id="rId14"/>
    <p:sldId id="323" r:id="rId15"/>
    <p:sldId id="326" r:id="rId16"/>
    <p:sldId id="313" r:id="rId17"/>
    <p:sldId id="321" r:id="rId18"/>
    <p:sldId id="311" r:id="rId19"/>
    <p:sldId id="327" r:id="rId20"/>
    <p:sldId id="329" r:id="rId21"/>
    <p:sldId id="322" r:id="rId22"/>
    <p:sldId id="320" r:id="rId23"/>
    <p:sldId id="467" r:id="rId24"/>
    <p:sldId id="481" r:id="rId25"/>
    <p:sldId id="482" r:id="rId26"/>
    <p:sldId id="483" r:id="rId27"/>
    <p:sldId id="487" r:id="rId28"/>
    <p:sldId id="486" r:id="rId29"/>
    <p:sldId id="471" r:id="rId3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7ykeHY4UKujD/E7LSbswQ==" hashData="bST7P1u8B9IrlyiDQ4iCT+EshCqPbsvVXOSLvLIRE/MFRnSdIVW/GRnJqmqHhamnenPTFMPOba/+GGprEY3gZ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55" autoAdjust="0"/>
    <p:restoredTop sz="72653" autoAdjust="0"/>
  </p:normalViewPr>
  <p:slideViewPr>
    <p:cSldViewPr snapToGrid="0" snapToObjects="1">
      <p:cViewPr varScale="1">
        <p:scale>
          <a:sx n="80" d="100"/>
          <a:sy n="80" d="100"/>
        </p:scale>
        <p:origin x="576" y="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422275" y="407988"/>
            <a:ext cx="5962650" cy="4471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5059400"/>
            <a:ext cx="5445760" cy="4530221"/>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r>
              <a:rPr kumimoji="1" lang="ja-JP" altLang="en-US" sz="1200" dirty="0">
                <a:solidFill>
                  <a:schemeClr val="tx1"/>
                </a:solidFill>
              </a:rPr>
              <a:t>時間：</a:t>
            </a:r>
            <a:r>
              <a:rPr kumimoji="1" lang="en-US" altLang="ja-JP" sz="1200" dirty="0">
                <a:solidFill>
                  <a:schemeClr val="tx1"/>
                </a:solidFill>
              </a:rPr>
              <a:t>30</a:t>
            </a:r>
            <a:r>
              <a:rPr kumimoji="1" lang="ja-JP" altLang="en-US" sz="1200" dirty="0">
                <a:solidFill>
                  <a:schemeClr val="tx1"/>
                </a:solidFill>
              </a:rPr>
              <a:t>分</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出典；原子力災害時における避難退域時検査及び簡易除染マニュアル（内閣府（原子力防災担当）・原子力規制庁）より抜粋</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内容</a:t>
            </a:r>
            <a:endParaRPr kumimoji="1" lang="en-US" altLang="ja-JP"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rPr>
              <a:t>避難退域時検査マニュアルについて</a:t>
            </a:r>
            <a:endParaRPr kumimoji="1" lang="en-US" altLang="ja-JP"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rPr>
              <a:t>避難退域時検査の概要</a:t>
            </a:r>
            <a:endParaRPr kumimoji="1" lang="en-US" altLang="ja-JP"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rPr>
              <a:t>避難退域時検査の流れ</a:t>
            </a:r>
            <a:endParaRPr kumimoji="1" lang="en-US" altLang="ja-JP"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rPr>
              <a:t>検査及び簡易除染の体制</a:t>
            </a:r>
            <a:endParaRPr kumimoji="1" lang="en-US" altLang="ja-JP"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rPr>
              <a:t>標準的な要員の役割と人数</a:t>
            </a:r>
            <a:endParaRPr kumimoji="1" lang="en-US" altLang="ja-JP"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rPr>
              <a:t>資機材例</a:t>
            </a:r>
            <a:endParaRPr kumimoji="1" lang="en-US" altLang="ja-JP" sz="1200" dirty="0">
              <a:solidFill>
                <a:schemeClr val="tx1"/>
              </a:solidFill>
            </a:endParaRPr>
          </a:p>
          <a:p>
            <a:pPr algn="l" rtl="0" fontAlgn="base">
              <a:buFont typeface="Arial" panose="020B0604020202020204" pitchFamily="34" charset="0"/>
              <a:buChar char="•"/>
            </a:pPr>
            <a:r>
              <a:rPr lang="ja-JP" altLang="ja-JP" sz="1200" b="0" i="0" u="none" strike="noStrike" dirty="0">
                <a:solidFill>
                  <a:schemeClr val="tx1"/>
                </a:solidFill>
                <a:effectLst/>
                <a:latin typeface="Arial" panose="020B0604020202020204" pitchFamily="34" charset="0"/>
              </a:rPr>
              <a:t>バックグラウンドの測定方法と取扱い</a:t>
            </a:r>
            <a:r>
              <a:rPr lang="en-US" altLang="ja-JP" sz="1200" b="0" i="0" dirty="0">
                <a:solidFill>
                  <a:schemeClr val="tx1"/>
                </a:solidFill>
                <a:effectLst/>
                <a:latin typeface="Arial" panose="020B0604020202020204" pitchFamily="34" charset="0"/>
              </a:rPr>
              <a:t>​</a:t>
            </a:r>
          </a:p>
          <a:p>
            <a:pPr algn="l" rtl="0" fontAlgn="base">
              <a:buFont typeface="Arial" panose="020B0604020202020204" pitchFamily="34" charset="0"/>
              <a:buChar char="•"/>
            </a:pPr>
            <a:r>
              <a:rPr kumimoji="1" lang="ja-JP" altLang="en-US" sz="1200" dirty="0">
                <a:solidFill>
                  <a:schemeClr val="tx1"/>
                </a:solidFill>
              </a:rPr>
              <a:t>車両及び物品の検査例</a:t>
            </a:r>
            <a:endParaRPr lang="en-US" altLang="ja-JP" sz="1200" b="0" i="0" dirty="0">
              <a:solidFill>
                <a:schemeClr val="tx1"/>
              </a:solidFill>
              <a:effectLst/>
              <a:latin typeface="Arial" panose="020B0604020202020204" pitchFamily="34" charset="0"/>
            </a:endParaRPr>
          </a:p>
          <a:p>
            <a:pPr algn="l" rtl="0" fontAlgn="base">
              <a:buFont typeface="Arial" panose="020B0604020202020204" pitchFamily="34" charset="0"/>
              <a:buChar char="•"/>
            </a:pPr>
            <a:r>
              <a:rPr kumimoji="1" lang="ja-JP" altLang="en-US" sz="1200" dirty="0">
                <a:solidFill>
                  <a:schemeClr val="tx1"/>
                </a:solidFill>
              </a:rPr>
              <a:t>車両の検査</a:t>
            </a:r>
            <a:r>
              <a:rPr lang="ja-JP" altLang="ja-JP" sz="1200" b="0" i="0" dirty="0">
                <a:solidFill>
                  <a:schemeClr val="tx1"/>
                </a:solidFill>
                <a:effectLst/>
                <a:ea typeface="游ゴシック Light" panose="020B0300000000000000" pitchFamily="50" charset="-128"/>
              </a:rPr>
              <a:t>（指定箇所検査とその後の対応）</a:t>
            </a:r>
            <a:endParaRPr lang="en-US" altLang="ja-JP" sz="1200" b="0" i="0" dirty="0">
              <a:solidFill>
                <a:schemeClr val="tx1"/>
              </a:solidFill>
              <a:effectLst/>
              <a:ea typeface="游ゴシック Light" panose="020B0300000000000000" pitchFamily="50" charset="-128"/>
            </a:endParaRPr>
          </a:p>
          <a:p>
            <a:pPr algn="l" rtl="0" fontAlgn="base">
              <a:buFont typeface="Arial" panose="020B0604020202020204" pitchFamily="34" charset="0"/>
              <a:buChar char="•"/>
            </a:pPr>
            <a:r>
              <a:rPr lang="ja-JP" altLang="en-US" sz="1200" dirty="0">
                <a:solidFill>
                  <a:schemeClr val="tx1"/>
                </a:solidFill>
              </a:rPr>
              <a:t>車両用ゲート型モニタによる検査</a:t>
            </a:r>
            <a:endParaRPr lang="en-US" altLang="ja-JP" sz="1200" dirty="0">
              <a:solidFill>
                <a:schemeClr val="tx1"/>
              </a:solidFill>
            </a:endParaRPr>
          </a:p>
          <a:p>
            <a:pPr algn="l" rtl="0" fontAlgn="base">
              <a:buFont typeface="Arial" panose="020B0604020202020204" pitchFamily="34" charset="0"/>
              <a:buChar char="•"/>
            </a:pPr>
            <a:r>
              <a:rPr lang="ja-JP" altLang="en-US" sz="1200" dirty="0">
                <a:solidFill>
                  <a:schemeClr val="tx1"/>
                </a:solidFill>
              </a:rPr>
              <a:t>車両の簡易除染</a:t>
            </a:r>
            <a:endParaRPr lang="en-US" altLang="ja-JP" sz="1200" dirty="0">
              <a:solidFill>
                <a:schemeClr val="tx1"/>
              </a:solidFill>
            </a:endParaRPr>
          </a:p>
          <a:p>
            <a:pPr algn="l" rtl="0" fontAlgn="base">
              <a:buFont typeface="Arial" panose="020B0604020202020204" pitchFamily="34" charset="0"/>
              <a:buChar char="•"/>
            </a:pPr>
            <a:r>
              <a:rPr lang="ja-JP" altLang="ja-JP" sz="1200" b="0" i="0" u="none" strike="noStrike" dirty="0">
                <a:solidFill>
                  <a:schemeClr val="tx1"/>
                </a:solidFill>
                <a:effectLst/>
                <a:latin typeface="Arial" panose="020B0604020202020204" pitchFamily="34" charset="0"/>
              </a:rPr>
              <a:t>住民の検査</a:t>
            </a:r>
            <a:r>
              <a:rPr lang="en-US" altLang="ja-JP" sz="1200" b="0" i="0" dirty="0">
                <a:solidFill>
                  <a:schemeClr val="tx1"/>
                </a:solidFill>
                <a:effectLst/>
                <a:latin typeface="Arial" panose="020B0604020202020204" pitchFamily="34" charset="0"/>
              </a:rPr>
              <a:t>​</a:t>
            </a:r>
          </a:p>
          <a:p>
            <a:pPr algn="l" rtl="0" fontAlgn="base">
              <a:buFont typeface="Arial" panose="020B0604020202020204" pitchFamily="34" charset="0"/>
              <a:buChar char="•"/>
            </a:pPr>
            <a:r>
              <a:rPr lang="ja-JP" altLang="ja-JP" sz="1200" b="0" i="0" u="none" strike="noStrike" dirty="0">
                <a:solidFill>
                  <a:schemeClr val="tx1"/>
                </a:solidFill>
                <a:effectLst/>
                <a:latin typeface="Arial" panose="020B0604020202020204" pitchFamily="34" charset="0"/>
              </a:rPr>
              <a:t>携行物品の検査</a:t>
            </a:r>
            <a:r>
              <a:rPr lang="en-US" altLang="ja-JP" sz="1200" b="0" i="0" dirty="0">
                <a:solidFill>
                  <a:schemeClr val="tx1"/>
                </a:solidFill>
                <a:effectLst/>
                <a:latin typeface="Arial" panose="020B0604020202020204" pitchFamily="34" charset="0"/>
              </a:rPr>
              <a:t>​</a:t>
            </a:r>
          </a:p>
          <a:p>
            <a:pPr algn="l" rtl="0" fontAlgn="base">
              <a:buFont typeface="Arial" panose="020B0604020202020204" pitchFamily="34" charset="0"/>
              <a:buChar char="•"/>
            </a:pPr>
            <a:r>
              <a:rPr lang="ja-JP" altLang="ja-JP" sz="1200" b="0" i="0" u="none" strike="noStrike" dirty="0">
                <a:solidFill>
                  <a:schemeClr val="tx1"/>
                </a:solidFill>
                <a:effectLst/>
                <a:latin typeface="Arial" panose="020B0604020202020204" pitchFamily="34" charset="0"/>
              </a:rPr>
              <a:t>住民・携行品の簡易除染</a:t>
            </a:r>
            <a:r>
              <a:rPr lang="en-US" altLang="ja-JP" sz="1200" b="0" i="0" dirty="0">
                <a:solidFill>
                  <a:schemeClr val="tx1"/>
                </a:solidFill>
                <a:effectLst/>
                <a:latin typeface="Arial" panose="020B0604020202020204" pitchFamily="34" charset="0"/>
              </a:rPr>
              <a:t>​</a:t>
            </a:r>
          </a:p>
          <a:p>
            <a:pPr algn="l" rtl="0" fontAlgn="base">
              <a:buFont typeface="Arial" panose="020B0604020202020204" pitchFamily="34" charset="0"/>
              <a:buChar char="•"/>
            </a:pPr>
            <a:r>
              <a:rPr lang="ja-JP" altLang="ja-JP" sz="1200" b="0" i="0" u="none" strike="noStrike" dirty="0">
                <a:solidFill>
                  <a:schemeClr val="tx1"/>
                </a:solidFill>
                <a:effectLst/>
                <a:latin typeface="Arial" panose="020B0604020202020204" pitchFamily="34" charset="0"/>
              </a:rPr>
              <a:t>OIL4</a:t>
            </a:r>
            <a:r>
              <a:rPr lang="ja-JP" altLang="en-US" sz="1200" dirty="0">
                <a:solidFill>
                  <a:schemeClr val="tx1"/>
                </a:solidFill>
              </a:rPr>
              <a:t>・</a:t>
            </a:r>
            <a:r>
              <a:rPr kumimoji="1" lang="ja-JP" altLang="en-US" sz="1200" dirty="0">
                <a:solidFill>
                  <a:schemeClr val="tx1"/>
                </a:solidFill>
              </a:rPr>
              <a:t>物品等の除染の基準</a:t>
            </a:r>
            <a:r>
              <a:rPr lang="ja-JP" altLang="ja-JP" sz="1200" b="0" i="0" u="none" strike="noStrike" dirty="0">
                <a:solidFill>
                  <a:schemeClr val="tx1"/>
                </a:solidFill>
                <a:effectLst/>
                <a:latin typeface="Arial" panose="020B0604020202020204" pitchFamily="34" charset="0"/>
              </a:rPr>
              <a:t>以下にならなかった場合の処置</a:t>
            </a:r>
            <a:r>
              <a:rPr lang="en-US" altLang="ja-JP" sz="1200" b="0" i="0" dirty="0">
                <a:solidFill>
                  <a:schemeClr val="tx1"/>
                </a:solidFill>
                <a:effectLst/>
                <a:latin typeface="Arial" panose="020B0604020202020204" pitchFamily="34" charset="0"/>
              </a:rPr>
              <a:t>​</a:t>
            </a:r>
          </a:p>
          <a:p>
            <a:pPr algn="l" rtl="0" fontAlgn="base">
              <a:buFont typeface="Arial" panose="020B0604020202020204" pitchFamily="34" charset="0"/>
              <a:buChar char="•"/>
            </a:pPr>
            <a:r>
              <a:rPr lang="ja-JP" altLang="ja-JP" sz="1200" b="0" i="0" u="none" strike="noStrike" dirty="0">
                <a:solidFill>
                  <a:schemeClr val="tx1"/>
                </a:solidFill>
                <a:effectLst/>
                <a:latin typeface="Arial" panose="020B0604020202020204" pitchFamily="34" charset="0"/>
              </a:rPr>
              <a:t>汚染物等の取扱い</a:t>
            </a:r>
            <a:r>
              <a:rPr lang="en-US" altLang="ja-JP" sz="1200" b="0" i="0" dirty="0">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4893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pPr marL="0" indent="0">
              <a:buFont typeface="+mj-lt"/>
              <a:buNone/>
            </a:pPr>
            <a:r>
              <a:rPr lang="ja-JP" altLang="en-US" dirty="0">
                <a:solidFill>
                  <a:schemeClr val="tx1"/>
                </a:solidFill>
              </a:rPr>
              <a:t>車両は以下の指定箇所検査を行います。</a:t>
            </a:r>
            <a:endParaRPr lang="en-US" altLang="ja-JP" dirty="0">
              <a:solidFill>
                <a:schemeClr val="tx1"/>
              </a:solidFill>
            </a:endParaRPr>
          </a:p>
          <a:p>
            <a:pPr marL="228600" indent="-228600">
              <a:buFont typeface="+mj-lt"/>
              <a:buAutoNum type="arabicPeriod"/>
            </a:pPr>
            <a:r>
              <a:rPr lang="ja-JP" altLang="en-US" dirty="0">
                <a:solidFill>
                  <a:schemeClr val="tx1"/>
                </a:solidFill>
              </a:rPr>
              <a:t>タイヤ側面</a:t>
            </a:r>
            <a:r>
              <a:rPr lang="en-US" altLang="ja-JP" dirty="0">
                <a:solidFill>
                  <a:schemeClr val="tx1"/>
                </a:solidFill>
              </a:rPr>
              <a:t>(</a:t>
            </a:r>
            <a:r>
              <a:rPr lang="ja-JP" altLang="en-US" dirty="0">
                <a:solidFill>
                  <a:schemeClr val="tx1"/>
                </a:solidFill>
              </a:rPr>
              <a:t>原則として全輪</a:t>
            </a:r>
            <a:r>
              <a:rPr lang="en-US" altLang="ja-JP" dirty="0">
                <a:solidFill>
                  <a:schemeClr val="tx1"/>
                </a:solidFill>
              </a:rPr>
              <a:t>) </a:t>
            </a:r>
            <a:r>
              <a:rPr lang="ja-JP" altLang="en-US" dirty="0">
                <a:solidFill>
                  <a:schemeClr val="tx1"/>
                </a:solidFill>
              </a:rPr>
              <a:t>タイヤ側面のゴム部を検査します。 </a:t>
            </a:r>
          </a:p>
          <a:p>
            <a:pPr marL="228600" indent="-228600">
              <a:buFont typeface="+mj-lt"/>
              <a:buAutoNum type="arabicPeriod"/>
            </a:pPr>
            <a:r>
              <a:rPr lang="ja-JP" altLang="en-US" dirty="0">
                <a:solidFill>
                  <a:schemeClr val="tx1"/>
                </a:solidFill>
              </a:rPr>
              <a:t>ワイパー部</a:t>
            </a:r>
            <a:r>
              <a:rPr lang="en-US" altLang="ja-JP" dirty="0">
                <a:solidFill>
                  <a:schemeClr val="tx1"/>
                </a:solidFill>
              </a:rPr>
              <a:t>(</a:t>
            </a:r>
            <a:r>
              <a:rPr lang="ja-JP" altLang="en-US" dirty="0">
                <a:solidFill>
                  <a:schemeClr val="tx1"/>
                </a:solidFill>
              </a:rPr>
              <a:t>フロントガラス下部</a:t>
            </a:r>
            <a:r>
              <a:rPr lang="en-US" altLang="ja-JP" dirty="0">
                <a:solidFill>
                  <a:schemeClr val="tx1"/>
                </a:solidFill>
              </a:rPr>
              <a:t>) </a:t>
            </a:r>
            <a:r>
              <a:rPr lang="ja-JP" altLang="en-US" dirty="0">
                <a:solidFill>
                  <a:schemeClr val="tx1"/>
                </a:solidFill>
              </a:rPr>
              <a:t>ワイパーのゴム部分だけでなく、フロントガラスの下部パッキンにかけてのワイパー周辺一帯も検査します。</a:t>
            </a:r>
          </a:p>
          <a:p>
            <a:r>
              <a:rPr kumimoji="1" lang="ja-JP" altLang="en-US" dirty="0">
                <a:solidFill>
                  <a:schemeClr val="tx1"/>
                </a:solidFill>
              </a:rPr>
              <a:t>指定箇所検査で物品等の除染の基準超過</a:t>
            </a:r>
            <a:r>
              <a:rPr lang="ja-JP" altLang="en-US" dirty="0">
                <a:solidFill>
                  <a:schemeClr val="tx1"/>
                </a:solidFill>
              </a:rPr>
              <a:t>の</a:t>
            </a:r>
            <a:r>
              <a:rPr kumimoji="1" lang="ja-JP" altLang="en-US" dirty="0">
                <a:solidFill>
                  <a:schemeClr val="tx1"/>
                </a:solidFill>
              </a:rPr>
              <a:t>可能性があると判定（</a:t>
            </a:r>
            <a:r>
              <a:rPr kumimoji="1" lang="en-US" altLang="ja-JP" dirty="0">
                <a:solidFill>
                  <a:schemeClr val="tx1"/>
                </a:solidFill>
              </a:rPr>
              <a:t>40,000cpm</a:t>
            </a:r>
            <a:r>
              <a:rPr kumimoji="1" lang="ja-JP" altLang="en-US" dirty="0">
                <a:solidFill>
                  <a:schemeClr val="tx1"/>
                </a:solidFill>
              </a:rPr>
              <a:t>以上）された場合は、確認検査及び簡易除染の場所へ誘導し、確認検査を実施します。その結果、物品等の除染の基準超過</a:t>
            </a:r>
            <a:r>
              <a:rPr lang="ja-JP" altLang="en-US" dirty="0">
                <a:solidFill>
                  <a:schemeClr val="tx1"/>
                </a:solidFill>
              </a:rPr>
              <a:t>の</a:t>
            </a:r>
            <a:r>
              <a:rPr kumimoji="1" lang="ja-JP" altLang="en-US" dirty="0">
                <a:solidFill>
                  <a:schemeClr val="tx1"/>
                </a:solidFill>
              </a:rPr>
              <a:t>場合は、簡易除染と乗員の検査を行います。</a:t>
            </a:r>
          </a:p>
        </p:txBody>
      </p:sp>
    </p:spTree>
    <p:extLst>
      <p:ext uri="{BB962C8B-B14F-4D97-AF65-F5344CB8AC3E}">
        <p14:creationId xmlns:p14="http://schemas.microsoft.com/office/powerpoint/2010/main" val="365011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r>
              <a:rPr lang="ja-JP" altLang="en-US" sz="1200" dirty="0">
                <a:solidFill>
                  <a:schemeClr val="tx1"/>
                </a:solidFill>
                <a:latin typeface="YuMincho +36p Kana Medium"/>
              </a:rPr>
              <a:t>一般的に車両用ゲート型モニタは、検出部に大容量のプラスチックシンチレータ等を用いており、</a:t>
            </a:r>
            <a:r>
              <a:rPr lang="el-GR" altLang="ja-JP" sz="1200" dirty="0">
                <a:solidFill>
                  <a:schemeClr val="tx1"/>
                </a:solidFill>
                <a:latin typeface="YuMincho +36p Kana Medium"/>
              </a:rPr>
              <a:t>β</a:t>
            </a:r>
            <a:r>
              <a:rPr lang="ja-JP" altLang="en-US" sz="1200" dirty="0">
                <a:solidFill>
                  <a:schemeClr val="tx1"/>
                </a:solidFill>
                <a:latin typeface="YuMincho +36p Kana Medium"/>
              </a:rPr>
              <a:t>線ではなく</a:t>
            </a:r>
            <a:r>
              <a:rPr lang="el-GR" altLang="ja-JP" sz="1200" dirty="0">
                <a:solidFill>
                  <a:schemeClr val="tx1"/>
                </a:solidFill>
                <a:latin typeface="YuMincho +36p Kana Medium"/>
              </a:rPr>
              <a:t>γ</a:t>
            </a:r>
            <a:r>
              <a:rPr lang="ja-JP" altLang="en-US" sz="1200" dirty="0">
                <a:solidFill>
                  <a:schemeClr val="tx1"/>
                </a:solidFill>
                <a:latin typeface="YuMincho +36p Kana Medium"/>
              </a:rPr>
              <a:t>線を検出する方式のものが多いです。検出部は移動できる</a:t>
            </a:r>
            <a:r>
              <a:rPr lang="en-US" altLang="ja-JP" sz="1200" dirty="0">
                <a:solidFill>
                  <a:schemeClr val="tx1"/>
                </a:solidFill>
                <a:latin typeface="YuMincho +36p Kana Medium"/>
              </a:rPr>
              <a:t>2</a:t>
            </a:r>
            <a:r>
              <a:rPr lang="ja-JP" altLang="en-US" sz="1200" dirty="0">
                <a:solidFill>
                  <a:schemeClr val="tx1"/>
                </a:solidFill>
                <a:latin typeface="YuMincho +36p Kana Medium"/>
              </a:rPr>
              <a:t>本のポールで構成し、車両は、ポールとポールの間</a:t>
            </a:r>
            <a:r>
              <a:rPr lang="en-US" altLang="ja-JP" sz="1200" dirty="0">
                <a:solidFill>
                  <a:schemeClr val="tx1"/>
                </a:solidFill>
                <a:latin typeface="YuMincho +36p Kana Medium"/>
              </a:rPr>
              <a:t>(</a:t>
            </a:r>
            <a:r>
              <a:rPr lang="ja-JP" altLang="en-US" sz="1200" dirty="0">
                <a:solidFill>
                  <a:schemeClr val="tx1"/>
                </a:solidFill>
                <a:latin typeface="YuMincho +36p Kana Medium"/>
              </a:rPr>
              <a:t>ゲート</a:t>
            </a:r>
            <a:r>
              <a:rPr lang="en-US" altLang="ja-JP" sz="1200" dirty="0">
                <a:solidFill>
                  <a:schemeClr val="tx1"/>
                </a:solidFill>
                <a:latin typeface="YuMincho +36p Kana Medium"/>
              </a:rPr>
              <a:t>)</a:t>
            </a:r>
            <a:r>
              <a:rPr lang="ja-JP" altLang="en-US" sz="1200" dirty="0">
                <a:solidFill>
                  <a:schemeClr val="tx1"/>
                </a:solidFill>
                <a:latin typeface="YuMincho +36p Kana Medium"/>
              </a:rPr>
              <a:t>を通過する方式としたものがほとんどです。</a:t>
            </a:r>
            <a:endParaRPr lang="en-US" altLang="ja-JP" sz="1200" dirty="0">
              <a:solidFill>
                <a:schemeClr val="tx1"/>
              </a:solidFill>
              <a:latin typeface="YuMincho +36p Kana Medium"/>
            </a:endParaRPr>
          </a:p>
          <a:p>
            <a:pPr algn="l"/>
            <a:r>
              <a:rPr lang="ja-JP" altLang="en-US" sz="1200" dirty="0">
                <a:solidFill>
                  <a:schemeClr val="tx1"/>
                </a:solidFill>
                <a:latin typeface="YuMincho +36p Kana Medium"/>
              </a:rPr>
              <a:t>車両用ゲート型モニタは、</a:t>
            </a:r>
            <a:r>
              <a:rPr lang="ja-JP" altLang="en-US" sz="1200" b="0" i="0" u="none" strike="noStrike" baseline="0" dirty="0">
                <a:solidFill>
                  <a:schemeClr val="tx1"/>
                </a:solidFill>
                <a:latin typeface="YuMincho +36p Kana Medium"/>
              </a:rPr>
              <a:t>事前の性能試験により、タイヤの側面に</a:t>
            </a:r>
            <a:r>
              <a:rPr lang="en-US" altLang="ja-JP" sz="1200" b="0" i="0" u="none" strike="noStrike" baseline="0" dirty="0">
                <a:solidFill>
                  <a:schemeClr val="tx1"/>
                </a:solidFill>
                <a:latin typeface="YuMincho +36p Kana Medium"/>
              </a:rPr>
              <a:t>β </a:t>
            </a:r>
            <a:r>
              <a:rPr lang="ja-JP" altLang="en-US" sz="1200" b="0" i="0" u="none" strike="noStrike" baseline="0" dirty="0">
                <a:solidFill>
                  <a:schemeClr val="tx1"/>
                </a:solidFill>
                <a:latin typeface="YuMincho +36p Kana Medium"/>
              </a:rPr>
              <a:t>線</a:t>
            </a:r>
            <a:r>
              <a:rPr lang="en-US" altLang="ja-JP" sz="1200" b="0" i="0" u="none" strike="noStrike" baseline="0" dirty="0">
                <a:solidFill>
                  <a:schemeClr val="tx1"/>
                </a:solidFill>
                <a:latin typeface="YuMincho +36p Kana Medium"/>
              </a:rPr>
              <a:t>40,000cpm(120Bq/㎠</a:t>
            </a:r>
            <a:r>
              <a:rPr lang="ja-JP" altLang="en-US" sz="1200" b="0" i="0" u="none" strike="noStrike" baseline="0" dirty="0">
                <a:solidFill>
                  <a:schemeClr val="tx1"/>
                </a:solidFill>
                <a:latin typeface="YuMincho +36p Kana Medium"/>
              </a:rPr>
              <a:t>、放射能</a:t>
            </a:r>
            <a:r>
              <a:rPr lang="en-US" altLang="ja-JP" sz="1200" b="0" i="0" u="none" strike="noStrike" baseline="0" dirty="0">
                <a:solidFill>
                  <a:schemeClr val="tx1"/>
                </a:solidFill>
                <a:latin typeface="YuMincho +36p Kana Medium"/>
              </a:rPr>
              <a:t>240</a:t>
            </a:r>
            <a:r>
              <a:rPr lang="ja-JP" altLang="en-US" sz="1200" b="0" i="0" u="none" strike="noStrike" baseline="0" dirty="0">
                <a:solidFill>
                  <a:schemeClr val="tx1"/>
                </a:solidFill>
                <a:latin typeface="YuMincho +36p Kana Medium"/>
              </a:rPr>
              <a:t>ｋ</a:t>
            </a:r>
            <a:r>
              <a:rPr lang="en-US" altLang="ja-JP" sz="1200" b="0" i="0" u="none" strike="noStrike" baseline="0" dirty="0" err="1">
                <a:solidFill>
                  <a:schemeClr val="tx1"/>
                </a:solidFill>
                <a:latin typeface="YuMincho +36p Kana Medium"/>
              </a:rPr>
              <a:t>Bq</a:t>
            </a:r>
            <a:r>
              <a:rPr lang="en-US" altLang="ja-JP" sz="1200" b="0" i="0" u="none" strike="noStrike" baseline="0" dirty="0">
                <a:solidFill>
                  <a:schemeClr val="tx1"/>
                </a:solidFill>
                <a:latin typeface="YuMincho +36p Kana Medium"/>
              </a:rPr>
              <a:t>)</a:t>
            </a:r>
            <a:r>
              <a:rPr lang="ja-JP" altLang="en-US" sz="1200" b="0" i="0" u="none" strike="noStrike" baseline="0" dirty="0">
                <a:solidFill>
                  <a:schemeClr val="tx1"/>
                </a:solidFill>
                <a:latin typeface="YuMincho +36p Kana Medium"/>
              </a:rPr>
              <a:t>の一様な</a:t>
            </a:r>
            <a:r>
              <a:rPr lang="en-US" altLang="ja-JP" sz="1200" b="0" i="0" u="none" strike="noStrike" baseline="0" dirty="0">
                <a:solidFill>
                  <a:schemeClr val="tx1"/>
                </a:solidFill>
                <a:latin typeface="YuMincho +36p Kana Medium"/>
              </a:rPr>
              <a:t>I-131 </a:t>
            </a:r>
            <a:r>
              <a:rPr lang="ja-JP" altLang="en-US" sz="1200" b="0" i="0" u="none" strike="noStrike" baseline="0" dirty="0">
                <a:solidFill>
                  <a:schemeClr val="tx1"/>
                </a:solidFill>
                <a:latin typeface="YuMincho +36p Kana Medium"/>
              </a:rPr>
              <a:t>が存在することを検出することが可能であれば、表面汚染検査用測定器による指定箇所検査のうちタイヤ側面の検査に代えることが</a:t>
            </a:r>
            <a:r>
              <a:rPr lang="ja-JP" altLang="en-US" sz="1200" dirty="0">
                <a:solidFill>
                  <a:schemeClr val="tx1"/>
                </a:solidFill>
                <a:latin typeface="YuMincho +36p Kana Medium"/>
              </a:rPr>
              <a:t>できます。</a:t>
            </a:r>
            <a:r>
              <a:rPr lang="ja-JP" altLang="en-US" sz="1200" b="0" i="0" u="none" strike="noStrike" baseline="0" dirty="0">
                <a:solidFill>
                  <a:schemeClr val="tx1"/>
                </a:solidFill>
                <a:latin typeface="YuMincho +36p Kana Medium"/>
              </a:rPr>
              <a:t>警報値の設定条件等、メーカーや機種により相違があることから、運用する際には、運用の手引きを参照し、それぞれの使用方法に従ってください</a:t>
            </a:r>
            <a:r>
              <a:rPr lang="ja-JP" altLang="en-US" sz="1200" dirty="0">
                <a:solidFill>
                  <a:schemeClr val="tx1"/>
                </a:solidFill>
                <a:latin typeface="YuMincho +36p Kana Medium"/>
              </a:rPr>
              <a:t>。 </a:t>
            </a:r>
            <a:endParaRPr lang="en-US" altLang="ja-JP" sz="1200" dirty="0">
              <a:solidFill>
                <a:schemeClr val="tx1"/>
              </a:solidFill>
              <a:latin typeface="YuMincho +36p Kana Medium"/>
            </a:endParaRPr>
          </a:p>
          <a:p>
            <a:pPr algn="l"/>
            <a:endParaRPr lang="ja-JP" altLang="en-US" sz="1200" dirty="0">
              <a:solidFill>
                <a:schemeClr val="tx1"/>
              </a:solidFill>
              <a:latin typeface="YuMincho +36p Kana Medium"/>
            </a:endParaRPr>
          </a:p>
          <a:p>
            <a:pPr marL="228600" indent="-228600">
              <a:buFont typeface="+mj-lt"/>
              <a:buAutoNum type="arabicPeriod"/>
            </a:pPr>
            <a:r>
              <a:rPr lang="ja-JP" altLang="en-US" sz="1200" dirty="0">
                <a:solidFill>
                  <a:schemeClr val="tx1"/>
                </a:solidFill>
                <a:latin typeface="YuMincho +36p Kana Medium"/>
              </a:rPr>
              <a:t>検査員は、通過する車両の大きさ</a:t>
            </a:r>
            <a:r>
              <a:rPr lang="en-US" altLang="ja-JP" sz="1200" dirty="0">
                <a:solidFill>
                  <a:schemeClr val="tx1"/>
                </a:solidFill>
                <a:latin typeface="YuMincho +36p Kana Medium"/>
              </a:rPr>
              <a:t>(</a:t>
            </a:r>
            <a:r>
              <a:rPr lang="ja-JP" altLang="en-US" sz="1200" dirty="0">
                <a:solidFill>
                  <a:schemeClr val="tx1"/>
                </a:solidFill>
                <a:latin typeface="YuMincho +36p Kana Medium"/>
              </a:rPr>
              <a:t>バス、乗用車の車幅等</a:t>
            </a:r>
            <a:r>
              <a:rPr lang="en-US" altLang="ja-JP" sz="1200" dirty="0">
                <a:solidFill>
                  <a:schemeClr val="tx1"/>
                </a:solidFill>
                <a:latin typeface="YuMincho +36p Kana Medium"/>
              </a:rPr>
              <a:t>)</a:t>
            </a:r>
            <a:r>
              <a:rPr lang="ja-JP" altLang="en-US" sz="1200" dirty="0">
                <a:solidFill>
                  <a:schemeClr val="tx1"/>
                </a:solidFill>
                <a:latin typeface="YuMincho +36p Kana Medium"/>
              </a:rPr>
              <a:t>によらず、ポール間隔を</a:t>
            </a:r>
            <a:r>
              <a:rPr lang="en-US" altLang="ja-JP" sz="1200" dirty="0">
                <a:solidFill>
                  <a:schemeClr val="tx1"/>
                </a:solidFill>
                <a:latin typeface="YuMincho +36p Kana Medium"/>
              </a:rPr>
              <a:t>3.5</a:t>
            </a:r>
            <a:r>
              <a:rPr lang="ja-JP" altLang="en-US" sz="1200" dirty="0">
                <a:solidFill>
                  <a:schemeClr val="tx1"/>
                </a:solidFill>
                <a:latin typeface="YuMincho +36p Kana Medium"/>
              </a:rPr>
              <a:t>ｍとして設置します。</a:t>
            </a:r>
            <a:endParaRPr lang="en-US" altLang="ja-JP" sz="1200" dirty="0">
              <a:solidFill>
                <a:schemeClr val="tx1"/>
              </a:solidFill>
              <a:latin typeface="YuMincho +36p Kana Medium"/>
            </a:endParaRPr>
          </a:p>
          <a:p>
            <a:pPr marL="228600" indent="-228600">
              <a:buFont typeface="+mj-lt"/>
              <a:buAutoNum type="arabicPeriod"/>
            </a:pPr>
            <a:r>
              <a:rPr lang="ja-JP" altLang="en-US" sz="1200" dirty="0">
                <a:solidFill>
                  <a:schemeClr val="tx1"/>
                </a:solidFill>
                <a:latin typeface="YuMincho +36p Kana Medium"/>
              </a:rPr>
              <a:t>ゲートモニタの検出器から３ｍ以上の距離を空けて車両を一時停止させ、検査員は、ワイパー部</a:t>
            </a:r>
            <a:r>
              <a:rPr lang="en-US" altLang="ja-JP" sz="1200" dirty="0">
                <a:solidFill>
                  <a:schemeClr val="tx1"/>
                </a:solidFill>
                <a:latin typeface="YuMincho +36p Kana Medium"/>
              </a:rPr>
              <a:t>(</a:t>
            </a:r>
            <a:r>
              <a:rPr lang="ja-JP" altLang="en-US" sz="1200" dirty="0">
                <a:solidFill>
                  <a:schemeClr val="tx1"/>
                </a:solidFill>
                <a:latin typeface="YuMincho +36p Kana Medium"/>
              </a:rPr>
              <a:t>フロントガラス下部</a:t>
            </a:r>
            <a:r>
              <a:rPr lang="en-US" altLang="ja-JP" sz="1200" dirty="0">
                <a:solidFill>
                  <a:schemeClr val="tx1"/>
                </a:solidFill>
                <a:latin typeface="YuMincho +36p Kana Medium"/>
              </a:rPr>
              <a:t>)</a:t>
            </a:r>
            <a:r>
              <a:rPr lang="ja-JP" altLang="en-US" sz="1200" dirty="0">
                <a:solidFill>
                  <a:schemeClr val="tx1"/>
                </a:solidFill>
                <a:latin typeface="YuMincho +36p Kana Medium"/>
              </a:rPr>
              <a:t>を表面汚染検査用の放射線測定器で指定箇所検査</a:t>
            </a:r>
            <a:r>
              <a:rPr lang="ja-JP" altLang="en-US" sz="1200" u="none" dirty="0">
                <a:solidFill>
                  <a:schemeClr val="tx1"/>
                </a:solidFill>
                <a:latin typeface="YuMincho +36p Kana Medium"/>
              </a:rPr>
              <a:t>を</a:t>
            </a:r>
            <a:r>
              <a:rPr lang="ja-JP" altLang="en-US" sz="1200" dirty="0">
                <a:solidFill>
                  <a:schemeClr val="tx1"/>
                </a:solidFill>
                <a:latin typeface="YuMincho +36p Kana Medium"/>
              </a:rPr>
              <a:t>します。ワイパー部は、車体に体が触れない程度の、手の届く範囲を検査します。</a:t>
            </a:r>
            <a:endParaRPr lang="en-US" altLang="ja-JP" sz="1200" dirty="0">
              <a:solidFill>
                <a:schemeClr val="tx1"/>
              </a:solidFill>
              <a:latin typeface="YuMincho +36p Kana Medium"/>
            </a:endParaRPr>
          </a:p>
          <a:p>
            <a:pPr marL="228600" indent="-228600">
              <a:buFont typeface="+mj-lt"/>
              <a:buAutoNum type="arabicPeriod"/>
            </a:pPr>
            <a:r>
              <a:rPr lang="ja-JP" altLang="en-US" sz="1200" dirty="0">
                <a:solidFill>
                  <a:schemeClr val="tx1"/>
                </a:solidFill>
                <a:latin typeface="YuMincho +36p Kana Medium"/>
              </a:rPr>
              <a:t>ゲートの中心線に沿って、およそ</a:t>
            </a:r>
            <a:r>
              <a:rPr lang="en-US" altLang="ja-JP" sz="1200" dirty="0">
                <a:solidFill>
                  <a:schemeClr val="tx1"/>
                </a:solidFill>
                <a:latin typeface="YuMincho +36p Kana Medium"/>
              </a:rPr>
              <a:t>5km/h </a:t>
            </a:r>
            <a:r>
              <a:rPr lang="ja-JP" altLang="en-US" sz="1200" dirty="0">
                <a:solidFill>
                  <a:schemeClr val="tx1"/>
                </a:solidFill>
                <a:latin typeface="YuMincho +36p Kana Medium"/>
              </a:rPr>
              <a:t>以下で一台ずつ通過させます。</a:t>
            </a:r>
            <a:endParaRPr lang="en-US" altLang="ja-JP" sz="1200" dirty="0">
              <a:solidFill>
                <a:schemeClr val="tx1"/>
              </a:solidFill>
              <a:latin typeface="YuMincho +36p Kana Medium"/>
            </a:endParaRPr>
          </a:p>
          <a:p>
            <a:pPr marL="228600" indent="-228600">
              <a:buFont typeface="+mj-lt"/>
              <a:buAutoNum type="arabicPeriod"/>
            </a:pPr>
            <a:r>
              <a:rPr lang="ja-JP" altLang="en-US" sz="1200" dirty="0">
                <a:solidFill>
                  <a:schemeClr val="tx1"/>
                </a:solidFill>
                <a:latin typeface="YuMincho +36p Kana Medium"/>
              </a:rPr>
              <a:t>検査員は、ゲート通過後、車両を</a:t>
            </a:r>
            <a:r>
              <a:rPr lang="ja-JP" altLang="en-US" sz="1200" u="none" dirty="0">
                <a:solidFill>
                  <a:schemeClr val="tx1"/>
                </a:solidFill>
                <a:latin typeface="YuMincho +36p Kana Medium"/>
              </a:rPr>
              <a:t>３ｍ以上離れたところで、</a:t>
            </a:r>
            <a:r>
              <a:rPr lang="ja-JP" altLang="en-US" sz="1200" dirty="0">
                <a:solidFill>
                  <a:schemeClr val="tx1"/>
                </a:solidFill>
                <a:latin typeface="YuMincho +36p Kana Medium"/>
              </a:rPr>
              <a:t>再度一時停止させます。このとき、要員の安全を確保するため、ギアはパーキング又はニュートラルに、また、サイドブレーキが引いてあることを確認します。</a:t>
            </a:r>
            <a:endParaRPr lang="en-US" altLang="ja-JP" sz="1200" dirty="0">
              <a:solidFill>
                <a:schemeClr val="tx1"/>
              </a:solidFill>
              <a:latin typeface="YuMincho +36p Kana Medium"/>
            </a:endParaRPr>
          </a:p>
          <a:p>
            <a:pPr marL="228600" indent="-228600">
              <a:buFont typeface="+mj-lt"/>
              <a:buAutoNum type="arabicPeriod"/>
            </a:pPr>
            <a:r>
              <a:rPr lang="ja-JP" altLang="en-US" sz="1200" dirty="0">
                <a:solidFill>
                  <a:schemeClr val="tx1"/>
                </a:solidFill>
                <a:latin typeface="YuMincho +36p Kana Medium"/>
              </a:rPr>
              <a:t>検査の終わった車両を、次のところに誘導します。</a:t>
            </a:r>
          </a:p>
        </p:txBody>
      </p:sp>
    </p:spTree>
    <p:extLst>
      <p:ext uri="{BB962C8B-B14F-4D97-AF65-F5344CB8AC3E}">
        <p14:creationId xmlns:p14="http://schemas.microsoft.com/office/powerpoint/2010/main" val="2942475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r>
              <a:rPr lang="ja-JP" altLang="en-US" dirty="0">
                <a:solidFill>
                  <a:schemeClr val="tx1"/>
                </a:solidFill>
              </a:rPr>
              <a:t>原則として、簡易除染員が濡らしたタオル等を用い、付着している放射性物質を拭き取ります。拭き取りの方法は、以下のとおりです。 </a:t>
            </a:r>
            <a:endParaRPr lang="en-US" altLang="ja-JP" dirty="0">
              <a:solidFill>
                <a:schemeClr val="tx1"/>
              </a:solidFill>
            </a:endParaRPr>
          </a:p>
          <a:p>
            <a:pPr marL="357188" indent="-158750">
              <a:buFont typeface="Arial" panose="020B0604020202020204" pitchFamily="34" charset="0"/>
              <a:buChar char="•"/>
            </a:pPr>
            <a:r>
              <a:rPr kumimoji="1" lang="ja-JP" altLang="en-US" dirty="0">
                <a:solidFill>
                  <a:schemeClr val="tx1"/>
                </a:solidFill>
              </a:rPr>
              <a:t>物品等の除染の基準超過（</a:t>
            </a:r>
            <a:r>
              <a:rPr kumimoji="1" lang="en-US" altLang="ja-JP" dirty="0">
                <a:solidFill>
                  <a:schemeClr val="tx1"/>
                </a:solidFill>
              </a:rPr>
              <a:t>40,000cpm</a:t>
            </a:r>
            <a:r>
              <a:rPr kumimoji="1" lang="ja-JP" altLang="en-US" dirty="0">
                <a:solidFill>
                  <a:schemeClr val="tx1"/>
                </a:solidFill>
              </a:rPr>
              <a:t>超）</a:t>
            </a:r>
            <a:r>
              <a:rPr lang="ja-JP" altLang="en-US" dirty="0">
                <a:solidFill>
                  <a:schemeClr val="tx1"/>
                </a:solidFill>
              </a:rPr>
              <a:t>の箇所の周囲から中心に向かって一方向に拭き取り ます。 </a:t>
            </a:r>
            <a:endParaRPr lang="en-US" altLang="ja-JP" dirty="0">
              <a:solidFill>
                <a:schemeClr val="tx1"/>
              </a:solidFill>
            </a:endParaRPr>
          </a:p>
          <a:p>
            <a:pPr marL="357188" indent="-158750">
              <a:buFont typeface="Arial" panose="020B0604020202020204" pitchFamily="34" charset="0"/>
              <a:buChar char="•"/>
            </a:pPr>
            <a:r>
              <a:rPr lang="en-US" altLang="ja-JP" dirty="0">
                <a:solidFill>
                  <a:schemeClr val="tx1"/>
                </a:solidFill>
              </a:rPr>
              <a:t>1</a:t>
            </a:r>
            <a:r>
              <a:rPr lang="ja-JP" altLang="en-US" dirty="0">
                <a:solidFill>
                  <a:schemeClr val="tx1"/>
                </a:solidFill>
              </a:rPr>
              <a:t>枚のタオル等で何度も繰り返して拭き取らないようにします。</a:t>
            </a:r>
            <a:endParaRPr lang="en-US" altLang="ja-JP" dirty="0">
              <a:solidFill>
                <a:schemeClr val="tx1"/>
              </a:solidFill>
            </a:endParaRPr>
          </a:p>
          <a:p>
            <a:pPr marL="357188" indent="-158750">
              <a:buFont typeface="Arial" panose="020B0604020202020204" pitchFamily="34" charset="0"/>
              <a:buChar char="•"/>
            </a:pPr>
            <a:r>
              <a:rPr lang="en-US" altLang="ja-JP" dirty="0">
                <a:solidFill>
                  <a:schemeClr val="tx1"/>
                </a:solidFill>
              </a:rPr>
              <a:t>1</a:t>
            </a:r>
            <a:r>
              <a:rPr lang="ja-JP" altLang="en-US" dirty="0">
                <a:solidFill>
                  <a:schemeClr val="tx1"/>
                </a:solidFill>
              </a:rPr>
              <a:t>度拭き取りに使ったタオル等は所定の容器等へ入れます。 </a:t>
            </a:r>
          </a:p>
          <a:p>
            <a:r>
              <a:rPr lang="ja-JP" altLang="en-US" dirty="0">
                <a:solidFill>
                  <a:schemeClr val="tx1"/>
                </a:solidFill>
              </a:rPr>
              <a:t>該当箇所に強固に泥が付着している場合は、洗車用ブラシを使うなどして、泥を落とします。落とした泥は、シートで受け、ビニル袋等に集めておき、一般の廃棄物と分別しておきます。 </a:t>
            </a:r>
            <a:endParaRPr lang="en-US" altLang="ja-JP" dirty="0">
              <a:solidFill>
                <a:schemeClr val="tx1"/>
              </a:solidFill>
            </a:endParaRPr>
          </a:p>
          <a:p>
            <a:pPr marL="0" marR="0" lvl="0" indent="144000" algn="l" defTabSz="914400"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effectLst/>
                <a:latin typeface="+mn-ea"/>
              </a:rPr>
              <a:t>1</a:t>
            </a:r>
            <a:r>
              <a:rPr lang="ja-JP" altLang="en-US" sz="1200" b="0" dirty="0">
                <a:solidFill>
                  <a:schemeClr val="tx1"/>
                </a:solidFill>
                <a:effectLst/>
                <a:latin typeface="+mn-ea"/>
              </a:rPr>
              <a:t>回の簡易除染によっても物品等の除染の基準を超える場合は、</a:t>
            </a:r>
            <a:r>
              <a:rPr lang="en-US" altLang="ja-JP" sz="1200" b="0" dirty="0">
                <a:solidFill>
                  <a:schemeClr val="tx1"/>
                </a:solidFill>
                <a:effectLst/>
                <a:latin typeface="+mn-ea"/>
              </a:rPr>
              <a:t>2</a:t>
            </a:r>
            <a:r>
              <a:rPr lang="ja-JP" altLang="en-US" sz="1200" b="0" dirty="0">
                <a:solidFill>
                  <a:schemeClr val="tx1"/>
                </a:solidFill>
                <a:effectLst/>
                <a:latin typeface="+mn-ea"/>
              </a:rPr>
              <a:t>回目の簡易除染を行い、それ以上は除染を行わず、除染後の確認検査を行います。</a:t>
            </a:r>
            <a:endParaRPr lang="ja-JP" altLang="en-US" sz="1200" b="0" dirty="0">
              <a:solidFill>
                <a:schemeClr val="tx1"/>
              </a:solidFill>
              <a:latin typeface="+mn-ea"/>
            </a:endParaRPr>
          </a:p>
          <a:p>
            <a:endParaRPr lang="ja-JP" altLang="en-US" dirty="0">
              <a:solidFill>
                <a:schemeClr val="tx1"/>
              </a:solidFill>
            </a:endParaRPr>
          </a:p>
          <a:p>
            <a:endParaRPr lang="ja-JP" altLang="en-US" dirty="0"/>
          </a:p>
        </p:txBody>
      </p:sp>
    </p:spTree>
    <p:extLst>
      <p:ext uri="{BB962C8B-B14F-4D97-AF65-F5344CB8AC3E}">
        <p14:creationId xmlns:p14="http://schemas.microsoft.com/office/powerpoint/2010/main" val="3974802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r>
              <a:rPr kumimoji="1" lang="ja-JP" altLang="en-US" dirty="0">
                <a:solidFill>
                  <a:schemeClr val="tx1"/>
                </a:solidFill>
              </a:rPr>
              <a:t>「住民指定箇所検査班」による表面汚染検査用の放射線測定器を用いた住民の検査では、放射性物質が付着している可能性が高い、①頭部、顔面、</a:t>
            </a:r>
            <a:r>
              <a:rPr kumimoji="1" lang="en-US" altLang="ja-JP" dirty="0">
                <a:solidFill>
                  <a:schemeClr val="tx1"/>
                </a:solidFill>
              </a:rPr>
              <a:t>②</a:t>
            </a:r>
            <a:r>
              <a:rPr lang="ja-JP" altLang="en-US" dirty="0">
                <a:solidFill>
                  <a:schemeClr val="tx1"/>
                </a:solidFill>
              </a:rPr>
              <a:t>手指及び掌、③靴底を</a:t>
            </a:r>
            <a:r>
              <a:rPr kumimoji="1" lang="ja-JP" altLang="en-US" dirty="0">
                <a:solidFill>
                  <a:schemeClr val="tx1"/>
                </a:solidFill>
              </a:rPr>
              <a:t>指定箇所検査します。なお、検査の際には、帽子、上着等は着衣のまま、その上から検査します。</a:t>
            </a:r>
          </a:p>
          <a:p>
            <a:r>
              <a:rPr lang="ja-JP" altLang="en-US" dirty="0">
                <a:solidFill>
                  <a:schemeClr val="tx1"/>
                </a:solidFill>
              </a:rPr>
              <a:t>指定箇所検査で</a:t>
            </a:r>
            <a:r>
              <a:rPr lang="en-US" altLang="ja-JP" dirty="0">
                <a:solidFill>
                  <a:schemeClr val="tx1"/>
                </a:solidFill>
              </a:rPr>
              <a:t>OIL4</a:t>
            </a:r>
            <a:r>
              <a:rPr lang="ja-JP" altLang="en-US" dirty="0">
                <a:solidFill>
                  <a:schemeClr val="tx1"/>
                </a:solidFill>
              </a:rPr>
              <a:t>超の可能性があると判定された場合は、確認検査及び簡易除染の場所へ誘導し、「住民確認検査班」による確認検査を実施します。その結果、</a:t>
            </a:r>
            <a:r>
              <a:rPr lang="en-US" altLang="ja-JP" dirty="0">
                <a:solidFill>
                  <a:schemeClr val="tx1"/>
                </a:solidFill>
              </a:rPr>
              <a:t> OIL4</a:t>
            </a:r>
            <a:r>
              <a:rPr lang="ja-JP" altLang="en-US" dirty="0">
                <a:solidFill>
                  <a:schemeClr val="tx1"/>
                </a:solidFill>
              </a:rPr>
              <a:t>超の場合は、「住民簡易除染・確認検査班」による簡易除染と携行物品の検査を行います。また、</a:t>
            </a:r>
            <a:r>
              <a:rPr lang="ja-JP" altLang="en-US" sz="1200" dirty="0">
                <a:solidFill>
                  <a:schemeClr val="tx1"/>
                </a:solidFill>
              </a:rPr>
              <a:t>「車両確認検査班」</a:t>
            </a:r>
            <a:r>
              <a:rPr lang="ja-JP" altLang="en-US" dirty="0">
                <a:solidFill>
                  <a:schemeClr val="tx1"/>
                </a:solidFill>
              </a:rPr>
              <a:t>に、当該住民が乗車していた車両の車内の検査も行うよう連絡し、</a:t>
            </a:r>
            <a:r>
              <a:rPr kumimoji="1" lang="ja-JP" altLang="en-US" dirty="0">
                <a:solidFill>
                  <a:schemeClr val="tx1"/>
                </a:solidFill>
              </a:rPr>
              <a:t>物品等の除染の基準超過</a:t>
            </a:r>
            <a:r>
              <a:rPr lang="ja-JP" altLang="en-US" dirty="0">
                <a:solidFill>
                  <a:schemeClr val="tx1"/>
                </a:solidFill>
              </a:rPr>
              <a:t>の場合にはあわせて</a:t>
            </a:r>
            <a:r>
              <a:rPr lang="ja-JP" altLang="en-US" sz="1200" dirty="0">
                <a:solidFill>
                  <a:schemeClr val="tx1"/>
                </a:solidFill>
              </a:rPr>
              <a:t>「車両簡易除染・確認検査班」による</a:t>
            </a:r>
            <a:r>
              <a:rPr lang="ja-JP" altLang="en-US" dirty="0">
                <a:solidFill>
                  <a:schemeClr val="tx1"/>
                </a:solidFill>
              </a:rPr>
              <a:t>車内の簡易除染を行います。</a:t>
            </a:r>
          </a:p>
          <a:p>
            <a:endParaRPr kumimoji="1" lang="ja-JP" altLang="en-US" dirty="0"/>
          </a:p>
        </p:txBody>
      </p:sp>
    </p:spTree>
    <p:extLst>
      <p:ext uri="{BB962C8B-B14F-4D97-AF65-F5344CB8AC3E}">
        <p14:creationId xmlns:p14="http://schemas.microsoft.com/office/powerpoint/2010/main" val="2658814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r>
              <a:rPr lang="ja-JP" altLang="en-US" dirty="0">
                <a:solidFill>
                  <a:schemeClr val="tx1"/>
                </a:solidFill>
              </a:rPr>
              <a:t>「住民確認検査班」による表面汚染検査用の放射線測定器を用いた携行物品の検査では、対象となる物品の表面を検査します。原則として表面全面を行って下さい。なお、スーツケース、鞄、袋等密閉されたものは、 開封して検査する必要はありません。 </a:t>
            </a:r>
          </a:p>
          <a:p>
            <a:r>
              <a:rPr kumimoji="1" lang="ja-JP" altLang="en-US" dirty="0">
                <a:solidFill>
                  <a:schemeClr val="tx1"/>
                </a:solidFill>
              </a:rPr>
              <a:t>物品等の除染の基準超過</a:t>
            </a:r>
            <a:r>
              <a:rPr lang="ja-JP" altLang="en-US" dirty="0">
                <a:solidFill>
                  <a:schemeClr val="tx1"/>
                </a:solidFill>
              </a:rPr>
              <a:t>の場合は、「住民簡易除染・確認検査班」による簡易除染を行います。 </a:t>
            </a:r>
          </a:p>
        </p:txBody>
      </p:sp>
    </p:spTree>
    <p:extLst>
      <p:ext uri="{BB962C8B-B14F-4D97-AF65-F5344CB8AC3E}">
        <p14:creationId xmlns:p14="http://schemas.microsoft.com/office/powerpoint/2010/main" val="1728117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r>
              <a:rPr lang="ja-JP" altLang="en-US" dirty="0">
                <a:solidFill>
                  <a:schemeClr val="tx1"/>
                </a:solidFill>
              </a:rPr>
              <a:t>脱衣</a:t>
            </a:r>
            <a:endParaRPr lang="en-US" altLang="ja-JP" dirty="0">
              <a:solidFill>
                <a:schemeClr val="tx1"/>
              </a:solidFill>
            </a:endParaRPr>
          </a:p>
          <a:p>
            <a:r>
              <a:rPr lang="ja-JP" altLang="en-US" dirty="0">
                <a:solidFill>
                  <a:schemeClr val="tx1"/>
                </a:solidFill>
              </a:rPr>
              <a:t>衣服が</a:t>
            </a:r>
            <a:r>
              <a:rPr kumimoji="1" lang="ja-JP" altLang="en-US" dirty="0">
                <a:solidFill>
                  <a:schemeClr val="tx1"/>
                </a:solidFill>
              </a:rPr>
              <a:t>物品等の除染の基準超過</a:t>
            </a:r>
            <a:r>
              <a:rPr lang="ja-JP" altLang="en-US" dirty="0">
                <a:solidFill>
                  <a:schemeClr val="tx1"/>
                </a:solidFill>
              </a:rPr>
              <a:t>の場合は、原則として住民本人による脱衣を行ってもらいます。その際、替えの衣服も予め用意しておきます。 脱衣の際は、衣服や身体への放射性物質の拡大を防止する必要があります。そのため、簡易除染員から住民へ以下の説明と指導を行います。・ 手袋とマスクを着用します。</a:t>
            </a:r>
            <a:br>
              <a:rPr lang="ja-JP" altLang="en-US" dirty="0">
                <a:solidFill>
                  <a:schemeClr val="tx1"/>
                </a:solidFill>
              </a:rPr>
            </a:br>
            <a:r>
              <a:rPr lang="ja-JP" altLang="en-US" dirty="0">
                <a:solidFill>
                  <a:schemeClr val="tx1"/>
                </a:solidFill>
              </a:rPr>
              <a:t>・ 衣服の表を中に巻き込むように脱ぎます。</a:t>
            </a:r>
            <a:br>
              <a:rPr lang="ja-JP" altLang="en-US" dirty="0">
                <a:solidFill>
                  <a:schemeClr val="tx1"/>
                </a:solidFill>
              </a:rPr>
            </a:br>
            <a:r>
              <a:rPr lang="ja-JP" altLang="en-US" dirty="0">
                <a:solidFill>
                  <a:schemeClr val="tx1"/>
                </a:solidFill>
              </a:rPr>
              <a:t>・ 脱衣の際に皮膚に触れる場合は、テープ等で覆ってから脱衣します。 </a:t>
            </a:r>
          </a:p>
          <a:p>
            <a:r>
              <a:rPr lang="ja-JP" altLang="en-US" dirty="0">
                <a:solidFill>
                  <a:schemeClr val="tx1"/>
                </a:solidFill>
              </a:rPr>
              <a:t>脱衣後、該当箇所の身体を確認検査し、測定の結果、</a:t>
            </a:r>
            <a:r>
              <a:rPr lang="en-US" altLang="ja-JP" dirty="0">
                <a:solidFill>
                  <a:schemeClr val="tx1"/>
                </a:solidFill>
              </a:rPr>
              <a:t> OIL4</a:t>
            </a:r>
            <a:r>
              <a:rPr lang="ja-JP" altLang="en-US" dirty="0">
                <a:solidFill>
                  <a:schemeClr val="tx1"/>
                </a:solidFill>
              </a:rPr>
              <a:t>超の場合は、 次の簡易除染を行います。 </a:t>
            </a:r>
          </a:p>
          <a:p>
            <a:r>
              <a:rPr lang="ja-JP" altLang="en-US" dirty="0">
                <a:solidFill>
                  <a:schemeClr val="tx1"/>
                </a:solidFill>
              </a:rPr>
              <a:t>なお、放射性物質の付着がごく一部分に限られている場合は、拭き取ることもできます。 </a:t>
            </a:r>
            <a:endParaRPr lang="en-US" altLang="ja-JP" dirty="0">
              <a:solidFill>
                <a:schemeClr val="tx1"/>
              </a:solidFill>
            </a:endParaRPr>
          </a:p>
          <a:p>
            <a:r>
              <a:rPr lang="ja-JP" altLang="en-US" dirty="0">
                <a:solidFill>
                  <a:schemeClr val="tx1"/>
                </a:solidFill>
              </a:rPr>
              <a:t>拭き取り</a:t>
            </a:r>
            <a:endParaRPr lang="en-US" altLang="ja-JP" dirty="0">
              <a:solidFill>
                <a:schemeClr val="tx1"/>
              </a:solidFill>
            </a:endParaRPr>
          </a:p>
          <a:p>
            <a:r>
              <a:rPr lang="ja-JP" altLang="en-US" dirty="0">
                <a:solidFill>
                  <a:schemeClr val="tx1"/>
                </a:solidFill>
              </a:rPr>
              <a:t>頭髪や皮膚が</a:t>
            </a:r>
            <a:r>
              <a:rPr lang="en-US" altLang="ja-JP" dirty="0">
                <a:solidFill>
                  <a:schemeClr val="tx1"/>
                </a:solidFill>
              </a:rPr>
              <a:t>OIL4</a:t>
            </a:r>
            <a:r>
              <a:rPr lang="ja-JP" altLang="en-US" dirty="0">
                <a:solidFill>
                  <a:schemeClr val="tx1"/>
                </a:solidFill>
              </a:rPr>
              <a:t>超の場合は、原則として住民本人によるウェットティッシュ等を用いた拭き取りを行ってもらいます。</a:t>
            </a:r>
            <a:endParaRPr lang="en-US" altLang="ja-JP" dirty="0">
              <a:solidFill>
                <a:schemeClr val="tx1"/>
              </a:solidFill>
            </a:endParaRPr>
          </a:p>
          <a:p>
            <a:r>
              <a:rPr lang="ja-JP" altLang="en-US" dirty="0">
                <a:solidFill>
                  <a:schemeClr val="tx1"/>
                </a:solidFill>
              </a:rPr>
              <a:t>簡易除染員から住民へ以下の説明と指導を行います。・ 手袋</a:t>
            </a:r>
            <a:r>
              <a:rPr lang="en-US" altLang="ja-JP" dirty="0">
                <a:solidFill>
                  <a:schemeClr val="tx1"/>
                </a:solidFill>
              </a:rPr>
              <a:t>(</a:t>
            </a:r>
            <a:r>
              <a:rPr lang="ja-JP" altLang="en-US" dirty="0">
                <a:solidFill>
                  <a:schemeClr val="tx1"/>
                </a:solidFill>
              </a:rPr>
              <a:t>手の簡易除染時は着用しません</a:t>
            </a:r>
            <a:r>
              <a:rPr lang="en-US" altLang="ja-JP" dirty="0">
                <a:solidFill>
                  <a:schemeClr val="tx1"/>
                </a:solidFill>
              </a:rPr>
              <a:t>)</a:t>
            </a:r>
            <a:r>
              <a:rPr lang="ja-JP" altLang="en-US" dirty="0">
                <a:solidFill>
                  <a:schemeClr val="tx1"/>
                </a:solidFill>
              </a:rPr>
              <a:t>とマスクを着用します。</a:t>
            </a:r>
            <a:br>
              <a:rPr lang="ja-JP" altLang="en-US" dirty="0">
                <a:solidFill>
                  <a:schemeClr val="tx1"/>
                </a:solidFill>
              </a:rPr>
            </a:br>
            <a:r>
              <a:rPr lang="ja-JP" altLang="en-US" dirty="0">
                <a:solidFill>
                  <a:schemeClr val="tx1"/>
                </a:solidFill>
              </a:rPr>
              <a:t>・ </a:t>
            </a:r>
            <a:r>
              <a:rPr lang="en-US" altLang="ja-JP" dirty="0">
                <a:solidFill>
                  <a:schemeClr val="tx1"/>
                </a:solidFill>
              </a:rPr>
              <a:t>OIL4</a:t>
            </a:r>
            <a:r>
              <a:rPr lang="ja-JP" altLang="en-US" dirty="0">
                <a:solidFill>
                  <a:schemeClr val="tx1"/>
                </a:solidFill>
              </a:rPr>
              <a:t>超の箇所の周囲から中心に向かって拭き取ります。</a:t>
            </a:r>
            <a:br>
              <a:rPr lang="ja-JP" altLang="en-US" dirty="0">
                <a:solidFill>
                  <a:schemeClr val="tx1"/>
                </a:solidFill>
              </a:rPr>
            </a:br>
            <a:r>
              <a:rPr lang="ja-JP" altLang="en-US" dirty="0">
                <a:solidFill>
                  <a:schemeClr val="tx1"/>
                </a:solidFill>
              </a:rPr>
              <a:t>・ </a:t>
            </a:r>
            <a:r>
              <a:rPr lang="en-US" altLang="ja-JP" dirty="0">
                <a:solidFill>
                  <a:schemeClr val="tx1"/>
                </a:solidFill>
              </a:rPr>
              <a:t>1</a:t>
            </a:r>
            <a:r>
              <a:rPr lang="ja-JP" altLang="en-US" dirty="0">
                <a:solidFill>
                  <a:schemeClr val="tx1"/>
                </a:solidFill>
              </a:rPr>
              <a:t>枚のウェットティッシュ等で何度も繰り返して拭き取らないようにします。</a:t>
            </a:r>
            <a:br>
              <a:rPr lang="ja-JP" altLang="en-US" dirty="0">
                <a:solidFill>
                  <a:schemeClr val="tx1"/>
                </a:solidFill>
              </a:rPr>
            </a:br>
            <a:r>
              <a:rPr lang="ja-JP" altLang="en-US" dirty="0">
                <a:solidFill>
                  <a:schemeClr val="tx1"/>
                </a:solidFill>
              </a:rPr>
              <a:t>・ </a:t>
            </a:r>
            <a:r>
              <a:rPr lang="en-US" altLang="ja-JP" dirty="0">
                <a:solidFill>
                  <a:schemeClr val="tx1"/>
                </a:solidFill>
              </a:rPr>
              <a:t>1</a:t>
            </a:r>
            <a:r>
              <a:rPr lang="ja-JP" altLang="en-US" dirty="0">
                <a:solidFill>
                  <a:schemeClr val="tx1"/>
                </a:solidFill>
              </a:rPr>
              <a:t>度拭き取りに使ったウェットティッシュ等は所定の容器等へ入れます。</a:t>
            </a:r>
            <a:br>
              <a:rPr lang="ja-JP" altLang="en-US" dirty="0">
                <a:solidFill>
                  <a:schemeClr val="tx1"/>
                </a:solidFill>
              </a:rPr>
            </a:br>
            <a:endParaRPr lang="ja-JP" altLang="en-US" dirty="0">
              <a:solidFill>
                <a:schemeClr val="tx1"/>
              </a:solidFill>
            </a:endParaRPr>
          </a:p>
          <a:p>
            <a:r>
              <a:rPr lang="en-US" altLang="ja-JP" dirty="0">
                <a:solidFill>
                  <a:schemeClr val="tx1"/>
                </a:solidFill>
              </a:rPr>
              <a:t>1</a:t>
            </a:r>
            <a:r>
              <a:rPr lang="ja-JP" altLang="en-US" dirty="0">
                <a:solidFill>
                  <a:schemeClr val="tx1"/>
                </a:solidFill>
              </a:rPr>
              <a:t>回の簡易除染で</a:t>
            </a:r>
            <a:r>
              <a:rPr lang="en-US" altLang="ja-JP" dirty="0">
                <a:solidFill>
                  <a:schemeClr val="tx1"/>
                </a:solidFill>
              </a:rPr>
              <a:t>OIL4</a:t>
            </a:r>
            <a:r>
              <a:rPr lang="ja-JP" altLang="en-US" dirty="0">
                <a:solidFill>
                  <a:schemeClr val="tx1"/>
                </a:solidFill>
              </a:rPr>
              <a:t>超の場合は、</a:t>
            </a:r>
            <a:r>
              <a:rPr lang="en-US" altLang="ja-JP" dirty="0">
                <a:solidFill>
                  <a:schemeClr val="tx1"/>
                </a:solidFill>
              </a:rPr>
              <a:t>2 </a:t>
            </a:r>
            <a:r>
              <a:rPr lang="ja-JP" altLang="en-US" dirty="0">
                <a:solidFill>
                  <a:schemeClr val="tx1"/>
                </a:solidFill>
              </a:rPr>
              <a:t>回を目安に簡易除染を行い、確認検査を行います。</a:t>
            </a:r>
            <a:endParaRPr lang="en-US" altLang="ja-JP" dirty="0">
              <a:solidFill>
                <a:schemeClr val="tx1"/>
              </a:solidFill>
            </a:endParaRPr>
          </a:p>
          <a:p>
            <a:r>
              <a:rPr lang="ja-JP" altLang="en-US" dirty="0">
                <a:solidFill>
                  <a:schemeClr val="tx1"/>
                </a:solidFill>
              </a:rPr>
              <a:t> </a:t>
            </a:r>
            <a:endParaRPr lang="en-US" altLang="ja-JP" dirty="0">
              <a:solidFill>
                <a:schemeClr val="tx1"/>
              </a:solidFill>
            </a:endParaRPr>
          </a:p>
          <a:p>
            <a:r>
              <a:rPr lang="ja-JP" altLang="en-US" dirty="0">
                <a:solidFill>
                  <a:schemeClr val="tx1"/>
                </a:solidFill>
              </a:rPr>
              <a:t>携行品は、水で濡らしたタオル等で拭き取ります。所有者の希望があれば、本人が手袋をした上で、拭き取りをしてもらうこともできます。 </a:t>
            </a:r>
          </a:p>
          <a:p>
            <a:r>
              <a:rPr lang="ja-JP" altLang="en-US" dirty="0">
                <a:solidFill>
                  <a:schemeClr val="tx1"/>
                </a:solidFill>
              </a:rPr>
              <a:t>簡易除染の効果の確認方法は、「確認検査」に準じて行います。</a:t>
            </a:r>
            <a:r>
              <a:rPr lang="en-US" altLang="ja-JP" dirty="0">
                <a:solidFill>
                  <a:schemeClr val="tx1"/>
                </a:solidFill>
              </a:rPr>
              <a:t>1</a:t>
            </a:r>
            <a:r>
              <a:rPr lang="ja-JP" altLang="en-US" dirty="0">
                <a:solidFill>
                  <a:schemeClr val="tx1"/>
                </a:solidFill>
              </a:rPr>
              <a:t>回の簡易除染で </a:t>
            </a:r>
            <a:r>
              <a:rPr lang="en-US" altLang="ja-JP" dirty="0">
                <a:solidFill>
                  <a:schemeClr val="tx1"/>
                </a:solidFill>
              </a:rPr>
              <a:t>OIL4</a:t>
            </a:r>
            <a:r>
              <a:rPr lang="ja-JP" altLang="en-US" dirty="0">
                <a:solidFill>
                  <a:schemeClr val="tx1"/>
                </a:solidFill>
              </a:rPr>
              <a:t>超の場合は、</a:t>
            </a:r>
            <a:r>
              <a:rPr lang="en-US" altLang="ja-JP" dirty="0">
                <a:solidFill>
                  <a:schemeClr val="tx1"/>
                </a:solidFill>
              </a:rPr>
              <a:t>2 </a:t>
            </a:r>
            <a:r>
              <a:rPr lang="ja-JP" altLang="en-US" dirty="0">
                <a:solidFill>
                  <a:schemeClr val="tx1"/>
                </a:solidFill>
              </a:rPr>
              <a:t>回を目安に簡易除染を行い、確認検査を行います。 </a:t>
            </a:r>
          </a:p>
        </p:txBody>
      </p:sp>
    </p:spTree>
    <p:extLst>
      <p:ext uri="{BB962C8B-B14F-4D97-AF65-F5344CB8AC3E}">
        <p14:creationId xmlns:p14="http://schemas.microsoft.com/office/powerpoint/2010/main" val="1738798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pPr indent="49213"/>
            <a:r>
              <a:rPr kumimoji="1" lang="ja-JP" altLang="en-US" dirty="0">
                <a:solidFill>
                  <a:schemeClr val="tx1"/>
                </a:solidFill>
              </a:rPr>
              <a:t>＜車両＞</a:t>
            </a:r>
            <a:endParaRPr kumimoji="1" lang="en-US" altLang="ja-JP" dirty="0">
              <a:solidFill>
                <a:schemeClr val="tx1"/>
              </a:solidFill>
            </a:endParaRPr>
          </a:p>
          <a:p>
            <a:r>
              <a:rPr lang="ja-JP" altLang="en-US" dirty="0">
                <a:solidFill>
                  <a:schemeClr val="tx1"/>
                </a:solidFill>
              </a:rPr>
              <a:t>車両の所有者氏名、連絡先、年月日及び検査結果の情報を記録します。 </a:t>
            </a:r>
          </a:p>
          <a:p>
            <a:r>
              <a:rPr lang="ja-JP" altLang="en-US" dirty="0">
                <a:solidFill>
                  <a:schemeClr val="tx1"/>
                </a:solidFill>
              </a:rPr>
              <a:t>当該車両に対する取扱いについては、例えば、検査場所が避難所等に近接している場合は、検査場所に一時保管</a:t>
            </a:r>
            <a:r>
              <a:rPr lang="en-US" altLang="ja-JP" dirty="0">
                <a:solidFill>
                  <a:schemeClr val="tx1"/>
                </a:solidFill>
              </a:rPr>
              <a:t>(</a:t>
            </a:r>
            <a:r>
              <a:rPr lang="ja-JP" altLang="en-US" dirty="0">
                <a:solidFill>
                  <a:schemeClr val="tx1"/>
                </a:solidFill>
              </a:rPr>
              <a:t>駐車</a:t>
            </a:r>
            <a:r>
              <a:rPr lang="en-US" altLang="ja-JP" dirty="0">
                <a:solidFill>
                  <a:schemeClr val="tx1"/>
                </a:solidFill>
              </a:rPr>
              <a:t>)</a:t>
            </a:r>
            <a:r>
              <a:rPr lang="ja-JP" altLang="en-US" dirty="0">
                <a:solidFill>
                  <a:schemeClr val="tx1"/>
                </a:solidFill>
              </a:rPr>
              <a:t>して徒歩で移動することが考えられます。一 方、避難所等から離れている場合は、一時保管後、バス等の代替え交通手段で移動することも考えられます。</a:t>
            </a:r>
          </a:p>
          <a:p>
            <a:pPr indent="15875"/>
            <a:r>
              <a:rPr lang="ja-JP" altLang="en-US" dirty="0">
                <a:solidFill>
                  <a:schemeClr val="tx1"/>
                </a:solidFill>
              </a:rPr>
              <a:t>＜住民等＞</a:t>
            </a:r>
            <a:endParaRPr lang="en-US" altLang="ja-JP" dirty="0">
              <a:solidFill>
                <a:schemeClr val="tx1"/>
              </a:solidFill>
            </a:endParaRPr>
          </a:p>
          <a:p>
            <a:r>
              <a:rPr lang="ja-JP" altLang="en-US" dirty="0">
                <a:solidFill>
                  <a:schemeClr val="tx1"/>
                </a:solidFill>
              </a:rPr>
              <a:t>住民の氏名、連絡先、年月日及び検査結果の情報を記録します。 </a:t>
            </a:r>
          </a:p>
          <a:p>
            <a:r>
              <a:rPr lang="ja-JP" altLang="en-US" dirty="0">
                <a:solidFill>
                  <a:schemeClr val="tx1"/>
                </a:solidFill>
              </a:rPr>
              <a:t>当該住民に対しては、追加の除染を行う必要があるため、検査結果を記載した書面 を渡すとともに、</a:t>
            </a:r>
            <a:r>
              <a:rPr lang="en-US" altLang="ja-JP" dirty="0">
                <a:solidFill>
                  <a:schemeClr val="tx1"/>
                </a:solidFill>
              </a:rPr>
              <a:t> OIL4</a:t>
            </a:r>
            <a:r>
              <a:rPr lang="ja-JP" altLang="en-US" dirty="0">
                <a:solidFill>
                  <a:schemeClr val="tx1"/>
                </a:solidFill>
              </a:rPr>
              <a:t>超の部位をタオル等で覆うなどして拡散防止処置を施した上で、除染処置について専門的な知識及び技能を有する原子力災害拠点病院等の機関まで移動をお願いします。 </a:t>
            </a:r>
            <a:endParaRPr lang="en-US" altLang="ja-JP" dirty="0">
              <a:solidFill>
                <a:schemeClr val="tx1"/>
              </a:solidFill>
            </a:endParaRPr>
          </a:p>
          <a:p>
            <a:pPr indent="15875"/>
            <a:r>
              <a:rPr lang="ja-JP" altLang="en-US" dirty="0">
                <a:solidFill>
                  <a:schemeClr val="tx1"/>
                </a:solidFill>
              </a:rPr>
              <a:t>＜衣類、携行物品＞</a:t>
            </a:r>
            <a:endParaRPr lang="en-US" altLang="ja-JP"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rPr>
              <a:t>脱衣した衣服、携行物品は、ポリ袋に入れて封をし、所有者氏名、連絡先、年月日及日検査結果の情報を記録します。その後の取り扱いは、</a:t>
            </a:r>
            <a:r>
              <a:rPr lang="en-US" altLang="ja-JP" dirty="0">
                <a:solidFill>
                  <a:schemeClr val="tx1"/>
                </a:solidFill>
              </a:rPr>
              <a:t>(</a:t>
            </a:r>
            <a:r>
              <a:rPr lang="ja-JP" altLang="en-US" dirty="0">
                <a:solidFill>
                  <a:schemeClr val="tx1"/>
                </a:solidFill>
              </a:rPr>
              <a:t>ｲ</a:t>
            </a:r>
            <a:r>
              <a:rPr lang="en-US" altLang="ja-JP" dirty="0">
                <a:solidFill>
                  <a:schemeClr val="tx1"/>
                </a:solidFill>
              </a:rPr>
              <a:t>) </a:t>
            </a:r>
            <a:r>
              <a:rPr lang="ja-JP" altLang="en-US" dirty="0">
                <a:solidFill>
                  <a:schemeClr val="tx1"/>
                </a:solidFill>
              </a:rPr>
              <a:t>封をしたまま避難所等まで持参、</a:t>
            </a:r>
            <a:r>
              <a:rPr lang="en-US" altLang="ja-JP" dirty="0">
                <a:solidFill>
                  <a:schemeClr val="tx1"/>
                </a:solidFill>
              </a:rPr>
              <a:t>(</a:t>
            </a:r>
            <a:r>
              <a:rPr lang="ja-JP" altLang="en-US" dirty="0">
                <a:solidFill>
                  <a:schemeClr val="tx1"/>
                </a:solidFill>
              </a:rPr>
              <a:t>ﾛ</a:t>
            </a:r>
            <a:r>
              <a:rPr lang="en-US" altLang="ja-JP" dirty="0">
                <a:solidFill>
                  <a:schemeClr val="tx1"/>
                </a:solidFill>
              </a:rPr>
              <a:t>) </a:t>
            </a:r>
            <a:r>
              <a:rPr lang="ja-JP" altLang="en-US" dirty="0">
                <a:solidFill>
                  <a:schemeClr val="tx1"/>
                </a:solidFill>
              </a:rPr>
              <a:t>廃棄処分（住民が所有権を放棄した場合）、</a:t>
            </a:r>
            <a:r>
              <a:rPr lang="en-US" altLang="ja-JP" dirty="0">
                <a:solidFill>
                  <a:schemeClr val="tx1"/>
                </a:solidFill>
              </a:rPr>
              <a:t>(</a:t>
            </a:r>
            <a:r>
              <a:rPr lang="ja-JP" altLang="en-US" dirty="0">
                <a:solidFill>
                  <a:schemeClr val="tx1"/>
                </a:solidFill>
              </a:rPr>
              <a:t>ﾊ</a:t>
            </a:r>
            <a:r>
              <a:rPr lang="en-US" altLang="ja-JP" dirty="0">
                <a:solidFill>
                  <a:schemeClr val="tx1"/>
                </a:solidFill>
              </a:rPr>
              <a:t>) </a:t>
            </a:r>
            <a:r>
              <a:rPr lang="ja-JP" altLang="en-US" dirty="0">
                <a:solidFill>
                  <a:schemeClr val="tx1"/>
                </a:solidFill>
              </a:rPr>
              <a:t>検査場所で一時保管します。</a:t>
            </a:r>
          </a:p>
        </p:txBody>
      </p:sp>
    </p:spTree>
    <p:extLst>
      <p:ext uri="{BB962C8B-B14F-4D97-AF65-F5344CB8AC3E}">
        <p14:creationId xmlns:p14="http://schemas.microsoft.com/office/powerpoint/2010/main" val="293234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r>
              <a:rPr kumimoji="1" lang="ja-JP" altLang="en-US" dirty="0">
                <a:solidFill>
                  <a:schemeClr val="tx1"/>
                </a:solidFill>
              </a:rPr>
              <a:t>簡易除染で発生したタオルやウェットティッシュ等の汚染物（所有者が所有権を放棄した携行物品を含みます。）は、「汚染」と表記したポリ袋に入れ、一般の廃棄物と分別しておきます。なお、検査員等が使用したゴム手袋や防護服、マスク等も、汚染している可能性があるとみなし、同様に取り扱います。</a:t>
            </a:r>
          </a:p>
          <a:p>
            <a:r>
              <a:rPr kumimoji="1" lang="ja-JP" altLang="en-US" dirty="0">
                <a:solidFill>
                  <a:schemeClr val="tx1"/>
                </a:solidFill>
              </a:rPr>
              <a:t>これらの汚染物等は、計画に定めた保管場所に一時保管します。一時保管場所は、住民や要員の出入りの少ない場所とし、可能であれば、施錠できる場所であってコンクリート壁等に囲まれた、遮へい効果が期待できる場所を選びます。</a:t>
            </a:r>
          </a:p>
          <a:p>
            <a:r>
              <a:rPr kumimoji="1" lang="ja-JP" altLang="en-US" dirty="0">
                <a:solidFill>
                  <a:schemeClr val="tx1"/>
                </a:solidFill>
              </a:rPr>
              <a:t>汚染物等の引取りは、地方公共団体が、予め、国及び原子力事業者と協議の上、決めておくことが必要です。</a:t>
            </a:r>
          </a:p>
        </p:txBody>
      </p:sp>
    </p:spTree>
    <p:extLst>
      <p:ext uri="{BB962C8B-B14F-4D97-AF65-F5344CB8AC3E}">
        <p14:creationId xmlns:p14="http://schemas.microsoft.com/office/powerpoint/2010/main" val="2870558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48224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2807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r>
              <a:rPr lang="ja-JP" altLang="en-US" dirty="0">
                <a:solidFill>
                  <a:schemeClr val="tx1"/>
                </a:solidFill>
              </a:rPr>
              <a:t>「原子力災害時における避難退域時検査及び簡易除染マニュアル」は原子力災害対策指針の下位文書として、平成</a:t>
            </a:r>
            <a:r>
              <a:rPr lang="en-US" altLang="ja-JP" dirty="0">
                <a:solidFill>
                  <a:schemeClr val="tx1"/>
                </a:solidFill>
              </a:rPr>
              <a:t>27</a:t>
            </a:r>
            <a:r>
              <a:rPr lang="ja-JP" altLang="en-US" dirty="0">
                <a:solidFill>
                  <a:schemeClr val="tx1"/>
                </a:solidFill>
              </a:rPr>
              <a:t>年</a:t>
            </a:r>
            <a:r>
              <a:rPr lang="en-US" altLang="ja-JP" dirty="0">
                <a:solidFill>
                  <a:schemeClr val="tx1"/>
                </a:solidFill>
              </a:rPr>
              <a:t>3</a:t>
            </a:r>
            <a:r>
              <a:rPr lang="ja-JP" altLang="en-US" dirty="0">
                <a:solidFill>
                  <a:schemeClr val="tx1"/>
                </a:solidFill>
              </a:rPr>
              <a:t>月に原子力規制庁により地方公共団体が避難退域時検査を実施するに当たり、手順や運用等を取りまとめたマニュアルとして策定されました。令和４年</a:t>
            </a:r>
            <a:r>
              <a:rPr lang="en-US" altLang="ja-JP" dirty="0">
                <a:solidFill>
                  <a:schemeClr val="tx1"/>
                </a:solidFill>
              </a:rPr>
              <a:t>9</a:t>
            </a:r>
            <a:r>
              <a:rPr lang="ja-JP" altLang="en-US" dirty="0">
                <a:solidFill>
                  <a:schemeClr val="tx1"/>
                </a:solidFill>
              </a:rPr>
              <a:t>月</a:t>
            </a:r>
            <a:r>
              <a:rPr lang="en-US" altLang="ja-JP" dirty="0">
                <a:solidFill>
                  <a:schemeClr val="tx1"/>
                </a:solidFill>
              </a:rPr>
              <a:t>28</a:t>
            </a:r>
            <a:r>
              <a:rPr lang="ja-JP" altLang="en-US" dirty="0">
                <a:solidFill>
                  <a:schemeClr val="tx1"/>
                </a:solidFill>
              </a:rPr>
              <a:t>日に地方公共団体からの見直しの要請を踏まえ、現行のマニュアルが廃止され、規制庁と内閣府（原子力防災担当）の連名で新たにマニュアルが制定されました。</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rPr>
              <a:t>原子力規制庁の担当する「解説編」（原子力災害対策指針における避難退域時検査及び簡易除染の規定に関する解説）及び内閣府（原子力防災担当）が担当する「実務編」（資機材や要員の確保、会場設営・実施方法等）に分けて構成され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rPr>
              <a:t>また、令和４年５月に、</a:t>
            </a:r>
            <a:r>
              <a:rPr lang="ja-JP" altLang="en-US" u="none" dirty="0">
                <a:solidFill>
                  <a:schemeClr val="tx1"/>
                </a:solidFill>
              </a:rPr>
              <a:t>内閣府（原子力防災担当）が「避難退域時検査等における資機材の展開及び運用の手引き」を策定しており、</a:t>
            </a:r>
            <a:r>
              <a:rPr lang="ja-JP" altLang="en-US" dirty="0">
                <a:solidFill>
                  <a:schemeClr val="tx1"/>
                </a:solidFill>
              </a:rPr>
              <a:t>より詳細な情報が記載されています。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Tree>
    <p:extLst>
      <p:ext uri="{BB962C8B-B14F-4D97-AF65-F5344CB8AC3E}">
        <p14:creationId xmlns:p14="http://schemas.microsoft.com/office/powerpoint/2010/main" val="391311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46838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68378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48082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53290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6816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5465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pPr algn="l"/>
            <a:r>
              <a:rPr lang="ja-JP" altLang="en-US" sz="1200" b="0" i="0" u="none" strike="noStrike" baseline="0" dirty="0">
                <a:solidFill>
                  <a:schemeClr val="tx1"/>
                </a:solidFill>
                <a:latin typeface="ＭＳ明朝"/>
              </a:rPr>
              <a:t>避難退域時検査による汚染程度の把握は、表面汚染からの吸入及び経口摂取による内部被ばくの抑制及び皮膚被ばくの低減、汚染の拡大防止を適切に実施するためには不可欠であり、住民等の避難や一時移転（放射性物質が放出される前に予防的に避難する場合を除く。）を円滑に行うためにも、また医療行為を円滑に行うために行います。</a:t>
            </a:r>
            <a:endParaRPr lang="en-US" altLang="ja-JP" sz="1200" b="0" i="0" u="none" strike="noStrike" baseline="0" dirty="0">
              <a:solidFill>
                <a:schemeClr val="tx1"/>
              </a:solidFill>
              <a:latin typeface="ＭＳ明朝"/>
            </a:endParaRPr>
          </a:p>
          <a:p>
            <a:pPr algn="l"/>
            <a:r>
              <a:rPr lang="ja-JP" altLang="en-US" dirty="0">
                <a:solidFill>
                  <a:schemeClr val="tx1"/>
                </a:solidFill>
              </a:rPr>
              <a:t>対象者は、</a:t>
            </a:r>
            <a:r>
              <a:rPr lang="en-US" altLang="ja-JP" dirty="0">
                <a:solidFill>
                  <a:schemeClr val="tx1"/>
                </a:solidFill>
              </a:rPr>
              <a:t>OIL</a:t>
            </a:r>
            <a:r>
              <a:rPr lang="ja-JP" altLang="en-US" dirty="0">
                <a:solidFill>
                  <a:schemeClr val="tx1"/>
                </a:solidFill>
              </a:rPr>
              <a:t>に基づく防護措置としての避難又は一時移転を指示された住民等です。</a:t>
            </a:r>
            <a:endParaRPr lang="en-US" altLang="ja-JP"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rPr>
              <a:t>検査の指示は、国が</a:t>
            </a:r>
            <a:r>
              <a:rPr lang="en-US" altLang="ja-JP" dirty="0">
                <a:solidFill>
                  <a:schemeClr val="tx1"/>
                </a:solidFill>
              </a:rPr>
              <a:t>OIL</a:t>
            </a:r>
            <a:r>
              <a:rPr lang="ja-JP" altLang="en-US" dirty="0">
                <a:solidFill>
                  <a:schemeClr val="tx1"/>
                </a:solidFill>
              </a:rPr>
              <a:t>に基づく防護措置の指示とともに地方公共団体に実施を指示します。</a:t>
            </a:r>
            <a:endParaRPr lang="en-US" altLang="ja-JP"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rPr>
              <a:t>検査場所は、原子力災害対策重点区域の境界周辺から避難所等までの避難経路上又はその近傍の適所で、地域の実状を踏まえ選定します。</a:t>
            </a:r>
            <a:endParaRPr lang="en-US" altLang="ja-JP"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rPr>
              <a:t>可能な限りバックグラウンドの値が低いところで行います。</a:t>
            </a:r>
            <a:endParaRPr lang="en-US" altLang="ja-JP" dirty="0">
              <a:solidFill>
                <a:schemeClr val="tx1"/>
              </a:solidFill>
            </a:endParaRPr>
          </a:p>
        </p:txBody>
      </p:sp>
    </p:spTree>
    <p:extLst>
      <p:ext uri="{BB962C8B-B14F-4D97-AF65-F5344CB8AC3E}">
        <p14:creationId xmlns:p14="http://schemas.microsoft.com/office/powerpoint/2010/main" val="319838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r>
              <a:rPr kumimoji="1" lang="ja-JP" altLang="en-US" sz="1200" dirty="0">
                <a:solidFill>
                  <a:schemeClr val="tx1"/>
                </a:solidFill>
              </a:rPr>
              <a:t>自家用車やバス等の車両を利用して避難等をする住民の検査は、乗員の検査の代用として、まず車両の検査を行います。この結果が物品等の除染の基準超過の場合には、 乗員の代表者に対して検査を行います。この代表者が</a:t>
            </a:r>
            <a:r>
              <a:rPr kumimoji="1" lang="en-US" altLang="ja-JP" sz="1200" dirty="0">
                <a:solidFill>
                  <a:schemeClr val="tx1"/>
                </a:solidFill>
              </a:rPr>
              <a:t>OIL4</a:t>
            </a:r>
            <a:r>
              <a:rPr lang="ja-JP" altLang="en-US" sz="1200" dirty="0">
                <a:solidFill>
                  <a:schemeClr val="tx1"/>
                </a:solidFill>
              </a:rPr>
              <a:t>超の場合</a:t>
            </a:r>
            <a:r>
              <a:rPr kumimoji="1" lang="ja-JP" altLang="en-US" sz="1200" dirty="0">
                <a:solidFill>
                  <a:schemeClr val="tx1"/>
                </a:solidFill>
              </a:rPr>
              <a:t>には、乗員の全員に対して検査を行います。 </a:t>
            </a:r>
          </a:p>
          <a:p>
            <a:r>
              <a:rPr kumimoji="1" lang="ja-JP" altLang="en-US" sz="1200" dirty="0">
                <a:solidFill>
                  <a:schemeClr val="tx1"/>
                </a:solidFill>
              </a:rPr>
              <a:t>携行物品の検査は、これを携行している住民が</a:t>
            </a:r>
            <a:r>
              <a:rPr kumimoji="1" lang="en-US" altLang="ja-JP" sz="1200" dirty="0">
                <a:solidFill>
                  <a:schemeClr val="tx1"/>
                </a:solidFill>
              </a:rPr>
              <a:t>OIL4</a:t>
            </a:r>
            <a:r>
              <a:rPr lang="ja-JP" altLang="en-US" sz="1200" dirty="0">
                <a:solidFill>
                  <a:schemeClr val="tx1"/>
                </a:solidFill>
              </a:rPr>
              <a:t>超の場合</a:t>
            </a:r>
            <a:r>
              <a:rPr kumimoji="1" lang="ja-JP" altLang="en-US" sz="1200" dirty="0">
                <a:solidFill>
                  <a:schemeClr val="tx1"/>
                </a:solidFill>
              </a:rPr>
              <a:t>にのみ検査を行います。 </a:t>
            </a:r>
          </a:p>
          <a:p>
            <a:r>
              <a:rPr kumimoji="1" lang="ja-JP" altLang="en-US" sz="1200" dirty="0">
                <a:solidFill>
                  <a:schemeClr val="tx1"/>
                </a:solidFill>
              </a:rPr>
              <a:t>検査の結果、</a:t>
            </a:r>
            <a:r>
              <a:rPr kumimoji="1" lang="en-US" altLang="ja-JP" sz="1200" dirty="0">
                <a:solidFill>
                  <a:schemeClr val="tx1"/>
                </a:solidFill>
              </a:rPr>
              <a:t>OIL4</a:t>
            </a:r>
            <a:r>
              <a:rPr lang="ja-JP" altLang="en-US" sz="1200" dirty="0">
                <a:solidFill>
                  <a:schemeClr val="tx1"/>
                </a:solidFill>
              </a:rPr>
              <a:t>超の住民</a:t>
            </a:r>
            <a:r>
              <a:rPr kumimoji="1" lang="ja-JP" altLang="en-US" sz="1200" dirty="0">
                <a:solidFill>
                  <a:schemeClr val="tx1"/>
                </a:solidFill>
              </a:rPr>
              <a:t>、物品等の除染の基準超過の車両及び携行物品には簡易除染を行います。簡易除染によっても</a:t>
            </a:r>
            <a:r>
              <a:rPr kumimoji="1" lang="en-US" altLang="ja-JP" sz="1200" dirty="0">
                <a:solidFill>
                  <a:schemeClr val="tx1"/>
                </a:solidFill>
              </a:rPr>
              <a:t>OIL4</a:t>
            </a:r>
            <a:r>
              <a:rPr lang="ja-JP" altLang="en-US" sz="1200" dirty="0">
                <a:solidFill>
                  <a:schemeClr val="tx1"/>
                </a:solidFill>
              </a:rPr>
              <a:t>超の住民</a:t>
            </a:r>
            <a:r>
              <a:rPr kumimoji="1" lang="ja-JP" altLang="en-US" sz="1200" dirty="0">
                <a:solidFill>
                  <a:schemeClr val="tx1"/>
                </a:solidFill>
              </a:rPr>
              <a:t>は除染が行える機関で除染を行い、簡易除染によっても </a:t>
            </a:r>
            <a:r>
              <a:rPr lang="en-US" altLang="ja-JP" sz="1200" dirty="0">
                <a:solidFill>
                  <a:schemeClr val="tx1"/>
                </a:solidFill>
              </a:rPr>
              <a:t>OIL4</a:t>
            </a:r>
            <a:r>
              <a:rPr lang="ja-JP" altLang="en-US" sz="1200" dirty="0">
                <a:solidFill>
                  <a:schemeClr val="tx1"/>
                </a:solidFill>
              </a:rPr>
              <a:t>超</a:t>
            </a:r>
            <a:r>
              <a:rPr kumimoji="1" lang="ja-JP" altLang="en-US" sz="1200" dirty="0">
                <a:solidFill>
                  <a:schemeClr val="tx1"/>
                </a:solidFill>
              </a:rPr>
              <a:t>車両や携行物品は検査場所で一時保管などの措置を行います。 </a:t>
            </a:r>
            <a:endParaRPr kumimoji="1" lang="en-US" altLang="ja-JP" sz="1200" dirty="0">
              <a:solidFill>
                <a:schemeClr val="tx1"/>
              </a:solidFill>
            </a:endParaRPr>
          </a:p>
          <a:p>
            <a:r>
              <a:rPr kumimoji="1" lang="ja-JP" altLang="en-US" sz="1200" dirty="0">
                <a:solidFill>
                  <a:schemeClr val="tx1"/>
                </a:solidFill>
              </a:rPr>
              <a:t>なお、検査の実施に際しては、要配慮者に対する健康上の配慮等が必要です。例えば、避難所等から離れた場所で行う場合、この検査によって健康リスクが高まると判断 される要配慮者及びその車両については、避難所等にそのまま向かっていただき、そこで健康上の配慮を行いつつ検査を行うことも考慮する必要があります。 </a:t>
            </a:r>
            <a:endParaRPr kumimoji="1" lang="en-US" altLang="ja-JP" sz="1200" dirty="0">
              <a:solidFill>
                <a:schemeClr val="tx1"/>
              </a:solidFill>
            </a:endParaRPr>
          </a:p>
          <a:p>
            <a:pPr algn="l"/>
            <a:r>
              <a:rPr lang="ja-JP" altLang="en-US" sz="1200" b="0" i="0" u="none" strike="noStrike" baseline="0" dirty="0">
                <a:solidFill>
                  <a:schemeClr val="tx1"/>
                </a:solidFill>
                <a:latin typeface="YuMincho +36p Kana Medium"/>
              </a:rPr>
              <a:t>ＯＩＬに基づく防護措置の指示後に原子力災害対策重点区域外から入域したバス等の車両については、車両の検査において車両が物品等の除染の基準を超えない場合であっても、乗員の代表者（避難行動が同様の行動をとった集団のうちの一名）に対して、検査を行います。</a:t>
            </a:r>
            <a:endParaRPr lang="en-US" altLang="ja-JP" sz="1200" b="0" i="0" u="none" strike="noStrike" baseline="0" dirty="0">
              <a:solidFill>
                <a:schemeClr val="tx1"/>
              </a:solidFill>
              <a:latin typeface="YuMincho +36p Kana Medium"/>
            </a:endParaRPr>
          </a:p>
          <a:p>
            <a:pPr algn="l"/>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出典；原子力災害時における避難退域時検査及び簡易除染マニュアル（内閣府（原子力防災担当）・原子力規制庁）より抜粋</a:t>
            </a:r>
          </a:p>
        </p:txBody>
      </p:sp>
    </p:spTree>
    <p:extLst>
      <p:ext uri="{BB962C8B-B14F-4D97-AF65-F5344CB8AC3E}">
        <p14:creationId xmlns:p14="http://schemas.microsoft.com/office/powerpoint/2010/main" val="98879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r>
              <a:rPr kumimoji="1" lang="ja-JP" altLang="en-US" u="none" dirty="0">
                <a:solidFill>
                  <a:schemeClr val="tx1"/>
                </a:solidFill>
              </a:rPr>
              <a:t>原子力災害時における避難退域時検査及び簡易除染マニュアルに示されている避難退域時検査及び簡易除染の体制を示します。</a:t>
            </a:r>
            <a:endParaRPr kumimoji="1" lang="en-US" altLang="ja-JP" u="none" dirty="0">
              <a:solidFill>
                <a:schemeClr val="tx1"/>
              </a:solidFill>
            </a:endParaRPr>
          </a:p>
          <a:p>
            <a:r>
              <a:rPr kumimoji="1" lang="ja-JP" altLang="en-US" u="none" dirty="0">
                <a:solidFill>
                  <a:schemeClr val="tx1"/>
                </a:solidFill>
              </a:rPr>
              <a:t>会場のレイアウトは、検査前、検査後に除染基準や</a:t>
            </a:r>
            <a:r>
              <a:rPr kumimoji="1" lang="en-US" altLang="ja-JP" u="none" dirty="0">
                <a:solidFill>
                  <a:schemeClr val="tx1"/>
                </a:solidFill>
              </a:rPr>
              <a:t>OIL</a:t>
            </a:r>
            <a:r>
              <a:rPr kumimoji="1" lang="ja-JP" altLang="en-US" u="none" dirty="0">
                <a:solidFill>
                  <a:schemeClr val="tx1"/>
                </a:solidFill>
              </a:rPr>
              <a:t>４を上回った車両や住民と、除染の基準以下や</a:t>
            </a:r>
            <a:r>
              <a:rPr kumimoji="1" lang="en-US" altLang="ja-JP" u="none" dirty="0">
                <a:solidFill>
                  <a:schemeClr val="tx1"/>
                </a:solidFill>
              </a:rPr>
              <a:t>OIL4</a:t>
            </a:r>
            <a:r>
              <a:rPr kumimoji="1" lang="ja-JP" altLang="en-US" u="none" dirty="0">
                <a:solidFill>
                  <a:schemeClr val="tx1"/>
                </a:solidFill>
              </a:rPr>
              <a:t>以下の車両や住民と動線が交差しないように配慮して作成する必要があります。</a:t>
            </a:r>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出典；原子力災害時における避難退域時検査及び簡易除染マニュアル（内閣府（原子力防災担当）・原子力規制庁）より抜粋</a:t>
            </a:r>
          </a:p>
        </p:txBody>
      </p:sp>
    </p:spTree>
    <p:extLst>
      <p:ext uri="{BB962C8B-B14F-4D97-AF65-F5344CB8AC3E}">
        <p14:creationId xmlns:p14="http://schemas.microsoft.com/office/powerpoint/2010/main" val="345747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r>
              <a:rPr kumimoji="1" lang="ja-JP" altLang="en-US" sz="1200" dirty="0">
                <a:solidFill>
                  <a:schemeClr val="tx1"/>
                </a:solidFill>
              </a:rPr>
              <a:t>検査責任者及び補佐は、原則、地方公共団体の職員</a:t>
            </a:r>
            <a:r>
              <a:rPr kumimoji="1" lang="en-US" altLang="ja-JP" sz="1200" dirty="0">
                <a:solidFill>
                  <a:schemeClr val="tx1"/>
                </a:solidFill>
              </a:rPr>
              <a:t>(</a:t>
            </a:r>
            <a:r>
              <a:rPr kumimoji="1" lang="ja-JP" altLang="en-US" sz="1200" dirty="0">
                <a:solidFill>
                  <a:schemeClr val="tx1"/>
                </a:solidFill>
              </a:rPr>
              <a:t>又は地方公共団体が指定する者</a:t>
            </a:r>
            <a:r>
              <a:rPr kumimoji="1" lang="en-US" altLang="ja-JP" sz="1200" dirty="0">
                <a:solidFill>
                  <a:schemeClr val="tx1"/>
                </a:solidFill>
              </a:rPr>
              <a:t>)</a:t>
            </a:r>
            <a:r>
              <a:rPr kumimoji="1" lang="ja-JP" altLang="en-US" sz="1200" dirty="0">
                <a:solidFill>
                  <a:schemeClr val="tx1"/>
                </a:solidFill>
              </a:rPr>
              <a:t>で、原子力防災に関する基礎的な研修を受講した者、同等の知識を有する者又は実務経験者等の中から、検査会場の全体統括など、その役割を果たすことができる者が担います。 </a:t>
            </a:r>
          </a:p>
          <a:p>
            <a:r>
              <a:rPr kumimoji="1" lang="ja-JP" altLang="en-US" sz="1200" dirty="0">
                <a:solidFill>
                  <a:schemeClr val="tx1"/>
                </a:solidFill>
              </a:rPr>
              <a:t>また、検査責任者及び補佐を除く要員には、本マニュアルで示す検査及び簡易除染が実践できるよう、原子力防災に関する基礎的な研修及び機器の取扱い実習を、予め受講しておくことが望ましいです。 </a:t>
            </a:r>
            <a:endParaRPr kumimoji="1" lang="en-US" altLang="ja-JP" sz="1200" dirty="0">
              <a:solidFill>
                <a:schemeClr val="tx1"/>
              </a:solidFill>
            </a:endParaRPr>
          </a:p>
          <a:p>
            <a:pPr algn="l"/>
            <a:r>
              <a:rPr lang="ja-JP" altLang="en-US" sz="1200" b="0" i="0" u="none" strike="noStrike" baseline="0" dirty="0">
                <a:solidFill>
                  <a:schemeClr val="tx1"/>
                </a:solidFill>
                <a:latin typeface="ＭＳ明朝"/>
              </a:rPr>
              <a:t>避難退域時検査及び簡易除染に係る要員は、３交代制を基本とし、１日（</a:t>
            </a:r>
            <a:r>
              <a:rPr lang="en-US" altLang="ja-JP" sz="1200" b="0" i="0" u="none" strike="noStrike" baseline="0" dirty="0">
                <a:solidFill>
                  <a:schemeClr val="tx1"/>
                </a:solidFill>
                <a:latin typeface="ＭＳ明朝"/>
              </a:rPr>
              <a:t>24 </a:t>
            </a:r>
            <a:r>
              <a:rPr lang="ja-JP" altLang="en-US" sz="1200" b="0" i="0" u="none" strike="noStrike" baseline="0" dirty="0">
                <a:solidFill>
                  <a:schemeClr val="tx1"/>
                </a:solidFill>
                <a:latin typeface="ＭＳ明朝"/>
              </a:rPr>
              <a:t>時間）あたりの標準的な要員数は、１会場</a:t>
            </a:r>
            <a:r>
              <a:rPr lang="en-US" altLang="ja-JP" sz="1200" b="0" i="0" u="none" strike="noStrike" baseline="0" dirty="0">
                <a:solidFill>
                  <a:schemeClr val="tx1"/>
                </a:solidFill>
                <a:latin typeface="ＭＳ明朝"/>
              </a:rPr>
              <a:t>132</a:t>
            </a:r>
            <a:r>
              <a:rPr lang="ja-JP" altLang="en-US" sz="1200" b="0" i="0" u="none" strike="noStrike" baseline="0" dirty="0">
                <a:solidFill>
                  <a:schemeClr val="tx1"/>
                </a:solidFill>
                <a:latin typeface="ＭＳ明朝"/>
              </a:rPr>
              <a:t>名となります。</a:t>
            </a:r>
            <a:endParaRPr kumimoji="1" lang="en-US" altLang="ja-JP" sz="1200" dirty="0">
              <a:solidFill>
                <a:schemeClr val="tx1"/>
              </a:solidFill>
            </a:endParaRPr>
          </a:p>
          <a:p>
            <a:pPr marL="0" marR="0" lvl="0" indent="14400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新マニュアルでは、詳細な役割と業務に係る要員数が示されています。</a:t>
            </a:r>
          </a:p>
          <a:p>
            <a:pPr marL="0" marR="0" lvl="0" indent="14400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出典；原子力災害時における避難退域時検査及び簡易除染マニュアル（内閣府（原子力防災担当）・原子力規制庁）より抜粋</a:t>
            </a:r>
          </a:p>
          <a:p>
            <a:endParaRPr kumimoji="1" lang="ja-JP" altLang="en-US" dirty="0"/>
          </a:p>
        </p:txBody>
      </p:sp>
    </p:spTree>
    <p:extLst>
      <p:ext uri="{BB962C8B-B14F-4D97-AF65-F5344CB8AC3E}">
        <p14:creationId xmlns:p14="http://schemas.microsoft.com/office/powerpoint/2010/main" val="170628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solidFill>
                  <a:schemeClr val="tx1"/>
                </a:solidFill>
              </a:rPr>
              <a:t>個人</a:t>
            </a:r>
            <a:r>
              <a:rPr lang="ja-JP" altLang="en-US" dirty="0">
                <a:solidFill>
                  <a:schemeClr val="tx1"/>
                </a:solidFill>
              </a:rPr>
              <a:t>被ばく</a:t>
            </a:r>
            <a:r>
              <a:rPr kumimoji="1" lang="ja-JP" altLang="en-US" dirty="0">
                <a:solidFill>
                  <a:schemeClr val="tx1"/>
                </a:solidFill>
              </a:rPr>
              <a:t>線量計は、原則として、日本工業規格</a:t>
            </a:r>
            <a:r>
              <a:rPr kumimoji="1" lang="en-US" altLang="ja-JP" dirty="0">
                <a:solidFill>
                  <a:schemeClr val="tx1"/>
                </a:solidFill>
              </a:rPr>
              <a:t>(JIS Z4511)</a:t>
            </a:r>
            <a:r>
              <a:rPr kumimoji="1" lang="ja-JP" altLang="en-US" dirty="0">
                <a:solidFill>
                  <a:schemeClr val="tx1"/>
                </a:solidFill>
              </a:rPr>
              <a:t>に準拠して校正された機器を用いま す。また、長期使用しない場合は、電池を取り外し、予備電池を用意しておきます。必要数は、</a:t>
            </a:r>
            <a:r>
              <a:rPr kumimoji="1" lang="ja-JP" altLang="en-US" u="none" dirty="0">
                <a:solidFill>
                  <a:schemeClr val="tx1"/>
                </a:solidFill>
              </a:rPr>
              <a:t>放射性物質が付着する</a:t>
            </a:r>
            <a:r>
              <a:rPr kumimoji="1" lang="ja-JP" altLang="en-US" dirty="0">
                <a:solidFill>
                  <a:schemeClr val="tx1"/>
                </a:solidFill>
              </a:rPr>
              <a:t>可能性のある要員と交代要員の数に加え、予備を考慮します。 </a:t>
            </a:r>
            <a:endParaRPr lang="en-US" altLang="ja-JP" dirty="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dirty="0">
                <a:solidFill>
                  <a:schemeClr val="tx1"/>
                </a:solidFill>
              </a:rPr>
              <a:t>空間線量率用の放射線測定器は、原則として、日本工業規格</a:t>
            </a:r>
            <a:r>
              <a:rPr lang="en-US" altLang="ja-JP" dirty="0">
                <a:solidFill>
                  <a:schemeClr val="tx1"/>
                </a:solidFill>
              </a:rPr>
              <a:t>(JIS Z4511)</a:t>
            </a:r>
            <a:r>
              <a:rPr lang="ja-JP" altLang="en-US" dirty="0">
                <a:solidFill>
                  <a:schemeClr val="tx1"/>
                </a:solidFill>
              </a:rPr>
              <a:t>に準拠して校正された機 器を用います。放射線測定器は、定期的</a:t>
            </a:r>
            <a:r>
              <a:rPr lang="en-US" altLang="ja-JP" dirty="0">
                <a:solidFill>
                  <a:schemeClr val="tx1"/>
                </a:solidFill>
              </a:rPr>
              <a:t>(</a:t>
            </a:r>
            <a:r>
              <a:rPr lang="ja-JP" altLang="en-US" dirty="0">
                <a:solidFill>
                  <a:schemeClr val="tx1"/>
                </a:solidFill>
              </a:rPr>
              <a:t>半年に </a:t>
            </a:r>
            <a:r>
              <a:rPr lang="en-US" altLang="ja-JP" dirty="0">
                <a:solidFill>
                  <a:schemeClr val="tx1"/>
                </a:solidFill>
              </a:rPr>
              <a:t>1 </a:t>
            </a:r>
            <a:r>
              <a:rPr lang="ja-JP" altLang="en-US" dirty="0">
                <a:solidFill>
                  <a:schemeClr val="tx1"/>
                </a:solidFill>
              </a:rPr>
              <a:t>回以上推奨</a:t>
            </a:r>
            <a:r>
              <a:rPr lang="en-US" altLang="ja-JP" dirty="0">
                <a:solidFill>
                  <a:schemeClr val="tx1"/>
                </a:solidFill>
              </a:rPr>
              <a:t>)</a:t>
            </a:r>
            <a:r>
              <a:rPr lang="ja-JP" altLang="en-US" dirty="0">
                <a:solidFill>
                  <a:schemeClr val="tx1"/>
                </a:solidFill>
              </a:rPr>
              <a:t>に動作確認を行い、バックグラウンド計測値に異常がないことを確認しておきます。また、長期使用しない場合は、電池を取り外しておくとともに、予備電池を用意しておきます。 </a:t>
            </a:r>
            <a:endParaRPr lang="en-US" altLang="ja-JP" dirty="0">
              <a:solidFill>
                <a:schemeClr val="tx1"/>
              </a:solidFill>
            </a:endParaRPr>
          </a:p>
          <a:p>
            <a:pPr marL="171450" indent="-171450">
              <a:buFont typeface="Arial" panose="020B0604020202020204" pitchFamily="34" charset="0"/>
              <a:buChar char="•"/>
            </a:pPr>
            <a:r>
              <a:rPr lang="en-US" altLang="ja-JP" dirty="0">
                <a:solidFill>
                  <a:schemeClr val="tx1"/>
                </a:solidFill>
              </a:rPr>
              <a:t>GM</a:t>
            </a:r>
            <a:r>
              <a:rPr lang="ja-JP" altLang="en-US" dirty="0">
                <a:solidFill>
                  <a:schemeClr val="tx1"/>
                </a:solidFill>
              </a:rPr>
              <a:t>サーベイメーター</a:t>
            </a:r>
            <a:r>
              <a:rPr lang="en-US" altLang="ja-JP" dirty="0">
                <a:solidFill>
                  <a:schemeClr val="tx1"/>
                </a:solidFill>
              </a:rPr>
              <a:t>(</a:t>
            </a:r>
            <a:r>
              <a:rPr lang="ja-JP" altLang="en-US" dirty="0">
                <a:solidFill>
                  <a:schemeClr val="tx1"/>
                </a:solidFill>
              </a:rPr>
              <a:t>入射窓面積が</a:t>
            </a:r>
            <a:r>
              <a:rPr lang="en-US" altLang="ja-JP" dirty="0">
                <a:solidFill>
                  <a:schemeClr val="tx1"/>
                </a:solidFill>
              </a:rPr>
              <a:t>20cm</a:t>
            </a:r>
            <a:r>
              <a:rPr lang="en-US" altLang="ja-JP" baseline="30000" dirty="0">
                <a:solidFill>
                  <a:schemeClr val="tx1"/>
                </a:solidFill>
              </a:rPr>
              <a:t>2</a:t>
            </a:r>
            <a:r>
              <a:rPr lang="en-US" altLang="ja-JP" dirty="0">
                <a:solidFill>
                  <a:schemeClr val="tx1"/>
                </a:solidFill>
              </a:rPr>
              <a:t>)</a:t>
            </a:r>
            <a:r>
              <a:rPr lang="ja-JP" altLang="en-US" dirty="0">
                <a:solidFill>
                  <a:schemeClr val="tx1"/>
                </a:solidFill>
              </a:rPr>
              <a:t>以外の表面汚染検査用の放射線測定器を使用する場合 は、指示値の</a:t>
            </a:r>
            <a:r>
              <a:rPr lang="en-US" altLang="ja-JP" dirty="0">
                <a:solidFill>
                  <a:schemeClr val="tx1"/>
                </a:solidFill>
              </a:rPr>
              <a:t>OIL4 (40,000 </a:t>
            </a:r>
            <a:r>
              <a:rPr lang="en-US" altLang="ja-JP" dirty="0" err="1">
                <a:solidFill>
                  <a:schemeClr val="tx1"/>
                </a:solidFill>
              </a:rPr>
              <a:t>cpm</a:t>
            </a:r>
            <a:r>
              <a:rPr lang="en-US" altLang="ja-JP" dirty="0">
                <a:solidFill>
                  <a:schemeClr val="tx1"/>
                </a:solidFill>
              </a:rPr>
              <a:t>)</a:t>
            </a:r>
            <a:r>
              <a:rPr lang="ja-JP" altLang="en-US" dirty="0">
                <a:solidFill>
                  <a:schemeClr val="tx1"/>
                </a:solidFill>
              </a:rPr>
              <a:t>への換算を個別に確認しておきます。また、機器の仕様によっては、メーター針とデジタル表示を持つもの、デジタル表示のみのものなど、様々です。</a:t>
            </a:r>
            <a:endParaRPr lang="en-US" altLang="ja-JP" dirty="0">
              <a:solidFill>
                <a:schemeClr val="tx1"/>
              </a:solidFill>
            </a:endParaRPr>
          </a:p>
          <a:p>
            <a:pPr marL="171450" indent="-171450">
              <a:buFont typeface="Arial" panose="020B0604020202020204" pitchFamily="34" charset="0"/>
              <a:buChar char="•"/>
            </a:pPr>
            <a:r>
              <a:rPr lang="ja-JP" altLang="en-US" dirty="0">
                <a:solidFill>
                  <a:schemeClr val="tx1"/>
                </a:solidFill>
              </a:rPr>
              <a:t>車両用ゲート型モニタを使用する場合は、</a:t>
            </a:r>
            <a:r>
              <a:rPr lang="en-US" altLang="ja-JP" dirty="0">
                <a:solidFill>
                  <a:schemeClr val="tx1"/>
                </a:solidFill>
              </a:rPr>
              <a:t>40,000cpm</a:t>
            </a:r>
            <a:r>
              <a:rPr lang="ja-JP" altLang="en-US" dirty="0">
                <a:solidFill>
                  <a:schemeClr val="tx1"/>
                </a:solidFill>
              </a:rPr>
              <a:t>を検出できる性能であることをメーカーに確認しておきます。</a:t>
            </a:r>
          </a:p>
        </p:txBody>
      </p:sp>
    </p:spTree>
    <p:extLst>
      <p:ext uri="{BB962C8B-B14F-4D97-AF65-F5344CB8AC3E}">
        <p14:creationId xmlns:p14="http://schemas.microsoft.com/office/powerpoint/2010/main" val="223750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r>
              <a:rPr lang="ja-JP" altLang="en-US" dirty="0">
                <a:solidFill>
                  <a:schemeClr val="tx1"/>
                </a:solidFill>
              </a:rPr>
              <a:t>検査責任者の補佐は、検査の準備段階から検査終了までの間、空間線量率用の放射線 測定器</a:t>
            </a:r>
            <a:r>
              <a:rPr lang="en-US" altLang="ja-JP" dirty="0">
                <a:solidFill>
                  <a:schemeClr val="tx1"/>
                </a:solidFill>
              </a:rPr>
              <a:t>(</a:t>
            </a:r>
            <a:r>
              <a:rPr lang="en-US" altLang="ja-JP" dirty="0" err="1">
                <a:solidFill>
                  <a:schemeClr val="tx1"/>
                </a:solidFill>
              </a:rPr>
              <a:t>NaI</a:t>
            </a:r>
            <a:r>
              <a:rPr lang="en-US" altLang="ja-JP" dirty="0">
                <a:solidFill>
                  <a:schemeClr val="tx1"/>
                </a:solidFill>
              </a:rPr>
              <a:t> </a:t>
            </a:r>
            <a:r>
              <a:rPr lang="ja-JP" altLang="en-US" dirty="0">
                <a:solidFill>
                  <a:schemeClr val="tx1"/>
                </a:solidFill>
              </a:rPr>
              <a:t>シンチレーション式サーベイメーター等</a:t>
            </a:r>
            <a:r>
              <a:rPr lang="en-US" altLang="ja-JP" dirty="0">
                <a:solidFill>
                  <a:schemeClr val="tx1"/>
                </a:solidFill>
              </a:rPr>
              <a:t>)</a:t>
            </a:r>
            <a:r>
              <a:rPr lang="ja-JP" altLang="en-US" dirty="0">
                <a:solidFill>
                  <a:schemeClr val="tx1"/>
                </a:solidFill>
              </a:rPr>
              <a:t>を使って、以下の方法により、定期的にバックグラウンド測定を行います。 </a:t>
            </a:r>
          </a:p>
          <a:p>
            <a:pPr marL="228600" indent="-228600">
              <a:buFont typeface="+mj-lt"/>
              <a:buAutoNum type="arabicPeriod"/>
            </a:pPr>
            <a:r>
              <a:rPr lang="ja-JP" altLang="en-US" dirty="0">
                <a:solidFill>
                  <a:schemeClr val="tx1"/>
                </a:solidFill>
              </a:rPr>
              <a:t>検査責任者の補佐は、検査場所の屋内・外の</a:t>
            </a:r>
            <a:r>
              <a:rPr lang="en-US" altLang="ja-JP" dirty="0">
                <a:solidFill>
                  <a:schemeClr val="tx1"/>
                </a:solidFill>
              </a:rPr>
              <a:t>2</a:t>
            </a:r>
            <a:r>
              <a:rPr lang="ja-JP" altLang="en-US" dirty="0">
                <a:solidFill>
                  <a:schemeClr val="tx1"/>
                </a:solidFill>
              </a:rPr>
              <a:t>ヶ所程度を選んで測定点</a:t>
            </a:r>
            <a:r>
              <a:rPr lang="en-US" altLang="ja-JP" dirty="0">
                <a:solidFill>
                  <a:schemeClr val="tx1"/>
                </a:solidFill>
              </a:rPr>
              <a:t>(</a:t>
            </a:r>
            <a:r>
              <a:rPr lang="ja-JP" altLang="en-US" dirty="0">
                <a:solidFill>
                  <a:schemeClr val="tx1"/>
                </a:solidFill>
              </a:rPr>
              <a:t>定点</a:t>
            </a:r>
            <a:r>
              <a:rPr lang="en-US" altLang="ja-JP" dirty="0">
                <a:solidFill>
                  <a:schemeClr val="tx1"/>
                </a:solidFill>
              </a:rPr>
              <a:t>)</a:t>
            </a:r>
            <a:r>
              <a:rPr lang="ja-JP" altLang="en-US" dirty="0">
                <a:solidFill>
                  <a:schemeClr val="tx1"/>
                </a:solidFill>
              </a:rPr>
              <a:t>とします。測定点は、車の通行が少なく、目印があって、場所の特定が容易な地点を選びます。</a:t>
            </a:r>
            <a:endParaRPr lang="en-US" altLang="ja-JP" dirty="0">
              <a:solidFill>
                <a:schemeClr val="tx1"/>
              </a:solidFill>
            </a:endParaRPr>
          </a:p>
          <a:p>
            <a:pPr marL="228600" indent="-228600">
              <a:buFont typeface="+mj-lt"/>
              <a:buAutoNum type="arabicPeriod"/>
            </a:pPr>
            <a:r>
              <a:rPr lang="ja-JP" altLang="en-US" dirty="0">
                <a:solidFill>
                  <a:schemeClr val="tx1"/>
                </a:solidFill>
              </a:rPr>
              <a:t>測定器を準備し、測定点において検出部を地上から</a:t>
            </a:r>
            <a:r>
              <a:rPr lang="en-US" altLang="ja-JP" dirty="0">
                <a:solidFill>
                  <a:schemeClr val="tx1"/>
                </a:solidFill>
              </a:rPr>
              <a:t>1m(</a:t>
            </a:r>
            <a:r>
              <a:rPr lang="ja-JP" altLang="en-US" dirty="0">
                <a:solidFill>
                  <a:schemeClr val="tx1"/>
                </a:solidFill>
              </a:rPr>
              <a:t>腰部付近</a:t>
            </a:r>
            <a:r>
              <a:rPr lang="en-US" altLang="ja-JP" dirty="0">
                <a:solidFill>
                  <a:schemeClr val="tx1"/>
                </a:solidFill>
              </a:rPr>
              <a:t>)</a:t>
            </a:r>
            <a:r>
              <a:rPr lang="ja-JP" altLang="en-US" dirty="0">
                <a:solidFill>
                  <a:schemeClr val="tx1"/>
                </a:solidFill>
              </a:rPr>
              <a:t>の高差で水平に保ちます。毎回、同一の向きで測定します。</a:t>
            </a:r>
            <a:endParaRPr lang="en-US" altLang="ja-JP" dirty="0">
              <a:solidFill>
                <a:schemeClr val="tx1"/>
              </a:solidFill>
            </a:endParaRPr>
          </a:p>
          <a:p>
            <a:pPr marL="228600" indent="-228600">
              <a:buFont typeface="+mj-lt"/>
              <a:buAutoNum type="arabicPeriod"/>
            </a:pPr>
            <a:r>
              <a:rPr lang="ja-JP" altLang="en-US" dirty="0">
                <a:solidFill>
                  <a:schemeClr val="tx1"/>
                </a:solidFill>
              </a:rPr>
              <a:t>時定数を</a:t>
            </a:r>
            <a:r>
              <a:rPr lang="en-US" altLang="ja-JP" dirty="0">
                <a:solidFill>
                  <a:schemeClr val="tx1"/>
                </a:solidFill>
              </a:rPr>
              <a:t>10</a:t>
            </a:r>
            <a:r>
              <a:rPr lang="ja-JP" altLang="en-US" dirty="0">
                <a:solidFill>
                  <a:schemeClr val="tx1"/>
                </a:solidFill>
              </a:rPr>
              <a:t>秒とし、約</a:t>
            </a:r>
            <a:r>
              <a:rPr lang="en-US" altLang="ja-JP" dirty="0">
                <a:solidFill>
                  <a:schemeClr val="tx1"/>
                </a:solidFill>
              </a:rPr>
              <a:t>30</a:t>
            </a:r>
            <a:r>
              <a:rPr lang="ja-JP" altLang="en-US" dirty="0">
                <a:solidFill>
                  <a:schemeClr val="tx1"/>
                </a:solidFill>
              </a:rPr>
              <a:t>秒</a:t>
            </a:r>
            <a:r>
              <a:rPr lang="en-US" altLang="ja-JP" dirty="0">
                <a:solidFill>
                  <a:schemeClr val="tx1"/>
                </a:solidFill>
              </a:rPr>
              <a:t>(</a:t>
            </a:r>
            <a:r>
              <a:rPr lang="ja-JP" altLang="en-US" dirty="0">
                <a:solidFill>
                  <a:schemeClr val="tx1"/>
                </a:solidFill>
              </a:rPr>
              <a:t>時定数の</a:t>
            </a:r>
            <a:r>
              <a:rPr lang="en-US" altLang="ja-JP" dirty="0">
                <a:solidFill>
                  <a:schemeClr val="tx1"/>
                </a:solidFill>
              </a:rPr>
              <a:t>3</a:t>
            </a:r>
            <a:r>
              <a:rPr lang="ja-JP" altLang="en-US" dirty="0">
                <a:solidFill>
                  <a:schemeClr val="tx1"/>
                </a:solidFill>
              </a:rPr>
              <a:t>倍</a:t>
            </a:r>
            <a:r>
              <a:rPr lang="en-US" altLang="ja-JP" dirty="0">
                <a:solidFill>
                  <a:schemeClr val="tx1"/>
                </a:solidFill>
              </a:rPr>
              <a:t>)</a:t>
            </a:r>
            <a:r>
              <a:rPr lang="ja-JP" altLang="en-US" dirty="0">
                <a:solidFill>
                  <a:schemeClr val="tx1"/>
                </a:solidFill>
              </a:rPr>
              <a:t>経過後、指示値を読み、記録します。指示値の読み方は、メーター針のある機種では、針の振れの中央を読みます。</a:t>
            </a:r>
            <a:endParaRPr lang="en-US" altLang="ja-JP" dirty="0">
              <a:solidFill>
                <a:schemeClr val="tx1"/>
              </a:solidFill>
            </a:endParaRPr>
          </a:p>
          <a:p>
            <a:pPr marL="228600" indent="-228600">
              <a:buFont typeface="+mj-lt"/>
              <a:buAutoNum type="arabicPeriod"/>
            </a:pPr>
            <a:r>
              <a:rPr lang="ja-JP" altLang="en-US" dirty="0">
                <a:solidFill>
                  <a:schemeClr val="tx1"/>
                </a:solidFill>
              </a:rPr>
              <a:t>空間線量率の測定は、検査を開始する前及び検査中</a:t>
            </a:r>
            <a:r>
              <a:rPr lang="en-US" altLang="ja-JP" dirty="0">
                <a:solidFill>
                  <a:schemeClr val="tx1"/>
                </a:solidFill>
              </a:rPr>
              <a:t>1</a:t>
            </a:r>
            <a:r>
              <a:rPr lang="ja-JP" altLang="en-US" dirty="0">
                <a:solidFill>
                  <a:schemeClr val="tx1"/>
                </a:solidFill>
              </a:rPr>
              <a:t>時間に</a:t>
            </a:r>
            <a:r>
              <a:rPr lang="en-US" altLang="ja-JP" dirty="0">
                <a:solidFill>
                  <a:schemeClr val="tx1"/>
                </a:solidFill>
              </a:rPr>
              <a:t>1</a:t>
            </a:r>
            <a:r>
              <a:rPr lang="ja-JP" altLang="en-US" dirty="0">
                <a:solidFill>
                  <a:schemeClr val="tx1"/>
                </a:solidFill>
              </a:rPr>
              <a:t>回程度行います。 </a:t>
            </a:r>
          </a:p>
          <a:p>
            <a:pPr marL="228600" indent="-228600">
              <a:buFont typeface="+mj-lt"/>
              <a:buAutoNum type="arabicPeriod"/>
            </a:pPr>
            <a:r>
              <a:rPr lang="ja-JP" altLang="en-US" dirty="0">
                <a:solidFill>
                  <a:schemeClr val="tx1"/>
                </a:solidFill>
              </a:rPr>
              <a:t>測定結果として測定日時、測定場所、測定者及び測定値を記録します。</a:t>
            </a:r>
            <a:endParaRPr lang="en-US" altLang="ja-JP" dirty="0">
              <a:solidFill>
                <a:schemeClr val="tx1"/>
              </a:solidFill>
            </a:endParaRPr>
          </a:p>
          <a:p>
            <a:endParaRPr kumimoji="1" lang="ja-JP" altLang="en-US" dirty="0"/>
          </a:p>
        </p:txBody>
      </p:sp>
    </p:spTree>
    <p:extLst>
      <p:ext uri="{BB962C8B-B14F-4D97-AF65-F5344CB8AC3E}">
        <p14:creationId xmlns:p14="http://schemas.microsoft.com/office/powerpoint/2010/main" val="223984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07988"/>
            <a:ext cx="5962650" cy="4471987"/>
          </a:xfrm>
        </p:spPr>
      </p:sp>
      <p:sp>
        <p:nvSpPr>
          <p:cNvPr id="3" name="ノート プレースホルダー 2"/>
          <p:cNvSpPr>
            <a:spLocks noGrp="1"/>
          </p:cNvSpPr>
          <p:nvPr>
            <p:ph type="body" idx="1"/>
          </p:nvPr>
        </p:nvSpPr>
        <p:spPr/>
        <p:txBody>
          <a:bodyPr/>
          <a:lstStyle/>
          <a:p>
            <a:pPr marL="228600" indent="-228600">
              <a:buFont typeface="+mj-lt"/>
              <a:buAutoNum type="arabicPeriod"/>
            </a:pPr>
            <a:r>
              <a:rPr kumimoji="1" lang="ja-JP" altLang="en-US" dirty="0">
                <a:solidFill>
                  <a:schemeClr val="tx1"/>
                </a:solidFill>
              </a:rPr>
              <a:t>時定数を</a:t>
            </a:r>
            <a:r>
              <a:rPr kumimoji="1" lang="en-US" altLang="ja-JP" dirty="0">
                <a:solidFill>
                  <a:schemeClr val="tx1"/>
                </a:solidFill>
              </a:rPr>
              <a:t>3</a:t>
            </a:r>
            <a:r>
              <a:rPr kumimoji="1" lang="ja-JP" altLang="en-US" dirty="0">
                <a:solidFill>
                  <a:schemeClr val="tx1"/>
                </a:solidFill>
              </a:rPr>
              <a:t>秒に設定します。</a:t>
            </a:r>
          </a:p>
          <a:p>
            <a:pPr marL="228600" indent="-228600">
              <a:buFont typeface="+mj-lt"/>
              <a:buAutoNum type="arabicPeriod"/>
            </a:pPr>
            <a:r>
              <a:rPr kumimoji="1" lang="ja-JP" altLang="en-US" dirty="0">
                <a:solidFill>
                  <a:schemeClr val="tx1"/>
                </a:solidFill>
              </a:rPr>
              <a:t>測定レンジは、</a:t>
            </a:r>
            <a:r>
              <a:rPr kumimoji="1" lang="en-US" altLang="ja-JP" dirty="0">
                <a:solidFill>
                  <a:schemeClr val="tx1"/>
                </a:solidFill>
              </a:rPr>
              <a:t>10kcpm (10,000 </a:t>
            </a:r>
            <a:r>
              <a:rPr kumimoji="1" lang="en-US" altLang="ja-JP" dirty="0" err="1">
                <a:solidFill>
                  <a:schemeClr val="tx1"/>
                </a:solidFill>
              </a:rPr>
              <a:t>cpm</a:t>
            </a:r>
            <a:r>
              <a:rPr kumimoji="1" lang="en-US" altLang="ja-JP" dirty="0">
                <a:solidFill>
                  <a:schemeClr val="tx1"/>
                </a:solidFill>
              </a:rPr>
              <a:t>)</a:t>
            </a:r>
            <a:r>
              <a:rPr kumimoji="1" lang="ja-JP" altLang="en-US" dirty="0">
                <a:solidFill>
                  <a:schemeClr val="tx1"/>
                </a:solidFill>
              </a:rPr>
              <a:t>に設定します。</a:t>
            </a:r>
          </a:p>
          <a:p>
            <a:pPr marL="228600" indent="-228600">
              <a:buFont typeface="+mj-lt"/>
              <a:buAutoNum type="arabicPeriod"/>
            </a:pPr>
            <a:r>
              <a:rPr kumimoji="1" lang="ja-JP" altLang="en-US" dirty="0">
                <a:solidFill>
                  <a:schemeClr val="tx1"/>
                </a:solidFill>
              </a:rPr>
              <a:t>計数音はオフ</a:t>
            </a:r>
            <a:r>
              <a:rPr kumimoji="1" lang="en-US" altLang="ja-JP" dirty="0">
                <a:solidFill>
                  <a:schemeClr val="tx1"/>
                </a:solidFill>
              </a:rPr>
              <a:t>(</a:t>
            </a:r>
            <a:r>
              <a:rPr kumimoji="1" lang="ja-JP" altLang="en-US" dirty="0">
                <a:solidFill>
                  <a:schemeClr val="tx1"/>
                </a:solidFill>
              </a:rPr>
              <a:t>消音</a:t>
            </a:r>
            <a:r>
              <a:rPr kumimoji="1" lang="en-US" altLang="ja-JP" dirty="0">
                <a:solidFill>
                  <a:schemeClr val="tx1"/>
                </a:solidFill>
              </a:rPr>
              <a:t>)</a:t>
            </a:r>
            <a:r>
              <a:rPr kumimoji="1" lang="ja-JP" altLang="en-US" dirty="0">
                <a:solidFill>
                  <a:schemeClr val="tx1"/>
                </a:solidFill>
              </a:rPr>
              <a:t>にします。</a:t>
            </a:r>
          </a:p>
          <a:p>
            <a:pPr marL="228600" indent="-228600">
              <a:buFont typeface="+mj-lt"/>
              <a:buAutoNum type="arabicPeriod"/>
            </a:pPr>
            <a:r>
              <a:rPr kumimoji="1" lang="ja-JP" altLang="en-US" dirty="0">
                <a:solidFill>
                  <a:schemeClr val="tx1"/>
                </a:solidFill>
              </a:rPr>
              <a:t>検査対象の表面と検出部の距離を数</a:t>
            </a:r>
            <a:r>
              <a:rPr kumimoji="1" lang="en-US" altLang="ja-JP" dirty="0">
                <a:solidFill>
                  <a:schemeClr val="tx1"/>
                </a:solidFill>
              </a:rPr>
              <a:t>cm</a:t>
            </a:r>
            <a:r>
              <a:rPr kumimoji="1" lang="ja-JP" altLang="en-US" dirty="0">
                <a:solidFill>
                  <a:schemeClr val="tx1"/>
                </a:solidFill>
              </a:rPr>
              <a:t>以内に保ちながら、毎秒約</a:t>
            </a:r>
            <a:r>
              <a:rPr kumimoji="1" lang="en-US" altLang="ja-JP" dirty="0">
                <a:solidFill>
                  <a:schemeClr val="tx1"/>
                </a:solidFill>
              </a:rPr>
              <a:t>10cm</a:t>
            </a:r>
            <a:r>
              <a:rPr kumimoji="1" lang="ja-JP" altLang="en-US" dirty="0">
                <a:solidFill>
                  <a:schemeClr val="tx1"/>
                </a:solidFill>
              </a:rPr>
              <a:t>の速度でプローブを移動させます。</a:t>
            </a:r>
          </a:p>
          <a:p>
            <a:pPr marL="228600" indent="-228600">
              <a:buFont typeface="+mj-lt"/>
              <a:buAutoNum type="arabicPeriod"/>
            </a:pPr>
            <a:r>
              <a:rPr kumimoji="1" lang="ja-JP" altLang="en-US" dirty="0">
                <a:solidFill>
                  <a:schemeClr val="tx1"/>
                </a:solidFill>
              </a:rPr>
              <a:t>検査を行う箇所は、放射性物質が付着する可能性が高いところ</a:t>
            </a:r>
            <a:r>
              <a:rPr kumimoji="1" lang="en-US" altLang="ja-JP" dirty="0">
                <a:solidFill>
                  <a:schemeClr val="tx1"/>
                </a:solidFill>
              </a:rPr>
              <a:t>(</a:t>
            </a:r>
            <a:r>
              <a:rPr kumimoji="1" lang="ja-JP" altLang="en-US" dirty="0">
                <a:solidFill>
                  <a:schemeClr val="tx1"/>
                </a:solidFill>
              </a:rPr>
              <a:t>ワイパー部・タイヤ側面</a:t>
            </a:r>
            <a:r>
              <a:rPr kumimoji="1" lang="en-US" altLang="ja-JP" dirty="0">
                <a:solidFill>
                  <a:schemeClr val="tx1"/>
                </a:solidFill>
              </a:rPr>
              <a:t>)</a:t>
            </a:r>
            <a:r>
              <a:rPr kumimoji="1" lang="ja-JP" altLang="en-US" dirty="0">
                <a:solidFill>
                  <a:schemeClr val="tx1"/>
                </a:solidFill>
              </a:rPr>
              <a:t>とします。</a:t>
            </a:r>
          </a:p>
          <a:p>
            <a:pPr marL="228600" indent="-228600">
              <a:buFont typeface="+mj-lt"/>
              <a:buAutoNum type="arabicPeriod"/>
            </a:pPr>
            <a:r>
              <a:rPr kumimoji="1" lang="ja-JP" altLang="en-US" dirty="0">
                <a:solidFill>
                  <a:schemeClr val="tx1"/>
                </a:solidFill>
              </a:rPr>
              <a:t>指示値が</a:t>
            </a:r>
            <a:r>
              <a:rPr kumimoji="1" lang="en-US" altLang="ja-JP" dirty="0">
                <a:solidFill>
                  <a:schemeClr val="tx1"/>
                </a:solidFill>
              </a:rPr>
              <a:t>40kcpm</a:t>
            </a:r>
            <a:r>
              <a:rPr kumimoji="1" lang="ja-JP" altLang="en-US" dirty="0">
                <a:solidFill>
                  <a:schemeClr val="tx1"/>
                </a:solidFill>
              </a:rPr>
              <a:t>を超えていないことを確認します。超えた場合は、「確認検査」に移行します。</a:t>
            </a:r>
          </a:p>
          <a:p>
            <a:pPr marL="228600" indent="-228600">
              <a:buFont typeface="+mj-lt"/>
              <a:buAutoNum type="arabicPeriod"/>
            </a:pPr>
            <a:r>
              <a:rPr kumimoji="1" lang="ja-JP" altLang="en-US" dirty="0">
                <a:solidFill>
                  <a:schemeClr val="tx1"/>
                </a:solidFill>
              </a:rPr>
              <a:t>一世帯又は車両 </a:t>
            </a:r>
            <a:r>
              <a:rPr kumimoji="1" lang="en-US" altLang="ja-JP" dirty="0">
                <a:solidFill>
                  <a:schemeClr val="tx1"/>
                </a:solidFill>
              </a:rPr>
              <a:t>1 </a:t>
            </a:r>
            <a:r>
              <a:rPr kumimoji="1" lang="ja-JP" altLang="en-US" dirty="0">
                <a:solidFill>
                  <a:schemeClr val="tx1"/>
                </a:solidFill>
              </a:rPr>
              <a:t>台の検査が終わった後、バックグラウンド値に著しい変化がないことを確認します。確認の結果、著しい変化があった場合は、ラップフィルムを交換します。ラップフィルムの交換後もバックグラウンド値が戻らない場合は、他の原因が考えられますので、検査責任者の補佐に連絡します。 </a:t>
            </a:r>
          </a:p>
        </p:txBody>
      </p:sp>
    </p:spTree>
    <p:extLst>
      <p:ext uri="{BB962C8B-B14F-4D97-AF65-F5344CB8AC3E}">
        <p14:creationId xmlns:p14="http://schemas.microsoft.com/office/powerpoint/2010/main" val="16153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C9A81AB2-FB4E-AD4D-AA32-3F33B0EFD416}"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84765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E2AE74FB-CBC3-6E40-BAA2-E70CC38B80FD}"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53808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969539F9-C48B-E14D-A0CA-08022EE9E668}"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24022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7391401" cy="927058"/>
          </a:xfrm>
        </p:spPr>
        <p:txBody>
          <a:bodyPr/>
          <a:lstStyle/>
          <a:p>
            <a:r>
              <a:rPr lang="ja-JP" altLang="en-US"/>
              <a:t>マスター タイトルの書式設定</a:t>
            </a:r>
            <a:endParaRPr/>
          </a:p>
        </p:txBody>
      </p:sp>
      <p:sp>
        <p:nvSpPr>
          <p:cNvPr id="3" name="Content Placeholder 2"/>
          <p:cNvSpPr>
            <a:spLocks noGrp="1"/>
          </p:cNvSpPr>
          <p:nvPr>
            <p:ph sz="half" idx="1"/>
          </p:nvPr>
        </p:nvSpPr>
        <p:spPr>
          <a:xfrm>
            <a:off x="4282439" y="1571457"/>
            <a:ext cx="3566160" cy="223443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dirty="0"/>
          </a:p>
        </p:txBody>
      </p:sp>
      <p:sp>
        <p:nvSpPr>
          <p:cNvPr id="5" name="Date Placeholder 4"/>
          <p:cNvSpPr>
            <a:spLocks noGrp="1"/>
          </p:cNvSpPr>
          <p:nvPr>
            <p:ph type="dt" sz="half" idx="10"/>
          </p:nvPr>
        </p:nvSpPr>
        <p:spPr/>
        <p:txBody>
          <a:bodyPr/>
          <a:lstStyle/>
          <a:p>
            <a:fld id="{0B2DC8DA-3271-E944-9EE9-08B52D87394E}" type="datetime1">
              <a:rPr lang="ja-JP" altLang="en-US" smtClean="0"/>
              <a:t>2024/1/11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3910779"/>
            <a:ext cx="3566160" cy="223443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1" name="Content Placeholder 2"/>
          <p:cNvSpPr>
            <a:spLocks noGrp="1"/>
          </p:cNvSpPr>
          <p:nvPr>
            <p:ph sz="half" idx="14"/>
          </p:nvPr>
        </p:nvSpPr>
        <p:spPr>
          <a:xfrm>
            <a:off x="457199" y="1571457"/>
            <a:ext cx="3566160" cy="223443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2" name="Content Placeholder 2"/>
          <p:cNvSpPr>
            <a:spLocks noGrp="1"/>
          </p:cNvSpPr>
          <p:nvPr>
            <p:ph sz="half" idx="15"/>
          </p:nvPr>
        </p:nvSpPr>
        <p:spPr>
          <a:xfrm>
            <a:off x="457200" y="3910779"/>
            <a:ext cx="3566160" cy="223443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dirty="0"/>
          </a:p>
        </p:txBody>
      </p:sp>
    </p:spTree>
    <p:extLst>
      <p:ext uri="{BB962C8B-B14F-4D97-AF65-F5344CB8AC3E}">
        <p14:creationId xmlns:p14="http://schemas.microsoft.com/office/powerpoint/2010/main" val="3746606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123CED4-7027-4D99-AF49-7D6BE568E9B9}" type="datetime1">
              <a:rPr kumimoji="1" lang="ja-JP" altLang="en-US" smtClean="0"/>
              <a:t>2024/1/11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52910A-C0B5-4970-9496-855BDA9D51E2}" type="slidenum">
              <a:rPr kumimoji="1" lang="ja-JP" altLang="en-US" smtClean="0"/>
              <a:t>‹#›</a:t>
            </a:fld>
            <a:endParaRPr kumimoji="1" lang="ja-JP" altLang="en-US"/>
          </a:p>
        </p:txBody>
      </p:sp>
    </p:spTree>
    <p:extLst>
      <p:ext uri="{BB962C8B-B14F-4D97-AF65-F5344CB8AC3E}">
        <p14:creationId xmlns:p14="http://schemas.microsoft.com/office/powerpoint/2010/main" val="3919339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A5972E-87AF-4E59-A908-CEA224B0A543}" type="datetime1">
              <a:rPr kumimoji="1" lang="ja-JP" altLang="en-US" smtClean="0"/>
              <a:t>2024/1/11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52910A-C0B5-4970-9496-855BDA9D51E2}" type="slidenum">
              <a:rPr kumimoji="1" lang="ja-JP" altLang="en-US" smtClean="0"/>
              <a:t>‹#›</a:t>
            </a:fld>
            <a:endParaRPr kumimoji="1" lang="ja-JP" altLang="en-US"/>
          </a:p>
        </p:txBody>
      </p:sp>
    </p:spTree>
    <p:extLst>
      <p:ext uri="{BB962C8B-B14F-4D97-AF65-F5344CB8AC3E}">
        <p14:creationId xmlns:p14="http://schemas.microsoft.com/office/powerpoint/2010/main" val="3687422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215A3BE-3A8F-4EF9-92DB-169A8EA8D33B}" type="datetime1">
              <a:rPr kumimoji="1" lang="ja-JP" altLang="en-US" smtClean="0"/>
              <a:t>2024/1/11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52910A-C0B5-4970-9496-855BDA9D51E2}" type="slidenum">
              <a:rPr kumimoji="1" lang="ja-JP" altLang="en-US" smtClean="0"/>
              <a:t>‹#›</a:t>
            </a:fld>
            <a:endParaRPr kumimoji="1" lang="ja-JP" altLang="en-US"/>
          </a:p>
        </p:txBody>
      </p:sp>
    </p:spTree>
    <p:extLst>
      <p:ext uri="{BB962C8B-B14F-4D97-AF65-F5344CB8AC3E}">
        <p14:creationId xmlns:p14="http://schemas.microsoft.com/office/powerpoint/2010/main" val="4021122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E3C0B27-E333-4647-AEFA-14FB1395FA85}" type="datetime1">
              <a:rPr kumimoji="1" lang="ja-JP" altLang="en-US" smtClean="0"/>
              <a:t>2024/1/11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152910A-C0B5-4970-9496-855BDA9D51E2}" type="slidenum">
              <a:rPr kumimoji="1" lang="ja-JP" altLang="en-US" smtClean="0"/>
              <a:t>‹#›</a:t>
            </a:fld>
            <a:endParaRPr kumimoji="1" lang="ja-JP" altLang="en-US"/>
          </a:p>
        </p:txBody>
      </p:sp>
    </p:spTree>
    <p:extLst>
      <p:ext uri="{BB962C8B-B14F-4D97-AF65-F5344CB8AC3E}">
        <p14:creationId xmlns:p14="http://schemas.microsoft.com/office/powerpoint/2010/main" val="42335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0FD3D31-5CA4-4183-A765-6B13AF3B3A4E}" type="datetime1">
              <a:rPr kumimoji="1" lang="ja-JP" altLang="en-US" smtClean="0"/>
              <a:t>2024/1/11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152910A-C0B5-4970-9496-855BDA9D51E2}" type="slidenum">
              <a:rPr kumimoji="1" lang="ja-JP" altLang="en-US" smtClean="0"/>
              <a:t>‹#›</a:t>
            </a:fld>
            <a:endParaRPr kumimoji="1" lang="ja-JP" altLang="en-US"/>
          </a:p>
        </p:txBody>
      </p:sp>
    </p:spTree>
    <p:extLst>
      <p:ext uri="{BB962C8B-B14F-4D97-AF65-F5344CB8AC3E}">
        <p14:creationId xmlns:p14="http://schemas.microsoft.com/office/powerpoint/2010/main" val="2145101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9919B2B-B530-46D8-8ADE-890EC5C375C6}" type="datetime1">
              <a:rPr kumimoji="1" lang="ja-JP" altLang="en-US" smtClean="0"/>
              <a:t>2024/1/11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152910A-C0B5-4970-9496-855BDA9D51E2}" type="slidenum">
              <a:rPr kumimoji="1" lang="ja-JP" altLang="en-US" smtClean="0"/>
              <a:t>‹#›</a:t>
            </a:fld>
            <a:endParaRPr kumimoji="1" lang="ja-JP" altLang="en-US"/>
          </a:p>
        </p:txBody>
      </p:sp>
    </p:spTree>
    <p:extLst>
      <p:ext uri="{BB962C8B-B14F-4D97-AF65-F5344CB8AC3E}">
        <p14:creationId xmlns:p14="http://schemas.microsoft.com/office/powerpoint/2010/main" val="1347114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AC18ABB-F606-47B0-A11A-77997594CD16}" type="datetime1">
              <a:rPr kumimoji="1" lang="ja-JP" altLang="en-US" smtClean="0"/>
              <a:t>2024/1/11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152910A-C0B5-4970-9496-855BDA9D51E2}" type="slidenum">
              <a:rPr kumimoji="1" lang="ja-JP" altLang="en-US" smtClean="0"/>
              <a:t>‹#›</a:t>
            </a:fld>
            <a:endParaRPr kumimoji="1" lang="ja-JP" altLang="en-US"/>
          </a:p>
        </p:txBody>
      </p:sp>
    </p:spTree>
    <p:extLst>
      <p:ext uri="{BB962C8B-B14F-4D97-AF65-F5344CB8AC3E}">
        <p14:creationId xmlns:p14="http://schemas.microsoft.com/office/powerpoint/2010/main" val="413023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EB663A37-AECD-8247-B6C0-A948C5285656}"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64632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10F852-0836-45A7-8698-0B1101386A84}" type="datetime1">
              <a:rPr kumimoji="1" lang="ja-JP" altLang="en-US" smtClean="0"/>
              <a:t>2024/1/11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152910A-C0B5-4970-9496-855BDA9D51E2}" type="slidenum">
              <a:rPr kumimoji="1" lang="ja-JP" altLang="en-US" smtClean="0"/>
              <a:t>‹#›</a:t>
            </a:fld>
            <a:endParaRPr kumimoji="1" lang="ja-JP" altLang="en-US"/>
          </a:p>
        </p:txBody>
      </p:sp>
    </p:spTree>
    <p:extLst>
      <p:ext uri="{BB962C8B-B14F-4D97-AF65-F5344CB8AC3E}">
        <p14:creationId xmlns:p14="http://schemas.microsoft.com/office/powerpoint/2010/main" val="1548597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13D9A37-DC70-4F79-BD6F-4247E91EA113}" type="datetime1">
              <a:rPr kumimoji="1" lang="ja-JP" altLang="en-US" smtClean="0"/>
              <a:t>2024/1/11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152910A-C0B5-4970-9496-855BDA9D51E2}" type="slidenum">
              <a:rPr kumimoji="1" lang="ja-JP" altLang="en-US" smtClean="0"/>
              <a:t>‹#›</a:t>
            </a:fld>
            <a:endParaRPr kumimoji="1" lang="ja-JP" altLang="en-US"/>
          </a:p>
        </p:txBody>
      </p:sp>
    </p:spTree>
    <p:extLst>
      <p:ext uri="{BB962C8B-B14F-4D97-AF65-F5344CB8AC3E}">
        <p14:creationId xmlns:p14="http://schemas.microsoft.com/office/powerpoint/2010/main" val="1358398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E61434-4EFE-4896-8DE9-D6D02F626DBA}" type="datetime1">
              <a:rPr kumimoji="1" lang="ja-JP" altLang="en-US" smtClean="0"/>
              <a:t>2024/1/11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52910A-C0B5-4970-9496-855BDA9D51E2}" type="slidenum">
              <a:rPr kumimoji="1" lang="ja-JP" altLang="en-US" smtClean="0"/>
              <a:t>‹#›</a:t>
            </a:fld>
            <a:endParaRPr kumimoji="1" lang="ja-JP" altLang="en-US"/>
          </a:p>
        </p:txBody>
      </p:sp>
    </p:spTree>
    <p:extLst>
      <p:ext uri="{BB962C8B-B14F-4D97-AF65-F5344CB8AC3E}">
        <p14:creationId xmlns:p14="http://schemas.microsoft.com/office/powerpoint/2010/main" val="69499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E5879B-16A8-43F2-9204-387171F0CAF8}" type="datetime1">
              <a:rPr kumimoji="1" lang="ja-JP" altLang="en-US" smtClean="0"/>
              <a:t>2024/1/11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52910A-C0B5-4970-9496-855BDA9D51E2}" type="slidenum">
              <a:rPr kumimoji="1" lang="ja-JP" altLang="en-US" smtClean="0"/>
              <a:t>‹#›</a:t>
            </a:fld>
            <a:endParaRPr kumimoji="1" lang="ja-JP" altLang="en-US"/>
          </a:p>
        </p:txBody>
      </p:sp>
    </p:spTree>
    <p:extLst>
      <p:ext uri="{BB962C8B-B14F-4D97-AF65-F5344CB8AC3E}">
        <p14:creationId xmlns:p14="http://schemas.microsoft.com/office/powerpoint/2010/main" val="224614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21369EE8-2D12-1F49-86AA-2BF09B03A5E9}"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62041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43E8F488-EC0C-5F48-809D-DE9BA60EEB2A}" type="datetime1">
              <a:rPr kumimoji="1" lang="ja-JP" altLang="en-US" smtClean="0"/>
              <a:t>2024/1/11</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10024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D62B0B93-41B1-8B4F-B99B-707B7DB39528}" type="datetime1">
              <a:rPr kumimoji="1" lang="ja-JP" altLang="en-US" smtClean="0"/>
              <a:t>2024/1/11</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40353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834438F9-EF15-D342-8BD4-B9550D5AC3BA}" type="datetime1">
              <a:rPr kumimoji="1" lang="ja-JP" altLang="en-US" smtClean="0"/>
              <a:t>2024/1/11</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01518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0FE97549-B6CC-8747-ACDE-5C533CBB29B8}" type="datetime1">
              <a:rPr kumimoji="1" lang="ja-JP" altLang="en-US" smtClean="0"/>
              <a:t>2024/1/11</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54169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A687C543-446E-F54A-A0A4-92FB710B3B05}" type="datetime1">
              <a:rPr kumimoji="1" lang="ja-JP" altLang="en-US" smtClean="0"/>
              <a:t>2024/1/11</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8127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1054D439-F604-E64A-B2F7-169545111DA4}" type="datetime1">
              <a:rPr kumimoji="1" lang="ja-JP" altLang="en-US" smtClean="0"/>
              <a:t>2024/1/11</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2394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1"/>
            <a:ext cx="9144000" cy="1083365"/>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8317006-81D9-7C4A-B948-A829A130383D}" type="datetime1">
              <a:rPr kumimoji="1" lang="ja-JP" altLang="en-US" smtClean="0"/>
              <a:t>2024/1/11</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25089"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7718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A92CE-7BFC-42A3-BBA7-5DCCD2D7DF44}" type="datetime1">
              <a:rPr kumimoji="1" lang="ja-JP" altLang="en-US" smtClean="0"/>
              <a:t>2024/1/11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2910A-C0B5-4970-9496-855BDA9D51E2}" type="slidenum">
              <a:rPr kumimoji="1" lang="ja-JP" altLang="en-US" smtClean="0"/>
              <a:t>‹#›</a:t>
            </a:fld>
            <a:endParaRPr kumimoji="1" lang="ja-JP" altLang="en-US"/>
          </a:p>
        </p:txBody>
      </p:sp>
    </p:spTree>
    <p:extLst>
      <p:ext uri="{BB962C8B-B14F-4D97-AF65-F5344CB8AC3E}">
        <p14:creationId xmlns:p14="http://schemas.microsoft.com/office/powerpoint/2010/main" val="32163165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kumimoji="1" lang="ja-JP" altLang="en-US" dirty="0"/>
              <a:t>避難退域時検査</a:t>
            </a:r>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normAutofit/>
          </a:bodyPr>
          <a:lstStyle/>
          <a:p>
            <a:r>
              <a:rPr lang="ja-JP" altLang="en-US"/>
              <a:t>原子力災害医療　基礎研修</a:t>
            </a:r>
            <a:endParaRPr lang="en-US" altLang="ja-JP" dirty="0"/>
          </a:p>
          <a:p>
            <a:r>
              <a:rPr lang="ja-JP" altLang="en-US"/>
              <a:t>原子力災害基礎</a:t>
            </a:r>
            <a:r>
              <a:rPr lang="en-US" altLang="ja-JP" dirty="0"/>
              <a:t>-7</a:t>
            </a:r>
          </a:p>
        </p:txBody>
      </p:sp>
      <p:sp>
        <p:nvSpPr>
          <p:cNvPr id="6" name="テキスト ボックス 5">
            <a:extLst>
              <a:ext uri="{FF2B5EF4-FFF2-40B4-BE49-F238E27FC236}">
                <a16:creationId xmlns:a16="http://schemas.microsoft.com/office/drawing/2014/main" id="{16A67C00-5994-1B4C-9CCA-63453C336B27}"/>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Ver.202312</a:t>
            </a:r>
            <a:endParaRPr kumimoji="1" lang="ja-JP" altLang="en-US" dirty="0"/>
          </a:p>
        </p:txBody>
      </p:sp>
    </p:spTree>
    <p:extLst>
      <p:ext uri="{BB962C8B-B14F-4D97-AF65-F5344CB8AC3E}">
        <p14:creationId xmlns:p14="http://schemas.microsoft.com/office/powerpoint/2010/main" val="121867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7221E0-AFF5-3F49-86D5-15FFDA869439}"/>
              </a:ext>
            </a:extLst>
          </p:cNvPr>
          <p:cNvSpPr>
            <a:spLocks noGrp="1"/>
          </p:cNvSpPr>
          <p:nvPr>
            <p:ph type="title"/>
          </p:nvPr>
        </p:nvSpPr>
        <p:spPr/>
        <p:txBody>
          <a:bodyPr>
            <a:normAutofit fontScale="90000"/>
          </a:bodyPr>
          <a:lstStyle/>
          <a:p>
            <a:r>
              <a:rPr kumimoji="1" lang="ja-JP" altLang="en-US" dirty="0"/>
              <a:t>車両の検査</a:t>
            </a:r>
            <a:r>
              <a:rPr lang="ja-JP" altLang="ja-JP" b="1" i="0" dirty="0">
                <a:effectLst/>
                <a:ea typeface="游ゴシック Light" panose="020B0300000000000000" pitchFamily="50" charset="-128"/>
              </a:rPr>
              <a:t>（指定箇所検査とその後の対応）</a:t>
            </a:r>
            <a:endParaRPr kumimoji="1" lang="ja-JP" altLang="en-US" dirty="0"/>
          </a:p>
        </p:txBody>
      </p:sp>
      <p:sp>
        <p:nvSpPr>
          <p:cNvPr id="3" name="スライド番号プレースホルダー 2">
            <a:extLst>
              <a:ext uri="{FF2B5EF4-FFF2-40B4-BE49-F238E27FC236}">
                <a16:creationId xmlns:a16="http://schemas.microsoft.com/office/drawing/2014/main" id="{E2D042E7-46CE-2F40-A3B2-09026EC24A33}"/>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
        <p:nvSpPr>
          <p:cNvPr id="7" name="正方形/長方形 6">
            <a:extLst>
              <a:ext uri="{FF2B5EF4-FFF2-40B4-BE49-F238E27FC236}">
                <a16:creationId xmlns:a16="http://schemas.microsoft.com/office/drawing/2014/main" id="{1DA33266-E266-4F41-AD7D-E0CDFF3659AD}"/>
              </a:ext>
            </a:extLst>
          </p:cNvPr>
          <p:cNvSpPr/>
          <p:nvPr/>
        </p:nvSpPr>
        <p:spPr>
          <a:xfrm>
            <a:off x="2633007" y="5996122"/>
            <a:ext cx="387798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ja-JP" altLang="en-US"/>
              <a:t>確認検査及び簡易除染の場所へ誘導</a:t>
            </a:r>
          </a:p>
        </p:txBody>
      </p:sp>
      <p:sp>
        <p:nvSpPr>
          <p:cNvPr id="8" name="下矢印 7">
            <a:extLst>
              <a:ext uri="{FF2B5EF4-FFF2-40B4-BE49-F238E27FC236}">
                <a16:creationId xmlns:a16="http://schemas.microsoft.com/office/drawing/2014/main" id="{6E760D91-5BC8-7C43-8BBF-538B18FB1E14}"/>
              </a:ext>
            </a:extLst>
          </p:cNvPr>
          <p:cNvSpPr/>
          <p:nvPr/>
        </p:nvSpPr>
        <p:spPr>
          <a:xfrm>
            <a:off x="4346619" y="5284703"/>
            <a:ext cx="450760" cy="6160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9F570D1A-B46B-4549-AA4F-B6B73EAE47D9}"/>
              </a:ext>
            </a:extLst>
          </p:cNvPr>
          <p:cNvPicPr>
            <a:picLocks noChangeAspect="1"/>
          </p:cNvPicPr>
          <p:nvPr/>
        </p:nvPicPr>
        <p:blipFill>
          <a:blip r:embed="rId3"/>
          <a:stretch>
            <a:fillRect/>
          </a:stretch>
        </p:blipFill>
        <p:spPr>
          <a:xfrm>
            <a:off x="1316503" y="1698643"/>
            <a:ext cx="6510992" cy="3202704"/>
          </a:xfrm>
          <a:prstGeom prst="rect">
            <a:avLst/>
          </a:prstGeom>
        </p:spPr>
      </p:pic>
      <p:sp>
        <p:nvSpPr>
          <p:cNvPr id="13" name="テキスト ボックス 12">
            <a:extLst>
              <a:ext uri="{FF2B5EF4-FFF2-40B4-BE49-F238E27FC236}">
                <a16:creationId xmlns:a16="http://schemas.microsoft.com/office/drawing/2014/main" id="{A4F09AEF-8F9C-F645-9135-B4CA7A693903}"/>
              </a:ext>
            </a:extLst>
          </p:cNvPr>
          <p:cNvSpPr txBox="1"/>
          <p:nvPr/>
        </p:nvSpPr>
        <p:spPr>
          <a:xfrm>
            <a:off x="4192085" y="1564592"/>
            <a:ext cx="1210588"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2000"/>
              <a:t>指定箇所</a:t>
            </a:r>
          </a:p>
        </p:txBody>
      </p:sp>
      <p:sp>
        <p:nvSpPr>
          <p:cNvPr id="15" name="正方形/長方形 14">
            <a:extLst>
              <a:ext uri="{FF2B5EF4-FFF2-40B4-BE49-F238E27FC236}">
                <a16:creationId xmlns:a16="http://schemas.microsoft.com/office/drawing/2014/main" id="{C69555FA-40B7-394B-82F7-FD1F776E0B9B}"/>
              </a:ext>
            </a:extLst>
          </p:cNvPr>
          <p:cNvSpPr/>
          <p:nvPr/>
        </p:nvSpPr>
        <p:spPr>
          <a:xfrm>
            <a:off x="3741325" y="2246030"/>
            <a:ext cx="2153289" cy="4883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01BBCB9-DD3D-D842-A9E2-E2EAB639B01C}"/>
              </a:ext>
            </a:extLst>
          </p:cNvPr>
          <p:cNvSpPr txBox="1"/>
          <p:nvPr/>
        </p:nvSpPr>
        <p:spPr>
          <a:xfrm>
            <a:off x="6230027" y="1583886"/>
            <a:ext cx="1390124" cy="461665"/>
          </a:xfrm>
          <a:prstGeom prst="rect">
            <a:avLst/>
          </a:prstGeom>
          <a:noFill/>
        </p:spPr>
        <p:txBody>
          <a:bodyPr wrap="none" rtlCol="0">
            <a:spAutoFit/>
          </a:bodyPr>
          <a:lstStyle/>
          <a:p>
            <a:r>
              <a:rPr kumimoji="1" lang="ja-JP" altLang="en-US" sz="2400"/>
              <a:t>ワイパー</a:t>
            </a:r>
          </a:p>
        </p:txBody>
      </p:sp>
      <p:cxnSp>
        <p:nvCxnSpPr>
          <p:cNvPr id="18" name="直線矢印コネクタ 17">
            <a:extLst>
              <a:ext uri="{FF2B5EF4-FFF2-40B4-BE49-F238E27FC236}">
                <a16:creationId xmlns:a16="http://schemas.microsoft.com/office/drawing/2014/main" id="{E9680415-B931-A745-AAFF-AE33A0D08928}"/>
              </a:ext>
            </a:extLst>
          </p:cNvPr>
          <p:cNvCxnSpPr>
            <a:cxnSpLocks/>
          </p:cNvCxnSpPr>
          <p:nvPr/>
        </p:nvCxnSpPr>
        <p:spPr>
          <a:xfrm flipH="1">
            <a:off x="5617029" y="1765705"/>
            <a:ext cx="616742" cy="41063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4D582E48-ADF1-3C48-5BA4-F8BF80D42AA3}"/>
              </a:ext>
            </a:extLst>
          </p:cNvPr>
          <p:cNvSpPr/>
          <p:nvPr/>
        </p:nvSpPr>
        <p:spPr>
          <a:xfrm>
            <a:off x="4912915" y="5311759"/>
            <a:ext cx="2914580" cy="369332"/>
          </a:xfrm>
          <a:prstGeom prst="rect">
            <a:avLst/>
          </a:prstGeom>
          <a:ln w="38100">
            <a:noFill/>
          </a:ln>
        </p:spPr>
        <p:txBody>
          <a:bodyPr wrap="none">
            <a:spAutoFit/>
          </a:bodyPr>
          <a:lstStyle/>
          <a:p>
            <a:r>
              <a:rPr lang="en-US" altLang="ja-JP" b="1" dirty="0"/>
              <a:t>40kcpm(40,000cpm)</a:t>
            </a:r>
            <a:r>
              <a:rPr lang="ja-JP" altLang="en-US" b="1" dirty="0"/>
              <a:t>以上</a:t>
            </a:r>
          </a:p>
        </p:txBody>
      </p:sp>
      <p:sp>
        <p:nvSpPr>
          <p:cNvPr id="28" name="正方形/長方形 27">
            <a:extLst>
              <a:ext uri="{FF2B5EF4-FFF2-40B4-BE49-F238E27FC236}">
                <a16:creationId xmlns:a16="http://schemas.microsoft.com/office/drawing/2014/main" id="{27E8FD28-D4BA-F47B-89A0-42769DFC178D}"/>
              </a:ext>
            </a:extLst>
          </p:cNvPr>
          <p:cNvSpPr/>
          <p:nvPr/>
        </p:nvSpPr>
        <p:spPr>
          <a:xfrm>
            <a:off x="297872" y="5484435"/>
            <a:ext cx="1872143" cy="646331"/>
          </a:xfrm>
          <a:prstGeom prst="rect">
            <a:avLst/>
          </a:prstGeom>
          <a:ln w="38100">
            <a:noFill/>
          </a:ln>
        </p:spPr>
        <p:txBody>
          <a:bodyPr wrap="square">
            <a:spAutoFit/>
          </a:bodyPr>
          <a:lstStyle/>
          <a:p>
            <a:r>
              <a:rPr lang="ja-JP" altLang="en-US" dirty="0"/>
              <a:t>接地面の測定は行わない</a:t>
            </a:r>
          </a:p>
        </p:txBody>
      </p:sp>
      <p:sp>
        <p:nvSpPr>
          <p:cNvPr id="30" name="テキスト ボックス 29">
            <a:extLst>
              <a:ext uri="{FF2B5EF4-FFF2-40B4-BE49-F238E27FC236}">
                <a16:creationId xmlns:a16="http://schemas.microsoft.com/office/drawing/2014/main" id="{6CB3AF57-5381-FD00-340B-2A6150C58872}"/>
              </a:ext>
            </a:extLst>
          </p:cNvPr>
          <p:cNvSpPr txBox="1"/>
          <p:nvPr/>
        </p:nvSpPr>
        <p:spPr>
          <a:xfrm>
            <a:off x="628650" y="4596617"/>
            <a:ext cx="1210588"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2000"/>
              <a:t>指定箇所</a:t>
            </a:r>
          </a:p>
        </p:txBody>
      </p:sp>
      <p:sp>
        <p:nvSpPr>
          <p:cNvPr id="32" name="テキスト ボックス 31">
            <a:extLst>
              <a:ext uri="{FF2B5EF4-FFF2-40B4-BE49-F238E27FC236}">
                <a16:creationId xmlns:a16="http://schemas.microsoft.com/office/drawing/2014/main" id="{AF94A6D2-70A6-7B59-5114-546EDE21E89E}"/>
              </a:ext>
            </a:extLst>
          </p:cNvPr>
          <p:cNvSpPr txBox="1"/>
          <p:nvPr/>
        </p:nvSpPr>
        <p:spPr>
          <a:xfrm>
            <a:off x="1655938" y="4996727"/>
            <a:ext cx="1107996" cy="461665"/>
          </a:xfrm>
          <a:prstGeom prst="rect">
            <a:avLst/>
          </a:prstGeom>
          <a:noFill/>
        </p:spPr>
        <p:txBody>
          <a:bodyPr wrap="none" rtlCol="0">
            <a:spAutoFit/>
          </a:bodyPr>
          <a:lstStyle/>
          <a:p>
            <a:r>
              <a:rPr kumimoji="1" lang="ja-JP" altLang="en-US" sz="2400" dirty="0"/>
              <a:t>タイヤ</a:t>
            </a:r>
          </a:p>
        </p:txBody>
      </p:sp>
      <p:cxnSp>
        <p:nvCxnSpPr>
          <p:cNvPr id="33" name="直線矢印コネクタ 32">
            <a:extLst>
              <a:ext uri="{FF2B5EF4-FFF2-40B4-BE49-F238E27FC236}">
                <a16:creationId xmlns:a16="http://schemas.microsoft.com/office/drawing/2014/main" id="{31F3E125-0EB7-58B2-EDB9-536893A89369}"/>
              </a:ext>
            </a:extLst>
          </p:cNvPr>
          <p:cNvCxnSpPr>
            <a:cxnSpLocks/>
            <a:stCxn id="32" idx="0"/>
          </p:cNvCxnSpPr>
          <p:nvPr/>
        </p:nvCxnSpPr>
        <p:spPr>
          <a:xfrm flipV="1">
            <a:off x="2209936" y="4718956"/>
            <a:ext cx="1333364" cy="27777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フリーフォーム 23">
            <a:extLst>
              <a:ext uri="{FF2B5EF4-FFF2-40B4-BE49-F238E27FC236}">
                <a16:creationId xmlns:a16="http://schemas.microsoft.com/office/drawing/2014/main" id="{8960B49B-1275-7534-82D7-9E9C5178C0D4}"/>
              </a:ext>
            </a:extLst>
          </p:cNvPr>
          <p:cNvSpPr/>
          <p:nvPr/>
        </p:nvSpPr>
        <p:spPr>
          <a:xfrm>
            <a:off x="3366905" y="3478187"/>
            <a:ext cx="979714" cy="1193480"/>
          </a:xfrm>
          <a:custGeom>
            <a:avLst/>
            <a:gdLst>
              <a:gd name="connsiteX0" fmla="*/ 783771 w 783771"/>
              <a:gd name="connsiteY0" fmla="*/ 1121929 h 1121929"/>
              <a:gd name="connsiteX1" fmla="*/ 636814 w 783771"/>
              <a:gd name="connsiteY1" fmla="*/ 223857 h 1121929"/>
              <a:gd name="connsiteX2" fmla="*/ 179614 w 783771"/>
              <a:gd name="connsiteY2" fmla="*/ 60571 h 1121929"/>
              <a:gd name="connsiteX3" fmla="*/ 0 w 783771"/>
              <a:gd name="connsiteY3" fmla="*/ 1072943 h 1121929"/>
              <a:gd name="connsiteX0" fmla="*/ 783771 w 783771"/>
              <a:gd name="connsiteY0" fmla="*/ 1177061 h 1177061"/>
              <a:gd name="connsiteX1" fmla="*/ 636814 w 783771"/>
              <a:gd name="connsiteY1" fmla="*/ 278989 h 1177061"/>
              <a:gd name="connsiteX2" fmla="*/ 146957 w 783771"/>
              <a:gd name="connsiteY2" fmla="*/ 50389 h 1177061"/>
              <a:gd name="connsiteX3" fmla="*/ 0 w 783771"/>
              <a:gd name="connsiteY3" fmla="*/ 1128075 h 1177061"/>
              <a:gd name="connsiteX0" fmla="*/ 816428 w 816428"/>
              <a:gd name="connsiteY0" fmla="*/ 1179357 h 1179357"/>
              <a:gd name="connsiteX1" fmla="*/ 669471 w 816428"/>
              <a:gd name="connsiteY1" fmla="*/ 281285 h 1179357"/>
              <a:gd name="connsiteX2" fmla="*/ 179614 w 816428"/>
              <a:gd name="connsiteY2" fmla="*/ 52685 h 1179357"/>
              <a:gd name="connsiteX3" fmla="*/ 0 w 816428"/>
              <a:gd name="connsiteY3" fmla="*/ 1163028 h 1179357"/>
              <a:gd name="connsiteX0" fmla="*/ 816428 w 816428"/>
              <a:gd name="connsiteY0" fmla="*/ 1111149 h 1111149"/>
              <a:gd name="connsiteX1" fmla="*/ 669471 w 816428"/>
              <a:gd name="connsiteY1" fmla="*/ 213077 h 1111149"/>
              <a:gd name="connsiteX2" fmla="*/ 212271 w 816428"/>
              <a:gd name="connsiteY2" fmla="*/ 66120 h 1111149"/>
              <a:gd name="connsiteX3" fmla="*/ 0 w 816428"/>
              <a:gd name="connsiteY3" fmla="*/ 1094820 h 1111149"/>
              <a:gd name="connsiteX0" fmla="*/ 816428 w 816428"/>
              <a:gd name="connsiteY0" fmla="*/ 1061582 h 1061582"/>
              <a:gd name="connsiteX1" fmla="*/ 669471 w 816428"/>
              <a:gd name="connsiteY1" fmla="*/ 163510 h 1061582"/>
              <a:gd name="connsiteX2" fmla="*/ 179614 w 816428"/>
              <a:gd name="connsiteY2" fmla="*/ 81868 h 1061582"/>
              <a:gd name="connsiteX3" fmla="*/ 0 w 816428"/>
              <a:gd name="connsiteY3" fmla="*/ 1045253 h 1061582"/>
              <a:gd name="connsiteX0" fmla="*/ 816428 w 816428"/>
              <a:gd name="connsiteY0" fmla="*/ 1068450 h 1068450"/>
              <a:gd name="connsiteX1" fmla="*/ 653142 w 816428"/>
              <a:gd name="connsiteY1" fmla="*/ 154049 h 1068450"/>
              <a:gd name="connsiteX2" fmla="*/ 179614 w 816428"/>
              <a:gd name="connsiteY2" fmla="*/ 88736 h 1068450"/>
              <a:gd name="connsiteX3" fmla="*/ 0 w 816428"/>
              <a:gd name="connsiteY3" fmla="*/ 1052121 h 1068450"/>
              <a:gd name="connsiteX0" fmla="*/ 767442 w 767442"/>
              <a:gd name="connsiteY0" fmla="*/ 1085588 h 1085588"/>
              <a:gd name="connsiteX1" fmla="*/ 653142 w 767442"/>
              <a:gd name="connsiteY1" fmla="*/ 154859 h 1085588"/>
              <a:gd name="connsiteX2" fmla="*/ 179614 w 767442"/>
              <a:gd name="connsiteY2" fmla="*/ 89546 h 1085588"/>
              <a:gd name="connsiteX3" fmla="*/ 0 w 767442"/>
              <a:gd name="connsiteY3" fmla="*/ 1052931 h 1085588"/>
              <a:gd name="connsiteX0" fmla="*/ 653142 w 683611"/>
              <a:gd name="connsiteY0" fmla="*/ 1102734 h 1102734"/>
              <a:gd name="connsiteX1" fmla="*/ 653142 w 683611"/>
              <a:gd name="connsiteY1" fmla="*/ 155676 h 1102734"/>
              <a:gd name="connsiteX2" fmla="*/ 179614 w 683611"/>
              <a:gd name="connsiteY2" fmla="*/ 90363 h 1102734"/>
              <a:gd name="connsiteX3" fmla="*/ 0 w 683611"/>
              <a:gd name="connsiteY3" fmla="*/ 1053748 h 1102734"/>
              <a:gd name="connsiteX0" fmla="*/ 653142 w 730082"/>
              <a:gd name="connsiteY0" fmla="*/ 1102734 h 1102734"/>
              <a:gd name="connsiteX1" fmla="*/ 653142 w 730082"/>
              <a:gd name="connsiteY1" fmla="*/ 155676 h 1102734"/>
              <a:gd name="connsiteX2" fmla="*/ 179614 w 730082"/>
              <a:gd name="connsiteY2" fmla="*/ 90363 h 1102734"/>
              <a:gd name="connsiteX3" fmla="*/ 0 w 730082"/>
              <a:gd name="connsiteY3" fmla="*/ 1053748 h 1102734"/>
              <a:gd name="connsiteX0" fmla="*/ 669471 w 740803"/>
              <a:gd name="connsiteY0" fmla="*/ 1188560 h 1188560"/>
              <a:gd name="connsiteX1" fmla="*/ 653142 w 740803"/>
              <a:gd name="connsiteY1" fmla="*/ 159859 h 1188560"/>
              <a:gd name="connsiteX2" fmla="*/ 179614 w 740803"/>
              <a:gd name="connsiteY2" fmla="*/ 94546 h 1188560"/>
              <a:gd name="connsiteX3" fmla="*/ 0 w 740803"/>
              <a:gd name="connsiteY3" fmla="*/ 1057931 h 1188560"/>
              <a:gd name="connsiteX0" fmla="*/ 669471 w 693471"/>
              <a:gd name="connsiteY0" fmla="*/ 1190277 h 1292517"/>
              <a:gd name="connsiteX1" fmla="*/ 669471 w 693471"/>
              <a:gd name="connsiteY1" fmla="*/ 1222933 h 1292517"/>
              <a:gd name="connsiteX2" fmla="*/ 653142 w 693471"/>
              <a:gd name="connsiteY2" fmla="*/ 161576 h 1292517"/>
              <a:gd name="connsiteX3" fmla="*/ 179614 w 693471"/>
              <a:gd name="connsiteY3" fmla="*/ 96263 h 1292517"/>
              <a:gd name="connsiteX4" fmla="*/ 0 w 693471"/>
              <a:gd name="connsiteY4" fmla="*/ 1059648 h 1292517"/>
              <a:gd name="connsiteX0" fmla="*/ 669471 w 734864"/>
              <a:gd name="connsiteY0" fmla="*/ 1179578 h 1180501"/>
              <a:gd name="connsiteX1" fmla="*/ 734785 w 734864"/>
              <a:gd name="connsiteY1" fmla="*/ 999962 h 1180501"/>
              <a:gd name="connsiteX2" fmla="*/ 653142 w 734864"/>
              <a:gd name="connsiteY2" fmla="*/ 150877 h 1180501"/>
              <a:gd name="connsiteX3" fmla="*/ 179614 w 734864"/>
              <a:gd name="connsiteY3" fmla="*/ 85564 h 1180501"/>
              <a:gd name="connsiteX4" fmla="*/ 0 w 734864"/>
              <a:gd name="connsiteY4" fmla="*/ 1048949 h 1180501"/>
              <a:gd name="connsiteX0" fmla="*/ 963385 w 963385"/>
              <a:gd name="connsiteY0" fmla="*/ 1228563 h 1228887"/>
              <a:gd name="connsiteX1" fmla="*/ 734785 w 963385"/>
              <a:gd name="connsiteY1" fmla="*/ 999962 h 1228887"/>
              <a:gd name="connsiteX2" fmla="*/ 653142 w 963385"/>
              <a:gd name="connsiteY2" fmla="*/ 150877 h 1228887"/>
              <a:gd name="connsiteX3" fmla="*/ 179614 w 963385"/>
              <a:gd name="connsiteY3" fmla="*/ 85564 h 1228887"/>
              <a:gd name="connsiteX4" fmla="*/ 0 w 963385"/>
              <a:gd name="connsiteY4" fmla="*/ 1048949 h 1228887"/>
              <a:gd name="connsiteX0" fmla="*/ 963385 w 963385"/>
              <a:gd name="connsiteY0" fmla="*/ 1223281 h 1223403"/>
              <a:gd name="connsiteX1" fmla="*/ 734785 w 963385"/>
              <a:gd name="connsiteY1" fmla="*/ 880380 h 1223403"/>
              <a:gd name="connsiteX2" fmla="*/ 653142 w 963385"/>
              <a:gd name="connsiteY2" fmla="*/ 145595 h 1223403"/>
              <a:gd name="connsiteX3" fmla="*/ 179614 w 963385"/>
              <a:gd name="connsiteY3" fmla="*/ 80282 h 1223403"/>
              <a:gd name="connsiteX4" fmla="*/ 0 w 963385"/>
              <a:gd name="connsiteY4" fmla="*/ 1043667 h 1223403"/>
              <a:gd name="connsiteX0" fmla="*/ 963385 w 963385"/>
              <a:gd name="connsiteY0" fmla="*/ 1226255 h 1226377"/>
              <a:gd name="connsiteX1" fmla="*/ 734785 w 963385"/>
              <a:gd name="connsiteY1" fmla="*/ 883354 h 1226377"/>
              <a:gd name="connsiteX2" fmla="*/ 734784 w 963385"/>
              <a:gd name="connsiteY2" fmla="*/ 948670 h 1226377"/>
              <a:gd name="connsiteX3" fmla="*/ 653142 w 963385"/>
              <a:gd name="connsiteY3" fmla="*/ 148569 h 1226377"/>
              <a:gd name="connsiteX4" fmla="*/ 179614 w 963385"/>
              <a:gd name="connsiteY4" fmla="*/ 83256 h 1226377"/>
              <a:gd name="connsiteX5" fmla="*/ 0 w 963385"/>
              <a:gd name="connsiteY5" fmla="*/ 1046641 h 1226377"/>
              <a:gd name="connsiteX0" fmla="*/ 963385 w 963385"/>
              <a:gd name="connsiteY0" fmla="*/ 1238400 h 1238522"/>
              <a:gd name="connsiteX1" fmla="*/ 734785 w 963385"/>
              <a:gd name="connsiteY1" fmla="*/ 895499 h 1238522"/>
              <a:gd name="connsiteX2" fmla="*/ 669470 w 963385"/>
              <a:gd name="connsiteY2" fmla="*/ 1205744 h 1238522"/>
              <a:gd name="connsiteX3" fmla="*/ 653142 w 963385"/>
              <a:gd name="connsiteY3" fmla="*/ 160714 h 1238522"/>
              <a:gd name="connsiteX4" fmla="*/ 179614 w 963385"/>
              <a:gd name="connsiteY4" fmla="*/ 95401 h 1238522"/>
              <a:gd name="connsiteX5" fmla="*/ 0 w 963385"/>
              <a:gd name="connsiteY5" fmla="*/ 1058786 h 1238522"/>
              <a:gd name="connsiteX0" fmla="*/ 963385 w 996191"/>
              <a:gd name="connsiteY0" fmla="*/ 1238400 h 1238819"/>
              <a:gd name="connsiteX1" fmla="*/ 996042 w 996191"/>
              <a:gd name="connsiteY1" fmla="*/ 1026128 h 1238819"/>
              <a:gd name="connsiteX2" fmla="*/ 669470 w 996191"/>
              <a:gd name="connsiteY2" fmla="*/ 1205744 h 1238819"/>
              <a:gd name="connsiteX3" fmla="*/ 653142 w 996191"/>
              <a:gd name="connsiteY3" fmla="*/ 160714 h 1238819"/>
              <a:gd name="connsiteX4" fmla="*/ 179614 w 996191"/>
              <a:gd name="connsiteY4" fmla="*/ 95401 h 1238819"/>
              <a:gd name="connsiteX5" fmla="*/ 0 w 996191"/>
              <a:gd name="connsiteY5" fmla="*/ 1058786 h 1238819"/>
              <a:gd name="connsiteX0" fmla="*/ 963385 w 996191"/>
              <a:gd name="connsiteY0" fmla="*/ 1221126 h 1221545"/>
              <a:gd name="connsiteX1" fmla="*/ 996042 w 996191"/>
              <a:gd name="connsiteY1" fmla="*/ 1008854 h 1221545"/>
              <a:gd name="connsiteX2" fmla="*/ 751112 w 996191"/>
              <a:gd name="connsiteY2" fmla="*/ 829241 h 1221545"/>
              <a:gd name="connsiteX3" fmla="*/ 653142 w 996191"/>
              <a:gd name="connsiteY3" fmla="*/ 143440 h 1221545"/>
              <a:gd name="connsiteX4" fmla="*/ 179614 w 996191"/>
              <a:gd name="connsiteY4" fmla="*/ 78127 h 1221545"/>
              <a:gd name="connsiteX5" fmla="*/ 0 w 996191"/>
              <a:gd name="connsiteY5" fmla="*/ 1041512 h 1221545"/>
              <a:gd name="connsiteX0" fmla="*/ 963385 w 963385"/>
              <a:gd name="connsiteY0" fmla="*/ 1221126 h 1275654"/>
              <a:gd name="connsiteX1" fmla="*/ 636813 w 963385"/>
              <a:gd name="connsiteY1" fmla="*/ 1188469 h 1275654"/>
              <a:gd name="connsiteX2" fmla="*/ 751112 w 963385"/>
              <a:gd name="connsiteY2" fmla="*/ 829241 h 1275654"/>
              <a:gd name="connsiteX3" fmla="*/ 653142 w 963385"/>
              <a:gd name="connsiteY3" fmla="*/ 143440 h 1275654"/>
              <a:gd name="connsiteX4" fmla="*/ 179614 w 963385"/>
              <a:gd name="connsiteY4" fmla="*/ 78127 h 1275654"/>
              <a:gd name="connsiteX5" fmla="*/ 0 w 963385"/>
              <a:gd name="connsiteY5" fmla="*/ 1041512 h 1275654"/>
              <a:gd name="connsiteX0" fmla="*/ 963385 w 963385"/>
              <a:gd name="connsiteY0" fmla="*/ 1221126 h 1247595"/>
              <a:gd name="connsiteX1" fmla="*/ 636813 w 963385"/>
              <a:gd name="connsiteY1" fmla="*/ 1188469 h 1247595"/>
              <a:gd name="connsiteX2" fmla="*/ 751112 w 963385"/>
              <a:gd name="connsiteY2" fmla="*/ 829241 h 1247595"/>
              <a:gd name="connsiteX3" fmla="*/ 653142 w 963385"/>
              <a:gd name="connsiteY3" fmla="*/ 143440 h 1247595"/>
              <a:gd name="connsiteX4" fmla="*/ 179614 w 963385"/>
              <a:gd name="connsiteY4" fmla="*/ 78127 h 1247595"/>
              <a:gd name="connsiteX5" fmla="*/ 0 w 963385"/>
              <a:gd name="connsiteY5" fmla="*/ 1041512 h 1247595"/>
              <a:gd name="connsiteX0" fmla="*/ 963385 w 963385"/>
              <a:gd name="connsiteY0" fmla="*/ 1221126 h 1221572"/>
              <a:gd name="connsiteX1" fmla="*/ 636813 w 963385"/>
              <a:gd name="connsiteY1" fmla="*/ 1188469 h 1221572"/>
              <a:gd name="connsiteX2" fmla="*/ 751112 w 963385"/>
              <a:gd name="connsiteY2" fmla="*/ 829241 h 1221572"/>
              <a:gd name="connsiteX3" fmla="*/ 653142 w 963385"/>
              <a:gd name="connsiteY3" fmla="*/ 143440 h 1221572"/>
              <a:gd name="connsiteX4" fmla="*/ 179614 w 963385"/>
              <a:gd name="connsiteY4" fmla="*/ 78127 h 1221572"/>
              <a:gd name="connsiteX5" fmla="*/ 0 w 963385"/>
              <a:gd name="connsiteY5" fmla="*/ 1041512 h 1221572"/>
              <a:gd name="connsiteX0" fmla="*/ 979714 w 979714"/>
              <a:gd name="connsiteY0" fmla="*/ 1172141 h 1188469"/>
              <a:gd name="connsiteX1" fmla="*/ 636813 w 979714"/>
              <a:gd name="connsiteY1" fmla="*/ 1188469 h 1188469"/>
              <a:gd name="connsiteX2" fmla="*/ 751112 w 979714"/>
              <a:gd name="connsiteY2" fmla="*/ 829241 h 1188469"/>
              <a:gd name="connsiteX3" fmla="*/ 653142 w 979714"/>
              <a:gd name="connsiteY3" fmla="*/ 143440 h 1188469"/>
              <a:gd name="connsiteX4" fmla="*/ 179614 w 979714"/>
              <a:gd name="connsiteY4" fmla="*/ 78127 h 1188469"/>
              <a:gd name="connsiteX5" fmla="*/ 0 w 979714"/>
              <a:gd name="connsiteY5" fmla="*/ 1041512 h 1188469"/>
              <a:gd name="connsiteX0" fmla="*/ 979714 w 979714"/>
              <a:gd name="connsiteY0" fmla="*/ 1170741 h 1187069"/>
              <a:gd name="connsiteX1" fmla="*/ 636813 w 979714"/>
              <a:gd name="connsiteY1" fmla="*/ 1187069 h 1187069"/>
              <a:gd name="connsiteX2" fmla="*/ 767440 w 979714"/>
              <a:gd name="connsiteY2" fmla="*/ 795184 h 1187069"/>
              <a:gd name="connsiteX3" fmla="*/ 653142 w 979714"/>
              <a:gd name="connsiteY3" fmla="*/ 142040 h 1187069"/>
              <a:gd name="connsiteX4" fmla="*/ 179614 w 979714"/>
              <a:gd name="connsiteY4" fmla="*/ 76727 h 1187069"/>
              <a:gd name="connsiteX5" fmla="*/ 0 w 979714"/>
              <a:gd name="connsiteY5" fmla="*/ 1040112 h 1187069"/>
              <a:gd name="connsiteX0" fmla="*/ 979714 w 979714"/>
              <a:gd name="connsiteY0" fmla="*/ 1170741 h 1187069"/>
              <a:gd name="connsiteX1" fmla="*/ 636813 w 979714"/>
              <a:gd name="connsiteY1" fmla="*/ 1187069 h 1187069"/>
              <a:gd name="connsiteX2" fmla="*/ 767440 w 979714"/>
              <a:gd name="connsiteY2" fmla="*/ 795184 h 1187069"/>
              <a:gd name="connsiteX3" fmla="*/ 653142 w 979714"/>
              <a:gd name="connsiteY3" fmla="*/ 142040 h 1187069"/>
              <a:gd name="connsiteX4" fmla="*/ 179614 w 979714"/>
              <a:gd name="connsiteY4" fmla="*/ 76727 h 1187069"/>
              <a:gd name="connsiteX5" fmla="*/ 0 w 979714"/>
              <a:gd name="connsiteY5" fmla="*/ 1040112 h 1187069"/>
              <a:gd name="connsiteX0" fmla="*/ 979714 w 979714"/>
              <a:gd name="connsiteY0" fmla="*/ 1170741 h 1187069"/>
              <a:gd name="connsiteX1" fmla="*/ 636813 w 979714"/>
              <a:gd name="connsiteY1" fmla="*/ 1187069 h 1187069"/>
              <a:gd name="connsiteX2" fmla="*/ 767440 w 979714"/>
              <a:gd name="connsiteY2" fmla="*/ 795184 h 1187069"/>
              <a:gd name="connsiteX3" fmla="*/ 653142 w 979714"/>
              <a:gd name="connsiteY3" fmla="*/ 142040 h 1187069"/>
              <a:gd name="connsiteX4" fmla="*/ 179614 w 979714"/>
              <a:gd name="connsiteY4" fmla="*/ 76727 h 1187069"/>
              <a:gd name="connsiteX5" fmla="*/ 0 w 979714"/>
              <a:gd name="connsiteY5" fmla="*/ 1040112 h 1187069"/>
              <a:gd name="connsiteX0" fmla="*/ 979714 w 979714"/>
              <a:gd name="connsiteY0" fmla="*/ 1170741 h 1187069"/>
              <a:gd name="connsiteX1" fmla="*/ 636813 w 979714"/>
              <a:gd name="connsiteY1" fmla="*/ 1187069 h 1187069"/>
              <a:gd name="connsiteX2" fmla="*/ 718454 w 979714"/>
              <a:gd name="connsiteY2" fmla="*/ 795184 h 1187069"/>
              <a:gd name="connsiteX3" fmla="*/ 653142 w 979714"/>
              <a:gd name="connsiteY3" fmla="*/ 142040 h 1187069"/>
              <a:gd name="connsiteX4" fmla="*/ 179614 w 979714"/>
              <a:gd name="connsiteY4" fmla="*/ 76727 h 1187069"/>
              <a:gd name="connsiteX5" fmla="*/ 0 w 979714"/>
              <a:gd name="connsiteY5" fmla="*/ 1040112 h 1187069"/>
              <a:gd name="connsiteX0" fmla="*/ 979714 w 979714"/>
              <a:gd name="connsiteY0" fmla="*/ 1177152 h 1193480"/>
              <a:gd name="connsiteX1" fmla="*/ 636813 w 979714"/>
              <a:gd name="connsiteY1" fmla="*/ 1193480 h 1193480"/>
              <a:gd name="connsiteX2" fmla="*/ 718454 w 979714"/>
              <a:gd name="connsiteY2" fmla="*/ 801595 h 1193480"/>
              <a:gd name="connsiteX3" fmla="*/ 604156 w 979714"/>
              <a:gd name="connsiteY3" fmla="*/ 132122 h 1193480"/>
              <a:gd name="connsiteX4" fmla="*/ 179614 w 979714"/>
              <a:gd name="connsiteY4" fmla="*/ 83138 h 1193480"/>
              <a:gd name="connsiteX5" fmla="*/ 0 w 979714"/>
              <a:gd name="connsiteY5" fmla="*/ 1046523 h 119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714" h="1193480">
                <a:moveTo>
                  <a:pt x="979714" y="1177152"/>
                </a:moveTo>
                <a:cubicBezTo>
                  <a:pt x="979714" y="1182595"/>
                  <a:pt x="672191" y="1185316"/>
                  <a:pt x="636813" y="1193480"/>
                </a:cubicBezTo>
                <a:cubicBezTo>
                  <a:pt x="598713" y="1147216"/>
                  <a:pt x="699403" y="1038359"/>
                  <a:pt x="718454" y="801595"/>
                </a:cubicBezTo>
                <a:cubicBezTo>
                  <a:pt x="704847" y="564831"/>
                  <a:pt x="693963" y="251865"/>
                  <a:pt x="604156" y="132122"/>
                </a:cubicBezTo>
                <a:cubicBezTo>
                  <a:pt x="514349" y="12379"/>
                  <a:pt x="280307" y="-69262"/>
                  <a:pt x="179614" y="83138"/>
                </a:cubicBezTo>
                <a:cubicBezTo>
                  <a:pt x="78921" y="235538"/>
                  <a:pt x="36739" y="611094"/>
                  <a:pt x="0" y="1046523"/>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8">
            <a:extLst>
              <a:ext uri="{FF2B5EF4-FFF2-40B4-BE49-F238E27FC236}">
                <a16:creationId xmlns:a16="http://schemas.microsoft.com/office/drawing/2014/main" id="{1C4B77B1-EDDC-4840-1B3F-760CFEBFE28D}"/>
              </a:ext>
            </a:extLst>
          </p:cNvPr>
          <p:cNvSpPr/>
          <p:nvPr/>
        </p:nvSpPr>
        <p:spPr>
          <a:xfrm>
            <a:off x="1438958" y="3247510"/>
            <a:ext cx="685134" cy="945565"/>
          </a:xfrm>
          <a:custGeom>
            <a:avLst/>
            <a:gdLst>
              <a:gd name="connsiteX0" fmla="*/ 783771 w 783771"/>
              <a:gd name="connsiteY0" fmla="*/ 1121929 h 1121929"/>
              <a:gd name="connsiteX1" fmla="*/ 636814 w 783771"/>
              <a:gd name="connsiteY1" fmla="*/ 223857 h 1121929"/>
              <a:gd name="connsiteX2" fmla="*/ 179614 w 783771"/>
              <a:gd name="connsiteY2" fmla="*/ 60571 h 1121929"/>
              <a:gd name="connsiteX3" fmla="*/ 0 w 783771"/>
              <a:gd name="connsiteY3" fmla="*/ 1072943 h 1121929"/>
              <a:gd name="connsiteX0" fmla="*/ 783771 w 783771"/>
              <a:gd name="connsiteY0" fmla="*/ 1177061 h 1177061"/>
              <a:gd name="connsiteX1" fmla="*/ 636814 w 783771"/>
              <a:gd name="connsiteY1" fmla="*/ 278989 h 1177061"/>
              <a:gd name="connsiteX2" fmla="*/ 146957 w 783771"/>
              <a:gd name="connsiteY2" fmla="*/ 50389 h 1177061"/>
              <a:gd name="connsiteX3" fmla="*/ 0 w 783771"/>
              <a:gd name="connsiteY3" fmla="*/ 1128075 h 1177061"/>
              <a:gd name="connsiteX0" fmla="*/ 816428 w 816428"/>
              <a:gd name="connsiteY0" fmla="*/ 1179357 h 1179357"/>
              <a:gd name="connsiteX1" fmla="*/ 669471 w 816428"/>
              <a:gd name="connsiteY1" fmla="*/ 281285 h 1179357"/>
              <a:gd name="connsiteX2" fmla="*/ 179614 w 816428"/>
              <a:gd name="connsiteY2" fmla="*/ 52685 h 1179357"/>
              <a:gd name="connsiteX3" fmla="*/ 0 w 816428"/>
              <a:gd name="connsiteY3" fmla="*/ 1163028 h 1179357"/>
              <a:gd name="connsiteX0" fmla="*/ 816428 w 816428"/>
              <a:gd name="connsiteY0" fmla="*/ 1111149 h 1111149"/>
              <a:gd name="connsiteX1" fmla="*/ 669471 w 816428"/>
              <a:gd name="connsiteY1" fmla="*/ 213077 h 1111149"/>
              <a:gd name="connsiteX2" fmla="*/ 212271 w 816428"/>
              <a:gd name="connsiteY2" fmla="*/ 66120 h 1111149"/>
              <a:gd name="connsiteX3" fmla="*/ 0 w 816428"/>
              <a:gd name="connsiteY3" fmla="*/ 1094820 h 1111149"/>
              <a:gd name="connsiteX0" fmla="*/ 816428 w 816428"/>
              <a:gd name="connsiteY0" fmla="*/ 1061582 h 1061582"/>
              <a:gd name="connsiteX1" fmla="*/ 669471 w 816428"/>
              <a:gd name="connsiteY1" fmla="*/ 163510 h 1061582"/>
              <a:gd name="connsiteX2" fmla="*/ 179614 w 816428"/>
              <a:gd name="connsiteY2" fmla="*/ 81868 h 1061582"/>
              <a:gd name="connsiteX3" fmla="*/ 0 w 816428"/>
              <a:gd name="connsiteY3" fmla="*/ 1045253 h 1061582"/>
              <a:gd name="connsiteX0" fmla="*/ 816428 w 816428"/>
              <a:gd name="connsiteY0" fmla="*/ 1068450 h 1068450"/>
              <a:gd name="connsiteX1" fmla="*/ 653142 w 816428"/>
              <a:gd name="connsiteY1" fmla="*/ 154049 h 1068450"/>
              <a:gd name="connsiteX2" fmla="*/ 179614 w 816428"/>
              <a:gd name="connsiteY2" fmla="*/ 88736 h 1068450"/>
              <a:gd name="connsiteX3" fmla="*/ 0 w 816428"/>
              <a:gd name="connsiteY3" fmla="*/ 1052121 h 1068450"/>
              <a:gd name="connsiteX0" fmla="*/ 767442 w 767442"/>
              <a:gd name="connsiteY0" fmla="*/ 1085588 h 1085588"/>
              <a:gd name="connsiteX1" fmla="*/ 653142 w 767442"/>
              <a:gd name="connsiteY1" fmla="*/ 154859 h 1085588"/>
              <a:gd name="connsiteX2" fmla="*/ 179614 w 767442"/>
              <a:gd name="connsiteY2" fmla="*/ 89546 h 1085588"/>
              <a:gd name="connsiteX3" fmla="*/ 0 w 767442"/>
              <a:gd name="connsiteY3" fmla="*/ 1052931 h 1085588"/>
              <a:gd name="connsiteX0" fmla="*/ 653142 w 683611"/>
              <a:gd name="connsiteY0" fmla="*/ 1102734 h 1102734"/>
              <a:gd name="connsiteX1" fmla="*/ 653142 w 683611"/>
              <a:gd name="connsiteY1" fmla="*/ 155676 h 1102734"/>
              <a:gd name="connsiteX2" fmla="*/ 179614 w 683611"/>
              <a:gd name="connsiteY2" fmla="*/ 90363 h 1102734"/>
              <a:gd name="connsiteX3" fmla="*/ 0 w 683611"/>
              <a:gd name="connsiteY3" fmla="*/ 1053748 h 1102734"/>
              <a:gd name="connsiteX0" fmla="*/ 653142 w 730082"/>
              <a:gd name="connsiteY0" fmla="*/ 1102734 h 1102734"/>
              <a:gd name="connsiteX1" fmla="*/ 653142 w 730082"/>
              <a:gd name="connsiteY1" fmla="*/ 155676 h 1102734"/>
              <a:gd name="connsiteX2" fmla="*/ 179614 w 730082"/>
              <a:gd name="connsiteY2" fmla="*/ 90363 h 1102734"/>
              <a:gd name="connsiteX3" fmla="*/ 0 w 730082"/>
              <a:gd name="connsiteY3" fmla="*/ 1053748 h 1102734"/>
              <a:gd name="connsiteX0" fmla="*/ 669471 w 740803"/>
              <a:gd name="connsiteY0" fmla="*/ 1188560 h 1188560"/>
              <a:gd name="connsiteX1" fmla="*/ 653142 w 740803"/>
              <a:gd name="connsiteY1" fmla="*/ 159859 h 1188560"/>
              <a:gd name="connsiteX2" fmla="*/ 179614 w 740803"/>
              <a:gd name="connsiteY2" fmla="*/ 94546 h 1188560"/>
              <a:gd name="connsiteX3" fmla="*/ 0 w 740803"/>
              <a:gd name="connsiteY3" fmla="*/ 1057931 h 1188560"/>
              <a:gd name="connsiteX0" fmla="*/ 669471 w 693471"/>
              <a:gd name="connsiteY0" fmla="*/ 1190277 h 1292517"/>
              <a:gd name="connsiteX1" fmla="*/ 669471 w 693471"/>
              <a:gd name="connsiteY1" fmla="*/ 1222933 h 1292517"/>
              <a:gd name="connsiteX2" fmla="*/ 653142 w 693471"/>
              <a:gd name="connsiteY2" fmla="*/ 161576 h 1292517"/>
              <a:gd name="connsiteX3" fmla="*/ 179614 w 693471"/>
              <a:gd name="connsiteY3" fmla="*/ 96263 h 1292517"/>
              <a:gd name="connsiteX4" fmla="*/ 0 w 693471"/>
              <a:gd name="connsiteY4" fmla="*/ 1059648 h 1292517"/>
              <a:gd name="connsiteX0" fmla="*/ 669471 w 734864"/>
              <a:gd name="connsiteY0" fmla="*/ 1179578 h 1180501"/>
              <a:gd name="connsiteX1" fmla="*/ 734785 w 734864"/>
              <a:gd name="connsiteY1" fmla="*/ 999962 h 1180501"/>
              <a:gd name="connsiteX2" fmla="*/ 653142 w 734864"/>
              <a:gd name="connsiteY2" fmla="*/ 150877 h 1180501"/>
              <a:gd name="connsiteX3" fmla="*/ 179614 w 734864"/>
              <a:gd name="connsiteY3" fmla="*/ 85564 h 1180501"/>
              <a:gd name="connsiteX4" fmla="*/ 0 w 734864"/>
              <a:gd name="connsiteY4" fmla="*/ 1048949 h 1180501"/>
              <a:gd name="connsiteX0" fmla="*/ 963385 w 963385"/>
              <a:gd name="connsiteY0" fmla="*/ 1228563 h 1228887"/>
              <a:gd name="connsiteX1" fmla="*/ 734785 w 963385"/>
              <a:gd name="connsiteY1" fmla="*/ 999962 h 1228887"/>
              <a:gd name="connsiteX2" fmla="*/ 653142 w 963385"/>
              <a:gd name="connsiteY2" fmla="*/ 150877 h 1228887"/>
              <a:gd name="connsiteX3" fmla="*/ 179614 w 963385"/>
              <a:gd name="connsiteY3" fmla="*/ 85564 h 1228887"/>
              <a:gd name="connsiteX4" fmla="*/ 0 w 963385"/>
              <a:gd name="connsiteY4" fmla="*/ 1048949 h 1228887"/>
              <a:gd name="connsiteX0" fmla="*/ 963385 w 963385"/>
              <a:gd name="connsiteY0" fmla="*/ 1223281 h 1223403"/>
              <a:gd name="connsiteX1" fmla="*/ 734785 w 963385"/>
              <a:gd name="connsiteY1" fmla="*/ 880380 h 1223403"/>
              <a:gd name="connsiteX2" fmla="*/ 653142 w 963385"/>
              <a:gd name="connsiteY2" fmla="*/ 145595 h 1223403"/>
              <a:gd name="connsiteX3" fmla="*/ 179614 w 963385"/>
              <a:gd name="connsiteY3" fmla="*/ 80282 h 1223403"/>
              <a:gd name="connsiteX4" fmla="*/ 0 w 963385"/>
              <a:gd name="connsiteY4" fmla="*/ 1043667 h 1223403"/>
              <a:gd name="connsiteX0" fmla="*/ 963385 w 963385"/>
              <a:gd name="connsiteY0" fmla="*/ 1226255 h 1226377"/>
              <a:gd name="connsiteX1" fmla="*/ 734785 w 963385"/>
              <a:gd name="connsiteY1" fmla="*/ 883354 h 1226377"/>
              <a:gd name="connsiteX2" fmla="*/ 734784 w 963385"/>
              <a:gd name="connsiteY2" fmla="*/ 948670 h 1226377"/>
              <a:gd name="connsiteX3" fmla="*/ 653142 w 963385"/>
              <a:gd name="connsiteY3" fmla="*/ 148569 h 1226377"/>
              <a:gd name="connsiteX4" fmla="*/ 179614 w 963385"/>
              <a:gd name="connsiteY4" fmla="*/ 83256 h 1226377"/>
              <a:gd name="connsiteX5" fmla="*/ 0 w 963385"/>
              <a:gd name="connsiteY5" fmla="*/ 1046641 h 1226377"/>
              <a:gd name="connsiteX0" fmla="*/ 963385 w 963385"/>
              <a:gd name="connsiteY0" fmla="*/ 1238400 h 1238522"/>
              <a:gd name="connsiteX1" fmla="*/ 734785 w 963385"/>
              <a:gd name="connsiteY1" fmla="*/ 895499 h 1238522"/>
              <a:gd name="connsiteX2" fmla="*/ 669470 w 963385"/>
              <a:gd name="connsiteY2" fmla="*/ 1205744 h 1238522"/>
              <a:gd name="connsiteX3" fmla="*/ 653142 w 963385"/>
              <a:gd name="connsiteY3" fmla="*/ 160714 h 1238522"/>
              <a:gd name="connsiteX4" fmla="*/ 179614 w 963385"/>
              <a:gd name="connsiteY4" fmla="*/ 95401 h 1238522"/>
              <a:gd name="connsiteX5" fmla="*/ 0 w 963385"/>
              <a:gd name="connsiteY5" fmla="*/ 1058786 h 1238522"/>
              <a:gd name="connsiteX0" fmla="*/ 963385 w 996191"/>
              <a:gd name="connsiteY0" fmla="*/ 1238400 h 1238819"/>
              <a:gd name="connsiteX1" fmla="*/ 996042 w 996191"/>
              <a:gd name="connsiteY1" fmla="*/ 1026128 h 1238819"/>
              <a:gd name="connsiteX2" fmla="*/ 669470 w 996191"/>
              <a:gd name="connsiteY2" fmla="*/ 1205744 h 1238819"/>
              <a:gd name="connsiteX3" fmla="*/ 653142 w 996191"/>
              <a:gd name="connsiteY3" fmla="*/ 160714 h 1238819"/>
              <a:gd name="connsiteX4" fmla="*/ 179614 w 996191"/>
              <a:gd name="connsiteY4" fmla="*/ 95401 h 1238819"/>
              <a:gd name="connsiteX5" fmla="*/ 0 w 996191"/>
              <a:gd name="connsiteY5" fmla="*/ 1058786 h 1238819"/>
              <a:gd name="connsiteX0" fmla="*/ 963385 w 996191"/>
              <a:gd name="connsiteY0" fmla="*/ 1221126 h 1221545"/>
              <a:gd name="connsiteX1" fmla="*/ 996042 w 996191"/>
              <a:gd name="connsiteY1" fmla="*/ 1008854 h 1221545"/>
              <a:gd name="connsiteX2" fmla="*/ 751112 w 996191"/>
              <a:gd name="connsiteY2" fmla="*/ 829241 h 1221545"/>
              <a:gd name="connsiteX3" fmla="*/ 653142 w 996191"/>
              <a:gd name="connsiteY3" fmla="*/ 143440 h 1221545"/>
              <a:gd name="connsiteX4" fmla="*/ 179614 w 996191"/>
              <a:gd name="connsiteY4" fmla="*/ 78127 h 1221545"/>
              <a:gd name="connsiteX5" fmla="*/ 0 w 996191"/>
              <a:gd name="connsiteY5" fmla="*/ 1041512 h 1221545"/>
              <a:gd name="connsiteX0" fmla="*/ 963385 w 963385"/>
              <a:gd name="connsiteY0" fmla="*/ 1221126 h 1275654"/>
              <a:gd name="connsiteX1" fmla="*/ 636813 w 963385"/>
              <a:gd name="connsiteY1" fmla="*/ 1188469 h 1275654"/>
              <a:gd name="connsiteX2" fmla="*/ 751112 w 963385"/>
              <a:gd name="connsiteY2" fmla="*/ 829241 h 1275654"/>
              <a:gd name="connsiteX3" fmla="*/ 653142 w 963385"/>
              <a:gd name="connsiteY3" fmla="*/ 143440 h 1275654"/>
              <a:gd name="connsiteX4" fmla="*/ 179614 w 963385"/>
              <a:gd name="connsiteY4" fmla="*/ 78127 h 1275654"/>
              <a:gd name="connsiteX5" fmla="*/ 0 w 963385"/>
              <a:gd name="connsiteY5" fmla="*/ 1041512 h 1275654"/>
              <a:gd name="connsiteX0" fmla="*/ 963385 w 963385"/>
              <a:gd name="connsiteY0" fmla="*/ 1221126 h 1247595"/>
              <a:gd name="connsiteX1" fmla="*/ 636813 w 963385"/>
              <a:gd name="connsiteY1" fmla="*/ 1188469 h 1247595"/>
              <a:gd name="connsiteX2" fmla="*/ 751112 w 963385"/>
              <a:gd name="connsiteY2" fmla="*/ 829241 h 1247595"/>
              <a:gd name="connsiteX3" fmla="*/ 653142 w 963385"/>
              <a:gd name="connsiteY3" fmla="*/ 143440 h 1247595"/>
              <a:gd name="connsiteX4" fmla="*/ 179614 w 963385"/>
              <a:gd name="connsiteY4" fmla="*/ 78127 h 1247595"/>
              <a:gd name="connsiteX5" fmla="*/ 0 w 963385"/>
              <a:gd name="connsiteY5" fmla="*/ 1041512 h 1247595"/>
              <a:gd name="connsiteX0" fmla="*/ 963385 w 963385"/>
              <a:gd name="connsiteY0" fmla="*/ 1221126 h 1221572"/>
              <a:gd name="connsiteX1" fmla="*/ 636813 w 963385"/>
              <a:gd name="connsiteY1" fmla="*/ 1188469 h 1221572"/>
              <a:gd name="connsiteX2" fmla="*/ 751112 w 963385"/>
              <a:gd name="connsiteY2" fmla="*/ 829241 h 1221572"/>
              <a:gd name="connsiteX3" fmla="*/ 653142 w 963385"/>
              <a:gd name="connsiteY3" fmla="*/ 143440 h 1221572"/>
              <a:gd name="connsiteX4" fmla="*/ 179614 w 963385"/>
              <a:gd name="connsiteY4" fmla="*/ 78127 h 1221572"/>
              <a:gd name="connsiteX5" fmla="*/ 0 w 963385"/>
              <a:gd name="connsiteY5" fmla="*/ 1041512 h 1221572"/>
              <a:gd name="connsiteX0" fmla="*/ 979714 w 979714"/>
              <a:gd name="connsiteY0" fmla="*/ 1172141 h 1188469"/>
              <a:gd name="connsiteX1" fmla="*/ 636813 w 979714"/>
              <a:gd name="connsiteY1" fmla="*/ 1188469 h 1188469"/>
              <a:gd name="connsiteX2" fmla="*/ 751112 w 979714"/>
              <a:gd name="connsiteY2" fmla="*/ 829241 h 1188469"/>
              <a:gd name="connsiteX3" fmla="*/ 653142 w 979714"/>
              <a:gd name="connsiteY3" fmla="*/ 143440 h 1188469"/>
              <a:gd name="connsiteX4" fmla="*/ 179614 w 979714"/>
              <a:gd name="connsiteY4" fmla="*/ 78127 h 1188469"/>
              <a:gd name="connsiteX5" fmla="*/ 0 w 979714"/>
              <a:gd name="connsiteY5" fmla="*/ 1041512 h 1188469"/>
              <a:gd name="connsiteX0" fmla="*/ 979714 w 979714"/>
              <a:gd name="connsiteY0" fmla="*/ 1170741 h 1187069"/>
              <a:gd name="connsiteX1" fmla="*/ 636813 w 979714"/>
              <a:gd name="connsiteY1" fmla="*/ 1187069 h 1187069"/>
              <a:gd name="connsiteX2" fmla="*/ 767440 w 979714"/>
              <a:gd name="connsiteY2" fmla="*/ 795184 h 1187069"/>
              <a:gd name="connsiteX3" fmla="*/ 653142 w 979714"/>
              <a:gd name="connsiteY3" fmla="*/ 142040 h 1187069"/>
              <a:gd name="connsiteX4" fmla="*/ 179614 w 979714"/>
              <a:gd name="connsiteY4" fmla="*/ 76727 h 1187069"/>
              <a:gd name="connsiteX5" fmla="*/ 0 w 979714"/>
              <a:gd name="connsiteY5" fmla="*/ 1040112 h 1187069"/>
              <a:gd name="connsiteX0" fmla="*/ 979714 w 979714"/>
              <a:gd name="connsiteY0" fmla="*/ 1170741 h 1187069"/>
              <a:gd name="connsiteX1" fmla="*/ 636813 w 979714"/>
              <a:gd name="connsiteY1" fmla="*/ 1187069 h 1187069"/>
              <a:gd name="connsiteX2" fmla="*/ 767440 w 979714"/>
              <a:gd name="connsiteY2" fmla="*/ 795184 h 1187069"/>
              <a:gd name="connsiteX3" fmla="*/ 653142 w 979714"/>
              <a:gd name="connsiteY3" fmla="*/ 142040 h 1187069"/>
              <a:gd name="connsiteX4" fmla="*/ 179614 w 979714"/>
              <a:gd name="connsiteY4" fmla="*/ 76727 h 1187069"/>
              <a:gd name="connsiteX5" fmla="*/ 0 w 979714"/>
              <a:gd name="connsiteY5" fmla="*/ 1040112 h 1187069"/>
              <a:gd name="connsiteX0" fmla="*/ 979714 w 979714"/>
              <a:gd name="connsiteY0" fmla="*/ 1170741 h 1187069"/>
              <a:gd name="connsiteX1" fmla="*/ 636813 w 979714"/>
              <a:gd name="connsiteY1" fmla="*/ 1187069 h 1187069"/>
              <a:gd name="connsiteX2" fmla="*/ 767440 w 979714"/>
              <a:gd name="connsiteY2" fmla="*/ 795184 h 1187069"/>
              <a:gd name="connsiteX3" fmla="*/ 653142 w 979714"/>
              <a:gd name="connsiteY3" fmla="*/ 142040 h 1187069"/>
              <a:gd name="connsiteX4" fmla="*/ 179614 w 979714"/>
              <a:gd name="connsiteY4" fmla="*/ 76727 h 1187069"/>
              <a:gd name="connsiteX5" fmla="*/ 0 w 979714"/>
              <a:gd name="connsiteY5" fmla="*/ 1040112 h 1187069"/>
              <a:gd name="connsiteX0" fmla="*/ 979714 w 979714"/>
              <a:gd name="connsiteY0" fmla="*/ 1170741 h 1187069"/>
              <a:gd name="connsiteX1" fmla="*/ 636813 w 979714"/>
              <a:gd name="connsiteY1" fmla="*/ 1187069 h 1187069"/>
              <a:gd name="connsiteX2" fmla="*/ 718454 w 979714"/>
              <a:gd name="connsiteY2" fmla="*/ 795184 h 1187069"/>
              <a:gd name="connsiteX3" fmla="*/ 653142 w 979714"/>
              <a:gd name="connsiteY3" fmla="*/ 142040 h 1187069"/>
              <a:gd name="connsiteX4" fmla="*/ 179614 w 979714"/>
              <a:gd name="connsiteY4" fmla="*/ 76727 h 1187069"/>
              <a:gd name="connsiteX5" fmla="*/ 0 w 979714"/>
              <a:gd name="connsiteY5" fmla="*/ 1040112 h 1187069"/>
              <a:gd name="connsiteX0" fmla="*/ 979714 w 979714"/>
              <a:gd name="connsiteY0" fmla="*/ 1177152 h 1193480"/>
              <a:gd name="connsiteX1" fmla="*/ 636813 w 979714"/>
              <a:gd name="connsiteY1" fmla="*/ 1193480 h 1193480"/>
              <a:gd name="connsiteX2" fmla="*/ 718454 w 979714"/>
              <a:gd name="connsiteY2" fmla="*/ 801595 h 1193480"/>
              <a:gd name="connsiteX3" fmla="*/ 604156 w 979714"/>
              <a:gd name="connsiteY3" fmla="*/ 132122 h 1193480"/>
              <a:gd name="connsiteX4" fmla="*/ 179614 w 979714"/>
              <a:gd name="connsiteY4" fmla="*/ 83138 h 1193480"/>
              <a:gd name="connsiteX5" fmla="*/ 0 w 979714"/>
              <a:gd name="connsiteY5" fmla="*/ 1046523 h 1193480"/>
              <a:gd name="connsiteX0" fmla="*/ 1210513 w 1210513"/>
              <a:gd name="connsiteY0" fmla="*/ 1196079 h 1197222"/>
              <a:gd name="connsiteX1" fmla="*/ 636813 w 1210513"/>
              <a:gd name="connsiteY1" fmla="*/ 1193480 h 1197222"/>
              <a:gd name="connsiteX2" fmla="*/ 718454 w 1210513"/>
              <a:gd name="connsiteY2" fmla="*/ 801595 h 1197222"/>
              <a:gd name="connsiteX3" fmla="*/ 604156 w 1210513"/>
              <a:gd name="connsiteY3" fmla="*/ 132122 h 1197222"/>
              <a:gd name="connsiteX4" fmla="*/ 179614 w 1210513"/>
              <a:gd name="connsiteY4" fmla="*/ 83138 h 1197222"/>
              <a:gd name="connsiteX5" fmla="*/ 0 w 1210513"/>
              <a:gd name="connsiteY5" fmla="*/ 1046523 h 1197222"/>
              <a:gd name="connsiteX0" fmla="*/ 1210513 w 1210513"/>
              <a:gd name="connsiteY0" fmla="*/ 1128861 h 1130004"/>
              <a:gd name="connsiteX1" fmla="*/ 636813 w 1210513"/>
              <a:gd name="connsiteY1" fmla="*/ 1126262 h 1130004"/>
              <a:gd name="connsiteX2" fmla="*/ 718454 w 1210513"/>
              <a:gd name="connsiteY2" fmla="*/ 734377 h 1130004"/>
              <a:gd name="connsiteX3" fmla="*/ 604156 w 1210513"/>
              <a:gd name="connsiteY3" fmla="*/ 64904 h 1130004"/>
              <a:gd name="connsiteX4" fmla="*/ 64215 w 1210513"/>
              <a:gd name="connsiteY4" fmla="*/ 129489 h 1130004"/>
              <a:gd name="connsiteX5" fmla="*/ 0 w 1210513"/>
              <a:gd name="connsiteY5" fmla="*/ 979305 h 1130004"/>
              <a:gd name="connsiteX0" fmla="*/ 1210513 w 1210513"/>
              <a:gd name="connsiteY0" fmla="*/ 1094948 h 1096091"/>
              <a:gd name="connsiteX1" fmla="*/ 636813 w 1210513"/>
              <a:gd name="connsiteY1" fmla="*/ 1092349 h 1096091"/>
              <a:gd name="connsiteX2" fmla="*/ 718454 w 1210513"/>
              <a:gd name="connsiteY2" fmla="*/ 700464 h 1096091"/>
              <a:gd name="connsiteX3" fmla="*/ 517606 w 1210513"/>
              <a:gd name="connsiteY3" fmla="*/ 87775 h 1096091"/>
              <a:gd name="connsiteX4" fmla="*/ 64215 w 1210513"/>
              <a:gd name="connsiteY4" fmla="*/ 95576 h 1096091"/>
              <a:gd name="connsiteX5" fmla="*/ 0 w 1210513"/>
              <a:gd name="connsiteY5" fmla="*/ 945392 h 10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513" h="1096091">
                <a:moveTo>
                  <a:pt x="1210513" y="1094948"/>
                </a:moveTo>
                <a:cubicBezTo>
                  <a:pt x="1210513" y="1100391"/>
                  <a:pt x="672191" y="1084185"/>
                  <a:pt x="636813" y="1092349"/>
                </a:cubicBezTo>
                <a:cubicBezTo>
                  <a:pt x="598713" y="1046085"/>
                  <a:pt x="699403" y="937228"/>
                  <a:pt x="718454" y="700464"/>
                </a:cubicBezTo>
                <a:cubicBezTo>
                  <a:pt x="704847" y="463700"/>
                  <a:pt x="626646" y="188590"/>
                  <a:pt x="517606" y="87775"/>
                </a:cubicBezTo>
                <a:cubicBezTo>
                  <a:pt x="408566" y="-13040"/>
                  <a:pt x="150483" y="-47360"/>
                  <a:pt x="64215" y="95576"/>
                </a:cubicBezTo>
                <a:cubicBezTo>
                  <a:pt x="-22053" y="238512"/>
                  <a:pt x="36739" y="509963"/>
                  <a:pt x="0" y="945392"/>
                </a:cubicBezTo>
              </a:path>
            </a:pathLst>
          </a:custGeom>
          <a:noFill/>
          <a:ln w="5715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99CEF13F-C2E5-A5BB-3536-D8DC3A7DF604}"/>
              </a:ext>
            </a:extLst>
          </p:cNvPr>
          <p:cNvCxnSpPr>
            <a:cxnSpLocks/>
            <a:stCxn id="32" idx="0"/>
          </p:cNvCxnSpPr>
          <p:nvPr/>
        </p:nvCxnSpPr>
        <p:spPr>
          <a:xfrm flipH="1" flipV="1">
            <a:off x="1828800" y="4334836"/>
            <a:ext cx="381136" cy="66189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BDE12463-1B4D-3F2C-1295-F974E5392730}"/>
              </a:ext>
            </a:extLst>
          </p:cNvPr>
          <p:cNvSpPr/>
          <p:nvPr/>
        </p:nvSpPr>
        <p:spPr>
          <a:xfrm>
            <a:off x="3941655" y="4599600"/>
            <a:ext cx="404963" cy="119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DE745F95-5F7B-794E-D46C-47C84F30CB36}"/>
              </a:ext>
            </a:extLst>
          </p:cNvPr>
          <p:cNvSpPr/>
          <p:nvPr/>
        </p:nvSpPr>
        <p:spPr>
          <a:xfrm>
            <a:off x="1719129" y="4121220"/>
            <a:ext cx="404963" cy="119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958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196E877-259E-4547-821C-16E4FEEBADF1}"/>
              </a:ext>
            </a:extLst>
          </p:cNvPr>
          <p:cNvSpPr>
            <a:spLocks noGrp="1"/>
          </p:cNvSpPr>
          <p:nvPr>
            <p:ph type="title"/>
          </p:nvPr>
        </p:nvSpPr>
        <p:spPr/>
        <p:txBody>
          <a:bodyPr/>
          <a:lstStyle/>
          <a:p>
            <a:r>
              <a:rPr lang="ja-JP" altLang="en-US" dirty="0"/>
              <a:t>車両用ゲート型モニタによる検査</a:t>
            </a:r>
            <a:endParaRPr kumimoji="1" lang="ja-JP" altLang="en-US" dirty="0"/>
          </a:p>
        </p:txBody>
      </p:sp>
      <p:sp>
        <p:nvSpPr>
          <p:cNvPr id="4" name="スライド番号プレースホルダー 3">
            <a:extLst>
              <a:ext uri="{FF2B5EF4-FFF2-40B4-BE49-F238E27FC236}">
                <a16:creationId xmlns:a16="http://schemas.microsoft.com/office/drawing/2014/main" id="{79263B6A-7DA1-514C-9446-3F4BFB649DA9}"/>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pic>
        <p:nvPicPr>
          <p:cNvPr id="6" name="コンテンツ プレースホルダー 4">
            <a:extLst>
              <a:ext uri="{FF2B5EF4-FFF2-40B4-BE49-F238E27FC236}">
                <a16:creationId xmlns:a16="http://schemas.microsoft.com/office/drawing/2014/main" id="{FFD2E2D4-EA92-5649-BE4D-ADB880D18E70}"/>
              </a:ext>
            </a:extLst>
          </p:cNvPr>
          <p:cNvPicPr>
            <a:picLocks noChangeAspect="1"/>
          </p:cNvPicPr>
          <p:nvPr/>
        </p:nvPicPr>
        <p:blipFill>
          <a:blip r:embed="rId3"/>
          <a:stretch>
            <a:fillRect/>
          </a:stretch>
        </p:blipFill>
        <p:spPr>
          <a:xfrm>
            <a:off x="628650" y="1775879"/>
            <a:ext cx="7886700" cy="3761524"/>
          </a:xfrm>
          <a:prstGeom prst="rect">
            <a:avLst/>
          </a:prstGeom>
        </p:spPr>
      </p:pic>
      <p:sp>
        <p:nvSpPr>
          <p:cNvPr id="11" name="テキスト ボックス 10">
            <a:extLst>
              <a:ext uri="{FF2B5EF4-FFF2-40B4-BE49-F238E27FC236}">
                <a16:creationId xmlns:a16="http://schemas.microsoft.com/office/drawing/2014/main" id="{3C74194D-2789-1D41-A730-D8BF3FC41D77}"/>
              </a:ext>
            </a:extLst>
          </p:cNvPr>
          <p:cNvSpPr txBox="1"/>
          <p:nvPr/>
        </p:nvSpPr>
        <p:spPr>
          <a:xfrm>
            <a:off x="3556967" y="5306571"/>
            <a:ext cx="1572866" cy="369332"/>
          </a:xfrm>
          <a:prstGeom prst="rect">
            <a:avLst/>
          </a:prstGeom>
          <a:noFill/>
        </p:spPr>
        <p:txBody>
          <a:bodyPr wrap="none" rtlCol="0">
            <a:spAutoFit/>
          </a:bodyPr>
          <a:lstStyle/>
          <a:p>
            <a:r>
              <a:rPr kumimoji="1" lang="en-US" altLang="ja-JP" dirty="0"/>
              <a:t>5km/h</a:t>
            </a:r>
            <a:r>
              <a:rPr kumimoji="1" lang="ja-JP" altLang="en-US" dirty="0"/>
              <a:t>で通過</a:t>
            </a:r>
          </a:p>
        </p:txBody>
      </p:sp>
      <p:sp>
        <p:nvSpPr>
          <p:cNvPr id="3" name="テキスト ボックス 2">
            <a:extLst>
              <a:ext uri="{FF2B5EF4-FFF2-40B4-BE49-F238E27FC236}">
                <a16:creationId xmlns:a16="http://schemas.microsoft.com/office/drawing/2014/main" id="{86210D16-529E-5B5D-2805-35B9A18FB8E7}"/>
              </a:ext>
            </a:extLst>
          </p:cNvPr>
          <p:cNvSpPr txBox="1"/>
          <p:nvPr/>
        </p:nvSpPr>
        <p:spPr>
          <a:xfrm>
            <a:off x="808154" y="5798146"/>
            <a:ext cx="7586984" cy="646331"/>
          </a:xfrm>
          <a:prstGeom prst="rect">
            <a:avLst/>
          </a:prstGeom>
          <a:noFill/>
          <a:ln w="38100">
            <a:solidFill>
              <a:srgbClr val="FF0000"/>
            </a:solidFill>
          </a:ln>
        </p:spPr>
        <p:txBody>
          <a:bodyPr wrap="square">
            <a:spAutoFit/>
          </a:bodyPr>
          <a:lstStyle/>
          <a:p>
            <a:r>
              <a:rPr lang="ja-JP" altLang="en-US" sz="1800" b="1" dirty="0">
                <a:effectLst/>
                <a:latin typeface="+mn-ea"/>
              </a:rPr>
              <a:t>警報値の設定条件等、メーカーや機種により相違があることから、</a:t>
            </a:r>
            <a:endParaRPr lang="en-US" altLang="ja-JP" sz="1800" b="1" dirty="0">
              <a:effectLst/>
              <a:latin typeface="+mn-ea"/>
            </a:endParaRPr>
          </a:p>
          <a:p>
            <a:r>
              <a:rPr lang="ja-JP" altLang="en-US" sz="1800" b="1" dirty="0">
                <a:effectLst/>
                <a:latin typeface="+mn-ea"/>
              </a:rPr>
              <a:t>運用する際には、運用の手引きを参照し、それぞれの使用方法に従う。</a:t>
            </a:r>
            <a:endParaRPr lang="ja-JP" altLang="en-US" b="1" dirty="0"/>
          </a:p>
        </p:txBody>
      </p:sp>
      <p:cxnSp>
        <p:nvCxnSpPr>
          <p:cNvPr id="14" name="直線矢印コネクタ 13">
            <a:extLst>
              <a:ext uri="{FF2B5EF4-FFF2-40B4-BE49-F238E27FC236}">
                <a16:creationId xmlns:a16="http://schemas.microsoft.com/office/drawing/2014/main" id="{5C6CE70E-389E-DD3C-B727-70603F18A587}"/>
              </a:ext>
            </a:extLst>
          </p:cNvPr>
          <p:cNvCxnSpPr>
            <a:cxnSpLocks/>
          </p:cNvCxnSpPr>
          <p:nvPr/>
        </p:nvCxnSpPr>
        <p:spPr>
          <a:xfrm>
            <a:off x="1882744" y="3259490"/>
            <a:ext cx="486095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795E433B-0C24-D73B-0281-EEE43CB9449B}"/>
              </a:ext>
            </a:extLst>
          </p:cNvPr>
          <p:cNvSpPr/>
          <p:nvPr/>
        </p:nvSpPr>
        <p:spPr>
          <a:xfrm>
            <a:off x="3939638" y="2843993"/>
            <a:ext cx="807523" cy="369332"/>
          </a:xfrm>
          <a:prstGeom prst="rect">
            <a:avLst/>
          </a:prstGeom>
          <a:ln w="38100">
            <a:noFill/>
          </a:ln>
        </p:spPr>
        <p:txBody>
          <a:bodyPr wrap="square">
            <a:spAutoFit/>
          </a:bodyPr>
          <a:lstStyle/>
          <a:p>
            <a:r>
              <a:rPr lang="en-US" altLang="ja-JP" b="1" dirty="0"/>
              <a:t>3.5</a:t>
            </a:r>
            <a:r>
              <a:rPr lang="ja-JP" altLang="en-US" b="1" dirty="0"/>
              <a:t>ｍ</a:t>
            </a:r>
          </a:p>
        </p:txBody>
      </p:sp>
    </p:spTree>
    <p:extLst>
      <p:ext uri="{BB962C8B-B14F-4D97-AF65-F5344CB8AC3E}">
        <p14:creationId xmlns:p14="http://schemas.microsoft.com/office/powerpoint/2010/main" val="110384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6B2BF8-CDED-9641-8780-C6D4BDBACF15}"/>
              </a:ext>
            </a:extLst>
          </p:cNvPr>
          <p:cNvSpPr>
            <a:spLocks noGrp="1"/>
          </p:cNvSpPr>
          <p:nvPr>
            <p:ph type="title"/>
          </p:nvPr>
        </p:nvSpPr>
        <p:spPr/>
        <p:txBody>
          <a:bodyPr/>
          <a:lstStyle/>
          <a:p>
            <a:r>
              <a:rPr kumimoji="1" lang="ja-JP" altLang="en-US"/>
              <a:t>車両の簡易除染</a:t>
            </a:r>
          </a:p>
        </p:txBody>
      </p:sp>
      <p:sp>
        <p:nvSpPr>
          <p:cNvPr id="3" name="コンテンツ プレースホルダー 2">
            <a:extLst>
              <a:ext uri="{FF2B5EF4-FFF2-40B4-BE49-F238E27FC236}">
                <a16:creationId xmlns:a16="http://schemas.microsoft.com/office/drawing/2014/main" id="{DBBCA263-CF63-3642-B7B6-7F890E98CE89}"/>
              </a:ext>
            </a:extLst>
          </p:cNvPr>
          <p:cNvSpPr>
            <a:spLocks noGrp="1"/>
          </p:cNvSpPr>
          <p:nvPr>
            <p:ph idx="1"/>
          </p:nvPr>
        </p:nvSpPr>
        <p:spPr/>
        <p:txBody>
          <a:bodyPr/>
          <a:lstStyle/>
          <a:p>
            <a:r>
              <a:rPr lang="ja-JP" altLang="en-US" dirty="0"/>
              <a:t>原則として、簡易除染員が濡らしたタオル等を用い、付着している放射性物質を拭き取る</a:t>
            </a:r>
            <a:endParaRPr lang="en-US" altLang="ja-JP" dirty="0"/>
          </a:p>
          <a:p>
            <a:pPr marL="0" indent="0">
              <a:buNone/>
            </a:pPr>
            <a:r>
              <a:rPr lang="ja-JP" altLang="en-US" dirty="0"/>
              <a:t> </a:t>
            </a:r>
          </a:p>
          <a:p>
            <a:pPr lvl="1"/>
            <a:r>
              <a:rPr kumimoji="1" lang="ja-JP" altLang="en-US" dirty="0"/>
              <a:t>物品等の除染の基準超過（</a:t>
            </a:r>
            <a:r>
              <a:rPr kumimoji="1" lang="en-US" altLang="ja-JP" dirty="0"/>
              <a:t>40,000cpm</a:t>
            </a:r>
            <a:r>
              <a:rPr kumimoji="1" lang="ja-JP" altLang="en-US" dirty="0"/>
              <a:t>超）</a:t>
            </a:r>
            <a:r>
              <a:rPr lang="ja-JP" altLang="en-US" dirty="0"/>
              <a:t>の箇所の周囲から中心に向かって一方向に拭き取ります。 </a:t>
            </a:r>
          </a:p>
          <a:p>
            <a:pPr lvl="1"/>
            <a:r>
              <a:rPr lang="en-US" altLang="ja-JP" dirty="0"/>
              <a:t>1</a:t>
            </a:r>
            <a:r>
              <a:rPr lang="ja-JP" altLang="en-US" dirty="0"/>
              <a:t>枚のタオル等で何度も繰り返して拭き取らないようにします。</a:t>
            </a:r>
          </a:p>
          <a:p>
            <a:pPr lvl="1"/>
            <a:r>
              <a:rPr lang="en-US" altLang="ja-JP" dirty="0"/>
              <a:t>1</a:t>
            </a:r>
            <a:r>
              <a:rPr lang="ja-JP" altLang="en-US" dirty="0"/>
              <a:t>度拭き取りに使ったタオル等は所定の容器等へ入れます。</a:t>
            </a:r>
            <a:endParaRPr lang="en-US" altLang="ja-JP" dirty="0"/>
          </a:p>
          <a:p>
            <a:pPr lvl="1"/>
            <a:r>
              <a:rPr lang="ja-JP" altLang="en-US" dirty="0"/>
              <a:t>該当箇所に強固に泥が付着している場合は、洗車用ブラシを使うなどして、泥を落とす。</a:t>
            </a:r>
          </a:p>
        </p:txBody>
      </p:sp>
      <p:sp>
        <p:nvSpPr>
          <p:cNvPr id="4" name="スライド番号プレースホルダー 3">
            <a:extLst>
              <a:ext uri="{FF2B5EF4-FFF2-40B4-BE49-F238E27FC236}">
                <a16:creationId xmlns:a16="http://schemas.microsoft.com/office/drawing/2014/main" id="{53A7C86F-94DA-4845-B8B1-BB116D05FC3A}"/>
              </a:ext>
            </a:extLst>
          </p:cNvPr>
          <p:cNvSpPr>
            <a:spLocks noGrp="1"/>
          </p:cNvSpPr>
          <p:nvPr>
            <p:ph type="sldNum" sz="quarter" idx="12"/>
          </p:nvPr>
        </p:nvSpPr>
        <p:spPr/>
        <p:txBody>
          <a:bodyPr/>
          <a:lstStyle/>
          <a:p>
            <a:fld id="{58DD1769-DAE9-6C4E-82F4-B62273FFA290}" type="slidenum">
              <a:rPr kumimoji="1" lang="ja-JP" altLang="en-US" smtClean="0"/>
              <a:t>12</a:t>
            </a:fld>
            <a:endParaRPr kumimoji="1" lang="ja-JP" altLang="en-US"/>
          </a:p>
        </p:txBody>
      </p:sp>
      <p:sp>
        <p:nvSpPr>
          <p:cNvPr id="6" name="テキスト ボックス 5">
            <a:extLst>
              <a:ext uri="{FF2B5EF4-FFF2-40B4-BE49-F238E27FC236}">
                <a16:creationId xmlns:a16="http://schemas.microsoft.com/office/drawing/2014/main" id="{88CCBD35-C5F8-40F3-9CC0-36A1E94EA505}"/>
              </a:ext>
            </a:extLst>
          </p:cNvPr>
          <p:cNvSpPr txBox="1"/>
          <p:nvPr/>
        </p:nvSpPr>
        <p:spPr>
          <a:xfrm>
            <a:off x="1202635" y="4662461"/>
            <a:ext cx="6738730" cy="923330"/>
          </a:xfrm>
          <a:prstGeom prst="rect">
            <a:avLst/>
          </a:prstGeom>
          <a:noFill/>
          <a:ln w="38100">
            <a:solidFill>
              <a:srgbClr val="FF0000"/>
            </a:solidFill>
          </a:ln>
        </p:spPr>
        <p:txBody>
          <a:bodyPr wrap="square">
            <a:spAutoFit/>
          </a:bodyPr>
          <a:lstStyle/>
          <a:p>
            <a:pPr>
              <a:spcBef>
                <a:spcPts val="1800"/>
              </a:spcBef>
            </a:pPr>
            <a:r>
              <a:rPr lang="en-US" altLang="ja-JP" sz="1800" b="1" dirty="0">
                <a:effectLst/>
                <a:latin typeface="+mn-ea"/>
              </a:rPr>
              <a:t>1</a:t>
            </a:r>
            <a:r>
              <a:rPr lang="ja-JP" altLang="en-US" sz="1800" b="1" dirty="0">
                <a:effectLst/>
                <a:latin typeface="+mn-ea"/>
              </a:rPr>
              <a:t>回の簡易除染によっても物品等の除染の基準を超える場合は、</a:t>
            </a:r>
            <a:r>
              <a:rPr lang="en-US" altLang="ja-JP" sz="1800" b="1" dirty="0">
                <a:effectLst/>
                <a:latin typeface="+mn-ea"/>
              </a:rPr>
              <a:t>2</a:t>
            </a:r>
            <a:r>
              <a:rPr lang="ja-JP" altLang="en-US" sz="1800" b="1" dirty="0">
                <a:effectLst/>
                <a:latin typeface="+mn-ea"/>
              </a:rPr>
              <a:t>回目の簡易除染を行い、それ以上は除染を行わず、除染後の確認検査を行う。</a:t>
            </a:r>
            <a:endParaRPr lang="ja-JP" altLang="en-US" sz="1800" b="1" dirty="0">
              <a:latin typeface="+mn-ea"/>
            </a:endParaRPr>
          </a:p>
        </p:txBody>
      </p:sp>
    </p:spTree>
    <p:extLst>
      <p:ext uri="{BB962C8B-B14F-4D97-AF65-F5344CB8AC3E}">
        <p14:creationId xmlns:p14="http://schemas.microsoft.com/office/powerpoint/2010/main" val="136555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6F733E-7B1D-2D49-A302-AB9CD52D6888}"/>
              </a:ext>
            </a:extLst>
          </p:cNvPr>
          <p:cNvSpPr>
            <a:spLocks noGrp="1"/>
          </p:cNvSpPr>
          <p:nvPr>
            <p:ph type="title"/>
          </p:nvPr>
        </p:nvSpPr>
        <p:spPr/>
        <p:txBody>
          <a:bodyPr/>
          <a:lstStyle/>
          <a:p>
            <a:r>
              <a:rPr kumimoji="1" lang="ja-JP" altLang="en-US"/>
              <a:t>住民の検査</a:t>
            </a:r>
          </a:p>
        </p:txBody>
      </p:sp>
      <p:pic>
        <p:nvPicPr>
          <p:cNvPr id="4" name="図 3">
            <a:extLst>
              <a:ext uri="{FF2B5EF4-FFF2-40B4-BE49-F238E27FC236}">
                <a16:creationId xmlns:a16="http://schemas.microsoft.com/office/drawing/2014/main" id="{D5A57ACF-31E4-434B-9893-9D53D38580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058" y="2751300"/>
            <a:ext cx="1350029" cy="2091455"/>
          </a:xfrm>
          <a:prstGeom prst="rect">
            <a:avLst/>
          </a:prstGeom>
        </p:spPr>
      </p:pic>
      <p:sp>
        <p:nvSpPr>
          <p:cNvPr id="5" name="円/楕円 4">
            <a:extLst>
              <a:ext uri="{FF2B5EF4-FFF2-40B4-BE49-F238E27FC236}">
                <a16:creationId xmlns:a16="http://schemas.microsoft.com/office/drawing/2014/main" id="{0A113B8B-12DE-DA47-BDAF-7D9DE3E2F0E0}"/>
              </a:ext>
            </a:extLst>
          </p:cNvPr>
          <p:cNvSpPr/>
          <p:nvPr/>
        </p:nvSpPr>
        <p:spPr>
          <a:xfrm>
            <a:off x="997278" y="2664400"/>
            <a:ext cx="1154784" cy="945765"/>
          </a:xfrm>
          <a:prstGeom prst="ellipse">
            <a:avLst/>
          </a:prstGeom>
          <a:solidFill>
            <a:srgbClr val="FF00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円/楕円 5">
            <a:extLst>
              <a:ext uri="{FF2B5EF4-FFF2-40B4-BE49-F238E27FC236}">
                <a16:creationId xmlns:a16="http://schemas.microsoft.com/office/drawing/2014/main" id="{E82F88A5-80F5-804F-81DF-DDA63A36835A}"/>
              </a:ext>
            </a:extLst>
          </p:cNvPr>
          <p:cNvSpPr/>
          <p:nvPr/>
        </p:nvSpPr>
        <p:spPr>
          <a:xfrm>
            <a:off x="807978" y="3797027"/>
            <a:ext cx="378599" cy="430303"/>
          </a:xfrm>
          <a:prstGeom prst="ellipse">
            <a:avLst/>
          </a:prstGeom>
          <a:solidFill>
            <a:srgbClr val="FF00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円/楕円 6">
            <a:extLst>
              <a:ext uri="{FF2B5EF4-FFF2-40B4-BE49-F238E27FC236}">
                <a16:creationId xmlns:a16="http://schemas.microsoft.com/office/drawing/2014/main" id="{A7F9BB0B-7675-8A4F-8E17-504068C876BD}"/>
              </a:ext>
            </a:extLst>
          </p:cNvPr>
          <p:cNvSpPr/>
          <p:nvPr/>
        </p:nvSpPr>
        <p:spPr>
          <a:xfrm>
            <a:off x="1965940" y="3799900"/>
            <a:ext cx="378599" cy="430303"/>
          </a:xfrm>
          <a:prstGeom prst="ellipse">
            <a:avLst/>
          </a:prstGeom>
          <a:solidFill>
            <a:srgbClr val="FF00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円/楕円 7">
            <a:extLst>
              <a:ext uri="{FF2B5EF4-FFF2-40B4-BE49-F238E27FC236}">
                <a16:creationId xmlns:a16="http://schemas.microsoft.com/office/drawing/2014/main" id="{4BD10242-4B55-0742-B241-A741BC1250F4}"/>
              </a:ext>
            </a:extLst>
          </p:cNvPr>
          <p:cNvSpPr/>
          <p:nvPr/>
        </p:nvSpPr>
        <p:spPr>
          <a:xfrm>
            <a:off x="997277" y="4571359"/>
            <a:ext cx="532811" cy="430303"/>
          </a:xfrm>
          <a:prstGeom prst="ellipse">
            <a:avLst/>
          </a:prstGeom>
          <a:solidFill>
            <a:srgbClr val="FF00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円/楕円 8">
            <a:extLst>
              <a:ext uri="{FF2B5EF4-FFF2-40B4-BE49-F238E27FC236}">
                <a16:creationId xmlns:a16="http://schemas.microsoft.com/office/drawing/2014/main" id="{292AA26D-D7F5-9F40-BE6E-0339D2458805}"/>
              </a:ext>
            </a:extLst>
          </p:cNvPr>
          <p:cNvSpPr/>
          <p:nvPr/>
        </p:nvSpPr>
        <p:spPr>
          <a:xfrm>
            <a:off x="1624307" y="4584464"/>
            <a:ext cx="532811" cy="430303"/>
          </a:xfrm>
          <a:prstGeom prst="ellipse">
            <a:avLst/>
          </a:prstGeom>
          <a:solidFill>
            <a:srgbClr val="FF00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3104234C-689C-C747-843D-CAF1E46E761D}"/>
              </a:ext>
            </a:extLst>
          </p:cNvPr>
          <p:cNvSpPr txBox="1"/>
          <p:nvPr/>
        </p:nvSpPr>
        <p:spPr>
          <a:xfrm>
            <a:off x="745258" y="2109838"/>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指定箇所検査</a:t>
            </a:r>
          </a:p>
        </p:txBody>
      </p:sp>
      <p:sp>
        <p:nvSpPr>
          <p:cNvPr id="11" name="右矢印 10">
            <a:extLst>
              <a:ext uri="{FF2B5EF4-FFF2-40B4-BE49-F238E27FC236}">
                <a16:creationId xmlns:a16="http://schemas.microsoft.com/office/drawing/2014/main" id="{D4427DA0-7355-BE43-8421-2B97E3173F7F}"/>
              </a:ext>
            </a:extLst>
          </p:cNvPr>
          <p:cNvSpPr/>
          <p:nvPr/>
        </p:nvSpPr>
        <p:spPr>
          <a:xfrm>
            <a:off x="2834748" y="3311711"/>
            <a:ext cx="1545464" cy="485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9759C7FD-2987-8741-A6E4-C9BAC5CAF143}"/>
              </a:ext>
            </a:extLst>
          </p:cNvPr>
          <p:cNvSpPr/>
          <p:nvPr/>
        </p:nvSpPr>
        <p:spPr>
          <a:xfrm>
            <a:off x="4637365" y="1560202"/>
            <a:ext cx="387798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確認検査及び簡易除染の場所へ誘導</a:t>
            </a:r>
          </a:p>
        </p:txBody>
      </p:sp>
      <p:sp>
        <p:nvSpPr>
          <p:cNvPr id="14" name="正方形/長方形 13">
            <a:extLst>
              <a:ext uri="{FF2B5EF4-FFF2-40B4-BE49-F238E27FC236}">
                <a16:creationId xmlns:a16="http://schemas.microsoft.com/office/drawing/2014/main" id="{658B7E8D-CDE3-2347-ADAC-B4DDC1E2DD23}"/>
              </a:ext>
            </a:extLst>
          </p:cNvPr>
          <p:cNvSpPr/>
          <p:nvPr/>
        </p:nvSpPr>
        <p:spPr>
          <a:xfrm>
            <a:off x="4929873" y="2043492"/>
            <a:ext cx="394367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「住民確認検査班」による確認検査</a:t>
            </a:r>
          </a:p>
        </p:txBody>
      </p:sp>
      <p:sp>
        <p:nvSpPr>
          <p:cNvPr id="15" name="正方形/長方形 14">
            <a:extLst>
              <a:ext uri="{FF2B5EF4-FFF2-40B4-BE49-F238E27FC236}">
                <a16:creationId xmlns:a16="http://schemas.microsoft.com/office/drawing/2014/main" id="{801138FF-A2FC-E94E-BC98-25F5325B7417}"/>
              </a:ext>
            </a:extLst>
          </p:cNvPr>
          <p:cNvSpPr/>
          <p:nvPr/>
        </p:nvSpPr>
        <p:spPr>
          <a:xfrm>
            <a:off x="5132350" y="2479170"/>
            <a:ext cx="3585477" cy="923330"/>
          </a:xfrm>
          <a:prstGeom prst="rect">
            <a:avLst/>
          </a:prstGeom>
        </p:spPr>
        <p:txBody>
          <a:bodyPr wrap="square">
            <a:spAutoFit/>
          </a:bodyPr>
          <a:lstStyle/>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指定箇所検査で検出された箇所を含めた検査対象の全身</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簡易除染を行うときはその箇所</a:t>
            </a:r>
          </a:p>
        </p:txBody>
      </p:sp>
      <p:sp>
        <p:nvSpPr>
          <p:cNvPr id="18" name="正方形/長方形 17">
            <a:extLst>
              <a:ext uri="{FF2B5EF4-FFF2-40B4-BE49-F238E27FC236}">
                <a16:creationId xmlns:a16="http://schemas.microsoft.com/office/drawing/2014/main" id="{5AB30954-4C8C-AE40-9E2B-6AFFF9DFD272}"/>
              </a:ext>
            </a:extLst>
          </p:cNvPr>
          <p:cNvSpPr/>
          <p:nvPr/>
        </p:nvSpPr>
        <p:spPr>
          <a:xfrm>
            <a:off x="4883631" y="4310199"/>
            <a:ext cx="418827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rPr>
              <a:t>「住民簡易除染・確認検査班」による簡易除染と携行物品の検査</a:t>
            </a:r>
          </a:p>
        </p:txBody>
      </p:sp>
      <p:sp>
        <p:nvSpPr>
          <p:cNvPr id="19" name="下矢印 18">
            <a:extLst>
              <a:ext uri="{FF2B5EF4-FFF2-40B4-BE49-F238E27FC236}">
                <a16:creationId xmlns:a16="http://schemas.microsoft.com/office/drawing/2014/main" id="{08F85C36-B6D6-2B4A-B14B-FFC8407B1E3D}"/>
              </a:ext>
            </a:extLst>
          </p:cNvPr>
          <p:cNvSpPr/>
          <p:nvPr/>
        </p:nvSpPr>
        <p:spPr>
          <a:xfrm>
            <a:off x="6009052" y="3471474"/>
            <a:ext cx="357166" cy="6403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5EE51C69-BF86-9C40-A06E-0B8E3E64328D}"/>
              </a:ext>
            </a:extLst>
          </p:cNvPr>
          <p:cNvSpPr/>
          <p:nvPr/>
        </p:nvSpPr>
        <p:spPr>
          <a:xfrm>
            <a:off x="4794213" y="5311224"/>
            <a:ext cx="4188276"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「車両確認検査班」に、当該住民が乗車していた車両の車内の検査も行うよう連絡し、物品等の除染の基準超過の場合にはあわせて「車両簡易除染・確認検査班」による車内の簡易除染</a:t>
            </a:r>
          </a:p>
        </p:txBody>
      </p:sp>
      <p:sp>
        <p:nvSpPr>
          <p:cNvPr id="3" name="スライド番号プレースホルダー 2">
            <a:extLst>
              <a:ext uri="{FF2B5EF4-FFF2-40B4-BE49-F238E27FC236}">
                <a16:creationId xmlns:a16="http://schemas.microsoft.com/office/drawing/2014/main" id="{27194A4A-697B-8B46-BF28-F38E5D92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D1769-DAE9-6C4E-82F4-B62273FFA290}"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DBC5B433-10A9-974C-AFA6-4722279BC263}"/>
              </a:ext>
            </a:extLst>
          </p:cNvPr>
          <p:cNvSpPr/>
          <p:nvPr/>
        </p:nvSpPr>
        <p:spPr>
          <a:xfrm>
            <a:off x="6366218" y="3416307"/>
            <a:ext cx="202972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OIL4</a:t>
            </a: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超</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40,000cpm</a:t>
            </a: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超）</a:t>
            </a:r>
          </a:p>
        </p:txBody>
      </p:sp>
      <p:sp>
        <p:nvSpPr>
          <p:cNvPr id="16" name="正方形/長方形 15">
            <a:extLst>
              <a:ext uri="{FF2B5EF4-FFF2-40B4-BE49-F238E27FC236}">
                <a16:creationId xmlns:a16="http://schemas.microsoft.com/office/drawing/2014/main" id="{EFE8AFD5-D50F-93AB-1717-B819651DBBD5}"/>
              </a:ext>
            </a:extLst>
          </p:cNvPr>
          <p:cNvSpPr/>
          <p:nvPr/>
        </p:nvSpPr>
        <p:spPr>
          <a:xfrm>
            <a:off x="2458635" y="3854054"/>
            <a:ext cx="2914580" cy="369332"/>
          </a:xfrm>
          <a:prstGeom prst="rect">
            <a:avLst/>
          </a:prstGeom>
          <a:ln w="3810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40kcpm(40,000cpm)</a:t>
            </a: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以上</a:t>
            </a:r>
          </a:p>
        </p:txBody>
      </p:sp>
    </p:spTree>
    <p:extLst>
      <p:ext uri="{BB962C8B-B14F-4D97-AF65-F5344CB8AC3E}">
        <p14:creationId xmlns:p14="http://schemas.microsoft.com/office/powerpoint/2010/main" val="57892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8F0A54-0BB1-424A-8389-6F05857D082B}"/>
              </a:ext>
            </a:extLst>
          </p:cNvPr>
          <p:cNvSpPr>
            <a:spLocks noGrp="1"/>
          </p:cNvSpPr>
          <p:nvPr>
            <p:ph type="title"/>
          </p:nvPr>
        </p:nvSpPr>
        <p:spPr/>
        <p:txBody>
          <a:bodyPr/>
          <a:lstStyle/>
          <a:p>
            <a:r>
              <a:rPr kumimoji="1" lang="ja-JP" altLang="en-US"/>
              <a:t>携行物品の検査</a:t>
            </a:r>
          </a:p>
        </p:txBody>
      </p:sp>
      <p:sp>
        <p:nvSpPr>
          <p:cNvPr id="3" name="コンテンツ プレースホルダー 2">
            <a:extLst>
              <a:ext uri="{FF2B5EF4-FFF2-40B4-BE49-F238E27FC236}">
                <a16:creationId xmlns:a16="http://schemas.microsoft.com/office/drawing/2014/main" id="{869FAFCD-40F1-934E-96AD-20AEAD1F6B64}"/>
              </a:ext>
            </a:extLst>
          </p:cNvPr>
          <p:cNvSpPr>
            <a:spLocks noGrp="1"/>
          </p:cNvSpPr>
          <p:nvPr>
            <p:ph idx="1"/>
          </p:nvPr>
        </p:nvSpPr>
        <p:spPr>
          <a:xfrm>
            <a:off x="628650" y="1272209"/>
            <a:ext cx="7886700" cy="4904755"/>
          </a:xfrm>
        </p:spPr>
        <p:txBody>
          <a:bodyPr/>
          <a:lstStyle/>
          <a:p>
            <a:r>
              <a:rPr lang="ja-JP" altLang="en-US"/>
              <a:t>対象となる物品の表面検査</a:t>
            </a:r>
            <a:endParaRPr lang="en-US" altLang="ja-JP" dirty="0"/>
          </a:p>
          <a:p>
            <a:r>
              <a:rPr kumimoji="1" lang="ja-JP" altLang="en-US"/>
              <a:t>原則として表面全面の検査</a:t>
            </a:r>
            <a:endParaRPr kumimoji="1" lang="en-US" altLang="ja-JP" dirty="0"/>
          </a:p>
          <a:p>
            <a:r>
              <a:rPr lang="ja-JP" altLang="en-US"/>
              <a:t>スーツケース、鞄、袋など密封されたものは、開封せずに、外側を検査</a:t>
            </a:r>
            <a:endParaRPr kumimoji="1" lang="ja-JP" altLang="en-US"/>
          </a:p>
        </p:txBody>
      </p:sp>
      <p:sp>
        <p:nvSpPr>
          <p:cNvPr id="4" name="正方形/長方形 3">
            <a:extLst>
              <a:ext uri="{FF2B5EF4-FFF2-40B4-BE49-F238E27FC236}">
                <a16:creationId xmlns:a16="http://schemas.microsoft.com/office/drawing/2014/main" id="{5FCEA499-9F03-3B4D-AA8A-E7FABE8F107A}"/>
              </a:ext>
            </a:extLst>
          </p:cNvPr>
          <p:cNvSpPr/>
          <p:nvPr/>
        </p:nvSpPr>
        <p:spPr>
          <a:xfrm>
            <a:off x="3287482" y="5926237"/>
            <a:ext cx="1415772"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簡易除染</a:t>
            </a:r>
          </a:p>
        </p:txBody>
      </p:sp>
      <p:sp>
        <p:nvSpPr>
          <p:cNvPr id="5" name="下矢印 4">
            <a:extLst>
              <a:ext uri="{FF2B5EF4-FFF2-40B4-BE49-F238E27FC236}">
                <a16:creationId xmlns:a16="http://schemas.microsoft.com/office/drawing/2014/main" id="{B6B14214-81EC-8242-8E11-BD5F3D0EAD2A}"/>
              </a:ext>
            </a:extLst>
          </p:cNvPr>
          <p:cNvSpPr/>
          <p:nvPr/>
        </p:nvSpPr>
        <p:spPr>
          <a:xfrm>
            <a:off x="3769988" y="5199462"/>
            <a:ext cx="450760" cy="6160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22DF8FC7-6C9F-2740-96B1-2D948C8AFEB0}"/>
              </a:ext>
            </a:extLst>
          </p:cNvPr>
          <p:cNvSpPr/>
          <p:nvPr/>
        </p:nvSpPr>
        <p:spPr>
          <a:xfrm>
            <a:off x="4181160" y="5297489"/>
            <a:ext cx="45688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物品等の除染の基準超過（</a:t>
            </a:r>
            <a:r>
              <a:rPr kumimoji="1" lang="en-US" altLang="ja-JP"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40,000cpm</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超）</a:t>
            </a:r>
          </a:p>
        </p:txBody>
      </p:sp>
      <p:sp>
        <p:nvSpPr>
          <p:cNvPr id="7" name="スライド番号プレースホルダー 6">
            <a:extLst>
              <a:ext uri="{FF2B5EF4-FFF2-40B4-BE49-F238E27FC236}">
                <a16:creationId xmlns:a16="http://schemas.microsoft.com/office/drawing/2014/main" id="{A33E1A46-AF4A-A449-865B-C2BFE79DB2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D1769-DAE9-6C4E-82F4-B62273FFA290}"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A74A1A3C-34E9-9C40-8436-FB7B5C7CC0AC}"/>
              </a:ext>
            </a:extLst>
          </p:cNvPr>
          <p:cNvSpPr/>
          <p:nvPr/>
        </p:nvSpPr>
        <p:spPr>
          <a:xfrm>
            <a:off x="4890323" y="4519506"/>
            <a:ext cx="1619119"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外側を検査</a:t>
            </a:r>
          </a:p>
        </p:txBody>
      </p:sp>
      <p:sp>
        <p:nvSpPr>
          <p:cNvPr id="9" name="正方形/長方形 8">
            <a:extLst>
              <a:ext uri="{FF2B5EF4-FFF2-40B4-BE49-F238E27FC236}">
                <a16:creationId xmlns:a16="http://schemas.microsoft.com/office/drawing/2014/main" id="{CDB91DAF-F74E-F746-B124-7049B1E6BB2C}"/>
              </a:ext>
            </a:extLst>
          </p:cNvPr>
          <p:cNvSpPr/>
          <p:nvPr/>
        </p:nvSpPr>
        <p:spPr>
          <a:xfrm>
            <a:off x="1782663" y="4519506"/>
            <a:ext cx="1619119"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表面を検査</a:t>
            </a:r>
          </a:p>
        </p:txBody>
      </p:sp>
      <p:pic>
        <p:nvPicPr>
          <p:cNvPr id="10" name="図 9">
            <a:extLst>
              <a:ext uri="{FF2B5EF4-FFF2-40B4-BE49-F238E27FC236}">
                <a16:creationId xmlns:a16="http://schemas.microsoft.com/office/drawing/2014/main" id="{45ACAF51-C151-5B49-9F5E-DAD9B34BE932}"/>
              </a:ext>
            </a:extLst>
          </p:cNvPr>
          <p:cNvPicPr>
            <a:picLocks noChangeAspect="1"/>
          </p:cNvPicPr>
          <p:nvPr/>
        </p:nvPicPr>
        <p:blipFill>
          <a:blip r:embed="rId3"/>
          <a:stretch>
            <a:fillRect/>
          </a:stretch>
        </p:blipFill>
        <p:spPr>
          <a:xfrm rot="7141066">
            <a:off x="2353905" y="2939655"/>
            <a:ext cx="393700" cy="2095500"/>
          </a:xfrm>
          <a:prstGeom prst="rect">
            <a:avLst/>
          </a:prstGeom>
        </p:spPr>
      </p:pic>
      <p:pic>
        <p:nvPicPr>
          <p:cNvPr id="11" name="図 10">
            <a:extLst>
              <a:ext uri="{FF2B5EF4-FFF2-40B4-BE49-F238E27FC236}">
                <a16:creationId xmlns:a16="http://schemas.microsoft.com/office/drawing/2014/main" id="{B0D4D89E-2B67-1349-9E99-7B0D9DFA19CF}"/>
              </a:ext>
            </a:extLst>
          </p:cNvPr>
          <p:cNvPicPr>
            <a:picLocks noChangeAspect="1"/>
          </p:cNvPicPr>
          <p:nvPr/>
        </p:nvPicPr>
        <p:blipFill>
          <a:blip r:embed="rId4"/>
          <a:stretch>
            <a:fillRect/>
          </a:stretch>
        </p:blipFill>
        <p:spPr>
          <a:xfrm>
            <a:off x="4248300" y="2882992"/>
            <a:ext cx="1284045" cy="1214637"/>
          </a:xfrm>
          <a:prstGeom prst="rect">
            <a:avLst/>
          </a:prstGeom>
        </p:spPr>
      </p:pic>
      <p:pic>
        <p:nvPicPr>
          <p:cNvPr id="12" name="図 11">
            <a:extLst>
              <a:ext uri="{FF2B5EF4-FFF2-40B4-BE49-F238E27FC236}">
                <a16:creationId xmlns:a16="http://schemas.microsoft.com/office/drawing/2014/main" id="{BACD5F5D-E0C3-CB43-BE6C-19178F486FA1}"/>
              </a:ext>
            </a:extLst>
          </p:cNvPr>
          <p:cNvPicPr>
            <a:picLocks noChangeAspect="1"/>
          </p:cNvPicPr>
          <p:nvPr/>
        </p:nvPicPr>
        <p:blipFill>
          <a:blip r:embed="rId5"/>
          <a:stretch>
            <a:fillRect/>
          </a:stretch>
        </p:blipFill>
        <p:spPr>
          <a:xfrm>
            <a:off x="5627214" y="2529276"/>
            <a:ext cx="1568060" cy="1990230"/>
          </a:xfrm>
          <a:prstGeom prst="rect">
            <a:avLst/>
          </a:prstGeom>
        </p:spPr>
      </p:pic>
    </p:spTree>
    <p:extLst>
      <p:ext uri="{BB962C8B-B14F-4D97-AF65-F5344CB8AC3E}">
        <p14:creationId xmlns:p14="http://schemas.microsoft.com/office/powerpoint/2010/main" val="2717805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B69C6B9-18F5-6EE1-1C45-AC707B01D226}"/>
              </a:ext>
            </a:extLst>
          </p:cNvPr>
          <p:cNvSpPr txBox="1"/>
          <p:nvPr/>
        </p:nvSpPr>
        <p:spPr>
          <a:xfrm>
            <a:off x="628651" y="2735449"/>
            <a:ext cx="2272204" cy="1548886"/>
          </a:xfrm>
          <a:prstGeom prst="rect">
            <a:avLst/>
          </a:prstGeom>
          <a:noFill/>
          <a:ln w="28575">
            <a:noFill/>
          </a:ln>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1" lang="ja-JP" altLang="en-US" sz="21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頭髪や皮膚は、住民本人がウェットティッシュ等を用いて拭き取り</a:t>
            </a:r>
            <a:endParaRPr kumimoji="1" lang="en-US" altLang="ja-JP" sz="21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5" name="タイトル 4">
            <a:extLst>
              <a:ext uri="{FF2B5EF4-FFF2-40B4-BE49-F238E27FC236}">
                <a16:creationId xmlns:a16="http://schemas.microsoft.com/office/drawing/2014/main" id="{3DA6879B-34A7-3E4D-9556-A08BF7E3467C}"/>
              </a:ext>
            </a:extLst>
          </p:cNvPr>
          <p:cNvSpPr>
            <a:spLocks noGrp="1"/>
          </p:cNvSpPr>
          <p:nvPr>
            <p:ph type="title"/>
          </p:nvPr>
        </p:nvSpPr>
        <p:spPr/>
        <p:txBody>
          <a:bodyPr/>
          <a:lstStyle/>
          <a:p>
            <a:r>
              <a:rPr lang="ja-JP" altLang="en-US"/>
              <a:t>住民・携行品の簡易除染</a:t>
            </a:r>
            <a:endParaRPr kumimoji="1" lang="ja-JP" altLang="en-US"/>
          </a:p>
        </p:txBody>
      </p:sp>
      <p:sp>
        <p:nvSpPr>
          <p:cNvPr id="4" name="スライド番号プレースホルダー 3">
            <a:extLst>
              <a:ext uri="{FF2B5EF4-FFF2-40B4-BE49-F238E27FC236}">
                <a16:creationId xmlns:a16="http://schemas.microsoft.com/office/drawing/2014/main" id="{E9EE6236-FC79-9F4E-8042-D522E5D409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D1769-DAE9-6C4E-82F4-B62273FFA290}"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6" name="コンテンツ プレースホルダー 2">
            <a:extLst>
              <a:ext uri="{FF2B5EF4-FFF2-40B4-BE49-F238E27FC236}">
                <a16:creationId xmlns:a16="http://schemas.microsoft.com/office/drawing/2014/main" id="{66CEAB79-D718-8146-9A05-58EAD4B7C682}"/>
              </a:ext>
            </a:extLst>
          </p:cNvPr>
          <p:cNvSpPr txBox="1">
            <a:spLocks/>
          </p:cNvSpPr>
          <p:nvPr/>
        </p:nvSpPr>
        <p:spPr>
          <a:xfrm>
            <a:off x="628650" y="1272209"/>
            <a:ext cx="7886700" cy="490475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1" lang="ja-JP" altLang="en-US" sz="21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原則として住民本人による脱衣</a:t>
            </a:r>
            <a:endParaRPr kumimoji="1" lang="en-US" altLang="ja-JP" sz="21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1" lang="ja-JP" altLang="en-US" sz="21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7" name="コンテンツ プレースホルダ 3">
            <a:extLst>
              <a:ext uri="{FF2B5EF4-FFF2-40B4-BE49-F238E27FC236}">
                <a16:creationId xmlns:a16="http://schemas.microsoft.com/office/drawing/2014/main" id="{E2CC1657-8DFE-6E4D-84D6-C194D38E952F}"/>
              </a:ext>
            </a:extLst>
          </p:cNvPr>
          <p:cNvGrpSpPr>
            <a:grpSpLocks noGrp="1"/>
          </p:cNvGrpSpPr>
          <p:nvPr/>
        </p:nvGrpSpPr>
        <p:grpSpPr>
          <a:xfrm>
            <a:off x="1123394" y="1674315"/>
            <a:ext cx="7488832" cy="4924425"/>
            <a:chOff x="2030655" y="1556792"/>
            <a:chExt cx="5545192" cy="4012047"/>
          </a:xfrm>
        </p:grpSpPr>
        <p:pic>
          <p:nvPicPr>
            <p:cNvPr id="8" name="Picture 2" descr="C:\Users\Kenji\Desktop\派遣Ⅰ_救護所活動_P16_1.png">
              <a:extLst>
                <a:ext uri="{FF2B5EF4-FFF2-40B4-BE49-F238E27FC236}">
                  <a16:creationId xmlns:a16="http://schemas.microsoft.com/office/drawing/2014/main" id="{3481C6AB-33FE-2E44-B149-D2909FC539A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1840" y="1556792"/>
              <a:ext cx="2719388" cy="39862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enji\Desktop\派遣Ⅰ_救護所活動_P16_2.png">
              <a:extLst>
                <a:ext uri="{FF2B5EF4-FFF2-40B4-BE49-F238E27FC236}">
                  <a16:creationId xmlns:a16="http://schemas.microsoft.com/office/drawing/2014/main" id="{A7E31CFB-E238-EF4A-A386-E30443C2C7D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30655" y="4282394"/>
              <a:ext cx="1435100" cy="1231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Kenji\Desktop\派遣Ⅰ_救護所活動_P16_3.png">
              <a:extLst>
                <a:ext uri="{FF2B5EF4-FFF2-40B4-BE49-F238E27FC236}">
                  <a16:creationId xmlns:a16="http://schemas.microsoft.com/office/drawing/2014/main" id="{4762E6DB-2E91-434E-908F-714E2E52A44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12160" y="4121039"/>
              <a:ext cx="1563687" cy="1447800"/>
            </a:xfrm>
            <a:prstGeom prst="rect">
              <a:avLst/>
            </a:prstGeom>
            <a:noFill/>
            <a:extLst>
              <a:ext uri="{909E8E84-426E-40DD-AFC4-6F175D3DCCD1}">
                <a14:hiddenFill xmlns:a14="http://schemas.microsoft.com/office/drawing/2010/main">
                  <a:solidFill>
                    <a:srgbClr val="FFFFFF"/>
                  </a:solidFill>
                </a14:hiddenFill>
              </a:ext>
            </a:extLst>
          </p:spPr>
        </p:pic>
        <p:sp>
          <p:nvSpPr>
            <p:cNvPr id="11" name="右矢印 10">
              <a:extLst>
                <a:ext uri="{FF2B5EF4-FFF2-40B4-BE49-F238E27FC236}">
                  <a16:creationId xmlns:a16="http://schemas.microsoft.com/office/drawing/2014/main" id="{1BA5F845-0634-6645-B283-92F34C976A54}"/>
                </a:ext>
              </a:extLst>
            </p:cNvPr>
            <p:cNvSpPr/>
            <p:nvPr/>
          </p:nvSpPr>
          <p:spPr>
            <a:xfrm rot="7268025">
              <a:off x="2520756" y="3679413"/>
              <a:ext cx="576064" cy="484632"/>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12" name="テキスト ボックス 11">
            <a:extLst>
              <a:ext uri="{FF2B5EF4-FFF2-40B4-BE49-F238E27FC236}">
                <a16:creationId xmlns:a16="http://schemas.microsoft.com/office/drawing/2014/main" id="{47A2E027-C505-A946-8AB0-74E1AA2A91CE}"/>
              </a:ext>
            </a:extLst>
          </p:cNvPr>
          <p:cNvSpPr txBox="1"/>
          <p:nvPr/>
        </p:nvSpPr>
        <p:spPr>
          <a:xfrm>
            <a:off x="725526" y="4409247"/>
            <a:ext cx="9361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itchFamily="50" charset="-128"/>
              </a:rPr>
              <a:t>ポリ袋</a:t>
            </a:r>
          </a:p>
        </p:txBody>
      </p:sp>
      <p:sp>
        <p:nvSpPr>
          <p:cNvPr id="13" name="テキスト ボックス 12">
            <a:extLst>
              <a:ext uri="{FF2B5EF4-FFF2-40B4-BE49-F238E27FC236}">
                <a16:creationId xmlns:a16="http://schemas.microsoft.com/office/drawing/2014/main" id="{747F70CD-7817-1F48-8837-88EC5981E2EC}"/>
              </a:ext>
            </a:extLst>
          </p:cNvPr>
          <p:cNvSpPr txBox="1"/>
          <p:nvPr/>
        </p:nvSpPr>
        <p:spPr>
          <a:xfrm>
            <a:off x="6588224" y="4293096"/>
            <a:ext cx="15841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itchFamily="50" charset="-128"/>
              </a:rPr>
              <a:t>新しい着替え</a:t>
            </a:r>
          </a:p>
        </p:txBody>
      </p:sp>
      <p:sp>
        <p:nvSpPr>
          <p:cNvPr id="14" name="正方形/長方形 13">
            <a:extLst>
              <a:ext uri="{FF2B5EF4-FFF2-40B4-BE49-F238E27FC236}">
                <a16:creationId xmlns:a16="http://schemas.microsoft.com/office/drawing/2014/main" id="{04F44633-377B-E342-8E48-900D44862734}"/>
              </a:ext>
            </a:extLst>
          </p:cNvPr>
          <p:cNvSpPr/>
          <p:nvPr/>
        </p:nvSpPr>
        <p:spPr>
          <a:xfrm>
            <a:off x="628650" y="1674315"/>
            <a:ext cx="3445648" cy="1070614"/>
          </a:xfrm>
          <a:prstGeom prst="rect">
            <a:avLst/>
          </a:prstGeom>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1" lang="ja-JP" altLang="en-US" sz="21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手袋とマスクを着用</a:t>
            </a:r>
            <a:endParaRPr kumimoji="1" lang="en-US" altLang="ja-JP" sz="2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1" lang="ja-JP" altLang="en-US" sz="21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衣服の表を中に巻き込むように脱衣</a:t>
            </a:r>
            <a:endParaRPr kumimoji="1" lang="en-US" altLang="ja-JP" sz="2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5EC856AB-D56E-344D-92D4-FBAAF4A6B0DE}"/>
              </a:ext>
            </a:extLst>
          </p:cNvPr>
          <p:cNvSpPr/>
          <p:nvPr/>
        </p:nvSpPr>
        <p:spPr>
          <a:xfrm>
            <a:off x="5430510" y="1272209"/>
            <a:ext cx="3551979"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携行品の簡易除染</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水で濡らしたタオル等による拭き取り</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所有者の希望があれば、本人が手袋をした上で、拭き取り</a:t>
            </a:r>
          </a:p>
        </p:txBody>
      </p:sp>
    </p:spTree>
    <p:extLst>
      <p:ext uri="{BB962C8B-B14F-4D97-AF65-F5344CB8AC3E}">
        <p14:creationId xmlns:p14="http://schemas.microsoft.com/office/powerpoint/2010/main" val="302435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EE1B97-1A3C-E34A-A71D-128FE6EEBE0A}"/>
              </a:ext>
            </a:extLst>
          </p:cNvPr>
          <p:cNvSpPr>
            <a:spLocks noGrp="1"/>
          </p:cNvSpPr>
          <p:nvPr>
            <p:ph type="title"/>
          </p:nvPr>
        </p:nvSpPr>
        <p:spPr/>
        <p:txBody>
          <a:bodyPr>
            <a:normAutofit fontScale="90000"/>
          </a:bodyPr>
          <a:lstStyle/>
          <a:p>
            <a:r>
              <a:rPr lang="en-US" altLang="ja-JP" dirty="0"/>
              <a:t>OIL4</a:t>
            </a:r>
            <a:r>
              <a:rPr lang="ja-JP" altLang="en-US" dirty="0"/>
              <a:t>・</a:t>
            </a:r>
            <a:r>
              <a:rPr kumimoji="1" lang="ja-JP" altLang="en-US" dirty="0"/>
              <a:t>物品等の除染の基準</a:t>
            </a:r>
            <a:r>
              <a:rPr lang="ja-JP" altLang="en-US" dirty="0"/>
              <a:t>以下にならなかった場合の処置 </a:t>
            </a:r>
            <a:endParaRPr kumimoji="1" lang="ja-JP" altLang="en-US" dirty="0"/>
          </a:p>
        </p:txBody>
      </p:sp>
      <p:sp>
        <p:nvSpPr>
          <p:cNvPr id="3" name="コンテンツ プレースホルダー 2">
            <a:extLst>
              <a:ext uri="{FF2B5EF4-FFF2-40B4-BE49-F238E27FC236}">
                <a16:creationId xmlns:a16="http://schemas.microsoft.com/office/drawing/2014/main" id="{18C508DD-078B-5448-8C20-B373A98D5C9E}"/>
              </a:ext>
            </a:extLst>
          </p:cNvPr>
          <p:cNvSpPr>
            <a:spLocks noGrp="1"/>
          </p:cNvSpPr>
          <p:nvPr>
            <p:ph idx="1"/>
          </p:nvPr>
        </p:nvSpPr>
        <p:spPr>
          <a:xfrm>
            <a:off x="628650" y="1272208"/>
            <a:ext cx="7886700" cy="5449267"/>
          </a:xfrm>
        </p:spPr>
        <p:txBody>
          <a:bodyPr>
            <a:normAutofit/>
          </a:bodyPr>
          <a:lstStyle/>
          <a:p>
            <a:r>
              <a:rPr kumimoji="1" lang="ja-JP" altLang="en-US" dirty="0"/>
              <a:t>車両</a:t>
            </a:r>
            <a:endParaRPr kumimoji="1" lang="en-US" altLang="ja-JP" dirty="0"/>
          </a:p>
          <a:p>
            <a:pPr lvl="1"/>
            <a:r>
              <a:rPr lang="ja-JP" altLang="en-US" dirty="0"/>
              <a:t>車両の所有者氏名、連絡先、年月日及び検査結果の情報を記録</a:t>
            </a:r>
            <a:endParaRPr lang="en-US" altLang="ja-JP" dirty="0"/>
          </a:p>
          <a:p>
            <a:pPr lvl="1"/>
            <a:r>
              <a:rPr lang="ja-JP" altLang="en-US" dirty="0"/>
              <a:t>当該車両に対する取扱いについては、例えば、検査場所が避難所等に近接している場合は、検査場所に一時保管（駐車）して徒歩で移動</a:t>
            </a:r>
          </a:p>
          <a:p>
            <a:pPr lvl="1"/>
            <a:r>
              <a:rPr lang="ja-JP" altLang="en-US" dirty="0"/>
              <a:t>避難所等から離れている場合は、一時保管後、バス等の代替え交通手段で移動</a:t>
            </a:r>
          </a:p>
          <a:p>
            <a:r>
              <a:rPr kumimoji="1" lang="ja-JP" altLang="en-US" dirty="0"/>
              <a:t>住民等</a:t>
            </a:r>
            <a:endParaRPr kumimoji="1" lang="en-US" altLang="ja-JP" dirty="0"/>
          </a:p>
          <a:p>
            <a:pPr lvl="1"/>
            <a:r>
              <a:rPr lang="ja-JP" altLang="en-US" dirty="0"/>
              <a:t>住民の氏名、連絡先、年月日及び検査結果の情報を記録 </a:t>
            </a:r>
          </a:p>
          <a:p>
            <a:pPr lvl="1"/>
            <a:r>
              <a:rPr lang="ja-JP" altLang="en-US" dirty="0"/>
              <a:t>当該住民に対しては、追加の除染を行う必要があるため、検査結果を記載した書面 を渡すとともに、</a:t>
            </a:r>
            <a:r>
              <a:rPr lang="en-US" altLang="ja-JP" dirty="0"/>
              <a:t>OIL4</a:t>
            </a:r>
            <a:r>
              <a:rPr lang="ja-JP" altLang="en-US" dirty="0"/>
              <a:t>以下でない部位をタオル等で覆うなどして拡散防止処置を 施した上で、除染処置について専門的な知識及び技能を有する原子力災害拠点病院等の機関まで移動</a:t>
            </a:r>
            <a:endParaRPr lang="en-US" altLang="ja-JP" dirty="0"/>
          </a:p>
          <a:p>
            <a:pPr lvl="1"/>
            <a:endParaRPr lang="en-US" altLang="ja-JP" dirty="0"/>
          </a:p>
          <a:p>
            <a:r>
              <a:rPr kumimoji="1" lang="ja-JP" altLang="en-US" dirty="0"/>
              <a:t>衣服、携行品</a:t>
            </a:r>
            <a:endParaRPr kumimoji="1" lang="en-US" altLang="ja-JP" dirty="0"/>
          </a:p>
          <a:p>
            <a:pPr lvl="1"/>
            <a:r>
              <a:rPr lang="ja-JP" altLang="en-US" dirty="0"/>
              <a:t>脱衣した衣服、携行物品は、ポリ袋に入れて封をし、所有者氏名、連絡先、年月日及び検査結果の情報を記録</a:t>
            </a:r>
            <a:endParaRPr lang="en-US" altLang="ja-JP" dirty="0"/>
          </a:p>
          <a:p>
            <a:pPr lvl="1"/>
            <a:r>
              <a:rPr lang="ja-JP" altLang="en-US" dirty="0"/>
              <a:t>封をしたまま避難所まで持参、廃棄処分、検査場所で一時保管のいずれか</a:t>
            </a:r>
          </a:p>
        </p:txBody>
      </p:sp>
      <p:sp>
        <p:nvSpPr>
          <p:cNvPr id="4" name="スライド番号プレースホルダー 3">
            <a:extLst>
              <a:ext uri="{FF2B5EF4-FFF2-40B4-BE49-F238E27FC236}">
                <a16:creationId xmlns:a16="http://schemas.microsoft.com/office/drawing/2014/main" id="{CDC13BA3-F894-D941-8567-28C826B81A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D1769-DAE9-6C4E-82F4-B62273FFA290}"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6735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4866BD-FB59-3247-ABC4-9A054F43FB89}"/>
              </a:ext>
            </a:extLst>
          </p:cNvPr>
          <p:cNvSpPr>
            <a:spLocks noGrp="1"/>
          </p:cNvSpPr>
          <p:nvPr>
            <p:ph type="title"/>
          </p:nvPr>
        </p:nvSpPr>
        <p:spPr/>
        <p:txBody>
          <a:bodyPr>
            <a:normAutofit/>
          </a:bodyPr>
          <a:lstStyle/>
          <a:p>
            <a:r>
              <a:rPr kumimoji="1" lang="ja-JP" altLang="en-US"/>
              <a:t>汚染物等の取扱い</a:t>
            </a:r>
          </a:p>
        </p:txBody>
      </p:sp>
      <p:sp>
        <p:nvSpPr>
          <p:cNvPr id="4" name="スライド番号プレースホルダー 3">
            <a:extLst>
              <a:ext uri="{FF2B5EF4-FFF2-40B4-BE49-F238E27FC236}">
                <a16:creationId xmlns:a16="http://schemas.microsoft.com/office/drawing/2014/main" id="{CE63DD3B-9330-7E4D-9472-FC0FC00829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D1769-DAE9-6C4E-82F4-B62273FFA290}"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A1474E44-AC42-3C42-8CAE-9AE8D4D407B8}"/>
              </a:ext>
            </a:extLst>
          </p:cNvPr>
          <p:cNvSpPr/>
          <p:nvPr/>
        </p:nvSpPr>
        <p:spPr>
          <a:xfrm>
            <a:off x="375660" y="4584513"/>
            <a:ext cx="3867391"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簡易除染で発生したタオルやウェットティッシュ等の汚染物（所有者が所有権を放棄した携行物品を含む）は、「汚染」と表記したポリ袋に入れ、一般の廃棄物と分別</a:t>
            </a:r>
          </a:p>
        </p:txBody>
      </p:sp>
      <p:sp>
        <p:nvSpPr>
          <p:cNvPr id="5" name="テキスト ボックス 4">
            <a:extLst>
              <a:ext uri="{FF2B5EF4-FFF2-40B4-BE49-F238E27FC236}">
                <a16:creationId xmlns:a16="http://schemas.microsoft.com/office/drawing/2014/main" id="{0EEC4442-25C0-8FB6-8D9E-7CDC534E0210}"/>
              </a:ext>
            </a:extLst>
          </p:cNvPr>
          <p:cNvSpPr txBox="1"/>
          <p:nvPr/>
        </p:nvSpPr>
        <p:spPr>
          <a:xfrm>
            <a:off x="862747" y="6136984"/>
            <a:ext cx="7302853" cy="646331"/>
          </a:xfrm>
          <a:prstGeom prst="rect">
            <a:avLst/>
          </a:prstGeom>
          <a:noFill/>
          <a:ln w="3810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簡易除染に伴い発生した汚染物等の処理については、立地道府県等があらかじめ国及び原子力事業者との協議の上、決めておく。</a:t>
            </a:r>
            <a:endParaRPr kumimoji="1" lang="en-US" altLang="ja-JP"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136751D1-6362-C489-6AFA-CACF7DE02D12}"/>
              </a:ext>
            </a:extLst>
          </p:cNvPr>
          <p:cNvSpPr txBox="1"/>
          <p:nvPr/>
        </p:nvSpPr>
        <p:spPr>
          <a:xfrm>
            <a:off x="5269749" y="4766308"/>
            <a:ext cx="3185487" cy="369332"/>
          </a:xfrm>
          <a:prstGeom prst="rect">
            <a:avLst/>
          </a:prstGeom>
          <a:noFill/>
          <a:ln w="3810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i="0"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原則として、</a:t>
            </a:r>
            <a:r>
              <a:rPr kumimoji="1" lang="ja-JP" altLang="en-US" sz="180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水は使用しない</a:t>
            </a:r>
          </a:p>
        </p:txBody>
      </p:sp>
      <p:pic>
        <p:nvPicPr>
          <p:cNvPr id="10" name="図 9">
            <a:extLst>
              <a:ext uri="{FF2B5EF4-FFF2-40B4-BE49-F238E27FC236}">
                <a16:creationId xmlns:a16="http://schemas.microsoft.com/office/drawing/2014/main" id="{1A9C2A33-F0DB-2CAF-74D6-ED4C16A894F4}"/>
              </a:ext>
            </a:extLst>
          </p:cNvPr>
          <p:cNvPicPr>
            <a:picLocks noChangeAspect="1"/>
          </p:cNvPicPr>
          <p:nvPr/>
        </p:nvPicPr>
        <p:blipFill>
          <a:blip r:embed="rId3"/>
          <a:stretch>
            <a:fillRect/>
          </a:stretch>
        </p:blipFill>
        <p:spPr>
          <a:xfrm>
            <a:off x="728271" y="1058132"/>
            <a:ext cx="2889754" cy="3432345"/>
          </a:xfrm>
          <a:prstGeom prst="rect">
            <a:avLst/>
          </a:prstGeom>
        </p:spPr>
      </p:pic>
      <p:pic>
        <p:nvPicPr>
          <p:cNvPr id="12" name="図 11">
            <a:extLst>
              <a:ext uri="{FF2B5EF4-FFF2-40B4-BE49-F238E27FC236}">
                <a16:creationId xmlns:a16="http://schemas.microsoft.com/office/drawing/2014/main" id="{5ECC30BD-0308-8D6F-2D33-659FA505BC31}"/>
              </a:ext>
            </a:extLst>
          </p:cNvPr>
          <p:cNvPicPr>
            <a:picLocks noChangeAspect="1"/>
          </p:cNvPicPr>
          <p:nvPr/>
        </p:nvPicPr>
        <p:blipFill>
          <a:blip r:embed="rId4"/>
          <a:stretch>
            <a:fillRect/>
          </a:stretch>
        </p:blipFill>
        <p:spPr>
          <a:xfrm>
            <a:off x="5269749" y="1096306"/>
            <a:ext cx="2895851" cy="3450635"/>
          </a:xfrm>
          <a:prstGeom prst="rect">
            <a:avLst/>
          </a:prstGeom>
        </p:spPr>
      </p:pic>
    </p:spTree>
    <p:extLst>
      <p:ext uri="{BB962C8B-B14F-4D97-AF65-F5344CB8AC3E}">
        <p14:creationId xmlns:p14="http://schemas.microsoft.com/office/powerpoint/2010/main" val="691684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80300C-1934-8845-BF55-FC537481B664}"/>
              </a:ext>
            </a:extLst>
          </p:cNvPr>
          <p:cNvSpPr>
            <a:spLocks noGrp="1"/>
          </p:cNvSpPr>
          <p:nvPr>
            <p:ph type="title"/>
          </p:nvPr>
        </p:nvSpPr>
        <p:spPr/>
        <p:txBody>
          <a:bodyPr/>
          <a:lstStyle/>
          <a:p>
            <a:r>
              <a:rPr lang="ja-JP" altLang="en-US"/>
              <a:t>まとめ</a:t>
            </a:r>
          </a:p>
        </p:txBody>
      </p:sp>
      <p:sp>
        <p:nvSpPr>
          <p:cNvPr id="4" name="スライド番号プレースホルダー 3">
            <a:extLst>
              <a:ext uri="{FF2B5EF4-FFF2-40B4-BE49-F238E27FC236}">
                <a16:creationId xmlns:a16="http://schemas.microsoft.com/office/drawing/2014/main" id="{1A83B96B-CC07-EC49-B6BB-96CF7AE8A4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D1769-DAE9-6C4E-82F4-B62273FFA290}" type="slidenum">
              <a:rPr kumimoji="1" lang="ja-JP" altLang="en-US" sz="9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900" b="0" i="0" u="none" strike="noStrike" kern="1200" cap="none" spc="0" normalizeH="0" baseline="0" noProof="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14" name="コンテンツ プレースホルダー 2">
            <a:extLst>
              <a:ext uri="{FF2B5EF4-FFF2-40B4-BE49-F238E27FC236}">
                <a16:creationId xmlns:a16="http://schemas.microsoft.com/office/drawing/2014/main" id="{086B1921-9F0A-E8C7-679B-B8EA81E9EC23}"/>
              </a:ext>
            </a:extLst>
          </p:cNvPr>
          <p:cNvSpPr>
            <a:spLocks noGrp="1"/>
          </p:cNvSpPr>
          <p:nvPr>
            <p:ph idx="1"/>
          </p:nvPr>
        </p:nvSpPr>
        <p:spPr>
          <a:xfrm>
            <a:off x="161511" y="2921330"/>
            <a:ext cx="8665966" cy="3479469"/>
          </a:xfrm>
        </p:spPr>
        <p:txBody>
          <a:bodyPr>
            <a:normAutofit/>
          </a:bodyPr>
          <a:lstStyle/>
          <a:p>
            <a:r>
              <a:rPr lang="ja-JP" altLang="en-US" dirty="0"/>
              <a:t>目的</a:t>
            </a:r>
            <a:endParaRPr lang="en-US" altLang="ja-JP" dirty="0"/>
          </a:p>
          <a:p>
            <a:pPr lvl="1"/>
            <a:r>
              <a:rPr lang="ja-JP" altLang="en-US" dirty="0"/>
              <a:t>表面汚染からの吸入及び経口摂取による内部被ばくの抑制及び皮膚被ばくの低減、汚染の拡大防止を適切に実施するため</a:t>
            </a:r>
          </a:p>
          <a:p>
            <a:pPr lvl="1"/>
            <a:r>
              <a:rPr lang="ja-JP" altLang="en-US" dirty="0"/>
              <a:t>住民等の避難や一時移転（放射性物質が放出される前に予防的に避難する場合を除く。）を円滑に行うため</a:t>
            </a:r>
          </a:p>
          <a:p>
            <a:pPr lvl="1"/>
            <a:r>
              <a:rPr lang="ja-JP" altLang="en-US" dirty="0"/>
              <a:t>医療行為を円滑に行うため </a:t>
            </a:r>
            <a:endParaRPr lang="en-US" altLang="ja-JP" dirty="0"/>
          </a:p>
          <a:p>
            <a:r>
              <a:rPr lang="ja-JP" altLang="en-US" dirty="0"/>
              <a:t>対象者</a:t>
            </a:r>
            <a:endParaRPr lang="en-US" altLang="ja-JP" dirty="0"/>
          </a:p>
          <a:p>
            <a:pPr lvl="1"/>
            <a:r>
              <a:rPr lang="en-US" altLang="ja-JP" dirty="0"/>
              <a:t>OIL</a:t>
            </a:r>
            <a:r>
              <a:rPr lang="ja-JP" altLang="en-US" dirty="0"/>
              <a:t>に基づく防護措置としての避難又は一時移転を指示された住民等 </a:t>
            </a:r>
            <a:endParaRPr lang="en-US" altLang="ja-JP" dirty="0"/>
          </a:p>
          <a:p>
            <a:r>
              <a:rPr lang="ja-JP" altLang="en-US" dirty="0"/>
              <a:t>方法</a:t>
            </a:r>
            <a:endParaRPr lang="en-US" altLang="ja-JP" dirty="0"/>
          </a:p>
          <a:p>
            <a:pPr lvl="1"/>
            <a:r>
              <a:rPr lang="ja-JP" altLang="en-US" dirty="0"/>
              <a:t>車両：指定箇所検査、確認検査、簡易除染</a:t>
            </a:r>
            <a:endParaRPr lang="en-US" altLang="ja-JP" dirty="0"/>
          </a:p>
          <a:p>
            <a:pPr lvl="1"/>
            <a:r>
              <a:rPr lang="ja-JP" altLang="en-US" dirty="0"/>
              <a:t>住民：指定箇所検査、確認検査、簡易除染、携行物品の検査</a:t>
            </a:r>
            <a:endParaRPr lang="en-US" altLang="ja-JP" dirty="0"/>
          </a:p>
        </p:txBody>
      </p:sp>
      <p:sp>
        <p:nvSpPr>
          <p:cNvPr id="5" name="テキスト ボックス 4">
            <a:extLst>
              <a:ext uri="{FF2B5EF4-FFF2-40B4-BE49-F238E27FC236}">
                <a16:creationId xmlns:a16="http://schemas.microsoft.com/office/drawing/2014/main" id="{46C1A20A-89BB-65C1-7097-A183D16B064C}"/>
              </a:ext>
            </a:extLst>
          </p:cNvPr>
          <p:cNvSpPr txBox="1"/>
          <p:nvPr/>
        </p:nvSpPr>
        <p:spPr>
          <a:xfrm>
            <a:off x="138065" y="1300208"/>
            <a:ext cx="884442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「原子力災害時における避難退域時検査及び簡易除染マニュアル」は、令和４年</a:t>
            </a:r>
            <a:r>
              <a:rPr kumimoji="1" lang="en-US" altLang="ja-JP"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9</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月</a:t>
            </a:r>
            <a:r>
              <a:rPr kumimoji="1" lang="en-US" altLang="ja-JP"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28</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日に地方公共団体からの見直しの要請を踏まえ、現行のマニュアルが廃止され、規制庁と内閣府（原子力防災担当）の連名で新たにマニュアルが制定されました。</a:t>
            </a:r>
          </a:p>
        </p:txBody>
      </p:sp>
      <p:sp>
        <p:nvSpPr>
          <p:cNvPr id="7" name="テキスト ボックス 6">
            <a:extLst>
              <a:ext uri="{FF2B5EF4-FFF2-40B4-BE49-F238E27FC236}">
                <a16:creationId xmlns:a16="http://schemas.microsoft.com/office/drawing/2014/main" id="{4E02BB45-3B81-1F3E-1276-39161A6714F9}"/>
              </a:ext>
            </a:extLst>
          </p:cNvPr>
          <p:cNvSpPr txBox="1"/>
          <p:nvPr/>
        </p:nvSpPr>
        <p:spPr>
          <a:xfrm>
            <a:off x="0" y="2492576"/>
            <a:ext cx="4572000"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a:t>
            </a:r>
            <a:r>
              <a:rPr kumimoji="1" lang="ja-JP" altLang="en-US" sz="21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避難退域時検査及び簡易除染</a:t>
            </a:r>
            <a:r>
              <a:rPr kumimoji="1" lang="en-US" altLang="ja-JP" sz="21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a:t>
            </a:r>
            <a:endParaRPr kumimoji="1" lang="ja-JP" altLang="en-US" sz="21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65597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ローチャート: 処理 5"/>
          <p:cNvSpPr/>
          <p:nvPr/>
        </p:nvSpPr>
        <p:spPr>
          <a:xfrm>
            <a:off x="72000" y="3105376"/>
            <a:ext cx="9000000" cy="3708000"/>
          </a:xfrm>
          <a:prstGeom prst="flowChartProcess">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「原子力災害時における避難退域時検査及び簡易除染マニュアル」について</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＜位置付け＞</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・原災指針の下位文書</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＜策定及び改正等の経緯＞</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27</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79388"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地方公共団体が避難退域時検査を実施するに当たり、</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手順や運用等を取りまとめたマニュアル</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として策定</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27</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29</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endParaRPr kumimoji="1" lang="en-US" altLang="ja-JP"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指針改正、規制庁の組織改編に応じた文言修正</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・令和４年</a:t>
            </a:r>
            <a:r>
              <a:rPr kumimoji="1" lang="en-US" altLang="ja-JP"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9</a:t>
            </a:r>
            <a:r>
              <a:rPr kumimoji="1"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28</a:t>
            </a:r>
            <a:r>
              <a:rPr kumimoji="1"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日</a:t>
            </a:r>
            <a:endParaRPr kumimoji="1" lang="en-US" altLang="ja-JP"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18000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地方公共団体からの見直しの要請を踏まえ、</a:t>
            </a:r>
            <a:r>
              <a:rPr kumimoji="1" lang="ja-JP" altLang="en-US" sz="1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現行のマニュアルを廃止し、規制庁と内閣府（原子力防災担当）の連名で新たにマニュアルを制定</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＜主な改正点＞</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・原子力規制庁の担当する「解説編」（原災指針における避難退域時検査及び簡易除染の規定に関する解説）、</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内閣府（原子力防災担当）が担当する「実務編」（資機材や要員の確保、会場設営等）に分けて構成</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・避難退域時検査及び簡易除染の体制の見直し</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・簡易除染における拭き取りと着替えを基本とした方法への変更</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正方形/長方形 6"/>
          <p:cNvSpPr/>
          <p:nvPr/>
        </p:nvSpPr>
        <p:spPr>
          <a:xfrm>
            <a:off x="72000" y="513085"/>
            <a:ext cx="9000000" cy="2613088"/>
          </a:xfrm>
          <a:prstGeom prst="rect">
            <a:avLst/>
          </a:prstGeom>
          <a:solidFill>
            <a:srgbClr val="D7E4BD"/>
          </a:solidFill>
          <a:ln>
            <a:noFill/>
          </a:ln>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◆避難退域時検査とは</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85750" marR="0" lvl="0" indent="-180000" algn="l" defTabSz="914400" rtl="0" eaLnBrk="1" fontAlgn="auto" latinLnBrk="1" hangingPunct="1">
              <a:lnSpc>
                <a:spcPts val="2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緊急事態応急対策として実施される防護措置の一つ。</a:t>
            </a:r>
          </a:p>
          <a:p>
            <a:pPr marL="285750" marR="0" lvl="0" indent="-180000" algn="l" defTabSz="914400" rtl="0" eaLnBrk="1" fontAlgn="auto" latinLnBrk="1" hangingPunct="1">
              <a:lnSpc>
                <a:spcPts val="2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ＯＩＬに基づく防護措置として避難又は一時移転を指示された住民等に対して除染を実施すべき基準以下であるか否かを確認する検査（避難退域時検査）を行い、</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05750" marR="0" lvl="0" indent="0" algn="l" defTabSz="914400" rtl="0" eaLnBrk="1" fontAlgn="auto" latinLnBrk="1"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その結果を踏まえ除染（簡易除染）を行うもの。</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85750" marR="0" lvl="0" indent="-180000" algn="l" defTabSz="914400" rtl="0" eaLnBrk="1" fontAlgn="auto" latinLnBrk="1" hangingPunct="1">
              <a:lnSpc>
                <a:spcPts val="2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除染を講ずるための基準として</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OIL4</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等が用いられる（右表）。</a:t>
            </a:r>
          </a:p>
          <a:p>
            <a:pPr marL="269875" marR="0" lvl="0" indent="-163513" algn="l" defTabSz="914400" rtl="0" eaLnBrk="1" fontAlgn="auto" latinLnBrk="1" hangingPunct="1">
              <a:lnSpc>
                <a:spcPts val="2000"/>
              </a:lnSpc>
              <a:spcBef>
                <a:spcPts val="0"/>
              </a:spcBef>
              <a:spcAft>
                <a:spcPts val="0"/>
              </a:spcAft>
              <a:buClrTx/>
              <a:buSzTx/>
              <a:buFont typeface="Arial" panose="020B0604020202020204" pitchFamily="34" charset="0"/>
              <a:buChar char="•"/>
              <a:tabLst>
                <a:tab pos="447675" algn="l"/>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表面汚染からの吸入及び経口摂取による内部被ばくの抑制</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69875" marR="0" lvl="0" indent="-163513" algn="l" defTabSz="914400" rtl="0" eaLnBrk="1" fontAlgn="auto" latinLnBrk="1" hangingPunct="1">
              <a:lnSpc>
                <a:spcPts val="2000"/>
              </a:lnSpc>
              <a:spcBef>
                <a:spcPts val="0"/>
              </a:spcBef>
              <a:spcAft>
                <a:spcPts val="0"/>
              </a:spcAft>
              <a:buClrTx/>
              <a:buSzTx/>
              <a:buFontTx/>
              <a:buNone/>
              <a:tabLst>
                <a:tab pos="447675" algn="l"/>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及び皮膚被ばくの低減、汚染の拡大防止及び住民等の避難や</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69875" marR="0" lvl="0" indent="-163513" algn="l" defTabSz="914400" rtl="0" eaLnBrk="1" fontAlgn="auto" latinLnBrk="1" hangingPunct="1">
              <a:lnSpc>
                <a:spcPts val="2000"/>
              </a:lnSpc>
              <a:spcBef>
                <a:spcPts val="0"/>
              </a:spcBef>
              <a:spcAft>
                <a:spcPts val="0"/>
              </a:spcAft>
              <a:buClrTx/>
              <a:buSzTx/>
              <a:buFontTx/>
              <a:buNone/>
              <a:tabLst>
                <a:tab pos="447675" algn="l"/>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一時移転の円滑な実施等のために行われ、避難先における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69875" marR="0" lvl="0" indent="-163513" algn="l" defTabSz="914400" rtl="0" eaLnBrk="1" fontAlgn="auto" latinLnBrk="1" hangingPunct="1">
              <a:lnSpc>
                <a:spcPts val="2000"/>
              </a:lnSpc>
              <a:spcBef>
                <a:spcPts val="0"/>
              </a:spcBef>
              <a:spcAft>
                <a:spcPts val="0"/>
              </a:spcAft>
              <a:buClrTx/>
              <a:buSzTx/>
              <a:buFontTx/>
              <a:buNone/>
              <a:tabLst>
                <a:tab pos="447675" algn="l"/>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円滑な受け入れのためにも重要である。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12" name="表 11">
            <a:extLst>
              <a:ext uri="{FF2B5EF4-FFF2-40B4-BE49-F238E27FC236}">
                <a16:creationId xmlns:a16="http://schemas.microsoft.com/office/drawing/2014/main" id="{9BEC94D6-6438-49FC-B7EC-DFF94C8B2841}"/>
              </a:ext>
            </a:extLst>
          </p:cNvPr>
          <p:cNvGraphicFramePr>
            <a:graphicFrameLocks noGrp="1"/>
          </p:cNvGraphicFramePr>
          <p:nvPr/>
        </p:nvGraphicFramePr>
        <p:xfrm>
          <a:off x="5459767" y="1565228"/>
          <a:ext cx="3612233" cy="1546860"/>
        </p:xfrm>
        <a:graphic>
          <a:graphicData uri="http://schemas.openxmlformats.org/drawingml/2006/table">
            <a:tbl>
              <a:tblPr firstRow="1" firstCol="1" bandRow="1"/>
              <a:tblGrid>
                <a:gridCol w="559293">
                  <a:extLst>
                    <a:ext uri="{9D8B030D-6E8A-4147-A177-3AD203B41FA5}">
                      <a16:colId xmlns:a16="http://schemas.microsoft.com/office/drawing/2014/main" val="4188673401"/>
                    </a:ext>
                  </a:extLst>
                </a:gridCol>
                <a:gridCol w="1604747">
                  <a:extLst>
                    <a:ext uri="{9D8B030D-6E8A-4147-A177-3AD203B41FA5}">
                      <a16:colId xmlns:a16="http://schemas.microsoft.com/office/drawing/2014/main" val="3773238295"/>
                    </a:ext>
                  </a:extLst>
                </a:gridCol>
                <a:gridCol w="1448193">
                  <a:extLst>
                    <a:ext uri="{9D8B030D-6E8A-4147-A177-3AD203B41FA5}">
                      <a16:colId xmlns:a16="http://schemas.microsoft.com/office/drawing/2014/main" val="3443144421"/>
                    </a:ext>
                  </a:extLst>
                </a:gridCol>
              </a:tblGrid>
              <a:tr h="0">
                <a:tc>
                  <a:txBody>
                    <a:bodyPr/>
                    <a:lstStyle/>
                    <a:p>
                      <a:pPr algn="ctr"/>
                      <a:r>
                        <a:rPr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対象</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住民等</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000" ker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車両や携行物品</a:t>
                      </a:r>
                      <a:endParaRPr lang="ja-JP" sz="105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138699"/>
                  </a:ext>
                </a:extLst>
              </a:tr>
              <a:tr h="0">
                <a:tc>
                  <a:txBody>
                    <a:bodyPr/>
                    <a:lstStyle/>
                    <a:p>
                      <a:pPr algn="ctr"/>
                      <a:r>
                        <a:rPr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指針上の記載</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ＯＩＬ４</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物品等の除染の基準</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946033"/>
                  </a:ext>
                </a:extLst>
              </a:tr>
              <a:tr h="0">
                <a:tc>
                  <a:txBody>
                    <a:bodyPr/>
                    <a:lstStyle/>
                    <a:p>
                      <a:pPr algn="just"/>
                      <a:r>
                        <a:rPr lang="ja-JP" altLang="en-US"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基準値</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β線：</a:t>
                      </a:r>
                      <a:r>
                        <a:rPr lang="en-US"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40,000cpm</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zh-CN"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（皮膚から数</a:t>
                      </a:r>
                      <a:r>
                        <a:rPr lang="en-US"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cm</a:t>
                      </a:r>
                      <a:r>
                        <a:rPr lang="zh-CN"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での検出器の計数率）</a:t>
                      </a:r>
                      <a:r>
                        <a:rPr lang="en-US"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zh-CN"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β線：</a:t>
                      </a:r>
                      <a:r>
                        <a:rPr lang="en-US"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13,000cpm</a:t>
                      </a:r>
                      <a:r>
                        <a:rPr lang="zh-CN"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【１か月後】</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zh-CN"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（皮膚から数</a:t>
                      </a:r>
                      <a:r>
                        <a:rPr lang="en-US"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cm</a:t>
                      </a:r>
                      <a:r>
                        <a:rPr lang="zh-CN"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での検出器の計数率）</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β線：</a:t>
                      </a:r>
                      <a:r>
                        <a:rPr lang="en-US"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40,000cpm</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zh-CN"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（物品等の表面から数</a:t>
                      </a:r>
                      <a:r>
                        <a:rPr lang="en-US"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cm</a:t>
                      </a:r>
                      <a:r>
                        <a:rPr lang="zh-CN" sz="1000" kern="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での検出器の計数率）</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9804883"/>
                  </a:ext>
                </a:extLst>
              </a:tr>
            </a:tbl>
          </a:graphicData>
        </a:graphic>
      </p:graphicFrame>
      <p:sp>
        <p:nvSpPr>
          <p:cNvPr id="2" name="テキスト ボックス 1">
            <a:extLst>
              <a:ext uri="{FF2B5EF4-FFF2-40B4-BE49-F238E27FC236}">
                <a16:creationId xmlns:a16="http://schemas.microsoft.com/office/drawing/2014/main" id="{847B6C66-FD98-4361-AA4A-E9FDAE3C5602}"/>
              </a:ext>
            </a:extLst>
          </p:cNvPr>
          <p:cNvSpPr txBox="1"/>
          <p:nvPr/>
        </p:nvSpPr>
        <p:spPr>
          <a:xfrm>
            <a:off x="5294235" y="1288229"/>
            <a:ext cx="39432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（表</a:t>
            </a:r>
            <a:r>
              <a:rPr kumimoji="1" lang="ja-JP" altLang="en-US" sz="12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）原災指針に示される除</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染を講ずるための基準</a:t>
            </a:r>
          </a:p>
        </p:txBody>
      </p:sp>
      <p:sp>
        <p:nvSpPr>
          <p:cNvPr id="8" name="正方形/長方形 7">
            <a:extLst>
              <a:ext uri="{FF2B5EF4-FFF2-40B4-BE49-F238E27FC236}">
                <a16:creationId xmlns:a16="http://schemas.microsoft.com/office/drawing/2014/main" id="{2937342E-7A8C-4C3F-A81B-39E483B35255}"/>
              </a:ext>
            </a:extLst>
          </p:cNvPr>
          <p:cNvSpPr/>
          <p:nvPr/>
        </p:nvSpPr>
        <p:spPr>
          <a:xfrm>
            <a:off x="0" y="0"/>
            <a:ext cx="9144000" cy="5486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「原子力災害時における避難退域時検査及び簡易除染マニュアル」の改正</a:t>
            </a:r>
            <a:endParaRPr kumimoji="1" lang="en-US" altLang="ja-JP" sz="2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08730184-5B98-8467-7BE5-EA21610604FC}"/>
              </a:ext>
            </a:extLst>
          </p:cNvPr>
          <p:cNvSpPr txBox="1"/>
          <p:nvPr/>
        </p:nvSpPr>
        <p:spPr>
          <a:xfrm>
            <a:off x="7333307" y="6542764"/>
            <a:ext cx="181069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原子力規制庁資料</a:t>
            </a:r>
            <a:r>
              <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6310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396EF9-8885-3B4B-88DC-50B21931680F}"/>
              </a:ext>
            </a:extLst>
          </p:cNvPr>
          <p:cNvSpPr>
            <a:spLocks noGrp="1"/>
          </p:cNvSpPr>
          <p:nvPr>
            <p:ph type="title"/>
          </p:nvPr>
        </p:nvSpPr>
        <p:spPr/>
        <p:txBody>
          <a:bodyPr/>
          <a:lstStyle/>
          <a:p>
            <a:r>
              <a:rPr kumimoji="1" lang="ja-JP" altLang="en-US" dirty="0"/>
              <a:t>避難退域時検査マニュアルについて</a:t>
            </a:r>
            <a:endParaRPr lang="ja-JP" altLang="en-US" dirty="0"/>
          </a:p>
        </p:txBody>
      </p:sp>
      <p:sp>
        <p:nvSpPr>
          <p:cNvPr id="8" name="コンテンツ プレースホルダー 2">
            <a:extLst>
              <a:ext uri="{FF2B5EF4-FFF2-40B4-BE49-F238E27FC236}">
                <a16:creationId xmlns:a16="http://schemas.microsoft.com/office/drawing/2014/main" id="{8C559302-B40D-F0FC-E732-1ABF0E993E03}"/>
              </a:ext>
            </a:extLst>
          </p:cNvPr>
          <p:cNvSpPr txBox="1">
            <a:spLocks/>
          </p:cNvSpPr>
          <p:nvPr/>
        </p:nvSpPr>
        <p:spPr>
          <a:xfrm>
            <a:off x="305921" y="1159905"/>
            <a:ext cx="8532157" cy="257092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400" b="1" dirty="0">
                <a:latin typeface="+mn-ea"/>
              </a:rPr>
              <a:t>避難退域時検査及び簡易除染の基本的な考え方</a:t>
            </a:r>
            <a:r>
              <a:rPr lang="en-US" altLang="ja-JP" sz="2400" b="1" dirty="0">
                <a:latin typeface="+mn-ea"/>
              </a:rPr>
              <a:t>(</a:t>
            </a:r>
            <a:r>
              <a:rPr lang="ja-JP" altLang="en-US" sz="2400" b="1" dirty="0">
                <a:latin typeface="+mn-ea"/>
              </a:rPr>
              <a:t>解説編</a:t>
            </a:r>
            <a:r>
              <a:rPr lang="en-US" altLang="ja-JP" sz="2400" b="1" dirty="0">
                <a:latin typeface="+mn-ea"/>
              </a:rPr>
              <a:t>)</a:t>
            </a:r>
          </a:p>
          <a:p>
            <a:pPr lvl="1"/>
            <a:r>
              <a:rPr lang="ja-JP" altLang="en-US" sz="2100" dirty="0">
                <a:latin typeface="+mn-ea"/>
              </a:rPr>
              <a:t>原子力災害対策指針における避難退域時検査及び簡易除染に係る規定に関する解説</a:t>
            </a:r>
            <a:endParaRPr lang="en-US" altLang="ja-JP" sz="2100" dirty="0">
              <a:latin typeface="+mn-ea"/>
            </a:endParaRPr>
          </a:p>
          <a:p>
            <a:pPr lvl="1"/>
            <a:endParaRPr lang="ja-JP" altLang="en-US" sz="1200" dirty="0">
              <a:latin typeface="+mn-ea"/>
            </a:endParaRPr>
          </a:p>
          <a:p>
            <a:r>
              <a:rPr lang="ja-JP" altLang="en-US" sz="2400" b="1" dirty="0">
                <a:latin typeface="+mn-ea"/>
              </a:rPr>
              <a:t>避難退域時検査及び簡易除染の実務</a:t>
            </a:r>
            <a:r>
              <a:rPr lang="en-US" altLang="ja-JP" sz="2400" b="1" dirty="0">
                <a:latin typeface="+mn-ea"/>
              </a:rPr>
              <a:t>(</a:t>
            </a:r>
            <a:r>
              <a:rPr lang="ja-JP" altLang="en-US" sz="2400" b="1" dirty="0">
                <a:latin typeface="+mn-ea"/>
              </a:rPr>
              <a:t>実務編</a:t>
            </a:r>
            <a:r>
              <a:rPr lang="en-US" altLang="ja-JP" sz="2400" b="1" dirty="0">
                <a:latin typeface="+mn-ea"/>
              </a:rPr>
              <a:t>)</a:t>
            </a:r>
          </a:p>
          <a:p>
            <a:pPr lvl="1"/>
            <a:r>
              <a:rPr lang="ja-JP" altLang="en-US" sz="2000" dirty="0">
                <a:latin typeface="+mn-ea"/>
              </a:rPr>
              <a:t>避難退域時検査及び簡易除染の実務に関する事項</a:t>
            </a:r>
          </a:p>
        </p:txBody>
      </p:sp>
      <p:sp>
        <p:nvSpPr>
          <p:cNvPr id="9" name="スライド番号プレースホルダー 3">
            <a:extLst>
              <a:ext uri="{FF2B5EF4-FFF2-40B4-BE49-F238E27FC236}">
                <a16:creationId xmlns:a16="http://schemas.microsoft.com/office/drawing/2014/main" id="{FDE6014B-B4DF-85B8-0EFB-BD6C5EE9817B}"/>
              </a:ext>
            </a:extLst>
          </p:cNvPr>
          <p:cNvSpPr>
            <a:spLocks noGrp="1"/>
          </p:cNvSpPr>
          <p:nvPr>
            <p:ph type="sldNum" sz="quarter" idx="12"/>
          </p:nvPr>
        </p:nvSpPr>
        <p:spPr>
          <a:xfrm>
            <a:off x="6978250" y="5808709"/>
            <a:ext cx="2057400" cy="365125"/>
          </a:xfrm>
        </p:spPr>
        <p:txBody>
          <a:bodyPr/>
          <a:lstStyle/>
          <a:p>
            <a:fld id="{58DD1769-DAE9-6C4E-82F4-B62273FFA290}" type="slidenum">
              <a:rPr kumimoji="1" lang="ja-JP" altLang="en-US" smtClean="0"/>
              <a:t>2</a:t>
            </a:fld>
            <a:endParaRPr kumimoji="1" lang="ja-JP" altLang="en-US"/>
          </a:p>
        </p:txBody>
      </p:sp>
      <p:sp>
        <p:nvSpPr>
          <p:cNvPr id="10" name="テキスト ボックス 9">
            <a:extLst>
              <a:ext uri="{FF2B5EF4-FFF2-40B4-BE49-F238E27FC236}">
                <a16:creationId xmlns:a16="http://schemas.microsoft.com/office/drawing/2014/main" id="{24C84453-5E7C-BED6-7CED-1584ACA2B85F}"/>
              </a:ext>
            </a:extLst>
          </p:cNvPr>
          <p:cNvSpPr txBox="1"/>
          <p:nvPr/>
        </p:nvSpPr>
        <p:spPr>
          <a:xfrm>
            <a:off x="737193" y="3251216"/>
            <a:ext cx="7534689" cy="2031325"/>
          </a:xfrm>
          <a:prstGeom prst="rect">
            <a:avLst/>
          </a:prstGeom>
          <a:noFill/>
        </p:spPr>
        <p:txBody>
          <a:bodyPr wrap="square">
            <a:spAutoFit/>
          </a:bodyPr>
          <a:lstStyle/>
          <a:p>
            <a:r>
              <a:rPr lang="ja-JP" altLang="en-US" sz="1800" dirty="0">
                <a:effectLst/>
              </a:rPr>
              <a:t>沿革</a:t>
            </a:r>
            <a:endParaRPr lang="en-US" altLang="ja-JP" sz="1800" dirty="0">
              <a:effectLst/>
            </a:endParaRPr>
          </a:p>
          <a:p>
            <a:r>
              <a:rPr lang="ja-JP" altLang="en-US" sz="1800" dirty="0">
                <a:effectLst/>
              </a:rPr>
              <a:t>平成</a:t>
            </a:r>
            <a:r>
              <a:rPr lang="en-US" altLang="ja-JP" sz="1800" dirty="0">
                <a:effectLst/>
              </a:rPr>
              <a:t>27</a:t>
            </a:r>
            <a:r>
              <a:rPr lang="ja-JP" altLang="en-US" sz="1800" dirty="0">
                <a:effectLst/>
              </a:rPr>
              <a:t>年</a:t>
            </a:r>
            <a:r>
              <a:rPr lang="en-US" altLang="ja-JP" sz="1800" dirty="0">
                <a:effectLst/>
              </a:rPr>
              <a:t>3</a:t>
            </a:r>
            <a:r>
              <a:rPr lang="ja-JP" altLang="en-US" sz="1800" dirty="0">
                <a:effectLst/>
              </a:rPr>
              <a:t>月</a:t>
            </a:r>
            <a:r>
              <a:rPr lang="en-US" altLang="ja-JP" sz="1800" dirty="0">
                <a:effectLst/>
              </a:rPr>
              <a:t>31</a:t>
            </a:r>
            <a:r>
              <a:rPr lang="ja-JP" altLang="en-US" sz="1800" dirty="0">
                <a:effectLst/>
              </a:rPr>
              <a:t>日</a:t>
            </a:r>
            <a:r>
              <a:rPr lang="en-US" altLang="ja-JP" sz="1800" dirty="0">
                <a:effectLst/>
              </a:rPr>
              <a:t>	</a:t>
            </a:r>
            <a:r>
              <a:rPr lang="ja-JP" altLang="en-US" dirty="0"/>
              <a:t>作成</a:t>
            </a:r>
            <a:r>
              <a:rPr lang="en-US" altLang="ja-JP" dirty="0"/>
              <a:t>	</a:t>
            </a:r>
            <a:r>
              <a:rPr lang="ja-JP" altLang="en-US" dirty="0"/>
              <a:t>原子力規制庁原子力災害対策・核物質防護課</a:t>
            </a:r>
            <a:endParaRPr lang="en-US" altLang="ja-JP" sz="1800" dirty="0">
              <a:effectLst/>
            </a:endParaRPr>
          </a:p>
          <a:p>
            <a:r>
              <a:rPr lang="ja-JP" altLang="en-US" sz="1800" dirty="0">
                <a:effectLst/>
              </a:rPr>
              <a:t>平成</a:t>
            </a:r>
            <a:r>
              <a:rPr lang="en-US" altLang="ja-JP" sz="1800" dirty="0">
                <a:effectLst/>
              </a:rPr>
              <a:t>27</a:t>
            </a:r>
            <a:r>
              <a:rPr lang="ja-JP" altLang="en-US" sz="1800" dirty="0">
                <a:effectLst/>
              </a:rPr>
              <a:t>年</a:t>
            </a:r>
            <a:r>
              <a:rPr lang="en-US" altLang="ja-JP" sz="1800" dirty="0">
                <a:effectLst/>
              </a:rPr>
              <a:t>8</a:t>
            </a:r>
            <a:r>
              <a:rPr lang="ja-JP" altLang="en-US" sz="1800" dirty="0">
                <a:effectLst/>
              </a:rPr>
              <a:t>月</a:t>
            </a:r>
            <a:r>
              <a:rPr lang="en-US" altLang="ja-JP" sz="1800" dirty="0">
                <a:effectLst/>
              </a:rPr>
              <a:t>26</a:t>
            </a:r>
            <a:r>
              <a:rPr lang="ja-JP" altLang="en-US" sz="1800" dirty="0">
                <a:effectLst/>
              </a:rPr>
              <a:t>日</a:t>
            </a:r>
            <a:r>
              <a:rPr lang="en-US" altLang="ja-JP" sz="1800" dirty="0">
                <a:effectLst/>
              </a:rPr>
              <a:t>	</a:t>
            </a:r>
            <a:r>
              <a:rPr lang="ja-JP" altLang="en-US" sz="1800" dirty="0">
                <a:effectLst/>
              </a:rPr>
              <a:t>修正</a:t>
            </a:r>
            <a:endParaRPr lang="en-US" altLang="ja-JP" sz="1800" dirty="0">
              <a:effectLst/>
            </a:endParaRPr>
          </a:p>
          <a:p>
            <a:r>
              <a:rPr lang="ja-JP" altLang="en-US" sz="1800" dirty="0">
                <a:effectLst/>
              </a:rPr>
              <a:t>平成</a:t>
            </a:r>
            <a:r>
              <a:rPr lang="en-US" altLang="ja-JP" sz="1800" dirty="0">
                <a:effectLst/>
              </a:rPr>
              <a:t>28</a:t>
            </a:r>
            <a:r>
              <a:rPr lang="ja-JP" altLang="en-US" sz="1800" dirty="0">
                <a:effectLst/>
              </a:rPr>
              <a:t>年</a:t>
            </a:r>
            <a:r>
              <a:rPr lang="en-US" altLang="ja-JP" sz="1800" dirty="0">
                <a:effectLst/>
              </a:rPr>
              <a:t>9</a:t>
            </a:r>
            <a:r>
              <a:rPr lang="ja-JP" altLang="en-US" sz="1800" dirty="0">
                <a:effectLst/>
              </a:rPr>
              <a:t>月</a:t>
            </a:r>
            <a:r>
              <a:rPr lang="en-US" altLang="ja-JP" sz="1800" dirty="0">
                <a:effectLst/>
              </a:rPr>
              <a:t>30</a:t>
            </a:r>
            <a:r>
              <a:rPr lang="ja-JP" altLang="en-US" sz="1800" dirty="0">
                <a:effectLst/>
              </a:rPr>
              <a:t>日</a:t>
            </a:r>
            <a:r>
              <a:rPr lang="en-US" altLang="ja-JP" sz="1800" dirty="0">
                <a:effectLst/>
              </a:rPr>
              <a:t>	</a:t>
            </a:r>
            <a:r>
              <a:rPr lang="ja-JP" altLang="en-US" sz="1800" dirty="0">
                <a:effectLst/>
              </a:rPr>
              <a:t>修正</a:t>
            </a:r>
            <a:endParaRPr lang="en-US" altLang="ja-JP" sz="1800" dirty="0">
              <a:effectLst/>
            </a:endParaRPr>
          </a:p>
          <a:p>
            <a:r>
              <a:rPr lang="ja-JP" altLang="en-US" sz="1800" dirty="0">
                <a:effectLst/>
              </a:rPr>
              <a:t>平成</a:t>
            </a:r>
            <a:r>
              <a:rPr lang="en-US" altLang="ja-JP" sz="1800" dirty="0">
                <a:effectLst/>
              </a:rPr>
              <a:t>29</a:t>
            </a:r>
            <a:r>
              <a:rPr lang="ja-JP" altLang="en-US" sz="1800" dirty="0">
                <a:effectLst/>
              </a:rPr>
              <a:t>年</a:t>
            </a:r>
            <a:r>
              <a:rPr lang="en-US" altLang="ja-JP" sz="1800" dirty="0">
                <a:effectLst/>
              </a:rPr>
              <a:t>1</a:t>
            </a:r>
            <a:r>
              <a:rPr lang="ja-JP" altLang="en-US" sz="1800" dirty="0">
                <a:effectLst/>
              </a:rPr>
              <a:t>月</a:t>
            </a:r>
            <a:r>
              <a:rPr lang="en-US" altLang="ja-JP" sz="1800" dirty="0">
                <a:effectLst/>
              </a:rPr>
              <a:t>30</a:t>
            </a:r>
            <a:r>
              <a:rPr lang="ja-JP" altLang="en-US" sz="1800" dirty="0">
                <a:effectLst/>
              </a:rPr>
              <a:t>日</a:t>
            </a:r>
            <a:r>
              <a:rPr lang="en-US" altLang="ja-JP" sz="1800" dirty="0">
                <a:effectLst/>
              </a:rPr>
              <a:t>	</a:t>
            </a:r>
            <a:r>
              <a:rPr lang="ja-JP" altLang="en-US" dirty="0"/>
              <a:t>修正</a:t>
            </a:r>
            <a:r>
              <a:rPr lang="en-US" altLang="ja-JP" dirty="0"/>
              <a:t>	</a:t>
            </a:r>
            <a:r>
              <a:rPr lang="ja-JP" altLang="en-US" dirty="0"/>
              <a:t>原子力規制庁放射線防護企画課</a:t>
            </a:r>
            <a:endParaRPr lang="en-US" altLang="ja-JP" sz="1800" dirty="0">
              <a:effectLst/>
            </a:endParaRPr>
          </a:p>
          <a:p>
            <a:r>
              <a:rPr lang="ja-JP" altLang="en-US" sz="1800" dirty="0">
                <a:effectLst/>
              </a:rPr>
              <a:t>令和</a:t>
            </a:r>
            <a:r>
              <a:rPr lang="en-US" altLang="ja-JP" sz="1800" dirty="0">
                <a:effectLst/>
              </a:rPr>
              <a:t>4</a:t>
            </a:r>
            <a:r>
              <a:rPr lang="ja-JP" altLang="en-US" sz="1800" dirty="0">
                <a:effectLst/>
              </a:rPr>
              <a:t>年</a:t>
            </a:r>
            <a:r>
              <a:rPr lang="en-US" altLang="ja-JP" sz="1800" dirty="0">
                <a:effectLst/>
              </a:rPr>
              <a:t>9</a:t>
            </a:r>
            <a:r>
              <a:rPr lang="ja-JP" altLang="en-US" sz="1800" dirty="0">
                <a:effectLst/>
              </a:rPr>
              <a:t>月</a:t>
            </a:r>
            <a:r>
              <a:rPr lang="en-US" altLang="ja-JP" sz="1800" dirty="0">
                <a:effectLst/>
              </a:rPr>
              <a:t>28</a:t>
            </a:r>
            <a:r>
              <a:rPr lang="ja-JP" altLang="en-US" sz="1800" dirty="0">
                <a:effectLst/>
              </a:rPr>
              <a:t>日</a:t>
            </a:r>
            <a:r>
              <a:rPr lang="en-US" altLang="ja-JP" sz="1800" dirty="0">
                <a:effectLst/>
              </a:rPr>
              <a:t>	</a:t>
            </a:r>
            <a:r>
              <a:rPr lang="ja-JP" altLang="en-US" sz="1800" dirty="0">
                <a:effectLst/>
              </a:rPr>
              <a:t>廃止</a:t>
            </a:r>
            <a:endParaRPr lang="en-US" altLang="ja-JP" sz="1800" dirty="0">
              <a:effectLst/>
            </a:endParaRPr>
          </a:p>
          <a:p>
            <a:r>
              <a:rPr lang="ja-JP" altLang="en-US" sz="1800" dirty="0">
                <a:effectLst/>
              </a:rPr>
              <a:t>令和</a:t>
            </a:r>
            <a:r>
              <a:rPr lang="en-US" altLang="ja-JP" sz="1800" dirty="0">
                <a:effectLst/>
              </a:rPr>
              <a:t>4</a:t>
            </a:r>
            <a:r>
              <a:rPr lang="ja-JP" altLang="en-US" sz="1800" dirty="0">
                <a:effectLst/>
              </a:rPr>
              <a:t>年</a:t>
            </a:r>
            <a:r>
              <a:rPr lang="en-US" altLang="ja-JP" sz="1800" dirty="0">
                <a:effectLst/>
              </a:rPr>
              <a:t>9</a:t>
            </a:r>
            <a:r>
              <a:rPr lang="ja-JP" altLang="en-US" sz="1800" dirty="0">
                <a:effectLst/>
              </a:rPr>
              <a:t>月</a:t>
            </a:r>
            <a:r>
              <a:rPr lang="en-US" altLang="ja-JP" sz="1800" dirty="0">
                <a:effectLst/>
              </a:rPr>
              <a:t>28</a:t>
            </a:r>
            <a:r>
              <a:rPr lang="ja-JP" altLang="en-US" sz="1800" dirty="0">
                <a:effectLst/>
              </a:rPr>
              <a:t>日</a:t>
            </a:r>
            <a:r>
              <a:rPr lang="en-US" altLang="ja-JP" sz="1800" dirty="0">
                <a:effectLst/>
              </a:rPr>
              <a:t>	</a:t>
            </a:r>
            <a:r>
              <a:rPr lang="ja-JP" altLang="en-US" sz="1800" dirty="0">
                <a:effectLst/>
              </a:rPr>
              <a:t>制定</a:t>
            </a:r>
            <a:r>
              <a:rPr lang="en-US" altLang="ja-JP" dirty="0"/>
              <a:t>	</a:t>
            </a:r>
            <a:r>
              <a:rPr lang="ja-JP" altLang="en-US" sz="1800" dirty="0">
                <a:effectLst/>
              </a:rPr>
              <a:t>内閣府</a:t>
            </a:r>
            <a:r>
              <a:rPr lang="en-US" altLang="ja-JP" sz="1800" dirty="0">
                <a:effectLst/>
              </a:rPr>
              <a:t>(</a:t>
            </a:r>
            <a:r>
              <a:rPr lang="ja-JP" altLang="en-US" sz="1800" dirty="0">
                <a:effectLst/>
              </a:rPr>
              <a:t>原子力防災担当</a:t>
            </a:r>
            <a:r>
              <a:rPr lang="en-US" altLang="ja-JP" sz="1800" dirty="0">
                <a:effectLst/>
              </a:rPr>
              <a:t>)</a:t>
            </a:r>
            <a:r>
              <a:rPr lang="ja-JP" altLang="en-US" sz="1800" dirty="0">
                <a:effectLst/>
              </a:rPr>
              <a:t>、原子力規制庁</a:t>
            </a:r>
            <a:endParaRPr lang="ja-JP" altLang="en-US" dirty="0"/>
          </a:p>
        </p:txBody>
      </p:sp>
      <p:sp>
        <p:nvSpPr>
          <p:cNvPr id="13" name="コンテンツ プレースホルダー 2">
            <a:extLst>
              <a:ext uri="{FF2B5EF4-FFF2-40B4-BE49-F238E27FC236}">
                <a16:creationId xmlns:a16="http://schemas.microsoft.com/office/drawing/2014/main" id="{A20B8F36-BAD9-FE39-A162-C35E69BFB868}"/>
              </a:ext>
            </a:extLst>
          </p:cNvPr>
          <p:cNvSpPr txBox="1">
            <a:spLocks/>
          </p:cNvSpPr>
          <p:nvPr/>
        </p:nvSpPr>
        <p:spPr>
          <a:xfrm>
            <a:off x="362459" y="5471045"/>
            <a:ext cx="8284155" cy="93447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000" b="1" dirty="0">
                <a:latin typeface="+mn-ea"/>
              </a:rPr>
              <a:t>参考資料：避難退域時検査等における資機材の展開及び運用の手引き　令和</a:t>
            </a:r>
            <a:r>
              <a:rPr lang="en-US" altLang="ja-JP" sz="2000" b="1" dirty="0">
                <a:latin typeface="+mn-ea"/>
              </a:rPr>
              <a:t>4</a:t>
            </a:r>
            <a:r>
              <a:rPr lang="ja-JP" altLang="en-US" sz="2000" b="1" dirty="0">
                <a:latin typeface="+mn-ea"/>
              </a:rPr>
              <a:t>年</a:t>
            </a:r>
            <a:r>
              <a:rPr lang="en-US" altLang="ja-JP" sz="2000" b="1" dirty="0">
                <a:latin typeface="+mn-ea"/>
              </a:rPr>
              <a:t>5</a:t>
            </a:r>
            <a:r>
              <a:rPr lang="ja-JP" altLang="en-US" sz="2000" b="1" dirty="0">
                <a:latin typeface="+mn-ea"/>
              </a:rPr>
              <a:t>月　内閣府（原子力防災担当）</a:t>
            </a:r>
          </a:p>
        </p:txBody>
      </p:sp>
    </p:spTree>
    <p:extLst>
      <p:ext uri="{BB962C8B-B14F-4D97-AF65-F5344CB8AC3E}">
        <p14:creationId xmlns:p14="http://schemas.microsoft.com/office/powerpoint/2010/main" val="3408969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1F6380A-C242-090A-921C-85E239E97F06}"/>
              </a:ext>
            </a:extLst>
          </p:cNvPr>
          <p:cNvSpPr txBox="1"/>
          <p:nvPr/>
        </p:nvSpPr>
        <p:spPr>
          <a:xfrm>
            <a:off x="65868" y="1025193"/>
            <a:ext cx="8990518" cy="46038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班区分が詳細化され、各役割と業務に係る要員数が明記</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（新マニュアル</a:t>
            </a: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P15 </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表</a:t>
            </a: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参照）</a:t>
            </a:r>
            <a:endPar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E0C97A5E-71DE-E594-5558-CBC9AE0D1522}"/>
              </a:ext>
            </a:extLst>
          </p:cNvPr>
          <p:cNvSpPr txBox="1"/>
          <p:nvPr/>
        </p:nvSpPr>
        <p:spPr>
          <a:xfrm>
            <a:off x="36370" y="4357438"/>
            <a:ext cx="4361651" cy="1291379"/>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避難退域時検査及び簡易除染の場所と要員の配置例が記載</a:t>
            </a:r>
            <a:endPar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（新マニュアル</a:t>
            </a: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P15 </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図</a:t>
            </a: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参照）</a:t>
            </a:r>
            <a:endPar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5BF7D4B8-3EB3-1258-676B-96A65640D771}"/>
              </a:ext>
            </a:extLst>
          </p:cNvPr>
          <p:cNvSpPr txBox="1"/>
          <p:nvPr/>
        </p:nvSpPr>
        <p:spPr>
          <a:xfrm>
            <a:off x="87614" y="576438"/>
            <a:ext cx="6509129" cy="460382"/>
          </a:xfrm>
          <a:prstGeom prst="rect">
            <a:avLst/>
          </a:prstGeom>
          <a:solidFill>
            <a:srgbClr val="B9D17D"/>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．避難退域時検査及び簡易除染の準備　（</a:t>
            </a: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）要員の構成と役割　</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25" name="表 2">
            <a:extLst>
              <a:ext uri="{FF2B5EF4-FFF2-40B4-BE49-F238E27FC236}">
                <a16:creationId xmlns:a16="http://schemas.microsoft.com/office/drawing/2014/main" id="{80CB8FEC-923C-A24E-F02D-82DDFA7DDDCC}"/>
              </a:ext>
            </a:extLst>
          </p:cNvPr>
          <p:cNvGraphicFramePr>
            <a:graphicFrameLocks noGrp="1"/>
          </p:cNvGraphicFramePr>
          <p:nvPr/>
        </p:nvGraphicFramePr>
        <p:xfrm>
          <a:off x="65868" y="1521158"/>
          <a:ext cx="9012263" cy="2494280"/>
        </p:xfrm>
        <a:graphic>
          <a:graphicData uri="http://schemas.openxmlformats.org/drawingml/2006/table">
            <a:tbl>
              <a:tblPr firstRow="1" bandRow="1">
                <a:tableStyleId>{5940675A-B579-460E-94D1-54222C63F5DA}</a:tableStyleId>
              </a:tblPr>
              <a:tblGrid>
                <a:gridCol w="4216533">
                  <a:extLst>
                    <a:ext uri="{9D8B030D-6E8A-4147-A177-3AD203B41FA5}">
                      <a16:colId xmlns:a16="http://schemas.microsoft.com/office/drawing/2014/main" val="894193208"/>
                    </a:ext>
                  </a:extLst>
                </a:gridCol>
                <a:gridCol w="4795730">
                  <a:extLst>
                    <a:ext uri="{9D8B030D-6E8A-4147-A177-3AD203B41FA5}">
                      <a16:colId xmlns:a16="http://schemas.microsoft.com/office/drawing/2014/main" val="3031044727"/>
                    </a:ext>
                  </a:extLst>
                </a:gridCol>
              </a:tblGrid>
              <a:tr h="370840">
                <a:tc>
                  <a:txBody>
                    <a:bodyPr/>
                    <a:lstStyle/>
                    <a:p>
                      <a:pPr algn="ctr"/>
                      <a:r>
                        <a:rPr kumimoji="1" lang="ja-JP" altLang="en-US" dirty="0">
                          <a:latin typeface="+mn-lt"/>
                        </a:rPr>
                        <a:t>旧マニュアル</a:t>
                      </a:r>
                      <a:r>
                        <a:rPr lang="ja-JP" altLang="en-US" u="none" dirty="0">
                          <a:latin typeface="+mn-lt"/>
                        </a:rPr>
                        <a:t>（</a:t>
                      </a:r>
                      <a:r>
                        <a:rPr lang="en-US" altLang="ja-JP" u="none" dirty="0">
                          <a:latin typeface="+mn-lt"/>
                        </a:rPr>
                        <a:t>P8 </a:t>
                      </a:r>
                      <a:r>
                        <a:rPr lang="ja-JP" altLang="en-US" u="none" dirty="0">
                          <a:latin typeface="+mn-lt"/>
                        </a:rPr>
                        <a:t>表</a:t>
                      </a:r>
                      <a:r>
                        <a:rPr lang="en-US" altLang="ja-JP" u="none" dirty="0">
                          <a:latin typeface="+mn-lt"/>
                        </a:rPr>
                        <a:t>1</a:t>
                      </a:r>
                      <a:r>
                        <a:rPr lang="ja-JP" altLang="en-US" u="none" dirty="0">
                          <a:latin typeface="+mn-lt"/>
                        </a:rPr>
                        <a:t>より一部抜粋）</a:t>
                      </a:r>
                      <a:endParaRPr kumimoji="1" lang="ja-JP" altLang="en-US" u="none" dirty="0">
                        <a:latin typeface="+mn-lt"/>
                      </a:endParaRPr>
                    </a:p>
                  </a:txBody>
                  <a:tcPr/>
                </a:tc>
                <a:tc>
                  <a:txBody>
                    <a:bodyPr/>
                    <a:lstStyle/>
                    <a:p>
                      <a:pPr algn="ctr"/>
                      <a:r>
                        <a:rPr kumimoji="1" lang="ja-JP" altLang="en-US" dirty="0">
                          <a:latin typeface="+mn-lt"/>
                        </a:rPr>
                        <a:t>新マニュアル</a:t>
                      </a:r>
                      <a:r>
                        <a:rPr lang="ja-JP" altLang="en-US" u="none" dirty="0">
                          <a:latin typeface="+mn-lt"/>
                        </a:rPr>
                        <a:t>（</a:t>
                      </a:r>
                      <a:r>
                        <a:rPr lang="en-US" altLang="ja-JP" u="none" dirty="0">
                          <a:latin typeface="+mn-lt"/>
                        </a:rPr>
                        <a:t>P15 </a:t>
                      </a:r>
                      <a:r>
                        <a:rPr lang="ja-JP" altLang="en-US" u="none" dirty="0">
                          <a:latin typeface="+mn-lt"/>
                        </a:rPr>
                        <a:t>表</a:t>
                      </a:r>
                      <a:r>
                        <a:rPr lang="en-US" altLang="ja-JP" u="none" dirty="0">
                          <a:latin typeface="+mn-lt"/>
                        </a:rPr>
                        <a:t>2</a:t>
                      </a:r>
                      <a:r>
                        <a:rPr lang="ja-JP" altLang="en-US" u="none" dirty="0">
                          <a:latin typeface="+mn-lt"/>
                        </a:rPr>
                        <a:t>より一部抜粋）</a:t>
                      </a:r>
                      <a:endParaRPr kumimoji="1" lang="ja-JP" altLang="en-US" dirty="0">
                        <a:latin typeface="+mn-lt"/>
                      </a:endParaRPr>
                    </a:p>
                  </a:txBody>
                  <a:tcPr/>
                </a:tc>
                <a:extLst>
                  <a:ext uri="{0D108BD9-81ED-4DB2-BD59-A6C34878D82A}">
                    <a16:rowId xmlns:a16="http://schemas.microsoft.com/office/drawing/2014/main" val="3936785691"/>
                  </a:ext>
                </a:extLst>
              </a:tr>
              <a:tr h="370840">
                <a:tc>
                  <a:txBody>
                    <a:bodyPr/>
                    <a:lstStyle/>
                    <a:p>
                      <a:pPr algn="ctr"/>
                      <a:r>
                        <a:rPr lang="ja-JP" altLang="en-US" b="0" dirty="0">
                          <a:solidFill>
                            <a:schemeClr val="tx1"/>
                          </a:solidFill>
                          <a:latin typeface="+mn-lt"/>
                        </a:rPr>
                        <a:t>車両指定箇所検査チーム　</a:t>
                      </a:r>
                      <a:endParaRPr kumimoji="1" lang="ja-JP" altLang="en-US" b="0" dirty="0">
                        <a:solidFill>
                          <a:schemeClr val="tx1"/>
                        </a:solidFill>
                        <a:latin typeface="+mn-lt"/>
                      </a:endParaRPr>
                    </a:p>
                  </a:txBody>
                  <a:tcPr/>
                </a:tc>
                <a:tc>
                  <a:txBody>
                    <a:bodyPr/>
                    <a:lstStyle/>
                    <a:p>
                      <a:pPr algn="ctr"/>
                      <a:r>
                        <a:rPr lang="ja-JP" altLang="en-US" b="0" dirty="0">
                          <a:solidFill>
                            <a:schemeClr val="tx1"/>
                          </a:solidFill>
                          <a:latin typeface="+mn-lt"/>
                        </a:rPr>
                        <a:t>車両指定箇所検査班</a:t>
                      </a:r>
                      <a:endParaRPr lang="en-US" altLang="ja-JP" b="0" dirty="0">
                        <a:solidFill>
                          <a:schemeClr val="tx1"/>
                        </a:solidFill>
                        <a:latin typeface="+mn-lt"/>
                      </a:endParaRPr>
                    </a:p>
                  </a:txBody>
                  <a:tcPr/>
                </a:tc>
                <a:extLst>
                  <a:ext uri="{0D108BD9-81ED-4DB2-BD59-A6C34878D82A}">
                    <a16:rowId xmlns:a16="http://schemas.microsoft.com/office/drawing/2014/main" val="37437664"/>
                  </a:ext>
                </a:extLst>
              </a:tr>
              <a:tr h="370840">
                <a:tc>
                  <a:txBody>
                    <a:bodyPr/>
                    <a:lstStyle/>
                    <a:p>
                      <a:pPr algn="ctr"/>
                      <a:r>
                        <a:rPr lang="ja-JP" altLang="en-US" b="0" dirty="0">
                          <a:solidFill>
                            <a:schemeClr val="tx1"/>
                          </a:solidFill>
                          <a:latin typeface="+mn-lt"/>
                        </a:rPr>
                        <a:t>車両確認検査及び簡易除染チーム　　　　　　　　　　　　　　 </a:t>
                      </a:r>
                      <a:endParaRPr kumimoji="1" lang="ja-JP" altLang="en-US" b="0" dirty="0">
                        <a:solidFill>
                          <a:schemeClr val="tx1"/>
                        </a:solidFill>
                        <a:latin typeface="+mn-lt"/>
                      </a:endParaRPr>
                    </a:p>
                  </a:txBody>
                  <a:tcPr/>
                </a:tc>
                <a:tc>
                  <a:txBody>
                    <a:bodyPr/>
                    <a:lstStyle/>
                    <a:p>
                      <a:pPr algn="l"/>
                      <a:r>
                        <a:rPr lang="ja-JP" altLang="en-US" b="0" dirty="0">
                          <a:solidFill>
                            <a:schemeClr val="tx1"/>
                          </a:solidFill>
                          <a:latin typeface="+mn-lt"/>
                        </a:rPr>
                        <a:t>車両確認検査班、車両簡易除染・確認検査班</a:t>
                      </a:r>
                      <a:endParaRPr lang="en-US" altLang="ja-JP" b="0" dirty="0">
                        <a:solidFill>
                          <a:schemeClr val="tx1"/>
                        </a:solidFill>
                        <a:latin typeface="+mn-lt"/>
                      </a:endParaRPr>
                    </a:p>
                  </a:txBody>
                  <a:tcPr/>
                </a:tc>
                <a:extLst>
                  <a:ext uri="{0D108BD9-81ED-4DB2-BD59-A6C34878D82A}">
                    <a16:rowId xmlns:a16="http://schemas.microsoft.com/office/drawing/2014/main" val="1583120375"/>
                  </a:ext>
                </a:extLst>
              </a:tr>
              <a:tr h="370840">
                <a:tc>
                  <a:txBody>
                    <a:bodyPr/>
                    <a:lstStyle/>
                    <a:p>
                      <a:pPr algn="ctr"/>
                      <a:r>
                        <a:rPr lang="ja-JP" altLang="en-US" b="0" dirty="0">
                          <a:solidFill>
                            <a:schemeClr val="tx1"/>
                          </a:solidFill>
                          <a:latin typeface="+mn-lt"/>
                        </a:rPr>
                        <a:t>住民指定箇所検査チーム　</a:t>
                      </a:r>
                      <a:endParaRPr kumimoji="1" lang="ja-JP" altLang="en-US" b="0" dirty="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0" dirty="0">
                          <a:solidFill>
                            <a:schemeClr val="tx1"/>
                          </a:solidFill>
                          <a:latin typeface="+mn-lt"/>
                        </a:rPr>
                        <a:t>住民指定箇所検査班</a:t>
                      </a:r>
                      <a:endParaRPr lang="en-US" altLang="ja-JP" b="0" dirty="0">
                        <a:solidFill>
                          <a:schemeClr val="tx1"/>
                        </a:solidFill>
                        <a:latin typeface="+mn-lt"/>
                      </a:endParaRPr>
                    </a:p>
                  </a:txBody>
                  <a:tcPr/>
                </a:tc>
                <a:extLst>
                  <a:ext uri="{0D108BD9-81ED-4DB2-BD59-A6C34878D82A}">
                    <a16:rowId xmlns:a16="http://schemas.microsoft.com/office/drawing/2014/main" val="3184614515"/>
                  </a:ext>
                </a:extLst>
              </a:tr>
              <a:tr h="370840">
                <a:tc>
                  <a:txBody>
                    <a:bodyPr/>
                    <a:lstStyle/>
                    <a:p>
                      <a:pPr algn="ctr"/>
                      <a:r>
                        <a:rPr lang="ja-JP" altLang="en-US" b="0" dirty="0">
                          <a:solidFill>
                            <a:schemeClr val="tx1"/>
                          </a:solidFill>
                          <a:latin typeface="+mn-lt"/>
                        </a:rPr>
                        <a:t>住民確認検査及び携行物品検査並びに簡易除染チーム　</a:t>
                      </a:r>
                      <a:endParaRPr kumimoji="1" lang="ja-JP" altLang="en-US" b="0" dirty="0">
                        <a:solidFill>
                          <a:schemeClr val="tx1"/>
                        </a:solidFill>
                        <a:latin typeface="+mn-lt"/>
                      </a:endParaRPr>
                    </a:p>
                  </a:txBody>
                  <a:tcPr/>
                </a:tc>
                <a:tc>
                  <a:txBody>
                    <a:bodyPr/>
                    <a:lstStyle/>
                    <a:p>
                      <a:r>
                        <a:rPr lang="ja-JP" altLang="en-US" b="0" dirty="0">
                          <a:solidFill>
                            <a:schemeClr val="tx1"/>
                          </a:solidFill>
                          <a:latin typeface="+mn-lt"/>
                        </a:rPr>
                        <a:t>住民確認検査班、住民簡易除染・確認検査班</a:t>
                      </a:r>
                      <a:endParaRPr lang="en-US" altLang="ja-JP" b="0" dirty="0">
                        <a:solidFill>
                          <a:schemeClr val="tx1"/>
                        </a:solidFill>
                        <a:latin typeface="+mn-lt"/>
                      </a:endParaRPr>
                    </a:p>
                  </a:txBody>
                  <a:tcPr/>
                </a:tc>
                <a:extLst>
                  <a:ext uri="{0D108BD9-81ED-4DB2-BD59-A6C34878D82A}">
                    <a16:rowId xmlns:a16="http://schemas.microsoft.com/office/drawing/2014/main" val="2791447939"/>
                  </a:ext>
                </a:extLst>
              </a:tr>
              <a:tr h="370840">
                <a:tc>
                  <a:txBody>
                    <a:bodyPr/>
                    <a:lstStyle/>
                    <a:p>
                      <a:pPr algn="ctr"/>
                      <a:endParaRPr kumimoji="1" lang="ja-JP" alt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0" dirty="0">
                          <a:solidFill>
                            <a:schemeClr val="tx1"/>
                          </a:solidFill>
                          <a:latin typeface="+mn-lt"/>
                        </a:rPr>
                        <a:t>車両・住民誘導班の追加</a:t>
                      </a:r>
                      <a:endParaRPr lang="en-US" altLang="ja-JP" b="0" dirty="0">
                        <a:solidFill>
                          <a:schemeClr val="tx1"/>
                        </a:solidFill>
                        <a:latin typeface="+mn-lt"/>
                      </a:endParaRPr>
                    </a:p>
                  </a:txBody>
                  <a:tcPr/>
                </a:tc>
                <a:extLst>
                  <a:ext uri="{0D108BD9-81ED-4DB2-BD59-A6C34878D82A}">
                    <a16:rowId xmlns:a16="http://schemas.microsoft.com/office/drawing/2014/main" val="1947642653"/>
                  </a:ext>
                </a:extLst>
              </a:tr>
            </a:tbl>
          </a:graphicData>
        </a:graphic>
      </p:graphicFrame>
      <p:pic>
        <p:nvPicPr>
          <p:cNvPr id="27" name="図 26">
            <a:extLst>
              <a:ext uri="{FF2B5EF4-FFF2-40B4-BE49-F238E27FC236}">
                <a16:creationId xmlns:a16="http://schemas.microsoft.com/office/drawing/2014/main" id="{3E791386-BEDE-1A43-6BA9-11D5361A0D45}"/>
              </a:ext>
            </a:extLst>
          </p:cNvPr>
          <p:cNvPicPr>
            <a:picLocks noChangeAspect="1"/>
          </p:cNvPicPr>
          <p:nvPr/>
        </p:nvPicPr>
        <p:blipFill>
          <a:blip r:embed="rId3"/>
          <a:stretch>
            <a:fillRect/>
          </a:stretch>
        </p:blipFill>
        <p:spPr>
          <a:xfrm>
            <a:off x="4434393" y="4039930"/>
            <a:ext cx="4673236" cy="2778940"/>
          </a:xfrm>
          <a:prstGeom prst="rect">
            <a:avLst/>
          </a:prstGeom>
        </p:spPr>
      </p:pic>
      <p:sp>
        <p:nvSpPr>
          <p:cNvPr id="28" name="テキスト ボックス 27">
            <a:extLst>
              <a:ext uri="{FF2B5EF4-FFF2-40B4-BE49-F238E27FC236}">
                <a16:creationId xmlns:a16="http://schemas.microsoft.com/office/drawing/2014/main" id="{762F2DD8-0241-4068-84DD-6F7E900B5225}"/>
              </a:ext>
            </a:extLst>
          </p:cNvPr>
          <p:cNvSpPr txBox="1"/>
          <p:nvPr/>
        </p:nvSpPr>
        <p:spPr>
          <a:xfrm>
            <a:off x="3886632" y="6434440"/>
            <a:ext cx="96252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図</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66795532-B1AD-0402-40A4-ED9727FAEA65}"/>
              </a:ext>
            </a:extLst>
          </p:cNvPr>
          <p:cNvSpPr/>
          <p:nvPr/>
        </p:nvSpPr>
        <p:spPr>
          <a:xfrm>
            <a:off x="2411244" y="0"/>
            <a:ext cx="4951997"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主な改正内容</a:t>
            </a:r>
            <a:r>
              <a:rPr kumimoji="1" lang="ja-JP" altLang="en-US" sz="32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（赤字部分）　</a:t>
            </a:r>
            <a:endParaRPr kumimoji="1" lang="en-US" altLang="ja-JP" sz="32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06972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81197AD7-E716-AE9B-6CB7-B2638A7A8F05}"/>
              </a:ext>
            </a:extLst>
          </p:cNvPr>
          <p:cNvSpPr txBox="1"/>
          <p:nvPr/>
        </p:nvSpPr>
        <p:spPr>
          <a:xfrm>
            <a:off x="55786" y="561976"/>
            <a:ext cx="876980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要員防護装備の見直し </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（新マニュアル</a:t>
            </a: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P17-19 </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表</a:t>
            </a: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3,4</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参照）</a:t>
            </a:r>
            <a:endPar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表</a:t>
            </a:r>
            <a:r>
              <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3</a:t>
            </a: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の個人防護装備のうち、不織布防護服およびシューズカバーの削除</a:t>
            </a:r>
            <a:endPar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表</a:t>
            </a:r>
            <a:r>
              <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3</a:t>
            </a: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の放射線測定器のうち、体表面汚染モニタの削除</a:t>
            </a:r>
            <a:endPar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表</a:t>
            </a:r>
            <a:r>
              <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4</a:t>
            </a: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の要員装備に、ビブスおよびガウンの記載等</a:t>
            </a:r>
            <a:endPar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47DE8494-23E5-68B0-36BA-7552E729E90C}"/>
              </a:ext>
            </a:extLst>
          </p:cNvPr>
          <p:cNvSpPr txBox="1"/>
          <p:nvPr/>
        </p:nvSpPr>
        <p:spPr>
          <a:xfrm>
            <a:off x="25186" y="50344"/>
            <a:ext cx="6073536" cy="460382"/>
          </a:xfrm>
          <a:prstGeom prst="rect">
            <a:avLst/>
          </a:prstGeom>
          <a:solidFill>
            <a:srgbClr val="B9D17D"/>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．避難退域時検査及び簡易除染の準備　（</a:t>
            </a: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）資機材の準備</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308B0058-3B65-8B98-CC04-89DA2783FA93}"/>
              </a:ext>
            </a:extLst>
          </p:cNvPr>
          <p:cNvSpPr txBox="1"/>
          <p:nvPr/>
        </p:nvSpPr>
        <p:spPr>
          <a:xfrm>
            <a:off x="25185" y="6319006"/>
            <a:ext cx="779417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ＭＳＰ明朝"/>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Ｐ明朝"/>
                <a:ea typeface="ＭＳ Ｐゴシック" panose="020B0600070205080204" pitchFamily="50" charset="-128"/>
                <a:cs typeface="+mn-cs"/>
              </a:rPr>
              <a:t>１ 要員の衣服等の汚染防止のために着用する使い捨てのガウンやズボン</a:t>
            </a:r>
            <a:endParaRPr kumimoji="1" lang="ja-JP" altLang="en-US" sz="1800" b="0" i="0" u="none" strike="noStrike" kern="1200" cap="none" spc="0" normalizeH="0" baseline="0" noProof="0" dirty="0">
              <a:ln>
                <a:noFill/>
              </a:ln>
              <a:solidFill>
                <a:prstClr val="black"/>
              </a:solidFill>
              <a:effectLst/>
              <a:uLnTx/>
              <a:uFillTx/>
              <a:latin typeface="ＭＳ明朝"/>
              <a:ea typeface="ＭＳ Ｐゴシック" panose="020B0600070205080204" pitchFamily="50" charset="-128"/>
              <a:cs typeface="+mn-cs"/>
            </a:endParaRPr>
          </a:p>
        </p:txBody>
      </p:sp>
      <p:graphicFrame>
        <p:nvGraphicFramePr>
          <p:cNvPr id="16" name="コンテンツ プレースホルダー 3">
            <a:extLst>
              <a:ext uri="{FF2B5EF4-FFF2-40B4-BE49-F238E27FC236}">
                <a16:creationId xmlns:a16="http://schemas.microsoft.com/office/drawing/2014/main" id="{AC3BEE70-D9BA-12C3-19F9-30C46B952C8D}"/>
              </a:ext>
            </a:extLst>
          </p:cNvPr>
          <p:cNvGraphicFramePr>
            <a:graphicFrameLocks noGrp="1"/>
          </p:cNvGraphicFramePr>
          <p:nvPr>
            <p:ph idx="1"/>
          </p:nvPr>
        </p:nvGraphicFramePr>
        <p:xfrm>
          <a:off x="84499" y="2324523"/>
          <a:ext cx="8843000" cy="640080"/>
        </p:xfrm>
        <a:graphic>
          <a:graphicData uri="http://schemas.openxmlformats.org/drawingml/2006/table">
            <a:tbl>
              <a:tblPr firstRow="1" bandRow="1">
                <a:tableStyleId>{5940675A-B579-460E-94D1-54222C63F5DA}</a:tableStyleId>
              </a:tblPr>
              <a:tblGrid>
                <a:gridCol w="1872959">
                  <a:extLst>
                    <a:ext uri="{9D8B030D-6E8A-4147-A177-3AD203B41FA5}">
                      <a16:colId xmlns:a16="http://schemas.microsoft.com/office/drawing/2014/main" val="219987690"/>
                    </a:ext>
                  </a:extLst>
                </a:gridCol>
                <a:gridCol w="6970041">
                  <a:extLst>
                    <a:ext uri="{9D8B030D-6E8A-4147-A177-3AD203B41FA5}">
                      <a16:colId xmlns:a16="http://schemas.microsoft.com/office/drawing/2014/main" val="1080158698"/>
                    </a:ext>
                  </a:extLst>
                </a:gridCol>
              </a:tblGrid>
              <a:tr h="370840">
                <a:tc>
                  <a:txBody>
                    <a:bodyPr/>
                    <a:lstStyle/>
                    <a:p>
                      <a:r>
                        <a:rPr kumimoji="1" lang="ja-JP" altLang="en-US" sz="1800" dirty="0"/>
                        <a:t>個人防護装備</a:t>
                      </a:r>
                    </a:p>
                  </a:txBody>
                  <a:tcPr/>
                </a:tc>
                <a:tc>
                  <a:txBody>
                    <a:bodyPr/>
                    <a:lstStyle/>
                    <a:p>
                      <a:r>
                        <a:rPr kumimoji="1" lang="ja-JP" altLang="en-US" sz="1800" dirty="0"/>
                        <a:t>綿手袋、ゴム手袋、サージカルマスク、帽子、個人被ばく線量計</a:t>
                      </a:r>
                      <a:r>
                        <a:rPr kumimoji="1" lang="en-US" altLang="ja-JP" sz="1800" dirty="0"/>
                        <a:t>(</a:t>
                      </a:r>
                      <a:r>
                        <a:rPr kumimoji="1" lang="ja-JP" altLang="en-US" sz="1800" dirty="0"/>
                        <a:t>ポケット線量計</a:t>
                      </a:r>
                      <a:r>
                        <a:rPr kumimoji="1" lang="en-US" altLang="ja-JP" sz="1800" dirty="0"/>
                        <a:t>(PD))</a:t>
                      </a:r>
                      <a:r>
                        <a:rPr kumimoji="1" lang="ja-JP" altLang="en-US" sz="1800" dirty="0"/>
                        <a:t>等 </a:t>
                      </a:r>
                    </a:p>
                  </a:txBody>
                  <a:tcPr/>
                </a:tc>
                <a:extLst>
                  <a:ext uri="{0D108BD9-81ED-4DB2-BD59-A6C34878D82A}">
                    <a16:rowId xmlns:a16="http://schemas.microsoft.com/office/drawing/2014/main" val="568036265"/>
                  </a:ext>
                </a:extLst>
              </a:tr>
            </a:tbl>
          </a:graphicData>
        </a:graphic>
      </p:graphicFrame>
      <p:sp>
        <p:nvSpPr>
          <p:cNvPr id="18" name="テキスト ボックス 17">
            <a:extLst>
              <a:ext uri="{FF2B5EF4-FFF2-40B4-BE49-F238E27FC236}">
                <a16:creationId xmlns:a16="http://schemas.microsoft.com/office/drawing/2014/main" id="{34C648D4-D9CE-12E8-B2A2-8D508B4565B9}"/>
              </a:ext>
            </a:extLst>
          </p:cNvPr>
          <p:cNvSpPr txBox="1"/>
          <p:nvPr/>
        </p:nvSpPr>
        <p:spPr>
          <a:xfrm>
            <a:off x="0" y="1846660"/>
            <a:ext cx="8843000" cy="46038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明朝"/>
                <a:ea typeface="ＭＳ Ｐゴシック" panose="020B0600070205080204" pitchFamily="50" charset="-128"/>
                <a:cs typeface="+mn-cs"/>
              </a:rPr>
              <a:t>避難退域時検査及び簡易除染で用いる資機材の例</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P17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表</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より一部抜粋）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5" name="テキスト ボックス 4">
            <a:extLst>
              <a:ext uri="{FF2B5EF4-FFF2-40B4-BE49-F238E27FC236}">
                <a16:creationId xmlns:a16="http://schemas.microsoft.com/office/drawing/2014/main" id="{D63E4A8F-533E-3BBC-BF19-F787AFFD7C91}"/>
              </a:ext>
            </a:extLst>
          </p:cNvPr>
          <p:cNvSpPr txBox="1"/>
          <p:nvPr/>
        </p:nvSpPr>
        <p:spPr>
          <a:xfrm>
            <a:off x="0" y="3740995"/>
            <a:ext cx="85725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明朝"/>
                <a:ea typeface="ＭＳ Ｐゴシック" panose="020B0600070205080204" pitchFamily="50" charset="-128"/>
                <a:cs typeface="+mn-cs"/>
              </a:rPr>
              <a:t>避難退域時検査場所の資機材の例（１会場分）</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P17-19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表</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より一部抜粋）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8" name="コンテンツ プレースホルダー 3">
            <a:extLst>
              <a:ext uri="{FF2B5EF4-FFF2-40B4-BE49-F238E27FC236}">
                <a16:creationId xmlns:a16="http://schemas.microsoft.com/office/drawing/2014/main" id="{B4C18C32-72B7-A263-249E-C745E248252D}"/>
              </a:ext>
            </a:extLst>
          </p:cNvPr>
          <p:cNvGraphicFramePr>
            <a:graphicFrameLocks/>
          </p:cNvGraphicFramePr>
          <p:nvPr/>
        </p:nvGraphicFramePr>
        <p:xfrm>
          <a:off x="84498" y="4124446"/>
          <a:ext cx="8843001" cy="2194560"/>
        </p:xfrm>
        <a:graphic>
          <a:graphicData uri="http://schemas.openxmlformats.org/drawingml/2006/table">
            <a:tbl>
              <a:tblPr firstRow="1" bandRow="1">
                <a:tableStyleId>{5940675A-B579-460E-94D1-54222C63F5DA}</a:tableStyleId>
              </a:tblPr>
              <a:tblGrid>
                <a:gridCol w="2066519">
                  <a:extLst>
                    <a:ext uri="{9D8B030D-6E8A-4147-A177-3AD203B41FA5}">
                      <a16:colId xmlns:a16="http://schemas.microsoft.com/office/drawing/2014/main" val="219987690"/>
                    </a:ext>
                  </a:extLst>
                </a:gridCol>
                <a:gridCol w="1800485">
                  <a:extLst>
                    <a:ext uri="{9D8B030D-6E8A-4147-A177-3AD203B41FA5}">
                      <a16:colId xmlns:a16="http://schemas.microsoft.com/office/drawing/2014/main" val="497041881"/>
                    </a:ext>
                  </a:extLst>
                </a:gridCol>
                <a:gridCol w="4975997">
                  <a:extLst>
                    <a:ext uri="{9D8B030D-6E8A-4147-A177-3AD203B41FA5}">
                      <a16:colId xmlns:a16="http://schemas.microsoft.com/office/drawing/2014/main" val="1080158698"/>
                    </a:ext>
                  </a:extLst>
                </a:gridCol>
              </a:tblGrid>
              <a:tr h="304784">
                <a:tc rowSpan="6">
                  <a:txBody>
                    <a:bodyPr/>
                    <a:lstStyle/>
                    <a:p>
                      <a:r>
                        <a:rPr kumimoji="1" lang="ja-JP" altLang="en-US" sz="1800" b="0" i="0" u="none" strike="noStrike" kern="1200" baseline="0" dirty="0">
                          <a:solidFill>
                            <a:schemeClr val="tx1"/>
                          </a:solidFill>
                          <a:latin typeface="+mn-ea"/>
                          <a:ea typeface="+mn-ea"/>
                          <a:cs typeface="+mn-cs"/>
                        </a:rPr>
                        <a:t>車両指定箇所検査</a:t>
                      </a:r>
                      <a:endParaRPr kumimoji="1" lang="ja-JP" altLang="en-US" sz="1800" dirty="0">
                        <a:latin typeface="+mn-ea"/>
                        <a:ea typeface="+mn-ea"/>
                      </a:endParaRPr>
                    </a:p>
                  </a:txBody>
                  <a:tcPr/>
                </a:tc>
                <a:tc rowSpan="5">
                  <a:txBody>
                    <a:bodyPr/>
                    <a:lstStyle/>
                    <a:p>
                      <a:r>
                        <a:rPr kumimoji="1" lang="ja-JP" altLang="en-US" sz="1800" b="0" i="0" u="none" strike="noStrike" kern="1200" baseline="0" dirty="0">
                          <a:solidFill>
                            <a:schemeClr val="tx1"/>
                          </a:solidFill>
                          <a:latin typeface="+mn-ea"/>
                          <a:ea typeface="+mn-ea"/>
                          <a:cs typeface="+mn-cs"/>
                        </a:rPr>
                        <a:t>設営資機材</a:t>
                      </a:r>
                      <a:endParaRPr kumimoji="1" lang="ja-JP" altLang="en-US" sz="1800" dirty="0">
                        <a:latin typeface="+mn-ea"/>
                        <a:ea typeface="+mn-ea"/>
                      </a:endParaRPr>
                    </a:p>
                  </a:txBody>
                  <a:tcPr/>
                </a:tc>
                <a:tc>
                  <a:txBody>
                    <a:bodyPr/>
                    <a:lstStyle/>
                    <a:p>
                      <a:r>
                        <a:rPr kumimoji="1" lang="ja-JP" altLang="en-US" sz="1800" b="0" i="0" u="none" strike="noStrike" kern="1200" baseline="0" dirty="0">
                          <a:solidFill>
                            <a:schemeClr val="tx1"/>
                          </a:solidFill>
                          <a:latin typeface="+mn-ea"/>
                          <a:ea typeface="+mn-ea"/>
                          <a:cs typeface="+mn-cs"/>
                        </a:rPr>
                        <a:t>案内板、固定用重り、</a:t>
                      </a:r>
                      <a:r>
                        <a:rPr kumimoji="1" lang="en-US" altLang="ja-JP" sz="1800" b="0" i="0" u="none" strike="noStrike" kern="1200" baseline="0" dirty="0">
                          <a:solidFill>
                            <a:schemeClr val="tx1"/>
                          </a:solidFill>
                          <a:latin typeface="+mn-ea"/>
                          <a:ea typeface="+mn-ea"/>
                          <a:cs typeface="+mn-cs"/>
                        </a:rPr>
                        <a:t>LED </a:t>
                      </a:r>
                      <a:r>
                        <a:rPr kumimoji="1" lang="ja-JP" altLang="en-US" sz="1800" b="0" i="0" u="none" strike="noStrike" kern="1200" baseline="0" dirty="0">
                          <a:solidFill>
                            <a:schemeClr val="tx1"/>
                          </a:solidFill>
                          <a:latin typeface="+mn-ea"/>
                          <a:ea typeface="+mn-ea"/>
                          <a:cs typeface="+mn-cs"/>
                        </a:rPr>
                        <a:t>投光器</a:t>
                      </a:r>
                      <a:endParaRPr kumimoji="1" lang="ja-JP" altLang="en-US" sz="1800" dirty="0">
                        <a:latin typeface="+mn-ea"/>
                        <a:ea typeface="+mn-ea"/>
                      </a:endParaRPr>
                    </a:p>
                  </a:txBody>
                  <a:tcPr/>
                </a:tc>
                <a:extLst>
                  <a:ext uri="{0D108BD9-81ED-4DB2-BD59-A6C34878D82A}">
                    <a16:rowId xmlns:a16="http://schemas.microsoft.com/office/drawing/2014/main" val="568036265"/>
                  </a:ext>
                </a:extLst>
              </a:tr>
              <a:tr h="174162">
                <a:tc vMerge="1">
                  <a:txBody>
                    <a:bodyPr/>
                    <a:lstStyle/>
                    <a:p>
                      <a:endParaRPr kumimoji="1" lang="ja-JP" altLang="en-US" sz="1600" dirty="0"/>
                    </a:p>
                  </a:txBody>
                  <a:tcPr/>
                </a:tc>
                <a:tc vMerge="1">
                  <a:txBody>
                    <a:bodyPr/>
                    <a:lstStyle/>
                    <a:p>
                      <a:endParaRPr kumimoji="1" lang="ja-JP" altLang="en-US" sz="1600" dirty="0"/>
                    </a:p>
                  </a:txBody>
                  <a:tcPr/>
                </a:tc>
                <a:tc>
                  <a:txBody>
                    <a:bodyPr/>
                    <a:lstStyle/>
                    <a:p>
                      <a:r>
                        <a:rPr kumimoji="1" lang="ja-JP" altLang="en-US" sz="1800" b="0" i="0" u="none" strike="noStrike" kern="1200" baseline="0" dirty="0">
                          <a:solidFill>
                            <a:schemeClr val="tx1"/>
                          </a:solidFill>
                          <a:latin typeface="+mn-ea"/>
                          <a:ea typeface="+mn-ea"/>
                          <a:cs typeface="+mn-cs"/>
                        </a:rPr>
                        <a:t>テント（組立タイプ）</a:t>
                      </a:r>
                      <a:endParaRPr kumimoji="1" lang="en-US" altLang="ja-JP" sz="1800" dirty="0">
                        <a:latin typeface="+mn-ea"/>
                        <a:ea typeface="+mn-ea"/>
                      </a:endParaRPr>
                    </a:p>
                  </a:txBody>
                  <a:tcPr/>
                </a:tc>
                <a:extLst>
                  <a:ext uri="{0D108BD9-81ED-4DB2-BD59-A6C34878D82A}">
                    <a16:rowId xmlns:a16="http://schemas.microsoft.com/office/drawing/2014/main" val="114051072"/>
                  </a:ext>
                </a:extLst>
              </a:tr>
              <a:tr h="174162">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800" b="0" i="0" u="none" strike="noStrike" kern="1200" baseline="0" dirty="0">
                          <a:solidFill>
                            <a:schemeClr val="tx1"/>
                          </a:solidFill>
                          <a:latin typeface="+mn-ea"/>
                          <a:ea typeface="+mn-ea"/>
                          <a:cs typeface="+mn-cs"/>
                        </a:rPr>
                        <a:t>折り畳み机、折り畳み椅子</a:t>
                      </a:r>
                      <a:endParaRPr kumimoji="1" lang="ja-JP" altLang="en-US" sz="1800" dirty="0">
                        <a:latin typeface="+mn-ea"/>
                        <a:ea typeface="+mn-ea"/>
                      </a:endParaRPr>
                    </a:p>
                  </a:txBody>
                  <a:tcPr/>
                </a:tc>
                <a:extLst>
                  <a:ext uri="{0D108BD9-81ED-4DB2-BD59-A6C34878D82A}">
                    <a16:rowId xmlns:a16="http://schemas.microsoft.com/office/drawing/2014/main" val="1914252610"/>
                  </a:ext>
                </a:extLst>
              </a:tr>
              <a:tr h="159649">
                <a:tc vMerge="1">
                  <a:txBody>
                    <a:bodyPr/>
                    <a:lstStyle/>
                    <a:p>
                      <a:endParaRPr kumimoji="1" lang="ja-JP" altLang="en-US" sz="1600" dirty="0"/>
                    </a:p>
                  </a:txBody>
                  <a:tcPr/>
                </a:tc>
                <a:tc vMerge="1">
                  <a:txBody>
                    <a:bodyPr/>
                    <a:lstStyle/>
                    <a:p>
                      <a:endParaRPr kumimoji="1" lang="ja-JP" altLang="en-US" sz="1600" dirty="0"/>
                    </a:p>
                  </a:txBody>
                  <a:tcPr/>
                </a:tc>
                <a:tc>
                  <a:txBody>
                    <a:bodyPr/>
                    <a:lstStyle/>
                    <a:p>
                      <a:r>
                        <a:rPr kumimoji="1" lang="zh-TW" altLang="en-US" sz="1800" dirty="0">
                          <a:latin typeface="ＭＳ Ｐゴシック" panose="020B0600070205080204" pitchFamily="50" charset="-128"/>
                          <a:ea typeface="ＭＳ Ｐゴシック" panose="020B0600070205080204" pitchFamily="50" charset="-128"/>
                        </a:rPr>
                        <a:t>筆記用具、検査結果記入用紙</a:t>
                      </a:r>
                      <a:endParaRPr kumimoji="1" lang="ja-JP" altLang="en-US" sz="18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60155106"/>
                  </a:ext>
                </a:extLst>
              </a:tr>
              <a:tr h="227494">
                <a:tc vMerge="1">
                  <a:txBody>
                    <a:bodyPr/>
                    <a:lstStyle/>
                    <a:p>
                      <a:endParaRPr kumimoji="1" lang="ja-JP" altLang="en-US" sz="1600" dirty="0"/>
                    </a:p>
                  </a:txBody>
                  <a:tcPr/>
                </a:tc>
                <a:tc vMerge="1">
                  <a:txBody>
                    <a:bodyPr/>
                    <a:lstStyle/>
                    <a:p>
                      <a:endParaRPr kumimoji="1" lang="ja-JP" altLang="en-US" sz="1600" dirty="0"/>
                    </a:p>
                  </a:txBody>
                  <a:tcPr/>
                </a:tc>
                <a:tc>
                  <a:txBody>
                    <a:bodyPr/>
                    <a:lstStyle/>
                    <a:p>
                      <a:r>
                        <a:rPr kumimoji="1" lang="ja-JP" altLang="en-US" sz="1800" b="0" i="0" u="none" strike="noStrike" kern="1200" baseline="0" dirty="0">
                          <a:solidFill>
                            <a:schemeClr val="tx1"/>
                          </a:solidFill>
                          <a:latin typeface="+mn-ea"/>
                          <a:ea typeface="+mn-ea"/>
                          <a:cs typeface="+mn-cs"/>
                        </a:rPr>
                        <a:t>発電機、室外灯（</a:t>
                      </a:r>
                      <a:r>
                        <a:rPr kumimoji="1" lang="en-US" altLang="ja-JP" sz="1800" b="0" i="0" u="none" strike="noStrike" kern="1200" baseline="0" dirty="0">
                          <a:solidFill>
                            <a:schemeClr val="tx1"/>
                          </a:solidFill>
                          <a:latin typeface="+mn-ea"/>
                          <a:ea typeface="+mn-ea"/>
                          <a:cs typeface="+mn-cs"/>
                        </a:rPr>
                        <a:t>LED</a:t>
                      </a:r>
                      <a:r>
                        <a:rPr kumimoji="1" lang="ja-JP" altLang="en-US" sz="1800" b="0" i="0" u="none" strike="noStrike" kern="1200" baseline="0" dirty="0">
                          <a:solidFill>
                            <a:schemeClr val="tx1"/>
                          </a:solidFill>
                          <a:latin typeface="+mn-ea"/>
                          <a:ea typeface="+mn-ea"/>
                          <a:cs typeface="+mn-cs"/>
                        </a:rPr>
                        <a:t>スタンドライト）、照明</a:t>
                      </a:r>
                      <a:endParaRPr kumimoji="1" lang="ja-JP" altLang="en-US" sz="1800" dirty="0">
                        <a:latin typeface="+mn-ea"/>
                        <a:ea typeface="+mn-ea"/>
                      </a:endParaRPr>
                    </a:p>
                  </a:txBody>
                  <a:tcPr/>
                </a:tc>
                <a:extLst>
                  <a:ext uri="{0D108BD9-81ED-4DB2-BD59-A6C34878D82A}">
                    <a16:rowId xmlns:a16="http://schemas.microsoft.com/office/drawing/2014/main" val="4185374352"/>
                  </a:ext>
                </a:extLst>
              </a:tr>
              <a:tr h="227494">
                <a:tc vMerge="1">
                  <a:txBody>
                    <a:bodyPr/>
                    <a:lstStyle/>
                    <a:p>
                      <a:endParaRPr kumimoji="1" lang="ja-JP" altLang="en-US" sz="1600" dirty="0"/>
                    </a:p>
                  </a:txBody>
                  <a:tcPr/>
                </a:tc>
                <a:tc>
                  <a:txBody>
                    <a:bodyPr/>
                    <a:lstStyle/>
                    <a:p>
                      <a:r>
                        <a:rPr kumimoji="1" lang="ja-JP" altLang="en-US" sz="1800" b="0" i="0" u="none" strike="noStrike" kern="1200" baseline="0" dirty="0">
                          <a:solidFill>
                            <a:schemeClr val="tx1"/>
                          </a:solidFill>
                          <a:latin typeface="+mn-ea"/>
                          <a:ea typeface="+mn-ea"/>
                          <a:cs typeface="+mn-cs"/>
                        </a:rPr>
                        <a:t>要員装備</a:t>
                      </a:r>
                      <a:endParaRPr kumimoji="1" lang="ja-JP" altLang="en-US" sz="1800" dirty="0">
                        <a:latin typeface="+mn-ea"/>
                        <a:ea typeface="+mn-ea"/>
                      </a:endParaRPr>
                    </a:p>
                  </a:txBody>
                  <a:tcPr/>
                </a:tc>
                <a:tc>
                  <a:txBody>
                    <a:bodyPr/>
                    <a:lstStyle/>
                    <a:p>
                      <a:r>
                        <a:rPr kumimoji="1" lang="ja-JP" altLang="en-US" sz="1800" b="0" i="0" u="none" strike="noStrike" kern="1200" baseline="0" dirty="0">
                          <a:solidFill>
                            <a:schemeClr val="tx1"/>
                          </a:solidFill>
                          <a:latin typeface="+mn-ea"/>
                          <a:ea typeface="+mn-ea"/>
                          <a:cs typeface="+mn-cs"/>
                        </a:rPr>
                        <a:t>ビブス（８名分）、ガウン等</a:t>
                      </a:r>
                      <a:r>
                        <a:rPr kumimoji="1" lang="en-US" altLang="ja-JP" sz="1800" b="0" i="0" u="none" strike="noStrike" kern="1200" baseline="0" dirty="0">
                          <a:solidFill>
                            <a:schemeClr val="tx1"/>
                          </a:solidFill>
                          <a:latin typeface="+mn-ea"/>
                          <a:ea typeface="+mn-ea"/>
                          <a:cs typeface="+mn-cs"/>
                        </a:rPr>
                        <a:t>(※</a:t>
                      </a:r>
                      <a:r>
                        <a:rPr kumimoji="1" lang="ja-JP" altLang="en-US" sz="1800" b="0" i="0" u="none" strike="noStrike" kern="1200" baseline="0" dirty="0">
                          <a:solidFill>
                            <a:schemeClr val="tx1"/>
                          </a:solidFill>
                          <a:latin typeface="+mn-ea"/>
                          <a:ea typeface="+mn-ea"/>
                          <a:cs typeface="+mn-cs"/>
                        </a:rPr>
                        <a:t>１</a:t>
                      </a:r>
                      <a:r>
                        <a:rPr kumimoji="1" lang="en-US" altLang="ja-JP" sz="1800" b="0" i="0" u="none" strike="noStrike" kern="1200" baseline="0" dirty="0">
                          <a:solidFill>
                            <a:schemeClr val="tx1"/>
                          </a:solidFill>
                          <a:latin typeface="+mn-ea"/>
                          <a:ea typeface="+mn-ea"/>
                          <a:cs typeface="+mn-cs"/>
                        </a:rPr>
                        <a:t>)</a:t>
                      </a:r>
                      <a:endParaRPr kumimoji="1" lang="ja-JP" altLang="en-US" sz="1800" b="0" dirty="0">
                        <a:solidFill>
                          <a:schemeClr val="tx1"/>
                        </a:solidFill>
                        <a:latin typeface="+mn-ea"/>
                        <a:ea typeface="+mn-ea"/>
                      </a:endParaRPr>
                    </a:p>
                  </a:txBody>
                  <a:tcPr/>
                </a:tc>
                <a:extLst>
                  <a:ext uri="{0D108BD9-81ED-4DB2-BD59-A6C34878D82A}">
                    <a16:rowId xmlns:a16="http://schemas.microsoft.com/office/drawing/2014/main" val="1949643597"/>
                  </a:ext>
                </a:extLst>
              </a:tr>
            </a:tbl>
          </a:graphicData>
        </a:graphic>
      </p:graphicFrame>
      <p:graphicFrame>
        <p:nvGraphicFramePr>
          <p:cNvPr id="2" name="コンテンツ プレースホルダー 3">
            <a:extLst>
              <a:ext uri="{FF2B5EF4-FFF2-40B4-BE49-F238E27FC236}">
                <a16:creationId xmlns:a16="http://schemas.microsoft.com/office/drawing/2014/main" id="{2F721242-675A-ADC4-9BAA-345F1B039C47}"/>
              </a:ext>
            </a:extLst>
          </p:cNvPr>
          <p:cNvGraphicFramePr>
            <a:graphicFrameLocks/>
          </p:cNvGraphicFramePr>
          <p:nvPr/>
        </p:nvGraphicFramePr>
        <p:xfrm>
          <a:off x="84498" y="3008400"/>
          <a:ext cx="8843000" cy="640080"/>
        </p:xfrm>
        <a:graphic>
          <a:graphicData uri="http://schemas.openxmlformats.org/drawingml/2006/table">
            <a:tbl>
              <a:tblPr firstRow="1" bandRow="1">
                <a:tableStyleId>{5940675A-B579-460E-94D1-54222C63F5DA}</a:tableStyleId>
              </a:tblPr>
              <a:tblGrid>
                <a:gridCol w="1874931">
                  <a:extLst>
                    <a:ext uri="{9D8B030D-6E8A-4147-A177-3AD203B41FA5}">
                      <a16:colId xmlns:a16="http://schemas.microsoft.com/office/drawing/2014/main" val="219987690"/>
                    </a:ext>
                  </a:extLst>
                </a:gridCol>
                <a:gridCol w="6968069">
                  <a:extLst>
                    <a:ext uri="{9D8B030D-6E8A-4147-A177-3AD203B41FA5}">
                      <a16:colId xmlns:a16="http://schemas.microsoft.com/office/drawing/2014/main" val="1080158698"/>
                    </a:ext>
                  </a:extLst>
                </a:gridCol>
              </a:tblGrid>
              <a:tr h="370840">
                <a:tc>
                  <a:txBody>
                    <a:bodyPr/>
                    <a:lstStyle/>
                    <a:p>
                      <a:r>
                        <a:rPr kumimoji="1" lang="ja-JP" altLang="en-US" sz="1800" dirty="0"/>
                        <a:t>放射線測定器</a:t>
                      </a:r>
                    </a:p>
                  </a:txBody>
                  <a:tcPr/>
                </a:tc>
                <a:tc>
                  <a:txBody>
                    <a:bodyPr/>
                    <a:lstStyle/>
                    <a:p>
                      <a:r>
                        <a:rPr kumimoji="1" lang="ja-JP" altLang="en-US" sz="1800" dirty="0"/>
                        <a:t>表面汚染検査用測定器（</a:t>
                      </a:r>
                      <a:r>
                        <a:rPr kumimoji="1" lang="en-US" altLang="ja-JP" sz="1800" dirty="0"/>
                        <a:t>GM</a:t>
                      </a:r>
                      <a:r>
                        <a:rPr kumimoji="1" lang="ja-JP" altLang="en-US" sz="1800" dirty="0"/>
                        <a:t>サーベイメータ等）、空間放射線量率用測定器（</a:t>
                      </a:r>
                      <a:r>
                        <a:rPr kumimoji="1" lang="en-US" altLang="ja-JP" sz="1800" dirty="0" err="1"/>
                        <a:t>NaI</a:t>
                      </a:r>
                      <a:r>
                        <a:rPr kumimoji="1" lang="ja-JP" altLang="en-US" sz="1800" dirty="0"/>
                        <a:t>（</a:t>
                      </a:r>
                      <a:r>
                        <a:rPr kumimoji="1" lang="en-US" altLang="ja-JP" sz="1800" dirty="0"/>
                        <a:t>Tl</a:t>
                      </a:r>
                      <a:r>
                        <a:rPr kumimoji="1" lang="ja-JP" altLang="en-US" sz="1800" dirty="0"/>
                        <a:t>）サーベイメータ等）、車両用ゲート型モニタ</a:t>
                      </a:r>
                      <a:endParaRPr kumimoji="1" lang="ja-JP" altLang="en-US" sz="1800" b="1" dirty="0">
                        <a:solidFill>
                          <a:srgbClr val="FF0000"/>
                        </a:solidFill>
                      </a:endParaRPr>
                    </a:p>
                  </a:txBody>
                  <a:tcPr/>
                </a:tc>
                <a:extLst>
                  <a:ext uri="{0D108BD9-81ED-4DB2-BD59-A6C34878D82A}">
                    <a16:rowId xmlns:a16="http://schemas.microsoft.com/office/drawing/2014/main" val="568036265"/>
                  </a:ext>
                </a:extLst>
              </a:tr>
            </a:tbl>
          </a:graphicData>
        </a:graphic>
      </p:graphicFrame>
    </p:spTree>
    <p:extLst>
      <p:ext uri="{BB962C8B-B14F-4D97-AF65-F5344CB8AC3E}">
        <p14:creationId xmlns:p14="http://schemas.microsoft.com/office/powerpoint/2010/main" val="3915761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6C5A111-F2B6-7479-8AE0-64C6D50BFBC7}"/>
              </a:ext>
            </a:extLst>
          </p:cNvPr>
          <p:cNvSpPr txBox="1"/>
          <p:nvPr/>
        </p:nvSpPr>
        <p:spPr>
          <a:xfrm>
            <a:off x="73999" y="1347906"/>
            <a:ext cx="9143033" cy="1291379"/>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指定箇所検査及び確認検査の方法と手順の記載を簡略化</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（新マニュアル</a:t>
            </a: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P20 </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参照）</a:t>
            </a:r>
            <a:endPar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GM</a:t>
            </a: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サーベイメータの取扱の注意事項を記載</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（新マニュアル</a:t>
            </a: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P20 </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参照）</a:t>
            </a:r>
            <a:endPar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機種ごとの詳細は運用の手引きを参照と記載</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（新マニュアル</a:t>
            </a: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P20 </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参照）</a:t>
            </a:r>
            <a:endPar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C900A7C7-D712-0EA7-9E1D-BB85B3968A71}"/>
              </a:ext>
            </a:extLst>
          </p:cNvPr>
          <p:cNvSpPr txBox="1"/>
          <p:nvPr/>
        </p:nvSpPr>
        <p:spPr>
          <a:xfrm>
            <a:off x="58117" y="56527"/>
            <a:ext cx="7900263" cy="1291379"/>
          </a:xfrm>
          <a:prstGeom prst="rect">
            <a:avLst/>
          </a:prstGeom>
          <a:solidFill>
            <a:srgbClr val="B9D17D"/>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避難退域時検査　</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）避難退域時検査の方法と基準　（</a:t>
            </a:r>
            <a:r>
              <a:rPr kumimoji="1" lang="en-US" altLang="ja-JP" sz="180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i</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）避難退域時検査の方法（放射線測定器）　　　　</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①　表面汚染検査用測定器（</a:t>
            </a: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GM</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サーベイメータ）</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1248658D-1CC6-D92C-5265-41905F9674A6}"/>
              </a:ext>
            </a:extLst>
          </p:cNvPr>
          <p:cNvSpPr txBox="1"/>
          <p:nvPr/>
        </p:nvSpPr>
        <p:spPr>
          <a:xfrm>
            <a:off x="58117" y="2856879"/>
            <a:ext cx="7900263" cy="460382"/>
          </a:xfrm>
          <a:prstGeom prst="rect">
            <a:avLst/>
          </a:prstGeom>
          <a:solidFill>
            <a:srgbClr val="B9D17D"/>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②　車両用ゲート型モニタ</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07BB79AF-ABE7-90EA-77E3-AF20AFBFA8CC}"/>
              </a:ext>
            </a:extLst>
          </p:cNvPr>
          <p:cNvSpPr txBox="1"/>
          <p:nvPr/>
        </p:nvSpPr>
        <p:spPr>
          <a:xfrm>
            <a:off x="58117" y="3317261"/>
            <a:ext cx="9012263" cy="1291379"/>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検査方法及び必要な性能等の記載を簡略化</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（新マニュアル</a:t>
            </a: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P20 </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参照）</a:t>
            </a:r>
            <a:endPar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表面汚染検査用測定器による指定箇所検査への代替条件について明記</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（新マニュアル</a:t>
            </a: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P20 </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参照）</a:t>
            </a:r>
            <a:endPar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0040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900A7C7-D712-0EA7-9E1D-BB85B3968A71}"/>
              </a:ext>
            </a:extLst>
          </p:cNvPr>
          <p:cNvSpPr txBox="1"/>
          <p:nvPr/>
        </p:nvSpPr>
        <p:spPr>
          <a:xfrm>
            <a:off x="25461" y="23871"/>
            <a:ext cx="6326353" cy="1291379"/>
          </a:xfrm>
          <a:prstGeom prst="rect">
            <a:avLst/>
          </a:prstGeom>
          <a:solidFill>
            <a:srgbClr val="B9D17D"/>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避難退域時検査　</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）避難退域時検査の方法と基準　（</a:t>
            </a: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ii</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）避難退域時検査の手順</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②　住民等の検査　（イ）住民等の確認検査</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C3339213-470B-2EB9-8A16-5440FD44CAFC}"/>
              </a:ext>
            </a:extLst>
          </p:cNvPr>
          <p:cNvSpPr txBox="1"/>
          <p:nvPr/>
        </p:nvSpPr>
        <p:spPr>
          <a:xfrm>
            <a:off x="0" y="1415708"/>
            <a:ext cx="9012263" cy="875881"/>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指定箇所検査から確認検査に移行する基準値の変更　（</a:t>
            </a:r>
            <a:r>
              <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6k </a:t>
            </a:r>
            <a:r>
              <a:rPr kumimoji="1" lang="en-US" altLang="ja-JP" sz="1800" b="1" i="0" u="sng" strike="noStrike" kern="1200" cap="none" spc="0" normalizeH="0" baseline="0" noProof="0" dirty="0" err="1">
                <a:ln>
                  <a:noFill/>
                </a:ln>
                <a:solidFill>
                  <a:srgbClr val="FF0000"/>
                </a:solidFill>
                <a:effectLst/>
                <a:uLnTx/>
                <a:uFillTx/>
                <a:latin typeface="Calibri"/>
                <a:ea typeface="ＭＳ Ｐゴシック" panose="020B0600070205080204" pitchFamily="50" charset="-128"/>
                <a:cs typeface="+mn-cs"/>
              </a:rPr>
              <a:t>cpm</a:t>
            </a: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　</a:t>
            </a:r>
            <a:r>
              <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OIL4</a:t>
            </a: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（新マニュアル</a:t>
            </a: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P22 </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参照）</a:t>
            </a:r>
            <a:endPar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6" name="表 5">
            <a:extLst>
              <a:ext uri="{FF2B5EF4-FFF2-40B4-BE49-F238E27FC236}">
                <a16:creationId xmlns:a16="http://schemas.microsoft.com/office/drawing/2014/main" id="{2B498A5F-0357-7CBE-623D-F60E862B4B2A}"/>
              </a:ext>
            </a:extLst>
          </p:cNvPr>
          <p:cNvGraphicFramePr>
            <a:graphicFrameLocks noGrp="1"/>
          </p:cNvGraphicFramePr>
          <p:nvPr/>
        </p:nvGraphicFramePr>
        <p:xfrm>
          <a:off x="65868" y="2291589"/>
          <a:ext cx="9012263" cy="4113530"/>
        </p:xfrm>
        <a:graphic>
          <a:graphicData uri="http://schemas.openxmlformats.org/drawingml/2006/table">
            <a:tbl>
              <a:tblPr firstRow="1" bandRow="1">
                <a:tableStyleId>{5940675A-B579-460E-94D1-54222C63F5DA}</a:tableStyleId>
              </a:tblPr>
              <a:tblGrid>
                <a:gridCol w="4485100">
                  <a:extLst>
                    <a:ext uri="{9D8B030D-6E8A-4147-A177-3AD203B41FA5}">
                      <a16:colId xmlns:a16="http://schemas.microsoft.com/office/drawing/2014/main" val="894193208"/>
                    </a:ext>
                  </a:extLst>
                </a:gridCol>
                <a:gridCol w="4527163">
                  <a:extLst>
                    <a:ext uri="{9D8B030D-6E8A-4147-A177-3AD203B41FA5}">
                      <a16:colId xmlns:a16="http://schemas.microsoft.com/office/drawing/2014/main" val="3031044727"/>
                    </a:ext>
                  </a:extLst>
                </a:gridCol>
              </a:tblGrid>
              <a:tr h="350077">
                <a:tc>
                  <a:txBody>
                    <a:bodyPr/>
                    <a:lstStyle/>
                    <a:p>
                      <a:pPr algn="ctr"/>
                      <a:r>
                        <a:rPr kumimoji="1" lang="ja-JP" altLang="en-US" dirty="0"/>
                        <a:t>旧マニュアル</a:t>
                      </a:r>
                      <a:r>
                        <a:rPr lang="ja-JP" altLang="en-US" u="none" dirty="0"/>
                        <a:t>（</a:t>
                      </a:r>
                      <a:r>
                        <a:rPr kumimoji="1" lang="en-US" altLang="ja-JP" dirty="0"/>
                        <a:t>P10</a:t>
                      </a:r>
                      <a:r>
                        <a:rPr kumimoji="1" lang="ja-JP" altLang="en-US" dirty="0"/>
                        <a:t>より一部抜粋）</a:t>
                      </a:r>
                    </a:p>
                  </a:txBody>
                  <a:tcPr/>
                </a:tc>
                <a:tc>
                  <a:txBody>
                    <a:bodyPr/>
                    <a:lstStyle/>
                    <a:p>
                      <a:pPr algn="ctr"/>
                      <a:r>
                        <a:rPr kumimoji="1" lang="ja-JP" altLang="en-US" dirty="0"/>
                        <a:t>新マニュアル</a:t>
                      </a:r>
                      <a:r>
                        <a:rPr lang="ja-JP" altLang="en-US" u="none" dirty="0"/>
                        <a:t>（</a:t>
                      </a:r>
                      <a:r>
                        <a:rPr kumimoji="1" lang="en-US" altLang="ja-JP" dirty="0"/>
                        <a:t>P22</a:t>
                      </a:r>
                      <a:r>
                        <a:rPr kumimoji="1" lang="ja-JP" altLang="en-US" dirty="0"/>
                        <a:t>）</a:t>
                      </a:r>
                      <a:endParaRPr kumimoji="1" lang="zh-CN" altLang="en-US" dirty="0"/>
                    </a:p>
                  </a:txBody>
                  <a:tcPr/>
                </a:tc>
                <a:extLst>
                  <a:ext uri="{0D108BD9-81ED-4DB2-BD59-A6C34878D82A}">
                    <a16:rowId xmlns:a16="http://schemas.microsoft.com/office/drawing/2014/main" val="3936785691"/>
                  </a:ext>
                </a:extLst>
              </a:tr>
              <a:tr h="1338916">
                <a:tc>
                  <a:txBody>
                    <a:bodyPr/>
                    <a:lstStyle/>
                    <a:p>
                      <a:pPr algn="l">
                        <a:lnSpc>
                          <a:spcPct val="150000"/>
                        </a:lnSpc>
                      </a:pPr>
                      <a:r>
                        <a:rPr lang="ja-JP" altLang="en-US" b="0" dirty="0">
                          <a:solidFill>
                            <a:schemeClr val="tx1"/>
                          </a:solidFill>
                          <a:latin typeface="ＭＳＰ明朝"/>
                        </a:rPr>
                        <a:t>（イ）　指定箇所検査</a:t>
                      </a:r>
                      <a:endParaRPr lang="en-US" altLang="ja-JP" b="0" dirty="0">
                        <a:solidFill>
                          <a:schemeClr val="tx1"/>
                        </a:solidFill>
                        <a:latin typeface="ＭＳＰ明朝"/>
                      </a:endParaRPr>
                    </a:p>
                    <a:p>
                      <a:pPr>
                        <a:lnSpc>
                          <a:spcPct val="150000"/>
                        </a:lnSpc>
                      </a:pPr>
                      <a:r>
                        <a:rPr kumimoji="1" lang="ja-JP" altLang="en-US" sz="1800" b="0" i="0" u="none" strike="noStrike" kern="1200" baseline="0" dirty="0">
                          <a:solidFill>
                            <a:schemeClr val="tx1"/>
                          </a:solidFill>
                          <a:latin typeface="+mn-lt"/>
                          <a:ea typeface="+mn-ea"/>
                          <a:cs typeface="+mn-cs"/>
                        </a:rPr>
                        <a:t>指定箇所検査とは、指定された箇所が</a:t>
                      </a:r>
                      <a:r>
                        <a:rPr kumimoji="1" lang="en-US" altLang="ja-JP" sz="1800" b="0" i="0" u="none" strike="noStrike" kern="1200" baseline="0" dirty="0">
                          <a:solidFill>
                            <a:schemeClr val="tx1"/>
                          </a:solidFill>
                          <a:latin typeface="+mn-lt"/>
                          <a:ea typeface="+mn-ea"/>
                          <a:cs typeface="+mn-cs"/>
                        </a:rPr>
                        <a:t>OIL4</a:t>
                      </a:r>
                      <a:r>
                        <a:rPr kumimoji="1" lang="ja-JP" altLang="en-US" sz="1800" b="0" i="0" u="none" strike="noStrike" kern="1200" baseline="0" dirty="0">
                          <a:solidFill>
                            <a:schemeClr val="tx1"/>
                          </a:solidFill>
                          <a:latin typeface="+mn-lt"/>
                          <a:ea typeface="+mn-ea"/>
                          <a:cs typeface="+mn-cs"/>
                        </a:rPr>
                        <a:t>以下であるかを判定する検査方法です。以下の設定、方法等により検査を行います。</a:t>
                      </a:r>
                      <a:endParaRPr lang="en-US" altLang="ja-JP" b="0" dirty="0">
                        <a:solidFill>
                          <a:schemeClr val="tx1"/>
                        </a:solidFill>
                        <a:latin typeface="ＭＳＰ明朝"/>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b="0" strike="noStrike" dirty="0">
                          <a:solidFill>
                            <a:schemeClr val="tx1"/>
                          </a:solidFill>
                          <a:latin typeface="ＭＳＰ明朝"/>
                        </a:rPr>
                        <a:t>⑥ </a:t>
                      </a:r>
                      <a:r>
                        <a:rPr lang="ja-JP" altLang="en-US" b="0" u="none" strike="noStrike" dirty="0">
                          <a:solidFill>
                            <a:schemeClr val="tx1"/>
                          </a:solidFill>
                          <a:latin typeface="ＭＳＰ明朝"/>
                        </a:rPr>
                        <a:t>指示値が</a:t>
                      </a:r>
                      <a:r>
                        <a:rPr lang="en-US" altLang="ja-JP" b="0" u="none" strike="noStrike" dirty="0">
                          <a:solidFill>
                            <a:schemeClr val="tx1"/>
                          </a:solidFill>
                          <a:latin typeface="ＭＳＰ明朝"/>
                        </a:rPr>
                        <a:t>6k </a:t>
                      </a:r>
                      <a:r>
                        <a:rPr lang="en-US" altLang="ja-JP" b="0" u="none" strike="noStrike" dirty="0" err="1">
                          <a:solidFill>
                            <a:schemeClr val="tx1"/>
                          </a:solidFill>
                          <a:latin typeface="ＭＳＰ明朝"/>
                        </a:rPr>
                        <a:t>cpm</a:t>
                      </a:r>
                      <a:r>
                        <a:rPr lang="ja-JP" altLang="en-US" b="0" strike="noStrike" dirty="0">
                          <a:solidFill>
                            <a:schemeClr val="tx1"/>
                          </a:solidFill>
                          <a:latin typeface="ＭＳＰ明朝"/>
                        </a:rPr>
                        <a:t>を超えていないことを確認します。超えた場合は、次の「確認検査」に移行します。</a:t>
                      </a:r>
                      <a:endParaRPr lang="en-US" altLang="ja-JP" b="0" strike="noStrike" dirty="0">
                        <a:solidFill>
                          <a:schemeClr val="tx1"/>
                        </a:solidFill>
                        <a:latin typeface="ＭＳＰ明朝"/>
                      </a:endParaRPr>
                    </a:p>
                  </a:txBody>
                  <a:tcPr/>
                </a:tc>
                <a:tc>
                  <a:txBody>
                    <a:bodyPr/>
                    <a:lstStyle/>
                    <a:p>
                      <a:pPr>
                        <a:lnSpc>
                          <a:spcPct val="150000"/>
                        </a:lnSpc>
                      </a:pPr>
                      <a:r>
                        <a:rPr kumimoji="1" lang="ja-JP" altLang="en-US" sz="1800" b="0" i="0" u="none" strike="noStrike" kern="1200" baseline="0" dirty="0">
                          <a:solidFill>
                            <a:schemeClr val="tx1"/>
                          </a:solidFill>
                          <a:latin typeface="+mn-lt"/>
                          <a:ea typeface="+mn-ea"/>
                          <a:cs typeface="+mn-cs"/>
                        </a:rPr>
                        <a:t>指定箇所検査で</a:t>
                      </a:r>
                      <a:r>
                        <a:rPr kumimoji="1" lang="en-US" altLang="ja-JP" sz="1800" b="0" i="0" u="none" strike="noStrike" kern="1200" baseline="0" dirty="0">
                          <a:solidFill>
                            <a:schemeClr val="tx1"/>
                          </a:solidFill>
                          <a:latin typeface="+mn-lt"/>
                          <a:ea typeface="+mn-ea"/>
                          <a:cs typeface="+mn-cs"/>
                        </a:rPr>
                        <a:t>OIL4</a:t>
                      </a:r>
                      <a:r>
                        <a:rPr kumimoji="1" lang="ja-JP" altLang="en-US" sz="1800" b="0" i="0" u="none" strike="noStrike" kern="1200" baseline="0" dirty="0">
                          <a:solidFill>
                            <a:schemeClr val="tx1"/>
                          </a:solidFill>
                          <a:latin typeface="+mn-lt"/>
                          <a:ea typeface="+mn-ea"/>
                          <a:cs typeface="+mn-cs"/>
                        </a:rPr>
                        <a:t>を超える可能性があると判定された場合には、確認検査の場所へ誘導し、簡易除染箇所を特定するための確認検査を実施する。その結果、</a:t>
                      </a:r>
                      <a:r>
                        <a:rPr kumimoji="1" lang="en-US" altLang="ja-JP" sz="1800" b="0" i="0" u="none" strike="noStrike" kern="1200" baseline="0" dirty="0">
                          <a:solidFill>
                            <a:schemeClr val="tx1"/>
                          </a:solidFill>
                          <a:latin typeface="+mn-lt"/>
                          <a:ea typeface="+mn-ea"/>
                          <a:cs typeface="+mn-cs"/>
                        </a:rPr>
                        <a:t>OIL4</a:t>
                      </a:r>
                      <a:r>
                        <a:rPr kumimoji="1" lang="ja-JP" altLang="en-US" sz="1800" b="0" i="0" u="none" strike="noStrike" kern="1200" baseline="0" dirty="0">
                          <a:solidFill>
                            <a:schemeClr val="tx1"/>
                          </a:solidFill>
                          <a:latin typeface="+mn-lt"/>
                          <a:ea typeface="+mn-ea"/>
                          <a:cs typeface="+mn-cs"/>
                        </a:rPr>
                        <a:t>を超える場合は、簡易除染の場所に誘導し、簡易除染と携行物品の検査を行う。また、当該住民等が乗車していた車両の車内の検査も行い物品等の除染の基準を超える場合には車内の簡易除染を行う。</a:t>
                      </a:r>
                      <a:endParaRPr lang="en-US" altLang="ja-JP" b="0" u="none" dirty="0">
                        <a:solidFill>
                          <a:schemeClr val="tx1"/>
                        </a:solidFill>
                        <a:latin typeface="ＭＳＰ明朝"/>
                      </a:endParaRPr>
                    </a:p>
                  </a:txBody>
                  <a:tcPr/>
                </a:tc>
                <a:extLst>
                  <a:ext uri="{0D108BD9-81ED-4DB2-BD59-A6C34878D82A}">
                    <a16:rowId xmlns:a16="http://schemas.microsoft.com/office/drawing/2014/main" val="37437664"/>
                  </a:ext>
                </a:extLst>
              </a:tr>
            </a:tbl>
          </a:graphicData>
        </a:graphic>
      </p:graphicFrame>
    </p:spTree>
    <p:extLst>
      <p:ext uri="{BB962C8B-B14F-4D97-AF65-F5344CB8AC3E}">
        <p14:creationId xmlns:p14="http://schemas.microsoft.com/office/powerpoint/2010/main" val="3385324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6C5A111-F2B6-7479-8AE0-64C6D50BFBC7}"/>
              </a:ext>
            </a:extLst>
          </p:cNvPr>
          <p:cNvSpPr txBox="1"/>
          <p:nvPr/>
        </p:nvSpPr>
        <p:spPr>
          <a:xfrm>
            <a:off x="37915" y="839124"/>
            <a:ext cx="8826285" cy="46038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流水は用いず、拭き取りを基本とした方法に変更</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P23 </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参照）</a:t>
            </a:r>
            <a:endPar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B98331E4-D905-3ACB-7B04-5FA61DC4A276}"/>
              </a:ext>
            </a:extLst>
          </p:cNvPr>
          <p:cNvSpPr txBox="1"/>
          <p:nvPr/>
        </p:nvSpPr>
        <p:spPr>
          <a:xfrm>
            <a:off x="37916" y="28555"/>
            <a:ext cx="3627849" cy="875881"/>
          </a:xfrm>
          <a:prstGeom prst="rect">
            <a:avLst/>
          </a:prstGeom>
          <a:solidFill>
            <a:srgbClr val="B9D17D"/>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簡易除染　（</a:t>
            </a: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）簡易除染の方法　</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i</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）車両の簡易除染</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8" name="表 2">
            <a:extLst>
              <a:ext uri="{FF2B5EF4-FFF2-40B4-BE49-F238E27FC236}">
                <a16:creationId xmlns:a16="http://schemas.microsoft.com/office/drawing/2014/main" id="{363B7AFD-9859-CA49-69FB-18CBC2E89706}"/>
              </a:ext>
            </a:extLst>
          </p:cNvPr>
          <p:cNvGraphicFramePr>
            <a:graphicFrameLocks noGrp="1"/>
          </p:cNvGraphicFramePr>
          <p:nvPr/>
        </p:nvGraphicFramePr>
        <p:xfrm>
          <a:off x="49539" y="1318967"/>
          <a:ext cx="9012263" cy="1238250"/>
        </p:xfrm>
        <a:graphic>
          <a:graphicData uri="http://schemas.openxmlformats.org/drawingml/2006/table">
            <a:tbl>
              <a:tblPr firstRow="1" bandRow="1">
                <a:tableStyleId>{5940675A-B579-460E-94D1-54222C63F5DA}</a:tableStyleId>
              </a:tblPr>
              <a:tblGrid>
                <a:gridCol w="4485100">
                  <a:extLst>
                    <a:ext uri="{9D8B030D-6E8A-4147-A177-3AD203B41FA5}">
                      <a16:colId xmlns:a16="http://schemas.microsoft.com/office/drawing/2014/main" val="894193208"/>
                    </a:ext>
                  </a:extLst>
                </a:gridCol>
                <a:gridCol w="4527163">
                  <a:extLst>
                    <a:ext uri="{9D8B030D-6E8A-4147-A177-3AD203B41FA5}">
                      <a16:colId xmlns:a16="http://schemas.microsoft.com/office/drawing/2014/main" val="3031044727"/>
                    </a:ext>
                  </a:extLst>
                </a:gridCol>
              </a:tblGrid>
              <a:tr h="370840">
                <a:tc>
                  <a:txBody>
                    <a:bodyPr/>
                    <a:lstStyle/>
                    <a:p>
                      <a:pPr algn="ctr"/>
                      <a:r>
                        <a:rPr kumimoji="1" lang="ja-JP" altLang="en-US" dirty="0"/>
                        <a:t>旧マニュアル</a:t>
                      </a:r>
                      <a:r>
                        <a:rPr lang="ja-JP" altLang="en-US" u="none" dirty="0"/>
                        <a:t>（</a:t>
                      </a:r>
                      <a:r>
                        <a:rPr kumimoji="1" lang="en-US" altLang="ja-JP" dirty="0"/>
                        <a:t>P16,17</a:t>
                      </a:r>
                      <a:r>
                        <a:rPr kumimoji="1" lang="ja-JP" altLang="en-US" dirty="0"/>
                        <a:t>より項目抜粋）</a:t>
                      </a:r>
                    </a:p>
                  </a:txBody>
                  <a:tcPr/>
                </a:tc>
                <a:tc>
                  <a:txBody>
                    <a:bodyPr/>
                    <a:lstStyle/>
                    <a:p>
                      <a:pPr algn="ctr"/>
                      <a:r>
                        <a:rPr kumimoji="1" lang="ja-JP" altLang="en-US" dirty="0"/>
                        <a:t>新マニュアル</a:t>
                      </a:r>
                      <a:r>
                        <a:rPr lang="ja-JP" altLang="en-US" u="none" dirty="0"/>
                        <a:t>（</a:t>
                      </a:r>
                      <a:r>
                        <a:rPr kumimoji="1" lang="en-US" altLang="ja-JP" dirty="0"/>
                        <a:t>P23</a:t>
                      </a:r>
                      <a:r>
                        <a:rPr kumimoji="1" lang="ja-JP" altLang="en-US" dirty="0"/>
                        <a:t>より項目抜粋）</a:t>
                      </a:r>
                    </a:p>
                  </a:txBody>
                  <a:tcPr/>
                </a:tc>
                <a:extLst>
                  <a:ext uri="{0D108BD9-81ED-4DB2-BD59-A6C34878D82A}">
                    <a16:rowId xmlns:a16="http://schemas.microsoft.com/office/drawing/2014/main" val="3936785691"/>
                  </a:ext>
                </a:extLst>
              </a:tr>
              <a:tr h="370840">
                <a:tc>
                  <a:txBody>
                    <a:bodyPr/>
                    <a:lstStyle/>
                    <a:p>
                      <a:pPr algn="ctr">
                        <a:lnSpc>
                          <a:spcPct val="150000"/>
                        </a:lnSpc>
                      </a:pPr>
                      <a:r>
                        <a:rPr lang="ja-JP" altLang="en-US" b="0" dirty="0">
                          <a:solidFill>
                            <a:schemeClr val="tx1"/>
                          </a:solidFill>
                          <a:latin typeface="ＭＳＰ明朝"/>
                        </a:rPr>
                        <a:t>（イ）　拭き取り</a:t>
                      </a:r>
                      <a:endParaRPr lang="en-US" altLang="ja-JP" b="0" dirty="0">
                        <a:solidFill>
                          <a:schemeClr val="tx1"/>
                        </a:solidFill>
                        <a:latin typeface="ＭＳＰ明朝"/>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b="0" strike="noStrike" dirty="0">
                          <a:solidFill>
                            <a:schemeClr val="tx1"/>
                          </a:solidFill>
                          <a:latin typeface="ＭＳＰ明朝"/>
                        </a:rPr>
                        <a:t>（ロ）　流水の利用</a:t>
                      </a:r>
                      <a:endParaRPr lang="en-US" altLang="ja-JP" b="0" strike="noStrike" dirty="0">
                        <a:solidFill>
                          <a:schemeClr val="tx1"/>
                        </a:solidFill>
                        <a:latin typeface="ＭＳＰ明朝"/>
                      </a:endParaRPr>
                    </a:p>
                  </a:txBody>
                  <a:tcPr/>
                </a:tc>
                <a:tc>
                  <a:txBody>
                    <a:bodyPr/>
                    <a:lstStyle/>
                    <a:p>
                      <a:pPr algn="ctr">
                        <a:lnSpc>
                          <a:spcPct val="150000"/>
                        </a:lnSpc>
                      </a:pPr>
                      <a:r>
                        <a:rPr lang="ja-JP" altLang="en-US" b="0" dirty="0">
                          <a:solidFill>
                            <a:schemeClr val="tx1"/>
                          </a:solidFill>
                          <a:latin typeface="ＭＳＰ明朝"/>
                        </a:rPr>
                        <a:t>①　拭き取り</a:t>
                      </a:r>
                      <a:endParaRPr lang="en-US" altLang="ja-JP" b="0" dirty="0">
                        <a:solidFill>
                          <a:schemeClr val="tx1"/>
                        </a:solidFill>
                        <a:latin typeface="ＭＳＰ明朝"/>
                      </a:endParaRPr>
                    </a:p>
                  </a:txBody>
                  <a:tcPr/>
                </a:tc>
                <a:extLst>
                  <a:ext uri="{0D108BD9-81ED-4DB2-BD59-A6C34878D82A}">
                    <a16:rowId xmlns:a16="http://schemas.microsoft.com/office/drawing/2014/main" val="37437664"/>
                  </a:ext>
                </a:extLst>
              </a:tr>
            </a:tbl>
          </a:graphicData>
        </a:graphic>
      </p:graphicFrame>
      <p:sp>
        <p:nvSpPr>
          <p:cNvPr id="9" name="テキスト ボックス 8">
            <a:extLst>
              <a:ext uri="{FF2B5EF4-FFF2-40B4-BE49-F238E27FC236}">
                <a16:creationId xmlns:a16="http://schemas.microsoft.com/office/drawing/2014/main" id="{84B434C7-A544-F682-9F89-C0EF68AEBD10}"/>
              </a:ext>
            </a:extLst>
          </p:cNvPr>
          <p:cNvSpPr txBox="1"/>
          <p:nvPr/>
        </p:nvSpPr>
        <p:spPr>
          <a:xfrm>
            <a:off x="41376" y="3714178"/>
            <a:ext cx="3616225" cy="460382"/>
          </a:xfrm>
          <a:prstGeom prst="rect">
            <a:avLst/>
          </a:prstGeom>
          <a:solidFill>
            <a:srgbClr val="B9D17D"/>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ii</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）住民等の簡易除染</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E4FDC3F5-3EF3-A6AA-9F44-4B3BD96B08DD}"/>
              </a:ext>
            </a:extLst>
          </p:cNvPr>
          <p:cNvSpPr txBox="1"/>
          <p:nvPr/>
        </p:nvSpPr>
        <p:spPr>
          <a:xfrm>
            <a:off x="107245" y="4101745"/>
            <a:ext cx="8826285" cy="46038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流水は用いず、着替えと拭き取りを基本とした方法に変更</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 23,24 </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参照）</a:t>
            </a:r>
            <a:endParaRPr kumimoji="1" lang="en-US" altLang="ja-JP"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graphicFrame>
        <p:nvGraphicFramePr>
          <p:cNvPr id="4" name="表 2">
            <a:extLst>
              <a:ext uri="{FF2B5EF4-FFF2-40B4-BE49-F238E27FC236}">
                <a16:creationId xmlns:a16="http://schemas.microsoft.com/office/drawing/2014/main" id="{469290B7-1456-892F-0041-FDA89CA442AA}"/>
              </a:ext>
            </a:extLst>
          </p:cNvPr>
          <p:cNvGraphicFramePr>
            <a:graphicFrameLocks noGrp="1"/>
          </p:cNvGraphicFramePr>
          <p:nvPr/>
        </p:nvGraphicFramePr>
        <p:xfrm>
          <a:off x="29751" y="4546599"/>
          <a:ext cx="9012263" cy="1423416"/>
        </p:xfrm>
        <a:graphic>
          <a:graphicData uri="http://schemas.openxmlformats.org/drawingml/2006/table">
            <a:tbl>
              <a:tblPr firstRow="1" bandRow="1">
                <a:tableStyleId>{5940675A-B579-460E-94D1-54222C63F5DA}</a:tableStyleId>
              </a:tblPr>
              <a:tblGrid>
                <a:gridCol w="4463328">
                  <a:extLst>
                    <a:ext uri="{9D8B030D-6E8A-4147-A177-3AD203B41FA5}">
                      <a16:colId xmlns:a16="http://schemas.microsoft.com/office/drawing/2014/main" val="894193208"/>
                    </a:ext>
                  </a:extLst>
                </a:gridCol>
                <a:gridCol w="4548935">
                  <a:extLst>
                    <a:ext uri="{9D8B030D-6E8A-4147-A177-3AD203B41FA5}">
                      <a16:colId xmlns:a16="http://schemas.microsoft.com/office/drawing/2014/main" val="3031044727"/>
                    </a:ext>
                  </a:extLst>
                </a:gridCol>
              </a:tblGrid>
              <a:tr h="370840">
                <a:tc>
                  <a:txBody>
                    <a:bodyPr/>
                    <a:lstStyle/>
                    <a:p>
                      <a:pPr algn="ctr"/>
                      <a:r>
                        <a:rPr kumimoji="1" lang="ja-JP" altLang="en-US" dirty="0"/>
                        <a:t>旧マニュアル</a:t>
                      </a:r>
                      <a:r>
                        <a:rPr lang="ja-JP" altLang="en-US" u="none" dirty="0"/>
                        <a:t>（</a:t>
                      </a:r>
                      <a:r>
                        <a:rPr kumimoji="1" lang="en-US" altLang="ja-JP" dirty="0"/>
                        <a:t>P17,18</a:t>
                      </a:r>
                      <a:r>
                        <a:rPr kumimoji="1" lang="ja-JP" altLang="en-US" dirty="0"/>
                        <a:t>より項目抜粋）</a:t>
                      </a:r>
                    </a:p>
                  </a:txBody>
                  <a:tcPr/>
                </a:tc>
                <a:tc>
                  <a:txBody>
                    <a:bodyPr/>
                    <a:lstStyle/>
                    <a:p>
                      <a:pPr algn="ctr"/>
                      <a:r>
                        <a:rPr kumimoji="1" lang="ja-JP" altLang="en-US" dirty="0"/>
                        <a:t>新マニュアル</a:t>
                      </a:r>
                      <a:r>
                        <a:rPr lang="ja-JP" altLang="en-US" u="none" dirty="0"/>
                        <a:t>（</a:t>
                      </a:r>
                      <a:r>
                        <a:rPr kumimoji="1" lang="en-US" altLang="ja-JP" dirty="0"/>
                        <a:t>P23,24</a:t>
                      </a:r>
                      <a:r>
                        <a:rPr kumimoji="1" lang="ja-JP" altLang="en-US" dirty="0"/>
                        <a:t>より項目抜粋）</a:t>
                      </a:r>
                    </a:p>
                  </a:txBody>
                  <a:tcPr/>
                </a:tc>
                <a:extLst>
                  <a:ext uri="{0D108BD9-81ED-4DB2-BD59-A6C34878D82A}">
                    <a16:rowId xmlns:a16="http://schemas.microsoft.com/office/drawing/2014/main" val="3936785691"/>
                  </a:ext>
                </a:extLst>
              </a:tr>
              <a:tr h="370840">
                <a:tc>
                  <a:txBody>
                    <a:bodyPr/>
                    <a:lstStyle/>
                    <a:p>
                      <a:pPr algn="ctr">
                        <a:lnSpc>
                          <a:spcPct val="120000"/>
                        </a:lnSpc>
                      </a:pPr>
                      <a:r>
                        <a:rPr lang="ja-JP" altLang="en-US" b="0" dirty="0">
                          <a:solidFill>
                            <a:schemeClr val="tx1"/>
                          </a:solidFill>
                          <a:latin typeface="ＭＳＰ明朝"/>
                        </a:rPr>
                        <a:t>（イ）　脱衣</a:t>
                      </a:r>
                      <a:endParaRPr lang="en-US" altLang="ja-JP" b="0" dirty="0">
                        <a:solidFill>
                          <a:schemeClr val="tx1"/>
                        </a:solidFill>
                        <a:latin typeface="ＭＳＰ明朝"/>
                      </a:endParaRPr>
                    </a:p>
                    <a:p>
                      <a:pPr algn="ctr">
                        <a:lnSpc>
                          <a:spcPct val="120000"/>
                        </a:lnSpc>
                      </a:pPr>
                      <a:r>
                        <a:rPr lang="ja-JP" altLang="en-US" b="0" strike="noStrike" dirty="0">
                          <a:solidFill>
                            <a:schemeClr val="tx1"/>
                          </a:solidFill>
                          <a:latin typeface="ＭＳＰ明朝"/>
                        </a:rPr>
                        <a:t>（ロ）　拭き取り</a:t>
                      </a:r>
                      <a:endParaRPr lang="en-US" altLang="ja-JP" b="0" strike="noStrike" dirty="0">
                        <a:solidFill>
                          <a:schemeClr val="tx1"/>
                        </a:solidFill>
                        <a:latin typeface="ＭＳＰ明朝"/>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ja-JP" altLang="en-US" b="0" strike="noStrike" dirty="0">
                          <a:solidFill>
                            <a:schemeClr val="tx1"/>
                          </a:solidFill>
                          <a:latin typeface="ＭＳＰ明朝"/>
                        </a:rPr>
                        <a:t>（ハ）　流水の利用</a:t>
                      </a:r>
                      <a:endParaRPr lang="en-US" altLang="ja-JP" b="0" strike="noStrike" dirty="0">
                        <a:solidFill>
                          <a:schemeClr val="tx1"/>
                        </a:solidFill>
                        <a:latin typeface="ＭＳＰ明朝"/>
                      </a:endParaRPr>
                    </a:p>
                  </a:txBody>
                  <a:tcPr/>
                </a:tc>
                <a:tc>
                  <a:txBody>
                    <a:bodyPr/>
                    <a:lstStyle/>
                    <a:p>
                      <a:pPr algn="ctr">
                        <a:lnSpc>
                          <a:spcPct val="120000"/>
                        </a:lnSpc>
                      </a:pPr>
                      <a:r>
                        <a:rPr lang="ja-JP" altLang="en-US" b="0" dirty="0">
                          <a:solidFill>
                            <a:schemeClr val="tx1"/>
                          </a:solidFill>
                          <a:latin typeface="ＭＳＰ明朝"/>
                        </a:rPr>
                        <a:t>①　着替え</a:t>
                      </a:r>
                      <a:endParaRPr lang="en-US" altLang="ja-JP" b="0" dirty="0">
                        <a:solidFill>
                          <a:schemeClr val="tx1"/>
                        </a:solidFill>
                        <a:latin typeface="ＭＳＰ明朝"/>
                      </a:endParaRPr>
                    </a:p>
                    <a:p>
                      <a:pPr algn="ctr">
                        <a:lnSpc>
                          <a:spcPct val="120000"/>
                        </a:lnSpc>
                      </a:pPr>
                      <a:r>
                        <a:rPr lang="ja-JP" altLang="en-US" b="0" dirty="0">
                          <a:solidFill>
                            <a:schemeClr val="tx1"/>
                          </a:solidFill>
                          <a:latin typeface="ＭＳＰ明朝"/>
                        </a:rPr>
                        <a:t>②　拭き取り</a:t>
                      </a:r>
                      <a:endParaRPr lang="en-US" altLang="ja-JP" b="0" dirty="0">
                        <a:solidFill>
                          <a:schemeClr val="tx1"/>
                        </a:solidFill>
                        <a:latin typeface="ＭＳＰ明朝"/>
                      </a:endParaRPr>
                    </a:p>
                  </a:txBody>
                  <a:tcPr/>
                </a:tc>
                <a:extLst>
                  <a:ext uri="{0D108BD9-81ED-4DB2-BD59-A6C34878D82A}">
                    <a16:rowId xmlns:a16="http://schemas.microsoft.com/office/drawing/2014/main" val="37437664"/>
                  </a:ext>
                </a:extLst>
              </a:tr>
            </a:tbl>
          </a:graphicData>
        </a:graphic>
      </p:graphicFrame>
      <p:sp>
        <p:nvSpPr>
          <p:cNvPr id="12" name="テキスト ボックス 11">
            <a:extLst>
              <a:ext uri="{FF2B5EF4-FFF2-40B4-BE49-F238E27FC236}">
                <a16:creationId xmlns:a16="http://schemas.microsoft.com/office/drawing/2014/main" id="{2A69F048-A60D-9C80-E17A-2A222ED200EE}"/>
              </a:ext>
            </a:extLst>
          </p:cNvPr>
          <p:cNvSpPr txBox="1"/>
          <p:nvPr/>
        </p:nvSpPr>
        <p:spPr>
          <a:xfrm>
            <a:off x="18649" y="5970016"/>
            <a:ext cx="901226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明朝"/>
                <a:ea typeface="ＭＳ Ｐゴシック" panose="020B0600070205080204" pitchFamily="50" charset="-128"/>
                <a:cs typeface="+mn-cs"/>
              </a:rPr>
              <a:t>住民等の簡易除染の方法は、拭き取りや着替えを基本としており、着衣の表面に汚染がある場合には、汚染のない衣服に着替えることで確実に除染することができる。また、手足、顔、頭部などの露出した箇所は、ウェットティッシュ等での拭き取りを基本とする。</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（新マニュアル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P9</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参照）</a:t>
            </a:r>
          </a:p>
        </p:txBody>
      </p:sp>
      <p:sp>
        <p:nvSpPr>
          <p:cNvPr id="14" name="テキスト ボックス 13">
            <a:extLst>
              <a:ext uri="{FF2B5EF4-FFF2-40B4-BE49-F238E27FC236}">
                <a16:creationId xmlns:a16="http://schemas.microsoft.com/office/drawing/2014/main" id="{F1955261-3CD1-4494-0335-892474A9C26C}"/>
              </a:ext>
            </a:extLst>
          </p:cNvPr>
          <p:cNvSpPr txBox="1"/>
          <p:nvPr/>
        </p:nvSpPr>
        <p:spPr>
          <a:xfrm>
            <a:off x="37915" y="2556814"/>
            <a:ext cx="914400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明朝"/>
                <a:ea typeface="ＭＳ Ｐゴシック" panose="020B0600070205080204" pitchFamily="50" charset="-128"/>
                <a:cs typeface="+mn-cs"/>
              </a:rPr>
              <a:t>車両の簡易除染の方法は、国の委託事業による専門の研究機関の調査研究の結果（令和２年度内閣府原子力防災研究事業）により、車両の簡易除染について流水による除染と拭き取りによる除染がその効果において有意な差異が認められないことが示されたことから、廃水処理作業等の合理化の観点も考慮して、拭き取りを基本とする。</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（新マニュアル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P9</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参照）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10584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A975E9C-8B82-0B5B-D803-9B254A2002E7}"/>
              </a:ext>
            </a:extLst>
          </p:cNvPr>
          <p:cNvSpPr txBox="1"/>
          <p:nvPr/>
        </p:nvSpPr>
        <p:spPr>
          <a:xfrm>
            <a:off x="65868" y="1071245"/>
            <a:ext cx="8826285" cy="46038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除染処置を行う機関として</a:t>
            </a:r>
            <a:r>
              <a:rPr kumimoji="1" lang="ja-JP" altLang="en-US" sz="1800" b="1" i="0" u="sng" strike="noStrike" kern="1200" cap="none" spc="0" normalizeH="0" baseline="0" noProof="0" dirty="0">
                <a:ln>
                  <a:noFill/>
                </a:ln>
                <a:solidFill>
                  <a:srgbClr val="FF0000"/>
                </a:solidFill>
                <a:effectLst/>
                <a:uLnTx/>
                <a:uFillTx/>
                <a:latin typeface="ＭＳＰ明朝"/>
                <a:ea typeface="ＭＳ Ｐゴシック" panose="020B0600070205080204" pitchFamily="50" charset="-128"/>
                <a:cs typeface="+mn-cs"/>
              </a:rPr>
              <a:t>原子力災害拠点病院等が</a:t>
            </a:r>
            <a:r>
              <a:rPr kumimoji="1" lang="ja-JP" altLang="en-US" sz="1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明記</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（新マニュアル</a:t>
            </a:r>
            <a:r>
              <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P24 </a:t>
            </a:r>
            <a:r>
              <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参照）</a:t>
            </a:r>
            <a:endParaRPr kumimoji="1" lang="en-US" altLang="ja-JP"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4D3021EA-8D37-4F75-C290-D80550910A1E}"/>
              </a:ext>
            </a:extLst>
          </p:cNvPr>
          <p:cNvSpPr txBox="1"/>
          <p:nvPr/>
        </p:nvSpPr>
        <p:spPr>
          <a:xfrm>
            <a:off x="65868" y="136791"/>
            <a:ext cx="7004403" cy="875881"/>
          </a:xfrm>
          <a:prstGeom prst="rect">
            <a:avLst/>
          </a:prstGeom>
          <a:solidFill>
            <a:srgbClr val="B9D17D"/>
          </a:solidFill>
          <a:ln>
            <a:noFill/>
          </a:ln>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簡易除染　（</a:t>
            </a: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）ＯＩＬ４又は物品等の除染の基準を超える場合の処置　</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ii</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）住民等の処遇</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4" name="表 3">
            <a:extLst>
              <a:ext uri="{FF2B5EF4-FFF2-40B4-BE49-F238E27FC236}">
                <a16:creationId xmlns:a16="http://schemas.microsoft.com/office/drawing/2014/main" id="{C4126D80-732E-7B55-8DC1-2BB478AC20B7}"/>
              </a:ext>
            </a:extLst>
          </p:cNvPr>
          <p:cNvGraphicFramePr>
            <a:graphicFrameLocks noGrp="1"/>
          </p:cNvGraphicFramePr>
          <p:nvPr/>
        </p:nvGraphicFramePr>
        <p:xfrm>
          <a:off x="65868" y="1655173"/>
          <a:ext cx="9012263" cy="4113530"/>
        </p:xfrm>
        <a:graphic>
          <a:graphicData uri="http://schemas.openxmlformats.org/drawingml/2006/table">
            <a:tbl>
              <a:tblPr firstRow="1" bandRow="1">
                <a:tableStyleId>{5940675A-B579-460E-94D1-54222C63F5DA}</a:tableStyleId>
              </a:tblPr>
              <a:tblGrid>
                <a:gridCol w="4485100">
                  <a:extLst>
                    <a:ext uri="{9D8B030D-6E8A-4147-A177-3AD203B41FA5}">
                      <a16:colId xmlns:a16="http://schemas.microsoft.com/office/drawing/2014/main" val="894193208"/>
                    </a:ext>
                  </a:extLst>
                </a:gridCol>
                <a:gridCol w="4527163">
                  <a:extLst>
                    <a:ext uri="{9D8B030D-6E8A-4147-A177-3AD203B41FA5}">
                      <a16:colId xmlns:a16="http://schemas.microsoft.com/office/drawing/2014/main" val="3031044727"/>
                    </a:ext>
                  </a:extLst>
                </a:gridCol>
              </a:tblGrid>
              <a:tr h="350077">
                <a:tc>
                  <a:txBody>
                    <a:bodyPr/>
                    <a:lstStyle/>
                    <a:p>
                      <a:pPr algn="ctr"/>
                      <a:r>
                        <a:rPr kumimoji="1" lang="ja-JP" altLang="en-US" dirty="0"/>
                        <a:t>旧マニュアル</a:t>
                      </a:r>
                      <a:r>
                        <a:rPr lang="ja-JP" altLang="en-US" u="none" dirty="0"/>
                        <a:t>（</a:t>
                      </a:r>
                      <a:r>
                        <a:rPr kumimoji="1" lang="en-US" altLang="ja-JP" dirty="0"/>
                        <a:t>P18</a:t>
                      </a:r>
                      <a:r>
                        <a:rPr kumimoji="1" lang="ja-JP" altLang="en-US" dirty="0"/>
                        <a:t>）</a:t>
                      </a:r>
                    </a:p>
                  </a:txBody>
                  <a:tcPr/>
                </a:tc>
                <a:tc>
                  <a:txBody>
                    <a:bodyPr/>
                    <a:lstStyle/>
                    <a:p>
                      <a:pPr algn="ctr"/>
                      <a:r>
                        <a:rPr kumimoji="1" lang="ja-JP" altLang="en-US" dirty="0"/>
                        <a:t>新マニュアル</a:t>
                      </a:r>
                      <a:r>
                        <a:rPr lang="ja-JP" altLang="en-US" u="none" dirty="0"/>
                        <a:t>（</a:t>
                      </a:r>
                      <a:r>
                        <a:rPr kumimoji="1" lang="en-US" altLang="ja-JP" dirty="0"/>
                        <a:t>P24</a:t>
                      </a:r>
                      <a:r>
                        <a:rPr kumimoji="1" lang="ja-JP" altLang="en-US" dirty="0"/>
                        <a:t>）</a:t>
                      </a:r>
                      <a:endParaRPr kumimoji="1" lang="zh-CN" altLang="en-US" dirty="0"/>
                    </a:p>
                  </a:txBody>
                  <a:tcPr/>
                </a:tc>
                <a:extLst>
                  <a:ext uri="{0D108BD9-81ED-4DB2-BD59-A6C34878D82A}">
                    <a16:rowId xmlns:a16="http://schemas.microsoft.com/office/drawing/2014/main" val="3936785691"/>
                  </a:ext>
                </a:extLst>
              </a:tr>
              <a:tr h="1338916">
                <a:tc>
                  <a:txBody>
                    <a:bodyPr/>
                    <a:lstStyle/>
                    <a:p>
                      <a:pPr algn="l">
                        <a:lnSpc>
                          <a:spcPct val="150000"/>
                        </a:lnSpc>
                      </a:pPr>
                      <a:r>
                        <a:rPr lang="ja-JP" altLang="en-US" b="0" dirty="0">
                          <a:solidFill>
                            <a:schemeClr val="tx1"/>
                          </a:solidFill>
                          <a:latin typeface="ＭＳＰ明朝"/>
                        </a:rPr>
                        <a:t>住民の氏名、連絡先、年月日及び検査結果の情報を記録します。</a:t>
                      </a:r>
                    </a:p>
                    <a:p>
                      <a:pPr algn="l">
                        <a:lnSpc>
                          <a:spcPct val="150000"/>
                        </a:lnSpc>
                      </a:pPr>
                      <a:r>
                        <a:rPr lang="ja-JP" altLang="en-US" b="0" dirty="0">
                          <a:solidFill>
                            <a:schemeClr val="tx1"/>
                          </a:solidFill>
                          <a:latin typeface="ＭＳＰ明朝"/>
                        </a:rPr>
                        <a:t>当該住民に対しては、追加の除染を行う必要があるため、検査結果を記載した書面を渡すとともに、</a:t>
                      </a:r>
                      <a:r>
                        <a:rPr kumimoji="1" lang="en-US" altLang="ja-JP" sz="1800" b="0" i="0" u="none" strike="noStrike" kern="1200" baseline="0" dirty="0">
                          <a:solidFill>
                            <a:schemeClr val="tx1"/>
                          </a:solidFill>
                          <a:latin typeface="+mn-lt"/>
                          <a:ea typeface="+mn-ea"/>
                          <a:cs typeface="+mn-cs"/>
                        </a:rPr>
                        <a:t>OIL4</a:t>
                      </a:r>
                      <a:r>
                        <a:rPr lang="ja-JP" altLang="en-US" b="0" dirty="0">
                          <a:solidFill>
                            <a:schemeClr val="tx1"/>
                          </a:solidFill>
                          <a:latin typeface="ＭＳＰ明朝"/>
                        </a:rPr>
                        <a:t>以下でない部位をタオル等で覆うなどして拡散防止処置を施した上で、除染処置について専門的な知識及び技能を有する機関まで移動をお願いします。</a:t>
                      </a:r>
                      <a:endParaRPr lang="en-US" altLang="ja-JP" b="0" dirty="0">
                        <a:solidFill>
                          <a:schemeClr val="tx1"/>
                        </a:solidFill>
                        <a:latin typeface="ＭＳＰ明朝"/>
                      </a:endParaRPr>
                    </a:p>
                  </a:txBody>
                  <a:tcPr/>
                </a:tc>
                <a:tc>
                  <a:txBody>
                    <a:bodyPr/>
                    <a:lstStyle/>
                    <a:p>
                      <a:pPr>
                        <a:lnSpc>
                          <a:spcPct val="150000"/>
                        </a:lnSpc>
                      </a:pPr>
                      <a:r>
                        <a:rPr kumimoji="1" lang="ja-JP" altLang="en-US" sz="1800" b="0" i="0" u="none" strike="noStrike" kern="1200" baseline="0" dirty="0">
                          <a:solidFill>
                            <a:schemeClr val="tx1"/>
                          </a:solidFill>
                          <a:latin typeface="+mn-lt"/>
                          <a:ea typeface="+mn-ea"/>
                          <a:cs typeface="+mn-cs"/>
                        </a:rPr>
                        <a:t>住民等の氏名・連絡先、検査の年月日及び検査結果の情報を記録する。</a:t>
                      </a:r>
                    </a:p>
                    <a:p>
                      <a:pPr>
                        <a:lnSpc>
                          <a:spcPct val="150000"/>
                        </a:lnSpc>
                      </a:pPr>
                      <a:r>
                        <a:rPr kumimoji="1" lang="ja-JP" altLang="en-US" sz="1800" b="0" i="0" u="none" strike="noStrike" kern="1200" baseline="0" dirty="0">
                          <a:solidFill>
                            <a:schemeClr val="tx1"/>
                          </a:solidFill>
                          <a:latin typeface="+mn-lt"/>
                          <a:ea typeface="+mn-ea"/>
                          <a:cs typeface="+mn-cs"/>
                        </a:rPr>
                        <a:t>当該住民等は、追加の除染を行う必要があるため、検査結果を記載した書面を渡すとともに、</a:t>
                      </a:r>
                      <a:r>
                        <a:rPr kumimoji="1" lang="en-US" altLang="ja-JP" sz="1800" b="0" i="0" u="none" strike="noStrike" kern="1200" baseline="0" dirty="0">
                          <a:solidFill>
                            <a:schemeClr val="tx1"/>
                          </a:solidFill>
                          <a:latin typeface="+mn-lt"/>
                          <a:ea typeface="+mn-ea"/>
                          <a:cs typeface="+mn-cs"/>
                        </a:rPr>
                        <a:t>OIL4</a:t>
                      </a:r>
                      <a:r>
                        <a:rPr kumimoji="1" lang="ja-JP" altLang="en-US" sz="1800" b="0" i="0" u="none" strike="noStrike" kern="1200" baseline="0" dirty="0">
                          <a:solidFill>
                            <a:schemeClr val="tx1"/>
                          </a:solidFill>
                          <a:latin typeface="+mn-lt"/>
                          <a:ea typeface="+mn-ea"/>
                          <a:cs typeface="+mn-cs"/>
                        </a:rPr>
                        <a:t>を超える部位をタオル等で覆うなどして汚染拡大防止処置を施しておく。その後、除染に関する専門的な設備、知識及び技能を有する原子力災害拠点病院等の機関で除染や必要な措置を行う。</a:t>
                      </a:r>
                    </a:p>
                  </a:txBody>
                  <a:tcPr/>
                </a:tc>
                <a:extLst>
                  <a:ext uri="{0D108BD9-81ED-4DB2-BD59-A6C34878D82A}">
                    <a16:rowId xmlns:a16="http://schemas.microsoft.com/office/drawing/2014/main" val="37437664"/>
                  </a:ext>
                </a:extLst>
              </a:tr>
            </a:tbl>
          </a:graphicData>
        </a:graphic>
      </p:graphicFrame>
    </p:spTree>
    <p:extLst>
      <p:ext uri="{BB962C8B-B14F-4D97-AF65-F5344CB8AC3E}">
        <p14:creationId xmlns:p14="http://schemas.microsoft.com/office/powerpoint/2010/main" val="318960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396EF9-8885-3B4B-88DC-50B21931680F}"/>
              </a:ext>
            </a:extLst>
          </p:cNvPr>
          <p:cNvSpPr>
            <a:spLocks noGrp="1"/>
          </p:cNvSpPr>
          <p:nvPr>
            <p:ph type="title"/>
          </p:nvPr>
        </p:nvSpPr>
        <p:spPr/>
        <p:txBody>
          <a:bodyPr/>
          <a:lstStyle/>
          <a:p>
            <a:r>
              <a:rPr lang="ja-JP" altLang="en-US" dirty="0"/>
              <a:t>避難退域時検査等の概要</a:t>
            </a:r>
          </a:p>
        </p:txBody>
      </p:sp>
      <p:sp>
        <p:nvSpPr>
          <p:cNvPr id="3" name="コンテンツ プレースホルダー 2">
            <a:extLst>
              <a:ext uri="{FF2B5EF4-FFF2-40B4-BE49-F238E27FC236}">
                <a16:creationId xmlns:a16="http://schemas.microsoft.com/office/drawing/2014/main" id="{4336E6ED-8611-1A45-B5F8-F91F51A77204}"/>
              </a:ext>
            </a:extLst>
          </p:cNvPr>
          <p:cNvSpPr>
            <a:spLocks noGrp="1"/>
          </p:cNvSpPr>
          <p:nvPr>
            <p:ph idx="1"/>
          </p:nvPr>
        </p:nvSpPr>
        <p:spPr>
          <a:xfrm>
            <a:off x="628650" y="1185496"/>
            <a:ext cx="7886700" cy="5244501"/>
          </a:xfrm>
        </p:spPr>
        <p:txBody>
          <a:bodyPr>
            <a:normAutofit/>
          </a:bodyPr>
          <a:lstStyle/>
          <a:p>
            <a:r>
              <a:rPr lang="ja-JP" altLang="en-US" dirty="0"/>
              <a:t>目的</a:t>
            </a:r>
            <a:endParaRPr lang="en-US" altLang="ja-JP" dirty="0"/>
          </a:p>
          <a:p>
            <a:pPr lvl="1"/>
            <a:r>
              <a:rPr lang="ja-JP" altLang="en-US" dirty="0"/>
              <a:t>表面汚染からの吸入及び経口摂取による内部被ばくの抑制及び皮膚被ばくの低減、汚染の拡大防止を適切に実施するため</a:t>
            </a:r>
          </a:p>
          <a:p>
            <a:pPr lvl="1"/>
            <a:r>
              <a:rPr lang="ja-JP" altLang="en-US" dirty="0"/>
              <a:t>住民等の避難や一時移転（放射性物質が放出される前に予防的に避難する場合を除く。）を円滑に行うため</a:t>
            </a:r>
          </a:p>
          <a:p>
            <a:pPr lvl="1"/>
            <a:r>
              <a:rPr lang="ja-JP" altLang="en-US" dirty="0"/>
              <a:t>医療行為を円滑に行うため </a:t>
            </a:r>
            <a:endParaRPr lang="en-US" altLang="ja-JP" dirty="0"/>
          </a:p>
          <a:p>
            <a:r>
              <a:rPr lang="ja-JP" altLang="en-US" dirty="0"/>
              <a:t>対象者</a:t>
            </a:r>
            <a:endParaRPr lang="en-US" altLang="ja-JP" dirty="0"/>
          </a:p>
          <a:p>
            <a:pPr lvl="1"/>
            <a:r>
              <a:rPr lang="en-US" altLang="ja-JP" dirty="0"/>
              <a:t>OIL</a:t>
            </a:r>
            <a:r>
              <a:rPr lang="ja-JP" altLang="en-US" dirty="0"/>
              <a:t>に基づく防護措置としての避難又は一時移転を指示された住民等 </a:t>
            </a:r>
            <a:endParaRPr lang="en-US" altLang="ja-JP" dirty="0"/>
          </a:p>
          <a:p>
            <a:r>
              <a:rPr lang="ja-JP" altLang="en-US" dirty="0"/>
              <a:t>国が</a:t>
            </a:r>
            <a:r>
              <a:rPr lang="en-US" altLang="ja-JP" dirty="0"/>
              <a:t>OIL</a:t>
            </a:r>
            <a:r>
              <a:rPr lang="ja-JP" altLang="en-US" dirty="0"/>
              <a:t>に基づく防護措置の指示とともに地方公共団体に実施を指示 </a:t>
            </a:r>
          </a:p>
          <a:p>
            <a:r>
              <a:rPr lang="ja-JP" altLang="en-US" dirty="0"/>
              <a:t>検査場所</a:t>
            </a:r>
            <a:endParaRPr lang="en-US" altLang="ja-JP" dirty="0"/>
          </a:p>
          <a:p>
            <a:pPr lvl="1"/>
            <a:r>
              <a:rPr lang="ja-JP" altLang="en-US" dirty="0"/>
              <a:t>原子力災害対策重点区域の境界周辺から避難所等までの避難経路上又はその近傍の適所</a:t>
            </a:r>
            <a:endParaRPr lang="en-US" altLang="ja-JP" dirty="0"/>
          </a:p>
          <a:p>
            <a:pPr lvl="1"/>
            <a:r>
              <a:rPr lang="ja-JP" altLang="en-US" dirty="0"/>
              <a:t>地域の実情を踏まえ選定</a:t>
            </a:r>
            <a:endParaRPr lang="en-US" altLang="ja-JP" dirty="0"/>
          </a:p>
          <a:p>
            <a:pPr lvl="1"/>
            <a:r>
              <a:rPr lang="ja-JP" altLang="en-US" dirty="0"/>
              <a:t>避難経路上に複数の検査場所を設置</a:t>
            </a:r>
          </a:p>
        </p:txBody>
      </p:sp>
      <p:sp>
        <p:nvSpPr>
          <p:cNvPr id="4" name="スライド番号プレースホルダー 3">
            <a:extLst>
              <a:ext uri="{FF2B5EF4-FFF2-40B4-BE49-F238E27FC236}">
                <a16:creationId xmlns:a16="http://schemas.microsoft.com/office/drawing/2014/main" id="{060EC9A1-3730-C94A-BF36-8C6B6CB823FF}"/>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
        <p:nvSpPr>
          <p:cNvPr id="6" name="テキスト ボックス 5">
            <a:extLst>
              <a:ext uri="{FF2B5EF4-FFF2-40B4-BE49-F238E27FC236}">
                <a16:creationId xmlns:a16="http://schemas.microsoft.com/office/drawing/2014/main" id="{A0AD7D2B-DAC4-8B46-1C66-CD914F37C948}"/>
              </a:ext>
            </a:extLst>
          </p:cNvPr>
          <p:cNvSpPr txBox="1"/>
          <p:nvPr/>
        </p:nvSpPr>
        <p:spPr>
          <a:xfrm>
            <a:off x="1564046" y="6206405"/>
            <a:ext cx="5917410" cy="369332"/>
          </a:xfrm>
          <a:prstGeom prst="rect">
            <a:avLst/>
          </a:prstGeom>
          <a:noFill/>
          <a:ln w="28575">
            <a:solidFill>
              <a:srgbClr val="FF0000"/>
            </a:solidFill>
          </a:ln>
        </p:spPr>
        <p:txBody>
          <a:bodyPr wrap="square">
            <a:spAutoFit/>
          </a:bodyPr>
          <a:lstStyle/>
          <a:p>
            <a:r>
              <a:rPr lang="ja-JP" altLang="en-US" b="1" dirty="0">
                <a:effectLst/>
              </a:rPr>
              <a:t>可能な限りバックグラウンドの値が低い所で行うこと。</a:t>
            </a:r>
            <a:endParaRPr lang="ja-JP" altLang="en-US" b="1" dirty="0"/>
          </a:p>
        </p:txBody>
      </p:sp>
    </p:spTree>
    <p:extLst>
      <p:ext uri="{BB962C8B-B14F-4D97-AF65-F5344CB8AC3E}">
        <p14:creationId xmlns:p14="http://schemas.microsoft.com/office/powerpoint/2010/main" val="3473220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45A846E-AD6A-E343-AD6F-02B929151DA3}"/>
              </a:ext>
            </a:extLst>
          </p:cNvPr>
          <p:cNvSpPr>
            <a:spLocks noGrp="1"/>
          </p:cNvSpPr>
          <p:nvPr>
            <p:ph type="title"/>
          </p:nvPr>
        </p:nvSpPr>
        <p:spPr/>
        <p:txBody>
          <a:bodyPr/>
          <a:lstStyle/>
          <a:p>
            <a:r>
              <a:rPr lang="ja-JP" altLang="en-US"/>
              <a:t>避難退域時検査の流れ</a:t>
            </a:r>
          </a:p>
        </p:txBody>
      </p:sp>
      <p:sp>
        <p:nvSpPr>
          <p:cNvPr id="2" name="スライド番号プレースホルダー 1">
            <a:extLst>
              <a:ext uri="{FF2B5EF4-FFF2-40B4-BE49-F238E27FC236}">
                <a16:creationId xmlns:a16="http://schemas.microsoft.com/office/drawing/2014/main" id="{7FE926B1-344D-C540-8D67-6C13DDA4C3D8}"/>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pic>
        <p:nvPicPr>
          <p:cNvPr id="5" name="図 4">
            <a:extLst>
              <a:ext uri="{FF2B5EF4-FFF2-40B4-BE49-F238E27FC236}">
                <a16:creationId xmlns:a16="http://schemas.microsoft.com/office/drawing/2014/main" id="{8CA65B66-C6B8-6F82-8F3A-DE63B9433F0F}"/>
              </a:ext>
            </a:extLst>
          </p:cNvPr>
          <p:cNvPicPr>
            <a:picLocks noChangeAspect="1"/>
          </p:cNvPicPr>
          <p:nvPr/>
        </p:nvPicPr>
        <p:blipFill>
          <a:blip r:embed="rId3"/>
          <a:stretch>
            <a:fillRect/>
          </a:stretch>
        </p:blipFill>
        <p:spPr>
          <a:xfrm>
            <a:off x="82933" y="1637099"/>
            <a:ext cx="8899556" cy="4622076"/>
          </a:xfrm>
          <a:prstGeom prst="rect">
            <a:avLst/>
          </a:prstGeom>
        </p:spPr>
      </p:pic>
    </p:spTree>
    <p:extLst>
      <p:ext uri="{BB962C8B-B14F-4D97-AF65-F5344CB8AC3E}">
        <p14:creationId xmlns:p14="http://schemas.microsoft.com/office/powerpoint/2010/main" val="396890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9F4CFD-A103-2F42-95B4-07E4F25AE942}"/>
              </a:ext>
            </a:extLst>
          </p:cNvPr>
          <p:cNvSpPr>
            <a:spLocks noGrp="1"/>
          </p:cNvSpPr>
          <p:nvPr>
            <p:ph type="title"/>
          </p:nvPr>
        </p:nvSpPr>
        <p:spPr/>
        <p:txBody>
          <a:bodyPr/>
          <a:lstStyle/>
          <a:p>
            <a:r>
              <a:rPr lang="ja-JP" altLang="en-US"/>
              <a:t>検査及び簡易除染の体制</a:t>
            </a:r>
            <a:endParaRPr kumimoji="1" lang="ja-JP" altLang="en-US"/>
          </a:p>
        </p:txBody>
      </p:sp>
      <p:sp>
        <p:nvSpPr>
          <p:cNvPr id="4" name="スライド番号プレースホルダー 3">
            <a:extLst>
              <a:ext uri="{FF2B5EF4-FFF2-40B4-BE49-F238E27FC236}">
                <a16:creationId xmlns:a16="http://schemas.microsoft.com/office/drawing/2014/main" id="{6EBE5478-160B-0B46-B5A3-65C3CC4C9116}"/>
              </a:ext>
            </a:extLst>
          </p:cNvPr>
          <p:cNvSpPr>
            <a:spLocks noGrp="1"/>
          </p:cNvSpPr>
          <p:nvPr>
            <p:ph type="sldNum" sz="quarter" idx="12"/>
          </p:nvPr>
        </p:nvSpPr>
        <p:spPr/>
        <p:txBody>
          <a:bodyPr/>
          <a:lstStyle/>
          <a:p>
            <a:fld id="{58DD1769-DAE9-6C4E-82F4-B62273FFA290}" type="slidenum">
              <a:rPr kumimoji="1" lang="ja-JP" altLang="en-US" smtClean="0"/>
              <a:t>5</a:t>
            </a:fld>
            <a:endParaRPr kumimoji="1" lang="ja-JP" altLang="en-US"/>
          </a:p>
        </p:txBody>
      </p:sp>
      <p:sp>
        <p:nvSpPr>
          <p:cNvPr id="6" name="コンテンツ プレースホルダー 5">
            <a:extLst>
              <a:ext uri="{FF2B5EF4-FFF2-40B4-BE49-F238E27FC236}">
                <a16:creationId xmlns:a16="http://schemas.microsoft.com/office/drawing/2014/main" id="{7F6F4B12-74FC-01E9-2F7C-529515F0DB65}"/>
              </a:ext>
            </a:extLst>
          </p:cNvPr>
          <p:cNvSpPr>
            <a:spLocks noGrp="1"/>
          </p:cNvSpPr>
          <p:nvPr>
            <p:ph idx="1"/>
          </p:nvPr>
        </p:nvSpPr>
        <p:spPr/>
        <p:txBody>
          <a:bodyPr/>
          <a:lstStyle/>
          <a:p>
            <a:endParaRPr lang="ja-JP" altLang="en-US"/>
          </a:p>
        </p:txBody>
      </p:sp>
      <p:pic>
        <p:nvPicPr>
          <p:cNvPr id="7" name="図 6">
            <a:extLst>
              <a:ext uri="{FF2B5EF4-FFF2-40B4-BE49-F238E27FC236}">
                <a16:creationId xmlns:a16="http://schemas.microsoft.com/office/drawing/2014/main" id="{6E5D7E9F-6075-440D-4FB6-880C229FF921}"/>
              </a:ext>
            </a:extLst>
          </p:cNvPr>
          <p:cNvPicPr>
            <a:picLocks noChangeAspect="1"/>
          </p:cNvPicPr>
          <p:nvPr/>
        </p:nvPicPr>
        <p:blipFill>
          <a:blip r:embed="rId3"/>
          <a:stretch>
            <a:fillRect/>
          </a:stretch>
        </p:blipFill>
        <p:spPr>
          <a:xfrm>
            <a:off x="80030" y="1148692"/>
            <a:ext cx="8954068" cy="5324536"/>
          </a:xfrm>
          <a:prstGeom prst="rect">
            <a:avLst/>
          </a:prstGeom>
        </p:spPr>
      </p:pic>
    </p:spTree>
    <p:extLst>
      <p:ext uri="{BB962C8B-B14F-4D97-AF65-F5344CB8AC3E}">
        <p14:creationId xmlns:p14="http://schemas.microsoft.com/office/powerpoint/2010/main" val="77731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29BD2-478C-2E42-9123-269D38F1AF1B}"/>
              </a:ext>
            </a:extLst>
          </p:cNvPr>
          <p:cNvSpPr>
            <a:spLocks noGrp="1"/>
          </p:cNvSpPr>
          <p:nvPr>
            <p:ph type="title"/>
          </p:nvPr>
        </p:nvSpPr>
        <p:spPr/>
        <p:txBody>
          <a:bodyPr/>
          <a:lstStyle/>
          <a:p>
            <a:r>
              <a:rPr lang="ja-JP" altLang="en-US"/>
              <a:t>標準的な要員の役割と人数</a:t>
            </a:r>
          </a:p>
        </p:txBody>
      </p:sp>
      <p:sp>
        <p:nvSpPr>
          <p:cNvPr id="3" name="スライド番号プレースホルダー 2">
            <a:extLst>
              <a:ext uri="{FF2B5EF4-FFF2-40B4-BE49-F238E27FC236}">
                <a16:creationId xmlns:a16="http://schemas.microsoft.com/office/drawing/2014/main" id="{587506AE-75B0-574A-8C9D-3945321E4A57}"/>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
        <p:nvSpPr>
          <p:cNvPr id="6" name="テキスト ボックス 5">
            <a:extLst>
              <a:ext uri="{FF2B5EF4-FFF2-40B4-BE49-F238E27FC236}">
                <a16:creationId xmlns:a16="http://schemas.microsoft.com/office/drawing/2014/main" id="{E113775B-270F-6ACA-2CE0-E83811B7CF0A}"/>
              </a:ext>
            </a:extLst>
          </p:cNvPr>
          <p:cNvSpPr txBox="1"/>
          <p:nvPr/>
        </p:nvSpPr>
        <p:spPr>
          <a:xfrm>
            <a:off x="6019943" y="3378878"/>
            <a:ext cx="2962546" cy="923330"/>
          </a:xfrm>
          <a:prstGeom prst="rect">
            <a:avLst/>
          </a:prstGeom>
          <a:noFill/>
          <a:ln w="38100">
            <a:solidFill>
              <a:srgbClr val="FF0000"/>
            </a:solidFill>
          </a:ln>
        </p:spPr>
        <p:txBody>
          <a:bodyPr wrap="square" rtlCol="0">
            <a:spAutoFit/>
          </a:bodyPr>
          <a:lstStyle/>
          <a:p>
            <a:r>
              <a:rPr kumimoji="1" lang="ja-JP" altLang="en-US" b="1" dirty="0"/>
              <a:t>詳細な役割と業務に係る要員数が記載</a:t>
            </a:r>
            <a:r>
              <a:rPr lang="ja-JP" altLang="en-US" b="1" dirty="0"/>
              <a:t>、詳細は新マニュアルを参考のこと。</a:t>
            </a:r>
            <a:endParaRPr kumimoji="1" lang="ja-JP" altLang="en-US" b="1" dirty="0"/>
          </a:p>
        </p:txBody>
      </p:sp>
      <p:pic>
        <p:nvPicPr>
          <p:cNvPr id="9" name="図 8">
            <a:extLst>
              <a:ext uri="{FF2B5EF4-FFF2-40B4-BE49-F238E27FC236}">
                <a16:creationId xmlns:a16="http://schemas.microsoft.com/office/drawing/2014/main" id="{478F578D-2982-ACA3-7181-CAD02EA8FCA6}"/>
              </a:ext>
            </a:extLst>
          </p:cNvPr>
          <p:cNvPicPr>
            <a:picLocks noChangeAspect="1"/>
          </p:cNvPicPr>
          <p:nvPr/>
        </p:nvPicPr>
        <p:blipFill>
          <a:blip r:embed="rId3"/>
          <a:stretch>
            <a:fillRect/>
          </a:stretch>
        </p:blipFill>
        <p:spPr>
          <a:xfrm>
            <a:off x="244443" y="840294"/>
            <a:ext cx="5692893" cy="5967877"/>
          </a:xfrm>
          <a:prstGeom prst="rect">
            <a:avLst/>
          </a:prstGeom>
        </p:spPr>
      </p:pic>
    </p:spTree>
    <p:extLst>
      <p:ext uri="{BB962C8B-B14F-4D97-AF65-F5344CB8AC3E}">
        <p14:creationId xmlns:p14="http://schemas.microsoft.com/office/powerpoint/2010/main" val="400552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7D384A-92F8-844D-8B93-7B40BD481713}"/>
              </a:ext>
            </a:extLst>
          </p:cNvPr>
          <p:cNvSpPr>
            <a:spLocks noGrp="1"/>
          </p:cNvSpPr>
          <p:nvPr>
            <p:ph type="title"/>
          </p:nvPr>
        </p:nvSpPr>
        <p:spPr/>
        <p:txBody>
          <a:bodyPr/>
          <a:lstStyle/>
          <a:p>
            <a:r>
              <a:rPr kumimoji="1" lang="ja-JP" altLang="en-US" dirty="0"/>
              <a:t>資機材例</a:t>
            </a:r>
          </a:p>
        </p:txBody>
      </p:sp>
      <p:graphicFrame>
        <p:nvGraphicFramePr>
          <p:cNvPr id="4" name="コンテンツ プレースホルダー 3">
            <a:extLst>
              <a:ext uri="{FF2B5EF4-FFF2-40B4-BE49-F238E27FC236}">
                <a16:creationId xmlns:a16="http://schemas.microsoft.com/office/drawing/2014/main" id="{D4CA318A-5EBA-6148-8E23-83C61E4B21DB}"/>
              </a:ext>
            </a:extLst>
          </p:cNvPr>
          <p:cNvGraphicFramePr>
            <a:graphicFrameLocks noGrp="1"/>
          </p:cNvGraphicFramePr>
          <p:nvPr>
            <p:ph idx="1"/>
            <p:extLst>
              <p:ext uri="{D42A27DB-BD31-4B8C-83A1-F6EECF244321}">
                <p14:modId xmlns:p14="http://schemas.microsoft.com/office/powerpoint/2010/main" val="1507173244"/>
              </p:ext>
            </p:extLst>
          </p:nvPr>
        </p:nvGraphicFramePr>
        <p:xfrm>
          <a:off x="628650" y="1271588"/>
          <a:ext cx="7886700" cy="3210560"/>
        </p:xfrm>
        <a:graphic>
          <a:graphicData uri="http://schemas.openxmlformats.org/drawingml/2006/table">
            <a:tbl>
              <a:tblPr firstRow="1" bandRow="1">
                <a:tableStyleId>{5940675A-B579-460E-94D1-54222C63F5DA}</a:tableStyleId>
              </a:tblPr>
              <a:tblGrid>
                <a:gridCol w="2230460">
                  <a:extLst>
                    <a:ext uri="{9D8B030D-6E8A-4147-A177-3AD203B41FA5}">
                      <a16:colId xmlns:a16="http://schemas.microsoft.com/office/drawing/2014/main" val="219987690"/>
                    </a:ext>
                  </a:extLst>
                </a:gridCol>
                <a:gridCol w="5656240">
                  <a:extLst>
                    <a:ext uri="{9D8B030D-6E8A-4147-A177-3AD203B41FA5}">
                      <a16:colId xmlns:a16="http://schemas.microsoft.com/office/drawing/2014/main" val="1080158698"/>
                    </a:ext>
                  </a:extLst>
                </a:gridCol>
              </a:tblGrid>
              <a:tr h="370840">
                <a:tc>
                  <a:txBody>
                    <a:bodyPr/>
                    <a:lstStyle/>
                    <a:p>
                      <a:r>
                        <a:rPr kumimoji="1" lang="ja-JP" altLang="en-US" sz="1600"/>
                        <a:t>個人防護装備</a:t>
                      </a:r>
                    </a:p>
                  </a:txBody>
                  <a:tcPr/>
                </a:tc>
                <a:tc>
                  <a:txBody>
                    <a:bodyPr/>
                    <a:lstStyle/>
                    <a:p>
                      <a:r>
                        <a:rPr kumimoji="1" lang="ja-JP" altLang="en-US" sz="1600" dirty="0"/>
                        <a:t>綿手袋、ゴム手袋、サージカルマスク、キャップ</a:t>
                      </a:r>
                      <a:r>
                        <a:rPr kumimoji="1" lang="en-US" altLang="ja-JP" sz="1600" dirty="0"/>
                        <a:t>(</a:t>
                      </a:r>
                      <a:r>
                        <a:rPr kumimoji="1" lang="ja-JP" altLang="en-US" sz="1600" dirty="0"/>
                        <a:t>帽子</a:t>
                      </a:r>
                      <a:r>
                        <a:rPr kumimoji="1" lang="en-US" altLang="ja-JP" sz="1600" dirty="0"/>
                        <a:t>)</a:t>
                      </a:r>
                      <a:r>
                        <a:rPr kumimoji="1" lang="ja-JP" altLang="en-US" sz="1600" dirty="0"/>
                        <a:t>、個人被ばく線量計</a:t>
                      </a:r>
                      <a:r>
                        <a:rPr kumimoji="1" lang="en-US" altLang="ja-JP" sz="1600" dirty="0"/>
                        <a:t>(</a:t>
                      </a:r>
                      <a:r>
                        <a:rPr kumimoji="1" lang="ja-JP" altLang="en-US" sz="1600" dirty="0"/>
                        <a:t>ポケット線量計</a:t>
                      </a:r>
                      <a:r>
                        <a:rPr kumimoji="1" lang="en-US" altLang="ja-JP" sz="1600" dirty="0"/>
                        <a:t>(PD)</a:t>
                      </a:r>
                      <a:r>
                        <a:rPr kumimoji="1" lang="ja-JP" altLang="en-US" sz="1600" dirty="0"/>
                        <a:t>等 </a:t>
                      </a:r>
                    </a:p>
                  </a:txBody>
                  <a:tcPr/>
                </a:tc>
                <a:extLst>
                  <a:ext uri="{0D108BD9-81ED-4DB2-BD59-A6C34878D82A}">
                    <a16:rowId xmlns:a16="http://schemas.microsoft.com/office/drawing/2014/main" val="568036265"/>
                  </a:ext>
                </a:extLst>
              </a:tr>
              <a:tr h="370840">
                <a:tc rowSpan="2">
                  <a:txBody>
                    <a:bodyPr/>
                    <a:lstStyle/>
                    <a:p>
                      <a:r>
                        <a:rPr kumimoji="1" lang="ja-JP" altLang="en-US" sz="1600"/>
                        <a:t>放射線測定器</a:t>
                      </a:r>
                    </a:p>
                  </a:txBody>
                  <a:tcPr/>
                </a:tc>
                <a:tc>
                  <a:txBody>
                    <a:bodyPr/>
                    <a:lstStyle/>
                    <a:p>
                      <a:r>
                        <a:rPr kumimoji="1" lang="ja-JP" altLang="en-US" sz="1600"/>
                        <a:t>表面汚染検査用の放射線測定器</a:t>
                      </a:r>
                      <a:r>
                        <a:rPr kumimoji="1" lang="en-US" altLang="ja-JP" sz="1600" dirty="0"/>
                        <a:t>(GM </a:t>
                      </a:r>
                      <a:r>
                        <a:rPr kumimoji="1" lang="ja-JP" altLang="en-US" sz="1600"/>
                        <a:t>サーベイメータ等</a:t>
                      </a:r>
                      <a:r>
                        <a:rPr kumimoji="1" lang="en-US" altLang="ja-JP" sz="1600" dirty="0"/>
                        <a:t>)</a:t>
                      </a:r>
                      <a:r>
                        <a:rPr kumimoji="1" lang="ja-JP" altLang="en-US" sz="1600"/>
                        <a:t>、 空間線量率用の放射線測定器</a:t>
                      </a:r>
                      <a:r>
                        <a:rPr kumimoji="1" lang="en-US" altLang="ja-JP" sz="1600" dirty="0"/>
                        <a:t>(</a:t>
                      </a:r>
                      <a:r>
                        <a:rPr kumimoji="1" lang="en-US" altLang="ja-JP" sz="1600" dirty="0" err="1"/>
                        <a:t>NaI</a:t>
                      </a:r>
                      <a:r>
                        <a:rPr kumimoji="1" lang="en-US" altLang="ja-JP" sz="1600" dirty="0"/>
                        <a:t> </a:t>
                      </a:r>
                      <a:r>
                        <a:rPr kumimoji="1" lang="ja-JP" altLang="en-US" sz="1600"/>
                        <a:t>シンチレーション式サーベイメータ等</a:t>
                      </a:r>
                      <a:r>
                        <a:rPr kumimoji="1" lang="en-US" altLang="ja-JP" sz="1600" dirty="0"/>
                        <a:t>) </a:t>
                      </a:r>
                    </a:p>
                  </a:txBody>
                  <a:tcPr/>
                </a:tc>
                <a:extLst>
                  <a:ext uri="{0D108BD9-81ED-4DB2-BD59-A6C34878D82A}">
                    <a16:rowId xmlns:a16="http://schemas.microsoft.com/office/drawing/2014/main" val="114051072"/>
                  </a:ext>
                </a:extLst>
              </a:tr>
              <a:tr h="370840">
                <a:tc vMerge="1">
                  <a:txBody>
                    <a:bodyPr/>
                    <a:lstStyle/>
                    <a:p>
                      <a:endParaRPr kumimoji="1" lang="ja-JP" altLang="en-US"/>
                    </a:p>
                  </a:txBody>
                  <a:tcPr/>
                </a:tc>
                <a:tc>
                  <a:txBody>
                    <a:bodyPr/>
                    <a:lstStyle/>
                    <a:p>
                      <a:r>
                        <a:rPr kumimoji="1" lang="en-US" altLang="ja-JP" sz="1600" dirty="0"/>
                        <a:t>(</a:t>
                      </a:r>
                      <a:r>
                        <a:rPr kumimoji="1" lang="ja-JP" altLang="en-US" sz="1600" dirty="0"/>
                        <a:t>使用できる場合</a:t>
                      </a:r>
                      <a:r>
                        <a:rPr kumimoji="1" lang="en-US" altLang="ja-JP" sz="1600" dirty="0"/>
                        <a:t>)</a:t>
                      </a:r>
                      <a:r>
                        <a:rPr kumimoji="1" lang="ja-JP" altLang="en-US" sz="1600" dirty="0"/>
                        <a:t>車両用ゲート型モニタ </a:t>
                      </a:r>
                    </a:p>
                  </a:txBody>
                  <a:tcPr/>
                </a:tc>
                <a:extLst>
                  <a:ext uri="{0D108BD9-81ED-4DB2-BD59-A6C34878D82A}">
                    <a16:rowId xmlns:a16="http://schemas.microsoft.com/office/drawing/2014/main" val="1914252610"/>
                  </a:ext>
                </a:extLst>
              </a:tr>
              <a:tr h="370840">
                <a:tc>
                  <a:txBody>
                    <a:bodyPr/>
                    <a:lstStyle/>
                    <a:p>
                      <a:r>
                        <a:rPr kumimoji="1" lang="ja-JP" altLang="en-US" sz="1600"/>
                        <a:t>養生資材</a:t>
                      </a:r>
                    </a:p>
                  </a:txBody>
                  <a:tcPr/>
                </a:tc>
                <a:tc>
                  <a:txBody>
                    <a:bodyPr/>
                    <a:lstStyle/>
                    <a:p>
                      <a:r>
                        <a:rPr kumimoji="1" lang="ja-JP" altLang="en-US" sz="1600"/>
                        <a:t>養生用シート、粘着テープ等 </a:t>
                      </a:r>
                    </a:p>
                  </a:txBody>
                  <a:tcPr/>
                </a:tc>
                <a:extLst>
                  <a:ext uri="{0D108BD9-81ED-4DB2-BD59-A6C34878D82A}">
                    <a16:rowId xmlns:a16="http://schemas.microsoft.com/office/drawing/2014/main" val="260155106"/>
                  </a:ext>
                </a:extLst>
              </a:tr>
              <a:tr h="370840">
                <a:tc>
                  <a:txBody>
                    <a:bodyPr/>
                    <a:lstStyle/>
                    <a:p>
                      <a:r>
                        <a:rPr kumimoji="1" lang="ja-JP" altLang="en-US" sz="1600"/>
                        <a:t>簡易除染用品</a:t>
                      </a:r>
                    </a:p>
                  </a:txBody>
                  <a:tcPr/>
                </a:tc>
                <a:tc>
                  <a:txBody>
                    <a:bodyPr/>
                    <a:lstStyle/>
                    <a:p>
                      <a:r>
                        <a:rPr kumimoji="1" lang="ja-JP" altLang="en-US" sz="1600" dirty="0"/>
                        <a:t>養生用シート、粘着テープ、ウェットティッシュ、ウエス、洗車用ブラシ、ビニ ールシート、大小ポリ袋、帽子、綿手袋、ゴム手袋、サージカルマスク、着替え 用衣類とタオル等 </a:t>
                      </a:r>
                    </a:p>
                  </a:txBody>
                  <a:tcPr/>
                </a:tc>
                <a:extLst>
                  <a:ext uri="{0D108BD9-81ED-4DB2-BD59-A6C34878D82A}">
                    <a16:rowId xmlns:a16="http://schemas.microsoft.com/office/drawing/2014/main" val="4185374352"/>
                  </a:ext>
                </a:extLst>
              </a:tr>
            </a:tbl>
          </a:graphicData>
        </a:graphic>
      </p:graphicFrame>
      <p:sp>
        <p:nvSpPr>
          <p:cNvPr id="5" name="正方形/長方形 4">
            <a:extLst>
              <a:ext uri="{FF2B5EF4-FFF2-40B4-BE49-F238E27FC236}">
                <a16:creationId xmlns:a16="http://schemas.microsoft.com/office/drawing/2014/main" id="{100622C1-F5EE-4C47-B45A-DEE89511A243}"/>
              </a:ext>
            </a:extLst>
          </p:cNvPr>
          <p:cNvSpPr/>
          <p:nvPr/>
        </p:nvSpPr>
        <p:spPr>
          <a:xfrm>
            <a:off x="628651" y="4802448"/>
            <a:ext cx="7886699" cy="1754326"/>
          </a:xfrm>
          <a:prstGeom prst="rect">
            <a:avLst/>
          </a:prstGeom>
        </p:spPr>
        <p:txBody>
          <a:bodyPr wrap="square">
            <a:spAutoFit/>
          </a:bodyPr>
          <a:lstStyle/>
          <a:p>
            <a:r>
              <a:rPr lang="ja-JP" altLang="en-US" dirty="0"/>
              <a:t>このほか、地方公共団体の現地災害対策本部等との通信連絡のため、携帯電話、衛星携帯電話などの通信機器を整備する必要があります。</a:t>
            </a:r>
            <a:endParaRPr lang="en-US" altLang="ja-JP" dirty="0"/>
          </a:p>
          <a:p>
            <a:r>
              <a:rPr lang="ja-JP" altLang="en-US" dirty="0"/>
              <a:t>また、検査場所によっては、運営に必要な仮設テントや机、照明器具、熱中症 対策のための保冷剤、送風機、暖房器具、雨具、荒天時対策の装備等が必要となりま す。なお、自動体外式除細動器</a:t>
            </a:r>
            <a:r>
              <a:rPr lang="en-US" altLang="ja-JP" dirty="0"/>
              <a:t>(AED)</a:t>
            </a:r>
            <a:r>
              <a:rPr lang="ja-JP" altLang="en-US" dirty="0"/>
              <a:t>は用意することが望ましいです。 </a:t>
            </a:r>
          </a:p>
        </p:txBody>
      </p:sp>
      <p:sp>
        <p:nvSpPr>
          <p:cNvPr id="3" name="スライド番号プレースホルダー 2">
            <a:extLst>
              <a:ext uri="{FF2B5EF4-FFF2-40B4-BE49-F238E27FC236}">
                <a16:creationId xmlns:a16="http://schemas.microsoft.com/office/drawing/2014/main" id="{F1FFFE02-4856-EE43-B3E0-742D450C21A1}"/>
              </a:ext>
            </a:extLst>
          </p:cNvPr>
          <p:cNvSpPr>
            <a:spLocks noGrp="1"/>
          </p:cNvSpPr>
          <p:nvPr>
            <p:ph type="sldNum" sz="quarter" idx="12"/>
          </p:nvPr>
        </p:nvSpPr>
        <p:spPr/>
        <p:txBody>
          <a:bodyPr/>
          <a:lstStyle/>
          <a:p>
            <a:fld id="{58DD1769-DAE9-6C4E-82F4-B62273FFA290}" type="slidenum">
              <a:rPr kumimoji="1" lang="ja-JP" altLang="en-US" smtClean="0"/>
              <a:t>7</a:t>
            </a:fld>
            <a:endParaRPr kumimoji="1" lang="ja-JP" altLang="en-US" dirty="0"/>
          </a:p>
        </p:txBody>
      </p:sp>
      <p:sp>
        <p:nvSpPr>
          <p:cNvPr id="6" name="テキスト ボックス 5">
            <a:extLst>
              <a:ext uri="{FF2B5EF4-FFF2-40B4-BE49-F238E27FC236}">
                <a16:creationId xmlns:a16="http://schemas.microsoft.com/office/drawing/2014/main" id="{6C80E1F2-706B-411A-3CA8-15EDC741CBEB}"/>
              </a:ext>
            </a:extLst>
          </p:cNvPr>
          <p:cNvSpPr txBox="1"/>
          <p:nvPr/>
        </p:nvSpPr>
        <p:spPr>
          <a:xfrm>
            <a:off x="2177803" y="6345077"/>
            <a:ext cx="5586786" cy="369332"/>
          </a:xfrm>
          <a:prstGeom prst="rect">
            <a:avLst/>
          </a:prstGeom>
          <a:noFill/>
          <a:ln w="38100">
            <a:solidFill>
              <a:srgbClr val="FF0000"/>
            </a:solidFill>
          </a:ln>
        </p:spPr>
        <p:txBody>
          <a:bodyPr wrap="none" rtlCol="0">
            <a:spAutoFit/>
          </a:bodyPr>
          <a:lstStyle/>
          <a:p>
            <a:r>
              <a:rPr kumimoji="1" lang="ja-JP" altLang="en-US" b="1" dirty="0"/>
              <a:t>使用資機材・測定器の適応</a:t>
            </a:r>
            <a:r>
              <a:rPr kumimoji="1" lang="en-US" altLang="ja-JP" b="1" dirty="0"/>
              <a:t>JIS</a:t>
            </a:r>
            <a:r>
              <a:rPr kumimoji="1" lang="ja-JP" altLang="en-US" b="1" dirty="0"/>
              <a:t>規格が示されている。</a:t>
            </a:r>
          </a:p>
        </p:txBody>
      </p:sp>
      <p:sp>
        <p:nvSpPr>
          <p:cNvPr id="7" name="テキスト ボックス 6">
            <a:extLst>
              <a:ext uri="{FF2B5EF4-FFF2-40B4-BE49-F238E27FC236}">
                <a16:creationId xmlns:a16="http://schemas.microsoft.com/office/drawing/2014/main" id="{0D805C1F-DEA0-1F1C-C7F9-CE80A93E2CCF}"/>
              </a:ext>
            </a:extLst>
          </p:cNvPr>
          <p:cNvSpPr txBox="1"/>
          <p:nvPr/>
        </p:nvSpPr>
        <p:spPr>
          <a:xfrm>
            <a:off x="6007356" y="845936"/>
            <a:ext cx="2492990" cy="369332"/>
          </a:xfrm>
          <a:prstGeom prst="rect">
            <a:avLst/>
          </a:prstGeom>
          <a:noFill/>
          <a:ln w="28575">
            <a:solidFill>
              <a:srgbClr val="FF0000"/>
            </a:solidFill>
          </a:ln>
        </p:spPr>
        <p:txBody>
          <a:bodyPr wrap="none" rtlCol="0">
            <a:spAutoFit/>
          </a:bodyPr>
          <a:lstStyle/>
          <a:p>
            <a:r>
              <a:rPr lang="ja-JP" altLang="en-US" b="1" dirty="0"/>
              <a:t>汚染</a:t>
            </a:r>
            <a:r>
              <a:rPr kumimoji="1" lang="ja-JP" altLang="en-US" b="1" dirty="0"/>
              <a:t>防護は簡素化する</a:t>
            </a:r>
          </a:p>
        </p:txBody>
      </p:sp>
    </p:spTree>
    <p:extLst>
      <p:ext uri="{BB962C8B-B14F-4D97-AF65-F5344CB8AC3E}">
        <p14:creationId xmlns:p14="http://schemas.microsoft.com/office/powerpoint/2010/main" val="362557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19B3B7-BD20-3B44-BF9C-CF452111C23A}"/>
              </a:ext>
            </a:extLst>
          </p:cNvPr>
          <p:cNvSpPr>
            <a:spLocks noGrp="1"/>
          </p:cNvSpPr>
          <p:nvPr>
            <p:ph type="title"/>
          </p:nvPr>
        </p:nvSpPr>
        <p:spPr/>
        <p:txBody>
          <a:bodyPr/>
          <a:lstStyle/>
          <a:p>
            <a:r>
              <a:rPr kumimoji="1" lang="ja-JP" altLang="en-US"/>
              <a:t>バックグラウンドの測定方法と取扱い</a:t>
            </a:r>
          </a:p>
        </p:txBody>
      </p:sp>
      <p:sp>
        <p:nvSpPr>
          <p:cNvPr id="6" name="正方形/長方形 5">
            <a:extLst>
              <a:ext uri="{FF2B5EF4-FFF2-40B4-BE49-F238E27FC236}">
                <a16:creationId xmlns:a16="http://schemas.microsoft.com/office/drawing/2014/main" id="{98AD87AA-5342-BD4A-B606-D9DF94509D0A}"/>
              </a:ext>
            </a:extLst>
          </p:cNvPr>
          <p:cNvSpPr/>
          <p:nvPr/>
        </p:nvSpPr>
        <p:spPr>
          <a:xfrm>
            <a:off x="4036309" y="2912943"/>
            <a:ext cx="3816220" cy="2934504"/>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8" name="二等辺三角形 14">
            <a:extLst>
              <a:ext uri="{FF2B5EF4-FFF2-40B4-BE49-F238E27FC236}">
                <a16:creationId xmlns:a16="http://schemas.microsoft.com/office/drawing/2014/main" id="{FAC85FA2-F5D7-9945-9780-58A527676C48}"/>
              </a:ext>
            </a:extLst>
          </p:cNvPr>
          <p:cNvSpPr/>
          <p:nvPr/>
        </p:nvSpPr>
        <p:spPr>
          <a:xfrm>
            <a:off x="3494199" y="1461244"/>
            <a:ext cx="4900440" cy="1451699"/>
          </a:xfrm>
          <a:prstGeom prst="triangle">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3" name="テキスト ボックス 2">
            <a:extLst>
              <a:ext uri="{FF2B5EF4-FFF2-40B4-BE49-F238E27FC236}">
                <a16:creationId xmlns:a16="http://schemas.microsoft.com/office/drawing/2014/main" id="{C99FD309-6C73-D44D-BEBC-6CB06731DA3C}"/>
              </a:ext>
            </a:extLst>
          </p:cNvPr>
          <p:cNvSpPr txBox="1"/>
          <p:nvPr/>
        </p:nvSpPr>
        <p:spPr>
          <a:xfrm>
            <a:off x="628650" y="3333028"/>
            <a:ext cx="2844048" cy="369332"/>
          </a:xfrm>
          <a:prstGeom prst="rect">
            <a:avLst/>
          </a:prstGeom>
          <a:noFill/>
        </p:spPr>
        <p:txBody>
          <a:bodyPr wrap="none" rtlCol="0">
            <a:spAutoFit/>
          </a:bodyPr>
          <a:lstStyle/>
          <a:p>
            <a:r>
              <a:rPr kumimoji="1" lang="ja-JP" altLang="en-US" dirty="0"/>
              <a:t>時定数</a:t>
            </a:r>
            <a:r>
              <a:rPr kumimoji="1" lang="en-US" altLang="ja-JP" dirty="0"/>
              <a:t>10</a:t>
            </a:r>
            <a:r>
              <a:rPr kumimoji="1" lang="ja-JP" altLang="en-US" dirty="0"/>
              <a:t>秒</a:t>
            </a:r>
            <a:r>
              <a:rPr kumimoji="1" lang="en-US" altLang="ja-JP" dirty="0"/>
              <a:t> X </a:t>
            </a:r>
            <a:r>
              <a:rPr kumimoji="1" lang="ja-JP" altLang="en-US" dirty="0"/>
              <a:t>約</a:t>
            </a:r>
            <a:r>
              <a:rPr kumimoji="1" lang="en-US" altLang="ja-JP" dirty="0"/>
              <a:t>30</a:t>
            </a:r>
            <a:r>
              <a:rPr kumimoji="1" lang="ja-JP" altLang="en-US" dirty="0"/>
              <a:t>秒測定</a:t>
            </a:r>
          </a:p>
        </p:txBody>
      </p:sp>
      <p:sp>
        <p:nvSpPr>
          <p:cNvPr id="19" name="正方形/長方形 18">
            <a:extLst>
              <a:ext uri="{FF2B5EF4-FFF2-40B4-BE49-F238E27FC236}">
                <a16:creationId xmlns:a16="http://schemas.microsoft.com/office/drawing/2014/main" id="{94418A40-239D-3147-80C8-F92E41C95FFC}"/>
              </a:ext>
            </a:extLst>
          </p:cNvPr>
          <p:cNvSpPr/>
          <p:nvPr/>
        </p:nvSpPr>
        <p:spPr>
          <a:xfrm>
            <a:off x="628650" y="1461244"/>
            <a:ext cx="2865549" cy="646331"/>
          </a:xfrm>
          <a:prstGeom prst="rect">
            <a:avLst/>
          </a:prstGeom>
        </p:spPr>
        <p:txBody>
          <a:bodyPr wrap="square">
            <a:spAutoFit/>
          </a:bodyPr>
          <a:lstStyle/>
          <a:p>
            <a:r>
              <a:rPr lang="en-US" altLang="ja-JP" dirty="0" err="1"/>
              <a:t>NaI</a:t>
            </a:r>
            <a:r>
              <a:rPr lang="en-US" altLang="ja-JP" dirty="0"/>
              <a:t> </a:t>
            </a:r>
            <a:r>
              <a:rPr lang="ja-JP" altLang="en-US"/>
              <a:t>シンチレーション式サーベイメーター等</a:t>
            </a:r>
          </a:p>
        </p:txBody>
      </p:sp>
      <p:sp>
        <p:nvSpPr>
          <p:cNvPr id="21" name="正方形/長方形 20">
            <a:extLst>
              <a:ext uri="{FF2B5EF4-FFF2-40B4-BE49-F238E27FC236}">
                <a16:creationId xmlns:a16="http://schemas.microsoft.com/office/drawing/2014/main" id="{FFBCF789-4490-554B-B39A-82BDC4484981}"/>
              </a:ext>
            </a:extLst>
          </p:cNvPr>
          <p:cNvSpPr/>
          <p:nvPr/>
        </p:nvSpPr>
        <p:spPr>
          <a:xfrm>
            <a:off x="1909823" y="6133725"/>
            <a:ext cx="5118156" cy="369332"/>
          </a:xfrm>
          <a:prstGeom prst="rect">
            <a:avLst/>
          </a:prstGeom>
        </p:spPr>
        <p:txBody>
          <a:bodyPr wrap="square">
            <a:spAutoFit/>
          </a:bodyPr>
          <a:lstStyle/>
          <a:p>
            <a:r>
              <a:rPr lang="ja-JP" altLang="en-US"/>
              <a:t>測定日時、測定場所、測定者及び測定値を記録</a:t>
            </a:r>
          </a:p>
        </p:txBody>
      </p:sp>
      <p:sp>
        <p:nvSpPr>
          <p:cNvPr id="22" name="テキスト ボックス 21">
            <a:extLst>
              <a:ext uri="{FF2B5EF4-FFF2-40B4-BE49-F238E27FC236}">
                <a16:creationId xmlns:a16="http://schemas.microsoft.com/office/drawing/2014/main" id="{7EBDA72C-C357-F04C-ACBD-E49AD0335B01}"/>
              </a:ext>
            </a:extLst>
          </p:cNvPr>
          <p:cNvSpPr txBox="1"/>
          <p:nvPr/>
        </p:nvSpPr>
        <p:spPr>
          <a:xfrm>
            <a:off x="5621253" y="3160070"/>
            <a:ext cx="646331" cy="369332"/>
          </a:xfrm>
          <a:prstGeom prst="rect">
            <a:avLst/>
          </a:prstGeom>
          <a:noFill/>
        </p:spPr>
        <p:txBody>
          <a:bodyPr wrap="none" rtlCol="0">
            <a:spAutoFit/>
          </a:bodyPr>
          <a:lstStyle/>
          <a:p>
            <a:r>
              <a:rPr kumimoji="1" lang="ja-JP" altLang="en-US"/>
              <a:t>屋内</a:t>
            </a:r>
          </a:p>
        </p:txBody>
      </p:sp>
      <p:sp>
        <p:nvSpPr>
          <p:cNvPr id="23" name="テキスト ボックス 22">
            <a:extLst>
              <a:ext uri="{FF2B5EF4-FFF2-40B4-BE49-F238E27FC236}">
                <a16:creationId xmlns:a16="http://schemas.microsoft.com/office/drawing/2014/main" id="{EC3BDF76-2F2D-0A41-B463-528D89BF040C}"/>
              </a:ext>
            </a:extLst>
          </p:cNvPr>
          <p:cNvSpPr txBox="1"/>
          <p:nvPr/>
        </p:nvSpPr>
        <p:spPr>
          <a:xfrm>
            <a:off x="2538683" y="3614862"/>
            <a:ext cx="646331" cy="369332"/>
          </a:xfrm>
          <a:prstGeom prst="rect">
            <a:avLst/>
          </a:prstGeom>
          <a:noFill/>
        </p:spPr>
        <p:txBody>
          <a:bodyPr wrap="none" rtlCol="0">
            <a:spAutoFit/>
          </a:bodyPr>
          <a:lstStyle/>
          <a:p>
            <a:r>
              <a:rPr kumimoji="1" lang="ja-JP" altLang="en-US"/>
              <a:t>屋外</a:t>
            </a:r>
          </a:p>
        </p:txBody>
      </p:sp>
      <p:sp>
        <p:nvSpPr>
          <p:cNvPr id="24" name="正方形/長方形 23">
            <a:extLst>
              <a:ext uri="{FF2B5EF4-FFF2-40B4-BE49-F238E27FC236}">
                <a16:creationId xmlns:a16="http://schemas.microsoft.com/office/drawing/2014/main" id="{59DFCC80-FA5F-414C-98EC-26FD135F72AD}"/>
              </a:ext>
            </a:extLst>
          </p:cNvPr>
          <p:cNvSpPr/>
          <p:nvPr/>
        </p:nvSpPr>
        <p:spPr>
          <a:xfrm>
            <a:off x="628650" y="2126141"/>
            <a:ext cx="2865549" cy="1200329"/>
          </a:xfrm>
          <a:prstGeom prst="rect">
            <a:avLst/>
          </a:prstGeom>
        </p:spPr>
        <p:txBody>
          <a:bodyPr wrap="square">
            <a:spAutoFit/>
          </a:bodyPr>
          <a:lstStyle/>
          <a:p>
            <a:r>
              <a:rPr lang="ja-JP" altLang="en-US" dirty="0"/>
              <a:t>車の通行が少なく、目印があって、場所の特定が容易な地点</a:t>
            </a:r>
            <a:endParaRPr lang="en-US" altLang="ja-JP" dirty="0"/>
          </a:p>
          <a:p>
            <a:r>
              <a:rPr lang="ja-JP" altLang="en-US" sz="1800" dirty="0">
                <a:effectLst/>
              </a:rPr>
              <a:t>地上から</a:t>
            </a:r>
            <a:r>
              <a:rPr lang="en-US" altLang="ja-JP" sz="1800" dirty="0">
                <a:effectLst/>
              </a:rPr>
              <a:t>1</a:t>
            </a:r>
            <a:r>
              <a:rPr lang="en" altLang="ja-JP" sz="1800" dirty="0">
                <a:effectLst/>
              </a:rPr>
              <a:t>m</a:t>
            </a:r>
            <a:r>
              <a:rPr lang="ja-JP" altLang="en-US" sz="1800" dirty="0">
                <a:effectLst/>
              </a:rPr>
              <a:t>の高さ</a:t>
            </a:r>
            <a:endParaRPr lang="ja-JP" altLang="en-US" dirty="0"/>
          </a:p>
        </p:txBody>
      </p:sp>
      <p:sp>
        <p:nvSpPr>
          <p:cNvPr id="5" name="スライド番号プレースホルダー 4">
            <a:extLst>
              <a:ext uri="{FF2B5EF4-FFF2-40B4-BE49-F238E27FC236}">
                <a16:creationId xmlns:a16="http://schemas.microsoft.com/office/drawing/2014/main" id="{0229FE5D-F743-AC43-BBEC-C89F408E8803}"/>
              </a:ext>
            </a:extLst>
          </p:cNvPr>
          <p:cNvSpPr>
            <a:spLocks noGrp="1"/>
          </p:cNvSpPr>
          <p:nvPr>
            <p:ph type="sldNum" sz="quarter" idx="12"/>
          </p:nvPr>
        </p:nvSpPr>
        <p:spPr/>
        <p:txBody>
          <a:bodyPr/>
          <a:lstStyle/>
          <a:p>
            <a:fld id="{58DD1769-DAE9-6C4E-82F4-B62273FFA290}" type="slidenum">
              <a:rPr kumimoji="1" lang="ja-JP" altLang="en-US" smtClean="0"/>
              <a:t>8</a:t>
            </a:fld>
            <a:endParaRPr kumimoji="1" lang="ja-JP" altLang="en-US"/>
          </a:p>
        </p:txBody>
      </p:sp>
      <p:pic>
        <p:nvPicPr>
          <p:cNvPr id="7" name="図 6">
            <a:extLst>
              <a:ext uri="{FF2B5EF4-FFF2-40B4-BE49-F238E27FC236}">
                <a16:creationId xmlns:a16="http://schemas.microsoft.com/office/drawing/2014/main" id="{EC111EC8-A801-E140-8B21-115B11A90759}"/>
              </a:ext>
            </a:extLst>
          </p:cNvPr>
          <p:cNvPicPr>
            <a:picLocks noChangeAspect="1"/>
          </p:cNvPicPr>
          <p:nvPr/>
        </p:nvPicPr>
        <p:blipFill>
          <a:blip r:embed="rId3"/>
          <a:stretch>
            <a:fillRect/>
          </a:stretch>
        </p:blipFill>
        <p:spPr>
          <a:xfrm>
            <a:off x="2061424" y="4184879"/>
            <a:ext cx="1600200" cy="1244600"/>
          </a:xfrm>
          <a:prstGeom prst="rect">
            <a:avLst/>
          </a:prstGeom>
        </p:spPr>
      </p:pic>
      <p:pic>
        <p:nvPicPr>
          <p:cNvPr id="9" name="図 8">
            <a:extLst>
              <a:ext uri="{FF2B5EF4-FFF2-40B4-BE49-F238E27FC236}">
                <a16:creationId xmlns:a16="http://schemas.microsoft.com/office/drawing/2014/main" id="{AD40D8FA-E441-0A45-8609-1A60471261C2}"/>
              </a:ext>
            </a:extLst>
          </p:cNvPr>
          <p:cNvPicPr>
            <a:picLocks noChangeAspect="1"/>
          </p:cNvPicPr>
          <p:nvPr/>
        </p:nvPicPr>
        <p:blipFill>
          <a:blip r:embed="rId3"/>
          <a:stretch>
            <a:fillRect/>
          </a:stretch>
        </p:blipFill>
        <p:spPr>
          <a:xfrm>
            <a:off x="5324889" y="3815680"/>
            <a:ext cx="1600200" cy="1244600"/>
          </a:xfrm>
          <a:prstGeom prst="rect">
            <a:avLst/>
          </a:prstGeom>
        </p:spPr>
      </p:pic>
      <p:sp>
        <p:nvSpPr>
          <p:cNvPr id="4" name="テキスト ボックス 3">
            <a:extLst>
              <a:ext uri="{FF2B5EF4-FFF2-40B4-BE49-F238E27FC236}">
                <a16:creationId xmlns:a16="http://schemas.microsoft.com/office/drawing/2014/main" id="{337F6724-0634-3227-E615-5F27A0FD3EAB}"/>
              </a:ext>
            </a:extLst>
          </p:cNvPr>
          <p:cNvSpPr txBox="1"/>
          <p:nvPr/>
        </p:nvSpPr>
        <p:spPr>
          <a:xfrm>
            <a:off x="761111" y="5573169"/>
            <a:ext cx="2297424" cy="369332"/>
          </a:xfrm>
          <a:prstGeom prst="rect">
            <a:avLst/>
          </a:prstGeom>
          <a:noFill/>
          <a:ln w="38100">
            <a:noFill/>
          </a:ln>
        </p:spPr>
        <p:txBody>
          <a:bodyPr wrap="none" rtlCol="0">
            <a:spAutoFit/>
          </a:bodyPr>
          <a:lstStyle/>
          <a:p>
            <a:r>
              <a:rPr lang="en-US" altLang="ja-JP" dirty="0"/>
              <a:t>1</a:t>
            </a:r>
            <a:r>
              <a:rPr lang="ja-JP" altLang="en-US" dirty="0"/>
              <a:t>時間に</a:t>
            </a:r>
            <a:r>
              <a:rPr lang="en-US" altLang="ja-JP" dirty="0"/>
              <a:t>1</a:t>
            </a:r>
            <a:r>
              <a:rPr lang="ja-JP" altLang="en-US" dirty="0"/>
              <a:t>回程度測定</a:t>
            </a:r>
            <a:endParaRPr kumimoji="1" lang="ja-JP" altLang="en-US" dirty="0"/>
          </a:p>
        </p:txBody>
      </p:sp>
    </p:spTree>
    <p:extLst>
      <p:ext uri="{BB962C8B-B14F-4D97-AF65-F5344CB8AC3E}">
        <p14:creationId xmlns:p14="http://schemas.microsoft.com/office/powerpoint/2010/main" val="90091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67F2732-B84E-BA41-802E-2FB59C9D6579}"/>
              </a:ext>
            </a:extLst>
          </p:cNvPr>
          <p:cNvSpPr>
            <a:spLocks noGrp="1"/>
          </p:cNvSpPr>
          <p:nvPr>
            <p:ph type="title"/>
          </p:nvPr>
        </p:nvSpPr>
        <p:spPr/>
        <p:txBody>
          <a:bodyPr/>
          <a:lstStyle/>
          <a:p>
            <a:r>
              <a:rPr kumimoji="1" lang="ja-JP" altLang="en-US" dirty="0"/>
              <a:t>車両及び物品の検査例</a:t>
            </a:r>
          </a:p>
        </p:txBody>
      </p:sp>
      <p:sp>
        <p:nvSpPr>
          <p:cNvPr id="5" name="コンテンツ プレースホルダー 4">
            <a:extLst>
              <a:ext uri="{FF2B5EF4-FFF2-40B4-BE49-F238E27FC236}">
                <a16:creationId xmlns:a16="http://schemas.microsoft.com/office/drawing/2014/main" id="{AB5689A9-7C0A-744B-968D-2F403AB3348A}"/>
              </a:ext>
            </a:extLst>
          </p:cNvPr>
          <p:cNvSpPr>
            <a:spLocks noGrp="1"/>
          </p:cNvSpPr>
          <p:nvPr>
            <p:ph idx="1"/>
          </p:nvPr>
        </p:nvSpPr>
        <p:spPr>
          <a:xfrm>
            <a:off x="628649" y="1272209"/>
            <a:ext cx="8445816" cy="4904755"/>
          </a:xfrm>
        </p:spPr>
        <p:txBody>
          <a:bodyPr/>
          <a:lstStyle/>
          <a:p>
            <a:pPr lvl="0"/>
            <a:r>
              <a:rPr lang="en-US" altLang="ja-JP" dirty="0">
                <a:solidFill>
                  <a:prstClr val="black"/>
                </a:solidFill>
              </a:rPr>
              <a:t>GM</a:t>
            </a:r>
            <a:r>
              <a:rPr lang="ja-JP" altLang="en-US" dirty="0">
                <a:solidFill>
                  <a:prstClr val="black"/>
                </a:solidFill>
              </a:rPr>
              <a:t>サーベイメータ（入射窓面積が</a:t>
            </a:r>
            <a:r>
              <a:rPr lang="en-US" altLang="ja-JP" dirty="0">
                <a:solidFill>
                  <a:prstClr val="black"/>
                </a:solidFill>
              </a:rPr>
              <a:t>20cm</a:t>
            </a:r>
            <a:r>
              <a:rPr lang="en-US" altLang="ja-JP" baseline="30000" dirty="0">
                <a:solidFill>
                  <a:prstClr val="black"/>
                </a:solidFill>
              </a:rPr>
              <a:t>2</a:t>
            </a:r>
            <a:r>
              <a:rPr lang="ja-JP" altLang="en-US" dirty="0">
                <a:solidFill>
                  <a:prstClr val="black"/>
                </a:solidFill>
              </a:rPr>
              <a:t>のもの）を用いた測定</a:t>
            </a:r>
            <a:endParaRPr lang="en-US" altLang="ja-JP" dirty="0">
              <a:solidFill>
                <a:prstClr val="black"/>
              </a:solidFill>
            </a:endParaRPr>
          </a:p>
          <a:p>
            <a:pPr lvl="0"/>
            <a:r>
              <a:rPr lang="ja-JP" altLang="en-US" dirty="0">
                <a:solidFill>
                  <a:prstClr val="black"/>
                </a:solidFill>
              </a:rPr>
              <a:t>設定</a:t>
            </a:r>
          </a:p>
          <a:p>
            <a:pPr lvl="1"/>
            <a:r>
              <a:rPr lang="ja-JP" altLang="en-US" dirty="0">
                <a:solidFill>
                  <a:prstClr val="black"/>
                </a:solidFill>
              </a:rPr>
              <a:t>時定数；</a:t>
            </a:r>
            <a:r>
              <a:rPr lang="en-US" altLang="ja-JP" dirty="0">
                <a:solidFill>
                  <a:prstClr val="black"/>
                </a:solidFill>
              </a:rPr>
              <a:t>3</a:t>
            </a:r>
            <a:r>
              <a:rPr lang="ja-JP" altLang="en-US" dirty="0">
                <a:solidFill>
                  <a:prstClr val="black"/>
                </a:solidFill>
              </a:rPr>
              <a:t>秒</a:t>
            </a:r>
            <a:endParaRPr lang="en-US" altLang="ja-JP" dirty="0">
              <a:solidFill>
                <a:prstClr val="black"/>
              </a:solidFill>
            </a:endParaRPr>
          </a:p>
          <a:p>
            <a:pPr lvl="1"/>
            <a:r>
              <a:rPr lang="ja-JP" altLang="en-US" dirty="0">
                <a:solidFill>
                  <a:prstClr val="black"/>
                </a:solidFill>
              </a:rPr>
              <a:t>測定レンジ；</a:t>
            </a:r>
            <a:r>
              <a:rPr lang="en-US" altLang="ja-JP" dirty="0">
                <a:solidFill>
                  <a:prstClr val="black"/>
                </a:solidFill>
              </a:rPr>
              <a:t>10kcpm(10,000cpm)</a:t>
            </a:r>
          </a:p>
          <a:p>
            <a:pPr lvl="1"/>
            <a:r>
              <a:rPr lang="ja-JP" altLang="en-US" dirty="0">
                <a:solidFill>
                  <a:prstClr val="black"/>
                </a:solidFill>
              </a:rPr>
              <a:t>消音</a:t>
            </a:r>
            <a:endParaRPr lang="en-US" altLang="ja-JP" dirty="0">
              <a:solidFill>
                <a:prstClr val="black"/>
              </a:solidFill>
            </a:endParaRPr>
          </a:p>
          <a:p>
            <a:pPr lvl="1"/>
            <a:r>
              <a:rPr lang="ja-JP" altLang="en-US" dirty="0">
                <a:solidFill>
                  <a:prstClr val="black"/>
                </a:solidFill>
              </a:rPr>
              <a:t>距離；対象物の表面から数</a:t>
            </a:r>
            <a:r>
              <a:rPr lang="en-US" altLang="ja-JP" dirty="0">
                <a:solidFill>
                  <a:prstClr val="black"/>
                </a:solidFill>
              </a:rPr>
              <a:t>cm</a:t>
            </a:r>
            <a:r>
              <a:rPr lang="ja-JP" altLang="en-US" dirty="0">
                <a:solidFill>
                  <a:prstClr val="black"/>
                </a:solidFill>
              </a:rPr>
              <a:t>以内</a:t>
            </a:r>
            <a:endParaRPr lang="en-US" altLang="ja-JP" dirty="0">
              <a:solidFill>
                <a:prstClr val="black"/>
              </a:solidFill>
            </a:endParaRPr>
          </a:p>
          <a:p>
            <a:pPr lvl="1"/>
            <a:r>
              <a:rPr lang="ja-JP" altLang="en-US" dirty="0">
                <a:solidFill>
                  <a:prstClr val="black"/>
                </a:solidFill>
              </a:rPr>
              <a:t>速度；毎秒約</a:t>
            </a:r>
            <a:r>
              <a:rPr lang="en-US" altLang="ja-JP" dirty="0">
                <a:solidFill>
                  <a:prstClr val="black"/>
                </a:solidFill>
              </a:rPr>
              <a:t>10cm</a:t>
            </a:r>
          </a:p>
          <a:p>
            <a:pPr lvl="0"/>
            <a:r>
              <a:rPr lang="ja-JP" altLang="en-US" dirty="0">
                <a:solidFill>
                  <a:prstClr val="black"/>
                </a:solidFill>
              </a:rPr>
              <a:t>測定箇所；放射性物質が付着する可能性が高いところ</a:t>
            </a:r>
            <a:endParaRPr lang="en-US" altLang="ja-JP" dirty="0">
              <a:solidFill>
                <a:prstClr val="black"/>
              </a:solidFill>
            </a:endParaRPr>
          </a:p>
          <a:p>
            <a:pPr marL="0" lvl="0" indent="0">
              <a:buNone/>
            </a:pPr>
            <a:r>
              <a:rPr lang="ja-JP" altLang="en-US" dirty="0">
                <a:solidFill>
                  <a:prstClr val="black"/>
                </a:solidFill>
              </a:rPr>
              <a:t>　</a:t>
            </a:r>
            <a:r>
              <a:rPr lang="en-US" altLang="ja-JP" dirty="0">
                <a:solidFill>
                  <a:prstClr val="black"/>
                </a:solidFill>
              </a:rPr>
              <a:t>(</a:t>
            </a:r>
            <a:r>
              <a:rPr lang="ja-JP" altLang="en-US" dirty="0">
                <a:solidFill>
                  <a:prstClr val="black"/>
                </a:solidFill>
              </a:rPr>
              <a:t>指定箇所</a:t>
            </a:r>
            <a:r>
              <a:rPr lang="ja-JP" altLang="ja-JP" b="0" i="0" dirty="0">
                <a:effectLst/>
                <a:ea typeface="游ゴシック" panose="020B0400000000000000" pitchFamily="50" charset="-128"/>
              </a:rPr>
              <a:t>：①頭部、顔面、②手指及び掌、③靴底</a:t>
            </a:r>
            <a:r>
              <a:rPr lang="en-US" altLang="ja-JP" dirty="0"/>
              <a:t>)</a:t>
            </a:r>
          </a:p>
          <a:p>
            <a:pPr lvl="0"/>
            <a:r>
              <a:rPr lang="ja-JP" altLang="en-US" dirty="0">
                <a:solidFill>
                  <a:prstClr val="black"/>
                </a:solidFill>
              </a:rPr>
              <a:t>基準値；</a:t>
            </a:r>
            <a:r>
              <a:rPr lang="ja-JP" altLang="en-US" b="1" dirty="0">
                <a:solidFill>
                  <a:srgbClr val="FF0000"/>
                </a:solidFill>
              </a:rPr>
              <a:t>　</a:t>
            </a:r>
            <a:endParaRPr lang="en-US" altLang="ja-JP" b="1" dirty="0">
              <a:solidFill>
                <a:srgbClr val="FF0000"/>
              </a:solidFill>
            </a:endParaRPr>
          </a:p>
        </p:txBody>
      </p:sp>
      <p:sp>
        <p:nvSpPr>
          <p:cNvPr id="3" name="スライド番号プレースホルダー 2">
            <a:extLst>
              <a:ext uri="{FF2B5EF4-FFF2-40B4-BE49-F238E27FC236}">
                <a16:creationId xmlns:a16="http://schemas.microsoft.com/office/drawing/2014/main" id="{7E7E0F2C-586E-6444-98B5-162D55CADF66}"/>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
        <p:nvSpPr>
          <p:cNvPr id="6" name="正方形/長方形 5">
            <a:extLst>
              <a:ext uri="{FF2B5EF4-FFF2-40B4-BE49-F238E27FC236}">
                <a16:creationId xmlns:a16="http://schemas.microsoft.com/office/drawing/2014/main" id="{3B0673C5-9627-3648-AEB7-17F1A60EB716}"/>
              </a:ext>
            </a:extLst>
          </p:cNvPr>
          <p:cNvSpPr/>
          <p:nvPr/>
        </p:nvSpPr>
        <p:spPr>
          <a:xfrm>
            <a:off x="3257868" y="5420464"/>
            <a:ext cx="1467068" cy="40011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ja-JP" altLang="en-US" sz="2000"/>
              <a:t>確認検査へ</a:t>
            </a:r>
          </a:p>
        </p:txBody>
      </p:sp>
      <p:cxnSp>
        <p:nvCxnSpPr>
          <p:cNvPr id="7" name="直線矢印コネクタ 6">
            <a:extLst>
              <a:ext uri="{FF2B5EF4-FFF2-40B4-BE49-F238E27FC236}">
                <a16:creationId xmlns:a16="http://schemas.microsoft.com/office/drawing/2014/main" id="{7C1B5B30-9E80-AF4B-9C65-825B5E009B54}"/>
              </a:ext>
            </a:extLst>
          </p:cNvPr>
          <p:cNvCxnSpPr/>
          <p:nvPr/>
        </p:nvCxnSpPr>
        <p:spPr>
          <a:xfrm>
            <a:off x="3991402" y="4690114"/>
            <a:ext cx="0" cy="6954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89A1F3BF-7EB6-B146-B1E3-B4A53CF93C9C}"/>
              </a:ext>
            </a:extLst>
          </p:cNvPr>
          <p:cNvSpPr txBox="1"/>
          <p:nvPr/>
        </p:nvSpPr>
        <p:spPr>
          <a:xfrm>
            <a:off x="3991402" y="4820294"/>
            <a:ext cx="646331" cy="369332"/>
          </a:xfrm>
          <a:prstGeom prst="rect">
            <a:avLst/>
          </a:prstGeom>
          <a:noFill/>
        </p:spPr>
        <p:txBody>
          <a:bodyPr wrap="none" rtlCol="0">
            <a:spAutoFit/>
          </a:bodyPr>
          <a:lstStyle/>
          <a:p>
            <a:r>
              <a:rPr kumimoji="1" lang="ja-JP" altLang="en-US"/>
              <a:t>以上</a:t>
            </a:r>
          </a:p>
        </p:txBody>
      </p:sp>
      <p:sp>
        <p:nvSpPr>
          <p:cNvPr id="9" name="正方形/長方形 8">
            <a:extLst>
              <a:ext uri="{FF2B5EF4-FFF2-40B4-BE49-F238E27FC236}">
                <a16:creationId xmlns:a16="http://schemas.microsoft.com/office/drawing/2014/main" id="{54EE5C5C-C451-794B-84E9-6AB1626A6684}"/>
              </a:ext>
            </a:extLst>
          </p:cNvPr>
          <p:cNvSpPr/>
          <p:nvPr/>
        </p:nvSpPr>
        <p:spPr>
          <a:xfrm>
            <a:off x="1539714" y="5420464"/>
            <a:ext cx="1467068"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ja-JP" altLang="en-US" sz="2000"/>
              <a:t>避難所等へ</a:t>
            </a:r>
          </a:p>
        </p:txBody>
      </p:sp>
      <p:cxnSp>
        <p:nvCxnSpPr>
          <p:cNvPr id="10" name="直線矢印コネクタ 9">
            <a:extLst>
              <a:ext uri="{FF2B5EF4-FFF2-40B4-BE49-F238E27FC236}">
                <a16:creationId xmlns:a16="http://schemas.microsoft.com/office/drawing/2014/main" id="{4A155411-3FAC-8545-BFEB-FD22174B0DC5}"/>
              </a:ext>
            </a:extLst>
          </p:cNvPr>
          <p:cNvCxnSpPr/>
          <p:nvPr/>
        </p:nvCxnSpPr>
        <p:spPr>
          <a:xfrm>
            <a:off x="2273248" y="4690114"/>
            <a:ext cx="0" cy="6954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64E47710-E851-DC45-A755-2B36C5E93CE4}"/>
              </a:ext>
            </a:extLst>
          </p:cNvPr>
          <p:cNvSpPr txBox="1"/>
          <p:nvPr/>
        </p:nvSpPr>
        <p:spPr>
          <a:xfrm>
            <a:off x="2273248" y="4820294"/>
            <a:ext cx="646331" cy="369332"/>
          </a:xfrm>
          <a:prstGeom prst="rect">
            <a:avLst/>
          </a:prstGeom>
          <a:noFill/>
        </p:spPr>
        <p:txBody>
          <a:bodyPr wrap="none" rtlCol="0">
            <a:spAutoFit/>
          </a:bodyPr>
          <a:lstStyle/>
          <a:p>
            <a:r>
              <a:rPr lang="ja-JP" altLang="en-US" dirty="0"/>
              <a:t>未満</a:t>
            </a:r>
            <a:endParaRPr kumimoji="1" lang="ja-JP" altLang="en-US" dirty="0"/>
          </a:p>
        </p:txBody>
      </p:sp>
      <p:pic>
        <p:nvPicPr>
          <p:cNvPr id="12" name="図 11">
            <a:extLst>
              <a:ext uri="{FF2B5EF4-FFF2-40B4-BE49-F238E27FC236}">
                <a16:creationId xmlns:a16="http://schemas.microsoft.com/office/drawing/2014/main" id="{255980DE-483D-3A46-9BF9-848E2AB5A1CB}"/>
              </a:ext>
            </a:extLst>
          </p:cNvPr>
          <p:cNvPicPr>
            <a:picLocks noChangeAspect="1"/>
          </p:cNvPicPr>
          <p:nvPr/>
        </p:nvPicPr>
        <p:blipFill>
          <a:blip r:embed="rId3"/>
          <a:stretch>
            <a:fillRect/>
          </a:stretch>
        </p:blipFill>
        <p:spPr>
          <a:xfrm>
            <a:off x="6251989" y="2137178"/>
            <a:ext cx="1346200" cy="1270000"/>
          </a:xfrm>
          <a:prstGeom prst="rect">
            <a:avLst/>
          </a:prstGeom>
        </p:spPr>
      </p:pic>
      <p:sp>
        <p:nvSpPr>
          <p:cNvPr id="2" name="テキスト ボックス 1">
            <a:extLst>
              <a:ext uri="{FF2B5EF4-FFF2-40B4-BE49-F238E27FC236}">
                <a16:creationId xmlns:a16="http://schemas.microsoft.com/office/drawing/2014/main" id="{45F5E404-13B0-F18B-6CB3-4EDE794293CE}"/>
              </a:ext>
            </a:extLst>
          </p:cNvPr>
          <p:cNvSpPr txBox="1"/>
          <p:nvPr/>
        </p:nvSpPr>
        <p:spPr>
          <a:xfrm>
            <a:off x="287366" y="6095373"/>
            <a:ext cx="8445816" cy="646331"/>
          </a:xfrm>
          <a:prstGeom prst="rect">
            <a:avLst/>
          </a:prstGeom>
          <a:noFill/>
          <a:ln w="38100">
            <a:solidFill>
              <a:srgbClr val="FF0000"/>
            </a:solidFill>
          </a:ln>
        </p:spPr>
        <p:txBody>
          <a:bodyPr wrap="square" rtlCol="0">
            <a:spAutoFit/>
          </a:bodyPr>
          <a:lstStyle/>
          <a:p>
            <a:r>
              <a:rPr lang="ja-JP" altLang="en-US" sz="1800" b="1" dirty="0">
                <a:effectLst/>
                <a:latin typeface="+mn-ea"/>
              </a:rPr>
              <a:t>機種ごとに基準値が異なるため、機種ごとの測定の詳細は運用の手引きを参照のこと。</a:t>
            </a:r>
            <a:endParaRPr kumimoji="1" lang="ja-JP" altLang="en-US" b="1" dirty="0"/>
          </a:p>
        </p:txBody>
      </p:sp>
      <p:sp>
        <p:nvSpPr>
          <p:cNvPr id="14" name="テキスト ボックス 13">
            <a:extLst>
              <a:ext uri="{FF2B5EF4-FFF2-40B4-BE49-F238E27FC236}">
                <a16:creationId xmlns:a16="http://schemas.microsoft.com/office/drawing/2014/main" id="{C8893794-AC58-7023-E0CC-A52054157C0E}"/>
              </a:ext>
            </a:extLst>
          </p:cNvPr>
          <p:cNvSpPr txBox="1"/>
          <p:nvPr/>
        </p:nvSpPr>
        <p:spPr>
          <a:xfrm>
            <a:off x="4981931" y="4710043"/>
            <a:ext cx="3886315" cy="1077218"/>
          </a:xfrm>
          <a:prstGeom prst="rect">
            <a:avLst/>
          </a:prstGeom>
          <a:noFill/>
          <a:ln w="38100">
            <a:solidFill>
              <a:srgbClr val="FF0000"/>
            </a:solidFill>
          </a:ln>
        </p:spPr>
        <p:txBody>
          <a:bodyPr wrap="square">
            <a:spAutoFit/>
          </a:bodyPr>
          <a:lstStyle/>
          <a:p>
            <a:r>
              <a:rPr lang="en" altLang="ja-JP" sz="1600" b="1" dirty="0">
                <a:effectLst/>
                <a:latin typeface="Meiryo UI" panose="020B0604030504040204" pitchFamily="34" charset="-128"/>
                <a:ea typeface="Meiryo UI" panose="020B0604030504040204" pitchFamily="34" charset="-128"/>
              </a:rPr>
              <a:t>GM </a:t>
            </a:r>
            <a:r>
              <a:rPr lang="ja-JP" altLang="en-US" sz="1600" b="1" dirty="0">
                <a:effectLst/>
                <a:latin typeface="Meiryo UI" panose="020B0604030504040204" pitchFamily="34" charset="-128"/>
                <a:ea typeface="Meiryo UI" panose="020B0604030504040204" pitchFamily="34" charset="-128"/>
              </a:rPr>
              <a:t>サーベイメータ</a:t>
            </a:r>
            <a:r>
              <a:rPr lang="en-US" altLang="ja-JP" sz="1600" b="1" dirty="0">
                <a:effectLst/>
                <a:latin typeface="Meiryo UI" panose="020B0604030504040204" pitchFamily="34" charset="-128"/>
                <a:ea typeface="Meiryo UI" panose="020B0604030504040204" pitchFamily="34" charset="-128"/>
              </a:rPr>
              <a:t>(</a:t>
            </a:r>
            <a:r>
              <a:rPr lang="ja-JP" altLang="en-US" sz="1600" b="1" dirty="0">
                <a:effectLst/>
                <a:latin typeface="Meiryo UI" panose="020B0604030504040204" pitchFamily="34" charset="-128"/>
                <a:ea typeface="Meiryo UI" panose="020B0604030504040204" pitchFamily="34" charset="-128"/>
              </a:rPr>
              <a:t>入射窓面積が</a:t>
            </a:r>
            <a:r>
              <a:rPr lang="en-US" altLang="ja-JP" sz="1600" b="1" dirty="0">
                <a:effectLst/>
                <a:latin typeface="Meiryo UI" panose="020B0604030504040204" pitchFamily="34" charset="-128"/>
                <a:ea typeface="Meiryo UI" panose="020B0604030504040204" pitchFamily="34" charset="-128"/>
              </a:rPr>
              <a:t>20</a:t>
            </a:r>
            <a:r>
              <a:rPr lang="en" altLang="ja-JP" sz="1600" b="1" dirty="0">
                <a:effectLst/>
                <a:latin typeface="Meiryo UI" panose="020B0604030504040204" pitchFamily="34" charset="-128"/>
                <a:ea typeface="Meiryo UI" panose="020B0604030504040204" pitchFamily="34" charset="-128"/>
              </a:rPr>
              <a:t>cm</a:t>
            </a:r>
            <a:r>
              <a:rPr lang="en" altLang="ja-JP" sz="1600" b="1" baseline="30000" dirty="0">
                <a:effectLst/>
                <a:latin typeface="Meiryo UI" panose="020B0604030504040204" pitchFamily="34" charset="-128"/>
                <a:ea typeface="Meiryo UI" panose="020B0604030504040204" pitchFamily="34" charset="-128"/>
              </a:rPr>
              <a:t>2</a:t>
            </a:r>
            <a:r>
              <a:rPr lang="en" altLang="ja-JP" sz="1600" b="1" dirty="0">
                <a:effectLst/>
                <a:latin typeface="Meiryo UI" panose="020B0604030504040204" pitchFamily="34" charset="-128"/>
                <a:ea typeface="Meiryo UI" panose="020B0604030504040204" pitchFamily="34" charset="-128"/>
              </a:rPr>
              <a:t>)</a:t>
            </a:r>
            <a:r>
              <a:rPr lang="ja-JP" altLang="en-US" sz="1600" b="1" dirty="0">
                <a:effectLst/>
                <a:latin typeface="Meiryo UI" panose="020B0604030504040204" pitchFamily="34" charset="-128"/>
                <a:ea typeface="Meiryo UI" panose="020B0604030504040204" pitchFamily="34" charset="-128"/>
              </a:rPr>
              <a:t>以外の表面汚染検査用測定器を使用する場合は、指示値の</a:t>
            </a:r>
            <a:r>
              <a:rPr lang="en" altLang="ja-JP" sz="1600" b="1" dirty="0">
                <a:effectLst/>
                <a:latin typeface="Meiryo UI" panose="020B0604030504040204" pitchFamily="34" charset="-128"/>
                <a:ea typeface="Meiryo UI" panose="020B0604030504040204" pitchFamily="34" charset="-128"/>
              </a:rPr>
              <a:t>OIL4(40,000cpm</a:t>
            </a:r>
          </a:p>
          <a:p>
            <a:r>
              <a:rPr lang="en" altLang="ja-JP" sz="1600" b="1" dirty="0">
                <a:effectLst/>
                <a:latin typeface="Meiryo UI" panose="020B0604030504040204" pitchFamily="34" charset="-128"/>
                <a:ea typeface="Meiryo UI" panose="020B0604030504040204" pitchFamily="34" charset="-128"/>
              </a:rPr>
              <a:t>(</a:t>
            </a:r>
            <a:r>
              <a:rPr lang="el-GR" altLang="ja-JP" sz="1600" b="1" dirty="0">
                <a:effectLst/>
                <a:latin typeface="Meiryo UI" panose="020B0604030504040204" pitchFamily="34" charset="-128"/>
                <a:ea typeface="Meiryo UI" panose="020B0604030504040204" pitchFamily="34" charset="-128"/>
              </a:rPr>
              <a:t>β</a:t>
            </a:r>
            <a:r>
              <a:rPr lang="ja-JP" altLang="en-US" sz="1600" b="1" dirty="0">
                <a:effectLst/>
                <a:latin typeface="Meiryo UI" panose="020B0604030504040204" pitchFamily="34" charset="-128"/>
                <a:ea typeface="Meiryo UI" panose="020B0604030504040204" pitchFamily="34" charset="-128"/>
              </a:rPr>
              <a:t>線</a:t>
            </a:r>
            <a:r>
              <a:rPr lang="en-US" altLang="ja-JP" sz="1600" b="1" dirty="0">
                <a:effectLst/>
                <a:latin typeface="Meiryo UI" panose="020B0604030504040204" pitchFamily="34" charset="-128"/>
                <a:ea typeface="Meiryo UI" panose="020B0604030504040204" pitchFamily="34" charset="-128"/>
              </a:rPr>
              <a:t>))</a:t>
            </a:r>
            <a:r>
              <a:rPr lang="ja-JP" altLang="en-US" sz="1600" b="1" dirty="0">
                <a:effectLst/>
                <a:latin typeface="Meiryo UI" panose="020B0604030504040204" pitchFamily="34" charset="-128"/>
                <a:ea typeface="Meiryo UI" panose="020B0604030504040204" pitchFamily="34" charset="-128"/>
              </a:rPr>
              <a:t>への換算を個別に確認しておくこと。 </a:t>
            </a:r>
            <a:endParaRPr lang="ja-JP" altLang="en-US" sz="1600" b="1" dirty="0">
              <a:latin typeface="Meiryo UI" panose="020B0604030504040204" pitchFamily="34" charset="-128"/>
              <a:ea typeface="Meiryo UI" panose="020B0604030504040204" pitchFamily="34" charset="-128"/>
            </a:endParaRPr>
          </a:p>
        </p:txBody>
      </p:sp>
      <p:sp>
        <p:nvSpPr>
          <p:cNvPr id="13" name="正方形/長方形 12">
            <a:extLst>
              <a:ext uri="{FF2B5EF4-FFF2-40B4-BE49-F238E27FC236}">
                <a16:creationId xmlns:a16="http://schemas.microsoft.com/office/drawing/2014/main" id="{981613D7-5B78-BD35-231A-C5656748DEB5}"/>
              </a:ext>
            </a:extLst>
          </p:cNvPr>
          <p:cNvSpPr/>
          <p:nvPr/>
        </p:nvSpPr>
        <p:spPr>
          <a:xfrm>
            <a:off x="2031410" y="4334854"/>
            <a:ext cx="2452916" cy="369332"/>
          </a:xfrm>
          <a:prstGeom prst="rect">
            <a:avLst/>
          </a:prstGeom>
          <a:ln w="38100">
            <a:noFill/>
          </a:ln>
        </p:spPr>
        <p:txBody>
          <a:bodyPr wrap="none">
            <a:spAutoFit/>
          </a:bodyPr>
          <a:lstStyle/>
          <a:p>
            <a:r>
              <a:rPr lang="en-US" altLang="ja-JP" b="1" dirty="0"/>
              <a:t>40kcpm(40,000cpm)</a:t>
            </a:r>
            <a:endParaRPr lang="ja-JP" altLang="en-US" b="1" dirty="0"/>
          </a:p>
        </p:txBody>
      </p:sp>
    </p:spTree>
    <p:extLst>
      <p:ext uri="{BB962C8B-B14F-4D97-AF65-F5344CB8AC3E}">
        <p14:creationId xmlns:p14="http://schemas.microsoft.com/office/powerpoint/2010/main" val="2622824560"/>
      </p:ext>
    </p:extLst>
  </p:cSld>
  <p:clrMapOvr>
    <a:masterClrMapping/>
  </p:clrMapOvr>
</p:sld>
</file>

<file path=ppt/theme/theme1.xml><?xml version="1.0" encoding="utf-8"?>
<a:theme xmlns:a="http://schemas.openxmlformats.org/drawingml/2006/main" name="1_基礎コー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D94303888467746A9EBC9572A7F72DF" ma:contentTypeVersion="4" ma:contentTypeDescription="新しいドキュメントを作成します。" ma:contentTypeScope="" ma:versionID="6e6a21a72136ed28f9ee698a25597737">
  <xsd:schema xmlns:xsd="http://www.w3.org/2001/XMLSchema" xmlns:xs="http://www.w3.org/2001/XMLSchema" xmlns:p="http://schemas.microsoft.com/office/2006/metadata/properties" xmlns:ns2="1b76eedc-3f27-4798-bad6-c2976ae1495a" xmlns:ns3="c4387a44-7b39-4d92-9fd9-167350c967bf" targetNamespace="http://schemas.microsoft.com/office/2006/metadata/properties" ma:root="true" ma:fieldsID="7e1e3350a9d92a2dbce91cbb333ea5f8" ns2:_="" ns3:_="">
    <xsd:import namespace="1b76eedc-3f27-4798-bad6-c2976ae1495a"/>
    <xsd:import namespace="c4387a44-7b39-4d92-9fd9-167350c967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6eedc-3f27-4798-bad6-c2976ae149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387a44-7b39-4d92-9fd9-167350c967bf"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F83C3B-0236-4D6A-AA3C-B29295F358B2}">
  <ds:schemaRefs>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http://purl.org/dc/terms/"/>
    <ds:schemaRef ds:uri="c4387a44-7b39-4d92-9fd9-167350c967bf"/>
    <ds:schemaRef ds:uri="http://schemas.openxmlformats.org/package/2006/metadata/core-properties"/>
    <ds:schemaRef ds:uri="1b76eedc-3f27-4798-bad6-c2976ae1495a"/>
    <ds:schemaRef ds:uri="http://purl.org/dc/dcmitype/"/>
  </ds:schemaRefs>
</ds:datastoreItem>
</file>

<file path=customXml/itemProps2.xml><?xml version="1.0" encoding="utf-8"?>
<ds:datastoreItem xmlns:ds="http://schemas.openxmlformats.org/officeDocument/2006/customXml" ds:itemID="{4471B211-3350-41C0-80DA-AEB1B0B0C5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76eedc-3f27-4798-bad6-c2976ae1495a"/>
    <ds:schemaRef ds:uri="c4387a44-7b39-4d92-9fd9-167350c96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FD30AC-FAB7-4BB7-9DCE-D4AA811D74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7148</Words>
  <Application>Microsoft Office PowerPoint</Application>
  <PresentationFormat>画面に合わせる (4:3)</PresentationFormat>
  <Paragraphs>402</Paragraphs>
  <Slides>25</Slides>
  <Notes>25</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25</vt:i4>
      </vt:variant>
    </vt:vector>
  </HeadingPairs>
  <TitlesOfParts>
    <vt:vector size="37" baseType="lpstr">
      <vt:lpstr>HG丸ｺﾞｼｯｸM-PRO</vt:lpstr>
      <vt:lpstr>Meiryo UI</vt:lpstr>
      <vt:lpstr>ＭＳ Ｐゴシック</vt:lpstr>
      <vt:lpstr>ＭＳＰ明朝</vt:lpstr>
      <vt:lpstr>ＭＳ明朝</vt:lpstr>
      <vt:lpstr>YuMincho +36p Kana Medium</vt:lpstr>
      <vt:lpstr>游ゴシック</vt:lpstr>
      <vt:lpstr>游ゴシック Light</vt:lpstr>
      <vt:lpstr>Arial</vt:lpstr>
      <vt:lpstr>Calibri</vt:lpstr>
      <vt:lpstr>1_基礎コース</vt:lpstr>
      <vt:lpstr>Blank</vt:lpstr>
      <vt:lpstr>避難退域時検査</vt:lpstr>
      <vt:lpstr>避難退域時検査マニュアルについて</vt:lpstr>
      <vt:lpstr>避難退域時検査等の概要</vt:lpstr>
      <vt:lpstr>避難退域時検査の流れ</vt:lpstr>
      <vt:lpstr>検査及び簡易除染の体制</vt:lpstr>
      <vt:lpstr>標準的な要員の役割と人数</vt:lpstr>
      <vt:lpstr>資機材例</vt:lpstr>
      <vt:lpstr>バックグラウンドの測定方法と取扱い</vt:lpstr>
      <vt:lpstr>車両及び物品の検査例</vt:lpstr>
      <vt:lpstr>車両の検査（指定箇所検査とその後の対応）</vt:lpstr>
      <vt:lpstr>車両用ゲート型モニタによる検査</vt:lpstr>
      <vt:lpstr>車両の簡易除染</vt:lpstr>
      <vt:lpstr>住民の検査</vt:lpstr>
      <vt:lpstr>携行物品の検査</vt:lpstr>
      <vt:lpstr>住民・携行品の簡易除染</vt:lpstr>
      <vt:lpstr>OIL4・物品等の除染の基準以下にならなかった場合の処置 </vt:lpstr>
      <vt:lpstr>汚染物等の取扱い</vt:lpstr>
      <vt:lpstr>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184</cp:revision>
  <cp:lastPrinted>2023-09-04T09:48:08Z</cp:lastPrinted>
  <dcterms:created xsi:type="dcterms:W3CDTF">2018-07-09T08:22:40Z</dcterms:created>
  <dcterms:modified xsi:type="dcterms:W3CDTF">2024-01-11T00:41:25Z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0x0101007D94303888467746A9EBC9572A7F72DF</vt:lpwstr>
  </property>
</Properties>
</file>