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3"/>
  </p:notesMasterIdLst>
  <p:sldIdLst>
    <p:sldId id="263" r:id="rId5"/>
    <p:sldId id="308" r:id="rId6"/>
    <p:sldId id="314" r:id="rId7"/>
    <p:sldId id="259" r:id="rId8"/>
    <p:sldId id="305" r:id="rId9"/>
    <p:sldId id="306" r:id="rId10"/>
    <p:sldId id="260" r:id="rId11"/>
    <p:sldId id="264" r:id="rId12"/>
    <p:sldId id="310" r:id="rId13"/>
    <p:sldId id="261" r:id="rId14"/>
    <p:sldId id="262" r:id="rId15"/>
    <p:sldId id="274" r:id="rId16"/>
    <p:sldId id="311" r:id="rId17"/>
    <p:sldId id="312" r:id="rId18"/>
    <p:sldId id="272" r:id="rId19"/>
    <p:sldId id="313" r:id="rId20"/>
    <p:sldId id="286" r:id="rId21"/>
    <p:sldId id="269"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wUQyoL8m1/i8P9OlLwXXg==" hashData="6c9SoSBPFxz8f3R554zcTrVSv57Q9Rf2XQB6G2WL1Tn8Gtxy+LYo2PeDtk4GZHeSgpGx9fUGRpMGxveh5HQZB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p:restoredTop sz="50773" autoAdjust="0"/>
  </p:normalViewPr>
  <p:slideViewPr>
    <p:cSldViewPr snapToGrid="0" snapToObjects="1">
      <p:cViewPr varScale="1">
        <p:scale>
          <a:sx n="56" d="100"/>
          <a:sy n="56" d="100"/>
        </p:scale>
        <p:origin x="1638"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463"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原子力発電所事故での影響</a:t>
            </a:r>
          </a:p>
          <a:p>
            <a:pPr marL="171450" indent="-171450">
              <a:buFont typeface="Arial" panose="020B0604020202020204" pitchFamily="34" charset="0"/>
              <a:buChar char="•"/>
            </a:pPr>
            <a:r>
              <a:rPr kumimoji="1" lang="ja-JP" altLang="en-US" dirty="0"/>
              <a:t>原子力災害時の防護措置</a:t>
            </a:r>
          </a:p>
          <a:p>
            <a:pPr marL="171450" indent="-171450">
              <a:buFont typeface="Arial" panose="020B0604020202020204" pitchFamily="34" charset="0"/>
              <a:buChar char="•"/>
            </a:pPr>
            <a:r>
              <a:rPr kumimoji="1" lang="ja-JP" altLang="en-US" dirty="0"/>
              <a:t>原子力発電所の事故時の防護</a:t>
            </a:r>
          </a:p>
          <a:p>
            <a:pPr marL="171450" indent="-171450">
              <a:buFont typeface="Arial" panose="020B0604020202020204" pitchFamily="34" charset="0"/>
              <a:buChar char="•"/>
            </a:pPr>
            <a:r>
              <a:rPr kumimoji="1" lang="ja-JP" altLang="en-US" dirty="0"/>
              <a:t>防護措置の効果（全身の被ばく線量）</a:t>
            </a:r>
          </a:p>
          <a:p>
            <a:pPr marL="171450" indent="-171450">
              <a:buFont typeface="Arial" panose="020B0604020202020204" pitchFamily="34" charset="0"/>
              <a:buChar char="•"/>
            </a:pPr>
            <a:r>
              <a:rPr kumimoji="1" lang="ja-JP" altLang="en-US" dirty="0"/>
              <a:t>防護措置の効果（甲状腺）</a:t>
            </a:r>
          </a:p>
          <a:p>
            <a:pPr marL="171450" indent="-171450">
              <a:buFont typeface="Arial" panose="020B0604020202020204" pitchFamily="34" charset="0"/>
              <a:buChar char="•"/>
            </a:pPr>
            <a:r>
              <a:rPr kumimoji="1" lang="ja-JP" altLang="en-US" dirty="0"/>
              <a:t>屋内退避時の注意点</a:t>
            </a:r>
          </a:p>
          <a:p>
            <a:pPr marL="171450" indent="-171450">
              <a:buFont typeface="Arial" panose="020B0604020202020204" pitchFamily="34" charset="0"/>
              <a:buChar char="•"/>
            </a:pPr>
            <a:r>
              <a:rPr kumimoji="1" lang="ja-JP" altLang="en-US" dirty="0"/>
              <a:t>医療・福祉施設の避難</a:t>
            </a:r>
          </a:p>
          <a:p>
            <a:pPr marL="171450" indent="-171450">
              <a:buFont typeface="Arial" panose="020B0604020202020204" pitchFamily="34" charset="0"/>
              <a:buChar char="•"/>
            </a:pPr>
            <a:r>
              <a:rPr kumimoji="1" lang="ja-JP" altLang="en-US" dirty="0"/>
              <a:t>避難時の注意点</a:t>
            </a:r>
          </a:p>
          <a:p>
            <a:pPr marL="171450" indent="-171450">
              <a:buFont typeface="Arial" panose="020B0604020202020204" pitchFamily="34" charset="0"/>
              <a:buChar char="•"/>
            </a:pPr>
            <a:r>
              <a:rPr kumimoji="1" lang="ja-JP" altLang="en-US" dirty="0"/>
              <a:t>避難退域時検査</a:t>
            </a:r>
          </a:p>
          <a:p>
            <a:pPr marL="171450" indent="-171450">
              <a:buFont typeface="Arial" panose="020B0604020202020204" pitchFamily="34" charset="0"/>
              <a:buChar char="•"/>
            </a:pPr>
            <a:r>
              <a:rPr kumimoji="1" lang="ja-JP" altLang="en-US" dirty="0"/>
              <a:t>汚染検査</a:t>
            </a:r>
          </a:p>
          <a:p>
            <a:pPr marL="171450" indent="-171450">
              <a:buFont typeface="Arial" panose="020B0604020202020204" pitchFamily="34" charset="0"/>
              <a:buChar char="•"/>
            </a:pPr>
            <a:r>
              <a:rPr kumimoji="1" lang="ja-JP" altLang="en-US" dirty="0"/>
              <a:t>原子力災害時の病院避難</a:t>
            </a:r>
          </a:p>
          <a:p>
            <a:pPr marL="171450" indent="-171450">
              <a:buFont typeface="Arial" panose="020B0604020202020204" pitchFamily="34" charset="0"/>
              <a:buChar char="•"/>
            </a:pPr>
            <a:r>
              <a:rPr kumimoji="1" lang="ja-JP" altLang="en-US" dirty="0"/>
              <a:t>避難時の防護対策</a:t>
            </a:r>
          </a:p>
          <a:p>
            <a:pPr marL="171450" indent="-171450">
              <a:buFont typeface="Arial" panose="020B0604020202020204" pitchFamily="34" charset="0"/>
              <a:buChar char="•"/>
            </a:pPr>
            <a:r>
              <a:rPr kumimoji="1" lang="ja-JP" altLang="en-US" dirty="0"/>
              <a:t>車椅子の汚染検査</a:t>
            </a:r>
          </a:p>
          <a:p>
            <a:pPr marL="171450" indent="-171450">
              <a:buFont typeface="Arial" panose="020B0604020202020204" pitchFamily="34" charset="0"/>
              <a:buChar char="•"/>
            </a:pPr>
            <a:r>
              <a:rPr kumimoji="1" lang="ja-JP" altLang="en-US" dirty="0"/>
              <a:t>避難所での感染症対策</a:t>
            </a:r>
          </a:p>
          <a:p>
            <a:pPr marL="171450" indent="-171450">
              <a:buFont typeface="Arial" panose="020B0604020202020204" pitchFamily="34" charset="0"/>
              <a:buChar char="•"/>
            </a:pPr>
            <a:r>
              <a:rPr kumimoji="1" lang="ja-JP" altLang="en-US" dirty="0"/>
              <a:t>受け入れ先医療機関での対応</a:t>
            </a:r>
            <a:endParaRPr kumimoji="1" lang="en-US" altLang="ja-JP" dirty="0"/>
          </a:p>
        </p:txBody>
      </p:sp>
    </p:spTree>
    <p:extLst>
      <p:ext uri="{BB962C8B-B14F-4D97-AF65-F5344CB8AC3E}">
        <p14:creationId xmlns:p14="http://schemas.microsoft.com/office/powerpoint/2010/main" val="313864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5" name="ノート プレースホルダー 2"/>
          <p:cNvSpPr>
            <a:spLocks noGrp="1"/>
          </p:cNvSpPr>
          <p:nvPr>
            <p:ph type="body" idx="1"/>
          </p:nvPr>
        </p:nvSpPr>
        <p:spPr/>
        <p:txBody>
          <a:bodyPr/>
          <a:lstStyle/>
          <a:p>
            <a:r>
              <a:rPr kumimoji="1" lang="ja-JP" altLang="en-US">
                <a:cs typeface="メイリオ" pitchFamily="50" charset="-128"/>
              </a:rPr>
              <a:t>原子力</a:t>
            </a:r>
            <a:r>
              <a:rPr kumimoji="1" lang="ja-JP" altLang="en-US" dirty="0">
                <a:cs typeface="メイリオ" pitchFamily="50" charset="-128"/>
              </a:rPr>
              <a:t>災害が起こった時の防護の基本は、屋内退避と避難です。避難の時には、放射性物質が、万が一、環境中に放出された場合の対策も必要です。</a:t>
            </a:r>
            <a:endParaRPr kumimoji="1" lang="en-US" altLang="ja-JP" dirty="0">
              <a:cs typeface="メイリオ" pitchFamily="50" charset="-128"/>
            </a:endParaRPr>
          </a:p>
          <a:p>
            <a:r>
              <a:rPr kumimoji="1" lang="ja-JP" altLang="en-US" dirty="0">
                <a:cs typeface="メイリオ" pitchFamily="50" charset="-128"/>
              </a:rPr>
              <a:t>外部被ばくの対策として、屋外の滞在時間をなるべく短くします。避難する場合には、車やバスなどを使用します。</a:t>
            </a:r>
            <a:endParaRPr kumimoji="1" lang="en-US" altLang="ja-JP" dirty="0">
              <a:cs typeface="メイリオ" pitchFamily="50" charset="-128"/>
            </a:endParaRPr>
          </a:p>
          <a:p>
            <a:r>
              <a:rPr kumimoji="1" lang="ja-JP" altLang="en-US">
                <a:cs typeface="メイリオ" pitchFamily="50" charset="-128"/>
              </a:rPr>
              <a:t>内部</a:t>
            </a:r>
            <a:r>
              <a:rPr kumimoji="1" lang="ja-JP" altLang="en-US" dirty="0">
                <a:cs typeface="メイリオ" pitchFamily="50" charset="-128"/>
              </a:rPr>
              <a:t>被ばくの対策として、放射性物質を吸入しないようにマスクを使用します。マスクがない場合は、ハンカチなどで口</a:t>
            </a:r>
            <a:r>
              <a:rPr kumimoji="1" lang="ja-JP" altLang="en-US">
                <a:cs typeface="メイリオ" pitchFamily="50" charset="-128"/>
              </a:rPr>
              <a:t>を覆うと</a:t>
            </a:r>
            <a:r>
              <a:rPr kumimoji="1" lang="ja-JP" altLang="en-US" dirty="0">
                <a:cs typeface="メイリオ" pitchFamily="50" charset="-128"/>
              </a:rPr>
              <a:t>放射性物質の吸入が少なくなります。</a:t>
            </a:r>
            <a:endParaRPr kumimoji="1" lang="en-US" altLang="ja-JP" dirty="0">
              <a:cs typeface="メイリオ" pitchFamily="50" charset="-128"/>
            </a:endParaRPr>
          </a:p>
          <a:p>
            <a:r>
              <a:rPr kumimoji="1" lang="ja-JP" altLang="en-US">
                <a:cs typeface="メイリオ" pitchFamily="50" charset="-128"/>
              </a:rPr>
              <a:t>汚染</a:t>
            </a:r>
            <a:r>
              <a:rPr kumimoji="1" lang="ja-JP" altLang="en-US" dirty="0">
                <a:cs typeface="メイリオ" pitchFamily="50" charset="-128"/>
              </a:rPr>
              <a:t>の対策として、帽子、手袋、コートなどの長袖の衣類を一枚多く着用します。これは、汚染が髪や皮膚に付着することを防ぎ、汚染した場合には脱衣することで放射性物質を取り除くことが</a:t>
            </a:r>
            <a:r>
              <a:rPr kumimoji="1" lang="ja-JP" altLang="en-US">
                <a:cs typeface="メイリオ" pitchFamily="50" charset="-128"/>
              </a:rPr>
              <a:t>できます。</a:t>
            </a:r>
            <a:endParaRPr kumimoji="1" lang="en-US" altLang="ja-JP" dirty="0">
              <a:cs typeface="メイリオ" pitchFamily="50" charset="-128"/>
            </a:endParaRPr>
          </a:p>
          <a:p>
            <a:r>
              <a:rPr lang="ja-JP" altLang="en-US">
                <a:cs typeface="メイリオ" pitchFamily="50" charset="-128"/>
              </a:rPr>
              <a:t>避難</a:t>
            </a:r>
            <a:r>
              <a:rPr lang="ja-JP" altLang="en-US" dirty="0">
                <a:cs typeface="メイリオ" pitchFamily="50" charset="-128"/>
              </a:rPr>
              <a:t>する際には、戸締まりをして、電気のブレーカーを落とし、ガス・水道の元栓を閉め、近所の人に声をかけることも必要です。</a:t>
            </a:r>
          </a:p>
          <a:p>
            <a:r>
              <a:rPr lang="ja-JP" altLang="en-US">
                <a:cs typeface="メイリオ" pitchFamily="50" charset="-128"/>
              </a:rPr>
              <a:t>医療</a:t>
            </a:r>
            <a:r>
              <a:rPr lang="ja-JP" altLang="en-US" dirty="0">
                <a:cs typeface="メイリオ" pitchFamily="50" charset="-128"/>
              </a:rPr>
              <a:t>・衛生関係では、常用薬、お薬手帳、粉ミルク、紙おむつなどは忘れずに必ず携行しましょう。</a:t>
            </a:r>
          </a:p>
          <a:p>
            <a:r>
              <a:rPr kumimoji="1" lang="ja-JP" altLang="en-US" dirty="0">
                <a:cs typeface="メイリオ" pitchFamily="50" charset="-128"/>
              </a:rPr>
              <a:t>　</a:t>
            </a:r>
          </a:p>
        </p:txBody>
      </p:sp>
    </p:spTree>
    <p:extLst>
      <p:ext uri="{BB962C8B-B14F-4D97-AF65-F5344CB8AC3E}">
        <p14:creationId xmlns:p14="http://schemas.microsoft.com/office/powerpoint/2010/main" val="66424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3" name="ノート プレースホルダ 2"/>
          <p:cNvSpPr>
            <a:spLocks noGrp="1"/>
          </p:cNvSpPr>
          <p:nvPr>
            <p:ph type="body" idx="1"/>
          </p:nvPr>
        </p:nvSpPr>
        <p:spPr/>
        <p:txBody>
          <a:bodyPr>
            <a:normAutofit/>
          </a:bodyPr>
          <a:lstStyle/>
          <a:p>
            <a:r>
              <a:rPr kumimoji="1" lang="ja-JP" altLang="en-US">
                <a:cs typeface="メイリオ" pitchFamily="50" charset="-128"/>
              </a:rPr>
              <a:t>避難時に国の基準を超える汚染をして</a:t>
            </a:r>
            <a:r>
              <a:rPr kumimoji="1" lang="ja-JP" altLang="en-US" dirty="0">
                <a:cs typeface="メイリオ" pitchFamily="50" charset="-128"/>
              </a:rPr>
              <a:t>いないことを確認するために、避難退域</a:t>
            </a:r>
            <a:r>
              <a:rPr kumimoji="1" lang="ja-JP" altLang="en-US">
                <a:cs typeface="メイリオ" pitchFamily="50" charset="-128"/>
              </a:rPr>
              <a:t>時検査が行われます</a:t>
            </a:r>
            <a:r>
              <a:rPr kumimoji="1" lang="ja-JP" altLang="en-US" dirty="0">
                <a:cs typeface="メイリオ" pitchFamily="50" charset="-128"/>
              </a:rPr>
              <a:t>。特に、避難の初期は迅速性が重んじられ、避難車両の検査が中心に行われ、検査結果が</a:t>
            </a:r>
            <a:r>
              <a:rPr kumimoji="1" lang="en-US" altLang="ja-JP" dirty="0">
                <a:cs typeface="メイリオ" pitchFamily="50" charset="-128"/>
              </a:rPr>
              <a:t>OIL</a:t>
            </a:r>
            <a:r>
              <a:rPr kumimoji="1" lang="ja-JP" altLang="en-US" dirty="0">
                <a:cs typeface="メイリオ" pitchFamily="50" charset="-128"/>
              </a:rPr>
              <a:t>の基準を超えている場合は、除染が実施されます。</a:t>
            </a:r>
          </a:p>
        </p:txBody>
      </p:sp>
    </p:spTree>
    <p:extLst>
      <p:ext uri="{BB962C8B-B14F-4D97-AF65-F5344CB8AC3E}">
        <p14:creationId xmlns:p14="http://schemas.microsoft.com/office/powerpoint/2010/main" val="43043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indent="144000" algn="l" defTabSz="457200" rtl="0" eaLnBrk="1" fontAlgn="auto" latinLnBrk="0" hangingPunct="1">
              <a:lnSpc>
                <a:spcPct val="100000"/>
              </a:lnSpc>
              <a:spcBef>
                <a:spcPts val="0"/>
              </a:spcBef>
              <a:spcAft>
                <a:spcPts val="0"/>
              </a:spcAft>
              <a:buClrTx/>
              <a:buSzTx/>
              <a:buFontTx/>
              <a:buNone/>
              <a:tabLst/>
              <a:defRPr/>
            </a:pPr>
            <a:r>
              <a:rPr lang="ja-JP" altLang="en-US"/>
              <a:t>汚染検査には、</a:t>
            </a:r>
            <a:r>
              <a:rPr lang="en-US" altLang="ja-JP" dirty="0"/>
              <a:t>GM</a:t>
            </a:r>
            <a:r>
              <a:rPr lang="ja-JP" altLang="en-US"/>
              <a:t>サーベイメーターなどの表面汚染計を使用します。人の汚染検査の場合、手や靴底の汚染検査が重要で、手指の汚染は内部被ばくの可能性を示唆し、靴底の汚染は、歩行した範囲の汚染を示唆します。</a:t>
            </a:r>
            <a:endParaRPr lang="en-US" altLang="ja-JP" dirty="0"/>
          </a:p>
          <a:p>
            <a:pPr marL="0" marR="0" indent="144000" algn="l" defTabSz="457200" rtl="0" eaLnBrk="1" fontAlgn="auto" latinLnBrk="0" hangingPunct="1">
              <a:lnSpc>
                <a:spcPct val="100000"/>
              </a:lnSpc>
              <a:spcBef>
                <a:spcPts val="0"/>
              </a:spcBef>
              <a:spcAft>
                <a:spcPts val="0"/>
              </a:spcAft>
              <a:buClrTx/>
              <a:buSzTx/>
              <a:buFontTx/>
              <a:buNone/>
              <a:tabLst/>
              <a:defRPr/>
            </a:pPr>
            <a:r>
              <a:rPr lang="ja-JP" altLang="en-US"/>
              <a:t>ストレッチャーや車椅子での避難時にもできる限り汚染検査を実施します。</a:t>
            </a:r>
            <a:endParaRPr lang="ja-JP" altLang="en-US" dirty="0"/>
          </a:p>
        </p:txBody>
      </p:sp>
    </p:spTree>
    <p:extLst>
      <p:ext uri="{BB962C8B-B14F-4D97-AF65-F5344CB8AC3E}">
        <p14:creationId xmlns:p14="http://schemas.microsoft.com/office/powerpoint/2010/main" val="12419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入院患者は、施設敷地緊急事態要避難者であることから、</a:t>
            </a:r>
            <a:r>
              <a:rPr kumimoji="1" lang="en-US" altLang="ja-JP" dirty="0"/>
              <a:t>PAZ</a:t>
            </a:r>
            <a:r>
              <a:rPr kumimoji="1" lang="ja-JP" altLang="en-US" dirty="0"/>
              <a:t>に立地する医療機関や介護福祉施設などは、施設敷地緊急事態となった時点で避難を開始することになります。また、避難先の選定には時間を要するため、平時にあらかじめ避難先病院群を選定し、調整しておくことが望ましいです。</a:t>
            </a:r>
          </a:p>
          <a:p>
            <a:r>
              <a:rPr kumimoji="1" lang="ja-JP" altLang="en-US" dirty="0"/>
              <a:t>搬送手段は、原則地元自治体が確保することになります。</a:t>
            </a:r>
          </a:p>
          <a:p>
            <a:endParaRPr kumimoji="1" lang="ja-JP" altLang="en-US" dirty="0"/>
          </a:p>
        </p:txBody>
      </p:sp>
    </p:spTree>
    <p:extLst>
      <p:ext uri="{BB962C8B-B14F-4D97-AF65-F5344CB8AC3E}">
        <p14:creationId xmlns:p14="http://schemas.microsoft.com/office/powerpoint/2010/main" val="417727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医療・福祉施設の避難時にも、外部被ばく、内部被ばくの防護対策が必要です。これらの防護対策は入院患者も病院職員なども同じです。ストレッチャーでの搬送時には、使い捨てのシーツを上からかけておくと、毛布や衣服の汚染防止になります。</a:t>
            </a:r>
          </a:p>
          <a:p>
            <a:endParaRPr kumimoji="1" lang="ja-JP" altLang="en-US"/>
          </a:p>
        </p:txBody>
      </p:sp>
    </p:spTree>
    <p:extLst>
      <p:ext uri="{BB962C8B-B14F-4D97-AF65-F5344CB8AC3E}">
        <p14:creationId xmlns:p14="http://schemas.microsoft.com/office/powerpoint/2010/main" val="313246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車椅子を使用している避難者の汚染検査は、</a:t>
            </a:r>
            <a:r>
              <a:rPr lang="ja-JP" altLang="en-US"/>
              <a:t>車椅子に乗ったまま行うか、車椅子から移動できる場合は、別の椅子や車椅子に移動してから汚染検査を行います。</a:t>
            </a:r>
            <a:endParaRPr lang="en-US" altLang="ja-JP" dirty="0"/>
          </a:p>
          <a:p>
            <a:r>
              <a:rPr kumimoji="1" lang="ja-JP" altLang="en-US"/>
              <a:t>車椅子を養生する場合は、車輪の養生は難しく、汚染が付着します。そのため、汚染がある区域から汚染がない区域へ移動する場合は、車椅子を変えることで汚染拡大防止ができます。また、移動中に手や衣類が車輪に触れないように注意が必要です。</a:t>
            </a:r>
            <a:endParaRPr kumimoji="1" lang="en-US" altLang="ja-JP" dirty="0"/>
          </a:p>
          <a:p>
            <a:r>
              <a:rPr lang="ja-JP" altLang="en-US"/>
              <a:t>ストレッチャーでの搬送の場合も同様です。</a:t>
            </a:r>
            <a:endParaRPr kumimoji="1" lang="ja-JP" altLang="en-US"/>
          </a:p>
        </p:txBody>
      </p:sp>
    </p:spTree>
    <p:extLst>
      <p:ext uri="{BB962C8B-B14F-4D97-AF65-F5344CB8AC3E}">
        <p14:creationId xmlns:p14="http://schemas.microsoft.com/office/powerpoint/2010/main" val="233588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新型コロナウイルス感染症などの感染症流行下では、避難所でも感染症対策が不可欠となります。災害時でも、避難者および避難所運営スタッフの感染拡大防止と感染予防が重要です。</a:t>
            </a:r>
            <a:endParaRPr kumimoji="1" lang="en-US" altLang="ja-JP" dirty="0"/>
          </a:p>
          <a:p>
            <a:r>
              <a:rPr kumimoji="1" lang="ja-JP" altLang="en-US"/>
              <a:t>１）手指衛生</a:t>
            </a:r>
            <a:endParaRPr kumimoji="1" lang="en-US" altLang="ja-JP" dirty="0"/>
          </a:p>
          <a:p>
            <a:r>
              <a:rPr lang="ja-JP" altLang="en-US"/>
              <a:t>避難者および避難所運営スタッフは、頻繁な石鹸やハンドソープを使用した手洗いなどの手指衛生を徹底します。水が使用できない場合は、手指消毒薬などを使用します。</a:t>
            </a:r>
            <a:endParaRPr lang="en-US" altLang="ja-JP" dirty="0"/>
          </a:p>
          <a:p>
            <a:r>
              <a:rPr lang="ja-JP" altLang="en-US"/>
              <a:t>また、物品やトイレ等は、定期的に、および目に見える汚れがある時には、洗剤等を用いて清掃するなど、避難所の衛生環境をできる限り整えます。</a:t>
            </a:r>
            <a:endParaRPr lang="en-US" altLang="ja-JP" dirty="0"/>
          </a:p>
          <a:p>
            <a:r>
              <a:rPr kumimoji="1" lang="ja-JP" altLang="en-US"/>
              <a:t>２）換気</a:t>
            </a:r>
            <a:endParaRPr kumimoji="1" lang="en-US" altLang="ja-JP" dirty="0"/>
          </a:p>
          <a:p>
            <a:r>
              <a:rPr kumimoji="1" lang="en-US" altLang="ja-JP" dirty="0"/>
              <a:t>UPZ</a:t>
            </a:r>
            <a:r>
              <a:rPr kumimoji="1" lang="ja-JP" altLang="en-US"/>
              <a:t>外の避難所では、外気を取り入れる場合は、周辺の放射線状況を確認し、プルームが到達していない、内部被ばくの危険が少ないなどであれば、感染症対策のため、十分な換気に努めます。</a:t>
            </a:r>
            <a:endParaRPr kumimoji="1" lang="en-US" altLang="ja-JP" dirty="0"/>
          </a:p>
          <a:p>
            <a:r>
              <a:rPr lang="ja-JP" altLang="en-US"/>
              <a:t>３）咳エチケット、マスク</a:t>
            </a:r>
            <a:endParaRPr lang="en-US" altLang="ja-JP" dirty="0"/>
          </a:p>
          <a:p>
            <a:r>
              <a:rPr kumimoji="1" lang="ja-JP" altLang="en-US"/>
              <a:t>飛沫の拡散防止のため、マスクの着用が推奨されます。また咳エチケット等の基本的な感染対策を徹底することが求められます。</a:t>
            </a:r>
            <a:endParaRPr kumimoji="1" lang="en-US" altLang="ja-JP" dirty="0"/>
          </a:p>
          <a:p>
            <a:r>
              <a:rPr lang="ja-JP" altLang="en-US"/>
              <a:t>４）スペース・距離の確保</a:t>
            </a:r>
            <a:endParaRPr lang="en-US" altLang="ja-JP" dirty="0"/>
          </a:p>
          <a:p>
            <a:r>
              <a:rPr kumimoji="1" lang="ja-JP" altLang="en-US"/>
              <a:t>避難者同士が十分な距離（最低限１</a:t>
            </a:r>
            <a:r>
              <a:rPr kumimoji="1" lang="en-US" altLang="ja-JP" dirty="0"/>
              <a:t>m</a:t>
            </a:r>
            <a:r>
              <a:rPr kumimoji="1" lang="ja-JP" altLang="en-US"/>
              <a:t>以上）を確保できるように避難所のレイアウトを調整します。また、テープによる区画表示、パーテーション、カーテン、テントなどを利用して、飛沫感染を防ぐ工夫も求められます。</a:t>
            </a:r>
            <a:endParaRPr kumimoji="1" lang="en-US" altLang="ja-JP" dirty="0"/>
          </a:p>
          <a:p>
            <a:r>
              <a:rPr lang="ja-JP" altLang="en-US"/>
              <a:t>なお、新型コロナウイルス感染症を発症したと疑われる避難者については、専用スペースを確保する必要があり、軽症者等であっても原則として一般の避難所に滞在することは適当でないことに留意する必要があります。</a:t>
            </a:r>
            <a:endParaRPr lang="en-US" altLang="ja-JP" dirty="0"/>
          </a:p>
          <a:p>
            <a:endParaRPr kumimoji="1" lang="en-US" altLang="ja-JP" dirty="0"/>
          </a:p>
          <a:p>
            <a:r>
              <a:rPr kumimoji="1" lang="ja-JP" altLang="en-US"/>
              <a:t>出典</a:t>
            </a:r>
            <a:endParaRPr kumimoji="1" lang="en-US" altLang="ja-JP" dirty="0"/>
          </a:p>
          <a:p>
            <a:r>
              <a:rPr kumimoji="1" lang="ja-JP" altLang="en-US"/>
              <a:t>内閣府：避難所における新型ウイルス感染症への対応について</a:t>
            </a:r>
            <a:endParaRPr kumimoji="1" lang="en-US" altLang="ja-JP" dirty="0"/>
          </a:p>
          <a:p>
            <a:r>
              <a:rPr kumimoji="1" lang="ja-JP" altLang="en-US"/>
              <a:t>内閣府：避難所における新型コロナウイルス感染症へのさらなる対応について</a:t>
            </a:r>
            <a:endParaRPr kumimoji="1" lang="en-US" altLang="ja-JP" dirty="0"/>
          </a:p>
          <a:p>
            <a:r>
              <a:rPr kumimoji="1" lang="ja-JP" altLang="en-US"/>
              <a:t>内閣府：避難所における新型コロナウイルス感染症への対応の参考資料について</a:t>
            </a:r>
            <a:endParaRPr kumimoji="1" lang="en-US" altLang="ja-JP" dirty="0"/>
          </a:p>
          <a:p>
            <a:r>
              <a:rPr kumimoji="1" lang="en-US" altLang="ja-JP" dirty="0"/>
              <a:t>URL http://</a:t>
            </a:r>
            <a:r>
              <a:rPr kumimoji="1" lang="en-US" altLang="ja-JP" dirty="0" err="1"/>
              <a:t>www.bousai.go.jp</a:t>
            </a:r>
            <a:r>
              <a:rPr kumimoji="1" lang="en-US" altLang="ja-JP" dirty="0"/>
              <a:t>/</a:t>
            </a:r>
            <a:r>
              <a:rPr kumimoji="1" lang="en-US" altLang="ja-JP" dirty="0" err="1"/>
              <a:t>taisaku</a:t>
            </a:r>
            <a:r>
              <a:rPr kumimoji="1" lang="en-US" altLang="ja-JP" dirty="0"/>
              <a:t>/</a:t>
            </a:r>
            <a:r>
              <a:rPr kumimoji="1" lang="en-US" altLang="ja-JP" dirty="0" err="1"/>
              <a:t>hinanjo</a:t>
            </a:r>
            <a:r>
              <a:rPr kumimoji="1" lang="en-US" altLang="ja-JP" dirty="0"/>
              <a:t>/</a:t>
            </a:r>
            <a:r>
              <a:rPr kumimoji="1" lang="ja-JP" altLang="en-US"/>
              <a:t>（内閣府　防災情報のページ）</a:t>
            </a:r>
            <a:endParaRPr kumimoji="1" lang="en-US" altLang="ja-JP" dirty="0"/>
          </a:p>
        </p:txBody>
      </p:sp>
    </p:spTree>
    <p:extLst>
      <p:ext uri="{BB962C8B-B14F-4D97-AF65-F5344CB8AC3E}">
        <p14:creationId xmlns:p14="http://schemas.microsoft.com/office/powerpoint/2010/main" val="383440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医療・福祉施設等の避難の場合、入院患者や高齢者にとって長距離の避難は負担となります。また、屋内に滞在していたのち、車両での避難である場合は、身体表面の汚染はほとんどないことが予想されます。そのため、受け入れ先の医療機関等では、汚染検査に時間をかけることで、避難してきた入院患者や高齢者等の負担を増幅することがないようにすべきです。</a:t>
            </a:r>
            <a:endParaRPr kumimoji="1" lang="en-US" altLang="ja-JP" dirty="0"/>
          </a:p>
          <a:p>
            <a:r>
              <a:rPr kumimoji="1" lang="ja-JP" altLang="en-US"/>
              <a:t>避難者の汚染が想定される場合には、汚染検査を実施し、必要に応じて除染します。</a:t>
            </a:r>
          </a:p>
        </p:txBody>
      </p:sp>
    </p:spTree>
    <p:extLst>
      <p:ext uri="{BB962C8B-B14F-4D97-AF65-F5344CB8AC3E}">
        <p14:creationId xmlns:p14="http://schemas.microsoft.com/office/powerpoint/2010/main" val="35268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8338" y="538163"/>
            <a:ext cx="5402262" cy="4052887"/>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422142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原子力発電所では、ウランが核分裂して発生させる熱を発電に利用しています。この核分裂によって生じたものが核分裂生成物で、放射性物質を多く含んでいます。</a:t>
            </a:r>
          </a:p>
          <a:p>
            <a:r>
              <a:rPr kumimoji="1" lang="ja-JP" altLang="en-US"/>
              <a:t>原子力災害では、事故で燃料のペレットや被覆管が破損すると、大量の放射性物質が環境中に放出されます。</a:t>
            </a:r>
          </a:p>
          <a:p>
            <a:r>
              <a:rPr kumimoji="1" lang="ja-JP" altLang="en-US"/>
              <a:t>放出された気体状の放射性物質は、雲のような状態で大気中を流れます。このプルームから降ってきた放射性物質が地表に沈着したり、野菜などの食物に取り込まれます。そこで、プルームが通過した地域にいると汚染したり、プルームからのガンマ線による外部被ばくをしたり、吸入や食事から内部被ばくをしたりします。このため、原子力施設周辺の住民等に対する放射線の重篤な確定的影響を回避し又は最小化するため、及び確率的影響のリスクを低減するための防護措置を講じる必要があります。</a:t>
            </a:r>
          </a:p>
        </p:txBody>
      </p:sp>
    </p:spTree>
    <p:extLst>
      <p:ext uri="{BB962C8B-B14F-4D97-AF65-F5344CB8AC3E}">
        <p14:creationId xmlns:p14="http://schemas.microsoft.com/office/powerpoint/2010/main" val="211055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原子力発電所の事故が発生した場合、防護措置が開始されます。</a:t>
            </a:r>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緊急時活動レベル（</a:t>
            </a:r>
            <a:r>
              <a:rPr kumimoji="1" lang="en-US" altLang="ja-JP" dirty="0"/>
              <a:t>EAL</a:t>
            </a:r>
            <a:r>
              <a:rPr kumimoji="1" lang="ja-JP" altLang="en-US" dirty="0"/>
              <a:t>）に基づいた防護措置の考え方</a:t>
            </a:r>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予防的防護措置を準備する区域（</a:t>
            </a:r>
            <a:r>
              <a:rPr kumimoji="1" lang="en-US" altLang="ja-JP" dirty="0"/>
              <a:t>PAZ</a:t>
            </a:r>
            <a:r>
              <a:rPr kumimoji="1" lang="ja-JP" altLang="en-US" dirty="0"/>
              <a:t>）においては、確定的影響を回避するために、警戒事態おいて、施設敷地緊急事態要避難者の避難準備を行い、施設敷地緊急事態において、施設敷地緊急事態要避難者の避難、住民避難の準備及び安定ヨウ素剤の服用の準備を行い、全面緊急事態にいたった場合は、住民避難及び安定ヨウ素剤の服用が指示されます。</a:t>
            </a:r>
          </a:p>
          <a:p>
            <a:pPr indent="144000">
              <a:defRPr/>
            </a:pPr>
            <a:r>
              <a:rPr kumimoji="1" lang="ja-JP" altLang="en-US" dirty="0"/>
              <a:t>また、緊急防護措置を準備する区域（</a:t>
            </a:r>
            <a:r>
              <a:rPr kumimoji="1" lang="en-US" altLang="ja-JP" dirty="0"/>
              <a:t>UPZ</a:t>
            </a:r>
            <a:r>
              <a:rPr kumimoji="1" lang="ja-JP" altLang="en-US" dirty="0"/>
              <a:t>）においては、確率的影響のリスクを低減するために、施設敷地緊急事態において、屋内退避の準備を行い、全面緊急事態において、屋内退避及び安定ヨウ素剤の服用の</a:t>
            </a:r>
            <a:r>
              <a:rPr lang="ja-JP" altLang="en-US" dirty="0"/>
              <a:t>準備が行われます。また、放射性物質の放出後に一時移転等が必要になった場合に備えて、安定ヨウ素剤の緊急配布の準備、避難退域時検査及び簡易除染の準備、食品摂取制限の準備などを行います。放射性</a:t>
            </a:r>
            <a:r>
              <a:rPr kumimoji="1" lang="ja-JP" altLang="en-US" dirty="0"/>
              <a:t>物質の放出後、</a:t>
            </a:r>
            <a:r>
              <a:rPr kumimoji="1" lang="en-US" altLang="ja-JP" dirty="0"/>
              <a:t>UPZ</a:t>
            </a:r>
            <a:r>
              <a:rPr kumimoji="1" lang="ja-JP" altLang="en-US" dirty="0"/>
              <a:t>及び</a:t>
            </a:r>
            <a:r>
              <a:rPr kumimoji="1" lang="en-US" altLang="ja-JP" dirty="0"/>
              <a:t>UPZ</a:t>
            </a:r>
            <a:r>
              <a:rPr kumimoji="1" lang="ja-JP" altLang="en-US" dirty="0"/>
              <a:t>外においては、</a:t>
            </a:r>
            <a:r>
              <a:rPr kumimoji="1" lang="en-US" altLang="ja-JP" dirty="0"/>
              <a:t>OIL</a:t>
            </a:r>
            <a:r>
              <a:rPr kumimoji="1" lang="ja-JP" altLang="en-US" dirty="0"/>
              <a:t>に基づいて、防護措置が実施されます。</a:t>
            </a:r>
            <a:endParaRPr kumimoji="1" lang="en-US" altLang="ja-JP" dirty="0"/>
          </a:p>
          <a:p>
            <a:pPr marL="0" marR="0" indent="144000" algn="l" defTabSz="914400" rtl="0" eaLnBrk="1" fontAlgn="auto" latinLnBrk="0" hangingPunct="1">
              <a:lnSpc>
                <a:spcPct val="100000"/>
              </a:lnSpc>
              <a:spcBef>
                <a:spcPts val="0"/>
              </a:spcBef>
              <a:spcAft>
                <a:spcPts val="0"/>
              </a:spcAft>
              <a:buClrTx/>
              <a:buSzTx/>
              <a:buFontTx/>
              <a:buNone/>
              <a:tabLst/>
              <a:defRPr/>
            </a:pPr>
            <a:r>
              <a:rPr kumimoji="1" lang="en-US" altLang="ja-JP" dirty="0"/>
              <a:t>PAZ</a:t>
            </a:r>
            <a:r>
              <a:rPr kumimoji="1" lang="ja-JP" altLang="en-US" dirty="0"/>
              <a:t>の医療機関は施設敷地緊急事態で、避難を開始することになります。</a:t>
            </a:r>
          </a:p>
          <a:p>
            <a:pPr marL="0" marR="0" indent="14400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施設敷地緊急事態要避難者</a:t>
            </a:r>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「施設敷地緊急事態要避難者」とは、ＰＡＺ内の住民等であって、施設敷地緊急事態の段階で避難等の予防的防護措置を実施すべき者として次に掲げる者をいう。</a:t>
            </a:r>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イ 要配慮者（災害対策基本法（昭和３６年法律第２２３号）第８条第２項第１５号に規定する要配慮者をいう。以下同じ。）（ロ又はハに該当する者を除く。）のうち、避難の実施に通常以上の時間がかかるもの</a:t>
            </a:r>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ロ 妊婦、授乳婦、乳幼児及び乳幼児とともに避難する必要のある者</a:t>
            </a:r>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ハ 安定ヨウ素剤を服用できないと医師が判断した者</a:t>
            </a:r>
          </a:p>
        </p:txBody>
      </p:sp>
    </p:spTree>
    <p:extLst>
      <p:ext uri="{BB962C8B-B14F-4D97-AF65-F5344CB8AC3E}">
        <p14:creationId xmlns:p14="http://schemas.microsoft.com/office/powerpoint/2010/main" val="193507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5" name="ノート プレースホルダー 2"/>
          <p:cNvSpPr>
            <a:spLocks noGrp="1"/>
          </p:cNvSpPr>
          <p:nvPr>
            <p:ph type="body" idx="1"/>
          </p:nvPr>
        </p:nvSpPr>
        <p:spPr/>
        <p:txBody>
          <a:bodyPr/>
          <a:lstStyle/>
          <a:p>
            <a:r>
              <a:rPr kumimoji="1" lang="ja-JP" altLang="en-US">
                <a:cs typeface="メイリオ" pitchFamily="50" charset="-128"/>
              </a:rPr>
              <a:t>放射性</a:t>
            </a:r>
            <a:r>
              <a:rPr kumimoji="1" lang="ja-JP" altLang="en-US" dirty="0">
                <a:cs typeface="メイリオ" pitchFamily="50" charset="-128"/>
              </a:rPr>
              <a:t>物質が環境中に放出された場合、大気中あるいは地表の放射性物質からのガンマ線によって外部被ばくします。屋内に滞在した場合は、建物の壁や屋根によって放射線を遮ることができ、被ばく線量を低減できます。建物は木造建屋よりもコンクリート建屋の方が放射線の遮へい効果</a:t>
            </a:r>
            <a:r>
              <a:rPr kumimoji="1" lang="ja-JP" altLang="en-US">
                <a:cs typeface="メイリオ" pitchFamily="50" charset="-128"/>
              </a:rPr>
              <a:t>があります</a:t>
            </a:r>
            <a:r>
              <a:rPr lang="ja-JP" altLang="en-US">
                <a:cs typeface="メイリオ" pitchFamily="50" charset="-128"/>
              </a:rPr>
              <a:t>。</a:t>
            </a:r>
            <a:endParaRPr lang="en-US" altLang="ja-JP" dirty="0">
              <a:cs typeface="メイリオ" pitchFamily="50" charset="-128"/>
            </a:endParaRPr>
          </a:p>
          <a:p>
            <a:r>
              <a:rPr kumimoji="1" lang="ja-JP" altLang="en-US">
                <a:cs typeface="メイリオ" pitchFamily="50" charset="-128"/>
              </a:rPr>
              <a:t>また</a:t>
            </a:r>
            <a:r>
              <a:rPr kumimoji="1" lang="ja-JP" altLang="en-US" dirty="0">
                <a:cs typeface="メイリオ" pitchFamily="50" charset="-128"/>
              </a:rPr>
              <a:t>、窓や扉を閉めることで、大気中の放射性物質が建物の中に入ってくることを防ぎ、放射性物質の吸入を防ぐことによって内部被ばくの防護が</a:t>
            </a:r>
            <a:r>
              <a:rPr kumimoji="1" lang="ja-JP" altLang="en-US">
                <a:cs typeface="メイリオ" pitchFamily="50" charset="-128"/>
              </a:rPr>
              <a:t>できます。</a:t>
            </a:r>
            <a:endParaRPr lang="en-US" altLang="ja-JP" dirty="0">
              <a:cs typeface="メイリオ" pitchFamily="50" charset="-128"/>
            </a:endParaRPr>
          </a:p>
          <a:p>
            <a:r>
              <a:rPr kumimoji="1" lang="ja-JP" altLang="en-US">
                <a:cs typeface="メイリオ" pitchFamily="50" charset="-128"/>
              </a:rPr>
              <a:t>原子力</a:t>
            </a:r>
            <a:r>
              <a:rPr kumimoji="1" lang="ja-JP" altLang="en-US" dirty="0">
                <a:cs typeface="メイリオ" pitchFamily="50" charset="-128"/>
              </a:rPr>
              <a:t>災害が起こった時の防護の基本は、屋内退避と避難です。これらの行動の基準は、原子力災害対策指針（原子力規制委員会）に定められており、国や地方公共団体によって指示されます。医療機関や介護福祉施設等の避難に支援が必要な機関では、地域防災計画等によって定められている屋内退避や避難を</a:t>
            </a:r>
            <a:r>
              <a:rPr kumimoji="1" lang="ja-JP" altLang="en-US">
                <a:cs typeface="メイリオ" pitchFamily="50" charset="-128"/>
              </a:rPr>
              <a:t>します。</a:t>
            </a:r>
            <a:endParaRPr lang="en-US" altLang="ja-JP" dirty="0">
              <a:cs typeface="メイリオ" pitchFamily="50" charset="-128"/>
            </a:endParaRPr>
          </a:p>
          <a:p>
            <a:r>
              <a:rPr kumimoji="1" lang="ja-JP" altLang="en-US">
                <a:cs typeface="メイリオ" pitchFamily="50" charset="-128"/>
              </a:rPr>
              <a:t>原子力</a:t>
            </a:r>
            <a:r>
              <a:rPr kumimoji="1" lang="ja-JP" altLang="en-US" dirty="0">
                <a:cs typeface="メイリオ" pitchFamily="50" charset="-128"/>
              </a:rPr>
              <a:t>災害時には、空間線量率が毎時</a:t>
            </a:r>
            <a:r>
              <a:rPr kumimoji="1" lang="ja-JP" altLang="ja-JP" dirty="0">
                <a:cs typeface="メイリオ" pitchFamily="50" charset="-128"/>
              </a:rPr>
              <a:t>5</a:t>
            </a:r>
            <a:r>
              <a:rPr kumimoji="1" lang="en-US" altLang="ja-JP" dirty="0">
                <a:cs typeface="メイリオ" pitchFamily="50" charset="-128"/>
              </a:rPr>
              <a:t>00</a:t>
            </a:r>
            <a:r>
              <a:rPr kumimoji="1" lang="ja-JP" altLang="en-US" dirty="0">
                <a:cs typeface="メイリオ" pitchFamily="50" charset="-128"/>
              </a:rPr>
              <a:t>マイクロシーベルトを超えた地域は、直ちに避難をします。また、毎時</a:t>
            </a:r>
            <a:r>
              <a:rPr kumimoji="1" lang="en-US" altLang="ja-JP" dirty="0">
                <a:cs typeface="メイリオ" pitchFamily="50" charset="-128"/>
              </a:rPr>
              <a:t>20</a:t>
            </a:r>
            <a:r>
              <a:rPr kumimoji="1" lang="ja-JP" altLang="en-US" dirty="0">
                <a:cs typeface="メイリオ" pitchFamily="50" charset="-128"/>
              </a:rPr>
              <a:t>マイクロシーベルトを超えた地域は、１週間を</a:t>
            </a:r>
            <a:r>
              <a:rPr kumimoji="1" lang="ja-JP" altLang="en-US">
                <a:cs typeface="メイリオ" pitchFamily="50" charset="-128"/>
              </a:rPr>
              <a:t>目処に一時移転します</a:t>
            </a:r>
            <a:r>
              <a:rPr kumimoji="1" lang="ja-JP" altLang="en-US" dirty="0">
                <a:cs typeface="メイリオ" pitchFamily="50" charset="-128"/>
              </a:rPr>
              <a:t>。これらは、</a:t>
            </a:r>
            <a:r>
              <a:rPr lang="ja-JP" altLang="en-US" dirty="0">
                <a:cs typeface="メイリオ" pitchFamily="50" charset="-128"/>
              </a:rPr>
              <a:t>防護措置の実施を判断する基準として運用上</a:t>
            </a:r>
            <a:r>
              <a:rPr lang="ja-JP" altLang="en-US">
                <a:cs typeface="メイリオ" pitchFamily="50" charset="-128"/>
              </a:rPr>
              <a:t>の介入レベル</a:t>
            </a:r>
            <a:r>
              <a:rPr lang="en-US" altLang="ja-JP" dirty="0">
                <a:cs typeface="メイリオ" pitchFamily="50" charset="-128"/>
              </a:rPr>
              <a:t>(</a:t>
            </a:r>
            <a:r>
              <a:rPr lang="en-US" altLang="en-US" dirty="0">
                <a:cs typeface="メイリオ" pitchFamily="50" charset="-128"/>
              </a:rPr>
              <a:t>OIL</a:t>
            </a:r>
            <a:r>
              <a:rPr lang="en-US" altLang="ja-JP" dirty="0">
                <a:cs typeface="メイリオ" pitchFamily="50" charset="-128"/>
              </a:rPr>
              <a:t>)</a:t>
            </a:r>
            <a:r>
              <a:rPr lang="ja-JP" altLang="en-US" dirty="0">
                <a:cs typeface="メイリオ" pitchFamily="50" charset="-128"/>
              </a:rPr>
              <a:t>として設定されています。</a:t>
            </a:r>
            <a:endParaRPr lang="en-US" altLang="ja-JP" dirty="0">
              <a:cs typeface="メイリオ" pitchFamily="50" charset="-128"/>
            </a:endParaRPr>
          </a:p>
        </p:txBody>
      </p:sp>
    </p:spTree>
    <p:extLst>
      <p:ext uri="{BB962C8B-B14F-4D97-AF65-F5344CB8AC3E}">
        <p14:creationId xmlns:p14="http://schemas.microsoft.com/office/powerpoint/2010/main" val="268950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463" algn="l" defTabSz="914400" rtl="0" eaLnBrk="1" fontAlgn="auto" latinLnBrk="0" hangingPunct="1">
              <a:lnSpc>
                <a:spcPct val="100000"/>
              </a:lnSpc>
              <a:spcBef>
                <a:spcPts val="0"/>
              </a:spcBef>
              <a:spcAft>
                <a:spcPts val="0"/>
              </a:spcAft>
              <a:buClrTx/>
              <a:buSzTx/>
              <a:buFontTx/>
              <a:buNone/>
              <a:tabLst/>
              <a:defRPr/>
            </a:pPr>
            <a:r>
              <a:rPr kumimoji="1" lang="ja-JP" altLang="en-US"/>
              <a:t>屋内退避の防護効果を示します。ここでは、セシウム</a:t>
            </a:r>
            <a:r>
              <a:rPr kumimoji="1" lang="en-US" altLang="ja-JP" dirty="0"/>
              <a:t>137</a:t>
            </a:r>
            <a:r>
              <a:rPr kumimoji="1" lang="ja-JP" altLang="en-US"/>
              <a:t>が</a:t>
            </a:r>
            <a:r>
              <a:rPr kumimoji="1" lang="en-US" altLang="ja-JP" dirty="0"/>
              <a:t>100</a:t>
            </a:r>
            <a:r>
              <a:rPr kumimoji="1" lang="ja-JP" altLang="en-US"/>
              <a:t>テラベクレル、その他核種がセシウ ム</a:t>
            </a:r>
            <a:r>
              <a:rPr kumimoji="1" lang="en-US" altLang="ja-JP" dirty="0"/>
              <a:t>137</a:t>
            </a:r>
            <a:r>
              <a:rPr kumimoji="1" lang="ja-JP" altLang="en-US"/>
              <a:t>と同じ割合で換算された量、さらに希ガス類が全量、環境中に放出 されるような仮想的な事故を想定しています。 </a:t>
            </a:r>
          </a:p>
          <a:p>
            <a:r>
              <a:rPr kumimoji="1" lang="ja-JP" altLang="en-US"/>
              <a:t>防護措置をしない場合に比べて、屋内退避は被ばく線量を低減することができます。さらに木造家屋より、コンクリート構造物の方が被ばく線量の低減効果は高いです。</a:t>
            </a:r>
            <a:endParaRPr kumimoji="1" lang="en-US" altLang="ja-JP" dirty="0"/>
          </a:p>
          <a:p>
            <a:r>
              <a:rPr kumimoji="1" lang="ja-JP" altLang="en-US"/>
              <a:t>このように、一時的には、屋内退避による防護効果が期待できるため、</a:t>
            </a:r>
            <a:r>
              <a:rPr kumimoji="1" lang="en-US" altLang="ja-JP" dirty="0"/>
              <a:t>PAZ</a:t>
            </a:r>
            <a:r>
              <a:rPr kumimoji="1" lang="ja-JP" altLang="en-US"/>
              <a:t>では、予防的な避難を行うことによって、かえって健康リスクが高まるような要配慮者については、無理な避難を行わず、屋内退避を行うとともに、適切に安定ヨウ素剤を服用することが合理的です。</a:t>
            </a:r>
          </a:p>
          <a:p>
            <a:r>
              <a:rPr kumimoji="1" lang="ja-JP" altLang="en-US"/>
              <a:t>病院等のコンクリート建物に対して放射線防護機能を付加することで、より一層の低減効果を期待できます。</a:t>
            </a:r>
            <a:endParaRPr kumimoji="1" lang="en-US" altLang="ja-JP" dirty="0"/>
          </a:p>
          <a:p>
            <a:r>
              <a:rPr kumimoji="1" lang="ja-JP" altLang="en-US"/>
              <a:t>避難勧告・避難指示、屋内退避が長期に及ぶと予想される場合は、避難に切り替えることが必要です。</a:t>
            </a:r>
            <a:endParaRPr kumimoji="1" lang="en-US" altLang="ja-JP" dirty="0"/>
          </a:p>
          <a:p>
            <a:endParaRPr kumimoji="1" lang="en-US" altLang="ja-JP" dirty="0"/>
          </a:p>
          <a:p>
            <a:r>
              <a:rPr kumimoji="1" lang="ja-JP" altLang="en-US" sz="1200"/>
              <a:t>出典：</a:t>
            </a:r>
            <a:r>
              <a:rPr lang="ja-JP" altLang="en-US" sz="1200"/>
              <a:t>緊急時の被ばく線量及び防護措置の効果の試算について（案）　平成２６年５月２８日　原子力規制委員会</a:t>
            </a:r>
            <a:endParaRPr kumimoji="1" lang="ja-JP" altLang="en-US" sz="1200"/>
          </a:p>
        </p:txBody>
      </p:sp>
    </p:spTree>
    <p:extLst>
      <p:ext uri="{BB962C8B-B14F-4D97-AF65-F5344CB8AC3E}">
        <p14:creationId xmlns:p14="http://schemas.microsoft.com/office/powerpoint/2010/main" val="393429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屋内退避による甲状腺の被ばく線量の低減効果を示します。</a:t>
            </a:r>
            <a:endParaRPr kumimoji="1" lang="en-US" altLang="ja-JP" dirty="0"/>
          </a:p>
          <a:p>
            <a:r>
              <a:rPr kumimoji="1" lang="ja-JP" altLang="en-US"/>
              <a:t>木造家屋に屋内退避した場合より、コンクリート建屋への屋内退避と安定ヨウ素剤の服用の併用によって、さらに甲状腺の被ばく線量を低減する効果が高くなります。</a:t>
            </a:r>
            <a:endParaRPr kumimoji="1" lang="en-US" altLang="ja-JP" dirty="0"/>
          </a:p>
          <a:p>
            <a:endParaRPr kumimoji="1" lang="en-US" altLang="ja-JP" dirty="0"/>
          </a:p>
          <a:p>
            <a:pPr marL="0" marR="0" lvl="0" indent="144463" algn="l" defTabSz="914400" rtl="0" eaLnBrk="1" fontAlgn="auto" latinLnBrk="0" hangingPunct="1">
              <a:lnSpc>
                <a:spcPct val="100000"/>
              </a:lnSpc>
              <a:spcBef>
                <a:spcPts val="0"/>
              </a:spcBef>
              <a:spcAft>
                <a:spcPts val="0"/>
              </a:spcAft>
              <a:buClrTx/>
              <a:buSzTx/>
              <a:buFontTx/>
              <a:buNone/>
              <a:tabLst/>
              <a:defRPr/>
            </a:pPr>
            <a:r>
              <a:rPr kumimoji="1" lang="ja-JP" altLang="en-US" sz="1200"/>
              <a:t>出典：</a:t>
            </a:r>
            <a:r>
              <a:rPr lang="ja-JP" altLang="en-US" sz="1200"/>
              <a:t>緊急時の被ばく線量及び防護措置の効果の試算について（案）　平成２６年５月２８日　原子力規制委員会</a:t>
            </a:r>
            <a:endParaRPr kumimoji="1" lang="ja-JP" altLang="en-US" sz="1200"/>
          </a:p>
        </p:txBody>
      </p:sp>
    </p:spTree>
    <p:extLst>
      <p:ext uri="{BB962C8B-B14F-4D97-AF65-F5344CB8AC3E}">
        <p14:creationId xmlns:p14="http://schemas.microsoft.com/office/powerpoint/2010/main" val="344368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5800" y="388938"/>
            <a:ext cx="5486400" cy="4114800"/>
          </a:xfrm>
        </p:spPr>
      </p:sp>
      <p:sp>
        <p:nvSpPr>
          <p:cNvPr id="3" name="ノート プレースホルダ 2"/>
          <p:cNvSpPr>
            <a:spLocks noGrp="1"/>
          </p:cNvSpPr>
          <p:nvPr>
            <p:ph type="body" idx="1"/>
          </p:nvPr>
        </p:nvSpPr>
        <p:spPr/>
        <p:txBody>
          <a:bodyPr>
            <a:normAutofit/>
          </a:bodyPr>
          <a:lstStyle/>
          <a:p>
            <a:r>
              <a:rPr kumimoji="1" lang="ja-JP" altLang="en-US" dirty="0">
                <a:cs typeface="メイリオ" pitchFamily="50" charset="-128"/>
              </a:rPr>
              <a:t>屋内退避が指示されたときの注意事項は、外気を取り入れないことがポイントです。</a:t>
            </a:r>
          </a:p>
          <a:p>
            <a:pPr marL="488950" indent="-344488"/>
            <a:r>
              <a:rPr lang="ja-JP" altLang="en-US" dirty="0">
                <a:cs typeface="メイリオ" pitchFamily="50" charset="-128"/>
              </a:rPr>
              <a:t>　</a:t>
            </a:r>
            <a:r>
              <a:rPr kumimoji="1" lang="ja-JP" altLang="en-US" dirty="0">
                <a:cs typeface="メイリオ" pitchFamily="50" charset="-128"/>
              </a:rPr>
              <a:t>・窓や扉を閉める。</a:t>
            </a:r>
          </a:p>
          <a:p>
            <a:pPr marL="488950" indent="-344488"/>
            <a:r>
              <a:rPr lang="ja-JP" altLang="en-US" dirty="0">
                <a:cs typeface="メイリオ" pitchFamily="50" charset="-128"/>
              </a:rPr>
              <a:t>　・換気扇を止める。（空気の流れを止める。）</a:t>
            </a:r>
          </a:p>
          <a:p>
            <a:pPr marL="488950" indent="-344488"/>
            <a:r>
              <a:rPr kumimoji="1" lang="ja-JP" altLang="en-US" dirty="0">
                <a:cs typeface="メイリオ" pitchFamily="50" charset="-128"/>
              </a:rPr>
              <a:t>　</a:t>
            </a:r>
          </a:p>
          <a:p>
            <a:pPr marL="488950" indent="-344488"/>
            <a:r>
              <a:rPr lang="ja-JP" altLang="en-US" dirty="0">
                <a:cs typeface="メイリオ" pitchFamily="50" charset="-128"/>
              </a:rPr>
              <a:t>その他</a:t>
            </a:r>
          </a:p>
          <a:p>
            <a:pPr marL="488950" indent="-344488"/>
            <a:r>
              <a:rPr kumimoji="1" lang="ja-JP" altLang="en-US" dirty="0">
                <a:cs typeface="メイリオ" pitchFamily="50" charset="-128"/>
              </a:rPr>
              <a:t>　・テレビ、ラジオ、防災無線、広報車等から、正確な最新の情報を入手しま</a:t>
            </a:r>
            <a:r>
              <a:rPr lang="ja-JP" altLang="en-US" dirty="0">
                <a:cs typeface="メイリオ" pitchFamily="50" charset="-128"/>
              </a:rPr>
              <a:t>す</a:t>
            </a:r>
            <a:r>
              <a:rPr kumimoji="1" lang="ja-JP" altLang="en-US" dirty="0">
                <a:cs typeface="メイリオ" pitchFamily="50" charset="-128"/>
              </a:rPr>
              <a:t>。</a:t>
            </a:r>
          </a:p>
          <a:p>
            <a:pPr marL="488950" indent="-344488"/>
            <a:r>
              <a:rPr lang="ja-JP" altLang="en-US" dirty="0">
                <a:cs typeface="メイリオ" pitchFamily="50" charset="-128"/>
              </a:rPr>
              <a:t>　・外から建物の中に入るとき、手洗い等を行います。</a:t>
            </a:r>
          </a:p>
          <a:p>
            <a:pPr marL="488950" indent="-344488"/>
            <a:r>
              <a:rPr lang="ja-JP" altLang="en-US" dirty="0">
                <a:cs typeface="メイリオ" pitchFamily="50" charset="-128"/>
              </a:rPr>
              <a:t>　・食品を汚染させないよう、食品をタッパ、ラップ、冷蔵庫等に保管します。</a:t>
            </a:r>
          </a:p>
          <a:p>
            <a:pPr marL="488950" indent="-344488"/>
            <a:r>
              <a:rPr lang="ja-JP" altLang="en-US" dirty="0">
                <a:cs typeface="メイリオ" pitchFamily="50" charset="-128"/>
              </a:rPr>
              <a:t>　・避難、一時移転の防護措置が指示された場合に備えて、避難の際に持ち出す物品を準備します。 　　</a:t>
            </a:r>
            <a:r>
              <a:rPr kumimoji="1" lang="ja-JP" altLang="en-US" dirty="0">
                <a:cs typeface="メイリオ" pitchFamily="50" charset="-128"/>
              </a:rPr>
              <a:t>　</a:t>
            </a:r>
          </a:p>
        </p:txBody>
      </p:sp>
    </p:spTree>
    <p:extLst>
      <p:ext uri="{BB962C8B-B14F-4D97-AF65-F5344CB8AC3E}">
        <p14:creationId xmlns:p14="http://schemas.microsoft.com/office/powerpoint/2010/main" val="44579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8338" y="538163"/>
            <a:ext cx="5402262" cy="4052887"/>
          </a:xfrm>
        </p:spPr>
      </p:sp>
      <p:sp>
        <p:nvSpPr>
          <p:cNvPr id="3" name="ノート プレースホルダ 2"/>
          <p:cNvSpPr>
            <a:spLocks noGrp="1"/>
          </p:cNvSpPr>
          <p:nvPr>
            <p:ph type="body" idx="1"/>
          </p:nvPr>
        </p:nvSpPr>
        <p:spPr/>
        <p:txBody>
          <a:bodyPr>
            <a:normAutofit/>
          </a:bodyPr>
          <a:lstStyle/>
          <a:p>
            <a:r>
              <a:rPr lang="ja-JP" altLang="en-US" dirty="0">
                <a:cs typeface="メイリオ" pitchFamily="50" charset="-128"/>
              </a:rPr>
              <a:t>避難や一時移転を実施した方が良いが、避難により健康リスクが高まる災害時要配慮者（傷病者、入院患者、高齢者、障害者、外国人、乳幼児、妊産婦等）等、実施が困難な場合、国及び地方公共団体の指示により屋内退避が実施されます。その際、一般的に遮へい効果や建家の気密性が比較的高いコンクリート建屋への屋内退避が有効です。さらに、空気の清浄装置や遮へい材の設置も考慮されます。</a:t>
            </a:r>
            <a:endParaRPr lang="en-US" altLang="ja-JP" dirty="0">
              <a:cs typeface="メイリオ" pitchFamily="50" charset="-128"/>
            </a:endParaRPr>
          </a:p>
          <a:p>
            <a:r>
              <a:rPr kumimoji="1" lang="ja-JP" altLang="en-US" dirty="0">
                <a:cs typeface="メイリオ" pitchFamily="50" charset="-128"/>
              </a:rPr>
              <a:t>特に、屋内退避を実施している期間は、食料、医薬品及び日常生活の必需品等支援を受ける必要があるため、事前に市町村や道府県等の関係機関と十分調整し、実効性のある計画を策定する必要があります。</a:t>
            </a:r>
          </a:p>
          <a:p>
            <a:r>
              <a:rPr lang="ja-JP" altLang="en-US" dirty="0">
                <a:cs typeface="メイリオ" pitchFamily="50" charset="-128"/>
              </a:rPr>
              <a:t>原子力緊急事態が発生した場合は、道府県や市町村の災害対策本部と連絡を密にし、上記の支援物資の提供や放射線防護について留意し、必要な情報の提供を絶えず受けます。情報が提供されない場合は、退避者側から取りに行くことも大切です。</a:t>
            </a:r>
            <a:endParaRPr kumimoji="1" lang="ja-JP" altLang="en-US" dirty="0">
              <a:cs typeface="メイリオ" pitchFamily="50" charset="-128"/>
            </a:endParaRPr>
          </a:p>
        </p:txBody>
      </p:sp>
    </p:spTree>
    <p:extLst>
      <p:ext uri="{BB962C8B-B14F-4D97-AF65-F5344CB8AC3E}">
        <p14:creationId xmlns:p14="http://schemas.microsoft.com/office/powerpoint/2010/main" val="3924287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病院や福祉施設において、屋内退避から避難に防護措置が切り替わったときは、避難者に医師や看護師が同行します。</a:t>
            </a:r>
          </a:p>
          <a:p>
            <a:r>
              <a:rPr kumimoji="1" lang="ja-JP" altLang="en-US"/>
              <a:t>医師や看護師は、避難先へ避難者に関する情報をできるだけ早い段階に提供することも必要です。</a:t>
            </a:r>
          </a:p>
          <a:p>
            <a:r>
              <a:rPr kumimoji="1" lang="ja-JP" altLang="en-US"/>
              <a:t>防災計画として、避難先と受け入れの調整を事前に実施しておくことが推奨されます。</a:t>
            </a:r>
          </a:p>
        </p:txBody>
      </p:sp>
    </p:spTree>
    <p:extLst>
      <p:ext uri="{BB962C8B-B14F-4D97-AF65-F5344CB8AC3E}">
        <p14:creationId xmlns:p14="http://schemas.microsoft.com/office/powerpoint/2010/main" val="51816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C3D35DED-A30F-6C48-A13D-8EB0A5D08971}"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226B3202-3044-EE45-9B7F-AB29ED5DD91D}"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1E4E2118-970E-514C-AD06-B0A98F2B06A2}"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91401" cy="927058"/>
          </a:xfrm>
        </p:spPr>
        <p:txBody>
          <a:bodyPr/>
          <a:lstStyle/>
          <a:p>
            <a:r>
              <a:rPr lang="ja-JP" altLang="en-US"/>
              <a:t>マスター タイトルの書式設定</a:t>
            </a:r>
            <a:endParaRPr/>
          </a:p>
        </p:txBody>
      </p:sp>
      <p:sp>
        <p:nvSpPr>
          <p:cNvPr id="3" name="Content Placeholder 2"/>
          <p:cNvSpPr>
            <a:spLocks noGrp="1"/>
          </p:cNvSpPr>
          <p:nvPr>
            <p:ph sz="half" idx="1"/>
          </p:nvPr>
        </p:nvSpPr>
        <p:spPr>
          <a:xfrm>
            <a:off x="4282439" y="1571457"/>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5" name="Date Placeholder 4"/>
          <p:cNvSpPr>
            <a:spLocks noGrp="1"/>
          </p:cNvSpPr>
          <p:nvPr>
            <p:ph type="dt" sz="half" idx="10"/>
          </p:nvPr>
        </p:nvSpPr>
        <p:spPr/>
        <p:txBody>
          <a:bodyPr/>
          <a:lstStyle/>
          <a:p>
            <a:fld id="{3F4EC197-722B-3F42-B359-D7CF6CB754B8}" type="datetime1">
              <a:rPr lang="ja-JP" altLang="en-US" smtClean="0"/>
              <a:t>2024/1/11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3910779"/>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 name="Content Placeholder 2"/>
          <p:cNvSpPr>
            <a:spLocks noGrp="1"/>
          </p:cNvSpPr>
          <p:nvPr>
            <p:ph sz="half" idx="14"/>
          </p:nvPr>
        </p:nvSpPr>
        <p:spPr>
          <a:xfrm>
            <a:off x="457199" y="1571457"/>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 name="Content Placeholder 2"/>
          <p:cNvSpPr>
            <a:spLocks noGrp="1"/>
          </p:cNvSpPr>
          <p:nvPr>
            <p:ph sz="half" idx="15"/>
          </p:nvPr>
        </p:nvSpPr>
        <p:spPr>
          <a:xfrm>
            <a:off x="457200" y="3910779"/>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Tree>
    <p:extLst>
      <p:ext uri="{BB962C8B-B14F-4D97-AF65-F5344CB8AC3E}">
        <p14:creationId xmlns:p14="http://schemas.microsoft.com/office/powerpoint/2010/main" val="366267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12C854FA-E46C-9946-B77C-DEED413C0CBA}"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D883B01B-C9D4-8749-8BFF-E4D52C8E5F1A}"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0DB3D348-D507-DE4E-BBFE-BDED459E7139}"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F6C4A73B-71EE-3F43-BB98-3618A4ABAAC5}" type="datetime1">
              <a:rPr kumimoji="1" lang="ja-JP" altLang="en-US" smtClean="0"/>
              <a:t>2024/1/11</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FC2133B2-5111-F64F-91A4-8A0CC91F96FB}" type="datetime1">
              <a:rPr kumimoji="1" lang="ja-JP" altLang="en-US" smtClean="0"/>
              <a:t>2024/1/11</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6AE7BB6E-FA2B-0E4F-B9A3-29EDCD40E626}" type="datetime1">
              <a:rPr kumimoji="1" lang="ja-JP" altLang="en-US" smtClean="0"/>
              <a:t>2024/1/11</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807928"/>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133815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408128"/>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5F1CAEC6-E339-CB47-AF59-1411A3D017E6}"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28857D64-86CF-D34B-9B9F-BA5024786105}"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92DAE2-787A-9343-9294-D2E10880855D}"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publicdomainq.net/handwashing-water-000620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lang="ja-JP" altLang="en-US"/>
              <a:t>避難と屋内退避の支援</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基礎研修</a:t>
            </a:r>
            <a:endParaRPr lang="en-US" altLang="ja-JP" dirty="0"/>
          </a:p>
          <a:p>
            <a:r>
              <a:rPr lang="ja-JP" altLang="en-US"/>
              <a:t>原子力災害基礎</a:t>
            </a:r>
            <a:r>
              <a:rPr lang="en-US" altLang="ja-JP" dirty="0"/>
              <a:t>-8</a:t>
            </a:r>
          </a:p>
        </p:txBody>
      </p:sp>
      <p:sp>
        <p:nvSpPr>
          <p:cNvPr id="6" name="テキスト ボックス 5">
            <a:extLst>
              <a:ext uri="{FF2B5EF4-FFF2-40B4-BE49-F238E27FC236}">
                <a16:creationId xmlns:a16="http://schemas.microsoft.com/office/drawing/2014/main" id="{041E68BD-4535-8442-93AF-AF7BBC37179E}"/>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Ver.202312</a:t>
            </a:r>
            <a:endParaRPr kumimoji="1" lang="ja-JP" altLang="en-US" dirty="0"/>
          </a:p>
        </p:txBody>
      </p:sp>
    </p:spTree>
    <p:extLst>
      <p:ext uri="{BB962C8B-B14F-4D97-AF65-F5344CB8AC3E}">
        <p14:creationId xmlns:p14="http://schemas.microsoft.com/office/powerpoint/2010/main" val="282168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4000" b="0" dirty="0">
                <a:latin typeface="+mn-ea"/>
                <a:ea typeface="+mn-ea"/>
                <a:cs typeface="Meiryo UI" pitchFamily="50" charset="-128"/>
              </a:rPr>
              <a:t>避難時の注意点</a:t>
            </a:r>
            <a:endParaRPr kumimoji="1" lang="ja-JP" altLang="en-US" sz="3900" b="0" dirty="0">
              <a:latin typeface="+mn-ea"/>
              <a:ea typeface="+mn-ea"/>
            </a:endParaRPr>
          </a:p>
        </p:txBody>
      </p:sp>
      <p:grpSp>
        <p:nvGrpSpPr>
          <p:cNvPr id="4" name="コンテンツ プレースホルダ 3"/>
          <p:cNvGrpSpPr>
            <a:grpSpLocks noGrp="1"/>
          </p:cNvGrpSpPr>
          <p:nvPr/>
        </p:nvGrpSpPr>
        <p:grpSpPr>
          <a:xfrm>
            <a:off x="457200" y="1600200"/>
            <a:ext cx="8229597" cy="4952078"/>
            <a:chOff x="954464" y="1323653"/>
            <a:chExt cx="7625348" cy="5173430"/>
          </a:xfrm>
        </p:grpSpPr>
        <p:sp>
          <p:nvSpPr>
            <p:cNvPr id="5" name="正方形/長方形 4"/>
            <p:cNvSpPr/>
            <p:nvPr/>
          </p:nvSpPr>
          <p:spPr>
            <a:xfrm>
              <a:off x="4233342" y="4346054"/>
              <a:ext cx="4346470" cy="590922"/>
            </a:xfrm>
            <a:prstGeom prst="rect">
              <a:avLst/>
            </a:prstGeom>
            <a:solidFill>
              <a:srgbClr val="D9FFEC"/>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240575" y="3052539"/>
              <a:ext cx="4291865" cy="590922"/>
            </a:xfrm>
            <a:prstGeom prst="rect">
              <a:avLst/>
            </a:prstGeom>
            <a:solidFill>
              <a:srgbClr val="D9FFEC"/>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54464" y="2996952"/>
              <a:ext cx="3015247" cy="590922"/>
            </a:xfrm>
            <a:prstGeom prst="rect">
              <a:avLst/>
            </a:prstGeom>
            <a:solidFill>
              <a:srgbClr val="D9FFEC"/>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54464" y="5805264"/>
              <a:ext cx="3015247" cy="590922"/>
            </a:xfrm>
            <a:prstGeom prst="rect">
              <a:avLst/>
            </a:prstGeom>
            <a:solidFill>
              <a:srgbClr val="D9FFEC"/>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33342" y="5805264"/>
              <a:ext cx="4346470" cy="590922"/>
            </a:xfrm>
            <a:prstGeom prst="rect">
              <a:avLst/>
            </a:prstGeom>
            <a:solidFill>
              <a:srgbClr val="D9FFEC"/>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40575" y="5821862"/>
              <a:ext cx="2706880" cy="67522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cs typeface="メイリオ" panose="020B0604030504040204" pitchFamily="50" charset="-128"/>
                </a:rPr>
                <a:t>元栓を閉め、ブレーカーを忘れずに落とす。</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355976" y="3080245"/>
              <a:ext cx="2723823"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近所の人に避難するよう</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声をかける。</a:t>
              </a:r>
            </a:p>
          </p:txBody>
        </p:sp>
        <p:sp>
          <p:nvSpPr>
            <p:cNvPr id="12" name="テキスト ボックス 11"/>
            <p:cNvSpPr txBox="1"/>
            <p:nvPr/>
          </p:nvSpPr>
          <p:spPr>
            <a:xfrm>
              <a:off x="984081" y="3251076"/>
              <a:ext cx="295465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戸締まりを忘れずにする。</a:t>
              </a:r>
            </a:p>
          </p:txBody>
        </p:sp>
        <p:sp>
          <p:nvSpPr>
            <p:cNvPr id="13" name="テキスト ボックス 12"/>
            <p:cNvSpPr txBox="1"/>
            <p:nvPr/>
          </p:nvSpPr>
          <p:spPr>
            <a:xfrm>
              <a:off x="954465" y="6064954"/>
              <a:ext cx="318548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皮膚を出さない服装をする。</a:t>
              </a:r>
            </a:p>
          </p:txBody>
        </p:sp>
        <p:sp>
          <p:nvSpPr>
            <p:cNvPr id="14" name="テキスト ボックス 13"/>
            <p:cNvSpPr txBox="1"/>
            <p:nvPr/>
          </p:nvSpPr>
          <p:spPr>
            <a:xfrm>
              <a:off x="6317654" y="4347795"/>
              <a:ext cx="2262158"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常用薬、お薬手帳は</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必ず携行する。</a:t>
              </a:r>
            </a:p>
          </p:txBody>
        </p:sp>
        <p:pic>
          <p:nvPicPr>
            <p:cNvPr id="15" name="Picture 2" descr="C:\Users\Kenji\Desktop\派遣Ⅳ_避難、屋内退避の支援・・・07_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8799" y="3772957"/>
              <a:ext cx="2228210" cy="225714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Kenji\Desktop\派遣Ⅳ_避難、屋内退避の支援・・・07_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81755" y="3887502"/>
              <a:ext cx="2190445" cy="100718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Users\Kenji\Desktop\派遣Ⅳ_避難、屋内退避の支援・・・11_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0775" y="5122653"/>
              <a:ext cx="2075917" cy="1014309"/>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descr="C:\Users\Kenji\Desktop\派遣Ⅳ_避難、屋内退避の支援・・・11_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96875" y="1323654"/>
              <a:ext cx="3091549" cy="2148242"/>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C:\Users\Kenji\Desktop\派遣Ⅳ_避難、屋内退避の支援・・・11_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06104" y="1323653"/>
              <a:ext cx="2418824" cy="18255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 name="スライド番号プレースホルダー 1">
            <a:extLst>
              <a:ext uri="{FF2B5EF4-FFF2-40B4-BE49-F238E27FC236}">
                <a16:creationId xmlns:a16="http://schemas.microsoft.com/office/drawing/2014/main" id="{0C86AD66-1F4E-5F4C-A521-0B1669856ABD}"/>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353986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600" b="0">
                <a:latin typeface="+mn-ea"/>
                <a:ea typeface="+mn-ea"/>
                <a:cs typeface="Meiryo UI" pitchFamily="50" charset="-128"/>
              </a:rPr>
              <a:t>避難退域</a:t>
            </a:r>
            <a:r>
              <a:rPr lang="ja-JP" altLang="en-US" sz="3600" b="0" dirty="0">
                <a:latin typeface="+mn-ea"/>
                <a:ea typeface="+mn-ea"/>
                <a:cs typeface="Meiryo UI" pitchFamily="50" charset="-128"/>
              </a:rPr>
              <a:t>時検査</a:t>
            </a:r>
            <a:endParaRPr kumimoji="1" lang="ja-JP" altLang="en-US" sz="3900" dirty="0">
              <a:latin typeface="+mn-ea"/>
              <a:ea typeface="+mn-ea"/>
            </a:endParaRPr>
          </a:p>
        </p:txBody>
      </p:sp>
      <p:sp>
        <p:nvSpPr>
          <p:cNvPr id="14" name="テキスト ボックス 13"/>
          <p:cNvSpPr txBox="1"/>
          <p:nvPr/>
        </p:nvSpPr>
        <p:spPr>
          <a:xfrm>
            <a:off x="3635896" y="5085184"/>
            <a:ext cx="1569660"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避難時の検査</a:t>
            </a:r>
          </a:p>
        </p:txBody>
      </p:sp>
      <p:pic>
        <p:nvPicPr>
          <p:cNvPr id="15" name="Picture 3" descr="C:\Users\Kenji\Desktop\派遣Ⅳ_避難、屋内退避の支援・・・08_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1800" y="2564904"/>
            <a:ext cx="3232150" cy="19311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3D03304D-5F0B-2C4E-9B67-222EDBAD27A5}"/>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245144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汚染検査</a:t>
            </a:r>
          </a:p>
        </p:txBody>
      </p:sp>
      <p:grpSp>
        <p:nvGrpSpPr>
          <p:cNvPr id="3" name="図形グループ 2"/>
          <p:cNvGrpSpPr/>
          <p:nvPr/>
        </p:nvGrpSpPr>
        <p:grpSpPr>
          <a:xfrm>
            <a:off x="3555812" y="1580153"/>
            <a:ext cx="2516321" cy="3385184"/>
            <a:chOff x="4354760" y="2876524"/>
            <a:chExt cx="1980495" cy="2664341"/>
          </a:xfrm>
        </p:grpSpPr>
        <p:grpSp>
          <p:nvGrpSpPr>
            <p:cNvPr id="4" name="Group 288"/>
            <p:cNvGrpSpPr>
              <a:grpSpLocks noChangeAspect="1"/>
            </p:cNvGrpSpPr>
            <p:nvPr/>
          </p:nvGrpSpPr>
          <p:grpSpPr bwMode="auto">
            <a:xfrm>
              <a:off x="4354760" y="3745748"/>
              <a:ext cx="1980495" cy="1795117"/>
              <a:chOff x="202" y="959"/>
              <a:chExt cx="1035" cy="932"/>
            </a:xfrm>
            <a:solidFill>
              <a:srgbClr val="FEA022"/>
            </a:solidFill>
          </p:grpSpPr>
          <p:grpSp>
            <p:nvGrpSpPr>
              <p:cNvPr id="6" name="Group 27"/>
              <p:cNvGrpSpPr>
                <a:grpSpLocks/>
              </p:cNvGrpSpPr>
              <p:nvPr/>
            </p:nvGrpSpPr>
            <p:grpSpPr bwMode="auto">
              <a:xfrm>
                <a:off x="544" y="983"/>
                <a:ext cx="392" cy="530"/>
                <a:chOff x="2184" y="1534"/>
                <a:chExt cx="673" cy="914"/>
              </a:xfrm>
              <a:grpFill/>
            </p:grpSpPr>
            <p:sp>
              <p:nvSpPr>
                <p:cNvPr id="14" name="Oval 31"/>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15" name="Rectangle 33"/>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grpSp>
          <p:grpSp>
            <p:nvGrpSpPr>
              <p:cNvPr id="7" name="Group 26"/>
              <p:cNvGrpSpPr>
                <a:grpSpLocks/>
              </p:cNvGrpSpPr>
              <p:nvPr/>
            </p:nvGrpSpPr>
            <p:grpSpPr bwMode="auto">
              <a:xfrm>
                <a:off x="202" y="959"/>
                <a:ext cx="1035" cy="932"/>
                <a:chOff x="1632" y="1534"/>
                <a:chExt cx="1776" cy="1606"/>
              </a:xfrm>
              <a:grpFill/>
            </p:grpSpPr>
            <p:sp>
              <p:nvSpPr>
                <p:cNvPr id="8" name="AutoShape 22"/>
                <p:cNvSpPr>
                  <a:spLocks noChangeArrowheads="1"/>
                </p:cNvSpPr>
                <p:nvPr/>
              </p:nvSpPr>
              <p:spPr bwMode="auto">
                <a:xfrm rot="19647686" flipH="1">
                  <a:off x="1632" y="1756"/>
                  <a:ext cx="912" cy="224"/>
                </a:xfrm>
                <a:prstGeom prst="flowChartTerminator">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9" name="AutoShape 19"/>
                <p:cNvSpPr>
                  <a:spLocks noChangeArrowheads="1"/>
                </p:cNvSpPr>
                <p:nvPr/>
              </p:nvSpPr>
              <p:spPr bwMode="auto">
                <a:xfrm rot="5400000">
                  <a:off x="2348" y="2596"/>
                  <a:ext cx="816" cy="272"/>
                </a:xfrm>
                <a:prstGeom prst="flowChartTerminator">
                  <a:avLst/>
                </a:prstGeom>
                <a:grpFill/>
                <a:ln w="9525">
                  <a:noFill/>
                  <a:miter lim="800000"/>
                  <a:headEnd/>
                  <a:tailEnd/>
                </a:ln>
                <a:effectLst/>
              </p:spPr>
              <p:txBody>
                <a:bodyPr rot="10800000" vert="eaVert" wrap="none" anchor="ctr"/>
                <a:lstStyle/>
                <a:p>
                  <a:pPr fontAlgn="auto">
                    <a:spcBef>
                      <a:spcPts val="0"/>
                    </a:spcBef>
                    <a:spcAft>
                      <a:spcPts val="0"/>
                    </a:spcAft>
                  </a:pPr>
                  <a:endParaRPr kumimoji="0" lang="ja-JP" altLang="ja-JP" sz="1800" kern="0">
                    <a:solidFill>
                      <a:sysClr val="windowText" lastClr="000000"/>
                    </a:solidFill>
                    <a:latin typeface="Calibri"/>
                    <a:ea typeface="ＭＳ Ｐゴシック"/>
                  </a:endParaRPr>
                </a:p>
              </p:txBody>
            </p:sp>
            <p:sp>
              <p:nvSpPr>
                <p:cNvPr id="10" name="Oval 17"/>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11" name="AutoShape 12"/>
                <p:cNvSpPr>
                  <a:spLocks noChangeArrowheads="1"/>
                </p:cNvSpPr>
                <p:nvPr/>
              </p:nvSpPr>
              <p:spPr bwMode="auto">
                <a:xfrm rot="5400000">
                  <a:off x="1918" y="2596"/>
                  <a:ext cx="816" cy="272"/>
                </a:xfrm>
                <a:prstGeom prst="flowChartTerminator">
                  <a:avLst/>
                </a:prstGeom>
                <a:grpFill/>
                <a:ln w="9525">
                  <a:noFill/>
                  <a:miter lim="800000"/>
                  <a:headEnd/>
                  <a:tailEnd/>
                </a:ln>
                <a:effectLst/>
              </p:spPr>
              <p:txBody>
                <a:bodyPr rot="10800000" vert="eaVert" wrap="none" anchor="ctr"/>
                <a:lstStyle/>
                <a:p>
                  <a:pPr fontAlgn="auto">
                    <a:spcBef>
                      <a:spcPts val="0"/>
                    </a:spcBef>
                    <a:spcAft>
                      <a:spcPts val="0"/>
                    </a:spcAft>
                  </a:pPr>
                  <a:endParaRPr kumimoji="0" lang="ja-JP" altLang="ja-JP" sz="1800" kern="0">
                    <a:solidFill>
                      <a:sysClr val="windowText" lastClr="000000"/>
                    </a:solidFill>
                    <a:latin typeface="Calibri"/>
                    <a:ea typeface="ＭＳ Ｐゴシック"/>
                  </a:endParaRPr>
                </a:p>
              </p:txBody>
            </p:sp>
            <p:sp>
              <p:nvSpPr>
                <p:cNvPr id="12" name="Rectangle 18"/>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13" name="AutoShape 20"/>
                <p:cNvSpPr>
                  <a:spLocks noChangeArrowheads="1"/>
                </p:cNvSpPr>
                <p:nvPr/>
              </p:nvSpPr>
              <p:spPr bwMode="auto">
                <a:xfrm rot="-19647686">
                  <a:off x="2496" y="1756"/>
                  <a:ext cx="912" cy="224"/>
                </a:xfrm>
                <a:prstGeom prst="flowChartTerminator">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grpSp>
        </p:grpSp>
        <p:sp>
          <p:nvSpPr>
            <p:cNvPr id="5" name="円/楕円 4"/>
            <p:cNvSpPr/>
            <p:nvPr/>
          </p:nvSpPr>
          <p:spPr>
            <a:xfrm>
              <a:off x="4882953" y="2876524"/>
              <a:ext cx="915450" cy="915450"/>
            </a:xfrm>
            <a:prstGeom prst="ellipse">
              <a:avLst/>
            </a:prstGeom>
            <a:solidFill>
              <a:srgbClr val="FA9D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8" name="フリーフォーム 17"/>
          <p:cNvSpPr/>
          <p:nvPr/>
        </p:nvSpPr>
        <p:spPr>
          <a:xfrm>
            <a:off x="4167456" y="1756807"/>
            <a:ext cx="1260347" cy="790725"/>
          </a:xfrm>
          <a:custGeom>
            <a:avLst/>
            <a:gdLst>
              <a:gd name="connsiteX0" fmla="*/ 58616 w 1260347"/>
              <a:gd name="connsiteY0" fmla="*/ 47576 h 790725"/>
              <a:gd name="connsiteX1" fmla="*/ 1260231 w 1260347"/>
              <a:gd name="connsiteY1" fmla="*/ 28038 h 790725"/>
              <a:gd name="connsiteX2" fmla="*/ 0 w 1260347"/>
              <a:gd name="connsiteY2" fmla="*/ 379730 h 790725"/>
              <a:gd name="connsiteX3" fmla="*/ 1260231 w 1260347"/>
              <a:gd name="connsiteY3" fmla="*/ 369961 h 790725"/>
              <a:gd name="connsiteX4" fmla="*/ 58616 w 1260347"/>
              <a:gd name="connsiteY4" fmla="*/ 731422 h 790725"/>
              <a:gd name="connsiteX5" fmla="*/ 1074616 w 1260347"/>
              <a:gd name="connsiteY5" fmla="*/ 790038 h 7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347" h="790725">
                <a:moveTo>
                  <a:pt x="58616" y="47576"/>
                </a:moveTo>
                <a:cubicBezTo>
                  <a:pt x="664308" y="10127"/>
                  <a:pt x="1270000" y="-27321"/>
                  <a:pt x="1260231" y="28038"/>
                </a:cubicBezTo>
                <a:cubicBezTo>
                  <a:pt x="1250462" y="83397"/>
                  <a:pt x="0" y="322743"/>
                  <a:pt x="0" y="379730"/>
                </a:cubicBezTo>
                <a:cubicBezTo>
                  <a:pt x="0" y="436717"/>
                  <a:pt x="1250462" y="311346"/>
                  <a:pt x="1260231" y="369961"/>
                </a:cubicBezTo>
                <a:cubicBezTo>
                  <a:pt x="1270000" y="428576"/>
                  <a:pt x="89552" y="661409"/>
                  <a:pt x="58616" y="731422"/>
                </a:cubicBezTo>
                <a:cubicBezTo>
                  <a:pt x="27680" y="801435"/>
                  <a:pt x="1074616" y="790038"/>
                  <a:pt x="1074616" y="790038"/>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3473723" y="2761768"/>
            <a:ext cx="869579" cy="758472"/>
          </a:xfrm>
          <a:custGeom>
            <a:avLst/>
            <a:gdLst>
              <a:gd name="connsiteX0" fmla="*/ 869579 w 869579"/>
              <a:gd name="connsiteY0" fmla="*/ 0 h 758472"/>
              <a:gd name="connsiteX1" fmla="*/ 118 w 869579"/>
              <a:gd name="connsiteY1" fmla="*/ 742461 h 758472"/>
              <a:gd name="connsiteX2" fmla="*/ 801195 w 869579"/>
              <a:gd name="connsiteY2" fmla="*/ 527538 h 758472"/>
            </a:gdLst>
            <a:ahLst/>
            <a:cxnLst>
              <a:cxn ang="0">
                <a:pos x="connsiteX0" y="connsiteY0"/>
              </a:cxn>
              <a:cxn ang="0">
                <a:pos x="connsiteX1" y="connsiteY1"/>
              </a:cxn>
              <a:cxn ang="0">
                <a:pos x="connsiteX2" y="connsiteY2"/>
              </a:cxn>
            </a:cxnLst>
            <a:rect l="l" t="t" r="r" b="b"/>
            <a:pathLst>
              <a:path w="869579" h="758472">
                <a:moveTo>
                  <a:pt x="869579" y="0"/>
                </a:moveTo>
                <a:cubicBezTo>
                  <a:pt x="440547" y="327269"/>
                  <a:pt x="11515" y="654538"/>
                  <a:pt x="118" y="742461"/>
                </a:cubicBezTo>
                <a:cubicBezTo>
                  <a:pt x="-11279" y="830384"/>
                  <a:pt x="801195" y="527538"/>
                  <a:pt x="801195" y="527538"/>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5163918" y="2703152"/>
            <a:ext cx="959120" cy="785797"/>
          </a:xfrm>
          <a:custGeom>
            <a:avLst/>
            <a:gdLst>
              <a:gd name="connsiteX0" fmla="*/ 0 w 959120"/>
              <a:gd name="connsiteY0" fmla="*/ 0 h 785797"/>
              <a:gd name="connsiteX1" fmla="*/ 957384 w 959120"/>
              <a:gd name="connsiteY1" fmla="*/ 752231 h 785797"/>
              <a:gd name="connsiteX2" fmla="*/ 254000 w 959120"/>
              <a:gd name="connsiteY2" fmla="*/ 664308 h 785797"/>
            </a:gdLst>
            <a:ahLst/>
            <a:cxnLst>
              <a:cxn ang="0">
                <a:pos x="connsiteX0" y="connsiteY0"/>
              </a:cxn>
              <a:cxn ang="0">
                <a:pos x="connsiteX1" y="connsiteY1"/>
              </a:cxn>
              <a:cxn ang="0">
                <a:pos x="connsiteX2" y="connsiteY2"/>
              </a:cxn>
            </a:cxnLst>
            <a:rect l="l" t="t" r="r" b="b"/>
            <a:pathLst>
              <a:path w="959120" h="785797">
                <a:moveTo>
                  <a:pt x="0" y="0"/>
                </a:moveTo>
                <a:cubicBezTo>
                  <a:pt x="457525" y="320756"/>
                  <a:pt x="915051" y="641513"/>
                  <a:pt x="957384" y="752231"/>
                </a:cubicBezTo>
                <a:cubicBezTo>
                  <a:pt x="999717" y="862949"/>
                  <a:pt x="254000" y="664308"/>
                  <a:pt x="254000" y="664308"/>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4411677" y="2882751"/>
            <a:ext cx="810856" cy="1101144"/>
          </a:xfrm>
          <a:custGeom>
            <a:avLst/>
            <a:gdLst>
              <a:gd name="connsiteX0" fmla="*/ 9779 w 810856"/>
              <a:gd name="connsiteY0" fmla="*/ 25555 h 1101144"/>
              <a:gd name="connsiteX1" fmla="*/ 791318 w 810856"/>
              <a:gd name="connsiteY1" fmla="*/ 35324 h 1101144"/>
              <a:gd name="connsiteX2" fmla="*/ 10 w 810856"/>
              <a:gd name="connsiteY2" fmla="*/ 367478 h 1101144"/>
              <a:gd name="connsiteX3" fmla="*/ 810856 w 810856"/>
              <a:gd name="connsiteY3" fmla="*/ 367478 h 1101144"/>
              <a:gd name="connsiteX4" fmla="*/ 10 w 810856"/>
              <a:gd name="connsiteY4" fmla="*/ 709401 h 1101144"/>
              <a:gd name="connsiteX5" fmla="*/ 801087 w 810856"/>
              <a:gd name="connsiteY5" fmla="*/ 709401 h 1101144"/>
              <a:gd name="connsiteX6" fmla="*/ 48856 w 810856"/>
              <a:gd name="connsiteY6" fmla="*/ 1070863 h 1101144"/>
              <a:gd name="connsiteX7" fmla="*/ 801087 w 810856"/>
              <a:gd name="connsiteY7" fmla="*/ 1080632 h 110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856" h="1101144">
                <a:moveTo>
                  <a:pt x="9779" y="25555"/>
                </a:moveTo>
                <a:cubicBezTo>
                  <a:pt x="401362" y="1946"/>
                  <a:pt x="792946" y="-21663"/>
                  <a:pt x="791318" y="35324"/>
                </a:cubicBezTo>
                <a:cubicBezTo>
                  <a:pt x="789690" y="92311"/>
                  <a:pt x="-3246" y="312119"/>
                  <a:pt x="10" y="367478"/>
                </a:cubicBezTo>
                <a:cubicBezTo>
                  <a:pt x="3266" y="422837"/>
                  <a:pt x="810856" y="310491"/>
                  <a:pt x="810856" y="367478"/>
                </a:cubicBezTo>
                <a:cubicBezTo>
                  <a:pt x="810856" y="424465"/>
                  <a:pt x="1638" y="652414"/>
                  <a:pt x="10" y="709401"/>
                </a:cubicBezTo>
                <a:cubicBezTo>
                  <a:pt x="-1618" y="766388"/>
                  <a:pt x="792946" y="649157"/>
                  <a:pt x="801087" y="709401"/>
                </a:cubicBezTo>
                <a:cubicBezTo>
                  <a:pt x="809228" y="769645"/>
                  <a:pt x="48856" y="1008991"/>
                  <a:pt x="48856" y="1070863"/>
                </a:cubicBezTo>
                <a:cubicBezTo>
                  <a:pt x="48856" y="1132735"/>
                  <a:pt x="801087" y="1080632"/>
                  <a:pt x="801087" y="1080632"/>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4392149" y="4129460"/>
            <a:ext cx="273538" cy="859694"/>
          </a:xfrm>
          <a:custGeom>
            <a:avLst/>
            <a:gdLst>
              <a:gd name="connsiteX0" fmla="*/ 0 w 273538"/>
              <a:gd name="connsiteY0" fmla="*/ 0 h 859694"/>
              <a:gd name="connsiteX1" fmla="*/ 117230 w 273538"/>
              <a:gd name="connsiteY1" fmla="*/ 859692 h 859694"/>
              <a:gd name="connsiteX2" fmla="*/ 273538 w 273538"/>
              <a:gd name="connsiteY2" fmla="*/ 9769 h 859694"/>
            </a:gdLst>
            <a:ahLst/>
            <a:cxnLst>
              <a:cxn ang="0">
                <a:pos x="connsiteX0" y="connsiteY0"/>
              </a:cxn>
              <a:cxn ang="0">
                <a:pos x="connsiteX1" y="connsiteY1"/>
              </a:cxn>
              <a:cxn ang="0">
                <a:pos x="connsiteX2" y="connsiteY2"/>
              </a:cxn>
            </a:cxnLst>
            <a:rect l="l" t="t" r="r" b="b"/>
            <a:pathLst>
              <a:path w="273538" h="859694">
                <a:moveTo>
                  <a:pt x="0" y="0"/>
                </a:moveTo>
                <a:cubicBezTo>
                  <a:pt x="35820" y="429032"/>
                  <a:pt x="71640" y="858064"/>
                  <a:pt x="117230" y="859692"/>
                </a:cubicBezTo>
                <a:cubicBezTo>
                  <a:pt x="162820" y="861320"/>
                  <a:pt x="273538" y="9769"/>
                  <a:pt x="273538" y="9769"/>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37" name="フリーフォーム 36"/>
          <p:cNvSpPr/>
          <p:nvPr/>
        </p:nvSpPr>
        <p:spPr>
          <a:xfrm>
            <a:off x="4968533" y="4119691"/>
            <a:ext cx="332154" cy="859713"/>
          </a:xfrm>
          <a:custGeom>
            <a:avLst/>
            <a:gdLst>
              <a:gd name="connsiteX0" fmla="*/ 332154 w 332154"/>
              <a:gd name="connsiteY0" fmla="*/ 0 h 859713"/>
              <a:gd name="connsiteX1" fmla="*/ 156308 w 332154"/>
              <a:gd name="connsiteY1" fmla="*/ 859692 h 859713"/>
              <a:gd name="connsiteX2" fmla="*/ 0 w 332154"/>
              <a:gd name="connsiteY2" fmla="*/ 29307 h 859713"/>
            </a:gdLst>
            <a:ahLst/>
            <a:cxnLst>
              <a:cxn ang="0">
                <a:pos x="connsiteX0" y="connsiteY0"/>
              </a:cxn>
              <a:cxn ang="0">
                <a:pos x="connsiteX1" y="connsiteY1"/>
              </a:cxn>
              <a:cxn ang="0">
                <a:pos x="connsiteX2" y="connsiteY2"/>
              </a:cxn>
            </a:cxnLst>
            <a:rect l="l" t="t" r="r" b="b"/>
            <a:pathLst>
              <a:path w="332154" h="859713">
                <a:moveTo>
                  <a:pt x="332154" y="0"/>
                </a:moveTo>
                <a:cubicBezTo>
                  <a:pt x="271910" y="427404"/>
                  <a:pt x="211667" y="854808"/>
                  <a:pt x="156308" y="859692"/>
                </a:cubicBezTo>
                <a:cubicBezTo>
                  <a:pt x="100949" y="864576"/>
                  <a:pt x="0" y="29307"/>
                  <a:pt x="0" y="29307"/>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3350440" y="5102085"/>
            <a:ext cx="2911230" cy="1200329"/>
          </a:xfrm>
          <a:prstGeom prst="rect">
            <a:avLst/>
          </a:prstGeom>
          <a:noFill/>
        </p:spPr>
        <p:txBody>
          <a:bodyPr wrap="square" rtlCol="0">
            <a:spAutoFit/>
          </a:bodyPr>
          <a:lstStyle/>
          <a:p>
            <a:r>
              <a:rPr kumimoji="1" lang="ja-JP" altLang="en-US" dirty="0"/>
              <a:t>頭からつま先まで腹側と背側の両方を検査します。</a:t>
            </a:r>
            <a:endParaRPr kumimoji="1" lang="en-US" altLang="ja-JP" dirty="0"/>
          </a:p>
          <a:p>
            <a:r>
              <a:rPr kumimoji="1" lang="ja-JP" altLang="en-US" dirty="0"/>
              <a:t>靴底も忘れずに検査します。</a:t>
            </a:r>
          </a:p>
        </p:txBody>
      </p:sp>
      <p:sp>
        <p:nvSpPr>
          <p:cNvPr id="66" name="テキスト ボックス 65"/>
          <p:cNvSpPr txBox="1"/>
          <p:nvPr/>
        </p:nvSpPr>
        <p:spPr>
          <a:xfrm>
            <a:off x="6312913" y="5102085"/>
            <a:ext cx="2813537" cy="1200329"/>
          </a:xfrm>
          <a:prstGeom prst="rect">
            <a:avLst/>
          </a:prstGeom>
          <a:noFill/>
        </p:spPr>
        <p:txBody>
          <a:bodyPr wrap="square" rtlCol="0">
            <a:spAutoFit/>
          </a:bodyPr>
          <a:lstStyle/>
          <a:p>
            <a:r>
              <a:rPr kumimoji="1" lang="ja-JP" altLang="en-US" dirty="0"/>
              <a:t>車椅子やストレッチャーに乗っている場合も、全身の汚染検査をできる限り実施します。</a:t>
            </a:r>
            <a:endParaRPr kumimoji="1" lang="en-US" altLang="ja-JP" dirty="0"/>
          </a:p>
        </p:txBody>
      </p:sp>
      <p:pic>
        <p:nvPicPr>
          <p:cNvPr id="68" name="図 67" descr="l_02.gif"/>
          <p:cNvPicPr>
            <a:picLocks noChangeAspect="1"/>
          </p:cNvPicPr>
          <p:nvPr/>
        </p:nvPicPr>
        <p:blipFill rotWithShape="1">
          <a:blip r:embed="rId3" cstate="screen">
            <a:extLst>
              <a:ext uri="{28A0092B-C50C-407E-A947-70E740481C1C}">
                <a14:useLocalDpi xmlns:a14="http://schemas.microsoft.com/office/drawing/2010/main"/>
              </a:ext>
            </a:extLst>
          </a:blip>
          <a:srcRect l="13881" r="13694"/>
          <a:stretch/>
        </p:blipFill>
        <p:spPr>
          <a:xfrm>
            <a:off x="6347260" y="1690818"/>
            <a:ext cx="2490515" cy="2579077"/>
          </a:xfrm>
          <a:prstGeom prst="rect">
            <a:avLst/>
          </a:prstGeom>
        </p:spPr>
      </p:pic>
      <p:sp>
        <p:nvSpPr>
          <p:cNvPr id="71" name="テキスト ボックス 70"/>
          <p:cNvSpPr txBox="1"/>
          <p:nvPr/>
        </p:nvSpPr>
        <p:spPr>
          <a:xfrm>
            <a:off x="322384" y="3766547"/>
            <a:ext cx="2911231" cy="2585323"/>
          </a:xfrm>
          <a:prstGeom prst="rect">
            <a:avLst/>
          </a:prstGeom>
          <a:noFill/>
        </p:spPr>
        <p:txBody>
          <a:bodyPr wrap="square" rtlCol="0">
            <a:spAutoFit/>
          </a:bodyPr>
          <a:lstStyle/>
          <a:p>
            <a:r>
              <a:rPr kumimoji="1" lang="en-US" altLang="ja-JP" dirty="0"/>
              <a:t>GM</a:t>
            </a:r>
            <a:r>
              <a:rPr kumimoji="1" lang="ja-JP" altLang="en-US" dirty="0"/>
              <a:t>サーベイメーターを使用して、体表面の放射性物質の付着の有無を調べます。これを汚染検査と言います。</a:t>
            </a:r>
            <a:endParaRPr kumimoji="1" lang="en-US" altLang="ja-JP" dirty="0"/>
          </a:p>
          <a:p>
            <a:r>
              <a:rPr kumimoji="1" lang="ja-JP" altLang="en-US" dirty="0"/>
              <a:t>測定器のプローブを体表面</a:t>
            </a:r>
            <a:r>
              <a:rPr kumimoji="1" lang="ja-JP" altLang="en-US"/>
              <a:t>から</a:t>
            </a:r>
            <a:r>
              <a:rPr kumimoji="1" lang="ja-JP" altLang="en-US">
                <a:solidFill>
                  <a:srgbClr val="FF0000"/>
                </a:solidFill>
              </a:rPr>
              <a:t>１</a:t>
            </a:r>
            <a:r>
              <a:rPr kumimoji="1" lang="en-US" altLang="ja-JP" dirty="0">
                <a:solidFill>
                  <a:srgbClr val="FF0000"/>
                </a:solidFill>
              </a:rPr>
              <a:t>〜</a:t>
            </a:r>
            <a:r>
              <a:rPr kumimoji="1" lang="ja-JP" altLang="en-US">
                <a:solidFill>
                  <a:srgbClr val="FF0000"/>
                </a:solidFill>
              </a:rPr>
              <a:t>２</a:t>
            </a:r>
            <a:r>
              <a:rPr kumimoji="1" lang="en-US" altLang="ja-JP" dirty="0">
                <a:solidFill>
                  <a:srgbClr val="FF0000"/>
                </a:solidFill>
              </a:rPr>
              <a:t>cm</a:t>
            </a:r>
            <a:r>
              <a:rPr kumimoji="1" lang="ja-JP" altLang="en-US" dirty="0"/>
              <a:t>ほど離して、毎秒５</a:t>
            </a:r>
            <a:r>
              <a:rPr kumimoji="1" lang="en-US" altLang="ja-JP" dirty="0"/>
              <a:t>〜</a:t>
            </a:r>
            <a:r>
              <a:rPr kumimoji="1" lang="ja-JP" altLang="en-US" dirty="0"/>
              <a:t>６</a:t>
            </a:r>
            <a:r>
              <a:rPr kumimoji="1" lang="en-US" altLang="ja-JP" dirty="0"/>
              <a:t>cm</a:t>
            </a:r>
            <a:r>
              <a:rPr kumimoji="1" lang="ja-JP" altLang="en-US" dirty="0"/>
              <a:t>動かしながら検査します。</a:t>
            </a:r>
            <a:endParaRPr kumimoji="1" lang="en-US" altLang="ja-JP" dirty="0"/>
          </a:p>
        </p:txBody>
      </p:sp>
      <p:sp>
        <p:nvSpPr>
          <p:cNvPr id="16" name="スライド番号プレースホルダー 15">
            <a:extLst>
              <a:ext uri="{FF2B5EF4-FFF2-40B4-BE49-F238E27FC236}">
                <a16:creationId xmlns:a16="http://schemas.microsoft.com/office/drawing/2014/main" id="{D200AC69-D317-5340-AB37-C4C59499A1B2}"/>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pic>
        <p:nvPicPr>
          <p:cNvPr id="28" name="図 27">
            <a:extLst>
              <a:ext uri="{FF2B5EF4-FFF2-40B4-BE49-F238E27FC236}">
                <a16:creationId xmlns:a16="http://schemas.microsoft.com/office/drawing/2014/main" id="{C68AAD06-BBBF-F34F-A619-AED7486A815A}"/>
              </a:ext>
            </a:extLst>
          </p:cNvPr>
          <p:cNvPicPr>
            <a:picLocks noChangeAspect="1"/>
          </p:cNvPicPr>
          <p:nvPr/>
        </p:nvPicPr>
        <p:blipFill>
          <a:blip r:embed="rId4"/>
          <a:stretch>
            <a:fillRect/>
          </a:stretch>
        </p:blipFill>
        <p:spPr>
          <a:xfrm>
            <a:off x="753921" y="1524725"/>
            <a:ext cx="2179145" cy="2055797"/>
          </a:xfrm>
          <a:prstGeom prst="rect">
            <a:avLst/>
          </a:prstGeom>
        </p:spPr>
      </p:pic>
    </p:spTree>
    <p:extLst>
      <p:ext uri="{BB962C8B-B14F-4D97-AF65-F5344CB8AC3E}">
        <p14:creationId xmlns:p14="http://schemas.microsoft.com/office/powerpoint/2010/main" val="32807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034A-C548-114B-A5D2-3A3EA45A0E91}"/>
              </a:ext>
            </a:extLst>
          </p:cNvPr>
          <p:cNvSpPr>
            <a:spLocks noGrp="1"/>
          </p:cNvSpPr>
          <p:nvPr>
            <p:ph type="title"/>
          </p:nvPr>
        </p:nvSpPr>
        <p:spPr/>
        <p:txBody>
          <a:bodyPr/>
          <a:lstStyle/>
          <a:p>
            <a:r>
              <a:rPr kumimoji="1" lang="ja-JP" altLang="en-US"/>
              <a:t>原子力災害時の病院避難</a:t>
            </a:r>
          </a:p>
        </p:txBody>
      </p:sp>
      <p:sp>
        <p:nvSpPr>
          <p:cNvPr id="3" name="円/楕円 2">
            <a:extLst>
              <a:ext uri="{FF2B5EF4-FFF2-40B4-BE49-F238E27FC236}">
                <a16:creationId xmlns:a16="http://schemas.microsoft.com/office/drawing/2014/main" id="{1BB76D30-C6E6-D547-98B2-710F83260FC2}"/>
              </a:ext>
            </a:extLst>
          </p:cNvPr>
          <p:cNvSpPr/>
          <p:nvPr/>
        </p:nvSpPr>
        <p:spPr>
          <a:xfrm>
            <a:off x="179512" y="2236737"/>
            <a:ext cx="8568952" cy="7507983"/>
          </a:xfrm>
          <a:prstGeom prst="ellipse">
            <a:avLst/>
          </a:prstGeom>
          <a:solidFill>
            <a:srgbClr val="4F81BD">
              <a:lumMod val="20000"/>
              <a:lumOff val="80000"/>
            </a:srgbClr>
          </a:solidFill>
          <a:ln w="38100" cap="flat" cmpd="sng" algn="ctr">
            <a:solidFill>
              <a:srgbClr val="0000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4BACC6"/>
              </a:solidFill>
              <a:effectLst/>
              <a:uLnTx/>
              <a:uFillTx/>
              <a:latin typeface="Calibri"/>
              <a:ea typeface="ＭＳ Ｐゴシック"/>
              <a:cs typeface="+mn-cs"/>
            </a:endParaRPr>
          </a:p>
        </p:txBody>
      </p:sp>
      <p:sp>
        <p:nvSpPr>
          <p:cNvPr id="4" name="円/楕円 3">
            <a:extLst>
              <a:ext uri="{FF2B5EF4-FFF2-40B4-BE49-F238E27FC236}">
                <a16:creationId xmlns:a16="http://schemas.microsoft.com/office/drawing/2014/main" id="{ADBA0EFE-0056-E345-9D1B-560594A21912}"/>
              </a:ext>
            </a:extLst>
          </p:cNvPr>
          <p:cNvSpPr/>
          <p:nvPr/>
        </p:nvSpPr>
        <p:spPr>
          <a:xfrm>
            <a:off x="353859" y="4286722"/>
            <a:ext cx="5134413" cy="3420592"/>
          </a:xfrm>
          <a:prstGeom prst="ellipse">
            <a:avLst/>
          </a:prstGeom>
          <a:solidFill>
            <a:srgbClr val="C0504D">
              <a:lumMod val="20000"/>
              <a:lumOff val="80000"/>
            </a:srgbClr>
          </a:solidFill>
          <a:ln w="3810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5" name="円/楕円 4">
            <a:extLst>
              <a:ext uri="{FF2B5EF4-FFF2-40B4-BE49-F238E27FC236}">
                <a16:creationId xmlns:a16="http://schemas.microsoft.com/office/drawing/2014/main" id="{8C37C598-120B-A645-B710-3F8033C61D47}"/>
              </a:ext>
            </a:extLst>
          </p:cNvPr>
          <p:cNvSpPr/>
          <p:nvPr/>
        </p:nvSpPr>
        <p:spPr>
          <a:xfrm>
            <a:off x="366938" y="5080503"/>
            <a:ext cx="3203379" cy="2136606"/>
          </a:xfrm>
          <a:prstGeom prst="ellipse">
            <a:avLst/>
          </a:prstGeom>
          <a:solidFill>
            <a:schemeClr val="accent1">
              <a:lumMod val="20000"/>
              <a:lumOff val="80000"/>
            </a:schemeClr>
          </a:solidFill>
          <a:ln w="38100" cap="flat" cmpd="sng" algn="ctr">
            <a:solidFill>
              <a:schemeClr val="accent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Calibri"/>
              <a:ea typeface="ＭＳ Ｐゴシック"/>
              <a:cs typeface="+mn-cs"/>
            </a:endParaRPr>
          </a:p>
        </p:txBody>
      </p:sp>
      <p:grpSp>
        <p:nvGrpSpPr>
          <p:cNvPr id="6" name="図形グループ 34">
            <a:extLst>
              <a:ext uri="{FF2B5EF4-FFF2-40B4-BE49-F238E27FC236}">
                <a16:creationId xmlns:a16="http://schemas.microsoft.com/office/drawing/2014/main" id="{0C631CBC-66B7-254C-B43B-4712E26D3F7A}"/>
              </a:ext>
            </a:extLst>
          </p:cNvPr>
          <p:cNvGrpSpPr/>
          <p:nvPr/>
        </p:nvGrpSpPr>
        <p:grpSpPr>
          <a:xfrm>
            <a:off x="1784413" y="4373857"/>
            <a:ext cx="1665884" cy="1210978"/>
            <a:chOff x="9146389" y="5109678"/>
            <a:chExt cx="1665884" cy="1210978"/>
          </a:xfrm>
        </p:grpSpPr>
        <p:pic>
          <p:nvPicPr>
            <p:cNvPr id="7" name="図 6" descr="被ばく医療機関_福祉施設.png">
              <a:extLst>
                <a:ext uri="{FF2B5EF4-FFF2-40B4-BE49-F238E27FC236}">
                  <a16:creationId xmlns:a16="http://schemas.microsoft.com/office/drawing/2014/main" id="{1A3A249B-3BF5-C044-8C82-913344FDA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2151" y="5547407"/>
              <a:ext cx="1030449" cy="773249"/>
            </a:xfrm>
            <a:prstGeom prst="rect">
              <a:avLst/>
            </a:prstGeom>
          </p:spPr>
        </p:pic>
        <p:sp>
          <p:nvSpPr>
            <p:cNvPr id="8" name="テキスト ボックス 7">
              <a:extLst>
                <a:ext uri="{FF2B5EF4-FFF2-40B4-BE49-F238E27FC236}">
                  <a16:creationId xmlns:a16="http://schemas.microsoft.com/office/drawing/2014/main" id="{A37BEB1C-8CE8-FC49-825D-4EA39CCF2355}"/>
                </a:ext>
              </a:extLst>
            </p:cNvPr>
            <p:cNvSpPr txBox="1"/>
            <p:nvPr/>
          </p:nvSpPr>
          <p:spPr>
            <a:xfrm>
              <a:off x="9146389" y="5109678"/>
              <a:ext cx="1665884" cy="523220"/>
            </a:xfrm>
            <a:prstGeom prst="rect">
              <a:avLst/>
            </a:prstGeom>
            <a:noFill/>
          </p:spPr>
          <p:txBody>
            <a:bodyPr wrap="square" rtlCol="0">
              <a:spAutoFit/>
            </a:bodyPr>
            <a:lstStyle/>
            <a:p>
              <a:pPr defTabSz="457200"/>
              <a:r>
                <a:rPr kumimoji="1" lang="ja-JP" altLang="en-US" sz="1400" dirty="0">
                  <a:solidFill>
                    <a:prstClr val="black"/>
                  </a:solidFill>
                  <a:latin typeface="Calibri"/>
                  <a:ea typeface="ＭＳ Ｐゴシック"/>
                </a:rPr>
                <a:t>医療機関</a:t>
              </a:r>
              <a:endParaRPr kumimoji="1" lang="en-US" altLang="ja-JP" sz="1400" dirty="0">
                <a:solidFill>
                  <a:prstClr val="black"/>
                </a:solidFill>
                <a:latin typeface="Calibri"/>
                <a:ea typeface="ＭＳ Ｐゴシック"/>
              </a:endParaRPr>
            </a:p>
            <a:p>
              <a:pPr defTabSz="457200"/>
              <a:r>
                <a:rPr kumimoji="1" lang="ja-JP" altLang="en-US" sz="1400" dirty="0">
                  <a:solidFill>
                    <a:prstClr val="black"/>
                  </a:solidFill>
                  <a:latin typeface="Calibri"/>
                  <a:ea typeface="ＭＳ Ｐゴシック"/>
                </a:rPr>
                <a:t>介護福祉施設など</a:t>
              </a:r>
            </a:p>
          </p:txBody>
        </p:sp>
      </p:grpSp>
      <p:sp>
        <p:nvSpPr>
          <p:cNvPr id="9" name="テキスト ボックス 8">
            <a:extLst>
              <a:ext uri="{FF2B5EF4-FFF2-40B4-BE49-F238E27FC236}">
                <a16:creationId xmlns:a16="http://schemas.microsoft.com/office/drawing/2014/main" id="{B0EDC847-8D9A-9A4E-8BDE-6A49F94CFAAD}"/>
              </a:ext>
            </a:extLst>
          </p:cNvPr>
          <p:cNvSpPr txBox="1"/>
          <p:nvPr/>
        </p:nvSpPr>
        <p:spPr>
          <a:xfrm>
            <a:off x="4572000" y="6354757"/>
            <a:ext cx="685254" cy="461665"/>
          </a:xfrm>
          <a:prstGeom prst="rect">
            <a:avLst/>
          </a:prstGeom>
          <a:noFill/>
        </p:spPr>
        <p:txBody>
          <a:bodyPr wrap="none" rtlCol="0">
            <a:spAutoFit/>
          </a:bodyPr>
          <a:lstStyle/>
          <a:p>
            <a:pPr defTabSz="457200"/>
            <a:r>
              <a:rPr kumimoji="1" lang="en-US" altLang="ja-JP" sz="2400" dirty="0">
                <a:solidFill>
                  <a:srgbClr val="FF0000"/>
                </a:solidFill>
                <a:latin typeface="Calibri"/>
                <a:ea typeface="ＭＳ Ｐゴシック"/>
              </a:rPr>
              <a:t>UPZ</a:t>
            </a:r>
            <a:endParaRPr kumimoji="1" lang="ja-JP" altLang="en-US" sz="2400" dirty="0">
              <a:solidFill>
                <a:srgbClr val="FF0000"/>
              </a:solidFill>
              <a:latin typeface="Calibri"/>
              <a:ea typeface="ＭＳ Ｐゴシック"/>
            </a:endParaRPr>
          </a:p>
        </p:txBody>
      </p:sp>
      <p:sp>
        <p:nvSpPr>
          <p:cNvPr id="10" name="テキスト ボックス 9">
            <a:extLst>
              <a:ext uri="{FF2B5EF4-FFF2-40B4-BE49-F238E27FC236}">
                <a16:creationId xmlns:a16="http://schemas.microsoft.com/office/drawing/2014/main" id="{5F41D730-5650-8C44-AEC4-4E93A5D401F7}"/>
              </a:ext>
            </a:extLst>
          </p:cNvPr>
          <p:cNvSpPr txBox="1"/>
          <p:nvPr/>
        </p:nvSpPr>
        <p:spPr>
          <a:xfrm>
            <a:off x="737807" y="6423069"/>
            <a:ext cx="1210588" cy="338554"/>
          </a:xfrm>
          <a:prstGeom prst="rect">
            <a:avLst/>
          </a:prstGeom>
          <a:noFill/>
        </p:spPr>
        <p:txBody>
          <a:bodyPr wrap="none" rtlCol="0">
            <a:spAutoFit/>
          </a:bodyPr>
          <a:lstStyle/>
          <a:p>
            <a:pPr defTabSz="457200"/>
            <a:r>
              <a:rPr kumimoji="1" lang="ja-JP" altLang="en-US" sz="1600">
                <a:solidFill>
                  <a:prstClr val="black"/>
                </a:solidFill>
                <a:latin typeface="Calibri"/>
                <a:ea typeface="ＭＳ Ｐゴシック"/>
              </a:rPr>
              <a:t>原子力施設</a:t>
            </a:r>
            <a:endParaRPr kumimoji="1" lang="ja-JP" altLang="en-US" sz="1600" dirty="0">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38D77CB3-073C-294D-A3F2-CEF59283BC60}"/>
              </a:ext>
            </a:extLst>
          </p:cNvPr>
          <p:cNvSpPr txBox="1"/>
          <p:nvPr/>
        </p:nvSpPr>
        <p:spPr>
          <a:xfrm>
            <a:off x="2649200" y="6170091"/>
            <a:ext cx="1685077" cy="369332"/>
          </a:xfrm>
          <a:prstGeom prst="rect">
            <a:avLst/>
          </a:prstGeom>
          <a:solidFill>
            <a:srgbClr val="C0504D"/>
          </a:solidFill>
          <a:ln w="25400" cap="flat" cmpd="sng" algn="ctr">
            <a:solidFill>
              <a:srgbClr val="C0504D">
                <a:shade val="50000"/>
              </a:srgbClr>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kern="0" dirty="0">
                <a:solidFill>
                  <a:prstClr val="white"/>
                </a:solidFill>
                <a:latin typeface="Calibri"/>
                <a:ea typeface="ＭＳ Ｐゴシック"/>
              </a:rPr>
              <a:t>屋内退避・</a:t>
            </a:r>
            <a:r>
              <a:rPr kumimoji="1" lang="ja-JP" altLang="en-US" sz="1800" b="0" i="0" u="none" strike="noStrike" kern="0" cap="none" spc="0" normalizeH="0" baseline="0" noProof="0" dirty="0">
                <a:ln>
                  <a:noFill/>
                </a:ln>
                <a:solidFill>
                  <a:prstClr val="white"/>
                </a:solidFill>
                <a:effectLst/>
                <a:uLnTx/>
                <a:uFillTx/>
                <a:latin typeface="Calibri"/>
                <a:ea typeface="ＭＳ Ｐゴシック"/>
                <a:cs typeface="+mn-cs"/>
              </a:rPr>
              <a:t>避難</a:t>
            </a:r>
          </a:p>
        </p:txBody>
      </p:sp>
      <p:grpSp>
        <p:nvGrpSpPr>
          <p:cNvPr id="12" name="図形グループ 40">
            <a:extLst>
              <a:ext uri="{FF2B5EF4-FFF2-40B4-BE49-F238E27FC236}">
                <a16:creationId xmlns:a16="http://schemas.microsoft.com/office/drawing/2014/main" id="{F3DCB3CD-84DE-ED41-8FB3-5D74EF9F3AE1}"/>
              </a:ext>
            </a:extLst>
          </p:cNvPr>
          <p:cNvGrpSpPr/>
          <p:nvPr/>
        </p:nvGrpSpPr>
        <p:grpSpPr>
          <a:xfrm>
            <a:off x="4315318" y="2540048"/>
            <a:ext cx="1344572" cy="968501"/>
            <a:chOff x="5174721" y="3932387"/>
            <a:chExt cx="1344572" cy="968501"/>
          </a:xfrm>
        </p:grpSpPr>
        <p:pic>
          <p:nvPicPr>
            <p:cNvPr id="13" name="図 12" descr="被ばく医療機関_参加機関.png">
              <a:extLst>
                <a:ext uri="{FF2B5EF4-FFF2-40B4-BE49-F238E27FC236}">
                  <a16:creationId xmlns:a16="http://schemas.microsoft.com/office/drawing/2014/main" id="{FED9F5B2-9310-5046-B810-37007B4ECD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8677" y="4344230"/>
              <a:ext cx="776661" cy="556658"/>
            </a:xfrm>
            <a:prstGeom prst="rect">
              <a:avLst/>
            </a:prstGeom>
          </p:spPr>
        </p:pic>
        <p:sp>
          <p:nvSpPr>
            <p:cNvPr id="14" name="テキスト ボックス 13">
              <a:extLst>
                <a:ext uri="{FF2B5EF4-FFF2-40B4-BE49-F238E27FC236}">
                  <a16:creationId xmlns:a16="http://schemas.microsoft.com/office/drawing/2014/main" id="{C4E43237-4BCD-6C43-9839-FC91883F74C4}"/>
                </a:ext>
              </a:extLst>
            </p:cNvPr>
            <p:cNvSpPr txBox="1"/>
            <p:nvPr/>
          </p:nvSpPr>
          <p:spPr>
            <a:xfrm>
              <a:off x="5174721" y="3932387"/>
              <a:ext cx="1344572"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Calibri"/>
                  <a:ea typeface="ＭＳ Ｐゴシック"/>
                </a:rPr>
                <a:t>医療機関</a:t>
              </a:r>
              <a:endParaRPr kumimoji="1" lang="en-US" altLang="ja-JP" sz="14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Calibri"/>
                  <a:ea typeface="ＭＳ Ｐゴシック"/>
                </a:rPr>
                <a:t>（患者受入れ）</a:t>
              </a:r>
            </a:p>
          </p:txBody>
        </p:sp>
      </p:grpSp>
      <p:grpSp>
        <p:nvGrpSpPr>
          <p:cNvPr id="15" name="図形グループ 45">
            <a:extLst>
              <a:ext uri="{FF2B5EF4-FFF2-40B4-BE49-F238E27FC236}">
                <a16:creationId xmlns:a16="http://schemas.microsoft.com/office/drawing/2014/main" id="{48B39456-AB70-B442-BD34-8A6ADC0AFD00}"/>
              </a:ext>
            </a:extLst>
          </p:cNvPr>
          <p:cNvGrpSpPr/>
          <p:nvPr/>
        </p:nvGrpSpPr>
        <p:grpSpPr>
          <a:xfrm>
            <a:off x="6829952" y="4338119"/>
            <a:ext cx="847780" cy="968056"/>
            <a:chOff x="9461500" y="4074828"/>
            <a:chExt cx="847780" cy="968056"/>
          </a:xfrm>
        </p:grpSpPr>
        <p:sp>
          <p:nvSpPr>
            <p:cNvPr id="16" name="テキスト ボックス 15">
              <a:extLst>
                <a:ext uri="{FF2B5EF4-FFF2-40B4-BE49-F238E27FC236}">
                  <a16:creationId xmlns:a16="http://schemas.microsoft.com/office/drawing/2014/main" id="{F8A658B2-8B2E-EB41-9C54-D27D445E427E}"/>
                </a:ext>
              </a:extLst>
            </p:cNvPr>
            <p:cNvSpPr txBox="1"/>
            <p:nvPr/>
          </p:nvSpPr>
          <p:spPr>
            <a:xfrm>
              <a:off x="9547280" y="4074828"/>
              <a:ext cx="76200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Calibri"/>
                  <a:ea typeface="ＭＳ Ｐゴシック"/>
                </a:rPr>
                <a:t>救護所</a:t>
              </a:r>
            </a:p>
          </p:txBody>
        </p:sp>
        <p:pic>
          <p:nvPicPr>
            <p:cNvPr id="17" name="図 16" descr="被ばく医療機関_救護所.png">
              <a:extLst>
                <a:ext uri="{FF2B5EF4-FFF2-40B4-BE49-F238E27FC236}">
                  <a16:creationId xmlns:a16="http://schemas.microsoft.com/office/drawing/2014/main" id="{F822D03D-FFB7-B243-8741-3592758CCE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61500" y="4361504"/>
              <a:ext cx="762000" cy="681380"/>
            </a:xfrm>
            <a:prstGeom prst="rect">
              <a:avLst/>
            </a:prstGeom>
          </p:spPr>
        </p:pic>
      </p:grpSp>
      <p:grpSp>
        <p:nvGrpSpPr>
          <p:cNvPr id="18" name="図形グループ 49">
            <a:extLst>
              <a:ext uri="{FF2B5EF4-FFF2-40B4-BE49-F238E27FC236}">
                <a16:creationId xmlns:a16="http://schemas.microsoft.com/office/drawing/2014/main" id="{3B820735-62A9-7946-BFFB-34B1E9B01862}"/>
              </a:ext>
            </a:extLst>
          </p:cNvPr>
          <p:cNvGrpSpPr/>
          <p:nvPr/>
        </p:nvGrpSpPr>
        <p:grpSpPr>
          <a:xfrm>
            <a:off x="2060813" y="2779593"/>
            <a:ext cx="1800493" cy="985149"/>
            <a:chOff x="4146558" y="3050543"/>
            <a:chExt cx="1800493" cy="985149"/>
          </a:xfrm>
        </p:grpSpPr>
        <p:pic>
          <p:nvPicPr>
            <p:cNvPr id="19" name="図 18" descr="被ばく医療機関_拠点機関.png">
              <a:extLst>
                <a:ext uri="{FF2B5EF4-FFF2-40B4-BE49-F238E27FC236}">
                  <a16:creationId xmlns:a16="http://schemas.microsoft.com/office/drawing/2014/main" id="{F3C55C6F-1EED-3D44-B8EE-70DE763D72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3100" y="3050543"/>
              <a:ext cx="960886" cy="688698"/>
            </a:xfrm>
            <a:prstGeom prst="rect">
              <a:avLst/>
            </a:prstGeom>
          </p:spPr>
        </p:pic>
        <p:sp>
          <p:nvSpPr>
            <p:cNvPr id="20" name="テキスト ボックス 19">
              <a:extLst>
                <a:ext uri="{FF2B5EF4-FFF2-40B4-BE49-F238E27FC236}">
                  <a16:creationId xmlns:a16="http://schemas.microsoft.com/office/drawing/2014/main" id="{6D253CB3-3EF2-5146-8280-E0840C2E011E}"/>
                </a:ext>
              </a:extLst>
            </p:cNvPr>
            <p:cNvSpPr txBox="1"/>
            <p:nvPr/>
          </p:nvSpPr>
          <p:spPr>
            <a:xfrm>
              <a:off x="4146558" y="3727915"/>
              <a:ext cx="1800493" cy="307777"/>
            </a:xfrm>
            <a:prstGeom prst="rect">
              <a:avLst/>
            </a:prstGeom>
            <a:noFill/>
          </p:spPr>
          <p:txBody>
            <a:bodyPr wrap="none" rtlCol="0">
              <a:spAutoFit/>
            </a:bodyPr>
            <a:lstStyle/>
            <a:p>
              <a:pPr defTabSz="457200"/>
              <a:r>
                <a:rPr lang="ja-JP" altLang="en-US" sz="1400" dirty="0">
                  <a:solidFill>
                    <a:prstClr val="black"/>
                  </a:solidFill>
                  <a:latin typeface="Calibri"/>
                  <a:ea typeface="ＭＳ Ｐゴシック"/>
                </a:rPr>
                <a:t>原子力災害拠点病院</a:t>
              </a:r>
              <a:endParaRPr kumimoji="1" lang="ja-JP" altLang="en-US" sz="1400" dirty="0">
                <a:solidFill>
                  <a:prstClr val="black"/>
                </a:solidFill>
                <a:latin typeface="Calibri"/>
                <a:ea typeface="ＭＳ Ｐゴシック"/>
              </a:endParaRPr>
            </a:p>
          </p:txBody>
        </p:sp>
      </p:grpSp>
      <p:sp>
        <p:nvSpPr>
          <p:cNvPr id="21" name="テキスト ボックス 20">
            <a:extLst>
              <a:ext uri="{FF2B5EF4-FFF2-40B4-BE49-F238E27FC236}">
                <a16:creationId xmlns:a16="http://schemas.microsoft.com/office/drawing/2014/main" id="{3588F152-9E74-EE45-9B21-2B4138F24B15}"/>
              </a:ext>
            </a:extLst>
          </p:cNvPr>
          <p:cNvSpPr txBox="1"/>
          <p:nvPr/>
        </p:nvSpPr>
        <p:spPr>
          <a:xfrm>
            <a:off x="7812360" y="6388062"/>
            <a:ext cx="877163" cy="369332"/>
          </a:xfrm>
          <a:prstGeom prst="rect">
            <a:avLst/>
          </a:prstGeom>
          <a:noFill/>
        </p:spPr>
        <p:txBody>
          <a:bodyPr wrap="none" rtlCol="0">
            <a:spAutoFit/>
          </a:bodyPr>
          <a:lstStyle/>
          <a:p>
            <a:pPr defTabSz="457200"/>
            <a:r>
              <a:rPr kumimoji="1" lang="ja-JP" altLang="en-US" dirty="0">
                <a:solidFill>
                  <a:srgbClr val="0000FF"/>
                </a:solidFill>
                <a:latin typeface="Calibri"/>
                <a:ea typeface="ＭＳ Ｐゴシック"/>
              </a:rPr>
              <a:t>立地県</a:t>
            </a:r>
          </a:p>
        </p:txBody>
      </p:sp>
      <p:sp>
        <p:nvSpPr>
          <p:cNvPr id="22" name="テキスト ボックス 21">
            <a:extLst>
              <a:ext uri="{FF2B5EF4-FFF2-40B4-BE49-F238E27FC236}">
                <a16:creationId xmlns:a16="http://schemas.microsoft.com/office/drawing/2014/main" id="{55E0BCBA-D8DB-B746-B43A-EB18B8EA8F26}"/>
              </a:ext>
            </a:extLst>
          </p:cNvPr>
          <p:cNvSpPr txBox="1"/>
          <p:nvPr/>
        </p:nvSpPr>
        <p:spPr>
          <a:xfrm>
            <a:off x="1485374" y="5123170"/>
            <a:ext cx="665867" cy="461665"/>
          </a:xfrm>
          <a:prstGeom prst="rect">
            <a:avLst/>
          </a:prstGeom>
          <a:noFill/>
        </p:spPr>
        <p:txBody>
          <a:bodyPr wrap="none" rtlCol="0">
            <a:spAutoFit/>
          </a:bodyPr>
          <a:lstStyle/>
          <a:p>
            <a:pPr defTabSz="457200"/>
            <a:r>
              <a:rPr kumimoji="1" lang="en-US" altLang="ja-JP" sz="2400" dirty="0">
                <a:solidFill>
                  <a:srgbClr val="FF0000"/>
                </a:solidFill>
                <a:latin typeface="Calibri"/>
                <a:ea typeface="ＭＳ Ｐゴシック"/>
              </a:rPr>
              <a:t>PAZ</a:t>
            </a:r>
            <a:endParaRPr kumimoji="1" lang="ja-JP" altLang="en-US" sz="2400" dirty="0">
              <a:solidFill>
                <a:srgbClr val="FF0000"/>
              </a:solidFill>
              <a:latin typeface="Calibri"/>
              <a:ea typeface="ＭＳ Ｐゴシック"/>
            </a:endParaRPr>
          </a:p>
        </p:txBody>
      </p:sp>
      <p:cxnSp>
        <p:nvCxnSpPr>
          <p:cNvPr id="23" name="直線矢印コネクタ 22">
            <a:extLst>
              <a:ext uri="{FF2B5EF4-FFF2-40B4-BE49-F238E27FC236}">
                <a16:creationId xmlns:a16="http://schemas.microsoft.com/office/drawing/2014/main" id="{BD41DD13-A182-5845-98D0-607BA7AB6EA1}"/>
              </a:ext>
            </a:extLst>
          </p:cNvPr>
          <p:cNvCxnSpPr>
            <a:stCxn id="7" idx="3"/>
            <a:endCxn id="13" idx="2"/>
          </p:cNvCxnSpPr>
          <p:nvPr/>
        </p:nvCxnSpPr>
        <p:spPr>
          <a:xfrm flipV="1">
            <a:off x="3280624" y="3508549"/>
            <a:ext cx="1706981" cy="1689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DB668934-1BA9-1D4C-913B-C7A13D7EFECF}"/>
              </a:ext>
            </a:extLst>
          </p:cNvPr>
          <p:cNvCxnSpPr>
            <a:stCxn id="7" idx="3"/>
          </p:cNvCxnSpPr>
          <p:nvPr/>
        </p:nvCxnSpPr>
        <p:spPr>
          <a:xfrm flipV="1">
            <a:off x="3280624" y="4897077"/>
            <a:ext cx="3003689" cy="301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 name="図形グループ 60">
            <a:extLst>
              <a:ext uri="{FF2B5EF4-FFF2-40B4-BE49-F238E27FC236}">
                <a16:creationId xmlns:a16="http://schemas.microsoft.com/office/drawing/2014/main" id="{04E651F7-60F0-CA46-B552-49DA1F5F61A6}"/>
              </a:ext>
            </a:extLst>
          </p:cNvPr>
          <p:cNvGrpSpPr/>
          <p:nvPr/>
        </p:nvGrpSpPr>
        <p:grpSpPr>
          <a:xfrm>
            <a:off x="7067582" y="2128205"/>
            <a:ext cx="1344572" cy="968501"/>
            <a:chOff x="5174721" y="3932387"/>
            <a:chExt cx="1344572" cy="968501"/>
          </a:xfrm>
        </p:grpSpPr>
        <p:pic>
          <p:nvPicPr>
            <p:cNvPr id="26" name="図 25" descr="被ばく医療機関_参加機関.png">
              <a:extLst>
                <a:ext uri="{FF2B5EF4-FFF2-40B4-BE49-F238E27FC236}">
                  <a16:creationId xmlns:a16="http://schemas.microsoft.com/office/drawing/2014/main" id="{1E0B0DFD-E417-B44F-85F9-FEFAD649B9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8677" y="4344230"/>
              <a:ext cx="776661" cy="556658"/>
            </a:xfrm>
            <a:prstGeom prst="rect">
              <a:avLst/>
            </a:prstGeom>
          </p:spPr>
        </p:pic>
        <p:sp>
          <p:nvSpPr>
            <p:cNvPr id="27" name="テキスト ボックス 26">
              <a:extLst>
                <a:ext uri="{FF2B5EF4-FFF2-40B4-BE49-F238E27FC236}">
                  <a16:creationId xmlns:a16="http://schemas.microsoft.com/office/drawing/2014/main" id="{E2473868-5731-C54E-BBEA-9E3226C120FA}"/>
                </a:ext>
              </a:extLst>
            </p:cNvPr>
            <p:cNvSpPr txBox="1"/>
            <p:nvPr/>
          </p:nvSpPr>
          <p:spPr>
            <a:xfrm>
              <a:off x="5174721" y="3932387"/>
              <a:ext cx="1344572"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Calibri"/>
                  <a:ea typeface="ＭＳ Ｐゴシック"/>
                </a:rPr>
                <a:t>医療機関</a:t>
              </a:r>
              <a:endParaRPr kumimoji="1" lang="en-US" altLang="ja-JP" sz="1400" b="0"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Calibri"/>
                  <a:ea typeface="ＭＳ Ｐゴシック"/>
                </a:rPr>
                <a:t>（患者受入れ）</a:t>
              </a:r>
            </a:p>
          </p:txBody>
        </p:sp>
      </p:grpSp>
      <p:cxnSp>
        <p:nvCxnSpPr>
          <p:cNvPr id="28" name="直線矢印コネクタ 27">
            <a:extLst>
              <a:ext uri="{FF2B5EF4-FFF2-40B4-BE49-F238E27FC236}">
                <a16:creationId xmlns:a16="http://schemas.microsoft.com/office/drawing/2014/main" id="{714D3C13-9FA1-2643-A1CB-7E91926999E5}"/>
              </a:ext>
            </a:extLst>
          </p:cNvPr>
          <p:cNvCxnSpPr>
            <a:stCxn id="7" idx="3"/>
            <a:endCxn id="26" idx="1"/>
          </p:cNvCxnSpPr>
          <p:nvPr/>
        </p:nvCxnSpPr>
        <p:spPr>
          <a:xfrm flipV="1">
            <a:off x="3280624" y="2818377"/>
            <a:ext cx="4070914" cy="2379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テキスト ボックス 28">
            <a:extLst>
              <a:ext uri="{FF2B5EF4-FFF2-40B4-BE49-F238E27FC236}">
                <a16:creationId xmlns:a16="http://schemas.microsoft.com/office/drawing/2014/main" id="{D2008BA1-FB57-8A4D-AE18-4B676B9DB92C}"/>
              </a:ext>
            </a:extLst>
          </p:cNvPr>
          <p:cNvSpPr txBox="1"/>
          <p:nvPr/>
        </p:nvSpPr>
        <p:spPr>
          <a:xfrm>
            <a:off x="881273" y="1444883"/>
            <a:ext cx="6186309" cy="646331"/>
          </a:xfrm>
          <a:prstGeom prst="rect">
            <a:avLst/>
          </a:prstGeom>
          <a:noFill/>
        </p:spPr>
        <p:txBody>
          <a:bodyPr wrap="none" rtlCol="0">
            <a:spAutoFit/>
          </a:bodyPr>
          <a:lstStyle/>
          <a:p>
            <a:r>
              <a:rPr kumimoji="1" lang="ja-JP" altLang="en-US" dirty="0"/>
              <a:t>地元自治体からの指示に基づき、屋内退避、避難を行う。</a:t>
            </a:r>
            <a:endParaRPr kumimoji="1" lang="en-US" altLang="ja-JP" dirty="0"/>
          </a:p>
          <a:p>
            <a:r>
              <a:rPr kumimoji="1" lang="ja-JP" altLang="en-US" dirty="0"/>
              <a:t>搬送手段は、原則地元自治体が確保する。</a:t>
            </a:r>
          </a:p>
        </p:txBody>
      </p:sp>
      <p:sp>
        <p:nvSpPr>
          <p:cNvPr id="30" name="テキスト ボックス 29">
            <a:extLst>
              <a:ext uri="{FF2B5EF4-FFF2-40B4-BE49-F238E27FC236}">
                <a16:creationId xmlns:a16="http://schemas.microsoft.com/office/drawing/2014/main" id="{2ED117F6-6835-CE4B-A793-2D09B072510F}"/>
              </a:ext>
            </a:extLst>
          </p:cNvPr>
          <p:cNvSpPr txBox="1"/>
          <p:nvPr/>
        </p:nvSpPr>
        <p:spPr>
          <a:xfrm>
            <a:off x="5500493" y="3254292"/>
            <a:ext cx="2321451" cy="738664"/>
          </a:xfrm>
          <a:prstGeom prst="rect">
            <a:avLst/>
          </a:prstGeom>
          <a:solidFill>
            <a:schemeClr val="bg1"/>
          </a:solidFill>
          <a:ln>
            <a:solidFill>
              <a:schemeClr val="accent1"/>
            </a:solidFill>
          </a:ln>
        </p:spPr>
        <p:txBody>
          <a:bodyPr wrap="square" rtlCol="0">
            <a:spAutoFit/>
          </a:bodyPr>
          <a:lstStyle/>
          <a:p>
            <a:r>
              <a:rPr kumimoji="1" lang="ja-JP" altLang="en-US" sz="1400" dirty="0">
                <a:solidFill>
                  <a:srgbClr val="FF0000"/>
                </a:solidFill>
              </a:rPr>
              <a:t>あらかじめ避難先病院群を選定し、調整しておくことが望ましい。</a:t>
            </a:r>
          </a:p>
        </p:txBody>
      </p:sp>
      <p:sp>
        <p:nvSpPr>
          <p:cNvPr id="31" name="正方形/長方形 30">
            <a:extLst>
              <a:ext uri="{FF2B5EF4-FFF2-40B4-BE49-F238E27FC236}">
                <a16:creationId xmlns:a16="http://schemas.microsoft.com/office/drawing/2014/main" id="{EE7315C4-9A69-CA4A-92B7-4CD39C02E1B8}"/>
              </a:ext>
            </a:extLst>
          </p:cNvPr>
          <p:cNvSpPr/>
          <p:nvPr/>
        </p:nvSpPr>
        <p:spPr>
          <a:xfrm>
            <a:off x="3718560" y="5313041"/>
            <a:ext cx="1657375" cy="830997"/>
          </a:xfrm>
          <a:prstGeom prst="rect">
            <a:avLst/>
          </a:prstGeom>
        </p:spPr>
        <p:txBody>
          <a:bodyPr wrap="square">
            <a:spAutoFit/>
          </a:bodyPr>
          <a:lstStyle/>
          <a:p>
            <a:r>
              <a:rPr lang="en-US" altLang="ja-JP" sz="1200" dirty="0"/>
              <a:t>UPZ</a:t>
            </a:r>
            <a:r>
              <a:rPr lang="ja-JP" altLang="en-US" sz="1200" dirty="0"/>
              <a:t>では、放射性物質の放出前に、予防的に</a:t>
            </a:r>
            <a:r>
              <a:rPr lang="ja-JP" altLang="en-US" sz="1200" dirty="0">
                <a:solidFill>
                  <a:srgbClr val="FF0000"/>
                </a:solidFill>
              </a:rPr>
              <a:t>屋内退避</a:t>
            </a:r>
            <a:r>
              <a:rPr lang="ja-JP" altLang="en-US" sz="1200" dirty="0"/>
              <a:t>を中心に行うことが合理的。</a:t>
            </a:r>
            <a:endParaRPr lang="en-US" altLang="ja-JP" sz="1200" dirty="0"/>
          </a:p>
        </p:txBody>
      </p:sp>
      <p:grpSp>
        <p:nvGrpSpPr>
          <p:cNvPr id="32" name="グループ化 31">
            <a:extLst>
              <a:ext uri="{FF2B5EF4-FFF2-40B4-BE49-F238E27FC236}">
                <a16:creationId xmlns:a16="http://schemas.microsoft.com/office/drawing/2014/main" id="{DFF89DD7-6F23-4244-818D-F5A291DE84FB}"/>
              </a:ext>
            </a:extLst>
          </p:cNvPr>
          <p:cNvGrpSpPr/>
          <p:nvPr/>
        </p:nvGrpSpPr>
        <p:grpSpPr>
          <a:xfrm>
            <a:off x="416689" y="5602180"/>
            <a:ext cx="1381730" cy="898545"/>
            <a:chOff x="-2406969" y="4230635"/>
            <a:chExt cx="2235628" cy="1453839"/>
          </a:xfrm>
        </p:grpSpPr>
        <p:pic>
          <p:nvPicPr>
            <p:cNvPr id="33" name="図 32">
              <a:extLst>
                <a:ext uri="{FF2B5EF4-FFF2-40B4-BE49-F238E27FC236}">
                  <a16:creationId xmlns:a16="http://schemas.microsoft.com/office/drawing/2014/main" id="{2795BCD1-C63B-704E-8CBA-BAEB2259FB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24009" y="4641341"/>
              <a:ext cx="1589450" cy="823108"/>
            </a:xfrm>
            <a:prstGeom prst="rect">
              <a:avLst/>
            </a:prstGeom>
          </p:spPr>
        </p:pic>
        <p:sp>
          <p:nvSpPr>
            <p:cNvPr id="34" name="雲 33">
              <a:extLst>
                <a:ext uri="{FF2B5EF4-FFF2-40B4-BE49-F238E27FC236}">
                  <a16:creationId xmlns:a16="http://schemas.microsoft.com/office/drawing/2014/main" id="{F358C1D9-364C-8F4C-B081-64F9A5758A08}"/>
                </a:ext>
              </a:extLst>
            </p:cNvPr>
            <p:cNvSpPr/>
            <p:nvPr/>
          </p:nvSpPr>
          <p:spPr>
            <a:xfrm rot="20709119">
              <a:off x="-1519440" y="4230635"/>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Group 55">
              <a:extLst>
                <a:ext uri="{FF2B5EF4-FFF2-40B4-BE49-F238E27FC236}">
                  <a16:creationId xmlns:a16="http://schemas.microsoft.com/office/drawing/2014/main" id="{A2CFD4FC-E361-A441-880F-A132718D0301}"/>
                </a:ext>
              </a:extLst>
            </p:cNvPr>
            <p:cNvGrpSpPr>
              <a:grpSpLocks/>
            </p:cNvGrpSpPr>
            <p:nvPr/>
          </p:nvGrpSpPr>
          <p:grpSpPr bwMode="auto">
            <a:xfrm>
              <a:off x="-2406969" y="5359881"/>
              <a:ext cx="246790" cy="209136"/>
              <a:chOff x="3347" y="1468"/>
              <a:chExt cx="433" cy="433"/>
            </a:xfrm>
          </p:grpSpPr>
          <p:sp>
            <p:nvSpPr>
              <p:cNvPr id="90" name="Freeform 56">
                <a:extLst>
                  <a:ext uri="{FF2B5EF4-FFF2-40B4-BE49-F238E27FC236}">
                    <a16:creationId xmlns:a16="http://schemas.microsoft.com/office/drawing/2014/main" id="{FEBFD6DA-C242-8F4B-AF06-BB769439B0C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1" name="Freeform 57">
                <a:extLst>
                  <a:ext uri="{FF2B5EF4-FFF2-40B4-BE49-F238E27FC236}">
                    <a16:creationId xmlns:a16="http://schemas.microsoft.com/office/drawing/2014/main" id="{232F4647-8581-EE44-9ACC-31A7087256B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2" name="Freeform 58">
                <a:extLst>
                  <a:ext uri="{FF2B5EF4-FFF2-40B4-BE49-F238E27FC236}">
                    <a16:creationId xmlns:a16="http://schemas.microsoft.com/office/drawing/2014/main" id="{BDF93D53-4795-C841-A7C0-6EF137EDFE5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3" name="Freeform 59">
                <a:extLst>
                  <a:ext uri="{FF2B5EF4-FFF2-40B4-BE49-F238E27FC236}">
                    <a16:creationId xmlns:a16="http://schemas.microsoft.com/office/drawing/2014/main" id="{88ED2718-E2AF-AB4F-A6D3-333132380BF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4" name="Freeform 60">
                <a:extLst>
                  <a:ext uri="{FF2B5EF4-FFF2-40B4-BE49-F238E27FC236}">
                    <a16:creationId xmlns:a16="http://schemas.microsoft.com/office/drawing/2014/main" id="{EDCF659E-22C3-5C4F-A228-5DCF3406063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6" name="Group 55">
              <a:extLst>
                <a:ext uri="{FF2B5EF4-FFF2-40B4-BE49-F238E27FC236}">
                  <a16:creationId xmlns:a16="http://schemas.microsoft.com/office/drawing/2014/main" id="{A3EDD7CA-5FBC-C542-9307-2C300C7DB6F5}"/>
                </a:ext>
              </a:extLst>
            </p:cNvPr>
            <p:cNvGrpSpPr>
              <a:grpSpLocks/>
            </p:cNvGrpSpPr>
            <p:nvPr/>
          </p:nvGrpSpPr>
          <p:grpSpPr bwMode="auto">
            <a:xfrm>
              <a:off x="-2186879" y="5155748"/>
              <a:ext cx="246790" cy="209136"/>
              <a:chOff x="3347" y="1468"/>
              <a:chExt cx="433" cy="433"/>
            </a:xfrm>
          </p:grpSpPr>
          <p:sp>
            <p:nvSpPr>
              <p:cNvPr id="85" name="Freeform 56">
                <a:extLst>
                  <a:ext uri="{FF2B5EF4-FFF2-40B4-BE49-F238E27FC236}">
                    <a16:creationId xmlns:a16="http://schemas.microsoft.com/office/drawing/2014/main" id="{3F67D28C-D84D-F54E-994E-664CB1FCBAB7}"/>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6" name="Freeform 57">
                <a:extLst>
                  <a:ext uri="{FF2B5EF4-FFF2-40B4-BE49-F238E27FC236}">
                    <a16:creationId xmlns:a16="http://schemas.microsoft.com/office/drawing/2014/main" id="{94F51A6F-A87E-8D48-939C-1802D7AB2BC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7" name="Freeform 58">
                <a:extLst>
                  <a:ext uri="{FF2B5EF4-FFF2-40B4-BE49-F238E27FC236}">
                    <a16:creationId xmlns:a16="http://schemas.microsoft.com/office/drawing/2014/main" id="{537C8095-4B93-694E-B8CB-DAF6513CB74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8" name="Freeform 59">
                <a:extLst>
                  <a:ext uri="{FF2B5EF4-FFF2-40B4-BE49-F238E27FC236}">
                    <a16:creationId xmlns:a16="http://schemas.microsoft.com/office/drawing/2014/main" id="{042F4281-E963-8044-9A5B-6CACF11A5D6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9" name="Freeform 60">
                <a:extLst>
                  <a:ext uri="{FF2B5EF4-FFF2-40B4-BE49-F238E27FC236}">
                    <a16:creationId xmlns:a16="http://schemas.microsoft.com/office/drawing/2014/main" id="{232DD542-CF19-3E4C-B4BC-CF0E2ED9F20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7" name="Group 55">
              <a:extLst>
                <a:ext uri="{FF2B5EF4-FFF2-40B4-BE49-F238E27FC236}">
                  <a16:creationId xmlns:a16="http://schemas.microsoft.com/office/drawing/2014/main" id="{983EDBA5-C9C9-A941-9B7C-BFDAB9FFE420}"/>
                </a:ext>
              </a:extLst>
            </p:cNvPr>
            <p:cNvGrpSpPr>
              <a:grpSpLocks/>
            </p:cNvGrpSpPr>
            <p:nvPr/>
          </p:nvGrpSpPr>
          <p:grpSpPr bwMode="auto">
            <a:xfrm>
              <a:off x="-2039680" y="5458725"/>
              <a:ext cx="246790" cy="209136"/>
              <a:chOff x="3347" y="1468"/>
              <a:chExt cx="433" cy="433"/>
            </a:xfrm>
          </p:grpSpPr>
          <p:sp>
            <p:nvSpPr>
              <p:cNvPr id="80" name="Freeform 56">
                <a:extLst>
                  <a:ext uri="{FF2B5EF4-FFF2-40B4-BE49-F238E27FC236}">
                    <a16:creationId xmlns:a16="http://schemas.microsoft.com/office/drawing/2014/main" id="{BFF17DC4-7392-8346-B1CC-CF8C40B264F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1" name="Freeform 57">
                <a:extLst>
                  <a:ext uri="{FF2B5EF4-FFF2-40B4-BE49-F238E27FC236}">
                    <a16:creationId xmlns:a16="http://schemas.microsoft.com/office/drawing/2014/main" id="{2B055589-9E22-1F4B-971C-576725D2059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2" name="Freeform 58">
                <a:extLst>
                  <a:ext uri="{FF2B5EF4-FFF2-40B4-BE49-F238E27FC236}">
                    <a16:creationId xmlns:a16="http://schemas.microsoft.com/office/drawing/2014/main" id="{FE7DDB03-F220-D446-A54B-8CF30B308BF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3" name="Freeform 59">
                <a:extLst>
                  <a:ext uri="{FF2B5EF4-FFF2-40B4-BE49-F238E27FC236}">
                    <a16:creationId xmlns:a16="http://schemas.microsoft.com/office/drawing/2014/main" id="{B33CFB78-323D-F04F-88A7-FE647D7268B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4" name="Freeform 60">
                <a:extLst>
                  <a:ext uri="{FF2B5EF4-FFF2-40B4-BE49-F238E27FC236}">
                    <a16:creationId xmlns:a16="http://schemas.microsoft.com/office/drawing/2014/main" id="{62A2BF5C-02EB-8C41-8D21-346E6042C5A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8" name="Group 55">
              <a:extLst>
                <a:ext uri="{FF2B5EF4-FFF2-40B4-BE49-F238E27FC236}">
                  <a16:creationId xmlns:a16="http://schemas.microsoft.com/office/drawing/2014/main" id="{3E39E968-A110-4C47-8E65-E835568F823C}"/>
                </a:ext>
              </a:extLst>
            </p:cNvPr>
            <p:cNvGrpSpPr>
              <a:grpSpLocks/>
            </p:cNvGrpSpPr>
            <p:nvPr/>
          </p:nvGrpSpPr>
          <p:grpSpPr bwMode="auto">
            <a:xfrm>
              <a:off x="-1558915" y="5464994"/>
              <a:ext cx="246790" cy="209136"/>
              <a:chOff x="3347" y="1468"/>
              <a:chExt cx="433" cy="433"/>
            </a:xfrm>
          </p:grpSpPr>
          <p:sp>
            <p:nvSpPr>
              <p:cNvPr id="75" name="Freeform 56">
                <a:extLst>
                  <a:ext uri="{FF2B5EF4-FFF2-40B4-BE49-F238E27FC236}">
                    <a16:creationId xmlns:a16="http://schemas.microsoft.com/office/drawing/2014/main" id="{1EA79D81-1643-5245-99FA-AF1146A9611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6" name="Freeform 57">
                <a:extLst>
                  <a:ext uri="{FF2B5EF4-FFF2-40B4-BE49-F238E27FC236}">
                    <a16:creationId xmlns:a16="http://schemas.microsoft.com/office/drawing/2014/main" id="{035D642B-CBE0-C347-BA7A-92DDFD77B8F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7" name="Freeform 58">
                <a:extLst>
                  <a:ext uri="{FF2B5EF4-FFF2-40B4-BE49-F238E27FC236}">
                    <a16:creationId xmlns:a16="http://schemas.microsoft.com/office/drawing/2014/main" id="{649EA947-BAE9-6940-8772-A7ECAD45F58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8" name="Freeform 59">
                <a:extLst>
                  <a:ext uri="{FF2B5EF4-FFF2-40B4-BE49-F238E27FC236}">
                    <a16:creationId xmlns:a16="http://schemas.microsoft.com/office/drawing/2014/main" id="{AE0286D5-0EB6-DD46-8F02-3ADF43B3A88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9" name="Freeform 60">
                <a:extLst>
                  <a:ext uri="{FF2B5EF4-FFF2-40B4-BE49-F238E27FC236}">
                    <a16:creationId xmlns:a16="http://schemas.microsoft.com/office/drawing/2014/main" id="{1CD40B26-3028-2747-A30A-D9354723A55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9" name="Group 55">
              <a:extLst>
                <a:ext uri="{FF2B5EF4-FFF2-40B4-BE49-F238E27FC236}">
                  <a16:creationId xmlns:a16="http://schemas.microsoft.com/office/drawing/2014/main" id="{54580A8D-C04F-1A46-BBF8-67E88EA3E045}"/>
                </a:ext>
              </a:extLst>
            </p:cNvPr>
            <p:cNvGrpSpPr>
              <a:grpSpLocks/>
            </p:cNvGrpSpPr>
            <p:nvPr/>
          </p:nvGrpSpPr>
          <p:grpSpPr bwMode="auto">
            <a:xfrm>
              <a:off x="-1219461" y="5442175"/>
              <a:ext cx="246790" cy="209136"/>
              <a:chOff x="3347" y="1468"/>
              <a:chExt cx="433" cy="433"/>
            </a:xfrm>
          </p:grpSpPr>
          <p:sp>
            <p:nvSpPr>
              <p:cNvPr id="70" name="Freeform 56">
                <a:extLst>
                  <a:ext uri="{FF2B5EF4-FFF2-40B4-BE49-F238E27FC236}">
                    <a16:creationId xmlns:a16="http://schemas.microsoft.com/office/drawing/2014/main" id="{322D9EBC-B3E0-484D-8459-DFCB1BD7910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1" name="Freeform 57">
                <a:extLst>
                  <a:ext uri="{FF2B5EF4-FFF2-40B4-BE49-F238E27FC236}">
                    <a16:creationId xmlns:a16="http://schemas.microsoft.com/office/drawing/2014/main" id="{439B7411-2602-A74E-866F-F3FAC9D72B4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8">
                <a:extLst>
                  <a:ext uri="{FF2B5EF4-FFF2-40B4-BE49-F238E27FC236}">
                    <a16:creationId xmlns:a16="http://schemas.microsoft.com/office/drawing/2014/main" id="{897FD806-97D3-6A47-A3AF-119BD289D6F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Freeform 59">
                <a:extLst>
                  <a:ext uri="{FF2B5EF4-FFF2-40B4-BE49-F238E27FC236}">
                    <a16:creationId xmlns:a16="http://schemas.microsoft.com/office/drawing/2014/main" id="{84C860CD-06C2-CA4A-83D0-112778C5813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4" name="Freeform 60">
                <a:extLst>
                  <a:ext uri="{FF2B5EF4-FFF2-40B4-BE49-F238E27FC236}">
                    <a16:creationId xmlns:a16="http://schemas.microsoft.com/office/drawing/2014/main" id="{AEE806BB-33E7-A844-897E-285207F1056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0" name="Group 55">
              <a:extLst>
                <a:ext uri="{FF2B5EF4-FFF2-40B4-BE49-F238E27FC236}">
                  <a16:creationId xmlns:a16="http://schemas.microsoft.com/office/drawing/2014/main" id="{A3E8D54D-E979-7C4E-A9BD-210F355EB522}"/>
                </a:ext>
              </a:extLst>
            </p:cNvPr>
            <p:cNvGrpSpPr>
              <a:grpSpLocks/>
            </p:cNvGrpSpPr>
            <p:nvPr/>
          </p:nvGrpSpPr>
          <p:grpSpPr bwMode="auto">
            <a:xfrm>
              <a:off x="-1007332" y="5205651"/>
              <a:ext cx="246790" cy="209136"/>
              <a:chOff x="3347" y="1468"/>
              <a:chExt cx="433" cy="433"/>
            </a:xfrm>
          </p:grpSpPr>
          <p:sp>
            <p:nvSpPr>
              <p:cNvPr id="65" name="Freeform 56">
                <a:extLst>
                  <a:ext uri="{FF2B5EF4-FFF2-40B4-BE49-F238E27FC236}">
                    <a16:creationId xmlns:a16="http://schemas.microsoft.com/office/drawing/2014/main" id="{D31BA8EE-FE32-194E-A6E7-47A78D4CB8C7}"/>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6" name="Freeform 57">
                <a:extLst>
                  <a:ext uri="{FF2B5EF4-FFF2-40B4-BE49-F238E27FC236}">
                    <a16:creationId xmlns:a16="http://schemas.microsoft.com/office/drawing/2014/main" id="{F3BDD245-0A6F-1349-A083-B66C60137C5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7" name="Freeform 58">
                <a:extLst>
                  <a:ext uri="{FF2B5EF4-FFF2-40B4-BE49-F238E27FC236}">
                    <a16:creationId xmlns:a16="http://schemas.microsoft.com/office/drawing/2014/main" id="{55A7B3D4-DD92-604B-B780-D6E8BC295B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9">
                <a:extLst>
                  <a:ext uri="{FF2B5EF4-FFF2-40B4-BE49-F238E27FC236}">
                    <a16:creationId xmlns:a16="http://schemas.microsoft.com/office/drawing/2014/main" id="{483E2E11-609D-9F4A-9A9C-A5004017F4D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9" name="Freeform 60">
                <a:extLst>
                  <a:ext uri="{FF2B5EF4-FFF2-40B4-BE49-F238E27FC236}">
                    <a16:creationId xmlns:a16="http://schemas.microsoft.com/office/drawing/2014/main" id="{FBBBAB8C-74B1-4E48-A50C-75988242FA2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1" name="Group 55">
              <a:extLst>
                <a:ext uri="{FF2B5EF4-FFF2-40B4-BE49-F238E27FC236}">
                  <a16:creationId xmlns:a16="http://schemas.microsoft.com/office/drawing/2014/main" id="{F0925CF5-D21F-714D-81DA-AE35C4C18727}"/>
                </a:ext>
              </a:extLst>
            </p:cNvPr>
            <p:cNvGrpSpPr>
              <a:grpSpLocks/>
            </p:cNvGrpSpPr>
            <p:nvPr/>
          </p:nvGrpSpPr>
          <p:grpSpPr bwMode="auto">
            <a:xfrm>
              <a:off x="-699936" y="5394755"/>
              <a:ext cx="246790" cy="209136"/>
              <a:chOff x="3347" y="1468"/>
              <a:chExt cx="433" cy="433"/>
            </a:xfrm>
          </p:grpSpPr>
          <p:sp>
            <p:nvSpPr>
              <p:cNvPr id="60" name="Freeform 56">
                <a:extLst>
                  <a:ext uri="{FF2B5EF4-FFF2-40B4-BE49-F238E27FC236}">
                    <a16:creationId xmlns:a16="http://schemas.microsoft.com/office/drawing/2014/main" id="{A2C06EEF-EF52-9348-A8D3-47188C0814B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1" name="Freeform 57">
                <a:extLst>
                  <a:ext uri="{FF2B5EF4-FFF2-40B4-BE49-F238E27FC236}">
                    <a16:creationId xmlns:a16="http://schemas.microsoft.com/office/drawing/2014/main" id="{A1D3F528-D4E9-2C40-BF36-03EB5B2937E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2" name="Freeform 58">
                <a:extLst>
                  <a:ext uri="{FF2B5EF4-FFF2-40B4-BE49-F238E27FC236}">
                    <a16:creationId xmlns:a16="http://schemas.microsoft.com/office/drawing/2014/main" id="{9B26CE63-1F57-F145-AAC4-AA50DF0AA00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3" name="Freeform 59">
                <a:extLst>
                  <a:ext uri="{FF2B5EF4-FFF2-40B4-BE49-F238E27FC236}">
                    <a16:creationId xmlns:a16="http://schemas.microsoft.com/office/drawing/2014/main" id="{64483708-5E7F-EC43-8BFF-37155BD288F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4" name="Freeform 60">
                <a:extLst>
                  <a:ext uri="{FF2B5EF4-FFF2-40B4-BE49-F238E27FC236}">
                    <a16:creationId xmlns:a16="http://schemas.microsoft.com/office/drawing/2014/main" id="{F6152FE4-A40A-7341-9684-C1D3EBCA7C4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2" name="Group 55">
              <a:extLst>
                <a:ext uri="{FF2B5EF4-FFF2-40B4-BE49-F238E27FC236}">
                  <a16:creationId xmlns:a16="http://schemas.microsoft.com/office/drawing/2014/main" id="{3439D966-21B1-9248-B5B5-E91B998F7935}"/>
                </a:ext>
              </a:extLst>
            </p:cNvPr>
            <p:cNvGrpSpPr>
              <a:grpSpLocks/>
            </p:cNvGrpSpPr>
            <p:nvPr/>
          </p:nvGrpSpPr>
          <p:grpSpPr bwMode="auto">
            <a:xfrm>
              <a:off x="-418131" y="5143859"/>
              <a:ext cx="246790" cy="209136"/>
              <a:chOff x="3347" y="1468"/>
              <a:chExt cx="433" cy="433"/>
            </a:xfrm>
          </p:grpSpPr>
          <p:sp>
            <p:nvSpPr>
              <p:cNvPr id="55" name="Freeform 56">
                <a:extLst>
                  <a:ext uri="{FF2B5EF4-FFF2-40B4-BE49-F238E27FC236}">
                    <a16:creationId xmlns:a16="http://schemas.microsoft.com/office/drawing/2014/main" id="{0EFD7F3E-473B-1C4F-B04E-3182C4A0A0C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Freeform 57">
                <a:extLst>
                  <a:ext uri="{FF2B5EF4-FFF2-40B4-BE49-F238E27FC236}">
                    <a16:creationId xmlns:a16="http://schemas.microsoft.com/office/drawing/2014/main" id="{D0A92761-1FE5-4B43-9D60-DFCD61745E7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7" name="Freeform 58">
                <a:extLst>
                  <a:ext uri="{FF2B5EF4-FFF2-40B4-BE49-F238E27FC236}">
                    <a16:creationId xmlns:a16="http://schemas.microsoft.com/office/drawing/2014/main" id="{ACF52BE6-66DF-AB49-A7CA-3E512A1D847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8" name="Freeform 59">
                <a:extLst>
                  <a:ext uri="{FF2B5EF4-FFF2-40B4-BE49-F238E27FC236}">
                    <a16:creationId xmlns:a16="http://schemas.microsoft.com/office/drawing/2014/main" id="{DE0F517C-601C-A541-9F0B-69BAE1518CA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9" name="Freeform 60">
                <a:extLst>
                  <a:ext uri="{FF2B5EF4-FFF2-40B4-BE49-F238E27FC236}">
                    <a16:creationId xmlns:a16="http://schemas.microsoft.com/office/drawing/2014/main" id="{91F3DD83-2720-DB49-A446-65EFBAE7568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3" name="Group 55">
              <a:extLst>
                <a:ext uri="{FF2B5EF4-FFF2-40B4-BE49-F238E27FC236}">
                  <a16:creationId xmlns:a16="http://schemas.microsoft.com/office/drawing/2014/main" id="{01A5A679-0144-6647-B03F-8E8D9A8B069A}"/>
                </a:ext>
              </a:extLst>
            </p:cNvPr>
            <p:cNvGrpSpPr>
              <a:grpSpLocks/>
            </p:cNvGrpSpPr>
            <p:nvPr/>
          </p:nvGrpSpPr>
          <p:grpSpPr bwMode="auto">
            <a:xfrm>
              <a:off x="-949873" y="5475338"/>
              <a:ext cx="246790" cy="209136"/>
              <a:chOff x="3347" y="1468"/>
              <a:chExt cx="433" cy="433"/>
            </a:xfrm>
          </p:grpSpPr>
          <p:sp>
            <p:nvSpPr>
              <p:cNvPr id="50" name="Freeform 56">
                <a:extLst>
                  <a:ext uri="{FF2B5EF4-FFF2-40B4-BE49-F238E27FC236}">
                    <a16:creationId xmlns:a16="http://schemas.microsoft.com/office/drawing/2014/main" id="{1A6D5679-A145-6D45-B006-425E516EEEF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Freeform 57">
                <a:extLst>
                  <a:ext uri="{FF2B5EF4-FFF2-40B4-BE49-F238E27FC236}">
                    <a16:creationId xmlns:a16="http://schemas.microsoft.com/office/drawing/2014/main" id="{F7099933-B539-6849-9095-8C5DCB7DFF2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 name="Freeform 58">
                <a:extLst>
                  <a:ext uri="{FF2B5EF4-FFF2-40B4-BE49-F238E27FC236}">
                    <a16:creationId xmlns:a16="http://schemas.microsoft.com/office/drawing/2014/main" id="{7F88125D-7BB9-B145-A22C-A25C524C98D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 name="Freeform 59">
                <a:extLst>
                  <a:ext uri="{FF2B5EF4-FFF2-40B4-BE49-F238E27FC236}">
                    <a16:creationId xmlns:a16="http://schemas.microsoft.com/office/drawing/2014/main" id="{ECF78BC9-75C8-5B4A-B80A-37E0E1CB31F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4" name="Freeform 60">
                <a:extLst>
                  <a:ext uri="{FF2B5EF4-FFF2-40B4-BE49-F238E27FC236}">
                    <a16:creationId xmlns:a16="http://schemas.microsoft.com/office/drawing/2014/main" id="{1452B458-ED92-8B46-96A5-10E65C2E0D9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4" name="Group 55">
              <a:extLst>
                <a:ext uri="{FF2B5EF4-FFF2-40B4-BE49-F238E27FC236}">
                  <a16:creationId xmlns:a16="http://schemas.microsoft.com/office/drawing/2014/main" id="{08481585-28AB-0941-B43B-1088DEECD529}"/>
                </a:ext>
              </a:extLst>
            </p:cNvPr>
            <p:cNvGrpSpPr>
              <a:grpSpLocks/>
            </p:cNvGrpSpPr>
            <p:nvPr/>
          </p:nvGrpSpPr>
          <p:grpSpPr bwMode="auto">
            <a:xfrm>
              <a:off x="-430479" y="5440916"/>
              <a:ext cx="246790" cy="209136"/>
              <a:chOff x="3347" y="1468"/>
              <a:chExt cx="433" cy="433"/>
            </a:xfrm>
          </p:grpSpPr>
          <p:sp>
            <p:nvSpPr>
              <p:cNvPr id="45" name="Freeform 56">
                <a:extLst>
                  <a:ext uri="{FF2B5EF4-FFF2-40B4-BE49-F238E27FC236}">
                    <a16:creationId xmlns:a16="http://schemas.microsoft.com/office/drawing/2014/main" id="{DC26675F-A577-E747-A89A-EF0A8C5D89C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6" name="Freeform 57">
                <a:extLst>
                  <a:ext uri="{FF2B5EF4-FFF2-40B4-BE49-F238E27FC236}">
                    <a16:creationId xmlns:a16="http://schemas.microsoft.com/office/drawing/2014/main" id="{ED995445-7E97-3F41-95E2-BBB311518A8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 name="Freeform 58">
                <a:extLst>
                  <a:ext uri="{FF2B5EF4-FFF2-40B4-BE49-F238E27FC236}">
                    <a16:creationId xmlns:a16="http://schemas.microsoft.com/office/drawing/2014/main" id="{D59FB1A3-0F69-344D-96D5-CE003D81E44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 name="Freeform 59">
                <a:extLst>
                  <a:ext uri="{FF2B5EF4-FFF2-40B4-BE49-F238E27FC236}">
                    <a16:creationId xmlns:a16="http://schemas.microsoft.com/office/drawing/2014/main" id="{16B21BF7-74CE-F242-8E07-4BF1D6DF8DE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 name="Freeform 60">
                <a:extLst>
                  <a:ext uri="{FF2B5EF4-FFF2-40B4-BE49-F238E27FC236}">
                    <a16:creationId xmlns:a16="http://schemas.microsoft.com/office/drawing/2014/main" id="{E4C06B73-6CE9-624D-B618-EE388694F1C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95" name="正方形/長方形 94">
            <a:extLst>
              <a:ext uri="{FF2B5EF4-FFF2-40B4-BE49-F238E27FC236}">
                <a16:creationId xmlns:a16="http://schemas.microsoft.com/office/drawing/2014/main" id="{5258E037-7BCF-1941-8314-8E3F2BBD6C92}"/>
              </a:ext>
            </a:extLst>
          </p:cNvPr>
          <p:cNvSpPr/>
          <p:nvPr/>
        </p:nvSpPr>
        <p:spPr>
          <a:xfrm>
            <a:off x="1607728" y="5561950"/>
            <a:ext cx="1896897" cy="646331"/>
          </a:xfrm>
          <a:prstGeom prst="rect">
            <a:avLst/>
          </a:prstGeom>
        </p:spPr>
        <p:txBody>
          <a:bodyPr wrap="square">
            <a:spAutoFit/>
          </a:bodyPr>
          <a:lstStyle/>
          <a:p>
            <a:r>
              <a:rPr lang="en-US" altLang="ja-JP" sz="1200" dirty="0"/>
              <a:t>PAZ</a:t>
            </a:r>
            <a:r>
              <a:rPr lang="ja-JP" altLang="en-US" sz="1200" dirty="0"/>
              <a:t>では、放射性物質の放出前に、予防的に</a:t>
            </a:r>
            <a:r>
              <a:rPr lang="ja-JP" altLang="en-US" sz="1200" dirty="0">
                <a:solidFill>
                  <a:srgbClr val="FF0000"/>
                </a:solidFill>
              </a:rPr>
              <a:t>避難</a:t>
            </a:r>
            <a:r>
              <a:rPr lang="ja-JP" altLang="en-US" sz="1200" dirty="0"/>
              <a:t>を行うことが基本。</a:t>
            </a:r>
          </a:p>
        </p:txBody>
      </p:sp>
      <p:sp>
        <p:nvSpPr>
          <p:cNvPr id="96" name="スライド番号プレースホルダー 95">
            <a:extLst>
              <a:ext uri="{FF2B5EF4-FFF2-40B4-BE49-F238E27FC236}">
                <a16:creationId xmlns:a16="http://schemas.microsoft.com/office/drawing/2014/main" id="{780976C7-CBA1-9240-8CB5-C007A8CE3C4E}"/>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178635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6ACE3-63E6-DC42-AC20-A0E1428C7A04}"/>
              </a:ext>
            </a:extLst>
          </p:cNvPr>
          <p:cNvSpPr>
            <a:spLocks noGrp="1"/>
          </p:cNvSpPr>
          <p:nvPr>
            <p:ph type="title"/>
          </p:nvPr>
        </p:nvSpPr>
        <p:spPr/>
        <p:txBody>
          <a:bodyPr/>
          <a:lstStyle/>
          <a:p>
            <a:r>
              <a:rPr kumimoji="1" lang="ja-JP" altLang="en-US"/>
              <a:t>避難時の防護対策</a:t>
            </a:r>
          </a:p>
        </p:txBody>
      </p:sp>
      <p:pic>
        <p:nvPicPr>
          <p:cNvPr id="3" name="コンテンツ プレースホルダー 7" descr="避難時服装１(小).png">
            <a:extLst>
              <a:ext uri="{FF2B5EF4-FFF2-40B4-BE49-F238E27FC236}">
                <a16:creationId xmlns:a16="http://schemas.microsoft.com/office/drawing/2014/main" id="{8FA942B3-718C-E940-8BFA-A664EE7D57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 r="-1917"/>
          <a:stretch/>
        </p:blipFill>
        <p:spPr>
          <a:xfrm>
            <a:off x="4021804" y="1747579"/>
            <a:ext cx="1444625" cy="3656012"/>
          </a:xfrm>
          <a:prstGeom prst="rect">
            <a:avLst/>
          </a:prstGeom>
        </p:spPr>
      </p:pic>
      <p:pic>
        <p:nvPicPr>
          <p:cNvPr id="4" name="コンテンツ プレースホルダー 8" descr="避難時服装２(小).png">
            <a:extLst>
              <a:ext uri="{FF2B5EF4-FFF2-40B4-BE49-F238E27FC236}">
                <a16:creationId xmlns:a16="http://schemas.microsoft.com/office/drawing/2014/main" id="{461D7162-B111-024D-9447-A9AB16DC60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95"/>
          <a:stretch/>
        </p:blipFill>
        <p:spPr>
          <a:xfrm>
            <a:off x="7250072" y="1726332"/>
            <a:ext cx="1366837" cy="3657600"/>
          </a:xfrm>
          <a:prstGeom prst="rect">
            <a:avLst/>
          </a:prstGeom>
        </p:spPr>
      </p:pic>
      <p:sp>
        <p:nvSpPr>
          <p:cNvPr id="5" name="コンテンツ プレースホルダー 5">
            <a:extLst>
              <a:ext uri="{FF2B5EF4-FFF2-40B4-BE49-F238E27FC236}">
                <a16:creationId xmlns:a16="http://schemas.microsoft.com/office/drawing/2014/main" id="{7D33831A-A145-A943-8273-C0AF7E9E42AE}"/>
              </a:ext>
            </a:extLst>
          </p:cNvPr>
          <p:cNvSpPr txBox="1">
            <a:spLocks/>
          </p:cNvSpPr>
          <p:nvPr/>
        </p:nvSpPr>
        <p:spPr>
          <a:xfrm>
            <a:off x="771150" y="1446099"/>
            <a:ext cx="4214813" cy="281622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0000"/>
              </a:lnSpc>
              <a:spcBef>
                <a:spcPts val="0"/>
              </a:spcBef>
            </a:pPr>
            <a:r>
              <a:rPr lang="ja-JP" altLang="en-US"/>
              <a:t>避難時の外部被ばくの対策</a:t>
            </a:r>
            <a:endParaRPr lang="en-US" altLang="ja-JP"/>
          </a:p>
          <a:p>
            <a:pPr lvl="1">
              <a:lnSpc>
                <a:spcPct val="120000"/>
              </a:lnSpc>
              <a:spcBef>
                <a:spcPts val="0"/>
              </a:spcBef>
            </a:pPr>
            <a:r>
              <a:rPr lang="ja-JP" altLang="en-US"/>
              <a:t>屋外の滞在時間を短くする</a:t>
            </a:r>
            <a:endParaRPr lang="en-US" altLang="ja-JP"/>
          </a:p>
          <a:p>
            <a:pPr lvl="1">
              <a:lnSpc>
                <a:spcPct val="120000"/>
              </a:lnSpc>
              <a:spcBef>
                <a:spcPts val="0"/>
              </a:spcBef>
            </a:pPr>
            <a:r>
              <a:rPr lang="ja-JP" altLang="en-US"/>
              <a:t>車やバスなどを利用する</a:t>
            </a:r>
            <a:endParaRPr lang="en-US" altLang="ja-JP"/>
          </a:p>
          <a:p>
            <a:pPr>
              <a:lnSpc>
                <a:spcPct val="120000"/>
              </a:lnSpc>
              <a:spcBef>
                <a:spcPts val="0"/>
              </a:spcBef>
            </a:pPr>
            <a:r>
              <a:rPr lang="ja-JP" altLang="en-US"/>
              <a:t>避難時の内部被ばく対策</a:t>
            </a:r>
            <a:endParaRPr lang="en-US" altLang="ja-JP"/>
          </a:p>
          <a:p>
            <a:pPr lvl="1">
              <a:lnSpc>
                <a:spcPct val="120000"/>
              </a:lnSpc>
              <a:spcBef>
                <a:spcPts val="0"/>
              </a:spcBef>
            </a:pPr>
            <a:r>
              <a:rPr lang="ja-JP" altLang="en-US"/>
              <a:t>マスク、ハンカチ</a:t>
            </a:r>
            <a:endParaRPr lang="en-US" altLang="ja-JP"/>
          </a:p>
          <a:p>
            <a:pPr>
              <a:lnSpc>
                <a:spcPct val="120000"/>
              </a:lnSpc>
              <a:spcBef>
                <a:spcPts val="0"/>
              </a:spcBef>
            </a:pPr>
            <a:r>
              <a:rPr lang="ja-JP" altLang="en-US"/>
              <a:t>避難時の汚染対策</a:t>
            </a:r>
            <a:endParaRPr lang="en-US" altLang="ja-JP"/>
          </a:p>
          <a:p>
            <a:pPr lvl="1">
              <a:lnSpc>
                <a:spcPct val="120000"/>
              </a:lnSpc>
              <a:spcBef>
                <a:spcPts val="0"/>
              </a:spcBef>
            </a:pPr>
            <a:r>
              <a:rPr lang="ja-JP" altLang="en-US"/>
              <a:t>帽子</a:t>
            </a:r>
            <a:endParaRPr lang="en-US" altLang="ja-JP"/>
          </a:p>
          <a:p>
            <a:pPr lvl="1">
              <a:lnSpc>
                <a:spcPct val="120000"/>
              </a:lnSpc>
              <a:spcBef>
                <a:spcPts val="0"/>
              </a:spcBef>
            </a:pPr>
            <a:r>
              <a:rPr lang="ja-JP" altLang="en-US"/>
              <a:t>手袋</a:t>
            </a:r>
            <a:endParaRPr lang="en-US" altLang="ja-JP"/>
          </a:p>
          <a:p>
            <a:pPr lvl="1">
              <a:lnSpc>
                <a:spcPct val="120000"/>
              </a:lnSpc>
              <a:spcBef>
                <a:spcPts val="0"/>
              </a:spcBef>
            </a:pPr>
            <a:r>
              <a:rPr lang="ja-JP" altLang="en-US"/>
              <a:t>コートなどの長袖の洋服</a:t>
            </a:r>
            <a:endParaRPr lang="en-US" altLang="ja-JP" dirty="0"/>
          </a:p>
        </p:txBody>
      </p:sp>
      <p:pic>
        <p:nvPicPr>
          <p:cNvPr id="6" name="コンテンツ プレースホルダー 9" descr="避難時搬送(小).png">
            <a:extLst>
              <a:ext uri="{FF2B5EF4-FFF2-40B4-BE49-F238E27FC236}">
                <a16:creationId xmlns:a16="http://schemas.microsoft.com/office/drawing/2014/main" id="{380F6F87-6F87-6F44-AF04-6880BD217FDB}"/>
              </a:ext>
            </a:extLst>
          </p:cNvPr>
          <p:cNvPicPr>
            <a:picLocks noChangeAspect="1"/>
          </p:cNvPicPr>
          <p:nvPr/>
        </p:nvPicPr>
        <p:blipFill>
          <a:blip r:embed="rId5" cstate="screen">
            <a:extLst>
              <a:ext uri="{28A0092B-C50C-407E-A947-70E740481C1C}">
                <a14:useLocalDpi xmlns:a14="http://schemas.microsoft.com/office/drawing/2010/main"/>
              </a:ext>
            </a:extLst>
          </a:blip>
          <a:srcRect t="-18887" b="-18887"/>
          <a:stretch>
            <a:fillRect/>
          </a:stretch>
        </p:blipFill>
        <p:spPr>
          <a:xfrm>
            <a:off x="1256832" y="4062091"/>
            <a:ext cx="2746375" cy="1720850"/>
          </a:xfrm>
          <a:prstGeom prst="rect">
            <a:avLst/>
          </a:prstGeom>
        </p:spPr>
      </p:pic>
      <p:sp>
        <p:nvSpPr>
          <p:cNvPr id="7" name="テキスト ボックス 6">
            <a:extLst>
              <a:ext uri="{FF2B5EF4-FFF2-40B4-BE49-F238E27FC236}">
                <a16:creationId xmlns:a16="http://schemas.microsoft.com/office/drawing/2014/main" id="{D352A31C-D570-E64C-8BD6-571092945AD5}"/>
              </a:ext>
            </a:extLst>
          </p:cNvPr>
          <p:cNvSpPr txBox="1"/>
          <p:nvPr/>
        </p:nvSpPr>
        <p:spPr>
          <a:xfrm>
            <a:off x="758812" y="5582708"/>
            <a:ext cx="3709235" cy="738664"/>
          </a:xfrm>
          <a:prstGeom prst="rect">
            <a:avLst/>
          </a:prstGeom>
          <a:noFill/>
        </p:spPr>
        <p:txBody>
          <a:bodyPr wrap="square" rtlCol="0">
            <a:spAutoFit/>
          </a:bodyPr>
          <a:lstStyle/>
          <a:p>
            <a:r>
              <a:rPr kumimoji="1" lang="ja-JP" altLang="en-US" sz="1400" dirty="0"/>
              <a:t>ストレッチャー等での搬送時には、使い捨てのシーツを上からかけておくと、毛布や衣服の汚染防止になる。</a:t>
            </a:r>
          </a:p>
        </p:txBody>
      </p:sp>
      <p:sp>
        <p:nvSpPr>
          <p:cNvPr id="8" name="テキスト ボックス 7">
            <a:extLst>
              <a:ext uri="{FF2B5EF4-FFF2-40B4-BE49-F238E27FC236}">
                <a16:creationId xmlns:a16="http://schemas.microsoft.com/office/drawing/2014/main" id="{B1978493-A06B-5F46-AAA1-E71A85B608C7}"/>
              </a:ext>
            </a:extLst>
          </p:cNvPr>
          <p:cNvSpPr txBox="1"/>
          <p:nvPr/>
        </p:nvSpPr>
        <p:spPr>
          <a:xfrm>
            <a:off x="5655164" y="1578302"/>
            <a:ext cx="1415772" cy="338554"/>
          </a:xfrm>
          <a:prstGeom prst="rect">
            <a:avLst/>
          </a:prstGeom>
          <a:noFill/>
        </p:spPr>
        <p:txBody>
          <a:bodyPr wrap="none" rtlCol="0">
            <a:spAutoFit/>
          </a:bodyPr>
          <a:lstStyle/>
          <a:p>
            <a:pPr algn="ctr"/>
            <a:r>
              <a:rPr kumimoji="1" lang="ja-JP" altLang="en-US" sz="1600" dirty="0"/>
              <a:t>帽子やフード</a:t>
            </a:r>
          </a:p>
        </p:txBody>
      </p:sp>
      <p:sp>
        <p:nvSpPr>
          <p:cNvPr id="9" name="テキスト ボックス 8">
            <a:extLst>
              <a:ext uri="{FF2B5EF4-FFF2-40B4-BE49-F238E27FC236}">
                <a16:creationId xmlns:a16="http://schemas.microsoft.com/office/drawing/2014/main" id="{DAB5C222-8D4E-5C4C-B9A1-BE767FFD9AE9}"/>
              </a:ext>
            </a:extLst>
          </p:cNvPr>
          <p:cNvSpPr txBox="1"/>
          <p:nvPr/>
        </p:nvSpPr>
        <p:spPr>
          <a:xfrm>
            <a:off x="5962941" y="1988108"/>
            <a:ext cx="800219" cy="338554"/>
          </a:xfrm>
          <a:prstGeom prst="rect">
            <a:avLst/>
          </a:prstGeom>
          <a:noFill/>
        </p:spPr>
        <p:txBody>
          <a:bodyPr wrap="none" rtlCol="0">
            <a:spAutoFit/>
          </a:bodyPr>
          <a:lstStyle/>
          <a:p>
            <a:pPr algn="ctr"/>
            <a:r>
              <a:rPr kumimoji="1" lang="ja-JP" altLang="en-US" sz="1600" dirty="0"/>
              <a:t>マスク</a:t>
            </a:r>
          </a:p>
        </p:txBody>
      </p:sp>
      <p:sp>
        <p:nvSpPr>
          <p:cNvPr id="10" name="テキスト ボックス 9">
            <a:extLst>
              <a:ext uri="{FF2B5EF4-FFF2-40B4-BE49-F238E27FC236}">
                <a16:creationId xmlns:a16="http://schemas.microsoft.com/office/drawing/2014/main" id="{2D47BBDA-701A-4D46-A5FE-BF0EDA65F834}"/>
              </a:ext>
            </a:extLst>
          </p:cNvPr>
          <p:cNvSpPr txBox="1"/>
          <p:nvPr/>
        </p:nvSpPr>
        <p:spPr>
          <a:xfrm>
            <a:off x="6059121" y="3555132"/>
            <a:ext cx="607859" cy="338554"/>
          </a:xfrm>
          <a:prstGeom prst="rect">
            <a:avLst/>
          </a:prstGeom>
          <a:noFill/>
        </p:spPr>
        <p:txBody>
          <a:bodyPr wrap="none" rtlCol="0">
            <a:spAutoFit/>
          </a:bodyPr>
          <a:lstStyle/>
          <a:p>
            <a:pPr algn="ctr"/>
            <a:r>
              <a:rPr kumimoji="1" lang="ja-JP" altLang="en-US" sz="1600" dirty="0"/>
              <a:t>手袋</a:t>
            </a:r>
          </a:p>
        </p:txBody>
      </p:sp>
      <p:sp>
        <p:nvSpPr>
          <p:cNvPr id="11" name="テキスト ボックス 10">
            <a:extLst>
              <a:ext uri="{FF2B5EF4-FFF2-40B4-BE49-F238E27FC236}">
                <a16:creationId xmlns:a16="http://schemas.microsoft.com/office/drawing/2014/main" id="{A978A011-60B1-834E-946A-DBB3D757F2B8}"/>
              </a:ext>
            </a:extLst>
          </p:cNvPr>
          <p:cNvSpPr txBox="1"/>
          <p:nvPr/>
        </p:nvSpPr>
        <p:spPr>
          <a:xfrm>
            <a:off x="5613835" y="2565094"/>
            <a:ext cx="1498430" cy="584776"/>
          </a:xfrm>
          <a:prstGeom prst="rect">
            <a:avLst/>
          </a:prstGeom>
          <a:noFill/>
        </p:spPr>
        <p:txBody>
          <a:bodyPr wrap="square" rtlCol="0">
            <a:spAutoFit/>
          </a:bodyPr>
          <a:lstStyle/>
          <a:p>
            <a:pPr algn="ctr"/>
            <a:r>
              <a:rPr kumimoji="1" lang="ja-JP" altLang="en-US" sz="1600" dirty="0"/>
              <a:t>長袖のコートや上着</a:t>
            </a:r>
          </a:p>
        </p:txBody>
      </p:sp>
      <p:cxnSp>
        <p:nvCxnSpPr>
          <p:cNvPr id="12" name="直線矢印コネクタ 11">
            <a:extLst>
              <a:ext uri="{FF2B5EF4-FFF2-40B4-BE49-F238E27FC236}">
                <a16:creationId xmlns:a16="http://schemas.microsoft.com/office/drawing/2014/main" id="{2E63B3DE-E16C-E045-9E20-633FA8FD4DB8}"/>
              </a:ext>
            </a:extLst>
          </p:cNvPr>
          <p:cNvCxnSpPr>
            <a:stCxn id="8" idx="1"/>
          </p:cNvCxnSpPr>
          <p:nvPr/>
        </p:nvCxnSpPr>
        <p:spPr>
          <a:xfrm flipH="1">
            <a:off x="5035760" y="1747579"/>
            <a:ext cx="619404" cy="120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7CDE6F57-D8B7-EB40-AD49-9F6418C441FA}"/>
              </a:ext>
            </a:extLst>
          </p:cNvPr>
          <p:cNvCxnSpPr>
            <a:stCxn id="8" idx="3"/>
          </p:cNvCxnSpPr>
          <p:nvPr/>
        </p:nvCxnSpPr>
        <p:spPr>
          <a:xfrm>
            <a:off x="7070936" y="1747579"/>
            <a:ext cx="636067" cy="120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C273BAFC-27AC-7C40-B272-8BCEA7E034DD}"/>
              </a:ext>
            </a:extLst>
          </p:cNvPr>
          <p:cNvCxnSpPr>
            <a:stCxn id="9" idx="1"/>
          </p:cNvCxnSpPr>
          <p:nvPr/>
        </p:nvCxnSpPr>
        <p:spPr>
          <a:xfrm flipH="1">
            <a:off x="4890809" y="2157385"/>
            <a:ext cx="10721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87D87B90-15D8-6142-8397-484AF11A261C}"/>
              </a:ext>
            </a:extLst>
          </p:cNvPr>
          <p:cNvCxnSpPr>
            <a:stCxn id="9" idx="3"/>
          </p:cNvCxnSpPr>
          <p:nvPr/>
        </p:nvCxnSpPr>
        <p:spPr>
          <a:xfrm>
            <a:off x="6763160" y="2157385"/>
            <a:ext cx="1026672" cy="48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0925979C-2AD5-BA40-ADB4-69E6EA804E23}"/>
              </a:ext>
            </a:extLst>
          </p:cNvPr>
          <p:cNvCxnSpPr>
            <a:stCxn id="10" idx="1"/>
          </p:cNvCxnSpPr>
          <p:nvPr/>
        </p:nvCxnSpPr>
        <p:spPr>
          <a:xfrm flipH="1">
            <a:off x="5505126" y="3724409"/>
            <a:ext cx="553995" cy="100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D0C63025-3AC3-E840-8914-A8228D23C253}"/>
              </a:ext>
            </a:extLst>
          </p:cNvPr>
          <p:cNvCxnSpPr>
            <a:stCxn id="10" idx="3"/>
          </p:cNvCxnSpPr>
          <p:nvPr/>
        </p:nvCxnSpPr>
        <p:spPr>
          <a:xfrm>
            <a:off x="6666980" y="3724409"/>
            <a:ext cx="556852" cy="100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43A0A6E8-42E5-FA4E-A9B4-752EA46E7D89}"/>
              </a:ext>
            </a:extLst>
          </p:cNvPr>
          <p:cNvSpPr txBox="1"/>
          <p:nvPr/>
        </p:nvSpPr>
        <p:spPr>
          <a:xfrm>
            <a:off x="5248910" y="5241913"/>
            <a:ext cx="2418079" cy="800219"/>
          </a:xfrm>
          <a:prstGeom prst="rect">
            <a:avLst/>
          </a:prstGeom>
          <a:noFill/>
        </p:spPr>
        <p:txBody>
          <a:bodyPr wrap="square" rtlCol="0">
            <a:spAutoFit/>
          </a:bodyPr>
          <a:lstStyle/>
          <a:p>
            <a:pPr algn="ctr"/>
            <a:r>
              <a:rPr kumimoji="1" lang="ja-JP" altLang="en-US" dirty="0"/>
              <a:t>避難時の服装</a:t>
            </a:r>
            <a:endParaRPr kumimoji="1" lang="en-US" altLang="ja-JP" dirty="0"/>
          </a:p>
          <a:p>
            <a:pPr algn="ctr"/>
            <a:r>
              <a:rPr kumimoji="1" lang="ja-JP" altLang="en-US" sz="1400" dirty="0"/>
              <a:t>汚染した場合は、帽子、マスク、上着、手袋を脱ぐ。</a:t>
            </a:r>
            <a:endParaRPr kumimoji="1" lang="en-US" altLang="ja-JP" sz="1400" dirty="0"/>
          </a:p>
        </p:txBody>
      </p:sp>
      <p:sp>
        <p:nvSpPr>
          <p:cNvPr id="19" name="スライド番号プレースホルダー 18">
            <a:extLst>
              <a:ext uri="{FF2B5EF4-FFF2-40B4-BE49-F238E27FC236}">
                <a16:creationId xmlns:a16="http://schemas.microsoft.com/office/drawing/2014/main" id="{5AD1FEF7-A651-984D-B8A3-7604B5B93661}"/>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274861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9F920D-A9D8-1840-986E-2906057BC7C4}"/>
              </a:ext>
            </a:extLst>
          </p:cNvPr>
          <p:cNvSpPr>
            <a:spLocks noGrp="1"/>
          </p:cNvSpPr>
          <p:nvPr>
            <p:ph type="title"/>
          </p:nvPr>
        </p:nvSpPr>
        <p:spPr/>
        <p:txBody>
          <a:bodyPr/>
          <a:lstStyle/>
          <a:p>
            <a:r>
              <a:rPr kumimoji="1" lang="ja-JP" altLang="en-US"/>
              <a:t>車椅子の汚染検査</a:t>
            </a:r>
          </a:p>
        </p:txBody>
      </p:sp>
      <p:pic>
        <p:nvPicPr>
          <p:cNvPr id="5" name="コンテンツ プレースホルダー 4">
            <a:extLst>
              <a:ext uri="{FF2B5EF4-FFF2-40B4-BE49-F238E27FC236}">
                <a16:creationId xmlns:a16="http://schemas.microsoft.com/office/drawing/2014/main" id="{70529282-9247-7A4E-82B6-CE0CBD8D837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785902" y="1574799"/>
            <a:ext cx="5572196" cy="4585230"/>
          </a:xfrm>
        </p:spPr>
      </p:pic>
      <p:sp>
        <p:nvSpPr>
          <p:cNvPr id="3" name="スライド番号プレースホルダー 2">
            <a:extLst>
              <a:ext uri="{FF2B5EF4-FFF2-40B4-BE49-F238E27FC236}">
                <a16:creationId xmlns:a16="http://schemas.microsoft.com/office/drawing/2014/main" id="{F57AE28E-59B7-B24C-B076-77953FFED749}"/>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32536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610D6-975A-2443-875B-52746FA7F305}"/>
              </a:ext>
            </a:extLst>
          </p:cNvPr>
          <p:cNvSpPr>
            <a:spLocks noGrp="1"/>
          </p:cNvSpPr>
          <p:nvPr>
            <p:ph type="title"/>
          </p:nvPr>
        </p:nvSpPr>
        <p:spPr/>
        <p:txBody>
          <a:bodyPr/>
          <a:lstStyle/>
          <a:p>
            <a:r>
              <a:rPr lang="ja-JP" altLang="en-US"/>
              <a:t>避難所での感染症対策</a:t>
            </a:r>
            <a:endParaRPr kumimoji="1" lang="ja-JP" altLang="en-US"/>
          </a:p>
        </p:txBody>
      </p:sp>
      <p:sp>
        <p:nvSpPr>
          <p:cNvPr id="4" name="スライド番号プレースホルダー 3">
            <a:extLst>
              <a:ext uri="{FF2B5EF4-FFF2-40B4-BE49-F238E27FC236}">
                <a16:creationId xmlns:a16="http://schemas.microsoft.com/office/drawing/2014/main" id="{9E9BCD03-4FFE-F644-B675-C92C65FA5C0C}"/>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
        <p:nvSpPr>
          <p:cNvPr id="5" name="正方形/長方形 4">
            <a:extLst>
              <a:ext uri="{FF2B5EF4-FFF2-40B4-BE49-F238E27FC236}">
                <a16:creationId xmlns:a16="http://schemas.microsoft.com/office/drawing/2014/main" id="{B6089DA9-B261-2045-895F-E6B6F53E867D}"/>
              </a:ext>
            </a:extLst>
          </p:cNvPr>
          <p:cNvSpPr/>
          <p:nvPr/>
        </p:nvSpPr>
        <p:spPr>
          <a:xfrm>
            <a:off x="846003" y="3260412"/>
            <a:ext cx="2691325" cy="379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t>手指衛生</a:t>
            </a:r>
          </a:p>
        </p:txBody>
      </p:sp>
      <p:sp>
        <p:nvSpPr>
          <p:cNvPr id="6" name="正方形/長方形 5">
            <a:extLst>
              <a:ext uri="{FF2B5EF4-FFF2-40B4-BE49-F238E27FC236}">
                <a16:creationId xmlns:a16="http://schemas.microsoft.com/office/drawing/2014/main" id="{68C23763-01C3-6B42-B103-3B42C5B9B019}"/>
              </a:ext>
            </a:extLst>
          </p:cNvPr>
          <p:cNvSpPr/>
          <p:nvPr/>
        </p:nvSpPr>
        <p:spPr>
          <a:xfrm>
            <a:off x="839665" y="5987612"/>
            <a:ext cx="2691325" cy="379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t>咳エチケット・マスク</a:t>
            </a:r>
          </a:p>
        </p:txBody>
      </p:sp>
      <p:sp>
        <p:nvSpPr>
          <p:cNvPr id="7" name="正方形/長方形 6">
            <a:extLst>
              <a:ext uri="{FF2B5EF4-FFF2-40B4-BE49-F238E27FC236}">
                <a16:creationId xmlns:a16="http://schemas.microsoft.com/office/drawing/2014/main" id="{A5729AF5-E48F-CC49-BC33-F5F6E09A3D64}"/>
              </a:ext>
            </a:extLst>
          </p:cNvPr>
          <p:cNvSpPr/>
          <p:nvPr/>
        </p:nvSpPr>
        <p:spPr>
          <a:xfrm>
            <a:off x="5479817" y="3258068"/>
            <a:ext cx="2691325" cy="379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a:t>換気</a:t>
            </a:r>
            <a:endParaRPr kumimoji="1" lang="ja-JP" altLang="en-US"/>
          </a:p>
        </p:txBody>
      </p:sp>
      <p:sp>
        <p:nvSpPr>
          <p:cNvPr id="9" name="正方形/長方形 8">
            <a:extLst>
              <a:ext uri="{FF2B5EF4-FFF2-40B4-BE49-F238E27FC236}">
                <a16:creationId xmlns:a16="http://schemas.microsoft.com/office/drawing/2014/main" id="{BE8DBB08-560C-4D4C-AB7D-499D7E2D415F}"/>
              </a:ext>
            </a:extLst>
          </p:cNvPr>
          <p:cNvSpPr/>
          <p:nvPr/>
        </p:nvSpPr>
        <p:spPr>
          <a:xfrm>
            <a:off x="5473479" y="5987611"/>
            <a:ext cx="2691325" cy="379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t>スペース・距離の確保</a:t>
            </a:r>
          </a:p>
        </p:txBody>
      </p:sp>
      <p:sp>
        <p:nvSpPr>
          <p:cNvPr id="10" name="正方形/長方形 9">
            <a:extLst>
              <a:ext uri="{FF2B5EF4-FFF2-40B4-BE49-F238E27FC236}">
                <a16:creationId xmlns:a16="http://schemas.microsoft.com/office/drawing/2014/main" id="{C9AE8C75-2729-E846-A7B1-D367AAC1700E}"/>
              </a:ext>
            </a:extLst>
          </p:cNvPr>
          <p:cNvSpPr/>
          <p:nvPr/>
        </p:nvSpPr>
        <p:spPr>
          <a:xfrm>
            <a:off x="5162793" y="4402757"/>
            <a:ext cx="466628" cy="4543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E48F137-75EB-1041-BA63-C8625DA27512}"/>
              </a:ext>
            </a:extLst>
          </p:cNvPr>
          <p:cNvSpPr/>
          <p:nvPr/>
        </p:nvSpPr>
        <p:spPr>
          <a:xfrm>
            <a:off x="5807563" y="4402756"/>
            <a:ext cx="466628" cy="4543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B2D72E4-B212-4248-BE03-332089E75DC3}"/>
              </a:ext>
            </a:extLst>
          </p:cNvPr>
          <p:cNvSpPr/>
          <p:nvPr/>
        </p:nvSpPr>
        <p:spPr>
          <a:xfrm>
            <a:off x="5162793" y="5075393"/>
            <a:ext cx="466628" cy="4543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03672FF-B544-DF40-8856-132FC50657F3}"/>
              </a:ext>
            </a:extLst>
          </p:cNvPr>
          <p:cNvSpPr/>
          <p:nvPr/>
        </p:nvSpPr>
        <p:spPr>
          <a:xfrm>
            <a:off x="5807563" y="5075393"/>
            <a:ext cx="466628" cy="4543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5419DFF-4627-8C48-9219-FEAE9B99E6EB}"/>
              </a:ext>
            </a:extLst>
          </p:cNvPr>
          <p:cNvSpPr txBox="1"/>
          <p:nvPr/>
        </p:nvSpPr>
        <p:spPr>
          <a:xfrm>
            <a:off x="4766380" y="5641987"/>
            <a:ext cx="1980029" cy="307777"/>
          </a:xfrm>
          <a:prstGeom prst="rect">
            <a:avLst/>
          </a:prstGeom>
          <a:noFill/>
        </p:spPr>
        <p:txBody>
          <a:bodyPr wrap="none" rtlCol="0">
            <a:spAutoFit/>
          </a:bodyPr>
          <a:lstStyle/>
          <a:p>
            <a:r>
              <a:rPr kumimoji="1" lang="ja-JP" altLang="en-US" sz="1400"/>
              <a:t>テープによる区画表示</a:t>
            </a:r>
          </a:p>
        </p:txBody>
      </p:sp>
      <p:sp>
        <p:nvSpPr>
          <p:cNvPr id="16" name="テキスト ボックス 15">
            <a:extLst>
              <a:ext uri="{FF2B5EF4-FFF2-40B4-BE49-F238E27FC236}">
                <a16:creationId xmlns:a16="http://schemas.microsoft.com/office/drawing/2014/main" id="{E83F2BF2-BD50-A540-8C7F-328E318EC931}"/>
              </a:ext>
            </a:extLst>
          </p:cNvPr>
          <p:cNvSpPr txBox="1"/>
          <p:nvPr/>
        </p:nvSpPr>
        <p:spPr>
          <a:xfrm>
            <a:off x="5017255" y="3811375"/>
            <a:ext cx="1256936" cy="523220"/>
          </a:xfrm>
          <a:prstGeom prst="rect">
            <a:avLst/>
          </a:prstGeom>
          <a:noFill/>
        </p:spPr>
        <p:txBody>
          <a:bodyPr wrap="square" rtlCol="0">
            <a:spAutoFit/>
          </a:bodyPr>
          <a:lstStyle/>
          <a:p>
            <a:r>
              <a:rPr kumimoji="1" lang="en-US" altLang="ja-JP" sz="1400" dirty="0"/>
              <a:t>1~2</a:t>
            </a:r>
            <a:r>
              <a:rPr lang="en-US" altLang="ja-JP" sz="1400" dirty="0"/>
              <a:t>m</a:t>
            </a:r>
            <a:r>
              <a:rPr lang="ja-JP" altLang="en-US" sz="1400"/>
              <a:t>以上の距離を空ける</a:t>
            </a:r>
            <a:endParaRPr lang="en-US" altLang="ja-JP" sz="1400" dirty="0"/>
          </a:p>
        </p:txBody>
      </p:sp>
      <p:cxnSp>
        <p:nvCxnSpPr>
          <p:cNvPr id="18" name="直線矢印コネクタ 17">
            <a:extLst>
              <a:ext uri="{FF2B5EF4-FFF2-40B4-BE49-F238E27FC236}">
                <a16:creationId xmlns:a16="http://schemas.microsoft.com/office/drawing/2014/main" id="{1EA7D559-AFC8-4743-A7F2-FE0CD4F42743}"/>
              </a:ext>
            </a:extLst>
          </p:cNvPr>
          <p:cNvCxnSpPr>
            <a:cxnSpLocks/>
          </p:cNvCxnSpPr>
          <p:nvPr/>
        </p:nvCxnSpPr>
        <p:spPr>
          <a:xfrm flipV="1">
            <a:off x="5629421" y="4362518"/>
            <a:ext cx="178142" cy="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DD95377-60F0-C542-8568-545A817BC81E}"/>
              </a:ext>
            </a:extLst>
          </p:cNvPr>
          <p:cNvSpPr txBox="1"/>
          <p:nvPr/>
        </p:nvSpPr>
        <p:spPr>
          <a:xfrm>
            <a:off x="6925089" y="5243283"/>
            <a:ext cx="2057400" cy="738664"/>
          </a:xfrm>
          <a:prstGeom prst="rect">
            <a:avLst/>
          </a:prstGeom>
          <a:noFill/>
        </p:spPr>
        <p:txBody>
          <a:bodyPr wrap="square" rtlCol="0">
            <a:spAutoFit/>
          </a:bodyPr>
          <a:lstStyle/>
          <a:p>
            <a:r>
              <a:rPr kumimoji="1" lang="ja-JP" altLang="en-US" sz="1400"/>
              <a:t>段ボール、カーテン、テントなどの使用による飛沫感染防止対策</a:t>
            </a:r>
          </a:p>
        </p:txBody>
      </p:sp>
      <p:grpSp>
        <p:nvGrpSpPr>
          <p:cNvPr id="40" name="グループ化 39">
            <a:extLst>
              <a:ext uri="{FF2B5EF4-FFF2-40B4-BE49-F238E27FC236}">
                <a16:creationId xmlns:a16="http://schemas.microsoft.com/office/drawing/2014/main" id="{CF477003-94AD-AD45-8892-8086D15453AA}"/>
              </a:ext>
            </a:extLst>
          </p:cNvPr>
          <p:cNvGrpSpPr/>
          <p:nvPr/>
        </p:nvGrpSpPr>
        <p:grpSpPr>
          <a:xfrm>
            <a:off x="6746409" y="4120615"/>
            <a:ext cx="1843545" cy="929829"/>
            <a:chOff x="6630739" y="3855350"/>
            <a:chExt cx="1843545" cy="929829"/>
          </a:xfrm>
        </p:grpSpPr>
        <p:sp>
          <p:nvSpPr>
            <p:cNvPr id="22" name="正方形/長方形 21">
              <a:extLst>
                <a:ext uri="{FF2B5EF4-FFF2-40B4-BE49-F238E27FC236}">
                  <a16:creationId xmlns:a16="http://schemas.microsoft.com/office/drawing/2014/main" id="{8FF0B47C-BE6E-1B4B-892D-9172DAD5BE89}"/>
                </a:ext>
              </a:extLst>
            </p:cNvPr>
            <p:cNvSpPr/>
            <p:nvPr/>
          </p:nvSpPr>
          <p:spPr>
            <a:xfrm>
              <a:off x="6630739" y="3863466"/>
              <a:ext cx="456250" cy="895975"/>
            </a:xfrm>
            <a:custGeom>
              <a:avLst/>
              <a:gdLst>
                <a:gd name="connsiteX0" fmla="*/ 0 w 287437"/>
                <a:gd name="connsiteY0" fmla="*/ 0 h 572419"/>
                <a:gd name="connsiteX1" fmla="*/ 287437 w 287437"/>
                <a:gd name="connsiteY1" fmla="*/ 0 h 572419"/>
                <a:gd name="connsiteX2" fmla="*/ 287437 w 287437"/>
                <a:gd name="connsiteY2" fmla="*/ 572419 h 572419"/>
                <a:gd name="connsiteX3" fmla="*/ 0 w 287437"/>
                <a:gd name="connsiteY3" fmla="*/ 572419 h 572419"/>
                <a:gd name="connsiteX4" fmla="*/ 0 w 287437"/>
                <a:gd name="connsiteY4" fmla="*/ 0 h 572419"/>
                <a:gd name="connsiteX0" fmla="*/ 0 w 301505"/>
                <a:gd name="connsiteY0" fmla="*/ 126609 h 699028"/>
                <a:gd name="connsiteX1" fmla="*/ 301505 w 301505"/>
                <a:gd name="connsiteY1" fmla="*/ 0 h 699028"/>
                <a:gd name="connsiteX2" fmla="*/ 287437 w 301505"/>
                <a:gd name="connsiteY2" fmla="*/ 699028 h 699028"/>
                <a:gd name="connsiteX3" fmla="*/ 0 w 301505"/>
                <a:gd name="connsiteY3" fmla="*/ 699028 h 699028"/>
                <a:gd name="connsiteX4" fmla="*/ 0 w 301505"/>
                <a:gd name="connsiteY4" fmla="*/ 126609 h 699028"/>
                <a:gd name="connsiteX0" fmla="*/ 0 w 301505"/>
                <a:gd name="connsiteY0" fmla="*/ 126609 h 699028"/>
                <a:gd name="connsiteX1" fmla="*/ 301505 w 301505"/>
                <a:gd name="connsiteY1" fmla="*/ 0 h 699028"/>
                <a:gd name="connsiteX2" fmla="*/ 287437 w 301505"/>
                <a:gd name="connsiteY2" fmla="*/ 600554 h 699028"/>
                <a:gd name="connsiteX3" fmla="*/ 0 w 301505"/>
                <a:gd name="connsiteY3" fmla="*/ 699028 h 699028"/>
                <a:gd name="connsiteX4" fmla="*/ 0 w 301505"/>
                <a:gd name="connsiteY4" fmla="*/ 126609 h 699028"/>
                <a:gd name="connsiteX0" fmla="*/ 0 w 343708"/>
                <a:gd name="connsiteY0" fmla="*/ 126609 h 699028"/>
                <a:gd name="connsiteX1" fmla="*/ 301505 w 343708"/>
                <a:gd name="connsiteY1" fmla="*/ 0 h 699028"/>
                <a:gd name="connsiteX2" fmla="*/ 343708 w 343708"/>
                <a:gd name="connsiteY2" fmla="*/ 558351 h 699028"/>
                <a:gd name="connsiteX3" fmla="*/ 0 w 343708"/>
                <a:gd name="connsiteY3" fmla="*/ 699028 h 699028"/>
                <a:gd name="connsiteX4" fmla="*/ 0 w 343708"/>
                <a:gd name="connsiteY4" fmla="*/ 126609 h 699028"/>
                <a:gd name="connsiteX0" fmla="*/ 0 w 329641"/>
                <a:gd name="connsiteY0" fmla="*/ 126609 h 699028"/>
                <a:gd name="connsiteX1" fmla="*/ 301505 w 329641"/>
                <a:gd name="connsiteY1" fmla="*/ 0 h 699028"/>
                <a:gd name="connsiteX2" fmla="*/ 329641 w 329641"/>
                <a:gd name="connsiteY2" fmla="*/ 586486 h 699028"/>
                <a:gd name="connsiteX3" fmla="*/ 0 w 329641"/>
                <a:gd name="connsiteY3" fmla="*/ 699028 h 699028"/>
                <a:gd name="connsiteX4" fmla="*/ 0 w 329641"/>
                <a:gd name="connsiteY4" fmla="*/ 126609 h 699028"/>
                <a:gd name="connsiteX0" fmla="*/ 0 w 329641"/>
                <a:gd name="connsiteY0" fmla="*/ 126609 h 699028"/>
                <a:gd name="connsiteX1" fmla="*/ 301505 w 329641"/>
                <a:gd name="connsiteY1" fmla="*/ 0 h 699028"/>
                <a:gd name="connsiteX2" fmla="*/ 329641 w 329641"/>
                <a:gd name="connsiteY2" fmla="*/ 516147 h 699028"/>
                <a:gd name="connsiteX3" fmla="*/ 0 w 329641"/>
                <a:gd name="connsiteY3" fmla="*/ 699028 h 699028"/>
                <a:gd name="connsiteX4" fmla="*/ 0 w 329641"/>
                <a:gd name="connsiteY4" fmla="*/ 126609 h 699028"/>
                <a:gd name="connsiteX0" fmla="*/ 0 w 456249"/>
                <a:gd name="connsiteY0" fmla="*/ 323556 h 895975"/>
                <a:gd name="connsiteX1" fmla="*/ 456249 w 456249"/>
                <a:gd name="connsiteY1" fmla="*/ 0 h 895975"/>
                <a:gd name="connsiteX2" fmla="*/ 329641 w 456249"/>
                <a:gd name="connsiteY2" fmla="*/ 713094 h 895975"/>
                <a:gd name="connsiteX3" fmla="*/ 0 w 456249"/>
                <a:gd name="connsiteY3" fmla="*/ 895975 h 895975"/>
                <a:gd name="connsiteX4" fmla="*/ 0 w 456249"/>
                <a:gd name="connsiteY4" fmla="*/ 323556 h 895975"/>
                <a:gd name="connsiteX0" fmla="*/ 0 w 456250"/>
                <a:gd name="connsiteY0" fmla="*/ 323556 h 895975"/>
                <a:gd name="connsiteX1" fmla="*/ 456249 w 456250"/>
                <a:gd name="connsiteY1" fmla="*/ 0 h 895975"/>
                <a:gd name="connsiteX2" fmla="*/ 456250 w 456250"/>
                <a:gd name="connsiteY2" fmla="*/ 544281 h 895975"/>
                <a:gd name="connsiteX3" fmla="*/ 0 w 456250"/>
                <a:gd name="connsiteY3" fmla="*/ 895975 h 895975"/>
                <a:gd name="connsiteX4" fmla="*/ 0 w 456250"/>
                <a:gd name="connsiteY4" fmla="*/ 323556 h 89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50" h="895975">
                  <a:moveTo>
                    <a:pt x="0" y="323556"/>
                  </a:moveTo>
                  <a:lnTo>
                    <a:pt x="456249" y="0"/>
                  </a:lnTo>
                  <a:cubicBezTo>
                    <a:pt x="456249" y="181427"/>
                    <a:pt x="456250" y="362854"/>
                    <a:pt x="456250" y="544281"/>
                  </a:cubicBezTo>
                  <a:lnTo>
                    <a:pt x="0" y="895975"/>
                  </a:lnTo>
                  <a:lnTo>
                    <a:pt x="0" y="323556"/>
                  </a:ln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72917E2-FE49-7549-9FD5-F8414ED10DD1}"/>
                </a:ext>
              </a:extLst>
            </p:cNvPr>
            <p:cNvSpPr/>
            <p:nvPr/>
          </p:nvSpPr>
          <p:spPr>
            <a:xfrm>
              <a:off x="7094953" y="3855351"/>
              <a:ext cx="680430" cy="533337"/>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59738B2E-EC29-0840-87F4-7C94FCAFB8D4}"/>
                </a:ext>
              </a:extLst>
            </p:cNvPr>
            <p:cNvSpPr/>
            <p:nvPr/>
          </p:nvSpPr>
          <p:spPr>
            <a:xfrm>
              <a:off x="7783347" y="3855350"/>
              <a:ext cx="680430" cy="533337"/>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方体 35">
              <a:extLst>
                <a:ext uri="{FF2B5EF4-FFF2-40B4-BE49-F238E27FC236}">
                  <a16:creationId xmlns:a16="http://schemas.microsoft.com/office/drawing/2014/main" id="{05FA3D7D-2F68-6B4A-B771-CCAE86BC5C46}"/>
                </a:ext>
              </a:extLst>
            </p:cNvPr>
            <p:cNvSpPr/>
            <p:nvPr/>
          </p:nvSpPr>
          <p:spPr>
            <a:xfrm>
              <a:off x="6914316" y="4225124"/>
              <a:ext cx="520505" cy="333674"/>
            </a:xfrm>
            <a:prstGeom prst="cube">
              <a:avLst/>
            </a:pr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21">
              <a:extLst>
                <a:ext uri="{FF2B5EF4-FFF2-40B4-BE49-F238E27FC236}">
                  <a16:creationId xmlns:a16="http://schemas.microsoft.com/office/drawing/2014/main" id="{27CBA828-98B9-0347-A3DC-A0E1E2C5716B}"/>
                </a:ext>
              </a:extLst>
            </p:cNvPr>
            <p:cNvSpPr/>
            <p:nvPr/>
          </p:nvSpPr>
          <p:spPr>
            <a:xfrm>
              <a:off x="7337604" y="3889204"/>
              <a:ext cx="456250" cy="895975"/>
            </a:xfrm>
            <a:custGeom>
              <a:avLst/>
              <a:gdLst>
                <a:gd name="connsiteX0" fmla="*/ 0 w 287437"/>
                <a:gd name="connsiteY0" fmla="*/ 0 h 572419"/>
                <a:gd name="connsiteX1" fmla="*/ 287437 w 287437"/>
                <a:gd name="connsiteY1" fmla="*/ 0 h 572419"/>
                <a:gd name="connsiteX2" fmla="*/ 287437 w 287437"/>
                <a:gd name="connsiteY2" fmla="*/ 572419 h 572419"/>
                <a:gd name="connsiteX3" fmla="*/ 0 w 287437"/>
                <a:gd name="connsiteY3" fmla="*/ 572419 h 572419"/>
                <a:gd name="connsiteX4" fmla="*/ 0 w 287437"/>
                <a:gd name="connsiteY4" fmla="*/ 0 h 572419"/>
                <a:gd name="connsiteX0" fmla="*/ 0 w 301505"/>
                <a:gd name="connsiteY0" fmla="*/ 126609 h 699028"/>
                <a:gd name="connsiteX1" fmla="*/ 301505 w 301505"/>
                <a:gd name="connsiteY1" fmla="*/ 0 h 699028"/>
                <a:gd name="connsiteX2" fmla="*/ 287437 w 301505"/>
                <a:gd name="connsiteY2" fmla="*/ 699028 h 699028"/>
                <a:gd name="connsiteX3" fmla="*/ 0 w 301505"/>
                <a:gd name="connsiteY3" fmla="*/ 699028 h 699028"/>
                <a:gd name="connsiteX4" fmla="*/ 0 w 301505"/>
                <a:gd name="connsiteY4" fmla="*/ 126609 h 699028"/>
                <a:gd name="connsiteX0" fmla="*/ 0 w 301505"/>
                <a:gd name="connsiteY0" fmla="*/ 126609 h 699028"/>
                <a:gd name="connsiteX1" fmla="*/ 301505 w 301505"/>
                <a:gd name="connsiteY1" fmla="*/ 0 h 699028"/>
                <a:gd name="connsiteX2" fmla="*/ 287437 w 301505"/>
                <a:gd name="connsiteY2" fmla="*/ 600554 h 699028"/>
                <a:gd name="connsiteX3" fmla="*/ 0 w 301505"/>
                <a:gd name="connsiteY3" fmla="*/ 699028 h 699028"/>
                <a:gd name="connsiteX4" fmla="*/ 0 w 301505"/>
                <a:gd name="connsiteY4" fmla="*/ 126609 h 699028"/>
                <a:gd name="connsiteX0" fmla="*/ 0 w 343708"/>
                <a:gd name="connsiteY0" fmla="*/ 126609 h 699028"/>
                <a:gd name="connsiteX1" fmla="*/ 301505 w 343708"/>
                <a:gd name="connsiteY1" fmla="*/ 0 h 699028"/>
                <a:gd name="connsiteX2" fmla="*/ 343708 w 343708"/>
                <a:gd name="connsiteY2" fmla="*/ 558351 h 699028"/>
                <a:gd name="connsiteX3" fmla="*/ 0 w 343708"/>
                <a:gd name="connsiteY3" fmla="*/ 699028 h 699028"/>
                <a:gd name="connsiteX4" fmla="*/ 0 w 343708"/>
                <a:gd name="connsiteY4" fmla="*/ 126609 h 699028"/>
                <a:gd name="connsiteX0" fmla="*/ 0 w 329641"/>
                <a:gd name="connsiteY0" fmla="*/ 126609 h 699028"/>
                <a:gd name="connsiteX1" fmla="*/ 301505 w 329641"/>
                <a:gd name="connsiteY1" fmla="*/ 0 h 699028"/>
                <a:gd name="connsiteX2" fmla="*/ 329641 w 329641"/>
                <a:gd name="connsiteY2" fmla="*/ 586486 h 699028"/>
                <a:gd name="connsiteX3" fmla="*/ 0 w 329641"/>
                <a:gd name="connsiteY3" fmla="*/ 699028 h 699028"/>
                <a:gd name="connsiteX4" fmla="*/ 0 w 329641"/>
                <a:gd name="connsiteY4" fmla="*/ 126609 h 699028"/>
                <a:gd name="connsiteX0" fmla="*/ 0 w 329641"/>
                <a:gd name="connsiteY0" fmla="*/ 126609 h 699028"/>
                <a:gd name="connsiteX1" fmla="*/ 301505 w 329641"/>
                <a:gd name="connsiteY1" fmla="*/ 0 h 699028"/>
                <a:gd name="connsiteX2" fmla="*/ 329641 w 329641"/>
                <a:gd name="connsiteY2" fmla="*/ 516147 h 699028"/>
                <a:gd name="connsiteX3" fmla="*/ 0 w 329641"/>
                <a:gd name="connsiteY3" fmla="*/ 699028 h 699028"/>
                <a:gd name="connsiteX4" fmla="*/ 0 w 329641"/>
                <a:gd name="connsiteY4" fmla="*/ 126609 h 699028"/>
                <a:gd name="connsiteX0" fmla="*/ 0 w 456249"/>
                <a:gd name="connsiteY0" fmla="*/ 323556 h 895975"/>
                <a:gd name="connsiteX1" fmla="*/ 456249 w 456249"/>
                <a:gd name="connsiteY1" fmla="*/ 0 h 895975"/>
                <a:gd name="connsiteX2" fmla="*/ 329641 w 456249"/>
                <a:gd name="connsiteY2" fmla="*/ 713094 h 895975"/>
                <a:gd name="connsiteX3" fmla="*/ 0 w 456249"/>
                <a:gd name="connsiteY3" fmla="*/ 895975 h 895975"/>
                <a:gd name="connsiteX4" fmla="*/ 0 w 456249"/>
                <a:gd name="connsiteY4" fmla="*/ 323556 h 895975"/>
                <a:gd name="connsiteX0" fmla="*/ 0 w 456250"/>
                <a:gd name="connsiteY0" fmla="*/ 323556 h 895975"/>
                <a:gd name="connsiteX1" fmla="*/ 456249 w 456250"/>
                <a:gd name="connsiteY1" fmla="*/ 0 h 895975"/>
                <a:gd name="connsiteX2" fmla="*/ 456250 w 456250"/>
                <a:gd name="connsiteY2" fmla="*/ 544281 h 895975"/>
                <a:gd name="connsiteX3" fmla="*/ 0 w 456250"/>
                <a:gd name="connsiteY3" fmla="*/ 895975 h 895975"/>
                <a:gd name="connsiteX4" fmla="*/ 0 w 456250"/>
                <a:gd name="connsiteY4" fmla="*/ 323556 h 89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50" h="895975">
                  <a:moveTo>
                    <a:pt x="0" y="323556"/>
                  </a:moveTo>
                  <a:lnTo>
                    <a:pt x="456249" y="0"/>
                  </a:lnTo>
                  <a:cubicBezTo>
                    <a:pt x="456249" y="181427"/>
                    <a:pt x="456250" y="362854"/>
                    <a:pt x="456250" y="544281"/>
                  </a:cubicBezTo>
                  <a:lnTo>
                    <a:pt x="0" y="895975"/>
                  </a:lnTo>
                  <a:lnTo>
                    <a:pt x="0" y="323556"/>
                  </a:ln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直方体 37">
              <a:extLst>
                <a:ext uri="{FF2B5EF4-FFF2-40B4-BE49-F238E27FC236}">
                  <a16:creationId xmlns:a16="http://schemas.microsoft.com/office/drawing/2014/main" id="{FA9989D2-1848-1147-BB54-837F356F2F14}"/>
                </a:ext>
              </a:extLst>
            </p:cNvPr>
            <p:cNvSpPr/>
            <p:nvPr/>
          </p:nvSpPr>
          <p:spPr>
            <a:xfrm>
              <a:off x="7594746" y="4222527"/>
              <a:ext cx="520505" cy="333674"/>
            </a:xfrm>
            <a:prstGeom prst="cube">
              <a:avLst/>
            </a:pr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21">
              <a:extLst>
                <a:ext uri="{FF2B5EF4-FFF2-40B4-BE49-F238E27FC236}">
                  <a16:creationId xmlns:a16="http://schemas.microsoft.com/office/drawing/2014/main" id="{487E7880-3F77-0F43-A1A8-49497479C1CA}"/>
                </a:ext>
              </a:extLst>
            </p:cNvPr>
            <p:cNvSpPr/>
            <p:nvPr/>
          </p:nvSpPr>
          <p:spPr>
            <a:xfrm>
              <a:off x="8018034" y="3858471"/>
              <a:ext cx="456250" cy="895975"/>
            </a:xfrm>
            <a:custGeom>
              <a:avLst/>
              <a:gdLst>
                <a:gd name="connsiteX0" fmla="*/ 0 w 287437"/>
                <a:gd name="connsiteY0" fmla="*/ 0 h 572419"/>
                <a:gd name="connsiteX1" fmla="*/ 287437 w 287437"/>
                <a:gd name="connsiteY1" fmla="*/ 0 h 572419"/>
                <a:gd name="connsiteX2" fmla="*/ 287437 w 287437"/>
                <a:gd name="connsiteY2" fmla="*/ 572419 h 572419"/>
                <a:gd name="connsiteX3" fmla="*/ 0 w 287437"/>
                <a:gd name="connsiteY3" fmla="*/ 572419 h 572419"/>
                <a:gd name="connsiteX4" fmla="*/ 0 w 287437"/>
                <a:gd name="connsiteY4" fmla="*/ 0 h 572419"/>
                <a:gd name="connsiteX0" fmla="*/ 0 w 301505"/>
                <a:gd name="connsiteY0" fmla="*/ 126609 h 699028"/>
                <a:gd name="connsiteX1" fmla="*/ 301505 w 301505"/>
                <a:gd name="connsiteY1" fmla="*/ 0 h 699028"/>
                <a:gd name="connsiteX2" fmla="*/ 287437 w 301505"/>
                <a:gd name="connsiteY2" fmla="*/ 699028 h 699028"/>
                <a:gd name="connsiteX3" fmla="*/ 0 w 301505"/>
                <a:gd name="connsiteY3" fmla="*/ 699028 h 699028"/>
                <a:gd name="connsiteX4" fmla="*/ 0 w 301505"/>
                <a:gd name="connsiteY4" fmla="*/ 126609 h 699028"/>
                <a:gd name="connsiteX0" fmla="*/ 0 w 301505"/>
                <a:gd name="connsiteY0" fmla="*/ 126609 h 699028"/>
                <a:gd name="connsiteX1" fmla="*/ 301505 w 301505"/>
                <a:gd name="connsiteY1" fmla="*/ 0 h 699028"/>
                <a:gd name="connsiteX2" fmla="*/ 287437 w 301505"/>
                <a:gd name="connsiteY2" fmla="*/ 600554 h 699028"/>
                <a:gd name="connsiteX3" fmla="*/ 0 w 301505"/>
                <a:gd name="connsiteY3" fmla="*/ 699028 h 699028"/>
                <a:gd name="connsiteX4" fmla="*/ 0 w 301505"/>
                <a:gd name="connsiteY4" fmla="*/ 126609 h 699028"/>
                <a:gd name="connsiteX0" fmla="*/ 0 w 343708"/>
                <a:gd name="connsiteY0" fmla="*/ 126609 h 699028"/>
                <a:gd name="connsiteX1" fmla="*/ 301505 w 343708"/>
                <a:gd name="connsiteY1" fmla="*/ 0 h 699028"/>
                <a:gd name="connsiteX2" fmla="*/ 343708 w 343708"/>
                <a:gd name="connsiteY2" fmla="*/ 558351 h 699028"/>
                <a:gd name="connsiteX3" fmla="*/ 0 w 343708"/>
                <a:gd name="connsiteY3" fmla="*/ 699028 h 699028"/>
                <a:gd name="connsiteX4" fmla="*/ 0 w 343708"/>
                <a:gd name="connsiteY4" fmla="*/ 126609 h 699028"/>
                <a:gd name="connsiteX0" fmla="*/ 0 w 329641"/>
                <a:gd name="connsiteY0" fmla="*/ 126609 h 699028"/>
                <a:gd name="connsiteX1" fmla="*/ 301505 w 329641"/>
                <a:gd name="connsiteY1" fmla="*/ 0 h 699028"/>
                <a:gd name="connsiteX2" fmla="*/ 329641 w 329641"/>
                <a:gd name="connsiteY2" fmla="*/ 586486 h 699028"/>
                <a:gd name="connsiteX3" fmla="*/ 0 w 329641"/>
                <a:gd name="connsiteY3" fmla="*/ 699028 h 699028"/>
                <a:gd name="connsiteX4" fmla="*/ 0 w 329641"/>
                <a:gd name="connsiteY4" fmla="*/ 126609 h 699028"/>
                <a:gd name="connsiteX0" fmla="*/ 0 w 329641"/>
                <a:gd name="connsiteY0" fmla="*/ 126609 h 699028"/>
                <a:gd name="connsiteX1" fmla="*/ 301505 w 329641"/>
                <a:gd name="connsiteY1" fmla="*/ 0 h 699028"/>
                <a:gd name="connsiteX2" fmla="*/ 329641 w 329641"/>
                <a:gd name="connsiteY2" fmla="*/ 516147 h 699028"/>
                <a:gd name="connsiteX3" fmla="*/ 0 w 329641"/>
                <a:gd name="connsiteY3" fmla="*/ 699028 h 699028"/>
                <a:gd name="connsiteX4" fmla="*/ 0 w 329641"/>
                <a:gd name="connsiteY4" fmla="*/ 126609 h 699028"/>
                <a:gd name="connsiteX0" fmla="*/ 0 w 456249"/>
                <a:gd name="connsiteY0" fmla="*/ 323556 h 895975"/>
                <a:gd name="connsiteX1" fmla="*/ 456249 w 456249"/>
                <a:gd name="connsiteY1" fmla="*/ 0 h 895975"/>
                <a:gd name="connsiteX2" fmla="*/ 329641 w 456249"/>
                <a:gd name="connsiteY2" fmla="*/ 713094 h 895975"/>
                <a:gd name="connsiteX3" fmla="*/ 0 w 456249"/>
                <a:gd name="connsiteY3" fmla="*/ 895975 h 895975"/>
                <a:gd name="connsiteX4" fmla="*/ 0 w 456249"/>
                <a:gd name="connsiteY4" fmla="*/ 323556 h 895975"/>
                <a:gd name="connsiteX0" fmla="*/ 0 w 456250"/>
                <a:gd name="connsiteY0" fmla="*/ 323556 h 895975"/>
                <a:gd name="connsiteX1" fmla="*/ 456249 w 456250"/>
                <a:gd name="connsiteY1" fmla="*/ 0 h 895975"/>
                <a:gd name="connsiteX2" fmla="*/ 456250 w 456250"/>
                <a:gd name="connsiteY2" fmla="*/ 544281 h 895975"/>
                <a:gd name="connsiteX3" fmla="*/ 0 w 456250"/>
                <a:gd name="connsiteY3" fmla="*/ 895975 h 895975"/>
                <a:gd name="connsiteX4" fmla="*/ 0 w 456250"/>
                <a:gd name="connsiteY4" fmla="*/ 323556 h 89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50" h="895975">
                  <a:moveTo>
                    <a:pt x="0" y="323556"/>
                  </a:moveTo>
                  <a:lnTo>
                    <a:pt x="456249" y="0"/>
                  </a:lnTo>
                  <a:cubicBezTo>
                    <a:pt x="456249" y="181427"/>
                    <a:pt x="456250" y="362854"/>
                    <a:pt x="456250" y="544281"/>
                  </a:cubicBezTo>
                  <a:lnTo>
                    <a:pt x="0" y="895975"/>
                  </a:lnTo>
                  <a:lnTo>
                    <a:pt x="0" y="323556"/>
                  </a:ln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2" name="図 41" descr="挿絵 が含まれている画像&#10;&#10;自動的に生成された説明">
            <a:extLst>
              <a:ext uri="{FF2B5EF4-FFF2-40B4-BE49-F238E27FC236}">
                <a16:creationId xmlns:a16="http://schemas.microsoft.com/office/drawing/2014/main" id="{2C6700E4-ADB2-B24A-AB46-B740626A94FA}"/>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8795" y="1449076"/>
            <a:ext cx="1102171" cy="1228535"/>
          </a:xfrm>
          <a:prstGeom prst="rect">
            <a:avLst/>
          </a:prstGeom>
        </p:spPr>
      </p:pic>
      <p:sp>
        <p:nvSpPr>
          <p:cNvPr id="43" name="テキスト ボックス 42">
            <a:extLst>
              <a:ext uri="{FF2B5EF4-FFF2-40B4-BE49-F238E27FC236}">
                <a16:creationId xmlns:a16="http://schemas.microsoft.com/office/drawing/2014/main" id="{AFFE333C-F004-494F-B87D-10C36E0433B1}"/>
              </a:ext>
            </a:extLst>
          </p:cNvPr>
          <p:cNvSpPr txBox="1"/>
          <p:nvPr/>
        </p:nvSpPr>
        <p:spPr>
          <a:xfrm>
            <a:off x="561501" y="2739680"/>
            <a:ext cx="1626594" cy="523220"/>
          </a:xfrm>
          <a:prstGeom prst="rect">
            <a:avLst/>
          </a:prstGeom>
          <a:noFill/>
        </p:spPr>
        <p:txBody>
          <a:bodyPr wrap="square" rtlCol="0">
            <a:spAutoFit/>
          </a:bodyPr>
          <a:lstStyle/>
          <a:p>
            <a:pPr algn="ctr"/>
            <a:r>
              <a:rPr kumimoji="1" lang="ja-JP" altLang="en-US" sz="1400"/>
              <a:t>石鹸・流水で</a:t>
            </a:r>
            <a:r>
              <a:rPr kumimoji="1" lang="en-US" altLang="ja-JP" sz="1400" dirty="0"/>
              <a:t>20</a:t>
            </a:r>
            <a:r>
              <a:rPr kumimoji="1" lang="ja-JP" altLang="en-US" sz="1400"/>
              <a:t>秒以上手洗い</a:t>
            </a:r>
          </a:p>
        </p:txBody>
      </p:sp>
      <p:grpSp>
        <p:nvGrpSpPr>
          <p:cNvPr id="52" name="グループ化 51">
            <a:extLst>
              <a:ext uri="{FF2B5EF4-FFF2-40B4-BE49-F238E27FC236}">
                <a16:creationId xmlns:a16="http://schemas.microsoft.com/office/drawing/2014/main" id="{D50FA83C-F489-474B-9750-F996FAC12CC6}"/>
              </a:ext>
            </a:extLst>
          </p:cNvPr>
          <p:cNvGrpSpPr/>
          <p:nvPr/>
        </p:nvGrpSpPr>
        <p:grpSpPr>
          <a:xfrm>
            <a:off x="2460630" y="1710651"/>
            <a:ext cx="685271" cy="1102883"/>
            <a:chOff x="2636699" y="1613406"/>
            <a:chExt cx="894291" cy="1439283"/>
          </a:xfrm>
        </p:grpSpPr>
        <p:sp>
          <p:nvSpPr>
            <p:cNvPr id="44" name="角丸四角形 43">
              <a:extLst>
                <a:ext uri="{FF2B5EF4-FFF2-40B4-BE49-F238E27FC236}">
                  <a16:creationId xmlns:a16="http://schemas.microsoft.com/office/drawing/2014/main" id="{330FF161-7523-1148-90E4-7D563F7C866C}"/>
                </a:ext>
              </a:extLst>
            </p:cNvPr>
            <p:cNvSpPr/>
            <p:nvPr/>
          </p:nvSpPr>
          <p:spPr>
            <a:xfrm>
              <a:off x="2799471" y="2222695"/>
              <a:ext cx="731519" cy="829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台形 44">
              <a:extLst>
                <a:ext uri="{FF2B5EF4-FFF2-40B4-BE49-F238E27FC236}">
                  <a16:creationId xmlns:a16="http://schemas.microsoft.com/office/drawing/2014/main" id="{246EC58D-D744-6C41-8706-CEAFAABC5955}"/>
                </a:ext>
              </a:extLst>
            </p:cNvPr>
            <p:cNvSpPr/>
            <p:nvPr/>
          </p:nvSpPr>
          <p:spPr>
            <a:xfrm>
              <a:off x="2799471" y="2086050"/>
              <a:ext cx="731519" cy="253218"/>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a:extLst>
                <a:ext uri="{FF2B5EF4-FFF2-40B4-BE49-F238E27FC236}">
                  <a16:creationId xmlns:a16="http://schemas.microsoft.com/office/drawing/2014/main" id="{F385B47F-F0BF-004E-9132-966C87987016}"/>
                </a:ext>
              </a:extLst>
            </p:cNvPr>
            <p:cNvSpPr/>
            <p:nvPr/>
          </p:nvSpPr>
          <p:spPr>
            <a:xfrm>
              <a:off x="2968282" y="1928550"/>
              <a:ext cx="393896" cy="1728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DD212732-CF4F-354B-B283-2B7D80D70664}"/>
                </a:ext>
              </a:extLst>
            </p:cNvPr>
            <p:cNvSpPr/>
            <p:nvPr/>
          </p:nvSpPr>
          <p:spPr>
            <a:xfrm>
              <a:off x="3101218" y="1770905"/>
              <a:ext cx="128024" cy="1576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a:extLst>
                <a:ext uri="{FF2B5EF4-FFF2-40B4-BE49-F238E27FC236}">
                  <a16:creationId xmlns:a16="http://schemas.microsoft.com/office/drawing/2014/main" id="{90ED2108-11B4-8244-A951-C5A8B4B5EC24}"/>
                </a:ext>
              </a:extLst>
            </p:cNvPr>
            <p:cNvSpPr/>
            <p:nvPr/>
          </p:nvSpPr>
          <p:spPr>
            <a:xfrm>
              <a:off x="2968282" y="1613406"/>
              <a:ext cx="393896" cy="1691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FFFEBA3A-1796-FD40-819A-6FA73C3381F4}"/>
                </a:ext>
              </a:extLst>
            </p:cNvPr>
            <p:cNvSpPr/>
            <p:nvPr/>
          </p:nvSpPr>
          <p:spPr>
            <a:xfrm>
              <a:off x="2691531" y="1679661"/>
              <a:ext cx="330172" cy="6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平行四辺形 49">
              <a:extLst>
                <a:ext uri="{FF2B5EF4-FFF2-40B4-BE49-F238E27FC236}">
                  <a16:creationId xmlns:a16="http://schemas.microsoft.com/office/drawing/2014/main" id="{E51928A9-D494-9E48-8341-8C44B6B2EE6C}"/>
                </a:ext>
              </a:extLst>
            </p:cNvPr>
            <p:cNvSpPr/>
            <p:nvPr/>
          </p:nvSpPr>
          <p:spPr>
            <a:xfrm rot="1174660">
              <a:off x="2636699" y="1692641"/>
              <a:ext cx="70338" cy="184284"/>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AC45856-F620-3B41-99A1-49BDF6914737}"/>
                </a:ext>
              </a:extLst>
            </p:cNvPr>
            <p:cNvSpPr txBox="1"/>
            <p:nvPr/>
          </p:nvSpPr>
          <p:spPr>
            <a:xfrm>
              <a:off x="2842064" y="2434539"/>
              <a:ext cx="646331" cy="369332"/>
            </a:xfrm>
            <a:prstGeom prst="rect">
              <a:avLst/>
            </a:prstGeom>
            <a:noFill/>
          </p:spPr>
          <p:txBody>
            <a:bodyPr wrap="none" rtlCol="0">
              <a:spAutoFit/>
            </a:bodyPr>
            <a:lstStyle/>
            <a:p>
              <a:pPr algn="ctr"/>
              <a:r>
                <a:rPr kumimoji="1" lang="ja-JP" altLang="en-US" b="1">
                  <a:solidFill>
                    <a:schemeClr val="bg1"/>
                  </a:solidFill>
                </a:rPr>
                <a:t>消毒</a:t>
              </a:r>
            </a:p>
          </p:txBody>
        </p:sp>
      </p:grpSp>
      <p:sp>
        <p:nvSpPr>
          <p:cNvPr id="53" name="テキスト ボックス 52">
            <a:extLst>
              <a:ext uri="{FF2B5EF4-FFF2-40B4-BE49-F238E27FC236}">
                <a16:creationId xmlns:a16="http://schemas.microsoft.com/office/drawing/2014/main" id="{D8F26149-3E11-1344-B58A-89395D39B9B4}"/>
              </a:ext>
            </a:extLst>
          </p:cNvPr>
          <p:cNvSpPr txBox="1"/>
          <p:nvPr/>
        </p:nvSpPr>
        <p:spPr>
          <a:xfrm>
            <a:off x="2503990" y="2971936"/>
            <a:ext cx="723275" cy="307777"/>
          </a:xfrm>
          <a:prstGeom prst="rect">
            <a:avLst/>
          </a:prstGeom>
          <a:noFill/>
        </p:spPr>
        <p:txBody>
          <a:bodyPr wrap="none" rtlCol="0">
            <a:spAutoFit/>
          </a:bodyPr>
          <a:lstStyle/>
          <a:p>
            <a:pPr algn="ctr"/>
            <a:r>
              <a:rPr kumimoji="1" lang="ja-JP" altLang="en-US" sz="1400"/>
              <a:t>消毒薬</a:t>
            </a:r>
          </a:p>
        </p:txBody>
      </p:sp>
      <p:grpSp>
        <p:nvGrpSpPr>
          <p:cNvPr id="15" name="グループ化 14">
            <a:extLst>
              <a:ext uri="{FF2B5EF4-FFF2-40B4-BE49-F238E27FC236}">
                <a16:creationId xmlns:a16="http://schemas.microsoft.com/office/drawing/2014/main" id="{86208D55-7A96-B643-BE65-53E435AA94B2}"/>
              </a:ext>
            </a:extLst>
          </p:cNvPr>
          <p:cNvGrpSpPr/>
          <p:nvPr/>
        </p:nvGrpSpPr>
        <p:grpSpPr>
          <a:xfrm>
            <a:off x="4496260" y="1269622"/>
            <a:ext cx="3637444" cy="1553350"/>
            <a:chOff x="4496260" y="1412133"/>
            <a:chExt cx="3637444" cy="1553350"/>
          </a:xfrm>
        </p:grpSpPr>
        <p:sp>
          <p:nvSpPr>
            <p:cNvPr id="3" name="正方形/長方形 2">
              <a:extLst>
                <a:ext uri="{FF2B5EF4-FFF2-40B4-BE49-F238E27FC236}">
                  <a16:creationId xmlns:a16="http://schemas.microsoft.com/office/drawing/2014/main" id="{14786828-FBCF-5D48-90FE-BFE05D8188B9}"/>
                </a:ext>
              </a:extLst>
            </p:cNvPr>
            <p:cNvSpPr/>
            <p:nvPr/>
          </p:nvSpPr>
          <p:spPr>
            <a:xfrm>
              <a:off x="5629421" y="1412133"/>
              <a:ext cx="2504283" cy="1462868"/>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9337E60-7617-974D-9EBC-6EC2B0DE129D}"/>
                </a:ext>
              </a:extLst>
            </p:cNvPr>
            <p:cNvSpPr/>
            <p:nvPr/>
          </p:nvSpPr>
          <p:spPr>
            <a:xfrm>
              <a:off x="6925089" y="1449076"/>
              <a:ext cx="1169699" cy="1350390"/>
            </a:xfrm>
            <a:prstGeom prst="rect">
              <a:avLst/>
            </a:prstGeom>
            <a:solidFill>
              <a:schemeClr val="accent1">
                <a:lumMod val="40000"/>
                <a:lumOff val="60000"/>
              </a:schemeClr>
            </a:solidFill>
            <a:ln w="76200" cmpd="thickThi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太陽 16">
              <a:extLst>
                <a:ext uri="{FF2B5EF4-FFF2-40B4-BE49-F238E27FC236}">
                  <a16:creationId xmlns:a16="http://schemas.microsoft.com/office/drawing/2014/main" id="{62A1A370-799C-AF4B-AFDA-13B6159B7BC9}"/>
                </a:ext>
              </a:extLst>
            </p:cNvPr>
            <p:cNvSpPr/>
            <p:nvPr/>
          </p:nvSpPr>
          <p:spPr>
            <a:xfrm>
              <a:off x="5883867" y="1555875"/>
              <a:ext cx="529389" cy="529389"/>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a:extLst>
                <a:ext uri="{FF2B5EF4-FFF2-40B4-BE49-F238E27FC236}">
                  <a16:creationId xmlns:a16="http://schemas.microsoft.com/office/drawing/2014/main" id="{29E382BE-5358-3445-BF92-F9AA6A84625B}"/>
                </a:ext>
              </a:extLst>
            </p:cNvPr>
            <p:cNvSpPr/>
            <p:nvPr/>
          </p:nvSpPr>
          <p:spPr>
            <a:xfrm rot="477111">
              <a:off x="4614203" y="2082018"/>
              <a:ext cx="1434905" cy="618979"/>
            </a:xfrm>
            <a:custGeom>
              <a:avLst/>
              <a:gdLst>
                <a:gd name="connsiteX0" fmla="*/ 1434905 w 1434905"/>
                <a:gd name="connsiteY0" fmla="*/ 0 h 618979"/>
                <a:gd name="connsiteX1" fmla="*/ 1125415 w 1434905"/>
                <a:gd name="connsiteY1" fmla="*/ 407964 h 618979"/>
                <a:gd name="connsiteX2" fmla="*/ 703385 w 1434905"/>
                <a:gd name="connsiteY2" fmla="*/ 379828 h 618979"/>
                <a:gd name="connsiteX3" fmla="*/ 281354 w 1434905"/>
                <a:gd name="connsiteY3" fmla="*/ 576776 h 618979"/>
                <a:gd name="connsiteX4" fmla="*/ 0 w 1434905"/>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905" h="618979">
                  <a:moveTo>
                    <a:pt x="1434905" y="0"/>
                  </a:moveTo>
                  <a:cubicBezTo>
                    <a:pt x="1341120" y="172329"/>
                    <a:pt x="1247335" y="344659"/>
                    <a:pt x="1125415" y="407964"/>
                  </a:cubicBezTo>
                  <a:cubicBezTo>
                    <a:pt x="1003495" y="471269"/>
                    <a:pt x="844062" y="351693"/>
                    <a:pt x="703385" y="379828"/>
                  </a:cubicBezTo>
                  <a:cubicBezTo>
                    <a:pt x="562708" y="407963"/>
                    <a:pt x="398585" y="536918"/>
                    <a:pt x="281354" y="576776"/>
                  </a:cubicBezTo>
                  <a:cubicBezTo>
                    <a:pt x="164123" y="616634"/>
                    <a:pt x="82061" y="617806"/>
                    <a:pt x="0" y="618979"/>
                  </a:cubicBezTo>
                </a:path>
              </a:pathLst>
            </a:cu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a:extLst>
                <a:ext uri="{FF2B5EF4-FFF2-40B4-BE49-F238E27FC236}">
                  <a16:creationId xmlns:a16="http://schemas.microsoft.com/office/drawing/2014/main" id="{2F874B8F-827E-1748-B667-A9D9DDC9BF8B}"/>
                </a:ext>
              </a:extLst>
            </p:cNvPr>
            <p:cNvSpPr/>
            <p:nvPr/>
          </p:nvSpPr>
          <p:spPr>
            <a:xfrm rot="1035418">
              <a:off x="4496260" y="1856008"/>
              <a:ext cx="1434905" cy="618979"/>
            </a:xfrm>
            <a:custGeom>
              <a:avLst/>
              <a:gdLst>
                <a:gd name="connsiteX0" fmla="*/ 1434905 w 1434905"/>
                <a:gd name="connsiteY0" fmla="*/ 0 h 618979"/>
                <a:gd name="connsiteX1" fmla="*/ 1125415 w 1434905"/>
                <a:gd name="connsiteY1" fmla="*/ 407964 h 618979"/>
                <a:gd name="connsiteX2" fmla="*/ 703385 w 1434905"/>
                <a:gd name="connsiteY2" fmla="*/ 379828 h 618979"/>
                <a:gd name="connsiteX3" fmla="*/ 281354 w 1434905"/>
                <a:gd name="connsiteY3" fmla="*/ 576776 h 618979"/>
                <a:gd name="connsiteX4" fmla="*/ 0 w 1434905"/>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905" h="618979">
                  <a:moveTo>
                    <a:pt x="1434905" y="0"/>
                  </a:moveTo>
                  <a:cubicBezTo>
                    <a:pt x="1341120" y="172329"/>
                    <a:pt x="1247335" y="344659"/>
                    <a:pt x="1125415" y="407964"/>
                  </a:cubicBezTo>
                  <a:cubicBezTo>
                    <a:pt x="1003495" y="471269"/>
                    <a:pt x="844062" y="351693"/>
                    <a:pt x="703385" y="379828"/>
                  </a:cubicBezTo>
                  <a:cubicBezTo>
                    <a:pt x="562708" y="407963"/>
                    <a:pt x="398585" y="536918"/>
                    <a:pt x="281354" y="576776"/>
                  </a:cubicBezTo>
                  <a:cubicBezTo>
                    <a:pt x="164123" y="616634"/>
                    <a:pt x="82061" y="617806"/>
                    <a:pt x="0" y="618979"/>
                  </a:cubicBezTo>
                </a:path>
              </a:pathLst>
            </a:cu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a:extLst>
                <a:ext uri="{FF2B5EF4-FFF2-40B4-BE49-F238E27FC236}">
                  <a16:creationId xmlns:a16="http://schemas.microsoft.com/office/drawing/2014/main" id="{F312E74E-E694-5C42-863C-12EBE28ECC9B}"/>
                </a:ext>
              </a:extLst>
            </p:cNvPr>
            <p:cNvSpPr/>
            <p:nvPr/>
          </p:nvSpPr>
          <p:spPr>
            <a:xfrm rot="21330423">
              <a:off x="4756027" y="2346504"/>
              <a:ext cx="1434905" cy="618979"/>
            </a:xfrm>
            <a:custGeom>
              <a:avLst/>
              <a:gdLst>
                <a:gd name="connsiteX0" fmla="*/ 1434905 w 1434905"/>
                <a:gd name="connsiteY0" fmla="*/ 0 h 618979"/>
                <a:gd name="connsiteX1" fmla="*/ 1125415 w 1434905"/>
                <a:gd name="connsiteY1" fmla="*/ 407964 h 618979"/>
                <a:gd name="connsiteX2" fmla="*/ 703385 w 1434905"/>
                <a:gd name="connsiteY2" fmla="*/ 379828 h 618979"/>
                <a:gd name="connsiteX3" fmla="*/ 281354 w 1434905"/>
                <a:gd name="connsiteY3" fmla="*/ 576776 h 618979"/>
                <a:gd name="connsiteX4" fmla="*/ 0 w 1434905"/>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905" h="618979">
                  <a:moveTo>
                    <a:pt x="1434905" y="0"/>
                  </a:moveTo>
                  <a:cubicBezTo>
                    <a:pt x="1341120" y="172329"/>
                    <a:pt x="1247335" y="344659"/>
                    <a:pt x="1125415" y="407964"/>
                  </a:cubicBezTo>
                  <a:cubicBezTo>
                    <a:pt x="1003495" y="471269"/>
                    <a:pt x="844062" y="351693"/>
                    <a:pt x="703385" y="379828"/>
                  </a:cubicBezTo>
                  <a:cubicBezTo>
                    <a:pt x="562708" y="407963"/>
                    <a:pt x="398585" y="536918"/>
                    <a:pt x="281354" y="576776"/>
                  </a:cubicBezTo>
                  <a:cubicBezTo>
                    <a:pt x="164123" y="616634"/>
                    <a:pt x="82061" y="617806"/>
                    <a:pt x="0" y="618979"/>
                  </a:cubicBezTo>
                </a:path>
              </a:pathLst>
            </a:cu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756A5223-00D4-4642-AA2E-04C080F68951}"/>
              </a:ext>
            </a:extLst>
          </p:cNvPr>
          <p:cNvGrpSpPr/>
          <p:nvPr/>
        </p:nvGrpSpPr>
        <p:grpSpPr>
          <a:xfrm rot="20081194">
            <a:off x="2702828" y="4671399"/>
            <a:ext cx="1259266" cy="427709"/>
            <a:chOff x="990713" y="4400995"/>
            <a:chExt cx="2908983" cy="988035"/>
          </a:xfrm>
        </p:grpSpPr>
        <p:sp>
          <p:nvSpPr>
            <p:cNvPr id="27" name="ドーナツ 26">
              <a:extLst>
                <a:ext uri="{FF2B5EF4-FFF2-40B4-BE49-F238E27FC236}">
                  <a16:creationId xmlns:a16="http://schemas.microsoft.com/office/drawing/2014/main" id="{0784A626-F7EC-E64D-897C-1D11FE1017B0}"/>
                </a:ext>
              </a:extLst>
            </p:cNvPr>
            <p:cNvSpPr/>
            <p:nvPr/>
          </p:nvSpPr>
          <p:spPr>
            <a:xfrm>
              <a:off x="2664306" y="4454854"/>
              <a:ext cx="1235390" cy="880316"/>
            </a:xfrm>
            <a:prstGeom prst="donut">
              <a:avLst>
                <a:gd name="adj" fmla="val 7871"/>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ドーナツ 55">
              <a:extLst>
                <a:ext uri="{FF2B5EF4-FFF2-40B4-BE49-F238E27FC236}">
                  <a16:creationId xmlns:a16="http://schemas.microsoft.com/office/drawing/2014/main" id="{8D94CCCB-AFA2-0144-82F7-B33054D2FD7E}"/>
                </a:ext>
              </a:extLst>
            </p:cNvPr>
            <p:cNvSpPr/>
            <p:nvPr/>
          </p:nvSpPr>
          <p:spPr>
            <a:xfrm>
              <a:off x="990713" y="4431956"/>
              <a:ext cx="1235390" cy="880316"/>
            </a:xfrm>
            <a:prstGeom prst="donut">
              <a:avLst>
                <a:gd name="adj" fmla="val 7871"/>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角丸四角形 56">
              <a:extLst>
                <a:ext uri="{FF2B5EF4-FFF2-40B4-BE49-F238E27FC236}">
                  <a16:creationId xmlns:a16="http://schemas.microsoft.com/office/drawing/2014/main" id="{E832DB11-35B4-9646-88AA-C48C25110083}"/>
                </a:ext>
              </a:extLst>
            </p:cNvPr>
            <p:cNvSpPr/>
            <p:nvPr/>
          </p:nvSpPr>
          <p:spPr>
            <a:xfrm>
              <a:off x="1618915" y="4400995"/>
              <a:ext cx="1674055" cy="988035"/>
            </a:xfrm>
            <a:prstGeom prst="roundRect">
              <a:avLst>
                <a:gd name="adj" fmla="val 8124"/>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D8C90BCD-8A24-C64D-89D9-16B412AD81F3}"/>
                </a:ext>
              </a:extLst>
            </p:cNvPr>
            <p:cNvCxnSpPr/>
            <p:nvPr/>
          </p:nvCxnSpPr>
          <p:spPr>
            <a:xfrm>
              <a:off x="1716259" y="4528655"/>
              <a:ext cx="0" cy="73271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932628F-29B5-204D-8456-65C9C9A037FD}"/>
                </a:ext>
              </a:extLst>
            </p:cNvPr>
            <p:cNvCxnSpPr/>
            <p:nvPr/>
          </p:nvCxnSpPr>
          <p:spPr>
            <a:xfrm>
              <a:off x="3213197" y="4528655"/>
              <a:ext cx="0" cy="73271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99CDF1A-8734-284F-BB45-CB15F1BED392}"/>
                </a:ext>
              </a:extLst>
            </p:cNvPr>
            <p:cNvCxnSpPr>
              <a:cxnSpLocks/>
            </p:cNvCxnSpPr>
            <p:nvPr/>
          </p:nvCxnSpPr>
          <p:spPr>
            <a:xfrm>
              <a:off x="1770253" y="4653952"/>
              <a:ext cx="13829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1264E88-7B0E-6E47-96C5-43E8AEA8C3C9}"/>
                </a:ext>
              </a:extLst>
            </p:cNvPr>
            <p:cNvCxnSpPr>
              <a:cxnSpLocks/>
            </p:cNvCxnSpPr>
            <p:nvPr/>
          </p:nvCxnSpPr>
          <p:spPr>
            <a:xfrm>
              <a:off x="1770253" y="4906414"/>
              <a:ext cx="13829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BCEC87F-0FA6-FB4D-A774-6E2661D06BBC}"/>
                </a:ext>
              </a:extLst>
            </p:cNvPr>
            <p:cNvCxnSpPr>
              <a:cxnSpLocks/>
            </p:cNvCxnSpPr>
            <p:nvPr/>
          </p:nvCxnSpPr>
          <p:spPr>
            <a:xfrm>
              <a:off x="1770253" y="5158875"/>
              <a:ext cx="13829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62" name="図 61" descr="時計, シャツ が含まれている画像&#10;&#10;自動的に生成された説明">
            <a:extLst>
              <a:ext uri="{FF2B5EF4-FFF2-40B4-BE49-F238E27FC236}">
                <a16:creationId xmlns:a16="http://schemas.microsoft.com/office/drawing/2014/main" id="{7E353F07-F632-114D-AAB2-4D22010CC8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5958" y="4109038"/>
            <a:ext cx="1022328" cy="1564977"/>
          </a:xfrm>
          <a:prstGeom prst="rect">
            <a:avLst/>
          </a:prstGeom>
        </p:spPr>
      </p:pic>
      <p:sp>
        <p:nvSpPr>
          <p:cNvPr id="63" name="テキスト ボックス 62">
            <a:extLst>
              <a:ext uri="{FF2B5EF4-FFF2-40B4-BE49-F238E27FC236}">
                <a16:creationId xmlns:a16="http://schemas.microsoft.com/office/drawing/2014/main" id="{1D93B3D5-F403-A54A-BBD7-4C50D8C5C1B8}"/>
              </a:ext>
            </a:extLst>
          </p:cNvPr>
          <p:cNvSpPr txBox="1"/>
          <p:nvPr/>
        </p:nvSpPr>
        <p:spPr>
          <a:xfrm>
            <a:off x="877995" y="5658787"/>
            <a:ext cx="2691324" cy="307777"/>
          </a:xfrm>
          <a:prstGeom prst="rect">
            <a:avLst/>
          </a:prstGeom>
          <a:noFill/>
        </p:spPr>
        <p:txBody>
          <a:bodyPr wrap="square" rtlCol="0">
            <a:spAutoFit/>
          </a:bodyPr>
          <a:lstStyle/>
          <a:p>
            <a:pPr algn="ctr"/>
            <a:r>
              <a:rPr kumimoji="1" lang="ja-JP" altLang="en-US" sz="1400"/>
              <a:t>飛沫を飛ばさないようにする</a:t>
            </a:r>
          </a:p>
        </p:txBody>
      </p:sp>
      <p:sp>
        <p:nvSpPr>
          <p:cNvPr id="64" name="テキスト ボックス 63">
            <a:extLst>
              <a:ext uri="{FF2B5EF4-FFF2-40B4-BE49-F238E27FC236}">
                <a16:creationId xmlns:a16="http://schemas.microsoft.com/office/drawing/2014/main" id="{2CB6FDE0-03CC-3848-8A02-305DDC3E92AD}"/>
              </a:ext>
            </a:extLst>
          </p:cNvPr>
          <p:cNvSpPr txBox="1"/>
          <p:nvPr/>
        </p:nvSpPr>
        <p:spPr>
          <a:xfrm>
            <a:off x="5606674" y="2771711"/>
            <a:ext cx="2548787" cy="523220"/>
          </a:xfrm>
          <a:prstGeom prst="rect">
            <a:avLst/>
          </a:prstGeom>
          <a:noFill/>
        </p:spPr>
        <p:txBody>
          <a:bodyPr wrap="square" rtlCol="0">
            <a:spAutoFit/>
          </a:bodyPr>
          <a:lstStyle/>
          <a:p>
            <a:pPr algn="ctr"/>
            <a:r>
              <a:rPr lang="ja-JP" altLang="en-US" sz="1400">
                <a:solidFill>
                  <a:srgbClr val="FF0000"/>
                </a:solidFill>
              </a:rPr>
              <a:t>周辺の放射線状況に留意し、</a:t>
            </a:r>
            <a:r>
              <a:rPr lang="ja-JP" altLang="en-US" sz="1400"/>
              <a:t>換気に努める</a:t>
            </a:r>
            <a:endParaRPr kumimoji="1" lang="ja-JP" altLang="en-US" sz="1400"/>
          </a:p>
        </p:txBody>
      </p:sp>
      <p:pic>
        <p:nvPicPr>
          <p:cNvPr id="20" name="図 19" descr="部屋 が含まれている画像&#10;&#10;自動的に生成された説明">
            <a:extLst>
              <a:ext uri="{FF2B5EF4-FFF2-40B4-BE49-F238E27FC236}">
                <a16:creationId xmlns:a16="http://schemas.microsoft.com/office/drawing/2014/main" id="{F14C49A1-8087-3242-872B-19E8140529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914" y="4103082"/>
            <a:ext cx="1029174" cy="1564344"/>
          </a:xfrm>
          <a:prstGeom prst="rect">
            <a:avLst/>
          </a:prstGeom>
        </p:spPr>
      </p:pic>
    </p:spTree>
    <p:extLst>
      <p:ext uri="{BB962C8B-B14F-4D97-AF65-F5344CB8AC3E}">
        <p14:creationId xmlns:p14="http://schemas.microsoft.com/office/powerpoint/2010/main" val="154104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a:t>受入れ先医療機関での対応</a:t>
            </a:r>
            <a:endParaRPr lang="ja-JP" altLang="en-US" dirty="0"/>
          </a:p>
        </p:txBody>
      </p:sp>
      <p:sp>
        <p:nvSpPr>
          <p:cNvPr id="8" name="コンテンツ プレースホルダー 7"/>
          <p:cNvSpPr>
            <a:spLocks noGrp="1"/>
          </p:cNvSpPr>
          <p:nvPr>
            <p:ph idx="1"/>
          </p:nvPr>
        </p:nvSpPr>
        <p:spPr>
          <a:xfrm>
            <a:off x="628650" y="1272209"/>
            <a:ext cx="7886700" cy="5084141"/>
          </a:xfrm>
        </p:spPr>
        <p:txBody>
          <a:bodyPr>
            <a:normAutofit/>
          </a:bodyPr>
          <a:lstStyle/>
          <a:p>
            <a:r>
              <a:rPr lang="ja-JP" altLang="en-US" sz="1800"/>
              <a:t>基本的に、放射性物質が環境中に放出される前に避難が開始されるので、汚染されている可能性は小さい。</a:t>
            </a:r>
            <a:endParaRPr lang="en-US" altLang="ja-JP" sz="1800" dirty="0"/>
          </a:p>
          <a:p>
            <a:r>
              <a:rPr lang="ja-JP" altLang="en-US" sz="1800"/>
              <a:t>そのため、受け入れ医療機関での安全確保、汚染対策は基本的に不要である。</a:t>
            </a:r>
            <a:endParaRPr lang="en-US" altLang="ja-JP" sz="1800" dirty="0"/>
          </a:p>
          <a:p>
            <a:endParaRPr lang="en-US" altLang="ja-JP" sz="1800" dirty="0"/>
          </a:p>
          <a:p>
            <a:pPr lvl="1"/>
            <a:r>
              <a:rPr lang="ja-JP" altLang="en-US"/>
              <a:t>対応者の安全確保</a:t>
            </a:r>
            <a:endParaRPr lang="en-US" altLang="ja-JP" dirty="0"/>
          </a:p>
          <a:p>
            <a:pPr lvl="2"/>
            <a:r>
              <a:rPr lang="ja-JP" altLang="en-US" sz="1800"/>
              <a:t>汚染検査と除染の対応者は個人線量計、防護装備を準備する。</a:t>
            </a:r>
            <a:endParaRPr lang="en-US" altLang="ja-JP" sz="1800" dirty="0"/>
          </a:p>
          <a:p>
            <a:pPr lvl="3"/>
            <a:r>
              <a:rPr lang="ja-JP" altLang="en-US" sz="1800"/>
              <a:t>被ばく対策：空間線量計と個人線量計による管理</a:t>
            </a:r>
            <a:endParaRPr lang="en-US" altLang="ja-JP" sz="1800" dirty="0"/>
          </a:p>
          <a:p>
            <a:pPr lvl="3"/>
            <a:r>
              <a:rPr lang="ja-JP" altLang="en-US" sz="1800"/>
              <a:t>汚染対策：防護装備</a:t>
            </a:r>
            <a:endParaRPr lang="en-US" altLang="ja-JP" sz="1800" dirty="0"/>
          </a:p>
          <a:p>
            <a:pPr lvl="1"/>
            <a:r>
              <a:rPr lang="ja-JP" altLang="en-US"/>
              <a:t>施設の受入れ準備</a:t>
            </a:r>
            <a:endParaRPr lang="en-US" altLang="ja-JP" dirty="0"/>
          </a:p>
          <a:p>
            <a:pPr lvl="2"/>
            <a:r>
              <a:rPr lang="ja-JP" altLang="en-US" sz="1800"/>
              <a:t>汚染対策</a:t>
            </a:r>
            <a:endParaRPr lang="en-US" altLang="ja-JP" sz="1800" dirty="0"/>
          </a:p>
          <a:p>
            <a:pPr lvl="3"/>
            <a:r>
              <a:rPr lang="ja-JP" altLang="en-US" sz="1800"/>
              <a:t>汚染が院内に広がらないように汚染検査、除染のエリアを設置する。</a:t>
            </a:r>
            <a:endParaRPr lang="en-US" altLang="ja-JP" sz="1800" dirty="0"/>
          </a:p>
          <a:p>
            <a:pPr lvl="1"/>
            <a:r>
              <a:rPr lang="ja-JP" altLang="en-US"/>
              <a:t>受入れ</a:t>
            </a:r>
            <a:endParaRPr lang="en-US" altLang="ja-JP" dirty="0"/>
          </a:p>
          <a:p>
            <a:pPr lvl="2"/>
            <a:r>
              <a:rPr lang="ja-JP" altLang="en-US" sz="1800"/>
              <a:t>汚染検査と除染（必要な場合）を行なったのち、汚染のない区域へ移動する。</a:t>
            </a:r>
            <a:endParaRPr lang="ja-JP" altLang="en-US" sz="1800" dirty="0"/>
          </a:p>
        </p:txBody>
      </p:sp>
      <p:sp>
        <p:nvSpPr>
          <p:cNvPr id="2" name="スライド番号プレースホルダー 1">
            <a:extLst>
              <a:ext uri="{FF2B5EF4-FFF2-40B4-BE49-F238E27FC236}">
                <a16:creationId xmlns:a16="http://schemas.microsoft.com/office/drawing/2014/main" id="{155B5F6A-433F-724F-8D53-706BE63DF7E7}"/>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101660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まとめ</a:t>
            </a:r>
            <a:endParaRPr lang="ja-JP" altLang="en-US" dirty="0"/>
          </a:p>
        </p:txBody>
      </p:sp>
      <p:sp>
        <p:nvSpPr>
          <p:cNvPr id="2" name="コンテンツ プレースホルダ 1"/>
          <p:cNvSpPr>
            <a:spLocks noGrp="1"/>
          </p:cNvSpPr>
          <p:nvPr>
            <p:ph idx="1"/>
          </p:nvPr>
        </p:nvSpPr>
        <p:spPr/>
        <p:txBody>
          <a:bodyPr>
            <a:normAutofit fontScale="85000" lnSpcReduction="20000"/>
          </a:bodyPr>
          <a:lstStyle/>
          <a:p>
            <a:pPr>
              <a:lnSpc>
                <a:spcPct val="110000"/>
              </a:lnSpc>
            </a:pPr>
            <a:r>
              <a:rPr lang="ja-JP" altLang="en-US" dirty="0"/>
              <a:t>原子力災害時の防護措置は</a:t>
            </a:r>
            <a:r>
              <a:rPr lang="en-US" altLang="ja-JP" dirty="0"/>
              <a:t>EAL</a:t>
            </a:r>
            <a:r>
              <a:rPr lang="ja-JP" altLang="en-US" dirty="0"/>
              <a:t>及び</a:t>
            </a:r>
            <a:r>
              <a:rPr lang="en-US" altLang="ja-JP" dirty="0"/>
              <a:t>OIL</a:t>
            </a:r>
            <a:r>
              <a:rPr lang="ja-JP" altLang="en-US" dirty="0"/>
              <a:t>を組み合わせて実施</a:t>
            </a:r>
          </a:p>
          <a:p>
            <a:pPr>
              <a:lnSpc>
                <a:spcPct val="110000"/>
              </a:lnSpc>
            </a:pPr>
            <a:r>
              <a:rPr lang="ja-JP" altLang="en-US" dirty="0"/>
              <a:t>避難は、放射線・放射性物質から遠ざかることによって防護</a:t>
            </a:r>
          </a:p>
          <a:p>
            <a:pPr>
              <a:lnSpc>
                <a:spcPct val="110000"/>
              </a:lnSpc>
            </a:pPr>
            <a:r>
              <a:rPr lang="ja-JP" altLang="en-US" dirty="0"/>
              <a:t>屋内退避は、建物の気密性や遮へい効果を利用して防護</a:t>
            </a:r>
          </a:p>
          <a:p>
            <a:pPr>
              <a:lnSpc>
                <a:spcPct val="110000"/>
              </a:lnSpc>
            </a:pPr>
            <a:r>
              <a:rPr lang="ja-JP" altLang="en-US" dirty="0"/>
              <a:t>屋内退避の注意点</a:t>
            </a:r>
          </a:p>
          <a:p>
            <a:pPr lvl="1">
              <a:lnSpc>
                <a:spcPct val="110000"/>
              </a:lnSpc>
            </a:pPr>
            <a:r>
              <a:rPr lang="ja-JP" altLang="en-US" dirty="0"/>
              <a:t>扉・窓を閉める</a:t>
            </a:r>
            <a:endParaRPr lang="en-US" altLang="ja-JP" dirty="0"/>
          </a:p>
          <a:p>
            <a:pPr lvl="1">
              <a:lnSpc>
                <a:spcPct val="110000"/>
              </a:lnSpc>
            </a:pPr>
            <a:r>
              <a:rPr lang="ja-JP" altLang="en-US" dirty="0"/>
              <a:t>換気扇を止める</a:t>
            </a:r>
            <a:endParaRPr lang="en-US" altLang="ja-JP" dirty="0"/>
          </a:p>
          <a:p>
            <a:pPr lvl="1">
              <a:lnSpc>
                <a:spcPct val="110000"/>
              </a:lnSpc>
            </a:pPr>
            <a:r>
              <a:rPr lang="ja-JP" altLang="en-US" dirty="0"/>
              <a:t>正確で最新の情報の入手</a:t>
            </a:r>
            <a:endParaRPr lang="en-US" altLang="ja-JP" dirty="0"/>
          </a:p>
          <a:p>
            <a:pPr lvl="1">
              <a:lnSpc>
                <a:spcPct val="110000"/>
              </a:lnSpc>
            </a:pPr>
            <a:r>
              <a:rPr lang="ja-JP" altLang="en-US" dirty="0"/>
              <a:t>避難等を実施すべき際の屋内退避</a:t>
            </a:r>
            <a:endParaRPr lang="en-US" altLang="ja-JP" dirty="0"/>
          </a:p>
          <a:p>
            <a:pPr lvl="1">
              <a:lnSpc>
                <a:spcPct val="110000"/>
              </a:lnSpc>
            </a:pPr>
            <a:r>
              <a:rPr lang="ja-JP" altLang="en-US" dirty="0"/>
              <a:t>支援を確実に受けられる体制の整備</a:t>
            </a:r>
          </a:p>
          <a:p>
            <a:pPr>
              <a:lnSpc>
                <a:spcPct val="110000"/>
              </a:lnSpc>
            </a:pPr>
            <a:r>
              <a:rPr lang="ja-JP" altLang="en-US" dirty="0"/>
              <a:t>避難時の注意点</a:t>
            </a:r>
          </a:p>
          <a:p>
            <a:pPr lvl="1">
              <a:lnSpc>
                <a:spcPct val="110000"/>
              </a:lnSpc>
            </a:pPr>
            <a:r>
              <a:rPr lang="ja-JP" altLang="en-US" dirty="0"/>
              <a:t>皮膚を出さない服装</a:t>
            </a:r>
            <a:endParaRPr lang="en-US" altLang="ja-JP" dirty="0"/>
          </a:p>
          <a:p>
            <a:pPr lvl="1">
              <a:lnSpc>
                <a:spcPct val="110000"/>
              </a:lnSpc>
            </a:pPr>
            <a:r>
              <a:rPr lang="ja-JP" altLang="en-US" dirty="0"/>
              <a:t>戸締まりやガスの元栓等を閉める</a:t>
            </a:r>
            <a:endParaRPr lang="en-US" altLang="ja-JP" dirty="0"/>
          </a:p>
          <a:p>
            <a:pPr lvl="1">
              <a:lnSpc>
                <a:spcPct val="110000"/>
              </a:lnSpc>
            </a:pPr>
            <a:r>
              <a:rPr lang="ja-JP" altLang="en-US" dirty="0"/>
              <a:t>避難退域時検査</a:t>
            </a:r>
            <a:endParaRPr lang="en-US" altLang="ja-JP" dirty="0"/>
          </a:p>
          <a:p>
            <a:pPr lvl="1">
              <a:lnSpc>
                <a:spcPct val="110000"/>
              </a:lnSpc>
            </a:pPr>
            <a:r>
              <a:rPr lang="ja-JP" altLang="en-US" dirty="0"/>
              <a:t>避難所</a:t>
            </a:r>
            <a:endParaRPr lang="en-US" altLang="ja-JP" dirty="0"/>
          </a:p>
          <a:p>
            <a:pPr>
              <a:lnSpc>
                <a:spcPct val="110000"/>
              </a:lnSpc>
            </a:pPr>
            <a:r>
              <a:rPr lang="ja-JP" altLang="en-US" dirty="0">
                <a:solidFill>
                  <a:srgbClr val="FF0000"/>
                </a:solidFill>
              </a:rPr>
              <a:t>原子力災害時の医療機関の避難では、あらかじめ避難先病院群を選定し、調整しておくことが望ましい。</a:t>
            </a:r>
          </a:p>
        </p:txBody>
      </p:sp>
      <p:sp>
        <p:nvSpPr>
          <p:cNvPr id="4" name="スライド番号プレースホルダー 3">
            <a:extLst>
              <a:ext uri="{FF2B5EF4-FFF2-40B4-BE49-F238E27FC236}">
                <a16:creationId xmlns:a16="http://schemas.microsoft.com/office/drawing/2014/main" id="{37A56203-B0D5-F74B-A2FD-4C95BCBA721D}"/>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Tree>
    <p:extLst>
      <p:ext uri="{BB962C8B-B14F-4D97-AF65-F5344CB8AC3E}">
        <p14:creationId xmlns:p14="http://schemas.microsoft.com/office/powerpoint/2010/main" val="30465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0522BA-8148-DE47-A8FB-2C7661EC07F4}"/>
              </a:ext>
            </a:extLst>
          </p:cNvPr>
          <p:cNvSpPr>
            <a:spLocks noGrp="1"/>
          </p:cNvSpPr>
          <p:nvPr>
            <p:ph type="title"/>
          </p:nvPr>
        </p:nvSpPr>
        <p:spPr/>
        <p:txBody>
          <a:bodyPr/>
          <a:lstStyle/>
          <a:p>
            <a:r>
              <a:rPr kumimoji="1" lang="ja-JP" altLang="en-US"/>
              <a:t>原子力発電所事故での影響</a:t>
            </a:r>
          </a:p>
        </p:txBody>
      </p:sp>
      <p:pic>
        <p:nvPicPr>
          <p:cNvPr id="4" name="図 3">
            <a:extLst>
              <a:ext uri="{FF2B5EF4-FFF2-40B4-BE49-F238E27FC236}">
                <a16:creationId xmlns:a16="http://schemas.microsoft.com/office/drawing/2014/main" id="{021DC57F-58D3-FD4C-A485-F4A51E2604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8960" y="3116335"/>
            <a:ext cx="1589450" cy="823108"/>
          </a:xfrm>
          <a:prstGeom prst="rect">
            <a:avLst/>
          </a:prstGeom>
        </p:spPr>
      </p:pic>
      <p:sp>
        <p:nvSpPr>
          <p:cNvPr id="5" name="雲 4">
            <a:extLst>
              <a:ext uri="{FF2B5EF4-FFF2-40B4-BE49-F238E27FC236}">
                <a16:creationId xmlns:a16="http://schemas.microsoft.com/office/drawing/2014/main" id="{3941C63A-E971-3443-A4AE-19E88DB773A6}"/>
              </a:ext>
            </a:extLst>
          </p:cNvPr>
          <p:cNvSpPr/>
          <p:nvPr/>
        </p:nvSpPr>
        <p:spPr>
          <a:xfrm rot="20709119">
            <a:off x="1953529" y="2705629"/>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 5">
            <a:extLst>
              <a:ext uri="{FF2B5EF4-FFF2-40B4-BE49-F238E27FC236}">
                <a16:creationId xmlns:a16="http://schemas.microsoft.com/office/drawing/2014/main" id="{E23D5F8F-4A0A-274D-A1AB-84B422FB4A37}"/>
              </a:ext>
            </a:extLst>
          </p:cNvPr>
          <p:cNvSpPr/>
          <p:nvPr/>
        </p:nvSpPr>
        <p:spPr>
          <a:xfrm>
            <a:off x="2695604" y="2463472"/>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a:extLst>
              <a:ext uri="{FF2B5EF4-FFF2-40B4-BE49-F238E27FC236}">
                <a16:creationId xmlns:a16="http://schemas.microsoft.com/office/drawing/2014/main" id="{F7580246-4F9D-2644-8FF9-0C134C1845FD}"/>
              </a:ext>
            </a:extLst>
          </p:cNvPr>
          <p:cNvSpPr/>
          <p:nvPr/>
        </p:nvSpPr>
        <p:spPr>
          <a:xfrm>
            <a:off x="3780485" y="2447389"/>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雲 7">
            <a:extLst>
              <a:ext uri="{FF2B5EF4-FFF2-40B4-BE49-F238E27FC236}">
                <a16:creationId xmlns:a16="http://schemas.microsoft.com/office/drawing/2014/main" id="{96B2B39B-39E6-A845-BED7-28304DCA933F}"/>
              </a:ext>
            </a:extLst>
          </p:cNvPr>
          <p:cNvSpPr/>
          <p:nvPr/>
        </p:nvSpPr>
        <p:spPr>
          <a:xfrm>
            <a:off x="3038410" y="2672114"/>
            <a:ext cx="3379947"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a:extLst>
              <a:ext uri="{FF2B5EF4-FFF2-40B4-BE49-F238E27FC236}">
                <a16:creationId xmlns:a16="http://schemas.microsoft.com/office/drawing/2014/main" id="{C33AF272-3AC4-B548-A42D-B7FB0FE8DE51}"/>
              </a:ext>
            </a:extLst>
          </p:cNvPr>
          <p:cNvSpPr/>
          <p:nvPr/>
        </p:nvSpPr>
        <p:spPr>
          <a:xfrm>
            <a:off x="4803372" y="2430680"/>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Group 55">
            <a:extLst>
              <a:ext uri="{FF2B5EF4-FFF2-40B4-BE49-F238E27FC236}">
                <a16:creationId xmlns:a16="http://schemas.microsoft.com/office/drawing/2014/main" id="{F5A9A53D-46C1-7841-BAD2-9C26A3887AD8}"/>
              </a:ext>
            </a:extLst>
          </p:cNvPr>
          <p:cNvGrpSpPr>
            <a:grpSpLocks/>
          </p:cNvGrpSpPr>
          <p:nvPr/>
        </p:nvGrpSpPr>
        <p:grpSpPr bwMode="auto">
          <a:xfrm>
            <a:off x="3749485" y="2912923"/>
            <a:ext cx="246790" cy="209136"/>
            <a:chOff x="3347" y="1468"/>
            <a:chExt cx="433" cy="433"/>
          </a:xfrm>
        </p:grpSpPr>
        <p:sp>
          <p:nvSpPr>
            <p:cNvPr id="12" name="Freeform 56">
              <a:extLst>
                <a:ext uri="{FF2B5EF4-FFF2-40B4-BE49-F238E27FC236}">
                  <a16:creationId xmlns:a16="http://schemas.microsoft.com/office/drawing/2014/main" id="{2B0EF66D-675D-9645-B27A-76242AEF5627}"/>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 name="Freeform 57">
              <a:extLst>
                <a:ext uri="{FF2B5EF4-FFF2-40B4-BE49-F238E27FC236}">
                  <a16:creationId xmlns:a16="http://schemas.microsoft.com/office/drawing/2014/main" id="{B6B67A31-1DB0-CA4D-A6D7-E976CD4FEBE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 name="Freeform 58">
              <a:extLst>
                <a:ext uri="{FF2B5EF4-FFF2-40B4-BE49-F238E27FC236}">
                  <a16:creationId xmlns:a16="http://schemas.microsoft.com/office/drawing/2014/main" id="{D5DADD7F-14E2-734A-85F1-298A04D5574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 name="Freeform 59">
              <a:extLst>
                <a:ext uri="{FF2B5EF4-FFF2-40B4-BE49-F238E27FC236}">
                  <a16:creationId xmlns:a16="http://schemas.microsoft.com/office/drawing/2014/main" id="{480C872B-3E60-884F-892C-A74A3C9289B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 name="Freeform 60">
              <a:extLst>
                <a:ext uri="{FF2B5EF4-FFF2-40B4-BE49-F238E27FC236}">
                  <a16:creationId xmlns:a16="http://schemas.microsoft.com/office/drawing/2014/main" id="{65A30DE9-6170-7E4C-80DC-7A955120BE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3" name="Group 55">
            <a:extLst>
              <a:ext uri="{FF2B5EF4-FFF2-40B4-BE49-F238E27FC236}">
                <a16:creationId xmlns:a16="http://schemas.microsoft.com/office/drawing/2014/main" id="{817F2005-B6A9-7040-A808-F2C3FF335A21}"/>
              </a:ext>
            </a:extLst>
          </p:cNvPr>
          <p:cNvGrpSpPr>
            <a:grpSpLocks/>
          </p:cNvGrpSpPr>
          <p:nvPr/>
        </p:nvGrpSpPr>
        <p:grpSpPr bwMode="auto">
          <a:xfrm>
            <a:off x="1066000" y="3834875"/>
            <a:ext cx="246790" cy="209136"/>
            <a:chOff x="3347" y="1468"/>
            <a:chExt cx="433" cy="433"/>
          </a:xfrm>
        </p:grpSpPr>
        <p:sp>
          <p:nvSpPr>
            <p:cNvPr id="24" name="Freeform 56">
              <a:extLst>
                <a:ext uri="{FF2B5EF4-FFF2-40B4-BE49-F238E27FC236}">
                  <a16:creationId xmlns:a16="http://schemas.microsoft.com/office/drawing/2014/main" id="{906CBA24-2E40-9F42-88C6-21C483A8787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 name="Freeform 57">
              <a:extLst>
                <a:ext uri="{FF2B5EF4-FFF2-40B4-BE49-F238E27FC236}">
                  <a16:creationId xmlns:a16="http://schemas.microsoft.com/office/drawing/2014/main" id="{FBC9A6AD-0DD4-A743-BC5D-055436EB703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 name="Freeform 58">
              <a:extLst>
                <a:ext uri="{FF2B5EF4-FFF2-40B4-BE49-F238E27FC236}">
                  <a16:creationId xmlns:a16="http://schemas.microsoft.com/office/drawing/2014/main" id="{244AD464-3672-6547-80E0-517B4739B39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7" name="Freeform 59">
              <a:extLst>
                <a:ext uri="{FF2B5EF4-FFF2-40B4-BE49-F238E27FC236}">
                  <a16:creationId xmlns:a16="http://schemas.microsoft.com/office/drawing/2014/main" id="{95AD5F07-EFED-EF4A-A957-48B4C9AE755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8" name="Freeform 60">
              <a:extLst>
                <a:ext uri="{FF2B5EF4-FFF2-40B4-BE49-F238E27FC236}">
                  <a16:creationId xmlns:a16="http://schemas.microsoft.com/office/drawing/2014/main" id="{53DA9668-2D6F-294F-BAA5-CF2D08770B6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9" name="Group 55">
            <a:extLst>
              <a:ext uri="{FF2B5EF4-FFF2-40B4-BE49-F238E27FC236}">
                <a16:creationId xmlns:a16="http://schemas.microsoft.com/office/drawing/2014/main" id="{51D27299-4CF5-DF48-BD51-4DF2CD57231B}"/>
              </a:ext>
            </a:extLst>
          </p:cNvPr>
          <p:cNvGrpSpPr>
            <a:grpSpLocks/>
          </p:cNvGrpSpPr>
          <p:nvPr/>
        </p:nvGrpSpPr>
        <p:grpSpPr bwMode="auto">
          <a:xfrm>
            <a:off x="4670003" y="3043200"/>
            <a:ext cx="246790" cy="209136"/>
            <a:chOff x="3347" y="1468"/>
            <a:chExt cx="433" cy="433"/>
          </a:xfrm>
        </p:grpSpPr>
        <p:sp>
          <p:nvSpPr>
            <p:cNvPr id="30" name="Freeform 56">
              <a:extLst>
                <a:ext uri="{FF2B5EF4-FFF2-40B4-BE49-F238E27FC236}">
                  <a16:creationId xmlns:a16="http://schemas.microsoft.com/office/drawing/2014/main" id="{6158BB22-5C86-864D-A5DA-84F0EED88D4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1" name="Freeform 57">
              <a:extLst>
                <a:ext uri="{FF2B5EF4-FFF2-40B4-BE49-F238E27FC236}">
                  <a16:creationId xmlns:a16="http://schemas.microsoft.com/office/drawing/2014/main" id="{9B891378-4911-FA4B-9C8A-26E70799877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2" name="Freeform 58">
              <a:extLst>
                <a:ext uri="{FF2B5EF4-FFF2-40B4-BE49-F238E27FC236}">
                  <a16:creationId xmlns:a16="http://schemas.microsoft.com/office/drawing/2014/main" id="{9CC8AD38-FC91-CB49-A59C-57081A86C2C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3" name="Freeform 59">
              <a:extLst>
                <a:ext uri="{FF2B5EF4-FFF2-40B4-BE49-F238E27FC236}">
                  <a16:creationId xmlns:a16="http://schemas.microsoft.com/office/drawing/2014/main" id="{B4667742-1463-594F-8EED-043277433CF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4" name="Freeform 60">
              <a:extLst>
                <a:ext uri="{FF2B5EF4-FFF2-40B4-BE49-F238E27FC236}">
                  <a16:creationId xmlns:a16="http://schemas.microsoft.com/office/drawing/2014/main" id="{45251755-3802-1D4D-BC1F-27DADD53321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1" name="Group 55">
            <a:extLst>
              <a:ext uri="{FF2B5EF4-FFF2-40B4-BE49-F238E27FC236}">
                <a16:creationId xmlns:a16="http://schemas.microsoft.com/office/drawing/2014/main" id="{03AFB645-A3B7-D64B-888F-9D974FCF08E1}"/>
              </a:ext>
            </a:extLst>
          </p:cNvPr>
          <p:cNvGrpSpPr>
            <a:grpSpLocks/>
          </p:cNvGrpSpPr>
          <p:nvPr/>
        </p:nvGrpSpPr>
        <p:grpSpPr bwMode="auto">
          <a:xfrm>
            <a:off x="3769693" y="2327914"/>
            <a:ext cx="246790" cy="209136"/>
            <a:chOff x="3347" y="1468"/>
            <a:chExt cx="433" cy="433"/>
          </a:xfrm>
        </p:grpSpPr>
        <p:sp>
          <p:nvSpPr>
            <p:cNvPr id="42" name="Freeform 56">
              <a:extLst>
                <a:ext uri="{FF2B5EF4-FFF2-40B4-BE49-F238E27FC236}">
                  <a16:creationId xmlns:a16="http://schemas.microsoft.com/office/drawing/2014/main" id="{DE6BE1F0-BF8F-A04E-999A-6BD87C524AF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3" name="Freeform 57">
              <a:extLst>
                <a:ext uri="{FF2B5EF4-FFF2-40B4-BE49-F238E27FC236}">
                  <a16:creationId xmlns:a16="http://schemas.microsoft.com/office/drawing/2014/main" id="{90D095C0-8D5F-9C4F-8CE5-0B3E09204F3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4" name="Freeform 58">
              <a:extLst>
                <a:ext uri="{FF2B5EF4-FFF2-40B4-BE49-F238E27FC236}">
                  <a16:creationId xmlns:a16="http://schemas.microsoft.com/office/drawing/2014/main" id="{E80E8841-83A4-E045-B453-D0B2971836D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5" name="Freeform 59">
              <a:extLst>
                <a:ext uri="{FF2B5EF4-FFF2-40B4-BE49-F238E27FC236}">
                  <a16:creationId xmlns:a16="http://schemas.microsoft.com/office/drawing/2014/main" id="{DFA84D4F-6DA3-8142-97DC-2BBFA559768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6" name="Freeform 60">
              <a:extLst>
                <a:ext uri="{FF2B5EF4-FFF2-40B4-BE49-F238E27FC236}">
                  <a16:creationId xmlns:a16="http://schemas.microsoft.com/office/drawing/2014/main" id="{77693950-2E17-D14A-8679-80AFF7959D7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3" name="Group 55">
            <a:extLst>
              <a:ext uri="{FF2B5EF4-FFF2-40B4-BE49-F238E27FC236}">
                <a16:creationId xmlns:a16="http://schemas.microsoft.com/office/drawing/2014/main" id="{C6FF312D-3C60-0B4F-87C5-9932842C61C3}"/>
              </a:ext>
            </a:extLst>
          </p:cNvPr>
          <p:cNvGrpSpPr>
            <a:grpSpLocks/>
          </p:cNvGrpSpPr>
          <p:nvPr/>
        </p:nvGrpSpPr>
        <p:grpSpPr bwMode="auto">
          <a:xfrm>
            <a:off x="3132889" y="2681749"/>
            <a:ext cx="246790" cy="209136"/>
            <a:chOff x="3347" y="1468"/>
            <a:chExt cx="433" cy="433"/>
          </a:xfrm>
        </p:grpSpPr>
        <p:sp>
          <p:nvSpPr>
            <p:cNvPr id="54" name="Freeform 56">
              <a:extLst>
                <a:ext uri="{FF2B5EF4-FFF2-40B4-BE49-F238E27FC236}">
                  <a16:creationId xmlns:a16="http://schemas.microsoft.com/office/drawing/2014/main" id="{0406AF79-E873-2F4B-AE71-3B072F39477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5" name="Freeform 57">
              <a:extLst>
                <a:ext uri="{FF2B5EF4-FFF2-40B4-BE49-F238E27FC236}">
                  <a16:creationId xmlns:a16="http://schemas.microsoft.com/office/drawing/2014/main" id="{74ED62CB-FB7C-0F48-8A8F-99E576B23CC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Freeform 58">
              <a:extLst>
                <a:ext uri="{FF2B5EF4-FFF2-40B4-BE49-F238E27FC236}">
                  <a16:creationId xmlns:a16="http://schemas.microsoft.com/office/drawing/2014/main" id="{A9D6E3A3-098B-3646-AD75-5C2C0030834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7" name="Freeform 59">
              <a:extLst>
                <a:ext uri="{FF2B5EF4-FFF2-40B4-BE49-F238E27FC236}">
                  <a16:creationId xmlns:a16="http://schemas.microsoft.com/office/drawing/2014/main" id="{8B47B0A5-B647-234E-A42B-87603A743BE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8" name="Freeform 60">
              <a:extLst>
                <a:ext uri="{FF2B5EF4-FFF2-40B4-BE49-F238E27FC236}">
                  <a16:creationId xmlns:a16="http://schemas.microsoft.com/office/drawing/2014/main" id="{00B59958-2831-E748-92CA-159CB6FB462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9" name="Group 55">
            <a:extLst>
              <a:ext uri="{FF2B5EF4-FFF2-40B4-BE49-F238E27FC236}">
                <a16:creationId xmlns:a16="http://schemas.microsoft.com/office/drawing/2014/main" id="{46BE44EF-BB30-3646-8119-912CA62036F6}"/>
              </a:ext>
            </a:extLst>
          </p:cNvPr>
          <p:cNvGrpSpPr>
            <a:grpSpLocks/>
          </p:cNvGrpSpPr>
          <p:nvPr/>
        </p:nvGrpSpPr>
        <p:grpSpPr bwMode="auto">
          <a:xfrm>
            <a:off x="5049364" y="2505756"/>
            <a:ext cx="246790" cy="209136"/>
            <a:chOff x="3347" y="1468"/>
            <a:chExt cx="433" cy="433"/>
          </a:xfrm>
        </p:grpSpPr>
        <p:sp>
          <p:nvSpPr>
            <p:cNvPr id="60" name="Freeform 56">
              <a:extLst>
                <a:ext uri="{FF2B5EF4-FFF2-40B4-BE49-F238E27FC236}">
                  <a16:creationId xmlns:a16="http://schemas.microsoft.com/office/drawing/2014/main" id="{A2D601D8-AA23-0F43-87F4-FC191E38795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1" name="Freeform 57">
              <a:extLst>
                <a:ext uri="{FF2B5EF4-FFF2-40B4-BE49-F238E27FC236}">
                  <a16:creationId xmlns:a16="http://schemas.microsoft.com/office/drawing/2014/main" id="{CCCCF424-ECEA-BE4A-ADD4-B147FBC7719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2" name="Freeform 58">
              <a:extLst>
                <a:ext uri="{FF2B5EF4-FFF2-40B4-BE49-F238E27FC236}">
                  <a16:creationId xmlns:a16="http://schemas.microsoft.com/office/drawing/2014/main" id="{B4329A86-12BE-A042-B83B-5525E840ADF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3" name="Freeform 59">
              <a:extLst>
                <a:ext uri="{FF2B5EF4-FFF2-40B4-BE49-F238E27FC236}">
                  <a16:creationId xmlns:a16="http://schemas.microsoft.com/office/drawing/2014/main" id="{1470728F-CDD2-EF4C-A710-7B107AE7B5C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4" name="Freeform 60">
              <a:extLst>
                <a:ext uri="{FF2B5EF4-FFF2-40B4-BE49-F238E27FC236}">
                  <a16:creationId xmlns:a16="http://schemas.microsoft.com/office/drawing/2014/main" id="{70B56043-B2BF-7A4D-AD10-9DF1ACAC512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5" name="Group 55">
            <a:extLst>
              <a:ext uri="{FF2B5EF4-FFF2-40B4-BE49-F238E27FC236}">
                <a16:creationId xmlns:a16="http://schemas.microsoft.com/office/drawing/2014/main" id="{62637434-7976-E74F-BFFE-99C1338A3F49}"/>
              </a:ext>
            </a:extLst>
          </p:cNvPr>
          <p:cNvGrpSpPr>
            <a:grpSpLocks/>
          </p:cNvGrpSpPr>
          <p:nvPr/>
        </p:nvGrpSpPr>
        <p:grpSpPr bwMode="auto">
          <a:xfrm>
            <a:off x="4505675" y="2634144"/>
            <a:ext cx="246790" cy="209136"/>
            <a:chOff x="3347" y="1468"/>
            <a:chExt cx="433" cy="433"/>
          </a:xfrm>
        </p:grpSpPr>
        <p:sp>
          <p:nvSpPr>
            <p:cNvPr id="66" name="Freeform 56">
              <a:extLst>
                <a:ext uri="{FF2B5EF4-FFF2-40B4-BE49-F238E27FC236}">
                  <a16:creationId xmlns:a16="http://schemas.microsoft.com/office/drawing/2014/main" id="{A4029581-F6EE-8F4C-B0D1-71540FE0B05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7" name="Freeform 57">
              <a:extLst>
                <a:ext uri="{FF2B5EF4-FFF2-40B4-BE49-F238E27FC236}">
                  <a16:creationId xmlns:a16="http://schemas.microsoft.com/office/drawing/2014/main" id="{0CFF3A19-D8B4-B347-8A8F-4A23B0B0997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8">
              <a:extLst>
                <a:ext uri="{FF2B5EF4-FFF2-40B4-BE49-F238E27FC236}">
                  <a16:creationId xmlns:a16="http://schemas.microsoft.com/office/drawing/2014/main" id="{58524DF2-CA05-3E47-B933-E27EBED43B9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9" name="Freeform 59">
              <a:extLst>
                <a:ext uri="{FF2B5EF4-FFF2-40B4-BE49-F238E27FC236}">
                  <a16:creationId xmlns:a16="http://schemas.microsoft.com/office/drawing/2014/main" id="{920024B6-0928-0A4E-8481-F6548AEF4D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0" name="Freeform 60">
              <a:extLst>
                <a:ext uri="{FF2B5EF4-FFF2-40B4-BE49-F238E27FC236}">
                  <a16:creationId xmlns:a16="http://schemas.microsoft.com/office/drawing/2014/main" id="{0F1FCDF9-BFAB-A343-A806-5A3F7F4EE66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71" name="Group 55">
            <a:extLst>
              <a:ext uri="{FF2B5EF4-FFF2-40B4-BE49-F238E27FC236}">
                <a16:creationId xmlns:a16="http://schemas.microsoft.com/office/drawing/2014/main" id="{0E4BCCC2-C3EC-204E-A78D-7B89C772F959}"/>
              </a:ext>
            </a:extLst>
          </p:cNvPr>
          <p:cNvGrpSpPr>
            <a:grpSpLocks/>
          </p:cNvGrpSpPr>
          <p:nvPr/>
        </p:nvGrpSpPr>
        <p:grpSpPr bwMode="auto">
          <a:xfrm>
            <a:off x="4633312" y="2873065"/>
            <a:ext cx="246790" cy="209136"/>
            <a:chOff x="3347" y="1468"/>
            <a:chExt cx="433" cy="433"/>
          </a:xfrm>
        </p:grpSpPr>
        <p:sp>
          <p:nvSpPr>
            <p:cNvPr id="72" name="Freeform 56">
              <a:extLst>
                <a:ext uri="{FF2B5EF4-FFF2-40B4-BE49-F238E27FC236}">
                  <a16:creationId xmlns:a16="http://schemas.microsoft.com/office/drawing/2014/main" id="{6183D0AC-BDE7-8E48-94EE-A7A3299EB75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Freeform 57">
              <a:extLst>
                <a:ext uri="{FF2B5EF4-FFF2-40B4-BE49-F238E27FC236}">
                  <a16:creationId xmlns:a16="http://schemas.microsoft.com/office/drawing/2014/main" id="{ACB7E85D-0523-E749-9090-714D583405F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4" name="Freeform 58">
              <a:extLst>
                <a:ext uri="{FF2B5EF4-FFF2-40B4-BE49-F238E27FC236}">
                  <a16:creationId xmlns:a16="http://schemas.microsoft.com/office/drawing/2014/main" id="{77A59D2B-1264-3542-A906-FEF9B31E0C6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5" name="Freeform 59">
              <a:extLst>
                <a:ext uri="{FF2B5EF4-FFF2-40B4-BE49-F238E27FC236}">
                  <a16:creationId xmlns:a16="http://schemas.microsoft.com/office/drawing/2014/main" id="{8B93B651-1545-884C-B82F-8CDA131C96C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6" name="Freeform 60">
              <a:extLst>
                <a:ext uri="{FF2B5EF4-FFF2-40B4-BE49-F238E27FC236}">
                  <a16:creationId xmlns:a16="http://schemas.microsoft.com/office/drawing/2014/main" id="{9AB6254F-0F05-8E46-B432-9D3C7369AC8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83" name="Group 55">
            <a:extLst>
              <a:ext uri="{FF2B5EF4-FFF2-40B4-BE49-F238E27FC236}">
                <a16:creationId xmlns:a16="http://schemas.microsoft.com/office/drawing/2014/main" id="{6769593C-819E-794E-85C9-6FE5FF214815}"/>
              </a:ext>
            </a:extLst>
          </p:cNvPr>
          <p:cNvGrpSpPr>
            <a:grpSpLocks/>
          </p:cNvGrpSpPr>
          <p:nvPr/>
        </p:nvGrpSpPr>
        <p:grpSpPr bwMode="auto">
          <a:xfrm>
            <a:off x="5420842" y="2586186"/>
            <a:ext cx="246790" cy="209136"/>
            <a:chOff x="3347" y="1468"/>
            <a:chExt cx="433" cy="433"/>
          </a:xfrm>
        </p:grpSpPr>
        <p:sp>
          <p:nvSpPr>
            <p:cNvPr id="84" name="Freeform 56">
              <a:extLst>
                <a:ext uri="{FF2B5EF4-FFF2-40B4-BE49-F238E27FC236}">
                  <a16:creationId xmlns:a16="http://schemas.microsoft.com/office/drawing/2014/main" id="{41E443B3-C178-9B48-9DCB-EA33DC2C49D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5" name="Freeform 57">
              <a:extLst>
                <a:ext uri="{FF2B5EF4-FFF2-40B4-BE49-F238E27FC236}">
                  <a16:creationId xmlns:a16="http://schemas.microsoft.com/office/drawing/2014/main" id="{38B7122C-8E13-4441-B67C-2B36C2A2152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6" name="Freeform 58">
              <a:extLst>
                <a:ext uri="{FF2B5EF4-FFF2-40B4-BE49-F238E27FC236}">
                  <a16:creationId xmlns:a16="http://schemas.microsoft.com/office/drawing/2014/main" id="{CE1F14CE-5B24-0A4C-AFB4-B16FD92617F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7" name="Freeform 59">
              <a:extLst>
                <a:ext uri="{FF2B5EF4-FFF2-40B4-BE49-F238E27FC236}">
                  <a16:creationId xmlns:a16="http://schemas.microsoft.com/office/drawing/2014/main" id="{E1FCBBFB-1B48-6E4A-9997-3AA4CC18B47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8" name="Freeform 60">
              <a:extLst>
                <a:ext uri="{FF2B5EF4-FFF2-40B4-BE49-F238E27FC236}">
                  <a16:creationId xmlns:a16="http://schemas.microsoft.com/office/drawing/2014/main" id="{07A32BE6-A1CF-7F4C-92EF-53ED2C5C1DA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89" name="Group 55">
            <a:extLst>
              <a:ext uri="{FF2B5EF4-FFF2-40B4-BE49-F238E27FC236}">
                <a16:creationId xmlns:a16="http://schemas.microsoft.com/office/drawing/2014/main" id="{14B385E9-B2D3-6144-812D-D8B2FD48241E}"/>
              </a:ext>
            </a:extLst>
          </p:cNvPr>
          <p:cNvGrpSpPr>
            <a:grpSpLocks/>
          </p:cNvGrpSpPr>
          <p:nvPr/>
        </p:nvGrpSpPr>
        <p:grpSpPr bwMode="auto">
          <a:xfrm>
            <a:off x="3901885" y="3065323"/>
            <a:ext cx="246790" cy="209136"/>
            <a:chOff x="3347" y="1468"/>
            <a:chExt cx="433" cy="433"/>
          </a:xfrm>
        </p:grpSpPr>
        <p:sp>
          <p:nvSpPr>
            <p:cNvPr id="90" name="Freeform 56">
              <a:extLst>
                <a:ext uri="{FF2B5EF4-FFF2-40B4-BE49-F238E27FC236}">
                  <a16:creationId xmlns:a16="http://schemas.microsoft.com/office/drawing/2014/main" id="{0CB0E18B-8A3B-6341-BB19-B7AB94699D8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1" name="Freeform 57">
              <a:extLst>
                <a:ext uri="{FF2B5EF4-FFF2-40B4-BE49-F238E27FC236}">
                  <a16:creationId xmlns:a16="http://schemas.microsoft.com/office/drawing/2014/main" id="{DA6A76DE-721C-5E45-A31F-0D357EA65F5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2" name="Freeform 58">
              <a:extLst>
                <a:ext uri="{FF2B5EF4-FFF2-40B4-BE49-F238E27FC236}">
                  <a16:creationId xmlns:a16="http://schemas.microsoft.com/office/drawing/2014/main" id="{D0F1DF6F-1D8B-3E43-978A-62B5157C9EB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3" name="Freeform 59">
              <a:extLst>
                <a:ext uri="{FF2B5EF4-FFF2-40B4-BE49-F238E27FC236}">
                  <a16:creationId xmlns:a16="http://schemas.microsoft.com/office/drawing/2014/main" id="{E246E866-45C6-E542-BB5F-D50F68966F2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4" name="Freeform 60">
              <a:extLst>
                <a:ext uri="{FF2B5EF4-FFF2-40B4-BE49-F238E27FC236}">
                  <a16:creationId xmlns:a16="http://schemas.microsoft.com/office/drawing/2014/main" id="{DFCEC6B6-614E-7D47-A7DA-C4F35503480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95" name="Group 55">
            <a:extLst>
              <a:ext uri="{FF2B5EF4-FFF2-40B4-BE49-F238E27FC236}">
                <a16:creationId xmlns:a16="http://schemas.microsoft.com/office/drawing/2014/main" id="{B5BDE0C6-1806-3A4C-B536-19676FDA3267}"/>
              </a:ext>
            </a:extLst>
          </p:cNvPr>
          <p:cNvGrpSpPr>
            <a:grpSpLocks/>
          </p:cNvGrpSpPr>
          <p:nvPr/>
        </p:nvGrpSpPr>
        <p:grpSpPr bwMode="auto">
          <a:xfrm>
            <a:off x="1286090" y="3630742"/>
            <a:ext cx="246790" cy="209136"/>
            <a:chOff x="3347" y="1468"/>
            <a:chExt cx="433" cy="433"/>
          </a:xfrm>
        </p:grpSpPr>
        <p:sp>
          <p:nvSpPr>
            <p:cNvPr id="96" name="Freeform 56">
              <a:extLst>
                <a:ext uri="{FF2B5EF4-FFF2-40B4-BE49-F238E27FC236}">
                  <a16:creationId xmlns:a16="http://schemas.microsoft.com/office/drawing/2014/main" id="{E8FAD334-4322-9D4B-ACE2-AE443FA1953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7" name="Freeform 57">
              <a:extLst>
                <a:ext uri="{FF2B5EF4-FFF2-40B4-BE49-F238E27FC236}">
                  <a16:creationId xmlns:a16="http://schemas.microsoft.com/office/drawing/2014/main" id="{4C6DD998-1DE4-D34D-837C-9A458A049FD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8" name="Freeform 58">
              <a:extLst>
                <a:ext uri="{FF2B5EF4-FFF2-40B4-BE49-F238E27FC236}">
                  <a16:creationId xmlns:a16="http://schemas.microsoft.com/office/drawing/2014/main" id="{425AB6E6-AB6A-5D4C-B891-6542EAFC8EA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9" name="Freeform 59">
              <a:extLst>
                <a:ext uri="{FF2B5EF4-FFF2-40B4-BE49-F238E27FC236}">
                  <a16:creationId xmlns:a16="http://schemas.microsoft.com/office/drawing/2014/main" id="{8559588E-DF8D-E044-92A4-9F8824783BC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0" name="Freeform 60">
              <a:extLst>
                <a:ext uri="{FF2B5EF4-FFF2-40B4-BE49-F238E27FC236}">
                  <a16:creationId xmlns:a16="http://schemas.microsoft.com/office/drawing/2014/main" id="{BBD9BB9F-16B2-024B-A29F-7FAB7853B36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01" name="Group 55">
            <a:extLst>
              <a:ext uri="{FF2B5EF4-FFF2-40B4-BE49-F238E27FC236}">
                <a16:creationId xmlns:a16="http://schemas.microsoft.com/office/drawing/2014/main" id="{F08EDC32-7036-684B-8D80-917F6A475D24}"/>
              </a:ext>
            </a:extLst>
          </p:cNvPr>
          <p:cNvGrpSpPr>
            <a:grpSpLocks/>
          </p:cNvGrpSpPr>
          <p:nvPr/>
        </p:nvGrpSpPr>
        <p:grpSpPr bwMode="auto">
          <a:xfrm>
            <a:off x="1433289" y="3933719"/>
            <a:ext cx="246790" cy="209136"/>
            <a:chOff x="3347" y="1468"/>
            <a:chExt cx="433" cy="433"/>
          </a:xfrm>
        </p:grpSpPr>
        <p:sp>
          <p:nvSpPr>
            <p:cNvPr id="102" name="Freeform 56">
              <a:extLst>
                <a:ext uri="{FF2B5EF4-FFF2-40B4-BE49-F238E27FC236}">
                  <a16:creationId xmlns:a16="http://schemas.microsoft.com/office/drawing/2014/main" id="{653DE997-32A2-E648-AC82-75D273BE967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3" name="Freeform 57">
              <a:extLst>
                <a:ext uri="{FF2B5EF4-FFF2-40B4-BE49-F238E27FC236}">
                  <a16:creationId xmlns:a16="http://schemas.microsoft.com/office/drawing/2014/main" id="{FAE62EF4-4A48-1D41-BA40-6B1333932D0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4" name="Freeform 58">
              <a:extLst>
                <a:ext uri="{FF2B5EF4-FFF2-40B4-BE49-F238E27FC236}">
                  <a16:creationId xmlns:a16="http://schemas.microsoft.com/office/drawing/2014/main" id="{73D9D3C0-F008-B64A-94F1-CC1C2082F4F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5" name="Freeform 59">
              <a:extLst>
                <a:ext uri="{FF2B5EF4-FFF2-40B4-BE49-F238E27FC236}">
                  <a16:creationId xmlns:a16="http://schemas.microsoft.com/office/drawing/2014/main" id="{6C239249-D0D8-0745-842A-ED8DE08640F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6" name="Freeform 60">
              <a:extLst>
                <a:ext uri="{FF2B5EF4-FFF2-40B4-BE49-F238E27FC236}">
                  <a16:creationId xmlns:a16="http://schemas.microsoft.com/office/drawing/2014/main" id="{40392ED2-515E-9149-9350-6E6952285ED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07" name="Group 55">
            <a:extLst>
              <a:ext uri="{FF2B5EF4-FFF2-40B4-BE49-F238E27FC236}">
                <a16:creationId xmlns:a16="http://schemas.microsoft.com/office/drawing/2014/main" id="{633C40BB-677E-504B-BBE5-7DA2E41EE550}"/>
              </a:ext>
            </a:extLst>
          </p:cNvPr>
          <p:cNvGrpSpPr>
            <a:grpSpLocks/>
          </p:cNvGrpSpPr>
          <p:nvPr/>
        </p:nvGrpSpPr>
        <p:grpSpPr bwMode="auto">
          <a:xfrm>
            <a:off x="1914054" y="3939988"/>
            <a:ext cx="246790" cy="209136"/>
            <a:chOff x="3347" y="1468"/>
            <a:chExt cx="433" cy="433"/>
          </a:xfrm>
        </p:grpSpPr>
        <p:sp>
          <p:nvSpPr>
            <p:cNvPr id="108" name="Freeform 56">
              <a:extLst>
                <a:ext uri="{FF2B5EF4-FFF2-40B4-BE49-F238E27FC236}">
                  <a16:creationId xmlns:a16="http://schemas.microsoft.com/office/drawing/2014/main" id="{D2DFF1E9-D846-B44C-B6CC-5FB66DCA93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9" name="Freeform 57">
              <a:extLst>
                <a:ext uri="{FF2B5EF4-FFF2-40B4-BE49-F238E27FC236}">
                  <a16:creationId xmlns:a16="http://schemas.microsoft.com/office/drawing/2014/main" id="{7CD5183F-21FD-AA4C-8171-C79541C7B6C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0" name="Freeform 58">
              <a:extLst>
                <a:ext uri="{FF2B5EF4-FFF2-40B4-BE49-F238E27FC236}">
                  <a16:creationId xmlns:a16="http://schemas.microsoft.com/office/drawing/2014/main" id="{9F61E4F1-806D-E646-ACE5-3BF86D21F99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1" name="Freeform 59">
              <a:extLst>
                <a:ext uri="{FF2B5EF4-FFF2-40B4-BE49-F238E27FC236}">
                  <a16:creationId xmlns:a16="http://schemas.microsoft.com/office/drawing/2014/main" id="{02872E0B-F660-354F-B915-8792905159A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2" name="Freeform 60">
              <a:extLst>
                <a:ext uri="{FF2B5EF4-FFF2-40B4-BE49-F238E27FC236}">
                  <a16:creationId xmlns:a16="http://schemas.microsoft.com/office/drawing/2014/main" id="{C0100DB3-A6BF-0146-ABCC-28F26307E05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3" name="Group 55">
            <a:extLst>
              <a:ext uri="{FF2B5EF4-FFF2-40B4-BE49-F238E27FC236}">
                <a16:creationId xmlns:a16="http://schemas.microsoft.com/office/drawing/2014/main" id="{E828E1DC-E5D6-7542-AF32-EE3F7AF28B0A}"/>
              </a:ext>
            </a:extLst>
          </p:cNvPr>
          <p:cNvGrpSpPr>
            <a:grpSpLocks/>
          </p:cNvGrpSpPr>
          <p:nvPr/>
        </p:nvGrpSpPr>
        <p:grpSpPr bwMode="auto">
          <a:xfrm>
            <a:off x="2253508" y="3917169"/>
            <a:ext cx="246790" cy="209136"/>
            <a:chOff x="3347" y="1468"/>
            <a:chExt cx="433" cy="433"/>
          </a:xfrm>
        </p:grpSpPr>
        <p:sp>
          <p:nvSpPr>
            <p:cNvPr id="114" name="Freeform 56">
              <a:extLst>
                <a:ext uri="{FF2B5EF4-FFF2-40B4-BE49-F238E27FC236}">
                  <a16:creationId xmlns:a16="http://schemas.microsoft.com/office/drawing/2014/main" id="{3DD43C4E-AF6A-CA40-9FFA-5C642B123A2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5" name="Freeform 57">
              <a:extLst>
                <a:ext uri="{FF2B5EF4-FFF2-40B4-BE49-F238E27FC236}">
                  <a16:creationId xmlns:a16="http://schemas.microsoft.com/office/drawing/2014/main" id="{BC7FDD6E-D599-7F45-B603-A0765DBF7D2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6" name="Freeform 58">
              <a:extLst>
                <a:ext uri="{FF2B5EF4-FFF2-40B4-BE49-F238E27FC236}">
                  <a16:creationId xmlns:a16="http://schemas.microsoft.com/office/drawing/2014/main" id="{A75EB7BD-3291-C544-9A6C-A929F90DED3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7" name="Freeform 59">
              <a:extLst>
                <a:ext uri="{FF2B5EF4-FFF2-40B4-BE49-F238E27FC236}">
                  <a16:creationId xmlns:a16="http://schemas.microsoft.com/office/drawing/2014/main" id="{3C4FCB04-389C-914F-BF7A-12241F40140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8" name="Freeform 60">
              <a:extLst>
                <a:ext uri="{FF2B5EF4-FFF2-40B4-BE49-F238E27FC236}">
                  <a16:creationId xmlns:a16="http://schemas.microsoft.com/office/drawing/2014/main" id="{ADEB8A15-F737-254D-A97A-43B19D086A4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9" name="Group 55">
            <a:extLst>
              <a:ext uri="{FF2B5EF4-FFF2-40B4-BE49-F238E27FC236}">
                <a16:creationId xmlns:a16="http://schemas.microsoft.com/office/drawing/2014/main" id="{83A3315E-A770-9A48-AC95-C31869590AB5}"/>
              </a:ext>
            </a:extLst>
          </p:cNvPr>
          <p:cNvGrpSpPr>
            <a:grpSpLocks/>
          </p:cNvGrpSpPr>
          <p:nvPr/>
        </p:nvGrpSpPr>
        <p:grpSpPr bwMode="auto">
          <a:xfrm>
            <a:off x="2465637" y="3680645"/>
            <a:ext cx="246790" cy="209136"/>
            <a:chOff x="3347" y="1468"/>
            <a:chExt cx="433" cy="433"/>
          </a:xfrm>
        </p:grpSpPr>
        <p:sp>
          <p:nvSpPr>
            <p:cNvPr id="120" name="Freeform 56">
              <a:extLst>
                <a:ext uri="{FF2B5EF4-FFF2-40B4-BE49-F238E27FC236}">
                  <a16:creationId xmlns:a16="http://schemas.microsoft.com/office/drawing/2014/main" id="{591D3B91-C7C4-8B46-8323-D7F432CA869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1" name="Freeform 57">
              <a:extLst>
                <a:ext uri="{FF2B5EF4-FFF2-40B4-BE49-F238E27FC236}">
                  <a16:creationId xmlns:a16="http://schemas.microsoft.com/office/drawing/2014/main" id="{2A9EF846-2AFD-514A-8E55-2B64FAC3451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2" name="Freeform 58">
              <a:extLst>
                <a:ext uri="{FF2B5EF4-FFF2-40B4-BE49-F238E27FC236}">
                  <a16:creationId xmlns:a16="http://schemas.microsoft.com/office/drawing/2014/main" id="{C2026F68-0F73-CE48-8C5F-B52CB5776D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3" name="Freeform 59">
              <a:extLst>
                <a:ext uri="{FF2B5EF4-FFF2-40B4-BE49-F238E27FC236}">
                  <a16:creationId xmlns:a16="http://schemas.microsoft.com/office/drawing/2014/main" id="{AB6285E3-2539-D34A-96FB-FDC15067D46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4" name="Freeform 60">
              <a:extLst>
                <a:ext uri="{FF2B5EF4-FFF2-40B4-BE49-F238E27FC236}">
                  <a16:creationId xmlns:a16="http://schemas.microsoft.com/office/drawing/2014/main" id="{5F6A8E1D-BFAA-314A-862A-329B79531D3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5" name="Group 55">
            <a:extLst>
              <a:ext uri="{FF2B5EF4-FFF2-40B4-BE49-F238E27FC236}">
                <a16:creationId xmlns:a16="http://schemas.microsoft.com/office/drawing/2014/main" id="{955B3515-1284-EE42-BBB3-DA6F5AC0A076}"/>
              </a:ext>
            </a:extLst>
          </p:cNvPr>
          <p:cNvGrpSpPr>
            <a:grpSpLocks/>
          </p:cNvGrpSpPr>
          <p:nvPr/>
        </p:nvGrpSpPr>
        <p:grpSpPr bwMode="auto">
          <a:xfrm>
            <a:off x="2773033" y="3869749"/>
            <a:ext cx="246790" cy="209136"/>
            <a:chOff x="3347" y="1468"/>
            <a:chExt cx="433" cy="433"/>
          </a:xfrm>
        </p:grpSpPr>
        <p:sp>
          <p:nvSpPr>
            <p:cNvPr id="126" name="Freeform 56">
              <a:extLst>
                <a:ext uri="{FF2B5EF4-FFF2-40B4-BE49-F238E27FC236}">
                  <a16:creationId xmlns:a16="http://schemas.microsoft.com/office/drawing/2014/main" id="{89BD9BFB-1A9F-D04C-BA8C-5E73AE4385D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7" name="Freeform 57">
              <a:extLst>
                <a:ext uri="{FF2B5EF4-FFF2-40B4-BE49-F238E27FC236}">
                  <a16:creationId xmlns:a16="http://schemas.microsoft.com/office/drawing/2014/main" id="{35060812-6131-DB4D-A1D6-40458CDED05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8" name="Freeform 58">
              <a:extLst>
                <a:ext uri="{FF2B5EF4-FFF2-40B4-BE49-F238E27FC236}">
                  <a16:creationId xmlns:a16="http://schemas.microsoft.com/office/drawing/2014/main" id="{04F9CD18-56BA-134D-9FB3-53522FB17EE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9" name="Freeform 59">
              <a:extLst>
                <a:ext uri="{FF2B5EF4-FFF2-40B4-BE49-F238E27FC236}">
                  <a16:creationId xmlns:a16="http://schemas.microsoft.com/office/drawing/2014/main" id="{109FA31C-4F62-7648-BA0A-91DCA84DE60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0" name="Freeform 60">
              <a:extLst>
                <a:ext uri="{FF2B5EF4-FFF2-40B4-BE49-F238E27FC236}">
                  <a16:creationId xmlns:a16="http://schemas.microsoft.com/office/drawing/2014/main" id="{F35F5798-4DDC-DE44-A161-C1A2FC84C7C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31" name="Group 55">
            <a:extLst>
              <a:ext uri="{FF2B5EF4-FFF2-40B4-BE49-F238E27FC236}">
                <a16:creationId xmlns:a16="http://schemas.microsoft.com/office/drawing/2014/main" id="{B281CD7F-18B2-2341-B666-86C7EC6BA716}"/>
              </a:ext>
            </a:extLst>
          </p:cNvPr>
          <p:cNvGrpSpPr>
            <a:grpSpLocks/>
          </p:cNvGrpSpPr>
          <p:nvPr/>
        </p:nvGrpSpPr>
        <p:grpSpPr bwMode="auto">
          <a:xfrm>
            <a:off x="3054838" y="3618853"/>
            <a:ext cx="246790" cy="209136"/>
            <a:chOff x="3347" y="1468"/>
            <a:chExt cx="433" cy="433"/>
          </a:xfrm>
        </p:grpSpPr>
        <p:sp>
          <p:nvSpPr>
            <p:cNvPr id="132" name="Freeform 56">
              <a:extLst>
                <a:ext uri="{FF2B5EF4-FFF2-40B4-BE49-F238E27FC236}">
                  <a16:creationId xmlns:a16="http://schemas.microsoft.com/office/drawing/2014/main" id="{6ED4A4AF-CCAB-C244-AF29-ABD7219CAFD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3" name="Freeform 57">
              <a:extLst>
                <a:ext uri="{FF2B5EF4-FFF2-40B4-BE49-F238E27FC236}">
                  <a16:creationId xmlns:a16="http://schemas.microsoft.com/office/drawing/2014/main" id="{63BB6EB4-39C7-2F46-B5BB-ACE22CF14A5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4" name="Freeform 58">
              <a:extLst>
                <a:ext uri="{FF2B5EF4-FFF2-40B4-BE49-F238E27FC236}">
                  <a16:creationId xmlns:a16="http://schemas.microsoft.com/office/drawing/2014/main" id="{1E0479B6-4086-C34D-85FF-583DB1BDDB0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5" name="Freeform 59">
              <a:extLst>
                <a:ext uri="{FF2B5EF4-FFF2-40B4-BE49-F238E27FC236}">
                  <a16:creationId xmlns:a16="http://schemas.microsoft.com/office/drawing/2014/main" id="{F5CC0528-D119-5243-9DD3-8E70F82897A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6" name="Freeform 60">
              <a:extLst>
                <a:ext uri="{FF2B5EF4-FFF2-40B4-BE49-F238E27FC236}">
                  <a16:creationId xmlns:a16="http://schemas.microsoft.com/office/drawing/2014/main" id="{4CFAB3F6-4108-D444-91D7-BA4C935FE32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37" name="Group 55">
            <a:extLst>
              <a:ext uri="{FF2B5EF4-FFF2-40B4-BE49-F238E27FC236}">
                <a16:creationId xmlns:a16="http://schemas.microsoft.com/office/drawing/2014/main" id="{073575A2-F181-784B-B8BB-47319476F13A}"/>
              </a:ext>
            </a:extLst>
          </p:cNvPr>
          <p:cNvGrpSpPr>
            <a:grpSpLocks/>
          </p:cNvGrpSpPr>
          <p:nvPr/>
        </p:nvGrpSpPr>
        <p:grpSpPr bwMode="auto">
          <a:xfrm>
            <a:off x="2523096" y="3950332"/>
            <a:ext cx="246790" cy="209136"/>
            <a:chOff x="3347" y="1468"/>
            <a:chExt cx="433" cy="433"/>
          </a:xfrm>
        </p:grpSpPr>
        <p:sp>
          <p:nvSpPr>
            <p:cNvPr id="138" name="Freeform 56">
              <a:extLst>
                <a:ext uri="{FF2B5EF4-FFF2-40B4-BE49-F238E27FC236}">
                  <a16:creationId xmlns:a16="http://schemas.microsoft.com/office/drawing/2014/main" id="{C73B6BC0-516E-A14D-8D2F-F04F33A3892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9" name="Freeform 57">
              <a:extLst>
                <a:ext uri="{FF2B5EF4-FFF2-40B4-BE49-F238E27FC236}">
                  <a16:creationId xmlns:a16="http://schemas.microsoft.com/office/drawing/2014/main" id="{F641416C-7D95-E04B-A601-E00F7DB7488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0" name="Freeform 58">
              <a:extLst>
                <a:ext uri="{FF2B5EF4-FFF2-40B4-BE49-F238E27FC236}">
                  <a16:creationId xmlns:a16="http://schemas.microsoft.com/office/drawing/2014/main" id="{029B4724-E5B0-E645-9D91-CAB5A56E85C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1" name="Freeform 59">
              <a:extLst>
                <a:ext uri="{FF2B5EF4-FFF2-40B4-BE49-F238E27FC236}">
                  <a16:creationId xmlns:a16="http://schemas.microsoft.com/office/drawing/2014/main" id="{0D0F8D77-8E85-614D-8BCA-97A98A43ED5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2" name="Freeform 60">
              <a:extLst>
                <a:ext uri="{FF2B5EF4-FFF2-40B4-BE49-F238E27FC236}">
                  <a16:creationId xmlns:a16="http://schemas.microsoft.com/office/drawing/2014/main" id="{2C9196C6-4367-634B-A31D-412B132A616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3" name="Group 55">
            <a:extLst>
              <a:ext uri="{FF2B5EF4-FFF2-40B4-BE49-F238E27FC236}">
                <a16:creationId xmlns:a16="http://schemas.microsoft.com/office/drawing/2014/main" id="{7132B6C1-BDE0-B042-A165-C3633572E87B}"/>
              </a:ext>
            </a:extLst>
          </p:cNvPr>
          <p:cNvGrpSpPr>
            <a:grpSpLocks/>
          </p:cNvGrpSpPr>
          <p:nvPr/>
        </p:nvGrpSpPr>
        <p:grpSpPr bwMode="auto">
          <a:xfrm>
            <a:off x="3042490" y="3915910"/>
            <a:ext cx="246790" cy="209136"/>
            <a:chOff x="3347" y="1468"/>
            <a:chExt cx="433" cy="433"/>
          </a:xfrm>
        </p:grpSpPr>
        <p:sp>
          <p:nvSpPr>
            <p:cNvPr id="144" name="Freeform 56">
              <a:extLst>
                <a:ext uri="{FF2B5EF4-FFF2-40B4-BE49-F238E27FC236}">
                  <a16:creationId xmlns:a16="http://schemas.microsoft.com/office/drawing/2014/main" id="{5D141E54-CCA8-984E-8209-E3712504E79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5" name="Freeform 57">
              <a:extLst>
                <a:ext uri="{FF2B5EF4-FFF2-40B4-BE49-F238E27FC236}">
                  <a16:creationId xmlns:a16="http://schemas.microsoft.com/office/drawing/2014/main" id="{71661B21-2BBB-984F-B39D-823999B6E77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6" name="Freeform 58">
              <a:extLst>
                <a:ext uri="{FF2B5EF4-FFF2-40B4-BE49-F238E27FC236}">
                  <a16:creationId xmlns:a16="http://schemas.microsoft.com/office/drawing/2014/main" id="{A30AB17D-13ED-054D-9AE9-FED76E80ABF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7" name="Freeform 59">
              <a:extLst>
                <a:ext uri="{FF2B5EF4-FFF2-40B4-BE49-F238E27FC236}">
                  <a16:creationId xmlns:a16="http://schemas.microsoft.com/office/drawing/2014/main" id="{DB821722-1BB6-7E4E-9740-B4CFED43292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8" name="Freeform 60">
              <a:extLst>
                <a:ext uri="{FF2B5EF4-FFF2-40B4-BE49-F238E27FC236}">
                  <a16:creationId xmlns:a16="http://schemas.microsoft.com/office/drawing/2014/main" id="{54D29261-8C9B-CB45-AFB8-9ECE964C745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149" name="テキスト ボックス 148">
            <a:extLst>
              <a:ext uri="{FF2B5EF4-FFF2-40B4-BE49-F238E27FC236}">
                <a16:creationId xmlns:a16="http://schemas.microsoft.com/office/drawing/2014/main" id="{3E73E73A-D9BD-D947-806C-E1C21E0B1E96}"/>
              </a:ext>
            </a:extLst>
          </p:cNvPr>
          <p:cNvSpPr txBox="1"/>
          <p:nvPr/>
        </p:nvSpPr>
        <p:spPr>
          <a:xfrm>
            <a:off x="6868579" y="1758149"/>
            <a:ext cx="1107996" cy="369332"/>
          </a:xfrm>
          <a:prstGeom prst="rect">
            <a:avLst/>
          </a:prstGeom>
          <a:noFill/>
        </p:spPr>
        <p:txBody>
          <a:bodyPr wrap="none" rtlCol="0">
            <a:spAutoFit/>
          </a:bodyPr>
          <a:lstStyle/>
          <a:p>
            <a:r>
              <a:rPr lang="ja-JP" altLang="en-US"/>
              <a:t>周辺地域</a:t>
            </a:r>
            <a:endParaRPr kumimoji="1" lang="ja-JP" altLang="en-US"/>
          </a:p>
        </p:txBody>
      </p:sp>
      <p:sp>
        <p:nvSpPr>
          <p:cNvPr id="150" name="テキスト ボックス 149">
            <a:extLst>
              <a:ext uri="{FF2B5EF4-FFF2-40B4-BE49-F238E27FC236}">
                <a16:creationId xmlns:a16="http://schemas.microsoft.com/office/drawing/2014/main" id="{8E25B49B-E41F-9645-B4C6-9B65279AEF07}"/>
              </a:ext>
            </a:extLst>
          </p:cNvPr>
          <p:cNvSpPr txBox="1"/>
          <p:nvPr/>
        </p:nvSpPr>
        <p:spPr>
          <a:xfrm>
            <a:off x="5661474" y="2068675"/>
            <a:ext cx="1723549" cy="276999"/>
          </a:xfrm>
          <a:prstGeom prst="rect">
            <a:avLst/>
          </a:prstGeom>
          <a:noFill/>
        </p:spPr>
        <p:txBody>
          <a:bodyPr wrap="none" rtlCol="0">
            <a:spAutoFit/>
          </a:bodyPr>
          <a:lstStyle/>
          <a:p>
            <a:r>
              <a:rPr kumimoji="1" lang="ja-JP" altLang="en-US" sz="1200"/>
              <a:t>プルーム（放射性雲）</a:t>
            </a:r>
          </a:p>
        </p:txBody>
      </p:sp>
      <p:sp>
        <p:nvSpPr>
          <p:cNvPr id="152" name="テキスト ボックス 151">
            <a:extLst>
              <a:ext uri="{FF2B5EF4-FFF2-40B4-BE49-F238E27FC236}">
                <a16:creationId xmlns:a16="http://schemas.microsoft.com/office/drawing/2014/main" id="{E526EA6E-A3FD-D345-84A9-06497144BCEA}"/>
              </a:ext>
            </a:extLst>
          </p:cNvPr>
          <p:cNvSpPr txBox="1"/>
          <p:nvPr/>
        </p:nvSpPr>
        <p:spPr>
          <a:xfrm>
            <a:off x="3865355" y="1647942"/>
            <a:ext cx="233141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a:solidFill>
                  <a:srgbClr val="2E2224"/>
                </a:solidFill>
                <a:latin typeface="Arial" pitchFamily="34" charset="0"/>
              </a:rPr>
              <a:t>放射性物質の放出</a:t>
            </a:r>
            <a:endParaRPr lang="ja-JP" altLang="en-US" dirty="0">
              <a:solidFill>
                <a:srgbClr val="2E2224"/>
              </a:solidFill>
              <a:latin typeface="Arial" pitchFamily="34" charset="0"/>
            </a:endParaRPr>
          </a:p>
        </p:txBody>
      </p:sp>
      <p:sp>
        <p:nvSpPr>
          <p:cNvPr id="153" name="テキスト ボックス 152">
            <a:extLst>
              <a:ext uri="{FF2B5EF4-FFF2-40B4-BE49-F238E27FC236}">
                <a16:creationId xmlns:a16="http://schemas.microsoft.com/office/drawing/2014/main" id="{4D23DB92-3521-C34E-A760-4A59FBC5B272}"/>
              </a:ext>
            </a:extLst>
          </p:cNvPr>
          <p:cNvSpPr txBox="1"/>
          <p:nvPr/>
        </p:nvSpPr>
        <p:spPr>
          <a:xfrm>
            <a:off x="6757163" y="3467240"/>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外部被ばく</a:t>
            </a:r>
            <a:endParaRPr lang="en-US" altLang="ja-JP" sz="1400" dirty="0">
              <a:latin typeface="Arial" pitchFamily="34" charset="0"/>
            </a:endParaRPr>
          </a:p>
        </p:txBody>
      </p:sp>
      <p:sp>
        <p:nvSpPr>
          <p:cNvPr id="231" name="稲妻 230">
            <a:extLst>
              <a:ext uri="{FF2B5EF4-FFF2-40B4-BE49-F238E27FC236}">
                <a16:creationId xmlns:a16="http://schemas.microsoft.com/office/drawing/2014/main" id="{23540F5A-1E2A-874B-A2B2-09211A863199}"/>
              </a:ext>
            </a:extLst>
          </p:cNvPr>
          <p:cNvSpPr/>
          <p:nvPr/>
        </p:nvSpPr>
        <p:spPr>
          <a:xfrm>
            <a:off x="6067476" y="2980324"/>
            <a:ext cx="523757" cy="8973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稲妻 231">
            <a:extLst>
              <a:ext uri="{FF2B5EF4-FFF2-40B4-BE49-F238E27FC236}">
                <a16:creationId xmlns:a16="http://schemas.microsoft.com/office/drawing/2014/main" id="{F74446E1-98F6-B346-B247-D2508C21D028}"/>
              </a:ext>
            </a:extLst>
          </p:cNvPr>
          <p:cNvSpPr/>
          <p:nvPr/>
        </p:nvSpPr>
        <p:spPr>
          <a:xfrm rot="2104741">
            <a:off x="5441132" y="3180580"/>
            <a:ext cx="668349" cy="90485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正方形/長方形 467">
            <a:extLst>
              <a:ext uri="{FF2B5EF4-FFF2-40B4-BE49-F238E27FC236}">
                <a16:creationId xmlns:a16="http://schemas.microsoft.com/office/drawing/2014/main" id="{B10998C9-1F66-0A49-BE1A-9AC424B4579F}"/>
              </a:ext>
            </a:extLst>
          </p:cNvPr>
          <p:cNvSpPr/>
          <p:nvPr/>
        </p:nvSpPr>
        <p:spPr>
          <a:xfrm>
            <a:off x="628650" y="4286162"/>
            <a:ext cx="3194563" cy="1569660"/>
          </a:xfrm>
          <a:prstGeom prst="rect">
            <a:avLst/>
          </a:prstGeom>
          <a:solidFill>
            <a:srgbClr val="FFE5FF"/>
          </a:solidFill>
          <a:ln>
            <a:solidFill>
              <a:schemeClr val="tx1"/>
            </a:solidFill>
          </a:ln>
        </p:spPr>
        <p:txBody>
          <a:bodyPr wrap="square">
            <a:spAutoFit/>
          </a:bodyPr>
          <a:lstStyle/>
          <a:p>
            <a:r>
              <a:rPr lang="ja-JP" altLang="en-US" sz="1600" dirty="0">
                <a:latin typeface="Meiryo UI" pitchFamily="50" charset="-128"/>
                <a:ea typeface="Meiryo UI" pitchFamily="50" charset="-128"/>
                <a:cs typeface="Meiryo UI" pitchFamily="50" charset="-128"/>
              </a:rPr>
              <a:t>主な核分裂生成物</a:t>
            </a:r>
            <a:endParaRPr lang="en-US" altLang="ja-JP" sz="1600" dirty="0">
              <a:latin typeface="Meiryo UI" pitchFamily="50" charset="-128"/>
              <a:ea typeface="Meiryo UI" pitchFamily="50" charset="-128"/>
              <a:cs typeface="Meiryo UI" pitchFamily="50" charset="-128"/>
            </a:endParaRPr>
          </a:p>
          <a:p>
            <a:pPr marL="285750" indent="-285750">
              <a:buFont typeface="Arial"/>
              <a:buChar char="•"/>
            </a:pPr>
            <a:r>
              <a:rPr lang="en-US" altLang="ja-JP" sz="1600" baseline="30000" dirty="0">
                <a:latin typeface="Meiryo UI" pitchFamily="50" charset="-128"/>
                <a:ea typeface="Meiryo UI" pitchFamily="50" charset="-128"/>
                <a:cs typeface="Meiryo UI" pitchFamily="50" charset="-128"/>
              </a:rPr>
              <a:t>85</a:t>
            </a:r>
            <a:r>
              <a:rPr lang="en-US" altLang="ja-JP" sz="1600" dirty="0">
                <a:latin typeface="Meiryo UI" pitchFamily="50" charset="-128"/>
                <a:ea typeface="Meiryo UI" pitchFamily="50" charset="-128"/>
                <a:cs typeface="Meiryo UI" pitchFamily="50" charset="-128"/>
              </a:rPr>
              <a:t>Kr</a:t>
            </a:r>
            <a:r>
              <a:rPr lang="ja-JP" altLang="en-US" sz="1600" dirty="0">
                <a:latin typeface="Meiryo UI" pitchFamily="50" charset="-128"/>
                <a:ea typeface="Meiryo UI" pitchFamily="50" charset="-128"/>
                <a:cs typeface="Meiryo UI" pitchFamily="50" charset="-128"/>
              </a:rPr>
              <a:t>、</a:t>
            </a:r>
            <a:r>
              <a:rPr lang="en-US" altLang="ja-JP" sz="1600" baseline="30000" dirty="0">
                <a:latin typeface="Meiryo UI" pitchFamily="50" charset="-128"/>
                <a:ea typeface="Meiryo UI" pitchFamily="50" charset="-128"/>
                <a:cs typeface="Meiryo UI" pitchFamily="50" charset="-128"/>
              </a:rPr>
              <a:t>133m</a:t>
            </a:r>
            <a:r>
              <a:rPr lang="en-US" altLang="ja-JP" sz="1600" dirty="0">
                <a:latin typeface="Meiryo UI" pitchFamily="50" charset="-128"/>
                <a:ea typeface="Meiryo UI" pitchFamily="50" charset="-128"/>
                <a:cs typeface="Meiryo UI" pitchFamily="50" charset="-128"/>
              </a:rPr>
              <a:t>Xe</a:t>
            </a:r>
            <a:r>
              <a:rPr lang="ja-JP" altLang="en-US" sz="1600" dirty="0">
                <a:latin typeface="Meiryo UI" pitchFamily="50" charset="-128"/>
                <a:ea typeface="Meiryo UI" pitchFamily="50" charset="-128"/>
                <a:cs typeface="Meiryo UI" pitchFamily="50" charset="-128"/>
              </a:rPr>
              <a:t>（希ガス）</a:t>
            </a:r>
            <a:endParaRPr lang="en-US" altLang="ja-JP" sz="1600" dirty="0">
              <a:latin typeface="Meiryo UI" pitchFamily="50" charset="-128"/>
              <a:ea typeface="Meiryo UI" pitchFamily="50" charset="-128"/>
              <a:cs typeface="Meiryo UI" pitchFamily="50" charset="-128"/>
            </a:endParaRPr>
          </a:p>
          <a:p>
            <a:pPr marL="285750" indent="-285750">
              <a:buFont typeface="Arial"/>
              <a:buChar char="•"/>
            </a:pPr>
            <a:r>
              <a:rPr lang="en-US" altLang="ja-JP" sz="1600" baseline="30000" dirty="0">
                <a:latin typeface="Meiryo UI" pitchFamily="50" charset="-128"/>
                <a:ea typeface="Meiryo UI" pitchFamily="50" charset="-128"/>
                <a:cs typeface="Meiryo UI" pitchFamily="50" charset="-128"/>
              </a:rPr>
              <a:t>131</a:t>
            </a:r>
            <a:r>
              <a:rPr lang="en-US" altLang="ja-JP" sz="1600" dirty="0">
                <a:latin typeface="Meiryo UI" pitchFamily="50" charset="-128"/>
                <a:ea typeface="Meiryo UI" pitchFamily="50" charset="-128"/>
                <a:cs typeface="Meiryo UI" pitchFamily="50" charset="-128"/>
              </a:rPr>
              <a:t>I </a:t>
            </a:r>
            <a:r>
              <a:rPr lang="ja-JP" altLang="en-US" sz="1600" dirty="0">
                <a:latin typeface="Meiryo UI" pitchFamily="50" charset="-128"/>
                <a:ea typeface="Meiryo UI" pitchFamily="50" charset="-128"/>
                <a:cs typeface="Meiryo UI" pitchFamily="50" charset="-128"/>
              </a:rPr>
              <a:t>、</a:t>
            </a:r>
            <a:r>
              <a:rPr lang="en-US" altLang="ja-JP" sz="1600" baseline="30000" dirty="0">
                <a:latin typeface="Meiryo UI" pitchFamily="50" charset="-128"/>
                <a:ea typeface="Meiryo UI" pitchFamily="50" charset="-128"/>
                <a:cs typeface="Meiryo UI" pitchFamily="50" charset="-128"/>
              </a:rPr>
              <a:t>133</a:t>
            </a:r>
            <a:r>
              <a:rPr lang="en-US" altLang="ja-JP" sz="1600" dirty="0">
                <a:latin typeface="Meiryo UI" pitchFamily="50" charset="-128"/>
                <a:ea typeface="Meiryo UI" pitchFamily="50" charset="-128"/>
                <a:cs typeface="Meiryo UI" pitchFamily="50" charset="-128"/>
              </a:rPr>
              <a:t>I</a:t>
            </a:r>
            <a:r>
              <a:rPr lang="ja-JP" altLang="en-US" sz="1600" dirty="0">
                <a:latin typeface="Meiryo UI" pitchFamily="50" charset="-128"/>
                <a:ea typeface="Meiryo UI" pitchFamily="50" charset="-128"/>
                <a:cs typeface="Meiryo UI" pitchFamily="50" charset="-128"/>
              </a:rPr>
              <a:t>（揮発性物質）</a:t>
            </a:r>
            <a:endParaRPr lang="en-US" altLang="ja-JP" sz="1600" dirty="0">
              <a:latin typeface="Meiryo UI" pitchFamily="50" charset="-128"/>
              <a:ea typeface="Meiryo UI" pitchFamily="50" charset="-128"/>
              <a:cs typeface="Meiryo UI" pitchFamily="50" charset="-128"/>
            </a:endParaRPr>
          </a:p>
          <a:p>
            <a:pPr marL="285750" indent="-285750">
              <a:buFont typeface="Arial"/>
              <a:buChar char="•"/>
            </a:pPr>
            <a:r>
              <a:rPr lang="en-US" altLang="ja-JP" sz="1600" baseline="30000" dirty="0">
                <a:latin typeface="Meiryo UI" pitchFamily="50" charset="-128"/>
                <a:ea typeface="Meiryo UI" pitchFamily="50" charset="-128"/>
                <a:cs typeface="Meiryo UI" pitchFamily="50" charset="-128"/>
              </a:rPr>
              <a:t>90</a:t>
            </a:r>
            <a:r>
              <a:rPr lang="en-US" altLang="ja-JP" sz="1600" dirty="0">
                <a:latin typeface="Meiryo UI" pitchFamily="50" charset="-128"/>
                <a:ea typeface="Meiryo UI" pitchFamily="50" charset="-128"/>
                <a:cs typeface="Meiryo UI" pitchFamily="50" charset="-128"/>
              </a:rPr>
              <a:t>Sr</a:t>
            </a:r>
            <a:r>
              <a:rPr lang="ja-JP" altLang="en-US" sz="1600">
                <a:latin typeface="Meiryo UI" pitchFamily="50" charset="-128"/>
                <a:ea typeface="Meiryo UI" pitchFamily="50" charset="-128"/>
                <a:cs typeface="Meiryo UI" pitchFamily="50" charset="-128"/>
              </a:rPr>
              <a:t>、</a:t>
            </a:r>
            <a:r>
              <a:rPr lang="en-US" altLang="ja-JP" sz="1600" baseline="30000" dirty="0">
                <a:latin typeface="Meiryo UI" pitchFamily="50" charset="-128"/>
                <a:ea typeface="Meiryo UI" pitchFamily="50" charset="-128"/>
                <a:cs typeface="Meiryo UI" pitchFamily="50" charset="-128"/>
              </a:rPr>
              <a:t>137</a:t>
            </a:r>
            <a:r>
              <a:rPr lang="en-US" altLang="ja-JP" sz="1600" dirty="0">
                <a:latin typeface="Meiryo UI" pitchFamily="50" charset="-128"/>
                <a:ea typeface="Meiryo UI" pitchFamily="50" charset="-128"/>
                <a:cs typeface="Meiryo UI" pitchFamily="50" charset="-128"/>
              </a:rPr>
              <a:t>Cs</a:t>
            </a:r>
          </a:p>
          <a:p>
            <a:r>
              <a:rPr lang="ja-JP" altLang="en-US" sz="1600" dirty="0">
                <a:latin typeface="Meiryo UI" pitchFamily="50" charset="-128"/>
                <a:ea typeface="Meiryo UI" pitchFamily="50" charset="-128"/>
                <a:cs typeface="Meiryo UI" pitchFamily="50" charset="-128"/>
              </a:rPr>
              <a:t>中性子によって放射化された物質</a:t>
            </a:r>
            <a:endParaRPr lang="en-US" altLang="ja-JP" sz="1600" dirty="0">
              <a:latin typeface="Meiryo UI" pitchFamily="50" charset="-128"/>
              <a:ea typeface="Meiryo UI" pitchFamily="50" charset="-128"/>
              <a:cs typeface="Meiryo UI" pitchFamily="50" charset="-128"/>
            </a:endParaRPr>
          </a:p>
          <a:p>
            <a:pPr marL="285750" indent="-285750">
              <a:buFont typeface="Arial"/>
              <a:buChar char="•"/>
            </a:pPr>
            <a:r>
              <a:rPr lang="en-US" altLang="ja-JP" sz="1600" baseline="30000" dirty="0">
                <a:latin typeface="Meiryo UI" pitchFamily="50" charset="-128"/>
                <a:ea typeface="Meiryo UI" pitchFamily="50" charset="-128"/>
                <a:cs typeface="Meiryo UI" pitchFamily="50" charset="-128"/>
              </a:rPr>
              <a:t>58</a:t>
            </a:r>
            <a:r>
              <a:rPr lang="en-US" altLang="ja-JP" sz="1600" dirty="0">
                <a:latin typeface="Meiryo UI" pitchFamily="50" charset="-128"/>
                <a:ea typeface="Meiryo UI" pitchFamily="50" charset="-128"/>
                <a:cs typeface="Meiryo UI" pitchFamily="50" charset="-128"/>
              </a:rPr>
              <a:t>Co</a:t>
            </a:r>
            <a:r>
              <a:rPr lang="ja-JP" altLang="en-US" sz="1600">
                <a:latin typeface="Meiryo UI" pitchFamily="50" charset="-128"/>
                <a:ea typeface="Meiryo UI" pitchFamily="50" charset="-128"/>
                <a:cs typeface="Meiryo UI" pitchFamily="50" charset="-128"/>
              </a:rPr>
              <a:t>、</a:t>
            </a:r>
            <a:r>
              <a:rPr lang="en-US" altLang="ja-JP" sz="1600" baseline="30000" dirty="0">
                <a:latin typeface="Meiryo UI" pitchFamily="50" charset="-128"/>
                <a:ea typeface="Meiryo UI" pitchFamily="50" charset="-128"/>
                <a:cs typeface="Meiryo UI" pitchFamily="50" charset="-128"/>
              </a:rPr>
              <a:t>60</a:t>
            </a:r>
            <a:r>
              <a:rPr lang="en-US" altLang="ja-JP" sz="1600" dirty="0">
                <a:latin typeface="Meiryo UI" pitchFamily="50" charset="-128"/>
                <a:ea typeface="Meiryo UI" pitchFamily="50" charset="-128"/>
                <a:cs typeface="Meiryo UI" pitchFamily="50" charset="-128"/>
              </a:rPr>
              <a:t>Co</a:t>
            </a:r>
            <a:r>
              <a:rPr lang="ja-JP" altLang="en-US" sz="1600">
                <a:latin typeface="Meiryo UI" pitchFamily="50" charset="-128"/>
                <a:ea typeface="Meiryo UI" pitchFamily="50" charset="-128"/>
                <a:cs typeface="Meiryo UI" pitchFamily="50" charset="-128"/>
              </a:rPr>
              <a:t>、</a:t>
            </a:r>
            <a:r>
              <a:rPr lang="en-US" altLang="ja-JP" sz="1600" baseline="30000" dirty="0">
                <a:latin typeface="Meiryo UI" pitchFamily="50" charset="-128"/>
                <a:ea typeface="Meiryo UI" pitchFamily="50" charset="-128"/>
                <a:cs typeface="Meiryo UI" pitchFamily="50" charset="-128"/>
              </a:rPr>
              <a:t> 134</a:t>
            </a:r>
            <a:r>
              <a:rPr lang="en-US" altLang="ja-JP" sz="1600" dirty="0">
                <a:latin typeface="Meiryo UI" pitchFamily="50" charset="-128"/>
                <a:ea typeface="Meiryo UI" pitchFamily="50" charset="-128"/>
                <a:cs typeface="Meiryo UI" pitchFamily="50" charset="-128"/>
              </a:rPr>
              <a:t>Cs</a:t>
            </a:r>
            <a:endParaRPr lang="ja-JP" altLang="en-US" sz="1600" dirty="0">
              <a:latin typeface="Meiryo UI" pitchFamily="50" charset="-128"/>
              <a:ea typeface="Meiryo UI" pitchFamily="50" charset="-128"/>
              <a:cs typeface="Meiryo UI" pitchFamily="50" charset="-128"/>
            </a:endParaRPr>
          </a:p>
        </p:txBody>
      </p:sp>
      <p:pic>
        <p:nvPicPr>
          <p:cNvPr id="469" name="図 468">
            <a:extLst>
              <a:ext uri="{FF2B5EF4-FFF2-40B4-BE49-F238E27FC236}">
                <a16:creationId xmlns:a16="http://schemas.microsoft.com/office/drawing/2014/main" id="{3FBF33C2-3915-C747-BEC5-3045754285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2937" y="3975003"/>
            <a:ext cx="1232834" cy="1797629"/>
          </a:xfrm>
          <a:prstGeom prst="rect">
            <a:avLst/>
          </a:prstGeom>
        </p:spPr>
      </p:pic>
      <p:sp>
        <p:nvSpPr>
          <p:cNvPr id="470" name="テキスト ボックス 469">
            <a:extLst>
              <a:ext uri="{FF2B5EF4-FFF2-40B4-BE49-F238E27FC236}">
                <a16:creationId xmlns:a16="http://schemas.microsoft.com/office/drawing/2014/main" id="{8368DD6A-94B6-4E49-A94F-51EE90C61C85}"/>
              </a:ext>
            </a:extLst>
          </p:cNvPr>
          <p:cNvSpPr txBox="1"/>
          <p:nvPr/>
        </p:nvSpPr>
        <p:spPr>
          <a:xfrm>
            <a:off x="7100804" y="4770562"/>
            <a:ext cx="57606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a:t>
            </a:r>
            <a:endParaRPr lang="en-US" altLang="ja-JP" sz="1400" dirty="0">
              <a:latin typeface="Arial" pitchFamily="34" charset="0"/>
            </a:endParaRPr>
          </a:p>
        </p:txBody>
      </p:sp>
      <p:sp>
        <p:nvSpPr>
          <p:cNvPr id="471" name="テキスト ボックス 470">
            <a:extLst>
              <a:ext uri="{FF2B5EF4-FFF2-40B4-BE49-F238E27FC236}">
                <a16:creationId xmlns:a16="http://schemas.microsoft.com/office/drawing/2014/main" id="{BD93307D-32A3-C84F-9107-865A0606106C}"/>
              </a:ext>
            </a:extLst>
          </p:cNvPr>
          <p:cNvSpPr txBox="1"/>
          <p:nvPr/>
        </p:nvSpPr>
        <p:spPr>
          <a:xfrm>
            <a:off x="4083512" y="4413651"/>
            <a:ext cx="1234566" cy="31726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472" name="テキスト ボックス 471">
            <a:extLst>
              <a:ext uri="{FF2B5EF4-FFF2-40B4-BE49-F238E27FC236}">
                <a16:creationId xmlns:a16="http://schemas.microsoft.com/office/drawing/2014/main" id="{A27C7853-2AF4-884F-851B-23C240D0DB4D}"/>
              </a:ext>
            </a:extLst>
          </p:cNvPr>
          <p:cNvSpPr txBox="1"/>
          <p:nvPr/>
        </p:nvSpPr>
        <p:spPr>
          <a:xfrm>
            <a:off x="4083512" y="3966939"/>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食事</a:t>
            </a:r>
            <a:endParaRPr lang="en-US" altLang="ja-JP" sz="1400" dirty="0">
              <a:latin typeface="Arial" pitchFamily="34" charset="0"/>
            </a:endParaRPr>
          </a:p>
        </p:txBody>
      </p:sp>
      <p:sp>
        <p:nvSpPr>
          <p:cNvPr id="473" name="テキスト ボックス 472">
            <a:extLst>
              <a:ext uri="{FF2B5EF4-FFF2-40B4-BE49-F238E27FC236}">
                <a16:creationId xmlns:a16="http://schemas.microsoft.com/office/drawing/2014/main" id="{88E90898-E5B8-5E40-B01E-BB0ABDBDD43C}"/>
              </a:ext>
            </a:extLst>
          </p:cNvPr>
          <p:cNvSpPr txBox="1"/>
          <p:nvPr/>
        </p:nvSpPr>
        <p:spPr>
          <a:xfrm>
            <a:off x="4742014" y="3966939"/>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吸入</a:t>
            </a:r>
          </a:p>
        </p:txBody>
      </p:sp>
      <p:sp>
        <p:nvSpPr>
          <p:cNvPr id="474" name="テキスト ボックス 473">
            <a:extLst>
              <a:ext uri="{FF2B5EF4-FFF2-40B4-BE49-F238E27FC236}">
                <a16:creationId xmlns:a16="http://schemas.microsoft.com/office/drawing/2014/main" id="{452CBEA0-1C90-E547-A432-71FD211222C6}"/>
              </a:ext>
            </a:extLst>
          </p:cNvPr>
          <p:cNvSpPr txBox="1"/>
          <p:nvPr/>
        </p:nvSpPr>
        <p:spPr>
          <a:xfrm>
            <a:off x="5576676" y="3467240"/>
            <a:ext cx="10081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ガンマ線</a:t>
            </a:r>
            <a:endParaRPr lang="en-US" altLang="ja-JP" sz="1400" dirty="0">
              <a:latin typeface="Arial" pitchFamily="34" charset="0"/>
            </a:endParaRPr>
          </a:p>
        </p:txBody>
      </p:sp>
      <p:sp>
        <p:nvSpPr>
          <p:cNvPr id="475" name="雲 474">
            <a:extLst>
              <a:ext uri="{FF2B5EF4-FFF2-40B4-BE49-F238E27FC236}">
                <a16:creationId xmlns:a16="http://schemas.microsoft.com/office/drawing/2014/main" id="{93991DE0-A7BB-4C47-BCBF-2CE19A7D6D59}"/>
              </a:ext>
            </a:extLst>
          </p:cNvPr>
          <p:cNvSpPr/>
          <p:nvPr/>
        </p:nvSpPr>
        <p:spPr>
          <a:xfrm>
            <a:off x="5919253" y="2518440"/>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6" name="Group 55">
            <a:extLst>
              <a:ext uri="{FF2B5EF4-FFF2-40B4-BE49-F238E27FC236}">
                <a16:creationId xmlns:a16="http://schemas.microsoft.com/office/drawing/2014/main" id="{1DC653A4-11BE-4048-BFA4-65487B98715E}"/>
              </a:ext>
            </a:extLst>
          </p:cNvPr>
          <p:cNvGrpSpPr>
            <a:grpSpLocks/>
          </p:cNvGrpSpPr>
          <p:nvPr/>
        </p:nvGrpSpPr>
        <p:grpSpPr bwMode="auto">
          <a:xfrm>
            <a:off x="5767374" y="2679183"/>
            <a:ext cx="246790" cy="209136"/>
            <a:chOff x="3347" y="1468"/>
            <a:chExt cx="433" cy="433"/>
          </a:xfrm>
        </p:grpSpPr>
        <p:sp>
          <p:nvSpPr>
            <p:cNvPr id="477" name="Freeform 56">
              <a:extLst>
                <a:ext uri="{FF2B5EF4-FFF2-40B4-BE49-F238E27FC236}">
                  <a16:creationId xmlns:a16="http://schemas.microsoft.com/office/drawing/2014/main" id="{BAECAC3A-227C-3A44-BE76-F682A46387A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8" name="Freeform 57">
              <a:extLst>
                <a:ext uri="{FF2B5EF4-FFF2-40B4-BE49-F238E27FC236}">
                  <a16:creationId xmlns:a16="http://schemas.microsoft.com/office/drawing/2014/main" id="{BC2D1202-B5BB-8040-91C2-991F6C7481B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9" name="Freeform 58">
              <a:extLst>
                <a:ext uri="{FF2B5EF4-FFF2-40B4-BE49-F238E27FC236}">
                  <a16:creationId xmlns:a16="http://schemas.microsoft.com/office/drawing/2014/main" id="{FE24DBFA-0F92-FC47-ADE9-938AD552B78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0" name="Freeform 59">
              <a:extLst>
                <a:ext uri="{FF2B5EF4-FFF2-40B4-BE49-F238E27FC236}">
                  <a16:creationId xmlns:a16="http://schemas.microsoft.com/office/drawing/2014/main" id="{0485F639-C89D-CE46-99B4-AB49008061D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1" name="Freeform 60">
              <a:extLst>
                <a:ext uri="{FF2B5EF4-FFF2-40B4-BE49-F238E27FC236}">
                  <a16:creationId xmlns:a16="http://schemas.microsoft.com/office/drawing/2014/main" id="{72DD6664-4D90-1A4B-B2AC-32330992CCB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82" name="Group 55">
            <a:extLst>
              <a:ext uri="{FF2B5EF4-FFF2-40B4-BE49-F238E27FC236}">
                <a16:creationId xmlns:a16="http://schemas.microsoft.com/office/drawing/2014/main" id="{3A42ADFF-5541-D340-B5BB-4BB568A277CB}"/>
              </a:ext>
            </a:extLst>
          </p:cNvPr>
          <p:cNvGrpSpPr>
            <a:grpSpLocks/>
          </p:cNvGrpSpPr>
          <p:nvPr/>
        </p:nvGrpSpPr>
        <p:grpSpPr bwMode="auto">
          <a:xfrm>
            <a:off x="6355224" y="2575437"/>
            <a:ext cx="246790" cy="209136"/>
            <a:chOff x="3347" y="1468"/>
            <a:chExt cx="433" cy="433"/>
          </a:xfrm>
        </p:grpSpPr>
        <p:sp>
          <p:nvSpPr>
            <p:cNvPr id="483" name="Freeform 56">
              <a:extLst>
                <a:ext uri="{FF2B5EF4-FFF2-40B4-BE49-F238E27FC236}">
                  <a16:creationId xmlns:a16="http://schemas.microsoft.com/office/drawing/2014/main" id="{E66424CF-005A-5948-8E56-F1EF1A122DF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4" name="Freeform 57">
              <a:extLst>
                <a:ext uri="{FF2B5EF4-FFF2-40B4-BE49-F238E27FC236}">
                  <a16:creationId xmlns:a16="http://schemas.microsoft.com/office/drawing/2014/main" id="{1E43CE32-E9F2-3343-953D-EF44E9CA58F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5" name="Freeform 58">
              <a:extLst>
                <a:ext uri="{FF2B5EF4-FFF2-40B4-BE49-F238E27FC236}">
                  <a16:creationId xmlns:a16="http://schemas.microsoft.com/office/drawing/2014/main" id="{FB757B51-EFC4-D94A-A86B-3DE6C871AD2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6" name="Freeform 59">
              <a:extLst>
                <a:ext uri="{FF2B5EF4-FFF2-40B4-BE49-F238E27FC236}">
                  <a16:creationId xmlns:a16="http://schemas.microsoft.com/office/drawing/2014/main" id="{1DFC721F-136E-CA40-A6AE-D5AC109A0AC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7" name="Freeform 60">
              <a:extLst>
                <a:ext uri="{FF2B5EF4-FFF2-40B4-BE49-F238E27FC236}">
                  <a16:creationId xmlns:a16="http://schemas.microsoft.com/office/drawing/2014/main" id="{10562A6E-DF62-A949-ABCB-5F9B6000D4B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488" name="Group 55">
            <a:extLst>
              <a:ext uri="{FF2B5EF4-FFF2-40B4-BE49-F238E27FC236}">
                <a16:creationId xmlns:a16="http://schemas.microsoft.com/office/drawing/2014/main" id="{5F9702FC-54EA-8840-969E-18BAEB4AC78E}"/>
              </a:ext>
            </a:extLst>
          </p:cNvPr>
          <p:cNvGrpSpPr>
            <a:grpSpLocks/>
          </p:cNvGrpSpPr>
          <p:nvPr/>
        </p:nvGrpSpPr>
        <p:grpSpPr bwMode="auto">
          <a:xfrm>
            <a:off x="5802800" y="2867310"/>
            <a:ext cx="246790" cy="209136"/>
            <a:chOff x="3347" y="1468"/>
            <a:chExt cx="433" cy="433"/>
          </a:xfrm>
        </p:grpSpPr>
        <p:sp>
          <p:nvSpPr>
            <p:cNvPr id="489" name="Freeform 56">
              <a:extLst>
                <a:ext uri="{FF2B5EF4-FFF2-40B4-BE49-F238E27FC236}">
                  <a16:creationId xmlns:a16="http://schemas.microsoft.com/office/drawing/2014/main" id="{302E750D-1A51-D24D-B45E-B75D11F3030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0" name="Freeform 57">
              <a:extLst>
                <a:ext uri="{FF2B5EF4-FFF2-40B4-BE49-F238E27FC236}">
                  <a16:creationId xmlns:a16="http://schemas.microsoft.com/office/drawing/2014/main" id="{71F28854-F7AE-AB48-B0F2-CABACBC673B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1" name="Freeform 58">
              <a:extLst>
                <a:ext uri="{FF2B5EF4-FFF2-40B4-BE49-F238E27FC236}">
                  <a16:creationId xmlns:a16="http://schemas.microsoft.com/office/drawing/2014/main" id="{76AF953E-4054-BB49-BB50-9F556A4A896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2" name="Freeform 59">
              <a:extLst>
                <a:ext uri="{FF2B5EF4-FFF2-40B4-BE49-F238E27FC236}">
                  <a16:creationId xmlns:a16="http://schemas.microsoft.com/office/drawing/2014/main" id="{5B759752-5B60-FF4E-AF14-0264F4EA58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3" name="Freeform 60">
              <a:extLst>
                <a:ext uri="{FF2B5EF4-FFF2-40B4-BE49-F238E27FC236}">
                  <a16:creationId xmlns:a16="http://schemas.microsoft.com/office/drawing/2014/main" id="{79BCF8E9-FE59-2344-9131-CB80999E1E0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494" name="雲 493">
            <a:extLst>
              <a:ext uri="{FF2B5EF4-FFF2-40B4-BE49-F238E27FC236}">
                <a16:creationId xmlns:a16="http://schemas.microsoft.com/office/drawing/2014/main" id="{C2EC4147-CF16-4843-861A-4BBF38E03F7B}"/>
              </a:ext>
            </a:extLst>
          </p:cNvPr>
          <p:cNvSpPr/>
          <p:nvPr/>
        </p:nvSpPr>
        <p:spPr>
          <a:xfrm>
            <a:off x="6549213" y="2555397"/>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雲 494">
            <a:extLst>
              <a:ext uri="{FF2B5EF4-FFF2-40B4-BE49-F238E27FC236}">
                <a16:creationId xmlns:a16="http://schemas.microsoft.com/office/drawing/2014/main" id="{9B63DC5E-7415-274C-BDE6-2CD005542E6F}"/>
              </a:ext>
            </a:extLst>
          </p:cNvPr>
          <p:cNvSpPr/>
          <p:nvPr/>
        </p:nvSpPr>
        <p:spPr>
          <a:xfrm>
            <a:off x="5084449" y="2862690"/>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6" name="Group 55">
            <a:extLst>
              <a:ext uri="{FF2B5EF4-FFF2-40B4-BE49-F238E27FC236}">
                <a16:creationId xmlns:a16="http://schemas.microsoft.com/office/drawing/2014/main" id="{A4F67586-4E89-F245-B879-64859FCB250F}"/>
              </a:ext>
            </a:extLst>
          </p:cNvPr>
          <p:cNvGrpSpPr>
            <a:grpSpLocks/>
          </p:cNvGrpSpPr>
          <p:nvPr/>
        </p:nvGrpSpPr>
        <p:grpSpPr bwMode="auto">
          <a:xfrm>
            <a:off x="5910869" y="3040475"/>
            <a:ext cx="246790" cy="209136"/>
            <a:chOff x="3347" y="1468"/>
            <a:chExt cx="433" cy="433"/>
          </a:xfrm>
        </p:grpSpPr>
        <p:sp>
          <p:nvSpPr>
            <p:cNvPr id="497" name="Freeform 56">
              <a:extLst>
                <a:ext uri="{FF2B5EF4-FFF2-40B4-BE49-F238E27FC236}">
                  <a16:creationId xmlns:a16="http://schemas.microsoft.com/office/drawing/2014/main" id="{169A065A-02F9-3E48-AC1F-A75DE86572A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8" name="Freeform 57">
              <a:extLst>
                <a:ext uri="{FF2B5EF4-FFF2-40B4-BE49-F238E27FC236}">
                  <a16:creationId xmlns:a16="http://schemas.microsoft.com/office/drawing/2014/main" id="{D4284D7F-1FBC-1F4B-A24A-790093AFCCD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9" name="Freeform 58">
              <a:extLst>
                <a:ext uri="{FF2B5EF4-FFF2-40B4-BE49-F238E27FC236}">
                  <a16:creationId xmlns:a16="http://schemas.microsoft.com/office/drawing/2014/main" id="{F55B1EF9-CEF0-744F-B41F-A4C2D02037D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0" name="Freeform 59">
              <a:extLst>
                <a:ext uri="{FF2B5EF4-FFF2-40B4-BE49-F238E27FC236}">
                  <a16:creationId xmlns:a16="http://schemas.microsoft.com/office/drawing/2014/main" id="{715E2794-56A2-6C47-B4A0-6E22088387A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1" name="Freeform 60">
              <a:extLst>
                <a:ext uri="{FF2B5EF4-FFF2-40B4-BE49-F238E27FC236}">
                  <a16:creationId xmlns:a16="http://schemas.microsoft.com/office/drawing/2014/main" id="{66D32DAF-5D74-7544-B65F-B81A7670CF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02" name="Group 55">
            <a:extLst>
              <a:ext uri="{FF2B5EF4-FFF2-40B4-BE49-F238E27FC236}">
                <a16:creationId xmlns:a16="http://schemas.microsoft.com/office/drawing/2014/main" id="{F6476AC6-DC22-6648-912E-1F6D9E63C2FD}"/>
              </a:ext>
            </a:extLst>
          </p:cNvPr>
          <p:cNvGrpSpPr>
            <a:grpSpLocks/>
          </p:cNvGrpSpPr>
          <p:nvPr/>
        </p:nvGrpSpPr>
        <p:grpSpPr bwMode="auto">
          <a:xfrm>
            <a:off x="6831387" y="3170752"/>
            <a:ext cx="246790" cy="209136"/>
            <a:chOff x="3347" y="1468"/>
            <a:chExt cx="433" cy="433"/>
          </a:xfrm>
        </p:grpSpPr>
        <p:sp>
          <p:nvSpPr>
            <p:cNvPr id="503" name="Freeform 56">
              <a:extLst>
                <a:ext uri="{FF2B5EF4-FFF2-40B4-BE49-F238E27FC236}">
                  <a16:creationId xmlns:a16="http://schemas.microsoft.com/office/drawing/2014/main" id="{59F96EA9-988E-8B45-88E4-2AA5BB3F3C9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4" name="Freeform 57">
              <a:extLst>
                <a:ext uri="{FF2B5EF4-FFF2-40B4-BE49-F238E27FC236}">
                  <a16:creationId xmlns:a16="http://schemas.microsoft.com/office/drawing/2014/main" id="{E6030D8B-EC48-7E4A-A13E-91D5DD6A236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5" name="Freeform 58">
              <a:extLst>
                <a:ext uri="{FF2B5EF4-FFF2-40B4-BE49-F238E27FC236}">
                  <a16:creationId xmlns:a16="http://schemas.microsoft.com/office/drawing/2014/main" id="{4FC80677-A940-0044-9581-0D64006BA76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6" name="Freeform 59">
              <a:extLst>
                <a:ext uri="{FF2B5EF4-FFF2-40B4-BE49-F238E27FC236}">
                  <a16:creationId xmlns:a16="http://schemas.microsoft.com/office/drawing/2014/main" id="{38500470-FF19-EC4F-89A5-9D5B63900B5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7" name="Freeform 60">
              <a:extLst>
                <a:ext uri="{FF2B5EF4-FFF2-40B4-BE49-F238E27FC236}">
                  <a16:creationId xmlns:a16="http://schemas.microsoft.com/office/drawing/2014/main" id="{909656B2-B2EB-2249-AB45-E5213FA1137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08" name="Group 55">
            <a:extLst>
              <a:ext uri="{FF2B5EF4-FFF2-40B4-BE49-F238E27FC236}">
                <a16:creationId xmlns:a16="http://schemas.microsoft.com/office/drawing/2014/main" id="{A295420A-E49A-D64D-8AAB-84C8A6D428A8}"/>
              </a:ext>
            </a:extLst>
          </p:cNvPr>
          <p:cNvGrpSpPr>
            <a:grpSpLocks/>
          </p:cNvGrpSpPr>
          <p:nvPr/>
        </p:nvGrpSpPr>
        <p:grpSpPr bwMode="auto">
          <a:xfrm>
            <a:off x="5294273" y="2809301"/>
            <a:ext cx="246790" cy="209136"/>
            <a:chOff x="3347" y="1468"/>
            <a:chExt cx="433" cy="433"/>
          </a:xfrm>
        </p:grpSpPr>
        <p:sp>
          <p:nvSpPr>
            <p:cNvPr id="509" name="Freeform 56">
              <a:extLst>
                <a:ext uri="{FF2B5EF4-FFF2-40B4-BE49-F238E27FC236}">
                  <a16:creationId xmlns:a16="http://schemas.microsoft.com/office/drawing/2014/main" id="{56CED353-5498-4A48-B443-F426D613ACE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0" name="Freeform 57">
              <a:extLst>
                <a:ext uri="{FF2B5EF4-FFF2-40B4-BE49-F238E27FC236}">
                  <a16:creationId xmlns:a16="http://schemas.microsoft.com/office/drawing/2014/main" id="{1F4E376E-04E3-2C48-A039-AC69756004D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1" name="Freeform 58">
              <a:extLst>
                <a:ext uri="{FF2B5EF4-FFF2-40B4-BE49-F238E27FC236}">
                  <a16:creationId xmlns:a16="http://schemas.microsoft.com/office/drawing/2014/main" id="{5361F6A0-2397-3E48-BA24-71039AEA7ED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2" name="Freeform 59">
              <a:extLst>
                <a:ext uri="{FF2B5EF4-FFF2-40B4-BE49-F238E27FC236}">
                  <a16:creationId xmlns:a16="http://schemas.microsoft.com/office/drawing/2014/main" id="{74BE47A4-3A30-1046-8906-18203AA5754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3" name="Freeform 60">
              <a:extLst>
                <a:ext uri="{FF2B5EF4-FFF2-40B4-BE49-F238E27FC236}">
                  <a16:creationId xmlns:a16="http://schemas.microsoft.com/office/drawing/2014/main" id="{0C00F064-A70B-004B-8567-7B741472267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14" name="Group 55">
            <a:extLst>
              <a:ext uri="{FF2B5EF4-FFF2-40B4-BE49-F238E27FC236}">
                <a16:creationId xmlns:a16="http://schemas.microsoft.com/office/drawing/2014/main" id="{347C92D1-5A6C-CA42-8360-354C1D863F35}"/>
              </a:ext>
            </a:extLst>
          </p:cNvPr>
          <p:cNvGrpSpPr>
            <a:grpSpLocks/>
          </p:cNvGrpSpPr>
          <p:nvPr/>
        </p:nvGrpSpPr>
        <p:grpSpPr bwMode="auto">
          <a:xfrm>
            <a:off x="7274403" y="2742152"/>
            <a:ext cx="246790" cy="209136"/>
            <a:chOff x="3347" y="1468"/>
            <a:chExt cx="433" cy="433"/>
          </a:xfrm>
        </p:grpSpPr>
        <p:sp>
          <p:nvSpPr>
            <p:cNvPr id="515" name="Freeform 56">
              <a:extLst>
                <a:ext uri="{FF2B5EF4-FFF2-40B4-BE49-F238E27FC236}">
                  <a16:creationId xmlns:a16="http://schemas.microsoft.com/office/drawing/2014/main" id="{049F53F5-CE45-C342-80F0-B4D3B593E51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6" name="Freeform 57">
              <a:extLst>
                <a:ext uri="{FF2B5EF4-FFF2-40B4-BE49-F238E27FC236}">
                  <a16:creationId xmlns:a16="http://schemas.microsoft.com/office/drawing/2014/main" id="{0156F9B4-CA18-8D49-AF4F-69D73B340C9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7" name="Freeform 58">
              <a:extLst>
                <a:ext uri="{FF2B5EF4-FFF2-40B4-BE49-F238E27FC236}">
                  <a16:creationId xmlns:a16="http://schemas.microsoft.com/office/drawing/2014/main" id="{D4F3A813-CAAD-A246-9758-3F5BC416B65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8" name="Freeform 59">
              <a:extLst>
                <a:ext uri="{FF2B5EF4-FFF2-40B4-BE49-F238E27FC236}">
                  <a16:creationId xmlns:a16="http://schemas.microsoft.com/office/drawing/2014/main" id="{18336565-8598-864F-8CD9-E8AE631F6F6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9" name="Freeform 60">
              <a:extLst>
                <a:ext uri="{FF2B5EF4-FFF2-40B4-BE49-F238E27FC236}">
                  <a16:creationId xmlns:a16="http://schemas.microsoft.com/office/drawing/2014/main" id="{33A3CD0D-FA0E-A843-AD7B-FDA65599B7E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20" name="Group 55">
            <a:extLst>
              <a:ext uri="{FF2B5EF4-FFF2-40B4-BE49-F238E27FC236}">
                <a16:creationId xmlns:a16="http://schemas.microsoft.com/office/drawing/2014/main" id="{CBCCF886-56DD-5D4C-8B6F-99C15612DF1C}"/>
              </a:ext>
            </a:extLst>
          </p:cNvPr>
          <p:cNvGrpSpPr>
            <a:grpSpLocks/>
          </p:cNvGrpSpPr>
          <p:nvPr/>
        </p:nvGrpSpPr>
        <p:grpSpPr bwMode="auto">
          <a:xfrm>
            <a:off x="6063269" y="3192875"/>
            <a:ext cx="246790" cy="209136"/>
            <a:chOff x="3347" y="1468"/>
            <a:chExt cx="433" cy="433"/>
          </a:xfrm>
        </p:grpSpPr>
        <p:sp>
          <p:nvSpPr>
            <p:cNvPr id="521" name="Freeform 56">
              <a:extLst>
                <a:ext uri="{FF2B5EF4-FFF2-40B4-BE49-F238E27FC236}">
                  <a16:creationId xmlns:a16="http://schemas.microsoft.com/office/drawing/2014/main" id="{79BB894D-0944-8D46-B98F-9E4EAF453ED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2" name="Freeform 57">
              <a:extLst>
                <a:ext uri="{FF2B5EF4-FFF2-40B4-BE49-F238E27FC236}">
                  <a16:creationId xmlns:a16="http://schemas.microsoft.com/office/drawing/2014/main" id="{710E3303-B0D0-494F-BBE9-D71FE900F52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3" name="Freeform 58">
              <a:extLst>
                <a:ext uri="{FF2B5EF4-FFF2-40B4-BE49-F238E27FC236}">
                  <a16:creationId xmlns:a16="http://schemas.microsoft.com/office/drawing/2014/main" id="{C1A82C7A-26DB-0140-B723-0DFAD1CA8F7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4" name="Freeform 59">
              <a:extLst>
                <a:ext uri="{FF2B5EF4-FFF2-40B4-BE49-F238E27FC236}">
                  <a16:creationId xmlns:a16="http://schemas.microsoft.com/office/drawing/2014/main" id="{837EC229-AEA0-284F-A7EE-9B959D73855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5" name="Freeform 60">
              <a:extLst>
                <a:ext uri="{FF2B5EF4-FFF2-40B4-BE49-F238E27FC236}">
                  <a16:creationId xmlns:a16="http://schemas.microsoft.com/office/drawing/2014/main" id="{4753934B-B39D-4C43-A555-6BFA4C2F30E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526" name="Group 55">
            <a:extLst>
              <a:ext uri="{FF2B5EF4-FFF2-40B4-BE49-F238E27FC236}">
                <a16:creationId xmlns:a16="http://schemas.microsoft.com/office/drawing/2014/main" id="{B10C4F65-E69D-B543-ABEA-468F4679C0CF}"/>
              </a:ext>
            </a:extLst>
          </p:cNvPr>
          <p:cNvGrpSpPr>
            <a:grpSpLocks/>
          </p:cNvGrpSpPr>
          <p:nvPr/>
        </p:nvGrpSpPr>
        <p:grpSpPr bwMode="auto">
          <a:xfrm>
            <a:off x="6076359" y="2913363"/>
            <a:ext cx="246790" cy="209136"/>
            <a:chOff x="3347" y="1468"/>
            <a:chExt cx="433" cy="433"/>
          </a:xfrm>
        </p:grpSpPr>
        <p:sp>
          <p:nvSpPr>
            <p:cNvPr id="527" name="Freeform 56">
              <a:extLst>
                <a:ext uri="{FF2B5EF4-FFF2-40B4-BE49-F238E27FC236}">
                  <a16:creationId xmlns:a16="http://schemas.microsoft.com/office/drawing/2014/main" id="{1AC6233A-A7BF-8F49-BE5D-B117D9BEB80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8" name="Freeform 57">
              <a:extLst>
                <a:ext uri="{FF2B5EF4-FFF2-40B4-BE49-F238E27FC236}">
                  <a16:creationId xmlns:a16="http://schemas.microsoft.com/office/drawing/2014/main" id="{E94F85C8-0634-0A4C-B9D0-16BF527FBF8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9" name="Freeform 58">
              <a:extLst>
                <a:ext uri="{FF2B5EF4-FFF2-40B4-BE49-F238E27FC236}">
                  <a16:creationId xmlns:a16="http://schemas.microsoft.com/office/drawing/2014/main" id="{F2C3F8BD-5B6A-0F40-8497-B331E58CD6FF}"/>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0" name="Freeform 59">
              <a:extLst>
                <a:ext uri="{FF2B5EF4-FFF2-40B4-BE49-F238E27FC236}">
                  <a16:creationId xmlns:a16="http://schemas.microsoft.com/office/drawing/2014/main" id="{3D11EB1E-11FA-FB49-9890-55F1265E2C9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1" name="Freeform 60">
              <a:extLst>
                <a:ext uri="{FF2B5EF4-FFF2-40B4-BE49-F238E27FC236}">
                  <a16:creationId xmlns:a16="http://schemas.microsoft.com/office/drawing/2014/main" id="{762CF49D-C306-BA4D-8680-B53C65835FC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32" name="テキスト ボックス 531">
            <a:extLst>
              <a:ext uri="{FF2B5EF4-FFF2-40B4-BE49-F238E27FC236}">
                <a16:creationId xmlns:a16="http://schemas.microsoft.com/office/drawing/2014/main" id="{90AA36F6-1564-AB4C-AA18-D4E800D7FA5D}"/>
              </a:ext>
            </a:extLst>
          </p:cNvPr>
          <p:cNvSpPr txBox="1"/>
          <p:nvPr/>
        </p:nvSpPr>
        <p:spPr>
          <a:xfrm>
            <a:off x="4188016" y="5335568"/>
            <a:ext cx="1107996" cy="369332"/>
          </a:xfrm>
          <a:prstGeom prst="rect">
            <a:avLst/>
          </a:prstGeom>
          <a:noFill/>
        </p:spPr>
        <p:txBody>
          <a:bodyPr wrap="none" rtlCol="0">
            <a:spAutoFit/>
          </a:bodyPr>
          <a:lstStyle/>
          <a:p>
            <a:r>
              <a:rPr kumimoji="1" lang="ja-JP" altLang="en-US"/>
              <a:t>摂取制限</a:t>
            </a:r>
          </a:p>
        </p:txBody>
      </p:sp>
      <p:sp>
        <p:nvSpPr>
          <p:cNvPr id="533" name="テキスト ボックス 532">
            <a:extLst>
              <a:ext uri="{FF2B5EF4-FFF2-40B4-BE49-F238E27FC236}">
                <a16:creationId xmlns:a16="http://schemas.microsoft.com/office/drawing/2014/main" id="{005C0910-ADBF-3540-9C9F-69A2C066FF13}"/>
              </a:ext>
            </a:extLst>
          </p:cNvPr>
          <p:cNvSpPr txBox="1"/>
          <p:nvPr/>
        </p:nvSpPr>
        <p:spPr>
          <a:xfrm>
            <a:off x="4188016" y="5040684"/>
            <a:ext cx="1107996" cy="369332"/>
          </a:xfrm>
          <a:prstGeom prst="rect">
            <a:avLst/>
          </a:prstGeom>
          <a:noFill/>
        </p:spPr>
        <p:txBody>
          <a:bodyPr wrap="none" rtlCol="0">
            <a:spAutoFit/>
          </a:bodyPr>
          <a:lstStyle/>
          <a:p>
            <a:r>
              <a:rPr kumimoji="1" lang="ja-JP" altLang="en-US"/>
              <a:t>屋内退避</a:t>
            </a:r>
          </a:p>
        </p:txBody>
      </p:sp>
      <p:sp>
        <p:nvSpPr>
          <p:cNvPr id="534" name="上矢印 533">
            <a:extLst>
              <a:ext uri="{FF2B5EF4-FFF2-40B4-BE49-F238E27FC236}">
                <a16:creationId xmlns:a16="http://schemas.microsoft.com/office/drawing/2014/main" id="{FFA95CEC-A24C-FE47-95C1-F21838E4EF83}"/>
              </a:ext>
            </a:extLst>
          </p:cNvPr>
          <p:cNvSpPr/>
          <p:nvPr/>
        </p:nvSpPr>
        <p:spPr>
          <a:xfrm>
            <a:off x="4559289" y="4730919"/>
            <a:ext cx="306077" cy="2746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テキスト ボックス 534">
            <a:extLst>
              <a:ext uri="{FF2B5EF4-FFF2-40B4-BE49-F238E27FC236}">
                <a16:creationId xmlns:a16="http://schemas.microsoft.com/office/drawing/2014/main" id="{C6F8E9AF-8FA1-AA44-A2E6-90B2D98BCA23}"/>
              </a:ext>
            </a:extLst>
          </p:cNvPr>
          <p:cNvSpPr txBox="1"/>
          <p:nvPr/>
        </p:nvSpPr>
        <p:spPr>
          <a:xfrm>
            <a:off x="7030537" y="4392923"/>
            <a:ext cx="646331" cy="369332"/>
          </a:xfrm>
          <a:prstGeom prst="rect">
            <a:avLst/>
          </a:prstGeom>
          <a:noFill/>
        </p:spPr>
        <p:txBody>
          <a:bodyPr wrap="none" rtlCol="0">
            <a:spAutoFit/>
          </a:bodyPr>
          <a:lstStyle/>
          <a:p>
            <a:r>
              <a:rPr kumimoji="1" lang="ja-JP" altLang="en-US"/>
              <a:t>避難</a:t>
            </a:r>
          </a:p>
        </p:txBody>
      </p:sp>
      <p:sp>
        <p:nvSpPr>
          <p:cNvPr id="536" name="テキスト ボックス 535">
            <a:extLst>
              <a:ext uri="{FF2B5EF4-FFF2-40B4-BE49-F238E27FC236}">
                <a16:creationId xmlns:a16="http://schemas.microsoft.com/office/drawing/2014/main" id="{9F97E571-58A1-A748-86AF-E0018FBA7C26}"/>
              </a:ext>
            </a:extLst>
          </p:cNvPr>
          <p:cNvSpPr txBox="1"/>
          <p:nvPr/>
        </p:nvSpPr>
        <p:spPr>
          <a:xfrm>
            <a:off x="6829392" y="4090050"/>
            <a:ext cx="1107996" cy="369332"/>
          </a:xfrm>
          <a:prstGeom prst="rect">
            <a:avLst/>
          </a:prstGeom>
          <a:noFill/>
        </p:spPr>
        <p:txBody>
          <a:bodyPr wrap="none" rtlCol="0">
            <a:spAutoFit/>
          </a:bodyPr>
          <a:lstStyle/>
          <a:p>
            <a:r>
              <a:rPr kumimoji="1" lang="ja-JP" altLang="en-US"/>
              <a:t>屋内退避</a:t>
            </a:r>
          </a:p>
        </p:txBody>
      </p:sp>
      <p:sp>
        <p:nvSpPr>
          <p:cNvPr id="537" name="上矢印 536">
            <a:extLst>
              <a:ext uri="{FF2B5EF4-FFF2-40B4-BE49-F238E27FC236}">
                <a16:creationId xmlns:a16="http://schemas.microsoft.com/office/drawing/2014/main" id="{CC0432F7-0336-3E45-85DA-9C5D2AA5EBD8}"/>
              </a:ext>
            </a:extLst>
          </p:cNvPr>
          <p:cNvSpPr/>
          <p:nvPr/>
        </p:nvSpPr>
        <p:spPr>
          <a:xfrm>
            <a:off x="7200665" y="3780285"/>
            <a:ext cx="306077" cy="2746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テキスト ボックス 537">
            <a:extLst>
              <a:ext uri="{FF2B5EF4-FFF2-40B4-BE49-F238E27FC236}">
                <a16:creationId xmlns:a16="http://schemas.microsoft.com/office/drawing/2014/main" id="{40D28676-A131-A545-ABF0-59A84E63CEA6}"/>
              </a:ext>
            </a:extLst>
          </p:cNvPr>
          <p:cNvSpPr txBox="1"/>
          <p:nvPr/>
        </p:nvSpPr>
        <p:spPr>
          <a:xfrm>
            <a:off x="7062814" y="5683630"/>
            <a:ext cx="646331" cy="369332"/>
          </a:xfrm>
          <a:prstGeom prst="rect">
            <a:avLst/>
          </a:prstGeom>
          <a:noFill/>
        </p:spPr>
        <p:txBody>
          <a:bodyPr wrap="none" rtlCol="0">
            <a:spAutoFit/>
          </a:bodyPr>
          <a:lstStyle/>
          <a:p>
            <a:r>
              <a:rPr kumimoji="1" lang="ja-JP" altLang="en-US"/>
              <a:t>除染</a:t>
            </a:r>
          </a:p>
        </p:txBody>
      </p:sp>
      <p:sp>
        <p:nvSpPr>
          <p:cNvPr id="539" name="テキスト ボックス 538">
            <a:extLst>
              <a:ext uri="{FF2B5EF4-FFF2-40B4-BE49-F238E27FC236}">
                <a16:creationId xmlns:a16="http://schemas.microsoft.com/office/drawing/2014/main" id="{A59163C0-4173-D749-9827-7DAF69D9B0D0}"/>
              </a:ext>
            </a:extLst>
          </p:cNvPr>
          <p:cNvSpPr txBox="1"/>
          <p:nvPr/>
        </p:nvSpPr>
        <p:spPr>
          <a:xfrm>
            <a:off x="6861669" y="5380757"/>
            <a:ext cx="1107996" cy="369332"/>
          </a:xfrm>
          <a:prstGeom prst="rect">
            <a:avLst/>
          </a:prstGeom>
          <a:noFill/>
        </p:spPr>
        <p:txBody>
          <a:bodyPr wrap="none" rtlCol="0">
            <a:spAutoFit/>
          </a:bodyPr>
          <a:lstStyle/>
          <a:p>
            <a:r>
              <a:rPr kumimoji="1" lang="ja-JP" altLang="en-US"/>
              <a:t>汚染検査</a:t>
            </a:r>
          </a:p>
        </p:txBody>
      </p:sp>
      <p:sp>
        <p:nvSpPr>
          <p:cNvPr id="540" name="上矢印 539">
            <a:extLst>
              <a:ext uri="{FF2B5EF4-FFF2-40B4-BE49-F238E27FC236}">
                <a16:creationId xmlns:a16="http://schemas.microsoft.com/office/drawing/2014/main" id="{EC7CDF8F-3FA4-3F43-BAA8-B4ECA8E65D7D}"/>
              </a:ext>
            </a:extLst>
          </p:cNvPr>
          <p:cNvSpPr/>
          <p:nvPr/>
        </p:nvSpPr>
        <p:spPr>
          <a:xfrm>
            <a:off x="7232942" y="5070992"/>
            <a:ext cx="306077" cy="2746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47A0C2E-10EC-4C49-A7F8-2926E7A765A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99504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3826B-CC02-C44C-A731-42CD4A5D49BF}"/>
              </a:ext>
            </a:extLst>
          </p:cNvPr>
          <p:cNvSpPr>
            <a:spLocks noGrp="1"/>
          </p:cNvSpPr>
          <p:nvPr>
            <p:ph type="title"/>
          </p:nvPr>
        </p:nvSpPr>
        <p:spPr/>
        <p:txBody>
          <a:bodyPr/>
          <a:lstStyle/>
          <a:p>
            <a:r>
              <a:rPr lang="ja-JP" altLang="en-US"/>
              <a:t>原子力災害時の防護措置</a:t>
            </a:r>
            <a:endParaRPr kumimoji="1" lang="ja-JP" altLang="en-US"/>
          </a:p>
        </p:txBody>
      </p:sp>
      <p:sp>
        <p:nvSpPr>
          <p:cNvPr id="4" name="スライド番号プレースホルダー 3">
            <a:extLst>
              <a:ext uri="{FF2B5EF4-FFF2-40B4-BE49-F238E27FC236}">
                <a16:creationId xmlns:a16="http://schemas.microsoft.com/office/drawing/2014/main" id="{D00D916B-5D7C-7B48-8B8A-3A0A63154391}"/>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graphicFrame>
        <p:nvGraphicFramePr>
          <p:cNvPr id="5" name="コンテンツ プレースホルダ 5">
            <a:extLst>
              <a:ext uri="{FF2B5EF4-FFF2-40B4-BE49-F238E27FC236}">
                <a16:creationId xmlns:a16="http://schemas.microsoft.com/office/drawing/2014/main" id="{C2F6099C-6CB3-DD4C-977C-ECC9145AD386}"/>
              </a:ext>
            </a:extLst>
          </p:cNvPr>
          <p:cNvGraphicFramePr>
            <a:graphicFrameLocks noGrp="1"/>
          </p:cNvGraphicFramePr>
          <p:nvPr>
            <p:ph idx="1"/>
            <p:extLst>
              <p:ext uri="{D42A27DB-BD31-4B8C-83A1-F6EECF244321}">
                <p14:modId xmlns:p14="http://schemas.microsoft.com/office/powerpoint/2010/main" val="1972821167"/>
              </p:ext>
            </p:extLst>
          </p:nvPr>
        </p:nvGraphicFramePr>
        <p:xfrm>
          <a:off x="628650" y="1271588"/>
          <a:ext cx="8229600" cy="4896544"/>
        </p:xfrm>
        <a:graphic>
          <a:graphicData uri="http://schemas.openxmlformats.org/drawingml/2006/table">
            <a:tbl>
              <a:tblPr firstRow="1" bandRow="1">
                <a:tableStyleId>{5C22544A-7EE6-4342-B048-85BDC9FD1C3A}</a:tableStyleId>
              </a:tblPr>
              <a:tblGrid>
                <a:gridCol w="29837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43792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gridCol w="2540968">
                  <a:extLst>
                    <a:ext uri="{9D8B030D-6E8A-4147-A177-3AD203B41FA5}">
                      <a16:colId xmlns:a16="http://schemas.microsoft.com/office/drawing/2014/main" val="20004"/>
                    </a:ext>
                  </a:extLst>
                </a:gridCol>
              </a:tblGrid>
              <a:tr h="386967">
                <a:tc>
                  <a:txBody>
                    <a:bodyPr/>
                    <a:lstStyle/>
                    <a:p>
                      <a:endParaRPr kumimoji="1" lang="ja-JP" altLang="en-US" dirty="0">
                        <a:latin typeface="+mn-ea"/>
                        <a:ea typeface="+mn-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000" dirty="0">
                          <a:latin typeface="+mn-ea"/>
                          <a:ea typeface="+mn-ea"/>
                        </a:rPr>
                        <a:t>主体</a:t>
                      </a: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800" dirty="0">
                          <a:latin typeface="+mn-ea"/>
                          <a:ea typeface="+mn-ea"/>
                        </a:rPr>
                        <a:t>PAZ</a:t>
                      </a:r>
                      <a:endParaRPr kumimoji="1" lang="ja-JP" altLang="en-US" sz="1800" dirty="0">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dirty="0">
                          <a:latin typeface="+mn-ea"/>
                          <a:ea typeface="+mn-ea"/>
                        </a:rPr>
                        <a:t>UPZ</a:t>
                      </a:r>
                      <a:endParaRPr kumimoji="1" lang="ja-JP" altLang="en-US" dirty="0">
                        <a:latin typeface="+mn-ea"/>
                        <a:ea typeface="+mn-ea"/>
                      </a:endParaRP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dirty="0">
                          <a:latin typeface="+mn-ea"/>
                          <a:ea typeface="+mn-ea"/>
                        </a:rPr>
                        <a:t>UPZ</a:t>
                      </a:r>
                      <a:r>
                        <a:rPr kumimoji="1" lang="ja-JP" altLang="en-US" dirty="0">
                          <a:latin typeface="+mn-ea"/>
                          <a:ea typeface="+mn-ea"/>
                        </a:rPr>
                        <a:t>外</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4636">
                <a:tc rowSpan="2">
                  <a:txBody>
                    <a:bodyPr/>
                    <a:lstStyle/>
                    <a:p>
                      <a:pPr algn="ctr"/>
                      <a:r>
                        <a:rPr kumimoji="1" lang="ja-JP" altLang="en-US" sz="1050" dirty="0">
                          <a:latin typeface="+mn-ea"/>
                          <a:ea typeface="+mn-ea"/>
                        </a:rPr>
                        <a:t>警戒事態</a:t>
                      </a:r>
                    </a:p>
                  </a:txBody>
                  <a:tcPr anchor="ctr">
                    <a:lnL w="12700" cap="flat" cmpd="sng" algn="ctr">
                      <a:solidFill>
                        <a:schemeClr val="tx1"/>
                      </a:solidFill>
                      <a:prstDash val="solid"/>
                      <a:round/>
                      <a:headEnd type="none" w="med" len="med"/>
                      <a:tailEnd type="none" w="med" len="med"/>
                    </a:lnL>
                  </a:tcPr>
                </a:tc>
                <a:tc>
                  <a:txBody>
                    <a:bodyPr/>
                    <a:lstStyle/>
                    <a:p>
                      <a:r>
                        <a:rPr kumimoji="1" lang="ja-JP" altLang="en-US" sz="1050" dirty="0">
                          <a:latin typeface="+mn-ea"/>
                          <a:ea typeface="+mn-ea"/>
                        </a:rPr>
                        <a:t>地方</a:t>
                      </a:r>
                    </a:p>
                    <a:p>
                      <a:r>
                        <a:rPr kumimoji="1" lang="ja-JP" altLang="en-US" sz="1050" dirty="0">
                          <a:latin typeface="+mn-ea"/>
                          <a:ea typeface="+mn-ea"/>
                        </a:rPr>
                        <a:t>公共</a:t>
                      </a:r>
                    </a:p>
                    <a:p>
                      <a:r>
                        <a:rPr kumimoji="1" lang="ja-JP" altLang="en-US" sz="1050" dirty="0">
                          <a:latin typeface="+mn-ea"/>
                          <a:ea typeface="+mn-ea"/>
                        </a:rPr>
                        <a:t>団体</a:t>
                      </a:r>
                    </a:p>
                  </a:txBody>
                  <a:tcPr/>
                </a:tc>
                <a:tc>
                  <a:txBody>
                    <a:bodyPr/>
                    <a:lstStyle/>
                    <a:p>
                      <a:r>
                        <a:rPr kumimoji="1" lang="ja-JP" altLang="en-US" sz="1050" dirty="0">
                          <a:latin typeface="+mn-ea"/>
                          <a:ea typeface="+mn-ea"/>
                        </a:rPr>
                        <a:t>・住民への情報伝達</a:t>
                      </a:r>
                    </a:p>
                    <a:p>
                      <a:r>
                        <a:rPr kumimoji="1" lang="ja-JP" altLang="en-US" sz="1050" dirty="0">
                          <a:latin typeface="+mn-ea"/>
                          <a:ea typeface="+mn-ea"/>
                        </a:rPr>
                        <a:t>・施設敷地緊急事態要避難者の避</a:t>
                      </a:r>
                    </a:p>
                    <a:p>
                      <a:r>
                        <a:rPr kumimoji="1" lang="ja-JP" altLang="en-US" sz="1050" dirty="0">
                          <a:latin typeface="+mn-ea"/>
                          <a:ea typeface="+mn-ea"/>
                        </a:rPr>
                        <a:t>　難準備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・住民への情報伝達</a:t>
                      </a:r>
                    </a:p>
                    <a:p>
                      <a:endParaRPr kumimoji="1" lang="ja-JP" altLang="en-US" dirty="0">
                        <a:latin typeface="+mn-ea"/>
                        <a:ea typeface="+mn-ea"/>
                      </a:endParaRPr>
                    </a:p>
                  </a:txBody>
                  <a:tcPr/>
                </a:tc>
                <a:tc>
                  <a:txBody>
                    <a:bodyPr/>
                    <a:lstStyle/>
                    <a:p>
                      <a:r>
                        <a:rPr kumimoji="1" lang="ja-JP" altLang="en-US" sz="1000" dirty="0">
                          <a:latin typeface="+mn-ea"/>
                          <a:ea typeface="+mn-ea"/>
                        </a:rPr>
                        <a:t>・施設敷地緊急事態要避難者の避</a:t>
                      </a:r>
                    </a:p>
                    <a:p>
                      <a:r>
                        <a:rPr kumimoji="1" lang="ja-JP" altLang="en-US" sz="1000" dirty="0">
                          <a:latin typeface="+mn-ea"/>
                          <a:ea typeface="+mn-ea"/>
                        </a:rPr>
                        <a:t>　難準備への協力</a:t>
                      </a:r>
                    </a:p>
                    <a:p>
                      <a:endParaRPr kumimoji="1" lang="ja-JP" altLang="en-US" sz="1000" dirty="0">
                        <a:latin typeface="+mn-ea"/>
                        <a:ea typeface="+mn-ea"/>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35338">
                <a:tc vMerge="1">
                  <a:txBody>
                    <a:bodyPr/>
                    <a:lstStyle/>
                    <a:p>
                      <a:endParaRPr kumimoji="1" lang="ja-JP" altLang="en-US" dirty="0"/>
                    </a:p>
                  </a:txBody>
                  <a:tcPr/>
                </a:tc>
                <a:tc>
                  <a:txBody>
                    <a:bodyPr/>
                    <a:lstStyle/>
                    <a:p>
                      <a:r>
                        <a:rPr kumimoji="1" lang="ja-JP" altLang="en-US" sz="1050">
                          <a:latin typeface="+mn-ea"/>
                          <a:ea typeface="+mn-ea"/>
                        </a:rPr>
                        <a:t>国</a:t>
                      </a:r>
                      <a:endParaRPr kumimoji="1" lang="ja-JP" altLang="en-US" sz="1050" dirty="0">
                        <a:latin typeface="+mn-ea"/>
                        <a:ea typeface="+mn-ea"/>
                      </a:endParaRPr>
                    </a:p>
                  </a:txBody>
                  <a:tcPr/>
                </a:tc>
                <a:tc>
                  <a:txBody>
                    <a:bodyPr/>
                    <a:lstStyle/>
                    <a:p>
                      <a:r>
                        <a:rPr kumimoji="1" lang="ja-JP" altLang="en-US" sz="1050" dirty="0">
                          <a:latin typeface="+mn-ea"/>
                          <a:ea typeface="+mn-ea"/>
                        </a:rPr>
                        <a:t>・施設敷地緊急事態要避難者の避</a:t>
                      </a:r>
                    </a:p>
                    <a:p>
                      <a:r>
                        <a:rPr kumimoji="1" lang="ja-JP" altLang="en-US" sz="1050" dirty="0">
                          <a:latin typeface="+mn-ea"/>
                          <a:ea typeface="+mn-ea"/>
                        </a:rPr>
                        <a:t>　難準備の指示</a:t>
                      </a:r>
                    </a:p>
                  </a:txBody>
                  <a:tcPr/>
                </a:tc>
                <a:tc>
                  <a:txBody>
                    <a:bodyPr/>
                    <a:lstStyle/>
                    <a:p>
                      <a:endParaRPr kumimoji="1" lang="ja-JP" altLang="en-US" dirty="0">
                        <a:latin typeface="+mn-ea"/>
                        <a:ea typeface="+mn-ea"/>
                      </a:endParaRPr>
                    </a:p>
                  </a:txBody>
                  <a:tcPr/>
                </a:tc>
                <a:tc>
                  <a:txBody>
                    <a:bodyPr/>
                    <a:lstStyle/>
                    <a:p>
                      <a:r>
                        <a:rPr kumimoji="1" lang="ja-JP" altLang="en-US" sz="1000" dirty="0">
                          <a:latin typeface="+mn-ea"/>
                          <a:ea typeface="+mn-ea"/>
                        </a:rPr>
                        <a:t>・施設敷地緊急事態要避難者の避</a:t>
                      </a:r>
                    </a:p>
                    <a:p>
                      <a:r>
                        <a:rPr kumimoji="1" lang="ja-JP" altLang="en-US" sz="1000" dirty="0">
                          <a:latin typeface="+mn-ea"/>
                          <a:ea typeface="+mn-ea"/>
                        </a:rPr>
                        <a:t>　難準備への協力の要請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943234">
                <a:tc rowSpan="2">
                  <a:txBody>
                    <a:bodyPr/>
                    <a:lstStyle/>
                    <a:p>
                      <a:pPr algn="ctr"/>
                      <a:r>
                        <a:rPr kumimoji="1" lang="ja-JP" altLang="en-US" sz="1050" dirty="0">
                          <a:latin typeface="+mn-ea"/>
                          <a:ea typeface="+mn-ea"/>
                        </a:rPr>
                        <a:t>施設敷地緊急事態</a:t>
                      </a:r>
                    </a:p>
                  </a:txBody>
                  <a:tcPr anchor="ctr">
                    <a:lnL w="12700" cap="flat" cmpd="sng" algn="ctr">
                      <a:solidFill>
                        <a:schemeClr val="tx1"/>
                      </a:solidFill>
                      <a:prstDash val="solid"/>
                      <a:round/>
                      <a:headEnd type="none" w="med" len="med"/>
                      <a:tailEnd type="none" w="med" len="med"/>
                    </a:lnL>
                  </a:tcPr>
                </a:tc>
                <a:tc>
                  <a:txBody>
                    <a:bodyPr/>
                    <a:lstStyle/>
                    <a:p>
                      <a:r>
                        <a:rPr kumimoji="1" lang="ja-JP" altLang="en-US" sz="1050" dirty="0">
                          <a:latin typeface="+mn-ea"/>
                          <a:ea typeface="+mn-ea"/>
                        </a:rPr>
                        <a:t>地方</a:t>
                      </a:r>
                    </a:p>
                    <a:p>
                      <a:r>
                        <a:rPr kumimoji="1" lang="ja-JP" altLang="en-US" sz="1050" dirty="0">
                          <a:latin typeface="+mn-ea"/>
                          <a:ea typeface="+mn-ea"/>
                        </a:rPr>
                        <a:t>公共</a:t>
                      </a:r>
                    </a:p>
                    <a:p>
                      <a:r>
                        <a:rPr kumimoji="1" lang="ja-JP" altLang="en-US" sz="1050" dirty="0">
                          <a:latin typeface="+mn-ea"/>
                          <a:ea typeface="+mn-ea"/>
                        </a:rPr>
                        <a:t>団体</a:t>
                      </a:r>
                    </a:p>
                  </a:txBody>
                  <a:tcPr/>
                </a:tc>
                <a:tc>
                  <a:txBody>
                    <a:bodyPr/>
                    <a:lstStyle/>
                    <a:p>
                      <a:r>
                        <a:rPr kumimoji="1" lang="ja-JP" altLang="en-US" sz="1050" dirty="0">
                          <a:latin typeface="+mn-ea"/>
                          <a:ea typeface="+mn-ea"/>
                        </a:rPr>
                        <a:t>・住民への情報伝達</a:t>
                      </a:r>
                    </a:p>
                    <a:p>
                      <a:r>
                        <a:rPr kumimoji="1" lang="ja-JP" altLang="en-US" sz="1050" dirty="0">
                          <a:latin typeface="+mn-ea"/>
                          <a:ea typeface="+mn-ea"/>
                        </a:rPr>
                        <a:t>・</a:t>
                      </a:r>
                      <a:r>
                        <a:rPr kumimoji="1" lang="ja-JP" altLang="en-US" sz="1050" dirty="0">
                          <a:solidFill>
                            <a:srgbClr val="FF0000"/>
                          </a:solidFill>
                          <a:latin typeface="+mn-ea"/>
                          <a:ea typeface="+mn-ea"/>
                        </a:rPr>
                        <a:t>施設敷地緊急事態要避難者の避</a:t>
                      </a:r>
                    </a:p>
                    <a:p>
                      <a:r>
                        <a:rPr kumimoji="1" lang="ja-JP" altLang="en-US" sz="1050" dirty="0">
                          <a:solidFill>
                            <a:srgbClr val="FF0000"/>
                          </a:solidFill>
                          <a:latin typeface="+mn-ea"/>
                          <a:ea typeface="+mn-ea"/>
                        </a:rPr>
                        <a:t>　難</a:t>
                      </a:r>
                    </a:p>
                    <a:p>
                      <a:r>
                        <a:rPr kumimoji="1" lang="ja-JP" altLang="en-US" sz="1050" dirty="0">
                          <a:latin typeface="+mn-ea"/>
                          <a:ea typeface="+mn-ea"/>
                        </a:rPr>
                        <a:t>・住民避難の準備</a:t>
                      </a:r>
                    </a:p>
                    <a:p>
                      <a:r>
                        <a:rPr kumimoji="1" lang="ja-JP" altLang="en-US" sz="1050" dirty="0">
                          <a:latin typeface="+mn-ea"/>
                          <a:ea typeface="+mn-ea"/>
                        </a:rPr>
                        <a:t>・安定ヨウ素剤の服用の準備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・住民への情報伝達</a:t>
                      </a:r>
                    </a:p>
                    <a:p>
                      <a:r>
                        <a:rPr kumimoji="1" lang="ja-JP" altLang="en-US" sz="1000" dirty="0">
                          <a:latin typeface="+mn-ea"/>
                          <a:ea typeface="+mn-ea"/>
                        </a:rPr>
                        <a:t>・屋内退避の準備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・住民への情報伝達</a:t>
                      </a:r>
                    </a:p>
                    <a:p>
                      <a:r>
                        <a:rPr kumimoji="1" lang="ja-JP" altLang="en-US" sz="1000" dirty="0">
                          <a:latin typeface="+mn-ea"/>
                          <a:ea typeface="+mn-ea"/>
                        </a:rPr>
                        <a:t>・施設敷地緊急事態要避難者の避</a:t>
                      </a:r>
                    </a:p>
                    <a:p>
                      <a:r>
                        <a:rPr kumimoji="1" lang="ja-JP" altLang="en-US" sz="1000" dirty="0">
                          <a:latin typeface="+mn-ea"/>
                          <a:ea typeface="+mn-ea"/>
                        </a:rPr>
                        <a:t>　難の受け入れ</a:t>
                      </a:r>
                    </a:p>
                    <a:p>
                      <a:r>
                        <a:rPr kumimoji="1" lang="ja-JP" altLang="en-US" sz="1000" dirty="0">
                          <a:latin typeface="+mn-ea"/>
                          <a:ea typeface="+mn-ea"/>
                        </a:rPr>
                        <a:t>・住民の避難準備への協力</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73937">
                <a:tc vMerge="1">
                  <a:txBody>
                    <a:bodyPr/>
                    <a:lstStyle/>
                    <a:p>
                      <a:endParaRPr kumimoji="1" lang="ja-JP" altLang="en-US" dirty="0"/>
                    </a:p>
                  </a:txBody>
                  <a:tcPr/>
                </a:tc>
                <a:tc>
                  <a:txBody>
                    <a:bodyPr/>
                    <a:lstStyle/>
                    <a:p>
                      <a:r>
                        <a:rPr kumimoji="1" lang="ja-JP" altLang="en-US" sz="1050" dirty="0">
                          <a:latin typeface="+mn-ea"/>
                          <a:ea typeface="+mn-ea"/>
                        </a:rPr>
                        <a:t>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・施設敷地緊急事態要避難者の避</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　難の指示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・住民避難の準備の指示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・安定ヨウ素剤の服用の準備の指示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・屋内退避の準備の指示</a:t>
                      </a:r>
                    </a:p>
                    <a:p>
                      <a:endParaRPr kumimoji="1" lang="ja-JP" altLang="en-US" sz="1000" dirty="0">
                        <a:latin typeface="+mn-ea"/>
                        <a:ea typeface="+mn-ea"/>
                      </a:endParaRPr>
                    </a:p>
                  </a:txBody>
                  <a:tcPr/>
                </a:tc>
                <a:tc>
                  <a:txBody>
                    <a:bodyPr/>
                    <a:lstStyle/>
                    <a:p>
                      <a:r>
                        <a:rPr kumimoji="1" lang="ja-JP" altLang="en-US" sz="1000" dirty="0">
                          <a:latin typeface="+mn-ea"/>
                          <a:ea typeface="+mn-ea"/>
                        </a:rPr>
                        <a:t>・施設敷地緊急事態要避難者の避</a:t>
                      </a:r>
                    </a:p>
                    <a:p>
                      <a:r>
                        <a:rPr kumimoji="1" lang="ja-JP" altLang="en-US" sz="1000" dirty="0">
                          <a:latin typeface="+mn-ea"/>
                          <a:ea typeface="+mn-ea"/>
                        </a:rPr>
                        <a:t>　難の受け入れ要請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・住民の避難の準備への協力の要請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876216">
                <a:tc rowSpan="2">
                  <a:txBody>
                    <a:bodyPr/>
                    <a:lstStyle/>
                    <a:p>
                      <a:pPr algn="ctr"/>
                      <a:r>
                        <a:rPr kumimoji="1" lang="ja-JP" altLang="en-US" sz="1050" dirty="0">
                          <a:latin typeface="+mn-ea"/>
                          <a:ea typeface="+mn-ea"/>
                        </a:rPr>
                        <a:t>全面緊急事態</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n-ea"/>
                          <a:ea typeface="+mn-ea"/>
                        </a:rPr>
                        <a:t>地方</a:t>
                      </a:r>
                    </a:p>
                    <a:p>
                      <a:r>
                        <a:rPr kumimoji="1" lang="ja-JP" altLang="en-US" sz="1050" dirty="0">
                          <a:latin typeface="+mn-ea"/>
                          <a:ea typeface="+mn-ea"/>
                        </a:rPr>
                        <a:t>公共</a:t>
                      </a:r>
                    </a:p>
                    <a:p>
                      <a:r>
                        <a:rPr kumimoji="1" lang="ja-JP" altLang="en-US" sz="1050" dirty="0">
                          <a:latin typeface="+mn-ea"/>
                          <a:ea typeface="+mn-ea"/>
                        </a:rPr>
                        <a:t>団体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・住民への情報伝達</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・住民避難</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・住民等への安定ヨウ素剤の服用</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　の指示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・住民への情報伝達</a:t>
                      </a:r>
                    </a:p>
                    <a:p>
                      <a:r>
                        <a:rPr kumimoji="1" lang="ja-JP" altLang="en-US" sz="1000" dirty="0">
                          <a:solidFill>
                            <a:schemeClr val="tx1"/>
                          </a:solidFill>
                          <a:latin typeface="+mn-ea"/>
                          <a:ea typeface="+mn-ea"/>
                        </a:rPr>
                        <a:t>・屋内退避</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・安定ヨウ素剤の服用の準備</a:t>
                      </a:r>
                    </a:p>
                    <a:p>
                      <a:r>
                        <a:rPr kumimoji="1" lang="ja-JP" altLang="en-US" sz="1000" dirty="0">
                          <a:solidFill>
                            <a:schemeClr val="tx1"/>
                          </a:solidFill>
                          <a:latin typeface="+mn-ea"/>
                          <a:ea typeface="+mn-ea"/>
                        </a:rPr>
                        <a:t>・防護措置基準に基づく防護措置へ</a:t>
                      </a:r>
                    </a:p>
                    <a:p>
                      <a:r>
                        <a:rPr kumimoji="1" lang="ja-JP" altLang="en-US" sz="1000" dirty="0">
                          <a:solidFill>
                            <a:schemeClr val="tx1"/>
                          </a:solidFill>
                          <a:latin typeface="+mn-ea"/>
                          <a:ea typeface="+mn-ea"/>
                        </a:rPr>
                        <a:t>　の対応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・住民への情報伝達</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・住民避難の受け入れ</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・安定ヨウ素剤の服用の準備</a:t>
                      </a:r>
                    </a:p>
                    <a:p>
                      <a:r>
                        <a:rPr kumimoji="1" lang="ja-JP" altLang="en-US" sz="1000" dirty="0">
                          <a:solidFill>
                            <a:schemeClr val="tx1"/>
                          </a:solidFill>
                          <a:latin typeface="+mn-ea"/>
                          <a:ea typeface="+mn-ea"/>
                        </a:rPr>
                        <a:t>・防護措置基準に基づく防護措置へ</a:t>
                      </a:r>
                    </a:p>
                    <a:p>
                      <a:r>
                        <a:rPr kumimoji="1" lang="ja-JP" altLang="en-US" sz="1000" dirty="0">
                          <a:solidFill>
                            <a:schemeClr val="tx1"/>
                          </a:solidFill>
                          <a:latin typeface="+mn-ea"/>
                          <a:ea typeface="+mn-ea"/>
                        </a:rPr>
                        <a:t>　の対応</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876216">
                <a:tc vMerge="1">
                  <a:txBody>
                    <a:bodyPr/>
                    <a:lstStyle/>
                    <a:p>
                      <a:endParaRPr kumimoji="1" lang="ja-JP" altLang="en-US" dirty="0"/>
                    </a:p>
                  </a:txBody>
                  <a:tcPr/>
                </a:tc>
                <a:tc>
                  <a:txBody>
                    <a:bodyPr/>
                    <a:lstStyle/>
                    <a:p>
                      <a:r>
                        <a:rPr kumimoji="1" lang="ja-JP" altLang="en-US" sz="1050" dirty="0">
                          <a:latin typeface="+mn-ea"/>
                          <a:ea typeface="+mn-ea"/>
                        </a:rPr>
                        <a:t>国</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・住民避難の指示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・地方公共団体への安定ヨウ素剤</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　の服用の指示</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・屋内退避の指示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・安定ヨウ素剤の服用の準備の指示</a:t>
                      </a:r>
                    </a:p>
                    <a:p>
                      <a:r>
                        <a:rPr kumimoji="1" lang="ja-JP" altLang="en-US" sz="1000" dirty="0">
                          <a:solidFill>
                            <a:schemeClr val="tx1"/>
                          </a:solidFill>
                          <a:latin typeface="+mn-ea"/>
                          <a:ea typeface="+mn-ea"/>
                        </a:rPr>
                        <a:t>・防護措置基準に基づく防護措置へ</a:t>
                      </a:r>
                    </a:p>
                    <a:p>
                      <a:r>
                        <a:rPr kumimoji="1" lang="ja-JP" altLang="en-US" sz="1000" dirty="0">
                          <a:solidFill>
                            <a:schemeClr val="tx1"/>
                          </a:solidFill>
                          <a:latin typeface="+mn-ea"/>
                          <a:ea typeface="+mn-ea"/>
                        </a:rPr>
                        <a:t>　の対応</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・住民避難の受け入れ要請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・安定ヨウ素剤の服用の準備の指示</a:t>
                      </a:r>
                    </a:p>
                    <a:p>
                      <a:r>
                        <a:rPr kumimoji="1" lang="ja-JP" altLang="en-US" sz="1000" dirty="0">
                          <a:solidFill>
                            <a:schemeClr val="tx1"/>
                          </a:solidFill>
                          <a:latin typeface="+mn-ea"/>
                          <a:ea typeface="+mn-ea"/>
                        </a:rPr>
                        <a:t>・防護措置基準に基づく防護措置へ</a:t>
                      </a:r>
                    </a:p>
                    <a:p>
                      <a:r>
                        <a:rPr kumimoji="1" lang="ja-JP" altLang="en-US" sz="1000" dirty="0">
                          <a:solidFill>
                            <a:schemeClr val="tx1"/>
                          </a:solidFill>
                          <a:latin typeface="+mn-ea"/>
                          <a:ea typeface="+mn-ea"/>
                        </a:rPr>
                        <a:t>　の対応</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155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4000" b="0" dirty="0">
                <a:latin typeface="+mn-ea"/>
                <a:ea typeface="+mn-ea"/>
                <a:cs typeface="Meiryo UI" pitchFamily="50" charset="-128"/>
              </a:rPr>
              <a:t>原子力発電所の事故時の防護</a:t>
            </a:r>
            <a:endParaRPr kumimoji="1" lang="ja-JP" altLang="en-US" sz="3900" b="0" dirty="0">
              <a:latin typeface="+mn-ea"/>
              <a:ea typeface="+mn-ea"/>
            </a:endParaRPr>
          </a:p>
        </p:txBody>
      </p:sp>
      <p:grpSp>
        <p:nvGrpSpPr>
          <p:cNvPr id="17" name="コンテンツ プレースホルダ 16"/>
          <p:cNvGrpSpPr>
            <a:grpSpLocks noGrp="1"/>
          </p:cNvGrpSpPr>
          <p:nvPr/>
        </p:nvGrpSpPr>
        <p:grpSpPr>
          <a:xfrm>
            <a:off x="827584" y="1700808"/>
            <a:ext cx="5976664" cy="4752528"/>
            <a:chOff x="1568723" y="1268760"/>
            <a:chExt cx="6027613" cy="5165526"/>
          </a:xfrm>
        </p:grpSpPr>
        <p:sp>
          <p:nvSpPr>
            <p:cNvPr id="18" name="正方形/長方形 17"/>
            <p:cNvSpPr/>
            <p:nvPr/>
          </p:nvSpPr>
          <p:spPr>
            <a:xfrm flipV="1">
              <a:off x="5485722" y="6055593"/>
              <a:ext cx="1253753" cy="327928"/>
            </a:xfrm>
            <a:prstGeom prst="rect">
              <a:avLst/>
            </a:prstGeom>
            <a:solidFill>
              <a:srgbClr val="D9FFEC"/>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flipV="1">
              <a:off x="5458288" y="3483839"/>
              <a:ext cx="1339208" cy="327928"/>
            </a:xfrm>
            <a:prstGeom prst="rect">
              <a:avLst/>
            </a:prstGeom>
            <a:solidFill>
              <a:srgbClr val="D9FFEC"/>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p:cNvSpPr>
            <p:nvPr/>
          </p:nvSpPr>
          <p:spPr>
            <a:xfrm>
              <a:off x="1573130" y="2345089"/>
              <a:ext cx="2460032" cy="2436149"/>
            </a:xfrm>
            <a:prstGeom prst="ellipse">
              <a:avLst/>
            </a:prstGeom>
            <a:solidFill>
              <a:schemeClr val="bg1"/>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539785" y="1268760"/>
              <a:ext cx="3052103" cy="2021458"/>
            </a:xfrm>
            <a:prstGeom prst="rect">
              <a:avLst/>
            </a:prstGeom>
            <a:solidFill>
              <a:schemeClr val="bg1"/>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539785" y="3914141"/>
              <a:ext cx="3052103" cy="2021458"/>
            </a:xfrm>
            <a:prstGeom prst="rect">
              <a:avLst/>
            </a:prstGeom>
            <a:solidFill>
              <a:schemeClr val="bg1"/>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3" descr="C:\Users\Kenji\Desktop\派遣Ⅳ_避難、屋内退避の支援・・・06_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9254" y="1268760"/>
              <a:ext cx="3057082" cy="2021458"/>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C:\Users\Kenji\Desktop\派遣Ⅳ_避難、屋内退避の支援・・・06_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9785" y="3913223"/>
              <a:ext cx="3052103" cy="202394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テキスト ボックス 24"/>
            <p:cNvSpPr txBox="1"/>
            <p:nvPr/>
          </p:nvSpPr>
          <p:spPr>
            <a:xfrm>
              <a:off x="5393314" y="3483843"/>
              <a:ext cx="1476804" cy="401427"/>
            </a:xfrm>
            <a:prstGeom prst="rect">
              <a:avLst/>
            </a:prstGeom>
            <a:noFill/>
          </p:spPr>
          <p:txBody>
            <a:bodyPr wrap="square" rtlCol="0">
              <a:spAutoFit/>
            </a:bodyPr>
            <a:lstStyle/>
            <a:p>
              <a:r>
                <a:rPr kumimoji="1" lang="ja-JP" altLang="en-US" dirty="0">
                  <a:latin typeface="+mn-ea"/>
                  <a:cs typeface="メイリオ" panose="020B0604030504040204" pitchFamily="50" charset="-128"/>
                </a:rPr>
                <a:t>屋 内 退 避</a:t>
              </a:r>
            </a:p>
          </p:txBody>
        </p:sp>
        <p:sp>
          <p:nvSpPr>
            <p:cNvPr id="26" name="テキスト ボックス 25"/>
            <p:cNvSpPr txBox="1"/>
            <p:nvPr/>
          </p:nvSpPr>
          <p:spPr>
            <a:xfrm>
              <a:off x="5580112" y="6064954"/>
              <a:ext cx="1107996"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避　　難</a:t>
              </a:r>
            </a:p>
          </p:txBody>
        </p:sp>
        <p:pic>
          <p:nvPicPr>
            <p:cNvPr id="27" name="Picture 2" descr="C:\Users\Kenji\Desktop\派遣Ⅳ_避難、屋内退避の支援・・・06_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723" y="2372667"/>
              <a:ext cx="2459607" cy="2408572"/>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右矢印 27"/>
            <p:cNvSpPr/>
            <p:nvPr/>
          </p:nvSpPr>
          <p:spPr>
            <a:xfrm rot="19800000">
              <a:off x="4032919" y="2563612"/>
              <a:ext cx="36004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2700000">
              <a:off x="4032919" y="4471464"/>
              <a:ext cx="36004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6876256" y="1844824"/>
            <a:ext cx="1872208" cy="2031325"/>
          </a:xfrm>
          <a:prstGeom prst="rect">
            <a:avLst/>
          </a:prstGeom>
          <a:noFill/>
        </p:spPr>
        <p:txBody>
          <a:bodyPr wrap="square" rtlCol="0">
            <a:spAutoFit/>
          </a:bodyPr>
          <a:lstStyle/>
          <a:p>
            <a:r>
              <a:rPr kumimoji="1" lang="ja-JP" altLang="en-US" dirty="0">
                <a:latin typeface="+mn-ea"/>
                <a:cs typeface="Meiryo UI" pitchFamily="50" charset="-128"/>
              </a:rPr>
              <a:t>屋内に退避すれば、ガンマ線の外部被ばくと放射性物質の吸入による内部被ばくを低減できます。</a:t>
            </a:r>
          </a:p>
        </p:txBody>
      </p:sp>
      <p:sp>
        <p:nvSpPr>
          <p:cNvPr id="31" name="テキスト ボックス 30"/>
          <p:cNvSpPr txBox="1"/>
          <p:nvPr/>
        </p:nvSpPr>
        <p:spPr>
          <a:xfrm>
            <a:off x="395536" y="1988840"/>
            <a:ext cx="2376264" cy="584775"/>
          </a:xfrm>
          <a:prstGeom prst="rect">
            <a:avLst/>
          </a:prstGeom>
          <a:noFill/>
        </p:spPr>
        <p:txBody>
          <a:bodyPr wrap="square" rtlCol="0">
            <a:spAutoFit/>
          </a:bodyPr>
          <a:lstStyle/>
          <a:p>
            <a:r>
              <a:rPr kumimoji="1" lang="ja-JP" altLang="en-US" sz="1600" dirty="0">
                <a:latin typeface="+mn-ea"/>
                <a:cs typeface="Meiryo UI" pitchFamily="50" charset="-128"/>
              </a:rPr>
              <a:t>大気中の放射性物質からのガンマ線</a:t>
            </a:r>
          </a:p>
        </p:txBody>
      </p:sp>
      <p:sp>
        <p:nvSpPr>
          <p:cNvPr id="32" name="テキスト ボックス 31"/>
          <p:cNvSpPr txBox="1"/>
          <p:nvPr/>
        </p:nvSpPr>
        <p:spPr>
          <a:xfrm>
            <a:off x="440884" y="1605508"/>
            <a:ext cx="1250796"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600" dirty="0">
                <a:latin typeface="+mn-ea"/>
                <a:cs typeface="Meiryo UI" pitchFamily="50" charset="-128"/>
              </a:rPr>
              <a:t>外部被ばく</a:t>
            </a:r>
          </a:p>
        </p:txBody>
      </p:sp>
      <p:sp>
        <p:nvSpPr>
          <p:cNvPr id="33" name="テキスト ボックス 32"/>
          <p:cNvSpPr txBox="1"/>
          <p:nvPr/>
        </p:nvSpPr>
        <p:spPr>
          <a:xfrm>
            <a:off x="395536" y="5013176"/>
            <a:ext cx="1296144"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600" dirty="0">
                <a:latin typeface="+mn-ea"/>
                <a:cs typeface="Meiryo UI" pitchFamily="50" charset="-128"/>
              </a:rPr>
              <a:t>内部被ばく</a:t>
            </a:r>
          </a:p>
        </p:txBody>
      </p:sp>
      <p:sp>
        <p:nvSpPr>
          <p:cNvPr id="34" name="テキスト ボックス 33"/>
          <p:cNvSpPr txBox="1"/>
          <p:nvPr/>
        </p:nvSpPr>
        <p:spPr>
          <a:xfrm>
            <a:off x="395537" y="5373216"/>
            <a:ext cx="1584175" cy="584775"/>
          </a:xfrm>
          <a:prstGeom prst="rect">
            <a:avLst/>
          </a:prstGeom>
          <a:noFill/>
        </p:spPr>
        <p:txBody>
          <a:bodyPr wrap="square" rtlCol="0">
            <a:spAutoFit/>
          </a:bodyPr>
          <a:lstStyle/>
          <a:p>
            <a:r>
              <a:rPr kumimoji="1" lang="ja-JP" altLang="en-US" sz="1600" dirty="0">
                <a:latin typeface="+mn-ea"/>
                <a:cs typeface="Meiryo UI" pitchFamily="50" charset="-128"/>
              </a:rPr>
              <a:t>大気中の放射性物質の吸入</a:t>
            </a:r>
          </a:p>
        </p:txBody>
      </p:sp>
      <p:sp>
        <p:nvSpPr>
          <p:cNvPr id="35" name="テキスト ボックス 34"/>
          <p:cNvSpPr txBox="1"/>
          <p:nvPr/>
        </p:nvSpPr>
        <p:spPr>
          <a:xfrm>
            <a:off x="2123729" y="5373216"/>
            <a:ext cx="1440160" cy="830997"/>
          </a:xfrm>
          <a:prstGeom prst="rect">
            <a:avLst/>
          </a:prstGeom>
          <a:noFill/>
        </p:spPr>
        <p:txBody>
          <a:bodyPr wrap="square" rtlCol="0">
            <a:spAutoFit/>
          </a:bodyPr>
          <a:lstStyle/>
          <a:p>
            <a:r>
              <a:rPr kumimoji="1" lang="ja-JP" altLang="en-US" sz="1600" dirty="0">
                <a:latin typeface="+mn-ea"/>
                <a:cs typeface="Meiryo UI" pitchFamily="50" charset="-128"/>
              </a:rPr>
              <a:t>地表の放射性物質からのガンマ線</a:t>
            </a:r>
          </a:p>
        </p:txBody>
      </p:sp>
      <p:sp>
        <p:nvSpPr>
          <p:cNvPr id="36" name="テキスト ボックス 35"/>
          <p:cNvSpPr txBox="1"/>
          <p:nvPr/>
        </p:nvSpPr>
        <p:spPr>
          <a:xfrm>
            <a:off x="2195736" y="5013176"/>
            <a:ext cx="1224136"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1600" dirty="0">
                <a:latin typeface="+mn-ea"/>
                <a:cs typeface="Meiryo UI" pitchFamily="50" charset="-128"/>
              </a:rPr>
              <a:t>外部被ばく</a:t>
            </a:r>
          </a:p>
        </p:txBody>
      </p:sp>
      <p:sp>
        <p:nvSpPr>
          <p:cNvPr id="2" name="スライド番号プレースホルダー 1">
            <a:extLst>
              <a:ext uri="{FF2B5EF4-FFF2-40B4-BE49-F238E27FC236}">
                <a16:creationId xmlns:a16="http://schemas.microsoft.com/office/drawing/2014/main" id="{69C7839B-793D-8A46-8A91-057DD481D451}"/>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184783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防護措置の効果（全身の被ばく線量）</a:t>
            </a:r>
            <a:endParaRPr lang="ja-JP" altLang="en-US" dirty="0"/>
          </a:p>
        </p:txBody>
      </p:sp>
      <p:pic>
        <p:nvPicPr>
          <p:cNvPr id="3" name="図 2" descr="スクリーンショット 2016-10-04 21.5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1833" y="1242660"/>
            <a:ext cx="6620334" cy="4963851"/>
          </a:xfrm>
          <a:prstGeom prst="rect">
            <a:avLst/>
          </a:prstGeom>
        </p:spPr>
      </p:pic>
      <p:sp>
        <p:nvSpPr>
          <p:cNvPr id="4" name="テキスト ボックス 3"/>
          <p:cNvSpPr txBox="1"/>
          <p:nvPr/>
        </p:nvSpPr>
        <p:spPr>
          <a:xfrm>
            <a:off x="4742123" y="6291682"/>
            <a:ext cx="4160113" cy="400110"/>
          </a:xfrm>
          <a:prstGeom prst="rect">
            <a:avLst/>
          </a:prstGeom>
          <a:noFill/>
        </p:spPr>
        <p:txBody>
          <a:bodyPr wrap="none" rtlCol="0">
            <a:spAutoFit/>
          </a:bodyPr>
          <a:lstStyle/>
          <a:p>
            <a:r>
              <a:rPr kumimoji="1" lang="ja-JP" altLang="en-US" sz="1000" dirty="0"/>
              <a:t>出典：</a:t>
            </a:r>
            <a:r>
              <a:rPr lang="ja-JP" altLang="en-US" sz="1000" dirty="0"/>
              <a:t>緊急時の被ばく線量及び防護措置の効果の試算について（案）</a:t>
            </a:r>
          </a:p>
          <a:p>
            <a:r>
              <a:rPr lang="ja-JP" altLang="en-US" sz="1000" dirty="0"/>
              <a:t>平成２６年５月２８日　原子力規制委員会</a:t>
            </a:r>
            <a:endParaRPr kumimoji="1" lang="ja-JP" altLang="en-US" sz="1000" dirty="0"/>
          </a:p>
        </p:txBody>
      </p:sp>
      <p:sp>
        <p:nvSpPr>
          <p:cNvPr id="5" name="スライド番号プレースホルダー 4">
            <a:extLst>
              <a:ext uri="{FF2B5EF4-FFF2-40B4-BE49-F238E27FC236}">
                <a16:creationId xmlns:a16="http://schemas.microsoft.com/office/drawing/2014/main" id="{E8CD6931-7C00-5F4B-992A-E5A657279C98}"/>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413096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防護措置の効果（甲状腺）</a:t>
            </a: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9333" y="1229490"/>
            <a:ext cx="6708117" cy="5032508"/>
          </a:xfrm>
          <a:prstGeom prst="rect">
            <a:avLst/>
          </a:prstGeom>
        </p:spPr>
      </p:pic>
      <p:sp>
        <p:nvSpPr>
          <p:cNvPr id="4" name="テキスト ボックス 3"/>
          <p:cNvSpPr txBox="1"/>
          <p:nvPr/>
        </p:nvSpPr>
        <p:spPr>
          <a:xfrm>
            <a:off x="3987337" y="6261998"/>
            <a:ext cx="4160113" cy="400110"/>
          </a:xfrm>
          <a:prstGeom prst="rect">
            <a:avLst/>
          </a:prstGeom>
          <a:noFill/>
        </p:spPr>
        <p:txBody>
          <a:bodyPr wrap="none" rtlCol="0">
            <a:spAutoFit/>
          </a:bodyPr>
          <a:lstStyle/>
          <a:p>
            <a:r>
              <a:rPr kumimoji="1" lang="ja-JP" altLang="en-US" sz="1000" dirty="0"/>
              <a:t>出典：</a:t>
            </a:r>
            <a:r>
              <a:rPr lang="ja-JP" altLang="en-US" sz="1000" dirty="0"/>
              <a:t>緊急時の被ばく線量及び防護措置の効果の試算について（案）</a:t>
            </a:r>
          </a:p>
          <a:p>
            <a:r>
              <a:rPr lang="ja-JP" altLang="en-US" sz="1000" dirty="0"/>
              <a:t>平成２６年５月２８日　原子力規制委員会</a:t>
            </a:r>
            <a:endParaRPr kumimoji="1" lang="ja-JP" altLang="en-US" sz="1000" dirty="0"/>
          </a:p>
        </p:txBody>
      </p:sp>
      <p:sp>
        <p:nvSpPr>
          <p:cNvPr id="5" name="スライド番号プレースホルダー 4">
            <a:extLst>
              <a:ext uri="{FF2B5EF4-FFF2-40B4-BE49-F238E27FC236}">
                <a16:creationId xmlns:a16="http://schemas.microsoft.com/office/drawing/2014/main" id="{541B2F1E-5272-5E4A-AD10-B0B83AEB4CA8}"/>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378526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4000" b="0" dirty="0">
                <a:latin typeface="+mn-ea"/>
                <a:ea typeface="+mn-ea"/>
                <a:cs typeface="Meiryo UI" pitchFamily="50" charset="-128"/>
              </a:rPr>
              <a:t>屋内退避時の注意点</a:t>
            </a:r>
            <a:endParaRPr kumimoji="1" lang="ja-JP" altLang="en-US" sz="3900" b="0" dirty="0">
              <a:latin typeface="+mn-ea"/>
              <a:ea typeface="+mn-ea"/>
            </a:endParaRPr>
          </a:p>
        </p:txBody>
      </p:sp>
      <p:grpSp>
        <p:nvGrpSpPr>
          <p:cNvPr id="4" name="コンテンツ プレースホルダ 3"/>
          <p:cNvGrpSpPr>
            <a:grpSpLocks noGrp="1"/>
          </p:cNvGrpSpPr>
          <p:nvPr/>
        </p:nvGrpSpPr>
        <p:grpSpPr>
          <a:xfrm>
            <a:off x="494913" y="2463325"/>
            <a:ext cx="8101382" cy="2393797"/>
            <a:chOff x="784900" y="1359923"/>
            <a:chExt cx="8184545" cy="2409201"/>
          </a:xfrm>
        </p:grpSpPr>
        <p:sp>
          <p:nvSpPr>
            <p:cNvPr id="5" name="正方形/長方形 4"/>
            <p:cNvSpPr/>
            <p:nvPr/>
          </p:nvSpPr>
          <p:spPr>
            <a:xfrm flipV="1">
              <a:off x="803949" y="1361039"/>
              <a:ext cx="1266821" cy="313822"/>
            </a:xfrm>
            <a:prstGeom prst="rect">
              <a:avLst/>
            </a:prstGeom>
            <a:solidFill>
              <a:srgbClr val="D9FFEC"/>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V="1">
              <a:off x="7214274" y="1361039"/>
              <a:ext cx="1678206" cy="313822"/>
            </a:xfrm>
            <a:prstGeom prst="rect">
              <a:avLst/>
            </a:prstGeom>
            <a:solidFill>
              <a:srgbClr val="D9FFEC"/>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4900" y="1361039"/>
              <a:ext cx="1338828"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窓を閉める</a:t>
              </a:r>
            </a:p>
          </p:txBody>
        </p:sp>
        <p:sp>
          <p:nvSpPr>
            <p:cNvPr id="10" name="正方形/長方形 9"/>
            <p:cNvSpPr/>
            <p:nvPr/>
          </p:nvSpPr>
          <p:spPr>
            <a:xfrm>
              <a:off x="4730952" y="1361039"/>
              <a:ext cx="2409200" cy="240808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195736" y="1361039"/>
              <a:ext cx="2409200" cy="240808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descr="C:\Users\Kenji\Desktop\派遣Ⅳ_避難、屋内退避の支援・・・09_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5736" y="1359923"/>
              <a:ext cx="2409201" cy="240920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Kenji\Desktop\派遣Ⅳ_避難、屋内退避の支援・・・09_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0952" y="1359923"/>
              <a:ext cx="2409201" cy="2409201"/>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テキスト ボックス 18"/>
            <p:cNvSpPr txBox="1"/>
            <p:nvPr/>
          </p:nvSpPr>
          <p:spPr>
            <a:xfrm>
              <a:off x="7168952" y="1361039"/>
              <a:ext cx="180049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換気扇を止める</a:t>
              </a:r>
            </a:p>
          </p:txBody>
        </p:sp>
      </p:grpSp>
      <p:sp>
        <p:nvSpPr>
          <p:cNvPr id="2" name="スライド番号プレースホルダー 1">
            <a:extLst>
              <a:ext uri="{FF2B5EF4-FFF2-40B4-BE49-F238E27FC236}">
                <a16:creationId xmlns:a16="http://schemas.microsoft.com/office/drawing/2014/main" id="{9833ED30-5E73-914E-8E15-443BEBD8DDDD}"/>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237326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b="0" dirty="0">
                <a:latin typeface="+mn-ea"/>
                <a:ea typeface="+mn-ea"/>
                <a:cs typeface="Meiryo UI" pitchFamily="50" charset="-128"/>
              </a:rPr>
              <a:t>屋内退避時の注意点</a:t>
            </a:r>
            <a:endParaRPr kumimoji="1" lang="ja-JP" altLang="en-US" dirty="0">
              <a:latin typeface="+mn-ea"/>
              <a:ea typeface="+mn-ea"/>
            </a:endParaRPr>
          </a:p>
        </p:txBody>
      </p:sp>
      <p:grpSp>
        <p:nvGrpSpPr>
          <p:cNvPr id="22" name="グループ化 21"/>
          <p:cNvGrpSpPr/>
          <p:nvPr/>
        </p:nvGrpSpPr>
        <p:grpSpPr>
          <a:xfrm>
            <a:off x="2414270" y="1619460"/>
            <a:ext cx="4610870" cy="4761868"/>
            <a:chOff x="2657004" y="1361045"/>
            <a:chExt cx="4767733" cy="4923868"/>
          </a:xfrm>
        </p:grpSpPr>
        <p:grpSp>
          <p:nvGrpSpPr>
            <p:cNvPr id="23" name="グループ化 3"/>
            <p:cNvGrpSpPr/>
            <p:nvPr/>
          </p:nvGrpSpPr>
          <p:grpSpPr>
            <a:xfrm>
              <a:off x="2657004" y="1844824"/>
              <a:ext cx="4767733" cy="4440089"/>
              <a:chOff x="2273300" y="1487488"/>
              <a:chExt cx="5151438" cy="4797425"/>
            </a:xfrm>
          </p:grpSpPr>
          <p:pic>
            <p:nvPicPr>
              <p:cNvPr id="28" name="Picture 2" descr="C:\Users\Kenji\Desktop\派遣Ⅳ_避難、屋内退避の支援・・・10_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73300" y="1487488"/>
                <a:ext cx="5151438" cy="479742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3" descr="C:\Users\Kenji\Desktop\派遣Ⅳ_避難、屋内退避の支援・・・10_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33783" y="4869160"/>
                <a:ext cx="440615" cy="1187648"/>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 descr="C:\Users\Kenji\Desktop\派遣イラスト\派遣Ⅳ_避難、屋内退避の支援・・・03_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4100" y="3140968"/>
                <a:ext cx="446446" cy="125332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4" name="グループ化 5"/>
            <p:cNvGrpSpPr/>
            <p:nvPr/>
          </p:nvGrpSpPr>
          <p:grpSpPr>
            <a:xfrm>
              <a:off x="3620159" y="1361045"/>
              <a:ext cx="1296000" cy="680630"/>
              <a:chOff x="3620159" y="1361045"/>
              <a:chExt cx="1296000" cy="680630"/>
            </a:xfrm>
          </p:grpSpPr>
          <p:sp>
            <p:nvSpPr>
              <p:cNvPr id="26" name="テキスト ボックス 25"/>
              <p:cNvSpPr txBox="1"/>
              <p:nvPr/>
            </p:nvSpPr>
            <p:spPr>
              <a:xfrm>
                <a:off x="3620159" y="1361045"/>
                <a:ext cx="1296000" cy="324000"/>
              </a:xfrm>
              <a:prstGeom prst="rect">
                <a:avLst/>
              </a:prstGeom>
              <a:solidFill>
                <a:srgbClr val="00B050"/>
              </a:solid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フィルター</a:t>
                </a:r>
              </a:p>
            </p:txBody>
          </p:sp>
          <p:sp>
            <p:nvSpPr>
              <p:cNvPr id="27" name="右矢印 26"/>
              <p:cNvSpPr/>
              <p:nvPr/>
            </p:nvSpPr>
            <p:spPr>
              <a:xfrm rot="5400000">
                <a:off x="4052512" y="1613619"/>
                <a:ext cx="371480" cy="484632"/>
              </a:xfrm>
              <a:prstGeom prst="rightArrow">
                <a:avLst>
                  <a:gd name="adj1" fmla="val 34277"/>
                  <a:gd name="adj2" fmla="val 5769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5130560" y="2636912"/>
              <a:ext cx="1107996" cy="306546"/>
            </a:xfrm>
            <a:prstGeom prst="rect">
              <a:avLst/>
            </a:prstGeom>
            <a:solidFill>
              <a:schemeClr val="bg1"/>
            </a:solid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遮へい板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 name="スライド番号プレースホルダー 1">
            <a:extLst>
              <a:ext uri="{FF2B5EF4-FFF2-40B4-BE49-F238E27FC236}">
                <a16:creationId xmlns:a16="http://schemas.microsoft.com/office/drawing/2014/main" id="{C1E96E45-6107-DB4D-9D75-B9E5E38BCFF9}"/>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252384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9C7BB-DB8A-9745-8EE3-9F3888D4FB6E}"/>
              </a:ext>
            </a:extLst>
          </p:cNvPr>
          <p:cNvSpPr>
            <a:spLocks noGrp="1"/>
          </p:cNvSpPr>
          <p:nvPr>
            <p:ph type="title"/>
          </p:nvPr>
        </p:nvSpPr>
        <p:spPr/>
        <p:txBody>
          <a:bodyPr/>
          <a:lstStyle/>
          <a:p>
            <a:r>
              <a:rPr lang="ja-JP" altLang="en-US"/>
              <a:t>医療・福祉施設の避難</a:t>
            </a:r>
            <a:endParaRPr kumimoji="1" lang="ja-JP" altLang="en-US"/>
          </a:p>
        </p:txBody>
      </p:sp>
      <p:sp>
        <p:nvSpPr>
          <p:cNvPr id="3" name="コンテンツ プレースホルダー 2">
            <a:extLst>
              <a:ext uri="{FF2B5EF4-FFF2-40B4-BE49-F238E27FC236}">
                <a16:creationId xmlns:a16="http://schemas.microsoft.com/office/drawing/2014/main" id="{0BB4E280-3525-DA47-8365-6C27D60A794A}"/>
              </a:ext>
            </a:extLst>
          </p:cNvPr>
          <p:cNvSpPr>
            <a:spLocks noGrp="1"/>
          </p:cNvSpPr>
          <p:nvPr>
            <p:ph idx="1"/>
          </p:nvPr>
        </p:nvSpPr>
        <p:spPr/>
        <p:txBody>
          <a:bodyPr/>
          <a:lstStyle/>
          <a:p>
            <a:r>
              <a:rPr lang="ja-JP" altLang="en-US"/>
              <a:t>施設内にいた患者、職員は基本的に汚染されていない。</a:t>
            </a:r>
          </a:p>
          <a:p>
            <a:r>
              <a:rPr lang="ja-JP" altLang="en-US"/>
              <a:t>放射性物質の放出後に外出した職員あるいは外から来た家族等は汚染の可能性がある。</a:t>
            </a:r>
          </a:p>
          <a:p>
            <a:r>
              <a:rPr lang="ja-JP" altLang="en-US"/>
              <a:t>放射線防護の観点から、汚染検査よりも迅速な避難が優先される。</a:t>
            </a:r>
          </a:p>
          <a:p>
            <a:endParaRPr kumimoji="1" lang="ja-JP" altLang="en-US"/>
          </a:p>
        </p:txBody>
      </p:sp>
      <p:grpSp>
        <p:nvGrpSpPr>
          <p:cNvPr id="4" name="グループ化 3">
            <a:extLst>
              <a:ext uri="{FF2B5EF4-FFF2-40B4-BE49-F238E27FC236}">
                <a16:creationId xmlns:a16="http://schemas.microsoft.com/office/drawing/2014/main" id="{0F0628D9-7E23-5544-AE9C-7AD6292654D9}"/>
              </a:ext>
            </a:extLst>
          </p:cNvPr>
          <p:cNvGrpSpPr/>
          <p:nvPr/>
        </p:nvGrpSpPr>
        <p:grpSpPr>
          <a:xfrm>
            <a:off x="2163751" y="3903283"/>
            <a:ext cx="1991777" cy="2178289"/>
            <a:chOff x="227317" y="1268760"/>
            <a:chExt cx="3945105" cy="4314529"/>
          </a:xfrm>
        </p:grpSpPr>
        <p:pic>
          <p:nvPicPr>
            <p:cNvPr id="5" name="Picture 6" descr="C:\Users\Kenji\Desktop\派遣Ⅳ_避難、屋内退避の支援・・・03_1.png">
              <a:extLst>
                <a:ext uri="{FF2B5EF4-FFF2-40B4-BE49-F238E27FC236}">
                  <a16:creationId xmlns:a16="http://schemas.microsoft.com/office/drawing/2014/main" id="{2D4A97BD-6563-7749-86C1-5D10D843C7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5967" y="1268760"/>
              <a:ext cx="1203902" cy="338100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C:\Users\Kenji\Desktop\派遣Ⅳ_避難、屋内退避の支援・・・04.png">
              <a:extLst>
                <a:ext uri="{FF2B5EF4-FFF2-40B4-BE49-F238E27FC236}">
                  <a16:creationId xmlns:a16="http://schemas.microsoft.com/office/drawing/2014/main" id="{C0DB1DB6-F4D8-A845-9F73-1AD54A59801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317" y="2924944"/>
              <a:ext cx="3945105" cy="265834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テキスト ボックス 6">
            <a:extLst>
              <a:ext uri="{FF2B5EF4-FFF2-40B4-BE49-F238E27FC236}">
                <a16:creationId xmlns:a16="http://schemas.microsoft.com/office/drawing/2014/main" id="{628731D4-4704-FF4B-B274-C30187B8C342}"/>
              </a:ext>
            </a:extLst>
          </p:cNvPr>
          <p:cNvSpPr txBox="1"/>
          <p:nvPr/>
        </p:nvSpPr>
        <p:spPr>
          <a:xfrm>
            <a:off x="3569278" y="3756715"/>
            <a:ext cx="2577314"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医師と看護師の避難時の同行</a:t>
            </a:r>
          </a:p>
        </p:txBody>
      </p:sp>
      <p:grpSp>
        <p:nvGrpSpPr>
          <p:cNvPr id="8" name="グループ化 7">
            <a:extLst>
              <a:ext uri="{FF2B5EF4-FFF2-40B4-BE49-F238E27FC236}">
                <a16:creationId xmlns:a16="http://schemas.microsoft.com/office/drawing/2014/main" id="{50AF30F4-EBCE-954B-AE2A-DC9DA0F90601}"/>
              </a:ext>
            </a:extLst>
          </p:cNvPr>
          <p:cNvGrpSpPr/>
          <p:nvPr/>
        </p:nvGrpSpPr>
        <p:grpSpPr>
          <a:xfrm>
            <a:off x="5429882" y="4133797"/>
            <a:ext cx="1433420" cy="1947775"/>
            <a:chOff x="4172422" y="2622054"/>
            <a:chExt cx="2978521" cy="4047306"/>
          </a:xfrm>
        </p:grpSpPr>
        <p:pic>
          <p:nvPicPr>
            <p:cNvPr id="9" name="Picture 7" descr="C:\Users\Kenji\Desktop\派遣Ⅳ_避難、屋内退避の支援・・・03_2.png">
              <a:extLst>
                <a:ext uri="{FF2B5EF4-FFF2-40B4-BE49-F238E27FC236}">
                  <a16:creationId xmlns:a16="http://schemas.microsoft.com/office/drawing/2014/main" id="{2B29A5A6-7413-D34A-8CF8-7245FF84D0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6943" y="2622054"/>
              <a:ext cx="1524000" cy="3505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C:\Users\Kenji\Desktop\派遣Ⅳ_避難、屋内退避の支援・・・05.png">
              <a:extLst>
                <a:ext uri="{FF2B5EF4-FFF2-40B4-BE49-F238E27FC236}">
                  <a16:creationId xmlns:a16="http://schemas.microsoft.com/office/drawing/2014/main" id="{806F489A-4EBF-B740-B688-BB1B51D3F9A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72422" y="3645024"/>
              <a:ext cx="2358466" cy="302433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スライド番号プレースホルダー 10">
            <a:extLst>
              <a:ext uri="{FF2B5EF4-FFF2-40B4-BE49-F238E27FC236}">
                <a16:creationId xmlns:a16="http://schemas.microsoft.com/office/drawing/2014/main" id="{A3C88638-29C6-7048-AD75-1EA6182DE576}"/>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2816233817"/>
      </p:ext>
    </p:extLst>
  </p:cSld>
  <p:clrMapOvr>
    <a:masterClrMapping/>
  </p:clrMapOvr>
</p:sld>
</file>

<file path=ppt/theme/theme1.xml><?xml version="1.0" encoding="utf-8"?>
<a:theme xmlns:a="http://schemas.openxmlformats.org/drawingml/2006/main" name="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6DEF9348FD06640A48C820155C435AA" ma:contentTypeVersion="13" ma:contentTypeDescription="新しいドキュメントを作成します。" ma:contentTypeScope="" ma:versionID="a137bfc2ea435711cea106318236a040">
  <xsd:schema xmlns:xsd="http://www.w3.org/2001/XMLSchema" xmlns:xs="http://www.w3.org/2001/XMLSchema" xmlns:p="http://schemas.microsoft.com/office/2006/metadata/properties" xmlns:ns2="87f43617-ad7f-4cd7-a8bd-6635850708a5" xmlns:ns3="204c6d0b-316c-437a-b461-7a44fe4c31bd" targetNamespace="http://schemas.microsoft.com/office/2006/metadata/properties" ma:root="true" ma:fieldsID="63ea2712524c075232e2df61fe37d182" ns2:_="" ns3:_="">
    <xsd:import namespace="87f43617-ad7f-4cd7-a8bd-6635850708a5"/>
    <xsd:import namespace="204c6d0b-316c-437a-b461-7a44fe4c31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43617-ad7f-4cd7-a8bd-663585070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c6d0b-316c-437a-b461-7a44fe4c31bd"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1b0b322-b1f9-4b0b-8e44-d02e11a84956}" ma:internalName="TaxCatchAll" ma:showField="CatchAllData" ma:web="204c6d0b-316c-437a-b461-7a44fe4c31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4c6d0b-316c-437a-b461-7a44fe4c31bd" xsi:nil="true"/>
    <lcf76f155ced4ddcb4097134ff3c332f xmlns="87f43617-ad7f-4cd7-a8bd-6635850708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3A9A8D-D275-424C-B46C-BA9150654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43617-ad7f-4cd7-a8bd-6635850708a5"/>
    <ds:schemaRef ds:uri="204c6d0b-316c-437a-b461-7a44fe4c3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F951E1-CF7C-4CB6-9051-23A92BD395F1}">
  <ds:schemaRefs>
    <ds:schemaRef ds:uri="http://schemas.microsoft.com/sharepoint/v3/contenttype/forms"/>
  </ds:schemaRefs>
</ds:datastoreItem>
</file>

<file path=customXml/itemProps3.xml><?xml version="1.0" encoding="utf-8"?>
<ds:datastoreItem xmlns:ds="http://schemas.openxmlformats.org/officeDocument/2006/customXml" ds:itemID="{A8652DF3-B171-4D14-A733-DF4948AB8D2C}">
  <ds:schemaRefs>
    <ds:schemaRef ds:uri="http://schemas.microsoft.com/office/2006/metadata/properties"/>
    <ds:schemaRef ds:uri="http://schemas.microsoft.com/office/infopath/2007/PartnerControls"/>
    <ds:schemaRef ds:uri="204c6d0b-316c-437a-b461-7a44fe4c31bd"/>
    <ds:schemaRef ds:uri="87f43617-ad7f-4cd7-a8bd-6635850708a5"/>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4189</Words>
  <Application>Microsoft Office PowerPoint</Application>
  <PresentationFormat>画面に合わせる (4:3)</PresentationFormat>
  <Paragraphs>336</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Meiryo UI</vt:lpstr>
      <vt:lpstr>YuMincho +36p Kana Medium</vt:lpstr>
      <vt:lpstr>メイリオ</vt:lpstr>
      <vt:lpstr>游ゴシック</vt:lpstr>
      <vt:lpstr>游ゴシック Light</vt:lpstr>
      <vt:lpstr>Arial</vt:lpstr>
      <vt:lpstr>Calibri</vt:lpstr>
      <vt:lpstr>基礎コース</vt:lpstr>
      <vt:lpstr>避難と屋内退避の支援</vt:lpstr>
      <vt:lpstr>原子力発電所事故での影響</vt:lpstr>
      <vt:lpstr>原子力災害時の防護措置</vt:lpstr>
      <vt:lpstr>原子力発電所の事故時の防護</vt:lpstr>
      <vt:lpstr>防護措置の効果（全身の被ばく線量）</vt:lpstr>
      <vt:lpstr>防護措置の効果（甲状腺）</vt:lpstr>
      <vt:lpstr>屋内退避時の注意点</vt:lpstr>
      <vt:lpstr>屋内退避時の注意点</vt:lpstr>
      <vt:lpstr>医療・福祉施設の避難</vt:lpstr>
      <vt:lpstr>避難時の注意点</vt:lpstr>
      <vt:lpstr>避難退域時検査</vt:lpstr>
      <vt:lpstr>汚染検査</vt:lpstr>
      <vt:lpstr>原子力災害時の病院避難</vt:lpstr>
      <vt:lpstr>避難時の防護対策</vt:lpstr>
      <vt:lpstr>車椅子の汚染検査</vt:lpstr>
      <vt:lpstr>避難所での感染症対策</vt:lpstr>
      <vt:lpstr>受入れ先医療機関での対応</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83</cp:revision>
  <cp:lastPrinted>2019-04-11T03:32:07Z</cp:lastPrinted>
  <dcterms:created xsi:type="dcterms:W3CDTF">2018-07-09T08:22:40Z</dcterms:created>
  <dcterms:modified xsi:type="dcterms:W3CDTF">2024-01-11T00:41:49Z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ies>
</file>