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16"/>
  </p:notesMasterIdLst>
  <p:sldIdLst>
    <p:sldId id="259" r:id="rId5"/>
    <p:sldId id="257" r:id="rId6"/>
    <p:sldId id="368" r:id="rId7"/>
    <p:sldId id="328" r:id="rId8"/>
    <p:sldId id="339" r:id="rId9"/>
    <p:sldId id="340" r:id="rId10"/>
    <p:sldId id="327" r:id="rId11"/>
    <p:sldId id="380" r:id="rId12"/>
    <p:sldId id="381" r:id="rId13"/>
    <p:sldId id="379" r:id="rId14"/>
    <p:sldId id="376"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5ibcpbT5eNACQRy3TMyEw==" hashData="VgHzbfkRGaELE3JMa7Q++EOfwwmSZm5Xb+Xf5dWEIlJEMgkam7ZVCfBJf9DLMMUyxvvNUZ4PPLDyEyDXpTGh0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4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5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7418-731F-424E-8B45-8598B97DF228}" type="doc">
      <dgm:prSet loTypeId="urn:microsoft.com/office/officeart/2005/8/layout/radial6" loCatId="" qsTypeId="urn:microsoft.com/office/officeart/2005/8/quickstyle/3d1" qsCatId="3D" csTypeId="urn:microsoft.com/office/officeart/2005/8/colors/colorful1" csCatId="colorful" phldr="1"/>
      <dgm:spPr/>
      <dgm:t>
        <a:bodyPr/>
        <a:lstStyle/>
        <a:p>
          <a:endParaRPr kumimoji="1" lang="ja-JP" altLang="en-US"/>
        </a:p>
      </dgm:t>
    </dgm:pt>
    <dgm:pt modelId="{C8BAE31E-800D-D344-8FA4-F520AAFC3A67}">
      <dgm:prSet phldrT="[テキスト]" custT="1"/>
      <dgm:spPr/>
      <dgm:t>
        <a:bodyPr/>
        <a:lstStyle/>
        <a:p>
          <a:r>
            <a:rPr kumimoji="1" lang="ja-JP" altLang="en-US" sz="3200" b="1">
              <a:latin typeface="Yu Gothic" panose="020B0400000000000000" pitchFamily="34" charset="-128"/>
              <a:ea typeface="Yu Gothic" panose="020B0400000000000000" pitchFamily="34" charset="-128"/>
            </a:rPr>
            <a:t>被ばく医療</a:t>
          </a:r>
        </a:p>
      </dgm:t>
    </dgm:pt>
    <dgm:pt modelId="{872F00C6-E151-4349-8665-5B53DED4CA91}" type="parTrans" cxnId="{5C52C0FC-B5AB-E742-979D-12649FA2A350}">
      <dgm:prSet/>
      <dgm:spPr/>
      <dgm:t>
        <a:bodyPr/>
        <a:lstStyle/>
        <a:p>
          <a:endParaRPr kumimoji="1" lang="ja-JP" altLang="en-US"/>
        </a:p>
      </dgm:t>
    </dgm:pt>
    <dgm:pt modelId="{02BA1465-E8AD-9945-A604-35751A92EE2B}" type="sibTrans" cxnId="{5C52C0FC-B5AB-E742-979D-12649FA2A350}">
      <dgm:prSet/>
      <dgm:spPr/>
      <dgm:t>
        <a:bodyPr/>
        <a:lstStyle/>
        <a:p>
          <a:endParaRPr kumimoji="1" lang="ja-JP" altLang="en-US"/>
        </a:p>
      </dgm:t>
    </dgm:pt>
    <dgm:pt modelId="{0E4BF175-0BA2-AB40-842F-0D7DEE142451}">
      <dgm:prSet phldrT="[テキスト]"/>
      <dgm:spPr>
        <a:solidFill>
          <a:schemeClr val="tx2">
            <a:lumMod val="20000"/>
            <a:lumOff val="80000"/>
          </a:schemeClr>
        </a:solidFill>
      </dgm:spPr>
      <dgm:t>
        <a:bodyPr/>
        <a:lstStyle/>
        <a:p>
          <a:r>
            <a:rPr kumimoji="1" lang="ja-JP" altLang="en-US">
              <a:highlight>
                <a:srgbClr val="FFFF00"/>
              </a:highlight>
            </a:rPr>
            <a:t>　</a:t>
          </a:r>
        </a:p>
      </dgm:t>
    </dgm:pt>
    <dgm:pt modelId="{F41EA3B0-C38B-0940-8FD9-F7B1D8D4D173}" type="parTrans" cxnId="{EF415706-A7C7-4A43-97CF-C68F0A376F89}">
      <dgm:prSet/>
      <dgm:spPr/>
      <dgm:t>
        <a:bodyPr/>
        <a:lstStyle/>
        <a:p>
          <a:endParaRPr kumimoji="1" lang="ja-JP" altLang="en-US"/>
        </a:p>
      </dgm:t>
    </dgm:pt>
    <dgm:pt modelId="{0A15493C-10B5-E045-A036-3F9469EEE9A8}" type="sibTrans" cxnId="{EF415706-A7C7-4A43-97CF-C68F0A376F89}">
      <dgm:prSet/>
      <dgm:spPr/>
      <dgm:t>
        <a:bodyPr/>
        <a:lstStyle/>
        <a:p>
          <a:endParaRPr kumimoji="1" lang="ja-JP" altLang="en-US"/>
        </a:p>
      </dgm:t>
    </dgm:pt>
    <dgm:pt modelId="{B38BE18B-B83C-8E4B-A496-1D8A1799D62A}">
      <dgm:prSet phldrT="[テキスト]"/>
      <dgm:spPr>
        <a:solidFill>
          <a:schemeClr val="accent3">
            <a:lumMod val="20000"/>
            <a:lumOff val="80000"/>
          </a:schemeClr>
        </a:solidFill>
      </dgm:spPr>
      <dgm:t>
        <a:bodyPr/>
        <a:lstStyle/>
        <a:p>
          <a:r>
            <a:rPr kumimoji="1" lang="ja-JP" altLang="en-US"/>
            <a:t>　</a:t>
          </a:r>
        </a:p>
      </dgm:t>
    </dgm:pt>
    <dgm:pt modelId="{205AF262-5646-C94A-8FB7-7C64A78169DB}" type="parTrans" cxnId="{962B619C-F501-5A41-BE3F-CEF477203C50}">
      <dgm:prSet/>
      <dgm:spPr/>
      <dgm:t>
        <a:bodyPr/>
        <a:lstStyle/>
        <a:p>
          <a:endParaRPr kumimoji="1" lang="ja-JP" altLang="en-US"/>
        </a:p>
      </dgm:t>
    </dgm:pt>
    <dgm:pt modelId="{EB2B86D2-1627-BA48-BC70-F7641BC441C2}" type="sibTrans" cxnId="{962B619C-F501-5A41-BE3F-CEF477203C50}">
      <dgm:prSet/>
      <dgm:spPr/>
      <dgm:t>
        <a:bodyPr/>
        <a:lstStyle/>
        <a:p>
          <a:endParaRPr kumimoji="1" lang="ja-JP" altLang="en-US"/>
        </a:p>
      </dgm:t>
    </dgm:pt>
    <dgm:pt modelId="{85C1C3D9-1262-AB41-B374-C85B0FA229FD}">
      <dgm:prSet phldrT="[テキスト]"/>
      <dgm:spPr>
        <a:solidFill>
          <a:schemeClr val="accent5">
            <a:lumMod val="20000"/>
            <a:lumOff val="80000"/>
          </a:schemeClr>
        </a:solidFill>
      </dgm:spPr>
      <dgm:t>
        <a:bodyPr/>
        <a:lstStyle/>
        <a:p>
          <a:r>
            <a:rPr kumimoji="1" lang="ja-JP" altLang="en-US"/>
            <a:t>　</a:t>
          </a:r>
        </a:p>
      </dgm:t>
    </dgm:pt>
    <dgm:pt modelId="{3531651D-0473-004F-B536-E527E3514A51}" type="parTrans" cxnId="{07A1A117-ADF2-0B4E-96B7-EC02FB0D646E}">
      <dgm:prSet/>
      <dgm:spPr/>
      <dgm:t>
        <a:bodyPr/>
        <a:lstStyle/>
        <a:p>
          <a:endParaRPr kumimoji="1" lang="ja-JP" altLang="en-US"/>
        </a:p>
      </dgm:t>
    </dgm:pt>
    <dgm:pt modelId="{E7F16989-F43E-8E4B-9546-C0F8A8D794A8}" type="sibTrans" cxnId="{07A1A117-ADF2-0B4E-96B7-EC02FB0D646E}">
      <dgm:prSet/>
      <dgm:spPr/>
      <dgm:t>
        <a:bodyPr/>
        <a:lstStyle/>
        <a:p>
          <a:endParaRPr kumimoji="1" lang="ja-JP" altLang="en-US"/>
        </a:p>
      </dgm:t>
    </dgm:pt>
    <dgm:pt modelId="{5D1B1AFA-F515-0842-82E2-417F9AEAB397}" type="pres">
      <dgm:prSet presAssocID="{D8517418-731F-424E-8B45-8598B97DF228}" presName="Name0" presStyleCnt="0">
        <dgm:presLayoutVars>
          <dgm:chMax val="1"/>
          <dgm:dir/>
          <dgm:animLvl val="ctr"/>
          <dgm:resizeHandles val="exact"/>
        </dgm:presLayoutVars>
      </dgm:prSet>
      <dgm:spPr/>
    </dgm:pt>
    <dgm:pt modelId="{3243C3CE-3B40-7748-BC27-6D4C166FF8BB}" type="pres">
      <dgm:prSet presAssocID="{C8BAE31E-800D-D344-8FA4-F520AAFC3A67}" presName="centerShape" presStyleLbl="node0" presStyleIdx="0" presStyleCnt="1" custScaleX="167048" custScaleY="81375" custLinFactNeighborX="922" custLinFactNeighborY="-5903"/>
      <dgm:spPr/>
    </dgm:pt>
    <dgm:pt modelId="{F620A148-E69B-A749-A0E8-CCA2818D86AB}" type="pres">
      <dgm:prSet presAssocID="{0E4BF175-0BA2-AB40-842F-0D7DEE142451}" presName="node" presStyleLbl="node1" presStyleIdx="0" presStyleCnt="3" custScaleX="154094" custScaleY="154094">
        <dgm:presLayoutVars>
          <dgm:bulletEnabled val="1"/>
        </dgm:presLayoutVars>
      </dgm:prSet>
      <dgm:spPr/>
    </dgm:pt>
    <dgm:pt modelId="{9F9B3906-C55E-D640-8965-1DF93C668D01}" type="pres">
      <dgm:prSet presAssocID="{0E4BF175-0BA2-AB40-842F-0D7DEE142451}" presName="dummy" presStyleCnt="0"/>
      <dgm:spPr/>
    </dgm:pt>
    <dgm:pt modelId="{070A0EBA-903F-464D-86FC-A710FE26412A}" type="pres">
      <dgm:prSet presAssocID="{0A15493C-10B5-E045-A036-3F9469EEE9A8}" presName="sibTrans" presStyleLbl="sibTrans2D1" presStyleIdx="0" presStyleCnt="3"/>
      <dgm:spPr/>
    </dgm:pt>
    <dgm:pt modelId="{A7E0A346-9F9E-F740-ACB4-65189F226843}" type="pres">
      <dgm:prSet presAssocID="{B38BE18B-B83C-8E4B-A496-1D8A1799D62A}" presName="node" presStyleLbl="node1" presStyleIdx="1" presStyleCnt="3" custScaleX="154094" custScaleY="154094">
        <dgm:presLayoutVars>
          <dgm:bulletEnabled val="1"/>
        </dgm:presLayoutVars>
      </dgm:prSet>
      <dgm:spPr/>
    </dgm:pt>
    <dgm:pt modelId="{1E96243E-7F68-414F-B8EE-E5F9656087D4}" type="pres">
      <dgm:prSet presAssocID="{B38BE18B-B83C-8E4B-A496-1D8A1799D62A}" presName="dummy" presStyleCnt="0"/>
      <dgm:spPr/>
    </dgm:pt>
    <dgm:pt modelId="{804E994C-F432-2648-A284-AC981802D5A9}" type="pres">
      <dgm:prSet presAssocID="{EB2B86D2-1627-BA48-BC70-F7641BC441C2}" presName="sibTrans" presStyleLbl="sibTrans2D1" presStyleIdx="1" presStyleCnt="3"/>
      <dgm:spPr/>
    </dgm:pt>
    <dgm:pt modelId="{4FE0436E-D624-C44A-B4F4-D87835F95AE3}" type="pres">
      <dgm:prSet presAssocID="{85C1C3D9-1262-AB41-B374-C85B0FA229FD}" presName="node" presStyleLbl="node1" presStyleIdx="2" presStyleCnt="3" custScaleX="154094" custScaleY="154094">
        <dgm:presLayoutVars>
          <dgm:bulletEnabled val="1"/>
        </dgm:presLayoutVars>
      </dgm:prSet>
      <dgm:spPr/>
    </dgm:pt>
    <dgm:pt modelId="{A6526295-8270-834E-81AD-9F316C93D5DC}" type="pres">
      <dgm:prSet presAssocID="{85C1C3D9-1262-AB41-B374-C85B0FA229FD}" presName="dummy" presStyleCnt="0"/>
      <dgm:spPr/>
    </dgm:pt>
    <dgm:pt modelId="{200DB6C6-AE08-1142-AAB5-69D89D30797F}" type="pres">
      <dgm:prSet presAssocID="{E7F16989-F43E-8E4B-9546-C0F8A8D794A8}" presName="sibTrans" presStyleLbl="sibTrans2D1" presStyleIdx="2" presStyleCnt="3"/>
      <dgm:spPr/>
    </dgm:pt>
  </dgm:ptLst>
  <dgm:cxnLst>
    <dgm:cxn modelId="{EF415706-A7C7-4A43-97CF-C68F0A376F89}" srcId="{C8BAE31E-800D-D344-8FA4-F520AAFC3A67}" destId="{0E4BF175-0BA2-AB40-842F-0D7DEE142451}" srcOrd="0" destOrd="0" parTransId="{F41EA3B0-C38B-0940-8FD9-F7B1D8D4D173}" sibTransId="{0A15493C-10B5-E045-A036-3F9469EEE9A8}"/>
    <dgm:cxn modelId="{33637A15-76E9-884B-BABF-E926CA4DD336}" type="presOf" srcId="{E7F16989-F43E-8E4B-9546-C0F8A8D794A8}" destId="{200DB6C6-AE08-1142-AAB5-69D89D30797F}" srcOrd="0" destOrd="0" presId="urn:microsoft.com/office/officeart/2005/8/layout/radial6"/>
    <dgm:cxn modelId="{9FA27017-A230-214B-B298-29CF9C1F135D}" type="presOf" srcId="{85C1C3D9-1262-AB41-B374-C85B0FA229FD}" destId="{4FE0436E-D624-C44A-B4F4-D87835F95AE3}" srcOrd="0" destOrd="0" presId="urn:microsoft.com/office/officeart/2005/8/layout/radial6"/>
    <dgm:cxn modelId="{07A1A117-ADF2-0B4E-96B7-EC02FB0D646E}" srcId="{C8BAE31E-800D-D344-8FA4-F520AAFC3A67}" destId="{85C1C3D9-1262-AB41-B374-C85B0FA229FD}" srcOrd="2" destOrd="0" parTransId="{3531651D-0473-004F-B536-E527E3514A51}" sibTransId="{E7F16989-F43E-8E4B-9546-C0F8A8D794A8}"/>
    <dgm:cxn modelId="{B5D6E23E-FA61-AE4B-A1D6-11C52256C05E}" type="presOf" srcId="{0A15493C-10B5-E045-A036-3F9469EEE9A8}" destId="{070A0EBA-903F-464D-86FC-A710FE26412A}" srcOrd="0" destOrd="0" presId="urn:microsoft.com/office/officeart/2005/8/layout/radial6"/>
    <dgm:cxn modelId="{85B54563-AC02-6849-BCED-D578E1445287}" type="presOf" srcId="{EB2B86D2-1627-BA48-BC70-F7641BC441C2}" destId="{804E994C-F432-2648-A284-AC981802D5A9}" srcOrd="0" destOrd="0" presId="urn:microsoft.com/office/officeart/2005/8/layout/radial6"/>
    <dgm:cxn modelId="{C3899758-9E80-F642-8749-E06F4E470F6D}" type="presOf" srcId="{0E4BF175-0BA2-AB40-842F-0D7DEE142451}" destId="{F620A148-E69B-A749-A0E8-CCA2818D86AB}" srcOrd="0" destOrd="0" presId="urn:microsoft.com/office/officeart/2005/8/layout/radial6"/>
    <dgm:cxn modelId="{1B67D47D-E35D-A945-9544-0A269DC62932}" type="presOf" srcId="{C8BAE31E-800D-D344-8FA4-F520AAFC3A67}" destId="{3243C3CE-3B40-7748-BC27-6D4C166FF8BB}" srcOrd="0" destOrd="0" presId="urn:microsoft.com/office/officeart/2005/8/layout/radial6"/>
    <dgm:cxn modelId="{D730D384-E651-DF49-865C-A8E1E4460837}" type="presOf" srcId="{B38BE18B-B83C-8E4B-A496-1D8A1799D62A}" destId="{A7E0A346-9F9E-F740-ACB4-65189F226843}" srcOrd="0" destOrd="0" presId="urn:microsoft.com/office/officeart/2005/8/layout/radial6"/>
    <dgm:cxn modelId="{962B619C-F501-5A41-BE3F-CEF477203C50}" srcId="{C8BAE31E-800D-D344-8FA4-F520AAFC3A67}" destId="{B38BE18B-B83C-8E4B-A496-1D8A1799D62A}" srcOrd="1" destOrd="0" parTransId="{205AF262-5646-C94A-8FB7-7C64A78169DB}" sibTransId="{EB2B86D2-1627-BA48-BC70-F7641BC441C2}"/>
    <dgm:cxn modelId="{7A3704E6-29F0-3E47-BC9E-E2AB058B1B4E}" type="presOf" srcId="{D8517418-731F-424E-8B45-8598B97DF228}" destId="{5D1B1AFA-F515-0842-82E2-417F9AEAB397}" srcOrd="0" destOrd="0" presId="urn:microsoft.com/office/officeart/2005/8/layout/radial6"/>
    <dgm:cxn modelId="{5C52C0FC-B5AB-E742-979D-12649FA2A350}" srcId="{D8517418-731F-424E-8B45-8598B97DF228}" destId="{C8BAE31E-800D-D344-8FA4-F520AAFC3A67}" srcOrd="0" destOrd="0" parTransId="{872F00C6-E151-4349-8665-5B53DED4CA91}" sibTransId="{02BA1465-E8AD-9945-A604-35751A92EE2B}"/>
    <dgm:cxn modelId="{CB097680-6681-E346-A445-0D9E09F0318B}" type="presParOf" srcId="{5D1B1AFA-F515-0842-82E2-417F9AEAB397}" destId="{3243C3CE-3B40-7748-BC27-6D4C166FF8BB}" srcOrd="0" destOrd="0" presId="urn:microsoft.com/office/officeart/2005/8/layout/radial6"/>
    <dgm:cxn modelId="{24613F91-11F9-DA43-B066-7DF00FC6F5DD}" type="presParOf" srcId="{5D1B1AFA-F515-0842-82E2-417F9AEAB397}" destId="{F620A148-E69B-A749-A0E8-CCA2818D86AB}" srcOrd="1" destOrd="0" presId="urn:microsoft.com/office/officeart/2005/8/layout/radial6"/>
    <dgm:cxn modelId="{65339978-C6AD-BA4F-AF01-923280B20EE6}" type="presParOf" srcId="{5D1B1AFA-F515-0842-82E2-417F9AEAB397}" destId="{9F9B3906-C55E-D640-8965-1DF93C668D01}" srcOrd="2" destOrd="0" presId="urn:microsoft.com/office/officeart/2005/8/layout/radial6"/>
    <dgm:cxn modelId="{85427E4C-710F-A343-9962-024258C8C6A3}" type="presParOf" srcId="{5D1B1AFA-F515-0842-82E2-417F9AEAB397}" destId="{070A0EBA-903F-464D-86FC-A710FE26412A}" srcOrd="3" destOrd="0" presId="urn:microsoft.com/office/officeart/2005/8/layout/radial6"/>
    <dgm:cxn modelId="{D4A0B0D4-BB75-2F43-AADF-30C018D6FE51}" type="presParOf" srcId="{5D1B1AFA-F515-0842-82E2-417F9AEAB397}" destId="{A7E0A346-9F9E-F740-ACB4-65189F226843}" srcOrd="4" destOrd="0" presId="urn:microsoft.com/office/officeart/2005/8/layout/radial6"/>
    <dgm:cxn modelId="{4A479A29-76F4-5445-97B5-801958ED226A}" type="presParOf" srcId="{5D1B1AFA-F515-0842-82E2-417F9AEAB397}" destId="{1E96243E-7F68-414F-B8EE-E5F9656087D4}" srcOrd="5" destOrd="0" presId="urn:microsoft.com/office/officeart/2005/8/layout/radial6"/>
    <dgm:cxn modelId="{881BD5E0-9996-D84B-9639-316DA5C81BA3}" type="presParOf" srcId="{5D1B1AFA-F515-0842-82E2-417F9AEAB397}" destId="{804E994C-F432-2648-A284-AC981802D5A9}" srcOrd="6" destOrd="0" presId="urn:microsoft.com/office/officeart/2005/8/layout/radial6"/>
    <dgm:cxn modelId="{C1A4D244-AE96-4C4D-AC1A-97027E0D30DD}" type="presParOf" srcId="{5D1B1AFA-F515-0842-82E2-417F9AEAB397}" destId="{4FE0436E-D624-C44A-B4F4-D87835F95AE3}" srcOrd="7" destOrd="0" presId="urn:microsoft.com/office/officeart/2005/8/layout/radial6"/>
    <dgm:cxn modelId="{D3021925-769F-6444-AAB7-D8E5C95FDEA1}" type="presParOf" srcId="{5D1B1AFA-F515-0842-82E2-417F9AEAB397}" destId="{A6526295-8270-834E-81AD-9F316C93D5DC}" srcOrd="8" destOrd="0" presId="urn:microsoft.com/office/officeart/2005/8/layout/radial6"/>
    <dgm:cxn modelId="{0E53F045-CF22-1C48-9231-CA0EE76CFFE2}" type="presParOf" srcId="{5D1B1AFA-F515-0842-82E2-417F9AEAB397}" destId="{200DB6C6-AE08-1142-AAB5-69D89D30797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6C6-AE08-1142-AAB5-69D89D30797F}">
      <dsp:nvSpPr>
        <dsp:cNvPr id="0" name=""/>
        <dsp:cNvSpPr/>
      </dsp:nvSpPr>
      <dsp:spPr>
        <a:xfrm>
          <a:off x="1924508" y="781304"/>
          <a:ext cx="4037682" cy="4037682"/>
        </a:xfrm>
        <a:prstGeom prst="blockArc">
          <a:avLst>
            <a:gd name="adj1" fmla="val 9000000"/>
            <a:gd name="adj2" fmla="val 16200000"/>
            <a:gd name="adj3" fmla="val 46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4E994C-F432-2648-A284-AC981802D5A9}">
      <dsp:nvSpPr>
        <dsp:cNvPr id="0" name=""/>
        <dsp:cNvSpPr/>
      </dsp:nvSpPr>
      <dsp:spPr>
        <a:xfrm>
          <a:off x="1924508" y="781304"/>
          <a:ext cx="4037682" cy="4037682"/>
        </a:xfrm>
        <a:prstGeom prst="blockArc">
          <a:avLst>
            <a:gd name="adj1" fmla="val 1800000"/>
            <a:gd name="adj2" fmla="val 9000000"/>
            <a:gd name="adj3" fmla="val 464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0A0EBA-903F-464D-86FC-A710FE26412A}">
      <dsp:nvSpPr>
        <dsp:cNvPr id="0" name=""/>
        <dsp:cNvSpPr/>
      </dsp:nvSpPr>
      <dsp:spPr>
        <a:xfrm>
          <a:off x="1924508" y="781304"/>
          <a:ext cx="4037682" cy="4037682"/>
        </a:xfrm>
        <a:prstGeom prst="blockArc">
          <a:avLst>
            <a:gd name="adj1" fmla="val 16200000"/>
            <a:gd name="adj2" fmla="val 1800000"/>
            <a:gd name="adj3" fmla="val 464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43C3CE-3B40-7748-BC27-6D4C166FF8BB}">
      <dsp:nvSpPr>
        <dsp:cNvPr id="0" name=""/>
        <dsp:cNvSpPr/>
      </dsp:nvSpPr>
      <dsp:spPr>
        <a:xfrm>
          <a:off x="2426168" y="1810548"/>
          <a:ext cx="3107089" cy="15135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a:latin typeface="Yu Gothic" panose="020B0400000000000000" pitchFamily="34" charset="-128"/>
              <a:ea typeface="Yu Gothic" panose="020B0400000000000000" pitchFamily="34" charset="-128"/>
            </a:rPr>
            <a:t>被ばく医療</a:t>
          </a:r>
        </a:p>
      </dsp:txBody>
      <dsp:txXfrm>
        <a:off x="2881191" y="2032206"/>
        <a:ext cx="2197043" cy="1070257"/>
      </dsp:txXfrm>
    </dsp:sp>
    <dsp:sp modelId="{F620A148-E69B-A749-A0E8-CCA2818D86AB}">
      <dsp:nvSpPr>
        <dsp:cNvPr id="0" name=""/>
        <dsp:cNvSpPr/>
      </dsp:nvSpPr>
      <dsp:spPr>
        <a:xfrm>
          <a:off x="2940199" y="-174974"/>
          <a:ext cx="2006301" cy="2006301"/>
        </a:xfrm>
        <a:prstGeom prst="ellipse">
          <a:avLst/>
        </a:prstGeom>
        <a:solidFill>
          <a:schemeClr val="tx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a:highlight>
                <a:srgbClr val="FFFF00"/>
              </a:highlight>
            </a:rPr>
            <a:t>　</a:t>
          </a:r>
        </a:p>
      </dsp:txBody>
      <dsp:txXfrm>
        <a:off x="3234015" y="118842"/>
        <a:ext cx="1418669" cy="1418669"/>
      </dsp:txXfrm>
    </dsp:sp>
    <dsp:sp modelId="{A7E0A346-9F9E-F740-ACB4-65189F226843}">
      <dsp:nvSpPr>
        <dsp:cNvPr id="0" name=""/>
        <dsp:cNvSpPr/>
      </dsp:nvSpPr>
      <dsp:spPr>
        <a:xfrm>
          <a:off x="4647974" y="2782979"/>
          <a:ext cx="2006301" cy="2006301"/>
        </a:xfrm>
        <a:prstGeom prst="ellipse">
          <a:avLst/>
        </a:prstGeom>
        <a:solidFill>
          <a:schemeClr val="accent3">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a:t>　</a:t>
          </a:r>
        </a:p>
      </dsp:txBody>
      <dsp:txXfrm>
        <a:off x="4941790" y="3076795"/>
        <a:ext cx="1418669" cy="1418669"/>
      </dsp:txXfrm>
    </dsp:sp>
    <dsp:sp modelId="{4FE0436E-D624-C44A-B4F4-D87835F95AE3}">
      <dsp:nvSpPr>
        <dsp:cNvPr id="0" name=""/>
        <dsp:cNvSpPr/>
      </dsp:nvSpPr>
      <dsp:spPr>
        <a:xfrm>
          <a:off x="1232423" y="2782979"/>
          <a:ext cx="2006301" cy="2006301"/>
        </a:xfrm>
        <a:prstGeom prst="ellipse">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a:t>　</a:t>
          </a:r>
        </a:p>
      </dsp:txBody>
      <dsp:txXfrm>
        <a:off x="1526239" y="3076795"/>
        <a:ext cx="1418669" cy="14186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5"/>
            <a:ext cx="5486400" cy="4180605"/>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時間；</a:t>
            </a:r>
            <a:r>
              <a:rPr kumimoji="1" lang="en-US" altLang="ja-JP"/>
              <a:t>20</a:t>
            </a:r>
            <a:r>
              <a:rPr kumimoji="1" lang="ja-JP" altLang="en-US"/>
              <a:t>分</a:t>
            </a:r>
            <a:endParaRPr kumimoji="1" lang="en-US" altLang="ja-JP"/>
          </a:p>
          <a:p>
            <a:r>
              <a:rPr kumimoji="1" lang="ja-JP" altLang="en-US"/>
              <a:t>内容</a:t>
            </a:r>
            <a:endParaRPr kumimoji="1" lang="en-US" altLang="ja-JP"/>
          </a:p>
          <a:p>
            <a:pPr marL="0" indent="0">
              <a:buFont typeface="Arial" panose="020B0604020202020204" pitchFamily="34" charset="0"/>
              <a:buNone/>
            </a:pPr>
            <a:r>
              <a:rPr kumimoji="1" lang="ja-JP" altLang="en-US"/>
              <a:t>・被ばく医療について</a:t>
            </a:r>
            <a:endParaRPr kumimoji="1" lang="en-US" altLang="ja-JP"/>
          </a:p>
          <a:p>
            <a:pPr marL="0" indent="0">
              <a:buFont typeface="Arial" panose="020B0604020202020204" pitchFamily="34" charset="0"/>
              <a:buNone/>
            </a:pPr>
            <a:r>
              <a:rPr kumimoji="1" lang="ja-JP" altLang="en-US"/>
              <a:t>・原子力災害時の医療体制</a:t>
            </a:r>
            <a:endParaRPr kumimoji="1" lang="en-US" altLang="ja-JP"/>
          </a:p>
          <a:p>
            <a:pPr marL="0" indent="0">
              <a:buFont typeface="Arial" panose="020B0604020202020204" pitchFamily="34" charset="0"/>
              <a:buNone/>
            </a:pPr>
            <a:r>
              <a:rPr kumimoji="1" lang="ja-JP" altLang="en-US"/>
              <a:t>・原子力災害拠点病院</a:t>
            </a:r>
            <a:endParaRPr kumimoji="1" lang="en-US" altLang="ja-JP"/>
          </a:p>
          <a:p>
            <a:pPr marL="0" indent="0">
              <a:buFont typeface="Arial" panose="020B0604020202020204" pitchFamily="34" charset="0"/>
              <a:buNone/>
            </a:pPr>
            <a:r>
              <a:rPr kumimoji="1" lang="ja-JP" altLang="en-US"/>
              <a:t>・原子力災害医療協力機関</a:t>
            </a:r>
            <a:endParaRPr kumimoji="1" lang="en-US" altLang="ja-JP"/>
          </a:p>
          <a:p>
            <a:pPr marL="0" indent="0">
              <a:buFont typeface="Arial" panose="020B0604020202020204" pitchFamily="34" charset="0"/>
              <a:buNone/>
            </a:pPr>
            <a:r>
              <a:rPr kumimoji="1" lang="ja-JP" altLang="en-US"/>
              <a:t>・被ばく医療の診療の準備</a:t>
            </a:r>
            <a:endParaRPr kumimoji="1" lang="en-US" altLang="ja-JP"/>
          </a:p>
          <a:p>
            <a:pPr marL="0" indent="0">
              <a:buFont typeface="Arial" panose="020B0604020202020204" pitchFamily="34" charset="0"/>
              <a:buNone/>
            </a:pPr>
            <a:r>
              <a:rPr kumimoji="1" lang="ja-JP" altLang="en-US"/>
              <a:t>・教育、訓練について</a:t>
            </a:r>
            <a:endParaRPr kumimoji="1" lang="en-US" altLang="ja-JP"/>
          </a:p>
        </p:txBody>
      </p:sp>
    </p:spTree>
    <p:extLst>
      <p:ext uri="{BB962C8B-B14F-4D97-AF65-F5344CB8AC3E}">
        <p14:creationId xmlns:p14="http://schemas.microsoft.com/office/powerpoint/2010/main" val="23706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被ばく医療のマニュアル等や資機材を準備するだけでなく、原子力災害の医療に関する教育や研修、訓練に、医療従事者も参加します。</a:t>
            </a:r>
            <a:endParaRPr kumimoji="1" lang="en-US" altLang="ja-JP"/>
          </a:p>
          <a:p>
            <a:r>
              <a:rPr kumimoji="1" lang="ja-JP" altLang="en-US"/>
              <a:t>原子力災害拠点病院や高度被ばく医療支援センター、原子力災害医療・総合支援センターが開催する被ばく医療の研修や、</a:t>
            </a:r>
            <a:endParaRPr kumimoji="1" lang="en-US" altLang="ja-JP"/>
          </a:p>
          <a:p>
            <a:r>
              <a:rPr kumimoji="1" lang="ja-JP" altLang="en-US"/>
              <a:t>立地道府県等が行う被ばく医療、安定ヨウ素剤配布、避難退域時検査の訓練、国が行う原子力総合防災訓練などがあります。</a:t>
            </a:r>
          </a:p>
        </p:txBody>
      </p:sp>
    </p:spTree>
    <p:extLst>
      <p:ext uri="{BB962C8B-B14F-4D97-AF65-F5344CB8AC3E}">
        <p14:creationId xmlns:p14="http://schemas.microsoft.com/office/powerpoint/2010/main" val="289298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884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被ばく医療とは、外部被ばく、内部被ばく、体表面汚染を伴う傷病者に対する医療のことです。</a:t>
            </a:r>
            <a:endParaRPr kumimoji="1" lang="en-US" altLang="ja-JP"/>
          </a:p>
          <a:p>
            <a:r>
              <a:rPr kumimoji="1" lang="ja-JP" altLang="en-US"/>
              <a:t>被ばく医療は、医療としての放射線障害の診断と治療、蘇生や外傷診療、全身管理と同時に被ばく線量評価と、放射線防護や汚染拡大防止などの放射線管理を行う必要があります。</a:t>
            </a:r>
            <a:endParaRPr kumimoji="1" lang="en-US" altLang="ja-JP"/>
          </a:p>
          <a:p>
            <a:r>
              <a:rPr kumimoji="1" lang="ja-JP" altLang="en-US"/>
              <a:t>被ばく線量評価は専門的な対応が必要なため、一つの組織や機関では対応困難なことがあります。</a:t>
            </a:r>
            <a:endParaRPr kumimoji="1" lang="en-US" altLang="ja-JP"/>
          </a:p>
          <a:p>
            <a:r>
              <a:rPr kumimoji="1" lang="ja-JP" altLang="en-US"/>
              <a:t>そのため、平時に関係機関との連携やネットワークを構築して、事故や災害が発生した場合に備えておきます。</a:t>
            </a:r>
            <a:endParaRPr kumimoji="1" lang="en-US" altLang="ja-JP"/>
          </a:p>
          <a:p>
            <a:r>
              <a:rPr kumimoji="1" lang="ja-JP" altLang="en-US"/>
              <a:t>また、医療機関は、原子力災害時に被ばく医療を円滑に提供できるように備えておくことが重要です。</a:t>
            </a:r>
          </a:p>
        </p:txBody>
      </p:sp>
    </p:spTree>
    <p:extLst>
      <p:ext uri="{BB962C8B-B14F-4D97-AF65-F5344CB8AC3E}">
        <p14:creationId xmlns:p14="http://schemas.microsoft.com/office/powerpoint/2010/main" val="151015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en-US"/>
              <a:t>原子力災害時における医療対応には、通常の救急医療、災害医療に加えて被ばく医療の考え方が必要となります。</a:t>
            </a:r>
            <a:endParaRPr lang="en-US" altLang="ja-JP"/>
          </a:p>
          <a:p>
            <a:r>
              <a:rPr lang="ja-JP" altLang="en-US"/>
              <a:t>すなわち、被ばく線量、被ばくの影響が及ぶ範囲、汚染の可能性等を考慮して、被災者等に必要な医療を迅速、的確に提供する事です。</a:t>
            </a:r>
            <a:endParaRPr lang="en-US" altLang="ja-JP"/>
          </a:p>
          <a:p>
            <a:r>
              <a:rPr lang="ja-JP" altLang="en-US"/>
              <a:t>これは、住民や作業員等の被ばくや汚染を伴う傷病者の診療と、住民等の放射線防護措置に分けられます。</a:t>
            </a:r>
            <a:endParaRPr kumimoji="1" lang="ja-JP" altLang="en-US"/>
          </a:p>
          <a:p>
            <a:r>
              <a:rPr kumimoji="1" lang="ja-JP" altLang="en-US"/>
              <a:t>原子力災害拠点病院、原子力災害医療協力機関、高度被ばく医療支援センター、原子力災害医療・総合支援センターは、外部被ばく、内部被ばく、あるいは汚染を伴う傷病者の診療を行います。</a:t>
            </a:r>
            <a:endParaRPr kumimoji="1" lang="en-US" altLang="ja-JP"/>
          </a:p>
          <a:p>
            <a:r>
              <a:rPr kumimoji="1" lang="ja-JP" altLang="en-US"/>
              <a:t>さらに汚染または被ばくしている人たちに対する検査、除染、救護所等における健康管理も実施します。</a:t>
            </a:r>
            <a:endParaRPr kumimoji="1" lang="en-US" altLang="ja-JP"/>
          </a:p>
          <a:p>
            <a:r>
              <a:rPr kumimoji="1" lang="ja-JP" altLang="en-US"/>
              <a:t>また、住民等の防護の観点からは、周辺住民等の避難が必要になった際には、避難退域時検査や安定ヨウ素剤の配布など、住民等への防護措置も実施します。</a:t>
            </a:r>
          </a:p>
        </p:txBody>
      </p:sp>
    </p:spTree>
    <p:extLst>
      <p:ext uri="{BB962C8B-B14F-4D97-AF65-F5344CB8AC3E}">
        <p14:creationId xmlns:p14="http://schemas.microsoft.com/office/powerpoint/2010/main" val="317777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a:xfrm>
            <a:off x="685800" y="4593773"/>
            <a:ext cx="5486400" cy="4341677"/>
          </a:xfrm>
        </p:spPr>
        <p:txBody>
          <a:bodyPr/>
          <a:lstStyle/>
          <a:p>
            <a:r>
              <a:rPr kumimoji="1" lang="ja-JP" altLang="en-US"/>
              <a:t>原子力災害時における医療対応には、被ばく線量、被ばくの影響が及ぶ範囲、汚染の可能性等を考慮して、被災者等に必要な医療を迅速、的確に提供することが必要となります。</a:t>
            </a:r>
            <a:endParaRPr kumimoji="1" lang="en-US" altLang="ja-JP"/>
          </a:p>
          <a:p>
            <a:r>
              <a:rPr kumimoji="1" lang="ja-JP" altLang="en-US"/>
              <a:t>そのためには、各地域の状況を勘案して、各医療機関等が各々の役割を担うことが必要であり、平時から救急・災害医療機関が被ばく医療に対応できる体制と指揮系統を整備・確認しておくことが重要です。 </a:t>
            </a:r>
            <a:endParaRPr kumimoji="1" lang="en-US" altLang="ja-JP"/>
          </a:p>
          <a:p>
            <a:r>
              <a:rPr kumimoji="1" lang="ja-JP" altLang="en-US"/>
              <a:t>原子力災害時の医療体制として、図の体制が整えられています。</a:t>
            </a:r>
            <a:endParaRPr kumimoji="1" lang="en-US" altLang="ja-JP"/>
          </a:p>
          <a:p>
            <a:pPr marL="0" indent="0">
              <a:buFont typeface="Arial" panose="020B0604020202020204" pitchFamily="34" charset="0"/>
              <a:buNone/>
            </a:pPr>
            <a:r>
              <a:rPr kumimoji="1" lang="en-US" altLang="ja-JP"/>
              <a:t>【</a:t>
            </a:r>
            <a:r>
              <a:rPr kumimoji="1" lang="ja-JP" altLang="en-US"/>
              <a:t>引用：原子力災害基礎研修　講義</a:t>
            </a:r>
            <a:r>
              <a:rPr kumimoji="1" lang="en-US" altLang="ja-JP"/>
              <a:t>1</a:t>
            </a:r>
            <a:r>
              <a:rPr kumimoji="1" lang="ja-JP" altLang="en-US"/>
              <a:t>　</a:t>
            </a:r>
            <a:r>
              <a:rPr kumimoji="1" lang="en-US" altLang="ja-JP"/>
              <a:t>17</a:t>
            </a:r>
            <a:r>
              <a:rPr kumimoji="1" lang="ja-JP" altLang="en-US"/>
              <a:t>ページより　一部改変</a:t>
            </a:r>
            <a:r>
              <a:rPr kumimoji="1" lang="en-US" altLang="ja-JP"/>
              <a:t>】</a:t>
            </a:r>
          </a:p>
          <a:p>
            <a:pPr marL="0" indent="0">
              <a:buFont typeface="Arial" panose="020B0604020202020204" pitchFamily="34" charset="0"/>
              <a:buNone/>
            </a:pPr>
            <a:r>
              <a:rPr kumimoji="1" lang="ja-JP" altLang="en-US"/>
              <a:t>実際に原子力災害が発災した場合、原子力災害医療協力機関に登録されていたり、原子力災害拠点病院に指定されている医療機関に消防や事業所から患者の受け入れが依頼されます。</a:t>
            </a:r>
            <a:endParaRPr kumimoji="1" lang="en-US" altLang="ja-JP"/>
          </a:p>
          <a:p>
            <a:pPr marL="0" indent="0">
              <a:buFont typeface="Arial" panose="020B0604020202020204" pitchFamily="34" charset="0"/>
              <a:buNone/>
            </a:pPr>
            <a:r>
              <a:rPr kumimoji="1" lang="ja-JP" altLang="en-US"/>
              <a:t>原子力災害拠点病院や、原子力災害医療協力機関だけでは対応が困難な場合（線量評価やさらに高度な医療の提供が必要な場合、プルシアンブルーや</a:t>
            </a:r>
            <a:r>
              <a:rPr kumimoji="1" lang="en-US" altLang="ja-JP"/>
              <a:t>DTPA</a:t>
            </a:r>
            <a:r>
              <a:rPr kumimoji="1" lang="ja-JP" altLang="en-US"/>
              <a:t>等の薬剤による治療が必要な場合等）は、高度被ばく医療支援センターが支援を行います。</a:t>
            </a:r>
            <a:endParaRPr kumimoji="1" lang="en-US" altLang="ja-JP"/>
          </a:p>
          <a:p>
            <a:pPr marL="0" indent="0">
              <a:buFont typeface="Arial" panose="020B0604020202020204" pitchFamily="34" charset="0"/>
              <a:buNone/>
            </a:pPr>
            <a:r>
              <a:rPr kumimoji="1" lang="ja-JP" altLang="en-US"/>
              <a:t>原子力災害医療派遣チームは、被災道府県や国からの要請で出動します。基本的な活動拠点は、被災道府県の原子力災害拠点病院となり、その病院長の指揮下で支援活動を行います。</a:t>
            </a:r>
            <a:endParaRPr kumimoji="1" lang="en-US" altLang="ja-JP"/>
          </a:p>
          <a:p>
            <a:pPr marL="0" indent="0">
              <a:buFont typeface="Arial" panose="020B0604020202020204" pitchFamily="34" charset="0"/>
              <a:buNone/>
            </a:pPr>
            <a:endParaRPr kumimoji="1" lang="en-US" altLang="ja-JP"/>
          </a:p>
          <a:p>
            <a:pPr marL="0" indent="0">
              <a:buFont typeface="Arial" panose="020B0604020202020204" pitchFamily="34" charset="0"/>
              <a:buNone/>
            </a:pPr>
            <a:endParaRPr kumimoji="1" lang="en-US" altLang="ja-JP"/>
          </a:p>
        </p:txBody>
      </p:sp>
    </p:spTree>
    <p:extLst>
      <p:ext uri="{BB962C8B-B14F-4D97-AF65-F5344CB8AC3E}">
        <p14:creationId xmlns:p14="http://schemas.microsoft.com/office/powerpoint/2010/main" val="235577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solidFill>
                  <a:schemeClr val="tx1"/>
                </a:solidFill>
              </a:rPr>
              <a:t>原子力災害拠点病院は、災害拠点病院であることを原則として、災害拠点病院に準ずる医療機関であると立地道府県等が認めた施設であり、地域の原子力災害医療の中心としての</a:t>
            </a:r>
            <a:r>
              <a:rPr kumimoji="1" lang="ja-JP" altLang="en-US" baseline="0">
                <a:solidFill>
                  <a:schemeClr val="tx1"/>
                </a:solidFill>
              </a:rPr>
              <a:t>役割を担うことが求められています。</a:t>
            </a:r>
            <a:endParaRPr kumimoji="1" lang="en-US" altLang="ja-JP" baseline="0">
              <a:solidFill>
                <a:schemeClr val="tx1"/>
              </a:solidFill>
            </a:endParaRPr>
          </a:p>
          <a:p>
            <a:r>
              <a:rPr kumimoji="1" lang="ja-JP" altLang="en-US">
                <a:solidFill>
                  <a:schemeClr val="tx1"/>
                </a:solidFill>
              </a:rPr>
              <a:t>汚染の有無にかかわらず重篤な傷病者に対し高度な診療を提供し、被ばく・汚染傷病者に対して線量測定、除染、集中治療等の診療を提供し、救急医療と被ばく医療の両方を連携して提供できること、避難退域時検査において簡易除染の結果、基準値を上回る住民等へ必要な処置を行うことや、甲状腺被ばく線量モニタリングにおいて甲状腺のスクリーニングレベルを超えた避難住民等に対して、甲状腺の詳細測定を行うことが求められます。</a:t>
            </a:r>
            <a:endParaRPr kumimoji="1" lang="en-US" altLang="ja-JP">
              <a:solidFill>
                <a:schemeClr val="tx1"/>
              </a:solidFill>
            </a:endParaRPr>
          </a:p>
          <a:p>
            <a:r>
              <a:rPr kumimoji="1" lang="ja-JP" altLang="en-US">
                <a:solidFill>
                  <a:schemeClr val="tx1"/>
                </a:solidFill>
              </a:rPr>
              <a:t>また、災害医療の知識と技能、被ばく医療にかかる専門的知見を有する医師等から構成される原子力災害医療派遣チームを有すること、などの要件を満たす必要があります。</a:t>
            </a:r>
            <a:endParaRPr kumimoji="1" lang="en-US" altLang="ja-JP">
              <a:solidFill>
                <a:schemeClr val="tx1"/>
              </a:solidFill>
            </a:endParaRPr>
          </a:p>
          <a:p>
            <a:r>
              <a:rPr kumimoji="1" lang="ja-JP" altLang="en-US">
                <a:solidFill>
                  <a:schemeClr val="tx1"/>
                </a:solidFill>
              </a:rPr>
              <a:t>そのため、平時から病院スタッフの教育研修や訓練等で原子力災害、被ばく医療に関する理解を含め、立地道府県等、原子力災害医療協力機関や他の原子力災害拠点病院との連携と支援のための地域連携ネットワークを構築します。</a:t>
            </a:r>
          </a:p>
        </p:txBody>
      </p:sp>
    </p:spTree>
    <p:extLst>
      <p:ext uri="{BB962C8B-B14F-4D97-AF65-F5344CB8AC3E}">
        <p14:creationId xmlns:p14="http://schemas.microsoft.com/office/powerpoint/2010/main" val="225329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原子力災害医療協力機関は、原子力災害時に立地道府県等や原子力災害拠点病院が行う原子力災害対策に協力できる医療機関、職能団体等です。</a:t>
            </a:r>
            <a:endParaRPr kumimoji="1" lang="en-US" altLang="ja-JP"/>
          </a:p>
          <a:p>
            <a:r>
              <a:rPr kumimoji="1" lang="ja-JP" altLang="en-US"/>
              <a:t>以下のいずれかの機能を有し</a:t>
            </a:r>
            <a:r>
              <a:rPr lang="ja-JP" altLang="en-US"/>
              <a:t>ます。</a:t>
            </a:r>
            <a:endParaRPr lang="en-US" altLang="ja-JP"/>
          </a:p>
          <a:p>
            <a:endParaRPr kumimoji="1" lang="en-US" altLang="ja-JP">
              <a:latin typeface="+mn-lt"/>
              <a:ea typeface="+mn-ea"/>
            </a:endParaRPr>
          </a:p>
          <a:p>
            <a:r>
              <a:rPr kumimoji="1" lang="ja-JP" altLang="en-US">
                <a:latin typeface="Yu Gothic" panose="020B0400000000000000" pitchFamily="34" charset="-128"/>
                <a:ea typeface="Yu Gothic" panose="020B0400000000000000" pitchFamily="34" charset="-128"/>
              </a:rPr>
              <a:t>被ばく傷病者等の初期診療及び救急診療</a:t>
            </a:r>
            <a:endParaRPr kumimoji="1"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Yu Gothic" panose="020B0400000000000000" pitchFamily="34" charset="-128"/>
                <a:ea typeface="Yu Gothic" panose="020B0400000000000000" pitchFamily="34" charset="-128"/>
              </a:rPr>
              <a:t>避難住民に対する甲状腺被ばく線量モニタリングのための測定要員の保有とその派遣体制の確保</a:t>
            </a:r>
            <a:endParaRPr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Yu Gothic" panose="020B0400000000000000" pitchFamily="34" charset="-128"/>
                <a:ea typeface="Yu Gothic" panose="020B0400000000000000" pitchFamily="34" charset="-128"/>
              </a:rPr>
              <a:t>原子力災害医療派遣チーム</a:t>
            </a:r>
            <a:r>
              <a:rPr lang="ja-JP" altLang="en-US">
                <a:latin typeface="Yu Gothic" panose="020B0400000000000000" pitchFamily="34" charset="-128"/>
                <a:ea typeface="Yu Gothic" panose="020B0400000000000000" pitchFamily="34" charset="-128"/>
              </a:rPr>
              <a:t>の編成</a:t>
            </a:r>
            <a:r>
              <a:rPr kumimoji="1" lang="ja-JP" altLang="en-US">
                <a:latin typeface="Yu Gothic" panose="020B0400000000000000" pitchFamily="34" charset="-128"/>
                <a:ea typeface="Yu Gothic" panose="020B0400000000000000" pitchFamily="34" charset="-128"/>
              </a:rPr>
              <a:t>とその派遣体制の確保</a:t>
            </a:r>
            <a:endParaRPr kumimoji="1"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Yu Gothic" panose="020B0400000000000000" pitchFamily="34" charset="-128"/>
                <a:ea typeface="Yu Gothic" panose="020B0400000000000000" pitchFamily="34" charset="-128"/>
              </a:rPr>
              <a:t>救護所への医療従事者の派遣</a:t>
            </a:r>
            <a:endParaRPr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Yu Gothic" panose="020B0400000000000000" pitchFamily="34" charset="-128"/>
                <a:ea typeface="Yu Gothic" panose="020B0400000000000000" pitchFamily="34" charset="-128"/>
              </a:rPr>
              <a:t>避難退域時検査を実施できる検査</a:t>
            </a:r>
            <a:r>
              <a:rPr lang="ja-JP" altLang="en-US">
                <a:latin typeface="Yu Gothic" panose="020B0400000000000000" pitchFamily="34" charset="-128"/>
                <a:ea typeface="Yu Gothic" panose="020B0400000000000000" pitchFamily="34" charset="-128"/>
              </a:rPr>
              <a:t>要員の保有とその派遣体制の確保</a:t>
            </a:r>
            <a:endParaRPr kumimoji="1"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Yu Gothic" panose="020B0400000000000000" pitchFamily="34" charset="-128"/>
                <a:ea typeface="Yu Gothic" panose="020B0400000000000000" pitchFamily="34" charset="-128"/>
              </a:rPr>
              <a:t>安定ヨウ素剤配布の支援</a:t>
            </a:r>
            <a:endParaRPr lang="en-US" altLang="ja-JP">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Yu Gothic" panose="020B0400000000000000" pitchFamily="34" charset="-128"/>
                <a:ea typeface="Yu Gothic" panose="020B0400000000000000" pitchFamily="34" charset="-128"/>
              </a:rPr>
              <a:t>その他、原子力災害発生時に必要な支援</a:t>
            </a:r>
            <a:endParaRPr kumimoji="1" lang="en-US" altLang="ja-JP"/>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a:p>
          <a:p>
            <a:pPr marR="0" lvl="0" indent="0" algn="l" defTabSz="914400" rtl="0" eaLnBrk="1" fontAlgn="auto" latinLnBrk="0" hangingPunct="1">
              <a:lnSpc>
                <a:spcPct val="100000"/>
              </a:lnSpc>
              <a:spcBef>
                <a:spcPts val="0"/>
              </a:spcBef>
              <a:spcAft>
                <a:spcPts val="0"/>
              </a:spcAft>
              <a:buClrTx/>
              <a:buSzTx/>
              <a:tabLst/>
              <a:defRPr/>
            </a:pPr>
            <a:r>
              <a:rPr kumimoji="1" lang="ja-JP" altLang="en-US"/>
              <a:t>　発災時に迅速かつ円滑に協力体制を取れるよう、平時から必要な研修や訓練を実施し、地域の原子力災害拠点病院が構築するネットワークに積極的に参画する必要があります。</a:t>
            </a:r>
            <a:endParaRPr kumimoji="1" lang="en-US" altLang="ja-JP"/>
          </a:p>
          <a:p>
            <a:pPr marL="171450" indent="-171450">
              <a:buFont typeface="Arial" panose="020B0604020202020204" pitchFamily="34" charset="0"/>
              <a:buChar char="•"/>
            </a:pPr>
            <a:endParaRPr kumimoji="1" lang="en-US" altLang="ja-JP"/>
          </a:p>
        </p:txBody>
      </p:sp>
    </p:spTree>
    <p:extLst>
      <p:ext uri="{BB962C8B-B14F-4D97-AF65-F5344CB8AC3E}">
        <p14:creationId xmlns:p14="http://schemas.microsoft.com/office/powerpoint/2010/main" val="396772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放射線障害あるいは放射性物質による汚染のある傷病者の診療をするためには、準備が必要です。</a:t>
            </a:r>
            <a:endParaRPr kumimoji="1" lang="en-US" altLang="ja-JP"/>
          </a:p>
          <a:p>
            <a:r>
              <a:rPr kumimoji="1" lang="ja-JP" altLang="en-US"/>
              <a:t>原子力災害は「稀」であるため、専門の教育を受けていたとしても、いざ傷病者を前にしても、多くの対応項目について忘れがちになります。よって、まず、医療機関や地域の実情に合わせた被ばく医療のマニュアル等を整備します。</a:t>
            </a:r>
            <a:endParaRPr kumimoji="1" lang="en-US" altLang="ja-JP"/>
          </a:p>
          <a:p>
            <a:r>
              <a:rPr kumimoji="1" lang="ja-JP" altLang="en-US"/>
              <a:t>マニュアル等を作成したら、実効性のある体制を確保するため、教育、研修、訓練等を実施して人材を育成するとともに、マニュアルの実効性も検証します。</a:t>
            </a:r>
            <a:endParaRPr kumimoji="1" lang="en-US" altLang="ja-JP"/>
          </a:p>
          <a:p>
            <a:r>
              <a:rPr kumimoji="1" lang="ja-JP" altLang="en-US"/>
              <a:t>被ばく医療の診療場所や資機材の保管場所の確保も必要です。汚染がある傷病者の対応が可能な除染室、処置室、入院病室等を予め設定しておきます。</a:t>
            </a:r>
            <a:endParaRPr kumimoji="1" lang="en-US" altLang="ja-JP"/>
          </a:p>
          <a:p>
            <a:r>
              <a:rPr kumimoji="1" lang="ja-JP" altLang="en-US"/>
              <a:t>また、汚染がある傷病者と汚染がない傷病者が交差しないように動線も確認しておきます。</a:t>
            </a:r>
            <a:endParaRPr kumimoji="1" lang="en-US" altLang="ja-JP"/>
          </a:p>
          <a:p>
            <a:r>
              <a:rPr kumimoji="1" lang="ja-JP" altLang="en-US"/>
              <a:t>通常の診療で使用する医療機材に加え、個人防護装備、養生用資機材、除染用資機材、放射線測定器、試料採取用資材、災害時の通信機器等を準備します。資機材は、必要な種類、個数を確認し、保管します。</a:t>
            </a:r>
            <a:endParaRPr kumimoji="1" lang="en-US" altLang="ja-JP"/>
          </a:p>
        </p:txBody>
      </p:sp>
    </p:spTree>
    <p:extLst>
      <p:ext uri="{BB962C8B-B14F-4D97-AF65-F5344CB8AC3E}">
        <p14:creationId xmlns:p14="http://schemas.microsoft.com/office/powerpoint/2010/main" val="88217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590408"/>
            <a:ext cx="5486400" cy="4504605"/>
          </a:xfrm>
        </p:spPr>
        <p:txBody>
          <a:bodyPr/>
          <a:lstStyle/>
          <a:p>
            <a:r>
              <a:rPr kumimoji="1" lang="ja-JP" altLang="en-US"/>
              <a:t>汚染のある傷病者の診療エリアの一例です。</a:t>
            </a:r>
            <a:endParaRPr kumimoji="1" lang="en-US" altLang="ja-JP"/>
          </a:p>
          <a:p>
            <a:r>
              <a:rPr kumimoji="1" lang="ja-JP" altLang="en-US"/>
              <a:t>汚染拡大防止対策と放射線管理が行えるように、動線は必ず一方通行で、汚染のない区域と交差をしない動線となるようなエリアを、臨時の放射線管理区域として設定します。</a:t>
            </a:r>
            <a:endParaRPr kumimoji="1" lang="en-US" altLang="ja-JP"/>
          </a:p>
          <a:p>
            <a:r>
              <a:rPr kumimoji="1" lang="ja-JP" altLang="en-US"/>
              <a:t>ホットゾーンは汚染が生じる可能性のあるエリア、ウォームゾーンは汚染が拡大する可能性のあるエリア、コールドゾーンは汚染させない（汚染が全くない）エリアです。</a:t>
            </a:r>
            <a:endParaRPr kumimoji="1" lang="en-US" altLang="ja-JP"/>
          </a:p>
          <a:p>
            <a:endParaRPr kumimoji="1" lang="en-US" altLang="ja-JP"/>
          </a:p>
          <a:p>
            <a:pPr indent="133350" algn="just"/>
            <a:r>
              <a:rPr lang="ja-JP" altLang="ja-JP" kern="100">
                <a:effectLst/>
                <a:latin typeface="+mn-ea"/>
                <a:ea typeface="+mn-ea"/>
                <a:cs typeface="Times New Roman" panose="02020603050405020304" pitchFamily="18" charset="0"/>
              </a:rPr>
              <a:t>１）ホットゾーン</a:t>
            </a:r>
          </a:p>
          <a:p>
            <a:pPr indent="400050" algn="just"/>
            <a:r>
              <a:rPr lang="ja-JP" altLang="en-US" kern="100">
                <a:effectLst/>
                <a:latin typeface="+mn-ea"/>
                <a:ea typeface="+mn-ea"/>
                <a:cs typeface="Times New Roman" panose="02020603050405020304" pitchFamily="18" charset="0"/>
              </a:rPr>
              <a:t>放射性物質による汚染がある</a:t>
            </a:r>
            <a:r>
              <a:rPr lang="ja-JP" altLang="ja-JP" kern="100">
                <a:effectLst/>
                <a:latin typeface="+mn-ea"/>
                <a:ea typeface="+mn-ea"/>
                <a:cs typeface="Times New Roman" panose="02020603050405020304" pitchFamily="18" charset="0"/>
              </a:rPr>
              <a:t>、あるいは汚染する可能性が高い区域。</a:t>
            </a:r>
            <a:endParaRPr lang="en-US" altLang="ja-JP" kern="100">
              <a:effectLst/>
              <a:latin typeface="+mn-ea"/>
              <a:ea typeface="+mn-ea"/>
              <a:cs typeface="Times New Roman" panose="02020603050405020304" pitchFamily="18" charset="0"/>
            </a:endParaRPr>
          </a:p>
          <a:p>
            <a:pPr indent="400050" algn="just"/>
            <a:r>
              <a:rPr lang="ja-JP" altLang="en-US" kern="100">
                <a:effectLst/>
                <a:latin typeface="+mn-ea"/>
                <a:ea typeface="+mn-ea"/>
                <a:cs typeface="Times New Roman" panose="02020603050405020304" pitchFamily="18" charset="0"/>
              </a:rPr>
              <a:t>基本的に汚染がある物品はこの区域内に止める。</a:t>
            </a:r>
            <a:endParaRPr lang="ja-JP" altLang="ja-JP" kern="100">
              <a:effectLst/>
              <a:latin typeface="+mn-ea"/>
              <a:ea typeface="+mn-ea"/>
              <a:cs typeface="Times New Roman" panose="02020603050405020304" pitchFamily="18" charset="0"/>
            </a:endParaRPr>
          </a:p>
          <a:p>
            <a:pPr indent="133350" algn="just"/>
            <a:r>
              <a:rPr lang="ja-JP" altLang="ja-JP" kern="100">
                <a:effectLst/>
                <a:latin typeface="+mn-ea"/>
                <a:ea typeface="+mn-ea"/>
                <a:cs typeface="Times New Roman" panose="02020603050405020304" pitchFamily="18" charset="0"/>
              </a:rPr>
              <a:t>２）ウォームゾーン</a:t>
            </a:r>
            <a:endParaRPr lang="en-US" altLang="ja-JP" kern="100">
              <a:effectLst/>
              <a:latin typeface="+mn-ea"/>
              <a:ea typeface="+mn-ea"/>
              <a:cs typeface="Times New Roman" panose="02020603050405020304" pitchFamily="18" charset="0"/>
            </a:endParaRPr>
          </a:p>
          <a:p>
            <a:pPr indent="133350" algn="just"/>
            <a:r>
              <a:rPr lang="ja-JP" altLang="en-US" kern="100">
                <a:effectLst/>
                <a:latin typeface="+mn-ea"/>
                <a:ea typeface="+mn-ea"/>
                <a:cs typeface="Times New Roman" panose="02020603050405020304" pitchFamily="18" charset="0"/>
              </a:rPr>
              <a:t>　　放射性物質による汚染が拡大する可能性がある区域。ホットゾ－ン</a:t>
            </a:r>
            <a:endParaRPr lang="en-US" altLang="ja-JP" kern="100">
              <a:effectLst/>
              <a:latin typeface="+mn-ea"/>
              <a:ea typeface="+mn-ea"/>
              <a:cs typeface="Times New Roman" panose="02020603050405020304" pitchFamily="18" charset="0"/>
            </a:endParaRPr>
          </a:p>
          <a:p>
            <a:pPr indent="133350" algn="just"/>
            <a:r>
              <a:rPr lang="ja-JP" altLang="en-US" kern="100">
                <a:latin typeface="+mn-ea"/>
                <a:ea typeface="+mn-ea"/>
                <a:cs typeface="Times New Roman" panose="02020603050405020304" pitchFamily="18" charset="0"/>
              </a:rPr>
              <a:t>　　</a:t>
            </a:r>
            <a:r>
              <a:rPr lang="ja-JP" altLang="en-US" kern="100">
                <a:effectLst/>
                <a:latin typeface="+mn-ea"/>
                <a:ea typeface="+mn-ea"/>
                <a:cs typeface="Times New Roman" panose="02020603050405020304" pitchFamily="18" charset="0"/>
              </a:rPr>
              <a:t>からの試料等の汚染検査を実施。この区域からコールドゾーンへ</a:t>
            </a:r>
            <a:endParaRPr lang="en-US" altLang="ja-JP" kern="100">
              <a:effectLst/>
              <a:latin typeface="+mn-ea"/>
              <a:ea typeface="+mn-ea"/>
              <a:cs typeface="Times New Roman" panose="02020603050405020304" pitchFamily="18" charset="0"/>
            </a:endParaRPr>
          </a:p>
          <a:p>
            <a:pPr indent="133350" algn="just"/>
            <a:r>
              <a:rPr lang="ja-JP" altLang="en-US" kern="100">
                <a:latin typeface="+mn-ea"/>
                <a:ea typeface="+mn-ea"/>
                <a:cs typeface="Times New Roman" panose="02020603050405020304" pitchFamily="18" charset="0"/>
              </a:rPr>
              <a:t>　　</a:t>
            </a:r>
            <a:r>
              <a:rPr lang="ja-JP" altLang="en-US" kern="100">
                <a:effectLst/>
                <a:latin typeface="+mn-ea"/>
                <a:ea typeface="+mn-ea"/>
                <a:cs typeface="Times New Roman" panose="02020603050405020304" pitchFamily="18" charset="0"/>
              </a:rPr>
              <a:t>退域する人、物品はすべて汚染検査を実施する。</a:t>
            </a:r>
            <a:endParaRPr lang="en-US" altLang="ja-JP" kern="100">
              <a:effectLst/>
              <a:latin typeface="+mn-ea"/>
              <a:ea typeface="+mn-ea"/>
              <a:cs typeface="Times New Roman" panose="02020603050405020304" pitchFamily="18" charset="0"/>
            </a:endParaRPr>
          </a:p>
          <a:p>
            <a:pPr indent="133350" algn="just"/>
            <a:r>
              <a:rPr lang="ja-JP" altLang="en-US" kern="100">
                <a:effectLst/>
                <a:latin typeface="+mn-ea"/>
                <a:ea typeface="+mn-ea"/>
                <a:cs typeface="Times New Roman" panose="02020603050405020304" pitchFamily="18" charset="0"/>
              </a:rPr>
              <a:t>　　放射線管理の考え方においては、ウォームゾーンはホットゾーンに</a:t>
            </a:r>
            <a:endParaRPr lang="en-US" altLang="ja-JP" kern="100">
              <a:effectLst/>
              <a:latin typeface="+mn-ea"/>
              <a:ea typeface="+mn-ea"/>
              <a:cs typeface="Times New Roman" panose="02020603050405020304" pitchFamily="18" charset="0"/>
            </a:endParaRPr>
          </a:p>
          <a:p>
            <a:pPr indent="133350" algn="just"/>
            <a:r>
              <a:rPr lang="ja-JP" altLang="en-US" kern="100">
                <a:latin typeface="+mn-ea"/>
                <a:ea typeface="+mn-ea"/>
                <a:cs typeface="Times New Roman" panose="02020603050405020304" pitchFamily="18" charset="0"/>
              </a:rPr>
              <a:t>　　</a:t>
            </a:r>
            <a:r>
              <a:rPr lang="ja-JP" altLang="en-US" kern="100">
                <a:effectLst/>
                <a:latin typeface="+mn-ea"/>
                <a:ea typeface="+mn-ea"/>
                <a:cs typeface="Times New Roman" panose="02020603050405020304" pitchFamily="18" charset="0"/>
              </a:rPr>
              <a:t>分類される。</a:t>
            </a:r>
            <a:endParaRPr lang="ja-JP" altLang="ja-JP" kern="100">
              <a:effectLst/>
              <a:latin typeface="+mn-ea"/>
              <a:ea typeface="+mn-ea"/>
              <a:cs typeface="Times New Roman" panose="02020603050405020304" pitchFamily="18" charset="0"/>
            </a:endParaRPr>
          </a:p>
          <a:p>
            <a:pPr indent="133350" algn="just"/>
            <a:r>
              <a:rPr lang="ja-JP" altLang="ja-JP" kern="100">
                <a:effectLst/>
                <a:latin typeface="+mn-ea"/>
                <a:ea typeface="+mn-ea"/>
                <a:cs typeface="Times New Roman" panose="02020603050405020304" pitchFamily="18" charset="0"/>
              </a:rPr>
              <a:t>３）コールドゾーン</a:t>
            </a:r>
          </a:p>
          <a:p>
            <a:pPr indent="400050" algn="just"/>
            <a:r>
              <a:rPr lang="ja-JP" altLang="en-US" kern="100">
                <a:effectLst/>
                <a:latin typeface="+mn-ea"/>
                <a:ea typeface="+mn-ea"/>
                <a:cs typeface="Times New Roman" panose="02020603050405020304" pitchFamily="18" charset="0"/>
              </a:rPr>
              <a:t>放射性物質の汚染が全くない、</a:t>
            </a:r>
            <a:r>
              <a:rPr lang="ja-JP" altLang="ja-JP" kern="100">
                <a:effectLst/>
                <a:latin typeface="+mn-ea"/>
                <a:ea typeface="+mn-ea"/>
                <a:cs typeface="Times New Roman" panose="02020603050405020304" pitchFamily="18" charset="0"/>
              </a:rPr>
              <a:t>あるいは汚染がないことが確認されて</a:t>
            </a:r>
            <a:endParaRPr lang="en-US" altLang="ja-JP" kern="100">
              <a:effectLst/>
              <a:latin typeface="+mn-ea"/>
              <a:ea typeface="+mn-ea"/>
              <a:cs typeface="Times New Roman" panose="02020603050405020304" pitchFamily="18" charset="0"/>
            </a:endParaRPr>
          </a:p>
          <a:p>
            <a:pPr indent="400050" algn="just"/>
            <a:r>
              <a:rPr lang="ja-JP" altLang="ja-JP" kern="100">
                <a:effectLst/>
                <a:latin typeface="+mn-ea"/>
                <a:ea typeface="+mn-ea"/>
                <a:cs typeface="Times New Roman" panose="02020603050405020304" pitchFamily="18" charset="0"/>
              </a:rPr>
              <a:t>いる区域。</a:t>
            </a:r>
          </a:p>
          <a:p>
            <a:endParaRPr kumimoji="1" lang="en-US" altLang="ja-JP"/>
          </a:p>
          <a:p>
            <a:r>
              <a:rPr kumimoji="1" lang="ja-JP" altLang="en-US"/>
              <a:t>患者のバイタルサイン評価や、医療処置、汚染検査や除染などは全てホットゾーンで行います。ホットゾーンは、救急車からの搬入口が近い場所、救急診療が可能な場所が望ましいです。また、医療処置や除染等で出た汚染物の一時保管場所もホットゾーン内に設置します。</a:t>
            </a:r>
            <a:endParaRPr kumimoji="1" lang="en-US" altLang="ja-JP"/>
          </a:p>
          <a:p>
            <a:r>
              <a:rPr kumimoji="1" lang="ja-JP" altLang="en-US"/>
              <a:t>電子カルテや薬剤庫などは可能な限りホットゾーンの外側に配置し、汚染拡大防止対策を講じます。</a:t>
            </a:r>
            <a:endParaRPr kumimoji="1" lang="en-US" altLang="ja-JP"/>
          </a:p>
          <a:p>
            <a:r>
              <a:rPr kumimoji="1" lang="ja-JP" altLang="en-US"/>
              <a:t>処置終了後には、全身の汚染検査を行い、残存汚染がある場合は汚染拡大防止対策を講じて、ホットゾーンを退域します。放射線管理上は、ホットゾーンとコールドゾーンの２つの区域しかありませんが、医療活動を行う上で、その間にウォームゾーン</a:t>
            </a:r>
            <a:r>
              <a:rPr kumimoji="1" lang="en-US" altLang="ja-JP"/>
              <a:t>(</a:t>
            </a:r>
            <a:r>
              <a:rPr kumimoji="1" lang="ja-JP" altLang="en-US"/>
              <a:t>緩衝区域</a:t>
            </a:r>
            <a:r>
              <a:rPr kumimoji="1" lang="en-US" altLang="ja-JP"/>
              <a:t>)</a:t>
            </a:r>
            <a:r>
              <a:rPr kumimoji="1" lang="ja-JP" altLang="en-US"/>
              <a:t>を設定することもあります。医療等で使用しているホットゾーンとウォームゾーンが放射線管理の分野で使用する用語でホットゾーンとなります。原則として、ウォームゾーンは汚染が拡大している可能性があるため、ウォームゾーンを設定した場合は、ウォームゾーンからの退域時にも汚染検査を行います。また、臨時の放射線管理区域を退域して病室や</a:t>
            </a:r>
            <a:r>
              <a:rPr kumimoji="1" lang="en-US" altLang="ja-JP"/>
              <a:t>CT</a:t>
            </a:r>
            <a:r>
              <a:rPr kumimoji="1" lang="ja-JP" altLang="en-US"/>
              <a:t>室等に移動する際にも、全身の汚染検査を行います。残存汚染がある場合は汚染拡大防止対策を講じて、退域します。</a:t>
            </a:r>
            <a:endParaRPr kumimoji="1" lang="en-US" altLang="ja-JP"/>
          </a:p>
          <a:p>
            <a:pPr marL="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a:p>
          <a:p>
            <a:endParaRPr kumimoji="1" lang="ja-JP" altLang="en-US"/>
          </a:p>
        </p:txBody>
      </p:sp>
    </p:spTree>
    <p:extLst>
      <p:ext uri="{BB962C8B-B14F-4D97-AF65-F5344CB8AC3E}">
        <p14:creationId xmlns:p14="http://schemas.microsoft.com/office/powerpoint/2010/main" val="122355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準備すべき資機材の一例です。</a:t>
            </a:r>
            <a:endParaRPr kumimoji="1" lang="en-US" altLang="ja-JP"/>
          </a:p>
          <a:p>
            <a:r>
              <a:rPr kumimoji="1" lang="ja-JP" altLang="en-US"/>
              <a:t>個人防護装備や、養生用資機材、除染用資機材、放射線測定器、試料採取用資材、災害時の通信機器等を準備しておく必要があります。</a:t>
            </a:r>
            <a:endParaRPr kumimoji="1" lang="en-US" altLang="ja-JP"/>
          </a:p>
          <a:p>
            <a:r>
              <a:rPr kumimoji="1" lang="ja-JP" altLang="en-US"/>
              <a:t>これらの資機材については、事前に各施設のマニュアルに沿って必要な量を把握し、準備します。</a:t>
            </a:r>
            <a:endParaRPr kumimoji="1" lang="en-US" altLang="ja-JP"/>
          </a:p>
          <a:p>
            <a:r>
              <a:rPr kumimoji="1" lang="ja-JP" altLang="en-US"/>
              <a:t>また、放射線測定器については、定期的に校正し、故障等のないように管理する必要があります。</a:t>
            </a:r>
          </a:p>
        </p:txBody>
      </p:sp>
    </p:spTree>
    <p:extLst>
      <p:ext uri="{BB962C8B-B14F-4D97-AF65-F5344CB8AC3E}">
        <p14:creationId xmlns:p14="http://schemas.microsoft.com/office/powerpoint/2010/main" val="381814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76108" y="6110775"/>
            <a:ext cx="1210692" cy="365125"/>
          </a:xfrm>
        </p:spPr>
        <p:txBody>
          <a:bodyPr/>
          <a:lstStyle/>
          <a:p>
            <a:fld id="{277056C8-CDFF-FD48-AE5F-7F40BD2F2AF4}" type="datetime1">
              <a:rPr lang="ja-JP" altLang="en-US" smtClean="0">
                <a:solidFill>
                  <a:prstClr val="black">
                    <a:tint val="75000"/>
                  </a:prstClr>
                </a:solidFill>
                <a:latin typeface="News Gothic MT"/>
                <a:ea typeface="メイリオ"/>
              </a:rPr>
              <a:t>2024/4/30</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457201" y="6097468"/>
            <a:ext cx="2556465"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4267894" y="6451640"/>
            <a:ext cx="608215"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6332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2024/4/30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2024/4/30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2024/4/30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9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a:xfrm>
            <a:off x="861060" y="1041400"/>
            <a:ext cx="7421880" cy="2387600"/>
          </a:xfrm>
        </p:spPr>
        <p:txBody>
          <a:bodyPr>
            <a:normAutofit/>
          </a:bodyPr>
          <a:lstStyle/>
          <a:p>
            <a:r>
              <a:rPr kumimoji="1" lang="ja-JP" altLang="en-US">
                <a:latin typeface="Yu Gothic" panose="020B0400000000000000" pitchFamily="34" charset="-128"/>
                <a:ea typeface="Yu Gothic" panose="020B0400000000000000" pitchFamily="34" charset="-128"/>
              </a:rPr>
              <a:t>原子力災害拠点病院・</a:t>
            </a:r>
            <a:br>
              <a:rPr kumimoji="1" lang="en-US" altLang="ja-JP">
                <a:latin typeface="Yu Gothic" panose="020B0400000000000000" pitchFamily="34" charset="-128"/>
                <a:ea typeface="Yu Gothic" panose="020B0400000000000000" pitchFamily="34" charset="-128"/>
              </a:rPr>
            </a:br>
            <a:r>
              <a:rPr kumimoji="1" lang="ja-JP" altLang="en-US">
                <a:latin typeface="Yu Gothic" panose="020B0400000000000000" pitchFamily="34" charset="-128"/>
                <a:ea typeface="Yu Gothic" panose="020B0400000000000000" pitchFamily="34" charset="-128"/>
              </a:rPr>
              <a:t>原子力災害医療協力機関の立ち位置と役割</a:t>
            </a:r>
          </a:p>
        </p:txBody>
      </p:sp>
      <p:sp>
        <p:nvSpPr>
          <p:cNvPr id="7" name="字幕 6">
            <a:extLst>
              <a:ext uri="{FF2B5EF4-FFF2-40B4-BE49-F238E27FC236}">
                <a16:creationId xmlns:a16="http://schemas.microsoft.com/office/drawing/2014/main" id="{D9C81DCC-9CD0-169E-F780-AFA1ADCE02FA}"/>
              </a:ext>
            </a:extLst>
          </p:cNvPr>
          <p:cNvSpPr>
            <a:spLocks noGrp="1"/>
          </p:cNvSpPr>
          <p:nvPr>
            <p:ph type="subTitle" idx="1"/>
          </p:nvPr>
        </p:nvSpPr>
        <p:spPr/>
        <p:txBody>
          <a:bodyPr/>
          <a:lstStyle/>
          <a:p>
            <a:r>
              <a:rPr lang="ja-JP" altLang="en-US" dirty="0">
                <a:latin typeface="Yu Gothic" panose="020B0400000000000000" pitchFamily="34" charset="-128"/>
                <a:ea typeface="Yu Gothic" panose="020B0400000000000000" pitchFamily="34" charset="-128"/>
              </a:rPr>
              <a:t>原子力災害医療　専門研修</a:t>
            </a:r>
            <a:endParaRPr lang="en-US" altLang="ja-JP" dirty="0">
              <a:latin typeface="Yu Gothic" panose="020B0400000000000000" pitchFamily="34" charset="-128"/>
              <a:ea typeface="Yu Gothic" panose="020B0400000000000000" pitchFamily="34" charset="-128"/>
            </a:endParaRPr>
          </a:p>
          <a:p>
            <a:r>
              <a:rPr lang="ja-JP" altLang="en-US" dirty="0">
                <a:latin typeface="Yu Gothic" panose="020B0400000000000000" pitchFamily="34" charset="-128"/>
                <a:ea typeface="Yu Gothic" panose="020B0400000000000000" pitchFamily="34" charset="-128"/>
              </a:rPr>
              <a:t>中核人材技能維持研修</a:t>
            </a:r>
            <a:r>
              <a:rPr lang="en-US" altLang="ja-JP" dirty="0">
                <a:latin typeface="Yu Gothic" panose="020B0400000000000000" pitchFamily="34" charset="-128"/>
                <a:ea typeface="Yu Gothic" panose="020B0400000000000000" pitchFamily="34" charset="-128"/>
              </a:rPr>
              <a:t>-1</a:t>
            </a:r>
          </a:p>
        </p:txBody>
      </p:sp>
      <p:sp>
        <p:nvSpPr>
          <p:cNvPr id="3" name="テキスト ボックス 4">
            <a:extLst>
              <a:ext uri="{FF2B5EF4-FFF2-40B4-BE49-F238E27FC236}">
                <a16:creationId xmlns:a16="http://schemas.microsoft.com/office/drawing/2014/main" id="{0CDC06EF-2458-774E-AD48-F2B56F01F16A}"/>
              </a:ext>
            </a:extLst>
          </p:cNvPr>
          <p:cNvSpPr txBox="1"/>
          <p:nvPr/>
        </p:nvSpPr>
        <p:spPr>
          <a:xfrm>
            <a:off x="3796178" y="4890247"/>
            <a:ext cx="137409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Ver.2024</a:t>
            </a:r>
            <a:r>
              <a:rPr lang="en-US" altLang="ja-JP" dirty="0"/>
              <a:t>03</a:t>
            </a:r>
            <a:endParaRPr kumimoji="1" lang="ja-JP" altLang="en-US" dirty="0"/>
          </a:p>
        </p:txBody>
      </p:sp>
    </p:spTree>
    <p:extLst>
      <p:ext uri="{BB962C8B-B14F-4D97-AF65-F5344CB8AC3E}">
        <p14:creationId xmlns:p14="http://schemas.microsoft.com/office/powerpoint/2010/main" val="10457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4DC26-84E6-9D48-BDF4-445CE57E99A6}"/>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教育、研修、訓練</a:t>
            </a:r>
          </a:p>
        </p:txBody>
      </p:sp>
      <p:sp>
        <p:nvSpPr>
          <p:cNvPr id="7" name="コンテンツ プレースホルダー 6">
            <a:extLst>
              <a:ext uri="{FF2B5EF4-FFF2-40B4-BE49-F238E27FC236}">
                <a16:creationId xmlns:a16="http://schemas.microsoft.com/office/drawing/2014/main" id="{F3751790-7B4E-D341-9661-87B93095DC48}"/>
              </a:ext>
            </a:extLst>
          </p:cNvPr>
          <p:cNvSpPr>
            <a:spLocks noGrp="1"/>
          </p:cNvSpPr>
          <p:nvPr>
            <p:ph idx="1"/>
          </p:nvPr>
        </p:nvSpPr>
        <p:spPr>
          <a:xfrm>
            <a:off x="628650" y="1272209"/>
            <a:ext cx="7886700" cy="5265751"/>
          </a:xfrm>
        </p:spPr>
        <p:txBody>
          <a:bodyPr/>
          <a:lstStyle/>
          <a:p>
            <a:r>
              <a:rPr lang="ja-JP" altLang="en-US" sz="2000" b="1">
                <a:latin typeface="Yu Gothic" panose="020B0400000000000000" pitchFamily="34" charset="-128"/>
                <a:ea typeface="Yu Gothic" panose="020B0400000000000000" pitchFamily="34" charset="-128"/>
              </a:rPr>
              <a:t>原子力災害の医療に関する教育、研修</a:t>
            </a:r>
          </a:p>
          <a:p>
            <a:pPr lvl="1"/>
            <a:r>
              <a:rPr lang="ja-JP" altLang="en-US">
                <a:latin typeface="Yu Gothic" panose="020B0400000000000000" pitchFamily="34" charset="-128"/>
                <a:ea typeface="Yu Gothic" panose="020B0400000000000000" pitchFamily="34" charset="-128"/>
              </a:rPr>
              <a:t>原子力災害拠点病院が実施する研修</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高度被ばく医療支援センターが開催する研修</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原子力災害医療・総合支援センターが開催する研修</a:t>
            </a:r>
            <a:endParaRPr lang="en-US" altLang="ja-JP">
              <a:latin typeface="Yu Gothic" panose="020B0400000000000000" pitchFamily="34" charset="-128"/>
              <a:ea typeface="Yu Gothic" panose="020B0400000000000000" pitchFamily="34" charset="-128"/>
            </a:endParaRPr>
          </a:p>
          <a:p>
            <a:pPr marL="342900" lvl="1" indent="0">
              <a:buNone/>
            </a:pPr>
            <a:r>
              <a:rPr lang="en-US" altLang="ja-JP">
                <a:latin typeface="Yu Gothic" panose="020B0400000000000000" pitchFamily="34" charset="-128"/>
                <a:ea typeface="Yu Gothic" panose="020B0400000000000000" pitchFamily="34" charset="-128"/>
              </a:rPr>
              <a:t>   </a:t>
            </a:r>
            <a:r>
              <a:rPr lang="ja-JP" altLang="en-US">
                <a:latin typeface="Yu Gothic" panose="020B0400000000000000" pitchFamily="34" charset="-128"/>
                <a:ea typeface="Yu Gothic" panose="020B0400000000000000" pitchFamily="34" charset="-128"/>
              </a:rPr>
              <a:t>（原子力災害医療派遣チーム）　</a:t>
            </a:r>
            <a:r>
              <a:rPr lang="en-US" altLang="ja-JP">
                <a:latin typeface="Yu Gothic" panose="020B0400000000000000" pitchFamily="34" charset="-128"/>
                <a:ea typeface="Yu Gothic" panose="020B0400000000000000" pitchFamily="34" charset="-128"/>
              </a:rPr>
              <a:t>etc.</a:t>
            </a:r>
          </a:p>
          <a:p>
            <a:pPr lvl="1"/>
            <a:endParaRPr lang="ja-JP" altLang="en-US">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立地道府県等が行う訓練</a:t>
            </a:r>
            <a:endParaRPr lang="en-US" altLang="ja-JP" sz="2000" b="1">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被ばく医療 </a:t>
            </a:r>
            <a:r>
              <a:rPr lang="en-US" altLang="ja-JP">
                <a:latin typeface="Yu Gothic" panose="020B0400000000000000" pitchFamily="34" charset="-128"/>
                <a:ea typeface="Yu Gothic" panose="020B0400000000000000" pitchFamily="34" charset="-128"/>
              </a:rPr>
              <a:t>/ </a:t>
            </a:r>
            <a:r>
              <a:rPr lang="ja-JP" altLang="en-US">
                <a:latin typeface="Yu Gothic" panose="020B0400000000000000" pitchFamily="34" charset="-128"/>
                <a:ea typeface="Yu Gothic" panose="020B0400000000000000" pitchFamily="34" charset="-128"/>
              </a:rPr>
              <a:t>原子力防災訓練</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安定ヨウ素剤配布</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避難退域時検査　</a:t>
            </a:r>
            <a:r>
              <a:rPr lang="en-US" altLang="ja-JP">
                <a:latin typeface="Yu Gothic" panose="020B0400000000000000" pitchFamily="34" charset="-128"/>
                <a:ea typeface="Yu Gothic" panose="020B0400000000000000" pitchFamily="34" charset="-128"/>
              </a:rPr>
              <a:t>etc.</a:t>
            </a:r>
          </a:p>
          <a:p>
            <a:pPr lvl="1"/>
            <a:endParaRPr lang="en-US" altLang="ja-JP">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国が行う原子力総合防災訓練</a:t>
            </a:r>
            <a:endParaRPr lang="en-US" altLang="ja-JP" sz="2000" b="1">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原子力災害対策特別措置法に基づき国が主体となって行う</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立地道府県等が行う訓練と連携して実施される</a:t>
            </a:r>
            <a:endParaRPr lang="en-US" altLang="ja-JP">
              <a:latin typeface="Yu Gothic" panose="020B0400000000000000" pitchFamily="34" charset="-128"/>
              <a:ea typeface="Yu Gothic" panose="020B0400000000000000" pitchFamily="34" charset="-128"/>
            </a:endParaRPr>
          </a:p>
        </p:txBody>
      </p:sp>
      <p:sp>
        <p:nvSpPr>
          <p:cNvPr id="3" name="スライド番号プレースホルダー 2">
            <a:extLst>
              <a:ext uri="{FF2B5EF4-FFF2-40B4-BE49-F238E27FC236}">
                <a16:creationId xmlns:a16="http://schemas.microsoft.com/office/drawing/2014/main" id="{F5FBECF9-BCE3-8A42-B9A1-2F7143AC3C94}"/>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10</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9185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14B6F-9D72-DC45-BDF7-7202C43C10A4}"/>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まとめ</a:t>
            </a:r>
          </a:p>
        </p:txBody>
      </p:sp>
      <p:sp>
        <p:nvSpPr>
          <p:cNvPr id="3" name="コンテンツ プレースホルダー 2">
            <a:extLst>
              <a:ext uri="{FF2B5EF4-FFF2-40B4-BE49-F238E27FC236}">
                <a16:creationId xmlns:a16="http://schemas.microsoft.com/office/drawing/2014/main" id="{17B63E6C-16A1-8A44-A427-788D8CBDEA45}"/>
              </a:ext>
            </a:extLst>
          </p:cNvPr>
          <p:cNvSpPr>
            <a:spLocks noGrp="1"/>
          </p:cNvSpPr>
          <p:nvPr>
            <p:ph idx="1"/>
          </p:nvPr>
        </p:nvSpPr>
        <p:spPr>
          <a:xfrm>
            <a:off x="628649" y="1418812"/>
            <a:ext cx="8181975" cy="5396947"/>
          </a:xfrm>
        </p:spPr>
        <p:txBody>
          <a:bodyPr>
            <a:normAutofit/>
          </a:bodyPr>
          <a:lstStyle/>
          <a:p>
            <a:r>
              <a:rPr kumimoji="1" lang="ja-JP" altLang="en-US" sz="2000">
                <a:latin typeface="Yu Gothic" panose="020B0400000000000000" pitchFamily="34" charset="-128"/>
                <a:ea typeface="Yu Gothic" panose="020B0400000000000000" pitchFamily="34" charset="-128"/>
              </a:rPr>
              <a:t>被ばく医療は、外部被ばく、内部被ばく、体表面汚染</a:t>
            </a:r>
            <a:r>
              <a:rPr lang="ja-JP" altLang="en-US" sz="2000">
                <a:latin typeface="Yu Gothic" panose="020B0400000000000000" pitchFamily="34" charset="-128"/>
                <a:ea typeface="Yu Gothic" panose="020B0400000000000000" pitchFamily="34" charset="-128"/>
              </a:rPr>
              <a:t>を　　　</a:t>
            </a:r>
            <a:endParaRPr lang="en-US" altLang="ja-JP" sz="2000">
              <a:latin typeface="Yu Gothic" panose="020B0400000000000000" pitchFamily="34" charset="-128"/>
              <a:ea typeface="Yu Gothic" panose="020B0400000000000000" pitchFamily="34" charset="-128"/>
            </a:endParaRPr>
          </a:p>
          <a:p>
            <a:pPr marL="0" indent="0">
              <a:buNone/>
            </a:pPr>
            <a:r>
              <a:rPr lang="ja-JP" altLang="en-US" sz="2000">
                <a:latin typeface="Yu Gothic" panose="020B0400000000000000" pitchFamily="34" charset="-128"/>
                <a:ea typeface="Yu Gothic" panose="020B0400000000000000" pitchFamily="34" charset="-128"/>
              </a:rPr>
              <a:t>　</a:t>
            </a:r>
            <a:r>
              <a:rPr lang="en-US" altLang="ja-JP" sz="2000">
                <a:latin typeface="Yu Gothic" panose="020B0400000000000000" pitchFamily="34" charset="-128"/>
                <a:ea typeface="Yu Gothic" panose="020B0400000000000000" pitchFamily="34" charset="-128"/>
              </a:rPr>
              <a:t> </a:t>
            </a:r>
            <a:r>
              <a:rPr lang="ja-JP" altLang="en-US" sz="2000">
                <a:latin typeface="Yu Gothic" panose="020B0400000000000000" pitchFamily="34" charset="-128"/>
                <a:ea typeface="Yu Gothic" panose="020B0400000000000000" pitchFamily="34" charset="-128"/>
              </a:rPr>
              <a:t>単独ないし合併</a:t>
            </a:r>
            <a:r>
              <a:rPr kumimoji="1" lang="ja-JP" altLang="en-US" sz="2000">
                <a:latin typeface="Yu Gothic" panose="020B0400000000000000" pitchFamily="34" charset="-128"/>
                <a:ea typeface="Yu Gothic" panose="020B0400000000000000" pitchFamily="34" charset="-128"/>
              </a:rPr>
              <a:t>した傷病者に対応する医療</a:t>
            </a:r>
            <a:endParaRPr kumimoji="1" lang="en-US" altLang="ja-JP" sz="2000">
              <a:latin typeface="Yu Gothic" panose="020B0400000000000000" pitchFamily="34" charset="-128"/>
              <a:ea typeface="Yu Gothic" panose="020B0400000000000000" pitchFamily="34" charset="-128"/>
            </a:endParaRPr>
          </a:p>
          <a:p>
            <a:pPr marL="0" indent="0">
              <a:buNone/>
            </a:pPr>
            <a:endParaRPr kumimoji="1" lang="en-US" altLang="ja-JP" sz="2000">
              <a:latin typeface="Yu Gothic" panose="020B0400000000000000" pitchFamily="34" charset="-128"/>
              <a:ea typeface="Yu Gothic" panose="020B0400000000000000" pitchFamily="34" charset="-128"/>
            </a:endParaRPr>
          </a:p>
          <a:p>
            <a:r>
              <a:rPr kumimoji="1" lang="ja-JP" altLang="en-US" sz="2000">
                <a:latin typeface="Yu Gothic" panose="020B0400000000000000" pitchFamily="34" charset="-128"/>
                <a:ea typeface="Yu Gothic" panose="020B0400000000000000" pitchFamily="34" charset="-128"/>
              </a:rPr>
              <a:t>被ばく医療には、診療、放射線管理、被ばく線量評価が必要</a:t>
            </a:r>
            <a:endParaRPr kumimoji="1" lang="en-US" altLang="ja-JP" sz="2000">
              <a:latin typeface="Yu Gothic" panose="020B0400000000000000" pitchFamily="34" charset="-128"/>
              <a:ea typeface="Yu Gothic" panose="020B0400000000000000" pitchFamily="34" charset="-128"/>
            </a:endParaRPr>
          </a:p>
          <a:p>
            <a:endParaRPr kumimoji="1" lang="en-US" altLang="ja-JP" sz="2000">
              <a:latin typeface="Yu Gothic" panose="020B0400000000000000" pitchFamily="34" charset="-128"/>
              <a:ea typeface="Yu Gothic" panose="020B0400000000000000" pitchFamily="34" charset="-128"/>
            </a:endParaRPr>
          </a:p>
          <a:p>
            <a:r>
              <a:rPr kumimoji="1" lang="ja-JP" altLang="en-US" sz="2000">
                <a:latin typeface="Yu Gothic" panose="020B0400000000000000" pitchFamily="34" charset="-128"/>
                <a:ea typeface="Yu Gothic" panose="020B0400000000000000" pitchFamily="34" charset="-128"/>
              </a:rPr>
              <a:t>高度被ばく医療支援センターや、原子力災害拠点病院、</a:t>
            </a:r>
            <a:endParaRPr lang="en-US" altLang="ja-JP" sz="2000">
              <a:latin typeface="Yu Gothic" panose="020B0400000000000000" pitchFamily="34" charset="-128"/>
              <a:ea typeface="Yu Gothic" panose="020B0400000000000000" pitchFamily="34" charset="-128"/>
            </a:endParaRPr>
          </a:p>
          <a:p>
            <a:pPr marL="0" indent="0">
              <a:buNone/>
            </a:pPr>
            <a:r>
              <a:rPr lang="en-US" altLang="ja-JP" sz="2000">
                <a:latin typeface="Yu Gothic" panose="020B0400000000000000" pitchFamily="34" charset="-128"/>
                <a:ea typeface="Yu Gothic" panose="020B0400000000000000" pitchFamily="34" charset="-128"/>
              </a:rPr>
              <a:t>     </a:t>
            </a:r>
            <a:r>
              <a:rPr kumimoji="1" lang="ja-JP" altLang="en-US" sz="2000">
                <a:latin typeface="Yu Gothic" panose="020B0400000000000000" pitchFamily="34" charset="-128"/>
                <a:ea typeface="Yu Gothic" panose="020B0400000000000000" pitchFamily="34" charset="-128"/>
              </a:rPr>
              <a:t>原子力災害医療協力機関等が連携して被ばく医療を行う</a:t>
            </a:r>
            <a:endParaRPr kumimoji="1" lang="en-US" altLang="ja-JP" sz="2000">
              <a:latin typeface="Yu Gothic" panose="020B0400000000000000" pitchFamily="34" charset="-128"/>
              <a:ea typeface="Yu Gothic" panose="020B0400000000000000" pitchFamily="34" charset="-128"/>
            </a:endParaRPr>
          </a:p>
          <a:p>
            <a:pPr marL="0" indent="0">
              <a:buNone/>
            </a:pPr>
            <a:endParaRPr kumimoji="1" lang="en-US" altLang="ja-JP" sz="2000">
              <a:latin typeface="Yu Gothic" panose="020B0400000000000000" pitchFamily="34" charset="-128"/>
              <a:ea typeface="Yu Gothic" panose="020B0400000000000000" pitchFamily="34" charset="-128"/>
            </a:endParaRPr>
          </a:p>
          <a:p>
            <a:r>
              <a:rPr kumimoji="1" lang="ja-JP" altLang="en-US" sz="2000">
                <a:latin typeface="Yu Gothic" panose="020B0400000000000000" pitchFamily="34" charset="-128"/>
                <a:ea typeface="Yu Gothic" panose="020B0400000000000000" pitchFamily="34" charset="-128"/>
              </a:rPr>
              <a:t>被ばく医療の診療の準備として、マニュアル等の整備、</a:t>
            </a:r>
            <a:endParaRPr kumimoji="1" lang="en-US" altLang="ja-JP" sz="2000">
              <a:latin typeface="Yu Gothic" panose="020B0400000000000000" pitchFamily="34" charset="-128"/>
              <a:ea typeface="Yu Gothic" panose="020B0400000000000000" pitchFamily="34" charset="-128"/>
            </a:endParaRPr>
          </a:p>
          <a:p>
            <a:pPr marL="0" indent="0">
              <a:buNone/>
            </a:pPr>
            <a:r>
              <a:rPr lang="en-US" altLang="ja-JP" sz="2000">
                <a:latin typeface="Yu Gothic" panose="020B0400000000000000" pitchFamily="34" charset="-128"/>
                <a:ea typeface="Yu Gothic" panose="020B0400000000000000" pitchFamily="34" charset="-128"/>
              </a:rPr>
              <a:t>     </a:t>
            </a:r>
            <a:r>
              <a:rPr kumimoji="1" lang="ja-JP" altLang="en-US" sz="2000">
                <a:latin typeface="Yu Gothic" panose="020B0400000000000000" pitchFamily="34" charset="-128"/>
                <a:ea typeface="Yu Gothic" panose="020B0400000000000000" pitchFamily="34" charset="-128"/>
              </a:rPr>
              <a:t>教育</a:t>
            </a:r>
            <a:r>
              <a:rPr lang="ja-JP" altLang="en-US" sz="2000">
                <a:latin typeface="Yu Gothic" panose="020B0400000000000000" pitchFamily="34" charset="-128"/>
                <a:ea typeface="Yu Gothic" panose="020B0400000000000000" pitchFamily="34" charset="-128"/>
              </a:rPr>
              <a:t>・</a:t>
            </a:r>
            <a:r>
              <a:rPr kumimoji="1" lang="ja-JP" altLang="en-US" sz="2000">
                <a:latin typeface="Yu Gothic" panose="020B0400000000000000" pitchFamily="34" charset="-128"/>
                <a:ea typeface="Yu Gothic" panose="020B0400000000000000" pitchFamily="34" charset="-128"/>
              </a:rPr>
              <a:t>訓練、施設や資機材の準備が必要</a:t>
            </a:r>
            <a:endParaRPr kumimoji="1" lang="en-US" altLang="ja-JP" sz="2000">
              <a:latin typeface="Yu Gothic" panose="020B0400000000000000" pitchFamily="34" charset="-128"/>
              <a:ea typeface="Yu Gothic" panose="020B0400000000000000" pitchFamily="34" charset="-128"/>
            </a:endParaRPr>
          </a:p>
          <a:p>
            <a:pPr marL="0" indent="0">
              <a:buNone/>
            </a:pPr>
            <a:endParaRPr kumimoji="1" lang="en-US" altLang="ja-JP" sz="2000">
              <a:latin typeface="Yu Gothic" panose="020B0400000000000000" pitchFamily="34" charset="-128"/>
              <a:ea typeface="Yu Gothic" panose="020B0400000000000000" pitchFamily="34" charset="-128"/>
            </a:endParaRPr>
          </a:p>
          <a:p>
            <a:r>
              <a:rPr kumimoji="1" lang="ja-JP" altLang="en-US" sz="2000">
                <a:latin typeface="Yu Gothic" panose="020B0400000000000000" pitchFamily="34" charset="-128"/>
                <a:ea typeface="Yu Gothic" panose="020B0400000000000000" pitchFamily="34" charset="-128"/>
              </a:rPr>
              <a:t>平時からの各施設間および行政機関等との連携が重要</a:t>
            </a:r>
          </a:p>
        </p:txBody>
      </p:sp>
      <p:sp>
        <p:nvSpPr>
          <p:cNvPr id="4" name="スライド番号プレースホルダー 3">
            <a:extLst>
              <a:ext uri="{FF2B5EF4-FFF2-40B4-BE49-F238E27FC236}">
                <a16:creationId xmlns:a16="http://schemas.microsoft.com/office/drawing/2014/main" id="{A0BBD2BC-B490-2D4F-A33D-38CAFF97EB63}"/>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11</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6471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38D09426-62A2-2F44-8EF9-CBB253A82AD1}"/>
              </a:ext>
            </a:extLst>
          </p:cNvPr>
          <p:cNvGraphicFramePr>
            <a:graphicFrameLocks noGrp="1"/>
          </p:cNvGraphicFramePr>
          <p:nvPr>
            <p:ph idx="1"/>
            <p:extLst>
              <p:ext uri="{D42A27DB-BD31-4B8C-83A1-F6EECF244321}">
                <p14:modId xmlns:p14="http://schemas.microsoft.com/office/powerpoint/2010/main" val="219575537"/>
              </p:ext>
            </p:extLst>
          </p:nvPr>
        </p:nvGraphicFramePr>
        <p:xfrm>
          <a:off x="1282281" y="1541322"/>
          <a:ext cx="78867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B1D424F9-25B1-4744-949B-C5591466ADE0}"/>
              </a:ext>
            </a:extLst>
          </p:cNvPr>
          <p:cNvSpPr txBox="1"/>
          <p:nvPr/>
        </p:nvSpPr>
        <p:spPr>
          <a:xfrm>
            <a:off x="4902465" y="1551287"/>
            <a:ext cx="646331" cy="369332"/>
          </a:xfrm>
          <a:prstGeom prst="rect">
            <a:avLst/>
          </a:prstGeom>
          <a:noFill/>
        </p:spPr>
        <p:txBody>
          <a:bodyPr wrap="none" rtlCol="0">
            <a:spAutoFit/>
          </a:bodyPr>
          <a:lstStyle/>
          <a:p>
            <a:r>
              <a:rPr kumimoji="1" lang="ja-JP" altLang="en-US" b="1">
                <a:latin typeface="Yu Gothic" panose="020B0400000000000000" pitchFamily="34" charset="-128"/>
                <a:ea typeface="Yu Gothic" panose="020B0400000000000000" pitchFamily="34" charset="-128"/>
              </a:rPr>
              <a:t>医療</a:t>
            </a:r>
            <a:endParaRPr kumimoji="1" lang="en-US" altLang="ja-JP" b="1">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3507624C-0C56-6743-9D85-1D3438AA92F2}"/>
              </a:ext>
            </a:extLst>
          </p:cNvPr>
          <p:cNvSpPr txBox="1"/>
          <p:nvPr/>
        </p:nvSpPr>
        <p:spPr>
          <a:xfrm>
            <a:off x="6380641" y="4586737"/>
            <a:ext cx="1107996" cy="369332"/>
          </a:xfrm>
          <a:prstGeom prst="rect">
            <a:avLst/>
          </a:prstGeom>
          <a:noFill/>
        </p:spPr>
        <p:txBody>
          <a:bodyPr wrap="none" rtlCol="0">
            <a:spAutoFit/>
          </a:bodyPr>
          <a:lstStyle/>
          <a:p>
            <a:r>
              <a:rPr kumimoji="1" lang="ja-JP" altLang="en-US" b="1">
                <a:latin typeface="Yu Gothic" panose="020B0400000000000000" pitchFamily="34" charset="-128"/>
                <a:ea typeface="Yu Gothic" panose="020B0400000000000000" pitchFamily="34" charset="-128"/>
              </a:rPr>
              <a:t>線量評価</a:t>
            </a:r>
            <a:endParaRPr kumimoji="1" lang="en-US" altLang="ja-JP" b="1">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6F0ADAC8-9FB5-5747-98C9-C942154BFA42}"/>
              </a:ext>
            </a:extLst>
          </p:cNvPr>
          <p:cNvSpPr txBox="1"/>
          <p:nvPr/>
        </p:nvSpPr>
        <p:spPr>
          <a:xfrm>
            <a:off x="2804511" y="4586737"/>
            <a:ext cx="1338828" cy="369332"/>
          </a:xfrm>
          <a:prstGeom prst="rect">
            <a:avLst/>
          </a:prstGeom>
          <a:noFill/>
        </p:spPr>
        <p:txBody>
          <a:bodyPr wrap="none" rtlCol="0">
            <a:spAutoFit/>
          </a:bodyPr>
          <a:lstStyle/>
          <a:p>
            <a:r>
              <a:rPr kumimoji="1" lang="ja-JP" altLang="en-US" b="1">
                <a:latin typeface="Yu Gothic" panose="020B0400000000000000" pitchFamily="34" charset="-128"/>
                <a:ea typeface="Yu Gothic" panose="020B0400000000000000" pitchFamily="34" charset="-128"/>
              </a:rPr>
              <a:t>放射線管理</a:t>
            </a:r>
            <a:endParaRPr kumimoji="1" lang="en-US" altLang="ja-JP" b="1">
              <a:latin typeface="Yu Gothic" panose="020B0400000000000000" pitchFamily="34" charset="-128"/>
              <a:ea typeface="Yu Gothic" panose="020B0400000000000000" pitchFamily="34" charset="-128"/>
            </a:endParaRPr>
          </a:p>
        </p:txBody>
      </p:sp>
      <p:sp>
        <p:nvSpPr>
          <p:cNvPr id="2" name="タイトル 1">
            <a:extLst>
              <a:ext uri="{FF2B5EF4-FFF2-40B4-BE49-F238E27FC236}">
                <a16:creationId xmlns:a16="http://schemas.microsoft.com/office/drawing/2014/main" id="{889C9E84-AFFC-9942-91FF-760E4FE2801C}"/>
              </a:ext>
            </a:extLst>
          </p:cNvPr>
          <p:cNvSpPr>
            <a:spLocks noGrp="1"/>
          </p:cNvSpPr>
          <p:nvPr>
            <p:ph type="title"/>
          </p:nvPr>
        </p:nvSpPr>
        <p:spPr/>
        <p:txBody>
          <a:bodyPr/>
          <a:lstStyle/>
          <a:p>
            <a:r>
              <a:rPr lang="ja-JP" altLang="en-US">
                <a:latin typeface="Yu Gothic" panose="020B0400000000000000" pitchFamily="34" charset="-128"/>
                <a:ea typeface="Yu Gothic" panose="020B0400000000000000" pitchFamily="34" charset="-128"/>
              </a:rPr>
              <a:t>被ばく医療</a:t>
            </a:r>
            <a:endParaRPr kumimoji="1" lang="ja-JP" altLang="en-US">
              <a:latin typeface="Yu Gothic" panose="020B0400000000000000" pitchFamily="34" charset="-128"/>
              <a:ea typeface="Yu Gothic" panose="020B0400000000000000" pitchFamily="34" charset="-128"/>
            </a:endParaRPr>
          </a:p>
        </p:txBody>
      </p:sp>
      <p:sp>
        <p:nvSpPr>
          <p:cNvPr id="129" name="テキスト ボックス 128">
            <a:extLst>
              <a:ext uri="{FF2B5EF4-FFF2-40B4-BE49-F238E27FC236}">
                <a16:creationId xmlns:a16="http://schemas.microsoft.com/office/drawing/2014/main" id="{234E5B08-87CA-7E48-9168-B9D64CC1AF3D}"/>
              </a:ext>
            </a:extLst>
          </p:cNvPr>
          <p:cNvSpPr txBox="1"/>
          <p:nvPr/>
        </p:nvSpPr>
        <p:spPr>
          <a:xfrm>
            <a:off x="4684456" y="1976015"/>
            <a:ext cx="1082348" cy="1169551"/>
          </a:xfrm>
          <a:prstGeom prst="rect">
            <a:avLst/>
          </a:prstGeom>
          <a:noFill/>
        </p:spPr>
        <p:txBody>
          <a:bodyPr wrap="none" rtlCol="0">
            <a:spAutoFit/>
          </a:bodyPr>
          <a:lstStyle/>
          <a:p>
            <a:pPr algn="ctr"/>
            <a:r>
              <a:rPr kumimoji="1" lang="ja-JP" altLang="en-US" sz="1400">
                <a:latin typeface="Yu Gothic" panose="020B0400000000000000" pitchFamily="34" charset="-128"/>
                <a:ea typeface="Yu Gothic" panose="020B0400000000000000" pitchFamily="34" charset="-128"/>
              </a:rPr>
              <a:t>診断・治療</a:t>
            </a:r>
            <a:endParaRPr kumimoji="1" lang="en-US" altLang="ja-JP" sz="1400">
              <a:latin typeface="Yu Gothic" panose="020B0400000000000000" pitchFamily="34" charset="-128"/>
              <a:ea typeface="Yu Gothic" panose="020B0400000000000000" pitchFamily="34" charset="-128"/>
            </a:endParaRPr>
          </a:p>
          <a:p>
            <a:pPr algn="ctr"/>
            <a:r>
              <a:rPr kumimoji="1" lang="ja-JP" altLang="en-US" sz="1400">
                <a:latin typeface="Yu Gothic" panose="020B0400000000000000" pitchFamily="34" charset="-128"/>
                <a:ea typeface="Yu Gothic" panose="020B0400000000000000" pitchFamily="34" charset="-128"/>
              </a:rPr>
              <a:t>蘇生</a:t>
            </a:r>
            <a:endParaRPr kumimoji="1" lang="en-US" altLang="ja-JP" sz="1400">
              <a:latin typeface="Yu Gothic" panose="020B0400000000000000" pitchFamily="34" charset="-128"/>
              <a:ea typeface="Yu Gothic" panose="020B0400000000000000" pitchFamily="34" charset="-128"/>
            </a:endParaRPr>
          </a:p>
          <a:p>
            <a:pPr algn="ctr"/>
            <a:r>
              <a:rPr lang="ja-JP" altLang="en-US" sz="1400">
                <a:latin typeface="Yu Gothic" panose="020B0400000000000000" pitchFamily="34" charset="-128"/>
                <a:ea typeface="Yu Gothic" panose="020B0400000000000000" pitchFamily="34" charset="-128"/>
              </a:rPr>
              <a:t>外傷診療</a:t>
            </a:r>
            <a:endParaRPr lang="en-US" altLang="ja-JP" sz="1400">
              <a:latin typeface="Yu Gothic" panose="020B0400000000000000" pitchFamily="34" charset="-128"/>
              <a:ea typeface="Yu Gothic" panose="020B0400000000000000" pitchFamily="34" charset="-128"/>
            </a:endParaRPr>
          </a:p>
          <a:p>
            <a:pPr algn="ctr"/>
            <a:r>
              <a:rPr kumimoji="1" lang="ja-JP" altLang="en-US" sz="1400">
                <a:latin typeface="Yu Gothic" panose="020B0400000000000000" pitchFamily="34" charset="-128"/>
                <a:ea typeface="Yu Gothic" panose="020B0400000000000000" pitchFamily="34" charset="-128"/>
              </a:rPr>
              <a:t>全身管理</a:t>
            </a:r>
            <a:endParaRPr kumimoji="1" lang="en-US" altLang="ja-JP" sz="1400">
              <a:latin typeface="Yu Gothic" panose="020B0400000000000000" pitchFamily="34" charset="-128"/>
              <a:ea typeface="Yu Gothic" panose="020B0400000000000000" pitchFamily="34" charset="-128"/>
            </a:endParaRPr>
          </a:p>
          <a:p>
            <a:pPr algn="ctr"/>
            <a:r>
              <a:rPr lang="ja-JP" altLang="en-US" sz="1400">
                <a:latin typeface="Yu Gothic" panose="020B0400000000000000" pitchFamily="34" charset="-128"/>
                <a:ea typeface="Yu Gothic" panose="020B0400000000000000" pitchFamily="34" charset="-128"/>
              </a:rPr>
              <a:t>など</a:t>
            </a:r>
            <a:endParaRPr kumimoji="1" lang="en-US" altLang="ja-JP" sz="1400">
              <a:latin typeface="Yu Gothic" panose="020B0400000000000000" pitchFamily="34" charset="-128"/>
              <a:ea typeface="Yu Gothic" panose="020B0400000000000000" pitchFamily="34" charset="-128"/>
            </a:endParaRPr>
          </a:p>
        </p:txBody>
      </p:sp>
      <p:sp>
        <p:nvSpPr>
          <p:cNvPr id="130" name="テキスト ボックス 129">
            <a:extLst>
              <a:ext uri="{FF2B5EF4-FFF2-40B4-BE49-F238E27FC236}">
                <a16:creationId xmlns:a16="http://schemas.microsoft.com/office/drawing/2014/main" id="{44F40654-2859-8943-AE2F-A19BB3B94CE1}"/>
              </a:ext>
            </a:extLst>
          </p:cNvPr>
          <p:cNvSpPr txBox="1"/>
          <p:nvPr/>
        </p:nvSpPr>
        <p:spPr>
          <a:xfrm>
            <a:off x="2750218" y="5098255"/>
            <a:ext cx="1441420" cy="738664"/>
          </a:xfrm>
          <a:prstGeom prst="rect">
            <a:avLst/>
          </a:prstGeom>
          <a:noFill/>
        </p:spPr>
        <p:txBody>
          <a:bodyPr wrap="none" rtlCol="0">
            <a:spAutoFit/>
          </a:bodyPr>
          <a:lstStyle/>
          <a:p>
            <a:pPr algn="ctr"/>
            <a:r>
              <a:rPr kumimoji="1" lang="ja-JP" altLang="en-US" sz="1400">
                <a:latin typeface="Yu Gothic" panose="020B0400000000000000" pitchFamily="34" charset="-128"/>
                <a:ea typeface="Yu Gothic" panose="020B0400000000000000" pitchFamily="34" charset="-128"/>
              </a:rPr>
              <a:t>放射線防護</a:t>
            </a:r>
            <a:endParaRPr kumimoji="1" lang="en-US" altLang="ja-JP" sz="1400">
              <a:latin typeface="Yu Gothic" panose="020B0400000000000000" pitchFamily="34" charset="-128"/>
              <a:ea typeface="Yu Gothic" panose="020B0400000000000000" pitchFamily="34" charset="-128"/>
            </a:endParaRPr>
          </a:p>
          <a:p>
            <a:pPr algn="ctr"/>
            <a:r>
              <a:rPr lang="ja-JP" altLang="en-US" sz="1400">
                <a:latin typeface="Yu Gothic" panose="020B0400000000000000" pitchFamily="34" charset="-128"/>
                <a:ea typeface="Yu Gothic" panose="020B0400000000000000" pitchFamily="34" charset="-128"/>
              </a:rPr>
              <a:t>汚染拡大防止</a:t>
            </a:r>
            <a:endParaRPr lang="en-US" altLang="ja-JP" sz="1400">
              <a:latin typeface="Yu Gothic" panose="020B0400000000000000" pitchFamily="34" charset="-128"/>
              <a:ea typeface="Yu Gothic" panose="020B0400000000000000" pitchFamily="34" charset="-128"/>
            </a:endParaRPr>
          </a:p>
          <a:p>
            <a:pPr algn="ctr"/>
            <a:r>
              <a:rPr kumimoji="1" lang="ja-JP" altLang="en-US" sz="1400">
                <a:latin typeface="Yu Gothic" panose="020B0400000000000000" pitchFamily="34" charset="-128"/>
                <a:ea typeface="Yu Gothic" panose="020B0400000000000000" pitchFamily="34" charset="-128"/>
              </a:rPr>
              <a:t>被ばく線量管理</a:t>
            </a:r>
            <a:endParaRPr kumimoji="1" lang="en-US" altLang="ja-JP" sz="1400">
              <a:latin typeface="Yu Gothic" panose="020B0400000000000000" pitchFamily="34" charset="-128"/>
              <a:ea typeface="Yu Gothic" panose="020B0400000000000000" pitchFamily="34" charset="-128"/>
            </a:endParaRPr>
          </a:p>
        </p:txBody>
      </p:sp>
      <p:sp>
        <p:nvSpPr>
          <p:cNvPr id="131" name="テキスト ボックス 130">
            <a:extLst>
              <a:ext uri="{FF2B5EF4-FFF2-40B4-BE49-F238E27FC236}">
                <a16:creationId xmlns:a16="http://schemas.microsoft.com/office/drawing/2014/main" id="{5D8C9B2B-C688-3E45-AB14-176466133072}"/>
              </a:ext>
            </a:extLst>
          </p:cNvPr>
          <p:cNvSpPr txBox="1"/>
          <p:nvPr/>
        </p:nvSpPr>
        <p:spPr>
          <a:xfrm>
            <a:off x="6034392" y="5098255"/>
            <a:ext cx="1800493" cy="523220"/>
          </a:xfrm>
          <a:prstGeom prst="rect">
            <a:avLst/>
          </a:prstGeom>
          <a:noFill/>
        </p:spPr>
        <p:txBody>
          <a:bodyPr wrap="none" rtlCol="0">
            <a:spAutoFit/>
          </a:bodyPr>
          <a:lstStyle/>
          <a:p>
            <a:pPr algn="ctr"/>
            <a:r>
              <a:rPr kumimoji="1" lang="ja-JP" altLang="en-US" sz="1400">
                <a:latin typeface="Yu Gothic" panose="020B0400000000000000" pitchFamily="34" charset="-128"/>
                <a:ea typeface="Yu Gothic" panose="020B0400000000000000" pitchFamily="34" charset="-128"/>
              </a:rPr>
              <a:t>外部被ばく線量評価</a:t>
            </a:r>
            <a:endParaRPr kumimoji="1" lang="en-US" altLang="ja-JP" sz="1400">
              <a:latin typeface="Yu Gothic" panose="020B0400000000000000" pitchFamily="34" charset="-128"/>
              <a:ea typeface="Yu Gothic" panose="020B0400000000000000" pitchFamily="34" charset="-128"/>
            </a:endParaRPr>
          </a:p>
          <a:p>
            <a:pPr algn="ctr"/>
            <a:r>
              <a:rPr lang="ja-JP" altLang="en-US" sz="1400">
                <a:latin typeface="Yu Gothic" panose="020B0400000000000000" pitchFamily="34" charset="-128"/>
                <a:ea typeface="Yu Gothic" panose="020B0400000000000000" pitchFamily="34" charset="-128"/>
              </a:rPr>
              <a:t>内部被ばく線量評価</a:t>
            </a:r>
            <a:endParaRPr kumimoji="1" lang="en-US" altLang="ja-JP" sz="1400">
              <a:latin typeface="Yu Gothic" panose="020B0400000000000000" pitchFamily="34" charset="-128"/>
              <a:ea typeface="Yu Gothic" panose="020B0400000000000000" pitchFamily="34" charset="-128"/>
            </a:endParaRPr>
          </a:p>
        </p:txBody>
      </p:sp>
      <p:sp>
        <p:nvSpPr>
          <p:cNvPr id="3" name="テキスト ボックス 2">
            <a:extLst>
              <a:ext uri="{FF2B5EF4-FFF2-40B4-BE49-F238E27FC236}">
                <a16:creationId xmlns:a16="http://schemas.microsoft.com/office/drawing/2014/main" id="{1DECF41F-11AC-7B4A-BB5D-58C1C94B4FAB}"/>
              </a:ext>
            </a:extLst>
          </p:cNvPr>
          <p:cNvSpPr txBox="1"/>
          <p:nvPr/>
        </p:nvSpPr>
        <p:spPr>
          <a:xfrm>
            <a:off x="6360482" y="1448203"/>
            <a:ext cx="2658730" cy="1077218"/>
          </a:xfrm>
          <a:prstGeom prst="rect">
            <a:avLst/>
          </a:prstGeom>
          <a:noFill/>
        </p:spPr>
        <p:txBody>
          <a:bodyPr wrap="square" rtlCol="0">
            <a:spAutoFit/>
          </a:bodyPr>
          <a:lstStyle/>
          <a:p>
            <a:r>
              <a:rPr kumimoji="1" lang="ja-JP" altLang="en-US" sz="1600">
                <a:latin typeface="Yu Gothic" panose="020B0400000000000000" pitchFamily="34" charset="-128"/>
                <a:ea typeface="Yu Gothic" panose="020B0400000000000000" pitchFamily="34" charset="-128"/>
              </a:rPr>
              <a:t>一つの組織、機関では対応困難な場合が多いため、</a:t>
            </a:r>
            <a:endParaRPr kumimoji="1" lang="en-US" altLang="ja-JP" sz="1600">
              <a:latin typeface="Yu Gothic" panose="020B0400000000000000" pitchFamily="34" charset="-128"/>
              <a:ea typeface="Yu Gothic" panose="020B0400000000000000" pitchFamily="34" charset="-128"/>
            </a:endParaRPr>
          </a:p>
          <a:p>
            <a:r>
              <a:rPr kumimoji="1" lang="ja-JP" altLang="en-US" sz="1600">
                <a:latin typeface="Yu Gothic" panose="020B0400000000000000" pitchFamily="34" charset="-128"/>
                <a:ea typeface="Yu Gothic" panose="020B0400000000000000" pitchFamily="34" charset="-128"/>
              </a:rPr>
              <a:t>関係機関との連携、</a:t>
            </a:r>
            <a:endParaRPr kumimoji="1" lang="en-US" altLang="ja-JP" sz="1600">
              <a:latin typeface="Yu Gothic" panose="020B0400000000000000" pitchFamily="34" charset="-128"/>
              <a:ea typeface="Yu Gothic" panose="020B0400000000000000" pitchFamily="34" charset="-128"/>
            </a:endParaRPr>
          </a:p>
          <a:p>
            <a:r>
              <a:rPr kumimoji="1" lang="ja-JP" altLang="en-US" sz="1600">
                <a:latin typeface="Yu Gothic" panose="020B0400000000000000" pitchFamily="34" charset="-128"/>
                <a:ea typeface="Yu Gothic" panose="020B0400000000000000" pitchFamily="34" charset="-128"/>
              </a:rPr>
              <a:t>ネットワークの構築が重要</a:t>
            </a:r>
          </a:p>
        </p:txBody>
      </p:sp>
      <p:sp>
        <p:nvSpPr>
          <p:cNvPr id="11" name="スライド番号プレースホルダー 10">
            <a:extLst>
              <a:ext uri="{FF2B5EF4-FFF2-40B4-BE49-F238E27FC236}">
                <a16:creationId xmlns:a16="http://schemas.microsoft.com/office/drawing/2014/main" id="{76489E5F-BDDE-1D43-AF8E-2846C3402D4E}"/>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2</a:t>
            </a:fld>
            <a:endParaRPr kumimoji="1" lang="ja-JP" altLang="en-US">
              <a:latin typeface="Yu Gothic" panose="020B0400000000000000" pitchFamily="34" charset="-128"/>
              <a:ea typeface="Yu Gothic" panose="020B0400000000000000" pitchFamily="34" charset="-128"/>
            </a:endParaRPr>
          </a:p>
        </p:txBody>
      </p:sp>
      <p:sp>
        <p:nvSpPr>
          <p:cNvPr id="12" name="角丸四角形 11">
            <a:extLst>
              <a:ext uri="{FF2B5EF4-FFF2-40B4-BE49-F238E27FC236}">
                <a16:creationId xmlns:a16="http://schemas.microsoft.com/office/drawing/2014/main" id="{5BF8D71D-80CA-CE9E-8840-05585F7BB5DE}"/>
              </a:ext>
            </a:extLst>
          </p:cNvPr>
          <p:cNvSpPr/>
          <p:nvPr/>
        </p:nvSpPr>
        <p:spPr>
          <a:xfrm>
            <a:off x="205919" y="1398748"/>
            <a:ext cx="2899842" cy="21598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pic>
        <p:nvPicPr>
          <p:cNvPr id="13" name="図 12">
            <a:extLst>
              <a:ext uri="{FF2B5EF4-FFF2-40B4-BE49-F238E27FC236}">
                <a16:creationId xmlns:a16="http://schemas.microsoft.com/office/drawing/2014/main" id="{DECC31D6-FA56-FD3A-96C6-C3BF81975F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6956" y="1704385"/>
            <a:ext cx="867610" cy="872714"/>
          </a:xfrm>
          <a:prstGeom prst="rect">
            <a:avLst/>
          </a:prstGeom>
        </p:spPr>
      </p:pic>
      <p:pic>
        <p:nvPicPr>
          <p:cNvPr id="14" name="図 13" descr="放射線災害イラスト_外部被ばく.png">
            <a:extLst>
              <a:ext uri="{FF2B5EF4-FFF2-40B4-BE49-F238E27FC236}">
                <a16:creationId xmlns:a16="http://schemas.microsoft.com/office/drawing/2014/main" id="{8080EC2D-3E92-C0F8-63CF-ECA8FF2789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723" y="1550899"/>
            <a:ext cx="1227443" cy="1227443"/>
          </a:xfrm>
          <a:prstGeom prst="rect">
            <a:avLst/>
          </a:prstGeom>
        </p:spPr>
      </p:pic>
      <p:sp>
        <p:nvSpPr>
          <p:cNvPr id="15" name="テキスト ボックス 14">
            <a:extLst>
              <a:ext uri="{FF2B5EF4-FFF2-40B4-BE49-F238E27FC236}">
                <a16:creationId xmlns:a16="http://schemas.microsoft.com/office/drawing/2014/main" id="{1730BD50-5432-E0FB-77BC-A03B629F6E8B}"/>
              </a:ext>
            </a:extLst>
          </p:cNvPr>
          <p:cNvSpPr txBox="1"/>
          <p:nvPr/>
        </p:nvSpPr>
        <p:spPr>
          <a:xfrm>
            <a:off x="378763" y="2613641"/>
            <a:ext cx="954107"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外部被ばく</a:t>
            </a:r>
          </a:p>
        </p:txBody>
      </p:sp>
      <p:sp>
        <p:nvSpPr>
          <p:cNvPr id="16" name="角丸四角形 15">
            <a:extLst>
              <a:ext uri="{FF2B5EF4-FFF2-40B4-BE49-F238E27FC236}">
                <a16:creationId xmlns:a16="http://schemas.microsoft.com/office/drawing/2014/main" id="{B67EBD71-C5B3-E5FC-7E3D-FCAF37C41E1B}"/>
              </a:ext>
            </a:extLst>
          </p:cNvPr>
          <p:cNvSpPr/>
          <p:nvPr/>
        </p:nvSpPr>
        <p:spPr>
          <a:xfrm>
            <a:off x="517458" y="1266543"/>
            <a:ext cx="791971" cy="3441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latin typeface="Yu Gothic" panose="020B0400000000000000" pitchFamily="34" charset="-128"/>
                <a:ea typeface="Yu Gothic" panose="020B0400000000000000" pitchFamily="34" charset="-128"/>
              </a:rPr>
              <a:t>対象</a:t>
            </a:r>
          </a:p>
        </p:txBody>
      </p:sp>
      <p:sp>
        <p:nvSpPr>
          <p:cNvPr id="17" name="テキスト ボックス 16">
            <a:extLst>
              <a:ext uri="{FF2B5EF4-FFF2-40B4-BE49-F238E27FC236}">
                <a16:creationId xmlns:a16="http://schemas.microsoft.com/office/drawing/2014/main" id="{2CC320C7-D825-9F45-ADEF-D01FA09015BF}"/>
              </a:ext>
            </a:extLst>
          </p:cNvPr>
          <p:cNvSpPr txBox="1"/>
          <p:nvPr/>
        </p:nvSpPr>
        <p:spPr>
          <a:xfrm>
            <a:off x="2001677" y="2577099"/>
            <a:ext cx="954107"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内部被ばく</a:t>
            </a:r>
          </a:p>
        </p:txBody>
      </p:sp>
      <p:sp>
        <p:nvSpPr>
          <p:cNvPr id="18" name="テキスト ボックス 17">
            <a:extLst>
              <a:ext uri="{FF2B5EF4-FFF2-40B4-BE49-F238E27FC236}">
                <a16:creationId xmlns:a16="http://schemas.microsoft.com/office/drawing/2014/main" id="{92BB510D-6787-8D59-B1AD-43E2FAA3087E}"/>
              </a:ext>
            </a:extLst>
          </p:cNvPr>
          <p:cNvSpPr txBox="1"/>
          <p:nvPr/>
        </p:nvSpPr>
        <p:spPr>
          <a:xfrm>
            <a:off x="1246087" y="3213381"/>
            <a:ext cx="954107"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体表面汚染</a:t>
            </a:r>
          </a:p>
        </p:txBody>
      </p:sp>
      <p:pic>
        <p:nvPicPr>
          <p:cNvPr id="19" name="図 18">
            <a:extLst>
              <a:ext uri="{FF2B5EF4-FFF2-40B4-BE49-F238E27FC236}">
                <a16:creationId xmlns:a16="http://schemas.microsoft.com/office/drawing/2014/main" id="{8DB1F648-D8E3-A281-B3D1-917788F3CA8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03305" y="2301611"/>
            <a:ext cx="740813" cy="911770"/>
          </a:xfrm>
          <a:prstGeom prst="rect">
            <a:avLst/>
          </a:prstGeom>
        </p:spPr>
      </p:pic>
    </p:spTree>
    <p:extLst>
      <p:ext uri="{BB962C8B-B14F-4D97-AF65-F5344CB8AC3E}">
        <p14:creationId xmlns:p14="http://schemas.microsoft.com/office/powerpoint/2010/main" val="417649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2641E-CB61-E04E-84C4-4EAFAE2ED60C}"/>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原子力災害と被ばく医療</a:t>
            </a:r>
          </a:p>
        </p:txBody>
      </p:sp>
      <p:pic>
        <p:nvPicPr>
          <p:cNvPr id="4" name="図 3">
            <a:extLst>
              <a:ext uri="{FF2B5EF4-FFF2-40B4-BE49-F238E27FC236}">
                <a16:creationId xmlns:a16="http://schemas.microsoft.com/office/drawing/2014/main" id="{091E239B-3B20-D643-8B07-AFA41AD20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09" y="2246215"/>
            <a:ext cx="1589450" cy="823108"/>
          </a:xfrm>
          <a:prstGeom prst="rect">
            <a:avLst/>
          </a:prstGeom>
        </p:spPr>
      </p:pic>
      <p:sp>
        <p:nvSpPr>
          <p:cNvPr id="5" name="雲 4">
            <a:extLst>
              <a:ext uri="{FF2B5EF4-FFF2-40B4-BE49-F238E27FC236}">
                <a16:creationId xmlns:a16="http://schemas.microsoft.com/office/drawing/2014/main" id="{2C4CA44F-4D33-084C-BDD4-CB43CBFAFC34}"/>
              </a:ext>
            </a:extLst>
          </p:cNvPr>
          <p:cNvSpPr/>
          <p:nvPr/>
        </p:nvSpPr>
        <p:spPr>
          <a:xfrm rot="20709119">
            <a:off x="995878" y="183550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 name="雲 5">
            <a:extLst>
              <a:ext uri="{FF2B5EF4-FFF2-40B4-BE49-F238E27FC236}">
                <a16:creationId xmlns:a16="http://schemas.microsoft.com/office/drawing/2014/main" id="{B74BAD24-96DF-2B4D-B35F-798E6DC8BD6F}"/>
              </a:ext>
            </a:extLst>
          </p:cNvPr>
          <p:cNvSpPr/>
          <p:nvPr/>
        </p:nvSpPr>
        <p:spPr>
          <a:xfrm>
            <a:off x="1737953" y="1593352"/>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7" name="雲 6">
            <a:extLst>
              <a:ext uri="{FF2B5EF4-FFF2-40B4-BE49-F238E27FC236}">
                <a16:creationId xmlns:a16="http://schemas.microsoft.com/office/drawing/2014/main" id="{6ABA66E3-F693-7B44-AC27-303F53255875}"/>
              </a:ext>
            </a:extLst>
          </p:cNvPr>
          <p:cNvSpPr/>
          <p:nvPr/>
        </p:nvSpPr>
        <p:spPr>
          <a:xfrm>
            <a:off x="2822834" y="157726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2" name="雲 11">
            <a:extLst>
              <a:ext uri="{FF2B5EF4-FFF2-40B4-BE49-F238E27FC236}">
                <a16:creationId xmlns:a16="http://schemas.microsoft.com/office/drawing/2014/main" id="{FC2B390C-3A61-EE40-816C-9D6816A6EED0}"/>
              </a:ext>
            </a:extLst>
          </p:cNvPr>
          <p:cNvSpPr/>
          <p:nvPr/>
        </p:nvSpPr>
        <p:spPr>
          <a:xfrm>
            <a:off x="2080759" y="1801994"/>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4" name="雲 13">
            <a:extLst>
              <a:ext uri="{FF2B5EF4-FFF2-40B4-BE49-F238E27FC236}">
                <a16:creationId xmlns:a16="http://schemas.microsoft.com/office/drawing/2014/main" id="{9A13DAAE-34DB-4949-B2B3-60CB2C11CAD9}"/>
              </a:ext>
            </a:extLst>
          </p:cNvPr>
          <p:cNvSpPr/>
          <p:nvPr/>
        </p:nvSpPr>
        <p:spPr>
          <a:xfrm>
            <a:off x="3845721" y="156056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5" name="雲 14">
            <a:extLst>
              <a:ext uri="{FF2B5EF4-FFF2-40B4-BE49-F238E27FC236}">
                <a16:creationId xmlns:a16="http://schemas.microsoft.com/office/drawing/2014/main" id="{EFB374CE-B453-C349-9397-E8C530EF5579}"/>
              </a:ext>
            </a:extLst>
          </p:cNvPr>
          <p:cNvSpPr/>
          <p:nvPr/>
        </p:nvSpPr>
        <p:spPr>
          <a:xfrm>
            <a:off x="4961602" y="164832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BCDC3A4D-63E9-A342-9E1E-B3ED81531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9816" y="3314038"/>
            <a:ext cx="1232834" cy="1797629"/>
          </a:xfrm>
          <a:prstGeom prst="rect">
            <a:avLst/>
          </a:prstGeom>
        </p:spPr>
      </p:pic>
      <p:grpSp>
        <p:nvGrpSpPr>
          <p:cNvPr id="26" name="Group 55">
            <a:extLst>
              <a:ext uri="{FF2B5EF4-FFF2-40B4-BE49-F238E27FC236}">
                <a16:creationId xmlns:a16="http://schemas.microsoft.com/office/drawing/2014/main" id="{B19C1A46-96E4-AA43-AF41-F47A6FC2DE6D}"/>
              </a:ext>
            </a:extLst>
          </p:cNvPr>
          <p:cNvGrpSpPr>
            <a:grpSpLocks/>
          </p:cNvGrpSpPr>
          <p:nvPr/>
        </p:nvGrpSpPr>
        <p:grpSpPr bwMode="auto">
          <a:xfrm>
            <a:off x="2791834" y="2042803"/>
            <a:ext cx="246790" cy="209136"/>
            <a:chOff x="3347" y="1468"/>
            <a:chExt cx="433" cy="433"/>
          </a:xfrm>
        </p:grpSpPr>
        <p:sp>
          <p:nvSpPr>
            <p:cNvPr id="99" name="Freeform 56">
              <a:extLst>
                <a:ext uri="{FF2B5EF4-FFF2-40B4-BE49-F238E27FC236}">
                  <a16:creationId xmlns:a16="http://schemas.microsoft.com/office/drawing/2014/main" id="{3FCDA69E-452C-7F4C-B2EC-EB3137FFBB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0" name="Freeform 57">
              <a:extLst>
                <a:ext uri="{FF2B5EF4-FFF2-40B4-BE49-F238E27FC236}">
                  <a16:creationId xmlns:a16="http://schemas.microsoft.com/office/drawing/2014/main" id="{31A2BF1E-1A6C-5C47-A02C-7F88227E5C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1" name="Freeform 58">
              <a:extLst>
                <a:ext uri="{FF2B5EF4-FFF2-40B4-BE49-F238E27FC236}">
                  <a16:creationId xmlns:a16="http://schemas.microsoft.com/office/drawing/2014/main" id="{E7B3D06F-58F0-5842-9DF1-F0419A79614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2" name="Freeform 59">
              <a:extLst>
                <a:ext uri="{FF2B5EF4-FFF2-40B4-BE49-F238E27FC236}">
                  <a16:creationId xmlns:a16="http://schemas.microsoft.com/office/drawing/2014/main" id="{D0D73631-7D03-904C-96EB-198EE5BAB03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3" name="Freeform 60">
              <a:extLst>
                <a:ext uri="{FF2B5EF4-FFF2-40B4-BE49-F238E27FC236}">
                  <a16:creationId xmlns:a16="http://schemas.microsoft.com/office/drawing/2014/main" id="{5661237B-6ED2-E34D-A482-24046505C39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7" name="Group 55">
            <a:extLst>
              <a:ext uri="{FF2B5EF4-FFF2-40B4-BE49-F238E27FC236}">
                <a16:creationId xmlns:a16="http://schemas.microsoft.com/office/drawing/2014/main" id="{3D4CA10C-076E-5848-B86A-7E548911D45E}"/>
              </a:ext>
            </a:extLst>
          </p:cNvPr>
          <p:cNvGrpSpPr>
            <a:grpSpLocks/>
          </p:cNvGrpSpPr>
          <p:nvPr/>
        </p:nvGrpSpPr>
        <p:grpSpPr bwMode="auto">
          <a:xfrm>
            <a:off x="5726052" y="2023699"/>
            <a:ext cx="246790" cy="209136"/>
            <a:chOff x="3347" y="1468"/>
            <a:chExt cx="433" cy="433"/>
          </a:xfrm>
        </p:grpSpPr>
        <p:sp>
          <p:nvSpPr>
            <p:cNvPr id="94" name="Freeform 56">
              <a:extLst>
                <a:ext uri="{FF2B5EF4-FFF2-40B4-BE49-F238E27FC236}">
                  <a16:creationId xmlns:a16="http://schemas.microsoft.com/office/drawing/2014/main" id="{DED1C79C-EDE4-6448-B6AA-B6E6140A515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5" name="Freeform 57">
              <a:extLst>
                <a:ext uri="{FF2B5EF4-FFF2-40B4-BE49-F238E27FC236}">
                  <a16:creationId xmlns:a16="http://schemas.microsoft.com/office/drawing/2014/main" id="{FF00390C-692D-F74A-8CE1-F05E0838BCD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6" name="Freeform 58">
              <a:extLst>
                <a:ext uri="{FF2B5EF4-FFF2-40B4-BE49-F238E27FC236}">
                  <a16:creationId xmlns:a16="http://schemas.microsoft.com/office/drawing/2014/main" id="{CAE0D101-A344-4545-B95C-CEEC72641E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7" name="Freeform 59">
              <a:extLst>
                <a:ext uri="{FF2B5EF4-FFF2-40B4-BE49-F238E27FC236}">
                  <a16:creationId xmlns:a16="http://schemas.microsoft.com/office/drawing/2014/main" id="{07CBE2DF-0B72-DC49-9939-21F2DBC003F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8" name="Freeform 60">
              <a:extLst>
                <a:ext uri="{FF2B5EF4-FFF2-40B4-BE49-F238E27FC236}">
                  <a16:creationId xmlns:a16="http://schemas.microsoft.com/office/drawing/2014/main" id="{F5B7713D-6B7B-924B-A77E-60AD8D9FED3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8" name="Group 55">
            <a:extLst>
              <a:ext uri="{FF2B5EF4-FFF2-40B4-BE49-F238E27FC236}">
                <a16:creationId xmlns:a16="http://schemas.microsoft.com/office/drawing/2014/main" id="{4CC15CC7-A172-2C48-AE02-188A533F0034}"/>
              </a:ext>
            </a:extLst>
          </p:cNvPr>
          <p:cNvGrpSpPr>
            <a:grpSpLocks/>
          </p:cNvGrpSpPr>
          <p:nvPr/>
        </p:nvGrpSpPr>
        <p:grpSpPr bwMode="auto">
          <a:xfrm>
            <a:off x="108349" y="2964755"/>
            <a:ext cx="246790" cy="209136"/>
            <a:chOff x="3347" y="1468"/>
            <a:chExt cx="433" cy="433"/>
          </a:xfrm>
        </p:grpSpPr>
        <p:sp>
          <p:nvSpPr>
            <p:cNvPr id="89" name="Freeform 56">
              <a:extLst>
                <a:ext uri="{FF2B5EF4-FFF2-40B4-BE49-F238E27FC236}">
                  <a16:creationId xmlns:a16="http://schemas.microsoft.com/office/drawing/2014/main" id="{71BB85B3-CDF8-E040-B230-324A092B90A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0" name="Freeform 57">
              <a:extLst>
                <a:ext uri="{FF2B5EF4-FFF2-40B4-BE49-F238E27FC236}">
                  <a16:creationId xmlns:a16="http://schemas.microsoft.com/office/drawing/2014/main" id="{5794D668-7921-F445-9E65-64CDE7B6CB6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1" name="Freeform 58">
              <a:extLst>
                <a:ext uri="{FF2B5EF4-FFF2-40B4-BE49-F238E27FC236}">
                  <a16:creationId xmlns:a16="http://schemas.microsoft.com/office/drawing/2014/main" id="{E3C1D226-8308-C448-B9B4-F54363663E3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2" name="Freeform 59">
              <a:extLst>
                <a:ext uri="{FF2B5EF4-FFF2-40B4-BE49-F238E27FC236}">
                  <a16:creationId xmlns:a16="http://schemas.microsoft.com/office/drawing/2014/main" id="{ABBE9F08-8944-464D-81B4-66A89E1562E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93" name="Freeform 60">
              <a:extLst>
                <a:ext uri="{FF2B5EF4-FFF2-40B4-BE49-F238E27FC236}">
                  <a16:creationId xmlns:a16="http://schemas.microsoft.com/office/drawing/2014/main" id="{614BDD51-8605-5A47-A07A-15396EFFDF7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9" name="Group 55">
            <a:extLst>
              <a:ext uri="{FF2B5EF4-FFF2-40B4-BE49-F238E27FC236}">
                <a16:creationId xmlns:a16="http://schemas.microsoft.com/office/drawing/2014/main" id="{AE2CF115-FB96-6B4A-8548-B20EF22F5A83}"/>
              </a:ext>
            </a:extLst>
          </p:cNvPr>
          <p:cNvGrpSpPr>
            <a:grpSpLocks/>
          </p:cNvGrpSpPr>
          <p:nvPr/>
        </p:nvGrpSpPr>
        <p:grpSpPr bwMode="auto">
          <a:xfrm>
            <a:off x="3712352" y="2173080"/>
            <a:ext cx="246790" cy="209136"/>
            <a:chOff x="3347" y="1468"/>
            <a:chExt cx="433" cy="433"/>
          </a:xfrm>
        </p:grpSpPr>
        <p:sp>
          <p:nvSpPr>
            <p:cNvPr id="84" name="Freeform 56">
              <a:extLst>
                <a:ext uri="{FF2B5EF4-FFF2-40B4-BE49-F238E27FC236}">
                  <a16:creationId xmlns:a16="http://schemas.microsoft.com/office/drawing/2014/main" id="{D148CC14-E320-3B42-B08B-355EB94BF66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5" name="Freeform 57">
              <a:extLst>
                <a:ext uri="{FF2B5EF4-FFF2-40B4-BE49-F238E27FC236}">
                  <a16:creationId xmlns:a16="http://schemas.microsoft.com/office/drawing/2014/main" id="{E1ECA07A-80E0-4443-B800-29598A4914E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6" name="Freeform 58">
              <a:extLst>
                <a:ext uri="{FF2B5EF4-FFF2-40B4-BE49-F238E27FC236}">
                  <a16:creationId xmlns:a16="http://schemas.microsoft.com/office/drawing/2014/main" id="{905B690B-0E87-0E46-BC32-F4B84D5AD97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7" name="Freeform 59">
              <a:extLst>
                <a:ext uri="{FF2B5EF4-FFF2-40B4-BE49-F238E27FC236}">
                  <a16:creationId xmlns:a16="http://schemas.microsoft.com/office/drawing/2014/main" id="{0F50F90E-0043-824B-9FC9-2E2E0218538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8" name="Freeform 60">
              <a:extLst>
                <a:ext uri="{FF2B5EF4-FFF2-40B4-BE49-F238E27FC236}">
                  <a16:creationId xmlns:a16="http://schemas.microsoft.com/office/drawing/2014/main" id="{2E455C91-0317-6E47-8B5D-DDC6AC8BA40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0" name="Group 55">
            <a:extLst>
              <a:ext uri="{FF2B5EF4-FFF2-40B4-BE49-F238E27FC236}">
                <a16:creationId xmlns:a16="http://schemas.microsoft.com/office/drawing/2014/main" id="{62818003-4A3F-F342-BA71-FC61097B7C79}"/>
              </a:ext>
            </a:extLst>
          </p:cNvPr>
          <p:cNvGrpSpPr>
            <a:grpSpLocks/>
          </p:cNvGrpSpPr>
          <p:nvPr/>
        </p:nvGrpSpPr>
        <p:grpSpPr bwMode="auto">
          <a:xfrm>
            <a:off x="4809723" y="1809063"/>
            <a:ext cx="246790" cy="209136"/>
            <a:chOff x="3347" y="1468"/>
            <a:chExt cx="433" cy="433"/>
          </a:xfrm>
        </p:grpSpPr>
        <p:sp>
          <p:nvSpPr>
            <p:cNvPr id="79" name="Freeform 56">
              <a:extLst>
                <a:ext uri="{FF2B5EF4-FFF2-40B4-BE49-F238E27FC236}">
                  <a16:creationId xmlns:a16="http://schemas.microsoft.com/office/drawing/2014/main" id="{4F11C1EA-70D2-3844-8BC9-B0CE1D404C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0" name="Freeform 57">
              <a:extLst>
                <a:ext uri="{FF2B5EF4-FFF2-40B4-BE49-F238E27FC236}">
                  <a16:creationId xmlns:a16="http://schemas.microsoft.com/office/drawing/2014/main" id="{D1B7189E-7C00-0A41-B3A0-F02AF8BCF3D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1" name="Freeform 58">
              <a:extLst>
                <a:ext uri="{FF2B5EF4-FFF2-40B4-BE49-F238E27FC236}">
                  <a16:creationId xmlns:a16="http://schemas.microsoft.com/office/drawing/2014/main" id="{A6485EF9-002A-A944-AF69-C11C075DB8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2" name="Freeform 59">
              <a:extLst>
                <a:ext uri="{FF2B5EF4-FFF2-40B4-BE49-F238E27FC236}">
                  <a16:creationId xmlns:a16="http://schemas.microsoft.com/office/drawing/2014/main" id="{70649A35-A91E-C249-9512-70BC861C4D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83" name="Freeform 60">
              <a:extLst>
                <a:ext uri="{FF2B5EF4-FFF2-40B4-BE49-F238E27FC236}">
                  <a16:creationId xmlns:a16="http://schemas.microsoft.com/office/drawing/2014/main" id="{E008D29A-813B-C445-818A-CD39AE0D709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1" name="Group 55">
            <a:extLst>
              <a:ext uri="{FF2B5EF4-FFF2-40B4-BE49-F238E27FC236}">
                <a16:creationId xmlns:a16="http://schemas.microsoft.com/office/drawing/2014/main" id="{1F26C0EF-DC81-DE49-AB0C-50463FE5AFD3}"/>
              </a:ext>
            </a:extLst>
          </p:cNvPr>
          <p:cNvGrpSpPr>
            <a:grpSpLocks/>
          </p:cNvGrpSpPr>
          <p:nvPr/>
        </p:nvGrpSpPr>
        <p:grpSpPr bwMode="auto">
          <a:xfrm>
            <a:off x="2812042" y="1457794"/>
            <a:ext cx="246790" cy="209136"/>
            <a:chOff x="3347" y="1468"/>
            <a:chExt cx="433" cy="433"/>
          </a:xfrm>
        </p:grpSpPr>
        <p:sp>
          <p:nvSpPr>
            <p:cNvPr id="74" name="Freeform 56">
              <a:extLst>
                <a:ext uri="{FF2B5EF4-FFF2-40B4-BE49-F238E27FC236}">
                  <a16:creationId xmlns:a16="http://schemas.microsoft.com/office/drawing/2014/main" id="{845CB9E0-636E-F844-9E85-DCF9C7F52B6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5" name="Freeform 57">
              <a:extLst>
                <a:ext uri="{FF2B5EF4-FFF2-40B4-BE49-F238E27FC236}">
                  <a16:creationId xmlns:a16="http://schemas.microsoft.com/office/drawing/2014/main" id="{1F12D9AF-B258-9B47-947A-108BDF1350B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6" name="Freeform 58">
              <a:extLst>
                <a:ext uri="{FF2B5EF4-FFF2-40B4-BE49-F238E27FC236}">
                  <a16:creationId xmlns:a16="http://schemas.microsoft.com/office/drawing/2014/main" id="{137B6856-683B-1843-A5AA-FA382B9B8AB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7" name="Freeform 59">
              <a:extLst>
                <a:ext uri="{FF2B5EF4-FFF2-40B4-BE49-F238E27FC236}">
                  <a16:creationId xmlns:a16="http://schemas.microsoft.com/office/drawing/2014/main" id="{297A9936-71E3-2541-B922-6117BA113C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8" name="Freeform 60">
              <a:extLst>
                <a:ext uri="{FF2B5EF4-FFF2-40B4-BE49-F238E27FC236}">
                  <a16:creationId xmlns:a16="http://schemas.microsoft.com/office/drawing/2014/main" id="{F7468640-1034-C541-B2E5-9200A3B501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2" name="Group 55">
            <a:extLst>
              <a:ext uri="{FF2B5EF4-FFF2-40B4-BE49-F238E27FC236}">
                <a16:creationId xmlns:a16="http://schemas.microsoft.com/office/drawing/2014/main" id="{55993C0C-53D1-2946-9662-DB155ADA52EF}"/>
              </a:ext>
            </a:extLst>
          </p:cNvPr>
          <p:cNvGrpSpPr>
            <a:grpSpLocks/>
          </p:cNvGrpSpPr>
          <p:nvPr/>
        </p:nvGrpSpPr>
        <p:grpSpPr bwMode="auto">
          <a:xfrm>
            <a:off x="5397573" y="1705317"/>
            <a:ext cx="246790" cy="209136"/>
            <a:chOff x="3347" y="1468"/>
            <a:chExt cx="433" cy="433"/>
          </a:xfrm>
        </p:grpSpPr>
        <p:sp>
          <p:nvSpPr>
            <p:cNvPr id="69" name="Freeform 56">
              <a:extLst>
                <a:ext uri="{FF2B5EF4-FFF2-40B4-BE49-F238E27FC236}">
                  <a16:creationId xmlns:a16="http://schemas.microsoft.com/office/drawing/2014/main" id="{9D8F0E9E-6E19-F74E-B5DA-9992CB8FEC4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0" name="Freeform 57">
              <a:extLst>
                <a:ext uri="{FF2B5EF4-FFF2-40B4-BE49-F238E27FC236}">
                  <a16:creationId xmlns:a16="http://schemas.microsoft.com/office/drawing/2014/main" id="{6F45135C-EAB6-3948-AF79-4AE001174C3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1" name="Freeform 58">
              <a:extLst>
                <a:ext uri="{FF2B5EF4-FFF2-40B4-BE49-F238E27FC236}">
                  <a16:creationId xmlns:a16="http://schemas.microsoft.com/office/drawing/2014/main" id="{82802436-A31B-2940-BB4C-5A601F6CAFA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2" name="Freeform 59">
              <a:extLst>
                <a:ext uri="{FF2B5EF4-FFF2-40B4-BE49-F238E27FC236}">
                  <a16:creationId xmlns:a16="http://schemas.microsoft.com/office/drawing/2014/main" id="{95AE60C3-7204-0649-BA99-8D27FE9480F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73" name="Freeform 60">
              <a:extLst>
                <a:ext uri="{FF2B5EF4-FFF2-40B4-BE49-F238E27FC236}">
                  <a16:creationId xmlns:a16="http://schemas.microsoft.com/office/drawing/2014/main" id="{C75030A4-B754-9F41-9F1D-0DD2C035BE1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3" name="Group 55">
            <a:extLst>
              <a:ext uri="{FF2B5EF4-FFF2-40B4-BE49-F238E27FC236}">
                <a16:creationId xmlns:a16="http://schemas.microsoft.com/office/drawing/2014/main" id="{8060A230-053F-B644-85DD-F8F51757268D}"/>
              </a:ext>
            </a:extLst>
          </p:cNvPr>
          <p:cNvGrpSpPr>
            <a:grpSpLocks/>
          </p:cNvGrpSpPr>
          <p:nvPr/>
        </p:nvGrpSpPr>
        <p:grpSpPr bwMode="auto">
          <a:xfrm>
            <a:off x="2175238" y="1811629"/>
            <a:ext cx="246790" cy="209136"/>
            <a:chOff x="3347" y="1468"/>
            <a:chExt cx="433" cy="433"/>
          </a:xfrm>
        </p:grpSpPr>
        <p:sp>
          <p:nvSpPr>
            <p:cNvPr id="64" name="Freeform 56">
              <a:extLst>
                <a:ext uri="{FF2B5EF4-FFF2-40B4-BE49-F238E27FC236}">
                  <a16:creationId xmlns:a16="http://schemas.microsoft.com/office/drawing/2014/main" id="{BDD62FCE-DC30-3E4B-89CA-B26506EC5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5" name="Freeform 57">
              <a:extLst>
                <a:ext uri="{FF2B5EF4-FFF2-40B4-BE49-F238E27FC236}">
                  <a16:creationId xmlns:a16="http://schemas.microsoft.com/office/drawing/2014/main" id="{9566C38A-76F6-4747-A00C-F231B851C94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6" name="Freeform 58">
              <a:extLst>
                <a:ext uri="{FF2B5EF4-FFF2-40B4-BE49-F238E27FC236}">
                  <a16:creationId xmlns:a16="http://schemas.microsoft.com/office/drawing/2014/main" id="{FBCB4A00-CFD7-E24D-9B5F-A438EDE1976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7" name="Freeform 59">
              <a:extLst>
                <a:ext uri="{FF2B5EF4-FFF2-40B4-BE49-F238E27FC236}">
                  <a16:creationId xmlns:a16="http://schemas.microsoft.com/office/drawing/2014/main" id="{9486CDEF-F441-2C43-A8F6-3BBFC7CC03B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8" name="Freeform 60">
              <a:extLst>
                <a:ext uri="{FF2B5EF4-FFF2-40B4-BE49-F238E27FC236}">
                  <a16:creationId xmlns:a16="http://schemas.microsoft.com/office/drawing/2014/main" id="{8CAD383D-E25C-5140-8494-BA19DE2CCAA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4" name="Group 55">
            <a:extLst>
              <a:ext uri="{FF2B5EF4-FFF2-40B4-BE49-F238E27FC236}">
                <a16:creationId xmlns:a16="http://schemas.microsoft.com/office/drawing/2014/main" id="{964F71A5-D6E5-E54A-880E-753E0DCFD7A6}"/>
              </a:ext>
            </a:extLst>
          </p:cNvPr>
          <p:cNvGrpSpPr>
            <a:grpSpLocks/>
          </p:cNvGrpSpPr>
          <p:nvPr/>
        </p:nvGrpSpPr>
        <p:grpSpPr bwMode="auto">
          <a:xfrm>
            <a:off x="4091713" y="1635636"/>
            <a:ext cx="246790" cy="209136"/>
            <a:chOff x="3347" y="1468"/>
            <a:chExt cx="433" cy="433"/>
          </a:xfrm>
        </p:grpSpPr>
        <p:sp>
          <p:nvSpPr>
            <p:cNvPr id="59" name="Freeform 56">
              <a:extLst>
                <a:ext uri="{FF2B5EF4-FFF2-40B4-BE49-F238E27FC236}">
                  <a16:creationId xmlns:a16="http://schemas.microsoft.com/office/drawing/2014/main" id="{C262BE44-C042-0A4E-9579-EF12260B937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0" name="Freeform 57">
              <a:extLst>
                <a:ext uri="{FF2B5EF4-FFF2-40B4-BE49-F238E27FC236}">
                  <a16:creationId xmlns:a16="http://schemas.microsoft.com/office/drawing/2014/main" id="{15E58F32-97CF-F04D-8CDF-1729995DA8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1" name="Freeform 58">
              <a:extLst>
                <a:ext uri="{FF2B5EF4-FFF2-40B4-BE49-F238E27FC236}">
                  <a16:creationId xmlns:a16="http://schemas.microsoft.com/office/drawing/2014/main" id="{6C0B551D-3496-A942-A1C5-D5DED8428C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2" name="Freeform 59">
              <a:extLst>
                <a:ext uri="{FF2B5EF4-FFF2-40B4-BE49-F238E27FC236}">
                  <a16:creationId xmlns:a16="http://schemas.microsoft.com/office/drawing/2014/main" id="{ED3007C3-0C2E-1641-A087-D7CB42968FE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63" name="Freeform 60">
              <a:extLst>
                <a:ext uri="{FF2B5EF4-FFF2-40B4-BE49-F238E27FC236}">
                  <a16:creationId xmlns:a16="http://schemas.microsoft.com/office/drawing/2014/main" id="{8CA8629E-9E92-3F42-975A-4104D6F6861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5" name="Group 55">
            <a:extLst>
              <a:ext uri="{FF2B5EF4-FFF2-40B4-BE49-F238E27FC236}">
                <a16:creationId xmlns:a16="http://schemas.microsoft.com/office/drawing/2014/main" id="{C59561E6-500A-AC49-A875-EC99569931BF}"/>
              </a:ext>
            </a:extLst>
          </p:cNvPr>
          <p:cNvGrpSpPr>
            <a:grpSpLocks/>
          </p:cNvGrpSpPr>
          <p:nvPr/>
        </p:nvGrpSpPr>
        <p:grpSpPr bwMode="auto">
          <a:xfrm>
            <a:off x="3548024" y="1764024"/>
            <a:ext cx="246790" cy="209136"/>
            <a:chOff x="3347" y="1468"/>
            <a:chExt cx="433" cy="433"/>
          </a:xfrm>
        </p:grpSpPr>
        <p:sp>
          <p:nvSpPr>
            <p:cNvPr id="54" name="Freeform 56">
              <a:extLst>
                <a:ext uri="{FF2B5EF4-FFF2-40B4-BE49-F238E27FC236}">
                  <a16:creationId xmlns:a16="http://schemas.microsoft.com/office/drawing/2014/main" id="{15857CE4-117B-FC46-9115-5A00EC7DA74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5" name="Freeform 57">
              <a:extLst>
                <a:ext uri="{FF2B5EF4-FFF2-40B4-BE49-F238E27FC236}">
                  <a16:creationId xmlns:a16="http://schemas.microsoft.com/office/drawing/2014/main" id="{12990F94-1938-4F42-8413-DF336B5C746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6" name="Freeform 58">
              <a:extLst>
                <a:ext uri="{FF2B5EF4-FFF2-40B4-BE49-F238E27FC236}">
                  <a16:creationId xmlns:a16="http://schemas.microsoft.com/office/drawing/2014/main" id="{0EDEC810-514B-6440-9D16-5336CDF169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7" name="Freeform 59">
              <a:extLst>
                <a:ext uri="{FF2B5EF4-FFF2-40B4-BE49-F238E27FC236}">
                  <a16:creationId xmlns:a16="http://schemas.microsoft.com/office/drawing/2014/main" id="{E6788CC4-FA03-F144-B283-01775350AA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8" name="Freeform 60">
              <a:extLst>
                <a:ext uri="{FF2B5EF4-FFF2-40B4-BE49-F238E27FC236}">
                  <a16:creationId xmlns:a16="http://schemas.microsoft.com/office/drawing/2014/main" id="{33829317-B70E-D645-B57F-E5338C2B3CD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6" name="Group 55">
            <a:extLst>
              <a:ext uri="{FF2B5EF4-FFF2-40B4-BE49-F238E27FC236}">
                <a16:creationId xmlns:a16="http://schemas.microsoft.com/office/drawing/2014/main" id="{580E58FB-25C5-5242-A5E0-4787212A59AA}"/>
              </a:ext>
            </a:extLst>
          </p:cNvPr>
          <p:cNvGrpSpPr>
            <a:grpSpLocks/>
          </p:cNvGrpSpPr>
          <p:nvPr/>
        </p:nvGrpSpPr>
        <p:grpSpPr bwMode="auto">
          <a:xfrm>
            <a:off x="4283005" y="1983401"/>
            <a:ext cx="246790" cy="209136"/>
            <a:chOff x="3347" y="1468"/>
            <a:chExt cx="433" cy="433"/>
          </a:xfrm>
        </p:grpSpPr>
        <p:sp>
          <p:nvSpPr>
            <p:cNvPr id="49" name="Freeform 56">
              <a:extLst>
                <a:ext uri="{FF2B5EF4-FFF2-40B4-BE49-F238E27FC236}">
                  <a16:creationId xmlns:a16="http://schemas.microsoft.com/office/drawing/2014/main" id="{149BB071-9E50-6649-A67B-399B8406F8A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0" name="Freeform 57">
              <a:extLst>
                <a:ext uri="{FF2B5EF4-FFF2-40B4-BE49-F238E27FC236}">
                  <a16:creationId xmlns:a16="http://schemas.microsoft.com/office/drawing/2014/main" id="{ED65A995-ED0C-764C-B6E7-E7C0393643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1" name="Freeform 58">
              <a:extLst>
                <a:ext uri="{FF2B5EF4-FFF2-40B4-BE49-F238E27FC236}">
                  <a16:creationId xmlns:a16="http://schemas.microsoft.com/office/drawing/2014/main" id="{E3BA909B-1BB1-4E40-8D7B-B8AFAF13851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2" name="Freeform 59">
              <a:extLst>
                <a:ext uri="{FF2B5EF4-FFF2-40B4-BE49-F238E27FC236}">
                  <a16:creationId xmlns:a16="http://schemas.microsoft.com/office/drawing/2014/main" id="{2B1C3B9D-46E7-F04E-8D22-A38C5BA0662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3" name="Freeform 60">
              <a:extLst>
                <a:ext uri="{FF2B5EF4-FFF2-40B4-BE49-F238E27FC236}">
                  <a16:creationId xmlns:a16="http://schemas.microsoft.com/office/drawing/2014/main" id="{A37675B9-6AFF-CE40-869F-CF9F522DFB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7" name="Group 55">
            <a:extLst>
              <a:ext uri="{FF2B5EF4-FFF2-40B4-BE49-F238E27FC236}">
                <a16:creationId xmlns:a16="http://schemas.microsoft.com/office/drawing/2014/main" id="{BB8F6CF1-B6FB-124B-A24A-165877900717}"/>
              </a:ext>
            </a:extLst>
          </p:cNvPr>
          <p:cNvGrpSpPr>
            <a:grpSpLocks/>
          </p:cNvGrpSpPr>
          <p:nvPr/>
        </p:nvGrpSpPr>
        <p:grpSpPr bwMode="auto">
          <a:xfrm>
            <a:off x="5452493" y="1977646"/>
            <a:ext cx="246790" cy="209136"/>
            <a:chOff x="3347" y="1468"/>
            <a:chExt cx="433" cy="433"/>
          </a:xfrm>
        </p:grpSpPr>
        <p:sp>
          <p:nvSpPr>
            <p:cNvPr id="44" name="Freeform 56">
              <a:extLst>
                <a:ext uri="{FF2B5EF4-FFF2-40B4-BE49-F238E27FC236}">
                  <a16:creationId xmlns:a16="http://schemas.microsoft.com/office/drawing/2014/main" id="{C22F9283-8289-9E41-A0D7-C176D522A01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5" name="Freeform 57">
              <a:extLst>
                <a:ext uri="{FF2B5EF4-FFF2-40B4-BE49-F238E27FC236}">
                  <a16:creationId xmlns:a16="http://schemas.microsoft.com/office/drawing/2014/main" id="{7BC57A5D-CDF6-3D44-822A-FDA87A7B7C3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6" name="Freeform 58">
              <a:extLst>
                <a:ext uri="{FF2B5EF4-FFF2-40B4-BE49-F238E27FC236}">
                  <a16:creationId xmlns:a16="http://schemas.microsoft.com/office/drawing/2014/main" id="{A693E3B5-991D-F840-BD99-C68EC2DEFA6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7" name="Freeform 59">
              <a:extLst>
                <a:ext uri="{FF2B5EF4-FFF2-40B4-BE49-F238E27FC236}">
                  <a16:creationId xmlns:a16="http://schemas.microsoft.com/office/drawing/2014/main" id="{25A2117E-B428-A643-92AF-D7DF081DE3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8" name="Freeform 60">
              <a:extLst>
                <a:ext uri="{FF2B5EF4-FFF2-40B4-BE49-F238E27FC236}">
                  <a16:creationId xmlns:a16="http://schemas.microsoft.com/office/drawing/2014/main" id="{8831B793-F8D8-5F46-BED1-22859B92BDB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38" name="Group 55">
            <a:extLst>
              <a:ext uri="{FF2B5EF4-FFF2-40B4-BE49-F238E27FC236}">
                <a16:creationId xmlns:a16="http://schemas.microsoft.com/office/drawing/2014/main" id="{72C106F7-884C-404C-9AE5-6156D2978978}"/>
              </a:ext>
            </a:extLst>
          </p:cNvPr>
          <p:cNvGrpSpPr>
            <a:grpSpLocks/>
          </p:cNvGrpSpPr>
          <p:nvPr/>
        </p:nvGrpSpPr>
        <p:grpSpPr bwMode="auto">
          <a:xfrm>
            <a:off x="4463191" y="1716066"/>
            <a:ext cx="246790" cy="209136"/>
            <a:chOff x="3347" y="1468"/>
            <a:chExt cx="433" cy="433"/>
          </a:xfrm>
        </p:grpSpPr>
        <p:sp>
          <p:nvSpPr>
            <p:cNvPr id="39" name="Freeform 56">
              <a:extLst>
                <a:ext uri="{FF2B5EF4-FFF2-40B4-BE49-F238E27FC236}">
                  <a16:creationId xmlns:a16="http://schemas.microsoft.com/office/drawing/2014/main" id="{406DEF5D-E5E3-D24A-AFE0-2780C601E9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0" name="Freeform 57">
              <a:extLst>
                <a:ext uri="{FF2B5EF4-FFF2-40B4-BE49-F238E27FC236}">
                  <a16:creationId xmlns:a16="http://schemas.microsoft.com/office/drawing/2014/main" id="{5BC9333E-2861-9444-A565-E752DD52750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1" name="Freeform 58">
              <a:extLst>
                <a:ext uri="{FF2B5EF4-FFF2-40B4-BE49-F238E27FC236}">
                  <a16:creationId xmlns:a16="http://schemas.microsoft.com/office/drawing/2014/main" id="{7FD5C1A9-71AD-1942-BBF5-855ADE31D65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2" name="Freeform 59">
              <a:extLst>
                <a:ext uri="{FF2B5EF4-FFF2-40B4-BE49-F238E27FC236}">
                  <a16:creationId xmlns:a16="http://schemas.microsoft.com/office/drawing/2014/main" id="{2DE3AB5F-E7B6-874E-9F55-C9D96240890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43" name="Freeform 60">
              <a:extLst>
                <a:ext uri="{FF2B5EF4-FFF2-40B4-BE49-F238E27FC236}">
                  <a16:creationId xmlns:a16="http://schemas.microsoft.com/office/drawing/2014/main" id="{7802D77F-2396-0A41-AD6D-FA90DF4E6B4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04" name="Group 55">
            <a:extLst>
              <a:ext uri="{FF2B5EF4-FFF2-40B4-BE49-F238E27FC236}">
                <a16:creationId xmlns:a16="http://schemas.microsoft.com/office/drawing/2014/main" id="{D6C47FA6-DAAC-9E4D-954D-4AA66AEF2272}"/>
              </a:ext>
            </a:extLst>
          </p:cNvPr>
          <p:cNvGrpSpPr>
            <a:grpSpLocks/>
          </p:cNvGrpSpPr>
          <p:nvPr/>
        </p:nvGrpSpPr>
        <p:grpSpPr bwMode="auto">
          <a:xfrm>
            <a:off x="2944234" y="2195203"/>
            <a:ext cx="246790" cy="209136"/>
            <a:chOff x="3347" y="1468"/>
            <a:chExt cx="433" cy="433"/>
          </a:xfrm>
        </p:grpSpPr>
        <p:sp>
          <p:nvSpPr>
            <p:cNvPr id="105" name="Freeform 56">
              <a:extLst>
                <a:ext uri="{FF2B5EF4-FFF2-40B4-BE49-F238E27FC236}">
                  <a16:creationId xmlns:a16="http://schemas.microsoft.com/office/drawing/2014/main" id="{A105D5DC-0CCA-044B-8DA3-76310E8311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6" name="Freeform 57">
              <a:extLst>
                <a:ext uri="{FF2B5EF4-FFF2-40B4-BE49-F238E27FC236}">
                  <a16:creationId xmlns:a16="http://schemas.microsoft.com/office/drawing/2014/main" id="{A1666427-9771-3847-8F29-7CC1723053D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7" name="Freeform 58">
              <a:extLst>
                <a:ext uri="{FF2B5EF4-FFF2-40B4-BE49-F238E27FC236}">
                  <a16:creationId xmlns:a16="http://schemas.microsoft.com/office/drawing/2014/main" id="{486E50E3-37C6-2241-B336-A004D631986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8" name="Freeform 59">
              <a:extLst>
                <a:ext uri="{FF2B5EF4-FFF2-40B4-BE49-F238E27FC236}">
                  <a16:creationId xmlns:a16="http://schemas.microsoft.com/office/drawing/2014/main" id="{FE5880B5-3003-A54E-9BBA-AE48B33AAAA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09" name="Freeform 60">
              <a:extLst>
                <a:ext uri="{FF2B5EF4-FFF2-40B4-BE49-F238E27FC236}">
                  <a16:creationId xmlns:a16="http://schemas.microsoft.com/office/drawing/2014/main" id="{4AB958E2-95D0-804E-9465-C8FA9E705C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10" name="Group 55">
            <a:extLst>
              <a:ext uri="{FF2B5EF4-FFF2-40B4-BE49-F238E27FC236}">
                <a16:creationId xmlns:a16="http://schemas.microsoft.com/office/drawing/2014/main" id="{6C0B1DFD-751D-8545-8D59-273096CA3A1E}"/>
              </a:ext>
            </a:extLst>
          </p:cNvPr>
          <p:cNvGrpSpPr>
            <a:grpSpLocks/>
          </p:cNvGrpSpPr>
          <p:nvPr/>
        </p:nvGrpSpPr>
        <p:grpSpPr bwMode="auto">
          <a:xfrm>
            <a:off x="328439" y="2760622"/>
            <a:ext cx="246790" cy="209136"/>
            <a:chOff x="3347" y="1468"/>
            <a:chExt cx="433" cy="433"/>
          </a:xfrm>
        </p:grpSpPr>
        <p:sp>
          <p:nvSpPr>
            <p:cNvPr id="111" name="Freeform 56">
              <a:extLst>
                <a:ext uri="{FF2B5EF4-FFF2-40B4-BE49-F238E27FC236}">
                  <a16:creationId xmlns:a16="http://schemas.microsoft.com/office/drawing/2014/main" id="{E34C2133-3787-2847-8A99-6821E3203D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2" name="Freeform 57">
              <a:extLst>
                <a:ext uri="{FF2B5EF4-FFF2-40B4-BE49-F238E27FC236}">
                  <a16:creationId xmlns:a16="http://schemas.microsoft.com/office/drawing/2014/main" id="{DD479AF1-088B-314F-AB6C-B505D7C8982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3" name="Freeform 58">
              <a:extLst>
                <a:ext uri="{FF2B5EF4-FFF2-40B4-BE49-F238E27FC236}">
                  <a16:creationId xmlns:a16="http://schemas.microsoft.com/office/drawing/2014/main" id="{AC880792-F6FD-D343-9C90-DB930431A9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4" name="Freeform 59">
              <a:extLst>
                <a:ext uri="{FF2B5EF4-FFF2-40B4-BE49-F238E27FC236}">
                  <a16:creationId xmlns:a16="http://schemas.microsoft.com/office/drawing/2014/main" id="{174E0E77-3AE2-8E4E-818B-0326231D3C3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5" name="Freeform 60">
              <a:extLst>
                <a:ext uri="{FF2B5EF4-FFF2-40B4-BE49-F238E27FC236}">
                  <a16:creationId xmlns:a16="http://schemas.microsoft.com/office/drawing/2014/main" id="{6E8FEAC9-CD20-CA41-B3EC-F7E2D17A70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16" name="Group 55">
            <a:extLst>
              <a:ext uri="{FF2B5EF4-FFF2-40B4-BE49-F238E27FC236}">
                <a16:creationId xmlns:a16="http://schemas.microsoft.com/office/drawing/2014/main" id="{6EF1A1F0-B460-4D47-BF6D-4332ABC6AC0F}"/>
              </a:ext>
            </a:extLst>
          </p:cNvPr>
          <p:cNvGrpSpPr>
            <a:grpSpLocks/>
          </p:cNvGrpSpPr>
          <p:nvPr/>
        </p:nvGrpSpPr>
        <p:grpSpPr bwMode="auto">
          <a:xfrm>
            <a:off x="475638" y="3063599"/>
            <a:ext cx="246790" cy="209136"/>
            <a:chOff x="3347" y="1468"/>
            <a:chExt cx="433" cy="433"/>
          </a:xfrm>
        </p:grpSpPr>
        <p:sp>
          <p:nvSpPr>
            <p:cNvPr id="117" name="Freeform 56">
              <a:extLst>
                <a:ext uri="{FF2B5EF4-FFF2-40B4-BE49-F238E27FC236}">
                  <a16:creationId xmlns:a16="http://schemas.microsoft.com/office/drawing/2014/main" id="{9094414E-E0CF-A343-B421-9AB7A93AA76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8" name="Freeform 57">
              <a:extLst>
                <a:ext uri="{FF2B5EF4-FFF2-40B4-BE49-F238E27FC236}">
                  <a16:creationId xmlns:a16="http://schemas.microsoft.com/office/drawing/2014/main" id="{1082800F-4E55-C14B-B470-DBA4F8FC6E2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19" name="Freeform 58">
              <a:extLst>
                <a:ext uri="{FF2B5EF4-FFF2-40B4-BE49-F238E27FC236}">
                  <a16:creationId xmlns:a16="http://schemas.microsoft.com/office/drawing/2014/main" id="{1F96FA50-141A-2948-A49C-279940F895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0" name="Freeform 59">
              <a:extLst>
                <a:ext uri="{FF2B5EF4-FFF2-40B4-BE49-F238E27FC236}">
                  <a16:creationId xmlns:a16="http://schemas.microsoft.com/office/drawing/2014/main" id="{568E8135-7FB3-6D43-8455-7872AFA2342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1" name="Freeform 60">
              <a:extLst>
                <a:ext uri="{FF2B5EF4-FFF2-40B4-BE49-F238E27FC236}">
                  <a16:creationId xmlns:a16="http://schemas.microsoft.com/office/drawing/2014/main" id="{3CAAE566-F898-7D4E-9CB0-FBC3AB21052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22" name="Group 55">
            <a:extLst>
              <a:ext uri="{FF2B5EF4-FFF2-40B4-BE49-F238E27FC236}">
                <a16:creationId xmlns:a16="http://schemas.microsoft.com/office/drawing/2014/main" id="{A2BE2AE6-5A6B-8F49-B2AD-056372C7DA88}"/>
              </a:ext>
            </a:extLst>
          </p:cNvPr>
          <p:cNvGrpSpPr>
            <a:grpSpLocks/>
          </p:cNvGrpSpPr>
          <p:nvPr/>
        </p:nvGrpSpPr>
        <p:grpSpPr bwMode="auto">
          <a:xfrm>
            <a:off x="956403" y="3069868"/>
            <a:ext cx="246790" cy="209136"/>
            <a:chOff x="3347" y="1468"/>
            <a:chExt cx="433" cy="433"/>
          </a:xfrm>
        </p:grpSpPr>
        <p:sp>
          <p:nvSpPr>
            <p:cNvPr id="123" name="Freeform 56">
              <a:extLst>
                <a:ext uri="{FF2B5EF4-FFF2-40B4-BE49-F238E27FC236}">
                  <a16:creationId xmlns:a16="http://schemas.microsoft.com/office/drawing/2014/main" id="{99A9F18C-958A-5741-BDEF-43515AB19A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4" name="Freeform 57">
              <a:extLst>
                <a:ext uri="{FF2B5EF4-FFF2-40B4-BE49-F238E27FC236}">
                  <a16:creationId xmlns:a16="http://schemas.microsoft.com/office/drawing/2014/main" id="{ED6BDC66-0E8F-214D-A0D4-A0F8B600986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5" name="Freeform 58">
              <a:extLst>
                <a:ext uri="{FF2B5EF4-FFF2-40B4-BE49-F238E27FC236}">
                  <a16:creationId xmlns:a16="http://schemas.microsoft.com/office/drawing/2014/main" id="{61B1D6FB-4E14-F842-89CF-2D53CF6358C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6" name="Freeform 59">
              <a:extLst>
                <a:ext uri="{FF2B5EF4-FFF2-40B4-BE49-F238E27FC236}">
                  <a16:creationId xmlns:a16="http://schemas.microsoft.com/office/drawing/2014/main" id="{D88E80F9-A5D1-E840-98EC-7AF4C6C840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27" name="Freeform 60">
              <a:extLst>
                <a:ext uri="{FF2B5EF4-FFF2-40B4-BE49-F238E27FC236}">
                  <a16:creationId xmlns:a16="http://schemas.microsoft.com/office/drawing/2014/main" id="{F0B443F6-257C-E84D-8BB2-688F4661EF0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28" name="Group 55">
            <a:extLst>
              <a:ext uri="{FF2B5EF4-FFF2-40B4-BE49-F238E27FC236}">
                <a16:creationId xmlns:a16="http://schemas.microsoft.com/office/drawing/2014/main" id="{13F637CD-DC36-AE48-A8A1-77434A2D995C}"/>
              </a:ext>
            </a:extLst>
          </p:cNvPr>
          <p:cNvGrpSpPr>
            <a:grpSpLocks/>
          </p:cNvGrpSpPr>
          <p:nvPr/>
        </p:nvGrpSpPr>
        <p:grpSpPr bwMode="auto">
          <a:xfrm>
            <a:off x="1295857" y="3047049"/>
            <a:ext cx="246790" cy="209136"/>
            <a:chOff x="3347" y="1468"/>
            <a:chExt cx="433" cy="433"/>
          </a:xfrm>
        </p:grpSpPr>
        <p:sp>
          <p:nvSpPr>
            <p:cNvPr id="129" name="Freeform 56">
              <a:extLst>
                <a:ext uri="{FF2B5EF4-FFF2-40B4-BE49-F238E27FC236}">
                  <a16:creationId xmlns:a16="http://schemas.microsoft.com/office/drawing/2014/main" id="{46FD3DC4-D36D-844B-B1D1-A5BCA6D20C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0" name="Freeform 57">
              <a:extLst>
                <a:ext uri="{FF2B5EF4-FFF2-40B4-BE49-F238E27FC236}">
                  <a16:creationId xmlns:a16="http://schemas.microsoft.com/office/drawing/2014/main" id="{A3F765A8-BA5D-2344-A101-CA7F27774E9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1" name="Freeform 58">
              <a:extLst>
                <a:ext uri="{FF2B5EF4-FFF2-40B4-BE49-F238E27FC236}">
                  <a16:creationId xmlns:a16="http://schemas.microsoft.com/office/drawing/2014/main" id="{923596EA-AAFC-1344-98A8-6E699C8BCD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2" name="Freeform 59">
              <a:extLst>
                <a:ext uri="{FF2B5EF4-FFF2-40B4-BE49-F238E27FC236}">
                  <a16:creationId xmlns:a16="http://schemas.microsoft.com/office/drawing/2014/main" id="{78AD2900-C3F4-3A4E-BBC8-DDED337B40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3" name="Freeform 60">
              <a:extLst>
                <a:ext uri="{FF2B5EF4-FFF2-40B4-BE49-F238E27FC236}">
                  <a16:creationId xmlns:a16="http://schemas.microsoft.com/office/drawing/2014/main" id="{C92C18D7-DDBF-A840-9C95-5C9E59D702A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34" name="Group 55">
            <a:extLst>
              <a:ext uri="{FF2B5EF4-FFF2-40B4-BE49-F238E27FC236}">
                <a16:creationId xmlns:a16="http://schemas.microsoft.com/office/drawing/2014/main" id="{39EA2A5E-0EAD-2F46-ACE0-1EFD7B693D6E}"/>
              </a:ext>
            </a:extLst>
          </p:cNvPr>
          <p:cNvGrpSpPr>
            <a:grpSpLocks/>
          </p:cNvGrpSpPr>
          <p:nvPr/>
        </p:nvGrpSpPr>
        <p:grpSpPr bwMode="auto">
          <a:xfrm>
            <a:off x="1507986" y="2810525"/>
            <a:ext cx="246790" cy="209136"/>
            <a:chOff x="3347" y="1468"/>
            <a:chExt cx="433" cy="433"/>
          </a:xfrm>
        </p:grpSpPr>
        <p:sp>
          <p:nvSpPr>
            <p:cNvPr id="135" name="Freeform 56">
              <a:extLst>
                <a:ext uri="{FF2B5EF4-FFF2-40B4-BE49-F238E27FC236}">
                  <a16:creationId xmlns:a16="http://schemas.microsoft.com/office/drawing/2014/main" id="{AA5C2C92-8283-FD41-99D4-4949C42818F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6" name="Freeform 57">
              <a:extLst>
                <a:ext uri="{FF2B5EF4-FFF2-40B4-BE49-F238E27FC236}">
                  <a16:creationId xmlns:a16="http://schemas.microsoft.com/office/drawing/2014/main" id="{78C8BD47-AE82-DE41-8A71-60A73F843AB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7" name="Freeform 58">
              <a:extLst>
                <a:ext uri="{FF2B5EF4-FFF2-40B4-BE49-F238E27FC236}">
                  <a16:creationId xmlns:a16="http://schemas.microsoft.com/office/drawing/2014/main" id="{D6D9C84A-36F7-0543-90EC-51271D2BBC2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8" name="Freeform 59">
              <a:extLst>
                <a:ext uri="{FF2B5EF4-FFF2-40B4-BE49-F238E27FC236}">
                  <a16:creationId xmlns:a16="http://schemas.microsoft.com/office/drawing/2014/main" id="{12A9B403-1333-DA4E-AE9A-EAB6B755E76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39" name="Freeform 60">
              <a:extLst>
                <a:ext uri="{FF2B5EF4-FFF2-40B4-BE49-F238E27FC236}">
                  <a16:creationId xmlns:a16="http://schemas.microsoft.com/office/drawing/2014/main" id="{DAF420D3-0FF3-DD46-A1F9-36DCBBE794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40" name="Group 55">
            <a:extLst>
              <a:ext uri="{FF2B5EF4-FFF2-40B4-BE49-F238E27FC236}">
                <a16:creationId xmlns:a16="http://schemas.microsoft.com/office/drawing/2014/main" id="{AADF3538-CE52-4040-A12A-83633C349C85}"/>
              </a:ext>
            </a:extLst>
          </p:cNvPr>
          <p:cNvGrpSpPr>
            <a:grpSpLocks/>
          </p:cNvGrpSpPr>
          <p:nvPr/>
        </p:nvGrpSpPr>
        <p:grpSpPr bwMode="auto">
          <a:xfrm>
            <a:off x="1815382" y="2999629"/>
            <a:ext cx="246790" cy="209136"/>
            <a:chOff x="3347" y="1468"/>
            <a:chExt cx="433" cy="433"/>
          </a:xfrm>
        </p:grpSpPr>
        <p:sp>
          <p:nvSpPr>
            <p:cNvPr id="141" name="Freeform 56">
              <a:extLst>
                <a:ext uri="{FF2B5EF4-FFF2-40B4-BE49-F238E27FC236}">
                  <a16:creationId xmlns:a16="http://schemas.microsoft.com/office/drawing/2014/main" id="{A4158CD3-A124-5649-A212-04AA64A173B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2" name="Freeform 57">
              <a:extLst>
                <a:ext uri="{FF2B5EF4-FFF2-40B4-BE49-F238E27FC236}">
                  <a16:creationId xmlns:a16="http://schemas.microsoft.com/office/drawing/2014/main" id="{4E675EE0-19D3-B742-BCFC-362594D1675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3" name="Freeform 58">
              <a:extLst>
                <a:ext uri="{FF2B5EF4-FFF2-40B4-BE49-F238E27FC236}">
                  <a16:creationId xmlns:a16="http://schemas.microsoft.com/office/drawing/2014/main" id="{EABC6D22-5059-9C45-A1D5-45F5D58283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4" name="Freeform 59">
              <a:extLst>
                <a:ext uri="{FF2B5EF4-FFF2-40B4-BE49-F238E27FC236}">
                  <a16:creationId xmlns:a16="http://schemas.microsoft.com/office/drawing/2014/main" id="{48D5A231-4C82-6141-9812-E3E6ADB5F4C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5" name="Freeform 60">
              <a:extLst>
                <a:ext uri="{FF2B5EF4-FFF2-40B4-BE49-F238E27FC236}">
                  <a16:creationId xmlns:a16="http://schemas.microsoft.com/office/drawing/2014/main" id="{AA4FB453-FB8B-C14D-993C-2B0B841CA6D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46" name="Group 55">
            <a:extLst>
              <a:ext uri="{FF2B5EF4-FFF2-40B4-BE49-F238E27FC236}">
                <a16:creationId xmlns:a16="http://schemas.microsoft.com/office/drawing/2014/main" id="{4F4749AD-6D5B-3643-855E-CD43A859724D}"/>
              </a:ext>
            </a:extLst>
          </p:cNvPr>
          <p:cNvGrpSpPr>
            <a:grpSpLocks/>
          </p:cNvGrpSpPr>
          <p:nvPr/>
        </p:nvGrpSpPr>
        <p:grpSpPr bwMode="auto">
          <a:xfrm>
            <a:off x="2097187" y="2748733"/>
            <a:ext cx="246790" cy="209136"/>
            <a:chOff x="3347" y="1468"/>
            <a:chExt cx="433" cy="433"/>
          </a:xfrm>
        </p:grpSpPr>
        <p:sp>
          <p:nvSpPr>
            <p:cNvPr id="147" name="Freeform 56">
              <a:extLst>
                <a:ext uri="{FF2B5EF4-FFF2-40B4-BE49-F238E27FC236}">
                  <a16:creationId xmlns:a16="http://schemas.microsoft.com/office/drawing/2014/main" id="{BDE80A94-9765-C34F-804D-78012A83D72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8" name="Freeform 57">
              <a:extLst>
                <a:ext uri="{FF2B5EF4-FFF2-40B4-BE49-F238E27FC236}">
                  <a16:creationId xmlns:a16="http://schemas.microsoft.com/office/drawing/2014/main" id="{42765476-661D-8D4C-9450-2C8F8E20DF7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9" name="Freeform 58">
              <a:extLst>
                <a:ext uri="{FF2B5EF4-FFF2-40B4-BE49-F238E27FC236}">
                  <a16:creationId xmlns:a16="http://schemas.microsoft.com/office/drawing/2014/main" id="{9AC97747-83CC-094D-BCC4-CFB1D5E1293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0" name="Freeform 59">
              <a:extLst>
                <a:ext uri="{FF2B5EF4-FFF2-40B4-BE49-F238E27FC236}">
                  <a16:creationId xmlns:a16="http://schemas.microsoft.com/office/drawing/2014/main" id="{D13F10A4-0319-D843-A43C-99668C45924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1" name="Freeform 60">
              <a:extLst>
                <a:ext uri="{FF2B5EF4-FFF2-40B4-BE49-F238E27FC236}">
                  <a16:creationId xmlns:a16="http://schemas.microsoft.com/office/drawing/2014/main" id="{99F488AA-17F0-FE49-A1C3-1AB7214360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52" name="Group 55">
            <a:extLst>
              <a:ext uri="{FF2B5EF4-FFF2-40B4-BE49-F238E27FC236}">
                <a16:creationId xmlns:a16="http://schemas.microsoft.com/office/drawing/2014/main" id="{499AAB62-0BD3-294D-9994-7A6A40F7E7B7}"/>
              </a:ext>
            </a:extLst>
          </p:cNvPr>
          <p:cNvGrpSpPr>
            <a:grpSpLocks/>
          </p:cNvGrpSpPr>
          <p:nvPr/>
        </p:nvGrpSpPr>
        <p:grpSpPr bwMode="auto">
          <a:xfrm>
            <a:off x="1565445" y="3080212"/>
            <a:ext cx="246790" cy="209136"/>
            <a:chOff x="3347" y="1468"/>
            <a:chExt cx="433" cy="433"/>
          </a:xfrm>
        </p:grpSpPr>
        <p:sp>
          <p:nvSpPr>
            <p:cNvPr id="153" name="Freeform 56">
              <a:extLst>
                <a:ext uri="{FF2B5EF4-FFF2-40B4-BE49-F238E27FC236}">
                  <a16:creationId xmlns:a16="http://schemas.microsoft.com/office/drawing/2014/main" id="{D78C3960-3E19-E944-8B42-A83FFA42644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4" name="Freeform 57">
              <a:extLst>
                <a:ext uri="{FF2B5EF4-FFF2-40B4-BE49-F238E27FC236}">
                  <a16:creationId xmlns:a16="http://schemas.microsoft.com/office/drawing/2014/main" id="{9312110D-B040-7940-B054-F61598CC65F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5" name="Freeform 58">
              <a:extLst>
                <a:ext uri="{FF2B5EF4-FFF2-40B4-BE49-F238E27FC236}">
                  <a16:creationId xmlns:a16="http://schemas.microsoft.com/office/drawing/2014/main" id="{768A60CC-C33E-C643-864A-4D257C4493B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6" name="Freeform 59">
              <a:extLst>
                <a:ext uri="{FF2B5EF4-FFF2-40B4-BE49-F238E27FC236}">
                  <a16:creationId xmlns:a16="http://schemas.microsoft.com/office/drawing/2014/main" id="{B0A9F39D-542C-EA45-8D39-E1ADC22B186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7" name="Freeform 60">
              <a:extLst>
                <a:ext uri="{FF2B5EF4-FFF2-40B4-BE49-F238E27FC236}">
                  <a16:creationId xmlns:a16="http://schemas.microsoft.com/office/drawing/2014/main" id="{2F9E4687-2F60-314B-8892-6A6F389D754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158" name="Group 55">
            <a:extLst>
              <a:ext uri="{FF2B5EF4-FFF2-40B4-BE49-F238E27FC236}">
                <a16:creationId xmlns:a16="http://schemas.microsoft.com/office/drawing/2014/main" id="{FD1F051D-EA52-2C40-97F4-50F2A79CA29F}"/>
              </a:ext>
            </a:extLst>
          </p:cNvPr>
          <p:cNvGrpSpPr>
            <a:grpSpLocks/>
          </p:cNvGrpSpPr>
          <p:nvPr/>
        </p:nvGrpSpPr>
        <p:grpSpPr bwMode="auto">
          <a:xfrm>
            <a:off x="2084839" y="3045790"/>
            <a:ext cx="246790" cy="209136"/>
            <a:chOff x="3347" y="1468"/>
            <a:chExt cx="433" cy="433"/>
          </a:xfrm>
        </p:grpSpPr>
        <p:sp>
          <p:nvSpPr>
            <p:cNvPr id="159" name="Freeform 56">
              <a:extLst>
                <a:ext uri="{FF2B5EF4-FFF2-40B4-BE49-F238E27FC236}">
                  <a16:creationId xmlns:a16="http://schemas.microsoft.com/office/drawing/2014/main" id="{AB51DA84-68C6-384A-878D-B720478DC32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60" name="Freeform 57">
              <a:extLst>
                <a:ext uri="{FF2B5EF4-FFF2-40B4-BE49-F238E27FC236}">
                  <a16:creationId xmlns:a16="http://schemas.microsoft.com/office/drawing/2014/main" id="{9302AD7D-157F-CA46-AA7F-7B4183560BF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61" name="Freeform 58">
              <a:extLst>
                <a:ext uri="{FF2B5EF4-FFF2-40B4-BE49-F238E27FC236}">
                  <a16:creationId xmlns:a16="http://schemas.microsoft.com/office/drawing/2014/main" id="{BF055194-0F57-1544-A34E-9D451A90A4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62" name="Freeform 59">
              <a:extLst>
                <a:ext uri="{FF2B5EF4-FFF2-40B4-BE49-F238E27FC236}">
                  <a16:creationId xmlns:a16="http://schemas.microsoft.com/office/drawing/2014/main" id="{20C621F7-39B0-214A-A798-1824F76A8A8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63" name="Freeform 60">
              <a:extLst>
                <a:ext uri="{FF2B5EF4-FFF2-40B4-BE49-F238E27FC236}">
                  <a16:creationId xmlns:a16="http://schemas.microsoft.com/office/drawing/2014/main" id="{09A4A341-6840-FD44-A64C-AA04A234472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sp>
        <p:nvSpPr>
          <p:cNvPr id="3" name="テキスト ボックス 2">
            <a:extLst>
              <a:ext uri="{FF2B5EF4-FFF2-40B4-BE49-F238E27FC236}">
                <a16:creationId xmlns:a16="http://schemas.microsoft.com/office/drawing/2014/main" id="{8770FFD8-1E2B-FF41-92C9-1C53188AFB6D}"/>
              </a:ext>
            </a:extLst>
          </p:cNvPr>
          <p:cNvSpPr txBox="1"/>
          <p:nvPr/>
        </p:nvSpPr>
        <p:spPr>
          <a:xfrm>
            <a:off x="384088" y="3366767"/>
            <a:ext cx="1569660" cy="369332"/>
          </a:xfrm>
          <a:prstGeom prst="rect">
            <a:avLst/>
          </a:prstGeom>
          <a:noFill/>
        </p:spPr>
        <p:txBody>
          <a:bodyPr wrap="none" rtlCol="0">
            <a:spAutoFit/>
          </a:bodyPr>
          <a:lstStyle/>
          <a:p>
            <a:r>
              <a:rPr lang="ja-JP" altLang="en-US">
                <a:latin typeface="Yu Gothic" panose="020B0400000000000000" pitchFamily="34" charset="-128"/>
                <a:ea typeface="Yu Gothic" panose="020B0400000000000000" pitchFamily="34" charset="-128"/>
              </a:rPr>
              <a:t>原子力施設内</a:t>
            </a:r>
            <a:endParaRPr kumimoji="1" lang="ja-JP" altLang="en-US">
              <a:latin typeface="Yu Gothic" panose="020B0400000000000000" pitchFamily="34" charset="-128"/>
              <a:ea typeface="Yu Gothic" panose="020B0400000000000000" pitchFamily="34" charset="-128"/>
            </a:endParaRPr>
          </a:p>
        </p:txBody>
      </p:sp>
      <p:sp>
        <p:nvSpPr>
          <p:cNvPr id="164" name="テキスト ボックス 163">
            <a:extLst>
              <a:ext uri="{FF2B5EF4-FFF2-40B4-BE49-F238E27FC236}">
                <a16:creationId xmlns:a16="http://schemas.microsoft.com/office/drawing/2014/main" id="{B3238902-1181-9647-AFCD-2896EE4756B0}"/>
              </a:ext>
            </a:extLst>
          </p:cNvPr>
          <p:cNvSpPr txBox="1"/>
          <p:nvPr/>
        </p:nvSpPr>
        <p:spPr>
          <a:xfrm>
            <a:off x="7037419" y="1266279"/>
            <a:ext cx="1107996" cy="369332"/>
          </a:xfrm>
          <a:prstGeom prst="rect">
            <a:avLst/>
          </a:prstGeom>
          <a:noFill/>
        </p:spPr>
        <p:txBody>
          <a:bodyPr wrap="none" rtlCol="0">
            <a:spAutoFit/>
          </a:bodyPr>
          <a:lstStyle/>
          <a:p>
            <a:r>
              <a:rPr lang="ja-JP" altLang="en-US">
                <a:latin typeface="Yu Gothic" panose="020B0400000000000000" pitchFamily="34" charset="-128"/>
                <a:ea typeface="Yu Gothic" panose="020B0400000000000000" pitchFamily="34" charset="-128"/>
              </a:rPr>
              <a:t>周辺地域</a:t>
            </a:r>
            <a:endParaRPr kumimoji="1" lang="ja-JP" altLang="en-US">
              <a:latin typeface="Yu Gothic" panose="020B0400000000000000" pitchFamily="34" charset="-128"/>
              <a:ea typeface="Yu Gothic" panose="020B0400000000000000" pitchFamily="34" charset="-128"/>
            </a:endParaRPr>
          </a:p>
        </p:txBody>
      </p:sp>
      <p:sp>
        <p:nvSpPr>
          <p:cNvPr id="166" name="テキスト ボックス 165">
            <a:extLst>
              <a:ext uri="{FF2B5EF4-FFF2-40B4-BE49-F238E27FC236}">
                <a16:creationId xmlns:a16="http://schemas.microsoft.com/office/drawing/2014/main" id="{BD75D1D3-3B8B-6E40-8943-3E631A7B776F}"/>
              </a:ext>
            </a:extLst>
          </p:cNvPr>
          <p:cNvSpPr txBox="1"/>
          <p:nvPr/>
        </p:nvSpPr>
        <p:spPr>
          <a:xfrm>
            <a:off x="443963" y="4245160"/>
            <a:ext cx="1664250" cy="33855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汚染を伴う傷病</a:t>
            </a:r>
            <a:endParaRPr lang="en-US" altLang="ja-JP" sz="1600" b="1">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427AE011-0734-3242-84D9-9F00E46B2ADB}"/>
              </a:ext>
            </a:extLst>
          </p:cNvPr>
          <p:cNvSpPr txBox="1"/>
          <p:nvPr/>
        </p:nvSpPr>
        <p:spPr>
          <a:xfrm>
            <a:off x="2418089" y="4913226"/>
            <a:ext cx="646331"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作業員</a:t>
            </a:r>
          </a:p>
        </p:txBody>
      </p:sp>
      <p:sp>
        <p:nvSpPr>
          <p:cNvPr id="10" name="テキスト ボックス 9">
            <a:extLst>
              <a:ext uri="{FF2B5EF4-FFF2-40B4-BE49-F238E27FC236}">
                <a16:creationId xmlns:a16="http://schemas.microsoft.com/office/drawing/2014/main" id="{19762B38-55E3-BB4E-B458-7A8EA1672280}"/>
              </a:ext>
            </a:extLst>
          </p:cNvPr>
          <p:cNvSpPr txBox="1"/>
          <p:nvPr/>
        </p:nvSpPr>
        <p:spPr>
          <a:xfrm>
            <a:off x="4689686" y="1257308"/>
            <a:ext cx="800219"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プルーム</a:t>
            </a:r>
          </a:p>
        </p:txBody>
      </p:sp>
      <p:sp>
        <p:nvSpPr>
          <p:cNvPr id="170" name="下矢印 169">
            <a:extLst>
              <a:ext uri="{FF2B5EF4-FFF2-40B4-BE49-F238E27FC236}">
                <a16:creationId xmlns:a16="http://schemas.microsoft.com/office/drawing/2014/main" id="{3B2139A1-A0BB-5D4F-BCE2-631C273B0F1B}"/>
              </a:ext>
            </a:extLst>
          </p:cNvPr>
          <p:cNvSpPr/>
          <p:nvPr/>
        </p:nvSpPr>
        <p:spPr>
          <a:xfrm>
            <a:off x="4037439" y="2416666"/>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Yu Gothic" panose="020B0400000000000000" pitchFamily="34" charset="-128"/>
              <a:ea typeface="Yu Gothic" panose="020B0400000000000000" pitchFamily="34" charset="-128"/>
            </a:endParaRPr>
          </a:p>
        </p:txBody>
      </p:sp>
      <p:sp>
        <p:nvSpPr>
          <p:cNvPr id="171" name="テキスト ボックス 170">
            <a:extLst>
              <a:ext uri="{FF2B5EF4-FFF2-40B4-BE49-F238E27FC236}">
                <a16:creationId xmlns:a16="http://schemas.microsoft.com/office/drawing/2014/main" id="{90CDF1D3-55DC-0540-B96C-E8EFC56A6E06}"/>
              </a:ext>
            </a:extLst>
          </p:cNvPr>
          <p:cNvSpPr txBox="1"/>
          <p:nvPr/>
        </p:nvSpPr>
        <p:spPr>
          <a:xfrm>
            <a:off x="3015748" y="2882309"/>
            <a:ext cx="2331415"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2000" b="1">
                <a:solidFill>
                  <a:srgbClr val="2E2224"/>
                </a:solidFill>
                <a:latin typeface="Yu Gothic" panose="020B0400000000000000" pitchFamily="34" charset="-128"/>
                <a:ea typeface="Yu Gothic" panose="020B0400000000000000" pitchFamily="34" charset="-128"/>
              </a:rPr>
              <a:t>放射性物質の放出</a:t>
            </a:r>
          </a:p>
        </p:txBody>
      </p:sp>
      <p:sp>
        <p:nvSpPr>
          <p:cNvPr id="172" name="テキスト ボックス 171">
            <a:extLst>
              <a:ext uri="{FF2B5EF4-FFF2-40B4-BE49-F238E27FC236}">
                <a16:creationId xmlns:a16="http://schemas.microsoft.com/office/drawing/2014/main" id="{A97C66F8-9457-D64A-8021-C31FD7410C8B}"/>
              </a:ext>
            </a:extLst>
          </p:cNvPr>
          <p:cNvSpPr txBox="1"/>
          <p:nvPr/>
        </p:nvSpPr>
        <p:spPr>
          <a:xfrm>
            <a:off x="3164303" y="4935188"/>
            <a:ext cx="2040702"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600">
                <a:latin typeface="Yu Gothic" panose="020B0400000000000000" pitchFamily="34" charset="-128"/>
                <a:ea typeface="Yu Gothic" panose="020B0400000000000000" pitchFamily="34" charset="-128"/>
              </a:rPr>
              <a:t>食物に取り込まれる</a:t>
            </a:r>
          </a:p>
        </p:txBody>
      </p:sp>
      <p:sp>
        <p:nvSpPr>
          <p:cNvPr id="182" name="右矢印 181">
            <a:extLst>
              <a:ext uri="{FF2B5EF4-FFF2-40B4-BE49-F238E27FC236}">
                <a16:creationId xmlns:a16="http://schemas.microsoft.com/office/drawing/2014/main" id="{BFD96B35-5F48-0D46-A5DC-51E95F6AF0ED}"/>
              </a:ext>
            </a:extLst>
          </p:cNvPr>
          <p:cNvSpPr/>
          <p:nvPr/>
        </p:nvSpPr>
        <p:spPr>
          <a:xfrm rot="19106061" flipV="1">
            <a:off x="5088230" y="4272578"/>
            <a:ext cx="1912163" cy="2067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panose="020B0400000000000000" pitchFamily="34" charset="-128"/>
              <a:ea typeface="Yu Gothic" panose="020B0400000000000000" pitchFamily="34" charset="-128"/>
            </a:endParaRPr>
          </a:p>
        </p:txBody>
      </p:sp>
      <p:sp>
        <p:nvSpPr>
          <p:cNvPr id="183" name="テキスト ボックス 182">
            <a:extLst>
              <a:ext uri="{FF2B5EF4-FFF2-40B4-BE49-F238E27FC236}">
                <a16:creationId xmlns:a16="http://schemas.microsoft.com/office/drawing/2014/main" id="{FAC231DD-47B9-1F45-B59C-6CECB1CD479F}"/>
              </a:ext>
            </a:extLst>
          </p:cNvPr>
          <p:cNvSpPr txBox="1"/>
          <p:nvPr/>
        </p:nvSpPr>
        <p:spPr>
          <a:xfrm>
            <a:off x="7670315" y="3785374"/>
            <a:ext cx="644173" cy="338554"/>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汚染</a:t>
            </a:r>
            <a:endParaRPr lang="en-US" altLang="ja-JP" sz="1600" b="1">
              <a:latin typeface="Yu Gothic" panose="020B0400000000000000" pitchFamily="34" charset="-128"/>
              <a:ea typeface="Yu Gothic" panose="020B0400000000000000" pitchFamily="34" charset="-128"/>
            </a:endParaRPr>
          </a:p>
        </p:txBody>
      </p:sp>
      <p:sp>
        <p:nvSpPr>
          <p:cNvPr id="184" name="テキスト ボックス 183">
            <a:extLst>
              <a:ext uri="{FF2B5EF4-FFF2-40B4-BE49-F238E27FC236}">
                <a16:creationId xmlns:a16="http://schemas.microsoft.com/office/drawing/2014/main" id="{D5A6FCB8-1CD9-6241-91E0-2F0CF771B10C}"/>
              </a:ext>
            </a:extLst>
          </p:cNvPr>
          <p:cNvSpPr txBox="1"/>
          <p:nvPr/>
        </p:nvSpPr>
        <p:spPr>
          <a:xfrm>
            <a:off x="7660702" y="3119744"/>
            <a:ext cx="1224136" cy="338554"/>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外部被ばく</a:t>
            </a:r>
            <a:endParaRPr lang="en-US" altLang="ja-JP" sz="1600" b="1">
              <a:latin typeface="Yu Gothic" panose="020B0400000000000000" pitchFamily="34" charset="-128"/>
              <a:ea typeface="Yu Gothic" panose="020B0400000000000000" pitchFamily="34" charset="-128"/>
            </a:endParaRPr>
          </a:p>
        </p:txBody>
      </p:sp>
      <p:sp>
        <p:nvSpPr>
          <p:cNvPr id="186" name="テキスト ボックス 185">
            <a:extLst>
              <a:ext uri="{FF2B5EF4-FFF2-40B4-BE49-F238E27FC236}">
                <a16:creationId xmlns:a16="http://schemas.microsoft.com/office/drawing/2014/main" id="{F1F19729-56D4-7B41-8B4E-A6AFB80584E9}"/>
              </a:ext>
            </a:extLst>
          </p:cNvPr>
          <p:cNvSpPr txBox="1"/>
          <p:nvPr/>
        </p:nvSpPr>
        <p:spPr>
          <a:xfrm>
            <a:off x="5050761" y="3634352"/>
            <a:ext cx="1224136" cy="338554"/>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内部被ばく</a:t>
            </a:r>
            <a:endParaRPr lang="en-US" altLang="ja-JP" sz="1600" b="1">
              <a:latin typeface="Yu Gothic" panose="020B0400000000000000" pitchFamily="34" charset="-128"/>
              <a:ea typeface="Yu Gothic" panose="020B0400000000000000" pitchFamily="34" charset="-128"/>
            </a:endParaRPr>
          </a:p>
        </p:txBody>
      </p:sp>
      <p:sp>
        <p:nvSpPr>
          <p:cNvPr id="187" name="右矢印 186">
            <a:extLst>
              <a:ext uri="{FF2B5EF4-FFF2-40B4-BE49-F238E27FC236}">
                <a16:creationId xmlns:a16="http://schemas.microsoft.com/office/drawing/2014/main" id="{0BA08F42-F9DC-F746-8DCD-F5D0DC27BD0D}"/>
              </a:ext>
            </a:extLst>
          </p:cNvPr>
          <p:cNvSpPr/>
          <p:nvPr/>
        </p:nvSpPr>
        <p:spPr>
          <a:xfrm rot="882723">
            <a:off x="5386228" y="3160380"/>
            <a:ext cx="1373757" cy="1724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Yu Gothic" panose="020B0400000000000000" pitchFamily="34" charset="-128"/>
              <a:ea typeface="Yu Gothic" panose="020B0400000000000000" pitchFamily="34" charset="-128"/>
            </a:endParaRPr>
          </a:p>
        </p:txBody>
      </p:sp>
      <p:sp>
        <p:nvSpPr>
          <p:cNvPr id="188" name="テキスト ボックス 187">
            <a:extLst>
              <a:ext uri="{FF2B5EF4-FFF2-40B4-BE49-F238E27FC236}">
                <a16:creationId xmlns:a16="http://schemas.microsoft.com/office/drawing/2014/main" id="{CB185747-3184-004C-819E-A2E946668FBB}"/>
              </a:ext>
            </a:extLst>
          </p:cNvPr>
          <p:cNvSpPr txBox="1"/>
          <p:nvPr/>
        </p:nvSpPr>
        <p:spPr>
          <a:xfrm>
            <a:off x="3642615" y="3944722"/>
            <a:ext cx="1224136"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600">
                <a:latin typeface="Yu Gothic" panose="020B0400000000000000" pitchFamily="34" charset="-128"/>
                <a:ea typeface="Yu Gothic" panose="020B0400000000000000" pitchFamily="34" charset="-128"/>
              </a:rPr>
              <a:t>土壌の汚染</a:t>
            </a:r>
            <a:endParaRPr lang="en-US" altLang="ja-JP" sz="1600">
              <a:latin typeface="Yu Gothic" panose="020B0400000000000000" pitchFamily="34" charset="-128"/>
              <a:ea typeface="Yu Gothic" panose="020B0400000000000000" pitchFamily="34" charset="-128"/>
            </a:endParaRPr>
          </a:p>
        </p:txBody>
      </p:sp>
      <p:sp>
        <p:nvSpPr>
          <p:cNvPr id="189" name="下矢印 188">
            <a:extLst>
              <a:ext uri="{FF2B5EF4-FFF2-40B4-BE49-F238E27FC236}">
                <a16:creationId xmlns:a16="http://schemas.microsoft.com/office/drawing/2014/main" id="{26AA0476-CBA1-6046-BD62-DFB115812F24}"/>
              </a:ext>
            </a:extLst>
          </p:cNvPr>
          <p:cNvSpPr/>
          <p:nvPr/>
        </p:nvSpPr>
        <p:spPr>
          <a:xfrm>
            <a:off x="4037439" y="3446768"/>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Yu Gothic" panose="020B0400000000000000" pitchFamily="34" charset="-128"/>
              <a:ea typeface="Yu Gothic" panose="020B0400000000000000" pitchFamily="34" charset="-128"/>
            </a:endParaRPr>
          </a:p>
        </p:txBody>
      </p:sp>
      <p:sp>
        <p:nvSpPr>
          <p:cNvPr id="190" name="下矢印 189">
            <a:extLst>
              <a:ext uri="{FF2B5EF4-FFF2-40B4-BE49-F238E27FC236}">
                <a16:creationId xmlns:a16="http://schemas.microsoft.com/office/drawing/2014/main" id="{F1F0E6CA-1D93-F348-AC6D-0F6A619977FF}"/>
              </a:ext>
            </a:extLst>
          </p:cNvPr>
          <p:cNvSpPr/>
          <p:nvPr/>
        </p:nvSpPr>
        <p:spPr>
          <a:xfrm>
            <a:off x="4037439" y="4456004"/>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Yu Gothic" panose="020B0400000000000000" pitchFamily="34" charset="-128"/>
              <a:ea typeface="Yu Gothic" panose="020B0400000000000000" pitchFamily="34" charset="-128"/>
            </a:endParaRPr>
          </a:p>
        </p:txBody>
      </p:sp>
      <p:sp>
        <p:nvSpPr>
          <p:cNvPr id="192" name="テキスト ボックス 191">
            <a:extLst>
              <a:ext uri="{FF2B5EF4-FFF2-40B4-BE49-F238E27FC236}">
                <a16:creationId xmlns:a16="http://schemas.microsoft.com/office/drawing/2014/main" id="{8F303528-BB67-3E41-9D37-62B18D1D4720}"/>
              </a:ext>
            </a:extLst>
          </p:cNvPr>
          <p:cNvSpPr txBox="1"/>
          <p:nvPr/>
        </p:nvSpPr>
        <p:spPr>
          <a:xfrm>
            <a:off x="5701630" y="4212852"/>
            <a:ext cx="68636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600">
                <a:latin typeface="Yu Gothic" panose="020B0400000000000000" pitchFamily="34" charset="-128"/>
                <a:ea typeface="Yu Gothic" panose="020B0400000000000000" pitchFamily="34" charset="-128"/>
              </a:rPr>
              <a:t>食事</a:t>
            </a:r>
            <a:endParaRPr lang="en-US" altLang="ja-JP" sz="1600">
              <a:latin typeface="Yu Gothic" panose="020B0400000000000000" pitchFamily="34" charset="-128"/>
              <a:ea typeface="Yu Gothic" panose="020B0400000000000000" pitchFamily="34" charset="-128"/>
            </a:endParaRPr>
          </a:p>
        </p:txBody>
      </p:sp>
      <p:sp>
        <p:nvSpPr>
          <p:cNvPr id="193" name="テキスト ボックス 192">
            <a:extLst>
              <a:ext uri="{FF2B5EF4-FFF2-40B4-BE49-F238E27FC236}">
                <a16:creationId xmlns:a16="http://schemas.microsoft.com/office/drawing/2014/main" id="{14C1C3C5-C5D3-FE41-83E8-62A2F9DEBD1E}"/>
              </a:ext>
            </a:extLst>
          </p:cNvPr>
          <p:cNvSpPr txBox="1"/>
          <p:nvPr/>
        </p:nvSpPr>
        <p:spPr>
          <a:xfrm>
            <a:off x="5698832" y="3082783"/>
            <a:ext cx="67314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600">
                <a:latin typeface="Yu Gothic" panose="020B0400000000000000" pitchFamily="34" charset="-128"/>
                <a:ea typeface="Yu Gothic" panose="020B0400000000000000" pitchFamily="34" charset="-128"/>
              </a:rPr>
              <a:t>吸入</a:t>
            </a:r>
          </a:p>
        </p:txBody>
      </p:sp>
      <p:sp>
        <p:nvSpPr>
          <p:cNvPr id="194" name="雲 193">
            <a:extLst>
              <a:ext uri="{FF2B5EF4-FFF2-40B4-BE49-F238E27FC236}">
                <a16:creationId xmlns:a16="http://schemas.microsoft.com/office/drawing/2014/main" id="{93336AA9-4FB3-394A-B49E-D18A7589881A}"/>
              </a:ext>
            </a:extLst>
          </p:cNvPr>
          <p:cNvSpPr/>
          <p:nvPr/>
        </p:nvSpPr>
        <p:spPr>
          <a:xfrm>
            <a:off x="5591562" y="1685277"/>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95" name="雲 194">
            <a:extLst>
              <a:ext uri="{FF2B5EF4-FFF2-40B4-BE49-F238E27FC236}">
                <a16:creationId xmlns:a16="http://schemas.microsoft.com/office/drawing/2014/main" id="{D928324E-97DF-9445-9C9F-85433E60463A}"/>
              </a:ext>
            </a:extLst>
          </p:cNvPr>
          <p:cNvSpPr/>
          <p:nvPr/>
        </p:nvSpPr>
        <p:spPr>
          <a:xfrm>
            <a:off x="4849487" y="1910002"/>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96" name="雲 195">
            <a:extLst>
              <a:ext uri="{FF2B5EF4-FFF2-40B4-BE49-F238E27FC236}">
                <a16:creationId xmlns:a16="http://schemas.microsoft.com/office/drawing/2014/main" id="{3FD6B07D-7F10-AC4C-A4BA-B8765D28B830}"/>
              </a:ext>
            </a:extLst>
          </p:cNvPr>
          <p:cNvSpPr/>
          <p:nvPr/>
        </p:nvSpPr>
        <p:spPr>
          <a:xfrm>
            <a:off x="6614449" y="166856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97" name="雲 196">
            <a:extLst>
              <a:ext uri="{FF2B5EF4-FFF2-40B4-BE49-F238E27FC236}">
                <a16:creationId xmlns:a16="http://schemas.microsoft.com/office/drawing/2014/main" id="{1E7E0FF0-99E5-5E41-A6B5-AA622DD619E5}"/>
              </a:ext>
            </a:extLst>
          </p:cNvPr>
          <p:cNvSpPr/>
          <p:nvPr/>
        </p:nvSpPr>
        <p:spPr>
          <a:xfrm>
            <a:off x="7730330" y="175632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grpSp>
        <p:nvGrpSpPr>
          <p:cNvPr id="198" name="Group 55">
            <a:extLst>
              <a:ext uri="{FF2B5EF4-FFF2-40B4-BE49-F238E27FC236}">
                <a16:creationId xmlns:a16="http://schemas.microsoft.com/office/drawing/2014/main" id="{6073D2C4-8AEC-874C-9138-842CE2BF2891}"/>
              </a:ext>
            </a:extLst>
          </p:cNvPr>
          <p:cNvGrpSpPr>
            <a:grpSpLocks/>
          </p:cNvGrpSpPr>
          <p:nvPr/>
        </p:nvGrpSpPr>
        <p:grpSpPr bwMode="auto">
          <a:xfrm>
            <a:off x="5560562" y="2150811"/>
            <a:ext cx="246790" cy="209136"/>
            <a:chOff x="3347" y="1468"/>
            <a:chExt cx="433" cy="433"/>
          </a:xfrm>
        </p:grpSpPr>
        <p:sp>
          <p:nvSpPr>
            <p:cNvPr id="199" name="Freeform 56">
              <a:extLst>
                <a:ext uri="{FF2B5EF4-FFF2-40B4-BE49-F238E27FC236}">
                  <a16:creationId xmlns:a16="http://schemas.microsoft.com/office/drawing/2014/main" id="{EFD90171-037B-DB43-ADD4-865611C3713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0" name="Freeform 57">
              <a:extLst>
                <a:ext uri="{FF2B5EF4-FFF2-40B4-BE49-F238E27FC236}">
                  <a16:creationId xmlns:a16="http://schemas.microsoft.com/office/drawing/2014/main" id="{25B3A2F1-1F14-F347-B56A-C4A2104762E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1" name="Freeform 58">
              <a:extLst>
                <a:ext uri="{FF2B5EF4-FFF2-40B4-BE49-F238E27FC236}">
                  <a16:creationId xmlns:a16="http://schemas.microsoft.com/office/drawing/2014/main" id="{ABEFF638-C1C3-AA46-9095-F760EE97583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2" name="Freeform 59">
              <a:extLst>
                <a:ext uri="{FF2B5EF4-FFF2-40B4-BE49-F238E27FC236}">
                  <a16:creationId xmlns:a16="http://schemas.microsoft.com/office/drawing/2014/main" id="{FAC9FA17-1771-7445-8F2E-A9F473F6E20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3" name="Freeform 60">
              <a:extLst>
                <a:ext uri="{FF2B5EF4-FFF2-40B4-BE49-F238E27FC236}">
                  <a16:creationId xmlns:a16="http://schemas.microsoft.com/office/drawing/2014/main" id="{7E6E916E-5C7A-2845-A0E3-3D841E49250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04" name="Group 55">
            <a:extLst>
              <a:ext uri="{FF2B5EF4-FFF2-40B4-BE49-F238E27FC236}">
                <a16:creationId xmlns:a16="http://schemas.microsoft.com/office/drawing/2014/main" id="{B9EBCC5D-5502-E94C-9581-315AFF62817E}"/>
              </a:ext>
            </a:extLst>
          </p:cNvPr>
          <p:cNvGrpSpPr>
            <a:grpSpLocks/>
          </p:cNvGrpSpPr>
          <p:nvPr/>
        </p:nvGrpSpPr>
        <p:grpSpPr bwMode="auto">
          <a:xfrm>
            <a:off x="8494780" y="2131707"/>
            <a:ext cx="246790" cy="209136"/>
            <a:chOff x="3347" y="1468"/>
            <a:chExt cx="433" cy="433"/>
          </a:xfrm>
        </p:grpSpPr>
        <p:sp>
          <p:nvSpPr>
            <p:cNvPr id="205" name="Freeform 56">
              <a:extLst>
                <a:ext uri="{FF2B5EF4-FFF2-40B4-BE49-F238E27FC236}">
                  <a16:creationId xmlns:a16="http://schemas.microsoft.com/office/drawing/2014/main" id="{69976D01-FA3E-5D47-864B-70059B38F41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6" name="Freeform 57">
              <a:extLst>
                <a:ext uri="{FF2B5EF4-FFF2-40B4-BE49-F238E27FC236}">
                  <a16:creationId xmlns:a16="http://schemas.microsoft.com/office/drawing/2014/main" id="{5E452DA7-E313-A544-B243-F2EA9129582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7" name="Freeform 58">
              <a:extLst>
                <a:ext uri="{FF2B5EF4-FFF2-40B4-BE49-F238E27FC236}">
                  <a16:creationId xmlns:a16="http://schemas.microsoft.com/office/drawing/2014/main" id="{1E376204-7B97-B24B-94A2-AEEFAE3D6E3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8" name="Freeform 59">
              <a:extLst>
                <a:ext uri="{FF2B5EF4-FFF2-40B4-BE49-F238E27FC236}">
                  <a16:creationId xmlns:a16="http://schemas.microsoft.com/office/drawing/2014/main" id="{18DA505A-B854-D644-AAF8-649E547E6C0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09" name="Freeform 60">
              <a:extLst>
                <a:ext uri="{FF2B5EF4-FFF2-40B4-BE49-F238E27FC236}">
                  <a16:creationId xmlns:a16="http://schemas.microsoft.com/office/drawing/2014/main" id="{B12436A6-687C-4947-B6CF-CD27B942D52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10" name="Group 55">
            <a:extLst>
              <a:ext uri="{FF2B5EF4-FFF2-40B4-BE49-F238E27FC236}">
                <a16:creationId xmlns:a16="http://schemas.microsoft.com/office/drawing/2014/main" id="{ED6D4BFB-205A-B849-9C4A-45B4A5DE0C7E}"/>
              </a:ext>
            </a:extLst>
          </p:cNvPr>
          <p:cNvGrpSpPr>
            <a:grpSpLocks/>
          </p:cNvGrpSpPr>
          <p:nvPr/>
        </p:nvGrpSpPr>
        <p:grpSpPr bwMode="auto">
          <a:xfrm>
            <a:off x="6481080" y="2281088"/>
            <a:ext cx="246790" cy="209136"/>
            <a:chOff x="3347" y="1468"/>
            <a:chExt cx="433" cy="433"/>
          </a:xfrm>
        </p:grpSpPr>
        <p:sp>
          <p:nvSpPr>
            <p:cNvPr id="211" name="Freeform 56">
              <a:extLst>
                <a:ext uri="{FF2B5EF4-FFF2-40B4-BE49-F238E27FC236}">
                  <a16:creationId xmlns:a16="http://schemas.microsoft.com/office/drawing/2014/main" id="{2BD24AB2-4B3D-A044-82D4-1F2D00EBB9B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2" name="Freeform 57">
              <a:extLst>
                <a:ext uri="{FF2B5EF4-FFF2-40B4-BE49-F238E27FC236}">
                  <a16:creationId xmlns:a16="http://schemas.microsoft.com/office/drawing/2014/main" id="{A5B452FB-65C9-B745-830E-193752D3D5D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3" name="Freeform 58">
              <a:extLst>
                <a:ext uri="{FF2B5EF4-FFF2-40B4-BE49-F238E27FC236}">
                  <a16:creationId xmlns:a16="http://schemas.microsoft.com/office/drawing/2014/main" id="{FF7A31A9-78AA-CF40-A204-A42F695EB0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4" name="Freeform 59">
              <a:extLst>
                <a:ext uri="{FF2B5EF4-FFF2-40B4-BE49-F238E27FC236}">
                  <a16:creationId xmlns:a16="http://schemas.microsoft.com/office/drawing/2014/main" id="{8DF2846F-7529-E948-9B48-93B1A5EBDD6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5" name="Freeform 60">
              <a:extLst>
                <a:ext uri="{FF2B5EF4-FFF2-40B4-BE49-F238E27FC236}">
                  <a16:creationId xmlns:a16="http://schemas.microsoft.com/office/drawing/2014/main" id="{6BDC344D-A44A-E140-AD77-04CB4C2E2B4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16" name="Group 55">
            <a:extLst>
              <a:ext uri="{FF2B5EF4-FFF2-40B4-BE49-F238E27FC236}">
                <a16:creationId xmlns:a16="http://schemas.microsoft.com/office/drawing/2014/main" id="{C302D81F-25C5-0146-86BE-6EE68E78C3E1}"/>
              </a:ext>
            </a:extLst>
          </p:cNvPr>
          <p:cNvGrpSpPr>
            <a:grpSpLocks/>
          </p:cNvGrpSpPr>
          <p:nvPr/>
        </p:nvGrpSpPr>
        <p:grpSpPr bwMode="auto">
          <a:xfrm>
            <a:off x="7578451" y="1917071"/>
            <a:ext cx="246790" cy="209136"/>
            <a:chOff x="3347" y="1468"/>
            <a:chExt cx="433" cy="433"/>
          </a:xfrm>
        </p:grpSpPr>
        <p:sp>
          <p:nvSpPr>
            <p:cNvPr id="217" name="Freeform 56">
              <a:extLst>
                <a:ext uri="{FF2B5EF4-FFF2-40B4-BE49-F238E27FC236}">
                  <a16:creationId xmlns:a16="http://schemas.microsoft.com/office/drawing/2014/main" id="{1F9F80CC-6F8D-5147-85AA-473EAED1FF6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8" name="Freeform 57">
              <a:extLst>
                <a:ext uri="{FF2B5EF4-FFF2-40B4-BE49-F238E27FC236}">
                  <a16:creationId xmlns:a16="http://schemas.microsoft.com/office/drawing/2014/main" id="{820957B4-C891-964C-B66D-1A6EB5EE30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19" name="Freeform 58">
              <a:extLst>
                <a:ext uri="{FF2B5EF4-FFF2-40B4-BE49-F238E27FC236}">
                  <a16:creationId xmlns:a16="http://schemas.microsoft.com/office/drawing/2014/main" id="{88E2C55E-179E-B742-95A6-2A835A587F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0" name="Freeform 59">
              <a:extLst>
                <a:ext uri="{FF2B5EF4-FFF2-40B4-BE49-F238E27FC236}">
                  <a16:creationId xmlns:a16="http://schemas.microsoft.com/office/drawing/2014/main" id="{545BAA61-3717-214A-B55C-2FB02751254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1" name="Freeform 60">
              <a:extLst>
                <a:ext uri="{FF2B5EF4-FFF2-40B4-BE49-F238E27FC236}">
                  <a16:creationId xmlns:a16="http://schemas.microsoft.com/office/drawing/2014/main" id="{8461001B-C6CD-414A-894B-EF2B083C987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22" name="Group 55">
            <a:extLst>
              <a:ext uri="{FF2B5EF4-FFF2-40B4-BE49-F238E27FC236}">
                <a16:creationId xmlns:a16="http://schemas.microsoft.com/office/drawing/2014/main" id="{BEC1D462-27B9-294E-818E-4F41819A63D7}"/>
              </a:ext>
            </a:extLst>
          </p:cNvPr>
          <p:cNvGrpSpPr>
            <a:grpSpLocks/>
          </p:cNvGrpSpPr>
          <p:nvPr/>
        </p:nvGrpSpPr>
        <p:grpSpPr bwMode="auto">
          <a:xfrm>
            <a:off x="8166301" y="1813325"/>
            <a:ext cx="246790" cy="209136"/>
            <a:chOff x="3347" y="1468"/>
            <a:chExt cx="433" cy="433"/>
          </a:xfrm>
        </p:grpSpPr>
        <p:sp>
          <p:nvSpPr>
            <p:cNvPr id="223" name="Freeform 56">
              <a:extLst>
                <a:ext uri="{FF2B5EF4-FFF2-40B4-BE49-F238E27FC236}">
                  <a16:creationId xmlns:a16="http://schemas.microsoft.com/office/drawing/2014/main" id="{C9B7BD4B-820F-5B43-A6F8-82E4E626A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4" name="Freeform 57">
              <a:extLst>
                <a:ext uri="{FF2B5EF4-FFF2-40B4-BE49-F238E27FC236}">
                  <a16:creationId xmlns:a16="http://schemas.microsoft.com/office/drawing/2014/main" id="{BBE2ECD0-4962-4F45-8471-982A91AEDB2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5" name="Freeform 58">
              <a:extLst>
                <a:ext uri="{FF2B5EF4-FFF2-40B4-BE49-F238E27FC236}">
                  <a16:creationId xmlns:a16="http://schemas.microsoft.com/office/drawing/2014/main" id="{95C0E453-4820-004E-9648-CFB8425D9E0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6" name="Freeform 59">
              <a:extLst>
                <a:ext uri="{FF2B5EF4-FFF2-40B4-BE49-F238E27FC236}">
                  <a16:creationId xmlns:a16="http://schemas.microsoft.com/office/drawing/2014/main" id="{6B788144-3FB4-764B-B433-7B21804114B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27" name="Freeform 60">
              <a:extLst>
                <a:ext uri="{FF2B5EF4-FFF2-40B4-BE49-F238E27FC236}">
                  <a16:creationId xmlns:a16="http://schemas.microsoft.com/office/drawing/2014/main" id="{EEFCFFF5-DBA0-FC4B-8519-8CBF7F4C793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28" name="Group 55">
            <a:extLst>
              <a:ext uri="{FF2B5EF4-FFF2-40B4-BE49-F238E27FC236}">
                <a16:creationId xmlns:a16="http://schemas.microsoft.com/office/drawing/2014/main" id="{24978540-62DA-DF4D-8E57-EC5288C0E927}"/>
              </a:ext>
            </a:extLst>
          </p:cNvPr>
          <p:cNvGrpSpPr>
            <a:grpSpLocks/>
          </p:cNvGrpSpPr>
          <p:nvPr/>
        </p:nvGrpSpPr>
        <p:grpSpPr bwMode="auto">
          <a:xfrm>
            <a:off x="4943966" y="1919637"/>
            <a:ext cx="246790" cy="209136"/>
            <a:chOff x="3347" y="1468"/>
            <a:chExt cx="433" cy="433"/>
          </a:xfrm>
        </p:grpSpPr>
        <p:sp>
          <p:nvSpPr>
            <p:cNvPr id="229" name="Freeform 56">
              <a:extLst>
                <a:ext uri="{FF2B5EF4-FFF2-40B4-BE49-F238E27FC236}">
                  <a16:creationId xmlns:a16="http://schemas.microsoft.com/office/drawing/2014/main" id="{5BA99B81-6285-B94C-AF2A-E4CA5F98F38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0" name="Freeform 57">
              <a:extLst>
                <a:ext uri="{FF2B5EF4-FFF2-40B4-BE49-F238E27FC236}">
                  <a16:creationId xmlns:a16="http://schemas.microsoft.com/office/drawing/2014/main" id="{2EACC61E-F17F-CB49-99EE-DDCEB199F81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1" name="Freeform 58">
              <a:extLst>
                <a:ext uri="{FF2B5EF4-FFF2-40B4-BE49-F238E27FC236}">
                  <a16:creationId xmlns:a16="http://schemas.microsoft.com/office/drawing/2014/main" id="{6DCB2158-929C-444C-AA5D-97418F603ED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2" name="Freeform 59">
              <a:extLst>
                <a:ext uri="{FF2B5EF4-FFF2-40B4-BE49-F238E27FC236}">
                  <a16:creationId xmlns:a16="http://schemas.microsoft.com/office/drawing/2014/main" id="{D401E637-FE2F-6F4F-B5E3-49BCFFF0BE5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3" name="Freeform 60">
              <a:extLst>
                <a:ext uri="{FF2B5EF4-FFF2-40B4-BE49-F238E27FC236}">
                  <a16:creationId xmlns:a16="http://schemas.microsoft.com/office/drawing/2014/main" id="{F23CB464-DF36-8144-B355-48B89F837AF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34" name="Group 55">
            <a:extLst>
              <a:ext uri="{FF2B5EF4-FFF2-40B4-BE49-F238E27FC236}">
                <a16:creationId xmlns:a16="http://schemas.microsoft.com/office/drawing/2014/main" id="{A49A79E9-17B1-FE45-8C0B-F510519BBB8F}"/>
              </a:ext>
            </a:extLst>
          </p:cNvPr>
          <p:cNvGrpSpPr>
            <a:grpSpLocks/>
          </p:cNvGrpSpPr>
          <p:nvPr/>
        </p:nvGrpSpPr>
        <p:grpSpPr bwMode="auto">
          <a:xfrm>
            <a:off x="6860441" y="1743644"/>
            <a:ext cx="246790" cy="209136"/>
            <a:chOff x="3347" y="1468"/>
            <a:chExt cx="433" cy="433"/>
          </a:xfrm>
        </p:grpSpPr>
        <p:sp>
          <p:nvSpPr>
            <p:cNvPr id="235" name="Freeform 56">
              <a:extLst>
                <a:ext uri="{FF2B5EF4-FFF2-40B4-BE49-F238E27FC236}">
                  <a16:creationId xmlns:a16="http://schemas.microsoft.com/office/drawing/2014/main" id="{E16BFFB9-67A5-5542-9575-430AE1B12B3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6" name="Freeform 57">
              <a:extLst>
                <a:ext uri="{FF2B5EF4-FFF2-40B4-BE49-F238E27FC236}">
                  <a16:creationId xmlns:a16="http://schemas.microsoft.com/office/drawing/2014/main" id="{676B64A2-55EA-E241-BAA0-6C58A9F9DD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7" name="Freeform 58">
              <a:extLst>
                <a:ext uri="{FF2B5EF4-FFF2-40B4-BE49-F238E27FC236}">
                  <a16:creationId xmlns:a16="http://schemas.microsoft.com/office/drawing/2014/main" id="{4723D9D4-CD11-B541-A5BE-D5146794D32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8" name="Freeform 59">
              <a:extLst>
                <a:ext uri="{FF2B5EF4-FFF2-40B4-BE49-F238E27FC236}">
                  <a16:creationId xmlns:a16="http://schemas.microsoft.com/office/drawing/2014/main" id="{65668D2E-C692-FF44-BE49-4CD53DB39C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39" name="Freeform 60">
              <a:extLst>
                <a:ext uri="{FF2B5EF4-FFF2-40B4-BE49-F238E27FC236}">
                  <a16:creationId xmlns:a16="http://schemas.microsoft.com/office/drawing/2014/main" id="{6B6CBF19-D142-C84E-9ED9-B8016DD17C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40" name="Group 55">
            <a:extLst>
              <a:ext uri="{FF2B5EF4-FFF2-40B4-BE49-F238E27FC236}">
                <a16:creationId xmlns:a16="http://schemas.microsoft.com/office/drawing/2014/main" id="{8E34EDD6-F371-684A-965C-D5F9DCFCE053}"/>
              </a:ext>
            </a:extLst>
          </p:cNvPr>
          <p:cNvGrpSpPr>
            <a:grpSpLocks/>
          </p:cNvGrpSpPr>
          <p:nvPr/>
        </p:nvGrpSpPr>
        <p:grpSpPr bwMode="auto">
          <a:xfrm>
            <a:off x="6316752" y="1872032"/>
            <a:ext cx="246790" cy="209136"/>
            <a:chOff x="3347" y="1468"/>
            <a:chExt cx="433" cy="433"/>
          </a:xfrm>
        </p:grpSpPr>
        <p:sp>
          <p:nvSpPr>
            <p:cNvPr id="241" name="Freeform 56">
              <a:extLst>
                <a:ext uri="{FF2B5EF4-FFF2-40B4-BE49-F238E27FC236}">
                  <a16:creationId xmlns:a16="http://schemas.microsoft.com/office/drawing/2014/main" id="{8BE74C17-549C-0545-89EE-F70DF9AE195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2" name="Freeform 57">
              <a:extLst>
                <a:ext uri="{FF2B5EF4-FFF2-40B4-BE49-F238E27FC236}">
                  <a16:creationId xmlns:a16="http://schemas.microsoft.com/office/drawing/2014/main" id="{6B2C37F7-F3DE-F54B-BCB0-70708BB8AF6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3" name="Freeform 58">
              <a:extLst>
                <a:ext uri="{FF2B5EF4-FFF2-40B4-BE49-F238E27FC236}">
                  <a16:creationId xmlns:a16="http://schemas.microsoft.com/office/drawing/2014/main" id="{CA0A4B90-83FF-254E-88AC-65B2964D4C9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4" name="Freeform 59">
              <a:extLst>
                <a:ext uri="{FF2B5EF4-FFF2-40B4-BE49-F238E27FC236}">
                  <a16:creationId xmlns:a16="http://schemas.microsoft.com/office/drawing/2014/main" id="{F2B8FA4D-7E5F-B342-8552-DBD8B9803F7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5" name="Freeform 60">
              <a:extLst>
                <a:ext uri="{FF2B5EF4-FFF2-40B4-BE49-F238E27FC236}">
                  <a16:creationId xmlns:a16="http://schemas.microsoft.com/office/drawing/2014/main" id="{34B18E5A-684A-FB45-AEDB-7E5D95B3D1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46" name="Group 55">
            <a:extLst>
              <a:ext uri="{FF2B5EF4-FFF2-40B4-BE49-F238E27FC236}">
                <a16:creationId xmlns:a16="http://schemas.microsoft.com/office/drawing/2014/main" id="{5AB3C3D5-F635-C14D-9A02-3A269E1A40A6}"/>
              </a:ext>
            </a:extLst>
          </p:cNvPr>
          <p:cNvGrpSpPr>
            <a:grpSpLocks/>
          </p:cNvGrpSpPr>
          <p:nvPr/>
        </p:nvGrpSpPr>
        <p:grpSpPr bwMode="auto">
          <a:xfrm>
            <a:off x="7051733" y="2091409"/>
            <a:ext cx="246790" cy="209136"/>
            <a:chOff x="3347" y="1468"/>
            <a:chExt cx="433" cy="433"/>
          </a:xfrm>
        </p:grpSpPr>
        <p:sp>
          <p:nvSpPr>
            <p:cNvPr id="247" name="Freeform 56">
              <a:extLst>
                <a:ext uri="{FF2B5EF4-FFF2-40B4-BE49-F238E27FC236}">
                  <a16:creationId xmlns:a16="http://schemas.microsoft.com/office/drawing/2014/main" id="{C5D909A7-6C83-694A-B14E-664DC6BCAFF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8" name="Freeform 57">
              <a:extLst>
                <a:ext uri="{FF2B5EF4-FFF2-40B4-BE49-F238E27FC236}">
                  <a16:creationId xmlns:a16="http://schemas.microsoft.com/office/drawing/2014/main" id="{973B2C6D-EA3F-B24B-B8E8-7DBF8C697EE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49" name="Freeform 58">
              <a:extLst>
                <a:ext uri="{FF2B5EF4-FFF2-40B4-BE49-F238E27FC236}">
                  <a16:creationId xmlns:a16="http://schemas.microsoft.com/office/drawing/2014/main" id="{44336E96-BA2A-7D49-AC7A-189F2C70FAB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0" name="Freeform 59">
              <a:extLst>
                <a:ext uri="{FF2B5EF4-FFF2-40B4-BE49-F238E27FC236}">
                  <a16:creationId xmlns:a16="http://schemas.microsoft.com/office/drawing/2014/main" id="{D3DEE1C6-4E17-3845-BE3C-5551E683F4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1" name="Freeform 60">
              <a:extLst>
                <a:ext uri="{FF2B5EF4-FFF2-40B4-BE49-F238E27FC236}">
                  <a16:creationId xmlns:a16="http://schemas.microsoft.com/office/drawing/2014/main" id="{05DF536C-C2CD-4A4A-9F1A-4DD03CC02A6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52" name="Group 55">
            <a:extLst>
              <a:ext uri="{FF2B5EF4-FFF2-40B4-BE49-F238E27FC236}">
                <a16:creationId xmlns:a16="http://schemas.microsoft.com/office/drawing/2014/main" id="{150C15DB-A2EC-0A4E-9870-29BD915CD4CD}"/>
              </a:ext>
            </a:extLst>
          </p:cNvPr>
          <p:cNvGrpSpPr>
            <a:grpSpLocks/>
          </p:cNvGrpSpPr>
          <p:nvPr/>
        </p:nvGrpSpPr>
        <p:grpSpPr bwMode="auto">
          <a:xfrm>
            <a:off x="8221221" y="2085654"/>
            <a:ext cx="246790" cy="209136"/>
            <a:chOff x="3347" y="1468"/>
            <a:chExt cx="433" cy="433"/>
          </a:xfrm>
        </p:grpSpPr>
        <p:sp>
          <p:nvSpPr>
            <p:cNvPr id="253" name="Freeform 56">
              <a:extLst>
                <a:ext uri="{FF2B5EF4-FFF2-40B4-BE49-F238E27FC236}">
                  <a16:creationId xmlns:a16="http://schemas.microsoft.com/office/drawing/2014/main" id="{D3A485CF-56D6-0641-8ACB-5C95F0F63F0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4" name="Freeform 57">
              <a:extLst>
                <a:ext uri="{FF2B5EF4-FFF2-40B4-BE49-F238E27FC236}">
                  <a16:creationId xmlns:a16="http://schemas.microsoft.com/office/drawing/2014/main" id="{BC6C7502-B802-514A-9A14-63796F04849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5" name="Freeform 58">
              <a:extLst>
                <a:ext uri="{FF2B5EF4-FFF2-40B4-BE49-F238E27FC236}">
                  <a16:creationId xmlns:a16="http://schemas.microsoft.com/office/drawing/2014/main" id="{A37CF90E-1BE2-1F41-8686-509CB499E16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6" name="Freeform 59">
              <a:extLst>
                <a:ext uri="{FF2B5EF4-FFF2-40B4-BE49-F238E27FC236}">
                  <a16:creationId xmlns:a16="http://schemas.microsoft.com/office/drawing/2014/main" id="{CD224A07-E45F-924A-969D-174F8719BAA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57" name="Freeform 60">
              <a:extLst>
                <a:ext uri="{FF2B5EF4-FFF2-40B4-BE49-F238E27FC236}">
                  <a16:creationId xmlns:a16="http://schemas.microsoft.com/office/drawing/2014/main" id="{18B4270F-A887-A64A-8C8C-42ABAC4A4AC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58" name="Group 55">
            <a:extLst>
              <a:ext uri="{FF2B5EF4-FFF2-40B4-BE49-F238E27FC236}">
                <a16:creationId xmlns:a16="http://schemas.microsoft.com/office/drawing/2014/main" id="{33B019E5-0789-D542-94A1-668BE8BD93B1}"/>
              </a:ext>
            </a:extLst>
          </p:cNvPr>
          <p:cNvGrpSpPr>
            <a:grpSpLocks/>
          </p:cNvGrpSpPr>
          <p:nvPr/>
        </p:nvGrpSpPr>
        <p:grpSpPr bwMode="auto">
          <a:xfrm>
            <a:off x="7231919" y="1824074"/>
            <a:ext cx="246790" cy="209136"/>
            <a:chOff x="3347" y="1468"/>
            <a:chExt cx="433" cy="433"/>
          </a:xfrm>
        </p:grpSpPr>
        <p:sp>
          <p:nvSpPr>
            <p:cNvPr id="259" name="Freeform 56">
              <a:extLst>
                <a:ext uri="{FF2B5EF4-FFF2-40B4-BE49-F238E27FC236}">
                  <a16:creationId xmlns:a16="http://schemas.microsoft.com/office/drawing/2014/main" id="{788CA849-19B9-4A4E-8750-9EE3D5B9CF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0" name="Freeform 57">
              <a:extLst>
                <a:ext uri="{FF2B5EF4-FFF2-40B4-BE49-F238E27FC236}">
                  <a16:creationId xmlns:a16="http://schemas.microsoft.com/office/drawing/2014/main" id="{2BC00E76-1750-404B-A322-A071656FFEE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1" name="Freeform 58">
              <a:extLst>
                <a:ext uri="{FF2B5EF4-FFF2-40B4-BE49-F238E27FC236}">
                  <a16:creationId xmlns:a16="http://schemas.microsoft.com/office/drawing/2014/main" id="{56620E29-64CF-034E-8A2F-21B06D8DD6B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2" name="Freeform 59">
              <a:extLst>
                <a:ext uri="{FF2B5EF4-FFF2-40B4-BE49-F238E27FC236}">
                  <a16:creationId xmlns:a16="http://schemas.microsoft.com/office/drawing/2014/main" id="{F03A192F-FB9E-7944-BA96-0A907ED294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3" name="Freeform 60">
              <a:extLst>
                <a:ext uri="{FF2B5EF4-FFF2-40B4-BE49-F238E27FC236}">
                  <a16:creationId xmlns:a16="http://schemas.microsoft.com/office/drawing/2014/main" id="{BEF2DE8F-8CF3-4F48-A76C-382D57E91A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grpSp>
        <p:nvGrpSpPr>
          <p:cNvPr id="264" name="Group 55">
            <a:extLst>
              <a:ext uri="{FF2B5EF4-FFF2-40B4-BE49-F238E27FC236}">
                <a16:creationId xmlns:a16="http://schemas.microsoft.com/office/drawing/2014/main" id="{5BCE754D-901A-1642-B0E5-344D0F3D0B45}"/>
              </a:ext>
            </a:extLst>
          </p:cNvPr>
          <p:cNvGrpSpPr>
            <a:grpSpLocks/>
          </p:cNvGrpSpPr>
          <p:nvPr/>
        </p:nvGrpSpPr>
        <p:grpSpPr bwMode="auto">
          <a:xfrm>
            <a:off x="5712962" y="2303211"/>
            <a:ext cx="246790" cy="209136"/>
            <a:chOff x="3347" y="1468"/>
            <a:chExt cx="433" cy="433"/>
          </a:xfrm>
        </p:grpSpPr>
        <p:sp>
          <p:nvSpPr>
            <p:cNvPr id="265" name="Freeform 56">
              <a:extLst>
                <a:ext uri="{FF2B5EF4-FFF2-40B4-BE49-F238E27FC236}">
                  <a16:creationId xmlns:a16="http://schemas.microsoft.com/office/drawing/2014/main" id="{9C6FB273-0199-214D-8EF4-8C437B4155A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6" name="Freeform 57">
              <a:extLst>
                <a:ext uri="{FF2B5EF4-FFF2-40B4-BE49-F238E27FC236}">
                  <a16:creationId xmlns:a16="http://schemas.microsoft.com/office/drawing/2014/main" id="{D65353A8-7F74-CD4E-AFC5-F1FBC5C9303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7" name="Freeform 58">
              <a:extLst>
                <a:ext uri="{FF2B5EF4-FFF2-40B4-BE49-F238E27FC236}">
                  <a16:creationId xmlns:a16="http://schemas.microsoft.com/office/drawing/2014/main" id="{EBCBD2C8-B9F3-8F48-8197-084174ACD1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8" name="Freeform 59">
              <a:extLst>
                <a:ext uri="{FF2B5EF4-FFF2-40B4-BE49-F238E27FC236}">
                  <a16:creationId xmlns:a16="http://schemas.microsoft.com/office/drawing/2014/main" id="{B6F692D8-8CB9-2648-A8B5-A66259675A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269" name="Freeform 60">
              <a:extLst>
                <a:ext uri="{FF2B5EF4-FFF2-40B4-BE49-F238E27FC236}">
                  <a16:creationId xmlns:a16="http://schemas.microsoft.com/office/drawing/2014/main" id="{E17B86D2-59C0-D942-9C76-110A900761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sp>
        <p:nvSpPr>
          <p:cNvPr id="270" name="稲妻 269">
            <a:extLst>
              <a:ext uri="{FF2B5EF4-FFF2-40B4-BE49-F238E27FC236}">
                <a16:creationId xmlns:a16="http://schemas.microsoft.com/office/drawing/2014/main" id="{91FD3FD3-7801-254D-B373-FF53FB7AA124}"/>
              </a:ext>
            </a:extLst>
          </p:cNvPr>
          <p:cNvSpPr/>
          <p:nvPr/>
        </p:nvSpPr>
        <p:spPr>
          <a:xfrm>
            <a:off x="6787152" y="2281290"/>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71" name="稲妻 270">
            <a:extLst>
              <a:ext uri="{FF2B5EF4-FFF2-40B4-BE49-F238E27FC236}">
                <a16:creationId xmlns:a16="http://schemas.microsoft.com/office/drawing/2014/main" id="{BB5EC5F9-DA97-A743-8BB8-900BBCF092AD}"/>
              </a:ext>
            </a:extLst>
          </p:cNvPr>
          <p:cNvSpPr/>
          <p:nvPr/>
        </p:nvSpPr>
        <p:spPr>
          <a:xfrm rot="2104741">
            <a:off x="7132867" y="2241477"/>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73" name="テキスト ボックス 272">
            <a:extLst>
              <a:ext uri="{FF2B5EF4-FFF2-40B4-BE49-F238E27FC236}">
                <a16:creationId xmlns:a16="http://schemas.microsoft.com/office/drawing/2014/main" id="{E80D7578-9617-2649-A720-B81A35D00372}"/>
              </a:ext>
            </a:extLst>
          </p:cNvPr>
          <p:cNvSpPr txBox="1"/>
          <p:nvPr/>
        </p:nvSpPr>
        <p:spPr>
          <a:xfrm>
            <a:off x="6774693" y="2527494"/>
            <a:ext cx="100811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600">
                <a:latin typeface="Yu Gothic" panose="020B0400000000000000" pitchFamily="34" charset="-128"/>
                <a:ea typeface="Yu Gothic" panose="020B0400000000000000" pitchFamily="34" charset="-128"/>
              </a:rPr>
              <a:t>ガンマ線</a:t>
            </a:r>
            <a:endParaRPr lang="en-US" altLang="ja-JP" sz="1600">
              <a:latin typeface="Yu Gothic" panose="020B0400000000000000" pitchFamily="34" charset="-128"/>
              <a:ea typeface="Yu Gothic" panose="020B0400000000000000" pitchFamily="34" charset="-128"/>
            </a:endParaRPr>
          </a:p>
        </p:txBody>
      </p:sp>
      <p:sp>
        <p:nvSpPr>
          <p:cNvPr id="274" name="テキスト ボックス 273">
            <a:extLst>
              <a:ext uri="{FF2B5EF4-FFF2-40B4-BE49-F238E27FC236}">
                <a16:creationId xmlns:a16="http://schemas.microsoft.com/office/drawing/2014/main" id="{13C77314-5511-5D46-8D3B-408D18F778F2}"/>
              </a:ext>
            </a:extLst>
          </p:cNvPr>
          <p:cNvSpPr txBox="1"/>
          <p:nvPr/>
        </p:nvSpPr>
        <p:spPr>
          <a:xfrm>
            <a:off x="6853067" y="5171212"/>
            <a:ext cx="646331" cy="276999"/>
          </a:xfrm>
          <a:prstGeom prst="rect">
            <a:avLst/>
          </a:prstGeom>
          <a:noFill/>
        </p:spPr>
        <p:txBody>
          <a:bodyPr wrap="none" rtlCol="0">
            <a:spAutoFit/>
          </a:bodyPr>
          <a:lstStyle/>
          <a:p>
            <a:r>
              <a:rPr kumimoji="1" lang="ja-JP" altLang="en-US" sz="1200">
                <a:latin typeface="Yu Gothic" panose="020B0400000000000000" pitchFamily="34" charset="-128"/>
                <a:ea typeface="Yu Gothic" panose="020B0400000000000000" pitchFamily="34" charset="-128"/>
              </a:rPr>
              <a:t>被災者</a:t>
            </a:r>
          </a:p>
        </p:txBody>
      </p:sp>
      <p:pic>
        <p:nvPicPr>
          <p:cNvPr id="282" name="図 281" descr="作業員.png">
            <a:extLst>
              <a:ext uri="{FF2B5EF4-FFF2-40B4-BE49-F238E27FC236}">
                <a16:creationId xmlns:a16="http://schemas.microsoft.com/office/drawing/2014/main" id="{C84C8E3D-2CDE-BC48-B912-BB5AA58C06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2998" y="3477095"/>
            <a:ext cx="697917" cy="1100874"/>
          </a:xfrm>
          <a:prstGeom prst="rect">
            <a:avLst/>
          </a:prstGeom>
        </p:spPr>
      </p:pic>
      <p:pic>
        <p:nvPicPr>
          <p:cNvPr id="283" name="図 282">
            <a:extLst>
              <a:ext uri="{FF2B5EF4-FFF2-40B4-BE49-F238E27FC236}">
                <a16:creationId xmlns:a16="http://schemas.microsoft.com/office/drawing/2014/main" id="{236F3645-9339-134D-85C1-25AAB984D61F}"/>
              </a:ext>
            </a:extLst>
          </p:cNvPr>
          <p:cNvPicPr>
            <a:picLocks noChangeAspect="1"/>
          </p:cNvPicPr>
          <p:nvPr/>
        </p:nvPicPr>
        <p:blipFill>
          <a:blip r:embed="rId6"/>
          <a:stretch>
            <a:fillRect/>
          </a:stretch>
        </p:blipFill>
        <p:spPr>
          <a:xfrm>
            <a:off x="2110305" y="3477095"/>
            <a:ext cx="703327" cy="1089299"/>
          </a:xfrm>
          <a:prstGeom prst="rect">
            <a:avLst/>
          </a:prstGeom>
        </p:spPr>
      </p:pic>
      <p:pic>
        <p:nvPicPr>
          <p:cNvPr id="18" name="図 17">
            <a:extLst>
              <a:ext uri="{FF2B5EF4-FFF2-40B4-BE49-F238E27FC236}">
                <a16:creationId xmlns:a16="http://schemas.microsoft.com/office/drawing/2014/main" id="{ECFC3E4E-E664-2F4E-94CD-4A9565522E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8276" y="3654495"/>
            <a:ext cx="747057" cy="1243433"/>
          </a:xfrm>
          <a:prstGeom prst="rect">
            <a:avLst/>
          </a:prstGeom>
        </p:spPr>
      </p:pic>
      <p:sp>
        <p:nvSpPr>
          <p:cNvPr id="20" name="角丸四角形 19">
            <a:extLst>
              <a:ext uri="{FF2B5EF4-FFF2-40B4-BE49-F238E27FC236}">
                <a16:creationId xmlns:a16="http://schemas.microsoft.com/office/drawing/2014/main" id="{40037D37-2801-1049-970A-75B2084080D1}"/>
              </a:ext>
            </a:extLst>
          </p:cNvPr>
          <p:cNvSpPr/>
          <p:nvPr/>
        </p:nvSpPr>
        <p:spPr>
          <a:xfrm>
            <a:off x="857756" y="5707130"/>
            <a:ext cx="3706152" cy="915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86" name="角丸四角形 285">
            <a:extLst>
              <a:ext uri="{FF2B5EF4-FFF2-40B4-BE49-F238E27FC236}">
                <a16:creationId xmlns:a16="http://schemas.microsoft.com/office/drawing/2014/main" id="{705ED9AF-57E7-F342-A90F-383D0A8EAC55}"/>
              </a:ext>
            </a:extLst>
          </p:cNvPr>
          <p:cNvSpPr/>
          <p:nvPr/>
        </p:nvSpPr>
        <p:spPr>
          <a:xfrm>
            <a:off x="1272577" y="5514646"/>
            <a:ext cx="287651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a:latin typeface="Yu Gothic" panose="020B0400000000000000" pitchFamily="34" charset="-128"/>
                <a:ea typeface="Yu Gothic" panose="020B0400000000000000" pitchFamily="34" charset="-128"/>
              </a:rPr>
              <a:t>住民・作業員等の診療</a:t>
            </a:r>
          </a:p>
        </p:txBody>
      </p:sp>
      <p:sp>
        <p:nvSpPr>
          <p:cNvPr id="287" name="テキスト ボックス 286">
            <a:extLst>
              <a:ext uri="{FF2B5EF4-FFF2-40B4-BE49-F238E27FC236}">
                <a16:creationId xmlns:a16="http://schemas.microsoft.com/office/drawing/2014/main" id="{07CC8C27-20D5-4344-B1BB-60E64A053E54}"/>
              </a:ext>
            </a:extLst>
          </p:cNvPr>
          <p:cNvSpPr txBox="1"/>
          <p:nvPr/>
        </p:nvSpPr>
        <p:spPr>
          <a:xfrm>
            <a:off x="1092440" y="5964583"/>
            <a:ext cx="3437355" cy="584775"/>
          </a:xfrm>
          <a:prstGeom prst="rect">
            <a:avLst/>
          </a:prstGeom>
          <a:noFill/>
        </p:spPr>
        <p:txBody>
          <a:bodyPr wrap="square" rtlCol="0">
            <a:spAutoFit/>
          </a:bodyPr>
          <a:lstStyle/>
          <a:p>
            <a:r>
              <a:rPr kumimoji="1" lang="ja-JP" altLang="en-US" sz="1600">
                <a:latin typeface="Yu Gothic" panose="020B0400000000000000" pitchFamily="34" charset="-128"/>
                <a:ea typeface="Yu Gothic" panose="020B0400000000000000" pitchFamily="34" charset="-128"/>
              </a:rPr>
              <a:t>外部被ばく、内部被ばくの診療</a:t>
            </a:r>
            <a:endParaRPr kumimoji="1" lang="en-US" altLang="ja-JP" sz="1600">
              <a:latin typeface="Yu Gothic" panose="020B0400000000000000" pitchFamily="34" charset="-128"/>
              <a:ea typeface="Yu Gothic" panose="020B0400000000000000" pitchFamily="34" charset="-128"/>
            </a:endParaRPr>
          </a:p>
          <a:p>
            <a:r>
              <a:rPr kumimoji="1" lang="ja-JP" altLang="en-US" sz="1600">
                <a:latin typeface="Yu Gothic" panose="020B0400000000000000" pitchFamily="34" charset="-128"/>
                <a:ea typeface="Yu Gothic" panose="020B0400000000000000" pitchFamily="34" charset="-128"/>
              </a:rPr>
              <a:t>汚染を伴う傷病者の診療・除染</a:t>
            </a:r>
          </a:p>
        </p:txBody>
      </p:sp>
      <p:sp>
        <p:nvSpPr>
          <p:cNvPr id="288" name="角丸四角形 287">
            <a:extLst>
              <a:ext uri="{FF2B5EF4-FFF2-40B4-BE49-F238E27FC236}">
                <a16:creationId xmlns:a16="http://schemas.microsoft.com/office/drawing/2014/main" id="{EAB48561-EFED-C547-B41A-AF33AC9AA068}"/>
              </a:ext>
            </a:extLst>
          </p:cNvPr>
          <p:cNvSpPr/>
          <p:nvPr/>
        </p:nvSpPr>
        <p:spPr>
          <a:xfrm>
            <a:off x="5425632" y="5707130"/>
            <a:ext cx="2836766" cy="10143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89" name="角丸四角形 288">
            <a:extLst>
              <a:ext uri="{FF2B5EF4-FFF2-40B4-BE49-F238E27FC236}">
                <a16:creationId xmlns:a16="http://schemas.microsoft.com/office/drawing/2014/main" id="{32636EDE-441B-D243-8DE1-7A69A8E5F515}"/>
              </a:ext>
            </a:extLst>
          </p:cNvPr>
          <p:cNvSpPr/>
          <p:nvPr/>
        </p:nvSpPr>
        <p:spPr>
          <a:xfrm>
            <a:off x="5890690" y="5514647"/>
            <a:ext cx="190665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a:latin typeface="Yu Gothic" panose="020B0400000000000000" pitchFamily="34" charset="-128"/>
                <a:ea typeface="Yu Gothic" panose="020B0400000000000000" pitchFamily="34" charset="-128"/>
              </a:rPr>
              <a:t>住民等の防護</a:t>
            </a:r>
          </a:p>
        </p:txBody>
      </p:sp>
      <p:sp>
        <p:nvSpPr>
          <p:cNvPr id="290" name="テキスト ボックス 289">
            <a:extLst>
              <a:ext uri="{FF2B5EF4-FFF2-40B4-BE49-F238E27FC236}">
                <a16:creationId xmlns:a16="http://schemas.microsoft.com/office/drawing/2014/main" id="{CAAFA7D9-4289-EA42-AB2C-A0CF70CCBF0F}"/>
              </a:ext>
            </a:extLst>
          </p:cNvPr>
          <p:cNvSpPr txBox="1"/>
          <p:nvPr/>
        </p:nvSpPr>
        <p:spPr>
          <a:xfrm>
            <a:off x="5786871" y="5863872"/>
            <a:ext cx="2479172" cy="830997"/>
          </a:xfrm>
          <a:prstGeom prst="rect">
            <a:avLst/>
          </a:prstGeom>
          <a:noFill/>
        </p:spPr>
        <p:txBody>
          <a:bodyPr wrap="square" rtlCol="0">
            <a:spAutoFit/>
          </a:bodyPr>
          <a:lstStyle/>
          <a:p>
            <a:r>
              <a:rPr kumimoji="1" lang="ja-JP" altLang="en-US" sz="1600">
                <a:latin typeface="Yu Gothic" panose="020B0400000000000000" pitchFamily="34" charset="-128"/>
                <a:ea typeface="Yu Gothic" panose="020B0400000000000000" pitchFamily="34" charset="-128"/>
              </a:rPr>
              <a:t>避難退域時検査</a:t>
            </a:r>
            <a:endParaRPr kumimoji="1"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安定ヨウ素剤の配布</a:t>
            </a:r>
            <a:endParaRPr lang="en-US" altLang="ja-JP" sz="1600">
              <a:latin typeface="Yu Gothic" panose="020B0400000000000000" pitchFamily="34" charset="-128"/>
              <a:ea typeface="Yu Gothic" panose="020B0400000000000000" pitchFamily="34" charset="-128"/>
            </a:endParaRPr>
          </a:p>
          <a:p>
            <a:r>
              <a:rPr kumimoji="1" lang="ja-JP" altLang="en-US" sz="1600">
                <a:latin typeface="Yu Gothic" panose="020B0400000000000000" pitchFamily="34" charset="-128"/>
                <a:ea typeface="Yu Gothic" panose="020B0400000000000000" pitchFamily="34" charset="-128"/>
              </a:rPr>
              <a:t>公衆の被ばく線量評価</a:t>
            </a:r>
          </a:p>
        </p:txBody>
      </p:sp>
      <p:sp>
        <p:nvSpPr>
          <p:cNvPr id="8" name="スライド番号プレースホルダー 7">
            <a:extLst>
              <a:ext uri="{FF2B5EF4-FFF2-40B4-BE49-F238E27FC236}">
                <a16:creationId xmlns:a16="http://schemas.microsoft.com/office/drawing/2014/main" id="{85B2F1F1-4B54-0C40-9F99-C8DFF133DFB5}"/>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3</a:t>
            </a:fld>
            <a:endParaRPr kumimoji="1" lang="ja-JP" altLang="en-US">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D260C6D3-4615-CEAC-F0AE-35CCD9418F67}"/>
              </a:ext>
            </a:extLst>
          </p:cNvPr>
          <p:cNvSpPr txBox="1"/>
          <p:nvPr/>
        </p:nvSpPr>
        <p:spPr>
          <a:xfrm>
            <a:off x="443963" y="3846681"/>
            <a:ext cx="1664250" cy="33855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高線量被ばく</a:t>
            </a:r>
            <a:endParaRPr lang="en-US" altLang="ja-JP" sz="1600" b="1">
              <a:latin typeface="Yu Gothic" panose="020B0400000000000000" pitchFamily="34" charset="-128"/>
              <a:ea typeface="Yu Gothic" panose="020B0400000000000000" pitchFamily="34" charset="-128"/>
            </a:endParaRPr>
          </a:p>
        </p:txBody>
      </p:sp>
      <p:sp>
        <p:nvSpPr>
          <p:cNvPr id="13" name="テキスト ボックス 12">
            <a:extLst>
              <a:ext uri="{FF2B5EF4-FFF2-40B4-BE49-F238E27FC236}">
                <a16:creationId xmlns:a16="http://schemas.microsoft.com/office/drawing/2014/main" id="{B3A977BD-901A-5549-7A57-375C066502EC}"/>
              </a:ext>
            </a:extLst>
          </p:cNvPr>
          <p:cNvSpPr txBox="1"/>
          <p:nvPr/>
        </p:nvSpPr>
        <p:spPr>
          <a:xfrm>
            <a:off x="443963" y="4654578"/>
            <a:ext cx="1664250" cy="33855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600" b="1">
                <a:latin typeface="Yu Gothic" panose="020B0400000000000000" pitchFamily="34" charset="-128"/>
                <a:ea typeface="Yu Gothic" panose="020B0400000000000000" pitchFamily="34" charset="-128"/>
              </a:rPr>
              <a:t>内部被ばく</a:t>
            </a:r>
            <a:endParaRPr lang="en-US" altLang="ja-JP" sz="1600"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3841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782D2-2885-3D4D-B7C3-E290B8E65A7C}"/>
              </a:ext>
            </a:extLst>
          </p:cNvPr>
          <p:cNvSpPr>
            <a:spLocks noGrp="1"/>
          </p:cNvSpPr>
          <p:nvPr>
            <p:ph type="title"/>
          </p:nvPr>
        </p:nvSpPr>
        <p:spPr>
          <a:xfrm>
            <a:off x="628650" y="113229"/>
            <a:ext cx="7886700" cy="775253"/>
          </a:xfrm>
        </p:spPr>
        <p:txBody>
          <a:bodyPr/>
          <a:lstStyle/>
          <a:p>
            <a:r>
              <a:rPr kumimoji="1" lang="ja-JP" altLang="en-US">
                <a:latin typeface="Yu Gothic" panose="020B0400000000000000" pitchFamily="34" charset="-128"/>
                <a:ea typeface="Yu Gothic" panose="020B0400000000000000" pitchFamily="34" charset="-128"/>
              </a:rPr>
              <a:t>原子力災害時の医療体制</a:t>
            </a:r>
          </a:p>
        </p:txBody>
      </p:sp>
      <p:sp>
        <p:nvSpPr>
          <p:cNvPr id="10" name="正方形/長方形 9">
            <a:extLst>
              <a:ext uri="{FF2B5EF4-FFF2-40B4-BE49-F238E27FC236}">
                <a16:creationId xmlns:a16="http://schemas.microsoft.com/office/drawing/2014/main" id="{8DB8CCF2-9A65-9D4F-82AC-24E199970602}"/>
              </a:ext>
            </a:extLst>
          </p:cNvPr>
          <p:cNvSpPr/>
          <p:nvPr/>
        </p:nvSpPr>
        <p:spPr>
          <a:xfrm>
            <a:off x="4380240" y="4723267"/>
            <a:ext cx="4636688" cy="523220"/>
          </a:xfrm>
          <a:prstGeom prst="rect">
            <a:avLst/>
          </a:prstGeom>
        </p:spPr>
        <p:txBody>
          <a:bodyPr wrap="square">
            <a:spAutoFit/>
          </a:bodyPr>
          <a:lstStyle/>
          <a:p>
            <a:r>
              <a:rPr lang="ja-JP" altLang="en-US" sz="1400">
                <a:latin typeface="Yu Gothic" panose="020B0400000000000000" pitchFamily="34" charset="-128"/>
                <a:ea typeface="Yu Gothic" panose="020B0400000000000000" pitchFamily="34" charset="-128"/>
              </a:rPr>
              <a:t>原子力災害時において被災地域の原子力災害医療の</a:t>
            </a:r>
            <a:endParaRPr lang="en-US" altLang="ja-JP" sz="1400">
              <a:latin typeface="Yu Gothic" panose="020B0400000000000000" pitchFamily="34" charset="-128"/>
              <a:ea typeface="Yu Gothic" panose="020B0400000000000000" pitchFamily="34" charset="-128"/>
            </a:endParaRPr>
          </a:p>
          <a:p>
            <a:r>
              <a:rPr lang="ja-JP" altLang="en-US" sz="1400">
                <a:latin typeface="Yu Gothic" panose="020B0400000000000000" pitchFamily="34" charset="-128"/>
                <a:ea typeface="Yu Gothic" panose="020B0400000000000000" pitchFamily="34" charset="-128"/>
              </a:rPr>
              <a:t>中心となる医療機関</a:t>
            </a:r>
            <a:endParaRPr lang="en-US" altLang="ja-JP" sz="1400">
              <a:latin typeface="Yu Gothic" panose="020B0400000000000000" pitchFamily="34" charset="-128"/>
              <a:ea typeface="Yu Gothic" panose="020B0400000000000000" pitchFamily="34" charset="-128"/>
            </a:endParaRPr>
          </a:p>
        </p:txBody>
      </p:sp>
      <p:sp>
        <p:nvSpPr>
          <p:cNvPr id="11" name="正方形/長方形 10">
            <a:extLst>
              <a:ext uri="{FF2B5EF4-FFF2-40B4-BE49-F238E27FC236}">
                <a16:creationId xmlns:a16="http://schemas.microsoft.com/office/drawing/2014/main" id="{7D5419F6-D3DA-CB41-AE11-5D0ED956D24F}"/>
              </a:ext>
            </a:extLst>
          </p:cNvPr>
          <p:cNvSpPr/>
          <p:nvPr/>
        </p:nvSpPr>
        <p:spPr>
          <a:xfrm>
            <a:off x="4380240" y="5686061"/>
            <a:ext cx="4394305" cy="523220"/>
          </a:xfrm>
          <a:prstGeom prst="rect">
            <a:avLst/>
          </a:prstGeom>
        </p:spPr>
        <p:txBody>
          <a:bodyPr wrap="square">
            <a:spAutoFit/>
          </a:bodyPr>
          <a:lstStyle/>
          <a:p>
            <a:r>
              <a:rPr lang="ja-JP" altLang="en-US" sz="1400">
                <a:latin typeface="Yu Gothic" panose="020B0400000000000000" pitchFamily="34" charset="-128"/>
                <a:ea typeface="Yu Gothic" panose="020B0400000000000000" pitchFamily="34" charset="-128"/>
              </a:rPr>
              <a:t>立地道府県等や原子力災害拠点病院が行う</a:t>
            </a:r>
            <a:endParaRPr lang="en-US" altLang="ja-JP" sz="1400">
              <a:latin typeface="Yu Gothic" panose="020B0400000000000000" pitchFamily="34" charset="-128"/>
              <a:ea typeface="Yu Gothic" panose="020B0400000000000000" pitchFamily="34" charset="-128"/>
            </a:endParaRPr>
          </a:p>
          <a:p>
            <a:r>
              <a:rPr lang="ja-JP" altLang="en-US" sz="1400">
                <a:latin typeface="Yu Gothic" panose="020B0400000000000000" pitchFamily="34" charset="-128"/>
                <a:ea typeface="Yu Gothic" panose="020B0400000000000000" pitchFamily="34" charset="-128"/>
              </a:rPr>
              <a:t>原子力災害対策に協力する機関</a:t>
            </a:r>
          </a:p>
        </p:txBody>
      </p:sp>
      <p:sp>
        <p:nvSpPr>
          <p:cNvPr id="13" name="正方形/長方形 12">
            <a:extLst>
              <a:ext uri="{FF2B5EF4-FFF2-40B4-BE49-F238E27FC236}">
                <a16:creationId xmlns:a16="http://schemas.microsoft.com/office/drawing/2014/main" id="{61BF6497-C4B6-4749-A7FA-4F29EB4C938A}"/>
              </a:ext>
            </a:extLst>
          </p:cNvPr>
          <p:cNvSpPr/>
          <p:nvPr/>
        </p:nvSpPr>
        <p:spPr>
          <a:xfrm>
            <a:off x="4380240" y="2335861"/>
            <a:ext cx="4617109" cy="615553"/>
          </a:xfrm>
          <a:prstGeom prst="rect">
            <a:avLst/>
          </a:prstGeom>
        </p:spPr>
        <p:txBody>
          <a:bodyPr wrap="square">
            <a:spAutoFit/>
          </a:bodyPr>
          <a:lstStyle/>
          <a:p>
            <a:r>
              <a:rPr lang="ja-JP" altLang="en-US" sz="1400">
                <a:latin typeface="Yu Gothic" panose="020B0400000000000000" pitchFamily="34" charset="-128"/>
                <a:ea typeface="Yu Gothic" panose="020B0400000000000000" pitchFamily="34" charset="-128"/>
              </a:rPr>
              <a:t>原子力災害時において高度専門的な被ばく医療を行う</a:t>
            </a:r>
            <a:endParaRPr lang="en-US" altLang="ja-JP" sz="1400">
              <a:latin typeface="Yu Gothic" panose="020B0400000000000000" pitchFamily="34" charset="-128"/>
              <a:ea typeface="Yu Gothic" panose="020B0400000000000000" pitchFamily="34" charset="-128"/>
            </a:endParaRPr>
          </a:p>
          <a:p>
            <a:r>
              <a:rPr lang="en-US" altLang="ja-JP" sz="100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量子科学技術研究開発機構、弘前大学、福島県立医科大学、</a:t>
            </a:r>
            <a:endParaRPr lang="en-US" altLang="ja-JP" sz="1000">
              <a:latin typeface="Yu Gothic" panose="020B0400000000000000" pitchFamily="34" charset="-128"/>
              <a:ea typeface="Yu Gothic" panose="020B0400000000000000" pitchFamily="34" charset="-128"/>
            </a:endParaRPr>
          </a:p>
          <a:p>
            <a:r>
              <a:rPr lang="ja-JP" altLang="en-US" sz="1000">
                <a:latin typeface="Yu Gothic" panose="020B0400000000000000" pitchFamily="34" charset="-128"/>
                <a:ea typeface="Yu Gothic" panose="020B0400000000000000" pitchFamily="34" charset="-128"/>
              </a:rPr>
              <a:t>　福井大学、広島大学、長崎大学</a:t>
            </a:r>
          </a:p>
        </p:txBody>
      </p:sp>
      <p:sp>
        <p:nvSpPr>
          <p:cNvPr id="14" name="正方形/長方形 13">
            <a:extLst>
              <a:ext uri="{FF2B5EF4-FFF2-40B4-BE49-F238E27FC236}">
                <a16:creationId xmlns:a16="http://schemas.microsoft.com/office/drawing/2014/main" id="{88F1A3DA-803A-2A4B-A7BA-CD0564952C0E}"/>
              </a:ext>
            </a:extLst>
          </p:cNvPr>
          <p:cNvSpPr/>
          <p:nvPr/>
        </p:nvSpPr>
        <p:spPr>
          <a:xfrm>
            <a:off x="4368271" y="1590398"/>
            <a:ext cx="4836410" cy="461665"/>
          </a:xfrm>
          <a:prstGeom prst="rect">
            <a:avLst/>
          </a:prstGeom>
        </p:spPr>
        <p:txBody>
          <a:bodyPr wrap="square">
            <a:spAutoFit/>
          </a:bodyPr>
          <a:lstStyle/>
          <a:p>
            <a:r>
              <a:rPr lang="ja-JP" altLang="en-US" sz="1400">
                <a:latin typeface="Yu Gothic" panose="020B0400000000000000" pitchFamily="34" charset="-128"/>
                <a:ea typeface="Yu Gothic" panose="020B0400000000000000" pitchFamily="34" charset="-128"/>
              </a:rPr>
              <a:t>高度被ばく医療支援センターの中心的・先導的役割を担う</a:t>
            </a:r>
            <a:endParaRPr lang="en-US" altLang="ja-JP" sz="1400">
              <a:latin typeface="Yu Gothic" panose="020B0400000000000000" pitchFamily="34" charset="-128"/>
              <a:ea typeface="Yu Gothic" panose="020B0400000000000000" pitchFamily="34" charset="-128"/>
            </a:endParaRPr>
          </a:p>
          <a:p>
            <a:r>
              <a:rPr lang="en-US" altLang="ja-JP" sz="100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量子科学技術研究開発機構</a:t>
            </a:r>
          </a:p>
        </p:txBody>
      </p:sp>
      <p:sp>
        <p:nvSpPr>
          <p:cNvPr id="15" name="正方形/長方形 14">
            <a:extLst>
              <a:ext uri="{FF2B5EF4-FFF2-40B4-BE49-F238E27FC236}">
                <a16:creationId xmlns:a16="http://schemas.microsoft.com/office/drawing/2014/main" id="{997FD438-A0B3-3148-80D6-E47E17AE3DC9}"/>
              </a:ext>
            </a:extLst>
          </p:cNvPr>
          <p:cNvSpPr/>
          <p:nvPr/>
        </p:nvSpPr>
        <p:spPr>
          <a:xfrm>
            <a:off x="4368269" y="3289900"/>
            <a:ext cx="4648659" cy="677108"/>
          </a:xfrm>
          <a:prstGeom prst="rect">
            <a:avLst/>
          </a:prstGeom>
        </p:spPr>
        <p:txBody>
          <a:bodyPr wrap="square">
            <a:spAutoFit/>
          </a:bodyPr>
          <a:lstStyle/>
          <a:p>
            <a:r>
              <a:rPr lang="ja-JP" altLang="en-US" sz="1400">
                <a:latin typeface="Yu Gothic" panose="020B0400000000000000" pitchFamily="34" charset="-128"/>
                <a:ea typeface="Yu Gothic" panose="020B0400000000000000" pitchFamily="34" charset="-128"/>
              </a:rPr>
              <a:t>原子力災害医療派遣チームの派遣調整や</a:t>
            </a:r>
            <a:endParaRPr lang="en-US" altLang="ja-JP" sz="1400">
              <a:latin typeface="Yu Gothic" panose="020B0400000000000000" pitchFamily="34" charset="-128"/>
              <a:ea typeface="Yu Gothic" panose="020B0400000000000000" pitchFamily="34" charset="-128"/>
            </a:endParaRPr>
          </a:p>
          <a:p>
            <a:r>
              <a:rPr lang="ja-JP" altLang="en-US" sz="1400">
                <a:latin typeface="Yu Gothic" panose="020B0400000000000000" pitchFamily="34" charset="-128"/>
                <a:ea typeface="Yu Gothic" panose="020B0400000000000000" pitchFamily="34" charset="-128"/>
              </a:rPr>
              <a:t>その活動支援を行う</a:t>
            </a:r>
            <a:endParaRPr lang="en-US" altLang="ja-JP" sz="1400">
              <a:latin typeface="Yu Gothic" panose="020B0400000000000000" pitchFamily="34" charset="-128"/>
              <a:ea typeface="Yu Gothic" panose="020B0400000000000000" pitchFamily="34" charset="-128"/>
            </a:endParaRPr>
          </a:p>
          <a:p>
            <a:r>
              <a:rPr lang="en-US" altLang="ja-JP" sz="1000">
                <a:latin typeface="Yu Gothic" panose="020B0400000000000000" pitchFamily="34" charset="-128"/>
                <a:ea typeface="Yu Gothic" panose="020B0400000000000000" pitchFamily="34" charset="-128"/>
              </a:rPr>
              <a:t>※</a:t>
            </a:r>
            <a:r>
              <a:rPr lang="ja-JP" altLang="en-US" sz="1000">
                <a:latin typeface="Yu Gothic" panose="020B0400000000000000" pitchFamily="34" charset="-128"/>
                <a:ea typeface="Yu Gothic" panose="020B0400000000000000" pitchFamily="34" charset="-128"/>
              </a:rPr>
              <a:t>弘前大学、福島県立医科大学、広島大学、長崎大学</a:t>
            </a:r>
          </a:p>
        </p:txBody>
      </p:sp>
      <p:sp>
        <p:nvSpPr>
          <p:cNvPr id="16" name="テキスト ボックス 15">
            <a:extLst>
              <a:ext uri="{FF2B5EF4-FFF2-40B4-BE49-F238E27FC236}">
                <a16:creationId xmlns:a16="http://schemas.microsoft.com/office/drawing/2014/main" id="{E6BA340A-7B56-A742-AB3B-8B1064C20AD2}"/>
              </a:ext>
            </a:extLst>
          </p:cNvPr>
          <p:cNvSpPr txBox="1"/>
          <p:nvPr/>
        </p:nvSpPr>
        <p:spPr>
          <a:xfrm>
            <a:off x="4368269" y="2072942"/>
            <a:ext cx="3961999" cy="400110"/>
          </a:xfrm>
          <a:prstGeom prst="rect">
            <a:avLst/>
          </a:prstGeom>
          <a:noFill/>
        </p:spPr>
        <p:txBody>
          <a:bodyPr wrap="square" rtlCol="0">
            <a:spAutoFit/>
          </a:bodyPr>
          <a:lstStyle/>
          <a:p>
            <a:r>
              <a:rPr kumimoji="1" lang="ja-JP" altLang="en-US" sz="2000" b="1">
                <a:latin typeface="Yu Gothic" panose="020B0400000000000000" pitchFamily="34" charset="-128"/>
                <a:ea typeface="Yu Gothic" panose="020B0400000000000000" pitchFamily="34" charset="-128"/>
              </a:rPr>
              <a:t>高度被ばく医療支援センター</a:t>
            </a:r>
            <a:endParaRPr kumimoji="1" lang="en-US" altLang="ja-JP" sz="2000" b="1">
              <a:latin typeface="Yu Gothic" panose="020B0400000000000000" pitchFamily="34" charset="-128"/>
              <a:ea typeface="Yu Gothic" panose="020B0400000000000000" pitchFamily="34" charset="-128"/>
            </a:endParaRPr>
          </a:p>
        </p:txBody>
      </p:sp>
      <p:sp>
        <p:nvSpPr>
          <p:cNvPr id="17" name="テキスト ボックス 16">
            <a:extLst>
              <a:ext uri="{FF2B5EF4-FFF2-40B4-BE49-F238E27FC236}">
                <a16:creationId xmlns:a16="http://schemas.microsoft.com/office/drawing/2014/main" id="{F20AFE96-5D72-8248-8819-35A0BBDF5E32}"/>
              </a:ext>
            </a:extLst>
          </p:cNvPr>
          <p:cNvSpPr txBox="1"/>
          <p:nvPr/>
        </p:nvSpPr>
        <p:spPr>
          <a:xfrm>
            <a:off x="4368271" y="1301516"/>
            <a:ext cx="4197401" cy="400110"/>
          </a:xfrm>
          <a:prstGeom prst="rect">
            <a:avLst/>
          </a:prstGeom>
          <a:noFill/>
        </p:spPr>
        <p:txBody>
          <a:bodyPr wrap="square" rtlCol="0">
            <a:spAutoFit/>
          </a:bodyPr>
          <a:lstStyle/>
          <a:p>
            <a:r>
              <a:rPr kumimoji="1" lang="ja-JP" altLang="en-US" sz="2000" b="1">
                <a:latin typeface="Yu Gothic" panose="020B0400000000000000" pitchFamily="34" charset="-128"/>
                <a:ea typeface="Yu Gothic" panose="020B0400000000000000" pitchFamily="34" charset="-128"/>
              </a:rPr>
              <a:t>基幹高度被ばく医療支援センター</a:t>
            </a:r>
          </a:p>
        </p:txBody>
      </p:sp>
      <p:sp>
        <p:nvSpPr>
          <p:cNvPr id="19" name="テキスト ボックス 18">
            <a:extLst>
              <a:ext uri="{FF2B5EF4-FFF2-40B4-BE49-F238E27FC236}">
                <a16:creationId xmlns:a16="http://schemas.microsoft.com/office/drawing/2014/main" id="{6BCBF5FF-C4C3-2A45-9CC4-9D662C4C2B1C}"/>
              </a:ext>
            </a:extLst>
          </p:cNvPr>
          <p:cNvSpPr txBox="1"/>
          <p:nvPr/>
        </p:nvSpPr>
        <p:spPr>
          <a:xfrm>
            <a:off x="4368269" y="2997348"/>
            <a:ext cx="4288353" cy="400110"/>
          </a:xfrm>
          <a:prstGeom prst="rect">
            <a:avLst/>
          </a:prstGeom>
          <a:noFill/>
        </p:spPr>
        <p:txBody>
          <a:bodyPr wrap="none" rtlCol="0">
            <a:spAutoFit/>
          </a:bodyPr>
          <a:lstStyle/>
          <a:p>
            <a:r>
              <a:rPr lang="ja-JP" altLang="en-US" sz="2000" b="1">
                <a:latin typeface="Yu Gothic" panose="020B0400000000000000" pitchFamily="34" charset="-128"/>
                <a:ea typeface="Yu Gothic" panose="020B0400000000000000" pitchFamily="34" charset="-128"/>
              </a:rPr>
              <a:t>原子力災害医療・総合支援センター</a:t>
            </a:r>
            <a:endParaRPr kumimoji="1" lang="ja-JP" altLang="en-US" sz="2000" b="1">
              <a:latin typeface="Yu Gothic" panose="020B0400000000000000" pitchFamily="34" charset="-128"/>
              <a:ea typeface="Yu Gothic" panose="020B0400000000000000" pitchFamily="34" charset="-128"/>
            </a:endParaRPr>
          </a:p>
        </p:txBody>
      </p:sp>
      <p:sp>
        <p:nvSpPr>
          <p:cNvPr id="20" name="テキスト ボックス 19">
            <a:extLst>
              <a:ext uri="{FF2B5EF4-FFF2-40B4-BE49-F238E27FC236}">
                <a16:creationId xmlns:a16="http://schemas.microsoft.com/office/drawing/2014/main" id="{A536DC67-255D-8F4D-AACE-D79E48EA07C3}"/>
              </a:ext>
            </a:extLst>
          </p:cNvPr>
          <p:cNvSpPr txBox="1"/>
          <p:nvPr/>
        </p:nvSpPr>
        <p:spPr>
          <a:xfrm>
            <a:off x="4399697" y="4411147"/>
            <a:ext cx="2492990" cy="400110"/>
          </a:xfrm>
          <a:prstGeom prst="rect">
            <a:avLst/>
          </a:prstGeom>
          <a:noFill/>
        </p:spPr>
        <p:txBody>
          <a:bodyPr wrap="none" rtlCol="0">
            <a:spAutoFit/>
          </a:bodyPr>
          <a:lstStyle/>
          <a:p>
            <a:r>
              <a:rPr lang="ja-JP" altLang="en-US" sz="2000" b="1">
                <a:latin typeface="Yu Gothic" panose="020B0400000000000000" pitchFamily="34" charset="-128"/>
                <a:ea typeface="Yu Gothic" panose="020B0400000000000000" pitchFamily="34" charset="-128"/>
              </a:rPr>
              <a:t>原子力災害拠点病院</a:t>
            </a:r>
            <a:endParaRPr kumimoji="1" lang="ja-JP" altLang="en-US" sz="2000" b="1">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BC06DE3B-9AD6-E947-A12C-DEC184CADAAA}"/>
              </a:ext>
            </a:extLst>
          </p:cNvPr>
          <p:cNvSpPr txBox="1"/>
          <p:nvPr/>
        </p:nvSpPr>
        <p:spPr>
          <a:xfrm>
            <a:off x="4399697" y="5399598"/>
            <a:ext cx="3005951" cy="400110"/>
          </a:xfrm>
          <a:prstGeom prst="rect">
            <a:avLst/>
          </a:prstGeom>
          <a:noFill/>
        </p:spPr>
        <p:txBody>
          <a:bodyPr wrap="none" rtlCol="0">
            <a:spAutoFit/>
          </a:bodyPr>
          <a:lstStyle/>
          <a:p>
            <a:r>
              <a:rPr lang="ja-JP" altLang="en-US" sz="2000" b="1">
                <a:latin typeface="Yu Gothic" panose="020B0400000000000000" pitchFamily="34" charset="-128"/>
                <a:ea typeface="Yu Gothic" panose="020B0400000000000000" pitchFamily="34" charset="-128"/>
              </a:rPr>
              <a:t>原子力災害医療協力機関</a:t>
            </a:r>
            <a:endParaRPr kumimoji="1" lang="ja-JP" altLang="en-US" sz="2000" b="1">
              <a:latin typeface="Yu Gothic" panose="020B0400000000000000" pitchFamily="34" charset="-128"/>
              <a:ea typeface="Yu Gothic" panose="020B0400000000000000" pitchFamily="34" charset="-128"/>
            </a:endParaRPr>
          </a:p>
        </p:txBody>
      </p:sp>
      <p:sp>
        <p:nvSpPr>
          <p:cNvPr id="34" name="対角する 2 つの角を丸めた四角形 33">
            <a:extLst>
              <a:ext uri="{FF2B5EF4-FFF2-40B4-BE49-F238E27FC236}">
                <a16:creationId xmlns:a16="http://schemas.microsoft.com/office/drawing/2014/main" id="{5380DF22-70E8-864F-92C9-058C85CE0362}"/>
              </a:ext>
            </a:extLst>
          </p:cNvPr>
          <p:cNvSpPr/>
          <p:nvPr/>
        </p:nvSpPr>
        <p:spPr>
          <a:xfrm>
            <a:off x="158620" y="1380257"/>
            <a:ext cx="4241077" cy="216674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9AC6CE2D-32FE-5E4D-8963-4E0E14CBDC60}"/>
              </a:ext>
            </a:extLst>
          </p:cNvPr>
          <p:cNvSpPr txBox="1"/>
          <p:nvPr/>
        </p:nvSpPr>
        <p:spPr>
          <a:xfrm>
            <a:off x="222225" y="1400818"/>
            <a:ext cx="389850" cy="338554"/>
          </a:xfrm>
          <a:prstGeom prst="rect">
            <a:avLst/>
          </a:prstGeom>
          <a:noFill/>
        </p:spPr>
        <p:txBody>
          <a:bodyPr wrap="none" rtlCol="0">
            <a:spAutoFit/>
          </a:bodyPr>
          <a:lstStyle/>
          <a:p>
            <a:r>
              <a:rPr kumimoji="1" lang="ja-JP" altLang="en-US" sz="1600">
                <a:latin typeface="Yu Gothic" panose="020B0400000000000000" pitchFamily="34" charset="-128"/>
                <a:ea typeface="Yu Gothic" panose="020B0400000000000000" pitchFamily="34" charset="-128"/>
              </a:rPr>
              <a:t>国</a:t>
            </a:r>
          </a:p>
        </p:txBody>
      </p:sp>
      <p:sp>
        <p:nvSpPr>
          <p:cNvPr id="22" name="角丸四角形 21">
            <a:extLst>
              <a:ext uri="{FF2B5EF4-FFF2-40B4-BE49-F238E27FC236}">
                <a16:creationId xmlns:a16="http://schemas.microsoft.com/office/drawing/2014/main" id="{6A5EA261-663D-C64A-AD2B-E8DB3E177063}"/>
              </a:ext>
            </a:extLst>
          </p:cNvPr>
          <p:cNvSpPr/>
          <p:nvPr/>
        </p:nvSpPr>
        <p:spPr>
          <a:xfrm>
            <a:off x="237904" y="1719545"/>
            <a:ext cx="1818537" cy="1709455"/>
          </a:xfrm>
          <a:prstGeom prst="roundRect">
            <a:avLst/>
          </a:prstGeom>
          <a:solidFill>
            <a:schemeClr val="bg1">
              <a:lumMod val="95000"/>
              <a:alpha val="85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400" b="1">
              <a:latin typeface="Yu Gothic" panose="020B0400000000000000" pitchFamily="34" charset="-128"/>
              <a:ea typeface="Yu Gothic" panose="020B0400000000000000" pitchFamily="34" charset="-128"/>
            </a:endParaRPr>
          </a:p>
          <a:p>
            <a:pPr algn="ctr"/>
            <a:endParaRPr lang="en-US" altLang="ja-JP" sz="1400" b="1">
              <a:latin typeface="Yu Gothic" panose="020B0400000000000000" pitchFamily="34" charset="-128"/>
              <a:ea typeface="Yu Gothic" panose="020B0400000000000000" pitchFamily="34" charset="-128"/>
            </a:endParaRPr>
          </a:p>
          <a:p>
            <a:pPr algn="ctr"/>
            <a:endParaRPr lang="en-US" altLang="ja-JP" sz="1400" b="1">
              <a:latin typeface="Yu Gothic" panose="020B0400000000000000" pitchFamily="34" charset="-128"/>
              <a:ea typeface="Yu Gothic" panose="020B0400000000000000" pitchFamily="34" charset="-128"/>
            </a:endParaRPr>
          </a:p>
          <a:p>
            <a:pPr algn="ctr"/>
            <a:r>
              <a:rPr lang="ja-JP" altLang="en-US" sz="1400" b="1">
                <a:latin typeface="Yu Gothic" panose="020B0400000000000000" pitchFamily="34" charset="-128"/>
                <a:ea typeface="Yu Gothic" panose="020B0400000000000000" pitchFamily="34" charset="-128"/>
              </a:rPr>
              <a:t>高度被ばく</a:t>
            </a:r>
            <a:endParaRPr lang="en-US" altLang="ja-JP" sz="1400" b="1">
              <a:latin typeface="Yu Gothic" panose="020B0400000000000000" pitchFamily="34" charset="-128"/>
              <a:ea typeface="Yu Gothic" panose="020B0400000000000000" pitchFamily="34" charset="-128"/>
            </a:endParaRPr>
          </a:p>
          <a:p>
            <a:pPr algn="ctr"/>
            <a:r>
              <a:rPr lang="ja-JP" altLang="en-US" sz="1400" b="1">
                <a:latin typeface="Yu Gothic" panose="020B0400000000000000" pitchFamily="34" charset="-128"/>
                <a:ea typeface="Yu Gothic" panose="020B0400000000000000" pitchFamily="34" charset="-128"/>
              </a:rPr>
              <a:t>医療支援センター</a:t>
            </a:r>
            <a:endParaRPr kumimoji="1" lang="ja-JP" altLang="en-US" sz="1400" b="1">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A50AB59F-AE14-6444-90DA-94B685FBA93C}"/>
              </a:ext>
            </a:extLst>
          </p:cNvPr>
          <p:cNvSpPr/>
          <p:nvPr/>
        </p:nvSpPr>
        <p:spPr>
          <a:xfrm>
            <a:off x="299199" y="1888545"/>
            <a:ext cx="1694368" cy="62011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a:latin typeface="Yu Gothic" panose="020B0400000000000000" pitchFamily="34" charset="-128"/>
                <a:ea typeface="Yu Gothic" panose="020B0400000000000000" pitchFamily="34" charset="-128"/>
              </a:rPr>
              <a:t>基幹高度被ばく</a:t>
            </a:r>
            <a:endParaRPr lang="en-US" altLang="ja-JP" sz="1400" b="1">
              <a:latin typeface="Yu Gothic" panose="020B0400000000000000" pitchFamily="34" charset="-128"/>
              <a:ea typeface="Yu Gothic" panose="020B0400000000000000" pitchFamily="34" charset="-128"/>
            </a:endParaRPr>
          </a:p>
          <a:p>
            <a:pPr algn="ctr"/>
            <a:r>
              <a:rPr lang="ja-JP" altLang="en-US" sz="1400" b="1">
                <a:latin typeface="Yu Gothic" panose="020B0400000000000000" pitchFamily="34" charset="-128"/>
                <a:ea typeface="Yu Gothic" panose="020B0400000000000000" pitchFamily="34" charset="-128"/>
              </a:rPr>
              <a:t>医療支援センター</a:t>
            </a:r>
            <a:endParaRPr kumimoji="1" lang="ja-JP" altLang="en-US" sz="1400" b="1">
              <a:latin typeface="Yu Gothic" panose="020B0400000000000000" pitchFamily="34" charset="-128"/>
              <a:ea typeface="Yu Gothic" panose="020B0400000000000000" pitchFamily="34" charset="-128"/>
            </a:endParaRPr>
          </a:p>
        </p:txBody>
      </p:sp>
      <p:sp>
        <p:nvSpPr>
          <p:cNvPr id="23" name="角丸四角形 22">
            <a:extLst>
              <a:ext uri="{FF2B5EF4-FFF2-40B4-BE49-F238E27FC236}">
                <a16:creationId xmlns:a16="http://schemas.microsoft.com/office/drawing/2014/main" id="{552F0C05-AE9A-6B4D-A86B-A8C1A7105500}"/>
              </a:ext>
            </a:extLst>
          </p:cNvPr>
          <p:cNvSpPr/>
          <p:nvPr/>
        </p:nvSpPr>
        <p:spPr>
          <a:xfrm>
            <a:off x="2623309" y="2155093"/>
            <a:ext cx="1695120" cy="62011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a:latin typeface="Yu Gothic" panose="020B0400000000000000" pitchFamily="34" charset="-128"/>
                <a:ea typeface="Yu Gothic" panose="020B0400000000000000" pitchFamily="34" charset="-128"/>
              </a:rPr>
              <a:t>原子力災害医療・</a:t>
            </a:r>
            <a:endParaRPr lang="en-US" altLang="ja-JP" sz="1400" b="1">
              <a:latin typeface="Yu Gothic" panose="020B0400000000000000" pitchFamily="34" charset="-128"/>
              <a:ea typeface="Yu Gothic" panose="020B0400000000000000" pitchFamily="34" charset="-128"/>
            </a:endParaRPr>
          </a:p>
          <a:p>
            <a:pPr algn="ctr"/>
            <a:r>
              <a:rPr lang="ja-JP" altLang="en-US" sz="1400" b="1">
                <a:latin typeface="Yu Gothic" panose="020B0400000000000000" pitchFamily="34" charset="-128"/>
                <a:ea typeface="Yu Gothic" panose="020B0400000000000000" pitchFamily="34" charset="-128"/>
              </a:rPr>
              <a:t>総合支援センター</a:t>
            </a:r>
            <a:endParaRPr kumimoji="1" lang="ja-JP" altLang="en-US" sz="1400" b="1">
              <a:latin typeface="Yu Gothic" panose="020B0400000000000000" pitchFamily="34" charset="-128"/>
              <a:ea typeface="Yu Gothic" panose="020B0400000000000000" pitchFamily="34" charset="-128"/>
            </a:endParaRPr>
          </a:p>
        </p:txBody>
      </p:sp>
      <p:sp>
        <p:nvSpPr>
          <p:cNvPr id="37" name="対角する 2 つの角を丸めた四角形 36">
            <a:extLst>
              <a:ext uri="{FF2B5EF4-FFF2-40B4-BE49-F238E27FC236}">
                <a16:creationId xmlns:a16="http://schemas.microsoft.com/office/drawing/2014/main" id="{CBB2C0D8-56D8-3F4D-B0BB-14A86D32AA92}"/>
              </a:ext>
            </a:extLst>
          </p:cNvPr>
          <p:cNvSpPr/>
          <p:nvPr/>
        </p:nvSpPr>
        <p:spPr>
          <a:xfrm>
            <a:off x="127072" y="4169765"/>
            <a:ext cx="4179068" cy="216674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54D6C34D-4CBB-8443-8A88-72B901C58E96}"/>
              </a:ext>
            </a:extLst>
          </p:cNvPr>
          <p:cNvSpPr txBox="1"/>
          <p:nvPr/>
        </p:nvSpPr>
        <p:spPr>
          <a:xfrm>
            <a:off x="164719" y="4430880"/>
            <a:ext cx="909970" cy="584775"/>
          </a:xfrm>
          <a:prstGeom prst="rect">
            <a:avLst/>
          </a:prstGeom>
          <a:noFill/>
        </p:spPr>
        <p:txBody>
          <a:bodyPr wrap="square" rtlCol="0">
            <a:spAutoFit/>
          </a:bodyPr>
          <a:lstStyle/>
          <a:p>
            <a:r>
              <a:rPr kumimoji="1" lang="ja-JP" altLang="en-US" sz="1600">
                <a:latin typeface="Yu Gothic" panose="020B0400000000000000" pitchFamily="34" charset="-128"/>
                <a:ea typeface="Yu Gothic" panose="020B0400000000000000" pitchFamily="34" charset="-128"/>
              </a:rPr>
              <a:t>立地道府県等</a:t>
            </a:r>
          </a:p>
        </p:txBody>
      </p:sp>
      <p:sp>
        <p:nvSpPr>
          <p:cNvPr id="40" name="角丸四角形 39">
            <a:extLst>
              <a:ext uri="{FF2B5EF4-FFF2-40B4-BE49-F238E27FC236}">
                <a16:creationId xmlns:a16="http://schemas.microsoft.com/office/drawing/2014/main" id="{CD9AF999-CE4A-FA45-BCF6-8632741F6012}"/>
              </a:ext>
            </a:extLst>
          </p:cNvPr>
          <p:cNvSpPr/>
          <p:nvPr/>
        </p:nvSpPr>
        <p:spPr>
          <a:xfrm>
            <a:off x="968138" y="4426608"/>
            <a:ext cx="2689461" cy="620119"/>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600" b="1">
                <a:latin typeface="Yu Gothic" panose="020B0400000000000000" pitchFamily="34" charset="-128"/>
                <a:ea typeface="Yu Gothic" panose="020B0400000000000000" pitchFamily="34" charset="-128"/>
              </a:rPr>
              <a:t>原子力災害拠点病院</a:t>
            </a:r>
            <a:endParaRPr kumimoji="1" lang="ja-JP" altLang="en-US" sz="1600" b="1">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83E90197-7DF7-196D-D5A8-FD2686254956}"/>
              </a:ext>
            </a:extLst>
          </p:cNvPr>
          <p:cNvGrpSpPr/>
          <p:nvPr/>
        </p:nvGrpSpPr>
        <p:grpSpPr>
          <a:xfrm>
            <a:off x="2056441" y="2141184"/>
            <a:ext cx="512854" cy="662350"/>
            <a:chOff x="1966292" y="2126488"/>
            <a:chExt cx="512854" cy="662350"/>
          </a:xfrm>
        </p:grpSpPr>
        <p:sp>
          <p:nvSpPr>
            <p:cNvPr id="39" name="左右矢印 38">
              <a:extLst>
                <a:ext uri="{FF2B5EF4-FFF2-40B4-BE49-F238E27FC236}">
                  <a16:creationId xmlns:a16="http://schemas.microsoft.com/office/drawing/2014/main" id="{3CB157B6-DDD6-9748-8C23-2746926F59C0}"/>
                </a:ext>
              </a:extLst>
            </p:cNvPr>
            <p:cNvSpPr/>
            <p:nvPr/>
          </p:nvSpPr>
          <p:spPr>
            <a:xfrm>
              <a:off x="1966292" y="2126488"/>
              <a:ext cx="512854" cy="662350"/>
            </a:xfrm>
            <a:prstGeom prst="leftRightArrow">
              <a:avLst>
                <a:gd name="adj1" fmla="val 72387"/>
                <a:gd name="adj2" fmla="val 27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a:latin typeface="Yu Gothic" panose="020B0400000000000000" pitchFamily="34" charset="-128"/>
                <a:ea typeface="Yu Gothic" panose="020B0400000000000000" pitchFamily="34" charset="-128"/>
              </a:endParaRPr>
            </a:p>
          </p:txBody>
        </p:sp>
        <p:sp>
          <p:nvSpPr>
            <p:cNvPr id="43" name="テキスト ボックス 42">
              <a:extLst>
                <a:ext uri="{FF2B5EF4-FFF2-40B4-BE49-F238E27FC236}">
                  <a16:creationId xmlns:a16="http://schemas.microsoft.com/office/drawing/2014/main" id="{EF579442-8142-3D4B-997F-1E4A255DEB5E}"/>
                </a:ext>
              </a:extLst>
            </p:cNvPr>
            <p:cNvSpPr txBox="1"/>
            <p:nvPr/>
          </p:nvSpPr>
          <p:spPr>
            <a:xfrm>
              <a:off x="2009984" y="2257608"/>
              <a:ext cx="400110" cy="451406"/>
            </a:xfrm>
            <a:prstGeom prst="rect">
              <a:avLst/>
            </a:prstGeom>
            <a:noFill/>
          </p:spPr>
          <p:txBody>
            <a:bodyPr vert="eaVert" wrap="non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rPr>
                <a:t>連携</a:t>
              </a:r>
            </a:p>
          </p:txBody>
        </p:sp>
      </p:grpSp>
      <p:sp>
        <p:nvSpPr>
          <p:cNvPr id="44" name="角丸四角形 43">
            <a:extLst>
              <a:ext uri="{FF2B5EF4-FFF2-40B4-BE49-F238E27FC236}">
                <a16:creationId xmlns:a16="http://schemas.microsoft.com/office/drawing/2014/main" id="{E2E7B3DE-2189-DA4C-9A37-C82C7FA0EDD5}"/>
              </a:ext>
            </a:extLst>
          </p:cNvPr>
          <p:cNvSpPr/>
          <p:nvPr/>
        </p:nvSpPr>
        <p:spPr>
          <a:xfrm>
            <a:off x="734545" y="5602532"/>
            <a:ext cx="3057800" cy="62011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latin typeface="Yu Gothic" panose="020B0400000000000000" pitchFamily="34" charset="-128"/>
                <a:ea typeface="Yu Gothic" panose="020B0400000000000000" pitchFamily="34" charset="-128"/>
              </a:rPr>
              <a:t>原子力災害医療協力機関</a:t>
            </a:r>
          </a:p>
        </p:txBody>
      </p:sp>
      <p:sp>
        <p:nvSpPr>
          <p:cNvPr id="47" name="下矢印 46">
            <a:extLst>
              <a:ext uri="{FF2B5EF4-FFF2-40B4-BE49-F238E27FC236}">
                <a16:creationId xmlns:a16="http://schemas.microsoft.com/office/drawing/2014/main" id="{8083E5F3-9FBA-3B4E-B692-263B73DCC70B}"/>
              </a:ext>
            </a:extLst>
          </p:cNvPr>
          <p:cNvSpPr/>
          <p:nvPr/>
        </p:nvSpPr>
        <p:spPr>
          <a:xfrm>
            <a:off x="1564336" y="3586807"/>
            <a:ext cx="1304541" cy="543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Yu Gothic" panose="020B0400000000000000" pitchFamily="34" charset="-128"/>
                <a:ea typeface="Yu Gothic" panose="020B0400000000000000" pitchFamily="34" charset="-128"/>
              </a:rPr>
              <a:t>支援</a:t>
            </a:r>
            <a:endParaRPr kumimoji="1" lang="ja-JP" altLang="en-US" b="1">
              <a:latin typeface="Yu Gothic" panose="020B0400000000000000" pitchFamily="34" charset="-128"/>
              <a:ea typeface="Yu Gothic" panose="020B0400000000000000" pitchFamily="34" charset="-128"/>
            </a:endParaRPr>
          </a:p>
        </p:txBody>
      </p:sp>
      <p:sp>
        <p:nvSpPr>
          <p:cNvPr id="48" name="上矢印 47">
            <a:extLst>
              <a:ext uri="{FF2B5EF4-FFF2-40B4-BE49-F238E27FC236}">
                <a16:creationId xmlns:a16="http://schemas.microsoft.com/office/drawing/2014/main" id="{1B038C66-610A-AC4B-9027-6D455D7B9550}"/>
              </a:ext>
            </a:extLst>
          </p:cNvPr>
          <p:cNvSpPr/>
          <p:nvPr/>
        </p:nvSpPr>
        <p:spPr>
          <a:xfrm>
            <a:off x="1720135" y="5086537"/>
            <a:ext cx="1086620" cy="44587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b="1">
                <a:latin typeface="Yu Gothic" panose="020B0400000000000000" pitchFamily="34" charset="-128"/>
                <a:ea typeface="Yu Gothic" panose="020B0400000000000000" pitchFamily="34" charset="-128"/>
              </a:rPr>
              <a:t>協力</a:t>
            </a:r>
          </a:p>
        </p:txBody>
      </p:sp>
      <p:sp>
        <p:nvSpPr>
          <p:cNvPr id="4" name="スライド番号プレースホルダー 7">
            <a:extLst>
              <a:ext uri="{FF2B5EF4-FFF2-40B4-BE49-F238E27FC236}">
                <a16:creationId xmlns:a16="http://schemas.microsoft.com/office/drawing/2014/main" id="{4EFD3430-7BFB-7089-45E7-885CC61CAD99}"/>
              </a:ext>
            </a:extLst>
          </p:cNvPr>
          <p:cNvSpPr>
            <a:spLocks noGrp="1"/>
          </p:cNvSpPr>
          <p:nvPr>
            <p:ph type="sldNum" sz="quarter" idx="12"/>
          </p:nvPr>
        </p:nvSpPr>
        <p:spPr>
          <a:xfrm>
            <a:off x="6925090" y="6356351"/>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4</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8317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p:txBody>
          <a:bodyPr/>
          <a:lstStyle/>
          <a:p>
            <a:r>
              <a:rPr lang="ja-JP" altLang="en-US">
                <a:latin typeface="Yu Gothic" panose="020B0400000000000000" pitchFamily="34" charset="-128"/>
                <a:ea typeface="Yu Gothic" panose="020B0400000000000000" pitchFamily="34" charset="-128"/>
              </a:rPr>
              <a:t>原子力災害拠点病院</a:t>
            </a:r>
            <a:endParaRPr kumimoji="1" lang="ja-JP" altLang="en-US">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a:xfrm>
            <a:off x="356909" y="1488849"/>
            <a:ext cx="8430181" cy="5050064"/>
          </a:xfrm>
        </p:spPr>
        <p:txBody>
          <a:bodyPr>
            <a:normAutofit/>
          </a:bodyPr>
          <a:lstStyle/>
          <a:p>
            <a:r>
              <a:rPr kumimoji="1" lang="ja-JP" altLang="en-US" sz="2000" b="1">
                <a:solidFill>
                  <a:srgbClr val="FF0000"/>
                </a:solidFill>
                <a:latin typeface="Yu Gothic" panose="020B0400000000000000" pitchFamily="34" charset="-128"/>
                <a:ea typeface="Yu Gothic" panose="020B0400000000000000" pitchFamily="34" charset="-128"/>
              </a:rPr>
              <a:t>地域の原子力災害医療の中心</a:t>
            </a:r>
            <a:endParaRPr kumimoji="1" lang="en-US" altLang="ja-JP" sz="2000" b="1">
              <a:solidFill>
                <a:srgbClr val="FF0000"/>
              </a:solidFill>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放射性物質による汚染や被ばくを伴う傷病者の診療</a:t>
            </a:r>
            <a:endParaRPr lang="en-US" altLang="ja-JP" sz="2000" b="1">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災害時に多発する重篤な傷病者に対し高度な医療を提供</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被ばく・汚染傷病者に対して、線量測定、除染、集中治療等を提供</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救急医療と被ばく医療の両方を提供</a:t>
            </a:r>
            <a:endParaRPr lang="en-US" altLang="ja-JP">
              <a:latin typeface="Yu Gothic" panose="020B0400000000000000" pitchFamily="34" charset="-128"/>
              <a:ea typeface="Yu Gothic" panose="020B0400000000000000" pitchFamily="34" charset="-128"/>
            </a:endParaRPr>
          </a:p>
          <a:p>
            <a:r>
              <a:rPr kumimoji="1" lang="ja-JP" altLang="en-US" sz="2000" b="1">
                <a:latin typeface="Yu Gothic" panose="020B0400000000000000" pitchFamily="34" charset="-128"/>
                <a:ea typeface="Yu Gothic" panose="020B0400000000000000" pitchFamily="34" charset="-128"/>
              </a:rPr>
              <a:t>避難住民等への対応</a:t>
            </a:r>
            <a:endParaRPr kumimoji="1" lang="en-US" altLang="ja-JP" sz="2000" b="1">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簡易除染の結果、基準値を上回る住民等への処置</a:t>
            </a:r>
            <a:endParaRPr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甲状腺スクリーニングレベルを超えた住民等へ甲状腺の詳細測定</a:t>
            </a:r>
            <a:endParaRPr lang="en-US" altLang="ja-JP">
              <a:latin typeface="Yu Gothic" panose="020B0400000000000000" pitchFamily="34" charset="-128"/>
              <a:ea typeface="Yu Gothic" panose="020B0400000000000000" pitchFamily="34" charset="-128"/>
            </a:endParaRPr>
          </a:p>
          <a:p>
            <a:r>
              <a:rPr kumimoji="1" lang="ja-JP" altLang="en-US" sz="2000" b="1">
                <a:latin typeface="Yu Gothic" panose="020B0400000000000000" pitchFamily="34" charset="-128"/>
                <a:ea typeface="Yu Gothic" panose="020B0400000000000000" pitchFamily="34" charset="-128"/>
              </a:rPr>
              <a:t>原子力災害医療派遣チーム</a:t>
            </a:r>
            <a:endParaRPr kumimoji="1" lang="en-US" altLang="ja-JP" sz="2000" b="1">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災害医療の知識と技能、被ばく医療に係る専門的知見を有する</a:t>
            </a:r>
            <a:endParaRPr lang="en-US" altLang="ja-JP">
              <a:latin typeface="Yu Gothic" panose="020B0400000000000000" pitchFamily="34" charset="-128"/>
              <a:ea typeface="Yu Gothic" panose="020B0400000000000000" pitchFamily="34" charset="-128"/>
            </a:endParaRPr>
          </a:p>
          <a:p>
            <a:pPr marL="342900" lvl="1" indent="0">
              <a:buNone/>
            </a:pPr>
            <a:r>
              <a:rPr lang="ja-JP" altLang="en-US">
                <a:latin typeface="Yu Gothic" panose="020B0400000000000000" pitchFamily="34" charset="-128"/>
                <a:ea typeface="Yu Gothic" panose="020B0400000000000000" pitchFamily="34" charset="-128"/>
              </a:rPr>
              <a:t>　  医師、看護師、診療放射線技師等から構成</a:t>
            </a:r>
            <a:endParaRPr lang="en-US" altLang="ja-JP">
              <a:latin typeface="Yu Gothic" panose="020B0400000000000000" pitchFamily="34" charset="-128"/>
              <a:ea typeface="Yu Gothic" panose="020B0400000000000000" pitchFamily="34" charset="-128"/>
            </a:endParaRPr>
          </a:p>
          <a:p>
            <a:pPr lvl="1"/>
            <a:r>
              <a:rPr kumimoji="1" lang="ja-JP" altLang="en-US">
                <a:latin typeface="Yu Gothic" panose="020B0400000000000000" pitchFamily="34" charset="-128"/>
                <a:ea typeface="Yu Gothic" panose="020B0400000000000000" pitchFamily="34" charset="-128"/>
              </a:rPr>
              <a:t>被災した立地道府県内の原子力災害拠点病院での救急医療を実施</a:t>
            </a:r>
            <a:endParaRPr kumimoji="1" lang="en-US" altLang="ja-JP">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平時から教育研修、訓練等で理解を深める</a:t>
            </a:r>
            <a:endParaRPr lang="en-US" altLang="ja-JP" sz="2000" b="1">
              <a:latin typeface="Yu Gothic" panose="020B0400000000000000" pitchFamily="34" charset="-128"/>
              <a:ea typeface="Yu Gothic" panose="020B0400000000000000" pitchFamily="34" charset="-128"/>
            </a:endParaRPr>
          </a:p>
          <a:p>
            <a:r>
              <a:rPr kumimoji="1" lang="ja-JP" altLang="en-US" sz="2000" b="1">
                <a:latin typeface="Yu Gothic" panose="020B0400000000000000" pitchFamily="34" charset="-128"/>
                <a:ea typeface="Yu Gothic" panose="020B0400000000000000" pitchFamily="34" charset="-128"/>
              </a:rPr>
              <a:t>地域連携ネットワークの構築</a:t>
            </a:r>
            <a:endParaRPr kumimoji="1" lang="en-US" altLang="ja-JP" sz="2000" b="1">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5</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37968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DB1CE-E829-4D49-8EF1-BBB0540D6532}"/>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原子力災害医療協力機関</a:t>
            </a:r>
          </a:p>
        </p:txBody>
      </p:sp>
      <p:sp>
        <p:nvSpPr>
          <p:cNvPr id="3" name="コンテンツ プレースホルダー 2">
            <a:extLst>
              <a:ext uri="{FF2B5EF4-FFF2-40B4-BE49-F238E27FC236}">
                <a16:creationId xmlns:a16="http://schemas.microsoft.com/office/drawing/2014/main" id="{D8A53785-BDAD-A343-98F0-F5FD59659B34}"/>
              </a:ext>
            </a:extLst>
          </p:cNvPr>
          <p:cNvSpPr>
            <a:spLocks noGrp="1"/>
          </p:cNvSpPr>
          <p:nvPr>
            <p:ph idx="1"/>
          </p:nvPr>
        </p:nvSpPr>
        <p:spPr>
          <a:xfrm>
            <a:off x="320864" y="1360199"/>
            <a:ext cx="8502272" cy="5178714"/>
          </a:xfrm>
        </p:spPr>
        <p:txBody>
          <a:bodyPr vert="horz" lIns="91440" tIns="45720" rIns="91440" bIns="45720" rtlCol="0" anchor="t">
            <a:normAutofit lnSpcReduction="10000"/>
          </a:bodyPr>
          <a:lstStyle/>
          <a:p>
            <a:pPr marL="356870" indent="-356870"/>
            <a:r>
              <a:rPr kumimoji="1" lang="ja-JP" altLang="en-US" sz="2000" b="1">
                <a:latin typeface="Yu Gothic" panose="020B0400000000000000" pitchFamily="34" charset="-128"/>
                <a:ea typeface="Yu Gothic" panose="020B0400000000000000" pitchFamily="34" charset="-128"/>
              </a:rPr>
              <a:t>原子力災害時に立地道府県等や原子力災害拠点病院が行う</a:t>
            </a:r>
            <a:endParaRPr lang="en-US" altLang="ja-JP" sz="2000" b="1">
              <a:latin typeface="Yu Gothic" panose="020B0400000000000000" pitchFamily="34" charset="-128"/>
              <a:ea typeface="Yu Gothic" panose="020B0400000000000000" pitchFamily="34" charset="-128"/>
            </a:endParaRPr>
          </a:p>
          <a:p>
            <a:pPr marL="0" indent="0">
              <a:buNone/>
            </a:pPr>
            <a:r>
              <a:rPr lang="ja-JP" altLang="en-US" sz="2000" b="1">
                <a:latin typeface="Yu Gothic" panose="020B0400000000000000" pitchFamily="34" charset="-128"/>
                <a:ea typeface="Yu Gothic" panose="020B0400000000000000" pitchFamily="34" charset="-128"/>
              </a:rPr>
              <a:t>    </a:t>
            </a:r>
            <a:r>
              <a:rPr lang="en-US" altLang="ja-JP" sz="2000" b="1">
                <a:latin typeface="Yu Gothic" panose="020B0400000000000000" pitchFamily="34" charset="-128"/>
                <a:ea typeface="Yu Gothic" panose="020B0400000000000000" pitchFamily="34" charset="-128"/>
              </a:rPr>
              <a:t> </a:t>
            </a:r>
            <a:r>
              <a:rPr kumimoji="1" lang="ja-JP" altLang="en-US" sz="2000" b="1">
                <a:latin typeface="Yu Gothic" panose="020B0400000000000000" pitchFamily="34" charset="-128"/>
                <a:ea typeface="Yu Gothic" panose="020B0400000000000000" pitchFamily="34" charset="-128"/>
              </a:rPr>
              <a:t>原子力災害対策に協力できる医療機関、職能団体等</a:t>
            </a:r>
            <a:endParaRPr kumimoji="1" lang="en-US" altLang="ja-JP" sz="2000" b="1">
              <a:latin typeface="Yu Gothic" panose="020B0400000000000000" pitchFamily="34" charset="-128"/>
              <a:ea typeface="Yu Gothic" panose="020B0400000000000000" pitchFamily="34" charset="-128"/>
            </a:endParaRPr>
          </a:p>
          <a:p>
            <a:pPr marL="0" indent="0">
              <a:buNone/>
            </a:pPr>
            <a:endParaRPr kumimoji="1" lang="en-US" altLang="ja-JP" sz="2000" b="1">
              <a:latin typeface="Yu Gothic" panose="020B0400000000000000" pitchFamily="34" charset="-128"/>
              <a:ea typeface="Yu Gothic" panose="020B0400000000000000" pitchFamily="34" charset="-128"/>
            </a:endParaRPr>
          </a:p>
          <a:p>
            <a:pPr marL="356870" indent="-356870"/>
            <a:r>
              <a:rPr lang="ja-JP" altLang="en-US" sz="2000" b="1">
                <a:latin typeface="Yu Gothic" panose="020B0400000000000000" pitchFamily="34" charset="-128"/>
                <a:ea typeface="Yu Gothic" panose="020B0400000000000000" pitchFamily="34" charset="-128"/>
              </a:rPr>
              <a:t>いずれかの機能を有する</a:t>
            </a:r>
            <a:endParaRPr lang="en-US" altLang="ja-JP" sz="2000" b="1">
              <a:latin typeface="Yu Gothic" panose="020B0400000000000000" pitchFamily="34" charset="-128"/>
              <a:ea typeface="Yu Gothic" panose="020B0400000000000000" pitchFamily="34" charset="-128"/>
            </a:endParaRPr>
          </a:p>
          <a:p>
            <a:pPr lvl="1"/>
            <a:r>
              <a:rPr kumimoji="1" lang="ja-JP" altLang="en-US">
                <a:latin typeface="Yu Gothic" panose="020B0400000000000000" pitchFamily="34" charset="-128"/>
                <a:ea typeface="Yu Gothic" panose="020B0400000000000000" pitchFamily="34" charset="-128"/>
              </a:rPr>
              <a:t>被ばく傷病者等の初期診療及び救急診療</a:t>
            </a:r>
            <a:endParaRPr kumimoji="1"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避難住民に対する甲状腺被ばく線量モニタリングのための測定要員の保有</a:t>
            </a:r>
            <a:endParaRPr lang="en-US" altLang="ja-JP">
              <a:latin typeface="Yu Gothic" panose="020B0400000000000000" pitchFamily="34" charset="-128"/>
              <a:ea typeface="Yu Gothic" panose="020B0400000000000000" pitchFamily="34" charset="-128"/>
            </a:endParaRPr>
          </a:p>
          <a:p>
            <a:pPr marL="342900" lvl="1" indent="0">
              <a:buNone/>
            </a:pPr>
            <a:r>
              <a:rPr lang="ja-JP" altLang="en-US">
                <a:latin typeface="Yu Gothic" panose="020B0400000000000000" pitchFamily="34" charset="-128"/>
                <a:ea typeface="Yu Gothic" panose="020B0400000000000000" pitchFamily="34" charset="-128"/>
              </a:rPr>
              <a:t>　  とその派遣体制の確保</a:t>
            </a:r>
            <a:endParaRPr lang="en-US" altLang="ja-JP">
              <a:latin typeface="Yu Gothic" panose="020B0400000000000000" pitchFamily="34" charset="-128"/>
              <a:ea typeface="Yu Gothic" panose="020B0400000000000000" pitchFamily="34" charset="-128"/>
            </a:endParaRPr>
          </a:p>
          <a:p>
            <a:pPr lvl="1"/>
            <a:r>
              <a:rPr kumimoji="1" lang="ja-JP" altLang="en-US">
                <a:latin typeface="Yu Gothic" panose="020B0400000000000000" pitchFamily="34" charset="-128"/>
                <a:ea typeface="Yu Gothic" panose="020B0400000000000000" pitchFamily="34" charset="-128"/>
              </a:rPr>
              <a:t>原子力災害医療派遣チーム</a:t>
            </a:r>
            <a:r>
              <a:rPr lang="ja-JP" altLang="en-US">
                <a:latin typeface="Yu Gothic" panose="020B0400000000000000" pitchFamily="34" charset="-128"/>
                <a:ea typeface="Yu Gothic" panose="020B0400000000000000" pitchFamily="34" charset="-128"/>
              </a:rPr>
              <a:t>の編成</a:t>
            </a:r>
            <a:r>
              <a:rPr kumimoji="1" lang="ja-JP" altLang="en-US">
                <a:latin typeface="Yu Gothic" panose="020B0400000000000000" pitchFamily="34" charset="-128"/>
                <a:ea typeface="Yu Gothic" panose="020B0400000000000000" pitchFamily="34" charset="-128"/>
              </a:rPr>
              <a:t>とその派遣体制の確保</a:t>
            </a:r>
            <a:endParaRPr kumimoji="1"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救護所への医療従事者の派遣</a:t>
            </a:r>
            <a:endParaRPr lang="en-US" altLang="ja-JP">
              <a:latin typeface="Yu Gothic" panose="020B0400000000000000" pitchFamily="34" charset="-128"/>
              <a:ea typeface="Yu Gothic" panose="020B0400000000000000" pitchFamily="34" charset="-128"/>
            </a:endParaRPr>
          </a:p>
          <a:p>
            <a:pPr lvl="1"/>
            <a:r>
              <a:rPr kumimoji="1" lang="ja-JP" altLang="en-US">
                <a:latin typeface="Yu Gothic" panose="020B0400000000000000" pitchFamily="34" charset="-128"/>
                <a:ea typeface="Yu Gothic" panose="020B0400000000000000" pitchFamily="34" charset="-128"/>
              </a:rPr>
              <a:t>避難退域時検査を実施できる検査</a:t>
            </a:r>
            <a:r>
              <a:rPr lang="ja-JP" altLang="en-US">
                <a:latin typeface="Yu Gothic" panose="020B0400000000000000" pitchFamily="34" charset="-128"/>
                <a:ea typeface="Yu Gothic" panose="020B0400000000000000" pitchFamily="34" charset="-128"/>
              </a:rPr>
              <a:t>要員の保有とその派遣体制の確保</a:t>
            </a:r>
            <a:endParaRPr kumimoji="1" lang="en-US" altLang="ja-JP">
              <a:latin typeface="Yu Gothic" panose="020B0400000000000000" pitchFamily="34" charset="-128"/>
              <a:ea typeface="Yu Gothic" panose="020B0400000000000000" pitchFamily="34" charset="-128"/>
            </a:endParaRPr>
          </a:p>
          <a:p>
            <a:pPr lvl="1"/>
            <a:r>
              <a:rPr lang="ja-JP" altLang="en-US">
                <a:latin typeface="Yu Gothic" panose="020B0400000000000000" pitchFamily="34" charset="-128"/>
                <a:ea typeface="Yu Gothic" panose="020B0400000000000000" pitchFamily="34" charset="-128"/>
              </a:rPr>
              <a:t>安定ヨウ素剤配布の支援</a:t>
            </a:r>
            <a:endParaRPr lang="en-US" altLang="ja-JP">
              <a:latin typeface="Yu Gothic" panose="020B0400000000000000" pitchFamily="34" charset="-128"/>
              <a:ea typeface="Yu Gothic" panose="020B0400000000000000" pitchFamily="34" charset="-128"/>
            </a:endParaRPr>
          </a:p>
          <a:p>
            <a:pPr lvl="1"/>
            <a:r>
              <a:rPr kumimoji="1" lang="ja-JP" altLang="en-US">
                <a:latin typeface="Yu Gothic" panose="020B0400000000000000" pitchFamily="34" charset="-128"/>
                <a:ea typeface="Yu Gothic" panose="020B0400000000000000" pitchFamily="34" charset="-128"/>
              </a:rPr>
              <a:t>その他、原子力災害発生時に必要な支援</a:t>
            </a:r>
            <a:endParaRPr lang="en-US" altLang="ja-JP">
              <a:latin typeface="Yu Gothic" panose="020B0400000000000000" pitchFamily="34" charset="-128"/>
              <a:ea typeface="Yu Gothic" panose="020B0400000000000000" pitchFamily="34" charset="-128"/>
            </a:endParaRPr>
          </a:p>
          <a:p>
            <a:pPr marL="342900" lvl="1" indent="0">
              <a:buNone/>
            </a:pPr>
            <a:endParaRPr kumimoji="1" lang="en-US" altLang="ja-JP">
              <a:latin typeface="Yu Gothic" panose="020B0400000000000000" pitchFamily="34" charset="-128"/>
              <a:ea typeface="Yu Gothic" panose="020B0400000000000000" pitchFamily="34" charset="-128"/>
            </a:endParaRPr>
          </a:p>
          <a:p>
            <a:pPr marL="356870" indent="-356870"/>
            <a:r>
              <a:rPr lang="ja-JP" altLang="en-US" sz="2000" b="1">
                <a:latin typeface="Yu Gothic" panose="020B0400000000000000" pitchFamily="34" charset="-128"/>
                <a:ea typeface="Yu Gothic" panose="020B0400000000000000" pitchFamily="34" charset="-128"/>
              </a:rPr>
              <a:t>必要な研修、訓練を実施</a:t>
            </a:r>
            <a:endParaRPr lang="en-US" altLang="ja-JP" sz="2000" b="1">
              <a:latin typeface="Yu Gothic" panose="020B0400000000000000" pitchFamily="34" charset="-128"/>
              <a:ea typeface="Yu Gothic" panose="020B0400000000000000" pitchFamily="34" charset="-128"/>
            </a:endParaRPr>
          </a:p>
          <a:p>
            <a:pPr marL="356870" indent="-356870"/>
            <a:endParaRPr lang="en-US" altLang="ja-JP" sz="2000" b="1">
              <a:latin typeface="Yu Gothic" panose="020B0400000000000000" pitchFamily="34" charset="-128"/>
              <a:ea typeface="Yu Gothic" panose="020B0400000000000000" pitchFamily="34" charset="-128"/>
            </a:endParaRPr>
          </a:p>
          <a:p>
            <a:pPr marL="356870" indent="-356870"/>
            <a:r>
              <a:rPr kumimoji="1" lang="ja-JP" altLang="en-US" sz="2000" b="1">
                <a:latin typeface="Yu Gothic" panose="020B0400000000000000" pitchFamily="34" charset="-128"/>
                <a:ea typeface="Yu Gothic" panose="020B0400000000000000" pitchFamily="34" charset="-128"/>
              </a:rPr>
              <a:t>原子力災害拠点病院が構築する地域連携ネットワークに積極的に参画</a:t>
            </a:r>
            <a:endParaRPr lang="ja-JP" sz="2000" b="1">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6BE73E88-AC85-BB44-B924-A73371FCA84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6</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5408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BC80F-1215-5340-8082-C7D77D71229A}"/>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被ばく医療の診療の準備</a:t>
            </a:r>
          </a:p>
        </p:txBody>
      </p:sp>
      <p:sp>
        <p:nvSpPr>
          <p:cNvPr id="3" name="コンテンツ プレースホルダー 2">
            <a:extLst>
              <a:ext uri="{FF2B5EF4-FFF2-40B4-BE49-F238E27FC236}">
                <a16:creationId xmlns:a16="http://schemas.microsoft.com/office/drawing/2014/main" id="{DE43E33A-76FE-5A45-BCAD-AAB89AB3B31E}"/>
              </a:ext>
            </a:extLst>
          </p:cNvPr>
          <p:cNvSpPr>
            <a:spLocks noGrp="1"/>
          </p:cNvSpPr>
          <p:nvPr>
            <p:ph idx="1"/>
          </p:nvPr>
        </p:nvSpPr>
        <p:spPr>
          <a:xfrm>
            <a:off x="628650" y="1129334"/>
            <a:ext cx="8353840" cy="6074522"/>
          </a:xfrm>
        </p:spPr>
        <p:txBody>
          <a:bodyPr>
            <a:normAutofit/>
          </a:bodyPr>
          <a:lstStyle/>
          <a:p>
            <a:pPr>
              <a:lnSpc>
                <a:spcPct val="110000"/>
              </a:lnSpc>
            </a:pPr>
            <a:r>
              <a:rPr lang="ja-JP" altLang="en-US" sz="2000" b="1">
                <a:latin typeface="Yu Gothic" panose="020B0400000000000000" pitchFamily="34" charset="-128"/>
                <a:ea typeface="Yu Gothic" panose="020B0400000000000000" pitchFamily="34" charset="-128"/>
              </a:rPr>
              <a:t>被ばく医療のマニュアル等の整備</a:t>
            </a:r>
            <a:endParaRPr lang="en-US" altLang="ja-JP" sz="2000" b="1">
              <a:latin typeface="Yu Gothic" panose="020B0400000000000000" pitchFamily="34" charset="-128"/>
              <a:ea typeface="Yu Gothic" panose="020B0400000000000000" pitchFamily="34" charset="-128"/>
            </a:endParaRPr>
          </a:p>
          <a:p>
            <a:pPr>
              <a:lnSpc>
                <a:spcPct val="110000"/>
              </a:lnSpc>
            </a:pPr>
            <a:r>
              <a:rPr lang="ja-JP" altLang="en-US" sz="2000" b="1">
                <a:latin typeface="Yu Gothic" panose="020B0400000000000000" pitchFamily="34" charset="-128"/>
                <a:ea typeface="Yu Gothic" panose="020B0400000000000000" pitchFamily="34" charset="-128"/>
              </a:rPr>
              <a:t>人材；被ばく医療に関する研修・訓練を受けた人材の確保</a:t>
            </a:r>
            <a:endParaRPr lang="en-US" altLang="ja-JP" sz="2000" b="1">
              <a:latin typeface="Yu Gothic" panose="020B0400000000000000" pitchFamily="34" charset="-128"/>
              <a:ea typeface="Yu Gothic" panose="020B0400000000000000" pitchFamily="34" charset="-128"/>
            </a:endParaRPr>
          </a:p>
          <a:p>
            <a:pPr lvl="1">
              <a:lnSpc>
                <a:spcPct val="110000"/>
              </a:lnSpc>
            </a:pPr>
            <a:r>
              <a:rPr lang="ja-JP" altLang="en-US">
                <a:latin typeface="Yu Gothic" panose="020B0400000000000000" pitchFamily="34" charset="-128"/>
                <a:ea typeface="Yu Gothic" panose="020B0400000000000000" pitchFamily="34" charset="-128"/>
              </a:rPr>
              <a:t>被ばく医療診療チーム（医療機関での受け入れ）</a:t>
            </a:r>
            <a:endParaRPr lang="en-US" altLang="ja-JP">
              <a:latin typeface="Yu Gothic" panose="020B0400000000000000" pitchFamily="34" charset="-128"/>
              <a:ea typeface="Yu Gothic" panose="020B0400000000000000" pitchFamily="34" charset="-128"/>
            </a:endParaRPr>
          </a:p>
          <a:p>
            <a:pPr lvl="2">
              <a:lnSpc>
                <a:spcPct val="110000"/>
              </a:lnSpc>
            </a:pPr>
            <a:r>
              <a:rPr lang="ja-JP" altLang="en-US" sz="1600">
                <a:latin typeface="Yu Gothic" panose="020B0400000000000000" pitchFamily="34" charset="-128"/>
                <a:ea typeface="Yu Gothic" panose="020B0400000000000000" pitchFamily="34" charset="-128"/>
              </a:rPr>
              <a:t>チームリーダー；被ばく医療に精通していること</a:t>
            </a:r>
            <a:endParaRPr lang="en-US" altLang="ja-JP" sz="1600">
              <a:latin typeface="Yu Gothic" panose="020B0400000000000000" pitchFamily="34" charset="-128"/>
              <a:ea typeface="Yu Gothic" panose="020B0400000000000000" pitchFamily="34" charset="-128"/>
            </a:endParaRPr>
          </a:p>
          <a:p>
            <a:pPr lvl="2">
              <a:lnSpc>
                <a:spcPct val="110000"/>
              </a:lnSpc>
            </a:pPr>
            <a:r>
              <a:rPr lang="ja-JP" altLang="en-US" sz="1600">
                <a:latin typeface="Yu Gothic" panose="020B0400000000000000" pitchFamily="34" charset="-128"/>
                <a:ea typeface="Yu Gothic" panose="020B0400000000000000" pitchFamily="34" charset="-128"/>
              </a:rPr>
              <a:t>医師、看護師、診療放射線技師、臨床検査技師、薬剤師、病院事務等</a:t>
            </a:r>
            <a:endParaRPr lang="en-US" altLang="ja-JP" sz="1600">
              <a:latin typeface="Yu Gothic" panose="020B0400000000000000" pitchFamily="34" charset="-128"/>
              <a:ea typeface="Yu Gothic" panose="020B0400000000000000" pitchFamily="34" charset="-128"/>
            </a:endParaRPr>
          </a:p>
          <a:p>
            <a:pPr>
              <a:lnSpc>
                <a:spcPct val="110000"/>
              </a:lnSpc>
            </a:pPr>
            <a:r>
              <a:rPr kumimoji="1" lang="ja-JP" altLang="en-US" sz="2000" b="1">
                <a:latin typeface="Yu Gothic" panose="020B0400000000000000" pitchFamily="34" charset="-128"/>
                <a:ea typeface="Yu Gothic" panose="020B0400000000000000" pitchFamily="34" charset="-128"/>
              </a:rPr>
              <a:t>施設；診療の場所、資機材の保管場所を確保</a:t>
            </a:r>
            <a:endParaRPr kumimoji="1" lang="en-US" altLang="ja-JP" sz="2000" b="1">
              <a:latin typeface="Yu Gothic" panose="020B0400000000000000" pitchFamily="34" charset="-128"/>
              <a:ea typeface="Yu Gothic" panose="020B0400000000000000" pitchFamily="34" charset="-128"/>
            </a:endParaRPr>
          </a:p>
          <a:p>
            <a:pPr lvl="1">
              <a:lnSpc>
                <a:spcPct val="110000"/>
              </a:lnSpc>
            </a:pPr>
            <a:r>
              <a:rPr lang="ja-JP" altLang="en-US">
                <a:latin typeface="Yu Gothic" panose="020B0400000000000000" pitchFamily="34" charset="-128"/>
                <a:ea typeface="Yu Gothic" panose="020B0400000000000000" pitchFamily="34" charset="-128"/>
              </a:rPr>
              <a:t>汚染がある傷病者の対応が可能な処置室、入院病室等の設定</a:t>
            </a:r>
            <a:endParaRPr lang="en-US" altLang="ja-JP">
              <a:latin typeface="Yu Gothic" panose="020B0400000000000000" pitchFamily="34" charset="-128"/>
              <a:ea typeface="Yu Gothic" panose="020B0400000000000000" pitchFamily="34" charset="-128"/>
            </a:endParaRPr>
          </a:p>
          <a:p>
            <a:pPr lvl="1">
              <a:lnSpc>
                <a:spcPct val="110000"/>
              </a:lnSpc>
            </a:pPr>
            <a:r>
              <a:rPr kumimoji="1" lang="ja-JP" altLang="en-US">
                <a:latin typeface="Yu Gothic" panose="020B0400000000000000" pitchFamily="34" charset="-128"/>
                <a:ea typeface="Yu Gothic" panose="020B0400000000000000" pitchFamily="34" charset="-128"/>
              </a:rPr>
              <a:t>動線；汚染と非汚染が交差しないように設定</a:t>
            </a:r>
            <a:endParaRPr kumimoji="1" lang="en-US" altLang="ja-JP">
              <a:latin typeface="Yu Gothic" panose="020B0400000000000000" pitchFamily="34" charset="-128"/>
              <a:ea typeface="Yu Gothic" panose="020B0400000000000000" pitchFamily="34" charset="-128"/>
            </a:endParaRPr>
          </a:p>
          <a:p>
            <a:pPr>
              <a:lnSpc>
                <a:spcPct val="110000"/>
              </a:lnSpc>
            </a:pPr>
            <a:r>
              <a:rPr lang="ja-JP" altLang="en-US" sz="2000" b="1">
                <a:latin typeface="Yu Gothic" panose="020B0400000000000000" pitchFamily="34" charset="-128"/>
                <a:ea typeface="Yu Gothic" panose="020B0400000000000000" pitchFamily="34" charset="-128"/>
              </a:rPr>
              <a:t>資機材；通常の診療で使用する医療機材に加え、以下のものを準備</a:t>
            </a:r>
            <a:endParaRPr lang="en-US" altLang="ja-JP" sz="2000" b="1">
              <a:latin typeface="Yu Gothic" panose="020B0400000000000000" pitchFamily="34" charset="-128"/>
              <a:ea typeface="Yu Gothic" panose="020B0400000000000000" pitchFamily="34" charset="-128"/>
            </a:endParaRPr>
          </a:p>
          <a:p>
            <a:pPr lvl="1">
              <a:lnSpc>
                <a:spcPct val="110000"/>
              </a:lnSpc>
            </a:pPr>
            <a:r>
              <a:rPr kumimoji="1" lang="ja-JP" altLang="en-US">
                <a:latin typeface="Yu Gothic" panose="020B0400000000000000" pitchFamily="34" charset="-128"/>
                <a:ea typeface="Yu Gothic" panose="020B0400000000000000" pitchFamily="34" charset="-128"/>
              </a:rPr>
              <a:t>個人防護装備（</a:t>
            </a:r>
            <a:r>
              <a:rPr kumimoji="1" lang="en-US" altLang="ja-JP">
                <a:latin typeface="Yu Gothic" panose="020B0400000000000000" pitchFamily="34" charset="-128"/>
                <a:ea typeface="Yu Gothic" panose="020B0400000000000000" pitchFamily="34" charset="-128"/>
              </a:rPr>
              <a:t>PPE)</a:t>
            </a:r>
          </a:p>
          <a:p>
            <a:pPr lvl="1">
              <a:lnSpc>
                <a:spcPct val="110000"/>
              </a:lnSpc>
            </a:pPr>
            <a:r>
              <a:rPr lang="ja-JP" altLang="en-US">
                <a:latin typeface="Yu Gothic" panose="020B0400000000000000" pitchFamily="34" charset="-128"/>
                <a:ea typeface="Yu Gothic" panose="020B0400000000000000" pitchFamily="34" charset="-128"/>
              </a:rPr>
              <a:t>養生用資機材</a:t>
            </a:r>
            <a:endParaRPr lang="en-US" altLang="ja-JP">
              <a:latin typeface="Yu Gothic" panose="020B0400000000000000" pitchFamily="34" charset="-128"/>
              <a:ea typeface="Yu Gothic" panose="020B0400000000000000" pitchFamily="34" charset="-128"/>
            </a:endParaRPr>
          </a:p>
          <a:p>
            <a:pPr lvl="1">
              <a:lnSpc>
                <a:spcPct val="110000"/>
              </a:lnSpc>
            </a:pPr>
            <a:r>
              <a:rPr kumimoji="1" lang="ja-JP" altLang="en-US">
                <a:latin typeface="Yu Gothic" panose="020B0400000000000000" pitchFamily="34" charset="-128"/>
                <a:ea typeface="Yu Gothic" panose="020B0400000000000000" pitchFamily="34" charset="-128"/>
              </a:rPr>
              <a:t>除染用資機材</a:t>
            </a:r>
            <a:endParaRPr kumimoji="1" lang="en-US" altLang="ja-JP">
              <a:latin typeface="Yu Gothic" panose="020B0400000000000000" pitchFamily="34" charset="-128"/>
              <a:ea typeface="Yu Gothic" panose="020B0400000000000000" pitchFamily="34" charset="-128"/>
            </a:endParaRPr>
          </a:p>
          <a:p>
            <a:pPr lvl="1">
              <a:lnSpc>
                <a:spcPct val="110000"/>
              </a:lnSpc>
            </a:pPr>
            <a:r>
              <a:rPr lang="ja-JP" altLang="en-US">
                <a:latin typeface="Yu Gothic" panose="020B0400000000000000" pitchFamily="34" charset="-128"/>
                <a:ea typeface="Yu Gothic" panose="020B0400000000000000" pitchFamily="34" charset="-128"/>
              </a:rPr>
              <a:t>放射線測定器</a:t>
            </a:r>
            <a:endParaRPr lang="en-US" altLang="ja-JP">
              <a:latin typeface="Yu Gothic" panose="020B0400000000000000" pitchFamily="34" charset="-128"/>
              <a:ea typeface="Yu Gothic" panose="020B0400000000000000" pitchFamily="34" charset="-128"/>
            </a:endParaRPr>
          </a:p>
          <a:p>
            <a:pPr lvl="1">
              <a:lnSpc>
                <a:spcPct val="110000"/>
              </a:lnSpc>
            </a:pPr>
            <a:r>
              <a:rPr kumimoji="1" lang="ja-JP" altLang="en-US">
                <a:latin typeface="Yu Gothic" panose="020B0400000000000000" pitchFamily="34" charset="-128"/>
                <a:ea typeface="Yu Gothic" panose="020B0400000000000000" pitchFamily="34" charset="-128"/>
              </a:rPr>
              <a:t>試料採取用資材；染色体分析やバイオアッセイなどの試料容器</a:t>
            </a:r>
            <a:endParaRPr kumimoji="1" lang="en-US" altLang="ja-JP">
              <a:latin typeface="Yu Gothic" panose="020B0400000000000000" pitchFamily="34" charset="-128"/>
              <a:ea typeface="Yu Gothic" panose="020B0400000000000000" pitchFamily="34" charset="-128"/>
            </a:endParaRPr>
          </a:p>
          <a:p>
            <a:pPr lvl="1">
              <a:lnSpc>
                <a:spcPct val="110000"/>
              </a:lnSpc>
            </a:pPr>
            <a:r>
              <a:rPr lang="ja-JP" altLang="en-US">
                <a:latin typeface="Yu Gothic" panose="020B0400000000000000" pitchFamily="34" charset="-128"/>
                <a:ea typeface="Yu Gothic" panose="020B0400000000000000" pitchFamily="34" charset="-128"/>
              </a:rPr>
              <a:t>災害時の通信機器；衛星電話、衛星回線など</a:t>
            </a:r>
            <a:endParaRPr kumimoji="1" lang="ja-JP" altLang="en-US">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2E538122-1C3C-364B-A523-765B2C93C6EF}"/>
              </a:ext>
            </a:extLst>
          </p:cNvPr>
          <p:cNvSpPr txBox="1"/>
          <p:nvPr/>
        </p:nvSpPr>
        <p:spPr>
          <a:xfrm>
            <a:off x="4205082" y="4996494"/>
            <a:ext cx="374870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000" b="1">
                <a:latin typeface="Yu Gothic" panose="020B0400000000000000" pitchFamily="34" charset="-128"/>
                <a:ea typeface="Yu Gothic" panose="020B0400000000000000" pitchFamily="34" charset="-128"/>
              </a:rPr>
              <a:t>必要な種類、個数を確認、保管</a:t>
            </a:r>
          </a:p>
        </p:txBody>
      </p:sp>
      <p:sp>
        <p:nvSpPr>
          <p:cNvPr id="6" name="スライド番号プレースホルダー 5">
            <a:extLst>
              <a:ext uri="{FF2B5EF4-FFF2-40B4-BE49-F238E27FC236}">
                <a16:creationId xmlns:a16="http://schemas.microsoft.com/office/drawing/2014/main" id="{1CBA664E-3D4D-EA4F-A046-9F382CDFE469}"/>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7</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65335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89373-24FD-2EE3-1FAD-78AEDF96C5C1}"/>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汚染傷病者の診療エリア</a:t>
            </a:r>
          </a:p>
        </p:txBody>
      </p:sp>
      <p:sp>
        <p:nvSpPr>
          <p:cNvPr id="4" name="スライド番号プレースホルダー 3">
            <a:extLst>
              <a:ext uri="{FF2B5EF4-FFF2-40B4-BE49-F238E27FC236}">
                <a16:creationId xmlns:a16="http://schemas.microsoft.com/office/drawing/2014/main" id="{F2D3EBFE-75B4-A816-629D-F3EDA19A9E66}"/>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8</a:t>
            </a:fld>
            <a:endParaRPr kumimoji="1" lang="ja-JP" altLang="en-US">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E42F786D-1067-8A71-D653-AD49156F2323}"/>
              </a:ext>
            </a:extLst>
          </p:cNvPr>
          <p:cNvSpPr/>
          <p:nvPr/>
        </p:nvSpPr>
        <p:spPr>
          <a:xfrm>
            <a:off x="1207479" y="2049513"/>
            <a:ext cx="5571693" cy="411480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DBC0527D-E939-5BA1-D312-4F52E30B331F}"/>
              </a:ext>
            </a:extLst>
          </p:cNvPr>
          <p:cNvSpPr/>
          <p:nvPr/>
        </p:nvSpPr>
        <p:spPr>
          <a:xfrm>
            <a:off x="1111801" y="3385991"/>
            <a:ext cx="137469" cy="1477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7" name="右矢印 6">
            <a:extLst>
              <a:ext uri="{FF2B5EF4-FFF2-40B4-BE49-F238E27FC236}">
                <a16:creationId xmlns:a16="http://schemas.microsoft.com/office/drawing/2014/main" id="{DE184D58-8FC8-2353-3640-049C68EF89EE}"/>
              </a:ext>
            </a:extLst>
          </p:cNvPr>
          <p:cNvSpPr/>
          <p:nvPr/>
        </p:nvSpPr>
        <p:spPr>
          <a:xfrm>
            <a:off x="730581" y="3940741"/>
            <a:ext cx="501315" cy="3604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2C0DC5EB-5C57-BC11-83CF-38B4CA7B30AE}"/>
              </a:ext>
            </a:extLst>
          </p:cNvPr>
          <p:cNvSpPr txBox="1"/>
          <p:nvPr/>
        </p:nvSpPr>
        <p:spPr>
          <a:xfrm>
            <a:off x="190529" y="3501407"/>
            <a:ext cx="492443" cy="1374735"/>
          </a:xfrm>
          <a:prstGeom prst="rect">
            <a:avLst/>
          </a:prstGeom>
          <a:noFill/>
        </p:spPr>
        <p:txBody>
          <a:bodyPr vert="eaVert" wrap="none" rtlCol="0">
            <a:spAutoFit/>
          </a:bodyPr>
          <a:lstStyle/>
          <a:p>
            <a:r>
              <a:rPr kumimoji="1" lang="ja-JP" altLang="en-US" sz="2000">
                <a:latin typeface="Yu Gothic" panose="020B0400000000000000" pitchFamily="34" charset="-128"/>
                <a:ea typeface="Yu Gothic" panose="020B0400000000000000" pitchFamily="34" charset="-128"/>
              </a:rPr>
              <a:t>患者搬入口</a:t>
            </a:r>
          </a:p>
        </p:txBody>
      </p:sp>
      <p:sp>
        <p:nvSpPr>
          <p:cNvPr id="13" name="正方形/長方形 12">
            <a:extLst>
              <a:ext uri="{FF2B5EF4-FFF2-40B4-BE49-F238E27FC236}">
                <a16:creationId xmlns:a16="http://schemas.microsoft.com/office/drawing/2014/main" id="{50FCBA0D-D7E4-2E44-2ED0-717E1227F03F}"/>
              </a:ext>
            </a:extLst>
          </p:cNvPr>
          <p:cNvSpPr/>
          <p:nvPr/>
        </p:nvSpPr>
        <p:spPr>
          <a:xfrm>
            <a:off x="4231273" y="2234311"/>
            <a:ext cx="817476" cy="1700252"/>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0B431C00-447E-F487-B004-504AA1C34E9F}"/>
              </a:ext>
            </a:extLst>
          </p:cNvPr>
          <p:cNvSpPr/>
          <p:nvPr/>
        </p:nvSpPr>
        <p:spPr>
          <a:xfrm>
            <a:off x="4217264" y="2239526"/>
            <a:ext cx="817476" cy="1692364"/>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6" name="正方形/長方形 15">
            <a:extLst>
              <a:ext uri="{FF2B5EF4-FFF2-40B4-BE49-F238E27FC236}">
                <a16:creationId xmlns:a16="http://schemas.microsoft.com/office/drawing/2014/main" id="{192DBE5D-69CC-0350-95F9-BC43878BF26C}"/>
              </a:ext>
            </a:extLst>
          </p:cNvPr>
          <p:cNvSpPr/>
          <p:nvPr/>
        </p:nvSpPr>
        <p:spPr>
          <a:xfrm>
            <a:off x="6935515" y="1132593"/>
            <a:ext cx="2002826" cy="497117"/>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Yu Gothic" panose="020B0400000000000000" pitchFamily="34" charset="-128"/>
              <a:ea typeface="Yu Gothic" panose="020B0400000000000000" pitchFamily="34" charset="-128"/>
            </a:endParaRPr>
          </a:p>
        </p:txBody>
      </p:sp>
      <p:sp>
        <p:nvSpPr>
          <p:cNvPr id="17" name="テキスト ボックス 16">
            <a:extLst>
              <a:ext uri="{FF2B5EF4-FFF2-40B4-BE49-F238E27FC236}">
                <a16:creationId xmlns:a16="http://schemas.microsoft.com/office/drawing/2014/main" id="{722645E5-E5CF-6A9B-F32C-2DFA6D555740}"/>
              </a:ext>
            </a:extLst>
          </p:cNvPr>
          <p:cNvSpPr txBox="1"/>
          <p:nvPr/>
        </p:nvSpPr>
        <p:spPr>
          <a:xfrm>
            <a:off x="6947896" y="1187173"/>
            <a:ext cx="1941977" cy="400110"/>
          </a:xfrm>
          <a:prstGeom prst="rect">
            <a:avLst/>
          </a:prstGeom>
          <a:noFill/>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ホットゾーン</a:t>
            </a:r>
          </a:p>
        </p:txBody>
      </p:sp>
      <p:sp>
        <p:nvSpPr>
          <p:cNvPr id="18" name="正方形/長方形 17">
            <a:extLst>
              <a:ext uri="{FF2B5EF4-FFF2-40B4-BE49-F238E27FC236}">
                <a16:creationId xmlns:a16="http://schemas.microsoft.com/office/drawing/2014/main" id="{DB69F7C6-80DD-A072-6568-FE433805C3FF}"/>
              </a:ext>
            </a:extLst>
          </p:cNvPr>
          <p:cNvSpPr/>
          <p:nvPr/>
        </p:nvSpPr>
        <p:spPr>
          <a:xfrm>
            <a:off x="6933251" y="1720305"/>
            <a:ext cx="2002825" cy="497117"/>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C8181653-DAD7-C9FD-8D35-09655DC26D67}"/>
              </a:ext>
            </a:extLst>
          </p:cNvPr>
          <p:cNvSpPr txBox="1"/>
          <p:nvPr/>
        </p:nvSpPr>
        <p:spPr>
          <a:xfrm>
            <a:off x="6962360" y="1796549"/>
            <a:ext cx="1988299" cy="400110"/>
          </a:xfrm>
          <a:prstGeom prst="rect">
            <a:avLst/>
          </a:prstGeom>
          <a:noFill/>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ウォームゾーン</a:t>
            </a:r>
          </a:p>
        </p:txBody>
      </p:sp>
      <p:sp>
        <p:nvSpPr>
          <p:cNvPr id="20" name="正方形/長方形 19">
            <a:extLst>
              <a:ext uri="{FF2B5EF4-FFF2-40B4-BE49-F238E27FC236}">
                <a16:creationId xmlns:a16="http://schemas.microsoft.com/office/drawing/2014/main" id="{4E5C1178-8307-008B-79FB-E28C3ADE9662}"/>
              </a:ext>
            </a:extLst>
          </p:cNvPr>
          <p:cNvSpPr/>
          <p:nvPr/>
        </p:nvSpPr>
        <p:spPr>
          <a:xfrm>
            <a:off x="6916475" y="2304132"/>
            <a:ext cx="2004820" cy="551485"/>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CDCAE36C-D87C-93F4-498A-014D2EB5900A}"/>
              </a:ext>
            </a:extLst>
          </p:cNvPr>
          <p:cNvSpPr txBox="1"/>
          <p:nvPr/>
        </p:nvSpPr>
        <p:spPr>
          <a:xfrm>
            <a:off x="6939198" y="2423529"/>
            <a:ext cx="1988299" cy="400110"/>
          </a:xfrm>
          <a:prstGeom prst="rect">
            <a:avLst/>
          </a:prstGeom>
          <a:noFill/>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コールドゾーン</a:t>
            </a:r>
          </a:p>
        </p:txBody>
      </p:sp>
      <p:sp>
        <p:nvSpPr>
          <p:cNvPr id="22" name="テキスト ボックス 21">
            <a:extLst>
              <a:ext uri="{FF2B5EF4-FFF2-40B4-BE49-F238E27FC236}">
                <a16:creationId xmlns:a16="http://schemas.microsoft.com/office/drawing/2014/main" id="{41074460-9625-82A8-8E10-40391A9A427B}"/>
              </a:ext>
            </a:extLst>
          </p:cNvPr>
          <p:cNvSpPr txBox="1"/>
          <p:nvPr/>
        </p:nvSpPr>
        <p:spPr>
          <a:xfrm>
            <a:off x="236540" y="1249686"/>
            <a:ext cx="3416320" cy="523220"/>
          </a:xfrm>
          <a:prstGeom prst="rect">
            <a:avLst/>
          </a:prstGeom>
          <a:noFill/>
          <a:ln w="28575">
            <a:solidFill>
              <a:srgbClr val="00B050"/>
            </a:solidFill>
          </a:ln>
        </p:spPr>
        <p:txBody>
          <a:bodyPr wrap="none" rtlCol="0">
            <a:spAutoFit/>
          </a:bodyPr>
          <a:lstStyle/>
          <a:p>
            <a:r>
              <a:rPr lang="ja-JP" altLang="en-US" sz="2800" b="1">
                <a:solidFill>
                  <a:srgbClr val="FF0000"/>
                </a:solidFill>
                <a:latin typeface="Yu Gothic" panose="020B0400000000000000" pitchFamily="34" charset="-128"/>
                <a:ea typeface="Yu Gothic" panose="020B0400000000000000" pitchFamily="34" charset="-128"/>
              </a:rPr>
              <a:t>動線は必ず</a:t>
            </a:r>
            <a:r>
              <a:rPr lang="ja-JP" altLang="en-US" sz="2800" b="1" u="sng">
                <a:solidFill>
                  <a:srgbClr val="FF0000"/>
                </a:solidFill>
                <a:latin typeface="Yu Gothic" panose="020B0400000000000000" pitchFamily="34" charset="-128"/>
                <a:ea typeface="Yu Gothic" panose="020B0400000000000000" pitchFamily="34" charset="-128"/>
              </a:rPr>
              <a:t>一方通行</a:t>
            </a:r>
            <a:endParaRPr kumimoji="1" lang="ja-JP" altLang="en-US" sz="2800" b="1" u="sng">
              <a:solidFill>
                <a:srgbClr val="FF0000"/>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627BBBFF-9C29-2B0A-BAA1-D4EE92123743}"/>
              </a:ext>
            </a:extLst>
          </p:cNvPr>
          <p:cNvSpPr txBox="1"/>
          <p:nvPr/>
        </p:nvSpPr>
        <p:spPr>
          <a:xfrm>
            <a:off x="236540" y="6322514"/>
            <a:ext cx="3744496" cy="369332"/>
          </a:xfrm>
          <a:prstGeom prst="rect">
            <a:avLst/>
          </a:prstGeom>
          <a:noFill/>
          <a:ln w="25400">
            <a:solidFill>
              <a:srgbClr val="0070C0"/>
            </a:solidFill>
          </a:ln>
        </p:spPr>
        <p:txBody>
          <a:bodyPr wrap="square" rtlCol="0">
            <a:spAutoFit/>
          </a:bodyPr>
          <a:lstStyle/>
          <a:p>
            <a:pPr algn="ctr"/>
            <a:r>
              <a:rPr lang="ja-JP" altLang="en-US">
                <a:latin typeface="Yu Gothic" panose="020B0400000000000000" pitchFamily="34" charset="-128"/>
                <a:ea typeface="Yu Gothic" panose="020B0400000000000000" pitchFamily="34" charset="-128"/>
              </a:rPr>
              <a:t>臨時の放射線管理区域として設定</a:t>
            </a:r>
            <a:endParaRPr lang="en-US" altLang="ja-JP">
              <a:latin typeface="Yu Gothic" panose="020B0400000000000000" pitchFamily="34" charset="-128"/>
              <a:ea typeface="Yu Gothic" panose="020B0400000000000000" pitchFamily="34" charset="-128"/>
            </a:endParaRPr>
          </a:p>
        </p:txBody>
      </p:sp>
      <p:sp>
        <p:nvSpPr>
          <p:cNvPr id="24" name="右矢印 23">
            <a:extLst>
              <a:ext uri="{FF2B5EF4-FFF2-40B4-BE49-F238E27FC236}">
                <a16:creationId xmlns:a16="http://schemas.microsoft.com/office/drawing/2014/main" id="{84E1D84C-31EE-7197-8E69-DFF77F0B3365}"/>
              </a:ext>
            </a:extLst>
          </p:cNvPr>
          <p:cNvSpPr/>
          <p:nvPr/>
        </p:nvSpPr>
        <p:spPr>
          <a:xfrm>
            <a:off x="6027200" y="3919309"/>
            <a:ext cx="1283934" cy="38191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5" name="テキスト ボックス 24">
            <a:extLst>
              <a:ext uri="{FF2B5EF4-FFF2-40B4-BE49-F238E27FC236}">
                <a16:creationId xmlns:a16="http://schemas.microsoft.com/office/drawing/2014/main" id="{C89F35DC-817A-55F1-3F0C-5907A5E537A1}"/>
              </a:ext>
            </a:extLst>
          </p:cNvPr>
          <p:cNvSpPr txBox="1"/>
          <p:nvPr/>
        </p:nvSpPr>
        <p:spPr>
          <a:xfrm>
            <a:off x="7390810" y="3931890"/>
            <a:ext cx="1107996" cy="369332"/>
          </a:xfrm>
          <a:prstGeom prst="rect">
            <a:avLst/>
          </a:prstGeom>
          <a:noFill/>
        </p:spPr>
        <p:txBody>
          <a:bodyPr wrap="none" rtlCol="0">
            <a:spAutoFit/>
          </a:bodyPr>
          <a:lstStyle/>
          <a:p>
            <a:r>
              <a:rPr kumimoji="1" lang="ja-JP" altLang="en-US">
                <a:latin typeface="Yu Gothic" panose="020B0400000000000000" pitchFamily="34" charset="-128"/>
                <a:ea typeface="Yu Gothic" panose="020B0400000000000000" pitchFamily="34" charset="-128"/>
              </a:rPr>
              <a:t>病室等へ</a:t>
            </a:r>
          </a:p>
        </p:txBody>
      </p:sp>
      <p:sp>
        <p:nvSpPr>
          <p:cNvPr id="26" name="テキスト ボックス 25">
            <a:extLst>
              <a:ext uri="{FF2B5EF4-FFF2-40B4-BE49-F238E27FC236}">
                <a16:creationId xmlns:a16="http://schemas.microsoft.com/office/drawing/2014/main" id="{563D5339-3314-649A-316B-3FD325E63209}"/>
              </a:ext>
            </a:extLst>
          </p:cNvPr>
          <p:cNvSpPr txBox="1"/>
          <p:nvPr/>
        </p:nvSpPr>
        <p:spPr>
          <a:xfrm>
            <a:off x="5744556" y="4480062"/>
            <a:ext cx="2236510" cy="707886"/>
          </a:xfrm>
          <a:prstGeom prst="rect">
            <a:avLst/>
          </a:prstGeom>
          <a:solidFill>
            <a:schemeClr val="bg1"/>
          </a:solidFill>
          <a:ln>
            <a:solidFill>
              <a:srgbClr val="00B050"/>
            </a:solidFill>
          </a:ln>
        </p:spPr>
        <p:txBody>
          <a:bodyPr wrap="none" rtlCol="0">
            <a:spAutoFit/>
          </a:bodyPr>
          <a:lstStyle/>
          <a:p>
            <a:r>
              <a:rPr kumimoji="1" lang="ja-JP" altLang="en-US" sz="2000" b="1">
                <a:latin typeface="Yu Gothic" panose="020B0400000000000000" pitchFamily="34" charset="-128"/>
                <a:ea typeface="Yu Gothic" panose="020B0400000000000000" pitchFamily="34" charset="-128"/>
              </a:rPr>
              <a:t>汚染検査・</a:t>
            </a:r>
            <a:endParaRPr kumimoji="1" lang="en-US" altLang="ja-JP" sz="2000" b="1">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汚染拡大防止対策</a:t>
            </a:r>
            <a:endParaRPr kumimoji="1" lang="ja-JP" altLang="en-US" sz="2000" b="1">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B218A0F1-86C2-9151-A5C0-7AF55C0F7739}"/>
              </a:ext>
            </a:extLst>
          </p:cNvPr>
          <p:cNvSpPr txBox="1"/>
          <p:nvPr/>
        </p:nvSpPr>
        <p:spPr>
          <a:xfrm>
            <a:off x="2522127" y="5558610"/>
            <a:ext cx="1615461" cy="278622"/>
          </a:xfrm>
          <a:prstGeom prst="rect">
            <a:avLst/>
          </a:prstGeom>
          <a:noFill/>
          <a:ln>
            <a:solidFill>
              <a:schemeClr val="tx1"/>
            </a:solidFill>
          </a:ln>
        </p:spPr>
        <p:txBody>
          <a:bodyPr wrap="square" rtlCol="0">
            <a:spAutoFit/>
          </a:bodyPr>
          <a:lstStyle/>
          <a:p>
            <a:r>
              <a:rPr kumimoji="1" lang="ja-JP" altLang="en-US" sz="1200">
                <a:latin typeface="Yu Gothic" panose="020B0400000000000000" pitchFamily="34" charset="-128"/>
                <a:ea typeface="Yu Gothic" panose="020B0400000000000000" pitchFamily="34" charset="-128"/>
              </a:rPr>
              <a:t>汚染物一次保管場所</a:t>
            </a:r>
          </a:p>
        </p:txBody>
      </p:sp>
      <p:sp>
        <p:nvSpPr>
          <p:cNvPr id="30" name="右矢印 29">
            <a:extLst>
              <a:ext uri="{FF2B5EF4-FFF2-40B4-BE49-F238E27FC236}">
                <a16:creationId xmlns:a16="http://schemas.microsoft.com/office/drawing/2014/main" id="{E2934591-4239-1A22-E5DA-1C508A0E51AD}"/>
              </a:ext>
            </a:extLst>
          </p:cNvPr>
          <p:cNvSpPr/>
          <p:nvPr/>
        </p:nvSpPr>
        <p:spPr>
          <a:xfrm>
            <a:off x="4846247" y="2495105"/>
            <a:ext cx="501315" cy="3604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28C79DBC-3795-926F-6D06-59D1AB45D547}"/>
              </a:ext>
            </a:extLst>
          </p:cNvPr>
          <p:cNvSpPr/>
          <p:nvPr/>
        </p:nvSpPr>
        <p:spPr>
          <a:xfrm>
            <a:off x="1272285" y="2204314"/>
            <a:ext cx="2904248" cy="3805198"/>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132258B7-B7ED-DE75-19A5-7893B499BE13}"/>
              </a:ext>
            </a:extLst>
          </p:cNvPr>
          <p:cNvSpPr/>
          <p:nvPr/>
        </p:nvSpPr>
        <p:spPr>
          <a:xfrm>
            <a:off x="1287305" y="2217422"/>
            <a:ext cx="2892720" cy="3805198"/>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latin typeface="Yu Gothic" panose="020B0400000000000000" pitchFamily="34" charset="-128"/>
                <a:ea typeface="Yu Gothic" panose="020B0400000000000000" pitchFamily="34" charset="-128"/>
              </a:rPr>
              <a:t>処置エリア</a:t>
            </a:r>
          </a:p>
        </p:txBody>
      </p:sp>
      <p:sp>
        <p:nvSpPr>
          <p:cNvPr id="29" name="テキスト ボックス 28">
            <a:extLst>
              <a:ext uri="{FF2B5EF4-FFF2-40B4-BE49-F238E27FC236}">
                <a16:creationId xmlns:a16="http://schemas.microsoft.com/office/drawing/2014/main" id="{411055EC-8EF1-093E-1BB3-7E6580E00E35}"/>
              </a:ext>
            </a:extLst>
          </p:cNvPr>
          <p:cNvSpPr txBox="1"/>
          <p:nvPr/>
        </p:nvSpPr>
        <p:spPr>
          <a:xfrm>
            <a:off x="3596801" y="3073707"/>
            <a:ext cx="2236510" cy="707886"/>
          </a:xfrm>
          <a:prstGeom prst="rect">
            <a:avLst/>
          </a:prstGeom>
          <a:solidFill>
            <a:schemeClr val="bg1"/>
          </a:solidFill>
          <a:ln>
            <a:solidFill>
              <a:srgbClr val="00B050"/>
            </a:solidFill>
          </a:ln>
        </p:spPr>
        <p:txBody>
          <a:bodyPr wrap="none" rtlCol="0">
            <a:spAutoFit/>
          </a:bodyPr>
          <a:lstStyle/>
          <a:p>
            <a:r>
              <a:rPr kumimoji="1" lang="ja-JP" altLang="en-US" sz="2000" b="1">
                <a:latin typeface="Yu Gothic" panose="020B0400000000000000" pitchFamily="34" charset="-128"/>
                <a:ea typeface="Yu Gothic" panose="020B0400000000000000" pitchFamily="34" charset="-128"/>
              </a:rPr>
              <a:t>汚染検査・</a:t>
            </a:r>
            <a:endParaRPr kumimoji="1" lang="en-US" altLang="ja-JP" sz="2000" b="1">
              <a:latin typeface="Yu Gothic" panose="020B0400000000000000" pitchFamily="34" charset="-128"/>
              <a:ea typeface="Yu Gothic" panose="020B0400000000000000" pitchFamily="34" charset="-128"/>
            </a:endParaRPr>
          </a:p>
          <a:p>
            <a:r>
              <a:rPr lang="ja-JP" altLang="en-US" sz="2000" b="1">
                <a:latin typeface="Yu Gothic" panose="020B0400000000000000" pitchFamily="34" charset="-128"/>
                <a:ea typeface="Yu Gothic" panose="020B0400000000000000" pitchFamily="34" charset="-128"/>
              </a:rPr>
              <a:t>汚染拡大防止対策</a:t>
            </a:r>
            <a:endParaRPr kumimoji="1" lang="ja-JP" altLang="en-US" sz="2000" b="1">
              <a:latin typeface="Yu Gothic" panose="020B0400000000000000" pitchFamily="34" charset="-128"/>
              <a:ea typeface="Yu Gothic" panose="020B0400000000000000" pitchFamily="34" charset="-128"/>
            </a:endParaRPr>
          </a:p>
        </p:txBody>
      </p:sp>
      <p:sp>
        <p:nvSpPr>
          <p:cNvPr id="28" name="右矢印 27">
            <a:extLst>
              <a:ext uri="{FF2B5EF4-FFF2-40B4-BE49-F238E27FC236}">
                <a16:creationId xmlns:a16="http://schemas.microsoft.com/office/drawing/2014/main" id="{64A74EFB-6DCB-429C-2F3C-EF65E0E84948}"/>
              </a:ext>
            </a:extLst>
          </p:cNvPr>
          <p:cNvSpPr/>
          <p:nvPr/>
        </p:nvSpPr>
        <p:spPr>
          <a:xfrm>
            <a:off x="3981036" y="2495105"/>
            <a:ext cx="501315" cy="3604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3" name="右矢印 2">
            <a:extLst>
              <a:ext uri="{FF2B5EF4-FFF2-40B4-BE49-F238E27FC236}">
                <a16:creationId xmlns:a16="http://schemas.microsoft.com/office/drawing/2014/main" id="{F6DB9163-CAE4-7A48-01E7-68C2F21AEC18}"/>
              </a:ext>
            </a:extLst>
          </p:cNvPr>
          <p:cNvSpPr/>
          <p:nvPr/>
        </p:nvSpPr>
        <p:spPr>
          <a:xfrm>
            <a:off x="3981036" y="4711977"/>
            <a:ext cx="501315" cy="3604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9FCF7CA2-B02E-2E12-CEB0-A1ED66E3568E}"/>
              </a:ext>
            </a:extLst>
          </p:cNvPr>
          <p:cNvSpPr txBox="1"/>
          <p:nvPr/>
        </p:nvSpPr>
        <p:spPr>
          <a:xfrm>
            <a:off x="4460486" y="2304132"/>
            <a:ext cx="340727" cy="369332"/>
          </a:xfrm>
          <a:prstGeom prst="rect">
            <a:avLst/>
          </a:prstGeom>
          <a:noFill/>
        </p:spPr>
        <p:txBody>
          <a:bodyPr wrap="square" rtlCol="0">
            <a:spAutoFit/>
          </a:bodyPr>
          <a:lstStyle/>
          <a:p>
            <a:r>
              <a:rPr lang="en-US" altLang="ja-JP"/>
              <a:t>※</a:t>
            </a:r>
            <a:endParaRPr kumimoji="1" lang="ja-JP" altLang="en-US"/>
          </a:p>
        </p:txBody>
      </p:sp>
      <p:sp>
        <p:nvSpPr>
          <p:cNvPr id="12" name="テキスト ボックス 11">
            <a:extLst>
              <a:ext uri="{FF2B5EF4-FFF2-40B4-BE49-F238E27FC236}">
                <a16:creationId xmlns:a16="http://schemas.microsoft.com/office/drawing/2014/main" id="{753CA264-3104-3CE5-6B86-FB486C67F5B3}"/>
              </a:ext>
            </a:extLst>
          </p:cNvPr>
          <p:cNvSpPr txBox="1"/>
          <p:nvPr/>
        </p:nvSpPr>
        <p:spPr>
          <a:xfrm>
            <a:off x="5027832" y="2108516"/>
            <a:ext cx="1469836" cy="415498"/>
          </a:xfrm>
          <a:prstGeom prst="rect">
            <a:avLst/>
          </a:prstGeom>
          <a:noFill/>
          <a:ln w="25400">
            <a:noFill/>
          </a:ln>
        </p:spPr>
        <p:txBody>
          <a:bodyPr wrap="square" rtlCol="0">
            <a:spAutoFit/>
          </a:bodyPr>
          <a:lstStyle/>
          <a:p>
            <a:pPr algn="ctr"/>
            <a:r>
              <a:rPr lang="en-US" altLang="ja-JP" sz="1050">
                <a:latin typeface="Yu Gothic" panose="020B0400000000000000" pitchFamily="34" charset="-128"/>
                <a:ea typeface="Yu Gothic" panose="020B0400000000000000" pitchFamily="34" charset="-128"/>
              </a:rPr>
              <a:t>※</a:t>
            </a:r>
            <a:r>
              <a:rPr lang="ja-JP" altLang="en-US" sz="1050">
                <a:latin typeface="Yu Gothic" panose="020B0400000000000000" pitchFamily="34" charset="-128"/>
                <a:ea typeface="Yu Gothic" panose="020B0400000000000000" pitchFamily="34" charset="-128"/>
              </a:rPr>
              <a:t>ウォームゾーンを設定した場合の経路</a:t>
            </a:r>
            <a:endParaRPr lang="en-US" altLang="ja-JP" sz="10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6626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0251B-3669-CC70-7D7B-F51DFC394AC7}"/>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準備すべき資機材</a:t>
            </a:r>
          </a:p>
        </p:txBody>
      </p:sp>
      <p:sp>
        <p:nvSpPr>
          <p:cNvPr id="3" name="スライド番号プレースホルダー 2">
            <a:extLst>
              <a:ext uri="{FF2B5EF4-FFF2-40B4-BE49-F238E27FC236}">
                <a16:creationId xmlns:a16="http://schemas.microsoft.com/office/drawing/2014/main" id="{BA056A5B-7A28-D04A-F68B-BF2D4F258E2C}"/>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9</a:t>
            </a:fld>
            <a:endParaRPr kumimoji="1" lang="ja-JP" altLang="en-US">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42DF771A-C254-9F44-F5DC-7D89EAE88CC0}"/>
              </a:ext>
            </a:extLst>
          </p:cNvPr>
          <p:cNvSpPr txBox="1"/>
          <p:nvPr/>
        </p:nvSpPr>
        <p:spPr>
          <a:xfrm>
            <a:off x="212507" y="1277735"/>
            <a:ext cx="2492922" cy="400110"/>
          </a:xfrm>
          <a:prstGeom prst="rect">
            <a:avLst/>
          </a:prstGeom>
          <a:noFill/>
          <a:ln>
            <a:solidFill>
              <a:schemeClr val="tx1"/>
            </a:solidFill>
          </a:ln>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個人防護装備</a:t>
            </a:r>
            <a:r>
              <a:rPr kumimoji="1" lang="en-US" altLang="ja-JP" sz="2000" b="1">
                <a:latin typeface="Yu Gothic" panose="020B0400000000000000" pitchFamily="34" charset="-128"/>
                <a:ea typeface="Yu Gothic" panose="020B0400000000000000" pitchFamily="34" charset="-128"/>
              </a:rPr>
              <a:t>(PPE)</a:t>
            </a:r>
            <a:endParaRPr kumimoji="1" lang="ja-JP" altLang="en-US" sz="2000" b="1">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8AFED845-0E4E-7EE1-36D9-5D1720C7926A}"/>
              </a:ext>
            </a:extLst>
          </p:cNvPr>
          <p:cNvSpPr txBox="1"/>
          <p:nvPr/>
        </p:nvSpPr>
        <p:spPr>
          <a:xfrm>
            <a:off x="3325539" y="1277735"/>
            <a:ext cx="2492922" cy="400110"/>
          </a:xfrm>
          <a:prstGeom prst="rect">
            <a:avLst/>
          </a:prstGeom>
          <a:noFill/>
          <a:ln>
            <a:solidFill>
              <a:schemeClr val="tx1"/>
            </a:solidFill>
          </a:ln>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養生用資機材</a:t>
            </a:r>
          </a:p>
        </p:txBody>
      </p:sp>
      <p:sp>
        <p:nvSpPr>
          <p:cNvPr id="8" name="テキスト ボックス 7">
            <a:extLst>
              <a:ext uri="{FF2B5EF4-FFF2-40B4-BE49-F238E27FC236}">
                <a16:creationId xmlns:a16="http://schemas.microsoft.com/office/drawing/2014/main" id="{2E6C797D-BD23-AF7E-E9FD-043D0E53573F}"/>
              </a:ext>
            </a:extLst>
          </p:cNvPr>
          <p:cNvSpPr txBox="1"/>
          <p:nvPr/>
        </p:nvSpPr>
        <p:spPr>
          <a:xfrm>
            <a:off x="6438571" y="1277735"/>
            <a:ext cx="2492922" cy="400110"/>
          </a:xfrm>
          <a:prstGeom prst="rect">
            <a:avLst/>
          </a:prstGeom>
          <a:noFill/>
          <a:ln>
            <a:solidFill>
              <a:schemeClr val="tx1"/>
            </a:solidFill>
          </a:ln>
        </p:spPr>
        <p:txBody>
          <a:bodyPr wrap="square" rtlCol="0">
            <a:spAutoFit/>
          </a:bodyPr>
          <a:lstStyle/>
          <a:p>
            <a:pPr algn="ctr"/>
            <a:r>
              <a:rPr lang="ja-JP" altLang="en-US" sz="2000" b="1">
                <a:latin typeface="Yu Gothic" panose="020B0400000000000000" pitchFamily="34" charset="-128"/>
                <a:ea typeface="Yu Gothic" panose="020B0400000000000000" pitchFamily="34" charset="-128"/>
              </a:rPr>
              <a:t>除染用資機材</a:t>
            </a:r>
            <a:endParaRPr kumimoji="1" lang="ja-JP" altLang="en-US" sz="2000" b="1">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C853FC87-345C-B708-3C06-E4045F73993A}"/>
              </a:ext>
            </a:extLst>
          </p:cNvPr>
          <p:cNvSpPr txBox="1"/>
          <p:nvPr/>
        </p:nvSpPr>
        <p:spPr>
          <a:xfrm>
            <a:off x="212507" y="4535988"/>
            <a:ext cx="2492922" cy="400110"/>
          </a:xfrm>
          <a:prstGeom prst="rect">
            <a:avLst/>
          </a:prstGeom>
          <a:noFill/>
          <a:ln>
            <a:solidFill>
              <a:schemeClr val="tx1"/>
            </a:solidFill>
          </a:ln>
        </p:spPr>
        <p:txBody>
          <a:bodyPr wrap="square" rtlCol="0">
            <a:spAutoFit/>
          </a:bodyPr>
          <a:lstStyle/>
          <a:p>
            <a:pPr algn="ctr"/>
            <a:r>
              <a:rPr lang="ja-JP" altLang="en-US" sz="2000" b="1">
                <a:latin typeface="Yu Gothic" panose="020B0400000000000000" pitchFamily="34" charset="-128"/>
                <a:ea typeface="Yu Gothic" panose="020B0400000000000000" pitchFamily="34" charset="-128"/>
              </a:rPr>
              <a:t>放射線測定器</a:t>
            </a:r>
            <a:endParaRPr kumimoji="1" lang="ja-JP" altLang="en-US" sz="2000" b="1">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519B63ED-6804-A9D7-999E-A2DD4BEFD332}"/>
              </a:ext>
            </a:extLst>
          </p:cNvPr>
          <p:cNvSpPr txBox="1"/>
          <p:nvPr/>
        </p:nvSpPr>
        <p:spPr>
          <a:xfrm>
            <a:off x="3325539" y="4535988"/>
            <a:ext cx="2492922" cy="400110"/>
          </a:xfrm>
          <a:prstGeom prst="rect">
            <a:avLst/>
          </a:prstGeom>
          <a:noFill/>
          <a:ln>
            <a:solidFill>
              <a:schemeClr val="tx1"/>
            </a:solidFill>
          </a:ln>
        </p:spPr>
        <p:txBody>
          <a:bodyPr wrap="square" rtlCol="0">
            <a:spAutoFit/>
          </a:bodyPr>
          <a:lstStyle/>
          <a:p>
            <a:pPr algn="ctr"/>
            <a:r>
              <a:rPr lang="ja-JP" altLang="en-US" sz="2000" b="1">
                <a:latin typeface="Yu Gothic" panose="020B0400000000000000" pitchFamily="34" charset="-128"/>
                <a:ea typeface="Yu Gothic" panose="020B0400000000000000" pitchFamily="34" charset="-128"/>
              </a:rPr>
              <a:t>試料採取用資材</a:t>
            </a:r>
            <a:endParaRPr kumimoji="1" lang="ja-JP" altLang="en-US" sz="2000" b="1">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E27A759A-E0BD-A281-B629-338ADACD6876}"/>
              </a:ext>
            </a:extLst>
          </p:cNvPr>
          <p:cNvSpPr txBox="1"/>
          <p:nvPr/>
        </p:nvSpPr>
        <p:spPr>
          <a:xfrm>
            <a:off x="6438571" y="4535988"/>
            <a:ext cx="2492922" cy="400110"/>
          </a:xfrm>
          <a:prstGeom prst="rect">
            <a:avLst/>
          </a:prstGeom>
          <a:noFill/>
          <a:ln>
            <a:solidFill>
              <a:schemeClr val="tx1"/>
            </a:solidFill>
          </a:ln>
        </p:spPr>
        <p:txBody>
          <a:bodyPr wrap="square" rtlCol="0">
            <a:spAutoFit/>
          </a:bodyPr>
          <a:lstStyle/>
          <a:p>
            <a:pPr algn="ctr"/>
            <a:r>
              <a:rPr lang="ja-JP" altLang="en-US" sz="2000" b="1">
                <a:latin typeface="Yu Gothic" panose="020B0400000000000000" pitchFamily="34" charset="-128"/>
                <a:ea typeface="Yu Gothic" panose="020B0400000000000000" pitchFamily="34" charset="-128"/>
              </a:rPr>
              <a:t>災害時の通信機器</a:t>
            </a:r>
            <a:endParaRPr kumimoji="1" lang="ja-JP" altLang="en-US" sz="2000" b="1">
              <a:latin typeface="Yu Gothic" panose="020B0400000000000000" pitchFamily="34" charset="-128"/>
              <a:ea typeface="Yu Gothic" panose="020B0400000000000000" pitchFamily="34" charset="-128"/>
            </a:endParaRPr>
          </a:p>
        </p:txBody>
      </p:sp>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091BC80A-F465-4E17-36C3-6C97D024DCE4}"/>
              </a:ext>
            </a:extLst>
          </p:cNvPr>
          <p:cNvPicPr>
            <a:picLocks noChangeAspect="1"/>
          </p:cNvPicPr>
          <p:nvPr/>
        </p:nvPicPr>
        <p:blipFill rotWithShape="1">
          <a:blip r:embed="rId3"/>
          <a:srcRect l="56701" t="24943" r="20487" b="54352"/>
          <a:stretch/>
        </p:blipFill>
        <p:spPr>
          <a:xfrm>
            <a:off x="3325539" y="1898490"/>
            <a:ext cx="1604957" cy="910447"/>
          </a:xfrm>
          <a:prstGeom prst="rect">
            <a:avLst/>
          </a:prstGeom>
        </p:spPr>
      </p:pic>
      <p:pic>
        <p:nvPicPr>
          <p:cNvPr id="1026" name="Picture 2" descr="【ポリ袋】傘袋GU01(外袋無・半透明)&lt;6000枚入&gt;">
            <a:extLst>
              <a:ext uri="{FF2B5EF4-FFF2-40B4-BE49-F238E27FC236}">
                <a16:creationId xmlns:a16="http://schemas.microsoft.com/office/drawing/2014/main" id="{9E691877-6706-4AEA-3B75-0BC7CCE4E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99" r="40298"/>
          <a:stretch/>
        </p:blipFill>
        <p:spPr bwMode="auto">
          <a:xfrm flipH="1">
            <a:off x="5146928" y="1786752"/>
            <a:ext cx="570446" cy="119979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9F48FE80-4C6E-BF7B-B2D4-AD3BD93FE9AB}"/>
              </a:ext>
            </a:extLst>
          </p:cNvPr>
          <p:cNvSpPr txBox="1"/>
          <p:nvPr/>
        </p:nvSpPr>
        <p:spPr>
          <a:xfrm>
            <a:off x="3325539" y="2509740"/>
            <a:ext cx="696310" cy="369332"/>
          </a:xfrm>
          <a:prstGeom prst="rect">
            <a:avLst/>
          </a:prstGeom>
          <a:noFill/>
        </p:spPr>
        <p:txBody>
          <a:bodyPr wrap="square" rtlCol="0">
            <a:spAutoFit/>
          </a:bodyPr>
          <a:lstStyle/>
          <a:p>
            <a:r>
              <a:rPr kumimoji="1" lang="ja-JP" altLang="en-US">
                <a:latin typeface="Yu Gothic" panose="020B0400000000000000" pitchFamily="34" charset="-128"/>
                <a:ea typeface="Yu Gothic" panose="020B0400000000000000" pitchFamily="34" charset="-128"/>
              </a:rPr>
              <a:t>ろ紙</a:t>
            </a:r>
          </a:p>
        </p:txBody>
      </p:sp>
      <p:sp>
        <p:nvSpPr>
          <p:cNvPr id="22" name="テキスト ボックス 21">
            <a:extLst>
              <a:ext uri="{FF2B5EF4-FFF2-40B4-BE49-F238E27FC236}">
                <a16:creationId xmlns:a16="http://schemas.microsoft.com/office/drawing/2014/main" id="{26BA2205-BBB7-61C1-DE5D-4E72F7802A10}"/>
              </a:ext>
            </a:extLst>
          </p:cNvPr>
          <p:cNvSpPr txBox="1"/>
          <p:nvPr/>
        </p:nvSpPr>
        <p:spPr>
          <a:xfrm>
            <a:off x="5246071" y="2479776"/>
            <a:ext cx="888845"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ポリ袋</a:t>
            </a:r>
            <a:endParaRPr lang="en-US" altLang="ja-JP">
              <a:latin typeface="Yu Gothic" panose="020B0400000000000000" pitchFamily="34" charset="-128"/>
              <a:ea typeface="Yu Gothic" panose="020B0400000000000000" pitchFamily="34" charset="-128"/>
            </a:endParaRPr>
          </a:p>
        </p:txBody>
      </p:sp>
      <p:pic>
        <p:nvPicPr>
          <p:cNvPr id="1028" name="Picture 4" descr="アスクル】【飛沫対策】 東京製旗 透明ビニールシート 塩ビ（PVC) 0.15mm×91.5cm×50mロール 1枚（直送品） 通販 -  ASKUL（公式）">
            <a:extLst>
              <a:ext uri="{FF2B5EF4-FFF2-40B4-BE49-F238E27FC236}">
                <a16:creationId xmlns:a16="http://schemas.microsoft.com/office/drawing/2014/main" id="{94BF3FB3-4B61-E67F-7E3E-BC730B1B3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39" y="2986547"/>
            <a:ext cx="1277735" cy="127773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A471208A-C922-ED13-0AFE-05437A1D0BB2}"/>
              </a:ext>
            </a:extLst>
          </p:cNvPr>
          <p:cNvSpPr txBox="1"/>
          <p:nvPr/>
        </p:nvSpPr>
        <p:spPr>
          <a:xfrm>
            <a:off x="4572000" y="3374459"/>
            <a:ext cx="1851344" cy="369332"/>
          </a:xfrm>
          <a:prstGeom prst="rect">
            <a:avLst/>
          </a:prstGeom>
          <a:noFill/>
        </p:spPr>
        <p:txBody>
          <a:bodyPr wrap="square" rtlCol="0">
            <a:spAutoFit/>
          </a:bodyPr>
          <a:lstStyle/>
          <a:p>
            <a:r>
              <a:rPr kumimoji="1" lang="ja-JP" altLang="en-US">
                <a:latin typeface="Yu Gothic" panose="020B0400000000000000" pitchFamily="34" charset="-128"/>
                <a:ea typeface="Yu Gothic" panose="020B0400000000000000" pitchFamily="34" charset="-128"/>
              </a:rPr>
              <a:t>ビニールシート</a:t>
            </a:r>
          </a:p>
        </p:txBody>
      </p:sp>
      <p:pic>
        <p:nvPicPr>
          <p:cNvPr id="24" name="図 23">
            <a:extLst>
              <a:ext uri="{FF2B5EF4-FFF2-40B4-BE49-F238E27FC236}">
                <a16:creationId xmlns:a16="http://schemas.microsoft.com/office/drawing/2014/main" id="{4E00D441-0012-B260-7E29-316005E5AA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867" y="5092170"/>
            <a:ext cx="1138981" cy="1097563"/>
          </a:xfrm>
          <a:prstGeom prst="rect">
            <a:avLst/>
          </a:prstGeom>
        </p:spPr>
      </p:pic>
      <p:pic>
        <p:nvPicPr>
          <p:cNvPr id="25" name="図 24">
            <a:extLst>
              <a:ext uri="{FF2B5EF4-FFF2-40B4-BE49-F238E27FC236}">
                <a16:creationId xmlns:a16="http://schemas.microsoft.com/office/drawing/2014/main" id="{A1C045CA-B54B-7FFF-7A92-A460CA1CE7AC}"/>
              </a:ext>
            </a:extLst>
          </p:cNvPr>
          <p:cNvPicPr>
            <a:picLocks noChangeAspect="1"/>
          </p:cNvPicPr>
          <p:nvPr/>
        </p:nvPicPr>
        <p:blipFill>
          <a:blip r:embed="rId7"/>
          <a:stretch>
            <a:fillRect/>
          </a:stretch>
        </p:blipFill>
        <p:spPr>
          <a:xfrm>
            <a:off x="1458967" y="5029963"/>
            <a:ext cx="771702" cy="738786"/>
          </a:xfrm>
          <a:prstGeom prst="rect">
            <a:avLst/>
          </a:prstGeom>
        </p:spPr>
      </p:pic>
      <p:pic>
        <p:nvPicPr>
          <p:cNvPr id="26" name="図 25">
            <a:extLst>
              <a:ext uri="{FF2B5EF4-FFF2-40B4-BE49-F238E27FC236}">
                <a16:creationId xmlns:a16="http://schemas.microsoft.com/office/drawing/2014/main" id="{AFAACDF5-6883-F399-ADCF-E5E351E7BE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8422" y="5842186"/>
            <a:ext cx="1211773" cy="956125"/>
          </a:xfrm>
          <a:prstGeom prst="rect">
            <a:avLst/>
          </a:prstGeom>
        </p:spPr>
      </p:pic>
      <p:pic>
        <p:nvPicPr>
          <p:cNvPr id="27" name="図 26">
            <a:extLst>
              <a:ext uri="{FF2B5EF4-FFF2-40B4-BE49-F238E27FC236}">
                <a16:creationId xmlns:a16="http://schemas.microsoft.com/office/drawing/2014/main" id="{D1553446-64C6-FD0F-32D2-B7945C3685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67486" y="5062004"/>
            <a:ext cx="1416301" cy="1061983"/>
          </a:xfrm>
          <a:prstGeom prst="rect">
            <a:avLst/>
          </a:prstGeom>
        </p:spPr>
      </p:pic>
      <p:pic>
        <p:nvPicPr>
          <p:cNvPr id="28" name="図 27">
            <a:extLst>
              <a:ext uri="{FF2B5EF4-FFF2-40B4-BE49-F238E27FC236}">
                <a16:creationId xmlns:a16="http://schemas.microsoft.com/office/drawing/2014/main" id="{E0D12C21-6E03-A722-69B8-3405641DE4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9104" y="5640951"/>
            <a:ext cx="1562999" cy="1074081"/>
          </a:xfrm>
          <a:prstGeom prst="rect">
            <a:avLst/>
          </a:prstGeom>
        </p:spPr>
      </p:pic>
      <p:sp>
        <p:nvSpPr>
          <p:cNvPr id="30" name="テキスト ボックス 29">
            <a:extLst>
              <a:ext uri="{FF2B5EF4-FFF2-40B4-BE49-F238E27FC236}">
                <a16:creationId xmlns:a16="http://schemas.microsoft.com/office/drawing/2014/main" id="{0E615AA2-C411-0F60-5B0D-78E17C493AC9}"/>
              </a:ext>
            </a:extLst>
          </p:cNvPr>
          <p:cNvSpPr txBox="1"/>
          <p:nvPr/>
        </p:nvSpPr>
        <p:spPr>
          <a:xfrm>
            <a:off x="4612452" y="5271619"/>
            <a:ext cx="1416301" cy="369332"/>
          </a:xfrm>
          <a:prstGeom prst="rect">
            <a:avLst/>
          </a:prstGeom>
          <a:noFill/>
        </p:spPr>
        <p:txBody>
          <a:bodyPr wrap="square">
            <a:spAutoFit/>
          </a:bodyPr>
          <a:lstStyle/>
          <a:p>
            <a:pPr algn="ctr"/>
            <a:r>
              <a:rPr lang="ja-JP" altLang="en-US">
                <a:latin typeface="Yu Gothic" panose="020B0400000000000000" pitchFamily="34" charset="-128"/>
                <a:ea typeface="Yu Gothic" panose="020B0400000000000000" pitchFamily="34" charset="-128"/>
              </a:rPr>
              <a:t>検体ラベル</a:t>
            </a:r>
            <a:endParaRPr lang="ja-JP" altLang="en-US"/>
          </a:p>
        </p:txBody>
      </p:sp>
      <p:sp>
        <p:nvSpPr>
          <p:cNvPr id="31" name="テキスト ボックス 30">
            <a:extLst>
              <a:ext uri="{FF2B5EF4-FFF2-40B4-BE49-F238E27FC236}">
                <a16:creationId xmlns:a16="http://schemas.microsoft.com/office/drawing/2014/main" id="{01A84AE3-734E-C8AC-3386-B7F3A3F8A911}"/>
              </a:ext>
            </a:extLst>
          </p:cNvPr>
          <p:cNvSpPr txBox="1"/>
          <p:nvPr/>
        </p:nvSpPr>
        <p:spPr>
          <a:xfrm>
            <a:off x="3009001" y="6192026"/>
            <a:ext cx="1562999" cy="369332"/>
          </a:xfrm>
          <a:prstGeom prst="rect">
            <a:avLst/>
          </a:prstGeom>
          <a:noFill/>
        </p:spPr>
        <p:txBody>
          <a:bodyPr wrap="square">
            <a:spAutoFit/>
          </a:bodyPr>
          <a:lstStyle/>
          <a:p>
            <a:r>
              <a:rPr lang="ja-JP" altLang="en-US">
                <a:latin typeface="Yu Gothic" panose="020B0400000000000000" pitchFamily="34" charset="-128"/>
                <a:ea typeface="Yu Gothic" panose="020B0400000000000000" pitchFamily="34" charset="-128"/>
              </a:rPr>
              <a:t>綿棒やスワブ</a:t>
            </a:r>
            <a:endParaRPr lang="ja-JP" altLang="en-US"/>
          </a:p>
        </p:txBody>
      </p:sp>
      <p:pic>
        <p:nvPicPr>
          <p:cNvPr id="32" name="図 31">
            <a:extLst>
              <a:ext uri="{FF2B5EF4-FFF2-40B4-BE49-F238E27FC236}">
                <a16:creationId xmlns:a16="http://schemas.microsoft.com/office/drawing/2014/main" id="{D55DC583-29EA-DF41-4DC2-45D4980F25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65934" y="1755707"/>
            <a:ext cx="1342231" cy="1006977"/>
          </a:xfrm>
          <a:prstGeom prst="rect">
            <a:avLst/>
          </a:prstGeom>
        </p:spPr>
      </p:pic>
      <p:sp>
        <p:nvSpPr>
          <p:cNvPr id="34" name="テキスト ボックス 33">
            <a:extLst>
              <a:ext uri="{FF2B5EF4-FFF2-40B4-BE49-F238E27FC236}">
                <a16:creationId xmlns:a16="http://schemas.microsoft.com/office/drawing/2014/main" id="{81FF4F73-A55B-F209-2A3C-F41B6FB2439E}"/>
              </a:ext>
            </a:extLst>
          </p:cNvPr>
          <p:cNvSpPr txBox="1"/>
          <p:nvPr/>
        </p:nvSpPr>
        <p:spPr>
          <a:xfrm>
            <a:off x="6413137" y="2815570"/>
            <a:ext cx="1416301" cy="369332"/>
          </a:xfrm>
          <a:prstGeom prst="rect">
            <a:avLst/>
          </a:prstGeom>
          <a:noFill/>
        </p:spPr>
        <p:txBody>
          <a:bodyPr wrap="square">
            <a:spAutoFit/>
          </a:bodyPr>
          <a:lstStyle/>
          <a:p>
            <a:pPr algn="ctr"/>
            <a:r>
              <a:rPr lang="ja-JP" altLang="en-US">
                <a:latin typeface="Yu Gothic" panose="020B0400000000000000" pitchFamily="34" charset="-128"/>
                <a:ea typeface="Yu Gothic" panose="020B0400000000000000" pitchFamily="34" charset="-128"/>
              </a:rPr>
              <a:t>吸水シート</a:t>
            </a:r>
            <a:endParaRPr lang="ja-JP" altLang="en-US"/>
          </a:p>
        </p:txBody>
      </p:sp>
      <p:grpSp>
        <p:nvGrpSpPr>
          <p:cNvPr id="40" name="グループ化 39">
            <a:extLst>
              <a:ext uri="{FF2B5EF4-FFF2-40B4-BE49-F238E27FC236}">
                <a16:creationId xmlns:a16="http://schemas.microsoft.com/office/drawing/2014/main" id="{D3DD139F-BD74-D9E0-BDF9-90BDE777C6C9}"/>
              </a:ext>
            </a:extLst>
          </p:cNvPr>
          <p:cNvGrpSpPr/>
          <p:nvPr/>
        </p:nvGrpSpPr>
        <p:grpSpPr>
          <a:xfrm>
            <a:off x="665751" y="2169047"/>
            <a:ext cx="987086" cy="2165194"/>
            <a:chOff x="820100" y="1786752"/>
            <a:chExt cx="1277735" cy="2562531"/>
          </a:xfrm>
        </p:grpSpPr>
        <p:pic>
          <p:nvPicPr>
            <p:cNvPr id="12" name="コンテンツ プレースホルダ 7" descr="医師用.psd">
              <a:extLst>
                <a:ext uri="{FF2B5EF4-FFF2-40B4-BE49-F238E27FC236}">
                  <a16:creationId xmlns:a16="http://schemas.microsoft.com/office/drawing/2014/main" id="{3704B71C-FFBE-48E5-8AE3-DA8F3867077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100" y="1786752"/>
              <a:ext cx="1277735" cy="2562531"/>
            </a:xfrm>
            <a:prstGeom prst="rect">
              <a:avLst/>
            </a:prstGeom>
          </p:spPr>
        </p:pic>
        <p:sp>
          <p:nvSpPr>
            <p:cNvPr id="35" name="正方形/長方形 34">
              <a:extLst>
                <a:ext uri="{FF2B5EF4-FFF2-40B4-BE49-F238E27FC236}">
                  <a16:creationId xmlns:a16="http://schemas.microsoft.com/office/drawing/2014/main" id="{7A1709B7-60D8-BC4C-50FE-E375FD3D2627}"/>
                </a:ext>
              </a:extLst>
            </p:cNvPr>
            <p:cNvSpPr/>
            <p:nvPr/>
          </p:nvSpPr>
          <p:spPr>
            <a:xfrm>
              <a:off x="1245607" y="2304915"/>
              <a:ext cx="385851" cy="1877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30" name="Picture 6">
            <a:extLst>
              <a:ext uri="{FF2B5EF4-FFF2-40B4-BE49-F238E27FC236}">
                <a16:creationId xmlns:a16="http://schemas.microsoft.com/office/drawing/2014/main" id="{C6C65C38-03BC-46D0-5B2E-108F3EA334D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11" t="21654" b="19486"/>
          <a:stretch/>
        </p:blipFill>
        <p:spPr bwMode="auto">
          <a:xfrm>
            <a:off x="6465934" y="3165609"/>
            <a:ext cx="1596565" cy="977982"/>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3FCD0F2-1637-2D09-83F1-372EBA4740C9}"/>
              </a:ext>
            </a:extLst>
          </p:cNvPr>
          <p:cNvSpPr txBox="1"/>
          <p:nvPr/>
        </p:nvSpPr>
        <p:spPr>
          <a:xfrm>
            <a:off x="49707" y="3005127"/>
            <a:ext cx="887839"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ガウン</a:t>
            </a:r>
            <a:endParaRPr kumimoji="1" lang="ja-JP" altLang="en-US">
              <a:latin typeface="Yu Gothic" panose="020B0400000000000000" pitchFamily="34" charset="-128"/>
              <a:ea typeface="Yu Gothic" panose="020B0400000000000000" pitchFamily="34" charset="-128"/>
            </a:endParaRPr>
          </a:p>
        </p:txBody>
      </p:sp>
      <p:sp>
        <p:nvSpPr>
          <p:cNvPr id="39" name="テキスト ボックス 38">
            <a:extLst>
              <a:ext uri="{FF2B5EF4-FFF2-40B4-BE49-F238E27FC236}">
                <a16:creationId xmlns:a16="http://schemas.microsoft.com/office/drawing/2014/main" id="{0DE3436D-1EEC-8204-4E79-A2E8655BE68B}"/>
              </a:ext>
            </a:extLst>
          </p:cNvPr>
          <p:cNvSpPr txBox="1"/>
          <p:nvPr/>
        </p:nvSpPr>
        <p:spPr>
          <a:xfrm>
            <a:off x="1363349" y="3871124"/>
            <a:ext cx="1883501"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シューズカバー</a:t>
            </a:r>
            <a:endParaRPr kumimoji="1" lang="ja-JP" altLang="en-US">
              <a:latin typeface="Yu Gothic" panose="020B0400000000000000" pitchFamily="34" charset="-128"/>
              <a:ea typeface="Yu Gothic" panose="020B0400000000000000" pitchFamily="34" charset="-128"/>
            </a:endParaRPr>
          </a:p>
        </p:txBody>
      </p:sp>
      <p:sp>
        <p:nvSpPr>
          <p:cNvPr id="41" name="テキスト ボックス 40">
            <a:extLst>
              <a:ext uri="{FF2B5EF4-FFF2-40B4-BE49-F238E27FC236}">
                <a16:creationId xmlns:a16="http://schemas.microsoft.com/office/drawing/2014/main" id="{97FAE5C4-6193-7255-A7EC-20E4E3FF7246}"/>
              </a:ext>
            </a:extLst>
          </p:cNvPr>
          <p:cNvSpPr txBox="1"/>
          <p:nvPr/>
        </p:nvSpPr>
        <p:spPr>
          <a:xfrm>
            <a:off x="1561630" y="2816867"/>
            <a:ext cx="696310"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手袋</a:t>
            </a:r>
            <a:endParaRPr kumimoji="1" lang="ja-JP" altLang="en-US">
              <a:latin typeface="Yu Gothic" panose="020B0400000000000000" pitchFamily="34" charset="-128"/>
              <a:ea typeface="Yu Gothic" panose="020B0400000000000000" pitchFamily="34" charset="-128"/>
            </a:endParaRPr>
          </a:p>
        </p:txBody>
      </p:sp>
      <p:sp>
        <p:nvSpPr>
          <p:cNvPr id="42" name="テキスト ボックス 41">
            <a:extLst>
              <a:ext uri="{FF2B5EF4-FFF2-40B4-BE49-F238E27FC236}">
                <a16:creationId xmlns:a16="http://schemas.microsoft.com/office/drawing/2014/main" id="{11071461-32CC-ABF8-0616-98BD135629B6}"/>
              </a:ext>
            </a:extLst>
          </p:cNvPr>
          <p:cNvSpPr txBox="1"/>
          <p:nvPr/>
        </p:nvSpPr>
        <p:spPr>
          <a:xfrm>
            <a:off x="115715" y="1828309"/>
            <a:ext cx="2087157"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フェイスシールド</a:t>
            </a:r>
            <a:endParaRPr kumimoji="1" lang="ja-JP" altLang="en-US">
              <a:latin typeface="Yu Gothic" panose="020B0400000000000000" pitchFamily="34" charset="-128"/>
              <a:ea typeface="Yu Gothic" panose="020B0400000000000000" pitchFamily="34" charset="-128"/>
            </a:endParaRPr>
          </a:p>
        </p:txBody>
      </p:sp>
      <p:sp>
        <p:nvSpPr>
          <p:cNvPr id="43" name="テキスト ボックス 42">
            <a:extLst>
              <a:ext uri="{FF2B5EF4-FFF2-40B4-BE49-F238E27FC236}">
                <a16:creationId xmlns:a16="http://schemas.microsoft.com/office/drawing/2014/main" id="{64979E87-779A-0BB2-43EF-E3B70610985A}"/>
              </a:ext>
            </a:extLst>
          </p:cNvPr>
          <p:cNvSpPr txBox="1"/>
          <p:nvPr/>
        </p:nvSpPr>
        <p:spPr>
          <a:xfrm>
            <a:off x="6556066" y="4155123"/>
            <a:ext cx="1416300"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ドレープ類</a:t>
            </a:r>
            <a:endParaRPr kumimoji="1" lang="ja-JP" altLang="en-US">
              <a:latin typeface="Yu Gothic" panose="020B0400000000000000" pitchFamily="34" charset="-128"/>
              <a:ea typeface="Yu Gothic" panose="020B0400000000000000" pitchFamily="34" charset="-128"/>
            </a:endParaRPr>
          </a:p>
        </p:txBody>
      </p:sp>
      <p:pic>
        <p:nvPicPr>
          <p:cNvPr id="44" name="図 43">
            <a:extLst>
              <a:ext uri="{FF2B5EF4-FFF2-40B4-BE49-F238E27FC236}">
                <a16:creationId xmlns:a16="http://schemas.microsoft.com/office/drawing/2014/main" id="{2EB70F18-2CC3-4BD4-9CF2-5AE1A06A9B7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5400000">
            <a:off x="7943571" y="1893049"/>
            <a:ext cx="1143557" cy="857926"/>
          </a:xfrm>
          <a:prstGeom prst="rect">
            <a:avLst/>
          </a:prstGeom>
        </p:spPr>
      </p:pic>
      <p:sp>
        <p:nvSpPr>
          <p:cNvPr id="47" name="テキスト ボックス 46">
            <a:extLst>
              <a:ext uri="{FF2B5EF4-FFF2-40B4-BE49-F238E27FC236}">
                <a16:creationId xmlns:a16="http://schemas.microsoft.com/office/drawing/2014/main" id="{F1D4C334-EA0A-0F35-1E90-A14A24F1C30B}"/>
              </a:ext>
            </a:extLst>
          </p:cNvPr>
          <p:cNvSpPr txBox="1"/>
          <p:nvPr/>
        </p:nvSpPr>
        <p:spPr>
          <a:xfrm>
            <a:off x="8121510" y="2950710"/>
            <a:ext cx="741346" cy="369332"/>
          </a:xfrm>
          <a:prstGeom prst="rect">
            <a:avLst/>
          </a:prstGeom>
          <a:noFill/>
        </p:spPr>
        <p:txBody>
          <a:bodyPr wrap="square">
            <a:spAutoFit/>
          </a:bodyPr>
          <a:lstStyle/>
          <a:p>
            <a:pPr algn="ctr"/>
            <a:r>
              <a:rPr lang="ja-JP" altLang="en-US">
                <a:latin typeface="Yu Gothic" panose="020B0400000000000000" pitchFamily="34" charset="-128"/>
                <a:ea typeface="Yu Gothic" panose="020B0400000000000000" pitchFamily="34" charset="-128"/>
              </a:rPr>
              <a:t>水</a:t>
            </a:r>
            <a:endParaRPr lang="ja-JP" altLang="en-US"/>
          </a:p>
        </p:txBody>
      </p:sp>
      <p:sp>
        <p:nvSpPr>
          <p:cNvPr id="48" name="テキスト ボックス 47">
            <a:extLst>
              <a:ext uri="{FF2B5EF4-FFF2-40B4-BE49-F238E27FC236}">
                <a16:creationId xmlns:a16="http://schemas.microsoft.com/office/drawing/2014/main" id="{6E3B7FB4-E561-41D5-BBF9-EA48E284A7CB}"/>
              </a:ext>
            </a:extLst>
          </p:cNvPr>
          <p:cNvSpPr txBox="1"/>
          <p:nvPr/>
        </p:nvSpPr>
        <p:spPr>
          <a:xfrm>
            <a:off x="7094143" y="5099390"/>
            <a:ext cx="1253237" cy="378918"/>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衛星電話</a:t>
            </a:r>
            <a:endParaRPr kumimoji="1" lang="ja-JP" altLang="en-US">
              <a:latin typeface="Yu Gothic" panose="020B0400000000000000" pitchFamily="34" charset="-128"/>
              <a:ea typeface="Yu Gothic" panose="020B0400000000000000" pitchFamily="34" charset="-128"/>
            </a:endParaRPr>
          </a:p>
        </p:txBody>
      </p:sp>
      <p:pic>
        <p:nvPicPr>
          <p:cNvPr id="1034" name="Picture 10" descr="衛星電話イラスト／無料イラスト/フリー素材なら「イラストAC」">
            <a:extLst>
              <a:ext uri="{FF2B5EF4-FFF2-40B4-BE49-F238E27FC236}">
                <a16:creationId xmlns:a16="http://schemas.microsoft.com/office/drawing/2014/main" id="{B8704D63-9708-5CC8-E85C-AA69806C1B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5090" y="5524913"/>
            <a:ext cx="1244498" cy="1198148"/>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4A02B602-5836-A2E4-4E5F-3671AF6BF92D}"/>
              </a:ext>
            </a:extLst>
          </p:cNvPr>
          <p:cNvSpPr txBox="1"/>
          <p:nvPr/>
        </p:nvSpPr>
        <p:spPr>
          <a:xfrm>
            <a:off x="1561630" y="2176855"/>
            <a:ext cx="696310" cy="369332"/>
          </a:xfrm>
          <a:prstGeom prst="rect">
            <a:avLst/>
          </a:prstGeom>
          <a:noFill/>
        </p:spPr>
        <p:txBody>
          <a:bodyPr wrap="square" rtlCol="0">
            <a:spAutoFit/>
          </a:bodyPr>
          <a:lstStyle/>
          <a:p>
            <a:r>
              <a:rPr lang="ja-JP" altLang="en-US">
                <a:latin typeface="Yu Gothic" panose="020B0400000000000000" pitchFamily="34" charset="-128"/>
                <a:ea typeface="Yu Gothic" panose="020B0400000000000000" pitchFamily="34" charset="-128"/>
              </a:rPr>
              <a:t>帽子</a:t>
            </a:r>
            <a:endParaRPr kumimoji="1" lang="ja-JP" altLang="en-US">
              <a:latin typeface="Yu Gothic" panose="020B0400000000000000" pitchFamily="34" charset="-128"/>
              <a:ea typeface="Yu Gothic" panose="020B0400000000000000" pitchFamily="34" charset="-128"/>
            </a:endParaRPr>
          </a:p>
        </p:txBody>
      </p:sp>
      <p:sp>
        <p:nvSpPr>
          <p:cNvPr id="50" name="テキスト ボックス 49">
            <a:extLst>
              <a:ext uri="{FF2B5EF4-FFF2-40B4-BE49-F238E27FC236}">
                <a16:creationId xmlns:a16="http://schemas.microsoft.com/office/drawing/2014/main" id="{A7ECCBE9-3DEB-5088-E382-55F3E11B81DA}"/>
              </a:ext>
            </a:extLst>
          </p:cNvPr>
          <p:cNvSpPr txBox="1"/>
          <p:nvPr/>
        </p:nvSpPr>
        <p:spPr>
          <a:xfrm>
            <a:off x="1563676" y="2497085"/>
            <a:ext cx="910696" cy="369332"/>
          </a:xfrm>
          <a:prstGeom prst="rect">
            <a:avLst/>
          </a:prstGeom>
          <a:noFill/>
        </p:spPr>
        <p:txBody>
          <a:bodyPr wrap="square" rtlCol="0">
            <a:spAutoFit/>
          </a:bodyPr>
          <a:lstStyle/>
          <a:p>
            <a:r>
              <a:rPr kumimoji="1" lang="ja-JP" altLang="en-US">
                <a:latin typeface="Yu Gothic" panose="020B0400000000000000" pitchFamily="34" charset="-128"/>
                <a:ea typeface="Yu Gothic" panose="020B0400000000000000" pitchFamily="34" charset="-128"/>
              </a:rPr>
              <a:t>マスク</a:t>
            </a:r>
          </a:p>
        </p:txBody>
      </p:sp>
    </p:spTree>
    <p:extLst>
      <p:ext uri="{BB962C8B-B14F-4D97-AF65-F5344CB8AC3E}">
        <p14:creationId xmlns:p14="http://schemas.microsoft.com/office/powerpoint/2010/main" val="967305242"/>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SharedWithUsers xmlns="b5d13358-ba13-47f5-b1e3-fdcd6b69d1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E92260-9E7C-482D-9BBF-7BD955CC0C51}">
  <ds:schemaRefs>
    <ds:schemaRef ds:uri="9be4de2b-ed32-4cfd-86cc-3daf7de81874"/>
    <ds:schemaRef ds:uri="b5d13358-ba13-47f5-b1e3-fdcd6b69d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299B2B-696B-49AE-B130-F38597DC5321}">
  <ds:schemaRefs>
    <ds:schemaRef ds:uri="204c6d0b-316c-437a-b461-7a44fe4c31bd"/>
    <ds:schemaRef ds:uri="87f43617-ad7f-4cd7-a8bd-6635850708a5"/>
    <ds:schemaRef ds:uri="9be4de2b-ed32-4cfd-86cc-3daf7de81874"/>
    <ds:schemaRef ds:uri="b5d13358-ba13-47f5-b1e3-fdcd6b69d1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399082-2C4D-40AF-8340-9AEEDF0B34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3200</Words>
  <Application>Microsoft Office PowerPoint</Application>
  <PresentationFormat>画面に合わせる (4:3)</PresentationFormat>
  <Paragraphs>288</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ヒラギノ角ゴシック W3</vt:lpstr>
      <vt:lpstr>Yu Gothic</vt:lpstr>
      <vt:lpstr>Yu Gothic</vt:lpstr>
      <vt:lpstr>游ゴシック Light</vt:lpstr>
      <vt:lpstr>Arial</vt:lpstr>
      <vt:lpstr>News Gothic MT</vt:lpstr>
      <vt:lpstr>Wingdings</vt:lpstr>
      <vt:lpstr>基礎コース</vt:lpstr>
      <vt:lpstr>原子力災害拠点病院・ 原子力災害医療協力機関の立ち位置と役割</vt:lpstr>
      <vt:lpstr>被ばく医療</vt:lpstr>
      <vt:lpstr>原子力災害と被ばく医療</vt:lpstr>
      <vt:lpstr>原子力災害時の医療体制</vt:lpstr>
      <vt:lpstr>原子力災害拠点病院</vt:lpstr>
      <vt:lpstr>原子力災害医療協力機関</vt:lpstr>
      <vt:lpstr>被ばく医療の診療の準備</vt:lpstr>
      <vt:lpstr>汚染傷病者の診療エリア</vt:lpstr>
      <vt:lpstr>準備すべき資機材</vt:lpstr>
      <vt:lpstr>教育、研修、訓練</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2</cp:revision>
  <cp:lastPrinted>2019-01-05T06:23:59Z</cp:lastPrinted>
  <dcterms:created xsi:type="dcterms:W3CDTF">2018-07-09T08:22:40Z</dcterms:created>
  <dcterms:modified xsi:type="dcterms:W3CDTF">2024-04-30T04:05:20Z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Order">
    <vt:r8>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