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72" r:id="rId4"/>
  </p:sldMasterIdLst>
  <p:notesMasterIdLst>
    <p:notesMasterId r:id="rId21"/>
  </p:notesMasterIdLst>
  <p:handoutMasterIdLst>
    <p:handoutMasterId r:id="rId22"/>
  </p:handoutMasterIdLst>
  <p:sldIdLst>
    <p:sldId id="259" r:id="rId5"/>
    <p:sldId id="436" r:id="rId6"/>
    <p:sldId id="432" r:id="rId7"/>
    <p:sldId id="431" r:id="rId8"/>
    <p:sldId id="351" r:id="rId9"/>
    <p:sldId id="422" r:id="rId10"/>
    <p:sldId id="425" r:id="rId11"/>
    <p:sldId id="427" r:id="rId12"/>
    <p:sldId id="442" r:id="rId13"/>
    <p:sldId id="444" r:id="rId14"/>
    <p:sldId id="439" r:id="rId15"/>
    <p:sldId id="434" r:id="rId16"/>
    <p:sldId id="441" r:id="rId17"/>
    <p:sldId id="349" r:id="rId18"/>
    <p:sldId id="433" r:id="rId19"/>
    <p:sldId id="426" r:id="rId20"/>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HAC7WuzhPUWsopAqRl7y9w==" hashData="uIK1EuKo/xcMLr0gbOax8BNpCUjne+WJjKuaF+dmI/8vHYHzOVUkceYS2rBNZM4x7f7Edx1/2eTzO1KN+WlBFw=="/>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DCE1"/>
    <a:srgbClr val="FFCCFF"/>
    <a:srgbClr val="CCECFF"/>
    <a:srgbClr val="ED0052"/>
    <a:srgbClr val="C1272D"/>
    <a:srgbClr val="14178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4CD58A-C4F4-4779-B135-B3D60C4C6849}" v="30" dt="2024-03-06T23:50:09.867"/>
    <p1510:client id="{CE38BDD8-E8FF-49A8-A441-FEA30F641012}" v="4" dt="2024-03-06T07:06:00.045"/>
  </p1510:revLst>
</p1510:revInfo>
</file>

<file path=ppt/tableStyles.xml><?xml version="1.0" encoding="utf-8"?>
<a:tblStyleLst xmlns:a="http://schemas.openxmlformats.org/drawingml/2006/main" def="{5C22544A-7EE6-4342-B048-85BDC9FD1C3A}">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2653" autoAdjust="0"/>
  </p:normalViewPr>
  <p:slideViewPr>
    <p:cSldViewPr snapToGrid="0">
      <p:cViewPr varScale="1">
        <p:scale>
          <a:sx n="85" d="100"/>
          <a:sy n="85" d="100"/>
        </p:scale>
        <p:origin x="1440" y="90"/>
      </p:cViewPr>
      <p:guideLst/>
    </p:cSldViewPr>
  </p:slideViewPr>
  <p:outlineViewPr>
    <p:cViewPr>
      <p:scale>
        <a:sx n="33" d="100"/>
        <a:sy n="33" d="100"/>
      </p:scale>
      <p:origin x="0" y="-312"/>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9" d="100"/>
          <a:sy n="69" d="100"/>
        </p:scale>
        <p:origin x="1901"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AE4E568-5D50-EBCD-FA2B-29061F07E74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3E47C116-A30C-7C39-A4EB-B66EFACC734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82B9B0-B83B-44C8-B126-786A5E2F8B29}" type="datetimeFigureOut">
              <a:rPr kumimoji="1" lang="ja-JP" altLang="en-US" smtClean="0"/>
              <a:t>2024/4/30</a:t>
            </a:fld>
            <a:endParaRPr kumimoji="1" lang="ja-JP" altLang="en-US"/>
          </a:p>
        </p:txBody>
      </p:sp>
      <p:sp>
        <p:nvSpPr>
          <p:cNvPr id="4" name="フッター プレースホルダー 3">
            <a:extLst>
              <a:ext uri="{FF2B5EF4-FFF2-40B4-BE49-F238E27FC236}">
                <a16:creationId xmlns:a16="http://schemas.microsoft.com/office/drawing/2014/main" id="{0D6D83F9-EF67-F30C-D1E6-BE1A97CF87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2A40537F-0241-F81A-0D5C-E675A06ACBF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11BC58-F410-4AD2-91E9-A2163E5AC25A}" type="slidenum">
              <a:rPr kumimoji="1" lang="ja-JP" altLang="en-US" smtClean="0"/>
              <a:t>‹#›</a:t>
            </a:fld>
            <a:endParaRPr kumimoji="1" lang="ja-JP" altLang="en-US"/>
          </a:p>
        </p:txBody>
      </p:sp>
    </p:spTree>
    <p:extLst>
      <p:ext uri="{BB962C8B-B14F-4D97-AF65-F5344CB8AC3E}">
        <p14:creationId xmlns:p14="http://schemas.microsoft.com/office/powerpoint/2010/main" val="15460419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685800" y="389806"/>
            <a:ext cx="5486400" cy="41148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639395"/>
            <a:ext cx="5486400" cy="4180605"/>
          </a:xfrm>
          <a:prstGeom prst="rect">
            <a:avLst/>
          </a:prstGeom>
        </p:spPr>
        <p:txBody>
          <a:bodyPr vert="horz" lIns="91440" tIns="45720" rIns="91440" bIns="45720" rtlCol="0"/>
          <a:lstStyle/>
          <a:p>
            <a:r>
              <a:rPr kumimoji="1" lang="ja-JP" altLang="en-US"/>
              <a:t>マスター テキストの書式設定</a:t>
            </a:r>
          </a:p>
        </p:txBody>
      </p:sp>
    </p:spTree>
    <p:extLst>
      <p:ext uri="{BB962C8B-B14F-4D97-AF65-F5344CB8AC3E}">
        <p14:creationId xmlns:p14="http://schemas.microsoft.com/office/powerpoint/2010/main" val="389711994"/>
      </p:ext>
    </p:extLst>
  </p:cSld>
  <p:clrMap bg1="lt1" tx1="dk1" bg2="lt2" tx2="dk2" accent1="accent1" accent2="accent2" accent3="accent3" accent4="accent4" accent5="accent5" accent6="accent6" hlink="hlink" folHlink="folHlink"/>
  <p:notesStyle>
    <a:lvl1pPr marL="0" indent="0" algn="l" defTabSz="914400" rtl="0" eaLnBrk="1" latinLnBrk="0" hangingPunct="1">
      <a:tabLst/>
      <a:defRPr kumimoji="1" sz="1200" kern="1200">
        <a:solidFill>
          <a:schemeClr val="tx1"/>
        </a:solidFill>
        <a:latin typeface="游ゴシック" panose="020B0400000000000000" pitchFamily="50" charset="-128"/>
        <a:ea typeface="游ゴシック" panose="020B0400000000000000" pitchFamily="50" charset="-128"/>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時間；</a:t>
            </a:r>
            <a:r>
              <a:rPr kumimoji="1" lang="en-US" altLang="ja-JP"/>
              <a:t>20</a:t>
            </a:r>
            <a:r>
              <a:rPr kumimoji="1" lang="ja-JP" altLang="en-US"/>
              <a:t>分</a:t>
            </a:r>
            <a:endParaRPr kumimoji="1" lang="en-US" altLang="ja-JP"/>
          </a:p>
          <a:p>
            <a:r>
              <a:rPr kumimoji="1" lang="ja-JP" altLang="en-US"/>
              <a:t>内容</a:t>
            </a:r>
            <a:endParaRPr kumimoji="1" lang="en-US" altLang="ja-JP"/>
          </a:p>
          <a:p>
            <a:pPr marL="0" indent="0">
              <a:buFont typeface="Arial" panose="020B0604020202020204" pitchFamily="34" charset="0"/>
              <a:buNone/>
            </a:pPr>
            <a:r>
              <a:rPr kumimoji="1" lang="ja-JP" altLang="en-US"/>
              <a:t>・</a:t>
            </a:r>
            <a:r>
              <a:rPr kumimoji="1" lang="ja-JP" altLang="en-US">
                <a:latin typeface="+mj-ea"/>
              </a:rPr>
              <a:t>急性放射線症</a:t>
            </a:r>
            <a:r>
              <a:rPr kumimoji="1" lang="en-US" altLang="ja-JP">
                <a:latin typeface="+mj-ea"/>
              </a:rPr>
              <a:t>(acute radiation syndrome: ARS)</a:t>
            </a:r>
            <a:endParaRPr kumimoji="1" lang="en-US" altLang="ja-JP"/>
          </a:p>
          <a:p>
            <a:pPr marL="0" indent="0">
              <a:buFont typeface="Arial" panose="020B0604020202020204" pitchFamily="34" charset="0"/>
              <a:buNone/>
            </a:pPr>
            <a:r>
              <a:rPr kumimoji="1" lang="ja-JP" altLang="en-US"/>
              <a:t>・急性放射線症　前駆症状と被ばく線量</a:t>
            </a:r>
            <a:endParaRPr kumimoji="1" lang="en-US" altLang="ja-JP"/>
          </a:p>
          <a:p>
            <a:pPr marL="0" indent="0">
              <a:buFont typeface="Arial" panose="020B0604020202020204" pitchFamily="34" charset="0"/>
              <a:buNone/>
            </a:pPr>
            <a:r>
              <a:rPr kumimoji="1" lang="ja-JP" altLang="en-US"/>
              <a:t>・急性放射線症　前駆期の処置</a:t>
            </a:r>
            <a:endParaRPr kumimoji="1" lang="en-US" altLang="ja-JP"/>
          </a:p>
          <a:p>
            <a:pPr marL="0" indent="0">
              <a:buFont typeface="Arial" panose="020B0604020202020204" pitchFamily="34" charset="0"/>
              <a:buNone/>
            </a:pPr>
            <a:r>
              <a:rPr kumimoji="1" lang="ja-JP" altLang="en-US"/>
              <a:t>・急性放射線症の治療方針</a:t>
            </a:r>
            <a:endParaRPr kumimoji="1" lang="en-US" altLang="ja-JP"/>
          </a:p>
          <a:p>
            <a:pPr marL="0" indent="0">
              <a:buFont typeface="Arial" panose="020B0604020202020204" pitchFamily="34" charset="0"/>
              <a:buNone/>
            </a:pPr>
            <a:r>
              <a:rPr kumimoji="1" lang="ja-JP" altLang="en-US"/>
              <a:t>・内部被ばくの治療方針</a:t>
            </a:r>
            <a:endParaRPr kumimoji="1" lang="en-US" altLang="ja-JP"/>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a:t>・線量評価の方法</a:t>
            </a:r>
            <a:endParaRPr kumimoji="1" lang="en-US" altLang="ja-JP"/>
          </a:p>
          <a:p>
            <a:pPr marL="0" indent="0">
              <a:buFont typeface="Arial" panose="020B0604020202020204" pitchFamily="34" charset="0"/>
              <a:buNone/>
            </a:pPr>
            <a:r>
              <a:rPr kumimoji="1" lang="ja-JP" altLang="en-US"/>
              <a:t>・試料採取用資材と取り扱い</a:t>
            </a:r>
            <a:endParaRPr kumimoji="1" lang="en-US" altLang="ja-JP"/>
          </a:p>
          <a:p>
            <a:pPr marL="0" indent="0">
              <a:buFont typeface="Arial" panose="020B0604020202020204" pitchFamily="34" charset="0"/>
              <a:buNone/>
            </a:pPr>
            <a:r>
              <a:rPr kumimoji="1" lang="ja-JP" altLang="en-US"/>
              <a:t>・</a:t>
            </a:r>
            <a:r>
              <a:rPr lang="ja-JP" altLang="en-US"/>
              <a:t>内部被ばく線量評価までの流れ（体外計測法）</a:t>
            </a:r>
            <a:endParaRPr lang="en-US" altLang="ja-JP"/>
          </a:p>
          <a:p>
            <a:pPr marL="0" indent="0">
              <a:buFont typeface="Arial" panose="020B0604020202020204" pitchFamily="34" charset="0"/>
              <a:buNone/>
            </a:pPr>
            <a:r>
              <a:rPr kumimoji="1" lang="ja-JP" altLang="en-US"/>
              <a:t>・</a:t>
            </a:r>
            <a:r>
              <a:rPr lang="ja-JP" altLang="en-US"/>
              <a:t>体表面汚染の例</a:t>
            </a:r>
            <a:endParaRPr kumimoji="1" lang="en-US" altLang="ja-JP"/>
          </a:p>
          <a:p>
            <a:pPr marL="0" indent="0">
              <a:buFont typeface="Arial" panose="020B0604020202020204" pitchFamily="34" charset="0"/>
              <a:buNone/>
            </a:pPr>
            <a:r>
              <a:rPr kumimoji="1" lang="ja-JP" altLang="en-US"/>
              <a:t>・線量評価に関する問い合わせ先</a:t>
            </a:r>
            <a:endParaRPr kumimoji="1" lang="en-US" altLang="ja-JP"/>
          </a:p>
          <a:p>
            <a:pPr marL="0" indent="0">
              <a:buFont typeface="Arial" panose="020B0604020202020204" pitchFamily="34" charset="0"/>
              <a:buNone/>
            </a:pPr>
            <a:endParaRPr kumimoji="1" lang="en-US" altLang="ja-JP"/>
          </a:p>
          <a:p>
            <a:pPr marL="0" indent="0">
              <a:buFont typeface="Arial" panose="020B0604020202020204" pitchFamily="34" charset="0"/>
              <a:buNone/>
            </a:pPr>
            <a:r>
              <a:rPr kumimoji="1" lang="ja-JP" altLang="en-US"/>
              <a:t>参考資料</a:t>
            </a:r>
            <a:endParaRPr kumimoji="1" lang="en-US" altLang="ja-JP"/>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1" lang="ja-JP" altLang="en-US"/>
              <a:t>・内部被ばく時の薬剤の選択</a:t>
            </a:r>
            <a:endParaRPr kumimoji="1" lang="en-US" altLang="ja-JP"/>
          </a:p>
          <a:p>
            <a:pPr marL="0" indent="0">
              <a:buFont typeface="Arial" panose="020B0604020202020204" pitchFamily="34" charset="0"/>
              <a:buNone/>
            </a:pPr>
            <a:r>
              <a:rPr kumimoji="1" lang="ja-JP" altLang="en-US"/>
              <a:t>・</a:t>
            </a:r>
            <a:r>
              <a:rPr lang="ja-JP" altLang="en-US"/>
              <a:t>染色体分析のための血液試料の取扱い</a:t>
            </a:r>
            <a:endParaRPr kumimoji="1" lang="en-US" altLang="ja-JP"/>
          </a:p>
        </p:txBody>
      </p:sp>
    </p:spTree>
    <p:extLst>
      <p:ext uri="{BB962C8B-B14F-4D97-AF65-F5344CB8AC3E}">
        <p14:creationId xmlns:p14="http://schemas.microsoft.com/office/powerpoint/2010/main" val="2370664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a:xfrm>
            <a:off x="685800" y="4606737"/>
            <a:ext cx="5600700" cy="4504605"/>
          </a:xfrm>
        </p:spPr>
        <p:txBody>
          <a:bodyPr/>
          <a:lstStyle/>
          <a:p>
            <a:r>
              <a:rPr kumimoji="1" lang="ja-JP" altLang="en-US" dirty="0"/>
              <a:t>このことから</a:t>
            </a:r>
            <a:r>
              <a:rPr kumimoji="1" lang="en-US" altLang="ja-JP" dirty="0"/>
              <a:t>JAEA</a:t>
            </a:r>
            <a:r>
              <a:rPr kumimoji="1" lang="ja-JP" altLang="en-US" dirty="0"/>
              <a:t>での肺モニタ測定結果は、体表面汚染による過大評価であった</a:t>
            </a:r>
            <a:r>
              <a:rPr kumimoji="1" lang="ja-JP" altLang="en-US" b="0" dirty="0"/>
              <a:t>可能性があることが報告されています。これは、</a:t>
            </a:r>
            <a:r>
              <a:rPr kumimoji="1" lang="en-US" altLang="ja-JP" b="0" baseline="30000" dirty="0"/>
              <a:t>239</a:t>
            </a:r>
            <a:r>
              <a:rPr kumimoji="1" lang="en-US" altLang="ja-JP" b="0" baseline="0" dirty="0"/>
              <a:t>Pu</a:t>
            </a:r>
            <a:r>
              <a:rPr kumimoji="1" lang="ja-JP" altLang="en-US" b="0" baseline="0" dirty="0"/>
              <a:t>や</a:t>
            </a:r>
            <a:r>
              <a:rPr kumimoji="1" lang="en-US" altLang="ja-JP" b="0" baseline="30000" dirty="0"/>
              <a:t>241</a:t>
            </a:r>
            <a:r>
              <a:rPr kumimoji="1" lang="en-US" altLang="ja-JP" b="0" baseline="0" dirty="0"/>
              <a:t>Am</a:t>
            </a:r>
            <a:r>
              <a:rPr kumimoji="1" lang="ja-JP" altLang="en-US" b="0" baseline="0" dirty="0"/>
              <a:t>は</a:t>
            </a:r>
            <a:r>
              <a:rPr kumimoji="1" lang="en-US" altLang="ja-JP" b="0" baseline="0" dirty="0"/>
              <a:t>α</a:t>
            </a:r>
            <a:r>
              <a:rPr kumimoji="1" lang="ja-JP" altLang="en-US" b="0" baseline="0" dirty="0"/>
              <a:t>線放出核種であり</a:t>
            </a:r>
            <a:r>
              <a:rPr kumimoji="1" lang="ja-JP" altLang="en-US" b="0" dirty="0"/>
              <a:t>体表面汚染検査は他の核種に比べて困難である点、キレート剤投与の優先判断などから肺モニタ測定前</a:t>
            </a:r>
            <a:r>
              <a:rPr lang="ja-JP" altLang="en-US" dirty="0"/>
              <a:t>に再度体表面汚染検査を実施</a:t>
            </a:r>
            <a:r>
              <a:rPr kumimoji="1" lang="ja-JP" altLang="en-US" b="0" dirty="0"/>
              <a:t>しなかった点などが要因として考えられます。</a:t>
            </a:r>
            <a:r>
              <a:rPr kumimoji="1" lang="ja-JP" altLang="en-US" dirty="0"/>
              <a:t>体外計測を実施する際は、測定前に必ず体表面汚染検査を行い、汚染がないこと</a:t>
            </a:r>
            <a:r>
              <a:rPr lang="ja-JP" altLang="en-US" dirty="0"/>
              <a:t>を確認することが重要</a:t>
            </a:r>
            <a:r>
              <a:rPr kumimoji="1" lang="ja-JP" altLang="en-US" dirty="0"/>
              <a:t>です。特に</a:t>
            </a:r>
            <a:r>
              <a:rPr kumimoji="1" lang="en-US" altLang="ja-JP" dirty="0"/>
              <a:t>α</a:t>
            </a:r>
            <a:r>
              <a:rPr kumimoji="1" lang="ja-JP" altLang="en-US" dirty="0"/>
              <a:t>線放出核種については、体表面汚染の検出、除染が非常に難しいことを念頭に置いておかなければなりません。</a:t>
            </a:r>
            <a:endParaRPr lang="en-US" altLang="ja-JP" dirty="0"/>
          </a:p>
          <a:p>
            <a:r>
              <a:rPr kumimoji="1" lang="en-US" altLang="ja-JP" sz="1000" dirty="0"/>
              <a:t>【</a:t>
            </a:r>
            <a:r>
              <a:rPr kumimoji="1" lang="ja-JP" altLang="en-US" sz="1000" dirty="0"/>
              <a:t>出典：日本原子力研究開発機構　大洗研究開発センター燃料研究等における汚染について、　　　量子科学技術研究開発機構　日本原子力研究開発機構に受け入れた被ばく</a:t>
            </a:r>
            <a:r>
              <a:rPr kumimoji="1" lang="ja-JP" altLang="en-US" sz="1000"/>
              <a:t>作業員の方々</a:t>
            </a:r>
            <a:r>
              <a:rPr kumimoji="1" lang="ja-JP" altLang="en-US" sz="1000" dirty="0"/>
              <a:t>の内部被ばく線量評価について</a:t>
            </a:r>
            <a:r>
              <a:rPr kumimoji="1" lang="en-US" altLang="ja-JP" sz="1000" dirty="0"/>
              <a:t>】</a:t>
            </a:r>
          </a:p>
          <a:p>
            <a:endParaRPr kumimoji="1" lang="ja-JP" altLang="en-US" dirty="0"/>
          </a:p>
        </p:txBody>
      </p:sp>
    </p:spTree>
    <p:extLst>
      <p:ext uri="{BB962C8B-B14F-4D97-AF65-F5344CB8AC3E}">
        <p14:creationId xmlns:p14="http://schemas.microsoft.com/office/powerpoint/2010/main" val="4313362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線量評価用の検体は高度な設備や人材を有している高度被ばく医療支援センターへ送付し、専門家による分析を依頼することが想定されます。その際、事故や災害が起きた現場がある地域を管轄している支援センター（あるいは最寄りの支援センター）が第一候補となり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のため検体送付の可能性がある各支援センターへの連絡先について把握している必要があります。また、検体の送付方法などについて十分に理解し、可能であれば手順書や梱包資機材等について事前に準備しておくことが推奨されます。ここでは、各支援センター窓口について記載しています。</a:t>
            </a:r>
          </a:p>
        </p:txBody>
      </p:sp>
    </p:spTree>
    <p:extLst>
      <p:ext uri="{BB962C8B-B14F-4D97-AF65-F5344CB8AC3E}">
        <p14:creationId xmlns:p14="http://schemas.microsoft.com/office/powerpoint/2010/main" val="7607887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37688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急性放射線症の治療は、症状と徴候、一般検査の結果、線量評価に基づき行います。</a:t>
            </a:r>
            <a:endParaRPr kumimoji="1" lang="en-US" altLang="ja-JP" dirty="0"/>
          </a:p>
          <a:p>
            <a:r>
              <a:rPr kumimoji="1" lang="en-US" altLang="ja-JP" dirty="0"/>
              <a:t>1〜2Gy</a:t>
            </a:r>
            <a:r>
              <a:rPr kumimoji="1" lang="ja-JP" altLang="en-US" dirty="0"/>
              <a:t>の被ばく線量であれば、外来通院による経過観察が可能ですが、それ以上の被ばく線量であれば入院管理が必要となります。</a:t>
            </a:r>
            <a:endParaRPr kumimoji="1" lang="en-US" altLang="ja-JP" dirty="0"/>
          </a:p>
          <a:p>
            <a:r>
              <a:rPr kumimoji="1" lang="en-US" altLang="ja-JP" dirty="0"/>
              <a:t>ARS</a:t>
            </a:r>
            <a:r>
              <a:rPr kumimoji="1" lang="ja-JP" altLang="en-US" dirty="0"/>
              <a:t>の本質は放射線被ばくによる「多臓器障害・不全」であり、全身の集中治療管理が基本となります。</a:t>
            </a:r>
            <a:endParaRPr kumimoji="1" lang="en-US" altLang="ja-JP" dirty="0"/>
          </a:p>
          <a:p>
            <a:r>
              <a:rPr kumimoji="1" lang="ja-JP" altLang="en-US" dirty="0"/>
              <a:t>骨髄障害に起因する血球減少に対して、サイトカインを投与します。また、血球減少により易感染性となるため、抗微生物薬を投与します。</a:t>
            </a:r>
            <a:endParaRPr kumimoji="1" lang="en-US" altLang="ja-JP" dirty="0"/>
          </a:p>
          <a:p>
            <a:r>
              <a:rPr kumimoji="1" lang="ja-JP" altLang="en-US" dirty="0"/>
              <a:t>血小板減少や赤血球減少に対しては、必要に応じて血液製剤を投与します。</a:t>
            </a:r>
            <a:endParaRPr kumimoji="1" lang="en-US" altLang="ja-JP" dirty="0"/>
          </a:p>
          <a:p>
            <a:r>
              <a:rPr kumimoji="1" lang="ja-JP" altLang="en-US" dirty="0"/>
              <a:t>消化管障害に対しては、電解質補正や栄養療法を行います。また、適切な血糖コントロールやストレス潰瘍予防も行います。</a:t>
            </a:r>
            <a:endParaRPr kumimoji="1" lang="en-US" altLang="ja-JP" dirty="0"/>
          </a:p>
          <a:p>
            <a:r>
              <a:rPr kumimoji="1" lang="ja-JP" altLang="en-US" dirty="0"/>
              <a:t>患者の重症度にあわせて、人工臓器補助や急性血液浄化療法が必要になる場合もあります。血液幹細胞が不可逆的に障害を受けている場合は、造血幹細胞移植を検討します。造血幹細胞移植の有効性が合理的に期待できるのは、</a:t>
            </a:r>
            <a:r>
              <a:rPr kumimoji="1" lang="en-US" altLang="ja-JP" dirty="0"/>
              <a:t>6〜10Gy</a:t>
            </a:r>
            <a:r>
              <a:rPr kumimoji="1" lang="ja-JP" altLang="en-US" dirty="0"/>
              <a:t>程度と考えられています。移植の目的は、ドナー由来細胞が永久的に生着することではなく、一過性に生命を支えることです。</a:t>
            </a:r>
          </a:p>
        </p:txBody>
      </p:sp>
    </p:spTree>
    <p:extLst>
      <p:ext uri="{BB962C8B-B14F-4D97-AF65-F5344CB8AC3E}">
        <p14:creationId xmlns:p14="http://schemas.microsoft.com/office/powerpoint/2010/main" val="2677066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15270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1294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lang="ja-JP" altLang="en-US" dirty="0"/>
              <a:t>染色体分析に用いる血液試料は、ヘパリン採血管を使用します。採血量は</a:t>
            </a:r>
            <a:r>
              <a:rPr lang="en-US" altLang="ja-JP" dirty="0"/>
              <a:t>10mL</a:t>
            </a:r>
            <a:r>
              <a:rPr lang="ja-JP" altLang="en-US" dirty="0"/>
              <a:t>（</a:t>
            </a:r>
            <a:r>
              <a:rPr lang="ja-JP" altLang="en-US"/>
              <a:t>最低</a:t>
            </a:r>
            <a:r>
              <a:rPr lang="en-US" altLang="ja-JP"/>
              <a:t>3mL</a:t>
            </a:r>
            <a:r>
              <a:rPr lang="ja-JP" altLang="en-US"/>
              <a:t>）</a:t>
            </a:r>
            <a:r>
              <a:rPr lang="ja-JP" altLang="en-US" dirty="0"/>
              <a:t>です。採血時期は、被ばく後</a:t>
            </a:r>
            <a:r>
              <a:rPr lang="en-US" altLang="ja-JP" dirty="0"/>
              <a:t>24</a:t>
            </a:r>
            <a:r>
              <a:rPr lang="ja-JP" altLang="en-US" dirty="0"/>
              <a:t>時間以降から</a:t>
            </a:r>
            <a:r>
              <a:rPr lang="en-US" altLang="ja-JP" dirty="0"/>
              <a:t>4</a:t>
            </a:r>
            <a:r>
              <a:rPr lang="ja-JP" altLang="en-US" dirty="0"/>
              <a:t>週間以内が推奨されています。これは被ばくから</a:t>
            </a:r>
            <a:r>
              <a:rPr lang="en-US" altLang="ja-JP" dirty="0"/>
              <a:t>24</a:t>
            </a:r>
            <a:r>
              <a:rPr lang="ja-JP" altLang="en-US" dirty="0"/>
              <a:t>時間経過すると、血液の体内循環によって被ばくしたリンパ球が全身に均等に分布するようになるため、正確な評価ができるようになるためです。ただし、高線量被ばくでリンパ球数が</a:t>
            </a:r>
            <a:r>
              <a:rPr lang="en-US" altLang="ja-JP" dirty="0"/>
              <a:t>24</a:t>
            </a:r>
            <a:r>
              <a:rPr lang="ja-JP" altLang="en-US" dirty="0"/>
              <a:t>時間以内に激減する可能性がある場合、直ちに線量評価用の血液試料を確保します。また、輸血をする場合は、輸血の前に血液試料を採取します。輸血用の血液製剤は、放射線照射をしているため、正確な評価ができなくなるためです。</a:t>
            </a:r>
            <a:endParaRPr lang="en-US" altLang="ja-JP" dirty="0"/>
          </a:p>
          <a:p>
            <a:r>
              <a:rPr lang="ja-JP" altLang="en-US" dirty="0"/>
              <a:t>採取した血液試料は、直ちに分析機関へと送付することが望ましいですが、採取後すぐに送付できない場合や、夏場や冬場など極端な高温・低温環境にさらされる場合は、室温（</a:t>
            </a:r>
            <a:r>
              <a:rPr lang="en-US" altLang="ja-JP" dirty="0"/>
              <a:t>18</a:t>
            </a:r>
            <a:r>
              <a:rPr lang="ja-JP" altLang="en-US" dirty="0"/>
              <a:t>～</a:t>
            </a:r>
            <a:r>
              <a:rPr lang="en-US" altLang="ja-JP" dirty="0"/>
              <a:t>24℃</a:t>
            </a:r>
            <a:r>
              <a:rPr lang="ja-JP" altLang="en-US" dirty="0"/>
              <a:t>、冷凍禁止）が維持できる環境で保管します。冷蔵 </a:t>
            </a:r>
            <a:r>
              <a:rPr lang="en-US" altLang="ja-JP" dirty="0"/>
              <a:t>(4</a:t>
            </a:r>
            <a:r>
              <a:rPr lang="ja-JP" altLang="en-US" dirty="0"/>
              <a:t>～</a:t>
            </a:r>
            <a:r>
              <a:rPr lang="en-US" altLang="ja-JP" dirty="0"/>
              <a:t>6</a:t>
            </a:r>
            <a:r>
              <a:rPr lang="ja-JP" altLang="en-US" dirty="0"/>
              <a:t>℃</a:t>
            </a:r>
            <a:r>
              <a:rPr lang="en-US" altLang="ja-JP" dirty="0"/>
              <a:t>) </a:t>
            </a:r>
            <a:r>
              <a:rPr lang="ja-JP" altLang="en-US" dirty="0"/>
              <a:t>以下の環境に保管すると血球が凝固してしまい、正確な評価ができなくなる可能性があります。</a:t>
            </a:r>
            <a:r>
              <a:rPr kumimoji="1" lang="ja-JP" altLang="en-US" dirty="0"/>
              <a:t>採取した試料を分析機関へ発送する際は、試料の漏れ防止や破損防止のため、吸収剤や緩衝材などを用いて厳重に梱包します。また、</a:t>
            </a:r>
            <a:r>
              <a:rPr lang="ja-JP" altLang="en-US" sz="1200" dirty="0"/>
              <a:t>最外容器には</a:t>
            </a:r>
            <a:r>
              <a:rPr lang="en-US" altLang="ja-JP" sz="1200" dirty="0"/>
              <a:t>『</a:t>
            </a:r>
            <a:r>
              <a:rPr lang="ja-JP" altLang="en-US" sz="1200" dirty="0"/>
              <a:t>感染性物質の輸送規則に関するガイダンス</a:t>
            </a:r>
            <a:r>
              <a:rPr lang="en-US" altLang="ja-JP" sz="1200" dirty="0"/>
              <a:t>』(WHO) </a:t>
            </a:r>
            <a:r>
              <a:rPr lang="ja-JP" altLang="en-US" sz="1200" dirty="0"/>
              <a:t>に準拠した</a:t>
            </a:r>
            <a:r>
              <a:rPr lang="en-US" altLang="ja-JP" sz="1200" dirty="0"/>
              <a:t>UN3373</a:t>
            </a:r>
            <a:r>
              <a:rPr lang="ja-JP" altLang="en-US" sz="1200" dirty="0"/>
              <a:t>ラベルの表示が義務付けられる他、</a:t>
            </a:r>
            <a:r>
              <a:rPr lang="ja-JP" altLang="en-US" sz="1200" dirty="0">
                <a:solidFill>
                  <a:srgbClr val="000000"/>
                </a:solidFill>
              </a:rPr>
              <a:t>荷送人、荷受人、荷責任者の氏名 </a:t>
            </a:r>
            <a:r>
              <a:rPr lang="en-US" altLang="ja-JP" sz="1200" dirty="0">
                <a:solidFill>
                  <a:srgbClr val="000000"/>
                </a:solidFill>
              </a:rPr>
              <a:t>(</a:t>
            </a:r>
            <a:r>
              <a:rPr lang="ja-JP" altLang="en-US" sz="1200" dirty="0">
                <a:solidFill>
                  <a:srgbClr val="000000"/>
                </a:solidFill>
              </a:rPr>
              <a:t>名称</a:t>
            </a:r>
            <a:r>
              <a:rPr lang="en-US" altLang="ja-JP" sz="1200" dirty="0">
                <a:solidFill>
                  <a:srgbClr val="000000"/>
                </a:solidFill>
              </a:rPr>
              <a:t>) </a:t>
            </a:r>
            <a:r>
              <a:rPr lang="ja-JP" altLang="en-US" sz="1200" dirty="0">
                <a:solidFill>
                  <a:srgbClr val="000000"/>
                </a:solidFill>
              </a:rPr>
              <a:t>及び住所の記載も必要となります。</a:t>
            </a:r>
            <a:endParaRPr kumimoji="1" lang="en-US" altLang="ja-JP" sz="1200" dirty="0">
              <a:solidFill>
                <a:srgbClr val="000000"/>
              </a:solidFill>
            </a:endParaRPr>
          </a:p>
          <a:p>
            <a:r>
              <a:rPr kumimoji="1" lang="en-US" altLang="ja-JP" sz="1200" dirty="0">
                <a:solidFill>
                  <a:srgbClr val="000000"/>
                </a:solidFill>
              </a:rPr>
              <a:t>【</a:t>
            </a:r>
            <a:r>
              <a:rPr kumimoji="1" lang="ja-JP" altLang="en-US" sz="1200" dirty="0">
                <a:solidFill>
                  <a:srgbClr val="000000"/>
                </a:solidFill>
              </a:rPr>
              <a:t>出典：</a:t>
            </a:r>
            <a:r>
              <a:rPr kumimoji="1" lang="ja-JP" altLang="en-US" dirty="0"/>
              <a:t> </a:t>
            </a:r>
            <a:r>
              <a:rPr kumimoji="1" lang="en-US" altLang="ja-JP" dirty="0"/>
              <a:t>Y. </a:t>
            </a:r>
            <a:r>
              <a:rPr kumimoji="1" lang="en-US" altLang="ja-JP" dirty="0" err="1"/>
              <a:t>Fujishima</a:t>
            </a:r>
            <a:r>
              <a:rPr kumimoji="1" lang="en-US" altLang="ja-JP" dirty="0"/>
              <a:t>, et al., REM. (2022) 】</a:t>
            </a:r>
            <a:endParaRPr kumimoji="1" lang="ja-JP" altLang="en-US" dirty="0"/>
          </a:p>
        </p:txBody>
      </p:sp>
    </p:spTree>
    <p:extLst>
      <p:ext uri="{BB962C8B-B14F-4D97-AF65-F5344CB8AC3E}">
        <p14:creationId xmlns:p14="http://schemas.microsoft.com/office/powerpoint/2010/main" val="4236617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marL="0" marR="0" algn="l" defTabSz="914400" rtl="0" eaLnBrk="1" fontAlgn="auto" latinLnBrk="0" hangingPunct="1">
              <a:lnSpc>
                <a:spcPct val="100000"/>
              </a:lnSpc>
              <a:spcBef>
                <a:spcPts val="0"/>
              </a:spcBef>
              <a:spcAft>
                <a:spcPts val="0"/>
              </a:spcAft>
              <a:buClrTx/>
              <a:buSzTx/>
              <a:buFontTx/>
              <a:buNone/>
              <a:tabLst/>
              <a:defRPr/>
            </a:pPr>
            <a:r>
              <a:rPr kumimoji="1" lang="en-US" altLang="ja-JP"/>
              <a:t>1Gy</a:t>
            </a:r>
            <a:r>
              <a:rPr kumimoji="1" lang="ja-JP" altLang="en-US"/>
              <a:t>を超える被ばくを全身に受けると、骨髄障害や皮膚障害、口腔粘膜障害、消化管障害、中枢神経障害、心臓血管障害などが被ばく線量に応じて発現します。これを、急性放射線症候群と言います。</a:t>
            </a:r>
            <a:endParaRPr kumimoji="1" lang="en-US" altLang="ja-JP"/>
          </a:p>
          <a:p>
            <a:pPr marL="0" marR="0" algn="l" defTabSz="914400" rtl="0" eaLnBrk="1" fontAlgn="auto" latinLnBrk="0" hangingPunct="1">
              <a:lnSpc>
                <a:spcPct val="100000"/>
              </a:lnSpc>
              <a:spcBef>
                <a:spcPts val="0"/>
              </a:spcBef>
              <a:spcAft>
                <a:spcPts val="0"/>
              </a:spcAft>
              <a:buClrTx/>
              <a:buSzTx/>
              <a:buFontTx/>
              <a:buNone/>
              <a:tabLst/>
              <a:defRPr/>
            </a:pPr>
            <a:r>
              <a:rPr kumimoji="1" lang="en-US" altLang="ja-JP"/>
              <a:t>ARS</a:t>
            </a:r>
            <a:r>
              <a:rPr kumimoji="1" lang="ja-JP" altLang="en-US"/>
              <a:t>の病期は、時間経過によって前駆期、潜伏期、発症期、回復期に分けられます。</a:t>
            </a:r>
            <a:endParaRPr kumimoji="1" lang="en-US" altLang="ja-JP"/>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a:t>前駆期は、悪心、嘔吐、下痢、発熱、初期紅斑、唾液腺の腫脹などの前駆症状と呼ばれる症状が一過性に出現します。</a:t>
            </a:r>
            <a:endParaRPr kumimoji="1" lang="en-US" altLang="ja-JP"/>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baseline="0">
                <a:solidFill>
                  <a:schemeClr val="tx1"/>
                </a:solidFill>
              </a:rPr>
              <a:t>これらの症状は、一過性高サイトカイン血症による、消化管の蠕動運動亢進や消化管ホルモン分泌亢進、皮膚、粘膜の毛細血管拡張および透過性亢進、神経血管反応亢進などの基礎病態に基づきます。</a:t>
            </a:r>
            <a:endParaRPr kumimoji="1" lang="en-US" altLang="ja-JP" baseline="0">
              <a:solidFill>
                <a:schemeClr val="tx1"/>
              </a:solidFill>
            </a:endParaRPr>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sz="1200" baseline="0">
                <a:solidFill>
                  <a:schemeClr val="tx1"/>
                </a:solidFill>
              </a:rPr>
              <a:t>潜伏期は、比較的無症状の期間で、被ばく線量が高いほど短くなります。</a:t>
            </a:r>
            <a:endParaRPr kumimoji="1" lang="en-US" altLang="ja-JP" sz="1200" baseline="0">
              <a:solidFill>
                <a:schemeClr val="tx1"/>
              </a:solidFill>
            </a:endParaRPr>
          </a:p>
          <a:p>
            <a:pPr marL="0" marR="0" lvl="0" algn="l" defTabSz="914400" rtl="0" eaLnBrk="1" fontAlgn="auto" latinLnBrk="0" hangingPunct="1">
              <a:lnSpc>
                <a:spcPct val="100000"/>
              </a:lnSpc>
              <a:spcBef>
                <a:spcPts val="0"/>
              </a:spcBef>
              <a:spcAft>
                <a:spcPts val="0"/>
              </a:spcAft>
              <a:buClrTx/>
              <a:buSzTx/>
              <a:buFontTx/>
              <a:buNone/>
              <a:tabLst/>
              <a:defRPr/>
            </a:pPr>
            <a:r>
              <a:rPr kumimoji="1" lang="ja-JP" altLang="en-US" sz="1200"/>
              <a:t>発症期は放射線による細胞死に伴う細胞の欠落による臓器の症状が発現する時期です。</a:t>
            </a:r>
            <a:endParaRPr kumimoji="1" lang="en-US" altLang="ja-JP"/>
          </a:p>
        </p:txBody>
      </p:sp>
    </p:spTree>
    <p:extLst>
      <p:ext uri="{BB962C8B-B14F-4D97-AF65-F5344CB8AC3E}">
        <p14:creationId xmlns:p14="http://schemas.microsoft.com/office/powerpoint/2010/main" val="1937030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dirty="0"/>
              <a:t>前駆症状の発現時期が早ければ早いほど、また症状が重篤であるほど、被ばく線量は高いことが推定されます。</a:t>
            </a:r>
            <a:endParaRPr kumimoji="1" lang="en-US" altLang="ja-JP" dirty="0"/>
          </a:p>
          <a:p>
            <a:r>
              <a:rPr kumimoji="1" lang="ja-JP" altLang="en-US" dirty="0"/>
              <a:t>これは、医療機関で被ばく患者を受け入れた際に、大まかな重症度・緊急度と高線量被ばくの可能性、及び入院観察要否を推定する際に役立ちます。</a:t>
            </a:r>
            <a:br>
              <a:rPr kumimoji="1" lang="en-US" altLang="ja-JP" dirty="0"/>
            </a:br>
            <a:r>
              <a:rPr kumimoji="1" lang="ja-JP" altLang="en-US" dirty="0"/>
              <a:t>例えば嘔吐が１時間後に発生した場合は、</a:t>
            </a:r>
            <a:r>
              <a:rPr kumimoji="1" lang="en-US" altLang="ja-JP" dirty="0"/>
              <a:t>4〜6Gy</a:t>
            </a:r>
            <a:r>
              <a:rPr kumimoji="1" lang="ja-JP" altLang="en-US" dirty="0"/>
              <a:t>被ばくしたことを示唆します。</a:t>
            </a:r>
          </a:p>
          <a:p>
            <a:endParaRPr kumimoji="1" lang="ja-JP" altLang="en-US" dirty="0"/>
          </a:p>
        </p:txBody>
      </p:sp>
    </p:spTree>
    <p:extLst>
      <p:ext uri="{BB962C8B-B14F-4D97-AF65-F5344CB8AC3E}">
        <p14:creationId xmlns:p14="http://schemas.microsoft.com/office/powerpoint/2010/main" val="39094918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急性放射線症の前駆期の症状は多様ですが、対症療法が中心となります。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悪心や嘔吐に対しては、制吐剤を用いて、頭痛に対しては鎮痛薬を対応します。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循環血液量減少に対しては、輸液を行います。重症になれば、下痢や嘔吐が激しくなるため、十分な輸液と電解質補正が必要になります。非常に重症の場合、血圧低下が起こり、大量輸液や昇圧薬が必要になります。</a:t>
            </a:r>
            <a:endParaRPr kumimoji="1" lang="en-US" altLang="ja-JP"/>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a:t>その他、早期からの精神的、社会的支援を行うことも必要です。</a:t>
            </a:r>
          </a:p>
          <a:p>
            <a:endParaRPr kumimoji="1" lang="ja-JP" altLang="en-US"/>
          </a:p>
        </p:txBody>
      </p:sp>
    </p:spTree>
    <p:extLst>
      <p:ext uri="{BB962C8B-B14F-4D97-AF65-F5344CB8AC3E}">
        <p14:creationId xmlns:p14="http://schemas.microsoft.com/office/powerpoint/2010/main" val="4218948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内部被ばくの治療の目的は、将来の生物学的影響を低減することです。</a:t>
            </a:r>
            <a:endParaRPr kumimoji="1" lang="en-US" altLang="ja-JP"/>
          </a:p>
          <a:p>
            <a:r>
              <a:rPr kumimoji="1" lang="ja-JP" altLang="en-US"/>
              <a:t>薬剤投与の目安として、預託実効線量</a:t>
            </a:r>
            <a:r>
              <a:rPr kumimoji="1" lang="en-US" altLang="ja-JP"/>
              <a:t>20mSv</a:t>
            </a:r>
            <a:r>
              <a:rPr kumimoji="1" lang="ja-JP" altLang="en-US"/>
              <a:t>と言われていますが、薬剤投与によるメリットとデメリットを勘案して、総合的に判断し投与します。</a:t>
            </a:r>
            <a:endParaRPr kumimoji="1" lang="en-US" altLang="ja-JP"/>
          </a:p>
          <a:p>
            <a:r>
              <a:rPr kumimoji="1" lang="ja-JP" altLang="en-US"/>
              <a:t>内部被ばくの治療には、消化管で吸収を低減する方法、特定臓器を安定同位元素で飽和することによって放射性物質の摂取を低減する方法（阻害）、大量の安定元素または化合物の投与によって放射性物質を希釈する方法、キレート効果による排泄、利尿剤による排泄促進といった方法があります。</a:t>
            </a:r>
            <a:endParaRPr kumimoji="1" lang="en-US" altLang="ja-JP"/>
          </a:p>
          <a:p>
            <a:r>
              <a:rPr kumimoji="1" lang="ja-JP" altLang="en-US"/>
              <a:t>内部被ばくの治療は、体内からの放射性物質の排泄量などをモニタリングしながら、薬剤の投与による放射性物質の排泄が効果的にできる場合は、さらに治療を継続することを検討します。</a:t>
            </a:r>
            <a:endParaRPr kumimoji="1" lang="en-US" altLang="ja-JP"/>
          </a:p>
          <a:p>
            <a:endParaRPr kumimoji="1" lang="ja-JP" altLang="en-US"/>
          </a:p>
        </p:txBody>
      </p:sp>
    </p:spTree>
    <p:extLst>
      <p:ext uri="{BB962C8B-B14F-4D97-AF65-F5344CB8AC3E}">
        <p14:creationId xmlns:p14="http://schemas.microsoft.com/office/powerpoint/2010/main" val="3967596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p:txBody>
          <a:bodyPr/>
          <a:lstStyle/>
          <a:p>
            <a:r>
              <a:rPr kumimoji="1" lang="ja-JP" altLang="en-US"/>
              <a:t>被ばく線量評価には、様々な手法があります。</a:t>
            </a:r>
            <a:endParaRPr kumimoji="1" lang="en-US" altLang="ja-JP"/>
          </a:p>
          <a:p>
            <a:r>
              <a:rPr kumimoji="1" lang="ja-JP" altLang="en-US"/>
              <a:t>生体試料を測定して、放射線の影響による実際の細胞や組織の変化を評価する生物学的線量評価と呼ばれる方法があります。</a:t>
            </a:r>
            <a:endParaRPr kumimoji="1" lang="en-US" altLang="ja-JP"/>
          </a:p>
          <a:p>
            <a:r>
              <a:rPr kumimoji="1" lang="ja-JP" altLang="en-US"/>
              <a:t>血液試料による血球細胞数の変化や染色体異常の解析、身体所見による高線量被ばくの症状の確認と発症時期による線量の推定、鼻腔や口腔粘膜のスワブ（ぬぐいとり試料）の汚染検査による内部被ばくの推定などがあります。</a:t>
            </a:r>
            <a:endParaRPr kumimoji="1" lang="en-US" altLang="ja-JP"/>
          </a:p>
          <a:p>
            <a:r>
              <a:rPr kumimoji="1" lang="ja-JP" altLang="en-US"/>
              <a:t>また、事故の状況や被ばくの時間、作業時間等を問診で確認することで被ばくの可能性の評価ができ、さらに線源や放射性物質等の情報を追加することで計算による線量推定ができます。</a:t>
            </a:r>
            <a:endParaRPr kumimoji="1" lang="en-US" altLang="ja-JP"/>
          </a:p>
          <a:p>
            <a:r>
              <a:rPr kumimoji="1" lang="ja-JP" altLang="en-US"/>
              <a:t>また、実際に放射線や放射性物質を計測して評価することもできます。このような方法を物理学的線量評価と称します。</a:t>
            </a:r>
            <a:endParaRPr kumimoji="1" lang="en-US" altLang="ja-JP"/>
          </a:p>
          <a:p>
            <a:r>
              <a:rPr kumimoji="1" lang="ja-JP" altLang="en-US"/>
              <a:t>体外計測は、身体や臓器から放出される放射線を測定して、体内の放射性物質の残留量を計測し、内部被ばく線量を計算します。一方、バイオアッセイ法では、尿中や便中の放射性物質の排泄量を測定して内部被ばく線量を計算します。</a:t>
            </a:r>
            <a:endParaRPr kumimoji="1" lang="en-US" altLang="ja-JP"/>
          </a:p>
          <a:p>
            <a:r>
              <a:rPr kumimoji="1" lang="ja-JP" altLang="en-US"/>
              <a:t>太字で示している試料（資料）は、被ばくした患者が病院に到着した際に速やかに採取、観察できるものであり、大まかな線量推定や内部被ばくの可能性の推定などができます。</a:t>
            </a:r>
            <a:endParaRPr kumimoji="1" lang="en-US" altLang="ja-JP"/>
          </a:p>
          <a:p>
            <a:r>
              <a:rPr kumimoji="1" lang="ja-JP" altLang="en-US"/>
              <a:t>また、確保した検体は専門家による分析によって核種同定や高精度な線量推定が可能なため、患者受け入れ後の検体の確保、保管は重要になります。</a:t>
            </a:r>
            <a:endParaRPr kumimoji="1" lang="en-US" altLang="ja-JP"/>
          </a:p>
        </p:txBody>
      </p:sp>
    </p:spTree>
    <p:extLst>
      <p:ext uri="{BB962C8B-B14F-4D97-AF65-F5344CB8AC3E}">
        <p14:creationId xmlns:p14="http://schemas.microsoft.com/office/powerpoint/2010/main" val="23242065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73063"/>
            <a:ext cx="5486400" cy="4114800"/>
          </a:xfrm>
        </p:spPr>
      </p:sp>
      <p:sp>
        <p:nvSpPr>
          <p:cNvPr id="3" name="ノート プレースホルダー 2"/>
          <p:cNvSpPr>
            <a:spLocks noGrp="1"/>
          </p:cNvSpPr>
          <p:nvPr>
            <p:ph type="body" idx="1"/>
          </p:nvPr>
        </p:nvSpPr>
        <p:spPr>
          <a:xfrm>
            <a:off x="685800" y="4639395"/>
            <a:ext cx="5649686" cy="4180605"/>
          </a:xfrm>
        </p:spPr>
        <p:txBody>
          <a:bodyPr/>
          <a:lstStyle/>
          <a:p>
            <a:r>
              <a:rPr kumimoji="1" lang="ja-JP" altLang="en-US"/>
              <a:t>被ばく医療の診断のためには生体試料の採取が必要となります。</a:t>
            </a:r>
            <a:endParaRPr kumimoji="1" lang="en-US" altLang="ja-JP"/>
          </a:p>
          <a:p>
            <a:r>
              <a:rPr kumimoji="1" lang="ja-JP" altLang="en-US"/>
              <a:t>内部被ばくの可能性を確認する鼻・口腔スメアや、染色体分析による線量推定用にヘパリン採血管（緑色のキャップ）を準備します。</a:t>
            </a:r>
            <a:endParaRPr kumimoji="1" lang="en-US" altLang="ja-JP"/>
          </a:p>
          <a:p>
            <a:r>
              <a:rPr kumimoji="1" lang="ja-JP" altLang="en-US"/>
              <a:t>場合によっては汚染の放射性物質を分析のため、ガーゼ等の拭い取った試料を使用することもあります。その他、内部被ばくが想定される場合はバイオアッセイ用の尿、便試料の確保も必要となります。</a:t>
            </a:r>
            <a:endParaRPr kumimoji="1" lang="en-US" altLang="ja-JP"/>
          </a:p>
          <a:p>
            <a:r>
              <a:rPr kumimoji="1" lang="ja-JP" altLang="en-US"/>
              <a:t>採取した試料は専門機器などを有する分析機関へ送られ、核種分析や線量推定などが行われます。</a:t>
            </a:r>
            <a:endParaRPr kumimoji="1" lang="en-US" altLang="ja-JP"/>
          </a:p>
          <a:p>
            <a:r>
              <a:rPr kumimoji="1" lang="ja-JP" altLang="en-US"/>
              <a:t>血液試料を例にとると、採取した試料をホットゾーンからコールドゾーンへ受け渡す際はビニール袋などを活用して汚染拡大防止に留意した上で、採血管の外側やビニール袋に汚染が無いか確認します。また、一次容器を二次容器に収納する際には破損による血液の漏洩を防ぐため、吸収剤で包みます。</a:t>
            </a:r>
            <a:endParaRPr kumimoji="1" lang="en-US" altLang="ja-JP"/>
          </a:p>
          <a:p>
            <a:r>
              <a:rPr kumimoji="1" lang="ja-JP" altLang="en-US"/>
              <a:t>その後、必要な試料情報をしっかり記載（貼付）します。記載が必要な情報は患者氏名のほか、試料の採取部位あるいは試料名、採取日時、容器の汚染検査結果等です。</a:t>
            </a:r>
            <a:endParaRPr kumimoji="1" lang="en-US" altLang="ja-JP"/>
          </a:p>
          <a:p>
            <a:r>
              <a:rPr kumimoji="1" lang="ja-JP" altLang="en-US"/>
              <a:t>採取した試料を分析機関へ発送する際は、試料の漏れ防止や破損防止のため、吸収剤や緩衝材などを用いて厳重に梱包します。</a:t>
            </a:r>
            <a:endParaRPr kumimoji="1" lang="en-US" altLang="ja-JP"/>
          </a:p>
          <a:p>
            <a:r>
              <a:rPr kumimoji="1" lang="ja-JP" altLang="en-US"/>
              <a:t>血液検体に関しては、その他にも注意事項があります。詳細については参考資料「</a:t>
            </a:r>
            <a:r>
              <a:rPr lang="ja-JP" altLang="en-US"/>
              <a:t>染色体分析のための血液試料の取扱い</a:t>
            </a:r>
            <a:r>
              <a:rPr kumimoji="1" lang="ja-JP" altLang="en-US"/>
              <a:t>」を参照してください。</a:t>
            </a:r>
            <a:endParaRPr kumimoji="1" lang="en-US" altLang="ja-JP"/>
          </a:p>
        </p:txBody>
      </p:sp>
    </p:spTree>
    <p:extLst>
      <p:ext uri="{BB962C8B-B14F-4D97-AF65-F5344CB8AC3E}">
        <p14:creationId xmlns:p14="http://schemas.microsoft.com/office/powerpoint/2010/main" val="2084911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a:xfrm>
            <a:off x="547007" y="4640038"/>
            <a:ext cx="5763986" cy="4180605"/>
          </a:xfrm>
        </p:spPr>
        <p:txBody>
          <a:bodyPr/>
          <a:lstStyle/>
          <a:p>
            <a:r>
              <a:rPr kumimoji="1" lang="ja-JP" altLang="en-US"/>
              <a:t>体外計測法により内部被ばく線量評価を行う際には、測定を実施する前に　「聞き取り調査」及び「体表面汚染検査」を行う必要があります。</a:t>
            </a:r>
            <a:endParaRPr kumimoji="1" lang="en-US" altLang="ja-JP"/>
          </a:p>
          <a:p>
            <a:r>
              <a:rPr kumimoji="1" lang="ja-JP" altLang="en-US"/>
              <a:t>内部被ばく線量評価では放射性物質を摂取した経路（吸入、経口、経皮）、　時期及び核種の種類などの摂取シナリオによって線量評価の結果が大きく変わります。聞き取り調査は線量評価に必要なこのような情報を得ることを目的としており、被検者自身もしくは摂取の状況を知る</a:t>
            </a:r>
            <a:r>
              <a:rPr lang="ja-JP" altLang="en-US"/>
              <a:t>者</a:t>
            </a:r>
            <a:r>
              <a:rPr kumimoji="1" lang="ja-JP" altLang="en-US"/>
              <a:t>に対して聞き取りを実施します。実際に被検者を体外計測する前には、体表面汚染検査を実施します。その後、ホールボディカウンタ（</a:t>
            </a:r>
            <a:r>
              <a:rPr kumimoji="1" lang="en-US" altLang="ja-JP"/>
              <a:t>WBC</a:t>
            </a:r>
            <a:r>
              <a:rPr kumimoji="1" lang="ja-JP" altLang="en-US"/>
              <a:t>）などの計測装置によって体外計測を行い、被検者の体内にある放射性物質の全身残留量（</a:t>
            </a:r>
            <a:r>
              <a:rPr kumimoji="1" lang="en-US" altLang="ja-JP" err="1"/>
              <a:t>Bq</a:t>
            </a:r>
            <a:r>
              <a:rPr kumimoji="1" lang="ja-JP" altLang="en-US"/>
              <a:t>）を評価します。</a:t>
            </a:r>
            <a:endParaRPr kumimoji="1" lang="en-US" altLang="ja-JP"/>
          </a:p>
          <a:p>
            <a:r>
              <a:rPr kumimoji="1" lang="ja-JP" altLang="en-US"/>
              <a:t>聞き取り調査により得られた情報から想定される摂取シナリオに基づいて測定時における体内残留割合を決定し、体外計測により得られた全身残留量から放射性物質の摂取量を推定します。</a:t>
            </a:r>
            <a:endParaRPr kumimoji="1" lang="en-US" altLang="ja-JP"/>
          </a:p>
          <a:p>
            <a:r>
              <a:rPr kumimoji="1" lang="ja-JP" altLang="en-US"/>
              <a:t>量子科学技術研究開発機構で開発された内部被ばく線量評価用のソフトウェアである</a:t>
            </a:r>
            <a:r>
              <a:rPr kumimoji="1" lang="en-US" altLang="ja-JP"/>
              <a:t>MONDAL3</a:t>
            </a:r>
            <a:r>
              <a:rPr kumimoji="1" lang="ja-JP" altLang="en-US"/>
              <a:t>を使用すれば、想定したシナリオと測定値を入力するだけで摂取量と被ばく線量が自動的に計算されます。</a:t>
            </a:r>
            <a:endParaRPr kumimoji="1" lang="en-US" altLang="ja-JP"/>
          </a:p>
          <a:p>
            <a:r>
              <a:rPr kumimoji="1" lang="ja-JP" altLang="en-US"/>
              <a:t>体外計測における注意点として最も重要なことは、「測定を実施する前に体表面汚染検査を実施する」ことです。体表面に放射性物質が付着している状態で測定してしまうと、体表面にある放射性物質から放出された放射線が検出されたり、計測装置を汚染させたりするおそれがあります。これらによって、被検者に対する内部被ばく線量の過大評価につながる</a:t>
            </a:r>
            <a:r>
              <a:rPr lang="ja-JP" altLang="en-US"/>
              <a:t>恐れ</a:t>
            </a:r>
            <a:r>
              <a:rPr kumimoji="1" lang="ja-JP" altLang="en-US"/>
              <a:t>もあります。体表面汚染が見つかった場合には、必ず着替えたり除染したりしてから測定をする必要があります。</a:t>
            </a:r>
            <a:endParaRPr kumimoji="1" lang="en-US" altLang="ja-JP"/>
          </a:p>
          <a:p>
            <a:r>
              <a:rPr kumimoji="1" lang="en-US" altLang="ja-JP"/>
              <a:t>【</a:t>
            </a:r>
            <a:r>
              <a:rPr kumimoji="1" lang="ja-JP" altLang="en-US"/>
              <a:t>引用：原子力災害専門研修　</a:t>
            </a:r>
            <a:r>
              <a:rPr kumimoji="1" lang="en-US" altLang="ja-JP"/>
              <a:t>WBC</a:t>
            </a:r>
            <a:r>
              <a:rPr kumimoji="1" lang="ja-JP" altLang="en-US"/>
              <a:t>・甲状腺</a:t>
            </a:r>
            <a:r>
              <a:rPr kumimoji="1" lang="en-US" altLang="ja-JP"/>
              <a:t>-2</a:t>
            </a:r>
            <a:r>
              <a:rPr kumimoji="1" lang="ja-JP" altLang="en-US"/>
              <a:t>　７ページより一部改変</a:t>
            </a:r>
            <a:r>
              <a:rPr kumimoji="1" lang="en-US" altLang="ja-JP"/>
              <a:t>】</a:t>
            </a:r>
          </a:p>
          <a:p>
            <a:endParaRPr kumimoji="1" lang="ja-JP" altLang="en-US"/>
          </a:p>
        </p:txBody>
      </p:sp>
    </p:spTree>
    <p:extLst>
      <p:ext uri="{BB962C8B-B14F-4D97-AF65-F5344CB8AC3E}">
        <p14:creationId xmlns:p14="http://schemas.microsoft.com/office/powerpoint/2010/main" val="425711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390525"/>
            <a:ext cx="5486400" cy="4114800"/>
          </a:xfrm>
        </p:spPr>
      </p:sp>
      <p:sp>
        <p:nvSpPr>
          <p:cNvPr id="3" name="ノート プレースホルダー 2"/>
          <p:cNvSpPr>
            <a:spLocks noGrp="1"/>
          </p:cNvSpPr>
          <p:nvPr>
            <p:ph type="body" idx="1"/>
          </p:nvPr>
        </p:nvSpPr>
        <p:spPr>
          <a:xfrm>
            <a:off x="685800" y="4606737"/>
            <a:ext cx="5600700" cy="4504605"/>
          </a:xfrm>
        </p:spPr>
        <p:txBody>
          <a:bodyPr/>
          <a:lstStyle/>
          <a:p>
            <a:r>
              <a:rPr kumimoji="1" lang="ja-JP" altLang="en-US" dirty="0"/>
              <a:t>体外計測評価の際に体表面汚染が確認された事例について紹介します。</a:t>
            </a:r>
            <a:endParaRPr kumimoji="1" lang="en-US" altLang="ja-JP" dirty="0"/>
          </a:p>
          <a:p>
            <a:r>
              <a:rPr kumimoji="1" lang="en-US" altLang="ja-JP" dirty="0"/>
              <a:t>2017</a:t>
            </a:r>
            <a:r>
              <a:rPr kumimoji="1" lang="ja-JP" altLang="en-US" dirty="0"/>
              <a:t>年に日本原子力研究開発機構（</a:t>
            </a:r>
            <a:r>
              <a:rPr kumimoji="1" lang="en-US" altLang="ja-JP" dirty="0"/>
              <a:t>JAEA</a:t>
            </a:r>
            <a:r>
              <a:rPr kumimoji="1" lang="ja-JP" altLang="en-US" dirty="0"/>
              <a:t>）大洗研究開発センター燃料研究棟において、貯蔵容器の点検作業中に核燃料物質が入った容器を封入したビニルバッグが破裂し、作業員</a:t>
            </a:r>
            <a:r>
              <a:rPr kumimoji="1" lang="en-US" altLang="ja-JP" dirty="0"/>
              <a:t>5</a:t>
            </a:r>
            <a:r>
              <a:rPr kumimoji="1" lang="ja-JP" altLang="en-US" dirty="0"/>
              <a:t>名が汚染する事故が発生しました。事故発生直後の身体汚染検査にて</a:t>
            </a:r>
            <a:r>
              <a:rPr kumimoji="1" lang="en-US" altLang="ja-JP" dirty="0"/>
              <a:t>5</a:t>
            </a:r>
            <a:r>
              <a:rPr kumimoji="1" lang="ja-JP" altLang="en-US" dirty="0"/>
              <a:t>名の作業員の特殊作業衣等に汚染を確認したため、シャワーや鼻腔洗浄キット等による除染を実施、測定値が検出限界以下であること</a:t>
            </a:r>
            <a:r>
              <a:rPr lang="ja-JP" altLang="en-US" dirty="0"/>
              <a:t>を</a:t>
            </a:r>
            <a:r>
              <a:rPr kumimoji="1" lang="ja-JP" altLang="en-US" dirty="0"/>
              <a:t>確認した</a:t>
            </a:r>
            <a:r>
              <a:rPr lang="ja-JP" altLang="en-US" dirty="0"/>
              <a:t>後に</a:t>
            </a:r>
            <a:r>
              <a:rPr kumimoji="1" lang="ja-JP" altLang="en-US" dirty="0"/>
              <a:t>作業員は管理区域から退出しました。その後、緊急医療処置の判断のため、肺モニタ測定を実施したところ、</a:t>
            </a:r>
            <a:r>
              <a:rPr kumimoji="1" lang="en-US" altLang="ja-JP" dirty="0"/>
              <a:t>Pu-239</a:t>
            </a:r>
            <a:r>
              <a:rPr kumimoji="1" lang="ja-JP" altLang="en-US" dirty="0"/>
              <a:t>及び</a:t>
            </a:r>
            <a:r>
              <a:rPr kumimoji="1" lang="en-US" altLang="ja-JP" dirty="0"/>
              <a:t>Am-241</a:t>
            </a:r>
            <a:r>
              <a:rPr kumimoji="1" lang="ja-JP" altLang="en-US" dirty="0"/>
              <a:t>についてそれぞれ最大</a:t>
            </a:r>
            <a:r>
              <a:rPr kumimoji="1" lang="en-US" altLang="ja-JP" dirty="0"/>
              <a:t>22,000 </a:t>
            </a:r>
            <a:r>
              <a:rPr kumimoji="1" lang="en-US" altLang="ja-JP" dirty="0" err="1"/>
              <a:t>Bq</a:t>
            </a:r>
            <a:r>
              <a:rPr kumimoji="1" lang="ja-JP" altLang="en-US" dirty="0"/>
              <a:t>、</a:t>
            </a:r>
            <a:r>
              <a:rPr kumimoji="1" lang="en-US" altLang="ja-JP" dirty="0"/>
              <a:t>220 </a:t>
            </a:r>
            <a:r>
              <a:rPr kumimoji="1" lang="en-US" altLang="ja-JP" dirty="0" err="1"/>
              <a:t>Bq</a:t>
            </a:r>
            <a:r>
              <a:rPr kumimoji="1" lang="ja-JP" altLang="en-US" dirty="0"/>
              <a:t>と評価されました。事故翌日に量子科学技術研究開発機構（</a:t>
            </a:r>
            <a:r>
              <a:rPr kumimoji="1" lang="en-US" altLang="ja-JP" dirty="0"/>
              <a:t>QST</a:t>
            </a:r>
            <a:r>
              <a:rPr kumimoji="1" lang="ja-JP" altLang="en-US" dirty="0"/>
              <a:t>）での作業員受け入れ時の汚染検査で、</a:t>
            </a:r>
            <a:r>
              <a:rPr kumimoji="1" lang="en-US" altLang="ja-JP" dirty="0"/>
              <a:t>5</a:t>
            </a:r>
            <a:r>
              <a:rPr kumimoji="1" lang="ja-JP" altLang="en-US" dirty="0"/>
              <a:t>名中</a:t>
            </a:r>
            <a:r>
              <a:rPr kumimoji="1" lang="en-US" altLang="ja-JP" dirty="0"/>
              <a:t>4</a:t>
            </a:r>
            <a:r>
              <a:rPr kumimoji="1" lang="ja-JP" altLang="en-US" dirty="0"/>
              <a:t>名</a:t>
            </a:r>
            <a:r>
              <a:rPr lang="ja-JP" altLang="en-US" dirty="0"/>
              <a:t>の</a:t>
            </a:r>
            <a:r>
              <a:rPr kumimoji="1" lang="ja-JP" altLang="en-US" dirty="0"/>
              <a:t>体表面汚染が確認されたため、除染対応後に肺モニタ測定を実施した結果、</a:t>
            </a:r>
            <a:r>
              <a:rPr kumimoji="1" lang="en-US" altLang="ja-JP" dirty="0"/>
              <a:t>QST</a:t>
            </a:r>
            <a:r>
              <a:rPr kumimoji="1" lang="ja-JP" altLang="en-US" dirty="0"/>
              <a:t>における測定ではプルトニウムは明確に検出されませんでした。</a:t>
            </a:r>
            <a:endParaRPr kumimoji="1" lang="en-US" altLang="ja-JP" dirty="0"/>
          </a:p>
          <a:p>
            <a:r>
              <a:rPr kumimoji="1" lang="en-US" altLang="ja-JP" sz="1000" dirty="0"/>
              <a:t>【</a:t>
            </a:r>
            <a:r>
              <a:rPr kumimoji="1" lang="ja-JP" altLang="en-US" sz="1000" dirty="0"/>
              <a:t>出典：日本原子力研究開発機構　大洗研究開発センター燃料研究等における汚染について、  量子科学技術研究開発機構　日本原子力研究開発機構に受け入れた被ばく作業員の方々の内部被ばく線量評価について</a:t>
            </a:r>
            <a:r>
              <a:rPr kumimoji="1" lang="en-US" altLang="ja-JP" sz="1000" dirty="0"/>
              <a:t>】</a:t>
            </a:r>
          </a:p>
          <a:p>
            <a:endParaRPr kumimoji="1" lang="ja-JP" altLang="en-US" dirty="0"/>
          </a:p>
        </p:txBody>
      </p:sp>
    </p:spTree>
    <p:extLst>
      <p:ext uri="{BB962C8B-B14F-4D97-AF65-F5344CB8AC3E}">
        <p14:creationId xmlns:p14="http://schemas.microsoft.com/office/powerpoint/2010/main" val="267155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3FD2B035-2781-9740-B933-4E3FC573D9A5}"/>
              </a:ext>
            </a:extLst>
          </p:cNvPr>
          <p:cNvSpPr/>
          <p:nvPr/>
        </p:nvSpPr>
        <p:spPr>
          <a:xfrm>
            <a:off x="0" y="1030288"/>
            <a:ext cx="9144000" cy="2571750"/>
          </a:xfrm>
          <a:prstGeom prst="rect">
            <a:avLst/>
          </a:prstGeom>
          <a:solidFill>
            <a:schemeClr val="accent2">
              <a:lumMod val="20000"/>
              <a:lumOff val="80000"/>
              <a:alpha val="7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1">
            <a:extLst>
              <a:ext uri="{FF2B5EF4-FFF2-40B4-BE49-F238E27FC236}">
                <a16:creationId xmlns:a16="http://schemas.microsoft.com/office/drawing/2014/main" id="{14DF20F3-08E8-6C46-A3A3-8EE30F2E250B}"/>
              </a:ext>
            </a:extLst>
          </p:cNvPr>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297F6764-BE4F-9D48-A6F2-CAB7E70792B2}"/>
              </a:ext>
            </a:extLst>
          </p:cNvPr>
          <p:cNvSpPr>
            <a:spLocks noGrp="1"/>
          </p:cNvSpPr>
          <p:nvPr>
            <p:ph type="subTitle" idx="1"/>
          </p:nvPr>
        </p:nvSpPr>
        <p:spPr>
          <a:xfrm>
            <a:off x="1143000" y="3694113"/>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77697755-46E5-BB47-A2D1-E5637D4712D5}"/>
              </a:ext>
            </a:extLst>
          </p:cNvPr>
          <p:cNvSpPr>
            <a:spLocks noGrp="1"/>
          </p:cNvSpPr>
          <p:nvPr>
            <p:ph type="dt" sz="half" idx="10"/>
          </p:nvPr>
        </p:nvSpPr>
        <p:spPr/>
        <p:txBody>
          <a:bodyPr/>
          <a:lstStyle/>
          <a:p>
            <a:fld id="{256EFA34-22BC-294A-8046-2D0583DA728B}"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D596E1B0-852F-2940-ABA1-7F4418B70CF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733D306-2DA5-D34C-B830-BF29F67A4CC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4989970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DB598C-A41D-5146-A53E-8EA3415CD1C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FF83289-7D9D-D741-B639-E3C142EBD724}"/>
              </a:ext>
            </a:extLst>
          </p:cNvPr>
          <p:cNvSpPr>
            <a:spLocks noGrp="1"/>
          </p:cNvSpPr>
          <p:nvPr>
            <p:ph type="body" orient="vert" idx="1"/>
          </p:nvPr>
        </p:nvSpPr>
        <p:spPr/>
        <p:txBody>
          <a:bodyPr vert="eaVert"/>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4338148-C7B7-FA4C-BC45-3EB888F1AB5C}"/>
              </a:ext>
            </a:extLst>
          </p:cNvPr>
          <p:cNvSpPr>
            <a:spLocks noGrp="1"/>
          </p:cNvSpPr>
          <p:nvPr>
            <p:ph type="dt" sz="half" idx="10"/>
          </p:nvPr>
        </p:nvSpPr>
        <p:spPr/>
        <p:txBody>
          <a:bodyPr/>
          <a:lstStyle/>
          <a:p>
            <a:fld id="{F86EE10E-21BA-BB4E-BAE1-A498FC1C6013}"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762A84C3-7BEB-1A46-AD43-045506EB3BC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93A28D2-109A-1C44-9E5B-CDD7D069C6D9}"/>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1743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C99F8909-157A-DC40-B0A9-9B2806218ABA}"/>
              </a:ext>
            </a:extLst>
          </p:cNvPr>
          <p:cNvSpPr/>
          <p:nvPr/>
        </p:nvSpPr>
        <p:spPr>
          <a:xfrm>
            <a:off x="6457950" y="0"/>
            <a:ext cx="2686050" cy="6858000"/>
          </a:xfrm>
          <a:prstGeom prst="rect">
            <a:avLst/>
          </a:prstGeom>
          <a:solidFill>
            <a:schemeClr val="accent3">
              <a:alpha val="50196"/>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縦書きタイトル 1">
            <a:extLst>
              <a:ext uri="{FF2B5EF4-FFF2-40B4-BE49-F238E27FC236}">
                <a16:creationId xmlns:a16="http://schemas.microsoft.com/office/drawing/2014/main" id="{C586AE35-AD60-D44C-85C0-F02C142DFAF4}"/>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DE71F55-62AD-304A-B87F-924B73CF06DF}"/>
              </a:ext>
            </a:extLst>
          </p:cNvPr>
          <p:cNvSpPr>
            <a:spLocks noGrp="1"/>
          </p:cNvSpPr>
          <p:nvPr>
            <p:ph type="body" orient="vert" idx="1"/>
          </p:nvPr>
        </p:nvSpPr>
        <p:spPr>
          <a:xfrm>
            <a:off x="628650" y="365125"/>
            <a:ext cx="5800725" cy="5811838"/>
          </a:xfrm>
        </p:spPr>
        <p:txBody>
          <a:bodyPr vert="eaVert"/>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808EE49-1B9B-3141-8443-347AA6212AFB}"/>
              </a:ext>
            </a:extLst>
          </p:cNvPr>
          <p:cNvSpPr>
            <a:spLocks noGrp="1"/>
          </p:cNvSpPr>
          <p:nvPr>
            <p:ph type="dt" sz="half" idx="10"/>
          </p:nvPr>
        </p:nvSpPr>
        <p:spPr/>
        <p:txBody>
          <a:bodyPr/>
          <a:lstStyle/>
          <a:p>
            <a:fld id="{D513C1BF-0267-2940-8EBB-65B8801E7A63}"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EA148ED2-A6B6-A547-9548-BAF0F487E6B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C913B31-45A2-8C4D-9F12-192091F9BD5D}"/>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7396519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タイトルとコンテンツ">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476108" y="6110775"/>
            <a:ext cx="1210692" cy="365125"/>
          </a:xfrm>
        </p:spPr>
        <p:txBody>
          <a:bodyPr/>
          <a:lstStyle/>
          <a:p>
            <a:fld id="{277056C8-CDFF-FD48-AE5F-7F40BD2F2AF4}" type="datetime1">
              <a:rPr lang="ja-JP" altLang="en-US" smtClean="0">
                <a:solidFill>
                  <a:prstClr val="black">
                    <a:tint val="75000"/>
                  </a:prstClr>
                </a:solidFill>
                <a:latin typeface="News Gothic MT"/>
                <a:ea typeface="メイリオ"/>
              </a:rPr>
              <a:t>2024/4/30</a:t>
            </a:fld>
            <a:endParaRPr lang="ja-JP" altLang="en-US">
              <a:solidFill>
                <a:prstClr val="black">
                  <a:tint val="75000"/>
                </a:prstClr>
              </a:solidFill>
              <a:latin typeface="News Gothic MT"/>
              <a:ea typeface="メイリオ"/>
            </a:endParaRPr>
          </a:p>
        </p:txBody>
      </p:sp>
      <p:sp>
        <p:nvSpPr>
          <p:cNvPr id="5" name="Footer Placeholder 4"/>
          <p:cNvSpPr>
            <a:spLocks noGrp="1"/>
          </p:cNvSpPr>
          <p:nvPr>
            <p:ph type="ftr" sz="quarter" idx="11"/>
          </p:nvPr>
        </p:nvSpPr>
        <p:spPr>
          <a:xfrm>
            <a:off x="457201" y="6097468"/>
            <a:ext cx="2556465" cy="354171"/>
          </a:xfrm>
        </p:spPr>
        <p:txBody>
          <a:bodyPr/>
          <a:lstStyle/>
          <a:p>
            <a:endParaRPr lang="ja-JP" altLang="en-US">
              <a:solidFill>
                <a:prstClr val="black">
                  <a:tint val="75000"/>
                </a:prstClr>
              </a:solidFill>
              <a:latin typeface="News Gothic MT"/>
              <a:ea typeface="メイリオ"/>
            </a:endParaRPr>
          </a:p>
        </p:txBody>
      </p:sp>
      <p:sp>
        <p:nvSpPr>
          <p:cNvPr id="6" name="Slide Number Placeholder 5"/>
          <p:cNvSpPr>
            <a:spLocks noGrp="1"/>
          </p:cNvSpPr>
          <p:nvPr>
            <p:ph type="sldNum" sz="quarter" idx="12"/>
          </p:nvPr>
        </p:nvSpPr>
        <p:spPr>
          <a:xfrm>
            <a:off x="4267894" y="6451640"/>
            <a:ext cx="608215" cy="354809"/>
          </a:xfrm>
        </p:spPr>
        <p:txBody>
          <a:bodyPr/>
          <a:lstStyle/>
          <a:p>
            <a:fld id="{3B1F0660-05A9-1644-AAA0-B23E17E2934C}" type="slidenum">
              <a:rPr lang="ja-JP" altLang="en-US" smtClean="0">
                <a:solidFill>
                  <a:prstClr val="black">
                    <a:tint val="75000"/>
                  </a:prstClr>
                </a:solidFill>
                <a:latin typeface="News Gothic MT"/>
                <a:ea typeface="メイリオ"/>
              </a:rPr>
              <a:pPr/>
              <a:t>‹#›</a:t>
            </a:fld>
            <a:endParaRPr lang="ja-JP" altLang="en-US">
              <a:solidFill>
                <a:prstClr val="black">
                  <a:tint val="75000"/>
                </a:prstClr>
              </a:solidFill>
              <a:latin typeface="News Gothic MT"/>
              <a:ea typeface="メイリオ"/>
            </a:endParaRPr>
          </a:p>
        </p:txBody>
      </p:sp>
      <p:sp>
        <p:nvSpPr>
          <p:cNvPr id="8" name="Title 7"/>
          <p:cNvSpPr>
            <a:spLocks noGrp="1"/>
          </p:cNvSpPr>
          <p:nvPr>
            <p:ph type="title"/>
          </p:nvPr>
        </p:nvSpPr>
        <p:spPr/>
        <p:txBody>
          <a:bodyPr/>
          <a:lstStyle/>
          <a:p>
            <a:r>
              <a:rPr lang="ja-JP" altLang="en-US"/>
              <a:t>マスター タイトルの書式設定</a:t>
            </a:r>
            <a:endParaRPr lang="en-US"/>
          </a:p>
        </p:txBody>
      </p:sp>
      <p:sp>
        <p:nvSpPr>
          <p:cNvPr id="10" name="Content Placeholder 9"/>
          <p:cNvSpPr>
            <a:spLocks noGrp="1"/>
          </p:cNvSpPr>
          <p:nvPr>
            <p:ph sz="quarter" idx="13"/>
          </p:nvPr>
        </p:nvSpPr>
        <p:spPr>
          <a:xfrm>
            <a:off x="457200" y="1273387"/>
            <a:ext cx="8229600" cy="475488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Tree>
    <p:extLst>
      <p:ext uri="{BB962C8B-B14F-4D97-AF65-F5344CB8AC3E}">
        <p14:creationId xmlns:p14="http://schemas.microsoft.com/office/powerpoint/2010/main" val="41633264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328E01-AF4F-1C4E-BD85-696582E9FC1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39DB9BF-763B-0945-A9AB-A377448A3060}"/>
              </a:ext>
            </a:extLst>
          </p:cNvPr>
          <p:cNvSpPr>
            <a:spLocks noGrp="1"/>
          </p:cNvSpPr>
          <p:nvPr>
            <p:ph idx="1"/>
          </p:nvPr>
        </p:nvSpPr>
        <p:spPr/>
        <p:txBody>
          <a:bodyPr/>
          <a:lstStyle/>
          <a:p>
            <a:pPr lvl="0"/>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D126471-58FC-5C4E-926F-7ED1149BA257}"/>
              </a:ext>
            </a:extLst>
          </p:cNvPr>
          <p:cNvSpPr>
            <a:spLocks noGrp="1"/>
          </p:cNvSpPr>
          <p:nvPr>
            <p:ph type="dt" sz="half" idx="10"/>
          </p:nvPr>
        </p:nvSpPr>
        <p:spPr/>
        <p:txBody>
          <a:bodyPr/>
          <a:lstStyle/>
          <a:p>
            <a:fld id="{5DD5962A-7A7E-9D42-944B-C7B9272D6386}"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32780033-FCCF-C145-AD89-28AEA0AEB70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2DC33C2-B25C-6448-A2B3-F04868CDD1E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15593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7CD886-6500-204E-B0AC-3212BEB38352}"/>
              </a:ext>
            </a:extLst>
          </p:cNvPr>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2D3308F-B85D-C645-B271-BF21FFEB022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89853EA-BCA0-BE41-95CC-E79693471EB7}"/>
              </a:ext>
            </a:extLst>
          </p:cNvPr>
          <p:cNvSpPr>
            <a:spLocks noGrp="1"/>
          </p:cNvSpPr>
          <p:nvPr>
            <p:ph type="dt" sz="half" idx="10"/>
          </p:nvPr>
        </p:nvSpPr>
        <p:spPr/>
        <p:txBody>
          <a:bodyPr/>
          <a:lstStyle/>
          <a:p>
            <a:fld id="{91CCBD18-E7C7-0441-9AF2-F789D9D17D7B}"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CCAE8EDB-FE14-3443-AEE0-690E3116877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0878861-6B1B-344F-882F-3D47E0E87495}"/>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583144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FA78812-28CF-A245-8EE3-7C8E1491DCE0}"/>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373E256-C602-044A-8108-25D7D23B8EA7}"/>
              </a:ext>
            </a:extLst>
          </p:cNvPr>
          <p:cNvSpPr>
            <a:spLocks noGrp="1"/>
          </p:cNvSpPr>
          <p:nvPr>
            <p:ph sz="half" idx="1"/>
          </p:nvPr>
        </p:nvSpPr>
        <p:spPr>
          <a:xfrm>
            <a:off x="628650" y="1212575"/>
            <a:ext cx="3886200" cy="4964389"/>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049EE479-827F-E249-AEA5-0F54F0E5D5BA}"/>
              </a:ext>
            </a:extLst>
          </p:cNvPr>
          <p:cNvSpPr>
            <a:spLocks noGrp="1"/>
          </p:cNvSpPr>
          <p:nvPr>
            <p:ph sz="half" idx="2"/>
          </p:nvPr>
        </p:nvSpPr>
        <p:spPr>
          <a:xfrm>
            <a:off x="4629150" y="1212575"/>
            <a:ext cx="3886200" cy="4964389"/>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FED6C8-FC29-3849-BB77-F1C8BE488178}"/>
              </a:ext>
            </a:extLst>
          </p:cNvPr>
          <p:cNvSpPr>
            <a:spLocks noGrp="1"/>
          </p:cNvSpPr>
          <p:nvPr>
            <p:ph type="dt" sz="half" idx="10"/>
          </p:nvPr>
        </p:nvSpPr>
        <p:spPr/>
        <p:txBody>
          <a:bodyPr/>
          <a:lstStyle/>
          <a:p>
            <a:fld id="{DB0FCC98-CFA6-1045-B333-8125E2B85A93}" type="datetime1">
              <a:rPr kumimoji="1" lang="ja-JP" altLang="en-US" smtClean="0"/>
              <a:t>2024/4/30</a:t>
            </a:fld>
            <a:endParaRPr kumimoji="1" lang="ja-JP" altLang="en-US"/>
          </a:p>
        </p:txBody>
      </p:sp>
      <p:sp>
        <p:nvSpPr>
          <p:cNvPr id="6" name="フッター プレースホルダー 5">
            <a:extLst>
              <a:ext uri="{FF2B5EF4-FFF2-40B4-BE49-F238E27FC236}">
                <a16:creationId xmlns:a16="http://schemas.microsoft.com/office/drawing/2014/main" id="{53269C86-FA72-484B-9044-A7305519C6D0}"/>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AA3A1EE0-FC6F-F749-ACA6-F9C873E233A7}"/>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68815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3F1E2ED-1914-2A45-9912-111F1FB2DEB4}"/>
              </a:ext>
            </a:extLst>
          </p:cNvPr>
          <p:cNvSpPr>
            <a:spLocks noGrp="1"/>
          </p:cNvSpPr>
          <p:nvPr>
            <p:ph type="title"/>
          </p:nvPr>
        </p:nvSpPr>
        <p:spPr>
          <a:xfrm>
            <a:off x="631135" y="188844"/>
            <a:ext cx="7886700" cy="77525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705377D-B40A-354E-A39C-1C55116108AE}"/>
              </a:ext>
            </a:extLst>
          </p:cNvPr>
          <p:cNvSpPr>
            <a:spLocks noGrp="1"/>
          </p:cNvSpPr>
          <p:nvPr>
            <p:ph type="body" idx="1"/>
          </p:nvPr>
        </p:nvSpPr>
        <p:spPr>
          <a:xfrm>
            <a:off x="629842" y="1185864"/>
            <a:ext cx="3868340"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F67805B5-E682-1E47-8E90-BAD041F72DC6}"/>
              </a:ext>
            </a:extLst>
          </p:cNvPr>
          <p:cNvSpPr>
            <a:spLocks noGrp="1"/>
          </p:cNvSpPr>
          <p:nvPr>
            <p:ph sz="half" idx="2"/>
          </p:nvPr>
        </p:nvSpPr>
        <p:spPr>
          <a:xfrm>
            <a:off x="629842" y="2107097"/>
            <a:ext cx="3868340" cy="4082567"/>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45F1E25-6D51-174D-9B11-ED7DED0E2209}"/>
              </a:ext>
            </a:extLst>
          </p:cNvPr>
          <p:cNvSpPr>
            <a:spLocks noGrp="1"/>
          </p:cNvSpPr>
          <p:nvPr>
            <p:ph type="body" sz="quarter" idx="3"/>
          </p:nvPr>
        </p:nvSpPr>
        <p:spPr>
          <a:xfrm>
            <a:off x="4629150" y="1185864"/>
            <a:ext cx="3887391" cy="823912"/>
          </a:xfrm>
        </p:spPr>
        <p:txBody>
          <a:bodyPr anchor="b">
            <a:normAutofit/>
          </a:bodyPr>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1972E23-216D-AC46-BA1B-AD4EC64A1D43}"/>
              </a:ext>
            </a:extLst>
          </p:cNvPr>
          <p:cNvSpPr>
            <a:spLocks noGrp="1"/>
          </p:cNvSpPr>
          <p:nvPr>
            <p:ph sz="quarter" idx="4"/>
          </p:nvPr>
        </p:nvSpPr>
        <p:spPr>
          <a:xfrm>
            <a:off x="4629150" y="2107097"/>
            <a:ext cx="3887391" cy="4082567"/>
          </a:xfrm>
        </p:spPr>
        <p:txBody>
          <a:body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94F9973E-8DC9-C048-B217-F2845AFFA04C}"/>
              </a:ext>
            </a:extLst>
          </p:cNvPr>
          <p:cNvSpPr>
            <a:spLocks noGrp="1"/>
          </p:cNvSpPr>
          <p:nvPr>
            <p:ph type="dt" sz="half" idx="10"/>
          </p:nvPr>
        </p:nvSpPr>
        <p:spPr/>
        <p:txBody>
          <a:bodyPr/>
          <a:lstStyle/>
          <a:p>
            <a:fld id="{D43D8344-9788-5642-AD3C-9EF9AE0E1A96}" type="datetime1">
              <a:rPr kumimoji="1" lang="ja-JP" altLang="en-US" smtClean="0"/>
              <a:t>2024/4/30</a:t>
            </a:fld>
            <a:endParaRPr kumimoji="1" lang="ja-JP" altLang="en-US"/>
          </a:p>
        </p:txBody>
      </p:sp>
      <p:sp>
        <p:nvSpPr>
          <p:cNvPr id="8" name="フッター プレースホルダー 7">
            <a:extLst>
              <a:ext uri="{FF2B5EF4-FFF2-40B4-BE49-F238E27FC236}">
                <a16:creationId xmlns:a16="http://schemas.microsoft.com/office/drawing/2014/main" id="{AD0C389F-9834-8C44-BDFD-60BA37ACE76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BA5DFB0D-8435-4C41-9436-031F511C2D0A}"/>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6618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0E4DB5-A719-BF4F-BC21-C3797DD9F2C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013009A-EA91-274C-BA8C-5576DB2A08CD}"/>
              </a:ext>
            </a:extLst>
          </p:cNvPr>
          <p:cNvSpPr>
            <a:spLocks noGrp="1"/>
          </p:cNvSpPr>
          <p:nvPr>
            <p:ph type="dt" sz="half" idx="10"/>
          </p:nvPr>
        </p:nvSpPr>
        <p:spPr/>
        <p:txBody>
          <a:bodyPr/>
          <a:lstStyle/>
          <a:p>
            <a:fld id="{570FD6D7-76A8-CE46-8735-4735DAA68751}" type="datetime1">
              <a:rPr kumimoji="1" lang="ja-JP" altLang="en-US" smtClean="0"/>
              <a:t>2024/4/30</a:t>
            </a:fld>
            <a:endParaRPr kumimoji="1" lang="ja-JP" altLang="en-US"/>
          </a:p>
        </p:txBody>
      </p:sp>
      <p:sp>
        <p:nvSpPr>
          <p:cNvPr id="4" name="フッター プレースホルダー 3">
            <a:extLst>
              <a:ext uri="{FF2B5EF4-FFF2-40B4-BE49-F238E27FC236}">
                <a16:creationId xmlns:a16="http://schemas.microsoft.com/office/drawing/2014/main" id="{E8EF46CC-D20B-464B-BB87-AAD29C30642A}"/>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29159BC8-B6D3-DF40-9C44-DDD9E3372983}"/>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322828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0E6F2BDD-51F0-D144-BA92-2B5FD5C6339E}"/>
              </a:ext>
            </a:extLst>
          </p:cNvPr>
          <p:cNvSpPr>
            <a:spLocks noGrp="1"/>
          </p:cNvSpPr>
          <p:nvPr>
            <p:ph type="dt" sz="half" idx="10"/>
          </p:nvPr>
        </p:nvSpPr>
        <p:spPr/>
        <p:txBody>
          <a:bodyPr/>
          <a:lstStyle/>
          <a:p>
            <a:fld id="{B96F9EC3-1160-744D-9272-AED2062A7492}" type="datetime1">
              <a:rPr kumimoji="1" lang="ja-JP" altLang="en-US" smtClean="0"/>
              <a:t>2024/4/30</a:t>
            </a:fld>
            <a:endParaRPr kumimoji="1" lang="ja-JP" altLang="en-US"/>
          </a:p>
        </p:txBody>
      </p:sp>
      <p:sp>
        <p:nvSpPr>
          <p:cNvPr id="3" name="フッター プレースホルダー 2">
            <a:extLst>
              <a:ext uri="{FF2B5EF4-FFF2-40B4-BE49-F238E27FC236}">
                <a16:creationId xmlns:a16="http://schemas.microsoft.com/office/drawing/2014/main" id="{8112224B-1522-4547-AF82-B137F687EF3F}"/>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17D55C12-397C-3B49-9D1F-A2042711D940}"/>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3322743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9B6AA2F-ABC7-0949-8DB7-4FCAC043FE2C}"/>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C2C0053B-83E1-0C46-80D9-1772242D057B}"/>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7FEFFFC7-0F37-594E-80E0-6703FFDDC549}"/>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09F9A7F-BF09-CF44-9C4C-8CE946038F16}"/>
              </a:ext>
            </a:extLst>
          </p:cNvPr>
          <p:cNvSpPr>
            <a:spLocks noGrp="1"/>
          </p:cNvSpPr>
          <p:nvPr>
            <p:ph type="dt" sz="half" idx="10"/>
          </p:nvPr>
        </p:nvSpPr>
        <p:spPr/>
        <p:txBody>
          <a:bodyPr/>
          <a:lstStyle/>
          <a:p>
            <a:fld id="{4E6BA034-7A2E-0A4F-929D-607FC144BBE2}" type="datetime1">
              <a:rPr kumimoji="1" lang="ja-JP" altLang="en-US" smtClean="0"/>
              <a:t>2024/4/30</a:t>
            </a:fld>
            <a:endParaRPr kumimoji="1" lang="ja-JP" altLang="en-US"/>
          </a:p>
        </p:txBody>
      </p:sp>
      <p:sp>
        <p:nvSpPr>
          <p:cNvPr id="6" name="フッター プレースホルダー 5">
            <a:extLst>
              <a:ext uri="{FF2B5EF4-FFF2-40B4-BE49-F238E27FC236}">
                <a16:creationId xmlns:a16="http://schemas.microsoft.com/office/drawing/2014/main" id="{4DA80626-FB76-A846-9AFF-1DD906993DA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0910C0B1-5309-FE4A-BCC8-7B7BCD86C03F}"/>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1212266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A6F040C-0D4B-1940-BCDF-B3822528C492}"/>
              </a:ext>
            </a:extLst>
          </p:cNvPr>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F48B6F6-3DA2-C347-90E4-D1E751FC8C5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kumimoji="1" lang="ja-JP" altLang="en-US"/>
              <a:t>アイコンをクリックして図を追加</a:t>
            </a:r>
          </a:p>
        </p:txBody>
      </p:sp>
      <p:sp>
        <p:nvSpPr>
          <p:cNvPr id="4" name="テキスト プレースホルダー 3">
            <a:extLst>
              <a:ext uri="{FF2B5EF4-FFF2-40B4-BE49-F238E27FC236}">
                <a16:creationId xmlns:a16="http://schemas.microsoft.com/office/drawing/2014/main" id="{9F01AEBA-60FB-874C-982E-696B0E3B44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1B1F7FCF-1C34-1A4B-8F6E-BAC31E3E04E1}"/>
              </a:ext>
            </a:extLst>
          </p:cNvPr>
          <p:cNvSpPr>
            <a:spLocks noGrp="1"/>
          </p:cNvSpPr>
          <p:nvPr>
            <p:ph type="dt" sz="half" idx="10"/>
          </p:nvPr>
        </p:nvSpPr>
        <p:spPr/>
        <p:txBody>
          <a:bodyPr/>
          <a:lstStyle/>
          <a:p>
            <a:fld id="{46A83B29-448E-4348-8270-2A93DD4E61CE}" type="datetime1">
              <a:rPr kumimoji="1" lang="ja-JP" altLang="en-US" smtClean="0"/>
              <a:t>2024/4/30</a:t>
            </a:fld>
            <a:endParaRPr kumimoji="1" lang="ja-JP" altLang="en-US"/>
          </a:p>
        </p:txBody>
      </p:sp>
      <p:sp>
        <p:nvSpPr>
          <p:cNvPr id="6" name="フッター プレースホルダー 5">
            <a:extLst>
              <a:ext uri="{FF2B5EF4-FFF2-40B4-BE49-F238E27FC236}">
                <a16:creationId xmlns:a16="http://schemas.microsoft.com/office/drawing/2014/main" id="{F6681C93-C35A-B046-9FF5-7B1DA740EDA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EABBA727-9A78-794C-81F0-AEBE2B8FE462}"/>
              </a:ext>
            </a:extLst>
          </p:cNvPr>
          <p:cNvSpPr>
            <a:spLocks noGrp="1"/>
          </p:cNvSpPr>
          <p:nvPr>
            <p:ph type="sldNum" sz="quarter" idx="12"/>
          </p:nvPr>
        </p:nvSpPr>
        <p:spPr/>
        <p:txBody>
          <a:body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2507197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B85F44B2-54C0-A643-9B79-B153752011A6}"/>
              </a:ext>
            </a:extLst>
          </p:cNvPr>
          <p:cNvSpPr/>
          <p:nvPr/>
        </p:nvSpPr>
        <p:spPr>
          <a:xfrm>
            <a:off x="0" y="0"/>
            <a:ext cx="9144000" cy="1083365"/>
          </a:xfrm>
          <a:prstGeom prst="rect">
            <a:avLst/>
          </a:prstGeom>
          <a:solidFill>
            <a:schemeClr val="accent2">
              <a:lumMod val="20000"/>
              <a:lumOff val="80000"/>
              <a:alpha val="70000"/>
            </a:schemeClr>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kumimoji="1" lang="ja-JP" altLang="en-US" sz="1350" b="1"/>
          </a:p>
        </p:txBody>
      </p:sp>
      <p:sp>
        <p:nvSpPr>
          <p:cNvPr id="2" name="タイトル プレースホルダー 1">
            <a:extLst>
              <a:ext uri="{FF2B5EF4-FFF2-40B4-BE49-F238E27FC236}">
                <a16:creationId xmlns:a16="http://schemas.microsoft.com/office/drawing/2014/main" id="{FD66E361-43BC-2A44-A202-2758D5530ADC}"/>
              </a:ext>
            </a:extLst>
          </p:cNvPr>
          <p:cNvSpPr>
            <a:spLocks noGrp="1"/>
          </p:cNvSpPr>
          <p:nvPr>
            <p:ph type="title"/>
          </p:nvPr>
        </p:nvSpPr>
        <p:spPr>
          <a:xfrm>
            <a:off x="628650" y="188844"/>
            <a:ext cx="7886700" cy="77525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9A08D515-4802-A54B-9510-8ABC3F3ADD99}"/>
              </a:ext>
            </a:extLst>
          </p:cNvPr>
          <p:cNvSpPr>
            <a:spLocks noGrp="1"/>
          </p:cNvSpPr>
          <p:nvPr>
            <p:ph type="body" idx="1"/>
          </p:nvPr>
        </p:nvSpPr>
        <p:spPr>
          <a:xfrm>
            <a:off x="628650" y="1272209"/>
            <a:ext cx="7886700" cy="4904755"/>
          </a:xfrm>
          <a:prstGeom prst="rect">
            <a:avLst/>
          </a:prstGeom>
        </p:spPr>
        <p:txBody>
          <a:bodyPr vert="horz" lIns="91440" tIns="45720" rIns="91440" bIns="45720" rtlCol="0">
            <a:normAutofit/>
          </a:bodyPr>
          <a:lstStyle/>
          <a:p>
            <a:pPr lvl="0"/>
            <a:r>
              <a:rPr kumimoji="1" lang="ja-JP" altLang="en-US"/>
              <a:t>マスター テキストの書式設定</a:t>
            </a:r>
            <a:endParaRPr kumimoji="1" lang="en-US" altLang="ja-JP"/>
          </a:p>
          <a:p>
            <a:pPr lvl="1"/>
            <a:r>
              <a:rPr kumimoji="1" lang="ja-JP" altLang="en-US"/>
              <a:t>第 </a:t>
            </a:r>
            <a:r>
              <a:rPr kumimoji="1" lang="en-US" altLang="ja-JP"/>
              <a:t>2 </a:t>
            </a:r>
            <a:r>
              <a:rPr kumimoji="1" lang="ja-JP" altLang="en-US"/>
              <a:t>レベル</a:t>
            </a:r>
            <a:endParaRPr kumimoji="1" lang="en-US" altLang="ja-JP"/>
          </a:p>
          <a:p>
            <a:pPr lvl="2"/>
            <a:r>
              <a:rPr kumimoji="1" lang="ja-JP" altLang="en-US"/>
              <a:t>第 </a:t>
            </a:r>
            <a:r>
              <a:rPr kumimoji="1" lang="en-US" altLang="ja-JP"/>
              <a:t>3 </a:t>
            </a:r>
            <a:r>
              <a:rPr kumimoji="1" lang="ja-JP" altLang="en-US"/>
              <a:t>レベル</a:t>
            </a:r>
            <a:endParaRPr kumimoji="1" lang="en-US" altLang="ja-JP"/>
          </a:p>
          <a:p>
            <a:pPr lvl="3"/>
            <a:r>
              <a:rPr kumimoji="1" lang="ja-JP" altLang="en-US"/>
              <a:t>第 </a:t>
            </a:r>
            <a:r>
              <a:rPr kumimoji="1" lang="en-US" altLang="ja-JP"/>
              <a:t>4 </a:t>
            </a:r>
            <a:r>
              <a:rPr kumimoji="1" lang="ja-JP" altLang="en-US"/>
              <a:t>レベル</a:t>
            </a:r>
            <a:endParaRPr kumimoji="1" lang="en-US" altLang="ja-JP"/>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78C7A2A-2E3D-6A45-8EF8-62F8ECBBCB2A}"/>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607396D-6532-F541-868E-2E9D2FC3C382}" type="datetime1">
              <a:rPr kumimoji="1" lang="ja-JP" altLang="en-US" smtClean="0"/>
              <a:t>2024/4/30</a:t>
            </a:fld>
            <a:endParaRPr kumimoji="1" lang="ja-JP" altLang="en-US"/>
          </a:p>
        </p:txBody>
      </p:sp>
      <p:sp>
        <p:nvSpPr>
          <p:cNvPr id="5" name="フッター プレースホルダー 4">
            <a:extLst>
              <a:ext uri="{FF2B5EF4-FFF2-40B4-BE49-F238E27FC236}">
                <a16:creationId xmlns:a16="http://schemas.microsoft.com/office/drawing/2014/main" id="{18E725EC-5D26-854C-BFC5-6982826F7E9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99E5CCD-3011-8E46-87D4-2732124CF5BC}"/>
              </a:ext>
            </a:extLst>
          </p:cNvPr>
          <p:cNvSpPr>
            <a:spLocks noGrp="1"/>
          </p:cNvSpPr>
          <p:nvPr>
            <p:ph type="sldNum" sz="quarter" idx="4"/>
          </p:nvPr>
        </p:nvSpPr>
        <p:spPr>
          <a:xfrm>
            <a:off x="692509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8DD1769-DAE9-6C4E-82F4-B62273FFA290}" type="slidenum">
              <a:rPr kumimoji="1" lang="ja-JP" altLang="en-US" smtClean="0"/>
              <a:t>‹#›</a:t>
            </a:fld>
            <a:endParaRPr kumimoji="1" lang="ja-JP" altLang="en-US"/>
          </a:p>
        </p:txBody>
      </p:sp>
    </p:spTree>
    <p:extLst>
      <p:ext uri="{BB962C8B-B14F-4D97-AF65-F5344CB8AC3E}">
        <p14:creationId xmlns:p14="http://schemas.microsoft.com/office/powerpoint/2010/main" val="42017631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hdr="0" ftr="0" dt="0"/>
  <p:txStyles>
    <p:titleStyle>
      <a:lvl1pPr algn="ctr" defTabSz="685800" rtl="0" eaLnBrk="1" latinLnBrk="0" hangingPunct="1">
        <a:lnSpc>
          <a:spcPct val="90000"/>
        </a:lnSpc>
        <a:spcBef>
          <a:spcPct val="0"/>
        </a:spcBef>
        <a:buNone/>
        <a:defRPr kumimoji="1" sz="3300" b="1" kern="1200">
          <a:solidFill>
            <a:schemeClr val="tx1"/>
          </a:solidFill>
          <a:latin typeface="+mj-lt"/>
          <a:ea typeface="+mj-ea"/>
          <a:cs typeface="+mj-cs"/>
        </a:defRPr>
      </a:lvl1pPr>
    </p:titleStyle>
    <p:body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microsoft.com/office/2007/relationships/hdphoto" Target="../media/hdphoto2.wdp"/><Relationship Id="rId12"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7.png"/><Relationship Id="rId11" Type="http://schemas.microsoft.com/office/2007/relationships/hdphoto" Target="../media/hdphoto4.wdp"/><Relationship Id="rId5" Type="http://schemas.openxmlformats.org/officeDocument/2006/relationships/image" Target="../media/image16.jpeg"/><Relationship Id="rId10" Type="http://schemas.openxmlformats.org/officeDocument/2006/relationships/image" Target="../media/image9.png"/><Relationship Id="rId4" Type="http://schemas.microsoft.com/office/2007/relationships/hdphoto" Target="../media/hdphoto1.wdp"/><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hdphoto" Target="../media/hdphoto3.wdp"/><Relationship Id="rId3" Type="http://schemas.openxmlformats.org/officeDocument/2006/relationships/image" Target="../media/image1.jpeg"/><Relationship Id="rId7" Type="http://schemas.openxmlformats.org/officeDocument/2006/relationships/image" Target="../media/image5.png"/><Relationship Id="rId12" Type="http://schemas.openxmlformats.org/officeDocument/2006/relationships/image" Target="../media/image8.png"/><Relationship Id="rId2" Type="http://schemas.openxmlformats.org/officeDocument/2006/relationships/notesSlide" Target="../notesSlides/notesSlide7.xml"/><Relationship Id="rId16" Type="http://schemas.openxmlformats.org/officeDocument/2006/relationships/image" Target="../media/image10.jpeg"/><Relationship Id="rId1" Type="http://schemas.openxmlformats.org/officeDocument/2006/relationships/slideLayout" Target="../slideLayouts/slideLayout6.xml"/><Relationship Id="rId6" Type="http://schemas.openxmlformats.org/officeDocument/2006/relationships/image" Target="../media/image4.jpeg"/><Relationship Id="rId11" Type="http://schemas.microsoft.com/office/2007/relationships/hdphoto" Target="../media/hdphoto2.wdp"/><Relationship Id="rId5" Type="http://schemas.openxmlformats.org/officeDocument/2006/relationships/image" Target="../media/image3.jpeg"/><Relationship Id="rId15" Type="http://schemas.microsoft.com/office/2007/relationships/hdphoto" Target="../media/hdphoto4.wdp"/><Relationship Id="rId10" Type="http://schemas.openxmlformats.org/officeDocument/2006/relationships/image" Target="../media/image7.png"/><Relationship Id="rId4" Type="http://schemas.openxmlformats.org/officeDocument/2006/relationships/image" Target="../media/image2.jpeg"/><Relationship Id="rId9" Type="http://schemas.openxmlformats.org/officeDocument/2006/relationships/image" Target="../media/image6.png"/><Relationship Id="rId1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4CBB1B-9545-2F41-BA80-0EF1F9F6E46B}"/>
              </a:ext>
            </a:extLst>
          </p:cNvPr>
          <p:cNvSpPr>
            <a:spLocks noGrp="1"/>
          </p:cNvSpPr>
          <p:nvPr>
            <p:ph type="ctrTitle"/>
          </p:nvPr>
        </p:nvSpPr>
        <p:spPr/>
        <p:txBody>
          <a:bodyPr>
            <a:normAutofit/>
          </a:bodyPr>
          <a:lstStyle/>
          <a:p>
            <a:r>
              <a:rPr kumimoji="1" lang="ja-JP" altLang="en-US">
                <a:latin typeface="Yu Gothic" panose="020B0400000000000000" pitchFamily="34" charset="-128"/>
                <a:ea typeface="Yu Gothic" panose="020B0400000000000000" pitchFamily="34" charset="-128"/>
              </a:rPr>
              <a:t>放射線障害の診断治療と線量評価</a:t>
            </a:r>
          </a:p>
        </p:txBody>
      </p:sp>
      <p:sp>
        <p:nvSpPr>
          <p:cNvPr id="7" name="字幕 6">
            <a:extLst>
              <a:ext uri="{FF2B5EF4-FFF2-40B4-BE49-F238E27FC236}">
                <a16:creationId xmlns:a16="http://schemas.microsoft.com/office/drawing/2014/main" id="{D9C81DCC-9CD0-169E-F780-AFA1ADCE02FA}"/>
              </a:ext>
            </a:extLst>
          </p:cNvPr>
          <p:cNvSpPr>
            <a:spLocks noGrp="1"/>
          </p:cNvSpPr>
          <p:nvPr>
            <p:ph type="subTitle" idx="1"/>
          </p:nvPr>
        </p:nvSpPr>
        <p:spPr/>
        <p:txBody>
          <a:bodyPr/>
          <a:lstStyle/>
          <a:p>
            <a:r>
              <a:rPr lang="ja-JP" altLang="en-US">
                <a:latin typeface="Yu Gothic" panose="020B0400000000000000" pitchFamily="34" charset="-128"/>
                <a:ea typeface="Yu Gothic" panose="020B0400000000000000" pitchFamily="34" charset="-128"/>
              </a:rPr>
              <a:t>原子力災害医療　専門研修</a:t>
            </a:r>
            <a:endParaRPr lang="en-US" altLang="ja-JP">
              <a:latin typeface="Yu Gothic" panose="020B0400000000000000" pitchFamily="34" charset="-128"/>
              <a:ea typeface="Yu Gothic" panose="020B0400000000000000" pitchFamily="34" charset="-128"/>
            </a:endParaRPr>
          </a:p>
          <a:p>
            <a:r>
              <a:rPr lang="ja-JP" altLang="en-US">
                <a:latin typeface="Yu Gothic" panose="020B0400000000000000" pitchFamily="34" charset="-128"/>
                <a:ea typeface="Yu Gothic" panose="020B0400000000000000" pitchFamily="34" charset="-128"/>
              </a:rPr>
              <a:t>中核人材技能維持</a:t>
            </a:r>
            <a:r>
              <a:rPr lang="en-US" altLang="ja-JP">
                <a:latin typeface="Yu Gothic" panose="020B0400000000000000" pitchFamily="34" charset="-128"/>
                <a:ea typeface="Yu Gothic" panose="020B0400000000000000" pitchFamily="34" charset="-128"/>
              </a:rPr>
              <a:t>-3</a:t>
            </a:r>
            <a:endParaRPr lang="ja-JP" altLang="en-US">
              <a:latin typeface="Yu Gothic" panose="020B0400000000000000" pitchFamily="34" charset="-128"/>
              <a:ea typeface="Yu Gothic" panose="020B0400000000000000" pitchFamily="34" charset="-128"/>
            </a:endParaRPr>
          </a:p>
        </p:txBody>
      </p:sp>
      <p:sp>
        <p:nvSpPr>
          <p:cNvPr id="3" name="テキスト ボックス 4">
            <a:extLst>
              <a:ext uri="{FF2B5EF4-FFF2-40B4-BE49-F238E27FC236}">
                <a16:creationId xmlns:a16="http://schemas.microsoft.com/office/drawing/2014/main" id="{0CDC06EF-2458-774E-AD48-F2B56F01F16A}"/>
              </a:ext>
            </a:extLst>
          </p:cNvPr>
          <p:cNvSpPr txBox="1"/>
          <p:nvPr/>
        </p:nvSpPr>
        <p:spPr>
          <a:xfrm>
            <a:off x="3884953" y="4737854"/>
            <a:ext cx="1374094"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en-US" altLang="ja-JP" dirty="0"/>
              <a:t>Ver.2024</a:t>
            </a:r>
            <a:r>
              <a:rPr lang="en-US" altLang="ja-JP" dirty="0"/>
              <a:t>03</a:t>
            </a:r>
            <a:endParaRPr kumimoji="1" lang="ja-JP" altLang="en-US" dirty="0"/>
          </a:p>
        </p:txBody>
      </p:sp>
    </p:spTree>
    <p:extLst>
      <p:ext uri="{BB962C8B-B14F-4D97-AF65-F5344CB8AC3E}">
        <p14:creationId xmlns:p14="http://schemas.microsoft.com/office/powerpoint/2010/main" val="104576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B18731E3-2DED-0A7F-5F72-117B65696651}"/>
              </a:ext>
            </a:extLst>
          </p:cNvPr>
          <p:cNvSpPr/>
          <p:nvPr/>
        </p:nvSpPr>
        <p:spPr>
          <a:xfrm>
            <a:off x="424220" y="1177540"/>
            <a:ext cx="8295560" cy="7966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1A459B8-1DDF-2B8E-8D37-DFB660CB68D2}"/>
              </a:ext>
            </a:extLst>
          </p:cNvPr>
          <p:cNvSpPr>
            <a:spLocks noGrp="1"/>
          </p:cNvSpPr>
          <p:nvPr>
            <p:ph type="title"/>
          </p:nvPr>
        </p:nvSpPr>
        <p:spPr>
          <a:xfrm>
            <a:off x="-16933" y="188844"/>
            <a:ext cx="9143999" cy="775253"/>
          </a:xfrm>
        </p:spPr>
        <p:txBody>
          <a:bodyPr>
            <a:noAutofit/>
          </a:bodyPr>
          <a:lstStyle/>
          <a:p>
            <a:r>
              <a:rPr lang="ja-JP" altLang="en-US" dirty="0">
                <a:latin typeface="Yu Gothic" panose="020B0400000000000000" pitchFamily="34" charset="-128"/>
                <a:ea typeface="Yu Gothic" panose="020B0400000000000000" pitchFamily="34" charset="-128"/>
              </a:rPr>
              <a:t>内部被ばく線量の体外測定法評価には</a:t>
            </a:r>
            <a:br>
              <a:rPr lang="en-US" altLang="ja-JP" dirty="0">
                <a:latin typeface="Yu Gothic" panose="020B0400000000000000" pitchFamily="34" charset="-128"/>
                <a:ea typeface="Yu Gothic" panose="020B0400000000000000" pitchFamily="34" charset="-128"/>
              </a:rPr>
            </a:br>
            <a:r>
              <a:rPr lang="ja-JP" altLang="en-US" dirty="0">
                <a:latin typeface="Yu Gothic" panose="020B0400000000000000" pitchFamily="34" charset="-128"/>
                <a:ea typeface="Yu Gothic" panose="020B0400000000000000" pitchFamily="34" charset="-128"/>
              </a:rPr>
              <a:t>体表面汚染が影響する</a:t>
            </a:r>
            <a:endParaRPr kumimoji="1" lang="ja-JP" altLang="en-US" dirty="0">
              <a:latin typeface="Yu Gothic" panose="020B0400000000000000" pitchFamily="34" charset="-128"/>
              <a:ea typeface="Yu Gothic" panose="020B0400000000000000" pitchFamily="34" charset="-128"/>
            </a:endParaRPr>
          </a:p>
        </p:txBody>
      </p:sp>
      <p:sp>
        <p:nvSpPr>
          <p:cNvPr id="3" name="コンテンツ プレースホルダー 2">
            <a:extLst>
              <a:ext uri="{FF2B5EF4-FFF2-40B4-BE49-F238E27FC236}">
                <a16:creationId xmlns:a16="http://schemas.microsoft.com/office/drawing/2014/main" id="{918A76F4-4C47-BA68-4379-FC36B77BEA6D}"/>
              </a:ext>
            </a:extLst>
          </p:cNvPr>
          <p:cNvSpPr>
            <a:spLocks noGrp="1"/>
          </p:cNvSpPr>
          <p:nvPr>
            <p:ph idx="1"/>
          </p:nvPr>
        </p:nvSpPr>
        <p:spPr>
          <a:xfrm>
            <a:off x="1767021" y="1257888"/>
            <a:ext cx="7009720" cy="716329"/>
          </a:xfrm>
        </p:spPr>
        <p:txBody>
          <a:bodyPr anchor="ctr">
            <a:normAutofit lnSpcReduction="10000"/>
          </a:bodyPr>
          <a:lstStyle/>
          <a:p>
            <a:pPr marL="0" indent="0">
              <a:lnSpc>
                <a:spcPct val="100000"/>
              </a:lnSpc>
              <a:buNone/>
            </a:pPr>
            <a:r>
              <a:rPr lang="ja-JP" altLang="en-US" sz="1800" dirty="0">
                <a:latin typeface="Yu Gothic" panose="020B0400000000000000" pitchFamily="34" charset="-128"/>
                <a:ea typeface="Yu Gothic" panose="020B0400000000000000" pitchFamily="34" charset="-128"/>
              </a:rPr>
              <a:t>日本原子力研究開発機構（</a:t>
            </a:r>
            <a:r>
              <a:rPr lang="en-US" altLang="ja-JP" sz="1800" dirty="0">
                <a:latin typeface="Yu Gothic" panose="020B0400000000000000" pitchFamily="34" charset="-128"/>
                <a:ea typeface="Yu Gothic" panose="020B0400000000000000" pitchFamily="34" charset="-128"/>
              </a:rPr>
              <a:t>JAEA</a:t>
            </a:r>
            <a:r>
              <a:rPr lang="ja-JP" altLang="en-US" sz="1800" dirty="0">
                <a:latin typeface="Yu Gothic" panose="020B0400000000000000" pitchFamily="34" charset="-128"/>
                <a:ea typeface="Yu Gothic" panose="020B0400000000000000" pitchFamily="34" charset="-128"/>
              </a:rPr>
              <a:t>）　　　　　　　　　　　　　</a:t>
            </a:r>
            <a:endParaRPr lang="en-US" altLang="ja-JP" sz="1800" dirty="0">
              <a:latin typeface="Yu Gothic" panose="020B0400000000000000" pitchFamily="34" charset="-128"/>
              <a:ea typeface="Yu Gothic" panose="020B0400000000000000" pitchFamily="34" charset="-128"/>
            </a:endParaRPr>
          </a:p>
          <a:p>
            <a:pPr marL="0" indent="0">
              <a:lnSpc>
                <a:spcPct val="100000"/>
              </a:lnSpc>
              <a:buNone/>
            </a:pPr>
            <a:r>
              <a:rPr kumimoji="1" lang="ja-JP" altLang="en-US" sz="1800" dirty="0">
                <a:latin typeface="Yu Gothic" panose="020B0400000000000000" pitchFamily="34" charset="-128"/>
                <a:ea typeface="Yu Gothic" panose="020B0400000000000000" pitchFamily="34" charset="-128"/>
              </a:rPr>
              <a:t>大洗研究開発センター燃料研究棟における汚染事故（</a:t>
            </a:r>
            <a:r>
              <a:rPr kumimoji="1" lang="en-US" altLang="ja-JP" sz="1800" dirty="0">
                <a:latin typeface="Yu Gothic" panose="020B0400000000000000" pitchFamily="34" charset="-128"/>
                <a:ea typeface="Yu Gothic" panose="020B0400000000000000" pitchFamily="34" charset="-128"/>
              </a:rPr>
              <a:t>2017</a:t>
            </a:r>
            <a:r>
              <a:rPr kumimoji="1" lang="ja-JP" altLang="en-US" sz="1800" dirty="0">
                <a:latin typeface="Yu Gothic" panose="020B0400000000000000" pitchFamily="34" charset="-128"/>
                <a:ea typeface="Yu Gothic" panose="020B0400000000000000" pitchFamily="34" charset="-128"/>
              </a:rPr>
              <a:t>年）</a:t>
            </a:r>
            <a:endParaRPr lang="en-US" altLang="ja-JP" sz="1800" dirty="0">
              <a:latin typeface="Yu Gothic" panose="020B0400000000000000" pitchFamily="34" charset="-128"/>
              <a:ea typeface="Yu Gothic" panose="020B0400000000000000" pitchFamily="34" charset="-128"/>
            </a:endParaRPr>
          </a:p>
        </p:txBody>
      </p:sp>
      <p:sp>
        <p:nvSpPr>
          <p:cNvPr id="11" name="テキスト ボックス 10">
            <a:extLst>
              <a:ext uri="{FF2B5EF4-FFF2-40B4-BE49-F238E27FC236}">
                <a16:creationId xmlns:a16="http://schemas.microsoft.com/office/drawing/2014/main" id="{2D3899BD-5EBC-3E88-E503-A3D666E93424}"/>
              </a:ext>
            </a:extLst>
          </p:cNvPr>
          <p:cNvSpPr txBox="1"/>
          <p:nvPr/>
        </p:nvSpPr>
        <p:spPr>
          <a:xfrm>
            <a:off x="659025" y="1285549"/>
            <a:ext cx="1107996" cy="369332"/>
          </a:xfrm>
          <a:prstGeom prst="rect">
            <a:avLst/>
          </a:prstGeom>
          <a:noFill/>
          <a:ln w="6350">
            <a:solidFill>
              <a:schemeClr val="bg1">
                <a:lumMod val="50000"/>
              </a:schemeClr>
            </a:solidFill>
          </a:ln>
        </p:spPr>
        <p:txBody>
          <a:bodyPr wrap="none" rtlCol="0" anchor="ctr">
            <a:spAutoFit/>
          </a:bodyPr>
          <a:lstStyle/>
          <a:p>
            <a:pPr algn="ctr"/>
            <a:r>
              <a:rPr kumimoji="1" lang="ja-JP" altLang="en-US" dirty="0"/>
              <a:t>事例紹介</a:t>
            </a:r>
          </a:p>
        </p:txBody>
      </p:sp>
      <p:sp>
        <p:nvSpPr>
          <p:cNvPr id="4" name="テキスト ボックス 3">
            <a:extLst>
              <a:ext uri="{FF2B5EF4-FFF2-40B4-BE49-F238E27FC236}">
                <a16:creationId xmlns:a16="http://schemas.microsoft.com/office/drawing/2014/main" id="{81C08730-F721-9118-0AD8-BC470C3E945B}"/>
              </a:ext>
            </a:extLst>
          </p:cNvPr>
          <p:cNvSpPr txBox="1"/>
          <p:nvPr/>
        </p:nvSpPr>
        <p:spPr>
          <a:xfrm>
            <a:off x="424220" y="2253231"/>
            <a:ext cx="8263801" cy="369332"/>
          </a:xfrm>
          <a:prstGeom prst="rect">
            <a:avLst/>
          </a:prstGeom>
          <a:noFill/>
        </p:spPr>
        <p:txBody>
          <a:bodyPr wrap="none" rtlCol="0">
            <a:spAutoFit/>
          </a:bodyPr>
          <a:lstStyle/>
          <a:p>
            <a:r>
              <a:rPr lang="ja-JP" altLang="en-US" u="sng" dirty="0"/>
              <a:t>体表面汚染を検知できず、肺モニタ測定結果が過大評価となってしまった要因</a:t>
            </a:r>
            <a:endParaRPr kumimoji="1" lang="ja-JP" altLang="en-US" u="sng" dirty="0"/>
          </a:p>
        </p:txBody>
      </p:sp>
      <p:sp>
        <p:nvSpPr>
          <p:cNvPr id="5" name="テキスト ボックス 4">
            <a:extLst>
              <a:ext uri="{FF2B5EF4-FFF2-40B4-BE49-F238E27FC236}">
                <a16:creationId xmlns:a16="http://schemas.microsoft.com/office/drawing/2014/main" id="{AAA471DF-7B42-C5F1-7A6A-354F7449FC80}"/>
              </a:ext>
            </a:extLst>
          </p:cNvPr>
          <p:cNvSpPr txBox="1"/>
          <p:nvPr/>
        </p:nvSpPr>
        <p:spPr>
          <a:xfrm>
            <a:off x="970752" y="3163611"/>
            <a:ext cx="7981672" cy="884473"/>
          </a:xfrm>
          <a:prstGeom prst="rect">
            <a:avLst/>
          </a:prstGeom>
          <a:noFill/>
        </p:spPr>
        <p:txBody>
          <a:bodyPr wrap="none" rtlCol="0">
            <a:spAutoFit/>
          </a:bodyPr>
          <a:lstStyle/>
          <a:p>
            <a:pPr>
              <a:lnSpc>
                <a:spcPct val="150000"/>
              </a:lnSpc>
            </a:pPr>
            <a:r>
              <a:rPr kumimoji="1" lang="ja-JP" altLang="en-US" dirty="0"/>
              <a:t>・管理区域退域時に汚染検査実施済み、との情報があった</a:t>
            </a:r>
            <a:endParaRPr kumimoji="1" lang="en-US" altLang="ja-JP" dirty="0"/>
          </a:p>
          <a:p>
            <a:pPr>
              <a:lnSpc>
                <a:spcPct val="150000"/>
              </a:lnSpc>
            </a:pPr>
            <a:r>
              <a:rPr lang="ja-JP" altLang="en-US" dirty="0"/>
              <a:t>・内部被ばくに対する薬剤</a:t>
            </a:r>
            <a:r>
              <a:rPr lang="en-US" altLang="ja-JP" dirty="0"/>
              <a:t>(</a:t>
            </a:r>
            <a:r>
              <a:rPr lang="ja-JP" altLang="en-US" dirty="0"/>
              <a:t>キレート剤</a:t>
            </a:r>
            <a:r>
              <a:rPr lang="en-US" altLang="ja-JP" dirty="0"/>
              <a:t>)</a:t>
            </a:r>
            <a:r>
              <a:rPr lang="ja-JP" altLang="en-US" dirty="0"/>
              <a:t>投与が優先され、急ぐ必要があった</a:t>
            </a:r>
            <a:endParaRPr kumimoji="1" lang="ja-JP" altLang="en-US" dirty="0"/>
          </a:p>
        </p:txBody>
      </p:sp>
      <p:sp>
        <p:nvSpPr>
          <p:cNvPr id="6" name="テキスト ボックス 5">
            <a:extLst>
              <a:ext uri="{FF2B5EF4-FFF2-40B4-BE49-F238E27FC236}">
                <a16:creationId xmlns:a16="http://schemas.microsoft.com/office/drawing/2014/main" id="{4996CC00-16B0-1151-47E4-C777B7FBAFED}"/>
              </a:ext>
            </a:extLst>
          </p:cNvPr>
          <p:cNvSpPr txBox="1"/>
          <p:nvPr/>
        </p:nvSpPr>
        <p:spPr>
          <a:xfrm>
            <a:off x="424220" y="2804004"/>
            <a:ext cx="6474849" cy="369332"/>
          </a:xfrm>
          <a:prstGeom prst="rect">
            <a:avLst/>
          </a:prstGeom>
          <a:noFill/>
        </p:spPr>
        <p:txBody>
          <a:bodyPr wrap="none" rtlCol="0">
            <a:spAutoFit/>
          </a:bodyPr>
          <a:lstStyle/>
          <a:p>
            <a:pPr marL="285750" indent="-285750">
              <a:buFont typeface="Wingdings" panose="05000000000000000000" pitchFamily="2" charset="2"/>
              <a:buChar char="Ø"/>
            </a:pPr>
            <a:r>
              <a:rPr kumimoji="1" lang="ja-JP" altLang="en-US" dirty="0"/>
              <a:t>肺モニタ測定前に再度の体表面汚染検査を実施しなかった</a:t>
            </a:r>
          </a:p>
        </p:txBody>
      </p:sp>
      <p:sp>
        <p:nvSpPr>
          <p:cNvPr id="7" name="テキスト ボックス 6">
            <a:extLst>
              <a:ext uri="{FF2B5EF4-FFF2-40B4-BE49-F238E27FC236}">
                <a16:creationId xmlns:a16="http://schemas.microsoft.com/office/drawing/2014/main" id="{A70EC805-6D4B-B127-8075-0D263A6EC1F7}"/>
              </a:ext>
            </a:extLst>
          </p:cNvPr>
          <p:cNvSpPr txBox="1"/>
          <p:nvPr/>
        </p:nvSpPr>
        <p:spPr>
          <a:xfrm>
            <a:off x="424220" y="4417922"/>
            <a:ext cx="6705682" cy="369332"/>
          </a:xfrm>
          <a:prstGeom prst="rect">
            <a:avLst/>
          </a:prstGeom>
          <a:noFill/>
        </p:spPr>
        <p:txBody>
          <a:bodyPr wrap="none" rtlCol="0">
            <a:spAutoFit/>
          </a:bodyPr>
          <a:lstStyle/>
          <a:p>
            <a:pPr marL="285750" indent="-285750">
              <a:buFont typeface="Wingdings" panose="05000000000000000000" pitchFamily="2" charset="2"/>
              <a:buChar char="Ø"/>
            </a:pPr>
            <a:r>
              <a:rPr lang="en-US" altLang="ja-JP" dirty="0"/>
              <a:t>α</a:t>
            </a:r>
            <a:r>
              <a:rPr lang="ja-JP" altLang="en-US" dirty="0"/>
              <a:t>線放出核種の体表面汚染検査は、他の核種に比べて難しい</a:t>
            </a:r>
            <a:endParaRPr kumimoji="1" lang="ja-JP" altLang="en-US" dirty="0"/>
          </a:p>
        </p:txBody>
      </p:sp>
      <p:sp>
        <p:nvSpPr>
          <p:cNvPr id="8" name="テキスト ボックス 7">
            <a:extLst>
              <a:ext uri="{FF2B5EF4-FFF2-40B4-BE49-F238E27FC236}">
                <a16:creationId xmlns:a16="http://schemas.microsoft.com/office/drawing/2014/main" id="{865606BA-603D-1ADB-A59F-C88360D0112D}"/>
              </a:ext>
            </a:extLst>
          </p:cNvPr>
          <p:cNvSpPr txBox="1"/>
          <p:nvPr/>
        </p:nvSpPr>
        <p:spPr>
          <a:xfrm>
            <a:off x="1243332" y="5242655"/>
            <a:ext cx="7533409" cy="707886"/>
          </a:xfrm>
          <a:prstGeom prst="rect">
            <a:avLst/>
          </a:prstGeom>
          <a:noFill/>
        </p:spPr>
        <p:txBody>
          <a:bodyPr wrap="square">
            <a:spAutoFit/>
          </a:bodyPr>
          <a:lstStyle/>
          <a:p>
            <a:pPr marL="85725" lvl="1">
              <a:buNone/>
            </a:pPr>
            <a:r>
              <a:rPr lang="ja-JP" altLang="en-US" sz="2000" dirty="0">
                <a:latin typeface="Yu Gothic" panose="020B0400000000000000" pitchFamily="34" charset="-128"/>
                <a:ea typeface="Yu Gothic" panose="020B0400000000000000" pitchFamily="34" charset="-128"/>
              </a:rPr>
              <a:t>体外計測の実施する際には、</a:t>
            </a:r>
            <a:endParaRPr lang="en-US" altLang="ja-JP" sz="2000" dirty="0">
              <a:latin typeface="Yu Gothic" panose="020B0400000000000000" pitchFamily="34" charset="-128"/>
              <a:ea typeface="Yu Gothic" panose="020B0400000000000000" pitchFamily="34" charset="-128"/>
            </a:endParaRPr>
          </a:p>
          <a:p>
            <a:pPr marL="85725" lvl="1">
              <a:buNone/>
            </a:pPr>
            <a:r>
              <a:rPr lang="ja-JP" altLang="en-US" sz="2000" b="1" dirty="0">
                <a:solidFill>
                  <a:srgbClr val="FF0000"/>
                </a:solidFill>
                <a:latin typeface="Yu Gothic" panose="020B0400000000000000" pitchFamily="34" charset="-128"/>
                <a:ea typeface="Yu Gothic" panose="020B0400000000000000" pitchFamily="34" charset="-128"/>
              </a:rPr>
              <a:t>測定前に体表面汚染検査を行い、汚染がないことを確認する</a:t>
            </a:r>
            <a:endParaRPr lang="en-US" altLang="ja-JP" sz="2000" dirty="0">
              <a:solidFill>
                <a:srgbClr val="FF0000"/>
              </a:solidFill>
              <a:latin typeface="Yu Gothic" panose="020B0400000000000000" pitchFamily="34" charset="-128"/>
              <a:ea typeface="Yu Gothic" panose="020B0400000000000000" pitchFamily="34" charset="-128"/>
            </a:endParaRPr>
          </a:p>
        </p:txBody>
      </p:sp>
      <p:sp>
        <p:nvSpPr>
          <p:cNvPr id="9" name="テキスト ボックス 8">
            <a:extLst>
              <a:ext uri="{FF2B5EF4-FFF2-40B4-BE49-F238E27FC236}">
                <a16:creationId xmlns:a16="http://schemas.microsoft.com/office/drawing/2014/main" id="{B0E8F3A7-BBD8-7BD4-EB41-CA40A37648B3}"/>
              </a:ext>
            </a:extLst>
          </p:cNvPr>
          <p:cNvSpPr txBox="1"/>
          <p:nvPr/>
        </p:nvSpPr>
        <p:spPr>
          <a:xfrm>
            <a:off x="1243332" y="5997466"/>
            <a:ext cx="7533409" cy="707886"/>
          </a:xfrm>
          <a:prstGeom prst="rect">
            <a:avLst/>
          </a:prstGeom>
          <a:noFill/>
        </p:spPr>
        <p:txBody>
          <a:bodyPr wrap="square">
            <a:spAutoFit/>
          </a:bodyPr>
          <a:lstStyle/>
          <a:p>
            <a:pPr marL="85725" lvl="1">
              <a:buNone/>
            </a:pPr>
            <a:r>
              <a:rPr lang="ja-JP" altLang="en-US" sz="2000" dirty="0">
                <a:latin typeface="Yu Gothic" panose="020B0400000000000000" pitchFamily="34" charset="-128"/>
                <a:ea typeface="Yu Gothic" panose="020B0400000000000000" pitchFamily="34" charset="-128"/>
              </a:rPr>
              <a:t>特に</a:t>
            </a:r>
            <a:r>
              <a:rPr lang="en-US" altLang="ja-JP" sz="2000" dirty="0">
                <a:latin typeface="Yu Gothic" panose="020B0400000000000000" pitchFamily="34" charset="-128"/>
                <a:ea typeface="Yu Gothic" panose="020B0400000000000000" pitchFamily="34" charset="-128"/>
              </a:rPr>
              <a:t>α</a:t>
            </a:r>
            <a:r>
              <a:rPr lang="ja-JP" altLang="en-US" sz="2000" dirty="0">
                <a:latin typeface="Yu Gothic" panose="020B0400000000000000" pitchFamily="34" charset="-128"/>
                <a:ea typeface="Yu Gothic" panose="020B0400000000000000" pitchFamily="34" charset="-128"/>
              </a:rPr>
              <a:t>線放出核種については、</a:t>
            </a:r>
            <a:endParaRPr lang="en-US" altLang="ja-JP" sz="2000" dirty="0">
              <a:latin typeface="Yu Gothic" panose="020B0400000000000000" pitchFamily="34" charset="-128"/>
              <a:ea typeface="Yu Gothic" panose="020B0400000000000000" pitchFamily="34" charset="-128"/>
            </a:endParaRPr>
          </a:p>
          <a:p>
            <a:pPr marL="85725" lvl="1">
              <a:buNone/>
            </a:pPr>
            <a:r>
              <a:rPr lang="ja-JP" altLang="en-US" sz="2000" dirty="0">
                <a:latin typeface="Yu Gothic" panose="020B0400000000000000" pitchFamily="34" charset="-128"/>
                <a:ea typeface="Yu Gothic" panose="020B0400000000000000" pitchFamily="34" charset="-128"/>
              </a:rPr>
              <a:t>体表面汚染の検出が非常に難しいことを念頭において対応する</a:t>
            </a:r>
            <a:endParaRPr lang="en-US" altLang="ja-JP" sz="2000" dirty="0">
              <a:latin typeface="Yu Gothic" panose="020B0400000000000000" pitchFamily="34" charset="-128"/>
              <a:ea typeface="Yu Gothic" panose="020B0400000000000000" pitchFamily="34" charset="-128"/>
            </a:endParaRPr>
          </a:p>
        </p:txBody>
      </p:sp>
      <p:sp>
        <p:nvSpPr>
          <p:cNvPr id="10" name="テキスト ボックス 9">
            <a:extLst>
              <a:ext uri="{FF2B5EF4-FFF2-40B4-BE49-F238E27FC236}">
                <a16:creationId xmlns:a16="http://schemas.microsoft.com/office/drawing/2014/main" id="{94EF918E-E772-18EE-B81B-3B8ECC7AB59E}"/>
              </a:ext>
            </a:extLst>
          </p:cNvPr>
          <p:cNvSpPr txBox="1"/>
          <p:nvPr/>
        </p:nvSpPr>
        <p:spPr>
          <a:xfrm>
            <a:off x="424220" y="5329685"/>
            <a:ext cx="697627" cy="400110"/>
          </a:xfrm>
          <a:prstGeom prst="rect">
            <a:avLst/>
          </a:prstGeom>
          <a:noFill/>
          <a:ln w="6350">
            <a:solidFill>
              <a:schemeClr val="bg1">
                <a:lumMod val="50000"/>
              </a:schemeClr>
            </a:solidFill>
          </a:ln>
        </p:spPr>
        <p:txBody>
          <a:bodyPr wrap="none" rtlCol="0" anchor="ctr">
            <a:spAutoFit/>
          </a:bodyPr>
          <a:lstStyle/>
          <a:p>
            <a:pPr algn="ctr"/>
            <a:r>
              <a:rPr kumimoji="1" lang="ja-JP" altLang="en-US" sz="2000" dirty="0"/>
              <a:t>教訓</a:t>
            </a:r>
          </a:p>
        </p:txBody>
      </p:sp>
      <p:sp>
        <p:nvSpPr>
          <p:cNvPr id="17" name="正方形/長方形 16">
            <a:extLst>
              <a:ext uri="{FF2B5EF4-FFF2-40B4-BE49-F238E27FC236}">
                <a16:creationId xmlns:a16="http://schemas.microsoft.com/office/drawing/2014/main" id="{EB9CF557-C380-8DA7-1540-5462893C4F58}"/>
              </a:ext>
            </a:extLst>
          </p:cNvPr>
          <p:cNvSpPr/>
          <p:nvPr/>
        </p:nvSpPr>
        <p:spPr>
          <a:xfrm>
            <a:off x="197427" y="5122718"/>
            <a:ext cx="8754997" cy="1655645"/>
          </a:xfrm>
          <a:prstGeom prst="rect">
            <a:avLst/>
          </a:prstGeom>
          <a:noFill/>
          <a:ln w="63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スライド番号プレースホルダー 3">
            <a:extLst>
              <a:ext uri="{FF2B5EF4-FFF2-40B4-BE49-F238E27FC236}">
                <a16:creationId xmlns:a16="http://schemas.microsoft.com/office/drawing/2014/main" id="{35515F2D-94B2-6DB1-3B0D-12B5B2E6A251}"/>
              </a:ext>
            </a:extLst>
          </p:cNvPr>
          <p:cNvSpPr>
            <a:spLocks noGrp="1"/>
          </p:cNvSpPr>
          <p:nvPr>
            <p:ph type="sldNum" sz="quarter" idx="12"/>
          </p:nvPr>
        </p:nvSpPr>
        <p:spPr>
          <a:xfrm>
            <a:off x="6925090" y="6356351"/>
            <a:ext cx="2057400" cy="365125"/>
          </a:xfrm>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10</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448782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BE2F88D7-676E-44BD-807A-C4F2C45C23B6}"/>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11</a:t>
            </a:fld>
            <a:endParaRPr kumimoji="1" lang="ja-JP" altLang="en-US">
              <a:latin typeface="Yu Gothic" panose="020B0400000000000000" pitchFamily="34" charset="-128"/>
              <a:ea typeface="Yu Gothic" panose="020B0400000000000000" pitchFamily="34" charset="-128"/>
            </a:endParaRPr>
          </a:p>
        </p:txBody>
      </p:sp>
      <p:sp>
        <p:nvSpPr>
          <p:cNvPr id="5" name="タイトル 1">
            <a:extLst>
              <a:ext uri="{FF2B5EF4-FFF2-40B4-BE49-F238E27FC236}">
                <a16:creationId xmlns:a16="http://schemas.microsoft.com/office/drawing/2014/main" id="{46DF8AC0-4AB9-4043-A6C4-3CED0B200FCA}"/>
              </a:ext>
            </a:extLst>
          </p:cNvPr>
          <p:cNvSpPr>
            <a:spLocks noGrp="1"/>
          </p:cNvSpPr>
          <p:nvPr>
            <p:ph type="title"/>
          </p:nvPr>
        </p:nvSpPr>
        <p:spPr>
          <a:xfrm>
            <a:off x="628650" y="188844"/>
            <a:ext cx="7886700" cy="775253"/>
          </a:xfrm>
        </p:spPr>
        <p:txBody>
          <a:bodyPr/>
          <a:lstStyle/>
          <a:p>
            <a:r>
              <a:rPr kumimoji="1" lang="ja-JP" altLang="en-US">
                <a:latin typeface="Yu Gothic" panose="020B0400000000000000" pitchFamily="34" charset="-128"/>
                <a:ea typeface="Yu Gothic" panose="020B0400000000000000" pitchFamily="34" charset="-128"/>
              </a:rPr>
              <a:t>線量評価に関する問い合わせ先</a:t>
            </a:r>
          </a:p>
        </p:txBody>
      </p:sp>
      <p:sp>
        <p:nvSpPr>
          <p:cNvPr id="7" name="テキスト ボックス 6">
            <a:extLst>
              <a:ext uri="{FF2B5EF4-FFF2-40B4-BE49-F238E27FC236}">
                <a16:creationId xmlns:a16="http://schemas.microsoft.com/office/drawing/2014/main" id="{F680FD2D-2BDA-4EA0-B96A-7D760C201AB6}"/>
              </a:ext>
            </a:extLst>
          </p:cNvPr>
          <p:cNvSpPr txBox="1"/>
          <p:nvPr/>
        </p:nvSpPr>
        <p:spPr>
          <a:xfrm>
            <a:off x="363609" y="6406014"/>
            <a:ext cx="8152621" cy="400110"/>
          </a:xfrm>
          <a:prstGeom prst="rect">
            <a:avLst/>
          </a:prstGeom>
          <a:noFill/>
        </p:spPr>
        <p:txBody>
          <a:bodyPr wrap="square" rtlCol="0">
            <a:spAutoFit/>
          </a:bodyPr>
          <a:lstStyle/>
          <a:p>
            <a:pPr algn="ctr"/>
            <a:r>
              <a:rPr lang="ja-JP" altLang="en-US" sz="2000">
                <a:latin typeface="Yu Gothic" panose="020B0400000000000000" pitchFamily="34" charset="-128"/>
                <a:ea typeface="Yu Gothic" panose="020B0400000000000000" pitchFamily="34" charset="-128"/>
              </a:rPr>
              <a:t>具体的な</a:t>
            </a:r>
            <a:r>
              <a:rPr kumimoji="1" lang="ja-JP" altLang="en-US" sz="2000">
                <a:latin typeface="Yu Gothic" panose="020B0400000000000000" pitchFamily="34" charset="-128"/>
                <a:ea typeface="Yu Gothic" panose="020B0400000000000000" pitchFamily="34" charset="-128"/>
              </a:rPr>
              <a:t>連絡先、送付方法等については</a:t>
            </a:r>
            <a:r>
              <a:rPr kumimoji="1" lang="ja-JP" altLang="en-US" sz="2000" b="1" u="sng">
                <a:latin typeface="Yu Gothic" panose="020B0400000000000000" pitchFamily="34" charset="-128"/>
                <a:ea typeface="Yu Gothic" panose="020B0400000000000000" pitchFamily="34" charset="-128"/>
              </a:rPr>
              <a:t>事前に確認しておく</a:t>
            </a:r>
          </a:p>
        </p:txBody>
      </p:sp>
      <p:sp>
        <p:nvSpPr>
          <p:cNvPr id="8" name="コンテンツ プレースホルダー 2">
            <a:extLst>
              <a:ext uri="{FF2B5EF4-FFF2-40B4-BE49-F238E27FC236}">
                <a16:creationId xmlns:a16="http://schemas.microsoft.com/office/drawing/2014/main" id="{D26799B6-FE33-47EF-A3E1-D2AFCE612C26}"/>
              </a:ext>
            </a:extLst>
          </p:cNvPr>
          <p:cNvSpPr txBox="1">
            <a:spLocks/>
          </p:cNvSpPr>
          <p:nvPr/>
        </p:nvSpPr>
        <p:spPr>
          <a:xfrm>
            <a:off x="4724400" y="1289284"/>
            <a:ext cx="4419600" cy="4791543"/>
          </a:xfrm>
          <a:prstGeom prst="rect">
            <a:avLst/>
          </a:prstGeom>
        </p:spPr>
        <p:txBody>
          <a:bodyPr vert="horz" lIns="91440" tIns="45720" rIns="91440" bIns="45720" rtlCol="0">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fontAlgn="base"/>
            <a:r>
              <a:rPr lang="ja-JP" altLang="ja-JP" sz="2000" b="1" dirty="0">
                <a:latin typeface="Yu Gothic" panose="020B0400000000000000" pitchFamily="34" charset="-128"/>
                <a:ea typeface="Yu Gothic" panose="020B0400000000000000" pitchFamily="34" charset="-128"/>
              </a:rPr>
              <a:t>弘前大学</a:t>
            </a:r>
            <a:endParaRPr lang="en-US" altLang="ja-JP" sz="2000" b="1" dirty="0">
              <a:latin typeface="Yu Gothic" panose="020B0400000000000000" pitchFamily="34" charset="-128"/>
              <a:ea typeface="Yu Gothic" panose="020B0400000000000000" pitchFamily="34" charset="-128"/>
            </a:endParaRPr>
          </a:p>
          <a:p>
            <a:pPr lvl="1" fontAlgn="base"/>
            <a:r>
              <a:rPr lang="ja-JP" altLang="en-US" sz="1600" dirty="0">
                <a:latin typeface="Yu Gothic" panose="020B0400000000000000" pitchFamily="34" charset="-128"/>
                <a:ea typeface="Yu Gothic" panose="020B0400000000000000" pitchFamily="34" charset="-128"/>
              </a:rPr>
              <a:t>放射線安全総合支援センター</a:t>
            </a:r>
            <a:endParaRPr lang="en-US" altLang="ja-JP" sz="1600" dirty="0">
              <a:latin typeface="Yu Gothic" panose="020B0400000000000000" pitchFamily="34" charset="-128"/>
              <a:ea typeface="Yu Gothic" panose="020B0400000000000000" pitchFamily="34" charset="-128"/>
            </a:endParaRPr>
          </a:p>
          <a:p>
            <a:pPr marL="342900" lvl="1" indent="0" fontAlgn="base">
              <a:buFont typeface="ヒラギノ角ゴシック W3" panose="020B0400000000000000" pitchFamily="34" charset="-128"/>
              <a:buNone/>
            </a:pPr>
            <a:endParaRPr lang="en-US" altLang="ja-JP" sz="900" dirty="0">
              <a:latin typeface="Yu Gothic" panose="020B0400000000000000" pitchFamily="34" charset="-128"/>
              <a:ea typeface="Yu Gothic" panose="020B0400000000000000" pitchFamily="34" charset="-128"/>
            </a:endParaRPr>
          </a:p>
          <a:p>
            <a:pPr fontAlgn="base"/>
            <a:r>
              <a:rPr lang="ja-JP" altLang="ja-JP" sz="2000" b="1" dirty="0">
                <a:latin typeface="Yu Gothic" panose="020B0400000000000000" pitchFamily="34" charset="-128"/>
                <a:ea typeface="Yu Gothic" panose="020B0400000000000000" pitchFamily="34" charset="-128"/>
              </a:rPr>
              <a:t>福島県立医科大学</a:t>
            </a:r>
            <a:endParaRPr lang="en-US" altLang="ja-JP" sz="2000" b="1" dirty="0">
              <a:latin typeface="Yu Gothic" panose="020B0400000000000000" pitchFamily="34" charset="-128"/>
              <a:ea typeface="Yu Gothic" panose="020B0400000000000000" pitchFamily="34" charset="-128"/>
            </a:endParaRPr>
          </a:p>
          <a:p>
            <a:pPr lvl="1" fontAlgn="base"/>
            <a:r>
              <a:rPr lang="ja-JP" altLang="en-US" sz="1600" dirty="0">
                <a:latin typeface="Yu Gothic" panose="020B0400000000000000" pitchFamily="34" charset="-128"/>
                <a:ea typeface="Yu Gothic" panose="020B0400000000000000" pitchFamily="34" charset="-128"/>
              </a:rPr>
              <a:t>附属病院災害医療部</a:t>
            </a:r>
            <a:endParaRPr lang="en-US" altLang="ja-JP" sz="1600" dirty="0">
              <a:latin typeface="Yu Gothic" panose="020B0400000000000000" pitchFamily="34" charset="-128"/>
              <a:ea typeface="Yu Gothic" panose="020B0400000000000000" pitchFamily="34" charset="-128"/>
            </a:endParaRPr>
          </a:p>
          <a:p>
            <a:pPr marL="342900" lvl="1" indent="0" fontAlgn="base">
              <a:buFont typeface="ヒラギノ角ゴシック W3" panose="020B0400000000000000" pitchFamily="34" charset="-128"/>
              <a:buNone/>
            </a:pPr>
            <a:endParaRPr lang="en-US" altLang="ja-JP" sz="900" dirty="0">
              <a:latin typeface="Yu Gothic" panose="020B0400000000000000" pitchFamily="34" charset="-128"/>
              <a:ea typeface="Yu Gothic" panose="020B0400000000000000" pitchFamily="34" charset="-128"/>
            </a:endParaRPr>
          </a:p>
          <a:p>
            <a:pPr fontAlgn="base"/>
            <a:r>
              <a:rPr lang="ja-JP" altLang="en-US" sz="2000" b="1" dirty="0">
                <a:latin typeface="Yu Gothic" panose="020B0400000000000000" pitchFamily="34" charset="-128"/>
                <a:ea typeface="Yu Gothic" panose="020B0400000000000000" pitchFamily="34" charset="-128"/>
              </a:rPr>
              <a:t>量子科学技術研究開発機構</a:t>
            </a:r>
            <a:endParaRPr lang="en-US" altLang="ja-JP" sz="2000" b="1" dirty="0">
              <a:latin typeface="Yu Gothic" panose="020B0400000000000000" pitchFamily="34" charset="-128"/>
              <a:ea typeface="Yu Gothic" panose="020B0400000000000000" pitchFamily="34" charset="-128"/>
            </a:endParaRPr>
          </a:p>
          <a:p>
            <a:pPr lvl="1" fontAlgn="base"/>
            <a:r>
              <a:rPr lang="ja-JP" altLang="en-US" sz="1600" dirty="0">
                <a:latin typeface="Yu Gothic" panose="020B0400000000000000" pitchFamily="34" charset="-128"/>
                <a:ea typeface="Yu Gothic" panose="020B0400000000000000" pitchFamily="34" charset="-128"/>
              </a:rPr>
              <a:t>放射線医学研究所</a:t>
            </a:r>
            <a:endParaRPr lang="en-US" altLang="zh-TW" sz="1600" dirty="0">
              <a:latin typeface="Yu Gothic" panose="020B0400000000000000" pitchFamily="34" charset="-128"/>
              <a:ea typeface="Yu Gothic" panose="020B0400000000000000" pitchFamily="34" charset="-128"/>
            </a:endParaRPr>
          </a:p>
          <a:p>
            <a:pPr marL="342900" lvl="1" indent="0" fontAlgn="base">
              <a:buFont typeface="ヒラギノ角ゴシック W3" panose="020B0400000000000000" pitchFamily="34" charset="-128"/>
              <a:buNone/>
            </a:pPr>
            <a:endParaRPr lang="en-US" altLang="ja-JP" sz="900" dirty="0">
              <a:latin typeface="Yu Gothic" panose="020B0400000000000000" pitchFamily="34" charset="-128"/>
              <a:ea typeface="Yu Gothic" panose="020B0400000000000000" pitchFamily="34" charset="-128"/>
            </a:endParaRPr>
          </a:p>
          <a:p>
            <a:pPr fontAlgn="base"/>
            <a:r>
              <a:rPr lang="ja-JP" altLang="en-US" sz="2000" b="1" dirty="0">
                <a:latin typeface="Yu Gothic" panose="020B0400000000000000" pitchFamily="34" charset="-128"/>
                <a:ea typeface="Yu Gothic" panose="020B0400000000000000" pitchFamily="34" charset="-128"/>
              </a:rPr>
              <a:t>福井大学</a:t>
            </a:r>
            <a:endParaRPr lang="en-US" altLang="ja-JP" sz="2000" b="1" dirty="0">
              <a:latin typeface="Yu Gothic" panose="020B0400000000000000" pitchFamily="34" charset="-128"/>
              <a:ea typeface="Yu Gothic" panose="020B0400000000000000" pitchFamily="34" charset="-128"/>
            </a:endParaRPr>
          </a:p>
          <a:p>
            <a:pPr lvl="1" fontAlgn="base"/>
            <a:r>
              <a:rPr lang="ja-JP" altLang="en-US" sz="1600" dirty="0">
                <a:latin typeface="Yu Gothic" panose="020B0400000000000000" pitchFamily="34" charset="-128"/>
                <a:ea typeface="Yu Gothic" panose="020B0400000000000000" pitchFamily="34" charset="-128"/>
              </a:rPr>
              <a:t>附属病院高度被ばく医療支援センター</a:t>
            </a:r>
            <a:endParaRPr lang="en-US" altLang="zh-TW" sz="1600" dirty="0">
              <a:latin typeface="Yu Gothic" panose="020B0400000000000000" pitchFamily="34" charset="-128"/>
              <a:ea typeface="Yu Gothic" panose="020B0400000000000000" pitchFamily="34" charset="-128"/>
            </a:endParaRPr>
          </a:p>
          <a:p>
            <a:pPr marL="342900" lvl="1" indent="0" fontAlgn="base">
              <a:buFont typeface="ヒラギノ角ゴシック W3" panose="020B0400000000000000" pitchFamily="34" charset="-128"/>
              <a:buNone/>
            </a:pPr>
            <a:endParaRPr lang="en-US" altLang="ja-JP" sz="900" dirty="0">
              <a:latin typeface="Yu Gothic" panose="020B0400000000000000" pitchFamily="34" charset="-128"/>
              <a:ea typeface="Yu Gothic" panose="020B0400000000000000" pitchFamily="34" charset="-128"/>
            </a:endParaRPr>
          </a:p>
          <a:p>
            <a:pPr fontAlgn="base"/>
            <a:r>
              <a:rPr lang="ja-JP" altLang="ja-JP" sz="2000" b="1" dirty="0">
                <a:latin typeface="Yu Gothic" panose="020B0400000000000000" pitchFamily="34" charset="-128"/>
                <a:ea typeface="Yu Gothic" panose="020B0400000000000000" pitchFamily="34" charset="-128"/>
              </a:rPr>
              <a:t>広島大学</a:t>
            </a:r>
            <a:endParaRPr lang="en-US" altLang="ja-JP" sz="2000" b="1" dirty="0">
              <a:latin typeface="Yu Gothic" panose="020B0400000000000000" pitchFamily="34" charset="-128"/>
              <a:ea typeface="Yu Gothic" panose="020B0400000000000000" pitchFamily="34" charset="-128"/>
            </a:endParaRPr>
          </a:p>
          <a:p>
            <a:pPr lvl="1" fontAlgn="base"/>
            <a:r>
              <a:rPr lang="ja-JP" altLang="en-US" sz="1600" dirty="0">
                <a:latin typeface="Yu Gothic" panose="020B0400000000000000" pitchFamily="34" charset="-128"/>
                <a:ea typeface="Yu Gothic" panose="020B0400000000000000" pitchFamily="34" charset="-128"/>
              </a:rPr>
              <a:t>放射線災害医療総合支援センター</a:t>
            </a:r>
            <a:endParaRPr lang="en-US" altLang="ja-JP" sz="1600" dirty="0">
              <a:latin typeface="Yu Gothic" panose="020B0400000000000000" pitchFamily="34" charset="-128"/>
              <a:ea typeface="Yu Gothic" panose="020B0400000000000000" pitchFamily="34" charset="-128"/>
            </a:endParaRPr>
          </a:p>
          <a:p>
            <a:pPr marL="342900" lvl="1" indent="0" fontAlgn="base">
              <a:buNone/>
            </a:pPr>
            <a:endParaRPr lang="en-US" altLang="ja-JP" sz="900" dirty="0">
              <a:latin typeface="Yu Gothic" panose="020B0400000000000000" pitchFamily="34" charset="-128"/>
              <a:ea typeface="Yu Gothic" panose="020B0400000000000000" pitchFamily="34" charset="-128"/>
            </a:endParaRPr>
          </a:p>
          <a:p>
            <a:pPr fontAlgn="base"/>
            <a:r>
              <a:rPr lang="ja-JP" altLang="ja-JP" sz="2000" b="1" dirty="0">
                <a:latin typeface="Yu Gothic" panose="020B0400000000000000" pitchFamily="34" charset="-128"/>
                <a:ea typeface="Yu Gothic" panose="020B0400000000000000" pitchFamily="34" charset="-128"/>
              </a:rPr>
              <a:t>長崎大学</a:t>
            </a:r>
            <a:endParaRPr lang="en-US" altLang="ja-JP" sz="1600" b="1" dirty="0">
              <a:latin typeface="Yu Gothic" panose="020B0400000000000000" pitchFamily="34" charset="-128"/>
              <a:ea typeface="Yu Gothic" panose="020B0400000000000000" pitchFamily="34" charset="-128"/>
            </a:endParaRPr>
          </a:p>
          <a:p>
            <a:pPr lvl="1" fontAlgn="base"/>
            <a:r>
              <a:rPr lang="ja-JP" altLang="en-US" sz="1600" dirty="0">
                <a:latin typeface="Yu Gothic" panose="020B0400000000000000" pitchFamily="34" charset="-128"/>
                <a:ea typeface="Yu Gothic" panose="020B0400000000000000" pitchFamily="34" charset="-128"/>
              </a:rPr>
              <a:t>原子力災害対策戦略本部　</a:t>
            </a:r>
            <a:endParaRPr lang="en-US" altLang="ja-JP" sz="1600" dirty="0">
              <a:latin typeface="Yu Gothic" panose="020B0400000000000000" pitchFamily="34" charset="-128"/>
              <a:ea typeface="Yu Gothic" panose="020B0400000000000000" pitchFamily="34" charset="-128"/>
            </a:endParaRPr>
          </a:p>
        </p:txBody>
      </p:sp>
      <p:pic>
        <p:nvPicPr>
          <p:cNvPr id="2" name="Picture 1">
            <a:extLst>
              <a:ext uri="{FF2B5EF4-FFF2-40B4-BE49-F238E27FC236}">
                <a16:creationId xmlns:a16="http://schemas.microsoft.com/office/drawing/2014/main" id="{9D9BEC79-1444-C54A-1EBC-41270CC5ED62}"/>
              </a:ext>
            </a:extLst>
          </p:cNvPr>
          <p:cNvPicPr>
            <a:picLocks noChangeAspect="1"/>
          </p:cNvPicPr>
          <p:nvPr/>
        </p:nvPicPr>
        <p:blipFill rotWithShape="1">
          <a:blip r:embed="rId3"/>
          <a:srcRect r="1284" b="165"/>
          <a:stretch/>
        </p:blipFill>
        <p:spPr>
          <a:xfrm>
            <a:off x="140718" y="1346799"/>
            <a:ext cx="4576116" cy="5004416"/>
          </a:xfrm>
          <a:prstGeom prst="rect">
            <a:avLst/>
          </a:prstGeom>
        </p:spPr>
      </p:pic>
    </p:spTree>
    <p:extLst>
      <p:ext uri="{BB962C8B-B14F-4D97-AF65-F5344CB8AC3E}">
        <p14:creationId xmlns:p14="http://schemas.microsoft.com/office/powerpoint/2010/main" val="11235471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36AB7AF-7EC6-49AA-B587-9B19FEA0E866}"/>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まとめ</a:t>
            </a:r>
          </a:p>
        </p:txBody>
      </p:sp>
      <p:sp>
        <p:nvSpPr>
          <p:cNvPr id="3" name="コンテンツ プレースホルダー 2">
            <a:extLst>
              <a:ext uri="{FF2B5EF4-FFF2-40B4-BE49-F238E27FC236}">
                <a16:creationId xmlns:a16="http://schemas.microsoft.com/office/drawing/2014/main" id="{74FB164D-B007-46A8-8FB9-11A8F2D39326}"/>
              </a:ext>
            </a:extLst>
          </p:cNvPr>
          <p:cNvSpPr>
            <a:spLocks noGrp="1"/>
          </p:cNvSpPr>
          <p:nvPr>
            <p:ph idx="1"/>
          </p:nvPr>
        </p:nvSpPr>
        <p:spPr>
          <a:xfrm>
            <a:off x="269187" y="1272209"/>
            <a:ext cx="8605625" cy="5449267"/>
          </a:xfrm>
        </p:spPr>
        <p:txBody>
          <a:bodyPr>
            <a:normAutofit/>
          </a:bodyPr>
          <a:lstStyle/>
          <a:p>
            <a:r>
              <a:rPr lang="ja-JP" altLang="en-US" sz="2000" dirty="0">
                <a:latin typeface="Yu Gothic" panose="020B0400000000000000" pitchFamily="34" charset="-128"/>
                <a:ea typeface="Yu Gothic" panose="020B0400000000000000" pitchFamily="34" charset="-128"/>
              </a:rPr>
              <a:t>急性放射線症候群は、</a:t>
            </a:r>
            <a:r>
              <a:rPr lang="en-US" altLang="ja-JP" sz="2000" dirty="0">
                <a:latin typeface="Yu Gothic" panose="020B0400000000000000" pitchFamily="34" charset="-128"/>
                <a:ea typeface="Yu Gothic" panose="020B0400000000000000" pitchFamily="34" charset="-128"/>
              </a:rPr>
              <a:t>1 </a:t>
            </a:r>
            <a:r>
              <a:rPr lang="en-US" altLang="ja-JP" sz="2000" dirty="0" err="1">
                <a:latin typeface="Yu Gothic" panose="020B0400000000000000" pitchFamily="34" charset="-128"/>
                <a:ea typeface="Yu Gothic" panose="020B0400000000000000" pitchFamily="34" charset="-128"/>
              </a:rPr>
              <a:t>Gy</a:t>
            </a:r>
            <a:r>
              <a:rPr lang="ja-JP" altLang="en-US" sz="2000" dirty="0">
                <a:latin typeface="Yu Gothic" panose="020B0400000000000000" pitchFamily="34" charset="-128"/>
                <a:ea typeface="Yu Gothic" panose="020B0400000000000000" pitchFamily="34" charset="-128"/>
              </a:rPr>
              <a:t>を超える急性被ばくを全身に受けた場合に現れる様々な臓器・組織障害のことであり、前駆期の症状は簡易的な線量推定に用いられ、治療は対症療法が中心となる。</a:t>
            </a:r>
            <a:endParaRPr lang="en-US" altLang="ja-JP" sz="2000" dirty="0">
              <a:latin typeface="Yu Gothic" panose="020B0400000000000000" pitchFamily="34" charset="-128"/>
              <a:ea typeface="Yu Gothic" panose="020B0400000000000000" pitchFamily="34" charset="-128"/>
            </a:endParaRPr>
          </a:p>
          <a:p>
            <a:endParaRPr lang="en-US" altLang="ja-JP" sz="2000" dirty="0">
              <a:latin typeface="Yu Gothic" panose="020B0400000000000000" pitchFamily="34" charset="-128"/>
              <a:ea typeface="Yu Gothic" panose="020B0400000000000000" pitchFamily="34" charset="-128"/>
            </a:endParaRPr>
          </a:p>
          <a:p>
            <a:r>
              <a:rPr lang="ja-JP" altLang="en-US" sz="2000" dirty="0">
                <a:latin typeface="Yu Gothic" panose="020B0400000000000000" pitchFamily="34" charset="-128"/>
                <a:ea typeface="Yu Gothic" panose="020B0400000000000000" pitchFamily="34" charset="-128"/>
              </a:rPr>
              <a:t>内部被ばくに対しては、将来の生物学的影響を低減するために、　　預託実効線量を勘案しながら、核種に応じた薬剤を投与する。</a:t>
            </a:r>
            <a:endParaRPr lang="en-US" altLang="ja-JP" sz="2000" dirty="0">
              <a:latin typeface="Yu Gothic" panose="020B0400000000000000" pitchFamily="34" charset="-128"/>
              <a:ea typeface="Yu Gothic" panose="020B0400000000000000" pitchFamily="34" charset="-128"/>
            </a:endParaRPr>
          </a:p>
          <a:p>
            <a:endParaRPr lang="en-US" altLang="ja-JP" sz="2000" dirty="0">
              <a:latin typeface="Yu Gothic" panose="020B0400000000000000" pitchFamily="34" charset="-128"/>
              <a:ea typeface="Yu Gothic" panose="020B0400000000000000" pitchFamily="34" charset="-128"/>
            </a:endParaRPr>
          </a:p>
          <a:p>
            <a:r>
              <a:rPr lang="ja-JP" altLang="en-US" sz="2000" dirty="0">
                <a:latin typeface="Yu Gothic" panose="020B0400000000000000" pitchFamily="34" charset="-128"/>
                <a:ea typeface="Yu Gothic" panose="020B0400000000000000" pitchFamily="34" charset="-128"/>
              </a:rPr>
              <a:t>線量評価の方法は想定される被ばく状態によって様々な方法があり、複合的に判断を行う。また、採取した検体は分析機関へ送付するまで、適切な条件下で保管する必要がある。</a:t>
            </a:r>
            <a:endParaRPr lang="en-US" altLang="ja-JP" sz="2000" dirty="0">
              <a:latin typeface="Yu Gothic" panose="020B0400000000000000" pitchFamily="34" charset="-128"/>
              <a:ea typeface="Yu Gothic" panose="020B0400000000000000" pitchFamily="34" charset="-128"/>
            </a:endParaRPr>
          </a:p>
          <a:p>
            <a:endParaRPr lang="en-US" altLang="ja-JP" sz="2000" dirty="0">
              <a:latin typeface="Yu Gothic" panose="020B0400000000000000" pitchFamily="34" charset="-128"/>
              <a:ea typeface="Yu Gothic" panose="020B0400000000000000" pitchFamily="34" charset="-128"/>
            </a:endParaRPr>
          </a:p>
          <a:p>
            <a:r>
              <a:rPr kumimoji="1" lang="ja-JP" altLang="en-US" sz="2000" dirty="0">
                <a:latin typeface="Yu Gothic" panose="020B0400000000000000" pitchFamily="34" charset="-128"/>
                <a:ea typeface="Yu Gothic" panose="020B0400000000000000" pitchFamily="34" charset="-128"/>
              </a:rPr>
              <a:t>緊急時には情報の錯そうなどが予想されるため、体外計測時には必ず体表面汚染検査を行う。</a:t>
            </a:r>
            <a:endParaRPr kumimoji="1" lang="en-US" altLang="ja-JP" sz="2000" dirty="0">
              <a:latin typeface="Yu Gothic" panose="020B0400000000000000" pitchFamily="34" charset="-128"/>
              <a:ea typeface="Yu Gothic" panose="020B0400000000000000" pitchFamily="34" charset="-128"/>
            </a:endParaRPr>
          </a:p>
          <a:p>
            <a:endParaRPr kumimoji="1" lang="en-US" altLang="ja-JP" sz="2000" dirty="0">
              <a:latin typeface="Yu Gothic" panose="020B0400000000000000" pitchFamily="34" charset="-128"/>
              <a:ea typeface="Yu Gothic" panose="020B0400000000000000" pitchFamily="34" charset="-128"/>
            </a:endParaRPr>
          </a:p>
          <a:p>
            <a:r>
              <a:rPr kumimoji="1" lang="ja-JP" altLang="en-US" sz="2000" dirty="0">
                <a:latin typeface="Yu Gothic" panose="020B0400000000000000" pitchFamily="34" charset="-128"/>
                <a:ea typeface="Yu Gothic" panose="020B0400000000000000" pitchFamily="34" charset="-128"/>
              </a:rPr>
              <a:t>線量評価の依頼機関および</a:t>
            </a:r>
            <a:r>
              <a:rPr lang="ja-JP" altLang="en-US" sz="2000" dirty="0">
                <a:latin typeface="Yu Gothic" panose="020B0400000000000000" pitchFamily="34" charset="-128"/>
                <a:ea typeface="Yu Gothic" panose="020B0400000000000000" pitchFamily="34" charset="-128"/>
              </a:rPr>
              <a:t>送付方法については、事前に確認しておき、必要な資機材を準備しておくことが望ましい。</a:t>
            </a:r>
            <a:endParaRPr kumimoji="1" lang="ja-JP" altLang="en-US" sz="2000" dirty="0">
              <a:latin typeface="Yu Gothic" panose="020B0400000000000000" pitchFamily="34" charset="-128"/>
              <a:ea typeface="Yu Gothic" panose="020B0400000000000000" pitchFamily="34" charset="-128"/>
            </a:endParaRPr>
          </a:p>
        </p:txBody>
      </p:sp>
      <p:sp>
        <p:nvSpPr>
          <p:cNvPr id="4" name="スライド番号プレースホルダー 3">
            <a:extLst>
              <a:ext uri="{FF2B5EF4-FFF2-40B4-BE49-F238E27FC236}">
                <a16:creationId xmlns:a16="http://schemas.microsoft.com/office/drawing/2014/main" id="{AF839441-D125-48B9-A6A7-162797CF6FB1}"/>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12</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92090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C560A7-EE7F-0C95-6C5F-A5290B8D2C33}"/>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急性放射線症候群の治療</a:t>
            </a:r>
          </a:p>
        </p:txBody>
      </p:sp>
      <p:sp>
        <p:nvSpPr>
          <p:cNvPr id="4" name="スライド番号プレースホルダー 3">
            <a:extLst>
              <a:ext uri="{FF2B5EF4-FFF2-40B4-BE49-F238E27FC236}">
                <a16:creationId xmlns:a16="http://schemas.microsoft.com/office/drawing/2014/main" id="{5042496A-13D9-47C7-1D5C-7D3CAB98F7B8}"/>
              </a:ext>
            </a:extLst>
          </p:cNvPr>
          <p:cNvSpPr>
            <a:spLocks noGrp="1"/>
          </p:cNvSpPr>
          <p:nvPr>
            <p:ph type="sldNum" sz="quarter" idx="12"/>
          </p:nvPr>
        </p:nvSpPr>
        <p:spPr>
          <a:xfrm>
            <a:off x="6925090" y="6497754"/>
            <a:ext cx="2057400" cy="365125"/>
          </a:xfrm>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13</a:t>
            </a:fld>
            <a:endParaRPr kumimoji="1" lang="ja-JP" altLang="en-US">
              <a:latin typeface="Yu Gothic" panose="020B0400000000000000" pitchFamily="34" charset="-128"/>
              <a:ea typeface="Yu Gothic" panose="020B0400000000000000" pitchFamily="34" charset="-128"/>
            </a:endParaRPr>
          </a:p>
        </p:txBody>
      </p:sp>
      <p:graphicFrame>
        <p:nvGraphicFramePr>
          <p:cNvPr id="5" name="表 4">
            <a:extLst>
              <a:ext uri="{FF2B5EF4-FFF2-40B4-BE49-F238E27FC236}">
                <a16:creationId xmlns:a16="http://schemas.microsoft.com/office/drawing/2014/main" id="{049E6686-086D-A9A8-BAC3-81BFD94D61FE}"/>
              </a:ext>
            </a:extLst>
          </p:cNvPr>
          <p:cNvGraphicFramePr>
            <a:graphicFrameLocks noGrp="1"/>
          </p:cNvGraphicFramePr>
          <p:nvPr/>
        </p:nvGraphicFramePr>
        <p:xfrm>
          <a:off x="95127" y="1933827"/>
          <a:ext cx="8953744" cy="4108191"/>
        </p:xfrm>
        <a:graphic>
          <a:graphicData uri="http://schemas.openxmlformats.org/drawingml/2006/table">
            <a:tbl>
              <a:tblPr firstRow="1" bandRow="1">
                <a:tableStyleId>{5C22544A-7EE6-4342-B048-85BDC9FD1C3A}</a:tableStyleId>
              </a:tblPr>
              <a:tblGrid>
                <a:gridCol w="825256">
                  <a:extLst>
                    <a:ext uri="{9D8B030D-6E8A-4147-A177-3AD203B41FA5}">
                      <a16:colId xmlns:a16="http://schemas.microsoft.com/office/drawing/2014/main" val="3814459663"/>
                    </a:ext>
                  </a:extLst>
                </a:gridCol>
                <a:gridCol w="1574800">
                  <a:extLst>
                    <a:ext uri="{9D8B030D-6E8A-4147-A177-3AD203B41FA5}">
                      <a16:colId xmlns:a16="http://schemas.microsoft.com/office/drawing/2014/main" val="3984572857"/>
                    </a:ext>
                  </a:extLst>
                </a:gridCol>
                <a:gridCol w="1337733">
                  <a:extLst>
                    <a:ext uri="{9D8B030D-6E8A-4147-A177-3AD203B41FA5}">
                      <a16:colId xmlns:a16="http://schemas.microsoft.com/office/drawing/2014/main" val="4261932746"/>
                    </a:ext>
                  </a:extLst>
                </a:gridCol>
                <a:gridCol w="1583556">
                  <a:extLst>
                    <a:ext uri="{9D8B030D-6E8A-4147-A177-3AD203B41FA5}">
                      <a16:colId xmlns:a16="http://schemas.microsoft.com/office/drawing/2014/main" val="369150752"/>
                    </a:ext>
                  </a:extLst>
                </a:gridCol>
                <a:gridCol w="1184556">
                  <a:extLst>
                    <a:ext uri="{9D8B030D-6E8A-4147-A177-3AD203B41FA5}">
                      <a16:colId xmlns:a16="http://schemas.microsoft.com/office/drawing/2014/main" val="4170455207"/>
                    </a:ext>
                  </a:extLst>
                </a:gridCol>
                <a:gridCol w="1201646">
                  <a:extLst>
                    <a:ext uri="{9D8B030D-6E8A-4147-A177-3AD203B41FA5}">
                      <a16:colId xmlns:a16="http://schemas.microsoft.com/office/drawing/2014/main" val="3450610304"/>
                    </a:ext>
                  </a:extLst>
                </a:gridCol>
                <a:gridCol w="1246197">
                  <a:extLst>
                    <a:ext uri="{9D8B030D-6E8A-4147-A177-3AD203B41FA5}">
                      <a16:colId xmlns:a16="http://schemas.microsoft.com/office/drawing/2014/main" val="2173272212"/>
                    </a:ext>
                  </a:extLst>
                </a:gridCol>
              </a:tblGrid>
              <a:tr h="383877">
                <a:tc gridSpan="2">
                  <a:txBody>
                    <a:bodyPr/>
                    <a:lstStyle/>
                    <a:p>
                      <a:pPr algn="ctr"/>
                      <a:r>
                        <a:rPr kumimoji="1" lang="ja-JP" altLang="en-US" sz="2000" b="0">
                          <a:solidFill>
                            <a:schemeClr val="tx1"/>
                          </a:solidFill>
                          <a:latin typeface="Yu Gothic" panose="020B0400000000000000" pitchFamily="34" charset="-128"/>
                          <a:ea typeface="Yu Gothic" panose="020B0400000000000000" pitchFamily="34" charset="-128"/>
                          <a:cs typeface="Arial" panose="020B0604020202020204" pitchFamily="34" charset="0"/>
                        </a:rPr>
                        <a:t>全身の被ばく線量</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2000" b="1" dirty="0">
                          <a:solidFill>
                            <a:schemeClr val="tx1"/>
                          </a:solidFill>
                          <a:latin typeface="Yu Gothic" panose="020B0400000000000000" pitchFamily="34" charset="-128"/>
                          <a:ea typeface="Yu Gothic" panose="020B0400000000000000" pitchFamily="34" charset="-128"/>
                          <a:cs typeface="Arial" panose="020B0604020202020204" pitchFamily="34" charset="0"/>
                        </a:rPr>
                        <a:t>1~2 </a:t>
                      </a:r>
                      <a:r>
                        <a:rPr kumimoji="1" lang="en-US" altLang="ja-JP" sz="2000" b="1" dirty="0" err="1">
                          <a:solidFill>
                            <a:schemeClr val="tx1"/>
                          </a:solidFill>
                          <a:latin typeface="Yu Gothic" panose="020B0400000000000000" pitchFamily="34" charset="-128"/>
                          <a:ea typeface="Yu Gothic" panose="020B0400000000000000" pitchFamily="34" charset="-128"/>
                          <a:cs typeface="Arial" panose="020B0604020202020204" pitchFamily="34" charset="0"/>
                        </a:rPr>
                        <a:t>Gy</a:t>
                      </a:r>
                      <a:endParaRPr kumimoji="1" lang="ja-JP" altLang="en-US" sz="2000" b="1"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en-US" altLang="ja-JP" sz="2000" b="1" dirty="0">
                          <a:solidFill>
                            <a:schemeClr val="tx1"/>
                          </a:solidFill>
                          <a:latin typeface="Yu Gothic" panose="020B0400000000000000" pitchFamily="34" charset="-128"/>
                          <a:ea typeface="Yu Gothic" panose="020B0400000000000000" pitchFamily="34" charset="-128"/>
                          <a:cs typeface="Arial" panose="020B0604020202020204" pitchFamily="34" charset="0"/>
                        </a:rPr>
                        <a:t>2~4 </a:t>
                      </a:r>
                      <a:r>
                        <a:rPr kumimoji="1" lang="en-US" altLang="ja-JP" sz="2000" b="1" dirty="0" err="1">
                          <a:solidFill>
                            <a:schemeClr val="tx1"/>
                          </a:solidFill>
                          <a:latin typeface="Yu Gothic" panose="020B0400000000000000" pitchFamily="34" charset="-128"/>
                          <a:ea typeface="Yu Gothic" panose="020B0400000000000000" pitchFamily="34" charset="-128"/>
                          <a:cs typeface="Arial" panose="020B0604020202020204" pitchFamily="34" charset="0"/>
                        </a:rPr>
                        <a:t>Gy</a:t>
                      </a:r>
                      <a:endParaRPr kumimoji="1" lang="ja-JP" altLang="en-US" sz="2000" b="1"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en-US" altLang="ja-JP" sz="2000" b="1" dirty="0">
                          <a:solidFill>
                            <a:schemeClr val="tx1"/>
                          </a:solidFill>
                          <a:latin typeface="Yu Gothic" panose="020B0400000000000000" pitchFamily="34" charset="-128"/>
                          <a:ea typeface="Yu Gothic" panose="020B0400000000000000" pitchFamily="34" charset="-128"/>
                          <a:cs typeface="Arial" panose="020B0604020202020204" pitchFamily="34" charset="0"/>
                        </a:rPr>
                        <a:t>4~6 </a:t>
                      </a:r>
                      <a:r>
                        <a:rPr kumimoji="1" lang="en-US" altLang="ja-JP" sz="2000" b="1" dirty="0" err="1">
                          <a:solidFill>
                            <a:schemeClr val="tx1"/>
                          </a:solidFill>
                          <a:latin typeface="Yu Gothic" panose="020B0400000000000000" pitchFamily="34" charset="-128"/>
                          <a:ea typeface="Yu Gothic" panose="020B0400000000000000" pitchFamily="34" charset="-128"/>
                          <a:cs typeface="Arial" panose="020B0604020202020204" pitchFamily="34" charset="0"/>
                        </a:rPr>
                        <a:t>Gy</a:t>
                      </a:r>
                      <a:endParaRPr kumimoji="1" lang="ja-JP" altLang="en-US" sz="2000" b="1"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en-US" altLang="ja-JP" sz="2000" b="1" dirty="0">
                          <a:solidFill>
                            <a:schemeClr val="tx1"/>
                          </a:solidFill>
                          <a:latin typeface="Yu Gothic" panose="020B0400000000000000" pitchFamily="34" charset="-128"/>
                          <a:ea typeface="Yu Gothic" panose="020B0400000000000000" pitchFamily="34" charset="-128"/>
                          <a:cs typeface="Arial" panose="020B0604020202020204" pitchFamily="34" charset="0"/>
                        </a:rPr>
                        <a:t>6~8 </a:t>
                      </a:r>
                      <a:r>
                        <a:rPr kumimoji="1" lang="en-US" altLang="ja-JP" sz="2000" b="1" dirty="0" err="1">
                          <a:solidFill>
                            <a:schemeClr val="tx1"/>
                          </a:solidFill>
                          <a:latin typeface="Yu Gothic" panose="020B0400000000000000" pitchFamily="34" charset="-128"/>
                          <a:ea typeface="Yu Gothic" panose="020B0400000000000000" pitchFamily="34" charset="-128"/>
                          <a:cs typeface="Arial" panose="020B0604020202020204" pitchFamily="34" charset="0"/>
                        </a:rPr>
                        <a:t>Gy</a:t>
                      </a:r>
                      <a:endParaRPr kumimoji="1" lang="ja-JP" altLang="en-US" sz="2000" b="1"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kumimoji="1" lang="en-US" altLang="ja-JP" sz="2000" b="1" dirty="0">
                          <a:solidFill>
                            <a:schemeClr val="tx1"/>
                          </a:solidFill>
                          <a:latin typeface="Yu Gothic" panose="020B0400000000000000" pitchFamily="34" charset="-128"/>
                          <a:ea typeface="Yu Gothic" panose="020B0400000000000000" pitchFamily="34" charset="-128"/>
                          <a:cs typeface="Arial" panose="020B0604020202020204" pitchFamily="34" charset="0"/>
                        </a:rPr>
                        <a:t>8 </a:t>
                      </a:r>
                      <a:r>
                        <a:rPr kumimoji="1" lang="en-US" altLang="ja-JP" sz="2000" b="1" dirty="0" err="1">
                          <a:solidFill>
                            <a:schemeClr val="tx1"/>
                          </a:solidFill>
                          <a:latin typeface="Yu Gothic" panose="020B0400000000000000" pitchFamily="34" charset="-128"/>
                          <a:ea typeface="Yu Gothic" panose="020B0400000000000000" pitchFamily="34" charset="-128"/>
                          <a:cs typeface="Arial" panose="020B0604020202020204" pitchFamily="34" charset="0"/>
                        </a:rPr>
                        <a:t>Gy</a:t>
                      </a:r>
                      <a:r>
                        <a:rPr kumimoji="1" lang="en-US" altLang="ja-JP" sz="2000" b="1" dirty="0">
                          <a:solidFill>
                            <a:schemeClr val="tx1"/>
                          </a:solidFill>
                          <a:latin typeface="Yu Gothic" panose="020B0400000000000000" pitchFamily="34" charset="-128"/>
                          <a:ea typeface="Yu Gothic" panose="020B0400000000000000" pitchFamily="34" charset="-128"/>
                          <a:cs typeface="Arial" panose="020B0604020202020204" pitchFamily="34" charset="0"/>
                        </a:rPr>
                        <a:t> &lt;</a:t>
                      </a:r>
                      <a:endParaRPr kumimoji="1" lang="ja-JP" altLang="en-US" sz="2000" b="1"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2895975682"/>
                  </a:ext>
                </a:extLst>
              </a:tr>
              <a:tr h="383877">
                <a:tc gridSpan="2">
                  <a:txBody>
                    <a:bodyPr/>
                    <a:lstStyle/>
                    <a:p>
                      <a:pPr algn="ctr"/>
                      <a:endParaRPr kumimoji="1" lang="ja-JP" altLang="en-US" sz="14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b="1">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dirty="0">
                          <a:solidFill>
                            <a:schemeClr val="tx1"/>
                          </a:solidFill>
                          <a:latin typeface="Yu Gothic" panose="020B0400000000000000" pitchFamily="34" charset="-128"/>
                          <a:ea typeface="Yu Gothic" panose="020B0400000000000000" pitchFamily="34" charset="-128"/>
                          <a:cs typeface="Arial" panose="020B0604020202020204" pitchFamily="34" charset="0"/>
                        </a:rPr>
                        <a:t>経過観察</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gridSpan="4">
                  <a:txBody>
                    <a:bodyPr/>
                    <a:lstStyle/>
                    <a:p>
                      <a:pPr algn="ctr"/>
                      <a:r>
                        <a:rPr kumimoji="1" lang="ja-JP" altLang="en-US" sz="1800" b="1" u="sng" dirty="0">
                          <a:solidFill>
                            <a:schemeClr val="tx1"/>
                          </a:solidFill>
                          <a:latin typeface="Yu Gothic" panose="020B0400000000000000" pitchFamily="34" charset="-128"/>
                          <a:ea typeface="Yu Gothic" panose="020B0400000000000000" pitchFamily="34" charset="-128"/>
                          <a:cs typeface="Arial" panose="020B0604020202020204" pitchFamily="34" charset="0"/>
                        </a:rPr>
                        <a:t>入院</a:t>
                      </a:r>
                      <a:r>
                        <a:rPr kumimoji="1" lang="ja-JP" altLang="en-US" sz="1400" b="0" dirty="0">
                          <a:solidFill>
                            <a:schemeClr val="tx1"/>
                          </a:solidFill>
                          <a:latin typeface="Yu Gothic" panose="020B0400000000000000" pitchFamily="34" charset="-128"/>
                          <a:ea typeface="Yu Gothic" panose="020B0400000000000000" pitchFamily="34" charset="-128"/>
                          <a:cs typeface="Arial" panose="020B0604020202020204" pitchFamily="34" charset="0"/>
                        </a:rPr>
                        <a:t>（骨髄障害の重症度によっては無菌室管理）</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69976794"/>
                  </a:ext>
                </a:extLst>
              </a:tr>
              <a:tr h="499878">
                <a:tc rowSpan="6">
                  <a:txBody>
                    <a:bodyPr/>
                    <a:lstStyle/>
                    <a:p>
                      <a:pPr algn="ctr"/>
                      <a:r>
                        <a:rPr kumimoji="1" lang="ja-JP" altLang="en-US" sz="2000" b="0" dirty="0">
                          <a:solidFill>
                            <a:schemeClr val="tx1"/>
                          </a:solidFill>
                          <a:latin typeface="Yu Gothic" panose="020B0400000000000000" pitchFamily="34" charset="-128"/>
                          <a:ea typeface="Yu Gothic" panose="020B0400000000000000" pitchFamily="34" charset="-128"/>
                          <a:cs typeface="Arial" panose="020B0604020202020204" pitchFamily="34" charset="0"/>
                        </a:rPr>
                        <a:t>治療</a:t>
                      </a:r>
                    </a:p>
                  </a:txBody>
                  <a:tcPr anchor="ctr">
                    <a:lnL w="12700" cap="flat" cmpd="sng" algn="ctr">
                      <a:solidFill>
                        <a:schemeClr val="bg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800" b="1" dirty="0">
                          <a:solidFill>
                            <a:schemeClr val="tx1"/>
                          </a:solidFill>
                          <a:latin typeface="Yu Gothic" panose="020B0400000000000000" pitchFamily="34" charset="-128"/>
                          <a:ea typeface="Yu Gothic" panose="020B0400000000000000" pitchFamily="34" charset="-128"/>
                          <a:cs typeface="Arial" panose="020B0604020202020204" pitchFamily="34" charset="0"/>
                        </a:rPr>
                        <a:t>サイトカイン</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endParaRPr kumimoji="1" lang="ja-JP" altLang="en-US" sz="14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2">
                  <a:txBody>
                    <a:bodyPr/>
                    <a:lstStyle/>
                    <a:p>
                      <a:pPr algn="ct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G-CSF or GM-CSF</a:t>
                      </a:r>
                    </a:p>
                    <a:p>
                      <a:pPr algn="ct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可及的早期 </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(1</a:t>
                      </a: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週間以内</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a:t>
                      </a:r>
                      <a:endPar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b="0">
                        <a:solidFill>
                          <a:schemeClr val="tx1"/>
                        </a:solidFill>
                      </a:endParaRPr>
                    </a:p>
                  </a:txBody>
                  <a:tcPr>
                    <a:lnL w="12700" cap="flat" cmpd="sng" algn="ctr">
                      <a:solidFill>
                        <a:schemeClr val="bg1">
                          <a:lumMod val="50000"/>
                        </a:schemeClr>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algn="ct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GM-CSF / IL-3</a:t>
                      </a:r>
                      <a:endPar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77346246"/>
                  </a:ext>
                </a:extLst>
              </a:tr>
              <a:tr h="499878">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a:solidFill>
                            <a:schemeClr val="tx1"/>
                          </a:solidFill>
                          <a:latin typeface="Yu Gothic" panose="020B0400000000000000" pitchFamily="34" charset="-128"/>
                          <a:ea typeface="Yu Gothic" panose="020B0400000000000000" pitchFamily="34" charset="-128"/>
                          <a:cs typeface="Arial" panose="020B0604020202020204" pitchFamily="34" charset="0"/>
                        </a:rPr>
                        <a:t>抗微生物薬</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endParaRPr kumimoji="1" lang="ja-JP" altLang="en-US" sz="14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4">
                  <a:txBody>
                    <a:bodyPr/>
                    <a:lstStyle/>
                    <a:p>
                      <a:pPr algn="ct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広域スペクトラム抗菌薬</a:t>
                      </a:r>
                      <a:endPar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pPr algn="ct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抗真菌薬・抗ウイルス薬、</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SDD</a:t>
                      </a:r>
                      <a:r>
                        <a:rPr kumimoji="1" lang="en-US" altLang="ja-JP" sz="1600" b="0" baseline="30000" dirty="0">
                          <a:solidFill>
                            <a:schemeClr val="tx1"/>
                          </a:solidFill>
                          <a:latin typeface="Yu Gothic" panose="020B0400000000000000" pitchFamily="34" charset="-128"/>
                          <a:ea typeface="Yu Gothic" panose="020B0400000000000000" pitchFamily="34" charset="-128"/>
                          <a:cs typeface="Arial" panose="020B0604020202020204" pitchFamily="34" charset="0"/>
                        </a:rPr>
                        <a:t>※</a:t>
                      </a:r>
                      <a:endParaRPr kumimoji="1" lang="ja-JP" altLang="en-US" sz="1600" b="0" baseline="3000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46675324"/>
                  </a:ext>
                </a:extLst>
              </a:tr>
              <a:tr h="383877">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a:solidFill>
                            <a:schemeClr val="tx1"/>
                          </a:solidFill>
                          <a:latin typeface="Yu Gothic" panose="020B0400000000000000" pitchFamily="34" charset="-128"/>
                          <a:ea typeface="Yu Gothic" panose="020B0400000000000000" pitchFamily="34" charset="-128"/>
                          <a:cs typeface="Arial" panose="020B0604020202020204" pitchFamily="34" charset="0"/>
                        </a:rPr>
                        <a:t>血液製剤</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endParaRPr kumimoji="1" lang="ja-JP" altLang="en-US" sz="14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4">
                  <a:txBody>
                    <a:bodyPr/>
                    <a:lstStyle/>
                    <a:p>
                      <a:pPr algn="ct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血小板輸血・赤血球輸血</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a:t>
                      </a:r>
                      <a:r>
                        <a:rPr kumimoji="1" lang="ja-JP" altLang="en-US" sz="1600" b="0" u="sng" dirty="0">
                          <a:solidFill>
                            <a:schemeClr val="tx1"/>
                          </a:solidFill>
                          <a:latin typeface="Yu Gothic" panose="020B0400000000000000" pitchFamily="34" charset="-128"/>
                          <a:ea typeface="Yu Gothic" panose="020B0400000000000000" pitchFamily="34" charset="-128"/>
                          <a:cs typeface="Arial" panose="020B0604020202020204" pitchFamily="34" charset="0"/>
                        </a:rPr>
                        <a:t>必要に応じて</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a:t>
                      </a:r>
                      <a:endPar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6048394"/>
                  </a:ext>
                </a:extLst>
              </a:tr>
              <a:tr h="499878">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a:solidFill>
                            <a:schemeClr val="tx1"/>
                          </a:solidFill>
                          <a:latin typeface="Yu Gothic" panose="020B0400000000000000" pitchFamily="34" charset="-128"/>
                          <a:ea typeface="Yu Gothic" panose="020B0400000000000000" pitchFamily="34" charset="-128"/>
                          <a:cs typeface="Arial" panose="020B0604020202020204" pitchFamily="34" charset="0"/>
                        </a:rPr>
                        <a:t>栄養</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endParaRPr kumimoji="1" lang="ja-JP" altLang="en-US" sz="14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3">
                  <a:txBody>
                    <a:bodyPr/>
                    <a:lstStyle/>
                    <a:p>
                      <a:pPr algn="ct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完全静脈栄養</a:t>
                      </a:r>
                      <a:endPar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pPr algn="ct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L-</a:t>
                      </a: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グルタミン</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a:t>
                      </a: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成分栄養 </a:t>
                      </a:r>
                      <a:endPar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p>
                      <a:pPr algn="ct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電解質補正</a:t>
                      </a:r>
                      <a:endPar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8428343"/>
                  </a:ext>
                </a:extLst>
              </a:tr>
              <a:tr h="383877">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kumimoji="1" lang="ja-JP" altLang="en-US" sz="1800" b="1">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endParaRPr kumimoji="1" lang="ja-JP" altLang="en-US" sz="14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gridSpan="3">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急性血液浄化療法・</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DIC</a:t>
                      </a: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予防</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b="0">
                        <a:solidFill>
                          <a:schemeClr val="tx1"/>
                        </a:solidFill>
                      </a:endParaRPr>
                    </a:p>
                  </a:txBody>
                  <a:tcPr>
                    <a:lnL w="12700"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835794"/>
                  </a:ext>
                </a:extLst>
              </a:tr>
              <a:tr h="383877">
                <a:tc vMerge="1">
                  <a:txBody>
                    <a:bodyPr/>
                    <a:lstStyle/>
                    <a:p>
                      <a:endParaRPr kumimoji="1" lang="ja-JP" altLang="en-US" b="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800" b="1">
                          <a:solidFill>
                            <a:schemeClr val="tx1"/>
                          </a:solidFill>
                          <a:latin typeface="Yu Gothic" panose="020B0400000000000000" pitchFamily="34" charset="-128"/>
                          <a:ea typeface="Yu Gothic" panose="020B0400000000000000" pitchFamily="34" charset="-128"/>
                          <a:cs typeface="Arial" panose="020B0604020202020204" pitchFamily="34" charset="0"/>
                        </a:rPr>
                        <a:t>移植</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4">
                        <a:lumMod val="20000"/>
                        <a:lumOff val="80000"/>
                        <a:alpha val="50000"/>
                      </a:schemeClr>
                    </a:solidFill>
                  </a:tcPr>
                </a:tc>
                <a:tc>
                  <a:txBody>
                    <a:bodyPr/>
                    <a:lstStyle/>
                    <a:p>
                      <a:pPr algn="ctr"/>
                      <a:endParaRPr kumimoji="1" lang="ja-JP" altLang="en-US" sz="1400" b="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endPar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a:t>
                      </a: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骨髄移植</a:t>
                      </a:r>
                      <a:r>
                        <a:rPr kumimoji="1" lang="en-US" altLang="ja-JP"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a:t>
                      </a:r>
                      <a:endPar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600" b="0" dirty="0">
                          <a:solidFill>
                            <a:schemeClr val="tx1"/>
                          </a:solidFill>
                          <a:latin typeface="Yu Gothic" panose="020B0400000000000000" pitchFamily="34" charset="-128"/>
                          <a:ea typeface="Yu Gothic" panose="020B0400000000000000" pitchFamily="34" charset="-128"/>
                          <a:cs typeface="Arial" panose="020B0604020202020204" pitchFamily="34" charset="0"/>
                        </a:rPr>
                        <a:t>造血幹細胞移植</a:t>
                      </a:r>
                      <a:endParaRPr kumimoji="1" lang="ja-JP" altLang="en-US" sz="1600" dirty="0"/>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87955226"/>
                  </a:ext>
                </a:extLst>
              </a:tr>
            </a:tbl>
          </a:graphicData>
        </a:graphic>
      </p:graphicFrame>
      <p:sp>
        <p:nvSpPr>
          <p:cNvPr id="6" name="Text Box 60">
            <a:extLst>
              <a:ext uri="{FF2B5EF4-FFF2-40B4-BE49-F238E27FC236}">
                <a16:creationId xmlns:a16="http://schemas.microsoft.com/office/drawing/2014/main" id="{1D22BDB4-B3C1-7F66-2137-B4B31D0D8183}"/>
              </a:ext>
            </a:extLst>
          </p:cNvPr>
          <p:cNvSpPr txBox="1">
            <a:spLocks noChangeArrowheads="1"/>
          </p:cNvSpPr>
          <p:nvPr/>
        </p:nvSpPr>
        <p:spPr bwMode="auto">
          <a:xfrm>
            <a:off x="628650" y="6340489"/>
            <a:ext cx="8593023" cy="307777"/>
          </a:xfrm>
          <a:prstGeom prst="rect">
            <a:avLst/>
          </a:prstGeom>
          <a:noFill/>
          <a:ln w="9525">
            <a:noFill/>
            <a:miter lim="800000"/>
            <a:headEnd/>
            <a:tailEnd/>
          </a:ln>
        </p:spPr>
        <p:txBody>
          <a:bodyPr wrap="square">
            <a:prstTxWarp prst="textNoShape">
              <a:avLst/>
            </a:prstTxWarp>
            <a:spAutoFit/>
          </a:bodyPr>
          <a:lstStyle/>
          <a:p>
            <a:pPr algn="r"/>
            <a:r>
              <a:rPr lang="ja-JP" altLang="en-US" sz="1400" dirty="0">
                <a:latin typeface="Yu Gothic" panose="020B0400000000000000" pitchFamily="34" charset="-128"/>
                <a:ea typeface="Yu Gothic" panose="020B0400000000000000" pitchFamily="34" charset="-128"/>
                <a:cs typeface="Osaka" pitchFamily="-111" charset="-128"/>
              </a:rPr>
              <a:t>（</a:t>
            </a:r>
            <a:r>
              <a:rPr lang="en-US" altLang="ja-JP" sz="1400" dirty="0">
                <a:latin typeface="Yu Gothic" panose="020B0400000000000000" pitchFamily="34" charset="-128"/>
                <a:ea typeface="Yu Gothic" panose="020B0400000000000000" pitchFamily="34" charset="-128"/>
                <a:cs typeface="ＭＳ Ｐゴシック" pitchFamily="-111" charset="-128"/>
              </a:rPr>
              <a:t>IAEA/WHO Safety Report Series No.2 Diagnosis and Treatment of Radiation Injury 1998</a:t>
            </a:r>
            <a:r>
              <a:rPr lang="ja-JP" altLang="en-US" sz="1400" dirty="0">
                <a:latin typeface="Yu Gothic" panose="020B0400000000000000" pitchFamily="34" charset="-128"/>
                <a:ea typeface="Yu Gothic" panose="020B0400000000000000" pitchFamily="34" charset="-128"/>
                <a:cs typeface="Osaka" pitchFamily="-111" charset="-128"/>
              </a:rPr>
              <a:t>より改変）</a:t>
            </a:r>
          </a:p>
        </p:txBody>
      </p:sp>
      <p:sp>
        <p:nvSpPr>
          <p:cNvPr id="7" name="テキスト ボックス 6">
            <a:extLst>
              <a:ext uri="{FF2B5EF4-FFF2-40B4-BE49-F238E27FC236}">
                <a16:creationId xmlns:a16="http://schemas.microsoft.com/office/drawing/2014/main" id="{8E16FD75-7E53-FD45-3B60-365CF6457CFE}"/>
              </a:ext>
            </a:extLst>
          </p:cNvPr>
          <p:cNvSpPr txBox="1"/>
          <p:nvPr/>
        </p:nvSpPr>
        <p:spPr>
          <a:xfrm>
            <a:off x="3285067" y="6104816"/>
            <a:ext cx="5858933" cy="307777"/>
          </a:xfrm>
          <a:prstGeom prst="rect">
            <a:avLst/>
          </a:prstGeom>
          <a:noFill/>
        </p:spPr>
        <p:txBody>
          <a:bodyPr wrap="square" rtlCol="0">
            <a:spAutoFit/>
          </a:bodyPr>
          <a:lstStyle/>
          <a:p>
            <a:r>
              <a:rPr kumimoji="1" lang="en-US" altLang="ja-JP" sz="1400" dirty="0">
                <a:latin typeface="Yu Gothic" panose="020B0400000000000000" pitchFamily="34" charset="-128"/>
                <a:ea typeface="Yu Gothic" panose="020B0400000000000000" pitchFamily="34" charset="-128"/>
              </a:rPr>
              <a:t>※SDD(</a:t>
            </a:r>
            <a:r>
              <a:rPr kumimoji="1" lang="ja-JP" altLang="en-US" sz="1400" dirty="0">
                <a:latin typeface="Yu Gothic" panose="020B0400000000000000" pitchFamily="34" charset="-128"/>
                <a:ea typeface="Yu Gothic" panose="020B0400000000000000" pitchFamily="34" charset="-128"/>
              </a:rPr>
              <a:t>選択的消化管除菌</a:t>
            </a:r>
            <a:r>
              <a:rPr kumimoji="1" lang="en-US" altLang="ja-JP" sz="1400" dirty="0">
                <a:latin typeface="Yu Gothic" panose="020B0400000000000000" pitchFamily="34" charset="-128"/>
                <a:ea typeface="Yu Gothic" panose="020B0400000000000000" pitchFamily="34" charset="-128"/>
              </a:rPr>
              <a:t>)</a:t>
            </a:r>
            <a:r>
              <a:rPr kumimoji="1" lang="ja-JP" altLang="en-US" sz="1400" dirty="0">
                <a:latin typeface="Yu Gothic" panose="020B0400000000000000" pitchFamily="34" charset="-128"/>
                <a:ea typeface="Yu Gothic" panose="020B0400000000000000" pitchFamily="34" charset="-128"/>
              </a:rPr>
              <a:t>：</a:t>
            </a:r>
            <a:r>
              <a:rPr lang="en-US" altLang="ja-JP" sz="1400" dirty="0">
                <a:latin typeface="Yu Gothic" panose="020B0400000000000000" pitchFamily="34" charset="-128"/>
                <a:ea typeface="Yu Gothic" panose="020B0400000000000000" pitchFamily="34" charset="-128"/>
              </a:rPr>
              <a:t>s</a:t>
            </a:r>
            <a:r>
              <a:rPr kumimoji="1" lang="en-US" altLang="ja-JP" sz="1400" dirty="0">
                <a:latin typeface="Yu Gothic" panose="020B0400000000000000" pitchFamily="34" charset="-128"/>
                <a:ea typeface="Yu Gothic" panose="020B0400000000000000" pitchFamily="34" charset="-128"/>
              </a:rPr>
              <a:t>elective digestive tract decontamination</a:t>
            </a:r>
            <a:endParaRPr kumimoji="1" lang="ja-JP" altLang="en-US" sz="1400" dirty="0">
              <a:latin typeface="Yu Gothic" panose="020B0400000000000000" pitchFamily="34" charset="-128"/>
              <a:ea typeface="Yu Gothic" panose="020B0400000000000000" pitchFamily="34" charset="-128"/>
            </a:endParaRPr>
          </a:p>
        </p:txBody>
      </p:sp>
      <p:sp>
        <p:nvSpPr>
          <p:cNvPr id="8" name="Rectangle 3">
            <a:extLst>
              <a:ext uri="{FF2B5EF4-FFF2-40B4-BE49-F238E27FC236}">
                <a16:creationId xmlns:a16="http://schemas.microsoft.com/office/drawing/2014/main" id="{6AFC9B3D-71C9-3E99-5DB5-4B8FF493AE0F}"/>
              </a:ext>
            </a:extLst>
          </p:cNvPr>
          <p:cNvSpPr txBox="1">
            <a:spLocks noChangeArrowheads="1"/>
          </p:cNvSpPr>
          <p:nvPr/>
        </p:nvSpPr>
        <p:spPr>
          <a:xfrm>
            <a:off x="2155473" y="1243256"/>
            <a:ext cx="4833052" cy="539851"/>
          </a:xfrm>
          <a:prstGeom prst="rect">
            <a:avLst/>
          </a:prstGeom>
          <a:ln w="25400">
            <a:solidFill>
              <a:schemeClr val="accent1"/>
            </a:solidFill>
          </a:ln>
        </p:spPr>
        <p:txBody>
          <a:bodyPr vert="horz" lIns="91440" tIns="45720" rIns="91440" bIns="45720" rtlCol="0">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lgn="ctr">
              <a:lnSpc>
                <a:spcPct val="100000"/>
              </a:lnSpc>
              <a:buNone/>
            </a:pPr>
            <a:r>
              <a:rPr lang="ja-JP" altLang="en-US" sz="2800" b="1">
                <a:latin typeface="Yu Gothic" panose="020B0400000000000000" pitchFamily="34" charset="-128"/>
                <a:ea typeface="Yu Gothic" panose="020B0400000000000000" pitchFamily="34" charset="-128"/>
              </a:rPr>
              <a:t>全身の集中治療管理が基本</a:t>
            </a:r>
            <a:endParaRPr lang="ja-JP" altLang="es-AR" sz="2800" b="1">
              <a:latin typeface="Yu Gothic" panose="020B0400000000000000" pitchFamily="34" charset="-128"/>
              <a:ea typeface="Yu Gothic" panose="020B0400000000000000" pitchFamily="34" charset="-128"/>
            </a:endParaRPr>
          </a:p>
        </p:txBody>
      </p:sp>
      <p:sp>
        <p:nvSpPr>
          <p:cNvPr id="3" name="テキスト ボックス 3">
            <a:extLst>
              <a:ext uri="{FF2B5EF4-FFF2-40B4-BE49-F238E27FC236}">
                <a16:creationId xmlns:a16="http://schemas.microsoft.com/office/drawing/2014/main" id="{2FDB91F5-0A98-57FA-222D-482E9489273A}"/>
              </a:ext>
            </a:extLst>
          </p:cNvPr>
          <p:cNvSpPr txBox="1"/>
          <p:nvPr/>
        </p:nvSpPr>
        <p:spPr>
          <a:xfrm>
            <a:off x="44450" y="58212"/>
            <a:ext cx="1168400"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a:latin typeface="Yu Gothic" panose="020B0400000000000000" pitchFamily="34" charset="-128"/>
                <a:ea typeface="Yu Gothic" panose="020B0400000000000000" pitchFamily="34" charset="-128"/>
              </a:rPr>
              <a:t>参考資料</a:t>
            </a:r>
          </a:p>
        </p:txBody>
      </p:sp>
    </p:spTree>
    <p:extLst>
      <p:ext uri="{BB962C8B-B14F-4D97-AF65-F5344CB8AC3E}">
        <p14:creationId xmlns:p14="http://schemas.microsoft.com/office/powerpoint/2010/main" val="4211192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68A718-CB4E-19A1-297F-E45A4AE8CA69}"/>
              </a:ext>
            </a:extLst>
          </p:cNvPr>
          <p:cNvSpPr>
            <a:spLocks noGrp="1"/>
          </p:cNvSpPr>
          <p:nvPr>
            <p:ph type="title"/>
          </p:nvPr>
        </p:nvSpPr>
        <p:spPr/>
        <p:txBody>
          <a:bodyPr>
            <a:normAutofit/>
          </a:bodyPr>
          <a:lstStyle/>
          <a:p>
            <a:r>
              <a:rPr kumimoji="1" lang="ja-JP" altLang="en-US">
                <a:latin typeface="Yu Gothic" panose="020B0400000000000000" pitchFamily="34" charset="-128"/>
                <a:ea typeface="Yu Gothic" panose="020B0400000000000000" pitchFamily="34" charset="-128"/>
              </a:rPr>
              <a:t>内部被ばく時の薬剤の選択</a:t>
            </a:r>
          </a:p>
        </p:txBody>
      </p:sp>
      <p:sp>
        <p:nvSpPr>
          <p:cNvPr id="4" name="スライド番号プレースホルダー 3">
            <a:extLst>
              <a:ext uri="{FF2B5EF4-FFF2-40B4-BE49-F238E27FC236}">
                <a16:creationId xmlns:a16="http://schemas.microsoft.com/office/drawing/2014/main" id="{5ECFD464-E583-7748-235D-1D2451ECAC39}"/>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14</a:t>
            </a:fld>
            <a:endParaRPr kumimoji="1" lang="ja-JP" altLang="en-US">
              <a:latin typeface="Yu Gothic" panose="020B0400000000000000" pitchFamily="34" charset="-128"/>
              <a:ea typeface="Yu Gothic" panose="020B0400000000000000" pitchFamily="34" charset="-128"/>
            </a:endParaRPr>
          </a:p>
        </p:txBody>
      </p:sp>
      <p:graphicFrame>
        <p:nvGraphicFramePr>
          <p:cNvPr id="7" name="コンテンツ プレースホルダー 3">
            <a:extLst>
              <a:ext uri="{FF2B5EF4-FFF2-40B4-BE49-F238E27FC236}">
                <a16:creationId xmlns:a16="http://schemas.microsoft.com/office/drawing/2014/main" id="{23465A3B-6715-C835-B9B3-01F5BE285367}"/>
              </a:ext>
            </a:extLst>
          </p:cNvPr>
          <p:cNvGraphicFramePr>
            <a:graphicFrameLocks noGrp="1"/>
          </p:cNvGraphicFramePr>
          <p:nvPr>
            <p:ph idx="1"/>
            <p:extLst>
              <p:ext uri="{D42A27DB-BD31-4B8C-83A1-F6EECF244321}">
                <p14:modId xmlns:p14="http://schemas.microsoft.com/office/powerpoint/2010/main" val="4111571556"/>
              </p:ext>
            </p:extLst>
          </p:nvPr>
        </p:nvGraphicFramePr>
        <p:xfrm>
          <a:off x="457199" y="1545908"/>
          <a:ext cx="8398933" cy="4514976"/>
        </p:xfrm>
        <a:graphic>
          <a:graphicData uri="http://schemas.openxmlformats.org/drawingml/2006/table">
            <a:tbl>
              <a:tblPr firstRow="1" bandRow="1">
                <a:tableStyleId>{5C22544A-7EE6-4342-B048-85BDC9FD1C3A}</a:tableStyleId>
              </a:tblPr>
              <a:tblGrid>
                <a:gridCol w="1847798">
                  <a:extLst>
                    <a:ext uri="{9D8B030D-6E8A-4147-A177-3AD203B41FA5}">
                      <a16:colId xmlns:a16="http://schemas.microsoft.com/office/drawing/2014/main" val="20000"/>
                    </a:ext>
                  </a:extLst>
                </a:gridCol>
                <a:gridCol w="1690262">
                  <a:extLst>
                    <a:ext uri="{9D8B030D-6E8A-4147-A177-3AD203B41FA5}">
                      <a16:colId xmlns:a16="http://schemas.microsoft.com/office/drawing/2014/main" val="20001"/>
                    </a:ext>
                  </a:extLst>
                </a:gridCol>
                <a:gridCol w="1837241">
                  <a:extLst>
                    <a:ext uri="{9D8B030D-6E8A-4147-A177-3AD203B41FA5}">
                      <a16:colId xmlns:a16="http://schemas.microsoft.com/office/drawing/2014/main" val="20002"/>
                    </a:ext>
                  </a:extLst>
                </a:gridCol>
                <a:gridCol w="3023632">
                  <a:extLst>
                    <a:ext uri="{9D8B030D-6E8A-4147-A177-3AD203B41FA5}">
                      <a16:colId xmlns:a16="http://schemas.microsoft.com/office/drawing/2014/main" val="20003"/>
                    </a:ext>
                  </a:extLst>
                </a:gridCol>
              </a:tblGrid>
              <a:tr h="370840">
                <a:tc>
                  <a:txBody>
                    <a:bodyPr/>
                    <a:lstStyle/>
                    <a:p>
                      <a:pPr algn="ctr">
                        <a:spcAft>
                          <a:spcPts val="0"/>
                        </a:spcAft>
                      </a:pPr>
                      <a:r>
                        <a:rPr lang="ja-JP" sz="1800" b="0" kern="100">
                          <a:effectLst/>
                          <a:latin typeface="Yu Gothic" panose="020B0400000000000000" pitchFamily="34" charset="-128"/>
                          <a:ea typeface="Yu Gothic" panose="020B0400000000000000" pitchFamily="34" charset="-128"/>
                          <a:cs typeface="Times New Roman"/>
                        </a:rPr>
                        <a:t>核　種</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ctr">
                        <a:spcAft>
                          <a:spcPts val="0"/>
                        </a:spcAft>
                      </a:pPr>
                      <a:r>
                        <a:rPr lang="ja-JP" sz="1800" b="0" kern="100">
                          <a:effectLst/>
                          <a:latin typeface="Yu Gothic" panose="020B0400000000000000" pitchFamily="34" charset="-128"/>
                          <a:ea typeface="Yu Gothic" panose="020B0400000000000000" pitchFamily="34" charset="-128"/>
                          <a:cs typeface="Times New Roman"/>
                        </a:rPr>
                        <a:t>直後の処置</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ctr">
                        <a:spcAft>
                          <a:spcPts val="0"/>
                        </a:spcAft>
                      </a:pPr>
                      <a:r>
                        <a:rPr lang="ja-JP" sz="1800" b="0" kern="100">
                          <a:effectLst/>
                          <a:latin typeface="Yu Gothic" panose="020B0400000000000000" pitchFamily="34" charset="-128"/>
                          <a:ea typeface="Yu Gothic" panose="020B0400000000000000" pitchFamily="34" charset="-128"/>
                          <a:cs typeface="Times New Roman"/>
                        </a:rPr>
                        <a:t>考慮すべき薬剤</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ctr">
                        <a:spcAft>
                          <a:spcPts val="0"/>
                        </a:spcAft>
                      </a:pPr>
                      <a:r>
                        <a:rPr lang="ja-JP" sz="1800" b="0" kern="100">
                          <a:effectLst/>
                          <a:latin typeface="Yu Gothic" panose="020B0400000000000000" pitchFamily="34" charset="-128"/>
                          <a:ea typeface="Yu Gothic" panose="020B0400000000000000" pitchFamily="34" charset="-128"/>
                          <a:cs typeface="Times New Roman"/>
                        </a:rPr>
                        <a:t>注　意</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0"/>
                  </a:ext>
                </a:extLst>
              </a:tr>
              <a:tr h="370840">
                <a:tc>
                  <a:txBody>
                    <a:bodyPr/>
                    <a:lstStyle/>
                    <a:p>
                      <a:pPr algn="just">
                        <a:spcAft>
                          <a:spcPts val="0"/>
                        </a:spcAft>
                      </a:pPr>
                      <a:r>
                        <a:rPr lang="ja-JP" sz="1400" b="0" kern="100">
                          <a:effectLst/>
                          <a:latin typeface="Yu Gothic" panose="020B0400000000000000" pitchFamily="34" charset="-128"/>
                          <a:ea typeface="Yu Gothic" panose="020B0400000000000000" pitchFamily="34" charset="-128"/>
                          <a:cs typeface="Times New Roman"/>
                        </a:rPr>
                        <a:t>アメリシウム</a:t>
                      </a:r>
                      <a:endParaRPr lang="ja-JP" sz="900" b="0" kern="100">
                        <a:effectLst/>
                        <a:latin typeface="Yu Gothic" panose="020B0400000000000000" pitchFamily="34" charset="-128"/>
                        <a:ea typeface="Yu Gothic" panose="020B0400000000000000" pitchFamily="34" charset="-128"/>
                        <a:cs typeface="Times New Roman"/>
                      </a:endParaRPr>
                    </a:p>
                    <a:p>
                      <a:pPr algn="just">
                        <a:spcAft>
                          <a:spcPts val="0"/>
                        </a:spcAft>
                      </a:pPr>
                      <a:r>
                        <a:rPr lang="en-US" sz="1400" b="0" kern="100">
                          <a:effectLst/>
                          <a:latin typeface="Yu Gothic" panose="020B0400000000000000" pitchFamily="34" charset="-128"/>
                          <a:ea typeface="Yu Gothic" panose="020B0400000000000000" pitchFamily="34" charset="-128"/>
                          <a:cs typeface="Times New Roman"/>
                        </a:rPr>
                        <a:t>(Am) Americium</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marL="137160" algn="just">
                        <a:spcAft>
                          <a:spcPts val="0"/>
                        </a:spcAft>
                      </a:pPr>
                      <a:endParaRPr lang="ja-JP" sz="800" b="0" kern="100">
                        <a:effectLst/>
                        <a:latin typeface="Yu Gothic" panose="020B0400000000000000" pitchFamily="34" charset="-128"/>
                        <a:ea typeface="Yu Gothic" panose="020B0400000000000000" pitchFamily="34" charset="-128"/>
                      </a:endParaRPr>
                    </a:p>
                  </a:txBody>
                  <a:tcPr marL="62865" marR="62865" marT="0" marB="0" anchor="ctr"/>
                </a:tc>
                <a:tc>
                  <a:txBody>
                    <a:bodyPr/>
                    <a:lstStyle/>
                    <a:p>
                      <a:pPr indent="66675" algn="l">
                        <a:spcAft>
                          <a:spcPts val="0"/>
                        </a:spcAft>
                      </a:pPr>
                      <a:r>
                        <a:rPr lang="en-US" sz="1400" b="0" kern="100">
                          <a:effectLst/>
                          <a:latin typeface="Yu Gothic" panose="020B0400000000000000" pitchFamily="34" charset="-128"/>
                          <a:ea typeface="Yu Gothic" panose="020B0400000000000000" pitchFamily="34" charset="-128"/>
                        </a:rPr>
                        <a:t>DTPA, </a:t>
                      </a:r>
                      <a:r>
                        <a:rPr lang="en-US" sz="1400" b="0" kern="100" err="1">
                          <a:effectLst/>
                          <a:latin typeface="Yu Gothic" panose="020B0400000000000000" pitchFamily="34" charset="-128"/>
                          <a:ea typeface="Yu Gothic" panose="020B0400000000000000" pitchFamily="34" charset="-128"/>
                        </a:rPr>
                        <a:t>CaEDTA</a:t>
                      </a:r>
                      <a:endParaRPr lang="ja-JP" sz="800" b="0" kern="100">
                        <a:effectLst/>
                        <a:latin typeface="Yu Gothic" panose="020B0400000000000000" pitchFamily="34" charset="-128"/>
                        <a:ea typeface="Yu Gothic" panose="020B0400000000000000" pitchFamily="34" charset="-128"/>
                      </a:endParaRPr>
                    </a:p>
                  </a:txBody>
                  <a:tcPr marL="62865" marR="62865" marT="0" marB="0" anchor="ctr"/>
                </a:tc>
                <a:tc>
                  <a:txBody>
                    <a:bodyPr/>
                    <a:lstStyle/>
                    <a:p>
                      <a:pPr marL="0" indent="0" algn="l">
                        <a:spcAft>
                          <a:spcPts val="0"/>
                        </a:spcAft>
                      </a:pPr>
                      <a:r>
                        <a:rPr lang="ja-JP" sz="1400" b="0" kern="100">
                          <a:effectLst/>
                          <a:latin typeface="Yu Gothic" panose="020B0400000000000000" pitchFamily="34" charset="-128"/>
                          <a:ea typeface="Yu Gothic" panose="020B0400000000000000" pitchFamily="34" charset="-128"/>
                          <a:cs typeface="Times New Roman"/>
                        </a:rPr>
                        <a:t>可及的早期にキレート化を行う。</a:t>
                      </a:r>
                      <a:r>
                        <a:rPr lang="en-US" sz="1400" b="0" kern="100">
                          <a:effectLst/>
                          <a:latin typeface="Yu Gothic" panose="020B0400000000000000" pitchFamily="34" charset="-128"/>
                          <a:ea typeface="Yu Gothic" panose="020B0400000000000000" pitchFamily="34" charset="-128"/>
                          <a:cs typeface="Times New Roman"/>
                        </a:rPr>
                        <a:t>DTPA</a:t>
                      </a:r>
                      <a:r>
                        <a:rPr lang="ja-JP" sz="1400" b="0" kern="100">
                          <a:effectLst/>
                          <a:latin typeface="Yu Gothic" panose="020B0400000000000000" pitchFamily="34" charset="-128"/>
                          <a:ea typeface="Yu Gothic" panose="020B0400000000000000" pitchFamily="34" charset="-128"/>
                          <a:cs typeface="Times New Roman"/>
                        </a:rPr>
                        <a:t>が入手困難ならば</a:t>
                      </a:r>
                      <a:r>
                        <a:rPr lang="en-US" sz="1400" b="0" kern="100" err="1">
                          <a:effectLst/>
                          <a:latin typeface="Yu Gothic" panose="020B0400000000000000" pitchFamily="34" charset="-128"/>
                          <a:ea typeface="Yu Gothic" panose="020B0400000000000000" pitchFamily="34" charset="-128"/>
                          <a:cs typeface="Times New Roman"/>
                        </a:rPr>
                        <a:t>CaEDTA</a:t>
                      </a:r>
                      <a:r>
                        <a:rPr lang="ja-JP" sz="1400" b="0" kern="100">
                          <a:effectLst/>
                          <a:latin typeface="Yu Gothic" panose="020B0400000000000000" pitchFamily="34" charset="-128"/>
                          <a:ea typeface="Yu Gothic" panose="020B0400000000000000" pitchFamily="34" charset="-128"/>
                          <a:cs typeface="Times New Roman"/>
                        </a:rPr>
                        <a:t>を用いる。</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1"/>
                  </a:ext>
                </a:extLst>
              </a:tr>
              <a:tr h="459676">
                <a:tc>
                  <a:txBody>
                    <a:bodyPr/>
                    <a:lstStyle/>
                    <a:p>
                      <a:pPr algn="just">
                        <a:spcAft>
                          <a:spcPts val="0"/>
                        </a:spcAft>
                      </a:pPr>
                      <a:r>
                        <a:rPr lang="ja-JP" sz="1400" b="0" kern="100">
                          <a:effectLst/>
                          <a:latin typeface="Yu Gothic" panose="020B0400000000000000" pitchFamily="34" charset="-128"/>
                          <a:ea typeface="Yu Gothic" panose="020B0400000000000000" pitchFamily="34" charset="-128"/>
                          <a:cs typeface="Times New Roman"/>
                        </a:rPr>
                        <a:t>セシウム</a:t>
                      </a:r>
                      <a:endParaRPr lang="ja-JP" sz="900" b="0" kern="100">
                        <a:effectLst/>
                        <a:latin typeface="Yu Gothic" panose="020B0400000000000000" pitchFamily="34" charset="-128"/>
                        <a:ea typeface="Yu Gothic" panose="020B0400000000000000" pitchFamily="34" charset="-128"/>
                        <a:cs typeface="Times New Roman"/>
                      </a:endParaRPr>
                    </a:p>
                    <a:p>
                      <a:pPr algn="just">
                        <a:spcAft>
                          <a:spcPts val="0"/>
                        </a:spcAft>
                      </a:pPr>
                      <a:r>
                        <a:rPr lang="en-US" sz="1400" b="0" kern="100">
                          <a:effectLst/>
                          <a:latin typeface="Yu Gothic" panose="020B0400000000000000" pitchFamily="34" charset="-128"/>
                          <a:ea typeface="Yu Gothic" panose="020B0400000000000000" pitchFamily="34" charset="-128"/>
                          <a:cs typeface="Times New Roman"/>
                        </a:rPr>
                        <a:t>(Cs) </a:t>
                      </a:r>
                      <a:r>
                        <a:rPr lang="en-US" sz="1400" b="0" kern="100" err="1">
                          <a:effectLst/>
                          <a:latin typeface="Yu Gothic" panose="020B0400000000000000" pitchFamily="34" charset="-128"/>
                          <a:ea typeface="Yu Gothic" panose="020B0400000000000000" pitchFamily="34" charset="-128"/>
                          <a:cs typeface="Times New Roman"/>
                        </a:rPr>
                        <a:t>Caesium</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洗浄、下剤</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indent="66675" algn="l">
                        <a:spcAft>
                          <a:spcPts val="0"/>
                        </a:spcAft>
                      </a:pPr>
                      <a:r>
                        <a:rPr lang="ja-JP" sz="1400" b="0" kern="100">
                          <a:effectLst/>
                          <a:latin typeface="Yu Gothic" panose="020B0400000000000000" pitchFamily="34" charset="-128"/>
                          <a:ea typeface="Yu Gothic" panose="020B0400000000000000" pitchFamily="34" charset="-128"/>
                          <a:cs typeface="Times New Roman"/>
                        </a:rPr>
                        <a:t>プルシアンブルー、</a:t>
                      </a:r>
                      <a:endParaRPr lang="ja-JP" sz="900" b="0" kern="100">
                        <a:effectLst/>
                        <a:latin typeface="Yu Gothic" panose="020B0400000000000000" pitchFamily="34" charset="-128"/>
                        <a:ea typeface="Yu Gothic" panose="020B0400000000000000" pitchFamily="34" charset="-128"/>
                        <a:cs typeface="Times New Roman"/>
                      </a:endParaRPr>
                    </a:p>
                    <a:p>
                      <a:pPr indent="66675" algn="l">
                        <a:spcAft>
                          <a:spcPts val="0"/>
                        </a:spcAft>
                      </a:pPr>
                      <a:r>
                        <a:rPr lang="en-US" sz="1400" b="0" kern="100">
                          <a:effectLst/>
                          <a:latin typeface="Yu Gothic" panose="020B0400000000000000" pitchFamily="34" charset="-128"/>
                          <a:ea typeface="Yu Gothic" panose="020B0400000000000000" pitchFamily="34" charset="-128"/>
                          <a:cs typeface="Times New Roman"/>
                        </a:rPr>
                        <a:t>Fe</a:t>
                      </a:r>
                      <a:r>
                        <a:rPr lang="en-US" sz="1400" b="0" kern="100" baseline="-25000">
                          <a:effectLst/>
                          <a:latin typeface="Yu Gothic" panose="020B0400000000000000" pitchFamily="34" charset="-128"/>
                          <a:ea typeface="Yu Gothic" panose="020B0400000000000000" pitchFamily="34" charset="-128"/>
                          <a:cs typeface="Times New Roman"/>
                        </a:rPr>
                        <a:t>4</a:t>
                      </a:r>
                      <a:r>
                        <a:rPr lang="en-US" sz="1400" b="0" kern="100">
                          <a:effectLst/>
                          <a:latin typeface="Yu Gothic" panose="020B0400000000000000" pitchFamily="34" charset="-128"/>
                          <a:ea typeface="Yu Gothic" panose="020B0400000000000000" pitchFamily="34" charset="-128"/>
                          <a:cs typeface="Times New Roman"/>
                        </a:rPr>
                        <a:t>[Fe(CN)</a:t>
                      </a:r>
                      <a:r>
                        <a:rPr lang="en-US" sz="1400" b="0" kern="100" baseline="-25000">
                          <a:effectLst/>
                          <a:latin typeface="Yu Gothic" panose="020B0400000000000000" pitchFamily="34" charset="-128"/>
                          <a:ea typeface="Yu Gothic" panose="020B0400000000000000" pitchFamily="34" charset="-128"/>
                          <a:cs typeface="Times New Roman"/>
                        </a:rPr>
                        <a:t>6</a:t>
                      </a:r>
                      <a:r>
                        <a:rPr lang="en-US" sz="1400" b="0" kern="100">
                          <a:effectLst/>
                          <a:latin typeface="Yu Gothic" panose="020B0400000000000000" pitchFamily="34" charset="-128"/>
                          <a:ea typeface="Yu Gothic" panose="020B0400000000000000" pitchFamily="34" charset="-128"/>
                          <a:cs typeface="Times New Roman"/>
                        </a:rPr>
                        <a:t>]</a:t>
                      </a:r>
                      <a:r>
                        <a:rPr lang="en-US" sz="1400" b="0" kern="100" baseline="-25000">
                          <a:effectLst/>
                          <a:latin typeface="Yu Gothic" panose="020B0400000000000000" pitchFamily="34" charset="-128"/>
                          <a:ea typeface="Yu Gothic" panose="020B0400000000000000" pitchFamily="34" charset="-128"/>
                          <a:cs typeface="Times New Roman"/>
                        </a:rPr>
                        <a:t>3</a:t>
                      </a:r>
                      <a:endParaRPr lang="ja-JP" sz="900" b="0" kern="100" baseline="-250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marL="0" indent="0" algn="l">
                        <a:spcAft>
                          <a:spcPts val="0"/>
                        </a:spcAft>
                      </a:pPr>
                      <a:r>
                        <a:rPr lang="en-US" sz="1400" b="0" kern="100">
                          <a:effectLst/>
                          <a:latin typeface="Yu Gothic" panose="020B0400000000000000" pitchFamily="34" charset="-128"/>
                          <a:ea typeface="Yu Gothic" panose="020B0400000000000000" pitchFamily="34" charset="-128"/>
                          <a:cs typeface="Times New Roman"/>
                        </a:rPr>
                        <a:t> </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2"/>
                  </a:ext>
                </a:extLst>
              </a:tr>
              <a:tr h="484060">
                <a:tc>
                  <a:txBody>
                    <a:bodyPr/>
                    <a:lstStyle/>
                    <a:p>
                      <a:pPr algn="just">
                        <a:spcAft>
                          <a:spcPts val="0"/>
                        </a:spcAft>
                      </a:pPr>
                      <a:r>
                        <a:rPr lang="ja-JP" sz="1400" b="0" kern="100">
                          <a:effectLst/>
                          <a:latin typeface="Yu Gothic" panose="020B0400000000000000" pitchFamily="34" charset="-128"/>
                          <a:ea typeface="Yu Gothic" panose="020B0400000000000000" pitchFamily="34" charset="-128"/>
                          <a:cs typeface="Times New Roman"/>
                        </a:rPr>
                        <a:t>コバルト</a:t>
                      </a:r>
                      <a:endParaRPr lang="ja-JP" sz="900" b="0" kern="100">
                        <a:effectLst/>
                        <a:latin typeface="Yu Gothic" panose="020B0400000000000000" pitchFamily="34" charset="-128"/>
                        <a:ea typeface="Yu Gothic" panose="020B0400000000000000" pitchFamily="34" charset="-128"/>
                        <a:cs typeface="Times New Roman"/>
                      </a:endParaRPr>
                    </a:p>
                    <a:p>
                      <a:pPr algn="just">
                        <a:spcAft>
                          <a:spcPts val="0"/>
                        </a:spcAft>
                      </a:pPr>
                      <a:r>
                        <a:rPr lang="en-US" sz="1400" b="0" kern="100">
                          <a:effectLst/>
                          <a:latin typeface="Yu Gothic" panose="020B0400000000000000" pitchFamily="34" charset="-128"/>
                          <a:ea typeface="Yu Gothic" panose="020B0400000000000000" pitchFamily="34" charset="-128"/>
                          <a:cs typeface="Times New Roman"/>
                        </a:rPr>
                        <a:t>(Co) Cobalt</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洗浄、下剤</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indent="66675" algn="l">
                        <a:spcAft>
                          <a:spcPts val="0"/>
                        </a:spcAft>
                      </a:pPr>
                      <a:r>
                        <a:rPr lang="ja-JP" altLang="en-US" sz="1400" b="0" kern="100">
                          <a:effectLst/>
                          <a:latin typeface="Yu Gothic" panose="020B0400000000000000" pitchFamily="34" charset="-128"/>
                          <a:ea typeface="Yu Gothic" panose="020B0400000000000000" pitchFamily="34" charset="-128"/>
                          <a:cs typeface="Times New Roman"/>
                        </a:rPr>
                        <a:t>高線量</a:t>
                      </a:r>
                      <a:r>
                        <a:rPr lang="ja-JP" sz="1400" b="0" kern="100">
                          <a:effectLst/>
                          <a:latin typeface="Yu Gothic" panose="020B0400000000000000" pitchFamily="34" charset="-128"/>
                          <a:ea typeface="Yu Gothic" panose="020B0400000000000000" pitchFamily="34" charset="-128"/>
                          <a:cs typeface="Times New Roman"/>
                        </a:rPr>
                        <a:t>被ばくでは、</a:t>
                      </a:r>
                      <a:r>
                        <a:rPr lang="ja-JP" altLang="en-US" sz="1400" b="0" kern="100">
                          <a:effectLst/>
                          <a:latin typeface="Yu Gothic" panose="020B0400000000000000" pitchFamily="34" charset="-128"/>
                          <a:ea typeface="Yu Gothic" panose="020B0400000000000000" pitchFamily="34" charset="-128"/>
                          <a:cs typeface="Times New Roman"/>
                        </a:rPr>
                        <a:t>　</a:t>
                      </a:r>
                      <a:r>
                        <a:rPr lang="ja-JP" sz="1400" b="0" kern="100">
                          <a:effectLst/>
                          <a:latin typeface="Yu Gothic" panose="020B0400000000000000" pitchFamily="34" charset="-128"/>
                          <a:ea typeface="Yu Gothic" panose="020B0400000000000000" pitchFamily="34" charset="-128"/>
                          <a:cs typeface="Times New Roman"/>
                        </a:rPr>
                        <a:t>ペニシラミン</a:t>
                      </a:r>
                      <a:r>
                        <a:rPr lang="ja-JP" altLang="en-US" sz="1400" b="0" kern="100">
                          <a:effectLst/>
                          <a:latin typeface="Yu Gothic" panose="020B0400000000000000" pitchFamily="34" charset="-128"/>
                          <a:ea typeface="Yu Gothic" panose="020B0400000000000000" pitchFamily="34" charset="-128"/>
                          <a:cs typeface="Times New Roman"/>
                        </a:rPr>
                        <a:t>を</a:t>
                      </a:r>
                      <a:r>
                        <a:rPr lang="ja-JP" sz="1400" b="0" kern="100">
                          <a:effectLst/>
                          <a:latin typeface="Yu Gothic" panose="020B0400000000000000" pitchFamily="34" charset="-128"/>
                          <a:ea typeface="Yu Gothic" panose="020B0400000000000000" pitchFamily="34" charset="-128"/>
                          <a:cs typeface="Times New Roman"/>
                        </a:rPr>
                        <a:t>考慮</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marL="0" indent="0" algn="l">
                        <a:spcAft>
                          <a:spcPts val="0"/>
                        </a:spcAft>
                      </a:pPr>
                      <a:r>
                        <a:rPr lang="ja-JP" sz="1400" b="0" kern="100">
                          <a:effectLst/>
                          <a:latin typeface="Yu Gothic" panose="020B0400000000000000" pitchFamily="34" charset="-128"/>
                          <a:ea typeface="Yu Gothic" panose="020B0400000000000000" pitchFamily="34" charset="-128"/>
                          <a:cs typeface="Times New Roman"/>
                        </a:rPr>
                        <a:t>コバルト塩は不溶性であるから飲んだ場合は、特に治療は要しない</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3"/>
                  </a:ext>
                </a:extLst>
              </a:tr>
              <a:tr h="370840">
                <a:tc>
                  <a:txBody>
                    <a:bodyPr/>
                    <a:lstStyle/>
                    <a:p>
                      <a:pPr algn="just">
                        <a:spcAft>
                          <a:spcPts val="0"/>
                        </a:spcAft>
                      </a:pPr>
                      <a:r>
                        <a:rPr lang="ja-JP" sz="1400" b="0" kern="100">
                          <a:effectLst/>
                          <a:latin typeface="Yu Gothic" panose="020B0400000000000000" pitchFamily="34" charset="-128"/>
                          <a:ea typeface="Yu Gothic" panose="020B0400000000000000" pitchFamily="34" charset="-128"/>
                          <a:cs typeface="Times New Roman"/>
                        </a:rPr>
                        <a:t>フッ素</a:t>
                      </a:r>
                      <a:endParaRPr lang="ja-JP" sz="900" b="0" kern="100">
                        <a:effectLst/>
                        <a:latin typeface="Yu Gothic" panose="020B0400000000000000" pitchFamily="34" charset="-128"/>
                        <a:ea typeface="Yu Gothic" panose="020B0400000000000000" pitchFamily="34" charset="-128"/>
                        <a:cs typeface="Times New Roman"/>
                      </a:endParaRPr>
                    </a:p>
                    <a:p>
                      <a:pPr algn="just">
                        <a:spcAft>
                          <a:spcPts val="0"/>
                        </a:spcAft>
                      </a:pPr>
                      <a:r>
                        <a:rPr lang="en-US" sz="1400" b="0" kern="100">
                          <a:effectLst/>
                          <a:latin typeface="Yu Gothic" panose="020B0400000000000000" pitchFamily="34" charset="-128"/>
                          <a:ea typeface="Yu Gothic" panose="020B0400000000000000" pitchFamily="34" charset="-128"/>
                          <a:cs typeface="Times New Roman"/>
                        </a:rPr>
                        <a:t>(F) Fluorine</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Times New Roman"/>
                        </a:rPr>
                        <a:t>水酸化アルミニウムゲル</a:t>
                      </a:r>
                      <a:endParaRPr kumimoji="1" lang="ja-JP" altLang="en-US" sz="900" b="0" i="0" u="none" strike="noStrike" kern="100" cap="none" spc="0" normalizeH="0" baseline="0" noProof="0">
                        <a:ln>
                          <a:noFill/>
                        </a:ln>
                        <a:solidFill>
                          <a:prstClr val="black"/>
                        </a:solidFill>
                        <a:effectLst/>
                        <a:uLnTx/>
                        <a:uFillTx/>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marL="0" indent="0" algn="l">
                        <a:spcAft>
                          <a:spcPts val="0"/>
                        </a:spcAft>
                      </a:pPr>
                      <a:r>
                        <a:rPr lang="en-US" sz="1400" b="0" kern="100">
                          <a:effectLst/>
                          <a:latin typeface="Yu Gothic" panose="020B0400000000000000" pitchFamily="34" charset="-128"/>
                          <a:ea typeface="Yu Gothic" panose="020B0400000000000000" pitchFamily="34" charset="-128"/>
                          <a:cs typeface="Times New Roman"/>
                        </a:rPr>
                        <a:t> </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4"/>
                  </a:ext>
                </a:extLst>
              </a:tr>
              <a:tr h="370840">
                <a:tc>
                  <a:txBody>
                    <a:bodyPr/>
                    <a:lstStyle/>
                    <a:p>
                      <a:pPr algn="just">
                        <a:spcAft>
                          <a:spcPts val="0"/>
                        </a:spcAft>
                      </a:pPr>
                      <a:r>
                        <a:rPr lang="ja-JP" sz="1400" b="0" kern="100">
                          <a:effectLst/>
                          <a:latin typeface="Yu Gothic" panose="020B0400000000000000" pitchFamily="34" charset="-128"/>
                          <a:ea typeface="Yu Gothic" panose="020B0400000000000000" pitchFamily="34" charset="-128"/>
                          <a:cs typeface="Times New Roman"/>
                        </a:rPr>
                        <a:t>ヨウ素</a:t>
                      </a:r>
                      <a:endParaRPr lang="ja-JP" sz="900" b="0" kern="100">
                        <a:effectLst/>
                        <a:latin typeface="Yu Gothic" panose="020B0400000000000000" pitchFamily="34" charset="-128"/>
                        <a:ea typeface="Yu Gothic" panose="020B0400000000000000" pitchFamily="34" charset="-128"/>
                        <a:cs typeface="Times New Roman"/>
                      </a:endParaRPr>
                    </a:p>
                    <a:p>
                      <a:pPr algn="just">
                        <a:spcAft>
                          <a:spcPts val="0"/>
                        </a:spcAft>
                      </a:pPr>
                      <a:r>
                        <a:rPr lang="en-US" sz="1400" b="0" kern="100">
                          <a:effectLst/>
                          <a:latin typeface="Yu Gothic" panose="020B0400000000000000" pitchFamily="34" charset="-128"/>
                          <a:ea typeface="Yu Gothic" panose="020B0400000000000000" pitchFamily="34" charset="-128"/>
                          <a:cs typeface="Times New Roman"/>
                        </a:rPr>
                        <a:t>(I) Iodine</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indent="66675" algn="l">
                        <a:spcAft>
                          <a:spcPts val="0"/>
                        </a:spcAft>
                      </a:pPr>
                      <a:r>
                        <a:rPr lang="en-US" sz="1400" b="0" kern="100">
                          <a:effectLst/>
                          <a:latin typeface="Yu Gothic" panose="020B0400000000000000" pitchFamily="34" charset="-128"/>
                          <a:ea typeface="Yu Gothic" panose="020B0400000000000000" pitchFamily="34" charset="-128"/>
                          <a:cs typeface="Times New Roman"/>
                        </a:rPr>
                        <a:t>KI</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marL="0" indent="0" algn="l">
                        <a:spcAft>
                          <a:spcPts val="0"/>
                        </a:spcAft>
                      </a:pPr>
                      <a:r>
                        <a:rPr lang="ja-JP" sz="1400" b="0" kern="100">
                          <a:effectLst/>
                          <a:latin typeface="Yu Gothic" panose="020B0400000000000000" pitchFamily="34" charset="-128"/>
                          <a:ea typeface="Yu Gothic" panose="020B0400000000000000" pitchFamily="34" charset="-128"/>
                          <a:cs typeface="Times New Roman"/>
                        </a:rPr>
                        <a:t>できるだけ早く飲ませる。</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5"/>
                  </a:ext>
                </a:extLst>
              </a:tr>
              <a:tr h="370840">
                <a:tc>
                  <a:txBody>
                    <a:bodyPr/>
                    <a:lstStyle/>
                    <a:p>
                      <a:pPr algn="just">
                        <a:spcAft>
                          <a:spcPts val="0"/>
                        </a:spcAft>
                      </a:pPr>
                      <a:r>
                        <a:rPr lang="ja-JP" sz="1400" b="0" kern="100">
                          <a:effectLst/>
                          <a:latin typeface="Yu Gothic" panose="020B0400000000000000" pitchFamily="34" charset="-128"/>
                          <a:ea typeface="Yu Gothic" panose="020B0400000000000000" pitchFamily="34" charset="-128"/>
                          <a:cs typeface="Times New Roman"/>
                        </a:rPr>
                        <a:t>マンガン</a:t>
                      </a:r>
                      <a:endParaRPr lang="ja-JP" sz="900" b="0" kern="100">
                        <a:effectLst/>
                        <a:latin typeface="Yu Gothic" panose="020B0400000000000000" pitchFamily="34" charset="-128"/>
                        <a:ea typeface="Yu Gothic" panose="020B0400000000000000" pitchFamily="34" charset="-128"/>
                        <a:cs typeface="Times New Roman"/>
                      </a:endParaRPr>
                    </a:p>
                    <a:p>
                      <a:pPr algn="just">
                        <a:spcAft>
                          <a:spcPts val="0"/>
                        </a:spcAft>
                      </a:pPr>
                      <a:r>
                        <a:rPr lang="en-US" sz="1400" b="0" kern="100">
                          <a:effectLst/>
                          <a:latin typeface="Yu Gothic" panose="020B0400000000000000" pitchFamily="34" charset="-128"/>
                          <a:ea typeface="Yu Gothic" panose="020B0400000000000000" pitchFamily="34" charset="-128"/>
                          <a:cs typeface="Times New Roman"/>
                        </a:rPr>
                        <a:t>(</a:t>
                      </a:r>
                      <a:r>
                        <a:rPr lang="en-US" sz="1400" b="0" kern="100" err="1">
                          <a:effectLst/>
                          <a:latin typeface="Yu Gothic" panose="020B0400000000000000" pitchFamily="34" charset="-128"/>
                          <a:ea typeface="Yu Gothic" panose="020B0400000000000000" pitchFamily="34" charset="-128"/>
                          <a:cs typeface="Times New Roman"/>
                        </a:rPr>
                        <a:t>Mn</a:t>
                      </a:r>
                      <a:r>
                        <a:rPr lang="en-US" sz="1400" b="0" kern="100">
                          <a:effectLst/>
                          <a:latin typeface="Yu Gothic" panose="020B0400000000000000" pitchFamily="34" charset="-128"/>
                          <a:ea typeface="Yu Gothic" panose="020B0400000000000000" pitchFamily="34" charset="-128"/>
                          <a:cs typeface="Times New Roman"/>
                        </a:rPr>
                        <a:t>) Manganese</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洗浄</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indent="66675" algn="l">
                        <a:spcAft>
                          <a:spcPts val="0"/>
                        </a:spcAft>
                      </a:pPr>
                      <a:r>
                        <a:rPr lang="en-US" sz="1400" b="0" kern="100">
                          <a:effectLst/>
                          <a:latin typeface="Yu Gothic" panose="020B0400000000000000" pitchFamily="34" charset="-128"/>
                          <a:ea typeface="Yu Gothic" panose="020B0400000000000000" pitchFamily="34" charset="-128"/>
                          <a:cs typeface="Times New Roman"/>
                        </a:rPr>
                        <a:t>DTPA</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marL="0" indent="0" algn="l">
                        <a:spcAft>
                          <a:spcPts val="0"/>
                        </a:spcAft>
                      </a:pPr>
                      <a:r>
                        <a:rPr lang="ja-JP" sz="1400" b="0" kern="100">
                          <a:effectLst/>
                          <a:latin typeface="Yu Gothic" panose="020B0400000000000000" pitchFamily="34" charset="-128"/>
                          <a:ea typeface="Yu Gothic" panose="020B0400000000000000" pitchFamily="34" charset="-128"/>
                          <a:cs typeface="Times New Roman"/>
                        </a:rPr>
                        <a:t>陰イオンとして存在する</a:t>
                      </a:r>
                      <a:r>
                        <a:rPr lang="en-US" sz="1400" b="0" kern="100" err="1">
                          <a:effectLst/>
                          <a:latin typeface="Yu Gothic" panose="020B0400000000000000" pitchFamily="34" charset="-128"/>
                          <a:ea typeface="Yu Gothic" panose="020B0400000000000000" pitchFamily="34" charset="-128"/>
                          <a:cs typeface="Times New Roman"/>
                        </a:rPr>
                        <a:t>Mn</a:t>
                      </a:r>
                      <a:r>
                        <a:rPr lang="ja-JP" sz="1400" b="0" kern="100">
                          <a:effectLst/>
                          <a:latin typeface="Yu Gothic" panose="020B0400000000000000" pitchFamily="34" charset="-128"/>
                          <a:ea typeface="Yu Gothic" panose="020B0400000000000000" pitchFamily="34" charset="-128"/>
                          <a:cs typeface="Times New Roman"/>
                        </a:rPr>
                        <a:t>は治療不可能。</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6"/>
                  </a:ext>
                </a:extLst>
              </a:tr>
              <a:tr h="370840">
                <a:tc>
                  <a:txBody>
                    <a:bodyPr/>
                    <a:lstStyle/>
                    <a:p>
                      <a:pPr algn="just">
                        <a:spcAft>
                          <a:spcPts val="0"/>
                        </a:spcAft>
                      </a:pPr>
                      <a:r>
                        <a:rPr lang="ja-JP" sz="1400" b="0" kern="100">
                          <a:effectLst/>
                          <a:latin typeface="Yu Gothic" panose="020B0400000000000000" pitchFamily="34" charset="-128"/>
                          <a:ea typeface="Yu Gothic" panose="020B0400000000000000" pitchFamily="34" charset="-128"/>
                          <a:cs typeface="Times New Roman"/>
                        </a:rPr>
                        <a:t>リン</a:t>
                      </a:r>
                      <a:endParaRPr lang="ja-JP" sz="900" b="0" kern="100">
                        <a:effectLst/>
                        <a:latin typeface="Yu Gothic" panose="020B0400000000000000" pitchFamily="34" charset="-128"/>
                        <a:ea typeface="Yu Gothic" panose="020B0400000000000000" pitchFamily="34" charset="-128"/>
                        <a:cs typeface="Times New Roman"/>
                      </a:endParaRPr>
                    </a:p>
                    <a:p>
                      <a:pPr algn="just">
                        <a:spcAft>
                          <a:spcPts val="0"/>
                        </a:spcAft>
                      </a:pPr>
                      <a:r>
                        <a:rPr lang="en-US" sz="1400" b="0" kern="100">
                          <a:effectLst/>
                          <a:latin typeface="Yu Gothic" panose="020B0400000000000000" pitchFamily="34" charset="-128"/>
                          <a:ea typeface="Yu Gothic" panose="020B0400000000000000" pitchFamily="34" charset="-128"/>
                          <a:cs typeface="Times New Roman"/>
                        </a:rPr>
                        <a:t>(P) Phosphorus</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 </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水酸化アルミニウム（経口）</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大量の時は副甲状腺ホルモンも</a:t>
                      </a:r>
                      <a:r>
                        <a:rPr lang="ja-JP" altLang="en-US" sz="1400" b="0" kern="100">
                          <a:effectLst/>
                          <a:latin typeface="Yu Gothic" panose="020B0400000000000000" pitchFamily="34" charset="-128"/>
                          <a:ea typeface="Yu Gothic" panose="020B0400000000000000" pitchFamily="34" charset="-128"/>
                          <a:cs typeface="Times New Roman"/>
                        </a:rPr>
                        <a:t>投与</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7"/>
                  </a:ext>
                </a:extLst>
              </a:tr>
              <a:tr h="370840">
                <a:tc>
                  <a:txBody>
                    <a:bodyPr/>
                    <a:lstStyle/>
                    <a:p>
                      <a:pPr algn="just">
                        <a:spcAft>
                          <a:spcPts val="0"/>
                        </a:spcAft>
                      </a:pPr>
                      <a:r>
                        <a:rPr lang="ja-JP" sz="1400" b="0" kern="100">
                          <a:effectLst/>
                          <a:latin typeface="Yu Gothic" panose="020B0400000000000000" pitchFamily="34" charset="-128"/>
                          <a:ea typeface="Yu Gothic" panose="020B0400000000000000" pitchFamily="34" charset="-128"/>
                          <a:cs typeface="Times New Roman"/>
                        </a:rPr>
                        <a:t>プルトニウム</a:t>
                      </a:r>
                      <a:endParaRPr lang="ja-JP" sz="900" b="0" kern="100">
                        <a:effectLst/>
                        <a:latin typeface="Yu Gothic" panose="020B0400000000000000" pitchFamily="34" charset="-128"/>
                        <a:ea typeface="Yu Gothic" panose="020B0400000000000000" pitchFamily="34" charset="-128"/>
                        <a:cs typeface="Times New Roman"/>
                      </a:endParaRPr>
                    </a:p>
                    <a:p>
                      <a:pPr algn="just">
                        <a:spcAft>
                          <a:spcPts val="0"/>
                        </a:spcAft>
                      </a:pPr>
                      <a:r>
                        <a:rPr lang="en-US" sz="1400" b="0" kern="100">
                          <a:effectLst/>
                          <a:latin typeface="Yu Gothic" panose="020B0400000000000000" pitchFamily="34" charset="-128"/>
                          <a:ea typeface="Yu Gothic" panose="020B0400000000000000" pitchFamily="34" charset="-128"/>
                          <a:cs typeface="Times New Roman"/>
                        </a:rPr>
                        <a:t>(Pu) Plutonium</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just">
                        <a:spcAft>
                          <a:spcPts val="0"/>
                        </a:spcAft>
                      </a:pP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DTPA</a:t>
                      </a:r>
                      <a:r>
                        <a:rPr lang="ja-JP" sz="1400" b="0" kern="100">
                          <a:effectLst/>
                          <a:latin typeface="Yu Gothic" panose="020B0400000000000000" pitchFamily="34" charset="-128"/>
                          <a:ea typeface="Yu Gothic" panose="020B0400000000000000" pitchFamily="34" charset="-128"/>
                          <a:cs typeface="Times New Roman"/>
                        </a:rPr>
                        <a:t>、</a:t>
                      </a:r>
                      <a:endParaRPr lang="ja-JP" sz="900" b="0" kern="100">
                        <a:effectLst/>
                        <a:latin typeface="Yu Gothic" panose="020B0400000000000000" pitchFamily="34" charset="-128"/>
                        <a:ea typeface="Yu Gothic" panose="020B0400000000000000" pitchFamily="34" charset="-128"/>
                        <a:cs typeface="Times New Roman"/>
                      </a:endParaRPr>
                    </a:p>
                    <a:p>
                      <a:pPr algn="l">
                        <a:spcAft>
                          <a:spcPts val="0"/>
                        </a:spcAft>
                      </a:pPr>
                      <a:r>
                        <a:rPr lang="en-US" sz="1400" b="0" kern="100" err="1">
                          <a:effectLst/>
                          <a:latin typeface="Yu Gothic" panose="020B0400000000000000" pitchFamily="34" charset="-128"/>
                          <a:ea typeface="Yu Gothic" panose="020B0400000000000000" pitchFamily="34" charset="-128"/>
                          <a:cs typeface="Times New Roman"/>
                        </a:rPr>
                        <a:t>CaEDTA</a:t>
                      </a:r>
                      <a:r>
                        <a:rPr lang="ja-JP" sz="1400" b="0" kern="100">
                          <a:effectLst/>
                          <a:latin typeface="Yu Gothic" panose="020B0400000000000000" pitchFamily="34" charset="-128"/>
                          <a:ea typeface="Yu Gothic" panose="020B0400000000000000" pitchFamily="34" charset="-128"/>
                          <a:cs typeface="Times New Roman"/>
                        </a:rPr>
                        <a:t>、</a:t>
                      </a:r>
                      <a:endParaRPr lang="ja-JP" sz="900" b="0" kern="100">
                        <a:effectLst/>
                        <a:latin typeface="Yu Gothic" panose="020B0400000000000000" pitchFamily="34" charset="-128"/>
                        <a:ea typeface="Yu Gothic" panose="020B0400000000000000" pitchFamily="34" charset="-128"/>
                        <a:cs typeface="Times New Roman"/>
                      </a:endParaRPr>
                    </a:p>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DFOA</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DTPA</a:t>
                      </a:r>
                      <a:r>
                        <a:rPr lang="ja-JP" sz="1400" b="0" kern="100">
                          <a:effectLst/>
                          <a:latin typeface="Yu Gothic" panose="020B0400000000000000" pitchFamily="34" charset="-128"/>
                          <a:ea typeface="Yu Gothic" panose="020B0400000000000000" pitchFamily="34" charset="-128"/>
                          <a:cs typeface="Times New Roman"/>
                        </a:rPr>
                        <a:t>が入手困難ならば</a:t>
                      </a:r>
                      <a:r>
                        <a:rPr lang="en-US" sz="1400" b="0" kern="100" err="1">
                          <a:effectLst/>
                          <a:latin typeface="Yu Gothic" panose="020B0400000000000000" pitchFamily="34" charset="-128"/>
                          <a:ea typeface="Yu Gothic" panose="020B0400000000000000" pitchFamily="34" charset="-128"/>
                          <a:cs typeface="Times New Roman"/>
                        </a:rPr>
                        <a:t>CaEDTA</a:t>
                      </a:r>
                      <a:r>
                        <a:rPr lang="ja-JP" sz="1400" b="0" kern="100">
                          <a:effectLst/>
                          <a:latin typeface="Yu Gothic" panose="020B0400000000000000" pitchFamily="34" charset="-128"/>
                          <a:ea typeface="Yu Gothic" panose="020B0400000000000000" pitchFamily="34" charset="-128"/>
                          <a:cs typeface="Times New Roman"/>
                        </a:rPr>
                        <a:t>を用いる。早期には</a:t>
                      </a:r>
                      <a:r>
                        <a:rPr lang="en-US" sz="1400" b="0" kern="100">
                          <a:effectLst/>
                          <a:latin typeface="Yu Gothic" panose="020B0400000000000000" pitchFamily="34" charset="-128"/>
                          <a:ea typeface="Yu Gothic" panose="020B0400000000000000" pitchFamily="34" charset="-128"/>
                          <a:cs typeface="Times New Roman"/>
                        </a:rPr>
                        <a:t>DFOA</a:t>
                      </a:r>
                      <a:r>
                        <a:rPr lang="ja-JP" sz="1400" b="0" kern="100">
                          <a:effectLst/>
                          <a:latin typeface="Yu Gothic" panose="020B0400000000000000" pitchFamily="34" charset="-128"/>
                          <a:ea typeface="Yu Gothic" panose="020B0400000000000000" pitchFamily="34" charset="-128"/>
                          <a:cs typeface="Times New Roman"/>
                        </a:rPr>
                        <a:t>も用いら</a:t>
                      </a:r>
                      <a:r>
                        <a:rPr lang="ja-JP" altLang="en-US" sz="1400" b="0" kern="100">
                          <a:effectLst/>
                          <a:latin typeface="Yu Gothic" panose="020B0400000000000000" pitchFamily="34" charset="-128"/>
                          <a:ea typeface="Yu Gothic" panose="020B0400000000000000" pitchFamily="34" charset="-128"/>
                          <a:cs typeface="Times New Roman"/>
                        </a:rPr>
                        <a:t>れ</a:t>
                      </a:r>
                      <a:r>
                        <a:rPr lang="ja-JP" sz="1400" b="0" kern="100">
                          <a:effectLst/>
                          <a:latin typeface="Yu Gothic" panose="020B0400000000000000" pitchFamily="34" charset="-128"/>
                          <a:ea typeface="Yu Gothic" panose="020B0400000000000000" pitchFamily="34" charset="-128"/>
                          <a:cs typeface="Times New Roman"/>
                        </a:rPr>
                        <a:t>る</a:t>
                      </a:r>
                      <a:r>
                        <a:rPr lang="ja-JP" altLang="en-US" sz="1400" b="0" kern="100">
                          <a:effectLst/>
                          <a:latin typeface="Yu Gothic" panose="020B0400000000000000" pitchFamily="34" charset="-128"/>
                          <a:ea typeface="Yu Gothic" panose="020B0400000000000000" pitchFamily="34" charset="-128"/>
                          <a:cs typeface="Times New Roman"/>
                        </a:rPr>
                        <a:t>。</a:t>
                      </a:r>
                      <a:r>
                        <a:rPr lang="ja-JP" sz="1400" b="0" kern="100">
                          <a:effectLst/>
                          <a:latin typeface="Yu Gothic" panose="020B0400000000000000" pitchFamily="34" charset="-128"/>
                          <a:ea typeface="Yu Gothic" panose="020B0400000000000000" pitchFamily="34" charset="-128"/>
                          <a:cs typeface="Times New Roman"/>
                        </a:rPr>
                        <a:t>生物学的半減期は、肝で</a:t>
                      </a:r>
                      <a:r>
                        <a:rPr lang="en-US" sz="1400" b="0" kern="100">
                          <a:effectLst/>
                          <a:latin typeface="Yu Gothic" panose="020B0400000000000000" pitchFamily="34" charset="-128"/>
                          <a:ea typeface="Yu Gothic" panose="020B0400000000000000" pitchFamily="34" charset="-128"/>
                          <a:cs typeface="Times New Roman"/>
                        </a:rPr>
                        <a:t>40</a:t>
                      </a:r>
                      <a:r>
                        <a:rPr lang="ja-JP" sz="1400" b="0" kern="100">
                          <a:effectLst/>
                          <a:latin typeface="Yu Gothic" panose="020B0400000000000000" pitchFamily="34" charset="-128"/>
                          <a:ea typeface="Yu Gothic" panose="020B0400000000000000" pitchFamily="34" charset="-128"/>
                          <a:cs typeface="Times New Roman"/>
                        </a:rPr>
                        <a:t>年、骨は</a:t>
                      </a:r>
                      <a:r>
                        <a:rPr lang="en-US" sz="1400" b="0" kern="100">
                          <a:effectLst/>
                          <a:latin typeface="Yu Gothic" panose="020B0400000000000000" pitchFamily="34" charset="-128"/>
                          <a:ea typeface="Yu Gothic" panose="020B0400000000000000" pitchFamily="34" charset="-128"/>
                          <a:cs typeface="Times New Roman"/>
                        </a:rPr>
                        <a:t>100</a:t>
                      </a:r>
                      <a:r>
                        <a:rPr lang="ja-JP" sz="1400" b="0" kern="100">
                          <a:effectLst/>
                          <a:latin typeface="Yu Gothic" panose="020B0400000000000000" pitchFamily="34" charset="-128"/>
                          <a:ea typeface="Yu Gothic" panose="020B0400000000000000" pitchFamily="34" charset="-128"/>
                          <a:cs typeface="Times New Roman"/>
                        </a:rPr>
                        <a:t>年である。</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8"/>
                  </a:ext>
                </a:extLst>
              </a:tr>
            </a:tbl>
          </a:graphicData>
        </a:graphic>
      </p:graphicFrame>
      <p:sp>
        <p:nvSpPr>
          <p:cNvPr id="5" name="テキスト ボックス 3">
            <a:extLst>
              <a:ext uri="{FF2B5EF4-FFF2-40B4-BE49-F238E27FC236}">
                <a16:creationId xmlns:a16="http://schemas.microsoft.com/office/drawing/2014/main" id="{22BD4639-66FA-D834-E26C-A2B0A18CCFB0}"/>
              </a:ext>
            </a:extLst>
          </p:cNvPr>
          <p:cNvSpPr txBox="1"/>
          <p:nvPr/>
        </p:nvSpPr>
        <p:spPr>
          <a:xfrm>
            <a:off x="44450" y="58212"/>
            <a:ext cx="1168400"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a:latin typeface="Yu Gothic" panose="020B0400000000000000" pitchFamily="34" charset="-128"/>
                <a:ea typeface="Yu Gothic" panose="020B0400000000000000" pitchFamily="34" charset="-128"/>
              </a:rPr>
              <a:t>参考資料</a:t>
            </a:r>
          </a:p>
        </p:txBody>
      </p:sp>
    </p:spTree>
    <p:extLst>
      <p:ext uri="{BB962C8B-B14F-4D97-AF65-F5344CB8AC3E}">
        <p14:creationId xmlns:p14="http://schemas.microsoft.com/office/powerpoint/2010/main" val="2964305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E68A718-CB4E-19A1-297F-E45A4AE8CA69}"/>
              </a:ext>
            </a:extLst>
          </p:cNvPr>
          <p:cNvSpPr>
            <a:spLocks noGrp="1"/>
          </p:cNvSpPr>
          <p:nvPr>
            <p:ph type="title"/>
          </p:nvPr>
        </p:nvSpPr>
        <p:spPr/>
        <p:txBody>
          <a:bodyPr>
            <a:normAutofit/>
          </a:bodyPr>
          <a:lstStyle/>
          <a:p>
            <a:r>
              <a:rPr kumimoji="1" lang="ja-JP" altLang="en-US">
                <a:latin typeface="Yu Gothic" panose="020B0400000000000000" pitchFamily="34" charset="-128"/>
                <a:ea typeface="Yu Gothic" panose="020B0400000000000000" pitchFamily="34" charset="-128"/>
              </a:rPr>
              <a:t>内部被ばく時の薬剤の選択</a:t>
            </a:r>
          </a:p>
        </p:txBody>
      </p:sp>
      <p:sp>
        <p:nvSpPr>
          <p:cNvPr id="4" name="スライド番号プレースホルダー 3">
            <a:extLst>
              <a:ext uri="{FF2B5EF4-FFF2-40B4-BE49-F238E27FC236}">
                <a16:creationId xmlns:a16="http://schemas.microsoft.com/office/drawing/2014/main" id="{5ECFD464-E583-7748-235D-1D2451ECAC39}"/>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15</a:t>
            </a:fld>
            <a:endParaRPr kumimoji="1" lang="ja-JP" altLang="en-US">
              <a:latin typeface="Yu Gothic" panose="020B0400000000000000" pitchFamily="34" charset="-128"/>
              <a:ea typeface="Yu Gothic" panose="020B0400000000000000" pitchFamily="34" charset="-128"/>
            </a:endParaRPr>
          </a:p>
        </p:txBody>
      </p:sp>
      <p:graphicFrame>
        <p:nvGraphicFramePr>
          <p:cNvPr id="10" name="コンテンツ プレースホルダー 3">
            <a:extLst>
              <a:ext uri="{FF2B5EF4-FFF2-40B4-BE49-F238E27FC236}">
                <a16:creationId xmlns:a16="http://schemas.microsoft.com/office/drawing/2014/main" id="{94E98809-1662-78F8-E246-2439915D572E}"/>
              </a:ext>
            </a:extLst>
          </p:cNvPr>
          <p:cNvGraphicFramePr>
            <a:graphicFrameLocks noGrp="1"/>
          </p:cNvGraphicFramePr>
          <p:nvPr>
            <p:ph idx="1"/>
            <p:extLst>
              <p:ext uri="{D42A27DB-BD31-4B8C-83A1-F6EECF244321}">
                <p14:modId xmlns:p14="http://schemas.microsoft.com/office/powerpoint/2010/main" val="281156662"/>
              </p:ext>
            </p:extLst>
          </p:nvPr>
        </p:nvGraphicFramePr>
        <p:xfrm>
          <a:off x="294468" y="1351598"/>
          <a:ext cx="8392332" cy="5157691"/>
        </p:xfrm>
        <a:graphic>
          <a:graphicData uri="http://schemas.openxmlformats.org/drawingml/2006/table">
            <a:tbl>
              <a:tblPr firstRow="1" bandRow="1">
                <a:tableStyleId>{5C22544A-7EE6-4342-B048-85BDC9FD1C3A}</a:tableStyleId>
              </a:tblPr>
              <a:tblGrid>
                <a:gridCol w="1626050">
                  <a:extLst>
                    <a:ext uri="{9D8B030D-6E8A-4147-A177-3AD203B41FA5}">
                      <a16:colId xmlns:a16="http://schemas.microsoft.com/office/drawing/2014/main" val="20000"/>
                    </a:ext>
                  </a:extLst>
                </a:gridCol>
                <a:gridCol w="1615501">
                  <a:extLst>
                    <a:ext uri="{9D8B030D-6E8A-4147-A177-3AD203B41FA5}">
                      <a16:colId xmlns:a16="http://schemas.microsoft.com/office/drawing/2014/main" val="20001"/>
                    </a:ext>
                  </a:extLst>
                </a:gridCol>
                <a:gridCol w="2056093">
                  <a:extLst>
                    <a:ext uri="{9D8B030D-6E8A-4147-A177-3AD203B41FA5}">
                      <a16:colId xmlns:a16="http://schemas.microsoft.com/office/drawing/2014/main" val="20002"/>
                    </a:ext>
                  </a:extLst>
                </a:gridCol>
                <a:gridCol w="3094688">
                  <a:extLst>
                    <a:ext uri="{9D8B030D-6E8A-4147-A177-3AD203B41FA5}">
                      <a16:colId xmlns:a16="http://schemas.microsoft.com/office/drawing/2014/main" val="20003"/>
                    </a:ext>
                  </a:extLst>
                </a:gridCol>
              </a:tblGrid>
              <a:tr h="438314">
                <a:tc>
                  <a:txBody>
                    <a:bodyPr/>
                    <a:lstStyle/>
                    <a:p>
                      <a:pPr algn="ctr">
                        <a:spcAft>
                          <a:spcPts val="0"/>
                        </a:spcAft>
                      </a:pPr>
                      <a:r>
                        <a:rPr lang="ja-JP" sz="1600" b="0" kern="100">
                          <a:effectLst/>
                          <a:latin typeface="Yu Gothic" panose="020B0400000000000000" pitchFamily="34" charset="-128"/>
                          <a:ea typeface="Yu Gothic" panose="020B0400000000000000" pitchFamily="34" charset="-128"/>
                          <a:cs typeface="Times New Roman"/>
                        </a:rPr>
                        <a:t>核　種</a:t>
                      </a:r>
                      <a:endParaRPr lang="ja-JP" sz="8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ctr">
                        <a:spcAft>
                          <a:spcPts val="0"/>
                        </a:spcAft>
                      </a:pPr>
                      <a:r>
                        <a:rPr lang="ja-JP" sz="1600" b="0" kern="100">
                          <a:effectLst/>
                          <a:latin typeface="Yu Gothic" panose="020B0400000000000000" pitchFamily="34" charset="-128"/>
                          <a:ea typeface="Yu Gothic" panose="020B0400000000000000" pitchFamily="34" charset="-128"/>
                          <a:cs typeface="Times New Roman"/>
                        </a:rPr>
                        <a:t>直後の処置</a:t>
                      </a:r>
                      <a:endParaRPr lang="ja-JP" sz="8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ctr">
                        <a:spcAft>
                          <a:spcPts val="0"/>
                        </a:spcAft>
                      </a:pPr>
                      <a:r>
                        <a:rPr lang="ja-JP" sz="1600" b="0" kern="100">
                          <a:effectLst/>
                          <a:latin typeface="Yu Gothic" panose="020B0400000000000000" pitchFamily="34" charset="-128"/>
                          <a:ea typeface="Yu Gothic" panose="020B0400000000000000" pitchFamily="34" charset="-128"/>
                          <a:cs typeface="Times New Roman"/>
                        </a:rPr>
                        <a:t>考慮すべき薬剤</a:t>
                      </a:r>
                      <a:endParaRPr lang="ja-JP" sz="8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ctr">
                        <a:spcAft>
                          <a:spcPts val="0"/>
                        </a:spcAft>
                      </a:pPr>
                      <a:r>
                        <a:rPr lang="ja-JP" sz="1600" b="0" kern="100">
                          <a:effectLst/>
                          <a:latin typeface="Yu Gothic" panose="020B0400000000000000" pitchFamily="34" charset="-128"/>
                          <a:ea typeface="Yu Gothic" panose="020B0400000000000000" pitchFamily="34" charset="-128"/>
                          <a:cs typeface="Times New Roman"/>
                        </a:rPr>
                        <a:t>注　意</a:t>
                      </a:r>
                      <a:endParaRPr lang="ja-JP" sz="8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0"/>
                  </a:ext>
                </a:extLst>
              </a:tr>
              <a:tr h="504361">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ルテニウム</a:t>
                      </a:r>
                      <a:endParaRPr lang="ja-JP" sz="900" b="0" kern="100">
                        <a:effectLst/>
                        <a:latin typeface="Yu Gothic" panose="020B0400000000000000" pitchFamily="34" charset="-128"/>
                        <a:ea typeface="Yu Gothic" panose="020B0400000000000000" pitchFamily="34" charset="-128"/>
                        <a:cs typeface="Times New Roman"/>
                      </a:endParaRPr>
                    </a:p>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a:t>
                      </a:r>
                      <a:r>
                        <a:rPr lang="en-US" sz="1400" b="0" kern="100" err="1">
                          <a:effectLst/>
                          <a:latin typeface="Yu Gothic" panose="020B0400000000000000" pitchFamily="34" charset="-128"/>
                          <a:ea typeface="Yu Gothic" panose="020B0400000000000000" pitchFamily="34" charset="-128"/>
                          <a:cs typeface="Times New Roman"/>
                        </a:rPr>
                        <a:t>Ru</a:t>
                      </a:r>
                      <a:r>
                        <a:rPr lang="en-US" sz="1400" b="0" kern="100">
                          <a:effectLst/>
                          <a:latin typeface="Yu Gothic" panose="020B0400000000000000" pitchFamily="34" charset="-128"/>
                          <a:ea typeface="Yu Gothic" panose="020B0400000000000000" pitchFamily="34" charset="-128"/>
                          <a:cs typeface="Times New Roman"/>
                        </a:rPr>
                        <a:t>) Ruthenium</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洗浄、下剤</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クロールサイアザイド</a:t>
                      </a:r>
                      <a:endParaRPr lang="en-US" altLang="ja-JP" sz="1400" b="0" kern="100">
                        <a:effectLst/>
                        <a:latin typeface="Yu Gothic" panose="020B0400000000000000" pitchFamily="34" charset="-128"/>
                        <a:ea typeface="Yu Gothic" panose="020B0400000000000000" pitchFamily="34" charset="-128"/>
                        <a:cs typeface="Times New Roman"/>
                      </a:endParaRPr>
                    </a:p>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DTPA</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クロールサイアザイトは尿中排泄を増す。</a:t>
                      </a:r>
                      <a:r>
                        <a:rPr lang="en-US" sz="1400" b="0" kern="100">
                          <a:effectLst/>
                          <a:latin typeface="Yu Gothic" panose="020B0400000000000000" pitchFamily="34" charset="-128"/>
                          <a:ea typeface="Yu Gothic" panose="020B0400000000000000" pitchFamily="34" charset="-128"/>
                          <a:cs typeface="Times New Roman"/>
                        </a:rPr>
                        <a:t>DTPA</a:t>
                      </a:r>
                      <a:r>
                        <a:rPr lang="ja-JP" sz="1400" b="0" kern="100">
                          <a:effectLst/>
                          <a:latin typeface="Yu Gothic" panose="020B0400000000000000" pitchFamily="34" charset="-128"/>
                          <a:ea typeface="Yu Gothic" panose="020B0400000000000000" pitchFamily="34" charset="-128"/>
                          <a:cs typeface="Times New Roman"/>
                        </a:rPr>
                        <a:t>の効果は一定しない。</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1"/>
                  </a:ext>
                </a:extLst>
              </a:tr>
              <a:tr h="756541">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トリウム</a:t>
                      </a:r>
                      <a:endParaRPr lang="ja-JP" sz="900" b="0" kern="100">
                        <a:effectLst/>
                        <a:latin typeface="Yu Gothic" panose="020B0400000000000000" pitchFamily="34" charset="-128"/>
                        <a:ea typeface="Yu Gothic" panose="020B0400000000000000" pitchFamily="34" charset="-128"/>
                        <a:cs typeface="Times New Roman"/>
                      </a:endParaRPr>
                    </a:p>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a:t>
                      </a:r>
                      <a:r>
                        <a:rPr lang="en-US" sz="1400" b="0" kern="100" err="1">
                          <a:effectLst/>
                          <a:latin typeface="Yu Gothic" panose="020B0400000000000000" pitchFamily="34" charset="-128"/>
                          <a:ea typeface="Yu Gothic" panose="020B0400000000000000" pitchFamily="34" charset="-128"/>
                          <a:cs typeface="Times New Roman"/>
                        </a:rPr>
                        <a:t>Th</a:t>
                      </a:r>
                      <a:r>
                        <a:rPr lang="en-US" sz="1400" b="0" kern="100">
                          <a:effectLst/>
                          <a:latin typeface="Yu Gothic" panose="020B0400000000000000" pitchFamily="34" charset="-128"/>
                          <a:ea typeface="Yu Gothic" panose="020B0400000000000000" pitchFamily="34" charset="-128"/>
                          <a:cs typeface="Times New Roman"/>
                        </a:rPr>
                        <a:t>) Thorium </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DTPA</a:t>
                      </a:r>
                      <a:endParaRPr lang="ja-JP" sz="900" b="0" kern="100">
                        <a:effectLst/>
                        <a:latin typeface="Yu Gothic" panose="020B0400000000000000" pitchFamily="34" charset="-128"/>
                        <a:ea typeface="Yu Gothic" panose="020B0400000000000000" pitchFamily="34" charset="-128"/>
                        <a:cs typeface="Times New Roman"/>
                      </a:endParaRPr>
                    </a:p>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DFOA</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DTPA</a:t>
                      </a:r>
                      <a:r>
                        <a:rPr lang="ja-JP" sz="1400" b="0" kern="100">
                          <a:effectLst/>
                          <a:latin typeface="Yu Gothic" panose="020B0400000000000000" pitchFamily="34" charset="-128"/>
                          <a:ea typeface="Yu Gothic" panose="020B0400000000000000" pitchFamily="34" charset="-128"/>
                          <a:cs typeface="Times New Roman"/>
                        </a:rPr>
                        <a:t>、</a:t>
                      </a:r>
                      <a:r>
                        <a:rPr lang="en-US" sz="1400" b="0" kern="100">
                          <a:effectLst/>
                          <a:latin typeface="Yu Gothic" panose="020B0400000000000000" pitchFamily="34" charset="-128"/>
                          <a:ea typeface="Yu Gothic" panose="020B0400000000000000" pitchFamily="34" charset="-128"/>
                          <a:cs typeface="Times New Roman"/>
                        </a:rPr>
                        <a:t>DFOA</a:t>
                      </a:r>
                      <a:r>
                        <a:rPr lang="ja-JP" sz="1400" b="0" kern="100">
                          <a:effectLst/>
                          <a:latin typeface="Yu Gothic" panose="020B0400000000000000" pitchFamily="34" charset="-128"/>
                          <a:ea typeface="Yu Gothic" panose="020B0400000000000000" pitchFamily="34" charset="-128"/>
                          <a:cs typeface="Times New Roman"/>
                        </a:rPr>
                        <a:t>は可溶性成分に有効で、排泄を増加。二酸化トリウムには、有効な治療はない。</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2"/>
                  </a:ext>
                </a:extLst>
              </a:tr>
              <a:tr h="504361">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トリチウム</a:t>
                      </a:r>
                      <a:endParaRPr lang="ja-JP" sz="900" b="0" kern="100">
                        <a:effectLst/>
                        <a:latin typeface="Yu Gothic" panose="020B0400000000000000" pitchFamily="34" charset="-128"/>
                        <a:ea typeface="Yu Gothic" panose="020B0400000000000000" pitchFamily="34" charset="-128"/>
                        <a:cs typeface="Times New Roman"/>
                      </a:endParaRPr>
                    </a:p>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(H) Tritium</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marL="0" indent="0" algn="l">
                        <a:spcAft>
                          <a:spcPts val="0"/>
                        </a:spcAft>
                        <a:tabLst/>
                      </a:pPr>
                      <a:r>
                        <a:rPr lang="ja-JP" sz="1400" b="0" kern="100">
                          <a:effectLst/>
                          <a:latin typeface="Yu Gothic" panose="020B0400000000000000" pitchFamily="34" charset="-128"/>
                          <a:ea typeface="Yu Gothic" panose="020B0400000000000000" pitchFamily="34" charset="-128"/>
                          <a:cs typeface="Times New Roman"/>
                        </a:rPr>
                        <a:t>洗浄</a:t>
                      </a:r>
                      <a:endParaRPr lang="en-US" altLang="ja-JP" sz="900" b="0" kern="100">
                        <a:effectLst/>
                        <a:latin typeface="Yu Gothic" panose="020B0400000000000000" pitchFamily="34" charset="-128"/>
                        <a:ea typeface="Yu Gothic" panose="020B0400000000000000" pitchFamily="34" charset="-128"/>
                        <a:cs typeface="Times New Roman"/>
                      </a:endParaRPr>
                    </a:p>
                    <a:p>
                      <a:pPr marL="0" indent="0" algn="l">
                        <a:spcAft>
                          <a:spcPts val="0"/>
                        </a:spcAft>
                        <a:tabLst/>
                      </a:pPr>
                      <a:r>
                        <a:rPr lang="ja-JP" sz="1400" b="0" kern="100">
                          <a:effectLst/>
                          <a:latin typeface="Yu Gothic" panose="020B0400000000000000" pitchFamily="34" charset="-128"/>
                          <a:ea typeface="Yu Gothic" panose="020B0400000000000000" pitchFamily="34" charset="-128"/>
                          <a:cs typeface="Times New Roman"/>
                        </a:rPr>
                        <a:t>多量の水分</a:t>
                      </a:r>
                      <a:r>
                        <a:rPr lang="ja-JP" altLang="en-US" sz="1400" b="0" kern="100">
                          <a:effectLst/>
                          <a:latin typeface="Yu Gothic" panose="020B0400000000000000" pitchFamily="34" charset="-128"/>
                          <a:ea typeface="Yu Gothic" panose="020B0400000000000000" pitchFamily="34" charset="-128"/>
                          <a:cs typeface="Times New Roman"/>
                        </a:rPr>
                        <a:t>摂取</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marL="0" indent="0" algn="l">
                        <a:spcAft>
                          <a:spcPts val="0"/>
                        </a:spcAft>
                      </a:pPr>
                      <a:r>
                        <a:rPr lang="ja-JP" sz="1400" b="0" kern="100">
                          <a:effectLst/>
                          <a:latin typeface="Yu Gothic" panose="020B0400000000000000" pitchFamily="34" charset="-128"/>
                          <a:ea typeface="Yu Gothic" panose="020B0400000000000000" pitchFamily="34" charset="-128"/>
                        </a:rPr>
                        <a:t>利尿剤</a:t>
                      </a:r>
                      <a:endParaRPr lang="ja-JP" sz="800" b="0" kern="100">
                        <a:effectLst/>
                        <a:latin typeface="Yu Gothic" panose="020B0400000000000000" pitchFamily="34" charset="-128"/>
                        <a:ea typeface="Yu Gothic" panose="020B0400000000000000" pitchFamily="34" charset="-128"/>
                      </a:endParaRPr>
                    </a:p>
                  </a:txBody>
                  <a:tcPr marL="62865" marR="62865" marT="0" marB="0" anchor="ctr"/>
                </a:tc>
                <a:tc>
                  <a:txBody>
                    <a:bodyPr/>
                    <a:lstStyle/>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 </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3"/>
                  </a:ext>
                </a:extLst>
              </a:tr>
              <a:tr h="1945392">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ストロンチウム</a:t>
                      </a:r>
                      <a:endParaRPr lang="ja-JP" sz="900" b="0" kern="100">
                        <a:effectLst/>
                        <a:latin typeface="Yu Gothic" panose="020B0400000000000000" pitchFamily="34" charset="-128"/>
                        <a:ea typeface="Yu Gothic" panose="020B0400000000000000" pitchFamily="34" charset="-128"/>
                        <a:cs typeface="Times New Roman"/>
                      </a:endParaRPr>
                    </a:p>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a:t>
                      </a:r>
                      <a:r>
                        <a:rPr lang="en-US" sz="1400" b="0" kern="100" err="1">
                          <a:effectLst/>
                          <a:latin typeface="Yu Gothic" panose="020B0400000000000000" pitchFamily="34" charset="-128"/>
                          <a:ea typeface="Yu Gothic" panose="020B0400000000000000" pitchFamily="34" charset="-128"/>
                          <a:cs typeface="Times New Roman"/>
                        </a:rPr>
                        <a:t>Sr</a:t>
                      </a:r>
                      <a:r>
                        <a:rPr lang="en-US" sz="1400" b="0" kern="100">
                          <a:effectLst/>
                          <a:latin typeface="Yu Gothic" panose="020B0400000000000000" pitchFamily="34" charset="-128"/>
                          <a:ea typeface="Yu Gothic" panose="020B0400000000000000" pitchFamily="34" charset="-128"/>
                          <a:cs typeface="Times New Roman"/>
                        </a:rPr>
                        <a:t>) Strontium</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200" b="0" kern="100">
                          <a:effectLst/>
                          <a:latin typeface="Yu Gothic" panose="020B0400000000000000" pitchFamily="34" charset="-128"/>
                          <a:ea typeface="Yu Gothic" panose="020B0400000000000000" pitchFamily="34" charset="-128"/>
                          <a:cs typeface="Times New Roman"/>
                        </a:rPr>
                        <a:t>洗浄</a:t>
                      </a:r>
                      <a:endParaRPr lang="ja-JP" sz="800" b="0" kern="100">
                        <a:effectLst/>
                        <a:latin typeface="Yu Gothic" panose="020B0400000000000000" pitchFamily="34" charset="-128"/>
                        <a:ea typeface="Yu Gothic" panose="020B0400000000000000" pitchFamily="34" charset="-128"/>
                        <a:cs typeface="Times New Roman"/>
                      </a:endParaRPr>
                    </a:p>
                    <a:p>
                      <a:pPr algn="l">
                        <a:spcAft>
                          <a:spcPts val="0"/>
                        </a:spcAft>
                      </a:pPr>
                      <a:r>
                        <a:rPr lang="ja-JP" sz="1200" b="0" kern="100">
                          <a:effectLst/>
                          <a:latin typeface="Yu Gothic" panose="020B0400000000000000" pitchFamily="34" charset="-128"/>
                          <a:ea typeface="Yu Gothic" panose="020B0400000000000000" pitchFamily="34" charset="-128"/>
                          <a:cs typeface="Times New Roman"/>
                        </a:rPr>
                        <a:t>直ちに燐酸アルミニウムゲル又は水酸化アルミニウムゲル</a:t>
                      </a:r>
                      <a:r>
                        <a:rPr lang="en-US" sz="1200" b="0" kern="100">
                          <a:effectLst/>
                          <a:latin typeface="Yu Gothic" panose="020B0400000000000000" pitchFamily="34" charset="-128"/>
                          <a:ea typeface="Yu Gothic" panose="020B0400000000000000" pitchFamily="34" charset="-128"/>
                          <a:cs typeface="Times New Roman"/>
                        </a:rPr>
                        <a:t>100ml</a:t>
                      </a:r>
                      <a:r>
                        <a:rPr lang="ja-JP" sz="1200" b="0" kern="100">
                          <a:effectLst/>
                          <a:latin typeface="Yu Gothic" panose="020B0400000000000000" pitchFamily="34" charset="-128"/>
                          <a:ea typeface="Yu Gothic" panose="020B0400000000000000" pitchFamily="34" charset="-128"/>
                          <a:cs typeface="Times New Roman"/>
                        </a:rPr>
                        <a:t>を飲ませる。硫酸マグネシウム</a:t>
                      </a:r>
                      <a:r>
                        <a:rPr lang="en-US" sz="1200" b="0" kern="100">
                          <a:effectLst/>
                          <a:latin typeface="Yu Gothic" panose="020B0400000000000000" pitchFamily="34" charset="-128"/>
                          <a:ea typeface="Yu Gothic" panose="020B0400000000000000" pitchFamily="34" charset="-128"/>
                          <a:cs typeface="Times New Roman"/>
                        </a:rPr>
                        <a:t>10g</a:t>
                      </a:r>
                      <a:r>
                        <a:rPr lang="ja-JP" sz="1200" b="0" kern="100">
                          <a:effectLst/>
                          <a:latin typeface="Yu Gothic" panose="020B0400000000000000" pitchFamily="34" charset="-128"/>
                          <a:ea typeface="Yu Gothic" panose="020B0400000000000000" pitchFamily="34" charset="-128"/>
                          <a:cs typeface="Times New Roman"/>
                        </a:rPr>
                        <a:t>服用により、消化管停留を短縮し、吸収を減少。</a:t>
                      </a:r>
                      <a:endParaRPr lang="ja-JP" sz="8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200" b="0" kern="100">
                          <a:effectLst/>
                          <a:latin typeface="Yu Gothic" panose="020B0400000000000000" pitchFamily="34" charset="-128"/>
                          <a:ea typeface="Yu Gothic" panose="020B0400000000000000" pitchFamily="34" charset="-128"/>
                          <a:cs typeface="Times New Roman"/>
                        </a:rPr>
                        <a:t>安定ストロンチウムステロイド剤</a:t>
                      </a:r>
                      <a:endParaRPr lang="ja-JP" sz="800" b="0" kern="100">
                        <a:effectLst/>
                        <a:latin typeface="Yu Gothic" panose="020B0400000000000000" pitchFamily="34" charset="-128"/>
                        <a:ea typeface="Yu Gothic" panose="020B0400000000000000" pitchFamily="34" charset="-128"/>
                        <a:cs typeface="Times New Roman"/>
                      </a:endParaRPr>
                    </a:p>
                    <a:p>
                      <a:pPr algn="l">
                        <a:spcAft>
                          <a:spcPts val="0"/>
                        </a:spcAft>
                      </a:pPr>
                      <a:r>
                        <a:rPr lang="en-US" sz="1200" b="0" kern="100" err="1">
                          <a:effectLst/>
                          <a:latin typeface="Yu Gothic" panose="020B0400000000000000" pitchFamily="34" charset="-128"/>
                          <a:ea typeface="Yu Gothic" panose="020B0400000000000000" pitchFamily="34" charset="-128"/>
                          <a:cs typeface="Times New Roman"/>
                        </a:rPr>
                        <a:t>Potassiumrhodizoate</a:t>
                      </a:r>
                      <a:r>
                        <a:rPr lang="ja-JP" altLang="en-US" sz="1200" b="0" kern="100">
                          <a:effectLst/>
                          <a:latin typeface="Yu Gothic" panose="020B0400000000000000" pitchFamily="34" charset="-128"/>
                          <a:ea typeface="Yu Gothic" panose="020B0400000000000000" pitchFamily="34" charset="-128"/>
                          <a:cs typeface="Times New Roman"/>
                        </a:rPr>
                        <a:t>　</a:t>
                      </a:r>
                      <a:r>
                        <a:rPr lang="en-US" sz="1200" b="0" kern="100">
                          <a:effectLst/>
                          <a:latin typeface="Yu Gothic" panose="020B0400000000000000" pitchFamily="34" charset="-128"/>
                          <a:ea typeface="Yu Gothic" panose="020B0400000000000000" pitchFamily="34" charset="-128"/>
                          <a:cs typeface="Times New Roman"/>
                        </a:rPr>
                        <a:t>(C</a:t>
                      </a:r>
                      <a:r>
                        <a:rPr lang="en-US" sz="1200" b="0" kern="100" baseline="-25000">
                          <a:effectLst/>
                          <a:latin typeface="Yu Gothic" panose="020B0400000000000000" pitchFamily="34" charset="-128"/>
                          <a:ea typeface="Yu Gothic" panose="020B0400000000000000" pitchFamily="34" charset="-128"/>
                          <a:cs typeface="Times New Roman"/>
                        </a:rPr>
                        <a:t>6</a:t>
                      </a:r>
                      <a:r>
                        <a:rPr lang="en-US" sz="1200" b="0" kern="100">
                          <a:effectLst/>
                          <a:latin typeface="Yu Gothic" panose="020B0400000000000000" pitchFamily="34" charset="-128"/>
                          <a:ea typeface="Yu Gothic" panose="020B0400000000000000" pitchFamily="34" charset="-128"/>
                          <a:cs typeface="Times New Roman"/>
                        </a:rPr>
                        <a:t>O</a:t>
                      </a:r>
                      <a:r>
                        <a:rPr lang="en-US" sz="1200" b="0" kern="100" baseline="-25000">
                          <a:effectLst/>
                          <a:latin typeface="Yu Gothic" panose="020B0400000000000000" pitchFamily="34" charset="-128"/>
                          <a:ea typeface="Yu Gothic" panose="020B0400000000000000" pitchFamily="34" charset="-128"/>
                          <a:cs typeface="Times New Roman"/>
                        </a:rPr>
                        <a:t>2</a:t>
                      </a:r>
                      <a:r>
                        <a:rPr lang="en-US" sz="1200" b="0" kern="100">
                          <a:effectLst/>
                          <a:latin typeface="Yu Gothic" panose="020B0400000000000000" pitchFamily="34" charset="-128"/>
                          <a:ea typeface="Yu Gothic" panose="020B0400000000000000" pitchFamily="34" charset="-128"/>
                          <a:cs typeface="Times New Roman"/>
                        </a:rPr>
                        <a:t>K</a:t>
                      </a:r>
                      <a:r>
                        <a:rPr lang="en-US" sz="1200" b="0" kern="100" baseline="-25000">
                          <a:effectLst/>
                          <a:latin typeface="Yu Gothic" panose="020B0400000000000000" pitchFamily="34" charset="-128"/>
                          <a:ea typeface="Yu Gothic" panose="020B0400000000000000" pitchFamily="34" charset="-128"/>
                          <a:cs typeface="Times New Roman"/>
                        </a:rPr>
                        <a:t>2</a:t>
                      </a:r>
                      <a:r>
                        <a:rPr lang="en-US" sz="1200" b="0" kern="100">
                          <a:effectLst/>
                          <a:latin typeface="Yu Gothic" panose="020B0400000000000000" pitchFamily="34" charset="-128"/>
                          <a:ea typeface="Yu Gothic" panose="020B0400000000000000" pitchFamily="34" charset="-128"/>
                          <a:cs typeface="Times New Roman"/>
                        </a:rPr>
                        <a:t>)</a:t>
                      </a:r>
                      <a:endParaRPr lang="ja-JP" sz="800" b="0" kern="100">
                        <a:effectLst/>
                        <a:latin typeface="Yu Gothic" panose="020B0400000000000000" pitchFamily="34" charset="-128"/>
                        <a:ea typeface="Yu Gothic" panose="020B0400000000000000" pitchFamily="34" charset="-128"/>
                        <a:cs typeface="Times New Roman"/>
                      </a:endParaRPr>
                    </a:p>
                    <a:p>
                      <a:pPr algn="l">
                        <a:spcAft>
                          <a:spcPts val="0"/>
                        </a:spcAft>
                      </a:pPr>
                      <a:r>
                        <a:rPr lang="ja-JP" sz="1200" b="0" kern="100">
                          <a:effectLst/>
                          <a:latin typeface="Yu Gothic" panose="020B0400000000000000" pitchFamily="34" charset="-128"/>
                          <a:ea typeface="Yu Gothic" panose="020B0400000000000000" pitchFamily="34" charset="-128"/>
                          <a:cs typeface="Times New Roman"/>
                        </a:rPr>
                        <a:t>プレドニン</a:t>
                      </a:r>
                      <a:endParaRPr lang="ja-JP" sz="8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200" b="0" kern="100">
                          <a:effectLst/>
                          <a:latin typeface="Yu Gothic" panose="020B0400000000000000" pitchFamily="34" charset="-128"/>
                          <a:ea typeface="Yu Gothic" panose="020B0400000000000000" pitchFamily="34" charset="-128"/>
                          <a:cs typeface="Times New Roman"/>
                        </a:rPr>
                        <a:t>乳酸ストロンチウム</a:t>
                      </a:r>
                      <a:r>
                        <a:rPr lang="en-US" sz="1200" b="0" kern="100">
                          <a:effectLst/>
                          <a:latin typeface="Yu Gothic" panose="020B0400000000000000" pitchFamily="34" charset="-128"/>
                          <a:ea typeface="Yu Gothic" panose="020B0400000000000000" pitchFamily="34" charset="-128"/>
                          <a:cs typeface="Times New Roman"/>
                        </a:rPr>
                        <a:t>500-1500 mg/</a:t>
                      </a:r>
                      <a:r>
                        <a:rPr lang="ja-JP" sz="1200" b="0" kern="100">
                          <a:effectLst/>
                          <a:latin typeface="Yu Gothic" panose="020B0400000000000000" pitchFamily="34" charset="-128"/>
                          <a:ea typeface="Yu Gothic" panose="020B0400000000000000" pitchFamily="34" charset="-128"/>
                          <a:cs typeface="Times New Roman"/>
                        </a:rPr>
                        <a:t>日を経口投与し、連日数週間続ける。創傷汚染は、いかに小さくても見逃してはならず十分水洗いするが</a:t>
                      </a:r>
                      <a:r>
                        <a:rPr lang="en-US" sz="1200" b="0" kern="100" err="1">
                          <a:effectLst/>
                          <a:latin typeface="Yu Gothic" panose="020B0400000000000000" pitchFamily="34" charset="-128"/>
                          <a:ea typeface="Yu Gothic" panose="020B0400000000000000" pitchFamily="34" charset="-128"/>
                          <a:cs typeface="Times New Roman"/>
                        </a:rPr>
                        <a:t>Potassiumrhodizoate</a:t>
                      </a:r>
                      <a:r>
                        <a:rPr lang="en-US" sz="1200" b="0" kern="100">
                          <a:effectLst/>
                          <a:latin typeface="Yu Gothic" panose="020B0400000000000000" pitchFamily="34" charset="-128"/>
                          <a:ea typeface="Yu Gothic" panose="020B0400000000000000" pitchFamily="34" charset="-128"/>
                          <a:cs typeface="Times New Roman"/>
                        </a:rPr>
                        <a:t> 1g</a:t>
                      </a:r>
                      <a:r>
                        <a:rPr lang="ja-JP" sz="1200" b="0" kern="100">
                          <a:effectLst/>
                          <a:latin typeface="Yu Gothic" panose="020B0400000000000000" pitchFamily="34" charset="-128"/>
                          <a:ea typeface="Yu Gothic" panose="020B0400000000000000" pitchFamily="34" charset="-128"/>
                          <a:cs typeface="Times New Roman"/>
                        </a:rPr>
                        <a:t>を撒布すれば、</a:t>
                      </a:r>
                      <a:r>
                        <a:rPr lang="en-US" sz="1200" b="0" kern="100" err="1">
                          <a:effectLst/>
                          <a:latin typeface="Yu Gothic" panose="020B0400000000000000" pitchFamily="34" charset="-128"/>
                          <a:ea typeface="Yu Gothic" panose="020B0400000000000000" pitchFamily="34" charset="-128"/>
                          <a:cs typeface="Times New Roman"/>
                        </a:rPr>
                        <a:t>Sr</a:t>
                      </a:r>
                      <a:r>
                        <a:rPr lang="ja-JP" sz="1200" b="0" kern="100">
                          <a:effectLst/>
                          <a:latin typeface="Yu Gothic" panose="020B0400000000000000" pitchFamily="34" charset="-128"/>
                          <a:ea typeface="Yu Gothic" panose="020B0400000000000000" pitchFamily="34" charset="-128"/>
                          <a:cs typeface="Times New Roman"/>
                        </a:rPr>
                        <a:t>は局所的に不溶性となり、吸収されない。コルチコステロイド投与は、放射性ストロンチウムの尿中排泄を</a:t>
                      </a:r>
                      <a:r>
                        <a:rPr lang="en-US" sz="1200" b="0" kern="100">
                          <a:effectLst/>
                          <a:latin typeface="Yu Gothic" panose="020B0400000000000000" pitchFamily="34" charset="-128"/>
                          <a:ea typeface="Yu Gothic" panose="020B0400000000000000" pitchFamily="34" charset="-128"/>
                          <a:cs typeface="Times New Roman"/>
                        </a:rPr>
                        <a:t>3</a:t>
                      </a:r>
                      <a:r>
                        <a:rPr lang="ja-JP" sz="1200" b="0" kern="100">
                          <a:effectLst/>
                          <a:latin typeface="Yu Gothic" panose="020B0400000000000000" pitchFamily="34" charset="-128"/>
                          <a:ea typeface="Yu Gothic" panose="020B0400000000000000" pitchFamily="34" charset="-128"/>
                          <a:cs typeface="Times New Roman"/>
                        </a:rPr>
                        <a:t>倍に増加。プレドニン経口</a:t>
                      </a:r>
                      <a:r>
                        <a:rPr lang="en-US" sz="1200" b="0" kern="100">
                          <a:effectLst/>
                          <a:latin typeface="Yu Gothic" panose="020B0400000000000000" pitchFamily="34" charset="-128"/>
                          <a:ea typeface="Yu Gothic" panose="020B0400000000000000" pitchFamily="34" charset="-128"/>
                          <a:cs typeface="Times New Roman"/>
                        </a:rPr>
                        <a:t>5-20mg/</a:t>
                      </a:r>
                      <a:r>
                        <a:rPr lang="ja-JP" sz="1200" b="0" kern="100">
                          <a:effectLst/>
                          <a:latin typeface="Yu Gothic" panose="020B0400000000000000" pitchFamily="34" charset="-128"/>
                          <a:ea typeface="Yu Gothic" panose="020B0400000000000000" pitchFamily="34" charset="-128"/>
                          <a:cs typeface="Times New Roman"/>
                        </a:rPr>
                        <a:t>日、又はメチルプレドニゾロン</a:t>
                      </a:r>
                      <a:r>
                        <a:rPr lang="en-US" sz="1200" b="0" kern="100">
                          <a:effectLst/>
                          <a:latin typeface="Yu Gothic" panose="020B0400000000000000" pitchFamily="34" charset="-128"/>
                          <a:ea typeface="Yu Gothic" panose="020B0400000000000000" pitchFamily="34" charset="-128"/>
                          <a:cs typeface="Times New Roman"/>
                        </a:rPr>
                        <a:t>10-40mg</a:t>
                      </a:r>
                      <a:r>
                        <a:rPr lang="ja-JP" sz="1200" b="0" kern="100">
                          <a:effectLst/>
                          <a:latin typeface="Yu Gothic" panose="020B0400000000000000" pitchFamily="34" charset="-128"/>
                          <a:ea typeface="Yu Gothic" panose="020B0400000000000000" pitchFamily="34" charset="-128"/>
                          <a:cs typeface="Times New Roman"/>
                        </a:rPr>
                        <a:t>静注。</a:t>
                      </a:r>
                      <a:endParaRPr lang="ja-JP" sz="800" b="0" kern="100">
                        <a:effectLst/>
                        <a:latin typeface="Yu Gothic" panose="020B0400000000000000" pitchFamily="34" charset="-128"/>
                        <a:ea typeface="Yu Gothic" panose="020B0400000000000000" pitchFamily="34" charset="-128"/>
                        <a:cs typeface="Times New Roman"/>
                      </a:endParaRPr>
                    </a:p>
                  </a:txBody>
                  <a:tcPr marL="62865" marR="62865" marT="0" marB="0"/>
                </a:tc>
                <a:extLst>
                  <a:ext uri="{0D108BD9-81ED-4DB2-BD59-A6C34878D82A}">
                    <a16:rowId xmlns:a16="http://schemas.microsoft.com/office/drawing/2014/main" val="10004"/>
                  </a:ext>
                </a:extLst>
              </a:tr>
              <a:tr h="504361">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ウラン</a:t>
                      </a:r>
                      <a:endParaRPr lang="ja-JP" sz="900" b="0" kern="100">
                        <a:effectLst/>
                        <a:latin typeface="Yu Gothic" panose="020B0400000000000000" pitchFamily="34" charset="-128"/>
                        <a:ea typeface="Yu Gothic" panose="020B0400000000000000" pitchFamily="34" charset="-128"/>
                        <a:cs typeface="Times New Roman"/>
                      </a:endParaRPr>
                    </a:p>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(U) Uranium</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indent="2540" algn="l">
                        <a:spcAft>
                          <a:spcPts val="0"/>
                        </a:spcAft>
                      </a:pPr>
                      <a:r>
                        <a:rPr lang="en-US" sz="1400" b="0" kern="100">
                          <a:effectLst/>
                          <a:latin typeface="Yu Gothic" panose="020B0400000000000000" pitchFamily="34" charset="-128"/>
                          <a:ea typeface="Yu Gothic" panose="020B0400000000000000" pitchFamily="34" charset="-128"/>
                          <a:cs typeface="Times New Roman"/>
                        </a:rPr>
                        <a:t>DTPA</a:t>
                      </a:r>
                      <a:endParaRPr lang="ja-JP" sz="900" b="0" kern="100">
                        <a:effectLst/>
                        <a:latin typeface="Yu Gothic" panose="020B0400000000000000" pitchFamily="34" charset="-128"/>
                        <a:ea typeface="Yu Gothic" panose="020B0400000000000000" pitchFamily="34" charset="-128"/>
                        <a:cs typeface="Times New Roman"/>
                      </a:endParaRPr>
                    </a:p>
                    <a:p>
                      <a:pPr indent="2540" algn="l">
                        <a:spcAft>
                          <a:spcPts val="0"/>
                        </a:spcAft>
                      </a:pPr>
                      <a:r>
                        <a:rPr lang="ja-JP" sz="1400" b="0" kern="100">
                          <a:effectLst/>
                          <a:latin typeface="Yu Gothic" panose="020B0400000000000000" pitchFamily="34" charset="-128"/>
                          <a:ea typeface="Yu Gothic" panose="020B0400000000000000" pitchFamily="34" charset="-128"/>
                          <a:cs typeface="Times New Roman"/>
                        </a:rPr>
                        <a:t>重炭酸ナトリウム</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DTPA</a:t>
                      </a:r>
                      <a:r>
                        <a:rPr lang="ja-JP" sz="1400" b="0" kern="100">
                          <a:effectLst/>
                          <a:latin typeface="Yu Gothic" panose="020B0400000000000000" pitchFamily="34" charset="-128"/>
                          <a:ea typeface="Yu Gothic" panose="020B0400000000000000" pitchFamily="34" charset="-128"/>
                          <a:cs typeface="Times New Roman"/>
                        </a:rPr>
                        <a:t>は</a:t>
                      </a:r>
                      <a:r>
                        <a:rPr lang="en-US" sz="1400" b="0" kern="100">
                          <a:effectLst/>
                          <a:latin typeface="Yu Gothic" panose="020B0400000000000000" pitchFamily="34" charset="-128"/>
                          <a:ea typeface="Yu Gothic" panose="020B0400000000000000" pitchFamily="34" charset="-128"/>
                          <a:cs typeface="Times New Roman"/>
                        </a:rPr>
                        <a:t>4</a:t>
                      </a:r>
                      <a:r>
                        <a:rPr lang="ja-JP" sz="1400" b="0" kern="100">
                          <a:effectLst/>
                          <a:latin typeface="Yu Gothic" panose="020B0400000000000000" pitchFamily="34" charset="-128"/>
                          <a:ea typeface="Yu Gothic" panose="020B0400000000000000" pitchFamily="34" charset="-128"/>
                          <a:cs typeface="Times New Roman"/>
                        </a:rPr>
                        <a:t>時間以内が有効である。重炭酸ナトリウムは、腎を保護する。</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5"/>
                  </a:ext>
                </a:extLst>
              </a:tr>
              <a:tr h="504361">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亜鉛</a:t>
                      </a:r>
                      <a:r>
                        <a:rPr lang="en-US" sz="1400" b="0" kern="100">
                          <a:effectLst/>
                          <a:latin typeface="Yu Gothic" panose="020B0400000000000000" pitchFamily="34" charset="-128"/>
                          <a:ea typeface="Yu Gothic" panose="020B0400000000000000" pitchFamily="34" charset="-128"/>
                          <a:cs typeface="Times New Roman"/>
                        </a:rPr>
                        <a:t>(Zn) Zinc</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ja-JP" sz="1400" b="0" kern="100">
                          <a:effectLst/>
                          <a:latin typeface="Yu Gothic" panose="020B0400000000000000" pitchFamily="34" charset="-128"/>
                          <a:ea typeface="Yu Gothic" panose="020B0400000000000000" pitchFamily="34" charset="-128"/>
                          <a:cs typeface="Times New Roman"/>
                        </a:rPr>
                        <a:t>洗浄</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indent="2540" algn="l">
                        <a:spcAft>
                          <a:spcPts val="0"/>
                        </a:spcAft>
                      </a:pPr>
                      <a:r>
                        <a:rPr lang="en-US" sz="1400" b="0" kern="100">
                          <a:effectLst/>
                          <a:latin typeface="Yu Gothic" panose="020B0400000000000000" pitchFamily="34" charset="-128"/>
                          <a:ea typeface="Yu Gothic" panose="020B0400000000000000" pitchFamily="34" charset="-128"/>
                          <a:cs typeface="Times New Roman"/>
                        </a:rPr>
                        <a:t>DTPA</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tc>
                  <a:txBody>
                    <a:bodyPr/>
                    <a:lstStyle/>
                    <a:p>
                      <a:pPr algn="l">
                        <a:spcAft>
                          <a:spcPts val="0"/>
                        </a:spcAft>
                      </a:pPr>
                      <a:r>
                        <a:rPr lang="en-US" sz="1400" b="0" kern="100">
                          <a:effectLst/>
                          <a:latin typeface="Yu Gothic" panose="020B0400000000000000" pitchFamily="34" charset="-128"/>
                          <a:ea typeface="Yu Gothic" panose="020B0400000000000000" pitchFamily="34" charset="-128"/>
                          <a:cs typeface="Times New Roman"/>
                        </a:rPr>
                        <a:t>DTPA</a:t>
                      </a:r>
                      <a:r>
                        <a:rPr lang="ja-JP" sz="1400" b="0" kern="100">
                          <a:effectLst/>
                          <a:latin typeface="Yu Gothic" panose="020B0400000000000000" pitchFamily="34" charset="-128"/>
                          <a:ea typeface="Yu Gothic" panose="020B0400000000000000" pitchFamily="34" charset="-128"/>
                          <a:cs typeface="Times New Roman"/>
                        </a:rPr>
                        <a:t>が入手困難ならば</a:t>
                      </a:r>
                      <a:r>
                        <a:rPr lang="ja-JP" altLang="en-US" sz="1400" b="0" kern="100">
                          <a:effectLst/>
                          <a:latin typeface="Yu Gothic" panose="020B0400000000000000" pitchFamily="34" charset="-128"/>
                          <a:ea typeface="Yu Gothic" panose="020B0400000000000000" pitchFamily="34" charset="-128"/>
                          <a:cs typeface="Times New Roman"/>
                        </a:rPr>
                        <a:t>、</a:t>
                      </a:r>
                      <a:r>
                        <a:rPr lang="en-US" sz="1400" b="0" kern="100" err="1">
                          <a:effectLst/>
                          <a:latin typeface="Yu Gothic" panose="020B0400000000000000" pitchFamily="34" charset="-128"/>
                          <a:ea typeface="Yu Gothic" panose="020B0400000000000000" pitchFamily="34" charset="-128"/>
                          <a:cs typeface="Times New Roman"/>
                        </a:rPr>
                        <a:t>CaEDTA</a:t>
                      </a:r>
                      <a:r>
                        <a:rPr lang="ja-JP" sz="1400" b="0" kern="100">
                          <a:effectLst/>
                          <a:latin typeface="Yu Gothic" panose="020B0400000000000000" pitchFamily="34" charset="-128"/>
                          <a:ea typeface="Yu Gothic" panose="020B0400000000000000" pitchFamily="34" charset="-128"/>
                          <a:cs typeface="Times New Roman"/>
                        </a:rPr>
                        <a:t>を用いる。</a:t>
                      </a:r>
                      <a:endParaRPr lang="ja-JP" sz="900" b="0" kern="100">
                        <a:effectLst/>
                        <a:latin typeface="Yu Gothic" panose="020B0400000000000000" pitchFamily="34" charset="-128"/>
                        <a:ea typeface="Yu Gothic" panose="020B0400000000000000" pitchFamily="34" charset="-128"/>
                        <a:cs typeface="Times New Roman"/>
                      </a:endParaRPr>
                    </a:p>
                  </a:txBody>
                  <a:tcPr marL="62865" marR="62865" marT="0" marB="0" anchor="ctr"/>
                </a:tc>
                <a:extLst>
                  <a:ext uri="{0D108BD9-81ED-4DB2-BD59-A6C34878D82A}">
                    <a16:rowId xmlns:a16="http://schemas.microsoft.com/office/drawing/2014/main" val="10006"/>
                  </a:ext>
                </a:extLst>
              </a:tr>
            </a:tbl>
          </a:graphicData>
        </a:graphic>
      </p:graphicFrame>
      <p:sp>
        <p:nvSpPr>
          <p:cNvPr id="5" name="テキスト ボックス 3">
            <a:extLst>
              <a:ext uri="{FF2B5EF4-FFF2-40B4-BE49-F238E27FC236}">
                <a16:creationId xmlns:a16="http://schemas.microsoft.com/office/drawing/2014/main" id="{22BD4639-66FA-D834-E26C-A2B0A18CCFB0}"/>
              </a:ext>
            </a:extLst>
          </p:cNvPr>
          <p:cNvSpPr txBox="1"/>
          <p:nvPr/>
        </p:nvSpPr>
        <p:spPr>
          <a:xfrm>
            <a:off x="82191" y="66071"/>
            <a:ext cx="1168400"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a:latin typeface="Yu Gothic" panose="020B0400000000000000" pitchFamily="34" charset="-128"/>
                <a:ea typeface="Yu Gothic" panose="020B0400000000000000" pitchFamily="34" charset="-128"/>
              </a:rPr>
              <a:t>参考資料</a:t>
            </a:r>
          </a:p>
        </p:txBody>
      </p:sp>
    </p:spTree>
    <p:extLst>
      <p:ext uri="{BB962C8B-B14F-4D97-AF65-F5344CB8AC3E}">
        <p14:creationId xmlns:p14="http://schemas.microsoft.com/office/powerpoint/2010/main" val="4243860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B040A26-CAED-4FE1-9239-E4D37067CA1D}"/>
              </a:ext>
            </a:extLst>
          </p:cNvPr>
          <p:cNvSpPr>
            <a:spLocks noGrp="1"/>
          </p:cNvSpPr>
          <p:nvPr>
            <p:ph type="title"/>
          </p:nvPr>
        </p:nvSpPr>
        <p:spPr>
          <a:xfrm>
            <a:off x="817336" y="207138"/>
            <a:ext cx="7886700" cy="775253"/>
          </a:xfrm>
        </p:spPr>
        <p:txBody>
          <a:bodyPr/>
          <a:lstStyle/>
          <a:p>
            <a:r>
              <a:rPr lang="ja-JP" altLang="en-US" dirty="0">
                <a:latin typeface="Yu Gothic" panose="020B0400000000000000" pitchFamily="34" charset="-128"/>
                <a:ea typeface="Yu Gothic" panose="020B0400000000000000" pitchFamily="34" charset="-128"/>
              </a:rPr>
              <a:t>染色体分析のための血液試料の取扱い</a:t>
            </a:r>
            <a:endParaRPr kumimoji="1" lang="ja-JP" altLang="en-US" dirty="0">
              <a:latin typeface="Yu Gothic" panose="020B0400000000000000" pitchFamily="34" charset="-128"/>
              <a:ea typeface="Yu Gothic" panose="020B0400000000000000" pitchFamily="34" charset="-128"/>
            </a:endParaRPr>
          </a:p>
        </p:txBody>
      </p:sp>
      <p:sp>
        <p:nvSpPr>
          <p:cNvPr id="3" name="スライド番号プレースホルダー 2">
            <a:extLst>
              <a:ext uri="{FF2B5EF4-FFF2-40B4-BE49-F238E27FC236}">
                <a16:creationId xmlns:a16="http://schemas.microsoft.com/office/drawing/2014/main" id="{332437AB-D5E7-46EA-99C8-E3C472F7F6FC}"/>
              </a:ext>
            </a:extLst>
          </p:cNvPr>
          <p:cNvSpPr>
            <a:spLocks noGrp="1"/>
          </p:cNvSpPr>
          <p:nvPr>
            <p:ph type="sldNum" sz="quarter" idx="12"/>
          </p:nvPr>
        </p:nvSpPr>
        <p:spPr>
          <a:xfrm>
            <a:off x="6925090" y="6102356"/>
            <a:ext cx="2057400" cy="365125"/>
          </a:xfrm>
        </p:spPr>
        <p:txBody>
          <a:bodyPr/>
          <a:lstStyle/>
          <a:p>
            <a:fld id="{58DD1769-DAE9-6C4E-82F4-B62273FFA290}" type="slidenum">
              <a:rPr kumimoji="1" lang="ja-JP" altLang="en-US" smtClean="0">
                <a:solidFill>
                  <a:schemeClr val="tx1"/>
                </a:solidFill>
                <a:latin typeface="Yu Gothic" panose="020B0400000000000000" pitchFamily="34" charset="-128"/>
                <a:ea typeface="Yu Gothic" panose="020B0400000000000000" pitchFamily="34" charset="-128"/>
              </a:rPr>
              <a:t>16</a:t>
            </a:fld>
            <a:endParaRPr kumimoji="1" lang="ja-JP" altLang="en-US">
              <a:solidFill>
                <a:schemeClr val="tx1"/>
              </a:solidFill>
              <a:latin typeface="Yu Gothic" panose="020B0400000000000000" pitchFamily="34" charset="-128"/>
              <a:ea typeface="Yu Gothic" panose="020B0400000000000000" pitchFamily="34" charset="-128"/>
            </a:endParaRPr>
          </a:p>
        </p:txBody>
      </p:sp>
      <p:sp>
        <p:nvSpPr>
          <p:cNvPr id="6" name="テキスト ボックス 5">
            <a:extLst>
              <a:ext uri="{FF2B5EF4-FFF2-40B4-BE49-F238E27FC236}">
                <a16:creationId xmlns:a16="http://schemas.microsoft.com/office/drawing/2014/main" id="{B57DB38F-7FA2-426F-9E13-3CB437F16406}"/>
              </a:ext>
            </a:extLst>
          </p:cNvPr>
          <p:cNvSpPr txBox="1"/>
          <p:nvPr/>
        </p:nvSpPr>
        <p:spPr>
          <a:xfrm>
            <a:off x="3251685" y="1141829"/>
            <a:ext cx="2031326" cy="461665"/>
          </a:xfrm>
          <a:prstGeom prst="rect">
            <a:avLst/>
          </a:prstGeom>
          <a:noFill/>
        </p:spPr>
        <p:txBody>
          <a:bodyPr wrap="none" rtlCol="0">
            <a:spAutoFit/>
          </a:bodyPr>
          <a:lstStyle/>
          <a:p>
            <a:pPr algn="ctr"/>
            <a:r>
              <a:rPr kumimoji="1" lang="en-US" altLang="ja-JP" sz="2400">
                <a:latin typeface="Yu Gothic" panose="020B0400000000000000" pitchFamily="34" charset="-128"/>
                <a:ea typeface="Yu Gothic" panose="020B0400000000000000" pitchFamily="34" charset="-128"/>
              </a:rPr>
              <a:t>【</a:t>
            </a:r>
            <a:r>
              <a:rPr kumimoji="1" lang="ja-JP" altLang="en-US" sz="2400">
                <a:latin typeface="Yu Gothic" panose="020B0400000000000000" pitchFamily="34" charset="-128"/>
                <a:ea typeface="Yu Gothic" panose="020B0400000000000000" pitchFamily="34" charset="-128"/>
              </a:rPr>
              <a:t>注意事項</a:t>
            </a:r>
            <a:r>
              <a:rPr kumimoji="1" lang="en-US" altLang="ja-JP" sz="2400">
                <a:latin typeface="Yu Gothic" panose="020B0400000000000000" pitchFamily="34" charset="-128"/>
                <a:ea typeface="Yu Gothic" panose="020B0400000000000000" pitchFamily="34" charset="-128"/>
              </a:rPr>
              <a:t>】</a:t>
            </a:r>
            <a:endParaRPr kumimoji="1" lang="ja-JP" altLang="en-US" sz="2400">
              <a:latin typeface="Yu Gothic" panose="020B0400000000000000" pitchFamily="34" charset="-128"/>
              <a:ea typeface="Yu Gothic" panose="020B0400000000000000" pitchFamily="34" charset="-128"/>
            </a:endParaRPr>
          </a:p>
        </p:txBody>
      </p:sp>
      <p:sp>
        <p:nvSpPr>
          <p:cNvPr id="7" name="コンテンツ プレースホルダー 2">
            <a:extLst>
              <a:ext uri="{FF2B5EF4-FFF2-40B4-BE49-F238E27FC236}">
                <a16:creationId xmlns:a16="http://schemas.microsoft.com/office/drawing/2014/main" id="{C251EC3D-33CD-44EE-95C8-62E7D0B1ADB3}"/>
              </a:ext>
            </a:extLst>
          </p:cNvPr>
          <p:cNvSpPr txBox="1">
            <a:spLocks/>
          </p:cNvSpPr>
          <p:nvPr/>
        </p:nvSpPr>
        <p:spPr>
          <a:xfrm>
            <a:off x="421549" y="1671581"/>
            <a:ext cx="8142878" cy="1856333"/>
          </a:xfrm>
          <a:prstGeom prst="rect">
            <a:avLst/>
          </a:prstGeom>
          <a:ln w="28575">
            <a:solidFill>
              <a:schemeClr val="tx2"/>
            </a:solidFill>
          </a:ln>
        </p:spPr>
        <p:txBody>
          <a:bodyPr anchor="ctr">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fontAlgn="base"/>
            <a:r>
              <a:rPr lang="ja-JP" altLang="en-US" sz="2000" b="1" dirty="0">
                <a:latin typeface="Yu Gothic" panose="020B0400000000000000" pitchFamily="34" charset="-128"/>
                <a:ea typeface="Yu Gothic" panose="020B0400000000000000" pitchFamily="34" charset="-128"/>
              </a:rPr>
              <a:t>採血時期：</a:t>
            </a:r>
            <a:r>
              <a:rPr lang="ja-JP" altLang="en-US" sz="2000" dirty="0">
                <a:latin typeface="Yu Gothic" panose="020B0400000000000000" pitchFamily="34" charset="-128"/>
                <a:ea typeface="Yu Gothic" panose="020B0400000000000000" pitchFamily="34" charset="-128"/>
              </a:rPr>
              <a:t>被ばく事故発生後</a:t>
            </a:r>
            <a:r>
              <a:rPr lang="en-US" altLang="ja-JP" sz="2000" b="1" dirty="0">
                <a:solidFill>
                  <a:srgbClr val="FF0000"/>
                </a:solidFill>
                <a:latin typeface="Yu Gothic" panose="020B0400000000000000" pitchFamily="34" charset="-128"/>
                <a:ea typeface="Yu Gothic" panose="020B0400000000000000" pitchFamily="34" charset="-128"/>
              </a:rPr>
              <a:t>24</a:t>
            </a:r>
            <a:r>
              <a:rPr lang="ja-JP" altLang="en-US" sz="2000" b="1" dirty="0">
                <a:solidFill>
                  <a:srgbClr val="FF0000"/>
                </a:solidFill>
                <a:latin typeface="Yu Gothic" panose="020B0400000000000000" pitchFamily="34" charset="-128"/>
                <a:ea typeface="Yu Gothic" panose="020B0400000000000000" pitchFamily="34" charset="-128"/>
              </a:rPr>
              <a:t>時間経過～</a:t>
            </a:r>
            <a:r>
              <a:rPr lang="en-US" altLang="ja-JP" sz="2000" b="1" dirty="0">
                <a:solidFill>
                  <a:srgbClr val="FF0000"/>
                </a:solidFill>
                <a:latin typeface="Yu Gothic" panose="020B0400000000000000" pitchFamily="34" charset="-128"/>
                <a:ea typeface="Yu Gothic" panose="020B0400000000000000" pitchFamily="34" charset="-128"/>
              </a:rPr>
              <a:t>4</a:t>
            </a:r>
            <a:r>
              <a:rPr lang="ja-JP" altLang="en-US" sz="2000" b="1" dirty="0">
                <a:solidFill>
                  <a:srgbClr val="FF0000"/>
                </a:solidFill>
                <a:latin typeface="Yu Gothic" panose="020B0400000000000000" pitchFamily="34" charset="-128"/>
                <a:ea typeface="Yu Gothic" panose="020B0400000000000000" pitchFamily="34" charset="-128"/>
              </a:rPr>
              <a:t>週間以内</a:t>
            </a:r>
            <a:r>
              <a:rPr lang="ja-JP" altLang="en-US" sz="2000" dirty="0">
                <a:latin typeface="Yu Gothic" panose="020B0400000000000000" pitchFamily="34" charset="-128"/>
                <a:ea typeface="Yu Gothic" panose="020B0400000000000000" pitchFamily="34" charset="-128"/>
              </a:rPr>
              <a:t>。</a:t>
            </a:r>
            <a:endParaRPr lang="en-US" altLang="ja-JP" sz="2000" dirty="0">
              <a:latin typeface="Yu Gothic" panose="020B0400000000000000" pitchFamily="34" charset="-128"/>
              <a:ea typeface="Yu Gothic" panose="020B0400000000000000" pitchFamily="34" charset="-128"/>
            </a:endParaRPr>
          </a:p>
          <a:p>
            <a:pPr fontAlgn="base"/>
            <a:r>
              <a:rPr lang="ja-JP" altLang="en-US" sz="2000" b="1" dirty="0">
                <a:latin typeface="Yu Gothic" panose="020B0400000000000000" pitchFamily="34" charset="-128"/>
                <a:ea typeface="Yu Gothic" panose="020B0400000000000000" pitchFamily="34" charset="-128"/>
              </a:rPr>
              <a:t>採血量：</a:t>
            </a:r>
            <a:r>
              <a:rPr lang="ja-JP" altLang="en-US" sz="2000" b="1" dirty="0">
                <a:solidFill>
                  <a:srgbClr val="FF0000"/>
                </a:solidFill>
                <a:latin typeface="Yu Gothic" panose="020B0400000000000000" pitchFamily="34" charset="-128"/>
                <a:ea typeface="Yu Gothic" panose="020B0400000000000000" pitchFamily="34" charset="-128"/>
              </a:rPr>
              <a:t>ヘパリン採血管で</a:t>
            </a:r>
            <a:r>
              <a:rPr lang="en-US" altLang="ja-JP" sz="2000" b="1" dirty="0">
                <a:solidFill>
                  <a:srgbClr val="FF0000"/>
                </a:solidFill>
                <a:latin typeface="Yu Gothic" panose="020B0400000000000000" pitchFamily="34" charset="-128"/>
                <a:ea typeface="Yu Gothic" panose="020B0400000000000000" pitchFamily="34" charset="-128"/>
              </a:rPr>
              <a:t>3~10 mL </a:t>
            </a:r>
            <a:r>
              <a:rPr lang="en-US" altLang="ja-JP" sz="2000" dirty="0">
                <a:latin typeface="Yu Gothic" panose="020B0400000000000000" pitchFamily="34" charset="-128"/>
                <a:ea typeface="Yu Gothic" panose="020B0400000000000000" pitchFamily="34" charset="-128"/>
              </a:rPr>
              <a:t>(</a:t>
            </a:r>
            <a:r>
              <a:rPr lang="ja-JP" altLang="en-US" sz="2000" dirty="0">
                <a:latin typeface="Yu Gothic" panose="020B0400000000000000" pitchFamily="34" charset="-128"/>
                <a:ea typeface="Yu Gothic" panose="020B0400000000000000" pitchFamily="34" charset="-128"/>
              </a:rPr>
              <a:t>採血管</a:t>
            </a:r>
            <a:r>
              <a:rPr lang="en-US" altLang="ja-JP" sz="2000" dirty="0">
                <a:latin typeface="Yu Gothic" panose="020B0400000000000000" pitchFamily="34" charset="-128"/>
                <a:ea typeface="Yu Gothic" panose="020B0400000000000000" pitchFamily="34" charset="-128"/>
              </a:rPr>
              <a:t>1</a:t>
            </a:r>
            <a:r>
              <a:rPr lang="ja-JP" altLang="en-US" sz="2000" dirty="0">
                <a:latin typeface="Yu Gothic" panose="020B0400000000000000" pitchFamily="34" charset="-128"/>
                <a:ea typeface="Yu Gothic" panose="020B0400000000000000" pitchFamily="34" charset="-128"/>
              </a:rPr>
              <a:t>～</a:t>
            </a:r>
            <a:r>
              <a:rPr lang="en-US" altLang="ja-JP" sz="2000" dirty="0">
                <a:latin typeface="Yu Gothic" panose="020B0400000000000000" pitchFamily="34" charset="-128"/>
                <a:ea typeface="Yu Gothic" panose="020B0400000000000000" pitchFamily="34" charset="-128"/>
              </a:rPr>
              <a:t>2</a:t>
            </a:r>
            <a:r>
              <a:rPr lang="ja-JP" altLang="en-US" sz="2000" dirty="0">
                <a:latin typeface="Yu Gothic" panose="020B0400000000000000" pitchFamily="34" charset="-128"/>
                <a:ea typeface="Yu Gothic" panose="020B0400000000000000" pitchFamily="34" charset="-128"/>
              </a:rPr>
              <a:t>本程度</a:t>
            </a:r>
            <a:r>
              <a:rPr lang="en-US" altLang="ja-JP" sz="2000" dirty="0">
                <a:latin typeface="Yu Gothic" panose="020B0400000000000000" pitchFamily="34" charset="-128"/>
                <a:ea typeface="Yu Gothic" panose="020B0400000000000000" pitchFamily="34" charset="-128"/>
              </a:rPr>
              <a:t>)</a:t>
            </a:r>
            <a:r>
              <a:rPr lang="ja-JP" altLang="en-US" sz="2000" dirty="0">
                <a:latin typeface="Yu Gothic" panose="020B0400000000000000" pitchFamily="34" charset="-128"/>
                <a:ea typeface="Yu Gothic" panose="020B0400000000000000" pitchFamily="34" charset="-128"/>
              </a:rPr>
              <a:t>。</a:t>
            </a:r>
            <a:endParaRPr lang="en-US" altLang="ja-JP" sz="2000" dirty="0">
              <a:latin typeface="Yu Gothic" panose="020B0400000000000000" pitchFamily="34" charset="-128"/>
              <a:ea typeface="Yu Gothic" panose="020B0400000000000000" pitchFamily="34" charset="-128"/>
            </a:endParaRPr>
          </a:p>
          <a:p>
            <a:pPr fontAlgn="base">
              <a:lnSpc>
                <a:spcPct val="100000"/>
              </a:lnSpc>
            </a:pPr>
            <a:r>
              <a:rPr lang="ja-JP" altLang="en-US" sz="2000" b="1" dirty="0">
                <a:latin typeface="Yu Gothic" panose="020B0400000000000000" pitchFamily="34" charset="-128"/>
                <a:ea typeface="Yu Gothic" panose="020B0400000000000000" pitchFamily="34" charset="-128"/>
              </a:rPr>
              <a:t>保管・輸送：</a:t>
            </a:r>
            <a:r>
              <a:rPr lang="ja-JP" altLang="en-US" sz="2000" dirty="0">
                <a:latin typeface="Yu Gothic" panose="020B0400000000000000" pitchFamily="34" charset="-128"/>
                <a:ea typeface="Yu Gothic" panose="020B0400000000000000" pitchFamily="34" charset="-128"/>
              </a:rPr>
              <a:t>室温を保持できる状態で早急に分析機関へ送付する。</a:t>
            </a:r>
            <a:endParaRPr lang="en-US" altLang="ja-JP" sz="2000" dirty="0">
              <a:latin typeface="Yu Gothic" panose="020B0400000000000000" pitchFamily="34" charset="-128"/>
              <a:ea typeface="Yu Gothic" panose="020B0400000000000000" pitchFamily="34" charset="-128"/>
            </a:endParaRPr>
          </a:p>
          <a:p>
            <a:pPr lvl="1" fontAlgn="base">
              <a:lnSpc>
                <a:spcPct val="100000"/>
              </a:lnSpc>
            </a:pPr>
            <a:r>
              <a:rPr lang="ja-JP" altLang="en-US" dirty="0">
                <a:latin typeface="Yu Gothic" panose="020B0400000000000000" pitchFamily="34" charset="-128"/>
                <a:ea typeface="Yu Gothic" panose="020B0400000000000000" pitchFamily="34" charset="-128"/>
              </a:rPr>
              <a:t>最外容器には</a:t>
            </a:r>
            <a:r>
              <a:rPr lang="en-US" altLang="ja-JP" dirty="0">
                <a:latin typeface="Yu Gothic" panose="020B0400000000000000" pitchFamily="34" charset="-128"/>
                <a:ea typeface="Yu Gothic" panose="020B0400000000000000" pitchFamily="34" charset="-128"/>
              </a:rPr>
              <a:t>『</a:t>
            </a:r>
            <a:r>
              <a:rPr lang="ja-JP" altLang="en-US" dirty="0">
                <a:latin typeface="Yu Gothic" panose="020B0400000000000000" pitchFamily="34" charset="-128"/>
                <a:ea typeface="Yu Gothic" panose="020B0400000000000000" pitchFamily="34" charset="-128"/>
              </a:rPr>
              <a:t>感染性物質の輸送規則に関するガイダンス</a:t>
            </a:r>
            <a:r>
              <a:rPr lang="en-US" altLang="ja-JP" dirty="0">
                <a:latin typeface="Yu Gothic" panose="020B0400000000000000" pitchFamily="34" charset="-128"/>
                <a:ea typeface="Yu Gothic" panose="020B0400000000000000" pitchFamily="34" charset="-128"/>
              </a:rPr>
              <a:t>』(WHO) </a:t>
            </a:r>
            <a:r>
              <a:rPr lang="ja-JP" altLang="en-US" dirty="0">
                <a:latin typeface="Yu Gothic" panose="020B0400000000000000" pitchFamily="34" charset="-128"/>
                <a:ea typeface="Yu Gothic" panose="020B0400000000000000" pitchFamily="34" charset="-128"/>
              </a:rPr>
              <a:t>に準拠した</a:t>
            </a:r>
            <a:r>
              <a:rPr lang="en-US" altLang="ja-JP" dirty="0">
                <a:latin typeface="Yu Gothic" panose="020B0400000000000000" pitchFamily="34" charset="-128"/>
                <a:ea typeface="Yu Gothic" panose="020B0400000000000000" pitchFamily="34" charset="-128"/>
              </a:rPr>
              <a:t>UN3373</a:t>
            </a:r>
            <a:r>
              <a:rPr lang="ja-JP" altLang="en-US" dirty="0">
                <a:latin typeface="Yu Gothic" panose="020B0400000000000000" pitchFamily="34" charset="-128"/>
                <a:ea typeface="Yu Gothic" panose="020B0400000000000000" pitchFamily="34" charset="-128"/>
              </a:rPr>
              <a:t>ラベルの表示が義務付けられる。</a:t>
            </a:r>
          </a:p>
        </p:txBody>
      </p:sp>
      <p:grpSp>
        <p:nvGrpSpPr>
          <p:cNvPr id="8" name="グループ化 7">
            <a:extLst>
              <a:ext uri="{FF2B5EF4-FFF2-40B4-BE49-F238E27FC236}">
                <a16:creationId xmlns:a16="http://schemas.microsoft.com/office/drawing/2014/main" id="{051EE0E8-E5CF-48C6-AA4F-05119878416C}"/>
              </a:ext>
            </a:extLst>
          </p:cNvPr>
          <p:cNvGrpSpPr/>
          <p:nvPr/>
        </p:nvGrpSpPr>
        <p:grpSpPr>
          <a:xfrm>
            <a:off x="484910" y="3764823"/>
            <a:ext cx="4813907" cy="2115199"/>
            <a:chOff x="-305579" y="1011542"/>
            <a:chExt cx="4714944" cy="2497556"/>
          </a:xfrm>
        </p:grpSpPr>
        <p:sp>
          <p:nvSpPr>
            <p:cNvPr id="9" name="正方形/長方形 8">
              <a:extLst>
                <a:ext uri="{FF2B5EF4-FFF2-40B4-BE49-F238E27FC236}">
                  <a16:creationId xmlns:a16="http://schemas.microsoft.com/office/drawing/2014/main" id="{C6889B00-89DE-4802-8026-C097419C3EA0}"/>
                </a:ext>
              </a:extLst>
            </p:cNvPr>
            <p:cNvSpPr/>
            <p:nvPr/>
          </p:nvSpPr>
          <p:spPr>
            <a:xfrm>
              <a:off x="-305579" y="1727576"/>
              <a:ext cx="4714944" cy="1781522"/>
            </a:xfrm>
            <a:prstGeom prst="rect">
              <a:avLst/>
            </a:prstGeom>
            <a:no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schemeClr val="tx1"/>
                </a:solidFill>
                <a:latin typeface="Yu Gothic" panose="020B0400000000000000" pitchFamily="34" charset="-128"/>
                <a:ea typeface="Yu Gothic" panose="020B0400000000000000" pitchFamily="34" charset="-128"/>
              </a:endParaRPr>
            </a:p>
          </p:txBody>
        </p:sp>
        <p:sp>
          <p:nvSpPr>
            <p:cNvPr id="10" name="正方形/長方形 9">
              <a:extLst>
                <a:ext uri="{FF2B5EF4-FFF2-40B4-BE49-F238E27FC236}">
                  <a16:creationId xmlns:a16="http://schemas.microsoft.com/office/drawing/2014/main" id="{03F1717A-ABF2-4CD6-ACB2-5BFAC50149AE}"/>
                </a:ext>
              </a:extLst>
            </p:cNvPr>
            <p:cNvSpPr/>
            <p:nvPr/>
          </p:nvSpPr>
          <p:spPr>
            <a:xfrm>
              <a:off x="-217288" y="1011542"/>
              <a:ext cx="4279737" cy="763166"/>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ja-JP" altLang="en-US">
                  <a:latin typeface="Yu Gothic" panose="020B0400000000000000" pitchFamily="34" charset="-128"/>
                  <a:ea typeface="Yu Gothic" panose="020B0400000000000000" pitchFamily="34" charset="-128"/>
                </a:rPr>
                <a:t>汚染領域から非汚染領域への検体移動は二重梱包状態が望ましい</a:t>
              </a:r>
            </a:p>
          </p:txBody>
        </p:sp>
      </p:grpSp>
      <p:sp>
        <p:nvSpPr>
          <p:cNvPr id="11" name="テキスト ボックス 10">
            <a:extLst>
              <a:ext uri="{FF2B5EF4-FFF2-40B4-BE49-F238E27FC236}">
                <a16:creationId xmlns:a16="http://schemas.microsoft.com/office/drawing/2014/main" id="{BF21CC03-B60D-4B39-8FF0-A631E767714B}"/>
              </a:ext>
            </a:extLst>
          </p:cNvPr>
          <p:cNvSpPr txBox="1"/>
          <p:nvPr/>
        </p:nvSpPr>
        <p:spPr>
          <a:xfrm>
            <a:off x="6234643" y="5905437"/>
            <a:ext cx="1918032" cy="665710"/>
          </a:xfrm>
          <a:prstGeom prst="rect">
            <a:avLst/>
          </a:prstGeom>
          <a:noFill/>
        </p:spPr>
        <p:txBody>
          <a:bodyPr wrap="square" rtlCol="0">
            <a:spAutoFit/>
          </a:bodyPr>
          <a:lstStyle/>
          <a:p>
            <a:pPr algn="ctr"/>
            <a:r>
              <a:rPr lang="ja-JP" altLang="en-US">
                <a:latin typeface="Yu Gothic" panose="020B0400000000000000" pitchFamily="34" charset="-128"/>
                <a:ea typeface="Yu Gothic" panose="020B0400000000000000" pitchFamily="34" charset="-128"/>
              </a:rPr>
              <a:t>定温輸送バッグ</a:t>
            </a:r>
            <a:endParaRPr lang="en-US" altLang="ja-JP">
              <a:latin typeface="Yu Gothic" panose="020B0400000000000000" pitchFamily="34" charset="-128"/>
              <a:ea typeface="Yu Gothic" panose="020B0400000000000000" pitchFamily="34" charset="-128"/>
            </a:endParaRPr>
          </a:p>
          <a:p>
            <a:pPr algn="ctr"/>
            <a:r>
              <a:rPr lang="ja-JP" altLang="en-US">
                <a:latin typeface="Yu Gothic" panose="020B0400000000000000" pitchFamily="34" charset="-128"/>
                <a:ea typeface="Yu Gothic" panose="020B0400000000000000" pitchFamily="34" charset="-128"/>
              </a:rPr>
              <a:t>（三次容器）</a:t>
            </a:r>
          </a:p>
        </p:txBody>
      </p:sp>
      <p:sp>
        <p:nvSpPr>
          <p:cNvPr id="12" name="テキスト ボックス 11">
            <a:extLst>
              <a:ext uri="{FF2B5EF4-FFF2-40B4-BE49-F238E27FC236}">
                <a16:creationId xmlns:a16="http://schemas.microsoft.com/office/drawing/2014/main" id="{A1BDC15B-94E8-48CC-90BD-E36B7E795C03}"/>
              </a:ext>
            </a:extLst>
          </p:cNvPr>
          <p:cNvSpPr txBox="1"/>
          <p:nvPr/>
        </p:nvSpPr>
        <p:spPr>
          <a:xfrm>
            <a:off x="366552" y="5905437"/>
            <a:ext cx="2060049" cy="665710"/>
          </a:xfrm>
          <a:prstGeom prst="rect">
            <a:avLst/>
          </a:prstGeom>
          <a:noFill/>
        </p:spPr>
        <p:txBody>
          <a:bodyPr wrap="square" rtlCol="0">
            <a:spAutoFit/>
          </a:bodyPr>
          <a:lstStyle/>
          <a:p>
            <a:pPr algn="ctr"/>
            <a:r>
              <a:rPr lang="ja-JP" altLang="en-US">
                <a:latin typeface="Yu Gothic" panose="020B0400000000000000" pitchFamily="34" charset="-128"/>
                <a:ea typeface="Yu Gothic" panose="020B0400000000000000" pitchFamily="34" charset="-128"/>
              </a:rPr>
              <a:t>ヘパリン採血管</a:t>
            </a:r>
            <a:endParaRPr lang="en-US" altLang="ja-JP">
              <a:latin typeface="Yu Gothic" panose="020B0400000000000000" pitchFamily="34" charset="-128"/>
              <a:ea typeface="Yu Gothic" panose="020B0400000000000000" pitchFamily="34" charset="-128"/>
            </a:endParaRPr>
          </a:p>
          <a:p>
            <a:pPr algn="ctr"/>
            <a:r>
              <a:rPr lang="ja-JP" altLang="en-US">
                <a:latin typeface="Yu Gothic" panose="020B0400000000000000" pitchFamily="34" charset="-128"/>
                <a:ea typeface="Yu Gothic" panose="020B0400000000000000" pitchFamily="34" charset="-128"/>
              </a:rPr>
              <a:t>（一次容器）</a:t>
            </a:r>
          </a:p>
        </p:txBody>
      </p:sp>
      <p:sp>
        <p:nvSpPr>
          <p:cNvPr id="13" name="テキスト ボックス 12">
            <a:extLst>
              <a:ext uri="{FF2B5EF4-FFF2-40B4-BE49-F238E27FC236}">
                <a16:creationId xmlns:a16="http://schemas.microsoft.com/office/drawing/2014/main" id="{006A55F8-9946-4416-8EAF-A6A11EF2F695}"/>
              </a:ext>
            </a:extLst>
          </p:cNvPr>
          <p:cNvSpPr txBox="1"/>
          <p:nvPr/>
        </p:nvSpPr>
        <p:spPr>
          <a:xfrm>
            <a:off x="2860417" y="5937913"/>
            <a:ext cx="2251605" cy="646331"/>
          </a:xfrm>
          <a:prstGeom prst="rect">
            <a:avLst/>
          </a:prstGeom>
          <a:noFill/>
        </p:spPr>
        <p:txBody>
          <a:bodyPr wrap="square" rtlCol="0">
            <a:spAutoFit/>
          </a:bodyPr>
          <a:lstStyle/>
          <a:p>
            <a:pPr algn="ctr"/>
            <a:r>
              <a:rPr lang="ja-JP" altLang="en-US">
                <a:latin typeface="Yu Gothic" panose="020B0400000000000000" pitchFamily="34" charset="-128"/>
                <a:ea typeface="Yu Gothic" panose="020B0400000000000000" pitchFamily="34" charset="-128"/>
              </a:rPr>
              <a:t>チャック式ポリ袋等</a:t>
            </a:r>
            <a:endParaRPr lang="en-US" altLang="ja-JP">
              <a:latin typeface="Yu Gothic" panose="020B0400000000000000" pitchFamily="34" charset="-128"/>
              <a:ea typeface="Yu Gothic" panose="020B0400000000000000" pitchFamily="34" charset="-128"/>
            </a:endParaRPr>
          </a:p>
          <a:p>
            <a:pPr algn="ctr"/>
            <a:r>
              <a:rPr lang="ja-JP" altLang="en-US">
                <a:latin typeface="Yu Gothic" panose="020B0400000000000000" pitchFamily="34" charset="-128"/>
                <a:ea typeface="Yu Gothic" panose="020B0400000000000000" pitchFamily="34" charset="-128"/>
              </a:rPr>
              <a:t>（二次容器）</a:t>
            </a:r>
          </a:p>
        </p:txBody>
      </p:sp>
      <p:sp>
        <p:nvSpPr>
          <p:cNvPr id="19" name="矢印: 右 18">
            <a:extLst>
              <a:ext uri="{FF2B5EF4-FFF2-40B4-BE49-F238E27FC236}">
                <a16:creationId xmlns:a16="http://schemas.microsoft.com/office/drawing/2014/main" id="{C48DFACD-3A96-4AA2-A4DD-0EDC00037732}"/>
              </a:ext>
            </a:extLst>
          </p:cNvPr>
          <p:cNvSpPr/>
          <p:nvPr/>
        </p:nvSpPr>
        <p:spPr>
          <a:xfrm>
            <a:off x="2282389" y="4865073"/>
            <a:ext cx="992405" cy="404369"/>
          </a:xfrm>
          <a:prstGeom prst="rightArrow">
            <a:avLst/>
          </a:prstGeom>
          <a:solidFill>
            <a:schemeClr val="tx1"/>
          </a:solidFill>
          <a:ln w="12700" cap="flat" cmpd="sng" algn="ctr">
            <a:noFill/>
            <a:prstDash val="solid"/>
            <a:miter lim="800000"/>
          </a:ln>
          <a:effectLst/>
        </p:spPr>
        <p:txBody>
          <a:bodyPr rtlCol="0" anchor="ctr"/>
          <a:lstStyle/>
          <a:p>
            <a:pPr algn="ctr" defTabSz="457200">
              <a:defRPr/>
            </a:pPr>
            <a:endParaRPr kumimoji="0" lang="ja-JP" altLang="en-US" kern="0">
              <a:latin typeface="Yu Gothic" panose="020B0400000000000000" pitchFamily="34" charset="-128"/>
              <a:ea typeface="Yu Gothic" panose="020B0400000000000000" pitchFamily="34" charset="-128"/>
            </a:endParaRPr>
          </a:p>
        </p:txBody>
      </p:sp>
      <p:sp>
        <p:nvSpPr>
          <p:cNvPr id="20" name="矢印: 右 19">
            <a:extLst>
              <a:ext uri="{FF2B5EF4-FFF2-40B4-BE49-F238E27FC236}">
                <a16:creationId xmlns:a16="http://schemas.microsoft.com/office/drawing/2014/main" id="{6AEF8CC4-0643-469A-94BA-291916BCBFAC}"/>
              </a:ext>
            </a:extLst>
          </p:cNvPr>
          <p:cNvSpPr/>
          <p:nvPr/>
        </p:nvSpPr>
        <p:spPr>
          <a:xfrm>
            <a:off x="4933828" y="4881201"/>
            <a:ext cx="996171" cy="420771"/>
          </a:xfrm>
          <a:prstGeom prst="rightArrow">
            <a:avLst/>
          </a:prstGeom>
          <a:solidFill>
            <a:schemeClr val="tx1"/>
          </a:solidFill>
          <a:ln w="12700" cap="flat" cmpd="sng" algn="ctr">
            <a:noFill/>
            <a:prstDash val="solid"/>
            <a:miter lim="800000"/>
          </a:ln>
          <a:effectLst/>
        </p:spPr>
        <p:txBody>
          <a:bodyPr rtlCol="0" anchor="ctr"/>
          <a:lstStyle/>
          <a:p>
            <a:pPr algn="ctr" defTabSz="457200">
              <a:defRPr/>
            </a:pPr>
            <a:endParaRPr kumimoji="0" lang="ja-JP" altLang="en-US" kern="0">
              <a:latin typeface="Yu Gothic" panose="020B0400000000000000" pitchFamily="34" charset="-128"/>
              <a:ea typeface="Yu Gothic" panose="020B0400000000000000" pitchFamily="34" charset="-128"/>
            </a:endParaRPr>
          </a:p>
        </p:txBody>
      </p:sp>
      <p:sp>
        <p:nvSpPr>
          <p:cNvPr id="21" name="テキスト ボックス 20">
            <a:extLst>
              <a:ext uri="{FF2B5EF4-FFF2-40B4-BE49-F238E27FC236}">
                <a16:creationId xmlns:a16="http://schemas.microsoft.com/office/drawing/2014/main" id="{6CE920FD-56F1-42A2-88EC-7D07F2B9F6B3}"/>
              </a:ext>
            </a:extLst>
          </p:cNvPr>
          <p:cNvSpPr txBox="1"/>
          <p:nvPr/>
        </p:nvSpPr>
        <p:spPr>
          <a:xfrm>
            <a:off x="6192181" y="3769830"/>
            <a:ext cx="2188822" cy="646331"/>
          </a:xfrm>
          <a:prstGeom prst="rect">
            <a:avLst/>
          </a:prstGeom>
          <a:noFill/>
        </p:spPr>
        <p:txBody>
          <a:bodyPr wrap="square" rtlCol="0">
            <a:spAutoFit/>
          </a:bodyPr>
          <a:lstStyle/>
          <a:p>
            <a:pPr algn="ctr"/>
            <a:r>
              <a:rPr lang="ja-JP" altLang="en-US" b="1" dirty="0">
                <a:solidFill>
                  <a:srgbClr val="FF0000"/>
                </a:solidFill>
                <a:latin typeface="Yu Gothic" panose="020B0400000000000000" pitchFamily="34" charset="-128"/>
                <a:ea typeface="Yu Gothic" panose="020B0400000000000000" pitchFamily="34" charset="-128"/>
              </a:rPr>
              <a:t>室温保持</a:t>
            </a:r>
            <a:r>
              <a:rPr lang="ja-JP" altLang="en-US" dirty="0">
                <a:latin typeface="Yu Gothic" panose="020B0400000000000000" pitchFamily="34" charset="-128"/>
                <a:ea typeface="Yu Gothic" panose="020B0400000000000000" pitchFamily="34" charset="-128"/>
              </a:rPr>
              <a:t>のため、保温</a:t>
            </a:r>
            <a:r>
              <a:rPr lang="en-US" altLang="ja-JP" dirty="0">
                <a:latin typeface="Yu Gothic" panose="020B0400000000000000" pitchFamily="34" charset="-128"/>
                <a:ea typeface="Yu Gothic" panose="020B0400000000000000" pitchFamily="34" charset="-128"/>
              </a:rPr>
              <a:t>(</a:t>
            </a:r>
            <a:r>
              <a:rPr lang="ja-JP" altLang="en-US" dirty="0">
                <a:latin typeface="Yu Gothic" panose="020B0400000000000000" pitchFamily="34" charset="-128"/>
                <a:ea typeface="Yu Gothic" panose="020B0400000000000000" pitchFamily="34" charset="-128"/>
              </a:rPr>
              <a:t>冷</a:t>
            </a:r>
            <a:r>
              <a:rPr lang="en-US" altLang="ja-JP" dirty="0">
                <a:latin typeface="Yu Gothic" panose="020B0400000000000000" pitchFamily="34" charset="-128"/>
                <a:ea typeface="Yu Gothic" panose="020B0400000000000000" pitchFamily="34" charset="-128"/>
              </a:rPr>
              <a:t>)</a:t>
            </a:r>
            <a:r>
              <a:rPr lang="ja-JP" altLang="en-US" dirty="0">
                <a:latin typeface="Yu Gothic" panose="020B0400000000000000" pitchFamily="34" charset="-128"/>
                <a:ea typeface="Yu Gothic" panose="020B0400000000000000" pitchFamily="34" charset="-128"/>
              </a:rPr>
              <a:t>剤を同梱</a:t>
            </a:r>
          </a:p>
        </p:txBody>
      </p:sp>
      <p:grpSp>
        <p:nvGrpSpPr>
          <p:cNvPr id="26" name="グループ化 25">
            <a:extLst>
              <a:ext uri="{FF2B5EF4-FFF2-40B4-BE49-F238E27FC236}">
                <a16:creationId xmlns:a16="http://schemas.microsoft.com/office/drawing/2014/main" id="{BC73EF2A-9612-4D53-9890-CE05A45989F7}"/>
              </a:ext>
            </a:extLst>
          </p:cNvPr>
          <p:cNvGrpSpPr/>
          <p:nvPr/>
        </p:nvGrpSpPr>
        <p:grpSpPr>
          <a:xfrm>
            <a:off x="6418420" y="4443835"/>
            <a:ext cx="1620598" cy="1473183"/>
            <a:chOff x="4766992" y="1469318"/>
            <a:chExt cx="1822736" cy="1829026"/>
          </a:xfrm>
        </p:grpSpPr>
        <p:pic>
          <p:nvPicPr>
            <p:cNvPr id="27" name="図 26">
              <a:extLst>
                <a:ext uri="{FF2B5EF4-FFF2-40B4-BE49-F238E27FC236}">
                  <a16:creationId xmlns:a16="http://schemas.microsoft.com/office/drawing/2014/main" id="{77CC149C-8BE2-43B0-9DC1-57ACCF7B5766}"/>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30222" b="75556" l="60000" r="94750">
                          <a14:foregroundMark x1="69750" y1="45000" x2="69750" y2="45000"/>
                          <a14:foregroundMark x1="77500" y1="45778" x2="77500" y2="45778"/>
                          <a14:foregroundMark x1="71917" y1="47000" x2="71917" y2="47000"/>
                          <a14:foregroundMark x1="71250" y1="43111" x2="71250" y2="43111"/>
                          <a14:foregroundMark x1="71000" y1="39667" x2="71000" y2="39667"/>
                          <a14:foregroundMark x1="74000" y1="34778" x2="74000" y2="34778"/>
                          <a14:foregroundMark x1="81167" y1="33556" x2="81667" y2="33222"/>
                          <a14:foregroundMark x1="83500" y1="30556" x2="83500" y2="30556"/>
                          <a14:foregroundMark x1="86833" y1="34222" x2="87583" y2="34222"/>
                          <a14:foregroundMark x1="93250" y1="37222" x2="93250" y2="37222"/>
                          <a14:foregroundMark x1="94500" y1="38889" x2="94500" y2="38889"/>
                          <a14:foregroundMark x1="93083" y1="47667" x2="93083" y2="48222"/>
                          <a14:foregroundMark x1="74000" y1="73667" x2="74000" y2="73667"/>
                          <a14:foregroundMark x1="74500" y1="75333" x2="74500" y2="75333"/>
                          <a14:foregroundMark x1="78000" y1="33222" x2="78583" y2="33222"/>
                          <a14:foregroundMark x1="73417" y1="33000" x2="74000" y2="33000"/>
                          <a14:foregroundMark x1="72167" y1="33000" x2="72167" y2="33000"/>
                          <a14:foregroundMark x1="70833" y1="33000" x2="70833" y2="33000"/>
                          <a14:foregroundMark x1="68250" y1="33556" x2="68250" y2="33556"/>
                          <a14:foregroundMark x1="68833" y1="33000" x2="68833" y2="33000"/>
                          <a14:foregroundMark x1="71250" y1="32333" x2="71583" y2="32333"/>
                          <a14:foregroundMark x1="74333" y1="32556" x2="74750" y2="32556"/>
                          <a14:foregroundMark x1="67750" y1="33778" x2="67750" y2="33778"/>
                          <a14:foregroundMark x1="62583" y1="35667" x2="62583" y2="35667"/>
                          <a14:foregroundMark x1="60917" y1="35444" x2="60917" y2="35444"/>
                          <a14:foregroundMark x1="60000" y1="35000" x2="60000" y2="35000"/>
                          <a14:foregroundMark x1="72833" y1="75556" x2="72833" y2="75556"/>
                          <a14:foregroundMark x1="76750" y1="74667" x2="76750" y2="74667"/>
                          <a14:foregroundMark x1="79333" y1="73889" x2="79333" y2="73889"/>
                          <a14:foregroundMark x1="81500" y1="73889" x2="81500" y2="73889"/>
                          <a14:foregroundMark x1="84083" y1="73111" x2="84417" y2="73111"/>
                          <a14:foregroundMark x1="87583" y1="71667" x2="87583" y2="71667"/>
                          <a14:foregroundMark x1="87167" y1="72444" x2="87167" y2="72444"/>
                          <a14:foregroundMark x1="89583" y1="72444" x2="89583" y2="72444"/>
                          <a14:foregroundMark x1="86250" y1="72667" x2="86250" y2="72667"/>
                          <a14:foregroundMark x1="94750" y1="69667" x2="94750" y2="69667"/>
                          <a14:foregroundMark x1="92750" y1="71000" x2="92750" y2="71000"/>
                          <a14:foregroundMark x1="90583" y1="71556" x2="90583" y2="71556"/>
                          <a14:foregroundMark x1="90583" y1="71889" x2="90583" y2="71889"/>
                          <a14:foregroundMark x1="90833" y1="71889" x2="90833" y2="71889"/>
                          <a14:foregroundMark x1="90667" y1="71889" x2="90667" y2="71889"/>
                          <a14:foregroundMark x1="61250" y1="67889" x2="61250" y2="67889"/>
                          <a14:foregroundMark x1="61833" y1="68778" x2="61833" y2="68778"/>
                          <a14:foregroundMark x1="65583" y1="71000" x2="65583" y2="71000"/>
                          <a14:foregroundMark x1="66083" y1="71333" x2="66083" y2="71333"/>
                          <a14:foregroundMark x1="66667" y1="71556" x2="66667" y2="71556"/>
                          <a14:foregroundMark x1="66833" y1="71889" x2="66833" y2="71889"/>
                          <a14:foregroundMark x1="67333" y1="72333" x2="67333" y2="72333"/>
                          <a14:foregroundMark x1="67667" y1="33222" x2="67667" y2="33222"/>
                          <a14:foregroundMark x1="65000" y1="33444" x2="65000" y2="33444"/>
                          <a14:foregroundMark x1="64167" y1="33556" x2="64167" y2="33556"/>
                          <a14:foregroundMark x1="63500" y1="33222" x2="63500" y2="33222"/>
                          <a14:foregroundMark x1="62667" y1="33222" x2="62667" y2="33222"/>
                          <a14:foregroundMark x1="63333" y1="33222" x2="64167" y2="33222"/>
                          <a14:foregroundMark x1="65667" y1="33000" x2="65667" y2="33000"/>
                          <a14:foregroundMark x1="66000" y1="33000" x2="66000" y2="33000"/>
                          <a14:foregroundMark x1="66417" y1="33222" x2="66417" y2="33222"/>
                          <a14:foregroundMark x1="66833" y1="33222" x2="69833" y2="33000"/>
                          <a14:foregroundMark x1="64333" y1="33222" x2="80833" y2="30222"/>
                          <a14:foregroundMark x1="80833" y1="30222" x2="83500" y2="30444"/>
                          <a14:foregroundMark x1="81833" y1="30111" x2="82750" y2="30111"/>
                          <a14:backgroundMark x1="90750" y1="72333" x2="90750" y2="72333"/>
                          <a14:backgroundMark x1="90667" y1="72333" x2="90667" y2="72333"/>
                          <a14:backgroundMark x1="89500" y1="72444" x2="89500" y2="72444"/>
                          <a14:backgroundMark x1="90750" y1="71889" x2="90750" y2="71889"/>
                          <a14:backgroundMark x1="90667" y1="72111" x2="90917" y2="72111"/>
                        </a14:backgroundRemoval>
                      </a14:imgEffect>
                    </a14:imgLayer>
                  </a14:imgProps>
                </a:ext>
              </a:extLst>
            </a:blip>
            <a:srcRect l="58939" t="27890" r="3027" b="21223"/>
            <a:stretch/>
          </p:blipFill>
          <p:spPr>
            <a:xfrm>
              <a:off x="4766992" y="1469318"/>
              <a:ext cx="1822736" cy="1829026"/>
            </a:xfrm>
            <a:prstGeom prst="rect">
              <a:avLst/>
            </a:prstGeom>
          </p:spPr>
        </p:pic>
        <p:pic>
          <p:nvPicPr>
            <p:cNvPr id="28" name="Picture 2" descr="Category B">
              <a:extLst>
                <a:ext uri="{FF2B5EF4-FFF2-40B4-BE49-F238E27FC236}">
                  <a16:creationId xmlns:a16="http://schemas.microsoft.com/office/drawing/2014/main" id="{3EF6C9AE-D84E-4E86-9162-0CF6A4BCD3E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24834" y="2448251"/>
              <a:ext cx="555831" cy="555831"/>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テキスト ボックス 3">
            <a:extLst>
              <a:ext uri="{FF2B5EF4-FFF2-40B4-BE49-F238E27FC236}">
                <a16:creationId xmlns:a16="http://schemas.microsoft.com/office/drawing/2014/main" id="{22BD4639-66FA-D834-E26C-A2B0A18CCFB0}"/>
              </a:ext>
            </a:extLst>
          </p:cNvPr>
          <p:cNvSpPr txBox="1"/>
          <p:nvPr/>
        </p:nvSpPr>
        <p:spPr>
          <a:xfrm>
            <a:off x="18516" y="28403"/>
            <a:ext cx="1168400" cy="369332"/>
          </a:xfrm>
          <a:prstGeom prst="rect">
            <a:avLst/>
          </a:prstGeom>
          <a:noFill/>
          <a:ln>
            <a:solidFill>
              <a:schemeClr val="tx1"/>
            </a:solidFill>
          </a:ln>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kumimoji="1" lang="ja-JP" altLang="en-US">
                <a:latin typeface="Yu Gothic" panose="020B0400000000000000" pitchFamily="34" charset="-128"/>
                <a:ea typeface="Yu Gothic" panose="020B0400000000000000" pitchFamily="34" charset="-128"/>
              </a:rPr>
              <a:t>参考資料</a:t>
            </a:r>
          </a:p>
        </p:txBody>
      </p:sp>
      <p:grpSp>
        <p:nvGrpSpPr>
          <p:cNvPr id="24" name="グループ化 23">
            <a:extLst>
              <a:ext uri="{FF2B5EF4-FFF2-40B4-BE49-F238E27FC236}">
                <a16:creationId xmlns:a16="http://schemas.microsoft.com/office/drawing/2014/main" id="{E84455A5-DB31-43A1-8D89-912DB946277A}"/>
              </a:ext>
            </a:extLst>
          </p:cNvPr>
          <p:cNvGrpSpPr/>
          <p:nvPr/>
        </p:nvGrpSpPr>
        <p:grpSpPr>
          <a:xfrm rot="1284933">
            <a:off x="1309465" y="4513657"/>
            <a:ext cx="397540" cy="1105423"/>
            <a:chOff x="4173673" y="4432592"/>
            <a:chExt cx="336944" cy="982963"/>
          </a:xfrm>
        </p:grpSpPr>
        <p:pic>
          <p:nvPicPr>
            <p:cNvPr id="25" name="Picture 2" descr="研究所用採取チューブ">
              <a:extLst>
                <a:ext uri="{FF2B5EF4-FFF2-40B4-BE49-F238E27FC236}">
                  <a16:creationId xmlns:a16="http://schemas.microsoft.com/office/drawing/2014/main" id="{7AF20662-4197-4640-B238-7A187624E904}"/>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400" b="90000" l="10000" r="90000">
                          <a14:foregroundMark x1="46600" y1="9400" x2="46600" y2="9400"/>
                          <a14:foregroundMark x1="55000" y1="25000" x2="49000" y2="25000"/>
                          <a14:foregroundMark x1="47002" y1="47706" x2="47400" y2="50400"/>
                          <a14:foregroundMark x1="47002" y1="60909" x2="47400" y2="69400"/>
                          <a14:foregroundMark x1="55200" y1="36600" x2="55200" y2="42000"/>
                          <a14:foregroundMark x1="55400" y1="41800" x2="54600" y2="70200"/>
                          <a14:foregroundMark x1="55200" y1="28000" x2="55000" y2="39800"/>
                          <a14:foregroundMark x1="56000" y1="28800" x2="55800" y2="40600"/>
                          <a14:foregroundMark x1="55200" y1="24000" x2="55200" y2="35400"/>
                          <a14:foregroundMark x1="56000" y1="24000" x2="55000" y2="34600"/>
                          <a14:foregroundMark x1="56395" y1="87648" x2="56397" y2="88276"/>
                          <a14:foregroundMark x1="56388" y1="85462" x2="56390" y2="86179"/>
                          <a14:foregroundMark x1="56200" y1="23600" x2="56350" y2="72968"/>
                          <a14:backgroundMark x1="43600" y1="27600" x2="43600" y2="63200"/>
                          <a14:backgroundMark x1="56200" y1="89800" x2="56200" y2="89800"/>
                          <a14:backgroundMark x1="56000" y1="91400" x2="57000" y2="87400"/>
                          <a14:backgroundMark x1="55800" y1="90400" x2="57000" y2="87400"/>
                          <a14:backgroundMark x1="56400" y1="89800" x2="56400" y2="87400"/>
                          <a14:backgroundMark x1="55800" y1="89800" x2="57000" y2="88000"/>
                          <a14:backgroundMark x1="56000" y1="89800" x2="57200" y2="84600"/>
                          <a14:backgroundMark x1="56000" y1="89400" x2="57200" y2="78400"/>
                          <a14:backgroundMark x1="57200" y1="88000" x2="57000" y2="75000"/>
                          <a14:backgroundMark x1="56200" y1="88600" x2="57000" y2="84400"/>
                          <a14:backgroundMark x1="56000" y1="88800" x2="57000" y2="84400"/>
                          <a14:backgroundMark x1="56200" y1="89400" x2="56200" y2="86400"/>
                        </a14:backgroundRemoval>
                      </a14:imgEffect>
                    </a14:imgLayer>
                  </a14:imgProps>
                </a:ext>
                <a:ext uri="{28A0092B-C50C-407E-A947-70E740481C1C}">
                  <a14:useLocalDpi xmlns:a14="http://schemas.microsoft.com/office/drawing/2010/main" val="0"/>
                </a:ext>
              </a:extLst>
            </a:blip>
            <a:srcRect l="41636" t="7001" r="41608" b="9654"/>
            <a:stretch/>
          </p:blipFill>
          <p:spPr bwMode="auto">
            <a:xfrm>
              <a:off x="4173673" y="4432592"/>
              <a:ext cx="184544" cy="917884"/>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研究所用採取チューブ">
              <a:extLst>
                <a:ext uri="{FF2B5EF4-FFF2-40B4-BE49-F238E27FC236}">
                  <a16:creationId xmlns:a16="http://schemas.microsoft.com/office/drawing/2014/main" id="{73C8CD70-7573-4EAA-8446-97DDDD4E79D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400" b="90000" l="10000" r="90000">
                          <a14:foregroundMark x1="46600" y1="9400" x2="46600" y2="9400"/>
                          <a14:foregroundMark x1="55000" y1="25000" x2="49000" y2="25000"/>
                          <a14:foregroundMark x1="47002" y1="47706" x2="47400" y2="50400"/>
                          <a14:foregroundMark x1="47002" y1="60909" x2="47400" y2="69400"/>
                          <a14:foregroundMark x1="55200" y1="36600" x2="55200" y2="42000"/>
                          <a14:foregroundMark x1="55400" y1="41800" x2="54600" y2="70200"/>
                          <a14:foregroundMark x1="55200" y1="28000" x2="55000" y2="39800"/>
                          <a14:foregroundMark x1="56000" y1="28800" x2="55800" y2="40600"/>
                          <a14:foregroundMark x1="55200" y1="24000" x2="55200" y2="35400"/>
                          <a14:foregroundMark x1="56000" y1="24000" x2="55000" y2="34600"/>
                          <a14:foregroundMark x1="56395" y1="87648" x2="56397" y2="88276"/>
                          <a14:foregroundMark x1="56388" y1="85462" x2="56390" y2="86179"/>
                          <a14:foregroundMark x1="56200" y1="23600" x2="56350" y2="72968"/>
                          <a14:backgroundMark x1="43600" y1="27600" x2="43600" y2="63200"/>
                          <a14:backgroundMark x1="56200" y1="89800" x2="56200" y2="89800"/>
                          <a14:backgroundMark x1="56000" y1="91400" x2="57000" y2="87400"/>
                          <a14:backgroundMark x1="55800" y1="90400" x2="57000" y2="87400"/>
                          <a14:backgroundMark x1="56400" y1="89800" x2="56400" y2="87400"/>
                          <a14:backgroundMark x1="55800" y1="89800" x2="57000" y2="88000"/>
                          <a14:backgroundMark x1="56000" y1="89800" x2="57200" y2="84600"/>
                          <a14:backgroundMark x1="56000" y1="89400" x2="57200" y2="78400"/>
                          <a14:backgroundMark x1="57200" y1="88000" x2="57000" y2="75000"/>
                          <a14:backgroundMark x1="56200" y1="88600" x2="57000" y2="84400"/>
                          <a14:backgroundMark x1="56000" y1="88800" x2="57000" y2="84400"/>
                          <a14:backgroundMark x1="56200" y1="89400" x2="56200" y2="86400"/>
                        </a14:backgroundRemoval>
                      </a14:imgEffect>
                    </a14:imgLayer>
                  </a14:imgProps>
                </a:ext>
                <a:ext uri="{28A0092B-C50C-407E-A947-70E740481C1C}">
                  <a14:useLocalDpi xmlns:a14="http://schemas.microsoft.com/office/drawing/2010/main" val="0"/>
                </a:ext>
              </a:extLst>
            </a:blip>
            <a:srcRect l="41636" t="7001" r="41608" b="9654"/>
            <a:stretch/>
          </p:blipFill>
          <p:spPr bwMode="auto">
            <a:xfrm>
              <a:off x="4326073" y="4497671"/>
              <a:ext cx="184544" cy="9178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3" name="グループ化 32">
            <a:extLst>
              <a:ext uri="{FF2B5EF4-FFF2-40B4-BE49-F238E27FC236}">
                <a16:creationId xmlns:a16="http://schemas.microsoft.com/office/drawing/2014/main" id="{788C6551-63DE-496C-9936-F2321864D78B}"/>
              </a:ext>
            </a:extLst>
          </p:cNvPr>
          <p:cNvGrpSpPr/>
          <p:nvPr/>
        </p:nvGrpSpPr>
        <p:grpSpPr>
          <a:xfrm>
            <a:off x="2812223" y="4443835"/>
            <a:ext cx="1831464" cy="1404238"/>
            <a:chOff x="4238271" y="4990678"/>
            <a:chExt cx="2082274" cy="1457659"/>
          </a:xfrm>
        </p:grpSpPr>
        <p:grpSp>
          <p:nvGrpSpPr>
            <p:cNvPr id="34" name="グループ化 33">
              <a:extLst>
                <a:ext uri="{FF2B5EF4-FFF2-40B4-BE49-F238E27FC236}">
                  <a16:creationId xmlns:a16="http://schemas.microsoft.com/office/drawing/2014/main" id="{C9D2317A-C4E1-4CCA-8F7F-E1438D705884}"/>
                </a:ext>
              </a:extLst>
            </p:cNvPr>
            <p:cNvGrpSpPr/>
            <p:nvPr/>
          </p:nvGrpSpPr>
          <p:grpSpPr>
            <a:xfrm>
              <a:off x="5050889" y="4990678"/>
              <a:ext cx="1269656" cy="1457659"/>
              <a:chOff x="5050889" y="4990678"/>
              <a:chExt cx="1269656" cy="1457659"/>
            </a:xfrm>
          </p:grpSpPr>
          <p:pic>
            <p:nvPicPr>
              <p:cNvPr id="37" name="Picture 4" descr="M-ZOS2 無地ジップスタンドバッグ ヘッズ(HEADS) 52670319">
                <a:extLst>
                  <a:ext uri="{FF2B5EF4-FFF2-40B4-BE49-F238E27FC236}">
                    <a16:creationId xmlns:a16="http://schemas.microsoft.com/office/drawing/2014/main" id="{7893A955-78FD-4B76-AB86-36CAB0821688}"/>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571" b="98000" l="12857" r="84286">
                            <a14:foregroundMark x1="31714" y1="95143" x2="31714" y2="95143"/>
                            <a14:foregroundMark x1="74286" y1="93714" x2="74286" y2="93714"/>
                            <a14:foregroundMark x1="74286" y1="96571" x2="74286" y2="96571"/>
                            <a14:foregroundMark x1="72286" y1="97429" x2="72286" y2="97429"/>
                            <a14:foregroundMark x1="59714" y1="98000" x2="59714" y2="98000"/>
                            <a14:foregroundMark x1="36571" y1="98000" x2="36571" y2="98000"/>
                            <a14:foregroundMark x1="24000" y1="98000" x2="24000" y2="98000"/>
                            <a14:foregroundMark x1="21143" y1="59429" x2="21143" y2="59429"/>
                            <a14:foregroundMark x1="20571" y1="40000" x2="20571" y2="40000"/>
                            <a14:foregroundMark x1="23429" y1="23143" x2="23429" y2="23143"/>
                            <a14:foregroundMark x1="73714" y1="40000" x2="73143" y2="39143"/>
                            <a14:foregroundMark x1="82000" y1="30857" x2="82000" y2="30857"/>
                            <a14:foregroundMark x1="79429" y1="21714" x2="79429" y2="21714"/>
                            <a14:foregroundMark x1="80571" y1="16286" x2="80571" y2="16286"/>
                            <a14:foregroundMark x1="84857" y1="26000" x2="84857" y2="26000"/>
                            <a14:foregroundMark x1="18571" y1="41429" x2="18571" y2="41429"/>
                            <a14:foregroundMark x1="17143" y1="39143" x2="17143" y2="39143"/>
                            <a14:foregroundMark x1="16286" y1="17714" x2="16286" y2="17714"/>
                            <a14:foregroundMark x1="17714" y1="14000" x2="17714" y2="14000"/>
                            <a14:foregroundMark x1="22571" y1="13429" x2="22571" y2="13429"/>
                            <a14:foregroundMark x1="27429" y1="14000" x2="27429" y2="14000"/>
                            <a14:foregroundMark x1="26286" y1="14000" x2="26286" y2="14000"/>
                            <a14:foregroundMark x1="30286" y1="14000" x2="30286" y2="14000"/>
                            <a14:foregroundMark x1="30286" y1="12000" x2="30286" y2="12000"/>
                            <a14:foregroundMark x1="22571" y1="6286" x2="22571" y2="6286"/>
                            <a14:foregroundMark x1="35143" y1="7714" x2="35143" y2="7714"/>
                            <a14:foregroundMark x1="52000" y1="9143" x2="52000" y2="9143"/>
                            <a14:foregroundMark x1="79429" y1="9143" x2="79429" y2="9143"/>
                            <a14:foregroundMark x1="75714" y1="23143" x2="75714" y2="23143"/>
                            <a14:foregroundMark x1="55429" y1="35143" x2="55429" y2="35143"/>
                            <a14:foregroundMark x1="59143" y1="2286" x2="59143" y2="2286"/>
                            <a14:foregroundMark x1="16286" y1="857" x2="16286" y2="857"/>
                            <a14:foregroundMark x1="12857" y1="857" x2="12857" y2="857"/>
                            <a14:foregroundMark x1="14857" y1="10571" x2="14857" y2="10571"/>
                          </a14:backgroundRemoval>
                        </a14:imgEffect>
                      </a14:imgLayer>
                    </a14:imgProps>
                  </a:ext>
                  <a:ext uri="{28A0092B-C50C-407E-A947-70E740481C1C}">
                    <a14:useLocalDpi xmlns:a14="http://schemas.microsoft.com/office/drawing/2010/main" val="0"/>
                  </a:ext>
                </a:extLst>
              </a:blip>
              <a:srcRect l="12736" r="10831"/>
              <a:stretch/>
            </p:blipFill>
            <p:spPr bwMode="auto">
              <a:xfrm>
                <a:off x="5050889" y="4990678"/>
                <a:ext cx="1269656" cy="1457659"/>
              </a:xfrm>
              <a:prstGeom prst="rect">
                <a:avLst/>
              </a:prstGeom>
              <a:noFill/>
              <a:extLst>
                <a:ext uri="{909E8E84-426E-40DD-AFC4-6F175D3DCCD1}">
                  <a14:hiddenFill xmlns:a14="http://schemas.microsoft.com/office/drawing/2010/main">
                    <a:solidFill>
                      <a:srgbClr val="FFFFFF"/>
                    </a:solidFill>
                  </a14:hiddenFill>
                </a:ext>
              </a:extLst>
            </p:spPr>
          </p:pic>
          <p:grpSp>
            <p:nvGrpSpPr>
              <p:cNvPr id="38" name="グループ化 37">
                <a:extLst>
                  <a:ext uri="{FF2B5EF4-FFF2-40B4-BE49-F238E27FC236}">
                    <a16:creationId xmlns:a16="http://schemas.microsoft.com/office/drawing/2014/main" id="{FDADF5C1-7C31-4246-98BD-2A83E5D10F42}"/>
                  </a:ext>
                </a:extLst>
              </p:cNvPr>
              <p:cNvGrpSpPr/>
              <p:nvPr/>
            </p:nvGrpSpPr>
            <p:grpSpPr>
              <a:xfrm>
                <a:off x="5420209" y="5248029"/>
                <a:ext cx="503193" cy="1109753"/>
                <a:chOff x="4173673" y="4427228"/>
                <a:chExt cx="354763" cy="923248"/>
              </a:xfrm>
            </p:grpSpPr>
            <p:pic>
              <p:nvPicPr>
                <p:cNvPr id="41" name="Picture 2" descr="研究所用採取チューブ">
                  <a:extLst>
                    <a:ext uri="{FF2B5EF4-FFF2-40B4-BE49-F238E27FC236}">
                      <a16:creationId xmlns:a16="http://schemas.microsoft.com/office/drawing/2014/main" id="{E618D364-F420-4131-B258-F913B012AA93}"/>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400" b="90000" l="10000" r="90000">
                              <a14:foregroundMark x1="46600" y1="9400" x2="46600" y2="9400"/>
                              <a14:foregroundMark x1="55000" y1="25000" x2="49000" y2="25000"/>
                              <a14:foregroundMark x1="47002" y1="47706" x2="47400" y2="50400"/>
                              <a14:foregroundMark x1="47002" y1="60909" x2="47400" y2="69400"/>
                              <a14:foregroundMark x1="55200" y1="36600" x2="55200" y2="42000"/>
                              <a14:foregroundMark x1="55400" y1="41800" x2="54600" y2="70200"/>
                              <a14:foregroundMark x1="55200" y1="28000" x2="55000" y2="39800"/>
                              <a14:foregroundMark x1="56000" y1="28800" x2="55800" y2="40600"/>
                              <a14:foregroundMark x1="55200" y1="24000" x2="55200" y2="35400"/>
                              <a14:foregroundMark x1="56000" y1="24000" x2="55000" y2="34600"/>
                              <a14:foregroundMark x1="56395" y1="87648" x2="56397" y2="88276"/>
                              <a14:foregroundMark x1="56388" y1="85462" x2="56390" y2="86179"/>
                              <a14:foregroundMark x1="56200" y1="23600" x2="56350" y2="72968"/>
                              <a14:backgroundMark x1="43600" y1="27600" x2="43600" y2="63200"/>
                              <a14:backgroundMark x1="56200" y1="89800" x2="56200" y2="89800"/>
                              <a14:backgroundMark x1="56000" y1="91400" x2="57000" y2="87400"/>
                              <a14:backgroundMark x1="55800" y1="90400" x2="57000" y2="87400"/>
                              <a14:backgroundMark x1="56400" y1="89800" x2="56400" y2="87400"/>
                              <a14:backgroundMark x1="55800" y1="89800" x2="57000" y2="88000"/>
                              <a14:backgroundMark x1="56000" y1="89800" x2="57200" y2="84600"/>
                              <a14:backgroundMark x1="56000" y1="89400" x2="57200" y2="78400"/>
                              <a14:backgroundMark x1="57200" y1="88000" x2="57000" y2="75000"/>
                              <a14:backgroundMark x1="56200" y1="88600" x2="57000" y2="84400"/>
                              <a14:backgroundMark x1="56000" y1="88800" x2="57000" y2="84400"/>
                              <a14:backgroundMark x1="56200" y1="89400" x2="56200" y2="86400"/>
                            </a14:backgroundRemoval>
                          </a14:imgEffect>
                        </a14:imgLayer>
                      </a14:imgProps>
                    </a:ext>
                    <a:ext uri="{28A0092B-C50C-407E-A947-70E740481C1C}">
                      <a14:useLocalDpi xmlns:a14="http://schemas.microsoft.com/office/drawing/2010/main" val="0"/>
                    </a:ext>
                  </a:extLst>
                </a:blip>
                <a:srcRect l="41636" t="7001" r="41608" b="9654"/>
                <a:stretch/>
              </p:blipFill>
              <p:spPr bwMode="auto">
                <a:xfrm>
                  <a:off x="4173673" y="4432592"/>
                  <a:ext cx="184544" cy="91788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 descr="研究所用採取チューブ">
                  <a:extLst>
                    <a:ext uri="{FF2B5EF4-FFF2-40B4-BE49-F238E27FC236}">
                      <a16:creationId xmlns:a16="http://schemas.microsoft.com/office/drawing/2014/main" id="{C50FA611-9BCE-4A33-AFD3-BEC8A838AD46}"/>
                    </a:ext>
                  </a:extLst>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9400" b="90000" l="10000" r="90000">
                              <a14:foregroundMark x1="46600" y1="9400" x2="46600" y2="9400"/>
                              <a14:foregroundMark x1="55000" y1="25000" x2="49000" y2="25000"/>
                              <a14:foregroundMark x1="47002" y1="47706" x2="47400" y2="50400"/>
                              <a14:foregroundMark x1="47002" y1="60909" x2="47400" y2="69400"/>
                              <a14:foregroundMark x1="55200" y1="36600" x2="55200" y2="42000"/>
                              <a14:foregroundMark x1="55400" y1="41800" x2="54600" y2="70200"/>
                              <a14:foregroundMark x1="55200" y1="28000" x2="55000" y2="39800"/>
                              <a14:foregroundMark x1="56000" y1="28800" x2="55800" y2="40600"/>
                              <a14:foregroundMark x1="55200" y1="24000" x2="55200" y2="35400"/>
                              <a14:foregroundMark x1="56000" y1="24000" x2="55000" y2="34600"/>
                              <a14:foregroundMark x1="56395" y1="87648" x2="56397" y2="88276"/>
                              <a14:foregroundMark x1="56388" y1="85462" x2="56390" y2="86179"/>
                              <a14:foregroundMark x1="56200" y1="23600" x2="56350" y2="72968"/>
                              <a14:backgroundMark x1="43600" y1="27600" x2="43600" y2="63200"/>
                              <a14:backgroundMark x1="56200" y1="89800" x2="56200" y2="89800"/>
                              <a14:backgroundMark x1="56000" y1="91400" x2="57000" y2="87400"/>
                              <a14:backgroundMark x1="55800" y1="90400" x2="57000" y2="87400"/>
                              <a14:backgroundMark x1="56400" y1="89800" x2="56400" y2="87400"/>
                              <a14:backgroundMark x1="55800" y1="89800" x2="57000" y2="88000"/>
                              <a14:backgroundMark x1="56000" y1="89800" x2="57200" y2="84600"/>
                              <a14:backgroundMark x1="56000" y1="89400" x2="57200" y2="78400"/>
                              <a14:backgroundMark x1="57200" y1="88000" x2="57000" y2="75000"/>
                              <a14:backgroundMark x1="56200" y1="88600" x2="57000" y2="84400"/>
                              <a14:backgroundMark x1="56000" y1="88800" x2="57000" y2="84400"/>
                              <a14:backgroundMark x1="56200" y1="89400" x2="56200" y2="86400"/>
                            </a14:backgroundRemoval>
                          </a14:imgEffect>
                        </a14:imgLayer>
                      </a14:imgProps>
                    </a:ext>
                    <a:ext uri="{28A0092B-C50C-407E-A947-70E740481C1C}">
                      <a14:useLocalDpi xmlns:a14="http://schemas.microsoft.com/office/drawing/2010/main" val="0"/>
                    </a:ext>
                  </a:extLst>
                </a:blip>
                <a:srcRect l="41636" t="7001" r="41608" b="9654"/>
                <a:stretch/>
              </p:blipFill>
              <p:spPr bwMode="auto">
                <a:xfrm>
                  <a:off x="4343892" y="4427228"/>
                  <a:ext cx="184544" cy="917884"/>
                </a:xfrm>
                <a:prstGeom prst="rect">
                  <a:avLst/>
                </a:prstGeom>
                <a:noFill/>
                <a:extLst>
                  <a:ext uri="{909E8E84-426E-40DD-AFC4-6F175D3DCCD1}">
                    <a14:hiddenFill xmlns:a14="http://schemas.microsoft.com/office/drawing/2010/main">
                      <a:solidFill>
                        <a:srgbClr val="FFFFFF"/>
                      </a:solidFill>
                    </a14:hiddenFill>
                  </a:ext>
                </a:extLst>
              </p:spPr>
            </p:pic>
          </p:grpSp>
          <p:pic>
            <p:nvPicPr>
              <p:cNvPr id="39" name="図 38">
                <a:extLst>
                  <a:ext uri="{FF2B5EF4-FFF2-40B4-BE49-F238E27FC236}">
                    <a16:creationId xmlns:a16="http://schemas.microsoft.com/office/drawing/2014/main" id="{51CDF688-84E4-4530-AD41-92C0BF9CBC12}"/>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Lst>
              </a:blip>
              <a:srcRect l="21440" t="16746" r="21113" b="11409"/>
              <a:stretch/>
            </p:blipFill>
            <p:spPr>
              <a:xfrm>
                <a:off x="5201125" y="5620817"/>
                <a:ext cx="1008000" cy="797891"/>
              </a:xfrm>
              <a:prstGeom prst="rect">
                <a:avLst/>
              </a:prstGeom>
            </p:spPr>
          </p:pic>
          <p:pic>
            <p:nvPicPr>
              <p:cNvPr id="40" name="図 39">
                <a:extLst>
                  <a:ext uri="{FF2B5EF4-FFF2-40B4-BE49-F238E27FC236}">
                    <a16:creationId xmlns:a16="http://schemas.microsoft.com/office/drawing/2014/main" id="{CCD8525D-00AF-42ED-A799-6BE17673A951}"/>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5808181" y="5982261"/>
                <a:ext cx="341028" cy="381860"/>
              </a:xfrm>
              <a:prstGeom prst="rect">
                <a:avLst/>
              </a:prstGeom>
            </p:spPr>
          </p:pic>
        </p:grpSp>
        <p:cxnSp>
          <p:nvCxnSpPr>
            <p:cNvPr id="35" name="直線コネクタ 34">
              <a:extLst>
                <a:ext uri="{FF2B5EF4-FFF2-40B4-BE49-F238E27FC236}">
                  <a16:creationId xmlns:a16="http://schemas.microsoft.com/office/drawing/2014/main" id="{D1A2D552-082F-4DBB-92CA-73B824531881}"/>
                </a:ext>
              </a:extLst>
            </p:cNvPr>
            <p:cNvCxnSpPr>
              <a:cxnSpLocks/>
              <a:stCxn id="36" idx="3"/>
            </p:cNvCxnSpPr>
            <p:nvPr/>
          </p:nvCxnSpPr>
          <p:spPr>
            <a:xfrm flipV="1">
              <a:off x="5148076" y="6016539"/>
              <a:ext cx="322653" cy="2333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テキスト ボックス 35">
              <a:extLst>
                <a:ext uri="{FF2B5EF4-FFF2-40B4-BE49-F238E27FC236}">
                  <a16:creationId xmlns:a16="http://schemas.microsoft.com/office/drawing/2014/main" id="{050F34A6-9EBE-4BA2-9772-F73768BB24D2}"/>
                </a:ext>
              </a:extLst>
            </p:cNvPr>
            <p:cNvSpPr txBox="1"/>
            <p:nvPr/>
          </p:nvSpPr>
          <p:spPr>
            <a:xfrm>
              <a:off x="4238271" y="6074155"/>
              <a:ext cx="909805" cy="351434"/>
            </a:xfrm>
            <a:prstGeom prst="rect">
              <a:avLst/>
            </a:prstGeom>
            <a:noFill/>
          </p:spPr>
          <p:txBody>
            <a:bodyPr wrap="none" rtlCol="0">
              <a:spAutoFit/>
            </a:bodyPr>
            <a:lstStyle/>
            <a:p>
              <a:pPr algn="ctr"/>
              <a:r>
                <a:rPr kumimoji="1" lang="ja-JP" altLang="en-US" sz="1600">
                  <a:latin typeface="Yu Gothic" panose="020B0400000000000000" pitchFamily="34" charset="-128"/>
                  <a:ea typeface="Yu Gothic" panose="020B0400000000000000" pitchFamily="34" charset="-128"/>
                </a:rPr>
                <a:t>吸収剤</a:t>
              </a:r>
            </a:p>
          </p:txBody>
        </p:sp>
      </p:grpSp>
    </p:spTree>
    <p:extLst>
      <p:ext uri="{BB962C8B-B14F-4D97-AF65-F5344CB8AC3E}">
        <p14:creationId xmlns:p14="http://schemas.microsoft.com/office/powerpoint/2010/main" val="2956113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952034-6F7A-D3A2-26EC-859DEEDE377C}"/>
              </a:ext>
            </a:extLst>
          </p:cNvPr>
          <p:cNvSpPr>
            <a:spLocks noGrp="1"/>
          </p:cNvSpPr>
          <p:nvPr>
            <p:ph type="title"/>
          </p:nvPr>
        </p:nvSpPr>
        <p:spPr>
          <a:xfrm>
            <a:off x="218466" y="167726"/>
            <a:ext cx="8707068" cy="775253"/>
          </a:xfrm>
        </p:spPr>
        <p:txBody>
          <a:bodyPr>
            <a:normAutofit fontScale="90000"/>
          </a:bodyPr>
          <a:lstStyle/>
          <a:p>
            <a:pPr marL="356870" indent="-356870"/>
            <a:r>
              <a:rPr kumimoji="1" lang="ja-JP" altLang="en-US" sz="3700">
                <a:latin typeface="Yu Gothic" panose="020B0400000000000000" pitchFamily="34" charset="-128"/>
                <a:ea typeface="Yu Gothic" panose="020B0400000000000000" pitchFamily="34" charset="-128"/>
              </a:rPr>
              <a:t>急性放射線症候群</a:t>
            </a:r>
            <a:br>
              <a:rPr kumimoji="1" lang="en-US" altLang="ja-JP" sz="3700">
                <a:latin typeface="Yu Gothic" panose="020B0400000000000000" pitchFamily="34" charset="-128"/>
                <a:ea typeface="Yu Gothic" panose="020B0400000000000000" pitchFamily="34" charset="-128"/>
              </a:rPr>
            </a:br>
            <a:r>
              <a:rPr kumimoji="1" lang="en-US" altLang="ja-JP" sz="2200">
                <a:latin typeface="Yu Gothic" panose="020B0400000000000000" pitchFamily="34" charset="-128"/>
                <a:ea typeface="Yu Gothic" panose="020B0400000000000000" pitchFamily="34" charset="-128"/>
              </a:rPr>
              <a:t>(acute radiation syndrome : ARS)</a:t>
            </a:r>
            <a:endParaRPr lang="ja-JP" altLang="en-US" sz="2200">
              <a:latin typeface="Yu Gothic" panose="020B0400000000000000" pitchFamily="34" charset="-128"/>
              <a:ea typeface="Yu Gothic" panose="020B0400000000000000" pitchFamily="34" charset="-128"/>
            </a:endParaRPr>
          </a:p>
        </p:txBody>
      </p:sp>
      <p:sp>
        <p:nvSpPr>
          <p:cNvPr id="4" name="スライド番号プレースホルダー 3">
            <a:extLst>
              <a:ext uri="{FF2B5EF4-FFF2-40B4-BE49-F238E27FC236}">
                <a16:creationId xmlns:a16="http://schemas.microsoft.com/office/drawing/2014/main" id="{1D3DE9BC-EF6F-5F95-8188-8F2D8E5901FD}"/>
              </a:ext>
            </a:extLst>
          </p:cNvPr>
          <p:cNvSpPr>
            <a:spLocks noGrp="1"/>
          </p:cNvSpPr>
          <p:nvPr>
            <p:ph type="sldNum" sz="quarter" idx="12"/>
          </p:nvPr>
        </p:nvSpPr>
        <p:spPr>
          <a:xfrm>
            <a:off x="9602976" y="5088622"/>
            <a:ext cx="2057400" cy="365125"/>
          </a:xfrm>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2</a:t>
            </a:fld>
            <a:endParaRPr kumimoji="1" lang="ja-JP" altLang="en-US">
              <a:latin typeface="Yu Gothic" panose="020B0400000000000000" pitchFamily="34" charset="-128"/>
              <a:ea typeface="Yu Gothic" panose="020B0400000000000000" pitchFamily="34" charset="-128"/>
            </a:endParaRPr>
          </a:p>
        </p:txBody>
      </p:sp>
      <p:sp>
        <p:nvSpPr>
          <p:cNvPr id="5" name="テキスト ボックス 4">
            <a:extLst>
              <a:ext uri="{FF2B5EF4-FFF2-40B4-BE49-F238E27FC236}">
                <a16:creationId xmlns:a16="http://schemas.microsoft.com/office/drawing/2014/main" id="{350C27FE-6B45-3AE5-03F7-E4F8E2132FAB}"/>
              </a:ext>
            </a:extLst>
          </p:cNvPr>
          <p:cNvSpPr txBox="1"/>
          <p:nvPr/>
        </p:nvSpPr>
        <p:spPr>
          <a:xfrm>
            <a:off x="4000458" y="2983647"/>
            <a:ext cx="697627" cy="400110"/>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r>
              <a:rPr kumimoji="1" lang="ja-JP" altLang="en-US" sz="2000">
                <a:latin typeface="Yu Gothic" panose="020B0400000000000000" pitchFamily="34" charset="-128"/>
                <a:ea typeface="Yu Gothic" panose="020B0400000000000000" pitchFamily="34" charset="-128"/>
              </a:rPr>
              <a:t>病期</a:t>
            </a:r>
          </a:p>
        </p:txBody>
      </p:sp>
      <p:sp>
        <p:nvSpPr>
          <p:cNvPr id="6" name="右矢印 5">
            <a:extLst>
              <a:ext uri="{FF2B5EF4-FFF2-40B4-BE49-F238E27FC236}">
                <a16:creationId xmlns:a16="http://schemas.microsoft.com/office/drawing/2014/main" id="{F5073E53-54D2-B292-60CF-2AFD8CEF40FF}"/>
              </a:ext>
            </a:extLst>
          </p:cNvPr>
          <p:cNvSpPr/>
          <p:nvPr/>
        </p:nvSpPr>
        <p:spPr>
          <a:xfrm>
            <a:off x="587083" y="3499074"/>
            <a:ext cx="7869565" cy="50006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600">
                <a:latin typeface="Yu Gothic" panose="020B0400000000000000" pitchFamily="34" charset="-128"/>
                <a:ea typeface="Yu Gothic" panose="020B0400000000000000" pitchFamily="34" charset="-128"/>
              </a:rPr>
              <a:t>時　間　経　過</a:t>
            </a:r>
          </a:p>
        </p:txBody>
      </p:sp>
      <p:sp>
        <p:nvSpPr>
          <p:cNvPr id="7" name="テキスト ボックス 6">
            <a:extLst>
              <a:ext uri="{FF2B5EF4-FFF2-40B4-BE49-F238E27FC236}">
                <a16:creationId xmlns:a16="http://schemas.microsoft.com/office/drawing/2014/main" id="{8C55823D-F70E-0CAC-2FB7-4C24DDAECD34}"/>
              </a:ext>
            </a:extLst>
          </p:cNvPr>
          <p:cNvSpPr txBox="1"/>
          <p:nvPr/>
        </p:nvSpPr>
        <p:spPr>
          <a:xfrm>
            <a:off x="142637" y="2899527"/>
            <a:ext cx="954107" cy="400110"/>
          </a:xfrm>
          <a:prstGeom prst="rect">
            <a:avLst/>
          </a:prstGeom>
          <a:noFill/>
        </p:spPr>
        <p:txBody>
          <a:bodyPr wrap="none" rtlCol="0">
            <a:spAutoFit/>
          </a:bodyPr>
          <a:lstStyle/>
          <a:p>
            <a:r>
              <a:rPr kumimoji="1" lang="ja-JP" altLang="en-US" sz="2000" b="1">
                <a:latin typeface="Yu Gothic" panose="020B0400000000000000" pitchFamily="34" charset="-128"/>
                <a:ea typeface="Yu Gothic" panose="020B0400000000000000" pitchFamily="34" charset="-128"/>
              </a:rPr>
              <a:t>被ばく</a:t>
            </a:r>
          </a:p>
        </p:txBody>
      </p:sp>
      <p:sp>
        <p:nvSpPr>
          <p:cNvPr id="8" name="三角形 7">
            <a:extLst>
              <a:ext uri="{FF2B5EF4-FFF2-40B4-BE49-F238E27FC236}">
                <a16:creationId xmlns:a16="http://schemas.microsoft.com/office/drawing/2014/main" id="{F1627B0C-4969-7E7D-73EB-98E227607BE4}"/>
              </a:ext>
            </a:extLst>
          </p:cNvPr>
          <p:cNvSpPr/>
          <p:nvPr/>
        </p:nvSpPr>
        <p:spPr>
          <a:xfrm rot="10800000">
            <a:off x="474062" y="3358040"/>
            <a:ext cx="214314" cy="18258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9" name="正方形/長方形 8">
            <a:extLst>
              <a:ext uri="{FF2B5EF4-FFF2-40B4-BE49-F238E27FC236}">
                <a16:creationId xmlns:a16="http://schemas.microsoft.com/office/drawing/2014/main" id="{708D5C8E-9418-2356-239D-CDF8129339EC}"/>
              </a:ext>
            </a:extLst>
          </p:cNvPr>
          <p:cNvSpPr/>
          <p:nvPr/>
        </p:nvSpPr>
        <p:spPr>
          <a:xfrm>
            <a:off x="581219" y="4042543"/>
            <a:ext cx="2135107" cy="60151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0" name="正方形/長方形 9">
            <a:extLst>
              <a:ext uri="{FF2B5EF4-FFF2-40B4-BE49-F238E27FC236}">
                <a16:creationId xmlns:a16="http://schemas.microsoft.com/office/drawing/2014/main" id="{BC21667E-5F05-1D5D-918F-624469C2B4B7}"/>
              </a:ext>
            </a:extLst>
          </p:cNvPr>
          <p:cNvSpPr/>
          <p:nvPr/>
        </p:nvSpPr>
        <p:spPr>
          <a:xfrm>
            <a:off x="581219" y="4677850"/>
            <a:ext cx="2128405" cy="181588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1" name="正方形/長方形 10">
            <a:extLst>
              <a:ext uri="{FF2B5EF4-FFF2-40B4-BE49-F238E27FC236}">
                <a16:creationId xmlns:a16="http://schemas.microsoft.com/office/drawing/2014/main" id="{D1FE6A5C-778C-9469-27FC-BC1DD10E867F}"/>
              </a:ext>
            </a:extLst>
          </p:cNvPr>
          <p:cNvSpPr/>
          <p:nvPr/>
        </p:nvSpPr>
        <p:spPr>
          <a:xfrm>
            <a:off x="2754108" y="4042543"/>
            <a:ext cx="1569516" cy="584775"/>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2" name="正方形/長方形 11">
            <a:extLst>
              <a:ext uri="{FF2B5EF4-FFF2-40B4-BE49-F238E27FC236}">
                <a16:creationId xmlns:a16="http://schemas.microsoft.com/office/drawing/2014/main" id="{B8812842-C95F-577B-CD47-F22634C1EDAD}"/>
              </a:ext>
            </a:extLst>
          </p:cNvPr>
          <p:cNvSpPr/>
          <p:nvPr/>
        </p:nvSpPr>
        <p:spPr>
          <a:xfrm>
            <a:off x="2741227" y="4677848"/>
            <a:ext cx="1595281" cy="181588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3" name="正方形/長方形 12">
            <a:extLst>
              <a:ext uri="{FF2B5EF4-FFF2-40B4-BE49-F238E27FC236}">
                <a16:creationId xmlns:a16="http://schemas.microsoft.com/office/drawing/2014/main" id="{90C937B4-221F-48E4-D5D9-CDA060ED2A81}"/>
              </a:ext>
            </a:extLst>
          </p:cNvPr>
          <p:cNvSpPr/>
          <p:nvPr/>
        </p:nvSpPr>
        <p:spPr>
          <a:xfrm>
            <a:off x="4361405" y="4045559"/>
            <a:ext cx="2139187" cy="598497"/>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4" name="正方形/長方形 13">
            <a:extLst>
              <a:ext uri="{FF2B5EF4-FFF2-40B4-BE49-F238E27FC236}">
                <a16:creationId xmlns:a16="http://schemas.microsoft.com/office/drawing/2014/main" id="{F35C4060-0564-8DC5-69EE-CBEA4E3D7529}"/>
              </a:ext>
            </a:extLst>
          </p:cNvPr>
          <p:cNvSpPr/>
          <p:nvPr/>
        </p:nvSpPr>
        <p:spPr>
          <a:xfrm>
            <a:off x="4383836" y="4684668"/>
            <a:ext cx="4072812" cy="1815884"/>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5" name="正方形/長方形 14">
            <a:extLst>
              <a:ext uri="{FF2B5EF4-FFF2-40B4-BE49-F238E27FC236}">
                <a16:creationId xmlns:a16="http://schemas.microsoft.com/office/drawing/2014/main" id="{5178DB40-7082-C2D1-6022-B5766838D656}"/>
              </a:ext>
            </a:extLst>
          </p:cNvPr>
          <p:cNvSpPr/>
          <p:nvPr/>
        </p:nvSpPr>
        <p:spPr>
          <a:xfrm>
            <a:off x="6530201" y="4041884"/>
            <a:ext cx="1926447" cy="60151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6" name="テキスト ボックス 15">
            <a:extLst>
              <a:ext uri="{FF2B5EF4-FFF2-40B4-BE49-F238E27FC236}">
                <a16:creationId xmlns:a16="http://schemas.microsoft.com/office/drawing/2014/main" id="{F43FB984-FEE2-CBD6-CC3E-DE0B3FE6774E}"/>
              </a:ext>
            </a:extLst>
          </p:cNvPr>
          <p:cNvSpPr txBox="1"/>
          <p:nvPr/>
        </p:nvSpPr>
        <p:spPr>
          <a:xfrm>
            <a:off x="1130018" y="4072717"/>
            <a:ext cx="1027845" cy="646331"/>
          </a:xfrm>
          <a:prstGeom prst="rect">
            <a:avLst/>
          </a:prstGeom>
          <a:noFill/>
        </p:spPr>
        <p:txBody>
          <a:bodyPr wrap="square" rtlCol="0">
            <a:spAutoFit/>
          </a:bodyPr>
          <a:lstStyle/>
          <a:p>
            <a:pPr algn="ctr"/>
            <a:r>
              <a:rPr kumimoji="1" lang="ja-JP" altLang="en-US" sz="2000" b="1">
                <a:latin typeface="Yu Gothic" panose="020B0400000000000000" pitchFamily="34" charset="-128"/>
                <a:ea typeface="Yu Gothic" panose="020B0400000000000000" pitchFamily="34" charset="-128"/>
              </a:rPr>
              <a:t>前駆期</a:t>
            </a:r>
            <a:endParaRPr kumimoji="1" lang="en-US" altLang="ja-JP" sz="2000" b="1">
              <a:latin typeface="Yu Gothic" panose="020B0400000000000000" pitchFamily="34" charset="-128"/>
              <a:ea typeface="Yu Gothic" panose="020B0400000000000000" pitchFamily="34" charset="-128"/>
            </a:endParaRPr>
          </a:p>
          <a:p>
            <a:pPr algn="ctr"/>
            <a:r>
              <a:rPr lang="en-US" altLang="ja-JP" sz="1600">
                <a:latin typeface="Yu Gothic" panose="020B0400000000000000" pitchFamily="34" charset="-128"/>
                <a:ea typeface="Yu Gothic" panose="020B0400000000000000" pitchFamily="34" charset="-128"/>
              </a:rPr>
              <a:t>〜48</a:t>
            </a:r>
            <a:r>
              <a:rPr lang="ja-JP" altLang="en-US" sz="1600">
                <a:latin typeface="Yu Gothic" panose="020B0400000000000000" pitchFamily="34" charset="-128"/>
                <a:ea typeface="Yu Gothic" panose="020B0400000000000000" pitchFamily="34" charset="-128"/>
              </a:rPr>
              <a:t>時間</a:t>
            </a:r>
            <a:endParaRPr kumimoji="1" lang="ja-JP" altLang="en-US" sz="1600">
              <a:latin typeface="Yu Gothic" panose="020B0400000000000000" pitchFamily="34" charset="-128"/>
              <a:ea typeface="Yu Gothic" panose="020B0400000000000000" pitchFamily="34" charset="-128"/>
            </a:endParaRPr>
          </a:p>
        </p:txBody>
      </p:sp>
      <p:sp>
        <p:nvSpPr>
          <p:cNvPr id="17" name="テキスト ボックス 16">
            <a:extLst>
              <a:ext uri="{FF2B5EF4-FFF2-40B4-BE49-F238E27FC236}">
                <a16:creationId xmlns:a16="http://schemas.microsoft.com/office/drawing/2014/main" id="{1CDA82FC-7B38-96F1-EAC1-09AEA25171F7}"/>
              </a:ext>
            </a:extLst>
          </p:cNvPr>
          <p:cNvSpPr txBox="1"/>
          <p:nvPr/>
        </p:nvSpPr>
        <p:spPr>
          <a:xfrm>
            <a:off x="3043204" y="4057219"/>
            <a:ext cx="1027845" cy="646331"/>
          </a:xfrm>
          <a:prstGeom prst="rect">
            <a:avLst/>
          </a:prstGeom>
          <a:noFill/>
        </p:spPr>
        <p:txBody>
          <a:bodyPr wrap="none" rtlCol="0">
            <a:spAutoFit/>
          </a:bodyPr>
          <a:lstStyle/>
          <a:p>
            <a:pPr algn="ctr"/>
            <a:r>
              <a:rPr kumimoji="1" lang="ja-JP" altLang="en-US" sz="2000" b="1">
                <a:latin typeface="Yu Gothic" panose="020B0400000000000000" pitchFamily="34" charset="-128"/>
                <a:ea typeface="Yu Gothic" panose="020B0400000000000000" pitchFamily="34" charset="-128"/>
              </a:rPr>
              <a:t>潜伏期</a:t>
            </a:r>
            <a:endParaRPr kumimoji="1" lang="en-US" altLang="ja-JP" sz="2000" b="1">
              <a:latin typeface="Yu Gothic" panose="020B0400000000000000" pitchFamily="34" charset="-128"/>
              <a:ea typeface="Yu Gothic" panose="020B0400000000000000" pitchFamily="34" charset="-128"/>
            </a:endParaRPr>
          </a:p>
          <a:p>
            <a:pPr algn="ctr"/>
            <a:r>
              <a:rPr lang="en-US" altLang="ja-JP" sz="1600">
                <a:latin typeface="Yu Gothic" panose="020B0400000000000000" pitchFamily="34" charset="-128"/>
                <a:ea typeface="Yu Gothic" panose="020B0400000000000000" pitchFamily="34" charset="-128"/>
              </a:rPr>
              <a:t>0〜3</a:t>
            </a:r>
            <a:r>
              <a:rPr lang="ja-JP" altLang="en-US" sz="1600">
                <a:latin typeface="Yu Gothic" panose="020B0400000000000000" pitchFamily="34" charset="-128"/>
                <a:ea typeface="Yu Gothic" panose="020B0400000000000000" pitchFamily="34" charset="-128"/>
              </a:rPr>
              <a:t>週間</a:t>
            </a:r>
            <a:endParaRPr kumimoji="1" lang="ja-JP" altLang="en-US" sz="1600">
              <a:latin typeface="Yu Gothic" panose="020B0400000000000000" pitchFamily="34" charset="-128"/>
              <a:ea typeface="Yu Gothic" panose="020B0400000000000000" pitchFamily="34" charset="-128"/>
            </a:endParaRPr>
          </a:p>
        </p:txBody>
      </p:sp>
      <p:sp>
        <p:nvSpPr>
          <p:cNvPr id="18" name="テキスト ボックス 17">
            <a:extLst>
              <a:ext uri="{FF2B5EF4-FFF2-40B4-BE49-F238E27FC236}">
                <a16:creationId xmlns:a16="http://schemas.microsoft.com/office/drawing/2014/main" id="{8ECA5A75-BA22-6455-9255-02D00A3A8D8D}"/>
              </a:ext>
            </a:extLst>
          </p:cNvPr>
          <p:cNvSpPr txBox="1"/>
          <p:nvPr/>
        </p:nvSpPr>
        <p:spPr>
          <a:xfrm>
            <a:off x="4953944" y="4162242"/>
            <a:ext cx="954107" cy="400110"/>
          </a:xfrm>
          <a:prstGeom prst="rect">
            <a:avLst/>
          </a:prstGeom>
          <a:noFill/>
        </p:spPr>
        <p:txBody>
          <a:bodyPr wrap="none" rtlCol="0">
            <a:spAutoFit/>
          </a:bodyPr>
          <a:lstStyle/>
          <a:p>
            <a:pPr algn="ctr"/>
            <a:r>
              <a:rPr kumimoji="1" lang="ja-JP" altLang="en-US" sz="2000" b="1">
                <a:latin typeface="Yu Gothic" panose="020B0400000000000000" pitchFamily="34" charset="-128"/>
                <a:ea typeface="Yu Gothic" panose="020B0400000000000000" pitchFamily="34" charset="-128"/>
              </a:rPr>
              <a:t>発症期</a:t>
            </a:r>
          </a:p>
        </p:txBody>
      </p:sp>
      <p:sp>
        <p:nvSpPr>
          <p:cNvPr id="19" name="テキスト ボックス 18">
            <a:extLst>
              <a:ext uri="{FF2B5EF4-FFF2-40B4-BE49-F238E27FC236}">
                <a16:creationId xmlns:a16="http://schemas.microsoft.com/office/drawing/2014/main" id="{C50A4FA9-B700-AFBD-B65F-FBED9B2FF6D2}"/>
              </a:ext>
            </a:extLst>
          </p:cNvPr>
          <p:cNvSpPr txBox="1"/>
          <p:nvPr/>
        </p:nvSpPr>
        <p:spPr>
          <a:xfrm>
            <a:off x="581220" y="4677849"/>
            <a:ext cx="2279285" cy="1815882"/>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ja-JP" altLang="en-US" sz="1600">
                <a:latin typeface="Yu Gothic" panose="020B0400000000000000" pitchFamily="34" charset="-128"/>
                <a:ea typeface="Yu Gothic" panose="020B0400000000000000" pitchFamily="34" charset="-128"/>
              </a:rPr>
              <a:t>嘔気・嘔吐</a:t>
            </a:r>
            <a:r>
              <a:rPr lang="en-US" altLang="ja-JP" sz="1600">
                <a:latin typeface="Yu Gothic" panose="020B0400000000000000" pitchFamily="34" charset="-128"/>
                <a:ea typeface="Yu Gothic" panose="020B0400000000000000" pitchFamily="34" charset="-128"/>
              </a:rPr>
              <a:t>(1Gy</a:t>
            </a:r>
            <a:r>
              <a:rPr lang="ja-JP" altLang="en-US" sz="1600">
                <a:latin typeface="Yu Gothic" panose="020B0400000000000000" pitchFamily="34" charset="-128"/>
                <a:ea typeface="Yu Gothic" panose="020B0400000000000000" pitchFamily="34" charset="-128"/>
              </a:rPr>
              <a:t>以上</a:t>
            </a:r>
            <a:r>
              <a:rPr lang="en-US" altLang="ja-JP" sz="1600">
                <a:latin typeface="Yu Gothic" panose="020B0400000000000000" pitchFamily="34" charset="-128"/>
                <a:ea typeface="Yu Gothic" panose="020B0400000000000000" pitchFamily="34" charset="-128"/>
              </a:rPr>
              <a:t>)</a:t>
            </a:r>
          </a:p>
          <a:p>
            <a:r>
              <a:rPr kumimoji="1" lang="ja-JP" altLang="en-US" sz="1600">
                <a:latin typeface="Yu Gothic" panose="020B0400000000000000" pitchFamily="34" charset="-128"/>
                <a:ea typeface="Yu Gothic" panose="020B0400000000000000" pitchFamily="34" charset="-128"/>
              </a:rPr>
              <a:t>頭痛</a:t>
            </a:r>
            <a:r>
              <a:rPr lang="en-US" altLang="ja-JP" sz="1600">
                <a:latin typeface="Yu Gothic" panose="020B0400000000000000" pitchFamily="34" charset="-128"/>
                <a:ea typeface="Yu Gothic" panose="020B0400000000000000" pitchFamily="34" charset="-128"/>
              </a:rPr>
              <a:t>(4Gy</a:t>
            </a:r>
            <a:r>
              <a:rPr lang="ja-JP" altLang="en-US" sz="1600">
                <a:latin typeface="Yu Gothic" panose="020B0400000000000000" pitchFamily="34" charset="-128"/>
                <a:ea typeface="Yu Gothic" panose="020B0400000000000000" pitchFamily="34" charset="-128"/>
              </a:rPr>
              <a:t>以上</a:t>
            </a:r>
            <a:r>
              <a:rPr lang="en-US" altLang="ja-JP" sz="1600">
                <a:latin typeface="Yu Gothic" panose="020B0400000000000000" pitchFamily="34" charset="-128"/>
                <a:ea typeface="Yu Gothic" panose="020B0400000000000000" pitchFamily="34" charset="-128"/>
              </a:rPr>
              <a:t>)</a:t>
            </a:r>
          </a:p>
          <a:p>
            <a:r>
              <a:rPr kumimoji="1" lang="ja-JP" altLang="en-US" sz="1600">
                <a:latin typeface="Yu Gothic" panose="020B0400000000000000" pitchFamily="34" charset="-128"/>
                <a:ea typeface="Yu Gothic" panose="020B0400000000000000" pitchFamily="34" charset="-128"/>
              </a:rPr>
              <a:t>下痢</a:t>
            </a:r>
            <a:r>
              <a:rPr lang="en-US" altLang="ja-JP" sz="1600">
                <a:latin typeface="Yu Gothic" panose="020B0400000000000000" pitchFamily="34" charset="-128"/>
                <a:ea typeface="Yu Gothic" panose="020B0400000000000000" pitchFamily="34" charset="-128"/>
              </a:rPr>
              <a:t>(6Gy</a:t>
            </a:r>
            <a:r>
              <a:rPr lang="ja-JP" altLang="en-US" sz="1600">
                <a:latin typeface="Yu Gothic" panose="020B0400000000000000" pitchFamily="34" charset="-128"/>
                <a:ea typeface="Yu Gothic" panose="020B0400000000000000" pitchFamily="34" charset="-128"/>
              </a:rPr>
              <a:t>以上</a:t>
            </a:r>
            <a:r>
              <a:rPr lang="en-US" altLang="ja-JP" sz="1600">
                <a:latin typeface="Yu Gothic" panose="020B0400000000000000" pitchFamily="34" charset="-128"/>
                <a:ea typeface="Yu Gothic" panose="020B0400000000000000" pitchFamily="34" charset="-128"/>
              </a:rPr>
              <a:t>)</a:t>
            </a:r>
            <a:endParaRPr kumimoji="1" lang="en-US" altLang="ja-JP" sz="1600">
              <a:latin typeface="Yu Gothic" panose="020B0400000000000000" pitchFamily="34" charset="-128"/>
              <a:ea typeface="Yu Gothic" panose="020B0400000000000000" pitchFamily="34" charset="-128"/>
            </a:endParaRPr>
          </a:p>
          <a:p>
            <a:r>
              <a:rPr lang="ja-JP" altLang="en-US" sz="1600">
                <a:latin typeface="Yu Gothic" panose="020B0400000000000000" pitchFamily="34" charset="-128"/>
                <a:ea typeface="Yu Gothic" panose="020B0400000000000000" pitchFamily="34" charset="-128"/>
              </a:rPr>
              <a:t>発熱</a:t>
            </a:r>
            <a:r>
              <a:rPr lang="en-US" altLang="ja-JP" sz="1600">
                <a:latin typeface="Yu Gothic" panose="020B0400000000000000" pitchFamily="34" charset="-128"/>
                <a:ea typeface="Yu Gothic" panose="020B0400000000000000" pitchFamily="34" charset="-128"/>
              </a:rPr>
              <a:t>(6Gy</a:t>
            </a:r>
            <a:r>
              <a:rPr lang="ja-JP" altLang="en-US" sz="1600">
                <a:latin typeface="Yu Gothic" panose="020B0400000000000000" pitchFamily="34" charset="-128"/>
                <a:ea typeface="Yu Gothic" panose="020B0400000000000000" pitchFamily="34" charset="-128"/>
              </a:rPr>
              <a:t>以上</a:t>
            </a:r>
            <a:r>
              <a:rPr lang="en-US" altLang="ja-JP" sz="1600">
                <a:latin typeface="Yu Gothic" panose="020B0400000000000000" pitchFamily="34" charset="-128"/>
                <a:ea typeface="Yu Gothic" panose="020B0400000000000000" pitchFamily="34" charset="-128"/>
              </a:rPr>
              <a:t>)</a:t>
            </a:r>
          </a:p>
          <a:p>
            <a:r>
              <a:rPr kumimoji="1" lang="ja-JP" altLang="en-US" sz="1600">
                <a:latin typeface="Yu Gothic" panose="020B0400000000000000" pitchFamily="34" charset="-128"/>
                <a:ea typeface="Yu Gothic" panose="020B0400000000000000" pitchFamily="34" charset="-128"/>
              </a:rPr>
              <a:t>意識障害</a:t>
            </a:r>
            <a:r>
              <a:rPr lang="en-US" altLang="ja-JP" sz="1600">
                <a:latin typeface="Yu Gothic" panose="020B0400000000000000" pitchFamily="34" charset="-128"/>
                <a:ea typeface="Yu Gothic" panose="020B0400000000000000" pitchFamily="34" charset="-128"/>
              </a:rPr>
              <a:t>(8Gy</a:t>
            </a:r>
            <a:r>
              <a:rPr lang="ja-JP" altLang="en-US" sz="1600">
                <a:latin typeface="Yu Gothic" panose="020B0400000000000000" pitchFamily="34" charset="-128"/>
                <a:ea typeface="Yu Gothic" panose="020B0400000000000000" pitchFamily="34" charset="-128"/>
              </a:rPr>
              <a:t>以上</a:t>
            </a:r>
            <a:r>
              <a:rPr lang="en-US" altLang="ja-JP" sz="1600">
                <a:latin typeface="Yu Gothic" panose="020B0400000000000000" pitchFamily="34" charset="-128"/>
                <a:ea typeface="Yu Gothic" panose="020B0400000000000000" pitchFamily="34" charset="-128"/>
              </a:rPr>
              <a:t>)</a:t>
            </a:r>
          </a:p>
          <a:p>
            <a:r>
              <a:rPr lang="ja-JP" altLang="en-US" sz="1600">
                <a:latin typeface="Yu Gothic" panose="020B0400000000000000" pitchFamily="34" charset="-128"/>
                <a:ea typeface="Yu Gothic" panose="020B0400000000000000" pitchFamily="34" charset="-128"/>
              </a:rPr>
              <a:t>初期紅斑</a:t>
            </a:r>
            <a:endParaRPr lang="en-US" altLang="ja-JP" sz="1600">
              <a:latin typeface="Yu Gothic" panose="020B0400000000000000" pitchFamily="34" charset="-128"/>
              <a:ea typeface="Yu Gothic" panose="020B0400000000000000" pitchFamily="34" charset="-128"/>
            </a:endParaRPr>
          </a:p>
          <a:p>
            <a:r>
              <a:rPr lang="ja-JP" altLang="en-US" sz="1600">
                <a:latin typeface="Yu Gothic" panose="020B0400000000000000" pitchFamily="34" charset="-128"/>
                <a:ea typeface="Yu Gothic" panose="020B0400000000000000" pitchFamily="34" charset="-128"/>
              </a:rPr>
              <a:t>唾液腺の腫脹など</a:t>
            </a:r>
            <a:endParaRPr lang="en-US" altLang="ja-JP" sz="1600">
              <a:latin typeface="Yu Gothic" panose="020B0400000000000000" pitchFamily="34" charset="-128"/>
              <a:ea typeface="Yu Gothic" panose="020B0400000000000000" pitchFamily="34" charset="-128"/>
            </a:endParaRPr>
          </a:p>
        </p:txBody>
      </p:sp>
      <p:sp>
        <p:nvSpPr>
          <p:cNvPr id="20" name="テキスト ボックス 19">
            <a:extLst>
              <a:ext uri="{FF2B5EF4-FFF2-40B4-BE49-F238E27FC236}">
                <a16:creationId xmlns:a16="http://schemas.microsoft.com/office/drawing/2014/main" id="{15333175-4B68-6796-F474-E8D28A71EB4B}"/>
              </a:ext>
            </a:extLst>
          </p:cNvPr>
          <p:cNvSpPr txBox="1"/>
          <p:nvPr/>
        </p:nvSpPr>
        <p:spPr>
          <a:xfrm>
            <a:off x="6580353" y="4050253"/>
            <a:ext cx="1826141" cy="646331"/>
          </a:xfrm>
          <a:prstGeom prst="rect">
            <a:avLst/>
          </a:prstGeom>
          <a:noFill/>
        </p:spPr>
        <p:txBody>
          <a:bodyPr wrap="none" rtlCol="0">
            <a:spAutoFit/>
          </a:bodyPr>
          <a:lstStyle/>
          <a:p>
            <a:pPr algn="ctr"/>
            <a:r>
              <a:rPr kumimoji="1" lang="ja-JP" altLang="en-US" sz="2000" b="1">
                <a:latin typeface="Yu Gothic" panose="020B0400000000000000" pitchFamily="34" charset="-128"/>
                <a:ea typeface="Yu Gothic" panose="020B0400000000000000" pitchFamily="34" charset="-128"/>
              </a:rPr>
              <a:t>回復期</a:t>
            </a:r>
            <a:endParaRPr kumimoji="1" lang="en-US" altLang="ja-JP" sz="2000" b="1">
              <a:latin typeface="Yu Gothic" panose="020B0400000000000000" pitchFamily="34" charset="-128"/>
              <a:ea typeface="Yu Gothic" panose="020B0400000000000000" pitchFamily="34" charset="-128"/>
            </a:endParaRPr>
          </a:p>
          <a:p>
            <a:pPr algn="ctr"/>
            <a:r>
              <a:rPr lang="ja-JP" altLang="en-US" sz="1600">
                <a:latin typeface="Yu Gothic" panose="020B0400000000000000" pitchFamily="34" charset="-128"/>
                <a:ea typeface="Yu Gothic" panose="020B0400000000000000" pitchFamily="34" charset="-128"/>
              </a:rPr>
              <a:t>（あるいは死亡）</a:t>
            </a:r>
            <a:endParaRPr kumimoji="1" lang="ja-JP" altLang="en-US" sz="1600">
              <a:latin typeface="Yu Gothic" panose="020B0400000000000000" pitchFamily="34" charset="-128"/>
              <a:ea typeface="Yu Gothic" panose="020B0400000000000000" pitchFamily="34" charset="-128"/>
            </a:endParaRPr>
          </a:p>
        </p:txBody>
      </p:sp>
      <p:sp>
        <p:nvSpPr>
          <p:cNvPr id="21" name="テキスト ボックス 20">
            <a:extLst>
              <a:ext uri="{FF2B5EF4-FFF2-40B4-BE49-F238E27FC236}">
                <a16:creationId xmlns:a16="http://schemas.microsoft.com/office/drawing/2014/main" id="{C77F380F-3451-D9BF-BC79-E8BED4DAC213}"/>
              </a:ext>
            </a:extLst>
          </p:cNvPr>
          <p:cNvSpPr txBox="1"/>
          <p:nvPr/>
        </p:nvSpPr>
        <p:spPr>
          <a:xfrm>
            <a:off x="3043204" y="4780082"/>
            <a:ext cx="879429" cy="338554"/>
          </a:xfrm>
          <a:prstGeom prst="rect">
            <a:avLst/>
          </a:prstGeom>
          <a:noFill/>
        </p:spPr>
        <p:txBody>
          <a:bodyPr wrap="square" rtlCol="0">
            <a:spAutoFit/>
          </a:bodyPr>
          <a:lstStyle/>
          <a:p>
            <a:pPr algn="ctr"/>
            <a:r>
              <a:rPr lang="ja-JP" altLang="en-US" sz="1600">
                <a:latin typeface="Yu Gothic" panose="020B0400000000000000" pitchFamily="34" charset="-128"/>
                <a:ea typeface="Yu Gothic" panose="020B0400000000000000" pitchFamily="34" charset="-128"/>
              </a:rPr>
              <a:t>無症状</a:t>
            </a:r>
            <a:endParaRPr lang="en-US" altLang="ja-JP" sz="1600">
              <a:latin typeface="Yu Gothic" panose="020B0400000000000000" pitchFamily="34" charset="-128"/>
              <a:ea typeface="Yu Gothic" panose="020B0400000000000000" pitchFamily="34" charset="-128"/>
            </a:endParaRPr>
          </a:p>
        </p:txBody>
      </p:sp>
      <p:sp>
        <p:nvSpPr>
          <p:cNvPr id="22" name="テキスト ボックス 21">
            <a:extLst>
              <a:ext uri="{FF2B5EF4-FFF2-40B4-BE49-F238E27FC236}">
                <a16:creationId xmlns:a16="http://schemas.microsoft.com/office/drawing/2014/main" id="{C32A14CF-6F81-1541-4C14-BD5958A532F9}"/>
              </a:ext>
            </a:extLst>
          </p:cNvPr>
          <p:cNvSpPr txBox="1"/>
          <p:nvPr/>
        </p:nvSpPr>
        <p:spPr>
          <a:xfrm>
            <a:off x="4953895" y="4696132"/>
            <a:ext cx="3022604" cy="1077218"/>
          </a:xfrm>
          <a:prstGeom prst="rect">
            <a:avLst/>
          </a:prstGeom>
          <a:noFill/>
        </p:spPr>
        <p:txBody>
          <a:bodyPr wrap="square" rtlCol="0">
            <a:spAutoFit/>
          </a:bodyPr>
          <a:lstStyle/>
          <a:p>
            <a:r>
              <a:rPr lang="ja-JP" altLang="en-US" sz="1600">
                <a:latin typeface="Yu Gothic" panose="020B0400000000000000" pitchFamily="34" charset="-128"/>
                <a:ea typeface="Yu Gothic" panose="020B0400000000000000" pitchFamily="34" charset="-128"/>
              </a:rPr>
              <a:t>造血器障害（感染・出血）</a:t>
            </a:r>
            <a:endParaRPr lang="en-US" altLang="ja-JP" sz="1600">
              <a:latin typeface="Yu Gothic" panose="020B0400000000000000" pitchFamily="34" charset="-128"/>
              <a:ea typeface="Yu Gothic" panose="020B0400000000000000" pitchFamily="34" charset="-128"/>
            </a:endParaRPr>
          </a:p>
          <a:p>
            <a:r>
              <a:rPr lang="ja-JP" altLang="en-US" sz="1600">
                <a:latin typeface="Yu Gothic" panose="020B0400000000000000" pitchFamily="34" charset="-128"/>
                <a:ea typeface="Yu Gothic" panose="020B0400000000000000" pitchFamily="34" charset="-128"/>
              </a:rPr>
              <a:t>消化管障害</a:t>
            </a:r>
            <a:endParaRPr lang="en-US" altLang="ja-JP" sz="1600">
              <a:latin typeface="Yu Gothic" panose="020B0400000000000000" pitchFamily="34" charset="-128"/>
              <a:ea typeface="Yu Gothic" panose="020B0400000000000000" pitchFamily="34" charset="-128"/>
            </a:endParaRPr>
          </a:p>
          <a:p>
            <a:r>
              <a:rPr lang="ja-JP" altLang="en-US" sz="1600">
                <a:latin typeface="Yu Gothic" panose="020B0400000000000000" pitchFamily="34" charset="-128"/>
                <a:ea typeface="Yu Gothic" panose="020B0400000000000000" pitchFamily="34" charset="-128"/>
              </a:rPr>
              <a:t>皮膚障害</a:t>
            </a:r>
            <a:endParaRPr lang="en-US" altLang="ja-JP" sz="1600">
              <a:latin typeface="Yu Gothic" panose="020B0400000000000000" pitchFamily="34" charset="-128"/>
              <a:ea typeface="Yu Gothic" panose="020B0400000000000000" pitchFamily="34" charset="-128"/>
            </a:endParaRPr>
          </a:p>
          <a:p>
            <a:r>
              <a:rPr lang="ja-JP" altLang="en-US" sz="1600">
                <a:latin typeface="Yu Gothic" panose="020B0400000000000000" pitchFamily="34" charset="-128"/>
                <a:ea typeface="Yu Gothic" panose="020B0400000000000000" pitchFamily="34" charset="-128"/>
              </a:rPr>
              <a:t>神経・血管障害</a:t>
            </a:r>
            <a:endParaRPr lang="en-US" altLang="ja-JP" sz="1600">
              <a:latin typeface="Yu Gothic" panose="020B0400000000000000" pitchFamily="34" charset="-128"/>
              <a:ea typeface="Yu Gothic" panose="020B0400000000000000" pitchFamily="34" charset="-128"/>
            </a:endParaRPr>
          </a:p>
        </p:txBody>
      </p:sp>
      <p:sp>
        <p:nvSpPr>
          <p:cNvPr id="23" name="下矢印 22">
            <a:extLst>
              <a:ext uri="{FF2B5EF4-FFF2-40B4-BE49-F238E27FC236}">
                <a16:creationId xmlns:a16="http://schemas.microsoft.com/office/drawing/2014/main" id="{949CADE3-A12D-231B-96EC-DC9887B876A2}"/>
              </a:ext>
            </a:extLst>
          </p:cNvPr>
          <p:cNvSpPr/>
          <p:nvPr/>
        </p:nvSpPr>
        <p:spPr>
          <a:xfrm>
            <a:off x="4462366" y="4702645"/>
            <a:ext cx="491529" cy="1805891"/>
          </a:xfrm>
          <a:prstGeom prst="downArrow">
            <a:avLst/>
          </a:prstGeom>
          <a:solidFill>
            <a:srgbClr val="FFC000"/>
          </a:solidFill>
          <a:ln>
            <a:solidFill>
              <a:srgbClr val="FFC000"/>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24" name="テキスト ボックス 23">
            <a:extLst>
              <a:ext uri="{FF2B5EF4-FFF2-40B4-BE49-F238E27FC236}">
                <a16:creationId xmlns:a16="http://schemas.microsoft.com/office/drawing/2014/main" id="{16FC616E-B16A-F497-BEEF-F969CA5C5AE7}"/>
              </a:ext>
            </a:extLst>
          </p:cNvPr>
          <p:cNvSpPr txBox="1"/>
          <p:nvPr/>
        </p:nvSpPr>
        <p:spPr>
          <a:xfrm>
            <a:off x="4477343" y="4830763"/>
            <a:ext cx="430887" cy="1523694"/>
          </a:xfrm>
          <a:prstGeom prst="rect">
            <a:avLst/>
          </a:prstGeom>
          <a:noFill/>
        </p:spPr>
        <p:txBody>
          <a:bodyPr vert="eaVert" wrap="square" rtlCol="0">
            <a:spAutoFit/>
          </a:bodyPr>
          <a:lstStyle/>
          <a:p>
            <a:r>
              <a:rPr kumimoji="1" lang="ja-JP" altLang="en-US" sz="1600">
                <a:latin typeface="Yu Gothic" panose="020B0400000000000000" pitchFamily="34" charset="-128"/>
                <a:ea typeface="Yu Gothic" panose="020B0400000000000000" pitchFamily="34" charset="-128"/>
              </a:rPr>
              <a:t>被ばく線量大</a:t>
            </a:r>
          </a:p>
        </p:txBody>
      </p:sp>
      <p:sp>
        <p:nvSpPr>
          <p:cNvPr id="27" name="コンテンツ プレースホルダー 2">
            <a:extLst>
              <a:ext uri="{FF2B5EF4-FFF2-40B4-BE49-F238E27FC236}">
                <a16:creationId xmlns:a16="http://schemas.microsoft.com/office/drawing/2014/main" id="{894E982F-8ACC-3698-DDEC-6C4A66404DC7}"/>
              </a:ext>
            </a:extLst>
          </p:cNvPr>
          <p:cNvSpPr>
            <a:spLocks noGrp="1"/>
          </p:cNvSpPr>
          <p:nvPr>
            <p:ph idx="1"/>
          </p:nvPr>
        </p:nvSpPr>
        <p:spPr>
          <a:xfrm>
            <a:off x="218466" y="1567858"/>
            <a:ext cx="8806264" cy="1157206"/>
          </a:xfrm>
        </p:spPr>
        <p:txBody>
          <a:bodyPr>
            <a:noAutofit/>
          </a:bodyPr>
          <a:lstStyle/>
          <a:p>
            <a:pPr lvl="1"/>
            <a:r>
              <a:rPr kumimoji="1" lang="en-US" altLang="ja-JP" sz="2000" u="sng">
                <a:latin typeface="Yu Gothic" panose="020B0400000000000000" pitchFamily="34" charset="-128"/>
                <a:ea typeface="Yu Gothic" panose="020B0400000000000000" pitchFamily="34" charset="-128"/>
              </a:rPr>
              <a:t>1Gy</a:t>
            </a:r>
            <a:r>
              <a:rPr kumimoji="1" lang="ja-JP" altLang="en-US" sz="2000" u="sng">
                <a:latin typeface="Yu Gothic" panose="020B0400000000000000" pitchFamily="34" charset="-128"/>
                <a:ea typeface="Yu Gothic" panose="020B0400000000000000" pitchFamily="34" charset="-128"/>
              </a:rPr>
              <a:t>（グレイ）を超える急性被ばくを全身に受ける</a:t>
            </a:r>
            <a:r>
              <a:rPr kumimoji="1" lang="ja-JP" altLang="en-US" sz="2000">
                <a:latin typeface="Yu Gothic" panose="020B0400000000000000" pitchFamily="34" charset="-128"/>
                <a:ea typeface="Yu Gothic" panose="020B0400000000000000" pitchFamily="34" charset="-128"/>
              </a:rPr>
              <a:t>と、　　　　　　骨髄障害</a:t>
            </a:r>
            <a:r>
              <a:rPr lang="ja-JP" altLang="en-US" sz="2000">
                <a:latin typeface="Yu Gothic" panose="020B0400000000000000" pitchFamily="34" charset="-128"/>
                <a:ea typeface="Yu Gothic" panose="020B0400000000000000" pitchFamily="34" charset="-128"/>
              </a:rPr>
              <a:t>、</a:t>
            </a:r>
            <a:r>
              <a:rPr kumimoji="1" lang="ja-JP" altLang="en-US" sz="2000">
                <a:latin typeface="Yu Gothic" panose="020B0400000000000000" pitchFamily="34" charset="-128"/>
                <a:ea typeface="Yu Gothic" panose="020B0400000000000000" pitchFamily="34" charset="-128"/>
              </a:rPr>
              <a:t>皮膚障害、口腔粘膜障害、消化管障害、中枢神経障害、　心臓血管障害などの放射線による</a:t>
            </a:r>
            <a:r>
              <a:rPr lang="ja-JP" altLang="en-US" sz="2000">
                <a:latin typeface="Yu Gothic" panose="020B0400000000000000" pitchFamily="34" charset="-128"/>
                <a:ea typeface="Yu Gothic" panose="020B0400000000000000" pitchFamily="34" charset="-128"/>
              </a:rPr>
              <a:t>組織反応（</a:t>
            </a:r>
            <a:r>
              <a:rPr kumimoji="1" lang="ja-JP" altLang="en-US" sz="2000">
                <a:latin typeface="Yu Gothic" panose="020B0400000000000000" pitchFamily="34" charset="-128"/>
                <a:ea typeface="Yu Gothic" panose="020B0400000000000000" pitchFamily="34" charset="-128"/>
              </a:rPr>
              <a:t>確定的影響</a:t>
            </a:r>
            <a:r>
              <a:rPr lang="ja-JP" altLang="en-US" sz="2000">
                <a:latin typeface="Yu Gothic" panose="020B0400000000000000" pitchFamily="34" charset="-128"/>
                <a:ea typeface="Yu Gothic" panose="020B0400000000000000" pitchFamily="34" charset="-128"/>
              </a:rPr>
              <a:t>）</a:t>
            </a:r>
            <a:r>
              <a:rPr kumimoji="1" lang="ja-JP" altLang="en-US" sz="2000">
                <a:latin typeface="Yu Gothic" panose="020B0400000000000000" pitchFamily="34" charset="-128"/>
                <a:ea typeface="Yu Gothic" panose="020B0400000000000000" pitchFamily="34" charset="-128"/>
              </a:rPr>
              <a:t>が　　　　被ばく線量に応じて発現</a:t>
            </a:r>
            <a:endParaRPr kumimoji="1" lang="en-US" altLang="ja-JP" sz="2000">
              <a:latin typeface="Yu Gothic" panose="020B0400000000000000" pitchFamily="34" charset="-128"/>
              <a:ea typeface="Yu Gothic" panose="020B0400000000000000" pitchFamily="34" charset="-128"/>
            </a:endParaRPr>
          </a:p>
        </p:txBody>
      </p:sp>
      <p:sp>
        <p:nvSpPr>
          <p:cNvPr id="3" name="スライド番号プレースホルダー 3">
            <a:extLst>
              <a:ext uri="{FF2B5EF4-FFF2-40B4-BE49-F238E27FC236}">
                <a16:creationId xmlns:a16="http://schemas.microsoft.com/office/drawing/2014/main" id="{366E27B7-0CA9-C0EF-59D0-1D089877C52E}"/>
              </a:ext>
            </a:extLst>
          </p:cNvPr>
          <p:cNvSpPr txBox="1">
            <a:spLocks/>
          </p:cNvSpPr>
          <p:nvPr/>
        </p:nvSpPr>
        <p:spPr>
          <a:xfrm>
            <a:off x="6925090" y="6356351"/>
            <a:ext cx="20574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8DD1769-DAE9-6C4E-82F4-B62273FFA290}" type="slidenum">
              <a:rPr lang="ja-JP" altLang="en-US" smtClean="0">
                <a:latin typeface="Yu Gothic" panose="020B0400000000000000" pitchFamily="34" charset="-128"/>
                <a:ea typeface="Yu Gothic" panose="020B0400000000000000" pitchFamily="34" charset="-128"/>
              </a:rPr>
              <a:pPr/>
              <a:t>2</a:t>
            </a:fld>
            <a:endParaRPr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41750134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952034-6F7A-D3A2-26EC-859DEEDE377C}"/>
              </a:ext>
            </a:extLst>
          </p:cNvPr>
          <p:cNvSpPr>
            <a:spLocks noGrp="1"/>
          </p:cNvSpPr>
          <p:nvPr>
            <p:ph type="title"/>
          </p:nvPr>
        </p:nvSpPr>
        <p:spPr>
          <a:xfrm>
            <a:off x="395079" y="192525"/>
            <a:ext cx="8353840" cy="775253"/>
          </a:xfrm>
        </p:spPr>
        <p:txBody>
          <a:bodyPr>
            <a:noAutofit/>
          </a:bodyPr>
          <a:lstStyle/>
          <a:p>
            <a:r>
              <a:rPr kumimoji="1" lang="ja-JP" altLang="en-US">
                <a:latin typeface="Yu Gothic" panose="020B0400000000000000" pitchFamily="34" charset="-128"/>
                <a:ea typeface="Yu Gothic" panose="020B0400000000000000" pitchFamily="34" charset="-128"/>
              </a:rPr>
              <a:t>急性放射線症候群　前駆症状と被ばく線量</a:t>
            </a:r>
          </a:p>
        </p:txBody>
      </p:sp>
      <p:sp>
        <p:nvSpPr>
          <p:cNvPr id="4" name="スライド番号プレースホルダー 3">
            <a:extLst>
              <a:ext uri="{FF2B5EF4-FFF2-40B4-BE49-F238E27FC236}">
                <a16:creationId xmlns:a16="http://schemas.microsoft.com/office/drawing/2014/main" id="{1D3DE9BC-EF6F-5F95-8188-8F2D8E5901FD}"/>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3</a:t>
            </a:fld>
            <a:endParaRPr kumimoji="1" lang="ja-JP" altLang="en-US">
              <a:latin typeface="Yu Gothic" panose="020B0400000000000000" pitchFamily="34" charset="-128"/>
              <a:ea typeface="Yu Gothic" panose="020B0400000000000000" pitchFamily="34" charset="-128"/>
            </a:endParaRPr>
          </a:p>
        </p:txBody>
      </p:sp>
      <p:graphicFrame>
        <p:nvGraphicFramePr>
          <p:cNvPr id="5" name="Group 48">
            <a:extLst>
              <a:ext uri="{FF2B5EF4-FFF2-40B4-BE49-F238E27FC236}">
                <a16:creationId xmlns:a16="http://schemas.microsoft.com/office/drawing/2014/main" id="{6122C689-2D29-412B-B012-393956D9CD25}"/>
              </a:ext>
            </a:extLst>
          </p:cNvPr>
          <p:cNvGraphicFramePr>
            <a:graphicFrameLocks/>
          </p:cNvGraphicFramePr>
          <p:nvPr>
            <p:extLst>
              <p:ext uri="{D42A27DB-BD31-4B8C-83A1-F6EECF244321}">
                <p14:modId xmlns:p14="http://schemas.microsoft.com/office/powerpoint/2010/main" val="3484543255"/>
              </p:ext>
            </p:extLst>
          </p:nvPr>
        </p:nvGraphicFramePr>
        <p:xfrm>
          <a:off x="550862" y="1191123"/>
          <a:ext cx="8042275" cy="5215408"/>
        </p:xfrm>
        <a:graphic>
          <a:graphicData uri="http://schemas.openxmlformats.org/drawingml/2006/table">
            <a:tbl>
              <a:tblPr>
                <a:tableStyleId>{616DA210-FB5B-4158-B5E0-FEB733F419BA}</a:tableStyleId>
              </a:tblPr>
              <a:tblGrid>
                <a:gridCol w="1055608">
                  <a:extLst>
                    <a:ext uri="{9D8B030D-6E8A-4147-A177-3AD203B41FA5}">
                      <a16:colId xmlns:a16="http://schemas.microsoft.com/office/drawing/2014/main" val="20000"/>
                    </a:ext>
                  </a:extLst>
                </a:gridCol>
                <a:gridCol w="1252148">
                  <a:extLst>
                    <a:ext uri="{9D8B030D-6E8A-4147-A177-3AD203B41FA5}">
                      <a16:colId xmlns:a16="http://schemas.microsoft.com/office/drawing/2014/main" val="20001"/>
                    </a:ext>
                  </a:extLst>
                </a:gridCol>
                <a:gridCol w="1183993">
                  <a:extLst>
                    <a:ext uri="{9D8B030D-6E8A-4147-A177-3AD203B41FA5}">
                      <a16:colId xmlns:a16="http://schemas.microsoft.com/office/drawing/2014/main" val="20002"/>
                    </a:ext>
                  </a:extLst>
                </a:gridCol>
                <a:gridCol w="1190332">
                  <a:extLst>
                    <a:ext uri="{9D8B030D-6E8A-4147-A177-3AD203B41FA5}">
                      <a16:colId xmlns:a16="http://schemas.microsoft.com/office/drawing/2014/main" val="20003"/>
                    </a:ext>
                  </a:extLst>
                </a:gridCol>
                <a:gridCol w="1711797">
                  <a:extLst>
                    <a:ext uri="{9D8B030D-6E8A-4147-A177-3AD203B41FA5}">
                      <a16:colId xmlns:a16="http://schemas.microsoft.com/office/drawing/2014/main" val="20004"/>
                    </a:ext>
                  </a:extLst>
                </a:gridCol>
                <a:gridCol w="1648397">
                  <a:extLst>
                    <a:ext uri="{9D8B030D-6E8A-4147-A177-3AD203B41FA5}">
                      <a16:colId xmlns:a16="http://schemas.microsoft.com/office/drawing/2014/main" val="20005"/>
                    </a:ext>
                  </a:extLst>
                </a:gridCol>
              </a:tblGrid>
              <a:tr h="483831">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endParaRPr kumimoji="0" lang="en-US" altLang="ja-JP" sz="2000" b="0" i="0" u="none" strike="noStrike" cap="none" normalizeH="0" baseline="0">
                        <a:ln>
                          <a:noFill/>
                        </a:ln>
                        <a:solidFill>
                          <a:schemeClr val="tx1"/>
                        </a:solidFill>
                        <a:effectLst/>
                        <a:latin typeface="Arial" pitchFamily="-111" charset="0"/>
                        <a:ea typeface="Arial" pitchFamily="-111" charset="0"/>
                        <a:cs typeface="Arial" pitchFamily="-111" charset="0"/>
                      </a:endParaRPr>
                    </a:p>
                  </a:txBody>
                  <a:tcPr marL="82946" marR="86264" marT="0" marB="0"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b="1" u="none" strike="noStrike" cap="none" normalizeH="0" baseline="0" dirty="0">
                          <a:ln>
                            <a:noFill/>
                          </a:ln>
                          <a:effectLst/>
                        </a:rPr>
                        <a:t>1</a:t>
                      </a:r>
                      <a:r>
                        <a:rPr kumimoji="0" lang="ja-JP" altLang="en-US" sz="2000" b="1" u="none" strike="noStrike" cap="none" normalizeH="0" baseline="0" dirty="0">
                          <a:ln>
                            <a:noFill/>
                          </a:ln>
                          <a:effectLst/>
                        </a:rPr>
                        <a:t>～</a:t>
                      </a:r>
                      <a:r>
                        <a:rPr kumimoji="0" lang="en-US" altLang="ja-JP" sz="2000" b="1" u="none" strike="noStrike" cap="none" normalizeH="0" baseline="0" dirty="0">
                          <a:ln>
                            <a:noFill/>
                          </a:ln>
                          <a:effectLst/>
                        </a:rPr>
                        <a:t>2Gy</a:t>
                      </a:r>
                      <a:endParaRPr kumimoji="0" lang="en-US" altLang="ja-JP" sz="2000" b="1" i="0" u="none" strike="noStrike" cap="none" normalizeH="0" baseline="0" dirty="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b="1" u="none" strike="noStrike" cap="none" normalizeH="0" baseline="0">
                          <a:ln>
                            <a:noFill/>
                          </a:ln>
                          <a:effectLst/>
                        </a:rPr>
                        <a:t>2</a:t>
                      </a:r>
                      <a:r>
                        <a:rPr kumimoji="0" lang="ja-JP" altLang="en-US" sz="2000" b="1" u="none" strike="noStrike" cap="none" normalizeH="0" baseline="0">
                          <a:ln>
                            <a:noFill/>
                          </a:ln>
                          <a:effectLst/>
                        </a:rPr>
                        <a:t>～</a:t>
                      </a:r>
                      <a:r>
                        <a:rPr kumimoji="0" lang="en-US" altLang="ja-JP" sz="2000" b="1" u="none" strike="noStrike" cap="none" normalizeH="0" baseline="0">
                          <a:ln>
                            <a:noFill/>
                          </a:ln>
                          <a:effectLst/>
                        </a:rPr>
                        <a:t>4Gy</a:t>
                      </a:r>
                      <a:endParaRPr kumimoji="0" lang="en-US" altLang="ja-JP" sz="2000" b="1"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b="1" u="none" strike="noStrike" cap="none" normalizeH="0" baseline="0">
                          <a:ln>
                            <a:noFill/>
                          </a:ln>
                          <a:effectLst/>
                        </a:rPr>
                        <a:t>4</a:t>
                      </a:r>
                      <a:r>
                        <a:rPr kumimoji="0" lang="ja-JP" altLang="en-US" sz="2000" b="1" u="none" strike="noStrike" cap="none" normalizeH="0" baseline="0">
                          <a:ln>
                            <a:noFill/>
                          </a:ln>
                          <a:effectLst/>
                        </a:rPr>
                        <a:t>～</a:t>
                      </a:r>
                      <a:r>
                        <a:rPr kumimoji="0" lang="en-US" altLang="ja-JP" sz="2000" b="1" u="none" strike="noStrike" cap="none" normalizeH="0" baseline="0">
                          <a:ln>
                            <a:noFill/>
                          </a:ln>
                          <a:effectLst/>
                        </a:rPr>
                        <a:t>6Gy</a:t>
                      </a:r>
                      <a:endParaRPr kumimoji="0" lang="en-US" altLang="ja-JP" sz="2000" b="1"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b="1" u="none" strike="noStrike" cap="none" normalizeH="0" baseline="0">
                          <a:ln>
                            <a:noFill/>
                          </a:ln>
                          <a:effectLst/>
                        </a:rPr>
                        <a:t>6</a:t>
                      </a:r>
                      <a:r>
                        <a:rPr kumimoji="0" lang="ja-JP" altLang="en-US" sz="2000" b="1" u="none" strike="noStrike" cap="none" normalizeH="0" baseline="0">
                          <a:ln>
                            <a:noFill/>
                          </a:ln>
                          <a:effectLst/>
                        </a:rPr>
                        <a:t>～</a:t>
                      </a:r>
                      <a:r>
                        <a:rPr kumimoji="0" lang="en-US" altLang="ja-JP" sz="2000" b="1" u="none" strike="noStrike" cap="none" normalizeH="0" baseline="0">
                          <a:ln>
                            <a:noFill/>
                          </a:ln>
                          <a:effectLst/>
                        </a:rPr>
                        <a:t>8Gy</a:t>
                      </a:r>
                      <a:endParaRPr kumimoji="0" lang="en-US" altLang="ja-JP" sz="2000" b="1"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b="1" u="none" strike="noStrike" cap="none" normalizeH="0" baseline="0">
                          <a:ln>
                            <a:noFill/>
                          </a:ln>
                          <a:effectLst/>
                        </a:rPr>
                        <a:t>&gt;8Gy</a:t>
                      </a:r>
                      <a:endParaRPr kumimoji="0" lang="en-US" altLang="ja-JP" sz="2000" b="1"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2946" marR="86264" marT="0" marB="0" anchor="ctr" horzOverflow="overflow">
                    <a:solidFill>
                      <a:schemeClr val="bg2"/>
                    </a:solidFill>
                  </a:tcPr>
                </a:tc>
                <a:extLst>
                  <a:ext uri="{0D108BD9-81ED-4DB2-BD59-A6C34878D82A}">
                    <a16:rowId xmlns:a16="http://schemas.microsoft.com/office/drawing/2014/main" val="10000"/>
                  </a:ext>
                </a:extLst>
              </a:tr>
              <a:tr h="957414">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b="1" u="none" strike="noStrike" cap="none" normalizeH="0" baseline="0">
                          <a:ln>
                            <a:noFill/>
                          </a:ln>
                          <a:effectLst/>
                        </a:rPr>
                        <a:t>嘔吐</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10-50%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2h</a:t>
                      </a:r>
                      <a:r>
                        <a:rPr kumimoji="0" lang="ja-JP" altLang="en-US" sz="2000" u="none" strike="noStrike" cap="none" normalizeH="0" baseline="0" dirty="0">
                          <a:ln>
                            <a:noFill/>
                          </a:ln>
                          <a:effectLst/>
                        </a:rPr>
                        <a:t>以降</a:t>
                      </a:r>
                      <a:endParaRPr kumimoji="0" lang="ja-JP" altLang="en-US" sz="2000" b="1" i="0" u="none" strike="noStrike" cap="none" normalizeH="0" baseline="0" dirty="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70-90%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1-2h</a:t>
                      </a:r>
                      <a:endParaRPr kumimoji="0" lang="en-US" altLang="ja-JP" sz="2000" b="1" i="0" u="none" strike="noStrike" cap="none" normalizeH="0" baseline="0" dirty="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1h</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 30min</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10min</a:t>
                      </a:r>
                      <a:r>
                        <a:rPr kumimoji="0" lang="ja-JP" altLang="en-US" sz="2000" u="none" strike="noStrike" cap="none" normalizeH="0" baseline="0">
                          <a:ln>
                            <a:noFill/>
                          </a:ln>
                          <a:effectLst/>
                        </a:rPr>
                        <a:t>以内</a:t>
                      </a:r>
                      <a:endParaRPr kumimoji="0" lang="ja-JP" altLang="en-US" sz="2000" b="1" i="0" u="none" strike="noStrike" cap="none" normalizeH="0" baseline="0">
                        <a:ln>
                          <a:noFill/>
                        </a:ln>
                        <a:solidFill>
                          <a:srgbClr val="0066FF"/>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extLst>
                  <a:ext uri="{0D108BD9-81ED-4DB2-BD59-A6C34878D82A}">
                    <a16:rowId xmlns:a16="http://schemas.microsoft.com/office/drawing/2014/main" val="10001"/>
                  </a:ext>
                </a:extLst>
              </a:tr>
              <a:tr h="1125756">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b="1" u="none" strike="noStrike" cap="none" normalizeH="0" baseline="0">
                          <a:ln>
                            <a:noFill/>
                          </a:ln>
                          <a:effectLst/>
                        </a:rPr>
                        <a:t>頭痛</a:t>
                      </a:r>
                      <a:endParaRPr kumimoji="0" lang="ja-JP" altLang="en-US" sz="2000" b="1"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軽度</a:t>
                      </a:r>
                      <a:endParaRPr kumimoji="0" lang="ja-JP" altLang="en-US" sz="2000" b="0" i="0" u="none" strike="noStrike" cap="none" normalizeH="0" baseline="0" dirty="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軽度</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中等度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50%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4~24h</a:t>
                      </a:r>
                      <a:endParaRPr kumimoji="0" lang="en-US" altLang="ja-JP" sz="2000" b="0" i="0" u="none" strike="noStrike" cap="none" normalizeH="0" baseline="0" dirty="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80%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3~4h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80~90%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1~2h</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extLst>
                  <a:ext uri="{0D108BD9-81ED-4DB2-BD59-A6C34878D82A}">
                    <a16:rowId xmlns:a16="http://schemas.microsoft.com/office/drawing/2014/main" val="10002"/>
                  </a:ext>
                </a:extLst>
              </a:tr>
              <a:tr h="1167165">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b="1" u="none" strike="noStrike" cap="none" normalizeH="0" baseline="0">
                          <a:ln>
                            <a:noFill/>
                          </a:ln>
                          <a:effectLst/>
                        </a:rPr>
                        <a:t>下痢</a:t>
                      </a:r>
                      <a:endParaRPr kumimoji="0" lang="ja-JP" altLang="en-US" sz="2000" b="1"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defRPr/>
                      </a:pPr>
                      <a:r>
                        <a:rPr kumimoji="0" lang="en-US" altLang="ja-JP" sz="2000" u="none" strike="noStrike" cap="none" normalizeH="0" baseline="0" dirty="0">
                          <a:ln>
                            <a:noFill/>
                          </a:ln>
                          <a:effectLst/>
                        </a:rPr>
                        <a:t>(-)</a:t>
                      </a:r>
                      <a:endParaRPr kumimoji="0" lang="en-US" altLang="ja-JP" sz="2000" b="0" i="0" u="none" strike="noStrike" cap="none" normalizeH="0" baseline="0" dirty="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a:t>
                      </a: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中等度</a:t>
                      </a:r>
                      <a:r>
                        <a:rPr kumimoji="0" lang="en-US" altLang="ja-JP" sz="2000" u="none" strike="noStrike" cap="none" normalizeH="0" baseline="0" dirty="0">
                          <a:ln>
                            <a:noFill/>
                          </a:ln>
                          <a:effectLst/>
                        </a:rPr>
                        <a:t>&lt;10%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dirty="0">
                          <a:ln>
                            <a:noFill/>
                          </a:ln>
                          <a:effectLst/>
                        </a:rPr>
                        <a:t>3</a:t>
                      </a:r>
                      <a:r>
                        <a:rPr kumimoji="0" lang="ja-JP" altLang="en-US" sz="2000" u="none" strike="noStrike" cap="none" normalizeH="0" baseline="0" dirty="0">
                          <a:ln>
                            <a:noFill/>
                          </a:ln>
                          <a:effectLst/>
                        </a:rPr>
                        <a:t>～</a:t>
                      </a:r>
                      <a:r>
                        <a:rPr kumimoji="0" lang="en-US" altLang="ja-JP" sz="2000" u="none" strike="noStrike" cap="none" normalizeH="0" baseline="0" dirty="0">
                          <a:ln>
                            <a:noFill/>
                          </a:ln>
                          <a:effectLst/>
                        </a:rPr>
                        <a:t>8h</a:t>
                      </a:r>
                      <a:endParaRPr kumimoji="0" lang="ja-JP" altLang="en-US" sz="2000" b="0" i="0" u="none" strike="noStrike" cap="none" normalizeH="0" baseline="0" dirty="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&gt;10%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 1</a:t>
                      </a:r>
                      <a:r>
                        <a:rPr kumimoji="0" lang="ja-JP" altLang="en-US" sz="2000" u="none" strike="noStrike" cap="none" normalizeH="0" baseline="0">
                          <a:ln>
                            <a:noFill/>
                          </a:ln>
                          <a:effectLst/>
                        </a:rPr>
                        <a:t>～</a:t>
                      </a:r>
                      <a:r>
                        <a:rPr kumimoji="0" lang="en-US" altLang="ja-JP" sz="2000" u="none" strike="noStrike" cap="none" normalizeH="0" baseline="0">
                          <a:ln>
                            <a:noFill/>
                          </a:ln>
                          <a:effectLst/>
                        </a:rPr>
                        <a:t>3h</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重度</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100%</a:t>
                      </a:r>
                    </a:p>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en-US" altLang="ja-JP" sz="2000" u="none" strike="noStrike" cap="none" normalizeH="0" baseline="0">
                          <a:ln>
                            <a:noFill/>
                          </a:ln>
                          <a:effectLst/>
                        </a:rPr>
                        <a:t>1h</a:t>
                      </a:r>
                      <a:r>
                        <a:rPr kumimoji="0" lang="ja-JP" altLang="en-US" sz="2000" u="none" strike="noStrike" cap="none" normalizeH="0" baseline="0">
                          <a:ln>
                            <a:noFill/>
                          </a:ln>
                          <a:effectLst/>
                        </a:rPr>
                        <a:t>以内</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extLst>
                  <a:ext uri="{0D108BD9-81ED-4DB2-BD59-A6C34878D82A}">
                    <a16:rowId xmlns:a16="http://schemas.microsoft.com/office/drawing/2014/main" val="10003"/>
                  </a:ext>
                </a:extLst>
              </a:tr>
              <a:tr h="658383">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b="1" u="none" strike="noStrike" cap="none" normalizeH="0" baseline="0">
                          <a:ln>
                            <a:noFill/>
                          </a:ln>
                          <a:effectLst/>
                        </a:rPr>
                        <a:t>体温　</a:t>
                      </a:r>
                      <a:endParaRPr kumimoji="0" lang="ja-JP" altLang="en-US" sz="2000" b="1"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defRPr/>
                      </a:pPr>
                      <a:r>
                        <a:rPr kumimoji="0" lang="ja-JP" altLang="en-US" sz="2000" u="none" strike="noStrike" cap="none" normalizeH="0" baseline="0">
                          <a:ln>
                            <a:noFill/>
                          </a:ln>
                          <a:effectLst/>
                        </a:rPr>
                        <a:t>正常</a:t>
                      </a: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defRPr/>
                      </a:pPr>
                      <a:r>
                        <a:rPr kumimoji="0" lang="ja-JP" altLang="en-US" sz="2000" u="none" strike="noStrike" cap="none" normalizeH="0" baseline="0">
                          <a:ln>
                            <a:noFill/>
                          </a:ln>
                          <a:effectLst/>
                        </a:rPr>
                        <a:t>微熱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発熱</a:t>
                      </a:r>
                      <a:endParaRPr kumimoji="0" lang="en-US" altLang="ja-JP"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高熱</a:t>
                      </a:r>
                      <a:endParaRPr kumimoji="0" lang="en-US" altLang="ja-JP" sz="2000" b="0" i="0" u="none" strike="noStrike" cap="none" normalizeH="0" baseline="0" dirty="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defRPr/>
                      </a:pPr>
                      <a:r>
                        <a:rPr kumimoji="0" lang="ja-JP" altLang="en-US" sz="2000" u="none" strike="noStrike" cap="none" normalizeH="0" baseline="0">
                          <a:ln>
                            <a:noFill/>
                          </a:ln>
                          <a:effectLst/>
                        </a:rPr>
                        <a:t>高熱</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extLst>
                  <a:ext uri="{0D108BD9-81ED-4DB2-BD59-A6C34878D82A}">
                    <a16:rowId xmlns:a16="http://schemas.microsoft.com/office/drawing/2014/main" val="10004"/>
                  </a:ext>
                </a:extLst>
              </a:tr>
              <a:tr h="822859">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b="1" u="none" strike="noStrike" cap="none" normalizeH="0" baseline="0">
                          <a:ln>
                            <a:noFill/>
                          </a:ln>
                          <a:effectLst/>
                        </a:rPr>
                        <a:t>意識</a:t>
                      </a:r>
                      <a:endParaRPr kumimoji="0" lang="ja-JP" altLang="en-US" sz="2000" b="1"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正常</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正常</a:t>
                      </a:r>
                      <a:endParaRPr kumimoji="0" lang="ja-JP" altLang="en-US" sz="2000" b="0" i="0" u="none" strike="noStrike" cap="none" normalizeH="0" baseline="0" dirty="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正常</a:t>
                      </a:r>
                      <a:endParaRPr kumimoji="0" lang="ja-JP" altLang="en-US" sz="2000" b="0" i="0" u="none" strike="noStrike" cap="none" normalizeH="0" baseline="0" dirty="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a:ln>
                            <a:noFill/>
                          </a:ln>
                          <a:effectLst/>
                        </a:rPr>
                        <a:t>混濁例あり</a:t>
                      </a:r>
                      <a:endParaRPr kumimoji="0" lang="ja-JP" altLang="en-US" sz="20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tc>
                  <a:txBody>
                    <a:bodyPr/>
                    <a:lstStyle/>
                    <a:p>
                      <a:pPr marL="0" marR="0" lvl="0" indent="0" algn="ctr" defTabSz="914400" rtl="0" eaLnBrk="1" fontAlgn="base" latinLnBrk="0" hangingPunct="1">
                        <a:lnSpc>
                          <a:spcPct val="100000"/>
                        </a:lnSpc>
                        <a:spcBef>
                          <a:spcPct val="20000"/>
                        </a:spcBef>
                        <a:spcAft>
                          <a:spcPct val="0"/>
                        </a:spcAft>
                        <a:buClr>
                          <a:schemeClr val="tx1"/>
                        </a:buClr>
                        <a:buSzPct val="75000"/>
                        <a:buFont typeface="Wingdings" pitchFamily="-111" charset="2"/>
                        <a:buNone/>
                        <a:tabLst/>
                      </a:pPr>
                      <a:r>
                        <a:rPr kumimoji="0" lang="ja-JP" altLang="en-US" sz="2000" u="none" strike="noStrike" cap="none" normalizeH="0" baseline="0" dirty="0">
                          <a:ln>
                            <a:noFill/>
                          </a:ln>
                          <a:effectLst/>
                        </a:rPr>
                        <a:t>喪失</a:t>
                      </a:r>
                      <a:r>
                        <a:rPr kumimoji="0" lang="en-US" altLang="ja-JP" sz="2000" u="none" strike="noStrike" cap="none" normalizeH="0" baseline="0" dirty="0">
                          <a:ln>
                            <a:noFill/>
                          </a:ln>
                          <a:effectLst/>
                        </a:rPr>
                        <a:t>(50Gy↑)</a:t>
                      </a:r>
                      <a:endParaRPr kumimoji="0" lang="en-US" altLang="ja-JP" sz="2000" b="0" i="0" u="none" strike="noStrike" cap="none" normalizeH="0" baseline="0" dirty="0">
                        <a:ln>
                          <a:noFill/>
                        </a:ln>
                        <a:solidFill>
                          <a:schemeClr val="tx1"/>
                        </a:solidFill>
                        <a:effectLst/>
                        <a:latin typeface="Arial" pitchFamily="-111" charset="0"/>
                        <a:ea typeface="ＭＳ Ｐゴシック" pitchFamily="-111" charset="-128"/>
                        <a:cs typeface="ＭＳ Ｐゴシック" pitchFamily="-111" charset="-128"/>
                      </a:endParaRPr>
                    </a:p>
                  </a:txBody>
                  <a:tcPr marL="84273" marR="87784" marT="0" marB="0" anchor="ctr" horzOverflow="overflow">
                    <a:noFill/>
                  </a:tcPr>
                </a:tc>
                <a:extLst>
                  <a:ext uri="{0D108BD9-81ED-4DB2-BD59-A6C34878D82A}">
                    <a16:rowId xmlns:a16="http://schemas.microsoft.com/office/drawing/2014/main" val="10005"/>
                  </a:ext>
                </a:extLst>
              </a:tr>
            </a:tbl>
          </a:graphicData>
        </a:graphic>
      </p:graphicFrame>
      <p:sp>
        <p:nvSpPr>
          <p:cNvPr id="6" name="テキスト ボックス 5">
            <a:extLst>
              <a:ext uri="{FF2B5EF4-FFF2-40B4-BE49-F238E27FC236}">
                <a16:creationId xmlns:a16="http://schemas.microsoft.com/office/drawing/2014/main" id="{BE5172AC-D323-DE6C-5704-779FA65212B9}"/>
              </a:ext>
            </a:extLst>
          </p:cNvPr>
          <p:cNvSpPr txBox="1"/>
          <p:nvPr/>
        </p:nvSpPr>
        <p:spPr>
          <a:xfrm>
            <a:off x="1071679" y="6430089"/>
            <a:ext cx="7048194" cy="400110"/>
          </a:xfrm>
          <a:prstGeom prst="rect">
            <a:avLst/>
          </a:prstGeom>
          <a:noFill/>
        </p:spPr>
        <p:txBody>
          <a:bodyPr wrap="square">
            <a:spAutoFit/>
          </a:bodyPr>
          <a:lstStyle/>
          <a:p>
            <a:r>
              <a:rPr lang="ja-JP" altLang="en-US" sz="2000" dirty="0"/>
              <a:t>これらの情報を線量評価担当者と共有することが望ましい。</a:t>
            </a:r>
          </a:p>
        </p:txBody>
      </p:sp>
    </p:spTree>
    <p:extLst>
      <p:ext uri="{BB962C8B-B14F-4D97-AF65-F5344CB8AC3E}">
        <p14:creationId xmlns:p14="http://schemas.microsoft.com/office/powerpoint/2010/main" val="2731261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0952034-6F7A-D3A2-26EC-859DEEDE377C}"/>
              </a:ext>
            </a:extLst>
          </p:cNvPr>
          <p:cNvSpPr>
            <a:spLocks noGrp="1"/>
          </p:cNvSpPr>
          <p:nvPr>
            <p:ph type="title"/>
          </p:nvPr>
        </p:nvSpPr>
        <p:spPr/>
        <p:txBody>
          <a:bodyPr>
            <a:normAutofit/>
          </a:bodyPr>
          <a:lstStyle/>
          <a:p>
            <a:r>
              <a:rPr kumimoji="1" lang="ja-JP" altLang="en-US">
                <a:latin typeface="Yu Gothic" panose="020B0400000000000000" pitchFamily="34" charset="-128"/>
                <a:ea typeface="Yu Gothic" panose="020B0400000000000000" pitchFamily="34" charset="-128"/>
              </a:rPr>
              <a:t>急性放射線症候群　前駆期の処置</a:t>
            </a:r>
          </a:p>
        </p:txBody>
      </p:sp>
      <p:sp>
        <p:nvSpPr>
          <p:cNvPr id="4" name="スライド番号プレースホルダー 3">
            <a:extLst>
              <a:ext uri="{FF2B5EF4-FFF2-40B4-BE49-F238E27FC236}">
                <a16:creationId xmlns:a16="http://schemas.microsoft.com/office/drawing/2014/main" id="{1D3DE9BC-EF6F-5F95-8188-8F2D8E5901FD}"/>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4</a:t>
            </a:fld>
            <a:endParaRPr kumimoji="1" lang="ja-JP" altLang="en-US">
              <a:latin typeface="Yu Gothic" panose="020B0400000000000000" pitchFamily="34" charset="-128"/>
              <a:ea typeface="Yu Gothic" panose="020B0400000000000000" pitchFamily="34" charset="-128"/>
            </a:endParaRPr>
          </a:p>
        </p:txBody>
      </p:sp>
      <p:sp>
        <p:nvSpPr>
          <p:cNvPr id="7" name="Rectangle 3">
            <a:extLst>
              <a:ext uri="{FF2B5EF4-FFF2-40B4-BE49-F238E27FC236}">
                <a16:creationId xmlns:a16="http://schemas.microsoft.com/office/drawing/2014/main" id="{C2B3EE8E-5774-8F30-2DD4-C0E6F79107CD}"/>
              </a:ext>
            </a:extLst>
          </p:cNvPr>
          <p:cNvSpPr txBox="1">
            <a:spLocks noChangeArrowheads="1"/>
          </p:cNvSpPr>
          <p:nvPr/>
        </p:nvSpPr>
        <p:spPr>
          <a:xfrm>
            <a:off x="358652" y="1347382"/>
            <a:ext cx="8623838" cy="5321774"/>
          </a:xfrm>
          <a:prstGeom prst="rect">
            <a:avLst/>
          </a:prstGeom>
        </p:spPr>
        <p:txBody>
          <a:bodyPr vert="horz" lIns="91440" tIns="45720" rIns="91440" bIns="45720" rtlCol="0">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sz="2000" b="1">
                <a:latin typeface="Yu Gothic" panose="020B0400000000000000" pitchFamily="34" charset="-128"/>
                <a:ea typeface="Yu Gothic" panose="020B0400000000000000" pitchFamily="34" charset="-128"/>
              </a:rPr>
              <a:t>線量により症状は多様であるが、</a:t>
            </a:r>
            <a:r>
              <a:rPr lang="ja-JP" altLang="en-US" sz="2000" b="1" u="sng">
                <a:latin typeface="Yu Gothic" panose="020B0400000000000000" pitchFamily="34" charset="-128"/>
                <a:ea typeface="Yu Gothic" panose="020B0400000000000000" pitchFamily="34" charset="-128"/>
              </a:rPr>
              <a:t>対症療法が中心</a:t>
            </a:r>
          </a:p>
          <a:p>
            <a:pPr>
              <a:lnSpc>
                <a:spcPct val="100000"/>
              </a:lnSpc>
            </a:pPr>
            <a:r>
              <a:rPr lang="ja-JP" altLang="en-US" sz="2000" b="1">
                <a:latin typeface="Yu Gothic" panose="020B0400000000000000" pitchFamily="34" charset="-128"/>
                <a:ea typeface="Yu Gothic" panose="020B0400000000000000" pitchFamily="34" charset="-128"/>
              </a:rPr>
              <a:t>悪心、嘔吐</a:t>
            </a:r>
          </a:p>
          <a:p>
            <a:pPr lvl="1">
              <a:lnSpc>
                <a:spcPct val="100000"/>
              </a:lnSpc>
            </a:pPr>
            <a:r>
              <a:rPr lang="ja-JP" altLang="en-US">
                <a:latin typeface="Yu Gothic" panose="020B0400000000000000" pitchFamily="34" charset="-128"/>
                <a:ea typeface="Yu Gothic" panose="020B0400000000000000" pitchFamily="34" charset="-128"/>
              </a:rPr>
              <a:t>カイトリルなどの</a:t>
            </a:r>
            <a:r>
              <a:rPr lang="en-US" altLang="ja-JP">
                <a:latin typeface="Yu Gothic" panose="020B0400000000000000" pitchFamily="34" charset="-128"/>
                <a:ea typeface="Yu Gothic" panose="020B0400000000000000" pitchFamily="34" charset="-128"/>
              </a:rPr>
              <a:t>5-HT3</a:t>
            </a:r>
            <a:r>
              <a:rPr lang="ja-JP" altLang="en-US">
                <a:latin typeface="Yu Gothic" panose="020B0400000000000000" pitchFamily="34" charset="-128"/>
                <a:ea typeface="Yu Gothic" panose="020B0400000000000000" pitchFamily="34" charset="-128"/>
              </a:rPr>
              <a:t>受容体拮抗薬</a:t>
            </a:r>
            <a:r>
              <a:rPr lang="en-US" altLang="ja-JP">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強力な制吐薬</a:t>
            </a:r>
            <a:r>
              <a:rPr lang="en-US" altLang="ja-JP">
                <a:latin typeface="Yu Gothic" panose="020B0400000000000000" pitchFamily="34" charset="-128"/>
                <a:ea typeface="Yu Gothic" panose="020B0400000000000000" pitchFamily="34" charset="-128"/>
              </a:rPr>
              <a:t>)</a:t>
            </a:r>
            <a:endParaRPr lang="ja-JP" altLang="en-US">
              <a:latin typeface="Yu Gothic" panose="020B0400000000000000" pitchFamily="34" charset="-128"/>
              <a:ea typeface="Yu Gothic" panose="020B0400000000000000" pitchFamily="34" charset="-128"/>
            </a:endParaRPr>
          </a:p>
          <a:p>
            <a:pPr lvl="1">
              <a:lnSpc>
                <a:spcPct val="100000"/>
              </a:lnSpc>
            </a:pPr>
            <a:r>
              <a:rPr lang="ja-JP" altLang="en-US">
                <a:latin typeface="Yu Gothic" panose="020B0400000000000000" pitchFamily="34" charset="-128"/>
                <a:ea typeface="Yu Gothic" panose="020B0400000000000000" pitchFamily="34" charset="-128"/>
              </a:rPr>
              <a:t>抗ドパミン薬：メトクロプラミド</a:t>
            </a:r>
            <a:r>
              <a:rPr lang="ja-JP" altLang="en-US" sz="1400">
                <a:latin typeface="Yu Gothic" panose="020B0400000000000000" pitchFamily="34" charset="-128"/>
                <a:ea typeface="Yu Gothic" panose="020B0400000000000000" pitchFamily="34" charset="-128"/>
              </a:rPr>
              <a:t>（プリンペラン）</a:t>
            </a:r>
            <a:r>
              <a:rPr lang="ja-JP" altLang="en-US">
                <a:latin typeface="Yu Gothic" panose="020B0400000000000000" pitchFamily="34" charset="-128"/>
                <a:ea typeface="Yu Gothic" panose="020B0400000000000000" pitchFamily="34" charset="-128"/>
              </a:rPr>
              <a:t>、ドンペリドン</a:t>
            </a:r>
            <a:r>
              <a:rPr lang="ja-JP" altLang="en-US" sz="1400">
                <a:latin typeface="Yu Gothic" panose="020B0400000000000000" pitchFamily="34" charset="-128"/>
                <a:ea typeface="Yu Gothic" panose="020B0400000000000000" pitchFamily="34" charset="-128"/>
              </a:rPr>
              <a:t>（ナウゼリン）</a:t>
            </a:r>
          </a:p>
          <a:p>
            <a:pPr>
              <a:lnSpc>
                <a:spcPct val="100000"/>
              </a:lnSpc>
            </a:pPr>
            <a:r>
              <a:rPr lang="ja-JP" altLang="en-US" sz="2000" b="1">
                <a:latin typeface="Yu Gothic" panose="020B0400000000000000" pitchFamily="34" charset="-128"/>
                <a:ea typeface="Yu Gothic" panose="020B0400000000000000" pitchFamily="34" charset="-128"/>
              </a:rPr>
              <a:t>頭痛</a:t>
            </a:r>
          </a:p>
          <a:p>
            <a:pPr lvl="1">
              <a:lnSpc>
                <a:spcPct val="100000"/>
              </a:lnSpc>
            </a:pPr>
            <a:r>
              <a:rPr lang="ja-JP" altLang="en-US">
                <a:latin typeface="Yu Gothic" panose="020B0400000000000000" pitchFamily="34" charset="-128"/>
                <a:ea typeface="Yu Gothic" panose="020B0400000000000000" pitchFamily="34" charset="-128"/>
              </a:rPr>
              <a:t>鎮痛薬投与</a:t>
            </a:r>
          </a:p>
          <a:p>
            <a:pPr>
              <a:lnSpc>
                <a:spcPct val="100000"/>
              </a:lnSpc>
            </a:pPr>
            <a:r>
              <a:rPr lang="ja-JP" altLang="en-US" sz="2000" b="1">
                <a:latin typeface="Yu Gothic" panose="020B0400000000000000" pitchFamily="34" charset="-128"/>
                <a:ea typeface="Yu Gothic" panose="020B0400000000000000" pitchFamily="34" charset="-128"/>
              </a:rPr>
              <a:t>循環血液量減少</a:t>
            </a:r>
          </a:p>
          <a:p>
            <a:pPr lvl="1">
              <a:lnSpc>
                <a:spcPct val="100000"/>
              </a:lnSpc>
            </a:pPr>
            <a:r>
              <a:rPr lang="ja-JP" altLang="en-US">
                <a:latin typeface="Yu Gothic" panose="020B0400000000000000" pitchFamily="34" charset="-128"/>
                <a:ea typeface="Yu Gothic" panose="020B0400000000000000" pitchFamily="34" charset="-128"/>
              </a:rPr>
              <a:t>輸液</a:t>
            </a:r>
          </a:p>
          <a:p>
            <a:pPr marL="342900" lvl="1" indent="0">
              <a:lnSpc>
                <a:spcPct val="100000"/>
              </a:lnSpc>
              <a:buNone/>
            </a:pPr>
            <a:r>
              <a:rPr lang="en-US" altLang="ja-JP">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重症</a:t>
            </a:r>
            <a:r>
              <a:rPr lang="en-US" altLang="ja-JP">
                <a:latin typeface="Yu Gothic" panose="020B0400000000000000" pitchFamily="34" charset="-128"/>
                <a:ea typeface="Yu Gothic" panose="020B0400000000000000" pitchFamily="34" charset="-128"/>
              </a:rPr>
              <a:t>(4Gy</a:t>
            </a:r>
            <a:r>
              <a:rPr lang="ja-JP" altLang="en-US">
                <a:latin typeface="Yu Gothic" panose="020B0400000000000000" pitchFamily="34" charset="-128"/>
                <a:ea typeface="Yu Gothic" panose="020B0400000000000000" pitchFamily="34" charset="-128"/>
              </a:rPr>
              <a:t>～</a:t>
            </a:r>
            <a:r>
              <a:rPr lang="en-US" altLang="ja-JP">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の場合、下痢や嘔吐が激しくなるため十分な輸液と電解質補正が必要になる。</a:t>
            </a:r>
            <a:endParaRPr lang="en-US" altLang="ja-JP">
              <a:latin typeface="Yu Gothic" panose="020B0400000000000000" pitchFamily="34" charset="-128"/>
              <a:ea typeface="Yu Gothic" panose="020B0400000000000000" pitchFamily="34" charset="-128"/>
            </a:endParaRPr>
          </a:p>
          <a:p>
            <a:pPr marL="342900" lvl="1" indent="0">
              <a:lnSpc>
                <a:spcPct val="100000"/>
              </a:lnSpc>
              <a:buNone/>
            </a:pPr>
            <a:r>
              <a:rPr lang="ja-JP" altLang="en-US">
                <a:latin typeface="Yu Gothic" panose="020B0400000000000000" pitchFamily="34" charset="-128"/>
                <a:ea typeface="Yu Gothic" panose="020B0400000000000000" pitchFamily="34" charset="-128"/>
              </a:rPr>
              <a:t>非常に重症の場合、血圧低下が起こり、大量輸液や昇圧薬が必要になる。</a:t>
            </a:r>
          </a:p>
          <a:p>
            <a:pPr>
              <a:lnSpc>
                <a:spcPct val="100000"/>
              </a:lnSpc>
            </a:pPr>
            <a:r>
              <a:rPr lang="ja-JP" altLang="en-US" sz="2000" b="1">
                <a:latin typeface="Yu Gothic" panose="020B0400000000000000" pitchFamily="34" charset="-128"/>
                <a:ea typeface="Yu Gothic" panose="020B0400000000000000" pitchFamily="34" charset="-128"/>
              </a:rPr>
              <a:t>粘膜炎（→潰瘍、感染）</a:t>
            </a:r>
          </a:p>
          <a:p>
            <a:pPr lvl="1">
              <a:lnSpc>
                <a:spcPct val="100000"/>
              </a:lnSpc>
            </a:pPr>
            <a:r>
              <a:rPr lang="ja-JP" altLang="en-US">
                <a:latin typeface="Yu Gothic" panose="020B0400000000000000" pitchFamily="34" charset="-128"/>
                <a:ea typeface="Yu Gothic" panose="020B0400000000000000" pitchFamily="34" charset="-128"/>
              </a:rPr>
              <a:t>口腔内の衛生を保つ</a:t>
            </a:r>
            <a:r>
              <a:rPr lang="en-US" altLang="ja-JP">
                <a:latin typeface="Yu Gothic" panose="020B0400000000000000" pitchFamily="34" charset="-128"/>
                <a:ea typeface="Yu Gothic" panose="020B0400000000000000" pitchFamily="34" charset="-128"/>
              </a:rPr>
              <a:t>(</a:t>
            </a:r>
            <a:r>
              <a:rPr lang="ja-JP" altLang="en-US">
                <a:latin typeface="Yu Gothic" panose="020B0400000000000000" pitchFamily="34" charset="-128"/>
                <a:ea typeface="Yu Gothic" panose="020B0400000000000000" pitchFamily="34" charset="-128"/>
              </a:rPr>
              <a:t>うがいなど）</a:t>
            </a:r>
            <a:endParaRPr lang="en-US" altLang="ja-JP">
              <a:latin typeface="Yu Gothic" panose="020B0400000000000000" pitchFamily="34" charset="-128"/>
              <a:ea typeface="Yu Gothic" panose="020B0400000000000000" pitchFamily="34" charset="-128"/>
            </a:endParaRPr>
          </a:p>
          <a:p>
            <a:pPr lvl="1">
              <a:lnSpc>
                <a:spcPct val="100000"/>
              </a:lnSpc>
            </a:pPr>
            <a:r>
              <a:rPr lang="ja-JP" altLang="en-US">
                <a:latin typeface="Yu Gothic" panose="020B0400000000000000" pitchFamily="34" charset="-128"/>
                <a:ea typeface="Yu Gothic" panose="020B0400000000000000" pitchFamily="34" charset="-128"/>
              </a:rPr>
              <a:t>ストレス潰瘍予防</a:t>
            </a:r>
          </a:p>
          <a:p>
            <a:pPr>
              <a:lnSpc>
                <a:spcPct val="100000"/>
              </a:lnSpc>
            </a:pPr>
            <a:r>
              <a:rPr lang="ja-JP" altLang="en-US" sz="2000" b="1">
                <a:latin typeface="Yu Gothic" panose="020B0400000000000000" pitchFamily="34" charset="-128"/>
                <a:ea typeface="Yu Gothic" panose="020B0400000000000000" pitchFamily="34" charset="-128"/>
              </a:rPr>
              <a:t>精神的、社会的支援</a:t>
            </a:r>
            <a:endParaRPr lang="en-US" altLang="ja-JP" sz="2000" b="1">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3457629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0FA0FA50-1D06-1CCF-6CEF-F25CA3BE395C}"/>
              </a:ext>
            </a:extLst>
          </p:cNvPr>
          <p:cNvSpPr/>
          <p:nvPr/>
        </p:nvSpPr>
        <p:spPr>
          <a:xfrm>
            <a:off x="628650" y="4308231"/>
            <a:ext cx="8084527" cy="243210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0E68A718-CB4E-19A1-297F-E45A4AE8CA69}"/>
              </a:ext>
            </a:extLst>
          </p:cNvPr>
          <p:cNvSpPr>
            <a:spLocks noGrp="1"/>
          </p:cNvSpPr>
          <p:nvPr>
            <p:ph type="title"/>
          </p:nvPr>
        </p:nvSpPr>
        <p:spPr/>
        <p:txBody>
          <a:bodyPr>
            <a:normAutofit/>
          </a:bodyPr>
          <a:lstStyle/>
          <a:p>
            <a:r>
              <a:rPr kumimoji="1" lang="ja-JP" altLang="en-US">
                <a:latin typeface="Yu Gothic" panose="020B0400000000000000" pitchFamily="34" charset="-128"/>
                <a:ea typeface="Yu Gothic" panose="020B0400000000000000" pitchFamily="34" charset="-128"/>
              </a:rPr>
              <a:t>内部被ばくの治療方針</a:t>
            </a:r>
          </a:p>
        </p:txBody>
      </p:sp>
      <p:sp>
        <p:nvSpPr>
          <p:cNvPr id="4" name="スライド番号プレースホルダー 3">
            <a:extLst>
              <a:ext uri="{FF2B5EF4-FFF2-40B4-BE49-F238E27FC236}">
                <a16:creationId xmlns:a16="http://schemas.microsoft.com/office/drawing/2014/main" id="{5ECFD464-E583-7748-235D-1D2451ECAC39}"/>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5</a:t>
            </a:fld>
            <a:endParaRPr kumimoji="1" lang="ja-JP" altLang="en-US">
              <a:latin typeface="Yu Gothic" panose="020B0400000000000000" pitchFamily="34" charset="-128"/>
              <a:ea typeface="Yu Gothic" panose="020B0400000000000000" pitchFamily="34" charset="-128"/>
            </a:endParaRPr>
          </a:p>
        </p:txBody>
      </p:sp>
      <p:sp>
        <p:nvSpPr>
          <p:cNvPr id="8" name="Rectangle 3">
            <a:extLst>
              <a:ext uri="{FF2B5EF4-FFF2-40B4-BE49-F238E27FC236}">
                <a16:creationId xmlns:a16="http://schemas.microsoft.com/office/drawing/2014/main" id="{573F8CE8-C3B1-7B71-304C-00D8E6400152}"/>
              </a:ext>
            </a:extLst>
          </p:cNvPr>
          <p:cNvSpPr txBox="1">
            <a:spLocks noChangeArrowheads="1"/>
          </p:cNvSpPr>
          <p:nvPr/>
        </p:nvSpPr>
        <p:spPr>
          <a:xfrm>
            <a:off x="585615" y="1160318"/>
            <a:ext cx="7886700" cy="1109950"/>
          </a:xfrm>
          <a:prstGeom prst="rect">
            <a:avLst/>
          </a:prstGeom>
        </p:spPr>
        <p:txBody>
          <a:bodyPr vert="horz" lIns="91440" tIns="45720" rIns="91440" bIns="45720" rtlCol="0">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sz="2000" b="1" u="sng" dirty="0">
                <a:latin typeface="Yu Gothic" panose="020B0400000000000000" pitchFamily="34" charset="-128"/>
                <a:ea typeface="Yu Gothic" panose="020B0400000000000000" pitchFamily="34" charset="-128"/>
              </a:rPr>
              <a:t>将来の生物学的影響の低減が目的</a:t>
            </a:r>
            <a:endParaRPr lang="ja-JP" altLang="es-AR" sz="2000" b="1" u="sng" dirty="0">
              <a:latin typeface="Yu Gothic" panose="020B0400000000000000" pitchFamily="34" charset="-128"/>
              <a:ea typeface="Yu Gothic" panose="020B0400000000000000" pitchFamily="34" charset="-128"/>
            </a:endParaRPr>
          </a:p>
          <a:p>
            <a:pPr lvl="1">
              <a:lnSpc>
                <a:spcPct val="100000"/>
              </a:lnSpc>
            </a:pPr>
            <a:r>
              <a:rPr lang="ja-JP" altLang="en-US" dirty="0">
                <a:latin typeface="Yu Gothic" panose="020B0400000000000000" pitchFamily="34" charset="-128"/>
                <a:ea typeface="Yu Gothic" panose="020B0400000000000000" pitchFamily="34" charset="-128"/>
              </a:rPr>
              <a:t>放射性核種の吸収と内部沈着の低減</a:t>
            </a:r>
            <a:endParaRPr lang="en-US" altLang="ja-JP" dirty="0">
              <a:latin typeface="Yu Gothic" panose="020B0400000000000000" pitchFamily="34" charset="-128"/>
              <a:ea typeface="Yu Gothic" panose="020B0400000000000000" pitchFamily="34" charset="-128"/>
            </a:endParaRPr>
          </a:p>
          <a:p>
            <a:pPr lvl="1">
              <a:lnSpc>
                <a:spcPct val="100000"/>
              </a:lnSpc>
            </a:pPr>
            <a:r>
              <a:rPr lang="ja-JP" altLang="en-US" dirty="0">
                <a:latin typeface="Yu Gothic" panose="020B0400000000000000" pitchFamily="34" charset="-128"/>
                <a:ea typeface="Yu Gothic" panose="020B0400000000000000" pitchFamily="34" charset="-128"/>
              </a:rPr>
              <a:t>体内に入った核種の除去と排泄促進</a:t>
            </a:r>
            <a:endParaRPr lang="en-US" altLang="ja-JP" dirty="0">
              <a:latin typeface="Yu Gothic" panose="020B0400000000000000" pitchFamily="34" charset="-128"/>
              <a:ea typeface="Yu Gothic" panose="020B0400000000000000" pitchFamily="34" charset="-128"/>
            </a:endParaRPr>
          </a:p>
          <a:p>
            <a:pPr lvl="1">
              <a:lnSpc>
                <a:spcPct val="100000"/>
              </a:lnSpc>
            </a:pPr>
            <a:endParaRPr lang="es-AR" altLang="ja-JP" dirty="0">
              <a:latin typeface="Yu Gothic" panose="020B0400000000000000" pitchFamily="34" charset="-128"/>
              <a:ea typeface="Yu Gothic" panose="020B0400000000000000" pitchFamily="34" charset="-128"/>
            </a:endParaRPr>
          </a:p>
        </p:txBody>
      </p:sp>
      <p:sp>
        <p:nvSpPr>
          <p:cNvPr id="13" name="コンテンツ プレースホルダー 3">
            <a:extLst>
              <a:ext uri="{FF2B5EF4-FFF2-40B4-BE49-F238E27FC236}">
                <a16:creationId xmlns:a16="http://schemas.microsoft.com/office/drawing/2014/main" id="{5E055583-F5B6-4EA6-7120-2911C6B1C39B}"/>
              </a:ext>
            </a:extLst>
          </p:cNvPr>
          <p:cNvSpPr>
            <a:spLocks noGrp="1"/>
          </p:cNvSpPr>
          <p:nvPr>
            <p:ph sz="half" idx="1"/>
          </p:nvPr>
        </p:nvSpPr>
        <p:spPr>
          <a:xfrm>
            <a:off x="691865" y="4416917"/>
            <a:ext cx="4470413" cy="1107008"/>
          </a:xfrm>
        </p:spPr>
        <p:txBody>
          <a:bodyPr>
            <a:normAutofit/>
          </a:bodyPr>
          <a:lstStyle/>
          <a:p>
            <a:r>
              <a:rPr lang="ja-JP" altLang="en-US" sz="1600" b="1" dirty="0">
                <a:latin typeface="Yu Gothic" panose="020B0400000000000000" pitchFamily="34" charset="-128"/>
                <a:ea typeface="Yu Gothic" panose="020B0400000000000000" pitchFamily="34" charset="-128"/>
              </a:rPr>
              <a:t>消化管吸収を低減</a:t>
            </a:r>
            <a:endParaRPr lang="en-US" altLang="ja-JP" sz="1600" b="1" dirty="0">
              <a:latin typeface="Yu Gothic" panose="020B0400000000000000" pitchFamily="34" charset="-128"/>
              <a:ea typeface="Yu Gothic" panose="020B0400000000000000" pitchFamily="34" charset="-128"/>
            </a:endParaRPr>
          </a:p>
          <a:p>
            <a:pPr lvl="1"/>
            <a:r>
              <a:rPr lang="ja-JP" altLang="en-US" sz="1400" dirty="0">
                <a:latin typeface="Yu Gothic" panose="020B0400000000000000" pitchFamily="34" charset="-128"/>
                <a:ea typeface="Yu Gothic" panose="020B0400000000000000" pitchFamily="34" charset="-128"/>
              </a:rPr>
              <a:t>胃洗浄、催吐剤、下剤、イオン交換剤、</a:t>
            </a:r>
            <a:endParaRPr lang="en-US" altLang="ja-JP" sz="1400" dirty="0">
              <a:latin typeface="Yu Gothic" panose="020B0400000000000000" pitchFamily="34" charset="-128"/>
              <a:ea typeface="Yu Gothic" panose="020B0400000000000000" pitchFamily="34" charset="-128"/>
            </a:endParaRPr>
          </a:p>
          <a:p>
            <a:pPr marL="342900" lvl="1" indent="0">
              <a:buNone/>
            </a:pPr>
            <a:r>
              <a:rPr lang="ja-JP" altLang="en-US" sz="1400" dirty="0">
                <a:latin typeface="Yu Gothic" panose="020B0400000000000000" pitchFamily="34" charset="-128"/>
                <a:ea typeface="Yu Gothic" panose="020B0400000000000000" pitchFamily="34" charset="-128"/>
              </a:rPr>
              <a:t>　　  制酸剤、硫酸バリウム</a:t>
            </a:r>
          </a:p>
          <a:p>
            <a:pPr lvl="1"/>
            <a:r>
              <a:rPr lang="ja-JP" altLang="en-US" sz="1400" dirty="0">
                <a:latin typeface="Yu Gothic" panose="020B0400000000000000" pitchFamily="34" charset="-128"/>
                <a:ea typeface="Yu Gothic" panose="020B0400000000000000" pitchFamily="34" charset="-128"/>
              </a:rPr>
              <a:t>プルシアンブルー</a:t>
            </a:r>
            <a:endParaRPr lang="en-US" altLang="ja-JP" sz="1400" dirty="0">
              <a:latin typeface="Yu Gothic" panose="020B0400000000000000" pitchFamily="34" charset="-128"/>
              <a:ea typeface="Yu Gothic" panose="020B0400000000000000" pitchFamily="34" charset="-128"/>
            </a:endParaRPr>
          </a:p>
        </p:txBody>
      </p:sp>
      <p:sp>
        <p:nvSpPr>
          <p:cNvPr id="14" name="コンテンツ プレースホルダー 3">
            <a:extLst>
              <a:ext uri="{FF2B5EF4-FFF2-40B4-BE49-F238E27FC236}">
                <a16:creationId xmlns:a16="http://schemas.microsoft.com/office/drawing/2014/main" id="{5C13BFF5-6AE7-ADC6-EF89-203971B2DC5A}"/>
              </a:ext>
            </a:extLst>
          </p:cNvPr>
          <p:cNvSpPr txBox="1">
            <a:spLocks/>
          </p:cNvSpPr>
          <p:nvPr/>
        </p:nvSpPr>
        <p:spPr>
          <a:xfrm>
            <a:off x="4752466" y="4416917"/>
            <a:ext cx="4031272" cy="1042467"/>
          </a:xfrm>
          <a:prstGeom prst="rect">
            <a:avLst/>
          </a:prstGeom>
        </p:spPr>
        <p:txBody>
          <a:bodyPr vert="horz" lIns="91440" tIns="45720" rIns="91440" bIns="45720" rtlCol="0">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600" b="1" dirty="0">
                <a:latin typeface="Yu Gothic" panose="020B0400000000000000" pitchFamily="34" charset="-128"/>
                <a:ea typeface="Yu Gothic" panose="020B0400000000000000" pitchFamily="34" charset="-128"/>
              </a:rPr>
              <a:t>吸収・内部沈着の低減（キレート剤）</a:t>
            </a:r>
          </a:p>
          <a:p>
            <a:pPr lvl="1"/>
            <a:r>
              <a:rPr lang="en-US" altLang="ja-JP" sz="1400" dirty="0">
                <a:latin typeface="Yu Gothic" panose="020B0400000000000000" pitchFamily="34" charset="-128"/>
                <a:ea typeface="Yu Gothic" panose="020B0400000000000000" pitchFamily="34" charset="-128"/>
              </a:rPr>
              <a:t>EDTA</a:t>
            </a:r>
            <a:r>
              <a:rPr lang="ja-JP" altLang="en-US" sz="1400" dirty="0">
                <a:latin typeface="Yu Gothic" panose="020B0400000000000000" pitchFamily="34" charset="-128"/>
                <a:ea typeface="Yu Gothic" panose="020B0400000000000000" pitchFamily="34" charset="-128"/>
              </a:rPr>
              <a:t>、</a:t>
            </a:r>
            <a:r>
              <a:rPr lang="en-US" altLang="ja-JP" sz="1400" dirty="0">
                <a:latin typeface="Yu Gothic" panose="020B0400000000000000" pitchFamily="34" charset="-128"/>
                <a:ea typeface="Yu Gothic" panose="020B0400000000000000" pitchFamily="34" charset="-128"/>
              </a:rPr>
              <a:t>DTPA</a:t>
            </a:r>
            <a:r>
              <a:rPr lang="ja-JP" altLang="en-US" sz="1400" dirty="0">
                <a:latin typeface="Yu Gothic" panose="020B0400000000000000" pitchFamily="34" charset="-128"/>
                <a:ea typeface="Yu Gothic" panose="020B0400000000000000" pitchFamily="34" charset="-128"/>
              </a:rPr>
              <a:t>、</a:t>
            </a:r>
            <a:r>
              <a:rPr lang="en-US" altLang="ja-JP" sz="1400" dirty="0">
                <a:latin typeface="Yu Gothic" panose="020B0400000000000000" pitchFamily="34" charset="-128"/>
                <a:ea typeface="Yu Gothic" panose="020B0400000000000000" pitchFamily="34" charset="-128"/>
              </a:rPr>
              <a:t>Dimercaprol (BAL)</a:t>
            </a:r>
          </a:p>
          <a:p>
            <a:pPr lvl="1"/>
            <a:r>
              <a:rPr lang="en-US" altLang="ja-JP" sz="1400" dirty="0">
                <a:latin typeface="Yu Gothic" panose="020B0400000000000000" pitchFamily="34" charset="-128"/>
                <a:ea typeface="Yu Gothic" panose="020B0400000000000000" pitchFamily="34" charset="-128"/>
              </a:rPr>
              <a:t>Penicillamine</a:t>
            </a:r>
            <a:r>
              <a:rPr lang="ja-JP" altLang="en-US" sz="1400" dirty="0">
                <a:latin typeface="Yu Gothic" panose="020B0400000000000000" pitchFamily="34" charset="-128"/>
                <a:ea typeface="Yu Gothic" panose="020B0400000000000000" pitchFamily="34" charset="-128"/>
              </a:rPr>
              <a:t>、</a:t>
            </a:r>
            <a:r>
              <a:rPr lang="en-US" altLang="ja-JP" sz="1400" dirty="0">
                <a:latin typeface="Yu Gothic" panose="020B0400000000000000" pitchFamily="34" charset="-128"/>
                <a:ea typeface="Yu Gothic" panose="020B0400000000000000" pitchFamily="34" charset="-128"/>
              </a:rPr>
              <a:t>Deferoxamine</a:t>
            </a:r>
          </a:p>
        </p:txBody>
      </p:sp>
      <p:sp>
        <p:nvSpPr>
          <p:cNvPr id="15" name="コンテンツ プレースホルダー 4">
            <a:extLst>
              <a:ext uri="{FF2B5EF4-FFF2-40B4-BE49-F238E27FC236}">
                <a16:creationId xmlns:a16="http://schemas.microsoft.com/office/drawing/2014/main" id="{97F3AD5D-045A-6D43-A3CF-810FA95DB842}"/>
              </a:ext>
            </a:extLst>
          </p:cNvPr>
          <p:cNvSpPr txBox="1">
            <a:spLocks/>
          </p:cNvSpPr>
          <p:nvPr/>
        </p:nvSpPr>
        <p:spPr>
          <a:xfrm>
            <a:off x="691865" y="5698669"/>
            <a:ext cx="4394708" cy="1042467"/>
          </a:xfrm>
          <a:prstGeom prst="rect">
            <a:avLst/>
          </a:prstGeom>
        </p:spPr>
        <p:txBody>
          <a:bodyPr>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r>
              <a:rPr lang="ja-JP" altLang="en-US" sz="1600" b="1" dirty="0">
                <a:latin typeface="Yu Gothic" panose="020B0400000000000000" pitchFamily="34" charset="-128"/>
                <a:ea typeface="Yu Gothic" panose="020B0400000000000000" pitchFamily="34" charset="-128"/>
              </a:rPr>
              <a:t>組織集積阻害・体内濃度希釈</a:t>
            </a:r>
            <a:r>
              <a:rPr lang="ja-JP" altLang="en-US" sz="1600" dirty="0">
                <a:latin typeface="Yu Gothic" panose="020B0400000000000000" pitchFamily="34" charset="-128"/>
                <a:ea typeface="Yu Gothic" panose="020B0400000000000000" pitchFamily="34" charset="-128"/>
              </a:rPr>
              <a:t>	</a:t>
            </a:r>
          </a:p>
          <a:p>
            <a:pPr lvl="1"/>
            <a:r>
              <a:rPr lang="ja-JP" altLang="en-US" sz="1400" dirty="0">
                <a:latin typeface="Yu Gothic" panose="020B0400000000000000" pitchFamily="34" charset="-128"/>
                <a:ea typeface="Yu Gothic" panose="020B0400000000000000" pitchFamily="34" charset="-128"/>
              </a:rPr>
              <a:t>ヨウ素、ストロンチウム、カルシウム、</a:t>
            </a:r>
            <a:endParaRPr lang="en-US" altLang="ja-JP" sz="1400" dirty="0">
              <a:latin typeface="Yu Gothic" panose="020B0400000000000000" pitchFamily="34" charset="-128"/>
              <a:ea typeface="Yu Gothic" panose="020B0400000000000000" pitchFamily="34" charset="-128"/>
            </a:endParaRPr>
          </a:p>
          <a:p>
            <a:pPr marL="342900" lvl="1" indent="0">
              <a:buNone/>
            </a:pPr>
            <a:r>
              <a:rPr lang="en-US" altLang="ja-JP" sz="1400" dirty="0">
                <a:latin typeface="Yu Gothic" panose="020B0400000000000000" pitchFamily="34" charset="-128"/>
                <a:ea typeface="Yu Gothic" panose="020B0400000000000000" pitchFamily="34" charset="-128"/>
              </a:rPr>
              <a:t>         </a:t>
            </a:r>
            <a:r>
              <a:rPr lang="ja-JP" altLang="en-US" sz="1400" dirty="0">
                <a:latin typeface="Yu Gothic" panose="020B0400000000000000" pitchFamily="34" charset="-128"/>
                <a:ea typeface="Yu Gothic" panose="020B0400000000000000" pitchFamily="34" charset="-128"/>
              </a:rPr>
              <a:t>カリウム、亜鉛	</a:t>
            </a:r>
          </a:p>
          <a:p>
            <a:pPr lvl="1"/>
            <a:r>
              <a:rPr lang="ja-JP" altLang="en-US" sz="1400" dirty="0">
                <a:latin typeface="Yu Gothic" panose="020B0400000000000000" pitchFamily="34" charset="-128"/>
                <a:ea typeface="Yu Gothic" panose="020B0400000000000000" pitchFamily="34" charset="-128"/>
              </a:rPr>
              <a:t>水分摂取 </a:t>
            </a:r>
          </a:p>
        </p:txBody>
      </p:sp>
      <p:sp>
        <p:nvSpPr>
          <p:cNvPr id="3" name="コンテンツ プレースホルダー 4">
            <a:extLst>
              <a:ext uri="{FF2B5EF4-FFF2-40B4-BE49-F238E27FC236}">
                <a16:creationId xmlns:a16="http://schemas.microsoft.com/office/drawing/2014/main" id="{D13EDFE7-2AB0-A531-7EC3-612F4E37AF03}"/>
              </a:ext>
            </a:extLst>
          </p:cNvPr>
          <p:cNvSpPr txBox="1">
            <a:spLocks/>
          </p:cNvSpPr>
          <p:nvPr/>
        </p:nvSpPr>
        <p:spPr>
          <a:xfrm>
            <a:off x="4752466" y="5697966"/>
            <a:ext cx="3820035" cy="839880"/>
          </a:xfrm>
          <a:prstGeom prst="rect">
            <a:avLst/>
          </a:prstGeom>
        </p:spPr>
        <p:txBody>
          <a:bodyPr lIns="91440" tIns="45720" rIns="91440" bIns="45720" anchor="t">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356870" indent="-356870"/>
            <a:r>
              <a:rPr lang="ja-JP" altLang="en-US" sz="1600" b="1" dirty="0">
                <a:latin typeface="Yu Gothic" panose="020B0400000000000000" pitchFamily="34" charset="-128"/>
                <a:ea typeface="Yu Gothic" panose="020B0400000000000000" pitchFamily="34" charset="-128"/>
              </a:rPr>
              <a:t>その他</a:t>
            </a:r>
            <a:endParaRPr lang="ja-JP" sz="1800" dirty="0"/>
          </a:p>
          <a:p>
            <a:pPr lvl="1"/>
            <a:r>
              <a:rPr lang="ja-JP" altLang="en-US" sz="1400" dirty="0">
                <a:latin typeface="Yu Gothic"/>
                <a:ea typeface="Yu Gothic"/>
              </a:rPr>
              <a:t>利尿薬、抗甲状腺薬、</a:t>
            </a:r>
            <a:endParaRPr lang="en-US" altLang="ja-JP" sz="1400" dirty="0">
              <a:latin typeface="Yu Gothic"/>
              <a:ea typeface="Yu Gothic"/>
            </a:endParaRPr>
          </a:p>
          <a:p>
            <a:pPr marL="342900" lvl="1" indent="0">
              <a:buNone/>
            </a:pPr>
            <a:r>
              <a:rPr lang="en-US" altLang="ja-JP" sz="1400" dirty="0">
                <a:latin typeface="Yu Gothic"/>
                <a:ea typeface="Yu Gothic"/>
              </a:rPr>
              <a:t>        </a:t>
            </a:r>
            <a:r>
              <a:rPr lang="ja-JP" altLang="en-US" sz="1400" dirty="0">
                <a:latin typeface="Yu Gothic"/>
                <a:ea typeface="Yu Gothic"/>
              </a:rPr>
              <a:t>副甲状腺ホルモン製剤</a:t>
            </a:r>
          </a:p>
        </p:txBody>
      </p:sp>
      <p:sp>
        <p:nvSpPr>
          <p:cNvPr id="5" name="Rectangle 3">
            <a:extLst>
              <a:ext uri="{FF2B5EF4-FFF2-40B4-BE49-F238E27FC236}">
                <a16:creationId xmlns:a16="http://schemas.microsoft.com/office/drawing/2014/main" id="{C402221C-6468-CC64-6CC2-F0CF590F693D}"/>
              </a:ext>
            </a:extLst>
          </p:cNvPr>
          <p:cNvSpPr txBox="1">
            <a:spLocks noChangeArrowheads="1"/>
          </p:cNvSpPr>
          <p:nvPr/>
        </p:nvSpPr>
        <p:spPr>
          <a:xfrm>
            <a:off x="585615" y="2381685"/>
            <a:ext cx="5806393" cy="1369746"/>
          </a:xfrm>
          <a:prstGeom prst="rect">
            <a:avLst/>
          </a:prstGeom>
        </p:spPr>
        <p:txBody>
          <a:bodyPr vert="horz" lIns="91440" tIns="45720" rIns="91440" bIns="45720" rtlCol="0">
            <a:no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a:lnSpc>
                <a:spcPct val="100000"/>
              </a:lnSpc>
            </a:pPr>
            <a:r>
              <a:rPr lang="ja-JP" altLang="en-US" sz="2000" b="1" u="sng" dirty="0">
                <a:latin typeface="Yu Gothic" panose="020B0400000000000000" pitchFamily="34" charset="-128"/>
                <a:ea typeface="Yu Gothic" panose="020B0400000000000000" pitchFamily="34" charset="-128"/>
              </a:rPr>
              <a:t>薬剤投与を判断する預託実効線量の目安</a:t>
            </a:r>
            <a:endParaRPr lang="ja-JP" altLang="es-AR" sz="2000" b="1" u="sng" dirty="0">
              <a:latin typeface="Yu Gothic" panose="020B0400000000000000" pitchFamily="34" charset="-128"/>
              <a:ea typeface="Yu Gothic" panose="020B0400000000000000" pitchFamily="34" charset="-128"/>
            </a:endParaRPr>
          </a:p>
          <a:p>
            <a:pPr lvl="1">
              <a:lnSpc>
                <a:spcPct val="100000"/>
              </a:lnSpc>
            </a:pPr>
            <a:r>
              <a:rPr lang="en-US" altLang="ja-JP" dirty="0">
                <a:latin typeface="Yu Gothic" panose="020B0400000000000000" pitchFamily="34" charset="-128"/>
                <a:ea typeface="Yu Gothic" panose="020B0400000000000000" pitchFamily="34" charset="-128"/>
              </a:rPr>
              <a:t>20mSv</a:t>
            </a:r>
            <a:r>
              <a:rPr lang="ja-JP" altLang="en-US" dirty="0">
                <a:latin typeface="Yu Gothic" panose="020B0400000000000000" pitchFamily="34" charset="-128"/>
                <a:ea typeface="Yu Gothic" panose="020B0400000000000000" pitchFamily="34" charset="-128"/>
              </a:rPr>
              <a:t>以下は治療不要</a:t>
            </a:r>
            <a:endParaRPr lang="en-US" altLang="ja-JP" dirty="0">
              <a:latin typeface="Yu Gothic" panose="020B0400000000000000" pitchFamily="34" charset="-128"/>
              <a:ea typeface="Yu Gothic" panose="020B0400000000000000" pitchFamily="34" charset="-128"/>
            </a:endParaRPr>
          </a:p>
          <a:p>
            <a:pPr lvl="1">
              <a:lnSpc>
                <a:spcPct val="100000"/>
              </a:lnSpc>
            </a:pPr>
            <a:r>
              <a:rPr lang="en-US" altLang="ja-JP" dirty="0">
                <a:latin typeface="Yu Gothic" panose="020B0400000000000000" pitchFamily="34" charset="-128"/>
                <a:ea typeface="Yu Gothic" panose="020B0400000000000000" pitchFamily="34" charset="-128"/>
              </a:rPr>
              <a:t>20-200mSv</a:t>
            </a:r>
            <a:r>
              <a:rPr lang="ja-JP" altLang="en-US" dirty="0">
                <a:latin typeface="Yu Gothic" panose="020B0400000000000000" pitchFamily="34" charset="-128"/>
                <a:ea typeface="Yu Gothic" panose="020B0400000000000000" pitchFamily="34" charset="-128"/>
              </a:rPr>
              <a:t>では、状況により判断</a:t>
            </a:r>
            <a:endParaRPr lang="en-US" altLang="ja-JP" dirty="0">
              <a:latin typeface="Yu Gothic" panose="020B0400000000000000" pitchFamily="34" charset="-128"/>
              <a:ea typeface="Yu Gothic" panose="020B0400000000000000" pitchFamily="34" charset="-128"/>
            </a:endParaRPr>
          </a:p>
          <a:p>
            <a:pPr lvl="1">
              <a:lnSpc>
                <a:spcPct val="100000"/>
              </a:lnSpc>
            </a:pPr>
            <a:r>
              <a:rPr lang="en-US" altLang="ja-JP" dirty="0">
                <a:latin typeface="Yu Gothic" panose="020B0400000000000000" pitchFamily="34" charset="-128"/>
                <a:ea typeface="Yu Gothic" panose="020B0400000000000000" pitchFamily="34" charset="-128"/>
              </a:rPr>
              <a:t>200mSv</a:t>
            </a:r>
            <a:r>
              <a:rPr lang="ja-JP" altLang="en-US" dirty="0">
                <a:latin typeface="Yu Gothic" panose="020B0400000000000000" pitchFamily="34" charset="-128"/>
                <a:ea typeface="Yu Gothic" panose="020B0400000000000000" pitchFamily="34" charset="-128"/>
              </a:rPr>
              <a:t>以上は治療を考慮するべき</a:t>
            </a:r>
            <a:endParaRPr lang="en-US" altLang="ja-JP" dirty="0">
              <a:latin typeface="Yu Gothic" panose="020B0400000000000000" pitchFamily="34" charset="-128"/>
              <a:ea typeface="Yu Gothic" panose="020B0400000000000000" pitchFamily="34" charset="-128"/>
            </a:endParaRPr>
          </a:p>
        </p:txBody>
      </p:sp>
      <p:sp>
        <p:nvSpPr>
          <p:cNvPr id="10" name="テキスト ボックス 9">
            <a:extLst>
              <a:ext uri="{FF2B5EF4-FFF2-40B4-BE49-F238E27FC236}">
                <a16:creationId xmlns:a16="http://schemas.microsoft.com/office/drawing/2014/main" id="{C43097DA-AC35-C5A9-A57B-F2B4DECFE152}"/>
              </a:ext>
            </a:extLst>
          </p:cNvPr>
          <p:cNvSpPr txBox="1"/>
          <p:nvPr/>
        </p:nvSpPr>
        <p:spPr>
          <a:xfrm>
            <a:off x="1108756" y="3750043"/>
            <a:ext cx="7775870" cy="400110"/>
          </a:xfrm>
          <a:prstGeom prst="rect">
            <a:avLst/>
          </a:prstGeom>
          <a:noFill/>
        </p:spPr>
        <p:txBody>
          <a:bodyPr wrap="square">
            <a:spAutoFit/>
          </a:bodyPr>
          <a:lstStyle/>
          <a:p>
            <a:pPr algn="r"/>
            <a:r>
              <a:rPr lang="ja-JP" altLang="en-US" sz="1000" dirty="0"/>
              <a:t>Medical Management of Persons Internally Contaminated with Radionucleotides in a Nuclear or Radiological Emergency, 2018, IAEA</a:t>
            </a:r>
          </a:p>
        </p:txBody>
      </p:sp>
    </p:spTree>
    <p:extLst>
      <p:ext uri="{BB962C8B-B14F-4D97-AF65-F5344CB8AC3E}">
        <p14:creationId xmlns:p14="http://schemas.microsoft.com/office/powerpoint/2010/main" val="1499344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EE2DB04-8CA0-EC4C-8FB3-6AE16A0F1826}"/>
              </a:ext>
            </a:extLst>
          </p:cNvPr>
          <p:cNvSpPr>
            <a:spLocks noGrp="1"/>
          </p:cNvSpPr>
          <p:nvPr>
            <p:ph type="title"/>
          </p:nvPr>
        </p:nvSpPr>
        <p:spPr/>
        <p:txBody>
          <a:bodyPr/>
          <a:lstStyle/>
          <a:p>
            <a:r>
              <a:rPr kumimoji="1" lang="ja-JP" altLang="en-US">
                <a:latin typeface="Yu Gothic" panose="020B0400000000000000" pitchFamily="34" charset="-128"/>
                <a:ea typeface="Yu Gothic" panose="020B0400000000000000" pitchFamily="34" charset="-128"/>
              </a:rPr>
              <a:t>線量評価の方法</a:t>
            </a:r>
          </a:p>
        </p:txBody>
      </p:sp>
      <p:graphicFrame>
        <p:nvGraphicFramePr>
          <p:cNvPr id="4" name="コンテンツ プレースホルダー 3">
            <a:extLst>
              <a:ext uri="{FF2B5EF4-FFF2-40B4-BE49-F238E27FC236}">
                <a16:creationId xmlns:a16="http://schemas.microsoft.com/office/drawing/2014/main" id="{A87F4E02-6BEB-DF4B-AF04-FD4825CA60B8}"/>
              </a:ext>
            </a:extLst>
          </p:cNvPr>
          <p:cNvGraphicFramePr>
            <a:graphicFrameLocks noGrp="1"/>
          </p:cNvGraphicFramePr>
          <p:nvPr>
            <p:ph idx="1"/>
            <p:extLst>
              <p:ext uri="{D42A27DB-BD31-4B8C-83A1-F6EECF244321}">
                <p14:modId xmlns:p14="http://schemas.microsoft.com/office/powerpoint/2010/main" val="3915038574"/>
              </p:ext>
            </p:extLst>
          </p:nvPr>
        </p:nvGraphicFramePr>
        <p:xfrm>
          <a:off x="286245" y="1210399"/>
          <a:ext cx="8696245" cy="5511079"/>
        </p:xfrm>
        <a:graphic>
          <a:graphicData uri="http://schemas.openxmlformats.org/drawingml/2006/table">
            <a:tbl>
              <a:tblPr firstRow="1" bandRow="1">
                <a:tableStyleId>{BC89EF96-8CEA-46FF-86C4-4CE0E7609802}</a:tableStyleId>
              </a:tblPr>
              <a:tblGrid>
                <a:gridCol w="1418569">
                  <a:extLst>
                    <a:ext uri="{9D8B030D-6E8A-4147-A177-3AD203B41FA5}">
                      <a16:colId xmlns:a16="http://schemas.microsoft.com/office/drawing/2014/main" val="3304264298"/>
                    </a:ext>
                  </a:extLst>
                </a:gridCol>
                <a:gridCol w="1565328">
                  <a:extLst>
                    <a:ext uri="{9D8B030D-6E8A-4147-A177-3AD203B41FA5}">
                      <a16:colId xmlns:a16="http://schemas.microsoft.com/office/drawing/2014/main" val="3553470571"/>
                    </a:ext>
                  </a:extLst>
                </a:gridCol>
                <a:gridCol w="2991173">
                  <a:extLst>
                    <a:ext uri="{9D8B030D-6E8A-4147-A177-3AD203B41FA5}">
                      <a16:colId xmlns:a16="http://schemas.microsoft.com/office/drawing/2014/main" val="3620891266"/>
                    </a:ext>
                  </a:extLst>
                </a:gridCol>
                <a:gridCol w="2721175">
                  <a:extLst>
                    <a:ext uri="{9D8B030D-6E8A-4147-A177-3AD203B41FA5}">
                      <a16:colId xmlns:a16="http://schemas.microsoft.com/office/drawing/2014/main" val="1367853869"/>
                    </a:ext>
                  </a:extLst>
                </a:gridCol>
              </a:tblGrid>
              <a:tr h="285826">
                <a:tc>
                  <a:txBody>
                    <a:bodyPr/>
                    <a:lstStyle/>
                    <a:p>
                      <a:endParaRPr kumimoji="1" lang="ja-JP" altLang="en-US" sz="1200"/>
                    </a:p>
                  </a:txBody>
                  <a:tcPr/>
                </a:tc>
                <a:tc>
                  <a:txBody>
                    <a:bodyPr/>
                    <a:lstStyle/>
                    <a:p>
                      <a:r>
                        <a:rPr kumimoji="1" lang="ja-JP" altLang="en-US" sz="1200"/>
                        <a:t>試料・資料</a:t>
                      </a:r>
                    </a:p>
                  </a:txBody>
                  <a:tcPr/>
                </a:tc>
                <a:tc>
                  <a:txBody>
                    <a:bodyPr/>
                    <a:lstStyle/>
                    <a:p>
                      <a:r>
                        <a:rPr kumimoji="1" lang="ja-JP" altLang="en-US" sz="1200"/>
                        <a:t>対象</a:t>
                      </a:r>
                    </a:p>
                  </a:txBody>
                  <a:tcPr/>
                </a:tc>
                <a:tc>
                  <a:txBody>
                    <a:bodyPr/>
                    <a:lstStyle/>
                    <a:p>
                      <a:r>
                        <a:rPr kumimoji="1" lang="ja-JP" altLang="en-US" sz="1200"/>
                        <a:t>内容</a:t>
                      </a:r>
                    </a:p>
                  </a:txBody>
                  <a:tcPr/>
                </a:tc>
                <a:extLst>
                  <a:ext uri="{0D108BD9-81ED-4DB2-BD59-A6C34878D82A}">
                    <a16:rowId xmlns:a16="http://schemas.microsoft.com/office/drawing/2014/main" val="3376180670"/>
                  </a:ext>
                </a:extLst>
              </a:tr>
              <a:tr h="285826">
                <a:tc rowSpan="7">
                  <a:txBody>
                    <a:bodyPr/>
                    <a:lstStyle/>
                    <a:p>
                      <a:r>
                        <a:rPr kumimoji="1" lang="ja-JP" altLang="en-US" sz="1200"/>
                        <a:t>生体試料の測定・観察</a:t>
                      </a:r>
                      <a:endParaRPr kumimoji="1" lang="en-US" altLang="ja-JP" sz="1200"/>
                    </a:p>
                    <a:p>
                      <a:endParaRPr kumimoji="1" lang="en-US" altLang="ja-JP" sz="1200"/>
                    </a:p>
                    <a:p>
                      <a:r>
                        <a:rPr kumimoji="1" lang="ja-JP" altLang="en-US" sz="1200"/>
                        <a:t>放射線の影響による変化の観察、</a:t>
                      </a:r>
                      <a:endParaRPr kumimoji="1" lang="en-US" altLang="ja-JP" sz="1200"/>
                    </a:p>
                    <a:p>
                      <a:r>
                        <a:rPr kumimoji="1" lang="ja-JP" altLang="en-US" sz="1200"/>
                        <a:t>測定</a:t>
                      </a:r>
                    </a:p>
                  </a:txBody>
                  <a:tcPr/>
                </a:tc>
                <a:tc rowSpan="2">
                  <a:txBody>
                    <a:bodyPr/>
                    <a:lstStyle/>
                    <a:p>
                      <a:r>
                        <a:rPr kumimoji="1" lang="ja-JP" altLang="en-US" sz="1200" b="1"/>
                        <a:t>血液</a:t>
                      </a:r>
                    </a:p>
                  </a:txBody>
                  <a:tcPr anchor="ctr"/>
                </a:tc>
                <a:tc>
                  <a:txBody>
                    <a:bodyPr/>
                    <a:lstStyle/>
                    <a:p>
                      <a:r>
                        <a:rPr kumimoji="1" lang="ja-JP" altLang="en-US" sz="1200" b="0"/>
                        <a:t>血球細胞数の変化</a:t>
                      </a:r>
                    </a:p>
                  </a:txBody>
                  <a:tcPr/>
                </a:tc>
                <a:tc>
                  <a:txBody>
                    <a:bodyPr/>
                    <a:lstStyle/>
                    <a:p>
                      <a:r>
                        <a:rPr kumimoji="1" lang="ja-JP" altLang="en-US" sz="1200" b="0"/>
                        <a:t>リンパ球、好中球の減少など</a:t>
                      </a:r>
                    </a:p>
                  </a:txBody>
                  <a:tcPr/>
                </a:tc>
                <a:extLst>
                  <a:ext uri="{0D108BD9-81ED-4DB2-BD59-A6C34878D82A}">
                    <a16:rowId xmlns:a16="http://schemas.microsoft.com/office/drawing/2014/main" val="762239920"/>
                  </a:ext>
                </a:extLst>
              </a:tr>
              <a:tr h="312620">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b="0"/>
                        <a:t>染色体異常の解析</a:t>
                      </a:r>
                    </a:p>
                  </a:txBody>
                  <a:tcPr/>
                </a:tc>
                <a:tc>
                  <a:txBody>
                    <a:bodyPr/>
                    <a:lstStyle/>
                    <a:p>
                      <a:r>
                        <a:rPr kumimoji="1" lang="ja-JP" altLang="en-US" sz="1200" b="0"/>
                        <a:t>放射線による染色体異常の発現頻度</a:t>
                      </a:r>
                    </a:p>
                  </a:txBody>
                  <a:tcPr/>
                </a:tc>
                <a:extLst>
                  <a:ext uri="{0D108BD9-81ED-4DB2-BD59-A6C34878D82A}">
                    <a16:rowId xmlns:a16="http://schemas.microsoft.com/office/drawing/2014/main" val="2110535495"/>
                  </a:ext>
                </a:extLst>
              </a:tr>
              <a:tr h="312620">
                <a:tc vMerge="1">
                  <a:txBody>
                    <a:bodyPr/>
                    <a:lstStyle/>
                    <a:p>
                      <a:endParaRPr kumimoji="1" lang="ja-JP" altLang="en-US"/>
                    </a:p>
                  </a:txBody>
                  <a:tcPr/>
                </a:tc>
                <a:tc rowSpan="2">
                  <a:txBody>
                    <a:bodyPr/>
                    <a:lstStyle/>
                    <a:p>
                      <a:r>
                        <a:rPr kumimoji="1" lang="ja-JP" altLang="en-US" sz="1200" b="1"/>
                        <a:t>身体所見</a:t>
                      </a:r>
                    </a:p>
                  </a:txBody>
                  <a:tcPr anchor="ctr">
                    <a:noFill/>
                  </a:tcPr>
                </a:tc>
                <a:tc>
                  <a:txBody>
                    <a:bodyPr/>
                    <a:lstStyle/>
                    <a:p>
                      <a:r>
                        <a:rPr kumimoji="1" lang="ja-JP" altLang="en-US" sz="1200" b="0"/>
                        <a:t>唾液腺の腫脹、疼痛、口腔粘膜の症状等</a:t>
                      </a:r>
                    </a:p>
                  </a:txBody>
                  <a:tcPr/>
                </a:tc>
                <a:tc>
                  <a:txBody>
                    <a:bodyPr/>
                    <a:lstStyle/>
                    <a:p>
                      <a:r>
                        <a:rPr kumimoji="1" lang="ja-JP" altLang="en-US" sz="1200" b="0"/>
                        <a:t>高線量被ばくによる前駆症状</a:t>
                      </a:r>
                    </a:p>
                  </a:txBody>
                  <a:tcPr/>
                </a:tc>
                <a:extLst>
                  <a:ext uri="{0D108BD9-81ED-4DB2-BD59-A6C34878D82A}">
                    <a16:rowId xmlns:a16="http://schemas.microsoft.com/office/drawing/2014/main" val="2309966413"/>
                  </a:ext>
                </a:extLst>
              </a:tr>
              <a:tr h="285826">
                <a:tc vMerge="1">
                  <a:txBody>
                    <a:bodyPr/>
                    <a:lstStyle/>
                    <a:p>
                      <a:endParaRPr kumimoji="1" lang="ja-JP" altLang="en-US"/>
                    </a:p>
                  </a:txBody>
                  <a:tcPr/>
                </a:tc>
                <a:tc vMerge="1">
                  <a:txBody>
                    <a:bodyPr/>
                    <a:lstStyle/>
                    <a:p>
                      <a:endParaRPr kumimoji="1" lang="ja-JP" altLang="en-US"/>
                    </a:p>
                  </a:txBody>
                  <a:tcPr/>
                </a:tc>
                <a:tc>
                  <a:txBody>
                    <a:bodyPr/>
                    <a:lstStyle/>
                    <a:p>
                      <a:r>
                        <a:rPr kumimoji="1" lang="ja-JP" altLang="en-US" sz="1200" b="0"/>
                        <a:t>皮膚症状の出現</a:t>
                      </a:r>
                    </a:p>
                  </a:txBody>
                  <a:tcPr/>
                </a:tc>
                <a:tc>
                  <a:txBody>
                    <a:bodyPr/>
                    <a:lstStyle/>
                    <a:p>
                      <a:r>
                        <a:rPr kumimoji="1" lang="ja-JP" altLang="en-US" sz="1200" b="0"/>
                        <a:t>紅斑や放射線皮膚障害の症状</a:t>
                      </a:r>
                    </a:p>
                  </a:txBody>
                  <a:tcPr/>
                </a:tc>
                <a:extLst>
                  <a:ext uri="{0D108BD9-81ED-4DB2-BD59-A6C34878D82A}">
                    <a16:rowId xmlns:a16="http://schemas.microsoft.com/office/drawing/2014/main" val="205564176"/>
                  </a:ext>
                </a:extLst>
              </a:tr>
              <a:tr h="476377">
                <a:tc vMerge="1">
                  <a:txBody>
                    <a:bodyPr/>
                    <a:lstStyle/>
                    <a:p>
                      <a:endParaRPr lang="ja-JP" altLang="en-US"/>
                    </a:p>
                  </a:txBody>
                  <a:tcPr/>
                </a:tc>
                <a:tc>
                  <a:txBody>
                    <a:bodyPr/>
                    <a:lstStyle/>
                    <a:p>
                      <a:r>
                        <a:rPr lang="ja-JP" altLang="en-US" sz="1200" b="1"/>
                        <a:t>スワブ</a:t>
                      </a:r>
                    </a:p>
                  </a:txBody>
                  <a:tcPr anchor="ctr"/>
                </a:tc>
                <a:tc>
                  <a:txBody>
                    <a:bodyPr/>
                    <a:lstStyle/>
                    <a:p>
                      <a:r>
                        <a:rPr lang="ja-JP" altLang="en-US" sz="1200" b="0"/>
                        <a:t>鼻腔や口腔粘膜のスワブ</a:t>
                      </a:r>
                    </a:p>
                  </a:txBody>
                  <a:tcPr/>
                </a:tc>
                <a:tc>
                  <a:txBody>
                    <a:bodyPr/>
                    <a:lstStyle/>
                    <a:p>
                      <a:r>
                        <a:rPr kumimoji="1" lang="ja-JP" altLang="en-US" sz="1200" b="0"/>
                        <a:t>汚染の有無による内部被ばくの可能性と推定</a:t>
                      </a:r>
                    </a:p>
                  </a:txBody>
                  <a:tcPr/>
                </a:tc>
                <a:extLst>
                  <a:ext uri="{0D108BD9-81ED-4DB2-BD59-A6C34878D82A}">
                    <a16:rowId xmlns:a16="http://schemas.microsoft.com/office/drawing/2014/main" val="3461235789"/>
                  </a:ext>
                </a:extLst>
              </a:tr>
              <a:tr h="476377">
                <a:tc vMerge="1">
                  <a:txBody>
                    <a:bodyPr/>
                    <a:lstStyle/>
                    <a:p>
                      <a:endParaRPr lang="ja-JP" altLang="en-US"/>
                    </a:p>
                  </a:txBody>
                  <a:tcPr/>
                </a:tc>
                <a:tc>
                  <a:txBody>
                    <a:bodyPr/>
                    <a:lstStyle/>
                    <a:p>
                      <a:r>
                        <a:rPr lang="ja-JP" altLang="en-US" sz="1200"/>
                        <a:t>血液、嘔吐物等</a:t>
                      </a:r>
                    </a:p>
                  </a:txBody>
                  <a:tcPr anchor="ctr"/>
                </a:tc>
                <a:tc>
                  <a:txBody>
                    <a:bodyPr/>
                    <a:lstStyle/>
                    <a:p>
                      <a:r>
                        <a:rPr lang="ja-JP" altLang="en-US" sz="1200"/>
                        <a:t>生体内のナトリウム、塩素の放射化から計測</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ja-JP" altLang="en-US" sz="1200"/>
                        <a:t>中性子線による放射化の分析</a:t>
                      </a:r>
                    </a:p>
                    <a:p>
                      <a:pPr marL="0" marR="0" indent="0" algn="l" defTabSz="685800" rtl="0" eaLnBrk="1" fontAlgn="auto" latinLnBrk="0" hangingPunct="1">
                        <a:lnSpc>
                          <a:spcPct val="100000"/>
                        </a:lnSpc>
                        <a:spcBef>
                          <a:spcPts val="0"/>
                        </a:spcBef>
                        <a:spcAft>
                          <a:spcPts val="0"/>
                        </a:spcAft>
                        <a:buClrTx/>
                        <a:buSzTx/>
                        <a:buFontTx/>
                        <a:buNone/>
                        <a:tabLst/>
                        <a:defRPr/>
                      </a:pPr>
                      <a:endParaRPr kumimoji="1" lang="ja-JP" altLang="en-US" sz="1200"/>
                    </a:p>
                  </a:txBody>
                  <a:tcPr/>
                </a:tc>
                <a:extLst>
                  <a:ext uri="{0D108BD9-81ED-4DB2-BD59-A6C34878D82A}">
                    <a16:rowId xmlns:a16="http://schemas.microsoft.com/office/drawing/2014/main" val="2770195634"/>
                  </a:ext>
                </a:extLst>
              </a:tr>
              <a:tr h="476377">
                <a:tc vMerge="1">
                  <a:txBody>
                    <a:bodyPr/>
                    <a:lstStyle/>
                    <a:p>
                      <a:endParaRPr kumimoji="1" lang="ja-JP" altLang="en-US" sz="12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lang="ja-JP" altLang="en-US" sz="1200"/>
                        <a:t>歯のエナメル質</a:t>
                      </a:r>
                    </a:p>
                  </a:txBody>
                  <a:tcPr anchor="ctr"/>
                </a:tc>
                <a:tc>
                  <a:txBody>
                    <a:bodyPr/>
                    <a:lstStyle/>
                    <a:p>
                      <a:r>
                        <a:rPr kumimoji="1" lang="ja-JP" altLang="en-US" sz="1200"/>
                        <a:t>生体組織に生じるラジカルを測定</a:t>
                      </a:r>
                      <a:endParaRPr lang="ja-JP" altLang="en-US" sz="1200"/>
                    </a:p>
                  </a:txBody>
                  <a:tcPr/>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r>
                        <a:rPr kumimoji="1" lang="ja-JP" altLang="en-US" sz="1200"/>
                        <a:t>電子スピン共鳴</a:t>
                      </a:r>
                      <a:endParaRPr kumimoji="1" lang="en-US" altLang="ja-JP" sz="1200"/>
                    </a:p>
                    <a:p>
                      <a:pPr marL="0" marR="0" indent="0" algn="l" defTabSz="685800" rtl="0" eaLnBrk="1" fontAlgn="auto" latinLnBrk="0" hangingPunct="1">
                        <a:lnSpc>
                          <a:spcPct val="100000"/>
                        </a:lnSpc>
                        <a:spcBef>
                          <a:spcPts val="0"/>
                        </a:spcBef>
                        <a:spcAft>
                          <a:spcPts val="0"/>
                        </a:spcAft>
                        <a:buClrTx/>
                        <a:buSzTx/>
                        <a:buFontTx/>
                        <a:buNone/>
                        <a:tabLst/>
                        <a:defRPr/>
                      </a:pPr>
                      <a:r>
                        <a:rPr kumimoji="1" lang="en-US" altLang="ja-JP" sz="1200"/>
                        <a:t>(Electron Spin Resonance; ESR)</a:t>
                      </a:r>
                    </a:p>
                  </a:txBody>
                  <a:tcPr/>
                </a:tc>
                <a:extLst>
                  <a:ext uri="{0D108BD9-81ED-4DB2-BD59-A6C34878D82A}">
                    <a16:rowId xmlns:a16="http://schemas.microsoft.com/office/drawing/2014/main" val="2850538722"/>
                  </a:ext>
                </a:extLst>
              </a:tr>
              <a:tr h="476377">
                <a:tc rowSpan="4">
                  <a:txBody>
                    <a:bodyPr/>
                    <a:lstStyle/>
                    <a:p>
                      <a:r>
                        <a:rPr kumimoji="1" lang="ja-JP" altLang="en-US" sz="1200" dirty="0"/>
                        <a:t>情報の解析</a:t>
                      </a:r>
                    </a:p>
                  </a:txBody>
                  <a:tcPr>
                    <a:noFill/>
                  </a:tcPr>
                </a:tc>
                <a:tc>
                  <a:txBody>
                    <a:bodyPr/>
                    <a:lstStyle/>
                    <a:p>
                      <a:r>
                        <a:rPr kumimoji="1" lang="ja-JP" altLang="en-US" sz="1200" b="1"/>
                        <a:t>問診等での病歴、　事故の状況</a:t>
                      </a:r>
                    </a:p>
                  </a:txBody>
                  <a:tcPr anchor="ctr"/>
                </a:tc>
                <a:tc>
                  <a:txBody>
                    <a:bodyPr/>
                    <a:lstStyle/>
                    <a:p>
                      <a:r>
                        <a:rPr kumimoji="1" lang="ja-JP" altLang="en-US" sz="1200"/>
                        <a:t>被ばくの可能性の評価</a:t>
                      </a:r>
                    </a:p>
                  </a:txBody>
                  <a:tcPr/>
                </a:tc>
                <a:tc>
                  <a:txBody>
                    <a:bodyPr/>
                    <a:lstStyle/>
                    <a:p>
                      <a:r>
                        <a:rPr kumimoji="1" lang="ja-JP" altLang="en-US" sz="1200" dirty="0"/>
                        <a:t>患者本人あるいは放射線管理要員</a:t>
                      </a:r>
                      <a:endParaRPr kumimoji="1" lang="en-US" altLang="ja-JP" sz="1200" dirty="0"/>
                    </a:p>
                    <a:p>
                      <a:r>
                        <a:rPr kumimoji="1" lang="ja-JP" altLang="en-US" sz="1200" dirty="0"/>
                        <a:t>より聴取</a:t>
                      </a:r>
                    </a:p>
                  </a:txBody>
                  <a:tcPr/>
                </a:tc>
                <a:extLst>
                  <a:ext uri="{0D108BD9-81ED-4DB2-BD59-A6C34878D82A}">
                    <a16:rowId xmlns:a16="http://schemas.microsoft.com/office/drawing/2014/main" val="2804483810"/>
                  </a:ext>
                </a:extLst>
              </a:tr>
              <a:tr h="312620">
                <a:tc vMerge="1">
                  <a:txBody>
                    <a:bodyPr/>
                    <a:lstStyle/>
                    <a:p>
                      <a:endParaRPr kumimoji="1" lang="ja-JP" altLang="en-US"/>
                    </a:p>
                  </a:txBody>
                  <a:tcPr/>
                </a:tc>
                <a:tc>
                  <a:txBody>
                    <a:bodyPr/>
                    <a:lstStyle/>
                    <a:p>
                      <a:r>
                        <a:rPr kumimoji="1" lang="ja-JP" altLang="en-US" sz="1200" b="1" dirty="0"/>
                        <a:t>個人線量計</a:t>
                      </a:r>
                    </a:p>
                  </a:txBody>
                  <a:tcPr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t>個人被ばく線量</a:t>
                      </a:r>
                    </a:p>
                  </a:txBody>
                  <a:tcPr/>
                </a:tc>
                <a:tc>
                  <a:txBody>
                    <a:bodyPr/>
                    <a:lstStyle/>
                    <a:p>
                      <a:r>
                        <a:rPr kumimoji="1" lang="ja-JP" altLang="en-US" sz="1200" b="0" dirty="0"/>
                        <a:t>被ばく線量の実測値</a:t>
                      </a:r>
                    </a:p>
                  </a:txBody>
                  <a:tcPr/>
                </a:tc>
                <a:extLst>
                  <a:ext uri="{0D108BD9-81ED-4DB2-BD59-A6C34878D82A}">
                    <a16:rowId xmlns:a16="http://schemas.microsoft.com/office/drawing/2014/main" val="3573666112"/>
                  </a:ext>
                </a:extLst>
              </a:tr>
              <a:tr h="476377">
                <a:tc vMerge="1">
                  <a:txBody>
                    <a:bodyPr/>
                    <a:lstStyle/>
                    <a:p>
                      <a:endParaRPr kumimoji="1" lang="ja-JP" altLang="en-US"/>
                    </a:p>
                  </a:txBody>
                  <a:tcPr/>
                </a:tc>
                <a:tc>
                  <a:txBody>
                    <a:bodyPr/>
                    <a:lstStyle/>
                    <a:p>
                      <a:r>
                        <a:rPr kumimoji="1" lang="ja-JP" altLang="en-US" sz="1200"/>
                        <a:t>線源、放射性物質等の情報</a:t>
                      </a:r>
                    </a:p>
                  </a:txBody>
                  <a:tcPr anchor="ctr"/>
                </a:tc>
                <a:tc>
                  <a:txBody>
                    <a:bodyPr/>
                    <a:lstStyle/>
                    <a:p>
                      <a:r>
                        <a:rPr kumimoji="1" lang="ja-JP" altLang="en-US" sz="1200"/>
                        <a:t>計算</a:t>
                      </a:r>
                    </a:p>
                  </a:txBody>
                  <a:tcPr/>
                </a:tc>
                <a:tc>
                  <a:txBody>
                    <a:bodyPr/>
                    <a:lstStyle/>
                    <a:p>
                      <a:r>
                        <a:rPr kumimoji="1" lang="ja-JP" altLang="en-US" sz="1200" dirty="0"/>
                        <a:t>計算による線量推定</a:t>
                      </a:r>
                    </a:p>
                  </a:txBody>
                  <a:tcPr/>
                </a:tc>
                <a:extLst>
                  <a:ext uri="{0D108BD9-81ED-4DB2-BD59-A6C34878D82A}">
                    <a16:rowId xmlns:a16="http://schemas.microsoft.com/office/drawing/2014/main" val="1557003154"/>
                  </a:ext>
                </a:extLst>
              </a:tr>
              <a:tr h="476377">
                <a:tc vMerge="1">
                  <a:txBody>
                    <a:bodyPr/>
                    <a:lstStyle/>
                    <a:p>
                      <a:endParaRPr kumimoji="1" lang="ja-JP" altLang="en-US" sz="1200" dirty="0"/>
                    </a:p>
                  </a:txBody>
                  <a:tcPr>
                    <a:noFill/>
                  </a:tcPr>
                </a:tc>
                <a:tc>
                  <a:txBody>
                    <a:bodyPr/>
                    <a:lstStyle/>
                    <a:p>
                      <a:r>
                        <a:rPr kumimoji="1" lang="ja-JP" altLang="en-US" sz="1200" dirty="0"/>
                        <a:t>再構築</a:t>
                      </a:r>
                    </a:p>
                  </a:txBody>
                  <a:tcPr anchor="ctr"/>
                </a:tc>
                <a:tc>
                  <a:txBody>
                    <a:bodyPr/>
                    <a:lstStyle/>
                    <a:p>
                      <a:r>
                        <a:rPr kumimoji="1" lang="ja-JP" altLang="en-US" sz="1200"/>
                        <a:t>線源等の情報による事故状況の再現と実測結果からの計算</a:t>
                      </a:r>
                    </a:p>
                  </a:txBody>
                  <a:tcPr/>
                </a:tc>
                <a:tc>
                  <a:txBody>
                    <a:bodyPr/>
                    <a:lstStyle/>
                    <a:p>
                      <a:r>
                        <a:rPr kumimoji="1" lang="ja-JP" altLang="en-US" sz="1200" dirty="0"/>
                        <a:t>事故状況の再現、実測、計算</a:t>
                      </a:r>
                    </a:p>
                  </a:txBody>
                  <a:tcPr/>
                </a:tc>
                <a:extLst>
                  <a:ext uri="{0D108BD9-81ED-4DB2-BD59-A6C34878D82A}">
                    <a16:rowId xmlns:a16="http://schemas.microsoft.com/office/drawing/2014/main" val="378242274"/>
                  </a:ext>
                </a:extLst>
              </a:tr>
              <a:tr h="500192">
                <a:tc rowSpan="2">
                  <a:txBody>
                    <a:bodyPr/>
                    <a:lstStyle/>
                    <a:p>
                      <a:r>
                        <a:rPr kumimoji="1" lang="ja-JP" altLang="en-US" sz="1200" dirty="0"/>
                        <a:t>計測</a:t>
                      </a:r>
                      <a:endParaRPr kumimoji="1" lang="en-US" altLang="ja-JP" sz="1200" dirty="0"/>
                    </a:p>
                    <a:p>
                      <a:endParaRPr kumimoji="1" lang="en-US" altLang="ja-JP" sz="1200" dirty="0"/>
                    </a:p>
                    <a:p>
                      <a:r>
                        <a:rPr kumimoji="1" lang="ja-JP" altLang="en-US" sz="1200" dirty="0"/>
                        <a:t>放射線、</a:t>
                      </a:r>
                      <a:endParaRPr kumimoji="1" lang="en-US" altLang="ja-JP" sz="1200" dirty="0"/>
                    </a:p>
                    <a:p>
                      <a:r>
                        <a:rPr kumimoji="1" lang="ja-JP" altLang="en-US" sz="1200" dirty="0"/>
                        <a:t>放射性物質の計測</a:t>
                      </a:r>
                      <a:endParaRPr kumimoji="1" lang="en-US" altLang="ja-JP" sz="1200" dirty="0"/>
                    </a:p>
                  </a:txBody>
                  <a:tcPr>
                    <a:solidFill>
                      <a:schemeClr val="tx2">
                        <a:lumMod val="20000"/>
                        <a:lumOff val="80000"/>
                      </a:schemeClr>
                    </a:solidFill>
                  </a:tcPr>
                </a:tc>
                <a:tc>
                  <a:txBody>
                    <a:bodyPr/>
                    <a:lstStyle/>
                    <a:p>
                      <a:r>
                        <a:rPr kumimoji="1" lang="ja-JP" altLang="en-US" sz="1200" b="1" dirty="0"/>
                        <a:t>身体、臓器</a:t>
                      </a:r>
                    </a:p>
                  </a:txBody>
                  <a:tcPr anchor="ctr"/>
                </a:tc>
                <a:tc>
                  <a:txBody>
                    <a:bodyPr/>
                    <a:lstStyle/>
                    <a:p>
                      <a:r>
                        <a:rPr kumimoji="1" lang="ja-JP" altLang="en-US" sz="1200" b="0" dirty="0"/>
                        <a:t>体外計測（ホールボディカウンター、甲状腺モニター、肺モニター）</a:t>
                      </a:r>
                    </a:p>
                  </a:txBody>
                  <a:tcPr/>
                </a:tc>
                <a:tc>
                  <a:txBody>
                    <a:bodyPr/>
                    <a:lstStyle/>
                    <a:p>
                      <a:r>
                        <a:rPr kumimoji="1" lang="ja-JP" altLang="en-US" sz="1200" b="0" dirty="0"/>
                        <a:t>体内残留量の計測</a:t>
                      </a:r>
                    </a:p>
                  </a:txBody>
                  <a:tcPr/>
                </a:tc>
                <a:extLst>
                  <a:ext uri="{0D108BD9-81ED-4DB2-BD59-A6C34878D82A}">
                    <a16:rowId xmlns:a16="http://schemas.microsoft.com/office/drawing/2014/main" val="4231489181"/>
                  </a:ext>
                </a:extLst>
              </a:tr>
              <a:tr h="357287">
                <a:tc vMerge="1">
                  <a:txBody>
                    <a:bodyPr/>
                    <a:lstStyle/>
                    <a:p>
                      <a:endParaRPr kumimoji="1" lang="ja-JP" altLang="en-US"/>
                    </a:p>
                  </a:txBody>
                  <a:tcPr/>
                </a:tc>
                <a:tc>
                  <a:txBody>
                    <a:bodyPr/>
                    <a:lstStyle/>
                    <a:p>
                      <a:r>
                        <a:rPr kumimoji="1" lang="ja-JP" altLang="en-US" sz="1200" b="1"/>
                        <a:t>尿、便</a:t>
                      </a:r>
                    </a:p>
                  </a:txBody>
                  <a:tcPr anchor="ctr"/>
                </a:tc>
                <a:tc>
                  <a:txBody>
                    <a:bodyPr/>
                    <a:lstStyle/>
                    <a:p>
                      <a:r>
                        <a:rPr kumimoji="1" lang="ja-JP" altLang="en-US" sz="1200" b="0"/>
                        <a:t>バイオアッセイ法</a:t>
                      </a:r>
                    </a:p>
                  </a:txBody>
                  <a:tcPr/>
                </a:tc>
                <a:tc>
                  <a:txBody>
                    <a:bodyPr/>
                    <a:lstStyle/>
                    <a:p>
                      <a:r>
                        <a:rPr kumimoji="1" lang="ja-JP" altLang="en-US" sz="1200" b="0" dirty="0"/>
                        <a:t>排泄量の計測、摂取量の推定</a:t>
                      </a:r>
                    </a:p>
                  </a:txBody>
                  <a:tcPr/>
                </a:tc>
                <a:extLst>
                  <a:ext uri="{0D108BD9-81ED-4DB2-BD59-A6C34878D82A}">
                    <a16:rowId xmlns:a16="http://schemas.microsoft.com/office/drawing/2014/main" val="1424155334"/>
                  </a:ext>
                </a:extLst>
              </a:tr>
            </a:tbl>
          </a:graphicData>
        </a:graphic>
      </p:graphicFrame>
      <p:sp>
        <p:nvSpPr>
          <p:cNvPr id="3" name="スライド番号プレースホルダー 2">
            <a:extLst>
              <a:ext uri="{FF2B5EF4-FFF2-40B4-BE49-F238E27FC236}">
                <a16:creationId xmlns:a16="http://schemas.microsoft.com/office/drawing/2014/main" id="{647D314E-DA58-FB47-A154-99CFC93F8AC7}"/>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6</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84830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C5AC34-831C-FD4B-973C-34411757E9CF}"/>
              </a:ext>
            </a:extLst>
          </p:cNvPr>
          <p:cNvSpPr>
            <a:spLocks noGrp="1"/>
          </p:cNvSpPr>
          <p:nvPr>
            <p:ph type="title"/>
          </p:nvPr>
        </p:nvSpPr>
        <p:spPr/>
        <p:txBody>
          <a:bodyPr>
            <a:normAutofit/>
          </a:bodyPr>
          <a:lstStyle/>
          <a:p>
            <a:r>
              <a:rPr kumimoji="1" lang="ja-JP" altLang="en-US">
                <a:latin typeface="Yu Gothic" panose="020B0400000000000000" pitchFamily="34" charset="-128"/>
                <a:ea typeface="Yu Gothic" panose="020B0400000000000000" pitchFamily="34" charset="-128"/>
              </a:rPr>
              <a:t>試料採取用資材と取り扱い</a:t>
            </a:r>
          </a:p>
        </p:txBody>
      </p:sp>
      <p:pic>
        <p:nvPicPr>
          <p:cNvPr id="3" name="Picture 4">
            <a:extLst>
              <a:ext uri="{FF2B5EF4-FFF2-40B4-BE49-F238E27FC236}">
                <a16:creationId xmlns:a16="http://schemas.microsoft.com/office/drawing/2014/main" id="{A1468EC0-61A3-1C4A-B6AA-6EF5D4170C62}"/>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a:xfrm>
            <a:off x="822654" y="4906886"/>
            <a:ext cx="1312490" cy="1257144"/>
          </a:xfrm>
          <a:prstGeom prst="rect">
            <a:avLst/>
          </a:prstGeom>
        </p:spPr>
      </p:pic>
      <p:sp>
        <p:nvSpPr>
          <p:cNvPr id="4" name="テキスト ボックス 3">
            <a:extLst>
              <a:ext uri="{FF2B5EF4-FFF2-40B4-BE49-F238E27FC236}">
                <a16:creationId xmlns:a16="http://schemas.microsoft.com/office/drawing/2014/main" id="{F55E16E8-EDF0-5946-848F-8897FD2F5A71}"/>
              </a:ext>
            </a:extLst>
          </p:cNvPr>
          <p:cNvSpPr txBox="1"/>
          <p:nvPr/>
        </p:nvSpPr>
        <p:spPr>
          <a:xfrm>
            <a:off x="498083" y="6164030"/>
            <a:ext cx="1826141" cy="584775"/>
          </a:xfrm>
          <a:prstGeom prst="rect">
            <a:avLst/>
          </a:prstGeom>
          <a:noFill/>
        </p:spPr>
        <p:txBody>
          <a:bodyPr wrap="none" rtlCol="0">
            <a:spAutoFit/>
          </a:bodyPr>
          <a:lstStyle/>
          <a:p>
            <a:pPr algn="ctr"/>
            <a:r>
              <a:rPr kumimoji="1" lang="ja-JP" altLang="en-US" sz="1600">
                <a:latin typeface="Yu Gothic" panose="020B0400000000000000" pitchFamily="34" charset="-128"/>
                <a:ea typeface="Yu Gothic" panose="020B0400000000000000" pitchFamily="34" charset="-128"/>
              </a:rPr>
              <a:t>試料受け渡しに</a:t>
            </a:r>
            <a:endParaRPr kumimoji="1" lang="en-US" altLang="ja-JP" sz="1600">
              <a:latin typeface="Yu Gothic" panose="020B0400000000000000" pitchFamily="34" charset="-128"/>
              <a:ea typeface="Yu Gothic" panose="020B0400000000000000" pitchFamily="34" charset="-128"/>
            </a:endParaRPr>
          </a:p>
          <a:p>
            <a:pPr algn="ctr"/>
            <a:r>
              <a:rPr kumimoji="1" lang="ja-JP" altLang="en-US" sz="1600">
                <a:latin typeface="Yu Gothic" panose="020B0400000000000000" pitchFamily="34" charset="-128"/>
                <a:ea typeface="Yu Gothic" panose="020B0400000000000000" pitchFamily="34" charset="-128"/>
              </a:rPr>
              <a:t>ビニール袋を活用</a:t>
            </a:r>
          </a:p>
        </p:txBody>
      </p:sp>
      <p:pic>
        <p:nvPicPr>
          <p:cNvPr id="7" name="図 6">
            <a:extLst>
              <a:ext uri="{FF2B5EF4-FFF2-40B4-BE49-F238E27FC236}">
                <a16:creationId xmlns:a16="http://schemas.microsoft.com/office/drawing/2014/main" id="{571D019A-711C-AF4E-AFD6-8FCDD14C7E7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523" y="1188068"/>
            <a:ext cx="2495262" cy="1871019"/>
          </a:xfrm>
          <a:prstGeom prst="rect">
            <a:avLst/>
          </a:prstGeom>
        </p:spPr>
      </p:pic>
      <p:pic>
        <p:nvPicPr>
          <p:cNvPr id="9" name="図 8">
            <a:extLst>
              <a:ext uri="{FF2B5EF4-FFF2-40B4-BE49-F238E27FC236}">
                <a16:creationId xmlns:a16="http://schemas.microsoft.com/office/drawing/2014/main" id="{BCE8D23D-BE05-9F4E-9D39-C4E5A159CC6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654758" y="1166796"/>
            <a:ext cx="3295555" cy="2264680"/>
          </a:xfrm>
          <a:prstGeom prst="rect">
            <a:avLst/>
          </a:prstGeom>
        </p:spPr>
      </p:pic>
      <p:sp>
        <p:nvSpPr>
          <p:cNvPr id="13" name="テキスト ボックス 12">
            <a:extLst>
              <a:ext uri="{FF2B5EF4-FFF2-40B4-BE49-F238E27FC236}">
                <a16:creationId xmlns:a16="http://schemas.microsoft.com/office/drawing/2014/main" id="{3FD449FB-C768-0840-8053-F415E497C940}"/>
              </a:ext>
            </a:extLst>
          </p:cNvPr>
          <p:cNvSpPr txBox="1"/>
          <p:nvPr/>
        </p:nvSpPr>
        <p:spPr>
          <a:xfrm>
            <a:off x="628650" y="3143655"/>
            <a:ext cx="1415772" cy="338554"/>
          </a:xfrm>
          <a:prstGeom prst="rect">
            <a:avLst/>
          </a:prstGeom>
          <a:noFill/>
        </p:spPr>
        <p:txBody>
          <a:bodyPr wrap="none" rtlCol="0">
            <a:spAutoFit/>
          </a:bodyPr>
          <a:lstStyle/>
          <a:p>
            <a:r>
              <a:rPr kumimoji="1" lang="ja-JP" altLang="en-US" sz="1600">
                <a:latin typeface="Yu Gothic" panose="020B0400000000000000" pitchFamily="34" charset="-128"/>
                <a:ea typeface="Yu Gothic" panose="020B0400000000000000" pitchFamily="34" charset="-128"/>
              </a:rPr>
              <a:t>綿棒やスワブ</a:t>
            </a:r>
          </a:p>
        </p:txBody>
      </p:sp>
      <p:sp>
        <p:nvSpPr>
          <p:cNvPr id="14" name="テキスト ボックス 13">
            <a:extLst>
              <a:ext uri="{FF2B5EF4-FFF2-40B4-BE49-F238E27FC236}">
                <a16:creationId xmlns:a16="http://schemas.microsoft.com/office/drawing/2014/main" id="{B6064587-7196-5D43-AE87-D6CDD31D9BE3}"/>
              </a:ext>
            </a:extLst>
          </p:cNvPr>
          <p:cNvSpPr txBox="1"/>
          <p:nvPr/>
        </p:nvSpPr>
        <p:spPr>
          <a:xfrm>
            <a:off x="3937535" y="3124893"/>
            <a:ext cx="2031325" cy="830997"/>
          </a:xfrm>
          <a:prstGeom prst="rect">
            <a:avLst/>
          </a:prstGeom>
          <a:noFill/>
        </p:spPr>
        <p:txBody>
          <a:bodyPr wrap="none" rtlCol="0">
            <a:spAutoFit/>
          </a:bodyPr>
          <a:lstStyle/>
          <a:p>
            <a:pPr algn="ctr"/>
            <a:r>
              <a:rPr kumimoji="1" lang="ja-JP" altLang="en-US" sz="1600" dirty="0">
                <a:latin typeface="Yu Gothic" panose="020B0400000000000000" pitchFamily="34" charset="-128"/>
                <a:ea typeface="Yu Gothic" panose="020B0400000000000000" pitchFamily="34" charset="-128"/>
              </a:rPr>
              <a:t>オーバーキャップ式</a:t>
            </a:r>
            <a:endParaRPr kumimoji="1" lang="en-US" altLang="ja-JP" sz="1600" dirty="0">
              <a:latin typeface="Yu Gothic" panose="020B0400000000000000" pitchFamily="34" charset="-128"/>
              <a:ea typeface="Yu Gothic" panose="020B0400000000000000" pitchFamily="34" charset="-128"/>
            </a:endParaRPr>
          </a:p>
          <a:p>
            <a:pPr algn="ctr"/>
            <a:r>
              <a:rPr kumimoji="1" lang="ja-JP" altLang="en-US" sz="1600" dirty="0">
                <a:latin typeface="Yu Gothic" panose="020B0400000000000000" pitchFamily="34" charset="-128"/>
                <a:ea typeface="Yu Gothic" panose="020B0400000000000000" pitchFamily="34" charset="-128"/>
              </a:rPr>
              <a:t>ヘパリン採血管</a:t>
            </a:r>
            <a:endParaRPr kumimoji="1" lang="en-US" altLang="ja-JP" sz="1600" dirty="0">
              <a:latin typeface="Yu Gothic" panose="020B0400000000000000" pitchFamily="34" charset="-128"/>
              <a:ea typeface="Yu Gothic" panose="020B0400000000000000" pitchFamily="34" charset="-128"/>
            </a:endParaRPr>
          </a:p>
          <a:p>
            <a:pPr algn="ctr"/>
            <a:r>
              <a:rPr lang="ja-JP" altLang="en-US" sz="1600" dirty="0">
                <a:latin typeface="Yu Gothic" panose="020B0400000000000000" pitchFamily="34" charset="-128"/>
                <a:ea typeface="Yu Gothic" panose="020B0400000000000000" pitchFamily="34" charset="-128"/>
              </a:rPr>
              <a:t>（</a:t>
            </a:r>
            <a:r>
              <a:rPr lang="en-US" altLang="ja-JP" sz="1600" dirty="0">
                <a:latin typeface="Yu Gothic" panose="020B0400000000000000" pitchFamily="34" charset="-128"/>
                <a:ea typeface="Yu Gothic" panose="020B0400000000000000" pitchFamily="34" charset="-128"/>
              </a:rPr>
              <a:t>3〜10mL</a:t>
            </a:r>
            <a:r>
              <a:rPr lang="ja-JP" altLang="en-US" sz="1600" dirty="0">
                <a:latin typeface="Yu Gothic" panose="020B0400000000000000" pitchFamily="34" charset="-128"/>
                <a:ea typeface="Yu Gothic" panose="020B0400000000000000" pitchFamily="34" charset="-128"/>
              </a:rPr>
              <a:t>）</a:t>
            </a:r>
            <a:endParaRPr kumimoji="1" lang="ja-JP" altLang="en-US" sz="1600" dirty="0">
              <a:latin typeface="Yu Gothic" panose="020B0400000000000000" pitchFamily="34" charset="-128"/>
              <a:ea typeface="Yu Gothic" panose="020B0400000000000000" pitchFamily="34" charset="-128"/>
            </a:endParaRPr>
          </a:p>
        </p:txBody>
      </p:sp>
      <p:sp>
        <p:nvSpPr>
          <p:cNvPr id="16" name="テキスト ボックス 15">
            <a:extLst>
              <a:ext uri="{FF2B5EF4-FFF2-40B4-BE49-F238E27FC236}">
                <a16:creationId xmlns:a16="http://schemas.microsoft.com/office/drawing/2014/main" id="{5A601549-D626-AD4D-BB50-7CF3997DF6DA}"/>
              </a:ext>
            </a:extLst>
          </p:cNvPr>
          <p:cNvSpPr txBox="1"/>
          <p:nvPr/>
        </p:nvSpPr>
        <p:spPr>
          <a:xfrm>
            <a:off x="5938842" y="3480747"/>
            <a:ext cx="3057055" cy="584775"/>
          </a:xfrm>
          <a:prstGeom prst="rect">
            <a:avLst/>
          </a:prstGeom>
          <a:noFill/>
        </p:spPr>
        <p:txBody>
          <a:bodyPr wrap="square" rtlCol="0">
            <a:spAutoFit/>
          </a:bodyPr>
          <a:lstStyle/>
          <a:p>
            <a:pPr algn="ctr"/>
            <a:r>
              <a:rPr kumimoji="1" lang="ja-JP" altLang="en-US" sz="1600">
                <a:latin typeface="Yu Gothic" panose="020B0400000000000000" pitchFamily="34" charset="-128"/>
                <a:ea typeface="Yu Gothic" panose="020B0400000000000000" pitchFamily="34" charset="-128"/>
              </a:rPr>
              <a:t>採取した試料の情報を記載した検体ラベル等</a:t>
            </a:r>
          </a:p>
        </p:txBody>
      </p:sp>
      <p:sp>
        <p:nvSpPr>
          <p:cNvPr id="5" name="スライド番号プレースホルダー 4">
            <a:extLst>
              <a:ext uri="{FF2B5EF4-FFF2-40B4-BE49-F238E27FC236}">
                <a16:creationId xmlns:a16="http://schemas.microsoft.com/office/drawing/2014/main" id="{A2F023D2-F82C-054E-BDC5-31BFD10F983B}"/>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7</a:t>
            </a:fld>
            <a:endParaRPr kumimoji="1" lang="ja-JP" altLang="en-US">
              <a:latin typeface="Yu Gothic" panose="020B0400000000000000" pitchFamily="34" charset="-128"/>
              <a:ea typeface="Yu Gothic" panose="020B0400000000000000" pitchFamily="34" charset="-128"/>
            </a:endParaRPr>
          </a:p>
        </p:txBody>
      </p:sp>
      <p:sp>
        <p:nvSpPr>
          <p:cNvPr id="25" name="テキスト ボックス 24">
            <a:extLst>
              <a:ext uri="{FF2B5EF4-FFF2-40B4-BE49-F238E27FC236}">
                <a16:creationId xmlns:a16="http://schemas.microsoft.com/office/drawing/2014/main" id="{35C8CF9C-049E-4091-B21D-AF523CE5FFEC}"/>
              </a:ext>
            </a:extLst>
          </p:cNvPr>
          <p:cNvSpPr txBox="1"/>
          <p:nvPr/>
        </p:nvSpPr>
        <p:spPr>
          <a:xfrm>
            <a:off x="280705" y="4483564"/>
            <a:ext cx="1623304" cy="369332"/>
          </a:xfrm>
          <a:prstGeom prst="rect">
            <a:avLst/>
          </a:prstGeom>
          <a:noFill/>
          <a:ln>
            <a:noFill/>
          </a:ln>
        </p:spPr>
        <p:txBody>
          <a:bodyPr wrap="square" rtlCol="0">
            <a:spAutoFit/>
          </a:bodyPr>
          <a:lstStyle/>
          <a:p>
            <a:pPr algn="ctr"/>
            <a:r>
              <a:rPr kumimoji="1" lang="ja-JP" altLang="en-US">
                <a:latin typeface="Yu Gothic" panose="020B0400000000000000" pitchFamily="34" charset="-128"/>
                <a:ea typeface="Yu Gothic" panose="020B0400000000000000" pitchFamily="34" charset="-128"/>
              </a:rPr>
              <a:t>ホットゾーン</a:t>
            </a:r>
          </a:p>
        </p:txBody>
      </p:sp>
      <p:sp>
        <p:nvSpPr>
          <p:cNvPr id="6" name="矢印: 右 5">
            <a:extLst>
              <a:ext uri="{FF2B5EF4-FFF2-40B4-BE49-F238E27FC236}">
                <a16:creationId xmlns:a16="http://schemas.microsoft.com/office/drawing/2014/main" id="{9F7362CC-DA90-4171-ABA6-CEF5D344474B}"/>
              </a:ext>
            </a:extLst>
          </p:cNvPr>
          <p:cNvSpPr/>
          <p:nvPr/>
        </p:nvSpPr>
        <p:spPr>
          <a:xfrm>
            <a:off x="1816781" y="4464361"/>
            <a:ext cx="1838549"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28" name="テキスト ボックス 27">
            <a:extLst>
              <a:ext uri="{FF2B5EF4-FFF2-40B4-BE49-F238E27FC236}">
                <a16:creationId xmlns:a16="http://schemas.microsoft.com/office/drawing/2014/main" id="{35A11E09-271D-45C2-8D67-A65D8E8FBFA8}"/>
              </a:ext>
            </a:extLst>
          </p:cNvPr>
          <p:cNvSpPr txBox="1"/>
          <p:nvPr/>
        </p:nvSpPr>
        <p:spPr>
          <a:xfrm>
            <a:off x="7703106" y="4486021"/>
            <a:ext cx="1191203" cy="369332"/>
          </a:xfrm>
          <a:prstGeom prst="rect">
            <a:avLst/>
          </a:prstGeom>
          <a:noFill/>
          <a:ln>
            <a:noFill/>
          </a:ln>
        </p:spPr>
        <p:txBody>
          <a:bodyPr wrap="square" rtlCol="0">
            <a:spAutoFit/>
          </a:bodyPr>
          <a:lstStyle/>
          <a:p>
            <a:pPr algn="ctr"/>
            <a:r>
              <a:rPr kumimoji="1" lang="ja-JP" altLang="en-US">
                <a:latin typeface="Yu Gothic" panose="020B0400000000000000" pitchFamily="34" charset="-128"/>
                <a:ea typeface="Yu Gothic" panose="020B0400000000000000" pitchFamily="34" charset="-128"/>
              </a:rPr>
              <a:t>分析機関</a:t>
            </a:r>
          </a:p>
        </p:txBody>
      </p:sp>
      <p:sp>
        <p:nvSpPr>
          <p:cNvPr id="29" name="テキスト ボックス 28">
            <a:extLst>
              <a:ext uri="{FF2B5EF4-FFF2-40B4-BE49-F238E27FC236}">
                <a16:creationId xmlns:a16="http://schemas.microsoft.com/office/drawing/2014/main" id="{AA160112-3E9E-49B0-BD58-4C1CF2B4886E}"/>
              </a:ext>
            </a:extLst>
          </p:cNvPr>
          <p:cNvSpPr txBox="1"/>
          <p:nvPr/>
        </p:nvSpPr>
        <p:spPr>
          <a:xfrm>
            <a:off x="2570366" y="6506887"/>
            <a:ext cx="1415772" cy="338554"/>
          </a:xfrm>
          <a:prstGeom prst="rect">
            <a:avLst/>
          </a:prstGeom>
          <a:noFill/>
        </p:spPr>
        <p:txBody>
          <a:bodyPr wrap="square" rtlCol="0">
            <a:spAutoFit/>
          </a:bodyPr>
          <a:lstStyle/>
          <a:p>
            <a:pPr algn="ctr"/>
            <a:r>
              <a:rPr kumimoji="1" lang="ja-JP" altLang="en-US" sz="1600">
                <a:latin typeface="Yu Gothic" panose="020B0400000000000000" pitchFamily="34" charset="-128"/>
                <a:ea typeface="Yu Gothic" panose="020B0400000000000000" pitchFamily="34" charset="-128"/>
              </a:rPr>
              <a:t>＜一次容器＞</a:t>
            </a:r>
          </a:p>
        </p:txBody>
      </p:sp>
      <p:pic>
        <p:nvPicPr>
          <p:cNvPr id="43" name="図 42">
            <a:extLst>
              <a:ext uri="{FF2B5EF4-FFF2-40B4-BE49-F238E27FC236}">
                <a16:creationId xmlns:a16="http://schemas.microsoft.com/office/drawing/2014/main" id="{23DA3259-1D51-4630-BD90-0A81BA8BF27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075793" y="1399306"/>
            <a:ext cx="1365751" cy="1024622"/>
          </a:xfrm>
          <a:prstGeom prst="rect">
            <a:avLst/>
          </a:prstGeom>
        </p:spPr>
      </p:pic>
      <p:sp>
        <p:nvSpPr>
          <p:cNvPr id="44" name="テキスト ボックス 43">
            <a:extLst>
              <a:ext uri="{FF2B5EF4-FFF2-40B4-BE49-F238E27FC236}">
                <a16:creationId xmlns:a16="http://schemas.microsoft.com/office/drawing/2014/main" id="{02AB0E7D-FD1D-4605-93F1-7F950C17B688}"/>
              </a:ext>
            </a:extLst>
          </p:cNvPr>
          <p:cNvSpPr txBox="1"/>
          <p:nvPr/>
        </p:nvSpPr>
        <p:spPr>
          <a:xfrm>
            <a:off x="2785320" y="2386219"/>
            <a:ext cx="1946699" cy="584775"/>
          </a:xfrm>
          <a:prstGeom prst="rect">
            <a:avLst/>
          </a:prstGeom>
          <a:noFill/>
        </p:spPr>
        <p:txBody>
          <a:bodyPr wrap="square" rtlCol="0">
            <a:spAutoFit/>
          </a:bodyPr>
          <a:lstStyle/>
          <a:p>
            <a:pPr algn="ctr"/>
            <a:r>
              <a:rPr kumimoji="1" lang="ja-JP" altLang="en-US" sz="1600">
                <a:latin typeface="Yu Gothic" panose="020B0400000000000000" pitchFamily="34" charset="-128"/>
                <a:ea typeface="Yu Gothic" panose="020B0400000000000000" pitchFamily="34" charset="-128"/>
              </a:rPr>
              <a:t>ガーゼ等の</a:t>
            </a:r>
            <a:endParaRPr kumimoji="1" lang="en-US" altLang="ja-JP" sz="1600">
              <a:latin typeface="Yu Gothic" panose="020B0400000000000000" pitchFamily="34" charset="-128"/>
              <a:ea typeface="Yu Gothic" panose="020B0400000000000000" pitchFamily="34" charset="-128"/>
            </a:endParaRPr>
          </a:p>
          <a:p>
            <a:pPr algn="ctr"/>
            <a:r>
              <a:rPr kumimoji="1" lang="ja-JP" altLang="en-US" sz="1600">
                <a:latin typeface="Yu Gothic" panose="020B0400000000000000" pitchFamily="34" charset="-128"/>
                <a:ea typeface="Yu Gothic" panose="020B0400000000000000" pitchFamily="34" charset="-128"/>
              </a:rPr>
              <a:t>除染に使った資材</a:t>
            </a:r>
          </a:p>
        </p:txBody>
      </p:sp>
      <p:sp>
        <p:nvSpPr>
          <p:cNvPr id="45" name="テキスト ボックス 44">
            <a:extLst>
              <a:ext uri="{FF2B5EF4-FFF2-40B4-BE49-F238E27FC236}">
                <a16:creationId xmlns:a16="http://schemas.microsoft.com/office/drawing/2014/main" id="{875E4B49-3FD2-41F0-82BC-2BB947AE7517}"/>
              </a:ext>
            </a:extLst>
          </p:cNvPr>
          <p:cNvSpPr txBox="1"/>
          <p:nvPr/>
        </p:nvSpPr>
        <p:spPr>
          <a:xfrm>
            <a:off x="3614541" y="4504185"/>
            <a:ext cx="1844201" cy="369332"/>
          </a:xfrm>
          <a:prstGeom prst="rect">
            <a:avLst/>
          </a:prstGeom>
          <a:noFill/>
          <a:ln>
            <a:noFill/>
          </a:ln>
        </p:spPr>
        <p:txBody>
          <a:bodyPr wrap="square" rtlCol="0">
            <a:spAutoFit/>
          </a:bodyPr>
          <a:lstStyle/>
          <a:p>
            <a:pPr algn="ctr"/>
            <a:r>
              <a:rPr kumimoji="1" lang="ja-JP" altLang="en-US">
                <a:latin typeface="Yu Gothic" panose="020B0400000000000000" pitchFamily="34" charset="-128"/>
                <a:ea typeface="Yu Gothic" panose="020B0400000000000000" pitchFamily="34" charset="-128"/>
              </a:rPr>
              <a:t>コールドゾーン</a:t>
            </a:r>
          </a:p>
        </p:txBody>
      </p:sp>
      <p:sp>
        <p:nvSpPr>
          <p:cNvPr id="46" name="矢印: 右 45">
            <a:extLst>
              <a:ext uri="{FF2B5EF4-FFF2-40B4-BE49-F238E27FC236}">
                <a16:creationId xmlns:a16="http://schemas.microsoft.com/office/drawing/2014/main" id="{254BFDCC-4C88-45B3-A357-B33984635CAC}"/>
              </a:ext>
            </a:extLst>
          </p:cNvPr>
          <p:cNvSpPr/>
          <p:nvPr/>
        </p:nvSpPr>
        <p:spPr>
          <a:xfrm>
            <a:off x="5488672" y="4483564"/>
            <a:ext cx="2251585" cy="360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10" name="正方形/長方形 9">
            <a:extLst>
              <a:ext uri="{FF2B5EF4-FFF2-40B4-BE49-F238E27FC236}">
                <a16:creationId xmlns:a16="http://schemas.microsoft.com/office/drawing/2014/main" id="{2E253EA3-8FB0-4D9C-A6DC-BFC5544E1545}"/>
              </a:ext>
            </a:extLst>
          </p:cNvPr>
          <p:cNvSpPr/>
          <p:nvPr/>
        </p:nvSpPr>
        <p:spPr>
          <a:xfrm>
            <a:off x="135569" y="4142573"/>
            <a:ext cx="8934394" cy="267929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48" name="テキスト ボックス 47">
            <a:extLst>
              <a:ext uri="{FF2B5EF4-FFF2-40B4-BE49-F238E27FC236}">
                <a16:creationId xmlns:a16="http://schemas.microsoft.com/office/drawing/2014/main" id="{D70D6E73-6380-45FE-9CC8-A5B702C3594F}"/>
              </a:ext>
            </a:extLst>
          </p:cNvPr>
          <p:cNvSpPr txBox="1"/>
          <p:nvPr/>
        </p:nvSpPr>
        <p:spPr>
          <a:xfrm>
            <a:off x="271673" y="3957907"/>
            <a:ext cx="2513647" cy="369332"/>
          </a:xfrm>
          <a:prstGeom prst="rect">
            <a:avLst/>
          </a:prstGeom>
          <a:solidFill>
            <a:schemeClr val="bg1"/>
          </a:solidFill>
          <a:ln>
            <a:noFill/>
          </a:ln>
        </p:spPr>
        <p:txBody>
          <a:bodyPr wrap="square" rtlCol="0">
            <a:spAutoFit/>
          </a:bodyPr>
          <a:lstStyle/>
          <a:p>
            <a:pPr algn="ctr"/>
            <a:r>
              <a:rPr kumimoji="1" lang="ja-JP" altLang="en-US">
                <a:latin typeface="Yu Gothic" panose="020B0400000000000000" pitchFamily="34" charset="-128"/>
                <a:ea typeface="Yu Gothic" panose="020B0400000000000000" pitchFamily="34" charset="-128"/>
              </a:rPr>
              <a:t>血液試料の取り扱い例</a:t>
            </a:r>
          </a:p>
        </p:txBody>
      </p:sp>
      <p:sp>
        <p:nvSpPr>
          <p:cNvPr id="54" name="テキスト ボックス 53">
            <a:extLst>
              <a:ext uri="{FF2B5EF4-FFF2-40B4-BE49-F238E27FC236}">
                <a16:creationId xmlns:a16="http://schemas.microsoft.com/office/drawing/2014/main" id="{61FCF5E4-157C-4A98-B342-701C0AE8DEB4}"/>
              </a:ext>
            </a:extLst>
          </p:cNvPr>
          <p:cNvSpPr txBox="1"/>
          <p:nvPr/>
        </p:nvSpPr>
        <p:spPr>
          <a:xfrm>
            <a:off x="4602766" y="6500607"/>
            <a:ext cx="1415772" cy="338554"/>
          </a:xfrm>
          <a:prstGeom prst="rect">
            <a:avLst/>
          </a:prstGeom>
          <a:noFill/>
        </p:spPr>
        <p:txBody>
          <a:bodyPr wrap="none" rtlCol="0">
            <a:spAutoFit/>
          </a:bodyPr>
          <a:lstStyle/>
          <a:p>
            <a:pPr algn="ctr"/>
            <a:r>
              <a:rPr kumimoji="1" lang="ja-JP" altLang="en-US" sz="1600">
                <a:latin typeface="Yu Gothic" panose="020B0400000000000000" pitchFamily="34" charset="-128"/>
                <a:ea typeface="Yu Gothic" panose="020B0400000000000000" pitchFamily="34" charset="-128"/>
              </a:rPr>
              <a:t>＜二次容器＞</a:t>
            </a:r>
          </a:p>
        </p:txBody>
      </p:sp>
      <p:sp>
        <p:nvSpPr>
          <p:cNvPr id="55" name="テキスト ボックス 54">
            <a:extLst>
              <a:ext uri="{FF2B5EF4-FFF2-40B4-BE49-F238E27FC236}">
                <a16:creationId xmlns:a16="http://schemas.microsoft.com/office/drawing/2014/main" id="{D0E5D964-5A3E-4B73-8794-CF20CE16A899}"/>
              </a:ext>
            </a:extLst>
          </p:cNvPr>
          <p:cNvSpPr txBox="1"/>
          <p:nvPr/>
        </p:nvSpPr>
        <p:spPr>
          <a:xfrm>
            <a:off x="6882936" y="6503889"/>
            <a:ext cx="1415772" cy="338554"/>
          </a:xfrm>
          <a:prstGeom prst="rect">
            <a:avLst/>
          </a:prstGeom>
          <a:noFill/>
        </p:spPr>
        <p:txBody>
          <a:bodyPr wrap="none" rtlCol="0">
            <a:spAutoFit/>
          </a:bodyPr>
          <a:lstStyle/>
          <a:p>
            <a:pPr algn="ctr"/>
            <a:r>
              <a:rPr kumimoji="1" lang="ja-JP" altLang="en-US" sz="1600">
                <a:latin typeface="Yu Gothic" panose="020B0400000000000000" pitchFamily="34" charset="-128"/>
                <a:ea typeface="Yu Gothic" panose="020B0400000000000000" pitchFamily="34" charset="-128"/>
              </a:rPr>
              <a:t>＜三次容器＞</a:t>
            </a:r>
          </a:p>
        </p:txBody>
      </p:sp>
      <p:pic>
        <p:nvPicPr>
          <p:cNvPr id="57" name="図 56">
            <a:extLst>
              <a:ext uri="{FF2B5EF4-FFF2-40B4-BE49-F238E27FC236}">
                <a16:creationId xmlns:a16="http://schemas.microsoft.com/office/drawing/2014/main" id="{29A3F52B-416B-4565-8D13-64DF8EF2FA84}"/>
              </a:ext>
            </a:extLst>
          </p:cNvPr>
          <p:cNvPicPr>
            <a:picLocks noChangeAspect="1"/>
          </p:cNvPicPr>
          <p:nvPr/>
        </p:nvPicPr>
        <p:blipFill rotWithShape="1">
          <a:blip r:embed="rId7">
            <a:extLst>
              <a:ext uri="{BEBA8EAE-BF5A-486C-A8C5-ECC9F3942E4B}">
                <a14:imgProps xmlns:a14="http://schemas.microsoft.com/office/drawing/2010/main">
                  <a14:imgLayer r:embed="rId8">
                    <a14:imgEffect>
                      <a14:backgroundRemoval t="30222" b="75556" l="60000" r="94750">
                        <a14:foregroundMark x1="69750" y1="45000" x2="69750" y2="45000"/>
                        <a14:foregroundMark x1="77500" y1="45778" x2="77500" y2="45778"/>
                        <a14:foregroundMark x1="71917" y1="47000" x2="71917" y2="47000"/>
                        <a14:foregroundMark x1="71250" y1="43111" x2="71250" y2="43111"/>
                        <a14:foregroundMark x1="71000" y1="39667" x2="71000" y2="39667"/>
                        <a14:foregroundMark x1="74000" y1="34778" x2="74000" y2="34778"/>
                        <a14:foregroundMark x1="81167" y1="33556" x2="81667" y2="33222"/>
                        <a14:foregroundMark x1="83500" y1="30556" x2="83500" y2="30556"/>
                        <a14:foregroundMark x1="86833" y1="34222" x2="87583" y2="34222"/>
                        <a14:foregroundMark x1="93250" y1="37222" x2="93250" y2="37222"/>
                        <a14:foregroundMark x1="94500" y1="38889" x2="94500" y2="38889"/>
                        <a14:foregroundMark x1="93083" y1="47667" x2="93083" y2="48222"/>
                        <a14:foregroundMark x1="74000" y1="73667" x2="74000" y2="73667"/>
                        <a14:foregroundMark x1="74500" y1="75333" x2="74500" y2="75333"/>
                        <a14:foregroundMark x1="78000" y1="33222" x2="78583" y2="33222"/>
                        <a14:foregroundMark x1="73417" y1="33000" x2="74000" y2="33000"/>
                        <a14:foregroundMark x1="72167" y1="33000" x2="72167" y2="33000"/>
                        <a14:foregroundMark x1="70833" y1="33000" x2="70833" y2="33000"/>
                        <a14:foregroundMark x1="68250" y1="33556" x2="68250" y2="33556"/>
                        <a14:foregroundMark x1="68833" y1="33000" x2="68833" y2="33000"/>
                        <a14:foregroundMark x1="71250" y1="32333" x2="71583" y2="32333"/>
                        <a14:foregroundMark x1="74333" y1="32556" x2="74750" y2="32556"/>
                        <a14:foregroundMark x1="67750" y1="33778" x2="67750" y2="33778"/>
                        <a14:foregroundMark x1="62583" y1="35667" x2="62583" y2="35667"/>
                        <a14:foregroundMark x1="60917" y1="35444" x2="60917" y2="35444"/>
                        <a14:foregroundMark x1="60000" y1="35000" x2="60000" y2="35000"/>
                        <a14:foregroundMark x1="72833" y1="75556" x2="72833" y2="75556"/>
                        <a14:foregroundMark x1="76750" y1="74667" x2="76750" y2="74667"/>
                        <a14:foregroundMark x1="79333" y1="73889" x2="79333" y2="73889"/>
                        <a14:foregroundMark x1="81500" y1="73889" x2="81500" y2="73889"/>
                        <a14:foregroundMark x1="84083" y1="73111" x2="84417" y2="73111"/>
                        <a14:foregroundMark x1="87583" y1="71667" x2="87583" y2="71667"/>
                        <a14:foregroundMark x1="87167" y1="72444" x2="87167" y2="72444"/>
                        <a14:foregroundMark x1="89583" y1="72444" x2="89583" y2="72444"/>
                        <a14:foregroundMark x1="86250" y1="72667" x2="86250" y2="72667"/>
                        <a14:foregroundMark x1="94750" y1="69667" x2="94750" y2="69667"/>
                        <a14:foregroundMark x1="92750" y1="71000" x2="92750" y2="71000"/>
                        <a14:foregroundMark x1="90583" y1="71556" x2="90583" y2="71556"/>
                        <a14:foregroundMark x1="90583" y1="71889" x2="90583" y2="71889"/>
                        <a14:foregroundMark x1="90833" y1="71889" x2="90833" y2="71889"/>
                        <a14:foregroundMark x1="90667" y1="71889" x2="90667" y2="71889"/>
                        <a14:foregroundMark x1="61250" y1="67889" x2="61250" y2="67889"/>
                        <a14:foregroundMark x1="61833" y1="68778" x2="61833" y2="68778"/>
                        <a14:foregroundMark x1="65583" y1="71000" x2="65583" y2="71000"/>
                        <a14:foregroundMark x1="66083" y1="71333" x2="66083" y2="71333"/>
                        <a14:foregroundMark x1="66667" y1="71556" x2="66667" y2="71556"/>
                        <a14:foregroundMark x1="66833" y1="71889" x2="66833" y2="71889"/>
                        <a14:foregroundMark x1="67333" y1="72333" x2="67333" y2="72333"/>
                        <a14:foregroundMark x1="67667" y1="33222" x2="67667" y2="33222"/>
                        <a14:foregroundMark x1="65000" y1="33444" x2="65000" y2="33444"/>
                        <a14:foregroundMark x1="64167" y1="33556" x2="64167" y2="33556"/>
                        <a14:foregroundMark x1="63500" y1="33222" x2="63500" y2="33222"/>
                        <a14:foregroundMark x1="62667" y1="33222" x2="62667" y2="33222"/>
                        <a14:foregroundMark x1="63333" y1="33222" x2="64167" y2="33222"/>
                        <a14:foregroundMark x1="65667" y1="33000" x2="65667" y2="33000"/>
                        <a14:foregroundMark x1="66000" y1="33000" x2="66000" y2="33000"/>
                        <a14:foregroundMark x1="66417" y1="33222" x2="66417" y2="33222"/>
                        <a14:foregroundMark x1="66833" y1="33222" x2="69833" y2="33000"/>
                        <a14:foregroundMark x1="64333" y1="33222" x2="80833" y2="30222"/>
                        <a14:foregroundMark x1="80833" y1="30222" x2="83500" y2="30444"/>
                        <a14:foregroundMark x1="81833" y1="30111" x2="82750" y2="30111"/>
                        <a14:backgroundMark x1="90750" y1="72333" x2="90750" y2="72333"/>
                        <a14:backgroundMark x1="90667" y1="72333" x2="90667" y2="72333"/>
                        <a14:backgroundMark x1="89500" y1="72444" x2="89500" y2="72444"/>
                        <a14:backgroundMark x1="90750" y1="71889" x2="90750" y2="71889"/>
                        <a14:backgroundMark x1="90667" y1="72111" x2="90917" y2="72111"/>
                      </a14:backgroundRemoval>
                    </a14:imgEffect>
                  </a14:imgLayer>
                </a14:imgProps>
              </a:ext>
            </a:extLst>
          </a:blip>
          <a:srcRect l="58939" t="27890" r="3027" b="21223"/>
          <a:stretch/>
        </p:blipFill>
        <p:spPr>
          <a:xfrm>
            <a:off x="6856942" y="5184555"/>
            <a:ext cx="1347338" cy="1323337"/>
          </a:xfrm>
          <a:prstGeom prst="rect">
            <a:avLst/>
          </a:prstGeom>
        </p:spPr>
      </p:pic>
      <p:sp>
        <p:nvSpPr>
          <p:cNvPr id="58" name="テキスト ボックス 57">
            <a:extLst>
              <a:ext uri="{FF2B5EF4-FFF2-40B4-BE49-F238E27FC236}">
                <a16:creationId xmlns:a16="http://schemas.microsoft.com/office/drawing/2014/main" id="{326EACB6-0F66-4A2C-8CA4-5FC732AE09D8}"/>
              </a:ext>
            </a:extLst>
          </p:cNvPr>
          <p:cNvSpPr txBox="1"/>
          <p:nvPr/>
        </p:nvSpPr>
        <p:spPr>
          <a:xfrm>
            <a:off x="2621999" y="6167676"/>
            <a:ext cx="1210588" cy="338554"/>
          </a:xfrm>
          <a:prstGeom prst="rect">
            <a:avLst/>
          </a:prstGeom>
          <a:noFill/>
        </p:spPr>
        <p:txBody>
          <a:bodyPr wrap="square" rtlCol="0">
            <a:spAutoFit/>
          </a:bodyPr>
          <a:lstStyle/>
          <a:p>
            <a:pPr algn="ctr"/>
            <a:r>
              <a:rPr lang="ja-JP" altLang="en-US" sz="1600" b="1" dirty="0">
                <a:solidFill>
                  <a:srgbClr val="FF0000"/>
                </a:solidFill>
                <a:latin typeface="Yu Gothic" panose="020B0400000000000000" pitchFamily="34" charset="-128"/>
                <a:ea typeface="Yu Gothic" panose="020B0400000000000000" pitchFamily="34" charset="-128"/>
              </a:rPr>
              <a:t>室温で保管</a:t>
            </a:r>
            <a:endParaRPr lang="en-US" altLang="ja-JP" sz="1600" b="1" dirty="0">
              <a:solidFill>
                <a:srgbClr val="FF0000"/>
              </a:solidFill>
              <a:latin typeface="Yu Gothic" panose="020B0400000000000000" pitchFamily="34" charset="-128"/>
              <a:ea typeface="Yu Gothic" panose="020B0400000000000000" pitchFamily="34" charset="-128"/>
            </a:endParaRPr>
          </a:p>
        </p:txBody>
      </p:sp>
      <p:pic>
        <p:nvPicPr>
          <p:cNvPr id="12" name="図 11">
            <a:extLst>
              <a:ext uri="{FF2B5EF4-FFF2-40B4-BE49-F238E27FC236}">
                <a16:creationId xmlns:a16="http://schemas.microsoft.com/office/drawing/2014/main" id="{C1AA76C0-E7C6-4097-B3A0-E8838C45A24C}"/>
              </a:ext>
            </a:extLst>
          </p:cNvPr>
          <p:cNvPicPr>
            <a:picLocks noChangeAspect="1"/>
          </p:cNvPicPr>
          <p:nvPr/>
        </p:nvPicPr>
        <p:blipFill>
          <a:blip r:embed="rId9"/>
          <a:stretch>
            <a:fillRect/>
          </a:stretch>
        </p:blipFill>
        <p:spPr>
          <a:xfrm>
            <a:off x="4846184" y="1166796"/>
            <a:ext cx="460301" cy="1958726"/>
          </a:xfrm>
          <a:prstGeom prst="rect">
            <a:avLst/>
          </a:prstGeom>
        </p:spPr>
      </p:pic>
      <p:grpSp>
        <p:nvGrpSpPr>
          <p:cNvPr id="15" name="グループ化 14">
            <a:extLst>
              <a:ext uri="{FF2B5EF4-FFF2-40B4-BE49-F238E27FC236}">
                <a16:creationId xmlns:a16="http://schemas.microsoft.com/office/drawing/2014/main" id="{0227BB47-BD53-44D5-9B79-3B4C50D8F958}"/>
              </a:ext>
            </a:extLst>
          </p:cNvPr>
          <p:cNvGrpSpPr/>
          <p:nvPr/>
        </p:nvGrpSpPr>
        <p:grpSpPr>
          <a:xfrm rot="1284933">
            <a:off x="3105671" y="5174142"/>
            <a:ext cx="468118" cy="982963"/>
            <a:chOff x="4173673" y="4432592"/>
            <a:chExt cx="336944" cy="982963"/>
          </a:xfrm>
        </p:grpSpPr>
        <p:pic>
          <p:nvPicPr>
            <p:cNvPr id="1026" name="Picture 2" descr="研究所用採取チューブ">
              <a:extLst>
                <a:ext uri="{FF2B5EF4-FFF2-40B4-BE49-F238E27FC236}">
                  <a16:creationId xmlns:a16="http://schemas.microsoft.com/office/drawing/2014/main" id="{7ECFD3D9-36FF-4FB8-8D38-C86B21B793D1}"/>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400" b="90000" l="10000" r="90000">
                          <a14:foregroundMark x1="46600" y1="9400" x2="46600" y2="9400"/>
                          <a14:foregroundMark x1="55000" y1="25000" x2="49000" y2="25000"/>
                          <a14:foregroundMark x1="47002" y1="47706" x2="47400" y2="50400"/>
                          <a14:foregroundMark x1="47002" y1="60909" x2="47400" y2="69400"/>
                          <a14:foregroundMark x1="55200" y1="36600" x2="55200" y2="42000"/>
                          <a14:foregroundMark x1="55400" y1="41800" x2="54600" y2="70200"/>
                          <a14:foregroundMark x1="55200" y1="28000" x2="55000" y2="39800"/>
                          <a14:foregroundMark x1="56000" y1="28800" x2="55800" y2="40600"/>
                          <a14:foregroundMark x1="55200" y1="24000" x2="55200" y2="35400"/>
                          <a14:foregroundMark x1="56000" y1="24000" x2="55000" y2="34600"/>
                          <a14:foregroundMark x1="56395" y1="87648" x2="56397" y2="88276"/>
                          <a14:foregroundMark x1="56388" y1="85462" x2="56390" y2="86179"/>
                          <a14:foregroundMark x1="56200" y1="23600" x2="56350" y2="72968"/>
                          <a14:backgroundMark x1="43600" y1="27600" x2="43600" y2="63200"/>
                          <a14:backgroundMark x1="56200" y1="89800" x2="56200" y2="89800"/>
                          <a14:backgroundMark x1="56000" y1="91400" x2="57000" y2="87400"/>
                          <a14:backgroundMark x1="55800" y1="90400" x2="57000" y2="87400"/>
                          <a14:backgroundMark x1="56400" y1="89800" x2="56400" y2="87400"/>
                          <a14:backgroundMark x1="55800" y1="89800" x2="57000" y2="88000"/>
                          <a14:backgroundMark x1="56000" y1="89800" x2="57200" y2="84600"/>
                          <a14:backgroundMark x1="56000" y1="89400" x2="57200" y2="78400"/>
                          <a14:backgroundMark x1="57200" y1="88000" x2="57000" y2="75000"/>
                          <a14:backgroundMark x1="56200" y1="88600" x2="57000" y2="84400"/>
                          <a14:backgroundMark x1="56000" y1="88800" x2="57000" y2="84400"/>
                          <a14:backgroundMark x1="56200" y1="89400" x2="56200" y2="86400"/>
                        </a14:backgroundRemoval>
                      </a14:imgEffect>
                    </a14:imgLayer>
                  </a14:imgProps>
                </a:ext>
                <a:ext uri="{28A0092B-C50C-407E-A947-70E740481C1C}">
                  <a14:useLocalDpi xmlns:a14="http://schemas.microsoft.com/office/drawing/2010/main" val="0"/>
                </a:ext>
              </a:extLst>
            </a:blip>
            <a:srcRect l="41636" t="7001" r="41608" b="9654"/>
            <a:stretch/>
          </p:blipFill>
          <p:spPr bwMode="auto">
            <a:xfrm>
              <a:off x="4173673" y="4432592"/>
              <a:ext cx="184544" cy="91788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研究所用採取チューブ">
              <a:extLst>
                <a:ext uri="{FF2B5EF4-FFF2-40B4-BE49-F238E27FC236}">
                  <a16:creationId xmlns:a16="http://schemas.microsoft.com/office/drawing/2014/main" id="{A1355B6A-0F63-4B77-AF84-668B8F875AEE}"/>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400" b="90000" l="10000" r="90000">
                          <a14:foregroundMark x1="46600" y1="9400" x2="46600" y2="9400"/>
                          <a14:foregroundMark x1="55000" y1="25000" x2="49000" y2="25000"/>
                          <a14:foregroundMark x1="47002" y1="47706" x2="47400" y2="50400"/>
                          <a14:foregroundMark x1="47002" y1="60909" x2="47400" y2="69400"/>
                          <a14:foregroundMark x1="55200" y1="36600" x2="55200" y2="42000"/>
                          <a14:foregroundMark x1="55400" y1="41800" x2="54600" y2="70200"/>
                          <a14:foregroundMark x1="55200" y1="28000" x2="55000" y2="39800"/>
                          <a14:foregroundMark x1="56000" y1="28800" x2="55800" y2="40600"/>
                          <a14:foregroundMark x1="55200" y1="24000" x2="55200" y2="35400"/>
                          <a14:foregroundMark x1="56000" y1="24000" x2="55000" y2="34600"/>
                          <a14:foregroundMark x1="56395" y1="87648" x2="56397" y2="88276"/>
                          <a14:foregroundMark x1="56388" y1="85462" x2="56390" y2="86179"/>
                          <a14:foregroundMark x1="56200" y1="23600" x2="56350" y2="72968"/>
                          <a14:backgroundMark x1="43600" y1="27600" x2="43600" y2="63200"/>
                          <a14:backgroundMark x1="56200" y1="89800" x2="56200" y2="89800"/>
                          <a14:backgroundMark x1="56000" y1="91400" x2="57000" y2="87400"/>
                          <a14:backgroundMark x1="55800" y1="90400" x2="57000" y2="87400"/>
                          <a14:backgroundMark x1="56400" y1="89800" x2="56400" y2="87400"/>
                          <a14:backgroundMark x1="55800" y1="89800" x2="57000" y2="88000"/>
                          <a14:backgroundMark x1="56000" y1="89800" x2="57200" y2="84600"/>
                          <a14:backgroundMark x1="56000" y1="89400" x2="57200" y2="78400"/>
                          <a14:backgroundMark x1="57200" y1="88000" x2="57000" y2="75000"/>
                          <a14:backgroundMark x1="56200" y1="88600" x2="57000" y2="84400"/>
                          <a14:backgroundMark x1="56000" y1="88800" x2="57000" y2="84400"/>
                          <a14:backgroundMark x1="56200" y1="89400" x2="56200" y2="86400"/>
                        </a14:backgroundRemoval>
                      </a14:imgEffect>
                    </a14:imgLayer>
                  </a14:imgProps>
                </a:ext>
                <a:ext uri="{28A0092B-C50C-407E-A947-70E740481C1C}">
                  <a14:useLocalDpi xmlns:a14="http://schemas.microsoft.com/office/drawing/2010/main" val="0"/>
                </a:ext>
              </a:extLst>
            </a:blip>
            <a:srcRect l="41636" t="7001" r="41608" b="9654"/>
            <a:stretch/>
          </p:blipFill>
          <p:spPr bwMode="auto">
            <a:xfrm>
              <a:off x="4326073" y="4497671"/>
              <a:ext cx="184544" cy="9178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7" name="グループ化 26">
            <a:extLst>
              <a:ext uri="{FF2B5EF4-FFF2-40B4-BE49-F238E27FC236}">
                <a16:creationId xmlns:a16="http://schemas.microsoft.com/office/drawing/2014/main" id="{3547A32E-7606-448A-908E-A425CA006E1A}"/>
              </a:ext>
            </a:extLst>
          </p:cNvPr>
          <p:cNvGrpSpPr/>
          <p:nvPr/>
        </p:nvGrpSpPr>
        <p:grpSpPr>
          <a:xfrm>
            <a:off x="3974194" y="5003920"/>
            <a:ext cx="2027481" cy="1457659"/>
            <a:chOff x="4293064" y="4990678"/>
            <a:chExt cx="2027481" cy="1457659"/>
          </a:xfrm>
        </p:grpSpPr>
        <p:grpSp>
          <p:nvGrpSpPr>
            <p:cNvPr id="22" name="グループ化 21">
              <a:extLst>
                <a:ext uri="{FF2B5EF4-FFF2-40B4-BE49-F238E27FC236}">
                  <a16:creationId xmlns:a16="http://schemas.microsoft.com/office/drawing/2014/main" id="{958DB9B0-8EAC-47C7-9034-A557173DA624}"/>
                </a:ext>
              </a:extLst>
            </p:cNvPr>
            <p:cNvGrpSpPr/>
            <p:nvPr/>
          </p:nvGrpSpPr>
          <p:grpSpPr>
            <a:xfrm>
              <a:off x="5050889" y="4990678"/>
              <a:ext cx="1269656" cy="1457659"/>
              <a:chOff x="5050889" y="4990678"/>
              <a:chExt cx="1269656" cy="1457659"/>
            </a:xfrm>
          </p:grpSpPr>
          <p:pic>
            <p:nvPicPr>
              <p:cNvPr id="53" name="Picture 4" descr="M-ZOS2 無地ジップスタンドバッグ ヘッズ(HEADS) 52670319">
                <a:extLst>
                  <a:ext uri="{FF2B5EF4-FFF2-40B4-BE49-F238E27FC236}">
                    <a16:creationId xmlns:a16="http://schemas.microsoft.com/office/drawing/2014/main" id="{F550754E-C4CB-4E7B-922D-AAE0B0637CE6}"/>
                  </a:ext>
                </a:extLst>
              </p:cNvPr>
              <p:cNvPicPr>
                <a:picLocks noChangeAspect="1" noChangeArrowheads="1"/>
              </p:cNvPicPr>
              <p:nvPr/>
            </p:nvPicPr>
            <p:blipFill rotWithShape="1">
              <a:blip r:embed="rId12" cstate="print">
                <a:extLst>
                  <a:ext uri="{BEBA8EAE-BF5A-486C-A8C5-ECC9F3942E4B}">
                    <a14:imgProps xmlns:a14="http://schemas.microsoft.com/office/drawing/2010/main">
                      <a14:imgLayer r:embed="rId13">
                        <a14:imgEffect>
                          <a14:backgroundRemoval t="571" b="98000" l="12857" r="84286">
                            <a14:foregroundMark x1="31714" y1="95143" x2="31714" y2="95143"/>
                            <a14:foregroundMark x1="74286" y1="93714" x2="74286" y2="93714"/>
                            <a14:foregroundMark x1="74286" y1="96571" x2="74286" y2="96571"/>
                            <a14:foregroundMark x1="72286" y1="97429" x2="72286" y2="97429"/>
                            <a14:foregroundMark x1="59714" y1="98000" x2="59714" y2="98000"/>
                            <a14:foregroundMark x1="36571" y1="98000" x2="36571" y2="98000"/>
                            <a14:foregroundMark x1="24000" y1="98000" x2="24000" y2="98000"/>
                            <a14:foregroundMark x1="21143" y1="59429" x2="21143" y2="59429"/>
                            <a14:foregroundMark x1="20571" y1="40000" x2="20571" y2="40000"/>
                            <a14:foregroundMark x1="23429" y1="23143" x2="23429" y2="23143"/>
                            <a14:foregroundMark x1="73714" y1="40000" x2="73143" y2="39143"/>
                            <a14:foregroundMark x1="82000" y1="30857" x2="82000" y2="30857"/>
                            <a14:foregroundMark x1="79429" y1="21714" x2="79429" y2="21714"/>
                            <a14:foregroundMark x1="80571" y1="16286" x2="80571" y2="16286"/>
                            <a14:foregroundMark x1="84857" y1="26000" x2="84857" y2="26000"/>
                            <a14:foregroundMark x1="18571" y1="41429" x2="18571" y2="41429"/>
                            <a14:foregroundMark x1="17143" y1="39143" x2="17143" y2="39143"/>
                            <a14:foregroundMark x1="16286" y1="17714" x2="16286" y2="17714"/>
                            <a14:foregroundMark x1="17714" y1="14000" x2="17714" y2="14000"/>
                            <a14:foregroundMark x1="22571" y1="13429" x2="22571" y2="13429"/>
                            <a14:foregroundMark x1="27429" y1="14000" x2="27429" y2="14000"/>
                            <a14:foregroundMark x1="26286" y1="14000" x2="26286" y2="14000"/>
                            <a14:foregroundMark x1="30286" y1="14000" x2="30286" y2="14000"/>
                            <a14:foregroundMark x1="30286" y1="12000" x2="30286" y2="12000"/>
                            <a14:foregroundMark x1="22571" y1="6286" x2="22571" y2="6286"/>
                            <a14:foregroundMark x1="35143" y1="7714" x2="35143" y2="7714"/>
                            <a14:foregroundMark x1="52000" y1="9143" x2="52000" y2="9143"/>
                            <a14:foregroundMark x1="79429" y1="9143" x2="79429" y2="9143"/>
                            <a14:foregroundMark x1="75714" y1="23143" x2="75714" y2="23143"/>
                            <a14:foregroundMark x1="55429" y1="35143" x2="55429" y2="35143"/>
                            <a14:foregroundMark x1="59143" y1="2286" x2="59143" y2="2286"/>
                            <a14:foregroundMark x1="16286" y1="857" x2="16286" y2="857"/>
                            <a14:foregroundMark x1="12857" y1="857" x2="12857" y2="857"/>
                            <a14:foregroundMark x1="14857" y1="10571" x2="14857" y2="10571"/>
                          </a14:backgroundRemoval>
                        </a14:imgEffect>
                      </a14:imgLayer>
                    </a14:imgProps>
                  </a:ext>
                  <a:ext uri="{28A0092B-C50C-407E-A947-70E740481C1C}">
                    <a14:useLocalDpi xmlns:a14="http://schemas.microsoft.com/office/drawing/2010/main" val="0"/>
                  </a:ext>
                </a:extLst>
              </a:blip>
              <a:srcRect l="12736" r="10831"/>
              <a:stretch/>
            </p:blipFill>
            <p:spPr bwMode="auto">
              <a:xfrm>
                <a:off x="5050889" y="4990678"/>
                <a:ext cx="1269656" cy="1457659"/>
              </a:xfrm>
              <a:prstGeom prst="rect">
                <a:avLst/>
              </a:prstGeom>
              <a:noFill/>
              <a:extLst>
                <a:ext uri="{909E8E84-426E-40DD-AFC4-6F175D3DCCD1}">
                  <a14:hiddenFill xmlns:a14="http://schemas.microsoft.com/office/drawing/2010/main">
                    <a:solidFill>
                      <a:srgbClr val="FFFFFF"/>
                    </a:solidFill>
                  </a14:hiddenFill>
                </a:ext>
              </a:extLst>
            </p:spPr>
          </p:pic>
          <p:grpSp>
            <p:nvGrpSpPr>
              <p:cNvPr id="60" name="グループ化 59">
                <a:extLst>
                  <a:ext uri="{FF2B5EF4-FFF2-40B4-BE49-F238E27FC236}">
                    <a16:creationId xmlns:a16="http://schemas.microsoft.com/office/drawing/2014/main" id="{2C3050FD-39A0-4518-892C-9C051CE763B1}"/>
                  </a:ext>
                </a:extLst>
              </p:cNvPr>
              <p:cNvGrpSpPr/>
              <p:nvPr/>
            </p:nvGrpSpPr>
            <p:grpSpPr>
              <a:xfrm>
                <a:off x="5420209" y="5248029"/>
                <a:ext cx="503193" cy="1109753"/>
                <a:chOff x="4173673" y="4427228"/>
                <a:chExt cx="354763" cy="923248"/>
              </a:xfrm>
            </p:grpSpPr>
            <p:pic>
              <p:nvPicPr>
                <p:cNvPr id="61" name="Picture 2" descr="研究所用採取チューブ">
                  <a:extLst>
                    <a:ext uri="{FF2B5EF4-FFF2-40B4-BE49-F238E27FC236}">
                      <a16:creationId xmlns:a16="http://schemas.microsoft.com/office/drawing/2014/main" id="{1F2C998C-6A71-4980-AF16-AE2C20B9BC03}"/>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400" b="90000" l="10000" r="90000">
                              <a14:foregroundMark x1="46600" y1="9400" x2="46600" y2="9400"/>
                              <a14:foregroundMark x1="55000" y1="25000" x2="49000" y2="25000"/>
                              <a14:foregroundMark x1="47002" y1="47706" x2="47400" y2="50400"/>
                              <a14:foregroundMark x1="47002" y1="60909" x2="47400" y2="69400"/>
                              <a14:foregroundMark x1="55200" y1="36600" x2="55200" y2="42000"/>
                              <a14:foregroundMark x1="55400" y1="41800" x2="54600" y2="70200"/>
                              <a14:foregroundMark x1="55200" y1="28000" x2="55000" y2="39800"/>
                              <a14:foregroundMark x1="56000" y1="28800" x2="55800" y2="40600"/>
                              <a14:foregroundMark x1="55200" y1="24000" x2="55200" y2="35400"/>
                              <a14:foregroundMark x1="56000" y1="24000" x2="55000" y2="34600"/>
                              <a14:foregroundMark x1="56395" y1="87648" x2="56397" y2="88276"/>
                              <a14:foregroundMark x1="56388" y1="85462" x2="56390" y2="86179"/>
                              <a14:foregroundMark x1="56200" y1="23600" x2="56350" y2="72968"/>
                              <a14:backgroundMark x1="43600" y1="27600" x2="43600" y2="63200"/>
                              <a14:backgroundMark x1="56200" y1="89800" x2="56200" y2="89800"/>
                              <a14:backgroundMark x1="56000" y1="91400" x2="57000" y2="87400"/>
                              <a14:backgroundMark x1="55800" y1="90400" x2="57000" y2="87400"/>
                              <a14:backgroundMark x1="56400" y1="89800" x2="56400" y2="87400"/>
                              <a14:backgroundMark x1="55800" y1="89800" x2="57000" y2="88000"/>
                              <a14:backgroundMark x1="56000" y1="89800" x2="57200" y2="84600"/>
                              <a14:backgroundMark x1="56000" y1="89400" x2="57200" y2="78400"/>
                              <a14:backgroundMark x1="57200" y1="88000" x2="57000" y2="75000"/>
                              <a14:backgroundMark x1="56200" y1="88600" x2="57000" y2="84400"/>
                              <a14:backgroundMark x1="56000" y1="88800" x2="57000" y2="84400"/>
                              <a14:backgroundMark x1="56200" y1="89400" x2="56200" y2="86400"/>
                            </a14:backgroundRemoval>
                          </a14:imgEffect>
                        </a14:imgLayer>
                      </a14:imgProps>
                    </a:ext>
                    <a:ext uri="{28A0092B-C50C-407E-A947-70E740481C1C}">
                      <a14:useLocalDpi xmlns:a14="http://schemas.microsoft.com/office/drawing/2010/main" val="0"/>
                    </a:ext>
                  </a:extLst>
                </a:blip>
                <a:srcRect l="41636" t="7001" r="41608" b="9654"/>
                <a:stretch/>
              </p:blipFill>
              <p:spPr bwMode="auto">
                <a:xfrm>
                  <a:off x="4173673" y="4432592"/>
                  <a:ext cx="184544" cy="91788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研究所用採取チューブ">
                  <a:extLst>
                    <a:ext uri="{FF2B5EF4-FFF2-40B4-BE49-F238E27FC236}">
                      <a16:creationId xmlns:a16="http://schemas.microsoft.com/office/drawing/2014/main" id="{FA412668-2C15-4E09-9593-9EBB9DF5FBDE}"/>
                    </a:ext>
                  </a:extLst>
                </p:cNvPr>
                <p:cNvPicPr>
                  <a:picLocks noChangeAspect="1" noChangeArrowheads="1"/>
                </p:cNvPicPr>
                <p:nvPr/>
              </p:nvPicPr>
              <p:blipFill rotWithShape="1">
                <a:blip r:embed="rId10">
                  <a:extLst>
                    <a:ext uri="{BEBA8EAE-BF5A-486C-A8C5-ECC9F3942E4B}">
                      <a14:imgProps xmlns:a14="http://schemas.microsoft.com/office/drawing/2010/main">
                        <a14:imgLayer r:embed="rId11">
                          <a14:imgEffect>
                            <a14:backgroundRemoval t="9400" b="90000" l="10000" r="90000">
                              <a14:foregroundMark x1="46600" y1="9400" x2="46600" y2="9400"/>
                              <a14:foregroundMark x1="55000" y1="25000" x2="49000" y2="25000"/>
                              <a14:foregroundMark x1="47002" y1="47706" x2="47400" y2="50400"/>
                              <a14:foregroundMark x1="47002" y1="60909" x2="47400" y2="69400"/>
                              <a14:foregroundMark x1="55200" y1="36600" x2="55200" y2="42000"/>
                              <a14:foregroundMark x1="55400" y1="41800" x2="54600" y2="70200"/>
                              <a14:foregroundMark x1="55200" y1="28000" x2="55000" y2="39800"/>
                              <a14:foregroundMark x1="56000" y1="28800" x2="55800" y2="40600"/>
                              <a14:foregroundMark x1="55200" y1="24000" x2="55200" y2="35400"/>
                              <a14:foregroundMark x1="56000" y1="24000" x2="55000" y2="34600"/>
                              <a14:foregroundMark x1="56395" y1="87648" x2="56397" y2="88276"/>
                              <a14:foregroundMark x1="56388" y1="85462" x2="56390" y2="86179"/>
                              <a14:foregroundMark x1="56200" y1="23600" x2="56350" y2="72968"/>
                              <a14:backgroundMark x1="43600" y1="27600" x2="43600" y2="63200"/>
                              <a14:backgroundMark x1="56200" y1="89800" x2="56200" y2="89800"/>
                              <a14:backgroundMark x1="56000" y1="91400" x2="57000" y2="87400"/>
                              <a14:backgroundMark x1="55800" y1="90400" x2="57000" y2="87400"/>
                              <a14:backgroundMark x1="56400" y1="89800" x2="56400" y2="87400"/>
                              <a14:backgroundMark x1="55800" y1="89800" x2="57000" y2="88000"/>
                              <a14:backgroundMark x1="56000" y1="89800" x2="57200" y2="84600"/>
                              <a14:backgroundMark x1="56000" y1="89400" x2="57200" y2="78400"/>
                              <a14:backgroundMark x1="57200" y1="88000" x2="57000" y2="75000"/>
                              <a14:backgroundMark x1="56200" y1="88600" x2="57000" y2="84400"/>
                              <a14:backgroundMark x1="56000" y1="88800" x2="57000" y2="84400"/>
                              <a14:backgroundMark x1="56200" y1="89400" x2="56200" y2="86400"/>
                            </a14:backgroundRemoval>
                          </a14:imgEffect>
                        </a14:imgLayer>
                      </a14:imgProps>
                    </a:ext>
                    <a:ext uri="{28A0092B-C50C-407E-A947-70E740481C1C}">
                      <a14:useLocalDpi xmlns:a14="http://schemas.microsoft.com/office/drawing/2010/main" val="0"/>
                    </a:ext>
                  </a:extLst>
                </a:blip>
                <a:srcRect l="41636" t="7001" r="41608" b="9654"/>
                <a:stretch/>
              </p:blipFill>
              <p:spPr bwMode="auto">
                <a:xfrm>
                  <a:off x="4343892" y="4427228"/>
                  <a:ext cx="184544" cy="917884"/>
                </a:xfrm>
                <a:prstGeom prst="rect">
                  <a:avLst/>
                </a:prstGeom>
                <a:noFill/>
                <a:extLst>
                  <a:ext uri="{909E8E84-426E-40DD-AFC4-6F175D3DCCD1}">
                    <a14:hiddenFill xmlns:a14="http://schemas.microsoft.com/office/drawing/2010/main">
                      <a:solidFill>
                        <a:srgbClr val="FFFFFF"/>
                      </a:solidFill>
                    </a14:hiddenFill>
                  </a:ext>
                </a:extLst>
              </p:spPr>
            </p:pic>
          </p:grpSp>
          <p:pic>
            <p:nvPicPr>
              <p:cNvPr id="21" name="図 20">
                <a:extLst>
                  <a:ext uri="{FF2B5EF4-FFF2-40B4-BE49-F238E27FC236}">
                    <a16:creationId xmlns:a16="http://schemas.microsoft.com/office/drawing/2014/main" id="{88F567C7-BEBC-43D4-9D96-DEE51C38E615}"/>
                  </a:ext>
                </a:extLst>
              </p:cNvPr>
              <p:cNvPicPr>
                <a:picLocks noChangeAspect="1"/>
              </p:cNvPicPr>
              <p:nvPr/>
            </p:nvPicPr>
            <p:blipFill rotWithShape="1">
              <a:blip r:embed="rId14">
                <a:extLst>
                  <a:ext uri="{BEBA8EAE-BF5A-486C-A8C5-ECC9F3942E4B}">
                    <a14:imgProps xmlns:a14="http://schemas.microsoft.com/office/drawing/2010/main">
                      <a14:imgLayer r:embed="rId15">
                        <a14:imgEffect>
                          <a14:backgroundRemoval t="10000" b="90000" l="10000" r="90000"/>
                        </a14:imgEffect>
                      </a14:imgLayer>
                    </a14:imgProps>
                  </a:ext>
                </a:extLst>
              </a:blip>
              <a:srcRect l="21440" t="16746" r="21113" b="11409"/>
              <a:stretch/>
            </p:blipFill>
            <p:spPr>
              <a:xfrm>
                <a:off x="5201125" y="5620817"/>
                <a:ext cx="1008000" cy="797891"/>
              </a:xfrm>
              <a:prstGeom prst="rect">
                <a:avLst/>
              </a:prstGeom>
            </p:spPr>
          </p:pic>
          <p:pic>
            <p:nvPicPr>
              <p:cNvPr id="56" name="図 55">
                <a:extLst>
                  <a:ext uri="{FF2B5EF4-FFF2-40B4-BE49-F238E27FC236}">
                    <a16:creationId xmlns:a16="http://schemas.microsoft.com/office/drawing/2014/main" id="{85C46BBA-3E02-40CB-98CE-BC1BCBD6A22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a:stretch/>
            </p:blipFill>
            <p:spPr>
              <a:xfrm>
                <a:off x="5808181" y="5982261"/>
                <a:ext cx="341028" cy="381860"/>
              </a:xfrm>
              <a:prstGeom prst="rect">
                <a:avLst/>
              </a:prstGeom>
            </p:spPr>
          </p:pic>
        </p:grpSp>
        <p:cxnSp>
          <p:nvCxnSpPr>
            <p:cNvPr id="24" name="直線コネクタ 23">
              <a:extLst>
                <a:ext uri="{FF2B5EF4-FFF2-40B4-BE49-F238E27FC236}">
                  <a16:creationId xmlns:a16="http://schemas.microsoft.com/office/drawing/2014/main" id="{C25AC1D9-F0DB-40CF-BA02-62B490BFA3CA}"/>
                </a:ext>
              </a:extLst>
            </p:cNvPr>
            <p:cNvCxnSpPr>
              <a:cxnSpLocks/>
              <a:stCxn id="63" idx="3"/>
            </p:cNvCxnSpPr>
            <p:nvPr/>
          </p:nvCxnSpPr>
          <p:spPr>
            <a:xfrm flipV="1">
              <a:off x="5093283" y="6016539"/>
              <a:ext cx="377445" cy="22689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96E25546-EDA4-4427-87B6-952AFEC80586}"/>
                </a:ext>
              </a:extLst>
            </p:cNvPr>
            <p:cNvSpPr txBox="1"/>
            <p:nvPr/>
          </p:nvSpPr>
          <p:spPr>
            <a:xfrm>
              <a:off x="4293064" y="6074155"/>
              <a:ext cx="800219" cy="338554"/>
            </a:xfrm>
            <a:prstGeom prst="rect">
              <a:avLst/>
            </a:prstGeom>
            <a:noFill/>
          </p:spPr>
          <p:txBody>
            <a:bodyPr wrap="none" rtlCol="0">
              <a:spAutoFit/>
            </a:bodyPr>
            <a:lstStyle/>
            <a:p>
              <a:pPr algn="ctr"/>
              <a:r>
                <a:rPr kumimoji="1" lang="ja-JP" altLang="en-US" sz="1600">
                  <a:latin typeface="Yu Gothic" panose="020B0400000000000000" pitchFamily="34" charset="-128"/>
                  <a:ea typeface="Yu Gothic" panose="020B0400000000000000" pitchFamily="34" charset="-128"/>
                </a:rPr>
                <a:t>吸収剤</a:t>
              </a:r>
            </a:p>
          </p:txBody>
        </p:sp>
      </p:grpSp>
      <p:sp>
        <p:nvSpPr>
          <p:cNvPr id="52" name="矢印: 環状 51">
            <a:extLst>
              <a:ext uri="{FF2B5EF4-FFF2-40B4-BE49-F238E27FC236}">
                <a16:creationId xmlns:a16="http://schemas.microsoft.com/office/drawing/2014/main" id="{A05E26F2-0E38-44A6-84D8-076B53C8311B}"/>
              </a:ext>
            </a:extLst>
          </p:cNvPr>
          <p:cNvSpPr/>
          <p:nvPr/>
        </p:nvSpPr>
        <p:spPr>
          <a:xfrm rot="20927062">
            <a:off x="3690569" y="4993204"/>
            <a:ext cx="1263631" cy="1399734"/>
          </a:xfrm>
          <a:prstGeom prst="circularArrow">
            <a:avLst>
              <a:gd name="adj1" fmla="val 11151"/>
              <a:gd name="adj2" fmla="val 757460"/>
              <a:gd name="adj3" fmla="val 19702360"/>
              <a:gd name="adj4" fmla="val 13152482"/>
              <a:gd name="adj5" fmla="val 10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panose="020B0400000000000000" pitchFamily="34" charset="-128"/>
              <a:ea typeface="Yu Gothic" panose="020B0400000000000000" pitchFamily="34" charset="-128"/>
            </a:endParaRPr>
          </a:p>
        </p:txBody>
      </p:sp>
      <p:sp>
        <p:nvSpPr>
          <p:cNvPr id="59" name="矢印: 環状 58">
            <a:extLst>
              <a:ext uri="{FF2B5EF4-FFF2-40B4-BE49-F238E27FC236}">
                <a16:creationId xmlns:a16="http://schemas.microsoft.com/office/drawing/2014/main" id="{6F8839CA-E4D3-476E-938D-46A54116B83D}"/>
              </a:ext>
            </a:extLst>
          </p:cNvPr>
          <p:cNvSpPr/>
          <p:nvPr/>
        </p:nvSpPr>
        <p:spPr>
          <a:xfrm rot="20927062">
            <a:off x="5822234" y="4946867"/>
            <a:ext cx="1263631" cy="1399734"/>
          </a:xfrm>
          <a:prstGeom prst="circularArrow">
            <a:avLst>
              <a:gd name="adj1" fmla="val 11151"/>
              <a:gd name="adj2" fmla="val 757460"/>
              <a:gd name="adj3" fmla="val 19702360"/>
              <a:gd name="adj4" fmla="val 13152482"/>
              <a:gd name="adj5" fmla="val 10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48174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A459B8-1DDF-2B8E-8D37-DFB660CB68D2}"/>
              </a:ext>
            </a:extLst>
          </p:cNvPr>
          <p:cNvSpPr>
            <a:spLocks noGrp="1"/>
          </p:cNvSpPr>
          <p:nvPr>
            <p:ph type="title"/>
          </p:nvPr>
        </p:nvSpPr>
        <p:spPr/>
        <p:txBody>
          <a:bodyPr>
            <a:noAutofit/>
          </a:bodyPr>
          <a:lstStyle/>
          <a:p>
            <a:r>
              <a:rPr lang="ja-JP" altLang="en-US">
                <a:latin typeface="Yu Gothic" panose="020B0400000000000000" pitchFamily="34" charset="-128"/>
                <a:ea typeface="Yu Gothic" panose="020B0400000000000000" pitchFamily="34" charset="-128"/>
              </a:rPr>
              <a:t>内部被ばく線量評価までの流れ</a:t>
            </a:r>
            <a:br>
              <a:rPr lang="en-US" altLang="ja-JP">
                <a:latin typeface="Yu Gothic" panose="020B0400000000000000" pitchFamily="34" charset="-128"/>
                <a:ea typeface="Yu Gothic" panose="020B0400000000000000" pitchFamily="34" charset="-128"/>
              </a:rPr>
            </a:br>
            <a:r>
              <a:rPr lang="ja-JP" altLang="en-US">
                <a:latin typeface="Yu Gothic" panose="020B0400000000000000" pitchFamily="34" charset="-128"/>
                <a:ea typeface="Yu Gothic" panose="020B0400000000000000" pitchFamily="34" charset="-128"/>
              </a:rPr>
              <a:t>（体外計測法）</a:t>
            </a:r>
            <a:endParaRPr kumimoji="1" lang="ja-JP" altLang="en-US">
              <a:latin typeface="Yu Gothic" panose="020B0400000000000000" pitchFamily="34" charset="-128"/>
              <a:ea typeface="Yu Gothic" panose="020B0400000000000000" pitchFamily="34" charset="-128"/>
            </a:endParaRPr>
          </a:p>
        </p:txBody>
      </p:sp>
      <p:sp>
        <p:nvSpPr>
          <p:cNvPr id="4" name="スライド番号プレースホルダー 3">
            <a:extLst>
              <a:ext uri="{FF2B5EF4-FFF2-40B4-BE49-F238E27FC236}">
                <a16:creationId xmlns:a16="http://schemas.microsoft.com/office/drawing/2014/main" id="{D37F17BD-DBDA-F6F4-6F10-A9E99080017B}"/>
              </a:ext>
            </a:extLst>
          </p:cNvPr>
          <p:cNvSpPr>
            <a:spLocks noGrp="1"/>
          </p:cNvSpPr>
          <p:nvPr>
            <p:ph type="sldNum" sz="quarter" idx="12"/>
          </p:nvPr>
        </p:nvSpPr>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8</a:t>
            </a:fld>
            <a:endParaRPr kumimoji="1" lang="ja-JP" altLang="en-US">
              <a:latin typeface="Yu Gothic" panose="020B0400000000000000" pitchFamily="34" charset="-128"/>
              <a:ea typeface="Yu Gothic" panose="020B0400000000000000" pitchFamily="34" charset="-128"/>
            </a:endParaRPr>
          </a:p>
        </p:txBody>
      </p:sp>
      <p:sp>
        <p:nvSpPr>
          <p:cNvPr id="7" name="角丸四角形 64">
            <a:extLst>
              <a:ext uri="{FF2B5EF4-FFF2-40B4-BE49-F238E27FC236}">
                <a16:creationId xmlns:a16="http://schemas.microsoft.com/office/drawing/2014/main" id="{8A8DA66C-F4D6-3B59-7BA2-572CABB07BF8}"/>
              </a:ext>
            </a:extLst>
          </p:cNvPr>
          <p:cNvSpPr/>
          <p:nvPr/>
        </p:nvSpPr>
        <p:spPr>
          <a:xfrm>
            <a:off x="583586" y="1303271"/>
            <a:ext cx="2033195" cy="444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a:latin typeface="Yu Gothic" panose="020B0400000000000000" pitchFamily="34" charset="-128"/>
                <a:ea typeface="Yu Gothic" panose="020B0400000000000000" pitchFamily="34" charset="-128"/>
              </a:rPr>
              <a:t>①聞き取り調査</a:t>
            </a:r>
          </a:p>
        </p:txBody>
      </p:sp>
      <p:sp>
        <p:nvSpPr>
          <p:cNvPr id="8" name="角丸四角形 64">
            <a:extLst>
              <a:ext uri="{FF2B5EF4-FFF2-40B4-BE49-F238E27FC236}">
                <a16:creationId xmlns:a16="http://schemas.microsoft.com/office/drawing/2014/main" id="{6D15D2CB-C3B3-44D7-08E9-0EC6E8B2B00C}"/>
              </a:ext>
            </a:extLst>
          </p:cNvPr>
          <p:cNvSpPr/>
          <p:nvPr/>
        </p:nvSpPr>
        <p:spPr>
          <a:xfrm>
            <a:off x="3511631" y="1303270"/>
            <a:ext cx="2278029" cy="444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a:latin typeface="Yu Gothic" panose="020B0400000000000000" pitchFamily="34" charset="-128"/>
                <a:ea typeface="Yu Gothic" panose="020B0400000000000000" pitchFamily="34" charset="-128"/>
              </a:rPr>
              <a:t>②体表面汚染検査</a:t>
            </a:r>
          </a:p>
        </p:txBody>
      </p:sp>
      <p:sp>
        <p:nvSpPr>
          <p:cNvPr id="9" name="角丸四角形 64">
            <a:extLst>
              <a:ext uri="{FF2B5EF4-FFF2-40B4-BE49-F238E27FC236}">
                <a16:creationId xmlns:a16="http://schemas.microsoft.com/office/drawing/2014/main" id="{66798E5D-DA47-214B-425C-023A7000461C}"/>
              </a:ext>
            </a:extLst>
          </p:cNvPr>
          <p:cNvSpPr/>
          <p:nvPr/>
        </p:nvSpPr>
        <p:spPr>
          <a:xfrm>
            <a:off x="6588987" y="1305876"/>
            <a:ext cx="2033195" cy="444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2000" b="1">
                <a:latin typeface="Yu Gothic" panose="020B0400000000000000" pitchFamily="34" charset="-128"/>
                <a:ea typeface="Yu Gothic" panose="020B0400000000000000" pitchFamily="34" charset="-128"/>
              </a:rPr>
              <a:t>③体外計測</a:t>
            </a:r>
          </a:p>
        </p:txBody>
      </p:sp>
      <p:sp>
        <p:nvSpPr>
          <p:cNvPr id="13" name="コンテンツ プレースホルダー 2">
            <a:extLst>
              <a:ext uri="{FF2B5EF4-FFF2-40B4-BE49-F238E27FC236}">
                <a16:creationId xmlns:a16="http://schemas.microsoft.com/office/drawing/2014/main" id="{5D2086C9-2EF6-BD58-F2B2-864FAD8CBBBC}"/>
              </a:ext>
            </a:extLst>
          </p:cNvPr>
          <p:cNvSpPr txBox="1">
            <a:spLocks/>
          </p:cNvSpPr>
          <p:nvPr/>
        </p:nvSpPr>
        <p:spPr>
          <a:xfrm>
            <a:off x="6178378" y="3775520"/>
            <a:ext cx="2854411" cy="1386767"/>
          </a:xfrm>
          <a:prstGeom prst="rect">
            <a:avLst/>
          </a:prstGeom>
        </p:spPr>
        <p:txBody>
          <a:bodyPr vert="horz" lIns="91440" tIns="45720" rIns="91440" bIns="45720" rtlCol="0">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ヒラギノ角ゴシック W3" panose="020B0400000000000000" pitchFamily="34" charset="-128"/>
              <a:buNone/>
            </a:pPr>
            <a:r>
              <a:rPr lang="ja-JP" altLang="en-US" sz="1800" b="1">
                <a:latin typeface="Yu Gothic" panose="020B0400000000000000" pitchFamily="34" charset="-128"/>
                <a:ea typeface="Yu Gothic" panose="020B0400000000000000" pitchFamily="34" charset="-128"/>
              </a:rPr>
              <a:t>体外計測装置による測定</a:t>
            </a:r>
            <a:endParaRPr lang="en-US" altLang="ja-JP" sz="1800" b="1">
              <a:latin typeface="Yu Gothic" panose="020B0400000000000000" pitchFamily="34" charset="-128"/>
              <a:ea typeface="Yu Gothic" panose="020B0400000000000000" pitchFamily="34" charset="-128"/>
            </a:endParaRPr>
          </a:p>
          <a:p>
            <a:r>
              <a:rPr lang="en-US" altLang="ja-JP" sz="1800">
                <a:latin typeface="Yu Gothic" panose="020B0400000000000000" pitchFamily="34" charset="-128"/>
                <a:ea typeface="Yu Gothic" panose="020B0400000000000000" pitchFamily="34" charset="-128"/>
              </a:rPr>
              <a:t>WBC</a:t>
            </a:r>
          </a:p>
          <a:p>
            <a:r>
              <a:rPr lang="ja-JP" altLang="en-US" sz="1800">
                <a:latin typeface="Yu Gothic" panose="020B0400000000000000" pitchFamily="34" charset="-128"/>
                <a:ea typeface="Yu Gothic" panose="020B0400000000000000" pitchFamily="34" charset="-128"/>
              </a:rPr>
              <a:t>肺モニタ</a:t>
            </a:r>
            <a:endParaRPr lang="en-US" altLang="ja-JP" sz="1800">
              <a:latin typeface="Yu Gothic" panose="020B0400000000000000" pitchFamily="34" charset="-128"/>
              <a:ea typeface="Yu Gothic" panose="020B0400000000000000" pitchFamily="34" charset="-128"/>
            </a:endParaRPr>
          </a:p>
          <a:p>
            <a:r>
              <a:rPr lang="ja-JP" altLang="en-US" sz="1800">
                <a:latin typeface="Yu Gothic" panose="020B0400000000000000" pitchFamily="34" charset="-128"/>
                <a:ea typeface="Yu Gothic" panose="020B0400000000000000" pitchFamily="34" charset="-128"/>
              </a:rPr>
              <a:t>甲状腺モニタ</a:t>
            </a:r>
            <a:endParaRPr lang="en-US" altLang="ja-JP" sz="1800">
              <a:latin typeface="Yu Gothic" panose="020B0400000000000000" pitchFamily="34" charset="-128"/>
              <a:ea typeface="Yu Gothic" panose="020B0400000000000000" pitchFamily="34" charset="-128"/>
            </a:endParaRPr>
          </a:p>
        </p:txBody>
      </p:sp>
      <p:sp>
        <p:nvSpPr>
          <p:cNvPr id="14" name="コンテンツ プレースホルダー 2">
            <a:extLst>
              <a:ext uri="{FF2B5EF4-FFF2-40B4-BE49-F238E27FC236}">
                <a16:creationId xmlns:a16="http://schemas.microsoft.com/office/drawing/2014/main" id="{A3F49EFA-5615-E5F5-1DEC-5D9720342B44}"/>
              </a:ext>
            </a:extLst>
          </p:cNvPr>
          <p:cNvSpPr txBox="1">
            <a:spLocks/>
          </p:cNvSpPr>
          <p:nvPr/>
        </p:nvSpPr>
        <p:spPr>
          <a:xfrm>
            <a:off x="3183603" y="6207382"/>
            <a:ext cx="5124577" cy="708121"/>
          </a:xfrm>
          <a:prstGeom prst="rect">
            <a:avLst/>
          </a:prstGeom>
        </p:spPr>
        <p:txBody>
          <a:bodyPr vert="horz" lIns="91440" tIns="45720" rIns="91440" bIns="45720" rtlCol="0">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ヒラギノ角ゴシック W3" panose="020B0400000000000000" pitchFamily="34" charset="-128"/>
              <a:buNone/>
            </a:pPr>
            <a:r>
              <a:rPr lang="ja-JP" altLang="en-US" sz="1800">
                <a:latin typeface="Yu Gothic" panose="020B0400000000000000" pitchFamily="34" charset="-128"/>
                <a:ea typeface="Yu Gothic" panose="020B0400000000000000" pitchFamily="34" charset="-128"/>
              </a:rPr>
              <a:t>内部被ばく線量評価用ソフト</a:t>
            </a:r>
            <a:endParaRPr lang="en-US" altLang="ja-JP" sz="1800">
              <a:latin typeface="Yu Gothic" panose="020B0400000000000000" pitchFamily="34" charset="-128"/>
              <a:ea typeface="Yu Gothic" panose="020B0400000000000000" pitchFamily="34" charset="-128"/>
            </a:endParaRPr>
          </a:p>
          <a:p>
            <a:pPr marL="0" indent="0">
              <a:buFont typeface="ヒラギノ角ゴシック W3" panose="020B0400000000000000" pitchFamily="34" charset="-128"/>
              <a:buNone/>
            </a:pPr>
            <a:r>
              <a:rPr lang="ja-JP" altLang="en-US" sz="1600">
                <a:latin typeface="Yu Gothic" panose="020B0400000000000000" pitchFamily="34" charset="-128"/>
                <a:ea typeface="Yu Gothic" panose="020B0400000000000000" pitchFamily="34" charset="-128"/>
              </a:rPr>
              <a:t>例）</a:t>
            </a:r>
            <a:r>
              <a:rPr lang="en-US" altLang="ja-JP" sz="1600">
                <a:latin typeface="Yu Gothic" panose="020B0400000000000000" pitchFamily="34" charset="-128"/>
                <a:ea typeface="Yu Gothic" panose="020B0400000000000000" pitchFamily="34" charset="-128"/>
              </a:rPr>
              <a:t>MONDAL3 by QST-NIRS</a:t>
            </a:r>
            <a:endParaRPr lang="en-US" altLang="ja-JP" sz="1800">
              <a:latin typeface="Yu Gothic" panose="020B0400000000000000" pitchFamily="34" charset="-128"/>
              <a:ea typeface="Yu Gothic" panose="020B0400000000000000" pitchFamily="34" charset="-128"/>
            </a:endParaRPr>
          </a:p>
        </p:txBody>
      </p:sp>
      <p:sp>
        <p:nvSpPr>
          <p:cNvPr id="15" name="角丸四角形 64">
            <a:extLst>
              <a:ext uri="{FF2B5EF4-FFF2-40B4-BE49-F238E27FC236}">
                <a16:creationId xmlns:a16="http://schemas.microsoft.com/office/drawing/2014/main" id="{AC88001B-1D47-4E0D-485F-6DBAD46255D7}"/>
              </a:ext>
            </a:extLst>
          </p:cNvPr>
          <p:cNvSpPr/>
          <p:nvPr/>
        </p:nvSpPr>
        <p:spPr>
          <a:xfrm>
            <a:off x="3555403" y="3775520"/>
            <a:ext cx="2190489" cy="44420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2000" b="1">
                <a:latin typeface="Yu Gothic" panose="020B0400000000000000" pitchFamily="34" charset="-128"/>
                <a:ea typeface="Yu Gothic" panose="020B0400000000000000" pitchFamily="34" charset="-128"/>
              </a:rPr>
              <a:t>④線量評価</a:t>
            </a:r>
            <a:endParaRPr kumimoji="1" lang="ja-JP" altLang="en-US" sz="2000" b="1">
              <a:latin typeface="Yu Gothic" panose="020B0400000000000000" pitchFamily="34" charset="-128"/>
              <a:ea typeface="Yu Gothic" panose="020B0400000000000000" pitchFamily="34" charset="-128"/>
            </a:endParaRPr>
          </a:p>
        </p:txBody>
      </p:sp>
      <p:sp>
        <p:nvSpPr>
          <p:cNvPr id="17" name="矢印: 折線 16">
            <a:extLst>
              <a:ext uri="{FF2B5EF4-FFF2-40B4-BE49-F238E27FC236}">
                <a16:creationId xmlns:a16="http://schemas.microsoft.com/office/drawing/2014/main" id="{303D224D-7D17-D98B-283C-7C4A9B800C90}"/>
              </a:ext>
            </a:extLst>
          </p:cNvPr>
          <p:cNvSpPr/>
          <p:nvPr/>
        </p:nvSpPr>
        <p:spPr>
          <a:xfrm flipV="1">
            <a:off x="1499567" y="4985616"/>
            <a:ext cx="1093027" cy="1243334"/>
          </a:xfrm>
          <a:prstGeom prst="bentArrow">
            <a:avLst>
              <a:gd name="adj1" fmla="val 16456"/>
              <a:gd name="adj2" fmla="val 18734"/>
              <a:gd name="adj3" fmla="val 26122"/>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panose="020B0400000000000000" pitchFamily="34" charset="-128"/>
              <a:ea typeface="Yu Gothic" panose="020B0400000000000000" pitchFamily="34" charset="-128"/>
            </a:endParaRPr>
          </a:p>
        </p:txBody>
      </p:sp>
      <p:sp>
        <p:nvSpPr>
          <p:cNvPr id="12" name="コンテンツ プレースホルダー 2">
            <a:extLst>
              <a:ext uri="{FF2B5EF4-FFF2-40B4-BE49-F238E27FC236}">
                <a16:creationId xmlns:a16="http://schemas.microsoft.com/office/drawing/2014/main" id="{0A5E4112-9D3A-4A13-B494-CE2615043037}"/>
              </a:ext>
            </a:extLst>
          </p:cNvPr>
          <p:cNvSpPr>
            <a:spLocks noGrp="1"/>
          </p:cNvSpPr>
          <p:nvPr>
            <p:ph idx="1"/>
          </p:nvPr>
        </p:nvSpPr>
        <p:spPr>
          <a:xfrm>
            <a:off x="296544" y="3775520"/>
            <a:ext cx="2887059" cy="1210096"/>
          </a:xfrm>
          <a:solidFill>
            <a:schemeClr val="bg1"/>
          </a:solidFill>
        </p:spPr>
        <p:txBody>
          <a:bodyPr>
            <a:normAutofit/>
          </a:bodyPr>
          <a:lstStyle/>
          <a:p>
            <a:pPr marL="0" indent="0">
              <a:buNone/>
            </a:pPr>
            <a:r>
              <a:rPr kumimoji="1" lang="ja-JP" altLang="en-US" sz="1800" b="1">
                <a:latin typeface="Yu Gothic" panose="020B0400000000000000" pitchFamily="34" charset="-128"/>
                <a:ea typeface="Yu Gothic" panose="020B0400000000000000" pitchFamily="34" charset="-128"/>
              </a:rPr>
              <a:t>摂取シナリオの推定</a:t>
            </a:r>
            <a:endParaRPr kumimoji="1" lang="en-US" altLang="ja-JP" sz="1800" b="1">
              <a:latin typeface="Yu Gothic" panose="020B0400000000000000" pitchFamily="34" charset="-128"/>
              <a:ea typeface="Yu Gothic" panose="020B0400000000000000" pitchFamily="34" charset="-128"/>
            </a:endParaRPr>
          </a:p>
          <a:p>
            <a:r>
              <a:rPr lang="ja-JP" altLang="en-US" sz="1800">
                <a:latin typeface="Yu Gothic" panose="020B0400000000000000" pitchFamily="34" charset="-128"/>
                <a:ea typeface="Yu Gothic" panose="020B0400000000000000" pitchFamily="34" charset="-128"/>
              </a:rPr>
              <a:t>摂取経路・時期</a:t>
            </a:r>
            <a:endParaRPr lang="en-US" altLang="ja-JP" sz="1800">
              <a:latin typeface="Yu Gothic" panose="020B0400000000000000" pitchFamily="34" charset="-128"/>
              <a:ea typeface="Yu Gothic" panose="020B0400000000000000" pitchFamily="34" charset="-128"/>
            </a:endParaRPr>
          </a:p>
          <a:p>
            <a:r>
              <a:rPr lang="ja-JP" altLang="en-US" sz="1800">
                <a:latin typeface="Yu Gothic" panose="020B0400000000000000" pitchFamily="34" charset="-128"/>
                <a:ea typeface="Yu Gothic" panose="020B0400000000000000" pitchFamily="34" charset="-128"/>
              </a:rPr>
              <a:t>核種の種類及び化学形</a:t>
            </a:r>
            <a:endParaRPr lang="en-US" altLang="ja-JP" sz="1800">
              <a:latin typeface="Yu Gothic" panose="020B0400000000000000" pitchFamily="34" charset="-128"/>
              <a:ea typeface="Yu Gothic" panose="020B0400000000000000" pitchFamily="34" charset="-128"/>
            </a:endParaRPr>
          </a:p>
        </p:txBody>
      </p:sp>
      <p:sp>
        <p:nvSpPr>
          <p:cNvPr id="18" name="矢印: 折線 17">
            <a:extLst>
              <a:ext uri="{FF2B5EF4-FFF2-40B4-BE49-F238E27FC236}">
                <a16:creationId xmlns:a16="http://schemas.microsoft.com/office/drawing/2014/main" id="{6E240277-964B-264D-5F01-341E15FA98E3}"/>
              </a:ext>
            </a:extLst>
          </p:cNvPr>
          <p:cNvSpPr/>
          <p:nvPr/>
        </p:nvSpPr>
        <p:spPr>
          <a:xfrm flipH="1" flipV="1">
            <a:off x="6512556" y="5578305"/>
            <a:ext cx="1093027" cy="650645"/>
          </a:xfrm>
          <a:prstGeom prst="bentArrow">
            <a:avLst>
              <a:gd name="adj1" fmla="val 25952"/>
              <a:gd name="adj2" fmla="val 30129"/>
              <a:gd name="adj3" fmla="val 44752"/>
              <a:gd name="adj4" fmla="val 4375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Yu Gothic" panose="020B0400000000000000" pitchFamily="34" charset="-128"/>
              <a:ea typeface="Yu Gothic" panose="020B0400000000000000" pitchFamily="34" charset="-128"/>
            </a:endParaRPr>
          </a:p>
        </p:txBody>
      </p:sp>
      <p:sp>
        <p:nvSpPr>
          <p:cNvPr id="19" name="コンテンツ プレースホルダー 2">
            <a:extLst>
              <a:ext uri="{FF2B5EF4-FFF2-40B4-BE49-F238E27FC236}">
                <a16:creationId xmlns:a16="http://schemas.microsoft.com/office/drawing/2014/main" id="{7D8F27F0-63BD-1CAC-F9A2-48030B4C3452}"/>
              </a:ext>
            </a:extLst>
          </p:cNvPr>
          <p:cNvSpPr txBox="1">
            <a:spLocks/>
          </p:cNvSpPr>
          <p:nvPr/>
        </p:nvSpPr>
        <p:spPr>
          <a:xfrm>
            <a:off x="6178378" y="5162287"/>
            <a:ext cx="2854411" cy="424669"/>
          </a:xfrm>
          <a:prstGeom prst="rect">
            <a:avLst/>
          </a:prstGeom>
        </p:spPr>
        <p:txBody>
          <a:bodyPr vert="horz" lIns="91440" tIns="45720" rIns="91440" bIns="45720" rtlCol="0">
            <a:normAutofit/>
          </a:bodyPr>
          <a:lstStyle>
            <a:lvl1pPr marL="357188" indent="-357188" algn="l" defTabSz="685800" rtl="0" eaLnBrk="1" latinLnBrk="0" hangingPunct="1">
              <a:lnSpc>
                <a:spcPct val="90000"/>
              </a:lnSpc>
              <a:spcBef>
                <a:spcPts val="750"/>
              </a:spcBef>
              <a:buClr>
                <a:schemeClr val="accent3">
                  <a:lumMod val="75000"/>
                </a:schemeClr>
              </a:buClr>
              <a:buFont typeface="ヒラギノ角ゴシック W3" panose="020B0400000000000000" pitchFamily="34" charset="-128"/>
              <a:buChar char="❖"/>
              <a:tabLst/>
              <a:defRPr kumimoji="1" sz="2100" kern="1200">
                <a:solidFill>
                  <a:schemeClr val="tx1"/>
                </a:solidFill>
                <a:latin typeface="+mn-lt"/>
                <a:ea typeface="+mn-ea"/>
                <a:cs typeface="+mn-cs"/>
              </a:defRPr>
            </a:lvl1pPr>
            <a:lvl2pPr marL="714375" indent="-371475" algn="l" defTabSz="685800" rtl="0" eaLnBrk="1" latinLnBrk="0" hangingPunct="1">
              <a:lnSpc>
                <a:spcPct val="90000"/>
              </a:lnSpc>
              <a:spcBef>
                <a:spcPts val="375"/>
              </a:spcBef>
              <a:buClr>
                <a:schemeClr val="accent3">
                  <a:lumMod val="75000"/>
                </a:schemeClr>
              </a:buClr>
              <a:buFont typeface="ヒラギノ角ゴシック W3" panose="020B0400000000000000" pitchFamily="34" charset="-128"/>
              <a:buChar char="◇"/>
              <a:tabLst/>
              <a:defRPr kumimoji="1" sz="1800" kern="1200">
                <a:solidFill>
                  <a:schemeClr val="tx1"/>
                </a:solidFill>
                <a:latin typeface="+mn-lt"/>
                <a:ea typeface="+mn-ea"/>
                <a:cs typeface="+mn-cs"/>
              </a:defRPr>
            </a:lvl2pPr>
            <a:lvl3pPr marL="981075" indent="-295275" algn="l" defTabSz="685800" rtl="0" eaLnBrk="1" latinLnBrk="0" hangingPunct="1">
              <a:lnSpc>
                <a:spcPct val="90000"/>
              </a:lnSpc>
              <a:spcBef>
                <a:spcPts val="375"/>
              </a:spcBef>
              <a:buClr>
                <a:schemeClr val="accent3">
                  <a:lumMod val="75000"/>
                </a:schemeClr>
              </a:buClr>
              <a:buFont typeface="Wingdings" pitchFamily="2" charset="2"/>
              <a:buChar char="u"/>
              <a:tabLst/>
              <a:defRPr kumimoji="1" sz="1500" kern="1200">
                <a:solidFill>
                  <a:schemeClr val="tx1"/>
                </a:solidFill>
                <a:latin typeface="+mn-lt"/>
                <a:ea typeface="+mn-ea"/>
                <a:cs typeface="+mn-cs"/>
              </a:defRPr>
            </a:lvl3pPr>
            <a:lvl4pPr marL="1371600" indent="-342900" algn="l" defTabSz="685800" rtl="0" eaLnBrk="1" latinLnBrk="0" hangingPunct="1">
              <a:lnSpc>
                <a:spcPct val="90000"/>
              </a:lnSpc>
              <a:spcBef>
                <a:spcPts val="375"/>
              </a:spcBef>
              <a:buClr>
                <a:schemeClr val="accent3">
                  <a:lumMod val="75000"/>
                </a:schemeClr>
              </a:buClr>
              <a:buFont typeface="Wingdings" pitchFamily="2" charset="2"/>
              <a:buChar char="p"/>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Clr>
                <a:schemeClr val="accent3">
                  <a:lumMod val="75000"/>
                </a:schemeClr>
              </a:buClr>
              <a:buFont typeface="Wingdings" pitchFamily="2" charset="2"/>
              <a:buChar char="n"/>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indent="0">
              <a:buFont typeface="ヒラギノ角ゴシック W3" panose="020B0400000000000000" pitchFamily="34" charset="-128"/>
              <a:buNone/>
            </a:pPr>
            <a:r>
              <a:rPr lang="ja-JP" altLang="en-US" sz="1800">
                <a:latin typeface="Yu Gothic" panose="020B0400000000000000" pitchFamily="34" charset="-128"/>
                <a:ea typeface="Yu Gothic" panose="020B0400000000000000" pitchFamily="34" charset="-128"/>
              </a:rPr>
              <a:t>全身残留量（</a:t>
            </a:r>
            <a:r>
              <a:rPr lang="en-US" altLang="ja-JP" sz="1800" err="1">
                <a:latin typeface="Yu Gothic" panose="020B0400000000000000" pitchFamily="34" charset="-128"/>
                <a:ea typeface="Yu Gothic" panose="020B0400000000000000" pitchFamily="34" charset="-128"/>
              </a:rPr>
              <a:t>Bq</a:t>
            </a:r>
            <a:r>
              <a:rPr lang="ja-JP" altLang="en-US" sz="1800">
                <a:latin typeface="Yu Gothic" panose="020B0400000000000000" pitchFamily="34" charset="-128"/>
                <a:ea typeface="Yu Gothic" panose="020B0400000000000000" pitchFamily="34" charset="-128"/>
              </a:rPr>
              <a:t>）算出</a:t>
            </a:r>
            <a:endParaRPr lang="en-US" altLang="ja-JP" sz="1800">
              <a:latin typeface="Yu Gothic" panose="020B0400000000000000" pitchFamily="34" charset="-128"/>
              <a:ea typeface="Yu Gothic" panose="020B0400000000000000" pitchFamily="34" charset="-128"/>
            </a:endParaRPr>
          </a:p>
        </p:txBody>
      </p:sp>
      <p:pic>
        <p:nvPicPr>
          <p:cNvPr id="21" name="図 20">
            <a:extLst>
              <a:ext uri="{FF2B5EF4-FFF2-40B4-BE49-F238E27FC236}">
                <a16:creationId xmlns:a16="http://schemas.microsoft.com/office/drawing/2014/main" id="{DAE21D77-DC26-87CF-191B-E8185A7D97DE}"/>
              </a:ext>
            </a:extLst>
          </p:cNvPr>
          <p:cNvPicPr>
            <a:picLocks noChangeAspect="1"/>
          </p:cNvPicPr>
          <p:nvPr/>
        </p:nvPicPr>
        <p:blipFill>
          <a:blip r:embed="rId3"/>
          <a:stretch>
            <a:fillRect/>
          </a:stretch>
        </p:blipFill>
        <p:spPr>
          <a:xfrm>
            <a:off x="3467860" y="4325171"/>
            <a:ext cx="2365572" cy="1795673"/>
          </a:xfrm>
          <a:prstGeom prst="rect">
            <a:avLst/>
          </a:prstGeom>
        </p:spPr>
      </p:pic>
      <p:sp>
        <p:nvSpPr>
          <p:cNvPr id="22" name="矢印: 右 21">
            <a:extLst>
              <a:ext uri="{FF2B5EF4-FFF2-40B4-BE49-F238E27FC236}">
                <a16:creationId xmlns:a16="http://schemas.microsoft.com/office/drawing/2014/main" id="{C3B4C2EB-BE9C-E22B-C48C-42464D391AE4}"/>
              </a:ext>
            </a:extLst>
          </p:cNvPr>
          <p:cNvSpPr/>
          <p:nvPr/>
        </p:nvSpPr>
        <p:spPr>
          <a:xfrm>
            <a:off x="2808385" y="2530863"/>
            <a:ext cx="524535" cy="354886"/>
          </a:xfrm>
          <a:prstGeom prst="rightArrow">
            <a:avLst>
              <a:gd name="adj1" fmla="val 50000"/>
              <a:gd name="adj2" fmla="val 639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sp>
        <p:nvSpPr>
          <p:cNvPr id="23" name="矢印: 右 22">
            <a:extLst>
              <a:ext uri="{FF2B5EF4-FFF2-40B4-BE49-F238E27FC236}">
                <a16:creationId xmlns:a16="http://schemas.microsoft.com/office/drawing/2014/main" id="{8DF27BA3-0F92-C630-1146-C313CC72104B}"/>
              </a:ext>
            </a:extLst>
          </p:cNvPr>
          <p:cNvSpPr/>
          <p:nvPr/>
        </p:nvSpPr>
        <p:spPr>
          <a:xfrm>
            <a:off x="5916110" y="2531309"/>
            <a:ext cx="524535" cy="354886"/>
          </a:xfrm>
          <a:prstGeom prst="rightArrow">
            <a:avLst>
              <a:gd name="adj1" fmla="val 50000"/>
              <a:gd name="adj2" fmla="val 63928"/>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Yu Gothic" panose="020B0400000000000000" pitchFamily="34" charset="-128"/>
              <a:ea typeface="Yu Gothic" panose="020B0400000000000000" pitchFamily="34" charset="-128"/>
            </a:endParaRPr>
          </a:p>
        </p:txBody>
      </p:sp>
      <p:pic>
        <p:nvPicPr>
          <p:cNvPr id="5" name="図 4">
            <a:extLst>
              <a:ext uri="{FF2B5EF4-FFF2-40B4-BE49-F238E27FC236}">
                <a16:creationId xmlns:a16="http://schemas.microsoft.com/office/drawing/2014/main" id="{AC62723C-3C72-5B06-CF2D-AB4ED212ACF3}"/>
              </a:ext>
            </a:extLst>
          </p:cNvPr>
          <p:cNvPicPr>
            <a:picLocks noChangeAspect="1"/>
          </p:cNvPicPr>
          <p:nvPr/>
        </p:nvPicPr>
        <p:blipFill>
          <a:blip r:embed="rId4"/>
          <a:stretch>
            <a:fillRect/>
          </a:stretch>
        </p:blipFill>
        <p:spPr>
          <a:xfrm>
            <a:off x="6512556" y="1910078"/>
            <a:ext cx="2209324" cy="1589887"/>
          </a:xfrm>
          <a:prstGeom prst="rect">
            <a:avLst/>
          </a:prstGeom>
        </p:spPr>
      </p:pic>
      <p:pic>
        <p:nvPicPr>
          <p:cNvPr id="10" name="図 9">
            <a:extLst>
              <a:ext uri="{FF2B5EF4-FFF2-40B4-BE49-F238E27FC236}">
                <a16:creationId xmlns:a16="http://schemas.microsoft.com/office/drawing/2014/main" id="{38D2CF9A-B7D7-5123-80C3-018DCAAF5431}"/>
              </a:ext>
            </a:extLst>
          </p:cNvPr>
          <p:cNvPicPr>
            <a:picLocks noChangeAspect="1"/>
          </p:cNvPicPr>
          <p:nvPr/>
        </p:nvPicPr>
        <p:blipFill>
          <a:blip r:embed="rId5"/>
          <a:stretch>
            <a:fillRect/>
          </a:stretch>
        </p:blipFill>
        <p:spPr>
          <a:xfrm>
            <a:off x="3547072" y="1906940"/>
            <a:ext cx="2049855" cy="1589887"/>
          </a:xfrm>
          <a:prstGeom prst="rect">
            <a:avLst/>
          </a:prstGeom>
        </p:spPr>
      </p:pic>
      <p:pic>
        <p:nvPicPr>
          <p:cNvPr id="24" name="図 23">
            <a:extLst>
              <a:ext uri="{FF2B5EF4-FFF2-40B4-BE49-F238E27FC236}">
                <a16:creationId xmlns:a16="http://schemas.microsoft.com/office/drawing/2014/main" id="{7FFFF9C4-B758-5DD2-1ED3-034461E32DC9}"/>
              </a:ext>
            </a:extLst>
          </p:cNvPr>
          <p:cNvPicPr>
            <a:picLocks noChangeAspect="1"/>
          </p:cNvPicPr>
          <p:nvPr/>
        </p:nvPicPr>
        <p:blipFill>
          <a:blip r:embed="rId6"/>
          <a:stretch>
            <a:fillRect/>
          </a:stretch>
        </p:blipFill>
        <p:spPr>
          <a:xfrm>
            <a:off x="498698" y="1911793"/>
            <a:ext cx="2150096" cy="1593025"/>
          </a:xfrm>
          <a:prstGeom prst="rect">
            <a:avLst/>
          </a:prstGeom>
        </p:spPr>
      </p:pic>
    </p:spTree>
    <p:extLst>
      <p:ext uri="{BB962C8B-B14F-4D97-AF65-F5344CB8AC3E}">
        <p14:creationId xmlns:p14="http://schemas.microsoft.com/office/powerpoint/2010/main" val="4031583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正方形/長方形 34">
            <a:extLst>
              <a:ext uri="{FF2B5EF4-FFF2-40B4-BE49-F238E27FC236}">
                <a16:creationId xmlns:a16="http://schemas.microsoft.com/office/drawing/2014/main" id="{6FBD3D6B-62D2-5B33-EE51-DD48926E22AD}"/>
              </a:ext>
            </a:extLst>
          </p:cNvPr>
          <p:cNvSpPr/>
          <p:nvPr/>
        </p:nvSpPr>
        <p:spPr>
          <a:xfrm>
            <a:off x="424220" y="1177540"/>
            <a:ext cx="8295560" cy="796678"/>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6C15FF0-5323-A89E-BCC1-C5253F52E916}"/>
              </a:ext>
            </a:extLst>
          </p:cNvPr>
          <p:cNvSpPr/>
          <p:nvPr/>
        </p:nvSpPr>
        <p:spPr>
          <a:xfrm>
            <a:off x="213859" y="2855248"/>
            <a:ext cx="4163270" cy="304173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1A459B8-1DDF-2B8E-8D37-DFB660CB68D2}"/>
              </a:ext>
            </a:extLst>
          </p:cNvPr>
          <p:cNvSpPr>
            <a:spLocks noGrp="1"/>
          </p:cNvSpPr>
          <p:nvPr>
            <p:ph type="title"/>
          </p:nvPr>
        </p:nvSpPr>
        <p:spPr>
          <a:xfrm>
            <a:off x="-16933" y="188844"/>
            <a:ext cx="9143999" cy="775253"/>
          </a:xfrm>
        </p:spPr>
        <p:txBody>
          <a:bodyPr>
            <a:noAutofit/>
          </a:bodyPr>
          <a:lstStyle/>
          <a:p>
            <a:r>
              <a:rPr lang="ja-JP" altLang="en-US">
                <a:latin typeface="Yu Gothic" panose="020B0400000000000000" pitchFamily="34" charset="-128"/>
                <a:ea typeface="Yu Gothic" panose="020B0400000000000000" pitchFamily="34" charset="-128"/>
              </a:rPr>
              <a:t>内部被ばく線量の体外測定法評価には</a:t>
            </a:r>
            <a:br>
              <a:rPr lang="en-US" altLang="ja-JP">
                <a:latin typeface="Yu Gothic" panose="020B0400000000000000" pitchFamily="34" charset="-128"/>
                <a:ea typeface="Yu Gothic" panose="020B0400000000000000" pitchFamily="34" charset="-128"/>
              </a:rPr>
            </a:br>
            <a:r>
              <a:rPr lang="ja-JP" altLang="en-US">
                <a:latin typeface="Yu Gothic" panose="020B0400000000000000" pitchFamily="34" charset="-128"/>
                <a:ea typeface="Yu Gothic" panose="020B0400000000000000" pitchFamily="34" charset="-128"/>
              </a:rPr>
              <a:t>体表面汚染が影響する</a:t>
            </a:r>
            <a:endParaRPr kumimoji="1" lang="ja-JP" altLang="en-US">
              <a:latin typeface="Yu Gothic" panose="020B0400000000000000" pitchFamily="34" charset="-128"/>
              <a:ea typeface="Yu Gothic" panose="020B0400000000000000" pitchFamily="34" charset="-128"/>
            </a:endParaRPr>
          </a:p>
        </p:txBody>
      </p:sp>
      <p:sp>
        <p:nvSpPr>
          <p:cNvPr id="3" name="コンテンツ プレースホルダー 2">
            <a:extLst>
              <a:ext uri="{FF2B5EF4-FFF2-40B4-BE49-F238E27FC236}">
                <a16:creationId xmlns:a16="http://schemas.microsoft.com/office/drawing/2014/main" id="{918A76F4-4C47-BA68-4379-FC36B77BEA6D}"/>
              </a:ext>
            </a:extLst>
          </p:cNvPr>
          <p:cNvSpPr>
            <a:spLocks noGrp="1"/>
          </p:cNvSpPr>
          <p:nvPr>
            <p:ph idx="1"/>
          </p:nvPr>
        </p:nvSpPr>
        <p:spPr>
          <a:xfrm>
            <a:off x="1767021" y="1257888"/>
            <a:ext cx="7009720" cy="716329"/>
          </a:xfrm>
        </p:spPr>
        <p:txBody>
          <a:bodyPr anchor="ctr">
            <a:normAutofit lnSpcReduction="10000"/>
          </a:bodyPr>
          <a:lstStyle/>
          <a:p>
            <a:pPr marL="0" indent="0">
              <a:lnSpc>
                <a:spcPct val="100000"/>
              </a:lnSpc>
              <a:buNone/>
            </a:pPr>
            <a:r>
              <a:rPr lang="ja-JP" altLang="en-US" sz="1800" dirty="0">
                <a:latin typeface="Yu Gothic" panose="020B0400000000000000" pitchFamily="34" charset="-128"/>
                <a:ea typeface="Yu Gothic" panose="020B0400000000000000" pitchFamily="34" charset="-128"/>
              </a:rPr>
              <a:t>日本原子力研究開発機構（</a:t>
            </a:r>
            <a:r>
              <a:rPr lang="en-US" altLang="ja-JP" sz="1800" dirty="0">
                <a:latin typeface="Yu Gothic" panose="020B0400000000000000" pitchFamily="34" charset="-128"/>
                <a:ea typeface="Yu Gothic" panose="020B0400000000000000" pitchFamily="34" charset="-128"/>
              </a:rPr>
              <a:t>JAEA</a:t>
            </a:r>
            <a:r>
              <a:rPr lang="ja-JP" altLang="en-US" sz="1800" dirty="0">
                <a:latin typeface="Yu Gothic" panose="020B0400000000000000" pitchFamily="34" charset="-128"/>
                <a:ea typeface="Yu Gothic" panose="020B0400000000000000" pitchFamily="34" charset="-128"/>
              </a:rPr>
              <a:t>）　　　　　　　　　　　　　</a:t>
            </a:r>
            <a:endParaRPr lang="en-US" altLang="ja-JP" sz="1800" dirty="0">
              <a:latin typeface="Yu Gothic" panose="020B0400000000000000" pitchFamily="34" charset="-128"/>
              <a:ea typeface="Yu Gothic" panose="020B0400000000000000" pitchFamily="34" charset="-128"/>
            </a:endParaRPr>
          </a:p>
          <a:p>
            <a:pPr marL="0" indent="0">
              <a:lnSpc>
                <a:spcPct val="100000"/>
              </a:lnSpc>
              <a:buNone/>
            </a:pPr>
            <a:r>
              <a:rPr kumimoji="1" lang="ja-JP" altLang="en-US" sz="1800" dirty="0">
                <a:latin typeface="Yu Gothic" panose="020B0400000000000000" pitchFamily="34" charset="-128"/>
                <a:ea typeface="Yu Gothic" panose="020B0400000000000000" pitchFamily="34" charset="-128"/>
              </a:rPr>
              <a:t>大洗研究開発センター燃料研究棟における汚染事故（</a:t>
            </a:r>
            <a:r>
              <a:rPr kumimoji="1" lang="en-US" altLang="ja-JP" sz="1800" dirty="0">
                <a:latin typeface="Yu Gothic" panose="020B0400000000000000" pitchFamily="34" charset="-128"/>
                <a:ea typeface="Yu Gothic" panose="020B0400000000000000" pitchFamily="34" charset="-128"/>
              </a:rPr>
              <a:t>2017</a:t>
            </a:r>
            <a:r>
              <a:rPr kumimoji="1" lang="ja-JP" altLang="en-US" sz="1800" dirty="0">
                <a:latin typeface="Yu Gothic" panose="020B0400000000000000" pitchFamily="34" charset="-128"/>
                <a:ea typeface="Yu Gothic" panose="020B0400000000000000" pitchFamily="34" charset="-128"/>
              </a:rPr>
              <a:t>年）</a:t>
            </a:r>
            <a:endParaRPr lang="en-US" altLang="ja-JP" sz="1800" dirty="0">
              <a:latin typeface="Yu Gothic" panose="020B0400000000000000" pitchFamily="34" charset="-128"/>
              <a:ea typeface="Yu Gothic" panose="020B0400000000000000" pitchFamily="34" charset="-128"/>
            </a:endParaRPr>
          </a:p>
        </p:txBody>
      </p:sp>
      <p:sp>
        <p:nvSpPr>
          <p:cNvPr id="19" name="テキスト ボックス 18">
            <a:extLst>
              <a:ext uri="{FF2B5EF4-FFF2-40B4-BE49-F238E27FC236}">
                <a16:creationId xmlns:a16="http://schemas.microsoft.com/office/drawing/2014/main" id="{E3E4B95E-12BB-DE8D-3B24-2ABF8F5AE466}"/>
              </a:ext>
            </a:extLst>
          </p:cNvPr>
          <p:cNvSpPr txBox="1"/>
          <p:nvPr/>
        </p:nvSpPr>
        <p:spPr>
          <a:xfrm>
            <a:off x="515930" y="6304773"/>
            <a:ext cx="8112139" cy="369332"/>
          </a:xfrm>
          <a:prstGeom prst="rect">
            <a:avLst/>
          </a:prstGeom>
          <a:noFill/>
        </p:spPr>
        <p:txBody>
          <a:bodyPr wrap="square">
            <a:spAutoFit/>
          </a:bodyPr>
          <a:lstStyle/>
          <a:p>
            <a:pPr marL="85725" lvl="1" algn="ctr">
              <a:buNone/>
            </a:pPr>
            <a:r>
              <a:rPr lang="ja-JP" altLang="en-US" dirty="0">
                <a:latin typeface="Yu Gothic" panose="020B0400000000000000" pitchFamily="34" charset="-128"/>
                <a:ea typeface="Yu Gothic" panose="020B0400000000000000" pitchFamily="34" charset="-128"/>
              </a:rPr>
              <a:t>事故当日の肺モニタ測定は</a:t>
            </a:r>
            <a:r>
              <a:rPr lang="ja-JP" altLang="en-US" b="1" dirty="0">
                <a:latin typeface="Yu Gothic" panose="020B0400000000000000" pitchFamily="34" charset="-128"/>
                <a:ea typeface="Yu Gothic" panose="020B0400000000000000" pitchFamily="34" charset="-128"/>
              </a:rPr>
              <a:t>体表面汚染により過大評価であった可能性</a:t>
            </a:r>
            <a:r>
              <a:rPr lang="ja-JP" altLang="en-US" dirty="0">
                <a:latin typeface="Yu Gothic" panose="020B0400000000000000" pitchFamily="34" charset="-128"/>
                <a:ea typeface="Yu Gothic" panose="020B0400000000000000" pitchFamily="34" charset="-128"/>
              </a:rPr>
              <a:t>がある</a:t>
            </a:r>
            <a:endParaRPr lang="en-US" altLang="ja-JP" dirty="0">
              <a:latin typeface="Yu Gothic" panose="020B0400000000000000" pitchFamily="34" charset="-128"/>
              <a:ea typeface="Yu Gothic" panose="020B0400000000000000" pitchFamily="34" charset="-128"/>
            </a:endParaRPr>
          </a:p>
        </p:txBody>
      </p:sp>
      <p:sp>
        <p:nvSpPr>
          <p:cNvPr id="11" name="テキスト ボックス 10">
            <a:extLst>
              <a:ext uri="{FF2B5EF4-FFF2-40B4-BE49-F238E27FC236}">
                <a16:creationId xmlns:a16="http://schemas.microsoft.com/office/drawing/2014/main" id="{2D3899BD-5EBC-3E88-E503-A3D666E93424}"/>
              </a:ext>
            </a:extLst>
          </p:cNvPr>
          <p:cNvSpPr txBox="1"/>
          <p:nvPr/>
        </p:nvSpPr>
        <p:spPr>
          <a:xfrm>
            <a:off x="659025" y="1285549"/>
            <a:ext cx="1107996" cy="369332"/>
          </a:xfrm>
          <a:prstGeom prst="rect">
            <a:avLst/>
          </a:prstGeom>
          <a:noFill/>
          <a:ln w="6350">
            <a:solidFill>
              <a:schemeClr val="bg1">
                <a:lumMod val="50000"/>
              </a:schemeClr>
            </a:solidFill>
          </a:ln>
        </p:spPr>
        <p:txBody>
          <a:bodyPr wrap="none" rtlCol="0" anchor="ctr">
            <a:spAutoFit/>
          </a:bodyPr>
          <a:lstStyle/>
          <a:p>
            <a:pPr algn="ctr"/>
            <a:r>
              <a:rPr kumimoji="1" lang="ja-JP" altLang="en-US" dirty="0"/>
              <a:t>事例紹介</a:t>
            </a:r>
          </a:p>
        </p:txBody>
      </p:sp>
      <p:sp>
        <p:nvSpPr>
          <p:cNvPr id="12" name="テキスト ボックス 11">
            <a:extLst>
              <a:ext uri="{FF2B5EF4-FFF2-40B4-BE49-F238E27FC236}">
                <a16:creationId xmlns:a16="http://schemas.microsoft.com/office/drawing/2014/main" id="{F33AC872-F1FC-7832-EE7C-CC91D6FD86A4}"/>
              </a:ext>
            </a:extLst>
          </p:cNvPr>
          <p:cNvSpPr txBox="1"/>
          <p:nvPr/>
        </p:nvSpPr>
        <p:spPr>
          <a:xfrm>
            <a:off x="1203688" y="2872778"/>
            <a:ext cx="2183611" cy="369332"/>
          </a:xfrm>
          <a:prstGeom prst="rect">
            <a:avLst/>
          </a:prstGeom>
          <a:noFill/>
        </p:spPr>
        <p:txBody>
          <a:bodyPr wrap="none" rtlCol="0">
            <a:spAutoFit/>
          </a:bodyPr>
          <a:lstStyle/>
          <a:p>
            <a:pPr algn="ctr"/>
            <a:r>
              <a:rPr kumimoji="1" lang="ja-JP" altLang="en-US" u="sng" dirty="0"/>
              <a:t>＊ </a:t>
            </a:r>
            <a:r>
              <a:rPr kumimoji="1" lang="en-US" altLang="ja-JP" u="sng" dirty="0"/>
              <a:t>JAEA (</a:t>
            </a:r>
            <a:r>
              <a:rPr kumimoji="1" lang="ja-JP" altLang="en-US" u="sng" dirty="0"/>
              <a:t>事故当日</a:t>
            </a:r>
            <a:r>
              <a:rPr kumimoji="1" lang="en-US" altLang="ja-JP" u="sng" dirty="0"/>
              <a:t>)</a:t>
            </a:r>
            <a:endParaRPr kumimoji="1" lang="ja-JP" altLang="en-US" u="sng" dirty="0"/>
          </a:p>
        </p:txBody>
      </p:sp>
      <p:sp>
        <p:nvSpPr>
          <p:cNvPr id="13" name="テキスト ボックス 12">
            <a:extLst>
              <a:ext uri="{FF2B5EF4-FFF2-40B4-BE49-F238E27FC236}">
                <a16:creationId xmlns:a16="http://schemas.microsoft.com/office/drawing/2014/main" id="{0A3F54FA-78E3-FFB6-7179-318B181BD10F}"/>
              </a:ext>
            </a:extLst>
          </p:cNvPr>
          <p:cNvSpPr txBox="1"/>
          <p:nvPr/>
        </p:nvSpPr>
        <p:spPr>
          <a:xfrm>
            <a:off x="5563541" y="2872778"/>
            <a:ext cx="2569934" cy="369332"/>
          </a:xfrm>
          <a:prstGeom prst="rect">
            <a:avLst/>
          </a:prstGeom>
          <a:noFill/>
        </p:spPr>
        <p:txBody>
          <a:bodyPr wrap="none" rtlCol="0">
            <a:spAutoFit/>
          </a:bodyPr>
          <a:lstStyle/>
          <a:p>
            <a:pPr algn="ctr"/>
            <a:r>
              <a:rPr kumimoji="1" lang="ja-JP" altLang="en-US" u="sng" dirty="0"/>
              <a:t>＊ </a:t>
            </a:r>
            <a:r>
              <a:rPr lang="en-US" altLang="ja-JP" u="sng" dirty="0"/>
              <a:t>QST</a:t>
            </a:r>
            <a:r>
              <a:rPr kumimoji="1" lang="en-US" altLang="ja-JP" u="sng" dirty="0"/>
              <a:t> (</a:t>
            </a:r>
            <a:r>
              <a:rPr kumimoji="1" lang="ja-JP" altLang="en-US" u="sng" dirty="0"/>
              <a:t>事故翌日以降</a:t>
            </a:r>
            <a:r>
              <a:rPr kumimoji="1" lang="en-US" altLang="ja-JP" u="sng" dirty="0"/>
              <a:t>)</a:t>
            </a:r>
            <a:endParaRPr kumimoji="1" lang="ja-JP" altLang="en-US" u="sng" dirty="0"/>
          </a:p>
        </p:txBody>
      </p:sp>
      <p:sp>
        <p:nvSpPr>
          <p:cNvPr id="16" name="テキスト ボックス 15">
            <a:extLst>
              <a:ext uri="{FF2B5EF4-FFF2-40B4-BE49-F238E27FC236}">
                <a16:creationId xmlns:a16="http://schemas.microsoft.com/office/drawing/2014/main" id="{0F8FE523-4E5B-0D31-764D-1BD88CCBD50A}"/>
              </a:ext>
            </a:extLst>
          </p:cNvPr>
          <p:cNvSpPr txBox="1"/>
          <p:nvPr/>
        </p:nvSpPr>
        <p:spPr>
          <a:xfrm>
            <a:off x="659025" y="2171914"/>
            <a:ext cx="6776214" cy="369332"/>
          </a:xfrm>
          <a:prstGeom prst="rect">
            <a:avLst/>
          </a:prstGeom>
          <a:noFill/>
        </p:spPr>
        <p:txBody>
          <a:bodyPr wrap="none" rtlCol="0">
            <a:spAutoFit/>
          </a:bodyPr>
          <a:lstStyle/>
          <a:p>
            <a:r>
              <a:rPr lang="ja-JP" altLang="en-US" dirty="0">
                <a:latin typeface="Yu Gothic" panose="020B0400000000000000" pitchFamily="34" charset="-128"/>
                <a:ea typeface="Yu Gothic" panose="020B0400000000000000" pitchFamily="34" charset="-128"/>
              </a:rPr>
              <a:t>核燃料物質を収納した貯蔵容器の点検作業中に作業員</a:t>
            </a:r>
            <a:r>
              <a:rPr lang="en-US" altLang="ja-JP" dirty="0">
                <a:latin typeface="Yu Gothic" panose="020B0400000000000000" pitchFamily="34" charset="-128"/>
                <a:ea typeface="Yu Gothic" panose="020B0400000000000000" pitchFamily="34" charset="-128"/>
              </a:rPr>
              <a:t>5</a:t>
            </a:r>
            <a:r>
              <a:rPr lang="ja-JP" altLang="en-US" dirty="0">
                <a:latin typeface="Yu Gothic" panose="020B0400000000000000" pitchFamily="34" charset="-128"/>
                <a:ea typeface="Yu Gothic" panose="020B0400000000000000" pitchFamily="34" charset="-128"/>
              </a:rPr>
              <a:t>名が汚染</a:t>
            </a:r>
            <a:endParaRPr kumimoji="1" lang="ja-JP" altLang="en-US" dirty="0">
              <a:latin typeface="Yu Gothic" panose="020B0400000000000000" pitchFamily="34" charset="-128"/>
              <a:ea typeface="Yu Gothic" panose="020B0400000000000000" pitchFamily="34" charset="-128"/>
            </a:endParaRPr>
          </a:p>
        </p:txBody>
      </p:sp>
      <p:sp>
        <p:nvSpPr>
          <p:cNvPr id="20" name="正方形/長方形 19">
            <a:extLst>
              <a:ext uri="{FF2B5EF4-FFF2-40B4-BE49-F238E27FC236}">
                <a16:creationId xmlns:a16="http://schemas.microsoft.com/office/drawing/2014/main" id="{2A4EEA85-3F25-2327-17BA-81BBB32E97BC}"/>
              </a:ext>
            </a:extLst>
          </p:cNvPr>
          <p:cNvSpPr/>
          <p:nvPr/>
        </p:nvSpPr>
        <p:spPr>
          <a:xfrm>
            <a:off x="4766873" y="2855248"/>
            <a:ext cx="4163271" cy="304173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772060F7-785F-7224-9989-A87F01441635}"/>
              </a:ext>
            </a:extLst>
          </p:cNvPr>
          <p:cNvSpPr txBox="1"/>
          <p:nvPr/>
        </p:nvSpPr>
        <p:spPr>
          <a:xfrm>
            <a:off x="224053" y="3269751"/>
            <a:ext cx="4083169" cy="584775"/>
          </a:xfrm>
          <a:prstGeom prst="rect">
            <a:avLst/>
          </a:prstGeom>
          <a:noFill/>
        </p:spPr>
        <p:txBody>
          <a:bodyPr wrap="none" rtlCol="0">
            <a:spAutoFit/>
          </a:bodyPr>
          <a:lstStyle/>
          <a:p>
            <a:r>
              <a:rPr kumimoji="1" lang="ja-JP" altLang="en-US" sz="1600" dirty="0"/>
              <a:t>・管理区域内で除染後、汚染がないことを</a:t>
            </a:r>
            <a:endParaRPr kumimoji="1" lang="en-US" altLang="ja-JP" sz="1600" dirty="0"/>
          </a:p>
          <a:p>
            <a:r>
              <a:rPr lang="ja-JP" altLang="en-US" sz="1600" dirty="0"/>
              <a:t>　</a:t>
            </a:r>
            <a:r>
              <a:rPr kumimoji="1" lang="ja-JP" altLang="en-US" sz="1600" dirty="0"/>
              <a:t>確認し管理区域から退域</a:t>
            </a:r>
          </a:p>
        </p:txBody>
      </p:sp>
      <p:sp>
        <p:nvSpPr>
          <p:cNvPr id="25" name="テキスト ボックス 24">
            <a:extLst>
              <a:ext uri="{FF2B5EF4-FFF2-40B4-BE49-F238E27FC236}">
                <a16:creationId xmlns:a16="http://schemas.microsoft.com/office/drawing/2014/main" id="{B85CDD47-F456-C391-A9EF-FC1407E1BDC5}"/>
              </a:ext>
            </a:extLst>
          </p:cNvPr>
          <p:cNvSpPr txBox="1"/>
          <p:nvPr/>
        </p:nvSpPr>
        <p:spPr>
          <a:xfrm>
            <a:off x="224052" y="4323078"/>
            <a:ext cx="2852063" cy="338554"/>
          </a:xfrm>
          <a:prstGeom prst="rect">
            <a:avLst/>
          </a:prstGeom>
          <a:noFill/>
        </p:spPr>
        <p:txBody>
          <a:bodyPr wrap="none" rtlCol="0">
            <a:spAutoFit/>
          </a:bodyPr>
          <a:lstStyle/>
          <a:p>
            <a:r>
              <a:rPr kumimoji="1" lang="ja-JP" altLang="en-US" sz="1600" dirty="0"/>
              <a:t>・肺モニタによる測定を実施</a:t>
            </a:r>
          </a:p>
        </p:txBody>
      </p:sp>
      <p:sp>
        <p:nvSpPr>
          <p:cNvPr id="26" name="テキスト ボックス 25">
            <a:extLst>
              <a:ext uri="{FF2B5EF4-FFF2-40B4-BE49-F238E27FC236}">
                <a16:creationId xmlns:a16="http://schemas.microsoft.com/office/drawing/2014/main" id="{3DDEE859-73CA-64EF-5C4B-64B49453EC27}"/>
              </a:ext>
            </a:extLst>
          </p:cNvPr>
          <p:cNvSpPr txBox="1"/>
          <p:nvPr/>
        </p:nvSpPr>
        <p:spPr>
          <a:xfrm>
            <a:off x="224052" y="3919525"/>
            <a:ext cx="3672800" cy="338554"/>
          </a:xfrm>
          <a:prstGeom prst="rect">
            <a:avLst/>
          </a:prstGeom>
          <a:noFill/>
        </p:spPr>
        <p:txBody>
          <a:bodyPr wrap="none" rtlCol="0">
            <a:spAutoFit/>
          </a:bodyPr>
          <a:lstStyle/>
          <a:p>
            <a:r>
              <a:rPr kumimoji="1" lang="ja-JP" altLang="en-US" sz="1600" dirty="0"/>
              <a:t>・その後、</a:t>
            </a:r>
            <a:r>
              <a:rPr kumimoji="1" lang="ja-JP" altLang="en-US" sz="1600" b="1" dirty="0"/>
              <a:t>体表面汚染検査は施行せず</a:t>
            </a:r>
          </a:p>
        </p:txBody>
      </p:sp>
      <p:sp>
        <p:nvSpPr>
          <p:cNvPr id="27" name="テキスト ボックス 26">
            <a:extLst>
              <a:ext uri="{FF2B5EF4-FFF2-40B4-BE49-F238E27FC236}">
                <a16:creationId xmlns:a16="http://schemas.microsoft.com/office/drawing/2014/main" id="{5ADE1537-9A4B-B481-6EEA-4EBB57D907E0}"/>
              </a:ext>
            </a:extLst>
          </p:cNvPr>
          <p:cNvSpPr txBox="1"/>
          <p:nvPr/>
        </p:nvSpPr>
        <p:spPr>
          <a:xfrm>
            <a:off x="742298" y="4720761"/>
            <a:ext cx="3262432" cy="1165832"/>
          </a:xfrm>
          <a:prstGeom prst="rect">
            <a:avLst/>
          </a:prstGeom>
          <a:noFill/>
        </p:spPr>
        <p:txBody>
          <a:bodyPr wrap="none" rtlCol="0">
            <a:spAutoFit/>
          </a:bodyPr>
          <a:lstStyle/>
          <a:p>
            <a:pPr>
              <a:lnSpc>
                <a:spcPct val="150000"/>
              </a:lnSpc>
            </a:pPr>
            <a:r>
              <a:rPr kumimoji="1" lang="ja-JP" altLang="en-US" sz="1600" dirty="0"/>
              <a:t>体内摂取量は最大で</a:t>
            </a:r>
            <a:endParaRPr kumimoji="1" lang="en-US" altLang="ja-JP" sz="1600" dirty="0"/>
          </a:p>
          <a:p>
            <a:pPr>
              <a:lnSpc>
                <a:spcPct val="150000"/>
              </a:lnSpc>
            </a:pPr>
            <a:r>
              <a:rPr lang="en-US" altLang="ja-JP" sz="1600" baseline="30000" dirty="0"/>
              <a:t>239</a:t>
            </a:r>
            <a:r>
              <a:rPr lang="en-US" altLang="ja-JP" sz="1600" dirty="0"/>
              <a:t>Pu : 22,000 </a:t>
            </a:r>
            <a:r>
              <a:rPr lang="en-US" altLang="ja-JP" sz="1600" dirty="0" err="1"/>
              <a:t>Bq</a:t>
            </a:r>
            <a:endParaRPr lang="en-US" altLang="ja-JP" sz="1600" dirty="0"/>
          </a:p>
          <a:p>
            <a:pPr>
              <a:lnSpc>
                <a:spcPct val="150000"/>
              </a:lnSpc>
            </a:pPr>
            <a:r>
              <a:rPr kumimoji="1" lang="en-US" altLang="ja-JP" sz="1600" baseline="30000" dirty="0"/>
              <a:t>241</a:t>
            </a:r>
            <a:r>
              <a:rPr kumimoji="1" lang="en-US" altLang="ja-JP" sz="1600" dirty="0"/>
              <a:t>Am:      220 </a:t>
            </a:r>
            <a:r>
              <a:rPr kumimoji="1" lang="en-US" altLang="ja-JP" sz="1600" dirty="0" err="1"/>
              <a:t>Bq</a:t>
            </a:r>
            <a:r>
              <a:rPr lang="ja-JP" altLang="en-US" sz="1600" dirty="0"/>
              <a:t>　と評価された</a:t>
            </a:r>
            <a:endParaRPr kumimoji="1" lang="ja-JP" altLang="en-US" sz="1600" dirty="0"/>
          </a:p>
        </p:txBody>
      </p:sp>
      <p:sp>
        <p:nvSpPr>
          <p:cNvPr id="28" name="テキスト ボックス 27">
            <a:extLst>
              <a:ext uri="{FF2B5EF4-FFF2-40B4-BE49-F238E27FC236}">
                <a16:creationId xmlns:a16="http://schemas.microsoft.com/office/drawing/2014/main" id="{932A4273-9456-F1B8-12BE-A41A1DD1AB04}"/>
              </a:ext>
            </a:extLst>
          </p:cNvPr>
          <p:cNvSpPr txBox="1"/>
          <p:nvPr/>
        </p:nvSpPr>
        <p:spPr>
          <a:xfrm>
            <a:off x="4787461" y="3269751"/>
            <a:ext cx="3672800" cy="338554"/>
          </a:xfrm>
          <a:prstGeom prst="rect">
            <a:avLst/>
          </a:prstGeom>
          <a:noFill/>
        </p:spPr>
        <p:txBody>
          <a:bodyPr wrap="none" rtlCol="0">
            <a:spAutoFit/>
          </a:bodyPr>
          <a:lstStyle/>
          <a:p>
            <a:r>
              <a:rPr lang="ja-JP" altLang="en-US" sz="1600" dirty="0"/>
              <a:t>・受け入れ時に体表面汚染検査を実施</a:t>
            </a:r>
            <a:endParaRPr kumimoji="1" lang="ja-JP" altLang="en-US" sz="1600" dirty="0"/>
          </a:p>
        </p:txBody>
      </p:sp>
      <p:sp>
        <p:nvSpPr>
          <p:cNvPr id="29" name="テキスト ボックス 28">
            <a:extLst>
              <a:ext uri="{FF2B5EF4-FFF2-40B4-BE49-F238E27FC236}">
                <a16:creationId xmlns:a16="http://schemas.microsoft.com/office/drawing/2014/main" id="{2B58B7CE-968A-8263-971E-41910DE0A877}"/>
              </a:ext>
            </a:extLst>
          </p:cNvPr>
          <p:cNvSpPr txBox="1"/>
          <p:nvPr/>
        </p:nvSpPr>
        <p:spPr>
          <a:xfrm>
            <a:off x="4794921" y="3673304"/>
            <a:ext cx="3786614" cy="584775"/>
          </a:xfrm>
          <a:prstGeom prst="rect">
            <a:avLst/>
          </a:prstGeom>
          <a:noFill/>
        </p:spPr>
        <p:txBody>
          <a:bodyPr wrap="none" rtlCol="0">
            <a:spAutoFit/>
          </a:bodyPr>
          <a:lstStyle/>
          <a:p>
            <a:r>
              <a:rPr kumimoji="1" lang="ja-JP" altLang="en-US" sz="1600" dirty="0"/>
              <a:t>・作業員</a:t>
            </a:r>
            <a:r>
              <a:rPr kumimoji="1" lang="en-US" altLang="ja-JP" sz="1600" dirty="0"/>
              <a:t>4</a:t>
            </a:r>
            <a:r>
              <a:rPr kumimoji="1" lang="ja-JP" altLang="en-US" sz="1600" dirty="0"/>
              <a:t>名の</a:t>
            </a:r>
            <a:r>
              <a:rPr kumimoji="1" lang="ja-JP" altLang="en-US" sz="1600" b="1" dirty="0"/>
              <a:t>体表面に汚染を確認し、</a:t>
            </a:r>
            <a:endParaRPr kumimoji="1" lang="en-US" altLang="ja-JP" sz="1600" b="1" dirty="0"/>
          </a:p>
          <a:p>
            <a:r>
              <a:rPr lang="ja-JP" altLang="en-US" sz="1600" b="1" dirty="0"/>
              <a:t>　除染を実施</a:t>
            </a:r>
            <a:endParaRPr kumimoji="1" lang="ja-JP" altLang="en-US" sz="1600" b="1" dirty="0"/>
          </a:p>
        </p:txBody>
      </p:sp>
      <p:sp>
        <p:nvSpPr>
          <p:cNvPr id="30" name="テキスト ボックス 29">
            <a:extLst>
              <a:ext uri="{FF2B5EF4-FFF2-40B4-BE49-F238E27FC236}">
                <a16:creationId xmlns:a16="http://schemas.microsoft.com/office/drawing/2014/main" id="{2EACED98-805C-5D10-6DF9-F0A129568369}"/>
              </a:ext>
            </a:extLst>
          </p:cNvPr>
          <p:cNvSpPr txBox="1"/>
          <p:nvPr/>
        </p:nvSpPr>
        <p:spPr>
          <a:xfrm>
            <a:off x="4794921" y="4323078"/>
            <a:ext cx="2852063" cy="338554"/>
          </a:xfrm>
          <a:prstGeom prst="rect">
            <a:avLst/>
          </a:prstGeom>
          <a:noFill/>
        </p:spPr>
        <p:txBody>
          <a:bodyPr wrap="none" rtlCol="0">
            <a:spAutoFit/>
          </a:bodyPr>
          <a:lstStyle/>
          <a:p>
            <a:r>
              <a:rPr kumimoji="1" lang="ja-JP" altLang="en-US" sz="1600" dirty="0"/>
              <a:t>・肺モニタによる測定を実施</a:t>
            </a:r>
          </a:p>
        </p:txBody>
      </p:sp>
      <p:sp>
        <p:nvSpPr>
          <p:cNvPr id="31" name="テキスト ボックス 30">
            <a:extLst>
              <a:ext uri="{FF2B5EF4-FFF2-40B4-BE49-F238E27FC236}">
                <a16:creationId xmlns:a16="http://schemas.microsoft.com/office/drawing/2014/main" id="{2F063096-33DB-199B-5820-292A800549A0}"/>
              </a:ext>
            </a:extLst>
          </p:cNvPr>
          <p:cNvSpPr txBox="1"/>
          <p:nvPr/>
        </p:nvSpPr>
        <p:spPr>
          <a:xfrm>
            <a:off x="5292663" y="4716055"/>
            <a:ext cx="2646878" cy="796500"/>
          </a:xfrm>
          <a:prstGeom prst="rect">
            <a:avLst/>
          </a:prstGeom>
          <a:noFill/>
        </p:spPr>
        <p:txBody>
          <a:bodyPr wrap="none" rtlCol="0">
            <a:spAutoFit/>
          </a:bodyPr>
          <a:lstStyle/>
          <a:p>
            <a:pPr>
              <a:lnSpc>
                <a:spcPct val="150000"/>
              </a:lnSpc>
            </a:pPr>
            <a:r>
              <a:rPr kumimoji="1" lang="ja-JP" altLang="en-US" sz="1600" b="1" dirty="0"/>
              <a:t>プルトニウム</a:t>
            </a:r>
            <a:r>
              <a:rPr kumimoji="1" lang="en-US" altLang="ja-JP" sz="1600" b="1" dirty="0"/>
              <a:t>(Pu)</a:t>
            </a:r>
            <a:r>
              <a:rPr kumimoji="1" lang="ja-JP" altLang="en-US" sz="1600" b="1" dirty="0"/>
              <a:t>は</a:t>
            </a:r>
            <a:endParaRPr kumimoji="1" lang="en-US" altLang="ja-JP" sz="1600" b="1" dirty="0"/>
          </a:p>
          <a:p>
            <a:pPr>
              <a:lnSpc>
                <a:spcPct val="150000"/>
              </a:lnSpc>
            </a:pPr>
            <a:r>
              <a:rPr kumimoji="1" lang="ja-JP" altLang="en-US" sz="1600" b="1" dirty="0"/>
              <a:t>明確には検出されなかった</a:t>
            </a:r>
          </a:p>
        </p:txBody>
      </p:sp>
      <p:sp>
        <p:nvSpPr>
          <p:cNvPr id="32" name="二等辺三角形 31">
            <a:extLst>
              <a:ext uri="{FF2B5EF4-FFF2-40B4-BE49-F238E27FC236}">
                <a16:creationId xmlns:a16="http://schemas.microsoft.com/office/drawing/2014/main" id="{7B7152E0-31BF-3E1F-CD90-F852F1622630}"/>
              </a:ext>
            </a:extLst>
          </p:cNvPr>
          <p:cNvSpPr/>
          <p:nvPr/>
        </p:nvSpPr>
        <p:spPr>
          <a:xfrm rot="5400000">
            <a:off x="586705" y="4888638"/>
            <a:ext cx="144640" cy="124690"/>
          </a:xfrm>
          <a:prstGeom prst="triangle">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二等辺三角形 32">
            <a:extLst>
              <a:ext uri="{FF2B5EF4-FFF2-40B4-BE49-F238E27FC236}">
                <a16:creationId xmlns:a16="http://schemas.microsoft.com/office/drawing/2014/main" id="{83C31CB1-305C-AF1C-618A-9241FA02079B}"/>
              </a:ext>
            </a:extLst>
          </p:cNvPr>
          <p:cNvSpPr/>
          <p:nvPr/>
        </p:nvSpPr>
        <p:spPr>
          <a:xfrm rot="5400000">
            <a:off x="5137216" y="4885050"/>
            <a:ext cx="144640" cy="124690"/>
          </a:xfrm>
          <a:prstGeom prst="triangle">
            <a:avLst/>
          </a:prstGeom>
          <a:solidFill>
            <a:schemeClr val="bg1"/>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矢印: 左右 33">
            <a:extLst>
              <a:ext uri="{FF2B5EF4-FFF2-40B4-BE49-F238E27FC236}">
                <a16:creationId xmlns:a16="http://schemas.microsoft.com/office/drawing/2014/main" id="{F8C6999E-4F73-C054-DDC3-DA1430809CEC}"/>
              </a:ext>
            </a:extLst>
          </p:cNvPr>
          <p:cNvSpPr/>
          <p:nvPr/>
        </p:nvSpPr>
        <p:spPr>
          <a:xfrm>
            <a:off x="4442115" y="4369909"/>
            <a:ext cx="259772" cy="158156"/>
          </a:xfrm>
          <a:prstGeom prst="leftRightArrow">
            <a:avLst>
              <a:gd name="adj1" fmla="val 63687"/>
              <a:gd name="adj2" fmla="val 50000"/>
            </a:avLst>
          </a:prstGeom>
          <a:solidFill>
            <a:schemeClr val="accent1">
              <a:lumMod val="20000"/>
              <a:lumOff val="80000"/>
            </a:schemeClr>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a:extLst>
              <a:ext uri="{FF2B5EF4-FFF2-40B4-BE49-F238E27FC236}">
                <a16:creationId xmlns:a16="http://schemas.microsoft.com/office/drawing/2014/main" id="{28ADD6CE-2C10-300E-42C9-91F7597C8619}"/>
              </a:ext>
            </a:extLst>
          </p:cNvPr>
          <p:cNvSpPr>
            <a:spLocks noGrp="1"/>
          </p:cNvSpPr>
          <p:nvPr>
            <p:ph type="sldNum" sz="quarter" idx="12"/>
          </p:nvPr>
        </p:nvSpPr>
        <p:spPr>
          <a:xfrm>
            <a:off x="6925090" y="6356351"/>
            <a:ext cx="2057400" cy="365125"/>
          </a:xfrm>
        </p:spPr>
        <p:txBody>
          <a:bodyPr/>
          <a:lstStyle/>
          <a:p>
            <a:fld id="{58DD1769-DAE9-6C4E-82F4-B62273FFA290}" type="slidenum">
              <a:rPr kumimoji="1" lang="ja-JP" altLang="en-US" smtClean="0">
                <a:latin typeface="Yu Gothic" panose="020B0400000000000000" pitchFamily="34" charset="-128"/>
                <a:ea typeface="Yu Gothic" panose="020B0400000000000000" pitchFamily="34" charset="-128"/>
              </a:rPr>
              <a:t>9</a:t>
            </a:fld>
            <a:endParaRPr kumimoji="1" lang="ja-JP" altLang="en-US">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2152442843"/>
      </p:ext>
    </p:extLst>
  </p:cSld>
  <p:clrMapOvr>
    <a:masterClrMapping/>
  </p:clrMapOvr>
</p:sld>
</file>

<file path=ppt/theme/theme1.xml><?xml version="1.0" encoding="utf-8"?>
<a:theme xmlns:a="http://schemas.openxmlformats.org/drawingml/2006/main" name="基礎コース">
  <a:themeElements>
    <a:clrScheme name="青">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基礎コース" id="{C4A16FF6-1C91-F847-BAD1-1F56BF1BD093}" vid="{2CBC87FD-AA37-E042-953D-DDEA6A072CC5}"/>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5d13358-ba13-47f5-b1e3-fdcd6b69d120" xsi:nil="true"/>
    <lcf76f155ced4ddcb4097134ff3c332f xmlns="9be4de2b-ed32-4cfd-86cc-3daf7de81874">
      <Terms xmlns="http://schemas.microsoft.com/office/infopath/2007/PartnerControls"/>
    </lcf76f155ced4ddcb4097134ff3c332f>
    <SharedWithUsers xmlns="b5d13358-ba13-47f5-b1e3-fdcd6b69d120">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9CDE00FD03F958428DD3CBF4A39D1F89" ma:contentTypeVersion="18" ma:contentTypeDescription="新しいドキュメントを作成します。" ma:contentTypeScope="" ma:versionID="821c0cf0f42a7bcf6d7a6b424cbdc3b6">
  <xsd:schema xmlns:xsd="http://www.w3.org/2001/XMLSchema" xmlns:xs="http://www.w3.org/2001/XMLSchema" xmlns:p="http://schemas.microsoft.com/office/2006/metadata/properties" xmlns:ns2="9be4de2b-ed32-4cfd-86cc-3daf7de81874" xmlns:ns3="b5d13358-ba13-47f5-b1e3-fdcd6b69d120" targetNamespace="http://schemas.microsoft.com/office/2006/metadata/properties" ma:root="true" ma:fieldsID="c24516de4f25475e9a749154eea752d9" ns2:_="" ns3:_="">
    <xsd:import namespace="9be4de2b-ed32-4cfd-86cc-3daf7de81874"/>
    <xsd:import namespace="b5d13358-ba13-47f5-b1e3-fdcd6b69d1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e4de2b-ed32-4cfd-86cc-3daf7de818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画像タグ" ma:readOnly="false" ma:fieldId="{5cf76f15-5ced-4ddc-b409-7134ff3c332f}" ma:taxonomyMulti="true" ma:sspId="ebdc2b39-54f4-4c53-bf88-5d9269ab315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d13358-ba13-47f5-b1e3-fdcd6b69d120" elementFormDefault="qualified">
    <xsd:import namespace="http://schemas.microsoft.com/office/2006/documentManagement/types"/>
    <xsd:import namespace="http://schemas.microsoft.com/office/infopath/2007/PartnerControls"/>
    <xsd:element name="SharedWithUsers" ma:index="19"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共有相手の詳細情報" ma:internalName="SharedWithDetails" ma:readOnly="true">
      <xsd:simpleType>
        <xsd:restriction base="dms:Note">
          <xsd:maxLength value="255"/>
        </xsd:restriction>
      </xsd:simpleType>
    </xsd:element>
    <xsd:element name="TaxCatchAll" ma:index="23" nillable="true" ma:displayName="Taxonomy Catch All Column" ma:hidden="true" ma:list="{642aa574-677a-4bc2-90c8-dd60c760d169}" ma:internalName="TaxCatchAll" ma:showField="CatchAllData" ma:web="b5d13358-ba13-47f5-b1e3-fdcd6b69d12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E399082-2C4D-40AF-8340-9AEEDF0B34B9}">
  <ds:schemaRefs>
    <ds:schemaRef ds:uri="http://schemas.microsoft.com/sharepoint/v3/contenttype/forms"/>
  </ds:schemaRefs>
</ds:datastoreItem>
</file>

<file path=customXml/itemProps2.xml><?xml version="1.0" encoding="utf-8"?>
<ds:datastoreItem xmlns:ds="http://schemas.openxmlformats.org/officeDocument/2006/customXml" ds:itemID="{03299B2B-696B-49AE-B130-F38597DC5321}">
  <ds:schemaRefs>
    <ds:schemaRef ds:uri="204c6d0b-316c-437a-b461-7a44fe4c31bd"/>
    <ds:schemaRef ds:uri="87f43617-ad7f-4cd7-a8bd-6635850708a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b5d13358-ba13-47f5-b1e3-fdcd6b69d120"/>
    <ds:schemaRef ds:uri="9be4de2b-ed32-4cfd-86cc-3daf7de81874"/>
  </ds:schemaRefs>
</ds:datastoreItem>
</file>

<file path=customXml/itemProps3.xml><?xml version="1.0" encoding="utf-8"?>
<ds:datastoreItem xmlns:ds="http://schemas.openxmlformats.org/officeDocument/2006/customXml" ds:itemID="{55E3D09E-BAE1-4844-803D-435A35DC7F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e4de2b-ed32-4cfd-86cc-3daf7de81874"/>
    <ds:schemaRef ds:uri="b5d13358-ba13-47f5-b1e3-fdcd6b69d1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5128</Words>
  <Application>Microsoft Office PowerPoint</Application>
  <PresentationFormat>画面に合わせる (4:3)</PresentationFormat>
  <Paragraphs>489</Paragraphs>
  <Slides>16</Slides>
  <Notes>16</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16</vt:i4>
      </vt:variant>
    </vt:vector>
  </HeadingPairs>
  <TitlesOfParts>
    <vt:vector size="24" baseType="lpstr">
      <vt:lpstr>ヒラギノ角ゴシック W3</vt:lpstr>
      <vt:lpstr>Yu Gothic</vt:lpstr>
      <vt:lpstr>Yu Gothic</vt:lpstr>
      <vt:lpstr>游ゴシック Light</vt:lpstr>
      <vt:lpstr>Arial</vt:lpstr>
      <vt:lpstr>News Gothic MT</vt:lpstr>
      <vt:lpstr>Wingdings</vt:lpstr>
      <vt:lpstr>基礎コース</vt:lpstr>
      <vt:lpstr>放射線障害の診断治療と線量評価</vt:lpstr>
      <vt:lpstr>急性放射線症候群 (acute radiation syndrome : ARS)</vt:lpstr>
      <vt:lpstr>急性放射線症候群　前駆症状と被ばく線量</vt:lpstr>
      <vt:lpstr>急性放射線症候群　前駆期の処置</vt:lpstr>
      <vt:lpstr>内部被ばくの治療方針</vt:lpstr>
      <vt:lpstr>線量評価の方法</vt:lpstr>
      <vt:lpstr>試料採取用資材と取り扱い</vt:lpstr>
      <vt:lpstr>内部被ばく線量評価までの流れ （体外計測法）</vt:lpstr>
      <vt:lpstr>内部被ばく線量の体外測定法評価には 体表面汚染が影響する</vt:lpstr>
      <vt:lpstr>内部被ばく線量の体外測定法評価には 体表面汚染が影響する</vt:lpstr>
      <vt:lpstr>線量評価に関する問い合わせ先</vt:lpstr>
      <vt:lpstr>まとめ</vt:lpstr>
      <vt:lpstr>急性放射線症候群の治療</vt:lpstr>
      <vt:lpstr>内部被ばく時の薬剤の選択</vt:lpstr>
      <vt:lpstr>内部被ばく時の薬剤の選択</vt:lpstr>
      <vt:lpstr>染色体分析のための血液試料の取扱い</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原子力防災体制</dc:title>
  <dc:creator/>
  <cp:lastModifiedBy/>
  <cp:revision>26</cp:revision>
  <cp:lastPrinted>2019-01-05T06:23:59Z</cp:lastPrinted>
  <dcterms:created xsi:type="dcterms:W3CDTF">2018-07-09T08:22:40Z</dcterms:created>
  <dcterms:modified xsi:type="dcterms:W3CDTF">2024-04-30T04:06:22Z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0x01010056DEF9348FD06640A48C820155C435AA</vt:lpwstr>
  </property>
  <property fmtid="{D5CDD505-2E9C-101B-9397-08002B2CF9AE}" pid="3" name="Order">
    <vt:r8>6500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TemplateUrl">
    <vt:lpwstr/>
  </property>
  <property fmtid="{D5CDD505-2E9C-101B-9397-08002B2CF9AE}" pid="9" name="ComplianceAssetId">
    <vt:lpwstr/>
  </property>
  <property fmtid="{D5CDD505-2E9C-101B-9397-08002B2CF9AE}" pid="10" name="MediaServiceImageTags">
    <vt:lpwstr/>
  </property>
</Properties>
</file>