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2"/>
  </p:notesMasterIdLst>
  <p:sldIdLst>
    <p:sldId id="259" r:id="rId5"/>
    <p:sldId id="377" r:id="rId6"/>
    <p:sldId id="379" r:id="rId7"/>
    <p:sldId id="384" r:id="rId8"/>
    <p:sldId id="383" r:id="rId9"/>
    <p:sldId id="385" r:id="rId10"/>
    <p:sldId id="386" r:id="rId11"/>
    <p:sldId id="390" r:id="rId12"/>
    <p:sldId id="388" r:id="rId13"/>
    <p:sldId id="389" r:id="rId14"/>
    <p:sldId id="387" r:id="rId15"/>
    <p:sldId id="391" r:id="rId16"/>
    <p:sldId id="347" r:id="rId17"/>
    <p:sldId id="374" r:id="rId18"/>
    <p:sldId id="359" r:id="rId19"/>
    <p:sldId id="323" r:id="rId20"/>
    <p:sldId id="338"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OZPPue9LZDLYr/DcsR8vw==" hashData="HNgG0D+2PH1F+RDxN5lz658ly99ysyG2pWzcT8w96Aj/Y7PbA5f7o0civ7G4JDCsDkQBNlrbcwuE5P2KQAcdn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2"/>
    <a:srgbClr val="FDE5ED"/>
    <a:srgbClr val="F9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78941" autoAdjust="0"/>
  </p:normalViewPr>
  <p:slideViewPr>
    <p:cSldViewPr snapToGrid="0">
      <p:cViewPr varScale="1">
        <p:scale>
          <a:sx n="81" d="100"/>
          <a:sy n="81" d="100"/>
        </p:scale>
        <p:origin x="1404" y="96"/>
      </p:cViewPr>
      <p:guideLst/>
    </p:cSldViewPr>
  </p:slideViewPr>
  <p:outlineViewPr>
    <p:cViewPr>
      <p:scale>
        <a:sx n="33" d="100"/>
        <a:sy n="33" d="100"/>
      </p:scale>
      <p:origin x="0" y="-6960"/>
    </p:cViewPr>
  </p:outlineViewPr>
  <p:notesTextViewPr>
    <p:cViewPr>
      <p:scale>
        <a:sx n="1" d="1"/>
        <a:sy n="1" d="1"/>
      </p:scale>
      <p:origin x="0" y="0"/>
    </p:cViewPr>
  </p:notesTextViewPr>
  <p:notesViewPr>
    <p:cSldViewPr snapToGrid="0">
      <p:cViewPr varScale="1">
        <p:scale>
          <a:sx n="69" d="100"/>
          <a:sy n="69" d="100"/>
        </p:scale>
        <p:origin x="190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9806"/>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395"/>
            <a:ext cx="5486400" cy="4180605"/>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15</a:t>
            </a:r>
            <a:r>
              <a:rPr kumimoji="1" lang="ja-JP" altLang="en-US" dirty="0"/>
              <a:t>分</a:t>
            </a:r>
            <a:endParaRPr kumimoji="1" lang="en-US" altLang="ja-JP" dirty="0"/>
          </a:p>
          <a:p>
            <a:r>
              <a:rPr kumimoji="1" lang="ja-JP" altLang="en-US" dirty="0"/>
              <a:t>内容</a:t>
            </a:r>
            <a:endParaRPr kumimoji="1" lang="en-US" altLang="ja-JP" dirty="0"/>
          </a:p>
          <a:p>
            <a:r>
              <a:rPr kumimoji="1" lang="ja-JP" altLang="en-US" dirty="0"/>
              <a:t>・水晶体の線量限度の変更点について</a:t>
            </a:r>
            <a:endParaRPr kumimoji="1" lang="en-US" altLang="ja-JP" dirty="0"/>
          </a:p>
          <a:p>
            <a:r>
              <a:rPr kumimoji="1" lang="ja-JP" altLang="en-US" dirty="0"/>
              <a:t>・原子力災害時における避難退域時検査及び簡易除染マニュアルについて</a:t>
            </a:r>
            <a:endParaRPr kumimoji="1" lang="en-US" altLang="ja-JP" dirty="0"/>
          </a:p>
          <a:p>
            <a:r>
              <a:rPr kumimoji="1" lang="ja-JP" altLang="en-US" dirty="0"/>
              <a:t>・福井大学の高度被ばく医療支援センター指定について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・甲状腺被ばく線量モニタリング実施マニュアル制定について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・原子力災害医療研修体系と中核人材研修修了資格について</a:t>
            </a:r>
            <a:endParaRPr kumimoji="1" lang="en-US" altLang="ja-JP" dirty="0"/>
          </a:p>
          <a:p>
            <a:endParaRPr kumimoji="1" lang="en-US" altLang="ja-JP" dirty="0"/>
          </a:p>
        </p:txBody>
      </p:sp>
    </p:spTree>
    <p:extLst>
      <p:ext uri="{BB962C8B-B14F-4D97-AF65-F5344CB8AC3E}">
        <p14:creationId xmlns:p14="http://schemas.microsoft.com/office/powerpoint/2010/main" val="237066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en-US" dirty="0"/>
              <a:t>簡易測定は、</a:t>
            </a:r>
            <a:r>
              <a:rPr lang="en-US" altLang="ja-JP" dirty="0" err="1"/>
              <a:t>NaI</a:t>
            </a:r>
            <a:r>
              <a:rPr lang="en-US" altLang="ja-JP" dirty="0"/>
              <a:t>(Tl)</a:t>
            </a:r>
            <a:r>
              <a:rPr lang="ja-JP" altLang="en-US" dirty="0"/>
              <a:t>サーベイメータを用いて実施します。 簡易測定の実施期間は 、吸入摂取からおおむね</a:t>
            </a:r>
            <a:r>
              <a:rPr lang="en-US" altLang="ja-JP" dirty="0"/>
              <a:t>3</a:t>
            </a:r>
            <a:r>
              <a:rPr lang="ja-JP" altLang="en-US" dirty="0"/>
              <a:t>週間内を基本とし、この期間を超える場合には、簡易測定ではなく詳細測定を行います。 </a:t>
            </a:r>
            <a:endParaRPr lang="en-US" altLang="ja-JP" dirty="0"/>
          </a:p>
          <a:p>
            <a:endParaRPr kumimoji="1" lang="en-US" altLang="ja-JP" dirty="0"/>
          </a:p>
          <a:p>
            <a:r>
              <a:rPr lang="ja-JP" altLang="en-US" dirty="0"/>
              <a:t>スクリーニングレベルは、毎時</a:t>
            </a:r>
            <a:r>
              <a:rPr lang="en-US" altLang="ja-JP" dirty="0"/>
              <a:t>0.2</a:t>
            </a:r>
            <a:r>
              <a:rPr lang="ja-JP" altLang="en-US" dirty="0"/>
              <a:t>マイクロシーベルトを目安とします。この値は我が国において周辺線量当量率の測定のために広く用いられている </a:t>
            </a:r>
            <a:r>
              <a:rPr lang="en-US" altLang="ja-JP" dirty="0" err="1"/>
              <a:t>NaI</a:t>
            </a:r>
            <a:r>
              <a:rPr lang="en-US" altLang="ja-JP" dirty="0"/>
              <a:t>(Tl)</a:t>
            </a:r>
            <a:r>
              <a:rPr lang="ja-JP" altLang="en-US" dirty="0"/>
              <a:t>サーベイメータ を利用した場合の値です。</a:t>
            </a:r>
            <a:endParaRPr lang="en-US" altLang="ja-JP" dirty="0"/>
          </a:p>
          <a:p>
            <a:r>
              <a:rPr lang="ja-JP" altLang="en-US" dirty="0"/>
              <a:t>なお、原子力災害等の状況に応じて、国はスクリーニングレベルを適切に見直す必要があります。 </a:t>
            </a:r>
            <a:endParaRPr kumimoji="1" lang="en-US" altLang="ja-JP" dirty="0"/>
          </a:p>
          <a:p>
            <a:endParaRPr kumimoji="1" lang="en-US" altLang="ja-JP" dirty="0"/>
          </a:p>
          <a:p>
            <a:r>
              <a:rPr lang="ja-JP" altLang="en-US" dirty="0"/>
              <a:t>詳細測定は、スクリーニングレベルを超える者を対象として、甲状腺モニタを用いて実施します。詳細測定の実施期間は、吸入摂取からおおむね４週間内を基本とし、この期間を超える場合には、代替としてホールボディカウンタを用いた測定を行い、核種組成から放射性ヨウ素の線量推定を行い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3382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現行の原子力災害医療研修体系において、中核人材研修は専門研修に位置し、この中核人材研修の修了資格により、原子力災害医療派遣チーム研修・ホールボディカウンター研修などの専門研修、高度専門研修として講師養成研修の受講資格が得られます。</a:t>
            </a:r>
            <a:endParaRPr kumimoji="1" lang="en-US" altLang="ja-JP" dirty="0"/>
          </a:p>
          <a:p>
            <a:endParaRPr kumimoji="1" lang="en-US" altLang="ja-JP" dirty="0"/>
          </a:p>
          <a:p>
            <a:r>
              <a:rPr kumimoji="1" lang="ja-JP" altLang="en-US" dirty="0"/>
              <a:t>中核人材研修修了の資格有効期間は</a:t>
            </a:r>
            <a:r>
              <a:rPr kumimoji="1" lang="en-US" altLang="ja-JP" dirty="0"/>
              <a:t>3</a:t>
            </a:r>
            <a:r>
              <a:rPr kumimoji="1" lang="ja-JP" altLang="en-US" dirty="0"/>
              <a:t>年間です。</a:t>
            </a:r>
            <a:endParaRPr kumimoji="1" lang="en-US" altLang="ja-JP" dirty="0"/>
          </a:p>
          <a:p>
            <a:r>
              <a:rPr kumimoji="1" lang="ja-JP" altLang="en-US" dirty="0"/>
              <a:t>この期間のうちに、中核人材研修の再受講、または、中核人材技能維持研修の受講により、資格有効期間がさらに</a:t>
            </a:r>
            <a:r>
              <a:rPr kumimoji="1" lang="en-US" altLang="ja-JP" dirty="0"/>
              <a:t>3</a:t>
            </a:r>
            <a:r>
              <a:rPr kumimoji="1" lang="ja-JP" altLang="en-US" dirty="0"/>
              <a:t>年更新されます。資格有効期限が終了する年度末の翌日からさらに</a:t>
            </a:r>
            <a:r>
              <a:rPr kumimoji="1" lang="en-US" altLang="ja-JP" dirty="0"/>
              <a:t>3</a:t>
            </a:r>
            <a:r>
              <a:rPr kumimoji="1" lang="ja-JP" altLang="en-US" dirty="0"/>
              <a:t>年間の期間が更新されます。</a:t>
            </a:r>
            <a:endParaRPr kumimoji="1" lang="en-US" altLang="ja-JP" dirty="0"/>
          </a:p>
        </p:txBody>
      </p:sp>
    </p:spTree>
    <p:extLst>
      <p:ext uri="{BB962C8B-B14F-4D97-AF65-F5344CB8AC3E}">
        <p14:creationId xmlns:p14="http://schemas.microsoft.com/office/powerpoint/2010/main" val="352466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844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799" y="4639395"/>
            <a:ext cx="5622533" cy="4180605"/>
          </a:xfrm>
        </p:spPr>
        <p:txBody>
          <a:bodyPr/>
          <a:lstStyle/>
          <a:p>
            <a:r>
              <a:rPr kumimoji="1" lang="ja-JP" altLang="en-US" dirty="0"/>
              <a:t>平常時及び緊急時における線量限度は、放射線業務従事と一般公衆、さらには、実効線量限度と等価線量限度に分けることができます。わが国の法令では、放射線業務従事者の実効線量を</a:t>
            </a:r>
            <a:r>
              <a:rPr kumimoji="1" lang="en-US" altLang="ja-JP" dirty="0"/>
              <a:t>5</a:t>
            </a:r>
            <a:r>
              <a:rPr kumimoji="1" lang="ja-JP" altLang="en-US" dirty="0"/>
              <a:t>年間で</a:t>
            </a:r>
            <a:r>
              <a:rPr kumimoji="1" lang="en-US" altLang="ja-JP" dirty="0"/>
              <a:t>100</a:t>
            </a:r>
            <a:r>
              <a:rPr kumimoji="1" lang="ja-JP" altLang="en-US" dirty="0"/>
              <a:t>ｍ</a:t>
            </a:r>
            <a:r>
              <a:rPr kumimoji="1" lang="en-US" altLang="ja-JP" dirty="0" err="1"/>
              <a:t>Sv</a:t>
            </a:r>
            <a:r>
              <a:rPr kumimoji="1" lang="ja-JP" altLang="en-US" dirty="0"/>
              <a:t>かつ</a:t>
            </a:r>
            <a:r>
              <a:rPr kumimoji="1" lang="en-US" altLang="ja-JP" dirty="0"/>
              <a:t>1</a:t>
            </a:r>
            <a:r>
              <a:rPr kumimoji="1" lang="ja-JP" altLang="en-US" dirty="0"/>
              <a:t>年間で</a:t>
            </a:r>
            <a:r>
              <a:rPr kumimoji="1" lang="en-US" altLang="ja-JP" dirty="0"/>
              <a:t>50</a:t>
            </a:r>
            <a:r>
              <a:rPr kumimoji="1" lang="ja-JP" altLang="en-US" dirty="0"/>
              <a:t>ｍ</a:t>
            </a:r>
            <a:r>
              <a:rPr kumimoji="1" lang="en-US" altLang="ja-JP" dirty="0" err="1"/>
              <a:t>Sv</a:t>
            </a:r>
            <a:r>
              <a:rPr kumimoji="1" lang="ja-JP" altLang="en-US" dirty="0"/>
              <a:t>、同じく、水晶体の等価線量限度を</a:t>
            </a:r>
            <a:r>
              <a:rPr kumimoji="1" lang="en-US" altLang="ja-JP" dirty="0"/>
              <a:t>5</a:t>
            </a:r>
            <a:r>
              <a:rPr kumimoji="1" lang="ja-JP" altLang="en-US" dirty="0"/>
              <a:t>年間で</a:t>
            </a:r>
            <a:r>
              <a:rPr kumimoji="1" lang="en-US" altLang="ja-JP" dirty="0"/>
              <a:t>100</a:t>
            </a:r>
            <a:r>
              <a:rPr kumimoji="1" lang="ja-JP" altLang="en-US" dirty="0"/>
              <a:t>ｍ</a:t>
            </a:r>
            <a:r>
              <a:rPr kumimoji="1" lang="en-US" altLang="ja-JP" dirty="0" err="1"/>
              <a:t>Sv</a:t>
            </a:r>
            <a:r>
              <a:rPr kumimoji="1" lang="ja-JP" altLang="en-US" dirty="0"/>
              <a:t>、</a:t>
            </a:r>
            <a:r>
              <a:rPr kumimoji="1" lang="en-US" altLang="ja-JP" dirty="0"/>
              <a:t>1</a:t>
            </a:r>
            <a:r>
              <a:rPr kumimoji="1" lang="ja-JP" altLang="en-US" dirty="0"/>
              <a:t>年間で</a:t>
            </a:r>
            <a:r>
              <a:rPr kumimoji="1" lang="en-US" altLang="ja-JP" dirty="0"/>
              <a:t>50</a:t>
            </a:r>
            <a:r>
              <a:rPr kumimoji="1" lang="ja-JP" altLang="en-US" dirty="0"/>
              <a:t>ｍ</a:t>
            </a:r>
            <a:r>
              <a:rPr kumimoji="1" lang="en-US" altLang="ja-JP" dirty="0" err="1"/>
              <a:t>Sv</a:t>
            </a:r>
            <a:r>
              <a:rPr kumimoji="1" lang="ja-JP" altLang="en-US" dirty="0"/>
              <a:t>、皮膚の等価線量を</a:t>
            </a:r>
            <a:r>
              <a:rPr kumimoji="1" lang="en-US" altLang="ja-JP" dirty="0"/>
              <a:t>500</a:t>
            </a:r>
            <a:r>
              <a:rPr kumimoji="1" lang="ja-JP" altLang="en-US" dirty="0"/>
              <a:t>ｍ</a:t>
            </a:r>
            <a:r>
              <a:rPr kumimoji="1" lang="en-US" altLang="ja-JP" dirty="0" err="1"/>
              <a:t>Sv</a:t>
            </a:r>
            <a:r>
              <a:rPr kumimoji="1" lang="ja-JP" altLang="en-US" dirty="0"/>
              <a:t>、妊娠中の女子の出産までの腹部表面線量を</a:t>
            </a:r>
            <a:r>
              <a:rPr kumimoji="1" lang="en-US" altLang="ja-JP" dirty="0"/>
              <a:t>2</a:t>
            </a:r>
            <a:r>
              <a:rPr kumimoji="1" lang="ja-JP" altLang="en-US" dirty="0"/>
              <a:t>ｍ</a:t>
            </a:r>
            <a:r>
              <a:rPr kumimoji="1" lang="en-US" altLang="ja-JP" dirty="0" err="1"/>
              <a:t>Sv</a:t>
            </a:r>
            <a:r>
              <a:rPr kumimoji="1" lang="ja-JP" altLang="en-US" dirty="0"/>
              <a:t>としています。</a:t>
            </a:r>
            <a:endParaRPr kumimoji="1" lang="en-US" altLang="ja-JP" dirty="0"/>
          </a:p>
          <a:p>
            <a:r>
              <a:rPr kumimoji="1" lang="ja-JP" altLang="en-US" dirty="0"/>
              <a:t>また、特例として電離則では、緊急作業については実効線量限度を</a:t>
            </a:r>
            <a:r>
              <a:rPr kumimoji="1" lang="en-US" altLang="ja-JP" dirty="0"/>
              <a:t>100</a:t>
            </a:r>
            <a:r>
              <a:rPr kumimoji="1" lang="ja-JP" altLang="en-US" dirty="0"/>
              <a:t>ｍ</a:t>
            </a:r>
            <a:r>
              <a:rPr kumimoji="1" lang="en-US" altLang="ja-JP" dirty="0" err="1"/>
              <a:t>Sv</a:t>
            </a:r>
            <a:r>
              <a:rPr kumimoji="1" lang="ja-JP" altLang="en-US" dirty="0"/>
              <a:t>、緊急被ばくの上限として</a:t>
            </a:r>
            <a:r>
              <a:rPr kumimoji="1" lang="en-US" altLang="ja-JP" dirty="0"/>
              <a:t>250</a:t>
            </a:r>
            <a:r>
              <a:rPr kumimoji="1" lang="ja-JP" altLang="en-US" dirty="0"/>
              <a:t>ｍ</a:t>
            </a:r>
            <a:r>
              <a:rPr kumimoji="1" lang="en-US" altLang="ja-JP" dirty="0" err="1"/>
              <a:t>Sv</a:t>
            </a:r>
            <a:r>
              <a:rPr kumimoji="1" lang="ja-JP" altLang="en-US" dirty="0"/>
              <a:t>としています。緊急作業時の水晶体の等価線量限度は</a:t>
            </a:r>
            <a:r>
              <a:rPr kumimoji="1" lang="en-US" altLang="ja-JP" dirty="0"/>
              <a:t>300</a:t>
            </a:r>
            <a:r>
              <a:rPr kumimoji="1" lang="ja-JP" altLang="en-US" dirty="0"/>
              <a:t>ｍ</a:t>
            </a:r>
            <a:r>
              <a:rPr kumimoji="1" lang="en-US" altLang="ja-JP" dirty="0" err="1"/>
              <a:t>Sv</a:t>
            </a:r>
            <a:r>
              <a:rPr kumimoji="1" lang="ja-JP" altLang="en-US" dirty="0"/>
              <a:t>、皮膚の等価線量限度は</a:t>
            </a:r>
            <a:r>
              <a:rPr kumimoji="1" lang="en-US" altLang="ja-JP" dirty="0"/>
              <a:t>1Sv</a:t>
            </a:r>
            <a:r>
              <a:rPr kumimoji="1" lang="ja-JP" altLang="en-US" dirty="0"/>
              <a:t>です。わが国の法令では一般公衆の線量限度は示されていませんが、事業所の敷地境界の限度として、実効線量限度を年間</a:t>
            </a:r>
            <a:r>
              <a:rPr kumimoji="1" lang="en-US" altLang="ja-JP" dirty="0"/>
              <a:t>1</a:t>
            </a:r>
            <a:r>
              <a:rPr kumimoji="1" lang="ja-JP" altLang="en-US" dirty="0"/>
              <a:t>ｍ</a:t>
            </a:r>
            <a:r>
              <a:rPr kumimoji="1" lang="en-US" altLang="ja-JP" dirty="0" err="1"/>
              <a:t>Sv</a:t>
            </a:r>
            <a:r>
              <a:rPr kumimoji="1" lang="ja-JP" altLang="en-US" dirty="0"/>
              <a:t>、水晶体の等価線量限度を年間で</a:t>
            </a:r>
            <a:r>
              <a:rPr kumimoji="1" lang="en-US" altLang="ja-JP" dirty="0"/>
              <a:t>15</a:t>
            </a:r>
            <a:r>
              <a:rPr kumimoji="1" lang="ja-JP" altLang="en-US" dirty="0"/>
              <a:t>ｍ</a:t>
            </a:r>
            <a:r>
              <a:rPr kumimoji="1" lang="en-US" altLang="ja-JP" dirty="0" err="1"/>
              <a:t>Sv</a:t>
            </a:r>
            <a:r>
              <a:rPr kumimoji="1" lang="ja-JP" altLang="en-US" dirty="0"/>
              <a:t>、皮膚を</a:t>
            </a:r>
            <a:r>
              <a:rPr kumimoji="1" lang="en-US" altLang="ja-JP" dirty="0"/>
              <a:t>1</a:t>
            </a:r>
            <a:r>
              <a:rPr kumimoji="1" lang="ja-JP" altLang="en-US" dirty="0"/>
              <a:t>年間で</a:t>
            </a:r>
            <a:r>
              <a:rPr kumimoji="1" lang="en-US" altLang="ja-JP" dirty="0"/>
              <a:t>50</a:t>
            </a:r>
            <a:r>
              <a:rPr kumimoji="1" lang="ja-JP" altLang="en-US" dirty="0"/>
              <a:t>ｍ</a:t>
            </a:r>
            <a:r>
              <a:rPr kumimoji="1" lang="en-US" altLang="ja-JP" dirty="0" err="1"/>
              <a:t>Sv</a:t>
            </a:r>
            <a:r>
              <a:rPr kumimoji="1" lang="ja-JP" altLang="en-US" dirty="0"/>
              <a:t>としています。</a:t>
            </a:r>
            <a:endParaRPr kumimoji="1" lang="en-US" altLang="ja-JP" dirty="0"/>
          </a:p>
          <a:p>
            <a:endParaRPr kumimoji="1" lang="en-US" altLang="ja-JP" dirty="0"/>
          </a:p>
          <a:p>
            <a:r>
              <a:rPr kumimoji="1" lang="en-US" altLang="ja-JP" dirty="0"/>
              <a:t>【</a:t>
            </a:r>
            <a:r>
              <a:rPr kumimoji="1" lang="ja-JP" altLang="en-US" dirty="0"/>
              <a:t>引用：原子力災害医療　基礎研修　講義</a:t>
            </a:r>
            <a:r>
              <a:rPr kumimoji="1" lang="en-US" altLang="ja-JP" dirty="0"/>
              <a:t>4 </a:t>
            </a:r>
            <a:r>
              <a:rPr kumimoji="1" lang="ja-JP" altLang="en-US" dirty="0"/>
              <a:t>　</a:t>
            </a:r>
            <a:r>
              <a:rPr kumimoji="1" lang="en-US" altLang="ja-JP" dirty="0"/>
              <a:t>4</a:t>
            </a:r>
            <a:r>
              <a:rPr kumimoji="1" lang="ja-JP" altLang="en-US" dirty="0"/>
              <a:t>ページより　一部改変</a:t>
            </a:r>
            <a:r>
              <a:rPr kumimoji="1" lang="en-US" altLang="ja-JP" dirty="0"/>
              <a:t>】</a:t>
            </a:r>
            <a:r>
              <a:rPr kumimoji="1" lang="ja-JP" altLang="en-US" dirty="0"/>
              <a:t>　</a:t>
            </a:r>
          </a:p>
        </p:txBody>
      </p:sp>
    </p:spTree>
    <p:extLst>
      <p:ext uri="{BB962C8B-B14F-4D97-AF65-F5344CB8AC3E}">
        <p14:creationId xmlns:p14="http://schemas.microsoft.com/office/powerpoint/2010/main" val="331271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799" y="4639395"/>
            <a:ext cx="5653355" cy="4180605"/>
          </a:xfrm>
        </p:spPr>
        <p:txBody>
          <a:bodyPr/>
          <a:lstStyle/>
          <a:p>
            <a:r>
              <a:rPr kumimoji="1" lang="ja-JP" altLang="en-US" dirty="0"/>
              <a:t>わが国の水晶体の等価線量限度の変更は、</a:t>
            </a:r>
            <a:r>
              <a:rPr kumimoji="1" lang="en-US" altLang="ja-JP" dirty="0"/>
              <a:t>2011</a:t>
            </a:r>
            <a:r>
              <a:rPr kumimoji="1" lang="ja-JP" altLang="en-US" dirty="0"/>
              <a:t>年に国際放射線防護委員会</a:t>
            </a:r>
            <a:r>
              <a:rPr kumimoji="1" lang="en-US" altLang="ja-JP" dirty="0"/>
              <a:t>, ICRP</a:t>
            </a:r>
            <a:r>
              <a:rPr kumimoji="1" lang="ja-JP" altLang="en-US" dirty="0"/>
              <a:t>が組織反応にする声明を発表したことによります。</a:t>
            </a:r>
            <a:endParaRPr kumimoji="1" lang="en-US" altLang="ja-JP" dirty="0"/>
          </a:p>
          <a:p>
            <a:r>
              <a:rPr kumimoji="1" lang="ja-JP" altLang="en-US" dirty="0"/>
              <a:t>水晶体は放射線被ばくにより白内障を発症することから、感受性の高い組織として考えられてきました。</a:t>
            </a:r>
            <a:endParaRPr kumimoji="1" lang="en-US" altLang="ja-JP" dirty="0"/>
          </a:p>
          <a:p>
            <a:r>
              <a:rPr kumimoji="1" lang="ja-JP" altLang="en-US" dirty="0"/>
              <a:t>このため、皮膚とともに実効線量とは別に等価線量限度が定められています。</a:t>
            </a:r>
            <a:endParaRPr kumimoji="1" lang="en-US" altLang="ja-JP" dirty="0"/>
          </a:p>
          <a:p>
            <a:r>
              <a:rPr kumimoji="1" lang="ja-JP" altLang="en-US" dirty="0"/>
              <a:t>近年の疫学研究により、水晶体に生じる視覚障害を伴う白内障は、これまで考えられてきた線量よりもかなり低い線量で発症するかもしれないことが明らかになりました。</a:t>
            </a:r>
            <a:endParaRPr kumimoji="1" lang="en-US" altLang="ja-JP" dirty="0"/>
          </a:p>
          <a:p>
            <a:r>
              <a:rPr kumimoji="1" lang="ja-JP" altLang="en-US" dirty="0"/>
              <a:t>そこで、</a:t>
            </a:r>
            <a:r>
              <a:rPr kumimoji="1" lang="en-US" altLang="ja-JP" dirty="0"/>
              <a:t>ICRP</a:t>
            </a:r>
            <a:r>
              <a:rPr kumimoji="1" lang="ja-JP" altLang="en-US" dirty="0"/>
              <a:t>は、これまで多分割・遷延被ばくによる水晶体のしきい線量を</a:t>
            </a:r>
            <a:r>
              <a:rPr kumimoji="1" lang="en-US" altLang="ja-JP" dirty="0"/>
              <a:t>8Gy</a:t>
            </a:r>
            <a:r>
              <a:rPr kumimoji="1" lang="ja-JP" altLang="en-US" dirty="0"/>
              <a:t>よりも高いとしていましたが、更なる議論が必要なものの、急性、分割被ばくに関係なく</a:t>
            </a:r>
            <a:r>
              <a:rPr kumimoji="1" lang="en-US" altLang="ja-JP" dirty="0"/>
              <a:t>0.5Gy</a:t>
            </a:r>
            <a:r>
              <a:rPr kumimoji="1" lang="ja-JP" altLang="en-US" dirty="0"/>
              <a:t>としました。</a:t>
            </a:r>
            <a:endParaRPr kumimoji="1" lang="en-US" altLang="ja-JP" dirty="0"/>
          </a:p>
          <a:p>
            <a:r>
              <a:rPr kumimoji="1" lang="ja-JP" altLang="en-US" dirty="0"/>
              <a:t>これを踏まえ、計画被ばく状況における放射線業務従事者の水晶体の等価線量限度については、</a:t>
            </a:r>
            <a:r>
              <a:rPr kumimoji="1" lang="en-US" altLang="ja-JP" dirty="0"/>
              <a:t>2011</a:t>
            </a:r>
            <a:r>
              <a:rPr kumimoji="1" lang="ja-JP" altLang="en-US" dirty="0"/>
              <a:t>年以前は水晶体の線量限度は、年間</a:t>
            </a:r>
            <a:r>
              <a:rPr kumimoji="1" lang="en-US" altLang="ja-JP" dirty="0"/>
              <a:t>150</a:t>
            </a:r>
            <a:r>
              <a:rPr kumimoji="1" lang="ja-JP" altLang="en-US" dirty="0"/>
              <a:t>ｍ</a:t>
            </a:r>
            <a:r>
              <a:rPr kumimoji="1" lang="en-US" altLang="ja-JP" dirty="0" err="1"/>
              <a:t>Sv</a:t>
            </a:r>
            <a:r>
              <a:rPr kumimoji="1" lang="ja-JP" altLang="en-US" dirty="0"/>
              <a:t>としていました。</a:t>
            </a:r>
            <a:endParaRPr kumimoji="1" lang="en-US" altLang="ja-JP" dirty="0"/>
          </a:p>
          <a:p>
            <a:r>
              <a:rPr kumimoji="1" lang="en-US" altLang="ja-JP" dirty="0"/>
              <a:t>2011</a:t>
            </a:r>
            <a:r>
              <a:rPr kumimoji="1" lang="ja-JP" altLang="en-US" dirty="0"/>
              <a:t>年以降は、</a:t>
            </a:r>
            <a:r>
              <a:rPr kumimoji="1" lang="en-US" altLang="ja-JP" dirty="0"/>
              <a:t>5</a:t>
            </a:r>
            <a:r>
              <a:rPr kumimoji="1" lang="ja-JP" altLang="en-US" dirty="0"/>
              <a:t>年間の平均で年間</a:t>
            </a:r>
            <a:r>
              <a:rPr kumimoji="1" lang="en-US" altLang="ja-JP" dirty="0"/>
              <a:t>20</a:t>
            </a:r>
            <a:r>
              <a:rPr kumimoji="1" lang="ja-JP" altLang="en-US" dirty="0"/>
              <a:t>ｍ</a:t>
            </a:r>
            <a:r>
              <a:rPr kumimoji="1" lang="en-US" altLang="ja-JP" dirty="0" err="1"/>
              <a:t>Sv</a:t>
            </a:r>
            <a:r>
              <a:rPr kumimoji="1" lang="ja-JP" altLang="en-US" dirty="0"/>
              <a:t>、かついずれの</a:t>
            </a:r>
            <a:r>
              <a:rPr kumimoji="1" lang="en-US" altLang="ja-JP" dirty="0"/>
              <a:t>1</a:t>
            </a:r>
            <a:r>
              <a:rPr kumimoji="1" lang="ja-JP" altLang="en-US" dirty="0"/>
              <a:t>年間においても</a:t>
            </a:r>
            <a:r>
              <a:rPr kumimoji="1" lang="en-US" altLang="ja-JP" dirty="0"/>
              <a:t>50</a:t>
            </a:r>
            <a:r>
              <a:rPr kumimoji="1" lang="ja-JP" altLang="en-US" dirty="0"/>
              <a:t>ｍ</a:t>
            </a:r>
            <a:r>
              <a:rPr kumimoji="1" lang="en-US" altLang="ja-JP" dirty="0" err="1"/>
              <a:t>Sv</a:t>
            </a:r>
            <a:r>
              <a:rPr kumimoji="1" lang="ja-JP" altLang="en-US" dirty="0"/>
              <a:t>を超えないとしました。</a:t>
            </a:r>
            <a:endParaRPr kumimoji="1" lang="en-US" altLang="ja-JP" dirty="0"/>
          </a:p>
          <a:p>
            <a:r>
              <a:rPr kumimoji="1" lang="ja-JP" altLang="en-US" dirty="0"/>
              <a:t>一方、一般公衆の水晶体の等価線量限度については変更されておらず、年間</a:t>
            </a:r>
            <a:r>
              <a:rPr kumimoji="1" lang="en-US" altLang="ja-JP" dirty="0"/>
              <a:t>15</a:t>
            </a:r>
            <a:r>
              <a:rPr kumimoji="1" lang="ja-JP" altLang="en-US" dirty="0"/>
              <a:t>ｍ</a:t>
            </a:r>
            <a:r>
              <a:rPr kumimoji="1" lang="en-US" altLang="ja-JP" dirty="0" err="1"/>
              <a:t>Sv</a:t>
            </a:r>
            <a:r>
              <a:rPr kumimoji="1" lang="ja-JP" altLang="en-US" dirty="0"/>
              <a:t>としています。</a:t>
            </a:r>
            <a:endParaRPr kumimoji="1" lang="en-US" altLang="ja-JP" dirty="0"/>
          </a:p>
          <a:p>
            <a:endParaRPr kumimoji="1" lang="en-US" altLang="ja-JP" dirty="0"/>
          </a:p>
          <a:p>
            <a:r>
              <a:rPr kumimoji="1" lang="en-US" altLang="ja-JP" dirty="0"/>
              <a:t>【</a:t>
            </a:r>
            <a:r>
              <a:rPr kumimoji="1" lang="ja-JP" altLang="en-US" dirty="0"/>
              <a:t>参考：</a:t>
            </a:r>
            <a:r>
              <a:rPr kumimoji="1" lang="en-US" altLang="ja-JP"/>
              <a:t>ICRP Publication118】</a:t>
            </a:r>
            <a:endParaRPr kumimoji="1" lang="en-US" altLang="ja-JP" dirty="0"/>
          </a:p>
          <a:p>
            <a:endParaRPr kumimoji="1" lang="ja-JP" altLang="en-US" dirty="0"/>
          </a:p>
        </p:txBody>
      </p:sp>
    </p:spTree>
    <p:extLst>
      <p:ext uri="{BB962C8B-B14F-4D97-AF65-F5344CB8AC3E}">
        <p14:creationId xmlns:p14="http://schemas.microsoft.com/office/powerpoint/2010/main" val="406890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住民などの指定箇所検査は、放射性物質が付着している可能性が高い、頭部・顔面、手指、靴底を行います。</a:t>
            </a:r>
            <a:endParaRPr kumimoji="1" lang="en-US" altLang="ja-JP" dirty="0"/>
          </a:p>
          <a:p>
            <a:r>
              <a:rPr kumimoji="1" lang="ja-JP" altLang="en-US"/>
              <a:t>検査を行う際には帽子や上着は着たままでその上から行います。</a:t>
            </a:r>
            <a:endParaRPr kumimoji="1" lang="en-US" altLang="ja-JP" dirty="0"/>
          </a:p>
          <a:p>
            <a:r>
              <a:rPr kumimoji="1" lang="ja-JP" altLang="en-US"/>
              <a:t>指定箇所検査で</a:t>
            </a:r>
            <a:r>
              <a:rPr kumimoji="1" lang="en-US" altLang="ja-JP" dirty="0"/>
              <a:t>OIL4(40,000cpm)</a:t>
            </a:r>
            <a:r>
              <a:rPr kumimoji="1" lang="ja-JP" altLang="en-US"/>
              <a:t>を超えた場合は確認検査に進みます。</a:t>
            </a:r>
            <a:endParaRPr kumimoji="1" lang="en-US" altLang="ja-JP" dirty="0"/>
          </a:p>
          <a:p>
            <a:r>
              <a:rPr kumimoji="1" lang="ja-JP" altLang="en-US"/>
              <a:t>確認検査は、簡易除染箇所を特定するために行います。</a:t>
            </a:r>
            <a:endParaRPr kumimoji="1" lang="en-US" altLang="ja-JP" dirty="0"/>
          </a:p>
          <a:p>
            <a:r>
              <a:rPr kumimoji="1" lang="ja-JP" altLang="en-US"/>
              <a:t>指定箇所検査で検出された場所を含めて全身を検査します。</a:t>
            </a:r>
            <a:endParaRPr kumimoji="1" lang="en-US" altLang="ja-JP" dirty="0"/>
          </a:p>
          <a:p>
            <a:r>
              <a:rPr kumimoji="1" lang="en-US" altLang="ja-JP" dirty="0"/>
              <a:t>OIL4(40000cpm)</a:t>
            </a:r>
            <a:r>
              <a:rPr kumimoji="1" lang="ja-JP" altLang="en-US"/>
              <a:t>を超える箇所がある場合は、その箇所を特定します。</a:t>
            </a:r>
            <a:endParaRPr kumimoji="1" lang="en-US" altLang="ja-JP" dirty="0"/>
          </a:p>
          <a:p>
            <a:r>
              <a:rPr kumimoji="1" lang="ja-JP" altLang="en-US"/>
              <a:t>そして、</a:t>
            </a:r>
            <a:r>
              <a:rPr kumimoji="1" lang="en-US" altLang="ja-JP" dirty="0"/>
              <a:t>OIL4(40,000cpm)</a:t>
            </a:r>
            <a:r>
              <a:rPr kumimoji="1" lang="ja-JP" altLang="en-US"/>
              <a:t>を超える箇所に対して拭き取りや着替えなどによる簡易除染と携行物品の検査を行います。</a:t>
            </a:r>
            <a:endParaRPr kumimoji="1" lang="en-US" altLang="ja-JP" dirty="0"/>
          </a:p>
          <a:p>
            <a:r>
              <a:rPr kumimoji="1" lang="ja-JP" altLang="en-US"/>
              <a:t>また、当該住民等が乗っていた車両の車内の検査も行い、物品等の除染の基準を超える場合はあわせて車内の簡易除染を行います。</a:t>
            </a:r>
            <a:endParaRPr kumimoji="1" lang="en-US" altLang="ja-JP" dirty="0"/>
          </a:p>
          <a:p>
            <a:endParaRPr kumimoji="1" lang="en-US" altLang="ja-JP" dirty="0"/>
          </a:p>
          <a:p>
            <a:r>
              <a:rPr kumimoji="1" lang="en-US" altLang="ja-JP" dirty="0"/>
              <a:t>【</a:t>
            </a:r>
            <a:r>
              <a:rPr kumimoji="1" lang="ja-JP" altLang="en-US"/>
              <a:t>引用：原子力災害医療　基礎研修　講義</a:t>
            </a:r>
            <a:r>
              <a:rPr kumimoji="1" lang="en-US" altLang="ja-JP" dirty="0"/>
              <a:t>7</a:t>
            </a:r>
            <a:r>
              <a:rPr kumimoji="1" lang="ja-JP" altLang="en-US"/>
              <a:t>　</a:t>
            </a:r>
            <a:r>
              <a:rPr kumimoji="1" lang="en-US" altLang="ja-JP" dirty="0"/>
              <a:t>11</a:t>
            </a:r>
            <a:r>
              <a:rPr kumimoji="1" lang="ja-JP" altLang="en-US"/>
              <a:t>ページより　一部改変</a:t>
            </a:r>
            <a:r>
              <a:rPr kumimoji="1" lang="en-US" altLang="ja-JP" dirty="0"/>
              <a:t>】</a:t>
            </a:r>
          </a:p>
          <a:p>
            <a:endParaRPr kumimoji="1" lang="ja-JP" altLang="en-US"/>
          </a:p>
        </p:txBody>
      </p:sp>
    </p:spTree>
    <p:extLst>
      <p:ext uri="{BB962C8B-B14F-4D97-AF65-F5344CB8AC3E}">
        <p14:creationId xmlns:p14="http://schemas.microsoft.com/office/powerpoint/2010/main" val="70343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4650"/>
            <a:ext cx="5486400" cy="4114800"/>
          </a:xfrm>
        </p:spPr>
      </p:sp>
      <p:sp>
        <p:nvSpPr>
          <p:cNvPr id="3" name="ノート プレースホルダー 2"/>
          <p:cNvSpPr>
            <a:spLocks noGrp="1"/>
          </p:cNvSpPr>
          <p:nvPr>
            <p:ph type="body" idx="1"/>
          </p:nvPr>
        </p:nvSpPr>
        <p:spPr/>
        <p:txBody>
          <a:bodyPr/>
          <a:lstStyle/>
          <a:p>
            <a:pPr marL="0" indent="0">
              <a:buFont typeface="+mj-lt"/>
              <a:buNone/>
            </a:pPr>
            <a:r>
              <a:rPr lang="ja-JP" altLang="en-US" dirty="0"/>
              <a:t>車両は車両の外側に放射性物質が付着している可能性が高いことから、以下の指定箇所検査を行います。</a:t>
            </a:r>
            <a:endParaRPr lang="en-US" altLang="ja-JP" dirty="0"/>
          </a:p>
          <a:p>
            <a:pPr marL="228600" indent="-228600">
              <a:buFont typeface="+mj-lt"/>
              <a:buAutoNum type="arabicPeriod"/>
            </a:pPr>
            <a:r>
              <a:rPr lang="ja-JP" altLang="en-US" dirty="0"/>
              <a:t>タイヤ</a:t>
            </a:r>
            <a:r>
              <a:rPr lang="en-US" altLang="ja-JP" dirty="0"/>
              <a:t>(</a:t>
            </a:r>
            <a:r>
              <a:rPr lang="ja-JP" altLang="en-US" dirty="0"/>
              <a:t>原則として全輪</a:t>
            </a:r>
            <a:r>
              <a:rPr lang="en-US" altLang="ja-JP" dirty="0"/>
              <a:t>) </a:t>
            </a:r>
          </a:p>
          <a:p>
            <a:pPr marL="228600" indent="-228600">
              <a:buFont typeface="+mj-lt"/>
              <a:buAutoNum type="arabicPeriod"/>
            </a:pPr>
            <a:r>
              <a:rPr lang="ja-JP" altLang="en-US" dirty="0"/>
              <a:t>ワイパー部</a:t>
            </a:r>
            <a:r>
              <a:rPr lang="en-US" altLang="ja-JP" dirty="0"/>
              <a:t>(</a:t>
            </a:r>
            <a:r>
              <a:rPr lang="ja-JP" altLang="en-US" dirty="0"/>
              <a:t>フロントガラス下部</a:t>
            </a:r>
            <a:r>
              <a:rPr lang="en-US" altLang="ja-JP" dirty="0"/>
              <a:t>) </a:t>
            </a:r>
          </a:p>
          <a:p>
            <a:pPr marL="0" indent="0">
              <a:buFont typeface="+mj-lt"/>
              <a:buNone/>
            </a:pPr>
            <a:r>
              <a:rPr kumimoji="1" lang="ja-JP" altLang="en-US" dirty="0"/>
              <a:t>指定箇所検査で物品等の除染の基準を超える（</a:t>
            </a:r>
            <a:r>
              <a:rPr kumimoji="1" lang="en-US" altLang="ja-JP" dirty="0"/>
              <a:t>40,000cpm</a:t>
            </a:r>
            <a:r>
              <a:rPr kumimoji="1" lang="ja-JP" altLang="en-US" dirty="0"/>
              <a:t>）可能性があると判定された場合は、確認検査及び簡易除染の場所へ誘導し、確認検査を実施します。</a:t>
            </a:r>
            <a:endParaRPr kumimoji="1" lang="en-US" altLang="ja-JP" dirty="0"/>
          </a:p>
          <a:p>
            <a:pPr marL="0" indent="0">
              <a:buFont typeface="+mj-lt"/>
              <a:buNone/>
            </a:pPr>
            <a:r>
              <a:rPr kumimoji="1" lang="ja-JP" altLang="en-US" dirty="0"/>
              <a:t>その結果、物品等の除染の基準を超える場合には、簡易除染を行い、乗員については、住民等の検査を行います。</a:t>
            </a:r>
            <a:endParaRPr kumimoji="1" lang="en-US" altLang="ja-JP" dirty="0"/>
          </a:p>
          <a:p>
            <a:pPr marL="0" indent="0">
              <a:buFont typeface="+mj-lt"/>
              <a:buNone/>
            </a:pPr>
            <a:r>
              <a:rPr kumimoji="1" lang="ja-JP" altLang="en-US" dirty="0"/>
              <a:t>車両用ゲートモニタを使用する方法もあります。まず、</a:t>
            </a:r>
            <a:r>
              <a:rPr kumimoji="1" lang="en-US" altLang="ja-JP" dirty="0"/>
              <a:t>2</a:t>
            </a:r>
            <a:r>
              <a:rPr kumimoji="1" lang="ja-JP" altLang="en-US" dirty="0"/>
              <a:t>本のガンマ・ポールの間を車両が通過し、タイヤの汚染検査を行います。</a:t>
            </a:r>
            <a:endParaRPr kumimoji="1" lang="en-US" altLang="ja-JP" dirty="0"/>
          </a:p>
          <a:p>
            <a:pPr marL="0" indent="0">
              <a:buFont typeface="+mj-lt"/>
              <a:buNone/>
            </a:pPr>
            <a:r>
              <a:rPr kumimoji="1" lang="ja-JP" altLang="en-US" dirty="0"/>
              <a:t>ゲートモニタを通過後に、ワイパー部分の汚染検査を行います。</a:t>
            </a:r>
            <a:endParaRPr kumimoji="1" lang="en-US" altLang="ja-JP" dirty="0"/>
          </a:p>
          <a:p>
            <a:pPr marL="0" indent="0">
              <a:buFont typeface="+mj-lt"/>
              <a:buNone/>
            </a:pPr>
            <a:endParaRPr kumimoji="1" lang="en-US" altLang="ja-JP" dirty="0"/>
          </a:p>
          <a:p>
            <a:pPr marL="0" indent="0">
              <a:buFont typeface="+mj-lt"/>
              <a:buNone/>
            </a:pPr>
            <a:r>
              <a:rPr kumimoji="1" lang="en-US" altLang="ja-JP" dirty="0"/>
              <a:t>【</a:t>
            </a:r>
            <a:r>
              <a:rPr kumimoji="1" lang="ja-JP" altLang="en-US" dirty="0"/>
              <a:t>写真引用：内閣府</a:t>
            </a:r>
            <a:r>
              <a:rPr kumimoji="1" lang="en-US" altLang="ja-JP" dirty="0"/>
              <a:t>HP, </a:t>
            </a:r>
            <a:r>
              <a:rPr kumimoji="1" lang="ja-JP" altLang="en-US" dirty="0"/>
              <a:t>原子力防災関係資料、避難退域時検査における資器材の運用の手引き</a:t>
            </a:r>
            <a:r>
              <a:rPr kumimoji="1" lang="en-US" altLang="ja-JP" dirty="0"/>
              <a:t>】</a:t>
            </a:r>
          </a:p>
          <a:p>
            <a:pPr marL="0" indent="0">
              <a:buFont typeface="+mj-lt"/>
              <a:buNone/>
            </a:pPr>
            <a:r>
              <a:rPr kumimoji="1" lang="en-US" altLang="ja-JP" dirty="0"/>
              <a:t>https://www8.cao.go.jp/genshiryoku_bousai/shiryou/pdf/12_tenkai_1r.pdf</a:t>
            </a:r>
            <a:endParaRPr kumimoji="1" lang="ja-JP" altLang="en-US" dirty="0"/>
          </a:p>
        </p:txBody>
      </p:sp>
    </p:spTree>
    <p:extLst>
      <p:ext uri="{BB962C8B-B14F-4D97-AF65-F5344CB8AC3E}">
        <p14:creationId xmlns:p14="http://schemas.microsoft.com/office/powerpoint/2010/main" val="36501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甲状腺被ばく線量モニタリングについて、その位置づけが原子力災害対策指針で示されています。</a:t>
            </a:r>
            <a:endParaRPr kumimoji="1" lang="en-US" altLang="ja-JP"/>
          </a:p>
          <a:p>
            <a:r>
              <a:rPr kumimoji="1" lang="ja-JP" altLang="en-US"/>
              <a:t>原子力災害対策指針は、緊急事態における原子力施設周辺の住民等に対して、放射線による「重篤な確定的影響を回避し又は最小化するため」及び「確率的影響のリスクを低減するため」の防護措置を講じることを目的として、原子力事業者、国、地方公共団体等が原子力災害対策に係る計画を策定・実施する際の専門的・技術的事項等について定めるものです。</a:t>
            </a:r>
            <a:endParaRPr kumimoji="1" lang="en-US" altLang="ja-JP"/>
          </a:p>
          <a:p>
            <a:r>
              <a:rPr kumimoji="1" lang="ja-JP" altLang="en-US"/>
              <a:t>原子力災害対策指針では、原子力施設において公衆に放射線による影響をもたらす可能性が高い事象が生じた全面緊急事態において、避難や一時移転を指示された住民等に対して「避難退域時検査」を実施し、その結果を踏まえて「簡易除染」を行うとともに、</a:t>
            </a:r>
            <a:r>
              <a:rPr kumimoji="1" lang="ja-JP" altLang="en-US" b="0"/>
              <a:t>「甲状腺被ばく線量モニタリング」を実施しなければ</a:t>
            </a:r>
            <a:r>
              <a:rPr kumimoji="1" lang="ja-JP" altLang="en-US"/>
              <a:t>ならないことが記載されています。</a:t>
            </a:r>
          </a:p>
        </p:txBody>
      </p:sp>
    </p:spTree>
    <p:extLst>
      <p:ext uri="{BB962C8B-B14F-4D97-AF65-F5344CB8AC3E}">
        <p14:creationId xmlns:p14="http://schemas.microsoft.com/office/powerpoint/2010/main" val="225329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令和</a:t>
            </a:r>
            <a:r>
              <a:rPr kumimoji="1" lang="en-US" altLang="ja-JP" dirty="0"/>
              <a:t>3</a:t>
            </a:r>
            <a:r>
              <a:rPr kumimoji="1" lang="ja-JP" altLang="en-US" dirty="0"/>
              <a:t>年度</a:t>
            </a:r>
            <a:r>
              <a:rPr kumimoji="1" lang="en-US" altLang="ja-JP" dirty="0"/>
              <a:t>(2021</a:t>
            </a:r>
            <a:r>
              <a:rPr kumimoji="1" lang="ja-JP" altLang="en-US" dirty="0"/>
              <a:t>年度</a:t>
            </a:r>
            <a:r>
              <a:rPr kumimoji="1" lang="en-US" altLang="ja-JP" dirty="0"/>
              <a:t>)-</a:t>
            </a:r>
            <a:r>
              <a:rPr kumimoji="1" lang="ja-JP" altLang="en-US" dirty="0"/>
              <a:t>令和</a:t>
            </a:r>
            <a:r>
              <a:rPr kumimoji="1" lang="en-US" altLang="ja-JP" dirty="0"/>
              <a:t>5</a:t>
            </a:r>
            <a:r>
              <a:rPr kumimoji="1" lang="ja-JP" altLang="en-US" dirty="0"/>
              <a:t>年度</a:t>
            </a:r>
            <a:r>
              <a:rPr kumimoji="1" lang="en-US" altLang="ja-JP" dirty="0"/>
              <a:t>(2023</a:t>
            </a:r>
            <a:r>
              <a:rPr kumimoji="1" lang="ja-JP" altLang="en-US" dirty="0"/>
              <a:t>年度</a:t>
            </a:r>
            <a:r>
              <a:rPr kumimoji="1" lang="en-US" altLang="ja-JP" dirty="0"/>
              <a:t>)</a:t>
            </a:r>
            <a:r>
              <a:rPr kumimoji="1" lang="ja-JP" altLang="en-US" dirty="0"/>
              <a:t>の期間にあった、原子力災害医療に関する、体制やマニュアル指針の改正について、説明します。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2021</a:t>
            </a:r>
            <a:r>
              <a:rPr kumimoji="1" lang="ja-JP" altLang="en-US" dirty="0"/>
              <a:t>年</a:t>
            </a:r>
            <a:r>
              <a:rPr kumimoji="1" lang="en-US" altLang="ja-JP" dirty="0"/>
              <a:t>4</a:t>
            </a:r>
            <a:r>
              <a:rPr kumimoji="1" lang="ja-JP" altLang="en-US" dirty="0"/>
              <a:t>月に、水晶体の</a:t>
            </a:r>
            <a:r>
              <a:rPr lang="ja-JP" altLang="en-US" b="0" i="0" dirty="0">
                <a:solidFill>
                  <a:srgbClr val="000000"/>
                </a:solidFill>
                <a:effectLst/>
              </a:rPr>
              <a:t>等価線量限度が変更されました。</a:t>
            </a:r>
            <a:endParaRPr lang="en-US" altLang="ja-JP"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000000"/>
                </a:solidFill>
                <a:effectLst/>
              </a:rPr>
              <a:t>2022</a:t>
            </a:r>
            <a:r>
              <a:rPr lang="ja-JP" altLang="en-US" b="0" i="0" dirty="0">
                <a:solidFill>
                  <a:srgbClr val="000000"/>
                </a:solidFill>
                <a:effectLst/>
              </a:rPr>
              <a:t>年</a:t>
            </a:r>
            <a:r>
              <a:rPr lang="en-US" altLang="ja-JP" b="0" i="0" dirty="0">
                <a:solidFill>
                  <a:srgbClr val="000000"/>
                </a:solidFill>
                <a:effectLst/>
              </a:rPr>
              <a:t>9</a:t>
            </a:r>
            <a:r>
              <a:rPr lang="ja-JP" altLang="en-US" b="0" i="0" dirty="0">
                <a:solidFill>
                  <a:srgbClr val="000000"/>
                </a:solidFill>
                <a:effectLst/>
              </a:rPr>
              <a:t>月に、原子力災害時における避難退域時検査及び簡易除染マニュアルが制定されました。</a:t>
            </a:r>
            <a:endParaRPr lang="en-US" altLang="ja-JP"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000000"/>
                </a:solidFill>
                <a:effectLst/>
              </a:rPr>
              <a:t>2023</a:t>
            </a:r>
            <a:r>
              <a:rPr lang="ja-JP" altLang="en-US" b="0" i="0" dirty="0">
                <a:solidFill>
                  <a:srgbClr val="000000"/>
                </a:solidFill>
                <a:effectLst/>
              </a:rPr>
              <a:t>年</a:t>
            </a:r>
            <a:r>
              <a:rPr lang="en-US" altLang="ja-JP" b="0" i="0" dirty="0">
                <a:solidFill>
                  <a:srgbClr val="000000"/>
                </a:solidFill>
                <a:effectLst/>
              </a:rPr>
              <a:t>4</a:t>
            </a:r>
            <a:r>
              <a:rPr lang="ja-JP" altLang="en-US" b="0" i="0" dirty="0">
                <a:solidFill>
                  <a:srgbClr val="000000"/>
                </a:solidFill>
                <a:effectLst/>
              </a:rPr>
              <a:t>月に、福井大学が高度被ばく医療支援センターに指定されました。</a:t>
            </a:r>
            <a:endParaRPr lang="en-US" altLang="ja-JP"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000000"/>
                </a:solidFill>
                <a:effectLst/>
              </a:rPr>
              <a:t>2023</a:t>
            </a:r>
            <a:r>
              <a:rPr lang="ja-JP" altLang="en-US" b="0" i="0" dirty="0">
                <a:solidFill>
                  <a:srgbClr val="000000"/>
                </a:solidFill>
                <a:effectLst/>
              </a:rPr>
              <a:t>年</a:t>
            </a:r>
            <a:r>
              <a:rPr lang="en-US" altLang="ja-JP" b="0" i="0" dirty="0">
                <a:solidFill>
                  <a:srgbClr val="000000"/>
                </a:solidFill>
                <a:effectLst/>
              </a:rPr>
              <a:t>5</a:t>
            </a:r>
            <a:r>
              <a:rPr lang="ja-JP" altLang="en-US" b="0" i="0" dirty="0">
                <a:solidFill>
                  <a:srgbClr val="000000"/>
                </a:solidFill>
                <a:effectLst/>
              </a:rPr>
              <a:t>月に、甲状腺被ばく線量モニタリング実施マニュアルが制定されました。</a:t>
            </a:r>
          </a:p>
          <a:p>
            <a:endParaRPr kumimoji="1" lang="ja-JP" altLang="en-US" dirty="0">
              <a:latin typeface="+mn-ea"/>
              <a:ea typeface="+mn-ea"/>
            </a:endParaRPr>
          </a:p>
        </p:txBody>
      </p:sp>
    </p:spTree>
    <p:extLst>
      <p:ext uri="{BB962C8B-B14F-4D97-AF65-F5344CB8AC3E}">
        <p14:creationId xmlns:p14="http://schemas.microsoft.com/office/powerpoint/2010/main" val="147618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わが国の放射線業務従事者の水晶体の線量限度は、</a:t>
            </a:r>
            <a:r>
              <a:rPr kumimoji="1" lang="en-US" altLang="ja-JP" dirty="0"/>
              <a:t>2021</a:t>
            </a:r>
            <a:r>
              <a:rPr kumimoji="1" lang="ja-JP" altLang="en-US" dirty="0"/>
              <a:t>年</a:t>
            </a:r>
            <a:r>
              <a:rPr kumimoji="1" lang="en-US" altLang="ja-JP" dirty="0"/>
              <a:t>4</a:t>
            </a:r>
            <a:r>
              <a:rPr kumimoji="1" lang="ja-JP" altLang="en-US" dirty="0"/>
              <a:t>月に</a:t>
            </a:r>
            <a:r>
              <a:rPr kumimoji="1" lang="en-US" altLang="ja-JP" dirty="0"/>
              <a:t>5</a:t>
            </a:r>
            <a:r>
              <a:rPr kumimoji="1" lang="ja-JP" altLang="en-US" dirty="0"/>
              <a:t>年間で</a:t>
            </a:r>
            <a:r>
              <a:rPr kumimoji="1" lang="en-US" altLang="ja-JP" dirty="0"/>
              <a:t>100</a:t>
            </a:r>
            <a:r>
              <a:rPr kumimoji="1" lang="ja-JP" altLang="en-US" dirty="0"/>
              <a:t>ｍ</a:t>
            </a:r>
            <a:r>
              <a:rPr kumimoji="1" lang="en-US" altLang="ja-JP" dirty="0" err="1"/>
              <a:t>Sv</a:t>
            </a:r>
            <a:r>
              <a:rPr kumimoji="1" lang="ja-JP" altLang="en-US" dirty="0"/>
              <a:t>、かつ</a:t>
            </a:r>
            <a:r>
              <a:rPr kumimoji="1" lang="en-US" altLang="ja-JP" dirty="0"/>
              <a:t>1</a:t>
            </a:r>
            <a:r>
              <a:rPr kumimoji="1" lang="ja-JP" altLang="en-US" dirty="0"/>
              <a:t>年間につき</a:t>
            </a:r>
            <a:r>
              <a:rPr kumimoji="1" lang="en-US" altLang="ja-JP" dirty="0"/>
              <a:t>50</a:t>
            </a:r>
            <a:r>
              <a:rPr kumimoji="1" lang="ja-JP" altLang="en-US" dirty="0"/>
              <a:t>ｍ</a:t>
            </a:r>
            <a:r>
              <a:rPr kumimoji="1" lang="en-US" altLang="ja-JP" dirty="0" err="1"/>
              <a:t>Sv</a:t>
            </a:r>
            <a:r>
              <a:rPr kumimoji="1" lang="ja-JP" altLang="en-US" dirty="0"/>
              <a:t>と変更されました。一方、緊急作業時の水晶体の等価線量限度は変更がなく、これまで通り</a:t>
            </a:r>
            <a:r>
              <a:rPr kumimoji="1" lang="en-US" altLang="ja-JP" dirty="0"/>
              <a:t>300</a:t>
            </a:r>
            <a:r>
              <a:rPr kumimoji="1" lang="ja-JP" altLang="en-US" dirty="0"/>
              <a:t>ｍ</a:t>
            </a:r>
            <a:r>
              <a:rPr kumimoji="1" lang="en-US" altLang="ja-JP" dirty="0" err="1"/>
              <a:t>Sv</a:t>
            </a:r>
            <a:r>
              <a:rPr kumimoji="1" lang="ja-JP" altLang="en-US" dirty="0"/>
              <a:t>となっています。</a:t>
            </a:r>
            <a:endParaRPr kumimoji="1" lang="en-US" altLang="ja-JP" dirty="0"/>
          </a:p>
          <a:p>
            <a:endParaRPr kumimoji="1" lang="en-US" altLang="ja-JP" dirty="0"/>
          </a:p>
          <a:p>
            <a:r>
              <a:rPr kumimoji="1" lang="ja-JP" altLang="en-US" dirty="0"/>
              <a:t>このほか、これまでの</a:t>
            </a:r>
            <a:r>
              <a:rPr kumimoji="1" lang="en-US" altLang="ja-JP" dirty="0"/>
              <a:t>1cm</a:t>
            </a:r>
            <a:r>
              <a:rPr kumimoji="1" lang="ja-JP" altLang="en-US" dirty="0"/>
              <a:t>線量当量及び</a:t>
            </a:r>
            <a:r>
              <a:rPr kumimoji="1" lang="en-US" altLang="ja-JP" dirty="0"/>
              <a:t>70μ</a:t>
            </a:r>
            <a:r>
              <a:rPr kumimoji="1" lang="ja-JP" altLang="en-US" dirty="0"/>
              <a:t>ｍ線量当量を使用しての算定だけでなく、より適切に算定するために</a:t>
            </a:r>
            <a:r>
              <a:rPr kumimoji="1" lang="en-US" altLang="ja-JP" dirty="0"/>
              <a:t>3mm</a:t>
            </a:r>
            <a:r>
              <a:rPr kumimoji="1" lang="ja-JP" altLang="en-US" dirty="0"/>
              <a:t>線量当量を用いて算定することも可能となりました。</a:t>
            </a:r>
            <a:endParaRPr kumimoji="1" lang="en-US" altLang="ja-JP" dirty="0"/>
          </a:p>
          <a:p>
            <a:r>
              <a:rPr kumimoji="1" lang="ja-JP" altLang="en-US" dirty="0"/>
              <a:t>また、水晶体の等価線量についても、</a:t>
            </a:r>
            <a:r>
              <a:rPr kumimoji="1" lang="en-US" altLang="ja-JP" dirty="0"/>
              <a:t>3</a:t>
            </a:r>
            <a:r>
              <a:rPr kumimoji="1" lang="ja-JP" altLang="en-US" dirty="0"/>
              <a:t>カ月ごと・</a:t>
            </a:r>
            <a:r>
              <a:rPr kumimoji="1" lang="en-US" altLang="ja-JP" dirty="0"/>
              <a:t>1</a:t>
            </a:r>
            <a:r>
              <a:rPr kumimoji="1" lang="ja-JP" altLang="en-US" dirty="0"/>
              <a:t>年ごとの合計に</a:t>
            </a:r>
            <a:r>
              <a:rPr lang="ja-JP" altLang="en-US" dirty="0"/>
              <a:t>加え</a:t>
            </a:r>
            <a:r>
              <a:rPr kumimoji="1" lang="ja-JP" altLang="en-US" dirty="0"/>
              <a:t>、</a:t>
            </a:r>
            <a:r>
              <a:rPr kumimoji="1" lang="en-US" altLang="ja-JP" dirty="0"/>
              <a:t>5</a:t>
            </a:r>
            <a:r>
              <a:rPr kumimoji="1" lang="ja-JP" altLang="en-US" dirty="0"/>
              <a:t>年ごとの合計線量を算定、記録、保管することが追加されました。</a:t>
            </a:r>
            <a:endParaRPr kumimoji="1" lang="en-US" altLang="ja-JP" dirty="0"/>
          </a:p>
          <a:p>
            <a:endParaRPr kumimoji="1" lang="en-US" altLang="ja-JP" dirty="0"/>
          </a:p>
          <a:p>
            <a:r>
              <a:rPr kumimoji="1" lang="ja-JP" altLang="en-US" dirty="0"/>
              <a:t>原子力災害や被ばく医療においては、さまざまな要素を勘案し、作業や医療活動の際の、医療者の線量限度を設定することが必要です。このような法令の変更は、医療者の線量限度を考える上で、重要となる一つの情報になります。</a:t>
            </a:r>
            <a:endParaRPr kumimoji="1" lang="en-US" altLang="ja-JP" dirty="0"/>
          </a:p>
          <a:p>
            <a:endParaRPr kumimoji="1" lang="en-US" altLang="ja-JP" dirty="0"/>
          </a:p>
          <a:p>
            <a:r>
              <a:rPr kumimoji="1" lang="en-US" altLang="ja-JP" dirty="0"/>
              <a:t>【</a:t>
            </a:r>
            <a:r>
              <a:rPr kumimoji="1" lang="ja-JP" altLang="en-US" dirty="0"/>
              <a:t>参考：図は厚労省</a:t>
            </a:r>
            <a:r>
              <a:rPr kumimoji="1" lang="en-US" altLang="ja-JP" dirty="0"/>
              <a:t>HP</a:t>
            </a:r>
            <a:r>
              <a:rPr kumimoji="1" lang="ja-JP" altLang="en-US" dirty="0"/>
              <a:t>より引用　</a:t>
            </a:r>
            <a:r>
              <a:rPr kumimoji="1" lang="en-US" altLang="ja-JP" dirty="0"/>
              <a:t>https://www.mhlw.go.jp/content/11300000/000807285.pdf】</a:t>
            </a:r>
          </a:p>
          <a:p>
            <a:endParaRPr kumimoji="1" lang="ja-JP" altLang="en-US" dirty="0"/>
          </a:p>
        </p:txBody>
      </p:sp>
    </p:spTree>
    <p:extLst>
      <p:ext uri="{BB962C8B-B14F-4D97-AF65-F5344CB8AC3E}">
        <p14:creationId xmlns:p14="http://schemas.microsoft.com/office/powerpoint/2010/main" val="307125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4</a:t>
            </a:r>
            <a:r>
              <a:rPr kumimoji="1" lang="ja-JP" altLang="en-US" dirty="0"/>
              <a:t>年</a:t>
            </a:r>
            <a:r>
              <a:rPr kumimoji="1" lang="en-US" altLang="ja-JP" dirty="0"/>
              <a:t>(2022</a:t>
            </a:r>
            <a:r>
              <a:rPr kumimoji="1" lang="ja-JP" altLang="en-US" dirty="0"/>
              <a:t>年</a:t>
            </a:r>
            <a:r>
              <a:rPr kumimoji="1" lang="en-US" altLang="ja-JP" dirty="0"/>
              <a:t>)9</a:t>
            </a:r>
            <a:r>
              <a:rPr kumimoji="1" lang="ja-JP" altLang="en-US" dirty="0"/>
              <a:t>月に、原子力災害時における避難退域時検査及び簡易除染マニュアルが、原子力規制庁と内閣府</a:t>
            </a:r>
            <a:r>
              <a:rPr kumimoji="1" lang="en-US" altLang="ja-JP" dirty="0"/>
              <a:t>(</a:t>
            </a:r>
            <a:r>
              <a:rPr kumimoji="1" lang="ja-JP" altLang="en-US" dirty="0"/>
              <a:t>原子力防災担当</a:t>
            </a:r>
            <a:r>
              <a:rPr kumimoji="1" lang="en-US" altLang="ja-JP" dirty="0"/>
              <a:t>)</a:t>
            </a:r>
            <a:r>
              <a:rPr kumimoji="1" lang="ja-JP" altLang="en-US" dirty="0"/>
              <a:t>の連名で制定されました。</a:t>
            </a:r>
            <a:endParaRPr kumimoji="1" lang="en-US" altLang="ja-JP" dirty="0"/>
          </a:p>
          <a:p>
            <a:r>
              <a:rPr lang="ja-JP" altLang="en-US" dirty="0"/>
              <a:t>以前は原子力規制庁が同様のマニュアルを策定し運用していましたが、今般、主に避難退域時検査及び簡易除染の実施方法等の運用面について、関係地方公共団体におけるこれまでの取組や内閣府（原子力防災担当）における調査研究等により新たな知見が得られてきたことから、原子力規制庁及び内閣府（原子力防災担当）が新たに「原子力災害時における避難退域時検査及び簡易除染マニュアル」として制定しました。</a:t>
            </a:r>
            <a:endParaRPr lang="en-US" altLang="ja-JP" dirty="0"/>
          </a:p>
          <a:p>
            <a:r>
              <a:rPr kumimoji="1" lang="ja-JP" altLang="en-US" dirty="0"/>
              <a:t>このマニュアルは、地方公共団体職員等の中で、避難退域時検査及び簡易除染の業務に従事する者等の参考にされることを想定し、原子力災害対策指針をもとに作成されました。避難退域時検査は、住民の避難や一時移転の迅速性を損なわないよう、科学的に合理性があり、信頼性と効率性を確保する方法で実施しなければなりません。</a:t>
            </a:r>
            <a:endParaRPr kumimoji="1" lang="en-US" altLang="ja-JP" dirty="0"/>
          </a:p>
          <a:p>
            <a:endParaRPr kumimoji="1" lang="en-US" altLang="ja-JP" dirty="0"/>
          </a:p>
          <a:p>
            <a:r>
              <a:rPr kumimoji="1" lang="ja-JP" altLang="en-US" dirty="0"/>
              <a:t>このマニュアルは、原子力規制庁の担当する現在指針における避難退域時検査及び簡易除染の規程に関する解説を記した「解説編」と、内閣府</a:t>
            </a:r>
            <a:r>
              <a:rPr kumimoji="1" lang="en-US" altLang="ja-JP" dirty="0"/>
              <a:t>(</a:t>
            </a:r>
            <a:r>
              <a:rPr kumimoji="1" lang="ja-JP" altLang="en-US" dirty="0"/>
              <a:t>原子力防災担当</a:t>
            </a:r>
            <a:r>
              <a:rPr kumimoji="1" lang="en-US" altLang="ja-JP" dirty="0"/>
              <a:t>)</a:t>
            </a:r>
            <a:r>
              <a:rPr kumimoji="1" lang="ja-JP" altLang="en-US" dirty="0"/>
              <a:t>が担当する資機材や要員の確保・会場設営等を説明する「実務編」に分けて構成されています。</a:t>
            </a:r>
            <a:endParaRPr kumimoji="1" lang="en-US" altLang="ja-JP" dirty="0"/>
          </a:p>
          <a:p>
            <a:r>
              <a:rPr kumimoji="1" lang="ja-JP" altLang="en-US" dirty="0"/>
              <a:t>避難退域時検査及び簡易除染の体制の見直しや、簡易除染拭き取りと着替えを基本とした方法への変更などを主な改正点とします。</a:t>
            </a:r>
          </a:p>
        </p:txBody>
      </p:sp>
    </p:spTree>
    <p:extLst>
      <p:ext uri="{BB962C8B-B14F-4D97-AF65-F5344CB8AC3E}">
        <p14:creationId xmlns:p14="http://schemas.microsoft.com/office/powerpoint/2010/main" val="385400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「原子力災害時における避難退域時検査及び簡易除染マニュアル」の改正点の具体的な内容です。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2. </a:t>
            </a:r>
            <a:r>
              <a:rPr kumimoji="1" lang="ja-JP" altLang="en-US" sz="1200" dirty="0"/>
              <a:t>避難退域時検査及び簡易除染の準備の項では、</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(1) </a:t>
            </a:r>
            <a:r>
              <a:rPr kumimoji="1" lang="ja-JP" altLang="en-US" sz="1200" dirty="0"/>
              <a:t>要員の構成と役割、において</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班区分が詳細化され、各役割と業務に係る要員数が明記されました。また、避難退域時検査及び簡易除染の場所と要員の配置例が記載されました。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(3) </a:t>
            </a:r>
            <a:r>
              <a:rPr kumimoji="1" lang="ja-JP" altLang="en-US" sz="1200" dirty="0"/>
              <a:t>資機材の準備、において</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要員防護具が見直されました。個人防護装備のうち、不織布防護服およびシューズカバーが削除され、要員の装備にガウンやビブスが新たに記載されました。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また、</a:t>
            </a:r>
            <a:r>
              <a:rPr kumimoji="1" lang="en-US" altLang="ja-JP" sz="1200" dirty="0"/>
              <a:t>3. </a:t>
            </a:r>
            <a:r>
              <a:rPr kumimoji="1" lang="ja-JP" altLang="en-US" sz="1200" dirty="0"/>
              <a:t>避難退域時検査 </a:t>
            </a:r>
            <a:r>
              <a:rPr kumimoji="1" lang="en-US" altLang="ja-JP" sz="1200" dirty="0"/>
              <a:t>(2) </a:t>
            </a:r>
            <a:r>
              <a:rPr kumimoji="1" lang="ja-JP" altLang="en-US" sz="1200" dirty="0"/>
              <a:t>避難退域時検査の方法と基準 </a:t>
            </a:r>
            <a:r>
              <a:rPr kumimoji="1" lang="en-US" altLang="ja-JP" sz="1200" dirty="0"/>
              <a:t>(ⅰ)</a:t>
            </a:r>
            <a:r>
              <a:rPr kumimoji="1" lang="ja-JP" altLang="en-US" sz="1200" dirty="0"/>
              <a:t>避難退域時検査の方法</a:t>
            </a:r>
            <a:r>
              <a:rPr kumimoji="1" lang="en-US" altLang="ja-JP" sz="1200" dirty="0"/>
              <a:t>(</a:t>
            </a:r>
            <a:r>
              <a:rPr kumimoji="1" lang="ja-JP" altLang="en-US" sz="1200" dirty="0"/>
              <a:t>放射線測定器</a:t>
            </a:r>
            <a:r>
              <a:rPr kumimoji="1" lang="en-US" altLang="ja-JP" sz="1200" dirty="0"/>
              <a:t>)</a:t>
            </a:r>
            <a:r>
              <a:rPr kumimoji="1" lang="ja-JP" altLang="en-US" sz="1200" dirty="0"/>
              <a:t>の項では</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検査方法などの記載の一部が簡略化され、</a:t>
            </a:r>
            <a:r>
              <a:rPr kumimoji="1" lang="en-US" altLang="ja-JP" sz="1200" dirty="0"/>
              <a:t>GM</a:t>
            </a:r>
            <a:r>
              <a:rPr kumimoji="1" lang="ja-JP" altLang="en-US" sz="1200" dirty="0"/>
              <a:t>サーベイメータの取扱の注意事項が記載され、車両ゲート型モニタについて表面汚染検査用測定器による指定箇所検査への代替条件について明記されました。</a:t>
            </a:r>
          </a:p>
          <a:p>
            <a:endParaRPr kumimoji="1" lang="ja-JP" altLang="en-US" dirty="0"/>
          </a:p>
        </p:txBody>
      </p:sp>
    </p:spTree>
    <p:extLst>
      <p:ext uri="{BB962C8B-B14F-4D97-AF65-F5344CB8AC3E}">
        <p14:creationId xmlns:p14="http://schemas.microsoft.com/office/powerpoint/2010/main" val="49853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en-US" altLang="ja-JP" dirty="0"/>
              <a:t>3. </a:t>
            </a:r>
            <a:r>
              <a:rPr kumimoji="1" lang="ja-JP" altLang="en-US" dirty="0"/>
              <a:t>避難退域時検査の手順の項では、</a:t>
            </a:r>
            <a:endParaRPr kumimoji="1" lang="en-US" altLang="ja-JP" dirty="0"/>
          </a:p>
          <a:p>
            <a:r>
              <a:rPr kumimoji="1" lang="ja-JP" altLang="en-US" dirty="0"/>
              <a:t>指定箇所検査から確認検査に移行する基準値が変更されました。これまでは車両や住民等の指定箇所検査で「</a:t>
            </a:r>
            <a:r>
              <a:rPr kumimoji="1" lang="en-US" altLang="ja-JP" dirty="0"/>
              <a:t>6000cpm</a:t>
            </a:r>
            <a:r>
              <a:rPr kumimoji="1" lang="ja-JP" altLang="en-US" dirty="0"/>
              <a:t>」以上であれば確認検査へ進むとされていたところが、「</a:t>
            </a:r>
            <a:r>
              <a:rPr kumimoji="1" lang="en-US" altLang="ja-JP" dirty="0"/>
              <a:t>6000cpm</a:t>
            </a:r>
            <a:r>
              <a:rPr kumimoji="1" lang="ja-JP" altLang="en-US" dirty="0"/>
              <a:t>」という数字が廃止され、</a:t>
            </a:r>
            <a:r>
              <a:rPr kumimoji="1" lang="en-US" altLang="ja-JP" dirty="0"/>
              <a:t>OIL4</a:t>
            </a:r>
            <a:r>
              <a:rPr kumimoji="1" lang="ja-JP" altLang="en-US" dirty="0"/>
              <a:t>という表現に一本化されました。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a:t>
            </a:r>
            <a:r>
              <a:rPr lang="ja-JP" altLang="en-US" sz="1200" dirty="0">
                <a:solidFill>
                  <a:prstClr val="black"/>
                </a:solidFill>
                <a:latin typeface="+mn-ea"/>
              </a:rPr>
              <a:t>簡易除染の方法について、「流水の利用」という文言が削除され、拭き取りと着替えを基本とした方法への変更が示されました。</a:t>
            </a:r>
            <a:endParaRPr lang="en-US" altLang="ja-JP" sz="1200"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ea"/>
              </a:rPr>
              <a:t>本マニュアルでは、除染を行う機関として、「原子力災害拠点病院」が明記されたことも、重要な改正点の一つになります。</a:t>
            </a:r>
            <a:endParaRPr kumimoji="1" lang="ja-JP" altLang="en-US" dirty="0"/>
          </a:p>
        </p:txBody>
      </p:sp>
    </p:spTree>
    <p:extLst>
      <p:ext uri="{BB962C8B-B14F-4D97-AF65-F5344CB8AC3E}">
        <p14:creationId xmlns:p14="http://schemas.microsoft.com/office/powerpoint/2010/main" val="26031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en-US" altLang="ja-JP" dirty="0"/>
              <a:t>2023</a:t>
            </a:r>
            <a:r>
              <a:rPr kumimoji="1" lang="ja-JP" altLang="en-US" dirty="0"/>
              <a:t>年福井大学が高度被ばく医療支援センターに指定されました。</a:t>
            </a:r>
            <a:endParaRPr kumimoji="1" lang="en-US" altLang="ja-JP" dirty="0"/>
          </a:p>
          <a:p>
            <a:r>
              <a:rPr kumimoji="1" lang="ja-JP" altLang="en-US" dirty="0"/>
              <a:t>福井大学は北陸ではじめての高度被ばく医療支援センターであり、本邦</a:t>
            </a:r>
            <a:r>
              <a:rPr kumimoji="1" lang="en-US" altLang="ja-JP" dirty="0"/>
              <a:t>6</a:t>
            </a:r>
            <a:r>
              <a:rPr kumimoji="1" lang="ja-JP" altLang="en-US" dirty="0"/>
              <a:t>機関目のセンターになります。</a:t>
            </a:r>
          </a:p>
        </p:txBody>
      </p:sp>
    </p:spTree>
    <p:extLst>
      <p:ext uri="{BB962C8B-B14F-4D97-AF65-F5344CB8AC3E}">
        <p14:creationId xmlns:p14="http://schemas.microsoft.com/office/powerpoint/2010/main" val="318911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5</a:t>
            </a:r>
            <a:r>
              <a:rPr kumimoji="1" lang="ja-JP" altLang="en-US" dirty="0"/>
              <a:t>年</a:t>
            </a:r>
            <a:r>
              <a:rPr kumimoji="1" lang="en-US" altLang="ja-JP" dirty="0"/>
              <a:t>(2023</a:t>
            </a:r>
            <a:r>
              <a:rPr kumimoji="1" lang="ja-JP" altLang="en-US" dirty="0"/>
              <a:t>年</a:t>
            </a:r>
            <a:r>
              <a:rPr kumimoji="1" lang="en-US" altLang="ja-JP" dirty="0"/>
              <a:t>) 5</a:t>
            </a:r>
            <a:r>
              <a:rPr kumimoji="1" lang="ja-JP" altLang="en-US" dirty="0"/>
              <a:t>月に、新たに「甲状腺被ばく線量モニタリング実施マニュアル」が策定されました。</a:t>
            </a:r>
            <a:endParaRPr kumimoji="1" lang="en-US" altLang="ja-JP" dirty="0"/>
          </a:p>
          <a:p>
            <a:endParaRPr kumimoji="1" lang="en-US" altLang="ja-JP" dirty="0"/>
          </a:p>
          <a:p>
            <a:r>
              <a:rPr kumimoji="1" lang="ja-JP" altLang="en-US" dirty="0"/>
              <a:t>令和</a:t>
            </a:r>
            <a:r>
              <a:rPr kumimoji="1" lang="en-US" altLang="ja-JP" dirty="0"/>
              <a:t>4</a:t>
            </a:r>
            <a:r>
              <a:rPr kumimoji="1" lang="ja-JP" altLang="en-US" dirty="0"/>
              <a:t>年</a:t>
            </a:r>
            <a:r>
              <a:rPr kumimoji="1" lang="en-US" altLang="ja-JP" dirty="0"/>
              <a:t>(2022</a:t>
            </a:r>
            <a:r>
              <a:rPr kumimoji="1" lang="ja-JP" altLang="en-US" dirty="0"/>
              <a:t>年</a:t>
            </a:r>
            <a:r>
              <a:rPr kumimoji="1" lang="en-US" altLang="ja-JP" dirty="0"/>
              <a:t>)7</a:t>
            </a:r>
            <a:r>
              <a:rPr kumimoji="1" lang="ja-JP" altLang="en-US" dirty="0"/>
              <a:t>月に原子力災害対策指針の改正がなされ、原子力災害拠点病院等の役割及び指定要件の改正がなされ、</a:t>
            </a:r>
            <a:r>
              <a:rPr lang="ja-JP" altLang="en-US" sz="1200" dirty="0"/>
              <a:t>甲状腺被ばく線量モニタリング(p.78)の項に</a:t>
            </a:r>
            <a:endParaRPr lang="en-US" altLang="ja-JP" sz="1200" dirty="0"/>
          </a:p>
          <a:p>
            <a:r>
              <a:rPr lang="ja-JP" altLang="en-US" sz="1200" dirty="0"/>
              <a:t>　「立地道府県等は、協力機関、原子力事業者、拠点病院、高度被ばく医療</a:t>
            </a:r>
            <a:r>
              <a:rPr lang="ja-JP" altLang="en-US" sz="1200"/>
              <a:t>支援センター</a:t>
            </a:r>
            <a:r>
              <a:rPr lang="ja-JP" altLang="en-US" sz="1200" dirty="0"/>
              <a:t>等の協力を得て、以下に示す甲状腺被ばく線量モニタリングを実施する。」と明記されました。</a:t>
            </a:r>
          </a:p>
          <a:p>
            <a:endParaRPr kumimoji="1" lang="en-US" altLang="ja-JP" dirty="0"/>
          </a:p>
          <a:p>
            <a:r>
              <a:rPr kumimoji="1" lang="ja-JP" altLang="en-US" dirty="0"/>
              <a:t>このような原子力災害対策指針の変更もふまえ、</a:t>
            </a:r>
            <a:endParaRPr kumimoji="1" lang="en-US" altLang="ja-JP" dirty="0"/>
          </a:p>
          <a:p>
            <a:r>
              <a:rPr kumimoji="1" lang="ja-JP" altLang="en-US" b="0" dirty="0"/>
              <a:t>立地道府県等が甲状腺被ばく線量モニタリングの簡易測定及び詳細測定の実施体制を構築し、緊急時には迅速かつ適切な対応ができること、を目的に</a:t>
            </a:r>
            <a:endParaRPr kumimoji="1" lang="en-US" altLang="ja-JP" b="0" dirty="0"/>
          </a:p>
          <a:p>
            <a:r>
              <a:rPr kumimoji="1" lang="ja-JP" altLang="en-US" b="0" dirty="0"/>
              <a:t>令和</a:t>
            </a:r>
            <a:r>
              <a:rPr kumimoji="1" lang="en-US" altLang="ja-JP" b="0" dirty="0"/>
              <a:t>5</a:t>
            </a:r>
            <a:r>
              <a:rPr kumimoji="1" lang="ja-JP" altLang="en-US" b="0" dirty="0"/>
              <a:t>年</a:t>
            </a:r>
            <a:r>
              <a:rPr kumimoji="1" lang="en-US" altLang="ja-JP" b="0" dirty="0"/>
              <a:t>(2023</a:t>
            </a:r>
            <a:r>
              <a:rPr kumimoji="1" lang="ja-JP" altLang="en-US" b="0" dirty="0"/>
              <a:t>年</a:t>
            </a:r>
            <a:r>
              <a:rPr kumimoji="1" lang="en-US" altLang="ja-JP" b="0" dirty="0"/>
              <a:t>) 5</a:t>
            </a:r>
            <a:r>
              <a:rPr kumimoji="1" lang="ja-JP" altLang="en-US" b="0" dirty="0"/>
              <a:t>月、内閣府</a:t>
            </a:r>
            <a:r>
              <a:rPr kumimoji="1" lang="en-US" altLang="ja-JP" b="0" dirty="0"/>
              <a:t>(</a:t>
            </a:r>
            <a:r>
              <a:rPr kumimoji="1" lang="ja-JP" altLang="en-US" b="0" dirty="0"/>
              <a:t>原子力防災担当</a:t>
            </a:r>
            <a:r>
              <a:rPr kumimoji="1" lang="en-US" altLang="ja-JP" b="0" dirty="0"/>
              <a:t>)</a:t>
            </a:r>
            <a:r>
              <a:rPr kumimoji="1" lang="ja-JP" altLang="en-US" b="0" dirty="0"/>
              <a:t>・原子力規制庁により</a:t>
            </a:r>
            <a:endParaRPr kumimoji="1" lang="en-US" altLang="ja-JP" b="0" dirty="0"/>
          </a:p>
          <a:p>
            <a:r>
              <a:rPr lang="ja-JP" altLang="en-US" b="0" dirty="0"/>
              <a:t>「甲状腺被ばく線量モニタンリング実施マニュアル」が制定されました。</a:t>
            </a:r>
            <a:endParaRPr kumimoji="1" lang="ja-JP" altLang="en-US" dirty="0"/>
          </a:p>
        </p:txBody>
      </p:sp>
    </p:spTree>
    <p:extLst>
      <p:ext uri="{BB962C8B-B14F-4D97-AF65-F5344CB8AC3E}">
        <p14:creationId xmlns:p14="http://schemas.microsoft.com/office/powerpoint/2010/main" val="41740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甲状腺被ばく線量モニタリングの目的は、放射性ヨウ素の吸入による甲状腺への集積の程度を定量的に把握し、被ばく線量を推定することです。</a:t>
            </a:r>
            <a:endParaRPr kumimoji="1" lang="en-US" altLang="ja-JP" dirty="0"/>
          </a:p>
          <a:p>
            <a:r>
              <a:rPr kumimoji="1" lang="ja-JP" altLang="en-US" dirty="0"/>
              <a:t>甲状腺被ばく線量モニタリングは、協力機関、原子力事業者、拠点病院、高度被ばく医療支援センター等の協力を得て、立地道府県等が実施することになっています。</a:t>
            </a:r>
          </a:p>
          <a:p>
            <a:r>
              <a:rPr kumimoji="1" lang="ja-JP" altLang="en-US" dirty="0"/>
              <a:t>甲状腺被ばく線量モニタリングの対象者は、</a:t>
            </a:r>
            <a:r>
              <a:rPr kumimoji="1" lang="en-US" altLang="ja-JP" dirty="0"/>
              <a:t>OIL1</a:t>
            </a:r>
            <a:r>
              <a:rPr kumimoji="1" lang="ja-JP" altLang="en-US" dirty="0"/>
              <a:t>又は</a:t>
            </a:r>
            <a:r>
              <a:rPr kumimoji="1" lang="en-US" altLang="ja-JP" dirty="0"/>
              <a:t>2</a:t>
            </a:r>
            <a:r>
              <a:rPr kumimoji="1" lang="ja-JP" altLang="en-US" dirty="0"/>
              <a:t>に基づく防護措置として避難又は一時移転を指示された地域に居住する住民等のうち、</a:t>
            </a:r>
            <a:r>
              <a:rPr kumimoji="1" lang="en-US" altLang="ja-JP" dirty="0"/>
              <a:t>19</a:t>
            </a:r>
            <a:r>
              <a:rPr kumimoji="1" lang="ja-JP" altLang="en-US" dirty="0"/>
              <a:t>歳未満の者、妊婦及び授乳婦です。</a:t>
            </a:r>
            <a:endParaRPr kumimoji="1" lang="en-US" altLang="ja-JP" dirty="0"/>
          </a:p>
          <a:p>
            <a:r>
              <a:rPr kumimoji="1" lang="ja-JP" altLang="en-US" dirty="0"/>
              <a:t>放射性物質放出前に予防的に避難した住民は対象者に含まれません。また、対象となる乳幼児の測定が困難な場合は、行動を共にした保護者等の測定から線量を推定することになります。</a:t>
            </a:r>
            <a:endParaRPr kumimoji="1" lang="en-US" altLang="ja-JP" dirty="0"/>
          </a:p>
          <a:p>
            <a:r>
              <a:rPr kumimoji="1" lang="ja-JP" altLang="en-US" dirty="0"/>
              <a:t>ただし、原子力災害等の状況に応じて対象とする地域を見直すなど、対象者について柔軟に対応する必要があることも原子力災害対策指針に記載されています。</a:t>
            </a:r>
          </a:p>
          <a:p>
            <a:r>
              <a:rPr kumimoji="1" lang="ja-JP" altLang="en-US" dirty="0"/>
              <a:t>甲状腺被ばく線量モニタリングでは、はじめに「簡易測定」を実施し、スクリーニングレベルを超える者を対象として「詳細測定」を実施することとされています。</a:t>
            </a:r>
          </a:p>
          <a:p>
            <a:r>
              <a:rPr kumimoji="1" lang="ja-JP" altLang="en-US" dirty="0"/>
              <a:t>測定結果は個人情報保護の観点から適切に管理する必要があります。</a:t>
            </a:r>
            <a:endParaRPr kumimoji="1" lang="en-US" altLang="ja-JP" dirty="0"/>
          </a:p>
        </p:txBody>
      </p:sp>
    </p:spTree>
    <p:extLst>
      <p:ext uri="{BB962C8B-B14F-4D97-AF65-F5344CB8AC3E}">
        <p14:creationId xmlns:p14="http://schemas.microsoft.com/office/powerpoint/2010/main" val="296515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56EFA34-22BC-294A-8046-2D0583DA728B}"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86EE10E-21BA-BB4E-BAE1-A498FC1C6013}"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D513C1BF-0267-2940-8EBB-65B8801E7A63}"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476108" y="6110775"/>
            <a:ext cx="1210692" cy="365125"/>
          </a:xfrm>
        </p:spPr>
        <p:txBody>
          <a:bodyPr/>
          <a:lstStyle/>
          <a:p>
            <a:fld id="{277056C8-CDFF-FD48-AE5F-7F40BD2F2AF4}" type="datetime1">
              <a:rPr lang="ja-JP" altLang="en-US" smtClean="0">
                <a:solidFill>
                  <a:prstClr val="black">
                    <a:tint val="75000"/>
                  </a:prstClr>
                </a:solidFill>
                <a:latin typeface="News Gothic MT"/>
                <a:ea typeface="メイリオ"/>
              </a:rPr>
              <a:t>2024/4/30</a:t>
            </a:fld>
            <a:endParaRPr lang="ja-JP" altLang="en-US">
              <a:solidFill>
                <a:prstClr val="black">
                  <a:tint val="75000"/>
                </a:prstClr>
              </a:solidFill>
              <a:latin typeface="News Gothic MT"/>
              <a:ea typeface="メイリオ"/>
            </a:endParaRPr>
          </a:p>
        </p:txBody>
      </p:sp>
      <p:sp>
        <p:nvSpPr>
          <p:cNvPr id="5" name="Footer Placeholder 4"/>
          <p:cNvSpPr>
            <a:spLocks noGrp="1"/>
          </p:cNvSpPr>
          <p:nvPr>
            <p:ph type="ftr" sz="quarter" idx="11"/>
          </p:nvPr>
        </p:nvSpPr>
        <p:spPr>
          <a:xfrm>
            <a:off x="457201" y="6097468"/>
            <a:ext cx="2556465" cy="354171"/>
          </a:xfrm>
        </p:spPr>
        <p:txBody>
          <a:bodyPr/>
          <a:lstStyle/>
          <a:p>
            <a:endParaRPr lang="ja-JP" altLang="en-US">
              <a:solidFill>
                <a:prstClr val="black">
                  <a:tint val="75000"/>
                </a:prstClr>
              </a:solidFill>
              <a:latin typeface="News Gothic MT"/>
              <a:ea typeface="メイリオ"/>
            </a:endParaRPr>
          </a:p>
        </p:txBody>
      </p:sp>
      <p:sp>
        <p:nvSpPr>
          <p:cNvPr id="6" name="Slide Number Placeholder 5"/>
          <p:cNvSpPr>
            <a:spLocks noGrp="1"/>
          </p:cNvSpPr>
          <p:nvPr>
            <p:ph type="sldNum" sz="quarter" idx="12"/>
          </p:nvPr>
        </p:nvSpPr>
        <p:spPr>
          <a:xfrm>
            <a:off x="4267894" y="6451640"/>
            <a:ext cx="608215" cy="354809"/>
          </a:xfrm>
        </p:spPr>
        <p:txBody>
          <a:bodyPr/>
          <a:lstStyle/>
          <a:p>
            <a:fld id="{3B1F0660-05A9-1644-AAA0-B23E17E2934C}" type="slidenum">
              <a:rPr lang="ja-JP" altLang="en-US" smtClean="0">
                <a:solidFill>
                  <a:prstClr val="black">
                    <a:tint val="75000"/>
                  </a:prstClr>
                </a:solidFill>
                <a:latin typeface="News Gothic MT"/>
                <a:ea typeface="メイリオ"/>
              </a:rPr>
              <a:pPr/>
              <a:t>‹#›</a:t>
            </a:fld>
            <a:endParaRPr lang="ja-JP" altLang="en-US">
              <a:solidFill>
                <a:prstClr val="black">
                  <a:tint val="75000"/>
                </a:prstClr>
              </a:solidFill>
              <a:latin typeface="News Gothic MT"/>
              <a:ea typeface="メイリオ"/>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6332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DD5962A-7A7E-9D42-944B-C7B9272D6386}"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91CCBD18-E7C7-0441-9AF2-F789D9D17D7B}"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DB0FCC98-CFA6-1045-B333-8125E2B85A93}"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43D8344-9788-5642-AD3C-9EF9AE0E1A96}" type="datetime1">
              <a:rPr kumimoji="1" lang="ja-JP" altLang="en-US" smtClean="0"/>
              <a:t>2024/4/30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70FD6D7-76A8-CE46-8735-4735DAA68751}" type="datetime1">
              <a:rPr kumimoji="1" lang="ja-JP" altLang="en-US" smtClean="0"/>
              <a:t>2024/4/30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96F9EC3-1160-744D-9272-AED2062A7492}" type="datetime1">
              <a:rPr kumimoji="1" lang="ja-JP" altLang="en-US" smtClean="0"/>
              <a:t>2024/4/30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E6BA034-7A2E-0A4F-929D-607FC144BBE2}"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46A83B29-448E-4348-8270-2A93DD4E61CE}"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07396D-6532-F541-868E-2E9D2FC3C382}"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9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normAutofit/>
          </a:bodyPr>
          <a:lstStyle/>
          <a:p>
            <a:r>
              <a:rPr kumimoji="1" lang="ja-JP" altLang="en-US">
                <a:latin typeface="Yu Gothic" panose="020B0400000000000000" pitchFamily="34" charset="-128"/>
                <a:ea typeface="Yu Gothic" panose="020B0400000000000000" pitchFamily="34" charset="-128"/>
              </a:rPr>
              <a:t>原子力災害医療の</a:t>
            </a:r>
            <a:br>
              <a:rPr kumimoji="1" lang="en-US" altLang="ja-JP" dirty="0">
                <a:latin typeface="Yu Gothic" panose="020B0400000000000000" pitchFamily="34" charset="-128"/>
                <a:ea typeface="Yu Gothic" panose="020B0400000000000000" pitchFamily="34" charset="-128"/>
              </a:rPr>
            </a:br>
            <a:r>
              <a:rPr kumimoji="1" lang="ja-JP" altLang="en-US">
                <a:latin typeface="Yu Gothic" panose="020B0400000000000000" pitchFamily="34" charset="-128"/>
                <a:ea typeface="Yu Gothic" panose="020B0400000000000000" pitchFamily="34" charset="-128"/>
              </a:rPr>
              <a:t>最新動向</a:t>
            </a:r>
          </a:p>
        </p:txBody>
      </p:sp>
      <p:sp>
        <p:nvSpPr>
          <p:cNvPr id="7" name="字幕 6">
            <a:extLst>
              <a:ext uri="{FF2B5EF4-FFF2-40B4-BE49-F238E27FC236}">
                <a16:creationId xmlns:a16="http://schemas.microsoft.com/office/drawing/2014/main" id="{D9C81DCC-9CD0-169E-F780-AFA1ADCE02FA}"/>
              </a:ext>
            </a:extLst>
          </p:cNvPr>
          <p:cNvSpPr>
            <a:spLocks noGrp="1"/>
          </p:cNvSpPr>
          <p:nvPr>
            <p:ph type="subTitle" idx="1"/>
          </p:nvPr>
        </p:nvSpPr>
        <p:spPr/>
        <p:txBody>
          <a:bodyPr/>
          <a:lstStyle/>
          <a:p>
            <a:r>
              <a:rPr lang="ja-JP" altLang="en-US">
                <a:latin typeface="Yu Gothic" panose="020B0400000000000000" pitchFamily="34" charset="-128"/>
                <a:ea typeface="Yu Gothic" panose="020B0400000000000000" pitchFamily="34" charset="-128"/>
              </a:rPr>
              <a:t>原子力災害医療　専門研修</a:t>
            </a:r>
            <a:endParaRPr lang="en-US" altLang="ja-JP" dirty="0">
              <a:latin typeface="Yu Gothic" panose="020B0400000000000000" pitchFamily="34" charset="-128"/>
              <a:ea typeface="Yu Gothic" panose="020B0400000000000000" pitchFamily="34" charset="-128"/>
            </a:endParaRPr>
          </a:p>
          <a:p>
            <a:r>
              <a:rPr lang="ja-JP" altLang="en-US">
                <a:latin typeface="Yu Gothic" panose="020B0400000000000000" pitchFamily="34" charset="-128"/>
                <a:ea typeface="Yu Gothic" panose="020B0400000000000000" pitchFamily="34" charset="-128"/>
              </a:rPr>
              <a:t>中核人材技能維持研修</a:t>
            </a:r>
            <a:r>
              <a:rPr lang="en-US" altLang="ja-JP" dirty="0">
                <a:latin typeface="Yu Gothic" panose="020B0400000000000000" pitchFamily="34" charset="-128"/>
                <a:ea typeface="Yu Gothic" panose="020B0400000000000000" pitchFamily="34" charset="-128"/>
              </a:rPr>
              <a:t>-4</a:t>
            </a:r>
            <a:endParaRPr lang="ja-JP" altLang="en-US">
              <a:latin typeface="Yu Gothic" panose="020B0400000000000000" pitchFamily="34" charset="-128"/>
              <a:ea typeface="Yu Gothic" panose="020B0400000000000000" pitchFamily="34" charset="-128"/>
            </a:endParaRPr>
          </a:p>
        </p:txBody>
      </p:sp>
      <p:sp>
        <p:nvSpPr>
          <p:cNvPr id="3" name="テキスト ボックス 4">
            <a:extLst>
              <a:ext uri="{FF2B5EF4-FFF2-40B4-BE49-F238E27FC236}">
                <a16:creationId xmlns:a16="http://schemas.microsoft.com/office/drawing/2014/main" id="{0CDC06EF-2458-774E-AD48-F2B56F01F16A}"/>
              </a:ext>
            </a:extLst>
          </p:cNvPr>
          <p:cNvSpPr txBox="1"/>
          <p:nvPr/>
        </p:nvSpPr>
        <p:spPr>
          <a:xfrm>
            <a:off x="3884953" y="4743525"/>
            <a:ext cx="137409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Ver.2024</a:t>
            </a:r>
            <a:r>
              <a:rPr lang="en-US" altLang="ja-JP" dirty="0"/>
              <a:t>03</a:t>
            </a:r>
            <a:endParaRPr kumimoji="1" lang="ja-JP" altLang="en-US" dirty="0"/>
          </a:p>
        </p:txBody>
      </p:sp>
    </p:spTree>
    <p:extLst>
      <p:ext uri="{BB962C8B-B14F-4D97-AF65-F5344CB8AC3E}">
        <p14:creationId xmlns:p14="http://schemas.microsoft.com/office/powerpoint/2010/main" val="10457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1739-FFCD-2446-8132-BBC4F22F636C}"/>
              </a:ext>
            </a:extLst>
          </p:cNvPr>
          <p:cNvSpPr>
            <a:spLocks noGrp="1"/>
          </p:cNvSpPr>
          <p:nvPr>
            <p:ph type="title"/>
          </p:nvPr>
        </p:nvSpPr>
        <p:spPr>
          <a:xfrm>
            <a:off x="628650" y="136524"/>
            <a:ext cx="7886700" cy="964097"/>
          </a:xfrm>
        </p:spPr>
        <p:txBody>
          <a:bodyPr>
            <a:noAutofit/>
          </a:bodyPr>
          <a:lstStyle/>
          <a:p>
            <a:r>
              <a:rPr lang="ja-JP" altLang="en-US" dirty="0">
                <a:latin typeface="Yu Gothic" panose="020B0400000000000000" pitchFamily="34" charset="-128"/>
                <a:ea typeface="Yu Gothic" panose="020B0400000000000000" pitchFamily="34" charset="-128"/>
              </a:rPr>
              <a:t>甲状腺被ばく線量モニタリング</a:t>
            </a:r>
            <a:br>
              <a:rPr lang="en-US" altLang="ja-JP" dirty="0">
                <a:latin typeface="Yu Gothic" panose="020B0400000000000000" pitchFamily="34" charset="-128"/>
                <a:ea typeface="Yu Gothic" panose="020B0400000000000000" pitchFamily="34" charset="-128"/>
              </a:rPr>
            </a:br>
            <a:r>
              <a:rPr lang="ja-JP" altLang="en-US" dirty="0">
                <a:latin typeface="Yu Gothic" panose="020B0400000000000000" pitchFamily="34" charset="-128"/>
                <a:ea typeface="Yu Gothic" panose="020B0400000000000000" pitchFamily="34" charset="-128"/>
              </a:rPr>
              <a:t>実施マニュアル　内容</a:t>
            </a:r>
            <a:endParaRPr kumimoji="1" lang="ja-JP" altLang="en-US" dirty="0">
              <a:latin typeface="Yu Gothic" panose="020B0400000000000000" pitchFamily="34" charset="-128"/>
              <a:ea typeface="Yu Gothic" panose="020B0400000000000000" pitchFamily="34" charset="-128"/>
            </a:endParaRPr>
          </a:p>
        </p:txBody>
      </p:sp>
      <p:sp>
        <p:nvSpPr>
          <p:cNvPr id="3" name="コンテンツ プレースホルダー 2">
            <a:extLst>
              <a:ext uri="{FF2B5EF4-FFF2-40B4-BE49-F238E27FC236}">
                <a16:creationId xmlns:a16="http://schemas.microsoft.com/office/drawing/2014/main" id="{C6295020-14E1-8C45-8DEE-30DA79B389A4}"/>
              </a:ext>
            </a:extLst>
          </p:cNvPr>
          <p:cNvSpPr>
            <a:spLocks noGrp="1"/>
          </p:cNvSpPr>
          <p:nvPr>
            <p:ph idx="1"/>
          </p:nvPr>
        </p:nvSpPr>
        <p:spPr>
          <a:xfrm>
            <a:off x="161510" y="1100621"/>
            <a:ext cx="8982490" cy="5620855"/>
          </a:xfrm>
        </p:spPr>
        <p:txBody>
          <a:bodyPr vert="horz" lIns="91440" tIns="45720" rIns="91440" bIns="45720" rtlCol="0" anchor="t">
            <a:normAutofit fontScale="92500" lnSpcReduction="20000"/>
          </a:bodyPr>
          <a:lstStyle/>
          <a:p>
            <a:pPr marL="356870" indent="-356870">
              <a:lnSpc>
                <a:spcPct val="160000"/>
              </a:lnSpc>
            </a:pPr>
            <a:r>
              <a:rPr lang="ja-JP" altLang="en-US" sz="2200" b="1" dirty="0">
                <a:latin typeface="Yu Gothic" panose="020B0400000000000000" pitchFamily="34" charset="-128"/>
                <a:ea typeface="Yu Gothic" panose="020B0400000000000000" pitchFamily="34" charset="-128"/>
              </a:rPr>
              <a:t>簡易測定</a:t>
            </a:r>
            <a:endParaRPr lang="en-US" altLang="ja-JP" sz="2200" b="1" dirty="0">
              <a:latin typeface="Yu Gothic" panose="020B0400000000000000" pitchFamily="34" charset="-128"/>
              <a:ea typeface="Yu Gothic" panose="020B0400000000000000" pitchFamily="34" charset="-128"/>
            </a:endParaRPr>
          </a:p>
          <a:p>
            <a:pPr lvl="1">
              <a:lnSpc>
                <a:spcPct val="160000"/>
              </a:lnSpc>
            </a:pPr>
            <a:r>
              <a:rPr lang="en-US" altLang="ja-JP" sz="1900" b="1" dirty="0" err="1">
                <a:latin typeface="Yu Gothic" panose="020B0400000000000000" pitchFamily="34" charset="-128"/>
                <a:ea typeface="Yu Gothic" panose="020B0400000000000000" pitchFamily="34" charset="-128"/>
              </a:rPr>
              <a:t>NaI</a:t>
            </a:r>
            <a:r>
              <a:rPr lang="en-US" altLang="ja-JP" sz="1900" b="1" dirty="0">
                <a:latin typeface="Yu Gothic" panose="020B0400000000000000" pitchFamily="34" charset="-128"/>
                <a:ea typeface="Yu Gothic" panose="020B0400000000000000" pitchFamily="34" charset="-128"/>
              </a:rPr>
              <a:t>(Tl)</a:t>
            </a:r>
            <a:r>
              <a:rPr lang="ja-JP" altLang="en-US" sz="1900" b="1" dirty="0">
                <a:latin typeface="Yu Gothic" panose="020B0400000000000000" pitchFamily="34" charset="-128"/>
                <a:ea typeface="Yu Gothic" panose="020B0400000000000000" pitchFamily="34" charset="-128"/>
              </a:rPr>
              <a:t>サーベイメータを用いて</a:t>
            </a:r>
            <a:r>
              <a:rPr lang="ja-JP" altLang="en-US" sz="1900" dirty="0">
                <a:latin typeface="Yu Gothic" panose="020B0400000000000000" pitchFamily="34" charset="-128"/>
                <a:ea typeface="Yu Gothic" panose="020B0400000000000000" pitchFamily="34" charset="-128"/>
              </a:rPr>
              <a:t>実施する。</a:t>
            </a:r>
            <a:endParaRPr lang="en-US" altLang="ja-JP" sz="1900" dirty="0">
              <a:latin typeface="Yu Gothic" panose="020B0400000000000000" pitchFamily="34" charset="-128"/>
              <a:ea typeface="Yu Gothic" panose="020B0400000000000000" pitchFamily="34" charset="-128"/>
            </a:endParaRPr>
          </a:p>
          <a:p>
            <a:pPr lvl="1">
              <a:lnSpc>
                <a:spcPct val="160000"/>
              </a:lnSpc>
            </a:pPr>
            <a:r>
              <a:rPr lang="ja-JP" altLang="en-US" sz="1900" dirty="0">
                <a:latin typeface="Yu Gothic" panose="020B0400000000000000" pitchFamily="34" charset="-128"/>
                <a:ea typeface="Yu Gothic" panose="020B0400000000000000" pitchFamily="34" charset="-128"/>
              </a:rPr>
              <a:t>実施期間は、吸入摂取からおおむね</a:t>
            </a:r>
            <a:r>
              <a:rPr lang="en-US" altLang="ja-JP" sz="1900" b="1" dirty="0">
                <a:latin typeface="Yu Gothic" panose="020B0400000000000000" pitchFamily="34" charset="-128"/>
                <a:ea typeface="Yu Gothic" panose="020B0400000000000000" pitchFamily="34" charset="-128"/>
              </a:rPr>
              <a:t>3</a:t>
            </a:r>
            <a:r>
              <a:rPr lang="ja-JP" altLang="en-US" sz="1900" b="1" dirty="0">
                <a:latin typeface="Yu Gothic" panose="020B0400000000000000" pitchFamily="34" charset="-128"/>
                <a:ea typeface="Yu Gothic" panose="020B0400000000000000" pitchFamily="34" charset="-128"/>
              </a:rPr>
              <a:t>週間以内を基本とする。</a:t>
            </a:r>
            <a:endParaRPr lang="en-US" altLang="ja-JP" sz="1900" b="1" dirty="0">
              <a:latin typeface="Yu Gothic" panose="020B0400000000000000" pitchFamily="34" charset="-128"/>
              <a:ea typeface="Yu Gothic" panose="020B0400000000000000" pitchFamily="34" charset="-128"/>
            </a:endParaRPr>
          </a:p>
          <a:p>
            <a:pPr marL="342900" lvl="1" indent="0">
              <a:lnSpc>
                <a:spcPct val="160000"/>
              </a:lnSpc>
              <a:buNone/>
            </a:pPr>
            <a:r>
              <a:rPr lang="ja-JP" altLang="en-US" sz="1600" dirty="0">
                <a:latin typeface="Yu Gothic" panose="020B0400000000000000" pitchFamily="34" charset="-128"/>
                <a:ea typeface="Yu Gothic" panose="020B0400000000000000" pitchFamily="34" charset="-128"/>
              </a:rPr>
              <a:t>　　（この期間を超える場合は、詳細測定を実施する）</a:t>
            </a:r>
            <a:endParaRPr lang="en-US" altLang="ja-JP" sz="1600" dirty="0">
              <a:latin typeface="Yu Gothic" panose="020B0400000000000000" pitchFamily="34" charset="-128"/>
              <a:ea typeface="Yu Gothic" panose="020B0400000000000000" pitchFamily="34" charset="-128"/>
            </a:endParaRPr>
          </a:p>
          <a:p>
            <a:pPr marL="356870" indent="-356870">
              <a:lnSpc>
                <a:spcPct val="160000"/>
              </a:lnSpc>
            </a:pPr>
            <a:r>
              <a:rPr lang="ja-JP" altLang="en-US" sz="2200" b="1" dirty="0">
                <a:latin typeface="Yu Gothic" panose="020B0400000000000000" pitchFamily="34" charset="-128"/>
                <a:ea typeface="Yu Gothic" panose="020B0400000000000000" pitchFamily="34" charset="-128"/>
              </a:rPr>
              <a:t>スクリーニングレベル</a:t>
            </a:r>
            <a:endParaRPr lang="en-US" altLang="ja-JP" sz="2200" b="1" dirty="0">
              <a:latin typeface="Yu Gothic" panose="020B0400000000000000" pitchFamily="34" charset="-128"/>
              <a:ea typeface="Yu Gothic" panose="020B0400000000000000" pitchFamily="34" charset="-128"/>
            </a:endParaRPr>
          </a:p>
          <a:p>
            <a:pPr lvl="1">
              <a:lnSpc>
                <a:spcPct val="160000"/>
              </a:lnSpc>
            </a:pPr>
            <a:r>
              <a:rPr lang="en-US" altLang="ja-JP" sz="1900" b="1" dirty="0">
                <a:latin typeface="Yu Gothic"/>
                <a:ea typeface="Yu Gothic"/>
              </a:rPr>
              <a:t>0.2</a:t>
            </a:r>
            <a:r>
              <a:rPr lang="ja-JP" altLang="en-US" sz="1900" b="1" dirty="0">
                <a:latin typeface="Yu Gothic"/>
                <a:ea typeface="Yu Gothic"/>
              </a:rPr>
              <a:t> </a:t>
            </a:r>
            <a:r>
              <a:rPr lang="en-US" altLang="ja-JP" sz="1900" b="1" dirty="0" err="1">
                <a:latin typeface="Yu Gothic"/>
                <a:ea typeface="Yu Gothic"/>
              </a:rPr>
              <a:t>μSv</a:t>
            </a:r>
            <a:r>
              <a:rPr lang="en-US" altLang="ja-JP" sz="1900" b="1" dirty="0">
                <a:latin typeface="Yu Gothic"/>
                <a:ea typeface="Yu Gothic"/>
              </a:rPr>
              <a:t>/h</a:t>
            </a:r>
            <a:r>
              <a:rPr lang="ja-JP" altLang="en-US" sz="1900" b="1" dirty="0">
                <a:latin typeface="Yu Gothic"/>
                <a:ea typeface="Yu Gothic"/>
              </a:rPr>
              <a:t>を目安</a:t>
            </a:r>
            <a:r>
              <a:rPr lang="ja-JP" altLang="en-US" sz="1900" dirty="0">
                <a:latin typeface="Yu Gothic"/>
                <a:ea typeface="Yu Gothic"/>
              </a:rPr>
              <a:t>とする。</a:t>
            </a:r>
            <a:r>
              <a:rPr lang="en-US" altLang="ja-JP" sz="1900" dirty="0">
                <a:latin typeface="Yu Gothic"/>
                <a:ea typeface="Yu Gothic"/>
              </a:rPr>
              <a:t>(</a:t>
            </a:r>
            <a:r>
              <a:rPr lang="ja-JP" altLang="en-US" sz="1900" dirty="0">
                <a:latin typeface="Yu Gothic"/>
                <a:ea typeface="Yu Gothic"/>
              </a:rPr>
              <a:t>当該値は</a:t>
            </a:r>
            <a:r>
              <a:rPr lang="en-US" altLang="ja-JP" sz="1900" dirty="0" err="1">
                <a:latin typeface="Yu Gothic"/>
                <a:ea typeface="Yu Gothic"/>
              </a:rPr>
              <a:t>NaI</a:t>
            </a:r>
            <a:r>
              <a:rPr lang="en-US" altLang="ja-JP" sz="1900" dirty="0">
                <a:latin typeface="Yu Gothic"/>
                <a:ea typeface="Yu Gothic"/>
              </a:rPr>
              <a:t>(Tl)</a:t>
            </a:r>
            <a:r>
              <a:rPr lang="ja-JP" altLang="en-US" sz="1900" dirty="0">
                <a:latin typeface="Yu Gothic"/>
                <a:ea typeface="Yu Gothic"/>
              </a:rPr>
              <a:t>サーベイメータを利用した場合</a:t>
            </a:r>
            <a:r>
              <a:rPr lang="en-US" altLang="ja-JP" sz="1900" dirty="0">
                <a:latin typeface="Yu Gothic"/>
                <a:ea typeface="Yu Gothic"/>
              </a:rPr>
              <a:t>)</a:t>
            </a:r>
          </a:p>
          <a:p>
            <a:pPr lvl="1">
              <a:lnSpc>
                <a:spcPct val="160000"/>
              </a:lnSpc>
            </a:pPr>
            <a:r>
              <a:rPr lang="ja-JP" altLang="en-US" sz="1900" dirty="0">
                <a:latin typeface="Yu Gothic"/>
                <a:ea typeface="Yu Gothic"/>
              </a:rPr>
              <a:t>原子力災害の状況に応じて国はスクリーニングレベルを適切に見直す。</a:t>
            </a:r>
            <a:endParaRPr lang="en-US" altLang="ja-JP" sz="1900" dirty="0">
              <a:latin typeface="Yu Gothic"/>
              <a:ea typeface="Yu Gothic"/>
            </a:endParaRPr>
          </a:p>
          <a:p>
            <a:pPr marL="356870" indent="-356870">
              <a:lnSpc>
                <a:spcPct val="160000"/>
              </a:lnSpc>
            </a:pPr>
            <a:r>
              <a:rPr lang="ja-JP" altLang="en-US" sz="2200" b="1" dirty="0">
                <a:latin typeface="Yu Gothic" panose="020B0400000000000000" pitchFamily="34" charset="-128"/>
                <a:ea typeface="Yu Gothic" panose="020B0400000000000000" pitchFamily="34" charset="-128"/>
              </a:rPr>
              <a:t>詳細測定</a:t>
            </a:r>
            <a:endParaRPr lang="en-US" altLang="ja-JP" sz="2200" b="1" dirty="0">
              <a:latin typeface="Yu Gothic" panose="020B0400000000000000" pitchFamily="34" charset="-128"/>
              <a:ea typeface="Yu Gothic" panose="020B0400000000000000" pitchFamily="34" charset="-128"/>
            </a:endParaRPr>
          </a:p>
          <a:p>
            <a:pPr lvl="1">
              <a:lnSpc>
                <a:spcPct val="160000"/>
              </a:lnSpc>
            </a:pPr>
            <a:r>
              <a:rPr lang="ja-JP" altLang="en-US" sz="1900" b="1" dirty="0">
                <a:latin typeface="Yu Gothic" panose="020B0400000000000000" pitchFamily="34" charset="-128"/>
                <a:ea typeface="Yu Gothic" panose="020B0400000000000000" pitchFamily="34" charset="-128"/>
              </a:rPr>
              <a:t>スクリーニングレベルを超えた者を対象</a:t>
            </a:r>
            <a:r>
              <a:rPr lang="ja-JP" altLang="en-US" sz="1900" dirty="0">
                <a:latin typeface="Yu Gothic" panose="020B0400000000000000" pitchFamily="34" charset="-128"/>
                <a:ea typeface="Yu Gothic" panose="020B0400000000000000" pitchFamily="34" charset="-128"/>
              </a:rPr>
              <a:t>とし</a:t>
            </a:r>
            <a:r>
              <a:rPr lang="ja-JP" altLang="en-US" sz="1900" b="1" dirty="0">
                <a:latin typeface="Yu Gothic" panose="020B0400000000000000" pitchFamily="34" charset="-128"/>
                <a:ea typeface="Yu Gothic" panose="020B0400000000000000" pitchFamily="34" charset="-128"/>
              </a:rPr>
              <a:t>甲状腺モニタを用いて</a:t>
            </a:r>
            <a:r>
              <a:rPr lang="ja-JP" altLang="en-US" sz="1900" dirty="0">
                <a:latin typeface="Yu Gothic" panose="020B0400000000000000" pitchFamily="34" charset="-128"/>
                <a:ea typeface="Yu Gothic" panose="020B0400000000000000" pitchFamily="34" charset="-128"/>
              </a:rPr>
              <a:t>実施する。</a:t>
            </a:r>
            <a:endParaRPr lang="en-US" altLang="ja-JP" sz="1900" dirty="0">
              <a:latin typeface="Yu Gothic" panose="020B0400000000000000" pitchFamily="34" charset="-128"/>
              <a:ea typeface="Yu Gothic" panose="020B0400000000000000" pitchFamily="34" charset="-128"/>
            </a:endParaRPr>
          </a:p>
          <a:p>
            <a:pPr lvl="1">
              <a:lnSpc>
                <a:spcPct val="160000"/>
              </a:lnSpc>
            </a:pPr>
            <a:r>
              <a:rPr lang="ja-JP" altLang="en-US" sz="1900" dirty="0">
                <a:latin typeface="Yu Gothic" panose="020B0400000000000000" pitchFamily="34" charset="-128"/>
                <a:ea typeface="Yu Gothic" panose="020B0400000000000000" pitchFamily="34" charset="-128"/>
              </a:rPr>
              <a:t>実施期間は、吸入摂取からおおむね</a:t>
            </a:r>
            <a:r>
              <a:rPr lang="en-US" altLang="ja-JP" sz="1900" b="1" dirty="0">
                <a:latin typeface="Yu Gothic" panose="020B0400000000000000" pitchFamily="34" charset="-128"/>
                <a:ea typeface="Yu Gothic" panose="020B0400000000000000" pitchFamily="34" charset="-128"/>
              </a:rPr>
              <a:t>4</a:t>
            </a:r>
            <a:r>
              <a:rPr lang="ja-JP" altLang="en-US" sz="1900" b="1" dirty="0">
                <a:latin typeface="Yu Gothic" panose="020B0400000000000000" pitchFamily="34" charset="-128"/>
                <a:ea typeface="Yu Gothic" panose="020B0400000000000000" pitchFamily="34" charset="-128"/>
              </a:rPr>
              <a:t>週間以内を基本とする</a:t>
            </a:r>
            <a:r>
              <a:rPr lang="ja-JP" altLang="en-US" sz="1900" dirty="0">
                <a:latin typeface="Yu Gothic" panose="020B0400000000000000" pitchFamily="34" charset="-128"/>
                <a:ea typeface="Yu Gothic" panose="020B0400000000000000" pitchFamily="34" charset="-128"/>
              </a:rPr>
              <a:t>。</a:t>
            </a:r>
            <a:endParaRPr lang="en-US" altLang="ja-JP" sz="1900" dirty="0">
              <a:latin typeface="Yu Gothic" panose="020B0400000000000000" pitchFamily="34" charset="-128"/>
              <a:ea typeface="Yu Gothic" panose="020B0400000000000000" pitchFamily="34" charset="-128"/>
            </a:endParaRPr>
          </a:p>
          <a:p>
            <a:pPr marL="342900" lvl="1" indent="0">
              <a:lnSpc>
                <a:spcPct val="160000"/>
              </a:lnSpc>
              <a:buNone/>
            </a:pPr>
            <a:r>
              <a:rPr lang="ja-JP" altLang="en-US" sz="1700" dirty="0">
                <a:latin typeface="Yu Gothic"/>
                <a:ea typeface="Yu Gothic"/>
              </a:rPr>
              <a:t>　　</a:t>
            </a:r>
            <a:r>
              <a:rPr lang="en-US" altLang="ja-JP" sz="1700" dirty="0">
                <a:latin typeface="Yu Gothic"/>
                <a:ea typeface="Yu Gothic"/>
              </a:rPr>
              <a:t>(</a:t>
            </a:r>
            <a:r>
              <a:rPr lang="ja-JP" altLang="en-US" sz="1700" dirty="0">
                <a:latin typeface="Yu Gothic"/>
                <a:ea typeface="Yu Gothic"/>
              </a:rPr>
              <a:t>この期間を超える場合は、ホールボディカウンタによる測定で代替し、</a:t>
            </a:r>
          </a:p>
          <a:p>
            <a:pPr marL="342900" lvl="1" indent="0">
              <a:lnSpc>
                <a:spcPct val="160000"/>
              </a:lnSpc>
              <a:buNone/>
            </a:pPr>
            <a:r>
              <a:rPr lang="ja-JP" altLang="en-US" sz="1700" dirty="0">
                <a:latin typeface="Yu Gothic"/>
                <a:ea typeface="Yu Gothic"/>
              </a:rPr>
              <a:t>　　　核種組成から放射性ヨウ素の線量を推定する。</a:t>
            </a:r>
            <a:r>
              <a:rPr lang="en-US" altLang="ja-JP" sz="1700" dirty="0">
                <a:latin typeface="Yu Gothic"/>
                <a:ea typeface="Yu Gothic"/>
              </a:rPr>
              <a:t>)</a:t>
            </a:r>
            <a:endParaRPr lang="en-US" sz="2600" dirty="0"/>
          </a:p>
        </p:txBody>
      </p:sp>
      <p:sp>
        <p:nvSpPr>
          <p:cNvPr id="4" name="スライド番号プレースホルダー 3">
            <a:extLst>
              <a:ext uri="{FF2B5EF4-FFF2-40B4-BE49-F238E27FC236}">
                <a16:creationId xmlns:a16="http://schemas.microsoft.com/office/drawing/2014/main" id="{9034D097-5812-3349-9AC3-CFEA025F5FF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10</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0430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6FCD0EE-980D-7D7F-2DF1-A57C7D04D014}"/>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
        <p:nvSpPr>
          <p:cNvPr id="7" name="タイトル 1">
            <a:extLst>
              <a:ext uri="{FF2B5EF4-FFF2-40B4-BE49-F238E27FC236}">
                <a16:creationId xmlns:a16="http://schemas.microsoft.com/office/drawing/2014/main" id="{4DA830CF-83F0-6E86-ED8B-8AB01A1F0CD9}"/>
              </a:ext>
            </a:extLst>
          </p:cNvPr>
          <p:cNvSpPr>
            <a:spLocks noGrp="1"/>
          </p:cNvSpPr>
          <p:nvPr>
            <p:ph type="title"/>
          </p:nvPr>
        </p:nvSpPr>
        <p:spPr>
          <a:xfrm>
            <a:off x="628650" y="64042"/>
            <a:ext cx="7886700" cy="1020107"/>
          </a:xfrm>
        </p:spPr>
        <p:txBody>
          <a:bodyPr>
            <a:normAutofit/>
          </a:bodyPr>
          <a:lstStyle/>
          <a:p>
            <a:r>
              <a:rPr kumimoji="1" lang="ja-JP" altLang="en-US" dirty="0">
                <a:latin typeface="Yu Gothic" panose="020B0400000000000000" pitchFamily="34" charset="-128"/>
                <a:ea typeface="Yu Gothic" panose="020B0400000000000000" pitchFamily="34" charset="-128"/>
              </a:rPr>
              <a:t>現行の原子力災害医療研修体系と</a:t>
            </a:r>
            <a:br>
              <a:rPr kumimoji="1" lang="en-US" altLang="ja-JP" dirty="0">
                <a:latin typeface="Yu Gothic" panose="020B0400000000000000" pitchFamily="34" charset="-128"/>
                <a:ea typeface="Yu Gothic" panose="020B0400000000000000" pitchFamily="34" charset="-128"/>
              </a:rPr>
            </a:br>
            <a:r>
              <a:rPr kumimoji="1" lang="ja-JP" altLang="en-US" dirty="0">
                <a:latin typeface="Yu Gothic" panose="020B0400000000000000" pitchFamily="34" charset="-128"/>
                <a:ea typeface="Yu Gothic" panose="020B0400000000000000" pitchFamily="34" charset="-128"/>
              </a:rPr>
              <a:t>中核人材研修</a:t>
            </a:r>
            <a:r>
              <a:rPr lang="ja-JP" altLang="en-US" dirty="0">
                <a:latin typeface="Yu Gothic" panose="020B0400000000000000" pitchFamily="34" charset="-128"/>
                <a:ea typeface="Yu Gothic" panose="020B0400000000000000" pitchFamily="34" charset="-128"/>
              </a:rPr>
              <a:t>修了資格</a:t>
            </a:r>
            <a:endParaRPr kumimoji="1" lang="ja-JP" altLang="en-US" dirty="0">
              <a:latin typeface="Yu Gothic" panose="020B0400000000000000" pitchFamily="34" charset="-128"/>
              <a:ea typeface="Yu Gothic" panose="020B0400000000000000" pitchFamily="34" charset="-128"/>
            </a:endParaRPr>
          </a:p>
        </p:txBody>
      </p:sp>
      <p:pic>
        <p:nvPicPr>
          <p:cNvPr id="9" name="図 8">
            <a:extLst>
              <a:ext uri="{FF2B5EF4-FFF2-40B4-BE49-F238E27FC236}">
                <a16:creationId xmlns:a16="http://schemas.microsoft.com/office/drawing/2014/main" id="{208B1ACA-AD40-01FB-D92A-A7B091CB2D6D}"/>
              </a:ext>
            </a:extLst>
          </p:cNvPr>
          <p:cNvPicPr>
            <a:picLocks noChangeAspect="1"/>
          </p:cNvPicPr>
          <p:nvPr/>
        </p:nvPicPr>
        <p:blipFill rotWithShape="1">
          <a:blip r:embed="rId3"/>
          <a:srcRect t="5871" b="6453"/>
          <a:stretch/>
        </p:blipFill>
        <p:spPr>
          <a:xfrm>
            <a:off x="1307030" y="1295712"/>
            <a:ext cx="6529939" cy="3220403"/>
          </a:xfrm>
          <a:prstGeom prst="rect">
            <a:avLst/>
          </a:prstGeom>
        </p:spPr>
      </p:pic>
      <p:sp>
        <p:nvSpPr>
          <p:cNvPr id="12" name="正方形/長方形 11">
            <a:extLst>
              <a:ext uri="{FF2B5EF4-FFF2-40B4-BE49-F238E27FC236}">
                <a16:creationId xmlns:a16="http://schemas.microsoft.com/office/drawing/2014/main" id="{6AC5879D-0024-70C5-6B41-EC962A90EE25}"/>
              </a:ext>
            </a:extLst>
          </p:cNvPr>
          <p:cNvSpPr/>
          <p:nvPr/>
        </p:nvSpPr>
        <p:spPr>
          <a:xfrm>
            <a:off x="2050869" y="3096768"/>
            <a:ext cx="3187337" cy="4511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F3A548D0-52DF-632F-315B-979AFE72150F}"/>
              </a:ext>
            </a:extLst>
          </p:cNvPr>
          <p:cNvSpPr txBox="1"/>
          <p:nvPr/>
        </p:nvSpPr>
        <p:spPr>
          <a:xfrm>
            <a:off x="419642" y="5046911"/>
            <a:ext cx="8370026" cy="1715470"/>
          </a:xfrm>
          <a:prstGeom prst="rect">
            <a:avLst/>
          </a:prstGeom>
          <a:noFill/>
        </p:spPr>
        <p:txBody>
          <a:bodyPr wrap="square">
            <a:spAutoFit/>
          </a:bodyPr>
          <a:lstStyle/>
          <a:p>
            <a:pPr>
              <a:lnSpc>
                <a:spcPct val="150000"/>
              </a:lnSpc>
            </a:pPr>
            <a:r>
              <a:rPr lang="en-US" altLang="ja-JP" dirty="0"/>
              <a:t>1</a:t>
            </a:r>
            <a:r>
              <a:rPr lang="ja-JP" altLang="en-US" dirty="0"/>
              <a:t>）資格有効期間：３年 </a:t>
            </a:r>
            <a:endParaRPr lang="en-US" altLang="ja-JP" dirty="0"/>
          </a:p>
          <a:p>
            <a:pPr>
              <a:lnSpc>
                <a:spcPct val="150000"/>
              </a:lnSpc>
            </a:pPr>
            <a:r>
              <a:rPr lang="en-US" altLang="ja-JP" dirty="0"/>
              <a:t>2</a:t>
            </a:r>
            <a:r>
              <a:rPr lang="ja-JP" altLang="en-US" dirty="0"/>
              <a:t>）資格有効期間更新のための要件：</a:t>
            </a:r>
            <a:endParaRPr lang="en-US" altLang="ja-JP" dirty="0"/>
          </a:p>
          <a:p>
            <a:pPr>
              <a:lnSpc>
                <a:spcPct val="150000"/>
              </a:lnSpc>
            </a:pPr>
            <a:r>
              <a:rPr lang="ja-JP" altLang="en-US" dirty="0"/>
              <a:t>　  中核人材研修の再受講</a:t>
            </a:r>
            <a:r>
              <a:rPr lang="en-US" altLang="ja-JP" dirty="0"/>
              <a:t>, </a:t>
            </a:r>
            <a:r>
              <a:rPr lang="ja-JP" altLang="en-US" dirty="0"/>
              <a:t>または</a:t>
            </a:r>
            <a:r>
              <a:rPr lang="en-US" altLang="ja-JP" dirty="0"/>
              <a:t>, </a:t>
            </a:r>
            <a:r>
              <a:rPr lang="ja-JP" altLang="en-US" dirty="0"/>
              <a:t>中核人材技能維持研修の受講 </a:t>
            </a:r>
            <a:endParaRPr lang="en-US" altLang="ja-JP" dirty="0"/>
          </a:p>
          <a:p>
            <a:pPr>
              <a:lnSpc>
                <a:spcPct val="150000"/>
              </a:lnSpc>
            </a:pPr>
            <a:r>
              <a:rPr lang="en-US" altLang="ja-JP" dirty="0"/>
              <a:t>3</a:t>
            </a:r>
            <a:r>
              <a:rPr lang="ja-JP" altLang="en-US" dirty="0"/>
              <a:t>）資格有効期間の考え方：資格有効期限が終了した時点の年度末から期間更新 </a:t>
            </a:r>
            <a:endParaRPr lang="en-US" altLang="ja-JP" dirty="0"/>
          </a:p>
        </p:txBody>
      </p:sp>
      <p:sp>
        <p:nvSpPr>
          <p:cNvPr id="15" name="テキスト ボックス 14">
            <a:extLst>
              <a:ext uri="{FF2B5EF4-FFF2-40B4-BE49-F238E27FC236}">
                <a16:creationId xmlns:a16="http://schemas.microsoft.com/office/drawing/2014/main" id="{382AC8E7-1D44-6168-1F0A-7F2959CB90C1}"/>
              </a:ext>
            </a:extLst>
          </p:cNvPr>
          <p:cNvSpPr txBox="1"/>
          <p:nvPr/>
        </p:nvSpPr>
        <p:spPr>
          <a:xfrm>
            <a:off x="356818" y="4727678"/>
            <a:ext cx="3647152" cy="369332"/>
          </a:xfrm>
          <a:prstGeom prst="rect">
            <a:avLst/>
          </a:prstGeom>
          <a:noFill/>
        </p:spPr>
        <p:txBody>
          <a:bodyPr wrap="none" rtlCol="0">
            <a:spAutoFit/>
          </a:bodyPr>
          <a:lstStyle/>
          <a:p>
            <a:r>
              <a:rPr kumimoji="1" lang="ja-JP" altLang="en-US" b="1" dirty="0"/>
              <a:t>中核人材研修修了の資格について</a:t>
            </a:r>
          </a:p>
        </p:txBody>
      </p:sp>
    </p:spTree>
    <p:extLst>
      <p:ext uri="{BB962C8B-B14F-4D97-AF65-F5344CB8AC3E}">
        <p14:creationId xmlns:p14="http://schemas.microsoft.com/office/powerpoint/2010/main" val="127038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66D2A-E41C-A9AC-9401-7C4F5B4F18AE}"/>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まとめ</a:t>
            </a:r>
          </a:p>
        </p:txBody>
      </p:sp>
      <p:sp>
        <p:nvSpPr>
          <p:cNvPr id="3" name="コンテンツ プレースホルダー 2">
            <a:extLst>
              <a:ext uri="{FF2B5EF4-FFF2-40B4-BE49-F238E27FC236}">
                <a16:creationId xmlns:a16="http://schemas.microsoft.com/office/drawing/2014/main" id="{6E7C4918-1CB2-0D89-DDC9-72101A911FFD}"/>
              </a:ext>
            </a:extLst>
          </p:cNvPr>
          <p:cNvSpPr>
            <a:spLocks noGrp="1"/>
          </p:cNvSpPr>
          <p:nvPr>
            <p:ph idx="1"/>
          </p:nvPr>
        </p:nvSpPr>
        <p:spPr>
          <a:xfrm>
            <a:off x="278295" y="1387801"/>
            <a:ext cx="8587410" cy="4756967"/>
          </a:xfrm>
        </p:spPr>
        <p:txBody>
          <a:bodyPr>
            <a:normAutofit fontScale="92500"/>
          </a:bodyPr>
          <a:lstStyle/>
          <a:p>
            <a:pPr>
              <a:lnSpc>
                <a:spcPct val="150000"/>
              </a:lnSpc>
            </a:pPr>
            <a:r>
              <a:rPr kumimoji="1" lang="ja-JP" altLang="en-US" sz="2400" dirty="0">
                <a:latin typeface="Yu Gothic" panose="020B0400000000000000" pitchFamily="34" charset="-128"/>
                <a:ea typeface="Yu Gothic" panose="020B0400000000000000" pitchFamily="34" charset="-128"/>
              </a:rPr>
              <a:t>放射線業務従事者の眼の水晶体</a:t>
            </a:r>
            <a:r>
              <a:rPr lang="ja-JP" altLang="en-US" sz="2400" dirty="0">
                <a:latin typeface="Yu Gothic" panose="020B0400000000000000" pitchFamily="34" charset="-128"/>
                <a:ea typeface="Yu Gothic" panose="020B0400000000000000" pitchFamily="34" charset="-128"/>
              </a:rPr>
              <a:t>に受ける</a:t>
            </a:r>
            <a:r>
              <a:rPr kumimoji="1" lang="ja-JP" altLang="en-US" sz="2400" dirty="0">
                <a:latin typeface="Yu Gothic" panose="020B0400000000000000" pitchFamily="34" charset="-128"/>
                <a:ea typeface="Yu Gothic" panose="020B0400000000000000" pitchFamily="34" charset="-128"/>
              </a:rPr>
              <a:t>等価線量の限度</a:t>
            </a:r>
            <a:r>
              <a:rPr lang="ja-JP" altLang="en-US" sz="2400" dirty="0">
                <a:latin typeface="Yu Gothic" panose="020B0400000000000000" pitchFamily="34" charset="-128"/>
                <a:ea typeface="Yu Gothic" panose="020B0400000000000000" pitchFamily="34" charset="-128"/>
              </a:rPr>
              <a:t>が、</a:t>
            </a:r>
            <a:r>
              <a:rPr lang="en-US" altLang="ja-JP" sz="2400" dirty="0">
                <a:latin typeface="Yu Gothic" panose="020B0400000000000000" pitchFamily="34" charset="-128"/>
                <a:ea typeface="Yu Gothic" panose="020B0400000000000000" pitchFamily="34" charset="-128"/>
              </a:rPr>
              <a:t>100mSv/5</a:t>
            </a:r>
            <a:r>
              <a:rPr lang="ja-JP" altLang="en-US" sz="2400" dirty="0">
                <a:latin typeface="Yu Gothic" panose="020B0400000000000000" pitchFamily="34" charset="-128"/>
                <a:ea typeface="Yu Gothic" panose="020B0400000000000000" pitchFamily="34" charset="-128"/>
              </a:rPr>
              <a:t>年かつ</a:t>
            </a:r>
            <a:r>
              <a:rPr lang="en-US" altLang="ja-JP" sz="2400" dirty="0">
                <a:latin typeface="Yu Gothic" panose="020B0400000000000000" pitchFamily="34" charset="-128"/>
                <a:ea typeface="Yu Gothic" panose="020B0400000000000000" pitchFamily="34" charset="-128"/>
              </a:rPr>
              <a:t>1</a:t>
            </a:r>
            <a:r>
              <a:rPr lang="ja-JP" altLang="en-US" sz="2400" dirty="0">
                <a:latin typeface="Yu Gothic" panose="020B0400000000000000" pitchFamily="34" charset="-128"/>
                <a:ea typeface="Yu Gothic" panose="020B0400000000000000" pitchFamily="34" charset="-128"/>
              </a:rPr>
              <a:t>年間につき</a:t>
            </a:r>
            <a:r>
              <a:rPr lang="en-US" altLang="ja-JP" sz="2400" dirty="0">
                <a:latin typeface="Yu Gothic" panose="020B0400000000000000" pitchFamily="34" charset="-128"/>
                <a:ea typeface="Yu Gothic" panose="020B0400000000000000" pitchFamily="34" charset="-128"/>
              </a:rPr>
              <a:t>50mSv</a:t>
            </a:r>
            <a:r>
              <a:rPr lang="ja-JP" altLang="en-US" sz="2400" dirty="0">
                <a:latin typeface="Yu Gothic" panose="020B0400000000000000" pitchFamily="34" charset="-128"/>
                <a:ea typeface="Yu Gothic" panose="020B0400000000000000" pitchFamily="34" charset="-128"/>
              </a:rPr>
              <a:t>に変更された。</a:t>
            </a:r>
            <a:endParaRPr lang="en-US" altLang="ja-JP" sz="2400" dirty="0">
              <a:latin typeface="Yu Gothic" panose="020B0400000000000000" pitchFamily="34" charset="-128"/>
              <a:ea typeface="Yu Gothic" panose="020B0400000000000000" pitchFamily="34" charset="-128"/>
            </a:endParaRPr>
          </a:p>
          <a:p>
            <a:pPr>
              <a:lnSpc>
                <a:spcPct val="150000"/>
              </a:lnSpc>
            </a:pPr>
            <a:r>
              <a:rPr kumimoji="1" lang="ja-JP" altLang="en-US" sz="2400" dirty="0">
                <a:latin typeface="Yu Gothic" panose="020B0400000000000000" pitchFamily="34" charset="-128"/>
                <a:ea typeface="Yu Gothic" panose="020B0400000000000000" pitchFamily="34" charset="-128"/>
              </a:rPr>
              <a:t>原子力災害時における避難退域時検査及び簡易除染マニュアルが制定された。</a:t>
            </a:r>
            <a:r>
              <a:rPr lang="ja-JP" altLang="en-US" sz="2400" dirty="0">
                <a:solidFill>
                  <a:prstClr val="black"/>
                </a:solidFill>
                <a:latin typeface="+mn-ea"/>
              </a:rPr>
              <a:t>避難退域時検査及び簡易除染の体制が見直され、簡易除染が拭き取りと着替えを基本とした方法へ変更</a:t>
            </a:r>
            <a:r>
              <a:rPr lang="ja-JP" altLang="en-US" sz="2400" dirty="0">
                <a:solidFill>
                  <a:prstClr val="black"/>
                </a:solidFill>
                <a:latin typeface="Yu Gothic" panose="020B0400000000000000" pitchFamily="34" charset="-128"/>
                <a:ea typeface="Yu Gothic" panose="020B0400000000000000" pitchFamily="34" charset="-128"/>
              </a:rPr>
              <a:t>された</a:t>
            </a:r>
            <a:r>
              <a:rPr kumimoji="1" lang="ja-JP" altLang="en-US" sz="2400" dirty="0">
                <a:latin typeface="Yu Gothic" panose="020B0400000000000000" pitchFamily="34" charset="-128"/>
                <a:ea typeface="Yu Gothic" panose="020B0400000000000000" pitchFamily="34" charset="-128"/>
              </a:rPr>
              <a:t>。</a:t>
            </a:r>
            <a:endParaRPr kumimoji="1" lang="en-US" altLang="ja-JP" sz="2400" dirty="0">
              <a:latin typeface="Yu Gothic" panose="020B0400000000000000" pitchFamily="34" charset="-128"/>
              <a:ea typeface="Yu Gothic" panose="020B0400000000000000" pitchFamily="34" charset="-128"/>
            </a:endParaRPr>
          </a:p>
          <a:p>
            <a:pPr>
              <a:lnSpc>
                <a:spcPct val="150000"/>
              </a:lnSpc>
            </a:pPr>
            <a:r>
              <a:rPr lang="ja-JP" altLang="en-US" sz="2400" dirty="0">
                <a:latin typeface="Yu Gothic" panose="020B0400000000000000" pitchFamily="34" charset="-128"/>
                <a:ea typeface="Yu Gothic" panose="020B0400000000000000" pitchFamily="34" charset="-128"/>
              </a:rPr>
              <a:t>福井大学が</a:t>
            </a:r>
            <a:r>
              <a:rPr lang="en-US" altLang="ja-JP" sz="2400" dirty="0">
                <a:latin typeface="Yu Gothic" panose="020B0400000000000000" pitchFamily="34" charset="-128"/>
                <a:ea typeface="Yu Gothic" panose="020B0400000000000000" pitchFamily="34" charset="-128"/>
              </a:rPr>
              <a:t>6</a:t>
            </a:r>
            <a:r>
              <a:rPr lang="ja-JP" altLang="en-US" sz="2400" dirty="0">
                <a:latin typeface="Yu Gothic" panose="020B0400000000000000" pitchFamily="34" charset="-128"/>
                <a:ea typeface="Yu Gothic" panose="020B0400000000000000" pitchFamily="34" charset="-128"/>
              </a:rPr>
              <a:t>つ目の高度被ばく医療支援センターに指定された。</a:t>
            </a:r>
            <a:endParaRPr lang="en-US" altLang="ja-JP" sz="2400" dirty="0">
              <a:latin typeface="Yu Gothic" panose="020B0400000000000000" pitchFamily="34" charset="-128"/>
              <a:ea typeface="Yu Gothic" panose="020B0400000000000000" pitchFamily="34" charset="-128"/>
            </a:endParaRPr>
          </a:p>
          <a:p>
            <a:pPr>
              <a:lnSpc>
                <a:spcPct val="150000"/>
              </a:lnSpc>
            </a:pPr>
            <a:r>
              <a:rPr kumimoji="1" lang="ja-JP" altLang="en-US" sz="2400" dirty="0">
                <a:latin typeface="Yu Gothic" panose="020B0400000000000000" pitchFamily="34" charset="-128"/>
                <a:ea typeface="Yu Gothic" panose="020B0400000000000000" pitchFamily="34" charset="-128"/>
              </a:rPr>
              <a:t>甲状腺被ばく線量モニタリング実施マニュアルが制定され、体制や方法が示された。</a:t>
            </a:r>
            <a:endParaRPr kumimoji="1" lang="en-US" altLang="ja-JP" sz="2400" dirty="0">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3FD54596-9C4B-8702-F6B6-35B829BC1A9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12</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2039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BD50A-7FFE-9105-9E1B-47DC21F15569}"/>
              </a:ext>
            </a:extLst>
          </p:cNvPr>
          <p:cNvSpPr>
            <a:spLocks noGrp="1"/>
          </p:cNvSpPr>
          <p:nvPr>
            <p:ph type="title"/>
          </p:nvPr>
        </p:nvSpPr>
        <p:spPr>
          <a:xfrm>
            <a:off x="628650" y="239642"/>
            <a:ext cx="7886700" cy="775253"/>
          </a:xfrm>
        </p:spPr>
        <p:txBody>
          <a:bodyPr>
            <a:normAutofit/>
          </a:bodyPr>
          <a:lstStyle/>
          <a:p>
            <a:r>
              <a:rPr lang="ja-JP" altLang="en-US">
                <a:latin typeface="Yu Gothic" panose="020B0400000000000000" pitchFamily="34" charset="-128"/>
                <a:ea typeface="Yu Gothic" panose="020B0400000000000000" pitchFamily="34" charset="-128"/>
              </a:rPr>
              <a:t>平常時</a:t>
            </a:r>
            <a:r>
              <a:rPr kumimoji="1" lang="ja-JP" altLang="en-US">
                <a:latin typeface="Yu Gothic" panose="020B0400000000000000" pitchFamily="34" charset="-128"/>
                <a:ea typeface="Yu Gothic" panose="020B0400000000000000" pitchFamily="34" charset="-128"/>
              </a:rPr>
              <a:t>及び緊急時における線量限度</a:t>
            </a:r>
          </a:p>
        </p:txBody>
      </p:sp>
      <p:sp>
        <p:nvSpPr>
          <p:cNvPr id="3" name="コンテンツ プレースホルダー 2">
            <a:extLst>
              <a:ext uri="{FF2B5EF4-FFF2-40B4-BE49-F238E27FC236}">
                <a16:creationId xmlns:a16="http://schemas.microsoft.com/office/drawing/2014/main" id="{79834C51-58EA-B8D2-E6C9-92531A22E4A1}"/>
              </a:ext>
            </a:extLst>
          </p:cNvPr>
          <p:cNvSpPr>
            <a:spLocks noGrp="1"/>
          </p:cNvSpPr>
          <p:nvPr>
            <p:ph idx="1"/>
          </p:nvPr>
        </p:nvSpPr>
        <p:spPr>
          <a:xfrm>
            <a:off x="117677" y="5195206"/>
            <a:ext cx="9218767" cy="728005"/>
          </a:xfrm>
        </p:spPr>
        <p:txBody>
          <a:bodyPr>
            <a:noAutofit/>
          </a:bodyPr>
          <a:lstStyle/>
          <a:p>
            <a:pPr marL="358775" indent="-358775">
              <a:lnSpc>
                <a:spcPct val="110000"/>
              </a:lnSpc>
              <a:spcBef>
                <a:spcPts val="0"/>
              </a:spcBef>
              <a:buNone/>
            </a:pPr>
            <a:r>
              <a:rPr lang="en-US" altLang="ja-JP" sz="1800" dirty="0">
                <a:latin typeface="Yu Gothic" panose="020B0400000000000000" pitchFamily="34" charset="-128"/>
                <a:ea typeface="Yu Gothic" panose="020B0400000000000000" pitchFamily="34" charset="-128"/>
              </a:rPr>
              <a:t>*</a:t>
            </a:r>
            <a:r>
              <a:rPr lang="en-US" altLang="ja-JP" sz="1800" baseline="30000" dirty="0">
                <a:latin typeface="Yu Gothic" panose="020B0400000000000000" pitchFamily="34" charset="-128"/>
                <a:ea typeface="Yu Gothic" panose="020B0400000000000000" pitchFamily="34" charset="-128"/>
              </a:rPr>
              <a:t>1</a:t>
            </a:r>
            <a:r>
              <a:rPr lang="en-US" altLang="ja-JP" sz="1800" dirty="0">
                <a:latin typeface="Yu Gothic" panose="020B0400000000000000" pitchFamily="34" charset="-128"/>
                <a:ea typeface="Yu Gothic" panose="020B0400000000000000" pitchFamily="34" charset="-128"/>
              </a:rPr>
              <a:t>   </a:t>
            </a:r>
            <a:r>
              <a:rPr lang="ja-JP" altLang="en-US" sz="1800">
                <a:latin typeface="Yu Gothic" panose="020B0400000000000000" pitchFamily="34" charset="-128"/>
                <a:ea typeface="Yu Gothic" panose="020B0400000000000000" pitchFamily="34" charset="-128"/>
              </a:rPr>
              <a:t>線量限度は、電離則のほか、医療法、</a:t>
            </a:r>
            <a:r>
              <a:rPr lang="en-US" altLang="ja-JP" sz="1800" dirty="0">
                <a:latin typeface="Yu Gothic" panose="020B0400000000000000" pitchFamily="34" charset="-128"/>
                <a:ea typeface="Yu Gothic" panose="020B0400000000000000" pitchFamily="34" charset="-128"/>
              </a:rPr>
              <a:t>RI</a:t>
            </a:r>
            <a:r>
              <a:rPr lang="ja-JP" altLang="en-US" sz="1800">
                <a:latin typeface="Yu Gothic" panose="020B0400000000000000" pitchFamily="34" charset="-128"/>
                <a:ea typeface="Yu Gothic" panose="020B0400000000000000" pitchFamily="34" charset="-128"/>
              </a:rPr>
              <a:t>法、人事院則等で定められている。</a:t>
            </a:r>
            <a:endParaRPr lang="en-US" altLang="ja-JP" sz="1800" dirty="0">
              <a:latin typeface="Yu Gothic" panose="020B0400000000000000" pitchFamily="34" charset="-128"/>
              <a:ea typeface="Yu Gothic" panose="020B0400000000000000" pitchFamily="34" charset="-128"/>
            </a:endParaRPr>
          </a:p>
          <a:p>
            <a:pPr marL="358775" indent="-358775">
              <a:lnSpc>
                <a:spcPct val="110000"/>
              </a:lnSpc>
              <a:spcBef>
                <a:spcPts val="0"/>
              </a:spcBef>
              <a:buNone/>
            </a:pPr>
            <a:r>
              <a:rPr lang="en-US" altLang="ja-JP" sz="1800" dirty="0">
                <a:latin typeface="Yu Gothic" panose="020B0400000000000000" pitchFamily="34" charset="-128"/>
                <a:ea typeface="Yu Gothic" panose="020B0400000000000000" pitchFamily="34" charset="-128"/>
              </a:rPr>
              <a:t>*</a:t>
            </a:r>
            <a:r>
              <a:rPr lang="en-US" altLang="ja-JP" sz="1800" baseline="30000" dirty="0">
                <a:latin typeface="Yu Gothic" panose="020B0400000000000000" pitchFamily="34" charset="-128"/>
                <a:ea typeface="Yu Gothic" panose="020B0400000000000000" pitchFamily="34" charset="-128"/>
              </a:rPr>
              <a:t>2</a:t>
            </a:r>
            <a:r>
              <a:rPr lang="ja-JP" altLang="en-US" sz="1800" baseline="30000">
                <a:latin typeface="Yu Gothic" panose="020B0400000000000000" pitchFamily="34" charset="-128"/>
                <a:ea typeface="Yu Gothic" panose="020B0400000000000000" pitchFamily="34" charset="-128"/>
              </a:rPr>
              <a:t>　</a:t>
            </a:r>
            <a:r>
              <a:rPr kumimoji="1" lang="ja-JP" altLang="en-US" sz="1800">
                <a:latin typeface="Yu Gothic" panose="020B0400000000000000" pitchFamily="34" charset="-128"/>
                <a:ea typeface="Yu Gothic" panose="020B0400000000000000" pitchFamily="34" charset="-128"/>
              </a:rPr>
              <a:t>わが国の法令では</a:t>
            </a:r>
            <a:r>
              <a:rPr lang="ja-JP" altLang="en-US" sz="1800">
                <a:latin typeface="Yu Gothic" panose="020B0400000000000000" pitchFamily="34" charset="-128"/>
                <a:ea typeface="Yu Gothic" panose="020B0400000000000000" pitchFamily="34" charset="-128"/>
                <a:cs typeface="Arial" panose="020B0604020202020204" pitchFamily="34" charset="0"/>
              </a:rPr>
              <a:t>事業所境界の線量限度、排気・排水の限度として</a:t>
            </a:r>
            <a:r>
              <a:rPr kumimoji="1" lang="ja-JP" altLang="en-US" sz="1800">
                <a:latin typeface="Yu Gothic" panose="020B0400000000000000" pitchFamily="34" charset="-128"/>
                <a:ea typeface="Yu Gothic" panose="020B0400000000000000" pitchFamily="34" charset="-128"/>
              </a:rPr>
              <a:t>定められている。</a:t>
            </a:r>
          </a:p>
        </p:txBody>
      </p:sp>
      <p:sp>
        <p:nvSpPr>
          <p:cNvPr id="4" name="スライド番号プレースホルダー 3">
            <a:extLst>
              <a:ext uri="{FF2B5EF4-FFF2-40B4-BE49-F238E27FC236}">
                <a16:creationId xmlns:a16="http://schemas.microsoft.com/office/drawing/2014/main" id="{7E39CD3E-D508-6B4A-7FA6-8ADC1502897A}"/>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13</a:t>
            </a:fld>
            <a:endParaRPr kumimoji="1" lang="ja-JP" altLang="en-US">
              <a:latin typeface="Yu Gothic" panose="020B0400000000000000" pitchFamily="34" charset="-128"/>
              <a:ea typeface="Yu Gothic" panose="020B0400000000000000" pitchFamily="34" charset="-128"/>
            </a:endParaRPr>
          </a:p>
        </p:txBody>
      </p:sp>
      <p:graphicFrame>
        <p:nvGraphicFramePr>
          <p:cNvPr id="5" name="表 6">
            <a:extLst>
              <a:ext uri="{FF2B5EF4-FFF2-40B4-BE49-F238E27FC236}">
                <a16:creationId xmlns:a16="http://schemas.microsoft.com/office/drawing/2014/main" id="{90ED9C8C-F797-DD9F-9E1B-ACC3CAF8D138}"/>
              </a:ext>
            </a:extLst>
          </p:cNvPr>
          <p:cNvGraphicFramePr>
            <a:graphicFrameLocks/>
          </p:cNvGraphicFramePr>
          <p:nvPr>
            <p:extLst>
              <p:ext uri="{D42A27DB-BD31-4B8C-83A1-F6EECF244321}">
                <p14:modId xmlns:p14="http://schemas.microsoft.com/office/powerpoint/2010/main" val="3697143173"/>
              </p:ext>
            </p:extLst>
          </p:nvPr>
        </p:nvGraphicFramePr>
        <p:xfrm>
          <a:off x="158123" y="1968635"/>
          <a:ext cx="8827754" cy="2839720"/>
        </p:xfrm>
        <a:graphic>
          <a:graphicData uri="http://schemas.openxmlformats.org/drawingml/2006/table">
            <a:tbl>
              <a:tblPr firstRow="1" bandRow="1">
                <a:tableStyleId>{5C22544A-7EE6-4342-B048-85BDC9FD1C3A}</a:tableStyleId>
              </a:tblPr>
              <a:tblGrid>
                <a:gridCol w="1408430">
                  <a:extLst>
                    <a:ext uri="{9D8B030D-6E8A-4147-A177-3AD203B41FA5}">
                      <a16:colId xmlns:a16="http://schemas.microsoft.com/office/drawing/2014/main" val="170761124"/>
                    </a:ext>
                  </a:extLst>
                </a:gridCol>
                <a:gridCol w="3559059">
                  <a:extLst>
                    <a:ext uri="{9D8B030D-6E8A-4147-A177-3AD203B41FA5}">
                      <a16:colId xmlns:a16="http://schemas.microsoft.com/office/drawing/2014/main" val="2307376759"/>
                    </a:ext>
                  </a:extLst>
                </a:gridCol>
                <a:gridCol w="3860265">
                  <a:extLst>
                    <a:ext uri="{9D8B030D-6E8A-4147-A177-3AD203B41FA5}">
                      <a16:colId xmlns:a16="http://schemas.microsoft.com/office/drawing/2014/main" val="4225456080"/>
                    </a:ext>
                  </a:extLst>
                </a:gridCol>
              </a:tblGrid>
              <a:tr h="370840">
                <a:tc>
                  <a:txBody>
                    <a:bodyPr/>
                    <a:lstStyle/>
                    <a:p>
                      <a:pPr algn="ct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実効線量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等価線量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330184"/>
                  </a:ext>
                </a:extLst>
              </a:tr>
              <a:tr h="0">
                <a:tc rowSpan="2">
                  <a:txBody>
                    <a:bodyPr/>
                    <a:lstStyle/>
                    <a:p>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放射線</a:t>
                      </a:r>
                      <a:endPar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業務従事者</a:t>
                      </a:r>
                      <a:r>
                        <a:rPr lang="ja-JP" altLang="en-US" sz="1600">
                          <a:latin typeface="Yu Gothic" panose="020B0400000000000000" pitchFamily="34" charset="-128"/>
                          <a:ea typeface="Yu Gothic" panose="020B0400000000000000" pitchFamily="34" charset="-128"/>
                        </a:rPr>
                        <a:t>*</a:t>
                      </a:r>
                      <a:r>
                        <a:rPr lang="en-US" altLang="ja-JP" sz="1600" baseline="30000">
                          <a:latin typeface="Yu Gothic" panose="020B0400000000000000" pitchFamily="34" charset="-128"/>
                          <a:ea typeface="Yu Gothic" panose="020B0400000000000000" pitchFamily="34" charset="-128"/>
                        </a:rPr>
                        <a:t>1</a:t>
                      </a:r>
                    </a:p>
                    <a:p>
                      <a:endParaRPr kumimoji="1" lang="ja-JP" altLang="en-US" sz="1600" b="0" baseline="3000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100 mSv/5</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年かつ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50</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女子：</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5 mSv/3</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水晶体　</a:t>
                      </a: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100 mSv/5</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年かつ </a:t>
                      </a: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50 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a:t>
                      </a:r>
                      <a:endPar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皮膚　　</a:t>
                      </a: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500 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a:t>
                      </a:r>
                      <a:endPar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妊娠中の女子</a:t>
                      </a:r>
                      <a:endPar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出産までの腹部表面　　　</a:t>
                      </a: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2 mSv</a:t>
                      </a:r>
                      <a:endPar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510476"/>
                  </a:ext>
                </a:extLst>
              </a:tr>
              <a:tr h="397250">
                <a:tc vMerge="1">
                  <a:txBody>
                    <a:bodyPr/>
                    <a:lstStyle/>
                    <a:p>
                      <a:endParaRPr kumimoji="1" lang="ja-JP" altLang="en-US" sz="1800" b="0">
                        <a:solidFill>
                          <a:schemeClr val="tx1"/>
                        </a:solidFill>
                        <a:latin typeface="+mn-lt"/>
                        <a:ea typeface="ＭＳ ゴシック" panose="020B0609070205080204" pitchFamily="49"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緊急作業  （電離則）</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 </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 　</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spcAft>
                          <a:spcPts val="0"/>
                        </a:spcAft>
                      </a:pP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100 mSv </a:t>
                      </a:r>
                    </a:p>
                    <a:p>
                      <a:pPr marL="1884363" indent="-1884363">
                        <a:spcAft>
                          <a:spcPts val="0"/>
                        </a:spcAft>
                      </a:pP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250 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（特例緊急被ばくの上限）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緊急作業　</a:t>
                      </a:r>
                      <a:r>
                        <a:rPr kumimoji="1" lang="ja-JP" altLang="en-US" sz="1600" b="0" baseline="30000">
                          <a:solidFill>
                            <a:schemeClr val="tx1"/>
                          </a:solidFill>
                          <a:latin typeface="Yu Gothic" panose="020B0400000000000000" pitchFamily="34" charset="-128"/>
                          <a:ea typeface="Yu Gothic" panose="020B0400000000000000" pitchFamily="34" charset="-128"/>
                          <a:cs typeface="Arial" panose="020B0604020202020204" pitchFamily="34" charset="0"/>
                        </a:rPr>
                        <a:t>　</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水晶体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300 mSv</a:t>
                      </a:r>
                    </a:p>
                    <a:p>
                      <a:pPr>
                        <a:spcAft>
                          <a:spcPts val="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                 　皮膚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1  </a:t>
                      </a:r>
                      <a:r>
                        <a:rPr kumimoji="1" lang="en-US" altLang="ja-JP" sz="1600" b="0" dirty="0" err="1">
                          <a:solidFill>
                            <a:schemeClr val="tx1"/>
                          </a:solidFill>
                          <a:latin typeface="Yu Gothic" panose="020B0400000000000000" pitchFamily="34" charset="-128"/>
                          <a:ea typeface="Yu Gothic" panose="020B0400000000000000" pitchFamily="34" charset="-128"/>
                          <a:cs typeface="Arial" panose="020B0604020202020204" pitchFamily="34" charset="0"/>
                        </a:rPr>
                        <a:t>Sv</a:t>
                      </a:r>
                      <a:endPar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689183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一般公衆</a:t>
                      </a: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a:t>
                      </a:r>
                      <a:r>
                        <a:rPr kumimoji="1" lang="en-US" altLang="ja-JP" sz="1600" b="0" baseline="30000">
                          <a:solidFill>
                            <a:schemeClr val="tx1"/>
                          </a:solidFill>
                          <a:latin typeface="Yu Gothic" panose="020B0400000000000000" pitchFamily="34" charset="-128"/>
                          <a:ea typeface="Yu Gothic" panose="020B0400000000000000" pitchFamily="34" charset="-128"/>
                          <a:cs typeface="Arial" panose="020B0604020202020204" pitchFamily="34" charset="0"/>
                        </a:rPr>
                        <a:t>2</a:t>
                      </a:r>
                      <a:endParaRPr kumimoji="1" lang="ja-JP" altLang="en-US" sz="1600" b="0" baseline="3000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endParaRPr kumimoji="1" lang="ja-JP" altLang="en-US" sz="1600" b="0" baseline="3000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84363" marR="0" lvl="0" indent="-1884363" algn="l" defTabSz="685800" rtl="0" eaLnBrk="1" fontAlgn="auto" latinLnBrk="0" hangingPunct="1">
                        <a:lnSpc>
                          <a:spcPct val="100000"/>
                        </a:lnSpc>
                        <a:spcBef>
                          <a:spcPts val="0"/>
                        </a:spcBef>
                        <a:spcAft>
                          <a:spcPts val="0"/>
                        </a:spcAft>
                        <a:buClrTx/>
                        <a:buSzTx/>
                        <a:buFontTx/>
                        <a:buNone/>
                        <a:tabLst/>
                        <a:defRPr/>
                      </a:pP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1</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 </a:t>
                      </a:r>
                      <a:r>
                        <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rPr>
                        <a:t>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a:t>
                      </a:r>
                      <a:endParaRPr kumimoji="1" lang="en-US" altLang="ja-JP"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marL="1884363" indent="-1884363">
                        <a:spcAft>
                          <a:spcPts val="0"/>
                        </a:spcAft>
                      </a:pPr>
                      <a:endPar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水晶体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15 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spcAft>
                          <a:spcPts val="600"/>
                        </a:spcAft>
                      </a:pP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皮膚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50 mSv/</a:t>
                      </a:r>
                      <a:r>
                        <a:rPr kumimoji="1" lang="ja-JP" altLang="en-US" sz="1600" b="0">
                          <a:solidFill>
                            <a:schemeClr val="tx1"/>
                          </a:solidFill>
                          <a:latin typeface="Yu Gothic" panose="020B0400000000000000" pitchFamily="34" charset="-128"/>
                          <a:ea typeface="Yu Gothic" panose="020B0400000000000000" pitchFamily="34" charset="-128"/>
                          <a:cs typeface="Arial" panose="020B0604020202020204" pitchFamily="34" charset="0"/>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7023295"/>
                  </a:ext>
                </a:extLst>
              </a:tr>
            </a:tbl>
          </a:graphicData>
        </a:graphic>
      </p:graphicFrame>
      <p:sp>
        <p:nvSpPr>
          <p:cNvPr id="6" name="テキスト ボックス 3">
            <a:extLst>
              <a:ext uri="{FF2B5EF4-FFF2-40B4-BE49-F238E27FC236}">
                <a16:creationId xmlns:a16="http://schemas.microsoft.com/office/drawing/2014/main" id="{071CE2F6-6854-FBEB-BC9F-7317DE1B35E8}"/>
              </a:ext>
            </a:extLst>
          </p:cNvPr>
          <p:cNvSpPr txBox="1"/>
          <p:nvPr/>
        </p:nvSpPr>
        <p:spPr>
          <a:xfrm>
            <a:off x="67733" y="54976"/>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419096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A01B20-2AE3-84BA-E723-5F4CA41086D7}"/>
              </a:ext>
            </a:extLst>
          </p:cNvPr>
          <p:cNvSpPr>
            <a:spLocks noGrp="1"/>
          </p:cNvSpPr>
          <p:nvPr>
            <p:ph type="title"/>
          </p:nvPr>
        </p:nvSpPr>
        <p:spPr/>
        <p:txBody>
          <a:bodyPr>
            <a:normAutofit fontScale="90000"/>
          </a:bodyPr>
          <a:lstStyle/>
          <a:p>
            <a:r>
              <a:rPr kumimoji="1" lang="en-US" altLang="ja-JP" dirty="0">
                <a:latin typeface="Yu Gothic" panose="020B0400000000000000" pitchFamily="34" charset="-128"/>
                <a:ea typeface="Yu Gothic" panose="020B0400000000000000" pitchFamily="34" charset="-128"/>
              </a:rPr>
              <a:t>2011</a:t>
            </a:r>
            <a:r>
              <a:rPr kumimoji="1" lang="ja-JP" altLang="en-US" dirty="0">
                <a:latin typeface="Yu Gothic" panose="020B0400000000000000" pitchFamily="34" charset="-128"/>
                <a:ea typeface="Yu Gothic" panose="020B0400000000000000" pitchFamily="34" charset="-128"/>
              </a:rPr>
              <a:t>年国際放射線防護委員会の</a:t>
            </a:r>
            <a:br>
              <a:rPr kumimoji="1" lang="en-US" altLang="ja-JP" dirty="0">
                <a:latin typeface="Yu Gothic" panose="020B0400000000000000" pitchFamily="34" charset="-128"/>
                <a:ea typeface="Yu Gothic" panose="020B0400000000000000" pitchFamily="34" charset="-128"/>
              </a:rPr>
            </a:br>
            <a:r>
              <a:rPr kumimoji="1" lang="ja-JP" altLang="en-US" dirty="0">
                <a:latin typeface="Yu Gothic" panose="020B0400000000000000" pitchFamily="34" charset="-128"/>
                <a:ea typeface="Yu Gothic" panose="020B0400000000000000" pitchFamily="34" charset="-128"/>
              </a:rPr>
              <a:t>水晶体等価線量限度の勧告内容</a:t>
            </a:r>
          </a:p>
        </p:txBody>
      </p:sp>
      <p:sp>
        <p:nvSpPr>
          <p:cNvPr id="3" name="コンテンツ プレースホルダー 2">
            <a:extLst>
              <a:ext uri="{FF2B5EF4-FFF2-40B4-BE49-F238E27FC236}">
                <a16:creationId xmlns:a16="http://schemas.microsoft.com/office/drawing/2014/main" id="{BD082DB9-49C2-DDF7-0981-5EAFCD1B35EF}"/>
              </a:ext>
            </a:extLst>
          </p:cNvPr>
          <p:cNvSpPr>
            <a:spLocks noGrp="1"/>
          </p:cNvSpPr>
          <p:nvPr>
            <p:ph idx="1"/>
          </p:nvPr>
        </p:nvSpPr>
        <p:spPr>
          <a:xfrm>
            <a:off x="92118" y="1271132"/>
            <a:ext cx="9051882" cy="5267781"/>
          </a:xfrm>
        </p:spPr>
        <p:txBody>
          <a:bodyPr>
            <a:noAutofit/>
          </a:bodyPr>
          <a:lstStyle/>
          <a:p>
            <a:pPr>
              <a:lnSpc>
                <a:spcPct val="100000"/>
              </a:lnSpc>
              <a:spcBef>
                <a:spcPts val="0"/>
              </a:spcBef>
            </a:pPr>
            <a:r>
              <a:rPr kumimoji="1" lang="en-US" altLang="ja-JP" sz="2000" dirty="0">
                <a:latin typeface="Yu Gothic" panose="020B0400000000000000" pitchFamily="34" charset="-128"/>
                <a:ea typeface="Yu Gothic" panose="020B0400000000000000" pitchFamily="34" charset="-128"/>
              </a:rPr>
              <a:t>2011</a:t>
            </a:r>
            <a:r>
              <a:rPr kumimoji="1" lang="ja-JP" altLang="en-US" sz="2000" dirty="0">
                <a:latin typeface="Yu Gothic" panose="020B0400000000000000" pitchFamily="34" charset="-128"/>
                <a:ea typeface="Yu Gothic" panose="020B0400000000000000" pitchFamily="34" charset="-128"/>
              </a:rPr>
              <a:t>年に国際放射線</a:t>
            </a:r>
            <a:r>
              <a:rPr kumimoji="1" lang="ja-JP" altLang="en-US" sz="2000">
                <a:latin typeface="Yu Gothic" panose="020B0400000000000000" pitchFamily="34" charset="-128"/>
                <a:ea typeface="Yu Gothic" panose="020B0400000000000000" pitchFamily="34" charset="-128"/>
              </a:rPr>
              <a:t>防護委員会</a:t>
            </a:r>
            <a:r>
              <a:rPr lang="en-US" altLang="ja-JP" sz="2000" dirty="0">
                <a:latin typeface="Yu Gothic" panose="020B0400000000000000" pitchFamily="34" charset="-128"/>
                <a:ea typeface="Yu Gothic" panose="020B0400000000000000" pitchFamily="34" charset="-128"/>
              </a:rPr>
              <a:t>(</a:t>
            </a:r>
            <a:r>
              <a:rPr kumimoji="1" lang="en-US" altLang="ja-JP" sz="2000" dirty="0">
                <a:latin typeface="Yu Gothic" panose="020B0400000000000000" pitchFamily="34" charset="-128"/>
                <a:ea typeface="Yu Gothic" panose="020B0400000000000000" pitchFamily="34" charset="-128"/>
              </a:rPr>
              <a:t>ICRP</a:t>
            </a:r>
            <a:r>
              <a:rPr lang="en-US" altLang="ja-JP" sz="2000" dirty="0">
                <a:latin typeface="Yu Gothic" panose="020B0400000000000000" pitchFamily="34" charset="-128"/>
                <a:ea typeface="Yu Gothic" panose="020B0400000000000000" pitchFamily="34" charset="-128"/>
              </a:rPr>
              <a:t>)</a:t>
            </a:r>
            <a:r>
              <a:rPr kumimoji="1" lang="ja-JP" altLang="en-US" sz="2000">
                <a:latin typeface="Yu Gothic" panose="020B0400000000000000" pitchFamily="34" charset="-128"/>
                <a:ea typeface="Yu Gothic" panose="020B0400000000000000" pitchFamily="34" charset="-128"/>
              </a:rPr>
              <a:t>は</a:t>
            </a:r>
            <a:r>
              <a:rPr kumimoji="1" lang="ja-JP" altLang="en-US" sz="2000" dirty="0">
                <a:latin typeface="Yu Gothic" panose="020B0400000000000000" pitchFamily="34" charset="-128"/>
                <a:ea typeface="Yu Gothic" panose="020B0400000000000000" pitchFamily="34" charset="-128"/>
              </a:rPr>
              <a:t>組織反応に関する声明を発表。</a:t>
            </a:r>
            <a:endParaRPr kumimoji="1" lang="en-US" altLang="ja-JP" sz="2000" dirty="0">
              <a:latin typeface="Yu Gothic" panose="020B0400000000000000" pitchFamily="34" charset="-128"/>
              <a:ea typeface="Yu Gothic" panose="020B0400000000000000" pitchFamily="34" charset="-128"/>
            </a:endParaRPr>
          </a:p>
          <a:p>
            <a:pPr lvl="1">
              <a:lnSpc>
                <a:spcPct val="100000"/>
              </a:lnSpc>
              <a:spcBef>
                <a:spcPts val="0"/>
              </a:spcBef>
            </a:pPr>
            <a:r>
              <a:rPr lang="ja-JP" altLang="en-US" dirty="0">
                <a:latin typeface="Yu Gothic" panose="020B0400000000000000" pitchFamily="34" charset="-128"/>
                <a:ea typeface="Yu Gothic" panose="020B0400000000000000" pitchFamily="34" charset="-128"/>
              </a:rPr>
              <a:t>いくつかの組織のしきい線量に</a:t>
            </a:r>
            <a:r>
              <a:rPr lang="ja-JP" altLang="en-US">
                <a:latin typeface="Yu Gothic" panose="020B0400000000000000" pitchFamily="34" charset="-128"/>
                <a:ea typeface="Yu Gothic" panose="020B0400000000000000" pitchFamily="34" charset="-128"/>
              </a:rPr>
              <a:t>対して、これ</a:t>
            </a:r>
            <a:r>
              <a:rPr lang="ja-JP" altLang="en-US" dirty="0">
                <a:latin typeface="Yu Gothic" panose="020B0400000000000000" pitchFamily="34" charset="-128"/>
                <a:ea typeface="Yu Gothic" panose="020B0400000000000000" pitchFamily="34" charset="-128"/>
              </a:rPr>
              <a:t>まで考えられてきた値よりも低い、</a:t>
            </a:r>
            <a:endParaRPr lang="en-US" altLang="ja-JP"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en-US" altLang="ja-JP" dirty="0">
                <a:latin typeface="Yu Gothic" panose="020B0400000000000000" pitchFamily="34" charset="-128"/>
                <a:ea typeface="Yu Gothic" panose="020B0400000000000000" pitchFamily="34" charset="-128"/>
              </a:rPr>
              <a:t>      </a:t>
            </a:r>
            <a:r>
              <a:rPr lang="ja-JP" altLang="en-US" dirty="0">
                <a:latin typeface="Yu Gothic" panose="020B0400000000000000" pitchFamily="34" charset="-128"/>
                <a:ea typeface="Yu Gothic" panose="020B0400000000000000" pitchFamily="34" charset="-128"/>
              </a:rPr>
              <a:t>または低いかもしれないことを示唆</a:t>
            </a:r>
            <a:endParaRPr lang="en-US" altLang="ja-JP"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endParaRPr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ja-JP" altLang="en-US" sz="2000" dirty="0">
                <a:latin typeface="Yu Gothic" panose="020B0400000000000000" pitchFamily="34" charset="-128"/>
                <a:ea typeface="Yu Gothic" panose="020B0400000000000000" pitchFamily="34" charset="-128"/>
              </a:rPr>
              <a:t>　　　　水晶体のしきい線量</a:t>
            </a:r>
            <a:r>
              <a:rPr lang="en-US" altLang="ja-JP" sz="2000" dirty="0">
                <a:latin typeface="Yu Gothic" panose="020B0400000000000000" pitchFamily="34" charset="-128"/>
                <a:ea typeface="Yu Gothic" panose="020B0400000000000000" pitchFamily="34" charset="-128"/>
              </a:rPr>
              <a:t>(</a:t>
            </a:r>
            <a:r>
              <a:rPr lang="ja-JP" altLang="en-US" sz="2000" dirty="0">
                <a:latin typeface="Yu Gothic" panose="020B0400000000000000" pitchFamily="34" charset="-128"/>
                <a:ea typeface="Yu Gothic" panose="020B0400000000000000" pitchFamily="34" charset="-128"/>
              </a:rPr>
              <a:t>視覚障害白内障</a:t>
            </a:r>
            <a:r>
              <a:rPr lang="en-US" altLang="ja-JP" sz="2000" dirty="0">
                <a:latin typeface="Yu Gothic" panose="020B0400000000000000" pitchFamily="34" charset="-128"/>
                <a:ea typeface="Yu Gothic" panose="020B0400000000000000" pitchFamily="34" charset="-128"/>
              </a:rPr>
              <a:t>)</a:t>
            </a:r>
            <a:r>
              <a:rPr lang="ja-JP" altLang="en-US" sz="2000" dirty="0">
                <a:latin typeface="Yu Gothic" panose="020B0400000000000000" pitchFamily="34" charset="-128"/>
                <a:ea typeface="Yu Gothic" panose="020B0400000000000000" pitchFamily="34" charset="-128"/>
              </a:rPr>
              <a:t>　</a:t>
            </a:r>
            <a:endParaRPr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ja-JP" altLang="en-US" sz="2000" dirty="0">
                <a:latin typeface="Yu Gothic" panose="020B0400000000000000" pitchFamily="34" charset="-128"/>
                <a:ea typeface="Yu Gothic" panose="020B0400000000000000" pitchFamily="34" charset="-128"/>
              </a:rPr>
              <a:t>　　　　　　</a:t>
            </a:r>
            <a:r>
              <a:rPr lang="ja-JP" altLang="en-US" sz="2400" b="1" dirty="0">
                <a:latin typeface="Yu Gothic" panose="020B0400000000000000" pitchFamily="34" charset="-128"/>
                <a:ea typeface="Yu Gothic" panose="020B0400000000000000" pitchFamily="34" charset="-128"/>
              </a:rPr>
              <a:t>　</a:t>
            </a:r>
            <a:r>
              <a:rPr lang="en-US" altLang="ja-JP" sz="2400" b="1" dirty="0">
                <a:latin typeface="Yu Gothic" panose="020B0400000000000000" pitchFamily="34" charset="-128"/>
                <a:ea typeface="Yu Gothic" panose="020B0400000000000000" pitchFamily="34" charset="-128"/>
              </a:rPr>
              <a:t>8 </a:t>
            </a:r>
            <a:r>
              <a:rPr lang="en-US" altLang="ja-JP" sz="2400" b="1" dirty="0" err="1">
                <a:latin typeface="Yu Gothic" panose="020B0400000000000000" pitchFamily="34" charset="-128"/>
                <a:ea typeface="Yu Gothic" panose="020B0400000000000000" pitchFamily="34" charset="-128"/>
              </a:rPr>
              <a:t>Gy</a:t>
            </a:r>
            <a:r>
              <a:rPr lang="ja-JP" altLang="en-US" sz="2400" b="1">
                <a:latin typeface="Yu Gothic" panose="020B0400000000000000" pitchFamily="34" charset="-128"/>
                <a:ea typeface="Yu Gothic" panose="020B0400000000000000" pitchFamily="34" charset="-128"/>
              </a:rPr>
              <a:t>＜　→</a:t>
            </a:r>
            <a:r>
              <a:rPr lang="en-US" altLang="ja-JP" sz="2400" b="1" dirty="0">
                <a:latin typeface="Yu Gothic" panose="020B0400000000000000" pitchFamily="34" charset="-128"/>
                <a:ea typeface="Yu Gothic" panose="020B0400000000000000" pitchFamily="34" charset="-128"/>
              </a:rPr>
              <a:t> </a:t>
            </a:r>
            <a:r>
              <a:rPr lang="ja-JP" altLang="en-US" sz="2400" b="1">
                <a:latin typeface="Yu Gothic" panose="020B0400000000000000" pitchFamily="34" charset="-128"/>
                <a:ea typeface="Yu Gothic" panose="020B0400000000000000" pitchFamily="34" charset="-128"/>
              </a:rPr>
              <a:t>　</a:t>
            </a:r>
            <a:r>
              <a:rPr lang="en-US" altLang="ja-JP" sz="2400" b="1" dirty="0">
                <a:latin typeface="Yu Gothic" panose="020B0400000000000000" pitchFamily="34" charset="-128"/>
                <a:ea typeface="Yu Gothic" panose="020B0400000000000000" pitchFamily="34" charset="-128"/>
              </a:rPr>
              <a:t>0.5 </a:t>
            </a:r>
            <a:r>
              <a:rPr lang="en-US" altLang="ja-JP" sz="2400" b="1" dirty="0" err="1">
                <a:latin typeface="Yu Gothic" panose="020B0400000000000000" pitchFamily="34" charset="-128"/>
                <a:ea typeface="Yu Gothic" panose="020B0400000000000000" pitchFamily="34" charset="-128"/>
              </a:rPr>
              <a:t>Gy</a:t>
            </a:r>
            <a:r>
              <a:rPr lang="ja-JP" altLang="en-US" sz="2400" b="1" dirty="0">
                <a:latin typeface="Yu Gothic" panose="020B0400000000000000" pitchFamily="34" charset="-128"/>
                <a:ea typeface="Yu Gothic" panose="020B0400000000000000" pitchFamily="34" charset="-128"/>
              </a:rPr>
              <a:t>　</a:t>
            </a:r>
            <a:r>
              <a:rPr lang="ja-JP" altLang="en-US" sz="2000" dirty="0">
                <a:latin typeface="Yu Gothic" panose="020B0400000000000000" pitchFamily="34" charset="-128"/>
                <a:ea typeface="Yu Gothic" panose="020B0400000000000000" pitchFamily="34" charset="-128"/>
              </a:rPr>
              <a:t>　</a:t>
            </a:r>
            <a:endParaRPr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ja-JP" altLang="en-US" sz="2000">
                <a:latin typeface="Yu Gothic" panose="020B0400000000000000" pitchFamily="34" charset="-128"/>
                <a:ea typeface="Yu Gothic" panose="020B0400000000000000" pitchFamily="34" charset="-128"/>
              </a:rPr>
              <a:t>　　　（</a:t>
            </a:r>
            <a:r>
              <a:rPr lang="ja-JP" altLang="en-US" sz="2000" dirty="0">
                <a:latin typeface="Yu Gothic" panose="020B0400000000000000" pitchFamily="34" charset="-128"/>
                <a:ea typeface="Yu Gothic" panose="020B0400000000000000" pitchFamily="34" charset="-128"/>
              </a:rPr>
              <a:t>多分割・遷延被ばく）　</a:t>
            </a:r>
            <a:endParaRPr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ja-JP" altLang="en-US" sz="2000" dirty="0">
                <a:latin typeface="Yu Gothic" panose="020B0400000000000000" pitchFamily="34" charset="-128"/>
                <a:ea typeface="Yu Gothic" panose="020B0400000000000000" pitchFamily="34" charset="-128"/>
              </a:rPr>
              <a:t>　</a:t>
            </a:r>
            <a:endParaRPr lang="en-US" altLang="ja-JP" sz="2000" dirty="0">
              <a:latin typeface="Yu Gothic" panose="020B0400000000000000" pitchFamily="34" charset="-128"/>
              <a:ea typeface="Yu Gothic" panose="020B0400000000000000" pitchFamily="34" charset="-128"/>
            </a:endParaRPr>
          </a:p>
          <a:p>
            <a:pPr lvl="1">
              <a:lnSpc>
                <a:spcPct val="100000"/>
              </a:lnSpc>
              <a:spcBef>
                <a:spcPts val="0"/>
              </a:spcBef>
            </a:pPr>
            <a:r>
              <a:rPr kumimoji="1" lang="ja-JP" altLang="en-US" dirty="0">
                <a:latin typeface="Yu Gothic" panose="020B0400000000000000" pitchFamily="34" charset="-128"/>
                <a:ea typeface="Yu Gothic" panose="020B0400000000000000" pitchFamily="34" charset="-128"/>
              </a:rPr>
              <a:t>計画被ばく状況における新しい水晶体の</a:t>
            </a:r>
            <a:endParaRPr kumimoji="1" lang="en-US" altLang="ja-JP"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en-US" altLang="ja-JP" dirty="0">
                <a:latin typeface="Yu Gothic" panose="020B0400000000000000" pitchFamily="34" charset="-128"/>
                <a:ea typeface="Yu Gothic" panose="020B0400000000000000" pitchFamily="34" charset="-128"/>
              </a:rPr>
              <a:t>     </a:t>
            </a:r>
            <a:r>
              <a:rPr lang="ja-JP" altLang="en-US" dirty="0">
                <a:latin typeface="Yu Gothic" panose="020B0400000000000000" pitchFamily="34" charset="-128"/>
                <a:ea typeface="Yu Gothic" panose="020B0400000000000000" pitchFamily="34" charset="-128"/>
              </a:rPr>
              <a:t>等価</a:t>
            </a:r>
            <a:r>
              <a:rPr kumimoji="1" lang="ja-JP" altLang="en-US" dirty="0">
                <a:latin typeface="Yu Gothic" panose="020B0400000000000000" pitchFamily="34" charset="-128"/>
                <a:ea typeface="Yu Gothic" panose="020B0400000000000000" pitchFamily="34" charset="-128"/>
              </a:rPr>
              <a:t>線量限度を勧告</a:t>
            </a:r>
            <a:endParaRPr kumimoji="1" lang="en-US" altLang="ja-JP"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kumimoji="1" lang="ja-JP" altLang="en-US" sz="2000" dirty="0">
                <a:latin typeface="Yu Gothic" panose="020B0400000000000000" pitchFamily="34" charset="-128"/>
                <a:ea typeface="Yu Gothic" panose="020B0400000000000000" pitchFamily="34" charset="-128"/>
              </a:rPr>
              <a:t>　</a:t>
            </a:r>
            <a:endParaRPr kumimoji="1"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en-US" altLang="ja-JP" sz="2000" dirty="0">
                <a:latin typeface="Yu Gothic" panose="020B0400000000000000" pitchFamily="34" charset="-128"/>
                <a:ea typeface="Yu Gothic" panose="020B0400000000000000" pitchFamily="34" charset="-128"/>
              </a:rPr>
              <a:t>     </a:t>
            </a:r>
            <a:r>
              <a:rPr kumimoji="1" lang="en-US" altLang="ja-JP" sz="2000" dirty="0">
                <a:latin typeface="Yu Gothic" panose="020B0400000000000000" pitchFamily="34" charset="-128"/>
                <a:ea typeface="Yu Gothic" panose="020B0400000000000000" pitchFamily="34" charset="-128"/>
              </a:rPr>
              <a:t>2011</a:t>
            </a:r>
            <a:r>
              <a:rPr kumimoji="1" lang="ja-JP" altLang="en-US" sz="2000" dirty="0">
                <a:latin typeface="Yu Gothic" panose="020B0400000000000000" pitchFamily="34" charset="-128"/>
                <a:ea typeface="Yu Gothic" panose="020B0400000000000000" pitchFamily="34" charset="-128"/>
              </a:rPr>
              <a:t>年以前　</a:t>
            </a:r>
            <a:r>
              <a:rPr kumimoji="1" lang="en-US" altLang="ja-JP" sz="2000" dirty="0">
                <a:latin typeface="Yu Gothic" panose="020B0400000000000000" pitchFamily="34" charset="-128"/>
                <a:ea typeface="Yu Gothic" panose="020B0400000000000000" pitchFamily="34" charset="-128"/>
              </a:rPr>
              <a:t>150 mSv/</a:t>
            </a:r>
            <a:r>
              <a:rPr kumimoji="1" lang="ja-JP" altLang="en-US" sz="2000" dirty="0">
                <a:latin typeface="Yu Gothic" panose="020B0400000000000000" pitchFamily="34" charset="-128"/>
                <a:ea typeface="Yu Gothic" panose="020B0400000000000000" pitchFamily="34" charset="-128"/>
              </a:rPr>
              <a:t>年</a:t>
            </a:r>
            <a:endParaRPr kumimoji="1"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ja-JP" altLang="en-US" sz="2000" b="1">
                <a:latin typeface="Yu Gothic" panose="020B0400000000000000" pitchFamily="34" charset="-128"/>
                <a:ea typeface="Yu Gothic" panose="020B0400000000000000" pitchFamily="34" charset="-128"/>
              </a:rPr>
              <a:t>　</a:t>
            </a:r>
            <a:r>
              <a:rPr lang="en-US" altLang="ja-JP" sz="2000" b="1" dirty="0">
                <a:latin typeface="Yu Gothic" panose="020B0400000000000000" pitchFamily="34" charset="-128"/>
                <a:ea typeface="Yu Gothic" panose="020B0400000000000000" pitchFamily="34" charset="-128"/>
              </a:rPr>
              <a:t>  2011</a:t>
            </a:r>
            <a:r>
              <a:rPr lang="ja-JP" altLang="en-US" sz="2000" b="1" dirty="0">
                <a:latin typeface="Yu Gothic" panose="020B0400000000000000" pitchFamily="34" charset="-128"/>
                <a:ea typeface="Yu Gothic" panose="020B0400000000000000" pitchFamily="34" charset="-128"/>
              </a:rPr>
              <a:t>年以降　</a:t>
            </a:r>
            <a:r>
              <a:rPr kumimoji="1" lang="en-US" altLang="ja-JP" sz="2000" b="1" dirty="0">
                <a:latin typeface="Yu Gothic" panose="020B0400000000000000" pitchFamily="34" charset="-128"/>
                <a:ea typeface="Yu Gothic" panose="020B0400000000000000" pitchFamily="34" charset="-128"/>
              </a:rPr>
              <a:t>5</a:t>
            </a:r>
            <a:r>
              <a:rPr kumimoji="1" lang="ja-JP" altLang="en-US" sz="2000" b="1" dirty="0">
                <a:latin typeface="Yu Gothic" panose="020B0400000000000000" pitchFamily="34" charset="-128"/>
                <a:ea typeface="Yu Gothic" panose="020B0400000000000000" pitchFamily="34" charset="-128"/>
              </a:rPr>
              <a:t>年間の平均で</a:t>
            </a:r>
            <a:r>
              <a:rPr kumimoji="1" lang="en-US" altLang="ja-JP" sz="2000" b="1" dirty="0">
                <a:latin typeface="Yu Gothic" panose="020B0400000000000000" pitchFamily="34" charset="-128"/>
                <a:ea typeface="Yu Gothic" panose="020B0400000000000000" pitchFamily="34" charset="-128"/>
              </a:rPr>
              <a:t>20 </a:t>
            </a:r>
            <a:r>
              <a:rPr kumimoji="1" lang="ja-JP" altLang="en-US" sz="2000" b="1" dirty="0">
                <a:latin typeface="Yu Gothic" panose="020B0400000000000000" pitchFamily="34" charset="-128"/>
                <a:ea typeface="Yu Gothic" panose="020B0400000000000000" pitchFamily="34" charset="-128"/>
              </a:rPr>
              <a:t>ｍ</a:t>
            </a:r>
            <a:r>
              <a:rPr kumimoji="1" lang="en-US" altLang="ja-JP" sz="2000" b="1" dirty="0" err="1">
                <a:latin typeface="Yu Gothic" panose="020B0400000000000000" pitchFamily="34" charset="-128"/>
                <a:ea typeface="Yu Gothic" panose="020B0400000000000000" pitchFamily="34" charset="-128"/>
              </a:rPr>
              <a:t>Sv</a:t>
            </a:r>
            <a:r>
              <a:rPr kumimoji="1" lang="en-US" altLang="ja-JP" sz="2000" b="1" dirty="0">
                <a:latin typeface="Yu Gothic" panose="020B0400000000000000" pitchFamily="34" charset="-128"/>
                <a:ea typeface="Yu Gothic" panose="020B0400000000000000" pitchFamily="34" charset="-128"/>
              </a:rPr>
              <a:t>/</a:t>
            </a:r>
            <a:r>
              <a:rPr lang="ja-JP" altLang="en-US" sz="2000" b="1" dirty="0">
                <a:latin typeface="Yu Gothic" panose="020B0400000000000000" pitchFamily="34" charset="-128"/>
                <a:ea typeface="Yu Gothic" panose="020B0400000000000000" pitchFamily="34" charset="-128"/>
              </a:rPr>
              <a:t>年</a:t>
            </a:r>
            <a:r>
              <a:rPr kumimoji="1" lang="ja-JP" altLang="en-US" sz="2000" b="1" dirty="0">
                <a:latin typeface="Yu Gothic" panose="020B0400000000000000" pitchFamily="34" charset="-128"/>
                <a:ea typeface="Yu Gothic" panose="020B0400000000000000" pitchFamily="34" charset="-128"/>
              </a:rPr>
              <a:t>かつ</a:t>
            </a:r>
            <a:endParaRPr kumimoji="1" lang="en-US" altLang="ja-JP" sz="2000" b="1"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r>
              <a:rPr lang="ja-JP" altLang="en-US" sz="2000" b="1">
                <a:latin typeface="Yu Gothic" panose="020B0400000000000000" pitchFamily="34" charset="-128"/>
                <a:ea typeface="Yu Gothic" panose="020B0400000000000000" pitchFamily="34" charset="-128"/>
              </a:rPr>
              <a:t>　　　　　　　　</a:t>
            </a:r>
            <a:r>
              <a:rPr kumimoji="1" lang="ja-JP" altLang="en-US" sz="2000" b="1">
                <a:latin typeface="Yu Gothic" panose="020B0400000000000000" pitchFamily="34" charset="-128"/>
                <a:ea typeface="Yu Gothic" panose="020B0400000000000000" pitchFamily="34" charset="-128"/>
              </a:rPr>
              <a:t>いずれ</a:t>
            </a:r>
            <a:r>
              <a:rPr kumimoji="1" lang="ja-JP" altLang="en-US" sz="2000" b="1" dirty="0">
                <a:latin typeface="Yu Gothic" panose="020B0400000000000000" pitchFamily="34" charset="-128"/>
                <a:ea typeface="Yu Gothic" panose="020B0400000000000000" pitchFamily="34" charset="-128"/>
              </a:rPr>
              <a:t>の</a:t>
            </a:r>
            <a:r>
              <a:rPr kumimoji="1" lang="en-US" altLang="ja-JP" sz="2000" b="1" dirty="0">
                <a:latin typeface="Yu Gothic" panose="020B0400000000000000" pitchFamily="34" charset="-128"/>
                <a:ea typeface="Yu Gothic" panose="020B0400000000000000" pitchFamily="34" charset="-128"/>
              </a:rPr>
              <a:t>1</a:t>
            </a:r>
            <a:r>
              <a:rPr kumimoji="1" lang="ja-JP" altLang="en-US" sz="2000" b="1" dirty="0">
                <a:latin typeface="Yu Gothic" panose="020B0400000000000000" pitchFamily="34" charset="-128"/>
                <a:ea typeface="Yu Gothic" panose="020B0400000000000000" pitchFamily="34" charset="-128"/>
              </a:rPr>
              <a:t>年間</a:t>
            </a:r>
            <a:r>
              <a:rPr lang="ja-JP" altLang="en-US" sz="2000" b="1" dirty="0">
                <a:latin typeface="Yu Gothic" panose="020B0400000000000000" pitchFamily="34" charset="-128"/>
                <a:ea typeface="Yu Gothic" panose="020B0400000000000000" pitchFamily="34" charset="-128"/>
              </a:rPr>
              <a:t>においても</a:t>
            </a:r>
            <a:r>
              <a:rPr kumimoji="1" lang="en-US" altLang="ja-JP" sz="2000" b="1" dirty="0">
                <a:latin typeface="Yu Gothic" panose="020B0400000000000000" pitchFamily="34" charset="-128"/>
                <a:ea typeface="Yu Gothic" panose="020B0400000000000000" pitchFamily="34" charset="-128"/>
              </a:rPr>
              <a:t>50</a:t>
            </a:r>
            <a:r>
              <a:rPr lang="ja-JP" altLang="en-US" sz="2000" b="1" dirty="0">
                <a:latin typeface="Yu Gothic" panose="020B0400000000000000" pitchFamily="34" charset="-128"/>
                <a:ea typeface="Yu Gothic" panose="020B0400000000000000" pitchFamily="34" charset="-128"/>
              </a:rPr>
              <a:t> </a:t>
            </a:r>
            <a:r>
              <a:rPr kumimoji="1" lang="ja-JP" altLang="en-US" sz="2000" b="1" dirty="0">
                <a:latin typeface="Yu Gothic" panose="020B0400000000000000" pitchFamily="34" charset="-128"/>
                <a:ea typeface="Yu Gothic" panose="020B0400000000000000" pitchFamily="34" charset="-128"/>
              </a:rPr>
              <a:t>ｍ</a:t>
            </a:r>
            <a:r>
              <a:rPr kumimoji="1" lang="en-US" altLang="ja-JP" sz="2000" b="1" dirty="0" err="1">
                <a:latin typeface="Yu Gothic" panose="020B0400000000000000" pitchFamily="34" charset="-128"/>
                <a:ea typeface="Yu Gothic" panose="020B0400000000000000" pitchFamily="34" charset="-128"/>
              </a:rPr>
              <a:t>Sv</a:t>
            </a:r>
            <a:r>
              <a:rPr kumimoji="1" lang="en-US" altLang="ja-JP" sz="2000" b="1" dirty="0">
                <a:latin typeface="Yu Gothic" panose="020B0400000000000000" pitchFamily="34" charset="-128"/>
                <a:ea typeface="Yu Gothic" panose="020B0400000000000000" pitchFamily="34" charset="-128"/>
              </a:rPr>
              <a:t>/</a:t>
            </a:r>
            <a:r>
              <a:rPr kumimoji="1" lang="ja-JP" altLang="en-US" sz="2000" b="1" dirty="0">
                <a:latin typeface="Yu Gothic" panose="020B0400000000000000" pitchFamily="34" charset="-128"/>
                <a:ea typeface="Yu Gothic" panose="020B0400000000000000" pitchFamily="34" charset="-128"/>
              </a:rPr>
              <a:t>年を超えない</a:t>
            </a:r>
            <a:endParaRPr kumimoji="1" lang="en-US" altLang="ja-JP" sz="2000" b="1"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endParaRPr kumimoji="1" lang="en-US" altLang="ja-JP" sz="2000" dirty="0">
              <a:latin typeface="Yu Gothic" panose="020B0400000000000000" pitchFamily="34" charset="-128"/>
              <a:ea typeface="Yu Gothic" panose="020B0400000000000000" pitchFamily="34" charset="-128"/>
            </a:endParaRPr>
          </a:p>
          <a:p>
            <a:pPr>
              <a:lnSpc>
                <a:spcPct val="100000"/>
              </a:lnSpc>
              <a:spcBef>
                <a:spcPts val="0"/>
              </a:spcBef>
            </a:pPr>
            <a:r>
              <a:rPr lang="ja-JP" altLang="en-US" sz="2000" dirty="0">
                <a:latin typeface="Yu Gothic" panose="020B0400000000000000" pitchFamily="34" charset="-128"/>
                <a:ea typeface="Yu Gothic" panose="020B0400000000000000" pitchFamily="34" charset="-128"/>
              </a:rPr>
              <a:t>一般公衆の線量限度については、従来通り年間</a:t>
            </a:r>
            <a:r>
              <a:rPr lang="en-US" altLang="ja-JP" sz="2000" dirty="0">
                <a:latin typeface="Yu Gothic" panose="020B0400000000000000" pitchFamily="34" charset="-128"/>
                <a:ea typeface="Yu Gothic" panose="020B0400000000000000" pitchFamily="34" charset="-128"/>
              </a:rPr>
              <a:t>15</a:t>
            </a:r>
            <a:r>
              <a:rPr lang="ja-JP" altLang="en-US" sz="2000" dirty="0">
                <a:latin typeface="Yu Gothic" panose="020B0400000000000000" pitchFamily="34" charset="-128"/>
                <a:ea typeface="Yu Gothic" panose="020B0400000000000000" pitchFamily="34" charset="-128"/>
              </a:rPr>
              <a:t>ｍ</a:t>
            </a:r>
            <a:r>
              <a:rPr lang="en-US" altLang="ja-JP" sz="2000" dirty="0" err="1">
                <a:latin typeface="Yu Gothic" panose="020B0400000000000000" pitchFamily="34" charset="-128"/>
                <a:ea typeface="Yu Gothic" panose="020B0400000000000000" pitchFamily="34" charset="-128"/>
              </a:rPr>
              <a:t>Sv</a:t>
            </a:r>
            <a:r>
              <a:rPr lang="ja-JP" altLang="en-US" sz="2000" dirty="0">
                <a:latin typeface="Yu Gothic" panose="020B0400000000000000" pitchFamily="34" charset="-128"/>
                <a:ea typeface="Yu Gothic" panose="020B0400000000000000" pitchFamily="34" charset="-128"/>
              </a:rPr>
              <a:t>としている。</a:t>
            </a:r>
            <a:endParaRPr kumimoji="1" lang="en-US" altLang="ja-JP" sz="2000" dirty="0">
              <a:latin typeface="Yu Gothic" panose="020B0400000000000000" pitchFamily="34" charset="-128"/>
              <a:ea typeface="Yu Gothic" panose="020B0400000000000000" pitchFamily="34" charset="-128"/>
            </a:endParaRPr>
          </a:p>
          <a:p>
            <a:pPr marL="342900" lvl="1" indent="0">
              <a:lnSpc>
                <a:spcPct val="100000"/>
              </a:lnSpc>
              <a:spcBef>
                <a:spcPts val="0"/>
              </a:spcBef>
              <a:buNone/>
            </a:pPr>
            <a:endParaRPr kumimoji="1" lang="en-US" altLang="ja-JP" sz="2000" dirty="0">
              <a:latin typeface="Yu Gothic" panose="020B0400000000000000" pitchFamily="34" charset="-128"/>
              <a:ea typeface="Yu Gothic" panose="020B0400000000000000" pitchFamily="34" charset="-128"/>
            </a:endParaRPr>
          </a:p>
          <a:p>
            <a:pPr marL="0" indent="0">
              <a:lnSpc>
                <a:spcPct val="100000"/>
              </a:lnSpc>
              <a:spcBef>
                <a:spcPts val="0"/>
              </a:spcBef>
              <a:buNone/>
            </a:pPr>
            <a:r>
              <a:rPr kumimoji="1" lang="ja-JP" altLang="en-US" sz="2000" dirty="0">
                <a:latin typeface="Yu Gothic" panose="020B0400000000000000" pitchFamily="34" charset="-128"/>
                <a:ea typeface="Yu Gothic" panose="020B0400000000000000" pitchFamily="34" charset="-128"/>
              </a:rPr>
              <a:t>　</a:t>
            </a:r>
          </a:p>
        </p:txBody>
      </p:sp>
      <p:sp>
        <p:nvSpPr>
          <p:cNvPr id="4" name="スライド番号プレースホルダー 3">
            <a:extLst>
              <a:ext uri="{FF2B5EF4-FFF2-40B4-BE49-F238E27FC236}">
                <a16:creationId xmlns:a16="http://schemas.microsoft.com/office/drawing/2014/main" id="{CB4D99E9-25A3-B89E-F0D0-516DF183DC87}"/>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14</a:t>
            </a:fld>
            <a:endParaRPr kumimoji="1" lang="ja-JP" altLang="en-US">
              <a:latin typeface="Yu Gothic" panose="020B0400000000000000" pitchFamily="34" charset="-128"/>
              <a:ea typeface="Yu Gothic" panose="020B0400000000000000" pitchFamily="34" charset="-128"/>
            </a:endParaRPr>
          </a:p>
        </p:txBody>
      </p:sp>
      <p:pic>
        <p:nvPicPr>
          <p:cNvPr id="2050" name="Picture 2">
            <a:extLst>
              <a:ext uri="{FF2B5EF4-FFF2-40B4-BE49-F238E27FC236}">
                <a16:creationId xmlns:a16="http://schemas.microsoft.com/office/drawing/2014/main" id="{1AE7BE9E-933E-1088-E59F-DD6E4B3B1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413" y="2074538"/>
            <a:ext cx="2057400" cy="299965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3">
            <a:extLst>
              <a:ext uri="{FF2B5EF4-FFF2-40B4-BE49-F238E27FC236}">
                <a16:creationId xmlns:a16="http://schemas.microsoft.com/office/drawing/2014/main" id="{530A0B23-1C55-3A94-0C4B-DFDFCE3AE206}"/>
              </a:ext>
            </a:extLst>
          </p:cNvPr>
          <p:cNvSpPr txBox="1"/>
          <p:nvPr/>
        </p:nvSpPr>
        <p:spPr>
          <a:xfrm>
            <a:off x="67733" y="71909"/>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292678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6846E0A-59F2-C563-55E3-503A8DB3B876}"/>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15</a:t>
            </a:fld>
            <a:endParaRPr kumimoji="1" lang="ja-JP" altLang="en-US">
              <a:latin typeface="Yu Gothic" panose="020B0400000000000000" pitchFamily="34" charset="-128"/>
              <a:ea typeface="Yu Gothic" panose="020B0400000000000000" pitchFamily="34" charset="-128"/>
            </a:endParaRPr>
          </a:p>
        </p:txBody>
      </p:sp>
      <p:sp>
        <p:nvSpPr>
          <p:cNvPr id="4" name="タイトル 1">
            <a:extLst>
              <a:ext uri="{FF2B5EF4-FFF2-40B4-BE49-F238E27FC236}">
                <a16:creationId xmlns:a16="http://schemas.microsoft.com/office/drawing/2014/main" id="{6FB37D8B-645D-328E-3AE7-188237BAD780}"/>
              </a:ext>
            </a:extLst>
          </p:cNvPr>
          <p:cNvSpPr txBox="1">
            <a:spLocks/>
          </p:cNvSpPr>
          <p:nvPr/>
        </p:nvSpPr>
        <p:spPr>
          <a:xfrm>
            <a:off x="628650" y="188844"/>
            <a:ext cx="7886700" cy="77525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a:lstStyle>
          <a:p>
            <a:r>
              <a:rPr lang="ja-JP" altLang="en-US">
                <a:latin typeface="Yu Gothic" panose="020B0400000000000000" pitchFamily="34" charset="-128"/>
                <a:ea typeface="Yu Gothic" panose="020B0400000000000000" pitchFamily="34" charset="-128"/>
              </a:rPr>
              <a:t>住民等の検査</a:t>
            </a:r>
          </a:p>
        </p:txBody>
      </p:sp>
      <p:pic>
        <p:nvPicPr>
          <p:cNvPr id="5" name="図 4">
            <a:extLst>
              <a:ext uri="{FF2B5EF4-FFF2-40B4-BE49-F238E27FC236}">
                <a16:creationId xmlns:a16="http://schemas.microsoft.com/office/drawing/2014/main" id="{655FEA5B-EA1B-765F-20F7-A6163215F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632" y="2978826"/>
            <a:ext cx="1350029" cy="2091455"/>
          </a:xfrm>
          <a:prstGeom prst="rect">
            <a:avLst/>
          </a:prstGeom>
        </p:spPr>
      </p:pic>
      <p:sp>
        <p:nvSpPr>
          <p:cNvPr id="6" name="円/楕円 5">
            <a:extLst>
              <a:ext uri="{FF2B5EF4-FFF2-40B4-BE49-F238E27FC236}">
                <a16:creationId xmlns:a16="http://schemas.microsoft.com/office/drawing/2014/main" id="{1ED1443C-5F5C-B1FE-B2F2-E7978A6A84F4}"/>
              </a:ext>
            </a:extLst>
          </p:cNvPr>
          <p:cNvSpPr/>
          <p:nvPr/>
        </p:nvSpPr>
        <p:spPr>
          <a:xfrm>
            <a:off x="433852" y="2891926"/>
            <a:ext cx="1154784" cy="945765"/>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7" name="円/楕円 6">
            <a:extLst>
              <a:ext uri="{FF2B5EF4-FFF2-40B4-BE49-F238E27FC236}">
                <a16:creationId xmlns:a16="http://schemas.microsoft.com/office/drawing/2014/main" id="{8F2D2462-A336-0715-581C-A3AAFC1BD190}"/>
              </a:ext>
            </a:extLst>
          </p:cNvPr>
          <p:cNvSpPr/>
          <p:nvPr/>
        </p:nvSpPr>
        <p:spPr>
          <a:xfrm>
            <a:off x="244552" y="4024553"/>
            <a:ext cx="378599"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8" name="円/楕円 7">
            <a:extLst>
              <a:ext uri="{FF2B5EF4-FFF2-40B4-BE49-F238E27FC236}">
                <a16:creationId xmlns:a16="http://schemas.microsoft.com/office/drawing/2014/main" id="{BA305099-3C65-2970-245F-083F626AA1B7}"/>
              </a:ext>
            </a:extLst>
          </p:cNvPr>
          <p:cNvSpPr/>
          <p:nvPr/>
        </p:nvSpPr>
        <p:spPr>
          <a:xfrm>
            <a:off x="1402514" y="4027426"/>
            <a:ext cx="378599"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9" name="円/楕円 8">
            <a:extLst>
              <a:ext uri="{FF2B5EF4-FFF2-40B4-BE49-F238E27FC236}">
                <a16:creationId xmlns:a16="http://schemas.microsoft.com/office/drawing/2014/main" id="{6A02B7DB-AD33-5C41-B022-B0D9B415BBF7}"/>
              </a:ext>
            </a:extLst>
          </p:cNvPr>
          <p:cNvSpPr/>
          <p:nvPr/>
        </p:nvSpPr>
        <p:spPr>
          <a:xfrm>
            <a:off x="433851" y="4798885"/>
            <a:ext cx="532811"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0" name="円/楕円 9">
            <a:extLst>
              <a:ext uri="{FF2B5EF4-FFF2-40B4-BE49-F238E27FC236}">
                <a16:creationId xmlns:a16="http://schemas.microsoft.com/office/drawing/2014/main" id="{5AACE556-3805-F61F-DF68-DF1ED9BFFCD7}"/>
              </a:ext>
            </a:extLst>
          </p:cNvPr>
          <p:cNvSpPr/>
          <p:nvPr/>
        </p:nvSpPr>
        <p:spPr>
          <a:xfrm>
            <a:off x="1060881" y="4811990"/>
            <a:ext cx="532811"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39DD9D57-794C-7C66-C648-C459F3947154}"/>
              </a:ext>
            </a:extLst>
          </p:cNvPr>
          <p:cNvSpPr txBox="1"/>
          <p:nvPr/>
        </p:nvSpPr>
        <p:spPr>
          <a:xfrm>
            <a:off x="327039" y="2377878"/>
            <a:ext cx="2031325" cy="461665"/>
          </a:xfrm>
          <a:prstGeom prst="rect">
            <a:avLst/>
          </a:prstGeom>
          <a:noFill/>
          <a:ln>
            <a:solidFill>
              <a:srgbClr val="0070C0"/>
            </a:solidFill>
          </a:ln>
        </p:spPr>
        <p:txBody>
          <a:bodyPr wrap="none" rtlCol="0">
            <a:spAutoFit/>
          </a:bodyPr>
          <a:lstStyle/>
          <a:p>
            <a:r>
              <a:rPr kumimoji="1" lang="ja-JP" altLang="en-US" sz="2400" b="1">
                <a:latin typeface="Yu Gothic" panose="020B0400000000000000" pitchFamily="34" charset="-128"/>
                <a:ea typeface="Yu Gothic" panose="020B0400000000000000" pitchFamily="34" charset="-128"/>
              </a:rPr>
              <a:t>指定箇所検査</a:t>
            </a:r>
          </a:p>
        </p:txBody>
      </p:sp>
      <p:sp>
        <p:nvSpPr>
          <p:cNvPr id="12" name="右矢印 11">
            <a:extLst>
              <a:ext uri="{FF2B5EF4-FFF2-40B4-BE49-F238E27FC236}">
                <a16:creationId xmlns:a16="http://schemas.microsoft.com/office/drawing/2014/main" id="{8D8B3409-7061-8EC5-069F-8DBA95C0FC54}"/>
              </a:ext>
            </a:extLst>
          </p:cNvPr>
          <p:cNvSpPr/>
          <p:nvPr/>
        </p:nvSpPr>
        <p:spPr>
          <a:xfrm>
            <a:off x="2201524" y="3522532"/>
            <a:ext cx="684136" cy="48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503AA2D1-76A5-68D6-5FE4-50D44F54A566}"/>
              </a:ext>
            </a:extLst>
          </p:cNvPr>
          <p:cNvSpPr/>
          <p:nvPr/>
        </p:nvSpPr>
        <p:spPr>
          <a:xfrm>
            <a:off x="3355635" y="2377878"/>
            <a:ext cx="1415772"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ja-JP" altLang="en-US" sz="2400" b="1">
                <a:latin typeface="Yu Gothic" panose="020B0400000000000000" pitchFamily="34" charset="-128"/>
                <a:ea typeface="Yu Gothic" panose="020B0400000000000000" pitchFamily="34" charset="-128"/>
              </a:rPr>
              <a:t>確認検査</a:t>
            </a:r>
          </a:p>
        </p:txBody>
      </p:sp>
      <p:sp>
        <p:nvSpPr>
          <p:cNvPr id="14" name="正方形/長方形 13">
            <a:extLst>
              <a:ext uri="{FF2B5EF4-FFF2-40B4-BE49-F238E27FC236}">
                <a16:creationId xmlns:a16="http://schemas.microsoft.com/office/drawing/2014/main" id="{C6CFC874-4267-8968-CC31-37D38359AAA0}"/>
              </a:ext>
            </a:extLst>
          </p:cNvPr>
          <p:cNvSpPr/>
          <p:nvPr/>
        </p:nvSpPr>
        <p:spPr>
          <a:xfrm>
            <a:off x="2894046" y="2906540"/>
            <a:ext cx="2492542" cy="646331"/>
          </a:xfrm>
          <a:prstGeom prst="rect">
            <a:avLst/>
          </a:prstGeom>
        </p:spPr>
        <p:txBody>
          <a:bodyPr wrap="square">
            <a:spAutoFit/>
          </a:bodyPr>
          <a:lstStyle/>
          <a:p>
            <a:pPr marL="179388" indent="-179388">
              <a:buFont typeface="Arial" panose="020B0604020202020204" pitchFamily="34" charset="0"/>
              <a:buChar char="•"/>
            </a:pPr>
            <a:r>
              <a:rPr lang="ja-JP" altLang="en-US">
                <a:latin typeface="Yu Gothic" panose="020B0400000000000000" pitchFamily="34" charset="-128"/>
                <a:ea typeface="Yu Gothic" panose="020B0400000000000000" pitchFamily="34" charset="-128"/>
              </a:rPr>
              <a:t>簡易除染箇所を</a:t>
            </a:r>
            <a:endParaRPr lang="en-US" altLang="ja-JP" dirty="0">
              <a:latin typeface="Yu Gothic" panose="020B0400000000000000" pitchFamily="34" charset="-128"/>
              <a:ea typeface="Yu Gothic" panose="020B0400000000000000" pitchFamily="34" charset="-128"/>
            </a:endParaRPr>
          </a:p>
          <a:p>
            <a:r>
              <a:rPr lang="ja-JP" altLang="en-US">
                <a:latin typeface="Yu Gothic" panose="020B0400000000000000" pitchFamily="34" charset="-128"/>
                <a:ea typeface="Yu Gothic" panose="020B0400000000000000" pitchFamily="34" charset="-128"/>
              </a:rPr>
              <a:t>   特定するための検査</a:t>
            </a:r>
          </a:p>
        </p:txBody>
      </p:sp>
      <p:sp>
        <p:nvSpPr>
          <p:cNvPr id="15" name="正方形/長方形 14">
            <a:extLst>
              <a:ext uri="{FF2B5EF4-FFF2-40B4-BE49-F238E27FC236}">
                <a16:creationId xmlns:a16="http://schemas.microsoft.com/office/drawing/2014/main" id="{8D847A7F-5077-DFB8-A6EF-8E3B3B5C4998}"/>
              </a:ext>
            </a:extLst>
          </p:cNvPr>
          <p:cNvSpPr/>
          <p:nvPr/>
        </p:nvSpPr>
        <p:spPr>
          <a:xfrm>
            <a:off x="6438588" y="2008546"/>
            <a:ext cx="2339102"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ja-JP" altLang="en-US" sz="2400" b="1">
                <a:latin typeface="Yu Gothic" panose="020B0400000000000000" pitchFamily="34" charset="-128"/>
                <a:ea typeface="Yu Gothic" panose="020B0400000000000000" pitchFamily="34" charset="-128"/>
              </a:rPr>
              <a:t>簡易除染と</a:t>
            </a:r>
            <a:endParaRPr lang="en-US" altLang="ja-JP" sz="2400" b="1" dirty="0">
              <a:latin typeface="Yu Gothic" panose="020B0400000000000000" pitchFamily="34" charset="-128"/>
              <a:ea typeface="Yu Gothic" panose="020B0400000000000000" pitchFamily="34" charset="-128"/>
            </a:endParaRPr>
          </a:p>
          <a:p>
            <a:pPr algn="ctr"/>
            <a:r>
              <a:rPr lang="ja-JP" altLang="en-US" sz="2400" b="1">
                <a:latin typeface="Yu Gothic" panose="020B0400000000000000" pitchFamily="34" charset="-128"/>
                <a:ea typeface="Yu Gothic" panose="020B0400000000000000" pitchFamily="34" charset="-128"/>
              </a:rPr>
              <a:t>携行物品の検査</a:t>
            </a:r>
          </a:p>
        </p:txBody>
      </p:sp>
      <p:sp>
        <p:nvSpPr>
          <p:cNvPr id="16" name="スライド番号プレースホルダー 2">
            <a:extLst>
              <a:ext uri="{FF2B5EF4-FFF2-40B4-BE49-F238E27FC236}">
                <a16:creationId xmlns:a16="http://schemas.microsoft.com/office/drawing/2014/main" id="{D7CABCDD-03BF-F2E9-3F26-76EC12FF8742}"/>
              </a:ext>
            </a:extLst>
          </p:cNvPr>
          <p:cNvSpPr txBox="1">
            <a:spLocks/>
          </p:cNvSpPr>
          <p:nvPr/>
        </p:nvSpPr>
        <p:spPr>
          <a:xfrm>
            <a:off x="692509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8DD1769-DAE9-6C4E-82F4-B62273FFA290}" type="slidenum">
              <a:rPr lang="ja-JP" altLang="en-US" smtClean="0">
                <a:latin typeface="Yu Gothic" panose="020B0400000000000000" pitchFamily="34" charset="-128"/>
                <a:ea typeface="Yu Gothic" panose="020B0400000000000000" pitchFamily="34" charset="-128"/>
              </a:rPr>
              <a:pPr/>
              <a:t>15</a:t>
            </a:fld>
            <a:endParaRPr lang="ja-JP" altLang="en-US">
              <a:latin typeface="Yu Gothic" panose="020B0400000000000000" pitchFamily="34" charset="-128"/>
              <a:ea typeface="Yu Gothic" panose="020B0400000000000000" pitchFamily="34" charset="-128"/>
            </a:endParaRPr>
          </a:p>
        </p:txBody>
      </p:sp>
      <p:sp>
        <p:nvSpPr>
          <p:cNvPr id="17" name="正方形/長方形 16">
            <a:extLst>
              <a:ext uri="{FF2B5EF4-FFF2-40B4-BE49-F238E27FC236}">
                <a16:creationId xmlns:a16="http://schemas.microsoft.com/office/drawing/2014/main" id="{06931247-5F88-3679-DB95-06727B6D23BC}"/>
              </a:ext>
            </a:extLst>
          </p:cNvPr>
          <p:cNvSpPr/>
          <p:nvPr/>
        </p:nvSpPr>
        <p:spPr>
          <a:xfrm>
            <a:off x="1710431" y="4457729"/>
            <a:ext cx="2353090" cy="707886"/>
          </a:xfrm>
          <a:prstGeom prst="rect">
            <a:avLst/>
          </a:prstGeom>
          <a:ln w="38100">
            <a:solidFill>
              <a:schemeClr val="accent1"/>
            </a:solidFill>
          </a:ln>
        </p:spPr>
        <p:txBody>
          <a:bodyPr wrap="square">
            <a:spAutoFit/>
          </a:bodyPr>
          <a:lstStyle/>
          <a:p>
            <a:pPr algn="ctr"/>
            <a:r>
              <a:rPr lang="en-US" altLang="ja-JP" sz="2000" b="1" dirty="0">
                <a:latin typeface="Yu Gothic" panose="020B0400000000000000" pitchFamily="34" charset="-128"/>
                <a:ea typeface="Yu Gothic" panose="020B0400000000000000" pitchFamily="34" charset="-128"/>
              </a:rPr>
              <a:t>OIL4</a:t>
            </a:r>
            <a:r>
              <a:rPr lang="ja-JP" altLang="en-US" sz="2000" b="1">
                <a:latin typeface="Yu Gothic" panose="020B0400000000000000" pitchFamily="34" charset="-128"/>
                <a:ea typeface="Yu Gothic" panose="020B0400000000000000" pitchFamily="34" charset="-128"/>
              </a:rPr>
              <a:t>超</a:t>
            </a:r>
            <a:endParaRPr lang="en-US" altLang="ja-JP" sz="2000" b="1" dirty="0">
              <a:latin typeface="Yu Gothic" panose="020B0400000000000000" pitchFamily="34" charset="-128"/>
              <a:ea typeface="Yu Gothic" panose="020B0400000000000000" pitchFamily="34" charset="-128"/>
            </a:endParaRPr>
          </a:p>
          <a:p>
            <a:pPr algn="ctr"/>
            <a:r>
              <a:rPr lang="ja-JP" altLang="en-US" sz="2000" b="1">
                <a:latin typeface="Yu Gothic" panose="020B0400000000000000" pitchFamily="34" charset="-128"/>
                <a:ea typeface="Yu Gothic" panose="020B0400000000000000" pitchFamily="34" charset="-128"/>
              </a:rPr>
              <a:t>（</a:t>
            </a:r>
            <a:r>
              <a:rPr lang="en-US" altLang="ja-JP" sz="2000" b="1" dirty="0">
                <a:latin typeface="Yu Gothic" panose="020B0400000000000000" pitchFamily="34" charset="-128"/>
                <a:ea typeface="Yu Gothic" panose="020B0400000000000000" pitchFamily="34" charset="-128"/>
              </a:rPr>
              <a:t>40,000cpm</a:t>
            </a:r>
            <a:r>
              <a:rPr lang="ja-JP" altLang="en-US" sz="2000" b="1">
                <a:latin typeface="Yu Gothic" panose="020B0400000000000000" pitchFamily="34" charset="-128"/>
                <a:ea typeface="Yu Gothic" panose="020B0400000000000000" pitchFamily="34" charset="-128"/>
              </a:rPr>
              <a:t>超）</a:t>
            </a:r>
          </a:p>
        </p:txBody>
      </p:sp>
      <p:sp>
        <p:nvSpPr>
          <p:cNvPr id="18" name="右矢印 10">
            <a:extLst>
              <a:ext uri="{FF2B5EF4-FFF2-40B4-BE49-F238E27FC236}">
                <a16:creationId xmlns:a16="http://schemas.microsoft.com/office/drawing/2014/main" id="{47C926BB-E385-B4D2-03C6-F6161750A850}"/>
              </a:ext>
            </a:extLst>
          </p:cNvPr>
          <p:cNvSpPr/>
          <p:nvPr/>
        </p:nvSpPr>
        <p:spPr>
          <a:xfrm>
            <a:off x="5192924" y="3595033"/>
            <a:ext cx="684136" cy="48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9" name="正方形/長方形 18">
            <a:extLst>
              <a:ext uri="{FF2B5EF4-FFF2-40B4-BE49-F238E27FC236}">
                <a16:creationId xmlns:a16="http://schemas.microsoft.com/office/drawing/2014/main" id="{F7DD89F5-896B-FA33-7D08-F831DB563A35}"/>
              </a:ext>
            </a:extLst>
          </p:cNvPr>
          <p:cNvSpPr/>
          <p:nvPr/>
        </p:nvSpPr>
        <p:spPr>
          <a:xfrm>
            <a:off x="4572000" y="4454856"/>
            <a:ext cx="2353090" cy="707886"/>
          </a:xfrm>
          <a:prstGeom prst="rect">
            <a:avLst/>
          </a:prstGeom>
          <a:ln w="38100">
            <a:solidFill>
              <a:schemeClr val="accent1"/>
            </a:solidFill>
          </a:ln>
        </p:spPr>
        <p:txBody>
          <a:bodyPr wrap="square">
            <a:spAutoFit/>
          </a:bodyPr>
          <a:lstStyle/>
          <a:p>
            <a:pPr algn="ctr"/>
            <a:r>
              <a:rPr lang="en-US" altLang="ja-JP" sz="2000" b="1" dirty="0">
                <a:latin typeface="Yu Gothic" panose="020B0400000000000000" pitchFamily="34" charset="-128"/>
                <a:ea typeface="Yu Gothic" panose="020B0400000000000000" pitchFamily="34" charset="-128"/>
              </a:rPr>
              <a:t>OIL4</a:t>
            </a:r>
            <a:r>
              <a:rPr lang="ja-JP" altLang="en-US" sz="2000" b="1">
                <a:latin typeface="Yu Gothic" panose="020B0400000000000000" pitchFamily="34" charset="-128"/>
                <a:ea typeface="Yu Gothic" panose="020B0400000000000000" pitchFamily="34" charset="-128"/>
              </a:rPr>
              <a:t>超</a:t>
            </a:r>
            <a:endParaRPr lang="en-US" altLang="ja-JP" sz="2000" b="1" dirty="0">
              <a:latin typeface="Yu Gothic" panose="020B0400000000000000" pitchFamily="34" charset="-128"/>
              <a:ea typeface="Yu Gothic" panose="020B0400000000000000" pitchFamily="34" charset="-128"/>
            </a:endParaRPr>
          </a:p>
          <a:p>
            <a:pPr algn="ctr"/>
            <a:r>
              <a:rPr lang="ja-JP" altLang="en-US" sz="2000" b="1">
                <a:latin typeface="Yu Gothic" panose="020B0400000000000000" pitchFamily="34" charset="-128"/>
                <a:ea typeface="Yu Gothic" panose="020B0400000000000000" pitchFamily="34" charset="-128"/>
              </a:rPr>
              <a:t>（</a:t>
            </a:r>
            <a:r>
              <a:rPr lang="en-US" altLang="ja-JP" sz="2000" b="1" dirty="0">
                <a:latin typeface="Yu Gothic" panose="020B0400000000000000" pitchFamily="34" charset="-128"/>
                <a:ea typeface="Yu Gothic" panose="020B0400000000000000" pitchFamily="34" charset="-128"/>
              </a:rPr>
              <a:t>40,000cpm</a:t>
            </a:r>
            <a:r>
              <a:rPr lang="ja-JP" altLang="en-US" sz="2000" b="1">
                <a:latin typeface="Yu Gothic" panose="020B0400000000000000" pitchFamily="34" charset="-128"/>
                <a:ea typeface="Yu Gothic" panose="020B0400000000000000" pitchFamily="34" charset="-128"/>
              </a:rPr>
              <a:t>超）</a:t>
            </a:r>
          </a:p>
        </p:txBody>
      </p:sp>
      <p:sp>
        <p:nvSpPr>
          <p:cNvPr id="20" name="正方形/長方形 19">
            <a:extLst>
              <a:ext uri="{FF2B5EF4-FFF2-40B4-BE49-F238E27FC236}">
                <a16:creationId xmlns:a16="http://schemas.microsoft.com/office/drawing/2014/main" id="{83330798-5D94-9F7E-8C6B-7B7D4D33A8DC}"/>
              </a:ext>
            </a:extLst>
          </p:cNvPr>
          <p:cNvSpPr/>
          <p:nvPr/>
        </p:nvSpPr>
        <p:spPr>
          <a:xfrm>
            <a:off x="5891077" y="2922843"/>
            <a:ext cx="2886613" cy="923330"/>
          </a:xfrm>
          <a:prstGeom prst="rect">
            <a:avLst/>
          </a:prstGeom>
        </p:spPr>
        <p:txBody>
          <a:bodyPr wrap="square">
            <a:spAutoFit/>
          </a:bodyPr>
          <a:lstStyle/>
          <a:p>
            <a:pPr marL="179388" indent="-179388">
              <a:buFont typeface="Arial" panose="020B0604020202020204" pitchFamily="34" charset="0"/>
              <a:buChar char="•"/>
            </a:pPr>
            <a:r>
              <a:rPr lang="ja-JP" altLang="en-US">
                <a:latin typeface="Yu Gothic" panose="020B0400000000000000" pitchFamily="34" charset="-128"/>
                <a:ea typeface="Yu Gothic" panose="020B0400000000000000" pitchFamily="34" charset="-128"/>
              </a:rPr>
              <a:t>迅速な住民等の避難及び一時移転のため、着替えやふき取りにより行う。</a:t>
            </a:r>
            <a:endParaRPr lang="en-US" altLang="ja-JP" dirty="0">
              <a:latin typeface="Yu Gothic" panose="020B0400000000000000" pitchFamily="34" charset="-128"/>
              <a:ea typeface="Yu Gothic" panose="020B0400000000000000" pitchFamily="34" charset="-128"/>
            </a:endParaRPr>
          </a:p>
        </p:txBody>
      </p:sp>
      <p:sp>
        <p:nvSpPr>
          <p:cNvPr id="21" name="テキスト ボックス 3">
            <a:extLst>
              <a:ext uri="{FF2B5EF4-FFF2-40B4-BE49-F238E27FC236}">
                <a16:creationId xmlns:a16="http://schemas.microsoft.com/office/drawing/2014/main" id="{3142E357-1246-3732-5996-A25BB04AEE31}"/>
              </a:ext>
            </a:extLst>
          </p:cNvPr>
          <p:cNvSpPr txBox="1"/>
          <p:nvPr/>
        </p:nvSpPr>
        <p:spPr>
          <a:xfrm>
            <a:off x="67733" y="71909"/>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96030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221E0-AFF5-3F49-86D5-15FFDA869439}"/>
              </a:ext>
            </a:extLst>
          </p:cNvPr>
          <p:cNvSpPr>
            <a:spLocks noGrp="1"/>
          </p:cNvSpPr>
          <p:nvPr>
            <p:ph type="title"/>
          </p:nvPr>
        </p:nvSpPr>
        <p:spPr/>
        <p:txBody>
          <a:bodyPr>
            <a:normAutofit/>
          </a:bodyPr>
          <a:lstStyle/>
          <a:p>
            <a:r>
              <a:rPr kumimoji="1" lang="ja-JP" altLang="en-US">
                <a:latin typeface="Yu Gothic" panose="020B0400000000000000" pitchFamily="34" charset="-128"/>
                <a:ea typeface="Yu Gothic" panose="020B0400000000000000" pitchFamily="34" charset="-128"/>
              </a:rPr>
              <a:t>車両の</a:t>
            </a:r>
            <a:r>
              <a:rPr lang="ja-JP" altLang="en-US">
                <a:latin typeface="Yu Gothic" panose="020B0400000000000000" pitchFamily="34" charset="-128"/>
                <a:ea typeface="Yu Gothic" panose="020B0400000000000000" pitchFamily="34" charset="-128"/>
              </a:rPr>
              <a:t>検査</a:t>
            </a:r>
            <a:endParaRPr kumimoji="1" lang="ja-JP" altLang="en-US">
              <a:latin typeface="Yu Gothic" panose="020B0400000000000000" pitchFamily="34" charset="-128"/>
              <a:ea typeface="Yu Gothic" panose="020B0400000000000000" pitchFamily="34" charset="-128"/>
            </a:endParaRPr>
          </a:p>
        </p:txBody>
      </p:sp>
      <p:sp>
        <p:nvSpPr>
          <p:cNvPr id="3" name="スライド番号プレースホルダー 2">
            <a:extLst>
              <a:ext uri="{FF2B5EF4-FFF2-40B4-BE49-F238E27FC236}">
                <a16:creationId xmlns:a16="http://schemas.microsoft.com/office/drawing/2014/main" id="{E2D042E7-46CE-2F40-A3B2-09026EC24A33}"/>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16</a:t>
            </a:fld>
            <a:endParaRPr kumimoji="1" lang="ja-JP" altLang="en-US">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1DA33266-E266-4F41-AD7D-E0CDFF3659AD}"/>
              </a:ext>
            </a:extLst>
          </p:cNvPr>
          <p:cNvSpPr/>
          <p:nvPr/>
        </p:nvSpPr>
        <p:spPr>
          <a:xfrm>
            <a:off x="1565607" y="4677924"/>
            <a:ext cx="387798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ja-JP" altLang="en-US" dirty="0">
                <a:latin typeface="Yu Gothic" panose="020B0400000000000000" pitchFamily="34" charset="-128"/>
                <a:ea typeface="Yu Gothic" panose="020B0400000000000000" pitchFamily="34" charset="-128"/>
              </a:rPr>
              <a:t>確認検査及び簡易除染の場所へ誘導</a:t>
            </a:r>
          </a:p>
        </p:txBody>
      </p:sp>
      <p:sp>
        <p:nvSpPr>
          <p:cNvPr id="8" name="下矢印 7">
            <a:extLst>
              <a:ext uri="{FF2B5EF4-FFF2-40B4-BE49-F238E27FC236}">
                <a16:creationId xmlns:a16="http://schemas.microsoft.com/office/drawing/2014/main" id="{6E760D91-5BC8-7C43-8BBF-538B18FB1E14}"/>
              </a:ext>
            </a:extLst>
          </p:cNvPr>
          <p:cNvSpPr/>
          <p:nvPr/>
        </p:nvSpPr>
        <p:spPr>
          <a:xfrm>
            <a:off x="2368319" y="3994164"/>
            <a:ext cx="450760" cy="616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pic>
        <p:nvPicPr>
          <p:cNvPr id="12" name="図 11">
            <a:extLst>
              <a:ext uri="{FF2B5EF4-FFF2-40B4-BE49-F238E27FC236}">
                <a16:creationId xmlns:a16="http://schemas.microsoft.com/office/drawing/2014/main" id="{9F570D1A-B46B-4549-AA4F-B6B73EAE47D9}"/>
              </a:ext>
            </a:extLst>
          </p:cNvPr>
          <p:cNvPicPr>
            <a:picLocks noChangeAspect="1"/>
          </p:cNvPicPr>
          <p:nvPr/>
        </p:nvPicPr>
        <p:blipFill>
          <a:blip r:embed="rId3"/>
          <a:stretch>
            <a:fillRect/>
          </a:stretch>
        </p:blipFill>
        <p:spPr>
          <a:xfrm>
            <a:off x="515936" y="1485467"/>
            <a:ext cx="4794594" cy="2358422"/>
          </a:xfrm>
          <a:prstGeom prst="rect">
            <a:avLst/>
          </a:prstGeom>
        </p:spPr>
      </p:pic>
      <p:sp>
        <p:nvSpPr>
          <p:cNvPr id="13" name="テキスト ボックス 12">
            <a:extLst>
              <a:ext uri="{FF2B5EF4-FFF2-40B4-BE49-F238E27FC236}">
                <a16:creationId xmlns:a16="http://schemas.microsoft.com/office/drawing/2014/main" id="{A4F09AEF-8F9C-F645-9135-B4CA7A693903}"/>
              </a:ext>
            </a:extLst>
          </p:cNvPr>
          <p:cNvSpPr txBox="1"/>
          <p:nvPr/>
        </p:nvSpPr>
        <p:spPr>
          <a:xfrm>
            <a:off x="3684871" y="1219890"/>
            <a:ext cx="121058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000">
                <a:latin typeface="Yu Gothic" panose="020B0400000000000000" pitchFamily="34" charset="-128"/>
                <a:ea typeface="Yu Gothic" panose="020B0400000000000000" pitchFamily="34" charset="-128"/>
              </a:rPr>
              <a:t>指定箇所</a:t>
            </a:r>
          </a:p>
        </p:txBody>
      </p:sp>
      <p:sp>
        <p:nvSpPr>
          <p:cNvPr id="14" name="テキスト ボックス 13">
            <a:extLst>
              <a:ext uri="{FF2B5EF4-FFF2-40B4-BE49-F238E27FC236}">
                <a16:creationId xmlns:a16="http://schemas.microsoft.com/office/drawing/2014/main" id="{F718F35E-552C-B441-9E4E-42AC7311EBD9}"/>
              </a:ext>
            </a:extLst>
          </p:cNvPr>
          <p:cNvSpPr txBox="1"/>
          <p:nvPr/>
        </p:nvSpPr>
        <p:spPr>
          <a:xfrm>
            <a:off x="168766" y="3646894"/>
            <a:ext cx="121058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000">
                <a:latin typeface="Yu Gothic" panose="020B0400000000000000" pitchFamily="34" charset="-128"/>
                <a:ea typeface="Yu Gothic" panose="020B0400000000000000" pitchFamily="34" charset="-128"/>
              </a:rPr>
              <a:t>指定箇所</a:t>
            </a:r>
          </a:p>
        </p:txBody>
      </p:sp>
      <p:sp>
        <p:nvSpPr>
          <p:cNvPr id="15" name="正方形/長方形 14">
            <a:extLst>
              <a:ext uri="{FF2B5EF4-FFF2-40B4-BE49-F238E27FC236}">
                <a16:creationId xmlns:a16="http://schemas.microsoft.com/office/drawing/2014/main" id="{C69555FA-40B7-394B-82F7-FD1F776E0B9B}"/>
              </a:ext>
            </a:extLst>
          </p:cNvPr>
          <p:cNvSpPr/>
          <p:nvPr/>
        </p:nvSpPr>
        <p:spPr>
          <a:xfrm>
            <a:off x="2086608" y="1797614"/>
            <a:ext cx="2153289" cy="4883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6" name="テキスト ボックス 15">
            <a:extLst>
              <a:ext uri="{FF2B5EF4-FFF2-40B4-BE49-F238E27FC236}">
                <a16:creationId xmlns:a16="http://schemas.microsoft.com/office/drawing/2014/main" id="{B01BBCB9-DD3D-D842-A9E2-E2EAB639B01C}"/>
              </a:ext>
            </a:extLst>
          </p:cNvPr>
          <p:cNvSpPr txBox="1"/>
          <p:nvPr/>
        </p:nvSpPr>
        <p:spPr>
          <a:xfrm>
            <a:off x="4988218" y="1485467"/>
            <a:ext cx="1415772" cy="461665"/>
          </a:xfrm>
          <a:prstGeom prst="rect">
            <a:avLst/>
          </a:prstGeom>
          <a:noFill/>
        </p:spPr>
        <p:txBody>
          <a:bodyPr wrap="none" rtlCol="0">
            <a:spAutoFit/>
          </a:bodyPr>
          <a:lstStyle/>
          <a:p>
            <a:r>
              <a:rPr kumimoji="1" lang="ja-JP" altLang="en-US" sz="2400">
                <a:latin typeface="Yu Gothic" panose="020B0400000000000000" pitchFamily="34" charset="-128"/>
                <a:ea typeface="Yu Gothic" panose="020B0400000000000000" pitchFamily="34" charset="-128"/>
              </a:rPr>
              <a:t>ワイパー</a:t>
            </a:r>
          </a:p>
        </p:txBody>
      </p:sp>
      <p:cxnSp>
        <p:nvCxnSpPr>
          <p:cNvPr id="18" name="直線矢印コネクタ 17">
            <a:extLst>
              <a:ext uri="{FF2B5EF4-FFF2-40B4-BE49-F238E27FC236}">
                <a16:creationId xmlns:a16="http://schemas.microsoft.com/office/drawing/2014/main" id="{E9680415-B931-A745-AAFF-AE33A0D08928}"/>
              </a:ext>
            </a:extLst>
          </p:cNvPr>
          <p:cNvCxnSpPr>
            <a:cxnSpLocks/>
          </p:cNvCxnSpPr>
          <p:nvPr/>
        </p:nvCxnSpPr>
        <p:spPr>
          <a:xfrm flipH="1">
            <a:off x="4346619" y="1734021"/>
            <a:ext cx="616742" cy="4106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7E8E1EC-1CF5-E74A-9579-261BFF2063B9}"/>
              </a:ext>
            </a:extLst>
          </p:cNvPr>
          <p:cNvSpPr txBox="1"/>
          <p:nvPr/>
        </p:nvSpPr>
        <p:spPr>
          <a:xfrm>
            <a:off x="457611" y="4080008"/>
            <a:ext cx="1107996" cy="461665"/>
          </a:xfrm>
          <a:prstGeom prst="rect">
            <a:avLst/>
          </a:prstGeom>
          <a:noFill/>
        </p:spPr>
        <p:txBody>
          <a:bodyPr wrap="none" rtlCol="0">
            <a:spAutoFit/>
          </a:bodyPr>
          <a:lstStyle/>
          <a:p>
            <a:r>
              <a:rPr kumimoji="1" lang="ja-JP" altLang="en-US" sz="2400">
                <a:latin typeface="Yu Gothic" panose="020B0400000000000000" pitchFamily="34" charset="-128"/>
                <a:ea typeface="Yu Gothic" panose="020B0400000000000000" pitchFamily="34" charset="-128"/>
              </a:rPr>
              <a:t>タイヤ</a:t>
            </a:r>
          </a:p>
        </p:txBody>
      </p:sp>
      <p:cxnSp>
        <p:nvCxnSpPr>
          <p:cNvPr id="20" name="直線矢印コネクタ 19">
            <a:extLst>
              <a:ext uri="{FF2B5EF4-FFF2-40B4-BE49-F238E27FC236}">
                <a16:creationId xmlns:a16="http://schemas.microsoft.com/office/drawing/2014/main" id="{C036DBB2-1122-2A4F-AE00-7CF6A2D066FB}"/>
              </a:ext>
            </a:extLst>
          </p:cNvPr>
          <p:cNvCxnSpPr>
            <a:cxnSpLocks/>
          </p:cNvCxnSpPr>
          <p:nvPr/>
        </p:nvCxnSpPr>
        <p:spPr>
          <a:xfrm flipV="1">
            <a:off x="1565607" y="3804157"/>
            <a:ext cx="666682" cy="41327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フリーフォーム 23">
            <a:extLst>
              <a:ext uri="{FF2B5EF4-FFF2-40B4-BE49-F238E27FC236}">
                <a16:creationId xmlns:a16="http://schemas.microsoft.com/office/drawing/2014/main" id="{39595EA9-0919-2842-BCCA-1170B6313173}"/>
              </a:ext>
            </a:extLst>
          </p:cNvPr>
          <p:cNvSpPr/>
          <p:nvPr/>
        </p:nvSpPr>
        <p:spPr>
          <a:xfrm>
            <a:off x="2019368" y="2760717"/>
            <a:ext cx="685134" cy="1074421"/>
          </a:xfrm>
          <a:custGeom>
            <a:avLst/>
            <a:gdLst>
              <a:gd name="connsiteX0" fmla="*/ 783771 w 783771"/>
              <a:gd name="connsiteY0" fmla="*/ 1121929 h 1121929"/>
              <a:gd name="connsiteX1" fmla="*/ 636814 w 783771"/>
              <a:gd name="connsiteY1" fmla="*/ 223857 h 1121929"/>
              <a:gd name="connsiteX2" fmla="*/ 179614 w 783771"/>
              <a:gd name="connsiteY2" fmla="*/ 60571 h 1121929"/>
              <a:gd name="connsiteX3" fmla="*/ 0 w 783771"/>
              <a:gd name="connsiteY3" fmla="*/ 1072943 h 1121929"/>
              <a:gd name="connsiteX0" fmla="*/ 783771 w 783771"/>
              <a:gd name="connsiteY0" fmla="*/ 1177061 h 1177061"/>
              <a:gd name="connsiteX1" fmla="*/ 636814 w 783771"/>
              <a:gd name="connsiteY1" fmla="*/ 278989 h 1177061"/>
              <a:gd name="connsiteX2" fmla="*/ 146957 w 783771"/>
              <a:gd name="connsiteY2" fmla="*/ 50389 h 1177061"/>
              <a:gd name="connsiteX3" fmla="*/ 0 w 783771"/>
              <a:gd name="connsiteY3" fmla="*/ 1128075 h 1177061"/>
              <a:gd name="connsiteX0" fmla="*/ 816428 w 816428"/>
              <a:gd name="connsiteY0" fmla="*/ 1179357 h 1179357"/>
              <a:gd name="connsiteX1" fmla="*/ 669471 w 816428"/>
              <a:gd name="connsiteY1" fmla="*/ 281285 h 1179357"/>
              <a:gd name="connsiteX2" fmla="*/ 179614 w 816428"/>
              <a:gd name="connsiteY2" fmla="*/ 52685 h 1179357"/>
              <a:gd name="connsiteX3" fmla="*/ 0 w 816428"/>
              <a:gd name="connsiteY3" fmla="*/ 1163028 h 1179357"/>
              <a:gd name="connsiteX0" fmla="*/ 816428 w 816428"/>
              <a:gd name="connsiteY0" fmla="*/ 1111149 h 1111149"/>
              <a:gd name="connsiteX1" fmla="*/ 669471 w 816428"/>
              <a:gd name="connsiteY1" fmla="*/ 213077 h 1111149"/>
              <a:gd name="connsiteX2" fmla="*/ 212271 w 816428"/>
              <a:gd name="connsiteY2" fmla="*/ 66120 h 1111149"/>
              <a:gd name="connsiteX3" fmla="*/ 0 w 816428"/>
              <a:gd name="connsiteY3" fmla="*/ 1094820 h 1111149"/>
              <a:gd name="connsiteX0" fmla="*/ 816428 w 816428"/>
              <a:gd name="connsiteY0" fmla="*/ 1061582 h 1061582"/>
              <a:gd name="connsiteX1" fmla="*/ 669471 w 816428"/>
              <a:gd name="connsiteY1" fmla="*/ 163510 h 1061582"/>
              <a:gd name="connsiteX2" fmla="*/ 179614 w 816428"/>
              <a:gd name="connsiteY2" fmla="*/ 81868 h 1061582"/>
              <a:gd name="connsiteX3" fmla="*/ 0 w 816428"/>
              <a:gd name="connsiteY3" fmla="*/ 1045253 h 1061582"/>
              <a:gd name="connsiteX0" fmla="*/ 816428 w 816428"/>
              <a:gd name="connsiteY0" fmla="*/ 1068450 h 1068450"/>
              <a:gd name="connsiteX1" fmla="*/ 653142 w 816428"/>
              <a:gd name="connsiteY1" fmla="*/ 154049 h 1068450"/>
              <a:gd name="connsiteX2" fmla="*/ 179614 w 816428"/>
              <a:gd name="connsiteY2" fmla="*/ 88736 h 1068450"/>
              <a:gd name="connsiteX3" fmla="*/ 0 w 816428"/>
              <a:gd name="connsiteY3" fmla="*/ 1052121 h 1068450"/>
              <a:gd name="connsiteX0" fmla="*/ 767442 w 767442"/>
              <a:gd name="connsiteY0" fmla="*/ 1085588 h 1085588"/>
              <a:gd name="connsiteX1" fmla="*/ 653142 w 767442"/>
              <a:gd name="connsiteY1" fmla="*/ 154859 h 1085588"/>
              <a:gd name="connsiteX2" fmla="*/ 179614 w 767442"/>
              <a:gd name="connsiteY2" fmla="*/ 89546 h 1085588"/>
              <a:gd name="connsiteX3" fmla="*/ 0 w 767442"/>
              <a:gd name="connsiteY3" fmla="*/ 1052931 h 1085588"/>
              <a:gd name="connsiteX0" fmla="*/ 653142 w 683611"/>
              <a:gd name="connsiteY0" fmla="*/ 1102734 h 1102734"/>
              <a:gd name="connsiteX1" fmla="*/ 653142 w 683611"/>
              <a:gd name="connsiteY1" fmla="*/ 155676 h 1102734"/>
              <a:gd name="connsiteX2" fmla="*/ 179614 w 683611"/>
              <a:gd name="connsiteY2" fmla="*/ 90363 h 1102734"/>
              <a:gd name="connsiteX3" fmla="*/ 0 w 683611"/>
              <a:gd name="connsiteY3" fmla="*/ 1053748 h 1102734"/>
              <a:gd name="connsiteX0" fmla="*/ 653142 w 730082"/>
              <a:gd name="connsiteY0" fmla="*/ 1102734 h 1102734"/>
              <a:gd name="connsiteX1" fmla="*/ 653142 w 730082"/>
              <a:gd name="connsiteY1" fmla="*/ 155676 h 1102734"/>
              <a:gd name="connsiteX2" fmla="*/ 179614 w 730082"/>
              <a:gd name="connsiteY2" fmla="*/ 90363 h 1102734"/>
              <a:gd name="connsiteX3" fmla="*/ 0 w 730082"/>
              <a:gd name="connsiteY3" fmla="*/ 1053748 h 1102734"/>
              <a:gd name="connsiteX0" fmla="*/ 669471 w 740803"/>
              <a:gd name="connsiteY0" fmla="*/ 1188560 h 1188560"/>
              <a:gd name="connsiteX1" fmla="*/ 653142 w 740803"/>
              <a:gd name="connsiteY1" fmla="*/ 159859 h 1188560"/>
              <a:gd name="connsiteX2" fmla="*/ 179614 w 740803"/>
              <a:gd name="connsiteY2" fmla="*/ 94546 h 1188560"/>
              <a:gd name="connsiteX3" fmla="*/ 0 w 740803"/>
              <a:gd name="connsiteY3" fmla="*/ 1057931 h 1188560"/>
              <a:gd name="connsiteX0" fmla="*/ 669471 w 693471"/>
              <a:gd name="connsiteY0" fmla="*/ 1190277 h 1292517"/>
              <a:gd name="connsiteX1" fmla="*/ 669471 w 693471"/>
              <a:gd name="connsiteY1" fmla="*/ 1222933 h 1292517"/>
              <a:gd name="connsiteX2" fmla="*/ 653142 w 693471"/>
              <a:gd name="connsiteY2" fmla="*/ 161576 h 1292517"/>
              <a:gd name="connsiteX3" fmla="*/ 179614 w 693471"/>
              <a:gd name="connsiteY3" fmla="*/ 96263 h 1292517"/>
              <a:gd name="connsiteX4" fmla="*/ 0 w 693471"/>
              <a:gd name="connsiteY4" fmla="*/ 1059648 h 1292517"/>
              <a:gd name="connsiteX0" fmla="*/ 669471 w 734864"/>
              <a:gd name="connsiteY0" fmla="*/ 1179578 h 1180501"/>
              <a:gd name="connsiteX1" fmla="*/ 734785 w 734864"/>
              <a:gd name="connsiteY1" fmla="*/ 999962 h 1180501"/>
              <a:gd name="connsiteX2" fmla="*/ 653142 w 734864"/>
              <a:gd name="connsiteY2" fmla="*/ 150877 h 1180501"/>
              <a:gd name="connsiteX3" fmla="*/ 179614 w 734864"/>
              <a:gd name="connsiteY3" fmla="*/ 85564 h 1180501"/>
              <a:gd name="connsiteX4" fmla="*/ 0 w 734864"/>
              <a:gd name="connsiteY4" fmla="*/ 1048949 h 1180501"/>
              <a:gd name="connsiteX0" fmla="*/ 963385 w 963385"/>
              <a:gd name="connsiteY0" fmla="*/ 1228563 h 1228887"/>
              <a:gd name="connsiteX1" fmla="*/ 734785 w 963385"/>
              <a:gd name="connsiteY1" fmla="*/ 999962 h 1228887"/>
              <a:gd name="connsiteX2" fmla="*/ 653142 w 963385"/>
              <a:gd name="connsiteY2" fmla="*/ 150877 h 1228887"/>
              <a:gd name="connsiteX3" fmla="*/ 179614 w 963385"/>
              <a:gd name="connsiteY3" fmla="*/ 85564 h 1228887"/>
              <a:gd name="connsiteX4" fmla="*/ 0 w 963385"/>
              <a:gd name="connsiteY4" fmla="*/ 1048949 h 1228887"/>
              <a:gd name="connsiteX0" fmla="*/ 963385 w 963385"/>
              <a:gd name="connsiteY0" fmla="*/ 1223281 h 1223403"/>
              <a:gd name="connsiteX1" fmla="*/ 734785 w 963385"/>
              <a:gd name="connsiteY1" fmla="*/ 880380 h 1223403"/>
              <a:gd name="connsiteX2" fmla="*/ 653142 w 963385"/>
              <a:gd name="connsiteY2" fmla="*/ 145595 h 1223403"/>
              <a:gd name="connsiteX3" fmla="*/ 179614 w 963385"/>
              <a:gd name="connsiteY3" fmla="*/ 80282 h 1223403"/>
              <a:gd name="connsiteX4" fmla="*/ 0 w 963385"/>
              <a:gd name="connsiteY4" fmla="*/ 1043667 h 1223403"/>
              <a:gd name="connsiteX0" fmla="*/ 963385 w 963385"/>
              <a:gd name="connsiteY0" fmla="*/ 1226255 h 1226377"/>
              <a:gd name="connsiteX1" fmla="*/ 734785 w 963385"/>
              <a:gd name="connsiteY1" fmla="*/ 883354 h 1226377"/>
              <a:gd name="connsiteX2" fmla="*/ 734784 w 963385"/>
              <a:gd name="connsiteY2" fmla="*/ 948670 h 1226377"/>
              <a:gd name="connsiteX3" fmla="*/ 653142 w 963385"/>
              <a:gd name="connsiteY3" fmla="*/ 148569 h 1226377"/>
              <a:gd name="connsiteX4" fmla="*/ 179614 w 963385"/>
              <a:gd name="connsiteY4" fmla="*/ 83256 h 1226377"/>
              <a:gd name="connsiteX5" fmla="*/ 0 w 963385"/>
              <a:gd name="connsiteY5" fmla="*/ 1046641 h 1226377"/>
              <a:gd name="connsiteX0" fmla="*/ 963385 w 963385"/>
              <a:gd name="connsiteY0" fmla="*/ 1238400 h 1238522"/>
              <a:gd name="connsiteX1" fmla="*/ 734785 w 963385"/>
              <a:gd name="connsiteY1" fmla="*/ 895499 h 1238522"/>
              <a:gd name="connsiteX2" fmla="*/ 669470 w 963385"/>
              <a:gd name="connsiteY2" fmla="*/ 1205744 h 1238522"/>
              <a:gd name="connsiteX3" fmla="*/ 653142 w 963385"/>
              <a:gd name="connsiteY3" fmla="*/ 160714 h 1238522"/>
              <a:gd name="connsiteX4" fmla="*/ 179614 w 963385"/>
              <a:gd name="connsiteY4" fmla="*/ 95401 h 1238522"/>
              <a:gd name="connsiteX5" fmla="*/ 0 w 963385"/>
              <a:gd name="connsiteY5" fmla="*/ 1058786 h 1238522"/>
              <a:gd name="connsiteX0" fmla="*/ 963385 w 996191"/>
              <a:gd name="connsiteY0" fmla="*/ 1238400 h 1238819"/>
              <a:gd name="connsiteX1" fmla="*/ 996042 w 996191"/>
              <a:gd name="connsiteY1" fmla="*/ 1026128 h 1238819"/>
              <a:gd name="connsiteX2" fmla="*/ 669470 w 996191"/>
              <a:gd name="connsiteY2" fmla="*/ 1205744 h 1238819"/>
              <a:gd name="connsiteX3" fmla="*/ 653142 w 996191"/>
              <a:gd name="connsiteY3" fmla="*/ 160714 h 1238819"/>
              <a:gd name="connsiteX4" fmla="*/ 179614 w 996191"/>
              <a:gd name="connsiteY4" fmla="*/ 95401 h 1238819"/>
              <a:gd name="connsiteX5" fmla="*/ 0 w 996191"/>
              <a:gd name="connsiteY5" fmla="*/ 1058786 h 1238819"/>
              <a:gd name="connsiteX0" fmla="*/ 963385 w 996191"/>
              <a:gd name="connsiteY0" fmla="*/ 1221126 h 1221545"/>
              <a:gd name="connsiteX1" fmla="*/ 996042 w 996191"/>
              <a:gd name="connsiteY1" fmla="*/ 1008854 h 1221545"/>
              <a:gd name="connsiteX2" fmla="*/ 751112 w 996191"/>
              <a:gd name="connsiteY2" fmla="*/ 829241 h 1221545"/>
              <a:gd name="connsiteX3" fmla="*/ 653142 w 996191"/>
              <a:gd name="connsiteY3" fmla="*/ 143440 h 1221545"/>
              <a:gd name="connsiteX4" fmla="*/ 179614 w 996191"/>
              <a:gd name="connsiteY4" fmla="*/ 78127 h 1221545"/>
              <a:gd name="connsiteX5" fmla="*/ 0 w 996191"/>
              <a:gd name="connsiteY5" fmla="*/ 1041512 h 1221545"/>
              <a:gd name="connsiteX0" fmla="*/ 963385 w 963385"/>
              <a:gd name="connsiteY0" fmla="*/ 1221126 h 1275654"/>
              <a:gd name="connsiteX1" fmla="*/ 636813 w 963385"/>
              <a:gd name="connsiteY1" fmla="*/ 1188469 h 1275654"/>
              <a:gd name="connsiteX2" fmla="*/ 751112 w 963385"/>
              <a:gd name="connsiteY2" fmla="*/ 829241 h 1275654"/>
              <a:gd name="connsiteX3" fmla="*/ 653142 w 963385"/>
              <a:gd name="connsiteY3" fmla="*/ 143440 h 1275654"/>
              <a:gd name="connsiteX4" fmla="*/ 179614 w 963385"/>
              <a:gd name="connsiteY4" fmla="*/ 78127 h 1275654"/>
              <a:gd name="connsiteX5" fmla="*/ 0 w 963385"/>
              <a:gd name="connsiteY5" fmla="*/ 1041512 h 1275654"/>
              <a:gd name="connsiteX0" fmla="*/ 963385 w 963385"/>
              <a:gd name="connsiteY0" fmla="*/ 1221126 h 1247595"/>
              <a:gd name="connsiteX1" fmla="*/ 636813 w 963385"/>
              <a:gd name="connsiteY1" fmla="*/ 1188469 h 1247595"/>
              <a:gd name="connsiteX2" fmla="*/ 751112 w 963385"/>
              <a:gd name="connsiteY2" fmla="*/ 829241 h 1247595"/>
              <a:gd name="connsiteX3" fmla="*/ 653142 w 963385"/>
              <a:gd name="connsiteY3" fmla="*/ 143440 h 1247595"/>
              <a:gd name="connsiteX4" fmla="*/ 179614 w 963385"/>
              <a:gd name="connsiteY4" fmla="*/ 78127 h 1247595"/>
              <a:gd name="connsiteX5" fmla="*/ 0 w 963385"/>
              <a:gd name="connsiteY5" fmla="*/ 1041512 h 1247595"/>
              <a:gd name="connsiteX0" fmla="*/ 963385 w 963385"/>
              <a:gd name="connsiteY0" fmla="*/ 1221126 h 1221572"/>
              <a:gd name="connsiteX1" fmla="*/ 636813 w 963385"/>
              <a:gd name="connsiteY1" fmla="*/ 1188469 h 1221572"/>
              <a:gd name="connsiteX2" fmla="*/ 751112 w 963385"/>
              <a:gd name="connsiteY2" fmla="*/ 829241 h 1221572"/>
              <a:gd name="connsiteX3" fmla="*/ 653142 w 963385"/>
              <a:gd name="connsiteY3" fmla="*/ 143440 h 1221572"/>
              <a:gd name="connsiteX4" fmla="*/ 179614 w 963385"/>
              <a:gd name="connsiteY4" fmla="*/ 78127 h 1221572"/>
              <a:gd name="connsiteX5" fmla="*/ 0 w 963385"/>
              <a:gd name="connsiteY5" fmla="*/ 1041512 h 1221572"/>
              <a:gd name="connsiteX0" fmla="*/ 979714 w 979714"/>
              <a:gd name="connsiteY0" fmla="*/ 1172141 h 1188469"/>
              <a:gd name="connsiteX1" fmla="*/ 636813 w 979714"/>
              <a:gd name="connsiteY1" fmla="*/ 1188469 h 1188469"/>
              <a:gd name="connsiteX2" fmla="*/ 751112 w 979714"/>
              <a:gd name="connsiteY2" fmla="*/ 829241 h 1188469"/>
              <a:gd name="connsiteX3" fmla="*/ 653142 w 979714"/>
              <a:gd name="connsiteY3" fmla="*/ 143440 h 1188469"/>
              <a:gd name="connsiteX4" fmla="*/ 179614 w 979714"/>
              <a:gd name="connsiteY4" fmla="*/ 78127 h 1188469"/>
              <a:gd name="connsiteX5" fmla="*/ 0 w 979714"/>
              <a:gd name="connsiteY5" fmla="*/ 1041512 h 11884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18454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7152 h 1193480"/>
              <a:gd name="connsiteX1" fmla="*/ 636813 w 979714"/>
              <a:gd name="connsiteY1" fmla="*/ 1193480 h 1193480"/>
              <a:gd name="connsiteX2" fmla="*/ 718454 w 979714"/>
              <a:gd name="connsiteY2" fmla="*/ 801595 h 1193480"/>
              <a:gd name="connsiteX3" fmla="*/ 604156 w 979714"/>
              <a:gd name="connsiteY3" fmla="*/ 132122 h 1193480"/>
              <a:gd name="connsiteX4" fmla="*/ 179614 w 979714"/>
              <a:gd name="connsiteY4" fmla="*/ 83138 h 1193480"/>
              <a:gd name="connsiteX5" fmla="*/ 0 w 979714"/>
              <a:gd name="connsiteY5" fmla="*/ 1046523 h 11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714" h="1193480">
                <a:moveTo>
                  <a:pt x="979714" y="1177152"/>
                </a:moveTo>
                <a:cubicBezTo>
                  <a:pt x="979714" y="1182595"/>
                  <a:pt x="672191" y="1185316"/>
                  <a:pt x="636813" y="1193480"/>
                </a:cubicBezTo>
                <a:cubicBezTo>
                  <a:pt x="598713" y="1147216"/>
                  <a:pt x="699403" y="1038359"/>
                  <a:pt x="718454" y="801595"/>
                </a:cubicBezTo>
                <a:cubicBezTo>
                  <a:pt x="704847" y="564831"/>
                  <a:pt x="693963" y="251865"/>
                  <a:pt x="604156" y="132122"/>
                </a:cubicBezTo>
                <a:cubicBezTo>
                  <a:pt x="514349" y="12379"/>
                  <a:pt x="280307" y="-69262"/>
                  <a:pt x="179614" y="83138"/>
                </a:cubicBezTo>
                <a:cubicBezTo>
                  <a:pt x="78921" y="235538"/>
                  <a:pt x="36739" y="611094"/>
                  <a:pt x="0" y="1046523"/>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9" name="フリーフォーム 28">
            <a:extLst>
              <a:ext uri="{FF2B5EF4-FFF2-40B4-BE49-F238E27FC236}">
                <a16:creationId xmlns:a16="http://schemas.microsoft.com/office/drawing/2014/main" id="{CB350745-F752-1240-A890-A9064647422F}"/>
              </a:ext>
            </a:extLst>
          </p:cNvPr>
          <p:cNvSpPr/>
          <p:nvPr/>
        </p:nvSpPr>
        <p:spPr>
          <a:xfrm>
            <a:off x="548810" y="2483435"/>
            <a:ext cx="685134" cy="945565"/>
          </a:xfrm>
          <a:custGeom>
            <a:avLst/>
            <a:gdLst>
              <a:gd name="connsiteX0" fmla="*/ 783771 w 783771"/>
              <a:gd name="connsiteY0" fmla="*/ 1121929 h 1121929"/>
              <a:gd name="connsiteX1" fmla="*/ 636814 w 783771"/>
              <a:gd name="connsiteY1" fmla="*/ 223857 h 1121929"/>
              <a:gd name="connsiteX2" fmla="*/ 179614 w 783771"/>
              <a:gd name="connsiteY2" fmla="*/ 60571 h 1121929"/>
              <a:gd name="connsiteX3" fmla="*/ 0 w 783771"/>
              <a:gd name="connsiteY3" fmla="*/ 1072943 h 1121929"/>
              <a:gd name="connsiteX0" fmla="*/ 783771 w 783771"/>
              <a:gd name="connsiteY0" fmla="*/ 1177061 h 1177061"/>
              <a:gd name="connsiteX1" fmla="*/ 636814 w 783771"/>
              <a:gd name="connsiteY1" fmla="*/ 278989 h 1177061"/>
              <a:gd name="connsiteX2" fmla="*/ 146957 w 783771"/>
              <a:gd name="connsiteY2" fmla="*/ 50389 h 1177061"/>
              <a:gd name="connsiteX3" fmla="*/ 0 w 783771"/>
              <a:gd name="connsiteY3" fmla="*/ 1128075 h 1177061"/>
              <a:gd name="connsiteX0" fmla="*/ 816428 w 816428"/>
              <a:gd name="connsiteY0" fmla="*/ 1179357 h 1179357"/>
              <a:gd name="connsiteX1" fmla="*/ 669471 w 816428"/>
              <a:gd name="connsiteY1" fmla="*/ 281285 h 1179357"/>
              <a:gd name="connsiteX2" fmla="*/ 179614 w 816428"/>
              <a:gd name="connsiteY2" fmla="*/ 52685 h 1179357"/>
              <a:gd name="connsiteX3" fmla="*/ 0 w 816428"/>
              <a:gd name="connsiteY3" fmla="*/ 1163028 h 1179357"/>
              <a:gd name="connsiteX0" fmla="*/ 816428 w 816428"/>
              <a:gd name="connsiteY0" fmla="*/ 1111149 h 1111149"/>
              <a:gd name="connsiteX1" fmla="*/ 669471 w 816428"/>
              <a:gd name="connsiteY1" fmla="*/ 213077 h 1111149"/>
              <a:gd name="connsiteX2" fmla="*/ 212271 w 816428"/>
              <a:gd name="connsiteY2" fmla="*/ 66120 h 1111149"/>
              <a:gd name="connsiteX3" fmla="*/ 0 w 816428"/>
              <a:gd name="connsiteY3" fmla="*/ 1094820 h 1111149"/>
              <a:gd name="connsiteX0" fmla="*/ 816428 w 816428"/>
              <a:gd name="connsiteY0" fmla="*/ 1061582 h 1061582"/>
              <a:gd name="connsiteX1" fmla="*/ 669471 w 816428"/>
              <a:gd name="connsiteY1" fmla="*/ 163510 h 1061582"/>
              <a:gd name="connsiteX2" fmla="*/ 179614 w 816428"/>
              <a:gd name="connsiteY2" fmla="*/ 81868 h 1061582"/>
              <a:gd name="connsiteX3" fmla="*/ 0 w 816428"/>
              <a:gd name="connsiteY3" fmla="*/ 1045253 h 1061582"/>
              <a:gd name="connsiteX0" fmla="*/ 816428 w 816428"/>
              <a:gd name="connsiteY0" fmla="*/ 1068450 h 1068450"/>
              <a:gd name="connsiteX1" fmla="*/ 653142 w 816428"/>
              <a:gd name="connsiteY1" fmla="*/ 154049 h 1068450"/>
              <a:gd name="connsiteX2" fmla="*/ 179614 w 816428"/>
              <a:gd name="connsiteY2" fmla="*/ 88736 h 1068450"/>
              <a:gd name="connsiteX3" fmla="*/ 0 w 816428"/>
              <a:gd name="connsiteY3" fmla="*/ 1052121 h 1068450"/>
              <a:gd name="connsiteX0" fmla="*/ 767442 w 767442"/>
              <a:gd name="connsiteY0" fmla="*/ 1085588 h 1085588"/>
              <a:gd name="connsiteX1" fmla="*/ 653142 w 767442"/>
              <a:gd name="connsiteY1" fmla="*/ 154859 h 1085588"/>
              <a:gd name="connsiteX2" fmla="*/ 179614 w 767442"/>
              <a:gd name="connsiteY2" fmla="*/ 89546 h 1085588"/>
              <a:gd name="connsiteX3" fmla="*/ 0 w 767442"/>
              <a:gd name="connsiteY3" fmla="*/ 1052931 h 1085588"/>
              <a:gd name="connsiteX0" fmla="*/ 653142 w 683611"/>
              <a:gd name="connsiteY0" fmla="*/ 1102734 h 1102734"/>
              <a:gd name="connsiteX1" fmla="*/ 653142 w 683611"/>
              <a:gd name="connsiteY1" fmla="*/ 155676 h 1102734"/>
              <a:gd name="connsiteX2" fmla="*/ 179614 w 683611"/>
              <a:gd name="connsiteY2" fmla="*/ 90363 h 1102734"/>
              <a:gd name="connsiteX3" fmla="*/ 0 w 683611"/>
              <a:gd name="connsiteY3" fmla="*/ 1053748 h 1102734"/>
              <a:gd name="connsiteX0" fmla="*/ 653142 w 730082"/>
              <a:gd name="connsiteY0" fmla="*/ 1102734 h 1102734"/>
              <a:gd name="connsiteX1" fmla="*/ 653142 w 730082"/>
              <a:gd name="connsiteY1" fmla="*/ 155676 h 1102734"/>
              <a:gd name="connsiteX2" fmla="*/ 179614 w 730082"/>
              <a:gd name="connsiteY2" fmla="*/ 90363 h 1102734"/>
              <a:gd name="connsiteX3" fmla="*/ 0 w 730082"/>
              <a:gd name="connsiteY3" fmla="*/ 1053748 h 1102734"/>
              <a:gd name="connsiteX0" fmla="*/ 669471 w 740803"/>
              <a:gd name="connsiteY0" fmla="*/ 1188560 h 1188560"/>
              <a:gd name="connsiteX1" fmla="*/ 653142 w 740803"/>
              <a:gd name="connsiteY1" fmla="*/ 159859 h 1188560"/>
              <a:gd name="connsiteX2" fmla="*/ 179614 w 740803"/>
              <a:gd name="connsiteY2" fmla="*/ 94546 h 1188560"/>
              <a:gd name="connsiteX3" fmla="*/ 0 w 740803"/>
              <a:gd name="connsiteY3" fmla="*/ 1057931 h 1188560"/>
              <a:gd name="connsiteX0" fmla="*/ 669471 w 693471"/>
              <a:gd name="connsiteY0" fmla="*/ 1190277 h 1292517"/>
              <a:gd name="connsiteX1" fmla="*/ 669471 w 693471"/>
              <a:gd name="connsiteY1" fmla="*/ 1222933 h 1292517"/>
              <a:gd name="connsiteX2" fmla="*/ 653142 w 693471"/>
              <a:gd name="connsiteY2" fmla="*/ 161576 h 1292517"/>
              <a:gd name="connsiteX3" fmla="*/ 179614 w 693471"/>
              <a:gd name="connsiteY3" fmla="*/ 96263 h 1292517"/>
              <a:gd name="connsiteX4" fmla="*/ 0 w 693471"/>
              <a:gd name="connsiteY4" fmla="*/ 1059648 h 1292517"/>
              <a:gd name="connsiteX0" fmla="*/ 669471 w 734864"/>
              <a:gd name="connsiteY0" fmla="*/ 1179578 h 1180501"/>
              <a:gd name="connsiteX1" fmla="*/ 734785 w 734864"/>
              <a:gd name="connsiteY1" fmla="*/ 999962 h 1180501"/>
              <a:gd name="connsiteX2" fmla="*/ 653142 w 734864"/>
              <a:gd name="connsiteY2" fmla="*/ 150877 h 1180501"/>
              <a:gd name="connsiteX3" fmla="*/ 179614 w 734864"/>
              <a:gd name="connsiteY3" fmla="*/ 85564 h 1180501"/>
              <a:gd name="connsiteX4" fmla="*/ 0 w 734864"/>
              <a:gd name="connsiteY4" fmla="*/ 1048949 h 1180501"/>
              <a:gd name="connsiteX0" fmla="*/ 963385 w 963385"/>
              <a:gd name="connsiteY0" fmla="*/ 1228563 h 1228887"/>
              <a:gd name="connsiteX1" fmla="*/ 734785 w 963385"/>
              <a:gd name="connsiteY1" fmla="*/ 999962 h 1228887"/>
              <a:gd name="connsiteX2" fmla="*/ 653142 w 963385"/>
              <a:gd name="connsiteY2" fmla="*/ 150877 h 1228887"/>
              <a:gd name="connsiteX3" fmla="*/ 179614 w 963385"/>
              <a:gd name="connsiteY3" fmla="*/ 85564 h 1228887"/>
              <a:gd name="connsiteX4" fmla="*/ 0 w 963385"/>
              <a:gd name="connsiteY4" fmla="*/ 1048949 h 1228887"/>
              <a:gd name="connsiteX0" fmla="*/ 963385 w 963385"/>
              <a:gd name="connsiteY0" fmla="*/ 1223281 h 1223403"/>
              <a:gd name="connsiteX1" fmla="*/ 734785 w 963385"/>
              <a:gd name="connsiteY1" fmla="*/ 880380 h 1223403"/>
              <a:gd name="connsiteX2" fmla="*/ 653142 w 963385"/>
              <a:gd name="connsiteY2" fmla="*/ 145595 h 1223403"/>
              <a:gd name="connsiteX3" fmla="*/ 179614 w 963385"/>
              <a:gd name="connsiteY3" fmla="*/ 80282 h 1223403"/>
              <a:gd name="connsiteX4" fmla="*/ 0 w 963385"/>
              <a:gd name="connsiteY4" fmla="*/ 1043667 h 1223403"/>
              <a:gd name="connsiteX0" fmla="*/ 963385 w 963385"/>
              <a:gd name="connsiteY0" fmla="*/ 1226255 h 1226377"/>
              <a:gd name="connsiteX1" fmla="*/ 734785 w 963385"/>
              <a:gd name="connsiteY1" fmla="*/ 883354 h 1226377"/>
              <a:gd name="connsiteX2" fmla="*/ 734784 w 963385"/>
              <a:gd name="connsiteY2" fmla="*/ 948670 h 1226377"/>
              <a:gd name="connsiteX3" fmla="*/ 653142 w 963385"/>
              <a:gd name="connsiteY3" fmla="*/ 148569 h 1226377"/>
              <a:gd name="connsiteX4" fmla="*/ 179614 w 963385"/>
              <a:gd name="connsiteY4" fmla="*/ 83256 h 1226377"/>
              <a:gd name="connsiteX5" fmla="*/ 0 w 963385"/>
              <a:gd name="connsiteY5" fmla="*/ 1046641 h 1226377"/>
              <a:gd name="connsiteX0" fmla="*/ 963385 w 963385"/>
              <a:gd name="connsiteY0" fmla="*/ 1238400 h 1238522"/>
              <a:gd name="connsiteX1" fmla="*/ 734785 w 963385"/>
              <a:gd name="connsiteY1" fmla="*/ 895499 h 1238522"/>
              <a:gd name="connsiteX2" fmla="*/ 669470 w 963385"/>
              <a:gd name="connsiteY2" fmla="*/ 1205744 h 1238522"/>
              <a:gd name="connsiteX3" fmla="*/ 653142 w 963385"/>
              <a:gd name="connsiteY3" fmla="*/ 160714 h 1238522"/>
              <a:gd name="connsiteX4" fmla="*/ 179614 w 963385"/>
              <a:gd name="connsiteY4" fmla="*/ 95401 h 1238522"/>
              <a:gd name="connsiteX5" fmla="*/ 0 w 963385"/>
              <a:gd name="connsiteY5" fmla="*/ 1058786 h 1238522"/>
              <a:gd name="connsiteX0" fmla="*/ 963385 w 996191"/>
              <a:gd name="connsiteY0" fmla="*/ 1238400 h 1238819"/>
              <a:gd name="connsiteX1" fmla="*/ 996042 w 996191"/>
              <a:gd name="connsiteY1" fmla="*/ 1026128 h 1238819"/>
              <a:gd name="connsiteX2" fmla="*/ 669470 w 996191"/>
              <a:gd name="connsiteY2" fmla="*/ 1205744 h 1238819"/>
              <a:gd name="connsiteX3" fmla="*/ 653142 w 996191"/>
              <a:gd name="connsiteY3" fmla="*/ 160714 h 1238819"/>
              <a:gd name="connsiteX4" fmla="*/ 179614 w 996191"/>
              <a:gd name="connsiteY4" fmla="*/ 95401 h 1238819"/>
              <a:gd name="connsiteX5" fmla="*/ 0 w 996191"/>
              <a:gd name="connsiteY5" fmla="*/ 1058786 h 1238819"/>
              <a:gd name="connsiteX0" fmla="*/ 963385 w 996191"/>
              <a:gd name="connsiteY0" fmla="*/ 1221126 h 1221545"/>
              <a:gd name="connsiteX1" fmla="*/ 996042 w 996191"/>
              <a:gd name="connsiteY1" fmla="*/ 1008854 h 1221545"/>
              <a:gd name="connsiteX2" fmla="*/ 751112 w 996191"/>
              <a:gd name="connsiteY2" fmla="*/ 829241 h 1221545"/>
              <a:gd name="connsiteX3" fmla="*/ 653142 w 996191"/>
              <a:gd name="connsiteY3" fmla="*/ 143440 h 1221545"/>
              <a:gd name="connsiteX4" fmla="*/ 179614 w 996191"/>
              <a:gd name="connsiteY4" fmla="*/ 78127 h 1221545"/>
              <a:gd name="connsiteX5" fmla="*/ 0 w 996191"/>
              <a:gd name="connsiteY5" fmla="*/ 1041512 h 1221545"/>
              <a:gd name="connsiteX0" fmla="*/ 963385 w 963385"/>
              <a:gd name="connsiteY0" fmla="*/ 1221126 h 1275654"/>
              <a:gd name="connsiteX1" fmla="*/ 636813 w 963385"/>
              <a:gd name="connsiteY1" fmla="*/ 1188469 h 1275654"/>
              <a:gd name="connsiteX2" fmla="*/ 751112 w 963385"/>
              <a:gd name="connsiteY2" fmla="*/ 829241 h 1275654"/>
              <a:gd name="connsiteX3" fmla="*/ 653142 w 963385"/>
              <a:gd name="connsiteY3" fmla="*/ 143440 h 1275654"/>
              <a:gd name="connsiteX4" fmla="*/ 179614 w 963385"/>
              <a:gd name="connsiteY4" fmla="*/ 78127 h 1275654"/>
              <a:gd name="connsiteX5" fmla="*/ 0 w 963385"/>
              <a:gd name="connsiteY5" fmla="*/ 1041512 h 1275654"/>
              <a:gd name="connsiteX0" fmla="*/ 963385 w 963385"/>
              <a:gd name="connsiteY0" fmla="*/ 1221126 h 1247595"/>
              <a:gd name="connsiteX1" fmla="*/ 636813 w 963385"/>
              <a:gd name="connsiteY1" fmla="*/ 1188469 h 1247595"/>
              <a:gd name="connsiteX2" fmla="*/ 751112 w 963385"/>
              <a:gd name="connsiteY2" fmla="*/ 829241 h 1247595"/>
              <a:gd name="connsiteX3" fmla="*/ 653142 w 963385"/>
              <a:gd name="connsiteY3" fmla="*/ 143440 h 1247595"/>
              <a:gd name="connsiteX4" fmla="*/ 179614 w 963385"/>
              <a:gd name="connsiteY4" fmla="*/ 78127 h 1247595"/>
              <a:gd name="connsiteX5" fmla="*/ 0 w 963385"/>
              <a:gd name="connsiteY5" fmla="*/ 1041512 h 1247595"/>
              <a:gd name="connsiteX0" fmla="*/ 963385 w 963385"/>
              <a:gd name="connsiteY0" fmla="*/ 1221126 h 1221572"/>
              <a:gd name="connsiteX1" fmla="*/ 636813 w 963385"/>
              <a:gd name="connsiteY1" fmla="*/ 1188469 h 1221572"/>
              <a:gd name="connsiteX2" fmla="*/ 751112 w 963385"/>
              <a:gd name="connsiteY2" fmla="*/ 829241 h 1221572"/>
              <a:gd name="connsiteX3" fmla="*/ 653142 w 963385"/>
              <a:gd name="connsiteY3" fmla="*/ 143440 h 1221572"/>
              <a:gd name="connsiteX4" fmla="*/ 179614 w 963385"/>
              <a:gd name="connsiteY4" fmla="*/ 78127 h 1221572"/>
              <a:gd name="connsiteX5" fmla="*/ 0 w 963385"/>
              <a:gd name="connsiteY5" fmla="*/ 1041512 h 1221572"/>
              <a:gd name="connsiteX0" fmla="*/ 979714 w 979714"/>
              <a:gd name="connsiteY0" fmla="*/ 1172141 h 1188469"/>
              <a:gd name="connsiteX1" fmla="*/ 636813 w 979714"/>
              <a:gd name="connsiteY1" fmla="*/ 1188469 h 1188469"/>
              <a:gd name="connsiteX2" fmla="*/ 751112 w 979714"/>
              <a:gd name="connsiteY2" fmla="*/ 829241 h 1188469"/>
              <a:gd name="connsiteX3" fmla="*/ 653142 w 979714"/>
              <a:gd name="connsiteY3" fmla="*/ 143440 h 1188469"/>
              <a:gd name="connsiteX4" fmla="*/ 179614 w 979714"/>
              <a:gd name="connsiteY4" fmla="*/ 78127 h 1188469"/>
              <a:gd name="connsiteX5" fmla="*/ 0 w 979714"/>
              <a:gd name="connsiteY5" fmla="*/ 1041512 h 11884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18454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7152 h 1193480"/>
              <a:gd name="connsiteX1" fmla="*/ 636813 w 979714"/>
              <a:gd name="connsiteY1" fmla="*/ 1193480 h 1193480"/>
              <a:gd name="connsiteX2" fmla="*/ 718454 w 979714"/>
              <a:gd name="connsiteY2" fmla="*/ 801595 h 1193480"/>
              <a:gd name="connsiteX3" fmla="*/ 604156 w 979714"/>
              <a:gd name="connsiteY3" fmla="*/ 132122 h 1193480"/>
              <a:gd name="connsiteX4" fmla="*/ 179614 w 979714"/>
              <a:gd name="connsiteY4" fmla="*/ 83138 h 1193480"/>
              <a:gd name="connsiteX5" fmla="*/ 0 w 979714"/>
              <a:gd name="connsiteY5" fmla="*/ 1046523 h 1193480"/>
              <a:gd name="connsiteX0" fmla="*/ 1210513 w 1210513"/>
              <a:gd name="connsiteY0" fmla="*/ 1196079 h 1197222"/>
              <a:gd name="connsiteX1" fmla="*/ 636813 w 1210513"/>
              <a:gd name="connsiteY1" fmla="*/ 1193480 h 1197222"/>
              <a:gd name="connsiteX2" fmla="*/ 718454 w 1210513"/>
              <a:gd name="connsiteY2" fmla="*/ 801595 h 1197222"/>
              <a:gd name="connsiteX3" fmla="*/ 604156 w 1210513"/>
              <a:gd name="connsiteY3" fmla="*/ 132122 h 1197222"/>
              <a:gd name="connsiteX4" fmla="*/ 179614 w 1210513"/>
              <a:gd name="connsiteY4" fmla="*/ 83138 h 1197222"/>
              <a:gd name="connsiteX5" fmla="*/ 0 w 1210513"/>
              <a:gd name="connsiteY5" fmla="*/ 1046523 h 1197222"/>
              <a:gd name="connsiteX0" fmla="*/ 1210513 w 1210513"/>
              <a:gd name="connsiteY0" fmla="*/ 1128861 h 1130004"/>
              <a:gd name="connsiteX1" fmla="*/ 636813 w 1210513"/>
              <a:gd name="connsiteY1" fmla="*/ 1126262 h 1130004"/>
              <a:gd name="connsiteX2" fmla="*/ 718454 w 1210513"/>
              <a:gd name="connsiteY2" fmla="*/ 734377 h 1130004"/>
              <a:gd name="connsiteX3" fmla="*/ 604156 w 1210513"/>
              <a:gd name="connsiteY3" fmla="*/ 64904 h 1130004"/>
              <a:gd name="connsiteX4" fmla="*/ 64215 w 1210513"/>
              <a:gd name="connsiteY4" fmla="*/ 129489 h 1130004"/>
              <a:gd name="connsiteX5" fmla="*/ 0 w 1210513"/>
              <a:gd name="connsiteY5" fmla="*/ 979305 h 1130004"/>
              <a:gd name="connsiteX0" fmla="*/ 1210513 w 1210513"/>
              <a:gd name="connsiteY0" fmla="*/ 1094948 h 1096091"/>
              <a:gd name="connsiteX1" fmla="*/ 636813 w 1210513"/>
              <a:gd name="connsiteY1" fmla="*/ 1092349 h 1096091"/>
              <a:gd name="connsiteX2" fmla="*/ 718454 w 1210513"/>
              <a:gd name="connsiteY2" fmla="*/ 700464 h 1096091"/>
              <a:gd name="connsiteX3" fmla="*/ 517606 w 1210513"/>
              <a:gd name="connsiteY3" fmla="*/ 87775 h 1096091"/>
              <a:gd name="connsiteX4" fmla="*/ 64215 w 1210513"/>
              <a:gd name="connsiteY4" fmla="*/ 95576 h 1096091"/>
              <a:gd name="connsiteX5" fmla="*/ 0 w 1210513"/>
              <a:gd name="connsiteY5" fmla="*/ 945392 h 10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513" h="1096091">
                <a:moveTo>
                  <a:pt x="1210513" y="1094948"/>
                </a:moveTo>
                <a:cubicBezTo>
                  <a:pt x="1210513" y="1100391"/>
                  <a:pt x="672191" y="1084185"/>
                  <a:pt x="636813" y="1092349"/>
                </a:cubicBezTo>
                <a:cubicBezTo>
                  <a:pt x="598713" y="1046085"/>
                  <a:pt x="699403" y="937228"/>
                  <a:pt x="718454" y="700464"/>
                </a:cubicBezTo>
                <a:cubicBezTo>
                  <a:pt x="704847" y="463700"/>
                  <a:pt x="626646" y="188590"/>
                  <a:pt x="517606" y="87775"/>
                </a:cubicBezTo>
                <a:cubicBezTo>
                  <a:pt x="408566" y="-13040"/>
                  <a:pt x="150483" y="-47360"/>
                  <a:pt x="64215" y="95576"/>
                </a:cubicBezTo>
                <a:cubicBezTo>
                  <a:pt x="-22053" y="238512"/>
                  <a:pt x="36739" y="509963"/>
                  <a:pt x="0" y="945392"/>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4" name="テキスト ボックス 3">
            <a:extLst>
              <a:ext uri="{FF2B5EF4-FFF2-40B4-BE49-F238E27FC236}">
                <a16:creationId xmlns:a16="http://schemas.microsoft.com/office/drawing/2014/main" id="{968FC4BC-2B24-9332-2D38-256979932DBA}"/>
              </a:ext>
            </a:extLst>
          </p:cNvPr>
          <p:cNvSpPr txBox="1"/>
          <p:nvPr/>
        </p:nvSpPr>
        <p:spPr>
          <a:xfrm>
            <a:off x="2913233" y="3987828"/>
            <a:ext cx="3584448" cy="369332"/>
          </a:xfrm>
          <a:prstGeom prst="rect">
            <a:avLst/>
          </a:prstGeom>
          <a:noFill/>
          <a:ln w="38100">
            <a:solidFill>
              <a:schemeClr val="accent1"/>
            </a:solidFill>
          </a:ln>
        </p:spPr>
        <p:txBody>
          <a:bodyPr wrap="square" rtlCol="0">
            <a:spAutoFit/>
          </a:bodyPr>
          <a:lstStyle/>
          <a:p>
            <a:pPr algn="ctr"/>
            <a:r>
              <a:rPr lang="en-US" altLang="ja-JP" b="1" dirty="0">
                <a:latin typeface="Yu Gothic" panose="020B0400000000000000" pitchFamily="34" charset="-128"/>
                <a:ea typeface="Yu Gothic" panose="020B0400000000000000" pitchFamily="34" charset="-128"/>
              </a:rPr>
              <a:t>β</a:t>
            </a:r>
            <a:r>
              <a:rPr kumimoji="1" lang="ja-JP" altLang="en-US" b="1" dirty="0">
                <a:latin typeface="Yu Gothic" panose="020B0400000000000000" pitchFamily="34" charset="-128"/>
                <a:ea typeface="Yu Gothic" panose="020B0400000000000000" pitchFamily="34" charset="-128"/>
              </a:rPr>
              <a:t>線：</a:t>
            </a:r>
            <a:r>
              <a:rPr kumimoji="1" lang="en-US" altLang="ja-JP" b="1" dirty="0">
                <a:latin typeface="Yu Gothic" panose="020B0400000000000000" pitchFamily="34" charset="-128"/>
                <a:ea typeface="Yu Gothic" panose="020B0400000000000000" pitchFamily="34" charset="-128"/>
              </a:rPr>
              <a:t>40,000cpm</a:t>
            </a:r>
            <a:r>
              <a:rPr kumimoji="1" lang="ja-JP" altLang="en-US" b="1" dirty="0">
                <a:latin typeface="Yu Gothic" panose="020B0400000000000000" pitchFamily="34" charset="-128"/>
                <a:ea typeface="Yu Gothic" panose="020B0400000000000000" pitchFamily="34" charset="-128"/>
              </a:rPr>
              <a:t>を超える場合</a:t>
            </a:r>
          </a:p>
        </p:txBody>
      </p:sp>
      <p:sp>
        <p:nvSpPr>
          <p:cNvPr id="5" name="テキスト ボックス 3">
            <a:extLst>
              <a:ext uri="{FF2B5EF4-FFF2-40B4-BE49-F238E27FC236}">
                <a16:creationId xmlns:a16="http://schemas.microsoft.com/office/drawing/2014/main" id="{2A4B9850-937A-7713-87DE-572B550CB68A}"/>
              </a:ext>
            </a:extLst>
          </p:cNvPr>
          <p:cNvSpPr txBox="1"/>
          <p:nvPr/>
        </p:nvSpPr>
        <p:spPr>
          <a:xfrm>
            <a:off x="65544" y="70312"/>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
        <p:nvSpPr>
          <p:cNvPr id="9" name="テキスト ボックス 8">
            <a:extLst>
              <a:ext uri="{FF2B5EF4-FFF2-40B4-BE49-F238E27FC236}">
                <a16:creationId xmlns:a16="http://schemas.microsoft.com/office/drawing/2014/main" id="{CF352A4F-650F-55B0-EB1D-714F28E50D3D}"/>
              </a:ext>
            </a:extLst>
          </p:cNvPr>
          <p:cNvSpPr txBox="1"/>
          <p:nvPr/>
        </p:nvSpPr>
        <p:spPr>
          <a:xfrm>
            <a:off x="298524" y="5464978"/>
            <a:ext cx="8546952" cy="1077218"/>
          </a:xfrm>
          <a:prstGeom prst="rect">
            <a:avLst/>
          </a:prstGeom>
          <a:noFill/>
        </p:spPr>
        <p:txBody>
          <a:bodyPr wrap="square" rtlCol="0">
            <a:spAutoFit/>
          </a:bodyPr>
          <a:lstStyle/>
          <a:p>
            <a:r>
              <a:rPr lang="en-US" altLang="ja-JP" sz="2800" b="1" dirty="0">
                <a:latin typeface="Yu Gothic" panose="020B0400000000000000" pitchFamily="34" charset="-128"/>
                <a:ea typeface="Yu Gothic" panose="020B0400000000000000" pitchFamily="34" charset="-128"/>
              </a:rPr>
              <a:t>※</a:t>
            </a:r>
            <a:r>
              <a:rPr kumimoji="1" lang="ja-JP" altLang="en-US" sz="2800" b="1" dirty="0">
                <a:latin typeface="Yu Gothic" panose="020B0400000000000000" pitchFamily="34" charset="-128"/>
                <a:ea typeface="Yu Gothic" panose="020B0400000000000000" pitchFamily="34" charset="-128"/>
              </a:rPr>
              <a:t>車両用ゲートモニタ</a:t>
            </a:r>
            <a:endParaRPr kumimoji="1" lang="en-US" altLang="ja-JP" sz="2800" b="1" dirty="0">
              <a:latin typeface="Yu Gothic" panose="020B0400000000000000" pitchFamily="34" charset="-128"/>
              <a:ea typeface="Yu Gothic" panose="020B0400000000000000" pitchFamily="34" charset="-128"/>
            </a:endParaRPr>
          </a:p>
          <a:p>
            <a:r>
              <a:rPr kumimoji="1" lang="ja-JP" altLang="en-US" dirty="0">
                <a:latin typeface="Yu Gothic" panose="020B0400000000000000" pitchFamily="34" charset="-128"/>
                <a:ea typeface="Yu Gothic" panose="020B0400000000000000" pitchFamily="34" charset="-128"/>
              </a:rPr>
              <a:t>２本のガンマ・ポールの間を車両が通過する際に汚染を測定する方法もある</a:t>
            </a:r>
            <a:r>
              <a:rPr lang="ja-JP" altLang="en-US" dirty="0">
                <a:latin typeface="Yu Gothic" panose="020B0400000000000000" pitchFamily="34" charset="-128"/>
                <a:ea typeface="Yu Gothic" panose="020B0400000000000000" pitchFamily="34" charset="-128"/>
              </a:rPr>
              <a:t>。</a:t>
            </a:r>
            <a:endParaRPr lang="en-US" altLang="ja-JP" dirty="0">
              <a:latin typeface="Yu Gothic" panose="020B0400000000000000" pitchFamily="34" charset="-128"/>
              <a:ea typeface="Yu Gothic" panose="020B0400000000000000" pitchFamily="34" charset="-128"/>
            </a:endParaRPr>
          </a:p>
          <a:p>
            <a:r>
              <a:rPr lang="ja-JP" altLang="en-US" dirty="0">
                <a:latin typeface="Yu Gothic" panose="020B0400000000000000" pitchFamily="34" charset="-128"/>
                <a:ea typeface="Yu Gothic" panose="020B0400000000000000" pitchFamily="34" charset="-128"/>
              </a:rPr>
              <a:t>指定箇所検査のうちタイヤ側面の検査に代えることができる。</a:t>
            </a:r>
            <a:endParaRPr kumimoji="1" lang="en-US" altLang="ja-JP" dirty="0">
              <a:latin typeface="Yu Gothic" panose="020B0400000000000000" pitchFamily="34" charset="-128"/>
              <a:ea typeface="Yu Gothic" panose="020B0400000000000000" pitchFamily="34" charset="-128"/>
            </a:endParaRPr>
          </a:p>
        </p:txBody>
      </p:sp>
      <p:pic>
        <p:nvPicPr>
          <p:cNvPr id="23" name="図 22" descr="道路標識と車&#10;&#10;低い精度で自動的に生成された説明">
            <a:extLst>
              <a:ext uri="{FF2B5EF4-FFF2-40B4-BE49-F238E27FC236}">
                <a16:creationId xmlns:a16="http://schemas.microsoft.com/office/drawing/2014/main" id="{766CD64B-8E1C-4024-4E95-8BA03DCA9E33}"/>
              </a:ext>
            </a:extLst>
          </p:cNvPr>
          <p:cNvPicPr>
            <a:picLocks noChangeAspect="1"/>
          </p:cNvPicPr>
          <p:nvPr/>
        </p:nvPicPr>
        <p:blipFill>
          <a:blip r:embed="rId4"/>
          <a:stretch>
            <a:fillRect/>
          </a:stretch>
        </p:blipFill>
        <p:spPr>
          <a:xfrm>
            <a:off x="6531675" y="3969790"/>
            <a:ext cx="2572072" cy="1468484"/>
          </a:xfrm>
          <a:prstGeom prst="rect">
            <a:avLst/>
          </a:prstGeom>
        </p:spPr>
      </p:pic>
      <p:sp>
        <p:nvSpPr>
          <p:cNvPr id="10" name="テキスト ボックス 9">
            <a:extLst>
              <a:ext uri="{FF2B5EF4-FFF2-40B4-BE49-F238E27FC236}">
                <a16:creationId xmlns:a16="http://schemas.microsoft.com/office/drawing/2014/main" id="{692FE985-44F9-7EED-1B6A-1A31B7EBA0FB}"/>
              </a:ext>
            </a:extLst>
          </p:cNvPr>
          <p:cNvSpPr txBox="1"/>
          <p:nvPr/>
        </p:nvSpPr>
        <p:spPr>
          <a:xfrm>
            <a:off x="6359181" y="5421532"/>
            <a:ext cx="2851321" cy="400110"/>
          </a:xfrm>
          <a:prstGeom prst="rect">
            <a:avLst/>
          </a:prstGeom>
          <a:noFill/>
        </p:spPr>
        <p:txBody>
          <a:bodyPr wrap="square">
            <a:spAutoFit/>
          </a:bodyPr>
          <a:lstStyle/>
          <a:p>
            <a:r>
              <a:rPr lang="en-US" altLang="ja-JP" sz="1000" dirty="0"/>
              <a:t>【</a:t>
            </a:r>
            <a:r>
              <a:rPr lang="ja-JP" altLang="en-US" sz="1000" dirty="0"/>
              <a:t>引用：内閣府</a:t>
            </a:r>
            <a:r>
              <a:rPr lang="en-US" altLang="ja-JP" sz="1000" dirty="0"/>
              <a:t>HP,</a:t>
            </a:r>
            <a:r>
              <a:rPr lang="ja-JP" altLang="en-US" sz="1000" dirty="0"/>
              <a:t> 原子力防災関係資料</a:t>
            </a:r>
            <a:r>
              <a:rPr lang="en-US" altLang="ja-JP" sz="1000" dirty="0"/>
              <a:t>,</a:t>
            </a:r>
            <a:r>
              <a:rPr lang="ja-JP" altLang="en-US" sz="1000" dirty="0"/>
              <a:t> 避難</a:t>
            </a:r>
            <a:endParaRPr lang="en-US" altLang="ja-JP" sz="1000" dirty="0"/>
          </a:p>
          <a:p>
            <a:r>
              <a:rPr lang="ja-JP" altLang="en-US" sz="1000" dirty="0"/>
              <a:t>　退域時検査における資器材の運用の手引き</a:t>
            </a:r>
            <a:r>
              <a:rPr lang="en-US" altLang="ja-JP" sz="1000" dirty="0"/>
              <a:t>】</a:t>
            </a:r>
            <a:endParaRPr lang="ja-JP" altLang="en-US" sz="1000" dirty="0"/>
          </a:p>
        </p:txBody>
      </p:sp>
    </p:spTree>
    <p:extLst>
      <p:ext uri="{BB962C8B-B14F-4D97-AF65-F5344CB8AC3E}">
        <p14:creationId xmlns:p14="http://schemas.microsoft.com/office/powerpoint/2010/main" val="111958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1739-FFCD-2446-8132-BBC4F22F636C}"/>
              </a:ext>
            </a:extLst>
          </p:cNvPr>
          <p:cNvSpPr>
            <a:spLocks noGrp="1"/>
          </p:cNvSpPr>
          <p:nvPr>
            <p:ph type="title"/>
          </p:nvPr>
        </p:nvSpPr>
        <p:spPr>
          <a:xfrm>
            <a:off x="395080" y="300978"/>
            <a:ext cx="8353840" cy="775253"/>
          </a:xfrm>
        </p:spPr>
        <p:txBody>
          <a:bodyPr>
            <a:noAutofit/>
          </a:bodyPr>
          <a:lstStyle/>
          <a:p>
            <a:r>
              <a:rPr lang="ja-JP" altLang="en-US">
                <a:latin typeface="Yu Gothic" panose="020B0400000000000000" pitchFamily="34" charset="-128"/>
                <a:ea typeface="Yu Gothic" panose="020B0400000000000000" pitchFamily="34" charset="-128"/>
              </a:rPr>
              <a:t>甲状腺被ばく線量モニタリングの位置づけ</a:t>
            </a:r>
            <a:endParaRPr kumimoji="1" lang="ja-JP" altLang="en-US">
              <a:latin typeface="Yu Gothic" panose="020B0400000000000000" pitchFamily="34" charset="-128"/>
              <a:ea typeface="Yu Gothic" panose="020B0400000000000000" pitchFamily="34" charset="-128"/>
            </a:endParaRPr>
          </a:p>
        </p:txBody>
      </p:sp>
      <p:sp>
        <p:nvSpPr>
          <p:cNvPr id="3" name="コンテンツ プレースホルダー 2">
            <a:extLst>
              <a:ext uri="{FF2B5EF4-FFF2-40B4-BE49-F238E27FC236}">
                <a16:creationId xmlns:a16="http://schemas.microsoft.com/office/drawing/2014/main" id="{C6295020-14E1-8C45-8DEE-30DA79B389A4}"/>
              </a:ext>
            </a:extLst>
          </p:cNvPr>
          <p:cNvSpPr>
            <a:spLocks noGrp="1"/>
          </p:cNvSpPr>
          <p:nvPr>
            <p:ph idx="1"/>
          </p:nvPr>
        </p:nvSpPr>
        <p:spPr>
          <a:xfrm>
            <a:off x="109728" y="1326280"/>
            <a:ext cx="8924544" cy="4904755"/>
          </a:xfrm>
        </p:spPr>
        <p:txBody>
          <a:bodyPr>
            <a:normAutofit lnSpcReduction="10000"/>
          </a:bodyPr>
          <a:lstStyle/>
          <a:p>
            <a:pPr>
              <a:lnSpc>
                <a:spcPct val="150000"/>
              </a:lnSpc>
            </a:pPr>
            <a:r>
              <a:rPr kumimoji="1" lang="ja-JP" altLang="en-US">
                <a:latin typeface="Yu Gothic" panose="020B0400000000000000" pitchFamily="34" charset="-128"/>
                <a:ea typeface="Yu Gothic" panose="020B0400000000000000" pitchFamily="34" charset="-128"/>
              </a:rPr>
              <a:t>原子力災害対策指針</a:t>
            </a:r>
            <a:endParaRPr kumimoji="1" lang="en-US" altLang="ja-JP" dirty="0">
              <a:latin typeface="Yu Gothic" panose="020B0400000000000000" pitchFamily="34" charset="-128"/>
              <a:ea typeface="Yu Gothic" panose="020B0400000000000000" pitchFamily="34" charset="-128"/>
            </a:endParaRPr>
          </a:p>
          <a:p>
            <a:pPr lvl="1">
              <a:lnSpc>
                <a:spcPct val="150000"/>
              </a:lnSpc>
            </a:pPr>
            <a:r>
              <a:rPr kumimoji="1" lang="ja-JP" altLang="en-US">
                <a:latin typeface="Yu Gothic" panose="020B0400000000000000" pitchFamily="34" charset="-128"/>
                <a:ea typeface="Yu Gothic" panose="020B0400000000000000" pitchFamily="34" charset="-128"/>
              </a:rPr>
              <a:t>緊急事態における原子力施設周辺の住民等に対して、放射線による</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ja-JP" altLang="en-US">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「重篤な確定的影響を回避し又は最小化するため」及び「確率的影響のリスク</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ja-JP" altLang="en-US">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を低減するため」の防護措置を講じることを目的として、原子力事業者、国、</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en-US" altLang="ja-JP" dirty="0">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地方公共団体等が原子力災害対策に係る計画を策定・実施する際の専門的・</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en-US" altLang="ja-JP" dirty="0">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技術的事項等について定めるもの</a:t>
            </a:r>
            <a:endParaRPr kumimoji="1" lang="en-US" altLang="ja-JP" dirty="0">
              <a:latin typeface="Yu Gothic" panose="020B0400000000000000" pitchFamily="34" charset="-128"/>
              <a:ea typeface="Yu Gothic" panose="020B0400000000000000" pitchFamily="34" charset="-128"/>
            </a:endParaRPr>
          </a:p>
          <a:p>
            <a:pPr lvl="1">
              <a:lnSpc>
                <a:spcPct val="150000"/>
              </a:lnSpc>
            </a:pPr>
            <a:r>
              <a:rPr lang="ja-JP" altLang="en-US">
                <a:latin typeface="Yu Gothic" panose="020B0400000000000000" pitchFamily="34" charset="-128"/>
                <a:ea typeface="Yu Gothic" panose="020B0400000000000000" pitchFamily="34" charset="-128"/>
              </a:rPr>
              <a:t>全面</a:t>
            </a:r>
            <a:r>
              <a:rPr kumimoji="1" lang="ja-JP" altLang="en-US">
                <a:latin typeface="Yu Gothic" panose="020B0400000000000000" pitchFamily="34" charset="-128"/>
                <a:ea typeface="Yu Gothic" panose="020B0400000000000000" pitchFamily="34" charset="-128"/>
              </a:rPr>
              <a:t>緊急事態（原子力施設において公衆に放射線による影響をもたらす</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kumimoji="1" lang="ja-JP" altLang="en-US">
                <a:latin typeface="Yu Gothic" panose="020B0400000000000000" pitchFamily="34" charset="-128"/>
                <a:ea typeface="Yu Gothic" panose="020B0400000000000000" pitchFamily="34" charset="-128"/>
              </a:rPr>
              <a:t>      可能性が高い事象が生じた段階）においては、避難や一時移転を指示された</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en-US" altLang="ja-JP" dirty="0">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住民等に対して「避難退域時検査」を実施し、その結果を踏まえて</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en-US" altLang="ja-JP" dirty="0">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「簡易除染」を行うとともに、</a:t>
            </a:r>
            <a:r>
              <a:rPr kumimoji="1" lang="ja-JP" altLang="en-US" b="1">
                <a:latin typeface="Yu Gothic" panose="020B0400000000000000" pitchFamily="34" charset="-128"/>
                <a:ea typeface="Yu Gothic" panose="020B0400000000000000" pitchFamily="34" charset="-128"/>
              </a:rPr>
              <a:t>「甲状腺被ばく線量モニタリング」</a:t>
            </a:r>
            <a:r>
              <a:rPr kumimoji="1" lang="ja-JP" altLang="en-US">
                <a:latin typeface="Yu Gothic" panose="020B0400000000000000" pitchFamily="34" charset="-128"/>
                <a:ea typeface="Yu Gothic" panose="020B0400000000000000" pitchFamily="34" charset="-128"/>
              </a:rPr>
              <a:t>を</a:t>
            </a:r>
            <a:endParaRPr kumimoji="1"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en-US" altLang="ja-JP" dirty="0">
                <a:latin typeface="Yu Gothic" panose="020B0400000000000000" pitchFamily="34" charset="-128"/>
                <a:ea typeface="Yu Gothic" panose="020B0400000000000000" pitchFamily="34" charset="-128"/>
              </a:rPr>
              <a:t>      </a:t>
            </a:r>
            <a:r>
              <a:rPr kumimoji="1" lang="ja-JP" altLang="en-US">
                <a:latin typeface="Yu Gothic" panose="020B0400000000000000" pitchFamily="34" charset="-128"/>
                <a:ea typeface="Yu Gothic" panose="020B0400000000000000" pitchFamily="34" charset="-128"/>
              </a:rPr>
              <a:t>実施しなければならない</a:t>
            </a:r>
            <a:endParaRPr kumimoji="1" lang="en-US" altLang="ja-JP" dirty="0">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9034D097-5812-3349-9AC3-CFEA025F5FF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17</a:t>
            </a:fld>
            <a:endParaRPr kumimoji="1" lang="ja-JP" altLang="en-US">
              <a:latin typeface="Yu Gothic" panose="020B0400000000000000" pitchFamily="34" charset="-128"/>
              <a:ea typeface="Yu Gothic" panose="020B0400000000000000" pitchFamily="34" charset="-128"/>
            </a:endParaRPr>
          </a:p>
        </p:txBody>
      </p:sp>
      <p:sp>
        <p:nvSpPr>
          <p:cNvPr id="5" name="テキスト ボックス 3">
            <a:extLst>
              <a:ext uri="{FF2B5EF4-FFF2-40B4-BE49-F238E27FC236}">
                <a16:creationId xmlns:a16="http://schemas.microsoft.com/office/drawing/2014/main" id="{22BD4639-66FA-D834-E26C-A2B0A18CCFB0}"/>
              </a:ext>
            </a:extLst>
          </p:cNvPr>
          <p:cNvSpPr txBox="1"/>
          <p:nvPr/>
        </p:nvSpPr>
        <p:spPr>
          <a:xfrm>
            <a:off x="33867" y="38043"/>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237968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74BA4-F3DB-E11B-48BA-F8C08D1888C0}"/>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最近の動向</a:t>
            </a:r>
          </a:p>
        </p:txBody>
      </p:sp>
      <p:sp>
        <p:nvSpPr>
          <p:cNvPr id="4" name="スライド番号プレースホルダー 3">
            <a:extLst>
              <a:ext uri="{FF2B5EF4-FFF2-40B4-BE49-F238E27FC236}">
                <a16:creationId xmlns:a16="http://schemas.microsoft.com/office/drawing/2014/main" id="{F1583F95-271A-CCE8-DD74-BCE9DD99E66E}"/>
              </a:ext>
            </a:extLst>
          </p:cNvPr>
          <p:cNvSpPr>
            <a:spLocks noGrp="1"/>
          </p:cNvSpPr>
          <p:nvPr>
            <p:ph type="sldNum" sz="quarter" idx="12"/>
          </p:nvPr>
        </p:nvSpPr>
        <p:spPr>
          <a:xfrm>
            <a:off x="7023412" y="8627603"/>
            <a:ext cx="2057400" cy="365125"/>
          </a:xfrm>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2</a:t>
            </a:fld>
            <a:endParaRPr kumimoji="1" lang="ja-JP" altLang="en-US">
              <a:latin typeface="Yu Gothic" panose="020B0400000000000000" pitchFamily="34" charset="-128"/>
              <a:ea typeface="Yu Gothic" panose="020B0400000000000000" pitchFamily="34" charset="-128"/>
            </a:endParaRPr>
          </a:p>
        </p:txBody>
      </p:sp>
      <p:sp>
        <p:nvSpPr>
          <p:cNvPr id="6" name="右矢印 5">
            <a:extLst>
              <a:ext uri="{FF2B5EF4-FFF2-40B4-BE49-F238E27FC236}">
                <a16:creationId xmlns:a16="http://schemas.microsoft.com/office/drawing/2014/main" id="{BFEA2A70-98DF-286B-A56B-3A0FBF6DEF4D}"/>
              </a:ext>
            </a:extLst>
          </p:cNvPr>
          <p:cNvSpPr/>
          <p:nvPr/>
        </p:nvSpPr>
        <p:spPr>
          <a:xfrm rot="16200000" flipH="1">
            <a:off x="-1444195" y="3825928"/>
            <a:ext cx="5161949" cy="754718"/>
          </a:xfrm>
          <a:prstGeom prst="rightArrow">
            <a:avLst>
              <a:gd name="adj1" fmla="val 50000"/>
              <a:gd name="adj2" fmla="val 59120"/>
            </a:avLst>
          </a:prstGeom>
          <a:solidFill>
            <a:schemeClr val="accent3">
              <a:lumMod val="20000"/>
              <a:lumOff val="80000"/>
              <a:alpha val="46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D7F1A969-5794-028E-F701-7CB214ACDDDD}"/>
              </a:ext>
            </a:extLst>
          </p:cNvPr>
          <p:cNvSpPr txBox="1"/>
          <p:nvPr/>
        </p:nvSpPr>
        <p:spPr>
          <a:xfrm>
            <a:off x="1912779" y="1187259"/>
            <a:ext cx="5200463" cy="400110"/>
          </a:xfrm>
          <a:prstGeom prst="rect">
            <a:avLst/>
          </a:prstGeom>
          <a:noFill/>
        </p:spPr>
        <p:txBody>
          <a:bodyPr wrap="none" rtlCol="0">
            <a:spAutoFit/>
          </a:bodyPr>
          <a:lstStyle/>
          <a:p>
            <a:pPr algn="ctr"/>
            <a:r>
              <a:rPr lang="ja-JP" altLang="en-US" sz="2000" dirty="0"/>
              <a:t>令和</a:t>
            </a:r>
            <a:r>
              <a:rPr lang="en-US" altLang="ja-JP" sz="2000" dirty="0"/>
              <a:t>3</a:t>
            </a:r>
            <a:r>
              <a:rPr lang="ja-JP" altLang="en-US" sz="2000" dirty="0"/>
              <a:t>年度</a:t>
            </a:r>
            <a:r>
              <a:rPr lang="en-US" altLang="ja-JP" sz="2000" dirty="0"/>
              <a:t>(2021</a:t>
            </a:r>
            <a:r>
              <a:rPr lang="ja-JP" altLang="en-US" sz="2000" dirty="0"/>
              <a:t>年度</a:t>
            </a:r>
            <a:r>
              <a:rPr lang="en-US" altLang="ja-JP" sz="2000" dirty="0"/>
              <a:t>)</a:t>
            </a:r>
            <a:r>
              <a:rPr lang="ja-JP" altLang="en-US" sz="2000" dirty="0"/>
              <a:t>以降にあった主な改正</a:t>
            </a:r>
            <a:endParaRPr kumimoji="1" lang="ja-JP" altLang="en-US" sz="2000" dirty="0"/>
          </a:p>
        </p:txBody>
      </p:sp>
      <p:graphicFrame>
        <p:nvGraphicFramePr>
          <p:cNvPr id="20" name="表 19">
            <a:extLst>
              <a:ext uri="{FF2B5EF4-FFF2-40B4-BE49-F238E27FC236}">
                <a16:creationId xmlns:a16="http://schemas.microsoft.com/office/drawing/2014/main" id="{B67A6540-633F-0B4B-78E7-2C6E989601AB}"/>
              </a:ext>
            </a:extLst>
          </p:cNvPr>
          <p:cNvGraphicFramePr>
            <a:graphicFrameLocks noGrp="1"/>
          </p:cNvGraphicFramePr>
          <p:nvPr>
            <p:extLst>
              <p:ext uri="{D42A27DB-BD31-4B8C-83A1-F6EECF244321}">
                <p14:modId xmlns:p14="http://schemas.microsoft.com/office/powerpoint/2010/main" val="202206732"/>
              </p:ext>
            </p:extLst>
          </p:nvPr>
        </p:nvGraphicFramePr>
        <p:xfrm>
          <a:off x="324200" y="1622311"/>
          <a:ext cx="8377621" cy="4634796"/>
        </p:xfrm>
        <a:graphic>
          <a:graphicData uri="http://schemas.openxmlformats.org/drawingml/2006/table">
            <a:tbl>
              <a:tblPr firstRow="1" bandRow="1">
                <a:tableStyleId>{2D5ABB26-0587-4C30-8999-92F81FD0307C}</a:tableStyleId>
              </a:tblPr>
              <a:tblGrid>
                <a:gridCol w="1652084">
                  <a:extLst>
                    <a:ext uri="{9D8B030D-6E8A-4147-A177-3AD203B41FA5}">
                      <a16:colId xmlns:a16="http://schemas.microsoft.com/office/drawing/2014/main" val="1758901329"/>
                    </a:ext>
                  </a:extLst>
                </a:gridCol>
                <a:gridCol w="6725537">
                  <a:extLst>
                    <a:ext uri="{9D8B030D-6E8A-4147-A177-3AD203B41FA5}">
                      <a16:colId xmlns:a16="http://schemas.microsoft.com/office/drawing/2014/main" val="2512363955"/>
                    </a:ext>
                  </a:extLst>
                </a:gridCol>
              </a:tblGrid>
              <a:tr h="1100764">
                <a:tc>
                  <a:txBody>
                    <a:bodyPr/>
                    <a:lstStyle/>
                    <a:p>
                      <a:pPr algn="ctr">
                        <a:lnSpc>
                          <a:spcPct val="150000"/>
                        </a:lnSpc>
                      </a:pPr>
                      <a:r>
                        <a:rPr kumimoji="1" lang="en-US" altLang="ja-JP" sz="1600" b="1" dirty="0"/>
                        <a:t>2021</a:t>
                      </a:r>
                      <a:r>
                        <a:rPr kumimoji="1" lang="ja-JP" altLang="en-US" sz="1600" b="1" dirty="0"/>
                        <a:t>年</a:t>
                      </a:r>
                      <a:endParaRPr kumimoji="1" lang="en-US" altLang="ja-JP" sz="1600" b="1" dirty="0"/>
                    </a:p>
                    <a:p>
                      <a:pPr algn="ctr">
                        <a:lnSpc>
                          <a:spcPct val="150000"/>
                        </a:lnSpc>
                      </a:pPr>
                      <a:r>
                        <a:rPr kumimoji="1" lang="en-US" altLang="ja-JP" sz="1600" b="1" dirty="0"/>
                        <a:t>4</a:t>
                      </a:r>
                      <a:r>
                        <a:rPr kumimoji="1" lang="ja-JP" altLang="en-US" sz="1600" b="1" dirty="0"/>
                        <a:t>月</a:t>
                      </a:r>
                      <a:endParaRPr kumimoji="1" lang="ja-JP" altLang="en-US" sz="1600" b="1" dirty="0">
                        <a:latin typeface="+mn-ea"/>
                        <a:ea typeface="+mn-ea"/>
                      </a:endParaRPr>
                    </a:p>
                  </a:txBody>
                  <a:tcPr anchor="ct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US" altLang="ja-JP" sz="2000" b="1" dirty="0"/>
                        <a:t>1.</a:t>
                      </a:r>
                      <a:r>
                        <a:rPr lang="ja-JP" altLang="en-US" sz="2000" b="1" dirty="0"/>
                        <a:t>  水晶体の線量限度 変更</a:t>
                      </a:r>
                      <a:endParaRPr kumimoji="1" lang="ja-JP" altLang="en-US" sz="2000" b="1" dirty="0"/>
                    </a:p>
                  </a:txBody>
                  <a:tcPr anchor="ctr"/>
                </a:tc>
                <a:extLst>
                  <a:ext uri="{0D108BD9-81ED-4DB2-BD59-A6C34878D82A}">
                    <a16:rowId xmlns:a16="http://schemas.microsoft.com/office/drawing/2014/main" val="1912225587"/>
                  </a:ext>
                </a:extLst>
              </a:tr>
              <a:tr h="1332504">
                <a:tc>
                  <a:txBody>
                    <a:bodyPr/>
                    <a:lstStyle/>
                    <a:p>
                      <a:pPr algn="ctr">
                        <a:lnSpc>
                          <a:spcPct val="150000"/>
                        </a:lnSpc>
                      </a:pPr>
                      <a:r>
                        <a:rPr kumimoji="1" lang="en-US" altLang="ja-JP" sz="1600" b="1" dirty="0"/>
                        <a:t>2022</a:t>
                      </a:r>
                      <a:r>
                        <a:rPr kumimoji="1" lang="ja-JP" altLang="en-US" sz="1600" b="1" dirty="0"/>
                        <a:t>年</a:t>
                      </a:r>
                      <a:endParaRPr kumimoji="1" lang="en-US" altLang="ja-JP" sz="1600" b="1" dirty="0"/>
                    </a:p>
                    <a:p>
                      <a:pPr algn="ctr">
                        <a:lnSpc>
                          <a:spcPct val="150000"/>
                        </a:lnSpc>
                      </a:pPr>
                      <a:r>
                        <a:rPr kumimoji="1" lang="en-US" altLang="ja-JP" sz="1600" b="1" dirty="0"/>
                        <a:t>9</a:t>
                      </a:r>
                      <a:r>
                        <a:rPr kumimoji="1" lang="ja-JP" altLang="en-US" sz="1600" b="1" dirty="0"/>
                        <a:t>月</a:t>
                      </a:r>
                      <a:endParaRPr kumimoji="1" lang="ja-JP" altLang="en-US" sz="1600" b="1" dirty="0">
                        <a:latin typeface="+mn-ea"/>
                        <a:ea typeface="+mn-ea"/>
                      </a:endParaRPr>
                    </a:p>
                  </a:txBody>
                  <a:tcPr anchor="ct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en-US" altLang="ja-JP" sz="2000" b="1" dirty="0"/>
                        <a:t>2.  </a:t>
                      </a:r>
                      <a:r>
                        <a:rPr kumimoji="1" lang="ja-JP" altLang="en-US" sz="2000" b="1" dirty="0"/>
                        <a:t>原子力災害時における避難退域時検査</a:t>
                      </a:r>
                      <a:endParaRPr kumimoji="1" lang="en-US" altLang="ja-JP" sz="2000" b="1" dirty="0"/>
                    </a:p>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2000" b="1" dirty="0"/>
                        <a:t>　  及び簡易除染マニュアル 制定</a:t>
                      </a:r>
                    </a:p>
                  </a:txBody>
                  <a:tcPr anchor="ctr"/>
                </a:tc>
                <a:extLst>
                  <a:ext uri="{0D108BD9-81ED-4DB2-BD59-A6C34878D82A}">
                    <a16:rowId xmlns:a16="http://schemas.microsoft.com/office/drawing/2014/main" val="485802438"/>
                  </a:ext>
                </a:extLst>
              </a:tr>
              <a:tr h="1100764">
                <a:tc>
                  <a:txBody>
                    <a:bodyPr/>
                    <a:lstStyle/>
                    <a:p>
                      <a:pPr algn="ctr">
                        <a:lnSpc>
                          <a:spcPct val="150000"/>
                        </a:lnSpc>
                      </a:pPr>
                      <a:r>
                        <a:rPr kumimoji="1" lang="en-US" altLang="ja-JP" sz="1600" b="1" dirty="0"/>
                        <a:t>2023</a:t>
                      </a:r>
                      <a:r>
                        <a:rPr kumimoji="1" lang="ja-JP" altLang="en-US" sz="1600" b="1" dirty="0"/>
                        <a:t>年</a:t>
                      </a:r>
                      <a:endParaRPr kumimoji="1" lang="en-US" altLang="ja-JP" sz="1600" b="1" dirty="0"/>
                    </a:p>
                    <a:p>
                      <a:pPr algn="ctr">
                        <a:lnSpc>
                          <a:spcPct val="150000"/>
                        </a:lnSpc>
                      </a:pPr>
                      <a:r>
                        <a:rPr kumimoji="1" lang="en-US" altLang="ja-JP" sz="1600" b="1" dirty="0"/>
                        <a:t>4</a:t>
                      </a:r>
                      <a:r>
                        <a:rPr kumimoji="1" lang="ja-JP" altLang="en-US" sz="1600" b="1" dirty="0"/>
                        <a:t>月</a:t>
                      </a:r>
                      <a:endParaRPr kumimoji="1" lang="ja-JP" altLang="en-US" sz="1600" b="1" dirty="0">
                        <a:latin typeface="+mn-ea"/>
                        <a:ea typeface="+mn-ea"/>
                      </a:endParaRPr>
                    </a:p>
                  </a:txBody>
                  <a:tcPr anchor="ct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en-US" altLang="ja-JP" sz="2000" b="1" dirty="0"/>
                        <a:t>3.  </a:t>
                      </a:r>
                      <a:r>
                        <a:rPr lang="ja-JP" altLang="en-US" sz="2000" b="1" dirty="0"/>
                        <a:t>福井大学が高度被ばく医療支援センターに指定</a:t>
                      </a:r>
                      <a:endParaRPr kumimoji="1" lang="ja-JP" altLang="en-US" sz="2000" b="1" dirty="0"/>
                    </a:p>
                  </a:txBody>
                  <a:tcPr anchor="ctr"/>
                </a:tc>
                <a:extLst>
                  <a:ext uri="{0D108BD9-81ED-4DB2-BD59-A6C34878D82A}">
                    <a16:rowId xmlns:a16="http://schemas.microsoft.com/office/drawing/2014/main" val="2323321987"/>
                  </a:ext>
                </a:extLst>
              </a:tr>
              <a:tr h="1100764">
                <a:tc>
                  <a:txBody>
                    <a:bodyPr/>
                    <a:lstStyle/>
                    <a:p>
                      <a:pPr algn="ctr">
                        <a:lnSpc>
                          <a:spcPct val="150000"/>
                        </a:lnSpc>
                      </a:pPr>
                      <a:r>
                        <a:rPr kumimoji="1" lang="en-US" altLang="ja-JP" sz="1600" b="1" dirty="0"/>
                        <a:t>2023</a:t>
                      </a:r>
                      <a:r>
                        <a:rPr kumimoji="1" lang="ja-JP" altLang="en-US" sz="1600" b="1" dirty="0"/>
                        <a:t>年</a:t>
                      </a:r>
                      <a:endParaRPr kumimoji="1" lang="en-US" altLang="ja-JP" sz="1600" b="1" dirty="0"/>
                    </a:p>
                    <a:p>
                      <a:pPr algn="ctr">
                        <a:lnSpc>
                          <a:spcPct val="150000"/>
                        </a:lnSpc>
                      </a:pPr>
                      <a:r>
                        <a:rPr kumimoji="1" lang="en-US" altLang="ja-JP" sz="1600" b="1" dirty="0"/>
                        <a:t>5</a:t>
                      </a:r>
                      <a:r>
                        <a:rPr kumimoji="1" lang="ja-JP" altLang="en-US" sz="1600" b="1" dirty="0"/>
                        <a:t>月</a:t>
                      </a:r>
                      <a:endParaRPr kumimoji="1" lang="ja-JP" altLang="en-US" sz="1600" b="1" dirty="0">
                        <a:latin typeface="+mn-ea"/>
                        <a:ea typeface="+mn-ea"/>
                      </a:endParaRPr>
                    </a:p>
                  </a:txBody>
                  <a:tcPr anchor="ct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en-US" altLang="ja-JP" sz="2000" b="1" dirty="0"/>
                        <a:t>4.  </a:t>
                      </a:r>
                      <a:r>
                        <a:rPr kumimoji="1" lang="ja-JP" altLang="en-US" sz="2000" b="1" dirty="0"/>
                        <a:t>甲状腺被ばく線量モニタリング実施マニュアル 制定</a:t>
                      </a:r>
                    </a:p>
                  </a:txBody>
                  <a:tcPr anchor="ctr"/>
                </a:tc>
                <a:extLst>
                  <a:ext uri="{0D108BD9-81ED-4DB2-BD59-A6C34878D82A}">
                    <a16:rowId xmlns:a16="http://schemas.microsoft.com/office/drawing/2014/main" val="262842820"/>
                  </a:ext>
                </a:extLst>
              </a:tr>
            </a:tbl>
          </a:graphicData>
        </a:graphic>
      </p:graphicFrame>
      <p:sp>
        <p:nvSpPr>
          <p:cNvPr id="3" name="スライド番号プレースホルダー 3">
            <a:extLst>
              <a:ext uri="{FF2B5EF4-FFF2-40B4-BE49-F238E27FC236}">
                <a16:creationId xmlns:a16="http://schemas.microsoft.com/office/drawing/2014/main" id="{E1421F65-C49F-F2BE-CA4B-F2BC9B1DC4DC}"/>
              </a:ext>
            </a:extLst>
          </p:cNvPr>
          <p:cNvSpPr txBox="1">
            <a:spLocks/>
          </p:cNvSpPr>
          <p:nvPr/>
        </p:nvSpPr>
        <p:spPr>
          <a:xfrm>
            <a:off x="692509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8DD1769-DAE9-6C4E-82F4-B62273FFA290}" type="slidenum">
              <a:rPr lang="ja-JP" altLang="en-US" smtClean="0"/>
              <a:pPr/>
              <a:t>2</a:t>
            </a:fld>
            <a:endParaRPr lang="ja-JP" altLang="en-US" dirty="0"/>
          </a:p>
        </p:txBody>
      </p:sp>
    </p:spTree>
    <p:extLst>
      <p:ext uri="{BB962C8B-B14F-4D97-AF65-F5344CB8AC3E}">
        <p14:creationId xmlns:p14="http://schemas.microsoft.com/office/powerpoint/2010/main" val="270735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2446B5-0B76-7F2A-BA9A-A76F55ACE520}"/>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dirty="0"/>
          </a:p>
        </p:txBody>
      </p:sp>
      <p:sp>
        <p:nvSpPr>
          <p:cNvPr id="5" name="タイトル 1">
            <a:extLst>
              <a:ext uri="{FF2B5EF4-FFF2-40B4-BE49-F238E27FC236}">
                <a16:creationId xmlns:a16="http://schemas.microsoft.com/office/drawing/2014/main" id="{D07FCEDC-E170-8781-6C88-742C9606C3CC}"/>
              </a:ext>
            </a:extLst>
          </p:cNvPr>
          <p:cNvSpPr>
            <a:spLocks noGrp="1"/>
          </p:cNvSpPr>
          <p:nvPr>
            <p:ph type="title"/>
          </p:nvPr>
        </p:nvSpPr>
        <p:spPr>
          <a:xfrm>
            <a:off x="222206" y="29992"/>
            <a:ext cx="8515350" cy="775253"/>
          </a:xfrm>
        </p:spPr>
        <p:txBody>
          <a:bodyPr>
            <a:normAutofit/>
          </a:bodyPr>
          <a:lstStyle/>
          <a:p>
            <a:r>
              <a:rPr kumimoji="1" lang="en-US" altLang="ja-JP" dirty="0">
                <a:latin typeface="Yu Gothic" panose="020B0400000000000000" pitchFamily="34" charset="-128"/>
                <a:ea typeface="Yu Gothic" panose="020B0400000000000000" pitchFamily="34" charset="-128"/>
              </a:rPr>
              <a:t>1. </a:t>
            </a:r>
            <a:r>
              <a:rPr kumimoji="1" lang="ja-JP" altLang="en-US" dirty="0">
                <a:latin typeface="Yu Gothic" panose="020B0400000000000000" pitchFamily="34" charset="-128"/>
                <a:ea typeface="Yu Gothic" panose="020B0400000000000000" pitchFamily="34" charset="-128"/>
              </a:rPr>
              <a:t>水晶体の線量限度変更</a:t>
            </a:r>
          </a:p>
        </p:txBody>
      </p:sp>
      <p:sp>
        <p:nvSpPr>
          <p:cNvPr id="8" name="テキスト ボックス 7">
            <a:extLst>
              <a:ext uri="{FF2B5EF4-FFF2-40B4-BE49-F238E27FC236}">
                <a16:creationId xmlns:a16="http://schemas.microsoft.com/office/drawing/2014/main" id="{03998BA6-7FC8-B525-E662-00A959A2DDA3}"/>
              </a:ext>
            </a:extLst>
          </p:cNvPr>
          <p:cNvSpPr txBox="1"/>
          <p:nvPr/>
        </p:nvSpPr>
        <p:spPr>
          <a:xfrm>
            <a:off x="347101" y="1274279"/>
            <a:ext cx="8191164" cy="510653"/>
          </a:xfrm>
          <a:prstGeom prst="rect">
            <a:avLst/>
          </a:prstGeom>
          <a:noFill/>
        </p:spPr>
        <p:txBody>
          <a:bodyPr wrap="square" rtlCol="0">
            <a:spAutoFit/>
          </a:bodyPr>
          <a:lstStyle/>
          <a:p>
            <a:pPr>
              <a:lnSpc>
                <a:spcPct val="150000"/>
              </a:lnSpc>
            </a:pPr>
            <a:r>
              <a:rPr kumimoji="1" lang="ja-JP" altLang="en-US" sz="2000" u="sng" dirty="0">
                <a:latin typeface="Yu Gothic" panose="020B0400000000000000" pitchFamily="34" charset="-128"/>
                <a:ea typeface="Yu Gothic" panose="020B0400000000000000" pitchFamily="34" charset="-128"/>
              </a:rPr>
              <a:t>・</a:t>
            </a:r>
            <a:r>
              <a:rPr kumimoji="1" lang="ja-JP" altLang="en-US" sz="2000" b="1" u="sng" dirty="0">
                <a:latin typeface="Yu Gothic" panose="020B0400000000000000" pitchFamily="34" charset="-128"/>
                <a:ea typeface="Yu Gothic" panose="020B0400000000000000" pitchFamily="34" charset="-128"/>
              </a:rPr>
              <a:t>放射線業務従事者の眼の水晶体</a:t>
            </a:r>
            <a:r>
              <a:rPr lang="ja-JP" altLang="en-US" sz="2000" b="1" u="sng" dirty="0">
                <a:latin typeface="Yu Gothic" panose="020B0400000000000000" pitchFamily="34" charset="-128"/>
                <a:ea typeface="Yu Gothic" panose="020B0400000000000000" pitchFamily="34" charset="-128"/>
              </a:rPr>
              <a:t>に受ける</a:t>
            </a:r>
            <a:r>
              <a:rPr kumimoji="1" lang="ja-JP" altLang="en-US" sz="2000" b="1" u="sng" dirty="0">
                <a:latin typeface="Yu Gothic" panose="020B0400000000000000" pitchFamily="34" charset="-128"/>
                <a:ea typeface="Yu Gothic" panose="020B0400000000000000" pitchFamily="34" charset="-128"/>
              </a:rPr>
              <a:t>等価線量の限度の引き下げ</a:t>
            </a:r>
            <a:endParaRPr kumimoji="1" lang="en-US" altLang="ja-JP" sz="2000" u="sng" dirty="0">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47CB7D84-9AC4-47DF-7250-D4D004969F66}"/>
              </a:ext>
            </a:extLst>
          </p:cNvPr>
          <p:cNvSpPr txBox="1"/>
          <p:nvPr/>
        </p:nvSpPr>
        <p:spPr>
          <a:xfrm>
            <a:off x="834475" y="1904303"/>
            <a:ext cx="6023530" cy="400110"/>
          </a:xfrm>
          <a:prstGeom prst="rect">
            <a:avLst/>
          </a:prstGeom>
          <a:noFill/>
        </p:spPr>
        <p:txBody>
          <a:bodyPr wrap="square">
            <a:spAutoFit/>
          </a:bodyPr>
          <a:lstStyle/>
          <a:p>
            <a:r>
              <a:rPr lang="en-US" altLang="ja-JP" sz="2000" b="1" dirty="0">
                <a:latin typeface="Yu Gothic" panose="020B0400000000000000" pitchFamily="34" charset="-128"/>
                <a:ea typeface="Yu Gothic" panose="020B0400000000000000" pitchFamily="34" charset="-128"/>
              </a:rPr>
              <a:t>- </a:t>
            </a:r>
            <a:r>
              <a:rPr lang="en-US" altLang="ja-JP" sz="2000" b="1" dirty="0">
                <a:solidFill>
                  <a:srgbClr val="FF0000"/>
                </a:solidFill>
                <a:latin typeface="Yu Gothic" panose="020B0400000000000000" pitchFamily="34" charset="-128"/>
                <a:ea typeface="Yu Gothic" panose="020B0400000000000000" pitchFamily="34" charset="-128"/>
              </a:rPr>
              <a:t>5</a:t>
            </a:r>
            <a:r>
              <a:rPr lang="ja-JP" altLang="en-US" sz="2000" b="1" dirty="0">
                <a:solidFill>
                  <a:srgbClr val="FF0000"/>
                </a:solidFill>
                <a:latin typeface="Yu Gothic" panose="020B0400000000000000" pitchFamily="34" charset="-128"/>
                <a:ea typeface="Yu Gothic" panose="020B0400000000000000" pitchFamily="34" charset="-128"/>
              </a:rPr>
              <a:t>年間につき</a:t>
            </a:r>
            <a:r>
              <a:rPr lang="en-US" altLang="ja-JP" sz="2000" b="1" dirty="0">
                <a:solidFill>
                  <a:srgbClr val="FF0000"/>
                </a:solidFill>
                <a:latin typeface="Yu Gothic" panose="020B0400000000000000" pitchFamily="34" charset="-128"/>
                <a:ea typeface="Yu Gothic" panose="020B0400000000000000" pitchFamily="34" charset="-128"/>
              </a:rPr>
              <a:t>100 </a:t>
            </a:r>
            <a:r>
              <a:rPr lang="ja-JP" altLang="en-US" sz="2000" b="1" dirty="0">
                <a:solidFill>
                  <a:srgbClr val="FF0000"/>
                </a:solidFill>
                <a:latin typeface="Yu Gothic" panose="020B0400000000000000" pitchFamily="34" charset="-128"/>
                <a:ea typeface="Yu Gothic" panose="020B0400000000000000" pitchFamily="34" charset="-128"/>
              </a:rPr>
              <a:t>ｍ</a:t>
            </a:r>
            <a:r>
              <a:rPr lang="en-US" altLang="ja-JP" sz="2000" b="1" dirty="0" err="1">
                <a:solidFill>
                  <a:srgbClr val="FF0000"/>
                </a:solidFill>
                <a:latin typeface="Yu Gothic" panose="020B0400000000000000" pitchFamily="34" charset="-128"/>
                <a:ea typeface="Yu Gothic" panose="020B0400000000000000" pitchFamily="34" charset="-128"/>
              </a:rPr>
              <a:t>Sv</a:t>
            </a:r>
            <a:r>
              <a:rPr kumimoji="1" lang="en-US" altLang="ja-JP" sz="2000" b="1" dirty="0">
                <a:solidFill>
                  <a:srgbClr val="FF0000"/>
                </a:solidFill>
                <a:latin typeface="Yu Gothic" panose="020B0400000000000000" pitchFamily="34" charset="-128"/>
                <a:ea typeface="Yu Gothic" panose="020B0400000000000000" pitchFamily="34" charset="-128"/>
              </a:rPr>
              <a:t> </a:t>
            </a:r>
            <a:r>
              <a:rPr kumimoji="1" lang="ja-JP" altLang="en-US" sz="2000" b="1" dirty="0">
                <a:solidFill>
                  <a:srgbClr val="FF0000"/>
                </a:solidFill>
                <a:latin typeface="Yu Gothic" panose="020B0400000000000000" pitchFamily="34" charset="-128"/>
                <a:ea typeface="Yu Gothic" panose="020B0400000000000000" pitchFamily="34" charset="-128"/>
              </a:rPr>
              <a:t>かつ </a:t>
            </a:r>
            <a:r>
              <a:rPr kumimoji="1" lang="en-US" altLang="ja-JP" sz="2000" b="1" dirty="0">
                <a:solidFill>
                  <a:srgbClr val="FF0000"/>
                </a:solidFill>
                <a:latin typeface="Yu Gothic" panose="020B0400000000000000" pitchFamily="34" charset="-128"/>
                <a:ea typeface="Yu Gothic" panose="020B0400000000000000" pitchFamily="34" charset="-128"/>
              </a:rPr>
              <a:t>1</a:t>
            </a:r>
            <a:r>
              <a:rPr kumimoji="1" lang="ja-JP" altLang="en-US" sz="2000" b="1" dirty="0">
                <a:solidFill>
                  <a:srgbClr val="FF0000"/>
                </a:solidFill>
                <a:latin typeface="Yu Gothic" panose="020B0400000000000000" pitchFamily="34" charset="-128"/>
                <a:ea typeface="Yu Gothic" panose="020B0400000000000000" pitchFamily="34" charset="-128"/>
              </a:rPr>
              <a:t>年間につき</a:t>
            </a:r>
            <a:r>
              <a:rPr kumimoji="1" lang="en-US" altLang="ja-JP" sz="2000" b="1" dirty="0">
                <a:solidFill>
                  <a:srgbClr val="FF0000"/>
                </a:solidFill>
                <a:latin typeface="Yu Gothic" panose="020B0400000000000000" pitchFamily="34" charset="-128"/>
                <a:ea typeface="Yu Gothic" panose="020B0400000000000000" pitchFamily="34" charset="-128"/>
              </a:rPr>
              <a:t>50 mSv </a:t>
            </a:r>
            <a:endParaRPr lang="ja-JP" altLang="en-US" sz="2000" dirty="0">
              <a:solidFill>
                <a:srgbClr val="FF0000"/>
              </a:solidFill>
            </a:endParaRPr>
          </a:p>
        </p:txBody>
      </p:sp>
      <p:sp>
        <p:nvSpPr>
          <p:cNvPr id="2" name="テキスト ボックス 1">
            <a:extLst>
              <a:ext uri="{FF2B5EF4-FFF2-40B4-BE49-F238E27FC236}">
                <a16:creationId xmlns:a16="http://schemas.microsoft.com/office/drawing/2014/main" id="{BF39BE1C-CD9A-4216-CEA8-25B34ABBD31F}"/>
              </a:ext>
            </a:extLst>
          </p:cNvPr>
          <p:cNvSpPr txBox="1"/>
          <p:nvPr/>
        </p:nvSpPr>
        <p:spPr>
          <a:xfrm>
            <a:off x="3836115" y="686728"/>
            <a:ext cx="1311578" cy="369332"/>
          </a:xfrm>
          <a:prstGeom prst="rect">
            <a:avLst/>
          </a:prstGeom>
          <a:noFill/>
        </p:spPr>
        <p:txBody>
          <a:bodyPr wrap="none" rtlCol="0">
            <a:spAutoFit/>
          </a:bodyPr>
          <a:lstStyle/>
          <a:p>
            <a:r>
              <a:rPr kumimoji="1" lang="en-US" altLang="ja-JP" b="1" dirty="0"/>
              <a:t>2021</a:t>
            </a:r>
            <a:r>
              <a:rPr kumimoji="1" lang="ja-JP" altLang="en-US" b="1" dirty="0"/>
              <a:t>年</a:t>
            </a:r>
            <a:r>
              <a:rPr kumimoji="1" lang="en-US" altLang="ja-JP" b="1" dirty="0"/>
              <a:t>4</a:t>
            </a:r>
            <a:r>
              <a:rPr kumimoji="1" lang="ja-JP" altLang="en-US" b="1" dirty="0"/>
              <a:t>月</a:t>
            </a:r>
          </a:p>
        </p:txBody>
      </p:sp>
      <p:pic>
        <p:nvPicPr>
          <p:cNvPr id="3" name="図 2">
            <a:extLst>
              <a:ext uri="{FF2B5EF4-FFF2-40B4-BE49-F238E27FC236}">
                <a16:creationId xmlns:a16="http://schemas.microsoft.com/office/drawing/2014/main" id="{C2009DFB-4196-F204-C0FA-2E45727D5CBD}"/>
              </a:ext>
            </a:extLst>
          </p:cNvPr>
          <p:cNvPicPr>
            <a:picLocks noChangeAspect="1"/>
          </p:cNvPicPr>
          <p:nvPr/>
        </p:nvPicPr>
        <p:blipFill>
          <a:blip r:embed="rId3"/>
          <a:stretch>
            <a:fillRect/>
          </a:stretch>
        </p:blipFill>
        <p:spPr>
          <a:xfrm>
            <a:off x="6993289" y="2340408"/>
            <a:ext cx="1989201" cy="2818035"/>
          </a:xfrm>
          <a:prstGeom prst="rect">
            <a:avLst/>
          </a:prstGeom>
          <a:ln w="3175">
            <a:solidFill>
              <a:schemeClr val="bg1">
                <a:lumMod val="50000"/>
              </a:schemeClr>
            </a:solidFill>
          </a:ln>
        </p:spPr>
      </p:pic>
      <p:sp>
        <p:nvSpPr>
          <p:cNvPr id="9" name="テキスト ボックス 8">
            <a:extLst>
              <a:ext uri="{FF2B5EF4-FFF2-40B4-BE49-F238E27FC236}">
                <a16:creationId xmlns:a16="http://schemas.microsoft.com/office/drawing/2014/main" id="{4E0D695B-49D2-9A02-D44A-183B5309F71D}"/>
              </a:ext>
            </a:extLst>
          </p:cNvPr>
          <p:cNvSpPr txBox="1"/>
          <p:nvPr/>
        </p:nvSpPr>
        <p:spPr>
          <a:xfrm>
            <a:off x="347101" y="3325375"/>
            <a:ext cx="5457398" cy="510845"/>
          </a:xfrm>
          <a:prstGeom prst="rect">
            <a:avLst/>
          </a:prstGeom>
          <a:noFill/>
        </p:spPr>
        <p:txBody>
          <a:bodyPr wrap="square" rtlCol="0">
            <a:spAutoFit/>
          </a:bodyPr>
          <a:lstStyle/>
          <a:p>
            <a:pPr>
              <a:lnSpc>
                <a:spcPct val="150000"/>
              </a:lnSpc>
            </a:pPr>
            <a:r>
              <a:rPr lang="ja-JP" altLang="en-US" sz="2000" u="sng" dirty="0">
                <a:latin typeface="Yu Gothic" panose="020B0400000000000000" pitchFamily="34" charset="-128"/>
                <a:ea typeface="Yu Gothic" panose="020B0400000000000000" pitchFamily="34" charset="-128"/>
              </a:rPr>
              <a:t>・水晶体の等価線量の算出方法の一部変更</a:t>
            </a:r>
            <a:endParaRPr lang="en-US" altLang="ja-JP" sz="2000" u="sng" dirty="0">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93FDA6F9-767A-71BF-6B5C-1CBDFCD2BD32}"/>
              </a:ext>
            </a:extLst>
          </p:cNvPr>
          <p:cNvSpPr txBox="1"/>
          <p:nvPr/>
        </p:nvSpPr>
        <p:spPr>
          <a:xfrm>
            <a:off x="348363" y="5158443"/>
            <a:ext cx="6840721" cy="510845"/>
          </a:xfrm>
          <a:prstGeom prst="rect">
            <a:avLst/>
          </a:prstGeom>
          <a:noFill/>
        </p:spPr>
        <p:txBody>
          <a:bodyPr wrap="square" rtlCol="0">
            <a:spAutoFit/>
          </a:bodyPr>
          <a:lstStyle/>
          <a:p>
            <a:pPr>
              <a:lnSpc>
                <a:spcPct val="150000"/>
              </a:lnSpc>
            </a:pPr>
            <a:r>
              <a:rPr lang="ja-JP" altLang="en-US" sz="2000" u="sng" dirty="0">
                <a:latin typeface="Yu Gothic" panose="020B0400000000000000" pitchFamily="34" charset="-128"/>
                <a:ea typeface="Yu Gothic" panose="020B0400000000000000" pitchFamily="34" charset="-128"/>
              </a:rPr>
              <a:t>・水晶体の線量の算定・記録・保管期間についての変更</a:t>
            </a:r>
            <a:endParaRPr kumimoji="1" lang="en-US" altLang="ja-JP" sz="2000" u="sng" dirty="0">
              <a:latin typeface="Yu Gothic" panose="020B0400000000000000" pitchFamily="34" charset="-128"/>
              <a:ea typeface="Yu Gothic" panose="020B0400000000000000" pitchFamily="34" charset="-128"/>
            </a:endParaRPr>
          </a:p>
        </p:txBody>
      </p:sp>
      <p:sp>
        <p:nvSpPr>
          <p:cNvPr id="12" name="テキスト ボックス 11">
            <a:extLst>
              <a:ext uri="{FF2B5EF4-FFF2-40B4-BE49-F238E27FC236}">
                <a16:creationId xmlns:a16="http://schemas.microsoft.com/office/drawing/2014/main" id="{721FDB6B-6DA9-3327-2A78-FC6730DC7530}"/>
              </a:ext>
            </a:extLst>
          </p:cNvPr>
          <p:cNvSpPr txBox="1"/>
          <p:nvPr/>
        </p:nvSpPr>
        <p:spPr>
          <a:xfrm>
            <a:off x="834475" y="2466979"/>
            <a:ext cx="5710218" cy="400110"/>
          </a:xfrm>
          <a:prstGeom prst="rect">
            <a:avLst/>
          </a:prstGeom>
          <a:noFill/>
        </p:spPr>
        <p:txBody>
          <a:bodyPr wrap="none" rtlCol="0">
            <a:spAutoFit/>
          </a:bodyPr>
          <a:lstStyle/>
          <a:p>
            <a:r>
              <a:rPr kumimoji="1" lang="en-US" altLang="ja-JP" sz="2000" b="1" dirty="0"/>
              <a:t>- </a:t>
            </a:r>
            <a:r>
              <a:rPr kumimoji="1" lang="ja-JP" altLang="en-US" sz="2000" b="1" dirty="0"/>
              <a:t>緊急作業時の線量限度は変更されず、</a:t>
            </a:r>
            <a:r>
              <a:rPr kumimoji="1" lang="en-US" altLang="ja-JP" sz="2000" b="1" dirty="0"/>
              <a:t>300mSv</a:t>
            </a:r>
            <a:endParaRPr kumimoji="1" lang="ja-JP" altLang="en-US" sz="2000" b="1" dirty="0"/>
          </a:p>
        </p:txBody>
      </p:sp>
      <p:sp>
        <p:nvSpPr>
          <p:cNvPr id="14" name="テキスト ボックス 13">
            <a:extLst>
              <a:ext uri="{FF2B5EF4-FFF2-40B4-BE49-F238E27FC236}">
                <a16:creationId xmlns:a16="http://schemas.microsoft.com/office/drawing/2014/main" id="{9D3199A8-A06A-C7EF-E704-5360952F63DB}"/>
              </a:ext>
            </a:extLst>
          </p:cNvPr>
          <p:cNvSpPr txBox="1"/>
          <p:nvPr/>
        </p:nvSpPr>
        <p:spPr>
          <a:xfrm>
            <a:off x="834475" y="5726814"/>
            <a:ext cx="7852326" cy="884473"/>
          </a:xfrm>
          <a:prstGeom prst="rect">
            <a:avLst/>
          </a:prstGeom>
          <a:noFill/>
        </p:spPr>
        <p:txBody>
          <a:bodyPr wrap="square" rtlCol="0">
            <a:spAutoFit/>
          </a:bodyPr>
          <a:lstStyle/>
          <a:p>
            <a:pPr>
              <a:lnSpc>
                <a:spcPct val="150000"/>
              </a:lnSpc>
            </a:pPr>
            <a:r>
              <a:rPr lang="en-US" altLang="ja-JP" dirty="0"/>
              <a:t>- </a:t>
            </a:r>
            <a:r>
              <a:rPr lang="ja-JP" altLang="en-US" dirty="0"/>
              <a:t>水晶体に受ける等価線量について、</a:t>
            </a:r>
            <a:r>
              <a:rPr lang="en-US" altLang="ja-JP" dirty="0"/>
              <a:t>3</a:t>
            </a:r>
            <a:r>
              <a:rPr lang="ja-JP" altLang="en-US" dirty="0"/>
              <a:t>カ月ごと・</a:t>
            </a:r>
            <a:r>
              <a:rPr lang="en-US" altLang="ja-JP" dirty="0"/>
              <a:t>1</a:t>
            </a:r>
            <a:r>
              <a:rPr lang="ja-JP" altLang="en-US" dirty="0"/>
              <a:t>年ごとの合計にくわえ、</a:t>
            </a:r>
            <a:endParaRPr lang="en-US" altLang="ja-JP" dirty="0"/>
          </a:p>
          <a:p>
            <a:pPr>
              <a:lnSpc>
                <a:spcPct val="150000"/>
              </a:lnSpc>
            </a:pPr>
            <a:r>
              <a:rPr lang="en-US" altLang="ja-JP" dirty="0"/>
              <a:t>   5</a:t>
            </a:r>
            <a:r>
              <a:rPr lang="ja-JP" altLang="en-US" dirty="0"/>
              <a:t>年ごとの合計を算定・記録・保存することが必要となった</a:t>
            </a:r>
            <a:endParaRPr lang="en-US" altLang="ja-JP" dirty="0"/>
          </a:p>
        </p:txBody>
      </p:sp>
      <p:sp>
        <p:nvSpPr>
          <p:cNvPr id="16" name="テキスト ボックス 15">
            <a:extLst>
              <a:ext uri="{FF2B5EF4-FFF2-40B4-BE49-F238E27FC236}">
                <a16:creationId xmlns:a16="http://schemas.microsoft.com/office/drawing/2014/main" id="{3804B721-D6C0-E3EC-E420-FA1C49E1117E}"/>
              </a:ext>
            </a:extLst>
          </p:cNvPr>
          <p:cNvSpPr txBox="1"/>
          <p:nvPr/>
        </p:nvSpPr>
        <p:spPr>
          <a:xfrm>
            <a:off x="834475" y="3887798"/>
            <a:ext cx="6152271" cy="884473"/>
          </a:xfrm>
          <a:prstGeom prst="rect">
            <a:avLst/>
          </a:prstGeom>
          <a:noFill/>
        </p:spPr>
        <p:txBody>
          <a:bodyPr wrap="square">
            <a:spAutoFit/>
          </a:bodyPr>
          <a:lstStyle/>
          <a:p>
            <a:pPr>
              <a:lnSpc>
                <a:spcPct val="150000"/>
              </a:lnSpc>
            </a:pPr>
            <a:r>
              <a:rPr kumimoji="1" lang="en-US" altLang="ja-JP" sz="1800" dirty="0">
                <a:latin typeface="Yu Gothic" panose="020B0400000000000000" pitchFamily="34" charset="-128"/>
                <a:ea typeface="Yu Gothic" panose="020B0400000000000000" pitchFamily="34" charset="-128"/>
              </a:rPr>
              <a:t>- 1cm</a:t>
            </a:r>
            <a:r>
              <a:rPr kumimoji="1" lang="ja-JP" altLang="en-US" sz="1800" dirty="0">
                <a:latin typeface="Yu Gothic" panose="020B0400000000000000" pitchFamily="34" charset="-128"/>
                <a:ea typeface="Yu Gothic" panose="020B0400000000000000" pitchFamily="34" charset="-128"/>
              </a:rPr>
              <a:t>線量当量および</a:t>
            </a:r>
            <a:r>
              <a:rPr kumimoji="1" lang="en-US" altLang="ja-JP" sz="1800" dirty="0">
                <a:latin typeface="Yu Gothic" panose="020B0400000000000000" pitchFamily="34" charset="-128"/>
                <a:ea typeface="Yu Gothic" panose="020B0400000000000000" pitchFamily="34" charset="-128"/>
              </a:rPr>
              <a:t>70μm</a:t>
            </a:r>
            <a:r>
              <a:rPr kumimoji="1" lang="ja-JP" altLang="en-US" sz="1800" dirty="0">
                <a:latin typeface="Yu Gothic" panose="020B0400000000000000" pitchFamily="34" charset="-128"/>
                <a:ea typeface="Yu Gothic" panose="020B0400000000000000" pitchFamily="34" charset="-128"/>
              </a:rPr>
              <a:t>線量当量による算定に加え、</a:t>
            </a:r>
            <a:endParaRPr kumimoji="1" lang="en-US" altLang="ja-JP" sz="1800" dirty="0">
              <a:latin typeface="Yu Gothic" panose="020B0400000000000000" pitchFamily="34" charset="-128"/>
              <a:ea typeface="Yu Gothic" panose="020B0400000000000000" pitchFamily="34" charset="-128"/>
            </a:endParaRPr>
          </a:p>
          <a:p>
            <a:pPr>
              <a:lnSpc>
                <a:spcPct val="150000"/>
              </a:lnSpc>
            </a:pPr>
            <a:r>
              <a:rPr lang="en-US" altLang="ja-JP" dirty="0">
                <a:latin typeface="Yu Gothic" panose="020B0400000000000000" pitchFamily="34" charset="-128"/>
                <a:ea typeface="Yu Gothic" panose="020B0400000000000000" pitchFamily="34" charset="-128"/>
              </a:rPr>
              <a:t>   </a:t>
            </a:r>
            <a:r>
              <a:rPr kumimoji="1" lang="en-US" altLang="ja-JP" sz="1800" dirty="0">
                <a:latin typeface="Yu Gothic" panose="020B0400000000000000" pitchFamily="34" charset="-128"/>
                <a:ea typeface="Yu Gothic" panose="020B0400000000000000" pitchFamily="34" charset="-128"/>
              </a:rPr>
              <a:t>3mm</a:t>
            </a:r>
            <a:r>
              <a:rPr kumimoji="1" lang="ja-JP" altLang="en-US" sz="1800" dirty="0">
                <a:latin typeface="Yu Gothic" panose="020B0400000000000000" pitchFamily="34" charset="-128"/>
                <a:ea typeface="Yu Gothic" panose="020B0400000000000000" pitchFamily="34" charset="-128"/>
              </a:rPr>
              <a:t>線量当量を使用して算定することも可能となった</a:t>
            </a:r>
            <a:endParaRPr kumimoji="1" lang="en-US" altLang="ja-JP" sz="18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2879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2446B5-0B76-7F2A-BA9A-A76F55ACE520}"/>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
        <p:nvSpPr>
          <p:cNvPr id="5" name="タイトル 1">
            <a:extLst>
              <a:ext uri="{FF2B5EF4-FFF2-40B4-BE49-F238E27FC236}">
                <a16:creationId xmlns:a16="http://schemas.microsoft.com/office/drawing/2014/main" id="{D07FCEDC-E170-8781-6C88-742C9606C3CC}"/>
              </a:ext>
            </a:extLst>
          </p:cNvPr>
          <p:cNvSpPr>
            <a:spLocks noGrp="1"/>
          </p:cNvSpPr>
          <p:nvPr>
            <p:ph type="title"/>
          </p:nvPr>
        </p:nvSpPr>
        <p:spPr>
          <a:xfrm>
            <a:off x="222206" y="-47944"/>
            <a:ext cx="8515350" cy="1159658"/>
          </a:xfrm>
        </p:spPr>
        <p:txBody>
          <a:bodyPr>
            <a:noAutofit/>
          </a:bodyPr>
          <a:lstStyle/>
          <a:p>
            <a:pPr marL="0" marR="0" lvl="0" indent="0" defTabSz="685800" rtl="0" eaLnBrk="1" fontAlgn="auto" latinLnBrk="0" hangingPunct="1">
              <a:lnSpc>
                <a:spcPct val="100000"/>
              </a:lnSpc>
              <a:spcBef>
                <a:spcPts val="0"/>
              </a:spcBef>
              <a:spcAft>
                <a:spcPts val="0"/>
              </a:spcAft>
              <a:tabLst/>
              <a:defRPr/>
            </a:pPr>
            <a:r>
              <a:rPr kumimoji="1" lang="en-US" altLang="ja-JP" sz="2800" dirty="0">
                <a:latin typeface="+mn-ea"/>
                <a:ea typeface="+mn-ea"/>
              </a:rPr>
              <a:t>2.  </a:t>
            </a:r>
            <a:r>
              <a:rPr kumimoji="1" lang="ja-JP" altLang="en-US" sz="2800" dirty="0">
                <a:latin typeface="+mn-ea"/>
                <a:ea typeface="+mn-ea"/>
              </a:rPr>
              <a:t>原子力災害時における避難退域時検査</a:t>
            </a:r>
            <a:br>
              <a:rPr kumimoji="1" lang="en-US" altLang="ja-JP" sz="2800" dirty="0">
                <a:latin typeface="+mn-ea"/>
                <a:ea typeface="+mn-ea"/>
              </a:rPr>
            </a:br>
            <a:r>
              <a:rPr kumimoji="1" lang="ja-JP" altLang="en-US" sz="2800" dirty="0">
                <a:latin typeface="+mn-ea"/>
                <a:ea typeface="+mn-ea"/>
              </a:rPr>
              <a:t>　  及び簡易除染マニュアル 制定</a:t>
            </a:r>
          </a:p>
        </p:txBody>
      </p:sp>
      <p:sp>
        <p:nvSpPr>
          <p:cNvPr id="6" name="テキスト ボックス 5">
            <a:extLst>
              <a:ext uri="{FF2B5EF4-FFF2-40B4-BE49-F238E27FC236}">
                <a16:creationId xmlns:a16="http://schemas.microsoft.com/office/drawing/2014/main" id="{FF68E902-CF5F-C5A2-A12E-5B2D427089E1}"/>
              </a:ext>
            </a:extLst>
          </p:cNvPr>
          <p:cNvSpPr txBox="1"/>
          <p:nvPr/>
        </p:nvSpPr>
        <p:spPr>
          <a:xfrm>
            <a:off x="194053" y="1448868"/>
            <a:ext cx="8494633" cy="883768"/>
          </a:xfrm>
          <a:prstGeom prst="rect">
            <a:avLst/>
          </a:prstGeom>
          <a:noFill/>
        </p:spPr>
        <p:txBody>
          <a:bodyPr wrap="none" rtlCol="0">
            <a:spAutoFit/>
          </a:bodyPr>
          <a:lstStyle/>
          <a:p>
            <a:pPr>
              <a:lnSpc>
                <a:spcPct val="150000"/>
              </a:lnSpc>
            </a:pPr>
            <a:r>
              <a:rPr kumimoji="1" lang="ja-JP" altLang="en-US" b="1" dirty="0"/>
              <a:t>令和</a:t>
            </a:r>
            <a:r>
              <a:rPr kumimoji="1" lang="en-US" altLang="ja-JP" b="1" dirty="0"/>
              <a:t>4</a:t>
            </a:r>
            <a:r>
              <a:rPr kumimoji="1" lang="ja-JP" altLang="en-US" b="1" dirty="0"/>
              <a:t>年</a:t>
            </a:r>
            <a:r>
              <a:rPr kumimoji="1" lang="en-US" altLang="ja-JP" b="1" dirty="0"/>
              <a:t>(2022</a:t>
            </a:r>
            <a:r>
              <a:rPr kumimoji="1" lang="ja-JP" altLang="en-US" b="1" dirty="0"/>
              <a:t>年</a:t>
            </a:r>
            <a:r>
              <a:rPr kumimoji="1" lang="en-US" altLang="ja-JP" b="1" dirty="0"/>
              <a:t>)</a:t>
            </a:r>
            <a:r>
              <a:rPr kumimoji="1" lang="ja-JP" altLang="en-US" b="1" dirty="0"/>
              <a:t> </a:t>
            </a:r>
            <a:r>
              <a:rPr kumimoji="1" lang="en-US" altLang="ja-JP" b="1" dirty="0"/>
              <a:t>9</a:t>
            </a:r>
            <a:r>
              <a:rPr kumimoji="1" lang="ja-JP" altLang="en-US" b="1" dirty="0"/>
              <a:t>月、原子力規制庁と内閣府</a:t>
            </a:r>
            <a:r>
              <a:rPr kumimoji="1" lang="en-US" altLang="ja-JP" b="1" dirty="0"/>
              <a:t>(</a:t>
            </a:r>
            <a:r>
              <a:rPr kumimoji="1" lang="ja-JP" altLang="en-US" b="1" dirty="0"/>
              <a:t>原子力防災担当</a:t>
            </a:r>
            <a:r>
              <a:rPr kumimoji="1" lang="en-US" altLang="ja-JP" b="1" dirty="0"/>
              <a:t>)</a:t>
            </a:r>
            <a:r>
              <a:rPr kumimoji="1" lang="ja-JP" altLang="en-US" b="1" dirty="0"/>
              <a:t>の連名で、</a:t>
            </a:r>
            <a:endParaRPr kumimoji="1" lang="en-US" altLang="ja-JP" b="1" dirty="0"/>
          </a:p>
          <a:p>
            <a:pPr>
              <a:lnSpc>
                <a:spcPct val="150000"/>
              </a:lnSpc>
            </a:pPr>
            <a:r>
              <a:rPr lang="ja-JP" altLang="en-US" b="1" dirty="0"/>
              <a:t>新たに「原子力災害時における避難退域時検査及び簡易除染マニュアル」が制定</a:t>
            </a:r>
            <a:endParaRPr kumimoji="1" lang="ja-JP" altLang="en-US" b="1" dirty="0"/>
          </a:p>
        </p:txBody>
      </p:sp>
      <p:sp>
        <p:nvSpPr>
          <p:cNvPr id="15" name="テキスト ボックス 14">
            <a:extLst>
              <a:ext uri="{FF2B5EF4-FFF2-40B4-BE49-F238E27FC236}">
                <a16:creationId xmlns:a16="http://schemas.microsoft.com/office/drawing/2014/main" id="{F897769C-E59B-079F-5D75-7A5E4CD1082E}"/>
              </a:ext>
            </a:extLst>
          </p:cNvPr>
          <p:cNvSpPr txBox="1"/>
          <p:nvPr/>
        </p:nvSpPr>
        <p:spPr>
          <a:xfrm>
            <a:off x="194053" y="2778301"/>
            <a:ext cx="1672253" cy="369332"/>
          </a:xfrm>
          <a:prstGeom prst="rect">
            <a:avLst/>
          </a:prstGeom>
          <a:noFill/>
        </p:spPr>
        <p:txBody>
          <a:bodyPr wrap="none" rtlCol="0">
            <a:spAutoFit/>
          </a:bodyPr>
          <a:lstStyle/>
          <a:p>
            <a:r>
              <a:rPr kumimoji="1" lang="en-US" altLang="ja-JP" dirty="0"/>
              <a:t>&lt;</a:t>
            </a:r>
            <a:r>
              <a:rPr kumimoji="1" lang="ja-JP" altLang="en-US" dirty="0"/>
              <a:t>主な改正点</a:t>
            </a:r>
            <a:r>
              <a:rPr kumimoji="1" lang="en-US" altLang="ja-JP" dirty="0"/>
              <a:t>&gt;</a:t>
            </a:r>
            <a:endParaRPr kumimoji="1" lang="ja-JP" altLang="en-US" dirty="0"/>
          </a:p>
        </p:txBody>
      </p:sp>
      <p:sp>
        <p:nvSpPr>
          <p:cNvPr id="18" name="テキスト ボックス 17">
            <a:extLst>
              <a:ext uri="{FF2B5EF4-FFF2-40B4-BE49-F238E27FC236}">
                <a16:creationId xmlns:a16="http://schemas.microsoft.com/office/drawing/2014/main" id="{745A95D3-F997-4F8A-A434-71415AC13E19}"/>
              </a:ext>
            </a:extLst>
          </p:cNvPr>
          <p:cNvSpPr txBox="1"/>
          <p:nvPr/>
        </p:nvSpPr>
        <p:spPr>
          <a:xfrm>
            <a:off x="194053" y="3179666"/>
            <a:ext cx="8923820" cy="1299971"/>
          </a:xfrm>
          <a:prstGeom prst="rect">
            <a:avLst/>
          </a:prstGeom>
          <a:noFill/>
        </p:spPr>
        <p:txBody>
          <a:bodyPr wrap="square" rtlCol="0">
            <a:spAutoFit/>
          </a:bodyPr>
          <a:lstStyle/>
          <a:p>
            <a:pPr>
              <a:lnSpc>
                <a:spcPct val="150000"/>
              </a:lnSpc>
            </a:pPr>
            <a:r>
              <a:rPr lang="ja-JP" altLang="en-US" sz="1800" dirty="0">
                <a:solidFill>
                  <a:prstClr val="black"/>
                </a:solidFill>
                <a:latin typeface="+mn-ea"/>
              </a:rPr>
              <a:t>・原子力規制庁の担当する「解説編」（原災指針における避難退域時検査及び</a:t>
            </a:r>
            <a:endParaRPr lang="en-US" altLang="ja-JP" sz="1800" dirty="0">
              <a:solidFill>
                <a:prstClr val="black"/>
              </a:solidFill>
              <a:latin typeface="+mn-ea"/>
            </a:endParaRPr>
          </a:p>
          <a:p>
            <a:pPr>
              <a:lnSpc>
                <a:spcPct val="150000"/>
              </a:lnSpc>
            </a:pPr>
            <a:r>
              <a:rPr lang="ja-JP" altLang="en-US" dirty="0">
                <a:solidFill>
                  <a:prstClr val="black"/>
                </a:solidFill>
                <a:latin typeface="+mn-ea"/>
              </a:rPr>
              <a:t>　</a:t>
            </a:r>
            <a:r>
              <a:rPr lang="ja-JP" altLang="en-US" sz="1800" dirty="0">
                <a:solidFill>
                  <a:prstClr val="black"/>
                </a:solidFill>
                <a:latin typeface="+mn-ea"/>
              </a:rPr>
              <a:t>簡易除染の規定に関する解説）、内閣府（原子力防災担当）が担当する「実務編」</a:t>
            </a:r>
            <a:endParaRPr lang="en-US" altLang="ja-JP" sz="1800" dirty="0">
              <a:solidFill>
                <a:prstClr val="black"/>
              </a:solidFill>
              <a:latin typeface="+mn-ea"/>
            </a:endParaRPr>
          </a:p>
          <a:p>
            <a:pPr>
              <a:lnSpc>
                <a:spcPct val="150000"/>
              </a:lnSpc>
            </a:pPr>
            <a:r>
              <a:rPr lang="ja-JP" altLang="en-US" dirty="0">
                <a:solidFill>
                  <a:prstClr val="black"/>
                </a:solidFill>
                <a:latin typeface="+mn-ea"/>
              </a:rPr>
              <a:t>　</a:t>
            </a:r>
            <a:r>
              <a:rPr lang="ja-JP" altLang="en-US" sz="1800" dirty="0">
                <a:solidFill>
                  <a:prstClr val="black"/>
                </a:solidFill>
                <a:latin typeface="+mn-ea"/>
              </a:rPr>
              <a:t>（資機材や要員の確保、会場設営等）に分けて構成</a:t>
            </a:r>
            <a:endParaRPr lang="en-US" altLang="ja-JP" sz="1800" dirty="0">
              <a:solidFill>
                <a:prstClr val="black"/>
              </a:solidFill>
              <a:latin typeface="+mn-ea"/>
            </a:endParaRPr>
          </a:p>
        </p:txBody>
      </p:sp>
      <p:sp>
        <p:nvSpPr>
          <p:cNvPr id="19" name="テキスト ボックス 18">
            <a:extLst>
              <a:ext uri="{FF2B5EF4-FFF2-40B4-BE49-F238E27FC236}">
                <a16:creationId xmlns:a16="http://schemas.microsoft.com/office/drawing/2014/main" id="{2280BE65-6D29-2AF8-A201-C4186A6E56AD}"/>
              </a:ext>
            </a:extLst>
          </p:cNvPr>
          <p:cNvSpPr txBox="1"/>
          <p:nvPr/>
        </p:nvSpPr>
        <p:spPr>
          <a:xfrm>
            <a:off x="194053" y="5044419"/>
            <a:ext cx="5032147" cy="369332"/>
          </a:xfrm>
          <a:prstGeom prst="rect">
            <a:avLst/>
          </a:prstGeom>
          <a:noFill/>
        </p:spPr>
        <p:txBody>
          <a:bodyPr wrap="none" rtlCol="0">
            <a:spAutoFit/>
          </a:bodyPr>
          <a:lstStyle/>
          <a:p>
            <a:r>
              <a:rPr lang="ja-JP" altLang="en-US" sz="1800" dirty="0">
                <a:solidFill>
                  <a:prstClr val="black"/>
                </a:solidFill>
                <a:latin typeface="+mn-ea"/>
              </a:rPr>
              <a:t>・避難退域時検査及び簡易除染の体制の見直し</a:t>
            </a:r>
            <a:endParaRPr lang="en-US" altLang="ja-JP" sz="1800" dirty="0">
              <a:solidFill>
                <a:prstClr val="black"/>
              </a:solidFill>
              <a:latin typeface="+mn-ea"/>
            </a:endParaRPr>
          </a:p>
        </p:txBody>
      </p:sp>
      <p:sp>
        <p:nvSpPr>
          <p:cNvPr id="20" name="テキスト ボックス 19">
            <a:extLst>
              <a:ext uri="{FF2B5EF4-FFF2-40B4-BE49-F238E27FC236}">
                <a16:creationId xmlns:a16="http://schemas.microsoft.com/office/drawing/2014/main" id="{FFA75661-F044-2C97-C388-6C2DBD4DB3B7}"/>
              </a:ext>
            </a:extLst>
          </p:cNvPr>
          <p:cNvSpPr txBox="1"/>
          <p:nvPr/>
        </p:nvSpPr>
        <p:spPr>
          <a:xfrm>
            <a:off x="194053" y="5978534"/>
            <a:ext cx="6417141" cy="369332"/>
          </a:xfrm>
          <a:prstGeom prst="rect">
            <a:avLst/>
          </a:prstGeom>
          <a:noFill/>
        </p:spPr>
        <p:txBody>
          <a:bodyPr wrap="none" rtlCol="0">
            <a:spAutoFit/>
          </a:bodyPr>
          <a:lstStyle/>
          <a:p>
            <a:r>
              <a:rPr lang="ja-JP" altLang="en-US" sz="1800" dirty="0">
                <a:solidFill>
                  <a:prstClr val="black"/>
                </a:solidFill>
                <a:latin typeface="+mn-ea"/>
              </a:rPr>
              <a:t>・簡易除染の、拭き取りと着替えを基本とした方法への変更</a:t>
            </a:r>
            <a:endParaRPr lang="en-US" altLang="ja-JP" sz="1800" dirty="0">
              <a:solidFill>
                <a:prstClr val="black"/>
              </a:solidFill>
              <a:latin typeface="+mn-ea"/>
            </a:endParaRPr>
          </a:p>
        </p:txBody>
      </p:sp>
    </p:spTree>
    <p:extLst>
      <p:ext uri="{BB962C8B-B14F-4D97-AF65-F5344CB8AC3E}">
        <p14:creationId xmlns:p14="http://schemas.microsoft.com/office/powerpoint/2010/main" val="242845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59E0309A-866B-8897-8DDD-CE7D1CEC646A}"/>
              </a:ext>
            </a:extLst>
          </p:cNvPr>
          <p:cNvGraphicFramePr>
            <a:graphicFrameLocks noGrp="1"/>
          </p:cNvGraphicFramePr>
          <p:nvPr>
            <p:extLst>
              <p:ext uri="{D42A27DB-BD31-4B8C-83A1-F6EECF244321}">
                <p14:modId xmlns:p14="http://schemas.microsoft.com/office/powerpoint/2010/main" val="699574069"/>
              </p:ext>
            </p:extLst>
          </p:nvPr>
        </p:nvGraphicFramePr>
        <p:xfrm>
          <a:off x="173082" y="1175657"/>
          <a:ext cx="8797835" cy="5510424"/>
        </p:xfrm>
        <a:graphic>
          <a:graphicData uri="http://schemas.openxmlformats.org/drawingml/2006/table">
            <a:tbl>
              <a:tblPr firstRow="1" bandRow="1">
                <a:tableStyleId>{2D5ABB26-0587-4C30-8999-92F81FD0307C}</a:tableStyleId>
              </a:tblPr>
              <a:tblGrid>
                <a:gridCol w="8797835">
                  <a:extLst>
                    <a:ext uri="{9D8B030D-6E8A-4147-A177-3AD203B41FA5}">
                      <a16:colId xmlns:a16="http://schemas.microsoft.com/office/drawing/2014/main" val="1951489911"/>
                    </a:ext>
                  </a:extLst>
                </a:gridCol>
              </a:tblGrid>
              <a:tr h="393283">
                <a:tc>
                  <a:txBody>
                    <a:bodyPr/>
                    <a:lstStyle/>
                    <a:p>
                      <a:r>
                        <a:rPr kumimoji="1" lang="en-US" altLang="ja-JP" sz="1600" dirty="0"/>
                        <a:t>2. </a:t>
                      </a:r>
                      <a:r>
                        <a:rPr kumimoji="1" lang="ja-JP" altLang="en-US" sz="1600" dirty="0"/>
                        <a:t>避難退域時検査及び簡易除染の準備 </a:t>
                      </a:r>
                      <a:r>
                        <a:rPr kumimoji="1" lang="en-US" altLang="ja-JP" sz="1600" dirty="0"/>
                        <a:t>(1) </a:t>
                      </a:r>
                      <a:r>
                        <a:rPr kumimoji="1" lang="ja-JP" altLang="en-US" sz="1600" dirty="0"/>
                        <a:t>要員の構成と役割</a:t>
                      </a:r>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347220310"/>
                  </a:ext>
                </a:extLst>
              </a:tr>
              <a:tr h="393283">
                <a:tc>
                  <a:txBody>
                    <a:bodyPr/>
                    <a:lstStyle/>
                    <a:p>
                      <a:r>
                        <a:rPr kumimoji="1" lang="ja-JP" altLang="en-US" sz="1600" dirty="0"/>
                        <a:t>　・班区分が詳細化され、各役割と業務に係る要員数が明記</a:t>
                      </a:r>
                    </a:p>
                  </a:txBody>
                  <a:tcPr anchor="ctr"/>
                </a:tc>
                <a:extLst>
                  <a:ext uri="{0D108BD9-81ED-4DB2-BD59-A6C34878D82A}">
                    <a16:rowId xmlns:a16="http://schemas.microsoft.com/office/drawing/2014/main" val="635472366"/>
                  </a:ext>
                </a:extLst>
              </a:tr>
              <a:tr h="393283">
                <a:tc>
                  <a:txBody>
                    <a:bodyPr/>
                    <a:lstStyle/>
                    <a:p>
                      <a:r>
                        <a:rPr kumimoji="1" lang="ja-JP" altLang="en-US" sz="1600" dirty="0"/>
                        <a:t>　・避難退域時検査及び簡易除染の場所と要員の配置例が記載</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4166542"/>
                  </a:ext>
                </a:extLst>
              </a:tr>
              <a:tr h="3932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dirty="0"/>
                        <a:t>2. </a:t>
                      </a:r>
                      <a:r>
                        <a:rPr kumimoji="1" lang="ja-JP" altLang="en-US" sz="1600" dirty="0"/>
                        <a:t>避難退域時検査及び簡易除染の準備 </a:t>
                      </a:r>
                      <a:r>
                        <a:rPr kumimoji="1" lang="en-US" altLang="ja-JP" sz="1600" dirty="0"/>
                        <a:t>(3) </a:t>
                      </a:r>
                      <a:r>
                        <a:rPr kumimoji="1" lang="ja-JP" altLang="en-US" sz="1600" dirty="0"/>
                        <a:t>資機材の準備</a:t>
                      </a:r>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710927696"/>
                  </a:ext>
                </a:extLst>
              </a:tr>
              <a:tr h="393283">
                <a:tc>
                  <a:txBody>
                    <a:bodyPr/>
                    <a:lstStyle/>
                    <a:p>
                      <a:r>
                        <a:rPr kumimoji="1" lang="ja-JP" altLang="en-US" sz="1600" dirty="0"/>
                        <a:t>　・</a:t>
                      </a:r>
                      <a:r>
                        <a:rPr kumimoji="1" lang="ja-JP" altLang="en-US" sz="1600" b="1" dirty="0"/>
                        <a:t>要員防護装備の見直し</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34164810"/>
                  </a:ext>
                </a:extLst>
              </a:tr>
              <a:tr h="780271">
                <a:tc>
                  <a:txBody>
                    <a:bodyPr/>
                    <a:lstStyle/>
                    <a:p>
                      <a:pPr>
                        <a:lnSpc>
                          <a:spcPct val="150000"/>
                        </a:lnSpc>
                      </a:pPr>
                      <a:r>
                        <a:rPr kumimoji="1" lang="en-US" altLang="ja-JP" sz="1600" dirty="0"/>
                        <a:t>3. </a:t>
                      </a:r>
                      <a:r>
                        <a:rPr kumimoji="1" lang="ja-JP" altLang="en-US" sz="1600" dirty="0"/>
                        <a:t>避難退域時検査 </a:t>
                      </a:r>
                      <a:r>
                        <a:rPr kumimoji="1" lang="en-US" altLang="ja-JP" sz="1600" dirty="0"/>
                        <a:t>(2)</a:t>
                      </a:r>
                      <a:r>
                        <a:rPr kumimoji="1" lang="ja-JP" altLang="en-US" sz="1600" dirty="0"/>
                        <a:t> 避難退域時検査の方法と基準 </a:t>
                      </a:r>
                      <a:endParaRPr kumimoji="1" lang="en-US" altLang="ja-JP" sz="1600" dirty="0"/>
                    </a:p>
                    <a:p>
                      <a:pPr>
                        <a:lnSpc>
                          <a:spcPct val="150000"/>
                        </a:lnSpc>
                      </a:pPr>
                      <a:r>
                        <a:rPr kumimoji="1" lang="ja-JP" altLang="en-US" sz="1600" dirty="0"/>
                        <a:t>　</a:t>
                      </a:r>
                      <a:r>
                        <a:rPr kumimoji="1" lang="en-US" altLang="ja-JP" sz="1600" dirty="0"/>
                        <a:t>(ⅰ) </a:t>
                      </a:r>
                      <a:r>
                        <a:rPr kumimoji="1" lang="ja-JP" altLang="en-US" sz="1600" dirty="0"/>
                        <a:t>避難退域時検査の方法</a:t>
                      </a:r>
                      <a:r>
                        <a:rPr kumimoji="1" lang="en-US" altLang="ja-JP" sz="1600" dirty="0"/>
                        <a:t>(</a:t>
                      </a:r>
                      <a:r>
                        <a:rPr kumimoji="1" lang="ja-JP" altLang="en-US" sz="1600" dirty="0"/>
                        <a:t>放射線測定器</a:t>
                      </a:r>
                      <a:r>
                        <a:rPr kumimoji="1" lang="en-US" altLang="ja-JP" sz="1600" dirty="0"/>
                        <a:t>) </a:t>
                      </a:r>
                      <a:r>
                        <a:rPr kumimoji="1" lang="ja-JP" altLang="en-US" sz="1600" dirty="0"/>
                        <a:t>① 表面汚染検査用測定器</a:t>
                      </a:r>
                      <a:r>
                        <a:rPr kumimoji="1" lang="en-US" altLang="ja-JP" sz="1600" dirty="0"/>
                        <a:t>(GM</a:t>
                      </a:r>
                      <a:r>
                        <a:rPr kumimoji="1" lang="ja-JP" altLang="en-US" sz="1600" dirty="0"/>
                        <a:t>サーベイメータ</a:t>
                      </a:r>
                      <a:r>
                        <a:rPr kumimoji="1" lang="en-US" altLang="ja-JP" sz="1600" dirty="0"/>
                        <a:t>)</a:t>
                      </a:r>
                      <a:endParaRPr kumimoji="1" lang="ja-JP" altLang="en-US" sz="1600" dirty="0"/>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790427078"/>
                  </a:ext>
                </a:extLst>
              </a:tr>
              <a:tr h="393283">
                <a:tc>
                  <a:txBody>
                    <a:bodyPr/>
                    <a:lstStyle/>
                    <a:p>
                      <a:r>
                        <a:rPr kumimoji="1" lang="ja-JP" altLang="en-US" sz="1600" dirty="0"/>
                        <a:t>　・指定箇所検査及び確認検査の方法と手順の記載を簡略化</a:t>
                      </a:r>
                      <a:endParaRPr kumimoji="1" lang="en-US" altLang="ja-JP" sz="1600" dirty="0"/>
                    </a:p>
                  </a:txBody>
                  <a:tcPr anchor="ctr"/>
                </a:tc>
                <a:extLst>
                  <a:ext uri="{0D108BD9-81ED-4DB2-BD59-A6C34878D82A}">
                    <a16:rowId xmlns:a16="http://schemas.microsoft.com/office/drawing/2014/main" val="2398270634"/>
                  </a:ext>
                </a:extLst>
              </a:tr>
              <a:tr h="393283">
                <a:tc>
                  <a:txBody>
                    <a:bodyPr/>
                    <a:lstStyle/>
                    <a:p>
                      <a:r>
                        <a:rPr kumimoji="1" lang="ja-JP" altLang="en-US" sz="1600" dirty="0"/>
                        <a:t>　・</a:t>
                      </a:r>
                      <a:r>
                        <a:rPr kumimoji="1" lang="en-US" altLang="ja-JP" sz="1600" dirty="0"/>
                        <a:t>GM</a:t>
                      </a:r>
                      <a:r>
                        <a:rPr kumimoji="1" lang="ja-JP" altLang="en-US" sz="1600" dirty="0"/>
                        <a:t>サーベイメータの取扱の注意事項を記載</a:t>
                      </a:r>
                    </a:p>
                  </a:txBody>
                  <a:tcPr anchor="ctr"/>
                </a:tc>
                <a:extLst>
                  <a:ext uri="{0D108BD9-81ED-4DB2-BD59-A6C34878D82A}">
                    <a16:rowId xmlns:a16="http://schemas.microsoft.com/office/drawing/2014/main" val="4188623366"/>
                  </a:ext>
                </a:extLst>
              </a:tr>
              <a:tr h="393283">
                <a:tc>
                  <a:txBody>
                    <a:bodyPr/>
                    <a:lstStyle/>
                    <a:p>
                      <a:r>
                        <a:rPr kumimoji="1" lang="ja-JP" altLang="en-US" sz="1600" dirty="0"/>
                        <a:t>　・機種ごとの詳細は手引きを参照と記載</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19133457"/>
                  </a:ext>
                </a:extLst>
              </a:tr>
              <a:tr h="780271">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en-US" altLang="ja-JP" sz="1600" dirty="0"/>
                        <a:t>3. </a:t>
                      </a:r>
                      <a:r>
                        <a:rPr kumimoji="1" lang="ja-JP" altLang="en-US" sz="1600" dirty="0"/>
                        <a:t>避難退域時検査 </a:t>
                      </a:r>
                      <a:r>
                        <a:rPr kumimoji="1" lang="en-US" altLang="ja-JP" sz="1600" dirty="0"/>
                        <a:t>(2)</a:t>
                      </a:r>
                      <a:r>
                        <a:rPr kumimoji="1" lang="ja-JP" altLang="en-US" sz="1600" dirty="0"/>
                        <a:t> 避難退域時検査の方法と基準 </a:t>
                      </a:r>
                      <a:endParaRPr kumimoji="1" lang="en-US" altLang="ja-JP" sz="1600" dirty="0"/>
                    </a:p>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1600" dirty="0"/>
                        <a:t>　</a:t>
                      </a:r>
                      <a:r>
                        <a:rPr kumimoji="1" lang="en-US" altLang="ja-JP" sz="1600" dirty="0"/>
                        <a:t>(ⅰ) </a:t>
                      </a:r>
                      <a:r>
                        <a:rPr kumimoji="1" lang="ja-JP" altLang="en-US" sz="1600" dirty="0"/>
                        <a:t>避難退域時検査の方法</a:t>
                      </a:r>
                      <a:r>
                        <a:rPr kumimoji="1" lang="en-US" altLang="ja-JP" sz="1600" dirty="0"/>
                        <a:t>(</a:t>
                      </a:r>
                      <a:r>
                        <a:rPr kumimoji="1" lang="ja-JP" altLang="en-US" sz="1600" dirty="0"/>
                        <a:t>放射線測定器</a:t>
                      </a:r>
                      <a:r>
                        <a:rPr kumimoji="1" lang="en-US" altLang="ja-JP" sz="1600" dirty="0"/>
                        <a:t>) </a:t>
                      </a:r>
                      <a:r>
                        <a:rPr kumimoji="1" lang="ja-JP" altLang="en-US" sz="1600" dirty="0"/>
                        <a:t>② 車両用ゲート型モニタ</a:t>
                      </a:r>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748284939"/>
                  </a:ext>
                </a:extLst>
              </a:tr>
              <a:tr h="393283">
                <a:tc>
                  <a:txBody>
                    <a:bodyPr/>
                    <a:lstStyle/>
                    <a:p>
                      <a:r>
                        <a:rPr kumimoji="1" lang="ja-JP" altLang="en-US" sz="1600" dirty="0"/>
                        <a:t>　・検査方法及び必要な性能等の記載を簡略化</a:t>
                      </a:r>
                    </a:p>
                  </a:txBody>
                  <a:tcPr anchor="ctr"/>
                </a:tc>
                <a:extLst>
                  <a:ext uri="{0D108BD9-81ED-4DB2-BD59-A6C34878D82A}">
                    <a16:rowId xmlns:a16="http://schemas.microsoft.com/office/drawing/2014/main" val="2919219334"/>
                  </a:ext>
                </a:extLst>
              </a:tr>
              <a:tr h="393283">
                <a:tc>
                  <a:txBody>
                    <a:bodyPr/>
                    <a:lstStyle/>
                    <a:p>
                      <a:r>
                        <a:rPr kumimoji="1" lang="ja-JP" altLang="en-US" sz="1600" dirty="0"/>
                        <a:t>　・表面汚染検査用測定器による指定箇所検査への代替条件について明記</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07065154"/>
                  </a:ext>
                </a:extLst>
              </a:tr>
            </a:tbl>
          </a:graphicData>
        </a:graphic>
      </p:graphicFrame>
      <p:sp>
        <p:nvSpPr>
          <p:cNvPr id="8" name="タイトル 1">
            <a:extLst>
              <a:ext uri="{FF2B5EF4-FFF2-40B4-BE49-F238E27FC236}">
                <a16:creationId xmlns:a16="http://schemas.microsoft.com/office/drawing/2014/main" id="{896A3895-367F-F58D-D9CD-9468013BECAF}"/>
              </a:ext>
            </a:extLst>
          </p:cNvPr>
          <p:cNvSpPr>
            <a:spLocks noGrp="1"/>
          </p:cNvSpPr>
          <p:nvPr>
            <p:ph type="title"/>
          </p:nvPr>
        </p:nvSpPr>
        <p:spPr>
          <a:xfrm>
            <a:off x="222206" y="-47944"/>
            <a:ext cx="8515350" cy="1159658"/>
          </a:xfrm>
        </p:spPr>
        <p:txBody>
          <a:bodyPr>
            <a:noAutofit/>
          </a:bodyPr>
          <a:lstStyle/>
          <a:p>
            <a:pPr marL="0" marR="0" lvl="0" indent="0" defTabSz="685800" rtl="0" eaLnBrk="1" fontAlgn="auto" latinLnBrk="0" hangingPunct="1">
              <a:lnSpc>
                <a:spcPct val="100000"/>
              </a:lnSpc>
              <a:spcBef>
                <a:spcPts val="0"/>
              </a:spcBef>
              <a:spcAft>
                <a:spcPts val="0"/>
              </a:spcAft>
              <a:tabLst/>
              <a:defRPr/>
            </a:pPr>
            <a:r>
              <a:rPr kumimoji="1" lang="en-US" altLang="ja-JP" sz="2800" dirty="0">
                <a:latin typeface="+mn-ea"/>
                <a:ea typeface="+mn-ea"/>
              </a:rPr>
              <a:t>2.  </a:t>
            </a:r>
            <a:r>
              <a:rPr kumimoji="1" lang="ja-JP" altLang="en-US" sz="2800" dirty="0">
                <a:latin typeface="+mn-ea"/>
                <a:ea typeface="+mn-ea"/>
              </a:rPr>
              <a:t>原子力災害時における避難退域時検査</a:t>
            </a:r>
            <a:br>
              <a:rPr kumimoji="1" lang="en-US" altLang="ja-JP" sz="2800" dirty="0">
                <a:latin typeface="+mn-ea"/>
                <a:ea typeface="+mn-ea"/>
              </a:rPr>
            </a:br>
            <a:r>
              <a:rPr kumimoji="1" lang="ja-JP" altLang="en-US" sz="2800" dirty="0">
                <a:latin typeface="+mn-ea"/>
                <a:ea typeface="+mn-ea"/>
              </a:rPr>
              <a:t>　  及び簡易除染マニュアル  改正点の概要</a:t>
            </a:r>
          </a:p>
        </p:txBody>
      </p:sp>
      <p:sp>
        <p:nvSpPr>
          <p:cNvPr id="2" name="スライド番号プレースホルダー 3">
            <a:extLst>
              <a:ext uri="{FF2B5EF4-FFF2-40B4-BE49-F238E27FC236}">
                <a16:creationId xmlns:a16="http://schemas.microsoft.com/office/drawing/2014/main" id="{2190BA91-1E55-B083-88B2-648A5E959550}"/>
              </a:ext>
            </a:extLst>
          </p:cNvPr>
          <p:cNvSpPr>
            <a:spLocks noGrp="1"/>
          </p:cNvSpPr>
          <p:nvPr>
            <p:ph type="sldNum" sz="quarter" idx="12"/>
          </p:nvPr>
        </p:nvSpPr>
        <p:spPr>
          <a:xfrm>
            <a:off x="6925090" y="6356351"/>
            <a:ext cx="2057400" cy="365125"/>
          </a:xfrm>
        </p:spPr>
        <p:txBody>
          <a:bodyPr/>
          <a:lstStyle/>
          <a:p>
            <a:fld id="{58DD1769-DAE9-6C4E-82F4-B62273FFA290}" type="slidenum">
              <a:rPr kumimoji="1" lang="ja-JP" altLang="en-US" smtClean="0"/>
              <a:t>5</a:t>
            </a:fld>
            <a:endParaRPr kumimoji="1" lang="ja-JP" altLang="en-US" dirty="0"/>
          </a:p>
        </p:txBody>
      </p:sp>
    </p:spTree>
    <p:extLst>
      <p:ext uri="{BB962C8B-B14F-4D97-AF65-F5344CB8AC3E}">
        <p14:creationId xmlns:p14="http://schemas.microsoft.com/office/powerpoint/2010/main" val="20795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CA12949-99A7-FB63-86E4-F863007B9230}"/>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
        <p:nvSpPr>
          <p:cNvPr id="6" name="タイトル 1">
            <a:extLst>
              <a:ext uri="{FF2B5EF4-FFF2-40B4-BE49-F238E27FC236}">
                <a16:creationId xmlns:a16="http://schemas.microsoft.com/office/drawing/2014/main" id="{F69C7907-CA4D-8B29-6025-0BF914085218}"/>
              </a:ext>
            </a:extLst>
          </p:cNvPr>
          <p:cNvSpPr>
            <a:spLocks noGrp="1"/>
          </p:cNvSpPr>
          <p:nvPr>
            <p:ph type="title"/>
          </p:nvPr>
        </p:nvSpPr>
        <p:spPr>
          <a:xfrm>
            <a:off x="222206" y="-47944"/>
            <a:ext cx="8515350" cy="1159658"/>
          </a:xfrm>
        </p:spPr>
        <p:txBody>
          <a:bodyPr>
            <a:noAutofit/>
          </a:bodyPr>
          <a:lstStyle/>
          <a:p>
            <a:pPr marL="0" marR="0" lvl="0" indent="0" defTabSz="685800" rtl="0" eaLnBrk="1" fontAlgn="auto" latinLnBrk="0" hangingPunct="1">
              <a:lnSpc>
                <a:spcPct val="100000"/>
              </a:lnSpc>
              <a:spcBef>
                <a:spcPts val="0"/>
              </a:spcBef>
              <a:spcAft>
                <a:spcPts val="0"/>
              </a:spcAft>
              <a:tabLst/>
              <a:defRPr/>
            </a:pPr>
            <a:r>
              <a:rPr kumimoji="1" lang="en-US" altLang="ja-JP" sz="2800" dirty="0">
                <a:latin typeface="+mn-ea"/>
                <a:ea typeface="+mn-ea"/>
              </a:rPr>
              <a:t>2.  </a:t>
            </a:r>
            <a:r>
              <a:rPr kumimoji="1" lang="ja-JP" altLang="en-US" sz="2800" dirty="0">
                <a:latin typeface="+mn-ea"/>
                <a:ea typeface="+mn-ea"/>
              </a:rPr>
              <a:t>原子力災害時における避難退域時検査</a:t>
            </a:r>
            <a:br>
              <a:rPr kumimoji="1" lang="en-US" altLang="ja-JP" sz="2800" dirty="0">
                <a:latin typeface="+mn-ea"/>
                <a:ea typeface="+mn-ea"/>
              </a:rPr>
            </a:br>
            <a:r>
              <a:rPr kumimoji="1" lang="ja-JP" altLang="en-US" sz="2800" dirty="0">
                <a:latin typeface="+mn-ea"/>
                <a:ea typeface="+mn-ea"/>
              </a:rPr>
              <a:t>　  及び簡易除染マニュアル  改正点の概要</a:t>
            </a:r>
          </a:p>
        </p:txBody>
      </p:sp>
      <p:graphicFrame>
        <p:nvGraphicFramePr>
          <p:cNvPr id="7" name="表 6">
            <a:extLst>
              <a:ext uri="{FF2B5EF4-FFF2-40B4-BE49-F238E27FC236}">
                <a16:creationId xmlns:a16="http://schemas.microsoft.com/office/drawing/2014/main" id="{C689A695-4B24-B6A8-D1FE-675AE932BAA8}"/>
              </a:ext>
            </a:extLst>
          </p:cNvPr>
          <p:cNvGraphicFramePr>
            <a:graphicFrameLocks noGrp="1"/>
          </p:cNvGraphicFramePr>
          <p:nvPr>
            <p:extLst>
              <p:ext uri="{D42A27DB-BD31-4B8C-83A1-F6EECF244321}">
                <p14:modId xmlns:p14="http://schemas.microsoft.com/office/powerpoint/2010/main" val="1789845992"/>
              </p:ext>
            </p:extLst>
          </p:nvPr>
        </p:nvGraphicFramePr>
        <p:xfrm>
          <a:off x="173082" y="1436188"/>
          <a:ext cx="8797835" cy="4781730"/>
        </p:xfrm>
        <a:graphic>
          <a:graphicData uri="http://schemas.openxmlformats.org/drawingml/2006/table">
            <a:tbl>
              <a:tblPr firstRow="1" bandRow="1">
                <a:tableStyleId>{2D5ABB26-0587-4C30-8999-92F81FD0307C}</a:tableStyleId>
              </a:tblPr>
              <a:tblGrid>
                <a:gridCol w="8797835">
                  <a:extLst>
                    <a:ext uri="{9D8B030D-6E8A-4147-A177-3AD203B41FA5}">
                      <a16:colId xmlns:a16="http://schemas.microsoft.com/office/drawing/2014/main" val="1951489911"/>
                    </a:ext>
                  </a:extLst>
                </a:gridCol>
              </a:tblGrid>
              <a:tr h="872188">
                <a:tc>
                  <a:txBody>
                    <a:bodyPr/>
                    <a:lstStyle/>
                    <a:p>
                      <a:pPr>
                        <a:lnSpc>
                          <a:spcPct val="150000"/>
                        </a:lnSpc>
                      </a:pPr>
                      <a:r>
                        <a:rPr kumimoji="1" lang="en-US" altLang="ja-JP" sz="1600" dirty="0"/>
                        <a:t>3. </a:t>
                      </a:r>
                      <a:r>
                        <a:rPr kumimoji="1" lang="ja-JP" altLang="en-US" sz="1600" dirty="0"/>
                        <a:t>避難退域時検査 </a:t>
                      </a:r>
                      <a:r>
                        <a:rPr kumimoji="1" lang="en-US" altLang="ja-JP" sz="1600" dirty="0"/>
                        <a:t>(2)</a:t>
                      </a:r>
                      <a:r>
                        <a:rPr kumimoji="1" lang="ja-JP" altLang="en-US" sz="1600" dirty="0"/>
                        <a:t> 避難退域時検査の方法と基準 </a:t>
                      </a:r>
                      <a:endParaRPr kumimoji="1" lang="en-US" altLang="ja-JP" sz="1600" dirty="0"/>
                    </a:p>
                    <a:p>
                      <a:pPr>
                        <a:lnSpc>
                          <a:spcPct val="150000"/>
                        </a:lnSpc>
                      </a:pPr>
                      <a:r>
                        <a:rPr kumimoji="1" lang="ja-JP" altLang="en-US" sz="1600" dirty="0"/>
                        <a:t>　</a:t>
                      </a:r>
                      <a:r>
                        <a:rPr kumimoji="1" lang="en-US" altLang="ja-JP" sz="1600" dirty="0"/>
                        <a:t>(ⅱ) </a:t>
                      </a:r>
                      <a:r>
                        <a:rPr kumimoji="1" lang="ja-JP" altLang="en-US" sz="1600" dirty="0"/>
                        <a:t>避難退域時検査の手順 ② 住民等の検査 </a:t>
                      </a:r>
                      <a:r>
                        <a:rPr kumimoji="1" lang="en-US" altLang="ja-JP" sz="1600" dirty="0"/>
                        <a:t>(</a:t>
                      </a:r>
                      <a:r>
                        <a:rPr kumimoji="1" lang="ja-JP" altLang="en-US" sz="1600" dirty="0"/>
                        <a:t>イ</a:t>
                      </a:r>
                      <a:r>
                        <a:rPr kumimoji="1" lang="en-US" altLang="ja-JP" sz="1600" dirty="0"/>
                        <a:t>) </a:t>
                      </a:r>
                      <a:r>
                        <a:rPr kumimoji="1" lang="ja-JP" altLang="en-US" sz="1600" dirty="0"/>
                        <a:t>住民等の確認検査</a:t>
                      </a:r>
                      <a:endParaRPr kumimoji="1" lang="en-US" altLang="ja-JP" sz="1600" dirty="0"/>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347220310"/>
                  </a:ext>
                </a:extLst>
              </a:tr>
              <a:tr h="558506">
                <a:tc>
                  <a:txBody>
                    <a:bodyPr/>
                    <a:lstStyle/>
                    <a:p>
                      <a:r>
                        <a:rPr kumimoji="1" lang="ja-JP" altLang="en-US" sz="1600" dirty="0"/>
                        <a:t>　</a:t>
                      </a:r>
                      <a:r>
                        <a:rPr kumimoji="1" lang="ja-JP" altLang="en-US" sz="1600" b="1" dirty="0"/>
                        <a:t>・指定箇所検査から確認検査に移行する基準値の変更 </a:t>
                      </a:r>
                      <a:r>
                        <a:rPr kumimoji="1" lang="en-US" altLang="ja-JP" sz="1600" b="1" dirty="0"/>
                        <a:t>(6K(6,000)</a:t>
                      </a:r>
                      <a:r>
                        <a:rPr kumimoji="1" lang="en-US" altLang="ja-JP" sz="1600" b="1" dirty="0" err="1"/>
                        <a:t>cpm</a:t>
                      </a:r>
                      <a:r>
                        <a:rPr kumimoji="1" lang="ja-JP" altLang="en-US" sz="1600" b="1" dirty="0"/>
                        <a:t>→</a:t>
                      </a:r>
                      <a:r>
                        <a:rPr kumimoji="1" lang="en-US" altLang="ja-JP" sz="1600" b="1" dirty="0">
                          <a:solidFill>
                            <a:srgbClr val="FF0000"/>
                          </a:solidFill>
                        </a:rPr>
                        <a:t>OIL4</a:t>
                      </a:r>
                      <a:r>
                        <a:rPr kumimoji="1" lang="en-US" altLang="ja-JP" sz="1600" b="1" dirty="0"/>
                        <a:t>)</a:t>
                      </a:r>
                      <a:endParaRPr kumimoji="1" lang="ja-JP" altLang="en-US" sz="1600" b="1" dirty="0"/>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35472366"/>
                  </a:ext>
                </a:extLst>
              </a:tr>
              <a:tr h="558506">
                <a:tc>
                  <a:txBody>
                    <a:bodyPr/>
                    <a:lstStyle/>
                    <a:p>
                      <a:r>
                        <a:rPr kumimoji="1" lang="en-US" altLang="ja-JP" sz="1600" dirty="0"/>
                        <a:t>4. </a:t>
                      </a:r>
                      <a:r>
                        <a:rPr kumimoji="1" lang="ja-JP" altLang="en-US" sz="1600" dirty="0"/>
                        <a:t>簡易除染 </a:t>
                      </a:r>
                      <a:r>
                        <a:rPr kumimoji="1" lang="en-US" altLang="ja-JP" sz="1600" dirty="0"/>
                        <a:t>(1) </a:t>
                      </a:r>
                      <a:r>
                        <a:rPr kumimoji="1" lang="ja-JP" altLang="en-US" sz="1600" dirty="0"/>
                        <a:t>簡易除染の方法 </a:t>
                      </a:r>
                      <a:r>
                        <a:rPr kumimoji="1" lang="en-US" altLang="ja-JP" sz="1600" dirty="0"/>
                        <a:t>(ⅰ) </a:t>
                      </a:r>
                      <a:r>
                        <a:rPr kumimoji="1" lang="ja-JP" altLang="en-US" sz="1600" dirty="0"/>
                        <a:t>車両の簡易除染</a:t>
                      </a:r>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174166542"/>
                  </a:ext>
                </a:extLst>
              </a:tr>
              <a:tr h="5585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　・流水は用いず、</a:t>
                      </a:r>
                      <a:r>
                        <a:rPr kumimoji="1" lang="ja-JP" altLang="en-US" sz="1600" b="1" dirty="0"/>
                        <a:t>拭き取りを基本とした方法に変更</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10927696"/>
                  </a:ext>
                </a:extLst>
              </a:tr>
              <a:tr h="5585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dirty="0"/>
                        <a:t>4. </a:t>
                      </a:r>
                      <a:r>
                        <a:rPr kumimoji="1" lang="ja-JP" altLang="en-US" sz="1600" dirty="0"/>
                        <a:t>簡易除染 </a:t>
                      </a:r>
                      <a:r>
                        <a:rPr kumimoji="1" lang="en-US" altLang="ja-JP" sz="1600" dirty="0"/>
                        <a:t>(1) </a:t>
                      </a:r>
                      <a:r>
                        <a:rPr kumimoji="1" lang="ja-JP" altLang="en-US" sz="1600" dirty="0"/>
                        <a:t>簡易除染の方法 </a:t>
                      </a:r>
                      <a:r>
                        <a:rPr kumimoji="1" lang="en-US" altLang="ja-JP" sz="1600" dirty="0"/>
                        <a:t>(ⅱ) </a:t>
                      </a:r>
                      <a:r>
                        <a:rPr kumimoji="1" lang="ja-JP" altLang="en-US" sz="1600" dirty="0"/>
                        <a:t>住民等の簡易除染</a:t>
                      </a:r>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734164810"/>
                  </a:ext>
                </a:extLst>
              </a:tr>
              <a:tr h="5585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　流水は用いず、</a:t>
                      </a:r>
                      <a:r>
                        <a:rPr kumimoji="1" lang="ja-JP" altLang="en-US" sz="1600" b="1" dirty="0"/>
                        <a:t>拭き取りを基本とした方法に変更</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90427078"/>
                  </a:ext>
                </a:extLst>
              </a:tr>
              <a:tr h="558506">
                <a:tc>
                  <a:txBody>
                    <a:bodyPr/>
                    <a:lstStyle/>
                    <a:p>
                      <a:r>
                        <a:rPr kumimoji="1" lang="en-US" altLang="ja-JP" sz="1600" dirty="0"/>
                        <a:t>4. </a:t>
                      </a:r>
                      <a:r>
                        <a:rPr kumimoji="1" lang="ja-JP" altLang="en-US" sz="1600" dirty="0"/>
                        <a:t>簡易除染 </a:t>
                      </a:r>
                      <a:r>
                        <a:rPr kumimoji="1" lang="en-US" altLang="ja-JP" sz="1600" dirty="0"/>
                        <a:t>(2) OIL4</a:t>
                      </a:r>
                      <a:r>
                        <a:rPr kumimoji="1" lang="ja-JP" altLang="en-US" sz="1600" dirty="0"/>
                        <a:t>又は物品等の除染の基準を越える場合の処置 </a:t>
                      </a:r>
                      <a:r>
                        <a:rPr kumimoji="1" lang="en-US" altLang="ja-JP" sz="1600" dirty="0"/>
                        <a:t>(ⅱ)</a:t>
                      </a:r>
                      <a:r>
                        <a:rPr kumimoji="1" lang="ja-JP" altLang="en-US" sz="1600" dirty="0"/>
                        <a:t> 住民等の処遇</a:t>
                      </a:r>
                      <a:endParaRPr kumimoji="1" lang="en-US" altLang="ja-JP" sz="1600" dirty="0"/>
                    </a:p>
                  </a:txBody>
                  <a:tcPr anchor="ctr">
                    <a:lnT w="635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398270634"/>
                  </a:ext>
                </a:extLst>
              </a:tr>
              <a:tr h="558506">
                <a:tc>
                  <a:txBody>
                    <a:bodyPr/>
                    <a:lstStyle/>
                    <a:p>
                      <a:r>
                        <a:rPr kumimoji="1" lang="ja-JP" altLang="en-US" sz="1600" dirty="0"/>
                        <a:t>　・除染を行う機関として</a:t>
                      </a:r>
                      <a:r>
                        <a:rPr kumimoji="1" lang="ja-JP" altLang="en-US" sz="1600" b="1" dirty="0"/>
                        <a:t>「原子力災害拠点病院」が明記</a:t>
                      </a:r>
                    </a:p>
                  </a:txBody>
                  <a:tcPr anchor="ctr">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8623366"/>
                  </a:ext>
                </a:extLst>
              </a:tr>
            </a:tbl>
          </a:graphicData>
        </a:graphic>
      </p:graphicFrame>
    </p:spTree>
    <p:extLst>
      <p:ext uri="{BB962C8B-B14F-4D97-AF65-F5344CB8AC3E}">
        <p14:creationId xmlns:p14="http://schemas.microsoft.com/office/powerpoint/2010/main" val="118151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07FCEDC-E170-8781-6C88-742C9606C3CC}"/>
              </a:ext>
            </a:extLst>
          </p:cNvPr>
          <p:cNvSpPr>
            <a:spLocks noGrp="1"/>
          </p:cNvSpPr>
          <p:nvPr>
            <p:ph type="title"/>
          </p:nvPr>
        </p:nvSpPr>
        <p:spPr>
          <a:xfrm>
            <a:off x="222206" y="29992"/>
            <a:ext cx="8515350" cy="775253"/>
          </a:xfrm>
        </p:spPr>
        <p:txBody>
          <a:bodyPr>
            <a:noAutofit/>
          </a:bodyPr>
          <a:lstStyle/>
          <a:p>
            <a:r>
              <a:rPr lang="en-US" altLang="ja-JP" sz="2800" dirty="0">
                <a:latin typeface="Yu Gothic" panose="020B0400000000000000" pitchFamily="34" charset="-128"/>
                <a:ea typeface="Yu Gothic" panose="020B0400000000000000" pitchFamily="34" charset="-128"/>
              </a:rPr>
              <a:t>3. </a:t>
            </a:r>
            <a:r>
              <a:rPr lang="ja-JP" altLang="en-US" sz="2800" dirty="0">
                <a:latin typeface="Yu Gothic" panose="020B0400000000000000" pitchFamily="34" charset="-128"/>
                <a:ea typeface="Yu Gothic" panose="020B0400000000000000" pitchFamily="34" charset="-128"/>
              </a:rPr>
              <a:t>福井大学が高度被ばく医療支援センターに指定</a:t>
            </a:r>
            <a:endParaRPr kumimoji="1" lang="ja-JP" altLang="en-US" sz="2800" dirty="0">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id="{BF39BE1C-CD9A-4216-CEA8-25B34ABBD31F}"/>
              </a:ext>
            </a:extLst>
          </p:cNvPr>
          <p:cNvSpPr txBox="1"/>
          <p:nvPr/>
        </p:nvSpPr>
        <p:spPr>
          <a:xfrm>
            <a:off x="3836115" y="686728"/>
            <a:ext cx="1311578" cy="369332"/>
          </a:xfrm>
          <a:prstGeom prst="rect">
            <a:avLst/>
          </a:prstGeom>
          <a:noFill/>
        </p:spPr>
        <p:txBody>
          <a:bodyPr wrap="none" rtlCol="0">
            <a:spAutoFit/>
          </a:bodyPr>
          <a:lstStyle/>
          <a:p>
            <a:r>
              <a:rPr kumimoji="1" lang="en-US" altLang="ja-JP" b="1" dirty="0"/>
              <a:t>2023</a:t>
            </a:r>
            <a:r>
              <a:rPr kumimoji="1" lang="ja-JP" altLang="en-US" b="1" dirty="0"/>
              <a:t>年</a:t>
            </a:r>
            <a:r>
              <a:rPr kumimoji="1" lang="en-US" altLang="ja-JP" b="1" dirty="0"/>
              <a:t>4</a:t>
            </a:r>
            <a:r>
              <a:rPr kumimoji="1" lang="ja-JP" altLang="en-US" b="1" dirty="0"/>
              <a:t>月</a:t>
            </a:r>
          </a:p>
        </p:txBody>
      </p:sp>
      <p:sp>
        <p:nvSpPr>
          <p:cNvPr id="7" name="テキスト ボックス 6">
            <a:extLst>
              <a:ext uri="{FF2B5EF4-FFF2-40B4-BE49-F238E27FC236}">
                <a16:creationId xmlns:a16="http://schemas.microsoft.com/office/drawing/2014/main" id="{48D79FD5-6CFA-630E-0F46-B9F97FB81501}"/>
              </a:ext>
            </a:extLst>
          </p:cNvPr>
          <p:cNvSpPr txBox="1"/>
          <p:nvPr/>
        </p:nvSpPr>
        <p:spPr>
          <a:xfrm>
            <a:off x="112825" y="1512741"/>
            <a:ext cx="5178501" cy="400110"/>
          </a:xfrm>
          <a:prstGeom prst="rect">
            <a:avLst/>
          </a:prstGeom>
          <a:solidFill>
            <a:srgbClr val="F9E9EA"/>
          </a:solidFill>
          <a:ln>
            <a:noFill/>
          </a:ln>
        </p:spPr>
        <p:txBody>
          <a:bodyPr wrap="square" rtlCol="0">
            <a:spAutoFit/>
          </a:bodyPr>
          <a:lstStyle/>
          <a:p>
            <a:pPr algn="ctr"/>
            <a:r>
              <a:rPr lang="ja-JP" altLang="en-US" sz="2000" b="1" dirty="0"/>
              <a:t>基幹高度被ばく医療支援センター：</a:t>
            </a:r>
            <a:r>
              <a:rPr lang="en-US" altLang="ja-JP" sz="2000" b="1" dirty="0"/>
              <a:t>1</a:t>
            </a:r>
            <a:r>
              <a:rPr lang="ja-JP" altLang="en-US" sz="2000" b="1" dirty="0"/>
              <a:t>機関</a:t>
            </a:r>
            <a:endParaRPr kumimoji="1" lang="ja-JP" altLang="en-US" sz="2000" b="1" dirty="0"/>
          </a:p>
        </p:txBody>
      </p:sp>
      <p:sp>
        <p:nvSpPr>
          <p:cNvPr id="13" name="テキスト ボックス 12">
            <a:extLst>
              <a:ext uri="{FF2B5EF4-FFF2-40B4-BE49-F238E27FC236}">
                <a16:creationId xmlns:a16="http://schemas.microsoft.com/office/drawing/2014/main" id="{109C8D1A-26C3-1CBE-857B-F88307108817}"/>
              </a:ext>
            </a:extLst>
          </p:cNvPr>
          <p:cNvSpPr txBox="1"/>
          <p:nvPr/>
        </p:nvSpPr>
        <p:spPr>
          <a:xfrm>
            <a:off x="112825" y="3043471"/>
            <a:ext cx="5178501" cy="400110"/>
          </a:xfrm>
          <a:prstGeom prst="rect">
            <a:avLst/>
          </a:prstGeom>
          <a:solidFill>
            <a:srgbClr val="FDE5ED"/>
          </a:solidFill>
          <a:ln>
            <a:noFill/>
          </a:ln>
        </p:spPr>
        <p:txBody>
          <a:bodyPr wrap="square" rtlCol="0">
            <a:spAutoFit/>
          </a:bodyPr>
          <a:lstStyle/>
          <a:p>
            <a:pPr algn="ctr"/>
            <a:r>
              <a:rPr lang="ja-JP" altLang="en-US" sz="2000" b="1" dirty="0"/>
              <a:t>高度被ばく医療支援センター：</a:t>
            </a:r>
            <a:r>
              <a:rPr lang="en-US" altLang="ja-JP" sz="2000" b="1" dirty="0"/>
              <a:t>6</a:t>
            </a:r>
            <a:r>
              <a:rPr lang="ja-JP" altLang="en-US" sz="2000" b="1" dirty="0"/>
              <a:t>機関</a:t>
            </a:r>
            <a:endParaRPr kumimoji="1" lang="ja-JP" altLang="en-US" sz="2000" b="1" dirty="0"/>
          </a:p>
        </p:txBody>
      </p:sp>
      <p:sp>
        <p:nvSpPr>
          <p:cNvPr id="15" name="テキスト ボックス 14">
            <a:extLst>
              <a:ext uri="{FF2B5EF4-FFF2-40B4-BE49-F238E27FC236}">
                <a16:creationId xmlns:a16="http://schemas.microsoft.com/office/drawing/2014/main" id="{2CA69988-C0D0-E0B4-38DF-242AF2B34DEA}"/>
              </a:ext>
            </a:extLst>
          </p:cNvPr>
          <p:cNvSpPr txBox="1"/>
          <p:nvPr/>
        </p:nvSpPr>
        <p:spPr>
          <a:xfrm>
            <a:off x="112825" y="5460775"/>
            <a:ext cx="5178502" cy="400110"/>
          </a:xfrm>
          <a:prstGeom prst="rect">
            <a:avLst/>
          </a:prstGeom>
          <a:solidFill>
            <a:srgbClr val="E7E7F2"/>
          </a:solidFill>
          <a:ln>
            <a:noFill/>
          </a:ln>
        </p:spPr>
        <p:txBody>
          <a:bodyPr wrap="square" rtlCol="0">
            <a:spAutoFit/>
          </a:bodyPr>
          <a:lstStyle/>
          <a:p>
            <a:pPr algn="ctr"/>
            <a:r>
              <a:rPr kumimoji="1" lang="ja-JP" altLang="en-US" sz="2000" b="1" dirty="0"/>
              <a:t>原子力災害医療・総合支援センター：</a:t>
            </a:r>
            <a:r>
              <a:rPr kumimoji="1" lang="en-US" altLang="ja-JP" sz="2000" b="1" dirty="0"/>
              <a:t>4</a:t>
            </a:r>
            <a:r>
              <a:rPr kumimoji="1" lang="ja-JP" altLang="en-US" sz="2000" b="1" dirty="0"/>
              <a:t>機関</a:t>
            </a:r>
          </a:p>
        </p:txBody>
      </p:sp>
      <p:sp>
        <p:nvSpPr>
          <p:cNvPr id="17" name="テキスト ボックス 16">
            <a:extLst>
              <a:ext uri="{FF2B5EF4-FFF2-40B4-BE49-F238E27FC236}">
                <a16:creationId xmlns:a16="http://schemas.microsoft.com/office/drawing/2014/main" id="{CA325332-957D-2E27-8E85-9C79301D174B}"/>
              </a:ext>
            </a:extLst>
          </p:cNvPr>
          <p:cNvSpPr txBox="1"/>
          <p:nvPr/>
        </p:nvSpPr>
        <p:spPr>
          <a:xfrm>
            <a:off x="114079" y="2160227"/>
            <a:ext cx="3185487" cy="369332"/>
          </a:xfrm>
          <a:prstGeom prst="rect">
            <a:avLst/>
          </a:prstGeom>
          <a:noFill/>
        </p:spPr>
        <p:txBody>
          <a:bodyPr wrap="none" rtlCol="0">
            <a:spAutoFit/>
          </a:bodyPr>
          <a:lstStyle/>
          <a:p>
            <a:r>
              <a:rPr kumimoji="1" lang="ja-JP" altLang="en-US" dirty="0"/>
              <a:t>・量子科学技術研究開発機構</a:t>
            </a:r>
          </a:p>
        </p:txBody>
      </p:sp>
      <p:sp>
        <p:nvSpPr>
          <p:cNvPr id="19" name="テキスト ボックス 18">
            <a:extLst>
              <a:ext uri="{FF2B5EF4-FFF2-40B4-BE49-F238E27FC236}">
                <a16:creationId xmlns:a16="http://schemas.microsoft.com/office/drawing/2014/main" id="{B5A715C5-5199-EF98-F16C-3878B92CEB15}"/>
              </a:ext>
            </a:extLst>
          </p:cNvPr>
          <p:cNvSpPr txBox="1"/>
          <p:nvPr/>
        </p:nvSpPr>
        <p:spPr>
          <a:xfrm>
            <a:off x="120258" y="3587738"/>
            <a:ext cx="1338828" cy="369332"/>
          </a:xfrm>
          <a:prstGeom prst="rect">
            <a:avLst/>
          </a:prstGeom>
          <a:noFill/>
        </p:spPr>
        <p:txBody>
          <a:bodyPr wrap="none" rtlCol="0">
            <a:spAutoFit/>
          </a:bodyPr>
          <a:lstStyle/>
          <a:p>
            <a:r>
              <a:rPr kumimoji="1" lang="ja-JP" altLang="en-US" dirty="0"/>
              <a:t>・弘前大学</a:t>
            </a:r>
          </a:p>
        </p:txBody>
      </p:sp>
      <p:sp>
        <p:nvSpPr>
          <p:cNvPr id="20" name="テキスト ボックス 19">
            <a:extLst>
              <a:ext uri="{FF2B5EF4-FFF2-40B4-BE49-F238E27FC236}">
                <a16:creationId xmlns:a16="http://schemas.microsoft.com/office/drawing/2014/main" id="{7E910BBE-4C64-43AB-9402-B2CC188FAA5E}"/>
              </a:ext>
            </a:extLst>
          </p:cNvPr>
          <p:cNvSpPr txBox="1"/>
          <p:nvPr/>
        </p:nvSpPr>
        <p:spPr>
          <a:xfrm>
            <a:off x="1690087" y="3587738"/>
            <a:ext cx="2262158" cy="369332"/>
          </a:xfrm>
          <a:prstGeom prst="rect">
            <a:avLst/>
          </a:prstGeom>
          <a:noFill/>
        </p:spPr>
        <p:txBody>
          <a:bodyPr wrap="none" rtlCol="0">
            <a:spAutoFit/>
          </a:bodyPr>
          <a:lstStyle/>
          <a:p>
            <a:r>
              <a:rPr kumimoji="1" lang="ja-JP" altLang="en-US" dirty="0"/>
              <a:t>・福島県立医科大学</a:t>
            </a:r>
          </a:p>
        </p:txBody>
      </p:sp>
      <p:sp>
        <p:nvSpPr>
          <p:cNvPr id="21" name="テキスト ボックス 20">
            <a:extLst>
              <a:ext uri="{FF2B5EF4-FFF2-40B4-BE49-F238E27FC236}">
                <a16:creationId xmlns:a16="http://schemas.microsoft.com/office/drawing/2014/main" id="{9FDC1D72-D56D-5CF6-0388-91D840B330BA}"/>
              </a:ext>
            </a:extLst>
          </p:cNvPr>
          <p:cNvSpPr txBox="1"/>
          <p:nvPr/>
        </p:nvSpPr>
        <p:spPr>
          <a:xfrm>
            <a:off x="119003" y="4059521"/>
            <a:ext cx="3185487" cy="369332"/>
          </a:xfrm>
          <a:prstGeom prst="rect">
            <a:avLst/>
          </a:prstGeom>
          <a:noFill/>
        </p:spPr>
        <p:txBody>
          <a:bodyPr wrap="none" rtlCol="0">
            <a:spAutoFit/>
          </a:bodyPr>
          <a:lstStyle/>
          <a:p>
            <a:r>
              <a:rPr kumimoji="1" lang="ja-JP" altLang="en-US" dirty="0"/>
              <a:t>・量子科学技術研究開発機構</a:t>
            </a:r>
          </a:p>
        </p:txBody>
      </p:sp>
      <p:sp>
        <p:nvSpPr>
          <p:cNvPr id="22" name="テキスト ボックス 21">
            <a:extLst>
              <a:ext uri="{FF2B5EF4-FFF2-40B4-BE49-F238E27FC236}">
                <a16:creationId xmlns:a16="http://schemas.microsoft.com/office/drawing/2014/main" id="{57FD9052-54E7-6A61-D28B-39F1D54C6BF7}"/>
              </a:ext>
            </a:extLst>
          </p:cNvPr>
          <p:cNvSpPr txBox="1"/>
          <p:nvPr/>
        </p:nvSpPr>
        <p:spPr>
          <a:xfrm>
            <a:off x="3290356" y="4062364"/>
            <a:ext cx="1338828" cy="369332"/>
          </a:xfrm>
          <a:prstGeom prst="rect">
            <a:avLst/>
          </a:prstGeom>
          <a:noFill/>
        </p:spPr>
        <p:txBody>
          <a:bodyPr wrap="none" rtlCol="0">
            <a:spAutoFit/>
          </a:bodyPr>
          <a:lstStyle/>
          <a:p>
            <a:r>
              <a:rPr kumimoji="1" lang="ja-JP" altLang="en-US" dirty="0"/>
              <a:t>・</a:t>
            </a:r>
            <a:r>
              <a:rPr kumimoji="1" lang="ja-JP" altLang="en-US" b="1" u="sng" dirty="0"/>
              <a:t>福井大学</a:t>
            </a:r>
          </a:p>
        </p:txBody>
      </p:sp>
      <p:sp>
        <p:nvSpPr>
          <p:cNvPr id="23" name="テキスト ボックス 22">
            <a:extLst>
              <a:ext uri="{FF2B5EF4-FFF2-40B4-BE49-F238E27FC236}">
                <a16:creationId xmlns:a16="http://schemas.microsoft.com/office/drawing/2014/main" id="{34FA1A2C-4094-9618-C1BF-9AF84CEAA057}"/>
              </a:ext>
            </a:extLst>
          </p:cNvPr>
          <p:cNvSpPr txBox="1"/>
          <p:nvPr/>
        </p:nvSpPr>
        <p:spPr>
          <a:xfrm>
            <a:off x="119003" y="4531305"/>
            <a:ext cx="1338828" cy="369332"/>
          </a:xfrm>
          <a:prstGeom prst="rect">
            <a:avLst/>
          </a:prstGeom>
          <a:noFill/>
        </p:spPr>
        <p:txBody>
          <a:bodyPr wrap="none" rtlCol="0">
            <a:spAutoFit/>
          </a:bodyPr>
          <a:lstStyle/>
          <a:p>
            <a:r>
              <a:rPr kumimoji="1" lang="ja-JP" altLang="en-US" dirty="0"/>
              <a:t>・広島大学</a:t>
            </a:r>
          </a:p>
        </p:txBody>
      </p:sp>
      <p:sp>
        <p:nvSpPr>
          <p:cNvPr id="24" name="テキスト ボックス 23">
            <a:extLst>
              <a:ext uri="{FF2B5EF4-FFF2-40B4-BE49-F238E27FC236}">
                <a16:creationId xmlns:a16="http://schemas.microsoft.com/office/drawing/2014/main" id="{CF94C4B1-B203-CBCD-0256-91A4E7C0460B}"/>
              </a:ext>
            </a:extLst>
          </p:cNvPr>
          <p:cNvSpPr txBox="1"/>
          <p:nvPr/>
        </p:nvSpPr>
        <p:spPr>
          <a:xfrm>
            <a:off x="1690087" y="4529195"/>
            <a:ext cx="1338828" cy="369332"/>
          </a:xfrm>
          <a:prstGeom prst="rect">
            <a:avLst/>
          </a:prstGeom>
          <a:noFill/>
        </p:spPr>
        <p:txBody>
          <a:bodyPr wrap="none" rtlCol="0">
            <a:spAutoFit/>
          </a:bodyPr>
          <a:lstStyle/>
          <a:p>
            <a:r>
              <a:rPr kumimoji="1" lang="ja-JP" altLang="en-US" dirty="0"/>
              <a:t>・長崎大学</a:t>
            </a:r>
          </a:p>
        </p:txBody>
      </p:sp>
      <p:sp>
        <p:nvSpPr>
          <p:cNvPr id="25" name="テキスト ボックス 24">
            <a:extLst>
              <a:ext uri="{FF2B5EF4-FFF2-40B4-BE49-F238E27FC236}">
                <a16:creationId xmlns:a16="http://schemas.microsoft.com/office/drawing/2014/main" id="{92442F9C-1A37-BD2D-173E-8ECC883DE191}"/>
              </a:ext>
            </a:extLst>
          </p:cNvPr>
          <p:cNvSpPr txBox="1"/>
          <p:nvPr/>
        </p:nvSpPr>
        <p:spPr>
          <a:xfrm>
            <a:off x="114080" y="6127661"/>
            <a:ext cx="1338828" cy="369332"/>
          </a:xfrm>
          <a:prstGeom prst="rect">
            <a:avLst/>
          </a:prstGeom>
          <a:noFill/>
        </p:spPr>
        <p:txBody>
          <a:bodyPr wrap="none" rtlCol="0">
            <a:spAutoFit/>
          </a:bodyPr>
          <a:lstStyle/>
          <a:p>
            <a:r>
              <a:rPr kumimoji="1" lang="ja-JP" altLang="en-US" dirty="0"/>
              <a:t>・弘前大学</a:t>
            </a:r>
          </a:p>
        </p:txBody>
      </p:sp>
      <p:sp>
        <p:nvSpPr>
          <p:cNvPr id="26" name="テキスト ボックス 25">
            <a:extLst>
              <a:ext uri="{FF2B5EF4-FFF2-40B4-BE49-F238E27FC236}">
                <a16:creationId xmlns:a16="http://schemas.microsoft.com/office/drawing/2014/main" id="{EA007A5E-C675-C2F2-4466-BEB8BD0C81B8}"/>
              </a:ext>
            </a:extLst>
          </p:cNvPr>
          <p:cNvSpPr txBox="1"/>
          <p:nvPr/>
        </p:nvSpPr>
        <p:spPr>
          <a:xfrm>
            <a:off x="1379320" y="6127661"/>
            <a:ext cx="2262158" cy="369332"/>
          </a:xfrm>
          <a:prstGeom prst="rect">
            <a:avLst/>
          </a:prstGeom>
          <a:noFill/>
        </p:spPr>
        <p:txBody>
          <a:bodyPr wrap="none" rtlCol="0">
            <a:spAutoFit/>
          </a:bodyPr>
          <a:lstStyle/>
          <a:p>
            <a:r>
              <a:rPr kumimoji="1" lang="ja-JP" altLang="en-US" dirty="0"/>
              <a:t>・福島県立医科大学</a:t>
            </a:r>
          </a:p>
        </p:txBody>
      </p:sp>
      <p:sp>
        <p:nvSpPr>
          <p:cNvPr id="27" name="テキスト ボックス 26">
            <a:extLst>
              <a:ext uri="{FF2B5EF4-FFF2-40B4-BE49-F238E27FC236}">
                <a16:creationId xmlns:a16="http://schemas.microsoft.com/office/drawing/2014/main" id="{DCBD344C-946D-48B0-729A-B8BCEE606292}"/>
              </a:ext>
            </a:extLst>
          </p:cNvPr>
          <p:cNvSpPr txBox="1"/>
          <p:nvPr/>
        </p:nvSpPr>
        <p:spPr>
          <a:xfrm>
            <a:off x="3567890" y="6127661"/>
            <a:ext cx="1338828" cy="369332"/>
          </a:xfrm>
          <a:prstGeom prst="rect">
            <a:avLst/>
          </a:prstGeom>
          <a:noFill/>
        </p:spPr>
        <p:txBody>
          <a:bodyPr wrap="none" rtlCol="0">
            <a:spAutoFit/>
          </a:bodyPr>
          <a:lstStyle/>
          <a:p>
            <a:r>
              <a:rPr kumimoji="1" lang="ja-JP" altLang="en-US" dirty="0"/>
              <a:t>・広島大学</a:t>
            </a:r>
          </a:p>
        </p:txBody>
      </p:sp>
      <p:sp>
        <p:nvSpPr>
          <p:cNvPr id="28" name="テキスト ボックス 27">
            <a:extLst>
              <a:ext uri="{FF2B5EF4-FFF2-40B4-BE49-F238E27FC236}">
                <a16:creationId xmlns:a16="http://schemas.microsoft.com/office/drawing/2014/main" id="{4094D69B-3F16-B9D9-7D31-13446E1C8C9E}"/>
              </a:ext>
            </a:extLst>
          </p:cNvPr>
          <p:cNvSpPr txBox="1"/>
          <p:nvPr/>
        </p:nvSpPr>
        <p:spPr>
          <a:xfrm>
            <a:off x="4833130" y="6127661"/>
            <a:ext cx="1338828" cy="369332"/>
          </a:xfrm>
          <a:prstGeom prst="rect">
            <a:avLst/>
          </a:prstGeom>
          <a:noFill/>
        </p:spPr>
        <p:txBody>
          <a:bodyPr wrap="none" rtlCol="0">
            <a:spAutoFit/>
          </a:bodyPr>
          <a:lstStyle/>
          <a:p>
            <a:r>
              <a:rPr kumimoji="1" lang="ja-JP" altLang="en-US" dirty="0"/>
              <a:t>・長崎大学</a:t>
            </a:r>
          </a:p>
        </p:txBody>
      </p:sp>
      <p:pic>
        <p:nvPicPr>
          <p:cNvPr id="4" name="図 3">
            <a:extLst>
              <a:ext uri="{FF2B5EF4-FFF2-40B4-BE49-F238E27FC236}">
                <a16:creationId xmlns:a16="http://schemas.microsoft.com/office/drawing/2014/main" id="{4215B68B-E1F9-E503-7760-FAE36D22F08D}"/>
              </a:ext>
            </a:extLst>
          </p:cNvPr>
          <p:cNvPicPr>
            <a:picLocks noChangeAspect="1"/>
          </p:cNvPicPr>
          <p:nvPr/>
        </p:nvPicPr>
        <p:blipFill>
          <a:blip r:embed="rId3"/>
          <a:stretch>
            <a:fillRect/>
          </a:stretch>
        </p:blipFill>
        <p:spPr>
          <a:xfrm>
            <a:off x="5502544" y="1712796"/>
            <a:ext cx="3600703" cy="3833584"/>
          </a:xfrm>
          <a:prstGeom prst="rect">
            <a:avLst/>
          </a:prstGeom>
        </p:spPr>
      </p:pic>
      <p:sp>
        <p:nvSpPr>
          <p:cNvPr id="3" name="スライド番号プレースホルダー 3">
            <a:extLst>
              <a:ext uri="{FF2B5EF4-FFF2-40B4-BE49-F238E27FC236}">
                <a16:creationId xmlns:a16="http://schemas.microsoft.com/office/drawing/2014/main" id="{EFE66B8E-BF7D-B5D6-160D-7CEFAE575F8D}"/>
              </a:ext>
            </a:extLst>
          </p:cNvPr>
          <p:cNvSpPr>
            <a:spLocks noGrp="1"/>
          </p:cNvSpPr>
          <p:nvPr>
            <p:ph type="sldNum" sz="quarter" idx="12"/>
          </p:nvPr>
        </p:nvSpPr>
        <p:spPr>
          <a:xfrm>
            <a:off x="6925090" y="6356351"/>
            <a:ext cx="2057400" cy="365125"/>
          </a:xfrm>
        </p:spPr>
        <p:txBody>
          <a:bodyPr/>
          <a:lstStyle/>
          <a:p>
            <a:fld id="{58DD1769-DAE9-6C4E-82F4-B62273FFA290}" type="slidenum">
              <a:rPr kumimoji="1" lang="ja-JP" altLang="en-US" smtClean="0"/>
              <a:t>7</a:t>
            </a:fld>
            <a:endParaRPr kumimoji="1" lang="ja-JP" altLang="en-US" dirty="0"/>
          </a:p>
        </p:txBody>
      </p:sp>
    </p:spTree>
    <p:extLst>
      <p:ext uri="{BB962C8B-B14F-4D97-AF65-F5344CB8AC3E}">
        <p14:creationId xmlns:p14="http://schemas.microsoft.com/office/powerpoint/2010/main" val="293729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505EDB-DB8A-085F-C5CD-A12B5709014B}"/>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
        <p:nvSpPr>
          <p:cNvPr id="5" name="タイトル 1">
            <a:extLst>
              <a:ext uri="{FF2B5EF4-FFF2-40B4-BE49-F238E27FC236}">
                <a16:creationId xmlns:a16="http://schemas.microsoft.com/office/drawing/2014/main" id="{A52DF6DE-753D-14E9-0C7E-9843CD4743BB}"/>
              </a:ext>
            </a:extLst>
          </p:cNvPr>
          <p:cNvSpPr>
            <a:spLocks noGrp="1"/>
          </p:cNvSpPr>
          <p:nvPr>
            <p:ph type="title"/>
          </p:nvPr>
        </p:nvSpPr>
        <p:spPr>
          <a:xfrm>
            <a:off x="222206" y="29992"/>
            <a:ext cx="8515350" cy="1041162"/>
          </a:xfrm>
        </p:spPr>
        <p:txBody>
          <a:bodyPr>
            <a:noAutofit/>
          </a:bodyPr>
          <a:lstStyle/>
          <a:p>
            <a:r>
              <a:rPr kumimoji="1" lang="en-US" altLang="ja-JP" sz="2800" b="1" dirty="0">
                <a:latin typeface="+mn-ea"/>
                <a:ea typeface="+mn-ea"/>
              </a:rPr>
              <a:t>4.  </a:t>
            </a:r>
            <a:r>
              <a:rPr kumimoji="1" lang="ja-JP" altLang="en-US" sz="2800" b="1" dirty="0">
                <a:latin typeface="+mn-ea"/>
                <a:ea typeface="+mn-ea"/>
              </a:rPr>
              <a:t>甲状腺被ばく線量モニタリング実施マニュアル 制定</a:t>
            </a:r>
            <a:endParaRPr kumimoji="1" lang="ja-JP" altLang="en-US" sz="2800" dirty="0">
              <a:latin typeface="+mn-ea"/>
              <a:ea typeface="+mn-ea"/>
            </a:endParaRPr>
          </a:p>
        </p:txBody>
      </p:sp>
      <p:sp>
        <p:nvSpPr>
          <p:cNvPr id="8" name="テキスト ボックス 7">
            <a:extLst>
              <a:ext uri="{FF2B5EF4-FFF2-40B4-BE49-F238E27FC236}">
                <a16:creationId xmlns:a16="http://schemas.microsoft.com/office/drawing/2014/main" id="{029D4A4E-CC1D-FEB2-A497-07964A7077B3}"/>
              </a:ext>
            </a:extLst>
          </p:cNvPr>
          <p:cNvSpPr txBox="1"/>
          <p:nvPr/>
        </p:nvSpPr>
        <p:spPr>
          <a:xfrm>
            <a:off x="555516" y="1972861"/>
            <a:ext cx="8392168" cy="1754326"/>
          </a:xfrm>
          <a:prstGeom prst="rect">
            <a:avLst/>
          </a:prstGeom>
          <a:noFill/>
        </p:spPr>
        <p:txBody>
          <a:bodyPr wrap="square">
            <a:spAutoFit/>
          </a:bodyPr>
          <a:lstStyle/>
          <a:p>
            <a:r>
              <a:rPr lang="ja-JP" altLang="en-US" dirty="0"/>
              <a:t>・原子力災害拠点病院等の役割および指定要件、の改正</a:t>
            </a:r>
            <a:endParaRPr lang="en-US" altLang="ja-JP" dirty="0"/>
          </a:p>
          <a:p>
            <a:endParaRPr lang="ja-JP" altLang="en-US" dirty="0"/>
          </a:p>
          <a:p>
            <a:r>
              <a:rPr lang="ja-JP" altLang="en-US" dirty="0"/>
              <a:t>・防災基本計画に合わせ、甲状腺被ばく線量モニタリング(p.78)に</a:t>
            </a:r>
            <a:endParaRPr lang="en-US" altLang="ja-JP" dirty="0"/>
          </a:p>
          <a:p>
            <a:r>
              <a:rPr lang="ja-JP" altLang="en-US" dirty="0"/>
              <a:t>　「立地道府県等は、協力機関、原子力事業者、拠点病院、高度被ばく医療支　</a:t>
            </a:r>
            <a:endParaRPr lang="en-US" altLang="ja-JP" dirty="0"/>
          </a:p>
          <a:p>
            <a:r>
              <a:rPr lang="ja-JP" altLang="en-US" dirty="0"/>
              <a:t>　援センター等の協力を得て、以下に示す甲状腺被ばく線量モニタリングを</a:t>
            </a:r>
            <a:endParaRPr lang="en-US" altLang="ja-JP" dirty="0"/>
          </a:p>
          <a:p>
            <a:r>
              <a:rPr lang="ja-JP" altLang="en-US" dirty="0"/>
              <a:t>　実施する。」と明記</a:t>
            </a:r>
          </a:p>
        </p:txBody>
      </p:sp>
      <p:sp>
        <p:nvSpPr>
          <p:cNvPr id="9" name="テキスト ボックス 8">
            <a:extLst>
              <a:ext uri="{FF2B5EF4-FFF2-40B4-BE49-F238E27FC236}">
                <a16:creationId xmlns:a16="http://schemas.microsoft.com/office/drawing/2014/main" id="{1B8DA224-7714-F04E-386E-3C6852173B64}"/>
              </a:ext>
            </a:extLst>
          </p:cNvPr>
          <p:cNvSpPr txBox="1"/>
          <p:nvPr/>
        </p:nvSpPr>
        <p:spPr>
          <a:xfrm>
            <a:off x="555516" y="4507588"/>
            <a:ext cx="8032968" cy="2031325"/>
          </a:xfrm>
          <a:prstGeom prst="rect">
            <a:avLst/>
          </a:prstGeom>
          <a:noFill/>
        </p:spPr>
        <p:txBody>
          <a:bodyPr wrap="none" rtlCol="0">
            <a:spAutoFit/>
          </a:bodyPr>
          <a:lstStyle/>
          <a:p>
            <a:r>
              <a:rPr kumimoji="1" lang="ja-JP" altLang="en-US" dirty="0"/>
              <a:t>原子力災害対策指針をふまえ、</a:t>
            </a:r>
            <a:endParaRPr kumimoji="1" lang="en-US" altLang="ja-JP" dirty="0"/>
          </a:p>
          <a:p>
            <a:endParaRPr kumimoji="1" lang="en-US" altLang="ja-JP" dirty="0"/>
          </a:p>
          <a:p>
            <a:r>
              <a:rPr kumimoji="1" lang="ja-JP" altLang="en-US" b="1" dirty="0"/>
              <a:t>立地道府県等が甲状腺被ばく線量モニタリングの簡易測定及び詳細測定の</a:t>
            </a:r>
            <a:endParaRPr kumimoji="1" lang="en-US" altLang="ja-JP" b="1" dirty="0"/>
          </a:p>
          <a:p>
            <a:r>
              <a:rPr kumimoji="1" lang="ja-JP" altLang="en-US" b="1" dirty="0"/>
              <a:t>実施体制を構築し、緊急時には迅速かつ適切な対応ができること、を目的</a:t>
            </a:r>
            <a:r>
              <a:rPr kumimoji="1" lang="ja-JP" altLang="en-US" dirty="0"/>
              <a:t>に</a:t>
            </a:r>
            <a:endParaRPr kumimoji="1" lang="en-US" altLang="ja-JP" dirty="0"/>
          </a:p>
          <a:p>
            <a:endParaRPr kumimoji="1" lang="en-US" altLang="ja-JP" dirty="0"/>
          </a:p>
          <a:p>
            <a:r>
              <a:rPr kumimoji="1" lang="ja-JP" altLang="en-US" b="1" dirty="0"/>
              <a:t>令和</a:t>
            </a:r>
            <a:r>
              <a:rPr kumimoji="1" lang="en-US" altLang="ja-JP" b="1" dirty="0"/>
              <a:t>5</a:t>
            </a:r>
            <a:r>
              <a:rPr kumimoji="1" lang="ja-JP" altLang="en-US" b="1" dirty="0"/>
              <a:t>年</a:t>
            </a:r>
            <a:r>
              <a:rPr kumimoji="1" lang="en-US" altLang="ja-JP" b="1" dirty="0"/>
              <a:t>(2023</a:t>
            </a:r>
            <a:r>
              <a:rPr kumimoji="1" lang="ja-JP" altLang="en-US" b="1" dirty="0"/>
              <a:t>年</a:t>
            </a:r>
            <a:r>
              <a:rPr kumimoji="1" lang="en-US" altLang="ja-JP" b="1" dirty="0"/>
              <a:t>) 5</a:t>
            </a:r>
            <a:r>
              <a:rPr kumimoji="1" lang="ja-JP" altLang="en-US" b="1" dirty="0"/>
              <a:t>月、内閣府</a:t>
            </a:r>
            <a:r>
              <a:rPr kumimoji="1" lang="en-US" altLang="ja-JP" b="1" dirty="0"/>
              <a:t>(</a:t>
            </a:r>
            <a:r>
              <a:rPr kumimoji="1" lang="ja-JP" altLang="en-US" b="1" dirty="0"/>
              <a:t>原子力防災担当</a:t>
            </a:r>
            <a:r>
              <a:rPr kumimoji="1" lang="en-US" altLang="ja-JP" b="1" dirty="0"/>
              <a:t>)</a:t>
            </a:r>
            <a:r>
              <a:rPr kumimoji="1" lang="ja-JP" altLang="en-US" b="1" dirty="0"/>
              <a:t>・原子力規制庁により</a:t>
            </a:r>
            <a:endParaRPr kumimoji="1" lang="en-US" altLang="ja-JP" b="1" dirty="0"/>
          </a:p>
          <a:p>
            <a:r>
              <a:rPr lang="ja-JP" altLang="en-US" b="1" dirty="0"/>
              <a:t>「甲状腺被ばく線量モニタンリング実施マニュアル」が制定</a:t>
            </a:r>
            <a:endParaRPr kumimoji="1" lang="ja-JP" altLang="en-US" b="1" dirty="0"/>
          </a:p>
        </p:txBody>
      </p:sp>
      <p:sp>
        <p:nvSpPr>
          <p:cNvPr id="14" name="コンテンツ プレースホルダー 2">
            <a:extLst>
              <a:ext uri="{FF2B5EF4-FFF2-40B4-BE49-F238E27FC236}">
                <a16:creationId xmlns:a16="http://schemas.microsoft.com/office/drawing/2014/main" id="{F3D21673-E370-32F0-0125-E7A347B7CBA5}"/>
              </a:ext>
            </a:extLst>
          </p:cNvPr>
          <p:cNvSpPr>
            <a:spLocks noGrp="1"/>
          </p:cNvSpPr>
          <p:nvPr>
            <p:ph idx="1"/>
          </p:nvPr>
        </p:nvSpPr>
        <p:spPr>
          <a:xfrm>
            <a:off x="292885" y="1330391"/>
            <a:ext cx="8814539" cy="501214"/>
          </a:xfrm>
        </p:spPr>
        <p:txBody>
          <a:bodyPr>
            <a:normAutofit lnSpcReduction="10000"/>
          </a:bodyPr>
          <a:lstStyle/>
          <a:p>
            <a:pPr>
              <a:lnSpc>
                <a:spcPct val="150000"/>
              </a:lnSpc>
            </a:pPr>
            <a:r>
              <a:rPr kumimoji="1" lang="ja-JP" altLang="en-US" sz="2000" b="1" dirty="0"/>
              <a:t>令和</a:t>
            </a:r>
            <a:r>
              <a:rPr kumimoji="1" lang="en-US" altLang="ja-JP" sz="2000" b="1" dirty="0"/>
              <a:t>4</a:t>
            </a:r>
            <a:r>
              <a:rPr kumimoji="1" lang="ja-JP" altLang="en-US" sz="2000" b="1" dirty="0"/>
              <a:t>年</a:t>
            </a:r>
            <a:r>
              <a:rPr kumimoji="1" lang="en-US" altLang="ja-JP" sz="2000" b="1" dirty="0"/>
              <a:t> 7</a:t>
            </a:r>
            <a:r>
              <a:rPr kumimoji="1" lang="ja-JP" altLang="en-US" sz="2000" b="1" dirty="0"/>
              <a:t>月　原子力災害対策指針の改正</a:t>
            </a:r>
          </a:p>
        </p:txBody>
      </p:sp>
      <p:sp>
        <p:nvSpPr>
          <p:cNvPr id="15" name="コンテンツ プレースホルダー 2">
            <a:extLst>
              <a:ext uri="{FF2B5EF4-FFF2-40B4-BE49-F238E27FC236}">
                <a16:creationId xmlns:a16="http://schemas.microsoft.com/office/drawing/2014/main" id="{54C42766-167A-14BA-0B9A-72CB67E6AE3E}"/>
              </a:ext>
            </a:extLst>
          </p:cNvPr>
          <p:cNvSpPr txBox="1">
            <a:spLocks/>
          </p:cNvSpPr>
          <p:nvPr/>
        </p:nvSpPr>
        <p:spPr>
          <a:xfrm>
            <a:off x="307754" y="3919787"/>
            <a:ext cx="8714326" cy="501214"/>
          </a:xfrm>
          <a:prstGeom prst="rect">
            <a:avLst/>
          </a:prstGeom>
        </p:spPr>
        <p:txBody>
          <a:bodyPr vert="horz" lIns="91440" tIns="45720" rIns="91440" bIns="45720" rtlCol="0">
            <a:no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2000" b="1" dirty="0"/>
              <a:t>令和</a:t>
            </a:r>
            <a:r>
              <a:rPr lang="en-US" altLang="ja-JP" sz="2000" b="1" dirty="0"/>
              <a:t>5</a:t>
            </a:r>
            <a:r>
              <a:rPr lang="ja-JP" altLang="en-US" sz="2000" b="1" dirty="0"/>
              <a:t>年</a:t>
            </a:r>
            <a:r>
              <a:rPr lang="en-US" altLang="ja-JP" sz="2000" b="1" dirty="0"/>
              <a:t> 5</a:t>
            </a:r>
            <a:r>
              <a:rPr lang="ja-JP" altLang="en-US" sz="2000" b="1" dirty="0"/>
              <a:t>月「甲状腺被ばく線量モニタンリング実施マニュアル」制定</a:t>
            </a:r>
            <a:endParaRPr kumimoji="1" lang="ja-JP" altLang="en-US" sz="2000" b="1" dirty="0"/>
          </a:p>
        </p:txBody>
      </p:sp>
    </p:spTree>
    <p:extLst>
      <p:ext uri="{BB962C8B-B14F-4D97-AF65-F5344CB8AC3E}">
        <p14:creationId xmlns:p14="http://schemas.microsoft.com/office/powerpoint/2010/main" val="402091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1739-FFCD-2446-8132-BBC4F22F636C}"/>
              </a:ext>
            </a:extLst>
          </p:cNvPr>
          <p:cNvSpPr>
            <a:spLocks noGrp="1"/>
          </p:cNvSpPr>
          <p:nvPr>
            <p:ph type="title"/>
          </p:nvPr>
        </p:nvSpPr>
        <p:spPr/>
        <p:txBody>
          <a:bodyPr>
            <a:noAutofit/>
          </a:bodyPr>
          <a:lstStyle/>
          <a:p>
            <a:r>
              <a:rPr lang="ja-JP" altLang="en-US" dirty="0">
                <a:latin typeface="Yu Gothic" panose="020B0400000000000000" pitchFamily="34" charset="-128"/>
                <a:ea typeface="Yu Gothic" panose="020B0400000000000000" pitchFamily="34" charset="-128"/>
              </a:rPr>
              <a:t>甲状腺被ばく線量モニタリング</a:t>
            </a:r>
            <a:br>
              <a:rPr lang="en-US" altLang="ja-JP" dirty="0">
                <a:latin typeface="Yu Gothic" panose="020B0400000000000000" pitchFamily="34" charset="-128"/>
                <a:ea typeface="Yu Gothic" panose="020B0400000000000000" pitchFamily="34" charset="-128"/>
              </a:rPr>
            </a:br>
            <a:r>
              <a:rPr lang="ja-JP" altLang="en-US" dirty="0">
                <a:latin typeface="Yu Gothic" panose="020B0400000000000000" pitchFamily="34" charset="-128"/>
                <a:ea typeface="Yu Gothic" panose="020B0400000000000000" pitchFamily="34" charset="-128"/>
              </a:rPr>
              <a:t>実施マニュアル　内容</a:t>
            </a:r>
            <a:endParaRPr kumimoji="1" lang="ja-JP" altLang="en-US" dirty="0">
              <a:latin typeface="Yu Gothic" panose="020B0400000000000000" pitchFamily="34" charset="-128"/>
              <a:ea typeface="Yu Gothic" panose="020B0400000000000000" pitchFamily="34" charset="-128"/>
            </a:endParaRPr>
          </a:p>
        </p:txBody>
      </p:sp>
      <p:sp>
        <p:nvSpPr>
          <p:cNvPr id="3" name="コンテンツ プレースホルダー 2">
            <a:extLst>
              <a:ext uri="{FF2B5EF4-FFF2-40B4-BE49-F238E27FC236}">
                <a16:creationId xmlns:a16="http://schemas.microsoft.com/office/drawing/2014/main" id="{C6295020-14E1-8C45-8DEE-30DA79B389A4}"/>
              </a:ext>
            </a:extLst>
          </p:cNvPr>
          <p:cNvSpPr>
            <a:spLocks noGrp="1"/>
          </p:cNvSpPr>
          <p:nvPr>
            <p:ph idx="1"/>
          </p:nvPr>
        </p:nvSpPr>
        <p:spPr>
          <a:xfrm>
            <a:off x="177061" y="1011995"/>
            <a:ext cx="8814539" cy="5846005"/>
          </a:xfrm>
        </p:spPr>
        <p:txBody>
          <a:bodyPr>
            <a:normAutofit/>
          </a:bodyPr>
          <a:lstStyle/>
          <a:p>
            <a:pPr>
              <a:lnSpc>
                <a:spcPct val="150000"/>
              </a:lnSpc>
            </a:pPr>
            <a:r>
              <a:rPr lang="ja-JP" altLang="en-US" sz="2000" b="1" u="sng" dirty="0">
                <a:latin typeface="Yu Gothic" panose="020B0400000000000000" pitchFamily="34" charset="-128"/>
                <a:ea typeface="Yu Gothic" panose="020B0400000000000000" pitchFamily="34" charset="-128"/>
              </a:rPr>
              <a:t>実施主体</a:t>
            </a:r>
            <a:endParaRPr lang="en-US" altLang="ja-JP" sz="2000" u="sng" dirty="0">
              <a:latin typeface="Yu Gothic" panose="020B0400000000000000" pitchFamily="34" charset="-128"/>
              <a:ea typeface="Yu Gothic" panose="020B0400000000000000" pitchFamily="34" charset="-128"/>
            </a:endParaRPr>
          </a:p>
          <a:p>
            <a:pPr lvl="1">
              <a:lnSpc>
                <a:spcPct val="150000"/>
              </a:lnSpc>
            </a:pPr>
            <a:r>
              <a:rPr lang="ja-JP" altLang="en-US" dirty="0">
                <a:latin typeface="Yu Gothic" panose="020B0400000000000000" pitchFamily="34" charset="-128"/>
                <a:ea typeface="Yu Gothic" panose="020B0400000000000000" pitchFamily="34" charset="-128"/>
              </a:rPr>
              <a:t>立地道府県等が、</a:t>
            </a:r>
            <a:r>
              <a:rPr lang="ja-JP" altLang="en-US" b="1" dirty="0"/>
              <a:t>原子力災害医療</a:t>
            </a:r>
            <a:r>
              <a:rPr lang="ja-JP" altLang="en-US" b="1" dirty="0">
                <a:latin typeface="Yu Gothic" panose="020B0400000000000000" pitchFamily="34" charset="-128"/>
                <a:ea typeface="Yu Gothic" panose="020B0400000000000000" pitchFamily="34" charset="-128"/>
              </a:rPr>
              <a:t>協力機関</a:t>
            </a:r>
            <a:r>
              <a:rPr lang="ja-JP" altLang="en-US" dirty="0">
                <a:latin typeface="Yu Gothic" panose="020B0400000000000000" pitchFamily="34" charset="-128"/>
                <a:ea typeface="Yu Gothic" panose="020B0400000000000000" pitchFamily="34" charset="-128"/>
              </a:rPr>
              <a:t>、原子力事業者、</a:t>
            </a:r>
            <a:endParaRPr lang="en-US" altLang="ja-JP" dirty="0">
              <a:latin typeface="Yu Gothic" panose="020B0400000000000000" pitchFamily="34" charset="-128"/>
              <a:ea typeface="Yu Gothic" panose="020B0400000000000000" pitchFamily="34" charset="-128"/>
            </a:endParaRPr>
          </a:p>
          <a:p>
            <a:pPr marL="342900" lvl="1" indent="0">
              <a:lnSpc>
                <a:spcPct val="150000"/>
              </a:lnSpc>
              <a:buNone/>
            </a:pPr>
            <a:r>
              <a:rPr lang="ja-JP" altLang="en-US" dirty="0">
                <a:latin typeface="Yu Gothic" panose="020B0400000000000000" pitchFamily="34" charset="-128"/>
                <a:ea typeface="Yu Gothic" panose="020B0400000000000000" pitchFamily="34" charset="-128"/>
              </a:rPr>
              <a:t>　  </a:t>
            </a:r>
            <a:r>
              <a:rPr lang="ja-JP" altLang="en-US" b="1" dirty="0">
                <a:latin typeface="Yu Gothic" panose="020B0400000000000000" pitchFamily="34" charset="-128"/>
                <a:ea typeface="Yu Gothic" panose="020B0400000000000000" pitchFamily="34" charset="-128"/>
              </a:rPr>
              <a:t>原子力災害拠点病院</a:t>
            </a:r>
            <a:r>
              <a:rPr lang="ja-JP" altLang="en-US" dirty="0">
                <a:latin typeface="Yu Gothic" panose="020B0400000000000000" pitchFamily="34" charset="-128"/>
                <a:ea typeface="Yu Gothic" panose="020B0400000000000000" pitchFamily="34" charset="-128"/>
              </a:rPr>
              <a:t>、高度被ばく医療支援センター等の協力を得て実施する</a:t>
            </a:r>
            <a:endParaRPr lang="en-US" altLang="ja-JP" dirty="0">
              <a:latin typeface="Yu Gothic" panose="020B0400000000000000" pitchFamily="34" charset="-128"/>
              <a:ea typeface="Yu Gothic" panose="020B0400000000000000" pitchFamily="34" charset="-128"/>
            </a:endParaRPr>
          </a:p>
          <a:p>
            <a:pPr marL="342900" lvl="1" indent="0">
              <a:lnSpc>
                <a:spcPct val="150000"/>
              </a:lnSpc>
              <a:buNone/>
            </a:pPr>
            <a:endParaRPr lang="en-US" altLang="ja-JP" dirty="0">
              <a:latin typeface="Yu Gothic" panose="020B0400000000000000" pitchFamily="34" charset="-128"/>
              <a:ea typeface="Yu Gothic" panose="020B0400000000000000" pitchFamily="34" charset="-128"/>
            </a:endParaRPr>
          </a:p>
          <a:p>
            <a:pPr marL="342900" lvl="1" indent="0">
              <a:lnSpc>
                <a:spcPct val="150000"/>
              </a:lnSpc>
              <a:buNone/>
            </a:pPr>
            <a:endParaRPr lang="en-US" altLang="ja-JP" dirty="0">
              <a:latin typeface="Yu Gothic" panose="020B0400000000000000" pitchFamily="34" charset="-128"/>
              <a:ea typeface="Yu Gothic" panose="020B0400000000000000" pitchFamily="34" charset="-128"/>
            </a:endParaRPr>
          </a:p>
          <a:p>
            <a:pPr>
              <a:lnSpc>
                <a:spcPct val="150000"/>
              </a:lnSpc>
            </a:pPr>
            <a:r>
              <a:rPr lang="ja-JP" altLang="en-US" sz="2000" b="1" u="sng" dirty="0">
                <a:latin typeface="Yu Gothic" panose="020B0400000000000000" pitchFamily="34" charset="-128"/>
                <a:ea typeface="Yu Gothic" panose="020B0400000000000000" pitchFamily="34" charset="-128"/>
              </a:rPr>
              <a:t>対象者</a:t>
            </a:r>
            <a:r>
              <a:rPr lang="ja-JP" altLang="en-US" sz="2000" dirty="0">
                <a:latin typeface="Yu Gothic" panose="020B0400000000000000" pitchFamily="34" charset="-128"/>
                <a:ea typeface="Yu Gothic" panose="020B0400000000000000" pitchFamily="34" charset="-128"/>
              </a:rPr>
              <a:t>（</a:t>
            </a:r>
            <a:r>
              <a:rPr lang="en-US" altLang="ja-JP" sz="2000" dirty="0">
                <a:latin typeface="Yu Gothic" panose="020B0400000000000000" pitchFamily="34" charset="-128"/>
                <a:ea typeface="Yu Gothic" panose="020B0400000000000000" pitchFamily="34" charset="-128"/>
              </a:rPr>
              <a:t>※</a:t>
            </a:r>
            <a:r>
              <a:rPr lang="ja-JP" altLang="en-US" sz="2000" dirty="0">
                <a:latin typeface="Yu Gothic" panose="020B0400000000000000" pitchFamily="34" charset="-128"/>
                <a:ea typeface="Yu Gothic" panose="020B0400000000000000" pitchFamily="34" charset="-128"/>
              </a:rPr>
              <a:t>以下を基本とし状況に応じて柔軟に対応）</a:t>
            </a:r>
            <a:endParaRPr lang="en-US" altLang="ja-JP" sz="2000" dirty="0">
              <a:latin typeface="Yu Gothic" panose="020B0400000000000000" pitchFamily="34" charset="-128"/>
              <a:ea typeface="Yu Gothic" panose="020B0400000000000000" pitchFamily="34" charset="-128"/>
            </a:endParaRPr>
          </a:p>
          <a:p>
            <a:pPr lvl="1">
              <a:lnSpc>
                <a:spcPct val="150000"/>
              </a:lnSpc>
            </a:pPr>
            <a:r>
              <a:rPr lang="en-US" altLang="ja-JP" b="1" dirty="0">
                <a:latin typeface="Yu Gothic" panose="020B0400000000000000" pitchFamily="34" charset="-128"/>
                <a:ea typeface="Yu Gothic" panose="020B0400000000000000" pitchFamily="34" charset="-128"/>
              </a:rPr>
              <a:t>OIL1</a:t>
            </a:r>
            <a:r>
              <a:rPr lang="ja-JP" altLang="en-US" b="1" dirty="0">
                <a:latin typeface="Yu Gothic" panose="020B0400000000000000" pitchFamily="34" charset="-128"/>
                <a:ea typeface="Yu Gothic" panose="020B0400000000000000" pitchFamily="34" charset="-128"/>
              </a:rPr>
              <a:t>又は</a:t>
            </a:r>
            <a:r>
              <a:rPr lang="en-US" altLang="ja-JP" b="1" dirty="0">
                <a:latin typeface="Yu Gothic" panose="020B0400000000000000" pitchFamily="34" charset="-128"/>
                <a:ea typeface="Yu Gothic" panose="020B0400000000000000" pitchFamily="34" charset="-128"/>
              </a:rPr>
              <a:t>2</a:t>
            </a:r>
            <a:r>
              <a:rPr lang="ja-JP" altLang="en-US" b="1" dirty="0">
                <a:latin typeface="Yu Gothic" panose="020B0400000000000000" pitchFamily="34" charset="-128"/>
                <a:ea typeface="Yu Gothic" panose="020B0400000000000000" pitchFamily="34" charset="-128"/>
              </a:rPr>
              <a:t>に基づく防護措置として避難又は一時移転を指示された</a:t>
            </a:r>
            <a:endParaRPr lang="en-US" altLang="ja-JP" b="1" dirty="0">
              <a:latin typeface="Yu Gothic" panose="020B0400000000000000" pitchFamily="34" charset="-128"/>
              <a:ea typeface="Yu Gothic" panose="020B0400000000000000" pitchFamily="34" charset="-128"/>
            </a:endParaRPr>
          </a:p>
          <a:p>
            <a:pPr marL="342900" lvl="1" indent="0">
              <a:lnSpc>
                <a:spcPct val="150000"/>
              </a:lnSpc>
              <a:buNone/>
            </a:pPr>
            <a:r>
              <a:rPr lang="ja-JP" altLang="en-US" b="1" dirty="0">
                <a:latin typeface="Yu Gothic" panose="020B0400000000000000" pitchFamily="34" charset="-128"/>
                <a:ea typeface="Yu Gothic" panose="020B0400000000000000" pitchFamily="34" charset="-128"/>
              </a:rPr>
              <a:t>　</a:t>
            </a:r>
            <a:r>
              <a:rPr lang="en-US" altLang="ja-JP" b="1" dirty="0">
                <a:latin typeface="Yu Gothic" panose="020B0400000000000000" pitchFamily="34" charset="-128"/>
                <a:ea typeface="Yu Gothic" panose="020B0400000000000000" pitchFamily="34" charset="-128"/>
              </a:rPr>
              <a:t> </a:t>
            </a:r>
            <a:r>
              <a:rPr lang="ja-JP" altLang="en-US" b="1" dirty="0">
                <a:latin typeface="Yu Gothic" panose="020B0400000000000000" pitchFamily="34" charset="-128"/>
                <a:ea typeface="Yu Gothic" panose="020B0400000000000000" pitchFamily="34" charset="-128"/>
              </a:rPr>
              <a:t>地域に居住する住民等</a:t>
            </a:r>
            <a:r>
              <a:rPr lang="ja-JP" altLang="en-US" sz="1500" dirty="0">
                <a:latin typeface="Yu Gothic" panose="020B0400000000000000" pitchFamily="34" charset="-128"/>
                <a:ea typeface="Yu Gothic" panose="020B0400000000000000" pitchFamily="34" charset="-128"/>
              </a:rPr>
              <a:t>（放射性物質放出前に予防的に避難した住民を除く）</a:t>
            </a:r>
            <a:endParaRPr lang="en-US" altLang="ja-JP" sz="1500" dirty="0">
              <a:latin typeface="Yu Gothic" panose="020B0400000000000000" pitchFamily="34" charset="-128"/>
              <a:ea typeface="Yu Gothic" panose="020B0400000000000000" pitchFamily="34" charset="-128"/>
            </a:endParaRPr>
          </a:p>
          <a:p>
            <a:pPr lvl="1">
              <a:lnSpc>
                <a:spcPct val="150000"/>
              </a:lnSpc>
            </a:pPr>
            <a:r>
              <a:rPr lang="en-US" altLang="ja-JP" b="1" dirty="0">
                <a:latin typeface="Yu Gothic" panose="020B0400000000000000" pitchFamily="34" charset="-128"/>
                <a:ea typeface="Yu Gothic" panose="020B0400000000000000" pitchFamily="34" charset="-128"/>
              </a:rPr>
              <a:t>19</a:t>
            </a:r>
            <a:r>
              <a:rPr lang="ja-JP" altLang="en-US" b="1" dirty="0">
                <a:latin typeface="Yu Gothic" panose="020B0400000000000000" pitchFamily="34" charset="-128"/>
                <a:ea typeface="Yu Gothic" panose="020B0400000000000000" pitchFamily="34" charset="-128"/>
              </a:rPr>
              <a:t>歳未満の者</a:t>
            </a:r>
            <a:r>
              <a:rPr lang="ja-JP" altLang="en-US" dirty="0">
                <a:latin typeface="Yu Gothic" panose="020B0400000000000000" pitchFamily="34" charset="-128"/>
                <a:ea typeface="Yu Gothic" panose="020B0400000000000000" pitchFamily="34" charset="-128"/>
              </a:rPr>
              <a:t>、</a:t>
            </a:r>
            <a:r>
              <a:rPr lang="ja-JP" altLang="en-US" b="1" dirty="0">
                <a:latin typeface="Yu Gothic" panose="020B0400000000000000" pitchFamily="34" charset="-128"/>
                <a:ea typeface="Yu Gothic" panose="020B0400000000000000" pitchFamily="34" charset="-128"/>
              </a:rPr>
              <a:t>妊婦及び授乳婦</a:t>
            </a:r>
            <a:r>
              <a:rPr lang="ja-JP" altLang="en-US" sz="1500" dirty="0">
                <a:latin typeface="Yu Gothic" panose="020B0400000000000000" pitchFamily="34" charset="-128"/>
                <a:ea typeface="Yu Gothic" panose="020B0400000000000000" pitchFamily="34" charset="-128"/>
              </a:rPr>
              <a:t>（乳幼児の測定が困難な場合は、保護者等を測定）</a:t>
            </a:r>
            <a:endParaRPr lang="en-US" altLang="ja-JP" sz="1500" dirty="0">
              <a:latin typeface="Yu Gothic" panose="020B0400000000000000" pitchFamily="34" charset="-128"/>
              <a:ea typeface="Yu Gothic" panose="020B0400000000000000" pitchFamily="34" charset="-128"/>
            </a:endParaRPr>
          </a:p>
          <a:p>
            <a:pPr>
              <a:lnSpc>
                <a:spcPct val="150000"/>
              </a:lnSpc>
            </a:pPr>
            <a:r>
              <a:rPr kumimoji="1" lang="ja-JP" altLang="en-US" sz="2000" b="1" u="sng" dirty="0">
                <a:latin typeface="Yu Gothic" panose="020B0400000000000000" pitchFamily="34" charset="-128"/>
                <a:ea typeface="Yu Gothic" panose="020B0400000000000000" pitchFamily="34" charset="-128"/>
              </a:rPr>
              <a:t>実施方法</a:t>
            </a:r>
            <a:endParaRPr kumimoji="1" lang="en-US" altLang="ja-JP" sz="2000" b="1" u="sng" dirty="0">
              <a:latin typeface="Yu Gothic" panose="020B0400000000000000" pitchFamily="34" charset="-128"/>
              <a:ea typeface="Yu Gothic" panose="020B0400000000000000" pitchFamily="34" charset="-128"/>
            </a:endParaRPr>
          </a:p>
          <a:p>
            <a:pPr lvl="1">
              <a:lnSpc>
                <a:spcPct val="150000"/>
              </a:lnSpc>
            </a:pPr>
            <a:r>
              <a:rPr kumimoji="1" lang="ja-JP" altLang="en-US" dirty="0">
                <a:latin typeface="Yu Gothic" panose="020B0400000000000000" pitchFamily="34" charset="-128"/>
                <a:ea typeface="Yu Gothic" panose="020B0400000000000000" pitchFamily="34" charset="-128"/>
              </a:rPr>
              <a:t>はじめに</a:t>
            </a:r>
            <a:r>
              <a:rPr kumimoji="1" lang="ja-JP" altLang="en-US" b="1" dirty="0">
                <a:latin typeface="Yu Gothic" panose="020B0400000000000000" pitchFamily="34" charset="-128"/>
                <a:ea typeface="Yu Gothic" panose="020B0400000000000000" pitchFamily="34" charset="-128"/>
              </a:rPr>
              <a:t>「簡易測定」</a:t>
            </a:r>
            <a:r>
              <a:rPr kumimoji="1" lang="ja-JP" altLang="en-US" dirty="0">
                <a:latin typeface="Yu Gothic" panose="020B0400000000000000" pitchFamily="34" charset="-128"/>
                <a:ea typeface="Yu Gothic" panose="020B0400000000000000" pitchFamily="34" charset="-128"/>
              </a:rPr>
              <a:t>を実施し、スクリーニングレベルを超える者を　　　　対象として</a:t>
            </a:r>
            <a:r>
              <a:rPr kumimoji="1" lang="ja-JP" altLang="en-US" b="1" dirty="0">
                <a:latin typeface="Yu Gothic" panose="020B0400000000000000" pitchFamily="34" charset="-128"/>
                <a:ea typeface="Yu Gothic" panose="020B0400000000000000" pitchFamily="34" charset="-128"/>
              </a:rPr>
              <a:t>「詳細測定」</a:t>
            </a:r>
            <a:r>
              <a:rPr kumimoji="1" lang="ja-JP" altLang="en-US" dirty="0">
                <a:latin typeface="Yu Gothic" panose="020B0400000000000000" pitchFamily="34" charset="-128"/>
                <a:ea typeface="Yu Gothic" panose="020B0400000000000000" pitchFamily="34" charset="-128"/>
              </a:rPr>
              <a:t>を実施する</a:t>
            </a:r>
            <a:endParaRPr kumimoji="1" lang="en-US" altLang="ja-JP" dirty="0">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9034D097-5812-3349-9AC3-CFEA025F5FF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9</a:t>
            </a:fld>
            <a:endParaRPr kumimoji="1" lang="ja-JP" altLang="en-US" dirty="0">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859DDCEE-21BF-FB99-6812-4B9B6821AF03}"/>
              </a:ext>
            </a:extLst>
          </p:cNvPr>
          <p:cNvSpPr txBox="1"/>
          <p:nvPr/>
        </p:nvSpPr>
        <p:spPr>
          <a:xfrm>
            <a:off x="887707" y="2415237"/>
            <a:ext cx="7977554" cy="884473"/>
          </a:xfrm>
          <a:prstGeom prst="rect">
            <a:avLst/>
          </a:prstGeom>
          <a:noFill/>
        </p:spPr>
        <p:txBody>
          <a:bodyPr wrap="square">
            <a:spAutoFit/>
          </a:bodyPr>
          <a:lstStyle/>
          <a:p>
            <a:pPr>
              <a:lnSpc>
                <a:spcPct val="150000"/>
              </a:lnSpc>
            </a:pPr>
            <a:r>
              <a:rPr lang="ja-JP" altLang="en-US" dirty="0"/>
              <a:t>→ 原子力災害拠点病院・原子力災害医療協力機関も</a:t>
            </a:r>
            <a:endParaRPr lang="en-US" altLang="ja-JP" dirty="0"/>
          </a:p>
          <a:p>
            <a:pPr>
              <a:lnSpc>
                <a:spcPct val="150000"/>
              </a:lnSpc>
            </a:pPr>
            <a:r>
              <a:rPr lang="ja-JP" altLang="en-US" dirty="0"/>
              <a:t>　 甲状腺被ばく線量モニタリングが実施(協力)できる体制をとる必要がある</a:t>
            </a:r>
          </a:p>
        </p:txBody>
      </p:sp>
    </p:spTree>
    <p:extLst>
      <p:ext uri="{BB962C8B-B14F-4D97-AF65-F5344CB8AC3E}">
        <p14:creationId xmlns:p14="http://schemas.microsoft.com/office/powerpoint/2010/main" val="87595408"/>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SharedWithUsers xmlns="b5d13358-ba13-47f5-b1e3-fdcd6b69d1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D406E2-3B03-4188-A3F9-1BF4BAF70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99B2B-696B-49AE-B130-F38597DC5321}">
  <ds:schemaRefs>
    <ds:schemaRef ds:uri="http://schemas.microsoft.com/office/infopath/2007/PartnerControls"/>
    <ds:schemaRef ds:uri="http://purl.org/dc/dcmitype/"/>
    <ds:schemaRef ds:uri="http://schemas.openxmlformats.org/package/2006/metadata/core-properties"/>
    <ds:schemaRef ds:uri="http://purl.org/dc/elements/1.1/"/>
    <ds:schemaRef ds:uri="204c6d0b-316c-437a-b461-7a44fe4c31bd"/>
    <ds:schemaRef ds:uri="http://schemas.microsoft.com/office/2006/metadata/properties"/>
    <ds:schemaRef ds:uri="http://schemas.microsoft.com/office/2006/documentManagement/types"/>
    <ds:schemaRef ds:uri="87f43617-ad7f-4cd7-a8bd-6635850708a5"/>
    <ds:schemaRef ds:uri="http://www.w3.org/XML/1998/namespace"/>
    <ds:schemaRef ds:uri="http://purl.org/dc/terms/"/>
    <ds:schemaRef ds:uri="b5d13358-ba13-47f5-b1e3-fdcd6b69d120"/>
    <ds:schemaRef ds:uri="9be4de2b-ed32-4cfd-86cc-3daf7de81874"/>
  </ds:schemaRefs>
</ds:datastoreItem>
</file>

<file path=customXml/itemProps3.xml><?xml version="1.0" encoding="utf-8"?>
<ds:datastoreItem xmlns:ds="http://schemas.openxmlformats.org/officeDocument/2006/customXml" ds:itemID="{CE399082-2C4D-40AF-8340-9AEEDF0B34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5241</Words>
  <Application>Microsoft Office PowerPoint</Application>
  <PresentationFormat>画面に合わせる (4:3)</PresentationFormat>
  <Paragraphs>343</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ヒラギノ角ゴシック W3</vt:lpstr>
      <vt:lpstr>Yu Gothic</vt:lpstr>
      <vt:lpstr>Yu Gothic</vt:lpstr>
      <vt:lpstr>游ゴシック Light</vt:lpstr>
      <vt:lpstr>Arial</vt:lpstr>
      <vt:lpstr>News Gothic MT</vt:lpstr>
      <vt:lpstr>Wingdings</vt:lpstr>
      <vt:lpstr>基礎コース</vt:lpstr>
      <vt:lpstr>原子力災害医療の 最新動向</vt:lpstr>
      <vt:lpstr>最近の動向</vt:lpstr>
      <vt:lpstr>1. 水晶体の線量限度変更</vt:lpstr>
      <vt:lpstr>2.  原子力災害時における避難退域時検査 　  及び簡易除染マニュアル 制定</vt:lpstr>
      <vt:lpstr>2.  原子力災害時における避難退域時検査 　  及び簡易除染マニュアル  改正点の概要</vt:lpstr>
      <vt:lpstr>2.  原子力災害時における避難退域時検査 　  及び簡易除染マニュアル  改正点の概要</vt:lpstr>
      <vt:lpstr>3. 福井大学が高度被ばく医療支援センターに指定</vt:lpstr>
      <vt:lpstr>4.  甲状腺被ばく線量モニタリング実施マニュアル 制定</vt:lpstr>
      <vt:lpstr>甲状腺被ばく線量モニタリング 実施マニュアル　内容</vt:lpstr>
      <vt:lpstr>甲状腺被ばく線量モニタリング 実施マニュアル　内容</vt:lpstr>
      <vt:lpstr>現行の原子力災害医療研修体系と 中核人材研修修了資格</vt:lpstr>
      <vt:lpstr>まとめ</vt:lpstr>
      <vt:lpstr>平常時及び緊急時における線量限度</vt:lpstr>
      <vt:lpstr>2011年国際放射線防護委員会の 水晶体等価線量限度の勧告内容</vt:lpstr>
      <vt:lpstr>PowerPoint プレゼンテーション</vt:lpstr>
      <vt:lpstr>車両の検査</vt:lpstr>
      <vt:lpstr>甲状腺被ばく線量モニタリングの位置づけ</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51</cp:revision>
  <cp:lastPrinted>2019-01-05T06:23:59Z</cp:lastPrinted>
  <dcterms:created xsi:type="dcterms:W3CDTF">2018-07-09T08:22:40Z</dcterms:created>
  <dcterms:modified xsi:type="dcterms:W3CDTF">2024-04-30T04:06:53Z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y fmtid="{D5CDD505-2E9C-101B-9397-08002B2CF9AE}" pid="3" name="Order">
    <vt:r8>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