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3"/>
  </p:sldMasterIdLst>
  <p:notesMasterIdLst>
    <p:notesMasterId r:id="rId46"/>
  </p:notesMasterIdLst>
  <p:sldIdLst>
    <p:sldId id="256" r:id="rId4"/>
    <p:sldId id="257" r:id="rId5"/>
    <p:sldId id="306" r:id="rId6"/>
    <p:sldId id="305" r:id="rId7"/>
    <p:sldId id="260" r:id="rId8"/>
    <p:sldId id="299" r:id="rId9"/>
    <p:sldId id="262" r:id="rId10"/>
    <p:sldId id="311" r:id="rId11"/>
    <p:sldId id="268" r:id="rId12"/>
    <p:sldId id="269" r:id="rId13"/>
    <p:sldId id="267" r:id="rId14"/>
    <p:sldId id="307" r:id="rId15"/>
    <p:sldId id="308" r:id="rId16"/>
    <p:sldId id="309" r:id="rId17"/>
    <p:sldId id="300" r:id="rId18"/>
    <p:sldId id="310" r:id="rId19"/>
    <p:sldId id="274" r:id="rId20"/>
    <p:sldId id="301" r:id="rId21"/>
    <p:sldId id="273" r:id="rId22"/>
    <p:sldId id="281" r:id="rId23"/>
    <p:sldId id="283" r:id="rId24"/>
    <p:sldId id="296" r:id="rId25"/>
    <p:sldId id="284" r:id="rId26"/>
    <p:sldId id="303" r:id="rId27"/>
    <p:sldId id="288" r:id="rId28"/>
    <p:sldId id="289" r:id="rId29"/>
    <p:sldId id="302" r:id="rId30"/>
    <p:sldId id="291" r:id="rId31"/>
    <p:sldId id="292" r:id="rId32"/>
    <p:sldId id="293" r:id="rId33"/>
    <p:sldId id="294" r:id="rId34"/>
    <p:sldId id="295" r:id="rId35"/>
    <p:sldId id="297" r:id="rId36"/>
    <p:sldId id="298" r:id="rId37"/>
    <p:sldId id="275" r:id="rId38"/>
    <p:sldId id="286" r:id="rId39"/>
    <p:sldId id="276" r:id="rId40"/>
    <p:sldId id="278" r:id="rId41"/>
    <p:sldId id="277" r:id="rId42"/>
    <p:sldId id="280" r:id="rId43"/>
    <p:sldId id="279" r:id="rId44"/>
    <p:sldId id="282" r:id="rId4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9FuT6GD4ox6HAS3XXI34w==" hashData="kY2mZM/BVfMVXZHfJ+wTzIid+fMC2E32ZL1+KeROgPaWaBJTx8zqqtmpOyf3JYDxhU1tBogD4VMmMrmge4o3fA=="/>
  <p:extLst>
    <p:ext uri="{EFAFB233-063F-42B5-8137-9DF3F51BA10A}">
      <p15:sldGuideLst xmlns:p15="http://schemas.microsoft.com/office/powerpoint/2012/main">
        <p15:guide id="1" orient="horz" pos="2160" userDrawn="1">
          <p15:clr>
            <a:srgbClr val="A4A3A4"/>
          </p15:clr>
        </p15:guide>
        <p15:guide id="2" pos="31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97" autoAdjust="0"/>
  </p:normalViewPr>
  <p:slideViewPr>
    <p:cSldViewPr snapToGrid="0">
      <p:cViewPr varScale="1">
        <p:scale>
          <a:sx n="105" d="100"/>
          <a:sy n="105" d="100"/>
        </p:scale>
        <p:origin x="258" y="114"/>
      </p:cViewPr>
      <p:guideLst>
        <p:guide orient="horz" pos="2160"/>
        <p:guide pos="316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E278CF8F-1C2A-40AF-958D-5D91072F61E9}" type="datetimeFigureOut">
              <a:rPr kumimoji="1" lang="ja-JP" altLang="en-US" smtClean="0"/>
              <a:t>2024/11/19</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268BC9F-921E-471B-A2E7-C68535D1B12E}" type="slidenum">
              <a:rPr kumimoji="1" lang="ja-JP" altLang="en-US" smtClean="0"/>
              <a:t>‹#›</a:t>
            </a:fld>
            <a:endParaRPr kumimoji="1" lang="ja-JP" altLang="en-US"/>
          </a:p>
        </p:txBody>
      </p:sp>
    </p:spTree>
    <p:extLst>
      <p:ext uri="{BB962C8B-B14F-4D97-AF65-F5344CB8AC3E}">
        <p14:creationId xmlns:p14="http://schemas.microsoft.com/office/powerpoint/2010/main" val="38997434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nra.go.jp/data/000343378.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本講義では我が国の原子力災害対応，特に公衆の放射線防護の観点から解説します。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1</a:t>
            </a:fld>
            <a:endParaRPr kumimoji="1" lang="ja-JP" altLang="en-US"/>
          </a:p>
        </p:txBody>
      </p:sp>
    </p:spTree>
    <p:extLst>
      <p:ext uri="{BB962C8B-B14F-4D97-AF65-F5344CB8AC3E}">
        <p14:creationId xmlns:p14="http://schemas.microsoft.com/office/powerpoint/2010/main" val="3247321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32A81-D92D-FC00-286C-1F3241740BE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A33F914-6D19-449B-F377-12A883FE84A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BCE4C67-4851-CF37-5054-A22BFC647292}"/>
              </a:ext>
            </a:extLst>
          </p:cNvPr>
          <p:cNvSpPr>
            <a:spLocks noGrp="1"/>
          </p:cNvSpPr>
          <p:nvPr>
            <p:ph type="body" idx="1"/>
          </p:nvPr>
        </p:nvSpPr>
        <p:spPr/>
        <p:txBody>
          <a:bodyPr/>
          <a:lstStyle/>
          <a:p>
            <a:r>
              <a:rPr kumimoji="1" lang="ja-JP" altLang="en-US" dirty="0"/>
              <a:t>原子力防災に関連する様々な規定類で特に重要なものとして原子力災害対策指針があります。同指針は福島第一原発事故の後に策定され，その後も多くの改正が行われています。原子力災害対策指針の主な目的は，このミッションに係る様々な関係機関が連携して円滑に対応を行うための手順を定めること，そして，近隣住民の放射線被ばくによるリスクを最小化するための防護措置の手順を定めることです。</a:t>
            </a:r>
          </a:p>
        </p:txBody>
      </p:sp>
      <p:sp>
        <p:nvSpPr>
          <p:cNvPr id="4" name="スライド番号プレースホルダー 3">
            <a:extLst>
              <a:ext uri="{FF2B5EF4-FFF2-40B4-BE49-F238E27FC236}">
                <a16:creationId xmlns:a16="http://schemas.microsoft.com/office/drawing/2014/main" id="{410A4E2D-BDD1-D207-4C5A-29195B9EF06D}"/>
              </a:ext>
            </a:extLst>
          </p:cNvPr>
          <p:cNvSpPr>
            <a:spLocks noGrp="1"/>
          </p:cNvSpPr>
          <p:nvPr>
            <p:ph type="sldNum" sz="quarter" idx="5"/>
          </p:nvPr>
        </p:nvSpPr>
        <p:spPr/>
        <p:txBody>
          <a:bodyPr/>
          <a:lstStyle/>
          <a:p>
            <a:fld id="{2268BC9F-921E-471B-A2E7-C68535D1B12E}" type="slidenum">
              <a:rPr kumimoji="1" lang="ja-JP" altLang="en-US" smtClean="0"/>
              <a:t>10</a:t>
            </a:fld>
            <a:endParaRPr kumimoji="1" lang="ja-JP" altLang="en-US"/>
          </a:p>
        </p:txBody>
      </p:sp>
    </p:spTree>
    <p:extLst>
      <p:ext uri="{BB962C8B-B14F-4D97-AF65-F5344CB8AC3E}">
        <p14:creationId xmlns:p14="http://schemas.microsoft.com/office/powerpoint/2010/main" val="1425187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原子力災害対策指針の主な内容を示しています。同指針は国際原子力機関（</a:t>
            </a:r>
            <a:r>
              <a:rPr kumimoji="1" lang="en-US" altLang="ja-JP"/>
              <a:t>IAEA</a:t>
            </a:r>
            <a:r>
              <a:rPr kumimoji="1" lang="ja-JP" altLang="en-US"/>
              <a:t>）の安全文書を参考にしており，</a:t>
            </a:r>
            <a:r>
              <a:rPr kumimoji="1" lang="en-US" altLang="ja-JP"/>
              <a:t>EAL</a:t>
            </a:r>
            <a:r>
              <a:rPr kumimoji="1" lang="ja-JP" altLang="en-US"/>
              <a:t>，</a:t>
            </a:r>
            <a:r>
              <a:rPr kumimoji="1" lang="en-US" altLang="ja-JP"/>
              <a:t>OIL</a:t>
            </a:r>
            <a:r>
              <a:rPr kumimoji="1" lang="ja-JP" altLang="en-US"/>
              <a:t>，</a:t>
            </a:r>
            <a:r>
              <a:rPr kumimoji="1" lang="en-US" altLang="ja-JP"/>
              <a:t>PAZ</a:t>
            </a:r>
            <a:r>
              <a:rPr kumimoji="1" lang="ja-JP" altLang="en-US"/>
              <a:t>，</a:t>
            </a:r>
            <a:r>
              <a:rPr kumimoji="1" lang="en-US" altLang="ja-JP"/>
              <a:t>UPZ</a:t>
            </a:r>
            <a:r>
              <a:rPr kumimoji="1" lang="ja-JP" altLang="en-US"/>
              <a:t>等の概念が導入されています。緊急事態応急対策に係る事項では，最近の指針の改正を受けて，甲状腺被ばく線量モニタリングが追加されました。</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11</a:t>
            </a:fld>
            <a:endParaRPr kumimoji="1" lang="ja-JP" altLang="en-US"/>
          </a:p>
        </p:txBody>
      </p:sp>
    </p:spTree>
    <p:extLst>
      <p:ext uri="{BB962C8B-B14F-4D97-AF65-F5344CB8AC3E}">
        <p14:creationId xmlns:p14="http://schemas.microsoft.com/office/powerpoint/2010/main" val="3673445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原子力災害対策指針では当該原発周辺の防護重点区域として</a:t>
            </a:r>
            <a:r>
              <a:rPr kumimoji="1" lang="en-US" altLang="ja-JP"/>
              <a:t>PAZ</a:t>
            </a:r>
            <a:r>
              <a:rPr kumimoji="1" lang="ja-JP" altLang="en-US"/>
              <a:t>と</a:t>
            </a:r>
            <a:r>
              <a:rPr kumimoji="1" lang="en-US" altLang="ja-JP"/>
              <a:t>UPZ</a:t>
            </a:r>
            <a:r>
              <a:rPr kumimoji="1" lang="ja-JP" altLang="en-US"/>
              <a:t>を設定しており，それぞれの区域で住民の放射線防護手順を定めています。</a:t>
            </a:r>
            <a:r>
              <a:rPr kumimoji="1" lang="en-US" altLang="ja-JP"/>
              <a:t>PAZ</a:t>
            </a:r>
            <a:r>
              <a:rPr kumimoji="1" lang="ja-JP" altLang="en-US"/>
              <a:t>は原発からの放射性物質の環境中への放出がなされる前に予防的に住民避難を行う区域であり，当該原発から約</a:t>
            </a:r>
            <a:r>
              <a:rPr kumimoji="1" lang="en-US" altLang="ja-JP"/>
              <a:t>5km</a:t>
            </a:r>
            <a:r>
              <a:rPr kumimoji="1" lang="ja-JP" altLang="en-US"/>
              <a:t>圏内を基本として設定されています。</a:t>
            </a:r>
            <a:r>
              <a:rPr kumimoji="1" lang="en-US" altLang="ja-JP"/>
              <a:t>UPZ</a:t>
            </a:r>
            <a:r>
              <a:rPr kumimoji="1" lang="ja-JP" altLang="en-US"/>
              <a:t>は</a:t>
            </a:r>
            <a:r>
              <a:rPr kumimoji="1" lang="en-US" altLang="ja-JP"/>
              <a:t>PAZ</a:t>
            </a:r>
            <a:r>
              <a:rPr kumimoji="1" lang="ja-JP" altLang="en-US"/>
              <a:t>の外で当該原発の約</a:t>
            </a:r>
            <a:r>
              <a:rPr kumimoji="1" lang="en-US" altLang="ja-JP"/>
              <a:t>30km</a:t>
            </a:r>
            <a:r>
              <a:rPr kumimoji="1" lang="ja-JP" altLang="en-US"/>
              <a:t>圏内の区域となります。</a:t>
            </a:r>
            <a:r>
              <a:rPr kumimoji="1" lang="en-US" altLang="ja-JP"/>
              <a:t>UPZ</a:t>
            </a:r>
            <a:r>
              <a:rPr kumimoji="1" lang="ja-JP" altLang="en-US"/>
              <a:t>圏内の住民は屋内退避をすることを基本とし，</a:t>
            </a:r>
            <a:r>
              <a:rPr kumimoji="1" lang="en-US" altLang="ja-JP"/>
              <a:t>UPZ</a:t>
            </a:r>
            <a:r>
              <a:rPr kumimoji="1" lang="ja-JP" altLang="en-US"/>
              <a:t>内で空間線量率の上昇が認められた地域については，発災後</a:t>
            </a:r>
            <a:r>
              <a:rPr kumimoji="1" lang="en-US" altLang="ja-JP"/>
              <a:t>1</a:t>
            </a:r>
            <a:r>
              <a:rPr kumimoji="1" lang="ja-JP" altLang="en-US"/>
              <a:t>週間程度を目安として一時移転などの対応がなれます。</a:t>
            </a:r>
            <a:endParaRPr kumimoji="1" lang="en-US" altLang="ja-JP"/>
          </a:p>
          <a:p>
            <a:endParaRPr kumimoji="1" lang="en-US" altLang="ja-JP"/>
          </a:p>
          <a:p>
            <a:r>
              <a:rPr kumimoji="1" lang="en-US" altLang="ja-JP"/>
              <a:t>【</a:t>
            </a:r>
            <a:r>
              <a:rPr kumimoji="1" lang="ja-JP" altLang="en-US"/>
              <a:t>参考資料</a:t>
            </a:r>
            <a:r>
              <a:rPr kumimoji="1" lang="en-US" altLang="ja-JP"/>
              <a:t>】</a:t>
            </a:r>
          </a:p>
          <a:p>
            <a:r>
              <a:rPr kumimoji="1" lang="ja-JP" altLang="en-US"/>
              <a:t>日本原子力研究開発機構 安全研究・防災支援部門 原子力緊急時支援・研修センターホームページ：原子力防災医情報　</a:t>
            </a:r>
            <a:r>
              <a:rPr kumimoji="1" lang="en-US" altLang="ja-JP"/>
              <a:t>https://www.jaea.go.jp/04/shien/research2_j.html</a:t>
            </a:r>
            <a:r>
              <a:rPr kumimoji="1" lang="ja-JP" altLang="en-US"/>
              <a:t>　第１７回　「緊急時区域（</a:t>
            </a:r>
            <a:r>
              <a:rPr kumimoji="1" lang="en-US" altLang="ja-JP"/>
              <a:t>PAZ</a:t>
            </a:r>
            <a:r>
              <a:rPr kumimoji="1" lang="ja-JP" altLang="en-US"/>
              <a:t>及び</a:t>
            </a:r>
            <a:r>
              <a:rPr kumimoji="1" lang="en-US" altLang="ja-JP"/>
              <a:t>UPZ</a:t>
            </a:r>
            <a:r>
              <a:rPr kumimoji="1" lang="ja-JP" altLang="en-US"/>
              <a:t>）について」（平成</a:t>
            </a:r>
            <a:r>
              <a:rPr kumimoji="1" lang="en-US" altLang="ja-JP"/>
              <a:t>26</a:t>
            </a:r>
            <a:r>
              <a:rPr kumimoji="1" lang="ja-JP" altLang="en-US"/>
              <a:t>年</a:t>
            </a:r>
            <a:r>
              <a:rPr kumimoji="1" lang="en-US" altLang="ja-JP"/>
              <a:t>7</a:t>
            </a:r>
            <a:r>
              <a:rPr kumimoji="1" lang="ja-JP" altLang="en-US"/>
              <a:t>月）</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12</a:t>
            </a:fld>
            <a:endParaRPr kumimoji="1" lang="ja-JP" altLang="en-US"/>
          </a:p>
        </p:txBody>
      </p:sp>
    </p:spTree>
    <p:extLst>
      <p:ext uri="{BB962C8B-B14F-4D97-AF65-F5344CB8AC3E}">
        <p14:creationId xmlns:p14="http://schemas.microsoft.com/office/powerpoint/2010/main" val="2898037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緊急事態区分及び緊急時活動レベル（</a:t>
            </a:r>
            <a:r>
              <a:rPr kumimoji="1" lang="en-US" altLang="ja-JP" dirty="0"/>
              <a:t>EAL</a:t>
            </a:r>
            <a:r>
              <a:rPr kumimoji="1" lang="ja-JP" altLang="en-US" dirty="0"/>
              <a:t>）について説明します。</a:t>
            </a:r>
            <a:r>
              <a:rPr kumimoji="1" lang="en-US" altLang="ja-JP" dirty="0"/>
              <a:t>EAL</a:t>
            </a:r>
            <a:r>
              <a:rPr kumimoji="1" lang="ja-JP" altLang="en-US" dirty="0"/>
              <a:t>は近隣住民に対する放射線防護措置を原発の状況に応じて客観的に決定できるように定めた基準です。</a:t>
            </a:r>
            <a:endParaRPr kumimoji="1" lang="en-US" altLang="ja-JP" dirty="0"/>
          </a:p>
          <a:p>
            <a:endParaRPr kumimoji="1" lang="en-US" altLang="ja-JP" dirty="0"/>
          </a:p>
          <a:p>
            <a:r>
              <a:rPr kumimoji="1" lang="en-US" altLang="ja-JP" dirty="0"/>
              <a:t>EAL1</a:t>
            </a:r>
            <a:r>
              <a:rPr kumimoji="1" lang="ja-JP" altLang="en-US" dirty="0"/>
              <a:t>は警戒事態（</a:t>
            </a:r>
            <a:r>
              <a:rPr kumimoji="1" lang="en-US" altLang="ja-JP" dirty="0"/>
              <a:t>Alert</a:t>
            </a:r>
            <a:r>
              <a:rPr kumimoji="1" lang="ja-JP" altLang="en-US" dirty="0"/>
              <a:t>）で，原子力発電所所在自治体において震度</a:t>
            </a:r>
            <a:r>
              <a:rPr kumimoji="1" lang="en-US" altLang="ja-JP" dirty="0"/>
              <a:t>6</a:t>
            </a:r>
            <a:r>
              <a:rPr kumimoji="1" lang="ja-JP" altLang="en-US" dirty="0"/>
              <a:t>弱以上の大地震や大津波などにより，原子力施設で異常事象の発生またはその恐れがある段階です。</a:t>
            </a:r>
            <a:endParaRPr kumimoji="1" lang="en-US" altLang="ja-JP" dirty="0"/>
          </a:p>
          <a:p>
            <a:endParaRPr kumimoji="1" lang="en-US" altLang="ja-JP" dirty="0"/>
          </a:p>
          <a:p>
            <a:r>
              <a:rPr kumimoji="1" lang="en-US" altLang="ja-JP" dirty="0"/>
              <a:t>EAL2</a:t>
            </a:r>
            <a:r>
              <a:rPr kumimoji="1" lang="ja-JP" altLang="en-US" dirty="0"/>
              <a:t>は施設敷地内緊急事態（</a:t>
            </a:r>
            <a:r>
              <a:rPr kumimoji="1" lang="en-US" altLang="ja-JP" dirty="0"/>
              <a:t>Site-area Emergency</a:t>
            </a:r>
            <a:r>
              <a:rPr kumimoji="1" lang="ja-JP" altLang="en-US" dirty="0"/>
              <a:t>）で，原子力施設で全電源交流電源喪失などの事象が発生し，住民に放射線による影響が生じる可能性がある段階です。</a:t>
            </a:r>
            <a:endParaRPr kumimoji="1" lang="en-US" altLang="ja-JP" dirty="0"/>
          </a:p>
          <a:p>
            <a:endParaRPr kumimoji="1" lang="en-US" altLang="ja-JP" dirty="0"/>
          </a:p>
          <a:p>
            <a:r>
              <a:rPr kumimoji="1" lang="en-US" altLang="ja-JP" dirty="0"/>
              <a:t>EAL3</a:t>
            </a:r>
            <a:r>
              <a:rPr kumimoji="1" lang="ja-JP" altLang="en-US" dirty="0"/>
              <a:t>は全面緊急事態（</a:t>
            </a:r>
            <a:r>
              <a:rPr kumimoji="1" lang="en-US" altLang="ja-JP" dirty="0"/>
              <a:t>General Emergency</a:t>
            </a:r>
            <a:r>
              <a:rPr kumimoji="1" lang="ja-JP" altLang="en-US" dirty="0"/>
              <a:t>）で，原子力施設で冷却機能喪失などの事象が発生し，住民に放射線による影響が生じる可能性が高い段階です。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事業者や国，地方自治体は，情報を収集し，事態を把握するとともに，放射線防護のための避難や安定ヨウ素剤の服用などについて準備や実施を行います。</a:t>
            </a:r>
            <a:endParaRPr kumimoji="1" lang="en-US" altLang="ja-JP" dirty="0"/>
          </a:p>
          <a:p>
            <a:endParaRPr kumimoji="1" lang="en-US" altLang="ja-JP" dirty="0"/>
          </a:p>
          <a:p>
            <a:r>
              <a:rPr kumimoji="1" lang="en-US" altLang="ja-JP" dirty="0"/>
              <a:t>【</a:t>
            </a:r>
            <a:r>
              <a:rPr kumimoji="1" lang="ja-JP" altLang="en-US" dirty="0"/>
              <a:t>参考資料</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日本原子力文化財団</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HP</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https://www.jaero.or.jp/sogo/detail/cat-05-02.html</a:t>
            </a:r>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13</a:t>
            </a:fld>
            <a:endParaRPr kumimoji="1" lang="ja-JP" altLang="en-US"/>
          </a:p>
        </p:txBody>
      </p:sp>
    </p:spTree>
    <p:extLst>
      <p:ext uri="{BB962C8B-B14F-4D97-AF65-F5344CB8AC3E}">
        <p14:creationId xmlns:p14="http://schemas.microsoft.com/office/powerpoint/2010/main" val="4147709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OIL</a:t>
            </a:r>
            <a:r>
              <a:rPr kumimoji="1" lang="ja-JP" altLang="en-US"/>
              <a:t>は運用上の介入レベルであり，測定値に基づいて避難や除染などの防護措置の必要性を判断する基準です。</a:t>
            </a:r>
            <a:r>
              <a:rPr kumimoji="1" lang="en-US" altLang="ja-JP"/>
              <a:t>OIL</a:t>
            </a:r>
            <a:r>
              <a:rPr kumimoji="1" lang="ja-JP" altLang="en-US"/>
              <a:t>は包括的判断基準（</a:t>
            </a:r>
            <a:r>
              <a:rPr kumimoji="1" lang="en-US" altLang="ja-JP"/>
              <a:t>GC</a:t>
            </a:r>
            <a:r>
              <a:rPr kumimoji="1" lang="ja-JP" altLang="en-US"/>
              <a:t>）で定められる被ばく線量に基づき，典型的なシナリオや使用する放射線機器類の特性等を考慮して算定されています。具体的な数値は以降のスライドに示しています。</a:t>
            </a:r>
            <a:endParaRPr kumimoji="1" lang="en-US" altLang="ja-JP"/>
          </a:p>
          <a:p>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14</a:t>
            </a:fld>
            <a:endParaRPr kumimoji="1" lang="ja-JP" altLang="en-US"/>
          </a:p>
        </p:txBody>
      </p:sp>
    </p:spTree>
    <p:extLst>
      <p:ext uri="{BB962C8B-B14F-4D97-AF65-F5344CB8AC3E}">
        <p14:creationId xmlns:p14="http://schemas.microsoft.com/office/powerpoint/2010/main" val="1727648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a:t>
            </a:r>
            <a:r>
              <a:rPr kumimoji="1" lang="en-US" altLang="ja-JP" dirty="0"/>
              <a:t>OIL</a:t>
            </a:r>
            <a:r>
              <a:rPr kumimoji="1" lang="ja-JP" altLang="en-US" dirty="0"/>
              <a:t>の算定フローを示しています。被ばく経路は赤点線で，</a:t>
            </a:r>
            <a:r>
              <a:rPr kumimoji="1" lang="en-US" altLang="ja-JP" dirty="0"/>
              <a:t>GC</a:t>
            </a:r>
            <a:r>
              <a:rPr kumimoji="1" lang="ja-JP" altLang="en-US" dirty="0"/>
              <a:t>は青点線でそれぞれ囲った箇所に記載されています。即時避難及び一時移転を判断する</a:t>
            </a:r>
            <a:r>
              <a:rPr kumimoji="1" lang="en-US" altLang="ja-JP" dirty="0"/>
              <a:t>OIL1</a:t>
            </a:r>
            <a:r>
              <a:rPr kumimoji="1" lang="ja-JP" altLang="en-US" dirty="0"/>
              <a:t>と</a:t>
            </a:r>
            <a:r>
              <a:rPr kumimoji="1" lang="en-US" altLang="ja-JP" dirty="0"/>
              <a:t>OIL2</a:t>
            </a:r>
            <a:r>
              <a:rPr kumimoji="1" lang="ja-JP" altLang="en-US" dirty="0"/>
              <a:t>は，</a:t>
            </a:r>
            <a:r>
              <a:rPr kumimoji="1" lang="en-US" altLang="ja-JP" dirty="0"/>
              <a:t>GC</a:t>
            </a:r>
            <a:r>
              <a:rPr kumimoji="1" lang="ja-JP" altLang="en-US" dirty="0"/>
              <a:t>をそれぞれ</a:t>
            </a:r>
            <a:r>
              <a:rPr kumimoji="1" lang="en-US" altLang="ja-JP" dirty="0"/>
              <a:t>1</a:t>
            </a:r>
            <a:r>
              <a:rPr kumimoji="1" lang="ja-JP" altLang="en-US" dirty="0"/>
              <a:t>週間</a:t>
            </a:r>
            <a:r>
              <a:rPr kumimoji="1" lang="en-US" altLang="ja-JP" dirty="0"/>
              <a:t>100mSv</a:t>
            </a:r>
            <a:r>
              <a:rPr kumimoji="1" lang="ja-JP" altLang="en-US" dirty="0"/>
              <a:t>，</a:t>
            </a:r>
            <a:r>
              <a:rPr kumimoji="1" lang="en-US" altLang="ja-JP" dirty="0"/>
              <a:t>1</a:t>
            </a:r>
            <a:r>
              <a:rPr kumimoji="1" lang="ja-JP" altLang="en-US" dirty="0"/>
              <a:t>年間</a:t>
            </a:r>
            <a:r>
              <a:rPr kumimoji="1" lang="en-US" altLang="ja-JP" dirty="0"/>
              <a:t>100mSv</a:t>
            </a:r>
            <a:r>
              <a:rPr kumimoji="1" lang="ja-JP" altLang="en-US" dirty="0"/>
              <a:t>に設定し，外部被ばくと内部被ばくの各シナリオから受ける被ばく線量の合計が安全係数を考慮して</a:t>
            </a:r>
            <a:r>
              <a:rPr kumimoji="1" lang="en-US" altLang="ja-JP" dirty="0"/>
              <a:t>GC</a:t>
            </a:r>
            <a:r>
              <a:rPr kumimoji="1" lang="ja-JP" altLang="en-US" dirty="0"/>
              <a:t>に達する空間線量率として与えられています。導出方法は</a:t>
            </a:r>
            <a:r>
              <a:rPr kumimoji="1" lang="en-US" altLang="ja-JP" dirty="0"/>
              <a:t>IAEA</a:t>
            </a:r>
            <a:r>
              <a:rPr kumimoji="1" lang="ja-JP" altLang="en-US" dirty="0"/>
              <a:t>安全文書（前スライド）に紹介されています。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15</a:t>
            </a:fld>
            <a:endParaRPr kumimoji="1" lang="ja-JP" altLang="en-US"/>
          </a:p>
        </p:txBody>
      </p:sp>
    </p:spTree>
    <p:extLst>
      <p:ext uri="{BB962C8B-B14F-4D97-AF65-F5344CB8AC3E}">
        <p14:creationId xmlns:p14="http://schemas.microsoft.com/office/powerpoint/2010/main" val="1020666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原子力災害対策指針に規定されている我が国独自の</a:t>
            </a:r>
            <a:r>
              <a:rPr kumimoji="1" lang="en-US" altLang="ja-JP" dirty="0"/>
              <a:t>OIL</a:t>
            </a:r>
            <a:r>
              <a:rPr kumimoji="1" lang="ja-JP" altLang="en-US" dirty="0"/>
              <a:t>は，福島第一原発事故の経験を参考にして，</a:t>
            </a:r>
            <a:r>
              <a:rPr kumimoji="1" lang="en-US" altLang="ja-JP" dirty="0"/>
              <a:t>IAEA</a:t>
            </a:r>
            <a:r>
              <a:rPr kumimoji="1" lang="ja-JP" altLang="en-US" dirty="0"/>
              <a:t>が定める</a:t>
            </a:r>
            <a:r>
              <a:rPr kumimoji="1" lang="en-US" altLang="ja-JP" dirty="0"/>
              <a:t>OIL</a:t>
            </a:r>
            <a:r>
              <a:rPr kumimoji="1" lang="ja-JP" altLang="en-US" dirty="0"/>
              <a:t>とは若干数値が変わっています。また，甲状腺被ばくに関して</a:t>
            </a:r>
            <a:r>
              <a:rPr kumimoji="1" lang="en-US" altLang="ja-JP" dirty="0"/>
              <a:t>IAEA</a:t>
            </a:r>
            <a:r>
              <a:rPr kumimoji="1" lang="ja-JP" altLang="en-US" dirty="0"/>
              <a:t>安全文書では</a:t>
            </a:r>
            <a:r>
              <a:rPr kumimoji="1" lang="en-US" altLang="ja-JP" dirty="0"/>
              <a:t>OIL8</a:t>
            </a:r>
            <a:r>
              <a:rPr kumimoji="1" lang="ja-JP" altLang="en-US" dirty="0"/>
              <a:t>を定めていますが，指針には</a:t>
            </a:r>
            <a:r>
              <a:rPr kumimoji="1" lang="en-US" altLang="ja-JP" dirty="0"/>
              <a:t>OIL8</a:t>
            </a:r>
            <a:r>
              <a:rPr kumimoji="1" lang="ja-JP" altLang="en-US" dirty="0"/>
              <a:t>はなく，代わりにスクリーニングレベルが最近出された甲状腺被ばく線量モニタリング実施マニュアルに示されています。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16</a:t>
            </a:fld>
            <a:endParaRPr kumimoji="1" lang="ja-JP" altLang="en-US"/>
          </a:p>
        </p:txBody>
      </p:sp>
    </p:spTree>
    <p:extLst>
      <p:ext uri="{BB962C8B-B14F-4D97-AF65-F5344CB8AC3E}">
        <p14:creationId xmlns:p14="http://schemas.microsoft.com/office/powerpoint/2010/main" val="2814087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kern="0">
                <a:solidFill>
                  <a:srgbClr val="0070C0"/>
                </a:solidFill>
                <a:effectLst/>
                <a:latin typeface="Arial" panose="020B0604020202020204" pitchFamily="34" charset="0"/>
                <a:ea typeface="ＭＳ Ｐゴシック" panose="020B0600070205080204" pitchFamily="50" charset="-128"/>
              </a:rPr>
              <a:t>EAL</a:t>
            </a:r>
            <a:r>
              <a:rPr lang="ja-JP" altLang="ja-JP" sz="1800" kern="0">
                <a:solidFill>
                  <a:srgbClr val="0070C0"/>
                </a:solidFill>
                <a:effectLst/>
                <a:latin typeface="Arial" panose="020B0604020202020204" pitchFamily="34" charset="0"/>
                <a:ea typeface="ＭＳ Ｐゴシック" panose="020B0600070205080204" pitchFamily="50" charset="-128"/>
                <a:cs typeface="Arial" panose="020B0604020202020204" pitchFamily="34" charset="0"/>
              </a:rPr>
              <a:t>及び</a:t>
            </a:r>
            <a:r>
              <a:rPr lang="en-US" altLang="ja-JP" sz="1800" kern="0">
                <a:solidFill>
                  <a:srgbClr val="0070C0"/>
                </a:solidFill>
                <a:effectLst/>
                <a:latin typeface="Arial" panose="020B0604020202020204" pitchFamily="34" charset="0"/>
                <a:ea typeface="ＭＳ Ｐゴシック" panose="020B0600070205080204" pitchFamily="50" charset="-128"/>
              </a:rPr>
              <a:t>OIL</a:t>
            </a:r>
            <a:r>
              <a:rPr lang="ja-JP" altLang="ja-JP" sz="1800" kern="0">
                <a:solidFill>
                  <a:srgbClr val="0070C0"/>
                </a:solidFill>
                <a:effectLst/>
                <a:latin typeface="Arial" panose="020B0604020202020204" pitchFamily="34" charset="0"/>
                <a:ea typeface="ＭＳ Ｐゴシック" panose="020B0600070205080204" pitchFamily="50" charset="-128"/>
                <a:cs typeface="Arial" panose="020B0604020202020204" pitchFamily="34" charset="0"/>
              </a:rPr>
              <a:t>に基づく近隣住民の防護措置の流れを示しています。最近の指針の改正により，避難退域時検査と同様に</a:t>
            </a:r>
            <a:r>
              <a:rPr lang="en-US" altLang="ja-JP" sz="1800" kern="0">
                <a:solidFill>
                  <a:srgbClr val="0070C0"/>
                </a:solidFill>
                <a:effectLst/>
                <a:latin typeface="Arial" panose="020B0604020202020204" pitchFamily="34" charset="0"/>
                <a:ea typeface="ＭＳ Ｐゴシック" panose="020B0600070205080204" pitchFamily="50" charset="-128"/>
              </a:rPr>
              <a:t>OIL</a:t>
            </a:r>
            <a:r>
              <a:rPr lang="ja-JP" altLang="ja-JP" sz="1800" kern="0">
                <a:solidFill>
                  <a:srgbClr val="0070C0"/>
                </a:solidFill>
                <a:effectLst/>
                <a:latin typeface="Arial" panose="020B0604020202020204" pitchFamily="34" charset="0"/>
                <a:ea typeface="ＭＳ Ｐゴシック" panose="020B0600070205080204" pitchFamily="50" charset="-128"/>
                <a:cs typeface="Arial" panose="020B0604020202020204" pitchFamily="34" charset="0"/>
              </a:rPr>
              <a:t>に基づく防護措置として避難，一時移転を指示された地域に居住する住民等であって，</a:t>
            </a:r>
            <a:r>
              <a:rPr lang="en-US" altLang="ja-JP" sz="1800" kern="0">
                <a:solidFill>
                  <a:srgbClr val="0070C0"/>
                </a:solidFill>
                <a:effectLst/>
                <a:latin typeface="Arial" panose="020B0604020202020204" pitchFamily="34" charset="0"/>
                <a:ea typeface="ＭＳ Ｐゴシック" panose="020B0600070205080204" pitchFamily="50" charset="-128"/>
              </a:rPr>
              <a:t>19</a:t>
            </a:r>
            <a:r>
              <a:rPr lang="ja-JP" altLang="ja-JP" sz="1800" kern="0">
                <a:solidFill>
                  <a:srgbClr val="0070C0"/>
                </a:solidFill>
                <a:effectLst/>
                <a:latin typeface="Arial" panose="020B0604020202020204" pitchFamily="34" charset="0"/>
                <a:ea typeface="ＭＳ Ｐゴシック" panose="020B0600070205080204" pitchFamily="50" charset="-128"/>
                <a:cs typeface="Arial" panose="020B0604020202020204" pitchFamily="34" charset="0"/>
              </a:rPr>
              <a:t>歳未満，妊婦，授乳婦，</a:t>
            </a:r>
            <a:r>
              <a:rPr lang="ja-JP" altLang="ja-JP" sz="1800" kern="0">
                <a:solidFill>
                  <a:srgbClr val="FF0000"/>
                </a:solidFill>
                <a:effectLst/>
                <a:latin typeface="Arial" panose="020B0604020202020204" pitchFamily="34" charset="0"/>
                <a:ea typeface="ＭＳ Ｐゴシック" panose="020B0600070205080204" pitchFamily="50" charset="-128"/>
                <a:cs typeface="Arial" panose="020B0604020202020204" pitchFamily="34" charset="0"/>
              </a:rPr>
              <a:t>及び乳幼児と行動を共にした保護者を</a:t>
            </a:r>
            <a:r>
              <a:rPr lang="ja-JP" altLang="en-US" sz="1800" kern="0">
                <a:solidFill>
                  <a:srgbClr val="FF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ja-JP" sz="1800" u="none" kern="0">
                <a:solidFill>
                  <a:srgbClr val="FF0000"/>
                </a:solidFill>
                <a:effectLst/>
                <a:latin typeface="Arial" panose="020B0604020202020204" pitchFamily="34" charset="0"/>
                <a:ea typeface="ＭＳ Ｐゴシック" panose="020B0600070205080204" pitchFamily="50" charset="-128"/>
                <a:cs typeface="Arial" panose="020B0604020202020204" pitchFamily="34" charset="0"/>
              </a:rPr>
              <a:t>優先すべき</a:t>
            </a:r>
            <a:r>
              <a:rPr lang="ja-JP" altLang="ja-JP" sz="1800" kern="0">
                <a:solidFill>
                  <a:srgbClr val="0070C0"/>
                </a:solidFill>
                <a:effectLst/>
                <a:latin typeface="Arial" panose="020B0604020202020204" pitchFamily="34" charset="0"/>
                <a:ea typeface="ＭＳ Ｐゴシック" panose="020B0600070205080204" pitchFamily="50" charset="-128"/>
                <a:cs typeface="Arial" panose="020B0604020202020204" pitchFamily="34" charset="0"/>
              </a:rPr>
              <a:t>対象者として甲状腺被ばく線量モニタリングを行うことが定められました。</a:t>
            </a:r>
            <a:endParaRPr kumimoji="1" lang="ja-JP" altLang="en-US"/>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17</a:t>
            </a:fld>
            <a:endParaRPr kumimoji="1" lang="ja-JP" altLang="en-US"/>
          </a:p>
        </p:txBody>
      </p:sp>
    </p:spTree>
    <p:extLst>
      <p:ext uri="{BB962C8B-B14F-4D97-AF65-F5344CB8AC3E}">
        <p14:creationId xmlns:p14="http://schemas.microsoft.com/office/powerpoint/2010/main" val="2769471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原子力災害対策指針では原子力災害医療の実施体制について定めています。令和</a:t>
            </a:r>
            <a:r>
              <a:rPr kumimoji="1" lang="en-US" altLang="ja-JP"/>
              <a:t>5</a:t>
            </a:r>
            <a:r>
              <a:rPr kumimoji="1" lang="ja-JP" altLang="en-US"/>
              <a:t>年</a:t>
            </a:r>
            <a:r>
              <a:rPr kumimoji="1" lang="en-US" altLang="ja-JP"/>
              <a:t>4</a:t>
            </a:r>
            <a:r>
              <a:rPr kumimoji="1" lang="ja-JP" altLang="en-US"/>
              <a:t>月</a:t>
            </a:r>
            <a:r>
              <a:rPr kumimoji="1" lang="en-US" altLang="ja-JP"/>
              <a:t>1</a:t>
            </a:r>
            <a:r>
              <a:rPr kumimoji="1" lang="ja-JP" altLang="en-US"/>
              <a:t>日付けで福井大学医学部附属病院が新たに高度被ばく医療支援センターに指定されました。</a:t>
            </a:r>
            <a:endParaRPr kumimoji="1" lang="en-US" altLang="ja-JP"/>
          </a:p>
          <a:p>
            <a:endParaRPr kumimoji="1" lang="en-US" altLang="ja-JP"/>
          </a:p>
          <a:p>
            <a:r>
              <a:rPr kumimoji="1" lang="en-US" altLang="ja-JP"/>
              <a:t>【</a:t>
            </a:r>
            <a:r>
              <a:rPr kumimoji="1" lang="ja-JP" altLang="en-US"/>
              <a:t>参考資料</a:t>
            </a:r>
            <a:r>
              <a:rPr kumimoji="1" lang="en-US" altLang="ja-JP"/>
              <a:t>】</a:t>
            </a:r>
          </a:p>
          <a:p>
            <a:r>
              <a:rPr kumimoji="1" lang="ja-JP" altLang="en-US"/>
              <a:t>福井大学</a:t>
            </a:r>
            <a:r>
              <a:rPr kumimoji="1" lang="en-US" altLang="ja-JP"/>
              <a:t>HP</a:t>
            </a:r>
            <a:r>
              <a:rPr kumimoji="1" lang="ja-JP" altLang="en-US"/>
              <a:t>　</a:t>
            </a:r>
            <a:r>
              <a:rPr kumimoji="1" lang="en-US" altLang="ja-JP"/>
              <a:t>https://www.u-fukui.ac.jp/news/88459/</a:t>
            </a:r>
            <a:endParaRPr kumimoji="1" lang="ja-JP" altLang="en-US"/>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18</a:t>
            </a:fld>
            <a:endParaRPr kumimoji="1" lang="ja-JP" altLang="en-US"/>
          </a:p>
        </p:txBody>
      </p:sp>
    </p:spTree>
    <p:extLst>
      <p:ext uri="{BB962C8B-B14F-4D97-AF65-F5344CB8AC3E}">
        <p14:creationId xmlns:p14="http://schemas.microsoft.com/office/powerpoint/2010/main" val="210074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原子力災害医療・総合支援センターの担当地域を示しています。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19</a:t>
            </a:fld>
            <a:endParaRPr kumimoji="1" lang="ja-JP" altLang="en-US"/>
          </a:p>
        </p:txBody>
      </p:sp>
    </p:spTree>
    <p:extLst>
      <p:ext uri="{BB962C8B-B14F-4D97-AF65-F5344CB8AC3E}">
        <p14:creationId xmlns:p14="http://schemas.microsoft.com/office/powerpoint/2010/main" val="54572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講義内容はスライドに記載のとおりです。</a:t>
            </a:r>
            <a:endParaRPr kumimoji="1" lang="en-US" altLang="ja-JP" dirty="0"/>
          </a:p>
          <a:p>
            <a:r>
              <a:rPr kumimoji="1" lang="ja-JP" altLang="en-US" dirty="0"/>
              <a:t>・原子力災害の特徴</a:t>
            </a:r>
            <a:endParaRPr kumimoji="1" lang="en-US" altLang="ja-JP" dirty="0"/>
          </a:p>
          <a:p>
            <a:r>
              <a:rPr kumimoji="1" lang="ja-JP" altLang="en-US" dirty="0"/>
              <a:t>・原子力災害時の対応計画</a:t>
            </a:r>
            <a:endParaRPr kumimoji="1" lang="en-US" altLang="ja-JP" dirty="0"/>
          </a:p>
          <a:p>
            <a:r>
              <a:rPr kumimoji="1" lang="ja-JP" altLang="en-US" dirty="0"/>
              <a:t>・甲状腺簡易測定</a:t>
            </a:r>
            <a:endParaRPr kumimoji="1" lang="en-US" altLang="ja-JP" dirty="0"/>
          </a:p>
          <a:p>
            <a:endParaRPr kumimoji="1" lang="en-US" altLang="ja-JP" dirty="0"/>
          </a:p>
          <a:p>
            <a:r>
              <a:rPr kumimoji="1" lang="ja-JP" altLang="en-US" dirty="0"/>
              <a:t>達成目標は我が国の原子力災害対応の流れを把握することです。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2</a:t>
            </a:fld>
            <a:endParaRPr kumimoji="1" lang="ja-JP" altLang="en-US"/>
          </a:p>
        </p:txBody>
      </p:sp>
    </p:spTree>
    <p:extLst>
      <p:ext uri="{BB962C8B-B14F-4D97-AF65-F5344CB8AC3E}">
        <p14:creationId xmlns:p14="http://schemas.microsoft.com/office/powerpoint/2010/main" val="3210929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甲状腺被ばく線量モニタリングの原災指針上の位置付けを再度整理すると，緊急防護措置を準備する区域である</a:t>
            </a:r>
            <a:r>
              <a:rPr kumimoji="1" lang="en-US" altLang="ja-JP"/>
              <a:t>UPZ</a:t>
            </a:r>
            <a:r>
              <a:rPr kumimoji="1" lang="ja-JP" altLang="en-US"/>
              <a:t>において，</a:t>
            </a:r>
            <a:r>
              <a:rPr kumimoji="1" lang="en-US" altLang="ja-JP"/>
              <a:t>OIL1</a:t>
            </a:r>
            <a:r>
              <a:rPr kumimoji="1" lang="ja-JP" altLang="en-US"/>
              <a:t>又は</a:t>
            </a:r>
            <a:r>
              <a:rPr kumimoji="1" lang="en-US" altLang="ja-JP"/>
              <a:t>OIL2</a:t>
            </a:r>
            <a:r>
              <a:rPr kumimoji="1" lang="ja-JP" altLang="en-US"/>
              <a:t>に基づき避難指示が出された場合，当該地域の住民は即時避難又は一時移転が指示されます。これらの避難住民は原災指針に従って避難退域時検査を受けることになりますが，さらにこの後に甲状腺被ばく線量モニタリングを受けることとなります。</a:t>
            </a:r>
            <a:endParaRPr kumimoji="1" lang="en-US" altLang="ja-JP"/>
          </a:p>
          <a:p>
            <a:endParaRPr kumimoji="1" lang="en-US" altLang="ja-JP"/>
          </a:p>
          <a:p>
            <a:r>
              <a:rPr kumimoji="1" lang="en-US" altLang="ja-JP"/>
              <a:t>※</a:t>
            </a:r>
            <a:r>
              <a:rPr kumimoji="1" lang="ja-JP" altLang="en-US"/>
              <a:t>スライドの避難退域時検査の画像</a:t>
            </a:r>
            <a:endParaRPr kumimoji="1" lang="en-US" altLang="ja-JP"/>
          </a:p>
          <a:p>
            <a:r>
              <a:rPr kumimoji="1" lang="ja-JP" altLang="en-US"/>
              <a:t>あなたの静岡新聞（</a:t>
            </a:r>
            <a:r>
              <a:rPr kumimoji="1" lang="en-US" altLang="ja-JP"/>
              <a:t>2023.3.15)</a:t>
            </a:r>
            <a:r>
              <a:rPr kumimoji="1" lang="ja-JP" altLang="en-US"/>
              <a:t>　</a:t>
            </a:r>
            <a:r>
              <a:rPr kumimoji="1" lang="en-US" altLang="ja-JP"/>
              <a:t>https://www.at-s.com/news/shittoko/1039516.html</a:t>
            </a:r>
          </a:p>
          <a:p>
            <a:r>
              <a:rPr kumimoji="1" lang="ja-JP" altLang="en-US"/>
              <a:t>あなたの静岡新聞（</a:t>
            </a:r>
            <a:r>
              <a:rPr kumimoji="1" lang="en-US" altLang="ja-JP"/>
              <a:t>2013.2.5</a:t>
            </a:r>
            <a:r>
              <a:rPr kumimoji="1" lang="ja-JP" altLang="en-US"/>
              <a:t>）</a:t>
            </a:r>
            <a:r>
              <a:rPr kumimoji="1" lang="en-US" altLang="ja-JP"/>
              <a:t>https://www.at-s.com/news/article/shizuoka/1188880.html</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20</a:t>
            </a:fld>
            <a:endParaRPr kumimoji="1" lang="ja-JP" altLang="en-US"/>
          </a:p>
        </p:txBody>
      </p:sp>
    </p:spTree>
    <p:extLst>
      <p:ext uri="{BB962C8B-B14F-4D97-AF65-F5344CB8AC3E}">
        <p14:creationId xmlns:p14="http://schemas.microsoft.com/office/powerpoint/2010/main" val="3347021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検討チーム報告書が出された後，同報告書の今後の予定でも書かれていた地方公共団体のための甲状腺被ばく線量モニタリングの実施マニュアルが内閣府と原子力規制庁によって検討され，パブコメを経て令和</a:t>
            </a:r>
            <a:r>
              <a:rPr kumimoji="1" lang="en-US" altLang="ja-JP"/>
              <a:t>5</a:t>
            </a:r>
            <a:r>
              <a:rPr kumimoji="1" lang="ja-JP" altLang="en-US"/>
              <a:t>年</a:t>
            </a:r>
            <a:r>
              <a:rPr kumimoji="1" lang="en-US" altLang="ja-JP"/>
              <a:t>5</a:t>
            </a:r>
            <a:r>
              <a:rPr kumimoji="1" lang="ja-JP" altLang="en-US"/>
              <a:t>月</a:t>
            </a:r>
            <a:r>
              <a:rPr kumimoji="1" lang="en-US" altLang="ja-JP"/>
              <a:t>31</a:t>
            </a:r>
            <a:r>
              <a:rPr kumimoji="1" lang="ja-JP" altLang="en-US"/>
              <a:t>日に制定されました。実施マニュアルの策定においては，量研機構にマニュアル作成案が委託され，その成果物も公表されています。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21</a:t>
            </a:fld>
            <a:endParaRPr kumimoji="1" lang="ja-JP" altLang="en-US"/>
          </a:p>
        </p:txBody>
      </p:sp>
    </p:spTree>
    <p:extLst>
      <p:ext uri="{BB962C8B-B14F-4D97-AF65-F5344CB8AC3E}">
        <p14:creationId xmlns:p14="http://schemas.microsoft.com/office/powerpoint/2010/main" val="3128716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の目次を示しています。同マニュアルは解説編と実務編から構成されており，その一部の概略を後のスライドで解説します。詳細は甲状腺被ばく線量モニタリング実施マニュアルを参照下さい。</a:t>
            </a:r>
            <a:endParaRPr kumimoji="1" lang="en-US" altLang="ja-JP"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endParaRPr>
          </a:p>
          <a:p>
            <a:endParaRPr kumimoji="1" lang="en-US" altLang="ja-JP"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endParaRPr>
          </a:p>
          <a:p>
            <a:r>
              <a:rPr kumimoji="1" lang="en-US" altLang="ja-JP"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参考資料</a:t>
            </a:r>
            <a:r>
              <a:rPr kumimoji="1" lang="en-US" altLang="ja-JP"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甲状腺被ばく線量モニタリング実施マニュアル（令和</a:t>
            </a:r>
            <a:r>
              <a:rPr kumimoji="1" lang="en-US" altLang="ja-JP"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5</a:t>
            </a:r>
            <a:r>
              <a:rPr kumimoji="1" lang="ja-JP" altLang="en-US"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年</a:t>
            </a:r>
            <a:r>
              <a:rPr kumimoji="1" lang="en-US" altLang="ja-JP"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5</a:t>
            </a:r>
            <a:r>
              <a:rPr kumimoji="1" lang="ja-JP" altLang="en-US"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月</a:t>
            </a:r>
            <a:r>
              <a:rPr kumimoji="1" lang="en-US" altLang="ja-JP"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31</a:t>
            </a:r>
            <a:r>
              <a:rPr kumimoji="1" lang="ja-JP" altLang="en-US"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日）</a:t>
            </a:r>
            <a:endParaRPr kumimoji="1" lang="en-US" altLang="ja-JP"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endParaRPr>
          </a:p>
          <a:p>
            <a:r>
              <a:rPr kumimoji="1" lang="en-US" altLang="ja-JP"/>
              <a:t>https://www.nra.go.jp/data/000434068.pdf</a:t>
            </a:r>
            <a:r>
              <a:rPr kumimoji="1" lang="ja-JP" altLang="en-US"/>
              <a:t>（原子力規制庁）</a:t>
            </a:r>
            <a:endParaRPr kumimoji="1" lang="en-US" altLang="ja-JP"/>
          </a:p>
          <a:p>
            <a:r>
              <a:rPr kumimoji="1" lang="en-US" altLang="ja-JP"/>
              <a:t>https://www8.cao.go.jp/genshiryoku_bousai/pdf/12_senryou_manual.pdf</a:t>
            </a:r>
            <a:r>
              <a:rPr kumimoji="1" lang="ja-JP" altLang="en-US"/>
              <a:t>（内閣府原子力防災担当）</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22</a:t>
            </a:fld>
            <a:endParaRPr kumimoji="1" lang="ja-JP" altLang="en-US"/>
          </a:p>
        </p:txBody>
      </p:sp>
    </p:spTree>
    <p:extLst>
      <p:ext uri="{BB962C8B-B14F-4D97-AF65-F5344CB8AC3E}">
        <p14:creationId xmlns:p14="http://schemas.microsoft.com/office/powerpoint/2010/main" val="107421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の解説編の内容になります。解説編は原災指針における甲状腺被ばく線量モニタリングの基本的な考え方を検討チームの報告書を参照しつつ解説されています。記載内容は検討チーム報告書とほぼ同じですが，より具体的な記述なっています。</a:t>
            </a:r>
            <a:endParaRPr kumimoji="1" lang="ja-JP" altLang="en-US"/>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23</a:t>
            </a:fld>
            <a:endParaRPr kumimoji="1" lang="ja-JP" altLang="en-US"/>
          </a:p>
        </p:txBody>
      </p:sp>
    </p:spTree>
    <p:extLst>
      <p:ext uri="{BB962C8B-B14F-4D97-AF65-F5344CB8AC3E}">
        <p14:creationId xmlns:p14="http://schemas.microsoft.com/office/powerpoint/2010/main" val="1269749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の解説編の内容（続き）になります。解説編は原災指針における甲状腺被ばく線量モニタリングの基本的な考え方を検討チームの報告書を参照しつつ解説されています。記載内容は検討チーム報告書とほぼ同じですが，より具体的な記述なっています。</a:t>
            </a:r>
            <a:endParaRPr kumimoji="1" lang="ja-JP" altLang="en-US"/>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24</a:t>
            </a:fld>
            <a:endParaRPr kumimoji="1" lang="ja-JP" altLang="en-US"/>
          </a:p>
        </p:txBody>
      </p:sp>
    </p:spTree>
    <p:extLst>
      <p:ext uri="{BB962C8B-B14F-4D97-AF65-F5344CB8AC3E}">
        <p14:creationId xmlns:p14="http://schemas.microsoft.com/office/powerpoint/2010/main" val="535078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の実務編の内容になります。実務編では，地方公共団体が実施する甲状腺被ばく線量モニタリングの実施体制や準備すべき装備品等の具体的な目安が記載されています。</a:t>
            </a:r>
            <a:endParaRPr kumimoji="1" lang="ja-JP" altLang="en-US"/>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25</a:t>
            </a:fld>
            <a:endParaRPr kumimoji="1" lang="ja-JP" altLang="en-US"/>
          </a:p>
        </p:txBody>
      </p:sp>
    </p:spTree>
    <p:extLst>
      <p:ext uri="{BB962C8B-B14F-4D97-AF65-F5344CB8AC3E}">
        <p14:creationId xmlns:p14="http://schemas.microsoft.com/office/powerpoint/2010/main" val="2484165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簡易測定の実施に必要な要員及び要員数について目安が示されています。簡易測定は</a:t>
            </a:r>
            <a:r>
              <a:rPr kumimoji="1" lang="en-US" altLang="ja-JP"/>
              <a:t>1</a:t>
            </a:r>
            <a:r>
              <a:rPr kumimoji="1" lang="ja-JP" altLang="en-US"/>
              <a:t>班</a:t>
            </a:r>
            <a:r>
              <a:rPr kumimoji="1" lang="en-US" altLang="ja-JP"/>
              <a:t>2</a:t>
            </a:r>
            <a:r>
              <a:rPr kumimoji="1" lang="ja-JP" altLang="en-US"/>
              <a:t>名で行うこととしており，測定者と測定補助者で役割を適宜交代しながら被検者の測定を行います。誘導班は被検者の受付から簡易測定場所までの誘導の他，表面汚染が確認された際に簡易除染等の対応をします。また，体育館などで行う大規模会場の場合には，会場責任者及びその補佐を配置することとしており，会場全体の調整等を行い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26</a:t>
            </a:fld>
            <a:endParaRPr kumimoji="1" lang="ja-JP" altLang="en-US"/>
          </a:p>
        </p:txBody>
      </p:sp>
    </p:spTree>
    <p:extLst>
      <p:ext uri="{BB962C8B-B14F-4D97-AF65-F5344CB8AC3E}">
        <p14:creationId xmlns:p14="http://schemas.microsoft.com/office/powerpoint/2010/main" val="340360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簡易測定会場のレイアウト例を示しています。この他，車両内で行う場合についてもマニュアルに記載されています。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27</a:t>
            </a:fld>
            <a:endParaRPr kumimoji="1" lang="ja-JP" altLang="en-US"/>
          </a:p>
        </p:txBody>
      </p:sp>
    </p:spTree>
    <p:extLst>
      <p:ext uri="{BB962C8B-B14F-4D97-AF65-F5344CB8AC3E}">
        <p14:creationId xmlns:p14="http://schemas.microsoft.com/office/powerpoint/2010/main" val="3223817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簡易測定の事前準備に関して，要員の選任や資器材の準備について解説しています。簡易測定を行う者は甲状腺被ばく線量モニタリングに関する研修を受けることとされています。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28</a:t>
            </a:fld>
            <a:endParaRPr kumimoji="1" lang="ja-JP" altLang="en-US"/>
          </a:p>
        </p:txBody>
      </p:sp>
    </p:spTree>
    <p:extLst>
      <p:ext uri="{BB962C8B-B14F-4D97-AF65-F5344CB8AC3E}">
        <p14:creationId xmlns:p14="http://schemas.microsoft.com/office/powerpoint/2010/main" val="705953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簡易測定の実施に際して，対象者への周知方法等を解説しています。周知については，簡易測定の実施場所や実施日時等について，避難所での情報周知に加えて，ホームページや</a:t>
            </a:r>
            <a:r>
              <a:rPr kumimoji="1" lang="en-US" altLang="ja-JP"/>
              <a:t>SNS</a:t>
            </a:r>
            <a:r>
              <a:rPr kumimoji="1" lang="ja-JP" altLang="en-US"/>
              <a:t>も活用して情報発信することが記載されています。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29</a:t>
            </a:fld>
            <a:endParaRPr kumimoji="1" lang="ja-JP" altLang="en-US"/>
          </a:p>
        </p:txBody>
      </p:sp>
    </p:spTree>
    <p:extLst>
      <p:ext uri="{BB962C8B-B14F-4D97-AF65-F5344CB8AC3E}">
        <p14:creationId xmlns:p14="http://schemas.microsoft.com/office/powerpoint/2010/main" val="1538243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原子力災害の特徴は次のとおりです。</a:t>
            </a:r>
            <a:endParaRPr kumimoji="1" lang="en-US" altLang="ja-JP" dirty="0"/>
          </a:p>
          <a:p>
            <a:endParaRPr kumimoji="1" lang="en-US" altLang="ja-JP" dirty="0"/>
          </a:p>
          <a:p>
            <a:r>
              <a:rPr kumimoji="1" lang="ja-JP" altLang="en-US" dirty="0"/>
              <a:t>・ 大量の放射性物質の環境放出に伴い，公衆にも被ばくのおそれが生じる。</a:t>
            </a:r>
            <a:r>
              <a:rPr kumimoji="1" lang="en-US" altLang="ja-JP" dirty="0"/>
              <a:t>…</a:t>
            </a:r>
            <a:r>
              <a:rPr kumimoji="1" lang="ja-JP" altLang="en-US" dirty="0"/>
              <a:t>チョルノービリ原発事故や福島第一原発事故では大量の放射性核種が放出され，放射線被ばくが公衆にも及びました。</a:t>
            </a:r>
          </a:p>
          <a:p>
            <a:endParaRPr kumimoji="1" lang="ja-JP" altLang="en-US" dirty="0"/>
          </a:p>
          <a:p>
            <a:r>
              <a:rPr kumimoji="1" lang="ja-JP" altLang="en-US" dirty="0"/>
              <a:t>・ 放射性物質による汚染範囲が広域にわたる。</a:t>
            </a:r>
            <a:r>
              <a:rPr kumimoji="1" lang="en-US" altLang="ja-JP" dirty="0"/>
              <a:t>…</a:t>
            </a:r>
            <a:r>
              <a:rPr kumimoji="1" lang="ja-JP" altLang="en-US" dirty="0"/>
              <a:t>福島第一原発事故では，特に当該原発から北西方向に放射性核種による高汚染地域が生じました。今でも一部の地域が帰宅困難区域に設定されています。</a:t>
            </a:r>
          </a:p>
          <a:p>
            <a:endParaRPr kumimoji="1" lang="ja-JP" altLang="en-US" dirty="0"/>
          </a:p>
          <a:p>
            <a:r>
              <a:rPr kumimoji="1" lang="ja-JP" altLang="en-US" dirty="0"/>
              <a:t>・ 多くの放射性核種が被ばく源となり，被ばく経路も様々。</a:t>
            </a:r>
            <a:r>
              <a:rPr kumimoji="1" lang="en-US" altLang="ja-JP" dirty="0"/>
              <a:t>…</a:t>
            </a:r>
            <a:r>
              <a:rPr kumimoji="1" lang="ja-JP" altLang="en-US" dirty="0"/>
              <a:t>後のスライドで解説しますが，外部被ばくや内部被ばくがあり，内部被ばくでは吸収摂取と経口摂取があります。福島第一原発事故では被ばく源となった主な放射性核種は</a:t>
            </a:r>
            <a:r>
              <a:rPr kumimoji="1" lang="en-US" altLang="ja-JP" dirty="0"/>
              <a:t>I-131</a:t>
            </a:r>
            <a:r>
              <a:rPr kumimoji="1" lang="ja-JP" altLang="en-US" dirty="0"/>
              <a:t>，</a:t>
            </a:r>
            <a:r>
              <a:rPr kumimoji="1" lang="en-US" altLang="ja-JP" dirty="0"/>
              <a:t>Cs-134</a:t>
            </a:r>
            <a:r>
              <a:rPr kumimoji="1" lang="ja-JP" altLang="en-US" dirty="0"/>
              <a:t>及び</a:t>
            </a:r>
            <a:r>
              <a:rPr kumimoji="1" lang="en-US" altLang="ja-JP" dirty="0"/>
              <a:t>Cs-137</a:t>
            </a:r>
            <a:r>
              <a:rPr kumimoji="1" lang="ja-JP" altLang="en-US" dirty="0"/>
              <a:t>等ですが，チョルノービリ原発事故ではこれらに加えてルテニウムやジルコニウムなどの放射性核種も被ばく源となりました。</a:t>
            </a:r>
          </a:p>
          <a:p>
            <a:endParaRPr kumimoji="1" lang="ja-JP" altLang="en-US" dirty="0"/>
          </a:p>
          <a:p>
            <a:r>
              <a:rPr kumimoji="1" lang="ja-JP" altLang="en-US" dirty="0"/>
              <a:t>・ 被災者の長期的な健康管理が必要。</a:t>
            </a:r>
            <a:r>
              <a:rPr kumimoji="1" lang="en-US" altLang="ja-JP" dirty="0"/>
              <a:t>…</a:t>
            </a:r>
            <a:r>
              <a:rPr kumimoji="1" lang="ja-JP" altLang="en-US" dirty="0"/>
              <a:t>チョルノービリ原発事故や福島第一原発事故では，被災住民の健康調査が継続されています。</a:t>
            </a:r>
            <a:endParaRPr kumimoji="1" lang="en-US" altLang="ja-JP" dirty="0"/>
          </a:p>
          <a:p>
            <a:endParaRPr kumimoji="1" lang="en-US" altLang="ja-JP" dirty="0"/>
          </a:p>
          <a:p>
            <a:r>
              <a:rPr kumimoji="1" lang="ja-JP" altLang="en-US" dirty="0"/>
              <a:t>以上に加えて，我が国独自の特徴として，大地震やそれに伴う大津波などの大規模自然災害が原発事故のトリガーになる可能性が高いことを認識する必要があります。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3</a:t>
            </a:fld>
            <a:endParaRPr kumimoji="1" lang="ja-JP" altLang="en-US"/>
          </a:p>
        </p:txBody>
      </p:sp>
    </p:spTree>
    <p:extLst>
      <p:ext uri="{BB962C8B-B14F-4D97-AF65-F5344CB8AC3E}">
        <p14:creationId xmlns:p14="http://schemas.microsoft.com/office/powerpoint/2010/main" val="2038132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簡易測定の実施に際して，測定手順や測定データの管理などについて解説しています。簡易測定の手順については別講義でも解説します。簡易測定においてスクリーニングレベルを超過した者については，当該者が詳細測定の対象となる旨，速やかに伝えることとし，詳細測定の調整を関係機関等と行うことが記載されています。</a:t>
            </a:r>
            <a:endParaRPr kumimoji="1" lang="en-US" altLang="ja-JP"/>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30</a:t>
            </a:fld>
            <a:endParaRPr kumimoji="1" lang="ja-JP" altLang="en-US"/>
          </a:p>
        </p:txBody>
      </p:sp>
    </p:spTree>
    <p:extLst>
      <p:ext uri="{BB962C8B-B14F-4D97-AF65-F5344CB8AC3E}">
        <p14:creationId xmlns:p14="http://schemas.microsoft.com/office/powerpoint/2010/main" val="3974127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簡易測定の留意事項について例示されています。プローブの養生，使用機器の維持管理，プローブ位置，乳幼児・小児への配慮，表面汚染がある場合の対応について記述されています。</a:t>
            </a:r>
            <a:endParaRPr kumimoji="1" lang="en-US" altLang="ja-JP"/>
          </a:p>
          <a:p>
            <a:endParaRPr kumimoji="1" lang="en-US" altLang="ja-JP"/>
          </a:p>
          <a:p>
            <a:r>
              <a:rPr kumimoji="1" lang="en-US" altLang="ja-JP"/>
              <a:t>※</a:t>
            </a:r>
            <a:r>
              <a:rPr kumimoji="1" lang="ja-JP" altLang="en-US"/>
              <a:t>計量法に基づく計量トレーサビリティ制度（</a:t>
            </a:r>
            <a:r>
              <a:rPr kumimoji="1" lang="en-US" altLang="ja-JP"/>
              <a:t>JASS: Japan Calibration Service System)</a:t>
            </a:r>
            <a:r>
              <a:rPr kumimoji="1" lang="ja-JP" altLang="en-US"/>
              <a:t>の校正事業者登録制度に登録されている事業者及びこれと同等の事業者</a:t>
            </a:r>
            <a:endParaRPr kumimoji="1" lang="en-US" altLang="ja-JP"/>
          </a:p>
          <a:p>
            <a:endParaRPr kumimoji="1" lang="en-US" altLang="ja-JP"/>
          </a:p>
          <a:p>
            <a:r>
              <a:rPr kumimoji="1" lang="en-US" altLang="ja-JP"/>
              <a:t>【</a:t>
            </a:r>
            <a:r>
              <a:rPr kumimoji="1" lang="ja-JP" altLang="en-US"/>
              <a:t>参考資料</a:t>
            </a:r>
            <a:r>
              <a:rPr kumimoji="1" lang="en-US" altLang="ja-JP"/>
              <a:t>】</a:t>
            </a:r>
          </a:p>
          <a:p>
            <a:r>
              <a:rPr kumimoji="1" lang="ja-JP" altLang="en-US"/>
              <a:t>独立行政法人製品評価技術基盤機構 </a:t>
            </a:r>
            <a:r>
              <a:rPr kumimoji="1" lang="en-US" altLang="ja-JP"/>
              <a:t>NITE </a:t>
            </a:r>
            <a:r>
              <a:rPr kumimoji="1" lang="ja-JP" altLang="en-US"/>
              <a:t>適合性認定　</a:t>
            </a:r>
            <a:r>
              <a:rPr kumimoji="1" lang="en-US" altLang="ja-JP"/>
              <a:t>https://www.nite.go.jp/iajapan/jcss/outline/index.html</a:t>
            </a:r>
          </a:p>
          <a:p>
            <a:endParaRPr kumimoji="1" lang="en-US" altLang="ja-JP"/>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31</a:t>
            </a:fld>
            <a:endParaRPr kumimoji="1" lang="ja-JP" altLang="en-US"/>
          </a:p>
        </p:txBody>
      </p:sp>
    </p:spTree>
    <p:extLst>
      <p:ext uri="{BB962C8B-B14F-4D97-AF65-F5344CB8AC3E}">
        <p14:creationId xmlns:p14="http://schemas.microsoft.com/office/powerpoint/2010/main" val="1038916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詳細測定の実施体制について説明しています。詳細測定は原子力災害拠点病院及び高度被ばく医療支援センター等で行うことになるので，基本的には詳細測定を行う施設で必要な資器材や要員を準備することになり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32</a:t>
            </a:fld>
            <a:endParaRPr kumimoji="1" lang="ja-JP" altLang="en-US"/>
          </a:p>
        </p:txBody>
      </p:sp>
    </p:spTree>
    <p:extLst>
      <p:ext uri="{BB962C8B-B14F-4D97-AF65-F5344CB8AC3E}">
        <p14:creationId xmlns:p14="http://schemas.microsoft.com/office/powerpoint/2010/main" val="3039039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本講義のまとめです。</a:t>
            </a:r>
            <a:endParaRPr kumimoji="1" lang="en-US" altLang="ja-JP" dirty="0"/>
          </a:p>
          <a:p>
            <a:r>
              <a:rPr kumimoji="1" lang="ja-JP" altLang="en-US" dirty="0"/>
              <a:t>・ 確実な検査体制の構築が不可欠。初動対応者の役割が重要。</a:t>
            </a:r>
            <a:r>
              <a:rPr kumimoji="1" lang="en-US" altLang="ja-JP" dirty="0"/>
              <a:t>…</a:t>
            </a:r>
            <a:r>
              <a:rPr kumimoji="1" lang="ja-JP" altLang="en-US" dirty="0"/>
              <a:t>福島第一原発事故では公衆の甲状腺被ばく線量把握が十分に行えなかった経緯があります。その理由としては事前の計画や準備が十分でなかったことにつきます。今般国から示された甲状腺被ばく線量モニタリング実施マニュアルを参考にして，原発立地自治体においては確実な実施体制の構築が望まれます。</a:t>
            </a:r>
          </a:p>
          <a:p>
            <a:r>
              <a:rPr kumimoji="1" lang="ja-JP" altLang="en-US" dirty="0"/>
              <a:t>・ 関係機関（国，自治体，事業者，警察，消防，自衛隊，指定公共機関など）間の緊密な連携が不可欠。</a:t>
            </a:r>
            <a:r>
              <a:rPr kumimoji="1" lang="en-US" altLang="ja-JP" dirty="0"/>
              <a:t>…</a:t>
            </a:r>
            <a:r>
              <a:rPr kumimoji="1" lang="ja-JP" altLang="en-US" dirty="0"/>
              <a:t>言うまでもなく，原子力災害対応は多くの関係機関が緊密に連携してなされるものです。平時における訓練等を通して，関係機関間で課題を検討したり顔の見える関係構築が重要です。</a:t>
            </a:r>
          </a:p>
          <a:p>
            <a:r>
              <a:rPr kumimoji="1" lang="ja-JP" altLang="en-US" dirty="0"/>
              <a:t>・　様々な可能性を考慮して万全の準備を！被ばくの観点からは初期被ばく線量の把握が重要。</a:t>
            </a:r>
            <a:r>
              <a:rPr kumimoji="1" lang="en-US" altLang="ja-JP" dirty="0"/>
              <a:t>…</a:t>
            </a:r>
            <a:r>
              <a:rPr kumimoji="1" lang="ja-JP" altLang="en-US" dirty="0"/>
              <a:t>冒頭でも述べましたが，我が国では大規模な自然災害により原発事故が誘発される可能性が高いと思われます。福島第一原発事故の教訓や経験を大いに参照し，想定とならしめない入念な準備が必要です。また，公衆被ばくの観点からは，放射性ヨウ素による初期内部被ばくが特に重要であり，減衰してしまう前に十分な数の甲状腺被ばく線量測定を行わなければなりません。</a:t>
            </a:r>
            <a:endParaRPr kumimoji="1" lang="en-US" altLang="ja-JP" dirty="0"/>
          </a:p>
          <a:p>
            <a:r>
              <a:rPr kumimoji="1" lang="ja-JP" altLang="en-US" dirty="0"/>
              <a:t>本研修を通じて，甲状腺被ばく線量モニタリングについての理解を深め，必要な技能を習熟をお願いいたします。</a:t>
            </a:r>
          </a:p>
          <a:p>
            <a:endParaRPr kumimoji="1" lang="en-US" altLang="ja-JP" dirty="0"/>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33</a:t>
            </a:fld>
            <a:endParaRPr kumimoji="1" lang="ja-JP" altLang="en-US"/>
          </a:p>
        </p:txBody>
      </p:sp>
    </p:spTree>
    <p:extLst>
      <p:ext uri="{BB962C8B-B14F-4D97-AF65-F5344CB8AC3E}">
        <p14:creationId xmlns:p14="http://schemas.microsoft.com/office/powerpoint/2010/main" val="3373770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安定ヨウ素剤の服用により，放射性ヨウ素による甲状腺内部被ばく線量を低減することができます。安定ヨウ素剤は</a:t>
            </a:r>
            <a:r>
              <a:rPr kumimoji="1" lang="en-US" altLang="ja-JP"/>
              <a:t>PAZ</a:t>
            </a:r>
            <a:r>
              <a:rPr kumimoji="1" lang="ja-JP" altLang="en-US"/>
              <a:t>住民には事前に配布されており，原子力規制委員会の判断の下で地方自治体が実施します。</a:t>
            </a:r>
            <a:r>
              <a:rPr kumimoji="1" lang="en-US" altLang="ja-JP"/>
              <a:t>UPZ</a:t>
            </a:r>
            <a:r>
              <a:rPr kumimoji="1" lang="ja-JP" altLang="en-US"/>
              <a:t>を含む</a:t>
            </a:r>
            <a:r>
              <a:rPr kumimoji="1" lang="en-US" altLang="ja-JP"/>
              <a:t>PAZ</a:t>
            </a:r>
            <a:r>
              <a:rPr kumimoji="1" lang="ja-JP" altLang="en-US"/>
              <a:t>圏外の住民については，避難や一時移転等を併せて，地方自治体により安定ヨウ素剤の配布・服用が指示されます。</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35</a:t>
            </a:fld>
            <a:endParaRPr kumimoji="1" lang="ja-JP" altLang="en-US"/>
          </a:p>
        </p:txBody>
      </p:sp>
    </p:spTree>
    <p:extLst>
      <p:ext uri="{BB962C8B-B14F-4D97-AF65-F5344CB8AC3E}">
        <p14:creationId xmlns:p14="http://schemas.microsoft.com/office/powerpoint/2010/main" val="1652401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i="0">
                <a:solidFill>
                  <a:srgbClr val="000000"/>
                </a:solidFill>
                <a:effectLst/>
                <a:latin typeface="Noto Sans JP"/>
              </a:rPr>
              <a:t>第</a:t>
            </a:r>
            <a:r>
              <a:rPr lang="en-US" altLang="ja-JP" b="1" i="0">
                <a:solidFill>
                  <a:srgbClr val="000000"/>
                </a:solidFill>
                <a:effectLst/>
                <a:latin typeface="Noto Sans JP"/>
              </a:rPr>
              <a:t>1</a:t>
            </a:r>
            <a:r>
              <a:rPr lang="ja-JP" altLang="en-US" b="1" i="0">
                <a:solidFill>
                  <a:srgbClr val="000000"/>
                </a:solidFill>
                <a:effectLst/>
                <a:latin typeface="Noto Sans JP"/>
              </a:rPr>
              <a:t>回緊急時の甲状腺被ばく線量モニタリングに関する検討チーム</a:t>
            </a:r>
          </a:p>
          <a:p>
            <a:r>
              <a:rPr lang="ja-JP" altLang="en-US" b="0" i="0" u="sng">
                <a:solidFill>
                  <a:srgbClr val="333333"/>
                </a:solidFill>
                <a:effectLst/>
                <a:latin typeface="Noto Sans JP"/>
                <a:hlinkClick r:id="rId3"/>
              </a:rPr>
              <a:t>資料６　甲状腺被ばく線量モニタリングの対象年齢について</a:t>
            </a:r>
            <a:r>
              <a:rPr lang="en-US" altLang="ja-JP" b="0" i="0" u="sng">
                <a:solidFill>
                  <a:srgbClr val="333333"/>
                </a:solidFill>
                <a:effectLst/>
                <a:latin typeface="Noto Sans JP"/>
                <a:hlinkClick r:id="rId3"/>
              </a:rPr>
              <a:t>【PDF</a:t>
            </a:r>
            <a:r>
              <a:rPr lang="ja-JP" altLang="en-US" b="0" i="0" u="sng">
                <a:solidFill>
                  <a:srgbClr val="333333"/>
                </a:solidFill>
                <a:effectLst/>
                <a:latin typeface="Noto Sans JP"/>
                <a:hlinkClick r:id="rId3"/>
              </a:rPr>
              <a:t>： </a:t>
            </a:r>
            <a:r>
              <a:rPr lang="en-US" altLang="ja-JP" b="0" i="0" u="sng">
                <a:solidFill>
                  <a:srgbClr val="333333"/>
                </a:solidFill>
                <a:effectLst/>
                <a:latin typeface="Noto Sans JP"/>
                <a:hlinkClick r:id="rId3"/>
              </a:rPr>
              <a:t>591KB】</a:t>
            </a:r>
            <a:endParaRPr kumimoji="1" lang="ja-JP" altLang="en-US"/>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36</a:t>
            </a:fld>
            <a:endParaRPr kumimoji="1" lang="ja-JP" altLang="en-US"/>
          </a:p>
        </p:txBody>
      </p:sp>
    </p:spTree>
    <p:extLst>
      <p:ext uri="{BB962C8B-B14F-4D97-AF65-F5344CB8AC3E}">
        <p14:creationId xmlns:p14="http://schemas.microsoft.com/office/powerpoint/2010/main" val="109256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緊急時の甲状腺被ばく線量モニタリングに関する検討チームが令和</a:t>
            </a:r>
            <a:r>
              <a:rPr kumimoji="1" lang="en-US" altLang="ja-JP"/>
              <a:t>3</a:t>
            </a:r>
            <a:r>
              <a:rPr kumimoji="1" lang="ja-JP" altLang="en-US"/>
              <a:t>年</a:t>
            </a:r>
            <a:r>
              <a:rPr kumimoji="1" lang="en-US" altLang="ja-JP"/>
              <a:t>2</a:t>
            </a:r>
            <a:r>
              <a:rPr kumimoji="1" lang="ja-JP" altLang="en-US"/>
              <a:t>月に原子力規制庁において設置され，その後</a:t>
            </a:r>
            <a:r>
              <a:rPr kumimoji="1" lang="en-US" altLang="ja-JP"/>
              <a:t>4</a:t>
            </a:r>
            <a:r>
              <a:rPr kumimoji="1" lang="ja-JP" altLang="en-US"/>
              <a:t>回の会合が開かれ，翌年</a:t>
            </a:r>
            <a:r>
              <a:rPr kumimoji="1" lang="en-US" altLang="ja-JP"/>
              <a:t>9</a:t>
            </a:r>
            <a:r>
              <a:rPr kumimoji="1" lang="ja-JP" altLang="en-US"/>
              <a:t>月に報告書が出されました。各会合では，甲状腺被ばく線量モニタリングの対象者や対象地域，簡易測定と詳細測定といったモニタリング方法，モニタリングの実施体制等が検討されました。</a:t>
            </a:r>
            <a:endParaRPr kumimoji="1" lang="en-US" altLang="ja-JP"/>
          </a:p>
          <a:p>
            <a:endParaRPr kumimoji="1" lang="en-US" altLang="ja-JP"/>
          </a:p>
          <a:p>
            <a:r>
              <a:rPr kumimoji="1" lang="en-US" altLang="ja-JP"/>
              <a:t>【</a:t>
            </a:r>
            <a:r>
              <a:rPr kumimoji="1" lang="ja-JP" altLang="en-US"/>
              <a:t>参考資料</a:t>
            </a:r>
            <a:r>
              <a:rPr kumimoji="1" lang="en-US" altLang="ja-JP"/>
              <a:t>】</a:t>
            </a:r>
          </a:p>
          <a:p>
            <a:r>
              <a:rPr kumimoji="1" lang="ja-JP" altLang="en-US"/>
              <a:t>緊急時の甲状腺被ばく線量モニタリングに関する検討チーム</a:t>
            </a:r>
            <a:endParaRPr kumimoji="1" lang="en-US" altLang="ja-JP"/>
          </a:p>
          <a:p>
            <a:r>
              <a:rPr kumimoji="1" lang="en-US" altLang="ja-JP"/>
              <a:t>https://www.nra.go.jp/disclosure/committee/kinkyu_koujousen/index.html</a:t>
            </a:r>
            <a:endParaRPr kumimoji="1" lang="ja-JP" altLang="en-US"/>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37</a:t>
            </a:fld>
            <a:endParaRPr kumimoji="1" lang="ja-JP" altLang="en-US"/>
          </a:p>
        </p:txBody>
      </p:sp>
    </p:spTree>
    <p:extLst>
      <p:ext uri="{BB962C8B-B14F-4D97-AF65-F5344CB8AC3E}">
        <p14:creationId xmlns:p14="http://schemas.microsoft.com/office/powerpoint/2010/main" val="37283257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甲状腺被ばく線量モニタリングの実施方法についてまとめています。同モニタリングは簡易測定と詳細測定に分かれており，前者が高被ばく者を速やかに同定するためのスクリーニングに重点を置いた測定，後者が高被ばく者に対するより正確な線量評価を目的とした測定となっています。簡易測定は本研修で習得する検査方法ですが，福島第一原発事故後の小児甲状腺被ばくスクリーニング検査の際にも使用された</a:t>
            </a:r>
            <a:r>
              <a:rPr kumimoji="1" lang="en-US" altLang="ja-JP" err="1"/>
              <a:t>NaI</a:t>
            </a:r>
            <a:r>
              <a:rPr kumimoji="1" lang="en-US" altLang="ja-JP"/>
              <a:t>(Tl)</a:t>
            </a:r>
            <a:r>
              <a:rPr kumimoji="1" lang="ja-JP" altLang="en-US"/>
              <a:t>サーベイメータを用いて行います。簡易測定ではスクリーニングレベルが設定されており，年齢によらず大腿部測定で得られる個人バックグラウンドの指示値を頸部測定の指示値から差し引いた正味値で</a:t>
            </a:r>
            <a:r>
              <a:rPr kumimoji="1" lang="en-US" altLang="ja-JP"/>
              <a:t>0.2µSv/h</a:t>
            </a:r>
            <a:r>
              <a:rPr kumimoji="1" lang="ja-JP" altLang="en-US"/>
              <a:t>に設定されています。このスクリーニングレベルは年齢に依らず同じ値が適用されますが，</a:t>
            </a:r>
            <a:r>
              <a:rPr kumimoji="1" lang="en-US" altLang="ja-JP"/>
              <a:t>8</a:t>
            </a:r>
            <a:r>
              <a:rPr kumimoji="1" lang="ja-JP" altLang="en-US"/>
              <a:t>歳未満の小児については行動を共にした保護者等を代理測定することとしています。詳細測定は，原子力災害拠点病院等に設置された据置式の甲状腺モニタを用いて行います。詳細測定は，簡易測定では</a:t>
            </a:r>
            <a:r>
              <a:rPr kumimoji="1" lang="en-US" altLang="ja-JP"/>
              <a:t>I-131</a:t>
            </a:r>
            <a:r>
              <a:rPr kumimoji="1" lang="ja-JP" altLang="en-US"/>
              <a:t>の検出が困難となった場合にも行うこととしています。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38</a:t>
            </a:fld>
            <a:endParaRPr kumimoji="1" lang="ja-JP" altLang="en-US"/>
          </a:p>
        </p:txBody>
      </p:sp>
    </p:spTree>
    <p:extLst>
      <p:ext uri="{BB962C8B-B14F-4D97-AF65-F5344CB8AC3E}">
        <p14:creationId xmlns:p14="http://schemas.microsoft.com/office/powerpoint/2010/main" val="3137059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甲状腺被ばく線量モニタリングの実施体制をまとめています。簡易測定は避難所またはその近傍の適所で行います。測定期間は最初のばく露があってから概ね</a:t>
            </a:r>
            <a:r>
              <a:rPr kumimoji="1" lang="en-US" altLang="ja-JP"/>
              <a:t>3</a:t>
            </a:r>
            <a:r>
              <a:rPr kumimoji="1" lang="ja-JP" altLang="en-US"/>
              <a:t>週間以内に実施します。実施体制は地方公共団体が関係機関と連携して構築することとしています。詳細測定は原子力災害拠点病院や高度被ばく医療支援センター等に設置された甲状腺モニタを用いて行います。測定期間は概ね</a:t>
            </a:r>
            <a:r>
              <a:rPr kumimoji="1" lang="en-US" altLang="ja-JP"/>
              <a:t>4</a:t>
            </a:r>
            <a:r>
              <a:rPr kumimoji="1" lang="ja-JP" altLang="en-US"/>
              <a:t>週間以内であり，実施体制はこちらも地方公共団体が関係機関と連携して構築することとしています。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39</a:t>
            </a:fld>
            <a:endParaRPr kumimoji="1" lang="ja-JP" altLang="en-US"/>
          </a:p>
        </p:txBody>
      </p:sp>
    </p:spTree>
    <p:extLst>
      <p:ext uri="{BB962C8B-B14F-4D97-AF65-F5344CB8AC3E}">
        <p14:creationId xmlns:p14="http://schemas.microsoft.com/office/powerpoint/2010/main" val="1903515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甲状腺被ばく線量モニタリングにおいて優先する対象者は地域と年齢層によって次のとおりとされています。対象地域については，原子力災害対策指針に示されている避難及び一時移転の介入レベルとなる</a:t>
            </a:r>
            <a:r>
              <a:rPr kumimoji="1" lang="en-US" altLang="ja-JP"/>
              <a:t>OIL1</a:t>
            </a:r>
            <a:r>
              <a:rPr kumimoji="1" lang="ja-JP" altLang="en-US"/>
              <a:t>及び</a:t>
            </a:r>
            <a:r>
              <a:rPr kumimoji="1" lang="en-US" altLang="ja-JP"/>
              <a:t>OIL2</a:t>
            </a:r>
            <a:r>
              <a:rPr kumimoji="1" lang="ja-JP" altLang="en-US"/>
              <a:t>の該当地域になります。年齢層については</a:t>
            </a:r>
            <a:r>
              <a:rPr kumimoji="1" lang="en-US" altLang="ja-JP"/>
              <a:t>19</a:t>
            </a:r>
            <a:r>
              <a:rPr kumimoji="1" lang="ja-JP" altLang="en-US"/>
              <a:t>歳未満が対象になりますが，妊婦・授乳婦も対象とします。したがって，モニタリング対象者の概ねの基本人数としては，避難退域時検査の対象者の内，</a:t>
            </a:r>
            <a:r>
              <a:rPr kumimoji="1" lang="en-US" altLang="ja-JP"/>
              <a:t>19</a:t>
            </a:r>
            <a:r>
              <a:rPr kumimoji="1" lang="ja-JP" altLang="en-US"/>
              <a:t>歳未満の避難者数となります。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40</a:t>
            </a:fld>
            <a:endParaRPr kumimoji="1" lang="ja-JP" altLang="en-US"/>
          </a:p>
        </p:txBody>
      </p:sp>
    </p:spTree>
    <p:extLst>
      <p:ext uri="{BB962C8B-B14F-4D97-AF65-F5344CB8AC3E}">
        <p14:creationId xmlns:p14="http://schemas.microsoft.com/office/powerpoint/2010/main" val="434752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環境中に放出された放射性核種によって公衆が受ける被ばく経路には主に以下の</a:t>
            </a:r>
            <a:r>
              <a:rPr kumimoji="1" lang="en-US" altLang="ja-JP" dirty="0"/>
              <a:t>4</a:t>
            </a:r>
            <a:r>
              <a:rPr kumimoji="1" lang="ja-JP" altLang="en-US" dirty="0"/>
              <a:t>つの経路があります。</a:t>
            </a:r>
            <a:endParaRPr kumimoji="1" lang="en-US" altLang="ja-JP" dirty="0"/>
          </a:p>
          <a:p>
            <a:endParaRPr kumimoji="1" lang="en-US" altLang="ja-JP" dirty="0"/>
          </a:p>
          <a:p>
            <a:r>
              <a:rPr kumimoji="1" lang="ja-JP" altLang="en-US" dirty="0"/>
              <a:t>外部被ばくには，</a:t>
            </a:r>
            <a:endParaRPr kumimoji="1" lang="en-US" altLang="ja-JP" dirty="0"/>
          </a:p>
          <a:p>
            <a:r>
              <a:rPr kumimoji="1" lang="ja-JP" altLang="en-US" dirty="0"/>
              <a:t>①放射性プルームからの外部被ばく（これをクラウドシャインと呼びます），②地表面に沈着した放射性核種からの外部被ばく（これをグラウンドシャインと呼びます）</a:t>
            </a:r>
            <a:endParaRPr kumimoji="1" lang="en-US" altLang="ja-JP" dirty="0"/>
          </a:p>
          <a:p>
            <a:endParaRPr kumimoji="1" lang="en-US" altLang="ja-JP" dirty="0"/>
          </a:p>
          <a:p>
            <a:r>
              <a:rPr kumimoji="1" lang="ja-JP" altLang="en-US" dirty="0"/>
              <a:t>内部被ばくには，</a:t>
            </a:r>
            <a:endParaRPr kumimoji="1" lang="en-US" altLang="ja-JP" dirty="0"/>
          </a:p>
          <a:p>
            <a:r>
              <a:rPr kumimoji="1" lang="ja-JP" altLang="en-US" dirty="0"/>
              <a:t>③放射性プルーム中の放射性核種または土壌から再飛散した放射性核種の吸入摂取，④飲食物を介した放射性核種の経口摂取があります。</a:t>
            </a:r>
            <a:endParaRPr kumimoji="1" lang="en-US" altLang="ja-JP" dirty="0"/>
          </a:p>
          <a:p>
            <a:endParaRPr kumimoji="1" lang="en-US" altLang="ja-JP" dirty="0"/>
          </a:p>
          <a:p>
            <a:r>
              <a:rPr kumimoji="1" lang="ja-JP" altLang="en-US" dirty="0"/>
              <a:t>放射性ヨウ素の内部取込みによる甲状腺被ばくに関して，チョルノービリ原発事故では牛乳等の飲食物を介した経口摂取，福島第一原発事故では吸入摂取が主要な被ばく経路と考えられています。</a:t>
            </a:r>
            <a:endParaRPr kumimoji="1" lang="en-US" altLang="ja-JP" dirty="0"/>
          </a:p>
          <a:p>
            <a:endParaRPr kumimoji="1" lang="en-US" altLang="ja-JP" dirty="0"/>
          </a:p>
          <a:p>
            <a:endParaRPr kumimoji="1" lang="en-US" altLang="ja-JP" dirty="0"/>
          </a:p>
          <a:p>
            <a:r>
              <a:rPr kumimoji="1" lang="en-US" altLang="ja-JP" dirty="0"/>
              <a:t>【</a:t>
            </a:r>
            <a:r>
              <a:rPr kumimoji="1" lang="ja-JP" altLang="en-US" dirty="0"/>
              <a:t>参考資料</a:t>
            </a:r>
            <a:r>
              <a:rPr kumimoji="1" lang="en-US" altLang="ja-JP" dirty="0"/>
              <a:t>】</a:t>
            </a:r>
          </a:p>
          <a:p>
            <a:r>
              <a:rPr kumimoji="1" lang="en-US" altLang="ja-JP" dirty="0" err="1"/>
              <a:t>Uyba</a:t>
            </a:r>
            <a:r>
              <a:rPr kumimoji="1" lang="en-US" altLang="ja-JP" dirty="0"/>
              <a:t> et al. Comparative analysis of the countermeasures taken to mitigate exposure of the public to radioiodine following the Chernobyl and Fukushima accidents: lessons from both accidents. J </a:t>
            </a:r>
            <a:r>
              <a:rPr kumimoji="1" lang="en-US" altLang="ja-JP" dirty="0" err="1"/>
              <a:t>Radiat</a:t>
            </a:r>
            <a:r>
              <a:rPr kumimoji="1" lang="en-US" altLang="ja-JP" dirty="0"/>
              <a:t> Res. 59 (Suppl. 2): ii40-ii47; 2018. (https://doi.org/10.1093/jrr/rry002)</a:t>
            </a:r>
          </a:p>
          <a:p>
            <a:endParaRPr kumimoji="1" lang="en-US" altLang="ja-JP" dirty="0"/>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4</a:t>
            </a:fld>
            <a:endParaRPr kumimoji="1" lang="ja-JP" altLang="en-US"/>
          </a:p>
        </p:txBody>
      </p:sp>
    </p:spTree>
    <p:extLst>
      <p:ext uri="{BB962C8B-B14F-4D97-AF65-F5344CB8AC3E}">
        <p14:creationId xmlns:p14="http://schemas.microsoft.com/office/powerpoint/2010/main" val="15684192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モニタリング対象地域の設定根拠は，検討チーム第</a:t>
            </a:r>
            <a:r>
              <a:rPr kumimoji="1" lang="en-US" altLang="ja-JP"/>
              <a:t>1</a:t>
            </a:r>
            <a:r>
              <a:rPr kumimoji="1" lang="ja-JP" altLang="en-US"/>
              <a:t>回会合において解説されました。その際に使用された資料の抜粋をスライドに示しています。グラフは</a:t>
            </a:r>
            <a:r>
              <a:rPr kumimoji="1" lang="en-US" altLang="ja-JP"/>
              <a:t>OSCAAR</a:t>
            </a:r>
            <a:r>
              <a:rPr kumimoji="1" lang="ja-JP" altLang="en-US"/>
              <a:t>コードを用いて，様々な気象条件において仮想原発から</a:t>
            </a:r>
            <a:r>
              <a:rPr kumimoji="1" lang="en-US" altLang="ja-JP"/>
              <a:t>30km</a:t>
            </a:r>
            <a:r>
              <a:rPr kumimoji="1" lang="ja-JP" altLang="en-US"/>
              <a:t>圏内における空間線量率と屋外に滞在し続けた</a:t>
            </a:r>
            <a:r>
              <a:rPr kumimoji="1" lang="en-US" altLang="ja-JP"/>
              <a:t>1</a:t>
            </a:r>
            <a:r>
              <a:rPr kumimoji="1" lang="ja-JP" altLang="en-US"/>
              <a:t>歳児の甲状腺等価線量の関係を示しています。左の図は降雨がない場合で，右の図は降雨がある場合の計算結果です。降雨がない場合を見ると，空間線量率と甲状腺等価線量は一定の比例関係にあり，空間線量率が</a:t>
            </a:r>
            <a:r>
              <a:rPr kumimoji="1" lang="en-US" altLang="ja-JP"/>
              <a:t>1µSv/h</a:t>
            </a:r>
            <a:r>
              <a:rPr kumimoji="1" lang="ja-JP" altLang="en-US"/>
              <a:t>の場所で甲状腺等価線量が約</a:t>
            </a:r>
            <a:r>
              <a:rPr kumimoji="1" lang="en-US" altLang="ja-JP"/>
              <a:t>1mSv</a:t>
            </a:r>
            <a:r>
              <a:rPr kumimoji="1" lang="ja-JP" altLang="en-US"/>
              <a:t>になることが分かります。したがって，</a:t>
            </a:r>
            <a:r>
              <a:rPr kumimoji="1" lang="en-US" altLang="ja-JP"/>
              <a:t>OIL2</a:t>
            </a:r>
            <a:r>
              <a:rPr kumimoji="1" lang="ja-JP" altLang="en-US"/>
              <a:t>（</a:t>
            </a:r>
            <a:r>
              <a:rPr kumimoji="1" lang="en-US" altLang="ja-JP"/>
              <a:t>20µSv/h</a:t>
            </a:r>
            <a:r>
              <a:rPr kumimoji="1" lang="ja-JP" altLang="en-US"/>
              <a:t>）であれば甲状腺等価線量は高くても</a:t>
            </a:r>
            <a:r>
              <a:rPr kumimoji="1" lang="en-US" altLang="ja-JP"/>
              <a:t>20mSv</a:t>
            </a:r>
            <a:r>
              <a:rPr kumimoji="1" lang="ja-JP" altLang="en-US"/>
              <a:t>になると見積もられ，安定ヨウ素剤に関する国際的な服用基準と比べても低いことから，先ずは</a:t>
            </a:r>
            <a:r>
              <a:rPr kumimoji="1" lang="en-US" altLang="ja-JP"/>
              <a:t>OIL1</a:t>
            </a:r>
            <a:r>
              <a:rPr kumimoji="1" lang="ja-JP" altLang="en-US"/>
              <a:t>または</a:t>
            </a:r>
            <a:r>
              <a:rPr kumimoji="1" lang="en-US" altLang="ja-JP"/>
              <a:t>OIL2</a:t>
            </a:r>
            <a:r>
              <a:rPr kumimoji="1" lang="ja-JP" altLang="en-US"/>
              <a:t>の該当地域の住民に対して甲状腺被ばく線量モニタリングを行うことは合理的です。なお，降雨があった場合には，空気中の放射性核種がウオッシュアウトされてしまうために空気中濃度は低くなり，甲状腺等価線量はより低い結果になります。</a:t>
            </a:r>
            <a:endParaRPr kumimoji="1" lang="en-US" altLang="ja-JP"/>
          </a:p>
          <a:p>
            <a:endParaRPr kumimoji="1" lang="en-US" altLang="ja-JP"/>
          </a:p>
          <a:p>
            <a:r>
              <a:rPr kumimoji="1" lang="en-US" altLang="ja-JP"/>
              <a:t>【</a:t>
            </a:r>
            <a:r>
              <a:rPr kumimoji="1" lang="ja-JP" altLang="en-US"/>
              <a:t>参考資料</a:t>
            </a:r>
            <a:r>
              <a:rPr kumimoji="1" lang="en-US" altLang="ja-JP"/>
              <a:t>】</a:t>
            </a:r>
          </a:p>
          <a:p>
            <a:r>
              <a:rPr kumimoji="1" lang="ja-JP" altLang="en-US"/>
              <a:t>第</a:t>
            </a:r>
            <a:r>
              <a:rPr kumimoji="1" lang="en-US" altLang="ja-JP"/>
              <a:t>1</a:t>
            </a:r>
            <a:r>
              <a:rPr kumimoji="1" lang="ja-JP" altLang="en-US"/>
              <a:t>回緊急時の甲状腺被ばく線量モニタリングに関する検討チーム</a:t>
            </a:r>
            <a:endParaRPr kumimoji="1" lang="en-US" altLang="ja-JP"/>
          </a:p>
          <a:p>
            <a:r>
              <a:rPr kumimoji="1" lang="ja-JP" altLang="en-US"/>
              <a:t>資料６　甲状腺被ばく線量モニタリングの対象年齢について</a:t>
            </a:r>
            <a:r>
              <a:rPr kumimoji="1" lang="en-US" altLang="ja-JP"/>
              <a:t>【PDF</a:t>
            </a:r>
            <a:r>
              <a:rPr kumimoji="1" lang="ja-JP" altLang="en-US"/>
              <a:t>： </a:t>
            </a:r>
            <a:r>
              <a:rPr kumimoji="1" lang="en-US" altLang="ja-JP"/>
              <a:t>591KB】</a:t>
            </a:r>
          </a:p>
          <a:p>
            <a:r>
              <a:rPr kumimoji="1" lang="en-US" altLang="ja-JP"/>
              <a:t>https://www.nra.go.jp/disclosure/committee/other_meetings/20210210_01.html</a:t>
            </a:r>
            <a:endParaRPr kumimoji="1" lang="ja-JP" altLang="en-US"/>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41</a:t>
            </a:fld>
            <a:endParaRPr kumimoji="1" lang="ja-JP" altLang="en-US"/>
          </a:p>
        </p:txBody>
      </p:sp>
    </p:spTree>
    <p:extLst>
      <p:ext uri="{BB962C8B-B14F-4D97-AF65-F5344CB8AC3E}">
        <p14:creationId xmlns:p14="http://schemas.microsoft.com/office/powerpoint/2010/main" val="38636233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福島原発事故後の福島県各地の周辺線量当量率の推移を示しています。原子力災害対策指針にある</a:t>
            </a:r>
            <a:r>
              <a:rPr kumimoji="1" lang="en-US" altLang="ja-JP"/>
              <a:t>OIL2</a:t>
            </a:r>
            <a:r>
              <a:rPr kumimoji="1" lang="ja-JP" altLang="en-US"/>
              <a:t>は</a:t>
            </a:r>
            <a:r>
              <a:rPr kumimoji="1" lang="en-US" altLang="ja-JP"/>
              <a:t>20µSv/h</a:t>
            </a:r>
            <a:r>
              <a:rPr kumimoji="1" lang="ja-JP" altLang="en-US"/>
              <a:t>ですが，</a:t>
            </a:r>
            <a:r>
              <a:rPr kumimoji="1" lang="en-US" altLang="ja-JP"/>
              <a:t>OIL2</a:t>
            </a:r>
            <a:r>
              <a:rPr kumimoji="1" lang="ja-JP" altLang="en-US"/>
              <a:t>該当地域の判断は瞬時値ではなく，一定時間持続する場合に適用されます。グラフでは飯館村が</a:t>
            </a:r>
            <a:r>
              <a:rPr kumimoji="1" lang="en-US" altLang="ja-JP"/>
              <a:t>OIL2</a:t>
            </a:r>
            <a:r>
              <a:rPr kumimoji="1" lang="ja-JP" altLang="en-US"/>
              <a:t>該当地域になります。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42</a:t>
            </a:fld>
            <a:endParaRPr kumimoji="1" lang="ja-JP" altLang="en-US"/>
          </a:p>
        </p:txBody>
      </p:sp>
    </p:spTree>
    <p:extLst>
      <p:ext uri="{BB962C8B-B14F-4D97-AF65-F5344CB8AC3E}">
        <p14:creationId xmlns:p14="http://schemas.microsoft.com/office/powerpoint/2010/main" val="3919022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福島第一原発事故直後の東京電力及び国の対応を時系列で示しています。福島第一原発事故の発生以前は，近隣住民の放射線防護重点区域は原発の</a:t>
            </a:r>
            <a:r>
              <a:rPr kumimoji="1" lang="en-US" altLang="ja-JP"/>
              <a:t>10km</a:t>
            </a:r>
            <a:r>
              <a:rPr kumimoji="1" lang="ja-JP" altLang="en-US"/>
              <a:t>圏内に設定されていました（</a:t>
            </a:r>
            <a:r>
              <a:rPr kumimoji="1" lang="en-US" altLang="ja-JP"/>
              <a:t>EPZ: Emergency Planning Zone</a:t>
            </a:r>
            <a:r>
              <a:rPr kumimoji="1" lang="ja-JP" altLang="en-US"/>
              <a:t>）。そのため，福島第一原発事故の際に</a:t>
            </a:r>
            <a:r>
              <a:rPr kumimoji="1" lang="en-US" altLang="ja-JP"/>
              <a:t>20km</a:t>
            </a:r>
            <a:r>
              <a:rPr kumimoji="1" lang="ja-JP" altLang="en-US"/>
              <a:t>圏内の近隣住民に対する避難指示や</a:t>
            </a:r>
            <a:r>
              <a:rPr kumimoji="1" lang="en-US" altLang="ja-JP"/>
              <a:t>20-30km</a:t>
            </a:r>
            <a:r>
              <a:rPr kumimoji="1" lang="ja-JP" altLang="en-US"/>
              <a:t>圏内の住民に対する屋内退避指示は，当初の防護計画にはありませんでした。</a:t>
            </a:r>
            <a:endParaRPr kumimoji="1" lang="en-US" altLang="ja-JP"/>
          </a:p>
          <a:p>
            <a:endParaRPr kumimoji="1" lang="en-US" altLang="ja-JP"/>
          </a:p>
          <a:p>
            <a:r>
              <a:rPr kumimoji="1" lang="en-US" altLang="ja-JP"/>
              <a:t>【</a:t>
            </a:r>
            <a:r>
              <a:rPr kumimoji="1" lang="ja-JP" altLang="en-US"/>
              <a:t>参考資料</a:t>
            </a:r>
            <a:r>
              <a:rPr kumimoji="1" lang="en-US" altLang="ja-JP"/>
              <a:t>】</a:t>
            </a:r>
          </a:p>
          <a:p>
            <a:r>
              <a:rPr kumimoji="1" lang="ja-JP" altLang="en-US"/>
              <a:t>ふくしま復興情報ポータルサイト</a:t>
            </a:r>
            <a:endParaRPr kumimoji="1" lang="en-US" altLang="ja-JP"/>
          </a:p>
          <a:p>
            <a:r>
              <a:rPr kumimoji="1" lang="en-US" altLang="ja-JP"/>
              <a:t>https://www.pref.fukushima.lg.jp/site/portal/cat01-more.html</a:t>
            </a:r>
            <a:endParaRPr kumimoji="1" lang="ja-JP" altLang="en-US"/>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5</a:t>
            </a:fld>
            <a:endParaRPr kumimoji="1" lang="ja-JP" altLang="en-US"/>
          </a:p>
        </p:txBody>
      </p:sp>
    </p:spTree>
    <p:extLst>
      <p:ext uri="{BB962C8B-B14F-4D97-AF65-F5344CB8AC3E}">
        <p14:creationId xmlns:p14="http://schemas.microsoft.com/office/powerpoint/2010/main" val="2105962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福島第一原発事故直後の住民避難の状況を示しています。東日本大震災により福島第一原発が深刻な状況となってから，近隣住民に対しては即時避難が指示されました。</a:t>
            </a:r>
            <a:r>
              <a:rPr kumimoji="1" lang="en-US" altLang="ja-JP" dirty="0"/>
              <a:t>20km</a:t>
            </a:r>
            <a:r>
              <a:rPr kumimoji="1" lang="ja-JP" altLang="en-US" dirty="0"/>
              <a:t>圏外の自治体については，一部の住民が自主避難をしました。</a:t>
            </a:r>
            <a:endParaRPr kumimoji="1" lang="en-US" altLang="ja-JP" dirty="0"/>
          </a:p>
          <a:p>
            <a:endParaRPr kumimoji="1" lang="en-US" altLang="ja-JP" dirty="0"/>
          </a:p>
          <a:p>
            <a:r>
              <a:rPr kumimoji="1" lang="en-US" altLang="ja-JP" dirty="0"/>
              <a:t>【</a:t>
            </a:r>
            <a:r>
              <a:rPr kumimoji="1" lang="ja-JP" altLang="en-US" dirty="0"/>
              <a:t>参考資料</a:t>
            </a:r>
            <a:r>
              <a:rPr kumimoji="1" lang="en-US" altLang="ja-JP" dirty="0"/>
              <a:t>】</a:t>
            </a:r>
          </a:p>
          <a:p>
            <a:r>
              <a:rPr kumimoji="1" lang="ja-JP" altLang="en-US" dirty="0"/>
              <a:t>国会事故調</a:t>
            </a:r>
            <a:endParaRPr kumimoji="1" lang="en-US" altLang="ja-JP" dirty="0"/>
          </a:p>
          <a:p>
            <a:r>
              <a:rPr kumimoji="1" lang="en-US" altLang="ja-JP" dirty="0"/>
              <a:t>https://warp.da.ndl.go.jp/info:ndljp/pid/3856371/naiic.go.jp/</a:t>
            </a:r>
            <a:endParaRPr kumimoji="1" lang="ja-JP" altLang="en-US" dirty="0"/>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6</a:t>
            </a:fld>
            <a:endParaRPr kumimoji="1" lang="ja-JP" altLang="en-US"/>
          </a:p>
        </p:txBody>
      </p:sp>
    </p:spTree>
    <p:extLst>
      <p:ext uri="{BB962C8B-B14F-4D97-AF65-F5344CB8AC3E}">
        <p14:creationId xmlns:p14="http://schemas.microsoft.com/office/powerpoint/2010/main" val="1858647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住民避難に際し，避難所までの経路の途中で避難退域時検査が行なわれました。除染を必要とする基準は当初</a:t>
            </a:r>
            <a:r>
              <a:rPr kumimoji="1" lang="en-US" altLang="ja-JP"/>
              <a:t>13,000cpm</a:t>
            </a:r>
            <a:r>
              <a:rPr kumimoji="1" lang="ja-JP" altLang="en-US"/>
              <a:t>（体表面汚染検査に用いる端窓式</a:t>
            </a:r>
            <a:r>
              <a:rPr kumimoji="1" lang="en-US" altLang="ja-JP"/>
              <a:t>GM</a:t>
            </a:r>
            <a:r>
              <a:rPr kumimoji="1" lang="ja-JP" altLang="en-US"/>
              <a:t>サーベイメータの指示値）に設定されていましたが，インフラの破損や冬季であったこと等から除染が困難であったため，</a:t>
            </a:r>
            <a:r>
              <a:rPr kumimoji="1" lang="en-US" altLang="ja-JP"/>
              <a:t>10</a:t>
            </a:r>
            <a:r>
              <a:rPr kumimoji="1" lang="ja-JP" altLang="en-US"/>
              <a:t>万</a:t>
            </a:r>
            <a:r>
              <a:rPr kumimoji="1" lang="en-US" altLang="ja-JP" err="1"/>
              <a:t>cpm</a:t>
            </a:r>
            <a:r>
              <a:rPr kumimoji="1" lang="ja-JP" altLang="en-US"/>
              <a:t>に基準が変更されました。ごく一部の避難住民からは基準を超過する汚染が検出されています。</a:t>
            </a:r>
            <a:endParaRPr kumimoji="1" lang="en-US" altLang="ja-JP"/>
          </a:p>
          <a:p>
            <a:endParaRPr kumimoji="1" lang="en-US" altLang="ja-JP"/>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7</a:t>
            </a:fld>
            <a:endParaRPr kumimoji="1" lang="ja-JP" altLang="en-US"/>
          </a:p>
        </p:txBody>
      </p:sp>
    </p:spTree>
    <p:extLst>
      <p:ext uri="{BB962C8B-B14F-4D97-AF65-F5344CB8AC3E}">
        <p14:creationId xmlns:p14="http://schemas.microsoft.com/office/powerpoint/2010/main" val="2424408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福島県では，福島第一原発事故が発生した</a:t>
            </a:r>
            <a:r>
              <a:rPr kumimoji="1" lang="en-US" altLang="ja-JP" dirty="0"/>
              <a:t>2011</a:t>
            </a:r>
            <a:r>
              <a:rPr kumimoji="1" lang="ja-JP" altLang="en-US" dirty="0"/>
              <a:t>年から県民健康調査を行っています。同調査の項目の一つには，震災時に</a:t>
            </a:r>
            <a:r>
              <a:rPr kumimoji="1" lang="en-US" altLang="ja-JP" dirty="0"/>
              <a:t>18</a:t>
            </a:r>
            <a:r>
              <a:rPr kumimoji="1" lang="ja-JP" altLang="en-US" dirty="0"/>
              <a:t>歳以下であった県民を対象として，超音波診断による甲状腺検査があり，その最新の結果をスライドに示しています。甲状腺疾患と放射線被ばくの関係が議論されてきましたが，過剰診断による影響と考えられて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8</a:t>
            </a:fld>
            <a:endParaRPr kumimoji="1" lang="ja-JP" altLang="en-US"/>
          </a:p>
        </p:txBody>
      </p:sp>
    </p:spTree>
    <p:extLst>
      <p:ext uri="{BB962C8B-B14F-4D97-AF65-F5344CB8AC3E}">
        <p14:creationId xmlns:p14="http://schemas.microsoft.com/office/powerpoint/2010/main" val="3951870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3EE85-19C2-5DA8-F8E8-6D2808B82C8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59B3846-BB89-D6E4-6011-E7FC35E4B83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806E8C6-124E-EBA9-EA70-0FCE55A94E97}"/>
              </a:ext>
            </a:extLst>
          </p:cNvPr>
          <p:cNvSpPr>
            <a:spLocks noGrp="1"/>
          </p:cNvSpPr>
          <p:nvPr>
            <p:ph type="body" idx="1"/>
          </p:nvPr>
        </p:nvSpPr>
        <p:spPr/>
        <p:txBody>
          <a:bodyPr/>
          <a:lstStyle/>
          <a:p>
            <a:r>
              <a:rPr kumimoji="1" lang="ja-JP" altLang="en-US"/>
              <a:t>原子力防災に関する主な法令と計画を示しています。本講義では原子力災害対策指針を中心に解説します。</a:t>
            </a:r>
          </a:p>
        </p:txBody>
      </p:sp>
      <p:sp>
        <p:nvSpPr>
          <p:cNvPr id="4" name="スライド番号プレースホルダー 3">
            <a:extLst>
              <a:ext uri="{FF2B5EF4-FFF2-40B4-BE49-F238E27FC236}">
                <a16:creationId xmlns:a16="http://schemas.microsoft.com/office/drawing/2014/main" id="{3130B3BF-650B-A15A-BC43-B3821CC6ED31}"/>
              </a:ext>
            </a:extLst>
          </p:cNvPr>
          <p:cNvSpPr>
            <a:spLocks noGrp="1"/>
          </p:cNvSpPr>
          <p:nvPr>
            <p:ph type="sldNum" sz="quarter" idx="5"/>
          </p:nvPr>
        </p:nvSpPr>
        <p:spPr/>
        <p:txBody>
          <a:bodyPr/>
          <a:lstStyle/>
          <a:p>
            <a:fld id="{2268BC9F-921E-471B-A2E7-C68535D1B12E}" type="slidenum">
              <a:rPr kumimoji="1" lang="ja-JP" altLang="en-US" smtClean="0"/>
              <a:t>9</a:t>
            </a:fld>
            <a:endParaRPr kumimoji="1" lang="ja-JP" altLang="en-US"/>
          </a:p>
        </p:txBody>
      </p:sp>
    </p:spTree>
    <p:extLst>
      <p:ext uri="{BB962C8B-B14F-4D97-AF65-F5344CB8AC3E}">
        <p14:creationId xmlns:p14="http://schemas.microsoft.com/office/powerpoint/2010/main" val="274088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9EE0F403-CF35-414D-8386-30BB53499838}"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80898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EE0F403-CF35-414D-8386-30BB53499838}"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3457539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EE0F403-CF35-414D-8386-30BB53499838}"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214918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EE0F403-CF35-414D-8386-30BB53499838}"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225073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E0F403-CF35-414D-8386-30BB53499838}"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91977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9EE0F403-CF35-414D-8386-30BB53499838}" type="datetimeFigureOut">
              <a:rPr kumimoji="1" lang="ja-JP" altLang="en-US" smtClean="0"/>
              <a:t>2024/11/19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199140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EE0F403-CF35-414D-8386-30BB53499838}" type="datetimeFigureOut">
              <a:rPr kumimoji="1" lang="ja-JP" altLang="en-US" smtClean="0"/>
              <a:t>2024/11/19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219462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EE0F403-CF35-414D-8386-30BB53499838}" type="datetimeFigureOut">
              <a:rPr kumimoji="1" lang="ja-JP" altLang="en-US" smtClean="0"/>
              <a:t>2024/11/19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392914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0F403-CF35-414D-8386-30BB53499838}" type="datetimeFigureOut">
              <a:rPr kumimoji="1" lang="ja-JP" altLang="en-US" smtClean="0"/>
              <a:t>2024/11/19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388813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E0F403-CF35-414D-8386-30BB53499838}" type="datetimeFigureOut">
              <a:rPr kumimoji="1" lang="ja-JP" altLang="en-US" smtClean="0"/>
              <a:t>2024/11/19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93560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E0F403-CF35-414D-8386-30BB53499838}" type="datetimeFigureOut">
              <a:rPr kumimoji="1" lang="ja-JP" altLang="en-US" smtClean="0"/>
              <a:t>2024/11/19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295275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0F403-CF35-414D-8386-30BB53499838}" type="datetimeFigureOut">
              <a:rPr kumimoji="1" lang="ja-JP" altLang="en-US" smtClean="0"/>
              <a:t>2024/11/19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3635485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hyperlink" Target="https://www.nra.go.jp/data/000024442.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jaero.or.jp/sogo/detail/cat-05-02.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jaero.or.jp/sogo/detail/cat-05-03.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nra.go.jp/data/000404693.pdf" TargetMode="External"/><Relationship Id="rId4" Type="http://schemas.openxmlformats.org/officeDocument/2006/relationships/hyperlink" Target="https://www.nra.go.jp/nra/chotatsu/yosanshikou/itaku_houkoku-r_r3.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6.jpeg"/><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C4F0B0B-1AFF-0B99-031F-42EA9E7392AB}"/>
              </a:ext>
            </a:extLst>
          </p:cNvPr>
          <p:cNvSpPr/>
          <p:nvPr/>
        </p:nvSpPr>
        <p:spPr>
          <a:xfrm>
            <a:off x="704535" y="1705451"/>
            <a:ext cx="8496937" cy="1723549"/>
          </a:xfrm>
          <a:prstGeom prst="rect">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2AE0487-ABDA-A143-49AB-4EC3332AA45A}"/>
              </a:ext>
            </a:extLst>
          </p:cNvPr>
          <p:cNvSpPr txBox="1"/>
          <p:nvPr/>
        </p:nvSpPr>
        <p:spPr>
          <a:xfrm>
            <a:off x="3244849" y="1033572"/>
            <a:ext cx="3416320" cy="523220"/>
          </a:xfrm>
          <a:prstGeom prst="rect">
            <a:avLst/>
          </a:prstGeom>
          <a:noFill/>
        </p:spPr>
        <p:txBody>
          <a:bodyPr wrap="none" rtlCol="0">
            <a:spAutoFit/>
          </a:bodyPr>
          <a:lstStyle/>
          <a:p>
            <a:pPr algn="ctr"/>
            <a:r>
              <a:rPr kumimoji="1" lang="ja-JP" altLang="en-US" sz="2800">
                <a:solidFill>
                  <a:schemeClr val="tx1">
                    <a:lumMod val="85000"/>
                    <a:lumOff val="15000"/>
                  </a:schemeClr>
                </a:solidFill>
                <a:latin typeface="BIZ UDPゴシック" panose="020B0400000000000000" pitchFamily="50" charset="-128"/>
                <a:ea typeface="BIZ UDPゴシック" panose="020B0400000000000000" pitchFamily="50" charset="-128"/>
              </a:rPr>
              <a:t>甲状腺簡易測定研修</a:t>
            </a:r>
          </a:p>
        </p:txBody>
      </p:sp>
      <p:sp>
        <p:nvSpPr>
          <p:cNvPr id="6" name="テキスト ボックス 5">
            <a:extLst>
              <a:ext uri="{FF2B5EF4-FFF2-40B4-BE49-F238E27FC236}">
                <a16:creationId xmlns:a16="http://schemas.microsoft.com/office/drawing/2014/main" id="{798CDB56-C5FE-A41B-AEFC-52F45294B1FA}"/>
              </a:ext>
            </a:extLst>
          </p:cNvPr>
          <p:cNvSpPr txBox="1"/>
          <p:nvPr/>
        </p:nvSpPr>
        <p:spPr>
          <a:xfrm>
            <a:off x="1411809" y="1797783"/>
            <a:ext cx="7082388" cy="1538883"/>
          </a:xfrm>
          <a:prstGeom prst="rect">
            <a:avLst/>
          </a:prstGeom>
          <a:noFill/>
        </p:spPr>
        <p:txBody>
          <a:bodyPr wrap="none" rtlCol="0">
            <a:spAutoFit/>
          </a:bodyPr>
          <a:lstStyle/>
          <a:p>
            <a:pPr algn="ctr">
              <a:spcAft>
                <a:spcPts val="1200"/>
              </a:spcAft>
            </a:pPr>
            <a:r>
              <a:rPr kumimoji="1" lang="ja-JP" altLang="en-US" sz="4800" b="1">
                <a:solidFill>
                  <a:schemeClr val="tx1">
                    <a:lumMod val="85000"/>
                    <a:lumOff val="15000"/>
                  </a:schemeClr>
                </a:solidFill>
                <a:latin typeface="BIZ UDPゴシック" panose="020B0400000000000000" pitchFamily="50" charset="-128"/>
                <a:ea typeface="BIZ UDPゴシック" panose="020B0400000000000000" pitchFamily="50" charset="-128"/>
              </a:rPr>
              <a:t>我が国の原子力災害対応</a:t>
            </a:r>
            <a:endParaRPr kumimoji="1" lang="en-US" altLang="ja-JP" sz="4800" b="1">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spcAft>
                <a:spcPts val="1200"/>
              </a:spcAft>
            </a:pPr>
            <a:r>
              <a:rPr kumimoji="1" lang="ja-JP" altLang="en-US" sz="3600" b="1">
                <a:solidFill>
                  <a:schemeClr val="tx1">
                    <a:lumMod val="85000"/>
                    <a:lumOff val="15000"/>
                  </a:schemeClr>
                </a:solidFill>
                <a:latin typeface="BIZ UDPゴシック" panose="020B0400000000000000" pitchFamily="50" charset="-128"/>
                <a:ea typeface="BIZ UDPゴシック" panose="020B0400000000000000" pitchFamily="50" charset="-128"/>
              </a:rPr>
              <a:t>－公衆の放射線防護の観点から－</a:t>
            </a:r>
          </a:p>
        </p:txBody>
      </p:sp>
      <p:sp>
        <p:nvSpPr>
          <p:cNvPr id="7" name="正方形/長方形 6">
            <a:extLst>
              <a:ext uri="{FF2B5EF4-FFF2-40B4-BE49-F238E27FC236}">
                <a16:creationId xmlns:a16="http://schemas.microsoft.com/office/drawing/2014/main" id="{B13F5963-14AC-0B0E-6967-C81D2181A622}"/>
              </a:ext>
            </a:extLst>
          </p:cNvPr>
          <p:cNvSpPr/>
          <p:nvPr/>
        </p:nvSpPr>
        <p:spPr>
          <a:xfrm>
            <a:off x="704535" y="1705451"/>
            <a:ext cx="288032" cy="1723549"/>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E695391-C8F1-C423-C8B9-9745496CB8B6}"/>
              </a:ext>
            </a:extLst>
          </p:cNvPr>
          <p:cNvSpPr/>
          <p:nvPr/>
        </p:nvSpPr>
        <p:spPr>
          <a:xfrm>
            <a:off x="8913440" y="1705451"/>
            <a:ext cx="288032" cy="1723549"/>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248BF4B4-C28D-8C60-AC65-E4F4846C06F4}"/>
              </a:ext>
            </a:extLst>
          </p:cNvPr>
          <p:cNvSpPr txBox="1"/>
          <p:nvPr/>
        </p:nvSpPr>
        <p:spPr>
          <a:xfrm>
            <a:off x="2367301" y="4149080"/>
            <a:ext cx="5314275" cy="707886"/>
          </a:xfrm>
          <a:prstGeom prst="rect">
            <a:avLst/>
          </a:prstGeom>
          <a:noFill/>
        </p:spPr>
        <p:txBody>
          <a:bodyPr wrap="none" rtlCol="0">
            <a:spAutoFit/>
          </a:bodyPr>
          <a:lstStyle/>
          <a:p>
            <a:pPr algn="ctr"/>
            <a:r>
              <a:rPr lang="ja-JP" altLang="en-US" sz="2000" dirty="0"/>
              <a:t>国立研究開発法人量子科学技術研究開発機構</a:t>
            </a:r>
            <a:endParaRPr kumimoji="1" lang="en-US" altLang="ja-JP" sz="2000" dirty="0"/>
          </a:p>
          <a:p>
            <a:pPr algn="ctr"/>
            <a:r>
              <a:rPr kumimoji="1" lang="en-US" altLang="ja-JP" sz="2000" dirty="0"/>
              <a:t>Ver.202411</a:t>
            </a:r>
            <a:endParaRPr kumimoji="1" lang="ja-JP" altLang="en-US" sz="2000" dirty="0"/>
          </a:p>
        </p:txBody>
      </p:sp>
    </p:spTree>
    <p:extLst>
      <p:ext uri="{BB962C8B-B14F-4D97-AF65-F5344CB8AC3E}">
        <p14:creationId xmlns:p14="http://schemas.microsoft.com/office/powerpoint/2010/main" val="3601090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9DD11-BDBF-0A8F-DC3A-22B5057EB475}"/>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CB81E496-BF76-2C9B-D086-ABFF9DF18D31}"/>
              </a:ext>
            </a:extLst>
          </p:cNvPr>
          <p:cNvPicPr>
            <a:picLocks noChangeAspect="1"/>
          </p:cNvPicPr>
          <p:nvPr/>
        </p:nvPicPr>
        <p:blipFill>
          <a:blip r:embed="rId3"/>
          <a:stretch>
            <a:fillRect/>
          </a:stretch>
        </p:blipFill>
        <p:spPr>
          <a:xfrm>
            <a:off x="1063757" y="4694465"/>
            <a:ext cx="5959032" cy="1965945"/>
          </a:xfrm>
          <a:prstGeom prst="rect">
            <a:avLst/>
          </a:prstGeom>
        </p:spPr>
      </p:pic>
      <p:sp>
        <p:nvSpPr>
          <p:cNvPr id="4" name="テキスト ボックス 3">
            <a:extLst>
              <a:ext uri="{FF2B5EF4-FFF2-40B4-BE49-F238E27FC236}">
                <a16:creationId xmlns:a16="http://schemas.microsoft.com/office/drawing/2014/main" id="{8BDCF2C6-AF1C-4A33-DA2E-3ECD5B57C73F}"/>
              </a:ext>
            </a:extLst>
          </p:cNvPr>
          <p:cNvSpPr txBox="1"/>
          <p:nvPr/>
        </p:nvSpPr>
        <p:spPr>
          <a:xfrm>
            <a:off x="704528" y="188640"/>
            <a:ext cx="2954655" cy="461665"/>
          </a:xfrm>
          <a:prstGeom prst="rect">
            <a:avLst/>
          </a:prstGeom>
          <a:noFill/>
        </p:spPr>
        <p:txBody>
          <a:bodyPr wrap="none" rtlCol="0">
            <a:spAutoFit/>
          </a:bodyPr>
          <a:lstStyle/>
          <a:p>
            <a:r>
              <a:rPr kumimoji="1" lang="ja-JP" altLang="en-US" sz="2400">
                <a:solidFill>
                  <a:schemeClr val="tx1">
                    <a:lumMod val="85000"/>
                    <a:lumOff val="15000"/>
                  </a:schemeClr>
                </a:solidFill>
                <a:latin typeface="BIZ UDPゴシック" panose="020B0400000000000000" pitchFamily="50" charset="-128"/>
                <a:ea typeface="BIZ UDPゴシック" panose="020B0400000000000000" pitchFamily="50" charset="-128"/>
              </a:rPr>
              <a:t>原子力災害対策指針</a:t>
            </a:r>
          </a:p>
        </p:txBody>
      </p:sp>
      <p:sp>
        <p:nvSpPr>
          <p:cNvPr id="5" name="正方形/長方形 4">
            <a:extLst>
              <a:ext uri="{FF2B5EF4-FFF2-40B4-BE49-F238E27FC236}">
                <a16:creationId xmlns:a16="http://schemas.microsoft.com/office/drawing/2014/main" id="{5FB70A6D-D476-BDA6-334A-3699830B0617}"/>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9AE29433-C2A0-EA12-A315-0770342020A0}"/>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A2CC050-3F02-5141-D3F0-20912D684575}"/>
              </a:ext>
            </a:extLst>
          </p:cNvPr>
          <p:cNvSpPr txBox="1"/>
          <p:nvPr/>
        </p:nvSpPr>
        <p:spPr>
          <a:xfrm>
            <a:off x="488504" y="836712"/>
            <a:ext cx="8928992" cy="2708434"/>
          </a:xfrm>
          <a:prstGeom prst="rect">
            <a:avLst/>
          </a:prstGeom>
          <a:noFill/>
          <a:effectLst/>
        </p:spPr>
        <p:txBody>
          <a:bodyPr wrap="square" rtlCol="0">
            <a:spAutoFit/>
          </a:bodyPr>
          <a:lstStyle/>
          <a:p>
            <a:pPr marL="285750" indent="-285750">
              <a:spcAft>
                <a:spcPts val="1200"/>
              </a:spcAft>
              <a:buFont typeface="Wingdings" panose="05000000000000000000" pitchFamily="2" charset="2"/>
              <a:buChar char="l"/>
            </a:pPr>
            <a:r>
              <a:rPr kumimoji="1" lang="ja-JP" altLang="en-US" sz="2000" dirty="0">
                <a:latin typeface="BIZ UDPゴシック" panose="020B0400000000000000" pitchFamily="50" charset="-128"/>
                <a:ea typeface="BIZ UDPゴシック" panose="020B0400000000000000" pitchFamily="50" charset="-128"/>
                <a:cs typeface="Arial" panose="020B0604020202020204" pitchFamily="34" charset="0"/>
              </a:rPr>
              <a:t>原子力災害対策指針は，原子力災害対策特別措置法に基づき，原子力事業者，指定行政機関の長及び指定地方行政機関の長，地方公共団体，指定公共機関及び指定地方公共機関その他の者が</a:t>
            </a:r>
            <a:r>
              <a:rPr kumimoji="1" lang="ja-JP" altLang="en-US" sz="2000" dirty="0">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原子力災害対策を円滑に実施するために定めるもの</a:t>
            </a:r>
            <a:r>
              <a:rPr kumimoji="1" lang="ja-JP" altLang="en-US" sz="2000" dirty="0">
                <a:latin typeface="BIZ UDPゴシック" panose="020B0400000000000000" pitchFamily="50" charset="-128"/>
                <a:ea typeface="BIZ UDPゴシック" panose="020B0400000000000000" pitchFamily="50" charset="-128"/>
                <a:cs typeface="Arial" panose="020B0604020202020204" pitchFamily="34" charset="0"/>
              </a:rPr>
              <a:t>。</a:t>
            </a:r>
            <a:endParaRPr kumimoji="1" lang="en-US" altLang="ja-JP" sz="2000" dirty="0">
              <a:latin typeface="BIZ UDPゴシック" panose="020B0400000000000000" pitchFamily="50" charset="-128"/>
              <a:ea typeface="BIZ UDPゴシック" panose="020B0400000000000000" pitchFamily="50" charset="-128"/>
              <a:cs typeface="Arial" panose="020B0604020202020204" pitchFamily="34" charset="0"/>
            </a:endParaRPr>
          </a:p>
          <a:p>
            <a:pPr marL="285750" indent="-285750">
              <a:buFont typeface="Wingdings" panose="05000000000000000000" pitchFamily="2" charset="2"/>
              <a:buChar char="l"/>
            </a:pPr>
            <a:r>
              <a:rPr lang="ja-JP" altLang="en-US" sz="2000" dirty="0">
                <a:latin typeface="BIZ UDPゴシック" panose="020B0400000000000000" pitchFamily="50" charset="-128"/>
                <a:ea typeface="BIZ UDPゴシック" panose="020B0400000000000000" pitchFamily="50" charset="-128"/>
                <a:cs typeface="Arial" panose="020B0604020202020204" pitchFamily="34" charset="0"/>
              </a:rPr>
              <a:t>国民の生命及び身体の安全を確保することが最も重要であるという観点から，緊急事態における原子力施設周辺の住民等に対する</a:t>
            </a:r>
            <a:r>
              <a:rPr lang="ja-JP" altLang="en-US" sz="2000" dirty="0">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放射線の重篤な確定的影響を回避し又は最小化</a:t>
            </a:r>
            <a:r>
              <a:rPr lang="ja-JP" altLang="en-US" sz="2000" dirty="0">
                <a:latin typeface="BIZ UDPゴシック" panose="020B0400000000000000" pitchFamily="50" charset="-128"/>
                <a:ea typeface="BIZ UDPゴシック" panose="020B0400000000000000" pitchFamily="50" charset="-128"/>
                <a:cs typeface="Arial" panose="020B0604020202020204" pitchFamily="34" charset="0"/>
              </a:rPr>
              <a:t>するため，及び，</a:t>
            </a:r>
            <a:r>
              <a:rPr lang="ja-JP" altLang="en-US" sz="2000" dirty="0">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確率的影響のリスクを低減</a:t>
            </a:r>
            <a:r>
              <a:rPr lang="ja-JP" altLang="en-US" sz="2000" dirty="0">
                <a:latin typeface="BIZ UDPゴシック" panose="020B0400000000000000" pitchFamily="50" charset="-128"/>
                <a:ea typeface="BIZ UDPゴシック" panose="020B0400000000000000" pitchFamily="50" charset="-128"/>
                <a:cs typeface="Arial" panose="020B0604020202020204" pitchFamily="34" charset="0"/>
              </a:rPr>
              <a:t>するための防護措置を確実なものとする。</a:t>
            </a:r>
            <a:endParaRPr kumimoji="1" lang="en-US" altLang="ja-JP" sz="2000" dirty="0">
              <a:latin typeface="BIZ UDPゴシック" panose="020B0400000000000000" pitchFamily="50" charset="-128"/>
              <a:ea typeface="BIZ UDPゴシック" panose="020B0400000000000000" pitchFamily="50" charset="-128"/>
              <a:cs typeface="Arial" panose="020B0604020202020204" pitchFamily="34" charset="0"/>
            </a:endParaRPr>
          </a:p>
        </p:txBody>
      </p:sp>
      <p:pic>
        <p:nvPicPr>
          <p:cNvPr id="15" name="図 14">
            <a:extLst>
              <a:ext uri="{FF2B5EF4-FFF2-40B4-BE49-F238E27FC236}">
                <a16:creationId xmlns:a16="http://schemas.microsoft.com/office/drawing/2014/main" id="{2BCB4D08-474E-5C6A-5204-B3EE476D7DCA}"/>
              </a:ext>
            </a:extLst>
          </p:cNvPr>
          <p:cNvPicPr>
            <a:picLocks noChangeAspect="1"/>
          </p:cNvPicPr>
          <p:nvPr/>
        </p:nvPicPr>
        <p:blipFill rotWithShape="1">
          <a:blip r:embed="rId4"/>
          <a:srcRect l="28920" t="4807" r="31100" b="87098"/>
          <a:stretch/>
        </p:blipFill>
        <p:spPr>
          <a:xfrm>
            <a:off x="1376666" y="3692311"/>
            <a:ext cx="7152667" cy="792088"/>
          </a:xfrm>
          <a:prstGeom prst="rect">
            <a:avLst/>
          </a:prstGeom>
        </p:spPr>
      </p:pic>
      <p:sp>
        <p:nvSpPr>
          <p:cNvPr id="16" name="正方形/長方形 15">
            <a:extLst>
              <a:ext uri="{FF2B5EF4-FFF2-40B4-BE49-F238E27FC236}">
                <a16:creationId xmlns:a16="http://schemas.microsoft.com/office/drawing/2014/main" id="{EA6C981E-7E0F-2CD1-44EC-B4369DE3A86C}"/>
              </a:ext>
            </a:extLst>
          </p:cNvPr>
          <p:cNvSpPr/>
          <p:nvPr/>
        </p:nvSpPr>
        <p:spPr>
          <a:xfrm>
            <a:off x="4016896" y="4196367"/>
            <a:ext cx="1080120" cy="234570"/>
          </a:xfrm>
          <a:prstGeom prst="rect">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CD5626B3-7594-9C98-A207-B5612570A7FC}"/>
              </a:ext>
            </a:extLst>
          </p:cNvPr>
          <p:cNvSpPr/>
          <p:nvPr/>
        </p:nvSpPr>
        <p:spPr>
          <a:xfrm rot="5400000">
            <a:off x="4424973" y="4448395"/>
            <a:ext cx="263966" cy="432048"/>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404E00D2-EF68-DC82-6D80-C7EEA2B6C338}"/>
              </a:ext>
            </a:extLst>
          </p:cNvPr>
          <p:cNvSpPr/>
          <p:nvPr/>
        </p:nvSpPr>
        <p:spPr>
          <a:xfrm>
            <a:off x="1112741" y="6105162"/>
            <a:ext cx="5059457" cy="263965"/>
          </a:xfrm>
          <a:prstGeom prst="rect">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67672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A5ACA5F-3152-9392-1EFF-0B5B7E6C4C7C}"/>
              </a:ext>
            </a:extLst>
          </p:cNvPr>
          <p:cNvSpPr txBox="1"/>
          <p:nvPr/>
        </p:nvSpPr>
        <p:spPr>
          <a:xfrm>
            <a:off x="704528" y="188640"/>
            <a:ext cx="4487126" cy="461665"/>
          </a:xfrm>
          <a:prstGeom prst="rect">
            <a:avLst/>
          </a:prstGeom>
          <a:noFill/>
        </p:spPr>
        <p:txBody>
          <a:bodyPr wrap="none" rtlCol="0">
            <a:spAutoFit/>
          </a:bodyPr>
          <a:lstStyle/>
          <a:p>
            <a:r>
              <a:rPr kumimoji="1" lang="ja-JP" altLang="en-US" sz="2400">
                <a:solidFill>
                  <a:schemeClr val="tx1">
                    <a:lumMod val="85000"/>
                    <a:lumOff val="15000"/>
                  </a:schemeClr>
                </a:solidFill>
                <a:latin typeface="BIZ UDPゴシック" panose="020B0400000000000000" pitchFamily="50" charset="-128"/>
                <a:ea typeface="BIZ UDPゴシック" panose="020B0400000000000000" pitchFamily="50" charset="-128"/>
              </a:rPr>
              <a:t>原子力災害対策指針の主な内容</a:t>
            </a:r>
          </a:p>
        </p:txBody>
      </p:sp>
      <p:sp>
        <p:nvSpPr>
          <p:cNvPr id="5" name="正方形/長方形 4">
            <a:extLst>
              <a:ext uri="{FF2B5EF4-FFF2-40B4-BE49-F238E27FC236}">
                <a16:creationId xmlns:a16="http://schemas.microsoft.com/office/drawing/2014/main" id="{061DAD28-1DDC-6F05-E6B2-EC173A05A96A}"/>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A107B269-0AB2-4D09-8CCC-044025C47AFD}"/>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2CBD2E98-0D51-6828-7B29-5DF1736939A8}"/>
              </a:ext>
            </a:extLst>
          </p:cNvPr>
          <p:cNvSpPr/>
          <p:nvPr/>
        </p:nvSpPr>
        <p:spPr>
          <a:xfrm>
            <a:off x="492448" y="851445"/>
            <a:ext cx="9063979" cy="1109735"/>
          </a:xfrm>
          <a:prstGeom prst="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t"/>
          <a:lstStyle/>
          <a:p>
            <a:r>
              <a:rPr kumimoji="1" lang="en-US" altLang="ja-JP" b="1">
                <a:latin typeface="Arial" panose="020B0604020202020204" pitchFamily="34" charset="0"/>
                <a:ea typeface="BIZ UDPゴシック" panose="020B0400000000000000" pitchFamily="50" charset="-128"/>
                <a:cs typeface="Arial" panose="020B0604020202020204" pitchFamily="34" charset="0"/>
              </a:rPr>
              <a:t>1.</a:t>
            </a:r>
            <a:r>
              <a:rPr kumimoji="1" lang="ja-JP" altLang="en-US" b="1">
                <a:latin typeface="Arial" panose="020B0604020202020204" pitchFamily="34" charset="0"/>
                <a:ea typeface="BIZ UDPゴシック" panose="020B0400000000000000" pitchFamily="50" charset="-128"/>
                <a:cs typeface="Arial" panose="020B0604020202020204" pitchFamily="34" charset="0"/>
              </a:rPr>
              <a:t> 原子力災害対策に係る基本的事項</a:t>
            </a:r>
            <a:endParaRPr kumimoji="1" lang="en-US" altLang="ja-JP" b="1">
              <a:latin typeface="Arial" panose="020B0604020202020204" pitchFamily="34" charset="0"/>
              <a:ea typeface="BIZ UDPゴシック" panose="020B0400000000000000" pitchFamily="50" charset="-128"/>
              <a:cs typeface="Arial" panose="020B0604020202020204" pitchFamily="34" charset="0"/>
            </a:endParaRPr>
          </a:p>
          <a:p>
            <a:pPr marL="742950" lvl="1" indent="-285750">
              <a:buFont typeface="Wingdings" panose="05000000000000000000" pitchFamily="2" charset="2"/>
              <a:buChar char="l"/>
            </a:pPr>
            <a:r>
              <a:rPr kumimoji="1" lang="ja-JP" altLang="en-US" sz="1600">
                <a:latin typeface="Arial" panose="020B0604020202020204" pitchFamily="34" charset="0"/>
                <a:ea typeface="BIZ UDPゴシック" panose="020B0400000000000000" pitchFamily="50" charset="-128"/>
                <a:cs typeface="Arial" panose="020B0604020202020204" pitchFamily="34" charset="0"/>
              </a:rPr>
              <a:t>指針の位置づけ</a:t>
            </a:r>
            <a:endParaRPr kumimoji="1" lang="en-US" altLang="ja-JP" sz="1600">
              <a:latin typeface="Arial" panose="020B0604020202020204" pitchFamily="34" charset="0"/>
              <a:ea typeface="BIZ UDPゴシック" panose="020B0400000000000000" pitchFamily="50" charset="-128"/>
              <a:cs typeface="Arial" panose="020B0604020202020204" pitchFamily="34" charset="0"/>
            </a:endParaRPr>
          </a:p>
          <a:p>
            <a:pPr marL="742950" lvl="1" indent="-285750">
              <a:buFont typeface="Wingdings" panose="05000000000000000000" pitchFamily="2" charset="2"/>
              <a:buChar char="l"/>
            </a:pPr>
            <a:r>
              <a:rPr lang="ja-JP" altLang="en-US" sz="1600">
                <a:latin typeface="Arial" panose="020B0604020202020204" pitchFamily="34" charset="0"/>
                <a:ea typeface="BIZ UDPゴシック" panose="020B0400000000000000" pitchFamily="50" charset="-128"/>
                <a:cs typeface="Arial" panose="020B0604020202020204" pitchFamily="34" charset="0"/>
              </a:rPr>
              <a:t>原子力災害の特徴</a:t>
            </a:r>
            <a:endParaRPr lang="en-US" altLang="ja-JP" sz="1600">
              <a:latin typeface="Arial" panose="020B0604020202020204" pitchFamily="34" charset="0"/>
              <a:ea typeface="BIZ UDPゴシック" panose="020B0400000000000000" pitchFamily="50" charset="-128"/>
              <a:cs typeface="Arial" panose="020B0604020202020204" pitchFamily="34" charset="0"/>
            </a:endParaRPr>
          </a:p>
          <a:p>
            <a:pPr marL="742950" lvl="1" indent="-285750">
              <a:buFont typeface="Wingdings" panose="05000000000000000000" pitchFamily="2" charset="2"/>
              <a:buChar char="l"/>
            </a:pPr>
            <a:r>
              <a:rPr kumimoji="1" lang="ja-JP" altLang="en-US" sz="1600">
                <a:latin typeface="Arial" panose="020B0604020202020204" pitchFamily="34" charset="0"/>
                <a:ea typeface="BIZ UDPゴシック" panose="020B0400000000000000" pitchFamily="50" charset="-128"/>
                <a:cs typeface="Arial" panose="020B0604020202020204" pitchFamily="34" charset="0"/>
              </a:rPr>
              <a:t>放射線被ばくの防護措置の基本的考え方</a:t>
            </a:r>
          </a:p>
        </p:txBody>
      </p:sp>
      <p:sp>
        <p:nvSpPr>
          <p:cNvPr id="7" name="正方形/長方形 6">
            <a:extLst>
              <a:ext uri="{FF2B5EF4-FFF2-40B4-BE49-F238E27FC236}">
                <a16:creationId xmlns:a16="http://schemas.microsoft.com/office/drawing/2014/main" id="{DA2DAFD5-A9BE-E6BC-E843-4870DC612B30}"/>
              </a:ext>
            </a:extLst>
          </p:cNvPr>
          <p:cNvSpPr/>
          <p:nvPr/>
        </p:nvSpPr>
        <p:spPr>
          <a:xfrm>
            <a:off x="492448" y="2041674"/>
            <a:ext cx="9063979" cy="1368150"/>
          </a:xfrm>
          <a:prstGeom prst="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t"/>
          <a:lstStyle/>
          <a:p>
            <a:r>
              <a:rPr kumimoji="1" lang="en-US" altLang="ja-JP" b="1">
                <a:latin typeface="Arial" panose="020B0604020202020204" pitchFamily="34" charset="0"/>
                <a:ea typeface="BIZ UDPゴシック" panose="020B0400000000000000" pitchFamily="50" charset="-128"/>
                <a:cs typeface="Arial" panose="020B0604020202020204" pitchFamily="34" charset="0"/>
              </a:rPr>
              <a:t>2.</a:t>
            </a:r>
            <a:r>
              <a:rPr kumimoji="1" lang="ja-JP" altLang="en-US" b="1">
                <a:latin typeface="Arial" panose="020B0604020202020204" pitchFamily="34" charset="0"/>
                <a:ea typeface="BIZ UDPゴシック" panose="020B0400000000000000" pitchFamily="50" charset="-128"/>
                <a:cs typeface="Arial" panose="020B0604020202020204" pitchFamily="34" charset="0"/>
              </a:rPr>
              <a:t> 原子力災害事前対策に係る事項</a:t>
            </a:r>
            <a:endParaRPr kumimoji="1" lang="en-US" altLang="ja-JP" b="1">
              <a:latin typeface="Arial" panose="020B0604020202020204" pitchFamily="34" charset="0"/>
              <a:ea typeface="BIZ UDPゴシック" panose="020B0400000000000000" pitchFamily="50" charset="-128"/>
              <a:cs typeface="Arial" panose="020B0604020202020204" pitchFamily="34" charset="0"/>
            </a:endParaRPr>
          </a:p>
          <a:p>
            <a:pPr marL="742950" lvl="1" indent="-285750">
              <a:buFont typeface="Wingdings" panose="05000000000000000000" pitchFamily="2" charset="2"/>
              <a:buChar char="l"/>
            </a:pPr>
            <a:r>
              <a:rPr lang="ja-JP" altLang="en-US" sz="1600">
                <a:latin typeface="Arial" panose="020B0604020202020204" pitchFamily="34" charset="0"/>
                <a:ea typeface="BIZ UDPゴシック" panose="020B0400000000000000" pitchFamily="50" charset="-128"/>
                <a:cs typeface="Arial" panose="020B0604020202020204" pitchFamily="34" charset="0"/>
              </a:rPr>
              <a:t>緊急時の意思決定のための基準となる</a:t>
            </a:r>
            <a:r>
              <a:rPr lang="en-US" altLang="ja-JP" sz="1600" b="1">
                <a:solidFill>
                  <a:srgbClr val="FF0000"/>
                </a:solidFill>
                <a:latin typeface="Arial" panose="020B0604020202020204" pitchFamily="34" charset="0"/>
                <a:ea typeface="BIZ UDPゴシック" panose="020B0400000000000000" pitchFamily="50" charset="-128"/>
                <a:cs typeface="Arial" panose="020B0604020202020204" pitchFamily="34" charset="0"/>
              </a:rPr>
              <a:t>EAL</a:t>
            </a:r>
            <a:r>
              <a:rPr lang="ja-JP" altLang="en-US" sz="1600" b="1">
                <a:solidFill>
                  <a:srgbClr val="FF0000"/>
                </a:solidFill>
                <a:latin typeface="Arial" panose="020B0604020202020204" pitchFamily="34" charset="0"/>
                <a:ea typeface="BIZ UDPゴシック" panose="020B0400000000000000" pitchFamily="50" charset="-128"/>
                <a:cs typeface="Arial" panose="020B0604020202020204" pitchFamily="34" charset="0"/>
              </a:rPr>
              <a:t>・</a:t>
            </a:r>
            <a:r>
              <a:rPr lang="en-US" altLang="ja-JP" sz="1600" b="1">
                <a:solidFill>
                  <a:srgbClr val="FF0000"/>
                </a:solidFill>
                <a:latin typeface="Arial" panose="020B0604020202020204" pitchFamily="34" charset="0"/>
                <a:ea typeface="BIZ UDPゴシック" panose="020B0400000000000000" pitchFamily="50" charset="-128"/>
                <a:cs typeface="Arial" panose="020B0604020202020204" pitchFamily="34" charset="0"/>
              </a:rPr>
              <a:t>OIL</a:t>
            </a:r>
            <a:r>
              <a:rPr lang="ja-JP" altLang="en-US" sz="1600">
                <a:latin typeface="Arial" panose="020B0604020202020204" pitchFamily="34" charset="0"/>
                <a:ea typeface="BIZ UDPゴシック" panose="020B0400000000000000" pitchFamily="50" charset="-128"/>
                <a:cs typeface="Arial" panose="020B0604020202020204" pitchFamily="34" charset="0"/>
              </a:rPr>
              <a:t>の設定</a:t>
            </a:r>
            <a:endParaRPr kumimoji="1" lang="en-US" altLang="ja-JP" sz="1600">
              <a:latin typeface="Arial" panose="020B0604020202020204" pitchFamily="34" charset="0"/>
              <a:ea typeface="BIZ UDPゴシック" panose="020B0400000000000000" pitchFamily="50" charset="-128"/>
              <a:cs typeface="Arial" panose="020B0604020202020204" pitchFamily="34" charset="0"/>
            </a:endParaRPr>
          </a:p>
          <a:p>
            <a:pPr marL="742950" lvl="1" indent="-285750">
              <a:buFont typeface="Wingdings" panose="05000000000000000000" pitchFamily="2" charset="2"/>
              <a:buChar char="l"/>
            </a:pPr>
            <a:r>
              <a:rPr lang="ja-JP" altLang="en-US" sz="1600">
                <a:latin typeface="Arial" panose="020B0604020202020204" pitchFamily="34" charset="0"/>
                <a:ea typeface="BIZ UDPゴシック" panose="020B0400000000000000" pitchFamily="50" charset="-128"/>
                <a:cs typeface="Arial" panose="020B0604020202020204" pitchFamily="34" charset="0"/>
              </a:rPr>
              <a:t>避難準備等の事前対策を講じておく区域である</a:t>
            </a:r>
            <a:r>
              <a:rPr lang="en-US" altLang="ja-JP" sz="1600" b="1">
                <a:solidFill>
                  <a:srgbClr val="FF0000"/>
                </a:solidFill>
                <a:latin typeface="Arial" panose="020B0604020202020204" pitchFamily="34" charset="0"/>
                <a:ea typeface="BIZ UDPゴシック" panose="020B0400000000000000" pitchFamily="50" charset="-128"/>
                <a:cs typeface="Arial" panose="020B0604020202020204" pitchFamily="34" charset="0"/>
              </a:rPr>
              <a:t>PAZ</a:t>
            </a:r>
            <a:r>
              <a:rPr lang="ja-JP" altLang="en-US" sz="1600">
                <a:latin typeface="Arial" panose="020B0604020202020204" pitchFamily="34" charset="0"/>
                <a:ea typeface="BIZ UDPゴシック" panose="020B0400000000000000" pitchFamily="50" charset="-128"/>
                <a:cs typeface="Arial" panose="020B0604020202020204" pitchFamily="34" charset="0"/>
              </a:rPr>
              <a:t>（施設から</a:t>
            </a:r>
            <a:r>
              <a:rPr lang="en-US" altLang="ja-JP" sz="1600">
                <a:latin typeface="Arial" panose="020B0604020202020204" pitchFamily="34" charset="0"/>
                <a:ea typeface="BIZ UDPゴシック" panose="020B0400000000000000" pitchFamily="50" charset="-128"/>
                <a:cs typeface="Arial" panose="020B0604020202020204" pitchFamily="34" charset="0"/>
              </a:rPr>
              <a:t>5</a:t>
            </a:r>
            <a:r>
              <a:rPr lang="ja-JP" altLang="en-US" sz="1600">
                <a:latin typeface="Arial" panose="020B0604020202020204" pitchFamily="34" charset="0"/>
                <a:ea typeface="BIZ UDPゴシック" panose="020B0400000000000000" pitchFamily="50" charset="-128"/>
                <a:cs typeface="Arial" panose="020B0604020202020204" pitchFamily="34" charset="0"/>
              </a:rPr>
              <a:t>キロを目安）及び</a:t>
            </a:r>
            <a:r>
              <a:rPr lang="en-US" altLang="ja-JP" sz="1600" b="1">
                <a:solidFill>
                  <a:srgbClr val="FF0000"/>
                </a:solidFill>
                <a:latin typeface="Arial" panose="020B0604020202020204" pitchFamily="34" charset="0"/>
                <a:ea typeface="BIZ UDPゴシック" panose="020B0400000000000000" pitchFamily="50" charset="-128"/>
                <a:cs typeface="Arial" panose="020B0604020202020204" pitchFamily="34" charset="0"/>
              </a:rPr>
              <a:t>UPZ</a:t>
            </a:r>
            <a:r>
              <a:rPr lang="ja-JP" altLang="en-US" sz="1600">
                <a:latin typeface="Arial" panose="020B0604020202020204" pitchFamily="34" charset="0"/>
                <a:ea typeface="BIZ UDPゴシック" panose="020B0400000000000000" pitchFamily="50" charset="-128"/>
                <a:cs typeface="Arial" panose="020B0604020202020204" pitchFamily="34" charset="0"/>
              </a:rPr>
              <a:t>（施設から</a:t>
            </a:r>
            <a:r>
              <a:rPr lang="en-US" altLang="ja-JP" sz="1600">
                <a:latin typeface="Arial" panose="020B0604020202020204" pitchFamily="34" charset="0"/>
                <a:ea typeface="BIZ UDPゴシック" panose="020B0400000000000000" pitchFamily="50" charset="-128"/>
                <a:cs typeface="Arial" panose="020B0604020202020204" pitchFamily="34" charset="0"/>
              </a:rPr>
              <a:t>30</a:t>
            </a:r>
            <a:r>
              <a:rPr lang="ja-JP" altLang="en-US" sz="1600">
                <a:latin typeface="Arial" panose="020B0604020202020204" pitchFamily="34" charset="0"/>
                <a:ea typeface="BIZ UDPゴシック" panose="020B0400000000000000" pitchFamily="50" charset="-128"/>
                <a:cs typeface="Arial" panose="020B0604020202020204" pitchFamily="34" charset="0"/>
              </a:rPr>
              <a:t>キロを目安）の導入</a:t>
            </a:r>
            <a:endParaRPr lang="en-US" altLang="ja-JP" sz="1600">
              <a:latin typeface="Arial" panose="020B0604020202020204" pitchFamily="34" charset="0"/>
              <a:ea typeface="BIZ UDPゴシック" panose="020B0400000000000000" pitchFamily="50" charset="-128"/>
              <a:cs typeface="Arial" panose="020B0604020202020204" pitchFamily="34" charset="0"/>
            </a:endParaRPr>
          </a:p>
          <a:p>
            <a:pPr marL="742950" lvl="1" indent="-285750">
              <a:buFont typeface="Wingdings" panose="05000000000000000000" pitchFamily="2" charset="2"/>
              <a:buChar char="l"/>
            </a:pPr>
            <a:r>
              <a:rPr kumimoji="1" lang="ja-JP" altLang="en-US" sz="1600">
                <a:latin typeface="Arial" panose="020B0604020202020204" pitchFamily="34" charset="0"/>
                <a:ea typeface="BIZ UDPゴシック" panose="020B0400000000000000" pitchFamily="50" charset="-128"/>
                <a:cs typeface="Arial" panose="020B0604020202020204" pitchFamily="34" charset="0"/>
              </a:rPr>
              <a:t>情報提供，モニタリング，</a:t>
            </a:r>
            <a:r>
              <a:rPr kumimoji="1" lang="ja-JP" altLang="en-US" sz="1600" b="1">
                <a:solidFill>
                  <a:srgbClr val="FF0000"/>
                </a:solidFill>
                <a:latin typeface="Arial" panose="020B0604020202020204" pitchFamily="34" charset="0"/>
                <a:ea typeface="BIZ UDPゴシック" panose="020B0400000000000000" pitchFamily="50" charset="-128"/>
                <a:cs typeface="Arial" panose="020B0604020202020204" pitchFamily="34" charset="0"/>
              </a:rPr>
              <a:t>原子力災害時における医療体制等の整備</a:t>
            </a:r>
            <a:r>
              <a:rPr kumimoji="1" lang="ja-JP" altLang="en-US" sz="1600">
                <a:latin typeface="Arial" panose="020B0604020202020204" pitchFamily="34" charset="0"/>
                <a:ea typeface="BIZ UDPゴシック" panose="020B0400000000000000" pitchFamily="50" charset="-128"/>
                <a:cs typeface="Arial" panose="020B0604020202020204" pitchFamily="34" charset="0"/>
              </a:rPr>
              <a:t>，教育，訓練等の事前準備</a:t>
            </a:r>
          </a:p>
        </p:txBody>
      </p:sp>
      <p:sp>
        <p:nvSpPr>
          <p:cNvPr id="8" name="正方形/長方形 7">
            <a:extLst>
              <a:ext uri="{FF2B5EF4-FFF2-40B4-BE49-F238E27FC236}">
                <a16:creationId xmlns:a16="http://schemas.microsoft.com/office/drawing/2014/main" id="{71AC61E0-9C9E-31BC-CA46-806D8A622E4A}"/>
              </a:ext>
            </a:extLst>
          </p:cNvPr>
          <p:cNvSpPr/>
          <p:nvPr/>
        </p:nvSpPr>
        <p:spPr>
          <a:xfrm>
            <a:off x="492448" y="3494532"/>
            <a:ext cx="9063979" cy="1587502"/>
          </a:xfrm>
          <a:prstGeom prst="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t"/>
          <a:lstStyle/>
          <a:p>
            <a:r>
              <a:rPr kumimoji="1" lang="en-US" altLang="ja-JP" b="1">
                <a:latin typeface="Arial" panose="020B0604020202020204" pitchFamily="34" charset="0"/>
                <a:ea typeface="BIZ UDPゴシック" panose="020B0400000000000000" pitchFamily="50" charset="-128"/>
                <a:cs typeface="Arial" panose="020B0604020202020204" pitchFamily="34" charset="0"/>
              </a:rPr>
              <a:t>3.</a:t>
            </a:r>
            <a:r>
              <a:rPr kumimoji="1" lang="ja-JP" altLang="en-US" b="1">
                <a:latin typeface="Arial" panose="020B0604020202020204" pitchFamily="34" charset="0"/>
                <a:ea typeface="BIZ UDPゴシック" panose="020B0400000000000000" pitchFamily="50" charset="-128"/>
                <a:cs typeface="Arial" panose="020B0604020202020204" pitchFamily="34" charset="0"/>
              </a:rPr>
              <a:t> 緊急事態応急対策に係る事項</a:t>
            </a:r>
            <a:endParaRPr kumimoji="1" lang="en-US" altLang="ja-JP" b="1">
              <a:latin typeface="Arial" panose="020B0604020202020204" pitchFamily="34" charset="0"/>
              <a:ea typeface="BIZ UDPゴシック" panose="020B0400000000000000" pitchFamily="50" charset="-128"/>
              <a:cs typeface="Arial" panose="020B0604020202020204" pitchFamily="34" charset="0"/>
            </a:endParaRPr>
          </a:p>
          <a:p>
            <a:pPr marL="742950" lvl="1" indent="-285750">
              <a:buFont typeface="Wingdings" panose="05000000000000000000" pitchFamily="2" charset="2"/>
              <a:buChar char="l"/>
            </a:pPr>
            <a:r>
              <a:rPr lang="ja-JP" altLang="en-US" sz="1600">
                <a:latin typeface="Arial" panose="020B0604020202020204" pitchFamily="34" charset="0"/>
                <a:ea typeface="BIZ UDPゴシック" panose="020B0400000000000000" pitchFamily="50" charset="-128"/>
                <a:cs typeface="Arial" panose="020B0604020202020204" pitchFamily="34" charset="0"/>
              </a:rPr>
              <a:t>迅速に状況把握するための緊急時モニタリングの実施</a:t>
            </a:r>
            <a:endParaRPr kumimoji="1" lang="en-US" altLang="ja-JP" sz="1600">
              <a:latin typeface="Arial" panose="020B0604020202020204" pitchFamily="34" charset="0"/>
              <a:ea typeface="BIZ UDPゴシック" panose="020B0400000000000000" pitchFamily="50" charset="-128"/>
              <a:cs typeface="Arial" panose="020B0604020202020204" pitchFamily="34" charset="0"/>
            </a:endParaRPr>
          </a:p>
          <a:p>
            <a:pPr marL="742950" lvl="1" indent="-285750">
              <a:buFont typeface="Wingdings" panose="05000000000000000000" pitchFamily="2" charset="2"/>
              <a:buChar char="l"/>
            </a:pPr>
            <a:r>
              <a:rPr lang="ja-JP" altLang="en-US" sz="1600">
                <a:latin typeface="Arial" panose="020B0604020202020204" pitchFamily="34" charset="0"/>
                <a:ea typeface="BIZ UDPゴシック" panose="020B0400000000000000" pitchFamily="50" charset="-128"/>
                <a:cs typeface="Arial" panose="020B0604020202020204" pitchFamily="34" charset="0"/>
              </a:rPr>
              <a:t>住民等への迅速かつ的確な情報提供</a:t>
            </a:r>
            <a:endParaRPr lang="en-US" altLang="ja-JP" sz="1600">
              <a:latin typeface="Arial" panose="020B0604020202020204" pitchFamily="34" charset="0"/>
              <a:ea typeface="BIZ UDPゴシック" panose="020B0400000000000000" pitchFamily="50" charset="-128"/>
              <a:cs typeface="Arial" panose="020B0604020202020204" pitchFamily="34" charset="0"/>
            </a:endParaRPr>
          </a:p>
          <a:p>
            <a:pPr marL="742950" lvl="1" indent="-285750">
              <a:buClr>
                <a:schemeClr val="tx1"/>
              </a:buClr>
              <a:buFont typeface="Wingdings" panose="05000000000000000000" pitchFamily="2" charset="2"/>
              <a:buChar char="l"/>
            </a:pPr>
            <a:r>
              <a:rPr kumimoji="1" lang="en-US" altLang="ja-JP" sz="1600" b="1">
                <a:solidFill>
                  <a:srgbClr val="FF0000"/>
                </a:solidFill>
                <a:latin typeface="Arial" panose="020B0604020202020204" pitchFamily="34" charset="0"/>
                <a:ea typeface="BIZ UDPゴシック" panose="020B0400000000000000" pitchFamily="50" charset="-128"/>
                <a:cs typeface="Arial" panose="020B0604020202020204" pitchFamily="34" charset="0"/>
              </a:rPr>
              <a:t>EAL</a:t>
            </a:r>
            <a:r>
              <a:rPr kumimoji="1" lang="ja-JP" altLang="en-US" sz="1600" b="1">
                <a:solidFill>
                  <a:srgbClr val="FF0000"/>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b="1">
                <a:solidFill>
                  <a:srgbClr val="FF0000"/>
                </a:solidFill>
                <a:latin typeface="Arial" panose="020B0604020202020204" pitchFamily="34" charset="0"/>
                <a:ea typeface="BIZ UDPゴシック" panose="020B0400000000000000" pitchFamily="50" charset="-128"/>
                <a:cs typeface="Arial" panose="020B0604020202020204" pitchFamily="34" charset="0"/>
              </a:rPr>
              <a:t>OIL</a:t>
            </a:r>
            <a:r>
              <a:rPr kumimoji="1" lang="ja-JP" altLang="en-US" sz="1600">
                <a:latin typeface="Arial" panose="020B0604020202020204" pitchFamily="34" charset="0"/>
                <a:ea typeface="BIZ UDPゴシック" panose="020B0400000000000000" pitchFamily="50" charset="-128"/>
                <a:cs typeface="Arial" panose="020B0604020202020204" pitchFamily="34" charset="0"/>
              </a:rPr>
              <a:t>に基づく適切な防護措置（</a:t>
            </a:r>
            <a:r>
              <a:rPr kumimoji="1" lang="ja-JP" altLang="en-US" sz="1600">
                <a:solidFill>
                  <a:srgbClr val="0000FF"/>
                </a:solidFill>
                <a:latin typeface="Arial" panose="020B0604020202020204" pitchFamily="34" charset="0"/>
                <a:ea typeface="BIZ UDPゴシック" panose="020B0400000000000000" pitchFamily="50" charset="-128"/>
                <a:cs typeface="Arial" panose="020B0604020202020204" pitchFamily="34" charset="0"/>
              </a:rPr>
              <a:t>避難及び一時移転，屋内退避，安定ヨウ素剤の配布及び服用，原子力災害医療，避難退域時検査及び簡易除染，</a:t>
            </a:r>
            <a:r>
              <a:rPr kumimoji="1" lang="ja-JP" altLang="en-US" sz="1600">
                <a:solidFill>
                  <a:srgbClr val="FF0000"/>
                </a:solidFill>
                <a:highlight>
                  <a:srgbClr val="FFFF00"/>
                </a:highlight>
                <a:latin typeface="Arial" panose="020B0604020202020204" pitchFamily="34" charset="0"/>
                <a:ea typeface="BIZ UDPゴシック" panose="020B0400000000000000" pitchFamily="50" charset="-128"/>
                <a:cs typeface="Arial" panose="020B0604020202020204" pitchFamily="34" charset="0"/>
              </a:rPr>
              <a:t>甲状腺被ばく線量モニタリング</a:t>
            </a:r>
            <a:r>
              <a:rPr kumimoji="1" lang="ja-JP" altLang="en-US" sz="1600">
                <a:solidFill>
                  <a:srgbClr val="0000FF"/>
                </a:solidFill>
                <a:latin typeface="Arial" panose="020B0604020202020204" pitchFamily="34" charset="0"/>
                <a:ea typeface="BIZ UDPゴシック" panose="020B0400000000000000" pitchFamily="50" charset="-128"/>
                <a:cs typeface="Arial" panose="020B0604020202020204" pitchFamily="34" charset="0"/>
              </a:rPr>
              <a:t>，飲食物の摂取制限，緊急事態応急対策に従事する者の防護措置，各種防護措置の解除</a:t>
            </a:r>
            <a:r>
              <a:rPr kumimoji="1" lang="ja-JP" altLang="en-US" sz="1600">
                <a:latin typeface="Arial" panose="020B0604020202020204" pitchFamily="34" charset="0"/>
                <a:ea typeface="BIZ UDPゴシック" panose="020B0400000000000000" pitchFamily="50" charset="-128"/>
                <a:cs typeface="Arial" panose="020B0604020202020204" pitchFamily="34" charset="0"/>
              </a:rPr>
              <a:t>）の実施</a:t>
            </a:r>
          </a:p>
        </p:txBody>
      </p:sp>
      <p:sp>
        <p:nvSpPr>
          <p:cNvPr id="9" name="正方形/長方形 8">
            <a:extLst>
              <a:ext uri="{FF2B5EF4-FFF2-40B4-BE49-F238E27FC236}">
                <a16:creationId xmlns:a16="http://schemas.microsoft.com/office/drawing/2014/main" id="{B1C5D2FB-CC67-88F3-E9BF-9B5F12021B2B}"/>
              </a:ext>
            </a:extLst>
          </p:cNvPr>
          <p:cNvSpPr/>
          <p:nvPr/>
        </p:nvSpPr>
        <p:spPr>
          <a:xfrm>
            <a:off x="492448" y="5157192"/>
            <a:ext cx="9063979" cy="864096"/>
          </a:xfrm>
          <a:prstGeom prst="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t"/>
          <a:lstStyle/>
          <a:p>
            <a:r>
              <a:rPr kumimoji="1" lang="en-US" altLang="ja-JP" b="1">
                <a:latin typeface="Arial" panose="020B0604020202020204" pitchFamily="34" charset="0"/>
                <a:ea typeface="BIZ UDPゴシック" panose="020B0400000000000000" pitchFamily="50" charset="-128"/>
                <a:cs typeface="Arial" panose="020B0604020202020204" pitchFamily="34" charset="0"/>
              </a:rPr>
              <a:t>4. </a:t>
            </a:r>
            <a:r>
              <a:rPr kumimoji="1" lang="ja-JP" altLang="en-US" b="1">
                <a:latin typeface="Arial" panose="020B0604020202020204" pitchFamily="34" charset="0"/>
                <a:ea typeface="BIZ UDPゴシック" panose="020B0400000000000000" pitchFamily="50" charset="-128"/>
                <a:cs typeface="Arial" panose="020B0604020202020204" pitchFamily="34" charset="0"/>
              </a:rPr>
              <a:t>原子力災害中長期対策に係る事項</a:t>
            </a:r>
            <a:endParaRPr kumimoji="1" lang="en-US" altLang="ja-JP" b="1">
              <a:latin typeface="Arial" panose="020B0604020202020204" pitchFamily="34" charset="0"/>
              <a:ea typeface="BIZ UDPゴシック" panose="020B0400000000000000" pitchFamily="50" charset="-128"/>
              <a:cs typeface="Arial" panose="020B0604020202020204" pitchFamily="34" charset="0"/>
            </a:endParaRPr>
          </a:p>
          <a:p>
            <a:pPr marL="742950" lvl="1" indent="-285750">
              <a:buFont typeface="Wingdings" panose="05000000000000000000" pitchFamily="2" charset="2"/>
              <a:buChar char="l"/>
            </a:pPr>
            <a:r>
              <a:rPr lang="ja-JP" altLang="en-US" sz="1600">
                <a:latin typeface="Arial" panose="020B0604020202020204" pitchFamily="34" charset="0"/>
                <a:ea typeface="BIZ UDPゴシック" panose="020B0400000000000000" pitchFamily="50" charset="-128"/>
                <a:cs typeface="Arial" panose="020B0604020202020204" pitchFamily="34" charset="0"/>
              </a:rPr>
              <a:t>放射線による健康・環境への影響の長期的な評価</a:t>
            </a:r>
            <a:endParaRPr lang="en-US" altLang="ja-JP" sz="1600">
              <a:latin typeface="Arial" panose="020B0604020202020204" pitchFamily="34" charset="0"/>
              <a:ea typeface="BIZ UDPゴシック" panose="020B0400000000000000" pitchFamily="50" charset="-128"/>
              <a:cs typeface="Arial" panose="020B0604020202020204" pitchFamily="34" charset="0"/>
            </a:endParaRPr>
          </a:p>
          <a:p>
            <a:pPr marL="742950" lvl="1" indent="-285750">
              <a:buFont typeface="Wingdings" panose="05000000000000000000" pitchFamily="2" charset="2"/>
              <a:buChar char="l"/>
            </a:pPr>
            <a:r>
              <a:rPr lang="ja-JP" altLang="en-US" sz="1600">
                <a:latin typeface="Arial" panose="020B0604020202020204" pitchFamily="34" charset="0"/>
                <a:ea typeface="BIZ UDPゴシック" panose="020B0400000000000000" pitchFamily="50" charset="-128"/>
                <a:cs typeface="Arial" panose="020B0604020202020204" pitchFamily="34" charset="0"/>
              </a:rPr>
              <a:t>影響を最小限にするための除染措置の実施</a:t>
            </a:r>
            <a:endParaRPr lang="en-US" altLang="ja-JP" sz="1600">
              <a:latin typeface="Arial" panose="020B0604020202020204" pitchFamily="34" charset="0"/>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1841937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E2A4F2B-774F-C66E-AE8E-48440AFD741E}"/>
              </a:ext>
            </a:extLst>
          </p:cNvPr>
          <p:cNvSpPr txBox="1"/>
          <p:nvPr/>
        </p:nvSpPr>
        <p:spPr>
          <a:xfrm>
            <a:off x="704528" y="188640"/>
            <a:ext cx="5246564"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原子力災害対策重点区域（</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PAZ</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UPZ</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F792D200-0965-3B69-31E3-362A435B1044}"/>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4027CF63-CA2E-54DD-06FD-CB16C09B0081}"/>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楕円 20">
            <a:extLst>
              <a:ext uri="{FF2B5EF4-FFF2-40B4-BE49-F238E27FC236}">
                <a16:creationId xmlns:a16="http://schemas.microsoft.com/office/drawing/2014/main" id="{C6DECDAC-F264-0C6F-A679-E4E3FD10B3C5}"/>
              </a:ext>
            </a:extLst>
          </p:cNvPr>
          <p:cNvSpPr/>
          <p:nvPr/>
        </p:nvSpPr>
        <p:spPr>
          <a:xfrm>
            <a:off x="2142563" y="908720"/>
            <a:ext cx="5832648" cy="363702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p:txBody>
      </p:sp>
      <p:sp>
        <p:nvSpPr>
          <p:cNvPr id="22" name="楕円 21">
            <a:extLst>
              <a:ext uri="{FF2B5EF4-FFF2-40B4-BE49-F238E27FC236}">
                <a16:creationId xmlns:a16="http://schemas.microsoft.com/office/drawing/2014/main" id="{7D06EDDF-D4C9-7FD2-2492-6AAAAAFA11F7}"/>
              </a:ext>
            </a:extLst>
          </p:cNvPr>
          <p:cNvSpPr/>
          <p:nvPr/>
        </p:nvSpPr>
        <p:spPr>
          <a:xfrm>
            <a:off x="3762743" y="2029311"/>
            <a:ext cx="2592288" cy="120198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p:txBody>
      </p:sp>
      <p:pic>
        <p:nvPicPr>
          <p:cNvPr id="23" name="図 22">
            <a:extLst>
              <a:ext uri="{FF2B5EF4-FFF2-40B4-BE49-F238E27FC236}">
                <a16:creationId xmlns:a16="http://schemas.microsoft.com/office/drawing/2014/main" id="{A4681123-A991-DE50-8FA2-42A2246CE3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2335" r="99222"/>
                    </a14:imgEffect>
                  </a14:imgLayer>
                </a14:imgProps>
              </a:ext>
              <a:ext uri="{28A0092B-C50C-407E-A947-70E740481C1C}">
                <a14:useLocalDpi xmlns:a14="http://schemas.microsoft.com/office/drawing/2010/main" val="0"/>
              </a:ext>
            </a:extLst>
          </a:blip>
          <a:stretch>
            <a:fillRect/>
          </a:stretch>
        </p:blipFill>
        <p:spPr>
          <a:xfrm>
            <a:off x="4511015" y="1807109"/>
            <a:ext cx="1347343" cy="1027547"/>
          </a:xfrm>
          <a:prstGeom prst="rect">
            <a:avLst/>
          </a:prstGeom>
        </p:spPr>
      </p:pic>
      <p:cxnSp>
        <p:nvCxnSpPr>
          <p:cNvPr id="24" name="直線コネクタ 23">
            <a:extLst>
              <a:ext uri="{FF2B5EF4-FFF2-40B4-BE49-F238E27FC236}">
                <a16:creationId xmlns:a16="http://schemas.microsoft.com/office/drawing/2014/main" id="{8ABFB5D8-AE64-109B-7F75-FD9D632B72EF}"/>
              </a:ext>
            </a:extLst>
          </p:cNvPr>
          <p:cNvCxnSpPr/>
          <p:nvPr/>
        </p:nvCxnSpPr>
        <p:spPr>
          <a:xfrm flipH="1">
            <a:off x="3834751" y="2727233"/>
            <a:ext cx="648072" cy="125703"/>
          </a:xfrm>
          <a:prstGeom prst="line">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1F26466D-B44B-A08B-9D8E-EF7B6882E3BD}"/>
              </a:ext>
            </a:extLst>
          </p:cNvPr>
          <p:cNvCxnSpPr/>
          <p:nvPr/>
        </p:nvCxnSpPr>
        <p:spPr>
          <a:xfrm flipH="1">
            <a:off x="3186679" y="2852936"/>
            <a:ext cx="1512168" cy="1296144"/>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E08A898E-154E-68FE-6FA4-1ECA00653CE3}"/>
              </a:ext>
            </a:extLst>
          </p:cNvPr>
          <p:cNvSpPr txBox="1"/>
          <p:nvPr/>
        </p:nvSpPr>
        <p:spPr>
          <a:xfrm>
            <a:off x="4679007" y="2780578"/>
            <a:ext cx="759760" cy="461665"/>
          </a:xfrm>
          <a:prstGeom prst="rect">
            <a:avLst/>
          </a:prstGeom>
          <a:noFill/>
        </p:spPr>
        <p:txBody>
          <a:bodyPr wrap="none" rtlCol="0">
            <a:spAutoFit/>
          </a:bodyPr>
          <a:lstStyle/>
          <a:p>
            <a:r>
              <a:rPr kumimoji="1" lang="en-US" altLang="ja-JP" sz="2400">
                <a:latin typeface="Arial" panose="020B0604020202020204" pitchFamily="34" charset="0"/>
                <a:ea typeface="BIZ UDPゴシック" panose="020B0400000000000000" pitchFamily="50" charset="-128"/>
                <a:cs typeface="Arial" panose="020B0604020202020204" pitchFamily="34" charset="0"/>
              </a:rPr>
              <a:t>PAZ</a:t>
            </a:r>
            <a:endParaRPr kumimoji="1" lang="ja-JP" altLang="en-US" sz="2400">
              <a:latin typeface="Arial" panose="020B0604020202020204" pitchFamily="34" charset="0"/>
              <a:ea typeface="BIZ UDPゴシック" panose="020B0400000000000000" pitchFamily="50" charset="-128"/>
              <a:cs typeface="Arial" panose="020B0604020202020204" pitchFamily="34" charset="0"/>
            </a:endParaRPr>
          </a:p>
        </p:txBody>
      </p:sp>
      <p:sp>
        <p:nvSpPr>
          <p:cNvPr id="27" name="テキスト ボックス 26">
            <a:extLst>
              <a:ext uri="{FF2B5EF4-FFF2-40B4-BE49-F238E27FC236}">
                <a16:creationId xmlns:a16="http://schemas.microsoft.com/office/drawing/2014/main" id="{EC119F85-C106-611B-9A71-F3C45FEAEBFC}"/>
              </a:ext>
            </a:extLst>
          </p:cNvPr>
          <p:cNvSpPr txBox="1"/>
          <p:nvPr/>
        </p:nvSpPr>
        <p:spPr>
          <a:xfrm>
            <a:off x="4679007" y="4051567"/>
            <a:ext cx="800219" cy="461665"/>
          </a:xfrm>
          <a:prstGeom prst="rect">
            <a:avLst/>
          </a:prstGeom>
          <a:noFill/>
        </p:spPr>
        <p:txBody>
          <a:bodyPr wrap="none" rtlCol="0">
            <a:spAutoFit/>
          </a:bodyPr>
          <a:lstStyle/>
          <a:p>
            <a:r>
              <a:rPr kumimoji="1" lang="en-US" altLang="ja-JP" sz="2400">
                <a:latin typeface="Arial" panose="020B0604020202020204" pitchFamily="34" charset="0"/>
                <a:ea typeface="BIZ UDPゴシック" panose="020B0400000000000000" pitchFamily="50" charset="-128"/>
                <a:cs typeface="Arial" panose="020B0604020202020204" pitchFamily="34" charset="0"/>
              </a:rPr>
              <a:t>UPZ</a:t>
            </a:r>
            <a:endParaRPr kumimoji="1" lang="ja-JP" altLang="en-US" sz="2400">
              <a:latin typeface="Arial" panose="020B0604020202020204" pitchFamily="34" charset="0"/>
              <a:ea typeface="BIZ UDPゴシック" panose="020B0400000000000000" pitchFamily="50" charset="-128"/>
              <a:cs typeface="Arial" panose="020B0604020202020204" pitchFamily="34" charset="0"/>
            </a:endParaRPr>
          </a:p>
        </p:txBody>
      </p:sp>
      <p:sp>
        <p:nvSpPr>
          <p:cNvPr id="28" name="テキスト ボックス 27">
            <a:extLst>
              <a:ext uri="{FF2B5EF4-FFF2-40B4-BE49-F238E27FC236}">
                <a16:creationId xmlns:a16="http://schemas.microsoft.com/office/drawing/2014/main" id="{7478AFF8-1089-E13A-DB2F-2A3D1836BF54}"/>
              </a:ext>
            </a:extLst>
          </p:cNvPr>
          <p:cNvSpPr txBox="1"/>
          <p:nvPr/>
        </p:nvSpPr>
        <p:spPr>
          <a:xfrm>
            <a:off x="2391869" y="3106459"/>
            <a:ext cx="1547218" cy="646331"/>
          </a:xfrm>
          <a:prstGeom prst="rect">
            <a:avLst/>
          </a:prstGeom>
          <a:solidFill>
            <a:schemeClr val="bg1"/>
          </a:solidFill>
          <a:ln>
            <a:solidFill>
              <a:schemeClr val="accent6">
                <a:lumMod val="50000"/>
              </a:schemeClr>
            </a:solidFill>
          </a:ln>
        </p:spPr>
        <p:txBody>
          <a:bodyPr wrap="none" rtlCol="0">
            <a:spAutoFit/>
          </a:bodyPr>
          <a:lstStyle/>
          <a:p>
            <a:pPr algn="ctr"/>
            <a:r>
              <a:rPr lang="ja-JP" altLang="en-US">
                <a:latin typeface="Arial" panose="020B0604020202020204" pitchFamily="34" charset="0"/>
                <a:ea typeface="BIZ UDPゴシック" panose="020B0400000000000000" pitchFamily="50" charset="-128"/>
                <a:cs typeface="Arial" panose="020B0604020202020204" pitchFamily="34" charset="0"/>
              </a:rPr>
              <a:t>敷地</a:t>
            </a:r>
            <a:r>
              <a:rPr kumimoji="1" lang="ja-JP" altLang="en-US">
                <a:latin typeface="Arial" panose="020B0604020202020204" pitchFamily="34" charset="0"/>
                <a:ea typeface="BIZ UDPゴシック" panose="020B0400000000000000" pitchFamily="50" charset="-128"/>
                <a:cs typeface="Arial" panose="020B0604020202020204" pitchFamily="34" charset="0"/>
              </a:rPr>
              <a:t>から</a:t>
            </a:r>
            <a:r>
              <a:rPr lang="ja-JP" altLang="en-US">
                <a:latin typeface="Arial" panose="020B0604020202020204" pitchFamily="34" charset="0"/>
                <a:ea typeface="BIZ UDPゴシック" panose="020B0400000000000000" pitchFamily="50" charset="-128"/>
                <a:cs typeface="Arial" panose="020B0604020202020204" pitchFamily="34" charset="0"/>
              </a:rPr>
              <a:t>概ね</a:t>
            </a:r>
            <a:endParaRPr lang="en-US" altLang="ja-JP">
              <a:latin typeface="Arial" panose="020B0604020202020204" pitchFamily="34" charset="0"/>
              <a:ea typeface="BIZ UDPゴシック" panose="020B0400000000000000" pitchFamily="50" charset="-128"/>
              <a:cs typeface="Arial" panose="020B0604020202020204" pitchFamily="34" charset="0"/>
            </a:endParaRPr>
          </a:p>
          <a:p>
            <a:pPr algn="ctr"/>
            <a:r>
              <a:rPr lang="ja-JP" altLang="en-US">
                <a:latin typeface="Arial" panose="020B0604020202020204" pitchFamily="34" charset="0"/>
                <a:ea typeface="BIZ UDPゴシック" panose="020B0400000000000000" pitchFamily="50" charset="-128"/>
                <a:cs typeface="Arial" panose="020B0604020202020204" pitchFamily="34" charset="0"/>
              </a:rPr>
              <a:t>半径</a:t>
            </a:r>
            <a:r>
              <a:rPr lang="en-US" altLang="ja-JP">
                <a:latin typeface="Arial" panose="020B0604020202020204" pitchFamily="34" charset="0"/>
                <a:ea typeface="BIZ UDPゴシック" panose="020B0400000000000000" pitchFamily="50" charset="-128"/>
                <a:cs typeface="Arial" panose="020B0604020202020204" pitchFamily="34" charset="0"/>
              </a:rPr>
              <a:t>5~30</a:t>
            </a:r>
            <a:r>
              <a:rPr lang="en-US" altLang="ja-JP" sz="1600">
                <a:latin typeface="Arial" panose="020B0604020202020204" pitchFamily="34" charset="0"/>
                <a:ea typeface="BIZ UDPゴシック" panose="020B0400000000000000" pitchFamily="50" charset="-128"/>
                <a:cs typeface="Arial" panose="020B0604020202020204" pitchFamily="34" charset="0"/>
              </a:rPr>
              <a:t>km</a:t>
            </a:r>
            <a:endParaRPr lang="en-US" altLang="ja-JP">
              <a:latin typeface="Arial" panose="020B0604020202020204" pitchFamily="34" charset="0"/>
              <a:ea typeface="BIZ UDPゴシック" panose="020B0400000000000000" pitchFamily="50" charset="-128"/>
              <a:cs typeface="Arial" panose="020B0604020202020204" pitchFamily="34" charset="0"/>
            </a:endParaRPr>
          </a:p>
        </p:txBody>
      </p:sp>
      <p:sp>
        <p:nvSpPr>
          <p:cNvPr id="29" name="テキスト ボックス 28">
            <a:extLst>
              <a:ext uri="{FF2B5EF4-FFF2-40B4-BE49-F238E27FC236}">
                <a16:creationId xmlns:a16="http://schemas.microsoft.com/office/drawing/2014/main" id="{9381BEE1-780A-AA4C-A69D-8B949E4D2340}"/>
              </a:ext>
            </a:extLst>
          </p:cNvPr>
          <p:cNvSpPr txBox="1"/>
          <p:nvPr/>
        </p:nvSpPr>
        <p:spPr>
          <a:xfrm>
            <a:off x="2715154" y="1969801"/>
            <a:ext cx="1574470" cy="646331"/>
          </a:xfrm>
          <a:prstGeom prst="rect">
            <a:avLst/>
          </a:prstGeom>
          <a:solidFill>
            <a:schemeClr val="bg1"/>
          </a:solidFill>
          <a:ln>
            <a:solidFill>
              <a:schemeClr val="accent6">
                <a:lumMod val="50000"/>
              </a:schemeClr>
            </a:solidFill>
          </a:ln>
        </p:spPr>
        <p:txBody>
          <a:bodyPr wrap="none" rtlCol="0">
            <a:spAutoFit/>
          </a:bodyPr>
          <a:lstStyle/>
          <a:p>
            <a:pPr algn="ctr"/>
            <a:r>
              <a:rPr lang="ja-JP" altLang="en-US">
                <a:latin typeface="Arial" panose="020B0604020202020204" pitchFamily="34" charset="0"/>
                <a:ea typeface="BIZ UDPゴシック" panose="020B0400000000000000" pitchFamily="50" charset="-128"/>
                <a:cs typeface="Arial" panose="020B0604020202020204" pitchFamily="34" charset="0"/>
              </a:rPr>
              <a:t>敷地</a:t>
            </a:r>
            <a:r>
              <a:rPr kumimoji="1" lang="ja-JP" altLang="en-US">
                <a:latin typeface="Arial" panose="020B0604020202020204" pitchFamily="34" charset="0"/>
                <a:ea typeface="BIZ UDPゴシック" panose="020B0400000000000000" pitchFamily="50" charset="-128"/>
                <a:cs typeface="Arial" panose="020B0604020202020204" pitchFamily="34" charset="0"/>
              </a:rPr>
              <a:t>から</a:t>
            </a:r>
            <a:r>
              <a:rPr lang="ja-JP" altLang="en-US">
                <a:latin typeface="Arial" panose="020B0604020202020204" pitchFamily="34" charset="0"/>
                <a:ea typeface="BIZ UDPゴシック" panose="020B0400000000000000" pitchFamily="50" charset="-128"/>
                <a:cs typeface="Arial" panose="020B0604020202020204" pitchFamily="34" charset="0"/>
              </a:rPr>
              <a:t>概ね</a:t>
            </a:r>
            <a:endParaRPr lang="en-US" altLang="ja-JP">
              <a:latin typeface="Arial" panose="020B0604020202020204" pitchFamily="34" charset="0"/>
              <a:ea typeface="BIZ UDPゴシック" panose="020B0400000000000000" pitchFamily="50" charset="-128"/>
              <a:cs typeface="Arial" panose="020B0604020202020204" pitchFamily="34" charset="0"/>
            </a:endParaRPr>
          </a:p>
          <a:p>
            <a:pPr algn="ctr"/>
            <a:r>
              <a:rPr lang="ja-JP" altLang="en-US">
                <a:latin typeface="Arial" panose="020B0604020202020204" pitchFamily="34" charset="0"/>
                <a:ea typeface="BIZ UDPゴシック" panose="020B0400000000000000" pitchFamily="50" charset="-128"/>
                <a:cs typeface="Arial" panose="020B0604020202020204" pitchFamily="34" charset="0"/>
              </a:rPr>
              <a:t>半径</a:t>
            </a:r>
            <a:r>
              <a:rPr lang="en-US" altLang="ja-JP">
                <a:latin typeface="Arial" panose="020B0604020202020204" pitchFamily="34" charset="0"/>
                <a:ea typeface="BIZ UDPゴシック" panose="020B0400000000000000" pitchFamily="50" charset="-128"/>
                <a:cs typeface="Arial" panose="020B0604020202020204" pitchFamily="34" charset="0"/>
              </a:rPr>
              <a:t>5</a:t>
            </a:r>
            <a:r>
              <a:rPr lang="en-US" altLang="ja-JP" sz="1600">
                <a:latin typeface="Arial" panose="020B0604020202020204" pitchFamily="34" charset="0"/>
                <a:ea typeface="BIZ UDPゴシック" panose="020B0400000000000000" pitchFamily="50" charset="-128"/>
                <a:cs typeface="Arial" panose="020B0604020202020204" pitchFamily="34" charset="0"/>
              </a:rPr>
              <a:t>km</a:t>
            </a:r>
            <a:r>
              <a:rPr lang="ja-JP" altLang="en-US">
                <a:latin typeface="Arial" panose="020B0604020202020204" pitchFamily="34" charset="0"/>
                <a:ea typeface="BIZ UDPゴシック" panose="020B0400000000000000" pitchFamily="50" charset="-128"/>
                <a:cs typeface="Arial" panose="020B0604020202020204" pitchFamily="34" charset="0"/>
              </a:rPr>
              <a:t>圏内</a:t>
            </a:r>
            <a:endParaRPr lang="en-US" altLang="ja-JP">
              <a:latin typeface="Arial" panose="020B0604020202020204" pitchFamily="34" charset="0"/>
              <a:ea typeface="BIZ UDPゴシック" panose="020B0400000000000000" pitchFamily="50" charset="-128"/>
              <a:cs typeface="Arial" panose="020B0604020202020204" pitchFamily="34" charset="0"/>
            </a:endParaRPr>
          </a:p>
        </p:txBody>
      </p:sp>
      <p:sp>
        <p:nvSpPr>
          <p:cNvPr id="30" name="角丸四角形 19">
            <a:extLst>
              <a:ext uri="{FF2B5EF4-FFF2-40B4-BE49-F238E27FC236}">
                <a16:creationId xmlns:a16="http://schemas.microsoft.com/office/drawing/2014/main" id="{B7620EB1-F0F7-643D-54F1-7CD580D0D65E}"/>
              </a:ext>
            </a:extLst>
          </p:cNvPr>
          <p:cNvSpPr/>
          <p:nvPr/>
        </p:nvSpPr>
        <p:spPr>
          <a:xfrm>
            <a:off x="1034251" y="4515082"/>
            <a:ext cx="3336400" cy="841581"/>
          </a:xfrm>
          <a:prstGeom prst="roundRect">
            <a:avLst/>
          </a:prstGeom>
          <a:solidFill>
            <a:srgbClr val="FFD88E"/>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latin typeface="Arial" panose="020B0604020202020204" pitchFamily="34" charset="0"/>
                <a:ea typeface="BIZ UDPゴシック" panose="020B0400000000000000" pitchFamily="50" charset="-128"/>
                <a:cs typeface="Arial" panose="020B0604020202020204" pitchFamily="34" charset="0"/>
              </a:rPr>
              <a:t>予防的防護措置を準備する区域</a:t>
            </a:r>
            <a:endParaRPr kumimoji="1" lang="en-US" altLang="ja-JP" sz="1400" dirty="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a:p>
            <a:pPr algn="ctr"/>
            <a:r>
              <a:rPr lang="ja-JP" altLang="en-US" sz="1400">
                <a:solidFill>
                  <a:schemeClr val="tx1"/>
                </a:solidFill>
                <a:latin typeface="Arial" panose="020B0604020202020204" pitchFamily="34" charset="0"/>
                <a:ea typeface="BIZ UDPゴシック" panose="020B0400000000000000" pitchFamily="50" charset="-128"/>
                <a:cs typeface="Arial" panose="020B0604020202020204" pitchFamily="34" charset="0"/>
              </a:rPr>
              <a:t>（</a:t>
            </a:r>
            <a:r>
              <a:rPr lang="en-US" altLang="ja-JP" sz="1400" dirty="0">
                <a:solidFill>
                  <a:schemeClr val="tx1"/>
                </a:solidFill>
                <a:latin typeface="Arial" panose="020B0604020202020204" pitchFamily="34" charset="0"/>
                <a:ea typeface="BIZ UDPゴシック" panose="020B0400000000000000" pitchFamily="50" charset="-128"/>
                <a:cs typeface="Arial" panose="020B0604020202020204" pitchFamily="34" charset="0"/>
              </a:rPr>
              <a:t>Precautionary Action Zone: PAZ</a:t>
            </a:r>
            <a:r>
              <a:rPr lang="ja-JP" altLang="en-US" sz="1400">
                <a:solidFill>
                  <a:schemeClr val="tx1"/>
                </a:solidFill>
                <a:latin typeface="Arial" panose="020B0604020202020204" pitchFamily="34" charset="0"/>
                <a:ea typeface="BIZ UDPゴシック" panose="020B0400000000000000" pitchFamily="50" charset="-128"/>
                <a:cs typeface="Arial" panose="020B0604020202020204" pitchFamily="34" charset="0"/>
              </a:rPr>
              <a:t>）</a:t>
            </a:r>
            <a:endParaRPr kumimoji="1" lang="ja-JP" altLang="en-US" sz="140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31" name="テキスト ボックス 30">
            <a:extLst>
              <a:ext uri="{FF2B5EF4-FFF2-40B4-BE49-F238E27FC236}">
                <a16:creationId xmlns:a16="http://schemas.microsoft.com/office/drawing/2014/main" id="{48854F13-7476-1710-15A2-503733BBECE5}"/>
              </a:ext>
            </a:extLst>
          </p:cNvPr>
          <p:cNvSpPr txBox="1"/>
          <p:nvPr/>
        </p:nvSpPr>
        <p:spPr>
          <a:xfrm>
            <a:off x="852150" y="5475818"/>
            <a:ext cx="3983321" cy="1169551"/>
          </a:xfrm>
          <a:prstGeom prst="rect">
            <a:avLst/>
          </a:prstGeom>
          <a:noFill/>
          <a:ln w="28575">
            <a:solidFill>
              <a:schemeClr val="accent2"/>
            </a:solidFill>
          </a:ln>
        </p:spPr>
        <p:txBody>
          <a:bodyPr wrap="square" rtlCol="0">
            <a:spAutoFit/>
          </a:bodyPr>
          <a:lstStyle/>
          <a:p>
            <a:r>
              <a:rPr kumimoji="1" lang="ja-JP" altLang="en-US" sz="1400">
                <a:latin typeface="Arial" panose="020B0604020202020204" pitchFamily="34" charset="0"/>
                <a:ea typeface="BIZ UDPゴシック" panose="020B0400000000000000" pitchFamily="50" charset="-128"/>
                <a:cs typeface="Arial" panose="020B0604020202020204" pitchFamily="34" charset="0"/>
              </a:rPr>
              <a:t>急速に進展する事故においても放射線被ばくによる</a:t>
            </a:r>
            <a:r>
              <a:rPr kumimoji="1" lang="ja-JP" altLang="en-US" sz="1400" b="1">
                <a:solidFill>
                  <a:srgbClr val="FF0000"/>
                </a:solidFill>
                <a:latin typeface="Arial" panose="020B0604020202020204" pitchFamily="34" charset="0"/>
                <a:ea typeface="BIZ UDPゴシック" panose="020B0400000000000000" pitchFamily="50" charset="-128"/>
                <a:cs typeface="Arial" panose="020B0604020202020204" pitchFamily="34" charset="0"/>
              </a:rPr>
              <a:t>重篤な確定的影響を回避し又は最小化</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するため，</a:t>
            </a:r>
            <a:r>
              <a:rPr kumimoji="1" lang="en-US" altLang="ja-JP" sz="1400" dirty="0">
                <a:latin typeface="Arial" panose="020B0604020202020204" pitchFamily="34" charset="0"/>
                <a:ea typeface="BIZ UDPゴシック" panose="020B0400000000000000" pitchFamily="50" charset="-128"/>
                <a:cs typeface="Arial" panose="020B0604020202020204" pitchFamily="34" charset="0"/>
              </a:rPr>
              <a:t>EAL</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に応じて即時避難を実施する等，放射性物質の環境放出前の段階から予防的に防護措置を準備する区域</a:t>
            </a:r>
          </a:p>
        </p:txBody>
      </p:sp>
      <p:sp>
        <p:nvSpPr>
          <p:cNvPr id="32" name="角丸四角形 21">
            <a:extLst>
              <a:ext uri="{FF2B5EF4-FFF2-40B4-BE49-F238E27FC236}">
                <a16:creationId xmlns:a16="http://schemas.microsoft.com/office/drawing/2014/main" id="{FA781445-7E7F-4C1C-70CC-C1A5C20C20B3}"/>
              </a:ext>
            </a:extLst>
          </p:cNvPr>
          <p:cNvSpPr/>
          <p:nvPr/>
        </p:nvSpPr>
        <p:spPr>
          <a:xfrm>
            <a:off x="5661063" y="4505334"/>
            <a:ext cx="3336400" cy="841581"/>
          </a:xfrm>
          <a:prstGeom prst="roundRect">
            <a:avLst/>
          </a:prstGeom>
          <a:solidFill>
            <a:srgbClr val="A8CD94"/>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latin typeface="Arial" panose="020B0604020202020204" pitchFamily="34" charset="0"/>
                <a:ea typeface="BIZ UDPゴシック" panose="020B0400000000000000" pitchFamily="50" charset="-128"/>
                <a:cs typeface="Arial" panose="020B0604020202020204" pitchFamily="34" charset="0"/>
              </a:rPr>
              <a:t>緊急時防護措置を準備する区域</a:t>
            </a:r>
            <a:r>
              <a:rPr lang="ja-JP" altLang="en-US" sz="1400">
                <a:solidFill>
                  <a:schemeClr val="tx1"/>
                </a:solidFill>
                <a:latin typeface="Arial" panose="020B0604020202020204" pitchFamily="34" charset="0"/>
                <a:ea typeface="BIZ UDPゴシック" panose="020B0400000000000000" pitchFamily="50" charset="-128"/>
                <a:cs typeface="Arial" panose="020B0604020202020204" pitchFamily="34" charset="0"/>
              </a:rPr>
              <a:t>（</a:t>
            </a:r>
            <a:r>
              <a:rPr lang="en-US" altLang="ja-JP" sz="1400" dirty="0">
                <a:solidFill>
                  <a:schemeClr val="tx1"/>
                </a:solidFill>
                <a:latin typeface="Arial" panose="020B0604020202020204" pitchFamily="34" charset="0"/>
                <a:ea typeface="BIZ UDPゴシック" panose="020B0400000000000000" pitchFamily="50" charset="-128"/>
                <a:cs typeface="Arial" panose="020B0604020202020204" pitchFamily="34" charset="0"/>
              </a:rPr>
              <a:t>Urgent Protection Action Planning Zone: UPZ</a:t>
            </a:r>
            <a:r>
              <a:rPr lang="ja-JP" altLang="en-US" sz="1400">
                <a:solidFill>
                  <a:schemeClr val="tx1"/>
                </a:solidFill>
                <a:latin typeface="Arial" panose="020B0604020202020204" pitchFamily="34" charset="0"/>
                <a:ea typeface="BIZ UDPゴシック" panose="020B0400000000000000" pitchFamily="50" charset="-128"/>
                <a:cs typeface="Arial" panose="020B0604020202020204" pitchFamily="34" charset="0"/>
              </a:rPr>
              <a:t>）</a:t>
            </a:r>
            <a:endParaRPr kumimoji="1" lang="ja-JP" altLang="en-US" sz="140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33" name="テキスト ボックス 32">
            <a:extLst>
              <a:ext uri="{FF2B5EF4-FFF2-40B4-BE49-F238E27FC236}">
                <a16:creationId xmlns:a16="http://schemas.microsoft.com/office/drawing/2014/main" id="{36E75869-0422-A797-0BFA-37C891169B5A}"/>
              </a:ext>
            </a:extLst>
          </p:cNvPr>
          <p:cNvSpPr txBox="1"/>
          <p:nvPr/>
        </p:nvSpPr>
        <p:spPr>
          <a:xfrm>
            <a:off x="5478963" y="5466070"/>
            <a:ext cx="3700600" cy="523220"/>
          </a:xfrm>
          <a:prstGeom prst="rect">
            <a:avLst/>
          </a:prstGeom>
          <a:noFill/>
          <a:ln w="28575">
            <a:solidFill>
              <a:schemeClr val="accent6">
                <a:lumMod val="75000"/>
              </a:schemeClr>
            </a:solidFill>
          </a:ln>
        </p:spPr>
        <p:txBody>
          <a:bodyPr wrap="square" rtlCol="0">
            <a:spAutoFit/>
          </a:bodyPr>
          <a:lstStyle/>
          <a:p>
            <a:r>
              <a:rPr lang="ja-JP" altLang="en-US" sz="1400" b="1">
                <a:solidFill>
                  <a:srgbClr val="FF0000"/>
                </a:solidFill>
                <a:latin typeface="Arial" panose="020B0604020202020204" pitchFamily="34" charset="0"/>
                <a:ea typeface="BIZ UDPゴシック" panose="020B0400000000000000" pitchFamily="50" charset="-128"/>
                <a:cs typeface="Arial" panose="020B0604020202020204" pitchFamily="34" charset="0"/>
              </a:rPr>
              <a:t>確率的影響のリスクを低減</a:t>
            </a:r>
            <a:r>
              <a:rPr lang="ja-JP" altLang="en-US" sz="1400">
                <a:latin typeface="Arial" panose="020B0604020202020204" pitchFamily="34" charset="0"/>
                <a:ea typeface="BIZ UDPゴシック" panose="020B0400000000000000" pitchFamily="50" charset="-128"/>
                <a:cs typeface="Arial" panose="020B0604020202020204" pitchFamily="34" charset="0"/>
              </a:rPr>
              <a:t>するため，</a:t>
            </a:r>
            <a:r>
              <a:rPr lang="en-US" altLang="ja-JP" sz="1400">
                <a:latin typeface="Arial" panose="020B0604020202020204" pitchFamily="34" charset="0"/>
                <a:ea typeface="BIZ UDPゴシック" panose="020B0400000000000000" pitchFamily="50" charset="-128"/>
                <a:cs typeface="Arial" panose="020B0604020202020204" pitchFamily="34" charset="0"/>
              </a:rPr>
              <a:t>EAL</a:t>
            </a:r>
            <a:r>
              <a:rPr lang="ja-JP" altLang="en-US" sz="1400" err="1">
                <a:latin typeface="Arial" panose="020B0604020202020204" pitchFamily="34" charset="0"/>
                <a:ea typeface="BIZ UDPゴシック" panose="020B0400000000000000" pitchFamily="50" charset="-128"/>
                <a:cs typeface="Arial" panose="020B0604020202020204" pitchFamily="34" charset="0"/>
              </a:rPr>
              <a:t>，</a:t>
            </a:r>
            <a:r>
              <a:rPr lang="en-US" altLang="ja-JP" sz="1400">
                <a:latin typeface="Arial" panose="020B0604020202020204" pitchFamily="34" charset="0"/>
                <a:ea typeface="BIZ UDPゴシック" panose="020B0400000000000000" pitchFamily="50" charset="-128"/>
                <a:cs typeface="Arial" panose="020B0604020202020204" pitchFamily="34" charset="0"/>
              </a:rPr>
              <a:t>OIL</a:t>
            </a:r>
            <a:r>
              <a:rPr lang="ja-JP" altLang="en-US" sz="1400">
                <a:latin typeface="Arial" panose="020B0604020202020204" pitchFamily="34" charset="0"/>
                <a:ea typeface="BIZ UDPゴシック" panose="020B0400000000000000" pitchFamily="50" charset="-128"/>
                <a:cs typeface="Arial" panose="020B0604020202020204" pitchFamily="34" charset="0"/>
              </a:rPr>
              <a:t>に基づき，緊急防護措置を準備する区域</a:t>
            </a:r>
            <a:endParaRPr kumimoji="1" lang="ja-JP" altLang="en-US" sz="1400">
              <a:latin typeface="Arial" panose="020B0604020202020204" pitchFamily="34" charset="0"/>
              <a:ea typeface="BIZ UDPゴシック" panose="020B0400000000000000" pitchFamily="50" charset="-128"/>
              <a:cs typeface="Arial" panose="020B0604020202020204" pitchFamily="34" charset="0"/>
            </a:endParaRPr>
          </a:p>
        </p:txBody>
      </p:sp>
      <p:sp>
        <p:nvSpPr>
          <p:cNvPr id="34" name="テキスト ボックス 33">
            <a:extLst>
              <a:ext uri="{FF2B5EF4-FFF2-40B4-BE49-F238E27FC236}">
                <a16:creationId xmlns:a16="http://schemas.microsoft.com/office/drawing/2014/main" id="{E10F7247-BC0E-E259-844B-93991008E973}"/>
              </a:ext>
            </a:extLst>
          </p:cNvPr>
          <p:cNvSpPr txBox="1"/>
          <p:nvPr/>
        </p:nvSpPr>
        <p:spPr>
          <a:xfrm>
            <a:off x="738407" y="1156682"/>
            <a:ext cx="8640962" cy="369332"/>
          </a:xfrm>
          <a:prstGeom prst="rect">
            <a:avLst/>
          </a:prstGeom>
          <a:noFill/>
        </p:spPr>
        <p:txBody>
          <a:bodyPr wrap="square" rtlCol="0">
            <a:spAutoFit/>
          </a:bodyPr>
          <a:lstStyle/>
          <a:p>
            <a:pPr algn="ctr"/>
            <a:r>
              <a:rPr lang="ja-JP" altLang="en-US">
                <a:latin typeface="Arial" panose="020B0604020202020204" pitchFamily="34" charset="0"/>
                <a:ea typeface="BIZ UDPゴシック" panose="020B0400000000000000" pitchFamily="50" charset="-128"/>
                <a:cs typeface="Arial" panose="020B0604020202020204" pitchFamily="34" charset="0"/>
              </a:rPr>
              <a:t>実用発電用原子炉の場合</a:t>
            </a:r>
          </a:p>
        </p:txBody>
      </p:sp>
      <p:sp>
        <p:nvSpPr>
          <p:cNvPr id="35" name="テキスト ボックス 34">
            <a:extLst>
              <a:ext uri="{FF2B5EF4-FFF2-40B4-BE49-F238E27FC236}">
                <a16:creationId xmlns:a16="http://schemas.microsoft.com/office/drawing/2014/main" id="{2CCC0D7F-230D-DC2F-5B4A-A4A215915711}"/>
              </a:ext>
            </a:extLst>
          </p:cNvPr>
          <p:cNvSpPr txBox="1"/>
          <p:nvPr/>
        </p:nvSpPr>
        <p:spPr>
          <a:xfrm>
            <a:off x="5184686" y="6305993"/>
            <a:ext cx="4536504" cy="338554"/>
          </a:xfrm>
          <a:prstGeom prst="rect">
            <a:avLst/>
          </a:prstGeom>
          <a:noFill/>
        </p:spPr>
        <p:txBody>
          <a:bodyPr wrap="square" rtlCol="0">
            <a:spAutoFit/>
          </a:bodyPr>
          <a:lstStyle/>
          <a:p>
            <a:r>
              <a:rPr lang="en-US" altLang="ja-JP" sz="1600">
                <a:solidFill>
                  <a:srgbClr val="0000FF"/>
                </a:solidFill>
                <a:latin typeface="Arial" panose="020B0604020202020204" pitchFamily="34" charset="0"/>
                <a:ea typeface="BIZ UDPゴシック" panose="020B0400000000000000" pitchFamily="50" charset="-128"/>
                <a:cs typeface="Arial" panose="020B0604020202020204" pitchFamily="34" charset="0"/>
              </a:rPr>
              <a:t>※UPZ</a:t>
            </a:r>
            <a:r>
              <a:rPr lang="ja-JP" altLang="en-US" sz="1600">
                <a:solidFill>
                  <a:srgbClr val="0000FF"/>
                </a:solidFill>
                <a:latin typeface="Arial" panose="020B0604020202020204" pitchFamily="34" charset="0"/>
                <a:ea typeface="BIZ UDPゴシック" panose="020B0400000000000000" pitchFamily="50" charset="-128"/>
                <a:cs typeface="Arial" panose="020B0604020202020204" pitchFamily="34" charset="0"/>
              </a:rPr>
              <a:t>圏内（</a:t>
            </a:r>
            <a:r>
              <a:rPr lang="en-US" altLang="ja-JP" sz="1600">
                <a:solidFill>
                  <a:srgbClr val="0000FF"/>
                </a:solidFill>
                <a:latin typeface="Arial" panose="020B0604020202020204" pitchFamily="34" charset="0"/>
                <a:ea typeface="BIZ UDPゴシック" panose="020B0400000000000000" pitchFamily="50" charset="-128"/>
                <a:cs typeface="Arial" panose="020B0604020202020204" pitchFamily="34" charset="0"/>
              </a:rPr>
              <a:t>PAZ</a:t>
            </a:r>
            <a:r>
              <a:rPr lang="ja-JP" altLang="en-US" sz="1600">
                <a:solidFill>
                  <a:srgbClr val="0000FF"/>
                </a:solidFill>
                <a:latin typeface="Arial" panose="020B0604020202020204" pitchFamily="34" charset="0"/>
                <a:ea typeface="BIZ UDPゴシック" panose="020B0400000000000000" pitchFamily="50" charset="-128"/>
                <a:cs typeface="Arial" panose="020B0604020202020204" pitchFamily="34" charset="0"/>
              </a:rPr>
              <a:t>外）では通常，即時避難はない。</a:t>
            </a:r>
          </a:p>
        </p:txBody>
      </p:sp>
    </p:spTree>
    <p:extLst>
      <p:ext uri="{BB962C8B-B14F-4D97-AF65-F5344CB8AC3E}">
        <p14:creationId xmlns:p14="http://schemas.microsoft.com/office/powerpoint/2010/main" val="4153862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B10D804-BF26-27C8-6E40-15B20EAE693F}"/>
              </a:ext>
            </a:extLst>
          </p:cNvPr>
          <p:cNvSpPr txBox="1"/>
          <p:nvPr/>
        </p:nvSpPr>
        <p:spPr>
          <a:xfrm>
            <a:off x="704528" y="188640"/>
            <a:ext cx="5939446"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緊急事態区分及び緊急時活動レベル（</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EAL</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5832034E-367E-BD8C-9F63-0731FC3060AA}"/>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812CA71E-5E45-7247-F3BD-1BB220AE0881}"/>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88C012EF-B805-032E-D3A0-3DE0729EB43F}"/>
              </a:ext>
            </a:extLst>
          </p:cNvPr>
          <p:cNvSpPr txBox="1"/>
          <p:nvPr/>
        </p:nvSpPr>
        <p:spPr>
          <a:xfrm>
            <a:off x="694590" y="764704"/>
            <a:ext cx="8650898" cy="707886"/>
          </a:xfrm>
          <a:prstGeom prst="rect">
            <a:avLst/>
          </a:prstGeom>
          <a:noFill/>
          <a:effectLst/>
        </p:spPr>
        <p:txBody>
          <a:bodyPr wrap="square" rtlCol="0">
            <a:spAutoFit/>
          </a:bodyPr>
          <a:lstStyle/>
          <a:p>
            <a:pPr marL="285750" indent="-285750">
              <a:buFont typeface="Wingdings" panose="05000000000000000000" pitchFamily="2" charset="2"/>
              <a:buChar char="l"/>
            </a:pPr>
            <a:r>
              <a:rPr lang="ja-JP" altLang="en-US" sz="2000" dirty="0">
                <a:latin typeface="Arial" panose="020B0604020202020204" pitchFamily="34" charset="0"/>
                <a:ea typeface="BIZ UDPゴシック" panose="020B0400000000000000" pitchFamily="50" charset="-128"/>
                <a:cs typeface="Arial" panose="020B0604020202020204" pitchFamily="34" charset="0"/>
              </a:rPr>
              <a:t>（基本的には）放射性物質放出前の</a:t>
            </a:r>
            <a:r>
              <a:rPr kumimoji="1" lang="ja-JP" altLang="en-US" sz="2000" dirty="0">
                <a:latin typeface="Arial" panose="020B0604020202020204" pitchFamily="34" charset="0"/>
                <a:ea typeface="BIZ UDPゴシック" panose="020B0400000000000000" pitchFamily="50" charset="-128"/>
                <a:cs typeface="Arial" panose="020B0604020202020204" pitchFamily="34" charset="0"/>
              </a:rPr>
              <a:t>原子力施設の状況に応じた</a:t>
            </a:r>
            <a:r>
              <a:rPr kumimoji="1" lang="en-US" altLang="ja-JP" sz="2000" dirty="0">
                <a:latin typeface="Arial" panose="020B0604020202020204" pitchFamily="34" charset="0"/>
                <a:ea typeface="BIZ UDPゴシック" panose="020B0400000000000000" pitchFamily="50" charset="-128"/>
                <a:cs typeface="Arial" panose="020B0604020202020204" pitchFamily="34" charset="0"/>
              </a:rPr>
              <a:t>3</a:t>
            </a:r>
            <a:r>
              <a:rPr kumimoji="1" lang="ja-JP" altLang="en-US" sz="2000" dirty="0">
                <a:latin typeface="Arial" panose="020B0604020202020204" pitchFamily="34" charset="0"/>
                <a:ea typeface="BIZ UDPゴシック" panose="020B0400000000000000" pitchFamily="50" charset="-128"/>
                <a:cs typeface="Arial" panose="020B0604020202020204" pitchFamily="34" charset="0"/>
              </a:rPr>
              <a:t>区分</a:t>
            </a:r>
            <a:endParaRPr kumimoji="1" lang="en-US" altLang="ja-JP" sz="2000" dirty="0">
              <a:latin typeface="Arial" panose="020B0604020202020204" pitchFamily="34" charset="0"/>
              <a:ea typeface="BIZ UDPゴシック" panose="020B0400000000000000" pitchFamily="50" charset="-128"/>
              <a:cs typeface="Arial" panose="020B0604020202020204" pitchFamily="34" charset="0"/>
            </a:endParaRPr>
          </a:p>
          <a:p>
            <a:pPr marL="285750" indent="-285750">
              <a:buFont typeface="Wingdings" panose="05000000000000000000" pitchFamily="2" charset="2"/>
              <a:buChar char="l"/>
            </a:pPr>
            <a:r>
              <a:rPr lang="ja-JP" altLang="en-US" sz="2000" dirty="0">
                <a:latin typeface="Arial" panose="020B0604020202020204" pitchFamily="34" charset="0"/>
                <a:ea typeface="BIZ UDPゴシック" panose="020B0400000000000000" pitchFamily="50" charset="-128"/>
                <a:cs typeface="Arial" panose="020B0604020202020204" pitchFamily="34" charset="0"/>
              </a:rPr>
              <a:t>各区分での事業者，国及び地方公共団体の果たすべき役割を明確化</a:t>
            </a:r>
            <a:endParaRPr kumimoji="1" lang="en-US" altLang="ja-JP" sz="2000" dirty="0">
              <a:latin typeface="Arial" panose="020B0604020202020204" pitchFamily="34" charset="0"/>
              <a:ea typeface="BIZ UDPゴシック" panose="020B0400000000000000" pitchFamily="50"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120AF4D9-DB86-F4E9-7FE0-93458CEC49E1}"/>
              </a:ext>
            </a:extLst>
          </p:cNvPr>
          <p:cNvSpPr txBox="1"/>
          <p:nvPr/>
        </p:nvSpPr>
        <p:spPr>
          <a:xfrm>
            <a:off x="456674" y="1631702"/>
            <a:ext cx="8539715" cy="1323439"/>
          </a:xfrm>
          <a:prstGeom prst="rect">
            <a:avLst/>
          </a:prstGeom>
          <a:noFill/>
        </p:spPr>
        <p:txBody>
          <a:bodyPr wrap="square" rtlCol="0">
            <a:spAutoFit/>
          </a:bodyPr>
          <a:lstStyle/>
          <a:p>
            <a:pPr marL="342900" indent="-342900" algn="just">
              <a:buClr>
                <a:schemeClr val="bg1"/>
              </a:buClr>
              <a:buFont typeface="Wingdings" panose="05000000000000000000" pitchFamily="2" charset="2"/>
              <a:buChar char="l"/>
            </a:pPr>
            <a:r>
              <a:rPr kumimoji="1" lang="ja-JP" altLang="en-US" sz="2000" b="1" dirty="0">
                <a:solidFill>
                  <a:srgbClr val="FF0000"/>
                </a:solidFill>
                <a:latin typeface="Arial" panose="020B0604020202020204" pitchFamily="34" charset="0"/>
                <a:ea typeface="BIZ UDPゴシック" panose="020B0400000000000000" pitchFamily="50" charset="-128"/>
                <a:cs typeface="Arial" panose="020B0604020202020204" pitchFamily="34" charset="0"/>
              </a:rPr>
              <a:t>警戒事態</a:t>
            </a:r>
            <a:r>
              <a:rPr kumimoji="1" lang="ja-JP" altLang="en-US" sz="16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AL: Alert</a:t>
            </a:r>
            <a:r>
              <a:rPr kumimoji="1" lang="ja-JP" altLang="en-US" sz="16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000" dirty="0">
                <a:latin typeface="Arial" panose="020B0604020202020204" pitchFamily="34" charset="0"/>
                <a:ea typeface="BIZ UDPゴシック" panose="020B0400000000000000" pitchFamily="50" charset="-128"/>
                <a:cs typeface="Arial" panose="020B0604020202020204" pitchFamily="34" charset="0"/>
              </a:rPr>
              <a:t>：その時点では公衆への放射線被ばくへの対応を急ぐものではないが，原子力施設における異常事象の発生またはそのおそれがあるため，情報収集や緊急時モニタリングの準備，</a:t>
            </a:r>
            <a:r>
              <a:rPr lang="ja-JP" altLang="en-US" sz="2000" dirty="0">
                <a:latin typeface="Arial" panose="020B0604020202020204" pitchFamily="34" charset="0"/>
                <a:ea typeface="BIZ UDPゴシック" panose="020B0400000000000000" pitchFamily="50" charset="-128"/>
                <a:cs typeface="Arial" panose="020B0604020202020204" pitchFamily="34" charset="0"/>
              </a:rPr>
              <a:t>施設敷地</a:t>
            </a:r>
            <a:r>
              <a:rPr kumimoji="1" lang="ja-JP" altLang="en-US" sz="2000" dirty="0">
                <a:latin typeface="Arial" panose="020B0604020202020204" pitchFamily="34" charset="0"/>
                <a:ea typeface="BIZ UDPゴシック" panose="020B0400000000000000" pitchFamily="50" charset="-128"/>
                <a:cs typeface="Arial" panose="020B0604020202020204" pitchFamily="34" charset="0"/>
              </a:rPr>
              <a:t>緊急事態において早期避難等の準備を開始する必要のある段階</a:t>
            </a:r>
          </a:p>
        </p:txBody>
      </p:sp>
      <p:sp>
        <p:nvSpPr>
          <p:cNvPr id="14" name="テキスト ボックス 13">
            <a:extLst>
              <a:ext uri="{FF2B5EF4-FFF2-40B4-BE49-F238E27FC236}">
                <a16:creationId xmlns:a16="http://schemas.microsoft.com/office/drawing/2014/main" id="{7E36D49E-F4A8-1619-052B-955D612EA8BC}"/>
              </a:ext>
            </a:extLst>
          </p:cNvPr>
          <p:cNvSpPr txBox="1"/>
          <p:nvPr/>
        </p:nvSpPr>
        <p:spPr>
          <a:xfrm>
            <a:off x="416496" y="3145324"/>
            <a:ext cx="8539715" cy="1323439"/>
          </a:xfrm>
          <a:prstGeom prst="rect">
            <a:avLst/>
          </a:prstGeom>
          <a:noFill/>
        </p:spPr>
        <p:txBody>
          <a:bodyPr wrap="square" rtlCol="0">
            <a:spAutoFit/>
          </a:bodyPr>
          <a:lstStyle/>
          <a:p>
            <a:pPr marL="342900" indent="-342900" algn="just">
              <a:buClr>
                <a:schemeClr val="bg1"/>
              </a:buClr>
              <a:buFont typeface="Wingdings" panose="05000000000000000000" pitchFamily="2" charset="2"/>
              <a:buChar char="l"/>
            </a:pPr>
            <a:r>
              <a:rPr kumimoji="1" lang="ja-JP" altLang="en-US" sz="2000" b="1" dirty="0">
                <a:solidFill>
                  <a:srgbClr val="FF0000"/>
                </a:solidFill>
                <a:latin typeface="Arial" panose="020B0604020202020204" pitchFamily="34" charset="0"/>
                <a:ea typeface="BIZ UDPゴシック" panose="020B0400000000000000" pitchFamily="50" charset="-128"/>
                <a:cs typeface="Arial" panose="020B0604020202020204" pitchFamily="34" charset="0"/>
              </a:rPr>
              <a:t>施設敷地緊急事態</a:t>
            </a:r>
            <a:r>
              <a:rPr kumimoji="1" lang="ja-JP" altLang="en-US" sz="16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SE: Site-area Emergency</a:t>
            </a:r>
            <a:r>
              <a:rPr kumimoji="1" lang="ja-JP" altLang="en-US" sz="16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000" dirty="0">
                <a:latin typeface="Arial" panose="020B0604020202020204" pitchFamily="34" charset="0"/>
                <a:ea typeface="BIZ UDPゴシック" panose="020B0400000000000000" pitchFamily="50" charset="-128"/>
                <a:cs typeface="Arial" panose="020B0604020202020204" pitchFamily="34" charset="0"/>
              </a:rPr>
              <a:t>：原子力施設において，公衆に放射線被ばくをもたらす可能性のある事象が発生したため，原子力施設周辺において緊急時に備えた避難等の防護措置の準備をする必要がある段階</a:t>
            </a:r>
          </a:p>
        </p:txBody>
      </p:sp>
      <p:sp>
        <p:nvSpPr>
          <p:cNvPr id="15" name="テキスト ボックス 14">
            <a:extLst>
              <a:ext uri="{FF2B5EF4-FFF2-40B4-BE49-F238E27FC236}">
                <a16:creationId xmlns:a16="http://schemas.microsoft.com/office/drawing/2014/main" id="{BF01607F-F517-3853-177D-14B6A716AA40}"/>
              </a:ext>
            </a:extLst>
          </p:cNvPr>
          <p:cNvSpPr txBox="1"/>
          <p:nvPr/>
        </p:nvSpPr>
        <p:spPr>
          <a:xfrm>
            <a:off x="456674" y="4629329"/>
            <a:ext cx="8539715" cy="1323439"/>
          </a:xfrm>
          <a:prstGeom prst="rect">
            <a:avLst/>
          </a:prstGeom>
          <a:noFill/>
        </p:spPr>
        <p:txBody>
          <a:bodyPr wrap="square" rtlCol="0">
            <a:spAutoFit/>
          </a:bodyPr>
          <a:lstStyle/>
          <a:p>
            <a:pPr marL="342900" indent="-342900" algn="just">
              <a:buClr>
                <a:schemeClr val="bg1"/>
              </a:buClr>
              <a:buFont typeface="Wingdings" panose="05000000000000000000" pitchFamily="2" charset="2"/>
              <a:buChar char="l"/>
            </a:pPr>
            <a:r>
              <a:rPr lang="ja-JP" altLang="en-US" sz="2000" b="1" dirty="0">
                <a:solidFill>
                  <a:srgbClr val="FF0000"/>
                </a:solidFill>
                <a:latin typeface="Arial" panose="020B0604020202020204" pitchFamily="34" charset="0"/>
                <a:ea typeface="BIZ UDPゴシック" panose="020B0400000000000000" pitchFamily="50" charset="-128"/>
                <a:cs typeface="Arial" panose="020B0604020202020204" pitchFamily="34" charset="0"/>
              </a:rPr>
              <a:t>全面緊急</a:t>
            </a:r>
            <a:r>
              <a:rPr kumimoji="1" lang="ja-JP" altLang="en-US" sz="2000" b="1" dirty="0">
                <a:solidFill>
                  <a:srgbClr val="FF0000"/>
                </a:solidFill>
                <a:latin typeface="Arial" panose="020B0604020202020204" pitchFamily="34" charset="0"/>
                <a:ea typeface="BIZ UDPゴシック" panose="020B0400000000000000" pitchFamily="50" charset="-128"/>
                <a:cs typeface="Arial" panose="020B0604020202020204" pitchFamily="34" charset="0"/>
              </a:rPr>
              <a:t>事態</a:t>
            </a:r>
            <a:r>
              <a:rPr kumimoji="1" lang="ja-JP" altLang="en-US" sz="16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GE: General Emergency</a:t>
            </a:r>
            <a:r>
              <a:rPr kumimoji="1" lang="ja-JP" altLang="en-US" sz="16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000" dirty="0">
                <a:latin typeface="Arial" panose="020B0604020202020204" pitchFamily="34" charset="0"/>
                <a:ea typeface="BIZ UDPゴシック" panose="020B0400000000000000" pitchFamily="50" charset="-128"/>
                <a:cs typeface="Arial" panose="020B0604020202020204" pitchFamily="34" charset="0"/>
              </a:rPr>
              <a:t>：原子力施設において，公衆に放射線被ばくをもたらす可能性が高い事象が生じたため，重篤な確定的影響を回避し又は最小化するため，及び，確率的影響のリスクを低減するため，迅速な防護措置を実施する必要のある段階</a:t>
            </a:r>
          </a:p>
        </p:txBody>
      </p:sp>
      <p:sp>
        <p:nvSpPr>
          <p:cNvPr id="17" name="テキスト ボックス 16">
            <a:extLst>
              <a:ext uri="{FF2B5EF4-FFF2-40B4-BE49-F238E27FC236}">
                <a16:creationId xmlns:a16="http://schemas.microsoft.com/office/drawing/2014/main" id="{00DCDEDF-4A27-E3B7-A41B-5A1B690F97D9}"/>
              </a:ext>
            </a:extLst>
          </p:cNvPr>
          <p:cNvSpPr txBox="1"/>
          <p:nvPr/>
        </p:nvSpPr>
        <p:spPr>
          <a:xfrm>
            <a:off x="184920" y="6237313"/>
            <a:ext cx="9721080" cy="461665"/>
          </a:xfrm>
          <a:prstGeom prst="rect">
            <a:avLst/>
          </a:prstGeom>
          <a:noFill/>
        </p:spPr>
        <p:txBody>
          <a:bodyPr wrap="square" rtlCol="0">
            <a:spAutoFit/>
          </a:bodyPr>
          <a:lstStyle/>
          <a:p>
            <a:pPr algn="ctr"/>
            <a:r>
              <a:rPr kumimoji="1" lang="ja-JP" altLang="en-US" sz="1200" dirty="0">
                <a:latin typeface="Arial" panose="020B0604020202020204" pitchFamily="34" charset="0"/>
                <a:ea typeface="BIZ UDPゴシック" panose="020B0400000000000000" pitchFamily="50" charset="-128"/>
                <a:cs typeface="Arial" panose="020B0604020202020204" pitchFamily="34" charset="0"/>
              </a:rPr>
              <a:t>詳細は「原子力災害対策指針の緊急事態区分を判断する基準等の解説（原子力規制員会）」</a:t>
            </a:r>
            <a:r>
              <a:rPr kumimoji="1" lang="en-US" altLang="ja-JP" sz="1200" dirty="0">
                <a:latin typeface="Arial" panose="020B0604020202020204" pitchFamily="34" charset="0"/>
                <a:ea typeface="BIZ UDPゴシック" panose="020B0400000000000000" pitchFamily="50" charset="-128"/>
                <a:cs typeface="Arial" panose="020B0604020202020204" pitchFamily="34" charset="0"/>
                <a:hlinkClick r:id="rId3"/>
              </a:rPr>
              <a:t>https://www.nra.go.jp/data/000024442.pdf</a:t>
            </a:r>
            <a:endParaRPr kumimoji="1" lang="en-US" altLang="ja-JP" sz="1200" dirty="0">
              <a:latin typeface="Arial" panose="020B0604020202020204" pitchFamily="34" charset="0"/>
              <a:ea typeface="BIZ UDPゴシック" panose="020B0400000000000000" pitchFamily="50" charset="-128"/>
              <a:cs typeface="Arial" panose="020B0604020202020204" pitchFamily="34" charset="0"/>
            </a:endParaRPr>
          </a:p>
          <a:p>
            <a:pPr algn="ctr"/>
            <a:r>
              <a:rPr kumimoji="1" lang="ja-JP" altLang="en-US" sz="1200" dirty="0">
                <a:latin typeface="Arial" panose="020B0604020202020204" pitchFamily="34" charset="0"/>
                <a:ea typeface="BIZ UDPゴシック" panose="020B0400000000000000" pitchFamily="50" charset="-128"/>
                <a:cs typeface="Arial" panose="020B0604020202020204" pitchFamily="34" charset="0"/>
              </a:rPr>
              <a:t>（一般社団法人）日本原子力文化財団 原子力総合パンフレット </a:t>
            </a:r>
            <a:r>
              <a:rPr kumimoji="1" lang="en-US" altLang="ja-JP" sz="1200" dirty="0">
                <a:latin typeface="Arial" panose="020B0604020202020204" pitchFamily="34" charset="0"/>
                <a:ea typeface="BIZ UDPゴシック" panose="020B0400000000000000" pitchFamily="50" charset="-128"/>
                <a:cs typeface="Arial" panose="020B0604020202020204" pitchFamily="34" charset="0"/>
                <a:hlinkClick r:id="rId4"/>
              </a:rPr>
              <a:t>https://www.jaero.or.jp/sogo/detail/cat-05-02.html</a:t>
            </a:r>
            <a:r>
              <a:rPr kumimoji="1" lang="en-US" altLang="ja-JP" sz="1200" dirty="0">
                <a:latin typeface="Arial" panose="020B0604020202020204" pitchFamily="34" charset="0"/>
                <a:ea typeface="BIZ UDPゴシック" panose="020B0400000000000000" pitchFamily="50" charset="-128"/>
                <a:cs typeface="Arial" panose="020B0604020202020204" pitchFamily="34" charset="0"/>
              </a:rPr>
              <a:t> </a:t>
            </a:r>
            <a:r>
              <a:rPr kumimoji="1" lang="ja-JP" altLang="en-US" sz="1200" dirty="0">
                <a:latin typeface="Arial" panose="020B0604020202020204" pitchFamily="34" charset="0"/>
                <a:ea typeface="BIZ UDPゴシック" panose="020B0400000000000000" pitchFamily="50" charset="-128"/>
                <a:cs typeface="Arial" panose="020B0604020202020204" pitchFamily="34" charset="0"/>
              </a:rPr>
              <a:t>などを参照</a:t>
            </a:r>
          </a:p>
        </p:txBody>
      </p:sp>
      <p:sp>
        <p:nvSpPr>
          <p:cNvPr id="2" name="テキスト ボックス 1">
            <a:extLst>
              <a:ext uri="{FF2B5EF4-FFF2-40B4-BE49-F238E27FC236}">
                <a16:creationId xmlns:a16="http://schemas.microsoft.com/office/drawing/2014/main" id="{724A10FA-9DAA-1ABA-B910-66E1B0CF6B91}"/>
              </a:ext>
            </a:extLst>
          </p:cNvPr>
          <p:cNvSpPr txBox="1"/>
          <p:nvPr/>
        </p:nvSpPr>
        <p:spPr>
          <a:xfrm>
            <a:off x="4834541" y="282134"/>
            <a:ext cx="4582955" cy="338554"/>
          </a:xfrm>
          <a:prstGeom prst="rect">
            <a:avLst/>
          </a:prstGeom>
          <a:noFill/>
        </p:spPr>
        <p:txBody>
          <a:bodyPr wrap="square" rtlCol="0">
            <a:spAutoFit/>
          </a:bodyPr>
          <a:lstStyle/>
          <a:p>
            <a:pPr algn="r"/>
            <a:r>
              <a:rPr lang="en-US" altLang="ja-JP" sz="1600">
                <a:solidFill>
                  <a:srgbClr val="0000FF"/>
                </a:solidFill>
                <a:latin typeface="Arial" panose="020B0604020202020204" pitchFamily="34" charset="0"/>
                <a:ea typeface="ＭＳ Ｐゴシック" panose="020B0600070205080204" pitchFamily="50" charset="-128"/>
                <a:cs typeface="Arial" panose="020B0604020202020204" pitchFamily="34" charset="0"/>
              </a:rPr>
              <a:t>EAL: Emergency Action Level</a:t>
            </a:r>
            <a:endParaRPr lang="ja-JP" altLang="en-US" sz="1600">
              <a:solidFill>
                <a:srgbClr val="0000FF"/>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92417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9AA7DF5-9423-9C13-05A3-D50CB3669870}"/>
              </a:ext>
            </a:extLst>
          </p:cNvPr>
          <p:cNvSpPr txBox="1"/>
          <p:nvPr/>
        </p:nvSpPr>
        <p:spPr>
          <a:xfrm>
            <a:off x="704528" y="188640"/>
            <a:ext cx="8653331"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運用上の介入レベル（</a:t>
            </a:r>
            <a:r>
              <a:rPr kumimoji="1" lang="en-US" altLang="ja-JP" sz="2400" dirty="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OIL</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2400" dirty="0">
                <a:solidFill>
                  <a:prstClr val="black"/>
                </a:solidFill>
                <a:latin typeface="Arial" panose="020B0604020202020204" pitchFamily="34" charset="0"/>
                <a:ea typeface="BIZ UDPゴシック" panose="020B0400000000000000" pitchFamily="50" charset="-128"/>
                <a:cs typeface="Arial" panose="020B0604020202020204" pitchFamily="34" charset="0"/>
              </a:rPr>
              <a:t> Operational Intervention Level </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4E889FCF-CA98-91F8-B33B-5AAAD22A79AB}"/>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D665A1C1-C3F9-9ECE-92B0-05D3B1E17FBA}"/>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2C2A6437-3234-3B91-9AA1-4D4FC4DD61FF}"/>
              </a:ext>
            </a:extLst>
          </p:cNvPr>
          <p:cNvSpPr txBox="1"/>
          <p:nvPr/>
        </p:nvSpPr>
        <p:spPr>
          <a:xfrm>
            <a:off x="302925" y="1499038"/>
            <a:ext cx="5815242" cy="4431983"/>
          </a:xfrm>
          <a:prstGeom prst="rect">
            <a:avLst/>
          </a:prstGeom>
          <a:noFill/>
          <a:effectLst/>
        </p:spPr>
        <p:txBody>
          <a:bodyPr wrap="square" rtlCol="0">
            <a:spAutoFit/>
          </a:bodyPr>
          <a:lstStyle/>
          <a:p>
            <a:pPr marL="285750" indent="-285750" defTabSz="914400">
              <a:spcAft>
                <a:spcPts val="1200"/>
              </a:spcAft>
              <a:buFont typeface="Wingdings" panose="05000000000000000000" pitchFamily="2" charset="2"/>
              <a:buChar char="l"/>
            </a:pPr>
            <a:r>
              <a:rPr kumimoji="1" lang="ja-JP" altLang="en-US" sz="2200" dirty="0">
                <a:solidFill>
                  <a:prstClr val="black"/>
                </a:solidFill>
                <a:latin typeface="Arial" panose="020B0604020202020204" pitchFamily="34" charset="0"/>
                <a:ea typeface="BIZ UDPゴシック" panose="020B0400000000000000" pitchFamily="50" charset="-128"/>
                <a:cs typeface="Arial" panose="020B0604020202020204" pitchFamily="34" charset="0"/>
              </a:rPr>
              <a:t>放出後の防護措置導入の判断に用いられる</a:t>
            </a:r>
            <a:r>
              <a:rPr kumimoji="1" lang="ja-JP" altLang="en-US" sz="22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測定値（実測）に基づくレベル</a:t>
            </a:r>
            <a:endParaRPr kumimoji="1" lang="en-US" altLang="ja-JP" sz="2200" dirty="0">
              <a:solidFill>
                <a:srgbClr val="FF0000"/>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defTabSz="914400">
              <a:spcAft>
                <a:spcPts val="1200"/>
              </a:spcAft>
              <a:buFont typeface="Wingdings" panose="05000000000000000000" pitchFamily="2" charset="2"/>
              <a:buChar char="l"/>
            </a:pPr>
            <a:endParaRPr kumimoji="1" lang="en-US" altLang="ja-JP" sz="2200" dirty="0">
              <a:solidFill>
                <a:prstClr val="black"/>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defTabSz="914400">
              <a:spcAft>
                <a:spcPts val="1200"/>
              </a:spcAft>
              <a:buFont typeface="Wingdings" panose="05000000000000000000" pitchFamily="2" charset="2"/>
              <a:buChar char="l"/>
            </a:pPr>
            <a:r>
              <a:rPr kumimoji="1" lang="ja-JP" altLang="en-US" sz="2200" dirty="0">
                <a:solidFill>
                  <a:prstClr val="black"/>
                </a:solidFill>
                <a:latin typeface="Arial" panose="020B0604020202020204" pitchFamily="34" charset="0"/>
                <a:ea typeface="BIZ UDPゴシック" panose="020B0400000000000000" pitchFamily="50" charset="-128"/>
                <a:cs typeface="Arial" panose="020B0604020202020204" pitchFamily="34" charset="0"/>
              </a:rPr>
              <a:t>事故の態様，放出核種，気象条件，被ばく経路等を仮定して，包括的判断基準（</a:t>
            </a:r>
            <a:r>
              <a:rPr kumimoji="1" lang="en-US" altLang="ja-JP" sz="22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GC: Generic Criteria</a:t>
            </a:r>
            <a:r>
              <a:rPr kumimoji="1" lang="ja-JP" altLang="en-US" sz="22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，許容線量</a:t>
            </a:r>
            <a:r>
              <a:rPr kumimoji="1" lang="ja-JP" altLang="en-US" sz="2200" dirty="0">
                <a:solidFill>
                  <a:prstClr val="black"/>
                </a:solidFill>
                <a:latin typeface="Arial" panose="020B0604020202020204" pitchFamily="34" charset="0"/>
                <a:ea typeface="BIZ UDPゴシック" panose="020B0400000000000000" pitchFamily="50" charset="-128"/>
                <a:cs typeface="Arial" panose="020B0604020202020204" pitchFamily="34" charset="0"/>
              </a:rPr>
              <a:t>）に相当する計測可能な値として導出される。</a:t>
            </a:r>
            <a:endParaRPr kumimoji="1" lang="en-US" altLang="ja-JP" sz="2200" dirty="0">
              <a:solidFill>
                <a:prstClr val="black"/>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defTabSz="914400">
              <a:spcAft>
                <a:spcPts val="1200"/>
              </a:spcAft>
              <a:buFont typeface="Wingdings" panose="05000000000000000000" pitchFamily="2" charset="2"/>
              <a:buChar char="l"/>
            </a:pPr>
            <a:endParaRPr kumimoji="1" lang="en-US" altLang="ja-JP" sz="2200" dirty="0">
              <a:solidFill>
                <a:prstClr val="black"/>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defTabSz="914400">
              <a:spcAft>
                <a:spcPts val="1200"/>
              </a:spcAft>
              <a:buFont typeface="Wingdings" panose="05000000000000000000" pitchFamily="2" charset="2"/>
              <a:buChar char="l"/>
            </a:pPr>
            <a:r>
              <a:rPr kumimoji="1" lang="ja-JP" altLang="en-US" sz="2200" dirty="0">
                <a:latin typeface="Arial" panose="020B0604020202020204" pitchFamily="34" charset="0"/>
                <a:ea typeface="BIZ UDPゴシック" panose="020B0400000000000000" pitchFamily="50" charset="-128"/>
                <a:cs typeface="Arial" panose="020B0604020202020204" pitchFamily="34" charset="0"/>
              </a:rPr>
              <a:t>運用上</a:t>
            </a:r>
            <a:r>
              <a:rPr kumimoji="1" lang="ja-JP" altLang="en-US" sz="2200" dirty="0">
                <a:solidFill>
                  <a:prstClr val="black"/>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200" dirty="0">
                <a:solidFill>
                  <a:srgbClr val="0000FF"/>
                </a:solidFill>
                <a:latin typeface="Arial" panose="020B0604020202020204" pitchFamily="34" charset="0"/>
                <a:ea typeface="BIZ UDPゴシック" panose="020B0400000000000000" pitchFamily="50" charset="-128"/>
                <a:cs typeface="Arial" panose="020B0604020202020204" pitchFamily="34" charset="0"/>
              </a:rPr>
              <a:t>空間線量率</a:t>
            </a:r>
            <a:r>
              <a:rPr kumimoji="1" lang="ja-JP" altLang="en-US" sz="2200" dirty="0">
                <a:solidFill>
                  <a:prstClr val="black"/>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200" dirty="0">
                <a:solidFill>
                  <a:srgbClr val="0000FF"/>
                </a:solidFill>
                <a:latin typeface="Arial" panose="020B0604020202020204" pitchFamily="34" charset="0"/>
                <a:ea typeface="BIZ UDPゴシック" panose="020B0400000000000000" pitchFamily="50" charset="-128"/>
                <a:cs typeface="Arial" panose="020B0604020202020204" pitchFamily="34" charset="0"/>
              </a:rPr>
              <a:t>表面汚染密度</a:t>
            </a:r>
            <a:r>
              <a:rPr kumimoji="1" lang="ja-JP" altLang="en-US" sz="2200" dirty="0">
                <a:solidFill>
                  <a:prstClr val="black"/>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200" dirty="0">
                <a:solidFill>
                  <a:srgbClr val="0000FF"/>
                </a:solidFill>
                <a:latin typeface="Arial" panose="020B0604020202020204" pitchFamily="34" charset="0"/>
                <a:ea typeface="BIZ UDPゴシック" panose="020B0400000000000000" pitchFamily="50" charset="-128"/>
                <a:cs typeface="Arial" panose="020B0604020202020204" pitchFamily="34" charset="0"/>
              </a:rPr>
              <a:t>食品中の放射性核種濃度</a:t>
            </a:r>
            <a:r>
              <a:rPr kumimoji="1" lang="ja-JP" altLang="en-US" sz="2200" dirty="0">
                <a:solidFill>
                  <a:prstClr val="black"/>
                </a:solidFill>
                <a:latin typeface="Arial" panose="020B0604020202020204" pitchFamily="34" charset="0"/>
                <a:ea typeface="BIZ UDPゴシック" panose="020B0400000000000000" pitchFamily="50" charset="-128"/>
                <a:cs typeface="Arial" panose="020B0604020202020204" pitchFamily="34" charset="0"/>
              </a:rPr>
              <a:t>の初期設定値が定められている。</a:t>
            </a:r>
            <a:endParaRPr kumimoji="1" lang="en-US" altLang="ja-JP" sz="2200" dirty="0">
              <a:solidFill>
                <a:prstClr val="black"/>
              </a:solidFill>
              <a:latin typeface="Arial" panose="020B0604020202020204" pitchFamily="34" charset="0"/>
              <a:ea typeface="BIZ UDPゴシック" panose="020B0400000000000000" pitchFamily="50" charset="-128"/>
              <a:cs typeface="Arial" panose="020B0604020202020204" pitchFamily="34" charset="0"/>
            </a:endParaRPr>
          </a:p>
        </p:txBody>
      </p:sp>
      <p:pic>
        <p:nvPicPr>
          <p:cNvPr id="8" name="図 7">
            <a:extLst>
              <a:ext uri="{FF2B5EF4-FFF2-40B4-BE49-F238E27FC236}">
                <a16:creationId xmlns:a16="http://schemas.microsoft.com/office/drawing/2014/main" id="{196206DB-6EB1-AD24-9FBE-86ED3D50025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393160" y="1340767"/>
            <a:ext cx="3024336" cy="42638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1610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1621A0-3BE5-0B04-8E4D-242CBDACD048}"/>
              </a:ext>
            </a:extLst>
          </p:cNvPr>
          <p:cNvSpPr txBox="1"/>
          <p:nvPr/>
        </p:nvSpPr>
        <p:spPr>
          <a:xfrm>
            <a:off x="704528" y="188640"/>
            <a:ext cx="4621778" cy="461665"/>
          </a:xfrm>
          <a:prstGeom prst="rect">
            <a:avLst/>
          </a:prstGeom>
          <a:noFill/>
        </p:spPr>
        <p:txBody>
          <a:bodyPr wrap="none" rtlCol="0">
            <a:spAutoFit/>
          </a:bodyPr>
          <a:lstStyle/>
          <a:p>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参考</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運用上の介入レベル（</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OIL</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26A6E9B4-D2E1-A8BA-5340-982737B50018}"/>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5FD21C71-C652-7B2D-FEEF-AE5208CCA9DF}"/>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C31E168F-34B3-2240-21FA-D01B455E56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67924" y="740657"/>
            <a:ext cx="8113028" cy="5928703"/>
          </a:xfrm>
          <a:prstGeom prst="rect">
            <a:avLst/>
          </a:prstGeom>
        </p:spPr>
      </p:pic>
      <p:sp>
        <p:nvSpPr>
          <p:cNvPr id="8" name="テキスト ボックス 7">
            <a:extLst>
              <a:ext uri="{FF2B5EF4-FFF2-40B4-BE49-F238E27FC236}">
                <a16:creationId xmlns:a16="http://schemas.microsoft.com/office/drawing/2014/main" id="{8096835D-17F9-ACD6-FDAA-244D19176B5E}"/>
              </a:ext>
            </a:extLst>
          </p:cNvPr>
          <p:cNvSpPr txBox="1"/>
          <p:nvPr/>
        </p:nvSpPr>
        <p:spPr>
          <a:xfrm>
            <a:off x="4709291" y="6578820"/>
            <a:ext cx="4060279" cy="276999"/>
          </a:xfrm>
          <a:prstGeom prst="rect">
            <a:avLst/>
          </a:prstGeom>
          <a:noFill/>
        </p:spPr>
        <p:txBody>
          <a:bodyPr wrap="none" rtlCol="0">
            <a:spAutoFit/>
          </a:bodyPr>
          <a:lstStyle/>
          <a:p>
            <a:r>
              <a:rPr kumimoji="1" lang="ja-JP" altLang="en-US" sz="1200" dirty="0">
                <a:latin typeface="Arial" panose="020B0604020202020204" pitchFamily="34" charset="0"/>
                <a:ea typeface="BIZ UDPゴシック" panose="020B0400000000000000" pitchFamily="50" charset="-128"/>
                <a:cs typeface="Arial" panose="020B0604020202020204" pitchFamily="34" charset="0"/>
              </a:rPr>
              <a:t>原子力規制庁：</a:t>
            </a:r>
            <a:r>
              <a:rPr kumimoji="1" lang="en-US" altLang="ja-JP" sz="1200" dirty="0">
                <a:latin typeface="Arial" panose="020B0604020202020204" pitchFamily="34" charset="0"/>
                <a:ea typeface="BIZ UDPゴシック" panose="020B0400000000000000" pitchFamily="50" charset="-128"/>
                <a:cs typeface="Arial" panose="020B0604020202020204" pitchFamily="34" charset="0"/>
              </a:rPr>
              <a:t> https://www.nra.go.jp/data/000391572.pdf</a:t>
            </a:r>
            <a:endParaRPr kumimoji="1" lang="ja-JP" altLang="en-US" sz="1200" dirty="0">
              <a:latin typeface="Arial" panose="020B0604020202020204" pitchFamily="34" charset="0"/>
              <a:ea typeface="BIZ UDPゴシック" panose="020B0400000000000000" pitchFamily="50" charset="-128"/>
              <a:cs typeface="Arial" panose="020B0604020202020204" pitchFamily="34" charset="0"/>
            </a:endParaRPr>
          </a:p>
        </p:txBody>
      </p:sp>
      <p:sp>
        <p:nvSpPr>
          <p:cNvPr id="9" name="正方形/長方形 8">
            <a:extLst>
              <a:ext uri="{FF2B5EF4-FFF2-40B4-BE49-F238E27FC236}">
                <a16:creationId xmlns:a16="http://schemas.microsoft.com/office/drawing/2014/main" id="{B9126960-99D5-4388-661A-1D4065D2C9E8}"/>
              </a:ext>
            </a:extLst>
          </p:cNvPr>
          <p:cNvSpPr/>
          <p:nvPr/>
        </p:nvSpPr>
        <p:spPr>
          <a:xfrm>
            <a:off x="3992218" y="2240462"/>
            <a:ext cx="1224136" cy="4204426"/>
          </a:xfrm>
          <a:prstGeom prst="rect">
            <a:avLst/>
          </a:prstGeom>
          <a:noFill/>
          <a:ln w="2857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1D49D9A-4084-EDA1-B4C7-4863402F3CB9}"/>
              </a:ext>
            </a:extLst>
          </p:cNvPr>
          <p:cNvSpPr/>
          <p:nvPr/>
        </p:nvSpPr>
        <p:spPr>
          <a:xfrm>
            <a:off x="2550178" y="2060848"/>
            <a:ext cx="1224136" cy="438404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FD5D3CE4-94DF-AFC0-E0EF-1739A20F22DA}"/>
              </a:ext>
            </a:extLst>
          </p:cNvPr>
          <p:cNvCxnSpPr/>
          <p:nvPr/>
        </p:nvCxnSpPr>
        <p:spPr>
          <a:xfrm>
            <a:off x="2082228" y="4112670"/>
            <a:ext cx="50405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79D3BCB9-16E9-6D5F-E2FA-9D39C369558C}"/>
              </a:ext>
            </a:extLst>
          </p:cNvPr>
          <p:cNvSpPr txBox="1"/>
          <p:nvPr/>
        </p:nvSpPr>
        <p:spPr>
          <a:xfrm>
            <a:off x="709498" y="3928004"/>
            <a:ext cx="1507198" cy="369332"/>
          </a:xfrm>
          <a:prstGeom prst="rect">
            <a:avLst/>
          </a:prstGeom>
          <a:noFill/>
        </p:spPr>
        <p:txBody>
          <a:bodyPr wrap="square" rtlCol="0">
            <a:spAutoFit/>
          </a:bodyPr>
          <a:lstStyle/>
          <a:p>
            <a:pPr algn="ctr"/>
            <a:r>
              <a:rPr lang="ja-JP" altLang="en-US">
                <a:solidFill>
                  <a:srgbClr val="FF0000"/>
                </a:solidFill>
                <a:latin typeface="Arial" panose="020B0604020202020204" pitchFamily="34" charset="0"/>
                <a:ea typeface="BIZ UDPゴシック" panose="020B0400000000000000" pitchFamily="50" charset="-128"/>
                <a:cs typeface="Arial" panose="020B0604020202020204" pitchFamily="34" charset="0"/>
              </a:rPr>
              <a:t>被ばく経路</a:t>
            </a:r>
          </a:p>
        </p:txBody>
      </p:sp>
      <p:cxnSp>
        <p:nvCxnSpPr>
          <p:cNvPr id="13" name="直線矢印コネクタ 12">
            <a:extLst>
              <a:ext uri="{FF2B5EF4-FFF2-40B4-BE49-F238E27FC236}">
                <a16:creationId xmlns:a16="http://schemas.microsoft.com/office/drawing/2014/main" id="{6C8DD295-8250-ED46-CEC0-295A5BB34A2D}"/>
              </a:ext>
            </a:extLst>
          </p:cNvPr>
          <p:cNvCxnSpPr>
            <a:cxnSpLocks/>
          </p:cNvCxnSpPr>
          <p:nvPr/>
        </p:nvCxnSpPr>
        <p:spPr>
          <a:xfrm>
            <a:off x="5216354" y="3176566"/>
            <a:ext cx="384718" cy="0"/>
          </a:xfrm>
          <a:prstGeom prst="straightConnector1">
            <a:avLst/>
          </a:prstGeom>
          <a:ln w="5715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67B67D09-23D6-8F5F-EEAF-92BFBD053617}"/>
              </a:ext>
            </a:extLst>
          </p:cNvPr>
          <p:cNvSpPr txBox="1"/>
          <p:nvPr/>
        </p:nvSpPr>
        <p:spPr>
          <a:xfrm>
            <a:off x="5385048" y="2993494"/>
            <a:ext cx="891474" cy="369332"/>
          </a:xfrm>
          <a:prstGeom prst="rect">
            <a:avLst/>
          </a:prstGeom>
          <a:noFill/>
        </p:spPr>
        <p:txBody>
          <a:bodyPr wrap="square" rtlCol="0">
            <a:spAutoFit/>
          </a:bodyPr>
          <a:lstStyle/>
          <a:p>
            <a:pPr algn="ctr"/>
            <a:r>
              <a:rPr lang="en-US" altLang="ja-JP">
                <a:solidFill>
                  <a:srgbClr val="0000FF"/>
                </a:solidFill>
                <a:latin typeface="Arial" panose="020B0604020202020204" pitchFamily="34" charset="0"/>
                <a:ea typeface="BIZ UDPゴシック" panose="020B0400000000000000" pitchFamily="50" charset="-128"/>
                <a:cs typeface="Arial" panose="020B0604020202020204" pitchFamily="34" charset="0"/>
              </a:rPr>
              <a:t>GC</a:t>
            </a:r>
            <a:endParaRPr lang="ja-JP" altLang="en-US">
              <a:solidFill>
                <a:srgbClr val="0000FF"/>
              </a:solidFill>
              <a:latin typeface="Arial" panose="020B0604020202020204" pitchFamily="34" charset="0"/>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3206679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5063686-05FC-0C43-3C0D-0B5D727A3A51}"/>
              </a:ext>
            </a:extLst>
          </p:cNvPr>
          <p:cNvSpPr txBox="1"/>
          <p:nvPr/>
        </p:nvSpPr>
        <p:spPr>
          <a:xfrm>
            <a:off x="704528" y="188640"/>
            <a:ext cx="4621778" cy="461665"/>
          </a:xfrm>
          <a:prstGeom prst="rect">
            <a:avLst/>
          </a:prstGeom>
          <a:noFill/>
        </p:spPr>
        <p:txBody>
          <a:bodyPr wrap="none" rtlCol="0">
            <a:spAutoFit/>
          </a:bodyPr>
          <a:lstStyle/>
          <a:p>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参考</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運用上の介入レベル（</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OIL</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19F122AC-D209-293D-A966-87C14014F2AB}"/>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886AFB95-1DE1-CEC5-368C-65B2CB90E74E}"/>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0A8784E8-C278-9018-9DB0-1FC0B7BF93E5}"/>
              </a:ext>
            </a:extLst>
          </p:cNvPr>
          <p:cNvSpPr txBox="1"/>
          <p:nvPr/>
        </p:nvSpPr>
        <p:spPr>
          <a:xfrm>
            <a:off x="704526" y="796642"/>
            <a:ext cx="8640962" cy="400110"/>
          </a:xfrm>
          <a:prstGeom prst="rect">
            <a:avLst/>
          </a:prstGeom>
          <a:noFill/>
        </p:spPr>
        <p:txBody>
          <a:bodyPr wrap="square" rtlCol="0">
            <a:spAutoFit/>
          </a:bodyPr>
          <a:lstStyle/>
          <a:p>
            <a:pPr algn="ctr"/>
            <a:r>
              <a:rPr lang="en-US" altLang="ja-JP" sz="2000" dirty="0">
                <a:latin typeface="Arial" panose="020B0604020202020204" pitchFamily="34" charset="0"/>
                <a:ea typeface="BIZ UDPゴシック" panose="020B0400000000000000" pitchFamily="50" charset="-128"/>
                <a:cs typeface="Arial" panose="020B0604020202020204" pitchFamily="34" charset="0"/>
              </a:rPr>
              <a:t>IAEA</a:t>
            </a:r>
            <a:r>
              <a:rPr lang="ja-JP" altLang="en-US" sz="2000" dirty="0">
                <a:latin typeface="Arial" panose="020B0604020202020204" pitchFamily="34" charset="0"/>
                <a:ea typeface="BIZ UDPゴシック" panose="020B0400000000000000" pitchFamily="50" charset="-128"/>
                <a:cs typeface="Arial" panose="020B0604020202020204" pitchFamily="34" charset="0"/>
              </a:rPr>
              <a:t>と原子力災害対策指針の</a:t>
            </a:r>
            <a:r>
              <a:rPr lang="en-US" altLang="ja-JP" sz="2000" dirty="0">
                <a:latin typeface="Arial" panose="020B0604020202020204" pitchFamily="34" charset="0"/>
                <a:ea typeface="BIZ UDPゴシック" panose="020B0400000000000000" pitchFamily="50" charset="-128"/>
                <a:cs typeface="Arial" panose="020B0604020202020204" pitchFamily="34" charset="0"/>
              </a:rPr>
              <a:t>OIL</a:t>
            </a:r>
            <a:r>
              <a:rPr lang="ja-JP" altLang="en-US" sz="2000" dirty="0">
                <a:latin typeface="Arial" panose="020B0604020202020204" pitchFamily="34" charset="0"/>
                <a:ea typeface="BIZ UDPゴシック" panose="020B0400000000000000" pitchFamily="50" charset="-128"/>
                <a:cs typeface="Arial" panose="020B0604020202020204" pitchFamily="34" charset="0"/>
              </a:rPr>
              <a:t>の比較</a:t>
            </a:r>
          </a:p>
        </p:txBody>
      </p:sp>
      <p:pic>
        <p:nvPicPr>
          <p:cNvPr id="8" name="図 7">
            <a:extLst>
              <a:ext uri="{FF2B5EF4-FFF2-40B4-BE49-F238E27FC236}">
                <a16:creationId xmlns:a16="http://schemas.microsoft.com/office/drawing/2014/main" id="{CBF2C97F-5A4B-8A67-809C-382946B24F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1657" y="1196752"/>
            <a:ext cx="9118669" cy="5445224"/>
          </a:xfrm>
          <a:prstGeom prst="rect">
            <a:avLst/>
          </a:prstGeom>
        </p:spPr>
      </p:pic>
      <p:sp>
        <p:nvSpPr>
          <p:cNvPr id="9" name="正方形/長方形 8">
            <a:extLst>
              <a:ext uri="{FF2B5EF4-FFF2-40B4-BE49-F238E27FC236}">
                <a16:creationId xmlns:a16="http://schemas.microsoft.com/office/drawing/2014/main" id="{532D114F-D22B-6D13-BDDD-E4224DEA0BFF}"/>
              </a:ext>
            </a:extLst>
          </p:cNvPr>
          <p:cNvSpPr/>
          <p:nvPr/>
        </p:nvSpPr>
        <p:spPr>
          <a:xfrm>
            <a:off x="371524" y="1916832"/>
            <a:ext cx="1032124" cy="4464496"/>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655F36D-D61E-F1A0-6679-8F98D0ECA4E9}"/>
              </a:ext>
            </a:extLst>
          </p:cNvPr>
          <p:cNvSpPr txBox="1"/>
          <p:nvPr/>
        </p:nvSpPr>
        <p:spPr>
          <a:xfrm>
            <a:off x="56456" y="6402814"/>
            <a:ext cx="1507198" cy="338554"/>
          </a:xfrm>
          <a:prstGeom prst="rect">
            <a:avLst/>
          </a:prstGeom>
          <a:noFill/>
        </p:spPr>
        <p:txBody>
          <a:bodyPr wrap="square" rtlCol="0">
            <a:spAutoFit/>
          </a:bodyPr>
          <a:lstStyle/>
          <a:p>
            <a:pPr algn="ctr"/>
            <a:r>
              <a:rPr lang="ja-JP" altLang="en-US" sz="1600">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防護対策</a:t>
            </a:r>
          </a:p>
        </p:txBody>
      </p:sp>
      <p:sp>
        <p:nvSpPr>
          <p:cNvPr id="11" name="テキスト ボックス 10">
            <a:extLst>
              <a:ext uri="{FF2B5EF4-FFF2-40B4-BE49-F238E27FC236}">
                <a16:creationId xmlns:a16="http://schemas.microsoft.com/office/drawing/2014/main" id="{E46E8FD5-719B-305F-E5DE-569AA90DC454}"/>
              </a:ext>
            </a:extLst>
          </p:cNvPr>
          <p:cNvSpPr txBox="1"/>
          <p:nvPr/>
        </p:nvSpPr>
        <p:spPr>
          <a:xfrm>
            <a:off x="4709291" y="6578820"/>
            <a:ext cx="4016997" cy="276999"/>
          </a:xfrm>
          <a:prstGeom prst="rect">
            <a:avLst/>
          </a:prstGeom>
          <a:noFill/>
        </p:spPr>
        <p:txBody>
          <a:bodyPr wrap="none" rtlCol="0">
            <a:spAutoFit/>
          </a:bodyPr>
          <a:lstStyle/>
          <a:p>
            <a:r>
              <a:rPr kumimoji="1" lang="ja-JP" altLang="en-US" sz="1200" dirty="0">
                <a:latin typeface="Arial" panose="020B0604020202020204" pitchFamily="34" charset="0"/>
                <a:ea typeface="BIZ UDPゴシック" panose="020B0400000000000000" pitchFamily="50" charset="-128"/>
                <a:cs typeface="Arial" panose="020B0604020202020204" pitchFamily="34" charset="0"/>
              </a:rPr>
              <a:t>原子力規制庁：</a:t>
            </a:r>
            <a:r>
              <a:rPr kumimoji="1" lang="en-US" altLang="ja-JP" sz="1200" dirty="0">
                <a:latin typeface="Arial" panose="020B0604020202020204" pitchFamily="34" charset="0"/>
                <a:ea typeface="BIZ UDPゴシック" panose="020B0400000000000000" pitchFamily="50" charset="-128"/>
                <a:cs typeface="Arial" panose="020B0604020202020204" pitchFamily="34" charset="0"/>
              </a:rPr>
              <a:t>https://www.nra.go.jp/data/000391572.pdf</a:t>
            </a:r>
            <a:endParaRPr kumimoji="1" lang="ja-JP" altLang="en-US" sz="1200" dirty="0">
              <a:latin typeface="Arial" panose="020B0604020202020204" pitchFamily="34" charset="0"/>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2154856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24AC16C-60D0-42F4-2A6D-BBB4E591FB14}"/>
              </a:ext>
            </a:extLst>
          </p:cNvPr>
          <p:cNvPicPr>
            <a:picLocks/>
          </p:cNvPicPr>
          <p:nvPr/>
        </p:nvPicPr>
        <p:blipFill>
          <a:blip r:embed="rId3"/>
          <a:stretch>
            <a:fillRect/>
          </a:stretch>
        </p:blipFill>
        <p:spPr>
          <a:xfrm>
            <a:off x="1466507" y="734865"/>
            <a:ext cx="7115861" cy="5759120"/>
          </a:xfrm>
          <a:prstGeom prst="rect">
            <a:avLst/>
          </a:prstGeom>
        </p:spPr>
      </p:pic>
      <p:sp>
        <p:nvSpPr>
          <p:cNvPr id="4" name="テキスト ボックス 3">
            <a:extLst>
              <a:ext uri="{FF2B5EF4-FFF2-40B4-BE49-F238E27FC236}">
                <a16:creationId xmlns:a16="http://schemas.microsoft.com/office/drawing/2014/main" id="{46874EA1-4DCC-0BF8-59E8-E90AEB0C203E}"/>
              </a:ext>
            </a:extLst>
          </p:cNvPr>
          <p:cNvSpPr txBox="1"/>
          <p:nvPr/>
        </p:nvSpPr>
        <p:spPr>
          <a:xfrm>
            <a:off x="704528" y="188640"/>
            <a:ext cx="4738798" cy="461665"/>
          </a:xfrm>
          <a:prstGeom prst="rect">
            <a:avLst/>
          </a:prstGeom>
          <a:noFill/>
        </p:spPr>
        <p:txBody>
          <a:bodyPr wrap="none" rtlCol="0">
            <a:spAutoFit/>
          </a:bodyPr>
          <a:lstStyle/>
          <a:p>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EAL</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OIL</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に基づく防護措置の流れ</a:t>
            </a:r>
          </a:p>
        </p:txBody>
      </p:sp>
      <p:sp>
        <p:nvSpPr>
          <p:cNvPr id="5" name="正方形/長方形 4">
            <a:extLst>
              <a:ext uri="{FF2B5EF4-FFF2-40B4-BE49-F238E27FC236}">
                <a16:creationId xmlns:a16="http://schemas.microsoft.com/office/drawing/2014/main" id="{100A9496-70EE-BD7A-45D9-798132288B6D}"/>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9C44D004-60F4-98FD-7A94-F75F508A93E0}"/>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D037C0BC-8B21-DBCD-B170-9E25487B0413}"/>
              </a:ext>
            </a:extLst>
          </p:cNvPr>
          <p:cNvSpPr txBox="1"/>
          <p:nvPr/>
        </p:nvSpPr>
        <p:spPr>
          <a:xfrm>
            <a:off x="1411556" y="6536377"/>
            <a:ext cx="7225761" cy="276999"/>
          </a:xfrm>
          <a:prstGeom prst="rect">
            <a:avLst/>
          </a:prstGeom>
          <a:noFill/>
        </p:spPr>
        <p:txBody>
          <a:bodyPr wrap="none" rtlCol="0">
            <a:spAutoFit/>
          </a:bodyPr>
          <a:lstStyle/>
          <a:p>
            <a:r>
              <a:rPr kumimoji="1" lang="ja-JP" altLang="en-US" sz="1200">
                <a:latin typeface="Arial" panose="020B0604020202020204" pitchFamily="34" charset="0"/>
                <a:ea typeface="BIZ UDPゴシック" panose="020B0400000000000000" pitchFamily="50" charset="-128"/>
                <a:cs typeface="Arial" panose="020B0604020202020204" pitchFamily="34" charset="0"/>
              </a:rPr>
              <a:t>日本原子力文化財団</a:t>
            </a:r>
            <a:r>
              <a:rPr kumimoji="1" lang="en-US" altLang="ja-JP" sz="1200">
                <a:latin typeface="Arial" panose="020B0604020202020204" pitchFamily="34" charset="0"/>
                <a:ea typeface="BIZ UDPゴシック" panose="020B0400000000000000" pitchFamily="50" charset="-128"/>
                <a:cs typeface="Arial" panose="020B0604020202020204" pitchFamily="34" charset="0"/>
              </a:rPr>
              <a:t>HP</a:t>
            </a:r>
            <a:r>
              <a:rPr kumimoji="1" lang="ja-JP" altLang="en-US" sz="1200">
                <a:latin typeface="Arial" panose="020B0604020202020204" pitchFamily="34" charset="0"/>
                <a:ea typeface="BIZ UDPゴシック" panose="020B0400000000000000" pitchFamily="50" charset="-128"/>
                <a:cs typeface="Arial" panose="020B0604020202020204" pitchFamily="34" charset="0"/>
              </a:rPr>
              <a:t>に掲載された図を参考に作成（</a:t>
            </a:r>
            <a:r>
              <a:rPr kumimoji="1" lang="en-US" altLang="ja-JP" sz="1200">
                <a:latin typeface="Arial" panose="020B0604020202020204" pitchFamily="34" charset="0"/>
                <a:ea typeface="BIZ UDPゴシック" panose="020B0400000000000000" pitchFamily="50" charset="-128"/>
                <a:cs typeface="Arial" panose="020B0604020202020204" pitchFamily="34" charset="0"/>
                <a:hlinkClick r:id="rId4"/>
              </a:rPr>
              <a:t>https://www.jaero.or.jp/sogo/detail/cat-05-03.html</a:t>
            </a:r>
            <a:r>
              <a:rPr kumimoji="1" lang="ja-JP" altLang="en-US" sz="1200">
                <a:latin typeface="Arial" panose="020B0604020202020204" pitchFamily="34" charset="0"/>
                <a:ea typeface="BIZ UDPゴシック" panose="020B0400000000000000" pitchFamily="50" charset="-128"/>
                <a:cs typeface="Arial" panose="020B0604020202020204" pitchFamily="34" charset="0"/>
              </a:rPr>
              <a:t>）</a:t>
            </a:r>
          </a:p>
        </p:txBody>
      </p:sp>
      <p:sp>
        <p:nvSpPr>
          <p:cNvPr id="9" name="矢印: 折線 8">
            <a:extLst>
              <a:ext uri="{FF2B5EF4-FFF2-40B4-BE49-F238E27FC236}">
                <a16:creationId xmlns:a16="http://schemas.microsoft.com/office/drawing/2014/main" id="{200FAD70-0F54-6E68-5423-CF0C238E6A0C}"/>
              </a:ext>
            </a:extLst>
          </p:cNvPr>
          <p:cNvSpPr/>
          <p:nvPr/>
        </p:nvSpPr>
        <p:spPr>
          <a:xfrm>
            <a:off x="7761312" y="5661248"/>
            <a:ext cx="432048" cy="432048"/>
          </a:xfrm>
          <a:prstGeom prst="bentArrow">
            <a:avLst>
              <a:gd name="adj1" fmla="val 25000"/>
              <a:gd name="adj2" fmla="val 25000"/>
              <a:gd name="adj3" fmla="val 46707"/>
              <a:gd name="adj4" fmla="val 43750"/>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矢印: 折線 9">
            <a:extLst>
              <a:ext uri="{FF2B5EF4-FFF2-40B4-BE49-F238E27FC236}">
                <a16:creationId xmlns:a16="http://schemas.microsoft.com/office/drawing/2014/main" id="{8F06E639-C5FA-4235-C865-E3DB70A564D7}"/>
              </a:ext>
            </a:extLst>
          </p:cNvPr>
          <p:cNvSpPr/>
          <p:nvPr/>
        </p:nvSpPr>
        <p:spPr>
          <a:xfrm flipV="1">
            <a:off x="7761312" y="5190438"/>
            <a:ext cx="432048" cy="432048"/>
          </a:xfrm>
          <a:prstGeom prst="bentArrow">
            <a:avLst>
              <a:gd name="adj1" fmla="val 25000"/>
              <a:gd name="adj2" fmla="val 25000"/>
              <a:gd name="adj3" fmla="val 46707"/>
              <a:gd name="adj4" fmla="val 43750"/>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a:extLst>
              <a:ext uri="{FF2B5EF4-FFF2-40B4-BE49-F238E27FC236}">
                <a16:creationId xmlns:a16="http://schemas.microsoft.com/office/drawing/2014/main" id="{799BE581-B17F-E795-6B94-76F2F6FD80C0}"/>
              </a:ext>
            </a:extLst>
          </p:cNvPr>
          <p:cNvSpPr txBox="1"/>
          <p:nvPr/>
        </p:nvSpPr>
        <p:spPr>
          <a:xfrm>
            <a:off x="8265367" y="5360876"/>
            <a:ext cx="1441420" cy="523220"/>
          </a:xfrm>
          <a:prstGeom prst="rect">
            <a:avLst/>
          </a:prstGeom>
          <a:solidFill>
            <a:srgbClr val="FFFF00"/>
          </a:solidFill>
          <a:ln>
            <a:solidFill>
              <a:schemeClr val="tx1"/>
            </a:solidFill>
          </a:ln>
        </p:spPr>
        <p:txBody>
          <a:bodyPr wrap="none" rtlCol="0">
            <a:spAutoFit/>
          </a:bodyPr>
          <a:lstStyle/>
          <a:p>
            <a:pPr algn="ctr"/>
            <a:r>
              <a:rPr kumimoji="1" lang="ja-JP" altLang="en-US" sz="1400" b="1">
                <a:latin typeface="BIZ UDPゴシック" panose="020B0400000000000000" pitchFamily="50" charset="-128"/>
                <a:ea typeface="BIZ UDPゴシック" panose="020B0400000000000000" pitchFamily="50" charset="-128"/>
              </a:rPr>
              <a:t>甲状腺簡易測定</a:t>
            </a:r>
            <a:endParaRPr kumimoji="1" lang="en-US" altLang="ja-JP" sz="1400" b="1">
              <a:latin typeface="BIZ UDPゴシック" panose="020B0400000000000000" pitchFamily="50" charset="-128"/>
              <a:ea typeface="BIZ UDPゴシック" panose="020B0400000000000000" pitchFamily="50" charset="-128"/>
            </a:endParaRPr>
          </a:p>
          <a:p>
            <a:pPr algn="ctr"/>
            <a:r>
              <a:rPr kumimoji="1" lang="ja-JP" altLang="en-US" sz="1400" b="1">
                <a:latin typeface="BIZ UDPゴシック" panose="020B0400000000000000" pitchFamily="50" charset="-128"/>
                <a:ea typeface="BIZ UDPゴシック" panose="020B0400000000000000" pitchFamily="50" charset="-128"/>
              </a:rPr>
              <a:t>の対象者</a:t>
            </a:r>
          </a:p>
        </p:txBody>
      </p:sp>
    </p:spTree>
    <p:extLst>
      <p:ext uri="{BB962C8B-B14F-4D97-AF65-F5344CB8AC3E}">
        <p14:creationId xmlns:p14="http://schemas.microsoft.com/office/powerpoint/2010/main" val="886311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4360658-D007-481E-CC2D-F24E670A929E}"/>
              </a:ext>
            </a:extLst>
          </p:cNvPr>
          <p:cNvSpPr txBox="1"/>
          <p:nvPr/>
        </p:nvSpPr>
        <p:spPr>
          <a:xfrm>
            <a:off x="704528" y="188640"/>
            <a:ext cx="3456395"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原子力災害医療体制（</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1</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4C634191-DB27-0C95-FE94-BAF42E933A1F}"/>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4C6C9126-9D3B-F6A9-18DA-7CDED03620C8}"/>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EE128939-D6E5-FAC7-E3E3-79BCE2E7C5D3}"/>
              </a:ext>
            </a:extLst>
          </p:cNvPr>
          <p:cNvSpPr txBox="1"/>
          <p:nvPr/>
        </p:nvSpPr>
        <p:spPr>
          <a:xfrm>
            <a:off x="2624904" y="6381328"/>
            <a:ext cx="4648580" cy="461665"/>
          </a:xfrm>
          <a:prstGeom prst="rect">
            <a:avLst/>
          </a:prstGeom>
          <a:noFill/>
        </p:spPr>
        <p:txBody>
          <a:bodyPr wrap="none" rtlCol="0">
            <a:spAutoFit/>
          </a:bodyPr>
          <a:lstStyle/>
          <a:p>
            <a:pPr algn="ctr"/>
            <a:r>
              <a:rPr kumimoji="1" lang="ja-JP" altLang="en-US" sz="1200" dirty="0">
                <a:latin typeface="Arial" panose="020B0604020202020204" pitchFamily="34" charset="0"/>
                <a:ea typeface="BIZ UDPゴシック" panose="020B0400000000000000" pitchFamily="50" charset="-128"/>
                <a:cs typeface="Arial" panose="020B0604020202020204" pitchFamily="34" charset="0"/>
              </a:rPr>
              <a:t>原子力規制委員会</a:t>
            </a:r>
            <a:r>
              <a:rPr kumimoji="1" lang="en-US" altLang="ja-JP" sz="1200" dirty="0">
                <a:latin typeface="Arial" panose="020B0604020202020204" pitchFamily="34" charset="0"/>
                <a:ea typeface="BIZ UDPゴシック" panose="020B0400000000000000" pitchFamily="50" charset="-128"/>
                <a:cs typeface="Arial" panose="020B0604020202020204" pitchFamily="34" charset="0"/>
              </a:rPr>
              <a:t>HP</a:t>
            </a:r>
            <a:r>
              <a:rPr kumimoji="1" lang="ja-JP" altLang="en-US" sz="1200" dirty="0">
                <a:latin typeface="Arial" panose="020B0604020202020204" pitchFamily="34" charset="0"/>
                <a:ea typeface="BIZ UDPゴシック" panose="020B0400000000000000" pitchFamily="50" charset="-128"/>
                <a:cs typeface="Arial" panose="020B0604020202020204" pitchFamily="34" charset="0"/>
              </a:rPr>
              <a:t>－原子力災害時における医療体制</a:t>
            </a:r>
            <a:endParaRPr kumimoji="1" lang="en-US" altLang="ja-JP" sz="1200" dirty="0">
              <a:latin typeface="Arial" panose="020B0604020202020204" pitchFamily="34" charset="0"/>
              <a:ea typeface="BIZ UDPゴシック" panose="020B0400000000000000" pitchFamily="50" charset="-128"/>
              <a:cs typeface="Arial" panose="020B0604020202020204" pitchFamily="34" charset="0"/>
            </a:endParaRPr>
          </a:p>
          <a:p>
            <a:pPr algn="ctr"/>
            <a:r>
              <a:rPr kumimoji="1" lang="en-US" altLang="ja-JP" sz="1200" dirty="0">
                <a:latin typeface="Arial" panose="020B0604020202020204" pitchFamily="34" charset="0"/>
                <a:ea typeface="BIZ UDPゴシック" panose="020B0400000000000000" pitchFamily="50" charset="-128"/>
                <a:cs typeface="Arial" panose="020B0604020202020204" pitchFamily="34" charset="0"/>
              </a:rPr>
              <a:t>https://www.nra.go.jp/activity/bousai/measure/medicalsystem.html</a:t>
            </a:r>
            <a:endParaRPr kumimoji="1" lang="ja-JP" altLang="en-US" sz="1200" dirty="0">
              <a:latin typeface="Arial" panose="020B0604020202020204" pitchFamily="34" charset="0"/>
              <a:ea typeface="BIZ UDPゴシック" panose="020B0400000000000000" pitchFamily="50" charset="-128"/>
              <a:cs typeface="Arial" panose="020B0604020202020204" pitchFamily="34" charset="0"/>
            </a:endParaRPr>
          </a:p>
        </p:txBody>
      </p:sp>
      <p:pic>
        <p:nvPicPr>
          <p:cNvPr id="2" name="図 1">
            <a:extLst>
              <a:ext uri="{FF2B5EF4-FFF2-40B4-BE49-F238E27FC236}">
                <a16:creationId xmlns:a16="http://schemas.microsoft.com/office/drawing/2014/main" id="{170CFE04-3CD6-1A87-213A-09A7EE6E126E}"/>
              </a:ext>
            </a:extLst>
          </p:cNvPr>
          <p:cNvPicPr>
            <a:picLocks noChangeAspect="1"/>
          </p:cNvPicPr>
          <p:nvPr/>
        </p:nvPicPr>
        <p:blipFill>
          <a:blip r:embed="rId3"/>
          <a:stretch>
            <a:fillRect/>
          </a:stretch>
        </p:blipFill>
        <p:spPr>
          <a:xfrm>
            <a:off x="947654" y="717339"/>
            <a:ext cx="7982380" cy="5663990"/>
          </a:xfrm>
          <a:prstGeom prst="rect">
            <a:avLst/>
          </a:prstGeom>
        </p:spPr>
      </p:pic>
    </p:spTree>
    <p:extLst>
      <p:ext uri="{BB962C8B-B14F-4D97-AF65-F5344CB8AC3E}">
        <p14:creationId xmlns:p14="http://schemas.microsoft.com/office/powerpoint/2010/main" val="523410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C6CF0DE-CC5D-74E8-C88F-F3C3793900ED}"/>
              </a:ext>
            </a:extLst>
          </p:cNvPr>
          <p:cNvSpPr txBox="1"/>
          <p:nvPr/>
        </p:nvSpPr>
        <p:spPr>
          <a:xfrm>
            <a:off x="704528" y="188640"/>
            <a:ext cx="3433953"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原子力災害医療体制（</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2</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6EE00417-B409-DDEF-2007-C13103968891}"/>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B8E56060-1319-D27A-ED48-7DB1534D0560}"/>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EDD4AA97-43E8-2EF4-B125-D70B52A20DD3}"/>
              </a:ext>
            </a:extLst>
          </p:cNvPr>
          <p:cNvSpPr txBox="1"/>
          <p:nvPr/>
        </p:nvSpPr>
        <p:spPr>
          <a:xfrm>
            <a:off x="2864768" y="836712"/>
            <a:ext cx="4326826" cy="338554"/>
          </a:xfrm>
          <a:prstGeom prst="rect">
            <a:avLst/>
          </a:prstGeom>
          <a:noFill/>
        </p:spPr>
        <p:txBody>
          <a:bodyPr wrap="none" rtlCol="0">
            <a:spAutoFit/>
          </a:bodyPr>
          <a:lstStyle/>
          <a:p>
            <a:pPr algn="ctr"/>
            <a:r>
              <a:rPr kumimoji="1" lang="ja-JP" altLang="en-US" sz="1600">
                <a:latin typeface="Arial" panose="020B0604020202020204" pitchFamily="34" charset="0"/>
                <a:ea typeface="BIZ UDPゴシック" panose="020B0400000000000000" pitchFamily="50" charset="-128"/>
                <a:cs typeface="Arial" panose="020B0604020202020204" pitchFamily="34" charset="0"/>
              </a:rPr>
              <a:t>原子力災害医療・総合支援センターの担当地域</a:t>
            </a:r>
            <a:endParaRPr kumimoji="1" lang="en-US" altLang="ja-JP" sz="1600">
              <a:latin typeface="Arial" panose="020B0604020202020204" pitchFamily="34" charset="0"/>
              <a:ea typeface="BIZ UDPゴシック" panose="020B0400000000000000" pitchFamily="50"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C9FB9295-9671-DCE5-3E65-8A2347E678AB}"/>
              </a:ext>
            </a:extLst>
          </p:cNvPr>
          <p:cNvSpPr txBox="1"/>
          <p:nvPr/>
        </p:nvSpPr>
        <p:spPr>
          <a:xfrm>
            <a:off x="2624904" y="6237312"/>
            <a:ext cx="4648580" cy="461665"/>
          </a:xfrm>
          <a:prstGeom prst="rect">
            <a:avLst/>
          </a:prstGeom>
          <a:noFill/>
        </p:spPr>
        <p:txBody>
          <a:bodyPr wrap="none" rtlCol="0">
            <a:spAutoFit/>
          </a:bodyPr>
          <a:lstStyle/>
          <a:p>
            <a:pPr algn="ctr"/>
            <a:r>
              <a:rPr kumimoji="1" lang="ja-JP" altLang="en-US" sz="1200">
                <a:latin typeface="Arial" panose="020B0604020202020204" pitchFamily="34" charset="0"/>
                <a:ea typeface="BIZ UDPゴシック" panose="020B0400000000000000" pitchFamily="50" charset="-128"/>
                <a:cs typeface="Arial" panose="020B0604020202020204" pitchFamily="34" charset="0"/>
              </a:rPr>
              <a:t>原子力規制委員会</a:t>
            </a:r>
            <a:r>
              <a:rPr kumimoji="1" lang="en-US" altLang="ja-JP" sz="1200">
                <a:latin typeface="Arial" panose="020B0604020202020204" pitchFamily="34" charset="0"/>
                <a:ea typeface="BIZ UDPゴシック" panose="020B0400000000000000" pitchFamily="50" charset="-128"/>
                <a:cs typeface="Arial" panose="020B0604020202020204" pitchFamily="34" charset="0"/>
              </a:rPr>
              <a:t>HP</a:t>
            </a:r>
            <a:r>
              <a:rPr kumimoji="1" lang="ja-JP" altLang="en-US" sz="1200">
                <a:latin typeface="Arial" panose="020B0604020202020204" pitchFamily="34" charset="0"/>
                <a:ea typeface="BIZ UDPゴシック" panose="020B0400000000000000" pitchFamily="50" charset="-128"/>
                <a:cs typeface="Arial" panose="020B0604020202020204" pitchFamily="34" charset="0"/>
              </a:rPr>
              <a:t>－原子力災害時における医療体制</a:t>
            </a:r>
            <a:endParaRPr kumimoji="1" lang="en-US" altLang="ja-JP" sz="1200">
              <a:latin typeface="Arial" panose="020B0604020202020204" pitchFamily="34" charset="0"/>
              <a:ea typeface="BIZ UDPゴシック" panose="020B0400000000000000" pitchFamily="50" charset="-128"/>
              <a:cs typeface="Arial" panose="020B0604020202020204" pitchFamily="34" charset="0"/>
            </a:endParaRPr>
          </a:p>
          <a:p>
            <a:pPr algn="ctr"/>
            <a:r>
              <a:rPr kumimoji="1" lang="en-US" altLang="ja-JP" sz="1200">
                <a:latin typeface="Arial" panose="020B0604020202020204" pitchFamily="34" charset="0"/>
                <a:ea typeface="BIZ UDPゴシック" panose="020B0400000000000000" pitchFamily="50" charset="-128"/>
                <a:cs typeface="Arial" panose="020B0604020202020204" pitchFamily="34" charset="0"/>
              </a:rPr>
              <a:t>https://www.nra.go.jp/activity/bousai/measure/medicalsystem.html</a:t>
            </a:r>
            <a:endParaRPr kumimoji="1" lang="ja-JP" altLang="en-US" sz="1200">
              <a:latin typeface="Arial" panose="020B0604020202020204" pitchFamily="34" charset="0"/>
              <a:ea typeface="BIZ UDPゴシック" panose="020B0400000000000000" pitchFamily="50" charset="-128"/>
              <a:cs typeface="Arial" panose="020B0604020202020204" pitchFamily="34" charset="0"/>
            </a:endParaRPr>
          </a:p>
        </p:txBody>
      </p:sp>
      <p:pic>
        <p:nvPicPr>
          <p:cNvPr id="3" name="図 2">
            <a:extLst>
              <a:ext uri="{FF2B5EF4-FFF2-40B4-BE49-F238E27FC236}">
                <a16:creationId xmlns:a16="http://schemas.microsoft.com/office/drawing/2014/main" id="{C4841F46-F45F-610B-D5D2-87536967AFA2}"/>
              </a:ext>
            </a:extLst>
          </p:cNvPr>
          <p:cNvPicPr>
            <a:picLocks noChangeAspect="1"/>
          </p:cNvPicPr>
          <p:nvPr/>
        </p:nvPicPr>
        <p:blipFill rotWithShape="1">
          <a:blip r:embed="rId3"/>
          <a:srcRect l="26012" t="15637" r="26575" b="31496"/>
          <a:stretch/>
        </p:blipFill>
        <p:spPr>
          <a:xfrm>
            <a:off x="1105335" y="1268760"/>
            <a:ext cx="7838206" cy="4806845"/>
          </a:xfrm>
          <a:prstGeom prst="rect">
            <a:avLst/>
          </a:prstGeom>
        </p:spPr>
      </p:pic>
    </p:spTree>
    <p:extLst>
      <p:ext uri="{BB962C8B-B14F-4D97-AF65-F5344CB8AC3E}">
        <p14:creationId xmlns:p14="http://schemas.microsoft.com/office/powerpoint/2010/main" val="1812909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EC839DB-7150-F1AA-4363-F1C87201A242}"/>
              </a:ext>
            </a:extLst>
          </p:cNvPr>
          <p:cNvSpPr txBox="1"/>
          <p:nvPr/>
        </p:nvSpPr>
        <p:spPr>
          <a:xfrm>
            <a:off x="704528" y="188640"/>
            <a:ext cx="1415772" cy="461665"/>
          </a:xfrm>
          <a:prstGeom prst="rect">
            <a:avLst/>
          </a:prstGeom>
          <a:noFill/>
        </p:spPr>
        <p:txBody>
          <a:bodyPr wrap="none" rtlCol="0">
            <a:spAutoFit/>
          </a:bodyPr>
          <a:lstStyle/>
          <a:p>
            <a:r>
              <a:rPr kumimoji="1" lang="ja-JP" altLang="en-US" sz="2400">
                <a:solidFill>
                  <a:schemeClr val="tx1">
                    <a:lumMod val="85000"/>
                    <a:lumOff val="15000"/>
                  </a:schemeClr>
                </a:solidFill>
                <a:latin typeface="BIZ UDPゴシック" panose="020B0400000000000000" pitchFamily="50" charset="-128"/>
                <a:ea typeface="BIZ UDPゴシック" panose="020B0400000000000000" pitchFamily="50" charset="-128"/>
              </a:rPr>
              <a:t>講義内容</a:t>
            </a:r>
          </a:p>
        </p:txBody>
      </p:sp>
      <p:sp>
        <p:nvSpPr>
          <p:cNvPr id="5" name="正方形/長方形 4">
            <a:extLst>
              <a:ext uri="{FF2B5EF4-FFF2-40B4-BE49-F238E27FC236}">
                <a16:creationId xmlns:a16="http://schemas.microsoft.com/office/drawing/2014/main" id="{E5F31FDC-E01F-6992-1E35-23BC1AE65695}"/>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C51F2812-7A31-1D3A-CDFC-8FA8680700A9}"/>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EA2AB26D-EBF3-3CA4-DFE0-20F5973E3AF4}"/>
              </a:ext>
            </a:extLst>
          </p:cNvPr>
          <p:cNvSpPr txBox="1"/>
          <p:nvPr/>
        </p:nvSpPr>
        <p:spPr>
          <a:xfrm>
            <a:off x="2000672" y="1273984"/>
            <a:ext cx="5904656" cy="2154436"/>
          </a:xfrm>
          <a:prstGeom prst="rect">
            <a:avLst/>
          </a:prstGeom>
          <a:noFill/>
          <a:effectLst/>
        </p:spPr>
        <p:txBody>
          <a:bodyPr wrap="square" rtlCol="0">
            <a:spAutoFit/>
          </a:bodyPr>
          <a:lstStyle/>
          <a:p>
            <a:pPr marL="285750" indent="-285750">
              <a:spcAft>
                <a:spcPts val="1200"/>
              </a:spcAft>
              <a:buFont typeface="Wingdings" panose="05000000000000000000" pitchFamily="2" charset="2"/>
              <a:buChar char="l"/>
            </a:pPr>
            <a:r>
              <a:rPr kumimoji="1" lang="ja-JP" altLang="en-US" sz="2800" dirty="0">
                <a:latin typeface="BIZ UDPゴシック" panose="020B0400000000000000" pitchFamily="50" charset="-128"/>
                <a:ea typeface="BIZ UDPゴシック" panose="020B0400000000000000" pitchFamily="50" charset="-128"/>
              </a:rPr>
              <a:t>原子力災害の特徴</a:t>
            </a:r>
            <a:endParaRPr kumimoji="1" lang="en-US" altLang="ja-JP" sz="2800" dirty="0">
              <a:latin typeface="BIZ UDPゴシック" panose="020B0400000000000000" pitchFamily="50" charset="-128"/>
              <a:ea typeface="BIZ UDPゴシック" panose="020B0400000000000000" pitchFamily="50" charset="-128"/>
            </a:endParaRPr>
          </a:p>
          <a:p>
            <a:pPr>
              <a:spcAft>
                <a:spcPts val="1200"/>
              </a:spcAft>
            </a:pPr>
            <a:r>
              <a:rPr lang="ja-JP" altLang="en-US" sz="2000" dirty="0">
                <a:latin typeface="BIZ UDPゴシック" panose="020B0400000000000000" pitchFamily="50" charset="-128"/>
                <a:ea typeface="BIZ UDPゴシック" panose="020B0400000000000000" pitchFamily="50" charset="-128"/>
              </a:rPr>
              <a:t>　（福島第一原発事故の経験と併せて）</a:t>
            </a:r>
            <a:endParaRPr kumimoji="1" lang="en-US" altLang="ja-JP" sz="500" dirty="0">
              <a:latin typeface="BIZ UDPゴシック" panose="020B0400000000000000" pitchFamily="50" charset="-128"/>
              <a:ea typeface="BIZ UDPゴシック" panose="020B0400000000000000" pitchFamily="50" charset="-128"/>
            </a:endParaRPr>
          </a:p>
          <a:p>
            <a:pPr marL="285750" indent="-285750">
              <a:spcAft>
                <a:spcPts val="1200"/>
              </a:spcAft>
              <a:buFont typeface="Wingdings" panose="05000000000000000000" pitchFamily="2" charset="2"/>
              <a:buChar char="l"/>
            </a:pPr>
            <a:r>
              <a:rPr lang="ja-JP" altLang="en-US" sz="2800" dirty="0">
                <a:latin typeface="BIZ UDPゴシック" panose="020B0400000000000000" pitchFamily="50" charset="-128"/>
                <a:ea typeface="BIZ UDPゴシック" panose="020B0400000000000000" pitchFamily="50" charset="-128"/>
              </a:rPr>
              <a:t>原子力災害時の対応計画</a:t>
            </a:r>
            <a:endParaRPr lang="en-US" altLang="ja-JP" sz="700" dirty="0">
              <a:latin typeface="BIZ UDPゴシック" panose="020B0400000000000000" pitchFamily="50" charset="-128"/>
              <a:ea typeface="BIZ UDPゴシック" panose="020B0400000000000000" pitchFamily="50" charset="-128"/>
            </a:endParaRPr>
          </a:p>
          <a:p>
            <a:pPr marL="285750" indent="-285750">
              <a:spcAft>
                <a:spcPts val="1200"/>
              </a:spcAft>
              <a:buFont typeface="Wingdings" panose="05000000000000000000" pitchFamily="2" charset="2"/>
              <a:buChar char="l"/>
            </a:pPr>
            <a:r>
              <a:rPr lang="ja-JP" altLang="en-US" sz="2800" dirty="0">
                <a:latin typeface="BIZ UDPゴシック" panose="020B0400000000000000" pitchFamily="50" charset="-128"/>
                <a:ea typeface="BIZ UDPゴシック" panose="020B0400000000000000" pitchFamily="50" charset="-128"/>
              </a:rPr>
              <a:t>甲状腺簡易測定</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563553DD-FCDF-6283-16B1-10E801CBA830}"/>
              </a:ext>
            </a:extLst>
          </p:cNvPr>
          <p:cNvSpPr/>
          <p:nvPr/>
        </p:nvSpPr>
        <p:spPr>
          <a:xfrm>
            <a:off x="1424608" y="4149080"/>
            <a:ext cx="7056784" cy="936103"/>
          </a:xfrm>
          <a:prstGeom prst="roundRect">
            <a:avLst>
              <a:gd name="adj" fmla="val 9121"/>
            </a:avLst>
          </a:prstGeom>
          <a:solidFill>
            <a:schemeClr val="accent4">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tx1"/>
                </a:solidFill>
                <a:latin typeface="BIZ UDPゴシック" panose="020B0400000000000000" pitchFamily="50" charset="-128"/>
                <a:ea typeface="BIZ UDPゴシック" panose="020B0400000000000000" pitchFamily="50" charset="-128"/>
              </a:rPr>
              <a:t>本講義の達成目標</a:t>
            </a:r>
            <a:endParaRPr lang="en-US" altLang="ja-JP" sz="200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400" b="1">
                <a:solidFill>
                  <a:schemeClr val="tx1"/>
                </a:solidFill>
                <a:latin typeface="BIZ UDPゴシック" panose="020B0400000000000000" pitchFamily="50" charset="-128"/>
                <a:ea typeface="BIZ UDPゴシック" panose="020B0400000000000000" pitchFamily="50" charset="-128"/>
              </a:rPr>
              <a:t>「我が国の原子力災害対応の流れを把握する」</a:t>
            </a:r>
          </a:p>
        </p:txBody>
      </p:sp>
    </p:spTree>
    <p:extLst>
      <p:ext uri="{BB962C8B-B14F-4D97-AF65-F5344CB8AC3E}">
        <p14:creationId xmlns:p14="http://schemas.microsoft.com/office/powerpoint/2010/main" val="3260650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5F5D37F-8D73-1DEB-A6D6-50B2B303E850}"/>
              </a:ext>
            </a:extLst>
          </p:cNvPr>
          <p:cNvSpPr txBox="1"/>
          <p:nvPr/>
        </p:nvSpPr>
        <p:spPr>
          <a:xfrm>
            <a:off x="704528" y="188640"/>
            <a:ext cx="7640233"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甲状腺被ばく線量モニタリングの原災指針上の位置付け</a:t>
            </a:r>
            <a:endPar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5" name="正方形/長方形 4">
            <a:extLst>
              <a:ext uri="{FF2B5EF4-FFF2-40B4-BE49-F238E27FC236}">
                <a16:creationId xmlns:a16="http://schemas.microsoft.com/office/drawing/2014/main" id="{5423BB1B-289C-2327-8C20-48C2CD6D8436}"/>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A07D20F4-5382-58E7-1ED8-EAC886638260}"/>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24181A88-BEFC-B710-52DE-EAA984E199CF}"/>
              </a:ext>
            </a:extLst>
          </p:cNvPr>
          <p:cNvSpPr/>
          <p:nvPr/>
        </p:nvSpPr>
        <p:spPr>
          <a:xfrm>
            <a:off x="6244233" y="4743442"/>
            <a:ext cx="3263373" cy="2069934"/>
          </a:xfrm>
          <a:prstGeom prst="roundRect">
            <a:avLst>
              <a:gd name="adj" fmla="val 5298"/>
            </a:avLst>
          </a:prstGeom>
          <a:solidFill>
            <a:schemeClr val="accent2">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14FBA99-CFBC-5937-3644-B66318B9D2C7}"/>
              </a:ext>
            </a:extLst>
          </p:cNvPr>
          <p:cNvSpPr/>
          <p:nvPr/>
        </p:nvSpPr>
        <p:spPr>
          <a:xfrm>
            <a:off x="6248870" y="2455710"/>
            <a:ext cx="3258736" cy="2069934"/>
          </a:xfrm>
          <a:prstGeom prst="roundRect">
            <a:avLst>
              <a:gd name="adj" fmla="val 529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E8199DC7-78A0-0172-5FB1-FFD3E91E52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804" y="2131336"/>
            <a:ext cx="5906642" cy="3970384"/>
          </a:xfrm>
          <a:prstGeom prst="rect">
            <a:avLst/>
          </a:prstGeom>
        </p:spPr>
      </p:pic>
      <p:sp>
        <p:nvSpPr>
          <p:cNvPr id="10" name="テキスト ボックス 9">
            <a:extLst>
              <a:ext uri="{FF2B5EF4-FFF2-40B4-BE49-F238E27FC236}">
                <a16:creationId xmlns:a16="http://schemas.microsoft.com/office/drawing/2014/main" id="{FD38C108-CB05-EABC-D00F-5D71B7F7FECE}"/>
              </a:ext>
            </a:extLst>
          </p:cNvPr>
          <p:cNvSpPr txBox="1"/>
          <p:nvPr/>
        </p:nvSpPr>
        <p:spPr>
          <a:xfrm>
            <a:off x="811024" y="853236"/>
            <a:ext cx="8464177" cy="400110"/>
          </a:xfrm>
          <a:prstGeom prst="rect">
            <a:avLst/>
          </a:prstGeom>
          <a:noFill/>
        </p:spPr>
        <p:txBody>
          <a:bodyPr wrap="none" rtlCol="0">
            <a:spAutoFit/>
          </a:bodyPr>
          <a:lstStyle/>
          <a:p>
            <a:pPr algn="ctr" defTabSz="914400"/>
            <a:r>
              <a:rPr kumimoji="1" lang="ja-JP" altLang="en-US" sz="2000">
                <a:solidFill>
                  <a:srgbClr val="4472C4"/>
                </a:solidFill>
                <a:latin typeface="Arial" panose="020B0604020202020204" pitchFamily="34" charset="0"/>
                <a:ea typeface="BIZ UDPゴシック" panose="020B0400000000000000" pitchFamily="50" charset="-128"/>
                <a:cs typeface="Arial" panose="020B0604020202020204" pitchFamily="34" charset="0"/>
              </a:rPr>
              <a:t>  緊急防護措置を準備する区域（</a:t>
            </a:r>
            <a:r>
              <a:rPr kumimoji="1" lang="en-US" altLang="ja-JP" sz="2000">
                <a:solidFill>
                  <a:srgbClr val="4472C4"/>
                </a:solidFill>
                <a:latin typeface="Arial" panose="020B0604020202020204" pitchFamily="34" charset="0"/>
                <a:ea typeface="BIZ UDPゴシック" panose="020B0400000000000000" pitchFamily="50" charset="-128"/>
                <a:cs typeface="Arial" panose="020B0604020202020204" pitchFamily="34" charset="0"/>
              </a:rPr>
              <a:t>UPZ</a:t>
            </a:r>
            <a:r>
              <a:rPr kumimoji="1" lang="ja-JP" altLang="en-US" sz="2000">
                <a:solidFill>
                  <a:srgbClr val="4472C4"/>
                </a:solidFill>
                <a:latin typeface="Arial" panose="020B0604020202020204" pitchFamily="34" charset="0"/>
                <a:ea typeface="BIZ UDPゴシック" panose="020B0400000000000000" pitchFamily="50" charset="-128"/>
                <a:cs typeface="Arial" panose="020B0604020202020204" pitchFamily="34" charset="0"/>
              </a:rPr>
              <a:t>）において</a:t>
            </a:r>
            <a:r>
              <a:rPr kumimoji="1" lang="ja-JP" altLang="en-US" sz="2000">
                <a:solidFill>
                  <a:srgbClr val="FF0000"/>
                </a:solidFill>
                <a:latin typeface="Arial" panose="020B0604020202020204" pitchFamily="34" charset="0"/>
                <a:ea typeface="BIZ UDPゴシック" panose="020B0400000000000000" pitchFamily="50" charset="-128"/>
                <a:cs typeface="Arial" panose="020B0604020202020204" pitchFamily="34" charset="0"/>
              </a:rPr>
              <a:t>避難指示</a:t>
            </a:r>
            <a:r>
              <a:rPr kumimoji="1" lang="ja-JP" altLang="en-US" sz="2000">
                <a:solidFill>
                  <a:srgbClr val="4472C4"/>
                </a:solidFill>
                <a:latin typeface="Arial" panose="020B0604020202020204" pitchFamily="34" charset="0"/>
                <a:ea typeface="BIZ UDPゴシック" panose="020B0400000000000000" pitchFamily="50" charset="-128"/>
                <a:cs typeface="Arial" panose="020B0604020202020204" pitchFamily="34" charset="0"/>
              </a:rPr>
              <a:t>が出された場合</a:t>
            </a:r>
            <a:endParaRPr kumimoji="1" lang="ja-JP" altLang="en-US">
              <a:solidFill>
                <a:srgbClr val="4472C4"/>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C20C7957-3166-3A37-1CEB-DFB880B02A42}"/>
              </a:ext>
            </a:extLst>
          </p:cNvPr>
          <p:cNvSpPr txBox="1"/>
          <p:nvPr/>
        </p:nvSpPr>
        <p:spPr>
          <a:xfrm>
            <a:off x="2415765" y="1285284"/>
            <a:ext cx="5295039" cy="646331"/>
          </a:xfrm>
          <a:prstGeom prst="rect">
            <a:avLst/>
          </a:prstGeom>
          <a:solidFill>
            <a:schemeClr val="accent5">
              <a:lumMod val="20000"/>
              <a:lumOff val="80000"/>
            </a:schemeClr>
          </a:solidFill>
        </p:spPr>
        <p:txBody>
          <a:bodyPr wrap="none" rtlCol="0">
            <a:spAutoFit/>
          </a:bodyPr>
          <a:lstStyle/>
          <a:p>
            <a:pPr marL="285750" indent="-285750" defTabSz="914400">
              <a:buFont typeface="Wingdings" panose="05000000000000000000" pitchFamily="2" charset="2"/>
              <a:buChar char="l"/>
            </a:pPr>
            <a:r>
              <a:rPr kumimoji="1" lang="ja-JP" altLang="en-US" b="1">
                <a:solidFill>
                  <a:srgbClr val="4472C4"/>
                </a:solidFill>
                <a:latin typeface="Arial" panose="020B0604020202020204" pitchFamily="34" charset="0"/>
                <a:ea typeface="BIZ UDPゴシック" panose="020B0400000000000000" pitchFamily="50" charset="-128"/>
                <a:cs typeface="Arial" panose="020B0604020202020204" pitchFamily="34" charset="0"/>
              </a:rPr>
              <a:t>即時避難</a:t>
            </a:r>
            <a:r>
              <a:rPr kumimoji="1" lang="ja-JP" altLang="en-US">
                <a:solidFill>
                  <a:srgbClr val="4472C4"/>
                </a:solidFill>
                <a:latin typeface="Arial" panose="020B0604020202020204" pitchFamily="34" charset="0"/>
                <a:ea typeface="BIZ UDPゴシック" panose="020B0400000000000000" pitchFamily="50" charset="-128"/>
                <a:cs typeface="Arial" panose="020B0604020202020204" pitchFamily="34" charset="0"/>
              </a:rPr>
              <a:t>：空間線量率が</a:t>
            </a:r>
            <a:r>
              <a:rPr kumimoji="1" lang="en-US" altLang="ja-JP">
                <a:solidFill>
                  <a:srgbClr val="4472C4"/>
                </a:solidFill>
                <a:latin typeface="Arial" panose="020B0604020202020204" pitchFamily="34" charset="0"/>
                <a:ea typeface="BIZ UDPゴシック" panose="020B0400000000000000" pitchFamily="50" charset="-128"/>
                <a:cs typeface="Arial" panose="020B0604020202020204" pitchFamily="34" charset="0"/>
              </a:rPr>
              <a:t>500µSv/h</a:t>
            </a:r>
            <a:r>
              <a:rPr kumimoji="1" lang="ja-JP" altLang="en-US">
                <a:solidFill>
                  <a:srgbClr val="4472C4"/>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b="1">
                <a:solidFill>
                  <a:srgbClr val="4472C4"/>
                </a:solidFill>
                <a:latin typeface="Arial" panose="020B0604020202020204" pitchFamily="34" charset="0"/>
                <a:ea typeface="BIZ UDPゴシック" panose="020B0400000000000000" pitchFamily="50" charset="-128"/>
                <a:cs typeface="Arial" panose="020B0604020202020204" pitchFamily="34" charset="0"/>
              </a:rPr>
              <a:t>OIL1</a:t>
            </a:r>
            <a:r>
              <a:rPr kumimoji="1" lang="ja-JP" altLang="en-US">
                <a:solidFill>
                  <a:srgbClr val="4472C4"/>
                </a:solidFill>
                <a:latin typeface="Arial" panose="020B0604020202020204" pitchFamily="34" charset="0"/>
                <a:ea typeface="BIZ UDPゴシック" panose="020B0400000000000000" pitchFamily="50" charset="-128"/>
                <a:cs typeface="Arial" panose="020B0604020202020204" pitchFamily="34" charset="0"/>
              </a:rPr>
              <a:t>）を超過</a:t>
            </a:r>
            <a:endParaRPr kumimoji="1" lang="en-US" altLang="ja-JP">
              <a:solidFill>
                <a:srgbClr val="4472C4"/>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defTabSz="914400">
              <a:buFont typeface="Wingdings" panose="05000000000000000000" pitchFamily="2" charset="2"/>
              <a:buChar char="l"/>
            </a:pPr>
            <a:r>
              <a:rPr kumimoji="1" lang="ja-JP" altLang="en-US" b="1">
                <a:solidFill>
                  <a:srgbClr val="4472C4"/>
                </a:solidFill>
                <a:latin typeface="Arial" panose="020B0604020202020204" pitchFamily="34" charset="0"/>
                <a:ea typeface="BIZ UDPゴシック" panose="020B0400000000000000" pitchFamily="50" charset="-128"/>
                <a:cs typeface="Arial" panose="020B0604020202020204" pitchFamily="34" charset="0"/>
              </a:rPr>
              <a:t>一時移転</a:t>
            </a:r>
            <a:r>
              <a:rPr kumimoji="1" lang="ja-JP" altLang="en-US">
                <a:solidFill>
                  <a:srgbClr val="4472C4"/>
                </a:solidFill>
                <a:latin typeface="Arial" panose="020B0604020202020204" pitchFamily="34" charset="0"/>
                <a:ea typeface="BIZ UDPゴシック" panose="020B0400000000000000" pitchFamily="50" charset="-128"/>
                <a:cs typeface="Arial" panose="020B0604020202020204" pitchFamily="34" charset="0"/>
              </a:rPr>
              <a:t>：空間線量率が</a:t>
            </a:r>
            <a:r>
              <a:rPr kumimoji="1" lang="en-US" altLang="ja-JP">
                <a:solidFill>
                  <a:srgbClr val="4472C4"/>
                </a:solidFill>
                <a:latin typeface="Arial" panose="020B0604020202020204" pitchFamily="34" charset="0"/>
                <a:ea typeface="BIZ UDPゴシック" panose="020B0400000000000000" pitchFamily="50" charset="-128"/>
                <a:cs typeface="Arial" panose="020B0604020202020204" pitchFamily="34" charset="0"/>
              </a:rPr>
              <a:t>20µSv/h</a:t>
            </a:r>
            <a:r>
              <a:rPr kumimoji="1" lang="ja-JP" altLang="en-US">
                <a:solidFill>
                  <a:srgbClr val="4472C4"/>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b="1">
                <a:solidFill>
                  <a:srgbClr val="4472C4"/>
                </a:solidFill>
                <a:latin typeface="Arial" panose="020B0604020202020204" pitchFamily="34" charset="0"/>
                <a:ea typeface="BIZ UDPゴシック" panose="020B0400000000000000" pitchFamily="50" charset="-128"/>
                <a:cs typeface="Arial" panose="020B0604020202020204" pitchFamily="34" charset="0"/>
              </a:rPr>
              <a:t>OIL2</a:t>
            </a:r>
            <a:r>
              <a:rPr kumimoji="1" lang="ja-JP" altLang="en-US">
                <a:solidFill>
                  <a:srgbClr val="4472C4"/>
                </a:solidFill>
                <a:latin typeface="Arial" panose="020B0604020202020204" pitchFamily="34" charset="0"/>
                <a:ea typeface="BIZ UDPゴシック" panose="020B0400000000000000" pitchFamily="50" charset="-128"/>
                <a:cs typeface="Arial" panose="020B0604020202020204" pitchFamily="34" charset="0"/>
              </a:rPr>
              <a:t>）を超過</a:t>
            </a:r>
          </a:p>
        </p:txBody>
      </p:sp>
      <p:sp>
        <p:nvSpPr>
          <p:cNvPr id="12" name="矢印: 右 11">
            <a:extLst>
              <a:ext uri="{FF2B5EF4-FFF2-40B4-BE49-F238E27FC236}">
                <a16:creationId xmlns:a16="http://schemas.microsoft.com/office/drawing/2014/main" id="{93BF4E85-A66C-FB22-E5EB-5C40AF81A777}"/>
              </a:ext>
            </a:extLst>
          </p:cNvPr>
          <p:cNvSpPr/>
          <p:nvPr/>
        </p:nvSpPr>
        <p:spPr>
          <a:xfrm>
            <a:off x="4878897" y="4046244"/>
            <a:ext cx="1451092" cy="288032"/>
          </a:xfrm>
          <a:prstGeom prst="rightArrow">
            <a:avLst>
              <a:gd name="adj1" fmla="val 50000"/>
              <a:gd name="adj2" fmla="val 11308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FB249E8-AE90-BF44-8A9E-E2F904138C0F}"/>
              </a:ext>
            </a:extLst>
          </p:cNvPr>
          <p:cNvSpPr txBox="1"/>
          <p:nvPr/>
        </p:nvSpPr>
        <p:spPr>
          <a:xfrm>
            <a:off x="7059334" y="2455710"/>
            <a:ext cx="1620957" cy="338554"/>
          </a:xfrm>
          <a:prstGeom prst="rect">
            <a:avLst/>
          </a:prstGeom>
          <a:noFill/>
        </p:spPr>
        <p:txBody>
          <a:bodyPr wrap="none" rtlCol="0">
            <a:spAutoFit/>
          </a:bodyPr>
          <a:lstStyle/>
          <a:p>
            <a:pPr algn="ctr"/>
            <a:r>
              <a:rPr kumimoji="1" lang="ja-JP" altLang="en-US" sz="1600">
                <a:latin typeface="BIZ UDPゴシック" panose="020B0400000000000000" pitchFamily="50" charset="-128"/>
                <a:ea typeface="BIZ UDPゴシック" panose="020B0400000000000000" pitchFamily="50" charset="-128"/>
              </a:rPr>
              <a:t>避難退域時検査</a:t>
            </a:r>
          </a:p>
        </p:txBody>
      </p:sp>
      <p:sp>
        <p:nvSpPr>
          <p:cNvPr id="16" name="テキスト ボックス 15">
            <a:extLst>
              <a:ext uri="{FF2B5EF4-FFF2-40B4-BE49-F238E27FC236}">
                <a16:creationId xmlns:a16="http://schemas.microsoft.com/office/drawing/2014/main" id="{FD19E655-493A-E777-1649-C0DFED0B1E35}"/>
              </a:ext>
            </a:extLst>
          </p:cNvPr>
          <p:cNvSpPr txBox="1"/>
          <p:nvPr/>
        </p:nvSpPr>
        <p:spPr>
          <a:xfrm>
            <a:off x="6431757" y="3886266"/>
            <a:ext cx="2834733" cy="584775"/>
          </a:xfrm>
          <a:prstGeom prst="rect">
            <a:avLst/>
          </a:prstGeom>
          <a:solidFill>
            <a:schemeClr val="accent5">
              <a:lumMod val="20000"/>
              <a:lumOff val="80000"/>
            </a:schemeClr>
          </a:solidFill>
        </p:spPr>
        <p:txBody>
          <a:bodyPr wrap="square" rtlCol="0">
            <a:spAutoFit/>
          </a:bodyPr>
          <a:lstStyle/>
          <a:p>
            <a:pPr marL="285750" indent="-285750" defTabSz="914400">
              <a:buFont typeface="Wingdings" panose="05000000000000000000" pitchFamily="2" charset="2"/>
              <a:buChar char="l"/>
            </a:pPr>
            <a:r>
              <a:rPr kumimoji="1" lang="ja-JP" altLang="en-US" sz="1600" b="1">
                <a:solidFill>
                  <a:srgbClr val="4472C4"/>
                </a:solidFill>
                <a:latin typeface="Arial" panose="020B0604020202020204" pitchFamily="34" charset="0"/>
                <a:ea typeface="BIZ UDPゴシック" panose="020B0400000000000000" pitchFamily="50" charset="-128"/>
                <a:cs typeface="Arial" panose="020B0604020202020204" pitchFamily="34" charset="0"/>
              </a:rPr>
              <a:t>除染実施</a:t>
            </a:r>
            <a:r>
              <a:rPr kumimoji="1" lang="ja-JP" altLang="en-US" sz="1600">
                <a:solidFill>
                  <a:srgbClr val="4472C4"/>
                </a:solidFill>
                <a:latin typeface="Arial" panose="020B0604020202020204" pitchFamily="34" charset="0"/>
                <a:ea typeface="BIZ UDPゴシック" panose="020B0400000000000000" pitchFamily="50" charset="-128"/>
                <a:cs typeface="Arial" panose="020B0604020202020204" pitchFamily="34" charset="0"/>
              </a:rPr>
              <a:t>：表面汚染が</a:t>
            </a:r>
            <a:r>
              <a:rPr kumimoji="1" lang="en-US" altLang="ja-JP" sz="1600">
                <a:solidFill>
                  <a:srgbClr val="4472C4"/>
                </a:solidFill>
                <a:latin typeface="Arial" panose="020B0604020202020204" pitchFamily="34" charset="0"/>
                <a:ea typeface="BIZ UDPゴシック" panose="020B0400000000000000" pitchFamily="50" charset="-128"/>
                <a:cs typeface="Arial" panose="020B0604020202020204" pitchFamily="34" charset="0"/>
              </a:rPr>
              <a:t>40,000cpm</a:t>
            </a:r>
            <a:r>
              <a:rPr kumimoji="1" lang="ja-JP" altLang="en-US" sz="1600">
                <a:solidFill>
                  <a:srgbClr val="4472C4"/>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b="1">
                <a:solidFill>
                  <a:srgbClr val="4472C4"/>
                </a:solidFill>
                <a:latin typeface="Arial" panose="020B0604020202020204" pitchFamily="34" charset="0"/>
                <a:ea typeface="BIZ UDPゴシック" panose="020B0400000000000000" pitchFamily="50" charset="-128"/>
                <a:cs typeface="Arial" panose="020B0604020202020204" pitchFamily="34" charset="0"/>
              </a:rPr>
              <a:t>OIL4</a:t>
            </a:r>
            <a:r>
              <a:rPr kumimoji="1" lang="ja-JP" altLang="en-US" sz="1600">
                <a:solidFill>
                  <a:srgbClr val="4472C4"/>
                </a:solidFill>
                <a:latin typeface="Arial" panose="020B0604020202020204" pitchFamily="34" charset="0"/>
                <a:ea typeface="BIZ UDPゴシック" panose="020B0400000000000000" pitchFamily="50" charset="-128"/>
                <a:cs typeface="Arial" panose="020B0604020202020204" pitchFamily="34" charset="0"/>
              </a:rPr>
              <a:t>）を超過</a:t>
            </a:r>
          </a:p>
        </p:txBody>
      </p:sp>
      <p:sp>
        <p:nvSpPr>
          <p:cNvPr id="17" name="矢印: 右 16">
            <a:extLst>
              <a:ext uri="{FF2B5EF4-FFF2-40B4-BE49-F238E27FC236}">
                <a16:creationId xmlns:a16="http://schemas.microsoft.com/office/drawing/2014/main" id="{42607EA9-B56D-3E7B-D2DD-042A557F54E3}"/>
              </a:ext>
            </a:extLst>
          </p:cNvPr>
          <p:cNvSpPr/>
          <p:nvPr/>
        </p:nvSpPr>
        <p:spPr>
          <a:xfrm>
            <a:off x="4878897" y="5800353"/>
            <a:ext cx="1451092" cy="288032"/>
          </a:xfrm>
          <a:prstGeom prst="rightArrow">
            <a:avLst>
              <a:gd name="adj1" fmla="val 50000"/>
              <a:gd name="adj2" fmla="val 12529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637814E8-9A4D-34A7-89EE-99E6D21E12EA}"/>
              </a:ext>
            </a:extLst>
          </p:cNvPr>
          <p:cNvPicPr>
            <a:picLocks noChangeAspect="1"/>
          </p:cNvPicPr>
          <p:nvPr/>
        </p:nvPicPr>
        <p:blipFill rotWithShape="1">
          <a:blip r:embed="rId4">
            <a:extLst>
              <a:ext uri="{28A0092B-C50C-407E-A947-70E740481C1C}">
                <a14:useLocalDpi xmlns:a14="http://schemas.microsoft.com/office/drawing/2010/main" val="0"/>
              </a:ext>
            </a:extLst>
          </a:blip>
          <a:srcRect r="-920"/>
          <a:stretch/>
        </p:blipFill>
        <p:spPr bwMode="auto">
          <a:xfrm>
            <a:off x="6420373" y="5168282"/>
            <a:ext cx="1736225" cy="1029056"/>
          </a:xfrm>
          <a:prstGeom prst="rect">
            <a:avLst/>
          </a:prstGeom>
          <a:noFill/>
        </p:spPr>
      </p:pic>
      <p:sp>
        <p:nvSpPr>
          <p:cNvPr id="19" name="テキスト ボックス 18">
            <a:extLst>
              <a:ext uri="{FF2B5EF4-FFF2-40B4-BE49-F238E27FC236}">
                <a16:creationId xmlns:a16="http://schemas.microsoft.com/office/drawing/2014/main" id="{9FA50560-6F52-E099-3503-ECC2663A0959}"/>
              </a:ext>
            </a:extLst>
          </p:cNvPr>
          <p:cNvSpPr txBox="1"/>
          <p:nvPr/>
        </p:nvSpPr>
        <p:spPr>
          <a:xfrm>
            <a:off x="7059334" y="4741668"/>
            <a:ext cx="1620957" cy="338554"/>
          </a:xfrm>
          <a:prstGeom prst="rect">
            <a:avLst/>
          </a:prstGeom>
          <a:noFill/>
        </p:spPr>
        <p:txBody>
          <a:bodyPr wrap="none" rtlCol="0">
            <a:spAutoFit/>
          </a:bodyPr>
          <a:lstStyle/>
          <a:p>
            <a:pPr algn="ctr"/>
            <a:r>
              <a:rPr kumimoji="1" lang="ja-JP" altLang="en-US" sz="1600">
                <a:latin typeface="BIZ UDPゴシック" panose="020B0400000000000000" pitchFamily="50" charset="-128"/>
                <a:ea typeface="BIZ UDPゴシック" panose="020B0400000000000000" pitchFamily="50" charset="-128"/>
              </a:rPr>
              <a:t>甲状腺簡易測定</a:t>
            </a:r>
          </a:p>
        </p:txBody>
      </p:sp>
      <p:pic>
        <p:nvPicPr>
          <p:cNvPr id="20" name="図 19">
            <a:extLst>
              <a:ext uri="{FF2B5EF4-FFF2-40B4-BE49-F238E27FC236}">
                <a16:creationId xmlns:a16="http://schemas.microsoft.com/office/drawing/2014/main" id="{7A5C4FDF-D418-0968-8EB4-8760C0CB3E92}"/>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5821" b="80000" l="16723" r="87318"/>
                    </a14:imgEffect>
                  </a14:imgLayer>
                </a14:imgProps>
              </a:ext>
              <a:ext uri="{28A0092B-C50C-407E-A947-70E740481C1C}">
                <a14:useLocalDpi xmlns:a14="http://schemas.microsoft.com/office/drawing/2010/main" val="0"/>
              </a:ext>
            </a:extLst>
          </a:blip>
          <a:srcRect l="12904" t="8658" r="8034" b="15885"/>
          <a:stretch/>
        </p:blipFill>
        <p:spPr>
          <a:xfrm flipH="1">
            <a:off x="8217674" y="5235443"/>
            <a:ext cx="1415846" cy="1013462"/>
          </a:xfrm>
          <a:prstGeom prst="rect">
            <a:avLst/>
          </a:prstGeom>
        </p:spPr>
      </p:pic>
      <p:sp>
        <p:nvSpPr>
          <p:cNvPr id="21" name="テキスト ボックス 20">
            <a:extLst>
              <a:ext uri="{FF2B5EF4-FFF2-40B4-BE49-F238E27FC236}">
                <a16:creationId xmlns:a16="http://schemas.microsoft.com/office/drawing/2014/main" id="{8954C699-D09D-3C20-92D2-AE0E9609528B}"/>
              </a:ext>
            </a:extLst>
          </p:cNvPr>
          <p:cNvSpPr txBox="1"/>
          <p:nvPr/>
        </p:nvSpPr>
        <p:spPr>
          <a:xfrm>
            <a:off x="6244233" y="6209345"/>
            <a:ext cx="3381129" cy="584775"/>
          </a:xfrm>
          <a:prstGeom prst="rect">
            <a:avLst/>
          </a:prstGeom>
          <a:noFill/>
        </p:spPr>
        <p:txBody>
          <a:bodyPr wrap="square" rtlCol="0">
            <a:spAutoFit/>
          </a:bodyPr>
          <a:lstStyle/>
          <a:p>
            <a:pPr marL="285750" indent="-285750" defTabSz="914400">
              <a:buFont typeface="Wingdings" panose="05000000000000000000" pitchFamily="2" charset="2"/>
              <a:buChar char="l"/>
            </a:pPr>
            <a:r>
              <a:rPr kumimoji="1" lang="ja-JP" altLang="en-US" sz="1600" b="1" dirty="0">
                <a:solidFill>
                  <a:srgbClr val="4472C4"/>
                </a:solidFill>
                <a:latin typeface="Arial" panose="020B0604020202020204" pitchFamily="34" charset="0"/>
                <a:ea typeface="BIZ UDPゴシック" panose="020B0400000000000000" pitchFamily="50" charset="-128"/>
                <a:cs typeface="Arial" panose="020B0604020202020204" pitchFamily="34" charset="0"/>
              </a:rPr>
              <a:t>詳細測定の実施</a:t>
            </a:r>
            <a:r>
              <a:rPr kumimoji="1" lang="ja-JP" altLang="en-US" sz="1600" dirty="0">
                <a:solidFill>
                  <a:srgbClr val="4472C4"/>
                </a:solidFill>
                <a:latin typeface="Arial" panose="020B0604020202020204" pitchFamily="34" charset="0"/>
                <a:ea typeface="BIZ UDPゴシック" panose="020B0400000000000000" pitchFamily="50" charset="-128"/>
                <a:cs typeface="Arial" panose="020B0604020202020204" pitchFamily="34" charset="0"/>
              </a:rPr>
              <a:t>：</a:t>
            </a:r>
            <a:endParaRPr kumimoji="1" lang="en-US" altLang="ja-JP" sz="1600" dirty="0">
              <a:solidFill>
                <a:srgbClr val="4472C4"/>
              </a:solidFill>
              <a:latin typeface="Arial" panose="020B0604020202020204" pitchFamily="34" charset="0"/>
              <a:ea typeface="BIZ UDPゴシック" panose="020B0400000000000000" pitchFamily="50" charset="-128"/>
              <a:cs typeface="Arial" panose="020B0604020202020204" pitchFamily="34" charset="0"/>
            </a:endParaRPr>
          </a:p>
          <a:p>
            <a:pPr defTabSz="914400"/>
            <a:r>
              <a:rPr kumimoji="1" lang="ja-JP" altLang="en-US" sz="1600" dirty="0">
                <a:solidFill>
                  <a:srgbClr val="4472C4"/>
                </a:solidFill>
                <a:latin typeface="Arial" panose="020B0604020202020204" pitchFamily="34" charset="0"/>
                <a:ea typeface="BIZ UDPゴシック" panose="020B0400000000000000" pitchFamily="50" charset="-128"/>
                <a:cs typeface="Arial" panose="020B0604020202020204" pitchFamily="34" charset="0"/>
              </a:rPr>
              <a:t>　　頸部の正味値が</a:t>
            </a:r>
            <a:r>
              <a:rPr kumimoji="1" lang="en-US" altLang="ja-JP" sz="1600" dirty="0">
                <a:solidFill>
                  <a:srgbClr val="4472C4"/>
                </a:solidFill>
                <a:latin typeface="Arial" panose="020B0604020202020204" pitchFamily="34" charset="0"/>
                <a:ea typeface="BIZ UDPゴシック" panose="020B0400000000000000" pitchFamily="50" charset="-128"/>
                <a:cs typeface="Arial" panose="020B0604020202020204" pitchFamily="34" charset="0"/>
              </a:rPr>
              <a:t>0.2µSv/h</a:t>
            </a:r>
            <a:r>
              <a:rPr kumimoji="1" lang="ja-JP" altLang="en-US" sz="1600" dirty="0">
                <a:solidFill>
                  <a:srgbClr val="4472C4"/>
                </a:solidFill>
                <a:latin typeface="Arial" panose="020B0604020202020204" pitchFamily="34" charset="0"/>
                <a:ea typeface="BIZ UDPゴシック" panose="020B0400000000000000" pitchFamily="50" charset="-128"/>
                <a:cs typeface="Arial" panose="020B0604020202020204" pitchFamily="34" charset="0"/>
              </a:rPr>
              <a:t>を超過</a:t>
            </a:r>
            <a:endParaRPr kumimoji="1" lang="en-US" altLang="ja-JP" sz="1600" dirty="0">
              <a:solidFill>
                <a:srgbClr val="4472C4"/>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22" name="テキスト ボックス 21">
            <a:extLst>
              <a:ext uri="{FF2B5EF4-FFF2-40B4-BE49-F238E27FC236}">
                <a16:creationId xmlns:a16="http://schemas.microsoft.com/office/drawing/2014/main" id="{30CA3411-C133-899A-EBF5-4A408C7E40C1}"/>
              </a:ext>
            </a:extLst>
          </p:cNvPr>
          <p:cNvSpPr txBox="1"/>
          <p:nvPr/>
        </p:nvSpPr>
        <p:spPr>
          <a:xfrm>
            <a:off x="218574" y="6309320"/>
            <a:ext cx="1487908" cy="276999"/>
          </a:xfrm>
          <a:prstGeom prst="rect">
            <a:avLst/>
          </a:prstGeom>
          <a:noFill/>
        </p:spPr>
        <p:txBody>
          <a:bodyPr wrap="none" rtlCol="0">
            <a:spAutoFit/>
          </a:bodyPr>
          <a:lstStyle/>
          <a:p>
            <a:r>
              <a:rPr kumimoji="1" lang="ja-JP" altLang="en-US" sz="1200">
                <a:latin typeface="BIZ UDPゴシック" panose="020B0400000000000000" pitchFamily="50" charset="-128"/>
                <a:ea typeface="BIZ UDPゴシック" panose="020B0400000000000000" pitchFamily="50" charset="-128"/>
              </a:rPr>
              <a:t>宮城県</a:t>
            </a:r>
            <a:r>
              <a:rPr kumimoji="1" lang="en-US" altLang="ja-JP" sz="1200">
                <a:latin typeface="BIZ UDPゴシック" panose="020B0400000000000000" pitchFamily="50" charset="-128"/>
                <a:ea typeface="BIZ UDPゴシック" panose="020B0400000000000000" pitchFamily="50" charset="-128"/>
              </a:rPr>
              <a:t>HP</a:t>
            </a:r>
            <a:r>
              <a:rPr kumimoji="1" lang="ja-JP" altLang="en-US" sz="1200">
                <a:latin typeface="BIZ UDPゴシック" panose="020B0400000000000000" pitchFamily="50" charset="-128"/>
                <a:ea typeface="BIZ UDPゴシック" panose="020B0400000000000000" pitchFamily="50" charset="-128"/>
              </a:rPr>
              <a:t>から引用</a:t>
            </a:r>
          </a:p>
        </p:txBody>
      </p:sp>
      <p:pic>
        <p:nvPicPr>
          <p:cNvPr id="1026" name="Picture 2" descr="簡易除染など手順確認 静岡県原子力防災の実動訓練、3年ぶり開催 複合災害に懸念の声も｜あなたの静岡新聞">
            <a:extLst>
              <a:ext uri="{FF2B5EF4-FFF2-40B4-BE49-F238E27FC236}">
                <a16:creationId xmlns:a16="http://schemas.microsoft.com/office/drawing/2014/main" id="{3221C0FC-3218-C3C4-8032-037CC0AD0AF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77336" y="2818434"/>
            <a:ext cx="1448841" cy="10767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避難退域時検査 に対する画像結果">
            <a:extLst>
              <a:ext uri="{FF2B5EF4-FFF2-40B4-BE49-F238E27FC236}">
                <a16:creationId xmlns:a16="http://schemas.microsoft.com/office/drawing/2014/main" id="{0C091352-9D46-8208-BF73-8F8F7F1CAF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1152" y="2822452"/>
            <a:ext cx="1614557" cy="1076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319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4DAD36B-F796-D872-A9E5-6E6F359AB4A2}"/>
              </a:ext>
            </a:extLst>
          </p:cNvPr>
          <p:cNvSpPr txBox="1"/>
          <p:nvPr/>
        </p:nvSpPr>
        <p:spPr>
          <a:xfrm>
            <a:off x="704528" y="188640"/>
            <a:ext cx="6296917"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a:t>
            </a:r>
          </a:p>
        </p:txBody>
      </p:sp>
      <p:sp>
        <p:nvSpPr>
          <p:cNvPr id="5" name="正方形/長方形 4">
            <a:extLst>
              <a:ext uri="{FF2B5EF4-FFF2-40B4-BE49-F238E27FC236}">
                <a16:creationId xmlns:a16="http://schemas.microsoft.com/office/drawing/2014/main" id="{13B28E93-9FB0-B5DD-6253-C07AA03CFE99}"/>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1BFC319B-EA26-A6BD-40FF-9358283D4B43}"/>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A88862BA-92DE-F919-D445-7AE8A73ACBBB}"/>
              </a:ext>
            </a:extLst>
          </p:cNvPr>
          <p:cNvPicPr>
            <a:picLocks noChangeAspect="1"/>
          </p:cNvPicPr>
          <p:nvPr/>
        </p:nvPicPr>
        <p:blipFill rotWithShape="1">
          <a:blip r:embed="rId3"/>
          <a:srcRect l="36189" t="8012" r="38369" b="27403"/>
          <a:stretch/>
        </p:blipFill>
        <p:spPr>
          <a:xfrm>
            <a:off x="6465168" y="1268760"/>
            <a:ext cx="3096344" cy="4298496"/>
          </a:xfrm>
          <a:prstGeom prst="rect">
            <a:avLst/>
          </a:prstGeom>
          <a:ln>
            <a:solidFill>
              <a:schemeClr val="tx1"/>
            </a:solidFill>
          </a:ln>
        </p:spPr>
      </p:pic>
      <p:sp>
        <p:nvSpPr>
          <p:cNvPr id="9" name="テキスト ボックス 8">
            <a:extLst>
              <a:ext uri="{FF2B5EF4-FFF2-40B4-BE49-F238E27FC236}">
                <a16:creationId xmlns:a16="http://schemas.microsoft.com/office/drawing/2014/main" id="{9F336E25-DEA8-CD25-9F8C-341F9A3C078F}"/>
              </a:ext>
            </a:extLst>
          </p:cNvPr>
          <p:cNvSpPr txBox="1"/>
          <p:nvPr/>
        </p:nvSpPr>
        <p:spPr>
          <a:xfrm>
            <a:off x="6264805" y="5703639"/>
            <a:ext cx="3392274" cy="461665"/>
          </a:xfrm>
          <a:prstGeom prst="rect">
            <a:avLst/>
          </a:prstGeom>
          <a:noFill/>
        </p:spPr>
        <p:txBody>
          <a:bodyPr wrap="none" rtlCol="0">
            <a:spAutoFit/>
          </a:bodyPr>
          <a:lstStyle/>
          <a:p>
            <a:pPr algn="ctr"/>
            <a:r>
              <a:rPr kumimoji="1" lang="ja-JP" altLang="en-US" sz="1200">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a:t>
            </a:r>
            <a:endParaRPr kumimoji="1" lang="en-US" altLang="ja-JP" sz="1200">
              <a:latin typeface="Arial" panose="020B0604020202020204" pitchFamily="34" charset="0"/>
              <a:ea typeface="BIZ UDPゴシック" panose="020B0400000000000000" pitchFamily="50" charset="-128"/>
              <a:cs typeface="Arial" panose="020B0604020202020204" pitchFamily="34" charset="0"/>
            </a:endParaRPr>
          </a:p>
          <a:p>
            <a:pPr algn="ctr"/>
            <a:r>
              <a:rPr kumimoji="1" lang="en-US" altLang="ja-JP" sz="1200">
                <a:latin typeface="Arial" panose="020B0604020202020204" pitchFamily="34" charset="0"/>
                <a:ea typeface="BIZ UDPゴシック" panose="020B0400000000000000" pitchFamily="50" charset="-128"/>
                <a:cs typeface="Arial" panose="020B0604020202020204" pitchFamily="34" charset="0"/>
              </a:rPr>
              <a:t>https://www.nra.go.jp/data/000434068.pdf</a:t>
            </a:r>
          </a:p>
        </p:txBody>
      </p:sp>
      <p:sp>
        <p:nvSpPr>
          <p:cNvPr id="10" name="テキスト ボックス 9">
            <a:extLst>
              <a:ext uri="{FF2B5EF4-FFF2-40B4-BE49-F238E27FC236}">
                <a16:creationId xmlns:a16="http://schemas.microsoft.com/office/drawing/2014/main" id="{FE1244F7-91E8-2A85-E77A-557A66623625}"/>
              </a:ext>
            </a:extLst>
          </p:cNvPr>
          <p:cNvSpPr txBox="1"/>
          <p:nvPr/>
        </p:nvSpPr>
        <p:spPr>
          <a:xfrm>
            <a:off x="946077" y="878741"/>
            <a:ext cx="4225837" cy="338554"/>
          </a:xfrm>
          <a:prstGeom prst="rect">
            <a:avLst/>
          </a:prstGeom>
          <a:noFill/>
        </p:spPr>
        <p:txBody>
          <a:bodyPr wrap="none" rtlCol="0">
            <a:spAutoFit/>
          </a:bodyPr>
          <a:lstStyle/>
          <a:p>
            <a:pPr algn="just"/>
            <a:r>
              <a:rPr kumimoji="1" lang="ja-JP" altLang="en-US" sz="1600">
                <a:solidFill>
                  <a:schemeClr val="accent1"/>
                </a:solidFill>
                <a:latin typeface="BIZ UDPゴシック" panose="020B0400000000000000" pitchFamily="50" charset="-128"/>
                <a:ea typeface="BIZ UDPゴシック" panose="020B0400000000000000" pitchFamily="50" charset="-128"/>
              </a:rPr>
              <a:t>検討チーム報告書に記述された「</a:t>
            </a:r>
            <a:r>
              <a:rPr kumimoji="1" lang="ja-JP" altLang="en-US" sz="1600" b="1">
                <a:solidFill>
                  <a:schemeClr val="accent1"/>
                </a:solidFill>
                <a:latin typeface="BIZ UDPゴシック" panose="020B0400000000000000" pitchFamily="50" charset="-128"/>
                <a:ea typeface="BIZ UDPゴシック" panose="020B0400000000000000" pitchFamily="50" charset="-128"/>
              </a:rPr>
              <a:t>今後の予定</a:t>
            </a:r>
            <a:r>
              <a:rPr kumimoji="1" lang="ja-JP" altLang="en-US" sz="1600">
                <a:solidFill>
                  <a:schemeClr val="accent1"/>
                </a:solidFill>
                <a:latin typeface="BIZ UDPゴシック" panose="020B0400000000000000" pitchFamily="50" charset="-128"/>
                <a:ea typeface="BIZ UDPゴシック" panose="020B0400000000000000" pitchFamily="50" charset="-128"/>
              </a:rPr>
              <a:t>」</a:t>
            </a:r>
          </a:p>
        </p:txBody>
      </p:sp>
      <p:sp>
        <p:nvSpPr>
          <p:cNvPr id="11" name="四角形: 角を丸くする 10">
            <a:extLst>
              <a:ext uri="{FF2B5EF4-FFF2-40B4-BE49-F238E27FC236}">
                <a16:creationId xmlns:a16="http://schemas.microsoft.com/office/drawing/2014/main" id="{979470E2-480A-A5F3-2A17-A537CE22FC4B}"/>
              </a:ext>
            </a:extLst>
          </p:cNvPr>
          <p:cNvSpPr/>
          <p:nvPr/>
        </p:nvSpPr>
        <p:spPr>
          <a:xfrm>
            <a:off x="272480" y="1279752"/>
            <a:ext cx="5976664" cy="2273391"/>
          </a:xfrm>
          <a:prstGeom prst="roundRect">
            <a:avLst>
              <a:gd name="adj" fmla="val 2154"/>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Ø"/>
            </a:pPr>
            <a:r>
              <a:rPr kumimoji="1" lang="ja-JP" altLang="en-US" sz="1600">
                <a:solidFill>
                  <a:schemeClr val="tx1"/>
                </a:solidFill>
                <a:latin typeface="BIZ UDPゴシック" panose="020B0400000000000000" pitchFamily="50" charset="-128"/>
                <a:ea typeface="BIZ UDPゴシック" panose="020B0400000000000000" pitchFamily="50" charset="-128"/>
              </a:rPr>
              <a:t>甲状腺被ばく線量モニタリングの対象者，測定方法，測定方法の実施体制について，原子力災害対策指針に反映すべき事項を整理して同指針の改正案を作成し，パブコメを経て</a:t>
            </a:r>
            <a:r>
              <a:rPr kumimoji="1" lang="ja-JP" altLang="en-US" sz="1600">
                <a:solidFill>
                  <a:srgbClr val="FF0000"/>
                </a:solidFill>
                <a:latin typeface="BIZ UDPゴシック" panose="020B0400000000000000" pitchFamily="50" charset="-128"/>
                <a:ea typeface="BIZ UDPゴシック" panose="020B0400000000000000" pitchFamily="50" charset="-128"/>
              </a:rPr>
              <a:t>同指針の改正</a:t>
            </a:r>
            <a:r>
              <a:rPr kumimoji="1" lang="ja-JP" altLang="en-US" sz="1600">
                <a:solidFill>
                  <a:schemeClr val="tx1"/>
                </a:solidFill>
                <a:latin typeface="BIZ UDPゴシック" panose="020B0400000000000000" pitchFamily="50" charset="-128"/>
                <a:ea typeface="BIZ UDPゴシック" panose="020B0400000000000000" pitchFamily="50" charset="-128"/>
              </a:rPr>
              <a:t>を行う。</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a:p>
            <a:pPr marL="171450" indent="-171450" algn="just">
              <a:buFont typeface="Wingdings" panose="05000000000000000000" pitchFamily="2" charset="2"/>
              <a:buChar char="Ø"/>
            </a:pPr>
            <a:endParaRPr kumimoji="1" lang="en-US" altLang="ja-JP" sz="800">
              <a:solidFill>
                <a:schemeClr val="tx1"/>
              </a:solidFill>
              <a:latin typeface="BIZ UDPゴシック" panose="020B0400000000000000" pitchFamily="50" charset="-128"/>
              <a:ea typeface="BIZ UDPゴシック" panose="020B0400000000000000" pitchFamily="50" charset="-128"/>
            </a:endParaRPr>
          </a:p>
          <a:p>
            <a:pPr marL="342900" indent="-342900" algn="just">
              <a:buFont typeface="Wingdings" panose="05000000000000000000" pitchFamily="2" charset="2"/>
              <a:buChar char="Ø"/>
            </a:pPr>
            <a:r>
              <a:rPr kumimoji="1" lang="ja-JP" altLang="en-US" sz="1600">
                <a:solidFill>
                  <a:schemeClr val="tx1"/>
                </a:solidFill>
                <a:latin typeface="BIZ UDPゴシック" panose="020B0400000000000000" pitchFamily="50" charset="-128"/>
                <a:ea typeface="BIZ UDPゴシック" panose="020B0400000000000000" pitchFamily="50" charset="-128"/>
              </a:rPr>
              <a:t>また，</a:t>
            </a:r>
            <a:r>
              <a:rPr kumimoji="1" lang="ja-JP" altLang="en-US" sz="1600">
                <a:solidFill>
                  <a:srgbClr val="FF0000"/>
                </a:solidFill>
                <a:latin typeface="BIZ UDPゴシック" panose="020B0400000000000000" pitchFamily="50" charset="-128"/>
                <a:ea typeface="BIZ UDPゴシック" panose="020B0400000000000000" pitchFamily="50" charset="-128"/>
              </a:rPr>
              <a:t>地方公共団体</a:t>
            </a:r>
            <a:r>
              <a:rPr kumimoji="1" lang="ja-JP" altLang="en-US" sz="1600">
                <a:solidFill>
                  <a:schemeClr val="tx1"/>
                </a:solidFill>
                <a:latin typeface="BIZ UDPゴシック" panose="020B0400000000000000" pitchFamily="50" charset="-128"/>
                <a:ea typeface="BIZ UDPゴシック" panose="020B0400000000000000" pitchFamily="50" charset="-128"/>
              </a:rPr>
              <a:t>が甲状腺被ばく線量モニタリングの実施体制を構築するに当たり，</a:t>
            </a:r>
            <a:r>
              <a:rPr kumimoji="1" lang="ja-JP" altLang="en-US" sz="1600">
                <a:solidFill>
                  <a:srgbClr val="FF0000"/>
                </a:solidFill>
                <a:latin typeface="BIZ UDPゴシック" panose="020B0400000000000000" pitchFamily="50" charset="-128"/>
                <a:ea typeface="BIZ UDPゴシック" panose="020B0400000000000000" pitchFamily="50" charset="-128"/>
              </a:rPr>
              <a:t>実施マニュアル等の整備</a:t>
            </a:r>
            <a:r>
              <a:rPr kumimoji="1" lang="ja-JP" altLang="en-US" sz="1600">
                <a:solidFill>
                  <a:schemeClr val="tx1"/>
                </a:solidFill>
                <a:latin typeface="BIZ UDPゴシック" panose="020B0400000000000000" pitchFamily="50" charset="-128"/>
                <a:ea typeface="BIZ UDPゴシック" panose="020B0400000000000000" pitchFamily="50" charset="-128"/>
              </a:rPr>
              <a:t>や</a:t>
            </a:r>
            <a:r>
              <a:rPr kumimoji="1" lang="ja-JP" altLang="en-US" sz="1600">
                <a:solidFill>
                  <a:srgbClr val="FF0000"/>
                </a:solidFill>
                <a:latin typeface="BIZ UDPゴシック" panose="020B0400000000000000" pitchFamily="50" charset="-128"/>
                <a:ea typeface="BIZ UDPゴシック" panose="020B0400000000000000" pitchFamily="50" charset="-128"/>
              </a:rPr>
              <a:t>必要となる資機材の整備等</a:t>
            </a:r>
            <a:r>
              <a:rPr kumimoji="1" lang="ja-JP" altLang="en-US" sz="1600">
                <a:solidFill>
                  <a:schemeClr val="tx1"/>
                </a:solidFill>
                <a:latin typeface="BIZ UDPゴシック" panose="020B0400000000000000" pitchFamily="50" charset="-128"/>
                <a:ea typeface="BIZ UDPゴシック" panose="020B0400000000000000" pitchFamily="50" charset="-128"/>
              </a:rPr>
              <a:t>に対する支援について，関係府省と連携して対応する。</a:t>
            </a:r>
          </a:p>
        </p:txBody>
      </p:sp>
      <p:sp>
        <p:nvSpPr>
          <p:cNvPr id="12" name="矢印: 下 11">
            <a:extLst>
              <a:ext uri="{FF2B5EF4-FFF2-40B4-BE49-F238E27FC236}">
                <a16:creationId xmlns:a16="http://schemas.microsoft.com/office/drawing/2014/main" id="{DEBBB475-262F-4736-C0BC-EBFC9EE796E8}"/>
              </a:ext>
            </a:extLst>
          </p:cNvPr>
          <p:cNvSpPr/>
          <p:nvPr/>
        </p:nvSpPr>
        <p:spPr>
          <a:xfrm>
            <a:off x="2662245" y="3623948"/>
            <a:ext cx="1197134" cy="233761"/>
          </a:xfrm>
          <a:prstGeom prst="downArrow">
            <a:avLst>
              <a:gd name="adj1" fmla="val 4587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CDEE835-0524-E930-DE4F-3C0A7F234976}"/>
              </a:ext>
            </a:extLst>
          </p:cNvPr>
          <p:cNvSpPr txBox="1"/>
          <p:nvPr/>
        </p:nvSpPr>
        <p:spPr>
          <a:xfrm>
            <a:off x="416496" y="3928514"/>
            <a:ext cx="5760640" cy="800219"/>
          </a:xfrm>
          <a:prstGeom prst="rect">
            <a:avLst/>
          </a:prstGeom>
          <a:noFill/>
        </p:spPr>
        <p:txBody>
          <a:bodyPr wrap="square" rtlCol="0">
            <a:spAutoFit/>
          </a:bodyPr>
          <a:lstStyle/>
          <a:p>
            <a:pPr algn="ctr"/>
            <a:r>
              <a:rPr lang="ja-JP" altLang="en-US" sz="1600" i="0">
                <a:solidFill>
                  <a:schemeClr val="accent1"/>
                </a:solidFill>
                <a:effectLst/>
                <a:latin typeface="Arial" panose="020B0604020202020204" pitchFamily="34" charset="0"/>
                <a:ea typeface="BIZ UDPゴシック" panose="020B0400000000000000" pitchFamily="50" charset="-128"/>
                <a:cs typeface="Arial" panose="020B0604020202020204" pitchFamily="34" charset="0"/>
              </a:rPr>
              <a:t>令和</a:t>
            </a:r>
            <a:r>
              <a:rPr lang="en-US" altLang="ja-JP" sz="1600" i="0">
                <a:solidFill>
                  <a:schemeClr val="accent1"/>
                </a:solidFill>
                <a:effectLst/>
                <a:latin typeface="Arial" panose="020B0604020202020204" pitchFamily="34" charset="0"/>
                <a:ea typeface="BIZ UDPゴシック" panose="020B0400000000000000" pitchFamily="50" charset="-128"/>
                <a:cs typeface="Arial" panose="020B0604020202020204" pitchFamily="34" charset="0"/>
              </a:rPr>
              <a:t>3</a:t>
            </a:r>
            <a:r>
              <a:rPr lang="ja-JP" altLang="en-US" sz="1600" i="0">
                <a:solidFill>
                  <a:schemeClr val="accent1"/>
                </a:solidFill>
                <a:effectLst/>
                <a:latin typeface="Arial" panose="020B0604020202020204" pitchFamily="34" charset="0"/>
                <a:ea typeface="BIZ UDPゴシック" panose="020B0400000000000000" pitchFamily="50" charset="-128"/>
                <a:cs typeface="Arial" panose="020B0604020202020204" pitchFamily="34" charset="0"/>
              </a:rPr>
              <a:t>年度放射線対策委託費</a:t>
            </a:r>
            <a:endParaRPr lang="en-US" altLang="ja-JP" sz="1600" i="0">
              <a:solidFill>
                <a:schemeClr val="accent1"/>
              </a:solidFill>
              <a:effectLst/>
              <a:latin typeface="Arial" panose="020B0604020202020204" pitchFamily="34" charset="0"/>
              <a:ea typeface="BIZ UDPゴシック" panose="020B0400000000000000" pitchFamily="50" charset="-128"/>
              <a:cs typeface="Arial" panose="020B0604020202020204" pitchFamily="34" charset="0"/>
            </a:endParaRPr>
          </a:p>
          <a:p>
            <a:pPr algn="ctr"/>
            <a:r>
              <a:rPr lang="ja-JP" altLang="en-US" sz="1600" i="0">
                <a:solidFill>
                  <a:schemeClr val="accent1"/>
                </a:solidFill>
                <a:effectLst/>
                <a:latin typeface="Arial" panose="020B0604020202020204" pitchFamily="34" charset="0"/>
                <a:ea typeface="BIZ UDPゴシック" panose="020B0400000000000000" pitchFamily="50" charset="-128"/>
                <a:cs typeface="Arial" panose="020B0604020202020204" pitchFamily="34" charset="0"/>
              </a:rPr>
              <a:t>（緊急時の甲状腺モニタリング実施マニュアル案作成等）事業</a:t>
            </a:r>
            <a:endParaRPr lang="en-US" altLang="ja-JP" sz="1600" i="0">
              <a:solidFill>
                <a:schemeClr val="accent1"/>
              </a:solidFill>
              <a:effectLst/>
              <a:latin typeface="Arial" panose="020B0604020202020204" pitchFamily="34" charset="0"/>
              <a:ea typeface="BIZ UDPゴシック" panose="020B0400000000000000" pitchFamily="50" charset="-128"/>
              <a:cs typeface="Arial" panose="020B0604020202020204" pitchFamily="34" charset="0"/>
            </a:endParaRPr>
          </a:p>
          <a:p>
            <a:pPr algn="ctr"/>
            <a:r>
              <a:rPr lang="ja-JP" altLang="en-US" sz="1400">
                <a:solidFill>
                  <a:schemeClr val="accent1"/>
                </a:solidFill>
                <a:latin typeface="Arial" panose="020B0604020202020204" pitchFamily="34" charset="0"/>
                <a:ea typeface="BIZ UDPゴシック" panose="020B0400000000000000" pitchFamily="50" charset="-128"/>
                <a:cs typeface="Arial" panose="020B0604020202020204" pitchFamily="34" charset="0"/>
              </a:rPr>
              <a:t>（令和</a:t>
            </a:r>
            <a:r>
              <a:rPr lang="en-US" altLang="ja-JP" sz="1400">
                <a:solidFill>
                  <a:schemeClr val="accent1"/>
                </a:solidFill>
                <a:latin typeface="Arial" panose="020B0604020202020204" pitchFamily="34" charset="0"/>
                <a:ea typeface="BIZ UDPゴシック" panose="020B0400000000000000" pitchFamily="50" charset="-128"/>
                <a:cs typeface="Arial" panose="020B0604020202020204" pitchFamily="34" charset="0"/>
              </a:rPr>
              <a:t>3</a:t>
            </a:r>
            <a:r>
              <a:rPr lang="ja-JP" altLang="en-US" sz="1400">
                <a:solidFill>
                  <a:schemeClr val="accent1"/>
                </a:solidFill>
                <a:latin typeface="Arial" panose="020B0604020202020204" pitchFamily="34" charset="0"/>
                <a:ea typeface="BIZ UDPゴシック" panose="020B0400000000000000" pitchFamily="50" charset="-128"/>
                <a:cs typeface="Arial" panose="020B0604020202020204" pitchFamily="34" charset="0"/>
              </a:rPr>
              <a:t>年</a:t>
            </a:r>
            <a:r>
              <a:rPr lang="en-US" altLang="ja-JP" sz="1400">
                <a:solidFill>
                  <a:schemeClr val="accent1"/>
                </a:solidFill>
                <a:latin typeface="Arial" panose="020B0604020202020204" pitchFamily="34" charset="0"/>
                <a:ea typeface="BIZ UDPゴシック" panose="020B0400000000000000" pitchFamily="50" charset="-128"/>
                <a:cs typeface="Arial" panose="020B0604020202020204" pitchFamily="34" charset="0"/>
              </a:rPr>
              <a:t>10</a:t>
            </a:r>
            <a:r>
              <a:rPr lang="ja-JP" altLang="en-US" sz="1400">
                <a:solidFill>
                  <a:schemeClr val="accent1"/>
                </a:solidFill>
                <a:latin typeface="Arial" panose="020B0604020202020204" pitchFamily="34" charset="0"/>
                <a:ea typeface="BIZ UDPゴシック" panose="020B0400000000000000" pitchFamily="50" charset="-128"/>
                <a:cs typeface="Arial" panose="020B0604020202020204" pitchFamily="34" charset="0"/>
              </a:rPr>
              <a:t>月</a:t>
            </a:r>
            <a:r>
              <a:rPr lang="en-US" altLang="ja-JP" sz="1400">
                <a:solidFill>
                  <a:schemeClr val="accent1"/>
                </a:solidFill>
                <a:latin typeface="Arial" panose="020B0604020202020204" pitchFamily="34" charset="0"/>
                <a:ea typeface="BIZ UDPゴシック" panose="020B0400000000000000" pitchFamily="50" charset="-128"/>
                <a:cs typeface="Arial" panose="020B0604020202020204" pitchFamily="34" charset="0"/>
              </a:rPr>
              <a:t>13</a:t>
            </a:r>
            <a:r>
              <a:rPr lang="ja-JP" altLang="en-US" sz="1400">
                <a:solidFill>
                  <a:schemeClr val="accent1"/>
                </a:solidFill>
                <a:latin typeface="Arial" panose="020B0604020202020204" pitchFamily="34" charset="0"/>
                <a:ea typeface="BIZ UDPゴシック" panose="020B0400000000000000" pitchFamily="50" charset="-128"/>
                <a:cs typeface="Arial" panose="020B0604020202020204" pitchFamily="34" charset="0"/>
              </a:rPr>
              <a:t>日公告）⇒量研機構が受託</a:t>
            </a:r>
            <a:r>
              <a:rPr lang="en-US" altLang="ja-JP" sz="1400" baseline="30000">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endParaRPr lang="ja-JP" altLang="en-US" sz="1400" i="0" baseline="30000">
              <a:solidFill>
                <a:schemeClr val="accent1"/>
              </a:solidFill>
              <a:effectLst/>
              <a:latin typeface="Arial" panose="020B0604020202020204" pitchFamily="34" charset="0"/>
              <a:ea typeface="BIZ UDPゴシック" panose="020B0400000000000000" pitchFamily="50" charset="-128"/>
              <a:cs typeface="Arial" panose="020B0604020202020204" pitchFamily="34" charset="0"/>
            </a:endParaRPr>
          </a:p>
        </p:txBody>
      </p:sp>
      <p:sp>
        <p:nvSpPr>
          <p:cNvPr id="14" name="矢印: 下 13">
            <a:extLst>
              <a:ext uri="{FF2B5EF4-FFF2-40B4-BE49-F238E27FC236}">
                <a16:creationId xmlns:a16="http://schemas.microsoft.com/office/drawing/2014/main" id="{F127461B-1BC2-0530-E202-A8348DDD186B}"/>
              </a:ext>
            </a:extLst>
          </p:cNvPr>
          <p:cNvSpPr/>
          <p:nvPr/>
        </p:nvSpPr>
        <p:spPr>
          <a:xfrm>
            <a:off x="2646439" y="4799538"/>
            <a:ext cx="1197134" cy="233761"/>
          </a:xfrm>
          <a:prstGeom prst="downArrow">
            <a:avLst>
              <a:gd name="adj1" fmla="val 4587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1F4804F-90CE-7226-EDBB-22C47A1C0BED}"/>
              </a:ext>
            </a:extLst>
          </p:cNvPr>
          <p:cNvSpPr txBox="1"/>
          <p:nvPr/>
        </p:nvSpPr>
        <p:spPr>
          <a:xfrm>
            <a:off x="396153" y="5104104"/>
            <a:ext cx="5760640" cy="1077218"/>
          </a:xfrm>
          <a:prstGeom prst="rect">
            <a:avLst/>
          </a:prstGeom>
          <a:noFill/>
        </p:spPr>
        <p:txBody>
          <a:bodyPr wrap="square" rtlCol="0">
            <a:spAutoFit/>
          </a:bodyPr>
          <a:lstStyle/>
          <a:p>
            <a:pPr algn="just"/>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第</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73</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回原子力規制委員会（令和</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5</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年</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2</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月</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15</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日）において，原子力規制庁と内閣府（原子力防災担当）の連名で甲状腺被ばく線量モニタリング実施マニュアル（制定案）作成。パブコメを経て同年</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5</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月</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31</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日に制定</a:t>
            </a:r>
            <a:endPar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425371DA-D32A-8BAE-F66F-A7034C53CF52}"/>
              </a:ext>
            </a:extLst>
          </p:cNvPr>
          <p:cNvSpPr txBox="1"/>
          <p:nvPr/>
        </p:nvSpPr>
        <p:spPr>
          <a:xfrm>
            <a:off x="811970" y="6309320"/>
            <a:ext cx="8424936" cy="446276"/>
          </a:xfrm>
          <a:prstGeom prst="rect">
            <a:avLst/>
          </a:prstGeom>
          <a:noFill/>
        </p:spPr>
        <p:txBody>
          <a:bodyPr wrap="square" rtlCol="0">
            <a:spAutoFit/>
          </a:bodyPr>
          <a:lstStyle/>
          <a:p>
            <a:pPr algn="ctr"/>
            <a:r>
              <a:rPr kumimoji="1" lang="en-US" altLang="ja-JP" sz="1200" baseline="30000">
                <a:latin typeface="Arial" panose="020B0604020202020204" pitchFamily="34" charset="0"/>
                <a:ea typeface="BIZ UDPゴシック" panose="020B0400000000000000" pitchFamily="50" charset="-128"/>
                <a:cs typeface="Arial" panose="020B0604020202020204" pitchFamily="34" charset="0"/>
              </a:rPr>
              <a:t>※</a:t>
            </a:r>
            <a:r>
              <a:rPr kumimoji="1" lang="ja-JP" altLang="en-US" sz="1200">
                <a:latin typeface="Arial" panose="020B0604020202020204" pitchFamily="34" charset="0"/>
                <a:ea typeface="BIZ UDPゴシック" panose="020B0400000000000000" pitchFamily="50" charset="-128"/>
                <a:cs typeface="Arial" panose="020B0604020202020204" pitchFamily="34" charset="0"/>
              </a:rPr>
              <a:t>原子力規制庁</a:t>
            </a:r>
            <a:r>
              <a:rPr kumimoji="1" lang="en-US" altLang="ja-JP" sz="1200">
                <a:latin typeface="Arial" panose="020B0604020202020204" pitchFamily="34" charset="0"/>
                <a:ea typeface="BIZ UDPゴシック" panose="020B0400000000000000" pitchFamily="50" charset="-128"/>
                <a:cs typeface="Arial" panose="020B0604020202020204" pitchFamily="34" charset="0"/>
              </a:rPr>
              <a:t>HP</a:t>
            </a:r>
            <a:r>
              <a:rPr kumimoji="1" lang="ja-JP" altLang="en-US" sz="1200">
                <a:latin typeface="Arial" panose="020B0604020202020204" pitchFamily="34" charset="0"/>
                <a:ea typeface="BIZ UDPゴシック" panose="020B0400000000000000" pitchFamily="50" charset="-128"/>
                <a:cs typeface="Arial" panose="020B0604020202020204" pitchFamily="34" charset="0"/>
              </a:rPr>
              <a:t>において公開　</a:t>
            </a:r>
            <a:r>
              <a:rPr lang="ja-JP" altLang="en-US" sz="1100" b="1">
                <a:latin typeface="Arial" panose="020B0604020202020204" pitchFamily="34" charset="0"/>
                <a:ea typeface="BIZ UDPゴシック" panose="020B0400000000000000" pitchFamily="50" charset="-128"/>
                <a:cs typeface="Arial" panose="020B0604020202020204" pitchFamily="34" charset="0"/>
              </a:rPr>
              <a:t>令和</a:t>
            </a:r>
            <a:r>
              <a:rPr lang="en-US" altLang="ja-JP" sz="1100" b="1">
                <a:latin typeface="Arial" panose="020B0604020202020204" pitchFamily="34" charset="0"/>
                <a:ea typeface="BIZ UDPゴシック" panose="020B0400000000000000" pitchFamily="50" charset="-128"/>
                <a:cs typeface="Arial" panose="020B0604020202020204" pitchFamily="34" charset="0"/>
              </a:rPr>
              <a:t>3</a:t>
            </a:r>
            <a:r>
              <a:rPr lang="ja-JP" altLang="en-US" sz="1100" b="1">
                <a:latin typeface="Arial" panose="020B0604020202020204" pitchFamily="34" charset="0"/>
                <a:ea typeface="BIZ UDPゴシック" panose="020B0400000000000000" pitchFamily="50" charset="-128"/>
                <a:cs typeface="Arial" panose="020B0604020202020204" pitchFamily="34" charset="0"/>
              </a:rPr>
              <a:t>年度委託調査費に関する成果物の公表</a:t>
            </a:r>
            <a:r>
              <a:rPr lang="en-US" altLang="ja-JP" sz="1100" b="1">
                <a:latin typeface="Arial" panose="020B0604020202020204" pitchFamily="34" charset="0"/>
                <a:ea typeface="BIZ UDPゴシック" panose="020B0400000000000000" pitchFamily="50" charset="-128"/>
                <a:cs typeface="Arial" panose="020B0604020202020204" pitchFamily="34" charset="0"/>
              </a:rPr>
              <a:t>【</a:t>
            </a:r>
            <a:r>
              <a:rPr lang="ja-JP" altLang="en-US" sz="1100" b="1">
                <a:latin typeface="Arial" panose="020B0604020202020204" pitchFamily="34" charset="0"/>
                <a:ea typeface="BIZ UDPゴシック" panose="020B0400000000000000" pitchFamily="50" charset="-128"/>
                <a:cs typeface="Arial" panose="020B0604020202020204" pitchFamily="34" charset="0"/>
              </a:rPr>
              <a:t>管理番号：</a:t>
            </a:r>
            <a:r>
              <a:rPr lang="en-US" altLang="ja-JP" sz="1100" b="1">
                <a:latin typeface="Arial" panose="020B0604020202020204" pitchFamily="34" charset="0"/>
                <a:ea typeface="BIZ UDPゴシック" panose="020B0400000000000000" pitchFamily="50" charset="-128"/>
                <a:cs typeface="Arial" panose="020B0604020202020204" pitchFamily="34" charset="0"/>
              </a:rPr>
              <a:t>2021111】</a:t>
            </a:r>
          </a:p>
          <a:p>
            <a:pPr algn="ctr"/>
            <a:r>
              <a:rPr kumimoji="1" lang="en-US" altLang="ja-JP" sz="1100">
                <a:latin typeface="Arial" panose="020B0604020202020204" pitchFamily="34" charset="0"/>
                <a:ea typeface="BIZ UDPゴシック" panose="020B0400000000000000" pitchFamily="50" charset="-128"/>
                <a:cs typeface="Arial" panose="020B0604020202020204" pitchFamily="34" charset="0"/>
                <a:hlinkClick r:id="rId4"/>
              </a:rPr>
              <a:t>https://www.nra.go.jp/nra/chotatsu/yosanshikou/itaku_houkoku-r_r3.html</a:t>
            </a:r>
            <a:r>
              <a:rPr kumimoji="1" lang="ja-JP" altLang="en-US" sz="1100">
                <a:latin typeface="Arial" panose="020B0604020202020204" pitchFamily="34" charset="0"/>
                <a:ea typeface="BIZ UDPゴシック" panose="020B0400000000000000" pitchFamily="50" charset="-128"/>
                <a:cs typeface="Arial" panose="020B0604020202020204" pitchFamily="34" charset="0"/>
              </a:rPr>
              <a:t>　（報告書：</a:t>
            </a:r>
            <a:r>
              <a:rPr kumimoji="1" lang="en-US" altLang="ja-JP" sz="1100">
                <a:latin typeface="Arial" panose="020B0604020202020204" pitchFamily="34" charset="0"/>
                <a:ea typeface="BIZ UDPゴシック" panose="020B0400000000000000" pitchFamily="50" charset="-128"/>
                <a:cs typeface="Arial" panose="020B0604020202020204" pitchFamily="34" charset="0"/>
                <a:hlinkClick r:id="rId5"/>
              </a:rPr>
              <a:t>https://www.nra.go.jp/data/000404693.pdf</a:t>
            </a:r>
            <a:r>
              <a:rPr kumimoji="1" lang="ja-JP" altLang="en-US" sz="1100">
                <a:latin typeface="Arial" panose="020B0604020202020204" pitchFamily="34" charset="0"/>
                <a:ea typeface="BIZ UDPゴシック" panose="020B0400000000000000" pitchFamily="50" charset="-128"/>
                <a:cs typeface="Arial" panose="020B0604020202020204" pitchFamily="34" charset="0"/>
              </a:rPr>
              <a:t>）</a:t>
            </a:r>
          </a:p>
        </p:txBody>
      </p:sp>
      <p:cxnSp>
        <p:nvCxnSpPr>
          <p:cNvPr id="17" name="直線コネクタ 16">
            <a:extLst>
              <a:ext uri="{FF2B5EF4-FFF2-40B4-BE49-F238E27FC236}">
                <a16:creationId xmlns:a16="http://schemas.microsoft.com/office/drawing/2014/main" id="{8F63677D-DB4F-5CDB-82FA-516C0FF7CE5A}"/>
              </a:ext>
            </a:extLst>
          </p:cNvPr>
          <p:cNvCxnSpPr>
            <a:cxnSpLocks/>
          </p:cNvCxnSpPr>
          <p:nvPr/>
        </p:nvCxnSpPr>
        <p:spPr>
          <a:xfrm>
            <a:off x="632520" y="6309320"/>
            <a:ext cx="86043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659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EA197-E567-4850-4BF5-593538D1201B}"/>
              </a:ext>
            </a:extLst>
          </p:cNvPr>
          <p:cNvSpPr txBox="1"/>
          <p:nvPr/>
        </p:nvSpPr>
        <p:spPr>
          <a:xfrm>
            <a:off x="704528" y="188640"/>
            <a:ext cx="7425431"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甲状腺被ばく線量モニタリング実施マニュアルー目次</a:t>
            </a:r>
          </a:p>
        </p:txBody>
      </p:sp>
      <p:sp>
        <p:nvSpPr>
          <p:cNvPr id="5" name="正方形/長方形 4">
            <a:extLst>
              <a:ext uri="{FF2B5EF4-FFF2-40B4-BE49-F238E27FC236}">
                <a16:creationId xmlns:a16="http://schemas.microsoft.com/office/drawing/2014/main" id="{17E62834-D0AF-6E4A-1D05-6064A17F07E7}"/>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C7E9F7AB-5B6F-73F7-BA36-4B01E66527D3}"/>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D57D8A11-41A7-A85E-C6F8-C15D86573D4D}"/>
              </a:ext>
            </a:extLst>
          </p:cNvPr>
          <p:cNvPicPr>
            <a:picLocks noChangeAspect="1"/>
          </p:cNvPicPr>
          <p:nvPr/>
        </p:nvPicPr>
        <p:blipFill rotWithShape="1">
          <a:blip r:embed="rId3"/>
          <a:srcRect l="7737" t="32150" r="13776" b="8001"/>
          <a:stretch/>
        </p:blipFill>
        <p:spPr>
          <a:xfrm>
            <a:off x="17920" y="908720"/>
            <a:ext cx="4992552" cy="5472605"/>
          </a:xfrm>
          <a:prstGeom prst="rect">
            <a:avLst/>
          </a:prstGeom>
        </p:spPr>
      </p:pic>
      <p:pic>
        <p:nvPicPr>
          <p:cNvPr id="13" name="図 12">
            <a:extLst>
              <a:ext uri="{FF2B5EF4-FFF2-40B4-BE49-F238E27FC236}">
                <a16:creationId xmlns:a16="http://schemas.microsoft.com/office/drawing/2014/main" id="{E1E8CB16-704A-2F0C-26E1-375B029E5746}"/>
              </a:ext>
            </a:extLst>
          </p:cNvPr>
          <p:cNvPicPr>
            <a:picLocks noChangeAspect="1"/>
          </p:cNvPicPr>
          <p:nvPr/>
        </p:nvPicPr>
        <p:blipFill rotWithShape="1">
          <a:blip r:embed="rId4"/>
          <a:srcRect l="9248" t="36000" r="13775" b="56300"/>
          <a:stretch/>
        </p:blipFill>
        <p:spPr>
          <a:xfrm>
            <a:off x="4972408" y="980728"/>
            <a:ext cx="4907200" cy="705621"/>
          </a:xfrm>
          <a:prstGeom prst="rect">
            <a:avLst/>
          </a:prstGeom>
        </p:spPr>
      </p:pic>
      <p:pic>
        <p:nvPicPr>
          <p:cNvPr id="14" name="図 13">
            <a:extLst>
              <a:ext uri="{FF2B5EF4-FFF2-40B4-BE49-F238E27FC236}">
                <a16:creationId xmlns:a16="http://schemas.microsoft.com/office/drawing/2014/main" id="{CC20467E-DEF8-C32E-FE2D-3AB112F8C0E3}"/>
              </a:ext>
            </a:extLst>
          </p:cNvPr>
          <p:cNvPicPr>
            <a:picLocks noChangeAspect="1"/>
          </p:cNvPicPr>
          <p:nvPr/>
        </p:nvPicPr>
        <p:blipFill rotWithShape="1">
          <a:blip r:embed="rId4"/>
          <a:srcRect l="9248" t="61301" r="13775" b="15126"/>
          <a:stretch/>
        </p:blipFill>
        <p:spPr>
          <a:xfrm>
            <a:off x="4972408" y="1640992"/>
            <a:ext cx="4907200" cy="2160240"/>
          </a:xfrm>
          <a:prstGeom prst="rect">
            <a:avLst/>
          </a:prstGeom>
        </p:spPr>
      </p:pic>
      <p:sp>
        <p:nvSpPr>
          <p:cNvPr id="15" name="正方形/長方形 14">
            <a:extLst>
              <a:ext uri="{FF2B5EF4-FFF2-40B4-BE49-F238E27FC236}">
                <a16:creationId xmlns:a16="http://schemas.microsoft.com/office/drawing/2014/main" id="{8CABE938-B166-ADB5-4442-7AF653AF2EDB}"/>
              </a:ext>
            </a:extLst>
          </p:cNvPr>
          <p:cNvSpPr/>
          <p:nvPr/>
        </p:nvSpPr>
        <p:spPr>
          <a:xfrm>
            <a:off x="128464" y="1170432"/>
            <a:ext cx="4805129" cy="17251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97AB907-1E01-2F75-6A29-07A29501C52C}"/>
              </a:ext>
            </a:extLst>
          </p:cNvPr>
          <p:cNvSpPr/>
          <p:nvPr/>
        </p:nvSpPr>
        <p:spPr>
          <a:xfrm>
            <a:off x="128464" y="2938272"/>
            <a:ext cx="4805129" cy="3515064"/>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95AE864B-E649-6824-4924-906ED165A2F5}"/>
              </a:ext>
            </a:extLst>
          </p:cNvPr>
          <p:cNvSpPr/>
          <p:nvPr/>
        </p:nvSpPr>
        <p:spPr>
          <a:xfrm>
            <a:off x="5010472" y="915168"/>
            <a:ext cx="4805129" cy="2886059"/>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E52C804-6675-0EDE-2C66-7D0E0F09722A}"/>
              </a:ext>
            </a:extLst>
          </p:cNvPr>
          <p:cNvSpPr txBox="1"/>
          <p:nvPr/>
        </p:nvSpPr>
        <p:spPr>
          <a:xfrm>
            <a:off x="3584848" y="1916832"/>
            <a:ext cx="877163" cy="369332"/>
          </a:xfrm>
          <a:prstGeom prst="rect">
            <a:avLst/>
          </a:prstGeom>
          <a:solidFill>
            <a:schemeClr val="accent2">
              <a:lumMod val="20000"/>
              <a:lumOff val="80000"/>
            </a:schemeClr>
          </a:solidFill>
          <a:ln w="28575">
            <a:solidFill>
              <a:srgbClr val="FF0000"/>
            </a:solidFill>
          </a:ln>
        </p:spPr>
        <p:txBody>
          <a:bodyPr wrap="none" rtlCol="0">
            <a:spAutoFit/>
          </a:bodyPr>
          <a:lstStyle/>
          <a:p>
            <a:r>
              <a:rPr kumimoji="1" lang="ja-JP" altLang="en-US" b="1">
                <a:latin typeface="BIZ UDPゴシック" panose="020B0400000000000000" pitchFamily="50" charset="-128"/>
                <a:ea typeface="BIZ UDPゴシック" panose="020B0400000000000000" pitchFamily="50" charset="-128"/>
              </a:rPr>
              <a:t>解説編</a:t>
            </a:r>
          </a:p>
        </p:txBody>
      </p:sp>
      <p:sp>
        <p:nvSpPr>
          <p:cNvPr id="20" name="テキスト ボックス 19">
            <a:extLst>
              <a:ext uri="{FF2B5EF4-FFF2-40B4-BE49-F238E27FC236}">
                <a16:creationId xmlns:a16="http://schemas.microsoft.com/office/drawing/2014/main" id="{56D7321A-90BF-6212-2E5F-54346F9B073C}"/>
              </a:ext>
            </a:extLst>
          </p:cNvPr>
          <p:cNvSpPr txBox="1"/>
          <p:nvPr/>
        </p:nvSpPr>
        <p:spPr>
          <a:xfrm>
            <a:off x="8278916" y="1052736"/>
            <a:ext cx="1210588" cy="615553"/>
          </a:xfrm>
          <a:prstGeom prst="rect">
            <a:avLst/>
          </a:prstGeom>
          <a:solidFill>
            <a:schemeClr val="accent1">
              <a:lumMod val="20000"/>
              <a:lumOff val="80000"/>
            </a:schemeClr>
          </a:solidFill>
          <a:ln w="28575">
            <a:solidFill>
              <a:schemeClr val="accent1"/>
            </a:solidFill>
          </a:ln>
        </p:spPr>
        <p:txBody>
          <a:bodyPr wrap="none" rtlCol="0">
            <a:spAutoFit/>
          </a:bodyPr>
          <a:lstStyle/>
          <a:p>
            <a:pPr algn="ctr"/>
            <a:r>
              <a:rPr kumimoji="1" lang="ja-JP" altLang="en-US" b="1">
                <a:latin typeface="BIZ UDPゴシック" panose="020B0400000000000000" pitchFamily="50" charset="-128"/>
                <a:ea typeface="BIZ UDPゴシック" panose="020B0400000000000000" pitchFamily="50" charset="-128"/>
              </a:rPr>
              <a:t>実務編</a:t>
            </a:r>
            <a:endParaRPr kumimoji="1" lang="en-US" altLang="ja-JP" b="1">
              <a:latin typeface="BIZ UDPゴシック" panose="020B0400000000000000" pitchFamily="50" charset="-128"/>
              <a:ea typeface="BIZ UDPゴシック" panose="020B0400000000000000" pitchFamily="50" charset="-128"/>
            </a:endParaRPr>
          </a:p>
          <a:p>
            <a:pPr algn="ctr"/>
            <a:r>
              <a:rPr kumimoji="1" lang="ja-JP" altLang="en-US" sz="1600">
                <a:latin typeface="BIZ UDPゴシック" panose="020B0400000000000000" pitchFamily="50" charset="-128"/>
                <a:ea typeface="BIZ UDPゴシック" panose="020B0400000000000000" pitchFamily="50" charset="-128"/>
              </a:rPr>
              <a:t>（詳細測定）</a:t>
            </a:r>
          </a:p>
        </p:txBody>
      </p:sp>
      <p:pic>
        <p:nvPicPr>
          <p:cNvPr id="21" name="図 20">
            <a:extLst>
              <a:ext uri="{FF2B5EF4-FFF2-40B4-BE49-F238E27FC236}">
                <a16:creationId xmlns:a16="http://schemas.microsoft.com/office/drawing/2014/main" id="{5D7E199D-C51B-8636-10CC-96252553F74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82877" y="3989780"/>
            <a:ext cx="4124325" cy="2466975"/>
          </a:xfrm>
          <a:prstGeom prst="rect">
            <a:avLst/>
          </a:prstGeom>
          <a:noFill/>
        </p:spPr>
      </p:pic>
      <p:sp>
        <p:nvSpPr>
          <p:cNvPr id="22" name="正方形/長方形 21">
            <a:extLst>
              <a:ext uri="{FF2B5EF4-FFF2-40B4-BE49-F238E27FC236}">
                <a16:creationId xmlns:a16="http://schemas.microsoft.com/office/drawing/2014/main" id="{81A53EB0-E4E5-F418-1F25-13C86F01ACBD}"/>
              </a:ext>
            </a:extLst>
          </p:cNvPr>
          <p:cNvSpPr/>
          <p:nvPr/>
        </p:nvSpPr>
        <p:spPr>
          <a:xfrm>
            <a:off x="243841" y="3090672"/>
            <a:ext cx="2692935" cy="2968752"/>
          </a:xfrm>
          <a:prstGeom prst="rect">
            <a:avLst/>
          </a:prstGeom>
          <a:noFill/>
          <a:ln w="28575">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A8ABFF84-CB76-B4C0-0B8E-E8B5969BD648}"/>
              </a:ext>
            </a:extLst>
          </p:cNvPr>
          <p:cNvSpPr txBox="1"/>
          <p:nvPr/>
        </p:nvSpPr>
        <p:spPr>
          <a:xfrm>
            <a:off x="3454380" y="4005064"/>
            <a:ext cx="1210588" cy="615553"/>
          </a:xfrm>
          <a:prstGeom prst="rect">
            <a:avLst/>
          </a:prstGeom>
          <a:solidFill>
            <a:schemeClr val="accent1">
              <a:lumMod val="20000"/>
              <a:lumOff val="80000"/>
            </a:schemeClr>
          </a:solidFill>
          <a:ln w="28575">
            <a:solidFill>
              <a:schemeClr val="accent1"/>
            </a:solidFill>
          </a:ln>
        </p:spPr>
        <p:txBody>
          <a:bodyPr wrap="none" rtlCol="0">
            <a:spAutoFit/>
          </a:bodyPr>
          <a:lstStyle/>
          <a:p>
            <a:pPr algn="ctr"/>
            <a:r>
              <a:rPr kumimoji="1" lang="ja-JP" altLang="en-US" b="1">
                <a:latin typeface="BIZ UDPゴシック" panose="020B0400000000000000" pitchFamily="50" charset="-128"/>
                <a:ea typeface="BIZ UDPゴシック" panose="020B0400000000000000" pitchFamily="50" charset="-128"/>
              </a:rPr>
              <a:t>実務編</a:t>
            </a:r>
            <a:endParaRPr kumimoji="1" lang="en-US" altLang="ja-JP" b="1">
              <a:latin typeface="BIZ UDPゴシック" panose="020B0400000000000000" pitchFamily="50" charset="-128"/>
              <a:ea typeface="BIZ UDPゴシック" panose="020B0400000000000000" pitchFamily="50" charset="-128"/>
            </a:endParaRPr>
          </a:p>
          <a:p>
            <a:pPr algn="ctr"/>
            <a:r>
              <a:rPr kumimoji="1" lang="ja-JP" altLang="en-US" sz="1600">
                <a:latin typeface="BIZ UDPゴシック" panose="020B0400000000000000" pitchFamily="50" charset="-128"/>
                <a:ea typeface="BIZ UDPゴシック" panose="020B0400000000000000" pitchFamily="50" charset="-128"/>
              </a:rPr>
              <a:t>（簡易測定）</a:t>
            </a:r>
          </a:p>
        </p:txBody>
      </p:sp>
      <p:sp>
        <p:nvSpPr>
          <p:cNvPr id="23" name="矢印: 左 22">
            <a:extLst>
              <a:ext uri="{FF2B5EF4-FFF2-40B4-BE49-F238E27FC236}">
                <a16:creationId xmlns:a16="http://schemas.microsoft.com/office/drawing/2014/main" id="{7E26B494-6362-B2A0-6A45-F23766690DCA}"/>
              </a:ext>
            </a:extLst>
          </p:cNvPr>
          <p:cNvSpPr/>
          <p:nvPr/>
        </p:nvSpPr>
        <p:spPr>
          <a:xfrm>
            <a:off x="3000868" y="4941168"/>
            <a:ext cx="377276" cy="432048"/>
          </a:xfrm>
          <a:prstGeom prst="lef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7B0360C1-821B-45E7-7FB6-1C57033CB46F}"/>
              </a:ext>
            </a:extLst>
          </p:cNvPr>
          <p:cNvSpPr txBox="1"/>
          <p:nvPr/>
        </p:nvSpPr>
        <p:spPr>
          <a:xfrm>
            <a:off x="3358888" y="4966412"/>
            <a:ext cx="1326004" cy="338554"/>
          </a:xfrm>
          <a:prstGeom prst="rect">
            <a:avLst/>
          </a:prstGeom>
          <a:noFill/>
        </p:spPr>
        <p:txBody>
          <a:bodyPr wrap="none" rtlCol="0">
            <a:spAutoFit/>
          </a:bodyPr>
          <a:lstStyle/>
          <a:p>
            <a:r>
              <a:rPr kumimoji="1" lang="ja-JP" altLang="en-US" sz="1600" b="1">
                <a:solidFill>
                  <a:srgbClr val="0000FF"/>
                </a:solidFill>
                <a:latin typeface="BIZ UDPゴシック" panose="020B0400000000000000" pitchFamily="50" charset="-128"/>
                <a:ea typeface="BIZ UDPゴシック" panose="020B0400000000000000" pitchFamily="50" charset="-128"/>
              </a:rPr>
              <a:t>後のスライド</a:t>
            </a:r>
          </a:p>
        </p:txBody>
      </p:sp>
      <p:sp>
        <p:nvSpPr>
          <p:cNvPr id="25" name="正方形/長方形 24">
            <a:extLst>
              <a:ext uri="{FF2B5EF4-FFF2-40B4-BE49-F238E27FC236}">
                <a16:creationId xmlns:a16="http://schemas.microsoft.com/office/drawing/2014/main" id="{DE2EBDBC-2415-6E74-88EF-32449070373D}"/>
              </a:ext>
            </a:extLst>
          </p:cNvPr>
          <p:cNvSpPr/>
          <p:nvPr/>
        </p:nvSpPr>
        <p:spPr>
          <a:xfrm>
            <a:off x="210770" y="1344088"/>
            <a:ext cx="2692935" cy="1551512"/>
          </a:xfrm>
          <a:prstGeom prst="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左 25">
            <a:extLst>
              <a:ext uri="{FF2B5EF4-FFF2-40B4-BE49-F238E27FC236}">
                <a16:creationId xmlns:a16="http://schemas.microsoft.com/office/drawing/2014/main" id="{7531F6A9-A266-854B-3035-6BE184693548}"/>
              </a:ext>
            </a:extLst>
          </p:cNvPr>
          <p:cNvSpPr/>
          <p:nvPr/>
        </p:nvSpPr>
        <p:spPr>
          <a:xfrm>
            <a:off x="2962312" y="2396628"/>
            <a:ext cx="377276" cy="432048"/>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946D2934-30CC-C801-D00D-DE93F5A4B60E}"/>
              </a:ext>
            </a:extLst>
          </p:cNvPr>
          <p:cNvSpPr txBox="1"/>
          <p:nvPr/>
        </p:nvSpPr>
        <p:spPr>
          <a:xfrm>
            <a:off x="3320332" y="2421872"/>
            <a:ext cx="1326004" cy="338554"/>
          </a:xfrm>
          <a:prstGeom prst="rect">
            <a:avLst/>
          </a:prstGeom>
          <a:noFill/>
        </p:spPr>
        <p:txBody>
          <a:bodyPr wrap="none" rtlCol="0">
            <a:spAutoFit/>
          </a:bodyPr>
          <a:lstStyle/>
          <a:p>
            <a:r>
              <a:rPr kumimoji="1" lang="ja-JP" altLang="en-US" sz="1600" b="1">
                <a:solidFill>
                  <a:srgbClr val="FF0000"/>
                </a:solidFill>
                <a:latin typeface="BIZ UDPゴシック" panose="020B0400000000000000" pitchFamily="50" charset="-128"/>
                <a:ea typeface="BIZ UDPゴシック" panose="020B0400000000000000" pitchFamily="50" charset="-128"/>
              </a:rPr>
              <a:t>後のスライド</a:t>
            </a:r>
          </a:p>
        </p:txBody>
      </p:sp>
      <p:sp>
        <p:nvSpPr>
          <p:cNvPr id="28" name="正方形/長方形 27">
            <a:extLst>
              <a:ext uri="{FF2B5EF4-FFF2-40B4-BE49-F238E27FC236}">
                <a16:creationId xmlns:a16="http://schemas.microsoft.com/office/drawing/2014/main" id="{CBA48D40-30B6-4204-395C-D00C7A268B5F}"/>
              </a:ext>
            </a:extLst>
          </p:cNvPr>
          <p:cNvSpPr/>
          <p:nvPr/>
        </p:nvSpPr>
        <p:spPr>
          <a:xfrm>
            <a:off x="5163941" y="2019672"/>
            <a:ext cx="1589260" cy="185192"/>
          </a:xfrm>
          <a:prstGeom prst="rect">
            <a:avLst/>
          </a:prstGeom>
          <a:noFill/>
          <a:ln w="28575">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左 28">
            <a:extLst>
              <a:ext uri="{FF2B5EF4-FFF2-40B4-BE49-F238E27FC236}">
                <a16:creationId xmlns:a16="http://schemas.microsoft.com/office/drawing/2014/main" id="{A57EC679-0BEA-E479-1000-5131D6774353}"/>
              </a:ext>
            </a:extLst>
          </p:cNvPr>
          <p:cNvSpPr/>
          <p:nvPr/>
        </p:nvSpPr>
        <p:spPr>
          <a:xfrm>
            <a:off x="6837171" y="1910807"/>
            <a:ext cx="377276" cy="432048"/>
          </a:xfrm>
          <a:prstGeom prst="lef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6648C26E-2C19-5A35-981F-7992E649D528}"/>
              </a:ext>
            </a:extLst>
          </p:cNvPr>
          <p:cNvSpPr txBox="1"/>
          <p:nvPr/>
        </p:nvSpPr>
        <p:spPr>
          <a:xfrm>
            <a:off x="7195191" y="1936051"/>
            <a:ext cx="1326004" cy="338554"/>
          </a:xfrm>
          <a:prstGeom prst="rect">
            <a:avLst/>
          </a:prstGeom>
          <a:noFill/>
        </p:spPr>
        <p:txBody>
          <a:bodyPr wrap="none" rtlCol="0">
            <a:spAutoFit/>
          </a:bodyPr>
          <a:lstStyle/>
          <a:p>
            <a:r>
              <a:rPr kumimoji="1" lang="ja-JP" altLang="en-US" sz="1600" b="1">
                <a:solidFill>
                  <a:srgbClr val="0000FF"/>
                </a:solidFill>
                <a:latin typeface="BIZ UDPゴシック" panose="020B0400000000000000" pitchFamily="50" charset="-128"/>
                <a:ea typeface="BIZ UDPゴシック" panose="020B0400000000000000" pitchFamily="50" charset="-128"/>
              </a:rPr>
              <a:t>後のスライド</a:t>
            </a:r>
          </a:p>
        </p:txBody>
      </p:sp>
    </p:spTree>
    <p:extLst>
      <p:ext uri="{BB962C8B-B14F-4D97-AF65-F5344CB8AC3E}">
        <p14:creationId xmlns:p14="http://schemas.microsoft.com/office/powerpoint/2010/main" val="1470237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9F67B5BD-B8D4-AC02-BC43-815AC214845F}"/>
              </a:ext>
            </a:extLst>
          </p:cNvPr>
          <p:cNvSpPr/>
          <p:nvPr/>
        </p:nvSpPr>
        <p:spPr>
          <a:xfrm>
            <a:off x="583226" y="1491574"/>
            <a:ext cx="8856984" cy="785298"/>
          </a:xfrm>
          <a:prstGeom prst="roundRect">
            <a:avLst>
              <a:gd name="adj" fmla="val 5664"/>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FD247A02-0AA2-1F71-35D3-B9DE37984ACE}"/>
              </a:ext>
            </a:extLst>
          </p:cNvPr>
          <p:cNvSpPr txBox="1"/>
          <p:nvPr/>
        </p:nvSpPr>
        <p:spPr>
          <a:xfrm>
            <a:off x="704528" y="188640"/>
            <a:ext cx="7802136"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甲状腺被ばく線量モニタリング実施マニュアル（解説編</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-1</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BBA6F15C-58A1-B5CD-062D-64268EBA8E7B}"/>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548C97CA-B73B-8ADE-A7E0-7EEC1E0C7DB9}"/>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99F9206B-F755-2D1B-24B1-95BBAF25AE4B}"/>
              </a:ext>
            </a:extLst>
          </p:cNvPr>
          <p:cNvSpPr txBox="1"/>
          <p:nvPr/>
        </p:nvSpPr>
        <p:spPr>
          <a:xfrm>
            <a:off x="487934" y="827420"/>
            <a:ext cx="9073008" cy="369332"/>
          </a:xfrm>
          <a:prstGeom prst="rect">
            <a:avLst/>
          </a:prstGeom>
          <a:noFill/>
        </p:spPr>
        <p:txBody>
          <a:bodyPr wrap="square" rtlCol="0">
            <a:spAutoFit/>
          </a:bodyPr>
          <a:lstStyle/>
          <a:p>
            <a:pPr algn="ctr"/>
            <a:r>
              <a:rPr kumimoji="1" lang="ja-JP" altLang="en-US" sz="1800">
                <a:latin typeface="BIZ UDPゴシック" panose="020B0400000000000000" pitchFamily="50" charset="-128"/>
                <a:ea typeface="BIZ UDPゴシック" panose="020B0400000000000000" pitchFamily="50" charset="-128"/>
              </a:rPr>
              <a:t>原災指針における基本的な考え方を検討チーム報告書を参照しつつ解説</a:t>
            </a:r>
            <a:endParaRPr kumimoji="1" lang="en-US" altLang="ja-JP">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1490E7E2-6296-D0B0-E6B6-73F6826C490C}"/>
              </a:ext>
            </a:extLst>
          </p:cNvPr>
          <p:cNvSpPr txBox="1"/>
          <p:nvPr/>
        </p:nvSpPr>
        <p:spPr>
          <a:xfrm>
            <a:off x="691239" y="1568347"/>
            <a:ext cx="8640959" cy="638957"/>
          </a:xfrm>
          <a:prstGeom prst="rect">
            <a:avLst/>
          </a:prstGeom>
          <a:noFill/>
        </p:spPr>
        <p:txBody>
          <a:bodyPr wrap="square" rtlCol="0">
            <a:spAutoFit/>
          </a:bodyPr>
          <a:lstStyle/>
          <a:p>
            <a:pPr marL="342900" indent="-342900" algn="just">
              <a:lnSpc>
                <a:spcPct val="120000"/>
              </a:lnSpc>
              <a:spcAft>
                <a:spcPts val="600"/>
              </a:spcAft>
              <a:buFont typeface="Wingdings" panose="05000000000000000000" pitchFamily="2" charset="2"/>
              <a:buChar char="l"/>
            </a:pP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甲状腺被ばく線量モニタリングは，</a:t>
            </a:r>
            <a:r>
              <a:rPr kumimoji="1" lang="ja-JP" altLang="en-US"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放射性ヨウ素の吸入による甲状腺への集積の程度を定量的に把握し，被ばく線量を推定</a:t>
            </a: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するために実施しなければならない。</a:t>
            </a:r>
            <a:endParaRPr kumimoji="1" lang="en-US" altLang="ja-JP" sz="16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0A604721-63D3-5D37-F13D-A3EB6AEB22A3}"/>
              </a:ext>
            </a:extLst>
          </p:cNvPr>
          <p:cNvSpPr txBox="1"/>
          <p:nvPr/>
        </p:nvSpPr>
        <p:spPr>
          <a:xfrm>
            <a:off x="776536" y="1299538"/>
            <a:ext cx="824265"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1.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目的</a:t>
            </a:r>
          </a:p>
        </p:txBody>
      </p:sp>
      <p:sp>
        <p:nvSpPr>
          <p:cNvPr id="9" name="四角形: 角を丸くする 8">
            <a:extLst>
              <a:ext uri="{FF2B5EF4-FFF2-40B4-BE49-F238E27FC236}">
                <a16:creationId xmlns:a16="http://schemas.microsoft.com/office/drawing/2014/main" id="{03F3B059-17D0-F14C-2002-B88C23AC3229}"/>
              </a:ext>
            </a:extLst>
          </p:cNvPr>
          <p:cNvSpPr/>
          <p:nvPr/>
        </p:nvSpPr>
        <p:spPr>
          <a:xfrm>
            <a:off x="595946" y="2612924"/>
            <a:ext cx="8856984" cy="1752180"/>
          </a:xfrm>
          <a:prstGeom prst="roundRect">
            <a:avLst>
              <a:gd name="adj" fmla="val 4272"/>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E9004F1-3BE8-31D5-2A71-4F3A658165E1}"/>
              </a:ext>
            </a:extLst>
          </p:cNvPr>
          <p:cNvSpPr txBox="1"/>
          <p:nvPr/>
        </p:nvSpPr>
        <p:spPr>
          <a:xfrm>
            <a:off x="703959" y="2689697"/>
            <a:ext cx="8640959" cy="1602298"/>
          </a:xfrm>
          <a:prstGeom prst="rect">
            <a:avLst/>
          </a:prstGeom>
          <a:noFill/>
        </p:spPr>
        <p:txBody>
          <a:bodyPr wrap="square" rtlCol="0">
            <a:spAutoFit/>
          </a:bodyPr>
          <a:lstStyle/>
          <a:p>
            <a:pPr marL="342900" indent="-342900" algn="just">
              <a:lnSpc>
                <a:spcPct val="120000"/>
              </a:lnSpc>
              <a:spcAft>
                <a:spcPts val="600"/>
              </a:spcAft>
              <a:buFont typeface="Wingdings" panose="05000000000000000000" pitchFamily="2" charset="2"/>
              <a:buChar char="l"/>
            </a:pPr>
            <a:r>
              <a:rPr kumimoji="1" lang="ja-JP" altLang="en-US"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立地道府県等</a:t>
            </a:r>
            <a:r>
              <a:rPr kumimoji="1" lang="ja-JP" altLang="en-US" sz="1600" b="0" dirty="0">
                <a:solidFill>
                  <a:schemeClr val="tx1">
                    <a:lumMod val="75000"/>
                    <a:lumOff val="25000"/>
                  </a:schemeClr>
                </a:solidFill>
                <a:latin typeface="BIZ UDPゴシック" panose="020B0400000000000000" pitchFamily="50" charset="-128"/>
                <a:ea typeface="BIZ UDPゴシック" panose="020B0400000000000000" pitchFamily="50" charset="-128"/>
              </a:rPr>
              <a:t>は，国からの指示に基づき，（原子力災害医療）協力機関及び原子力事業者等の協力を得て，</a:t>
            </a:r>
            <a:r>
              <a:rPr kumimoji="1" lang="ja-JP" altLang="en-US"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甲状腺モニタリングを実施</a:t>
            </a:r>
            <a:r>
              <a:rPr kumimoji="1" lang="ja-JP" altLang="en-US" sz="1600" b="0" dirty="0">
                <a:solidFill>
                  <a:schemeClr val="tx1">
                    <a:lumMod val="75000"/>
                    <a:lumOff val="25000"/>
                  </a:schemeClr>
                </a:solidFill>
                <a:latin typeface="BIZ UDPゴシック" panose="020B0400000000000000" pitchFamily="50" charset="-128"/>
                <a:ea typeface="BIZ UDPゴシック" panose="020B0400000000000000" pitchFamily="50" charset="-128"/>
              </a:rPr>
              <a:t>する。</a:t>
            </a:r>
            <a:endParaRPr kumimoji="1" lang="en-US" altLang="ja-JP" sz="16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342900" indent="-342900" algn="just">
              <a:lnSpc>
                <a:spcPct val="120000"/>
              </a:lnSpc>
              <a:spcAft>
                <a:spcPts val="600"/>
              </a:spcAft>
              <a:buFont typeface="Wingdings" panose="05000000000000000000" pitchFamily="2" charset="2"/>
              <a:buChar char="l"/>
            </a:pPr>
            <a:r>
              <a:rPr kumimoji="1" lang="ja-JP" altLang="en-US" sz="1600" b="0" dirty="0">
                <a:solidFill>
                  <a:schemeClr val="tx1">
                    <a:lumMod val="75000"/>
                    <a:lumOff val="25000"/>
                  </a:schemeClr>
                </a:solidFill>
                <a:latin typeface="BIZ UDPゴシック" panose="020B0400000000000000" pitchFamily="50" charset="-128"/>
                <a:ea typeface="BIZ UDPゴシック" panose="020B0400000000000000" pitchFamily="50" charset="-128"/>
              </a:rPr>
              <a:t>平時から</a:t>
            </a:r>
            <a:r>
              <a:rPr kumimoji="1" lang="ja-JP" altLang="en-US"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同モニタリングの実施に必要な要員や資機材を関係機関において確保できる体制を維持する</a:t>
            </a:r>
            <a:r>
              <a:rPr kumimoji="1" lang="ja-JP" altLang="en-US" sz="1600" b="0" dirty="0">
                <a:solidFill>
                  <a:schemeClr val="tx1">
                    <a:lumMod val="75000"/>
                    <a:lumOff val="25000"/>
                  </a:schemeClr>
                </a:solidFill>
                <a:latin typeface="BIZ UDPゴシック" panose="020B0400000000000000" pitchFamily="50" charset="-128"/>
                <a:ea typeface="BIZ UDPゴシック" panose="020B0400000000000000" pitchFamily="50" charset="-128"/>
              </a:rPr>
              <a:t>こと。原子力災害時には， （原子力災害医療）協力機関は住民の被ばくや汚染に対する検査への協力を行う。</a:t>
            </a:r>
            <a:endParaRPr kumimoji="1" lang="en-US" altLang="ja-JP" sz="16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5E21B5F7-3FA0-C767-401F-8651871C9B3A}"/>
              </a:ext>
            </a:extLst>
          </p:cNvPr>
          <p:cNvSpPr txBox="1"/>
          <p:nvPr/>
        </p:nvSpPr>
        <p:spPr>
          <a:xfrm>
            <a:off x="789256" y="2420888"/>
            <a:ext cx="1234633"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2.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実施主体</a:t>
            </a:r>
          </a:p>
        </p:txBody>
      </p:sp>
      <p:sp>
        <p:nvSpPr>
          <p:cNvPr id="12" name="四角形: 角を丸くする 11">
            <a:extLst>
              <a:ext uri="{FF2B5EF4-FFF2-40B4-BE49-F238E27FC236}">
                <a16:creationId xmlns:a16="http://schemas.microsoft.com/office/drawing/2014/main" id="{415B5569-CB06-511C-177D-5D0FFB5A9985}"/>
              </a:ext>
            </a:extLst>
          </p:cNvPr>
          <p:cNvSpPr/>
          <p:nvPr/>
        </p:nvSpPr>
        <p:spPr>
          <a:xfrm>
            <a:off x="583226" y="4701155"/>
            <a:ext cx="8856984" cy="1773135"/>
          </a:xfrm>
          <a:prstGeom prst="roundRect">
            <a:avLst>
              <a:gd name="adj" fmla="val 4976"/>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76E400C-F368-AE62-B92A-830EBC01E4B1}"/>
              </a:ext>
            </a:extLst>
          </p:cNvPr>
          <p:cNvSpPr txBox="1"/>
          <p:nvPr/>
        </p:nvSpPr>
        <p:spPr>
          <a:xfrm>
            <a:off x="691239" y="4777929"/>
            <a:ext cx="8640959" cy="1696362"/>
          </a:xfrm>
          <a:prstGeom prst="rect">
            <a:avLst/>
          </a:prstGeom>
          <a:noFill/>
        </p:spPr>
        <p:txBody>
          <a:bodyPr wrap="square" rtlCol="0">
            <a:spAutoFit/>
          </a:bodyPr>
          <a:lstStyle/>
          <a:p>
            <a:pPr marL="342900" indent="-342900" algn="just">
              <a:lnSpc>
                <a:spcPct val="120000"/>
              </a:lnSpc>
              <a:spcAft>
                <a:spcPts val="600"/>
              </a:spcAft>
              <a:buFont typeface="Wingdings" panose="05000000000000000000" pitchFamily="2" charset="2"/>
              <a:buChar char="l"/>
            </a:pPr>
            <a:r>
              <a:rPr kumimoji="1" lang="en-US" altLang="ja-JP"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OIL</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に基づく防護措置として避難又は一時移転を指示された地域に居住する住民</a:t>
            </a:r>
            <a:r>
              <a:rPr kumimoji="1" lang="ja-JP" altLang="en-US"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等（放射性物質が放出される前に予防的に避難した住民等を除く）であって，</a:t>
            </a:r>
            <a:r>
              <a:rPr kumimoji="1" lang="en-US" altLang="ja-JP"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19</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歳未満の者，妊婦及び授乳婦を基本</a:t>
            </a:r>
            <a:r>
              <a:rPr kumimoji="1" lang="ja-JP" altLang="en-US"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とする。</a:t>
            </a:r>
            <a:endParaRPr kumimoji="1" lang="en-US" altLang="ja-JP"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342900" indent="-342900" algn="just">
              <a:lnSpc>
                <a:spcPct val="120000"/>
              </a:lnSpc>
              <a:spcAft>
                <a:spcPts val="600"/>
              </a:spcAft>
              <a:buFont typeface="Wingdings" panose="05000000000000000000" pitchFamily="2" charset="2"/>
              <a:buChar char="l"/>
            </a:pP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乳幼児</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については，測定が困難な場合には</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行動を共にした保護者等を測定</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342900" indent="-342900" algn="just">
              <a:lnSpc>
                <a:spcPct val="120000"/>
              </a:lnSpc>
              <a:spcAft>
                <a:spcPts val="600"/>
              </a:spcAft>
              <a:buFont typeface="Wingdings" panose="05000000000000000000" pitchFamily="2" charset="2"/>
              <a:buChar char="l"/>
            </a:pPr>
            <a:r>
              <a:rPr kumimoji="1" lang="ja-JP" altLang="en-US"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原子力災害等の状況に応じて</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対象地域を見直すこともある</a:t>
            </a:r>
            <a:r>
              <a:rPr kumimoji="1" lang="ja-JP" altLang="en-US"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a:t>
            </a:r>
            <a:endParaRPr kumimoji="1" lang="en-US" altLang="ja-JP"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14" name="テキスト ボックス 13">
            <a:extLst>
              <a:ext uri="{FF2B5EF4-FFF2-40B4-BE49-F238E27FC236}">
                <a16:creationId xmlns:a16="http://schemas.microsoft.com/office/drawing/2014/main" id="{7C6AEB24-03B4-11B9-0C68-7128A3BBD8B6}"/>
              </a:ext>
            </a:extLst>
          </p:cNvPr>
          <p:cNvSpPr txBox="1"/>
          <p:nvPr/>
        </p:nvSpPr>
        <p:spPr>
          <a:xfrm>
            <a:off x="776536" y="4509120"/>
            <a:ext cx="1029449"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3.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対象者</a:t>
            </a:r>
          </a:p>
        </p:txBody>
      </p:sp>
    </p:spTree>
    <p:extLst>
      <p:ext uri="{BB962C8B-B14F-4D97-AF65-F5344CB8AC3E}">
        <p14:creationId xmlns:p14="http://schemas.microsoft.com/office/powerpoint/2010/main" val="564685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1660633-39FB-D9B4-B003-39C8DD4D7012}"/>
              </a:ext>
            </a:extLst>
          </p:cNvPr>
          <p:cNvSpPr txBox="1"/>
          <p:nvPr/>
        </p:nvSpPr>
        <p:spPr>
          <a:xfrm>
            <a:off x="704528" y="188640"/>
            <a:ext cx="7802136"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甲状腺被ばく線量モニタリング実施マニュアル（解説編</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-2</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E71A5730-1147-91B1-8DE8-BCF91DE0EA99}"/>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0B329021-E958-3D04-B8ED-81FBB2861FAB}"/>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CAA50CFC-E979-AF7A-DEE5-300225BC85AF}"/>
              </a:ext>
            </a:extLst>
          </p:cNvPr>
          <p:cNvSpPr/>
          <p:nvPr/>
        </p:nvSpPr>
        <p:spPr>
          <a:xfrm>
            <a:off x="583226" y="1028748"/>
            <a:ext cx="8856984" cy="888084"/>
          </a:xfrm>
          <a:prstGeom prst="roundRect">
            <a:avLst>
              <a:gd name="adj" fmla="val 5664"/>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A87ECF1-C44C-DE11-91CE-8184F60C9ED0}"/>
              </a:ext>
            </a:extLst>
          </p:cNvPr>
          <p:cNvSpPr txBox="1"/>
          <p:nvPr/>
        </p:nvSpPr>
        <p:spPr>
          <a:xfrm>
            <a:off x="691239" y="1105521"/>
            <a:ext cx="8640959" cy="715902"/>
          </a:xfrm>
          <a:prstGeom prst="rect">
            <a:avLst/>
          </a:prstGeom>
          <a:noFill/>
        </p:spPr>
        <p:txBody>
          <a:bodyPr wrap="square" rtlCol="0">
            <a:spAutoFit/>
          </a:bodyPr>
          <a:lstStyle/>
          <a:p>
            <a:pPr marL="342900" indent="-342900" algn="just">
              <a:lnSpc>
                <a:spcPct val="120000"/>
              </a:lnSpc>
              <a:spcAft>
                <a:spcPts val="600"/>
              </a:spcAft>
              <a:buFont typeface="Wingdings" panose="05000000000000000000" pitchFamily="2" charset="2"/>
              <a:buChar char="l"/>
            </a:pPr>
            <a:r>
              <a:rPr kumimoji="1" lang="ja-JP" altLang="en-US" sz="1600" b="0" dirty="0">
                <a:latin typeface="BIZ UDPゴシック" panose="020B0400000000000000" pitchFamily="50" charset="-128"/>
                <a:ea typeface="BIZ UDPゴシック" panose="020B0400000000000000" pitchFamily="50" charset="-128"/>
              </a:rPr>
              <a:t>簡易測定は，</a:t>
            </a:r>
            <a:r>
              <a:rPr kumimoji="1" lang="ja-JP" altLang="en-US" sz="1600" b="1" u="sng" dirty="0">
                <a:latin typeface="BIZ UDPゴシック" panose="020B0400000000000000" pitchFamily="50" charset="-128"/>
                <a:ea typeface="BIZ UDPゴシック" panose="020B0400000000000000" pitchFamily="50" charset="-128"/>
              </a:rPr>
              <a:t>可能な限りバックグラウンドの低い避難所やその近傍の適所</a:t>
            </a:r>
            <a:r>
              <a:rPr kumimoji="1" lang="ja-JP" altLang="en-US" sz="1600" b="0" dirty="0">
                <a:latin typeface="BIZ UDPゴシック" panose="020B0400000000000000" pitchFamily="50" charset="-128"/>
                <a:ea typeface="BIZ UDPゴシック" panose="020B0400000000000000" pitchFamily="50" charset="-128"/>
              </a:rPr>
              <a:t>で行う。</a:t>
            </a:r>
          </a:p>
          <a:p>
            <a:pPr marL="342900" indent="-342900" algn="just">
              <a:lnSpc>
                <a:spcPct val="120000"/>
              </a:lnSpc>
              <a:spcAft>
                <a:spcPts val="600"/>
              </a:spcAft>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詳細測定は，（原子力災害）拠点病院又は高度被ばく医療支援センターで行う。</a:t>
            </a:r>
            <a:endParaRPr kumimoji="1" lang="en-US" altLang="ja-JP" sz="1600" b="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6964C639-6EA2-DB6B-E88C-5414BEACFB1E}"/>
              </a:ext>
            </a:extLst>
          </p:cNvPr>
          <p:cNvSpPr txBox="1"/>
          <p:nvPr/>
        </p:nvSpPr>
        <p:spPr>
          <a:xfrm>
            <a:off x="776536" y="836712"/>
            <a:ext cx="1234633"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4.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実施場所</a:t>
            </a:r>
          </a:p>
        </p:txBody>
      </p:sp>
      <p:sp>
        <p:nvSpPr>
          <p:cNvPr id="10" name="四角形: 角を丸くする 9">
            <a:extLst>
              <a:ext uri="{FF2B5EF4-FFF2-40B4-BE49-F238E27FC236}">
                <a16:creationId xmlns:a16="http://schemas.microsoft.com/office/drawing/2014/main" id="{C0FA1DFA-A9A8-7312-1092-22CC1756A833}"/>
              </a:ext>
            </a:extLst>
          </p:cNvPr>
          <p:cNvSpPr/>
          <p:nvPr/>
        </p:nvSpPr>
        <p:spPr>
          <a:xfrm>
            <a:off x="583226" y="2252883"/>
            <a:ext cx="8856984" cy="1988643"/>
          </a:xfrm>
          <a:prstGeom prst="roundRect">
            <a:avLst>
              <a:gd name="adj" fmla="val 3825"/>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4FFB50A-AA84-ECAD-F1DE-D4D7D1C8AB18}"/>
              </a:ext>
            </a:extLst>
          </p:cNvPr>
          <p:cNvSpPr txBox="1"/>
          <p:nvPr/>
        </p:nvSpPr>
        <p:spPr>
          <a:xfrm>
            <a:off x="691239" y="2329657"/>
            <a:ext cx="8640959" cy="1911870"/>
          </a:xfrm>
          <a:prstGeom prst="rect">
            <a:avLst/>
          </a:prstGeom>
          <a:noFill/>
        </p:spPr>
        <p:txBody>
          <a:bodyPr wrap="square" rtlCol="0">
            <a:spAutoFit/>
          </a:bodyPr>
          <a:lstStyle/>
          <a:p>
            <a:pPr marL="342900" indent="-342900" algn="just">
              <a:lnSpc>
                <a:spcPct val="120000"/>
              </a:lnSpc>
              <a:spcAft>
                <a:spcPts val="600"/>
              </a:spcAft>
              <a:buFont typeface="Wingdings" panose="05000000000000000000" pitchFamily="2" charset="2"/>
              <a:buChar char="l"/>
            </a:pPr>
            <a:r>
              <a:rPr kumimoji="1" lang="ja-JP" altLang="en-US" sz="1600" b="0" dirty="0">
                <a:latin typeface="Arial" panose="020B0604020202020204" pitchFamily="34" charset="0"/>
                <a:ea typeface="BIZ UDPゴシック" panose="020B0400000000000000" pitchFamily="50" charset="-128"/>
                <a:cs typeface="Arial" panose="020B0604020202020204" pitchFamily="34" charset="0"/>
              </a:rPr>
              <a:t>簡易測定は，</a:t>
            </a:r>
            <a:r>
              <a:rPr kumimoji="1" lang="en-US" altLang="ja-JP" sz="1600" b="0" dirty="0" err="1">
                <a:latin typeface="Arial" panose="020B0604020202020204" pitchFamily="34" charset="0"/>
                <a:ea typeface="BIZ UDPゴシック" panose="020B0400000000000000" pitchFamily="50" charset="-128"/>
                <a:cs typeface="Arial" panose="020B0604020202020204" pitchFamily="34" charset="0"/>
              </a:rPr>
              <a:t>NaI</a:t>
            </a:r>
            <a:r>
              <a:rPr kumimoji="1" lang="ja-JP" altLang="en-US" sz="1600" b="0" dirty="0">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b="0" dirty="0">
                <a:latin typeface="Arial" panose="020B0604020202020204" pitchFamily="34" charset="0"/>
                <a:ea typeface="BIZ UDPゴシック" panose="020B0400000000000000" pitchFamily="50" charset="-128"/>
                <a:cs typeface="Arial" panose="020B0604020202020204" pitchFamily="34" charset="0"/>
              </a:rPr>
              <a:t>Tl</a:t>
            </a:r>
            <a:r>
              <a:rPr kumimoji="1" lang="ja-JP" altLang="en-US" sz="1600" b="0" dirty="0">
                <a:latin typeface="Arial" panose="020B0604020202020204" pitchFamily="34" charset="0"/>
                <a:ea typeface="BIZ UDPゴシック" panose="020B0400000000000000" pitchFamily="50" charset="-128"/>
                <a:cs typeface="Arial" panose="020B0604020202020204" pitchFamily="34" charset="0"/>
              </a:rPr>
              <a:t>）サーベイメータを用いて行い，実施期間は吸入摂取から</a:t>
            </a:r>
            <a:r>
              <a:rPr kumimoji="1" lang="ja-JP" altLang="en-US" sz="1600" b="1" u="sng" dirty="0">
                <a:latin typeface="Arial" panose="020B0604020202020204" pitchFamily="34" charset="0"/>
                <a:ea typeface="BIZ UDPゴシック" panose="020B0400000000000000" pitchFamily="50" charset="-128"/>
                <a:cs typeface="Arial" panose="020B0604020202020204" pitchFamily="34" charset="0"/>
              </a:rPr>
              <a:t>おおむね</a:t>
            </a:r>
            <a:r>
              <a:rPr kumimoji="1" lang="en-US" altLang="ja-JP" sz="1600" b="1" u="sng" dirty="0">
                <a:latin typeface="Arial" panose="020B0604020202020204" pitchFamily="34" charset="0"/>
                <a:ea typeface="BIZ UDPゴシック" panose="020B0400000000000000" pitchFamily="50" charset="-128"/>
                <a:cs typeface="Arial" panose="020B0604020202020204" pitchFamily="34" charset="0"/>
              </a:rPr>
              <a:t>3</a:t>
            </a:r>
            <a:r>
              <a:rPr kumimoji="1" lang="ja-JP" altLang="en-US" sz="1600" b="1" u="sng" dirty="0">
                <a:latin typeface="Arial" panose="020B0604020202020204" pitchFamily="34" charset="0"/>
                <a:ea typeface="BIZ UDPゴシック" panose="020B0400000000000000" pitchFamily="50" charset="-128"/>
                <a:cs typeface="Arial" panose="020B0604020202020204" pitchFamily="34" charset="0"/>
              </a:rPr>
              <a:t>週間以内を基本</a:t>
            </a:r>
            <a:r>
              <a:rPr kumimoji="1" lang="ja-JP" altLang="en-US" sz="1600" b="0" dirty="0">
                <a:latin typeface="Arial" panose="020B0604020202020204" pitchFamily="34" charset="0"/>
                <a:ea typeface="BIZ UDPゴシック" panose="020B0400000000000000" pitchFamily="50" charset="-128"/>
                <a:cs typeface="Arial" panose="020B0604020202020204" pitchFamily="34" charset="0"/>
              </a:rPr>
              <a:t>とする。</a:t>
            </a:r>
            <a:r>
              <a:rPr kumimoji="1" lang="ja-JP" altLang="en-US" sz="1600" b="1" u="sng" dirty="0">
                <a:latin typeface="Arial" panose="020B0604020202020204" pitchFamily="34" charset="0"/>
                <a:ea typeface="BIZ UDPゴシック" panose="020B0400000000000000" pitchFamily="50" charset="-128"/>
                <a:cs typeface="Arial" panose="020B0604020202020204" pitchFamily="34" charset="0"/>
              </a:rPr>
              <a:t>この期間を超える場合は詳細測定</a:t>
            </a:r>
            <a:r>
              <a:rPr kumimoji="1" lang="ja-JP" altLang="en-US" sz="1600" b="0" dirty="0">
                <a:latin typeface="Arial" panose="020B0604020202020204" pitchFamily="34" charset="0"/>
                <a:ea typeface="BIZ UDPゴシック" panose="020B0400000000000000" pitchFamily="50" charset="-128"/>
                <a:cs typeface="Arial" panose="020B0604020202020204" pitchFamily="34" charset="0"/>
              </a:rPr>
              <a:t>を行う。</a:t>
            </a:r>
            <a:endParaRPr kumimoji="1" lang="en-US" altLang="ja-JP" sz="1600" b="0" dirty="0">
              <a:latin typeface="Arial" panose="020B0604020202020204" pitchFamily="34" charset="0"/>
              <a:ea typeface="BIZ UDPゴシック" panose="020B0400000000000000" pitchFamily="50" charset="-128"/>
              <a:cs typeface="Arial" panose="020B0604020202020204" pitchFamily="34" charset="0"/>
            </a:endParaRPr>
          </a:p>
          <a:p>
            <a:pPr marL="342900" indent="-342900" algn="just">
              <a:lnSpc>
                <a:spcPct val="120000"/>
              </a:lnSpc>
              <a:spcAft>
                <a:spcPts val="600"/>
              </a:spcAft>
              <a:buFont typeface="Wingdings" panose="05000000000000000000" pitchFamily="2" charset="2"/>
              <a:buChar char="l"/>
            </a:pPr>
            <a:r>
              <a:rPr kumimoji="1" lang="ja-JP" altLang="en-US" sz="1600" dirty="0">
                <a:latin typeface="Arial" panose="020B0604020202020204" pitchFamily="34" charset="0"/>
                <a:ea typeface="BIZ UDPゴシック" panose="020B0400000000000000" pitchFamily="50" charset="-128"/>
                <a:cs typeface="Arial" panose="020B0604020202020204" pitchFamily="34" charset="0"/>
              </a:rPr>
              <a:t>詳細測定は，簡易測定において</a:t>
            </a:r>
            <a:r>
              <a:rPr kumimoji="1" lang="ja-JP" altLang="en-US" sz="1600" b="1" u="sng" dirty="0">
                <a:latin typeface="Arial" panose="020B0604020202020204" pitchFamily="34" charset="0"/>
                <a:ea typeface="BIZ UDPゴシック" panose="020B0400000000000000" pitchFamily="50" charset="-128"/>
                <a:cs typeface="Arial" panose="020B0604020202020204" pitchFamily="34" charset="0"/>
              </a:rPr>
              <a:t>スクリーニングレベル（</a:t>
            </a:r>
            <a:r>
              <a:rPr kumimoji="1" lang="en-US" altLang="ja-JP" sz="1600" b="1" u="sng" dirty="0">
                <a:latin typeface="Arial" panose="020B0604020202020204" pitchFamily="34" charset="0"/>
                <a:ea typeface="BIZ UDPゴシック" panose="020B0400000000000000" pitchFamily="50" charset="-128"/>
                <a:cs typeface="Arial" panose="020B0604020202020204" pitchFamily="34" charset="0"/>
              </a:rPr>
              <a:t>0.2</a:t>
            </a:r>
            <a:r>
              <a:rPr kumimoji="1" lang="ja-JP" altLang="en-US" sz="1600" b="1" u="sng" dirty="0">
                <a:latin typeface="Arial" panose="020B0604020202020204" pitchFamily="34" charset="0"/>
                <a:ea typeface="BIZ UDPゴシック" panose="020B0400000000000000" pitchFamily="50" charset="-128"/>
                <a:cs typeface="Arial" panose="020B0604020202020204" pitchFamily="34" charset="0"/>
              </a:rPr>
              <a:t> </a:t>
            </a:r>
            <a:r>
              <a:rPr kumimoji="1" lang="en-US" altLang="ja-JP" sz="1600" b="1" u="sng" dirty="0">
                <a:latin typeface="Arial" panose="020B0604020202020204" pitchFamily="34" charset="0"/>
                <a:ea typeface="BIZ UDPゴシック" panose="020B0400000000000000" pitchFamily="50" charset="-128"/>
                <a:cs typeface="Arial" panose="020B0604020202020204" pitchFamily="34" charset="0"/>
              </a:rPr>
              <a:t>µ</a:t>
            </a:r>
            <a:r>
              <a:rPr kumimoji="1" lang="en-US" altLang="ja-JP" sz="1600" b="1" u="sng" dirty="0" err="1">
                <a:latin typeface="Arial" panose="020B0604020202020204" pitchFamily="34" charset="0"/>
                <a:ea typeface="BIZ UDPゴシック" panose="020B0400000000000000" pitchFamily="50" charset="-128"/>
                <a:cs typeface="Arial" panose="020B0604020202020204" pitchFamily="34" charset="0"/>
              </a:rPr>
              <a:t>Sv</a:t>
            </a:r>
            <a:r>
              <a:rPr kumimoji="1" lang="en-US" altLang="ja-JP" sz="1600" b="1" u="sng" dirty="0">
                <a:latin typeface="Arial" panose="020B0604020202020204" pitchFamily="34" charset="0"/>
                <a:ea typeface="BIZ UDPゴシック" panose="020B0400000000000000" pitchFamily="50" charset="-128"/>
                <a:cs typeface="Arial" panose="020B0604020202020204" pitchFamily="34" charset="0"/>
              </a:rPr>
              <a:t>/h</a:t>
            </a:r>
            <a:r>
              <a:rPr kumimoji="1" lang="ja-JP" altLang="en-US" sz="1600" b="1" u="sng" dirty="0">
                <a:latin typeface="Arial" panose="020B0604020202020204" pitchFamily="34" charset="0"/>
                <a:ea typeface="BIZ UDPゴシック" panose="020B0400000000000000" pitchFamily="50" charset="-128"/>
                <a:cs typeface="Arial" panose="020B0604020202020204" pitchFamily="34" charset="0"/>
              </a:rPr>
              <a:t>）を超過した者</a:t>
            </a:r>
            <a:r>
              <a:rPr kumimoji="1" lang="ja-JP" altLang="en-US" sz="1600" dirty="0">
                <a:latin typeface="Arial" panose="020B0604020202020204" pitchFamily="34" charset="0"/>
                <a:ea typeface="BIZ UDPゴシック" panose="020B0400000000000000" pitchFamily="50" charset="-128"/>
                <a:cs typeface="Arial" panose="020B0604020202020204" pitchFamily="34" charset="0"/>
              </a:rPr>
              <a:t>を対象として，甲状腺モニタを用いて行う。実施期間は吸入摂取から</a:t>
            </a:r>
            <a:r>
              <a:rPr kumimoji="1" lang="ja-JP" altLang="en-US" sz="1600" b="1" u="sng" dirty="0">
                <a:latin typeface="Arial" panose="020B0604020202020204" pitchFamily="34" charset="0"/>
                <a:ea typeface="BIZ UDPゴシック" panose="020B0400000000000000" pitchFamily="50" charset="-128"/>
                <a:cs typeface="Arial" panose="020B0604020202020204" pitchFamily="34" charset="0"/>
              </a:rPr>
              <a:t>おおむね</a:t>
            </a:r>
            <a:r>
              <a:rPr kumimoji="1" lang="en-US" altLang="ja-JP" sz="1600" b="1" u="sng" dirty="0">
                <a:latin typeface="Arial" panose="020B0604020202020204" pitchFamily="34" charset="0"/>
                <a:ea typeface="BIZ UDPゴシック" panose="020B0400000000000000" pitchFamily="50" charset="-128"/>
                <a:cs typeface="Arial" panose="020B0604020202020204" pitchFamily="34" charset="0"/>
              </a:rPr>
              <a:t>4</a:t>
            </a:r>
            <a:r>
              <a:rPr kumimoji="1" lang="ja-JP" altLang="en-US" sz="1600" b="1" u="sng" dirty="0">
                <a:latin typeface="Arial" panose="020B0604020202020204" pitchFamily="34" charset="0"/>
                <a:ea typeface="BIZ UDPゴシック" panose="020B0400000000000000" pitchFamily="50" charset="-128"/>
                <a:cs typeface="Arial" panose="020B0604020202020204" pitchFamily="34" charset="0"/>
              </a:rPr>
              <a:t>週間以内を基本</a:t>
            </a:r>
            <a:r>
              <a:rPr kumimoji="1" lang="ja-JP" altLang="en-US" sz="1600" dirty="0">
                <a:latin typeface="Arial" panose="020B0604020202020204" pitchFamily="34" charset="0"/>
                <a:ea typeface="BIZ UDPゴシック" panose="020B0400000000000000" pitchFamily="50" charset="-128"/>
                <a:cs typeface="Arial" panose="020B0604020202020204" pitchFamily="34" charset="0"/>
              </a:rPr>
              <a:t>とし，この期間を超える場合には，代替として</a:t>
            </a:r>
            <a:r>
              <a:rPr kumimoji="1" lang="ja-JP" altLang="en-US" sz="1600" b="1" u="sng" dirty="0">
                <a:latin typeface="Arial" panose="020B0604020202020204" pitchFamily="34" charset="0"/>
                <a:ea typeface="BIZ UDPゴシック" panose="020B0400000000000000" pitchFamily="50" charset="-128"/>
                <a:cs typeface="Arial" panose="020B0604020202020204" pitchFamily="34" charset="0"/>
              </a:rPr>
              <a:t>ホールボディカウンタ</a:t>
            </a:r>
            <a:r>
              <a:rPr kumimoji="1" lang="ja-JP" altLang="en-US" sz="1600" dirty="0">
                <a:latin typeface="Arial" panose="020B0604020202020204" pitchFamily="34" charset="0"/>
                <a:ea typeface="BIZ UDPゴシック" panose="020B0400000000000000" pitchFamily="50" charset="-128"/>
                <a:cs typeface="Arial" panose="020B0604020202020204" pitchFamily="34" charset="0"/>
              </a:rPr>
              <a:t>を行い，核種組成から放射性ヨウ素の線量を推定する。</a:t>
            </a:r>
            <a:endParaRPr kumimoji="1" lang="en-US" altLang="ja-JP" sz="1600" b="0" dirty="0">
              <a:latin typeface="Arial" panose="020B0604020202020204" pitchFamily="34" charset="0"/>
              <a:ea typeface="BIZ UDPゴシック" panose="020B0400000000000000" pitchFamily="50"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96F1F5E5-470D-6FFA-1D65-48537A97C561}"/>
              </a:ext>
            </a:extLst>
          </p:cNvPr>
          <p:cNvSpPr txBox="1"/>
          <p:nvPr/>
        </p:nvSpPr>
        <p:spPr>
          <a:xfrm>
            <a:off x="776536" y="2060848"/>
            <a:ext cx="1439818"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5.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測定の方法</a:t>
            </a:r>
          </a:p>
        </p:txBody>
      </p:sp>
      <p:sp>
        <p:nvSpPr>
          <p:cNvPr id="14" name="四角形: 角を丸くする 13">
            <a:extLst>
              <a:ext uri="{FF2B5EF4-FFF2-40B4-BE49-F238E27FC236}">
                <a16:creationId xmlns:a16="http://schemas.microsoft.com/office/drawing/2014/main" id="{84AC142A-7919-E05A-6920-E61586327B8D}"/>
              </a:ext>
            </a:extLst>
          </p:cNvPr>
          <p:cNvSpPr/>
          <p:nvPr/>
        </p:nvSpPr>
        <p:spPr>
          <a:xfrm>
            <a:off x="583226" y="4577577"/>
            <a:ext cx="8856984" cy="507607"/>
          </a:xfrm>
          <a:prstGeom prst="roundRect">
            <a:avLst>
              <a:gd name="adj" fmla="val 14071"/>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2A662C4-9B97-19A6-5C60-DDEC987EEE94}"/>
              </a:ext>
            </a:extLst>
          </p:cNvPr>
          <p:cNvSpPr txBox="1"/>
          <p:nvPr/>
        </p:nvSpPr>
        <p:spPr>
          <a:xfrm>
            <a:off x="691239" y="4654350"/>
            <a:ext cx="8640959" cy="343492"/>
          </a:xfrm>
          <a:prstGeom prst="rect">
            <a:avLst/>
          </a:prstGeom>
          <a:noFill/>
        </p:spPr>
        <p:txBody>
          <a:bodyPr wrap="square" rtlCol="0">
            <a:spAutoFit/>
          </a:bodyPr>
          <a:lstStyle/>
          <a:p>
            <a:pPr marL="342900" indent="-342900" algn="just">
              <a:lnSpc>
                <a:spcPct val="120000"/>
              </a:lnSpc>
              <a:spcAft>
                <a:spcPts val="600"/>
              </a:spcAft>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甲状腺被ばく線量モニタリングの測定結果は，</a:t>
            </a:r>
            <a:r>
              <a:rPr kumimoji="1" lang="ja-JP" altLang="en-US" sz="1600" b="1" u="sng" dirty="0">
                <a:latin typeface="BIZ UDPゴシック" panose="020B0400000000000000" pitchFamily="50" charset="-128"/>
                <a:ea typeface="BIZ UDPゴシック" panose="020B0400000000000000" pitchFamily="50" charset="-128"/>
              </a:rPr>
              <a:t>個人情報の観点から適切に管理</a:t>
            </a:r>
            <a:r>
              <a:rPr kumimoji="1" lang="ja-JP" altLang="en-US" sz="1600" dirty="0">
                <a:latin typeface="BIZ UDPゴシック" panose="020B0400000000000000" pitchFamily="50" charset="-128"/>
                <a:ea typeface="BIZ UDPゴシック" panose="020B0400000000000000" pitchFamily="50" charset="-128"/>
              </a:rPr>
              <a:t>すること。</a:t>
            </a:r>
            <a:endParaRPr kumimoji="1" lang="en-US" altLang="ja-JP" sz="1600" b="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8E421DBC-D555-CDCF-BCEE-A27EC4004C5A}"/>
              </a:ext>
            </a:extLst>
          </p:cNvPr>
          <p:cNvSpPr txBox="1"/>
          <p:nvPr/>
        </p:nvSpPr>
        <p:spPr>
          <a:xfrm>
            <a:off x="776536" y="4385541"/>
            <a:ext cx="1234633"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6.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留意事項</a:t>
            </a:r>
            <a:endPar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2520357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D93800F-BF47-DBE1-C384-484C68A35AE3}"/>
              </a:ext>
            </a:extLst>
          </p:cNvPr>
          <p:cNvSpPr txBox="1"/>
          <p:nvPr/>
        </p:nvSpPr>
        <p:spPr>
          <a:xfrm>
            <a:off x="704528" y="188640"/>
            <a:ext cx="7736413"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甲状腺被ばく線量モニタリング実施マニュアル（実務編</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-1</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B376FA00-670B-06B8-F637-BE449421A6F1}"/>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5CFAB00F-3F72-DA4F-FCE2-B47411362255}"/>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四角形: 角を丸くする 1">
            <a:extLst>
              <a:ext uri="{FF2B5EF4-FFF2-40B4-BE49-F238E27FC236}">
                <a16:creationId xmlns:a16="http://schemas.microsoft.com/office/drawing/2014/main" id="{7851D1AF-C62C-84EF-B343-ED4DDD440018}"/>
              </a:ext>
            </a:extLst>
          </p:cNvPr>
          <p:cNvSpPr/>
          <p:nvPr/>
        </p:nvSpPr>
        <p:spPr>
          <a:xfrm>
            <a:off x="583226" y="1005989"/>
            <a:ext cx="8856984" cy="5635963"/>
          </a:xfrm>
          <a:prstGeom prst="roundRect">
            <a:avLst>
              <a:gd name="adj" fmla="val 2225"/>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CDB14A6-62F8-6296-8AC7-44D6D100E3FA}"/>
              </a:ext>
            </a:extLst>
          </p:cNvPr>
          <p:cNvSpPr txBox="1"/>
          <p:nvPr/>
        </p:nvSpPr>
        <p:spPr>
          <a:xfrm>
            <a:off x="691239" y="1125868"/>
            <a:ext cx="8640959" cy="5635966"/>
          </a:xfrm>
          <a:prstGeom prst="rect">
            <a:avLst/>
          </a:prstGeom>
          <a:noFill/>
        </p:spPr>
        <p:txBody>
          <a:bodyPr wrap="square" rtlCol="0">
            <a:spAutoFit/>
          </a:bodyPr>
          <a:lstStyle/>
          <a:p>
            <a:pPr algn="just">
              <a:lnSpc>
                <a:spcPct val="120000"/>
              </a:lnSpc>
              <a:spcAft>
                <a:spcPts val="600"/>
              </a:spcAft>
            </a:pPr>
            <a:r>
              <a:rPr kumimoji="1" lang="ja-JP" altLang="en-US"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）実施計画の策定</a:t>
            </a:r>
            <a:r>
              <a:rPr kumimoji="1" lang="en-US" altLang="ja-JP"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立地道府県等が関係機関の協力を得て策定する。</a:t>
            </a:r>
            <a:endParaRPr kumimoji="1" lang="en-US" altLang="ja-JP"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800100" lvl="1" indent="-34290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可能な限りバックグラウンドの値が低いところであって、避難所又はその近傍の適所</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800100" lvl="1" indent="-34290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避難元となる市町村は立地道府県等に対し住民や避難住民に関する情報を提供する。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800100" lvl="1" indent="-34290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避難元と避難先の地方公共団体が異なる場合，事前に連携協力体制を構築する。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800100" lvl="1" indent="-34290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簡易測定に必要となる資機材及び要員の確保を行う。</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800100" lvl="1" indent="-34290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モニタリング会場設営のために必要な人員の確保を行う。多人数の測定対象が想定される場合には、他の立地道府県等の関係機関の協力を得て対応できるようにする。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800100" lvl="1" indent="-34290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詳細測定と一体的な実施計画を策定する。</a:t>
            </a:r>
            <a:endParaRPr kumimoji="1" lang="en-US" altLang="ja-JP" sz="8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algn="just">
              <a:lnSpc>
                <a:spcPct val="120000"/>
              </a:lnSpc>
              <a:spcAft>
                <a:spcPts val="600"/>
              </a:spcAft>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2</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）実施計画の内容</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lvl="1" algn="just">
              <a:lnSpc>
                <a:spcPct val="120000"/>
              </a:lnSpc>
              <a:spcAft>
                <a:spcPts val="600"/>
              </a:spcAft>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①実施場所，②要員，③資機材（種類と数量），④会場運営及び管理，⑤詳細測定との連携，⑥情報管理，に関する事項を含める。</a:t>
            </a:r>
            <a:endParaRPr kumimoji="1" lang="en-US" altLang="ja-JP" sz="8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algn="just">
              <a:lnSpc>
                <a:spcPct val="120000"/>
              </a:lnSpc>
              <a:spcAft>
                <a:spcPts val="600"/>
              </a:spcAft>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3</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）実施場所の選定</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lvl="1" algn="just">
              <a:lnSpc>
                <a:spcPct val="120000"/>
              </a:lnSpc>
              <a:spcAft>
                <a:spcPts val="600"/>
              </a:spcAft>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①避難所の収容人数・地理的な配置・空きスペース等を考慮した分散型，集中型の会場等の選択，測定可能な広さを持つ車両の使用等の組み合わせ②避難所と異なる場合，被検者の移動手段，③避難所以外に避難した住民等の測定場所，④実施場所のスペース・レイアウト，⑤トイレや冷暖房の利用及び設置</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98038C87-8F0E-65AD-424F-BD0BD85C1710}"/>
              </a:ext>
            </a:extLst>
          </p:cNvPr>
          <p:cNvSpPr txBox="1"/>
          <p:nvPr/>
        </p:nvSpPr>
        <p:spPr>
          <a:xfrm>
            <a:off x="776536" y="836712"/>
            <a:ext cx="1234633"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1.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a:t>
            </a:r>
          </a:p>
        </p:txBody>
      </p:sp>
    </p:spTree>
    <p:extLst>
      <p:ext uri="{BB962C8B-B14F-4D97-AF65-F5344CB8AC3E}">
        <p14:creationId xmlns:p14="http://schemas.microsoft.com/office/powerpoint/2010/main" val="1354741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DC3A749-1E04-A089-A0FF-A6BEA7AE78FD}"/>
              </a:ext>
            </a:extLst>
          </p:cNvPr>
          <p:cNvSpPr txBox="1"/>
          <p:nvPr/>
        </p:nvSpPr>
        <p:spPr>
          <a:xfrm>
            <a:off x="704528" y="188640"/>
            <a:ext cx="7736413"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甲状腺被ばく線量モニタリング実施マニュアル（実務編</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-2</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2056D6C0-E548-E1A9-0E02-D2CC5844184C}"/>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5192F094-1B63-D5A3-C8BC-3560B148025A}"/>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F8BDDF3B-3622-19EB-AA70-BCF69D6E30FD}"/>
              </a:ext>
            </a:extLst>
          </p:cNvPr>
          <p:cNvSpPr/>
          <p:nvPr/>
        </p:nvSpPr>
        <p:spPr>
          <a:xfrm>
            <a:off x="583226" y="1028746"/>
            <a:ext cx="8856984" cy="5640611"/>
          </a:xfrm>
          <a:prstGeom prst="roundRect">
            <a:avLst>
              <a:gd name="adj" fmla="val 278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237E291-786F-39A2-FBC6-3AC3B593F76F}"/>
              </a:ext>
            </a:extLst>
          </p:cNvPr>
          <p:cNvSpPr txBox="1"/>
          <p:nvPr/>
        </p:nvSpPr>
        <p:spPr>
          <a:xfrm>
            <a:off x="776536" y="836712"/>
            <a:ext cx="4265911"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2.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簡易測定の準備 </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）測定要員の構成と役割</a:t>
            </a:r>
          </a:p>
        </p:txBody>
      </p:sp>
      <p:graphicFrame>
        <p:nvGraphicFramePr>
          <p:cNvPr id="9" name="表 9">
            <a:extLst>
              <a:ext uri="{FF2B5EF4-FFF2-40B4-BE49-F238E27FC236}">
                <a16:creationId xmlns:a16="http://schemas.microsoft.com/office/drawing/2014/main" id="{3DFA0B62-A7C9-B7F1-D393-BC7F77010757}"/>
              </a:ext>
            </a:extLst>
          </p:cNvPr>
          <p:cNvGraphicFramePr>
            <a:graphicFrameLocks noGrp="1"/>
          </p:cNvGraphicFramePr>
          <p:nvPr>
            <p:extLst>
              <p:ext uri="{D42A27DB-BD31-4B8C-83A1-F6EECF244321}">
                <p14:modId xmlns:p14="http://schemas.microsoft.com/office/powerpoint/2010/main" val="2793413004"/>
              </p:ext>
            </p:extLst>
          </p:nvPr>
        </p:nvGraphicFramePr>
        <p:xfrm>
          <a:off x="776536" y="1625000"/>
          <a:ext cx="8496942" cy="44653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947257375"/>
                    </a:ext>
                  </a:extLst>
                </a:gridCol>
                <a:gridCol w="5688632">
                  <a:extLst>
                    <a:ext uri="{9D8B030D-6E8A-4147-A177-3AD203B41FA5}">
                      <a16:colId xmlns:a16="http://schemas.microsoft.com/office/drawing/2014/main" val="1856602688"/>
                    </a:ext>
                  </a:extLst>
                </a:gridCol>
                <a:gridCol w="1224134">
                  <a:extLst>
                    <a:ext uri="{9D8B030D-6E8A-4147-A177-3AD203B41FA5}">
                      <a16:colId xmlns:a16="http://schemas.microsoft.com/office/drawing/2014/main" val="2955826487"/>
                    </a:ext>
                  </a:extLst>
                </a:gridCol>
              </a:tblGrid>
              <a:tr h="252028">
                <a:tc>
                  <a:txBody>
                    <a:bodyPr/>
                    <a:lstStyle/>
                    <a:p>
                      <a:pPr algn="ctr"/>
                      <a:r>
                        <a:rPr kumimoji="1" lang="ja-JP" altLang="en-US" sz="1400" b="0">
                          <a:latin typeface="Arial" panose="020B0604020202020204" pitchFamily="34" charset="0"/>
                          <a:ea typeface="BIZ UDPゴシック" panose="020B0400000000000000" pitchFamily="50" charset="-128"/>
                          <a:cs typeface="Arial" panose="020B0604020202020204" pitchFamily="34" charset="0"/>
                        </a:rPr>
                        <a:t>班区分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b="0">
                          <a:latin typeface="Arial" panose="020B0604020202020204" pitchFamily="34" charset="0"/>
                          <a:ea typeface="BIZ UDPゴシック" panose="020B0400000000000000" pitchFamily="50" charset="-128"/>
                          <a:cs typeface="Arial" panose="020B0604020202020204" pitchFamily="34" charset="0"/>
                        </a:rPr>
                        <a:t>役割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b="0">
                          <a:latin typeface="Arial" panose="020B0604020202020204" pitchFamily="34" charset="0"/>
                          <a:ea typeface="BIZ UDPゴシック" panose="020B0400000000000000" pitchFamily="50" charset="-128"/>
                          <a:cs typeface="Arial" panose="020B0604020202020204" pitchFamily="34" charset="0"/>
                        </a:rPr>
                        <a:t>要員数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6551793"/>
                  </a:ext>
                </a:extLst>
              </a:tr>
              <a:tr h="252028">
                <a:tc>
                  <a:txBody>
                    <a:bodyPr/>
                    <a:lstStyle/>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簡易測定班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測定者</a:t>
                      </a:r>
                      <a:r>
                        <a:rPr kumimoji="1" lang="en-US" altLang="ja-JP" sz="1400">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名及び測定補助者</a:t>
                      </a:r>
                      <a:r>
                        <a:rPr kumimoji="1" lang="en-US" altLang="ja-JP" sz="1400">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名の</a:t>
                      </a:r>
                      <a:r>
                        <a:rPr kumimoji="1" lang="en-US" altLang="ja-JP" sz="1400">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班</a:t>
                      </a:r>
                      <a:r>
                        <a:rPr kumimoji="1" lang="en-US" altLang="ja-JP" sz="1400">
                          <a:latin typeface="Arial" panose="020B0604020202020204" pitchFamily="34" charset="0"/>
                          <a:ea typeface="BIZ UDPゴシック" panose="020B0400000000000000" pitchFamily="50" charset="-128"/>
                          <a:cs typeface="Arial" panose="020B0604020202020204" pitchFamily="34" charset="0"/>
                        </a:rPr>
                        <a:t>2</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名で構成</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測定補助者は測定結果の記録や測定器のプローブの養生等を実施</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p>
                      <a:pPr marL="171450" indent="-171450" algn="l">
                        <a:spcAft>
                          <a:spcPts val="600"/>
                        </a:spcAft>
                        <a:buFont typeface="BIZ UDPゴシック" panose="020B0400000000000000" pitchFamily="50" charset="-128"/>
                        <a:buChar char="＊"/>
                      </a:pPr>
                      <a:r>
                        <a:rPr kumimoji="1" lang="en-US" altLang="ja-JP" sz="1400">
                          <a:latin typeface="Arial" panose="020B0604020202020204" pitchFamily="34" charset="0"/>
                          <a:ea typeface="BIZ UDPゴシック" panose="020B0400000000000000" pitchFamily="50" charset="-128"/>
                          <a:cs typeface="Arial" panose="020B0604020202020204" pitchFamily="34" charset="0"/>
                        </a:rPr>
                        <a:t> </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測定は一定の姿勢を保持し疲労度が高いので，測定者と測定補助者は適宜交代できることが望ましい。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班以上</a:t>
                      </a:r>
                    </a:p>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a:t>
                      </a:r>
                      <a:r>
                        <a:rPr kumimoji="1" lang="en-US" altLang="ja-JP" sz="1400">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班</a:t>
                      </a:r>
                      <a:r>
                        <a:rPr kumimoji="1" lang="en-US" altLang="ja-JP" sz="1400">
                          <a:latin typeface="Arial" panose="020B0604020202020204" pitchFamily="34" charset="0"/>
                          <a:ea typeface="BIZ UDPゴシック" panose="020B0400000000000000" pitchFamily="50" charset="-128"/>
                          <a:cs typeface="Arial" panose="020B0604020202020204" pitchFamily="34" charset="0"/>
                        </a:rPr>
                        <a:t>2</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5589062"/>
                  </a:ext>
                </a:extLst>
              </a:tr>
              <a:tr h="252028">
                <a:tc>
                  <a:txBody>
                    <a:bodyPr/>
                    <a:lstStyle/>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誘導班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避難所での案内</a:t>
                      </a:r>
                    </a:p>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簡易測定の対象者の受付、誘導、事前説明・同意取得</a:t>
                      </a:r>
                    </a:p>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表面汚染がある場合の着替え等を行うスペースへの誘導，拭き取りの支援等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必要数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8207532"/>
                  </a:ext>
                </a:extLst>
              </a:tr>
              <a:tr h="252028">
                <a:tc>
                  <a:txBody>
                    <a:bodyPr/>
                    <a:lstStyle/>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簡易測定責任者</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及び</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簡易測定責任者補佐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600"/>
                        </a:spcAft>
                      </a:pPr>
                      <a:r>
                        <a:rPr kumimoji="1" lang="ja-JP" altLang="en-US" sz="1400" b="1">
                          <a:latin typeface="Arial" panose="020B0604020202020204" pitchFamily="34" charset="0"/>
                          <a:ea typeface="BIZ UDPゴシック" panose="020B0400000000000000" pitchFamily="50" charset="-128"/>
                          <a:cs typeface="Arial" panose="020B0604020202020204" pitchFamily="34" charset="0"/>
                        </a:rPr>
                        <a:t>≪ 大規模会場で会場の管理が必要な場合≫</a:t>
                      </a:r>
                    </a:p>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簡易測定の実施場所における業務の全体統括</a:t>
                      </a:r>
                    </a:p>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簡易測定の実施状況や要員の活動状況等の把握</a:t>
                      </a:r>
                    </a:p>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バックグラウンドの測定</a:t>
                      </a:r>
                    </a:p>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立地道府県等の災害対策本部等との連絡調整（ 簡易測定の実施状況，スクリーニングレベルを超えた被検査対象者等の報告</a:t>
                      </a:r>
                    </a:p>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簡易測定の対象者に関する情報の管理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400">
                        <a:latin typeface="Arial" panose="020B0604020202020204" pitchFamily="34" charset="0"/>
                        <a:ea typeface="BIZ UDPゴシック" panose="020B0400000000000000"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1254068"/>
                  </a:ext>
                </a:extLst>
              </a:tr>
            </a:tbl>
          </a:graphicData>
        </a:graphic>
      </p:graphicFrame>
      <p:sp>
        <p:nvSpPr>
          <p:cNvPr id="10" name="テキスト ボックス 9">
            <a:extLst>
              <a:ext uri="{FF2B5EF4-FFF2-40B4-BE49-F238E27FC236}">
                <a16:creationId xmlns:a16="http://schemas.microsoft.com/office/drawing/2014/main" id="{76A65A90-CDC0-0FAC-10F0-C4B78760F706}"/>
              </a:ext>
            </a:extLst>
          </p:cNvPr>
          <p:cNvSpPr txBox="1"/>
          <p:nvPr/>
        </p:nvSpPr>
        <p:spPr>
          <a:xfrm>
            <a:off x="2734959" y="1268760"/>
            <a:ext cx="4580100" cy="338554"/>
          </a:xfrm>
          <a:prstGeom prst="rect">
            <a:avLst/>
          </a:prstGeom>
          <a:noFill/>
        </p:spPr>
        <p:txBody>
          <a:bodyPr wrap="none" rtlCol="0">
            <a:spAutoFit/>
          </a:bodyPr>
          <a:lstStyle/>
          <a:p>
            <a:pPr algn="just"/>
            <a:r>
              <a:rPr lang="ja-JP" altLang="en-US" sz="1600" b="0" i="0" u="none" strike="noStrike" baseline="0">
                <a:latin typeface="Arial" panose="020B0604020202020204" pitchFamily="34" charset="0"/>
                <a:ea typeface="BIZ UDPゴシック" panose="020B0400000000000000" pitchFamily="50" charset="-128"/>
                <a:cs typeface="Arial" panose="020B0604020202020204" pitchFamily="34" charset="0"/>
              </a:rPr>
              <a:t>要員の役割と各業務に係る要員数の例（</a:t>
            </a:r>
            <a:r>
              <a:rPr lang="en-US" altLang="ja-JP" sz="1600">
                <a:latin typeface="Arial" panose="020B0604020202020204" pitchFamily="34" charset="0"/>
                <a:ea typeface="BIZ UDPゴシック" panose="020B0400000000000000" pitchFamily="50" charset="-128"/>
                <a:cs typeface="Arial" panose="020B0604020202020204" pitchFamily="34" charset="0"/>
              </a:rPr>
              <a:t>1</a:t>
            </a:r>
            <a:r>
              <a:rPr lang="ja-JP" altLang="en-US" sz="1600">
                <a:latin typeface="Arial" panose="020B0604020202020204" pitchFamily="34" charset="0"/>
                <a:ea typeface="BIZ UDPゴシック" panose="020B0400000000000000" pitchFamily="50" charset="-128"/>
                <a:cs typeface="Arial" panose="020B0604020202020204" pitchFamily="34" charset="0"/>
              </a:rPr>
              <a:t>会場分</a:t>
            </a:r>
            <a:r>
              <a:rPr lang="ja-JP" altLang="en-US" sz="1600" b="0" i="0" u="none" strike="noStrike" baseline="0">
                <a:latin typeface="Arial" panose="020B0604020202020204" pitchFamily="34" charset="0"/>
                <a:ea typeface="BIZ UDPゴシック" panose="020B0400000000000000" pitchFamily="50" charset="-128"/>
                <a:cs typeface="Arial" panose="020B0604020202020204" pitchFamily="34" charset="0"/>
              </a:rPr>
              <a:t>）</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4E9FE5C7-6108-3287-8D02-5C1EB4E49900}"/>
              </a:ext>
            </a:extLst>
          </p:cNvPr>
          <p:cNvSpPr txBox="1"/>
          <p:nvPr/>
        </p:nvSpPr>
        <p:spPr>
          <a:xfrm>
            <a:off x="776536" y="6135687"/>
            <a:ext cx="8496942" cy="461665"/>
          </a:xfrm>
          <a:prstGeom prst="rect">
            <a:avLst/>
          </a:prstGeom>
          <a:noFill/>
        </p:spPr>
        <p:txBody>
          <a:bodyPr wrap="square" rtlCol="0">
            <a:spAutoFit/>
          </a:bodyPr>
          <a:lstStyle/>
          <a:p>
            <a:pPr algn="l"/>
            <a:r>
              <a:rPr lang="ja-JP" altLang="en-US" sz="1200" b="0" i="0" u="none" strike="noStrike" baseline="0">
                <a:latin typeface="Arial" panose="020B0604020202020204" pitchFamily="34" charset="0"/>
                <a:ea typeface="BIZ UDPゴシック" panose="020B0400000000000000" pitchFamily="50" charset="-128"/>
                <a:cs typeface="Arial" panose="020B0604020202020204" pitchFamily="34" charset="0"/>
              </a:rPr>
              <a:t>上記の他，</a:t>
            </a:r>
            <a:r>
              <a:rPr lang="ja-JP" altLang="en-US" sz="1200" b="0" i="0" u="sng" strike="noStrike" baseline="0">
                <a:latin typeface="Arial" panose="020B0604020202020204" pitchFamily="34" charset="0"/>
                <a:ea typeface="BIZ UDPゴシック" panose="020B0400000000000000" pitchFamily="50" charset="-128"/>
                <a:cs typeface="Arial" panose="020B0604020202020204" pitchFamily="34" charset="0"/>
              </a:rPr>
              <a:t>住民等からの簡易測定に係る質問対応等を行うコールセンター（ 電話での相談窓口） を設ける</a:t>
            </a:r>
            <a:r>
              <a:rPr lang="ja-JP" altLang="en-US" sz="1200" b="0" i="0" u="none" strike="noStrike" baseline="0">
                <a:latin typeface="Arial" panose="020B0604020202020204" pitchFamily="34" charset="0"/>
                <a:ea typeface="BIZ UDPゴシック" panose="020B0400000000000000" pitchFamily="50" charset="-128"/>
                <a:cs typeface="Arial" panose="020B0604020202020204" pitchFamily="34" charset="0"/>
              </a:rPr>
              <a:t>。また，</a:t>
            </a:r>
            <a:r>
              <a:rPr lang="ja-JP" altLang="en-US" sz="1200" b="0" i="0" u="sng" strike="noStrike" baseline="0">
                <a:latin typeface="Arial" panose="020B0604020202020204" pitchFamily="34" charset="0"/>
                <a:ea typeface="BIZ UDPゴシック" panose="020B0400000000000000" pitchFamily="50" charset="-128"/>
                <a:cs typeface="Arial" panose="020B0604020202020204" pitchFamily="34" charset="0"/>
              </a:rPr>
              <a:t>放射線防護の専門家からの技術的な助言・支援が受けられる体制が望ましい</a:t>
            </a:r>
            <a:r>
              <a:rPr lang="ja-JP" altLang="en-US" sz="1200" b="0" i="0" u="none" strike="noStrike" baseline="0">
                <a:latin typeface="Arial" panose="020B0604020202020204" pitchFamily="34" charset="0"/>
                <a:ea typeface="BIZ UDPゴシック" panose="020B0400000000000000" pitchFamily="50" charset="-128"/>
                <a:cs typeface="Arial" panose="020B0604020202020204" pitchFamily="34" charset="0"/>
              </a:rPr>
              <a:t>。</a:t>
            </a:r>
            <a:endParaRPr kumimoji="1" lang="ja-JP" altLang="en-US" sz="1200">
              <a:latin typeface="Arial" panose="020B0604020202020204" pitchFamily="34" charset="0"/>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4257196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27F8C54-F483-F7D0-A2C2-C048EBD17BAC}"/>
              </a:ext>
            </a:extLst>
          </p:cNvPr>
          <p:cNvSpPr txBox="1"/>
          <p:nvPr/>
        </p:nvSpPr>
        <p:spPr>
          <a:xfrm>
            <a:off x="704528" y="188640"/>
            <a:ext cx="7736413"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甲状腺被ばく線量モニタリング実施マニュアル（実務編</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-3</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309E212A-4511-2B69-2A56-FB117F7FC1AF}"/>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55528548-9611-D75F-45F3-BDBCF4AE3E40}"/>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2A7A3DA3-4362-5F1E-EEBC-EE3359011CFC}"/>
              </a:ext>
            </a:extLst>
          </p:cNvPr>
          <p:cNvPicPr>
            <a:picLocks noChangeAspect="1"/>
          </p:cNvPicPr>
          <p:nvPr/>
        </p:nvPicPr>
        <p:blipFill>
          <a:blip r:embed="rId3"/>
          <a:stretch>
            <a:fillRect/>
          </a:stretch>
        </p:blipFill>
        <p:spPr>
          <a:xfrm>
            <a:off x="2909455" y="735088"/>
            <a:ext cx="4572000" cy="2389835"/>
          </a:xfrm>
          <a:prstGeom prst="rect">
            <a:avLst/>
          </a:prstGeom>
        </p:spPr>
      </p:pic>
      <p:pic>
        <p:nvPicPr>
          <p:cNvPr id="11" name="図 10">
            <a:extLst>
              <a:ext uri="{FF2B5EF4-FFF2-40B4-BE49-F238E27FC236}">
                <a16:creationId xmlns:a16="http://schemas.microsoft.com/office/drawing/2014/main" id="{4CAAB23E-E4C4-1732-8BCA-6DBFB2A16298}"/>
              </a:ext>
            </a:extLst>
          </p:cNvPr>
          <p:cNvPicPr>
            <a:picLocks noChangeAspect="1"/>
          </p:cNvPicPr>
          <p:nvPr/>
        </p:nvPicPr>
        <p:blipFill>
          <a:blip r:embed="rId4"/>
          <a:stretch>
            <a:fillRect/>
          </a:stretch>
        </p:blipFill>
        <p:spPr>
          <a:xfrm>
            <a:off x="2168537" y="3167314"/>
            <a:ext cx="6493873" cy="3590211"/>
          </a:xfrm>
          <a:prstGeom prst="rect">
            <a:avLst/>
          </a:prstGeom>
        </p:spPr>
      </p:pic>
    </p:spTree>
    <p:extLst>
      <p:ext uri="{BB962C8B-B14F-4D97-AF65-F5344CB8AC3E}">
        <p14:creationId xmlns:p14="http://schemas.microsoft.com/office/powerpoint/2010/main" val="3109787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F673CEF-4C8B-AFDC-A38A-B41FC00938FC}"/>
              </a:ext>
            </a:extLst>
          </p:cNvPr>
          <p:cNvSpPr txBox="1"/>
          <p:nvPr/>
        </p:nvSpPr>
        <p:spPr>
          <a:xfrm>
            <a:off x="704528" y="188640"/>
            <a:ext cx="7864653"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甲状腺被ばく線量モニタリング実施マニュアル（実務編</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-4</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40134B43-ADB9-4603-B455-2CC2A9A0CC68}"/>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27E05079-EA80-82CC-59AD-B62F5A4EAC61}"/>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ADA90C1A-D3EE-DFE3-9334-70CE9BE927FC}"/>
              </a:ext>
            </a:extLst>
          </p:cNvPr>
          <p:cNvSpPr/>
          <p:nvPr/>
        </p:nvSpPr>
        <p:spPr>
          <a:xfrm>
            <a:off x="583226" y="1028750"/>
            <a:ext cx="8856984" cy="2544266"/>
          </a:xfrm>
          <a:prstGeom prst="roundRect">
            <a:avLst>
              <a:gd name="adj" fmla="val 278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996F8A5-A2AA-949A-515D-3F11E61286B6}"/>
              </a:ext>
            </a:extLst>
          </p:cNvPr>
          <p:cNvSpPr txBox="1"/>
          <p:nvPr/>
        </p:nvSpPr>
        <p:spPr>
          <a:xfrm>
            <a:off x="775912" y="858198"/>
            <a:ext cx="3252814"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2.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簡易測定の準備 </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2</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）要員の選任</a:t>
            </a:r>
          </a:p>
        </p:txBody>
      </p:sp>
      <p:sp>
        <p:nvSpPr>
          <p:cNvPr id="9" name="テキスト ボックス 8">
            <a:extLst>
              <a:ext uri="{FF2B5EF4-FFF2-40B4-BE49-F238E27FC236}">
                <a16:creationId xmlns:a16="http://schemas.microsoft.com/office/drawing/2014/main" id="{4469B855-A27C-D048-9150-321C0B7D3B12}"/>
              </a:ext>
            </a:extLst>
          </p:cNvPr>
          <p:cNvSpPr txBox="1"/>
          <p:nvPr/>
        </p:nvSpPr>
        <p:spPr>
          <a:xfrm>
            <a:off x="691239" y="1196752"/>
            <a:ext cx="8640959" cy="2284280"/>
          </a:xfrm>
          <a:prstGeom prst="rect">
            <a:avLst/>
          </a:prstGeom>
          <a:noFill/>
        </p:spPr>
        <p:txBody>
          <a:bodyPr wrap="square" rtlCol="0">
            <a:spAutoFit/>
          </a:bodyPr>
          <a:lstStyle/>
          <a:p>
            <a:pPr marL="285750" indent="-28575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簡易測定班の要員は，地方公共団体や原子力災害医療協力機関，原子力事業者の職員等であって，</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甲状腺被ばく線量モニタリングに関する研修を受講</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し，</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業務遂行に必要な知識と技能を備えている者</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から選任する。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簡易測定責任者（補佐）は，原則として，立地道府県等の地方公共団体の職員であって，原子力防災に関する基礎的な研修を受講した者，または，同等の知識や実務経験を有する者から選任する。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必要に応じて，放射線防護の専門家を高度被ばく医療支援センターや大学等に派遣依頼する。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10" name="四角形: 角を丸くする 9">
            <a:extLst>
              <a:ext uri="{FF2B5EF4-FFF2-40B4-BE49-F238E27FC236}">
                <a16:creationId xmlns:a16="http://schemas.microsoft.com/office/drawing/2014/main" id="{4BC0E085-D528-3015-9CDD-68A4DAB57BDE}"/>
              </a:ext>
            </a:extLst>
          </p:cNvPr>
          <p:cNvSpPr/>
          <p:nvPr/>
        </p:nvSpPr>
        <p:spPr>
          <a:xfrm>
            <a:off x="582602" y="3909069"/>
            <a:ext cx="8856984" cy="2688279"/>
          </a:xfrm>
          <a:prstGeom prst="roundRect">
            <a:avLst>
              <a:gd name="adj" fmla="val 278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7D2C094-F7AD-638C-1B1C-9F6DA111D72F}"/>
              </a:ext>
            </a:extLst>
          </p:cNvPr>
          <p:cNvSpPr txBox="1"/>
          <p:nvPr/>
        </p:nvSpPr>
        <p:spPr>
          <a:xfrm>
            <a:off x="775912" y="3716002"/>
            <a:ext cx="3457998"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2.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簡易測定の準備 </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3</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）資機材の準備</a:t>
            </a:r>
          </a:p>
        </p:txBody>
      </p:sp>
      <p:graphicFrame>
        <p:nvGraphicFramePr>
          <p:cNvPr id="15" name="表 15">
            <a:extLst>
              <a:ext uri="{FF2B5EF4-FFF2-40B4-BE49-F238E27FC236}">
                <a16:creationId xmlns:a16="http://schemas.microsoft.com/office/drawing/2014/main" id="{39EB578A-23FD-D381-0802-32F74A765D29}"/>
              </a:ext>
            </a:extLst>
          </p:cNvPr>
          <p:cNvGraphicFramePr>
            <a:graphicFrameLocks noGrp="1"/>
          </p:cNvGraphicFramePr>
          <p:nvPr>
            <p:extLst>
              <p:ext uri="{D42A27DB-BD31-4B8C-83A1-F6EECF244321}">
                <p14:modId xmlns:p14="http://schemas.microsoft.com/office/powerpoint/2010/main" val="3693496760"/>
              </p:ext>
            </p:extLst>
          </p:nvPr>
        </p:nvGraphicFramePr>
        <p:xfrm>
          <a:off x="920551" y="4150574"/>
          <a:ext cx="8208912" cy="1630680"/>
        </p:xfrm>
        <a:graphic>
          <a:graphicData uri="http://schemas.openxmlformats.org/drawingml/2006/table">
            <a:tbl>
              <a:tblPr firstRow="1" bandRow="1">
                <a:tableStyleId>{5C22544A-7EE6-4342-B048-85BDC9FD1C3A}</a:tableStyleId>
              </a:tblPr>
              <a:tblGrid>
                <a:gridCol w="1454074">
                  <a:extLst>
                    <a:ext uri="{9D8B030D-6E8A-4147-A177-3AD203B41FA5}">
                      <a16:colId xmlns:a16="http://schemas.microsoft.com/office/drawing/2014/main" val="4183677045"/>
                    </a:ext>
                  </a:extLst>
                </a:gridCol>
                <a:gridCol w="6754838">
                  <a:extLst>
                    <a:ext uri="{9D8B030D-6E8A-4147-A177-3AD203B41FA5}">
                      <a16:colId xmlns:a16="http://schemas.microsoft.com/office/drawing/2014/main" val="232004455"/>
                    </a:ext>
                  </a:extLst>
                </a:gridCol>
              </a:tblGrid>
              <a:tr h="370840">
                <a:tc>
                  <a:txBody>
                    <a:bodyPr/>
                    <a:lstStyle/>
                    <a:p>
                      <a:r>
                        <a:rPr kumimoji="1" lang="ja-JP" altLang="en-US" sz="1400" b="0">
                          <a:solidFill>
                            <a:schemeClr val="tx1"/>
                          </a:solidFill>
                          <a:latin typeface="BIZ UDPゴシック" panose="020B0400000000000000" pitchFamily="50" charset="-128"/>
                          <a:ea typeface="BIZ UDPゴシック" panose="020B0400000000000000" pitchFamily="50" charset="-128"/>
                        </a:rPr>
                        <a:t>放射線測定器</a:t>
                      </a:r>
                      <a:r>
                        <a:rPr kumimoji="1" lang="en-US" altLang="ja-JP" sz="1400" b="0" baseline="30000">
                          <a:solidFill>
                            <a:schemeClr val="tx1"/>
                          </a:solidFill>
                          <a:latin typeface="Arial" panose="020B0604020202020204" pitchFamily="34" charset="0"/>
                          <a:ea typeface="BIZ UDPゴシック" panose="020B0400000000000000" pitchFamily="50" charset="-128"/>
                          <a:cs typeface="Arial" panose="020B0604020202020204" pitchFamily="34" charset="0"/>
                        </a:rPr>
                        <a:t>※1</a:t>
                      </a:r>
                      <a:endParaRPr kumimoji="1" lang="ja-JP" altLang="en-US" sz="1400" b="0" baseline="3000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400" b="0">
                          <a:solidFill>
                            <a:schemeClr val="tx1"/>
                          </a:solidFill>
                          <a:latin typeface="BIZ UDPゴシック" panose="020B0400000000000000" pitchFamily="50" charset="-128"/>
                          <a:ea typeface="BIZ UDPゴシック" panose="020B0400000000000000" pitchFamily="50" charset="-128"/>
                        </a:rPr>
                        <a:t>空間放射線量率及び簡易測定用の放射線</a:t>
                      </a:r>
                      <a:r>
                        <a:rPr kumimoji="1" lang="ja-JP" altLang="en-US" sz="1400" b="0">
                          <a:solidFill>
                            <a:schemeClr val="tx1"/>
                          </a:solidFill>
                          <a:latin typeface="Arial" panose="020B0604020202020204" pitchFamily="34" charset="0"/>
                          <a:ea typeface="BIZ UDPゴシック" panose="020B0400000000000000" pitchFamily="50" charset="-128"/>
                          <a:cs typeface="Arial" panose="020B0604020202020204" pitchFamily="34" charset="0"/>
                        </a:rPr>
                        <a:t>測定器 </a:t>
                      </a:r>
                      <a:r>
                        <a:rPr kumimoji="1" lang="en-US" altLang="ja-JP" sz="1400" b="0">
                          <a:solidFill>
                            <a:schemeClr val="tx1"/>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400" b="0" err="1">
                          <a:solidFill>
                            <a:schemeClr val="tx1"/>
                          </a:solidFill>
                          <a:latin typeface="Arial" panose="020B0604020202020204" pitchFamily="34" charset="0"/>
                          <a:ea typeface="BIZ UDPゴシック" panose="020B0400000000000000" pitchFamily="50" charset="-128"/>
                          <a:cs typeface="Arial" panose="020B0604020202020204" pitchFamily="34" charset="0"/>
                        </a:rPr>
                        <a:t>NaI</a:t>
                      </a:r>
                      <a:r>
                        <a:rPr kumimoji="1" lang="en-US" altLang="ja-JP" sz="1400" b="0">
                          <a:solidFill>
                            <a:schemeClr val="tx1"/>
                          </a:solidFill>
                          <a:latin typeface="Arial" panose="020B0604020202020204" pitchFamily="34" charset="0"/>
                          <a:ea typeface="BIZ UDPゴシック" panose="020B0400000000000000" pitchFamily="50" charset="-128"/>
                          <a:cs typeface="Arial" panose="020B0604020202020204" pitchFamily="34" charset="0"/>
                        </a:rPr>
                        <a:t>(Tl)</a:t>
                      </a:r>
                      <a:r>
                        <a:rPr kumimoji="1" lang="ja-JP" altLang="en-US" sz="1400" b="0">
                          <a:solidFill>
                            <a:schemeClr val="tx1"/>
                          </a:solidFill>
                          <a:latin typeface="Arial" panose="020B0604020202020204" pitchFamily="34" charset="0"/>
                          <a:ea typeface="BIZ UDPゴシック" panose="020B0400000000000000" pitchFamily="50" charset="-128"/>
                          <a:cs typeface="Arial" panose="020B0604020202020204" pitchFamily="34" charset="0"/>
                        </a:rPr>
                        <a:t>サーベイメータ）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40059551"/>
                  </a:ext>
                </a:extLst>
              </a:tr>
              <a:tr h="370840">
                <a:tc>
                  <a:txBody>
                    <a:bodyPr/>
                    <a:lstStyle/>
                    <a:p>
                      <a:r>
                        <a:rPr kumimoji="1" lang="ja-JP" altLang="en-US" sz="1400" b="0">
                          <a:solidFill>
                            <a:schemeClr val="tx1"/>
                          </a:solidFill>
                          <a:latin typeface="BIZ UDPゴシック" panose="020B0400000000000000" pitchFamily="50" charset="-128"/>
                          <a:ea typeface="BIZ UDPゴシック" panose="020B0400000000000000" pitchFamily="50" charset="-128"/>
                        </a:rPr>
                        <a:t>簡易測定用品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400" b="0">
                          <a:solidFill>
                            <a:schemeClr val="tx1"/>
                          </a:solidFill>
                          <a:latin typeface="BIZ UDPゴシック" panose="020B0400000000000000" pitchFamily="50" charset="-128"/>
                          <a:ea typeface="BIZ UDPゴシック" panose="020B0400000000000000" pitchFamily="50" charset="-128"/>
                        </a:rPr>
                        <a:t>測定器用カバー（ラップ，ガーゼ等），輪ゴム，ウェットティッシュ，ポリ袋，着替え用衣類，記録用端末，同意書等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03260335"/>
                  </a:ext>
                </a:extLst>
              </a:tr>
              <a:tr h="370840">
                <a:tc>
                  <a:txBody>
                    <a:bodyPr/>
                    <a:lstStyle/>
                    <a:p>
                      <a:r>
                        <a:rPr kumimoji="1" lang="ja-JP" altLang="en-US" sz="1400" b="0">
                          <a:solidFill>
                            <a:schemeClr val="tx1"/>
                          </a:solidFill>
                          <a:latin typeface="BIZ UDPゴシック" panose="020B0400000000000000" pitchFamily="50" charset="-128"/>
                          <a:ea typeface="BIZ UDPゴシック" panose="020B0400000000000000" pitchFamily="50" charset="-128"/>
                        </a:rPr>
                        <a:t>要員装備</a:t>
                      </a:r>
                      <a:r>
                        <a:rPr kumimoji="1" lang="en-US" altLang="ja-JP" sz="1400" b="0" baseline="30000">
                          <a:solidFill>
                            <a:schemeClr val="tx1"/>
                          </a:solidFill>
                          <a:latin typeface="Arial" panose="020B0604020202020204" pitchFamily="34" charset="0"/>
                          <a:ea typeface="BIZ UDPゴシック" panose="020B0400000000000000" pitchFamily="50" charset="-128"/>
                          <a:cs typeface="Arial" panose="020B0604020202020204" pitchFamily="34" charset="0"/>
                        </a:rPr>
                        <a:t>※2</a:t>
                      </a:r>
                      <a:endParaRPr kumimoji="1" lang="ja-JP" altLang="en-US" sz="1400" b="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400" b="0">
                          <a:solidFill>
                            <a:schemeClr val="tx1"/>
                          </a:solidFill>
                          <a:latin typeface="BIZ UDPゴシック" panose="020B0400000000000000" pitchFamily="50" charset="-128"/>
                          <a:ea typeface="BIZ UDPゴシック" panose="020B0400000000000000" pitchFamily="50" charset="-128"/>
                        </a:rPr>
                        <a:t>サージカルマスク，使い捨て手袋（測定者の感染症予防用）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20331652"/>
                  </a:ext>
                </a:extLst>
              </a:tr>
              <a:tr h="370840">
                <a:tc>
                  <a:txBody>
                    <a:bodyPr/>
                    <a:lstStyle/>
                    <a:p>
                      <a:r>
                        <a:rPr kumimoji="1" lang="ja-JP" altLang="en-US" sz="1400" b="0">
                          <a:solidFill>
                            <a:schemeClr val="tx1"/>
                          </a:solidFill>
                          <a:latin typeface="BIZ UDPゴシック" panose="020B0400000000000000" pitchFamily="50" charset="-128"/>
                          <a:ea typeface="BIZ UDPゴシック" panose="020B0400000000000000" pitchFamily="50" charset="-128"/>
                        </a:rPr>
                        <a:t>会場設営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400" b="0">
                          <a:solidFill>
                            <a:schemeClr val="tx1"/>
                          </a:solidFill>
                          <a:latin typeface="BIZ UDPゴシック" panose="020B0400000000000000" pitchFamily="50" charset="-128"/>
                          <a:ea typeface="BIZ UDPゴシック" panose="020B0400000000000000" pitchFamily="50" charset="-128"/>
                        </a:rPr>
                        <a:t>案内板，机，椅子，衝立，養生シート等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82618751"/>
                  </a:ext>
                </a:extLst>
              </a:tr>
            </a:tbl>
          </a:graphicData>
        </a:graphic>
      </p:graphicFrame>
      <p:sp>
        <p:nvSpPr>
          <p:cNvPr id="16" name="テキスト ボックス 15">
            <a:extLst>
              <a:ext uri="{FF2B5EF4-FFF2-40B4-BE49-F238E27FC236}">
                <a16:creationId xmlns:a16="http://schemas.microsoft.com/office/drawing/2014/main" id="{5B64F4BB-59F5-2230-5B70-ECBEE289291C}"/>
              </a:ext>
            </a:extLst>
          </p:cNvPr>
          <p:cNvSpPr txBox="1"/>
          <p:nvPr/>
        </p:nvSpPr>
        <p:spPr>
          <a:xfrm>
            <a:off x="920551" y="5877272"/>
            <a:ext cx="8208912" cy="646331"/>
          </a:xfrm>
          <a:prstGeom prst="rect">
            <a:avLst/>
          </a:prstGeom>
          <a:noFill/>
        </p:spPr>
        <p:txBody>
          <a:bodyPr wrap="square" rtlCol="0">
            <a:spAutoFit/>
          </a:bodyPr>
          <a:lstStyle/>
          <a:p>
            <a:pPr algn="l"/>
            <a:r>
              <a:rPr kumimoji="1" lang="en-US" altLang="ja-JP" sz="1200">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200">
                <a:latin typeface="Arial" panose="020B0604020202020204" pitchFamily="34" charset="0"/>
                <a:ea typeface="BIZ UDPゴシック" panose="020B0400000000000000" pitchFamily="50" charset="-128"/>
                <a:cs typeface="Arial" panose="020B0604020202020204" pitchFamily="34" charset="0"/>
              </a:rPr>
              <a:t> 当該機器は</a:t>
            </a:r>
            <a:r>
              <a:rPr kumimoji="1" lang="en-US" altLang="ja-JP" sz="1200">
                <a:latin typeface="Arial" panose="020B0604020202020204" pitchFamily="34" charset="0"/>
                <a:ea typeface="BIZ UDPゴシック" panose="020B0400000000000000" pitchFamily="50" charset="-128"/>
                <a:cs typeface="Arial" panose="020B0604020202020204" pitchFamily="34" charset="0"/>
              </a:rPr>
              <a:t>JIS Z4333</a:t>
            </a:r>
            <a:r>
              <a:rPr kumimoji="1" lang="ja-JP" altLang="en-US" sz="1200">
                <a:latin typeface="Arial" panose="020B0604020202020204" pitchFamily="34" charset="0"/>
                <a:ea typeface="BIZ UDPゴシック" panose="020B0400000000000000" pitchFamily="50" charset="-128"/>
                <a:cs typeface="Arial" panose="020B0604020202020204" pitchFamily="34" charset="0"/>
              </a:rPr>
              <a:t>に準拠したエネルギー補償型の機器を用いること。また，</a:t>
            </a:r>
            <a:r>
              <a:rPr kumimoji="1" lang="en-US" altLang="ja-JP" sz="1200">
                <a:latin typeface="Arial" panose="020B0604020202020204" pitchFamily="34" charset="0"/>
                <a:ea typeface="BIZ UDPゴシック" panose="020B0400000000000000" pitchFamily="50" charset="-128"/>
                <a:cs typeface="Arial" panose="020B0604020202020204" pitchFamily="34" charset="0"/>
              </a:rPr>
              <a:t>JIS Z4511</a:t>
            </a:r>
            <a:r>
              <a:rPr kumimoji="1" lang="ja-JP" altLang="en-US" sz="1200">
                <a:latin typeface="Arial" panose="020B0604020202020204" pitchFamily="34" charset="0"/>
                <a:ea typeface="BIZ UDPゴシック" panose="020B0400000000000000" pitchFamily="50" charset="-128"/>
                <a:cs typeface="Arial" panose="020B0604020202020204" pitchFamily="34" charset="0"/>
              </a:rPr>
              <a:t>に準拠して定期的に校正されたものであること。</a:t>
            </a:r>
            <a:r>
              <a:rPr kumimoji="1" lang="en-US" altLang="ja-JP" sz="1200">
                <a:latin typeface="Arial" panose="020B0604020202020204" pitchFamily="34" charset="0"/>
                <a:ea typeface="BIZ UDPゴシック" panose="020B0400000000000000" pitchFamily="50" charset="-128"/>
                <a:cs typeface="Arial" panose="020B0604020202020204" pitchFamily="34" charset="0"/>
              </a:rPr>
              <a:t> </a:t>
            </a:r>
          </a:p>
          <a:p>
            <a:pPr algn="l"/>
            <a:r>
              <a:rPr kumimoji="1" lang="en-US" altLang="ja-JP" sz="1200">
                <a:latin typeface="Arial" panose="020B0604020202020204" pitchFamily="34" charset="0"/>
                <a:ea typeface="BIZ UDPゴシック" panose="020B0400000000000000" pitchFamily="50" charset="-128"/>
                <a:cs typeface="Arial" panose="020B0604020202020204" pitchFamily="34" charset="0"/>
              </a:rPr>
              <a:t>※2</a:t>
            </a:r>
            <a:r>
              <a:rPr kumimoji="1" lang="ja-JP" altLang="en-US" sz="1200">
                <a:latin typeface="Arial" panose="020B0604020202020204" pitchFamily="34" charset="0"/>
                <a:ea typeface="BIZ UDPゴシック" panose="020B0400000000000000" pitchFamily="50" charset="-128"/>
                <a:cs typeface="Arial" panose="020B0604020202020204" pitchFamily="34" charset="0"/>
              </a:rPr>
              <a:t> サージカルマスクは</a:t>
            </a:r>
            <a:r>
              <a:rPr kumimoji="1" lang="en-US" altLang="ja-JP" sz="1200">
                <a:latin typeface="Arial" panose="020B0604020202020204" pitchFamily="34" charset="0"/>
                <a:ea typeface="BIZ UDPゴシック" panose="020B0400000000000000" pitchFamily="50" charset="-128"/>
                <a:cs typeface="Arial" panose="020B0604020202020204" pitchFamily="34" charset="0"/>
              </a:rPr>
              <a:t>JIS T9001</a:t>
            </a:r>
            <a:r>
              <a:rPr kumimoji="1" lang="ja-JP" altLang="en-US" sz="1200">
                <a:latin typeface="Arial" panose="020B0604020202020204" pitchFamily="34" charset="0"/>
                <a:ea typeface="BIZ UDPゴシック" panose="020B0400000000000000" pitchFamily="50" charset="-128"/>
                <a:cs typeface="Arial" panose="020B0604020202020204" pitchFamily="34" charset="0"/>
              </a:rPr>
              <a:t>の医療用マスクまたは</a:t>
            </a:r>
            <a:r>
              <a:rPr kumimoji="1" lang="en-US" altLang="ja-JP" sz="1200">
                <a:latin typeface="Arial" panose="020B0604020202020204" pitchFamily="34" charset="0"/>
                <a:ea typeface="BIZ UDPゴシック" panose="020B0400000000000000" pitchFamily="50" charset="-128"/>
                <a:cs typeface="Arial" panose="020B0604020202020204" pitchFamily="34" charset="0"/>
              </a:rPr>
              <a:t>JIS T9002</a:t>
            </a:r>
            <a:r>
              <a:rPr kumimoji="1" lang="ja-JP" altLang="en-US" sz="1200">
                <a:latin typeface="Arial" panose="020B0604020202020204" pitchFamily="34" charset="0"/>
                <a:ea typeface="BIZ UDPゴシック" panose="020B0400000000000000" pitchFamily="50" charset="-128"/>
                <a:cs typeface="Arial" panose="020B0604020202020204" pitchFamily="34" charset="0"/>
              </a:rPr>
              <a:t>に相当する性能であること。</a:t>
            </a:r>
          </a:p>
        </p:txBody>
      </p:sp>
    </p:spTree>
    <p:extLst>
      <p:ext uri="{BB962C8B-B14F-4D97-AF65-F5344CB8AC3E}">
        <p14:creationId xmlns:p14="http://schemas.microsoft.com/office/powerpoint/2010/main" val="2762910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70DBFBB-2B41-7AE9-5666-457B1EF03E50}"/>
              </a:ext>
            </a:extLst>
          </p:cNvPr>
          <p:cNvSpPr txBox="1"/>
          <p:nvPr/>
        </p:nvSpPr>
        <p:spPr>
          <a:xfrm>
            <a:off x="704528" y="188640"/>
            <a:ext cx="7864653"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甲状腺被ばく線量モニタリング実施マニュアル（実務編</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-5</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86082280-22D7-52BF-E10B-68E4AF8EF600}"/>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1E79DBA5-A23E-4CFF-67C4-C2BE1CB61370}"/>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2BF78CA8-B8CC-57CC-F59E-F5A78AA9304D}"/>
              </a:ext>
            </a:extLst>
          </p:cNvPr>
          <p:cNvSpPr/>
          <p:nvPr/>
        </p:nvSpPr>
        <p:spPr>
          <a:xfrm>
            <a:off x="583226" y="1028750"/>
            <a:ext cx="8856984" cy="2525217"/>
          </a:xfrm>
          <a:prstGeom prst="roundRect">
            <a:avLst>
              <a:gd name="adj" fmla="val 278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19D6B56-0ADF-BF83-2C94-6002F5A7D4E0}"/>
              </a:ext>
            </a:extLst>
          </p:cNvPr>
          <p:cNvSpPr txBox="1"/>
          <p:nvPr/>
        </p:nvSpPr>
        <p:spPr>
          <a:xfrm>
            <a:off x="776536" y="859473"/>
            <a:ext cx="6239209"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3.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簡易測定の実施方法 </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）対象者への周知方法，対象者の把握方法</a:t>
            </a:r>
          </a:p>
        </p:txBody>
      </p:sp>
      <p:sp>
        <p:nvSpPr>
          <p:cNvPr id="9" name="テキスト ボックス 8">
            <a:extLst>
              <a:ext uri="{FF2B5EF4-FFF2-40B4-BE49-F238E27FC236}">
                <a16:creationId xmlns:a16="http://schemas.microsoft.com/office/drawing/2014/main" id="{79BC8836-E7E4-CD38-5515-E1684CC6EDD6}"/>
              </a:ext>
            </a:extLst>
          </p:cNvPr>
          <p:cNvSpPr txBox="1"/>
          <p:nvPr/>
        </p:nvSpPr>
        <p:spPr>
          <a:xfrm>
            <a:off x="691239" y="1196752"/>
            <a:ext cx="8640959" cy="2284280"/>
          </a:xfrm>
          <a:prstGeom prst="rect">
            <a:avLst/>
          </a:prstGeom>
          <a:noFill/>
        </p:spPr>
        <p:txBody>
          <a:bodyPr wrap="square" rtlCol="0">
            <a:spAutoFit/>
          </a:bodyPr>
          <a:lstStyle/>
          <a:p>
            <a:pPr marL="285750" indent="-28575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立地道府県等は，</a:t>
            </a:r>
            <a:r>
              <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OIL</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に基づく防護措置として避難又は一時移転を実施した住民（避難所以外に避難した者を含む）等に対して簡易測定を受けるために必要な情報を受け取れるよう，</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避難所内での情報提供に加え，ホームページや</a:t>
            </a:r>
            <a:r>
              <a:rPr kumimoji="1" lang="en-US" altLang="ja-JP"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SNS</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等の媒体を介して情報を広く発信</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本人の申し出や市町村から提供される避難者名簿等により，</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簡易測定の対象者を把握</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するとともに，</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対象者には簡易測定の実施場所，実施日時等を案内</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対象者には，簡易測定の際に，</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避難時に着用していた衣服から着替えること，露出部は拭き取り又は洗浄をするように周知</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10" name="四角形: 角を丸くする 9">
            <a:extLst>
              <a:ext uri="{FF2B5EF4-FFF2-40B4-BE49-F238E27FC236}">
                <a16:creationId xmlns:a16="http://schemas.microsoft.com/office/drawing/2014/main" id="{912290D0-DC37-6A4E-4C62-286D3C088D03}"/>
              </a:ext>
            </a:extLst>
          </p:cNvPr>
          <p:cNvSpPr/>
          <p:nvPr/>
        </p:nvSpPr>
        <p:spPr>
          <a:xfrm>
            <a:off x="583226" y="3909070"/>
            <a:ext cx="8856984" cy="1248122"/>
          </a:xfrm>
          <a:prstGeom prst="roundRect">
            <a:avLst>
              <a:gd name="adj" fmla="val 668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47717BE-CB72-1E08-1C07-B0605D94D768}"/>
              </a:ext>
            </a:extLst>
          </p:cNvPr>
          <p:cNvSpPr txBox="1"/>
          <p:nvPr/>
        </p:nvSpPr>
        <p:spPr>
          <a:xfrm>
            <a:off x="776536" y="3742804"/>
            <a:ext cx="4748416"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3.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簡易測定の実施方法 </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2</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）バックグラウンドの測定</a:t>
            </a:r>
          </a:p>
        </p:txBody>
      </p:sp>
      <p:sp>
        <p:nvSpPr>
          <p:cNvPr id="12" name="テキスト ボックス 11">
            <a:extLst>
              <a:ext uri="{FF2B5EF4-FFF2-40B4-BE49-F238E27FC236}">
                <a16:creationId xmlns:a16="http://schemas.microsoft.com/office/drawing/2014/main" id="{9E778A14-6CE1-E67C-7908-C92E675D287A}"/>
              </a:ext>
            </a:extLst>
          </p:cNvPr>
          <p:cNvSpPr txBox="1"/>
          <p:nvPr/>
        </p:nvSpPr>
        <p:spPr>
          <a:xfrm>
            <a:off x="691239" y="4077072"/>
            <a:ext cx="8640959" cy="1028487"/>
          </a:xfrm>
          <a:prstGeom prst="rect">
            <a:avLst/>
          </a:prstGeom>
          <a:noFill/>
        </p:spPr>
        <p:txBody>
          <a:bodyPr wrap="square" rtlCol="0">
            <a:spAutoFit/>
          </a:bodyPr>
          <a:lstStyle/>
          <a:p>
            <a:pPr marL="285750" indent="-28575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簡易測定の実施場所において，</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バックグラウンドの空間線量率</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を計測し，平時と比べて同程度又は簡易測定において</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十分低いこと（</a:t>
            </a:r>
            <a:r>
              <a:rPr kumimoji="1" lang="en-US" altLang="ja-JP"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0.2 µ</a:t>
            </a:r>
            <a:r>
              <a:rPr kumimoji="1" lang="en-US" altLang="ja-JP" sz="1600" b="1" u="sng" dirty="0" err="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Sv</a:t>
            </a:r>
            <a:r>
              <a:rPr kumimoji="1" lang="en-US" altLang="ja-JP"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/h</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未満）を確認</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バックグラウンドは実施場所の屋内の定点とし，</a:t>
            </a:r>
            <a:r>
              <a:rPr kumimoji="1" lang="en-US" altLang="ja-JP"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時間に</a:t>
            </a:r>
            <a:r>
              <a:rPr kumimoji="1" lang="en-US" altLang="ja-JP"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回程度測定</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13" name="四角形: 角を丸くする 12">
            <a:extLst>
              <a:ext uri="{FF2B5EF4-FFF2-40B4-BE49-F238E27FC236}">
                <a16:creationId xmlns:a16="http://schemas.microsoft.com/office/drawing/2014/main" id="{9ABE13E4-6EE3-4450-0FA0-132C2118EFD1}"/>
              </a:ext>
            </a:extLst>
          </p:cNvPr>
          <p:cNvSpPr/>
          <p:nvPr/>
        </p:nvSpPr>
        <p:spPr>
          <a:xfrm>
            <a:off x="583226" y="5517232"/>
            <a:ext cx="8856984" cy="864096"/>
          </a:xfrm>
          <a:prstGeom prst="roundRect">
            <a:avLst>
              <a:gd name="adj" fmla="val 1054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0E13765-AB4B-BB4C-38AD-7587218C49F2}"/>
              </a:ext>
            </a:extLst>
          </p:cNvPr>
          <p:cNvSpPr txBox="1"/>
          <p:nvPr/>
        </p:nvSpPr>
        <p:spPr>
          <a:xfrm>
            <a:off x="776536" y="5343018"/>
            <a:ext cx="4073551"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3.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簡易測定の実施方法 </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3</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）簡易測定の方法</a:t>
            </a:r>
          </a:p>
        </p:txBody>
      </p:sp>
      <p:sp>
        <p:nvSpPr>
          <p:cNvPr id="15" name="テキスト ボックス 14">
            <a:extLst>
              <a:ext uri="{FF2B5EF4-FFF2-40B4-BE49-F238E27FC236}">
                <a16:creationId xmlns:a16="http://schemas.microsoft.com/office/drawing/2014/main" id="{AB9F77F3-9C7F-A178-B82F-D907C0D7DFE2}"/>
              </a:ext>
            </a:extLst>
          </p:cNvPr>
          <p:cNvSpPr txBox="1"/>
          <p:nvPr/>
        </p:nvSpPr>
        <p:spPr>
          <a:xfrm>
            <a:off x="691239" y="5661248"/>
            <a:ext cx="8640959" cy="653064"/>
          </a:xfrm>
          <a:prstGeom prst="rect">
            <a:avLst/>
          </a:prstGeom>
          <a:noFill/>
        </p:spPr>
        <p:txBody>
          <a:bodyPr wrap="square" rtlCol="0">
            <a:spAutoFit/>
          </a:bodyPr>
          <a:lstStyle/>
          <a:p>
            <a:pPr marL="285750" indent="-285750" algn="just">
              <a:lnSpc>
                <a:spcPct val="120000"/>
              </a:lnSpc>
              <a:spcAft>
                <a:spcPts val="600"/>
              </a:spcAft>
              <a:buFont typeface="Wingdings" panose="05000000000000000000" pitchFamily="2" charset="2"/>
              <a:buChar char="Ø"/>
            </a:pPr>
            <a:r>
              <a:rPr kumimoji="1" lang="en-US" altLang="ja-JP" sz="1600" dirty="0" err="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NaI</a:t>
            </a:r>
            <a:r>
              <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(Tl)</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サーベイメータを用いて測定し，</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時定数</a:t>
            </a:r>
            <a:r>
              <a:rPr kumimoji="1" lang="en-US" altLang="ja-JP"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10</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秒</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として，</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時定数の</a:t>
            </a:r>
            <a:r>
              <a:rPr kumimoji="1" lang="en-US" altLang="ja-JP"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3</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倍程度時間を経過後</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，指示値を読み取る。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3786058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7553D52-A337-90D8-131B-72EE10CAD71C}"/>
              </a:ext>
            </a:extLst>
          </p:cNvPr>
          <p:cNvSpPr txBox="1"/>
          <p:nvPr/>
        </p:nvSpPr>
        <p:spPr>
          <a:xfrm>
            <a:off x="704528" y="188640"/>
            <a:ext cx="2646878" cy="461665"/>
          </a:xfrm>
          <a:prstGeom prst="rect">
            <a:avLst/>
          </a:prstGeom>
          <a:noFill/>
        </p:spPr>
        <p:txBody>
          <a:bodyPr wrap="none" rtlCol="0">
            <a:spAutoFit/>
          </a:bodyPr>
          <a:lstStyle/>
          <a:p>
            <a:r>
              <a:rPr kumimoji="1" lang="ja-JP" altLang="en-US" sz="2400">
                <a:solidFill>
                  <a:schemeClr val="tx1">
                    <a:lumMod val="85000"/>
                    <a:lumOff val="15000"/>
                  </a:schemeClr>
                </a:solidFill>
                <a:latin typeface="BIZ UDPゴシック" panose="020B0400000000000000" pitchFamily="50" charset="-128"/>
                <a:ea typeface="BIZ UDPゴシック" panose="020B0400000000000000" pitchFamily="50" charset="-128"/>
              </a:rPr>
              <a:t>原子力災害の特徴</a:t>
            </a:r>
          </a:p>
        </p:txBody>
      </p:sp>
      <p:sp>
        <p:nvSpPr>
          <p:cNvPr id="5" name="正方形/長方形 4">
            <a:extLst>
              <a:ext uri="{FF2B5EF4-FFF2-40B4-BE49-F238E27FC236}">
                <a16:creationId xmlns:a16="http://schemas.microsoft.com/office/drawing/2014/main" id="{A778BD9C-0759-8A90-D025-E1FD64D9D2DD}"/>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BF128377-1039-536F-4A4C-DEFE4AA7D3BD}"/>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9670A9D7-EAD5-4F68-06B7-F5DA63B7FB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57047" y="3861048"/>
            <a:ext cx="2791904" cy="1881500"/>
          </a:xfrm>
          <a:prstGeom prst="rect">
            <a:avLst/>
          </a:prstGeom>
          <a:effectLst/>
        </p:spPr>
      </p:pic>
      <p:pic>
        <p:nvPicPr>
          <p:cNvPr id="8" name="Picture 9" descr="Fukushima">
            <a:extLst>
              <a:ext uri="{FF2B5EF4-FFF2-40B4-BE49-F238E27FC236}">
                <a16:creationId xmlns:a16="http://schemas.microsoft.com/office/drawing/2014/main" id="{DDEE3A0A-2081-05D3-292D-87AE238DBDA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92190" y="3861048"/>
            <a:ext cx="2990718" cy="188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26EB70D4-D1D8-C89C-8F9F-1A349FDF35CB}"/>
              </a:ext>
            </a:extLst>
          </p:cNvPr>
          <p:cNvSpPr txBox="1"/>
          <p:nvPr/>
        </p:nvSpPr>
        <p:spPr>
          <a:xfrm>
            <a:off x="522370" y="1412776"/>
            <a:ext cx="9133074" cy="2262158"/>
          </a:xfrm>
          <a:prstGeom prst="rect">
            <a:avLst/>
          </a:prstGeom>
          <a:noFill/>
          <a:effectLst/>
        </p:spPr>
        <p:txBody>
          <a:bodyPr wrap="square" rtlCol="0">
            <a:spAutoFit/>
          </a:bodyPr>
          <a:lstStyle/>
          <a:p>
            <a:pPr marL="285750" indent="-285750">
              <a:buFont typeface="Wingdings" panose="05000000000000000000" pitchFamily="2" charset="2"/>
              <a:buChar char="l"/>
            </a:pPr>
            <a:r>
              <a:rPr lang="ja-JP" altLang="en-US" sz="24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rPr>
              <a:t>大量の放射性物質の環境放出に伴い，公衆にも被ばくのおそれが生じる。</a:t>
            </a:r>
            <a:endParaRPr lang="en-US" altLang="ja-JP" sz="24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p>
            <a:endParaRPr lang="en-US" altLang="ja-JP" sz="7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p>
            <a:pPr marL="285750" indent="-285750">
              <a:buFont typeface="Wingdings" panose="05000000000000000000" pitchFamily="2" charset="2"/>
              <a:buChar char="l"/>
            </a:pPr>
            <a:r>
              <a:rPr kumimoji="1" lang="ja-JP" altLang="en-US" sz="24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rPr>
              <a:t>放射性物質による汚染範囲が広域にわたる。</a:t>
            </a:r>
            <a:endParaRPr lang="en-US" altLang="ja-JP" sz="24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p>
            <a:endParaRPr lang="en-US" altLang="ja-JP" sz="7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p>
            <a:pPr marL="285750" indent="-285750">
              <a:buFont typeface="Wingdings" panose="05000000000000000000" pitchFamily="2" charset="2"/>
              <a:buChar char="l"/>
            </a:pPr>
            <a:r>
              <a:rPr lang="ja-JP" altLang="en-US" sz="24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rPr>
              <a:t>多くの放射性核種が被ばく源となり，被ばく経路も様々</a:t>
            </a:r>
            <a:r>
              <a:rPr lang="ja-JP" altLang="en-US" sz="2400" dirty="0">
                <a:latin typeface="BIZ UDPゴシック" panose="020B0400000000000000" pitchFamily="50" charset="-128"/>
                <a:ea typeface="BIZ UDPゴシック" panose="020B0400000000000000" pitchFamily="50" charset="-128"/>
                <a:cs typeface="Arial" panose="020B0604020202020204" pitchFamily="34" charset="0"/>
              </a:rPr>
              <a:t>である</a:t>
            </a:r>
            <a:r>
              <a:rPr lang="ja-JP" altLang="en-US" sz="24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rPr>
              <a:t>。</a:t>
            </a:r>
            <a:endParaRPr kumimoji="1" lang="en-US" altLang="ja-JP" sz="24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p>
            <a:endParaRPr kumimoji="1" lang="en-US" altLang="ja-JP" sz="7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p>
            <a:pPr marL="285750" indent="-285750">
              <a:buFont typeface="Wingdings" panose="05000000000000000000" pitchFamily="2" charset="2"/>
              <a:buChar char="l"/>
            </a:pPr>
            <a:r>
              <a:rPr lang="ja-JP" altLang="en-US" sz="24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rPr>
              <a:t>被災者の長期的な健康管理が必要</a:t>
            </a:r>
            <a:r>
              <a:rPr lang="ja-JP" altLang="en-US" sz="2400" dirty="0">
                <a:latin typeface="BIZ UDPゴシック" panose="020B0400000000000000" pitchFamily="50" charset="-128"/>
                <a:ea typeface="BIZ UDPゴシック" panose="020B0400000000000000" pitchFamily="50" charset="-128"/>
                <a:cs typeface="Arial" panose="020B0604020202020204" pitchFamily="34" charset="0"/>
              </a:rPr>
              <a:t>である</a:t>
            </a:r>
            <a:r>
              <a:rPr lang="ja-JP" altLang="en-US" sz="24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rPr>
              <a:t>。</a:t>
            </a:r>
            <a:endParaRPr kumimoji="1" lang="en-US" altLang="ja-JP" sz="24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F496FF31-A9F3-28C5-7EAF-A5471E7C7694}"/>
              </a:ext>
            </a:extLst>
          </p:cNvPr>
          <p:cNvSpPr txBox="1"/>
          <p:nvPr/>
        </p:nvSpPr>
        <p:spPr>
          <a:xfrm>
            <a:off x="2732734" y="951111"/>
            <a:ext cx="4451860" cy="461665"/>
          </a:xfrm>
          <a:prstGeom prst="rect">
            <a:avLst/>
          </a:prstGeom>
          <a:noFill/>
          <a:effectLst/>
        </p:spPr>
        <p:txBody>
          <a:bodyPr wrap="none" rtlCol="0">
            <a:spAutoFit/>
          </a:bodyPr>
          <a:lstStyle/>
          <a:p>
            <a:pPr algn="ctr"/>
            <a:r>
              <a:rPr kumimoji="1" lang="ja-JP" altLang="en-US" sz="2400" u="sng">
                <a:solidFill>
                  <a:srgbClr val="0000FF"/>
                </a:solidFill>
                <a:latin typeface="BIZ UDPゴシック" panose="020B0400000000000000" pitchFamily="50" charset="-128"/>
                <a:ea typeface="BIZ UDPゴシック" panose="020B0400000000000000" pitchFamily="50" charset="-128"/>
                <a:cs typeface="Arial" panose="020B0604020202020204" pitchFamily="34" charset="0"/>
              </a:rPr>
              <a:t>原子力発電所における過酷事故</a:t>
            </a:r>
          </a:p>
        </p:txBody>
      </p:sp>
      <p:pic>
        <p:nvPicPr>
          <p:cNvPr id="11" name="Picture 2" descr="http://bso.up.n.seesaa.net/bso/image/fukusimagennpatukemuri.jpg?d=a2">
            <a:extLst>
              <a:ext uri="{FF2B5EF4-FFF2-40B4-BE49-F238E27FC236}">
                <a16:creationId xmlns:a16="http://schemas.microsoft.com/office/drawing/2014/main" id="{B845460C-E85E-F9A4-5D2A-4B33F64ABC31}"/>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33487" y="3861048"/>
            <a:ext cx="2880321" cy="188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a:extLst>
              <a:ext uri="{FF2B5EF4-FFF2-40B4-BE49-F238E27FC236}">
                <a16:creationId xmlns:a16="http://schemas.microsoft.com/office/drawing/2014/main" id="{E5776454-790B-D7EB-D115-9A3AE7EAD011}"/>
              </a:ext>
            </a:extLst>
          </p:cNvPr>
          <p:cNvSpPr txBox="1"/>
          <p:nvPr/>
        </p:nvSpPr>
        <p:spPr>
          <a:xfrm>
            <a:off x="638949" y="5837202"/>
            <a:ext cx="8640194" cy="400110"/>
          </a:xfrm>
          <a:prstGeom prst="rect">
            <a:avLst/>
          </a:prstGeom>
          <a:noFill/>
          <a:effectLst/>
        </p:spPr>
        <p:txBody>
          <a:bodyPr wrap="square" rtlCol="0">
            <a:spAutoFit/>
          </a:bodyPr>
          <a:lstStyle/>
          <a:p>
            <a:pPr algn="ctr"/>
            <a:r>
              <a:rPr kumimoji="1" lang="ja-JP" altLang="en-US" sz="2000">
                <a:solidFill>
                  <a:srgbClr val="FF0000"/>
                </a:solidFill>
                <a:latin typeface="BIZ UDPゴシック" panose="020B0400000000000000" pitchFamily="50" charset="-128"/>
                <a:ea typeface="BIZ UDPゴシック" panose="020B0400000000000000" pitchFamily="50" charset="-128"/>
              </a:rPr>
              <a:t>我が国独自の特徴として，大規模自然災害</a:t>
            </a:r>
            <a:r>
              <a:rPr lang="ja-JP" altLang="en-US" sz="2000">
                <a:solidFill>
                  <a:srgbClr val="FF0000"/>
                </a:solidFill>
                <a:latin typeface="BIZ UDPゴシック" panose="020B0400000000000000" pitchFamily="50" charset="-128"/>
                <a:ea typeface="BIZ UDPゴシック" panose="020B0400000000000000" pitchFamily="50" charset="-128"/>
              </a:rPr>
              <a:t>が</a:t>
            </a:r>
            <a:r>
              <a:rPr kumimoji="1" lang="ja-JP" altLang="en-US" sz="2000">
                <a:solidFill>
                  <a:srgbClr val="FF0000"/>
                </a:solidFill>
                <a:latin typeface="BIZ UDPゴシック" panose="020B0400000000000000" pitchFamily="50" charset="-128"/>
                <a:ea typeface="BIZ UDPゴシック" panose="020B0400000000000000" pitchFamily="50" charset="-128"/>
              </a:rPr>
              <a:t>トリガーとなる可能性が高い</a:t>
            </a:r>
          </a:p>
        </p:txBody>
      </p:sp>
    </p:spTree>
    <p:extLst>
      <p:ext uri="{BB962C8B-B14F-4D97-AF65-F5344CB8AC3E}">
        <p14:creationId xmlns:p14="http://schemas.microsoft.com/office/powerpoint/2010/main" val="13657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CF4C984-65AB-51DF-00FA-983A675151AA}"/>
              </a:ext>
            </a:extLst>
          </p:cNvPr>
          <p:cNvSpPr txBox="1"/>
          <p:nvPr/>
        </p:nvSpPr>
        <p:spPr>
          <a:xfrm>
            <a:off x="704528" y="188640"/>
            <a:ext cx="7864653"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甲状腺被ばく線量モニタリング実施マニュアル（実務編</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-6</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204B86DF-7436-3289-6A7E-55A474DBAB97}"/>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CA8805E2-272B-F73B-0F87-51AEB8496F5E}"/>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3CB9C5ED-F97A-EFA7-B5A1-8DBD966A2FD7}"/>
              </a:ext>
            </a:extLst>
          </p:cNvPr>
          <p:cNvSpPr/>
          <p:nvPr/>
        </p:nvSpPr>
        <p:spPr>
          <a:xfrm>
            <a:off x="583226" y="1028750"/>
            <a:ext cx="8856984" cy="2760288"/>
          </a:xfrm>
          <a:prstGeom prst="roundRect">
            <a:avLst>
              <a:gd name="adj" fmla="val 278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353AF69-DD0A-6BF9-93C4-5CD607E70F1F}"/>
              </a:ext>
            </a:extLst>
          </p:cNvPr>
          <p:cNvSpPr txBox="1"/>
          <p:nvPr/>
        </p:nvSpPr>
        <p:spPr>
          <a:xfrm>
            <a:off x="768698" y="862667"/>
            <a:ext cx="4073551"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3.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簡易測定の実施方法 </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4</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）簡易測定の手順</a:t>
            </a:r>
          </a:p>
        </p:txBody>
      </p:sp>
      <p:pic>
        <p:nvPicPr>
          <p:cNvPr id="10" name="図 9">
            <a:extLst>
              <a:ext uri="{FF2B5EF4-FFF2-40B4-BE49-F238E27FC236}">
                <a16:creationId xmlns:a16="http://schemas.microsoft.com/office/drawing/2014/main" id="{2A03FF53-E407-0506-CB7E-C36FD7C4C7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0307" y="1245617"/>
            <a:ext cx="5888355" cy="2111375"/>
          </a:xfrm>
          <a:prstGeom prst="rect">
            <a:avLst/>
          </a:prstGeom>
          <a:noFill/>
        </p:spPr>
      </p:pic>
      <p:sp>
        <p:nvSpPr>
          <p:cNvPr id="11" name="テキスト ボックス 10">
            <a:extLst>
              <a:ext uri="{FF2B5EF4-FFF2-40B4-BE49-F238E27FC236}">
                <a16:creationId xmlns:a16="http://schemas.microsoft.com/office/drawing/2014/main" id="{C5B8769A-91A4-31B3-A46A-722FB2C2C129}"/>
              </a:ext>
            </a:extLst>
          </p:cNvPr>
          <p:cNvSpPr txBox="1"/>
          <p:nvPr/>
        </p:nvSpPr>
        <p:spPr>
          <a:xfrm>
            <a:off x="4925628" y="3409255"/>
            <a:ext cx="2877711" cy="307777"/>
          </a:xfrm>
          <a:prstGeom prst="rect">
            <a:avLst/>
          </a:prstGeom>
          <a:noFill/>
        </p:spPr>
        <p:txBody>
          <a:bodyPr wrap="none" rtlCol="0">
            <a:spAutoFit/>
          </a:bodyPr>
          <a:lstStyle/>
          <a:p>
            <a:pPr algn="ctr"/>
            <a:r>
              <a:rPr lang="ja-JP" altLang="en-US" sz="1400" b="0" i="0" u="none" strike="noStrike" baseline="0">
                <a:latin typeface="BIZ UDPゴシック" panose="020B0400000000000000" pitchFamily="50" charset="-128"/>
                <a:ea typeface="BIZ UDPゴシック" panose="020B0400000000000000" pitchFamily="50" charset="-128"/>
              </a:rPr>
              <a:t>大腿部及び頸部の簡易測定の状況</a:t>
            </a:r>
            <a:endParaRPr kumimoji="1" lang="ja-JP" altLang="en-US" sz="140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357108AA-4C8A-1504-7232-75336DC8D7B4}"/>
              </a:ext>
            </a:extLst>
          </p:cNvPr>
          <p:cNvSpPr txBox="1"/>
          <p:nvPr/>
        </p:nvSpPr>
        <p:spPr>
          <a:xfrm>
            <a:off x="704529" y="1340768"/>
            <a:ext cx="2715778" cy="1892826"/>
          </a:xfrm>
          <a:prstGeom prst="rect">
            <a:avLst/>
          </a:prstGeom>
          <a:noFill/>
        </p:spPr>
        <p:txBody>
          <a:bodyPr wrap="square" rtlCol="0">
            <a:spAutoFit/>
          </a:bodyPr>
          <a:lstStyle/>
          <a:p>
            <a:pPr marL="342900" indent="-342900">
              <a:spcAft>
                <a:spcPts val="600"/>
              </a:spcAft>
              <a:buFont typeface="+mj-ea"/>
              <a:buAutoNum type="circleNumDbPlain"/>
            </a:pPr>
            <a:r>
              <a:rPr kumimoji="1" lang="ja-JP" altLang="en-US" sz="1600" b="1">
                <a:latin typeface="BIZ UDPゴシック" panose="020B0400000000000000" pitchFamily="50" charset="-128"/>
                <a:ea typeface="BIZ UDPゴシック" panose="020B0400000000000000" pitchFamily="50" charset="-128"/>
              </a:rPr>
              <a:t>対象者の受付</a:t>
            </a:r>
            <a:endParaRPr kumimoji="1" lang="en-US" altLang="ja-JP" sz="1600" b="1">
              <a:latin typeface="BIZ UDPゴシック" panose="020B0400000000000000" pitchFamily="50" charset="-128"/>
              <a:ea typeface="BIZ UDPゴシック" panose="020B0400000000000000" pitchFamily="50" charset="-128"/>
            </a:endParaRPr>
          </a:p>
          <a:p>
            <a:pPr marL="342900" indent="-342900">
              <a:spcAft>
                <a:spcPts val="600"/>
              </a:spcAft>
              <a:buFont typeface="+mj-ea"/>
              <a:buAutoNum type="circleNumDbPlain"/>
            </a:pPr>
            <a:r>
              <a:rPr kumimoji="1" lang="ja-JP" altLang="en-US" sz="1600" b="1">
                <a:latin typeface="BIZ UDPゴシック" panose="020B0400000000000000" pitchFamily="50" charset="-128"/>
                <a:ea typeface="BIZ UDPゴシック" panose="020B0400000000000000" pitchFamily="50" charset="-128"/>
              </a:rPr>
              <a:t>大腿部測定</a:t>
            </a:r>
            <a:endParaRPr kumimoji="1" lang="en-US" altLang="ja-JP" sz="1600" b="1">
              <a:latin typeface="BIZ UDPゴシック" panose="020B0400000000000000" pitchFamily="50" charset="-128"/>
              <a:ea typeface="BIZ UDPゴシック" panose="020B0400000000000000" pitchFamily="50" charset="-128"/>
            </a:endParaRPr>
          </a:p>
          <a:p>
            <a:pPr marL="342900" indent="-342900">
              <a:spcAft>
                <a:spcPts val="600"/>
              </a:spcAft>
              <a:buFont typeface="+mj-ea"/>
              <a:buAutoNum type="circleNumDbPlain"/>
            </a:pPr>
            <a:r>
              <a:rPr kumimoji="1" lang="ja-JP" altLang="en-US" sz="1600" b="1">
                <a:latin typeface="BIZ UDPゴシック" panose="020B0400000000000000" pitchFamily="50" charset="-128"/>
                <a:ea typeface="BIZ UDPゴシック" panose="020B0400000000000000" pitchFamily="50" charset="-128"/>
              </a:rPr>
              <a:t>頸部測定</a:t>
            </a:r>
            <a:endParaRPr kumimoji="1" lang="en-US" altLang="ja-JP" sz="1600" b="1">
              <a:latin typeface="BIZ UDPゴシック" panose="020B0400000000000000" pitchFamily="50" charset="-128"/>
              <a:ea typeface="BIZ UDPゴシック" panose="020B0400000000000000" pitchFamily="50" charset="-128"/>
            </a:endParaRPr>
          </a:p>
          <a:p>
            <a:pPr marL="342900" indent="-342900">
              <a:spcAft>
                <a:spcPts val="600"/>
              </a:spcAft>
              <a:buFont typeface="+mj-ea"/>
              <a:buAutoNum type="circleNumDbPlain"/>
            </a:pPr>
            <a:r>
              <a:rPr kumimoji="1" lang="ja-JP" altLang="en-US" sz="1600" b="1">
                <a:latin typeface="BIZ UDPゴシック" panose="020B0400000000000000" pitchFamily="50" charset="-128"/>
                <a:ea typeface="BIZ UDPゴシック" panose="020B0400000000000000" pitchFamily="50" charset="-128"/>
              </a:rPr>
              <a:t>正味値の計算</a:t>
            </a:r>
            <a:endParaRPr kumimoji="1" lang="en-US" altLang="ja-JP" sz="1600" b="1">
              <a:latin typeface="BIZ UDPゴシック" panose="020B0400000000000000" pitchFamily="50" charset="-128"/>
              <a:ea typeface="BIZ UDPゴシック" panose="020B0400000000000000" pitchFamily="50" charset="-128"/>
            </a:endParaRPr>
          </a:p>
          <a:p>
            <a:pPr marL="342900" indent="-342900">
              <a:spcAft>
                <a:spcPts val="600"/>
              </a:spcAft>
              <a:buFont typeface="+mj-ea"/>
              <a:buAutoNum type="circleNumDbPlain"/>
            </a:pPr>
            <a:r>
              <a:rPr kumimoji="1" lang="ja-JP" altLang="en-US" sz="1600" b="1">
                <a:latin typeface="BIZ UDPゴシック" panose="020B0400000000000000" pitchFamily="50" charset="-128"/>
                <a:ea typeface="BIZ UDPゴシック" panose="020B0400000000000000" pitchFamily="50" charset="-128"/>
              </a:rPr>
              <a:t>測定結果の伝達</a:t>
            </a:r>
            <a:endParaRPr kumimoji="1" lang="en-US" altLang="ja-JP" sz="1600" b="1">
              <a:latin typeface="BIZ UDPゴシック" panose="020B0400000000000000" pitchFamily="50" charset="-128"/>
              <a:ea typeface="BIZ UDPゴシック" panose="020B0400000000000000" pitchFamily="50" charset="-128"/>
            </a:endParaRPr>
          </a:p>
          <a:p>
            <a:pPr marL="285750" indent="-285750">
              <a:spcAft>
                <a:spcPts val="600"/>
              </a:spcAft>
              <a:buFont typeface="BIZ UDPゴシック" panose="020B0400000000000000" pitchFamily="50" charset="-128"/>
              <a:buChar char="＊"/>
            </a:pPr>
            <a:r>
              <a:rPr kumimoji="1" lang="ja-JP" altLang="en-US" sz="1200" b="1">
                <a:latin typeface="BIZ UDPゴシック" panose="020B0400000000000000" pitchFamily="50" charset="-128"/>
                <a:ea typeface="BIZ UDPゴシック" panose="020B0400000000000000" pitchFamily="50" charset="-128"/>
              </a:rPr>
              <a:t>スクリーニングレベルの超過有無</a:t>
            </a:r>
          </a:p>
        </p:txBody>
      </p:sp>
      <p:sp>
        <p:nvSpPr>
          <p:cNvPr id="13" name="テキスト ボックス 12">
            <a:extLst>
              <a:ext uri="{FF2B5EF4-FFF2-40B4-BE49-F238E27FC236}">
                <a16:creationId xmlns:a16="http://schemas.microsoft.com/office/drawing/2014/main" id="{0DEA5369-8954-AD88-9C10-C87843BA37F9}"/>
              </a:ext>
            </a:extLst>
          </p:cNvPr>
          <p:cNvSpPr txBox="1"/>
          <p:nvPr/>
        </p:nvSpPr>
        <p:spPr>
          <a:xfrm>
            <a:off x="1014156" y="3392682"/>
            <a:ext cx="1975221" cy="307777"/>
          </a:xfrm>
          <a:prstGeom prst="rect">
            <a:avLst/>
          </a:prstGeom>
          <a:noFill/>
        </p:spPr>
        <p:txBody>
          <a:bodyPr wrap="none" rtlCol="0">
            <a:spAutoFit/>
          </a:bodyPr>
          <a:lstStyle/>
          <a:p>
            <a:pPr algn="ctr"/>
            <a:r>
              <a:rPr kumimoji="1" lang="ja-JP" altLang="en-US" sz="1400">
                <a:solidFill>
                  <a:srgbClr val="FF0000"/>
                </a:solidFill>
                <a:latin typeface="BIZ UDPゴシック" panose="020B0400000000000000" pitchFamily="50" charset="-128"/>
                <a:ea typeface="BIZ UDPゴシック" panose="020B0400000000000000" pitchFamily="50" charset="-128"/>
              </a:rPr>
              <a:t>詳細は次の講義で解説</a:t>
            </a:r>
          </a:p>
        </p:txBody>
      </p:sp>
      <p:sp>
        <p:nvSpPr>
          <p:cNvPr id="14" name="四角形: 角を丸くする 13">
            <a:extLst>
              <a:ext uri="{FF2B5EF4-FFF2-40B4-BE49-F238E27FC236}">
                <a16:creationId xmlns:a16="http://schemas.microsoft.com/office/drawing/2014/main" id="{5BE09926-123A-E85E-3919-42B4E65AC48A}"/>
              </a:ext>
            </a:extLst>
          </p:cNvPr>
          <p:cNvSpPr/>
          <p:nvPr/>
        </p:nvSpPr>
        <p:spPr>
          <a:xfrm>
            <a:off x="583226" y="4176878"/>
            <a:ext cx="8856984" cy="864096"/>
          </a:xfrm>
          <a:prstGeom prst="roundRect">
            <a:avLst>
              <a:gd name="adj" fmla="val 7718"/>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74F358D-C225-FBB6-B9E7-7073BC573280}"/>
              </a:ext>
            </a:extLst>
          </p:cNvPr>
          <p:cNvSpPr txBox="1"/>
          <p:nvPr/>
        </p:nvSpPr>
        <p:spPr>
          <a:xfrm>
            <a:off x="769349" y="4020656"/>
            <a:ext cx="4245073"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3.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簡易測定の実施方法 </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5</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）測定データの管理</a:t>
            </a:r>
          </a:p>
        </p:txBody>
      </p:sp>
      <p:sp>
        <p:nvSpPr>
          <p:cNvPr id="16" name="テキスト ボックス 15">
            <a:extLst>
              <a:ext uri="{FF2B5EF4-FFF2-40B4-BE49-F238E27FC236}">
                <a16:creationId xmlns:a16="http://schemas.microsoft.com/office/drawing/2014/main" id="{730A518A-06ED-BFBF-75AE-166301E86A3C}"/>
              </a:ext>
            </a:extLst>
          </p:cNvPr>
          <p:cNvSpPr txBox="1"/>
          <p:nvPr/>
        </p:nvSpPr>
        <p:spPr>
          <a:xfrm>
            <a:off x="691239" y="4320894"/>
            <a:ext cx="8640959" cy="653064"/>
          </a:xfrm>
          <a:prstGeom prst="rect">
            <a:avLst/>
          </a:prstGeom>
          <a:noFill/>
        </p:spPr>
        <p:txBody>
          <a:bodyPr wrap="square" rtlCol="0">
            <a:spAutoFit/>
          </a:bodyPr>
          <a:lstStyle/>
          <a:p>
            <a:pPr marL="285750" indent="-28575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立地道府県等では，簡易測定を受けた者の氏名，年齢，連絡先，実施場所，実施日時，測定結果等の</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データを記録・管理</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18" name="四角形: 角を丸くする 17">
            <a:extLst>
              <a:ext uri="{FF2B5EF4-FFF2-40B4-BE49-F238E27FC236}">
                <a16:creationId xmlns:a16="http://schemas.microsoft.com/office/drawing/2014/main" id="{284C36EB-018E-C3F7-DE0C-35F86FB53C1F}"/>
              </a:ext>
            </a:extLst>
          </p:cNvPr>
          <p:cNvSpPr/>
          <p:nvPr/>
        </p:nvSpPr>
        <p:spPr>
          <a:xfrm>
            <a:off x="583226" y="5445224"/>
            <a:ext cx="8856984" cy="864096"/>
          </a:xfrm>
          <a:prstGeom prst="roundRect">
            <a:avLst>
              <a:gd name="adj" fmla="val 7718"/>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86D53777-5A2D-9893-6431-D70E6105F401}"/>
              </a:ext>
            </a:extLst>
          </p:cNvPr>
          <p:cNvSpPr txBox="1"/>
          <p:nvPr/>
        </p:nvSpPr>
        <p:spPr>
          <a:xfrm>
            <a:off x="773560" y="5281419"/>
            <a:ext cx="6755375"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3.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簡易測定の実施方法 </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6</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）スクリーニングレベルを超えた対象者への対応</a:t>
            </a:r>
          </a:p>
        </p:txBody>
      </p:sp>
      <p:sp>
        <p:nvSpPr>
          <p:cNvPr id="20" name="テキスト ボックス 19">
            <a:extLst>
              <a:ext uri="{FF2B5EF4-FFF2-40B4-BE49-F238E27FC236}">
                <a16:creationId xmlns:a16="http://schemas.microsoft.com/office/drawing/2014/main" id="{CD6FC902-71ED-C387-5A87-849FF2314C43}"/>
              </a:ext>
            </a:extLst>
          </p:cNvPr>
          <p:cNvSpPr txBox="1"/>
          <p:nvPr/>
        </p:nvSpPr>
        <p:spPr>
          <a:xfrm>
            <a:off x="691239" y="5589240"/>
            <a:ext cx="8640959" cy="653064"/>
          </a:xfrm>
          <a:prstGeom prst="rect">
            <a:avLst/>
          </a:prstGeom>
          <a:noFill/>
        </p:spPr>
        <p:txBody>
          <a:bodyPr wrap="square" rtlCol="0">
            <a:spAutoFit/>
          </a:bodyPr>
          <a:lstStyle/>
          <a:p>
            <a:pPr marL="285750" indent="-285750" algn="just">
              <a:lnSpc>
                <a:spcPct val="120000"/>
              </a:lnSpc>
              <a:spcAft>
                <a:spcPts val="600"/>
              </a:spcAft>
              <a:buFont typeface="Wingdings" panose="05000000000000000000" pitchFamily="2" charset="2"/>
              <a:buChar char="Ø"/>
            </a:pP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立地道府県等では該当者に詳細測定の対象者となることを</a:t>
            </a:r>
            <a:r>
              <a:rPr kumimoji="1" lang="ja-JP" altLang="en-US" sz="1600" b="1" u="sng">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速やかに伝え</a:t>
            </a: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1600" b="1" u="sng">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詳細測定の調整</a:t>
            </a: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を原子力災害拠点病院又は高度被ばく医療支援センター等と行う。</a:t>
            </a:r>
            <a:endParaRPr kumimoji="1" lang="en-US" altLang="ja-JP"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2733751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EA6AB4A-14EB-2B3C-9052-44C5167EFD8B}"/>
              </a:ext>
            </a:extLst>
          </p:cNvPr>
          <p:cNvSpPr txBox="1"/>
          <p:nvPr/>
        </p:nvSpPr>
        <p:spPr>
          <a:xfrm>
            <a:off x="704528" y="188640"/>
            <a:ext cx="7864653"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甲状腺被ばく線量モニタリング実施マニュアル（実務編</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-7</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CB75F334-2BA5-54F2-0361-FC9999C5F89B}"/>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B33F9B35-CEC3-B8D4-4A1A-C5D5BA5EF473}"/>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CDC02163-AEE3-E230-92E9-8DE75628401C}"/>
              </a:ext>
            </a:extLst>
          </p:cNvPr>
          <p:cNvSpPr/>
          <p:nvPr/>
        </p:nvSpPr>
        <p:spPr>
          <a:xfrm>
            <a:off x="583226" y="908720"/>
            <a:ext cx="8856984" cy="5850739"/>
          </a:xfrm>
          <a:prstGeom prst="roundRect">
            <a:avLst>
              <a:gd name="adj" fmla="val 2033"/>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EF08E357-2D2B-487C-BA2D-E47EA3E9A2F2}"/>
              </a:ext>
            </a:extLst>
          </p:cNvPr>
          <p:cNvSpPr txBox="1"/>
          <p:nvPr/>
        </p:nvSpPr>
        <p:spPr>
          <a:xfrm>
            <a:off x="776536" y="739443"/>
            <a:ext cx="4851008"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3.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簡易測定の実施方法 </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7</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）測定に際しての留意事項</a:t>
            </a:r>
          </a:p>
        </p:txBody>
      </p:sp>
      <p:sp>
        <p:nvSpPr>
          <p:cNvPr id="10" name="テキスト ボックス 9">
            <a:extLst>
              <a:ext uri="{FF2B5EF4-FFF2-40B4-BE49-F238E27FC236}">
                <a16:creationId xmlns:a16="http://schemas.microsoft.com/office/drawing/2014/main" id="{E65DECD0-CFE0-0CE5-CC37-4D6D8A64CCDA}"/>
              </a:ext>
            </a:extLst>
          </p:cNvPr>
          <p:cNvSpPr txBox="1"/>
          <p:nvPr/>
        </p:nvSpPr>
        <p:spPr>
          <a:xfrm>
            <a:off x="691239" y="1052382"/>
            <a:ext cx="8640959" cy="5772093"/>
          </a:xfrm>
          <a:prstGeom prst="rect">
            <a:avLst/>
          </a:prstGeom>
          <a:noFill/>
        </p:spPr>
        <p:txBody>
          <a:bodyPr wrap="square" rtlCol="0">
            <a:spAutoFit/>
          </a:bodyPr>
          <a:lstStyle/>
          <a:p>
            <a:pPr marL="342900" indent="-342900" algn="just">
              <a:lnSpc>
                <a:spcPct val="120000"/>
              </a:lnSpc>
              <a:spcAft>
                <a:spcPts val="600"/>
              </a:spcAft>
              <a:buFont typeface="+mj-ea"/>
              <a:buAutoNum type="circleNumDbPlain"/>
            </a:pPr>
            <a:r>
              <a:rPr kumimoji="1" lang="ja-JP" altLang="en-US" sz="1700" b="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プローブの養生を行うこと</a:t>
            </a:r>
            <a:endParaRPr kumimoji="1" lang="en-US" altLang="ja-JP" sz="1700" b="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lvl="1" algn="just">
              <a:lnSpc>
                <a:spcPct val="120000"/>
              </a:lnSpc>
              <a:spcAft>
                <a:spcPts val="600"/>
              </a:spcAft>
            </a:pPr>
            <a:r>
              <a:rPr kumimoji="1" lang="en-US" altLang="ja-JP" sz="1600" err="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NaI</a:t>
            </a: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Tl</a:t>
            </a: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）サーベイメータのプローブ先端をカバー等で養生し，被検者毎に交換する。</a:t>
            </a:r>
            <a:endParaRPr kumimoji="1" lang="en-US" altLang="ja-JP"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342900" indent="-342900" algn="just">
              <a:lnSpc>
                <a:spcPct val="120000"/>
              </a:lnSpc>
              <a:spcAft>
                <a:spcPts val="600"/>
              </a:spcAft>
              <a:buFont typeface="+mj-ea"/>
              <a:buAutoNum type="circleNumDbPlain"/>
            </a:pPr>
            <a:r>
              <a:rPr kumimoji="1" lang="ja-JP" altLang="en-US" sz="1700" b="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使用機器の点検校正を適切に行うこと</a:t>
            </a:r>
            <a:endParaRPr kumimoji="1" lang="en-US" altLang="ja-JP" sz="1700" b="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lvl="1" algn="just">
              <a:lnSpc>
                <a:spcPct val="120000"/>
              </a:lnSpc>
              <a:spcAft>
                <a:spcPts val="600"/>
              </a:spcAft>
            </a:pP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放射線計測に関する校正事業者登録制度に基づく登録事業者</a:t>
            </a:r>
            <a:r>
              <a:rPr kumimoji="1" lang="en-US" altLang="ja-JP" sz="1600" baseline="300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による点検校正を定期的（年</a:t>
            </a:r>
            <a:r>
              <a:rPr kumimoji="1" lang="en-US" altLang="ja-JP"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回程度）に受けること。</a:t>
            </a:r>
            <a:endParaRPr kumimoji="1" lang="en-US" altLang="ja-JP"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342900" indent="-342900" algn="just">
              <a:lnSpc>
                <a:spcPct val="120000"/>
              </a:lnSpc>
              <a:spcAft>
                <a:spcPts val="600"/>
              </a:spcAft>
              <a:buFont typeface="+mj-ea"/>
              <a:buAutoNum type="circleNumDbPlain"/>
            </a:pPr>
            <a:r>
              <a:rPr kumimoji="1" lang="ja-JP" altLang="en-US" sz="1700" b="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プローブを適切に配置すること</a:t>
            </a:r>
            <a:endParaRPr kumimoji="1" lang="en-US" altLang="ja-JP" sz="1700" b="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lvl="1" algn="just">
              <a:lnSpc>
                <a:spcPct val="120000"/>
              </a:lnSpc>
              <a:spcAft>
                <a:spcPts val="600"/>
              </a:spcAft>
            </a:pP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頸部測定及び大腿部測定ともにプローブを密着させる。</a:t>
            </a:r>
            <a:endParaRPr kumimoji="1" lang="en-US" altLang="ja-JP"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lvl="1" algn="just">
              <a:lnSpc>
                <a:spcPct val="120000"/>
              </a:lnSpc>
              <a:spcAft>
                <a:spcPts val="600"/>
              </a:spcAft>
            </a:pP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頸部測定の際は左右の鎖骨中央部の上側であって喉ぼとけの下を目安としてプローブ位置を合わせる。</a:t>
            </a:r>
            <a:endParaRPr kumimoji="1" lang="en-US" altLang="ja-JP"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342900" indent="-342900" algn="just">
              <a:lnSpc>
                <a:spcPct val="120000"/>
              </a:lnSpc>
              <a:spcAft>
                <a:spcPts val="600"/>
              </a:spcAft>
              <a:buFont typeface="+mj-ea"/>
              <a:buAutoNum type="circleNumDbPlain"/>
            </a:pPr>
            <a:r>
              <a:rPr kumimoji="1" lang="ja-JP" altLang="en-US" sz="1700" b="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乳幼児・小児への配慮</a:t>
            </a:r>
            <a:endParaRPr kumimoji="1" lang="en-US" altLang="ja-JP" sz="1700" b="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lvl="1" algn="just">
              <a:lnSpc>
                <a:spcPct val="120000"/>
              </a:lnSpc>
              <a:spcAft>
                <a:spcPts val="600"/>
              </a:spcAft>
            </a:pP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測定が困難である場合は行動を共にした保護者等による代替測定を行う。</a:t>
            </a:r>
            <a:endParaRPr kumimoji="1" lang="en-US" altLang="ja-JP"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lvl="1" algn="just">
              <a:lnSpc>
                <a:spcPct val="120000"/>
              </a:lnSpc>
              <a:spcAft>
                <a:spcPts val="600"/>
              </a:spcAft>
            </a:pP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可能な限り，保護者等の要望に応じて対応する。</a:t>
            </a:r>
            <a:endParaRPr kumimoji="1" lang="en-US" altLang="ja-JP"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342900" indent="-342900" algn="just">
              <a:lnSpc>
                <a:spcPct val="120000"/>
              </a:lnSpc>
              <a:spcAft>
                <a:spcPts val="600"/>
              </a:spcAft>
              <a:buFont typeface="+mj-ea"/>
              <a:buAutoNum type="circleNumDbPlain"/>
            </a:pPr>
            <a:r>
              <a:rPr kumimoji="1" lang="ja-JP" altLang="en-US" sz="1700" b="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表面汚染がある場合の対応</a:t>
            </a:r>
            <a:endParaRPr kumimoji="1" lang="en-US" altLang="ja-JP" sz="1700" b="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lvl="1" algn="just">
              <a:lnSpc>
                <a:spcPct val="120000"/>
              </a:lnSpc>
              <a:spcAft>
                <a:spcPts val="600"/>
              </a:spcAft>
            </a:pP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身体表面に汚染が疑われる場合</a:t>
            </a:r>
            <a:r>
              <a:rPr kumimoji="1" lang="en-US" altLang="ja-JP" sz="1600" baseline="300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には，会場内の着替え等を行う場所に誘導し，衣服の着替えや露出部の簡易除染を行う。</a:t>
            </a:r>
            <a:endParaRPr kumimoji="1" lang="en-US" altLang="ja-JP"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lvl="1" algn="just">
              <a:lnSpc>
                <a:spcPct val="120000"/>
              </a:lnSpc>
              <a:spcAft>
                <a:spcPts val="600"/>
              </a:spcAft>
            </a:pPr>
            <a:r>
              <a:rPr kumimoji="1" lang="en-US" altLang="ja-JP" sz="14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14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大腿部測定に際に会場内のバックグラウンド空間線量率に比べて有意な上昇があった場合など</a:t>
            </a:r>
            <a:endParaRPr kumimoji="1" lang="en-US" altLang="ja-JP" sz="14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1277728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DBDD915-D23C-5811-6D38-08B9C93F3CF4}"/>
              </a:ext>
            </a:extLst>
          </p:cNvPr>
          <p:cNvSpPr txBox="1"/>
          <p:nvPr/>
        </p:nvSpPr>
        <p:spPr>
          <a:xfrm>
            <a:off x="704528" y="188640"/>
            <a:ext cx="7864653"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甲状腺被ばく線量モニタリング実施マニュアル（実務編</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-8</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F5557ECA-BE3B-31E2-7BD3-0B3D209D85BE}"/>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EE0A348B-1315-C02A-57E1-8AAA7A63BF95}"/>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94048017-C93F-CB25-0D91-B0EC6685DE73}"/>
              </a:ext>
            </a:extLst>
          </p:cNvPr>
          <p:cNvSpPr/>
          <p:nvPr/>
        </p:nvSpPr>
        <p:spPr>
          <a:xfrm>
            <a:off x="583226" y="1028747"/>
            <a:ext cx="8856984" cy="3840414"/>
          </a:xfrm>
          <a:prstGeom prst="roundRect">
            <a:avLst>
              <a:gd name="adj" fmla="val 2033"/>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62AFCB3-34D0-0C92-AB00-AACE9808C068}"/>
              </a:ext>
            </a:extLst>
          </p:cNvPr>
          <p:cNvSpPr txBox="1"/>
          <p:nvPr/>
        </p:nvSpPr>
        <p:spPr>
          <a:xfrm>
            <a:off x="776536" y="858198"/>
            <a:ext cx="3098925" cy="369332"/>
          </a:xfrm>
          <a:prstGeom prst="rect">
            <a:avLst/>
          </a:prstGeom>
          <a:solidFill>
            <a:schemeClr val="bg1"/>
          </a:solidFill>
        </p:spPr>
        <p:txBody>
          <a:bodyPr wrap="none" rtlCol="0">
            <a:spAutoFit/>
          </a:bodyPr>
          <a:lstStyle/>
          <a:p>
            <a:r>
              <a:rPr kumimoji="1" lang="ja-JP" altLang="en-US" b="1">
                <a:solidFill>
                  <a:schemeClr val="accent1"/>
                </a:solidFill>
                <a:latin typeface="Arial" panose="020B0604020202020204" pitchFamily="34" charset="0"/>
                <a:ea typeface="BIZ UDPゴシック" panose="020B0400000000000000" pitchFamily="50" charset="-128"/>
                <a:cs typeface="Arial" panose="020B0604020202020204" pitchFamily="34" charset="0"/>
              </a:rPr>
              <a:t>詳細測定　</a:t>
            </a:r>
            <a:r>
              <a:rPr kumimoji="1" lang="ja-JP" altLang="en-US">
                <a:solidFill>
                  <a:schemeClr val="accent1"/>
                </a:solidFill>
                <a:latin typeface="Arial" panose="020B0604020202020204" pitchFamily="34" charset="0"/>
                <a:ea typeface="BIZ UDPゴシック" panose="020B0400000000000000" pitchFamily="50" charset="-128"/>
                <a:cs typeface="Arial" panose="020B0604020202020204" pitchFamily="34" charset="0"/>
              </a:rPr>
              <a:t>要員の構成と役割</a:t>
            </a:r>
          </a:p>
        </p:txBody>
      </p:sp>
      <p:graphicFrame>
        <p:nvGraphicFramePr>
          <p:cNvPr id="10" name="表 9">
            <a:extLst>
              <a:ext uri="{FF2B5EF4-FFF2-40B4-BE49-F238E27FC236}">
                <a16:creationId xmlns:a16="http://schemas.microsoft.com/office/drawing/2014/main" id="{1CFCED28-82D7-EDE4-041E-6491AE73F601}"/>
              </a:ext>
            </a:extLst>
          </p:cNvPr>
          <p:cNvGraphicFramePr>
            <a:graphicFrameLocks noGrp="1"/>
          </p:cNvGraphicFramePr>
          <p:nvPr>
            <p:extLst>
              <p:ext uri="{D42A27DB-BD31-4B8C-83A1-F6EECF244321}">
                <p14:modId xmlns:p14="http://schemas.microsoft.com/office/powerpoint/2010/main" val="403738630"/>
              </p:ext>
            </p:extLst>
          </p:nvPr>
        </p:nvGraphicFramePr>
        <p:xfrm>
          <a:off x="776536" y="1412776"/>
          <a:ext cx="8496942" cy="315468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947257375"/>
                    </a:ext>
                  </a:extLst>
                </a:gridCol>
                <a:gridCol w="4968552">
                  <a:extLst>
                    <a:ext uri="{9D8B030D-6E8A-4147-A177-3AD203B41FA5}">
                      <a16:colId xmlns:a16="http://schemas.microsoft.com/office/drawing/2014/main" val="1856602688"/>
                    </a:ext>
                  </a:extLst>
                </a:gridCol>
                <a:gridCol w="1944214">
                  <a:extLst>
                    <a:ext uri="{9D8B030D-6E8A-4147-A177-3AD203B41FA5}">
                      <a16:colId xmlns:a16="http://schemas.microsoft.com/office/drawing/2014/main" val="2955826487"/>
                    </a:ext>
                  </a:extLst>
                </a:gridCol>
              </a:tblGrid>
              <a:tr h="252028">
                <a:tc>
                  <a:txBody>
                    <a:bodyPr/>
                    <a:lstStyle/>
                    <a:p>
                      <a:pPr algn="ctr"/>
                      <a:r>
                        <a:rPr kumimoji="1" lang="ja-JP" altLang="en-US" sz="1400" b="0">
                          <a:latin typeface="Arial" panose="020B0604020202020204" pitchFamily="34" charset="0"/>
                          <a:ea typeface="BIZ UDPゴシック" panose="020B0400000000000000" pitchFamily="50" charset="-128"/>
                          <a:cs typeface="Arial" panose="020B0604020202020204" pitchFamily="34" charset="0"/>
                        </a:rPr>
                        <a:t>班区分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b="0">
                          <a:latin typeface="Arial" panose="020B0604020202020204" pitchFamily="34" charset="0"/>
                          <a:ea typeface="BIZ UDPゴシック" panose="020B0400000000000000" pitchFamily="50" charset="-128"/>
                          <a:cs typeface="Arial" panose="020B0604020202020204" pitchFamily="34" charset="0"/>
                        </a:rPr>
                        <a:t>役割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b="0">
                          <a:latin typeface="Arial" panose="020B0604020202020204" pitchFamily="34" charset="0"/>
                          <a:ea typeface="BIZ UDPゴシック" panose="020B0400000000000000" pitchFamily="50" charset="-128"/>
                          <a:cs typeface="Arial" panose="020B0604020202020204" pitchFamily="34" charset="0"/>
                        </a:rPr>
                        <a:t>要員数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6551793"/>
                  </a:ext>
                </a:extLst>
              </a:tr>
              <a:tr h="252028">
                <a:tc>
                  <a:txBody>
                    <a:bodyPr/>
                    <a:lstStyle/>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詳細測定責任者</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及び</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詳細測定責任者</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補佐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詳細測定の実施場所における業務の全体統括</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詳細測定の実施状況や要員の活動状況等の把握</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立地道府県等の災害対策本部等との連絡調整（ 詳細測定の対象者の受入，詳細測定の実施状況等）</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詳細測定の対象者等に関する情報の管理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名以上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5589062"/>
                  </a:ext>
                </a:extLst>
              </a:tr>
              <a:tr h="252028">
                <a:tc>
                  <a:txBody>
                    <a:bodyPr/>
                    <a:lstStyle/>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詳細測定班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詳細測定の実施</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必要数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8207532"/>
                  </a:ext>
                </a:extLst>
              </a:tr>
              <a:tr h="252028">
                <a:tc>
                  <a:txBody>
                    <a:bodyPr/>
                    <a:lstStyle/>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誘導班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詳細測定の対象者の受付，誘導，事前説明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必要数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1254068"/>
                  </a:ext>
                </a:extLst>
              </a:tr>
              <a:tr h="252028">
                <a:tc>
                  <a:txBody>
                    <a:bodyPr/>
                    <a:lstStyle/>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相談対応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全体統括住民等からの詳細測定に係る質問対応等</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必要数</a:t>
                      </a:r>
                    </a:p>
                    <a:p>
                      <a:pPr algn="just"/>
                      <a:r>
                        <a:rPr kumimoji="1" lang="ja-JP" altLang="en-US" sz="1200">
                          <a:latin typeface="Arial" panose="020B0604020202020204" pitchFamily="34" charset="0"/>
                          <a:ea typeface="BIZ UDPゴシック" panose="020B0400000000000000" pitchFamily="50" charset="-128"/>
                          <a:cs typeface="Arial" panose="020B0604020202020204" pitchFamily="34" charset="0"/>
                        </a:rPr>
                        <a:t>コールセンター（電話での相談窓口） を設置することでも対応可能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9449403"/>
                  </a:ext>
                </a:extLst>
              </a:tr>
            </a:tbl>
          </a:graphicData>
        </a:graphic>
      </p:graphicFrame>
    </p:spTree>
    <p:extLst>
      <p:ext uri="{BB962C8B-B14F-4D97-AF65-F5344CB8AC3E}">
        <p14:creationId xmlns:p14="http://schemas.microsoft.com/office/powerpoint/2010/main" val="2979403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E1AF710-24A2-053A-38E6-8FE248A34D85}"/>
              </a:ext>
            </a:extLst>
          </p:cNvPr>
          <p:cNvSpPr txBox="1"/>
          <p:nvPr/>
        </p:nvSpPr>
        <p:spPr>
          <a:xfrm>
            <a:off x="704528" y="188640"/>
            <a:ext cx="1359668"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おわりに</a:t>
            </a:r>
          </a:p>
        </p:txBody>
      </p:sp>
      <p:sp>
        <p:nvSpPr>
          <p:cNvPr id="5" name="正方形/長方形 4">
            <a:extLst>
              <a:ext uri="{FF2B5EF4-FFF2-40B4-BE49-F238E27FC236}">
                <a16:creationId xmlns:a16="http://schemas.microsoft.com/office/drawing/2014/main" id="{973113E3-4C79-F39C-CFB1-22D83BA37938}"/>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CE71E40C-6B45-E292-8615-CD03043A8863}"/>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9" descr="Fukushima">
            <a:extLst>
              <a:ext uri="{FF2B5EF4-FFF2-40B4-BE49-F238E27FC236}">
                <a16:creationId xmlns:a16="http://schemas.microsoft.com/office/drawing/2014/main" id="{7D28D654-B215-0FDC-C1C9-955E58340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202" y="971185"/>
            <a:ext cx="8820472" cy="554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856BD8F7-4023-FF7C-1029-A96E43C6F845}"/>
              </a:ext>
            </a:extLst>
          </p:cNvPr>
          <p:cNvSpPr/>
          <p:nvPr/>
        </p:nvSpPr>
        <p:spPr>
          <a:xfrm>
            <a:off x="452438" y="735078"/>
            <a:ext cx="9144000" cy="60212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A2E4C520-A26A-53EB-D67F-BE45221A5EFA}"/>
              </a:ext>
            </a:extLst>
          </p:cNvPr>
          <p:cNvSpPr txBox="1"/>
          <p:nvPr/>
        </p:nvSpPr>
        <p:spPr>
          <a:xfrm>
            <a:off x="632520" y="2470535"/>
            <a:ext cx="8640960" cy="954107"/>
          </a:xfrm>
          <a:prstGeom prst="rect">
            <a:avLst/>
          </a:prstGeom>
          <a:noFill/>
        </p:spPr>
        <p:txBody>
          <a:bodyPr wrap="square" rtlCol="0">
            <a:spAutoFit/>
          </a:bodyPr>
          <a:lstStyle/>
          <a:p>
            <a:pPr marL="285750" indent="-285750">
              <a:buFont typeface="Wingdings" panose="05000000000000000000" pitchFamily="2" charset="2"/>
              <a:buChar char="l"/>
            </a:pPr>
            <a:r>
              <a:rPr lang="ja-JP" altLang="en-US" sz="2800" dirty="0">
                <a:latin typeface="BIZ UDPゴシック" panose="020B0400000000000000" pitchFamily="50" charset="-128"/>
                <a:ea typeface="BIZ UDPゴシック" panose="020B0400000000000000" pitchFamily="50" charset="-128"/>
              </a:rPr>
              <a:t>甲状腺被ばく線量モニタリングにおいては，確実な検査体制の構築が不可欠。初動対応者の役割が重要。</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4734A6F7-4D2C-8370-AF3D-66E75609445B}"/>
              </a:ext>
            </a:extLst>
          </p:cNvPr>
          <p:cNvSpPr txBox="1"/>
          <p:nvPr/>
        </p:nvSpPr>
        <p:spPr>
          <a:xfrm>
            <a:off x="614202" y="3602834"/>
            <a:ext cx="8640960" cy="1384995"/>
          </a:xfrm>
          <a:prstGeom prst="rect">
            <a:avLst/>
          </a:prstGeom>
          <a:noFill/>
        </p:spPr>
        <p:txBody>
          <a:bodyPr wrap="square" rtlCol="0">
            <a:spAutoFit/>
          </a:bodyPr>
          <a:lstStyle/>
          <a:p>
            <a:pPr marL="285750" indent="-285750">
              <a:buFont typeface="Wingdings" panose="05000000000000000000" pitchFamily="2" charset="2"/>
              <a:buChar char="l"/>
            </a:pPr>
            <a:r>
              <a:rPr lang="ja-JP" altLang="en-US" sz="2800" dirty="0">
                <a:latin typeface="BIZ UDPゴシック" panose="020B0400000000000000" pitchFamily="50" charset="-128"/>
                <a:ea typeface="BIZ UDPゴシック" panose="020B0400000000000000" pitchFamily="50" charset="-128"/>
              </a:rPr>
              <a:t>原子力災害対応においては，関係機関（国，自治体，事業者，警察，消防，自衛隊，指定公共機関など）間の緊密な連携が不可欠。</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0F371D8F-5187-D2A4-849A-A5AAC5F6A290}"/>
              </a:ext>
            </a:extLst>
          </p:cNvPr>
          <p:cNvSpPr txBox="1"/>
          <p:nvPr/>
        </p:nvSpPr>
        <p:spPr>
          <a:xfrm>
            <a:off x="632520" y="5127169"/>
            <a:ext cx="8712968" cy="954107"/>
          </a:xfrm>
          <a:prstGeom prst="rect">
            <a:avLst/>
          </a:prstGeom>
          <a:noFill/>
        </p:spPr>
        <p:txBody>
          <a:bodyPr wrap="square" rtlCol="0">
            <a:spAutoFit/>
          </a:bodyPr>
          <a:lstStyle/>
          <a:p>
            <a:pPr marL="285750" indent="-285750">
              <a:buFont typeface="Wingdings" panose="05000000000000000000" pitchFamily="2" charset="2"/>
              <a:buChar char="l"/>
            </a:pPr>
            <a:r>
              <a:rPr lang="ja-JP" altLang="en-US" sz="2800" dirty="0">
                <a:latin typeface="BIZ UDPゴシック" panose="020B0400000000000000" pitchFamily="50" charset="-128"/>
                <a:ea typeface="BIZ UDPゴシック" panose="020B0400000000000000" pitchFamily="50" charset="-128"/>
              </a:rPr>
              <a:t>様々な可能性を考慮して万全の準備を！被ばく線量評価の観点からは，初期被ばく線量の把握が重要。</a:t>
            </a:r>
            <a:endParaRPr lang="en-US" altLang="ja-JP" sz="28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2B09703F-9540-9ADC-4607-146EA2CD896D}"/>
              </a:ext>
            </a:extLst>
          </p:cNvPr>
          <p:cNvSpPr txBox="1"/>
          <p:nvPr/>
        </p:nvSpPr>
        <p:spPr>
          <a:xfrm>
            <a:off x="1114100" y="1083884"/>
            <a:ext cx="7820676" cy="954107"/>
          </a:xfrm>
          <a:prstGeom prst="rect">
            <a:avLst/>
          </a:prstGeom>
          <a:noFill/>
        </p:spPr>
        <p:txBody>
          <a:bodyPr wrap="square">
            <a:spAutoFit/>
          </a:bodyPr>
          <a:lstStyle/>
          <a:p>
            <a:pPr algn="ctr"/>
            <a:r>
              <a:rPr kumimoji="1" lang="ja-JP" altLang="en-US" sz="2800" b="1" dirty="0"/>
              <a:t>我が国の原子力災害対応</a:t>
            </a:r>
          </a:p>
          <a:p>
            <a:pPr algn="ctr"/>
            <a:r>
              <a:rPr kumimoji="1" lang="ja-JP" altLang="en-US" sz="2800" b="1" dirty="0"/>
              <a:t>－公衆の放射線防護の観点から－</a:t>
            </a:r>
          </a:p>
        </p:txBody>
      </p:sp>
    </p:spTree>
    <p:extLst>
      <p:ext uri="{BB962C8B-B14F-4D97-AF65-F5344CB8AC3E}">
        <p14:creationId xmlns:p14="http://schemas.microsoft.com/office/powerpoint/2010/main" val="1611508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92D706A-C0C4-B17D-ADA2-9BC6421B0C20}"/>
              </a:ext>
            </a:extLst>
          </p:cNvPr>
          <p:cNvSpPr txBox="1"/>
          <p:nvPr/>
        </p:nvSpPr>
        <p:spPr>
          <a:xfrm>
            <a:off x="3079687" y="2659559"/>
            <a:ext cx="3897222" cy="769441"/>
          </a:xfrm>
          <a:prstGeom prst="rect">
            <a:avLst/>
          </a:prstGeom>
          <a:noFill/>
        </p:spPr>
        <p:txBody>
          <a:bodyPr wrap="none" rtlCol="0">
            <a:spAutoFit/>
          </a:bodyPr>
          <a:lstStyle/>
          <a:p>
            <a:pPr algn="ctr"/>
            <a:r>
              <a:rPr kumimoji="1" lang="ja-JP" altLang="en-US" sz="4400" b="1">
                <a:latin typeface="BIZ UDPゴシック" panose="020B0400000000000000" pitchFamily="50" charset="-128"/>
                <a:ea typeface="BIZ UDPゴシック" panose="020B0400000000000000" pitchFamily="50" charset="-128"/>
              </a:rPr>
              <a:t>以下，参考資料</a:t>
            </a:r>
          </a:p>
        </p:txBody>
      </p:sp>
    </p:spTree>
    <p:extLst>
      <p:ext uri="{BB962C8B-B14F-4D97-AF65-F5344CB8AC3E}">
        <p14:creationId xmlns:p14="http://schemas.microsoft.com/office/powerpoint/2010/main" val="3793939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89AE8D9-79BF-669D-8A43-C2EA4D1F8C6C}"/>
              </a:ext>
            </a:extLst>
          </p:cNvPr>
          <p:cNvSpPr txBox="1"/>
          <p:nvPr/>
        </p:nvSpPr>
        <p:spPr>
          <a:xfrm>
            <a:off x="704528" y="188640"/>
            <a:ext cx="2903359"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安定ヨウ素剤の服用</a:t>
            </a:r>
          </a:p>
        </p:txBody>
      </p:sp>
      <p:sp>
        <p:nvSpPr>
          <p:cNvPr id="5" name="正方形/長方形 4">
            <a:extLst>
              <a:ext uri="{FF2B5EF4-FFF2-40B4-BE49-F238E27FC236}">
                <a16:creationId xmlns:a16="http://schemas.microsoft.com/office/drawing/2014/main" id="{9F9032A0-BC56-1F6F-917D-C750151DE169}"/>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4CB9998D-0FDE-101A-2BBB-26EEA86BB9E8}"/>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Picture 2" descr="「黒板 イラスト」の画像検索結果">
            <a:extLst>
              <a:ext uri="{FF2B5EF4-FFF2-40B4-BE49-F238E27FC236}">
                <a16:creationId xmlns:a16="http://schemas.microsoft.com/office/drawing/2014/main" id="{38717D3C-0AA8-E977-3E3A-6E0A9B3CB6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319" y="908720"/>
            <a:ext cx="8859440" cy="5616624"/>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49D63207-6689-F8C4-5B77-B4DA3CE43FE7}"/>
              </a:ext>
            </a:extLst>
          </p:cNvPr>
          <p:cNvSpPr txBox="1"/>
          <p:nvPr/>
        </p:nvSpPr>
        <p:spPr>
          <a:xfrm>
            <a:off x="848544" y="1052736"/>
            <a:ext cx="8352928" cy="1015663"/>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2000">
                <a:solidFill>
                  <a:schemeClr val="bg1"/>
                </a:solidFill>
                <a:latin typeface="Arial" panose="020B0604020202020204" pitchFamily="34" charset="0"/>
                <a:ea typeface="BIZ UDPゴシック" panose="020B0400000000000000" pitchFamily="50" charset="-128"/>
                <a:cs typeface="Arial" panose="020B0604020202020204" pitchFamily="34" charset="0"/>
              </a:rPr>
              <a:t>放射性ヨウ素は体内に取り込まれると甲状腺に高線量をもたらすため，後の甲状腺疾患のリスクとなり得る。あらかじめ安定ヨウ素を服用することで，甲状腺への放射性ヨウ素の集積を低減することができる。</a:t>
            </a:r>
          </a:p>
        </p:txBody>
      </p:sp>
      <p:sp>
        <p:nvSpPr>
          <p:cNvPr id="9" name="テキスト ボックス 8">
            <a:extLst>
              <a:ext uri="{FF2B5EF4-FFF2-40B4-BE49-F238E27FC236}">
                <a16:creationId xmlns:a16="http://schemas.microsoft.com/office/drawing/2014/main" id="{D80B491F-0E9B-FB8B-35E1-4178DF46BF1D}"/>
              </a:ext>
            </a:extLst>
          </p:cNvPr>
          <p:cNvSpPr txBox="1"/>
          <p:nvPr/>
        </p:nvSpPr>
        <p:spPr>
          <a:xfrm>
            <a:off x="1208584" y="2463279"/>
            <a:ext cx="8352928" cy="461665"/>
          </a:xfrm>
          <a:prstGeom prst="rect">
            <a:avLst/>
          </a:prstGeom>
          <a:noFill/>
        </p:spPr>
        <p:txBody>
          <a:bodyPr wrap="square" rtlCol="0">
            <a:spAutoFit/>
          </a:bodyPr>
          <a:lstStyle/>
          <a:p>
            <a:r>
              <a:rPr lang="ja-JP" altLang="en-US" sz="2400" u="sng">
                <a:solidFill>
                  <a:srgbClr val="FFFF00"/>
                </a:solidFill>
                <a:latin typeface="Arial" panose="020B0604020202020204" pitchFamily="34" charset="0"/>
                <a:ea typeface="BIZ UDPゴシック" panose="020B0400000000000000" pitchFamily="50" charset="-128"/>
                <a:cs typeface="Arial" panose="020B0604020202020204" pitchFamily="34" charset="0"/>
              </a:rPr>
              <a:t>投与指示は原子力規制委員会が判断</a:t>
            </a:r>
            <a:endParaRPr kumimoji="1" lang="ja-JP" altLang="en-US" sz="2400" u="sng">
              <a:solidFill>
                <a:srgbClr val="FFFF00"/>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08A53FD7-EC4D-DAE4-D992-80F6E160E844}"/>
              </a:ext>
            </a:extLst>
          </p:cNvPr>
          <p:cNvSpPr txBox="1"/>
          <p:nvPr/>
        </p:nvSpPr>
        <p:spPr>
          <a:xfrm>
            <a:off x="1208584" y="3270606"/>
            <a:ext cx="7632848" cy="707886"/>
          </a:xfrm>
          <a:prstGeom prst="rect">
            <a:avLst/>
          </a:prstGeom>
          <a:noFill/>
        </p:spPr>
        <p:txBody>
          <a:bodyPr wrap="square" rtlCol="0">
            <a:spAutoFit/>
          </a:bodyPr>
          <a:lstStyle/>
          <a:p>
            <a:pPr marL="342900" indent="-342900">
              <a:buFont typeface="Wingdings" panose="05000000000000000000" pitchFamily="2" charset="2"/>
              <a:buChar char="ü"/>
            </a:pPr>
            <a:r>
              <a:rPr lang="en-US" altLang="ja-JP" sz="2000">
                <a:solidFill>
                  <a:schemeClr val="bg1"/>
                </a:solidFill>
                <a:latin typeface="Arial" panose="020B0604020202020204" pitchFamily="34" charset="0"/>
                <a:ea typeface="BIZ UDPゴシック" panose="020B0400000000000000" pitchFamily="50" charset="-128"/>
                <a:cs typeface="Arial" panose="020B0604020202020204" pitchFamily="34" charset="0"/>
              </a:rPr>
              <a:t>PAZ</a:t>
            </a:r>
            <a:r>
              <a:rPr lang="ja-JP" altLang="en-US" sz="2000">
                <a:solidFill>
                  <a:schemeClr val="bg1"/>
                </a:solidFill>
                <a:latin typeface="Arial" panose="020B0604020202020204" pitchFamily="34" charset="0"/>
                <a:ea typeface="BIZ UDPゴシック" panose="020B0400000000000000" pitchFamily="50" charset="-128"/>
                <a:cs typeface="Arial" panose="020B0604020202020204" pitchFamily="34" charset="0"/>
              </a:rPr>
              <a:t>内：事前配布し，原則として避難の際の指示に基づき服用し，服用禁忌の者は施設敷地緊急事態時に避難する。</a:t>
            </a:r>
            <a:endParaRPr kumimoji="1" lang="ja-JP" altLang="en-US" sz="2000">
              <a:solidFill>
                <a:schemeClr val="bg1"/>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7B9BC982-D312-1904-1843-DA57D87646C1}"/>
              </a:ext>
            </a:extLst>
          </p:cNvPr>
          <p:cNvSpPr txBox="1"/>
          <p:nvPr/>
        </p:nvSpPr>
        <p:spPr>
          <a:xfrm>
            <a:off x="1239619" y="4125560"/>
            <a:ext cx="7560840" cy="707886"/>
          </a:xfrm>
          <a:prstGeom prst="rect">
            <a:avLst/>
          </a:prstGeom>
          <a:noFill/>
        </p:spPr>
        <p:txBody>
          <a:bodyPr wrap="square" rtlCol="0">
            <a:spAutoFit/>
          </a:bodyPr>
          <a:lstStyle/>
          <a:p>
            <a:pPr marL="342900" indent="-342900">
              <a:buFont typeface="Wingdings" panose="05000000000000000000" pitchFamily="2" charset="2"/>
              <a:buChar char="ü"/>
            </a:pPr>
            <a:r>
              <a:rPr lang="en-US" altLang="ja-JP" sz="2000">
                <a:solidFill>
                  <a:schemeClr val="bg1"/>
                </a:solidFill>
                <a:latin typeface="Arial" panose="020B0604020202020204" pitchFamily="34" charset="0"/>
                <a:ea typeface="BIZ UDPゴシック" panose="020B0400000000000000" pitchFamily="50" charset="-128"/>
                <a:cs typeface="Arial" panose="020B0604020202020204" pitchFamily="34" charset="0"/>
              </a:rPr>
              <a:t>PAZ</a:t>
            </a:r>
            <a:r>
              <a:rPr lang="ja-JP" altLang="en-US" sz="2000">
                <a:solidFill>
                  <a:schemeClr val="bg1"/>
                </a:solidFill>
                <a:latin typeface="Arial" panose="020B0604020202020204" pitchFamily="34" charset="0"/>
                <a:ea typeface="BIZ UDPゴシック" panose="020B0400000000000000" pitchFamily="50" charset="-128"/>
                <a:cs typeface="Arial" panose="020B0604020202020204" pitchFamily="34" charset="0"/>
              </a:rPr>
              <a:t>外：避難や一時移転等と併せて，原子力施設の状況に応じて必要性を判断して配布・服用を指示。</a:t>
            </a:r>
            <a:endParaRPr kumimoji="1" lang="ja-JP" altLang="en-US" sz="2000">
              <a:solidFill>
                <a:schemeClr val="bg1"/>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8405FBD9-79BD-FDB9-23F7-74988C7F9891}"/>
              </a:ext>
            </a:extLst>
          </p:cNvPr>
          <p:cNvSpPr txBox="1"/>
          <p:nvPr/>
        </p:nvSpPr>
        <p:spPr>
          <a:xfrm>
            <a:off x="1388604" y="5056148"/>
            <a:ext cx="7272808" cy="677108"/>
          </a:xfrm>
          <a:prstGeom prst="rect">
            <a:avLst/>
          </a:prstGeom>
          <a:noFill/>
        </p:spPr>
        <p:txBody>
          <a:bodyPr wrap="square" rtlCol="0">
            <a:spAutoFit/>
          </a:bodyPr>
          <a:lstStyle/>
          <a:p>
            <a:pPr algn="ctr"/>
            <a:r>
              <a:rPr kumimoji="1" lang="ja-JP" altLang="en-US" sz="2000">
                <a:solidFill>
                  <a:srgbClr val="FFCCFF"/>
                </a:solidFill>
                <a:latin typeface="Arial" panose="020B0604020202020204" pitchFamily="34" charset="0"/>
                <a:ea typeface="BIZ UDPゴシック" panose="020B0400000000000000" pitchFamily="50" charset="-128"/>
                <a:cs typeface="Arial" panose="020B0604020202020204" pitchFamily="34" charset="0"/>
              </a:rPr>
              <a:t>参考）「安定ヨウ素剤の配布・服用に当たって」</a:t>
            </a:r>
            <a:endParaRPr kumimoji="1" lang="en-US" altLang="ja-JP" sz="2000">
              <a:solidFill>
                <a:srgbClr val="FFCCFF"/>
              </a:solidFill>
              <a:latin typeface="Arial" panose="020B0604020202020204" pitchFamily="34" charset="0"/>
              <a:ea typeface="BIZ UDPゴシック" panose="020B0400000000000000" pitchFamily="50" charset="-128"/>
              <a:cs typeface="Arial" panose="020B0604020202020204" pitchFamily="34" charset="0"/>
            </a:endParaRPr>
          </a:p>
          <a:p>
            <a:pPr algn="ctr"/>
            <a:r>
              <a:rPr lang="ja-JP" altLang="en-US">
                <a:solidFill>
                  <a:srgbClr val="FFCCFF"/>
                </a:solidFill>
                <a:latin typeface="Arial" panose="020B0604020202020204" pitchFamily="34" charset="0"/>
                <a:ea typeface="BIZ UDPゴシック" panose="020B0400000000000000" pitchFamily="50" charset="-128"/>
                <a:cs typeface="Arial" panose="020B0604020202020204" pitchFamily="34" charset="0"/>
              </a:rPr>
              <a:t>原子力規制庁：</a:t>
            </a:r>
            <a:r>
              <a:rPr lang="en-US" altLang="ja-JP">
                <a:solidFill>
                  <a:srgbClr val="FFCCFF"/>
                </a:solidFill>
                <a:latin typeface="Arial" panose="020B0604020202020204" pitchFamily="34" charset="0"/>
                <a:ea typeface="BIZ UDPゴシック" panose="020B0400000000000000" pitchFamily="50" charset="-128"/>
                <a:cs typeface="Arial" panose="020B0604020202020204" pitchFamily="34" charset="0"/>
              </a:rPr>
              <a:t>https://www.nsr.go.jp/data/000024657.pdf</a:t>
            </a:r>
            <a:endParaRPr kumimoji="1" lang="ja-JP" altLang="en-US">
              <a:solidFill>
                <a:srgbClr val="FFCCFF"/>
              </a:solidFill>
              <a:latin typeface="Arial" panose="020B0604020202020204" pitchFamily="34" charset="0"/>
              <a:ea typeface="BIZ UDPゴシック" panose="020B0400000000000000" pitchFamily="50" charset="-128"/>
              <a:cs typeface="Arial" panose="020B0604020202020204" pitchFamily="34" charset="0"/>
            </a:endParaRPr>
          </a:p>
        </p:txBody>
      </p:sp>
      <p:pic>
        <p:nvPicPr>
          <p:cNvPr id="13" name="Picture 2" descr="KI 020_edited-1">
            <a:extLst>
              <a:ext uri="{FF2B5EF4-FFF2-40B4-BE49-F238E27FC236}">
                <a16:creationId xmlns:a16="http://schemas.microsoft.com/office/drawing/2014/main" id="{5CACF60F-5C2C-519B-78B4-A28868991EE3}"/>
              </a:ext>
            </a:extLst>
          </p:cNvPr>
          <p:cNvPicPr>
            <a:picLocks noChangeAspect="1" noChangeArrowheads="1"/>
          </p:cNvPicPr>
          <p:nvPr/>
        </p:nvPicPr>
        <p:blipFill rotWithShape="1">
          <a:blip r:embed="rId4" cstate="print"/>
          <a:srcRect t="109" b="-100"/>
          <a:stretch/>
        </p:blipFill>
        <p:spPr>
          <a:xfrm>
            <a:off x="7689304" y="2143006"/>
            <a:ext cx="1396416" cy="1017428"/>
          </a:xfrm>
          <a:prstGeom prst="rect">
            <a:avLst/>
          </a:prstGeom>
        </p:spPr>
      </p:pic>
    </p:spTree>
    <p:extLst>
      <p:ext uri="{BB962C8B-B14F-4D97-AF65-F5344CB8AC3E}">
        <p14:creationId xmlns:p14="http://schemas.microsoft.com/office/powerpoint/2010/main" val="1945799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AEBB34B-7D26-29C3-6F60-DC234AFF28E3}"/>
              </a:ext>
            </a:extLst>
          </p:cNvPr>
          <p:cNvPicPr>
            <a:picLocks noChangeAspect="1"/>
          </p:cNvPicPr>
          <p:nvPr/>
        </p:nvPicPr>
        <p:blipFill rotWithShape="1">
          <a:blip r:embed="rId3"/>
          <a:srcRect l="3839" t="6368" r="22592" b="25850"/>
          <a:stretch/>
        </p:blipFill>
        <p:spPr>
          <a:xfrm>
            <a:off x="702974" y="1237692"/>
            <a:ext cx="2616862" cy="3312368"/>
          </a:xfrm>
          <a:prstGeom prst="rect">
            <a:avLst/>
          </a:prstGeom>
        </p:spPr>
      </p:pic>
      <p:sp>
        <p:nvSpPr>
          <p:cNvPr id="8" name="テキスト ボックス 7">
            <a:extLst>
              <a:ext uri="{FF2B5EF4-FFF2-40B4-BE49-F238E27FC236}">
                <a16:creationId xmlns:a16="http://schemas.microsoft.com/office/drawing/2014/main" id="{76ADB179-7F7B-E694-A46B-CA18AD9EAD6F}"/>
              </a:ext>
            </a:extLst>
          </p:cNvPr>
          <p:cNvSpPr txBox="1"/>
          <p:nvPr/>
        </p:nvSpPr>
        <p:spPr>
          <a:xfrm>
            <a:off x="704527" y="445604"/>
            <a:ext cx="8640960" cy="523220"/>
          </a:xfrm>
          <a:prstGeom prst="rect">
            <a:avLst/>
          </a:prstGeom>
          <a:noFill/>
        </p:spPr>
        <p:txBody>
          <a:bodyPr wrap="square" rtlCol="0">
            <a:spAutoFit/>
          </a:bodyPr>
          <a:lstStyle/>
          <a:p>
            <a:pPr algn="l"/>
            <a:r>
              <a:rPr lang="en-US" altLang="ja-JP" sz="1400" b="1" i="1" u="none" strike="noStrike" baseline="0">
                <a:solidFill>
                  <a:srgbClr val="4F82BE"/>
                </a:solidFill>
                <a:latin typeface="Arial" panose="020B0604020202020204" pitchFamily="34" charset="0"/>
                <a:ea typeface="BIZ UDPゴシック" panose="020B0400000000000000" pitchFamily="50" charset="-128"/>
                <a:cs typeface="Arial" panose="020B0604020202020204" pitchFamily="34" charset="0"/>
              </a:rPr>
              <a:t>Considerations specific to release of radioactive substances, and radioiodine in particular</a:t>
            </a:r>
          </a:p>
          <a:p>
            <a:pPr algn="l"/>
            <a:r>
              <a:rPr lang="en-US" altLang="ja-JP" sz="1400" b="0" i="1" u="none" strike="noStrike" baseline="0" err="1">
                <a:solidFill>
                  <a:srgbClr val="4F82BE"/>
                </a:solidFill>
                <a:latin typeface="Arial" panose="020B0604020202020204" pitchFamily="34" charset="0"/>
                <a:ea typeface="BIZ UDPゴシック" panose="020B0400000000000000" pitchFamily="50" charset="-128"/>
                <a:cs typeface="Arial" panose="020B0604020202020204" pitchFamily="34" charset="0"/>
              </a:rPr>
              <a:t>Dosimetric</a:t>
            </a:r>
            <a:r>
              <a:rPr lang="en-US" altLang="ja-JP" sz="1400" b="0" i="1" u="none" strike="noStrike" baseline="0">
                <a:solidFill>
                  <a:srgbClr val="4F82BE"/>
                </a:solidFill>
                <a:latin typeface="Arial" panose="020B0604020202020204" pitchFamily="34" charset="0"/>
                <a:ea typeface="BIZ UDPゴシック" panose="020B0400000000000000" pitchFamily="50" charset="-128"/>
                <a:cs typeface="Arial" panose="020B0604020202020204" pitchFamily="34" charset="0"/>
              </a:rPr>
              <a:t> monitoring in case of a radiological or nuclear accident involving release of radioiodine</a:t>
            </a:r>
            <a:endParaRPr kumimoji="1" lang="ja-JP" altLang="en-US" sz="1400">
              <a:latin typeface="Arial" panose="020B0604020202020204" pitchFamily="34" charset="0"/>
              <a:ea typeface="BIZ UDPゴシック" panose="020B0400000000000000" pitchFamily="50"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4EC7EFFC-003F-AC8A-0B54-CAE2407CD7D9}"/>
              </a:ext>
            </a:extLst>
          </p:cNvPr>
          <p:cNvSpPr txBox="1"/>
          <p:nvPr/>
        </p:nvSpPr>
        <p:spPr>
          <a:xfrm>
            <a:off x="3584847" y="1021668"/>
            <a:ext cx="5760641" cy="5386090"/>
          </a:xfrm>
          <a:prstGeom prst="rect">
            <a:avLst/>
          </a:prstGeom>
          <a:noFill/>
        </p:spPr>
        <p:txBody>
          <a:bodyPr wrap="square" rtlCol="0">
            <a:spAutoFit/>
          </a:bodyPr>
          <a:lstStyle/>
          <a:p>
            <a:pPr marL="285750" indent="-285750" algn="just">
              <a:buFont typeface="Wingdings" panose="05000000000000000000" pitchFamily="2" charset="2"/>
              <a:buChar char="Ø"/>
            </a:pPr>
            <a:r>
              <a:rPr lang="ja-JP" altLang="en-US" sz="1600" b="0" i="0" u="none" strike="noStrike" baseline="0">
                <a:solidFill>
                  <a:srgbClr val="000000"/>
                </a:solidFill>
                <a:latin typeface="Arial" panose="020B0604020202020204" pitchFamily="34" charset="0"/>
                <a:ea typeface="BIZ UDPゴシック" panose="020B0400000000000000" pitchFamily="50" charset="-128"/>
                <a:cs typeface="Arial" panose="020B0604020202020204" pitchFamily="34" charset="0"/>
              </a:rPr>
              <a:t>個人の甲状腺の放射性ヨウ素摂取量（つまり</a:t>
            </a:r>
            <a:r>
              <a:rPr lang="en-US" altLang="ja-JP" sz="1600" b="0" i="0" u="none" strike="noStrike" baseline="30000">
                <a:solidFill>
                  <a:srgbClr val="000000"/>
                </a:solidFill>
                <a:latin typeface="Arial" panose="020B0604020202020204" pitchFamily="34" charset="0"/>
                <a:ea typeface="BIZ UDPゴシック" panose="020B0400000000000000" pitchFamily="50" charset="-128"/>
                <a:cs typeface="Arial" panose="020B0604020202020204" pitchFamily="34" charset="0"/>
              </a:rPr>
              <a:t>131</a:t>
            </a:r>
            <a:r>
              <a:rPr lang="en-US" altLang="ja-JP" sz="1600" b="0" i="0" u="none" strike="noStrike" baseline="0">
                <a:solidFill>
                  <a:srgbClr val="000000"/>
                </a:solidFill>
                <a:latin typeface="Arial" panose="020B0604020202020204" pitchFamily="34" charset="0"/>
                <a:ea typeface="BIZ UDPゴシック" panose="020B0400000000000000" pitchFamily="50" charset="-128"/>
                <a:cs typeface="Arial" panose="020B0604020202020204" pitchFamily="34" charset="0"/>
              </a:rPr>
              <a:t>I</a:t>
            </a:r>
            <a:r>
              <a:rPr lang="ja-JP" altLang="en-US" sz="1600" b="0" i="0" u="none" strike="noStrike" baseline="0">
                <a:solidFill>
                  <a:srgbClr val="000000"/>
                </a:solidFill>
                <a:latin typeface="Arial" panose="020B0604020202020204" pitchFamily="34" charset="0"/>
                <a:ea typeface="BIZ UDPゴシック" panose="020B0400000000000000" pitchFamily="50" charset="-128"/>
                <a:cs typeface="Arial" panose="020B0604020202020204" pitchFamily="34" charset="0"/>
              </a:rPr>
              <a:t>摂取量）を測定し評価するために</a:t>
            </a:r>
            <a:r>
              <a:rPr lang="ja-JP" altLang="en-US" sz="1600">
                <a:solidFill>
                  <a:srgbClr val="000000"/>
                </a:solidFill>
                <a:latin typeface="Arial" panose="020B0604020202020204" pitchFamily="34" charset="0"/>
                <a:ea typeface="BIZ UDPゴシック" panose="020B0400000000000000" pitchFamily="50" charset="-128"/>
                <a:cs typeface="Arial" panose="020B0604020202020204" pitchFamily="34" charset="0"/>
              </a:rPr>
              <a:t>，</a:t>
            </a:r>
            <a:r>
              <a:rPr lang="ja-JP" altLang="en-US" sz="1600" b="0" i="0" u="none" strike="noStrike" baseline="0">
                <a:solidFill>
                  <a:srgbClr val="000000"/>
                </a:solidFill>
                <a:latin typeface="Arial" panose="020B0604020202020204" pitchFamily="34" charset="0"/>
                <a:ea typeface="BIZ UDPゴシック" panose="020B0400000000000000" pitchFamily="50" charset="-128"/>
                <a:cs typeface="Arial" panose="020B0604020202020204" pitchFamily="34" charset="0"/>
              </a:rPr>
              <a:t>訓練を受けた専門スタッフをなるべく早期に，できれば原子力事故から</a:t>
            </a:r>
            <a:r>
              <a:rPr lang="en-US" altLang="ja-JP" sz="1600" b="0" i="0" u="none" strike="noStrike" baseline="0">
                <a:solidFill>
                  <a:srgbClr val="FF0000"/>
                </a:solidFill>
                <a:latin typeface="Arial" panose="020B0604020202020204" pitchFamily="34" charset="0"/>
                <a:ea typeface="BIZ UDPゴシック" panose="020B0400000000000000" pitchFamily="50" charset="-128"/>
                <a:cs typeface="Arial" panose="020B0604020202020204" pitchFamily="34" charset="0"/>
              </a:rPr>
              <a:t>4</a:t>
            </a:r>
            <a:r>
              <a:rPr lang="ja-JP" altLang="en-US" sz="1600" b="0" i="0" u="none" strike="noStrike" baseline="0">
                <a:solidFill>
                  <a:srgbClr val="FF0000"/>
                </a:solidFill>
                <a:latin typeface="Arial" panose="020B0604020202020204" pitchFamily="34" charset="0"/>
                <a:ea typeface="BIZ UDPゴシック" panose="020B0400000000000000" pitchFamily="50" charset="-128"/>
                <a:cs typeface="Arial" panose="020B0604020202020204" pitchFamily="34" charset="0"/>
              </a:rPr>
              <a:t>週間以内，また遅くても</a:t>
            </a:r>
            <a:r>
              <a:rPr lang="en-US" altLang="ja-JP" sz="1600" b="0" i="0" u="none" strike="noStrike" baseline="0">
                <a:solidFill>
                  <a:srgbClr val="FF0000"/>
                </a:solidFill>
                <a:latin typeface="Arial" panose="020B0604020202020204" pitchFamily="34" charset="0"/>
                <a:ea typeface="BIZ UDPゴシック" panose="020B0400000000000000" pitchFamily="50" charset="-128"/>
                <a:cs typeface="Arial" panose="020B0604020202020204" pitchFamily="34" charset="0"/>
              </a:rPr>
              <a:t>6</a:t>
            </a:r>
            <a:r>
              <a:rPr lang="ja-JP" altLang="en-US" sz="1600" b="0" i="0" u="none" strike="noStrike" baseline="0">
                <a:solidFill>
                  <a:srgbClr val="FF0000"/>
                </a:solidFill>
                <a:latin typeface="Arial" panose="020B0604020202020204" pitchFamily="34" charset="0"/>
                <a:ea typeface="BIZ UDPゴシック" panose="020B0400000000000000" pitchFamily="50" charset="-128"/>
                <a:cs typeface="Arial" panose="020B0604020202020204" pitchFamily="34" charset="0"/>
              </a:rPr>
              <a:t>週間以内</a:t>
            </a:r>
            <a:r>
              <a:rPr lang="ja-JP" altLang="en-US" sz="1600" b="0" i="0" u="none" strike="noStrike" baseline="0">
                <a:solidFill>
                  <a:srgbClr val="000000"/>
                </a:solidFill>
                <a:latin typeface="Arial" panose="020B0604020202020204" pitchFamily="34" charset="0"/>
                <a:ea typeface="BIZ UDPゴシック" panose="020B0400000000000000" pitchFamily="50" charset="-128"/>
                <a:cs typeface="Arial" panose="020B0604020202020204" pitchFamily="34" charset="0"/>
              </a:rPr>
              <a:t>に配置すべきである（測定器の</a:t>
            </a:r>
            <a:r>
              <a:rPr lang="en-US" altLang="ja-JP" sz="1600" b="0" i="0" u="none" strike="noStrike" baseline="30000">
                <a:solidFill>
                  <a:srgbClr val="000000"/>
                </a:solidFill>
                <a:latin typeface="Arial" panose="020B0604020202020204" pitchFamily="34" charset="0"/>
                <a:ea typeface="BIZ UDPゴシック" panose="020B0400000000000000" pitchFamily="50" charset="-128"/>
                <a:cs typeface="Arial" panose="020B0604020202020204" pitchFamily="34" charset="0"/>
              </a:rPr>
              <a:t>131</a:t>
            </a:r>
            <a:r>
              <a:rPr lang="en-US" altLang="ja-JP" sz="1600" b="0" i="0" u="none" strike="noStrike" baseline="0">
                <a:solidFill>
                  <a:srgbClr val="000000"/>
                </a:solidFill>
                <a:latin typeface="Arial" panose="020B0604020202020204" pitchFamily="34" charset="0"/>
                <a:ea typeface="BIZ UDPゴシック" panose="020B0400000000000000" pitchFamily="50" charset="-128"/>
                <a:cs typeface="Arial" panose="020B0604020202020204" pitchFamily="34" charset="0"/>
              </a:rPr>
              <a:t>I</a:t>
            </a:r>
            <a:r>
              <a:rPr lang="ja-JP" altLang="en-US" sz="1600" b="0" i="0" u="none" strike="noStrike" baseline="0">
                <a:solidFill>
                  <a:srgbClr val="000000"/>
                </a:solidFill>
                <a:latin typeface="Arial" panose="020B0604020202020204" pitchFamily="34" charset="0"/>
                <a:ea typeface="BIZ UDPゴシック" panose="020B0400000000000000" pitchFamily="50" charset="-128"/>
                <a:cs typeface="Arial" panose="020B0604020202020204" pitchFamily="34" charset="0"/>
              </a:rPr>
              <a:t>最小検出可能放射能が</a:t>
            </a:r>
            <a:r>
              <a:rPr lang="en-US" altLang="ja-JP" sz="1600" b="0" i="0" u="none" strike="noStrike" baseline="0">
                <a:solidFill>
                  <a:srgbClr val="000000"/>
                </a:solidFill>
                <a:latin typeface="Arial" panose="020B0604020202020204" pitchFamily="34" charset="0"/>
                <a:ea typeface="BIZ UDPゴシック" panose="020B0400000000000000" pitchFamily="50" charset="-128"/>
                <a:cs typeface="Arial" panose="020B0604020202020204" pitchFamily="34" charset="0"/>
              </a:rPr>
              <a:t>500Bq</a:t>
            </a:r>
            <a:r>
              <a:rPr lang="ja-JP" altLang="en-US" sz="1600" b="0" i="0" u="none" strike="noStrike" baseline="0">
                <a:solidFill>
                  <a:srgbClr val="000000"/>
                </a:solidFill>
                <a:latin typeface="Arial" panose="020B0604020202020204" pitchFamily="34" charset="0"/>
                <a:ea typeface="BIZ UDPゴシック" panose="020B0400000000000000" pitchFamily="50" charset="-128"/>
                <a:cs typeface="Arial" panose="020B0604020202020204" pitchFamily="34" charset="0"/>
              </a:rPr>
              <a:t>より小さければ，評価は事故後</a:t>
            </a:r>
            <a:r>
              <a:rPr lang="en-US" altLang="ja-JP" sz="1600" b="0" i="0" u="none" strike="noStrike" baseline="0">
                <a:solidFill>
                  <a:srgbClr val="000000"/>
                </a:solidFill>
                <a:latin typeface="Arial" panose="020B0604020202020204" pitchFamily="34" charset="0"/>
                <a:ea typeface="BIZ UDPゴシック" panose="020B0400000000000000" pitchFamily="50" charset="-128"/>
                <a:cs typeface="Arial" panose="020B0604020202020204" pitchFamily="34" charset="0"/>
              </a:rPr>
              <a:t>6</a:t>
            </a:r>
            <a:r>
              <a:rPr lang="ja-JP" altLang="en-US" sz="1600" b="0" i="0" u="none" strike="noStrike" baseline="0">
                <a:solidFill>
                  <a:srgbClr val="000000"/>
                </a:solidFill>
                <a:latin typeface="Arial" panose="020B0604020202020204" pitchFamily="34" charset="0"/>
                <a:ea typeface="BIZ UDPゴシック" panose="020B0400000000000000" pitchFamily="50" charset="-128"/>
                <a:cs typeface="Arial" panose="020B0604020202020204" pitchFamily="34" charset="0"/>
              </a:rPr>
              <a:t>週間後以降も行える）。</a:t>
            </a:r>
            <a:endParaRPr lang="en-US" altLang="ja-JP" sz="1600" b="0" i="0" u="none" strike="noStrike" baseline="0">
              <a:solidFill>
                <a:srgbClr val="000000"/>
              </a:solidFill>
              <a:latin typeface="Arial" panose="020B0604020202020204" pitchFamily="34" charset="0"/>
              <a:ea typeface="BIZ UDPゴシック" panose="020B0400000000000000" pitchFamily="50" charset="-128"/>
              <a:cs typeface="Arial" panose="020B0604020202020204" pitchFamily="34" charset="0"/>
            </a:endParaRPr>
          </a:p>
          <a:p>
            <a:pPr algn="just"/>
            <a:endParaRPr lang="en-US" altLang="ja-JP" sz="800" b="0" i="0" u="none" strike="noStrike" baseline="0">
              <a:solidFill>
                <a:srgbClr val="000000"/>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algn="just">
              <a:buFont typeface="Wingdings" panose="05000000000000000000" pitchFamily="2" charset="2"/>
              <a:buChar char="Ø"/>
            </a:pPr>
            <a:r>
              <a:rPr lang="ja-JP" altLang="en-US" sz="1600">
                <a:solidFill>
                  <a:srgbClr val="000000"/>
                </a:solidFill>
                <a:latin typeface="Arial" panose="020B0604020202020204" pitchFamily="34" charset="0"/>
                <a:ea typeface="BIZ UDPゴシック" panose="020B0400000000000000" pitchFamily="50" charset="-128"/>
                <a:cs typeface="Arial" panose="020B0604020202020204" pitchFamily="34" charset="0"/>
              </a:rPr>
              <a:t>この測定及び評価は，主要な被ばく経路をよりよく理解するのに有用な被ばくの概観を示すため，</a:t>
            </a:r>
            <a:r>
              <a:rPr lang="ja-JP" altLang="en-US" sz="1600">
                <a:solidFill>
                  <a:srgbClr val="FF0000"/>
                </a:solidFill>
                <a:latin typeface="Arial" panose="020B0604020202020204" pitchFamily="34" charset="0"/>
                <a:ea typeface="BIZ UDPゴシック" panose="020B0400000000000000" pitchFamily="50" charset="-128"/>
                <a:cs typeface="Arial" panose="020B0604020202020204" pitchFamily="34" charset="0"/>
              </a:rPr>
              <a:t>十分な数の代表的な被災住民のサンプルに対して実施</a:t>
            </a:r>
            <a:r>
              <a:rPr lang="ja-JP" altLang="en-US" sz="1600">
                <a:solidFill>
                  <a:srgbClr val="000000"/>
                </a:solidFill>
                <a:latin typeface="Arial" panose="020B0604020202020204" pitchFamily="34" charset="0"/>
                <a:ea typeface="BIZ UDPゴシック" panose="020B0400000000000000" pitchFamily="50" charset="-128"/>
                <a:cs typeface="Arial" panose="020B0604020202020204" pitchFamily="34" charset="0"/>
              </a:rPr>
              <a:t>しなければならない。</a:t>
            </a:r>
            <a:endParaRPr lang="en-US" altLang="ja-JP" sz="1600">
              <a:solidFill>
                <a:srgbClr val="000000"/>
              </a:solidFill>
              <a:latin typeface="Arial" panose="020B0604020202020204" pitchFamily="34" charset="0"/>
              <a:ea typeface="BIZ UDPゴシック" panose="020B0400000000000000" pitchFamily="50" charset="-128"/>
              <a:cs typeface="Arial" panose="020B0604020202020204" pitchFamily="34" charset="0"/>
            </a:endParaRPr>
          </a:p>
          <a:p>
            <a:pPr algn="just"/>
            <a:endParaRPr lang="en-US" altLang="ja-JP" sz="800">
              <a:solidFill>
                <a:srgbClr val="000000"/>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algn="just">
              <a:buFont typeface="Wingdings" panose="05000000000000000000" pitchFamily="2" charset="2"/>
              <a:buChar char="Ø"/>
            </a:pPr>
            <a:r>
              <a:rPr lang="ja-JP" altLang="en-US" sz="1600" b="0" i="0" u="none" strike="noStrike" baseline="0">
                <a:solidFill>
                  <a:srgbClr val="000000"/>
                </a:solidFill>
                <a:latin typeface="Arial" panose="020B0604020202020204" pitchFamily="34" charset="0"/>
                <a:ea typeface="BIZ UDPゴシック" panose="020B0400000000000000" pitchFamily="50" charset="-128"/>
                <a:cs typeface="Arial" panose="020B0604020202020204" pitchFamily="34" charset="0"/>
              </a:rPr>
              <a:t>被ばくした住民の甲状腺の放射性ヨウ素摂取量を直接測定することは重要で，</a:t>
            </a:r>
            <a:r>
              <a:rPr lang="ja-JP" altLang="en-US" sz="1600" b="0" i="0" u="none" strike="noStrike" baseline="0">
                <a:solidFill>
                  <a:srgbClr val="FF0000"/>
                </a:solidFill>
                <a:latin typeface="Arial" panose="020B0604020202020204" pitchFamily="34" charset="0"/>
                <a:ea typeface="BIZ UDPゴシック" panose="020B0400000000000000" pitchFamily="50" charset="-128"/>
                <a:cs typeface="Arial" panose="020B0604020202020204" pitchFamily="34" charset="0"/>
              </a:rPr>
              <a:t>被ばく時に小児期と思春期の子どもたち（</a:t>
            </a:r>
            <a:r>
              <a:rPr lang="en-US" altLang="ja-JP" sz="1600" b="0" i="0" u="none" strike="noStrike" baseline="0">
                <a:solidFill>
                  <a:srgbClr val="FF0000"/>
                </a:solidFill>
                <a:latin typeface="Arial" panose="020B0604020202020204" pitchFamily="34" charset="0"/>
                <a:ea typeface="BIZ UDPゴシック" panose="020B0400000000000000" pitchFamily="50" charset="-128"/>
                <a:cs typeface="Arial" panose="020B0604020202020204" pitchFamily="34" charset="0"/>
              </a:rPr>
              <a:t>19</a:t>
            </a:r>
            <a:r>
              <a:rPr lang="ja-JP" altLang="en-US" sz="1600" b="0" i="0" u="none" strike="noStrike" baseline="0">
                <a:solidFill>
                  <a:srgbClr val="FF0000"/>
                </a:solidFill>
                <a:latin typeface="Arial" panose="020B0604020202020204" pitchFamily="34" charset="0"/>
                <a:ea typeface="BIZ UDPゴシック" panose="020B0400000000000000" pitchFamily="50" charset="-128"/>
                <a:cs typeface="Arial" panose="020B0604020202020204" pitchFamily="34" charset="0"/>
              </a:rPr>
              <a:t>歳未満）そして妊婦だった女性を優先的に測定</a:t>
            </a:r>
            <a:r>
              <a:rPr lang="ja-JP" altLang="en-US" sz="1600" b="0" i="0" u="none" strike="noStrike" baseline="0">
                <a:solidFill>
                  <a:srgbClr val="000000"/>
                </a:solidFill>
                <a:latin typeface="Arial" panose="020B0604020202020204" pitchFamily="34" charset="0"/>
                <a:ea typeface="BIZ UDPゴシック" panose="020B0400000000000000" pitchFamily="50" charset="-128"/>
                <a:cs typeface="Arial" panose="020B0604020202020204" pitchFamily="34" charset="0"/>
              </a:rPr>
              <a:t>する。</a:t>
            </a:r>
            <a:endParaRPr lang="en-US" altLang="ja-JP" sz="1600" b="0" i="0" u="none" strike="noStrike" baseline="0">
              <a:solidFill>
                <a:srgbClr val="000000"/>
              </a:solidFill>
              <a:latin typeface="Arial" panose="020B0604020202020204" pitchFamily="34" charset="0"/>
              <a:ea typeface="BIZ UDPゴシック" panose="020B0400000000000000" pitchFamily="50" charset="-128"/>
              <a:cs typeface="Arial" panose="020B0604020202020204" pitchFamily="34" charset="0"/>
            </a:endParaRPr>
          </a:p>
          <a:p>
            <a:pPr algn="just"/>
            <a:endParaRPr lang="en-US" altLang="ja-JP" sz="800" b="0" i="0" u="none" strike="noStrike" baseline="0">
              <a:solidFill>
                <a:srgbClr val="000000"/>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algn="just">
              <a:buFont typeface="Wingdings" panose="05000000000000000000" pitchFamily="2" charset="2"/>
              <a:buChar char="Ø"/>
            </a:pPr>
            <a:r>
              <a:rPr lang="ja-JP" altLang="en-US" sz="1600" b="0" i="0" u="none" strike="noStrike" baseline="0">
                <a:solidFill>
                  <a:srgbClr val="000000"/>
                </a:solidFill>
                <a:latin typeface="Arial" panose="020B0604020202020204" pitchFamily="34" charset="0"/>
                <a:ea typeface="BIZ UDPゴシック" panose="020B0400000000000000" pitchFamily="50" charset="-128"/>
                <a:cs typeface="Arial" panose="020B0604020202020204" pitchFamily="34" charset="0"/>
              </a:rPr>
              <a:t>乳幼児の甲状腺の放射性ヨウ素摂取量の測定が不可能な場合，授乳中の女性に母乳の測定を受けてもらうべきである。</a:t>
            </a:r>
            <a:endParaRPr lang="en-US" altLang="ja-JP" sz="1600" b="0" i="0" u="none" strike="noStrike" baseline="0">
              <a:solidFill>
                <a:srgbClr val="000000"/>
              </a:solidFill>
              <a:latin typeface="Arial" panose="020B0604020202020204" pitchFamily="34" charset="0"/>
              <a:ea typeface="BIZ UDPゴシック" panose="020B0400000000000000" pitchFamily="50" charset="-128"/>
              <a:cs typeface="Arial" panose="020B0604020202020204" pitchFamily="34" charset="0"/>
            </a:endParaRPr>
          </a:p>
          <a:p>
            <a:pPr algn="just"/>
            <a:endParaRPr lang="en-US" altLang="ja-JP" sz="800" b="0" i="0" u="none" strike="noStrike" baseline="0">
              <a:solidFill>
                <a:srgbClr val="000000"/>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algn="just">
              <a:buFont typeface="Wingdings" panose="05000000000000000000" pitchFamily="2" charset="2"/>
              <a:buChar char="Ø"/>
            </a:pPr>
            <a:r>
              <a:rPr lang="ja-JP" altLang="en-US" sz="1600" b="0" i="0" u="none" strike="noStrike" baseline="0">
                <a:solidFill>
                  <a:srgbClr val="000000"/>
                </a:solidFill>
                <a:latin typeface="Arial" panose="020B0604020202020204" pitchFamily="34" charset="0"/>
                <a:ea typeface="BIZ UDPゴシック" panose="020B0400000000000000" pitchFamily="50" charset="-128"/>
                <a:cs typeface="Arial" panose="020B0604020202020204" pitchFamily="34" charset="0"/>
              </a:rPr>
              <a:t>資源が許すならば，放射性ヨウ素によって</a:t>
            </a:r>
            <a:r>
              <a:rPr lang="ja-JP" altLang="en-US" sz="1600" b="0" i="0" u="none" strike="noStrike" baseline="0">
                <a:solidFill>
                  <a:srgbClr val="FF0000"/>
                </a:solidFill>
                <a:latin typeface="Arial" panose="020B0604020202020204" pitchFamily="34" charset="0"/>
                <a:ea typeface="BIZ UDPゴシック" panose="020B0400000000000000" pitchFamily="50" charset="-128"/>
                <a:cs typeface="Arial" panose="020B0604020202020204" pitchFamily="34" charset="0"/>
              </a:rPr>
              <a:t>高線量の被ばくをした成人</a:t>
            </a:r>
            <a:r>
              <a:rPr lang="ja-JP" altLang="en-US" sz="1600" b="0" i="0" u="none" strike="noStrike" baseline="0">
                <a:solidFill>
                  <a:srgbClr val="000000"/>
                </a:solidFill>
                <a:latin typeface="Arial" panose="020B0604020202020204" pitchFamily="34" charset="0"/>
                <a:ea typeface="BIZ UDPゴシック" panose="020B0400000000000000" pitchFamily="50" charset="-128"/>
                <a:cs typeface="Arial" panose="020B0604020202020204" pitchFamily="34" charset="0"/>
              </a:rPr>
              <a:t>の甲状腺測定も非常に有用な情報をもたらす。なぜなら，これによって，主な被ばく経路など，線量推定に重要となりうる因子を，子どもに見られるもの以外にも特定できるからである。</a:t>
            </a:r>
            <a:endParaRPr kumimoji="1" lang="ja-JP" altLang="en-US" sz="1400">
              <a:latin typeface="Arial" panose="020B0604020202020204" pitchFamily="34" charset="0"/>
              <a:ea typeface="BIZ UDPゴシック" panose="020B0400000000000000"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A414B9B9-5002-5076-91FE-59B88575D1CC}"/>
              </a:ext>
            </a:extLst>
          </p:cNvPr>
          <p:cNvSpPr txBox="1"/>
          <p:nvPr/>
        </p:nvSpPr>
        <p:spPr>
          <a:xfrm>
            <a:off x="5025007" y="153573"/>
            <a:ext cx="4320479" cy="276999"/>
          </a:xfrm>
          <a:prstGeom prst="rect">
            <a:avLst/>
          </a:prstGeom>
          <a:noFill/>
        </p:spPr>
        <p:txBody>
          <a:bodyPr wrap="square" rtlCol="0">
            <a:spAutoFit/>
          </a:bodyPr>
          <a:lstStyle/>
          <a:p>
            <a:pPr algn="r"/>
            <a:r>
              <a:rPr kumimoji="1" lang="ja-JP" altLang="en-US" sz="1200">
                <a:latin typeface="Arial" panose="020B0604020202020204" pitchFamily="34" charset="0"/>
                <a:ea typeface="BIZ UDPゴシック" panose="020B0400000000000000" pitchFamily="50" charset="-128"/>
                <a:cs typeface="Arial" panose="020B0604020202020204" pitchFamily="34" charset="0"/>
              </a:rPr>
              <a:t>環境省：</a:t>
            </a:r>
            <a:r>
              <a:rPr kumimoji="1" lang="en-US" altLang="ja-JP" sz="1200">
                <a:latin typeface="Arial" panose="020B0604020202020204" pitchFamily="34" charset="0"/>
                <a:ea typeface="BIZ UDPゴシック" panose="020B0400000000000000" pitchFamily="50" charset="-128"/>
                <a:cs typeface="Arial" panose="020B0604020202020204" pitchFamily="34" charset="0"/>
              </a:rPr>
              <a:t>http://www.env.go.jp/chemi/rhm/post_132.html</a:t>
            </a:r>
            <a:endParaRPr kumimoji="1" lang="ja-JP" altLang="en-US" sz="1200">
              <a:latin typeface="Arial" panose="020B0604020202020204" pitchFamily="34" charset="0"/>
              <a:ea typeface="BIZ UDPゴシック" panose="020B0400000000000000" pitchFamily="50" charset="-128"/>
              <a:cs typeface="Arial" panose="020B0604020202020204" pitchFamily="34" charset="0"/>
            </a:endParaRPr>
          </a:p>
        </p:txBody>
      </p:sp>
      <p:cxnSp>
        <p:nvCxnSpPr>
          <p:cNvPr id="11" name="直線矢印コネクタ 10">
            <a:extLst>
              <a:ext uri="{FF2B5EF4-FFF2-40B4-BE49-F238E27FC236}">
                <a16:creationId xmlns:a16="http://schemas.microsoft.com/office/drawing/2014/main" id="{32628520-F133-C885-607F-E9595F334CB3}"/>
              </a:ext>
            </a:extLst>
          </p:cNvPr>
          <p:cNvCxnSpPr/>
          <p:nvPr/>
        </p:nvCxnSpPr>
        <p:spPr>
          <a:xfrm>
            <a:off x="3296815" y="5342148"/>
            <a:ext cx="576064" cy="0"/>
          </a:xfrm>
          <a:prstGeom prst="straightConnector1">
            <a:avLst/>
          </a:prstGeom>
          <a:ln w="57150">
            <a:solidFill>
              <a:srgbClr val="4F82BE"/>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E6C685C4-640E-640A-FE37-C5DD1F6A90F7}"/>
              </a:ext>
            </a:extLst>
          </p:cNvPr>
          <p:cNvSpPr txBox="1"/>
          <p:nvPr/>
        </p:nvSpPr>
        <p:spPr>
          <a:xfrm>
            <a:off x="344488" y="5085184"/>
            <a:ext cx="2946375" cy="584775"/>
          </a:xfrm>
          <a:prstGeom prst="rect">
            <a:avLst/>
          </a:prstGeom>
          <a:noFill/>
        </p:spPr>
        <p:txBody>
          <a:bodyPr wrap="square" rtlCol="0">
            <a:spAutoFit/>
          </a:bodyPr>
          <a:lstStyle/>
          <a:p>
            <a:r>
              <a:rPr kumimoji="1" lang="ja-JP" altLang="en-US" sz="1600">
                <a:solidFill>
                  <a:srgbClr val="4F82BE"/>
                </a:solidFill>
                <a:latin typeface="Arial" panose="020B0604020202020204" pitchFamily="34" charset="0"/>
                <a:ea typeface="BIZ UDPゴシック" panose="020B0400000000000000" pitchFamily="50" charset="-128"/>
                <a:cs typeface="Arial" panose="020B0604020202020204" pitchFamily="34" charset="0"/>
              </a:rPr>
              <a:t>特異的な行動をした者（高汚染の飲食物の摂取等）の抽出</a:t>
            </a:r>
          </a:p>
        </p:txBody>
      </p:sp>
      <p:sp>
        <p:nvSpPr>
          <p:cNvPr id="13" name="角丸四角形 11">
            <a:extLst>
              <a:ext uri="{FF2B5EF4-FFF2-40B4-BE49-F238E27FC236}">
                <a16:creationId xmlns:a16="http://schemas.microsoft.com/office/drawing/2014/main" id="{6D987507-FBF1-79F3-501D-89988FC5323E}"/>
              </a:ext>
            </a:extLst>
          </p:cNvPr>
          <p:cNvSpPr/>
          <p:nvPr/>
        </p:nvSpPr>
        <p:spPr>
          <a:xfrm>
            <a:off x="920551" y="6315195"/>
            <a:ext cx="8208912" cy="426173"/>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Arial" panose="020B0604020202020204" pitchFamily="34" charset="0"/>
                <a:ea typeface="BIZ UDPゴシック" panose="020B0400000000000000" pitchFamily="50" charset="-128"/>
                <a:cs typeface="Arial" panose="020B0604020202020204" pitchFamily="34" charset="0"/>
              </a:rPr>
              <a:t>原子力災害時における公衆の甲状腺被ばくモニタリングの留意事項を記載</a:t>
            </a:r>
          </a:p>
        </p:txBody>
      </p:sp>
      <p:sp>
        <p:nvSpPr>
          <p:cNvPr id="14" name="テキスト ボックス 13">
            <a:extLst>
              <a:ext uri="{FF2B5EF4-FFF2-40B4-BE49-F238E27FC236}">
                <a16:creationId xmlns:a16="http://schemas.microsoft.com/office/drawing/2014/main" id="{0E16167A-CA12-E451-2ECE-365C76AC1C48}"/>
              </a:ext>
            </a:extLst>
          </p:cNvPr>
          <p:cNvSpPr txBox="1"/>
          <p:nvPr/>
        </p:nvSpPr>
        <p:spPr>
          <a:xfrm>
            <a:off x="172852" y="95870"/>
            <a:ext cx="1005403" cy="338554"/>
          </a:xfrm>
          <a:prstGeom prst="rect">
            <a:avLst/>
          </a:prstGeom>
          <a:solidFill>
            <a:schemeClr val="bg1"/>
          </a:solidFill>
          <a:ln>
            <a:solidFill>
              <a:schemeClr val="tx1"/>
            </a:solidFill>
          </a:ln>
        </p:spPr>
        <p:txBody>
          <a:bodyPr wrap="none" rtlCol="0">
            <a:spAutoFit/>
          </a:bodyPr>
          <a:lstStyle/>
          <a:p>
            <a:pPr algn="ctr"/>
            <a:r>
              <a:rPr kumimoji="1" lang="ja-JP" altLang="en-US" sz="1600">
                <a:latin typeface="Arial" panose="020B0604020202020204" pitchFamily="34" charset="0"/>
                <a:ea typeface="BIZ UDPゴシック" panose="020B0400000000000000" pitchFamily="50" charset="-128"/>
                <a:cs typeface="Arial" panose="020B0604020202020204" pitchFamily="34" charset="0"/>
              </a:rPr>
              <a:t>参考資料</a:t>
            </a:r>
          </a:p>
        </p:txBody>
      </p:sp>
    </p:spTree>
    <p:extLst>
      <p:ext uri="{BB962C8B-B14F-4D97-AF65-F5344CB8AC3E}">
        <p14:creationId xmlns:p14="http://schemas.microsoft.com/office/powerpoint/2010/main" val="1898863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FDD12D5-60B8-A73A-D4EE-742F393ADF32}"/>
              </a:ext>
            </a:extLst>
          </p:cNvPr>
          <p:cNvSpPr txBox="1"/>
          <p:nvPr/>
        </p:nvSpPr>
        <p:spPr>
          <a:xfrm>
            <a:off x="704528" y="188640"/>
            <a:ext cx="8334333"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緊急時の甲状腺被ばく線量モニタリングに関する検討チーム</a:t>
            </a:r>
          </a:p>
        </p:txBody>
      </p:sp>
      <p:sp>
        <p:nvSpPr>
          <p:cNvPr id="5" name="正方形/長方形 4">
            <a:extLst>
              <a:ext uri="{FF2B5EF4-FFF2-40B4-BE49-F238E27FC236}">
                <a16:creationId xmlns:a16="http://schemas.microsoft.com/office/drawing/2014/main" id="{52FC8CE2-BAB8-80F8-DD29-A56C0B1125EC}"/>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0303713C-D3A8-87BE-BC0F-F5B6CC1B474A}"/>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8A5A9811-E8FB-DC64-2C95-2811A3E4A988}"/>
              </a:ext>
            </a:extLst>
          </p:cNvPr>
          <p:cNvSpPr txBox="1"/>
          <p:nvPr/>
        </p:nvSpPr>
        <p:spPr>
          <a:xfrm>
            <a:off x="2733480" y="872856"/>
            <a:ext cx="4439036" cy="615553"/>
          </a:xfrm>
          <a:prstGeom prst="rect">
            <a:avLst/>
          </a:prstGeom>
          <a:noFill/>
        </p:spPr>
        <p:txBody>
          <a:bodyPr wrap="none" rtlCol="0">
            <a:spAutoFit/>
          </a:bodyPr>
          <a:lstStyle/>
          <a:p>
            <a:pPr algn="ctr"/>
            <a:r>
              <a:rPr kumimoji="1" lang="ja-JP" altLang="en-US" sz="2000" b="1">
                <a:latin typeface="Arial" panose="020B0604020202020204" pitchFamily="34" charset="0"/>
                <a:ea typeface="BIZ UDPゴシック" panose="020B0400000000000000" pitchFamily="50" charset="-128"/>
                <a:cs typeface="Arial" panose="020B0604020202020204" pitchFamily="34" charset="0"/>
              </a:rPr>
              <a:t>検討チームの設置</a:t>
            </a:r>
            <a:endParaRPr kumimoji="1" lang="en-US" altLang="ja-JP" sz="2000" b="1">
              <a:latin typeface="Arial" panose="020B0604020202020204" pitchFamily="34" charset="0"/>
              <a:ea typeface="BIZ UDPゴシック" panose="020B0400000000000000" pitchFamily="50" charset="-128"/>
              <a:cs typeface="Arial" panose="020B0604020202020204" pitchFamily="34" charset="0"/>
            </a:endParaRPr>
          </a:p>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令和</a:t>
            </a:r>
            <a:r>
              <a:rPr kumimoji="1" lang="en-US" altLang="ja-JP" sz="1400">
                <a:latin typeface="Arial" panose="020B0604020202020204" pitchFamily="34" charset="0"/>
                <a:ea typeface="BIZ UDPゴシック" panose="020B0400000000000000" pitchFamily="50" charset="-128"/>
                <a:cs typeface="Arial" panose="020B0604020202020204" pitchFamily="34" charset="0"/>
              </a:rPr>
              <a:t>3</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年</a:t>
            </a:r>
            <a:r>
              <a:rPr kumimoji="1" lang="en-US" altLang="ja-JP" sz="1400">
                <a:latin typeface="Arial" panose="020B0604020202020204" pitchFamily="34" charset="0"/>
                <a:ea typeface="BIZ UDPゴシック" panose="020B0400000000000000" pitchFamily="50" charset="-128"/>
                <a:cs typeface="Arial" panose="020B0604020202020204" pitchFamily="34" charset="0"/>
              </a:rPr>
              <a:t>2</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月</a:t>
            </a:r>
            <a:r>
              <a:rPr kumimoji="1" lang="en-US" altLang="ja-JP" sz="1400">
                <a:latin typeface="Arial" panose="020B0604020202020204" pitchFamily="34" charset="0"/>
                <a:ea typeface="BIZ UDPゴシック" panose="020B0400000000000000" pitchFamily="50" charset="-128"/>
                <a:cs typeface="Arial" panose="020B0604020202020204" pitchFamily="34" charset="0"/>
              </a:rPr>
              <a:t>3</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日第</a:t>
            </a:r>
            <a:r>
              <a:rPr kumimoji="1" lang="en-US" altLang="ja-JP" sz="1400">
                <a:latin typeface="Arial" panose="020B0604020202020204" pitchFamily="34" charset="0"/>
                <a:ea typeface="BIZ UDPゴシック" panose="020B0400000000000000" pitchFamily="50" charset="-128"/>
                <a:cs typeface="Arial" panose="020B0604020202020204" pitchFamily="34" charset="0"/>
              </a:rPr>
              <a:t>53</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回原子力規制委員会において了承</a:t>
            </a:r>
          </a:p>
        </p:txBody>
      </p:sp>
      <p:sp>
        <p:nvSpPr>
          <p:cNvPr id="8" name="矢印: 下 7">
            <a:extLst>
              <a:ext uri="{FF2B5EF4-FFF2-40B4-BE49-F238E27FC236}">
                <a16:creationId xmlns:a16="http://schemas.microsoft.com/office/drawing/2014/main" id="{0762E597-3F26-87FC-A39E-A937E568FE8B}"/>
              </a:ext>
            </a:extLst>
          </p:cNvPr>
          <p:cNvSpPr/>
          <p:nvPr/>
        </p:nvSpPr>
        <p:spPr>
          <a:xfrm>
            <a:off x="4340930" y="1609636"/>
            <a:ext cx="1224136" cy="216024"/>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BIZ UDPゴシック" panose="020B0400000000000000" pitchFamily="50"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0C73A71C-006C-DD2A-0E60-CE6D32EFB985}"/>
              </a:ext>
            </a:extLst>
          </p:cNvPr>
          <p:cNvSpPr txBox="1"/>
          <p:nvPr/>
        </p:nvSpPr>
        <p:spPr>
          <a:xfrm>
            <a:off x="276159" y="1969676"/>
            <a:ext cx="2160240" cy="553998"/>
          </a:xfrm>
          <a:prstGeom prst="rect">
            <a:avLst/>
          </a:prstGeom>
          <a:solidFill>
            <a:schemeClr val="accent1"/>
          </a:solidFill>
          <a:ln w="19050">
            <a:solidFill>
              <a:schemeClr val="tx1"/>
            </a:solidFill>
          </a:ln>
        </p:spPr>
        <p:txBody>
          <a:bodyPr wrap="square" rtlCol="0">
            <a:spAutoFit/>
          </a:bodyPr>
          <a:lstStyle/>
          <a:p>
            <a:pPr algn="ctr"/>
            <a:r>
              <a:rPr kumimoji="1" lang="ja-JP" altLang="en-US" sz="1600" b="1">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第</a:t>
            </a:r>
            <a:r>
              <a:rPr kumimoji="1" lang="en-US" altLang="ja-JP" sz="1600" b="1">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600" b="1">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回検討チーム会合　</a:t>
            </a:r>
            <a:endParaRPr kumimoji="1" lang="en-US" altLang="ja-JP" sz="1600" b="1">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endParaRPr>
          </a:p>
          <a:p>
            <a:pPr algn="ctr"/>
            <a:r>
              <a:rPr kumimoji="1" lang="ja-JP" altLang="en-US"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令和</a:t>
            </a:r>
            <a:r>
              <a:rPr kumimoji="1" lang="en-US" altLang="ja-JP"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3</a:t>
            </a:r>
            <a:r>
              <a:rPr kumimoji="1" lang="ja-JP" altLang="en-US"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年</a:t>
            </a:r>
            <a:r>
              <a:rPr kumimoji="1" lang="en-US" altLang="ja-JP"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2</a:t>
            </a:r>
            <a:r>
              <a:rPr kumimoji="1" lang="ja-JP" altLang="en-US"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月</a:t>
            </a:r>
            <a:r>
              <a:rPr kumimoji="1" lang="en-US" altLang="ja-JP"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18</a:t>
            </a:r>
            <a:r>
              <a:rPr kumimoji="1" lang="ja-JP" altLang="en-US"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日</a:t>
            </a:r>
            <a:endParaRPr kumimoji="1" lang="en-US" altLang="ja-JP" sz="16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E672FD8D-2C59-BFE8-4BFA-E1880EADA8F1}"/>
              </a:ext>
            </a:extLst>
          </p:cNvPr>
          <p:cNvSpPr txBox="1"/>
          <p:nvPr/>
        </p:nvSpPr>
        <p:spPr>
          <a:xfrm>
            <a:off x="276159" y="2601337"/>
            <a:ext cx="2160240" cy="553998"/>
          </a:xfrm>
          <a:prstGeom prst="rect">
            <a:avLst/>
          </a:prstGeom>
          <a:solidFill>
            <a:schemeClr val="accent1"/>
          </a:solidFill>
          <a:ln w="19050">
            <a:solidFill>
              <a:schemeClr val="tx1"/>
            </a:solidFill>
          </a:ln>
        </p:spPr>
        <p:txBody>
          <a:bodyPr wrap="square" rtlCol="0">
            <a:spAutoFit/>
          </a:bodyPr>
          <a:lstStyle/>
          <a:p>
            <a:pPr algn="ctr"/>
            <a:r>
              <a:rPr kumimoji="1" lang="ja-JP" altLang="en-US" sz="1600" b="1">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第</a:t>
            </a:r>
            <a:r>
              <a:rPr kumimoji="1" lang="en-US" altLang="ja-JP" sz="1600" b="1">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2</a:t>
            </a:r>
            <a:r>
              <a:rPr kumimoji="1" lang="ja-JP" altLang="en-US" sz="1600" b="1">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回検討チーム会合　</a:t>
            </a:r>
            <a:endParaRPr kumimoji="1" lang="en-US" altLang="ja-JP" sz="1600" b="1">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endParaRPr>
          </a:p>
          <a:p>
            <a:pPr algn="ctr"/>
            <a:r>
              <a:rPr kumimoji="1" lang="ja-JP" altLang="en-US"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令和</a:t>
            </a:r>
            <a:r>
              <a:rPr kumimoji="1" lang="en-US" altLang="ja-JP"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3</a:t>
            </a:r>
            <a:r>
              <a:rPr kumimoji="1" lang="ja-JP" altLang="en-US"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年</a:t>
            </a:r>
            <a:r>
              <a:rPr kumimoji="1" lang="en-US" altLang="ja-JP"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3</a:t>
            </a:r>
            <a:r>
              <a:rPr kumimoji="1" lang="ja-JP" altLang="en-US"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月</a:t>
            </a:r>
            <a:r>
              <a:rPr kumimoji="1" lang="en-US" altLang="ja-JP"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25</a:t>
            </a:r>
            <a:r>
              <a:rPr kumimoji="1" lang="ja-JP" altLang="en-US"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日</a:t>
            </a:r>
            <a:endParaRPr kumimoji="1" lang="en-US" altLang="ja-JP" sz="16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11" name="正方形/長方形 10">
            <a:extLst>
              <a:ext uri="{FF2B5EF4-FFF2-40B4-BE49-F238E27FC236}">
                <a16:creationId xmlns:a16="http://schemas.microsoft.com/office/drawing/2014/main" id="{863E9AF7-B6F8-162B-4794-EBEBFC8C5203}"/>
              </a:ext>
            </a:extLst>
          </p:cNvPr>
          <p:cNvSpPr/>
          <p:nvPr/>
        </p:nvSpPr>
        <p:spPr>
          <a:xfrm>
            <a:off x="2436398" y="1969676"/>
            <a:ext cx="4619701" cy="553998"/>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a:solidFill>
                  <a:schemeClr val="tx1"/>
                </a:solidFill>
                <a:latin typeface="Arial" panose="020B0604020202020204" pitchFamily="34" charset="0"/>
                <a:ea typeface="BIZ UDPゴシック" panose="020B0400000000000000" pitchFamily="50" charset="-128"/>
                <a:cs typeface="Arial" panose="020B0604020202020204" pitchFamily="34" charset="0"/>
              </a:rPr>
              <a:t>主な議題</a:t>
            </a:r>
            <a:r>
              <a:rPr kumimoji="1" lang="en-US" altLang="ja-JP" sz="1600">
                <a:solidFill>
                  <a:schemeClr val="tx1"/>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1600">
                <a:solidFill>
                  <a:schemeClr val="tx1"/>
                </a:solidFill>
                <a:latin typeface="Arial" panose="020B0604020202020204" pitchFamily="34" charset="0"/>
                <a:ea typeface="BIZ UDPゴシック" panose="020B0400000000000000" pitchFamily="50" charset="-128"/>
                <a:cs typeface="Arial" panose="020B0604020202020204" pitchFamily="34" charset="0"/>
              </a:rPr>
              <a:t>対象者の要件について</a:t>
            </a:r>
            <a:endParaRPr kumimoji="1" lang="en-US" altLang="ja-JP" sz="160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a:p>
            <a:r>
              <a:rPr kumimoji="1" lang="en-US" altLang="ja-JP" sz="1600">
                <a:solidFill>
                  <a:schemeClr val="tx1"/>
                </a:solidFill>
                <a:latin typeface="Arial" panose="020B0604020202020204" pitchFamily="34" charset="0"/>
                <a:ea typeface="BIZ UDPゴシック" panose="020B0400000000000000" pitchFamily="50" charset="-128"/>
                <a:cs typeface="Arial" panose="020B0604020202020204" pitchFamily="34" charset="0"/>
              </a:rPr>
              <a:t>※OIL</a:t>
            </a:r>
            <a:r>
              <a:rPr kumimoji="1" lang="ja-JP" altLang="en-US" sz="1600">
                <a:solidFill>
                  <a:schemeClr val="tx1"/>
                </a:solidFill>
                <a:latin typeface="Arial" panose="020B0604020202020204" pitchFamily="34" charset="0"/>
                <a:ea typeface="BIZ UDPゴシック" panose="020B0400000000000000" pitchFamily="50" charset="-128"/>
                <a:cs typeface="Arial" panose="020B0604020202020204" pitchFamily="34" charset="0"/>
              </a:rPr>
              <a:t>と甲状腺被ばく線量の関係の試算結果</a:t>
            </a:r>
          </a:p>
        </p:txBody>
      </p:sp>
      <p:sp>
        <p:nvSpPr>
          <p:cNvPr id="12" name="正方形/長方形 11">
            <a:extLst>
              <a:ext uri="{FF2B5EF4-FFF2-40B4-BE49-F238E27FC236}">
                <a16:creationId xmlns:a16="http://schemas.microsoft.com/office/drawing/2014/main" id="{A86800A0-1F23-021F-F645-9B13D81ECBD8}"/>
              </a:ext>
            </a:extLst>
          </p:cNvPr>
          <p:cNvSpPr/>
          <p:nvPr/>
        </p:nvSpPr>
        <p:spPr>
          <a:xfrm>
            <a:off x="2436398" y="2601337"/>
            <a:ext cx="4619701" cy="553998"/>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a:solidFill>
                  <a:schemeClr val="tx1"/>
                </a:solidFill>
                <a:latin typeface="Arial" panose="020B0604020202020204" pitchFamily="34" charset="0"/>
                <a:ea typeface="BIZ UDPゴシック" panose="020B0400000000000000" pitchFamily="50" charset="-128"/>
                <a:cs typeface="Arial" panose="020B0604020202020204" pitchFamily="34" charset="0"/>
              </a:rPr>
              <a:t>主な議題</a:t>
            </a:r>
            <a:r>
              <a:rPr kumimoji="1" lang="en-US" altLang="ja-JP" sz="1600">
                <a:solidFill>
                  <a:schemeClr val="tx1"/>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1600">
                <a:solidFill>
                  <a:schemeClr val="tx1"/>
                </a:solidFill>
                <a:latin typeface="Arial" panose="020B0604020202020204" pitchFamily="34" charset="0"/>
                <a:ea typeface="BIZ UDPゴシック" panose="020B0400000000000000" pitchFamily="50" charset="-128"/>
                <a:cs typeface="Arial" panose="020B0604020202020204" pitchFamily="34" charset="0"/>
              </a:rPr>
              <a:t>甲状腺被ばく線量の測定方法について</a:t>
            </a:r>
            <a:endParaRPr kumimoji="1" lang="en-US" altLang="ja-JP" sz="160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a:p>
            <a:r>
              <a:rPr kumimoji="1" lang="en-US" altLang="ja-JP" sz="1600">
                <a:solidFill>
                  <a:schemeClr val="tx1"/>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1600">
                <a:solidFill>
                  <a:schemeClr val="tx1"/>
                </a:solidFill>
                <a:latin typeface="Arial" panose="020B0604020202020204" pitchFamily="34" charset="0"/>
                <a:ea typeface="BIZ UDPゴシック" panose="020B0400000000000000" pitchFamily="50" charset="-128"/>
                <a:cs typeface="Arial" panose="020B0604020202020204" pitchFamily="34" charset="0"/>
              </a:rPr>
              <a:t>詳細測定器の紹介、簡易・詳細測定の議論</a:t>
            </a:r>
          </a:p>
        </p:txBody>
      </p:sp>
      <p:sp>
        <p:nvSpPr>
          <p:cNvPr id="13" name="テキスト ボックス 12">
            <a:extLst>
              <a:ext uri="{FF2B5EF4-FFF2-40B4-BE49-F238E27FC236}">
                <a16:creationId xmlns:a16="http://schemas.microsoft.com/office/drawing/2014/main" id="{DCE575D2-DC3C-35B8-C3B0-0FE935AD3464}"/>
              </a:ext>
            </a:extLst>
          </p:cNvPr>
          <p:cNvSpPr txBox="1"/>
          <p:nvPr/>
        </p:nvSpPr>
        <p:spPr>
          <a:xfrm>
            <a:off x="276159" y="3232998"/>
            <a:ext cx="2160240" cy="800219"/>
          </a:xfrm>
          <a:prstGeom prst="rect">
            <a:avLst/>
          </a:prstGeom>
          <a:solidFill>
            <a:schemeClr val="accent1"/>
          </a:solidFill>
          <a:ln w="19050">
            <a:solidFill>
              <a:schemeClr val="tx1"/>
            </a:solidFill>
          </a:ln>
        </p:spPr>
        <p:txBody>
          <a:bodyPr wrap="square" rtlCol="0">
            <a:spAutoFit/>
          </a:bodyPr>
          <a:lstStyle/>
          <a:p>
            <a:pPr algn="ctr"/>
            <a:r>
              <a:rPr kumimoji="1" lang="ja-JP" altLang="en-US" sz="1600" b="1">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第</a:t>
            </a:r>
            <a:r>
              <a:rPr kumimoji="1" lang="en-US" altLang="ja-JP" sz="1600" b="1">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3</a:t>
            </a:r>
            <a:r>
              <a:rPr kumimoji="1" lang="ja-JP" altLang="en-US" sz="1600" b="1">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回検討チーム会合　</a:t>
            </a:r>
            <a:endParaRPr kumimoji="1" lang="en-US" altLang="ja-JP" sz="1600" b="1">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endParaRPr>
          </a:p>
          <a:p>
            <a:pPr algn="ctr"/>
            <a:r>
              <a:rPr kumimoji="1" lang="ja-JP" altLang="en-US"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令和</a:t>
            </a:r>
            <a:r>
              <a:rPr kumimoji="1" lang="en-US" altLang="ja-JP"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3</a:t>
            </a:r>
            <a:r>
              <a:rPr kumimoji="1" lang="ja-JP" altLang="en-US"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年</a:t>
            </a:r>
            <a:r>
              <a:rPr kumimoji="1" lang="en-US" altLang="ja-JP"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5</a:t>
            </a:r>
            <a:r>
              <a:rPr kumimoji="1" lang="ja-JP" altLang="en-US"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月</a:t>
            </a:r>
            <a:r>
              <a:rPr kumimoji="1" lang="en-US" altLang="ja-JP"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27</a:t>
            </a:r>
            <a:r>
              <a:rPr kumimoji="1" lang="ja-JP" altLang="en-US"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日</a:t>
            </a:r>
            <a:endParaRPr kumimoji="1" lang="en-US" altLang="ja-JP"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endParaRPr>
          </a:p>
          <a:p>
            <a:pPr algn="ctr"/>
            <a:endParaRPr kumimoji="1" lang="en-US" altLang="ja-JP" sz="16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14" name="正方形/長方形 13">
            <a:extLst>
              <a:ext uri="{FF2B5EF4-FFF2-40B4-BE49-F238E27FC236}">
                <a16:creationId xmlns:a16="http://schemas.microsoft.com/office/drawing/2014/main" id="{19F2D9CD-AB3A-3F89-6F38-2502A4DCDD8C}"/>
              </a:ext>
            </a:extLst>
          </p:cNvPr>
          <p:cNvSpPr/>
          <p:nvPr/>
        </p:nvSpPr>
        <p:spPr>
          <a:xfrm>
            <a:off x="2436398" y="3232997"/>
            <a:ext cx="4619701" cy="80021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a:solidFill>
                  <a:schemeClr val="tx1"/>
                </a:solidFill>
                <a:latin typeface="Arial" panose="020B0604020202020204" pitchFamily="34" charset="0"/>
                <a:ea typeface="BIZ UDPゴシック" panose="020B0400000000000000" pitchFamily="50" charset="-128"/>
                <a:cs typeface="Arial" panose="020B0604020202020204" pitchFamily="34" charset="0"/>
              </a:rPr>
              <a:t>主な議題</a:t>
            </a:r>
            <a:r>
              <a:rPr kumimoji="1" lang="en-US" altLang="ja-JP" sz="1600">
                <a:solidFill>
                  <a:schemeClr val="tx1"/>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1600">
                <a:solidFill>
                  <a:schemeClr val="tx1"/>
                </a:solidFill>
                <a:latin typeface="Arial" panose="020B0604020202020204" pitchFamily="34" charset="0"/>
                <a:ea typeface="BIZ UDPゴシック" panose="020B0400000000000000" pitchFamily="50" charset="-128"/>
                <a:cs typeface="Arial" panose="020B0604020202020204" pitchFamily="34" charset="0"/>
              </a:rPr>
              <a:t>甲状腺モニタリングの実施体制についてスクリーニングレベルについて</a:t>
            </a:r>
            <a:endParaRPr kumimoji="1" lang="en-US" altLang="ja-JP" sz="160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a:p>
            <a:r>
              <a:rPr kumimoji="1" lang="en-US" altLang="ja-JP" sz="1600">
                <a:solidFill>
                  <a:schemeClr val="tx1"/>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1600">
                <a:solidFill>
                  <a:schemeClr val="tx1"/>
                </a:solidFill>
                <a:latin typeface="Arial" panose="020B0604020202020204" pitchFamily="34" charset="0"/>
                <a:ea typeface="BIZ UDPゴシック" panose="020B0400000000000000" pitchFamily="50" charset="-128"/>
                <a:cs typeface="Arial" panose="020B0604020202020204" pitchFamily="34" charset="0"/>
              </a:rPr>
              <a:t>詳細測定器の第</a:t>
            </a:r>
            <a:r>
              <a:rPr kumimoji="1" lang="en-US" altLang="ja-JP" sz="1600">
                <a:solidFill>
                  <a:schemeClr val="tx1"/>
                </a:solidFill>
                <a:latin typeface="Arial" panose="020B0604020202020204" pitchFamily="34" charset="0"/>
                <a:ea typeface="BIZ UDPゴシック" panose="020B0400000000000000" pitchFamily="50" charset="-128"/>
                <a:cs typeface="Arial" panose="020B0604020202020204" pitchFamily="34" charset="0"/>
              </a:rPr>
              <a:t>3</a:t>
            </a:r>
            <a:r>
              <a:rPr kumimoji="1" lang="ja-JP" altLang="en-US" sz="1600">
                <a:solidFill>
                  <a:schemeClr val="tx1"/>
                </a:solidFill>
                <a:latin typeface="Arial" panose="020B0604020202020204" pitchFamily="34" charset="0"/>
                <a:ea typeface="BIZ UDPゴシック" panose="020B0400000000000000" pitchFamily="50" charset="-128"/>
                <a:cs typeface="Arial" panose="020B0604020202020204" pitchFamily="34" charset="0"/>
              </a:rPr>
              <a:t>者評価</a:t>
            </a:r>
          </a:p>
        </p:txBody>
      </p:sp>
      <p:sp>
        <p:nvSpPr>
          <p:cNvPr id="15" name="テキスト ボックス 14">
            <a:extLst>
              <a:ext uri="{FF2B5EF4-FFF2-40B4-BE49-F238E27FC236}">
                <a16:creationId xmlns:a16="http://schemas.microsoft.com/office/drawing/2014/main" id="{188C2EA5-01E6-189B-73C2-A5B7FCFCCD49}"/>
              </a:ext>
            </a:extLst>
          </p:cNvPr>
          <p:cNvSpPr txBox="1"/>
          <p:nvPr/>
        </p:nvSpPr>
        <p:spPr>
          <a:xfrm>
            <a:off x="272480" y="4110878"/>
            <a:ext cx="2160240" cy="553998"/>
          </a:xfrm>
          <a:prstGeom prst="rect">
            <a:avLst/>
          </a:prstGeom>
          <a:solidFill>
            <a:schemeClr val="accent1"/>
          </a:solidFill>
          <a:ln w="19050">
            <a:solidFill>
              <a:schemeClr val="tx1"/>
            </a:solidFill>
          </a:ln>
        </p:spPr>
        <p:txBody>
          <a:bodyPr wrap="square" rtlCol="0">
            <a:spAutoFit/>
          </a:bodyPr>
          <a:lstStyle/>
          <a:p>
            <a:pPr algn="ctr"/>
            <a:r>
              <a:rPr kumimoji="1" lang="ja-JP" altLang="en-US" sz="1600" b="1">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第</a:t>
            </a:r>
            <a:r>
              <a:rPr kumimoji="1" lang="en-US" altLang="ja-JP" sz="1600" b="1">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4</a:t>
            </a:r>
            <a:r>
              <a:rPr kumimoji="1" lang="ja-JP" altLang="en-US" sz="1600" b="1">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回検討チーム会合　</a:t>
            </a:r>
            <a:endParaRPr kumimoji="1" lang="en-US" altLang="ja-JP" sz="1600" b="1">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endParaRPr>
          </a:p>
          <a:p>
            <a:pPr algn="ctr"/>
            <a:r>
              <a:rPr kumimoji="1" lang="ja-JP" altLang="en-US"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令和</a:t>
            </a:r>
            <a:r>
              <a:rPr kumimoji="1" lang="en-US" altLang="ja-JP"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3</a:t>
            </a:r>
            <a:r>
              <a:rPr kumimoji="1" lang="ja-JP" altLang="en-US"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年</a:t>
            </a:r>
            <a:r>
              <a:rPr kumimoji="1" lang="en-US" altLang="ja-JP"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7</a:t>
            </a:r>
            <a:r>
              <a:rPr kumimoji="1" lang="ja-JP" altLang="en-US"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月</a:t>
            </a:r>
            <a:r>
              <a:rPr kumimoji="1" lang="en-US" altLang="ja-JP"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29</a:t>
            </a:r>
            <a:r>
              <a:rPr kumimoji="1" lang="ja-JP" altLang="en-US" sz="14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rPr>
              <a:t>日</a:t>
            </a:r>
            <a:endParaRPr kumimoji="1" lang="en-US" altLang="ja-JP" sz="1600">
              <a:solidFill>
                <a:schemeClr val="bg1">
                  <a:lumMod val="9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16" name="正方形/長方形 15">
            <a:extLst>
              <a:ext uri="{FF2B5EF4-FFF2-40B4-BE49-F238E27FC236}">
                <a16:creationId xmlns:a16="http://schemas.microsoft.com/office/drawing/2014/main" id="{7B6DF4D9-37E3-333C-2B56-5C0FBB2CA9B9}"/>
              </a:ext>
            </a:extLst>
          </p:cNvPr>
          <p:cNvSpPr/>
          <p:nvPr/>
        </p:nvSpPr>
        <p:spPr>
          <a:xfrm>
            <a:off x="2432719" y="4110878"/>
            <a:ext cx="4619701" cy="553998"/>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a:solidFill>
                  <a:schemeClr val="tx1"/>
                </a:solidFill>
                <a:latin typeface="Arial" panose="020B0604020202020204" pitchFamily="34" charset="0"/>
                <a:ea typeface="BIZ UDPゴシック" panose="020B0400000000000000" pitchFamily="50" charset="-128"/>
                <a:cs typeface="Arial" panose="020B0604020202020204" pitchFamily="34" charset="0"/>
              </a:rPr>
              <a:t>主な議題</a:t>
            </a:r>
            <a:r>
              <a:rPr kumimoji="1" lang="en-US" altLang="ja-JP" sz="1600">
                <a:solidFill>
                  <a:schemeClr val="tx1"/>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1600">
                <a:solidFill>
                  <a:schemeClr val="tx1"/>
                </a:solidFill>
                <a:latin typeface="Arial" panose="020B0604020202020204" pitchFamily="34" charset="0"/>
                <a:ea typeface="BIZ UDPゴシック" panose="020B0400000000000000" pitchFamily="50" charset="-128"/>
                <a:cs typeface="Arial" panose="020B0604020202020204" pitchFamily="34" charset="0"/>
              </a:rPr>
              <a:t>検討結果の取りまとめについて</a:t>
            </a:r>
            <a:endParaRPr kumimoji="1" lang="en-US" altLang="ja-JP" sz="160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a:p>
            <a:r>
              <a:rPr kumimoji="1" lang="en-US" altLang="ja-JP" sz="1600">
                <a:solidFill>
                  <a:schemeClr val="tx1"/>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1600">
                <a:solidFill>
                  <a:schemeClr val="tx1"/>
                </a:solidFill>
                <a:latin typeface="Arial" panose="020B0604020202020204" pitchFamily="34" charset="0"/>
                <a:ea typeface="BIZ UDPゴシック" panose="020B0400000000000000" pitchFamily="50" charset="-128"/>
                <a:cs typeface="Arial" panose="020B0604020202020204" pitchFamily="34" charset="0"/>
              </a:rPr>
              <a:t>検討チーム報告書案の提示</a:t>
            </a:r>
          </a:p>
        </p:txBody>
      </p:sp>
      <p:sp>
        <p:nvSpPr>
          <p:cNvPr id="17" name="矢印: 下 16">
            <a:extLst>
              <a:ext uri="{FF2B5EF4-FFF2-40B4-BE49-F238E27FC236}">
                <a16:creationId xmlns:a16="http://schemas.microsoft.com/office/drawing/2014/main" id="{DCBFDFF3-2B6E-460C-D555-5B1A6D471A61}"/>
              </a:ext>
            </a:extLst>
          </p:cNvPr>
          <p:cNvSpPr/>
          <p:nvPr/>
        </p:nvSpPr>
        <p:spPr>
          <a:xfrm>
            <a:off x="4340931" y="4922004"/>
            <a:ext cx="1224136" cy="216024"/>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BIZ UDPゴシック" panose="020B0400000000000000" pitchFamily="50" charset="-128"/>
              <a:cs typeface="Arial" panose="020B0604020202020204" pitchFamily="34" charset="0"/>
            </a:endParaRPr>
          </a:p>
        </p:txBody>
      </p:sp>
      <p:sp>
        <p:nvSpPr>
          <p:cNvPr id="18" name="テキスト ボックス 17">
            <a:extLst>
              <a:ext uri="{FF2B5EF4-FFF2-40B4-BE49-F238E27FC236}">
                <a16:creationId xmlns:a16="http://schemas.microsoft.com/office/drawing/2014/main" id="{1CE9B129-B311-FC66-1B33-A414BD545D35}"/>
              </a:ext>
            </a:extLst>
          </p:cNvPr>
          <p:cNvSpPr txBox="1"/>
          <p:nvPr/>
        </p:nvSpPr>
        <p:spPr>
          <a:xfrm>
            <a:off x="614271" y="5365084"/>
            <a:ext cx="8677458" cy="707886"/>
          </a:xfrm>
          <a:prstGeom prst="rect">
            <a:avLst/>
          </a:prstGeom>
          <a:noFill/>
        </p:spPr>
        <p:txBody>
          <a:bodyPr wrap="square">
            <a:spAutoFit/>
          </a:bodyPr>
          <a:lstStyle/>
          <a:p>
            <a:pPr algn="ctr"/>
            <a:r>
              <a:rPr kumimoji="1" lang="ja-JP" altLang="en-US" sz="2000">
                <a:latin typeface="Arial" panose="020B0604020202020204" pitchFamily="34" charset="0"/>
                <a:ea typeface="BIZ UDPゴシック" panose="020B0400000000000000" pitchFamily="50" charset="-128"/>
                <a:cs typeface="Arial" panose="020B0604020202020204" pitchFamily="34" charset="0"/>
              </a:rPr>
              <a:t>令和</a:t>
            </a:r>
            <a:r>
              <a:rPr kumimoji="1" lang="en-US" altLang="ja-JP" sz="2000">
                <a:latin typeface="Arial" panose="020B0604020202020204" pitchFamily="34" charset="0"/>
                <a:ea typeface="BIZ UDPゴシック" panose="020B0400000000000000" pitchFamily="50" charset="-128"/>
                <a:cs typeface="Arial" panose="020B0604020202020204" pitchFamily="34" charset="0"/>
              </a:rPr>
              <a:t>3</a:t>
            </a:r>
            <a:r>
              <a:rPr kumimoji="1" lang="ja-JP" altLang="en-US" sz="2000">
                <a:latin typeface="Arial" panose="020B0604020202020204" pitchFamily="34" charset="0"/>
                <a:ea typeface="BIZ UDPゴシック" panose="020B0400000000000000" pitchFamily="50" charset="-128"/>
                <a:cs typeface="Arial" panose="020B0604020202020204" pitchFamily="34" charset="0"/>
              </a:rPr>
              <a:t>年</a:t>
            </a:r>
            <a:r>
              <a:rPr kumimoji="1" lang="en-US" altLang="ja-JP" sz="2000">
                <a:latin typeface="Arial" panose="020B0604020202020204" pitchFamily="34" charset="0"/>
                <a:ea typeface="BIZ UDPゴシック" panose="020B0400000000000000" pitchFamily="50" charset="-128"/>
                <a:cs typeface="Arial" panose="020B0604020202020204" pitchFamily="34" charset="0"/>
              </a:rPr>
              <a:t>9</a:t>
            </a:r>
            <a:r>
              <a:rPr kumimoji="1" lang="ja-JP" altLang="en-US" sz="2000">
                <a:latin typeface="Arial" panose="020B0604020202020204" pitchFamily="34" charset="0"/>
                <a:ea typeface="BIZ UDPゴシック" panose="020B0400000000000000" pitchFamily="50" charset="-128"/>
                <a:cs typeface="Arial" panose="020B0604020202020204" pitchFamily="34" charset="0"/>
              </a:rPr>
              <a:t>月</a:t>
            </a:r>
            <a:r>
              <a:rPr kumimoji="1" lang="en-US" altLang="ja-JP" sz="2000">
                <a:latin typeface="Arial" panose="020B0604020202020204" pitchFamily="34" charset="0"/>
                <a:ea typeface="BIZ UDPゴシック" panose="020B0400000000000000" pitchFamily="50" charset="-128"/>
                <a:cs typeface="Arial" panose="020B0604020202020204" pitchFamily="34" charset="0"/>
              </a:rPr>
              <a:t>22</a:t>
            </a:r>
            <a:r>
              <a:rPr kumimoji="1" lang="ja-JP" altLang="en-US" sz="2000">
                <a:latin typeface="Arial" panose="020B0604020202020204" pitchFamily="34" charset="0"/>
                <a:ea typeface="BIZ UDPゴシック" panose="020B0400000000000000" pitchFamily="50" charset="-128"/>
                <a:cs typeface="Arial" panose="020B0604020202020204" pitchFamily="34" charset="0"/>
              </a:rPr>
              <a:t>日第</a:t>
            </a:r>
            <a:r>
              <a:rPr kumimoji="1" lang="en-US" altLang="ja-JP" sz="2000">
                <a:latin typeface="Arial" panose="020B0604020202020204" pitchFamily="34" charset="0"/>
                <a:ea typeface="BIZ UDPゴシック" panose="020B0400000000000000" pitchFamily="50" charset="-128"/>
                <a:cs typeface="Arial" panose="020B0604020202020204" pitchFamily="34" charset="0"/>
              </a:rPr>
              <a:t>34</a:t>
            </a:r>
            <a:r>
              <a:rPr kumimoji="1" lang="ja-JP" altLang="en-US" sz="2000">
                <a:latin typeface="Arial" panose="020B0604020202020204" pitchFamily="34" charset="0"/>
                <a:ea typeface="BIZ UDPゴシック" panose="020B0400000000000000" pitchFamily="50" charset="-128"/>
                <a:cs typeface="Arial" panose="020B0604020202020204" pitchFamily="34" charset="0"/>
              </a:rPr>
              <a:t>回原子力規制委員会に報告書を提示</a:t>
            </a:r>
            <a:endParaRPr kumimoji="1" lang="en-US" altLang="ja-JP" sz="2000">
              <a:latin typeface="Arial" panose="020B0604020202020204" pitchFamily="34" charset="0"/>
              <a:ea typeface="BIZ UDPゴシック" panose="020B0400000000000000" pitchFamily="50" charset="-128"/>
              <a:cs typeface="Arial" panose="020B0604020202020204" pitchFamily="34" charset="0"/>
            </a:endParaRPr>
          </a:p>
          <a:p>
            <a:pPr algn="ctr"/>
            <a:r>
              <a:rPr kumimoji="1" lang="ja-JP" altLang="en-US" sz="2000">
                <a:latin typeface="Arial" panose="020B0604020202020204" pitchFamily="34" charset="0"/>
                <a:ea typeface="BIZ UDPゴシック" panose="020B0400000000000000" pitchFamily="50" charset="-128"/>
                <a:cs typeface="Arial" panose="020B0604020202020204" pitchFamily="34" charset="0"/>
              </a:rPr>
              <a:t>その後、地域原子力災害医療連携推進協議会等で周知</a:t>
            </a:r>
          </a:p>
        </p:txBody>
      </p:sp>
      <p:pic>
        <p:nvPicPr>
          <p:cNvPr id="19" name="図 18">
            <a:extLst>
              <a:ext uri="{FF2B5EF4-FFF2-40B4-BE49-F238E27FC236}">
                <a16:creationId xmlns:a16="http://schemas.microsoft.com/office/drawing/2014/main" id="{46BB414F-CEDA-E503-65DA-73E6317FD932}"/>
              </a:ext>
            </a:extLst>
          </p:cNvPr>
          <p:cNvPicPr>
            <a:picLocks noChangeAspect="1"/>
          </p:cNvPicPr>
          <p:nvPr/>
        </p:nvPicPr>
        <p:blipFill rotWithShape="1">
          <a:blip r:embed="rId3"/>
          <a:srcRect l="14071" t="15350" r="27978" b="8001"/>
          <a:stretch/>
        </p:blipFill>
        <p:spPr>
          <a:xfrm>
            <a:off x="7185248" y="1681644"/>
            <a:ext cx="2445534" cy="3570480"/>
          </a:xfrm>
          <a:prstGeom prst="rect">
            <a:avLst/>
          </a:prstGeom>
          <a:ln>
            <a:solidFill>
              <a:schemeClr val="tx1"/>
            </a:solidFill>
          </a:ln>
          <a:effectLst>
            <a:outerShdw blurRad="50800" dist="38100" dir="2700000" algn="tl" rotWithShape="0">
              <a:prstClr val="black">
                <a:alpha val="40000"/>
              </a:prstClr>
            </a:outerShdw>
          </a:effectLst>
        </p:spPr>
      </p:pic>
      <p:sp>
        <p:nvSpPr>
          <p:cNvPr id="20" name="テキスト ボックス 19">
            <a:extLst>
              <a:ext uri="{FF2B5EF4-FFF2-40B4-BE49-F238E27FC236}">
                <a16:creationId xmlns:a16="http://schemas.microsoft.com/office/drawing/2014/main" id="{226F0965-6299-D541-AE75-3FF1FCDD78FC}"/>
              </a:ext>
            </a:extLst>
          </p:cNvPr>
          <p:cNvSpPr txBox="1"/>
          <p:nvPr/>
        </p:nvSpPr>
        <p:spPr>
          <a:xfrm>
            <a:off x="1996099" y="6146140"/>
            <a:ext cx="5913799" cy="523220"/>
          </a:xfrm>
          <a:prstGeom prst="rect">
            <a:avLst/>
          </a:prstGeom>
          <a:noFill/>
        </p:spPr>
        <p:txBody>
          <a:bodyPr wrap="none" rtlCol="0">
            <a:spAutoFit/>
          </a:bodyPr>
          <a:lstStyle/>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「緊急時の甲状腺被ばく線量モニタリングに関する検討チーム」からの報告</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p>
            <a:pPr algn="ctr"/>
            <a:r>
              <a:rPr kumimoji="1" lang="en-US" altLang="ja-JP" sz="1400">
                <a:latin typeface="Arial" panose="020B0604020202020204" pitchFamily="34" charset="0"/>
                <a:ea typeface="BIZ UDPゴシック" panose="020B0400000000000000" pitchFamily="50" charset="-128"/>
                <a:cs typeface="Arial" panose="020B0604020202020204" pitchFamily="34" charset="0"/>
              </a:rPr>
              <a:t>https://www.nsr.go.jp/data/000365637.pdf</a:t>
            </a:r>
            <a:endParaRPr kumimoji="1" lang="ja-JP" altLang="en-US" sz="1400">
              <a:latin typeface="Arial" panose="020B0604020202020204" pitchFamily="34" charset="0"/>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1420643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6A78C6F-A988-590E-DEB5-03AF8AAFEF76}"/>
              </a:ext>
            </a:extLst>
          </p:cNvPr>
          <p:cNvSpPr txBox="1"/>
          <p:nvPr/>
        </p:nvSpPr>
        <p:spPr>
          <a:xfrm>
            <a:off x="704528" y="188640"/>
            <a:ext cx="5806398"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甲状腺被ばく線量モニタリングの方法など</a:t>
            </a:r>
          </a:p>
        </p:txBody>
      </p:sp>
      <p:sp>
        <p:nvSpPr>
          <p:cNvPr id="5" name="正方形/長方形 4">
            <a:extLst>
              <a:ext uri="{FF2B5EF4-FFF2-40B4-BE49-F238E27FC236}">
                <a16:creationId xmlns:a16="http://schemas.microsoft.com/office/drawing/2014/main" id="{A37431BE-0735-FB8F-289F-56E37B903E37}"/>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7A685CA3-4492-B248-F705-0782962DDE6E}"/>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5121FD97-F85F-D805-5E92-E6273E0A6844}"/>
              </a:ext>
            </a:extLst>
          </p:cNvPr>
          <p:cNvSpPr txBox="1"/>
          <p:nvPr/>
        </p:nvSpPr>
        <p:spPr>
          <a:xfrm>
            <a:off x="691239" y="1308830"/>
            <a:ext cx="8640959" cy="852541"/>
          </a:xfrm>
          <a:prstGeom prst="rect">
            <a:avLst/>
          </a:prstGeom>
          <a:noFill/>
        </p:spPr>
        <p:txBody>
          <a:bodyPr wrap="square" rtlCol="0">
            <a:spAutoFit/>
          </a:bodyPr>
          <a:lstStyle/>
          <a:p>
            <a:pPr marL="342900" indent="-342900" algn="just">
              <a:lnSpc>
                <a:spcPct val="120000"/>
              </a:lnSpc>
              <a:spcAft>
                <a:spcPts val="600"/>
              </a:spcAft>
              <a:buFont typeface="Wingdings" panose="05000000000000000000" pitchFamily="2" charset="2"/>
              <a:buChar char="l"/>
            </a:pPr>
            <a:r>
              <a:rPr kumimoji="1" lang="ja-JP" altLang="en-US" sz="2000" b="0">
                <a:solidFill>
                  <a:schemeClr val="tx1"/>
                </a:solidFill>
                <a:latin typeface="BIZ UDPゴシック" panose="020B0400000000000000" pitchFamily="50" charset="-128"/>
                <a:ea typeface="BIZ UDPゴシック" panose="020B0400000000000000" pitchFamily="50" charset="-128"/>
              </a:rPr>
              <a:t>線量の高い被検者を速やかに同定するための測定（スクリーニング）</a:t>
            </a:r>
            <a:endParaRPr kumimoji="1" lang="en-US" altLang="ja-JP" sz="2000">
              <a:solidFill>
                <a:srgbClr val="FF0000"/>
              </a:solidFill>
              <a:latin typeface="BIZ UDPゴシック" panose="020B0400000000000000" pitchFamily="50" charset="-128"/>
              <a:ea typeface="BIZ UDPゴシック" panose="020B0400000000000000" pitchFamily="50" charset="-128"/>
            </a:endParaRPr>
          </a:p>
          <a:p>
            <a:pPr marL="342900" indent="-342900" algn="just">
              <a:lnSpc>
                <a:spcPct val="120000"/>
              </a:lnSpc>
              <a:spcAft>
                <a:spcPts val="600"/>
              </a:spcAft>
              <a:buFont typeface="Wingdings" panose="05000000000000000000" pitchFamily="2" charset="2"/>
              <a:buChar char="l"/>
            </a:pPr>
            <a:r>
              <a:rPr kumimoji="1" lang="ja-JP" altLang="en-US" sz="2000" b="0">
                <a:solidFill>
                  <a:schemeClr val="tx1"/>
                </a:solidFill>
                <a:latin typeface="BIZ UDPゴシック" panose="020B0400000000000000" pitchFamily="50" charset="-128"/>
                <a:ea typeface="BIZ UDPゴシック" panose="020B0400000000000000" pitchFamily="50" charset="-128"/>
              </a:rPr>
              <a:t>より多くの被検者の測定を行うことに主眼</a:t>
            </a:r>
            <a:endParaRPr kumimoji="1" lang="en-US" altLang="ja-JP" sz="2000" b="0">
              <a:solidFill>
                <a:schemeClr val="tx1"/>
              </a:solidFill>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1382136D-007A-55BC-92E2-47369B6DED55}"/>
              </a:ext>
            </a:extLst>
          </p:cNvPr>
          <p:cNvSpPr/>
          <p:nvPr/>
        </p:nvSpPr>
        <p:spPr>
          <a:xfrm>
            <a:off x="583226" y="1131534"/>
            <a:ext cx="8856984" cy="1202410"/>
          </a:xfrm>
          <a:prstGeom prst="roundRect">
            <a:avLst>
              <a:gd name="adj" fmla="val 5664"/>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1F90378B-CC5D-79BB-8AE5-358C86CEF719}"/>
              </a:ext>
            </a:extLst>
          </p:cNvPr>
          <p:cNvSpPr txBox="1"/>
          <p:nvPr/>
        </p:nvSpPr>
        <p:spPr>
          <a:xfrm>
            <a:off x="871449" y="908720"/>
            <a:ext cx="1210588" cy="400110"/>
          </a:xfrm>
          <a:prstGeom prst="rect">
            <a:avLst/>
          </a:prstGeom>
          <a:solidFill>
            <a:schemeClr val="bg1"/>
          </a:solidFill>
        </p:spPr>
        <p:txBody>
          <a:bodyPr wrap="none" rtlCol="0">
            <a:spAutoFit/>
          </a:bodyPr>
          <a:lstStyle/>
          <a:p>
            <a:r>
              <a:rPr kumimoji="1" lang="ja-JP" altLang="en-US" sz="2000">
                <a:solidFill>
                  <a:schemeClr val="accent1"/>
                </a:solidFill>
                <a:latin typeface="BIZ UDPゴシック" panose="020B0400000000000000" pitchFamily="50" charset="-128"/>
                <a:ea typeface="BIZ UDPゴシック" panose="020B0400000000000000" pitchFamily="50" charset="-128"/>
              </a:rPr>
              <a:t>簡易測定</a:t>
            </a:r>
          </a:p>
        </p:txBody>
      </p:sp>
      <p:sp>
        <p:nvSpPr>
          <p:cNvPr id="10" name="テキスト ボックス 9">
            <a:extLst>
              <a:ext uri="{FF2B5EF4-FFF2-40B4-BE49-F238E27FC236}">
                <a16:creationId xmlns:a16="http://schemas.microsoft.com/office/drawing/2014/main" id="{DB386E64-FB44-90DF-F917-2BA4FC3C6F8B}"/>
              </a:ext>
            </a:extLst>
          </p:cNvPr>
          <p:cNvSpPr txBox="1"/>
          <p:nvPr/>
        </p:nvSpPr>
        <p:spPr>
          <a:xfrm>
            <a:off x="691239" y="3619875"/>
            <a:ext cx="8640959" cy="1298817"/>
          </a:xfrm>
          <a:prstGeom prst="rect">
            <a:avLst/>
          </a:prstGeom>
          <a:noFill/>
        </p:spPr>
        <p:txBody>
          <a:bodyPr wrap="square" rtlCol="0">
            <a:spAutoFit/>
          </a:bodyPr>
          <a:lstStyle/>
          <a:p>
            <a:pPr marL="342900" indent="-342900" algn="just">
              <a:lnSpc>
                <a:spcPct val="120000"/>
              </a:lnSpc>
              <a:spcAft>
                <a:spcPts val="600"/>
              </a:spcAft>
              <a:buFont typeface="Wingdings" panose="05000000000000000000" pitchFamily="2" charset="2"/>
              <a:buChar char="l"/>
            </a:pPr>
            <a:r>
              <a:rPr kumimoji="1" lang="ja-JP" altLang="en-US" sz="2000">
                <a:latin typeface="BIZ UDPゴシック" panose="020B0400000000000000" pitchFamily="50" charset="-128"/>
                <a:ea typeface="BIZ UDPゴシック" panose="020B0400000000000000" pitchFamily="50" charset="-128"/>
              </a:rPr>
              <a:t>線量の高い被検者に対する正確な測定（スペクトロメトリ）</a:t>
            </a:r>
            <a:endParaRPr kumimoji="1" lang="en-US" altLang="ja-JP" sz="2000" b="0">
              <a:solidFill>
                <a:schemeClr val="tx1"/>
              </a:solidFill>
              <a:latin typeface="BIZ UDPゴシック" panose="020B0400000000000000" pitchFamily="50" charset="-128"/>
              <a:ea typeface="BIZ UDPゴシック" panose="020B0400000000000000" pitchFamily="50" charset="-128"/>
            </a:endParaRPr>
          </a:p>
          <a:p>
            <a:pPr marL="342900" indent="-342900" algn="just">
              <a:lnSpc>
                <a:spcPct val="120000"/>
              </a:lnSpc>
              <a:spcAft>
                <a:spcPts val="600"/>
              </a:spcAft>
              <a:buFont typeface="Wingdings" panose="05000000000000000000" pitchFamily="2" charset="2"/>
              <a:buChar char="l"/>
            </a:pPr>
            <a:r>
              <a:rPr kumimoji="1" lang="ja-JP" altLang="en-US" sz="2000">
                <a:latin typeface="BIZ UDPゴシック" panose="020B0400000000000000" pitchFamily="50" charset="-128"/>
                <a:ea typeface="BIZ UDPゴシック" panose="020B0400000000000000" pitchFamily="50" charset="-128"/>
              </a:rPr>
              <a:t>個人の正確な被ばく線量評価及びフォローアップのための測定</a:t>
            </a:r>
            <a:endParaRPr kumimoji="1" lang="en-US" altLang="ja-JP" sz="2000">
              <a:latin typeface="BIZ UDPゴシック" panose="020B0400000000000000" pitchFamily="50" charset="-128"/>
              <a:ea typeface="BIZ UDPゴシック" panose="020B0400000000000000" pitchFamily="50" charset="-128"/>
            </a:endParaRPr>
          </a:p>
          <a:p>
            <a:pPr marL="342900" indent="-342900" algn="just">
              <a:lnSpc>
                <a:spcPct val="120000"/>
              </a:lnSpc>
              <a:spcAft>
                <a:spcPts val="600"/>
              </a:spcAft>
              <a:buFont typeface="Wingdings" panose="05000000000000000000" pitchFamily="2" charset="2"/>
              <a:buChar char="l"/>
            </a:pPr>
            <a:r>
              <a:rPr kumimoji="1" lang="ja-JP" altLang="en-US" sz="2000">
                <a:latin typeface="BIZ UDPゴシック" panose="020B0400000000000000" pitchFamily="50" charset="-128"/>
                <a:ea typeface="BIZ UDPゴシック" panose="020B0400000000000000" pitchFamily="50" charset="-128"/>
              </a:rPr>
              <a:t>簡易測定が困難となった以降の追加測定</a:t>
            </a:r>
            <a:endParaRPr kumimoji="1" lang="en-US" altLang="ja-JP" sz="2000" b="0">
              <a:solidFill>
                <a:schemeClr val="tx1"/>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64682560-D94F-EDD4-506C-807746878D3C}"/>
              </a:ext>
            </a:extLst>
          </p:cNvPr>
          <p:cNvSpPr/>
          <p:nvPr/>
        </p:nvSpPr>
        <p:spPr>
          <a:xfrm>
            <a:off x="583226" y="3442578"/>
            <a:ext cx="8856984" cy="1649395"/>
          </a:xfrm>
          <a:prstGeom prst="roundRect">
            <a:avLst>
              <a:gd name="adj" fmla="val 5664"/>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7E2092B-A330-1BF1-3780-9B1E68E817B8}"/>
              </a:ext>
            </a:extLst>
          </p:cNvPr>
          <p:cNvSpPr txBox="1"/>
          <p:nvPr/>
        </p:nvSpPr>
        <p:spPr>
          <a:xfrm>
            <a:off x="871449" y="3219765"/>
            <a:ext cx="1210588" cy="400110"/>
          </a:xfrm>
          <a:prstGeom prst="rect">
            <a:avLst/>
          </a:prstGeom>
          <a:solidFill>
            <a:schemeClr val="bg1"/>
          </a:solidFill>
        </p:spPr>
        <p:txBody>
          <a:bodyPr wrap="none" rtlCol="0">
            <a:spAutoFit/>
          </a:bodyPr>
          <a:lstStyle/>
          <a:p>
            <a:r>
              <a:rPr kumimoji="1" lang="ja-JP" altLang="en-US" sz="2000">
                <a:solidFill>
                  <a:schemeClr val="accent1"/>
                </a:solidFill>
                <a:latin typeface="BIZ UDPゴシック" panose="020B0400000000000000" pitchFamily="50" charset="-128"/>
                <a:ea typeface="BIZ UDPゴシック" panose="020B0400000000000000" pitchFamily="50" charset="-128"/>
              </a:rPr>
              <a:t>詳細測定</a:t>
            </a:r>
          </a:p>
        </p:txBody>
      </p:sp>
      <p:sp>
        <p:nvSpPr>
          <p:cNvPr id="13" name="矢印: 下 12">
            <a:extLst>
              <a:ext uri="{FF2B5EF4-FFF2-40B4-BE49-F238E27FC236}">
                <a16:creationId xmlns:a16="http://schemas.microsoft.com/office/drawing/2014/main" id="{76AB0809-FFA1-E99D-675C-524445C57EE0}"/>
              </a:ext>
            </a:extLst>
          </p:cNvPr>
          <p:cNvSpPr/>
          <p:nvPr/>
        </p:nvSpPr>
        <p:spPr>
          <a:xfrm>
            <a:off x="1167417" y="2571693"/>
            <a:ext cx="618651" cy="552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87A2D2FC-D702-041B-ABE4-98BD2FEBA71F}"/>
              </a:ext>
            </a:extLst>
          </p:cNvPr>
          <p:cNvSpPr txBox="1"/>
          <p:nvPr/>
        </p:nvSpPr>
        <p:spPr>
          <a:xfrm>
            <a:off x="1856656" y="2470649"/>
            <a:ext cx="7508787" cy="677108"/>
          </a:xfrm>
          <a:prstGeom prst="rect">
            <a:avLst/>
          </a:prstGeom>
          <a:noFill/>
        </p:spPr>
        <p:txBody>
          <a:bodyPr wrap="none" rtlCol="0">
            <a:spAutoFit/>
          </a:bodyPr>
          <a:lstStyle/>
          <a:p>
            <a:r>
              <a:rPr kumimoji="1" lang="ja-JP" altLang="en-US" sz="2000" b="1">
                <a:solidFill>
                  <a:srgbClr val="FF0000"/>
                </a:solidFill>
                <a:latin typeface="Arial" panose="020B0604020202020204" pitchFamily="34" charset="0"/>
                <a:ea typeface="BIZ UDPゴシック" panose="020B0400000000000000" pitchFamily="50" charset="-128"/>
                <a:cs typeface="Arial" panose="020B0604020202020204" pitchFamily="34" charset="0"/>
              </a:rPr>
              <a:t>スクリーニングレベル（</a:t>
            </a:r>
            <a:r>
              <a:rPr kumimoji="1" lang="en-US" altLang="ja-JP" sz="2000" b="1">
                <a:solidFill>
                  <a:srgbClr val="FF0000"/>
                </a:solidFill>
                <a:latin typeface="Arial" panose="020B0604020202020204" pitchFamily="34" charset="0"/>
                <a:ea typeface="BIZ UDPゴシック" panose="020B0400000000000000" pitchFamily="50" charset="-128"/>
                <a:cs typeface="Arial" panose="020B0604020202020204" pitchFamily="34" charset="0"/>
              </a:rPr>
              <a:t>0.2µSv/h</a:t>
            </a:r>
            <a:r>
              <a:rPr kumimoji="1" lang="ja-JP" altLang="en-US" sz="2000" b="1">
                <a:solidFill>
                  <a:srgbClr val="FF0000"/>
                </a:solidFill>
                <a:latin typeface="Arial" panose="020B0604020202020204" pitchFamily="34" charset="0"/>
                <a:ea typeface="BIZ UDPゴシック" panose="020B0400000000000000" pitchFamily="50" charset="-128"/>
                <a:cs typeface="Arial" panose="020B0604020202020204" pitchFamily="34" charset="0"/>
              </a:rPr>
              <a:t>）を超過した者</a:t>
            </a:r>
            <a:endParaRPr kumimoji="1" lang="en-US" altLang="ja-JP" sz="2000" b="1">
              <a:solidFill>
                <a:srgbClr val="FF0000"/>
              </a:solidFill>
              <a:latin typeface="Arial" panose="020B0604020202020204" pitchFamily="34" charset="0"/>
              <a:ea typeface="BIZ UDPゴシック" panose="020B0400000000000000" pitchFamily="50" charset="-128"/>
              <a:cs typeface="Arial" panose="020B0604020202020204" pitchFamily="34" charset="0"/>
            </a:endParaRPr>
          </a:p>
          <a:p>
            <a:r>
              <a:rPr lang="en-US" altLang="ja-JP">
                <a:solidFill>
                  <a:srgbClr val="FF0000"/>
                </a:solidFill>
                <a:latin typeface="Arial" panose="020B0604020202020204" pitchFamily="34" charset="0"/>
                <a:ea typeface="BIZ UDPゴシック" panose="020B0400000000000000" pitchFamily="50" charset="-128"/>
                <a:cs typeface="Arial" panose="020B0604020202020204" pitchFamily="34" charset="0"/>
              </a:rPr>
              <a:t>※</a:t>
            </a:r>
            <a:r>
              <a:rPr lang="ja-JP" altLang="en-US">
                <a:solidFill>
                  <a:srgbClr val="FF0000"/>
                </a:solidFill>
                <a:latin typeface="Arial" panose="020B0604020202020204" pitchFamily="34" charset="0"/>
                <a:ea typeface="BIZ UDPゴシック" panose="020B0400000000000000" pitchFamily="50" charset="-128"/>
                <a:cs typeface="Arial" panose="020B0604020202020204" pitchFamily="34" charset="0"/>
              </a:rPr>
              <a:t>年齢に依らず。ただし，</a:t>
            </a:r>
            <a:r>
              <a:rPr lang="en-US" altLang="ja-JP">
                <a:solidFill>
                  <a:srgbClr val="FF0000"/>
                </a:solidFill>
                <a:latin typeface="Arial" panose="020B0604020202020204" pitchFamily="34" charset="0"/>
                <a:ea typeface="BIZ UDPゴシック" panose="020B0400000000000000" pitchFamily="50" charset="-128"/>
                <a:cs typeface="Arial" panose="020B0604020202020204" pitchFamily="34" charset="0"/>
              </a:rPr>
              <a:t>8</a:t>
            </a:r>
            <a:r>
              <a:rPr lang="ja-JP" altLang="en-US">
                <a:solidFill>
                  <a:srgbClr val="FF0000"/>
                </a:solidFill>
                <a:latin typeface="Arial" panose="020B0604020202020204" pitchFamily="34" charset="0"/>
                <a:ea typeface="BIZ UDPゴシック" panose="020B0400000000000000" pitchFamily="50" charset="-128"/>
                <a:cs typeface="Arial" panose="020B0604020202020204" pitchFamily="34" charset="0"/>
              </a:rPr>
              <a:t>歳未満は基本的に保護者等による代理測定。</a:t>
            </a:r>
            <a:endParaRPr kumimoji="1" lang="ja-JP" altLang="en-US">
              <a:solidFill>
                <a:srgbClr val="FF0000"/>
              </a:solidFill>
              <a:latin typeface="Arial" panose="020B0604020202020204" pitchFamily="34" charset="0"/>
              <a:ea typeface="BIZ UDPゴシック" panose="020B0400000000000000" pitchFamily="50" charset="-128"/>
              <a:cs typeface="Arial" panose="020B0604020202020204" pitchFamily="34" charset="0"/>
            </a:endParaRPr>
          </a:p>
        </p:txBody>
      </p:sp>
      <p:pic>
        <p:nvPicPr>
          <p:cNvPr id="15" name="図 14">
            <a:extLst>
              <a:ext uri="{FF2B5EF4-FFF2-40B4-BE49-F238E27FC236}">
                <a16:creationId xmlns:a16="http://schemas.microsoft.com/office/drawing/2014/main" id="{2C3C8CF2-ED26-757C-E2A7-C2C84599454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5821" b="80000" l="16723" r="87318"/>
                    </a14:imgEffect>
                  </a14:imgLayer>
                </a14:imgProps>
              </a:ext>
              <a:ext uri="{28A0092B-C50C-407E-A947-70E740481C1C}">
                <a14:useLocalDpi xmlns:a14="http://schemas.microsoft.com/office/drawing/2010/main" val="0"/>
              </a:ext>
            </a:extLst>
          </a:blip>
          <a:srcRect l="12904" t="8658" r="8034" b="15885"/>
          <a:stretch/>
        </p:blipFill>
        <p:spPr>
          <a:xfrm flipH="1">
            <a:off x="7753122" y="1654234"/>
            <a:ext cx="1808390" cy="1294444"/>
          </a:xfrm>
          <a:prstGeom prst="rect">
            <a:avLst/>
          </a:prstGeom>
        </p:spPr>
      </p:pic>
      <p:pic>
        <p:nvPicPr>
          <p:cNvPr id="16" name="図 15">
            <a:extLst>
              <a:ext uri="{FF2B5EF4-FFF2-40B4-BE49-F238E27FC236}">
                <a16:creationId xmlns:a16="http://schemas.microsoft.com/office/drawing/2014/main" id="{F83B43E3-CDC8-3475-459C-C97C5537AFC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157123" y="3667801"/>
            <a:ext cx="1209514" cy="1750931"/>
          </a:xfrm>
          <a:prstGeom prst="rect">
            <a:avLst/>
          </a:prstGeom>
        </p:spPr>
      </p:pic>
      <p:sp>
        <p:nvSpPr>
          <p:cNvPr id="17" name="テキスト ボックス 16">
            <a:extLst>
              <a:ext uri="{FF2B5EF4-FFF2-40B4-BE49-F238E27FC236}">
                <a16:creationId xmlns:a16="http://schemas.microsoft.com/office/drawing/2014/main" id="{7EC66039-B8A7-AB68-D62B-5F93CF3EBD77}"/>
              </a:ext>
            </a:extLst>
          </p:cNvPr>
          <p:cNvSpPr txBox="1"/>
          <p:nvPr/>
        </p:nvSpPr>
        <p:spPr>
          <a:xfrm>
            <a:off x="885472" y="5373216"/>
            <a:ext cx="8205815" cy="646331"/>
          </a:xfrm>
          <a:prstGeom prst="rect">
            <a:avLst/>
          </a:prstGeom>
          <a:noFill/>
        </p:spPr>
        <p:txBody>
          <a:bodyPr wrap="square" rtlCol="0">
            <a:spAutoFit/>
          </a:bodyPr>
          <a:lstStyle/>
          <a:p>
            <a:pPr marL="285750" indent="-285750" algn="just">
              <a:buFont typeface="BIZ UDPゴシック" panose="020B0400000000000000" pitchFamily="50" charset="-128"/>
              <a:buChar char="※"/>
            </a:pPr>
            <a:r>
              <a:rPr kumimoji="1" lang="ja-JP" altLang="en-US">
                <a:latin typeface="BIZ UDPゴシック" panose="020B0400000000000000" pitchFamily="50" charset="-128"/>
                <a:ea typeface="BIZ UDPゴシック" panose="020B0400000000000000" pitchFamily="50" charset="-128"/>
              </a:rPr>
              <a:t>詳細測定に用いる機器は，現状では原子力災害拠点病院等に設置されている（据置式）甲状腺モニタを想定している</a:t>
            </a:r>
          </a:p>
        </p:txBody>
      </p:sp>
      <p:sp>
        <p:nvSpPr>
          <p:cNvPr id="2" name="テキスト ボックス 1">
            <a:extLst>
              <a:ext uri="{FF2B5EF4-FFF2-40B4-BE49-F238E27FC236}">
                <a16:creationId xmlns:a16="http://schemas.microsoft.com/office/drawing/2014/main" id="{D40D4011-09F2-B69D-AA42-A8A7ADC018E1}"/>
              </a:ext>
            </a:extLst>
          </p:cNvPr>
          <p:cNvSpPr txBox="1"/>
          <p:nvPr/>
        </p:nvSpPr>
        <p:spPr>
          <a:xfrm>
            <a:off x="1352030" y="6252009"/>
            <a:ext cx="7367723" cy="338554"/>
          </a:xfrm>
          <a:prstGeom prst="rect">
            <a:avLst/>
          </a:prstGeom>
          <a:noFill/>
        </p:spPr>
        <p:txBody>
          <a:bodyPr wrap="none" rtlCol="0">
            <a:spAutoFit/>
          </a:bodyPr>
          <a:lstStyle/>
          <a:p>
            <a:pPr algn="ctr"/>
            <a:r>
              <a:rPr kumimoji="1" lang="ja-JP" altLang="en-US" sz="1600">
                <a:latin typeface="Arial" panose="020B0604020202020204" pitchFamily="34" charset="0"/>
                <a:ea typeface="BIZ UDPゴシック" panose="020B0400000000000000" pitchFamily="50" charset="-128"/>
                <a:cs typeface="Arial" panose="020B0604020202020204" pitchFamily="34" charset="0"/>
              </a:rPr>
              <a:t>緊急時の甲状腺線量モニタリングに関する検討チーム会合報告書より（一部改編）</a:t>
            </a:r>
          </a:p>
        </p:txBody>
      </p:sp>
    </p:spTree>
    <p:extLst>
      <p:ext uri="{BB962C8B-B14F-4D97-AF65-F5344CB8AC3E}">
        <p14:creationId xmlns:p14="http://schemas.microsoft.com/office/powerpoint/2010/main" val="2253886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45322C2-9653-E2FE-226C-6D26A8AB562E}"/>
              </a:ext>
            </a:extLst>
          </p:cNvPr>
          <p:cNvSpPr txBox="1"/>
          <p:nvPr/>
        </p:nvSpPr>
        <p:spPr>
          <a:xfrm>
            <a:off x="704528" y="188640"/>
            <a:ext cx="6421951"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甲状腺被ばく線量モニタリングの実施体制など</a:t>
            </a:r>
          </a:p>
        </p:txBody>
      </p:sp>
      <p:sp>
        <p:nvSpPr>
          <p:cNvPr id="5" name="正方形/長方形 4">
            <a:extLst>
              <a:ext uri="{FF2B5EF4-FFF2-40B4-BE49-F238E27FC236}">
                <a16:creationId xmlns:a16="http://schemas.microsoft.com/office/drawing/2014/main" id="{E3D482D2-713B-F296-644A-1269C6C6555B}"/>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738E2149-31E1-7599-C6C6-E2E3B53A14F7}"/>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43217341-40DD-4506-F1B5-0249F0AEEB20}"/>
              </a:ext>
            </a:extLst>
          </p:cNvPr>
          <p:cNvSpPr txBox="1"/>
          <p:nvPr/>
        </p:nvSpPr>
        <p:spPr>
          <a:xfrm>
            <a:off x="703959" y="1302041"/>
            <a:ext cx="8641529" cy="2058256"/>
          </a:xfrm>
          <a:prstGeom prst="rect">
            <a:avLst/>
          </a:prstGeom>
          <a:noFill/>
        </p:spPr>
        <p:txBody>
          <a:bodyPr wrap="square" rtlCol="0">
            <a:spAutoFit/>
          </a:bodyPr>
          <a:lstStyle/>
          <a:p>
            <a:pPr marL="342900" indent="-342900" algn="just">
              <a:lnSpc>
                <a:spcPct val="120000"/>
              </a:lnSpc>
              <a:spcAft>
                <a:spcPts val="600"/>
              </a:spcAft>
              <a:buFont typeface="Wingdings" panose="05000000000000000000" pitchFamily="2" charset="2"/>
              <a:buChar char="l"/>
            </a:pPr>
            <a:r>
              <a:rPr kumimoji="1" lang="ja-JP" altLang="en-US" sz="2000">
                <a:latin typeface="Arial" panose="020B0604020202020204" pitchFamily="34" charset="0"/>
                <a:ea typeface="BIZ UDPゴシック" panose="020B0400000000000000" pitchFamily="50" charset="-128"/>
                <a:cs typeface="Arial" panose="020B0604020202020204" pitchFamily="34" charset="0"/>
              </a:rPr>
              <a:t>測定場所は避難所またはその近傍の実施可能な適所</a:t>
            </a:r>
            <a:endParaRPr kumimoji="1" lang="en-US" altLang="ja-JP" sz="2000">
              <a:latin typeface="Arial" panose="020B0604020202020204" pitchFamily="34" charset="0"/>
              <a:ea typeface="BIZ UDPゴシック" panose="020B0400000000000000" pitchFamily="50" charset="-128"/>
              <a:cs typeface="Arial" panose="020B0604020202020204" pitchFamily="34" charset="0"/>
            </a:endParaRPr>
          </a:p>
          <a:p>
            <a:pPr lvl="1" algn="just">
              <a:lnSpc>
                <a:spcPct val="120000"/>
              </a:lnSpc>
              <a:spcAft>
                <a:spcPts val="600"/>
              </a:spcAft>
            </a:pPr>
            <a:r>
              <a:rPr kumimoji="1" lang="ja-JP" altLang="en-US" sz="1600">
                <a:solidFill>
                  <a:srgbClr val="0000FF"/>
                </a:solidFill>
                <a:latin typeface="Arial" panose="020B0604020202020204" pitchFamily="34" charset="0"/>
                <a:ea typeface="BIZ UDPゴシック" panose="020B0400000000000000" pitchFamily="50" charset="-128"/>
                <a:cs typeface="Arial" panose="020B0604020202020204" pitchFamily="34" charset="0"/>
              </a:rPr>
              <a:t>（可能な限りバックグラウンドの空間線量率が低い場所を選定することが望ましい）</a:t>
            </a:r>
            <a:endParaRPr kumimoji="1" lang="en-US" altLang="ja-JP" sz="1600">
              <a:solidFill>
                <a:srgbClr val="0000FF"/>
              </a:solidFill>
              <a:latin typeface="Arial" panose="020B0604020202020204" pitchFamily="34" charset="0"/>
              <a:ea typeface="BIZ UDPゴシック" panose="020B0400000000000000" pitchFamily="50" charset="-128"/>
              <a:cs typeface="Arial" panose="020B0604020202020204" pitchFamily="34" charset="0"/>
            </a:endParaRPr>
          </a:p>
          <a:p>
            <a:pPr marL="342900" indent="-342900" algn="just">
              <a:lnSpc>
                <a:spcPct val="120000"/>
              </a:lnSpc>
              <a:spcAft>
                <a:spcPts val="600"/>
              </a:spcAft>
              <a:buFont typeface="Wingdings" panose="05000000000000000000" pitchFamily="2" charset="2"/>
              <a:buChar char="l"/>
            </a:pPr>
            <a:r>
              <a:rPr kumimoji="1" lang="ja-JP" altLang="en-US" sz="2000" b="0">
                <a:solidFill>
                  <a:schemeClr val="tx1"/>
                </a:solidFill>
                <a:latin typeface="Arial" panose="020B0604020202020204" pitchFamily="34" charset="0"/>
                <a:ea typeface="BIZ UDPゴシック" panose="020B0400000000000000" pitchFamily="50" charset="-128"/>
                <a:cs typeface="Arial" panose="020B0604020202020204" pitchFamily="34" charset="0"/>
              </a:rPr>
              <a:t>測定期間は</a:t>
            </a:r>
            <a:r>
              <a:rPr kumimoji="1" lang="en-US" altLang="ja-JP" sz="2000" b="0">
                <a:solidFill>
                  <a:srgbClr val="FF0000"/>
                </a:solidFill>
                <a:latin typeface="Arial" panose="020B0604020202020204" pitchFamily="34" charset="0"/>
                <a:ea typeface="BIZ UDPゴシック" panose="020B0400000000000000" pitchFamily="50" charset="-128"/>
                <a:cs typeface="Arial" panose="020B0604020202020204" pitchFamily="34" charset="0"/>
              </a:rPr>
              <a:t>3</a:t>
            </a:r>
            <a:r>
              <a:rPr kumimoji="1" lang="ja-JP" altLang="en-US" sz="2000" b="0">
                <a:solidFill>
                  <a:srgbClr val="FF0000"/>
                </a:solidFill>
                <a:latin typeface="Arial" panose="020B0604020202020204" pitchFamily="34" charset="0"/>
                <a:ea typeface="BIZ UDPゴシック" panose="020B0400000000000000" pitchFamily="50" charset="-128"/>
                <a:cs typeface="Arial" panose="020B0604020202020204" pitchFamily="34" charset="0"/>
              </a:rPr>
              <a:t>週間以内</a:t>
            </a:r>
            <a:r>
              <a:rPr kumimoji="1" lang="ja-JP" altLang="en-US" sz="2000" b="0">
                <a:solidFill>
                  <a:schemeClr val="tx1"/>
                </a:solidFill>
                <a:latin typeface="Arial" panose="020B0604020202020204" pitchFamily="34" charset="0"/>
                <a:ea typeface="BIZ UDPゴシック" panose="020B0400000000000000" pitchFamily="50" charset="-128"/>
                <a:cs typeface="Arial" panose="020B0604020202020204" pitchFamily="34" charset="0"/>
              </a:rPr>
              <a:t>に実施</a:t>
            </a:r>
            <a:endParaRPr kumimoji="1" lang="en-US" altLang="ja-JP" sz="2000" b="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a:p>
            <a:pPr marL="342900" indent="-342900" algn="just">
              <a:lnSpc>
                <a:spcPct val="120000"/>
              </a:lnSpc>
              <a:spcAft>
                <a:spcPts val="600"/>
              </a:spcAft>
              <a:buFont typeface="Wingdings" panose="05000000000000000000" pitchFamily="2" charset="2"/>
              <a:buChar char="l"/>
            </a:pPr>
            <a:r>
              <a:rPr kumimoji="1" lang="ja-JP" altLang="en-US" sz="2000">
                <a:latin typeface="Arial" panose="020B0604020202020204" pitchFamily="34" charset="0"/>
                <a:ea typeface="BIZ UDPゴシック" panose="020B0400000000000000" pitchFamily="50" charset="-128"/>
                <a:cs typeface="Arial" panose="020B0604020202020204" pitchFamily="34" charset="0"/>
              </a:rPr>
              <a:t>実施体制は</a:t>
            </a:r>
            <a:r>
              <a:rPr kumimoji="1" lang="ja-JP" altLang="en-US" sz="2000">
                <a:solidFill>
                  <a:srgbClr val="0000FF"/>
                </a:solidFill>
                <a:latin typeface="Arial" panose="020B0604020202020204" pitchFamily="34" charset="0"/>
                <a:ea typeface="BIZ UDPゴシック" panose="020B0400000000000000" pitchFamily="50" charset="-128"/>
                <a:cs typeface="Arial" panose="020B0604020202020204" pitchFamily="34" charset="0"/>
              </a:rPr>
              <a:t>立地道府県等</a:t>
            </a:r>
            <a:r>
              <a:rPr kumimoji="1" lang="en-US" altLang="ja-JP" sz="2000" baseline="30000">
                <a:solidFill>
                  <a:srgbClr val="0000FF"/>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000">
                <a:solidFill>
                  <a:srgbClr val="0000FF"/>
                </a:solidFill>
                <a:latin typeface="Arial" panose="020B0604020202020204" pitchFamily="34" charset="0"/>
                <a:ea typeface="BIZ UDPゴシック" panose="020B0400000000000000" pitchFamily="50" charset="-128"/>
                <a:cs typeface="Arial" panose="020B0604020202020204" pitchFamily="34" charset="0"/>
              </a:rPr>
              <a:t>の</a:t>
            </a:r>
            <a:r>
              <a:rPr kumimoji="1" lang="ja-JP" altLang="en-US" sz="2000">
                <a:solidFill>
                  <a:srgbClr val="FF0000"/>
                </a:solidFill>
                <a:latin typeface="Arial" panose="020B0604020202020204" pitchFamily="34" charset="0"/>
                <a:ea typeface="BIZ UDPゴシック" panose="020B0400000000000000" pitchFamily="50" charset="-128"/>
                <a:cs typeface="Arial" panose="020B0604020202020204" pitchFamily="34" charset="0"/>
              </a:rPr>
              <a:t>地方公共団体</a:t>
            </a:r>
            <a:r>
              <a:rPr kumimoji="1" lang="ja-JP" altLang="en-US" sz="2000">
                <a:latin typeface="Arial" panose="020B0604020202020204" pitchFamily="34" charset="0"/>
                <a:ea typeface="BIZ UDPゴシック" panose="020B0400000000000000" pitchFamily="50" charset="-128"/>
                <a:cs typeface="Arial" panose="020B0604020202020204" pitchFamily="34" charset="0"/>
              </a:rPr>
              <a:t>が原子力災害協力機関，原子力事業所等の協力を得て体制を構築</a:t>
            </a:r>
            <a:endParaRPr kumimoji="1" lang="en-US" altLang="ja-JP" sz="2000" b="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23" name="四角形: 角を丸くする 22">
            <a:extLst>
              <a:ext uri="{FF2B5EF4-FFF2-40B4-BE49-F238E27FC236}">
                <a16:creationId xmlns:a16="http://schemas.microsoft.com/office/drawing/2014/main" id="{092FE7ED-14F7-FDC4-51F6-D94511593CDB}"/>
              </a:ext>
            </a:extLst>
          </p:cNvPr>
          <p:cNvSpPr/>
          <p:nvPr/>
        </p:nvSpPr>
        <p:spPr>
          <a:xfrm>
            <a:off x="595946" y="1124744"/>
            <a:ext cx="8856984" cy="2304256"/>
          </a:xfrm>
          <a:prstGeom prst="roundRect">
            <a:avLst>
              <a:gd name="adj" fmla="val 5664"/>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4" name="テキスト ボックス 23">
            <a:extLst>
              <a:ext uri="{FF2B5EF4-FFF2-40B4-BE49-F238E27FC236}">
                <a16:creationId xmlns:a16="http://schemas.microsoft.com/office/drawing/2014/main" id="{BFF324E7-36AC-E90D-1E57-44CB94566373}"/>
              </a:ext>
            </a:extLst>
          </p:cNvPr>
          <p:cNvSpPr txBox="1"/>
          <p:nvPr/>
        </p:nvSpPr>
        <p:spPr>
          <a:xfrm>
            <a:off x="884169" y="908720"/>
            <a:ext cx="1210588" cy="400110"/>
          </a:xfrm>
          <a:prstGeom prst="rect">
            <a:avLst/>
          </a:prstGeom>
          <a:solidFill>
            <a:schemeClr val="bg1"/>
          </a:solidFill>
        </p:spPr>
        <p:txBody>
          <a:bodyPr wrap="none" rtlCol="0">
            <a:spAutoFit/>
          </a:bodyPr>
          <a:lstStyle/>
          <a:p>
            <a:r>
              <a:rPr kumimoji="1" lang="ja-JP" altLang="en-US" sz="2000">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a:t>
            </a:r>
          </a:p>
        </p:txBody>
      </p:sp>
      <p:sp>
        <p:nvSpPr>
          <p:cNvPr id="25" name="テキスト ボックス 24">
            <a:extLst>
              <a:ext uri="{FF2B5EF4-FFF2-40B4-BE49-F238E27FC236}">
                <a16:creationId xmlns:a16="http://schemas.microsoft.com/office/drawing/2014/main" id="{CE6EC8E5-B71F-8CA2-14FA-CD7049F11386}"/>
              </a:ext>
            </a:extLst>
          </p:cNvPr>
          <p:cNvSpPr txBox="1"/>
          <p:nvPr/>
        </p:nvSpPr>
        <p:spPr>
          <a:xfrm>
            <a:off x="703959" y="3936455"/>
            <a:ext cx="8497513" cy="2037481"/>
          </a:xfrm>
          <a:prstGeom prst="rect">
            <a:avLst/>
          </a:prstGeom>
          <a:noFill/>
        </p:spPr>
        <p:txBody>
          <a:bodyPr wrap="square" rtlCol="0">
            <a:spAutoFit/>
          </a:bodyPr>
          <a:lstStyle/>
          <a:p>
            <a:pPr marL="342900" indent="-342900" algn="just">
              <a:lnSpc>
                <a:spcPct val="120000"/>
              </a:lnSpc>
              <a:spcAft>
                <a:spcPts val="600"/>
              </a:spcAft>
              <a:buFont typeface="Wingdings" panose="05000000000000000000" pitchFamily="2" charset="2"/>
              <a:buChar char="l"/>
            </a:pPr>
            <a:r>
              <a:rPr kumimoji="1" lang="ja-JP" altLang="en-US" sz="2000" b="0">
                <a:solidFill>
                  <a:schemeClr val="tx1"/>
                </a:solidFill>
                <a:latin typeface="Arial" panose="020B0604020202020204" pitchFamily="34" charset="0"/>
                <a:ea typeface="BIZ UDPゴシック" panose="020B0400000000000000" pitchFamily="50" charset="-128"/>
                <a:cs typeface="Arial" panose="020B0604020202020204" pitchFamily="34" charset="0"/>
              </a:rPr>
              <a:t>原子力災害拠点病院及び高度被ばく医療支援センター等に設置された甲状腺モニタを用いて実施</a:t>
            </a:r>
            <a:endParaRPr kumimoji="1" lang="en-US" altLang="ja-JP" sz="2000" b="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a:p>
            <a:pPr marL="342900" indent="-342900" algn="just">
              <a:lnSpc>
                <a:spcPct val="120000"/>
              </a:lnSpc>
              <a:spcAft>
                <a:spcPts val="600"/>
              </a:spcAft>
              <a:buFont typeface="Wingdings" panose="05000000000000000000" pitchFamily="2" charset="2"/>
              <a:buChar char="l"/>
            </a:pPr>
            <a:r>
              <a:rPr kumimoji="1" lang="ja-JP" altLang="en-US" sz="2000">
                <a:latin typeface="Arial" panose="020B0604020202020204" pitchFamily="34" charset="0"/>
                <a:ea typeface="BIZ UDPゴシック" panose="020B0400000000000000" pitchFamily="50" charset="-128"/>
                <a:cs typeface="Arial" panose="020B0604020202020204" pitchFamily="34" charset="0"/>
              </a:rPr>
              <a:t>測定期間は</a:t>
            </a:r>
            <a:r>
              <a:rPr kumimoji="1" lang="en-US" altLang="ja-JP" sz="2000">
                <a:solidFill>
                  <a:srgbClr val="FF0000"/>
                </a:solidFill>
                <a:latin typeface="Arial" panose="020B0604020202020204" pitchFamily="34" charset="0"/>
                <a:ea typeface="BIZ UDPゴシック" panose="020B0400000000000000" pitchFamily="50" charset="-128"/>
                <a:cs typeface="Arial" panose="020B0604020202020204" pitchFamily="34" charset="0"/>
              </a:rPr>
              <a:t>4</a:t>
            </a:r>
            <a:r>
              <a:rPr kumimoji="1" lang="ja-JP" altLang="en-US" sz="2000">
                <a:solidFill>
                  <a:srgbClr val="FF0000"/>
                </a:solidFill>
                <a:latin typeface="Arial" panose="020B0604020202020204" pitchFamily="34" charset="0"/>
                <a:ea typeface="BIZ UDPゴシック" panose="020B0400000000000000" pitchFamily="50" charset="-128"/>
                <a:cs typeface="Arial" panose="020B0604020202020204" pitchFamily="34" charset="0"/>
              </a:rPr>
              <a:t>週間以内</a:t>
            </a:r>
            <a:r>
              <a:rPr kumimoji="1" lang="ja-JP" altLang="en-US" sz="2000">
                <a:latin typeface="Arial" panose="020B0604020202020204" pitchFamily="34" charset="0"/>
                <a:ea typeface="BIZ UDPゴシック" panose="020B0400000000000000" pitchFamily="50" charset="-128"/>
                <a:cs typeface="Arial" panose="020B0604020202020204" pitchFamily="34" charset="0"/>
              </a:rPr>
              <a:t>に実施</a:t>
            </a:r>
            <a:endParaRPr kumimoji="1" lang="en-US" altLang="ja-JP" sz="2000">
              <a:latin typeface="Arial" panose="020B0604020202020204" pitchFamily="34" charset="0"/>
              <a:ea typeface="BIZ UDPゴシック" panose="020B0400000000000000" pitchFamily="50" charset="-128"/>
              <a:cs typeface="Arial" panose="020B0604020202020204" pitchFamily="34" charset="0"/>
            </a:endParaRPr>
          </a:p>
          <a:p>
            <a:pPr marL="342900" indent="-342900" algn="just">
              <a:lnSpc>
                <a:spcPct val="120000"/>
              </a:lnSpc>
              <a:spcAft>
                <a:spcPts val="600"/>
              </a:spcAft>
              <a:buFont typeface="Wingdings" panose="05000000000000000000" pitchFamily="2" charset="2"/>
              <a:buChar char="l"/>
            </a:pPr>
            <a:r>
              <a:rPr kumimoji="1" lang="ja-JP" altLang="en-US" sz="2000">
                <a:latin typeface="Arial" panose="020B0604020202020204" pitchFamily="34" charset="0"/>
                <a:ea typeface="BIZ UDPゴシック" panose="020B0400000000000000" pitchFamily="50" charset="-128"/>
                <a:cs typeface="Arial" panose="020B0604020202020204" pitchFamily="34" charset="0"/>
              </a:rPr>
              <a:t>実施</a:t>
            </a:r>
            <a:r>
              <a:rPr kumimoji="1" lang="ja-JP" altLang="en-US" sz="2000" b="0">
                <a:solidFill>
                  <a:schemeClr val="tx1"/>
                </a:solidFill>
                <a:latin typeface="Arial" panose="020B0604020202020204" pitchFamily="34" charset="0"/>
                <a:ea typeface="BIZ UDPゴシック" panose="020B0400000000000000" pitchFamily="50" charset="-128"/>
                <a:cs typeface="Arial" panose="020B0604020202020204" pitchFamily="34" charset="0"/>
              </a:rPr>
              <a:t>体制は</a:t>
            </a:r>
            <a:r>
              <a:rPr kumimoji="1" lang="ja-JP" altLang="en-US" sz="2000">
                <a:solidFill>
                  <a:srgbClr val="0000FF"/>
                </a:solidFill>
                <a:latin typeface="Arial" panose="020B0604020202020204" pitchFamily="34" charset="0"/>
                <a:ea typeface="BIZ UDPゴシック" panose="020B0400000000000000" pitchFamily="50" charset="-128"/>
                <a:cs typeface="Arial" panose="020B0604020202020204" pitchFamily="34" charset="0"/>
              </a:rPr>
              <a:t>立地道府県等</a:t>
            </a:r>
            <a:r>
              <a:rPr kumimoji="1" lang="en-US" altLang="ja-JP" sz="2000" baseline="30000">
                <a:solidFill>
                  <a:srgbClr val="0000FF"/>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000">
                <a:solidFill>
                  <a:srgbClr val="0000FF"/>
                </a:solidFill>
                <a:latin typeface="Arial" panose="020B0604020202020204" pitchFamily="34" charset="0"/>
                <a:ea typeface="BIZ UDPゴシック" panose="020B0400000000000000" pitchFamily="50" charset="-128"/>
                <a:cs typeface="Arial" panose="020B0604020202020204" pitchFamily="34" charset="0"/>
              </a:rPr>
              <a:t>の</a:t>
            </a:r>
            <a:r>
              <a:rPr kumimoji="1" lang="ja-JP" altLang="en-US" sz="2000" b="0">
                <a:solidFill>
                  <a:srgbClr val="FF0000"/>
                </a:solidFill>
                <a:latin typeface="Arial" panose="020B0604020202020204" pitchFamily="34" charset="0"/>
                <a:ea typeface="BIZ UDPゴシック" panose="020B0400000000000000" pitchFamily="50" charset="-128"/>
                <a:cs typeface="Arial" panose="020B0604020202020204" pitchFamily="34" charset="0"/>
              </a:rPr>
              <a:t>地方公共団体</a:t>
            </a:r>
            <a:r>
              <a:rPr kumimoji="1" lang="ja-JP" altLang="en-US" sz="2000" b="0">
                <a:solidFill>
                  <a:schemeClr val="tx1"/>
                </a:solidFill>
                <a:latin typeface="Arial" panose="020B0604020202020204" pitchFamily="34" charset="0"/>
                <a:ea typeface="BIZ UDPゴシック" panose="020B0400000000000000" pitchFamily="50" charset="-128"/>
                <a:cs typeface="Arial" panose="020B0604020202020204" pitchFamily="34" charset="0"/>
              </a:rPr>
              <a:t>が高度被ばく医療支援センターや原子力災害医療協力機関等の協力を経て体制を構築</a:t>
            </a:r>
            <a:endParaRPr kumimoji="1" lang="en-US" altLang="ja-JP" sz="2000" b="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26" name="四角形: 角を丸くする 25">
            <a:extLst>
              <a:ext uri="{FF2B5EF4-FFF2-40B4-BE49-F238E27FC236}">
                <a16:creationId xmlns:a16="http://schemas.microsoft.com/office/drawing/2014/main" id="{53D40B40-3AB8-2A32-8DFA-149F5FEC77F8}"/>
              </a:ext>
            </a:extLst>
          </p:cNvPr>
          <p:cNvSpPr/>
          <p:nvPr/>
        </p:nvSpPr>
        <p:spPr>
          <a:xfrm>
            <a:off x="595946" y="3759158"/>
            <a:ext cx="8856984" cy="2334138"/>
          </a:xfrm>
          <a:prstGeom prst="roundRect">
            <a:avLst>
              <a:gd name="adj" fmla="val 5664"/>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B319FF67-AB8A-879F-49D4-88097E98F5F9}"/>
              </a:ext>
            </a:extLst>
          </p:cNvPr>
          <p:cNvSpPr txBox="1"/>
          <p:nvPr/>
        </p:nvSpPr>
        <p:spPr>
          <a:xfrm>
            <a:off x="884169" y="3536345"/>
            <a:ext cx="1210588" cy="400110"/>
          </a:xfrm>
          <a:prstGeom prst="rect">
            <a:avLst/>
          </a:prstGeom>
          <a:solidFill>
            <a:schemeClr val="bg1"/>
          </a:solidFill>
        </p:spPr>
        <p:txBody>
          <a:bodyPr wrap="none" rtlCol="0">
            <a:spAutoFit/>
          </a:bodyPr>
          <a:lstStyle/>
          <a:p>
            <a:r>
              <a:rPr kumimoji="1" lang="ja-JP" altLang="en-US" sz="2000">
                <a:solidFill>
                  <a:schemeClr val="accent1"/>
                </a:solidFill>
                <a:latin typeface="Arial" panose="020B0604020202020204" pitchFamily="34" charset="0"/>
                <a:ea typeface="BIZ UDPゴシック" panose="020B0400000000000000" pitchFamily="50" charset="-128"/>
                <a:cs typeface="Arial" panose="020B0604020202020204" pitchFamily="34" charset="0"/>
              </a:rPr>
              <a:t>詳細測定</a:t>
            </a:r>
          </a:p>
        </p:txBody>
      </p:sp>
      <p:sp>
        <p:nvSpPr>
          <p:cNvPr id="28" name="テキスト ボックス 27">
            <a:extLst>
              <a:ext uri="{FF2B5EF4-FFF2-40B4-BE49-F238E27FC236}">
                <a16:creationId xmlns:a16="http://schemas.microsoft.com/office/drawing/2014/main" id="{F27A8D6B-2AA8-91A9-4ED5-B9128C45B1F6}"/>
              </a:ext>
            </a:extLst>
          </p:cNvPr>
          <p:cNvSpPr txBox="1"/>
          <p:nvPr/>
        </p:nvSpPr>
        <p:spPr>
          <a:xfrm>
            <a:off x="1352030" y="6252009"/>
            <a:ext cx="7367723" cy="338554"/>
          </a:xfrm>
          <a:prstGeom prst="rect">
            <a:avLst/>
          </a:prstGeom>
          <a:noFill/>
        </p:spPr>
        <p:txBody>
          <a:bodyPr wrap="none" rtlCol="0">
            <a:spAutoFit/>
          </a:bodyPr>
          <a:lstStyle/>
          <a:p>
            <a:pPr algn="ctr"/>
            <a:r>
              <a:rPr kumimoji="1" lang="ja-JP" altLang="en-US" sz="1600">
                <a:latin typeface="Arial" panose="020B0604020202020204" pitchFamily="34" charset="0"/>
                <a:ea typeface="BIZ UDPゴシック" panose="020B0400000000000000" pitchFamily="50" charset="-128"/>
                <a:cs typeface="Arial" panose="020B0604020202020204" pitchFamily="34" charset="0"/>
              </a:rPr>
              <a:t>緊急時の甲状腺線量モニタリングに関する検討チーム会合報告書より（一部改編）</a:t>
            </a:r>
          </a:p>
        </p:txBody>
      </p:sp>
      <p:sp>
        <p:nvSpPr>
          <p:cNvPr id="3" name="テキスト ボックス 2">
            <a:extLst>
              <a:ext uri="{FF2B5EF4-FFF2-40B4-BE49-F238E27FC236}">
                <a16:creationId xmlns:a16="http://schemas.microsoft.com/office/drawing/2014/main" id="{AEEEADA8-FD75-22CC-61F5-2D27CA896300}"/>
              </a:ext>
            </a:extLst>
          </p:cNvPr>
          <p:cNvSpPr txBox="1"/>
          <p:nvPr/>
        </p:nvSpPr>
        <p:spPr>
          <a:xfrm>
            <a:off x="2910149" y="6563327"/>
            <a:ext cx="4251484" cy="276999"/>
          </a:xfrm>
          <a:prstGeom prst="rect">
            <a:avLst/>
          </a:prstGeom>
          <a:noFill/>
        </p:spPr>
        <p:txBody>
          <a:bodyPr wrap="none" rtlCol="0">
            <a:spAutoFit/>
          </a:bodyPr>
          <a:lstStyle/>
          <a:p>
            <a:pPr algn="ctr"/>
            <a:r>
              <a:rPr kumimoji="1" lang="en-US" altLang="ja-JP" sz="1200" baseline="30000">
                <a:solidFill>
                  <a:srgbClr val="0000FF"/>
                </a:solidFill>
              </a:rPr>
              <a:t>※</a:t>
            </a:r>
            <a:r>
              <a:rPr kumimoji="1" lang="ja-JP" altLang="en-US" sz="1200">
                <a:solidFill>
                  <a:srgbClr val="0000FF"/>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甲状腺被ばく線量モニタリング実施マニュアルにおいて追記</a:t>
            </a:r>
            <a:endParaRPr kumimoji="1" lang="ja-JP" altLang="en-US" sz="1200">
              <a:solidFill>
                <a:srgbClr val="0000FF"/>
              </a:solidFill>
            </a:endParaRPr>
          </a:p>
        </p:txBody>
      </p:sp>
    </p:spTree>
    <p:extLst>
      <p:ext uri="{BB962C8B-B14F-4D97-AF65-F5344CB8AC3E}">
        <p14:creationId xmlns:p14="http://schemas.microsoft.com/office/powerpoint/2010/main" val="111617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39BC745A-9DAC-87DA-5E4C-745F5930F32F}"/>
              </a:ext>
            </a:extLst>
          </p:cNvPr>
          <p:cNvPicPr>
            <a:picLocks noChangeAspect="1"/>
          </p:cNvPicPr>
          <p:nvPr/>
        </p:nvPicPr>
        <p:blipFill rotWithShape="1">
          <a:blip r:embed="rId3"/>
          <a:srcRect t="12122"/>
          <a:stretch/>
        </p:blipFill>
        <p:spPr>
          <a:xfrm>
            <a:off x="556772" y="735088"/>
            <a:ext cx="9003723" cy="5934272"/>
          </a:xfrm>
          <a:prstGeom prst="rect">
            <a:avLst/>
          </a:prstGeom>
        </p:spPr>
      </p:pic>
      <p:sp>
        <p:nvSpPr>
          <p:cNvPr id="4" name="テキスト ボックス 3">
            <a:extLst>
              <a:ext uri="{FF2B5EF4-FFF2-40B4-BE49-F238E27FC236}">
                <a16:creationId xmlns:a16="http://schemas.microsoft.com/office/drawing/2014/main" id="{12B8DFF0-C74C-1B39-8E39-493756D46A57}"/>
              </a:ext>
            </a:extLst>
          </p:cNvPr>
          <p:cNvSpPr txBox="1"/>
          <p:nvPr/>
        </p:nvSpPr>
        <p:spPr>
          <a:xfrm>
            <a:off x="704528" y="188640"/>
            <a:ext cx="3786614" cy="461665"/>
          </a:xfrm>
          <a:prstGeom prst="rect">
            <a:avLst/>
          </a:prstGeom>
          <a:noFill/>
        </p:spPr>
        <p:txBody>
          <a:bodyPr wrap="none" rtlCol="0">
            <a:spAutoFit/>
          </a:bodyPr>
          <a:lstStyle/>
          <a:p>
            <a:r>
              <a:rPr kumimoji="1" lang="ja-JP" altLang="en-US" sz="2400">
                <a:solidFill>
                  <a:schemeClr val="tx1">
                    <a:lumMod val="85000"/>
                    <a:lumOff val="15000"/>
                  </a:schemeClr>
                </a:solidFill>
                <a:latin typeface="BIZ UDPゴシック" panose="020B0400000000000000" pitchFamily="50" charset="-128"/>
                <a:ea typeface="BIZ UDPゴシック" panose="020B0400000000000000" pitchFamily="50" charset="-128"/>
              </a:rPr>
              <a:t>環境中における被ばく経路</a:t>
            </a:r>
          </a:p>
        </p:txBody>
      </p:sp>
      <p:sp>
        <p:nvSpPr>
          <p:cNvPr id="5" name="正方形/長方形 4">
            <a:extLst>
              <a:ext uri="{FF2B5EF4-FFF2-40B4-BE49-F238E27FC236}">
                <a16:creationId xmlns:a16="http://schemas.microsoft.com/office/drawing/2014/main" id="{5F25F2A6-7943-8E17-E46D-36E99E6FFCC9}"/>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42B281D9-DB16-B521-C751-A701DF02B893}"/>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AE2EAFBF-0338-E3FB-4E28-718A6007F8E9}"/>
              </a:ext>
            </a:extLst>
          </p:cNvPr>
          <p:cNvSpPr txBox="1"/>
          <p:nvPr/>
        </p:nvSpPr>
        <p:spPr>
          <a:xfrm>
            <a:off x="660722" y="6597352"/>
            <a:ext cx="8688012" cy="261610"/>
          </a:xfrm>
          <a:prstGeom prst="rect">
            <a:avLst/>
          </a:prstGeom>
          <a:noFill/>
        </p:spPr>
        <p:txBody>
          <a:bodyPr wrap="square" rtlCol="0">
            <a:spAutoFit/>
          </a:bodyPr>
          <a:lstStyle/>
          <a:p>
            <a:pPr algn="ctr"/>
            <a:r>
              <a:rPr lang="ja-JP" altLang="en-US" sz="1100" i="0" dirty="0">
                <a:solidFill>
                  <a:srgbClr val="3A4D5B"/>
                </a:solidFill>
                <a:effectLst/>
                <a:latin typeface="BIZ UDPゴシック" panose="020B0400000000000000" pitchFamily="50" charset="-128"/>
                <a:ea typeface="BIZ UDPゴシック" panose="020B0400000000000000" pitchFamily="50" charset="-128"/>
                <a:cs typeface="Arial" panose="020B0604020202020204" pitchFamily="34" charset="0"/>
              </a:rPr>
              <a:t>（引用）放射線による健康影響等に関する統一的な基礎資料（令和</a:t>
            </a:r>
            <a:r>
              <a:rPr lang="en-US" altLang="ja-JP" sz="1100" dirty="0">
                <a:solidFill>
                  <a:srgbClr val="3A4D5B"/>
                </a:solidFill>
                <a:latin typeface="BIZ UDPゴシック" panose="020B0400000000000000" pitchFamily="50" charset="-128"/>
                <a:ea typeface="BIZ UDPゴシック" panose="020B0400000000000000" pitchFamily="50" charset="-128"/>
                <a:cs typeface="Arial" panose="020B0604020202020204" pitchFamily="34" charset="0"/>
              </a:rPr>
              <a:t>5</a:t>
            </a:r>
            <a:r>
              <a:rPr lang="ja-JP" altLang="en-US" sz="1100" i="0" dirty="0">
                <a:solidFill>
                  <a:srgbClr val="3A4D5B"/>
                </a:solidFill>
                <a:effectLst/>
                <a:latin typeface="BIZ UDPゴシック" panose="020B0400000000000000" pitchFamily="50" charset="-128"/>
                <a:ea typeface="BIZ UDPゴシック" panose="020B0400000000000000" pitchFamily="50" charset="-128"/>
                <a:cs typeface="Arial" panose="020B0604020202020204" pitchFamily="34" charset="0"/>
              </a:rPr>
              <a:t>年度版）</a:t>
            </a:r>
          </a:p>
        </p:txBody>
      </p:sp>
    </p:spTree>
    <p:extLst>
      <p:ext uri="{BB962C8B-B14F-4D97-AF65-F5344CB8AC3E}">
        <p14:creationId xmlns:p14="http://schemas.microsoft.com/office/powerpoint/2010/main" val="1669470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5653EF8-EBE8-ECA8-4B0F-8125F64C6B82}"/>
              </a:ext>
            </a:extLst>
          </p:cNvPr>
          <p:cNvSpPr txBox="1"/>
          <p:nvPr/>
        </p:nvSpPr>
        <p:spPr>
          <a:xfrm>
            <a:off x="704528" y="188640"/>
            <a:ext cx="6126998"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甲状腺被ばく線量モニタリングの優先対象者</a:t>
            </a:r>
          </a:p>
        </p:txBody>
      </p:sp>
      <p:sp>
        <p:nvSpPr>
          <p:cNvPr id="5" name="正方形/長方形 4">
            <a:extLst>
              <a:ext uri="{FF2B5EF4-FFF2-40B4-BE49-F238E27FC236}">
                <a16:creationId xmlns:a16="http://schemas.microsoft.com/office/drawing/2014/main" id="{D0B3FB4D-E5D4-8993-91EE-9B9B26E8945B}"/>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DC05F3B5-EFBA-4426-E358-5DDD0E9A4F7C}"/>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4FAC302-64F0-1E2E-3BF2-FCB764A2F9C8}"/>
              </a:ext>
            </a:extLst>
          </p:cNvPr>
          <p:cNvSpPr txBox="1"/>
          <p:nvPr/>
        </p:nvSpPr>
        <p:spPr>
          <a:xfrm>
            <a:off x="487934" y="827420"/>
            <a:ext cx="9073008" cy="369332"/>
          </a:xfrm>
          <a:prstGeom prst="rect">
            <a:avLst/>
          </a:prstGeom>
          <a:noFill/>
        </p:spPr>
        <p:txBody>
          <a:bodyPr wrap="square" rtlCol="0">
            <a:spAutoFit/>
          </a:bodyPr>
          <a:lstStyle/>
          <a:p>
            <a:pPr algn="ctr"/>
            <a:r>
              <a:rPr kumimoji="1" lang="ja-JP" altLang="en-US" sz="1800">
                <a:latin typeface="BIZ UDPゴシック" panose="020B0400000000000000" pitchFamily="50" charset="-128"/>
                <a:ea typeface="BIZ UDPゴシック" panose="020B0400000000000000" pitchFamily="50" charset="-128"/>
              </a:rPr>
              <a:t>緊急時の甲状腺線量モニタリングに関する検討チーム会合報告書より</a:t>
            </a:r>
            <a:endParaRPr kumimoji="1" lang="en-US" altLang="ja-JP">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7DD5B4DD-1AD0-F8AC-6A91-4C2AFEC1C2E1}"/>
              </a:ext>
            </a:extLst>
          </p:cNvPr>
          <p:cNvSpPr/>
          <p:nvPr/>
        </p:nvSpPr>
        <p:spPr>
          <a:xfrm>
            <a:off x="703958" y="1317406"/>
            <a:ext cx="8640960" cy="180019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kumimoji="1" lang="ja-JP" altLang="en-US" sz="2000" b="1">
                <a:solidFill>
                  <a:schemeClr val="tx1"/>
                </a:solidFill>
                <a:latin typeface="Arial" panose="020B0604020202020204" pitchFamily="34" charset="0"/>
                <a:ea typeface="BIZ UDPゴシック" panose="020B0400000000000000" pitchFamily="50" charset="-128"/>
                <a:cs typeface="Arial" panose="020B0604020202020204" pitchFamily="34" charset="0"/>
              </a:rPr>
              <a:t>対象とする地域</a:t>
            </a:r>
            <a:endParaRPr kumimoji="1" lang="en-US" altLang="ja-JP" sz="500" b="1">
              <a:solidFill>
                <a:schemeClr val="tx1"/>
              </a:solidFill>
              <a:latin typeface="Arial" panose="020B0604020202020204" pitchFamily="34" charset="0"/>
              <a:ea typeface="BIZ UDPゴシック" panose="020B0400000000000000" pitchFamily="50" charset="-128"/>
              <a:cs typeface="Arial" panose="020B0604020202020204" pitchFamily="34" charset="0"/>
            </a:endParaRPr>
          </a:p>
          <a:p>
            <a:pPr marL="342900" indent="-342900" algn="just">
              <a:spcBef>
                <a:spcPts val="600"/>
              </a:spcBef>
              <a:buFont typeface="Wingdings" panose="05000000000000000000" pitchFamily="2" charset="2"/>
              <a:buChar char="l"/>
            </a:pPr>
            <a:r>
              <a:rPr kumimoji="1" lang="ja-JP" altLang="en-US">
                <a:solidFill>
                  <a:schemeClr val="tx1"/>
                </a:solidFill>
                <a:latin typeface="Arial" panose="020B0604020202020204" pitchFamily="34" charset="0"/>
                <a:ea typeface="BIZ UDPゴシック" panose="020B0400000000000000" pitchFamily="50" charset="-128"/>
                <a:cs typeface="Arial" panose="020B0604020202020204" pitchFamily="34" charset="0"/>
              </a:rPr>
              <a:t>原子力災害対策指針に示されている運用上の介入レベルである</a:t>
            </a:r>
            <a:r>
              <a:rPr kumimoji="1" lang="en-US" altLang="ja-JP">
                <a:solidFill>
                  <a:srgbClr val="FF0000"/>
                </a:solidFill>
                <a:latin typeface="Arial" panose="020B0604020202020204" pitchFamily="34" charset="0"/>
                <a:ea typeface="BIZ UDPゴシック" panose="020B0400000000000000" pitchFamily="50" charset="-128"/>
                <a:cs typeface="Arial" panose="020B0604020202020204" pitchFamily="34" charset="0"/>
              </a:rPr>
              <a:t>OIL1</a:t>
            </a:r>
            <a:r>
              <a:rPr kumimoji="1" lang="ja-JP" altLang="en-US">
                <a:solidFill>
                  <a:srgbClr val="FF0000"/>
                </a:solidFill>
                <a:latin typeface="Arial" panose="020B0604020202020204" pitchFamily="34" charset="0"/>
                <a:ea typeface="BIZ UDPゴシック" panose="020B0400000000000000" pitchFamily="50" charset="-128"/>
                <a:cs typeface="Arial" panose="020B0604020202020204" pitchFamily="34" charset="0"/>
              </a:rPr>
              <a:t>及び</a:t>
            </a:r>
            <a:r>
              <a:rPr kumimoji="1" lang="en-US" altLang="ja-JP">
                <a:solidFill>
                  <a:srgbClr val="FF0000"/>
                </a:solidFill>
                <a:latin typeface="Arial" panose="020B0604020202020204" pitchFamily="34" charset="0"/>
                <a:ea typeface="BIZ UDPゴシック" panose="020B0400000000000000" pitchFamily="50" charset="-128"/>
                <a:cs typeface="Arial" panose="020B0604020202020204" pitchFamily="34" charset="0"/>
              </a:rPr>
              <a:t>OIL2</a:t>
            </a:r>
            <a:r>
              <a:rPr kumimoji="1" lang="ja-JP" altLang="en-US">
                <a:solidFill>
                  <a:srgbClr val="FF0000"/>
                </a:solidFill>
                <a:latin typeface="Arial" panose="020B0604020202020204" pitchFamily="34" charset="0"/>
                <a:ea typeface="BIZ UDPゴシック" panose="020B0400000000000000" pitchFamily="50" charset="-128"/>
                <a:cs typeface="Arial" panose="020B0604020202020204" pitchFamily="34" charset="0"/>
              </a:rPr>
              <a:t>に基づく防護措置の対象となった地域を基本</a:t>
            </a:r>
            <a:r>
              <a:rPr kumimoji="1" lang="ja-JP" altLang="en-US">
                <a:solidFill>
                  <a:schemeClr val="tx1"/>
                </a:solidFill>
                <a:latin typeface="Arial" panose="020B0604020202020204" pitchFamily="34" charset="0"/>
                <a:ea typeface="BIZ UDPゴシック" panose="020B0400000000000000" pitchFamily="50" charset="-128"/>
                <a:cs typeface="Arial" panose="020B0604020202020204" pitchFamily="34" charset="0"/>
              </a:rPr>
              <a:t>とする。</a:t>
            </a:r>
            <a:endParaRPr kumimoji="1" lang="en-US" altLang="ja-JP" sz="40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a:p>
            <a:pPr marL="342900" indent="-342900" algn="just">
              <a:spcBef>
                <a:spcPts val="600"/>
              </a:spcBef>
              <a:buFont typeface="Wingdings" panose="05000000000000000000" pitchFamily="2" charset="2"/>
              <a:buChar char="l"/>
            </a:pPr>
            <a:r>
              <a:rPr kumimoji="1" lang="ja-JP" altLang="en-US">
                <a:solidFill>
                  <a:schemeClr val="tx1"/>
                </a:solidFill>
                <a:latin typeface="Arial" panose="020B0604020202020204" pitchFamily="34" charset="0"/>
                <a:ea typeface="BIZ UDPゴシック" panose="020B0400000000000000" pitchFamily="50" charset="-128"/>
                <a:cs typeface="Arial" panose="020B0604020202020204" pitchFamily="34" charset="0"/>
              </a:rPr>
              <a:t>なお、事故の態様や放射性物質の拡散状況等による不確かさがあるため，</a:t>
            </a:r>
            <a:r>
              <a:rPr kumimoji="1" lang="ja-JP" altLang="en-US" u="sng">
                <a:solidFill>
                  <a:srgbClr val="0000FF"/>
                </a:solidFill>
                <a:latin typeface="Arial" panose="020B0604020202020204" pitchFamily="34" charset="0"/>
                <a:ea typeface="BIZ UDPゴシック" panose="020B0400000000000000" pitchFamily="50" charset="-128"/>
                <a:cs typeface="Arial" panose="020B0604020202020204" pitchFamily="34" charset="0"/>
              </a:rPr>
              <a:t>状況に応じて対象地域を見直すなど柔軟に対応する必要</a:t>
            </a:r>
            <a:r>
              <a:rPr kumimoji="1" lang="ja-JP" altLang="en-US" u="sng">
                <a:solidFill>
                  <a:schemeClr val="tx1"/>
                </a:solidFill>
                <a:latin typeface="Arial" panose="020B0604020202020204" pitchFamily="34" charset="0"/>
                <a:ea typeface="BIZ UDPゴシック" panose="020B0400000000000000" pitchFamily="50" charset="-128"/>
                <a:cs typeface="Arial" panose="020B0604020202020204" pitchFamily="34" charset="0"/>
              </a:rPr>
              <a:t>がある</a:t>
            </a:r>
            <a:r>
              <a:rPr kumimoji="1" lang="ja-JP" altLang="en-US">
                <a:solidFill>
                  <a:schemeClr val="tx1"/>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9" name="テキスト ボックス 8">
            <a:extLst>
              <a:ext uri="{FF2B5EF4-FFF2-40B4-BE49-F238E27FC236}">
                <a16:creationId xmlns:a16="http://schemas.microsoft.com/office/drawing/2014/main" id="{04D81FE0-7D0C-33D4-53F1-44948F5FCDE5}"/>
              </a:ext>
            </a:extLst>
          </p:cNvPr>
          <p:cNvSpPr txBox="1"/>
          <p:nvPr/>
        </p:nvSpPr>
        <p:spPr>
          <a:xfrm>
            <a:off x="722298" y="3117603"/>
            <a:ext cx="8610049" cy="584775"/>
          </a:xfrm>
          <a:prstGeom prst="rect">
            <a:avLst/>
          </a:prstGeom>
          <a:noFill/>
        </p:spPr>
        <p:txBody>
          <a:bodyPr wrap="none" rtlCol="0">
            <a:spAutoFit/>
          </a:bodyPr>
          <a:lstStyle/>
          <a:p>
            <a:r>
              <a:rPr kumimoji="1" lang="en-US" altLang="ja-JP" sz="1600">
                <a:latin typeface="Arial" panose="020B0604020202020204" pitchFamily="34" charset="0"/>
                <a:ea typeface="BIZ UDPゴシック" panose="020B0400000000000000" pitchFamily="50" charset="-128"/>
                <a:cs typeface="Arial" panose="020B0604020202020204" pitchFamily="34" charset="0"/>
              </a:rPr>
              <a:t>※OIL1: 500µSv/h</a:t>
            </a:r>
            <a:r>
              <a:rPr kumimoji="1" lang="ja-JP" altLang="en-US" sz="1600">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600">
                <a:latin typeface="Arial" panose="020B0604020202020204" pitchFamily="34" charset="0"/>
                <a:ea typeface="BIZ UDPゴシック" panose="020B0400000000000000" pitchFamily="50" charset="-128"/>
                <a:cs typeface="Arial" panose="020B0604020202020204" pitchFamily="34" charset="0"/>
              </a:rPr>
              <a:t>時間値），</a:t>
            </a:r>
            <a:r>
              <a:rPr kumimoji="1" lang="en-US" altLang="ja-JP" sz="1600">
                <a:latin typeface="Arial" panose="020B0604020202020204" pitchFamily="34" charset="0"/>
                <a:ea typeface="BIZ UDPゴシック" panose="020B0400000000000000" pitchFamily="50" charset="-128"/>
                <a:cs typeface="Arial" panose="020B0604020202020204" pitchFamily="34" charset="0"/>
              </a:rPr>
              <a:t>OIL2: 20µSv/h</a:t>
            </a:r>
            <a:r>
              <a:rPr kumimoji="1" lang="ja-JP" altLang="en-US" sz="1600">
                <a:latin typeface="Arial" panose="020B0604020202020204" pitchFamily="34" charset="0"/>
                <a:ea typeface="BIZ UDPゴシック" panose="020B0400000000000000" pitchFamily="50" charset="-128"/>
                <a:cs typeface="Arial" panose="020B0604020202020204" pitchFamily="34" charset="0"/>
              </a:rPr>
              <a:t>（基準値を超過してから概ね</a:t>
            </a:r>
            <a:r>
              <a:rPr kumimoji="1" lang="en-US" altLang="ja-JP" sz="1600">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600">
                <a:latin typeface="Arial" panose="020B0604020202020204" pitchFamily="34" charset="0"/>
                <a:ea typeface="BIZ UDPゴシック" panose="020B0400000000000000" pitchFamily="50" charset="-128"/>
                <a:cs typeface="Arial" panose="020B0604020202020204" pitchFamily="34" charset="0"/>
              </a:rPr>
              <a:t>日後の</a:t>
            </a:r>
            <a:r>
              <a:rPr kumimoji="1" lang="en-US" altLang="ja-JP" sz="1600">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600">
                <a:latin typeface="Arial" panose="020B0604020202020204" pitchFamily="34" charset="0"/>
                <a:ea typeface="BIZ UDPゴシック" panose="020B0400000000000000" pitchFamily="50" charset="-128"/>
                <a:cs typeface="Arial" panose="020B0604020202020204" pitchFamily="34" charset="0"/>
              </a:rPr>
              <a:t>時間値）</a:t>
            </a:r>
            <a:endParaRPr kumimoji="1" lang="en-US" altLang="ja-JP" sz="1600">
              <a:latin typeface="Arial" panose="020B0604020202020204" pitchFamily="34" charset="0"/>
              <a:ea typeface="BIZ UDPゴシック" panose="020B0400000000000000" pitchFamily="50" charset="-128"/>
              <a:cs typeface="Arial" panose="020B0604020202020204" pitchFamily="34" charset="0"/>
            </a:endParaRPr>
          </a:p>
          <a:p>
            <a:r>
              <a:rPr kumimoji="1" lang="ja-JP" altLang="en-US" sz="1600">
                <a:latin typeface="Arial" panose="020B0604020202020204" pitchFamily="34" charset="0"/>
                <a:ea typeface="BIZ UDPゴシック" panose="020B0400000000000000" pitchFamily="50" charset="-128"/>
                <a:cs typeface="Arial" panose="020B0604020202020204" pitchFamily="34" charset="0"/>
              </a:rPr>
              <a:t>　 東電福島第一原発事故のケースでは，防護対象自治体は双葉，大熊，浪江，飯舘（一部）など。</a:t>
            </a:r>
          </a:p>
        </p:txBody>
      </p:sp>
      <p:sp>
        <p:nvSpPr>
          <p:cNvPr id="10" name="正方形/長方形 9">
            <a:extLst>
              <a:ext uri="{FF2B5EF4-FFF2-40B4-BE49-F238E27FC236}">
                <a16:creationId xmlns:a16="http://schemas.microsoft.com/office/drawing/2014/main" id="{6BA1DEA5-0F76-61C5-E0F0-6389D4F619C3}"/>
              </a:ext>
            </a:extLst>
          </p:cNvPr>
          <p:cNvSpPr/>
          <p:nvPr/>
        </p:nvSpPr>
        <p:spPr>
          <a:xfrm>
            <a:off x="703958" y="3909691"/>
            <a:ext cx="8640960" cy="151216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000" b="1">
                <a:solidFill>
                  <a:schemeClr val="tx1"/>
                </a:solidFill>
                <a:latin typeface="Arial" panose="020B0604020202020204" pitchFamily="34" charset="0"/>
                <a:ea typeface="BIZ UDPゴシック" panose="020B0400000000000000" pitchFamily="50" charset="-128"/>
                <a:cs typeface="Arial" panose="020B0604020202020204" pitchFamily="34" charset="0"/>
              </a:rPr>
              <a:t>対象とする年齢層</a:t>
            </a:r>
            <a:endParaRPr kumimoji="1" lang="en-US" altLang="ja-JP" sz="500" b="1">
              <a:solidFill>
                <a:schemeClr val="tx1"/>
              </a:solidFill>
              <a:latin typeface="Arial" panose="020B0604020202020204" pitchFamily="34" charset="0"/>
              <a:ea typeface="BIZ UDPゴシック" panose="020B0400000000000000" pitchFamily="50" charset="-128"/>
              <a:cs typeface="Arial" panose="020B0604020202020204" pitchFamily="34" charset="0"/>
            </a:endParaRPr>
          </a:p>
          <a:p>
            <a:pPr marL="342900" indent="-342900">
              <a:spcBef>
                <a:spcPts val="600"/>
              </a:spcBef>
              <a:buFont typeface="Wingdings" panose="05000000000000000000" pitchFamily="2" charset="2"/>
              <a:buChar char="l"/>
            </a:pPr>
            <a:r>
              <a:rPr kumimoji="1" lang="ja-JP" altLang="en-US">
                <a:solidFill>
                  <a:schemeClr val="tx1"/>
                </a:solidFill>
                <a:latin typeface="Arial" panose="020B0604020202020204" pitchFamily="34" charset="0"/>
                <a:ea typeface="BIZ UDPゴシック" panose="020B0400000000000000" pitchFamily="50" charset="-128"/>
                <a:cs typeface="Arial" panose="020B0604020202020204" pitchFamily="34" charset="0"/>
              </a:rPr>
              <a:t>甲状腺がんのリスクが相対的に高い年齢層である</a:t>
            </a:r>
            <a:r>
              <a:rPr kumimoji="1" lang="en-US" altLang="ja-JP">
                <a:solidFill>
                  <a:srgbClr val="FF0000"/>
                </a:solidFill>
                <a:latin typeface="Arial" panose="020B0604020202020204" pitchFamily="34" charset="0"/>
                <a:ea typeface="BIZ UDPゴシック" panose="020B0400000000000000" pitchFamily="50" charset="-128"/>
                <a:cs typeface="Arial" panose="020B0604020202020204" pitchFamily="34" charset="0"/>
              </a:rPr>
              <a:t>19</a:t>
            </a:r>
            <a:r>
              <a:rPr kumimoji="1" lang="ja-JP" altLang="en-US">
                <a:solidFill>
                  <a:srgbClr val="FF0000"/>
                </a:solidFill>
                <a:latin typeface="Arial" panose="020B0604020202020204" pitchFamily="34" charset="0"/>
                <a:ea typeface="BIZ UDPゴシック" panose="020B0400000000000000" pitchFamily="50" charset="-128"/>
                <a:cs typeface="Arial" panose="020B0604020202020204" pitchFamily="34" charset="0"/>
              </a:rPr>
              <a:t>歳未満を基本</a:t>
            </a:r>
            <a:r>
              <a:rPr kumimoji="1" lang="ja-JP" altLang="en-US">
                <a:solidFill>
                  <a:schemeClr val="tx1"/>
                </a:solidFill>
                <a:latin typeface="Arial" panose="020B0604020202020204" pitchFamily="34" charset="0"/>
                <a:ea typeface="BIZ UDPゴシック" panose="020B0400000000000000" pitchFamily="50" charset="-128"/>
                <a:cs typeface="Arial" panose="020B0604020202020204" pitchFamily="34" charset="0"/>
              </a:rPr>
              <a:t>とする。</a:t>
            </a:r>
            <a:endParaRPr kumimoji="1" lang="en-US" altLang="ja-JP" sz="40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a:p>
            <a:pPr marL="342900" indent="-342900">
              <a:spcBef>
                <a:spcPts val="600"/>
              </a:spcBef>
              <a:buFont typeface="Wingdings" panose="05000000000000000000" pitchFamily="2" charset="2"/>
              <a:buChar char="l"/>
            </a:pPr>
            <a:r>
              <a:rPr kumimoji="1" lang="ja-JP" altLang="en-US">
                <a:solidFill>
                  <a:schemeClr val="tx1"/>
                </a:solidFill>
                <a:latin typeface="Arial" panose="020B0604020202020204" pitchFamily="34" charset="0"/>
                <a:ea typeface="BIZ UDPゴシック" panose="020B0400000000000000" pitchFamily="50" charset="-128"/>
                <a:cs typeface="Arial" panose="020B0604020202020204" pitchFamily="34" charset="0"/>
              </a:rPr>
              <a:t>胎児・乳児への影響が懸念される</a:t>
            </a:r>
            <a:r>
              <a:rPr kumimoji="1" lang="ja-JP" altLang="en-US">
                <a:solidFill>
                  <a:srgbClr val="FF0000"/>
                </a:solidFill>
                <a:latin typeface="Arial" panose="020B0604020202020204" pitchFamily="34" charset="0"/>
                <a:ea typeface="BIZ UDPゴシック" panose="020B0400000000000000" pitchFamily="50" charset="-128"/>
                <a:cs typeface="Arial" panose="020B0604020202020204" pitchFamily="34" charset="0"/>
              </a:rPr>
              <a:t>妊婦・授乳婦も対象</a:t>
            </a:r>
            <a:r>
              <a:rPr kumimoji="1" lang="ja-JP" altLang="en-US">
                <a:solidFill>
                  <a:schemeClr val="tx1"/>
                </a:solidFill>
                <a:latin typeface="Arial" panose="020B0604020202020204" pitchFamily="34" charset="0"/>
                <a:ea typeface="BIZ UDPゴシック" panose="020B0400000000000000" pitchFamily="50" charset="-128"/>
                <a:cs typeface="Arial" panose="020B0604020202020204" pitchFamily="34" charset="0"/>
              </a:rPr>
              <a:t>とし、さらに、必要に応じて</a:t>
            </a:r>
            <a:r>
              <a:rPr kumimoji="1" lang="ja-JP" altLang="en-US">
                <a:solidFill>
                  <a:srgbClr val="FF0000"/>
                </a:solidFill>
                <a:latin typeface="Arial" panose="020B0604020202020204" pitchFamily="34" charset="0"/>
                <a:ea typeface="BIZ UDPゴシック" panose="020B0400000000000000" pitchFamily="50" charset="-128"/>
                <a:cs typeface="Arial" panose="020B0604020202020204" pitchFamily="34" charset="0"/>
              </a:rPr>
              <a:t>乳幼児と行動を共にした保護者</a:t>
            </a:r>
            <a:r>
              <a:rPr kumimoji="1" lang="ja-JP" altLang="en-US">
                <a:solidFill>
                  <a:schemeClr val="tx1"/>
                </a:solidFill>
                <a:latin typeface="Arial" panose="020B0604020202020204" pitchFamily="34" charset="0"/>
                <a:ea typeface="BIZ UDPゴシック" panose="020B0400000000000000" pitchFamily="50" charset="-128"/>
                <a:cs typeface="Arial" panose="020B0604020202020204" pitchFamily="34" charset="0"/>
              </a:rPr>
              <a:t>等も対象とする。</a:t>
            </a:r>
          </a:p>
        </p:txBody>
      </p:sp>
      <p:sp>
        <p:nvSpPr>
          <p:cNvPr id="11" name="テキスト ボックス 10">
            <a:extLst>
              <a:ext uri="{FF2B5EF4-FFF2-40B4-BE49-F238E27FC236}">
                <a16:creationId xmlns:a16="http://schemas.microsoft.com/office/drawing/2014/main" id="{9C5FD8EC-FAAD-E8C1-CBF7-F869E1849D49}"/>
              </a:ext>
            </a:extLst>
          </p:cNvPr>
          <p:cNvSpPr txBox="1"/>
          <p:nvPr/>
        </p:nvSpPr>
        <p:spPr>
          <a:xfrm>
            <a:off x="1256419" y="6330806"/>
            <a:ext cx="7536037" cy="338554"/>
          </a:xfrm>
          <a:prstGeom prst="rect">
            <a:avLst/>
          </a:prstGeom>
          <a:noFill/>
        </p:spPr>
        <p:txBody>
          <a:bodyPr wrap="none" rtlCol="0">
            <a:spAutoFit/>
          </a:bodyPr>
          <a:lstStyle/>
          <a:p>
            <a:r>
              <a:rPr kumimoji="1" lang="en-US" altLang="ja-JP" sz="1600">
                <a:latin typeface="Arial" panose="020B0604020202020204" pitchFamily="34" charset="0"/>
                <a:ea typeface="BIZ UDPゴシック" panose="020B0400000000000000" pitchFamily="50" charset="-128"/>
                <a:cs typeface="Arial" panose="020B0604020202020204" pitchFamily="34" charset="0"/>
              </a:rPr>
              <a:t>※</a:t>
            </a:r>
            <a:r>
              <a:rPr kumimoji="1" lang="ja-JP" altLang="en-US" sz="1600">
                <a:latin typeface="Arial" panose="020B0604020202020204" pitchFamily="34" charset="0"/>
                <a:ea typeface="BIZ UDPゴシック" panose="020B0400000000000000" pitchFamily="50" charset="-128"/>
                <a:cs typeface="Arial" panose="020B0604020202020204" pitchFamily="34" charset="0"/>
              </a:rPr>
              <a:t>総務省統計局による人口統計（</a:t>
            </a:r>
            <a:r>
              <a:rPr kumimoji="1" lang="en-US" altLang="ja-JP" sz="1600">
                <a:latin typeface="Arial" panose="020B0604020202020204" pitchFamily="34" charset="0"/>
                <a:ea typeface="BIZ UDPゴシック" panose="020B0400000000000000" pitchFamily="50" charset="-128"/>
                <a:cs typeface="Arial" panose="020B0604020202020204" pitchFamily="34" charset="0"/>
              </a:rPr>
              <a:t>2021</a:t>
            </a:r>
            <a:r>
              <a:rPr kumimoji="1" lang="ja-JP" altLang="en-US" sz="1600">
                <a:latin typeface="Arial" panose="020B0604020202020204" pitchFamily="34" charset="0"/>
                <a:ea typeface="BIZ UDPゴシック" panose="020B0400000000000000" pitchFamily="50" charset="-128"/>
                <a:cs typeface="Arial" panose="020B0604020202020204" pitchFamily="34" charset="0"/>
              </a:rPr>
              <a:t>年度）によれば，</a:t>
            </a:r>
            <a:r>
              <a:rPr kumimoji="1" lang="en-US" altLang="ja-JP" sz="1600">
                <a:latin typeface="Arial" panose="020B0604020202020204" pitchFamily="34" charset="0"/>
                <a:ea typeface="BIZ UDPゴシック" panose="020B0400000000000000" pitchFamily="50" charset="-128"/>
                <a:cs typeface="Arial" panose="020B0604020202020204" pitchFamily="34" charset="0"/>
              </a:rPr>
              <a:t>19</a:t>
            </a:r>
            <a:r>
              <a:rPr kumimoji="1" lang="ja-JP" altLang="en-US" sz="1600">
                <a:latin typeface="Arial" panose="020B0604020202020204" pitchFamily="34" charset="0"/>
                <a:ea typeface="BIZ UDPゴシック" panose="020B0400000000000000" pitchFamily="50" charset="-128"/>
                <a:cs typeface="Arial" panose="020B0604020202020204" pitchFamily="34" charset="0"/>
              </a:rPr>
              <a:t>歳未満は総人口の約</a:t>
            </a:r>
            <a:r>
              <a:rPr kumimoji="1" lang="en-US" altLang="ja-JP" sz="1600">
                <a:latin typeface="Arial" panose="020B0604020202020204" pitchFamily="34" charset="0"/>
                <a:ea typeface="BIZ UDPゴシック" panose="020B0400000000000000" pitchFamily="50" charset="-128"/>
                <a:cs typeface="Arial" panose="020B0604020202020204" pitchFamily="34" charset="0"/>
              </a:rPr>
              <a:t>15%</a:t>
            </a:r>
          </a:p>
        </p:txBody>
      </p:sp>
      <p:sp>
        <p:nvSpPr>
          <p:cNvPr id="12" name="矢印: 下 11">
            <a:extLst>
              <a:ext uri="{FF2B5EF4-FFF2-40B4-BE49-F238E27FC236}">
                <a16:creationId xmlns:a16="http://schemas.microsoft.com/office/drawing/2014/main" id="{F1F111E0-CFB8-EE20-5469-9258B3E606D3}"/>
              </a:ext>
            </a:extLst>
          </p:cNvPr>
          <p:cNvSpPr/>
          <p:nvPr/>
        </p:nvSpPr>
        <p:spPr>
          <a:xfrm>
            <a:off x="4340362" y="5515353"/>
            <a:ext cx="1368152" cy="338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30891DD5-FB50-07C4-32FF-5C45BD200CCE}"/>
              </a:ext>
            </a:extLst>
          </p:cNvPr>
          <p:cNvSpPr txBox="1"/>
          <p:nvPr/>
        </p:nvSpPr>
        <p:spPr>
          <a:xfrm>
            <a:off x="487934" y="5949280"/>
            <a:ext cx="9073008" cy="369332"/>
          </a:xfrm>
          <a:prstGeom prst="rect">
            <a:avLst/>
          </a:prstGeom>
          <a:noFill/>
        </p:spPr>
        <p:txBody>
          <a:bodyPr wrap="square" rtlCol="0">
            <a:spAutoFit/>
          </a:bodyPr>
          <a:lstStyle/>
          <a:p>
            <a:pPr algn="ctr"/>
            <a:r>
              <a:rPr kumimoji="1" lang="ja-JP" altLang="en-US">
                <a:solidFill>
                  <a:schemeClr val="accent1"/>
                </a:solidFill>
                <a:latin typeface="Arial" panose="020B0604020202020204" pitchFamily="34" charset="0"/>
                <a:ea typeface="BIZ UDPゴシック" panose="020B0400000000000000" pitchFamily="50" charset="-128"/>
                <a:cs typeface="Arial" panose="020B0604020202020204" pitchFamily="34" charset="0"/>
              </a:rPr>
              <a:t>想定人数（基本）としては避難退域時検査の対象者（内</a:t>
            </a:r>
            <a:r>
              <a:rPr kumimoji="1" lang="en-US" altLang="ja-JP">
                <a:solidFill>
                  <a:schemeClr val="accent1"/>
                </a:solidFill>
                <a:latin typeface="Arial" panose="020B0604020202020204" pitchFamily="34" charset="0"/>
                <a:ea typeface="BIZ UDPゴシック" panose="020B0400000000000000" pitchFamily="50" charset="-128"/>
                <a:cs typeface="Arial" panose="020B0604020202020204" pitchFamily="34" charset="0"/>
              </a:rPr>
              <a:t>19</a:t>
            </a:r>
            <a:r>
              <a:rPr kumimoji="1" lang="ja-JP" altLang="en-US">
                <a:solidFill>
                  <a:schemeClr val="accent1"/>
                </a:solidFill>
                <a:latin typeface="Arial" panose="020B0604020202020204" pitchFamily="34" charset="0"/>
                <a:ea typeface="BIZ UDPゴシック" panose="020B0400000000000000" pitchFamily="50" charset="-128"/>
                <a:cs typeface="Arial" panose="020B0604020202020204" pitchFamily="34" charset="0"/>
              </a:rPr>
              <a:t>歳未満）</a:t>
            </a:r>
            <a:endParaRPr kumimoji="1" lang="en-US" altLang="ja-JP">
              <a:solidFill>
                <a:schemeClr val="accent1"/>
              </a:solidFill>
              <a:latin typeface="Arial" panose="020B0604020202020204" pitchFamily="34" charset="0"/>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3411489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55C4832-70EF-6B11-44AC-FAE2F509AC28}"/>
              </a:ext>
            </a:extLst>
          </p:cNvPr>
          <p:cNvPicPr>
            <a:picLocks noChangeAspect="1"/>
          </p:cNvPicPr>
          <p:nvPr/>
        </p:nvPicPr>
        <p:blipFill>
          <a:blip r:embed="rId3"/>
          <a:stretch>
            <a:fillRect/>
          </a:stretch>
        </p:blipFill>
        <p:spPr>
          <a:xfrm>
            <a:off x="524508" y="1291189"/>
            <a:ext cx="8928992" cy="4889930"/>
          </a:xfrm>
          <a:prstGeom prst="rect">
            <a:avLst/>
          </a:prstGeom>
        </p:spPr>
      </p:pic>
      <p:sp>
        <p:nvSpPr>
          <p:cNvPr id="4" name="テキスト ボックス 3">
            <a:extLst>
              <a:ext uri="{FF2B5EF4-FFF2-40B4-BE49-F238E27FC236}">
                <a16:creationId xmlns:a16="http://schemas.microsoft.com/office/drawing/2014/main" id="{5C54AC9B-0479-EFB2-2788-BA751A77358D}"/>
              </a:ext>
            </a:extLst>
          </p:cNvPr>
          <p:cNvSpPr txBox="1"/>
          <p:nvPr/>
        </p:nvSpPr>
        <p:spPr>
          <a:xfrm>
            <a:off x="704528" y="188640"/>
            <a:ext cx="4637808"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モニタリング対象地域の設定根拠</a:t>
            </a:r>
          </a:p>
        </p:txBody>
      </p:sp>
      <p:sp>
        <p:nvSpPr>
          <p:cNvPr id="5" name="正方形/長方形 4">
            <a:extLst>
              <a:ext uri="{FF2B5EF4-FFF2-40B4-BE49-F238E27FC236}">
                <a16:creationId xmlns:a16="http://schemas.microsoft.com/office/drawing/2014/main" id="{59321BFE-C128-4DC5-F99B-215CC95EAC3B}"/>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AFC8B08E-E0A3-02ED-47DB-0D52898BDA7F}"/>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A99EF0F6-48B4-FCD2-F2D8-15A04A47816D}"/>
              </a:ext>
            </a:extLst>
          </p:cNvPr>
          <p:cNvSpPr txBox="1"/>
          <p:nvPr/>
        </p:nvSpPr>
        <p:spPr>
          <a:xfrm>
            <a:off x="344488" y="650305"/>
            <a:ext cx="9361040" cy="646331"/>
          </a:xfrm>
          <a:prstGeom prst="rect">
            <a:avLst/>
          </a:prstGeom>
          <a:noFill/>
          <a:ln>
            <a:noFill/>
          </a:ln>
        </p:spPr>
        <p:txBody>
          <a:bodyPr wrap="square">
            <a:spAutoFit/>
          </a:bodyPr>
          <a:lstStyle/>
          <a:p>
            <a:pPr algn="ctr"/>
            <a:r>
              <a:rPr kumimoji="1" lang="ja-JP" altLang="en-US" dirty="0">
                <a:solidFill>
                  <a:schemeClr val="accent1"/>
                </a:solidFill>
                <a:latin typeface="Arial" panose="020B0604020202020204" pitchFamily="34" charset="0"/>
                <a:ea typeface="BIZ UDPゴシック" panose="020B0400000000000000" pitchFamily="50" charset="-128"/>
                <a:cs typeface="Arial" panose="020B0604020202020204" pitchFamily="34" charset="0"/>
              </a:rPr>
              <a:t>事故シナリオのシミュレーションによる</a:t>
            </a:r>
            <a:endParaRPr kumimoji="1" lang="en-US" altLang="ja-JP" dirty="0">
              <a:solidFill>
                <a:schemeClr val="accent1"/>
              </a:solidFill>
              <a:latin typeface="Arial" panose="020B0604020202020204" pitchFamily="34" charset="0"/>
              <a:ea typeface="BIZ UDPゴシック" panose="020B0400000000000000" pitchFamily="50" charset="-128"/>
              <a:cs typeface="Arial" panose="020B0604020202020204" pitchFamily="34" charset="0"/>
            </a:endParaRPr>
          </a:p>
          <a:p>
            <a:pPr algn="ctr"/>
            <a:r>
              <a:rPr kumimoji="1" lang="ja-JP" altLang="en-US" dirty="0">
                <a:solidFill>
                  <a:schemeClr val="accent1"/>
                </a:solidFill>
                <a:latin typeface="Arial" panose="020B0604020202020204" pitchFamily="34" charset="0"/>
                <a:ea typeface="BIZ UDPゴシック" panose="020B0400000000000000" pitchFamily="50" charset="-128"/>
                <a:cs typeface="Arial" panose="020B0604020202020204" pitchFamily="34" charset="0"/>
              </a:rPr>
              <a:t>屋外の空間線量率と</a:t>
            </a:r>
            <a:r>
              <a:rPr kumimoji="1" lang="en-US" altLang="ja-JP" dirty="0">
                <a:solidFill>
                  <a:schemeClr val="accent1"/>
                </a:solidFill>
                <a:latin typeface="Arial" panose="020B0604020202020204" pitchFamily="34" charset="0"/>
                <a:ea typeface="BIZ UDPゴシック" panose="020B0400000000000000" pitchFamily="50" charset="-128"/>
                <a:cs typeface="Arial" panose="020B0604020202020204" pitchFamily="34" charset="0"/>
              </a:rPr>
              <a:t>1</a:t>
            </a:r>
            <a:r>
              <a:rPr kumimoji="1" lang="ja-JP" altLang="en-US" dirty="0">
                <a:solidFill>
                  <a:schemeClr val="accent1"/>
                </a:solidFill>
                <a:latin typeface="Arial" panose="020B0604020202020204" pitchFamily="34" charset="0"/>
                <a:ea typeface="BIZ UDPゴシック" panose="020B0400000000000000" pitchFamily="50" charset="-128"/>
                <a:cs typeface="Arial" panose="020B0604020202020204" pitchFamily="34" charset="0"/>
              </a:rPr>
              <a:t>歳児の甲状腺被ばく線量の関係</a:t>
            </a:r>
          </a:p>
        </p:txBody>
      </p:sp>
      <p:sp>
        <p:nvSpPr>
          <p:cNvPr id="10" name="テキスト ボックス 9">
            <a:extLst>
              <a:ext uri="{FF2B5EF4-FFF2-40B4-BE49-F238E27FC236}">
                <a16:creationId xmlns:a16="http://schemas.microsoft.com/office/drawing/2014/main" id="{4B9D65BB-C0EB-6908-4146-CCA842B7546A}"/>
              </a:ext>
            </a:extLst>
          </p:cNvPr>
          <p:cNvSpPr txBox="1"/>
          <p:nvPr/>
        </p:nvSpPr>
        <p:spPr>
          <a:xfrm>
            <a:off x="2919877" y="2286098"/>
            <a:ext cx="2422459" cy="500137"/>
          </a:xfrm>
          <a:prstGeom prst="rect">
            <a:avLst/>
          </a:prstGeom>
          <a:solidFill>
            <a:schemeClr val="bg1"/>
          </a:solidFill>
          <a:ln>
            <a:solidFill>
              <a:srgbClr val="FF0000"/>
            </a:solidFill>
          </a:ln>
        </p:spPr>
        <p:txBody>
          <a:bodyPr wrap="none" rtlCol="0">
            <a:spAutoFit/>
          </a:bodyPr>
          <a:lstStyle/>
          <a:p>
            <a:pPr algn="ctr"/>
            <a:r>
              <a:rPr kumimoji="1" lang="en-US" altLang="ja-JP" sz="1600" b="1" dirty="0">
                <a:solidFill>
                  <a:srgbClr val="FF0000"/>
                </a:solidFill>
                <a:latin typeface="Arial" panose="020B0604020202020204" pitchFamily="34" charset="0"/>
                <a:ea typeface="BIZ UDPゴシック" panose="020B0400000000000000" pitchFamily="50" charset="-128"/>
                <a:cs typeface="Arial" panose="020B0604020202020204" pitchFamily="34" charset="0"/>
              </a:rPr>
              <a:t>1µSv/h</a:t>
            </a:r>
            <a:r>
              <a:rPr kumimoji="1" lang="ja-JP" altLang="en-US" sz="1600" b="1" dirty="0">
                <a:solidFill>
                  <a:srgbClr val="FF0000"/>
                </a:solidFill>
                <a:latin typeface="Arial" panose="020B0604020202020204" pitchFamily="34" charset="0"/>
                <a:ea typeface="BIZ UDPゴシック" panose="020B0400000000000000" pitchFamily="50" charset="-128"/>
                <a:cs typeface="Arial" panose="020B0604020202020204" pitchFamily="34" charset="0"/>
              </a:rPr>
              <a:t>の場所で約</a:t>
            </a:r>
            <a:r>
              <a:rPr kumimoji="1" lang="en-US" altLang="ja-JP" sz="1600" b="1" dirty="0">
                <a:solidFill>
                  <a:srgbClr val="FF0000"/>
                </a:solidFill>
                <a:latin typeface="Arial" panose="020B0604020202020204" pitchFamily="34" charset="0"/>
                <a:ea typeface="BIZ UDPゴシック" panose="020B0400000000000000" pitchFamily="50" charset="-128"/>
                <a:cs typeface="Arial" panose="020B0604020202020204" pitchFamily="34" charset="0"/>
              </a:rPr>
              <a:t>1mSv</a:t>
            </a:r>
          </a:p>
          <a:p>
            <a:pPr algn="ctr"/>
            <a:r>
              <a:rPr kumimoji="1" lang="en-US" altLang="ja-JP" sz="105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05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歳児が屋外に</a:t>
            </a:r>
            <a:r>
              <a:rPr kumimoji="1" lang="en-US" altLang="ja-JP" sz="105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05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週間過ごした場合</a:t>
            </a:r>
            <a:r>
              <a:rPr kumimoji="1" lang="en-US" altLang="ja-JP" sz="105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11" name="フリーフォーム: 図形 10">
            <a:extLst>
              <a:ext uri="{FF2B5EF4-FFF2-40B4-BE49-F238E27FC236}">
                <a16:creationId xmlns:a16="http://schemas.microsoft.com/office/drawing/2014/main" id="{E3C967B0-E06E-787C-286A-9FA59EB390A0}"/>
              </a:ext>
            </a:extLst>
          </p:cNvPr>
          <p:cNvSpPr/>
          <p:nvPr/>
        </p:nvSpPr>
        <p:spPr>
          <a:xfrm>
            <a:off x="1279707" y="3733277"/>
            <a:ext cx="1523878" cy="1425319"/>
          </a:xfrm>
          <a:custGeom>
            <a:avLst/>
            <a:gdLst>
              <a:gd name="connsiteX0" fmla="*/ 1374475 w 1374475"/>
              <a:gd name="connsiteY0" fmla="*/ 1339970 h 1339970"/>
              <a:gd name="connsiteX1" fmla="*/ 1374475 w 1374475"/>
              <a:gd name="connsiteY1" fmla="*/ 0 h 1339970"/>
              <a:gd name="connsiteX2" fmla="*/ 0 w 1374475"/>
              <a:gd name="connsiteY2" fmla="*/ 0 h 1339970"/>
            </a:gdLst>
            <a:ahLst/>
            <a:cxnLst>
              <a:cxn ang="0">
                <a:pos x="connsiteX0" y="connsiteY0"/>
              </a:cxn>
              <a:cxn ang="0">
                <a:pos x="connsiteX1" y="connsiteY1"/>
              </a:cxn>
              <a:cxn ang="0">
                <a:pos x="connsiteX2" y="connsiteY2"/>
              </a:cxn>
            </a:cxnLst>
            <a:rect l="l" t="t" r="r" b="b"/>
            <a:pathLst>
              <a:path w="1374475" h="1339970">
                <a:moveTo>
                  <a:pt x="1374475" y="1339970"/>
                </a:moveTo>
                <a:lnTo>
                  <a:pt x="1374475" y="0"/>
                </a:lnTo>
                <a:lnTo>
                  <a:pt x="0" y="0"/>
                </a:lnTo>
              </a:path>
            </a:pathLst>
          </a:custGeom>
          <a:noFill/>
          <a:ln w="38100">
            <a:solidFill>
              <a:srgbClr val="FF000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8850B04E-DC1F-DCE7-E5CC-0323FE5D3A30}"/>
              </a:ext>
            </a:extLst>
          </p:cNvPr>
          <p:cNvSpPr/>
          <p:nvPr/>
        </p:nvSpPr>
        <p:spPr>
          <a:xfrm>
            <a:off x="6145005" y="3752265"/>
            <a:ext cx="1523878" cy="1425318"/>
          </a:xfrm>
          <a:custGeom>
            <a:avLst/>
            <a:gdLst>
              <a:gd name="connsiteX0" fmla="*/ 1374475 w 1374475"/>
              <a:gd name="connsiteY0" fmla="*/ 1339970 h 1339970"/>
              <a:gd name="connsiteX1" fmla="*/ 1374475 w 1374475"/>
              <a:gd name="connsiteY1" fmla="*/ 0 h 1339970"/>
              <a:gd name="connsiteX2" fmla="*/ 0 w 1374475"/>
              <a:gd name="connsiteY2" fmla="*/ 0 h 1339970"/>
            </a:gdLst>
            <a:ahLst/>
            <a:cxnLst>
              <a:cxn ang="0">
                <a:pos x="connsiteX0" y="connsiteY0"/>
              </a:cxn>
              <a:cxn ang="0">
                <a:pos x="connsiteX1" y="connsiteY1"/>
              </a:cxn>
              <a:cxn ang="0">
                <a:pos x="connsiteX2" y="connsiteY2"/>
              </a:cxn>
            </a:cxnLst>
            <a:rect l="l" t="t" r="r" b="b"/>
            <a:pathLst>
              <a:path w="1374475" h="1339970">
                <a:moveTo>
                  <a:pt x="1374475" y="1339970"/>
                </a:moveTo>
                <a:lnTo>
                  <a:pt x="1374475" y="0"/>
                </a:lnTo>
                <a:lnTo>
                  <a:pt x="0" y="0"/>
                </a:lnTo>
              </a:path>
            </a:pathLst>
          </a:custGeom>
          <a:noFill/>
          <a:ln w="38100">
            <a:solidFill>
              <a:srgbClr val="FF000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E2AC9CF-14F8-B673-056B-3C8CCE336569}"/>
              </a:ext>
            </a:extLst>
          </p:cNvPr>
          <p:cNvSpPr txBox="1"/>
          <p:nvPr/>
        </p:nvSpPr>
        <p:spPr>
          <a:xfrm>
            <a:off x="1712640" y="6167045"/>
            <a:ext cx="6624736" cy="646331"/>
          </a:xfrm>
          <a:prstGeom prst="rect">
            <a:avLst/>
          </a:prstGeom>
          <a:noFill/>
          <a:ln>
            <a:noFill/>
          </a:ln>
        </p:spPr>
        <p:txBody>
          <a:bodyPr wrap="square">
            <a:spAutoFit/>
          </a:bodyPr>
          <a:lstStyle/>
          <a:p>
            <a:pPr marL="285750" indent="-285750" algn="ctr">
              <a:buFont typeface="Wingdings" panose="05000000000000000000" pitchFamily="2" charset="2"/>
              <a:buChar char="Ø"/>
            </a:pPr>
            <a:r>
              <a:rPr kumimoji="1" lang="en-US" altLang="ja-JP">
                <a:solidFill>
                  <a:schemeClr val="accent1"/>
                </a:solidFill>
                <a:latin typeface="Arial" panose="020B0604020202020204" pitchFamily="34" charset="0"/>
                <a:ea typeface="BIZ UDPゴシック" panose="020B0400000000000000" pitchFamily="50" charset="-128"/>
                <a:cs typeface="Arial" panose="020B0604020202020204" pitchFamily="34" charset="0"/>
              </a:rPr>
              <a:t>OIL2</a:t>
            </a:r>
            <a:r>
              <a:rPr kumimoji="1" lang="ja-JP" altLang="en-US">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a:solidFill>
                  <a:schemeClr val="accent1"/>
                </a:solidFill>
                <a:latin typeface="Arial" panose="020B0604020202020204" pitchFamily="34" charset="0"/>
                <a:ea typeface="BIZ UDPゴシック" panose="020B0400000000000000" pitchFamily="50" charset="-128"/>
                <a:cs typeface="Arial" panose="020B0604020202020204" pitchFamily="34" charset="0"/>
              </a:rPr>
              <a:t>20µSv/h</a:t>
            </a:r>
            <a:r>
              <a:rPr kumimoji="1" lang="ja-JP" altLang="en-US">
                <a:solidFill>
                  <a:schemeClr val="accent1"/>
                </a:solidFill>
                <a:latin typeface="Arial" panose="020B0604020202020204" pitchFamily="34" charset="0"/>
                <a:ea typeface="BIZ UDPゴシック" panose="020B0400000000000000" pitchFamily="50" charset="-128"/>
                <a:cs typeface="Arial" panose="020B0604020202020204" pitchFamily="34" charset="0"/>
              </a:rPr>
              <a:t>）以下であれば，安定ヨウ素剤服用の国際基準</a:t>
            </a:r>
            <a:r>
              <a:rPr kumimoji="1" lang="en-US" altLang="ja-JP">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a:solidFill>
                  <a:schemeClr val="accent1"/>
                </a:solidFill>
                <a:latin typeface="Arial" panose="020B0604020202020204" pitchFamily="34" charset="0"/>
                <a:ea typeface="BIZ UDPゴシック" panose="020B0400000000000000" pitchFamily="50" charset="-128"/>
                <a:cs typeface="Arial" panose="020B0604020202020204" pitchFamily="34" charset="0"/>
              </a:rPr>
              <a:t>最初の</a:t>
            </a:r>
            <a:r>
              <a:rPr kumimoji="1" lang="en-US" altLang="ja-JP">
                <a:solidFill>
                  <a:schemeClr val="accent1"/>
                </a:solidFill>
                <a:latin typeface="Arial" panose="020B0604020202020204" pitchFamily="34" charset="0"/>
                <a:ea typeface="BIZ UDPゴシック" panose="020B0400000000000000" pitchFamily="50" charset="-128"/>
                <a:cs typeface="Arial" panose="020B0604020202020204" pitchFamily="34" charset="0"/>
              </a:rPr>
              <a:t>7</a:t>
            </a:r>
            <a:r>
              <a:rPr kumimoji="1" lang="ja-JP" altLang="en-US">
                <a:solidFill>
                  <a:schemeClr val="accent1"/>
                </a:solidFill>
                <a:latin typeface="Arial" panose="020B0604020202020204" pitchFamily="34" charset="0"/>
                <a:ea typeface="BIZ UDPゴシック" panose="020B0400000000000000" pitchFamily="50" charset="-128"/>
                <a:cs typeface="Arial" panose="020B0604020202020204" pitchFamily="34" charset="0"/>
              </a:rPr>
              <a:t>日間で</a:t>
            </a:r>
            <a:r>
              <a:rPr kumimoji="1" lang="en-US" altLang="ja-JP">
                <a:solidFill>
                  <a:schemeClr val="accent1"/>
                </a:solidFill>
                <a:latin typeface="Arial" panose="020B0604020202020204" pitchFamily="34" charset="0"/>
                <a:ea typeface="BIZ UDPゴシック" panose="020B0400000000000000" pitchFamily="50" charset="-128"/>
                <a:cs typeface="Arial" panose="020B0604020202020204" pitchFamily="34" charset="0"/>
              </a:rPr>
              <a:t>50mSv】</a:t>
            </a:r>
            <a:r>
              <a:rPr kumimoji="1" lang="ja-JP" altLang="en-US">
                <a:solidFill>
                  <a:schemeClr val="accent1"/>
                </a:solidFill>
                <a:latin typeface="Arial" panose="020B0604020202020204" pitchFamily="34" charset="0"/>
                <a:ea typeface="BIZ UDPゴシック" panose="020B0400000000000000" pitchFamily="50" charset="-128"/>
                <a:cs typeface="Arial" panose="020B0604020202020204" pitchFamily="34" charset="0"/>
              </a:rPr>
              <a:t>を下回る試算（</a:t>
            </a:r>
            <a:r>
              <a:rPr kumimoji="1" lang="en-US" altLang="ja-JP">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a:solidFill>
                  <a:schemeClr val="accent1"/>
                </a:solidFill>
                <a:latin typeface="Arial" panose="020B0604020202020204" pitchFamily="34" charset="0"/>
                <a:ea typeface="BIZ UDPゴシック" panose="020B0400000000000000" pitchFamily="50" charset="-128"/>
                <a:cs typeface="Arial" panose="020B0604020202020204" pitchFamily="34" charset="0"/>
              </a:rPr>
              <a:t>吸入のみ）</a:t>
            </a:r>
            <a:endParaRPr kumimoji="1" lang="en-US" altLang="ja-JP">
              <a:solidFill>
                <a:schemeClr val="accent1"/>
              </a:solidFill>
              <a:latin typeface="Arial" panose="020B0604020202020204" pitchFamily="34" charset="0"/>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499768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EB93F51-E356-B83E-4642-15991C2638F1}"/>
              </a:ext>
            </a:extLst>
          </p:cNvPr>
          <p:cNvSpPr txBox="1"/>
          <p:nvPr/>
        </p:nvSpPr>
        <p:spPr>
          <a:xfrm>
            <a:off x="704528" y="188640"/>
            <a:ext cx="8494633" cy="461665"/>
          </a:xfrm>
          <a:prstGeom prst="rect">
            <a:avLst/>
          </a:prstGeom>
          <a:noFill/>
        </p:spPr>
        <p:txBody>
          <a:bodyPr wrap="none" rtlCol="0">
            <a:spAutoFit/>
          </a:bodyPr>
          <a:lstStyle/>
          <a:p>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参考</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福島原発事故後の福島県各地の周辺線量当量率の推移</a:t>
            </a:r>
          </a:p>
        </p:txBody>
      </p:sp>
      <p:sp>
        <p:nvSpPr>
          <p:cNvPr id="5" name="正方形/長方形 4">
            <a:extLst>
              <a:ext uri="{FF2B5EF4-FFF2-40B4-BE49-F238E27FC236}">
                <a16:creationId xmlns:a16="http://schemas.microsoft.com/office/drawing/2014/main" id="{C8BD5514-FB95-344A-5C85-8C3D4ABBC63D}"/>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E0859FF4-2305-5D9C-0D6D-512634EBDACE}"/>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0B5C6690-F57A-ABF2-C018-BB7ED4F60E71}"/>
              </a:ext>
            </a:extLst>
          </p:cNvPr>
          <p:cNvPicPr>
            <a:picLocks noChangeAspect="1"/>
          </p:cNvPicPr>
          <p:nvPr/>
        </p:nvPicPr>
        <p:blipFill rotWithShape="1">
          <a:blip r:embed="rId3"/>
          <a:srcRect l="521" t="680" r="815" b="680"/>
          <a:stretch/>
        </p:blipFill>
        <p:spPr>
          <a:xfrm>
            <a:off x="826510" y="911864"/>
            <a:ext cx="8395855" cy="5682343"/>
          </a:xfrm>
          <a:prstGeom prst="rect">
            <a:avLst/>
          </a:prstGeom>
        </p:spPr>
      </p:pic>
      <p:sp>
        <p:nvSpPr>
          <p:cNvPr id="8" name="テキスト ボックス 7">
            <a:extLst>
              <a:ext uri="{FF2B5EF4-FFF2-40B4-BE49-F238E27FC236}">
                <a16:creationId xmlns:a16="http://schemas.microsoft.com/office/drawing/2014/main" id="{D9195C04-9E11-C987-A860-402FE8123306}"/>
              </a:ext>
            </a:extLst>
          </p:cNvPr>
          <p:cNvSpPr txBox="1"/>
          <p:nvPr/>
        </p:nvSpPr>
        <p:spPr>
          <a:xfrm>
            <a:off x="4756949" y="6300028"/>
            <a:ext cx="646331" cy="369332"/>
          </a:xfrm>
          <a:prstGeom prst="rect">
            <a:avLst/>
          </a:prstGeom>
          <a:solidFill>
            <a:schemeClr val="bg1"/>
          </a:solidFill>
        </p:spPr>
        <p:txBody>
          <a:bodyPr wrap="none" rtlCol="0">
            <a:spAutoFit/>
          </a:bodyPr>
          <a:lstStyle/>
          <a:p>
            <a:r>
              <a:rPr kumimoji="1" lang="ja-JP" altLang="en-US">
                <a:latin typeface="BIZ UDPゴシック" panose="020B0400000000000000" pitchFamily="50" charset="-128"/>
                <a:ea typeface="BIZ UDPゴシック" panose="020B0400000000000000" pitchFamily="50" charset="-128"/>
              </a:rPr>
              <a:t>日付</a:t>
            </a:r>
          </a:p>
        </p:txBody>
      </p:sp>
      <p:sp>
        <p:nvSpPr>
          <p:cNvPr id="9" name="テキスト ボックス 8">
            <a:extLst>
              <a:ext uri="{FF2B5EF4-FFF2-40B4-BE49-F238E27FC236}">
                <a16:creationId xmlns:a16="http://schemas.microsoft.com/office/drawing/2014/main" id="{62D77554-C9D6-6D49-D501-D9B59E1A630D}"/>
              </a:ext>
            </a:extLst>
          </p:cNvPr>
          <p:cNvSpPr txBox="1"/>
          <p:nvPr/>
        </p:nvSpPr>
        <p:spPr>
          <a:xfrm rot="16200000">
            <a:off x="7180" y="3265952"/>
            <a:ext cx="1800493" cy="369332"/>
          </a:xfrm>
          <a:prstGeom prst="rect">
            <a:avLst/>
          </a:prstGeom>
          <a:solidFill>
            <a:schemeClr val="bg1"/>
          </a:solidFill>
        </p:spPr>
        <p:txBody>
          <a:bodyPr wrap="none" rtlCol="0">
            <a:spAutoFit/>
          </a:bodyPr>
          <a:lstStyle/>
          <a:p>
            <a:r>
              <a:rPr kumimoji="1" lang="ja-JP" altLang="en-US">
                <a:latin typeface="BIZ UDPゴシック" panose="020B0400000000000000" pitchFamily="50" charset="-128"/>
                <a:ea typeface="BIZ UDPゴシック" panose="020B0400000000000000" pitchFamily="50" charset="-128"/>
              </a:rPr>
              <a:t>周辺線量当量率</a:t>
            </a:r>
          </a:p>
        </p:txBody>
      </p:sp>
      <p:sp>
        <p:nvSpPr>
          <p:cNvPr id="10" name="正方形/長方形 9">
            <a:extLst>
              <a:ext uri="{FF2B5EF4-FFF2-40B4-BE49-F238E27FC236}">
                <a16:creationId xmlns:a16="http://schemas.microsoft.com/office/drawing/2014/main" id="{0F4B1951-4056-4942-24C2-EB8B33CF48EC}"/>
              </a:ext>
            </a:extLst>
          </p:cNvPr>
          <p:cNvSpPr/>
          <p:nvPr/>
        </p:nvSpPr>
        <p:spPr>
          <a:xfrm>
            <a:off x="911634" y="4347396"/>
            <a:ext cx="15240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C4F52F7A-F7F4-B051-FB16-451F9CF6B4A8}"/>
              </a:ext>
            </a:extLst>
          </p:cNvPr>
          <p:cNvCxnSpPr/>
          <p:nvPr/>
        </p:nvCxnSpPr>
        <p:spPr>
          <a:xfrm>
            <a:off x="1502234" y="1808820"/>
            <a:ext cx="7416824"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A3104DE9-1E30-1CAA-569D-A475DA7C891E}"/>
              </a:ext>
            </a:extLst>
          </p:cNvPr>
          <p:cNvSpPr txBox="1"/>
          <p:nvPr/>
        </p:nvSpPr>
        <p:spPr>
          <a:xfrm>
            <a:off x="1574242" y="1376772"/>
            <a:ext cx="684803" cy="369332"/>
          </a:xfrm>
          <a:prstGeom prst="rect">
            <a:avLst/>
          </a:prstGeom>
          <a:noFill/>
        </p:spPr>
        <p:txBody>
          <a:bodyPr wrap="none" rtlCol="0">
            <a:spAutoFit/>
          </a:bodyPr>
          <a:lstStyle/>
          <a:p>
            <a:r>
              <a:rPr kumimoji="1" lang="en-US" altLang="ja-JP">
                <a:solidFill>
                  <a:srgbClr val="FF0000"/>
                </a:solidFill>
                <a:latin typeface="Arial" panose="020B0604020202020204" pitchFamily="34" charset="0"/>
                <a:ea typeface="ＭＳ Ｐゴシック" panose="020B0600070205080204" pitchFamily="50" charset="-128"/>
                <a:cs typeface="Arial" panose="020B0604020202020204" pitchFamily="34" charset="0"/>
              </a:rPr>
              <a:t>OIL2</a:t>
            </a:r>
            <a:endParaRPr kumimoji="1" lang="ja-JP" altLang="en-US">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a:extLst>
              <a:ext uri="{FF2B5EF4-FFF2-40B4-BE49-F238E27FC236}">
                <a16:creationId xmlns:a16="http://schemas.microsoft.com/office/drawing/2014/main" id="{931600CB-B73F-D2AD-D43C-1DDE0E0C508E}"/>
              </a:ext>
            </a:extLst>
          </p:cNvPr>
          <p:cNvCxnSpPr/>
          <p:nvPr/>
        </p:nvCxnSpPr>
        <p:spPr>
          <a:xfrm>
            <a:off x="1494614" y="3271860"/>
            <a:ext cx="7416824"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3B231C3F-41A3-8DC9-80E5-9CF71C2CC915}"/>
              </a:ext>
            </a:extLst>
          </p:cNvPr>
          <p:cNvSpPr txBox="1"/>
          <p:nvPr/>
        </p:nvSpPr>
        <p:spPr>
          <a:xfrm>
            <a:off x="1574242" y="3314008"/>
            <a:ext cx="1107996" cy="369332"/>
          </a:xfrm>
          <a:prstGeom prst="rect">
            <a:avLst/>
          </a:prstGeom>
          <a:noFill/>
        </p:spPr>
        <p:txBody>
          <a:bodyPr wrap="none" rtlCol="0">
            <a:spAutoFit/>
          </a:bodyPr>
          <a:lstStyle/>
          <a:p>
            <a:r>
              <a:rPr kumimoji="1" lang="en-US" altLang="ja-JP">
                <a:solidFill>
                  <a:srgbClr val="FF0000"/>
                </a:solidFill>
                <a:latin typeface="Arial" panose="020B0604020202020204" pitchFamily="34" charset="0"/>
                <a:ea typeface="ＭＳ Ｐゴシック" panose="020B0600070205080204" pitchFamily="50" charset="-128"/>
                <a:cs typeface="Arial" panose="020B0604020202020204" pitchFamily="34" charset="0"/>
              </a:rPr>
              <a:t>1 µ</a:t>
            </a:r>
            <a:r>
              <a:rPr kumimoji="1" lang="en-US" altLang="ja-JP" err="1">
                <a:solidFill>
                  <a:srgbClr val="FF0000"/>
                </a:solidFill>
                <a:latin typeface="Arial" panose="020B0604020202020204" pitchFamily="34" charset="0"/>
                <a:ea typeface="ＭＳ Ｐゴシック" panose="020B0600070205080204" pitchFamily="50" charset="-128"/>
                <a:cs typeface="Arial" panose="020B0604020202020204" pitchFamily="34" charset="0"/>
              </a:rPr>
              <a:t>Sv</a:t>
            </a:r>
            <a:r>
              <a:rPr kumimoji="1" lang="en-US" altLang="ja-JP">
                <a:solidFill>
                  <a:srgbClr val="FF0000"/>
                </a:solidFill>
                <a:latin typeface="Arial" panose="020B0604020202020204" pitchFamily="34" charset="0"/>
                <a:ea typeface="ＭＳ Ｐゴシック" panose="020B0600070205080204" pitchFamily="50" charset="-128"/>
                <a:cs typeface="Arial" panose="020B0604020202020204" pitchFamily="34" charset="0"/>
              </a:rPr>
              <a:t> h</a:t>
            </a:r>
            <a:r>
              <a:rPr kumimoji="1" lang="en-US" altLang="ja-JP" baseline="30000">
                <a:solidFill>
                  <a:srgbClr val="FF0000"/>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baseline="3000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0C37F2FE-BA0C-0EC5-595E-F05A3763F9CE}"/>
              </a:ext>
            </a:extLst>
          </p:cNvPr>
          <p:cNvSpPr txBox="1"/>
          <p:nvPr/>
        </p:nvSpPr>
        <p:spPr>
          <a:xfrm>
            <a:off x="7836710" y="1871537"/>
            <a:ext cx="1082348" cy="307777"/>
          </a:xfrm>
          <a:prstGeom prst="rect">
            <a:avLst/>
          </a:prstGeom>
          <a:noFill/>
        </p:spPr>
        <p:txBody>
          <a:bodyPr wrap="none" rtlCol="0">
            <a:spAutoFit/>
          </a:bodyPr>
          <a:lstStyle/>
          <a:p>
            <a:r>
              <a:rPr kumimoji="1" lang="ja-JP" altLang="en-US" sz="1400">
                <a:solidFill>
                  <a:srgbClr val="FF0000"/>
                </a:solidFill>
                <a:latin typeface="BIZ UDPゴシック" panose="020B0400000000000000" pitchFamily="50" charset="-128"/>
                <a:ea typeface="BIZ UDPゴシック" panose="020B0400000000000000" pitchFamily="50" charset="-128"/>
              </a:rPr>
              <a:t>飯舘村（赤）</a:t>
            </a:r>
          </a:p>
        </p:txBody>
      </p:sp>
      <p:sp>
        <p:nvSpPr>
          <p:cNvPr id="16" name="テキスト ボックス 15">
            <a:extLst>
              <a:ext uri="{FF2B5EF4-FFF2-40B4-BE49-F238E27FC236}">
                <a16:creationId xmlns:a16="http://schemas.microsoft.com/office/drawing/2014/main" id="{D2069786-DB29-8E19-0F2F-4B97AF07C669}"/>
              </a:ext>
            </a:extLst>
          </p:cNvPr>
          <p:cNvSpPr txBox="1"/>
          <p:nvPr/>
        </p:nvSpPr>
        <p:spPr>
          <a:xfrm>
            <a:off x="7844302" y="2337648"/>
            <a:ext cx="1082348" cy="307777"/>
          </a:xfrm>
          <a:prstGeom prst="rect">
            <a:avLst/>
          </a:prstGeom>
          <a:noFill/>
        </p:spPr>
        <p:txBody>
          <a:bodyPr wrap="none" rtlCol="0">
            <a:spAutoFit/>
          </a:bodyPr>
          <a:lstStyle/>
          <a:p>
            <a:r>
              <a:rPr kumimoji="1" lang="ja-JP" altLang="en-US" sz="1400">
                <a:solidFill>
                  <a:schemeClr val="accent1"/>
                </a:solidFill>
                <a:latin typeface="BIZ UDPゴシック" panose="020B0400000000000000" pitchFamily="50" charset="-128"/>
                <a:ea typeface="BIZ UDPゴシック" panose="020B0400000000000000" pitchFamily="50" charset="-128"/>
              </a:rPr>
              <a:t>福島市（青）</a:t>
            </a:r>
          </a:p>
        </p:txBody>
      </p:sp>
      <p:sp>
        <p:nvSpPr>
          <p:cNvPr id="17" name="テキスト ボックス 16">
            <a:extLst>
              <a:ext uri="{FF2B5EF4-FFF2-40B4-BE49-F238E27FC236}">
                <a16:creationId xmlns:a16="http://schemas.microsoft.com/office/drawing/2014/main" id="{A6ECFF0D-E0E5-72DE-462C-CAFB6C300DE7}"/>
              </a:ext>
            </a:extLst>
          </p:cNvPr>
          <p:cNvSpPr txBox="1"/>
          <p:nvPr/>
        </p:nvSpPr>
        <p:spPr>
          <a:xfrm>
            <a:off x="5403280" y="2500629"/>
            <a:ext cx="1257075" cy="307777"/>
          </a:xfrm>
          <a:prstGeom prst="rect">
            <a:avLst/>
          </a:prstGeom>
          <a:noFill/>
        </p:spPr>
        <p:txBody>
          <a:bodyPr wrap="none" rtlCol="0">
            <a:spAutoFit/>
          </a:bodyPr>
          <a:lstStyle/>
          <a:p>
            <a:r>
              <a:rPr kumimoji="1" lang="ja-JP" altLang="en-US" sz="1400">
                <a:solidFill>
                  <a:schemeClr val="accent2"/>
                </a:solidFill>
                <a:latin typeface="BIZ UDPゴシック" panose="020B0400000000000000" pitchFamily="50" charset="-128"/>
                <a:ea typeface="BIZ UDPゴシック" panose="020B0400000000000000" pitchFamily="50" charset="-128"/>
              </a:rPr>
              <a:t>いわき市（橙）</a:t>
            </a:r>
          </a:p>
        </p:txBody>
      </p:sp>
      <p:sp>
        <p:nvSpPr>
          <p:cNvPr id="18" name="テキスト ボックス 17">
            <a:extLst>
              <a:ext uri="{FF2B5EF4-FFF2-40B4-BE49-F238E27FC236}">
                <a16:creationId xmlns:a16="http://schemas.microsoft.com/office/drawing/2014/main" id="{64D40F10-EA4B-1BFF-3C89-47930D5DA21A}"/>
              </a:ext>
            </a:extLst>
          </p:cNvPr>
          <p:cNvSpPr txBox="1"/>
          <p:nvPr/>
        </p:nvSpPr>
        <p:spPr>
          <a:xfrm>
            <a:off x="1730872" y="2923854"/>
            <a:ext cx="1261884" cy="307777"/>
          </a:xfrm>
          <a:prstGeom prst="rect">
            <a:avLst/>
          </a:prstGeom>
          <a:noFill/>
        </p:spPr>
        <p:txBody>
          <a:bodyPr wrap="none" rtlCol="0">
            <a:spAutoFit/>
          </a:bodyPr>
          <a:lstStyle/>
          <a:p>
            <a:r>
              <a:rPr kumimoji="1" lang="ja-JP" altLang="en-US" sz="1400">
                <a:solidFill>
                  <a:srgbClr val="00B050"/>
                </a:solidFill>
                <a:latin typeface="BIZ UDPゴシック" panose="020B0400000000000000" pitchFamily="50" charset="-128"/>
                <a:ea typeface="BIZ UDPゴシック" panose="020B0400000000000000" pitchFamily="50" charset="-128"/>
              </a:rPr>
              <a:t>南相馬市（緑）</a:t>
            </a:r>
          </a:p>
        </p:txBody>
      </p:sp>
    </p:spTree>
    <p:extLst>
      <p:ext uri="{BB962C8B-B14F-4D97-AF65-F5344CB8AC3E}">
        <p14:creationId xmlns:p14="http://schemas.microsoft.com/office/powerpoint/2010/main" val="2208146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F35FF26-0F2C-7B1B-BDF1-E7892D9D5563}"/>
              </a:ext>
            </a:extLst>
          </p:cNvPr>
          <p:cNvSpPr txBox="1"/>
          <p:nvPr/>
        </p:nvSpPr>
        <p:spPr>
          <a:xfrm>
            <a:off x="704528" y="188640"/>
            <a:ext cx="4185761" cy="461665"/>
          </a:xfrm>
          <a:prstGeom prst="rect">
            <a:avLst/>
          </a:prstGeom>
          <a:noFill/>
        </p:spPr>
        <p:txBody>
          <a:bodyPr wrap="none" rtlCol="0">
            <a:spAutoFit/>
          </a:bodyPr>
          <a:lstStyle/>
          <a:p>
            <a:r>
              <a:rPr kumimoji="1" lang="ja-JP" altLang="en-US" sz="2400">
                <a:solidFill>
                  <a:schemeClr val="tx1">
                    <a:lumMod val="85000"/>
                    <a:lumOff val="15000"/>
                  </a:schemeClr>
                </a:solidFill>
                <a:latin typeface="BIZ UDPゴシック" panose="020B0400000000000000" pitchFamily="50" charset="-128"/>
                <a:ea typeface="BIZ UDPゴシック" panose="020B0400000000000000" pitchFamily="50" charset="-128"/>
              </a:rPr>
              <a:t>福島第一原発事故直後の対応</a:t>
            </a:r>
          </a:p>
        </p:txBody>
      </p:sp>
      <p:sp>
        <p:nvSpPr>
          <p:cNvPr id="5" name="正方形/長方形 4">
            <a:extLst>
              <a:ext uri="{FF2B5EF4-FFF2-40B4-BE49-F238E27FC236}">
                <a16:creationId xmlns:a16="http://schemas.microsoft.com/office/drawing/2014/main" id="{61C8E7A0-FC90-6C37-C137-194523E3B228}"/>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EA61C8BD-02E7-4BC1-2324-6270A07A9B42}"/>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A49A87CA-B7C5-AD16-58B9-D4719BD0A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 y="908720"/>
            <a:ext cx="8791575" cy="547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a:extLst>
              <a:ext uri="{FF2B5EF4-FFF2-40B4-BE49-F238E27FC236}">
                <a16:creationId xmlns:a16="http://schemas.microsoft.com/office/drawing/2014/main" id="{9C256D5F-B1DE-9848-10D2-D64213BD013A}"/>
              </a:ext>
            </a:extLst>
          </p:cNvPr>
          <p:cNvSpPr/>
          <p:nvPr/>
        </p:nvSpPr>
        <p:spPr>
          <a:xfrm>
            <a:off x="6697289" y="4941168"/>
            <a:ext cx="2648199" cy="1368152"/>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6B663B3-E8ED-624C-4EEE-22707B5F3A74}"/>
              </a:ext>
            </a:extLst>
          </p:cNvPr>
          <p:cNvSpPr txBox="1"/>
          <p:nvPr/>
        </p:nvSpPr>
        <p:spPr>
          <a:xfrm>
            <a:off x="632518" y="6402814"/>
            <a:ext cx="8640962" cy="307777"/>
          </a:xfrm>
          <a:prstGeom prst="rect">
            <a:avLst/>
          </a:prstGeom>
          <a:noFill/>
        </p:spPr>
        <p:txBody>
          <a:bodyPr wrap="square" rtlCol="0">
            <a:spAutoFit/>
          </a:bodyPr>
          <a:lstStyle/>
          <a:p>
            <a:pPr algn="ctr"/>
            <a:r>
              <a:rPr lang="ja-JP" altLang="en-US" sz="1400">
                <a:latin typeface="BIZ UDPゴシック" panose="020B0400000000000000" pitchFamily="50" charset="-128"/>
                <a:ea typeface="BIZ UDPゴシック" panose="020B0400000000000000" pitchFamily="50" charset="-128"/>
                <a:cs typeface="Arial" panose="020B0604020202020204" pitchFamily="34" charset="0"/>
              </a:rPr>
              <a:t>環境省・放射線による健康影響等に関する統一的な基礎資料（下巻）より抜粋</a:t>
            </a:r>
          </a:p>
        </p:txBody>
      </p:sp>
    </p:spTree>
    <p:extLst>
      <p:ext uri="{BB962C8B-B14F-4D97-AF65-F5344CB8AC3E}">
        <p14:creationId xmlns:p14="http://schemas.microsoft.com/office/powerpoint/2010/main" val="368299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E788BDE-9F24-4930-680E-593300E592BD}"/>
              </a:ext>
            </a:extLst>
          </p:cNvPr>
          <p:cNvSpPr txBox="1"/>
          <p:nvPr/>
        </p:nvSpPr>
        <p:spPr>
          <a:xfrm>
            <a:off x="704528" y="188640"/>
            <a:ext cx="4801314" cy="461665"/>
          </a:xfrm>
          <a:prstGeom prst="rect">
            <a:avLst/>
          </a:prstGeom>
          <a:noFill/>
        </p:spPr>
        <p:txBody>
          <a:bodyPr wrap="none" rtlCol="0">
            <a:spAutoFit/>
          </a:bodyPr>
          <a:lstStyle/>
          <a:p>
            <a:r>
              <a:rPr kumimoji="1" lang="ja-JP" altLang="en-US" sz="2400">
                <a:solidFill>
                  <a:schemeClr val="tx1">
                    <a:lumMod val="85000"/>
                    <a:lumOff val="15000"/>
                  </a:schemeClr>
                </a:solidFill>
                <a:latin typeface="BIZ UDPゴシック" panose="020B0400000000000000" pitchFamily="50" charset="-128"/>
                <a:ea typeface="BIZ UDPゴシック" panose="020B0400000000000000" pitchFamily="50" charset="-128"/>
              </a:rPr>
              <a:t>福島第一原発事故直後の住民避難</a:t>
            </a:r>
          </a:p>
        </p:txBody>
      </p:sp>
      <p:sp>
        <p:nvSpPr>
          <p:cNvPr id="5" name="正方形/長方形 4">
            <a:extLst>
              <a:ext uri="{FF2B5EF4-FFF2-40B4-BE49-F238E27FC236}">
                <a16:creationId xmlns:a16="http://schemas.microsoft.com/office/drawing/2014/main" id="{B6D46109-AD9E-B335-0CCE-A35D51E5F440}"/>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4A3C1061-AC53-2915-7D7E-8B36B751D517}"/>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7AB467D2-7FAC-3043-5888-0D704FDE2961}"/>
              </a:ext>
            </a:extLst>
          </p:cNvPr>
          <p:cNvSpPr txBox="1"/>
          <p:nvPr/>
        </p:nvSpPr>
        <p:spPr>
          <a:xfrm>
            <a:off x="5793801" y="1032991"/>
            <a:ext cx="1823495" cy="307777"/>
          </a:xfrm>
          <a:prstGeom prst="rect">
            <a:avLst/>
          </a:prstGeom>
          <a:noFill/>
        </p:spPr>
        <p:txBody>
          <a:bodyPr wrap="square" rtlCol="0">
            <a:spAutoFit/>
          </a:bodyPr>
          <a:lstStyle/>
          <a:p>
            <a:pPr algn="r"/>
            <a:r>
              <a:rPr lang="ja-JP" altLang="en-US" sz="1400">
                <a:latin typeface="BIZ UDPゴシック" panose="020B0400000000000000" pitchFamily="50" charset="-128"/>
                <a:ea typeface="BIZ UDPゴシック" panose="020B0400000000000000" pitchFamily="50" charset="-128"/>
                <a:cs typeface="Arial" panose="020B0604020202020204" pitchFamily="34" charset="0"/>
              </a:rPr>
              <a:t>国会事故調より抜粋</a:t>
            </a:r>
          </a:p>
        </p:txBody>
      </p:sp>
      <p:pic>
        <p:nvPicPr>
          <p:cNvPr id="1026" name="Picture 2">
            <a:extLst>
              <a:ext uri="{FF2B5EF4-FFF2-40B4-BE49-F238E27FC236}">
                <a16:creationId xmlns:a16="http://schemas.microsoft.com/office/drawing/2014/main" id="{1DC363EA-EAF1-D13A-F74C-791C1B5EE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71" y="781083"/>
            <a:ext cx="8779417" cy="600911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55698E87-60F3-EFE8-9F92-49C25EA8D39A}"/>
              </a:ext>
            </a:extLst>
          </p:cNvPr>
          <p:cNvSpPr txBox="1"/>
          <p:nvPr/>
        </p:nvSpPr>
        <p:spPr>
          <a:xfrm>
            <a:off x="5799428" y="888976"/>
            <a:ext cx="2940104" cy="307777"/>
          </a:xfrm>
          <a:prstGeom prst="rect">
            <a:avLst/>
          </a:prstGeom>
          <a:noFill/>
        </p:spPr>
        <p:txBody>
          <a:bodyPr wrap="square" rtlCol="0">
            <a:spAutoFit/>
          </a:bodyPr>
          <a:lstStyle/>
          <a:p>
            <a:pPr algn="r"/>
            <a:r>
              <a:rPr lang="ja-JP" altLang="en-US" sz="1400" dirty="0">
                <a:latin typeface="BIZ UDPゴシック" panose="020B0400000000000000" pitchFamily="50" charset="-128"/>
                <a:ea typeface="BIZ UDPゴシック" panose="020B0400000000000000" pitchFamily="50" charset="-128"/>
                <a:cs typeface="Arial" panose="020B0604020202020204" pitchFamily="34" charset="0"/>
              </a:rPr>
              <a:t>国会事故調より抜粋、一部改変</a:t>
            </a:r>
          </a:p>
        </p:txBody>
      </p:sp>
      <p:sp>
        <p:nvSpPr>
          <p:cNvPr id="9" name="吹き出し: 円形 8">
            <a:extLst>
              <a:ext uri="{FF2B5EF4-FFF2-40B4-BE49-F238E27FC236}">
                <a16:creationId xmlns:a16="http://schemas.microsoft.com/office/drawing/2014/main" id="{A38B0A6B-8DBE-7FF8-2036-A64F7F8F5623}"/>
              </a:ext>
            </a:extLst>
          </p:cNvPr>
          <p:cNvSpPr/>
          <p:nvPr/>
        </p:nvSpPr>
        <p:spPr>
          <a:xfrm>
            <a:off x="5062451" y="2277687"/>
            <a:ext cx="1155470" cy="831272"/>
          </a:xfrm>
          <a:prstGeom prst="wedgeEllipseCallout">
            <a:avLst>
              <a:gd name="adj1" fmla="val 56865"/>
              <a:gd name="adj2" fmla="val 258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5B609350-CE65-363C-B3E0-69699150B0B6}"/>
              </a:ext>
            </a:extLst>
          </p:cNvPr>
          <p:cNvSpPr txBox="1"/>
          <p:nvPr/>
        </p:nvSpPr>
        <p:spPr>
          <a:xfrm>
            <a:off x="5022966" y="2370294"/>
            <a:ext cx="1234440" cy="692497"/>
          </a:xfrm>
          <a:prstGeom prst="rect">
            <a:avLst/>
          </a:prstGeom>
          <a:noFill/>
        </p:spPr>
        <p:txBody>
          <a:bodyPr wrap="square" rtlCol="0">
            <a:spAutoFit/>
          </a:bodyPr>
          <a:lstStyle/>
          <a:p>
            <a:pPr algn="ctr"/>
            <a:r>
              <a:rPr kumimoji="1" lang="en-US" altLang="ja-JP" sz="1300" b="1" dirty="0"/>
              <a:t>3/14  21</a:t>
            </a:r>
            <a:r>
              <a:rPr kumimoji="1" lang="ja-JP" altLang="en-US" sz="1300" b="1" dirty="0"/>
              <a:t>：</a:t>
            </a:r>
            <a:r>
              <a:rPr kumimoji="1" lang="en-US" altLang="ja-JP" sz="1300" b="1" dirty="0"/>
              <a:t>15</a:t>
            </a:r>
          </a:p>
          <a:p>
            <a:pPr algn="ctr"/>
            <a:r>
              <a:rPr kumimoji="1" lang="ja-JP" altLang="en-US" sz="1300" b="1" dirty="0"/>
              <a:t>葛尾村</a:t>
            </a:r>
            <a:endParaRPr kumimoji="1" lang="en-US" altLang="ja-JP" sz="1300" b="1" dirty="0"/>
          </a:p>
          <a:p>
            <a:pPr algn="ctr"/>
            <a:r>
              <a:rPr kumimoji="1" lang="ja-JP" altLang="en-US" sz="1300" b="1" dirty="0"/>
              <a:t>全村避難</a:t>
            </a:r>
          </a:p>
        </p:txBody>
      </p:sp>
    </p:spTree>
    <p:extLst>
      <p:ext uri="{BB962C8B-B14F-4D97-AF65-F5344CB8AC3E}">
        <p14:creationId xmlns:p14="http://schemas.microsoft.com/office/powerpoint/2010/main" val="984459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D430C63-BB3B-F474-81F2-0388D6636323}"/>
              </a:ext>
            </a:extLst>
          </p:cNvPr>
          <p:cNvSpPr txBox="1"/>
          <p:nvPr/>
        </p:nvSpPr>
        <p:spPr>
          <a:xfrm>
            <a:off x="704528" y="188640"/>
            <a:ext cx="7853432" cy="461665"/>
          </a:xfrm>
          <a:prstGeom prst="rect">
            <a:avLst/>
          </a:prstGeom>
          <a:noFill/>
        </p:spPr>
        <p:txBody>
          <a:bodyPr wrap="none" rtlCol="0">
            <a:spAutoFit/>
          </a:bodyPr>
          <a:lstStyle/>
          <a:p>
            <a:r>
              <a:rPr kumimoji="1" lang="ja-JP" altLang="en-US" sz="2400">
                <a:solidFill>
                  <a:schemeClr val="tx1">
                    <a:lumMod val="85000"/>
                    <a:lumOff val="15000"/>
                  </a:schemeClr>
                </a:solidFill>
                <a:latin typeface="BIZ UDPゴシック" panose="020B0400000000000000" pitchFamily="50" charset="-128"/>
                <a:ea typeface="BIZ UDPゴシック" panose="020B0400000000000000" pitchFamily="50" charset="-128"/>
              </a:rPr>
              <a:t>福島第一原発事故の際に行われた避難退域時検査（参考）</a:t>
            </a:r>
          </a:p>
        </p:txBody>
      </p:sp>
      <p:sp>
        <p:nvSpPr>
          <p:cNvPr id="5" name="正方形/長方形 4">
            <a:extLst>
              <a:ext uri="{FF2B5EF4-FFF2-40B4-BE49-F238E27FC236}">
                <a16:creationId xmlns:a16="http://schemas.microsoft.com/office/drawing/2014/main" id="{24986810-0E56-D09D-4F78-74651B19E997}"/>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69287537-A393-7CC7-B2D5-FAE74B37AF5D}"/>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8A53798B-B93E-4CB3-924B-88245073F25A}"/>
              </a:ext>
            </a:extLst>
          </p:cNvPr>
          <p:cNvSpPr txBox="1"/>
          <p:nvPr/>
        </p:nvSpPr>
        <p:spPr>
          <a:xfrm>
            <a:off x="632519" y="764704"/>
            <a:ext cx="8640962" cy="369332"/>
          </a:xfrm>
          <a:prstGeom prst="rect">
            <a:avLst/>
          </a:prstGeom>
          <a:noFill/>
        </p:spPr>
        <p:txBody>
          <a:bodyPr wrap="square" rtlCol="0">
            <a:spAutoFit/>
          </a:bodyPr>
          <a:lstStyle/>
          <a:p>
            <a:pPr algn="ctr"/>
            <a:r>
              <a:rPr lang="ja-JP" altLang="en-US">
                <a:latin typeface="Arial" panose="020B0604020202020204" pitchFamily="34" charset="0"/>
                <a:ea typeface="BIZ UDPゴシック" panose="020B0400000000000000" pitchFamily="50" charset="-128"/>
                <a:cs typeface="Arial" panose="020B0604020202020204" pitchFamily="34" charset="0"/>
              </a:rPr>
              <a:t>検査結果（</a:t>
            </a:r>
            <a:r>
              <a:rPr lang="en-US" altLang="ja-JP">
                <a:latin typeface="Arial" panose="020B0604020202020204" pitchFamily="34" charset="0"/>
                <a:ea typeface="BIZ UDPゴシック" panose="020B0400000000000000" pitchFamily="50" charset="-128"/>
                <a:cs typeface="Arial" panose="020B0604020202020204" pitchFamily="34" charset="0"/>
              </a:rPr>
              <a:t>2011/3/20</a:t>
            </a:r>
            <a:r>
              <a:rPr lang="ja-JP" altLang="en-US">
                <a:latin typeface="Arial" panose="020B0604020202020204" pitchFamily="34" charset="0"/>
                <a:ea typeface="BIZ UDPゴシック" panose="020B0400000000000000" pitchFamily="50" charset="-128"/>
                <a:cs typeface="Arial" panose="020B0604020202020204" pitchFamily="34" charset="0"/>
              </a:rPr>
              <a:t>まで）</a:t>
            </a:r>
          </a:p>
        </p:txBody>
      </p:sp>
      <p:graphicFrame>
        <p:nvGraphicFramePr>
          <p:cNvPr id="8" name="表 7">
            <a:extLst>
              <a:ext uri="{FF2B5EF4-FFF2-40B4-BE49-F238E27FC236}">
                <a16:creationId xmlns:a16="http://schemas.microsoft.com/office/drawing/2014/main" id="{2AB4D791-9B13-DD7D-AAE0-73AD28C99B6F}"/>
              </a:ext>
            </a:extLst>
          </p:cNvPr>
          <p:cNvGraphicFramePr>
            <a:graphicFrameLocks noGrp="1"/>
          </p:cNvGraphicFramePr>
          <p:nvPr>
            <p:extLst>
              <p:ext uri="{D42A27DB-BD31-4B8C-83A1-F6EECF244321}">
                <p14:modId xmlns:p14="http://schemas.microsoft.com/office/powerpoint/2010/main" val="3233243817"/>
              </p:ext>
            </p:extLst>
          </p:nvPr>
        </p:nvGraphicFramePr>
        <p:xfrm>
          <a:off x="632519" y="1165973"/>
          <a:ext cx="8640963" cy="3727031"/>
        </p:xfrm>
        <a:graphic>
          <a:graphicData uri="http://schemas.openxmlformats.org/drawingml/2006/table">
            <a:tbl>
              <a:tblPr firstRow="1" bandRow="1">
                <a:tableStyleId>{5C22544A-7EE6-4342-B048-85BDC9FD1C3A}</a:tableStyleId>
              </a:tblPr>
              <a:tblGrid>
                <a:gridCol w="1689216">
                  <a:extLst>
                    <a:ext uri="{9D8B030D-6E8A-4147-A177-3AD203B41FA5}">
                      <a16:colId xmlns:a16="http://schemas.microsoft.com/office/drawing/2014/main" val="1122369962"/>
                    </a:ext>
                  </a:extLst>
                </a:gridCol>
                <a:gridCol w="2317249">
                  <a:extLst>
                    <a:ext uri="{9D8B030D-6E8A-4147-A177-3AD203B41FA5}">
                      <a16:colId xmlns:a16="http://schemas.microsoft.com/office/drawing/2014/main" val="883928266"/>
                    </a:ext>
                  </a:extLst>
                </a:gridCol>
                <a:gridCol w="2317249">
                  <a:extLst>
                    <a:ext uri="{9D8B030D-6E8A-4147-A177-3AD203B41FA5}">
                      <a16:colId xmlns:a16="http://schemas.microsoft.com/office/drawing/2014/main" val="3072441919"/>
                    </a:ext>
                  </a:extLst>
                </a:gridCol>
                <a:gridCol w="2317249">
                  <a:extLst>
                    <a:ext uri="{9D8B030D-6E8A-4147-A177-3AD203B41FA5}">
                      <a16:colId xmlns:a16="http://schemas.microsoft.com/office/drawing/2014/main" val="2479399415"/>
                    </a:ext>
                  </a:extLst>
                </a:gridCol>
              </a:tblGrid>
              <a:tr h="338821">
                <a:tc>
                  <a:txBody>
                    <a:bodyPr/>
                    <a:lstStyle/>
                    <a:p>
                      <a:pPr algn="ctr"/>
                      <a:r>
                        <a:rPr kumimoji="1" lang="ja-JP" altLang="en-US" sz="1600" b="0">
                          <a:solidFill>
                            <a:schemeClr val="tx1"/>
                          </a:solidFill>
                          <a:latin typeface="Arial" panose="020B0604020202020204" pitchFamily="34" charset="0"/>
                          <a:ea typeface="BIZ UDPゴシック" panose="020B0400000000000000" pitchFamily="50" charset="-128"/>
                          <a:cs typeface="Arial" panose="020B0604020202020204" pitchFamily="34" charset="0"/>
                        </a:rPr>
                        <a:t>日付</a:t>
                      </a:r>
                      <a:endParaRPr kumimoji="1" lang="en-US" altLang="ja-JP" sz="1600" b="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0">
                          <a:solidFill>
                            <a:schemeClr val="tx1"/>
                          </a:solidFill>
                          <a:latin typeface="Arial" panose="020B0604020202020204" pitchFamily="34" charset="0"/>
                          <a:ea typeface="BIZ UDPゴシック" panose="020B0400000000000000" pitchFamily="50" charset="-128"/>
                          <a:cs typeface="Arial" panose="020B0604020202020204" pitchFamily="34" charset="0"/>
                        </a:rPr>
                        <a:t>測定件数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Arial" panose="020B0604020202020204" pitchFamily="34" charset="0"/>
                          <a:ea typeface="BIZ UDPゴシック" panose="020B0400000000000000" pitchFamily="50" charset="-128"/>
                          <a:cs typeface="Arial" panose="020B0604020202020204" pitchFamily="34" charset="0"/>
                        </a:rPr>
                        <a:t>100 </a:t>
                      </a:r>
                      <a:r>
                        <a:rPr kumimoji="1" lang="en-US" altLang="ja-JP" sz="1600" b="0" dirty="0" err="1">
                          <a:solidFill>
                            <a:schemeClr val="tx1"/>
                          </a:solidFill>
                          <a:latin typeface="Arial" panose="020B0604020202020204" pitchFamily="34" charset="0"/>
                          <a:ea typeface="BIZ UDPゴシック" panose="020B0400000000000000" pitchFamily="50" charset="-128"/>
                          <a:cs typeface="Arial" panose="020B0604020202020204" pitchFamily="34" charset="0"/>
                        </a:rPr>
                        <a:t>kcpm</a:t>
                      </a:r>
                      <a:r>
                        <a:rPr kumimoji="1" lang="en-US" altLang="ja-JP" sz="1600" b="0" dirty="0">
                          <a:solidFill>
                            <a:schemeClr val="tx1"/>
                          </a:solidFill>
                          <a:latin typeface="Arial" panose="020B0604020202020204" pitchFamily="34" charset="0"/>
                          <a:ea typeface="BIZ UDPゴシック" panose="020B0400000000000000" pitchFamily="50" charset="-128"/>
                          <a:cs typeface="Arial" panose="020B0604020202020204" pitchFamily="34" charset="0"/>
                        </a:rPr>
                        <a:t> &lt;</a:t>
                      </a:r>
                      <a:endParaRPr kumimoji="1" lang="ja-JP" altLang="en-US" sz="1600" b="0" dirty="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a:solidFill>
                            <a:schemeClr val="tx1"/>
                          </a:solidFill>
                          <a:latin typeface="Arial" panose="020B0604020202020204" pitchFamily="34" charset="0"/>
                          <a:ea typeface="BIZ UDPゴシック" panose="020B0400000000000000" pitchFamily="50" charset="-128"/>
                          <a:cs typeface="Arial" panose="020B0604020202020204" pitchFamily="34" charset="0"/>
                        </a:rPr>
                        <a:t>13-100 </a:t>
                      </a:r>
                      <a:r>
                        <a:rPr kumimoji="1" lang="en-US" altLang="ja-JP" sz="1600" b="0" err="1">
                          <a:solidFill>
                            <a:schemeClr val="tx1"/>
                          </a:solidFill>
                          <a:latin typeface="Arial" panose="020B0604020202020204" pitchFamily="34" charset="0"/>
                          <a:ea typeface="BIZ UDPゴシック" panose="020B0400000000000000" pitchFamily="50" charset="-128"/>
                          <a:cs typeface="Arial" panose="020B0604020202020204" pitchFamily="34" charset="0"/>
                        </a:rPr>
                        <a:t>kcpm</a:t>
                      </a:r>
                      <a:endParaRPr kumimoji="1" lang="ja-JP" altLang="en-US" sz="1600" b="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2390958"/>
                  </a:ext>
                </a:extLst>
              </a:tr>
              <a:tr h="338821">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3/12</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8</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8</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0</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82482142"/>
                  </a:ext>
                </a:extLst>
              </a:tr>
              <a:tr h="338821">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3/13</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1,318</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0</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0</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46592621"/>
                  </a:ext>
                </a:extLst>
              </a:tr>
              <a:tr h="338821">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3/14</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3,038</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2</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94214609"/>
                  </a:ext>
                </a:extLst>
              </a:tr>
              <a:tr h="338821">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3/15</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11,540</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5</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53</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91015623"/>
                  </a:ext>
                </a:extLst>
              </a:tr>
              <a:tr h="338821">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3/16</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12,346</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6</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156</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01158609"/>
                  </a:ext>
                </a:extLst>
              </a:tr>
              <a:tr h="338821">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3/17</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14,198</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43</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191</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59090703"/>
                  </a:ext>
                </a:extLst>
              </a:tr>
              <a:tr h="338821">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3/18</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14,336</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39</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136</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07381858"/>
                  </a:ext>
                </a:extLst>
              </a:tr>
              <a:tr h="338821">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3/19</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10,058</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1</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63</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58670362"/>
                  </a:ext>
                </a:extLst>
              </a:tr>
              <a:tr h="338821">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3/20</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5,818</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0</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43</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21425431"/>
                  </a:ext>
                </a:extLst>
              </a:tr>
              <a:tr h="338821">
                <a:tc>
                  <a:txBody>
                    <a:bodyPr/>
                    <a:lstStyle/>
                    <a:p>
                      <a:pPr algn="ctr"/>
                      <a:r>
                        <a:rPr kumimoji="1" lang="ja-JP" altLang="en-US" sz="1600">
                          <a:latin typeface="Arial" panose="020B0604020202020204" pitchFamily="34" charset="0"/>
                          <a:ea typeface="BIZ UDPゴシック" panose="020B0400000000000000" pitchFamily="50" charset="-128"/>
                          <a:cs typeface="Arial" panose="020B0604020202020204" pitchFamily="34" charset="0"/>
                        </a:rPr>
                        <a:t>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72,652</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96</a:t>
                      </a:r>
                      <a:r>
                        <a:rPr kumimoji="1" lang="ja-JP" altLang="en-US" sz="1600">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latin typeface="Arial" panose="020B0604020202020204" pitchFamily="34" charset="0"/>
                          <a:ea typeface="BIZ UDPゴシック" panose="020B0400000000000000" pitchFamily="50" charset="-128"/>
                          <a:cs typeface="Arial" panose="020B0604020202020204" pitchFamily="34" charset="0"/>
                        </a:rPr>
                        <a:t>0.13%</a:t>
                      </a:r>
                      <a:r>
                        <a:rPr kumimoji="1" lang="ja-JP" altLang="en-US" sz="1600">
                          <a:latin typeface="Arial" panose="020B0604020202020204" pitchFamily="34" charset="0"/>
                          <a:ea typeface="BIZ UDPゴシック" panose="020B0400000000000000" pitchFamily="50" charset="-128"/>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dirty="0">
                          <a:latin typeface="Arial" panose="020B0604020202020204" pitchFamily="34" charset="0"/>
                          <a:ea typeface="BIZ UDPゴシック" panose="020B0400000000000000" pitchFamily="50" charset="-128"/>
                          <a:cs typeface="Arial" panose="020B0604020202020204" pitchFamily="34" charset="0"/>
                        </a:rPr>
                        <a:t>645</a:t>
                      </a:r>
                      <a:r>
                        <a:rPr kumimoji="1" lang="ja-JP" altLang="en-US" sz="1600" dirty="0">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dirty="0">
                          <a:latin typeface="Arial" panose="020B0604020202020204" pitchFamily="34" charset="0"/>
                          <a:ea typeface="BIZ UDPゴシック" panose="020B0400000000000000" pitchFamily="50" charset="-128"/>
                          <a:cs typeface="Arial" panose="020B0604020202020204" pitchFamily="34" charset="0"/>
                        </a:rPr>
                        <a:t>0.89%</a:t>
                      </a:r>
                      <a:r>
                        <a:rPr kumimoji="1" lang="ja-JP" altLang="en-US" sz="1600" dirty="0">
                          <a:latin typeface="Arial" panose="020B0604020202020204" pitchFamily="34" charset="0"/>
                          <a:ea typeface="BIZ UDPゴシック" panose="020B0400000000000000" pitchFamily="50" charset="-128"/>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48864534"/>
                  </a:ext>
                </a:extLst>
              </a:tr>
            </a:tbl>
          </a:graphicData>
        </a:graphic>
      </p:graphicFrame>
      <p:sp>
        <p:nvSpPr>
          <p:cNvPr id="9" name="テキスト ボックス 8">
            <a:extLst>
              <a:ext uri="{FF2B5EF4-FFF2-40B4-BE49-F238E27FC236}">
                <a16:creationId xmlns:a16="http://schemas.microsoft.com/office/drawing/2014/main" id="{EF70393D-B196-2AA8-8444-A9FD7F49F433}"/>
              </a:ext>
            </a:extLst>
          </p:cNvPr>
          <p:cNvSpPr txBox="1"/>
          <p:nvPr/>
        </p:nvSpPr>
        <p:spPr>
          <a:xfrm>
            <a:off x="6897216" y="4880193"/>
            <a:ext cx="2343910" cy="276999"/>
          </a:xfrm>
          <a:prstGeom prst="rect">
            <a:avLst/>
          </a:prstGeom>
          <a:noFill/>
        </p:spPr>
        <p:txBody>
          <a:bodyPr wrap="none" rtlCol="0">
            <a:spAutoFit/>
          </a:bodyPr>
          <a:lstStyle/>
          <a:p>
            <a:pPr algn="r"/>
            <a:r>
              <a:rPr kumimoji="1" lang="en-US" altLang="ja-JP" sz="1200">
                <a:latin typeface="Arial" panose="020B0604020202020204" pitchFamily="34" charset="0"/>
                <a:ea typeface="BIZ UDPゴシック" panose="020B0400000000000000" pitchFamily="50" charset="-128"/>
                <a:cs typeface="Arial" panose="020B0604020202020204" pitchFamily="34" charset="0"/>
              </a:rPr>
              <a:t>Kondo et al. Health Phys. 2013.</a:t>
            </a:r>
            <a:endParaRPr kumimoji="1" lang="ja-JP" altLang="en-US" sz="1200">
              <a:latin typeface="Arial" panose="020B0604020202020204" pitchFamily="34" charset="0"/>
              <a:ea typeface="BIZ UDPゴシック" panose="020B0400000000000000" pitchFamily="50" charset="-128"/>
              <a:cs typeface="Arial" panose="020B0604020202020204" pitchFamily="34" charset="0"/>
            </a:endParaRPr>
          </a:p>
        </p:txBody>
      </p:sp>
      <p:grpSp>
        <p:nvGrpSpPr>
          <p:cNvPr id="10" name="グループ化 9">
            <a:extLst>
              <a:ext uri="{FF2B5EF4-FFF2-40B4-BE49-F238E27FC236}">
                <a16:creationId xmlns:a16="http://schemas.microsoft.com/office/drawing/2014/main" id="{0B232211-F711-D4D1-4A37-91DE5F3BBDB8}"/>
              </a:ext>
            </a:extLst>
          </p:cNvPr>
          <p:cNvGrpSpPr/>
          <p:nvPr/>
        </p:nvGrpSpPr>
        <p:grpSpPr>
          <a:xfrm>
            <a:off x="911243" y="5235673"/>
            <a:ext cx="8083514" cy="1505695"/>
            <a:chOff x="179512" y="4869160"/>
            <a:chExt cx="8390164" cy="1562814"/>
          </a:xfrm>
        </p:grpSpPr>
        <p:pic>
          <p:nvPicPr>
            <p:cNvPr id="11" name="図 10">
              <a:extLst>
                <a:ext uri="{FF2B5EF4-FFF2-40B4-BE49-F238E27FC236}">
                  <a16:creationId xmlns:a16="http://schemas.microsoft.com/office/drawing/2014/main" id="{EEDF4823-83A7-E070-9BE3-CABA3AE46D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9512" y="4869160"/>
              <a:ext cx="4320480" cy="1560174"/>
            </a:xfrm>
            <a:prstGeom prst="rect">
              <a:avLst/>
            </a:prstGeom>
          </p:spPr>
        </p:pic>
        <p:pic>
          <p:nvPicPr>
            <p:cNvPr id="12" name="図 11">
              <a:extLst>
                <a:ext uri="{FF2B5EF4-FFF2-40B4-BE49-F238E27FC236}">
                  <a16:creationId xmlns:a16="http://schemas.microsoft.com/office/drawing/2014/main" id="{4E32A57C-CF84-36C3-C0D1-D5B596AE2FC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96076" y="4870427"/>
              <a:ext cx="4073600" cy="1561547"/>
            </a:xfrm>
            <a:prstGeom prst="rect">
              <a:avLst/>
            </a:prstGeom>
          </p:spPr>
        </p:pic>
      </p:grpSp>
    </p:spTree>
    <p:extLst>
      <p:ext uri="{BB962C8B-B14F-4D97-AF65-F5344CB8AC3E}">
        <p14:creationId xmlns:p14="http://schemas.microsoft.com/office/powerpoint/2010/main" val="263230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検査結果まとめ">
            <a:extLst>
              <a:ext uri="{FF2B5EF4-FFF2-40B4-BE49-F238E27FC236}">
                <a16:creationId xmlns:a16="http://schemas.microsoft.com/office/drawing/2014/main" id="{DBDBA456-64D8-BB9B-AE3E-2367E27C2A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052" y="1196753"/>
            <a:ext cx="8257426" cy="517809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5410440C-F0D4-74E1-3589-2FE6E475FAE9}"/>
              </a:ext>
            </a:extLst>
          </p:cNvPr>
          <p:cNvSpPr txBox="1"/>
          <p:nvPr/>
        </p:nvSpPr>
        <p:spPr>
          <a:xfrm>
            <a:off x="704528" y="188640"/>
            <a:ext cx="4150495" cy="461665"/>
          </a:xfrm>
          <a:prstGeom prst="rect">
            <a:avLst/>
          </a:prstGeom>
          <a:noFill/>
        </p:spPr>
        <p:txBody>
          <a:bodyPr wrap="none" rtlCol="0">
            <a:spAutoFit/>
          </a:bodyPr>
          <a:lstStyle/>
          <a:p>
            <a:r>
              <a:rPr kumimoji="1" lang="ja-JP" altLang="en-US" sz="2400">
                <a:solidFill>
                  <a:schemeClr val="tx1">
                    <a:lumMod val="85000"/>
                    <a:lumOff val="15000"/>
                  </a:schemeClr>
                </a:solidFill>
                <a:latin typeface="BIZ UDPゴシック" panose="020B0400000000000000" pitchFamily="50" charset="-128"/>
                <a:ea typeface="BIZ UDPゴシック" panose="020B0400000000000000" pitchFamily="50" charset="-128"/>
              </a:rPr>
              <a:t>超音波診断による甲状腺検査</a:t>
            </a:r>
          </a:p>
        </p:txBody>
      </p:sp>
      <p:sp>
        <p:nvSpPr>
          <p:cNvPr id="5" name="正方形/長方形 4">
            <a:extLst>
              <a:ext uri="{FF2B5EF4-FFF2-40B4-BE49-F238E27FC236}">
                <a16:creationId xmlns:a16="http://schemas.microsoft.com/office/drawing/2014/main" id="{D911B5E7-150E-0177-4B67-AE3B7AFA0D04}"/>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A1CA9409-2EE2-71BD-11BE-7C05F0D9782D}"/>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4322083B-B189-0B8D-55F4-BA7677F63E9B}"/>
              </a:ext>
            </a:extLst>
          </p:cNvPr>
          <p:cNvSpPr txBox="1"/>
          <p:nvPr/>
        </p:nvSpPr>
        <p:spPr>
          <a:xfrm>
            <a:off x="632518" y="827420"/>
            <a:ext cx="8640962" cy="369332"/>
          </a:xfrm>
          <a:prstGeom prst="rect">
            <a:avLst/>
          </a:prstGeom>
          <a:noFill/>
        </p:spPr>
        <p:txBody>
          <a:bodyPr wrap="square" rtlCol="0">
            <a:spAutoFit/>
          </a:bodyPr>
          <a:lstStyle/>
          <a:p>
            <a:pPr algn="ctr"/>
            <a:r>
              <a:rPr lang="ja-JP" altLang="en-US">
                <a:latin typeface="Arial" panose="020B0604020202020204" pitchFamily="34" charset="0"/>
                <a:ea typeface="BIZ UDPゴシック" panose="020B0400000000000000" pitchFamily="50" charset="-128"/>
                <a:cs typeface="Arial" panose="020B0604020202020204" pitchFamily="34" charset="0"/>
              </a:rPr>
              <a:t>震災時に</a:t>
            </a:r>
            <a:r>
              <a:rPr lang="en-US" altLang="ja-JP">
                <a:latin typeface="Arial" panose="020B0604020202020204" pitchFamily="34" charset="0"/>
                <a:ea typeface="BIZ UDPゴシック" panose="020B0400000000000000" pitchFamily="50" charset="-128"/>
                <a:cs typeface="Arial" panose="020B0604020202020204" pitchFamily="34" charset="0"/>
              </a:rPr>
              <a:t>18</a:t>
            </a:r>
            <a:r>
              <a:rPr lang="ja-JP" altLang="en-US">
                <a:latin typeface="Arial" panose="020B0604020202020204" pitchFamily="34" charset="0"/>
                <a:ea typeface="BIZ UDPゴシック" panose="020B0400000000000000" pitchFamily="50" charset="-128"/>
                <a:cs typeface="Arial" panose="020B0604020202020204" pitchFamily="34" charset="0"/>
              </a:rPr>
              <a:t>歳以下だった福島県民を対象に甲状腺超音波検査を実施</a:t>
            </a:r>
          </a:p>
        </p:txBody>
      </p:sp>
      <p:sp>
        <p:nvSpPr>
          <p:cNvPr id="14" name="テキスト ボックス 13">
            <a:extLst>
              <a:ext uri="{FF2B5EF4-FFF2-40B4-BE49-F238E27FC236}">
                <a16:creationId xmlns:a16="http://schemas.microsoft.com/office/drawing/2014/main" id="{A82CB026-2B21-0521-68C9-51337235B4A1}"/>
              </a:ext>
            </a:extLst>
          </p:cNvPr>
          <p:cNvSpPr txBox="1"/>
          <p:nvPr/>
        </p:nvSpPr>
        <p:spPr>
          <a:xfrm>
            <a:off x="2752917" y="6351711"/>
            <a:ext cx="4365299" cy="461665"/>
          </a:xfrm>
          <a:prstGeom prst="rect">
            <a:avLst/>
          </a:prstGeom>
          <a:noFill/>
        </p:spPr>
        <p:txBody>
          <a:bodyPr wrap="none" rtlCol="0">
            <a:spAutoFit/>
          </a:bodyPr>
          <a:lstStyle/>
          <a:p>
            <a:pPr algn="ctr"/>
            <a:r>
              <a:rPr kumimoji="1" lang="ja-JP" altLang="en-US" sz="1200" dirty="0">
                <a:latin typeface="Arial" panose="020B0604020202020204" pitchFamily="34" charset="0"/>
                <a:ea typeface="BIZ UDPゴシック" panose="020B0400000000000000" pitchFamily="50" charset="-128"/>
                <a:cs typeface="Arial" panose="020B0604020202020204" pitchFamily="34" charset="0"/>
              </a:rPr>
              <a:t>福島県立医科大学 放射線医学県民健康管理センター</a:t>
            </a:r>
            <a:endParaRPr kumimoji="1" lang="en-US" altLang="ja-JP" sz="1200" dirty="0">
              <a:latin typeface="Arial" panose="020B0604020202020204" pitchFamily="34" charset="0"/>
              <a:ea typeface="BIZ UDPゴシック" panose="020B0400000000000000" pitchFamily="50" charset="-128"/>
              <a:cs typeface="Arial" panose="020B0604020202020204" pitchFamily="34" charset="0"/>
            </a:endParaRPr>
          </a:p>
          <a:p>
            <a:pPr algn="ctr"/>
            <a:r>
              <a:rPr kumimoji="1" lang="en-US" altLang="ja-JP" sz="1200" dirty="0">
                <a:latin typeface="Arial" panose="020B0604020202020204" pitchFamily="34" charset="0"/>
                <a:ea typeface="BIZ UDPゴシック" panose="020B0400000000000000" pitchFamily="50" charset="-128"/>
                <a:cs typeface="Arial" panose="020B0604020202020204" pitchFamily="34" charset="0"/>
              </a:rPr>
              <a:t>https://fukushima-mimamori.jp/thyroid-examination/result.html</a:t>
            </a:r>
            <a:endParaRPr kumimoji="1" lang="ja-JP" altLang="en-US" sz="1200" dirty="0">
              <a:latin typeface="Arial" panose="020B0604020202020204" pitchFamily="34" charset="0"/>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123050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ED9DA-EBF8-705E-B913-956D6CA65C9C}"/>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E80D922-A0F0-880D-14E3-C28C6C19AF13}"/>
              </a:ext>
            </a:extLst>
          </p:cNvPr>
          <p:cNvSpPr txBox="1"/>
          <p:nvPr/>
        </p:nvSpPr>
        <p:spPr>
          <a:xfrm>
            <a:off x="704528" y="188640"/>
            <a:ext cx="5044971" cy="461665"/>
          </a:xfrm>
          <a:prstGeom prst="rect">
            <a:avLst/>
          </a:prstGeom>
          <a:noFill/>
        </p:spPr>
        <p:txBody>
          <a:bodyPr wrap="none" rtlCol="0">
            <a:spAutoFit/>
          </a:bodyPr>
          <a:lstStyle/>
          <a:p>
            <a:r>
              <a:rPr kumimoji="1" lang="ja-JP" altLang="en-US" sz="2400">
                <a:solidFill>
                  <a:schemeClr val="tx1">
                    <a:lumMod val="85000"/>
                    <a:lumOff val="15000"/>
                  </a:schemeClr>
                </a:solidFill>
                <a:latin typeface="BIZ UDPゴシック" panose="020B0400000000000000" pitchFamily="50" charset="-128"/>
                <a:ea typeface="BIZ UDPゴシック" panose="020B0400000000000000" pitchFamily="50" charset="-128"/>
              </a:rPr>
              <a:t>原子力防災に関する主な法令と計画</a:t>
            </a:r>
          </a:p>
        </p:txBody>
      </p:sp>
      <p:sp>
        <p:nvSpPr>
          <p:cNvPr id="5" name="正方形/長方形 4">
            <a:extLst>
              <a:ext uri="{FF2B5EF4-FFF2-40B4-BE49-F238E27FC236}">
                <a16:creationId xmlns:a16="http://schemas.microsoft.com/office/drawing/2014/main" id="{DC4C963C-77B5-816C-F6EE-EB13DC279F2D}"/>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BA9F3E2E-AF29-0CDA-7FD2-F3A081961756}"/>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661F8E2C-4617-928E-A6A7-213A9EEFC32F}"/>
              </a:ext>
            </a:extLst>
          </p:cNvPr>
          <p:cNvPicPr>
            <a:picLocks noChangeAspect="1"/>
          </p:cNvPicPr>
          <p:nvPr/>
        </p:nvPicPr>
        <p:blipFill>
          <a:blip r:embed="rId3"/>
          <a:stretch>
            <a:fillRect/>
          </a:stretch>
        </p:blipFill>
        <p:spPr>
          <a:xfrm>
            <a:off x="810412" y="908720"/>
            <a:ext cx="8428052" cy="5623070"/>
          </a:xfrm>
          <a:prstGeom prst="rect">
            <a:avLst/>
          </a:prstGeom>
        </p:spPr>
      </p:pic>
      <p:sp>
        <p:nvSpPr>
          <p:cNvPr id="10" name="テキスト ボックス 9">
            <a:extLst>
              <a:ext uri="{FF2B5EF4-FFF2-40B4-BE49-F238E27FC236}">
                <a16:creationId xmlns:a16="http://schemas.microsoft.com/office/drawing/2014/main" id="{6A775D58-A71D-344B-2B60-B45F800041D7}"/>
              </a:ext>
            </a:extLst>
          </p:cNvPr>
          <p:cNvSpPr txBox="1"/>
          <p:nvPr/>
        </p:nvSpPr>
        <p:spPr>
          <a:xfrm>
            <a:off x="1923270" y="6551766"/>
            <a:ext cx="6202339" cy="261610"/>
          </a:xfrm>
          <a:prstGeom prst="rect">
            <a:avLst/>
          </a:prstGeom>
          <a:noFill/>
        </p:spPr>
        <p:txBody>
          <a:bodyPr wrap="none" rtlCol="0">
            <a:spAutoFit/>
          </a:bodyPr>
          <a:lstStyle/>
          <a:p>
            <a:pPr algn="ctr"/>
            <a:r>
              <a:rPr lang="ja-JP" altLang="en-US" sz="1100" dirty="0">
                <a:latin typeface="Arial" panose="020B0604020202020204" pitchFamily="34" charset="0"/>
                <a:ea typeface="BIZ UDPゴシック" panose="020B0400000000000000" pitchFamily="50" charset="-128"/>
                <a:cs typeface="Arial" panose="020B0604020202020204" pitchFamily="34" charset="0"/>
              </a:rPr>
              <a:t>出典：内閣府 平成</a:t>
            </a:r>
            <a:r>
              <a:rPr lang="en-US" altLang="ja-JP" sz="1100" dirty="0">
                <a:latin typeface="Arial" panose="020B0604020202020204" pitchFamily="34" charset="0"/>
                <a:ea typeface="BIZ UDPゴシック" panose="020B0400000000000000" pitchFamily="50" charset="-128"/>
                <a:cs typeface="Arial" panose="020B0604020202020204" pitchFamily="34" charset="0"/>
              </a:rPr>
              <a:t>29</a:t>
            </a:r>
            <a:r>
              <a:rPr lang="ja-JP" altLang="en-US" sz="1100" dirty="0">
                <a:latin typeface="Arial" panose="020B0604020202020204" pitchFamily="34" charset="0"/>
                <a:ea typeface="BIZ UDPゴシック" panose="020B0400000000000000" pitchFamily="50" charset="-128"/>
                <a:cs typeface="Arial" panose="020B0604020202020204" pitchFamily="34" charset="0"/>
              </a:rPr>
              <a:t>年度 原子力災害対策要員研修「原子力防災関連法令の概要」より一部改変</a:t>
            </a:r>
            <a:endParaRPr kumimoji="1" lang="ja-JP" altLang="en-US" sz="1100" dirty="0">
              <a:latin typeface="Arial" panose="020B0604020202020204" pitchFamily="34" charset="0"/>
              <a:ea typeface="BIZ UDPゴシック" panose="020B0400000000000000" pitchFamily="50" charset="-128"/>
              <a:cs typeface="Arial" panose="020B0604020202020204" pitchFamily="34" charset="0"/>
            </a:endParaRPr>
          </a:p>
        </p:txBody>
      </p:sp>
      <p:sp>
        <p:nvSpPr>
          <p:cNvPr id="11" name="正方形/長方形 10">
            <a:extLst>
              <a:ext uri="{FF2B5EF4-FFF2-40B4-BE49-F238E27FC236}">
                <a16:creationId xmlns:a16="http://schemas.microsoft.com/office/drawing/2014/main" id="{FFF99DFB-BBA5-377D-DF24-71876D0E9C97}"/>
              </a:ext>
            </a:extLst>
          </p:cNvPr>
          <p:cNvSpPr/>
          <p:nvPr/>
        </p:nvSpPr>
        <p:spPr>
          <a:xfrm>
            <a:off x="5024438" y="2348880"/>
            <a:ext cx="2160810" cy="1261828"/>
          </a:xfrm>
          <a:prstGeom prst="rect">
            <a:avLst/>
          </a:prstGeom>
          <a:noFill/>
          <a:ln w="57150">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4C0C2DC8-A350-A265-58E8-43D3E6BFE2A8}"/>
              </a:ext>
            </a:extLst>
          </p:cNvPr>
          <p:cNvSpPr/>
          <p:nvPr/>
        </p:nvSpPr>
        <p:spPr>
          <a:xfrm>
            <a:off x="4155622" y="4521653"/>
            <a:ext cx="126155" cy="149201"/>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Tree>
    <p:extLst>
      <p:ext uri="{BB962C8B-B14F-4D97-AF65-F5344CB8AC3E}">
        <p14:creationId xmlns:p14="http://schemas.microsoft.com/office/powerpoint/2010/main" val="104939269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CDE00FD03F958428DD3CBF4A39D1F89" ma:contentTypeVersion="18" ma:contentTypeDescription="新しいドキュメントを作成します。" ma:contentTypeScope="" ma:versionID="821c0cf0f42a7bcf6d7a6b424cbdc3b6">
  <xsd:schema xmlns:xsd="http://www.w3.org/2001/XMLSchema" xmlns:xs="http://www.w3.org/2001/XMLSchema" xmlns:p="http://schemas.microsoft.com/office/2006/metadata/properties" xmlns:ns2="9be4de2b-ed32-4cfd-86cc-3daf7de81874" xmlns:ns3="b5d13358-ba13-47f5-b1e3-fdcd6b69d120" targetNamespace="http://schemas.microsoft.com/office/2006/metadata/properties" ma:root="true" ma:fieldsID="c24516de4f25475e9a749154eea752d9" ns2:_="" ns3:_="">
    <xsd:import namespace="9be4de2b-ed32-4cfd-86cc-3daf7de81874"/>
    <xsd:import namespace="b5d13358-ba13-47f5-b1e3-fdcd6b69d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4de2b-ed32-4cfd-86cc-3daf7de81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13358-ba13-47f5-b1e3-fdcd6b69d120"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2aa574-677a-4bc2-90c8-dd60c760d169}" ma:internalName="TaxCatchAll" ma:showField="CatchAllData" ma:web="b5d13358-ba13-47f5-b1e3-fdcd6b69d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FB6913-6167-41E3-9689-EDF82257C84F}">
  <ds:schemaRefs>
    <ds:schemaRef ds:uri="http://schemas.microsoft.com/sharepoint/v3/contenttype/forms"/>
  </ds:schemaRefs>
</ds:datastoreItem>
</file>

<file path=customXml/itemProps2.xml><?xml version="1.0" encoding="utf-8"?>
<ds:datastoreItem xmlns:ds="http://schemas.openxmlformats.org/officeDocument/2006/customXml" ds:itemID="{A0790292-5AC5-43C5-AFE7-3B070F2541A0}">
  <ds:schemaRefs>
    <ds:schemaRef ds:uri="9be4de2b-ed32-4cfd-86cc-3daf7de81874"/>
    <ds:schemaRef ds:uri="b5d13358-ba13-47f5-b1e3-fdcd6b69d1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9998</Words>
  <Application>Microsoft Office PowerPoint</Application>
  <PresentationFormat>A4 210 x 297 mm</PresentationFormat>
  <Paragraphs>591</Paragraphs>
  <Slides>42</Slides>
  <Notes>41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42</vt:i4>
      </vt:variant>
    </vt:vector>
  </HeadingPairs>
  <TitlesOfParts>
    <vt:vector size="50" baseType="lpstr">
      <vt:lpstr>BIZ UDPゴシック</vt:lpstr>
      <vt:lpstr>Noto Sans JP</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27</cp:revision>
  <dcterms:created xsi:type="dcterms:W3CDTF">2023-08-23T06:12:06Z</dcterms:created>
  <dcterms:modified xsi:type="dcterms:W3CDTF">2024-11-19T07:41:07Z</dcterms:modified>
</cp:coreProperties>
</file>