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2" r:id="rId4"/>
  </p:sldMasterIdLst>
  <p:notesMasterIdLst>
    <p:notesMasterId r:id="rId27"/>
  </p:notesMasterIdLst>
  <p:sldIdLst>
    <p:sldId id="259" r:id="rId5"/>
    <p:sldId id="260" r:id="rId6"/>
    <p:sldId id="264" r:id="rId7"/>
    <p:sldId id="262" r:id="rId8"/>
    <p:sldId id="263" r:id="rId9"/>
    <p:sldId id="265" r:id="rId10"/>
    <p:sldId id="266" r:id="rId11"/>
    <p:sldId id="335" r:id="rId12"/>
    <p:sldId id="333" r:id="rId13"/>
    <p:sldId id="319" r:id="rId14"/>
    <p:sldId id="320" r:id="rId15"/>
    <p:sldId id="321" r:id="rId16"/>
    <p:sldId id="322" r:id="rId17"/>
    <p:sldId id="323" r:id="rId18"/>
    <p:sldId id="324" r:id="rId19"/>
    <p:sldId id="325" r:id="rId20"/>
    <p:sldId id="326" r:id="rId21"/>
    <p:sldId id="331" r:id="rId22"/>
    <p:sldId id="336" r:id="rId23"/>
    <p:sldId id="328" r:id="rId24"/>
    <p:sldId id="329" r:id="rId25"/>
    <p:sldId id="330"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wISRQu86pxsqElXVmE+xQ==" hashData="+YFJ5ulvsR8aVoUsChzzoxpuTkQkann7QDxqK7FBkl9+79xR8WlUwjyFcj4IL5D9gBX2wlTw6pHNwGQd0AziO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5"/>
    <p:restoredTop sz="74823" autoAdjust="0"/>
  </p:normalViewPr>
  <p:slideViewPr>
    <p:cSldViewPr snapToGrid="0" snapToObjects="1">
      <p:cViewPr varScale="1">
        <p:scale>
          <a:sx n="58" d="100"/>
          <a:sy n="58" d="100"/>
        </p:scale>
        <p:origin x="522" y="7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5" d="100"/>
          <a:sy n="75" d="100"/>
        </p:scale>
        <p:origin x="168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390820-FB30-9E4F-867C-81015990F896}" type="doc">
      <dgm:prSet loTypeId="urn:microsoft.com/office/officeart/2005/8/layout/vList5" loCatId="" qsTypeId="urn:microsoft.com/office/officeart/2005/8/quickstyle/simple1" qsCatId="simple" csTypeId="urn:microsoft.com/office/officeart/2005/8/colors/colorful2" csCatId="colorful" phldr="1"/>
      <dgm:spPr/>
      <dgm:t>
        <a:bodyPr/>
        <a:lstStyle/>
        <a:p>
          <a:endParaRPr kumimoji="1" lang="ja-JP" altLang="en-US"/>
        </a:p>
      </dgm:t>
    </dgm:pt>
    <dgm:pt modelId="{1FDE4998-05D6-E944-8EF7-D611431D7309}">
      <dgm:prSet phldrT="[テキスト]" custT="1"/>
      <dgm:spPr>
        <a:solidFill>
          <a:schemeClr val="accent1">
            <a:lumMod val="60000"/>
            <a:lumOff val="40000"/>
          </a:schemeClr>
        </a:solidFill>
      </dgm:spPr>
      <dgm:t>
        <a:bodyPr/>
        <a:lstStyle/>
        <a:p>
          <a:pPr>
            <a:spcAft>
              <a:spcPts val="0"/>
            </a:spcAft>
          </a:pPr>
          <a:r>
            <a:rPr kumimoji="1" lang="ja-JP" altLang="en-US" sz="1600" b="1" dirty="0">
              <a:solidFill>
                <a:schemeClr val="tx1"/>
              </a:solidFill>
            </a:rPr>
            <a:t>指揮命令系統・連携の確立</a:t>
          </a:r>
          <a:endParaRPr kumimoji="1" lang="en-US" altLang="ja-JP" sz="1600" b="1" dirty="0">
            <a:solidFill>
              <a:schemeClr val="tx1"/>
            </a:solidFill>
          </a:endParaRPr>
        </a:p>
        <a:p>
          <a:pPr>
            <a:spcAft>
              <a:spcPts val="0"/>
            </a:spcAft>
          </a:pPr>
          <a:r>
            <a:rPr kumimoji="1" lang="en-US" altLang="ja-JP" sz="1600" dirty="0">
              <a:solidFill>
                <a:schemeClr val="tx1"/>
              </a:solidFill>
            </a:rPr>
            <a:t>Command &amp; Control</a:t>
          </a:r>
          <a:endParaRPr kumimoji="1" lang="ja-JP" altLang="en-US" sz="1600" dirty="0">
            <a:solidFill>
              <a:schemeClr val="tx1"/>
            </a:solidFill>
          </a:endParaRPr>
        </a:p>
      </dgm:t>
    </dgm:pt>
    <dgm:pt modelId="{4D6612CD-33A6-BC47-B14E-2FF73DCCCAB7}" type="parTrans" cxnId="{4CDFA1FF-F7E8-854D-B8ED-B3A10D0DA9E8}">
      <dgm:prSet/>
      <dgm:spPr/>
      <dgm:t>
        <a:bodyPr/>
        <a:lstStyle/>
        <a:p>
          <a:endParaRPr kumimoji="1" lang="ja-JP" altLang="en-US" sz="1400">
            <a:solidFill>
              <a:schemeClr val="tx1"/>
            </a:solidFill>
          </a:endParaRPr>
        </a:p>
      </dgm:t>
    </dgm:pt>
    <dgm:pt modelId="{BBF771D8-D9DD-D645-B740-77AFB116E205}" type="sibTrans" cxnId="{4CDFA1FF-F7E8-854D-B8ED-B3A10D0DA9E8}">
      <dgm:prSet/>
      <dgm:spPr/>
      <dgm:t>
        <a:bodyPr/>
        <a:lstStyle/>
        <a:p>
          <a:endParaRPr kumimoji="1" lang="ja-JP" altLang="en-US" sz="1400">
            <a:solidFill>
              <a:schemeClr val="tx1"/>
            </a:solidFill>
          </a:endParaRPr>
        </a:p>
      </dgm:t>
    </dgm:pt>
    <dgm:pt modelId="{AFFF1DCE-2613-9949-9977-3EC5B69C6319}">
      <dgm:prSet phldrT="[テキスト]" custT="1"/>
      <dgm:spPr>
        <a:solidFill>
          <a:schemeClr val="accent1">
            <a:lumMod val="60000"/>
            <a:lumOff val="40000"/>
          </a:schemeClr>
        </a:solidFill>
      </dgm:spPr>
      <dgm:t>
        <a:bodyPr/>
        <a:lstStyle/>
        <a:p>
          <a:pPr>
            <a:spcAft>
              <a:spcPts val="0"/>
            </a:spcAft>
          </a:pPr>
          <a:r>
            <a:rPr lang="ja-JP" altLang="en-US" sz="1600" b="1" dirty="0">
              <a:solidFill>
                <a:schemeClr val="tx1"/>
              </a:solidFill>
            </a:rPr>
            <a:t>安全管理</a:t>
          </a:r>
          <a:endParaRPr lang="en-US" altLang="ja-JP" sz="1600" b="1" dirty="0">
            <a:solidFill>
              <a:schemeClr val="tx1"/>
            </a:solidFill>
          </a:endParaRPr>
        </a:p>
        <a:p>
          <a:pPr>
            <a:spcAft>
              <a:spcPts val="0"/>
            </a:spcAft>
          </a:pPr>
          <a:r>
            <a:rPr kumimoji="1" lang="en-US" altLang="ja-JP" sz="1600" dirty="0">
              <a:solidFill>
                <a:schemeClr val="tx1"/>
              </a:solidFill>
            </a:rPr>
            <a:t>Safety</a:t>
          </a:r>
          <a:endParaRPr kumimoji="1" lang="ja-JP" altLang="en-US" sz="1600" dirty="0">
            <a:solidFill>
              <a:schemeClr val="tx1"/>
            </a:solidFill>
          </a:endParaRPr>
        </a:p>
      </dgm:t>
    </dgm:pt>
    <dgm:pt modelId="{CA92EB69-9B24-CC49-BCFB-E5A7DF786463}" type="parTrans" cxnId="{59A4D088-A88F-134A-A6F8-FA3B01A607B1}">
      <dgm:prSet/>
      <dgm:spPr/>
      <dgm:t>
        <a:bodyPr/>
        <a:lstStyle/>
        <a:p>
          <a:endParaRPr kumimoji="1" lang="ja-JP" altLang="en-US" sz="1400">
            <a:solidFill>
              <a:schemeClr val="tx1"/>
            </a:solidFill>
          </a:endParaRPr>
        </a:p>
      </dgm:t>
    </dgm:pt>
    <dgm:pt modelId="{1959B024-2CE4-EC4D-8E01-CC423C04BCF7}" type="sibTrans" cxnId="{59A4D088-A88F-134A-A6F8-FA3B01A607B1}">
      <dgm:prSet/>
      <dgm:spPr/>
      <dgm:t>
        <a:bodyPr/>
        <a:lstStyle/>
        <a:p>
          <a:endParaRPr kumimoji="1" lang="ja-JP" altLang="en-US" sz="1400">
            <a:solidFill>
              <a:schemeClr val="tx1"/>
            </a:solidFill>
          </a:endParaRPr>
        </a:p>
      </dgm:t>
    </dgm:pt>
    <dgm:pt modelId="{44882486-6C3C-024E-930C-062E58772623}">
      <dgm:prSet phldrT="[テキスト]" custT="1"/>
      <dgm:spPr>
        <a:solidFill>
          <a:schemeClr val="accent1">
            <a:lumMod val="60000"/>
            <a:lumOff val="40000"/>
          </a:schemeClr>
        </a:solidFill>
      </dgm:spPr>
      <dgm:t>
        <a:bodyPr/>
        <a:lstStyle/>
        <a:p>
          <a:pPr>
            <a:spcAft>
              <a:spcPts val="0"/>
            </a:spcAft>
          </a:pPr>
          <a:r>
            <a:rPr kumimoji="1" lang="ja-JP" altLang="en-US" sz="1600" b="1" dirty="0">
              <a:solidFill>
                <a:schemeClr val="tx1"/>
              </a:solidFill>
            </a:rPr>
            <a:t>情報伝達・共有</a:t>
          </a:r>
          <a:endParaRPr kumimoji="1" lang="en-US" altLang="ja-JP" sz="1600" b="1" dirty="0">
            <a:solidFill>
              <a:schemeClr val="tx1"/>
            </a:solidFill>
          </a:endParaRPr>
        </a:p>
        <a:p>
          <a:pPr>
            <a:spcAft>
              <a:spcPts val="0"/>
            </a:spcAft>
          </a:pPr>
          <a:r>
            <a:rPr kumimoji="1" lang="en-US" altLang="ja-JP" sz="1600" dirty="0">
              <a:solidFill>
                <a:schemeClr val="tx1"/>
              </a:solidFill>
            </a:rPr>
            <a:t>Communication</a:t>
          </a:r>
          <a:endParaRPr kumimoji="1" lang="ja-JP" altLang="en-US" sz="1600" dirty="0">
            <a:solidFill>
              <a:schemeClr val="tx1"/>
            </a:solidFill>
          </a:endParaRPr>
        </a:p>
      </dgm:t>
    </dgm:pt>
    <dgm:pt modelId="{A7BF8D52-31A0-C547-8773-553CF1A18773}" type="parTrans" cxnId="{776D9708-B882-5D44-A43E-2F89840E10AC}">
      <dgm:prSet/>
      <dgm:spPr/>
      <dgm:t>
        <a:bodyPr/>
        <a:lstStyle/>
        <a:p>
          <a:endParaRPr kumimoji="1" lang="ja-JP" altLang="en-US" sz="1400">
            <a:solidFill>
              <a:schemeClr val="tx1"/>
            </a:solidFill>
          </a:endParaRPr>
        </a:p>
      </dgm:t>
    </dgm:pt>
    <dgm:pt modelId="{83DA1023-8C0A-DD48-AC1B-EC942418BC3C}" type="sibTrans" cxnId="{776D9708-B882-5D44-A43E-2F89840E10AC}">
      <dgm:prSet/>
      <dgm:spPr/>
      <dgm:t>
        <a:bodyPr/>
        <a:lstStyle/>
        <a:p>
          <a:endParaRPr kumimoji="1" lang="ja-JP" altLang="en-US" sz="1400">
            <a:solidFill>
              <a:schemeClr val="tx1"/>
            </a:solidFill>
          </a:endParaRPr>
        </a:p>
      </dgm:t>
    </dgm:pt>
    <dgm:pt modelId="{E3FAA06D-71C5-B14A-8954-12A66204C140}">
      <dgm:prSet phldrT="[テキスト]" custT="1"/>
      <dgm:spPr/>
      <dgm:t>
        <a:bodyPr/>
        <a:lstStyle/>
        <a:p>
          <a:pPr>
            <a:lnSpc>
              <a:spcPct val="90000"/>
            </a:lnSpc>
            <a:spcAft>
              <a:spcPts val="0"/>
            </a:spcAft>
          </a:pPr>
          <a:r>
            <a:rPr kumimoji="1" lang="ja-JP" altLang="en-US" sz="1200" dirty="0">
              <a:solidFill>
                <a:schemeClr val="tx1"/>
              </a:solidFill>
            </a:rPr>
            <a:t>各機関は縦の連携（</a:t>
          </a:r>
          <a:r>
            <a:rPr kumimoji="1" lang="en-US" altLang="ja-JP" sz="1200" dirty="0">
              <a:solidFill>
                <a:schemeClr val="tx1"/>
              </a:solidFill>
            </a:rPr>
            <a:t>Command</a:t>
          </a:r>
          <a:r>
            <a:rPr kumimoji="1" lang="ja-JP" altLang="en-US" sz="1200" dirty="0">
              <a:solidFill>
                <a:schemeClr val="tx1"/>
              </a:solidFill>
            </a:rPr>
            <a:t>）、関係機関は個々の役割分担を　　明確にし、</a:t>
          </a:r>
          <a:r>
            <a:rPr kumimoji="1" lang="ja-JP" altLang="en-US" sz="1200">
              <a:solidFill>
                <a:schemeClr val="tx1"/>
              </a:solidFill>
            </a:rPr>
            <a:t>横（関係機関間）</a:t>
          </a:r>
          <a:r>
            <a:rPr kumimoji="1" lang="ja-JP" altLang="en-US" sz="1200" dirty="0">
              <a:solidFill>
                <a:schemeClr val="tx1"/>
              </a:solidFill>
            </a:rPr>
            <a:t>の連携（</a:t>
          </a:r>
          <a:r>
            <a:rPr kumimoji="1" lang="en-US" altLang="ja-JP" sz="1200" dirty="0">
              <a:solidFill>
                <a:schemeClr val="tx1"/>
              </a:solidFill>
            </a:rPr>
            <a:t>Control</a:t>
          </a:r>
          <a:r>
            <a:rPr kumimoji="1" lang="ja-JP" altLang="en-US" sz="1200" dirty="0">
              <a:solidFill>
                <a:schemeClr val="tx1"/>
              </a:solidFill>
            </a:rPr>
            <a:t>）を効率的に行う</a:t>
          </a:r>
        </a:p>
      </dgm:t>
    </dgm:pt>
    <dgm:pt modelId="{1D780FFD-56CF-EF41-9C6F-253F28FE2497}" type="parTrans" cxnId="{8467DCF3-4A59-F749-A25D-8184322C0FC3}">
      <dgm:prSet/>
      <dgm:spPr/>
      <dgm:t>
        <a:bodyPr/>
        <a:lstStyle/>
        <a:p>
          <a:endParaRPr kumimoji="1" lang="ja-JP" altLang="en-US" sz="1400">
            <a:solidFill>
              <a:schemeClr val="tx1"/>
            </a:solidFill>
          </a:endParaRPr>
        </a:p>
      </dgm:t>
    </dgm:pt>
    <dgm:pt modelId="{E698DB2B-F277-BE49-9D46-BA2920958A3D}" type="sibTrans" cxnId="{8467DCF3-4A59-F749-A25D-8184322C0FC3}">
      <dgm:prSet/>
      <dgm:spPr/>
      <dgm:t>
        <a:bodyPr/>
        <a:lstStyle/>
        <a:p>
          <a:endParaRPr kumimoji="1" lang="ja-JP" altLang="en-US" sz="1400">
            <a:solidFill>
              <a:schemeClr val="tx1"/>
            </a:solidFill>
          </a:endParaRPr>
        </a:p>
      </dgm:t>
    </dgm:pt>
    <dgm:pt modelId="{8D9D69F9-DDCA-CA40-B8BF-443E345CABCF}">
      <dgm:prSet phldrT="[テキスト]" custT="1"/>
      <dgm:spPr/>
      <dgm:t>
        <a:bodyPr/>
        <a:lstStyle/>
        <a:p>
          <a:pPr>
            <a:lnSpc>
              <a:spcPct val="80000"/>
            </a:lnSpc>
            <a:spcAft>
              <a:spcPts val="0"/>
            </a:spcAft>
          </a:pPr>
          <a:r>
            <a:rPr lang="en-US" altLang="ja-JP" sz="1200" dirty="0">
              <a:solidFill>
                <a:schemeClr val="tx1"/>
              </a:solidFill>
            </a:rPr>
            <a:t>Self </a:t>
          </a:r>
          <a:r>
            <a:rPr lang="ja-JP" altLang="en-US" sz="1200" dirty="0">
              <a:solidFill>
                <a:schemeClr val="tx1"/>
              </a:solidFill>
            </a:rPr>
            <a:t>現場活動する自身：個人防護装備</a:t>
          </a:r>
          <a:endParaRPr kumimoji="1" lang="ja-JP" altLang="en-US" sz="1200" dirty="0">
            <a:solidFill>
              <a:schemeClr val="tx1"/>
            </a:solidFill>
          </a:endParaRPr>
        </a:p>
      </dgm:t>
    </dgm:pt>
    <dgm:pt modelId="{2037EB85-ACCB-BF44-8CFF-275838077936}" type="parTrans" cxnId="{405EFC36-B0EA-414E-A71A-EEB1EEE93EA4}">
      <dgm:prSet/>
      <dgm:spPr/>
      <dgm:t>
        <a:bodyPr/>
        <a:lstStyle/>
        <a:p>
          <a:endParaRPr kumimoji="1" lang="ja-JP" altLang="en-US" sz="1400">
            <a:solidFill>
              <a:schemeClr val="tx1"/>
            </a:solidFill>
          </a:endParaRPr>
        </a:p>
      </dgm:t>
    </dgm:pt>
    <dgm:pt modelId="{812E79D7-AA75-F949-8118-8E7F0432F634}" type="sibTrans" cxnId="{405EFC36-B0EA-414E-A71A-EEB1EEE93EA4}">
      <dgm:prSet/>
      <dgm:spPr/>
      <dgm:t>
        <a:bodyPr/>
        <a:lstStyle/>
        <a:p>
          <a:endParaRPr kumimoji="1" lang="ja-JP" altLang="en-US" sz="1400">
            <a:solidFill>
              <a:schemeClr val="tx1"/>
            </a:solidFill>
          </a:endParaRPr>
        </a:p>
      </dgm:t>
    </dgm:pt>
    <dgm:pt modelId="{CD3E615B-ED88-D040-94C3-BCFF04C45C93}">
      <dgm:prSet custT="1"/>
      <dgm:spPr/>
      <dgm:t>
        <a:bodyPr/>
        <a:lstStyle/>
        <a:p>
          <a:pPr>
            <a:lnSpc>
              <a:spcPct val="80000"/>
            </a:lnSpc>
            <a:spcAft>
              <a:spcPts val="0"/>
            </a:spcAft>
          </a:pPr>
          <a:r>
            <a:rPr lang="en-US" altLang="ja-JP" sz="1200" dirty="0">
              <a:solidFill>
                <a:schemeClr val="tx1"/>
              </a:solidFill>
            </a:rPr>
            <a:t>Scene </a:t>
          </a:r>
          <a:r>
            <a:rPr lang="ja-JP" altLang="en-US" sz="1200" dirty="0">
              <a:solidFill>
                <a:schemeClr val="tx1"/>
              </a:solidFill>
            </a:rPr>
            <a:t>現場：危険・有害物質の確認、ゾーニング（エリア設定）</a:t>
          </a:r>
          <a:endParaRPr lang="en-US" altLang="ja-JP" sz="1200" dirty="0">
            <a:solidFill>
              <a:schemeClr val="tx1"/>
            </a:solidFill>
          </a:endParaRPr>
        </a:p>
      </dgm:t>
    </dgm:pt>
    <dgm:pt modelId="{C20A3DBE-6A60-204E-A98A-653C80473E30}" type="parTrans" cxnId="{F2848384-EB27-AD40-82B9-7D73E921D7EA}">
      <dgm:prSet/>
      <dgm:spPr/>
      <dgm:t>
        <a:bodyPr/>
        <a:lstStyle/>
        <a:p>
          <a:endParaRPr kumimoji="1" lang="ja-JP" altLang="en-US" sz="1400">
            <a:solidFill>
              <a:schemeClr val="tx1"/>
            </a:solidFill>
          </a:endParaRPr>
        </a:p>
      </dgm:t>
    </dgm:pt>
    <dgm:pt modelId="{632FE4F1-0FE0-0E45-8B19-76F3809CEAE4}" type="sibTrans" cxnId="{F2848384-EB27-AD40-82B9-7D73E921D7EA}">
      <dgm:prSet/>
      <dgm:spPr/>
      <dgm:t>
        <a:bodyPr/>
        <a:lstStyle/>
        <a:p>
          <a:endParaRPr kumimoji="1" lang="ja-JP" altLang="en-US" sz="1400">
            <a:solidFill>
              <a:schemeClr val="tx1"/>
            </a:solidFill>
          </a:endParaRPr>
        </a:p>
      </dgm:t>
    </dgm:pt>
    <dgm:pt modelId="{318CCE59-35DA-2444-9809-BF2BC8581867}">
      <dgm:prSet custT="1"/>
      <dgm:spPr/>
      <dgm:t>
        <a:bodyPr/>
        <a:lstStyle/>
        <a:p>
          <a:pPr>
            <a:lnSpc>
              <a:spcPct val="80000"/>
            </a:lnSpc>
            <a:spcAft>
              <a:spcPts val="0"/>
            </a:spcAft>
          </a:pPr>
          <a:r>
            <a:rPr lang="en-US" altLang="ja-JP" sz="1200" dirty="0">
              <a:solidFill>
                <a:schemeClr val="tx1"/>
              </a:solidFill>
            </a:rPr>
            <a:t>Survivor </a:t>
          </a:r>
          <a:r>
            <a:rPr lang="ja-JP" altLang="en-US" sz="1200" dirty="0">
              <a:solidFill>
                <a:schemeClr val="tx1"/>
              </a:solidFill>
            </a:rPr>
            <a:t>被災者・患者：救助、処置、避難、汚染検査</a:t>
          </a:r>
          <a:endParaRPr lang="en-US" altLang="ja-JP" sz="1200" dirty="0">
            <a:solidFill>
              <a:schemeClr val="tx1"/>
            </a:solidFill>
          </a:endParaRPr>
        </a:p>
      </dgm:t>
    </dgm:pt>
    <dgm:pt modelId="{26968F2E-9380-1349-905A-07FC3E014502}" type="parTrans" cxnId="{65FD0F1C-B0DE-D843-B4A4-5B2C42F179F8}">
      <dgm:prSet/>
      <dgm:spPr/>
      <dgm:t>
        <a:bodyPr/>
        <a:lstStyle/>
        <a:p>
          <a:endParaRPr kumimoji="1" lang="ja-JP" altLang="en-US" sz="1400">
            <a:solidFill>
              <a:schemeClr val="tx1"/>
            </a:solidFill>
          </a:endParaRPr>
        </a:p>
      </dgm:t>
    </dgm:pt>
    <dgm:pt modelId="{204B46EA-8652-7040-BB3B-823DD3B07EF0}" type="sibTrans" cxnId="{65FD0F1C-B0DE-D843-B4A4-5B2C42F179F8}">
      <dgm:prSet/>
      <dgm:spPr/>
      <dgm:t>
        <a:bodyPr/>
        <a:lstStyle/>
        <a:p>
          <a:endParaRPr kumimoji="1" lang="ja-JP" altLang="en-US" sz="1400">
            <a:solidFill>
              <a:schemeClr val="tx1"/>
            </a:solidFill>
          </a:endParaRPr>
        </a:p>
      </dgm:t>
    </dgm:pt>
    <dgm:pt modelId="{09105A2E-1D35-654C-BDB5-7EC3F1D2AEA7}">
      <dgm:prSet phldrT="[テキスト]" custT="1"/>
      <dgm:spPr/>
      <dgm:t>
        <a:bodyPr/>
        <a:lstStyle/>
        <a:p>
          <a:pPr>
            <a:spcAft>
              <a:spcPts val="0"/>
            </a:spcAft>
          </a:pPr>
          <a:r>
            <a:rPr lang="ja-JP" altLang="en-US" sz="1200" dirty="0">
              <a:solidFill>
                <a:schemeClr val="tx1"/>
              </a:solidFill>
            </a:rPr>
            <a:t>情報不足、確認不足、協力不足が起こらないようにする</a:t>
          </a:r>
          <a:endParaRPr kumimoji="1" lang="ja-JP" altLang="en-US" sz="1200" dirty="0">
            <a:solidFill>
              <a:schemeClr val="tx1"/>
            </a:solidFill>
          </a:endParaRPr>
        </a:p>
      </dgm:t>
    </dgm:pt>
    <dgm:pt modelId="{0F3424E5-659F-FD41-A0FC-A88F9FA4ABA6}" type="parTrans" cxnId="{5C7DF345-6CD4-7D4E-8352-72C48894DD2F}">
      <dgm:prSet/>
      <dgm:spPr/>
      <dgm:t>
        <a:bodyPr/>
        <a:lstStyle/>
        <a:p>
          <a:endParaRPr kumimoji="1" lang="ja-JP" altLang="en-US" sz="1400">
            <a:solidFill>
              <a:schemeClr val="tx1"/>
            </a:solidFill>
          </a:endParaRPr>
        </a:p>
      </dgm:t>
    </dgm:pt>
    <dgm:pt modelId="{B933320C-8657-814E-BDE6-306C43E7CB3A}" type="sibTrans" cxnId="{5C7DF345-6CD4-7D4E-8352-72C48894DD2F}">
      <dgm:prSet/>
      <dgm:spPr/>
      <dgm:t>
        <a:bodyPr/>
        <a:lstStyle/>
        <a:p>
          <a:endParaRPr kumimoji="1" lang="ja-JP" altLang="en-US" sz="1400">
            <a:solidFill>
              <a:schemeClr val="tx1"/>
            </a:solidFill>
          </a:endParaRPr>
        </a:p>
      </dgm:t>
    </dgm:pt>
    <dgm:pt modelId="{AAAE1EE7-0717-BC4C-8316-2FAFEA85FBBC}">
      <dgm:prSet phldrT="[テキスト]" custT="1"/>
      <dgm:spPr/>
      <dgm:t>
        <a:bodyPr/>
        <a:lstStyle/>
        <a:p>
          <a:pPr>
            <a:spcAft>
              <a:spcPts val="0"/>
            </a:spcAft>
          </a:pPr>
          <a:r>
            <a:rPr kumimoji="1" lang="ja-JP" altLang="en-US" sz="1200" dirty="0">
              <a:solidFill>
                <a:schemeClr val="tx1"/>
              </a:solidFill>
            </a:rPr>
            <a:t>コンタクトリストの作成、安全、危険情報の共有</a:t>
          </a:r>
        </a:p>
      </dgm:t>
    </dgm:pt>
    <dgm:pt modelId="{CDAE42BB-0354-0540-9B81-BE5158292AD7}" type="parTrans" cxnId="{C5044A16-5898-764A-8317-8150EB7209F4}">
      <dgm:prSet/>
      <dgm:spPr/>
      <dgm:t>
        <a:bodyPr/>
        <a:lstStyle/>
        <a:p>
          <a:endParaRPr kumimoji="1" lang="ja-JP" altLang="en-US" sz="1400">
            <a:solidFill>
              <a:schemeClr val="tx1"/>
            </a:solidFill>
          </a:endParaRPr>
        </a:p>
      </dgm:t>
    </dgm:pt>
    <dgm:pt modelId="{6D769361-7DB3-D441-A9AF-E6E2ECA18A1A}" type="sibTrans" cxnId="{C5044A16-5898-764A-8317-8150EB7209F4}">
      <dgm:prSet/>
      <dgm:spPr/>
      <dgm:t>
        <a:bodyPr/>
        <a:lstStyle/>
        <a:p>
          <a:endParaRPr kumimoji="1" lang="ja-JP" altLang="en-US" sz="1400">
            <a:solidFill>
              <a:schemeClr val="tx1"/>
            </a:solidFill>
          </a:endParaRPr>
        </a:p>
      </dgm:t>
    </dgm:pt>
    <dgm:pt modelId="{4957EB16-4D24-E040-92BF-A5467BBCE63D}">
      <dgm:prSet phldrT="[テキスト]" custT="1"/>
      <dgm:spPr>
        <a:solidFill>
          <a:schemeClr val="accent1">
            <a:lumMod val="60000"/>
            <a:lumOff val="40000"/>
          </a:schemeClr>
        </a:solidFill>
      </dgm:spPr>
      <dgm:t>
        <a:bodyPr/>
        <a:lstStyle/>
        <a:p>
          <a:pPr>
            <a:spcAft>
              <a:spcPts val="0"/>
            </a:spcAft>
          </a:pPr>
          <a:r>
            <a:rPr lang="ja-JP" altLang="en-US" sz="1600" b="1" dirty="0">
              <a:solidFill>
                <a:schemeClr val="tx1"/>
              </a:solidFill>
            </a:rPr>
            <a:t>評価</a:t>
          </a:r>
          <a:endParaRPr lang="en-US" altLang="ja-JP" sz="1600" b="1" dirty="0">
            <a:solidFill>
              <a:schemeClr val="tx1"/>
            </a:solidFill>
          </a:endParaRPr>
        </a:p>
        <a:p>
          <a:pPr>
            <a:spcAft>
              <a:spcPts val="0"/>
            </a:spcAft>
          </a:pPr>
          <a:r>
            <a:rPr kumimoji="1" lang="en-US" altLang="ja-JP" sz="1600" dirty="0">
              <a:solidFill>
                <a:schemeClr val="tx1"/>
              </a:solidFill>
            </a:rPr>
            <a:t>Assessment</a:t>
          </a:r>
          <a:endParaRPr kumimoji="1" lang="ja-JP" altLang="en-US" sz="1600" dirty="0">
            <a:solidFill>
              <a:schemeClr val="tx1"/>
            </a:solidFill>
          </a:endParaRPr>
        </a:p>
      </dgm:t>
    </dgm:pt>
    <dgm:pt modelId="{354E43EC-BD42-C443-B5B7-66C26A0F7270}" type="parTrans" cxnId="{851EBDD5-BC61-9346-ACC9-1682FB935114}">
      <dgm:prSet/>
      <dgm:spPr/>
      <dgm:t>
        <a:bodyPr/>
        <a:lstStyle/>
        <a:p>
          <a:endParaRPr kumimoji="1" lang="ja-JP" altLang="en-US" sz="1400">
            <a:solidFill>
              <a:schemeClr val="tx1"/>
            </a:solidFill>
          </a:endParaRPr>
        </a:p>
      </dgm:t>
    </dgm:pt>
    <dgm:pt modelId="{C629AF68-9484-8B45-AA9B-8EFCC370C52B}" type="sibTrans" cxnId="{851EBDD5-BC61-9346-ACC9-1682FB935114}">
      <dgm:prSet/>
      <dgm:spPr/>
      <dgm:t>
        <a:bodyPr/>
        <a:lstStyle/>
        <a:p>
          <a:endParaRPr kumimoji="1" lang="ja-JP" altLang="en-US" sz="1400">
            <a:solidFill>
              <a:schemeClr val="tx1"/>
            </a:solidFill>
          </a:endParaRPr>
        </a:p>
      </dgm:t>
    </dgm:pt>
    <dgm:pt modelId="{47F36387-792A-B049-823B-2DB6A30EDC67}">
      <dgm:prSet phldrT="[テキスト]" custT="1"/>
      <dgm:spPr>
        <a:solidFill>
          <a:schemeClr val="accent3"/>
        </a:solidFill>
      </dgm:spPr>
      <dgm:t>
        <a:bodyPr/>
        <a:lstStyle/>
        <a:p>
          <a:pPr>
            <a:spcAft>
              <a:spcPts val="0"/>
            </a:spcAft>
          </a:pPr>
          <a:r>
            <a:rPr kumimoji="1" lang="ja-JP" altLang="en-US" sz="1600">
              <a:solidFill>
                <a:schemeClr val="tx1"/>
              </a:solidFill>
            </a:rPr>
            <a:t>トリアージ</a:t>
          </a:r>
          <a:endParaRPr kumimoji="1" lang="en-US" altLang="ja-JP" sz="1600" dirty="0">
            <a:solidFill>
              <a:schemeClr val="tx1"/>
            </a:solidFill>
          </a:endParaRPr>
        </a:p>
        <a:p>
          <a:pPr>
            <a:spcAft>
              <a:spcPts val="0"/>
            </a:spcAft>
          </a:pPr>
          <a:r>
            <a:rPr kumimoji="1" lang="en-US" altLang="ja-JP" sz="1600" dirty="0">
              <a:solidFill>
                <a:schemeClr val="tx1"/>
              </a:solidFill>
            </a:rPr>
            <a:t>Triage</a:t>
          </a:r>
          <a:endParaRPr kumimoji="1" lang="ja-JP" altLang="en-US" sz="1600" dirty="0">
            <a:solidFill>
              <a:schemeClr val="tx1"/>
            </a:solidFill>
          </a:endParaRPr>
        </a:p>
      </dgm:t>
    </dgm:pt>
    <dgm:pt modelId="{98F4E5DE-7E2B-EA40-A533-C936F1D75075}" type="parTrans" cxnId="{D32C6F41-8CD3-A44C-ACA6-C6E4220E62FE}">
      <dgm:prSet/>
      <dgm:spPr/>
      <dgm:t>
        <a:bodyPr/>
        <a:lstStyle/>
        <a:p>
          <a:endParaRPr kumimoji="1" lang="ja-JP" altLang="en-US" sz="1400">
            <a:solidFill>
              <a:schemeClr val="tx1"/>
            </a:solidFill>
          </a:endParaRPr>
        </a:p>
      </dgm:t>
    </dgm:pt>
    <dgm:pt modelId="{DE47AEBF-3892-9148-8819-6FF6C345DFBF}" type="sibTrans" cxnId="{D32C6F41-8CD3-A44C-ACA6-C6E4220E62FE}">
      <dgm:prSet/>
      <dgm:spPr/>
      <dgm:t>
        <a:bodyPr/>
        <a:lstStyle/>
        <a:p>
          <a:endParaRPr kumimoji="1" lang="ja-JP" altLang="en-US" sz="1400">
            <a:solidFill>
              <a:schemeClr val="tx1"/>
            </a:solidFill>
          </a:endParaRPr>
        </a:p>
      </dgm:t>
    </dgm:pt>
    <dgm:pt modelId="{61CAFEAF-AA28-004E-B42C-FE857D2BE30D}">
      <dgm:prSet custT="1"/>
      <dgm:spPr/>
      <dgm:t>
        <a:bodyPr/>
        <a:lstStyle/>
        <a:p>
          <a:pPr>
            <a:spcAft>
              <a:spcPts val="0"/>
            </a:spcAft>
          </a:pPr>
          <a:r>
            <a:rPr lang="ja-JP" altLang="en-US" sz="1200" dirty="0">
              <a:solidFill>
                <a:schemeClr val="tx1"/>
              </a:solidFill>
            </a:rPr>
            <a:t>災害現場の状況（被ばく、汚染）をいち早く把握し、傷病者の数、重症度を見積もる</a:t>
          </a:r>
          <a:endParaRPr lang="en-US" altLang="ja-JP" sz="1200" dirty="0">
            <a:solidFill>
              <a:schemeClr val="tx1"/>
            </a:solidFill>
          </a:endParaRPr>
        </a:p>
      </dgm:t>
    </dgm:pt>
    <dgm:pt modelId="{03D671C9-DF11-D74C-95F6-EC8CFA7CA9B5}" type="parTrans" cxnId="{DFFBE220-F5E0-B04F-A118-090B30119648}">
      <dgm:prSet/>
      <dgm:spPr/>
      <dgm:t>
        <a:bodyPr/>
        <a:lstStyle/>
        <a:p>
          <a:endParaRPr kumimoji="1" lang="ja-JP" altLang="en-US" sz="1400">
            <a:solidFill>
              <a:schemeClr val="tx1"/>
            </a:solidFill>
          </a:endParaRPr>
        </a:p>
      </dgm:t>
    </dgm:pt>
    <dgm:pt modelId="{FB245816-30AA-9047-B54D-8278769782B9}" type="sibTrans" cxnId="{DFFBE220-F5E0-B04F-A118-090B30119648}">
      <dgm:prSet/>
      <dgm:spPr/>
      <dgm:t>
        <a:bodyPr/>
        <a:lstStyle/>
        <a:p>
          <a:endParaRPr kumimoji="1" lang="ja-JP" altLang="en-US" sz="1400">
            <a:solidFill>
              <a:schemeClr val="tx1"/>
            </a:solidFill>
          </a:endParaRPr>
        </a:p>
      </dgm:t>
    </dgm:pt>
    <dgm:pt modelId="{E7EDD564-785B-D24E-B162-CE9957684DFC}">
      <dgm:prSet custT="1"/>
      <dgm:spPr/>
      <dgm:t>
        <a:bodyPr/>
        <a:lstStyle/>
        <a:p>
          <a:pPr>
            <a:spcAft>
              <a:spcPts val="0"/>
            </a:spcAft>
          </a:pPr>
          <a:r>
            <a:rPr kumimoji="1" lang="ja-JP" altLang="en-US" sz="1200" dirty="0">
              <a:solidFill>
                <a:schemeClr val="tx1"/>
              </a:solidFill>
            </a:rPr>
            <a:t>限られた資源でトリアージ（搬送先等の選定）</a:t>
          </a:r>
        </a:p>
      </dgm:t>
    </dgm:pt>
    <dgm:pt modelId="{307B2C2C-D549-5841-8B5E-B1F68861E9F1}" type="parTrans" cxnId="{73D63D42-CD53-B044-AB10-42B659E388C8}">
      <dgm:prSet/>
      <dgm:spPr/>
      <dgm:t>
        <a:bodyPr/>
        <a:lstStyle/>
        <a:p>
          <a:endParaRPr kumimoji="1" lang="ja-JP" altLang="en-US" sz="1400">
            <a:solidFill>
              <a:schemeClr val="tx1"/>
            </a:solidFill>
          </a:endParaRPr>
        </a:p>
      </dgm:t>
    </dgm:pt>
    <dgm:pt modelId="{01473794-C513-0E42-A0DE-6A1E6D536A5C}" type="sibTrans" cxnId="{73D63D42-CD53-B044-AB10-42B659E388C8}">
      <dgm:prSet/>
      <dgm:spPr/>
      <dgm:t>
        <a:bodyPr/>
        <a:lstStyle/>
        <a:p>
          <a:endParaRPr kumimoji="1" lang="ja-JP" altLang="en-US" sz="1400">
            <a:solidFill>
              <a:schemeClr val="tx1"/>
            </a:solidFill>
          </a:endParaRPr>
        </a:p>
      </dgm:t>
    </dgm:pt>
    <dgm:pt modelId="{43E08685-0A08-E34F-8C60-A8836D661A5C}">
      <dgm:prSet custT="1"/>
      <dgm:spPr>
        <a:solidFill>
          <a:schemeClr val="accent3"/>
        </a:solidFill>
      </dgm:spPr>
      <dgm:t>
        <a:bodyPr/>
        <a:lstStyle/>
        <a:p>
          <a:pPr>
            <a:lnSpc>
              <a:spcPct val="100000"/>
            </a:lnSpc>
            <a:spcAft>
              <a:spcPts val="0"/>
            </a:spcAft>
          </a:pPr>
          <a:r>
            <a:rPr kumimoji="1" lang="ja-JP" altLang="en-US" sz="1600" dirty="0">
              <a:solidFill>
                <a:schemeClr val="tx1"/>
              </a:solidFill>
            </a:rPr>
            <a:t>治療</a:t>
          </a:r>
          <a:endParaRPr kumimoji="1" lang="en-US" altLang="ja-JP" sz="1600" dirty="0">
            <a:solidFill>
              <a:schemeClr val="tx1"/>
            </a:solidFill>
          </a:endParaRPr>
        </a:p>
        <a:p>
          <a:pPr>
            <a:lnSpc>
              <a:spcPct val="100000"/>
            </a:lnSpc>
            <a:spcAft>
              <a:spcPts val="0"/>
            </a:spcAft>
          </a:pPr>
          <a:r>
            <a:rPr kumimoji="1" lang="en-US" altLang="ja-JP" sz="1600" dirty="0">
              <a:solidFill>
                <a:schemeClr val="tx1"/>
              </a:solidFill>
            </a:rPr>
            <a:t>Treatment</a:t>
          </a:r>
          <a:endParaRPr kumimoji="1" lang="ja-JP" altLang="en-US" sz="1600" dirty="0">
            <a:solidFill>
              <a:schemeClr val="tx1"/>
            </a:solidFill>
          </a:endParaRPr>
        </a:p>
      </dgm:t>
    </dgm:pt>
    <dgm:pt modelId="{0149CCB4-3698-2348-B991-4C7396F5D75D}" type="parTrans" cxnId="{45D25D1C-1F7D-7A4B-B696-92F83BA0D315}">
      <dgm:prSet/>
      <dgm:spPr/>
      <dgm:t>
        <a:bodyPr/>
        <a:lstStyle/>
        <a:p>
          <a:endParaRPr kumimoji="1" lang="ja-JP" altLang="en-US">
            <a:solidFill>
              <a:schemeClr val="tx1"/>
            </a:solidFill>
          </a:endParaRPr>
        </a:p>
      </dgm:t>
    </dgm:pt>
    <dgm:pt modelId="{75831C02-63C4-F843-9FE6-94EBE1CE2919}" type="sibTrans" cxnId="{45D25D1C-1F7D-7A4B-B696-92F83BA0D315}">
      <dgm:prSet/>
      <dgm:spPr/>
      <dgm:t>
        <a:bodyPr/>
        <a:lstStyle/>
        <a:p>
          <a:endParaRPr kumimoji="1" lang="ja-JP" altLang="en-US">
            <a:solidFill>
              <a:schemeClr val="tx1"/>
            </a:solidFill>
          </a:endParaRPr>
        </a:p>
      </dgm:t>
    </dgm:pt>
    <dgm:pt modelId="{F06B747A-1BD9-DE47-B238-99B6AE31BBB5}">
      <dgm:prSet custT="1"/>
      <dgm:spPr>
        <a:solidFill>
          <a:schemeClr val="accent3"/>
        </a:solidFill>
      </dgm:spPr>
      <dgm:t>
        <a:bodyPr/>
        <a:lstStyle/>
        <a:p>
          <a:pPr>
            <a:lnSpc>
              <a:spcPct val="100000"/>
            </a:lnSpc>
            <a:spcAft>
              <a:spcPts val="0"/>
            </a:spcAft>
          </a:pPr>
          <a:r>
            <a:rPr kumimoji="1" lang="ja-JP" altLang="en-US" sz="1600">
              <a:solidFill>
                <a:schemeClr val="tx1"/>
              </a:solidFill>
            </a:rPr>
            <a:t>搬送</a:t>
          </a:r>
          <a:endParaRPr kumimoji="1" lang="en-US" altLang="ja-JP" sz="1600" dirty="0">
            <a:solidFill>
              <a:schemeClr val="tx1"/>
            </a:solidFill>
          </a:endParaRPr>
        </a:p>
        <a:p>
          <a:pPr>
            <a:lnSpc>
              <a:spcPct val="100000"/>
            </a:lnSpc>
            <a:spcAft>
              <a:spcPts val="0"/>
            </a:spcAft>
          </a:pPr>
          <a:r>
            <a:rPr kumimoji="1" lang="en-US" altLang="ja-JP" sz="1600" dirty="0">
              <a:solidFill>
                <a:schemeClr val="tx1"/>
              </a:solidFill>
            </a:rPr>
            <a:t>Transport</a:t>
          </a:r>
        </a:p>
      </dgm:t>
    </dgm:pt>
    <dgm:pt modelId="{9AF0E165-CE49-094A-92AF-9D14E7CFD201}" type="parTrans" cxnId="{54B35594-8317-3349-BDC1-EA487D380935}">
      <dgm:prSet/>
      <dgm:spPr/>
      <dgm:t>
        <a:bodyPr/>
        <a:lstStyle/>
        <a:p>
          <a:endParaRPr kumimoji="1" lang="ja-JP" altLang="en-US">
            <a:solidFill>
              <a:schemeClr val="tx1"/>
            </a:solidFill>
          </a:endParaRPr>
        </a:p>
      </dgm:t>
    </dgm:pt>
    <dgm:pt modelId="{B330E0B6-7181-B84A-844F-E698A968308C}" type="sibTrans" cxnId="{54B35594-8317-3349-BDC1-EA487D380935}">
      <dgm:prSet/>
      <dgm:spPr/>
      <dgm:t>
        <a:bodyPr/>
        <a:lstStyle/>
        <a:p>
          <a:endParaRPr kumimoji="1" lang="ja-JP" altLang="en-US">
            <a:solidFill>
              <a:schemeClr val="tx1"/>
            </a:solidFill>
          </a:endParaRPr>
        </a:p>
      </dgm:t>
    </dgm:pt>
    <dgm:pt modelId="{9EED01FE-E4EB-DF4A-8A93-B139D42C74FB}">
      <dgm:prSet custT="1"/>
      <dgm:spPr/>
      <dgm:t>
        <a:bodyPr/>
        <a:lstStyle/>
        <a:p>
          <a:pPr>
            <a:spcAft>
              <a:spcPts val="0"/>
            </a:spcAft>
          </a:pPr>
          <a:r>
            <a:rPr kumimoji="1" lang="ja-JP" altLang="en-US" sz="1200">
              <a:solidFill>
                <a:schemeClr val="tx1"/>
              </a:solidFill>
            </a:rPr>
            <a:t>救命等処置優先の判断</a:t>
          </a:r>
          <a:endParaRPr kumimoji="1" lang="ja-JP" altLang="en-US" sz="1200" dirty="0">
            <a:solidFill>
              <a:schemeClr val="tx1"/>
            </a:solidFill>
          </a:endParaRPr>
        </a:p>
      </dgm:t>
    </dgm:pt>
    <dgm:pt modelId="{56B2DDB4-90D7-C34B-AC70-C7B7D9ED0631}" type="parTrans" cxnId="{C4F257E6-70CB-404B-A604-3FD7620BF204}">
      <dgm:prSet/>
      <dgm:spPr/>
      <dgm:t>
        <a:bodyPr/>
        <a:lstStyle/>
        <a:p>
          <a:endParaRPr kumimoji="1" lang="ja-JP" altLang="en-US">
            <a:solidFill>
              <a:schemeClr val="tx1"/>
            </a:solidFill>
          </a:endParaRPr>
        </a:p>
      </dgm:t>
    </dgm:pt>
    <dgm:pt modelId="{6B90FF61-E2F9-914D-AF0F-B38715CE03B2}" type="sibTrans" cxnId="{C4F257E6-70CB-404B-A604-3FD7620BF204}">
      <dgm:prSet/>
      <dgm:spPr/>
      <dgm:t>
        <a:bodyPr/>
        <a:lstStyle/>
        <a:p>
          <a:endParaRPr kumimoji="1" lang="ja-JP" altLang="en-US">
            <a:solidFill>
              <a:schemeClr val="tx1"/>
            </a:solidFill>
          </a:endParaRPr>
        </a:p>
      </dgm:t>
    </dgm:pt>
    <dgm:pt modelId="{EC6FE2DF-A793-324F-99BA-EC66EAAE2789}">
      <dgm:prSet custT="1"/>
      <dgm:spPr/>
      <dgm:t>
        <a:bodyPr/>
        <a:lstStyle/>
        <a:p>
          <a:pPr>
            <a:lnSpc>
              <a:spcPct val="80000"/>
            </a:lnSpc>
            <a:spcAft>
              <a:spcPts val="0"/>
            </a:spcAft>
          </a:pPr>
          <a:r>
            <a:rPr kumimoji="1" lang="ja-JP" altLang="en-US" sz="1200">
              <a:solidFill>
                <a:schemeClr val="tx1"/>
              </a:solidFill>
            </a:rPr>
            <a:t>被ばく線量評価</a:t>
          </a:r>
          <a:endParaRPr kumimoji="1" lang="ja-JP" altLang="en-US" sz="1200" dirty="0">
            <a:solidFill>
              <a:schemeClr val="tx1"/>
            </a:solidFill>
          </a:endParaRPr>
        </a:p>
      </dgm:t>
    </dgm:pt>
    <dgm:pt modelId="{6E2508FF-8392-0645-8099-95D5AB4798D6}" type="parTrans" cxnId="{8C85BE40-4638-3143-825B-E7DCB8AAFA66}">
      <dgm:prSet/>
      <dgm:spPr/>
      <dgm:t>
        <a:bodyPr/>
        <a:lstStyle/>
        <a:p>
          <a:endParaRPr kumimoji="1" lang="ja-JP" altLang="en-US">
            <a:solidFill>
              <a:schemeClr val="tx1"/>
            </a:solidFill>
          </a:endParaRPr>
        </a:p>
      </dgm:t>
    </dgm:pt>
    <dgm:pt modelId="{C27984A0-EE8E-4049-A00F-B551EDDE7B74}" type="sibTrans" cxnId="{8C85BE40-4638-3143-825B-E7DCB8AAFA66}">
      <dgm:prSet/>
      <dgm:spPr/>
      <dgm:t>
        <a:bodyPr/>
        <a:lstStyle/>
        <a:p>
          <a:endParaRPr kumimoji="1" lang="ja-JP" altLang="en-US">
            <a:solidFill>
              <a:schemeClr val="tx1"/>
            </a:solidFill>
          </a:endParaRPr>
        </a:p>
      </dgm:t>
    </dgm:pt>
    <dgm:pt modelId="{5DCFD5BA-EC31-C84D-85ED-CF4BFA61E790}">
      <dgm:prSet custT="1"/>
      <dgm:spPr/>
      <dgm:t>
        <a:bodyPr/>
        <a:lstStyle/>
        <a:p>
          <a:pPr>
            <a:lnSpc>
              <a:spcPct val="100000"/>
            </a:lnSpc>
            <a:spcAft>
              <a:spcPts val="0"/>
            </a:spcAft>
          </a:pPr>
          <a:r>
            <a:rPr kumimoji="1" lang="ja-JP" altLang="en-US" sz="1200">
              <a:solidFill>
                <a:schemeClr val="tx1"/>
              </a:solidFill>
              <a:latin typeface="+mn-ea"/>
              <a:ea typeface="+mn-ea"/>
            </a:rPr>
            <a:t>原子力災害拠点病院への搬送</a:t>
          </a:r>
          <a:endParaRPr kumimoji="1" lang="ja-JP" altLang="en-US" sz="1200" dirty="0">
            <a:solidFill>
              <a:schemeClr val="tx1"/>
            </a:solidFill>
            <a:latin typeface="+mn-ea"/>
            <a:ea typeface="+mn-ea"/>
          </a:endParaRPr>
        </a:p>
      </dgm:t>
    </dgm:pt>
    <dgm:pt modelId="{C7C615EF-6F00-5B42-9F36-FDACEAF0E5F9}" type="parTrans" cxnId="{3A15D2F8-AC29-9449-95C1-8F0FC6D5BF98}">
      <dgm:prSet/>
      <dgm:spPr/>
      <dgm:t>
        <a:bodyPr/>
        <a:lstStyle/>
        <a:p>
          <a:endParaRPr kumimoji="1" lang="ja-JP" altLang="en-US">
            <a:solidFill>
              <a:schemeClr val="tx1"/>
            </a:solidFill>
          </a:endParaRPr>
        </a:p>
      </dgm:t>
    </dgm:pt>
    <dgm:pt modelId="{96B2A186-1E48-1444-A66A-F200BC4D57B1}" type="sibTrans" cxnId="{3A15D2F8-AC29-9449-95C1-8F0FC6D5BF98}">
      <dgm:prSet/>
      <dgm:spPr/>
      <dgm:t>
        <a:bodyPr/>
        <a:lstStyle/>
        <a:p>
          <a:endParaRPr kumimoji="1" lang="ja-JP" altLang="en-US">
            <a:solidFill>
              <a:schemeClr val="tx1"/>
            </a:solidFill>
          </a:endParaRPr>
        </a:p>
      </dgm:t>
    </dgm:pt>
    <dgm:pt modelId="{093E53F2-B46A-1B42-847A-79AEA27C8E6A}">
      <dgm:prSet custT="1"/>
      <dgm:spPr/>
      <dgm:t>
        <a:bodyPr/>
        <a:lstStyle/>
        <a:p>
          <a:pPr>
            <a:lnSpc>
              <a:spcPct val="80000"/>
            </a:lnSpc>
            <a:spcAft>
              <a:spcPts val="0"/>
            </a:spcAft>
          </a:pPr>
          <a:r>
            <a:rPr kumimoji="1" lang="ja-JP" altLang="en-US" sz="1200">
              <a:solidFill>
                <a:schemeClr val="tx1"/>
              </a:solidFill>
            </a:rPr>
            <a:t>高線量被ばく、内部被ばくの治療</a:t>
          </a:r>
          <a:endParaRPr kumimoji="1" lang="ja-JP" altLang="en-US" sz="1200" dirty="0">
            <a:solidFill>
              <a:schemeClr val="tx1"/>
            </a:solidFill>
          </a:endParaRPr>
        </a:p>
      </dgm:t>
    </dgm:pt>
    <dgm:pt modelId="{CC82F0B5-76A2-684E-9774-91CCCF431E0B}" type="parTrans" cxnId="{E3912FC0-EE14-DD4C-B96F-426EC3D2B423}">
      <dgm:prSet/>
      <dgm:spPr/>
      <dgm:t>
        <a:bodyPr/>
        <a:lstStyle/>
        <a:p>
          <a:endParaRPr kumimoji="1" lang="ja-JP" altLang="en-US">
            <a:solidFill>
              <a:schemeClr val="tx1"/>
            </a:solidFill>
          </a:endParaRPr>
        </a:p>
      </dgm:t>
    </dgm:pt>
    <dgm:pt modelId="{7BCA76EF-3318-934E-9D5D-304AB8C1E12D}" type="sibTrans" cxnId="{E3912FC0-EE14-DD4C-B96F-426EC3D2B423}">
      <dgm:prSet/>
      <dgm:spPr/>
      <dgm:t>
        <a:bodyPr/>
        <a:lstStyle/>
        <a:p>
          <a:endParaRPr kumimoji="1" lang="ja-JP" altLang="en-US">
            <a:solidFill>
              <a:schemeClr val="tx1"/>
            </a:solidFill>
          </a:endParaRPr>
        </a:p>
      </dgm:t>
    </dgm:pt>
    <dgm:pt modelId="{13F0676E-F399-A54D-9174-FE8F076F341D}">
      <dgm:prSet custT="1"/>
      <dgm:spPr/>
      <dgm:t>
        <a:bodyPr/>
        <a:lstStyle/>
        <a:p>
          <a:pPr>
            <a:lnSpc>
              <a:spcPct val="100000"/>
            </a:lnSpc>
            <a:spcAft>
              <a:spcPts val="0"/>
            </a:spcAft>
          </a:pPr>
          <a:r>
            <a:rPr kumimoji="1" lang="ja-JP" altLang="en-US" sz="1200">
              <a:solidFill>
                <a:schemeClr val="tx1"/>
              </a:solidFill>
              <a:latin typeface="+mn-ea"/>
              <a:ea typeface="+mn-ea"/>
            </a:rPr>
            <a:t>高度被ばく医療支援センターへの搬送</a:t>
          </a:r>
          <a:endParaRPr kumimoji="1" lang="ja-JP" altLang="en-US" sz="1200" dirty="0">
            <a:solidFill>
              <a:schemeClr val="tx1"/>
            </a:solidFill>
            <a:latin typeface="+mn-ea"/>
            <a:ea typeface="+mn-ea"/>
          </a:endParaRPr>
        </a:p>
      </dgm:t>
    </dgm:pt>
    <dgm:pt modelId="{CCABAD18-02F8-914D-8D1F-891C659A6212}" type="parTrans" cxnId="{0D959F9B-A0C4-9645-A002-B26EC5370ED5}">
      <dgm:prSet/>
      <dgm:spPr/>
      <dgm:t>
        <a:bodyPr/>
        <a:lstStyle/>
        <a:p>
          <a:endParaRPr kumimoji="1" lang="ja-JP" altLang="en-US">
            <a:solidFill>
              <a:schemeClr val="tx1"/>
            </a:solidFill>
          </a:endParaRPr>
        </a:p>
      </dgm:t>
    </dgm:pt>
    <dgm:pt modelId="{B2CF9DD8-2168-2849-829F-2D7EC1300D9D}" type="sibTrans" cxnId="{0D959F9B-A0C4-9645-A002-B26EC5370ED5}">
      <dgm:prSet/>
      <dgm:spPr/>
      <dgm:t>
        <a:bodyPr/>
        <a:lstStyle/>
        <a:p>
          <a:endParaRPr kumimoji="1" lang="ja-JP" altLang="en-US">
            <a:solidFill>
              <a:schemeClr val="tx1"/>
            </a:solidFill>
          </a:endParaRPr>
        </a:p>
      </dgm:t>
    </dgm:pt>
    <dgm:pt modelId="{84A8F148-7090-E74B-8454-163BBCA2A623}">
      <dgm:prSet custT="1"/>
      <dgm:spPr/>
      <dgm:t>
        <a:bodyPr/>
        <a:lstStyle/>
        <a:p>
          <a:pPr>
            <a:lnSpc>
              <a:spcPct val="80000"/>
            </a:lnSpc>
            <a:spcAft>
              <a:spcPts val="0"/>
            </a:spcAft>
          </a:pPr>
          <a:r>
            <a:rPr kumimoji="1" lang="ja-JP" altLang="en-US" sz="1200">
              <a:solidFill>
                <a:schemeClr val="tx1"/>
              </a:solidFill>
            </a:rPr>
            <a:t>創傷汚染等の除染</a:t>
          </a:r>
          <a:endParaRPr kumimoji="1" lang="ja-JP" altLang="en-US" sz="1200" dirty="0">
            <a:solidFill>
              <a:schemeClr val="tx1"/>
            </a:solidFill>
          </a:endParaRPr>
        </a:p>
      </dgm:t>
    </dgm:pt>
    <dgm:pt modelId="{1A8CA3B0-C4A6-EF4C-A9A9-604D187311D7}" type="parTrans" cxnId="{F56104FC-1281-8E4C-9D00-1908EB631976}">
      <dgm:prSet/>
      <dgm:spPr/>
      <dgm:t>
        <a:bodyPr/>
        <a:lstStyle/>
        <a:p>
          <a:endParaRPr kumimoji="1" lang="ja-JP" altLang="en-US">
            <a:solidFill>
              <a:schemeClr val="tx1"/>
            </a:solidFill>
          </a:endParaRPr>
        </a:p>
      </dgm:t>
    </dgm:pt>
    <dgm:pt modelId="{E84F3FEA-1C5B-6D48-AB9E-6607A40EDAF8}" type="sibTrans" cxnId="{F56104FC-1281-8E4C-9D00-1908EB631976}">
      <dgm:prSet/>
      <dgm:spPr/>
      <dgm:t>
        <a:bodyPr/>
        <a:lstStyle/>
        <a:p>
          <a:endParaRPr kumimoji="1" lang="ja-JP" altLang="en-US">
            <a:solidFill>
              <a:schemeClr val="tx1"/>
            </a:solidFill>
          </a:endParaRPr>
        </a:p>
      </dgm:t>
    </dgm:pt>
    <dgm:pt modelId="{0D3433C4-DEE2-974C-8E21-0534F6CF1CC6}" type="pres">
      <dgm:prSet presAssocID="{AE390820-FB30-9E4F-867C-81015990F896}" presName="Name0" presStyleCnt="0">
        <dgm:presLayoutVars>
          <dgm:dir/>
          <dgm:animLvl val="lvl"/>
          <dgm:resizeHandles val="exact"/>
        </dgm:presLayoutVars>
      </dgm:prSet>
      <dgm:spPr/>
    </dgm:pt>
    <dgm:pt modelId="{2CD04B15-93B4-E840-9FCF-1EF53854E2DD}" type="pres">
      <dgm:prSet presAssocID="{1FDE4998-05D6-E944-8EF7-D611431D7309}" presName="linNode" presStyleCnt="0"/>
      <dgm:spPr/>
    </dgm:pt>
    <dgm:pt modelId="{FBFC3676-A3DF-914C-B909-F09F26810788}" type="pres">
      <dgm:prSet presAssocID="{1FDE4998-05D6-E944-8EF7-D611431D7309}" presName="parentText" presStyleLbl="node1" presStyleIdx="0" presStyleCnt="7" custScaleX="121271">
        <dgm:presLayoutVars>
          <dgm:chMax val="1"/>
          <dgm:bulletEnabled val="1"/>
        </dgm:presLayoutVars>
      </dgm:prSet>
      <dgm:spPr/>
    </dgm:pt>
    <dgm:pt modelId="{12BB628E-9CFA-CB4D-9A9C-D0CCCF27BD99}" type="pres">
      <dgm:prSet presAssocID="{1FDE4998-05D6-E944-8EF7-D611431D7309}" presName="descendantText" presStyleLbl="alignAccFollowNode1" presStyleIdx="0" presStyleCnt="7">
        <dgm:presLayoutVars>
          <dgm:bulletEnabled val="1"/>
        </dgm:presLayoutVars>
      </dgm:prSet>
      <dgm:spPr/>
    </dgm:pt>
    <dgm:pt modelId="{3954E7A1-DCF2-2E45-A8E6-6C33120EA5BD}" type="pres">
      <dgm:prSet presAssocID="{BBF771D8-D9DD-D645-B740-77AFB116E205}" presName="sp" presStyleCnt="0"/>
      <dgm:spPr/>
    </dgm:pt>
    <dgm:pt modelId="{849F1A30-7A2B-E845-B0A3-93F27EEE8376}" type="pres">
      <dgm:prSet presAssocID="{AFFF1DCE-2613-9949-9977-3EC5B69C6319}" presName="linNode" presStyleCnt="0"/>
      <dgm:spPr/>
    </dgm:pt>
    <dgm:pt modelId="{4F81882F-D8AA-1A4E-A51F-E0E6B7122158}" type="pres">
      <dgm:prSet presAssocID="{AFFF1DCE-2613-9949-9977-3EC5B69C6319}" presName="parentText" presStyleLbl="node1" presStyleIdx="1" presStyleCnt="7" custScaleX="121153">
        <dgm:presLayoutVars>
          <dgm:chMax val="1"/>
          <dgm:bulletEnabled val="1"/>
        </dgm:presLayoutVars>
      </dgm:prSet>
      <dgm:spPr/>
    </dgm:pt>
    <dgm:pt modelId="{B5964A51-8B44-FD44-892B-494A85270AC8}" type="pres">
      <dgm:prSet presAssocID="{AFFF1DCE-2613-9949-9977-3EC5B69C6319}" presName="descendantText" presStyleLbl="alignAccFollowNode1" presStyleIdx="1" presStyleCnt="7" custScaleY="114970">
        <dgm:presLayoutVars>
          <dgm:bulletEnabled val="1"/>
        </dgm:presLayoutVars>
      </dgm:prSet>
      <dgm:spPr/>
    </dgm:pt>
    <dgm:pt modelId="{67A59519-7CB5-6748-9943-8E1F95AD50F5}" type="pres">
      <dgm:prSet presAssocID="{1959B024-2CE4-EC4D-8E01-CC423C04BCF7}" presName="sp" presStyleCnt="0"/>
      <dgm:spPr/>
    </dgm:pt>
    <dgm:pt modelId="{8F17061E-71E9-364F-A2E3-A7F28BF19D5F}" type="pres">
      <dgm:prSet presAssocID="{44882486-6C3C-024E-930C-062E58772623}" presName="linNode" presStyleCnt="0"/>
      <dgm:spPr/>
    </dgm:pt>
    <dgm:pt modelId="{84867041-6803-0944-8145-D4DBEEA19FB6}" type="pres">
      <dgm:prSet presAssocID="{44882486-6C3C-024E-930C-062E58772623}" presName="parentText" presStyleLbl="node1" presStyleIdx="2" presStyleCnt="7" custScaleX="121271">
        <dgm:presLayoutVars>
          <dgm:chMax val="1"/>
          <dgm:bulletEnabled val="1"/>
        </dgm:presLayoutVars>
      </dgm:prSet>
      <dgm:spPr/>
    </dgm:pt>
    <dgm:pt modelId="{115DBE1D-BB20-934C-914E-73B964AC7D21}" type="pres">
      <dgm:prSet presAssocID="{44882486-6C3C-024E-930C-062E58772623}" presName="descendantText" presStyleLbl="alignAccFollowNode1" presStyleIdx="2" presStyleCnt="7">
        <dgm:presLayoutVars>
          <dgm:bulletEnabled val="1"/>
        </dgm:presLayoutVars>
      </dgm:prSet>
      <dgm:spPr/>
    </dgm:pt>
    <dgm:pt modelId="{45D05F4A-BC7C-0041-9D7B-FB896843B8BE}" type="pres">
      <dgm:prSet presAssocID="{83DA1023-8C0A-DD48-AC1B-EC942418BC3C}" presName="sp" presStyleCnt="0"/>
      <dgm:spPr/>
    </dgm:pt>
    <dgm:pt modelId="{26E80602-8F3E-D545-B020-9FD5DB984ECF}" type="pres">
      <dgm:prSet presAssocID="{4957EB16-4D24-E040-92BF-A5467BBCE63D}" presName="linNode" presStyleCnt="0"/>
      <dgm:spPr/>
    </dgm:pt>
    <dgm:pt modelId="{A505B46E-5D78-9B4D-A49A-5E9D8CDC487E}" type="pres">
      <dgm:prSet presAssocID="{4957EB16-4D24-E040-92BF-A5467BBCE63D}" presName="parentText" presStyleLbl="node1" presStyleIdx="3" presStyleCnt="7" custScaleX="121271">
        <dgm:presLayoutVars>
          <dgm:chMax val="1"/>
          <dgm:bulletEnabled val="1"/>
        </dgm:presLayoutVars>
      </dgm:prSet>
      <dgm:spPr/>
    </dgm:pt>
    <dgm:pt modelId="{7324D707-ADD0-1D42-A9BD-A797108A75C0}" type="pres">
      <dgm:prSet presAssocID="{4957EB16-4D24-E040-92BF-A5467BBCE63D}" presName="descendantText" presStyleLbl="alignAccFollowNode1" presStyleIdx="3" presStyleCnt="7">
        <dgm:presLayoutVars>
          <dgm:bulletEnabled val="1"/>
        </dgm:presLayoutVars>
      </dgm:prSet>
      <dgm:spPr/>
    </dgm:pt>
    <dgm:pt modelId="{476AE957-74BE-774B-9E31-252751243734}" type="pres">
      <dgm:prSet presAssocID="{C629AF68-9484-8B45-AA9B-8EFCC370C52B}" presName="sp" presStyleCnt="0"/>
      <dgm:spPr/>
    </dgm:pt>
    <dgm:pt modelId="{3878F13A-39C0-CC44-B705-0E839D03318E}" type="pres">
      <dgm:prSet presAssocID="{47F36387-792A-B049-823B-2DB6A30EDC67}" presName="linNode" presStyleCnt="0"/>
      <dgm:spPr/>
    </dgm:pt>
    <dgm:pt modelId="{94980E47-20FD-A246-B1DB-60613381A515}" type="pres">
      <dgm:prSet presAssocID="{47F36387-792A-B049-823B-2DB6A30EDC67}" presName="parentText" presStyleLbl="node1" presStyleIdx="4" presStyleCnt="7" custScaleX="121271">
        <dgm:presLayoutVars>
          <dgm:chMax val="1"/>
          <dgm:bulletEnabled val="1"/>
        </dgm:presLayoutVars>
      </dgm:prSet>
      <dgm:spPr/>
    </dgm:pt>
    <dgm:pt modelId="{EC943EF5-8AD0-2948-A6D2-5D82D8D71700}" type="pres">
      <dgm:prSet presAssocID="{47F36387-792A-B049-823B-2DB6A30EDC67}" presName="descendantText" presStyleLbl="alignAccFollowNode1" presStyleIdx="4" presStyleCnt="7">
        <dgm:presLayoutVars>
          <dgm:bulletEnabled val="1"/>
        </dgm:presLayoutVars>
      </dgm:prSet>
      <dgm:spPr/>
    </dgm:pt>
    <dgm:pt modelId="{0C6AEA65-353C-764D-BC66-6AA56E298D84}" type="pres">
      <dgm:prSet presAssocID="{DE47AEBF-3892-9148-8819-6FF6C345DFBF}" presName="sp" presStyleCnt="0"/>
      <dgm:spPr/>
    </dgm:pt>
    <dgm:pt modelId="{D8C14238-7FFF-A44D-A011-C28CDAAD2334}" type="pres">
      <dgm:prSet presAssocID="{43E08685-0A08-E34F-8C60-A8836D661A5C}" presName="linNode" presStyleCnt="0"/>
      <dgm:spPr/>
    </dgm:pt>
    <dgm:pt modelId="{7CDB6D11-DE70-314E-BAFA-C029541E67F7}" type="pres">
      <dgm:prSet presAssocID="{43E08685-0A08-E34F-8C60-A8836D661A5C}" presName="parentText" presStyleLbl="node1" presStyleIdx="5" presStyleCnt="7" custScaleX="120296">
        <dgm:presLayoutVars>
          <dgm:chMax val="1"/>
          <dgm:bulletEnabled val="1"/>
        </dgm:presLayoutVars>
      </dgm:prSet>
      <dgm:spPr/>
    </dgm:pt>
    <dgm:pt modelId="{C38FB20D-4AF3-F849-AB6A-9608DC2490F0}" type="pres">
      <dgm:prSet presAssocID="{43E08685-0A08-E34F-8C60-A8836D661A5C}" presName="descendantText" presStyleLbl="alignAccFollowNode1" presStyleIdx="5" presStyleCnt="7" custScaleY="123281">
        <dgm:presLayoutVars>
          <dgm:bulletEnabled val="1"/>
        </dgm:presLayoutVars>
      </dgm:prSet>
      <dgm:spPr/>
    </dgm:pt>
    <dgm:pt modelId="{875B5D16-A500-F64E-BA63-6A14F96B4A5B}" type="pres">
      <dgm:prSet presAssocID="{75831C02-63C4-F843-9FE6-94EBE1CE2919}" presName="sp" presStyleCnt="0"/>
      <dgm:spPr/>
    </dgm:pt>
    <dgm:pt modelId="{1641BB4A-A130-754F-B1C4-2F47360D3433}" type="pres">
      <dgm:prSet presAssocID="{F06B747A-1BD9-DE47-B238-99B6AE31BBB5}" presName="linNode" presStyleCnt="0"/>
      <dgm:spPr/>
    </dgm:pt>
    <dgm:pt modelId="{7DDBF181-C177-A048-B387-46D4AC032779}" type="pres">
      <dgm:prSet presAssocID="{F06B747A-1BD9-DE47-B238-99B6AE31BBB5}" presName="parentText" presStyleLbl="node1" presStyleIdx="6" presStyleCnt="7" custScaleX="121569">
        <dgm:presLayoutVars>
          <dgm:chMax val="1"/>
          <dgm:bulletEnabled val="1"/>
        </dgm:presLayoutVars>
      </dgm:prSet>
      <dgm:spPr/>
    </dgm:pt>
    <dgm:pt modelId="{9871908D-2279-6940-9A7F-F7541193264E}" type="pres">
      <dgm:prSet presAssocID="{F06B747A-1BD9-DE47-B238-99B6AE31BBB5}" presName="descendantText" presStyleLbl="alignAccFollowNode1" presStyleIdx="6" presStyleCnt="7">
        <dgm:presLayoutVars>
          <dgm:bulletEnabled val="1"/>
        </dgm:presLayoutVars>
      </dgm:prSet>
      <dgm:spPr/>
    </dgm:pt>
  </dgm:ptLst>
  <dgm:cxnLst>
    <dgm:cxn modelId="{776D9708-B882-5D44-A43E-2F89840E10AC}" srcId="{AE390820-FB30-9E4F-867C-81015990F896}" destId="{44882486-6C3C-024E-930C-062E58772623}" srcOrd="2" destOrd="0" parTransId="{A7BF8D52-31A0-C547-8773-553CF1A18773}" sibTransId="{83DA1023-8C0A-DD48-AC1B-EC942418BC3C}"/>
    <dgm:cxn modelId="{DAA26F0A-3532-C14E-9D66-152DB0B3473D}" type="presOf" srcId="{43E08685-0A08-E34F-8C60-A8836D661A5C}" destId="{7CDB6D11-DE70-314E-BAFA-C029541E67F7}" srcOrd="0" destOrd="0" presId="urn:microsoft.com/office/officeart/2005/8/layout/vList5"/>
    <dgm:cxn modelId="{E6385115-478E-5846-BC0C-767BE1654CD7}" type="presOf" srcId="{AE390820-FB30-9E4F-867C-81015990F896}" destId="{0D3433C4-DEE2-974C-8E21-0534F6CF1CC6}" srcOrd="0" destOrd="0" presId="urn:microsoft.com/office/officeart/2005/8/layout/vList5"/>
    <dgm:cxn modelId="{C5044A16-5898-764A-8317-8150EB7209F4}" srcId="{44882486-6C3C-024E-930C-062E58772623}" destId="{AAAE1EE7-0717-BC4C-8316-2FAFEA85FBBC}" srcOrd="0" destOrd="0" parTransId="{CDAE42BB-0354-0540-9B81-BE5158292AD7}" sibTransId="{6D769361-7DB3-D441-A9AF-E6E2ECA18A1A}"/>
    <dgm:cxn modelId="{7AC83A1B-6BCC-3A4F-902B-3DA271D2711E}" type="presOf" srcId="{09105A2E-1D35-654C-BDB5-7EC3F1D2AEA7}" destId="{115DBE1D-BB20-934C-914E-73B964AC7D21}" srcOrd="0" destOrd="1" presId="urn:microsoft.com/office/officeart/2005/8/layout/vList5"/>
    <dgm:cxn modelId="{65FD0F1C-B0DE-D843-B4A4-5B2C42F179F8}" srcId="{AFFF1DCE-2613-9949-9977-3EC5B69C6319}" destId="{318CCE59-35DA-2444-9809-BF2BC8581867}" srcOrd="2" destOrd="0" parTransId="{26968F2E-9380-1349-905A-07FC3E014502}" sibTransId="{204B46EA-8652-7040-BB3B-823DD3B07EF0}"/>
    <dgm:cxn modelId="{45D25D1C-1F7D-7A4B-B696-92F83BA0D315}" srcId="{AE390820-FB30-9E4F-867C-81015990F896}" destId="{43E08685-0A08-E34F-8C60-A8836D661A5C}" srcOrd="5" destOrd="0" parTransId="{0149CCB4-3698-2348-B991-4C7396F5D75D}" sibTransId="{75831C02-63C4-F843-9FE6-94EBE1CE2919}"/>
    <dgm:cxn modelId="{DFFBE220-F5E0-B04F-A118-090B30119648}" srcId="{4957EB16-4D24-E040-92BF-A5467BBCE63D}" destId="{61CAFEAF-AA28-004E-B42C-FE857D2BE30D}" srcOrd="0" destOrd="0" parTransId="{03D671C9-DF11-D74C-95F6-EC8CFA7CA9B5}" sibTransId="{FB245816-30AA-9047-B54D-8278769782B9}"/>
    <dgm:cxn modelId="{608E552E-D8D6-3340-8702-44E6D25720C7}" type="presOf" srcId="{1FDE4998-05D6-E944-8EF7-D611431D7309}" destId="{FBFC3676-A3DF-914C-B909-F09F26810788}" srcOrd="0" destOrd="0" presId="urn:microsoft.com/office/officeart/2005/8/layout/vList5"/>
    <dgm:cxn modelId="{405EFC36-B0EA-414E-A71A-EEB1EEE93EA4}" srcId="{AFFF1DCE-2613-9949-9977-3EC5B69C6319}" destId="{8D9D69F9-DDCA-CA40-B8BF-443E345CABCF}" srcOrd="0" destOrd="0" parTransId="{2037EB85-ACCB-BF44-8CFF-275838077936}" sibTransId="{812E79D7-AA75-F949-8118-8E7F0432F634}"/>
    <dgm:cxn modelId="{8C85BE40-4638-3143-825B-E7DCB8AAFA66}" srcId="{43E08685-0A08-E34F-8C60-A8836D661A5C}" destId="{EC6FE2DF-A793-324F-99BA-EC66EAAE2789}" srcOrd="0" destOrd="0" parTransId="{6E2508FF-8392-0645-8099-95D5AB4798D6}" sibTransId="{C27984A0-EE8E-4049-A00F-B551EDDE7B74}"/>
    <dgm:cxn modelId="{D32C6F41-8CD3-A44C-ACA6-C6E4220E62FE}" srcId="{AE390820-FB30-9E4F-867C-81015990F896}" destId="{47F36387-792A-B049-823B-2DB6A30EDC67}" srcOrd="4" destOrd="0" parTransId="{98F4E5DE-7E2B-EA40-A533-C936F1D75075}" sibTransId="{DE47AEBF-3892-9148-8819-6FF6C345DFBF}"/>
    <dgm:cxn modelId="{73D63D42-CD53-B044-AB10-42B659E388C8}" srcId="{47F36387-792A-B049-823B-2DB6A30EDC67}" destId="{E7EDD564-785B-D24E-B162-CE9957684DFC}" srcOrd="0" destOrd="0" parTransId="{307B2C2C-D549-5841-8B5E-B1F68861E9F1}" sibTransId="{01473794-C513-0E42-A0DE-6A1E6D536A5C}"/>
    <dgm:cxn modelId="{5C7DF345-6CD4-7D4E-8352-72C48894DD2F}" srcId="{44882486-6C3C-024E-930C-062E58772623}" destId="{09105A2E-1D35-654C-BDB5-7EC3F1D2AEA7}" srcOrd="1" destOrd="0" parTransId="{0F3424E5-659F-FD41-A0FC-A88F9FA4ABA6}" sibTransId="{B933320C-8657-814E-BDE6-306C43E7CB3A}"/>
    <dgm:cxn modelId="{68078050-0913-7947-BF15-86D0189A6A39}" type="presOf" srcId="{8D9D69F9-DDCA-CA40-B8BF-443E345CABCF}" destId="{B5964A51-8B44-FD44-892B-494A85270AC8}" srcOrd="0" destOrd="0" presId="urn:microsoft.com/office/officeart/2005/8/layout/vList5"/>
    <dgm:cxn modelId="{EF7C6675-1512-9544-82B1-B73756DD8562}" type="presOf" srcId="{13F0676E-F399-A54D-9174-FE8F076F341D}" destId="{9871908D-2279-6940-9A7F-F7541193264E}" srcOrd="0" destOrd="1" presId="urn:microsoft.com/office/officeart/2005/8/layout/vList5"/>
    <dgm:cxn modelId="{EBD9DA55-B722-C545-A1F7-7C5925839479}" type="presOf" srcId="{9EED01FE-E4EB-DF4A-8A93-B139D42C74FB}" destId="{EC943EF5-8AD0-2948-A6D2-5D82D8D71700}" srcOrd="0" destOrd="1" presId="urn:microsoft.com/office/officeart/2005/8/layout/vList5"/>
    <dgm:cxn modelId="{E8DBCF81-A1DB-9A40-AB15-C51E9957BDCD}" type="presOf" srcId="{EC6FE2DF-A793-324F-99BA-EC66EAAE2789}" destId="{C38FB20D-4AF3-F849-AB6A-9608DC2490F0}" srcOrd="0" destOrd="0" presId="urn:microsoft.com/office/officeart/2005/8/layout/vList5"/>
    <dgm:cxn modelId="{F2848384-EB27-AD40-82B9-7D73E921D7EA}" srcId="{AFFF1DCE-2613-9949-9977-3EC5B69C6319}" destId="{CD3E615B-ED88-D040-94C3-BCFF04C45C93}" srcOrd="1" destOrd="0" parTransId="{C20A3DBE-6A60-204E-A98A-653C80473E30}" sibTransId="{632FE4F1-0FE0-0E45-8B19-76F3809CEAE4}"/>
    <dgm:cxn modelId="{59A4D088-A88F-134A-A6F8-FA3B01A607B1}" srcId="{AE390820-FB30-9E4F-867C-81015990F896}" destId="{AFFF1DCE-2613-9949-9977-3EC5B69C6319}" srcOrd="1" destOrd="0" parTransId="{CA92EB69-9B24-CC49-BCFB-E5A7DF786463}" sibTransId="{1959B024-2CE4-EC4D-8E01-CC423C04BCF7}"/>
    <dgm:cxn modelId="{54B35594-8317-3349-BDC1-EA487D380935}" srcId="{AE390820-FB30-9E4F-867C-81015990F896}" destId="{F06B747A-1BD9-DE47-B238-99B6AE31BBB5}" srcOrd="6" destOrd="0" parTransId="{9AF0E165-CE49-094A-92AF-9D14E7CFD201}" sibTransId="{B330E0B6-7181-B84A-844F-E698A968308C}"/>
    <dgm:cxn modelId="{C8DD9B99-D85C-1B41-BF0F-EF088838AD3B}" type="presOf" srcId="{E7EDD564-785B-D24E-B162-CE9957684DFC}" destId="{EC943EF5-8AD0-2948-A6D2-5D82D8D71700}" srcOrd="0" destOrd="0" presId="urn:microsoft.com/office/officeart/2005/8/layout/vList5"/>
    <dgm:cxn modelId="{0D959F9B-A0C4-9645-A002-B26EC5370ED5}" srcId="{F06B747A-1BD9-DE47-B238-99B6AE31BBB5}" destId="{13F0676E-F399-A54D-9174-FE8F076F341D}" srcOrd="1" destOrd="0" parTransId="{CCABAD18-02F8-914D-8D1F-891C659A6212}" sibTransId="{B2CF9DD8-2168-2849-829F-2D7EC1300D9D}"/>
    <dgm:cxn modelId="{E9E7539D-D637-ED4B-904A-B1C8FE07BF28}" type="presOf" srcId="{093E53F2-B46A-1B42-847A-79AEA27C8E6A}" destId="{C38FB20D-4AF3-F849-AB6A-9608DC2490F0}" srcOrd="0" destOrd="1" presId="urn:microsoft.com/office/officeart/2005/8/layout/vList5"/>
    <dgm:cxn modelId="{EDB8C39D-8673-D945-83C1-022BEC270961}" type="presOf" srcId="{AFFF1DCE-2613-9949-9977-3EC5B69C6319}" destId="{4F81882F-D8AA-1A4E-A51F-E0E6B7122158}" srcOrd="0" destOrd="0" presId="urn:microsoft.com/office/officeart/2005/8/layout/vList5"/>
    <dgm:cxn modelId="{9EFCDB9D-D7D7-F84B-AD3F-C84A61CE9028}" type="presOf" srcId="{CD3E615B-ED88-D040-94C3-BCFF04C45C93}" destId="{B5964A51-8B44-FD44-892B-494A85270AC8}" srcOrd="0" destOrd="1" presId="urn:microsoft.com/office/officeart/2005/8/layout/vList5"/>
    <dgm:cxn modelId="{C3A2FFA5-CADE-1147-BED9-73656694A133}" type="presOf" srcId="{44882486-6C3C-024E-930C-062E58772623}" destId="{84867041-6803-0944-8145-D4DBEEA19FB6}" srcOrd="0" destOrd="0" presId="urn:microsoft.com/office/officeart/2005/8/layout/vList5"/>
    <dgm:cxn modelId="{12A2C5AE-D893-A544-80A8-1B6882E15B7F}" type="presOf" srcId="{47F36387-792A-B049-823B-2DB6A30EDC67}" destId="{94980E47-20FD-A246-B1DB-60613381A515}" srcOrd="0" destOrd="0" presId="urn:microsoft.com/office/officeart/2005/8/layout/vList5"/>
    <dgm:cxn modelId="{E3912FC0-EE14-DD4C-B96F-426EC3D2B423}" srcId="{43E08685-0A08-E34F-8C60-A8836D661A5C}" destId="{093E53F2-B46A-1B42-847A-79AEA27C8E6A}" srcOrd="1" destOrd="0" parTransId="{CC82F0B5-76A2-684E-9774-91CCCF431E0B}" sibTransId="{7BCA76EF-3318-934E-9D5D-304AB8C1E12D}"/>
    <dgm:cxn modelId="{B0F81BC8-A25B-0444-A9BB-0C97E2301415}" type="presOf" srcId="{84A8F148-7090-E74B-8454-163BBCA2A623}" destId="{C38FB20D-4AF3-F849-AB6A-9608DC2490F0}" srcOrd="0" destOrd="2" presId="urn:microsoft.com/office/officeart/2005/8/layout/vList5"/>
    <dgm:cxn modelId="{A0A6CFC8-41EE-E141-8481-5D94A8DAFE04}" type="presOf" srcId="{E3FAA06D-71C5-B14A-8954-12A66204C140}" destId="{12BB628E-9CFA-CB4D-9A9C-D0CCCF27BD99}" srcOrd="0" destOrd="0" presId="urn:microsoft.com/office/officeart/2005/8/layout/vList5"/>
    <dgm:cxn modelId="{753CE8CD-9063-384B-8351-7885E3AEA398}" type="presOf" srcId="{61CAFEAF-AA28-004E-B42C-FE857D2BE30D}" destId="{7324D707-ADD0-1D42-A9BD-A797108A75C0}" srcOrd="0" destOrd="0" presId="urn:microsoft.com/office/officeart/2005/8/layout/vList5"/>
    <dgm:cxn modelId="{851EBDD5-BC61-9346-ACC9-1682FB935114}" srcId="{AE390820-FB30-9E4F-867C-81015990F896}" destId="{4957EB16-4D24-E040-92BF-A5467BBCE63D}" srcOrd="3" destOrd="0" parTransId="{354E43EC-BD42-C443-B5B7-66C26A0F7270}" sibTransId="{C629AF68-9484-8B45-AA9B-8EFCC370C52B}"/>
    <dgm:cxn modelId="{E679D4DA-B47C-104C-93A6-5280118A955E}" type="presOf" srcId="{AAAE1EE7-0717-BC4C-8316-2FAFEA85FBBC}" destId="{115DBE1D-BB20-934C-914E-73B964AC7D21}" srcOrd="0" destOrd="0" presId="urn:microsoft.com/office/officeart/2005/8/layout/vList5"/>
    <dgm:cxn modelId="{92ED63E1-D557-C245-BE93-953D72B46D0D}" type="presOf" srcId="{4957EB16-4D24-E040-92BF-A5467BBCE63D}" destId="{A505B46E-5D78-9B4D-A49A-5E9D8CDC487E}" srcOrd="0" destOrd="0" presId="urn:microsoft.com/office/officeart/2005/8/layout/vList5"/>
    <dgm:cxn modelId="{C4F257E6-70CB-404B-A604-3FD7620BF204}" srcId="{47F36387-792A-B049-823B-2DB6A30EDC67}" destId="{9EED01FE-E4EB-DF4A-8A93-B139D42C74FB}" srcOrd="1" destOrd="0" parTransId="{56B2DDB4-90D7-C34B-AC70-C7B7D9ED0631}" sibTransId="{6B90FF61-E2F9-914D-AF0F-B38715CE03B2}"/>
    <dgm:cxn modelId="{90A18FE6-6E50-FC4E-8149-64AF76E3D784}" type="presOf" srcId="{F06B747A-1BD9-DE47-B238-99B6AE31BBB5}" destId="{7DDBF181-C177-A048-B387-46D4AC032779}" srcOrd="0" destOrd="0" presId="urn:microsoft.com/office/officeart/2005/8/layout/vList5"/>
    <dgm:cxn modelId="{A62C06ED-101F-5948-9BD3-946CC00740D3}" type="presOf" srcId="{5DCFD5BA-EC31-C84D-85ED-CF4BFA61E790}" destId="{9871908D-2279-6940-9A7F-F7541193264E}" srcOrd="0" destOrd="0" presId="urn:microsoft.com/office/officeart/2005/8/layout/vList5"/>
    <dgm:cxn modelId="{8467DCF3-4A59-F749-A25D-8184322C0FC3}" srcId="{1FDE4998-05D6-E944-8EF7-D611431D7309}" destId="{E3FAA06D-71C5-B14A-8954-12A66204C140}" srcOrd="0" destOrd="0" parTransId="{1D780FFD-56CF-EF41-9C6F-253F28FE2497}" sibTransId="{E698DB2B-F277-BE49-9D46-BA2920958A3D}"/>
    <dgm:cxn modelId="{3A15D2F8-AC29-9449-95C1-8F0FC6D5BF98}" srcId="{F06B747A-1BD9-DE47-B238-99B6AE31BBB5}" destId="{5DCFD5BA-EC31-C84D-85ED-CF4BFA61E790}" srcOrd="0" destOrd="0" parTransId="{C7C615EF-6F00-5B42-9F36-FDACEAF0E5F9}" sibTransId="{96B2A186-1E48-1444-A66A-F200BC4D57B1}"/>
    <dgm:cxn modelId="{CA7E35F9-D4E8-FE4C-A6A3-8766B58BB944}" type="presOf" srcId="{318CCE59-35DA-2444-9809-BF2BC8581867}" destId="{B5964A51-8B44-FD44-892B-494A85270AC8}" srcOrd="0" destOrd="2" presId="urn:microsoft.com/office/officeart/2005/8/layout/vList5"/>
    <dgm:cxn modelId="{F56104FC-1281-8E4C-9D00-1908EB631976}" srcId="{43E08685-0A08-E34F-8C60-A8836D661A5C}" destId="{84A8F148-7090-E74B-8454-163BBCA2A623}" srcOrd="2" destOrd="0" parTransId="{1A8CA3B0-C4A6-EF4C-A9A9-604D187311D7}" sibTransId="{E84F3FEA-1C5B-6D48-AB9E-6607A40EDAF8}"/>
    <dgm:cxn modelId="{4CDFA1FF-F7E8-854D-B8ED-B3A10D0DA9E8}" srcId="{AE390820-FB30-9E4F-867C-81015990F896}" destId="{1FDE4998-05D6-E944-8EF7-D611431D7309}" srcOrd="0" destOrd="0" parTransId="{4D6612CD-33A6-BC47-B14E-2FF73DCCCAB7}" sibTransId="{BBF771D8-D9DD-D645-B740-77AFB116E205}"/>
    <dgm:cxn modelId="{F621FA49-192B-5943-AB31-0D1C8724930F}" type="presParOf" srcId="{0D3433C4-DEE2-974C-8E21-0534F6CF1CC6}" destId="{2CD04B15-93B4-E840-9FCF-1EF53854E2DD}" srcOrd="0" destOrd="0" presId="urn:microsoft.com/office/officeart/2005/8/layout/vList5"/>
    <dgm:cxn modelId="{787C3A41-964F-264F-82FE-720ADF30F174}" type="presParOf" srcId="{2CD04B15-93B4-E840-9FCF-1EF53854E2DD}" destId="{FBFC3676-A3DF-914C-B909-F09F26810788}" srcOrd="0" destOrd="0" presId="urn:microsoft.com/office/officeart/2005/8/layout/vList5"/>
    <dgm:cxn modelId="{7C179C2C-9496-674D-B951-0F7FA5FDDBE4}" type="presParOf" srcId="{2CD04B15-93B4-E840-9FCF-1EF53854E2DD}" destId="{12BB628E-9CFA-CB4D-9A9C-D0CCCF27BD99}" srcOrd="1" destOrd="0" presId="urn:microsoft.com/office/officeart/2005/8/layout/vList5"/>
    <dgm:cxn modelId="{031AFE7C-87DA-4947-8B70-D81E1499E236}" type="presParOf" srcId="{0D3433C4-DEE2-974C-8E21-0534F6CF1CC6}" destId="{3954E7A1-DCF2-2E45-A8E6-6C33120EA5BD}" srcOrd="1" destOrd="0" presId="urn:microsoft.com/office/officeart/2005/8/layout/vList5"/>
    <dgm:cxn modelId="{E246A5F7-5A05-9147-99EA-AC1E177826A8}" type="presParOf" srcId="{0D3433C4-DEE2-974C-8E21-0534F6CF1CC6}" destId="{849F1A30-7A2B-E845-B0A3-93F27EEE8376}" srcOrd="2" destOrd="0" presId="urn:microsoft.com/office/officeart/2005/8/layout/vList5"/>
    <dgm:cxn modelId="{3C265F27-FD31-344C-AEF5-ABD65AAF573A}" type="presParOf" srcId="{849F1A30-7A2B-E845-B0A3-93F27EEE8376}" destId="{4F81882F-D8AA-1A4E-A51F-E0E6B7122158}" srcOrd="0" destOrd="0" presId="urn:microsoft.com/office/officeart/2005/8/layout/vList5"/>
    <dgm:cxn modelId="{5DCF3BB7-2911-C84D-9D76-D16D54FB7EBA}" type="presParOf" srcId="{849F1A30-7A2B-E845-B0A3-93F27EEE8376}" destId="{B5964A51-8B44-FD44-892B-494A85270AC8}" srcOrd="1" destOrd="0" presId="urn:microsoft.com/office/officeart/2005/8/layout/vList5"/>
    <dgm:cxn modelId="{7FC1619A-8BBF-AD4B-9849-A75F1B2D6906}" type="presParOf" srcId="{0D3433C4-DEE2-974C-8E21-0534F6CF1CC6}" destId="{67A59519-7CB5-6748-9943-8E1F95AD50F5}" srcOrd="3" destOrd="0" presId="urn:microsoft.com/office/officeart/2005/8/layout/vList5"/>
    <dgm:cxn modelId="{78CB57EA-D258-EE47-BC2B-41ED6F230AC5}" type="presParOf" srcId="{0D3433C4-DEE2-974C-8E21-0534F6CF1CC6}" destId="{8F17061E-71E9-364F-A2E3-A7F28BF19D5F}" srcOrd="4" destOrd="0" presId="urn:microsoft.com/office/officeart/2005/8/layout/vList5"/>
    <dgm:cxn modelId="{57C397A2-8660-7843-8035-7F569954251E}" type="presParOf" srcId="{8F17061E-71E9-364F-A2E3-A7F28BF19D5F}" destId="{84867041-6803-0944-8145-D4DBEEA19FB6}" srcOrd="0" destOrd="0" presId="urn:microsoft.com/office/officeart/2005/8/layout/vList5"/>
    <dgm:cxn modelId="{4E25D141-C803-034A-A5EE-398195552186}" type="presParOf" srcId="{8F17061E-71E9-364F-A2E3-A7F28BF19D5F}" destId="{115DBE1D-BB20-934C-914E-73B964AC7D21}" srcOrd="1" destOrd="0" presId="urn:microsoft.com/office/officeart/2005/8/layout/vList5"/>
    <dgm:cxn modelId="{273BA222-7358-644A-8C81-2B8851BD59AD}" type="presParOf" srcId="{0D3433C4-DEE2-974C-8E21-0534F6CF1CC6}" destId="{45D05F4A-BC7C-0041-9D7B-FB896843B8BE}" srcOrd="5" destOrd="0" presId="urn:microsoft.com/office/officeart/2005/8/layout/vList5"/>
    <dgm:cxn modelId="{2BAA16C5-C87D-8A4C-993C-FF3D92C6E230}" type="presParOf" srcId="{0D3433C4-DEE2-974C-8E21-0534F6CF1CC6}" destId="{26E80602-8F3E-D545-B020-9FD5DB984ECF}" srcOrd="6" destOrd="0" presId="urn:microsoft.com/office/officeart/2005/8/layout/vList5"/>
    <dgm:cxn modelId="{8C9F4CAD-37D9-6546-A3C9-BE2998A06AE0}" type="presParOf" srcId="{26E80602-8F3E-D545-B020-9FD5DB984ECF}" destId="{A505B46E-5D78-9B4D-A49A-5E9D8CDC487E}" srcOrd="0" destOrd="0" presId="urn:microsoft.com/office/officeart/2005/8/layout/vList5"/>
    <dgm:cxn modelId="{697F274F-356E-2444-90DA-1C9696C83317}" type="presParOf" srcId="{26E80602-8F3E-D545-B020-9FD5DB984ECF}" destId="{7324D707-ADD0-1D42-A9BD-A797108A75C0}" srcOrd="1" destOrd="0" presId="urn:microsoft.com/office/officeart/2005/8/layout/vList5"/>
    <dgm:cxn modelId="{B302EC36-68F1-F946-891C-09A4B108405D}" type="presParOf" srcId="{0D3433C4-DEE2-974C-8E21-0534F6CF1CC6}" destId="{476AE957-74BE-774B-9E31-252751243734}" srcOrd="7" destOrd="0" presId="urn:microsoft.com/office/officeart/2005/8/layout/vList5"/>
    <dgm:cxn modelId="{14DE5394-1228-B14E-94C7-1BBD7EC3D11B}" type="presParOf" srcId="{0D3433C4-DEE2-974C-8E21-0534F6CF1CC6}" destId="{3878F13A-39C0-CC44-B705-0E839D03318E}" srcOrd="8" destOrd="0" presId="urn:microsoft.com/office/officeart/2005/8/layout/vList5"/>
    <dgm:cxn modelId="{C0A35CA8-9EB9-B44C-922D-DB4AA7485E1A}" type="presParOf" srcId="{3878F13A-39C0-CC44-B705-0E839D03318E}" destId="{94980E47-20FD-A246-B1DB-60613381A515}" srcOrd="0" destOrd="0" presId="urn:microsoft.com/office/officeart/2005/8/layout/vList5"/>
    <dgm:cxn modelId="{9883B08C-71E5-AD4C-B7A9-BD820CFDD8A7}" type="presParOf" srcId="{3878F13A-39C0-CC44-B705-0E839D03318E}" destId="{EC943EF5-8AD0-2948-A6D2-5D82D8D71700}" srcOrd="1" destOrd="0" presId="urn:microsoft.com/office/officeart/2005/8/layout/vList5"/>
    <dgm:cxn modelId="{237C13C3-42B8-4744-A931-F30C86306D08}" type="presParOf" srcId="{0D3433C4-DEE2-974C-8E21-0534F6CF1CC6}" destId="{0C6AEA65-353C-764D-BC66-6AA56E298D84}" srcOrd="9" destOrd="0" presId="urn:microsoft.com/office/officeart/2005/8/layout/vList5"/>
    <dgm:cxn modelId="{D8B0229E-9AC1-3147-B076-1CCF10B861B7}" type="presParOf" srcId="{0D3433C4-DEE2-974C-8E21-0534F6CF1CC6}" destId="{D8C14238-7FFF-A44D-A011-C28CDAAD2334}" srcOrd="10" destOrd="0" presId="urn:microsoft.com/office/officeart/2005/8/layout/vList5"/>
    <dgm:cxn modelId="{870E3373-291C-A046-A572-051EFE03CE74}" type="presParOf" srcId="{D8C14238-7FFF-A44D-A011-C28CDAAD2334}" destId="{7CDB6D11-DE70-314E-BAFA-C029541E67F7}" srcOrd="0" destOrd="0" presId="urn:microsoft.com/office/officeart/2005/8/layout/vList5"/>
    <dgm:cxn modelId="{EDD1AD4A-1B57-FD43-915C-1AC106CC0655}" type="presParOf" srcId="{D8C14238-7FFF-A44D-A011-C28CDAAD2334}" destId="{C38FB20D-4AF3-F849-AB6A-9608DC2490F0}" srcOrd="1" destOrd="0" presId="urn:microsoft.com/office/officeart/2005/8/layout/vList5"/>
    <dgm:cxn modelId="{141F68F8-1FDB-E243-8A6B-ADBC33D2B6FA}" type="presParOf" srcId="{0D3433C4-DEE2-974C-8E21-0534F6CF1CC6}" destId="{875B5D16-A500-F64E-BA63-6A14F96B4A5B}" srcOrd="11" destOrd="0" presId="urn:microsoft.com/office/officeart/2005/8/layout/vList5"/>
    <dgm:cxn modelId="{B5EAED37-D08E-5A4B-82DE-A279509C896C}" type="presParOf" srcId="{0D3433C4-DEE2-974C-8E21-0534F6CF1CC6}" destId="{1641BB4A-A130-754F-B1C4-2F47360D3433}" srcOrd="12" destOrd="0" presId="urn:microsoft.com/office/officeart/2005/8/layout/vList5"/>
    <dgm:cxn modelId="{1123BE4A-B0FA-6546-A027-122A5CB35235}" type="presParOf" srcId="{1641BB4A-A130-754F-B1C4-2F47360D3433}" destId="{7DDBF181-C177-A048-B387-46D4AC032779}" srcOrd="0" destOrd="0" presId="urn:microsoft.com/office/officeart/2005/8/layout/vList5"/>
    <dgm:cxn modelId="{D937489C-5506-0446-8806-2C639D14B223}" type="presParOf" srcId="{1641BB4A-A130-754F-B1C4-2F47360D3433}" destId="{9871908D-2279-6940-9A7F-F7541193264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335A0C-73C4-426B-8765-AC7955D3E8E1}" type="doc">
      <dgm:prSet loTypeId="urn:microsoft.com/office/officeart/2005/8/layout/process5" loCatId="process" qsTypeId="urn:microsoft.com/office/officeart/2005/8/quickstyle/simple3" qsCatId="simple" csTypeId="urn:microsoft.com/office/officeart/2005/8/colors/accent2_2" csCatId="accent2" phldr="1"/>
      <dgm:spPr/>
      <dgm:t>
        <a:bodyPr/>
        <a:lstStyle/>
        <a:p>
          <a:endParaRPr kumimoji="1" lang="ja-JP" altLang="en-US"/>
        </a:p>
      </dgm:t>
    </dgm:pt>
    <dgm:pt modelId="{CB85D58C-6B49-4A41-A045-C3D819855FDB}">
      <dgm:prSet phldrT="[テキスト]"/>
      <dgm:spPr/>
      <dgm:t>
        <a:bodyPr/>
        <a:lstStyle/>
        <a:p>
          <a:r>
            <a:rPr kumimoji="1" lang="ja-JP" altLang="en-US" b="1" dirty="0">
              <a:latin typeface="+mn-ea"/>
              <a:ea typeface="+mn-ea"/>
              <a:cs typeface="Meiryo UI" pitchFamily="50" charset="-128"/>
            </a:rPr>
            <a:t>全身状態の評価</a:t>
          </a:r>
          <a:endParaRPr kumimoji="1" lang="en-US" altLang="ja-JP" b="1" dirty="0">
            <a:latin typeface="+mn-ea"/>
            <a:ea typeface="+mn-ea"/>
            <a:cs typeface="Meiryo UI" pitchFamily="50" charset="-128"/>
          </a:endParaRPr>
        </a:p>
        <a:p>
          <a:endParaRPr kumimoji="1" lang="en-US" altLang="ja-JP" dirty="0">
            <a:latin typeface="+mn-ea"/>
            <a:ea typeface="+mn-ea"/>
            <a:cs typeface="Meiryo UI" pitchFamily="50" charset="-128"/>
          </a:endParaRPr>
        </a:p>
        <a:p>
          <a:endParaRPr kumimoji="1" lang="en-US" altLang="ja-JP" dirty="0">
            <a:latin typeface="+mn-ea"/>
            <a:ea typeface="+mn-ea"/>
            <a:cs typeface="Meiryo UI" pitchFamily="50" charset="-128"/>
          </a:endParaRPr>
        </a:p>
      </dgm:t>
    </dgm:pt>
    <dgm:pt modelId="{94CFBC10-573A-41A6-BFFF-E3DA7C02DD70}" type="parTrans" cxnId="{3AB6A41B-0958-4B52-A877-5B0F6C7E9B5A}">
      <dgm:prSet/>
      <dgm:spPr/>
      <dgm:t>
        <a:bodyPr/>
        <a:lstStyle/>
        <a:p>
          <a:endParaRPr kumimoji="1" lang="ja-JP" altLang="en-US"/>
        </a:p>
      </dgm:t>
    </dgm:pt>
    <dgm:pt modelId="{D3826CC8-63EC-4075-97FB-AE86828C4E22}" type="sibTrans" cxnId="{3AB6A41B-0958-4B52-A877-5B0F6C7E9B5A}">
      <dgm:prSet/>
      <dgm:spPr>
        <a:ln>
          <a:solidFill>
            <a:schemeClr val="tx2"/>
          </a:solidFill>
        </a:ln>
      </dgm:spPr>
      <dgm:t>
        <a:bodyPr/>
        <a:lstStyle/>
        <a:p>
          <a:endParaRPr kumimoji="1" lang="ja-JP" altLang="en-US"/>
        </a:p>
      </dgm:t>
    </dgm:pt>
    <dgm:pt modelId="{9F1D7502-06B3-43ED-82F8-AC3C5C878222}">
      <dgm:prSet phldrT="[テキスト]"/>
      <dgm:spPr/>
      <dgm:t>
        <a:bodyPr/>
        <a:lstStyle/>
        <a:p>
          <a:r>
            <a:rPr kumimoji="1" lang="ja-JP" altLang="en-US" b="1" dirty="0">
              <a:latin typeface="+mn-ea"/>
              <a:ea typeface="+mn-ea"/>
              <a:cs typeface="Meiryo UI" pitchFamily="50" charset="-128"/>
            </a:rPr>
            <a:t>汚染検査</a:t>
          </a:r>
          <a:endParaRPr kumimoji="1" lang="en-US" altLang="ja-JP" b="1" dirty="0">
            <a:latin typeface="+mn-ea"/>
            <a:ea typeface="+mn-ea"/>
            <a:cs typeface="Meiryo UI" pitchFamily="50" charset="-128"/>
          </a:endParaRPr>
        </a:p>
        <a:p>
          <a:endParaRPr kumimoji="1" lang="en-US" altLang="ja-JP" dirty="0">
            <a:latin typeface="+mn-ea"/>
            <a:ea typeface="+mn-ea"/>
            <a:cs typeface="Meiryo UI" pitchFamily="50" charset="-128"/>
          </a:endParaRPr>
        </a:p>
        <a:p>
          <a:endParaRPr kumimoji="1" lang="ja-JP" altLang="en-US" dirty="0">
            <a:latin typeface="+mn-ea"/>
            <a:ea typeface="+mn-ea"/>
            <a:cs typeface="Meiryo UI" pitchFamily="50" charset="-128"/>
          </a:endParaRPr>
        </a:p>
      </dgm:t>
    </dgm:pt>
    <dgm:pt modelId="{263D959C-9E4F-42BC-9C41-B05CDA7F081B}" type="parTrans" cxnId="{86ECD4D1-0C3D-4731-AB86-BE23596476D1}">
      <dgm:prSet/>
      <dgm:spPr/>
      <dgm:t>
        <a:bodyPr/>
        <a:lstStyle/>
        <a:p>
          <a:endParaRPr kumimoji="1" lang="ja-JP" altLang="en-US"/>
        </a:p>
      </dgm:t>
    </dgm:pt>
    <dgm:pt modelId="{39C4A316-B0C4-491F-9744-E6DBF52FAD1B}" type="sibTrans" cxnId="{86ECD4D1-0C3D-4731-AB86-BE23596476D1}">
      <dgm:prSet/>
      <dgm:spPr>
        <a:ln>
          <a:solidFill>
            <a:schemeClr val="tx1"/>
          </a:solidFill>
        </a:ln>
      </dgm:spPr>
      <dgm:t>
        <a:bodyPr/>
        <a:lstStyle/>
        <a:p>
          <a:endParaRPr kumimoji="1" lang="ja-JP" altLang="en-US"/>
        </a:p>
      </dgm:t>
    </dgm:pt>
    <dgm:pt modelId="{5C6347BC-A36C-4018-857F-960A8C149DB3}">
      <dgm:prSet/>
      <dgm:spPr/>
      <dgm:t>
        <a:bodyPr/>
        <a:lstStyle/>
        <a:p>
          <a:pPr algn="ctr"/>
          <a:r>
            <a:rPr kumimoji="1" lang="ja-JP" altLang="en-US" b="1" dirty="0">
              <a:latin typeface="+mn-ea"/>
              <a:ea typeface="+mn-ea"/>
              <a:cs typeface="Meiryo UI" pitchFamily="50" charset="-128"/>
            </a:rPr>
            <a:t>医療処置</a:t>
          </a:r>
          <a:endParaRPr kumimoji="1" lang="en-US" altLang="ja-JP" b="1" dirty="0">
            <a:latin typeface="+mn-ea"/>
            <a:ea typeface="+mn-ea"/>
            <a:cs typeface="Meiryo UI" pitchFamily="50" charset="-128"/>
          </a:endParaRPr>
        </a:p>
        <a:p>
          <a:pPr algn="ctr"/>
          <a:endParaRPr kumimoji="1" lang="en-US" altLang="ja-JP" dirty="0">
            <a:latin typeface="+mn-ea"/>
            <a:ea typeface="+mn-ea"/>
            <a:cs typeface="Meiryo UI" pitchFamily="50" charset="-128"/>
          </a:endParaRPr>
        </a:p>
        <a:p>
          <a:pPr algn="ctr"/>
          <a:endParaRPr kumimoji="1" lang="ja-JP" altLang="en-US" dirty="0">
            <a:latin typeface="+mn-ea"/>
            <a:ea typeface="+mn-ea"/>
            <a:cs typeface="Meiryo UI" pitchFamily="50" charset="-128"/>
          </a:endParaRPr>
        </a:p>
      </dgm:t>
    </dgm:pt>
    <dgm:pt modelId="{A3521E98-D4E2-4FDF-BC0C-415D139E2D6B}" type="parTrans" cxnId="{5A5F417B-1428-4C60-B227-CB34F4D822F4}">
      <dgm:prSet/>
      <dgm:spPr/>
      <dgm:t>
        <a:bodyPr/>
        <a:lstStyle/>
        <a:p>
          <a:endParaRPr kumimoji="1" lang="ja-JP" altLang="en-US"/>
        </a:p>
      </dgm:t>
    </dgm:pt>
    <dgm:pt modelId="{50970D0C-9FF0-4301-8FED-FD6B3F496D4C}" type="sibTrans" cxnId="{5A5F417B-1428-4C60-B227-CB34F4D822F4}">
      <dgm:prSet/>
      <dgm:spPr>
        <a:ln>
          <a:solidFill>
            <a:schemeClr val="tx1"/>
          </a:solidFill>
        </a:ln>
      </dgm:spPr>
      <dgm:t>
        <a:bodyPr/>
        <a:lstStyle/>
        <a:p>
          <a:endParaRPr kumimoji="1" lang="ja-JP" altLang="en-US"/>
        </a:p>
      </dgm:t>
    </dgm:pt>
    <dgm:pt modelId="{E9795048-B797-4FC0-9A85-C7415DDBBEFB}">
      <dgm:prSet/>
      <dgm:spPr/>
      <dgm:t>
        <a:bodyPr/>
        <a:lstStyle/>
        <a:p>
          <a:r>
            <a:rPr kumimoji="1" lang="ja-JP" altLang="en-US" b="1" dirty="0">
              <a:latin typeface="+mn-ea"/>
              <a:ea typeface="+mn-ea"/>
              <a:cs typeface="Meiryo UI" pitchFamily="50" charset="-128"/>
            </a:rPr>
            <a:t>評価</a:t>
          </a:r>
          <a:endParaRPr kumimoji="1" lang="en-US" altLang="ja-JP" b="1" dirty="0">
            <a:latin typeface="+mn-ea"/>
            <a:ea typeface="+mn-ea"/>
            <a:cs typeface="Meiryo UI" pitchFamily="50" charset="-128"/>
          </a:endParaRPr>
        </a:p>
        <a:p>
          <a:r>
            <a:rPr kumimoji="1" lang="ja-JP" altLang="en-US" dirty="0">
              <a:latin typeface="+mn-ea"/>
              <a:ea typeface="+mn-ea"/>
              <a:cs typeface="Meiryo UI" pitchFamily="50" charset="-128"/>
            </a:rPr>
            <a:t>外部被ばく</a:t>
          </a:r>
          <a:endParaRPr kumimoji="1" lang="en-US" altLang="ja-JP" dirty="0">
            <a:latin typeface="+mn-ea"/>
            <a:ea typeface="+mn-ea"/>
            <a:cs typeface="Meiryo UI" pitchFamily="50" charset="-128"/>
          </a:endParaRPr>
        </a:p>
        <a:p>
          <a:r>
            <a:rPr kumimoji="1" lang="ja-JP" altLang="en-US" b="0" dirty="0">
              <a:latin typeface="+mn-ea"/>
              <a:ea typeface="+mn-ea"/>
              <a:cs typeface="Meiryo UI" pitchFamily="50" charset="-128"/>
            </a:rPr>
            <a:t>内部被ばく</a:t>
          </a:r>
        </a:p>
      </dgm:t>
    </dgm:pt>
    <dgm:pt modelId="{4AFC1BA7-335B-4F95-A35D-C0FA67E0683B}" type="parTrans" cxnId="{824E2644-CC3A-4E1C-AA2A-F9B896A68AFF}">
      <dgm:prSet/>
      <dgm:spPr/>
      <dgm:t>
        <a:bodyPr/>
        <a:lstStyle/>
        <a:p>
          <a:endParaRPr kumimoji="1" lang="ja-JP" altLang="en-US"/>
        </a:p>
      </dgm:t>
    </dgm:pt>
    <dgm:pt modelId="{FF803BB6-4091-4993-8C01-CBC75207B512}" type="sibTrans" cxnId="{824E2644-CC3A-4E1C-AA2A-F9B896A68AFF}">
      <dgm:prSet/>
      <dgm:spPr>
        <a:ln>
          <a:solidFill>
            <a:schemeClr val="tx1"/>
          </a:solidFill>
        </a:ln>
      </dgm:spPr>
      <dgm:t>
        <a:bodyPr/>
        <a:lstStyle/>
        <a:p>
          <a:endParaRPr kumimoji="1" lang="ja-JP" altLang="en-US"/>
        </a:p>
      </dgm:t>
    </dgm:pt>
    <dgm:pt modelId="{9546F865-D798-4B64-92F4-6C9D07890543}">
      <dgm:prSet/>
      <dgm:spPr/>
      <dgm:t>
        <a:bodyPr/>
        <a:lstStyle/>
        <a:p>
          <a:r>
            <a:rPr kumimoji="1" lang="ja-JP" altLang="en-US" dirty="0">
              <a:latin typeface="+mn-ea"/>
              <a:ea typeface="+mn-ea"/>
              <a:cs typeface="Meiryo UI" pitchFamily="50" charset="-128"/>
            </a:rPr>
            <a:t>入院</a:t>
          </a:r>
          <a:endParaRPr kumimoji="1" lang="en-US" altLang="ja-JP" dirty="0">
            <a:latin typeface="+mn-ea"/>
            <a:ea typeface="+mn-ea"/>
            <a:cs typeface="Meiryo UI" pitchFamily="50" charset="-128"/>
          </a:endParaRPr>
        </a:p>
        <a:p>
          <a:r>
            <a:rPr kumimoji="1" lang="en-US" altLang="ja-JP" dirty="0">
              <a:latin typeface="+mn-ea"/>
              <a:ea typeface="+mn-ea"/>
              <a:cs typeface="Meiryo UI" pitchFamily="50" charset="-128"/>
            </a:rPr>
            <a:t>or</a:t>
          </a:r>
        </a:p>
        <a:p>
          <a:r>
            <a:rPr kumimoji="1" lang="ja-JP" altLang="en-US" dirty="0">
              <a:latin typeface="+mn-ea"/>
              <a:ea typeface="+mn-ea"/>
              <a:cs typeface="Meiryo UI" pitchFamily="50" charset="-128"/>
            </a:rPr>
            <a:t>通院</a:t>
          </a:r>
          <a:endParaRPr kumimoji="1" lang="en-US" altLang="ja-JP" dirty="0">
            <a:latin typeface="+mn-ea"/>
            <a:ea typeface="+mn-ea"/>
            <a:cs typeface="Meiryo UI" pitchFamily="50" charset="-128"/>
          </a:endParaRPr>
        </a:p>
      </dgm:t>
    </dgm:pt>
    <dgm:pt modelId="{60E3FB72-AA12-4A2E-8CF4-C459982550C6}" type="parTrans" cxnId="{44B4526F-B4C7-455D-B382-7C9ACC835C18}">
      <dgm:prSet/>
      <dgm:spPr/>
      <dgm:t>
        <a:bodyPr/>
        <a:lstStyle/>
        <a:p>
          <a:endParaRPr kumimoji="1" lang="ja-JP" altLang="en-US"/>
        </a:p>
      </dgm:t>
    </dgm:pt>
    <dgm:pt modelId="{FD5E13A6-3F86-424F-91FC-5F9D39F7DB55}" type="sibTrans" cxnId="{44B4526F-B4C7-455D-B382-7C9ACC835C18}">
      <dgm:prSet/>
      <dgm:spPr/>
      <dgm:t>
        <a:bodyPr/>
        <a:lstStyle/>
        <a:p>
          <a:endParaRPr kumimoji="1" lang="ja-JP" altLang="en-US"/>
        </a:p>
      </dgm:t>
    </dgm:pt>
    <dgm:pt modelId="{9F191FDE-9CA9-494C-A031-D145D5C8A894}">
      <dgm:prSet phldrT="[テキスト]"/>
      <dgm:spPr/>
      <dgm:t>
        <a:bodyPr/>
        <a:lstStyle/>
        <a:p>
          <a:r>
            <a:rPr kumimoji="1" lang="ja-JP" altLang="en-US" b="1" dirty="0">
              <a:latin typeface="+mn-ea"/>
              <a:ea typeface="+mn-ea"/>
              <a:cs typeface="Meiryo UI" pitchFamily="50" charset="-128"/>
            </a:rPr>
            <a:t>除染</a:t>
          </a:r>
          <a:endParaRPr kumimoji="1" lang="en-US" altLang="ja-JP" b="1" dirty="0">
            <a:latin typeface="+mn-ea"/>
            <a:ea typeface="+mn-ea"/>
            <a:cs typeface="Meiryo UI" pitchFamily="50" charset="-128"/>
          </a:endParaRPr>
        </a:p>
        <a:p>
          <a:endParaRPr kumimoji="1" lang="en-US" altLang="ja-JP" b="1" dirty="0">
            <a:latin typeface="+mn-ea"/>
            <a:ea typeface="+mn-ea"/>
            <a:cs typeface="Meiryo UI" pitchFamily="50" charset="-128"/>
          </a:endParaRPr>
        </a:p>
        <a:p>
          <a:endParaRPr kumimoji="1" lang="ja-JP" altLang="en-US" dirty="0">
            <a:latin typeface="Meiryo UI" pitchFamily="50" charset="-128"/>
            <a:ea typeface="Meiryo UI" pitchFamily="50" charset="-128"/>
            <a:cs typeface="Meiryo UI" pitchFamily="50" charset="-128"/>
          </a:endParaRPr>
        </a:p>
      </dgm:t>
    </dgm:pt>
    <dgm:pt modelId="{64E9BACA-3FA5-4E7D-A02A-1CF3CEF6F31E}" type="sibTrans" cxnId="{51E34FB4-BB88-469A-85D1-C1353EBF2A88}">
      <dgm:prSet/>
      <dgm:spPr>
        <a:ln>
          <a:solidFill>
            <a:schemeClr val="tx1"/>
          </a:solidFill>
        </a:ln>
      </dgm:spPr>
      <dgm:t>
        <a:bodyPr/>
        <a:lstStyle/>
        <a:p>
          <a:endParaRPr kumimoji="1" lang="ja-JP" altLang="en-US"/>
        </a:p>
      </dgm:t>
    </dgm:pt>
    <dgm:pt modelId="{C70710EE-4464-4E21-B3DC-2FB597F017CB}" type="parTrans" cxnId="{51E34FB4-BB88-469A-85D1-C1353EBF2A88}">
      <dgm:prSet/>
      <dgm:spPr/>
      <dgm:t>
        <a:bodyPr/>
        <a:lstStyle/>
        <a:p>
          <a:endParaRPr kumimoji="1" lang="ja-JP" altLang="en-US"/>
        </a:p>
      </dgm:t>
    </dgm:pt>
    <dgm:pt modelId="{79162D35-812A-4381-A0E6-4E470B8B3351}" type="pres">
      <dgm:prSet presAssocID="{DF335A0C-73C4-426B-8765-AC7955D3E8E1}" presName="diagram" presStyleCnt="0">
        <dgm:presLayoutVars>
          <dgm:dir/>
          <dgm:resizeHandles val="exact"/>
        </dgm:presLayoutVars>
      </dgm:prSet>
      <dgm:spPr/>
    </dgm:pt>
    <dgm:pt modelId="{E96186BA-B6F7-4F4F-9258-59C72195B5D4}" type="pres">
      <dgm:prSet presAssocID="{CB85D58C-6B49-4A41-A045-C3D819855FDB}" presName="node" presStyleLbl="node1" presStyleIdx="0" presStyleCnt="6" custLinFactNeighborY="-33207">
        <dgm:presLayoutVars>
          <dgm:bulletEnabled val="1"/>
        </dgm:presLayoutVars>
      </dgm:prSet>
      <dgm:spPr/>
    </dgm:pt>
    <dgm:pt modelId="{8DA572FD-776A-4E63-839D-A910EE228D89}" type="pres">
      <dgm:prSet presAssocID="{D3826CC8-63EC-4075-97FB-AE86828C4E22}" presName="sibTrans" presStyleLbl="sibTrans2D1" presStyleIdx="0" presStyleCnt="5"/>
      <dgm:spPr/>
    </dgm:pt>
    <dgm:pt modelId="{A8273694-9BDB-4DCA-B5F0-0A92EA14776C}" type="pres">
      <dgm:prSet presAssocID="{D3826CC8-63EC-4075-97FB-AE86828C4E22}" presName="connectorText" presStyleLbl="sibTrans2D1" presStyleIdx="0" presStyleCnt="5"/>
      <dgm:spPr/>
    </dgm:pt>
    <dgm:pt modelId="{FEE382E0-D343-4949-ABB6-B47BCAC15138}" type="pres">
      <dgm:prSet presAssocID="{9F1D7502-06B3-43ED-82F8-AC3C5C878222}" presName="node" presStyleLbl="node1" presStyleIdx="1" presStyleCnt="6" custLinFactNeighborY="-33207">
        <dgm:presLayoutVars>
          <dgm:bulletEnabled val="1"/>
        </dgm:presLayoutVars>
      </dgm:prSet>
      <dgm:spPr/>
    </dgm:pt>
    <dgm:pt modelId="{7EDF1B8E-E5C3-4504-96DB-A590444A2A2F}" type="pres">
      <dgm:prSet presAssocID="{39C4A316-B0C4-491F-9744-E6DBF52FAD1B}" presName="sibTrans" presStyleLbl="sibTrans2D1" presStyleIdx="1" presStyleCnt="5"/>
      <dgm:spPr/>
    </dgm:pt>
    <dgm:pt modelId="{0160A861-FF51-48C4-AC83-CF91A360E3B6}" type="pres">
      <dgm:prSet presAssocID="{39C4A316-B0C4-491F-9744-E6DBF52FAD1B}" presName="connectorText" presStyleLbl="sibTrans2D1" presStyleIdx="1" presStyleCnt="5"/>
      <dgm:spPr/>
    </dgm:pt>
    <dgm:pt modelId="{E839ED96-7BC2-4C6D-9948-86355402B653}" type="pres">
      <dgm:prSet presAssocID="{5C6347BC-A36C-4018-857F-960A8C149DB3}" presName="node" presStyleLbl="node1" presStyleIdx="2" presStyleCnt="6" custLinFactNeighborY="-33207">
        <dgm:presLayoutVars>
          <dgm:bulletEnabled val="1"/>
        </dgm:presLayoutVars>
      </dgm:prSet>
      <dgm:spPr/>
    </dgm:pt>
    <dgm:pt modelId="{5EC74DE0-18F5-4592-B43E-00081B1B0138}" type="pres">
      <dgm:prSet presAssocID="{50970D0C-9FF0-4301-8FED-FD6B3F496D4C}" presName="sibTrans" presStyleLbl="sibTrans2D1" presStyleIdx="2" presStyleCnt="5" custScaleX="54668" custLinFactNeighborX="2980" custLinFactNeighborY="62933"/>
      <dgm:spPr/>
    </dgm:pt>
    <dgm:pt modelId="{8D226ADA-6A63-4147-89AD-0183B8764629}" type="pres">
      <dgm:prSet presAssocID="{50970D0C-9FF0-4301-8FED-FD6B3F496D4C}" presName="connectorText" presStyleLbl="sibTrans2D1" presStyleIdx="2" presStyleCnt="5"/>
      <dgm:spPr/>
    </dgm:pt>
    <dgm:pt modelId="{B22A9E19-891D-4B3F-B8FE-4E4A2455E0FA}" type="pres">
      <dgm:prSet presAssocID="{9F191FDE-9CA9-494C-A031-D145D5C8A894}" presName="node" presStyleLbl="node1" presStyleIdx="3" presStyleCnt="6" custLinFactNeighborX="335" custLinFactNeighborY="49220">
        <dgm:presLayoutVars>
          <dgm:bulletEnabled val="1"/>
        </dgm:presLayoutVars>
      </dgm:prSet>
      <dgm:spPr/>
    </dgm:pt>
    <dgm:pt modelId="{10FCC9E7-E7AF-41EF-AC99-A095E2D8DB7E}" type="pres">
      <dgm:prSet presAssocID="{64E9BACA-3FA5-4E7D-A02A-1CF3CEF6F31E}" presName="sibTrans" presStyleLbl="sibTrans2D1" presStyleIdx="3" presStyleCnt="5"/>
      <dgm:spPr/>
    </dgm:pt>
    <dgm:pt modelId="{E228693C-735F-4529-8980-9B4814602AA8}" type="pres">
      <dgm:prSet presAssocID="{64E9BACA-3FA5-4E7D-A02A-1CF3CEF6F31E}" presName="connectorText" presStyleLbl="sibTrans2D1" presStyleIdx="3" presStyleCnt="5"/>
      <dgm:spPr/>
    </dgm:pt>
    <dgm:pt modelId="{87079AD9-7453-47C4-8218-A58BE65C1E0D}" type="pres">
      <dgm:prSet presAssocID="{E9795048-B797-4FC0-9A85-C7415DDBBEFB}" presName="node" presStyleLbl="node1" presStyleIdx="4" presStyleCnt="6" custLinFactNeighborX="1187" custLinFactNeighborY="72285">
        <dgm:presLayoutVars>
          <dgm:bulletEnabled val="1"/>
        </dgm:presLayoutVars>
      </dgm:prSet>
      <dgm:spPr/>
    </dgm:pt>
    <dgm:pt modelId="{D10F2ABC-49D3-4E03-AD86-EC73843A70D3}" type="pres">
      <dgm:prSet presAssocID="{FF803BB6-4091-4993-8C01-CBC75207B512}" presName="sibTrans" presStyleLbl="sibTrans2D1" presStyleIdx="4" presStyleCnt="5"/>
      <dgm:spPr/>
    </dgm:pt>
    <dgm:pt modelId="{5CC1FE0F-B50E-40A6-AA0B-F74F823A5BF4}" type="pres">
      <dgm:prSet presAssocID="{FF803BB6-4091-4993-8C01-CBC75207B512}" presName="connectorText" presStyleLbl="sibTrans2D1" presStyleIdx="4" presStyleCnt="5"/>
      <dgm:spPr/>
    </dgm:pt>
    <dgm:pt modelId="{EC926DB9-0694-4BED-8B7E-2A5DE5D7298B}" type="pres">
      <dgm:prSet presAssocID="{9546F865-D798-4B64-92F4-6C9D07890543}" presName="node" presStyleLbl="node1" presStyleIdx="5" presStyleCnt="6" custLinFactNeighborX="1547" custLinFactNeighborY="79326">
        <dgm:presLayoutVars>
          <dgm:bulletEnabled val="1"/>
        </dgm:presLayoutVars>
      </dgm:prSet>
      <dgm:spPr/>
    </dgm:pt>
  </dgm:ptLst>
  <dgm:cxnLst>
    <dgm:cxn modelId="{3AB6A41B-0958-4B52-A877-5B0F6C7E9B5A}" srcId="{DF335A0C-73C4-426B-8765-AC7955D3E8E1}" destId="{CB85D58C-6B49-4A41-A045-C3D819855FDB}" srcOrd="0" destOrd="0" parTransId="{94CFBC10-573A-41A6-BFFF-E3DA7C02DD70}" sibTransId="{D3826CC8-63EC-4075-97FB-AE86828C4E22}"/>
    <dgm:cxn modelId="{8B233F32-674C-4F47-BB52-75016AC2A12F}" type="presOf" srcId="{CB85D58C-6B49-4A41-A045-C3D819855FDB}" destId="{E96186BA-B6F7-4F4F-9258-59C72195B5D4}" srcOrd="0" destOrd="0" presId="urn:microsoft.com/office/officeart/2005/8/layout/process5"/>
    <dgm:cxn modelId="{142F8334-7AEF-439C-8B4E-9CC30E913DD0}" type="presOf" srcId="{9546F865-D798-4B64-92F4-6C9D07890543}" destId="{EC926DB9-0694-4BED-8B7E-2A5DE5D7298B}" srcOrd="0" destOrd="0" presId="urn:microsoft.com/office/officeart/2005/8/layout/process5"/>
    <dgm:cxn modelId="{443E4640-55BF-4261-8E0C-BD7670BE95A7}" type="presOf" srcId="{9F191FDE-9CA9-494C-A031-D145D5C8A894}" destId="{B22A9E19-891D-4B3F-B8FE-4E4A2455E0FA}" srcOrd="0" destOrd="0" presId="urn:microsoft.com/office/officeart/2005/8/layout/process5"/>
    <dgm:cxn modelId="{EDE60D61-27EB-4C35-B067-0D3B87CD9BD6}" type="presOf" srcId="{FF803BB6-4091-4993-8C01-CBC75207B512}" destId="{D10F2ABC-49D3-4E03-AD86-EC73843A70D3}" srcOrd="0" destOrd="0" presId="urn:microsoft.com/office/officeart/2005/8/layout/process5"/>
    <dgm:cxn modelId="{B8605261-0521-4E42-8B39-D7D97CA17159}" type="presOf" srcId="{FF803BB6-4091-4993-8C01-CBC75207B512}" destId="{5CC1FE0F-B50E-40A6-AA0B-F74F823A5BF4}" srcOrd="1" destOrd="0" presId="urn:microsoft.com/office/officeart/2005/8/layout/process5"/>
    <dgm:cxn modelId="{824E2644-CC3A-4E1C-AA2A-F9B896A68AFF}" srcId="{DF335A0C-73C4-426B-8765-AC7955D3E8E1}" destId="{E9795048-B797-4FC0-9A85-C7415DDBBEFB}" srcOrd="4" destOrd="0" parTransId="{4AFC1BA7-335B-4F95-A35D-C0FA67E0683B}" sibTransId="{FF803BB6-4091-4993-8C01-CBC75207B512}"/>
    <dgm:cxn modelId="{44B4526F-B4C7-455D-B382-7C9ACC835C18}" srcId="{DF335A0C-73C4-426B-8765-AC7955D3E8E1}" destId="{9546F865-D798-4B64-92F4-6C9D07890543}" srcOrd="5" destOrd="0" parTransId="{60E3FB72-AA12-4A2E-8CF4-C459982550C6}" sibTransId="{FD5E13A6-3F86-424F-91FC-5F9D39F7DB55}"/>
    <dgm:cxn modelId="{8BCFA772-0360-46F3-8214-F206B41259E5}" type="presOf" srcId="{50970D0C-9FF0-4301-8FED-FD6B3F496D4C}" destId="{5EC74DE0-18F5-4592-B43E-00081B1B0138}" srcOrd="0" destOrd="0" presId="urn:microsoft.com/office/officeart/2005/8/layout/process5"/>
    <dgm:cxn modelId="{C6E66B57-5D6A-4853-AD48-CF0CD456FD0A}" type="presOf" srcId="{5C6347BC-A36C-4018-857F-960A8C149DB3}" destId="{E839ED96-7BC2-4C6D-9948-86355402B653}" srcOrd="0" destOrd="0" presId="urn:microsoft.com/office/officeart/2005/8/layout/process5"/>
    <dgm:cxn modelId="{3E3D5B58-4B9B-4E91-B50F-0C94FD1D3694}" type="presOf" srcId="{9F1D7502-06B3-43ED-82F8-AC3C5C878222}" destId="{FEE382E0-D343-4949-ABB6-B47BCAC15138}" srcOrd="0" destOrd="0" presId="urn:microsoft.com/office/officeart/2005/8/layout/process5"/>
    <dgm:cxn modelId="{5A5F417B-1428-4C60-B227-CB34F4D822F4}" srcId="{DF335A0C-73C4-426B-8765-AC7955D3E8E1}" destId="{5C6347BC-A36C-4018-857F-960A8C149DB3}" srcOrd="2" destOrd="0" parTransId="{A3521E98-D4E2-4FDF-BC0C-415D139E2D6B}" sibTransId="{50970D0C-9FF0-4301-8FED-FD6B3F496D4C}"/>
    <dgm:cxn modelId="{97C3717B-1491-435E-B03F-87F378337521}" type="presOf" srcId="{39C4A316-B0C4-491F-9744-E6DBF52FAD1B}" destId="{7EDF1B8E-E5C3-4504-96DB-A590444A2A2F}" srcOrd="0" destOrd="0" presId="urn:microsoft.com/office/officeart/2005/8/layout/process5"/>
    <dgm:cxn modelId="{821E5B94-EFCB-4F85-A11C-9F681B7011A2}" type="presOf" srcId="{64E9BACA-3FA5-4E7D-A02A-1CF3CEF6F31E}" destId="{E228693C-735F-4529-8980-9B4814602AA8}" srcOrd="1" destOrd="0" presId="urn:microsoft.com/office/officeart/2005/8/layout/process5"/>
    <dgm:cxn modelId="{BDD29BAE-585F-4F52-9483-E2B45A3CA97F}" type="presOf" srcId="{50970D0C-9FF0-4301-8FED-FD6B3F496D4C}" destId="{8D226ADA-6A63-4147-89AD-0183B8764629}" srcOrd="1" destOrd="0" presId="urn:microsoft.com/office/officeart/2005/8/layout/process5"/>
    <dgm:cxn modelId="{51E34FB4-BB88-469A-85D1-C1353EBF2A88}" srcId="{DF335A0C-73C4-426B-8765-AC7955D3E8E1}" destId="{9F191FDE-9CA9-494C-A031-D145D5C8A894}" srcOrd="3" destOrd="0" parTransId="{C70710EE-4464-4E21-B3DC-2FB597F017CB}" sibTransId="{64E9BACA-3FA5-4E7D-A02A-1CF3CEF6F31E}"/>
    <dgm:cxn modelId="{633439CC-5A40-41D0-A6CA-046B1D076AEC}" type="presOf" srcId="{D3826CC8-63EC-4075-97FB-AE86828C4E22}" destId="{A8273694-9BDB-4DCA-B5F0-0A92EA14776C}" srcOrd="1" destOrd="0" presId="urn:microsoft.com/office/officeart/2005/8/layout/process5"/>
    <dgm:cxn modelId="{86ECD4D1-0C3D-4731-AB86-BE23596476D1}" srcId="{DF335A0C-73C4-426B-8765-AC7955D3E8E1}" destId="{9F1D7502-06B3-43ED-82F8-AC3C5C878222}" srcOrd="1" destOrd="0" parTransId="{263D959C-9E4F-42BC-9C41-B05CDA7F081B}" sibTransId="{39C4A316-B0C4-491F-9744-E6DBF52FAD1B}"/>
    <dgm:cxn modelId="{4422CEDA-6A6C-425C-9123-7E1E9A6671B8}" type="presOf" srcId="{E9795048-B797-4FC0-9A85-C7415DDBBEFB}" destId="{87079AD9-7453-47C4-8218-A58BE65C1E0D}" srcOrd="0" destOrd="0" presId="urn:microsoft.com/office/officeart/2005/8/layout/process5"/>
    <dgm:cxn modelId="{067AE3DD-EA6B-4974-B89E-4969EA73A1A6}" type="presOf" srcId="{DF335A0C-73C4-426B-8765-AC7955D3E8E1}" destId="{79162D35-812A-4381-A0E6-4E470B8B3351}" srcOrd="0" destOrd="0" presId="urn:microsoft.com/office/officeart/2005/8/layout/process5"/>
    <dgm:cxn modelId="{73E81FEC-A6DC-405E-89A3-BF073B268580}" type="presOf" srcId="{39C4A316-B0C4-491F-9744-E6DBF52FAD1B}" destId="{0160A861-FF51-48C4-AC83-CF91A360E3B6}" srcOrd="1" destOrd="0" presId="urn:microsoft.com/office/officeart/2005/8/layout/process5"/>
    <dgm:cxn modelId="{FB0D50FB-D273-41D3-9623-27E6172CF579}" type="presOf" srcId="{64E9BACA-3FA5-4E7D-A02A-1CF3CEF6F31E}" destId="{10FCC9E7-E7AF-41EF-AC99-A095E2D8DB7E}" srcOrd="0" destOrd="0" presId="urn:microsoft.com/office/officeart/2005/8/layout/process5"/>
    <dgm:cxn modelId="{18F31CFD-D7F6-447D-B6BF-FDD1DA763B9B}" type="presOf" srcId="{D3826CC8-63EC-4075-97FB-AE86828C4E22}" destId="{8DA572FD-776A-4E63-839D-A910EE228D89}" srcOrd="0" destOrd="0" presId="urn:microsoft.com/office/officeart/2005/8/layout/process5"/>
    <dgm:cxn modelId="{B8529163-3B80-4844-96CB-7C4FAF18A6F9}" type="presParOf" srcId="{79162D35-812A-4381-A0E6-4E470B8B3351}" destId="{E96186BA-B6F7-4F4F-9258-59C72195B5D4}" srcOrd="0" destOrd="0" presId="urn:microsoft.com/office/officeart/2005/8/layout/process5"/>
    <dgm:cxn modelId="{D995840A-28F9-4A96-A48C-866E750F11BF}" type="presParOf" srcId="{79162D35-812A-4381-A0E6-4E470B8B3351}" destId="{8DA572FD-776A-4E63-839D-A910EE228D89}" srcOrd="1" destOrd="0" presId="urn:microsoft.com/office/officeart/2005/8/layout/process5"/>
    <dgm:cxn modelId="{DFFEE88D-80EB-45B4-9A52-AFDD9E976626}" type="presParOf" srcId="{8DA572FD-776A-4E63-839D-A910EE228D89}" destId="{A8273694-9BDB-4DCA-B5F0-0A92EA14776C}" srcOrd="0" destOrd="0" presId="urn:microsoft.com/office/officeart/2005/8/layout/process5"/>
    <dgm:cxn modelId="{88D12A76-8FDB-4247-952B-B9700430F929}" type="presParOf" srcId="{79162D35-812A-4381-A0E6-4E470B8B3351}" destId="{FEE382E0-D343-4949-ABB6-B47BCAC15138}" srcOrd="2" destOrd="0" presId="urn:microsoft.com/office/officeart/2005/8/layout/process5"/>
    <dgm:cxn modelId="{65B50404-3EB8-4FEA-9BB6-8CE074341257}" type="presParOf" srcId="{79162D35-812A-4381-A0E6-4E470B8B3351}" destId="{7EDF1B8E-E5C3-4504-96DB-A590444A2A2F}" srcOrd="3" destOrd="0" presId="urn:microsoft.com/office/officeart/2005/8/layout/process5"/>
    <dgm:cxn modelId="{206FBFC7-74EF-4033-A102-27AB0E4A29E6}" type="presParOf" srcId="{7EDF1B8E-E5C3-4504-96DB-A590444A2A2F}" destId="{0160A861-FF51-48C4-AC83-CF91A360E3B6}" srcOrd="0" destOrd="0" presId="urn:microsoft.com/office/officeart/2005/8/layout/process5"/>
    <dgm:cxn modelId="{3F721C02-1197-4600-8E96-C9269F874A0B}" type="presParOf" srcId="{79162D35-812A-4381-A0E6-4E470B8B3351}" destId="{E839ED96-7BC2-4C6D-9948-86355402B653}" srcOrd="4" destOrd="0" presId="urn:microsoft.com/office/officeart/2005/8/layout/process5"/>
    <dgm:cxn modelId="{C92380B6-D3CF-45B4-9724-7F8FF36023ED}" type="presParOf" srcId="{79162D35-812A-4381-A0E6-4E470B8B3351}" destId="{5EC74DE0-18F5-4592-B43E-00081B1B0138}" srcOrd="5" destOrd="0" presId="urn:microsoft.com/office/officeart/2005/8/layout/process5"/>
    <dgm:cxn modelId="{9D6EC895-293E-4874-B2EC-B56C89C7D882}" type="presParOf" srcId="{5EC74DE0-18F5-4592-B43E-00081B1B0138}" destId="{8D226ADA-6A63-4147-89AD-0183B8764629}" srcOrd="0" destOrd="0" presId="urn:microsoft.com/office/officeart/2005/8/layout/process5"/>
    <dgm:cxn modelId="{280E5C5A-6389-4F76-BAA2-6FABF1022093}" type="presParOf" srcId="{79162D35-812A-4381-A0E6-4E470B8B3351}" destId="{B22A9E19-891D-4B3F-B8FE-4E4A2455E0FA}" srcOrd="6" destOrd="0" presId="urn:microsoft.com/office/officeart/2005/8/layout/process5"/>
    <dgm:cxn modelId="{4F9B634E-6BBE-42FD-8BAD-79F6D8BB0A5C}" type="presParOf" srcId="{79162D35-812A-4381-A0E6-4E470B8B3351}" destId="{10FCC9E7-E7AF-41EF-AC99-A095E2D8DB7E}" srcOrd="7" destOrd="0" presId="urn:microsoft.com/office/officeart/2005/8/layout/process5"/>
    <dgm:cxn modelId="{8A05E3F9-860E-4B89-9EC3-EDC847AD8B56}" type="presParOf" srcId="{10FCC9E7-E7AF-41EF-AC99-A095E2D8DB7E}" destId="{E228693C-735F-4529-8980-9B4814602AA8}" srcOrd="0" destOrd="0" presId="urn:microsoft.com/office/officeart/2005/8/layout/process5"/>
    <dgm:cxn modelId="{8DC2CCF3-01D3-4AFE-AB95-8BBD0A51737B}" type="presParOf" srcId="{79162D35-812A-4381-A0E6-4E470B8B3351}" destId="{87079AD9-7453-47C4-8218-A58BE65C1E0D}" srcOrd="8" destOrd="0" presId="urn:microsoft.com/office/officeart/2005/8/layout/process5"/>
    <dgm:cxn modelId="{19ED3D7F-4E32-4FF9-AA63-659C95AFE17E}" type="presParOf" srcId="{79162D35-812A-4381-A0E6-4E470B8B3351}" destId="{D10F2ABC-49D3-4E03-AD86-EC73843A70D3}" srcOrd="9" destOrd="0" presId="urn:microsoft.com/office/officeart/2005/8/layout/process5"/>
    <dgm:cxn modelId="{25FEA98A-BB94-45BC-B476-1510BDD65893}" type="presParOf" srcId="{D10F2ABC-49D3-4E03-AD86-EC73843A70D3}" destId="{5CC1FE0F-B50E-40A6-AA0B-F74F823A5BF4}" srcOrd="0" destOrd="0" presId="urn:microsoft.com/office/officeart/2005/8/layout/process5"/>
    <dgm:cxn modelId="{7FA2FDD3-CEF5-483F-A530-D798A1FA3379}" type="presParOf" srcId="{79162D35-812A-4381-A0E6-4E470B8B3351}" destId="{EC926DB9-0694-4BED-8B7E-2A5DE5D7298B}"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B628E-9CFA-CB4D-9A9C-D0CCCF27BD99}">
      <dsp:nvSpPr>
        <dsp:cNvPr id="0" name=""/>
        <dsp:cNvSpPr/>
      </dsp:nvSpPr>
      <dsp:spPr>
        <a:xfrm rot="5400000">
          <a:off x="5853396" y="-2252745"/>
          <a:ext cx="537483" cy="5178183"/>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ts val="0"/>
            </a:spcAft>
            <a:buChar char="•"/>
          </a:pPr>
          <a:r>
            <a:rPr kumimoji="1" lang="ja-JP" altLang="en-US" sz="1200" kern="1200" dirty="0">
              <a:solidFill>
                <a:schemeClr val="tx1"/>
              </a:solidFill>
            </a:rPr>
            <a:t>各機関は縦の連携（</a:t>
          </a:r>
          <a:r>
            <a:rPr kumimoji="1" lang="en-US" altLang="ja-JP" sz="1200" kern="1200" dirty="0">
              <a:solidFill>
                <a:schemeClr val="tx1"/>
              </a:solidFill>
            </a:rPr>
            <a:t>Command</a:t>
          </a:r>
          <a:r>
            <a:rPr kumimoji="1" lang="ja-JP" altLang="en-US" sz="1200" kern="1200" dirty="0">
              <a:solidFill>
                <a:schemeClr val="tx1"/>
              </a:solidFill>
            </a:rPr>
            <a:t>）、関係機関は個々の役割分担を　　明確にし、</a:t>
          </a:r>
          <a:r>
            <a:rPr kumimoji="1" lang="ja-JP" altLang="en-US" sz="1200" kern="1200">
              <a:solidFill>
                <a:schemeClr val="tx1"/>
              </a:solidFill>
            </a:rPr>
            <a:t>横（関係機関間）</a:t>
          </a:r>
          <a:r>
            <a:rPr kumimoji="1" lang="ja-JP" altLang="en-US" sz="1200" kern="1200" dirty="0">
              <a:solidFill>
                <a:schemeClr val="tx1"/>
              </a:solidFill>
            </a:rPr>
            <a:t>の連携（</a:t>
          </a:r>
          <a:r>
            <a:rPr kumimoji="1" lang="en-US" altLang="ja-JP" sz="1200" kern="1200" dirty="0">
              <a:solidFill>
                <a:schemeClr val="tx1"/>
              </a:solidFill>
            </a:rPr>
            <a:t>Control</a:t>
          </a:r>
          <a:r>
            <a:rPr kumimoji="1" lang="ja-JP" altLang="en-US" sz="1200" kern="1200" dirty="0">
              <a:solidFill>
                <a:schemeClr val="tx1"/>
              </a:solidFill>
            </a:rPr>
            <a:t>）を効率的に行う</a:t>
          </a:r>
        </a:p>
      </dsp:txBody>
      <dsp:txXfrm rot="-5400000">
        <a:off x="3533046" y="93843"/>
        <a:ext cx="5151945" cy="485007"/>
      </dsp:txXfrm>
    </dsp:sp>
    <dsp:sp modelId="{FBFC3676-A3DF-914C-B909-F09F26810788}">
      <dsp:nvSpPr>
        <dsp:cNvPr id="0" name=""/>
        <dsp:cNvSpPr/>
      </dsp:nvSpPr>
      <dsp:spPr>
        <a:xfrm>
          <a:off x="751" y="419"/>
          <a:ext cx="3532294" cy="671854"/>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ts val="0"/>
            </a:spcAft>
            <a:buNone/>
          </a:pPr>
          <a:r>
            <a:rPr kumimoji="1" lang="ja-JP" altLang="en-US" sz="1600" b="1" kern="1200" dirty="0">
              <a:solidFill>
                <a:schemeClr val="tx1"/>
              </a:solidFill>
            </a:rPr>
            <a:t>指揮命令系統・連携の確立</a:t>
          </a:r>
          <a:endParaRPr kumimoji="1" lang="en-US" altLang="ja-JP" sz="1600" b="1" kern="1200" dirty="0">
            <a:solidFill>
              <a:schemeClr val="tx1"/>
            </a:solidFill>
          </a:endParaRPr>
        </a:p>
        <a:p>
          <a:pPr marL="0" lvl="0" indent="0" algn="ctr" defTabSz="711200">
            <a:lnSpc>
              <a:spcPct val="90000"/>
            </a:lnSpc>
            <a:spcBef>
              <a:spcPct val="0"/>
            </a:spcBef>
            <a:spcAft>
              <a:spcPts val="0"/>
            </a:spcAft>
            <a:buNone/>
          </a:pPr>
          <a:r>
            <a:rPr kumimoji="1" lang="en-US" altLang="ja-JP" sz="1600" kern="1200" dirty="0">
              <a:solidFill>
                <a:schemeClr val="tx1"/>
              </a:solidFill>
            </a:rPr>
            <a:t>Command &amp; Control</a:t>
          </a:r>
          <a:endParaRPr kumimoji="1" lang="ja-JP" altLang="en-US" sz="1600" kern="1200" dirty="0">
            <a:solidFill>
              <a:schemeClr val="tx1"/>
            </a:solidFill>
          </a:endParaRPr>
        </a:p>
      </dsp:txBody>
      <dsp:txXfrm>
        <a:off x="33548" y="33216"/>
        <a:ext cx="3466700" cy="606260"/>
      </dsp:txXfrm>
    </dsp:sp>
    <dsp:sp modelId="{B5964A51-8B44-FD44-892B-494A85270AC8}">
      <dsp:nvSpPr>
        <dsp:cNvPr id="0" name=""/>
        <dsp:cNvSpPr/>
      </dsp:nvSpPr>
      <dsp:spPr>
        <a:xfrm rot="5400000">
          <a:off x="5809728" y="-1547298"/>
          <a:ext cx="617944" cy="5178183"/>
        </a:xfrm>
        <a:prstGeom prst="round2SameRect">
          <a:avLst/>
        </a:prstGeom>
        <a:solidFill>
          <a:schemeClr val="accent2">
            <a:tint val="40000"/>
            <a:alpha val="90000"/>
            <a:hueOff val="-242096"/>
            <a:satOff val="-22"/>
            <a:lumOff val="6"/>
            <a:alphaOff val="0"/>
          </a:schemeClr>
        </a:solidFill>
        <a:ln w="12700" cap="flat" cmpd="sng" algn="ctr">
          <a:solidFill>
            <a:schemeClr val="accent2">
              <a:tint val="40000"/>
              <a:alpha val="90000"/>
              <a:hueOff val="-242096"/>
              <a:satOff val="-22"/>
              <a:lumOff val="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80000"/>
            </a:lnSpc>
            <a:spcBef>
              <a:spcPct val="0"/>
            </a:spcBef>
            <a:spcAft>
              <a:spcPts val="0"/>
            </a:spcAft>
            <a:buChar char="•"/>
          </a:pPr>
          <a:r>
            <a:rPr lang="en-US" altLang="ja-JP" sz="1200" kern="1200" dirty="0">
              <a:solidFill>
                <a:schemeClr val="tx1"/>
              </a:solidFill>
            </a:rPr>
            <a:t>Self </a:t>
          </a:r>
          <a:r>
            <a:rPr lang="ja-JP" altLang="en-US" sz="1200" kern="1200" dirty="0">
              <a:solidFill>
                <a:schemeClr val="tx1"/>
              </a:solidFill>
            </a:rPr>
            <a:t>現場活動する自身：個人防護装備</a:t>
          </a:r>
          <a:endParaRPr kumimoji="1" lang="ja-JP" altLang="en-US" sz="1200" kern="1200" dirty="0">
            <a:solidFill>
              <a:schemeClr val="tx1"/>
            </a:solidFill>
          </a:endParaRPr>
        </a:p>
        <a:p>
          <a:pPr marL="114300" lvl="1" indent="-114300" algn="l" defTabSz="533400">
            <a:lnSpc>
              <a:spcPct val="80000"/>
            </a:lnSpc>
            <a:spcBef>
              <a:spcPct val="0"/>
            </a:spcBef>
            <a:spcAft>
              <a:spcPts val="0"/>
            </a:spcAft>
            <a:buChar char="•"/>
          </a:pPr>
          <a:r>
            <a:rPr lang="en-US" altLang="ja-JP" sz="1200" kern="1200" dirty="0">
              <a:solidFill>
                <a:schemeClr val="tx1"/>
              </a:solidFill>
            </a:rPr>
            <a:t>Scene </a:t>
          </a:r>
          <a:r>
            <a:rPr lang="ja-JP" altLang="en-US" sz="1200" kern="1200" dirty="0">
              <a:solidFill>
                <a:schemeClr val="tx1"/>
              </a:solidFill>
            </a:rPr>
            <a:t>現場：危険・有害物質の確認、ゾーニング（エリア設定）</a:t>
          </a:r>
          <a:endParaRPr lang="en-US" altLang="ja-JP" sz="1200" kern="1200" dirty="0">
            <a:solidFill>
              <a:schemeClr val="tx1"/>
            </a:solidFill>
          </a:endParaRPr>
        </a:p>
        <a:p>
          <a:pPr marL="114300" lvl="1" indent="-114300" algn="l" defTabSz="533400">
            <a:lnSpc>
              <a:spcPct val="80000"/>
            </a:lnSpc>
            <a:spcBef>
              <a:spcPct val="0"/>
            </a:spcBef>
            <a:spcAft>
              <a:spcPts val="0"/>
            </a:spcAft>
            <a:buChar char="•"/>
          </a:pPr>
          <a:r>
            <a:rPr lang="en-US" altLang="ja-JP" sz="1200" kern="1200" dirty="0">
              <a:solidFill>
                <a:schemeClr val="tx1"/>
              </a:solidFill>
            </a:rPr>
            <a:t>Survivor </a:t>
          </a:r>
          <a:r>
            <a:rPr lang="ja-JP" altLang="en-US" sz="1200" kern="1200" dirty="0">
              <a:solidFill>
                <a:schemeClr val="tx1"/>
              </a:solidFill>
            </a:rPr>
            <a:t>被災者・患者：救助、処置、避難、汚染検査</a:t>
          </a:r>
          <a:endParaRPr lang="en-US" altLang="ja-JP" sz="1200" kern="1200" dirty="0">
            <a:solidFill>
              <a:schemeClr val="tx1"/>
            </a:solidFill>
          </a:endParaRPr>
        </a:p>
      </dsp:txBody>
      <dsp:txXfrm rot="-5400000">
        <a:off x="3529609" y="762987"/>
        <a:ext cx="5148017" cy="557612"/>
      </dsp:txXfrm>
    </dsp:sp>
    <dsp:sp modelId="{4F81882F-D8AA-1A4E-A51F-E0E6B7122158}">
      <dsp:nvSpPr>
        <dsp:cNvPr id="0" name=""/>
        <dsp:cNvSpPr/>
      </dsp:nvSpPr>
      <dsp:spPr>
        <a:xfrm>
          <a:off x="751" y="705866"/>
          <a:ext cx="3528857" cy="671854"/>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ts val="0"/>
            </a:spcAft>
            <a:buNone/>
          </a:pPr>
          <a:r>
            <a:rPr lang="ja-JP" altLang="en-US" sz="1600" b="1" kern="1200" dirty="0">
              <a:solidFill>
                <a:schemeClr val="tx1"/>
              </a:solidFill>
            </a:rPr>
            <a:t>安全管理</a:t>
          </a:r>
          <a:endParaRPr lang="en-US" altLang="ja-JP" sz="1600" b="1" kern="1200" dirty="0">
            <a:solidFill>
              <a:schemeClr val="tx1"/>
            </a:solidFill>
          </a:endParaRPr>
        </a:p>
        <a:p>
          <a:pPr marL="0" lvl="0" indent="0" algn="ctr" defTabSz="711200">
            <a:lnSpc>
              <a:spcPct val="90000"/>
            </a:lnSpc>
            <a:spcBef>
              <a:spcPct val="0"/>
            </a:spcBef>
            <a:spcAft>
              <a:spcPts val="0"/>
            </a:spcAft>
            <a:buNone/>
          </a:pPr>
          <a:r>
            <a:rPr kumimoji="1" lang="en-US" altLang="ja-JP" sz="1600" kern="1200" dirty="0">
              <a:solidFill>
                <a:schemeClr val="tx1"/>
              </a:solidFill>
            </a:rPr>
            <a:t>Safety</a:t>
          </a:r>
          <a:endParaRPr kumimoji="1" lang="ja-JP" altLang="en-US" sz="1600" kern="1200" dirty="0">
            <a:solidFill>
              <a:schemeClr val="tx1"/>
            </a:solidFill>
          </a:endParaRPr>
        </a:p>
      </dsp:txBody>
      <dsp:txXfrm>
        <a:off x="33548" y="738663"/>
        <a:ext cx="3463263" cy="606260"/>
      </dsp:txXfrm>
    </dsp:sp>
    <dsp:sp modelId="{115DBE1D-BB20-934C-914E-73B964AC7D21}">
      <dsp:nvSpPr>
        <dsp:cNvPr id="0" name=""/>
        <dsp:cNvSpPr/>
      </dsp:nvSpPr>
      <dsp:spPr>
        <a:xfrm rot="5400000">
          <a:off x="5853396" y="-841851"/>
          <a:ext cx="537483" cy="5178183"/>
        </a:xfrm>
        <a:prstGeom prst="round2SameRect">
          <a:avLst/>
        </a:prstGeom>
        <a:solidFill>
          <a:schemeClr val="accent2">
            <a:tint val="40000"/>
            <a:alpha val="90000"/>
            <a:hueOff val="-484193"/>
            <a:satOff val="-44"/>
            <a:lumOff val="13"/>
            <a:alphaOff val="0"/>
          </a:schemeClr>
        </a:solidFill>
        <a:ln w="12700" cap="flat" cmpd="sng" algn="ctr">
          <a:solidFill>
            <a:schemeClr val="accent2">
              <a:tint val="40000"/>
              <a:alpha val="90000"/>
              <a:hueOff val="-484193"/>
              <a:satOff val="-44"/>
              <a:lumOff val="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ts val="0"/>
            </a:spcAft>
            <a:buChar char="•"/>
          </a:pPr>
          <a:r>
            <a:rPr kumimoji="1" lang="ja-JP" altLang="en-US" sz="1200" kern="1200" dirty="0">
              <a:solidFill>
                <a:schemeClr val="tx1"/>
              </a:solidFill>
            </a:rPr>
            <a:t>コンタクトリストの作成、安全、危険情報の共有</a:t>
          </a:r>
        </a:p>
        <a:p>
          <a:pPr marL="114300" lvl="1" indent="-114300" algn="l" defTabSz="533400">
            <a:lnSpc>
              <a:spcPct val="90000"/>
            </a:lnSpc>
            <a:spcBef>
              <a:spcPct val="0"/>
            </a:spcBef>
            <a:spcAft>
              <a:spcPts val="0"/>
            </a:spcAft>
            <a:buChar char="•"/>
          </a:pPr>
          <a:r>
            <a:rPr lang="ja-JP" altLang="en-US" sz="1200" kern="1200" dirty="0">
              <a:solidFill>
                <a:schemeClr val="tx1"/>
              </a:solidFill>
            </a:rPr>
            <a:t>情報不足、確認不足、協力不足が起こらないようにする</a:t>
          </a:r>
          <a:endParaRPr kumimoji="1" lang="ja-JP" altLang="en-US" sz="1200" kern="1200" dirty="0">
            <a:solidFill>
              <a:schemeClr val="tx1"/>
            </a:solidFill>
          </a:endParaRPr>
        </a:p>
      </dsp:txBody>
      <dsp:txXfrm rot="-5400000">
        <a:off x="3533046" y="1504737"/>
        <a:ext cx="5151945" cy="485007"/>
      </dsp:txXfrm>
    </dsp:sp>
    <dsp:sp modelId="{84867041-6803-0944-8145-D4DBEEA19FB6}">
      <dsp:nvSpPr>
        <dsp:cNvPr id="0" name=""/>
        <dsp:cNvSpPr/>
      </dsp:nvSpPr>
      <dsp:spPr>
        <a:xfrm>
          <a:off x="751" y="1411313"/>
          <a:ext cx="3532294" cy="671854"/>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ts val="0"/>
            </a:spcAft>
            <a:buNone/>
          </a:pPr>
          <a:r>
            <a:rPr kumimoji="1" lang="ja-JP" altLang="en-US" sz="1600" b="1" kern="1200" dirty="0">
              <a:solidFill>
                <a:schemeClr val="tx1"/>
              </a:solidFill>
            </a:rPr>
            <a:t>情報伝達・共有</a:t>
          </a:r>
          <a:endParaRPr kumimoji="1" lang="en-US" altLang="ja-JP" sz="1600" b="1" kern="1200" dirty="0">
            <a:solidFill>
              <a:schemeClr val="tx1"/>
            </a:solidFill>
          </a:endParaRPr>
        </a:p>
        <a:p>
          <a:pPr marL="0" lvl="0" indent="0" algn="ctr" defTabSz="711200">
            <a:lnSpc>
              <a:spcPct val="90000"/>
            </a:lnSpc>
            <a:spcBef>
              <a:spcPct val="0"/>
            </a:spcBef>
            <a:spcAft>
              <a:spcPts val="0"/>
            </a:spcAft>
            <a:buNone/>
          </a:pPr>
          <a:r>
            <a:rPr kumimoji="1" lang="en-US" altLang="ja-JP" sz="1600" kern="1200" dirty="0">
              <a:solidFill>
                <a:schemeClr val="tx1"/>
              </a:solidFill>
            </a:rPr>
            <a:t>Communication</a:t>
          </a:r>
          <a:endParaRPr kumimoji="1" lang="ja-JP" altLang="en-US" sz="1600" kern="1200" dirty="0">
            <a:solidFill>
              <a:schemeClr val="tx1"/>
            </a:solidFill>
          </a:endParaRPr>
        </a:p>
      </dsp:txBody>
      <dsp:txXfrm>
        <a:off x="33548" y="1444110"/>
        <a:ext cx="3466700" cy="606260"/>
      </dsp:txXfrm>
    </dsp:sp>
    <dsp:sp modelId="{7324D707-ADD0-1D42-A9BD-A797108A75C0}">
      <dsp:nvSpPr>
        <dsp:cNvPr id="0" name=""/>
        <dsp:cNvSpPr/>
      </dsp:nvSpPr>
      <dsp:spPr>
        <a:xfrm rot="5400000">
          <a:off x="5853396" y="-136404"/>
          <a:ext cx="537483" cy="5178183"/>
        </a:xfrm>
        <a:prstGeom prst="round2SameRect">
          <a:avLst/>
        </a:prstGeom>
        <a:solidFill>
          <a:schemeClr val="accent2">
            <a:tint val="40000"/>
            <a:alpha val="90000"/>
            <a:hueOff val="-726289"/>
            <a:satOff val="-67"/>
            <a:lumOff val="19"/>
            <a:alphaOff val="0"/>
          </a:schemeClr>
        </a:solidFill>
        <a:ln w="12700" cap="flat" cmpd="sng" algn="ctr">
          <a:solidFill>
            <a:schemeClr val="accent2">
              <a:tint val="40000"/>
              <a:alpha val="90000"/>
              <a:hueOff val="-726289"/>
              <a:satOff val="-67"/>
              <a:lumOff val="1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ts val="0"/>
            </a:spcAft>
            <a:buChar char="•"/>
          </a:pPr>
          <a:r>
            <a:rPr lang="ja-JP" altLang="en-US" sz="1200" kern="1200" dirty="0">
              <a:solidFill>
                <a:schemeClr val="tx1"/>
              </a:solidFill>
            </a:rPr>
            <a:t>災害現場の状況（被ばく、汚染）をいち早く把握し、傷病者の数、重症度を見積もる</a:t>
          </a:r>
          <a:endParaRPr lang="en-US" altLang="ja-JP" sz="1200" kern="1200" dirty="0">
            <a:solidFill>
              <a:schemeClr val="tx1"/>
            </a:solidFill>
          </a:endParaRPr>
        </a:p>
      </dsp:txBody>
      <dsp:txXfrm rot="-5400000">
        <a:off x="3533046" y="2210184"/>
        <a:ext cx="5151945" cy="485007"/>
      </dsp:txXfrm>
    </dsp:sp>
    <dsp:sp modelId="{A505B46E-5D78-9B4D-A49A-5E9D8CDC487E}">
      <dsp:nvSpPr>
        <dsp:cNvPr id="0" name=""/>
        <dsp:cNvSpPr/>
      </dsp:nvSpPr>
      <dsp:spPr>
        <a:xfrm>
          <a:off x="751" y="2116760"/>
          <a:ext cx="3532294" cy="671854"/>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ts val="0"/>
            </a:spcAft>
            <a:buNone/>
          </a:pPr>
          <a:r>
            <a:rPr lang="ja-JP" altLang="en-US" sz="1600" b="1" kern="1200" dirty="0">
              <a:solidFill>
                <a:schemeClr val="tx1"/>
              </a:solidFill>
            </a:rPr>
            <a:t>評価</a:t>
          </a:r>
          <a:endParaRPr lang="en-US" altLang="ja-JP" sz="1600" b="1" kern="1200" dirty="0">
            <a:solidFill>
              <a:schemeClr val="tx1"/>
            </a:solidFill>
          </a:endParaRPr>
        </a:p>
        <a:p>
          <a:pPr marL="0" lvl="0" indent="0" algn="ctr" defTabSz="711200">
            <a:lnSpc>
              <a:spcPct val="90000"/>
            </a:lnSpc>
            <a:spcBef>
              <a:spcPct val="0"/>
            </a:spcBef>
            <a:spcAft>
              <a:spcPts val="0"/>
            </a:spcAft>
            <a:buNone/>
          </a:pPr>
          <a:r>
            <a:rPr kumimoji="1" lang="en-US" altLang="ja-JP" sz="1600" kern="1200" dirty="0">
              <a:solidFill>
                <a:schemeClr val="tx1"/>
              </a:solidFill>
            </a:rPr>
            <a:t>Assessment</a:t>
          </a:r>
          <a:endParaRPr kumimoji="1" lang="ja-JP" altLang="en-US" sz="1600" kern="1200" dirty="0">
            <a:solidFill>
              <a:schemeClr val="tx1"/>
            </a:solidFill>
          </a:endParaRPr>
        </a:p>
      </dsp:txBody>
      <dsp:txXfrm>
        <a:off x="33548" y="2149557"/>
        <a:ext cx="3466700" cy="606260"/>
      </dsp:txXfrm>
    </dsp:sp>
    <dsp:sp modelId="{EC943EF5-8AD0-2948-A6D2-5D82D8D71700}">
      <dsp:nvSpPr>
        <dsp:cNvPr id="0" name=""/>
        <dsp:cNvSpPr/>
      </dsp:nvSpPr>
      <dsp:spPr>
        <a:xfrm rot="5400000">
          <a:off x="5853396" y="569042"/>
          <a:ext cx="537483" cy="5178183"/>
        </a:xfrm>
        <a:prstGeom prst="round2SameRect">
          <a:avLst/>
        </a:prstGeom>
        <a:solidFill>
          <a:schemeClr val="accent2">
            <a:tint val="40000"/>
            <a:alpha val="90000"/>
            <a:hueOff val="-968386"/>
            <a:satOff val="-89"/>
            <a:lumOff val="26"/>
            <a:alphaOff val="0"/>
          </a:schemeClr>
        </a:solidFill>
        <a:ln w="12700" cap="flat" cmpd="sng" algn="ctr">
          <a:solidFill>
            <a:schemeClr val="accent2">
              <a:tint val="40000"/>
              <a:alpha val="90000"/>
              <a:hueOff val="-968386"/>
              <a:satOff val="-89"/>
              <a:lumOff val="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ts val="0"/>
            </a:spcAft>
            <a:buChar char="•"/>
          </a:pPr>
          <a:r>
            <a:rPr kumimoji="1" lang="ja-JP" altLang="en-US" sz="1200" kern="1200" dirty="0">
              <a:solidFill>
                <a:schemeClr val="tx1"/>
              </a:solidFill>
            </a:rPr>
            <a:t>限られた資源でトリアージ（搬送先等の選定）</a:t>
          </a:r>
        </a:p>
        <a:p>
          <a:pPr marL="114300" lvl="1" indent="-114300" algn="l" defTabSz="533400">
            <a:lnSpc>
              <a:spcPct val="90000"/>
            </a:lnSpc>
            <a:spcBef>
              <a:spcPct val="0"/>
            </a:spcBef>
            <a:spcAft>
              <a:spcPts val="0"/>
            </a:spcAft>
            <a:buChar char="•"/>
          </a:pPr>
          <a:r>
            <a:rPr kumimoji="1" lang="ja-JP" altLang="en-US" sz="1200" kern="1200">
              <a:solidFill>
                <a:schemeClr val="tx1"/>
              </a:solidFill>
            </a:rPr>
            <a:t>救命等処置優先の判断</a:t>
          </a:r>
          <a:endParaRPr kumimoji="1" lang="ja-JP" altLang="en-US" sz="1200" kern="1200" dirty="0">
            <a:solidFill>
              <a:schemeClr val="tx1"/>
            </a:solidFill>
          </a:endParaRPr>
        </a:p>
      </dsp:txBody>
      <dsp:txXfrm rot="-5400000">
        <a:off x="3533046" y="2915630"/>
        <a:ext cx="5151945" cy="485007"/>
      </dsp:txXfrm>
    </dsp:sp>
    <dsp:sp modelId="{94980E47-20FD-A246-B1DB-60613381A515}">
      <dsp:nvSpPr>
        <dsp:cNvPr id="0" name=""/>
        <dsp:cNvSpPr/>
      </dsp:nvSpPr>
      <dsp:spPr>
        <a:xfrm>
          <a:off x="751" y="2822207"/>
          <a:ext cx="3532294" cy="671854"/>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ts val="0"/>
            </a:spcAft>
            <a:buNone/>
          </a:pPr>
          <a:r>
            <a:rPr kumimoji="1" lang="ja-JP" altLang="en-US" sz="1600" kern="1200">
              <a:solidFill>
                <a:schemeClr val="tx1"/>
              </a:solidFill>
            </a:rPr>
            <a:t>トリアージ</a:t>
          </a:r>
          <a:endParaRPr kumimoji="1" lang="en-US" altLang="ja-JP" sz="1600" kern="1200" dirty="0">
            <a:solidFill>
              <a:schemeClr val="tx1"/>
            </a:solidFill>
          </a:endParaRPr>
        </a:p>
        <a:p>
          <a:pPr marL="0" lvl="0" indent="0" algn="ctr" defTabSz="711200">
            <a:lnSpc>
              <a:spcPct val="90000"/>
            </a:lnSpc>
            <a:spcBef>
              <a:spcPct val="0"/>
            </a:spcBef>
            <a:spcAft>
              <a:spcPts val="0"/>
            </a:spcAft>
            <a:buNone/>
          </a:pPr>
          <a:r>
            <a:rPr kumimoji="1" lang="en-US" altLang="ja-JP" sz="1600" kern="1200" dirty="0">
              <a:solidFill>
                <a:schemeClr val="tx1"/>
              </a:solidFill>
            </a:rPr>
            <a:t>Triage</a:t>
          </a:r>
          <a:endParaRPr kumimoji="1" lang="ja-JP" altLang="en-US" sz="1600" kern="1200" dirty="0">
            <a:solidFill>
              <a:schemeClr val="tx1"/>
            </a:solidFill>
          </a:endParaRPr>
        </a:p>
      </dsp:txBody>
      <dsp:txXfrm>
        <a:off x="33548" y="2855004"/>
        <a:ext cx="3466700" cy="606260"/>
      </dsp:txXfrm>
    </dsp:sp>
    <dsp:sp modelId="{C38FB20D-4AF3-F849-AB6A-9608DC2490F0}">
      <dsp:nvSpPr>
        <dsp:cNvPr id="0" name=""/>
        <dsp:cNvSpPr/>
      </dsp:nvSpPr>
      <dsp:spPr>
        <a:xfrm rot="5400000">
          <a:off x="5781652" y="1266322"/>
          <a:ext cx="662614" cy="5194518"/>
        </a:xfrm>
        <a:prstGeom prst="round2SameRect">
          <a:avLst/>
        </a:prstGeom>
        <a:solidFill>
          <a:schemeClr val="accent2">
            <a:tint val="40000"/>
            <a:alpha val="90000"/>
            <a:hueOff val="-1210482"/>
            <a:satOff val="-111"/>
            <a:lumOff val="32"/>
            <a:alphaOff val="0"/>
          </a:schemeClr>
        </a:solidFill>
        <a:ln w="12700" cap="flat" cmpd="sng" algn="ctr">
          <a:solidFill>
            <a:schemeClr val="accent2">
              <a:tint val="40000"/>
              <a:alpha val="90000"/>
              <a:hueOff val="-1210482"/>
              <a:satOff val="-111"/>
              <a:lumOff val="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80000"/>
            </a:lnSpc>
            <a:spcBef>
              <a:spcPct val="0"/>
            </a:spcBef>
            <a:spcAft>
              <a:spcPts val="0"/>
            </a:spcAft>
            <a:buChar char="•"/>
          </a:pPr>
          <a:r>
            <a:rPr kumimoji="1" lang="ja-JP" altLang="en-US" sz="1200" kern="1200">
              <a:solidFill>
                <a:schemeClr val="tx1"/>
              </a:solidFill>
            </a:rPr>
            <a:t>被ばく線量評価</a:t>
          </a:r>
          <a:endParaRPr kumimoji="1" lang="ja-JP" altLang="en-US" sz="1200" kern="1200" dirty="0">
            <a:solidFill>
              <a:schemeClr val="tx1"/>
            </a:solidFill>
          </a:endParaRPr>
        </a:p>
        <a:p>
          <a:pPr marL="114300" lvl="1" indent="-114300" algn="l" defTabSz="533400">
            <a:lnSpc>
              <a:spcPct val="80000"/>
            </a:lnSpc>
            <a:spcBef>
              <a:spcPct val="0"/>
            </a:spcBef>
            <a:spcAft>
              <a:spcPts val="0"/>
            </a:spcAft>
            <a:buChar char="•"/>
          </a:pPr>
          <a:r>
            <a:rPr kumimoji="1" lang="ja-JP" altLang="en-US" sz="1200" kern="1200">
              <a:solidFill>
                <a:schemeClr val="tx1"/>
              </a:solidFill>
            </a:rPr>
            <a:t>高線量被ばく、内部被ばくの治療</a:t>
          </a:r>
          <a:endParaRPr kumimoji="1" lang="ja-JP" altLang="en-US" sz="1200" kern="1200" dirty="0">
            <a:solidFill>
              <a:schemeClr val="tx1"/>
            </a:solidFill>
          </a:endParaRPr>
        </a:p>
        <a:p>
          <a:pPr marL="114300" lvl="1" indent="-114300" algn="l" defTabSz="533400">
            <a:lnSpc>
              <a:spcPct val="80000"/>
            </a:lnSpc>
            <a:spcBef>
              <a:spcPct val="0"/>
            </a:spcBef>
            <a:spcAft>
              <a:spcPts val="0"/>
            </a:spcAft>
            <a:buChar char="•"/>
          </a:pPr>
          <a:r>
            <a:rPr kumimoji="1" lang="ja-JP" altLang="en-US" sz="1200" kern="1200">
              <a:solidFill>
                <a:schemeClr val="tx1"/>
              </a:solidFill>
            </a:rPr>
            <a:t>創傷汚染等の除染</a:t>
          </a:r>
          <a:endParaRPr kumimoji="1" lang="ja-JP" altLang="en-US" sz="1200" kern="1200" dirty="0">
            <a:solidFill>
              <a:schemeClr val="tx1"/>
            </a:solidFill>
          </a:endParaRPr>
        </a:p>
      </dsp:txBody>
      <dsp:txXfrm rot="-5400000">
        <a:off x="3515700" y="3564620"/>
        <a:ext cx="5162172" cy="597922"/>
      </dsp:txXfrm>
    </dsp:sp>
    <dsp:sp modelId="{7CDB6D11-DE70-314E-BAFA-C029541E67F7}">
      <dsp:nvSpPr>
        <dsp:cNvPr id="0" name=""/>
        <dsp:cNvSpPr/>
      </dsp:nvSpPr>
      <dsp:spPr>
        <a:xfrm>
          <a:off x="751" y="3527654"/>
          <a:ext cx="3514948" cy="671854"/>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00000"/>
            </a:lnSpc>
            <a:spcBef>
              <a:spcPct val="0"/>
            </a:spcBef>
            <a:spcAft>
              <a:spcPts val="0"/>
            </a:spcAft>
            <a:buNone/>
          </a:pPr>
          <a:r>
            <a:rPr kumimoji="1" lang="ja-JP" altLang="en-US" sz="1600" kern="1200" dirty="0">
              <a:solidFill>
                <a:schemeClr val="tx1"/>
              </a:solidFill>
            </a:rPr>
            <a:t>治療</a:t>
          </a:r>
          <a:endParaRPr kumimoji="1" lang="en-US" altLang="ja-JP" sz="1600" kern="1200" dirty="0">
            <a:solidFill>
              <a:schemeClr val="tx1"/>
            </a:solidFill>
          </a:endParaRPr>
        </a:p>
        <a:p>
          <a:pPr marL="0" lvl="0" indent="0" algn="ctr" defTabSz="711200">
            <a:lnSpc>
              <a:spcPct val="100000"/>
            </a:lnSpc>
            <a:spcBef>
              <a:spcPct val="0"/>
            </a:spcBef>
            <a:spcAft>
              <a:spcPts val="0"/>
            </a:spcAft>
            <a:buNone/>
          </a:pPr>
          <a:r>
            <a:rPr kumimoji="1" lang="en-US" altLang="ja-JP" sz="1600" kern="1200" dirty="0">
              <a:solidFill>
                <a:schemeClr val="tx1"/>
              </a:solidFill>
            </a:rPr>
            <a:t>Treatment</a:t>
          </a:r>
          <a:endParaRPr kumimoji="1" lang="ja-JP" altLang="en-US" sz="1600" kern="1200" dirty="0">
            <a:solidFill>
              <a:schemeClr val="tx1"/>
            </a:solidFill>
          </a:endParaRPr>
        </a:p>
      </dsp:txBody>
      <dsp:txXfrm>
        <a:off x="33548" y="3560451"/>
        <a:ext cx="3449354" cy="606260"/>
      </dsp:txXfrm>
    </dsp:sp>
    <dsp:sp modelId="{9871908D-2279-6940-9A7F-F7541193264E}">
      <dsp:nvSpPr>
        <dsp:cNvPr id="0" name=""/>
        <dsp:cNvSpPr/>
      </dsp:nvSpPr>
      <dsp:spPr>
        <a:xfrm rot="5400000">
          <a:off x="5855630" y="1982659"/>
          <a:ext cx="537483" cy="5172738"/>
        </a:xfrm>
        <a:prstGeom prst="round2SameRect">
          <a:avLst/>
        </a:prstGeom>
        <a:solidFill>
          <a:schemeClr val="accent2">
            <a:tint val="40000"/>
            <a:alpha val="90000"/>
            <a:hueOff val="-1452578"/>
            <a:satOff val="-133"/>
            <a:lumOff val="39"/>
            <a:alphaOff val="0"/>
          </a:schemeClr>
        </a:solidFill>
        <a:ln w="12700" cap="flat" cmpd="sng" algn="ctr">
          <a:solidFill>
            <a:schemeClr val="accent2">
              <a:tint val="40000"/>
              <a:alpha val="90000"/>
              <a:hueOff val="-1452578"/>
              <a:satOff val="-133"/>
              <a:lumOff val="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100000"/>
            </a:lnSpc>
            <a:spcBef>
              <a:spcPct val="0"/>
            </a:spcBef>
            <a:spcAft>
              <a:spcPts val="0"/>
            </a:spcAft>
            <a:buChar char="•"/>
          </a:pPr>
          <a:r>
            <a:rPr kumimoji="1" lang="ja-JP" altLang="en-US" sz="1200" kern="1200">
              <a:solidFill>
                <a:schemeClr val="tx1"/>
              </a:solidFill>
              <a:latin typeface="+mn-ea"/>
              <a:ea typeface="+mn-ea"/>
            </a:rPr>
            <a:t>原子力災害拠点病院への搬送</a:t>
          </a:r>
          <a:endParaRPr kumimoji="1" lang="ja-JP" altLang="en-US" sz="1200" kern="1200" dirty="0">
            <a:solidFill>
              <a:schemeClr val="tx1"/>
            </a:solidFill>
            <a:latin typeface="+mn-ea"/>
            <a:ea typeface="+mn-ea"/>
          </a:endParaRPr>
        </a:p>
        <a:p>
          <a:pPr marL="114300" lvl="1" indent="-114300" algn="l" defTabSz="533400">
            <a:lnSpc>
              <a:spcPct val="100000"/>
            </a:lnSpc>
            <a:spcBef>
              <a:spcPct val="0"/>
            </a:spcBef>
            <a:spcAft>
              <a:spcPts val="0"/>
            </a:spcAft>
            <a:buChar char="•"/>
          </a:pPr>
          <a:r>
            <a:rPr kumimoji="1" lang="ja-JP" altLang="en-US" sz="1200" kern="1200">
              <a:solidFill>
                <a:schemeClr val="tx1"/>
              </a:solidFill>
              <a:latin typeface="+mn-ea"/>
              <a:ea typeface="+mn-ea"/>
            </a:rPr>
            <a:t>高度被ばく医療支援センターへの搬送</a:t>
          </a:r>
          <a:endParaRPr kumimoji="1" lang="ja-JP" altLang="en-US" sz="1200" kern="1200" dirty="0">
            <a:solidFill>
              <a:schemeClr val="tx1"/>
            </a:solidFill>
            <a:latin typeface="+mn-ea"/>
            <a:ea typeface="+mn-ea"/>
          </a:endParaRPr>
        </a:p>
      </dsp:txBody>
      <dsp:txXfrm rot="-5400000">
        <a:off x="3538003" y="4326524"/>
        <a:ext cx="5146500" cy="485007"/>
      </dsp:txXfrm>
    </dsp:sp>
    <dsp:sp modelId="{7DDBF181-C177-A048-B387-46D4AC032779}">
      <dsp:nvSpPr>
        <dsp:cNvPr id="0" name=""/>
        <dsp:cNvSpPr/>
      </dsp:nvSpPr>
      <dsp:spPr>
        <a:xfrm>
          <a:off x="751" y="4233101"/>
          <a:ext cx="3537251" cy="671854"/>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100000"/>
            </a:lnSpc>
            <a:spcBef>
              <a:spcPct val="0"/>
            </a:spcBef>
            <a:spcAft>
              <a:spcPts val="0"/>
            </a:spcAft>
            <a:buNone/>
          </a:pPr>
          <a:r>
            <a:rPr kumimoji="1" lang="ja-JP" altLang="en-US" sz="1600" kern="1200">
              <a:solidFill>
                <a:schemeClr val="tx1"/>
              </a:solidFill>
            </a:rPr>
            <a:t>搬送</a:t>
          </a:r>
          <a:endParaRPr kumimoji="1" lang="en-US" altLang="ja-JP" sz="1600" kern="1200" dirty="0">
            <a:solidFill>
              <a:schemeClr val="tx1"/>
            </a:solidFill>
          </a:endParaRPr>
        </a:p>
        <a:p>
          <a:pPr marL="0" lvl="0" indent="0" algn="ctr" defTabSz="711200">
            <a:lnSpc>
              <a:spcPct val="100000"/>
            </a:lnSpc>
            <a:spcBef>
              <a:spcPct val="0"/>
            </a:spcBef>
            <a:spcAft>
              <a:spcPts val="0"/>
            </a:spcAft>
            <a:buNone/>
          </a:pPr>
          <a:r>
            <a:rPr kumimoji="1" lang="en-US" altLang="ja-JP" sz="1600" kern="1200" dirty="0">
              <a:solidFill>
                <a:schemeClr val="tx1"/>
              </a:solidFill>
            </a:rPr>
            <a:t>Transport</a:t>
          </a:r>
        </a:p>
      </dsp:txBody>
      <dsp:txXfrm>
        <a:off x="33548" y="4265898"/>
        <a:ext cx="3471657" cy="606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186BA-B6F7-4F4F-9258-59C72195B5D4}">
      <dsp:nvSpPr>
        <dsp:cNvPr id="0" name=""/>
        <dsp:cNvSpPr/>
      </dsp:nvSpPr>
      <dsp:spPr>
        <a:xfrm>
          <a:off x="7233" y="231246"/>
          <a:ext cx="2161877" cy="129712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altLang="en-US" sz="1500" b="1" kern="1200" dirty="0">
              <a:latin typeface="+mn-ea"/>
              <a:ea typeface="+mn-ea"/>
              <a:cs typeface="Meiryo UI" pitchFamily="50" charset="-128"/>
            </a:rPr>
            <a:t>全身状態の評価</a:t>
          </a:r>
          <a:endParaRPr kumimoji="1" lang="en-US" altLang="ja-JP" sz="1500" b="1" kern="1200" dirty="0">
            <a:latin typeface="+mn-ea"/>
            <a:ea typeface="+mn-ea"/>
            <a:cs typeface="Meiryo UI" pitchFamily="50" charset="-128"/>
          </a:endParaRPr>
        </a:p>
        <a:p>
          <a:pPr marL="0" lvl="0" indent="0" algn="ctr" defTabSz="666750">
            <a:lnSpc>
              <a:spcPct val="90000"/>
            </a:lnSpc>
            <a:spcBef>
              <a:spcPct val="0"/>
            </a:spcBef>
            <a:spcAft>
              <a:spcPct val="35000"/>
            </a:spcAft>
            <a:buNone/>
          </a:pPr>
          <a:endParaRPr kumimoji="1" lang="en-US" altLang="ja-JP" sz="1500" kern="1200" dirty="0">
            <a:latin typeface="+mn-ea"/>
            <a:ea typeface="+mn-ea"/>
            <a:cs typeface="Meiryo UI" pitchFamily="50" charset="-128"/>
          </a:endParaRPr>
        </a:p>
        <a:p>
          <a:pPr marL="0" lvl="0" indent="0" algn="ctr" defTabSz="666750">
            <a:lnSpc>
              <a:spcPct val="90000"/>
            </a:lnSpc>
            <a:spcBef>
              <a:spcPct val="0"/>
            </a:spcBef>
            <a:spcAft>
              <a:spcPct val="35000"/>
            </a:spcAft>
            <a:buNone/>
          </a:pPr>
          <a:endParaRPr kumimoji="1" lang="en-US" altLang="ja-JP" sz="1500" kern="1200" dirty="0">
            <a:latin typeface="+mn-ea"/>
            <a:ea typeface="+mn-ea"/>
            <a:cs typeface="Meiryo UI" pitchFamily="50" charset="-128"/>
          </a:endParaRPr>
        </a:p>
      </dsp:txBody>
      <dsp:txXfrm>
        <a:off x="45225" y="269238"/>
        <a:ext cx="2085893" cy="1221142"/>
      </dsp:txXfrm>
    </dsp:sp>
    <dsp:sp modelId="{8DA572FD-776A-4E63-839D-A910EE228D89}">
      <dsp:nvSpPr>
        <dsp:cNvPr id="0" name=""/>
        <dsp:cNvSpPr/>
      </dsp:nvSpPr>
      <dsp:spPr>
        <a:xfrm>
          <a:off x="2359355" y="611736"/>
          <a:ext cx="458317" cy="536145"/>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solidFill>
            <a:schemeClr val="tx2"/>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2359355" y="718965"/>
        <a:ext cx="320822" cy="321687"/>
      </dsp:txXfrm>
    </dsp:sp>
    <dsp:sp modelId="{FEE382E0-D343-4949-ABB6-B47BCAC15138}">
      <dsp:nvSpPr>
        <dsp:cNvPr id="0" name=""/>
        <dsp:cNvSpPr/>
      </dsp:nvSpPr>
      <dsp:spPr>
        <a:xfrm>
          <a:off x="3033861" y="231246"/>
          <a:ext cx="2161877" cy="129712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altLang="en-US" sz="1500" b="1" kern="1200" dirty="0">
              <a:latin typeface="+mn-ea"/>
              <a:ea typeface="+mn-ea"/>
              <a:cs typeface="Meiryo UI" pitchFamily="50" charset="-128"/>
            </a:rPr>
            <a:t>汚染検査</a:t>
          </a:r>
          <a:endParaRPr kumimoji="1" lang="en-US" altLang="ja-JP" sz="1500" b="1" kern="1200" dirty="0">
            <a:latin typeface="+mn-ea"/>
            <a:ea typeface="+mn-ea"/>
            <a:cs typeface="Meiryo UI" pitchFamily="50" charset="-128"/>
          </a:endParaRPr>
        </a:p>
        <a:p>
          <a:pPr marL="0" lvl="0" indent="0" algn="ctr" defTabSz="666750">
            <a:lnSpc>
              <a:spcPct val="90000"/>
            </a:lnSpc>
            <a:spcBef>
              <a:spcPct val="0"/>
            </a:spcBef>
            <a:spcAft>
              <a:spcPct val="35000"/>
            </a:spcAft>
            <a:buNone/>
          </a:pPr>
          <a:endParaRPr kumimoji="1" lang="en-US" altLang="ja-JP" sz="1500" kern="1200" dirty="0">
            <a:latin typeface="+mn-ea"/>
            <a:ea typeface="+mn-ea"/>
            <a:cs typeface="Meiryo UI" pitchFamily="50" charset="-128"/>
          </a:endParaRPr>
        </a:p>
        <a:p>
          <a:pPr marL="0" lvl="0" indent="0" algn="ctr" defTabSz="666750">
            <a:lnSpc>
              <a:spcPct val="90000"/>
            </a:lnSpc>
            <a:spcBef>
              <a:spcPct val="0"/>
            </a:spcBef>
            <a:spcAft>
              <a:spcPct val="35000"/>
            </a:spcAft>
            <a:buNone/>
          </a:pPr>
          <a:endParaRPr kumimoji="1" lang="ja-JP" altLang="en-US" sz="1500" kern="1200" dirty="0">
            <a:latin typeface="+mn-ea"/>
            <a:ea typeface="+mn-ea"/>
            <a:cs typeface="Meiryo UI" pitchFamily="50" charset="-128"/>
          </a:endParaRPr>
        </a:p>
      </dsp:txBody>
      <dsp:txXfrm>
        <a:off x="3071853" y="269238"/>
        <a:ext cx="2085893" cy="1221142"/>
      </dsp:txXfrm>
    </dsp:sp>
    <dsp:sp modelId="{7EDF1B8E-E5C3-4504-96DB-A590444A2A2F}">
      <dsp:nvSpPr>
        <dsp:cNvPr id="0" name=""/>
        <dsp:cNvSpPr/>
      </dsp:nvSpPr>
      <dsp:spPr>
        <a:xfrm>
          <a:off x="5385983" y="611736"/>
          <a:ext cx="458317" cy="536145"/>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a:off x="5385983" y="718965"/>
        <a:ext cx="320822" cy="321687"/>
      </dsp:txXfrm>
    </dsp:sp>
    <dsp:sp modelId="{E839ED96-7BC2-4C6D-9948-86355402B653}">
      <dsp:nvSpPr>
        <dsp:cNvPr id="0" name=""/>
        <dsp:cNvSpPr/>
      </dsp:nvSpPr>
      <dsp:spPr>
        <a:xfrm>
          <a:off x="6060489" y="231246"/>
          <a:ext cx="2161877" cy="129712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altLang="en-US" sz="1500" b="1" kern="1200" dirty="0">
              <a:latin typeface="+mn-ea"/>
              <a:ea typeface="+mn-ea"/>
              <a:cs typeface="Meiryo UI" pitchFamily="50" charset="-128"/>
            </a:rPr>
            <a:t>医療処置</a:t>
          </a:r>
          <a:endParaRPr kumimoji="1" lang="en-US" altLang="ja-JP" sz="1500" b="1" kern="1200" dirty="0">
            <a:latin typeface="+mn-ea"/>
            <a:ea typeface="+mn-ea"/>
            <a:cs typeface="Meiryo UI" pitchFamily="50" charset="-128"/>
          </a:endParaRPr>
        </a:p>
        <a:p>
          <a:pPr marL="0" lvl="0" indent="0" algn="ctr" defTabSz="666750">
            <a:lnSpc>
              <a:spcPct val="90000"/>
            </a:lnSpc>
            <a:spcBef>
              <a:spcPct val="0"/>
            </a:spcBef>
            <a:spcAft>
              <a:spcPct val="35000"/>
            </a:spcAft>
            <a:buNone/>
          </a:pPr>
          <a:endParaRPr kumimoji="1" lang="en-US" altLang="ja-JP" sz="1500" kern="1200" dirty="0">
            <a:latin typeface="+mn-ea"/>
            <a:ea typeface="+mn-ea"/>
            <a:cs typeface="Meiryo UI" pitchFamily="50" charset="-128"/>
          </a:endParaRPr>
        </a:p>
        <a:p>
          <a:pPr marL="0" lvl="0" indent="0" algn="ctr" defTabSz="666750">
            <a:lnSpc>
              <a:spcPct val="90000"/>
            </a:lnSpc>
            <a:spcBef>
              <a:spcPct val="0"/>
            </a:spcBef>
            <a:spcAft>
              <a:spcPct val="35000"/>
            </a:spcAft>
            <a:buNone/>
          </a:pPr>
          <a:endParaRPr kumimoji="1" lang="ja-JP" altLang="en-US" sz="1500" kern="1200" dirty="0">
            <a:latin typeface="+mn-ea"/>
            <a:ea typeface="+mn-ea"/>
            <a:cs typeface="Meiryo UI" pitchFamily="50" charset="-128"/>
          </a:endParaRPr>
        </a:p>
      </dsp:txBody>
      <dsp:txXfrm>
        <a:off x="6098481" y="269238"/>
        <a:ext cx="2085893" cy="1221142"/>
      </dsp:txXfrm>
    </dsp:sp>
    <dsp:sp modelId="{5EC74DE0-18F5-4592-B43E-00081B1B0138}">
      <dsp:nvSpPr>
        <dsp:cNvPr id="0" name=""/>
        <dsp:cNvSpPr/>
      </dsp:nvSpPr>
      <dsp:spPr>
        <a:xfrm rot="5392304">
          <a:off x="6895354" y="2535670"/>
          <a:ext cx="560340" cy="536145"/>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rot="-5400000">
        <a:off x="7014500" y="2523573"/>
        <a:ext cx="321687" cy="399497"/>
      </dsp:txXfrm>
    </dsp:sp>
    <dsp:sp modelId="{B22A9E19-891D-4B3F-B8FE-4E4A2455E0FA}">
      <dsp:nvSpPr>
        <dsp:cNvPr id="0" name=""/>
        <dsp:cNvSpPr/>
      </dsp:nvSpPr>
      <dsp:spPr>
        <a:xfrm>
          <a:off x="6067722" y="3462306"/>
          <a:ext cx="2161877" cy="129712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altLang="en-US" sz="1500" b="1" kern="1200" dirty="0">
              <a:latin typeface="+mn-ea"/>
              <a:ea typeface="+mn-ea"/>
              <a:cs typeface="Meiryo UI" pitchFamily="50" charset="-128"/>
            </a:rPr>
            <a:t>除染</a:t>
          </a:r>
          <a:endParaRPr kumimoji="1" lang="en-US" altLang="ja-JP" sz="1500" b="1" kern="1200" dirty="0">
            <a:latin typeface="+mn-ea"/>
            <a:ea typeface="+mn-ea"/>
            <a:cs typeface="Meiryo UI" pitchFamily="50" charset="-128"/>
          </a:endParaRPr>
        </a:p>
        <a:p>
          <a:pPr marL="0" lvl="0" indent="0" algn="ctr" defTabSz="666750">
            <a:lnSpc>
              <a:spcPct val="90000"/>
            </a:lnSpc>
            <a:spcBef>
              <a:spcPct val="0"/>
            </a:spcBef>
            <a:spcAft>
              <a:spcPct val="35000"/>
            </a:spcAft>
            <a:buNone/>
          </a:pPr>
          <a:endParaRPr kumimoji="1" lang="en-US" altLang="ja-JP" sz="1500" b="1" kern="1200" dirty="0">
            <a:latin typeface="+mn-ea"/>
            <a:ea typeface="+mn-ea"/>
            <a:cs typeface="Meiryo UI" pitchFamily="50" charset="-128"/>
          </a:endParaRPr>
        </a:p>
        <a:p>
          <a:pPr marL="0" lvl="0" indent="0" algn="ctr" defTabSz="666750">
            <a:lnSpc>
              <a:spcPct val="90000"/>
            </a:lnSpc>
            <a:spcBef>
              <a:spcPct val="0"/>
            </a:spcBef>
            <a:spcAft>
              <a:spcPct val="35000"/>
            </a:spcAft>
            <a:buNone/>
          </a:pPr>
          <a:endParaRPr kumimoji="1" lang="ja-JP" altLang="en-US" sz="1500" kern="1200" dirty="0">
            <a:latin typeface="Meiryo UI" pitchFamily="50" charset="-128"/>
            <a:ea typeface="Meiryo UI" pitchFamily="50" charset="-128"/>
            <a:cs typeface="Meiryo UI" pitchFamily="50" charset="-128"/>
          </a:endParaRPr>
        </a:p>
      </dsp:txBody>
      <dsp:txXfrm>
        <a:off x="6105714" y="3500298"/>
        <a:ext cx="2085893" cy="1221142"/>
      </dsp:txXfrm>
    </dsp:sp>
    <dsp:sp modelId="{10FCC9E7-E7AF-41EF-AC99-A095E2D8DB7E}">
      <dsp:nvSpPr>
        <dsp:cNvPr id="0" name=""/>
        <dsp:cNvSpPr/>
      </dsp:nvSpPr>
      <dsp:spPr>
        <a:xfrm rot="10773102">
          <a:off x="5432973" y="3854465"/>
          <a:ext cx="448564" cy="536145"/>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rot="10800000">
        <a:off x="5567540" y="3961168"/>
        <a:ext cx="313995" cy="321687"/>
      </dsp:txXfrm>
    </dsp:sp>
    <dsp:sp modelId="{87079AD9-7453-47C4-8218-A58BE65C1E0D}">
      <dsp:nvSpPr>
        <dsp:cNvPr id="0" name=""/>
        <dsp:cNvSpPr/>
      </dsp:nvSpPr>
      <dsp:spPr>
        <a:xfrm>
          <a:off x="3059522" y="3485843"/>
          <a:ext cx="2161877" cy="129712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altLang="en-US" sz="1500" b="1" kern="1200" dirty="0">
              <a:latin typeface="+mn-ea"/>
              <a:ea typeface="+mn-ea"/>
              <a:cs typeface="Meiryo UI" pitchFamily="50" charset="-128"/>
            </a:rPr>
            <a:t>評価</a:t>
          </a:r>
          <a:endParaRPr kumimoji="1" lang="en-US" altLang="ja-JP" sz="1500" b="1" kern="1200" dirty="0">
            <a:latin typeface="+mn-ea"/>
            <a:ea typeface="+mn-ea"/>
            <a:cs typeface="Meiryo UI" pitchFamily="50" charset="-128"/>
          </a:endParaRPr>
        </a:p>
        <a:p>
          <a:pPr marL="0" lvl="0" indent="0" algn="ctr" defTabSz="666750">
            <a:lnSpc>
              <a:spcPct val="90000"/>
            </a:lnSpc>
            <a:spcBef>
              <a:spcPct val="0"/>
            </a:spcBef>
            <a:spcAft>
              <a:spcPct val="35000"/>
            </a:spcAft>
            <a:buNone/>
          </a:pPr>
          <a:r>
            <a:rPr kumimoji="1" lang="ja-JP" altLang="en-US" sz="1500" kern="1200" dirty="0">
              <a:latin typeface="+mn-ea"/>
              <a:ea typeface="+mn-ea"/>
              <a:cs typeface="Meiryo UI" pitchFamily="50" charset="-128"/>
            </a:rPr>
            <a:t>外部被ばく</a:t>
          </a:r>
          <a:endParaRPr kumimoji="1" lang="en-US" altLang="ja-JP" sz="1500" kern="1200" dirty="0">
            <a:latin typeface="+mn-ea"/>
            <a:ea typeface="+mn-ea"/>
            <a:cs typeface="Meiryo UI" pitchFamily="50" charset="-128"/>
          </a:endParaRPr>
        </a:p>
        <a:p>
          <a:pPr marL="0" lvl="0" indent="0" algn="ctr" defTabSz="666750">
            <a:lnSpc>
              <a:spcPct val="90000"/>
            </a:lnSpc>
            <a:spcBef>
              <a:spcPct val="0"/>
            </a:spcBef>
            <a:spcAft>
              <a:spcPct val="35000"/>
            </a:spcAft>
            <a:buNone/>
          </a:pPr>
          <a:r>
            <a:rPr kumimoji="1" lang="ja-JP" altLang="en-US" sz="1500" b="0" kern="1200" dirty="0">
              <a:latin typeface="+mn-ea"/>
              <a:ea typeface="+mn-ea"/>
              <a:cs typeface="Meiryo UI" pitchFamily="50" charset="-128"/>
            </a:rPr>
            <a:t>内部被ばく</a:t>
          </a:r>
        </a:p>
      </dsp:txBody>
      <dsp:txXfrm>
        <a:off x="3097514" y="3523835"/>
        <a:ext cx="2085893" cy="1221142"/>
      </dsp:txXfrm>
    </dsp:sp>
    <dsp:sp modelId="{D10F2ABC-49D3-4E03-AD86-EC73843A70D3}">
      <dsp:nvSpPr>
        <dsp:cNvPr id="0" name=""/>
        <dsp:cNvSpPr/>
      </dsp:nvSpPr>
      <dsp:spPr>
        <a:xfrm rot="10800000">
          <a:off x="2416796" y="3866334"/>
          <a:ext cx="454193" cy="536145"/>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solidFill>
            <a:schemeClr val="tx1"/>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p>
      </dsp:txBody>
      <dsp:txXfrm rot="10800000">
        <a:off x="2553054" y="3973563"/>
        <a:ext cx="317935" cy="321687"/>
      </dsp:txXfrm>
    </dsp:sp>
    <dsp:sp modelId="{EC926DB9-0694-4BED-8B7E-2A5DE5D7298B}">
      <dsp:nvSpPr>
        <dsp:cNvPr id="0" name=""/>
        <dsp:cNvSpPr/>
      </dsp:nvSpPr>
      <dsp:spPr>
        <a:xfrm>
          <a:off x="40677" y="3485843"/>
          <a:ext cx="2161877" cy="1297126"/>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kumimoji="1" lang="ja-JP" altLang="en-US" sz="1500" kern="1200" dirty="0">
              <a:latin typeface="+mn-ea"/>
              <a:ea typeface="+mn-ea"/>
              <a:cs typeface="Meiryo UI" pitchFamily="50" charset="-128"/>
            </a:rPr>
            <a:t>入院</a:t>
          </a:r>
          <a:endParaRPr kumimoji="1" lang="en-US" altLang="ja-JP" sz="1500" kern="1200" dirty="0">
            <a:latin typeface="+mn-ea"/>
            <a:ea typeface="+mn-ea"/>
            <a:cs typeface="Meiryo UI" pitchFamily="50" charset="-128"/>
          </a:endParaRPr>
        </a:p>
        <a:p>
          <a:pPr marL="0" lvl="0" indent="0" algn="ctr" defTabSz="666750">
            <a:lnSpc>
              <a:spcPct val="90000"/>
            </a:lnSpc>
            <a:spcBef>
              <a:spcPct val="0"/>
            </a:spcBef>
            <a:spcAft>
              <a:spcPct val="35000"/>
            </a:spcAft>
            <a:buNone/>
          </a:pPr>
          <a:r>
            <a:rPr kumimoji="1" lang="en-US" altLang="ja-JP" sz="1500" kern="1200" dirty="0">
              <a:latin typeface="+mn-ea"/>
              <a:ea typeface="+mn-ea"/>
              <a:cs typeface="Meiryo UI" pitchFamily="50" charset="-128"/>
            </a:rPr>
            <a:t>or</a:t>
          </a:r>
        </a:p>
        <a:p>
          <a:pPr marL="0" lvl="0" indent="0" algn="ctr" defTabSz="666750">
            <a:lnSpc>
              <a:spcPct val="90000"/>
            </a:lnSpc>
            <a:spcBef>
              <a:spcPct val="0"/>
            </a:spcBef>
            <a:spcAft>
              <a:spcPct val="35000"/>
            </a:spcAft>
            <a:buNone/>
          </a:pPr>
          <a:r>
            <a:rPr kumimoji="1" lang="ja-JP" altLang="en-US" sz="1500" kern="1200" dirty="0">
              <a:latin typeface="+mn-ea"/>
              <a:ea typeface="+mn-ea"/>
              <a:cs typeface="Meiryo UI" pitchFamily="50" charset="-128"/>
            </a:rPr>
            <a:t>通院</a:t>
          </a:r>
          <a:endParaRPr kumimoji="1" lang="en-US" altLang="ja-JP" sz="1500" kern="1200" dirty="0">
            <a:latin typeface="+mn-ea"/>
            <a:ea typeface="+mn-ea"/>
            <a:cs typeface="Meiryo UI" pitchFamily="50" charset="-128"/>
          </a:endParaRPr>
        </a:p>
      </dsp:txBody>
      <dsp:txXfrm>
        <a:off x="78669" y="3523835"/>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389806"/>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39395"/>
            <a:ext cx="5486400" cy="4180605"/>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tabLst/>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latin typeface="游明朝" panose="02020400000000000000" pitchFamily="18" charset="-128"/>
                <a:ea typeface="游明朝" panose="02020400000000000000" pitchFamily="18" charset="-128"/>
              </a:rPr>
              <a:t>時間；</a:t>
            </a:r>
            <a:r>
              <a:rPr kumimoji="1" lang="en-US" altLang="ja-JP" dirty="0">
                <a:latin typeface="游明朝" panose="02020400000000000000" pitchFamily="18" charset="-128"/>
                <a:ea typeface="游明朝" panose="02020400000000000000" pitchFamily="18" charset="-128"/>
              </a:rPr>
              <a:t>30</a:t>
            </a:r>
            <a:r>
              <a:rPr kumimoji="1" lang="ja-JP" altLang="en-US" dirty="0">
                <a:latin typeface="游明朝" panose="02020400000000000000" pitchFamily="18" charset="-128"/>
                <a:ea typeface="游明朝" panose="02020400000000000000" pitchFamily="18" charset="-128"/>
              </a:rPr>
              <a:t>分</a:t>
            </a: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内容</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被ばくと汚染への対応</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放射線事故・災害対応の原則</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被ばく医療での体系的アプローチ</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医療機関での受入準備</a:t>
            </a:r>
            <a:r>
              <a:rPr kumimoji="1" lang="en-US" altLang="ja-JP" dirty="0">
                <a:latin typeface="游明朝" panose="02020400000000000000" pitchFamily="18" charset="-128"/>
                <a:ea typeface="游明朝" panose="02020400000000000000" pitchFamily="18" charset="-128"/>
              </a:rPr>
              <a:t>(CSCA)</a:t>
            </a: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対応者の安全確保</a:t>
            </a:r>
            <a:r>
              <a:rPr kumimoji="1" lang="en-US" altLang="ja-JP" dirty="0">
                <a:latin typeface="游明朝" panose="02020400000000000000" pitchFamily="18" charset="-128"/>
                <a:ea typeface="游明朝" panose="02020400000000000000" pitchFamily="18" charset="-128"/>
              </a:rPr>
              <a:t>(Safety)</a:t>
            </a: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病院での患者対応の流れ</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外傷診療と被ばく医療</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被ばく医療の初期評価</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汚染検査の流れ</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脱衣と表面汚染検査</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除染</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試料などの受け渡し</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記録</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ホットゾーンからの移動</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活動後の対応</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処置室の復帰</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r>
              <a:rPr kumimoji="1" lang="ja-JP" altLang="en-US" dirty="0">
                <a:latin typeface="游明朝" panose="02020400000000000000" pitchFamily="18" charset="-128"/>
                <a:ea typeface="游明朝" panose="02020400000000000000" pitchFamily="18" charset="-128"/>
              </a:rPr>
              <a:t>退出後に汚染を検知した場合の対応</a:t>
            </a:r>
            <a:endParaRPr kumimoji="1" lang="en-US" altLang="ja-JP" dirty="0">
              <a:latin typeface="游明朝" panose="02020400000000000000" pitchFamily="18" charset="-128"/>
              <a:ea typeface="游明朝" panose="02020400000000000000" pitchFamily="18" charset="-128"/>
            </a:endParaRPr>
          </a:p>
          <a:p>
            <a:pPr marL="171450" indent="-171450">
              <a:buFont typeface="Arial" panose="020B0604020202020204" pitchFamily="34" charset="0"/>
              <a:buChar char="•"/>
            </a:pPr>
            <a:endParaRPr kumimoji="1" lang="ja-JP" altLang="en-US" dirty="0"/>
          </a:p>
        </p:txBody>
      </p:sp>
    </p:spTree>
    <p:extLst>
      <p:ext uri="{BB962C8B-B14F-4D97-AF65-F5344CB8AC3E}">
        <p14:creationId xmlns:p14="http://schemas.microsoft.com/office/powerpoint/2010/main" val="237066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衣類を脱衣させた後に、全身の汚染検査を行います。その流れを示しています。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汚染検査は、体表面から約１</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cm</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の距離で表面汚染計測器のプローブを毎秒５〜６</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cm</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ずつ動かしながら、頭から足まで検査します。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汚染があれば、汚染の原因の放射性核種を同定するために、汚染したガーゼなどを試料として採取します。その後、除染を行います。汚染の核種は、内部被ばくの評価に必要な情報となります。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除染後に再度汚染検査を行い、汚染が残っていれば再度除染します。除染後と除染前とで汚染の程度に変化がなく、除染の効果がない場合は、ガーゼ等で被覆し、汚染拡大防止を行います。</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除染後に外部被ばくと内部被ばくの評価を行います。</a:t>
            </a:r>
          </a:p>
        </p:txBody>
      </p:sp>
    </p:spTree>
    <p:extLst>
      <p:ext uri="{BB962C8B-B14F-4D97-AF65-F5344CB8AC3E}">
        <p14:creationId xmlns:p14="http://schemas.microsoft.com/office/powerpoint/2010/main" val="85484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汚染のある衣服を脱がせることで、体表面汚染の約</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90%</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を取り除くことができます。搬送時に傷病者を包んできた毛布やシーツ、衣類は、取り除いた後にビニール袋へ入れ、汚染が拡大しないようにします。脱衣時に粉塵が舞い散るようであれば、患者にマスクを装着し、内部被ばくを防止し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汚染した衣類などを触った後は、素早く外側のゴム手袋を交換します。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汚染検査は、</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1.</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創傷部、</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 2.</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開口部（顔面）、</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 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健常皮膚の順番で行います。頭からつま先までの汚染検査をしたら、背部の汚染検査を行います。</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ただし、生理学的異常があり、救命処置が必要な場合は、顔面、頚部、胸部の汚染検査を優先して行います。</a:t>
            </a:r>
          </a:p>
          <a:p>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参考：</a:t>
            </a:r>
            <a:r>
              <a:rPr kumimoji="1" lang="en-US" altLang="ja-JP" dirty="0">
                <a:latin typeface="游明朝" panose="02020400000000000000" pitchFamily="18" charset="-128"/>
                <a:ea typeface="游明朝" panose="02020400000000000000" pitchFamily="18" charset="-128"/>
              </a:rPr>
              <a:t>https://</a:t>
            </a:r>
            <a:r>
              <a:rPr kumimoji="1" lang="en-US" altLang="ja-JP" dirty="0" err="1">
                <a:latin typeface="游明朝" panose="02020400000000000000" pitchFamily="18" charset="-128"/>
                <a:ea typeface="游明朝" panose="02020400000000000000" pitchFamily="18" charset="-128"/>
              </a:rPr>
              <a:t>chemm.nlm.nih.gov</a:t>
            </a:r>
            <a:endParaRPr kumimoji="1" lang="en-US" altLang="ja-JP"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　　　</a:t>
            </a:r>
            <a:r>
              <a:rPr kumimoji="1" lang="en-US" altLang="ja-JP" dirty="0">
                <a:latin typeface="游明朝" panose="02020400000000000000" pitchFamily="18" charset="-128"/>
                <a:ea typeface="游明朝" panose="02020400000000000000" pitchFamily="18" charset="-128"/>
              </a:rPr>
              <a:t>The Primary Response Incident Scene Management (PRISM)  “Rule of tens”</a:t>
            </a:r>
            <a:endParaRPr kumimoji="1"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08904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体表面汚染は、創傷部、開口部（顔面）、健常皮膚の順番で除染します。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除染の方法は、ぬれたガーゼで拭き取ったり、部分的に水で洗い流したりします。水だけでは除染できない場合は、洗剤やオレンジオイル等を使って拭き取ります。</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口腔</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内の汚染はうがいをしてもらいます。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全身のシャワーによる除染は、周囲に汚染が広がるため実施は控えます。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除染は、本人が行える場合は、自分で拭き取ったり、洗ったりしてもらいます。核種の同定が必要な場合は、使用したガーゼなどをビニール袋に入れ、患者氏名、採取部位、採取日時を記録して、測定者に渡します。</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除染後の水やガーゼは放射性物質の汚染がついた廃棄物として管理、処分します。</a:t>
            </a:r>
          </a:p>
        </p:txBody>
      </p:sp>
    </p:spTree>
    <p:extLst>
      <p:ext uri="{BB962C8B-B14F-4D97-AF65-F5344CB8AC3E}">
        <p14:creationId xmlns:p14="http://schemas.microsoft.com/office/powerpoint/2010/main" val="3086155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創傷部の汚染は、部分的に水をかけながら除染するので、汚染のない部分は防水のシーツ等を用いて被覆し、汚染した水がかからないようにします。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膿盆や吸水シートで汚染した水を受けるようにします。</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創傷部は、ガーゼと鑷子を用いたり、ブラシを用いて水をかけたりしながら除染します。除染後は再度表面汚染の検査を行います。汚染がなくなるか、除染の効果がなくなるまで除染を繰り返します。</a:t>
            </a:r>
          </a:p>
        </p:txBody>
      </p:sp>
    </p:spTree>
    <p:extLst>
      <p:ext uri="{BB962C8B-B14F-4D97-AF65-F5344CB8AC3E}">
        <p14:creationId xmlns:p14="http://schemas.microsoft.com/office/powerpoint/2010/main" val="2095575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耳の汚染がある場合は、耳介は湿ったガーゼやタオルで拭き取り、外耳道は綿棒等で拭き取ります。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目の汚染は、流水をかけながら洗浄します。</a:t>
            </a:r>
          </a:p>
          <a:p>
            <a:pPr algn="just"/>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鼻腔</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の汚染がある場合は、鼻をかんでもらい、汚染が残っている場合は、綿棒で拭き取ります。</a:t>
            </a:r>
          </a:p>
        </p:txBody>
      </p:sp>
    </p:spTree>
    <p:extLst>
      <p:ext uri="{BB962C8B-B14F-4D97-AF65-F5344CB8AC3E}">
        <p14:creationId xmlns:p14="http://schemas.microsoft.com/office/powerpoint/2010/main" val="468799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皮膚の汚染がある場合は、汚染のない部分を防水のシーツ等で被覆して、汚染した水がかからないようにします。膿盆や吸水シートで水を受けるようにします。ぬれたガーゼやスポンジなどで外側から内側の方向に拭き取り、汚染を広げないようにします。水で除染出来ない場合は、ボディソープや石けん、洗剤などを使用します。</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皮膚を傷つけないように丁寧に除染します。</a:t>
            </a:r>
          </a:p>
        </p:txBody>
      </p:sp>
    </p:spTree>
    <p:extLst>
      <p:ext uri="{BB962C8B-B14F-4D97-AF65-F5344CB8AC3E}">
        <p14:creationId xmlns:p14="http://schemas.microsoft.com/office/powerpoint/2010/main" val="3097304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汚染の原因となっている核種の同定や内部被ばくの評価、その他通常の血液検査などのために採取した試料を、ホットゾーンからウォームゾーンの測定員に渡す必要があります。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そこで、汚染拡大防止のため、ウォームゾーンの担当者がビニール袋で試料を受け取り、ビニール袋の表面をガーゼなどでぬぐって汚染検査を実施します。汚染がなければ、試料をコールドゾーンの測定員に渡します。採取した試料の容器には、採取部位、採取日時、氏名を記入し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外傷等がありホットゾーンでの単純</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X</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線撮影が必要な場合は、フィルムカセッテをビニール袋に入れ、汚染の付着を防止します。可能であればポータブル</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X</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線撮影装置のアームをウォームゾーンから伸ばして撮影します。撮影後は、ビニール袋からカセッテを取り出して、ウォームゾーンの担当者に渡します。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ウォームゾーンからコールドゾーンへ試料を受け渡す場合には、必ず表面の汚染検査を行います。</a:t>
            </a:r>
          </a:p>
          <a:p>
            <a:pPr>
              <a:buNone/>
            </a:pPr>
            <a:r>
              <a:rPr lang="ja-JP" altLang="ja-JP" dirty="0">
                <a:effectLst/>
                <a:ea typeface="游明朝" panose="02020400000000000000" pitchFamily="18" charset="-128"/>
                <a:cs typeface="Arial" panose="020B0604020202020204" pitchFamily="34" charset="0"/>
              </a:rPr>
              <a:t>検査室等でビニール袋から検体を取り出す場合は、容器の表面の汚染検査を実施します。ウォームゾーン等で容器表面の汚染検査を実施している場合は、検査室での汚染検査は省略することも可能です。</a:t>
            </a:r>
            <a:endParaRPr kumimoji="1" lang="ja-JP" altLang="en-US" dirty="0"/>
          </a:p>
        </p:txBody>
      </p:sp>
    </p:spTree>
    <p:extLst>
      <p:ext uri="{BB962C8B-B14F-4D97-AF65-F5344CB8AC3E}">
        <p14:creationId xmlns:p14="http://schemas.microsoft.com/office/powerpoint/2010/main" val="2204554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スライドには量子科学技術研究開発機構で用いられている記録用紙の例を示しています。外来等での処置の内容、採取した試料、および、汚染の部位とその程度を記録するための用紙を用意しておきます。</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これらの情報に加えて実際の対応フローを記載しておくと、緊急時の対応にミスを減らすことができます。また、資料の汚染検査表、個人線量計の記録等も記載しておくと、後の線量評価の際に便利です。なお、例に示した記録用紙は</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web</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ページ上で公開されています。</a:t>
            </a:r>
          </a:p>
        </p:txBody>
      </p:sp>
    </p:spTree>
    <p:extLst>
      <p:ext uri="{BB962C8B-B14F-4D97-AF65-F5344CB8AC3E}">
        <p14:creationId xmlns:p14="http://schemas.microsoft.com/office/powerpoint/2010/main" val="254181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処置が終了したら、ホットゾーンから入院病室等へ患者を移動させます。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ホットゾーンで処置に使用したストレッチャーの車輪等の汚染検査を行って、ホットゾーンから移動させることも可能ですが、より確実に汚染拡大防止対策を行うには、新たなストレッチャーに乗せ換える方法があります。一つの方法としては、ホットゾーンとウォームゾーンの境界までストレッチャーを移動させ、ウォームゾーンに準備した新しいストレッチャーに乗せ換えます。別の方法としては、ホットゾーンの中に新たにろ紙シートを敷き、その上を移動させて新たなストレッチャーをホットゾーンの中に入れ、患者を載せ替えます。この時、ホットゾーンでの対応者はろ紙シートを踏まないように注意が必要です。</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また、患者のストレッチャー間での移送の際にホットゾーンのスタッフが協力する場合には、両上肢や胸部前面など患者に触れる可能性のある部分について測定器で汚染がないことを確認してから行います。</a:t>
            </a:r>
          </a:p>
        </p:txBody>
      </p:sp>
    </p:spTree>
    <p:extLst>
      <p:ext uri="{BB962C8B-B14F-4D97-AF65-F5344CB8AC3E}">
        <p14:creationId xmlns:p14="http://schemas.microsoft.com/office/powerpoint/2010/main" val="1541927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ホットゾーンでの処置が終了したら、対応した医療スタッフは防護服を脱衣し、汚染検査を実施してホットゾーン、臨時の管理区域から退出します。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ホットゾーンでの防護服の脱衣の一例を示します。</a:t>
            </a:r>
          </a:p>
          <a:p>
            <a:pPr marL="742950" lvl="1" indent="-285750" algn="just">
              <a:buFont typeface="+mj-lt"/>
              <a:buAutoNum type="arabicPeriod"/>
              <a:tabLst>
                <a:tab pos="914400" algn="l"/>
              </a:tabLst>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外側手袋とテープをとり、内側手袋を汚染検査する</a:t>
            </a:r>
          </a:p>
          <a:p>
            <a:pPr marL="742950" lvl="1" indent="-285750" algn="just">
              <a:buFont typeface="+mj-lt"/>
              <a:buAutoNum type="arabicPeriod"/>
              <a:tabLst>
                <a:tab pos="914400" algn="l"/>
              </a:tabLst>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シューズカバーのテープをとる</a:t>
            </a:r>
          </a:p>
          <a:p>
            <a:pPr marL="742950" lvl="1" indent="-285750" algn="just">
              <a:buFont typeface="+mj-lt"/>
              <a:buAutoNum type="arabicPeriod"/>
              <a:tabLst>
                <a:tab pos="914400" algn="l"/>
              </a:tabLst>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ガウンの内側を外にするように巻きながらガウンを脱ぐ（膝まで脱いでイスに座る）</a:t>
            </a:r>
          </a:p>
          <a:p>
            <a:pPr marL="742950" lvl="1" indent="-285750" algn="just">
              <a:buFont typeface="+mj-lt"/>
              <a:buAutoNum type="arabicPeriod"/>
              <a:tabLst>
                <a:tab pos="914400" algn="l"/>
              </a:tabLst>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シューズカバーを内側を外に巻きながら脱ぐ</a:t>
            </a:r>
          </a:p>
          <a:p>
            <a:pPr marL="742950" lvl="1" indent="-285750" algn="just">
              <a:buFont typeface="+mj-lt"/>
              <a:buAutoNum type="arabicPeriod"/>
              <a:tabLst>
                <a:tab pos="914400" algn="l"/>
              </a:tabLst>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足底の汚染検査を行ってから、足をコールドゾーンにつける</a:t>
            </a:r>
          </a:p>
          <a:p>
            <a:pPr marL="742950" lvl="1" indent="-285750" algn="just">
              <a:buFont typeface="+mj-lt"/>
              <a:buAutoNum type="arabicPeriod"/>
              <a:tabLst>
                <a:tab pos="914400" algn="l"/>
              </a:tabLst>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帽子とフェイスシールドを外す</a:t>
            </a:r>
          </a:p>
          <a:p>
            <a:pPr marL="742950" lvl="1" indent="-285750" algn="just">
              <a:buFont typeface="+mj-lt"/>
              <a:buAutoNum type="arabicPeriod"/>
              <a:tabLst>
                <a:tab pos="914400" algn="l"/>
              </a:tabLst>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マスクと内側の手袋を外す</a:t>
            </a:r>
          </a:p>
          <a:p>
            <a:pPr marL="742950" lvl="1" indent="-285750" algn="just">
              <a:buFont typeface="+mj-lt"/>
              <a:buAutoNum type="arabicPeriod"/>
              <a:tabLst>
                <a:tab pos="914400" algn="l"/>
              </a:tabLst>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脱衣後に全身の汚染検査を行う</a:t>
            </a:r>
          </a:p>
          <a:p>
            <a:pPr marL="742950" lvl="1" indent="-285750" algn="just">
              <a:buFont typeface="+mj-lt"/>
              <a:buAutoNum type="arabicPeriod"/>
              <a:tabLst>
                <a:tab pos="914400" algn="l"/>
              </a:tabLst>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個人線量計の数値の確認と記録を行う</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コールドゾーン退域後の、個人線量計の数値確認と記録を忘れないようにしましょう。</a:t>
            </a:r>
          </a:p>
        </p:txBody>
      </p:sp>
    </p:spTree>
    <p:extLst>
      <p:ext uri="{BB962C8B-B14F-4D97-AF65-F5344CB8AC3E}">
        <p14:creationId xmlns:p14="http://schemas.microsoft.com/office/powerpoint/2010/main" val="93236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被ばく医療では、放射線障害のある外部被ばく、内部被ばくの傷病者や体表面汚染のある傷病者の診療を行います。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外部被ばくのみの場合は、通常の診療エリアでの処置を行います。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内部被ばくがある場合は、表面汚染の有無を確認し、汚染がなければ通常の診療エリアでの処置が可能です。排泄物には放射性物質が含まれるので、取り扱いには注意します。</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体表面汚染がある場合は、汚染対応可能なエリア（施設等の養生による放射線管理）での処置を行います。ただし、除染は救命処置ではないため、全身状態の安定化など重篤な病態への対応が優先されます。</a:t>
            </a:r>
          </a:p>
        </p:txBody>
      </p:sp>
    </p:spTree>
    <p:extLst>
      <p:ext uri="{BB962C8B-B14F-4D97-AF65-F5344CB8AC3E}">
        <p14:creationId xmlns:p14="http://schemas.microsoft.com/office/powerpoint/2010/main" val="2400950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すべての処置が終了したら、ホットゾーンと管理区域を設定した処置室を復帰させます。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まず、廃棄物をすべて臨時の保管場所に移動させます。その後、処置室の床、資機材などの汚染検査を行います。汚染があれば除染しますが、あらかじめカバーなどをしていた場合は、そのカバーを取り外します。床などに直接汚染が付着している場合は、通常の清掃と同じようにモップや布なので除染し、除染後に再度汚染検査を行い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すべての汚染検査が終了したら、管理区域の設定を解除します。</a:t>
            </a:r>
          </a:p>
          <a:p>
            <a:pPr>
              <a:buNone/>
            </a:pPr>
            <a:r>
              <a:rPr lang="ja-JP" altLang="ja-JP" dirty="0">
                <a:effectLst/>
                <a:ea typeface="游明朝" panose="02020400000000000000" pitchFamily="18" charset="-128"/>
                <a:cs typeface="Arial" panose="020B0604020202020204" pitchFamily="34" charset="0"/>
              </a:rPr>
              <a:t>汚染のある廃棄物は、ビニール袋やコンテナに入れ、汚染が拡散しないようにします。さらに容器の外側の空間線量率を測定し、保管場所の安全を確認します。保管場所は可能なかぎり個室や人の通行から離れた場所にします。</a:t>
            </a:r>
            <a:endParaRPr kumimoji="1" lang="ja-JP" altLang="en-US" dirty="0"/>
          </a:p>
        </p:txBody>
      </p:sp>
    </p:spTree>
    <p:extLst>
      <p:ext uri="{BB962C8B-B14F-4D97-AF65-F5344CB8AC3E}">
        <p14:creationId xmlns:p14="http://schemas.microsoft.com/office/powerpoint/2010/main" val="3992001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処置後や活動後にホットゾーンや管理区域を退出した後に汚染が新たに発見された場合は、汚染している可能性のあるエリアを全て閉鎖します。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エリア内の職員は、汚染検査を行った後にエリア外へ出ます。エリア内の処置室や施設、資機材の汚染検査を行います。汚染があれば除染します。</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汚染が後から発見されても、その後の検査、除染をきちんと対応すれば以降の汚染の拡大防止ができます。</a:t>
            </a:r>
          </a:p>
        </p:txBody>
      </p:sp>
    </p:spTree>
    <p:extLst>
      <p:ext uri="{BB962C8B-B14F-4D97-AF65-F5344CB8AC3E}">
        <p14:creationId xmlns:p14="http://schemas.microsoft.com/office/powerpoint/2010/main" val="165661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latin typeface="游明朝" panose="02020400000000000000" pitchFamily="18" charset="-128"/>
                <a:ea typeface="游明朝" panose="02020400000000000000" pitchFamily="18" charset="-128"/>
              </a:rPr>
              <a:t>まとめです。</a:t>
            </a:r>
          </a:p>
          <a:p>
            <a:endParaRPr kumimoji="1" lang="ja-JP" altLang="en-US" dirty="0">
              <a:latin typeface="游明朝" panose="02020400000000000000" pitchFamily="18" charset="-128"/>
              <a:ea typeface="游明朝" panose="02020400000000000000" pitchFamily="18" charset="-128"/>
            </a:endParaRP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外部被ばくの患者対応で、対応者が被ばくすることはありません。</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また、体表面汚染においても、患者も対応者いずれも危険な被ばくを受けることは稀であり、直ちに生命の危険に繋がることはありません。</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したがって、汚染検査は最優先事項ではなく、最初に生理学的評価を行い、救命処置を優先してください。</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除染の方法は主に</a:t>
            </a: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3</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つで、脱衣・ふき取り・水による洗浄があります。</a:t>
            </a:r>
          </a:p>
          <a:p>
            <a:endParaRPr kumimoji="1" lang="ja-JP" altLang="en-US" dirty="0">
              <a:latin typeface="游明朝" panose="02020400000000000000" pitchFamily="18" charset="-128"/>
              <a:ea typeface="游明朝" panose="02020400000000000000" pitchFamily="18" charset="-128"/>
            </a:endParaRPr>
          </a:p>
          <a:p>
            <a:r>
              <a:rPr kumimoji="1" lang="ja-JP" altLang="en-US" dirty="0">
                <a:latin typeface="游明朝" panose="02020400000000000000" pitchFamily="18" charset="-128"/>
                <a:ea typeface="游明朝" panose="02020400000000000000" pitchFamily="18" charset="-128"/>
              </a:rPr>
              <a:t>本講義はこれで終了です。</a:t>
            </a:r>
          </a:p>
        </p:txBody>
      </p:sp>
    </p:spTree>
    <p:extLst>
      <p:ext uri="{BB962C8B-B14F-4D97-AF65-F5344CB8AC3E}">
        <p14:creationId xmlns:p14="http://schemas.microsoft.com/office/powerpoint/2010/main" val="19563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放射線事故・災害では、二次災害の予防として、救助者の安全確保、汚染拡大防止対策、被ばく線量管理を行います。</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傷病者への対応としては、医療優先が原則です。傷病者の全身状態の評価と安定化は、汚染検査や除染よりも優先されます。これは、放射線障害による症状は一般に被ばく直後には出現しないのに対して、不安定なバイタルサインの状況を放置すると生命の危険が増すためです。</a:t>
            </a:r>
          </a:p>
        </p:txBody>
      </p:sp>
    </p:spTree>
    <p:extLst>
      <p:ext uri="{BB962C8B-B14F-4D97-AF65-F5344CB8AC3E}">
        <p14:creationId xmlns:p14="http://schemas.microsoft.com/office/powerpoint/2010/main" val="262376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a:xfrm>
            <a:off x="685800" y="4748211"/>
            <a:ext cx="5486400" cy="4005264"/>
          </a:xfrm>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被ばく医療における体系的アプローチを記載します。原子力災害時には、通常の災害医療の一部として被ばく医療や原子力災害時の医療を提供します。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各機関における指揮命令系統を確立するとともに、被ばく医療における様々な役割分担を明確にして、効率的に関係機関の連携を行う必要があります。また、災害医療機関との連携も必要です。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安全管理として個人防護装備、現場の安全確認、放射線管理を行います。また、放射線計測の結果等の安全・危険情報の共有や被ばくや事故状況の情報共有をおこないます。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その上で、アセスメントとして被ばくや汚染の状況を把握し、傷病者の数や重症度、被ばくの程度を評価します。多数傷病者が発生した場合や、高線量被ばくの治療、内部被ばくの線量評価や治療など特殊な対応が必要な場合は、搬送先の選定などを状況に応じて行います。</a:t>
            </a:r>
          </a:p>
          <a:p>
            <a:pPr algn="just">
              <a:buNone/>
            </a:pPr>
            <a:r>
              <a:rPr lang="en-US" altLang="ja-JP" kern="100" dirty="0">
                <a:effectLst/>
                <a:latin typeface="游明朝" panose="02020400000000000000" pitchFamily="18" charset="-128"/>
                <a:ea typeface="游明朝" panose="02020400000000000000" pitchFamily="18" charset="-128"/>
                <a:cs typeface="Arial" panose="020B0604020202020204" pitchFamily="34" charset="0"/>
              </a:rPr>
              <a:t>TTT</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として、トリアージにて救命処置優先で治療します。外傷等に放射性物質による汚染が合併している場合は、安定化の後に被ばく線量の評価を行い、除染等の処置を行います。</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原子力災害医療協力機関での対応が困難な場合は、原子力災害拠点病院への搬送、原子力災害拠点病院での対応が困難な場合は、高度被ばく医療支援センターへの搬送を行います。</a:t>
            </a:r>
          </a:p>
          <a:p>
            <a:pPr algn="just"/>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kumimoji="1" lang="ja-JP" altLang="en-US" dirty="0">
                <a:latin typeface="游明朝" panose="02020400000000000000" pitchFamily="18" charset="-128"/>
                <a:ea typeface="游明朝" panose="02020400000000000000" pitchFamily="18" charset="-128"/>
              </a:rPr>
              <a:t>参考：</a:t>
            </a:r>
            <a:r>
              <a:rPr kumimoji="1" lang="en-US" altLang="ja-JP" dirty="0">
                <a:latin typeface="游明朝" panose="02020400000000000000" pitchFamily="18" charset="-128"/>
                <a:ea typeface="游明朝" panose="02020400000000000000" pitchFamily="18" charset="-128"/>
              </a:rPr>
              <a:t>MIMMS</a:t>
            </a:r>
            <a:r>
              <a:rPr kumimoji="1" lang="ja-JP" altLang="en-US" dirty="0">
                <a:latin typeface="游明朝" panose="02020400000000000000" pitchFamily="18" charset="-128"/>
                <a:ea typeface="游明朝" panose="02020400000000000000" pitchFamily="18" charset="-128"/>
              </a:rPr>
              <a:t> 大事故災害への医療対応　現場活動における実践的アプローチ　第３版（</a:t>
            </a:r>
            <a:r>
              <a:rPr kumimoji="1" lang="en-US" altLang="ja-JP" dirty="0">
                <a:latin typeface="游明朝" panose="02020400000000000000" pitchFamily="18" charset="-128"/>
                <a:ea typeface="游明朝" panose="02020400000000000000" pitchFamily="18" charset="-128"/>
              </a:rPr>
              <a:t>MIMMS</a:t>
            </a:r>
            <a:r>
              <a:rPr kumimoji="1" lang="ja-JP" altLang="en-US" dirty="0">
                <a:latin typeface="游明朝" panose="02020400000000000000" pitchFamily="18" charset="-128"/>
                <a:ea typeface="游明朝" panose="02020400000000000000" pitchFamily="18" charset="-128"/>
              </a:rPr>
              <a:t>日本委員会</a:t>
            </a:r>
            <a:r>
              <a:rPr kumimoji="1" lang="en-US" altLang="ja-JP" dirty="0">
                <a:latin typeface="游明朝" panose="02020400000000000000" pitchFamily="18" charset="-128"/>
                <a:ea typeface="游明朝" panose="02020400000000000000" pitchFamily="18" charset="-128"/>
              </a:rPr>
              <a:t>,</a:t>
            </a:r>
            <a:r>
              <a:rPr kumimoji="1" lang="ja-JP" altLang="en-US" dirty="0">
                <a:latin typeface="游明朝" panose="02020400000000000000" pitchFamily="18" charset="-128"/>
                <a:ea typeface="游明朝" panose="02020400000000000000" pitchFamily="18" charset="-128"/>
              </a:rPr>
              <a:t> 永井書店）</a:t>
            </a:r>
            <a:endParaRPr kumimoji="1" lang="en-US" altLang="ja-JP"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576282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被ばくあるいは汚染のある傷病者の受け入れが決定したら、計画に基づいた受入れ準備を開始します。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被ばく医療の専門的知識や技能を有した医療従事者を招集し、得られた情報を共有します。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また、施設や現場の救急隊員から患者情報、事故の状況などの情報を収集し、事業所の放射線管理要員の同行を要請します。</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施設と対応者の放射線管理を実施します。また、放射線測定器、除染用資機材、医療資機材を準備します。</a:t>
            </a:r>
          </a:p>
        </p:txBody>
      </p:sp>
    </p:spTree>
    <p:extLst>
      <p:ext uri="{BB962C8B-B14F-4D97-AF65-F5344CB8AC3E}">
        <p14:creationId xmlns:p14="http://schemas.microsoft.com/office/powerpoint/2010/main" val="170077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原子力災害時の対応者の安全確保としては、外部被ばく対策として、空間線量計による活動場所の測定を行い、個人被ばく線量計を装着します。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内部被ばく対策としては、呼吸保護をします。汚染物質の性状や汚染の程度等に応じてサージカルマスクや使い捨ての防塵マスク等で対応しますが、医療機関での汚染検査、除染などの処置はサージカルマスクでの対応で十分です。</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汚染拡大防止対策としては、防護服等による防護と確実な汚染検査、除染を行います。</a:t>
            </a:r>
          </a:p>
        </p:txBody>
      </p:sp>
    </p:spTree>
    <p:extLst>
      <p:ext uri="{BB962C8B-B14F-4D97-AF65-F5344CB8AC3E}">
        <p14:creationId xmlns:p14="http://schemas.microsoft.com/office/powerpoint/2010/main" val="128136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a:xfrm>
            <a:off x="685800" y="4926564"/>
            <a:ext cx="5486400" cy="3501818"/>
          </a:xfrm>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まず生理学的評価を行い、状態が不安定であれば救命処置を優先します。全身状態が安定している場合は解剖学的評価と全身の汚染検査を並行して行い、状態に応じて医療処置や除染を行います。その後、外部被ばくと内部被ばくの評価を行います。</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ここまでが外来での処置となります。最後に必要に応じて入院または通院によるフォローを継続します。</a:t>
            </a:r>
          </a:p>
        </p:txBody>
      </p:sp>
    </p:spTree>
    <p:extLst>
      <p:ext uri="{BB962C8B-B14F-4D97-AF65-F5344CB8AC3E}">
        <p14:creationId xmlns:p14="http://schemas.microsoft.com/office/powerpoint/2010/main" val="48429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外傷診療の流れに被ばく医療の診療を組み合わせる場合は、それぞれの外傷の処置、診療の場面ごとに被ばくや汚染への対応を追加します。</a:t>
            </a:r>
          </a:p>
          <a:p>
            <a:pPr algn="just">
              <a:buNone/>
            </a:pP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外傷診療として第一印象を確認する間に、診療放射線技師が空間線量率を確認し、放射線源の持ち込みの有無など処置時の場所の安全確認を行います。</a:t>
            </a:r>
          </a:p>
          <a:p>
            <a:pPr marL="0" marR="0" lvl="0" indent="144000" algn="just" defTabSz="914400" rtl="0" eaLnBrk="1" fontAlgn="auto" latinLnBrk="0" hangingPunct="1">
              <a:lnSpc>
                <a:spcPct val="100000"/>
              </a:lnSpc>
              <a:spcBef>
                <a:spcPts val="0"/>
              </a:spcBef>
              <a:spcAft>
                <a:spcPts val="0"/>
              </a:spcAft>
              <a:buClrTx/>
              <a:buSzTx/>
              <a:buFontTx/>
              <a:buNone/>
              <a:tabLst/>
              <a:defRPr/>
            </a:pPr>
            <a:r>
              <a:rPr lang="en-US"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Primary survey</a:t>
            </a: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と蘇生では、ポータブルエックス線撮影、超音波検査装置の汚染拡大防止の対策を講じるとともに脱衣し、同時に可能な範囲で顔面、頚部、胸部の汚染検査を行います。</a:t>
            </a:r>
            <a:r>
              <a:rPr kumimoji="1" lang="en-US" altLang="ja-JP" dirty="0">
                <a:latin typeface="游明朝" panose="02020400000000000000" pitchFamily="18" charset="-128"/>
                <a:ea typeface="游明朝" panose="02020400000000000000" pitchFamily="18" charset="-128"/>
              </a:rPr>
              <a:t>Secondary survey</a:t>
            </a: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では、全身の汚染検査と除染を行い、内部被ばくの有無を確認するため、</a:t>
            </a:r>
            <a:r>
              <a:rPr lang="ja-JP" altLang="en-US"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鼻腔</a:t>
            </a: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a:t>
            </a:r>
            <a:r>
              <a:rPr lang="ja-JP" altLang="en-US"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口腔</a:t>
            </a: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スワブを採取します。</a:t>
            </a:r>
          </a:p>
          <a:p>
            <a:pPr algn="just"/>
            <a:r>
              <a:rPr lang="en-US"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Tertiary survey</a:t>
            </a: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では、被ばく時の状況、個人線量計の値、</a:t>
            </a:r>
            <a:r>
              <a:rPr lang="ja-JP" altLang="en-US"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前駆</a:t>
            </a: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症状の有無や発症時期などの被ばく線量評価に必要な情報と、尿、</a:t>
            </a:r>
            <a:r>
              <a:rPr lang="ja-JP" altLang="en-US"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便</a:t>
            </a:r>
            <a:r>
              <a:rPr lang="ja-JP" altLang="ja-JP" kern="100" dirty="0">
                <a:solidFill>
                  <a:schemeClr val="tx1"/>
                </a:solidFill>
                <a:effectLst/>
                <a:latin typeface="游明朝" panose="02020400000000000000" pitchFamily="18" charset="-128"/>
                <a:ea typeface="游明朝" panose="02020400000000000000" pitchFamily="18" charset="-128"/>
                <a:cs typeface="Arial" panose="020B0604020202020204" pitchFamily="34" charset="0"/>
              </a:rPr>
              <a:t>、染色体分析用血液などの試料を採取します。根本治療は急性放射線症、局所被ばく、内部被ばくの治療を行います。</a:t>
            </a:r>
          </a:p>
        </p:txBody>
      </p:sp>
    </p:spTree>
    <p:extLst>
      <p:ext uri="{BB962C8B-B14F-4D97-AF65-F5344CB8AC3E}">
        <p14:creationId xmlns:p14="http://schemas.microsoft.com/office/powerpoint/2010/main" val="1018921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被ばく医療の初期診療として、全身状態が安定した後に被ばくや汚染の評価をしていきます。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病歴の聴取は、事故の状況から外部被ばく、内部被ばく、体表面汚染の可能性を確認し、医療機関に受診する前に</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前駆</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症状等の出現がなかったか確認します。</a:t>
            </a:r>
          </a:p>
          <a:p>
            <a:pPr algn="just">
              <a:buNone/>
            </a:pP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身体所見として汚染箇所の特定、</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前駆</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症状として唾液腺の腫脹や疼痛、皮膚の初期紅斑、</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口腔</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粘膜の毛細血管拡張、皮膚障害の有無の所見を確認します。</a:t>
            </a:r>
          </a:p>
          <a:p>
            <a:pPr algn="just"/>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被ばく線量評価に必要となる、血液、</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鼻腔</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スワブ、尿、</a:t>
            </a:r>
            <a:r>
              <a:rPr lang="ja-JP" altLang="en-US" kern="100" dirty="0">
                <a:effectLst/>
                <a:latin typeface="游明朝" panose="02020400000000000000" pitchFamily="18" charset="-128"/>
                <a:ea typeface="游明朝" panose="02020400000000000000" pitchFamily="18" charset="-128"/>
                <a:cs typeface="Arial" panose="020B0604020202020204" pitchFamily="34" charset="0"/>
              </a:rPr>
              <a:t>便</a:t>
            </a:r>
            <a:r>
              <a:rPr lang="ja-JP" altLang="ja-JP" kern="100" dirty="0">
                <a:effectLst/>
                <a:latin typeface="游明朝" panose="02020400000000000000" pitchFamily="18" charset="-128"/>
                <a:ea typeface="游明朝" panose="02020400000000000000" pitchFamily="18" charset="-128"/>
                <a:cs typeface="Arial" panose="020B0604020202020204" pitchFamily="34" charset="0"/>
              </a:rPr>
              <a:t>、汚染したガーゼ等の試料を採取します。</a:t>
            </a:r>
          </a:p>
        </p:txBody>
      </p:sp>
    </p:spTree>
    <p:extLst>
      <p:ext uri="{BB962C8B-B14F-4D97-AF65-F5344CB8AC3E}">
        <p14:creationId xmlns:p14="http://schemas.microsoft.com/office/powerpoint/2010/main" val="3046360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256EFA34-22BC-294A-8046-2D0583DA728B}"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9899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F86EE10E-21BA-BB4E-BAE1-A498FC1C6013}"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74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D513C1BF-0267-2940-8EBB-65B8801E7A63}"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739651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476108" y="6110775"/>
            <a:ext cx="1210692" cy="365125"/>
          </a:xfrm>
        </p:spPr>
        <p:txBody>
          <a:bodyPr/>
          <a:lstStyle/>
          <a:p>
            <a:fld id="{277056C8-CDFF-FD48-AE5F-7F40BD2F2AF4}" type="datetime1">
              <a:rPr lang="ja-JP" altLang="en-US" smtClean="0">
                <a:solidFill>
                  <a:prstClr val="black">
                    <a:tint val="75000"/>
                  </a:prstClr>
                </a:solidFill>
                <a:latin typeface="News Gothic MT"/>
                <a:ea typeface="メイリオ"/>
              </a:rPr>
              <a:t>2025/6/30</a:t>
            </a:fld>
            <a:endParaRPr lang="ja-JP" altLang="en-US">
              <a:solidFill>
                <a:prstClr val="black">
                  <a:tint val="75000"/>
                </a:prstClr>
              </a:solidFill>
              <a:latin typeface="News Gothic MT"/>
              <a:ea typeface="メイリオ"/>
            </a:endParaRPr>
          </a:p>
        </p:txBody>
      </p:sp>
      <p:sp>
        <p:nvSpPr>
          <p:cNvPr id="5" name="Footer Placeholder 4"/>
          <p:cNvSpPr>
            <a:spLocks noGrp="1"/>
          </p:cNvSpPr>
          <p:nvPr>
            <p:ph type="ftr" sz="quarter" idx="11"/>
          </p:nvPr>
        </p:nvSpPr>
        <p:spPr>
          <a:xfrm>
            <a:off x="457201" y="6097468"/>
            <a:ext cx="2556465" cy="354171"/>
          </a:xfrm>
        </p:spPr>
        <p:txBody>
          <a:bodyPr/>
          <a:lstStyle/>
          <a:p>
            <a:endParaRPr lang="ja-JP" altLang="en-US">
              <a:solidFill>
                <a:prstClr val="black">
                  <a:tint val="75000"/>
                </a:prstClr>
              </a:solidFill>
              <a:latin typeface="News Gothic MT"/>
              <a:ea typeface="メイリオ"/>
            </a:endParaRPr>
          </a:p>
        </p:txBody>
      </p:sp>
      <p:sp>
        <p:nvSpPr>
          <p:cNvPr id="6" name="Slide Number Placeholder 5"/>
          <p:cNvSpPr>
            <a:spLocks noGrp="1"/>
          </p:cNvSpPr>
          <p:nvPr>
            <p:ph type="sldNum" sz="quarter" idx="12"/>
          </p:nvPr>
        </p:nvSpPr>
        <p:spPr>
          <a:xfrm>
            <a:off x="4267894" y="6451640"/>
            <a:ext cx="608215" cy="354809"/>
          </a:xfrm>
        </p:spPr>
        <p:txBody>
          <a:bodyPr/>
          <a:lstStyle/>
          <a:p>
            <a:fld id="{3B1F0660-05A9-1644-AAA0-B23E17E2934C}" type="slidenum">
              <a:rPr lang="ja-JP" altLang="en-US" smtClean="0">
                <a:solidFill>
                  <a:prstClr val="black">
                    <a:tint val="75000"/>
                  </a:prstClr>
                </a:solidFill>
                <a:latin typeface="News Gothic MT"/>
                <a:ea typeface="メイリオ"/>
              </a:rPr>
              <a:pPr/>
              <a:t>‹#›</a:t>
            </a:fld>
            <a:endParaRPr lang="ja-JP" altLang="en-US">
              <a:solidFill>
                <a:prstClr val="black">
                  <a:tint val="75000"/>
                </a:prstClr>
              </a:solidFill>
              <a:latin typeface="News Gothic MT"/>
              <a:ea typeface="メイリオ"/>
            </a:endParaRPr>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457200" y="1273387"/>
            <a:ext cx="8229600" cy="47548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16332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5DD5962A-7A7E-9D42-944B-C7B9272D6386}"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15593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91CCBD18-E7C7-0441-9AF2-F789D9D17D7B}"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8314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DB0FCC98-CFA6-1045-B333-8125E2B85A93}" type="datetime1">
              <a:rPr kumimoji="1" lang="ja-JP" altLang="en-US" smtClean="0"/>
              <a:t>2025/6/30</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8815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D43D8344-9788-5642-AD3C-9EF9AE0E1A96}" type="datetime1">
              <a:rPr kumimoji="1" lang="ja-JP" altLang="en-US" smtClean="0"/>
              <a:t>2025/6/30</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66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570FD6D7-76A8-CE46-8735-4735DAA68751}" type="datetime1">
              <a:rPr kumimoji="1" lang="ja-JP" altLang="en-US" smtClean="0"/>
              <a:t>2025/6/30</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2282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B96F9EC3-1160-744D-9272-AED2062A7492}" type="datetime1">
              <a:rPr kumimoji="1" lang="ja-JP" altLang="en-US" smtClean="0"/>
              <a:t>2025/6/30</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2274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4E6BA034-7A2E-0A4F-929D-607FC144BBE2}" type="datetime1">
              <a:rPr kumimoji="1" lang="ja-JP" altLang="en-US" smtClean="0"/>
              <a:t>2025/6/30</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122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46A83B29-448E-4348-8270-2A93DD4E61CE}" type="datetime1">
              <a:rPr kumimoji="1" lang="ja-JP" altLang="en-US" smtClean="0"/>
              <a:t>2025/6/30</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50719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0"/>
            <a:ext cx="9144000" cy="1083365"/>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07396D-6532-F541-868E-2E9D2FC3C382}" type="datetime1">
              <a:rPr kumimoji="1" lang="ja-JP" altLang="en-US" smtClean="0"/>
              <a:t>2025/6/30</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2509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17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emf"/><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image" Target="../media/image11.jpeg"/><Relationship Id="rId5" Type="http://schemas.openxmlformats.org/officeDocument/2006/relationships/diagramQuickStyle" Target="../diagrams/quickStyle2.xml"/><Relationship Id="rId10" Type="http://schemas.openxmlformats.org/officeDocument/2006/relationships/image" Target="../media/image10.jpeg"/><Relationship Id="rId4" Type="http://schemas.openxmlformats.org/officeDocument/2006/relationships/diagramLayout" Target="../diagrams/layout2.xm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kumimoji="1" lang="ja-JP" altLang="en-US"/>
              <a:t>医療機関での初期対応</a:t>
            </a:r>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a:t>原子力災害医療　専門研修</a:t>
            </a:r>
            <a:endParaRPr lang="en-US" altLang="ja-JP" dirty="0"/>
          </a:p>
          <a:p>
            <a:r>
              <a:rPr lang="ja-JP" altLang="en-US"/>
              <a:t>中核人材</a:t>
            </a:r>
            <a:r>
              <a:rPr lang="en-US" altLang="ja-JP" dirty="0"/>
              <a:t>-2</a:t>
            </a:r>
          </a:p>
        </p:txBody>
      </p:sp>
      <p:sp>
        <p:nvSpPr>
          <p:cNvPr id="6" name="テキスト ボックス 5">
            <a:extLst>
              <a:ext uri="{FF2B5EF4-FFF2-40B4-BE49-F238E27FC236}">
                <a16:creationId xmlns:a16="http://schemas.microsoft.com/office/drawing/2014/main" id="{0887171E-CD8F-AC4E-8FC5-0E36452779A7}"/>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Ver.202506</a:t>
            </a:r>
            <a:endParaRPr kumimoji="1" lang="ja-JP" altLang="en-US" dirty="0"/>
          </a:p>
        </p:txBody>
      </p:sp>
    </p:spTree>
    <p:extLst>
      <p:ext uri="{BB962C8B-B14F-4D97-AF65-F5344CB8AC3E}">
        <p14:creationId xmlns:p14="http://schemas.microsoft.com/office/powerpoint/2010/main" val="104576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E84778-51B0-7B4A-9873-3D529D11C490}"/>
              </a:ext>
            </a:extLst>
          </p:cNvPr>
          <p:cNvSpPr>
            <a:spLocks noGrp="1"/>
          </p:cNvSpPr>
          <p:nvPr>
            <p:ph type="title"/>
          </p:nvPr>
        </p:nvSpPr>
        <p:spPr/>
        <p:txBody>
          <a:bodyPr/>
          <a:lstStyle/>
          <a:p>
            <a:r>
              <a:rPr lang="ja-JP" altLang="en-US" dirty="0"/>
              <a:t>汚染検査と除染</a:t>
            </a:r>
            <a:r>
              <a:rPr kumimoji="1" lang="ja-JP" altLang="en-US" dirty="0"/>
              <a:t>の流れ</a:t>
            </a:r>
          </a:p>
        </p:txBody>
      </p:sp>
      <p:sp>
        <p:nvSpPr>
          <p:cNvPr id="4" name="フローチャート : 代替処理 4">
            <a:extLst>
              <a:ext uri="{FF2B5EF4-FFF2-40B4-BE49-F238E27FC236}">
                <a16:creationId xmlns:a16="http://schemas.microsoft.com/office/drawing/2014/main" id="{D82BB33F-5D48-654F-B97F-1FADAE11A7A9}"/>
              </a:ext>
            </a:extLst>
          </p:cNvPr>
          <p:cNvSpPr/>
          <p:nvPr/>
        </p:nvSpPr>
        <p:spPr>
          <a:xfrm>
            <a:off x="3154384" y="1406514"/>
            <a:ext cx="2979683" cy="575582"/>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solidFill>
                  <a:schemeClr val="tx1"/>
                </a:solidFill>
                <a:latin typeface="+mn-ea"/>
                <a:cs typeface="Meiryo UI" pitchFamily="50" charset="-128"/>
              </a:rPr>
              <a:t>脱衣後の汚染検査開始</a:t>
            </a:r>
          </a:p>
        </p:txBody>
      </p:sp>
      <p:sp>
        <p:nvSpPr>
          <p:cNvPr id="6" name="フローチャート: 処理 5">
            <a:extLst>
              <a:ext uri="{FF2B5EF4-FFF2-40B4-BE49-F238E27FC236}">
                <a16:creationId xmlns:a16="http://schemas.microsoft.com/office/drawing/2014/main" id="{941D89B1-C9BB-E44A-83BA-BF1DD0EAE5A6}"/>
              </a:ext>
            </a:extLst>
          </p:cNvPr>
          <p:cNvSpPr/>
          <p:nvPr/>
        </p:nvSpPr>
        <p:spPr>
          <a:xfrm>
            <a:off x="864625" y="4335484"/>
            <a:ext cx="1773621" cy="511629"/>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a:solidFill>
                  <a:schemeClr val="tx1"/>
                </a:solidFill>
                <a:latin typeface="+mn-ea"/>
                <a:cs typeface="Meiryo UI" pitchFamily="50" charset="-128"/>
              </a:rPr>
              <a:t>試料</a:t>
            </a:r>
            <a:r>
              <a:rPr kumimoji="1" lang="ja-JP" altLang="en-US" sz="2000" dirty="0">
                <a:solidFill>
                  <a:schemeClr val="tx1"/>
                </a:solidFill>
                <a:latin typeface="+mn-ea"/>
                <a:cs typeface="Meiryo UI" pitchFamily="50" charset="-128"/>
              </a:rPr>
              <a:t>採取</a:t>
            </a:r>
          </a:p>
        </p:txBody>
      </p:sp>
      <p:sp>
        <p:nvSpPr>
          <p:cNvPr id="7" name="フローチャート: 処理 6">
            <a:extLst>
              <a:ext uri="{FF2B5EF4-FFF2-40B4-BE49-F238E27FC236}">
                <a16:creationId xmlns:a16="http://schemas.microsoft.com/office/drawing/2014/main" id="{BB34DE61-AA2D-9A4B-9BD3-D7F89A0C85FC}"/>
              </a:ext>
            </a:extLst>
          </p:cNvPr>
          <p:cNvSpPr/>
          <p:nvPr/>
        </p:nvSpPr>
        <p:spPr>
          <a:xfrm>
            <a:off x="6469266" y="4335484"/>
            <a:ext cx="2341179" cy="767443"/>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dirty="0">
                <a:solidFill>
                  <a:schemeClr val="tx1"/>
                </a:solidFill>
                <a:latin typeface="+mn-ea"/>
                <a:cs typeface="Meiryo UI" pitchFamily="50" charset="-128"/>
              </a:rPr>
              <a:t>外部被ばくの評価</a:t>
            </a:r>
            <a:endParaRPr lang="en-US" altLang="ja-JP" sz="2000" dirty="0">
              <a:solidFill>
                <a:schemeClr val="tx1"/>
              </a:solidFill>
              <a:latin typeface="+mn-ea"/>
              <a:cs typeface="Meiryo UI" pitchFamily="50" charset="-128"/>
            </a:endParaRPr>
          </a:p>
          <a:p>
            <a:pPr algn="ctr"/>
            <a:r>
              <a:rPr lang="ja-JP" altLang="en-US" sz="2000">
                <a:solidFill>
                  <a:schemeClr val="tx1"/>
                </a:solidFill>
                <a:latin typeface="+mn-ea"/>
                <a:cs typeface="Meiryo UI" pitchFamily="50" charset="-128"/>
              </a:rPr>
              <a:t>内部被ばくの</a:t>
            </a:r>
            <a:r>
              <a:rPr lang="ja-JP" altLang="en-US" sz="2000" dirty="0">
                <a:solidFill>
                  <a:schemeClr val="tx1"/>
                </a:solidFill>
                <a:latin typeface="+mn-ea"/>
                <a:cs typeface="Meiryo UI" pitchFamily="50" charset="-128"/>
              </a:rPr>
              <a:t>評価</a:t>
            </a:r>
            <a:endParaRPr kumimoji="1" lang="ja-JP" altLang="en-US" sz="2000" dirty="0">
              <a:solidFill>
                <a:schemeClr val="tx1"/>
              </a:solidFill>
              <a:latin typeface="+mn-ea"/>
              <a:cs typeface="Meiryo UI" pitchFamily="50" charset="-128"/>
            </a:endParaRPr>
          </a:p>
        </p:txBody>
      </p:sp>
      <p:cxnSp>
        <p:nvCxnSpPr>
          <p:cNvPr id="8" name="直線矢印コネクタ 7">
            <a:extLst>
              <a:ext uri="{FF2B5EF4-FFF2-40B4-BE49-F238E27FC236}">
                <a16:creationId xmlns:a16="http://schemas.microsoft.com/office/drawing/2014/main" id="{D3B720F1-5EE4-E949-BE47-1BAED24F1E39}"/>
              </a:ext>
            </a:extLst>
          </p:cNvPr>
          <p:cNvCxnSpPr>
            <a:cxnSpLocks/>
            <a:endCxn id="25" idx="0"/>
          </p:cNvCxnSpPr>
          <p:nvPr/>
        </p:nvCxnSpPr>
        <p:spPr>
          <a:xfrm>
            <a:off x="4644225" y="1982096"/>
            <a:ext cx="0" cy="4090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571A93AA-6271-354F-864F-064028BC1216}"/>
              </a:ext>
            </a:extLst>
          </p:cNvPr>
          <p:cNvCxnSpPr>
            <a:cxnSpLocks/>
            <a:stCxn id="25" idx="2"/>
            <a:endCxn id="5" idx="0"/>
          </p:cNvCxnSpPr>
          <p:nvPr/>
        </p:nvCxnSpPr>
        <p:spPr>
          <a:xfrm>
            <a:off x="4644225" y="2967170"/>
            <a:ext cx="0" cy="4090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図形 10">
            <a:extLst>
              <a:ext uri="{FF2B5EF4-FFF2-40B4-BE49-F238E27FC236}">
                <a16:creationId xmlns:a16="http://schemas.microsoft.com/office/drawing/2014/main" id="{1B6266FD-8D48-F044-B73C-232915221AF7}"/>
              </a:ext>
            </a:extLst>
          </p:cNvPr>
          <p:cNvCxnSpPr>
            <a:cxnSpLocks/>
            <a:endCxn id="6" idx="0"/>
          </p:cNvCxnSpPr>
          <p:nvPr/>
        </p:nvCxnSpPr>
        <p:spPr>
          <a:xfrm rot="10800000" flipV="1">
            <a:off x="1751436" y="3695948"/>
            <a:ext cx="1978592" cy="639536"/>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図形 11">
            <a:extLst>
              <a:ext uri="{FF2B5EF4-FFF2-40B4-BE49-F238E27FC236}">
                <a16:creationId xmlns:a16="http://schemas.microsoft.com/office/drawing/2014/main" id="{91DB223F-826F-3442-867A-9692C9C19CE6}"/>
              </a:ext>
            </a:extLst>
          </p:cNvPr>
          <p:cNvCxnSpPr>
            <a:cxnSpLocks/>
            <a:endCxn id="7" idx="0"/>
          </p:cNvCxnSpPr>
          <p:nvPr/>
        </p:nvCxnSpPr>
        <p:spPr>
          <a:xfrm>
            <a:off x="5531667" y="3695948"/>
            <a:ext cx="2108189" cy="639536"/>
          </a:xfrm>
          <a:prstGeom prst="bentConnector2">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DD63CCE9-2C42-EE41-95D9-04FED76E5ED6}"/>
              </a:ext>
            </a:extLst>
          </p:cNvPr>
          <p:cNvSpPr txBox="1"/>
          <p:nvPr/>
        </p:nvSpPr>
        <p:spPr>
          <a:xfrm>
            <a:off x="2779409" y="3274049"/>
            <a:ext cx="697627" cy="400110"/>
          </a:xfrm>
          <a:prstGeom prst="rect">
            <a:avLst/>
          </a:prstGeom>
          <a:noFill/>
        </p:spPr>
        <p:txBody>
          <a:bodyPr wrap="none" rtlCol="0">
            <a:spAutoFit/>
          </a:bodyPr>
          <a:lstStyle/>
          <a:p>
            <a:r>
              <a:rPr kumimoji="1" lang="ja-JP" altLang="en-US" sz="2000" b="1" dirty="0">
                <a:latin typeface="+mn-ea"/>
                <a:cs typeface="Meiryo UI" pitchFamily="50" charset="-128"/>
              </a:rPr>
              <a:t>あり</a:t>
            </a:r>
          </a:p>
        </p:txBody>
      </p:sp>
      <p:sp>
        <p:nvSpPr>
          <p:cNvPr id="13" name="テキスト ボックス 12">
            <a:extLst>
              <a:ext uri="{FF2B5EF4-FFF2-40B4-BE49-F238E27FC236}">
                <a16:creationId xmlns:a16="http://schemas.microsoft.com/office/drawing/2014/main" id="{64AE245E-3D2E-6445-86B3-387B56758EAD}"/>
              </a:ext>
            </a:extLst>
          </p:cNvPr>
          <p:cNvSpPr txBox="1"/>
          <p:nvPr/>
        </p:nvSpPr>
        <p:spPr>
          <a:xfrm>
            <a:off x="5708397" y="3285386"/>
            <a:ext cx="697627" cy="400110"/>
          </a:xfrm>
          <a:prstGeom prst="rect">
            <a:avLst/>
          </a:prstGeom>
          <a:noFill/>
        </p:spPr>
        <p:txBody>
          <a:bodyPr wrap="none" rtlCol="0">
            <a:spAutoFit/>
          </a:bodyPr>
          <a:lstStyle/>
          <a:p>
            <a:r>
              <a:rPr lang="ja-JP" altLang="en-US" sz="2000" dirty="0">
                <a:latin typeface="+mn-ea"/>
                <a:cs typeface="Meiryo UI" pitchFamily="50" charset="-128"/>
              </a:rPr>
              <a:t>なし</a:t>
            </a:r>
            <a:endParaRPr kumimoji="1" lang="ja-JP" altLang="en-US" sz="2000" dirty="0">
              <a:latin typeface="+mn-ea"/>
              <a:cs typeface="Meiryo UI" pitchFamily="50" charset="-128"/>
            </a:endParaRPr>
          </a:p>
        </p:txBody>
      </p:sp>
      <p:sp>
        <p:nvSpPr>
          <p:cNvPr id="14" name="フローチャート: 処理 13">
            <a:extLst>
              <a:ext uri="{FF2B5EF4-FFF2-40B4-BE49-F238E27FC236}">
                <a16:creationId xmlns:a16="http://schemas.microsoft.com/office/drawing/2014/main" id="{46D7609A-8BAF-0A48-A10F-AEDD7877AC94}"/>
              </a:ext>
            </a:extLst>
          </p:cNvPr>
          <p:cNvSpPr/>
          <p:nvPr/>
        </p:nvSpPr>
        <p:spPr>
          <a:xfrm>
            <a:off x="864625" y="5230834"/>
            <a:ext cx="1773621" cy="511629"/>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solidFill>
                  <a:schemeClr val="tx1"/>
                </a:solidFill>
                <a:latin typeface="+mn-ea"/>
                <a:cs typeface="Meiryo UI" pitchFamily="50" charset="-128"/>
              </a:rPr>
              <a:t>除染</a:t>
            </a:r>
          </a:p>
        </p:txBody>
      </p:sp>
      <p:cxnSp>
        <p:nvCxnSpPr>
          <p:cNvPr id="15" name="直線矢印コネクタ 14">
            <a:extLst>
              <a:ext uri="{FF2B5EF4-FFF2-40B4-BE49-F238E27FC236}">
                <a16:creationId xmlns:a16="http://schemas.microsoft.com/office/drawing/2014/main" id="{BEE1DD39-275D-4C4F-A6F6-FC1C1EEA53E3}"/>
              </a:ext>
            </a:extLst>
          </p:cNvPr>
          <p:cNvCxnSpPr>
            <a:stCxn id="6" idx="2"/>
            <a:endCxn id="14" idx="0"/>
          </p:cNvCxnSpPr>
          <p:nvPr/>
        </p:nvCxnSpPr>
        <p:spPr>
          <a:xfrm>
            <a:off x="1751435" y="4847112"/>
            <a:ext cx="0" cy="3837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角丸四角形吹き出し 15">
            <a:extLst>
              <a:ext uri="{FF2B5EF4-FFF2-40B4-BE49-F238E27FC236}">
                <a16:creationId xmlns:a16="http://schemas.microsoft.com/office/drawing/2014/main" id="{FAADF0A6-1FA9-EF45-95C7-FB4472E0CB8B}"/>
              </a:ext>
            </a:extLst>
          </p:cNvPr>
          <p:cNvSpPr/>
          <p:nvPr/>
        </p:nvSpPr>
        <p:spPr>
          <a:xfrm>
            <a:off x="2739476" y="4461193"/>
            <a:ext cx="1489841" cy="575582"/>
          </a:xfrm>
          <a:prstGeom prst="wedgeRoundRectCallout">
            <a:avLst>
              <a:gd name="adj1" fmla="val -65511"/>
              <a:gd name="adj2" fmla="val -3229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1800" dirty="0">
                <a:solidFill>
                  <a:schemeClr val="tx1"/>
                </a:solidFill>
                <a:latin typeface="+mn-ea"/>
                <a:cs typeface="Meiryo UI" pitchFamily="50" charset="-128"/>
              </a:rPr>
              <a:t>核種の同定のため</a:t>
            </a:r>
          </a:p>
        </p:txBody>
      </p:sp>
      <p:sp>
        <p:nvSpPr>
          <p:cNvPr id="19" name="フローチャート: 処理 18">
            <a:extLst>
              <a:ext uri="{FF2B5EF4-FFF2-40B4-BE49-F238E27FC236}">
                <a16:creationId xmlns:a16="http://schemas.microsoft.com/office/drawing/2014/main" id="{17BB061E-133D-2248-9FD2-80B50065F247}"/>
              </a:ext>
            </a:extLst>
          </p:cNvPr>
          <p:cNvSpPr/>
          <p:nvPr/>
        </p:nvSpPr>
        <p:spPr>
          <a:xfrm>
            <a:off x="3580052" y="5226437"/>
            <a:ext cx="2128345" cy="511629"/>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solidFill>
                  <a:schemeClr val="tx1"/>
                </a:solidFill>
                <a:latin typeface="+mn-ea"/>
                <a:cs typeface="Meiryo UI" pitchFamily="50" charset="-128"/>
              </a:rPr>
              <a:t>汚染拡大防止</a:t>
            </a:r>
          </a:p>
        </p:txBody>
      </p:sp>
      <p:cxnSp>
        <p:nvCxnSpPr>
          <p:cNvPr id="20" name="直線矢印コネクタ 19">
            <a:extLst>
              <a:ext uri="{FF2B5EF4-FFF2-40B4-BE49-F238E27FC236}">
                <a16:creationId xmlns:a16="http://schemas.microsoft.com/office/drawing/2014/main" id="{E89D5D5D-F974-6544-8822-F3E850F69883}"/>
              </a:ext>
            </a:extLst>
          </p:cNvPr>
          <p:cNvCxnSpPr>
            <a:cxnSpLocks/>
            <a:endCxn id="19" idx="0"/>
          </p:cNvCxnSpPr>
          <p:nvPr/>
        </p:nvCxnSpPr>
        <p:spPr>
          <a:xfrm>
            <a:off x="4644225" y="4029675"/>
            <a:ext cx="0" cy="1196762"/>
          </a:xfrm>
          <a:prstGeom prst="straightConnector1">
            <a:avLst/>
          </a:prstGeom>
          <a:ln w="38100">
            <a:prstDash val="sysDot"/>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245D2073-84DB-A141-A2DD-65BB8FED95A2}"/>
              </a:ext>
            </a:extLst>
          </p:cNvPr>
          <p:cNvSpPr txBox="1"/>
          <p:nvPr/>
        </p:nvSpPr>
        <p:spPr>
          <a:xfrm>
            <a:off x="4619397" y="4316588"/>
            <a:ext cx="1206062" cy="707886"/>
          </a:xfrm>
          <a:prstGeom prst="rect">
            <a:avLst/>
          </a:prstGeom>
          <a:noFill/>
        </p:spPr>
        <p:txBody>
          <a:bodyPr wrap="square" rtlCol="0">
            <a:spAutoFit/>
          </a:bodyPr>
          <a:lstStyle/>
          <a:p>
            <a:pPr algn="ctr"/>
            <a:r>
              <a:rPr lang="ja-JP" altLang="en-US" sz="2000" dirty="0">
                <a:solidFill>
                  <a:srgbClr val="000000"/>
                </a:solidFill>
                <a:latin typeface="+mn-ea"/>
                <a:cs typeface="Meiryo UI" pitchFamily="50" charset="-128"/>
              </a:rPr>
              <a:t>除染効果なし</a:t>
            </a:r>
            <a:endParaRPr kumimoji="1" lang="ja-JP" altLang="en-US" sz="2000" dirty="0">
              <a:solidFill>
                <a:srgbClr val="000000"/>
              </a:solidFill>
              <a:latin typeface="+mn-ea"/>
              <a:cs typeface="Meiryo UI" pitchFamily="50" charset="-128"/>
            </a:endParaRPr>
          </a:p>
        </p:txBody>
      </p:sp>
      <p:cxnSp>
        <p:nvCxnSpPr>
          <p:cNvPr id="24" name="図形 11">
            <a:extLst>
              <a:ext uri="{FF2B5EF4-FFF2-40B4-BE49-F238E27FC236}">
                <a16:creationId xmlns:a16="http://schemas.microsoft.com/office/drawing/2014/main" id="{7E283AEB-AF34-CB47-B341-2735F7DE05F2}"/>
              </a:ext>
            </a:extLst>
          </p:cNvPr>
          <p:cNvCxnSpPr>
            <a:cxnSpLocks/>
            <a:stCxn id="14" idx="1"/>
            <a:endCxn id="25" idx="1"/>
          </p:cNvCxnSpPr>
          <p:nvPr/>
        </p:nvCxnSpPr>
        <p:spPr>
          <a:xfrm rot="10800000" flipH="1">
            <a:off x="864625" y="2679139"/>
            <a:ext cx="2699480" cy="2807511"/>
          </a:xfrm>
          <a:prstGeom prst="bentConnector3">
            <a:avLst>
              <a:gd name="adj1" fmla="val -8468"/>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フローチャート: 処理 24">
            <a:extLst>
              <a:ext uri="{FF2B5EF4-FFF2-40B4-BE49-F238E27FC236}">
                <a16:creationId xmlns:a16="http://schemas.microsoft.com/office/drawing/2014/main" id="{F4D90737-E037-8140-A452-9E0452A7F7A0}"/>
              </a:ext>
            </a:extLst>
          </p:cNvPr>
          <p:cNvSpPr/>
          <p:nvPr/>
        </p:nvSpPr>
        <p:spPr>
          <a:xfrm>
            <a:off x="3564105" y="2391106"/>
            <a:ext cx="2160240" cy="57606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solidFill>
                  <a:schemeClr val="tx1"/>
                </a:solidFill>
                <a:latin typeface="+mn-ea"/>
                <a:cs typeface="Meiryo UI" pitchFamily="50" charset="-128"/>
              </a:rPr>
              <a:t>体表面汚染検査</a:t>
            </a:r>
          </a:p>
        </p:txBody>
      </p:sp>
      <p:sp>
        <p:nvSpPr>
          <p:cNvPr id="3" name="スライド番号プレースホルダー 2">
            <a:extLst>
              <a:ext uri="{FF2B5EF4-FFF2-40B4-BE49-F238E27FC236}">
                <a16:creationId xmlns:a16="http://schemas.microsoft.com/office/drawing/2014/main" id="{8F0BAE37-5327-5E4F-9F6F-0D0138E3F495}"/>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
        <p:nvSpPr>
          <p:cNvPr id="5" name="フローチャート : 判断 5">
            <a:extLst>
              <a:ext uri="{FF2B5EF4-FFF2-40B4-BE49-F238E27FC236}">
                <a16:creationId xmlns:a16="http://schemas.microsoft.com/office/drawing/2014/main" id="{B0218EFF-5F85-A34E-A796-6EF75CFC70D3}"/>
              </a:ext>
            </a:extLst>
          </p:cNvPr>
          <p:cNvSpPr/>
          <p:nvPr/>
        </p:nvSpPr>
        <p:spPr>
          <a:xfrm>
            <a:off x="3544580" y="3376180"/>
            <a:ext cx="2199290" cy="639536"/>
          </a:xfrm>
          <a:prstGeom prst="flowChartDecisi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dirty="0">
                <a:solidFill>
                  <a:schemeClr val="tx1"/>
                </a:solidFill>
                <a:latin typeface="+mn-ea"/>
                <a:cs typeface="Meiryo UI" pitchFamily="50" charset="-128"/>
              </a:rPr>
              <a:t>汚染</a:t>
            </a:r>
          </a:p>
        </p:txBody>
      </p:sp>
      <p:cxnSp>
        <p:nvCxnSpPr>
          <p:cNvPr id="27" name="直線矢印コネクタ 26">
            <a:extLst>
              <a:ext uri="{FF2B5EF4-FFF2-40B4-BE49-F238E27FC236}">
                <a16:creationId xmlns:a16="http://schemas.microsoft.com/office/drawing/2014/main" id="{5EFFEBCB-2435-5ACE-1F9B-C1F38EEFBB00}"/>
              </a:ext>
            </a:extLst>
          </p:cNvPr>
          <p:cNvCxnSpPr>
            <a:cxnSpLocks/>
            <a:stCxn id="19" idx="3"/>
          </p:cNvCxnSpPr>
          <p:nvPr/>
        </p:nvCxnSpPr>
        <p:spPr>
          <a:xfrm flipV="1">
            <a:off x="5708397" y="5102927"/>
            <a:ext cx="760869" cy="3793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E736F39E-909E-2F6F-4324-50F25E4B0F0A}"/>
              </a:ext>
            </a:extLst>
          </p:cNvPr>
          <p:cNvSpPr txBox="1"/>
          <p:nvPr/>
        </p:nvSpPr>
        <p:spPr>
          <a:xfrm>
            <a:off x="1856854" y="3737013"/>
            <a:ext cx="1707251" cy="400110"/>
          </a:xfrm>
          <a:prstGeom prst="rect">
            <a:avLst/>
          </a:prstGeom>
          <a:noFill/>
        </p:spPr>
        <p:txBody>
          <a:bodyPr wrap="square" rtlCol="0">
            <a:spAutoFit/>
          </a:bodyPr>
          <a:lstStyle/>
          <a:p>
            <a:pPr algn="ctr"/>
            <a:r>
              <a:rPr lang="ja-JP" altLang="en-US" sz="2000" b="1" dirty="0">
                <a:solidFill>
                  <a:srgbClr val="000000"/>
                </a:solidFill>
                <a:latin typeface="+mn-ea"/>
                <a:cs typeface="Meiryo UI" pitchFamily="50" charset="-128"/>
              </a:rPr>
              <a:t>除染効果あり</a:t>
            </a:r>
            <a:endParaRPr kumimoji="1" lang="ja-JP" altLang="en-US" sz="2000" b="1" dirty="0">
              <a:solidFill>
                <a:srgbClr val="000000"/>
              </a:solidFill>
              <a:latin typeface="+mn-ea"/>
              <a:cs typeface="Meiryo UI" pitchFamily="50" charset="-128"/>
            </a:endParaRPr>
          </a:p>
        </p:txBody>
      </p:sp>
    </p:spTree>
    <p:extLst>
      <p:ext uri="{BB962C8B-B14F-4D97-AF65-F5344CB8AC3E}">
        <p14:creationId xmlns:p14="http://schemas.microsoft.com/office/powerpoint/2010/main" val="150169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B37308-111B-2D43-A951-E03A38DA83D7}"/>
              </a:ext>
            </a:extLst>
          </p:cNvPr>
          <p:cNvSpPr>
            <a:spLocks noGrp="1"/>
          </p:cNvSpPr>
          <p:nvPr>
            <p:ph type="title"/>
          </p:nvPr>
        </p:nvSpPr>
        <p:spPr/>
        <p:txBody>
          <a:bodyPr/>
          <a:lstStyle/>
          <a:p>
            <a:r>
              <a:rPr kumimoji="1" lang="ja-JP" altLang="en-US"/>
              <a:t>脱衣と表面汚染検査</a:t>
            </a:r>
          </a:p>
        </p:txBody>
      </p:sp>
      <p:pic>
        <p:nvPicPr>
          <p:cNvPr id="3" name="コンテンツ プレースホルダ 7" descr="DSC_0082.JPG">
            <a:extLst>
              <a:ext uri="{FF2B5EF4-FFF2-40B4-BE49-F238E27FC236}">
                <a16:creationId xmlns:a16="http://schemas.microsoft.com/office/drawing/2014/main" id="{47695EAF-CCAD-3A4E-A4BC-AAA52EBE488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28650" y="1298294"/>
            <a:ext cx="2110799" cy="3030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コンテンツ プレースホルダ 8" descr="DSC_0088.JPG">
            <a:extLst>
              <a:ext uri="{FF2B5EF4-FFF2-40B4-BE49-F238E27FC236}">
                <a16:creationId xmlns:a16="http://schemas.microsoft.com/office/drawing/2014/main" id="{2AAE3F14-6400-6F4D-878D-9DBBDBAB178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833869" y="1298294"/>
            <a:ext cx="3844117" cy="22886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L:\DCIM\100NCD90\DSC_0024.JPG">
            <a:extLst>
              <a:ext uri="{FF2B5EF4-FFF2-40B4-BE49-F238E27FC236}">
                <a16:creationId xmlns:a16="http://schemas.microsoft.com/office/drawing/2014/main" id="{073BDC03-85C0-A242-94F4-56AF43E017E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89653" y="2246442"/>
            <a:ext cx="2499411" cy="2569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コンテンツ プレースホルダ 2">
            <a:extLst>
              <a:ext uri="{FF2B5EF4-FFF2-40B4-BE49-F238E27FC236}">
                <a16:creationId xmlns:a16="http://schemas.microsoft.com/office/drawing/2014/main" id="{7BA0C94E-674B-124A-8E8C-060D46629775}"/>
              </a:ext>
            </a:extLst>
          </p:cNvPr>
          <p:cNvSpPr txBox="1">
            <a:spLocks/>
          </p:cNvSpPr>
          <p:nvPr/>
        </p:nvSpPr>
        <p:spPr>
          <a:xfrm>
            <a:off x="6615544" y="3891979"/>
            <a:ext cx="2133283" cy="2383050"/>
          </a:xfrm>
          <a:prstGeom prst="rect">
            <a:avLst/>
          </a:prstGeom>
          <a:ln>
            <a:solidFill>
              <a:schemeClr val="tx1"/>
            </a:solidFill>
          </a:ln>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Tx/>
              <a:buNone/>
              <a:tabLst/>
              <a:defRPr/>
            </a:pPr>
            <a:r>
              <a:rPr kumimoji="0" lang="ja-JP" altLang="en-US" b="1" i="0" u="none" strike="noStrike" kern="1200" cap="none" spc="0" normalizeH="0" baseline="0" noProof="0" dirty="0">
                <a:ln>
                  <a:noFill/>
                </a:ln>
                <a:solidFill>
                  <a:srgbClr val="262626"/>
                </a:solidFill>
                <a:effectLst/>
                <a:uLnTx/>
                <a:uFillTx/>
                <a:latin typeface="+mn-ea"/>
                <a:cs typeface="Meiryo UI" pitchFamily="50" charset="-128"/>
              </a:rPr>
              <a:t>汚染検査</a:t>
            </a:r>
            <a:endParaRPr kumimoji="0" lang="en-US" altLang="ja-JP" b="1" i="0" u="none" strike="noStrike" kern="1200" cap="none" spc="0" normalizeH="0" baseline="0" noProof="0" dirty="0">
              <a:ln>
                <a:noFill/>
              </a:ln>
              <a:solidFill>
                <a:srgbClr val="262626"/>
              </a:solidFill>
              <a:effectLst/>
              <a:uLnTx/>
              <a:uFillTx/>
              <a:latin typeface="+mn-ea"/>
              <a:cs typeface="Meiryo UI" pitchFamily="50" charset="-128"/>
            </a:endParaRPr>
          </a:p>
          <a:p>
            <a:pPr marL="342900" marR="0" lvl="0" indent="-342900" defTabSz="914400" rtl="0" eaLnBrk="1" fontAlgn="auto" latinLnBrk="0" hangingPunct="1">
              <a:lnSpc>
                <a:spcPct val="100000"/>
              </a:lnSpc>
              <a:spcBef>
                <a:spcPct val="20000"/>
              </a:spcBef>
              <a:spcAft>
                <a:spcPts val="0"/>
              </a:spcAft>
              <a:buClrTx/>
              <a:buSzTx/>
              <a:buFontTx/>
              <a:buNone/>
              <a:tabLst/>
              <a:defRPr/>
            </a:pPr>
            <a:r>
              <a:rPr kumimoji="0" lang="en-US" altLang="ja-JP" b="0" i="0" u="none" strike="noStrike" kern="1200" cap="none" spc="0" normalizeH="0" baseline="0" noProof="0" dirty="0">
                <a:ln>
                  <a:noFill/>
                </a:ln>
                <a:solidFill>
                  <a:srgbClr val="262626"/>
                </a:solidFill>
                <a:effectLst/>
                <a:uLnTx/>
                <a:uFillTx/>
                <a:latin typeface="+mn-ea"/>
                <a:cs typeface="Meiryo UI" pitchFamily="50" charset="-128"/>
              </a:rPr>
              <a:t>1.</a:t>
            </a:r>
            <a:r>
              <a:rPr kumimoji="0" lang="ja-JP" altLang="en-US" b="0" i="0" u="none" strike="noStrike" kern="1200" cap="none" spc="0" normalizeH="0" baseline="0" noProof="0" dirty="0">
                <a:ln>
                  <a:noFill/>
                </a:ln>
                <a:solidFill>
                  <a:srgbClr val="262626"/>
                </a:solidFill>
                <a:effectLst/>
                <a:uLnTx/>
                <a:uFillTx/>
                <a:latin typeface="+mn-ea"/>
                <a:cs typeface="Meiryo UI" pitchFamily="50" charset="-128"/>
              </a:rPr>
              <a:t>創部</a:t>
            </a:r>
            <a:endParaRPr kumimoji="0" lang="en-US" altLang="ja-JP" dirty="0">
              <a:solidFill>
                <a:srgbClr val="262626"/>
              </a:solidFill>
              <a:latin typeface="+mn-ea"/>
              <a:cs typeface="Meiryo UI" pitchFamily="50" charset="-128"/>
            </a:endParaRPr>
          </a:p>
          <a:p>
            <a:pPr marL="342900" marR="0" lvl="0" indent="-342900" defTabSz="914400" rtl="0" eaLnBrk="1" fontAlgn="auto" latinLnBrk="0" hangingPunct="1">
              <a:lnSpc>
                <a:spcPct val="100000"/>
              </a:lnSpc>
              <a:spcBef>
                <a:spcPct val="20000"/>
              </a:spcBef>
              <a:spcAft>
                <a:spcPts val="0"/>
              </a:spcAft>
              <a:buClrTx/>
              <a:buSzTx/>
              <a:buFontTx/>
              <a:buNone/>
              <a:tabLst/>
              <a:defRPr/>
            </a:pPr>
            <a:r>
              <a:rPr kumimoji="0" lang="en-US" altLang="ja-JP" b="0" i="0" u="none" strike="noStrike" kern="1200" cap="none" spc="0" normalizeH="0" baseline="0" noProof="0" dirty="0">
                <a:ln>
                  <a:noFill/>
                </a:ln>
                <a:solidFill>
                  <a:srgbClr val="262626"/>
                </a:solidFill>
                <a:effectLst/>
                <a:uLnTx/>
                <a:uFillTx/>
                <a:latin typeface="+mn-ea"/>
                <a:cs typeface="Meiryo UI" pitchFamily="50" charset="-128"/>
              </a:rPr>
              <a:t>2.</a:t>
            </a:r>
            <a:r>
              <a:rPr kumimoji="0" lang="ja-JP" altLang="en-US" b="0" i="0" u="none" strike="noStrike" kern="1200" cap="none" spc="0" normalizeH="0" baseline="0" noProof="0" dirty="0">
                <a:ln>
                  <a:noFill/>
                </a:ln>
                <a:solidFill>
                  <a:srgbClr val="262626"/>
                </a:solidFill>
                <a:effectLst/>
                <a:uLnTx/>
                <a:uFillTx/>
                <a:latin typeface="+mn-ea"/>
                <a:cs typeface="Meiryo UI" pitchFamily="50" charset="-128"/>
              </a:rPr>
              <a:t>開口部</a:t>
            </a:r>
            <a:endParaRPr kumimoji="0" lang="en-US" altLang="ja-JP" dirty="0">
              <a:solidFill>
                <a:srgbClr val="262626"/>
              </a:solidFill>
              <a:latin typeface="+mn-ea"/>
              <a:cs typeface="Meiryo UI" pitchFamily="50" charset="-128"/>
            </a:endParaRPr>
          </a:p>
          <a:p>
            <a:pPr marL="342900" marR="0" lvl="0" indent="-342900" defTabSz="914400" rtl="0" eaLnBrk="1" fontAlgn="auto" latinLnBrk="0" hangingPunct="1">
              <a:lnSpc>
                <a:spcPct val="100000"/>
              </a:lnSpc>
              <a:spcBef>
                <a:spcPct val="20000"/>
              </a:spcBef>
              <a:spcAft>
                <a:spcPts val="0"/>
              </a:spcAft>
              <a:buClrTx/>
              <a:buSzTx/>
              <a:buFontTx/>
              <a:buNone/>
              <a:tabLst/>
              <a:defRPr/>
            </a:pPr>
            <a:r>
              <a:rPr kumimoji="0" lang="en-US" altLang="ja-JP" b="0" i="0" u="none" strike="noStrike" kern="1200" cap="none" spc="0" normalizeH="0" baseline="0" noProof="0" dirty="0">
                <a:ln>
                  <a:noFill/>
                </a:ln>
                <a:solidFill>
                  <a:srgbClr val="262626"/>
                </a:solidFill>
                <a:effectLst/>
                <a:uLnTx/>
                <a:uFillTx/>
                <a:latin typeface="+mn-ea"/>
                <a:cs typeface="Meiryo UI" pitchFamily="50" charset="-128"/>
              </a:rPr>
              <a:t>3.</a:t>
            </a:r>
            <a:r>
              <a:rPr kumimoji="0" lang="ja-JP" altLang="en-US" b="0" i="0" u="none" strike="noStrike" kern="1200" cap="none" spc="0" normalizeH="0" baseline="0" noProof="0" dirty="0">
                <a:ln>
                  <a:noFill/>
                </a:ln>
                <a:solidFill>
                  <a:srgbClr val="262626"/>
                </a:solidFill>
                <a:effectLst/>
                <a:uLnTx/>
                <a:uFillTx/>
                <a:latin typeface="+mn-ea"/>
                <a:cs typeface="Meiryo UI" pitchFamily="50" charset="-128"/>
              </a:rPr>
              <a:t>健常皮膚の順に</a:t>
            </a:r>
            <a:endParaRPr kumimoji="0" lang="en-US" altLang="ja-JP" b="0" i="0" u="none" strike="noStrike" kern="1200" cap="none" spc="0" normalizeH="0" baseline="0" noProof="0" dirty="0">
              <a:ln>
                <a:noFill/>
              </a:ln>
              <a:solidFill>
                <a:srgbClr val="262626"/>
              </a:solidFill>
              <a:effectLst/>
              <a:uLnTx/>
              <a:uFillTx/>
              <a:latin typeface="+mn-ea"/>
              <a:cs typeface="Meiryo UI" pitchFamily="50" charset="-128"/>
            </a:endParaRPr>
          </a:p>
          <a:p>
            <a:pPr marL="342900" marR="0" lvl="0" indent="-342900" defTabSz="914400" rtl="0" eaLnBrk="1" fontAlgn="auto" latinLnBrk="0" hangingPunct="1">
              <a:lnSpc>
                <a:spcPct val="100000"/>
              </a:lnSpc>
              <a:spcBef>
                <a:spcPct val="20000"/>
              </a:spcBef>
              <a:spcAft>
                <a:spcPts val="0"/>
              </a:spcAft>
              <a:buClrTx/>
              <a:buSzTx/>
              <a:buFontTx/>
              <a:buNone/>
              <a:tabLst/>
              <a:defRPr/>
            </a:pPr>
            <a:r>
              <a:rPr kumimoji="0" lang="ja-JP" altLang="en-US" b="0" i="0" u="none" strike="noStrike" kern="1200" cap="none" spc="0" normalizeH="0" baseline="0" noProof="0" dirty="0">
                <a:ln>
                  <a:noFill/>
                </a:ln>
                <a:solidFill>
                  <a:srgbClr val="262626"/>
                </a:solidFill>
                <a:effectLst/>
                <a:uLnTx/>
                <a:uFillTx/>
                <a:latin typeface="+mn-ea"/>
                <a:cs typeface="Meiryo UI" pitchFamily="50" charset="-128"/>
              </a:rPr>
              <a:t>頭からつま先まで</a:t>
            </a:r>
            <a:endParaRPr kumimoji="0" lang="en-US" altLang="ja-JP" b="0" i="0" u="none" strike="noStrike" kern="1200" cap="none" spc="0" normalizeH="0" baseline="0" noProof="0" dirty="0">
              <a:ln>
                <a:noFill/>
              </a:ln>
              <a:solidFill>
                <a:srgbClr val="262626"/>
              </a:solidFill>
              <a:effectLst/>
              <a:uLnTx/>
              <a:uFillTx/>
              <a:latin typeface="+mn-ea"/>
              <a:cs typeface="Meiryo UI" pitchFamily="50" charset="-128"/>
            </a:endParaRPr>
          </a:p>
          <a:p>
            <a:pPr marL="342900" marR="0" lvl="0" indent="-342900" defTabSz="914400" rtl="0" eaLnBrk="1" fontAlgn="auto" latinLnBrk="0" hangingPunct="1">
              <a:lnSpc>
                <a:spcPct val="100000"/>
              </a:lnSpc>
              <a:spcBef>
                <a:spcPct val="20000"/>
              </a:spcBef>
              <a:spcAft>
                <a:spcPts val="0"/>
              </a:spcAft>
              <a:buClrTx/>
              <a:buSzTx/>
              <a:buFontTx/>
              <a:buNone/>
              <a:tabLst/>
              <a:defRPr/>
            </a:pPr>
            <a:r>
              <a:rPr kumimoji="0" lang="ja-JP" altLang="en-US" b="0" i="0" u="none" strike="noStrike" kern="1200" cap="none" spc="0" normalizeH="0" baseline="0" noProof="0" dirty="0">
                <a:ln>
                  <a:noFill/>
                </a:ln>
                <a:solidFill>
                  <a:srgbClr val="262626"/>
                </a:solidFill>
                <a:effectLst/>
                <a:uLnTx/>
                <a:uFillTx/>
                <a:latin typeface="+mn-ea"/>
                <a:cs typeface="Meiryo UI" pitchFamily="50" charset="-128"/>
              </a:rPr>
              <a:t>汚染のサーベイ</a:t>
            </a:r>
            <a:endParaRPr kumimoji="0" lang="en-US" altLang="ja-JP" b="0" i="0" u="none" strike="noStrike" kern="1200" cap="none" spc="0" normalizeH="0" baseline="0" noProof="0" dirty="0">
              <a:ln>
                <a:noFill/>
              </a:ln>
              <a:solidFill>
                <a:srgbClr val="262626"/>
              </a:solidFill>
              <a:effectLst/>
              <a:uLnTx/>
              <a:uFillTx/>
              <a:latin typeface="+mn-ea"/>
              <a:cs typeface="Meiryo UI" pitchFamily="50" charset="-128"/>
            </a:endParaRPr>
          </a:p>
          <a:p>
            <a:pPr marL="342900" marR="0" lvl="0" indent="-342900" defTabSz="914400" rtl="0" eaLnBrk="1" fontAlgn="auto" latinLnBrk="0" hangingPunct="1">
              <a:lnSpc>
                <a:spcPct val="100000"/>
              </a:lnSpc>
              <a:spcBef>
                <a:spcPct val="20000"/>
              </a:spcBef>
              <a:spcAft>
                <a:spcPts val="0"/>
              </a:spcAft>
              <a:buClrTx/>
              <a:buSzTx/>
              <a:buFontTx/>
              <a:buNone/>
              <a:tabLst/>
              <a:defRPr/>
            </a:pPr>
            <a:r>
              <a:rPr kumimoji="0" lang="ja-JP" altLang="en-US" b="0" i="0" u="none" strike="noStrike" kern="1200" cap="none" spc="0" normalizeH="0" baseline="0" noProof="0" dirty="0">
                <a:ln>
                  <a:noFill/>
                </a:ln>
                <a:solidFill>
                  <a:srgbClr val="262626"/>
                </a:solidFill>
                <a:effectLst/>
                <a:uLnTx/>
                <a:uFillTx/>
                <a:latin typeface="+mn-ea"/>
                <a:cs typeface="Meiryo UI" pitchFamily="50" charset="-128"/>
              </a:rPr>
              <a:t>＊背部も忘れずに</a:t>
            </a:r>
            <a:endParaRPr kumimoji="0" lang="en-US" altLang="ja-JP" b="0" i="0" u="none" strike="noStrike" kern="1200" cap="none" spc="0" normalizeH="0" baseline="0" noProof="0" dirty="0">
              <a:ln>
                <a:noFill/>
              </a:ln>
              <a:solidFill>
                <a:srgbClr val="262626"/>
              </a:solidFill>
              <a:effectLst/>
              <a:uLnTx/>
              <a:uFillTx/>
              <a:latin typeface="+mn-ea"/>
              <a:cs typeface="Meiryo UI" pitchFamily="50" charset="-128"/>
            </a:endParaRPr>
          </a:p>
        </p:txBody>
      </p:sp>
      <p:sp>
        <p:nvSpPr>
          <p:cNvPr id="7" name="正方形/長方形 6">
            <a:extLst>
              <a:ext uri="{FF2B5EF4-FFF2-40B4-BE49-F238E27FC236}">
                <a16:creationId xmlns:a16="http://schemas.microsoft.com/office/drawing/2014/main" id="{C96E92BF-D9D2-FF47-B591-F5A049E732F0}"/>
              </a:ext>
            </a:extLst>
          </p:cNvPr>
          <p:cNvSpPr/>
          <p:nvPr/>
        </p:nvSpPr>
        <p:spPr>
          <a:xfrm>
            <a:off x="231891" y="5025011"/>
            <a:ext cx="6214175" cy="1477328"/>
          </a:xfrm>
          <a:prstGeom prst="rect">
            <a:avLst/>
          </a:prstGeom>
        </p:spPr>
        <p:txBody>
          <a:bodyPr wrap="square">
            <a:spAutoFit/>
          </a:bodyPr>
          <a:lstStyle/>
          <a:p>
            <a:pPr marL="342900" indent="-342900">
              <a:buFont typeface="Arial"/>
              <a:buChar char="•"/>
            </a:pPr>
            <a:r>
              <a:rPr lang="ja-JP" altLang="en-US" dirty="0">
                <a:solidFill>
                  <a:srgbClr val="FF0000"/>
                </a:solidFill>
                <a:latin typeface="+mn-ea"/>
                <a:cs typeface="Meiryo UI" pitchFamily="50" charset="-128"/>
              </a:rPr>
              <a:t>脱衣</a:t>
            </a:r>
            <a:r>
              <a:rPr lang="en-US" altLang="ja-JP" dirty="0">
                <a:latin typeface="+mn-ea"/>
                <a:cs typeface="Meiryo UI" pitchFamily="50" charset="-128"/>
              </a:rPr>
              <a:t>→</a:t>
            </a:r>
            <a:r>
              <a:rPr lang="ja-JP" altLang="en-US" dirty="0">
                <a:latin typeface="+mn-ea"/>
                <a:cs typeface="Meiryo UI" pitchFamily="50" charset="-128"/>
              </a:rPr>
              <a:t>約</a:t>
            </a:r>
            <a:r>
              <a:rPr lang="en-US" altLang="ja-JP" dirty="0">
                <a:latin typeface="+mn-ea"/>
                <a:cs typeface="Meiryo UI" pitchFamily="50" charset="-128"/>
              </a:rPr>
              <a:t>90%</a:t>
            </a:r>
            <a:r>
              <a:rPr lang="ja-JP" altLang="en-US" dirty="0">
                <a:latin typeface="+mn-ea"/>
                <a:cs typeface="Meiryo UI" pitchFamily="50" charset="-128"/>
              </a:rPr>
              <a:t>の除染ができる</a:t>
            </a:r>
          </a:p>
          <a:p>
            <a:pPr marL="342900" indent="-342900">
              <a:buFont typeface="Arial"/>
              <a:buChar char="•"/>
            </a:pPr>
            <a:r>
              <a:rPr lang="ja-JP" altLang="en-US" dirty="0">
                <a:latin typeface="+mn-ea"/>
                <a:cs typeface="Meiryo UI" pitchFamily="50" charset="-128"/>
              </a:rPr>
              <a:t>衣類、シーツ、毛布等は必ずビニール袋へ</a:t>
            </a:r>
          </a:p>
          <a:p>
            <a:pPr marL="342900" indent="-342900">
              <a:buFont typeface="Arial"/>
              <a:buChar char="•"/>
            </a:pPr>
            <a:r>
              <a:rPr lang="ja-JP" altLang="en-US" dirty="0">
                <a:latin typeface="+mn-ea"/>
                <a:cs typeface="Meiryo UI" pitchFamily="50" charset="-128"/>
              </a:rPr>
              <a:t>衣類や汚染した物を触った後は手袋を交換する</a:t>
            </a:r>
            <a:endParaRPr lang="en-US" altLang="ja-JP" dirty="0">
              <a:latin typeface="+mn-ea"/>
              <a:cs typeface="Meiryo UI" pitchFamily="50" charset="-128"/>
            </a:endParaRPr>
          </a:p>
          <a:p>
            <a:pPr marL="342900" indent="-342900">
              <a:buFont typeface="Arial"/>
              <a:buChar char="•"/>
            </a:pPr>
            <a:r>
              <a:rPr lang="ja-JP" altLang="en-US" dirty="0">
                <a:latin typeface="+mn-ea"/>
                <a:cs typeface="Meiryo UI" pitchFamily="50" charset="-128"/>
              </a:rPr>
              <a:t>粉塵が舞い散るようであれば患者にマスクを装着し、</a:t>
            </a:r>
            <a:r>
              <a:rPr lang="ja-JP" altLang="en-US" b="1" dirty="0">
                <a:latin typeface="+mn-ea"/>
                <a:cs typeface="Meiryo UI" pitchFamily="50" charset="-128"/>
              </a:rPr>
              <a:t>内部被ばくを防止</a:t>
            </a:r>
          </a:p>
        </p:txBody>
      </p:sp>
      <p:sp>
        <p:nvSpPr>
          <p:cNvPr id="8" name="スライド番号プレースホルダー 7">
            <a:extLst>
              <a:ext uri="{FF2B5EF4-FFF2-40B4-BE49-F238E27FC236}">
                <a16:creationId xmlns:a16="http://schemas.microsoft.com/office/drawing/2014/main" id="{FA16174E-DCC3-C14A-84D3-6FB83C093BD0}"/>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spTree>
    <p:extLst>
      <p:ext uri="{BB962C8B-B14F-4D97-AF65-F5344CB8AC3E}">
        <p14:creationId xmlns:p14="http://schemas.microsoft.com/office/powerpoint/2010/main" val="15422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F1F8D2-1A54-AE49-8304-B67CA1000A6D}"/>
              </a:ext>
            </a:extLst>
          </p:cNvPr>
          <p:cNvSpPr>
            <a:spLocks noGrp="1"/>
          </p:cNvSpPr>
          <p:nvPr>
            <p:ph type="title"/>
          </p:nvPr>
        </p:nvSpPr>
        <p:spPr/>
        <p:txBody>
          <a:bodyPr/>
          <a:lstStyle/>
          <a:p>
            <a:r>
              <a:rPr kumimoji="1" lang="ja-JP" altLang="en-US"/>
              <a:t>除染</a:t>
            </a:r>
          </a:p>
        </p:txBody>
      </p:sp>
      <p:sp>
        <p:nvSpPr>
          <p:cNvPr id="3" name="コンテンツ プレースホルダー 2">
            <a:extLst>
              <a:ext uri="{FF2B5EF4-FFF2-40B4-BE49-F238E27FC236}">
                <a16:creationId xmlns:a16="http://schemas.microsoft.com/office/drawing/2014/main" id="{363CBAAD-CED6-3646-B32E-CBAD96CA1DA7}"/>
              </a:ext>
            </a:extLst>
          </p:cNvPr>
          <p:cNvSpPr>
            <a:spLocks noGrp="1"/>
          </p:cNvSpPr>
          <p:nvPr>
            <p:ph idx="1"/>
          </p:nvPr>
        </p:nvSpPr>
        <p:spPr>
          <a:xfrm>
            <a:off x="628650" y="1438213"/>
            <a:ext cx="8024696" cy="4904755"/>
          </a:xfrm>
        </p:spPr>
        <p:txBody>
          <a:bodyPr>
            <a:normAutofit/>
          </a:bodyPr>
          <a:lstStyle/>
          <a:p>
            <a:pPr marL="0" indent="0" algn="ctr">
              <a:buNone/>
            </a:pPr>
            <a:r>
              <a:rPr lang="en-US" altLang="ja-JP" b="1" dirty="0"/>
              <a:t>1. </a:t>
            </a:r>
            <a:r>
              <a:rPr lang="ja-JP" altLang="en-US" b="1" dirty="0"/>
              <a:t>創部 → </a:t>
            </a:r>
            <a:r>
              <a:rPr lang="en-US" altLang="ja-JP" b="1" dirty="0"/>
              <a:t>2. </a:t>
            </a:r>
            <a:r>
              <a:rPr lang="ja-JP" altLang="en-US" b="1" dirty="0"/>
              <a:t>開口部 → </a:t>
            </a:r>
            <a:r>
              <a:rPr lang="en-US" altLang="ja-JP" b="1" dirty="0"/>
              <a:t>3. </a:t>
            </a:r>
            <a:r>
              <a:rPr lang="ja-JP" altLang="en-US" b="1" dirty="0"/>
              <a:t>健常皮膚</a:t>
            </a:r>
          </a:p>
          <a:p>
            <a:r>
              <a:rPr lang="ja-JP" altLang="en-US" dirty="0"/>
              <a:t>除染の方法</a:t>
            </a:r>
          </a:p>
          <a:p>
            <a:pPr lvl="1"/>
            <a:r>
              <a:rPr lang="ja-JP" altLang="en-US" dirty="0"/>
              <a:t>ぬれたガーゼでふき取る（乾式除染：</a:t>
            </a:r>
            <a:r>
              <a:rPr lang="en-US" altLang="ja-JP" dirty="0"/>
              <a:t>dry decontamination</a:t>
            </a:r>
            <a:r>
              <a:rPr lang="ja-JP" altLang="en-US" dirty="0"/>
              <a:t>）</a:t>
            </a:r>
          </a:p>
          <a:p>
            <a:pPr lvl="1"/>
            <a:r>
              <a:rPr lang="ja-JP" altLang="en-US" dirty="0"/>
              <a:t>水で洗い流す（湿式除染：</a:t>
            </a:r>
            <a:r>
              <a:rPr lang="en-US" altLang="ja-JP" dirty="0"/>
              <a:t>wet decontamination</a:t>
            </a:r>
            <a:r>
              <a:rPr lang="ja-JP" altLang="en-US" dirty="0"/>
              <a:t>）</a:t>
            </a:r>
          </a:p>
          <a:p>
            <a:pPr lvl="1"/>
            <a:r>
              <a:rPr lang="ja-JP" altLang="en-US" dirty="0"/>
              <a:t>洗剤、オレンジオイルでふき取る</a:t>
            </a:r>
          </a:p>
          <a:p>
            <a:pPr lvl="1"/>
            <a:r>
              <a:rPr lang="ja-JP" altLang="en-US" dirty="0"/>
              <a:t>うがい</a:t>
            </a:r>
          </a:p>
          <a:p>
            <a:pPr lvl="1"/>
            <a:r>
              <a:rPr lang="ja-JP" altLang="en-US" dirty="0"/>
              <a:t>全身のシャワー除染は、周囲に汚染が広がるため実施は控える</a:t>
            </a:r>
            <a:endParaRPr lang="en-US" altLang="ja-JP" dirty="0"/>
          </a:p>
          <a:p>
            <a:pPr lvl="2"/>
            <a:r>
              <a:rPr lang="ja-JP" altLang="en-US" dirty="0"/>
              <a:t>汚染対応のシャワー室があれば使用する</a:t>
            </a:r>
            <a:br>
              <a:rPr lang="en-US" altLang="ja-JP" dirty="0"/>
            </a:br>
            <a:endParaRPr lang="ja-JP" altLang="en-US" dirty="0"/>
          </a:p>
          <a:p>
            <a:r>
              <a:rPr lang="ja-JP" altLang="en-US" dirty="0"/>
              <a:t>除染の基本</a:t>
            </a:r>
          </a:p>
          <a:p>
            <a:pPr lvl="1"/>
            <a:r>
              <a:rPr lang="ja-JP" altLang="en-US" dirty="0"/>
              <a:t>患者自身にできることは患者にさせる</a:t>
            </a:r>
          </a:p>
          <a:p>
            <a:pPr lvl="1"/>
            <a:r>
              <a:rPr lang="ja-JP" altLang="en-US" dirty="0"/>
              <a:t>創傷部を最初に行う</a:t>
            </a:r>
          </a:p>
          <a:p>
            <a:pPr lvl="1"/>
            <a:r>
              <a:rPr lang="ja-JP" altLang="en-US" dirty="0"/>
              <a:t>以後は汚染の程度の高い部位から順に</a:t>
            </a:r>
          </a:p>
          <a:p>
            <a:pPr lvl="1"/>
            <a:r>
              <a:rPr lang="ja-JP" altLang="en-US" dirty="0"/>
              <a:t>使用した綿球・ガーゼ等</a:t>
            </a:r>
            <a:r>
              <a:rPr lang="ja-JP" altLang="en-US" b="1" dirty="0"/>
              <a:t>（</a:t>
            </a:r>
            <a:r>
              <a:rPr lang="en-US" altLang="ja-JP" b="1" dirty="0"/>
              <a:t>1</a:t>
            </a:r>
            <a:r>
              <a:rPr lang="ja-JP" altLang="en-US" b="1" dirty="0"/>
              <a:t>回目のみ）</a:t>
            </a:r>
            <a:r>
              <a:rPr lang="ja-JP" altLang="en-US" dirty="0"/>
              <a:t>は氏名・部位・日時を記して保管→測定へまわす</a:t>
            </a:r>
          </a:p>
          <a:p>
            <a:pPr lvl="1"/>
            <a:r>
              <a:rPr lang="ja-JP" altLang="en-US" dirty="0"/>
              <a:t>水、ガーゼは放射性廃棄物として管理する</a:t>
            </a:r>
            <a:endParaRPr kumimoji="1" lang="ja-JP" altLang="en-US" dirty="0"/>
          </a:p>
        </p:txBody>
      </p:sp>
      <p:sp>
        <p:nvSpPr>
          <p:cNvPr id="4" name="スライド番号プレースホルダー 3">
            <a:extLst>
              <a:ext uri="{FF2B5EF4-FFF2-40B4-BE49-F238E27FC236}">
                <a16:creationId xmlns:a16="http://schemas.microsoft.com/office/drawing/2014/main" id="{CDDA8A1A-F7A5-954E-838C-944306E88583}"/>
              </a:ext>
            </a:extLst>
          </p:cNvPr>
          <p:cNvSpPr>
            <a:spLocks noGrp="1"/>
          </p:cNvSpPr>
          <p:nvPr>
            <p:ph type="sldNum" sz="quarter" idx="12"/>
          </p:nvPr>
        </p:nvSpPr>
        <p:spPr/>
        <p:txBody>
          <a:bodyPr/>
          <a:lstStyle/>
          <a:p>
            <a:fld id="{58DD1769-DAE9-6C4E-82F4-B62273FFA290}" type="slidenum">
              <a:rPr kumimoji="1" lang="ja-JP" altLang="en-US" smtClean="0"/>
              <a:t>12</a:t>
            </a:fld>
            <a:endParaRPr kumimoji="1" lang="ja-JP" altLang="en-US"/>
          </a:p>
        </p:txBody>
      </p:sp>
    </p:spTree>
    <p:extLst>
      <p:ext uri="{BB962C8B-B14F-4D97-AF65-F5344CB8AC3E}">
        <p14:creationId xmlns:p14="http://schemas.microsoft.com/office/powerpoint/2010/main" val="1087649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C96FBA-37D5-1940-9911-9B2762C0CAFC}"/>
              </a:ext>
            </a:extLst>
          </p:cNvPr>
          <p:cNvSpPr>
            <a:spLocks noGrp="1"/>
          </p:cNvSpPr>
          <p:nvPr>
            <p:ph type="title"/>
          </p:nvPr>
        </p:nvSpPr>
        <p:spPr/>
        <p:txBody>
          <a:bodyPr/>
          <a:lstStyle/>
          <a:p>
            <a:r>
              <a:rPr lang="ja-JP" altLang="en-US"/>
              <a:t>創傷部の除染（例）</a:t>
            </a:r>
          </a:p>
        </p:txBody>
      </p:sp>
      <p:sp>
        <p:nvSpPr>
          <p:cNvPr id="3" name="コンテンツ プレースホルダー 2">
            <a:extLst>
              <a:ext uri="{FF2B5EF4-FFF2-40B4-BE49-F238E27FC236}">
                <a16:creationId xmlns:a16="http://schemas.microsoft.com/office/drawing/2014/main" id="{5089BD12-8F48-C444-A4EC-E95EFCCE8792}"/>
              </a:ext>
            </a:extLst>
          </p:cNvPr>
          <p:cNvSpPr>
            <a:spLocks noGrp="1"/>
          </p:cNvSpPr>
          <p:nvPr>
            <p:ph idx="1"/>
          </p:nvPr>
        </p:nvSpPr>
        <p:spPr>
          <a:xfrm>
            <a:off x="306290" y="2737889"/>
            <a:ext cx="4265710" cy="1965186"/>
          </a:xfrm>
        </p:spPr>
        <p:txBody>
          <a:bodyPr>
            <a:normAutofit fontScale="92500"/>
          </a:bodyPr>
          <a:lstStyle/>
          <a:p>
            <a:pPr marL="457200" indent="-457200">
              <a:buFont typeface="+mj-lt"/>
              <a:buAutoNum type="arabicPeriod"/>
            </a:pPr>
            <a:r>
              <a:rPr lang="ja-JP" altLang="en-US" dirty="0"/>
              <a:t>汚染のない部分を被覆する</a:t>
            </a:r>
            <a:br>
              <a:rPr lang="en-US" altLang="ja-JP" dirty="0"/>
            </a:br>
            <a:endParaRPr lang="ja-JP" altLang="en-US" dirty="0"/>
          </a:p>
          <a:p>
            <a:pPr marL="457200" indent="-457200">
              <a:buFont typeface="+mj-lt"/>
              <a:buAutoNum type="arabicPeriod"/>
            </a:pPr>
            <a:r>
              <a:rPr lang="ja-JP" altLang="en-US" dirty="0"/>
              <a:t>膿盆、吸水シート等で水を受ける</a:t>
            </a:r>
            <a:br>
              <a:rPr lang="en-US" altLang="ja-JP" dirty="0"/>
            </a:br>
            <a:endParaRPr lang="en-US" altLang="ja-JP" dirty="0"/>
          </a:p>
          <a:p>
            <a:pPr marL="457200" indent="-457200">
              <a:buFont typeface="+mj-lt"/>
              <a:buAutoNum type="arabicPeriod"/>
            </a:pPr>
            <a:r>
              <a:rPr lang="ja-JP" altLang="en-US" dirty="0"/>
              <a:t>水をかけながら、ガーゼ等で創傷部を洗浄する</a:t>
            </a:r>
          </a:p>
          <a:p>
            <a:pPr marL="457200" indent="-457200">
              <a:buFont typeface="+mj-lt"/>
              <a:buAutoNum type="arabicPeriod"/>
            </a:pPr>
            <a:endParaRPr lang="ja-JP" altLang="en-US" dirty="0"/>
          </a:p>
        </p:txBody>
      </p:sp>
      <p:pic>
        <p:nvPicPr>
          <p:cNvPr id="4" name="コンテンツ プレースホルダー 7" descr="DSCN0347.JPG">
            <a:extLst>
              <a:ext uri="{FF2B5EF4-FFF2-40B4-BE49-F238E27FC236}">
                <a16:creationId xmlns:a16="http://schemas.microsoft.com/office/drawing/2014/main" id="{77D5329F-0036-D94D-8ADA-D46F55D2052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682169" y="1272209"/>
            <a:ext cx="3672534" cy="2448273"/>
          </a:xfrm>
          <a:prstGeom prst="rect">
            <a:avLst/>
          </a:prstGeom>
        </p:spPr>
      </p:pic>
      <p:pic>
        <p:nvPicPr>
          <p:cNvPr id="5" name="コンテンツ プレースホルダー 9" descr="DSCN0351.JPG">
            <a:extLst>
              <a:ext uri="{FF2B5EF4-FFF2-40B4-BE49-F238E27FC236}">
                <a16:creationId xmlns:a16="http://schemas.microsoft.com/office/drawing/2014/main" id="{DF2413F4-58AC-E84B-86FD-74013616FE0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682169" y="3864498"/>
            <a:ext cx="3703231" cy="2448272"/>
          </a:xfrm>
          <a:prstGeom prst="rect">
            <a:avLst/>
          </a:prstGeom>
        </p:spPr>
      </p:pic>
      <p:sp>
        <p:nvSpPr>
          <p:cNvPr id="6" name="スライド番号プレースホルダー 5">
            <a:extLst>
              <a:ext uri="{FF2B5EF4-FFF2-40B4-BE49-F238E27FC236}">
                <a16:creationId xmlns:a16="http://schemas.microsoft.com/office/drawing/2014/main" id="{9679C004-D35E-184E-A863-9C11514CC5BD}"/>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1569740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131AC3-0F76-4941-A49F-9F182FB8756B}"/>
              </a:ext>
            </a:extLst>
          </p:cNvPr>
          <p:cNvSpPr>
            <a:spLocks noGrp="1"/>
          </p:cNvSpPr>
          <p:nvPr>
            <p:ph type="title"/>
          </p:nvPr>
        </p:nvSpPr>
        <p:spPr/>
        <p:txBody>
          <a:bodyPr/>
          <a:lstStyle/>
          <a:p>
            <a:r>
              <a:rPr kumimoji="1" lang="ja-JP" altLang="en-US"/>
              <a:t>顔面の除染（例）</a:t>
            </a:r>
          </a:p>
        </p:txBody>
      </p:sp>
      <p:grpSp>
        <p:nvGrpSpPr>
          <p:cNvPr id="4" name="コンテンツ プレースホルダ 3">
            <a:extLst>
              <a:ext uri="{FF2B5EF4-FFF2-40B4-BE49-F238E27FC236}">
                <a16:creationId xmlns:a16="http://schemas.microsoft.com/office/drawing/2014/main" id="{802C6B00-3A41-3345-A24B-D3F70C25BB13}"/>
              </a:ext>
            </a:extLst>
          </p:cNvPr>
          <p:cNvGrpSpPr>
            <a:grpSpLocks noGrp="1"/>
          </p:cNvGrpSpPr>
          <p:nvPr/>
        </p:nvGrpSpPr>
        <p:grpSpPr>
          <a:xfrm>
            <a:off x="457200" y="1439501"/>
            <a:ext cx="8465191" cy="5003889"/>
            <a:chOff x="539552" y="1772816"/>
            <a:chExt cx="8147632" cy="4455365"/>
          </a:xfrm>
        </p:grpSpPr>
        <p:grpSp>
          <p:nvGrpSpPr>
            <p:cNvPr id="5" name="グループ化 14">
              <a:extLst>
                <a:ext uri="{FF2B5EF4-FFF2-40B4-BE49-F238E27FC236}">
                  <a16:creationId xmlns:a16="http://schemas.microsoft.com/office/drawing/2014/main" id="{E4205748-0D95-2841-A636-13BEA9B96D8F}"/>
                </a:ext>
              </a:extLst>
            </p:cNvPr>
            <p:cNvGrpSpPr>
              <a:grpSpLocks noGrp="1"/>
            </p:cNvGrpSpPr>
            <p:nvPr/>
          </p:nvGrpSpPr>
          <p:grpSpPr>
            <a:xfrm>
              <a:off x="539552" y="1772816"/>
              <a:ext cx="4834880" cy="1871489"/>
              <a:chOff x="539552" y="1772816"/>
              <a:chExt cx="4834880" cy="1871489"/>
            </a:xfrm>
          </p:grpSpPr>
          <p:pic>
            <p:nvPicPr>
              <p:cNvPr id="14" name="Picture 5" descr="C:\Users\Kenji\Desktop\派遣Ⅰ_救護所活動P18_4.png">
                <a:extLst>
                  <a:ext uri="{FF2B5EF4-FFF2-40B4-BE49-F238E27FC236}">
                    <a16:creationId xmlns:a16="http://schemas.microsoft.com/office/drawing/2014/main" id="{E94D351A-80D7-7841-9B18-BA8DABEF7EF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9552" y="1772816"/>
                <a:ext cx="4834880" cy="1871489"/>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右矢印 14">
                <a:extLst>
                  <a:ext uri="{FF2B5EF4-FFF2-40B4-BE49-F238E27FC236}">
                    <a16:creationId xmlns:a16="http://schemas.microsoft.com/office/drawing/2014/main" id="{AD044280-CC76-DB46-AC6E-768DC9988D81}"/>
                  </a:ext>
                </a:extLst>
              </p:cNvPr>
              <p:cNvSpPr/>
              <p:nvPr/>
            </p:nvSpPr>
            <p:spPr>
              <a:xfrm>
                <a:off x="2735937" y="2524670"/>
                <a:ext cx="685603" cy="389985"/>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Picture 4" descr="C:\Users\Kenji\Desktop\派遣Ⅰ_救護所活動P18_3.png">
              <a:extLst>
                <a:ext uri="{FF2B5EF4-FFF2-40B4-BE49-F238E27FC236}">
                  <a16:creationId xmlns:a16="http://schemas.microsoft.com/office/drawing/2014/main" id="{CE151E4C-1A3E-D946-B9B7-639BEDCF3A5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560" y="3789040"/>
              <a:ext cx="2520280" cy="204421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グループ化 15">
              <a:extLst>
                <a:ext uri="{FF2B5EF4-FFF2-40B4-BE49-F238E27FC236}">
                  <a16:creationId xmlns:a16="http://schemas.microsoft.com/office/drawing/2014/main" id="{9E250F1D-5442-584A-AE28-37369A74A2EB}"/>
                </a:ext>
              </a:extLst>
            </p:cNvPr>
            <p:cNvGrpSpPr/>
            <p:nvPr/>
          </p:nvGrpSpPr>
          <p:grpSpPr>
            <a:xfrm>
              <a:off x="3851920" y="3645025"/>
              <a:ext cx="4464496" cy="2160240"/>
              <a:chOff x="3851920" y="3645025"/>
              <a:chExt cx="4464496" cy="2160240"/>
            </a:xfrm>
          </p:grpSpPr>
          <p:pic>
            <p:nvPicPr>
              <p:cNvPr id="11" name="Picture 2" descr="C:\Users\Kenji\Desktop\名称未設定-1.png">
                <a:extLst>
                  <a:ext uri="{FF2B5EF4-FFF2-40B4-BE49-F238E27FC236}">
                    <a16:creationId xmlns:a16="http://schemas.microsoft.com/office/drawing/2014/main" id="{59A4E081-5835-894F-ADC9-FF87CE5326F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22813" y="3825082"/>
                <a:ext cx="1493603" cy="1971615"/>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3" descr="C:\Users\Kenji\Desktop\派遣Ⅰ_救護所活動P18_2.png">
                <a:extLst>
                  <a:ext uri="{FF2B5EF4-FFF2-40B4-BE49-F238E27FC236}">
                    <a16:creationId xmlns:a16="http://schemas.microsoft.com/office/drawing/2014/main" id="{0ADF4CE6-EE85-8743-979F-C122479E521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51920" y="3645025"/>
                <a:ext cx="2250180" cy="216024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右矢印 12">
                <a:extLst>
                  <a:ext uri="{FF2B5EF4-FFF2-40B4-BE49-F238E27FC236}">
                    <a16:creationId xmlns:a16="http://schemas.microsoft.com/office/drawing/2014/main" id="{5A88027A-04F1-4A4A-AC4B-06DA72731DDC}"/>
                  </a:ext>
                </a:extLst>
              </p:cNvPr>
              <p:cNvSpPr/>
              <p:nvPr/>
            </p:nvSpPr>
            <p:spPr>
              <a:xfrm>
                <a:off x="6068756" y="4575544"/>
                <a:ext cx="545812" cy="420318"/>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3E7F7ED5-C617-BD49-8F52-7E835758BA9E}"/>
                </a:ext>
              </a:extLst>
            </p:cNvPr>
            <p:cNvSpPr txBox="1"/>
            <p:nvPr/>
          </p:nvSpPr>
          <p:spPr>
            <a:xfrm>
              <a:off x="1475656" y="5877272"/>
              <a:ext cx="1080120" cy="350909"/>
            </a:xfrm>
            <a:prstGeom prst="rect">
              <a:avLst/>
            </a:prstGeom>
            <a:noFill/>
          </p:spPr>
          <p:txBody>
            <a:bodyPr wrap="square" rtlCol="0">
              <a:spAutoFit/>
            </a:bodyPr>
            <a:lstStyle/>
            <a:p>
              <a:r>
                <a:rPr kumimoji="1" lang="ja-JP" altLang="en-US" dirty="0">
                  <a:latin typeface="+mn-ea"/>
                  <a:cs typeface="Meiryo UI" pitchFamily="50" charset="-128"/>
                </a:rPr>
                <a:t>目の洗浄</a:t>
              </a:r>
            </a:p>
          </p:txBody>
        </p:sp>
        <p:sp>
          <p:nvSpPr>
            <p:cNvPr id="9" name="テキスト ボックス 8">
              <a:extLst>
                <a:ext uri="{FF2B5EF4-FFF2-40B4-BE49-F238E27FC236}">
                  <a16:creationId xmlns:a16="http://schemas.microsoft.com/office/drawing/2014/main" id="{2193E344-2F10-3F4B-971A-E63775EE733B}"/>
                </a:ext>
              </a:extLst>
            </p:cNvPr>
            <p:cNvSpPr txBox="1"/>
            <p:nvPr/>
          </p:nvSpPr>
          <p:spPr>
            <a:xfrm>
              <a:off x="5470286" y="2378923"/>
              <a:ext cx="3216898" cy="614090"/>
            </a:xfrm>
            <a:prstGeom prst="rect">
              <a:avLst/>
            </a:prstGeom>
            <a:noFill/>
          </p:spPr>
          <p:txBody>
            <a:bodyPr wrap="square" rtlCol="0">
              <a:spAutoFit/>
            </a:bodyPr>
            <a:lstStyle/>
            <a:p>
              <a:r>
                <a:rPr kumimoji="1" lang="ja-JP" altLang="en-US" dirty="0">
                  <a:latin typeface="+mn-ea"/>
                  <a:cs typeface="Meiryo UI" pitchFamily="50" charset="-128"/>
                </a:rPr>
                <a:t>耳は湿ったガーゼで拭き取る</a:t>
              </a:r>
            </a:p>
            <a:p>
              <a:r>
                <a:rPr lang="ja-JP" altLang="en-US" dirty="0">
                  <a:latin typeface="+mn-ea"/>
                  <a:cs typeface="Meiryo UI" pitchFamily="50" charset="-128"/>
                </a:rPr>
                <a:t>耳の穴は綿棒で拭き取る</a:t>
              </a:r>
              <a:endParaRPr kumimoji="1" lang="ja-JP" altLang="en-US" dirty="0">
                <a:latin typeface="+mn-ea"/>
                <a:cs typeface="Meiryo UI" pitchFamily="50" charset="-128"/>
              </a:endParaRPr>
            </a:p>
          </p:txBody>
        </p:sp>
        <p:sp>
          <p:nvSpPr>
            <p:cNvPr id="10" name="テキスト ボックス 9">
              <a:extLst>
                <a:ext uri="{FF2B5EF4-FFF2-40B4-BE49-F238E27FC236}">
                  <a16:creationId xmlns:a16="http://schemas.microsoft.com/office/drawing/2014/main" id="{99593908-F0E1-B740-98D5-0117935BAE4B}"/>
                </a:ext>
              </a:extLst>
            </p:cNvPr>
            <p:cNvSpPr txBox="1"/>
            <p:nvPr/>
          </p:nvSpPr>
          <p:spPr>
            <a:xfrm>
              <a:off x="4348211" y="5833251"/>
              <a:ext cx="4040211" cy="350909"/>
            </a:xfrm>
            <a:prstGeom prst="rect">
              <a:avLst/>
            </a:prstGeom>
            <a:noFill/>
          </p:spPr>
          <p:txBody>
            <a:bodyPr wrap="square" rtlCol="0">
              <a:spAutoFit/>
            </a:bodyPr>
            <a:lstStyle/>
            <a:p>
              <a:r>
                <a:rPr kumimoji="1" lang="ja-JP" altLang="en-US" dirty="0">
                  <a:latin typeface="+mn-ea"/>
                  <a:cs typeface="Meiryo UI" pitchFamily="50" charset="-128"/>
                </a:rPr>
                <a:t>鼻は、鼻をかんだ後、</a:t>
              </a:r>
              <a:r>
                <a:rPr lang="ja-JP" altLang="en-US" dirty="0">
                  <a:latin typeface="+mn-ea"/>
                  <a:cs typeface="Meiryo UI" pitchFamily="50" charset="-128"/>
                </a:rPr>
                <a:t>綿棒で拭き取る</a:t>
              </a:r>
              <a:endParaRPr kumimoji="1" lang="ja-JP" altLang="en-US" dirty="0">
                <a:latin typeface="+mn-ea"/>
                <a:cs typeface="Meiryo UI" pitchFamily="50" charset="-128"/>
              </a:endParaRPr>
            </a:p>
          </p:txBody>
        </p:sp>
      </p:grpSp>
      <p:sp>
        <p:nvSpPr>
          <p:cNvPr id="3" name="スライド番号プレースホルダー 2">
            <a:extLst>
              <a:ext uri="{FF2B5EF4-FFF2-40B4-BE49-F238E27FC236}">
                <a16:creationId xmlns:a16="http://schemas.microsoft.com/office/drawing/2014/main" id="{8AA08486-B536-3941-9AB3-A3D4C656B74D}"/>
              </a:ext>
            </a:extLst>
          </p:cNvPr>
          <p:cNvSpPr>
            <a:spLocks noGrp="1"/>
          </p:cNvSpPr>
          <p:nvPr>
            <p:ph type="sldNum" sz="quarter" idx="12"/>
          </p:nvPr>
        </p:nvSpPr>
        <p:spPr/>
        <p:txBody>
          <a:bodyPr/>
          <a:lstStyle/>
          <a:p>
            <a:fld id="{58DD1769-DAE9-6C4E-82F4-B62273FFA290}" type="slidenum">
              <a:rPr kumimoji="1" lang="ja-JP" altLang="en-US" smtClean="0"/>
              <a:t>14</a:t>
            </a:fld>
            <a:endParaRPr kumimoji="1" lang="ja-JP" altLang="en-US"/>
          </a:p>
        </p:txBody>
      </p:sp>
    </p:spTree>
    <p:extLst>
      <p:ext uri="{BB962C8B-B14F-4D97-AF65-F5344CB8AC3E}">
        <p14:creationId xmlns:p14="http://schemas.microsoft.com/office/powerpoint/2010/main" val="3508153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ACE19E-88D5-E84E-A625-4551D3C14964}"/>
              </a:ext>
            </a:extLst>
          </p:cNvPr>
          <p:cNvSpPr>
            <a:spLocks noGrp="1"/>
          </p:cNvSpPr>
          <p:nvPr>
            <p:ph type="title"/>
          </p:nvPr>
        </p:nvSpPr>
        <p:spPr/>
        <p:txBody>
          <a:bodyPr/>
          <a:lstStyle/>
          <a:p>
            <a:r>
              <a:rPr kumimoji="1" lang="ja-JP" altLang="en-US"/>
              <a:t>皮膚の除染（例）</a:t>
            </a:r>
          </a:p>
        </p:txBody>
      </p:sp>
      <p:sp>
        <p:nvSpPr>
          <p:cNvPr id="5" name="コンテンツ プレースホルダー 4">
            <a:extLst>
              <a:ext uri="{FF2B5EF4-FFF2-40B4-BE49-F238E27FC236}">
                <a16:creationId xmlns:a16="http://schemas.microsoft.com/office/drawing/2014/main" id="{3671A65A-1CF0-244F-90EB-FDE9EC36D23E}"/>
              </a:ext>
            </a:extLst>
          </p:cNvPr>
          <p:cNvSpPr txBox="1">
            <a:spLocks/>
          </p:cNvSpPr>
          <p:nvPr/>
        </p:nvSpPr>
        <p:spPr>
          <a:xfrm>
            <a:off x="208230" y="1303403"/>
            <a:ext cx="4744016" cy="2761603"/>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mj-lt"/>
              <a:buAutoNum type="arabicPeriod"/>
              <a:tabLst/>
              <a:defRPr/>
            </a:pPr>
            <a:r>
              <a:rPr kumimoji="1" lang="ja-JP" altLang="en-US" sz="1700" b="0" i="0" u="none" strike="noStrike" kern="1200" cap="none" spc="0" normalizeH="0" baseline="0" noProof="0" dirty="0">
                <a:ln>
                  <a:noFill/>
                </a:ln>
                <a:solidFill>
                  <a:schemeClr val="tx1"/>
                </a:solidFill>
                <a:effectLst/>
                <a:uLnTx/>
                <a:uFillTx/>
                <a:latin typeface="+mn-ea"/>
                <a:cs typeface="Meiryo UI" pitchFamily="50" charset="-128"/>
              </a:rPr>
              <a:t>汚染のない部分を被覆する</a:t>
            </a:r>
            <a:endParaRPr kumimoji="1" lang="en-US" altLang="ja-JP" sz="1700" b="0" i="0" u="none" strike="noStrike" kern="1200" cap="none" spc="0" normalizeH="0" baseline="0" noProof="0" dirty="0">
              <a:ln>
                <a:noFill/>
              </a:ln>
              <a:solidFill>
                <a:schemeClr val="tx1"/>
              </a:solidFill>
              <a:effectLst/>
              <a:uLnTx/>
              <a:uFillTx/>
              <a:latin typeface="+mn-ea"/>
              <a:cs typeface="Meiryo UI" pitchFamily="50" charset="-128"/>
            </a:endParaRPr>
          </a:p>
          <a:p>
            <a:pPr marL="0" marR="0" lvl="0" indent="0" algn="l" defTabSz="914400" rtl="0" eaLnBrk="1" fontAlgn="auto" latinLnBrk="0" hangingPunct="1">
              <a:lnSpc>
                <a:spcPct val="100000"/>
              </a:lnSpc>
              <a:spcBef>
                <a:spcPct val="20000"/>
              </a:spcBef>
              <a:spcAft>
                <a:spcPts val="0"/>
              </a:spcAft>
              <a:buClrTx/>
              <a:buSzTx/>
              <a:buFont typeface="+mj-lt"/>
              <a:buAutoNum type="arabicPeriod"/>
              <a:tabLst/>
              <a:defRPr/>
            </a:pPr>
            <a:r>
              <a:rPr kumimoji="1" lang="ja-JP" altLang="en-US" sz="1700" b="0" i="0" u="none" strike="noStrike" kern="1200" cap="none" spc="0" normalizeH="0" baseline="0" noProof="0" dirty="0">
                <a:ln>
                  <a:noFill/>
                </a:ln>
                <a:solidFill>
                  <a:schemeClr val="tx1"/>
                </a:solidFill>
                <a:effectLst/>
                <a:uLnTx/>
                <a:uFillTx/>
                <a:latin typeface="+mn-ea"/>
                <a:cs typeface="Meiryo UI" pitchFamily="50" charset="-128"/>
              </a:rPr>
              <a:t>膿盆や紙おむつで水を受ける</a:t>
            </a:r>
            <a:endParaRPr kumimoji="1" lang="en-US" altLang="ja-JP" sz="1700" b="0" i="0" u="none" strike="noStrike" kern="1200" cap="none" spc="0" normalizeH="0" baseline="0" noProof="0" dirty="0">
              <a:ln>
                <a:noFill/>
              </a:ln>
              <a:solidFill>
                <a:schemeClr val="tx1"/>
              </a:solidFill>
              <a:effectLst/>
              <a:uLnTx/>
              <a:uFillTx/>
              <a:latin typeface="+mn-ea"/>
              <a:cs typeface="Meiryo UI" pitchFamily="50" charset="-128"/>
            </a:endParaRPr>
          </a:p>
          <a:p>
            <a:pPr marL="0" marR="0" lvl="0" indent="0" algn="l" defTabSz="914400" rtl="0" eaLnBrk="1" fontAlgn="auto" latinLnBrk="0" hangingPunct="1">
              <a:lnSpc>
                <a:spcPct val="100000"/>
              </a:lnSpc>
              <a:spcBef>
                <a:spcPct val="20000"/>
              </a:spcBef>
              <a:spcAft>
                <a:spcPts val="0"/>
              </a:spcAft>
              <a:buClrTx/>
              <a:buSzTx/>
              <a:buFont typeface="+mj-lt"/>
              <a:buAutoNum type="arabicPeriod"/>
              <a:tabLst/>
              <a:defRPr/>
            </a:pPr>
            <a:r>
              <a:rPr lang="ja-JP" altLang="en-US" sz="1700" dirty="0">
                <a:latin typeface="+mn-ea"/>
                <a:cs typeface="Meiryo UI" pitchFamily="50" charset="-128"/>
              </a:rPr>
              <a:t>ぬ</a:t>
            </a:r>
            <a:r>
              <a:rPr kumimoji="1" lang="ja-JP" altLang="en-US" sz="1700" b="0" i="0" u="none" strike="noStrike" kern="1200" cap="none" spc="0" normalizeH="0" baseline="0" noProof="0" dirty="0">
                <a:ln>
                  <a:noFill/>
                </a:ln>
                <a:solidFill>
                  <a:schemeClr val="tx1"/>
                </a:solidFill>
                <a:effectLst/>
                <a:uLnTx/>
                <a:uFillTx/>
                <a:latin typeface="+mn-ea"/>
                <a:cs typeface="Meiryo UI" pitchFamily="50" charset="-128"/>
              </a:rPr>
              <a:t>れたガーゼ等で</a:t>
            </a:r>
            <a:r>
              <a:rPr kumimoji="1" lang="ja-JP" altLang="en-US" sz="1700" b="1" i="0" u="none" strike="noStrike" kern="1200" cap="none" spc="0" normalizeH="0" baseline="0" noProof="0" dirty="0">
                <a:ln>
                  <a:noFill/>
                </a:ln>
                <a:solidFill>
                  <a:schemeClr val="tx1"/>
                </a:solidFill>
                <a:effectLst/>
                <a:uLnTx/>
                <a:uFillTx/>
                <a:latin typeface="+mn-ea"/>
                <a:cs typeface="Meiryo UI" pitchFamily="50" charset="-128"/>
              </a:rPr>
              <a:t>外側から内側に</a:t>
            </a:r>
            <a:r>
              <a:rPr kumimoji="1" lang="ja-JP" altLang="en-US" sz="1700" b="0" i="0" u="none" strike="noStrike" kern="1200" cap="none" spc="0" normalizeH="0" baseline="0" noProof="0" dirty="0">
                <a:ln>
                  <a:noFill/>
                </a:ln>
                <a:solidFill>
                  <a:schemeClr val="tx1"/>
                </a:solidFill>
                <a:effectLst/>
                <a:uLnTx/>
                <a:uFillTx/>
                <a:latin typeface="+mn-ea"/>
                <a:cs typeface="Meiryo UI" pitchFamily="50" charset="-128"/>
              </a:rPr>
              <a:t>向かって　</a:t>
            </a:r>
            <a:endParaRPr lang="en-US" altLang="ja-JP" sz="1700" dirty="0">
              <a:latin typeface="+mn-ea"/>
              <a:cs typeface="Meiryo UI" pitchFamily="50" charset="-128"/>
            </a:endParaRPr>
          </a:p>
          <a:p>
            <a:pPr marL="0" marR="0" lvl="0" indent="0" algn="l" defTabSz="914400" rtl="0" eaLnBrk="1" fontAlgn="auto" latinLnBrk="0" hangingPunct="1">
              <a:lnSpc>
                <a:spcPct val="100000"/>
              </a:lnSpc>
              <a:spcBef>
                <a:spcPct val="20000"/>
              </a:spcBef>
              <a:spcAft>
                <a:spcPts val="0"/>
              </a:spcAft>
              <a:buClrTx/>
              <a:buSzTx/>
              <a:tabLst/>
              <a:defRPr/>
            </a:pPr>
            <a:r>
              <a:rPr kumimoji="1" lang="ja-JP" altLang="en-US" sz="1700" b="0" i="0" u="none" strike="noStrike" kern="1200" cap="none" spc="0" normalizeH="0" baseline="0" noProof="0" dirty="0">
                <a:ln>
                  <a:noFill/>
                </a:ln>
                <a:solidFill>
                  <a:schemeClr val="tx1"/>
                </a:solidFill>
                <a:effectLst/>
                <a:uLnTx/>
                <a:uFillTx/>
                <a:latin typeface="+mn-ea"/>
                <a:cs typeface="Meiryo UI" pitchFamily="50" charset="-128"/>
              </a:rPr>
              <a:t>　拭き取る</a:t>
            </a:r>
            <a:endParaRPr kumimoji="1" lang="en-US" altLang="ja-JP" sz="1700" b="0" i="0" u="none" strike="noStrike" kern="1200" cap="none" spc="0" normalizeH="0" baseline="0" noProof="0" dirty="0">
              <a:ln>
                <a:noFill/>
              </a:ln>
              <a:solidFill>
                <a:schemeClr val="tx1"/>
              </a:solidFill>
              <a:effectLst/>
              <a:uLnTx/>
              <a:uFillTx/>
              <a:latin typeface="+mn-ea"/>
              <a:cs typeface="Meiryo UI" pitchFamily="50" charset="-128"/>
            </a:endParaRPr>
          </a:p>
          <a:p>
            <a:pPr marL="514350" marR="0" lvl="0" indent="-514350" algn="l" defTabSz="914400" rtl="0" eaLnBrk="1" fontAlgn="auto" latinLnBrk="0" hangingPunct="1">
              <a:lnSpc>
                <a:spcPct val="100000"/>
              </a:lnSpc>
              <a:spcBef>
                <a:spcPct val="20000"/>
              </a:spcBef>
              <a:spcAft>
                <a:spcPts val="0"/>
              </a:spcAft>
              <a:buClrTx/>
              <a:buSzTx/>
              <a:tabLst/>
              <a:defRPr/>
            </a:pPr>
            <a:r>
              <a:rPr kumimoji="1" lang="en-US" altLang="ja-JP" sz="1700" b="0" i="0" u="none" strike="noStrike" kern="1200" cap="none" spc="0" normalizeH="0" baseline="0" noProof="0" dirty="0">
                <a:ln>
                  <a:noFill/>
                </a:ln>
                <a:solidFill>
                  <a:schemeClr val="tx1"/>
                </a:solidFill>
                <a:effectLst/>
                <a:uLnTx/>
                <a:uFillTx/>
                <a:latin typeface="+mn-ea"/>
                <a:cs typeface="Meiryo UI" pitchFamily="50" charset="-128"/>
              </a:rPr>
              <a:t>4.</a:t>
            </a:r>
            <a:r>
              <a:rPr kumimoji="1" lang="ja-JP" altLang="en-US" sz="1700" b="0" i="0" u="none" strike="noStrike" kern="1200" cap="none" spc="0" normalizeH="0" baseline="0" noProof="0" dirty="0">
                <a:ln>
                  <a:noFill/>
                </a:ln>
                <a:solidFill>
                  <a:schemeClr val="tx1"/>
                </a:solidFill>
                <a:effectLst/>
                <a:uLnTx/>
                <a:uFillTx/>
                <a:latin typeface="+mn-ea"/>
                <a:cs typeface="Meiryo UI" pitchFamily="50" charset="-128"/>
              </a:rPr>
              <a:t>水で除染できない場合はボディソープや</a:t>
            </a:r>
            <a:endParaRPr lang="en-US" altLang="ja-JP" sz="1700" noProof="0" dirty="0">
              <a:latin typeface="+mn-ea"/>
              <a:cs typeface="Meiryo UI" pitchFamily="50" charset="-128"/>
            </a:endParaRPr>
          </a:p>
          <a:p>
            <a:pPr marL="514350" marR="0" lvl="0" indent="-514350" algn="l" defTabSz="914400" rtl="0" eaLnBrk="1" fontAlgn="auto" latinLnBrk="0" hangingPunct="1">
              <a:lnSpc>
                <a:spcPct val="100000"/>
              </a:lnSpc>
              <a:spcBef>
                <a:spcPct val="20000"/>
              </a:spcBef>
              <a:spcAft>
                <a:spcPts val="0"/>
              </a:spcAft>
              <a:buClrTx/>
              <a:buSzTx/>
              <a:tabLst/>
              <a:defRPr/>
            </a:pPr>
            <a:r>
              <a:rPr lang="ja-JP" altLang="en-US" sz="1700" noProof="0" dirty="0">
                <a:latin typeface="+mn-ea"/>
                <a:cs typeface="Meiryo UI" pitchFamily="50" charset="-128"/>
              </a:rPr>
              <a:t>   </a:t>
            </a:r>
            <a:r>
              <a:rPr kumimoji="1" lang="ja-JP" altLang="en-US" sz="1700" b="0" i="0" u="none" strike="noStrike" kern="1200" cap="none" spc="0" normalizeH="0" baseline="0" noProof="0" dirty="0">
                <a:ln>
                  <a:noFill/>
                </a:ln>
                <a:solidFill>
                  <a:schemeClr val="tx1"/>
                </a:solidFill>
                <a:effectLst/>
                <a:uLnTx/>
                <a:uFillTx/>
                <a:latin typeface="+mn-ea"/>
                <a:cs typeface="Meiryo UI" pitchFamily="50" charset="-128"/>
              </a:rPr>
              <a:t>石けん、スポンジを使用する</a:t>
            </a:r>
            <a:br>
              <a:rPr kumimoji="1" lang="en-US" altLang="ja-JP" sz="800" b="0" i="0" u="none" strike="noStrike" kern="1200" cap="none" spc="0" normalizeH="0" baseline="0" noProof="0" dirty="0">
                <a:ln>
                  <a:noFill/>
                </a:ln>
                <a:solidFill>
                  <a:schemeClr val="tx1"/>
                </a:solidFill>
                <a:effectLst/>
                <a:uLnTx/>
                <a:uFillTx/>
                <a:latin typeface="+mn-ea"/>
                <a:cs typeface="Meiryo UI" pitchFamily="50" charset="-128"/>
              </a:rPr>
            </a:br>
            <a:endParaRPr kumimoji="1" lang="en-US" altLang="ja-JP" sz="1700" b="0" i="0" u="none" strike="noStrike" kern="1200" cap="none" spc="0" normalizeH="0" baseline="0" noProof="0" dirty="0">
              <a:ln>
                <a:noFill/>
              </a:ln>
              <a:solidFill>
                <a:schemeClr val="tx1"/>
              </a:solidFill>
              <a:effectLst/>
              <a:uLnTx/>
              <a:uFillTx/>
              <a:latin typeface="+mn-ea"/>
              <a:cs typeface="Meiryo UI" pitchFamily="50" charset="-128"/>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1" lang="ja-JP" altLang="en-US" sz="1700" b="0" i="0" u="none" strike="noStrike" kern="1200" cap="none" spc="0" normalizeH="0" baseline="0" noProof="0" dirty="0">
                <a:ln>
                  <a:noFill/>
                </a:ln>
                <a:solidFill>
                  <a:srgbClr val="FF0000"/>
                </a:solidFill>
                <a:effectLst/>
                <a:uLnTx/>
                <a:uFillTx/>
                <a:latin typeface="+mn-ea"/>
                <a:cs typeface="Meiryo UI" pitchFamily="50" charset="-128"/>
              </a:rPr>
              <a:t>皮膚を傷つけないようにする（健常皮膚に</a:t>
            </a:r>
            <a:br>
              <a:rPr kumimoji="1" lang="en-US" altLang="ja-JP" sz="1700" b="0" i="0" u="none" strike="noStrike" kern="1200" cap="none" spc="0" normalizeH="0" baseline="0" noProof="0" dirty="0">
                <a:ln>
                  <a:noFill/>
                </a:ln>
                <a:solidFill>
                  <a:srgbClr val="FF0000"/>
                </a:solidFill>
                <a:effectLst/>
                <a:uLnTx/>
                <a:uFillTx/>
                <a:latin typeface="+mn-ea"/>
                <a:cs typeface="Meiryo UI" pitchFamily="50" charset="-128"/>
              </a:rPr>
            </a:br>
            <a:r>
              <a:rPr kumimoji="1" lang="ja-JP" altLang="en-US" sz="1700" b="0" i="0" u="none" strike="noStrike" kern="1200" cap="none" spc="0" normalizeH="0" baseline="0" noProof="0" dirty="0">
                <a:ln>
                  <a:noFill/>
                </a:ln>
                <a:solidFill>
                  <a:srgbClr val="FF0000"/>
                </a:solidFill>
                <a:effectLst/>
                <a:uLnTx/>
                <a:uFillTx/>
                <a:latin typeface="+mn-ea"/>
                <a:cs typeface="Meiryo UI" pitchFamily="50" charset="-128"/>
              </a:rPr>
              <a:t>発赤が出現しない程度に機械的刺激を抑える）</a:t>
            </a:r>
            <a:endParaRPr kumimoji="1" lang="en-US" altLang="ja-JP" sz="1700" b="0" i="0" u="none" strike="noStrike" kern="1200" cap="none" spc="0" normalizeH="0" baseline="0" noProof="0" dirty="0">
              <a:ln>
                <a:noFill/>
              </a:ln>
              <a:solidFill>
                <a:srgbClr val="FF0000"/>
              </a:solidFill>
              <a:effectLst/>
              <a:uLnTx/>
              <a:uFillTx/>
              <a:latin typeface="+mn-ea"/>
              <a:cs typeface="Meiryo UI" pitchFamily="50" charset="-128"/>
            </a:endParaRPr>
          </a:p>
        </p:txBody>
      </p:sp>
      <p:pic>
        <p:nvPicPr>
          <p:cNvPr id="6" name="Picture 4" descr="IMG_0014">
            <a:extLst>
              <a:ext uri="{FF2B5EF4-FFF2-40B4-BE49-F238E27FC236}">
                <a16:creationId xmlns:a16="http://schemas.microsoft.com/office/drawing/2014/main" id="{DF621FDF-F535-EC45-83B8-B84C8E0427B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4811912" y="1559883"/>
            <a:ext cx="3723049" cy="2387114"/>
          </a:xfrm>
          <a:prstGeom prst="rect">
            <a:avLst/>
          </a:prstGeom>
          <a:noFill/>
        </p:spPr>
      </p:pic>
      <p:pic>
        <p:nvPicPr>
          <p:cNvPr id="7" name="Picture 3" descr="IMG_0027">
            <a:extLst>
              <a:ext uri="{FF2B5EF4-FFF2-40B4-BE49-F238E27FC236}">
                <a16:creationId xmlns:a16="http://schemas.microsoft.com/office/drawing/2014/main" id="{5B40194D-7D46-EB4C-B051-9D59AEB4A0D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a:off x="956313" y="4164069"/>
            <a:ext cx="3659722" cy="2348214"/>
          </a:xfrm>
          <a:prstGeom prst="rect">
            <a:avLst/>
          </a:prstGeom>
          <a:noFill/>
        </p:spPr>
      </p:pic>
      <p:pic>
        <p:nvPicPr>
          <p:cNvPr id="8" name="Picture 6" descr="IMG_0037">
            <a:extLst>
              <a:ext uri="{FF2B5EF4-FFF2-40B4-BE49-F238E27FC236}">
                <a16:creationId xmlns:a16="http://schemas.microsoft.com/office/drawing/2014/main" id="{712974C2-A89D-3743-B4EA-F4FC54105D6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4811912" y="4128585"/>
            <a:ext cx="3703438" cy="2376264"/>
          </a:xfrm>
          <a:prstGeom prst="rect">
            <a:avLst/>
          </a:prstGeom>
          <a:noFill/>
        </p:spPr>
      </p:pic>
      <p:sp>
        <p:nvSpPr>
          <p:cNvPr id="3" name="スライド番号プレースホルダー 2">
            <a:extLst>
              <a:ext uri="{FF2B5EF4-FFF2-40B4-BE49-F238E27FC236}">
                <a16:creationId xmlns:a16="http://schemas.microsoft.com/office/drawing/2014/main" id="{F8631C65-746C-9642-931E-943C40920F18}"/>
              </a:ext>
            </a:extLst>
          </p:cNvPr>
          <p:cNvSpPr>
            <a:spLocks noGrp="1"/>
          </p:cNvSpPr>
          <p:nvPr>
            <p:ph type="sldNum" sz="quarter" idx="12"/>
          </p:nvPr>
        </p:nvSpPr>
        <p:spPr/>
        <p:txBody>
          <a:bodyPr/>
          <a:lstStyle/>
          <a:p>
            <a:fld id="{58DD1769-DAE9-6C4E-82F4-B62273FFA290}" type="slidenum">
              <a:rPr kumimoji="1" lang="ja-JP" altLang="en-US" smtClean="0"/>
              <a:t>15</a:t>
            </a:fld>
            <a:endParaRPr kumimoji="1" lang="ja-JP" altLang="en-US"/>
          </a:p>
        </p:txBody>
      </p:sp>
    </p:spTree>
    <p:extLst>
      <p:ext uri="{BB962C8B-B14F-4D97-AF65-F5344CB8AC3E}">
        <p14:creationId xmlns:p14="http://schemas.microsoft.com/office/powerpoint/2010/main" val="279895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734E1-0605-8D47-9323-0DC6D9A55FD4}"/>
              </a:ext>
            </a:extLst>
          </p:cNvPr>
          <p:cNvSpPr>
            <a:spLocks noGrp="1"/>
          </p:cNvSpPr>
          <p:nvPr>
            <p:ph type="title"/>
          </p:nvPr>
        </p:nvSpPr>
        <p:spPr/>
        <p:txBody>
          <a:bodyPr/>
          <a:lstStyle/>
          <a:p>
            <a:r>
              <a:rPr kumimoji="1" lang="ja-JP" altLang="en-US"/>
              <a:t>試料などの受け渡し</a:t>
            </a:r>
          </a:p>
        </p:txBody>
      </p:sp>
      <p:sp>
        <p:nvSpPr>
          <p:cNvPr id="3" name="コンテンツ プレースホルダー 2">
            <a:extLst>
              <a:ext uri="{FF2B5EF4-FFF2-40B4-BE49-F238E27FC236}">
                <a16:creationId xmlns:a16="http://schemas.microsoft.com/office/drawing/2014/main" id="{6B800072-373A-8C47-B7A0-B0050974C797}"/>
              </a:ext>
            </a:extLst>
          </p:cNvPr>
          <p:cNvSpPr>
            <a:spLocks noGrp="1"/>
          </p:cNvSpPr>
          <p:nvPr>
            <p:ph idx="1"/>
          </p:nvPr>
        </p:nvSpPr>
        <p:spPr>
          <a:xfrm>
            <a:off x="628650" y="1272209"/>
            <a:ext cx="7886700" cy="3226049"/>
          </a:xfrm>
        </p:spPr>
        <p:txBody>
          <a:bodyPr>
            <a:normAutofit fontScale="77500" lnSpcReduction="20000"/>
          </a:bodyPr>
          <a:lstStyle/>
          <a:p>
            <a:pPr>
              <a:lnSpc>
                <a:spcPct val="120000"/>
              </a:lnSpc>
            </a:pPr>
            <a:r>
              <a:rPr lang="ja-JP" altLang="en-US" dirty="0"/>
              <a:t>試料の受け渡し</a:t>
            </a:r>
          </a:p>
          <a:p>
            <a:pPr lvl="1">
              <a:lnSpc>
                <a:spcPct val="120000"/>
              </a:lnSpc>
            </a:pPr>
            <a:r>
              <a:rPr lang="ja-JP" altLang="en-US" dirty="0"/>
              <a:t>ウォームゾーンで直接汚染に触れないように受け渡す</a:t>
            </a:r>
          </a:p>
          <a:p>
            <a:pPr lvl="1">
              <a:lnSpc>
                <a:spcPct val="120000"/>
              </a:lnSpc>
            </a:pPr>
            <a:r>
              <a:rPr lang="ja-JP" altLang="en-US" dirty="0"/>
              <a:t>ウォームゾーンではビニール袋の外側が汚染されないように受け取る</a:t>
            </a:r>
          </a:p>
          <a:p>
            <a:pPr lvl="1">
              <a:lnSpc>
                <a:spcPct val="120000"/>
              </a:lnSpc>
            </a:pPr>
            <a:r>
              <a:rPr lang="ja-JP" altLang="en-US" dirty="0"/>
              <a:t>採取部位、日時、氏名等を記入した試料袋に入れ、測定に出す</a:t>
            </a:r>
          </a:p>
          <a:p>
            <a:pPr lvl="1">
              <a:lnSpc>
                <a:spcPct val="120000"/>
              </a:lnSpc>
            </a:pPr>
            <a:r>
              <a:rPr lang="ja-JP" altLang="en-US" dirty="0"/>
              <a:t>ウォームゾーンからコールドゾーンへは、ビニール袋の表面の汚染検査（スメア法）を実施して検体検査する測定者に渡す（確実に汚染拡大を防止する）</a:t>
            </a:r>
          </a:p>
          <a:p>
            <a:pPr>
              <a:lnSpc>
                <a:spcPct val="120000"/>
              </a:lnSpc>
            </a:pPr>
            <a:r>
              <a:rPr lang="ja-JP" altLang="en-US" dirty="0"/>
              <a:t>単純</a:t>
            </a:r>
            <a:r>
              <a:rPr lang="en-US" altLang="ja-JP" dirty="0"/>
              <a:t>X</a:t>
            </a:r>
            <a:r>
              <a:rPr lang="ja-JP" altLang="en-US" dirty="0"/>
              <a:t>線撮影</a:t>
            </a:r>
          </a:p>
          <a:p>
            <a:pPr lvl="1">
              <a:lnSpc>
                <a:spcPct val="120000"/>
              </a:lnSpc>
            </a:pPr>
            <a:r>
              <a:rPr lang="ja-JP" altLang="en-US" dirty="0"/>
              <a:t>フィルムカセッテはビニール袋に入れる</a:t>
            </a:r>
          </a:p>
          <a:p>
            <a:pPr lvl="1">
              <a:lnSpc>
                <a:spcPct val="120000"/>
              </a:lnSpc>
            </a:pPr>
            <a:r>
              <a:rPr lang="ja-JP" altLang="en-US" dirty="0"/>
              <a:t>ポータブル</a:t>
            </a:r>
            <a:r>
              <a:rPr lang="en-US" altLang="ja-JP" dirty="0"/>
              <a:t>X</a:t>
            </a:r>
            <a:r>
              <a:rPr lang="ja-JP" altLang="en-US" dirty="0"/>
              <a:t>線撮影装置のアームをのばして撮影する</a:t>
            </a:r>
          </a:p>
          <a:p>
            <a:pPr lvl="1">
              <a:lnSpc>
                <a:spcPct val="120000"/>
              </a:lnSpc>
            </a:pPr>
            <a:r>
              <a:rPr lang="ja-JP" altLang="en-US" dirty="0"/>
              <a:t>ホットゾーンからカセッテを出す時はビニール袋から取り出し、ウォームゾーンに渡す</a:t>
            </a:r>
            <a:endParaRPr lang="en-US" altLang="ja-JP" dirty="0"/>
          </a:p>
          <a:p>
            <a:pPr lvl="1">
              <a:lnSpc>
                <a:spcPct val="120000"/>
              </a:lnSpc>
            </a:pPr>
            <a:r>
              <a:rPr lang="ja-JP" altLang="en-US" dirty="0"/>
              <a:t>ウォームゾーンからコールドゾーンへは、カセッテの表面の汚染検査をする</a:t>
            </a:r>
          </a:p>
          <a:p>
            <a:pPr>
              <a:lnSpc>
                <a:spcPct val="120000"/>
              </a:lnSpc>
            </a:pPr>
            <a:endParaRPr kumimoji="1" lang="ja-JP" altLang="en-US" dirty="0"/>
          </a:p>
        </p:txBody>
      </p:sp>
      <p:pic>
        <p:nvPicPr>
          <p:cNvPr id="4" name="Picture 4">
            <a:extLst>
              <a:ext uri="{FF2B5EF4-FFF2-40B4-BE49-F238E27FC236}">
                <a16:creationId xmlns:a16="http://schemas.microsoft.com/office/drawing/2014/main" id="{A0F0C5B8-E89B-9546-81DF-02E3110CC96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750377" y="4390780"/>
            <a:ext cx="1868016" cy="2330696"/>
          </a:xfrm>
          <a:prstGeom prst="rect">
            <a:avLst/>
          </a:prstGeom>
        </p:spPr>
      </p:pic>
      <p:pic>
        <p:nvPicPr>
          <p:cNvPr id="5" name="図 4" descr="DSC_0091.JPG">
            <a:extLst>
              <a:ext uri="{FF2B5EF4-FFF2-40B4-BE49-F238E27FC236}">
                <a16:creationId xmlns:a16="http://schemas.microsoft.com/office/drawing/2014/main" id="{F1338EA6-232B-5C45-90F7-171871C7D16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2766601" y="4390780"/>
            <a:ext cx="3114652" cy="2304256"/>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6" name="図 5" descr="DSC_0099.JPG">
            <a:extLst>
              <a:ext uri="{FF2B5EF4-FFF2-40B4-BE49-F238E27FC236}">
                <a16:creationId xmlns:a16="http://schemas.microsoft.com/office/drawing/2014/main" id="{8B565C45-0120-2142-A1F9-70829216F7A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006961" y="4390780"/>
            <a:ext cx="2679360" cy="2304256"/>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7" name="円/楕円 6">
            <a:extLst>
              <a:ext uri="{FF2B5EF4-FFF2-40B4-BE49-F238E27FC236}">
                <a16:creationId xmlns:a16="http://schemas.microsoft.com/office/drawing/2014/main" id="{E04D743A-0E23-9C44-B993-66390CDA4CC9}"/>
              </a:ext>
            </a:extLst>
          </p:cNvPr>
          <p:cNvSpPr/>
          <p:nvPr/>
        </p:nvSpPr>
        <p:spPr>
          <a:xfrm>
            <a:off x="3198649" y="5038852"/>
            <a:ext cx="1800200" cy="864096"/>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円/楕円 7">
            <a:extLst>
              <a:ext uri="{FF2B5EF4-FFF2-40B4-BE49-F238E27FC236}">
                <a16:creationId xmlns:a16="http://schemas.microsoft.com/office/drawing/2014/main" id="{449317ED-421C-8641-B94B-688ADA64F739}"/>
              </a:ext>
            </a:extLst>
          </p:cNvPr>
          <p:cNvSpPr/>
          <p:nvPr/>
        </p:nvSpPr>
        <p:spPr>
          <a:xfrm>
            <a:off x="750377" y="5326884"/>
            <a:ext cx="1512168" cy="1368152"/>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3A8B5AF5-3937-984E-BD39-890C28BF13FA}"/>
              </a:ext>
            </a:extLst>
          </p:cNvPr>
          <p:cNvSpPr>
            <a:spLocks noGrp="1"/>
          </p:cNvSpPr>
          <p:nvPr>
            <p:ph type="sldNum" sz="quarter" idx="12"/>
          </p:nvPr>
        </p:nvSpPr>
        <p:spPr/>
        <p:txBody>
          <a:bodyPr/>
          <a:lstStyle/>
          <a:p>
            <a:fld id="{58DD1769-DAE9-6C4E-82F4-B62273FFA290}" type="slidenum">
              <a:rPr kumimoji="1" lang="ja-JP" altLang="en-US" smtClean="0"/>
              <a:t>16</a:t>
            </a:fld>
            <a:endParaRPr kumimoji="1" lang="ja-JP" altLang="en-US"/>
          </a:p>
        </p:txBody>
      </p:sp>
    </p:spTree>
    <p:extLst>
      <p:ext uri="{BB962C8B-B14F-4D97-AF65-F5344CB8AC3E}">
        <p14:creationId xmlns:p14="http://schemas.microsoft.com/office/powerpoint/2010/main" val="2630381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A35CB2-4D75-0044-A216-289A3CA066B8}"/>
              </a:ext>
            </a:extLst>
          </p:cNvPr>
          <p:cNvSpPr>
            <a:spLocks noGrp="1"/>
          </p:cNvSpPr>
          <p:nvPr>
            <p:ph type="title"/>
          </p:nvPr>
        </p:nvSpPr>
        <p:spPr/>
        <p:txBody>
          <a:bodyPr/>
          <a:lstStyle/>
          <a:p>
            <a:r>
              <a:rPr kumimoji="1" lang="ja-JP" altLang="en-US"/>
              <a:t>記録</a:t>
            </a:r>
          </a:p>
        </p:txBody>
      </p:sp>
      <p:pic>
        <p:nvPicPr>
          <p:cNvPr id="4" name="コンテンツ プレースホルダー 3" descr="外来カルテA3版2013.pdf">
            <a:extLst>
              <a:ext uri="{FF2B5EF4-FFF2-40B4-BE49-F238E27FC236}">
                <a16:creationId xmlns:a16="http://schemas.microsoft.com/office/drawing/2014/main" id="{EF7ABE89-D968-CA4A-AAEA-FD92BF4957C0}"/>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5754" r="-5754"/>
          <a:stretch/>
        </p:blipFill>
        <p:spPr>
          <a:xfrm>
            <a:off x="398521" y="1257089"/>
            <a:ext cx="8346958" cy="5296480"/>
          </a:xfrm>
          <a:solidFill>
            <a:srgbClr val="FFFFFF"/>
          </a:solidFill>
          <a:ln>
            <a:solidFill>
              <a:schemeClr val="tx1"/>
            </a:solidFill>
          </a:ln>
        </p:spPr>
      </p:pic>
      <p:sp>
        <p:nvSpPr>
          <p:cNvPr id="3" name="スライド番号プレースホルダー 2">
            <a:extLst>
              <a:ext uri="{FF2B5EF4-FFF2-40B4-BE49-F238E27FC236}">
                <a16:creationId xmlns:a16="http://schemas.microsoft.com/office/drawing/2014/main" id="{29EB25F8-42DA-4248-8A59-E5CCFCD92E25}"/>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
        <p:nvSpPr>
          <p:cNvPr id="5" name="テキスト ボックス 4">
            <a:extLst>
              <a:ext uri="{FF2B5EF4-FFF2-40B4-BE49-F238E27FC236}">
                <a16:creationId xmlns:a16="http://schemas.microsoft.com/office/drawing/2014/main" id="{CE545BA8-2D04-9889-E30F-5B4FC0093377}"/>
              </a:ext>
            </a:extLst>
          </p:cNvPr>
          <p:cNvSpPr txBox="1"/>
          <p:nvPr/>
        </p:nvSpPr>
        <p:spPr>
          <a:xfrm>
            <a:off x="4851801" y="6583444"/>
            <a:ext cx="4146578" cy="276999"/>
          </a:xfrm>
          <a:prstGeom prst="rect">
            <a:avLst/>
          </a:prstGeom>
          <a:noFill/>
        </p:spPr>
        <p:txBody>
          <a:bodyPr wrap="square">
            <a:spAutoFit/>
          </a:bodyPr>
          <a:lstStyle/>
          <a:p>
            <a:r>
              <a:rPr lang="en-US" altLang="ja-JP" sz="1200" dirty="0"/>
              <a:t>https://www.qst.go.jp/uploaded/attachment/28397.pdf</a:t>
            </a:r>
            <a:endParaRPr lang="ja-JP" altLang="en-US" sz="1200" dirty="0"/>
          </a:p>
        </p:txBody>
      </p:sp>
    </p:spTree>
    <p:extLst>
      <p:ext uri="{BB962C8B-B14F-4D97-AF65-F5344CB8AC3E}">
        <p14:creationId xmlns:p14="http://schemas.microsoft.com/office/powerpoint/2010/main" val="162040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595CDF-0959-1E4B-90CE-93EBCB741209}"/>
              </a:ext>
            </a:extLst>
          </p:cNvPr>
          <p:cNvSpPr>
            <a:spLocks noGrp="1"/>
          </p:cNvSpPr>
          <p:nvPr>
            <p:ph type="title"/>
          </p:nvPr>
        </p:nvSpPr>
        <p:spPr/>
        <p:txBody>
          <a:bodyPr/>
          <a:lstStyle/>
          <a:p>
            <a:r>
              <a:rPr lang="ja-JP" altLang="en-US"/>
              <a:t>ホットゾーンからの移動</a:t>
            </a:r>
            <a:endParaRPr kumimoji="1" lang="ja-JP" altLang="en-US"/>
          </a:p>
        </p:txBody>
      </p:sp>
      <p:pic>
        <p:nvPicPr>
          <p:cNvPr id="4" name="図 3">
            <a:extLst>
              <a:ext uri="{FF2B5EF4-FFF2-40B4-BE49-F238E27FC236}">
                <a16:creationId xmlns:a16="http://schemas.microsoft.com/office/drawing/2014/main" id="{6E2C547D-8FEC-6142-9FF4-F29B896015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650" y="1387373"/>
            <a:ext cx="5958348" cy="3922387"/>
          </a:xfrm>
          <a:prstGeom prst="rect">
            <a:avLst/>
          </a:prstGeom>
        </p:spPr>
      </p:pic>
      <p:pic>
        <p:nvPicPr>
          <p:cNvPr id="12" name="図 11">
            <a:extLst>
              <a:ext uri="{FF2B5EF4-FFF2-40B4-BE49-F238E27FC236}">
                <a16:creationId xmlns:a16="http://schemas.microsoft.com/office/drawing/2014/main" id="{C2C88655-E288-3049-B2A0-BE7454B5E5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1742" y="2153946"/>
            <a:ext cx="1925009" cy="2389240"/>
          </a:xfrm>
          <a:prstGeom prst="rect">
            <a:avLst/>
          </a:prstGeom>
        </p:spPr>
      </p:pic>
      <p:sp>
        <p:nvSpPr>
          <p:cNvPr id="13" name="テキスト ボックス 12">
            <a:extLst>
              <a:ext uri="{FF2B5EF4-FFF2-40B4-BE49-F238E27FC236}">
                <a16:creationId xmlns:a16="http://schemas.microsoft.com/office/drawing/2014/main" id="{E365FB7B-830F-4E4F-B882-5605DF2478C1}"/>
              </a:ext>
            </a:extLst>
          </p:cNvPr>
          <p:cNvSpPr txBox="1"/>
          <p:nvPr/>
        </p:nvSpPr>
        <p:spPr>
          <a:xfrm>
            <a:off x="7224832" y="4557935"/>
            <a:ext cx="1338828" cy="646331"/>
          </a:xfrm>
          <a:prstGeom prst="rect">
            <a:avLst/>
          </a:prstGeom>
          <a:noFill/>
        </p:spPr>
        <p:txBody>
          <a:bodyPr wrap="none" rtlCol="0">
            <a:spAutoFit/>
          </a:bodyPr>
          <a:lstStyle/>
          <a:p>
            <a:r>
              <a:rPr kumimoji="1" lang="ja-JP" altLang="en-US"/>
              <a:t>退出</a:t>
            </a:r>
            <a:endParaRPr kumimoji="1" lang="en-US" altLang="ja-JP" dirty="0"/>
          </a:p>
          <a:p>
            <a:r>
              <a:rPr lang="ja-JP" altLang="en-US"/>
              <a:t>病室へ移動</a:t>
            </a:r>
            <a:endParaRPr kumimoji="1" lang="ja-JP" altLang="en-US"/>
          </a:p>
        </p:txBody>
      </p:sp>
      <p:sp>
        <p:nvSpPr>
          <p:cNvPr id="3" name="スライド番号プレースホルダー 2">
            <a:extLst>
              <a:ext uri="{FF2B5EF4-FFF2-40B4-BE49-F238E27FC236}">
                <a16:creationId xmlns:a16="http://schemas.microsoft.com/office/drawing/2014/main" id="{9343B05A-A941-2E4D-BC44-6AE4FA00BBD8}"/>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sp>
        <p:nvSpPr>
          <p:cNvPr id="10" name="コンテンツ プレースホルダー 2">
            <a:extLst>
              <a:ext uri="{FF2B5EF4-FFF2-40B4-BE49-F238E27FC236}">
                <a16:creationId xmlns:a16="http://schemas.microsoft.com/office/drawing/2014/main" id="{A0444F11-F73A-8643-26E6-5A4A557C1E7B}"/>
              </a:ext>
            </a:extLst>
          </p:cNvPr>
          <p:cNvSpPr txBox="1">
            <a:spLocks/>
          </p:cNvSpPr>
          <p:nvPr/>
        </p:nvSpPr>
        <p:spPr>
          <a:xfrm>
            <a:off x="161509" y="5424286"/>
            <a:ext cx="8484549" cy="1445982"/>
          </a:xfrm>
          <a:prstGeom prst="rect">
            <a:avLst/>
          </a:prstGeom>
        </p:spPr>
        <p:txBody>
          <a:bodyPr>
            <a:normAutofit lnSpcReduction="10000"/>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lvl="1">
              <a:lnSpc>
                <a:spcPct val="120000"/>
              </a:lnSpc>
            </a:pPr>
            <a:r>
              <a:rPr lang="ja-JP" altLang="en-US" dirty="0"/>
              <a:t>ホットゾーンの中にろ紙シートを敷いて、新たなストレッチャーを入れ、患者を移動させる。</a:t>
            </a:r>
          </a:p>
          <a:p>
            <a:pPr lvl="1">
              <a:lnSpc>
                <a:spcPct val="120000"/>
              </a:lnSpc>
            </a:pPr>
            <a:r>
              <a:rPr lang="ja-JP" altLang="en-US" dirty="0"/>
              <a:t>ろ紙シートを汚染させないように、ホットゾーンでの対応者はろ紙シートを踏まないように注意！</a:t>
            </a:r>
          </a:p>
          <a:p>
            <a:pPr>
              <a:lnSpc>
                <a:spcPct val="120000"/>
              </a:lnSpc>
            </a:pPr>
            <a:endParaRPr lang="ja-JP" altLang="en-US" dirty="0"/>
          </a:p>
        </p:txBody>
      </p:sp>
      <p:sp>
        <p:nvSpPr>
          <p:cNvPr id="6" name="矢印: 右 5">
            <a:extLst>
              <a:ext uri="{FF2B5EF4-FFF2-40B4-BE49-F238E27FC236}">
                <a16:creationId xmlns:a16="http://schemas.microsoft.com/office/drawing/2014/main" id="{E1FFFDF7-3A23-6554-C944-9F46ED7EB5F6}"/>
              </a:ext>
            </a:extLst>
          </p:cNvPr>
          <p:cNvSpPr/>
          <p:nvPr/>
        </p:nvSpPr>
        <p:spPr>
          <a:xfrm rot="16200000">
            <a:off x="4165430" y="4871854"/>
            <a:ext cx="454193" cy="536145"/>
          </a:xfrm>
          <a:prstGeom prst="rightArrow">
            <a:avLst>
              <a:gd name="adj1" fmla="val 60000"/>
              <a:gd name="adj2" fmla="val 50000"/>
            </a:avLst>
          </a:prstGeom>
          <a:solidFill>
            <a:srgbClr val="FF0000"/>
          </a:solidFill>
          <a:ln>
            <a:solidFill>
              <a:schemeClr val="tx1"/>
            </a:solidFill>
          </a:ln>
        </p:spPr>
        <p:style>
          <a:lnRef idx="0">
            <a:scrgbClr r="0" g="0" b="0"/>
          </a:lnRef>
          <a:fillRef idx="2">
            <a:schemeClr val="accent2">
              <a:tint val="60000"/>
              <a:hueOff val="0"/>
              <a:satOff val="0"/>
              <a:lumOff val="0"/>
              <a:alphaOff val="0"/>
            </a:schemeClr>
          </a:fillRef>
          <a:effectRef idx="1">
            <a:schemeClr val="accent2">
              <a:tint val="60000"/>
              <a:hueOff val="0"/>
              <a:satOff val="0"/>
              <a:lumOff val="0"/>
              <a:alphaOff val="0"/>
            </a:schemeClr>
          </a:effectRef>
          <a:fontRef idx="minor">
            <a:schemeClr val="dk1"/>
          </a:fontRef>
        </p:style>
        <p:txBody>
          <a:bodyPr/>
          <a:lstStyle/>
          <a:p>
            <a:endParaRPr lang="ja-JP" altLang="en-US">
              <a:solidFill>
                <a:srgbClr val="FF0000"/>
              </a:solidFill>
            </a:endParaRPr>
          </a:p>
        </p:txBody>
      </p:sp>
      <p:sp>
        <p:nvSpPr>
          <p:cNvPr id="11" name="矢印: 右 10">
            <a:extLst>
              <a:ext uri="{FF2B5EF4-FFF2-40B4-BE49-F238E27FC236}">
                <a16:creationId xmlns:a16="http://schemas.microsoft.com/office/drawing/2014/main" id="{713411C2-ACF4-9B37-638E-BAF74F1EA4EF}"/>
              </a:ext>
            </a:extLst>
          </p:cNvPr>
          <p:cNvSpPr/>
          <p:nvPr/>
        </p:nvSpPr>
        <p:spPr>
          <a:xfrm>
            <a:off x="6586998" y="3080493"/>
            <a:ext cx="454193" cy="536145"/>
          </a:xfrm>
          <a:prstGeom prst="rightArrow">
            <a:avLst>
              <a:gd name="adj1" fmla="val 60000"/>
              <a:gd name="adj2" fmla="val 50000"/>
            </a:avLst>
          </a:prstGeom>
          <a:solidFill>
            <a:srgbClr val="FF0000"/>
          </a:solidFill>
          <a:ln>
            <a:solidFill>
              <a:schemeClr val="tx1"/>
            </a:solidFill>
          </a:ln>
        </p:spPr>
        <p:style>
          <a:lnRef idx="0">
            <a:scrgbClr r="0" g="0" b="0"/>
          </a:lnRef>
          <a:fillRef idx="2">
            <a:schemeClr val="accent2">
              <a:tint val="60000"/>
              <a:hueOff val="0"/>
              <a:satOff val="0"/>
              <a:lumOff val="0"/>
              <a:alphaOff val="0"/>
            </a:schemeClr>
          </a:fillRef>
          <a:effectRef idx="1">
            <a:schemeClr val="accent2">
              <a:tint val="60000"/>
              <a:hueOff val="0"/>
              <a:satOff val="0"/>
              <a:lumOff val="0"/>
              <a:alphaOff val="0"/>
            </a:schemeClr>
          </a:effectRef>
          <a:fontRef idx="minor">
            <a:schemeClr val="dk1"/>
          </a:fontRef>
        </p:style>
        <p:txBody>
          <a:bodyPr/>
          <a:lstStyle/>
          <a:p>
            <a:endParaRPr lang="ja-JP" altLang="en-US">
              <a:solidFill>
                <a:srgbClr val="FF0000"/>
              </a:solidFill>
            </a:endParaRPr>
          </a:p>
        </p:txBody>
      </p:sp>
    </p:spTree>
    <p:extLst>
      <p:ext uri="{BB962C8B-B14F-4D97-AF65-F5344CB8AC3E}">
        <p14:creationId xmlns:p14="http://schemas.microsoft.com/office/powerpoint/2010/main" val="136832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B0309D-9D7A-094F-B678-46D14187384C}"/>
              </a:ext>
            </a:extLst>
          </p:cNvPr>
          <p:cNvSpPr>
            <a:spLocks noGrp="1"/>
          </p:cNvSpPr>
          <p:nvPr>
            <p:ph type="title"/>
          </p:nvPr>
        </p:nvSpPr>
        <p:spPr/>
        <p:txBody>
          <a:bodyPr/>
          <a:lstStyle/>
          <a:p>
            <a:r>
              <a:rPr kumimoji="1" lang="ja-JP" altLang="en-US" dirty="0"/>
              <a:t>活動後の対応</a:t>
            </a:r>
          </a:p>
        </p:txBody>
      </p:sp>
      <p:sp>
        <p:nvSpPr>
          <p:cNvPr id="6" name="コンテンツ プレースホルダー 5">
            <a:extLst>
              <a:ext uri="{FF2B5EF4-FFF2-40B4-BE49-F238E27FC236}">
                <a16:creationId xmlns:a16="http://schemas.microsoft.com/office/drawing/2014/main" id="{0BF053A4-AC0F-404E-9016-58EC86E0EEF0}"/>
              </a:ext>
            </a:extLst>
          </p:cNvPr>
          <p:cNvSpPr>
            <a:spLocks noGrp="1"/>
          </p:cNvSpPr>
          <p:nvPr>
            <p:ph idx="1"/>
          </p:nvPr>
        </p:nvSpPr>
        <p:spPr>
          <a:xfrm>
            <a:off x="0" y="1272208"/>
            <a:ext cx="6448926" cy="5449268"/>
          </a:xfrm>
        </p:spPr>
        <p:txBody>
          <a:bodyPr>
            <a:normAutofit fontScale="92500" lnSpcReduction="10000"/>
          </a:bodyPr>
          <a:lstStyle/>
          <a:p>
            <a:pPr lvl="0">
              <a:lnSpc>
                <a:spcPct val="100000"/>
              </a:lnSpc>
            </a:pPr>
            <a:r>
              <a:rPr lang="ja-JP" altLang="en-US" sz="2400" dirty="0"/>
              <a:t>ホットゾーンでの脱装と退域</a:t>
            </a:r>
            <a:endParaRPr lang="en-US" altLang="ja-JP" sz="2400" dirty="0"/>
          </a:p>
          <a:p>
            <a:pPr marL="0" lvl="0" indent="0">
              <a:lnSpc>
                <a:spcPct val="100000"/>
              </a:lnSpc>
              <a:buNone/>
            </a:pPr>
            <a:r>
              <a:rPr lang="ja-JP" altLang="en-US" sz="2400" dirty="0"/>
              <a:t>　 </a:t>
            </a:r>
            <a:r>
              <a:rPr lang="ja-JP" altLang="en-US" sz="2400" b="1" dirty="0">
                <a:solidFill>
                  <a:srgbClr val="FF0000"/>
                </a:solidFill>
              </a:rPr>
              <a:t>汚染拡大防止を徹底する</a:t>
            </a:r>
            <a:br>
              <a:rPr lang="en-US" altLang="ja-JP" sz="2400" dirty="0"/>
            </a:br>
            <a:endParaRPr lang="ja-JP" altLang="en-US" sz="2400" dirty="0"/>
          </a:p>
          <a:p>
            <a:pPr marL="355600" lvl="1" indent="0">
              <a:lnSpc>
                <a:spcPct val="100000"/>
              </a:lnSpc>
              <a:buNone/>
            </a:pPr>
            <a:r>
              <a:rPr lang="ja-JP" altLang="en-US" sz="2000" dirty="0"/>
              <a:t>脱装手順（例）</a:t>
            </a:r>
            <a:endParaRPr lang="en-US" altLang="ja-JP" sz="2000" dirty="0"/>
          </a:p>
          <a:p>
            <a:pPr marL="355600" lvl="1" indent="0">
              <a:lnSpc>
                <a:spcPct val="100000"/>
              </a:lnSpc>
              <a:buNone/>
            </a:pPr>
            <a:endParaRPr lang="en-US" altLang="ja-JP" sz="2000" dirty="0">
              <a:highlight>
                <a:srgbClr val="C0C0C0"/>
              </a:highlight>
            </a:endParaRPr>
          </a:p>
          <a:p>
            <a:pPr marL="623888" lvl="1" indent="-268288">
              <a:lnSpc>
                <a:spcPct val="100000"/>
              </a:lnSpc>
              <a:buFont typeface="+mj-lt"/>
              <a:buAutoNum type="arabicPeriod"/>
            </a:pPr>
            <a:r>
              <a:rPr lang="ja-JP" altLang="en-US" sz="2000" dirty="0"/>
              <a:t>外側手袋とテープをとり、内側手袋を汚染検査する</a:t>
            </a:r>
            <a:endParaRPr lang="en-US" altLang="ja-JP" sz="2000" dirty="0"/>
          </a:p>
          <a:p>
            <a:pPr marL="623888" lvl="1" indent="-268288">
              <a:lnSpc>
                <a:spcPct val="100000"/>
              </a:lnSpc>
              <a:buFont typeface="+mj-lt"/>
              <a:buAutoNum type="arabicPeriod"/>
            </a:pPr>
            <a:r>
              <a:rPr lang="ja-JP" altLang="en-US" sz="2000" dirty="0"/>
              <a:t>シューズカバーのテープをとる</a:t>
            </a:r>
          </a:p>
          <a:p>
            <a:pPr marL="623888" lvl="1" indent="-268288">
              <a:lnSpc>
                <a:spcPct val="100000"/>
              </a:lnSpc>
              <a:buFont typeface="+mj-lt"/>
              <a:buAutoNum type="arabicPeriod"/>
            </a:pPr>
            <a:r>
              <a:rPr lang="ja-JP" altLang="en-US" sz="2000" dirty="0"/>
              <a:t>ガウンの内側を外にするように巻きながらガウンを脱ぐ（膝まで脱いでイスに座る）</a:t>
            </a:r>
            <a:endParaRPr lang="en-US" altLang="ja-JP" sz="2000" dirty="0"/>
          </a:p>
          <a:p>
            <a:pPr marL="623888" lvl="1" indent="-268288">
              <a:lnSpc>
                <a:spcPct val="100000"/>
              </a:lnSpc>
              <a:buFont typeface="+mj-lt"/>
              <a:buAutoNum type="arabicPeriod"/>
            </a:pPr>
            <a:r>
              <a:rPr lang="ja-JP" altLang="en-US" sz="2000" dirty="0"/>
              <a:t>シューズカバーを内側を外に巻きながら脱ぐ</a:t>
            </a:r>
            <a:endParaRPr lang="en-US" altLang="ja-JP" sz="2000" dirty="0"/>
          </a:p>
          <a:p>
            <a:pPr marL="623888" lvl="1" indent="-268288">
              <a:lnSpc>
                <a:spcPct val="100000"/>
              </a:lnSpc>
              <a:buFont typeface="+mj-lt"/>
              <a:buAutoNum type="arabicPeriod"/>
            </a:pPr>
            <a:r>
              <a:rPr lang="ja-JP" altLang="en-US" sz="2000" dirty="0"/>
              <a:t>足底の汚染検査を行ってから、足をコールドゾーンにつける</a:t>
            </a:r>
            <a:endParaRPr lang="en-US" altLang="ja-JP" sz="2000" dirty="0"/>
          </a:p>
          <a:p>
            <a:pPr marL="623888" lvl="1" indent="-268288">
              <a:lnSpc>
                <a:spcPct val="100000"/>
              </a:lnSpc>
              <a:buFont typeface="+mj-lt"/>
              <a:buAutoNum type="arabicPeriod"/>
            </a:pPr>
            <a:r>
              <a:rPr lang="ja-JP" altLang="en-US" sz="2000" dirty="0"/>
              <a:t>帽子とフェイスシールドを外す</a:t>
            </a:r>
            <a:endParaRPr lang="en-US" altLang="ja-JP" sz="2000" dirty="0"/>
          </a:p>
          <a:p>
            <a:pPr marL="623888" lvl="1" indent="-268288">
              <a:lnSpc>
                <a:spcPct val="100000"/>
              </a:lnSpc>
              <a:buFont typeface="+mj-lt"/>
              <a:buAutoNum type="arabicPeriod"/>
            </a:pPr>
            <a:r>
              <a:rPr lang="ja-JP" altLang="en-US" sz="2000" dirty="0"/>
              <a:t>マスクと内側の手袋を外す</a:t>
            </a:r>
          </a:p>
          <a:p>
            <a:pPr marL="623888" lvl="1" indent="-268288">
              <a:lnSpc>
                <a:spcPct val="100000"/>
              </a:lnSpc>
              <a:buFont typeface="+mj-lt"/>
              <a:buAutoNum type="arabicPeriod"/>
            </a:pPr>
            <a:r>
              <a:rPr lang="ja-JP" altLang="en-US" sz="2000" b="1" dirty="0"/>
              <a:t>脱衣後に全身の汚染検査を行う</a:t>
            </a:r>
            <a:endParaRPr lang="en-US" altLang="ja-JP" sz="2000" b="1" dirty="0"/>
          </a:p>
          <a:p>
            <a:pPr marL="623888" lvl="1" indent="-268288">
              <a:lnSpc>
                <a:spcPct val="100000"/>
              </a:lnSpc>
              <a:buFont typeface="+mj-lt"/>
              <a:buAutoNum type="arabicPeriod"/>
            </a:pPr>
            <a:r>
              <a:rPr kumimoji="1" lang="ja-JP" altLang="en-US" sz="2000" dirty="0"/>
              <a:t>個人線量計の数値の確認と記録を行う</a:t>
            </a:r>
          </a:p>
        </p:txBody>
      </p:sp>
      <p:pic>
        <p:nvPicPr>
          <p:cNvPr id="3" name="コンテンツ プレースホルダ 10" descr="DSC_0527.JPG">
            <a:extLst>
              <a:ext uri="{FF2B5EF4-FFF2-40B4-BE49-F238E27FC236}">
                <a16:creationId xmlns:a16="http://schemas.microsoft.com/office/drawing/2014/main" id="{3B4711DD-AB9C-004E-8F91-2309099D403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6200000">
            <a:off x="5646923" y="2776658"/>
            <a:ext cx="4143547" cy="2736304"/>
          </a:xfrm>
          <a:prstGeom prst="rect">
            <a:avLst/>
          </a:prstGeom>
        </p:spPr>
      </p:pic>
      <p:sp>
        <p:nvSpPr>
          <p:cNvPr id="4" name="スライド番号プレースホルダー 3">
            <a:extLst>
              <a:ext uri="{FF2B5EF4-FFF2-40B4-BE49-F238E27FC236}">
                <a16:creationId xmlns:a16="http://schemas.microsoft.com/office/drawing/2014/main" id="{85A470DF-E453-A84F-8E0A-ABF542BE3399}"/>
              </a:ext>
            </a:extLst>
          </p:cNvPr>
          <p:cNvSpPr>
            <a:spLocks noGrp="1"/>
          </p:cNvSpPr>
          <p:nvPr>
            <p:ph type="sldNum" sz="quarter" idx="12"/>
          </p:nvPr>
        </p:nvSpPr>
        <p:spPr/>
        <p:txBody>
          <a:bodyPr/>
          <a:lstStyle/>
          <a:p>
            <a:fld id="{58DD1769-DAE9-6C4E-82F4-B62273FFA290}" type="slidenum">
              <a:rPr kumimoji="1" lang="ja-JP" altLang="en-US" smtClean="0"/>
              <a:t>19</a:t>
            </a:fld>
            <a:endParaRPr kumimoji="1" lang="ja-JP" altLang="en-US"/>
          </a:p>
        </p:txBody>
      </p:sp>
    </p:spTree>
    <p:extLst>
      <p:ext uri="{BB962C8B-B14F-4D97-AF65-F5344CB8AC3E}">
        <p14:creationId xmlns:p14="http://schemas.microsoft.com/office/powerpoint/2010/main" val="282424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1EFEAD-361D-F84D-9275-C2DEFAC88B37}"/>
              </a:ext>
            </a:extLst>
          </p:cNvPr>
          <p:cNvSpPr>
            <a:spLocks noGrp="1"/>
          </p:cNvSpPr>
          <p:nvPr>
            <p:ph type="title"/>
          </p:nvPr>
        </p:nvSpPr>
        <p:spPr/>
        <p:txBody>
          <a:bodyPr/>
          <a:lstStyle/>
          <a:p>
            <a:r>
              <a:rPr kumimoji="1" lang="ja-JP" altLang="en-US"/>
              <a:t>被ばくと汚染への対応</a:t>
            </a:r>
          </a:p>
        </p:txBody>
      </p:sp>
      <p:pic>
        <p:nvPicPr>
          <p:cNvPr id="4" name="図 3">
            <a:extLst>
              <a:ext uri="{FF2B5EF4-FFF2-40B4-BE49-F238E27FC236}">
                <a16:creationId xmlns:a16="http://schemas.microsoft.com/office/drawing/2014/main" id="{8B8EBD6D-F883-254B-8CBD-8A6550E5F2D9}"/>
              </a:ext>
            </a:extLst>
          </p:cNvPr>
          <p:cNvPicPr>
            <a:picLocks noChangeAspect="1"/>
          </p:cNvPicPr>
          <p:nvPr/>
        </p:nvPicPr>
        <p:blipFill>
          <a:blip r:embed="rId3"/>
          <a:stretch>
            <a:fillRect/>
          </a:stretch>
        </p:blipFill>
        <p:spPr>
          <a:xfrm>
            <a:off x="3473011" y="1776404"/>
            <a:ext cx="2385844" cy="2399879"/>
          </a:xfrm>
          <a:prstGeom prst="rect">
            <a:avLst/>
          </a:prstGeom>
        </p:spPr>
      </p:pic>
      <p:pic>
        <p:nvPicPr>
          <p:cNvPr id="5" name="図 4" descr="放射線災害イラスト_外部被ばく.png">
            <a:extLst>
              <a:ext uri="{FF2B5EF4-FFF2-40B4-BE49-F238E27FC236}">
                <a16:creationId xmlns:a16="http://schemas.microsoft.com/office/drawing/2014/main" id="{4F1F1824-F0F9-B04B-8A08-311165B4690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103" y="1372138"/>
            <a:ext cx="3350842" cy="3350842"/>
          </a:xfrm>
          <a:prstGeom prst="rect">
            <a:avLst/>
          </a:prstGeom>
        </p:spPr>
      </p:pic>
      <p:pic>
        <p:nvPicPr>
          <p:cNvPr id="64" name="図 63">
            <a:extLst>
              <a:ext uri="{FF2B5EF4-FFF2-40B4-BE49-F238E27FC236}">
                <a16:creationId xmlns:a16="http://schemas.microsoft.com/office/drawing/2014/main" id="{913D6E2B-8F30-6E4C-9503-34519C9AD951}"/>
              </a:ext>
            </a:extLst>
          </p:cNvPr>
          <p:cNvPicPr>
            <a:picLocks noChangeAspect="1"/>
          </p:cNvPicPr>
          <p:nvPr/>
        </p:nvPicPr>
        <p:blipFill>
          <a:blip r:embed="rId5"/>
          <a:stretch>
            <a:fillRect/>
          </a:stretch>
        </p:blipFill>
        <p:spPr>
          <a:xfrm>
            <a:off x="6354547" y="1699609"/>
            <a:ext cx="2012298" cy="2476674"/>
          </a:xfrm>
          <a:prstGeom prst="rect">
            <a:avLst/>
          </a:prstGeom>
        </p:spPr>
      </p:pic>
      <p:sp>
        <p:nvSpPr>
          <p:cNvPr id="65" name="角丸四角形 64">
            <a:extLst>
              <a:ext uri="{FF2B5EF4-FFF2-40B4-BE49-F238E27FC236}">
                <a16:creationId xmlns:a16="http://schemas.microsoft.com/office/drawing/2014/main" id="{3722C4FE-A5D6-F045-86DE-8705840081BD}"/>
              </a:ext>
            </a:extLst>
          </p:cNvPr>
          <p:cNvSpPr/>
          <p:nvPr/>
        </p:nvSpPr>
        <p:spPr>
          <a:xfrm>
            <a:off x="720930" y="1145412"/>
            <a:ext cx="2033195" cy="4442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外部被ばく</a:t>
            </a:r>
          </a:p>
        </p:txBody>
      </p:sp>
      <p:sp>
        <p:nvSpPr>
          <p:cNvPr id="66" name="角丸四角形 65">
            <a:extLst>
              <a:ext uri="{FF2B5EF4-FFF2-40B4-BE49-F238E27FC236}">
                <a16:creationId xmlns:a16="http://schemas.microsoft.com/office/drawing/2014/main" id="{E8ED61A8-B3CA-DC4E-8F3A-5CC8724136AF}"/>
              </a:ext>
            </a:extLst>
          </p:cNvPr>
          <p:cNvSpPr/>
          <p:nvPr/>
        </p:nvSpPr>
        <p:spPr>
          <a:xfrm>
            <a:off x="3585770" y="1145412"/>
            <a:ext cx="2033195" cy="4442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a:t>内部</a:t>
            </a:r>
            <a:r>
              <a:rPr kumimoji="1" lang="ja-JP" altLang="en-US"/>
              <a:t>被ばく</a:t>
            </a:r>
          </a:p>
        </p:txBody>
      </p:sp>
      <p:sp>
        <p:nvSpPr>
          <p:cNvPr id="67" name="角丸四角形 66">
            <a:extLst>
              <a:ext uri="{FF2B5EF4-FFF2-40B4-BE49-F238E27FC236}">
                <a16:creationId xmlns:a16="http://schemas.microsoft.com/office/drawing/2014/main" id="{604E53D7-572F-7342-A630-54E097F7F8A8}"/>
              </a:ext>
            </a:extLst>
          </p:cNvPr>
          <p:cNvSpPr/>
          <p:nvPr/>
        </p:nvSpPr>
        <p:spPr>
          <a:xfrm>
            <a:off x="6450611" y="1145412"/>
            <a:ext cx="2033195" cy="4442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a:t>体表面汚染</a:t>
            </a:r>
          </a:p>
        </p:txBody>
      </p:sp>
      <p:sp>
        <p:nvSpPr>
          <p:cNvPr id="68" name="テキスト ボックス 67">
            <a:extLst>
              <a:ext uri="{FF2B5EF4-FFF2-40B4-BE49-F238E27FC236}">
                <a16:creationId xmlns:a16="http://schemas.microsoft.com/office/drawing/2014/main" id="{8C46301B-E425-B041-BFD7-F5C78FAFF44D}"/>
              </a:ext>
            </a:extLst>
          </p:cNvPr>
          <p:cNvSpPr txBox="1"/>
          <p:nvPr/>
        </p:nvSpPr>
        <p:spPr>
          <a:xfrm>
            <a:off x="752464" y="4859811"/>
            <a:ext cx="1970117" cy="584775"/>
          </a:xfrm>
          <a:prstGeom prst="rect">
            <a:avLst/>
          </a:prstGeom>
          <a:noFill/>
        </p:spPr>
        <p:txBody>
          <a:bodyPr wrap="square" rtlCol="0">
            <a:spAutoFit/>
          </a:bodyPr>
          <a:lstStyle/>
          <a:p>
            <a:r>
              <a:rPr kumimoji="1" lang="ja-JP" altLang="en-US" sz="1600" dirty="0"/>
              <a:t>通常の診療エリアでの処置</a:t>
            </a:r>
          </a:p>
        </p:txBody>
      </p:sp>
      <p:sp>
        <p:nvSpPr>
          <p:cNvPr id="69" name="下矢印 68">
            <a:extLst>
              <a:ext uri="{FF2B5EF4-FFF2-40B4-BE49-F238E27FC236}">
                <a16:creationId xmlns:a16="http://schemas.microsoft.com/office/drawing/2014/main" id="{AE6334D4-ECCE-F343-9723-C3EDD5FA6049}"/>
              </a:ext>
            </a:extLst>
          </p:cNvPr>
          <p:cNvSpPr/>
          <p:nvPr/>
        </p:nvSpPr>
        <p:spPr>
          <a:xfrm>
            <a:off x="1558053" y="4244747"/>
            <a:ext cx="358945" cy="54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598D7846-F718-BD45-BF9C-1D976576B390}"/>
              </a:ext>
            </a:extLst>
          </p:cNvPr>
          <p:cNvSpPr txBox="1"/>
          <p:nvPr/>
        </p:nvSpPr>
        <p:spPr>
          <a:xfrm>
            <a:off x="3267158" y="4858307"/>
            <a:ext cx="2708954" cy="584775"/>
          </a:xfrm>
          <a:prstGeom prst="rect">
            <a:avLst/>
          </a:prstGeom>
          <a:noFill/>
        </p:spPr>
        <p:txBody>
          <a:bodyPr wrap="square" rtlCol="0">
            <a:spAutoFit/>
          </a:bodyPr>
          <a:lstStyle/>
          <a:p>
            <a:r>
              <a:rPr kumimoji="1" lang="ja-JP" altLang="en-US" sz="1600" dirty="0"/>
              <a:t>表面汚染がなければ</a:t>
            </a:r>
            <a:endParaRPr kumimoji="1" lang="en-US" altLang="ja-JP" sz="1600" dirty="0"/>
          </a:p>
          <a:p>
            <a:r>
              <a:rPr lang="ja-JP" altLang="en-US" sz="1600" dirty="0"/>
              <a:t>通常の診療エリアでの処置</a:t>
            </a:r>
            <a:endParaRPr lang="en-US" altLang="ja-JP" sz="1600" dirty="0"/>
          </a:p>
        </p:txBody>
      </p:sp>
      <p:sp>
        <p:nvSpPr>
          <p:cNvPr id="71" name="下矢印 70">
            <a:extLst>
              <a:ext uri="{FF2B5EF4-FFF2-40B4-BE49-F238E27FC236}">
                <a16:creationId xmlns:a16="http://schemas.microsoft.com/office/drawing/2014/main" id="{EFFD248C-A6C5-7342-B554-40215C0F1BDE}"/>
              </a:ext>
            </a:extLst>
          </p:cNvPr>
          <p:cNvSpPr/>
          <p:nvPr/>
        </p:nvSpPr>
        <p:spPr>
          <a:xfrm>
            <a:off x="4441341" y="4247549"/>
            <a:ext cx="358945" cy="54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5075F9FF-7F72-C844-9F0E-10C4CE6DD3B0}"/>
              </a:ext>
            </a:extLst>
          </p:cNvPr>
          <p:cNvSpPr txBox="1"/>
          <p:nvPr/>
        </p:nvSpPr>
        <p:spPr>
          <a:xfrm>
            <a:off x="6321936" y="4859811"/>
            <a:ext cx="2289849" cy="584775"/>
          </a:xfrm>
          <a:prstGeom prst="rect">
            <a:avLst/>
          </a:prstGeom>
          <a:noFill/>
        </p:spPr>
        <p:txBody>
          <a:bodyPr wrap="square" rtlCol="0">
            <a:spAutoFit/>
          </a:bodyPr>
          <a:lstStyle/>
          <a:p>
            <a:r>
              <a:rPr kumimoji="1" lang="ja-JP" altLang="en-US" sz="1600" dirty="0"/>
              <a:t>汚染対応可能なエリアでの処置</a:t>
            </a:r>
          </a:p>
        </p:txBody>
      </p:sp>
      <p:sp>
        <p:nvSpPr>
          <p:cNvPr id="73" name="下矢印 72">
            <a:extLst>
              <a:ext uri="{FF2B5EF4-FFF2-40B4-BE49-F238E27FC236}">
                <a16:creationId xmlns:a16="http://schemas.microsoft.com/office/drawing/2014/main" id="{82A2CC49-AB9E-B24C-9872-3B214BE61904}"/>
              </a:ext>
            </a:extLst>
          </p:cNvPr>
          <p:cNvSpPr/>
          <p:nvPr/>
        </p:nvSpPr>
        <p:spPr>
          <a:xfrm>
            <a:off x="7287735" y="4244747"/>
            <a:ext cx="358945" cy="54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A074E2BC-A755-764B-886B-02BB043DD652}"/>
              </a:ext>
            </a:extLst>
          </p:cNvPr>
          <p:cNvSpPr/>
          <p:nvPr/>
        </p:nvSpPr>
        <p:spPr>
          <a:xfrm>
            <a:off x="574374" y="5463070"/>
            <a:ext cx="2326299" cy="646331"/>
          </a:xfrm>
          <a:prstGeom prst="rect">
            <a:avLst/>
          </a:prstGeom>
        </p:spPr>
        <p:txBody>
          <a:bodyPr wrap="square">
            <a:spAutoFit/>
          </a:bodyPr>
          <a:lstStyle/>
          <a:p>
            <a:pPr marL="0" lvl="1"/>
            <a:r>
              <a:rPr lang="ja-JP" altLang="en-US" sz="1200" dirty="0">
                <a:solidFill>
                  <a:srgbClr val="FF0000"/>
                </a:solidFill>
                <a:latin typeface="+mn-ea"/>
                <a:cs typeface="Meiryo UI" pitchFamily="50" charset="-128"/>
              </a:rPr>
              <a:t>前駆症状</a:t>
            </a:r>
            <a:r>
              <a:rPr lang="ja-JP" altLang="en-US" sz="1200" dirty="0">
                <a:latin typeface="+mn-ea"/>
                <a:cs typeface="Meiryo UI" pitchFamily="50" charset="-128"/>
              </a:rPr>
              <a:t>（嘔吐、下痢、頭痛、意識障害など）が出現した際は、</a:t>
            </a:r>
            <a:endParaRPr lang="en-US" altLang="ja-JP" sz="1200" dirty="0">
              <a:latin typeface="+mn-ea"/>
              <a:cs typeface="Meiryo UI" pitchFamily="50" charset="-128"/>
            </a:endParaRPr>
          </a:p>
          <a:p>
            <a:pPr marL="0" lvl="1"/>
            <a:r>
              <a:rPr lang="ja-JP" altLang="en-US" sz="1200" dirty="0">
                <a:latin typeface="+mn-ea"/>
                <a:cs typeface="Meiryo UI" pitchFamily="50" charset="-128"/>
              </a:rPr>
              <a:t>高線量被ばくを疑う</a:t>
            </a:r>
          </a:p>
        </p:txBody>
      </p:sp>
      <p:sp>
        <p:nvSpPr>
          <p:cNvPr id="75" name="正方形/長方形 74">
            <a:extLst>
              <a:ext uri="{FF2B5EF4-FFF2-40B4-BE49-F238E27FC236}">
                <a16:creationId xmlns:a16="http://schemas.microsoft.com/office/drawing/2014/main" id="{26C60395-C8A4-C34B-B0CA-FC63F8DC3998}"/>
              </a:ext>
            </a:extLst>
          </p:cNvPr>
          <p:cNvSpPr/>
          <p:nvPr/>
        </p:nvSpPr>
        <p:spPr>
          <a:xfrm>
            <a:off x="6309831" y="5443082"/>
            <a:ext cx="2547364" cy="830997"/>
          </a:xfrm>
          <a:prstGeom prst="rect">
            <a:avLst/>
          </a:prstGeom>
        </p:spPr>
        <p:txBody>
          <a:bodyPr wrap="square">
            <a:spAutoFit/>
          </a:bodyPr>
          <a:lstStyle/>
          <a:p>
            <a:r>
              <a:rPr lang="ja-JP" altLang="en-US" sz="1200" dirty="0">
                <a:latin typeface="+mn-ea"/>
                <a:cs typeface="Meiryo UI" pitchFamily="50" charset="-128"/>
              </a:rPr>
              <a:t>全身状態の安定化が優先</a:t>
            </a:r>
            <a:endParaRPr lang="en-US" altLang="ja-JP" sz="1200" dirty="0">
              <a:latin typeface="+mn-ea"/>
              <a:cs typeface="Meiryo UI" pitchFamily="50" charset="-128"/>
            </a:endParaRPr>
          </a:p>
          <a:p>
            <a:r>
              <a:rPr lang="ja-JP" altLang="en-US" sz="1200" dirty="0">
                <a:latin typeface="+mn-ea"/>
                <a:cs typeface="Meiryo UI" pitchFamily="50" charset="-128"/>
              </a:rPr>
              <a:t>汚染拡大防止対策が必要</a:t>
            </a:r>
            <a:endParaRPr lang="en-US" altLang="ja-JP" sz="1200" dirty="0">
              <a:latin typeface="+mn-ea"/>
              <a:cs typeface="Meiryo UI" pitchFamily="50" charset="-128"/>
            </a:endParaRPr>
          </a:p>
          <a:p>
            <a:r>
              <a:rPr lang="ja-JP" altLang="en-US" sz="1200" dirty="0">
                <a:latin typeface="+mn-ea"/>
                <a:cs typeface="Meiryo UI" pitchFamily="50" charset="-128"/>
              </a:rPr>
              <a:t>（汚染検査、除染等）</a:t>
            </a:r>
            <a:endParaRPr lang="en-US" altLang="ja-JP" sz="1200" dirty="0">
              <a:latin typeface="+mn-ea"/>
              <a:cs typeface="Meiryo UI" pitchFamily="50" charset="-128"/>
            </a:endParaRPr>
          </a:p>
          <a:p>
            <a:r>
              <a:rPr lang="ja-JP" altLang="en-US" sz="1200" dirty="0">
                <a:latin typeface="+mn-ea"/>
                <a:cs typeface="Meiryo UI" pitchFamily="50" charset="-128"/>
              </a:rPr>
              <a:t>ただし、</a:t>
            </a:r>
            <a:r>
              <a:rPr lang="ja-JP" altLang="en-US" sz="1200" dirty="0">
                <a:solidFill>
                  <a:srgbClr val="FF0000"/>
                </a:solidFill>
                <a:latin typeface="+mn-ea"/>
                <a:cs typeface="Meiryo UI" pitchFamily="50" charset="-128"/>
              </a:rPr>
              <a:t>除染は救命処置ではない</a:t>
            </a:r>
          </a:p>
        </p:txBody>
      </p:sp>
      <p:sp>
        <p:nvSpPr>
          <p:cNvPr id="76" name="正方形/長方形 75">
            <a:extLst>
              <a:ext uri="{FF2B5EF4-FFF2-40B4-BE49-F238E27FC236}">
                <a16:creationId xmlns:a16="http://schemas.microsoft.com/office/drawing/2014/main" id="{E0C8F6B8-755F-AC4B-BCAB-0F668E743C83}"/>
              </a:ext>
            </a:extLst>
          </p:cNvPr>
          <p:cNvSpPr/>
          <p:nvPr/>
        </p:nvSpPr>
        <p:spPr>
          <a:xfrm>
            <a:off x="3347130" y="5491422"/>
            <a:ext cx="2547365" cy="461665"/>
          </a:xfrm>
          <a:prstGeom prst="rect">
            <a:avLst/>
          </a:prstGeom>
        </p:spPr>
        <p:txBody>
          <a:bodyPr wrap="square">
            <a:spAutoFit/>
          </a:bodyPr>
          <a:lstStyle/>
          <a:p>
            <a:r>
              <a:rPr lang="ja-JP" altLang="en-US" sz="1200" dirty="0">
                <a:solidFill>
                  <a:srgbClr val="FF0000"/>
                </a:solidFill>
                <a:latin typeface="+mn-ea"/>
                <a:cs typeface="Meiryo UI" pitchFamily="50" charset="-128"/>
              </a:rPr>
              <a:t>早期の薬剤投与</a:t>
            </a:r>
            <a:r>
              <a:rPr lang="ja-JP" altLang="en-US" sz="1200" dirty="0">
                <a:latin typeface="+mn-ea"/>
                <a:cs typeface="Meiryo UI" pitchFamily="50" charset="-128"/>
              </a:rPr>
              <a:t>などを考慮</a:t>
            </a:r>
            <a:endParaRPr lang="en-US" altLang="ja-JP" sz="1200" dirty="0">
              <a:latin typeface="+mn-ea"/>
              <a:cs typeface="Meiryo UI" pitchFamily="50" charset="-128"/>
            </a:endParaRPr>
          </a:p>
          <a:p>
            <a:r>
              <a:rPr lang="ja-JP" altLang="en-US" sz="1200" dirty="0">
                <a:latin typeface="+mn-ea"/>
                <a:cs typeface="Meiryo UI" pitchFamily="50" charset="-128"/>
              </a:rPr>
              <a:t>排泄物には放射性物質が含まれる</a:t>
            </a:r>
          </a:p>
        </p:txBody>
      </p:sp>
      <p:sp>
        <p:nvSpPr>
          <p:cNvPr id="3" name="スライド番号プレースホルダー 2">
            <a:extLst>
              <a:ext uri="{FF2B5EF4-FFF2-40B4-BE49-F238E27FC236}">
                <a16:creationId xmlns:a16="http://schemas.microsoft.com/office/drawing/2014/main" id="{F16BCBAE-2B02-4243-9E17-631ABA0C123D}"/>
              </a:ext>
            </a:extLst>
          </p:cNvPr>
          <p:cNvSpPr>
            <a:spLocks noGrp="1"/>
          </p:cNvSpPr>
          <p:nvPr>
            <p:ph type="sldNum" sz="quarter" idx="12"/>
          </p:nvPr>
        </p:nvSpPr>
        <p:spPr>
          <a:xfrm>
            <a:off x="6893546" y="6134248"/>
            <a:ext cx="2057400" cy="365125"/>
          </a:xfrm>
        </p:spPr>
        <p:txBody>
          <a:bodyPr/>
          <a:lstStyle/>
          <a:p>
            <a:fld id="{58DD1769-DAE9-6C4E-82F4-B62273FFA290}" type="slidenum">
              <a:rPr kumimoji="1" lang="ja-JP" altLang="en-US" smtClean="0"/>
              <a:t>2</a:t>
            </a:fld>
            <a:endParaRPr kumimoji="1" lang="ja-JP" altLang="en-US"/>
          </a:p>
        </p:txBody>
      </p:sp>
    </p:spTree>
    <p:extLst>
      <p:ext uri="{BB962C8B-B14F-4D97-AF65-F5344CB8AC3E}">
        <p14:creationId xmlns:p14="http://schemas.microsoft.com/office/powerpoint/2010/main" val="2761011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D83F36-F224-7343-908F-4FD511D6BB36}"/>
              </a:ext>
            </a:extLst>
          </p:cNvPr>
          <p:cNvSpPr>
            <a:spLocks noGrp="1"/>
          </p:cNvSpPr>
          <p:nvPr>
            <p:ph type="title"/>
          </p:nvPr>
        </p:nvSpPr>
        <p:spPr/>
        <p:txBody>
          <a:bodyPr/>
          <a:lstStyle/>
          <a:p>
            <a:r>
              <a:rPr kumimoji="1" lang="ja-JP" altLang="en-US"/>
              <a:t>処置室の復帰</a:t>
            </a:r>
          </a:p>
        </p:txBody>
      </p:sp>
      <p:sp>
        <p:nvSpPr>
          <p:cNvPr id="3" name="コンテンツ プレースホルダー 2">
            <a:extLst>
              <a:ext uri="{FF2B5EF4-FFF2-40B4-BE49-F238E27FC236}">
                <a16:creationId xmlns:a16="http://schemas.microsoft.com/office/drawing/2014/main" id="{997359B7-C89E-6A48-B180-BDFABAE1492D}"/>
              </a:ext>
            </a:extLst>
          </p:cNvPr>
          <p:cNvSpPr>
            <a:spLocks noGrp="1"/>
          </p:cNvSpPr>
          <p:nvPr>
            <p:ph idx="1"/>
          </p:nvPr>
        </p:nvSpPr>
        <p:spPr>
          <a:xfrm>
            <a:off x="474741" y="1516652"/>
            <a:ext cx="5999264" cy="4904755"/>
          </a:xfrm>
        </p:spPr>
        <p:txBody>
          <a:bodyPr>
            <a:normAutofit/>
          </a:bodyPr>
          <a:lstStyle/>
          <a:p>
            <a:pPr marL="457200" indent="-457200">
              <a:buFont typeface="+mj-lt"/>
              <a:buAutoNum type="arabicPeriod"/>
            </a:pPr>
            <a:r>
              <a:rPr lang="ja-JP" altLang="en-US" dirty="0"/>
              <a:t>処置室から廃棄物を移動する</a:t>
            </a:r>
          </a:p>
          <a:p>
            <a:pPr marL="457200" indent="-457200">
              <a:buFont typeface="+mj-lt"/>
              <a:buAutoNum type="arabicPeriod"/>
            </a:pPr>
            <a:r>
              <a:rPr lang="ja-JP" altLang="en-US" dirty="0"/>
              <a:t>処置室の汚染検査</a:t>
            </a:r>
          </a:p>
          <a:p>
            <a:pPr marL="457200" indent="-457200">
              <a:buFont typeface="+mj-lt"/>
              <a:buAutoNum type="arabicPeriod"/>
            </a:pPr>
            <a:r>
              <a:rPr lang="ja-JP" altLang="en-US" dirty="0"/>
              <a:t>必要であれば除染</a:t>
            </a:r>
          </a:p>
          <a:p>
            <a:pPr lvl="1"/>
            <a:r>
              <a:rPr lang="ja-JP" altLang="en-US" dirty="0"/>
              <a:t>通常の清掃と同じ</a:t>
            </a:r>
          </a:p>
          <a:p>
            <a:pPr lvl="1"/>
            <a:r>
              <a:rPr lang="ja-JP" altLang="en-US" dirty="0"/>
              <a:t>再度、汚染検査を実施する</a:t>
            </a:r>
          </a:p>
          <a:p>
            <a:pPr marL="457200" indent="-457200">
              <a:buFont typeface="+mj-lt"/>
              <a:buAutoNum type="arabicPeriod"/>
            </a:pPr>
            <a:r>
              <a:rPr lang="ja-JP" altLang="en-US" dirty="0"/>
              <a:t>臨時の管理区域の設定を解除する</a:t>
            </a:r>
            <a:endParaRPr lang="en-US" altLang="ja-JP" dirty="0"/>
          </a:p>
          <a:p>
            <a:endParaRPr lang="ja-JP" altLang="en-US" dirty="0"/>
          </a:p>
          <a:p>
            <a:r>
              <a:rPr lang="ja-JP" altLang="en-US" dirty="0"/>
              <a:t>放射性物質による汚染のある廃棄物</a:t>
            </a:r>
          </a:p>
          <a:p>
            <a:pPr lvl="1"/>
            <a:r>
              <a:rPr lang="ja-JP" altLang="en-US" dirty="0"/>
              <a:t>汚染のない廃棄物とは区別する</a:t>
            </a:r>
          </a:p>
          <a:p>
            <a:pPr lvl="1"/>
            <a:r>
              <a:rPr lang="ja-JP" altLang="en-US" dirty="0"/>
              <a:t>放射性物質の付着している廃棄物はビニール袋もしくはコンテナに入れる</a:t>
            </a:r>
          </a:p>
          <a:p>
            <a:pPr lvl="1"/>
            <a:r>
              <a:rPr lang="ja-JP" altLang="en-US" dirty="0"/>
              <a:t>ビニール袋あるいはコンテナをサーベイする</a:t>
            </a:r>
          </a:p>
          <a:p>
            <a:pPr lvl="1"/>
            <a:r>
              <a:rPr lang="ja-JP" altLang="en-US" dirty="0"/>
              <a:t>放射性物質の廃棄物からの被ばくを避けるために壁での遮蔽や距離をとる</a:t>
            </a:r>
          </a:p>
          <a:p>
            <a:endParaRPr kumimoji="1" lang="ja-JP" altLang="en-US" dirty="0"/>
          </a:p>
        </p:txBody>
      </p:sp>
      <p:pic>
        <p:nvPicPr>
          <p:cNvPr id="4" name="コンテンツ プレースホルダー 6" descr="DSC_0496.JPG">
            <a:extLst>
              <a:ext uri="{FF2B5EF4-FFF2-40B4-BE49-F238E27FC236}">
                <a16:creationId xmlns:a16="http://schemas.microsoft.com/office/drawing/2014/main" id="{407D5B32-F9F5-E641-BF7B-098791BB31A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rot="16200000">
            <a:off x="6104029" y="1949294"/>
            <a:ext cx="2919979" cy="1872208"/>
          </a:xfrm>
          <a:prstGeom prst="rect">
            <a:avLst/>
          </a:prstGeom>
        </p:spPr>
      </p:pic>
      <p:pic>
        <p:nvPicPr>
          <p:cNvPr id="5" name="Picture 5">
            <a:extLst>
              <a:ext uri="{FF2B5EF4-FFF2-40B4-BE49-F238E27FC236}">
                <a16:creationId xmlns:a16="http://schemas.microsoft.com/office/drawing/2014/main" id="{79AD35C8-9541-FE44-B7BB-93F9B6FF784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l="-12925" r="-12925"/>
          <a:stretch>
            <a:fillRect/>
          </a:stretch>
        </p:blipFill>
        <p:spPr>
          <a:xfrm>
            <a:off x="6339883" y="4377737"/>
            <a:ext cx="2804118" cy="1799227"/>
          </a:xfrm>
          <a:prstGeom prst="rect">
            <a:avLst/>
          </a:prstGeom>
        </p:spPr>
      </p:pic>
      <p:sp>
        <p:nvSpPr>
          <p:cNvPr id="6" name="スライド番号プレースホルダー 5">
            <a:extLst>
              <a:ext uri="{FF2B5EF4-FFF2-40B4-BE49-F238E27FC236}">
                <a16:creationId xmlns:a16="http://schemas.microsoft.com/office/drawing/2014/main" id="{75108A6A-E486-F54A-AE2E-723230540DF9}"/>
              </a:ext>
            </a:extLst>
          </p:cNvPr>
          <p:cNvSpPr>
            <a:spLocks noGrp="1"/>
          </p:cNvSpPr>
          <p:nvPr>
            <p:ph type="sldNum" sz="quarter" idx="12"/>
          </p:nvPr>
        </p:nvSpPr>
        <p:spPr/>
        <p:txBody>
          <a:bodyPr/>
          <a:lstStyle/>
          <a:p>
            <a:fld id="{58DD1769-DAE9-6C4E-82F4-B62273FFA290}" type="slidenum">
              <a:rPr kumimoji="1" lang="ja-JP" altLang="en-US" smtClean="0"/>
              <a:t>20</a:t>
            </a:fld>
            <a:endParaRPr kumimoji="1" lang="ja-JP" altLang="en-US"/>
          </a:p>
        </p:txBody>
      </p:sp>
    </p:spTree>
    <p:extLst>
      <p:ext uri="{BB962C8B-B14F-4D97-AF65-F5344CB8AC3E}">
        <p14:creationId xmlns:p14="http://schemas.microsoft.com/office/powerpoint/2010/main" val="4193927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8F1B53-BF83-F943-A9AC-2D7AAE208FD4}"/>
              </a:ext>
            </a:extLst>
          </p:cNvPr>
          <p:cNvSpPr>
            <a:spLocks noGrp="1"/>
          </p:cNvSpPr>
          <p:nvPr>
            <p:ph type="title"/>
          </p:nvPr>
        </p:nvSpPr>
        <p:spPr/>
        <p:txBody>
          <a:bodyPr/>
          <a:lstStyle/>
          <a:p>
            <a:r>
              <a:rPr kumimoji="1" lang="ja-JP" altLang="en-US"/>
              <a:t>退出後に汚染を検知した場合の対応</a:t>
            </a:r>
          </a:p>
        </p:txBody>
      </p:sp>
      <p:sp>
        <p:nvSpPr>
          <p:cNvPr id="3" name="コンテンツ プレースホルダー 2">
            <a:extLst>
              <a:ext uri="{FF2B5EF4-FFF2-40B4-BE49-F238E27FC236}">
                <a16:creationId xmlns:a16="http://schemas.microsoft.com/office/drawing/2014/main" id="{BB7A3827-222D-2741-BFE9-51B27A435550}"/>
              </a:ext>
            </a:extLst>
          </p:cNvPr>
          <p:cNvSpPr>
            <a:spLocks noGrp="1"/>
          </p:cNvSpPr>
          <p:nvPr>
            <p:ph idx="1"/>
          </p:nvPr>
        </p:nvSpPr>
        <p:spPr>
          <a:xfrm>
            <a:off x="628650" y="1081897"/>
            <a:ext cx="7886700" cy="4904755"/>
          </a:xfrm>
        </p:spPr>
        <p:txBody>
          <a:bodyPr>
            <a:normAutofit/>
          </a:bodyPr>
          <a:lstStyle/>
          <a:p>
            <a:pPr>
              <a:lnSpc>
                <a:spcPct val="100000"/>
              </a:lnSpc>
            </a:pPr>
            <a:endParaRPr lang="en-US" altLang="ja-JP" dirty="0"/>
          </a:p>
          <a:p>
            <a:pPr>
              <a:lnSpc>
                <a:spcPct val="100000"/>
              </a:lnSpc>
            </a:pPr>
            <a:endParaRPr lang="en-US" altLang="ja-JP" dirty="0"/>
          </a:p>
          <a:p>
            <a:pPr>
              <a:lnSpc>
                <a:spcPct val="100000"/>
              </a:lnSpc>
            </a:pPr>
            <a:r>
              <a:rPr lang="ja-JP" altLang="en-US" dirty="0"/>
              <a:t>汚染している可能性のあるエリアを全て閉鎖する</a:t>
            </a:r>
            <a:endParaRPr lang="en-US" altLang="ja-JP" dirty="0"/>
          </a:p>
          <a:p>
            <a:pPr lvl="1">
              <a:lnSpc>
                <a:spcPct val="100000"/>
              </a:lnSpc>
            </a:pPr>
            <a:r>
              <a:rPr lang="ja-JP" altLang="en-US" dirty="0"/>
              <a:t>患者や職員の動線から推定</a:t>
            </a:r>
          </a:p>
          <a:p>
            <a:pPr>
              <a:lnSpc>
                <a:spcPct val="100000"/>
              </a:lnSpc>
            </a:pPr>
            <a:r>
              <a:rPr lang="ja-JP" altLang="en-US" dirty="0"/>
              <a:t>エリア内の職員は、汚染検査を実施後、エリア外へ出る</a:t>
            </a:r>
          </a:p>
          <a:p>
            <a:pPr>
              <a:lnSpc>
                <a:spcPct val="100000"/>
              </a:lnSpc>
            </a:pPr>
            <a:r>
              <a:rPr lang="ja-JP" altLang="en-US" dirty="0"/>
              <a:t>エリア内の施設、資機材の汚染検査を実施</a:t>
            </a:r>
          </a:p>
          <a:p>
            <a:pPr>
              <a:lnSpc>
                <a:spcPct val="100000"/>
              </a:lnSpc>
            </a:pPr>
            <a:r>
              <a:rPr lang="ja-JP" altLang="en-US" dirty="0"/>
              <a:t>汚染があれば除染する</a:t>
            </a:r>
          </a:p>
          <a:p>
            <a:pPr>
              <a:lnSpc>
                <a:spcPct val="100000"/>
              </a:lnSpc>
            </a:pPr>
            <a:r>
              <a:rPr lang="ja-JP" altLang="en-US" dirty="0"/>
              <a:t>汚染が広がっていても、その後の検査、除染をきちんとすれば汚染拡大防止ができる</a:t>
            </a:r>
            <a:endParaRPr lang="en-US" altLang="ja-JP" dirty="0"/>
          </a:p>
        </p:txBody>
      </p:sp>
      <p:sp>
        <p:nvSpPr>
          <p:cNvPr id="4" name="スライド番号プレースホルダー 3">
            <a:extLst>
              <a:ext uri="{FF2B5EF4-FFF2-40B4-BE49-F238E27FC236}">
                <a16:creationId xmlns:a16="http://schemas.microsoft.com/office/drawing/2014/main" id="{87FE6D61-AA87-2640-B0AD-014FD5DA3D35}"/>
              </a:ext>
            </a:extLst>
          </p:cNvPr>
          <p:cNvSpPr>
            <a:spLocks noGrp="1"/>
          </p:cNvSpPr>
          <p:nvPr>
            <p:ph type="sldNum" sz="quarter" idx="12"/>
          </p:nvPr>
        </p:nvSpPr>
        <p:spPr/>
        <p:txBody>
          <a:bodyPr/>
          <a:lstStyle/>
          <a:p>
            <a:fld id="{58DD1769-DAE9-6C4E-82F4-B62273FFA290}" type="slidenum">
              <a:rPr kumimoji="1" lang="ja-JP" altLang="en-US" smtClean="0"/>
              <a:t>21</a:t>
            </a:fld>
            <a:endParaRPr kumimoji="1" lang="ja-JP" altLang="en-US"/>
          </a:p>
        </p:txBody>
      </p:sp>
    </p:spTree>
    <p:extLst>
      <p:ext uri="{BB962C8B-B14F-4D97-AF65-F5344CB8AC3E}">
        <p14:creationId xmlns:p14="http://schemas.microsoft.com/office/powerpoint/2010/main" val="4168693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5A945-6C02-3A42-A41D-71CB331EA4F0}"/>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B5A781A9-1C42-9944-B02F-7D923A1F1645}"/>
              </a:ext>
            </a:extLst>
          </p:cNvPr>
          <p:cNvSpPr>
            <a:spLocks noGrp="1"/>
          </p:cNvSpPr>
          <p:nvPr>
            <p:ph idx="1"/>
          </p:nvPr>
        </p:nvSpPr>
        <p:spPr>
          <a:xfrm>
            <a:off x="628650" y="1073033"/>
            <a:ext cx="8107944" cy="4904755"/>
          </a:xfrm>
        </p:spPr>
        <p:txBody>
          <a:bodyPr/>
          <a:lstStyle/>
          <a:p>
            <a:endParaRPr lang="en-US" altLang="ja-JP" dirty="0"/>
          </a:p>
          <a:p>
            <a:endParaRPr lang="en-US" altLang="ja-JP" dirty="0"/>
          </a:p>
          <a:p>
            <a:pPr>
              <a:lnSpc>
                <a:spcPct val="100000"/>
              </a:lnSpc>
            </a:pPr>
            <a:r>
              <a:rPr lang="ja-JP" altLang="en-US" dirty="0"/>
              <a:t>外部被ばくの患者対応では、対応者は被ばくしない</a:t>
            </a:r>
          </a:p>
          <a:p>
            <a:pPr>
              <a:lnSpc>
                <a:spcPct val="100000"/>
              </a:lnSpc>
            </a:pPr>
            <a:r>
              <a:rPr lang="ja-JP" altLang="en-US" dirty="0"/>
              <a:t>体表面汚染では、患者も対応者も、危険な被ばくはしない</a:t>
            </a:r>
          </a:p>
          <a:p>
            <a:pPr>
              <a:lnSpc>
                <a:spcPct val="100000"/>
              </a:lnSpc>
            </a:pPr>
            <a:r>
              <a:rPr lang="ja-JP" altLang="en-US" dirty="0"/>
              <a:t>体表面汚染は、直ちに生命には影響しない</a:t>
            </a:r>
          </a:p>
          <a:p>
            <a:pPr>
              <a:lnSpc>
                <a:spcPct val="100000"/>
              </a:lnSpc>
            </a:pPr>
            <a:r>
              <a:rPr lang="ja-JP" altLang="en-US" dirty="0"/>
              <a:t>汚染検査は最優先ではない</a:t>
            </a:r>
            <a:endParaRPr lang="en-US" altLang="ja-JP" dirty="0"/>
          </a:p>
          <a:p>
            <a:pPr>
              <a:lnSpc>
                <a:spcPct val="100000"/>
              </a:lnSpc>
            </a:pPr>
            <a:r>
              <a:rPr lang="ja-JP" altLang="en-US" dirty="0"/>
              <a:t>まず最初に生理学的評価を行い、救命処置を優先する</a:t>
            </a:r>
          </a:p>
          <a:p>
            <a:pPr>
              <a:lnSpc>
                <a:spcPct val="100000"/>
              </a:lnSpc>
            </a:pPr>
            <a:r>
              <a:rPr lang="ja-JP" altLang="en-US" dirty="0"/>
              <a:t>除染は、脱衣、拭き取り（乾式除染）、水をかけながら洗い流す（湿式除染）の</a:t>
            </a:r>
            <a:r>
              <a:rPr lang="en-US" altLang="ja-JP" dirty="0"/>
              <a:t>3</a:t>
            </a:r>
            <a:r>
              <a:rPr lang="ja-JP" altLang="en-US" dirty="0"/>
              <a:t>つの方法がある</a:t>
            </a:r>
          </a:p>
          <a:p>
            <a:endParaRPr kumimoji="1" lang="ja-JP" altLang="en-US" dirty="0"/>
          </a:p>
        </p:txBody>
      </p:sp>
      <p:sp>
        <p:nvSpPr>
          <p:cNvPr id="4" name="スライド番号プレースホルダー 3">
            <a:extLst>
              <a:ext uri="{FF2B5EF4-FFF2-40B4-BE49-F238E27FC236}">
                <a16:creationId xmlns:a16="http://schemas.microsoft.com/office/drawing/2014/main" id="{41DA6569-DD9C-FA43-B519-B2DADFC31FA8}"/>
              </a:ext>
            </a:extLst>
          </p:cNvPr>
          <p:cNvSpPr>
            <a:spLocks noGrp="1"/>
          </p:cNvSpPr>
          <p:nvPr>
            <p:ph type="sldNum" sz="quarter" idx="12"/>
          </p:nvPr>
        </p:nvSpPr>
        <p:spPr/>
        <p:txBody>
          <a:bodyPr/>
          <a:lstStyle/>
          <a:p>
            <a:fld id="{58DD1769-DAE9-6C4E-82F4-B62273FFA290}" type="slidenum">
              <a:rPr kumimoji="1" lang="ja-JP" altLang="en-US" smtClean="0"/>
              <a:t>22</a:t>
            </a:fld>
            <a:endParaRPr kumimoji="1" lang="ja-JP" altLang="en-US"/>
          </a:p>
        </p:txBody>
      </p:sp>
    </p:spTree>
    <p:extLst>
      <p:ext uri="{BB962C8B-B14F-4D97-AF65-F5344CB8AC3E}">
        <p14:creationId xmlns:p14="http://schemas.microsoft.com/office/powerpoint/2010/main" val="29347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90A6D1-BDE4-AD4A-9AEB-08783F1E1C5B}"/>
              </a:ext>
            </a:extLst>
          </p:cNvPr>
          <p:cNvSpPr>
            <a:spLocks noGrp="1"/>
          </p:cNvSpPr>
          <p:nvPr>
            <p:ph type="title"/>
          </p:nvPr>
        </p:nvSpPr>
        <p:spPr/>
        <p:txBody>
          <a:bodyPr/>
          <a:lstStyle/>
          <a:p>
            <a:r>
              <a:rPr lang="ja-JP" altLang="en-US"/>
              <a:t>放射線事故・災害対応の原則</a:t>
            </a:r>
            <a:endParaRPr kumimoji="1" lang="ja-JP" altLang="en-US"/>
          </a:p>
        </p:txBody>
      </p:sp>
      <p:sp>
        <p:nvSpPr>
          <p:cNvPr id="3" name="コンテンツ プレースホルダー 2">
            <a:extLst>
              <a:ext uri="{FF2B5EF4-FFF2-40B4-BE49-F238E27FC236}">
                <a16:creationId xmlns:a16="http://schemas.microsoft.com/office/drawing/2014/main" id="{D52932C9-B890-B34E-9B2C-3C251C178333}"/>
              </a:ext>
            </a:extLst>
          </p:cNvPr>
          <p:cNvSpPr>
            <a:spLocks noGrp="1"/>
          </p:cNvSpPr>
          <p:nvPr>
            <p:ph idx="1"/>
          </p:nvPr>
        </p:nvSpPr>
        <p:spPr>
          <a:xfrm>
            <a:off x="286071" y="1507978"/>
            <a:ext cx="8696419" cy="4848373"/>
          </a:xfrm>
        </p:spPr>
        <p:txBody>
          <a:bodyPr/>
          <a:lstStyle/>
          <a:p>
            <a:r>
              <a:rPr lang="ja-JP" altLang="en-US" dirty="0"/>
              <a:t>二次災害の予防</a:t>
            </a:r>
          </a:p>
          <a:p>
            <a:pPr lvl="1"/>
            <a:r>
              <a:rPr lang="ja-JP" altLang="en-US" dirty="0"/>
              <a:t>救助者の安全確保、被ばく線量管理（放射線防護）</a:t>
            </a:r>
          </a:p>
          <a:p>
            <a:pPr lvl="2"/>
            <a:r>
              <a:rPr lang="ja-JP" altLang="en-US" sz="1600" dirty="0"/>
              <a:t>外部被ばく防護：防護三原則、放射線測定器、個人線量計</a:t>
            </a:r>
          </a:p>
          <a:p>
            <a:pPr lvl="2"/>
            <a:r>
              <a:rPr lang="ja-JP" altLang="en-US" sz="1600" dirty="0"/>
              <a:t>内部汚染の防護：マスク、喫煙、飲食の禁止</a:t>
            </a:r>
          </a:p>
          <a:p>
            <a:pPr lvl="1"/>
            <a:r>
              <a:rPr lang="ja-JP" altLang="en-US" dirty="0"/>
              <a:t>汚染拡大防止：防護装備、ゾーニング、汚染検査、除染、封じ込め（被覆）</a:t>
            </a:r>
          </a:p>
          <a:p>
            <a:pPr lvl="1"/>
            <a:r>
              <a:rPr lang="ja-JP" altLang="en-US" dirty="0"/>
              <a:t>事故状況、被ばく状況、汚染状況の把握</a:t>
            </a:r>
          </a:p>
          <a:p>
            <a:endParaRPr lang="en-US" altLang="ja-JP" dirty="0"/>
          </a:p>
          <a:p>
            <a:r>
              <a:rPr lang="ja-JP" altLang="en-US" dirty="0"/>
              <a:t>医療優先</a:t>
            </a:r>
          </a:p>
          <a:p>
            <a:pPr lvl="1"/>
            <a:r>
              <a:rPr lang="ja-JP" altLang="en-US" dirty="0">
                <a:solidFill>
                  <a:srgbClr val="FF0000"/>
                </a:solidFill>
              </a:rPr>
              <a:t>傷病者の全身状態の評価</a:t>
            </a:r>
            <a:r>
              <a:rPr lang="ja-JP" altLang="en-US">
                <a:solidFill>
                  <a:srgbClr val="FF0000"/>
                </a:solidFill>
              </a:rPr>
              <a:t>、安定化が最優先</a:t>
            </a:r>
            <a:endParaRPr lang="ja-JP" altLang="en-US" dirty="0">
              <a:solidFill>
                <a:srgbClr val="FF0000"/>
              </a:solidFill>
            </a:endParaRPr>
          </a:p>
          <a:p>
            <a:pPr lvl="1"/>
            <a:r>
              <a:rPr lang="ja-JP" altLang="en-US" dirty="0"/>
              <a:t>全身状態やバイタルサイン等が不安定な状態では、最小限の拡大防止措置で</a:t>
            </a:r>
            <a:endParaRPr lang="en-US" altLang="ja-JP" dirty="0"/>
          </a:p>
          <a:p>
            <a:pPr marL="342900" lvl="1" indent="0">
              <a:buNone/>
            </a:pPr>
            <a:r>
              <a:rPr lang="ja-JP" altLang="en-US" dirty="0"/>
              <a:t>　  早期搬送判断 （早期の医療介入）</a:t>
            </a:r>
          </a:p>
          <a:p>
            <a:pPr lvl="1"/>
            <a:r>
              <a:rPr lang="ja-JP" altLang="en-US" dirty="0"/>
              <a:t>放射線障害による症状は一般的に、被ばく直後には出現しない</a:t>
            </a:r>
          </a:p>
          <a:p>
            <a:pPr lvl="1"/>
            <a:r>
              <a:rPr lang="ja-JP" altLang="en-US" dirty="0">
                <a:solidFill>
                  <a:srgbClr val="FF0000"/>
                </a:solidFill>
              </a:rPr>
              <a:t>被ばく・汚染のみに対して、緊急に治療が必要なことはない</a:t>
            </a:r>
            <a:endParaRPr kumimoji="1" lang="ja-JP" altLang="en-US" dirty="0">
              <a:solidFill>
                <a:srgbClr val="FF0000"/>
              </a:solidFill>
            </a:endParaRPr>
          </a:p>
        </p:txBody>
      </p:sp>
      <p:sp>
        <p:nvSpPr>
          <p:cNvPr id="4" name="スライド番号プレースホルダー 3">
            <a:extLst>
              <a:ext uri="{FF2B5EF4-FFF2-40B4-BE49-F238E27FC236}">
                <a16:creationId xmlns:a16="http://schemas.microsoft.com/office/drawing/2014/main" id="{01323CF1-9F49-F743-9DC2-BF3CA5152E21}"/>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Tree>
    <p:extLst>
      <p:ext uri="{BB962C8B-B14F-4D97-AF65-F5344CB8AC3E}">
        <p14:creationId xmlns:p14="http://schemas.microsoft.com/office/powerpoint/2010/main" val="2801036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4142812-826C-EE4F-B39A-D3FDA7503721}"/>
              </a:ext>
            </a:extLst>
          </p:cNvPr>
          <p:cNvSpPr>
            <a:spLocks noGrp="1"/>
          </p:cNvSpPr>
          <p:nvPr>
            <p:ph type="title"/>
          </p:nvPr>
        </p:nvSpPr>
        <p:spPr/>
        <p:txBody>
          <a:bodyPr/>
          <a:lstStyle/>
          <a:p>
            <a:r>
              <a:rPr kumimoji="1" lang="ja-JP" altLang="en-US" dirty="0"/>
              <a:t>被ばく医療での体系的アプローチ</a:t>
            </a:r>
          </a:p>
        </p:txBody>
      </p:sp>
      <p:graphicFrame>
        <p:nvGraphicFramePr>
          <p:cNvPr id="5" name="コンテンツ プレースホルダー 4">
            <a:extLst>
              <a:ext uri="{FF2B5EF4-FFF2-40B4-BE49-F238E27FC236}">
                <a16:creationId xmlns:a16="http://schemas.microsoft.com/office/drawing/2014/main" id="{42428625-6104-7345-AC3B-889D3A68E860}"/>
              </a:ext>
            </a:extLst>
          </p:cNvPr>
          <p:cNvGraphicFramePr>
            <a:graphicFrameLocks noGrp="1"/>
          </p:cNvGraphicFramePr>
          <p:nvPr>
            <p:ph idx="1"/>
            <p:extLst>
              <p:ext uri="{D42A27DB-BD31-4B8C-83A1-F6EECF244321}">
                <p14:modId xmlns:p14="http://schemas.microsoft.com/office/powerpoint/2010/main" val="4265419472"/>
              </p:ext>
            </p:extLst>
          </p:nvPr>
        </p:nvGraphicFramePr>
        <p:xfrm>
          <a:off x="216009" y="1444344"/>
          <a:ext cx="8711981" cy="4905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スライド番号プレースホルダー 1">
            <a:extLst>
              <a:ext uri="{FF2B5EF4-FFF2-40B4-BE49-F238E27FC236}">
                <a16:creationId xmlns:a16="http://schemas.microsoft.com/office/drawing/2014/main" id="{ECC2DE92-51DC-0548-AB43-8B2E708E9972}"/>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spTree>
    <p:extLst>
      <p:ext uri="{BB962C8B-B14F-4D97-AF65-F5344CB8AC3E}">
        <p14:creationId xmlns:p14="http://schemas.microsoft.com/office/powerpoint/2010/main" val="237733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CD7FB9-477D-4843-A85B-E34707184870}"/>
              </a:ext>
            </a:extLst>
          </p:cNvPr>
          <p:cNvSpPr>
            <a:spLocks noGrp="1"/>
          </p:cNvSpPr>
          <p:nvPr>
            <p:ph type="title"/>
          </p:nvPr>
        </p:nvSpPr>
        <p:spPr/>
        <p:txBody>
          <a:bodyPr/>
          <a:lstStyle/>
          <a:p>
            <a:r>
              <a:rPr lang="ja-JP" altLang="en-US" dirty="0"/>
              <a:t>医療機関での受入準備（</a:t>
            </a:r>
            <a:r>
              <a:rPr lang="en-US" altLang="ja-JP" dirty="0"/>
              <a:t>CSCA</a:t>
            </a:r>
            <a:r>
              <a:rPr lang="ja-JP" altLang="en-US" dirty="0"/>
              <a:t>）</a:t>
            </a:r>
          </a:p>
        </p:txBody>
      </p:sp>
      <p:sp>
        <p:nvSpPr>
          <p:cNvPr id="3" name="コンテンツ プレースホルダー 2">
            <a:extLst>
              <a:ext uri="{FF2B5EF4-FFF2-40B4-BE49-F238E27FC236}">
                <a16:creationId xmlns:a16="http://schemas.microsoft.com/office/drawing/2014/main" id="{6A904DC3-605F-6E4C-9A02-2934B59606E8}"/>
              </a:ext>
            </a:extLst>
          </p:cNvPr>
          <p:cNvSpPr>
            <a:spLocks noGrp="1"/>
          </p:cNvSpPr>
          <p:nvPr>
            <p:ph idx="1"/>
          </p:nvPr>
        </p:nvSpPr>
        <p:spPr>
          <a:xfrm>
            <a:off x="628650" y="1272209"/>
            <a:ext cx="8046999" cy="5585791"/>
          </a:xfrm>
        </p:spPr>
        <p:txBody>
          <a:bodyPr>
            <a:normAutofit fontScale="85000" lnSpcReduction="10000"/>
          </a:bodyPr>
          <a:lstStyle/>
          <a:p>
            <a:pPr>
              <a:lnSpc>
                <a:spcPct val="120000"/>
              </a:lnSpc>
            </a:pPr>
            <a:r>
              <a:rPr lang="ja-JP" altLang="en-US" dirty="0"/>
              <a:t>被ばく医療の対応者の招集・参集</a:t>
            </a:r>
            <a:endParaRPr lang="en-US" altLang="ja-JP" dirty="0"/>
          </a:p>
          <a:p>
            <a:pPr lvl="1">
              <a:lnSpc>
                <a:spcPct val="120000"/>
              </a:lnSpc>
            </a:pPr>
            <a:r>
              <a:rPr lang="ja-JP" altLang="en-US" dirty="0"/>
              <a:t>チームリーダー、医師、看護師、診療放射線技師等を招集・参集</a:t>
            </a:r>
            <a:endParaRPr lang="en-US" altLang="ja-JP" dirty="0"/>
          </a:p>
          <a:p>
            <a:pPr lvl="1">
              <a:lnSpc>
                <a:spcPct val="120000"/>
              </a:lnSpc>
            </a:pPr>
            <a:r>
              <a:rPr lang="ja-JP" altLang="en-US" dirty="0"/>
              <a:t>得られた情報の共有</a:t>
            </a:r>
            <a:endParaRPr lang="en-US" altLang="ja-JP" dirty="0"/>
          </a:p>
          <a:p>
            <a:pPr>
              <a:lnSpc>
                <a:spcPct val="120000"/>
              </a:lnSpc>
            </a:pPr>
            <a:r>
              <a:rPr lang="ja-JP" altLang="en-US" dirty="0"/>
              <a:t>情報収集</a:t>
            </a:r>
            <a:endParaRPr lang="en-US" altLang="ja-JP" dirty="0"/>
          </a:p>
          <a:p>
            <a:pPr lvl="1">
              <a:lnSpc>
                <a:spcPct val="120000"/>
              </a:lnSpc>
            </a:pPr>
            <a:r>
              <a:rPr lang="ja-JP" altLang="en-US" dirty="0"/>
              <a:t>患者情報：状態（全身状態、外傷、症状など）、傷病者数、氏名、年齢等、</a:t>
            </a:r>
            <a:endParaRPr lang="en-US" altLang="ja-JP" dirty="0"/>
          </a:p>
          <a:p>
            <a:pPr marL="342900" lvl="1" indent="0">
              <a:lnSpc>
                <a:spcPct val="120000"/>
              </a:lnSpc>
              <a:buNone/>
            </a:pPr>
            <a:r>
              <a:rPr lang="ja-JP" altLang="en-US" dirty="0"/>
              <a:t>　　　　　　　被ばく・汚染の有無・程度、核種</a:t>
            </a:r>
          </a:p>
          <a:p>
            <a:pPr lvl="1">
              <a:lnSpc>
                <a:spcPct val="120000"/>
              </a:lnSpc>
            </a:pPr>
            <a:r>
              <a:rPr lang="ja-JP" altLang="en-US" dirty="0"/>
              <a:t>事故の状況：発生日時、場所（管理区域内での事故か？区域外や避難途中か？）</a:t>
            </a:r>
          </a:p>
          <a:p>
            <a:pPr lvl="1">
              <a:lnSpc>
                <a:spcPct val="120000"/>
              </a:lnSpc>
            </a:pPr>
            <a:r>
              <a:rPr lang="ja-JP" altLang="en-US" dirty="0"/>
              <a:t>追加情報の要請、連絡先の確認・コンタクトリスト作成</a:t>
            </a:r>
          </a:p>
          <a:p>
            <a:pPr lvl="1">
              <a:lnSpc>
                <a:spcPct val="120000"/>
              </a:lnSpc>
            </a:pPr>
            <a:r>
              <a:rPr lang="ja-JP" altLang="en-US" dirty="0"/>
              <a:t>事業所の専門家（放射線管理要員）の同行を要請</a:t>
            </a:r>
          </a:p>
          <a:p>
            <a:pPr lvl="1">
              <a:lnSpc>
                <a:spcPct val="120000"/>
              </a:lnSpc>
            </a:pPr>
            <a:r>
              <a:rPr lang="ja-JP" altLang="en-US" dirty="0"/>
              <a:t>到着予定時刻</a:t>
            </a:r>
            <a:endParaRPr lang="en-US" altLang="ja-JP" dirty="0"/>
          </a:p>
          <a:p>
            <a:pPr>
              <a:lnSpc>
                <a:spcPct val="120000"/>
              </a:lnSpc>
            </a:pPr>
            <a:r>
              <a:rPr lang="ja-JP" altLang="en-US" dirty="0"/>
              <a:t>放射線管理</a:t>
            </a:r>
            <a:endParaRPr lang="en-US" altLang="ja-JP" dirty="0"/>
          </a:p>
          <a:p>
            <a:pPr lvl="1">
              <a:lnSpc>
                <a:spcPct val="120000"/>
              </a:lnSpc>
            </a:pPr>
            <a:r>
              <a:rPr lang="ja-JP" altLang="en-US" dirty="0"/>
              <a:t>個人防護装備</a:t>
            </a:r>
            <a:endParaRPr lang="en-US" altLang="ja-JP" dirty="0"/>
          </a:p>
          <a:p>
            <a:pPr lvl="1">
              <a:lnSpc>
                <a:spcPct val="120000"/>
              </a:lnSpc>
            </a:pPr>
            <a:r>
              <a:rPr lang="ja-JP" altLang="en-US" dirty="0"/>
              <a:t>施設；区域の設定（臨時の放射線管理区域、ゾーニング）、処置室や病室の養生</a:t>
            </a:r>
            <a:endParaRPr lang="en-US" altLang="ja-JP" dirty="0"/>
          </a:p>
          <a:p>
            <a:pPr>
              <a:lnSpc>
                <a:spcPct val="120000"/>
              </a:lnSpc>
            </a:pPr>
            <a:r>
              <a:rPr lang="ja-JP" altLang="en-US" dirty="0"/>
              <a:t>資機材</a:t>
            </a:r>
            <a:endParaRPr lang="en-US" altLang="ja-JP" dirty="0"/>
          </a:p>
          <a:p>
            <a:pPr lvl="1">
              <a:lnSpc>
                <a:spcPct val="120000"/>
              </a:lnSpc>
            </a:pPr>
            <a:r>
              <a:rPr lang="ja-JP" altLang="en-US" dirty="0"/>
              <a:t>放射線測定器</a:t>
            </a:r>
            <a:endParaRPr lang="en-US" altLang="ja-JP" dirty="0"/>
          </a:p>
          <a:p>
            <a:pPr lvl="1">
              <a:lnSpc>
                <a:spcPct val="120000"/>
              </a:lnSpc>
            </a:pPr>
            <a:r>
              <a:rPr lang="ja-JP" altLang="en-US" dirty="0"/>
              <a:t>除染用資機材</a:t>
            </a:r>
            <a:endParaRPr lang="en-US" altLang="ja-JP" dirty="0"/>
          </a:p>
          <a:p>
            <a:pPr lvl="1">
              <a:lnSpc>
                <a:spcPct val="120000"/>
              </a:lnSpc>
            </a:pPr>
            <a:r>
              <a:rPr lang="ja-JP" altLang="en-US" dirty="0"/>
              <a:t>通常の医療資機材</a:t>
            </a:r>
            <a:endParaRPr lang="en-US" altLang="ja-JP" dirty="0"/>
          </a:p>
        </p:txBody>
      </p:sp>
      <p:sp>
        <p:nvSpPr>
          <p:cNvPr id="4" name="スライド番号プレースホルダー 3">
            <a:extLst>
              <a:ext uri="{FF2B5EF4-FFF2-40B4-BE49-F238E27FC236}">
                <a16:creationId xmlns:a16="http://schemas.microsoft.com/office/drawing/2014/main" id="{1C68E088-15F2-B248-90BB-7D13187E483D}"/>
              </a:ext>
            </a:extLst>
          </p:cNvPr>
          <p:cNvSpPr>
            <a:spLocks noGrp="1"/>
          </p:cNvSpPr>
          <p:nvPr>
            <p:ph type="sldNum" sz="quarter" idx="12"/>
          </p:nvPr>
        </p:nvSpPr>
        <p:spPr/>
        <p:txBody>
          <a:bodyPr/>
          <a:lstStyle/>
          <a:p>
            <a:fld id="{58DD1769-DAE9-6C4E-82F4-B62273FFA290}" type="slidenum">
              <a:rPr kumimoji="1" lang="ja-JP" altLang="en-US" smtClean="0"/>
              <a:t>5</a:t>
            </a:fld>
            <a:endParaRPr kumimoji="1" lang="ja-JP" altLang="en-US"/>
          </a:p>
        </p:txBody>
      </p:sp>
    </p:spTree>
    <p:extLst>
      <p:ext uri="{BB962C8B-B14F-4D97-AF65-F5344CB8AC3E}">
        <p14:creationId xmlns:p14="http://schemas.microsoft.com/office/powerpoint/2010/main" val="4239019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1D1565-84A8-7843-9573-BB9A51AF4118}"/>
              </a:ext>
            </a:extLst>
          </p:cNvPr>
          <p:cNvSpPr>
            <a:spLocks noGrp="1"/>
          </p:cNvSpPr>
          <p:nvPr>
            <p:ph type="title"/>
          </p:nvPr>
        </p:nvSpPr>
        <p:spPr/>
        <p:txBody>
          <a:bodyPr>
            <a:normAutofit/>
          </a:bodyPr>
          <a:lstStyle/>
          <a:p>
            <a:r>
              <a:rPr kumimoji="1" lang="ja-JP" altLang="en-US"/>
              <a:t>対応者の安全確保（</a:t>
            </a:r>
            <a:r>
              <a:rPr kumimoji="1" lang="en-US" altLang="ja-JP" dirty="0"/>
              <a:t>Safety</a:t>
            </a:r>
            <a:r>
              <a:rPr kumimoji="1" lang="ja-JP" altLang="en-US"/>
              <a:t>）</a:t>
            </a:r>
          </a:p>
        </p:txBody>
      </p:sp>
      <p:sp>
        <p:nvSpPr>
          <p:cNvPr id="3" name="コンテンツ プレースホルダー 2">
            <a:extLst>
              <a:ext uri="{FF2B5EF4-FFF2-40B4-BE49-F238E27FC236}">
                <a16:creationId xmlns:a16="http://schemas.microsoft.com/office/drawing/2014/main" id="{10F8BAD5-9C61-2D41-89FE-F5EFE2B1CFF5}"/>
              </a:ext>
            </a:extLst>
          </p:cNvPr>
          <p:cNvSpPr>
            <a:spLocks noGrp="1"/>
          </p:cNvSpPr>
          <p:nvPr>
            <p:ph idx="1"/>
          </p:nvPr>
        </p:nvSpPr>
        <p:spPr>
          <a:xfrm>
            <a:off x="630451" y="1534369"/>
            <a:ext cx="5464361" cy="4904755"/>
          </a:xfrm>
        </p:spPr>
        <p:txBody>
          <a:bodyPr/>
          <a:lstStyle/>
          <a:p>
            <a:r>
              <a:rPr lang="ja-JP" altLang="en-US" dirty="0"/>
              <a:t>外部被ばく対策</a:t>
            </a:r>
            <a:endParaRPr lang="en-US" altLang="ja-JP" dirty="0"/>
          </a:p>
          <a:p>
            <a:pPr lvl="1"/>
            <a:r>
              <a:rPr lang="ja-JP" altLang="en-US" dirty="0"/>
              <a:t>空間線量計による活動場所の測定</a:t>
            </a:r>
            <a:endParaRPr lang="en-US" altLang="ja-JP" dirty="0"/>
          </a:p>
          <a:p>
            <a:pPr lvl="1"/>
            <a:r>
              <a:rPr lang="ja-JP" altLang="en-US" dirty="0"/>
              <a:t>個人被ばく線量計の装着</a:t>
            </a:r>
            <a:endParaRPr lang="en-US" altLang="ja-JP" dirty="0"/>
          </a:p>
          <a:p>
            <a:pPr lvl="1"/>
            <a:endParaRPr lang="en-US" altLang="ja-JP" dirty="0"/>
          </a:p>
          <a:p>
            <a:r>
              <a:rPr kumimoji="1" lang="ja-JP" altLang="en-US" dirty="0"/>
              <a:t>内部被ばく対策</a:t>
            </a:r>
            <a:endParaRPr kumimoji="1" lang="en-US" altLang="ja-JP" dirty="0"/>
          </a:p>
          <a:p>
            <a:pPr lvl="1"/>
            <a:r>
              <a:rPr kumimoji="1" lang="ja-JP" altLang="en-US" dirty="0"/>
              <a:t>サージカルマスク、防塵マスク等での</a:t>
            </a:r>
            <a:br>
              <a:rPr kumimoji="1" lang="en-US" altLang="ja-JP" dirty="0"/>
            </a:br>
            <a:r>
              <a:rPr kumimoji="1" lang="ja-JP" altLang="en-US" dirty="0"/>
              <a:t>吸入の防止</a:t>
            </a:r>
            <a:endParaRPr kumimoji="1" lang="en-US" altLang="ja-JP" dirty="0"/>
          </a:p>
          <a:p>
            <a:pPr lvl="1"/>
            <a:endParaRPr kumimoji="1" lang="en-US" altLang="ja-JP" dirty="0"/>
          </a:p>
          <a:p>
            <a:r>
              <a:rPr lang="ja-JP" altLang="en-US" dirty="0"/>
              <a:t>汚染拡大防止</a:t>
            </a:r>
            <a:endParaRPr lang="en-US" altLang="ja-JP" dirty="0"/>
          </a:p>
          <a:p>
            <a:pPr lvl="1"/>
            <a:r>
              <a:rPr kumimoji="1" lang="ja-JP" altLang="en-US" dirty="0"/>
              <a:t>防護服等による防護</a:t>
            </a:r>
            <a:endParaRPr kumimoji="1" lang="en-US" altLang="ja-JP" dirty="0"/>
          </a:p>
          <a:p>
            <a:pPr lvl="1"/>
            <a:r>
              <a:rPr lang="ja-JP" altLang="en-US" dirty="0"/>
              <a:t>汚染検査と除染</a:t>
            </a:r>
            <a:endParaRPr kumimoji="1" lang="ja-JP" altLang="en-US" dirty="0"/>
          </a:p>
        </p:txBody>
      </p:sp>
      <p:pic>
        <p:nvPicPr>
          <p:cNvPr id="4" name="図 3" descr="MYDOSEmini.png">
            <a:extLst>
              <a:ext uri="{FF2B5EF4-FFF2-40B4-BE49-F238E27FC236}">
                <a16:creationId xmlns:a16="http://schemas.microsoft.com/office/drawing/2014/main" id="{800D5687-58C5-4642-B354-901C77CC73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9860963">
            <a:off x="4562025" y="2308431"/>
            <a:ext cx="1206542" cy="270680"/>
          </a:xfrm>
          <a:prstGeom prst="rect">
            <a:avLst/>
          </a:prstGeom>
        </p:spPr>
      </p:pic>
      <p:pic>
        <p:nvPicPr>
          <p:cNvPr id="5" name="図 4">
            <a:extLst>
              <a:ext uri="{FF2B5EF4-FFF2-40B4-BE49-F238E27FC236}">
                <a16:creationId xmlns:a16="http://schemas.microsoft.com/office/drawing/2014/main" id="{27B10D7E-5E78-A746-AF04-F3DAC06FC2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22941" y="4282138"/>
            <a:ext cx="1159549" cy="943633"/>
          </a:xfrm>
          <a:prstGeom prst="rect">
            <a:avLst/>
          </a:prstGeom>
        </p:spPr>
      </p:pic>
      <p:pic>
        <p:nvPicPr>
          <p:cNvPr id="6" name="図 5">
            <a:extLst>
              <a:ext uri="{FF2B5EF4-FFF2-40B4-BE49-F238E27FC236}">
                <a16:creationId xmlns:a16="http://schemas.microsoft.com/office/drawing/2014/main" id="{42D5F0E6-55DE-304A-A72F-831415DD84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97485" y="4174598"/>
            <a:ext cx="1068894" cy="943633"/>
          </a:xfrm>
          <a:prstGeom prst="rect">
            <a:avLst/>
          </a:prstGeom>
        </p:spPr>
      </p:pic>
      <p:pic>
        <p:nvPicPr>
          <p:cNvPr id="7" name="コンテンツ プレースホルダー 5">
            <a:extLst>
              <a:ext uri="{FF2B5EF4-FFF2-40B4-BE49-F238E27FC236}">
                <a16:creationId xmlns:a16="http://schemas.microsoft.com/office/drawing/2014/main" id="{4E078FF9-7D9C-E343-BA53-ABCF135AB60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9766" y="1965321"/>
            <a:ext cx="1627286" cy="4418554"/>
          </a:xfrm>
          <a:prstGeom prst="rect">
            <a:avLst/>
          </a:prstGeom>
        </p:spPr>
      </p:pic>
      <p:sp>
        <p:nvSpPr>
          <p:cNvPr id="8" name="スライド番号プレースホルダー 7">
            <a:extLst>
              <a:ext uri="{FF2B5EF4-FFF2-40B4-BE49-F238E27FC236}">
                <a16:creationId xmlns:a16="http://schemas.microsoft.com/office/drawing/2014/main" id="{59122016-9139-D441-940B-954DB079C0D2}"/>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Tree>
    <p:extLst>
      <p:ext uri="{BB962C8B-B14F-4D97-AF65-F5344CB8AC3E}">
        <p14:creationId xmlns:p14="http://schemas.microsoft.com/office/powerpoint/2010/main" val="537649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D9BDA2-EF9D-5A46-8426-1D3E1EA3CF56}"/>
              </a:ext>
            </a:extLst>
          </p:cNvPr>
          <p:cNvSpPr>
            <a:spLocks noGrp="1"/>
          </p:cNvSpPr>
          <p:nvPr>
            <p:ph type="title"/>
          </p:nvPr>
        </p:nvSpPr>
        <p:spPr/>
        <p:txBody>
          <a:bodyPr/>
          <a:lstStyle/>
          <a:p>
            <a:r>
              <a:rPr kumimoji="1" lang="ja-JP" altLang="en-US"/>
              <a:t>病院での患者対応の流れ</a:t>
            </a:r>
          </a:p>
        </p:txBody>
      </p:sp>
      <p:graphicFrame>
        <p:nvGraphicFramePr>
          <p:cNvPr id="4" name="コンテンツ プレースホルダ 6">
            <a:extLst>
              <a:ext uri="{FF2B5EF4-FFF2-40B4-BE49-F238E27FC236}">
                <a16:creationId xmlns:a16="http://schemas.microsoft.com/office/drawing/2014/main" id="{4E5F248F-3BF1-E14B-9C49-AA17856A7DEC}"/>
              </a:ext>
            </a:extLst>
          </p:cNvPr>
          <p:cNvGraphicFramePr>
            <a:graphicFrameLocks/>
          </p:cNvGraphicFramePr>
          <p:nvPr>
            <p:extLst>
              <p:ext uri="{D42A27DB-BD31-4B8C-83A1-F6EECF244321}">
                <p14:modId xmlns:p14="http://schemas.microsoft.com/office/powerpoint/2010/main" val="401585037"/>
              </p:ext>
            </p:extLst>
          </p:nvPr>
        </p:nvGraphicFramePr>
        <p:xfrm>
          <a:off x="377316" y="1273798"/>
          <a:ext cx="8229600" cy="4782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1B4CE5DC-1E4A-D047-957B-4B1747BDF5A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b="-2"/>
          <a:stretch>
            <a:fillRect/>
          </a:stretch>
        </p:blipFill>
        <p:spPr>
          <a:xfrm>
            <a:off x="471088" y="1888348"/>
            <a:ext cx="1901950" cy="1461133"/>
          </a:xfrm>
          <a:prstGeom prst="rect">
            <a:avLst/>
          </a:prstGeom>
        </p:spPr>
      </p:pic>
      <p:pic>
        <p:nvPicPr>
          <p:cNvPr id="6" name="Picture 7" descr="創傷部除染準備">
            <a:extLst>
              <a:ext uri="{FF2B5EF4-FFF2-40B4-BE49-F238E27FC236}">
                <a16:creationId xmlns:a16="http://schemas.microsoft.com/office/drawing/2014/main" id="{47BC3B1F-7FE4-CB4F-95A9-D923A303748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002052" y="1888348"/>
            <a:ext cx="1944216" cy="1458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a:extLst>
              <a:ext uri="{FF2B5EF4-FFF2-40B4-BE49-F238E27FC236}">
                <a16:creationId xmlns:a16="http://schemas.microsoft.com/office/drawing/2014/main" id="{559BB414-158B-C947-8B1C-A008FD882C8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525166" y="1888348"/>
            <a:ext cx="1944217" cy="1458162"/>
          </a:xfrm>
          <a:prstGeom prst="rect">
            <a:avLst/>
          </a:prstGeom>
          <a:noFill/>
        </p:spPr>
      </p:pic>
      <p:sp>
        <p:nvSpPr>
          <p:cNvPr id="9" name="上カーブ矢印 8">
            <a:extLst>
              <a:ext uri="{FF2B5EF4-FFF2-40B4-BE49-F238E27FC236}">
                <a16:creationId xmlns:a16="http://schemas.microsoft.com/office/drawing/2014/main" id="{AE78DDDA-1390-464A-B9EB-7C6CDE9B84FC}"/>
              </a:ext>
            </a:extLst>
          </p:cNvPr>
          <p:cNvSpPr/>
          <p:nvPr/>
        </p:nvSpPr>
        <p:spPr>
          <a:xfrm>
            <a:off x="2033500" y="2425926"/>
            <a:ext cx="4968552" cy="1800200"/>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a:extLst>
              <a:ext uri="{FF2B5EF4-FFF2-40B4-BE49-F238E27FC236}">
                <a16:creationId xmlns:a16="http://schemas.microsoft.com/office/drawing/2014/main" id="{E4D3EBFC-4798-8342-A348-87673352488D}"/>
              </a:ext>
            </a:extLst>
          </p:cNvPr>
          <p:cNvSpPr txBox="1"/>
          <p:nvPr/>
        </p:nvSpPr>
        <p:spPr>
          <a:xfrm>
            <a:off x="2851974" y="3384934"/>
            <a:ext cx="3349650"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2000" dirty="0">
                <a:latin typeface="+mn-ea"/>
                <a:cs typeface="Meiryo UI" pitchFamily="50" charset="-128"/>
              </a:rPr>
              <a:t>全身状態が不安定であれば</a:t>
            </a:r>
            <a:br>
              <a:rPr kumimoji="1" lang="en-US" altLang="ja-JP" sz="2000" dirty="0">
                <a:latin typeface="+mn-ea"/>
                <a:cs typeface="Meiryo UI" pitchFamily="50" charset="-128"/>
              </a:rPr>
            </a:br>
            <a:r>
              <a:rPr kumimoji="1" lang="ja-JP" altLang="en-US" sz="2000" dirty="0">
                <a:solidFill>
                  <a:srgbClr val="FF0000"/>
                </a:solidFill>
                <a:highlight>
                  <a:srgbClr val="C0C0C0"/>
                </a:highlight>
                <a:latin typeface="+mn-ea"/>
                <a:cs typeface="Meiryo UI" pitchFamily="50" charset="-128"/>
              </a:rPr>
              <a:t>救命処置（安定化）を優先</a:t>
            </a:r>
            <a:br>
              <a:rPr lang="en-US" altLang="ja-JP" sz="2000" dirty="0">
                <a:highlight>
                  <a:srgbClr val="C0C0C0"/>
                </a:highlight>
                <a:latin typeface="+mn-ea"/>
                <a:cs typeface="Meiryo UI" pitchFamily="50" charset="-128"/>
              </a:rPr>
            </a:br>
            <a:r>
              <a:rPr lang="ja-JP" altLang="en-US" sz="2000" dirty="0">
                <a:highlight>
                  <a:srgbClr val="C0C0C0"/>
                </a:highlight>
                <a:latin typeface="+mn-ea"/>
                <a:cs typeface="Meiryo UI" pitchFamily="50" charset="-128"/>
              </a:rPr>
              <a:t>→</a:t>
            </a:r>
            <a:r>
              <a:rPr kumimoji="1" lang="ja-JP" altLang="en-US" sz="2000" dirty="0">
                <a:highlight>
                  <a:srgbClr val="C0C0C0"/>
                </a:highlight>
                <a:latin typeface="+mn-ea"/>
                <a:cs typeface="Meiryo UI" pitchFamily="50" charset="-128"/>
              </a:rPr>
              <a:t>状態を安定</a:t>
            </a:r>
            <a:r>
              <a:rPr lang="ja-JP" altLang="en-US" sz="2000" dirty="0">
                <a:highlight>
                  <a:srgbClr val="C0C0C0"/>
                </a:highlight>
                <a:latin typeface="+mn-ea"/>
                <a:cs typeface="Meiryo UI" pitchFamily="50" charset="-128"/>
              </a:rPr>
              <a:t>させ</a:t>
            </a:r>
            <a:r>
              <a:rPr kumimoji="1" lang="ja-JP" altLang="en-US" sz="2000" dirty="0">
                <a:highlight>
                  <a:srgbClr val="C0C0C0"/>
                </a:highlight>
                <a:latin typeface="+mn-ea"/>
                <a:cs typeface="Meiryo UI" pitchFamily="50" charset="-128"/>
              </a:rPr>
              <a:t>てから、</a:t>
            </a:r>
            <a:br>
              <a:rPr kumimoji="1" lang="en-US" altLang="ja-JP" sz="2000" dirty="0">
                <a:highlight>
                  <a:srgbClr val="C0C0C0"/>
                </a:highlight>
                <a:latin typeface="+mn-ea"/>
                <a:cs typeface="Meiryo UI" pitchFamily="50" charset="-128"/>
              </a:rPr>
            </a:br>
            <a:r>
              <a:rPr kumimoji="1" lang="ja-JP" altLang="en-US" sz="2000" dirty="0">
                <a:highlight>
                  <a:srgbClr val="C0C0C0"/>
                </a:highlight>
                <a:latin typeface="+mn-ea"/>
                <a:cs typeface="Meiryo UI" pitchFamily="50" charset="-128"/>
              </a:rPr>
              <a:t>　汚染検査を実施する</a:t>
            </a:r>
          </a:p>
        </p:txBody>
      </p:sp>
      <p:sp>
        <p:nvSpPr>
          <p:cNvPr id="3" name="スライド番号プレースホルダー 2">
            <a:extLst>
              <a:ext uri="{FF2B5EF4-FFF2-40B4-BE49-F238E27FC236}">
                <a16:creationId xmlns:a16="http://schemas.microsoft.com/office/drawing/2014/main" id="{7C1EFA59-DEFA-544B-A784-A79917991042}"/>
              </a:ext>
            </a:extLst>
          </p:cNvPr>
          <p:cNvSpPr>
            <a:spLocks noGrp="1"/>
          </p:cNvSpPr>
          <p:nvPr>
            <p:ph type="sldNum" sz="quarter" idx="12"/>
          </p:nvPr>
        </p:nvSpPr>
        <p:spPr/>
        <p:txBody>
          <a:bodyPr/>
          <a:lstStyle/>
          <a:p>
            <a:fld id="{58DD1769-DAE9-6C4E-82F4-B62273FFA290}" type="slidenum">
              <a:rPr kumimoji="1" lang="ja-JP" altLang="en-US" smtClean="0"/>
              <a:t>7</a:t>
            </a:fld>
            <a:endParaRPr kumimoji="1" lang="ja-JP" altLang="en-US"/>
          </a:p>
        </p:txBody>
      </p:sp>
      <p:pic>
        <p:nvPicPr>
          <p:cNvPr id="8" name="Picture 5" descr="IMG_0022">
            <a:extLst>
              <a:ext uri="{FF2B5EF4-FFF2-40B4-BE49-F238E27FC236}">
                <a16:creationId xmlns:a16="http://schemas.microsoft.com/office/drawing/2014/main" id="{92D6DC61-07E6-D54B-A8AA-F408DFA8AD9C}"/>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b="-1193"/>
          <a:stretch>
            <a:fillRect/>
          </a:stretch>
        </p:blipFill>
        <p:spPr>
          <a:xfrm>
            <a:off x="6577889" y="5137360"/>
            <a:ext cx="1933255" cy="1426927"/>
          </a:xfrm>
          <a:prstGeom prst="rect">
            <a:avLst/>
          </a:prstGeom>
          <a:noFill/>
        </p:spPr>
      </p:pic>
    </p:spTree>
    <p:extLst>
      <p:ext uri="{BB962C8B-B14F-4D97-AF65-F5344CB8AC3E}">
        <p14:creationId xmlns:p14="http://schemas.microsoft.com/office/powerpoint/2010/main" val="7507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外傷診療と被ばく医療</a:t>
            </a:r>
            <a:endParaRPr lang="ja-JP" altLang="en-US"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821413224"/>
              </p:ext>
            </p:extLst>
          </p:nvPr>
        </p:nvGraphicFramePr>
        <p:xfrm>
          <a:off x="498320" y="1165383"/>
          <a:ext cx="8253794" cy="5270825"/>
        </p:xfrm>
        <a:graphic>
          <a:graphicData uri="http://schemas.openxmlformats.org/drawingml/2006/table">
            <a:tbl>
              <a:tblPr firstRow="1" bandRow="1">
                <a:tableStyleId>{BC89EF96-8CEA-46FF-86C4-4CE0E7609802}</a:tableStyleId>
              </a:tblPr>
              <a:tblGrid>
                <a:gridCol w="2609762">
                  <a:extLst>
                    <a:ext uri="{9D8B030D-6E8A-4147-A177-3AD203B41FA5}">
                      <a16:colId xmlns:a16="http://schemas.microsoft.com/office/drawing/2014/main" val="20000"/>
                    </a:ext>
                  </a:extLst>
                </a:gridCol>
                <a:gridCol w="350109">
                  <a:extLst>
                    <a:ext uri="{9D8B030D-6E8A-4147-A177-3AD203B41FA5}">
                      <a16:colId xmlns:a16="http://schemas.microsoft.com/office/drawing/2014/main" val="3404941149"/>
                    </a:ext>
                  </a:extLst>
                </a:gridCol>
                <a:gridCol w="5293923">
                  <a:extLst>
                    <a:ext uri="{9D8B030D-6E8A-4147-A177-3AD203B41FA5}">
                      <a16:colId xmlns:a16="http://schemas.microsoft.com/office/drawing/2014/main" val="20001"/>
                    </a:ext>
                  </a:extLst>
                </a:gridCol>
              </a:tblGrid>
              <a:tr h="424505">
                <a:tc>
                  <a:txBody>
                    <a:bodyPr/>
                    <a:lstStyle/>
                    <a:p>
                      <a:pPr algn="ctr"/>
                      <a:r>
                        <a:rPr kumimoji="1" lang="ja-JP" altLang="en-US" sz="1800" dirty="0"/>
                        <a:t>外傷診療</a:t>
                      </a:r>
                    </a:p>
                  </a:txBody>
                  <a:tcPr marL="87630" marR="87630" anchor="ctr"/>
                </a:tc>
                <a:tc>
                  <a:txBody>
                    <a:bodyPr/>
                    <a:lstStyle/>
                    <a:p>
                      <a:pPr algn="ctr"/>
                      <a:endParaRPr kumimoji="1" lang="ja-JP" altLang="en-US" sz="1800" dirty="0"/>
                    </a:p>
                  </a:txBody>
                  <a:tcPr marL="87630" marR="87630" anchor="ctr"/>
                </a:tc>
                <a:tc>
                  <a:txBody>
                    <a:bodyPr/>
                    <a:lstStyle/>
                    <a:p>
                      <a:pPr algn="ctr"/>
                      <a:r>
                        <a:rPr kumimoji="1" lang="ja-JP" altLang="en-US" sz="1800" dirty="0"/>
                        <a:t>被ばく・汚染傷病者診療</a:t>
                      </a:r>
                      <a:endParaRPr kumimoji="1" lang="en-US" altLang="ja-JP" sz="1800" dirty="0"/>
                    </a:p>
                  </a:txBody>
                  <a:tcPr marL="87630" marR="87630" anchor="ctr"/>
                </a:tc>
                <a:extLst>
                  <a:ext uri="{0D108BD9-81ED-4DB2-BD59-A6C34878D82A}">
                    <a16:rowId xmlns:a16="http://schemas.microsoft.com/office/drawing/2014/main" val="10000"/>
                  </a:ext>
                </a:extLst>
              </a:tr>
              <a:tr h="869113">
                <a:tc>
                  <a:txBody>
                    <a:bodyPr/>
                    <a:lstStyle/>
                    <a:p>
                      <a:r>
                        <a:rPr kumimoji="1" lang="ja-JP" altLang="en-US" sz="1800" dirty="0"/>
                        <a:t>第一印象</a:t>
                      </a:r>
                    </a:p>
                  </a:txBody>
                  <a:tcPr marL="87630" marR="87630" anchor="ctr"/>
                </a:tc>
                <a:tc>
                  <a:txBody>
                    <a:bodyPr/>
                    <a:lstStyle/>
                    <a:p>
                      <a:pPr algn="ctr"/>
                      <a:endParaRPr kumimoji="1" lang="ja-JP" altLang="en-US" sz="1800" dirty="0"/>
                    </a:p>
                  </a:txBody>
                  <a:tcPr marL="87630" marR="87630" anchor="ctr"/>
                </a:tc>
                <a:tc>
                  <a:txBody>
                    <a:bodyPr/>
                    <a:lstStyle/>
                    <a:p>
                      <a:pPr marL="179388" indent="-179388">
                        <a:buFont typeface="Arial"/>
                        <a:buChar char="•"/>
                      </a:pPr>
                      <a:r>
                        <a:rPr kumimoji="1" lang="ja-JP" altLang="en-US" sz="1800" dirty="0"/>
                        <a:t>空間線量率の確認</a:t>
                      </a:r>
                      <a:endParaRPr kumimoji="1" lang="en-US" altLang="ja-JP" sz="1800" dirty="0"/>
                    </a:p>
                    <a:p>
                      <a:pPr marL="358775" lvl="1" indent="-173038">
                        <a:buFont typeface="Arial"/>
                        <a:buChar char="•"/>
                      </a:pPr>
                      <a:r>
                        <a:rPr kumimoji="1" lang="ja-JP" altLang="en-US" sz="1800" dirty="0"/>
                        <a:t>放射線線源の持ち込みの有無</a:t>
                      </a:r>
                      <a:endParaRPr kumimoji="1" lang="en-US" altLang="ja-JP" sz="1800" dirty="0"/>
                    </a:p>
                    <a:p>
                      <a:pPr marL="358775" lvl="1" indent="-173038">
                        <a:buFont typeface="Arial"/>
                        <a:buChar char="•"/>
                      </a:pPr>
                      <a:r>
                        <a:rPr kumimoji="1" lang="ja-JP" altLang="en-US" sz="1800" dirty="0"/>
                        <a:t>場所の安全確認</a:t>
                      </a:r>
                    </a:p>
                  </a:txBody>
                  <a:tcPr marL="87630" marR="87630"/>
                </a:tc>
                <a:extLst>
                  <a:ext uri="{0D108BD9-81ED-4DB2-BD59-A6C34878D82A}">
                    <a16:rowId xmlns:a16="http://schemas.microsoft.com/office/drawing/2014/main" val="10001"/>
                  </a:ext>
                </a:extLst>
              </a:tr>
              <a:tr h="869113">
                <a:tc>
                  <a:txBody>
                    <a:bodyPr/>
                    <a:lstStyle/>
                    <a:p>
                      <a:r>
                        <a:rPr kumimoji="1" lang="en-US" altLang="ja-JP" sz="1800" dirty="0"/>
                        <a:t>Primary survey</a:t>
                      </a:r>
                      <a:r>
                        <a:rPr kumimoji="1" lang="ja-JP" altLang="en-US" sz="1800" dirty="0"/>
                        <a:t>と蘇生</a:t>
                      </a:r>
                    </a:p>
                  </a:txBody>
                  <a:tcPr marL="87630" marR="87630" anchor="ctr"/>
                </a:tc>
                <a:tc>
                  <a:txBody>
                    <a:bodyPr/>
                    <a:lstStyle/>
                    <a:p>
                      <a:pPr algn="ctr"/>
                      <a:endParaRPr kumimoji="1" lang="ja-JP" altLang="en-US" sz="1800" dirty="0"/>
                    </a:p>
                  </a:txBody>
                  <a:tcPr marL="87630" marR="87630" anchor="ctr"/>
                </a:tc>
                <a:tc>
                  <a:txBody>
                    <a:bodyPr/>
                    <a:lstStyle/>
                    <a:p>
                      <a:pPr marL="179388" indent="-179388">
                        <a:buFont typeface="Arial"/>
                        <a:buChar char="•"/>
                      </a:pPr>
                      <a:r>
                        <a:rPr kumimoji="1" lang="ja-JP" altLang="en-US" sz="1800" dirty="0"/>
                        <a:t>脱衣（衣服に汚染があることを考慮）</a:t>
                      </a:r>
                      <a:endParaRPr kumimoji="1" lang="en-US" altLang="ja-JP" sz="1800" dirty="0"/>
                    </a:p>
                    <a:p>
                      <a:pPr marL="179388" indent="-179388">
                        <a:buFont typeface="Arial"/>
                        <a:buChar char="•"/>
                      </a:pPr>
                      <a:r>
                        <a:rPr kumimoji="1" lang="ja-JP" altLang="en-US" sz="1800" dirty="0"/>
                        <a:t>汚染検査（可能な範囲で、顔面、頚部、胸部）</a:t>
                      </a:r>
                      <a:endParaRPr kumimoji="1" lang="en-US" altLang="ja-JP" sz="1800" dirty="0"/>
                    </a:p>
                    <a:p>
                      <a:pPr marL="179388" marR="0" lvl="0" indent="-179388" algn="l" defTabSz="685800" rtl="0" eaLnBrk="1" fontAlgn="auto" latinLnBrk="0" hangingPunct="1">
                        <a:lnSpc>
                          <a:spcPct val="100000"/>
                        </a:lnSpc>
                        <a:spcBef>
                          <a:spcPts val="0"/>
                        </a:spcBef>
                        <a:spcAft>
                          <a:spcPts val="0"/>
                        </a:spcAft>
                        <a:buClrTx/>
                        <a:buSzTx/>
                        <a:buFont typeface="Arial"/>
                        <a:buChar char="•"/>
                        <a:tabLst/>
                        <a:defRPr/>
                      </a:pPr>
                      <a:r>
                        <a:rPr kumimoji="1" lang="ja-JP" altLang="en-US" sz="1800" dirty="0"/>
                        <a:t>画像検査装置の汚染拡大防止</a:t>
                      </a:r>
                    </a:p>
                  </a:txBody>
                  <a:tcPr marL="87630" marR="87630"/>
                </a:tc>
                <a:extLst>
                  <a:ext uri="{0D108BD9-81ED-4DB2-BD59-A6C34878D82A}">
                    <a16:rowId xmlns:a16="http://schemas.microsoft.com/office/drawing/2014/main" val="10002"/>
                  </a:ext>
                </a:extLst>
              </a:tr>
              <a:tr h="869113">
                <a:tc>
                  <a:txBody>
                    <a:bodyPr/>
                    <a:lstStyle/>
                    <a:p>
                      <a:r>
                        <a:rPr kumimoji="1" lang="en-US" altLang="ja-JP" sz="1800" dirty="0"/>
                        <a:t>Secondary survey</a:t>
                      </a:r>
                    </a:p>
                  </a:txBody>
                  <a:tcPr marL="87630" marR="87630" anchor="ctr"/>
                </a:tc>
                <a:tc>
                  <a:txBody>
                    <a:bodyPr/>
                    <a:lstStyle/>
                    <a:p>
                      <a:pPr algn="ctr"/>
                      <a:endParaRPr kumimoji="1" lang="en-US" altLang="ja-JP" sz="1800" dirty="0"/>
                    </a:p>
                  </a:txBody>
                  <a:tcPr marL="87630" marR="87630" anchor="ctr"/>
                </a:tc>
                <a:tc>
                  <a:txBody>
                    <a:bodyPr/>
                    <a:lstStyle/>
                    <a:p>
                      <a:pPr marL="177800" indent="-177800">
                        <a:buFont typeface="Arial"/>
                        <a:buChar char="•"/>
                      </a:pPr>
                      <a:r>
                        <a:rPr kumimoji="1" lang="ja-JP" altLang="en-US" sz="1800" dirty="0"/>
                        <a:t>全身の汚染検査</a:t>
                      </a:r>
                      <a:endParaRPr kumimoji="1" lang="en-US" altLang="ja-JP" sz="1800" dirty="0"/>
                    </a:p>
                    <a:p>
                      <a:pPr marL="177800" indent="-177800">
                        <a:buFont typeface="Arial"/>
                        <a:buChar char="•"/>
                      </a:pPr>
                      <a:r>
                        <a:rPr kumimoji="1" lang="ja-JP" altLang="en-US" sz="1800" dirty="0"/>
                        <a:t>体表面汚染に対する除染</a:t>
                      </a:r>
                      <a:endParaRPr kumimoji="1" lang="en-US" altLang="ja-JP" sz="1800" dirty="0"/>
                    </a:p>
                    <a:p>
                      <a:pPr marL="177800" indent="-177800">
                        <a:buFont typeface="Arial"/>
                        <a:buChar char="•"/>
                      </a:pPr>
                      <a:r>
                        <a:rPr kumimoji="1" lang="ja-JP" altLang="en-US" sz="1800" dirty="0"/>
                        <a:t>内部被ばくの有無の確認（鼻腔・口腔スワブ）</a:t>
                      </a:r>
                    </a:p>
                  </a:txBody>
                  <a:tcPr marL="87630" marR="87630"/>
                </a:tc>
                <a:extLst>
                  <a:ext uri="{0D108BD9-81ED-4DB2-BD59-A6C34878D82A}">
                    <a16:rowId xmlns:a16="http://schemas.microsoft.com/office/drawing/2014/main" val="10003"/>
                  </a:ext>
                </a:extLst>
              </a:tr>
              <a:tr h="1390581">
                <a:tc>
                  <a:txBody>
                    <a:bodyPr/>
                    <a:lstStyle/>
                    <a:p>
                      <a:r>
                        <a:rPr kumimoji="1" lang="en-US" altLang="ja-JP" sz="1800" dirty="0"/>
                        <a:t>Tertiary survey</a:t>
                      </a:r>
                      <a:endParaRPr kumimoji="1" lang="ja-JP" altLang="en-US" sz="1800" dirty="0"/>
                    </a:p>
                  </a:txBody>
                  <a:tcPr marL="87630" marR="87630" anchor="ctr"/>
                </a:tc>
                <a:tc>
                  <a:txBody>
                    <a:bodyPr/>
                    <a:lstStyle/>
                    <a:p>
                      <a:pPr algn="ctr"/>
                      <a:endParaRPr kumimoji="1" lang="ja-JP" altLang="en-US" sz="1800" dirty="0"/>
                    </a:p>
                  </a:txBody>
                  <a:tcPr marL="87630" marR="87630" anchor="ctr"/>
                </a:tc>
                <a:tc>
                  <a:txBody>
                    <a:bodyPr/>
                    <a:lstStyle/>
                    <a:p>
                      <a:pPr marL="179388" indent="-179388">
                        <a:buFont typeface="Arial"/>
                        <a:buChar char="•"/>
                      </a:pPr>
                      <a:r>
                        <a:rPr kumimoji="1" lang="ja-JP" altLang="en-US" sz="1800" dirty="0"/>
                        <a:t>被ばく線量評価</a:t>
                      </a:r>
                      <a:endParaRPr kumimoji="1" lang="en-US" altLang="ja-JP" sz="1800" dirty="0"/>
                    </a:p>
                    <a:p>
                      <a:pPr marL="358775" lvl="1" indent="-172720">
                        <a:buFont typeface="Arial"/>
                        <a:buChar char="•"/>
                      </a:pPr>
                      <a:r>
                        <a:rPr kumimoji="1" lang="ja-JP" altLang="en-US" sz="1800" dirty="0"/>
                        <a:t>外部被ばく（</a:t>
                      </a:r>
                      <a:r>
                        <a:rPr lang="en-US" altLang="ja-JP" sz="1800" dirty="0"/>
                        <a:t>ARS</a:t>
                      </a:r>
                      <a:r>
                        <a:rPr lang="ja-JP" altLang="en-US" sz="1800" baseline="30000" dirty="0"/>
                        <a:t>＊</a:t>
                      </a:r>
                      <a:r>
                        <a:rPr kumimoji="1" lang="ja-JP" altLang="en-US" sz="1800" dirty="0"/>
                        <a:t>、局所被ばく）</a:t>
                      </a:r>
                      <a:endParaRPr kumimoji="1" lang="en-US" altLang="ja-JP" sz="1800" dirty="0"/>
                    </a:p>
                    <a:p>
                      <a:pPr marL="185737" lvl="1" indent="0">
                        <a:buFont typeface="Arial"/>
                        <a:buNone/>
                      </a:pPr>
                      <a:r>
                        <a:rPr kumimoji="1" lang="ja-JP" altLang="en-US" sz="1800" dirty="0"/>
                        <a:t>　</a:t>
                      </a:r>
                      <a:r>
                        <a:rPr kumimoji="1" lang="en-US" altLang="ja-JP" sz="1800" dirty="0"/>
                        <a:t>→</a:t>
                      </a:r>
                      <a:r>
                        <a:rPr kumimoji="1" lang="ja-JP" altLang="en-US" sz="1800" dirty="0"/>
                        <a:t>個人線量計、染色体分析</a:t>
                      </a:r>
                      <a:endParaRPr kumimoji="1" lang="en-US" altLang="ja-JP" sz="1800" dirty="0"/>
                    </a:p>
                    <a:p>
                      <a:pPr marL="358775" lvl="1" indent="-173038">
                        <a:buFont typeface="Arial"/>
                        <a:buChar char="•"/>
                      </a:pPr>
                      <a:r>
                        <a:rPr kumimoji="1" lang="ja-JP" altLang="en-US" sz="1800" dirty="0"/>
                        <a:t>内部被ばく</a:t>
                      </a:r>
                      <a:r>
                        <a:rPr kumimoji="1" lang="en-US" altLang="ja-JP" sz="1800" dirty="0"/>
                        <a:t>→</a:t>
                      </a:r>
                      <a:r>
                        <a:rPr kumimoji="1" lang="ja-JP" altLang="en-US" sz="1800" dirty="0"/>
                        <a:t>体外計測、バイオアッセイ（生体試料の測定）</a:t>
                      </a:r>
                    </a:p>
                  </a:txBody>
                  <a:tcPr marL="87630" marR="87630"/>
                </a:tc>
                <a:extLst>
                  <a:ext uri="{0D108BD9-81ED-4DB2-BD59-A6C34878D82A}">
                    <a16:rowId xmlns:a16="http://schemas.microsoft.com/office/drawing/2014/main" val="10004"/>
                  </a:ext>
                </a:extLst>
              </a:tr>
              <a:tr h="608379">
                <a:tc>
                  <a:txBody>
                    <a:bodyPr/>
                    <a:lstStyle/>
                    <a:p>
                      <a:r>
                        <a:rPr kumimoji="1" lang="ja-JP" altLang="en-US" sz="1800" dirty="0"/>
                        <a:t>根本治療</a:t>
                      </a:r>
                    </a:p>
                  </a:txBody>
                  <a:tcPr marL="87630" marR="87630" anchor="ctr"/>
                </a:tc>
                <a:tc>
                  <a:txBody>
                    <a:bodyPr/>
                    <a:lstStyle/>
                    <a:p>
                      <a:pPr algn="ctr"/>
                      <a:endParaRPr kumimoji="1" lang="ja-JP" altLang="en-US" sz="1800" dirty="0"/>
                    </a:p>
                  </a:txBody>
                  <a:tcPr marL="87630" marR="87630" anchor="ctr"/>
                </a:tc>
                <a:tc>
                  <a:txBody>
                    <a:bodyPr/>
                    <a:lstStyle/>
                    <a:p>
                      <a:pPr marL="179388" indent="-179388">
                        <a:buFont typeface="Arial"/>
                        <a:buChar char="•"/>
                      </a:pPr>
                      <a:r>
                        <a:rPr kumimoji="1" lang="ja-JP" altLang="en-US" sz="1800" dirty="0"/>
                        <a:t>外部被ばく（</a:t>
                      </a:r>
                      <a:r>
                        <a:rPr kumimoji="1" lang="en-US" altLang="ja-JP" sz="1800" dirty="0"/>
                        <a:t>ARS</a:t>
                      </a:r>
                      <a:r>
                        <a:rPr kumimoji="1" lang="ja-JP" altLang="en-US" sz="1800" dirty="0"/>
                        <a:t>、局所被ばく）の治療</a:t>
                      </a:r>
                      <a:endParaRPr kumimoji="1" lang="en-US" altLang="ja-JP" sz="1800" dirty="0"/>
                    </a:p>
                    <a:p>
                      <a:pPr marL="179388" indent="-179388">
                        <a:buFont typeface="Arial"/>
                        <a:buChar char="•"/>
                      </a:pPr>
                      <a:r>
                        <a:rPr kumimoji="1" lang="ja-JP" altLang="en-US" sz="1800" dirty="0"/>
                        <a:t>内部被ばくの治療（体内除染剤等の投与）</a:t>
                      </a:r>
                    </a:p>
                  </a:txBody>
                  <a:tcPr marL="87630" marR="87630"/>
                </a:tc>
                <a:extLst>
                  <a:ext uri="{0D108BD9-81ED-4DB2-BD59-A6C34878D82A}">
                    <a16:rowId xmlns:a16="http://schemas.microsoft.com/office/drawing/2014/main" val="10005"/>
                  </a:ext>
                </a:extLst>
              </a:tr>
            </a:tbl>
          </a:graphicData>
        </a:graphic>
      </p:graphicFrame>
      <p:sp>
        <p:nvSpPr>
          <p:cNvPr id="2" name="スライド番号プレースホルダー 1">
            <a:extLst>
              <a:ext uri="{FF2B5EF4-FFF2-40B4-BE49-F238E27FC236}">
                <a16:creationId xmlns:a16="http://schemas.microsoft.com/office/drawing/2014/main" id="{C15D7185-29A1-E54F-90FB-FAF7C118FB69}"/>
              </a:ext>
            </a:extLst>
          </p:cNvPr>
          <p:cNvSpPr>
            <a:spLocks noGrp="1"/>
          </p:cNvSpPr>
          <p:nvPr>
            <p:ph type="sldNum" sz="quarter" idx="12"/>
          </p:nvPr>
        </p:nvSpPr>
        <p:spPr/>
        <p:txBody>
          <a:bodyPr/>
          <a:lstStyle/>
          <a:p>
            <a:fld id="{3B1F0660-05A9-1644-AAA0-B23E17E2934C}" type="slidenum">
              <a:rPr lang="ja-JP" altLang="en-US" smtClean="0">
                <a:solidFill>
                  <a:prstClr val="black">
                    <a:tint val="75000"/>
                  </a:prstClr>
                </a:solidFill>
                <a:latin typeface="News Gothic MT"/>
                <a:ea typeface="メイリオ"/>
              </a:rPr>
              <a:pPr/>
              <a:t>8</a:t>
            </a:fld>
            <a:endParaRPr lang="ja-JP" altLang="en-US">
              <a:solidFill>
                <a:prstClr val="black">
                  <a:tint val="75000"/>
                </a:prstClr>
              </a:solidFill>
              <a:latin typeface="News Gothic MT"/>
              <a:ea typeface="メイリオ"/>
            </a:endParaRPr>
          </a:p>
        </p:txBody>
      </p:sp>
      <p:sp>
        <p:nvSpPr>
          <p:cNvPr id="6" name="十字形 5">
            <a:extLst>
              <a:ext uri="{FF2B5EF4-FFF2-40B4-BE49-F238E27FC236}">
                <a16:creationId xmlns:a16="http://schemas.microsoft.com/office/drawing/2014/main" id="{418D19AA-7A33-7F4F-9A4D-E5568D5F1597}"/>
              </a:ext>
            </a:extLst>
          </p:cNvPr>
          <p:cNvSpPr/>
          <p:nvPr/>
        </p:nvSpPr>
        <p:spPr>
          <a:xfrm>
            <a:off x="3158622" y="1922136"/>
            <a:ext cx="211873" cy="211873"/>
          </a:xfrm>
          <a:prstGeom prst="plus">
            <a:avLst>
              <a:gd name="adj" fmla="val 40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十字形 6">
            <a:extLst>
              <a:ext uri="{FF2B5EF4-FFF2-40B4-BE49-F238E27FC236}">
                <a16:creationId xmlns:a16="http://schemas.microsoft.com/office/drawing/2014/main" id="{35C2A58A-EFEB-BA45-ACD5-53A40564F87D}"/>
              </a:ext>
            </a:extLst>
          </p:cNvPr>
          <p:cNvSpPr/>
          <p:nvPr/>
        </p:nvSpPr>
        <p:spPr>
          <a:xfrm>
            <a:off x="3158621" y="2845063"/>
            <a:ext cx="211873" cy="211873"/>
          </a:xfrm>
          <a:prstGeom prst="plus">
            <a:avLst>
              <a:gd name="adj" fmla="val 40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十字形 7">
            <a:extLst>
              <a:ext uri="{FF2B5EF4-FFF2-40B4-BE49-F238E27FC236}">
                <a16:creationId xmlns:a16="http://schemas.microsoft.com/office/drawing/2014/main" id="{5A237547-7418-2748-942D-2E2CFDA794A9}"/>
              </a:ext>
            </a:extLst>
          </p:cNvPr>
          <p:cNvSpPr/>
          <p:nvPr/>
        </p:nvSpPr>
        <p:spPr>
          <a:xfrm>
            <a:off x="3158622" y="3762999"/>
            <a:ext cx="211873" cy="211873"/>
          </a:xfrm>
          <a:prstGeom prst="plus">
            <a:avLst>
              <a:gd name="adj" fmla="val 40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十字形 8">
            <a:extLst>
              <a:ext uri="{FF2B5EF4-FFF2-40B4-BE49-F238E27FC236}">
                <a16:creationId xmlns:a16="http://schemas.microsoft.com/office/drawing/2014/main" id="{61F2673F-3F6F-A64C-A3D9-1415495C7E2D}"/>
              </a:ext>
            </a:extLst>
          </p:cNvPr>
          <p:cNvSpPr/>
          <p:nvPr/>
        </p:nvSpPr>
        <p:spPr>
          <a:xfrm>
            <a:off x="3158622" y="4973323"/>
            <a:ext cx="211873" cy="211873"/>
          </a:xfrm>
          <a:prstGeom prst="plus">
            <a:avLst>
              <a:gd name="adj" fmla="val 40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十字形 9">
            <a:extLst>
              <a:ext uri="{FF2B5EF4-FFF2-40B4-BE49-F238E27FC236}">
                <a16:creationId xmlns:a16="http://schemas.microsoft.com/office/drawing/2014/main" id="{53B7FB33-3FD4-CD4A-AB4F-006C0F4B87BA}"/>
              </a:ext>
            </a:extLst>
          </p:cNvPr>
          <p:cNvSpPr/>
          <p:nvPr/>
        </p:nvSpPr>
        <p:spPr>
          <a:xfrm>
            <a:off x="3158622" y="5985842"/>
            <a:ext cx="211873" cy="211873"/>
          </a:xfrm>
          <a:prstGeom prst="plus">
            <a:avLst>
              <a:gd name="adj" fmla="val 403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BAA2E65A-8A28-43A7-AB92-5423600527A5}"/>
              </a:ext>
            </a:extLst>
          </p:cNvPr>
          <p:cNvSpPr txBox="1"/>
          <p:nvPr/>
        </p:nvSpPr>
        <p:spPr>
          <a:xfrm>
            <a:off x="3629465" y="6500838"/>
            <a:ext cx="5275385" cy="338554"/>
          </a:xfrm>
          <a:prstGeom prst="rect">
            <a:avLst/>
          </a:prstGeom>
          <a:noFill/>
        </p:spPr>
        <p:txBody>
          <a:bodyPr wrap="square" rtlCol="0">
            <a:spAutoFit/>
          </a:bodyPr>
          <a:lstStyle/>
          <a:p>
            <a:r>
              <a:rPr lang="ja-JP" altLang="en-US" sz="1600" dirty="0">
                <a:solidFill>
                  <a:prstClr val="black"/>
                </a:solidFill>
              </a:rPr>
              <a:t>＊</a:t>
            </a:r>
            <a:r>
              <a:rPr lang="en-US" altLang="ja-JP" sz="1600" dirty="0">
                <a:solidFill>
                  <a:prstClr val="black"/>
                </a:solidFill>
              </a:rPr>
              <a:t>ARS(Acute</a:t>
            </a:r>
            <a:r>
              <a:rPr lang="ja-JP" altLang="en-US" sz="1600" dirty="0">
                <a:solidFill>
                  <a:prstClr val="black"/>
                </a:solidFill>
              </a:rPr>
              <a:t> </a:t>
            </a:r>
            <a:r>
              <a:rPr lang="en-US" altLang="ja-JP" sz="1600" dirty="0">
                <a:solidFill>
                  <a:prstClr val="black"/>
                </a:solidFill>
              </a:rPr>
              <a:t>Radiation</a:t>
            </a:r>
            <a:r>
              <a:rPr lang="ja-JP" altLang="en-US" sz="1600" dirty="0">
                <a:solidFill>
                  <a:prstClr val="black"/>
                </a:solidFill>
              </a:rPr>
              <a:t> </a:t>
            </a:r>
            <a:r>
              <a:rPr lang="en-US" altLang="ja-JP" sz="1600" dirty="0">
                <a:solidFill>
                  <a:prstClr val="black"/>
                </a:solidFill>
              </a:rPr>
              <a:t>Syndrome</a:t>
            </a:r>
            <a:r>
              <a:rPr lang="ja-JP" altLang="en-US" sz="1600" dirty="0">
                <a:solidFill>
                  <a:prstClr val="black"/>
                </a:solidFill>
              </a:rPr>
              <a:t>：急性放射線症候群</a:t>
            </a:r>
            <a:r>
              <a:rPr lang="en-US" altLang="ja-JP" sz="1600" dirty="0">
                <a:solidFill>
                  <a:prstClr val="black"/>
                </a:solidFill>
              </a:rPr>
              <a:t>)</a:t>
            </a:r>
            <a:endParaRPr kumimoji="1" lang="ja-JP" altLang="en-US" sz="1600" dirty="0"/>
          </a:p>
        </p:txBody>
      </p:sp>
    </p:spTree>
    <p:extLst>
      <p:ext uri="{BB962C8B-B14F-4D97-AF65-F5344CB8AC3E}">
        <p14:creationId xmlns:p14="http://schemas.microsoft.com/office/powerpoint/2010/main" val="371950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D9E411-C08D-E74F-AFBE-B4AA7AD55D7D}"/>
              </a:ext>
            </a:extLst>
          </p:cNvPr>
          <p:cNvSpPr>
            <a:spLocks noGrp="1"/>
          </p:cNvSpPr>
          <p:nvPr>
            <p:ph type="title"/>
          </p:nvPr>
        </p:nvSpPr>
        <p:spPr/>
        <p:txBody>
          <a:bodyPr/>
          <a:lstStyle/>
          <a:p>
            <a:r>
              <a:rPr kumimoji="1" lang="ja-JP" altLang="en-US"/>
              <a:t>被ばく医療の初期診療</a:t>
            </a:r>
          </a:p>
        </p:txBody>
      </p:sp>
      <p:sp>
        <p:nvSpPr>
          <p:cNvPr id="3" name="コンテンツ プレースホルダー 2">
            <a:extLst>
              <a:ext uri="{FF2B5EF4-FFF2-40B4-BE49-F238E27FC236}">
                <a16:creationId xmlns:a16="http://schemas.microsoft.com/office/drawing/2014/main" id="{CA0F4AB1-615A-334B-A86E-88AF571C158F}"/>
              </a:ext>
            </a:extLst>
          </p:cNvPr>
          <p:cNvSpPr>
            <a:spLocks noGrp="1"/>
          </p:cNvSpPr>
          <p:nvPr>
            <p:ph idx="1"/>
          </p:nvPr>
        </p:nvSpPr>
        <p:spPr>
          <a:xfrm>
            <a:off x="628650" y="1149110"/>
            <a:ext cx="8071730" cy="5585791"/>
          </a:xfrm>
        </p:spPr>
        <p:txBody>
          <a:bodyPr>
            <a:normAutofit fontScale="85000" lnSpcReduction="20000"/>
          </a:bodyPr>
          <a:lstStyle/>
          <a:p>
            <a:pPr>
              <a:lnSpc>
                <a:spcPct val="110000"/>
              </a:lnSpc>
            </a:pPr>
            <a:r>
              <a:rPr kumimoji="1" lang="ja-JP" altLang="en-US" dirty="0"/>
              <a:t>バイタルサインの確認</a:t>
            </a:r>
            <a:endParaRPr kumimoji="1" lang="en-US" altLang="ja-JP" dirty="0"/>
          </a:p>
          <a:p>
            <a:pPr lvl="1">
              <a:lnSpc>
                <a:spcPct val="110000"/>
              </a:lnSpc>
            </a:pPr>
            <a:r>
              <a:rPr lang="ja-JP" altLang="en-US" dirty="0"/>
              <a:t>被ばく・体表面汚染</a:t>
            </a:r>
            <a:r>
              <a:rPr lang="ja-JP" altLang="en-US" b="1" dirty="0"/>
              <a:t>以外の</a:t>
            </a:r>
            <a:r>
              <a:rPr lang="ja-JP" altLang="en-US" dirty="0"/>
              <a:t>重篤な傷病の処置、治療</a:t>
            </a:r>
            <a:endParaRPr kumimoji="1" lang="en-US" altLang="ja-JP" dirty="0"/>
          </a:p>
          <a:p>
            <a:pPr>
              <a:lnSpc>
                <a:spcPct val="110000"/>
              </a:lnSpc>
            </a:pPr>
            <a:r>
              <a:rPr kumimoji="1" lang="ja-JP" altLang="en-US" dirty="0"/>
              <a:t>病歴聴取</a:t>
            </a:r>
            <a:endParaRPr kumimoji="1" lang="en-US" altLang="ja-JP" dirty="0"/>
          </a:p>
          <a:p>
            <a:pPr lvl="1">
              <a:lnSpc>
                <a:spcPct val="110000"/>
              </a:lnSpc>
            </a:pPr>
            <a:r>
              <a:rPr kumimoji="1" lang="ja-JP" altLang="en-US" dirty="0"/>
              <a:t>事故等の状況</a:t>
            </a:r>
            <a:endParaRPr kumimoji="1" lang="en-US" altLang="ja-JP" dirty="0"/>
          </a:p>
          <a:p>
            <a:pPr lvl="2">
              <a:lnSpc>
                <a:spcPct val="110000"/>
              </a:lnSpc>
            </a:pPr>
            <a:r>
              <a:rPr lang="ja-JP" altLang="en-US" dirty="0"/>
              <a:t>外部被ばく、内部被ばく、体表面汚染の可能性を確認</a:t>
            </a:r>
            <a:endParaRPr kumimoji="1" lang="en-US" altLang="ja-JP" dirty="0"/>
          </a:p>
          <a:p>
            <a:pPr lvl="1">
              <a:lnSpc>
                <a:spcPct val="110000"/>
              </a:lnSpc>
            </a:pPr>
            <a:r>
              <a:rPr lang="ja-JP" altLang="en-US" dirty="0"/>
              <a:t>前駆症状等の有無</a:t>
            </a:r>
            <a:endParaRPr lang="en-US" altLang="ja-JP" dirty="0"/>
          </a:p>
          <a:p>
            <a:pPr lvl="2">
              <a:lnSpc>
                <a:spcPct val="110000"/>
              </a:lnSpc>
            </a:pPr>
            <a:r>
              <a:rPr kumimoji="1" lang="ja-JP" altLang="en-US" dirty="0"/>
              <a:t>嘔吐、下痢、発熱、意識障害</a:t>
            </a:r>
            <a:endParaRPr kumimoji="1" lang="en-US" altLang="ja-JP" dirty="0"/>
          </a:p>
          <a:p>
            <a:pPr lvl="2">
              <a:lnSpc>
                <a:spcPct val="110000"/>
              </a:lnSpc>
            </a:pPr>
            <a:r>
              <a:rPr lang="ja-JP" altLang="en-US" dirty="0"/>
              <a:t>外部被ばくの可能性、その程度を評価</a:t>
            </a:r>
            <a:endParaRPr lang="en-US" altLang="ja-JP" dirty="0"/>
          </a:p>
          <a:p>
            <a:pPr>
              <a:lnSpc>
                <a:spcPct val="110000"/>
              </a:lnSpc>
            </a:pPr>
            <a:r>
              <a:rPr kumimoji="1" lang="ja-JP" altLang="en-US" dirty="0"/>
              <a:t>身体所見</a:t>
            </a:r>
            <a:endParaRPr kumimoji="1" lang="en-US" altLang="ja-JP" dirty="0"/>
          </a:p>
          <a:p>
            <a:pPr lvl="1">
              <a:lnSpc>
                <a:spcPct val="110000"/>
              </a:lnSpc>
            </a:pPr>
            <a:r>
              <a:rPr lang="ja-JP" altLang="en-US" dirty="0"/>
              <a:t>汚染検査；汚染箇所の同定</a:t>
            </a:r>
            <a:endParaRPr lang="en-US" altLang="ja-JP" dirty="0"/>
          </a:p>
          <a:p>
            <a:pPr lvl="1">
              <a:lnSpc>
                <a:spcPct val="110000"/>
              </a:lnSpc>
            </a:pPr>
            <a:r>
              <a:rPr kumimoji="1" lang="ja-JP" altLang="en-US" dirty="0"/>
              <a:t>前駆症状；唾液腺の腫脹、疼痛、圧痛、皮膚の紅斑、口腔粘膜の毛細血管拡張など</a:t>
            </a:r>
            <a:endParaRPr kumimoji="1" lang="en-US" altLang="ja-JP" dirty="0"/>
          </a:p>
          <a:p>
            <a:pPr lvl="1">
              <a:lnSpc>
                <a:spcPct val="110000"/>
              </a:lnSpc>
            </a:pPr>
            <a:r>
              <a:rPr kumimoji="1" lang="ja-JP" altLang="en-US" dirty="0"/>
              <a:t>皮膚障害の有無（局所被ばくから数日経過している場合）</a:t>
            </a:r>
            <a:endParaRPr kumimoji="1" lang="en-US" altLang="ja-JP" dirty="0"/>
          </a:p>
          <a:p>
            <a:pPr>
              <a:lnSpc>
                <a:spcPct val="110000"/>
              </a:lnSpc>
            </a:pPr>
            <a:r>
              <a:rPr kumimoji="1" lang="ja-JP" altLang="en-US" dirty="0"/>
              <a:t>試料採取</a:t>
            </a:r>
            <a:endParaRPr kumimoji="1" lang="en-US" altLang="ja-JP" dirty="0"/>
          </a:p>
          <a:p>
            <a:pPr lvl="1">
              <a:lnSpc>
                <a:spcPct val="110000"/>
              </a:lnSpc>
            </a:pPr>
            <a:r>
              <a:rPr lang="ja-JP" altLang="en-US" dirty="0"/>
              <a:t>血液</a:t>
            </a:r>
            <a:endParaRPr lang="en-US" altLang="ja-JP" dirty="0"/>
          </a:p>
          <a:p>
            <a:pPr lvl="2">
              <a:lnSpc>
                <a:spcPct val="110000"/>
              </a:lnSpc>
            </a:pPr>
            <a:r>
              <a:rPr lang="ja-JP" altLang="en-US" dirty="0"/>
              <a:t>白血球数（特にリンパ球数）の経時的変化</a:t>
            </a:r>
            <a:endParaRPr lang="en-US" altLang="ja-JP" dirty="0"/>
          </a:p>
          <a:p>
            <a:pPr lvl="2">
              <a:lnSpc>
                <a:spcPct val="110000"/>
              </a:lnSpc>
            </a:pPr>
            <a:r>
              <a:rPr lang="ja-JP" altLang="en-US" dirty="0"/>
              <a:t>高線量被ばくが疑われ、骨髄移植を考慮する場合は、</a:t>
            </a:r>
            <a:r>
              <a:rPr lang="en-US" altLang="ja-JP" dirty="0"/>
              <a:t>HLA(Human Leukocyte Antigen)   </a:t>
            </a:r>
            <a:br>
              <a:rPr lang="en-US" altLang="ja-JP" dirty="0"/>
            </a:br>
            <a:r>
              <a:rPr lang="ja-JP" altLang="en-US" dirty="0"/>
              <a:t>タイピング用の血液試料</a:t>
            </a:r>
            <a:endParaRPr lang="en-US" altLang="ja-JP" dirty="0"/>
          </a:p>
          <a:p>
            <a:pPr lvl="2">
              <a:lnSpc>
                <a:spcPct val="110000"/>
              </a:lnSpc>
            </a:pPr>
            <a:r>
              <a:rPr lang="ja-JP" altLang="en-US" dirty="0"/>
              <a:t>染色体分析用の血液試料（通常は被ばくから</a:t>
            </a:r>
            <a:r>
              <a:rPr lang="en-US" altLang="ja-JP" dirty="0"/>
              <a:t>24</a:t>
            </a:r>
            <a:r>
              <a:rPr lang="ja-JP" altLang="en-US" dirty="0"/>
              <a:t>時間後に採取）</a:t>
            </a:r>
            <a:endParaRPr lang="en-US" altLang="ja-JP" dirty="0"/>
          </a:p>
          <a:p>
            <a:pPr lvl="1">
              <a:lnSpc>
                <a:spcPct val="110000"/>
              </a:lnSpc>
            </a:pPr>
            <a:r>
              <a:rPr lang="ja-JP" altLang="en-US" dirty="0"/>
              <a:t>鼻腔スワブ（鼻スメア）；内部被ばくの可能性の評価</a:t>
            </a:r>
            <a:endParaRPr lang="en-US" altLang="ja-JP" dirty="0"/>
          </a:p>
          <a:p>
            <a:pPr lvl="1">
              <a:lnSpc>
                <a:spcPct val="110000"/>
              </a:lnSpc>
            </a:pPr>
            <a:r>
              <a:rPr kumimoji="1" lang="ja-JP" altLang="en-US" dirty="0"/>
              <a:t>尿、便；内部被ばくのバイオアッセイ用</a:t>
            </a:r>
            <a:endParaRPr kumimoji="1" lang="en-US" altLang="ja-JP" dirty="0"/>
          </a:p>
          <a:p>
            <a:pPr lvl="1">
              <a:lnSpc>
                <a:spcPct val="110000"/>
              </a:lnSpc>
            </a:pPr>
            <a:r>
              <a:rPr lang="ja-JP" altLang="en-US" dirty="0"/>
              <a:t>汚染したガーゼ等；核種同定</a:t>
            </a:r>
            <a:endParaRPr kumimoji="1" lang="en-US" altLang="ja-JP" dirty="0"/>
          </a:p>
          <a:p>
            <a:pPr lvl="1">
              <a:lnSpc>
                <a:spcPct val="110000"/>
              </a:lnSpc>
            </a:pPr>
            <a:endParaRPr kumimoji="1" lang="en-US" altLang="ja-JP" dirty="0"/>
          </a:p>
        </p:txBody>
      </p:sp>
      <p:sp>
        <p:nvSpPr>
          <p:cNvPr id="5" name="スライド番号プレースホルダー 4">
            <a:extLst>
              <a:ext uri="{FF2B5EF4-FFF2-40B4-BE49-F238E27FC236}">
                <a16:creationId xmlns:a16="http://schemas.microsoft.com/office/drawing/2014/main" id="{31FF880C-21DA-1F41-936A-8FEF0D71372D}"/>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Tree>
    <p:extLst>
      <p:ext uri="{BB962C8B-B14F-4D97-AF65-F5344CB8AC3E}">
        <p14:creationId xmlns:p14="http://schemas.microsoft.com/office/powerpoint/2010/main" val="4269847150"/>
      </p:ext>
    </p:extLst>
  </p:cSld>
  <p:clrMapOvr>
    <a:masterClrMapping/>
  </p:clrMapOvr>
</p:sld>
</file>

<file path=ppt/theme/theme1.xml><?xml version="1.0" encoding="utf-8"?>
<a:theme xmlns:a="http://schemas.openxmlformats.org/drawingml/2006/main" name="基礎コース">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e4de2b-ed32-4cfd-86cc-3daf7de81874">
      <Terms xmlns="http://schemas.microsoft.com/office/infopath/2007/PartnerControls"/>
    </lcf76f155ced4ddcb4097134ff3c332f>
    <TaxCatchAll xmlns="b5d13358-ba13-47f5-b1e3-fdcd6b69d1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8" ma:contentTypeDescription="新しいドキュメントを作成します。" ma:contentTypeScope="" ma:versionID="821c0cf0f42a7bcf6d7a6b424cbdc3b6">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c24516de4f25475e9a749154eea752d9"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299B2B-696B-49AE-B130-F38597DC5321}">
  <ds:schemaRefs>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 ds:uri="b5d13358-ba13-47f5-b1e3-fdcd6b69d120"/>
    <ds:schemaRef ds:uri="9be4de2b-ed32-4cfd-86cc-3daf7de81874"/>
    <ds:schemaRef ds:uri="http://purl.org/dc/terms/"/>
  </ds:schemaRefs>
</ds:datastoreItem>
</file>

<file path=customXml/itemProps2.xml><?xml version="1.0" encoding="utf-8"?>
<ds:datastoreItem xmlns:ds="http://schemas.openxmlformats.org/officeDocument/2006/customXml" ds:itemID="{CE399082-2C4D-40AF-8340-9AEEDF0B34B9}">
  <ds:schemaRefs>
    <ds:schemaRef ds:uri="http://schemas.microsoft.com/sharepoint/v3/contenttype/forms"/>
  </ds:schemaRefs>
</ds:datastoreItem>
</file>

<file path=customXml/itemProps3.xml><?xml version="1.0" encoding="utf-8"?>
<ds:datastoreItem xmlns:ds="http://schemas.openxmlformats.org/officeDocument/2006/customXml" ds:itemID="{261171A0-6106-4E79-8AEA-8358F746AD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基礎コース</Template>
  <TotalTime>0</TotalTime>
  <Words>5274</Words>
  <Application>Microsoft Office PowerPoint</Application>
  <PresentationFormat>画面に合わせる (4:3)</PresentationFormat>
  <Paragraphs>404</Paragraphs>
  <Slides>22</Slides>
  <Notes>22</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22</vt:i4>
      </vt:variant>
    </vt:vector>
  </HeadingPairs>
  <TitlesOfParts>
    <vt:vector size="32" baseType="lpstr">
      <vt:lpstr>Meiryo UI</vt:lpstr>
      <vt:lpstr>YuMincho +36p Kana Medium</vt:lpstr>
      <vt:lpstr>ヒラギノ角ゴシック W3</vt:lpstr>
      <vt:lpstr>游ゴシック</vt:lpstr>
      <vt:lpstr>游ゴシック Light</vt:lpstr>
      <vt:lpstr>游明朝</vt:lpstr>
      <vt:lpstr>Arial</vt:lpstr>
      <vt:lpstr>News Gothic MT</vt:lpstr>
      <vt:lpstr>Wingdings</vt:lpstr>
      <vt:lpstr>基礎コース</vt:lpstr>
      <vt:lpstr>医療機関での初期対応</vt:lpstr>
      <vt:lpstr>被ばくと汚染への対応</vt:lpstr>
      <vt:lpstr>放射線事故・災害対応の原則</vt:lpstr>
      <vt:lpstr>被ばく医療での体系的アプローチ</vt:lpstr>
      <vt:lpstr>医療機関での受入準備（CSCA）</vt:lpstr>
      <vt:lpstr>対応者の安全確保（Safety）</vt:lpstr>
      <vt:lpstr>病院での患者対応の流れ</vt:lpstr>
      <vt:lpstr>外傷診療と被ばく医療</vt:lpstr>
      <vt:lpstr>被ばく医療の初期診療</vt:lpstr>
      <vt:lpstr>汚染検査と除染の流れ</vt:lpstr>
      <vt:lpstr>脱衣と表面汚染検査</vt:lpstr>
      <vt:lpstr>除染</vt:lpstr>
      <vt:lpstr>創傷部の除染（例）</vt:lpstr>
      <vt:lpstr>顔面の除染（例）</vt:lpstr>
      <vt:lpstr>皮膚の除染（例）</vt:lpstr>
      <vt:lpstr>試料などの受け渡し</vt:lpstr>
      <vt:lpstr>記録</vt:lpstr>
      <vt:lpstr>ホットゾーンからの移動</vt:lpstr>
      <vt:lpstr>活動後の対応</vt:lpstr>
      <vt:lpstr>処置室の復帰</vt:lpstr>
      <vt:lpstr>退出後に汚染を検知した場合の対応</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157</cp:revision>
  <cp:lastPrinted>2019-01-05T06:23:59Z</cp:lastPrinted>
  <dcterms:created xsi:type="dcterms:W3CDTF">2018-07-09T08:22:40Z</dcterms:created>
  <dcterms:modified xsi:type="dcterms:W3CDTF">2025-06-30T06:37:48Z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0x0101009CDE00FD03F958428DD3CBF4A39D1F89</vt:lpwstr>
  </property>
  <property fmtid="{D5CDD505-2E9C-101B-9397-08002B2CF9AE}" pid="3" name="Order">
    <vt:r8>6500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TemplateUrl">
    <vt:lpwstr/>
  </property>
  <property fmtid="{D5CDD505-2E9C-101B-9397-08002B2CF9AE}" pid="9" name="ComplianceAssetId">
    <vt:lpwstr/>
  </property>
  <property fmtid="{D5CDD505-2E9C-101B-9397-08002B2CF9AE}" pid="10" name="MediaServiceImageTags">
    <vt:lpwstr/>
  </property>
</Properties>
</file>