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2" r:id="rId4"/>
  </p:sldMasterIdLst>
  <p:notesMasterIdLst>
    <p:notesMasterId r:id="rId26"/>
  </p:notesMasterIdLst>
  <p:sldIdLst>
    <p:sldId id="258" r:id="rId5"/>
    <p:sldId id="402" r:id="rId6"/>
    <p:sldId id="408" r:id="rId7"/>
    <p:sldId id="407" r:id="rId8"/>
    <p:sldId id="299" r:id="rId9"/>
    <p:sldId id="271" r:id="rId10"/>
    <p:sldId id="300" r:id="rId11"/>
    <p:sldId id="409" r:id="rId12"/>
    <p:sldId id="403" r:id="rId13"/>
    <p:sldId id="404" r:id="rId14"/>
    <p:sldId id="405" r:id="rId15"/>
    <p:sldId id="406" r:id="rId16"/>
    <p:sldId id="410" r:id="rId17"/>
    <p:sldId id="396" r:id="rId18"/>
    <p:sldId id="411" r:id="rId19"/>
    <p:sldId id="400" r:id="rId20"/>
    <p:sldId id="412" r:id="rId21"/>
    <p:sldId id="366" r:id="rId22"/>
    <p:sldId id="379" r:id="rId23"/>
    <p:sldId id="380" r:id="rId24"/>
    <p:sldId id="3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VaP+/ovbtNnNNo6zndvK2A==" hashData="mUpY+Y8bdpiGt0PO5CyChnAYzZ90RxZ6CARtncEfU23welyG1xAoPs3gkY418Gt2yY2zVopP5AwJzoNjwWN3Uw=="/>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1527" autoAdjust="0"/>
  </p:normalViewPr>
  <p:slideViewPr>
    <p:cSldViewPr snapToGrid="0" snapToObjects="1">
      <p:cViewPr varScale="1">
        <p:scale>
          <a:sx n="55" d="100"/>
          <a:sy n="55" d="100"/>
        </p:scale>
        <p:origin x="708" y="7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75" d="100"/>
          <a:sy n="75" d="100"/>
        </p:scale>
        <p:origin x="16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5800" y="389806"/>
            <a:ext cx="5486400" cy="4114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639395"/>
            <a:ext cx="5486400" cy="4180605"/>
          </a:xfrm>
          <a:prstGeom prst="rect">
            <a:avLst/>
          </a:prstGeom>
        </p:spPr>
        <p:txBody>
          <a:bodyPr vert="horz" lIns="91440" tIns="45720" rIns="91440" bIns="45720" rtlCol="0"/>
          <a:lstStyle/>
          <a:p>
            <a:r>
              <a:rPr kumimoji="1" lang="ja-JP" altLang="en-US"/>
              <a:t>マスター テキストの書式設定</a:t>
            </a:r>
          </a:p>
        </p:txBody>
      </p:sp>
    </p:spTree>
    <p:extLst>
      <p:ext uri="{BB962C8B-B14F-4D97-AF65-F5344CB8AC3E}">
        <p14:creationId xmlns:p14="http://schemas.microsoft.com/office/powerpoint/2010/main" val="389711994"/>
      </p:ext>
    </p:extLst>
  </p:cSld>
  <p:clrMap bg1="lt1" tx1="dk1" bg2="lt2" tx2="dk2" accent1="accent1" accent2="accent2" accent3="accent3" accent4="accent4" accent5="accent5" accent6="accent6" hlink="hlink" folHlink="folHlink"/>
  <p:notesStyle>
    <a:lvl1pPr marL="0" indent="144000" algn="l" defTabSz="914400" rtl="0" eaLnBrk="1" latinLnBrk="0" hangingPunct="1">
      <a:defRPr kumimoji="1" sz="1200" kern="1200">
        <a:solidFill>
          <a:schemeClr val="tx1"/>
        </a:solidFill>
        <a:latin typeface="YuMincho +36p Kana Medium" panose="02020500000000000000" pitchFamily="18" charset="-128"/>
        <a:ea typeface="YuMincho +36p Kana Medium" panose="02020500000000000000" pitchFamily="18" charset="-128"/>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dirty="0">
                <a:latin typeface="游明朝" panose="02020400000000000000" pitchFamily="18" charset="-128"/>
                <a:ea typeface="游明朝" panose="02020400000000000000" pitchFamily="18" charset="-128"/>
              </a:rPr>
              <a:t>時間；</a:t>
            </a:r>
            <a:r>
              <a:rPr kumimoji="1" lang="en-US" altLang="ja-JP" dirty="0">
                <a:latin typeface="游明朝" panose="02020400000000000000" pitchFamily="18" charset="-128"/>
                <a:ea typeface="游明朝" panose="02020400000000000000" pitchFamily="18" charset="-128"/>
              </a:rPr>
              <a:t>30</a:t>
            </a:r>
            <a:r>
              <a:rPr kumimoji="1" lang="ja-JP" altLang="en-US" dirty="0">
                <a:latin typeface="游明朝" panose="02020400000000000000" pitchFamily="18" charset="-128"/>
                <a:ea typeface="游明朝" panose="02020400000000000000" pitchFamily="18" charset="-128"/>
              </a:rPr>
              <a:t>分</a:t>
            </a:r>
            <a:endParaRPr kumimoji="1" lang="en-US" altLang="ja-JP" dirty="0">
              <a:latin typeface="游明朝" panose="02020400000000000000" pitchFamily="18" charset="-128"/>
              <a:ea typeface="游明朝" panose="02020400000000000000" pitchFamily="18" charset="-128"/>
            </a:endParaRPr>
          </a:p>
          <a:p>
            <a:r>
              <a:rPr kumimoji="1" lang="ja-JP" altLang="en-US" dirty="0">
                <a:latin typeface="游明朝" panose="02020400000000000000" pitchFamily="18" charset="-128"/>
                <a:ea typeface="游明朝" panose="02020400000000000000" pitchFamily="18" charset="-128"/>
              </a:rPr>
              <a:t>内容</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急性放射線症の病態</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急性放射線症の発症期</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急性放射線症の診断</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en-US" altLang="ja-JP" dirty="0">
                <a:latin typeface="游明朝" panose="02020400000000000000" pitchFamily="18" charset="-128"/>
                <a:ea typeface="游明朝" panose="02020400000000000000" pitchFamily="18" charset="-128"/>
              </a:rPr>
              <a:t>ARS</a:t>
            </a:r>
            <a:r>
              <a:rPr kumimoji="1" lang="ja-JP" altLang="en-US" dirty="0">
                <a:latin typeface="游明朝" panose="02020400000000000000" pitchFamily="18" charset="-128"/>
                <a:ea typeface="游明朝" panose="02020400000000000000" pitchFamily="18" charset="-128"/>
              </a:rPr>
              <a:t>の</a:t>
            </a:r>
            <a:r>
              <a:rPr kumimoji="1" lang="en-US" altLang="ja-JP" dirty="0">
                <a:latin typeface="游明朝" panose="02020400000000000000" pitchFamily="18" charset="-128"/>
                <a:ea typeface="游明朝" panose="02020400000000000000" pitchFamily="18" charset="-128"/>
              </a:rPr>
              <a:t>Primary Triage</a:t>
            </a: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急性放射線症の前駆期の処置</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急性放射線症の治療方針</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複合障害</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放射線皮膚障害の病態</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放射線皮膚障害の病期と初期変化</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放射線皮膚障害の診断</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放射線皮膚障害の治療</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内部被ばくの診断</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内部被ばく対応の基本方針</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内部被曝の治療</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プルシアンブルー</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en-US" altLang="ja-JP" dirty="0">
                <a:latin typeface="游明朝" panose="02020400000000000000" pitchFamily="18" charset="-128"/>
                <a:ea typeface="游明朝" panose="02020400000000000000" pitchFamily="18" charset="-128"/>
              </a:rPr>
              <a:t>DTPA</a:t>
            </a:r>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4203968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このスライドでは、放射線皮膚障害の病期と初期変化を示しています。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放射線皮膚障害の病期は、超急性期、急性期、慢性期に分けられます。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皮膚がエネルギーの高い放射線を高線量で被ばくすると、電離が惹起され、酸素ラジカルが細胞膜の脂質過酸化を引き起こし、血管透過性を亢進させ、全身組織へのケミカルメディエーターの放出が惹起されます。そのため超急性期には浮腫や紅斑が出現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急性期の皮膚の障害は、ここに示すように紅斑、脱毛、乾性落屑、湿性落屑、水疱形成、潰瘍、壊死があります。潜伏期と障害の程度は、被ばく線量と被ばくした組織の放射線感受性によって決まります。それぞれのしきい線量を示していますが、紅斑、脱毛が３グレイ以上ですので、皮膚障害のしきい線量は３グレイ以上と考えていいでしょう。</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グレイ前後では</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発赤</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、紅斑、浮腫といった初期の皮膚症状が３から４日で消退後、潜伏期の後、３週目ごろより再度、組織腫脹、掻痒感、</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発赤</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、疼痛感、紫斑などが現れます。進行は緩徐です。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慢性期では、表皮が再生した後、真皮層および皮下組織の障害が主体となります。</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グレイ以上の被ばくによる皮膚障害では、一度障害された皮膚が上皮化した後も、再度皮膚障害が反復し、潰瘍や皮膚剥離がおきます。また、６カ月以上経過してから皮膚の線維化や色素沈着などが出現します。真皮層には、多くの血管が存在します。血管内皮細胞は放射線感受性が高いため、被ばくした領域ではこれらの血管の内膜に障害が生じ、内膜の肥厚や微小血栓の形成によって小循環障害や局所の血流障害を起こします。</a:t>
            </a:r>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595495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このスライドでは放射線皮膚障害の診断の進め方について説明します。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密封線源の事故では、被ばくした自覚がないことが多いため、原因不明の熱傷</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様</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病変に遭遇した場合には、放射線皮膚障害を念頭に入れ、放射線の可能性を疑って、病歴を聴取するなどの診断を進めることが重要です。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線源が大きい場合は、局所被ばく以外にも全身被ばくをしている可能性があるため、全身被ばくの評価も同時に行います。被ばく当日を含む</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3</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日間程度は末梢血の血球数検査を行い、リンパ球数の減少の有無を確認します。局所被ばくの線量が極端に高い場合は、全身への平均被ばく線量を正確に知るために染色体分析による線量評価を実施します。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障害部位の評価のため、皮膚病変の経時的変化の記録をします。骨の変化の比較のため、単純Ｘ線撮影を行います。また、</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CT</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MRI</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では炎症の波及範囲や血流を評価します。サーモグラフィ・超音波ドップラ検査法でも非侵襲的に血流の程度を評価できます。　　　</a:t>
            </a:r>
          </a:p>
          <a:p>
            <a:pPr>
              <a:buNone/>
            </a:pPr>
            <a:r>
              <a:rPr lang="ja-JP" altLang="ja-JP" dirty="0">
                <a:effectLst/>
                <a:ea typeface="游明朝" panose="02020400000000000000" pitchFamily="18" charset="-128"/>
                <a:cs typeface="Arial" panose="020B0604020202020204" pitchFamily="34" charset="0"/>
              </a:rPr>
              <a:t>放射線皮膚障害の範囲、深達度の判断には、線量評価が必要です。</a:t>
            </a:r>
            <a:r>
              <a:rPr lang="ja-JP" altLang="en-US" dirty="0">
                <a:effectLst/>
                <a:ea typeface="游明朝" panose="02020400000000000000" pitchFamily="18" charset="-128"/>
                <a:cs typeface="Arial" panose="020B0604020202020204" pitchFamily="34" charset="0"/>
              </a:rPr>
              <a:t>主</a:t>
            </a:r>
            <a:r>
              <a:rPr lang="ja-JP" altLang="ja-JP" dirty="0">
                <a:effectLst/>
                <a:ea typeface="游明朝" panose="02020400000000000000" pitchFamily="18" charset="-128"/>
                <a:cs typeface="Arial" panose="020B0604020202020204" pitchFamily="34" charset="0"/>
              </a:rPr>
              <a:t>として、物理学的線量評価を行います。線源と被ばく部位の位置関係、被ばく時間、周辺の遮へい物の影響の情報をもとに計算する他に、事故の再構築により、実際に放射線を測定してその情報をもとに計算します。これらの情報は、記憶に頼る部分があるため、結果には相当な幅があります。</a:t>
            </a:r>
            <a:endParaRPr kumimoji="1" lang="ja-JP" altLang="en-US" dirty="0"/>
          </a:p>
        </p:txBody>
      </p:sp>
    </p:spTree>
    <p:extLst>
      <p:ext uri="{BB962C8B-B14F-4D97-AF65-F5344CB8AC3E}">
        <p14:creationId xmlns:p14="http://schemas.microsoft.com/office/powerpoint/2010/main" val="1630907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a:xfrm>
            <a:off x="685800" y="4638677"/>
            <a:ext cx="5486400" cy="4327524"/>
          </a:xfrm>
        </p:spPr>
        <p:txBody>
          <a:bodyPr/>
          <a:lstStyle/>
          <a:p>
            <a:pPr algn="just">
              <a:buNone/>
            </a:pP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放射線皮膚障害の治療はその程度により異なるため、深達度の分類は重要です。原則的には、温熱熱傷の治療と同様に全身管理、局所管理からなります。　　　</a:t>
            </a:r>
          </a:p>
          <a:p>
            <a:pPr algn="just">
              <a:buNone/>
            </a:pPr>
            <a:r>
              <a:rPr lang="en-US" altLang="ja-JP" sz="1000" kern="100" dirty="0">
                <a:effectLst/>
                <a:latin typeface="游明朝" panose="02020400000000000000" pitchFamily="18" charset="-128"/>
                <a:ea typeface="游明朝" panose="02020400000000000000" pitchFamily="18" charset="-128"/>
                <a:cs typeface="Arial" panose="020B0604020202020204" pitchFamily="34" charset="0"/>
              </a:rPr>
              <a:t>Ⅰ</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度熱傷相当の場合、</a:t>
            </a:r>
          </a:p>
          <a:p>
            <a:pPr algn="just">
              <a:buNone/>
            </a:pP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紅斑や</a:t>
            </a:r>
            <a:r>
              <a:rPr lang="ja-JP" altLang="en-US" sz="1000" kern="100" dirty="0">
                <a:effectLst/>
                <a:latin typeface="游明朝" panose="02020400000000000000" pitchFamily="18" charset="-128"/>
                <a:ea typeface="游明朝" panose="02020400000000000000" pitchFamily="18" charset="-128"/>
                <a:cs typeface="Arial" panose="020B0604020202020204" pitchFamily="34" charset="0"/>
              </a:rPr>
              <a:t>発疹</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、浮腫などは、被ばく直後または３から４週後以内に出現します。数週から数ヶ月の経緯で徐々に消失します。ワセリン基剤などで皮膚の保湿を図ります。　　　</a:t>
            </a:r>
          </a:p>
          <a:p>
            <a:pPr algn="just">
              <a:buNone/>
            </a:pPr>
            <a:r>
              <a:rPr kumimoji="1" lang="ja-JP" altLang="en-US" sz="1000" dirty="0">
                <a:latin typeface="游明朝" panose="02020400000000000000" pitchFamily="18" charset="-128"/>
                <a:ea typeface="游明朝" panose="02020400000000000000" pitchFamily="18" charset="-128"/>
              </a:rPr>
              <a:t>浅達性</a:t>
            </a:r>
            <a:r>
              <a:rPr kumimoji="1" lang="en-US" altLang="ja-JP" sz="1000" dirty="0">
                <a:latin typeface="游明朝" panose="02020400000000000000" pitchFamily="18" charset="-128"/>
                <a:ea typeface="游明朝" panose="02020400000000000000" pitchFamily="18" charset="-128"/>
              </a:rPr>
              <a:t>II</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度熱傷相当の場合、</a:t>
            </a:r>
          </a:p>
          <a:p>
            <a:pPr algn="just">
              <a:buNone/>
            </a:pP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水疱、落屑、</a:t>
            </a:r>
            <a:r>
              <a:rPr kumimoji="1" lang="ja-JP" altLang="en-US" sz="1000" dirty="0">
                <a:latin typeface="游明朝" panose="02020400000000000000" pitchFamily="18" charset="-128"/>
                <a:ea typeface="游明朝" panose="02020400000000000000" pitchFamily="18" charset="-128"/>
              </a:rPr>
              <a:t>乾皮炎</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、滲出性表皮炎などの皮膚障害は、</a:t>
            </a:r>
            <a:r>
              <a:rPr lang="en-US" altLang="ja-JP" sz="1000" kern="100"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グレイ以上の被ばく後４から６週で発現します。</a:t>
            </a:r>
            <a:r>
              <a:rPr lang="en-US" altLang="ja-JP" sz="1000" kern="100" dirty="0">
                <a:effectLst/>
                <a:latin typeface="游明朝" panose="02020400000000000000" pitchFamily="18" charset="-128"/>
                <a:ea typeface="游明朝" panose="02020400000000000000" pitchFamily="18" charset="-128"/>
                <a:cs typeface="Arial" panose="020B0604020202020204" pitchFamily="34" charset="0"/>
              </a:rPr>
              <a:t>Ⅰ</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度熱傷に相当する紅斑が被ばく後、３から</a:t>
            </a:r>
            <a:r>
              <a:rPr lang="ja-JP" altLang="en-US" sz="1000" kern="100" dirty="0">
                <a:effectLst/>
                <a:latin typeface="游明朝" panose="02020400000000000000" pitchFamily="18" charset="-128"/>
                <a:ea typeface="游明朝" panose="02020400000000000000" pitchFamily="18" charset="-128"/>
                <a:cs typeface="Arial" panose="020B0604020202020204" pitchFamily="34" charset="0"/>
              </a:rPr>
              <a:t>４</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週で出現した後に、４から６週で</a:t>
            </a:r>
            <a:r>
              <a:rPr kumimoji="1" lang="en-US" altLang="ja-JP" sz="1000" dirty="0">
                <a:latin typeface="游明朝" panose="02020400000000000000" pitchFamily="18" charset="-128"/>
                <a:ea typeface="游明朝" panose="02020400000000000000" pitchFamily="18" charset="-128"/>
              </a:rPr>
              <a:t>II</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度熱傷に相当する水疱に移行します。被ばく線量が高いとより早期から症状が出現します。感染すると皮膚の障害はより深部に及ぶ可能性があります。深度や症状が悪化しない様であれば、残存する真皮層が１から２ヶ月の保存的治療で</a:t>
            </a:r>
            <a:r>
              <a:rPr lang="ja-JP" altLang="en-US" sz="1000" kern="100" dirty="0">
                <a:effectLst/>
                <a:latin typeface="游明朝" panose="02020400000000000000" pitchFamily="18" charset="-128"/>
                <a:ea typeface="游明朝" panose="02020400000000000000" pitchFamily="18" charset="-128"/>
                <a:cs typeface="Arial" panose="020B0604020202020204" pitchFamily="34" charset="0"/>
              </a:rPr>
              <a:t>創</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は閉鎖します。疼痛コントロールには、モルヒネ、フェンタニルなどの麻薬あるいは非麻薬系の鎮痛剤を使用します。局所の治療には、ステロイドや抗生物質含有のワセリン基剤を塗布したり、創傷被覆剤を使用します。　　　</a:t>
            </a:r>
          </a:p>
          <a:p>
            <a:pPr algn="just">
              <a:buNone/>
            </a:pP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深達性</a:t>
            </a:r>
            <a:r>
              <a:rPr kumimoji="1" lang="en-US" altLang="ja-JP" sz="1000" dirty="0">
                <a:latin typeface="游明朝" panose="02020400000000000000" pitchFamily="18" charset="-128"/>
                <a:ea typeface="游明朝" panose="02020400000000000000" pitchFamily="18" charset="-128"/>
              </a:rPr>
              <a:t>II</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度熱傷相当の場合、</a:t>
            </a:r>
          </a:p>
          <a:p>
            <a:pPr algn="just">
              <a:buNone/>
            </a:pP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滲出性表皮炎、潰瘍、乾酪</a:t>
            </a:r>
            <a:r>
              <a:rPr lang="ja-JP" altLang="en-US" sz="1000" kern="100" dirty="0">
                <a:effectLst/>
                <a:latin typeface="游明朝" panose="02020400000000000000" pitchFamily="18" charset="-128"/>
                <a:ea typeface="游明朝" panose="02020400000000000000" pitchFamily="18" charset="-128"/>
                <a:cs typeface="Arial" panose="020B0604020202020204" pitchFamily="34" charset="0"/>
              </a:rPr>
              <a:t>様</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壊死などの皮膚障害は、</a:t>
            </a:r>
            <a:r>
              <a:rPr lang="en-US" altLang="ja-JP" sz="1000" kern="100"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グレイ以上</a:t>
            </a:r>
            <a:r>
              <a:rPr lang="en-US" altLang="ja-JP" sz="10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グレイ未満の被ばく線量で発症します。紅斑、水疱、皮膚剥離などの症状は４から８週ぐらいの時間経過で潰瘍</a:t>
            </a:r>
            <a:r>
              <a:rPr lang="ja-JP" altLang="en-US" sz="1000" kern="100" dirty="0">
                <a:effectLst/>
                <a:latin typeface="游明朝" panose="02020400000000000000" pitchFamily="18" charset="-128"/>
                <a:ea typeface="游明朝" panose="02020400000000000000" pitchFamily="18" charset="-128"/>
                <a:cs typeface="Arial" panose="020B0604020202020204" pitchFamily="34" charset="0"/>
              </a:rPr>
              <a:t>創</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となります。潰瘍創表層にはフィブリン</a:t>
            </a:r>
            <a:r>
              <a:rPr lang="ja-JP" altLang="en-US" sz="1000" kern="100" dirty="0">
                <a:effectLst/>
                <a:latin typeface="游明朝" panose="02020400000000000000" pitchFamily="18" charset="-128"/>
                <a:ea typeface="游明朝" panose="02020400000000000000" pitchFamily="18" charset="-128"/>
                <a:cs typeface="Arial" panose="020B0604020202020204" pitchFamily="34" charset="0"/>
              </a:rPr>
              <a:t>様</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の壊死物質が存在し、薬剤は浸透しません。そのため、表層のブラッシングなど外科的な処置が繰り返し行われています</a:t>
            </a:r>
            <a:r>
              <a:rPr lang="ja-JP" altLang="en-US" sz="1000" kern="100" dirty="0">
                <a:effectLst/>
                <a:latin typeface="游明朝" panose="02020400000000000000" pitchFamily="18" charset="-128"/>
                <a:ea typeface="游明朝" panose="02020400000000000000" pitchFamily="18" charset="-128"/>
                <a:cs typeface="Arial" panose="020B0604020202020204" pitchFamily="34" charset="0"/>
              </a:rPr>
              <a:t>。</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一般細菌や真菌などの感染を合併して、難治性潰瘍になりやすいです。</a:t>
            </a:r>
            <a:r>
              <a:rPr lang="ja-JP" altLang="en-US" sz="1000" kern="100" dirty="0">
                <a:effectLst/>
                <a:latin typeface="游明朝" panose="02020400000000000000" pitchFamily="18" charset="-128"/>
                <a:ea typeface="游明朝" panose="02020400000000000000" pitchFamily="18" charset="-128"/>
                <a:cs typeface="Arial" panose="020B0604020202020204" pitchFamily="34" charset="0"/>
              </a:rPr>
              <a:t>創</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感染症には、全身の抗生物質の投与が必要となります。保存療法を第一選択として治療を開始しますが、感染の悪化、２ヶ月以上、上皮化傾向が認められない潰瘍では、全身状態を勘案して植皮手術も選択されます。　　　</a:t>
            </a:r>
          </a:p>
          <a:p>
            <a:pPr algn="just">
              <a:buNone/>
            </a:pPr>
            <a:r>
              <a:rPr lang="en-US" altLang="ja-JP" sz="1000" kern="100" dirty="0">
                <a:effectLst/>
                <a:latin typeface="游明朝" panose="02020400000000000000" pitchFamily="18" charset="-128"/>
                <a:ea typeface="游明朝" panose="02020400000000000000" pitchFamily="18" charset="-128"/>
                <a:cs typeface="Arial" panose="020B0604020202020204" pitchFamily="34" charset="0"/>
              </a:rPr>
              <a:t>Ⅲ</a:t>
            </a:r>
            <a:r>
              <a:rPr lang="ja-JP" altLang="ja-JP" sz="1000" kern="100" dirty="0">
                <a:effectLst/>
                <a:latin typeface="游明朝" panose="02020400000000000000" pitchFamily="18" charset="-128"/>
                <a:ea typeface="游明朝" panose="02020400000000000000" pitchFamily="18" charset="-128"/>
                <a:cs typeface="Arial" panose="020B0604020202020204" pitchFamily="34" charset="0"/>
              </a:rPr>
              <a:t>度熱傷相当の場合、</a:t>
            </a:r>
          </a:p>
          <a:p>
            <a:pPr>
              <a:buNone/>
            </a:pPr>
            <a:r>
              <a:rPr lang="en-US" altLang="ja-JP" sz="1000" dirty="0">
                <a:effectLst/>
                <a:latin typeface="游明朝" panose="02020400000000000000" pitchFamily="18" charset="-128"/>
                <a:ea typeface="游明朝" panose="02020400000000000000" pitchFamily="18" charset="-128"/>
                <a:cs typeface="Arial" panose="020B0604020202020204" pitchFamily="34" charset="0"/>
              </a:rPr>
              <a:t>20</a:t>
            </a:r>
            <a:r>
              <a:rPr lang="ja-JP" altLang="ja-JP" sz="1000" dirty="0">
                <a:effectLst/>
                <a:latin typeface="游明朝" panose="02020400000000000000" pitchFamily="18" charset="-128"/>
                <a:ea typeface="游明朝" panose="02020400000000000000" pitchFamily="18" charset="-128"/>
                <a:cs typeface="Arial" panose="020B0604020202020204" pitchFamily="34" charset="0"/>
              </a:rPr>
              <a:t>グレイ以上の高線量を被ばくすると受傷後３から</a:t>
            </a:r>
            <a:r>
              <a:rPr lang="ja-JP" altLang="en-US" sz="1000" dirty="0">
                <a:effectLst/>
                <a:latin typeface="游明朝" panose="02020400000000000000" pitchFamily="18" charset="-128"/>
                <a:ea typeface="游明朝" panose="02020400000000000000" pitchFamily="18" charset="-128"/>
                <a:cs typeface="Arial" panose="020B0604020202020204" pitchFamily="34" charset="0"/>
              </a:rPr>
              <a:t>４</a:t>
            </a:r>
            <a:r>
              <a:rPr lang="ja-JP" altLang="ja-JP" sz="1000" dirty="0">
                <a:effectLst/>
                <a:latin typeface="游明朝" panose="02020400000000000000" pitchFamily="18" charset="-128"/>
                <a:ea typeface="游明朝" panose="02020400000000000000" pitchFamily="18" charset="-128"/>
                <a:cs typeface="Arial" panose="020B0604020202020204" pitchFamily="34" charset="0"/>
              </a:rPr>
              <a:t>週から</a:t>
            </a:r>
            <a:r>
              <a:rPr lang="en-US" altLang="ja-JP" sz="1000" kern="100" dirty="0">
                <a:effectLst/>
                <a:latin typeface="游明朝" panose="02020400000000000000" pitchFamily="18" charset="-128"/>
                <a:ea typeface="游明朝" panose="02020400000000000000" pitchFamily="18" charset="-128"/>
                <a:cs typeface="Arial" panose="020B0604020202020204" pitchFamily="34" charset="0"/>
              </a:rPr>
              <a:t>Ⅲ</a:t>
            </a:r>
            <a:r>
              <a:rPr lang="ja-JP" altLang="ja-JP" sz="1000" dirty="0">
                <a:effectLst/>
                <a:latin typeface="游明朝" panose="02020400000000000000" pitchFamily="18" charset="-128"/>
                <a:ea typeface="游明朝" panose="02020400000000000000" pitchFamily="18" charset="-128"/>
                <a:cs typeface="Arial" panose="020B0604020202020204" pitchFamily="34" charset="0"/>
              </a:rPr>
              <a:t>度熱傷相当の全層にわたる乾酪壊死、壊死の皮膚障害を呈します。前述の症状が出現せずに徐々に皮膚構造が崩れ始め、表皮が剥離し、真皮が露出します。潰瘍層ができ、血流に乏しく、出血は認められません。２から３ヶ月以上治癒傾向がないものは、植皮手術の対象となります。</a:t>
            </a:r>
            <a:endParaRPr kumimoji="1" lang="ja-JP" altLang="en-US" sz="1000"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918906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ここからは内部被ばくについて解説します。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まず、内部被ばくの診断についてです。内部被ばくは、吸入による経気道、経口摂取による経消化管、創傷部からの吸収によって体内に放射性物質が取り込まれることによって起こります。したがって内部被ばくは、体内からの放射性物質もしくは放射線の検出により診断します。　　　</a:t>
            </a:r>
          </a:p>
          <a:p>
            <a:pPr algn="just">
              <a:buNone/>
            </a:pP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鼻腔</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や咽頭のスワブで放射性物質を検出した場合や口や</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鼻腔</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周囲の体表面汚染、創傷部の汚染があれば、放射性物質の吸入や吸収による内部被ばくの可能性があります。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内部被ばくが疑われた場合、事業所や施設等での事故の場合は、放射線管理要員等に放射性核種、化学形態、溶媒等について確認します。　　　</a:t>
            </a:r>
          </a:p>
          <a:p>
            <a:pPr>
              <a:buNone/>
            </a:pPr>
            <a:r>
              <a:rPr lang="ja-JP" altLang="ja-JP" dirty="0">
                <a:effectLst/>
                <a:ea typeface="游明朝" panose="02020400000000000000" pitchFamily="18" charset="-128"/>
                <a:cs typeface="Arial" panose="020B0604020202020204" pitchFamily="34" charset="0"/>
              </a:rPr>
              <a:t>内部被ばくの最終診断と線量評価は、バイオアッセイと呼ばれる尿や</a:t>
            </a:r>
            <a:r>
              <a:rPr lang="ja-JP" altLang="en-US" dirty="0">
                <a:effectLst/>
                <a:ea typeface="游明朝" panose="02020400000000000000" pitchFamily="18" charset="-128"/>
                <a:cs typeface="Arial" panose="020B0604020202020204" pitchFamily="34" charset="0"/>
              </a:rPr>
              <a:t>便</a:t>
            </a:r>
            <a:r>
              <a:rPr lang="ja-JP" altLang="ja-JP" dirty="0">
                <a:effectLst/>
                <a:ea typeface="游明朝" panose="02020400000000000000" pitchFamily="18" charset="-128"/>
                <a:cs typeface="Arial" panose="020B0604020202020204" pitchFamily="34" charset="0"/>
              </a:rPr>
              <a:t>の生体試料の放射性物質の計測と、ホールボディカウンターなどの体外計測によって行われます。</a:t>
            </a:r>
            <a:endParaRPr kumimoji="1" lang="ja-JP" altLang="en-US" dirty="0"/>
          </a:p>
        </p:txBody>
      </p:sp>
    </p:spTree>
    <p:extLst>
      <p:ext uri="{BB962C8B-B14F-4D97-AF65-F5344CB8AC3E}">
        <p14:creationId xmlns:p14="http://schemas.microsoft.com/office/powerpoint/2010/main" val="2816350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lang="ja-JP" altLang="ja-JP" dirty="0">
                <a:effectLst/>
                <a:latin typeface="游明朝" panose="02020400000000000000" pitchFamily="18" charset="-128"/>
                <a:ea typeface="游明朝" panose="02020400000000000000" pitchFamily="18" charset="-128"/>
                <a:cs typeface="Arial" panose="020B0604020202020204" pitchFamily="34" charset="0"/>
              </a:rPr>
              <a:t>内部被ばく対応の基本方針についてです。内部被ばくでは、基本的に急性障害は起こりません。そのため、治療の目的は、体内の放射性物質からの放射線被ばくによる将来の生物学的影響の低減となります。内部被ばくの治療の原則は、吸収と内部沈着の低減及び体内に入った核種の除去と排泄の促進です。薬剤投与の目安として、預託実効線量</a:t>
            </a:r>
            <a:r>
              <a:rPr lang="en-US" altLang="ja-JP" dirty="0">
                <a:effectLst/>
                <a:latin typeface="游明朝" panose="02020400000000000000" pitchFamily="18" charset="-128"/>
                <a:ea typeface="游明朝" panose="02020400000000000000" pitchFamily="18" charset="-128"/>
                <a:cs typeface="Arial" panose="020B0604020202020204" pitchFamily="34" charset="0"/>
              </a:rPr>
              <a:t>20</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ミリシーベルトと言われていますが、治療のメリットとデメリットを勘案して適応を決定します。しかし、内部被ばくの事故では、摂取量や体内動態がすぐに判明しないことがほとんどです。そのため、内部被ばくが疑われる場合は、治療による副作用が少なく、禁忌がない場合には、すぐに治療を開始すべきです。また、治療の適応には、明確な指標がありません。預託実効線量を参考にして、これらの勘案すべき要素を考慮して適応を決定します。</a:t>
            </a:r>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2432574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内部被ばくの治療には、プルシアンブルーのような消化管で吸収を低減する方法、安定ヨウ素剤のように特定臓器を安定同位元素で飽和することによって放射性物質の集積を低減する方法、大量の安定元素または化合物の投与によって放射性物質を希釈する方法、</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DTPA</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のようなキレート効果による排泄促進といった方法があります。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内部被ばくの治療は、体内からの放射性物質の排泄量などをモニタリングしながら、薬剤の投与による放射性物質の排泄が効果的にできる場合は、さらに治療を継続することを検討します。　　　</a:t>
            </a:r>
          </a:p>
          <a:p>
            <a:r>
              <a:rPr lang="ja-JP" altLang="ja-JP" dirty="0">
                <a:effectLst/>
                <a:ea typeface="游明朝" panose="02020400000000000000" pitchFamily="18" charset="-128"/>
                <a:cs typeface="Arial" panose="020B0604020202020204" pitchFamily="34" charset="0"/>
              </a:rPr>
              <a:t>また、治療した場合と薬剤の投与を行わなかった場合の尿中排泄率の比較や、ホールボディカウンターで判定した体内からの除去効果を考慮して、治療の中止を判断します。</a:t>
            </a:r>
            <a:endParaRPr lang="ja-JP" altLang="ja-JP" kern="100" dirty="0">
              <a:effectLst/>
              <a:latin typeface="游明朝" panose="02020400000000000000" pitchFamily="18" charset="-128"/>
              <a:ea typeface="游明朝" panose="02020400000000000000" pitchFamily="18" charset="-128"/>
              <a:cs typeface="Arial" panose="020B0604020202020204" pitchFamily="34" charset="0"/>
            </a:endParaRPr>
          </a:p>
        </p:txBody>
      </p:sp>
    </p:spTree>
    <p:extLst>
      <p:ext uri="{BB962C8B-B14F-4D97-AF65-F5344CB8AC3E}">
        <p14:creationId xmlns:p14="http://schemas.microsoft.com/office/powerpoint/2010/main" val="3382225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放射性核種ごとに使用される薬剤が異なります。まず、セシウムに対してのプルシアンブルーです。　　　</a:t>
            </a:r>
          </a:p>
          <a:p>
            <a:pPr>
              <a:buNone/>
            </a:pPr>
            <a:r>
              <a:rPr lang="ja-JP" altLang="ja-JP" dirty="0">
                <a:effectLst/>
                <a:ea typeface="游明朝" panose="02020400000000000000" pitchFamily="18" charset="-128"/>
                <a:cs typeface="Arial" panose="020B0604020202020204" pitchFamily="34" charset="0"/>
              </a:rPr>
              <a:t>プルシアンブルーは、フェロシアン化第二鉄に属し、消化管に吸収されない毒性の低いコロイド状の溶解可能な形態を持ち、ある種の一価の</a:t>
            </a:r>
            <a:r>
              <a:rPr lang="ja-JP" altLang="en-US" dirty="0">
                <a:effectLst/>
                <a:ea typeface="游明朝" panose="02020400000000000000" pitchFamily="18" charset="-128"/>
                <a:cs typeface="Arial" panose="020B0604020202020204" pitchFamily="34" charset="0"/>
              </a:rPr>
              <a:t>陽</a:t>
            </a:r>
            <a:r>
              <a:rPr lang="ja-JP" altLang="ja-JP" dirty="0">
                <a:effectLst/>
                <a:ea typeface="游明朝" panose="02020400000000000000" pitchFamily="18" charset="-128"/>
                <a:cs typeface="Arial" panose="020B0604020202020204" pitchFamily="34" charset="0"/>
              </a:rPr>
              <a:t>イオンに対しイオン交換体のような働きがあります。そのため放射性セシウムが血液に取り込まれた場合、経口投与されたプルシアンブルーが腸管に排出されたセシウムを腸管から再吸収されるのを防ぐ働きがあります。</a:t>
            </a:r>
            <a:endParaRPr kumimoji="1" lang="ja-JP" altLang="en-US" dirty="0"/>
          </a:p>
        </p:txBody>
      </p:sp>
    </p:spTree>
    <p:extLst>
      <p:ext uri="{BB962C8B-B14F-4D97-AF65-F5344CB8AC3E}">
        <p14:creationId xmlns:p14="http://schemas.microsoft.com/office/powerpoint/2010/main" val="2604845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次にプルトニウムやアメリシウムなど超ウラン元素をキレートする</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DTPA</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です。　　　</a:t>
            </a:r>
          </a:p>
          <a:p>
            <a:pPr algn="just">
              <a:buNone/>
            </a:pP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DTPA</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は</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EDTA</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より多価の放射性同位元素に対してより効果的です。キレート体は、安定で、体外に腎臓から排泄されます。静脈的に投与された</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DTPA</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は最初の</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時間で尿中に約</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50%</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が排泄されます。現在、使用される</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DTPA</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にはカルシウム</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DTPA</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、亜鉛</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DTPA</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があります。ここに用法・用量とプロトコールが示されていますが、これまでの使用経験に基づくものであり、これという決まったものはありません。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カルシウム</a:t>
            </a:r>
            <a:r>
              <a:rPr lang="en-US" altLang="ja-JP" dirty="0">
                <a:effectLst/>
                <a:latin typeface="游明朝" panose="02020400000000000000" pitchFamily="18" charset="-128"/>
                <a:ea typeface="游明朝" panose="02020400000000000000" pitchFamily="18" charset="-128"/>
                <a:cs typeface="Arial" panose="020B0604020202020204" pitchFamily="34" charset="0"/>
              </a:rPr>
              <a:t>DTPA</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による重篤な副作用の報告はありませんが、長期間投与するとカルシウム</a:t>
            </a:r>
            <a:r>
              <a:rPr lang="en-US" altLang="ja-JP" dirty="0">
                <a:effectLst/>
                <a:latin typeface="游明朝" panose="02020400000000000000" pitchFamily="18" charset="-128"/>
                <a:ea typeface="游明朝" panose="02020400000000000000" pitchFamily="18" charset="-128"/>
                <a:cs typeface="Arial" panose="020B0604020202020204" pitchFamily="34" charset="0"/>
              </a:rPr>
              <a:t>DTPA</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により亜鉛欠乏症を起こします。</a:t>
            </a:r>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3884229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最後に、本講義のまとめです。　　　</a:t>
            </a:r>
          </a:p>
          <a:p>
            <a:pPr algn="just">
              <a:buNone/>
            </a:pP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 </a:t>
            </a:r>
            <a:endParaRPr lang="ja-JP" altLang="ja-JP" kern="100" dirty="0">
              <a:effectLst/>
              <a:latin typeface="游明朝" panose="02020400000000000000" pitchFamily="18" charset="-128"/>
              <a:ea typeface="游明朝" panose="02020400000000000000" pitchFamily="18" charset="-128"/>
              <a:cs typeface="Arial" panose="020B0604020202020204" pitchFamily="34" charset="0"/>
            </a:endParaRP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本講義は、これで終了です。</a:t>
            </a:r>
            <a:r>
              <a:rPr kumimoji="1" lang="ja-JP" altLang="ja-JP" kern="1200" dirty="0">
                <a:solidFill>
                  <a:schemeClr val="tx1"/>
                </a:solidFill>
                <a:effectLst/>
                <a:latin typeface="游明朝" panose="02020400000000000000" pitchFamily="18" charset="-128"/>
                <a:ea typeface="游明朝" panose="02020400000000000000" pitchFamily="18" charset="-128"/>
              </a:rPr>
              <a:t>なお、標準テキストには、内部被ばく対応の薬剤についての補足資料がありますので、適宜ご参照ください。</a:t>
            </a:r>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35018181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dirty="0">
                <a:latin typeface="游明朝" panose="02020400000000000000" pitchFamily="18" charset="-128"/>
                <a:ea typeface="游明朝" panose="02020400000000000000" pitchFamily="18" charset="-128"/>
              </a:rPr>
              <a:t>補足資料</a:t>
            </a:r>
          </a:p>
        </p:txBody>
      </p:sp>
    </p:spTree>
    <p:extLst>
      <p:ext uri="{BB962C8B-B14F-4D97-AF65-F5344CB8AC3E}">
        <p14:creationId xmlns:p14="http://schemas.microsoft.com/office/powerpoint/2010/main" val="1693801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a:xfrm>
            <a:off x="685800" y="4639395"/>
            <a:ext cx="5486400" cy="4390305"/>
          </a:xfrm>
        </p:spPr>
        <p:txBody>
          <a:bodyPr/>
          <a:lstStyle/>
          <a:p>
            <a:pPr algn="just">
              <a:buNone/>
            </a:pP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まず、外部被ばくに起因する急性放射線症候群について説明します。　　　</a:t>
            </a:r>
          </a:p>
          <a:p>
            <a:pPr algn="just">
              <a:buNone/>
            </a:pP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このスライドでは、急性放射線症候群の病態について示しています。全身に</a:t>
            </a:r>
            <a:r>
              <a:rPr lang="en-US" altLang="ja-JP" sz="1050"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グレイ、</a:t>
            </a:r>
            <a:r>
              <a:rPr lang="ja-JP" altLang="en-US" sz="1050" kern="100" dirty="0">
                <a:effectLst/>
                <a:latin typeface="游明朝" panose="02020400000000000000" pitchFamily="18" charset="-128"/>
                <a:ea typeface="游明朝" panose="02020400000000000000" pitchFamily="18" charset="-128"/>
                <a:cs typeface="Arial" panose="020B0604020202020204" pitchFamily="34" charset="0"/>
              </a:rPr>
              <a:t>千</a:t>
            </a: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ミリグレイ以上の放射線を一度に受けた場合、骨髄障害、皮膚障害、</a:t>
            </a:r>
            <a:r>
              <a:rPr lang="ja-JP" altLang="en-US" sz="1050" kern="100" dirty="0">
                <a:effectLst/>
                <a:latin typeface="游明朝" panose="02020400000000000000" pitchFamily="18" charset="-128"/>
                <a:ea typeface="游明朝" panose="02020400000000000000" pitchFamily="18" charset="-128"/>
                <a:cs typeface="Arial" panose="020B0604020202020204" pitchFamily="34" charset="0"/>
              </a:rPr>
              <a:t>口腔</a:t>
            </a: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粘膜障害、消化管障害、中枢神経障害、心臓血管障害などの放射線による確定的影響が被ばく線量に応じて発現します。これら一連の臓器障害のことを急性放射線症候群と言います。この時間経過をみると、典型的には、前駆期、潜伏期、発症期の経過をたどり、その後、回復するか、あるいは死に至ります。　　　</a:t>
            </a:r>
          </a:p>
          <a:p>
            <a:pPr algn="just">
              <a:buNone/>
            </a:pP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前駆期では、</a:t>
            </a:r>
            <a:r>
              <a:rPr lang="ja-JP" altLang="en-US" sz="1050" kern="100" dirty="0">
                <a:effectLst/>
                <a:latin typeface="游明朝" panose="02020400000000000000" pitchFamily="18" charset="-128"/>
                <a:ea typeface="游明朝" panose="02020400000000000000" pitchFamily="18" charset="-128"/>
                <a:cs typeface="Arial" panose="020B0604020202020204" pitchFamily="34" charset="0"/>
              </a:rPr>
              <a:t>悪心</a:t>
            </a: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嘔吐、下痢、発熱、初期紅斑、唾液腺の腫脹などの前駆症状と呼ばれる症状が一過性に出現します。これらの症状は、消化管の蠕動運動亢進や消化管ホルモン分泌亢進、皮膚、粘膜の毛細血管拡張および透過性亢進、神経血管反応亢進などの病態に基づきます。　　　</a:t>
            </a:r>
          </a:p>
          <a:p>
            <a:pPr algn="just">
              <a:buNone/>
            </a:pP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被ばく後およそ</a:t>
            </a:r>
            <a:r>
              <a:rPr lang="en-US" altLang="ja-JP" sz="1050" kern="100" dirty="0">
                <a:effectLst/>
                <a:latin typeface="游明朝" panose="02020400000000000000" pitchFamily="18" charset="-128"/>
                <a:ea typeface="游明朝" panose="02020400000000000000" pitchFamily="18" charset="-128"/>
                <a:cs typeface="Arial" panose="020B0604020202020204" pitchFamily="34" charset="0"/>
              </a:rPr>
              <a:t>48</a:t>
            </a: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時間以内に見られる前駆症状により、おおよその被ばく量を推定することができます。　　　</a:t>
            </a:r>
          </a:p>
          <a:p>
            <a:pPr algn="just">
              <a:buNone/>
            </a:pPr>
            <a:r>
              <a:rPr lang="en-US" altLang="ja-JP" sz="1050"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グレイ以上の被ばくで、</a:t>
            </a:r>
            <a:r>
              <a:rPr lang="ja-JP" altLang="en-US" sz="1050" kern="100" dirty="0">
                <a:effectLst/>
                <a:latin typeface="游明朝" panose="02020400000000000000" pitchFamily="18" charset="-128"/>
                <a:ea typeface="游明朝" panose="02020400000000000000" pitchFamily="18" charset="-128"/>
                <a:cs typeface="Arial" panose="020B0604020202020204" pitchFamily="34" charset="0"/>
              </a:rPr>
              <a:t>悪心</a:t>
            </a: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、嘔吐と言った症状が見られることがあります。この前駆症状は、急性放射線症候群を疑う重要な症状です。　　　</a:t>
            </a:r>
          </a:p>
          <a:p>
            <a:pPr algn="just">
              <a:buNone/>
            </a:pPr>
            <a:r>
              <a:rPr lang="en-US" altLang="ja-JP" sz="1050" kern="100" dirty="0">
                <a:effectLst/>
                <a:latin typeface="游明朝" panose="02020400000000000000" pitchFamily="18" charset="-128"/>
                <a:ea typeface="游明朝" panose="02020400000000000000" pitchFamily="18" charset="-128"/>
                <a:cs typeface="Arial" panose="020B0604020202020204" pitchFamily="34" charset="0"/>
              </a:rPr>
              <a:t>4</a:t>
            </a: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グレイ以上の被ばくをした場合、頭痛などを訴えることがあります。　　　　</a:t>
            </a:r>
          </a:p>
          <a:p>
            <a:pPr algn="just">
              <a:buNone/>
            </a:pP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下痢や発熱といった症状を示す場合は</a:t>
            </a:r>
            <a:r>
              <a:rPr lang="en-US" altLang="ja-JP" sz="1050" kern="100" dirty="0">
                <a:effectLst/>
                <a:latin typeface="游明朝" panose="02020400000000000000" pitchFamily="18" charset="-128"/>
                <a:ea typeface="游明朝" panose="02020400000000000000" pitchFamily="18" charset="-128"/>
                <a:cs typeface="Arial" panose="020B0604020202020204" pitchFamily="34" charset="0"/>
              </a:rPr>
              <a:t>6</a:t>
            </a: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グレイ以上被ばくした可能性があります。　　　</a:t>
            </a:r>
          </a:p>
          <a:p>
            <a:pPr algn="just">
              <a:buNone/>
            </a:pPr>
            <a:r>
              <a:rPr lang="ja-JP" altLang="ja-JP" sz="1050" kern="100" dirty="0">
                <a:effectLst/>
                <a:latin typeface="游明朝" panose="02020400000000000000" pitchFamily="18" charset="-128"/>
                <a:ea typeface="游明朝" panose="02020400000000000000" pitchFamily="18" charset="-128"/>
                <a:cs typeface="Arial" panose="020B0604020202020204" pitchFamily="34" charset="0"/>
              </a:rPr>
              <a:t>その後、潜伏期に入ります。比較的無症状の期間で、概して線量が多いほど潜伏期は短くなります。　　　</a:t>
            </a:r>
          </a:p>
          <a:p>
            <a:pPr>
              <a:buNone/>
            </a:pPr>
            <a:r>
              <a:rPr lang="ja-JP" altLang="ja-JP" sz="1050" dirty="0">
                <a:effectLst/>
                <a:latin typeface="游明朝" panose="02020400000000000000" pitchFamily="18" charset="-128"/>
                <a:ea typeface="游明朝" panose="02020400000000000000" pitchFamily="18" charset="-128"/>
                <a:cs typeface="Arial" panose="020B0604020202020204" pitchFamily="34" charset="0"/>
              </a:rPr>
              <a:t>潜伏期を経て、発症期に入ります。発症期は放射線による細胞死に伴う細胞の欠落による臓器の症状が発現する時期です。被ばくした線量に応じて造血器障害、消化管障害、皮膚障害、神経血管障害が現れます。これらの障害は、放射線感受性の高い臓器や組織を中心に現れます。</a:t>
            </a:r>
            <a:endParaRPr lang="en-US" altLang="ja-JP" sz="1050" dirty="0">
              <a:effectLst/>
              <a:latin typeface="游明朝" panose="02020400000000000000" pitchFamily="18" charset="-128"/>
              <a:ea typeface="游明朝" panose="02020400000000000000" pitchFamily="18" charset="-128"/>
              <a:cs typeface="Arial" panose="020B0604020202020204" pitchFamily="34" charset="0"/>
            </a:endParaRPr>
          </a:p>
          <a:p>
            <a:pPr>
              <a:buNone/>
            </a:pPr>
            <a:endParaRPr kumimoji="1" lang="en-US" altLang="ja-JP" sz="1050" dirty="0">
              <a:latin typeface="游明朝" panose="02020400000000000000" pitchFamily="18" charset="-128"/>
              <a:ea typeface="游明朝" panose="02020400000000000000" pitchFamily="18" charset="-128"/>
            </a:endParaRPr>
          </a:p>
          <a:p>
            <a:r>
              <a:rPr kumimoji="1" lang="ja-JP" altLang="en-US" sz="1050" dirty="0">
                <a:latin typeface="游明朝" panose="02020400000000000000" pitchFamily="18" charset="-128"/>
                <a:ea typeface="游明朝" panose="02020400000000000000" pitchFamily="18" charset="-128"/>
              </a:rPr>
              <a:t>出典：環境省「放射線による健康影響等に関する統一的な基礎資料平成</a:t>
            </a:r>
            <a:r>
              <a:rPr kumimoji="1" lang="en-US" altLang="ja-JP" sz="1050" dirty="0">
                <a:latin typeface="游明朝" panose="02020400000000000000" pitchFamily="18" charset="-128"/>
                <a:ea typeface="游明朝" panose="02020400000000000000" pitchFamily="18" charset="-128"/>
              </a:rPr>
              <a:t>29</a:t>
            </a:r>
            <a:r>
              <a:rPr kumimoji="1" lang="ja-JP" altLang="en-US" sz="1050" dirty="0">
                <a:latin typeface="游明朝" panose="02020400000000000000" pitchFamily="18" charset="-128"/>
                <a:ea typeface="游明朝" panose="02020400000000000000" pitchFamily="18" charset="-128"/>
              </a:rPr>
              <a:t>年度版」より改変</a:t>
            </a:r>
          </a:p>
          <a:p>
            <a:endParaRPr kumimoji="1" lang="ja-JP" altLang="en-US" dirty="0"/>
          </a:p>
        </p:txBody>
      </p:sp>
    </p:spTree>
    <p:extLst>
      <p:ext uri="{BB962C8B-B14F-4D97-AF65-F5344CB8AC3E}">
        <p14:creationId xmlns:p14="http://schemas.microsoft.com/office/powerpoint/2010/main" val="197092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marL="0" marR="0" lvl="0" indent="14400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游明朝" panose="02020400000000000000" pitchFamily="18" charset="-128"/>
                <a:ea typeface="游明朝" panose="02020400000000000000" pitchFamily="18" charset="-128"/>
              </a:rPr>
              <a:t>補足資料</a:t>
            </a:r>
          </a:p>
          <a:p>
            <a:endParaRPr kumimoji="1" lang="ja-JP" altLang="en-US" dirty="0"/>
          </a:p>
        </p:txBody>
      </p:sp>
    </p:spTree>
    <p:extLst>
      <p:ext uri="{BB962C8B-B14F-4D97-AF65-F5344CB8AC3E}">
        <p14:creationId xmlns:p14="http://schemas.microsoft.com/office/powerpoint/2010/main" val="1653011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marL="0" marR="0" lvl="0" indent="14400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游明朝" panose="02020400000000000000" pitchFamily="18" charset="-128"/>
                <a:ea typeface="游明朝" panose="02020400000000000000" pitchFamily="18" charset="-128"/>
              </a:rPr>
              <a:t>補足資料</a:t>
            </a:r>
          </a:p>
          <a:p>
            <a:endParaRPr kumimoji="1" lang="ja-JP" altLang="en-US" dirty="0"/>
          </a:p>
        </p:txBody>
      </p:sp>
    </p:spTree>
    <p:extLst>
      <p:ext uri="{BB962C8B-B14F-4D97-AF65-F5344CB8AC3E}">
        <p14:creationId xmlns:p14="http://schemas.microsoft.com/office/powerpoint/2010/main" val="2583077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a:xfrm>
            <a:off x="685800" y="4913311"/>
            <a:ext cx="5486400" cy="4092466"/>
          </a:xfrm>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このスライドの表は、被ばく線量ごとでの重症度と血液細胞数の変化と臨床症状、予後の関係を示したものです。　　　</a:t>
            </a:r>
          </a:p>
          <a:p>
            <a:pPr algn="just">
              <a:buNone/>
            </a:pP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グレイ以上の全身被ばくでは、骨髄症候群が発症します。これは、放射線感受性が高い骨髄の造血幹細胞が細胞死によって減少し、血液細胞の減少による機能障害が起こります。</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白血球</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が減少すると免疫不全、</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易</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感染性となり、血小板減少によって出血傾向となります。リンパ球がもっとも早く放射線の影響を受けて減少しますので、被ばく線量の推定に役立ちます。　　　</a:t>
            </a:r>
          </a:p>
          <a:p>
            <a:pPr algn="just">
              <a:buNone/>
            </a:pP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6</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から８グレイ以上の全身被ばくでは、消化管障害が発現します。消化管障害の発生機序は、放射線による粘膜上皮細胞の再生障害です。</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グレイ以上の被ばくでは、骨髄障害に加え、水様性下痢や下血などの症状を呈します。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脱毛は３グレイくらいから発現し、発熱は</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4</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から６グレイを超えるとみられます。　　　</a:t>
            </a:r>
          </a:p>
          <a:p>
            <a:pPr>
              <a:buNone/>
            </a:pPr>
            <a:r>
              <a:rPr lang="en-US" altLang="ja-JP" dirty="0">
                <a:effectLst/>
                <a:latin typeface="游明朝" panose="02020400000000000000" pitchFamily="18" charset="-128"/>
                <a:ea typeface="游明朝" panose="02020400000000000000" pitchFamily="18" charset="-128"/>
                <a:cs typeface="Arial" panose="020B0604020202020204" pitchFamily="34" charset="0"/>
              </a:rPr>
              <a:t>8</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から</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グレイくらいから意識障害が見られ、この線量以上では非常に予後不良です。</a:t>
            </a:r>
            <a:endParaRPr lang="en-US" altLang="ja-JP" dirty="0">
              <a:effectLst/>
              <a:latin typeface="游明朝" panose="02020400000000000000" pitchFamily="18" charset="-128"/>
              <a:ea typeface="游明朝" panose="02020400000000000000" pitchFamily="18" charset="-128"/>
              <a:cs typeface="Arial" panose="020B0604020202020204" pitchFamily="34" charset="0"/>
            </a:endParaRPr>
          </a:p>
          <a:p>
            <a:pPr>
              <a:buNone/>
            </a:pPr>
            <a:endParaRPr kumimoji="1" lang="en-US" altLang="ja-JP" dirty="0">
              <a:effectLst/>
              <a:latin typeface="游明朝" panose="02020400000000000000" pitchFamily="18" charset="-128"/>
              <a:ea typeface="游明朝" panose="02020400000000000000" pitchFamily="18" charset="-128"/>
              <a:cs typeface="Arial" panose="020B0604020202020204" pitchFamily="34" charset="0"/>
            </a:endParaRPr>
          </a:p>
          <a:p>
            <a:pPr>
              <a:buNone/>
            </a:pPr>
            <a:r>
              <a:rPr kumimoji="1" lang="ja-JP" altLang="en-US" dirty="0">
                <a:latin typeface="游明朝" panose="02020400000000000000" pitchFamily="18" charset="-128"/>
                <a:ea typeface="游明朝" panose="02020400000000000000" pitchFamily="18" charset="-128"/>
              </a:rPr>
              <a:t>出典；青木芳朗／前川和彦「緊急被ばく医療テキスト」（医療科学社）改変</a:t>
            </a:r>
          </a:p>
        </p:txBody>
      </p:sp>
    </p:spTree>
    <p:extLst>
      <p:ext uri="{BB962C8B-B14F-4D97-AF65-F5344CB8AC3E}">
        <p14:creationId xmlns:p14="http://schemas.microsoft.com/office/powerpoint/2010/main" val="3423226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急性放射線症候群の診断の進め方について説明します。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原子力施設や大型照射施設等で起こった被ばく事故の場合は、放射線の関与があったことを認識して診療にあたることがほとんどです。この場合は、施設の関係者や放射線管理者から事故の状況に関する情報を得ることが極めて重要です。また、ここに示すような前駆症状を認めれば急性放射線症候群の可能性は高いです。診察時には、唾液腺の腫脹、圧痛を見落とさないようにします。</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0.5</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グレイを超える全身被ばくがあれば、末梢血リンパ球数の減少、血清アミラーゼ値の上昇が観察されます。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放射線の関与が不明な場合は、原因不明の嘔吐、発熱、下痢、頭痛、意識障害、唾液腺の腫脹と疼痛などがあれば、それらの発症時期、</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から</a:t>
            </a:r>
            <a:r>
              <a:rPr lang="en-US" altLang="ja-JP" dirty="0">
                <a:effectLst/>
                <a:latin typeface="游明朝" panose="02020400000000000000" pitchFamily="18" charset="-128"/>
                <a:ea typeface="游明朝" panose="02020400000000000000" pitchFamily="18" charset="-128"/>
                <a:cs typeface="Arial" panose="020B0604020202020204" pitchFamily="34" charset="0"/>
              </a:rPr>
              <a:t>2</a:t>
            </a:r>
            <a:r>
              <a:rPr lang="ja-JP" altLang="ja-JP" dirty="0">
                <a:effectLst/>
                <a:latin typeface="游明朝" panose="02020400000000000000" pitchFamily="18" charset="-128"/>
                <a:ea typeface="游明朝" panose="02020400000000000000" pitchFamily="18" charset="-128"/>
                <a:cs typeface="Arial" panose="020B0604020202020204" pitchFamily="34" charset="0"/>
              </a:rPr>
              <a:t>週間の生活歴、仕事の内容などについて注意深く問診を行い、放射線の関与の可能性を検討します。また、四肢、胸腹部、臀部、手指に浮腫、紅斑、脱毛、落屑、水疱形成、潰瘍形成、壊死などの皮膚障害の症状が出現していないか観察します。加えて、血液検査による血球細胞数の変化を観察します。臨床症状が顕在化するまで慎重な観察と検査の繰り返しが重要です。</a:t>
            </a:r>
            <a:endParaRPr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602042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多数の急性放射線症候群を発症する患者が発生し、入院施設等の医療資源が限られた場合は、入院診療を必要とする被ばくした者を初期の段階でトリアージする必要があります。このスライドはヨーロッパ骨髄移植学会が示しているトリアージの基準です。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ここに示すような症状、末梢リンパ球数で、スコア化し、スコア１では経過観察するだけで良いですが、</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グレイ以上の被ばくはスコア２に相当し、より詳細な線量評価や治療のための入院が必要です。</a:t>
            </a:r>
            <a:endParaRPr lang="en-US" altLang="ja-JP" dirty="0">
              <a:effectLst/>
              <a:latin typeface="游明朝" panose="02020400000000000000" pitchFamily="18" charset="-128"/>
              <a:ea typeface="游明朝" panose="02020400000000000000" pitchFamily="18" charset="-128"/>
              <a:cs typeface="Arial" panose="020B0604020202020204" pitchFamily="34" charset="0"/>
            </a:endParaRPr>
          </a:p>
          <a:p>
            <a:pPr>
              <a:buNone/>
            </a:pPr>
            <a:endParaRPr kumimoji="1" lang="en-US" altLang="ja-JP" dirty="0">
              <a:latin typeface="游明朝" panose="02020400000000000000" pitchFamily="18" charset="-128"/>
              <a:ea typeface="游明朝"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游明朝" panose="02020400000000000000" pitchFamily="18" charset="-128"/>
                <a:ea typeface="游明朝" panose="02020400000000000000" pitchFamily="18" charset="-128"/>
              </a:rPr>
              <a:t>出典；</a:t>
            </a:r>
            <a:r>
              <a:rPr kumimoji="1" lang="en-US" altLang="ja-JP" dirty="0">
                <a:latin typeface="游明朝" panose="02020400000000000000" pitchFamily="18" charset="-128"/>
                <a:ea typeface="游明朝" panose="02020400000000000000" pitchFamily="18" charset="-128"/>
              </a:rPr>
              <a:t>EBMT pocket guide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游明朝" panose="02020400000000000000" pitchFamily="18" charset="-128"/>
                <a:ea typeface="游明朝" panose="02020400000000000000" pitchFamily="18" charset="-128"/>
              </a:rPr>
              <a:t>        https://</a:t>
            </a:r>
            <a:r>
              <a:rPr kumimoji="1" lang="en-US" altLang="ja-JP" dirty="0" err="1">
                <a:latin typeface="游明朝" panose="02020400000000000000" pitchFamily="18" charset="-128"/>
                <a:ea typeface="游明朝" panose="02020400000000000000" pitchFamily="18" charset="-128"/>
              </a:rPr>
              <a:t>www.ebmt.org</a:t>
            </a:r>
            <a:r>
              <a:rPr kumimoji="1" lang="en-US" altLang="ja-JP" dirty="0">
                <a:latin typeface="游明朝" panose="02020400000000000000" pitchFamily="18" charset="-128"/>
                <a:ea typeface="游明朝" panose="02020400000000000000" pitchFamily="18" charset="-128"/>
              </a:rPr>
              <a:t>/sites/default/files/2018-03/EBMT%20Nuclear%20Accident%20Committee%20Pocket%20Guide%202017.pdf</a:t>
            </a:r>
          </a:p>
        </p:txBody>
      </p:sp>
    </p:spTree>
    <p:extLst>
      <p:ext uri="{BB962C8B-B14F-4D97-AF65-F5344CB8AC3E}">
        <p14:creationId xmlns:p14="http://schemas.microsoft.com/office/powerpoint/2010/main" val="2056892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急性放射線症候群の前駆期の治療について説明します。　　　</a:t>
            </a:r>
          </a:p>
          <a:p>
            <a:pPr>
              <a:buNone/>
            </a:pPr>
            <a:r>
              <a:rPr lang="ja-JP" altLang="ja-JP" dirty="0">
                <a:effectLst/>
                <a:ea typeface="游明朝" panose="02020400000000000000" pitchFamily="18" charset="-128"/>
                <a:cs typeface="Arial" panose="020B0604020202020204" pitchFamily="34" charset="0"/>
              </a:rPr>
              <a:t>前駆期の症状は多様ですが、対症療法が中心となります。</a:t>
            </a:r>
            <a:r>
              <a:rPr lang="ja-JP" altLang="en-US" dirty="0">
                <a:effectLst/>
                <a:ea typeface="游明朝" panose="02020400000000000000" pitchFamily="18" charset="-128"/>
                <a:cs typeface="Arial" panose="020B0604020202020204" pitchFamily="34" charset="0"/>
              </a:rPr>
              <a:t>悪心</a:t>
            </a:r>
            <a:r>
              <a:rPr lang="ja-JP" altLang="ja-JP" dirty="0">
                <a:effectLst/>
                <a:ea typeface="游明朝" panose="02020400000000000000" pitchFamily="18" charset="-128"/>
                <a:cs typeface="Arial" panose="020B0604020202020204" pitchFamily="34" charset="0"/>
              </a:rPr>
              <a:t>、嘔吐に対して制吐剤、頭痛に対して鎮痛剤を投与します。循環血液量減少に対しては、輸液を行います。重症になれば、下痢や嘔吐が激しくなるため、十分な輸液と電解質補正が必要になります。非常に重症の場合、血圧低下が起こり、大量輸液や昇圧薬が必要になります。粘膜炎は、潰瘍に進展し、感染を起こすことがあるため、清潔に保つ必要があります。また、早期からの精神的、社会的支援も必要です。</a:t>
            </a:r>
            <a:endParaRPr kumimoji="1" lang="ja-JP" altLang="en-US" dirty="0"/>
          </a:p>
        </p:txBody>
      </p:sp>
    </p:spTree>
    <p:extLst>
      <p:ext uri="{BB962C8B-B14F-4D97-AF65-F5344CB8AC3E}">
        <p14:creationId xmlns:p14="http://schemas.microsoft.com/office/powerpoint/2010/main" val="2314492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急性放射線症候群の治療は、症状と徴候、一般検査の結果、線量評価に基づき行います。治療法の多くは、放射線療法の副作用軽減法や治療法の転用、動物実験の臨床応用、数少ない治療経験などに基づいたものになります。　　　</a:t>
            </a:r>
          </a:p>
          <a:p>
            <a:pPr algn="just">
              <a:buNone/>
            </a:pP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から</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2</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グレイの被ばく線量であれば、外来通院による経過観察が可能ですが、それ以上の被ばく線量であれば入院管理が必要となります。また、</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から</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2</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グレイが予測される場合でも、線量が確定するまでは線量がより高いことを想定して対処すべきです。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急性放射線症候群の本質は放射線被ばくによる多臓器障害・不全であり、全身の集中治療管理が基本となります。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骨髄障害に起因する血球減少に対して、</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GCSF</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などのサイトカインを投与します。また、血球減少により</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易</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感染性となるため、無菌室に隔離し、抗生物質を投与します。特に</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6</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グレイ以上では消化管粘膜のバリア破綻による細菌の侵入に対して選択的消化管除菌法が行われます。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また、血小板減少や</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赤血球</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減少に対しては、必要に応じて血液製剤を投与します。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消化管障害に対しては、輸液、電解質補正や栄養療法を行います。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患者の重症度にあわせて、人工臓器補助や急性血液浄化療法が必要になる場合もあります。　　　血液幹細胞が不可逆的に障害を受けている場合は、造血幹細胞移植を検討します。移植療法の副作用とサイトカイン療法の発展から、造血幹細胞移植の有効性が合理的に期待できるのは、</a:t>
            </a:r>
            <a:r>
              <a:rPr lang="en-US" altLang="ja-JP" dirty="0">
                <a:effectLst/>
                <a:latin typeface="游明朝" panose="02020400000000000000" pitchFamily="18" charset="-128"/>
                <a:ea typeface="游明朝" panose="02020400000000000000" pitchFamily="18" charset="-128"/>
                <a:cs typeface="Arial" panose="020B0604020202020204" pitchFamily="34" charset="0"/>
              </a:rPr>
              <a:t>6</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から</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グレイ程度と考えられています。</a:t>
            </a:r>
            <a:endParaRPr kumimoji="1" lang="en-US" altLang="ja-JP"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626706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による障害に外傷、熱傷、感染症、化学障害などが合併したものを複合障害と言い、放射線単独の障害よりも予後が悪くなります。動物実験では、全身被ばくと熱傷が合併すると死亡率が上昇する結果があります。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放射線の事故や核爆発では、被災者の多くは放射線被ばくに熱傷や外傷を伴うことが多いです。この複合障害では、骨髄抑制の影響で、少量の病原菌で感染し、症状はより重篤となり、多くが敗血症で死亡します。また、創傷治癒の遅延が起こります。外傷等を合併している場合は、全身状態の安定と外傷等の治療をまず行います。また、外傷診療として外科的処置が必要であれば、被ばく後</a:t>
            </a:r>
            <a:r>
              <a:rPr lang="en-US" altLang="ja-JP" dirty="0">
                <a:effectLst/>
                <a:latin typeface="游明朝" panose="02020400000000000000" pitchFamily="18" charset="-128"/>
                <a:ea typeface="游明朝" panose="02020400000000000000" pitchFamily="18" charset="-128"/>
                <a:cs typeface="Arial" panose="020B0604020202020204" pitchFamily="34" charset="0"/>
              </a:rPr>
              <a:t>72</a:t>
            </a:r>
            <a:r>
              <a:rPr lang="ja-JP" altLang="ja-JP" dirty="0">
                <a:effectLst/>
                <a:latin typeface="游明朝" panose="02020400000000000000" pitchFamily="18" charset="-128"/>
                <a:ea typeface="游明朝" panose="02020400000000000000" pitchFamily="18" charset="-128"/>
                <a:cs typeface="Arial" panose="020B0604020202020204" pitchFamily="34" charset="0"/>
              </a:rPr>
              <a:t>時間以内に手術を行います。</a:t>
            </a:r>
            <a:endParaRPr kumimoji="1" lang="en-US" altLang="ja-JP"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92967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次に放射線による皮膚障害について解説します。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皮膚障害の病態を理解するために、まず、皮膚の構造を説明します。皮膚は表層側から表皮、真皮、皮下組織の３層から構成されます。表皮は、表層から扁平な細胞が重なった角質層、数層の顆粒層、数層の有棘層、単層の基底層から構成されます。放射線による障害は、基底層の基底細胞に強く出ます。基底細胞は分裂が盛んで、皮膚の再上皮化を起こす場所で、ここが放射線で損傷すると皮膚障害が発生します。通常、基底層から顆粒層へ細胞増殖のための移行時間が</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14</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日前後、顆粒層から表層までには</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18</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日前後かかります。　　　</a:t>
            </a:r>
          </a:p>
          <a:p>
            <a:pPr algn="just"/>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放射線皮膚障害の重症度を規定する因子は、放射線の線質、被ばく線量、皮膚の厚さ、年齢などがあげられます。</a:t>
            </a:r>
            <a:r>
              <a:rPr lang="ja-JP" altLang="ja-JP" kern="100" dirty="0">
                <a:solidFill>
                  <a:srgbClr val="000000"/>
                </a:solidFill>
                <a:effectLst/>
                <a:latin typeface="游明朝" panose="02020400000000000000" pitchFamily="18" charset="-128"/>
                <a:ea typeface="游明朝" panose="02020400000000000000" pitchFamily="18" charset="-128"/>
                <a:cs typeface="Arial" panose="020B0604020202020204" pitchFamily="34" charset="0"/>
              </a:rPr>
              <a:t>外部被ばくでは、透過力の弱いα線は表皮で止まってしまうので影響を及ぼすことはありませんが、β線を出す放射性物質が大量に体表面に付着し、長く放置された場合には、皮膚の放射線感受性の高い基底細胞や毛根細胞に影響を及ぼし、皮膚が赤色に変化する皮膚紅斑や脱毛等が起こることがあります。しかし、こうした被ばくは大変まれで、外部被ばくで問題になるのは、体の内部まで影響を及ぼす、γ線、</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中性子線によるもので、障害は深層への透過性が極めて強く、皮膚、皮下組織、筋肉、骨にも達します。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游明朝" panose="02020400000000000000" pitchFamily="18" charset="-128"/>
              <a:ea typeface="游明朝"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游明朝" panose="02020400000000000000" pitchFamily="18" charset="-128"/>
                <a:ea typeface="游明朝" panose="02020400000000000000" pitchFamily="18" charset="-128"/>
              </a:rPr>
              <a:t>出典：環境省「放射線による健康影響等に関する統一的な基礎資料平成</a:t>
            </a:r>
            <a:r>
              <a:rPr kumimoji="1" lang="en-US" altLang="ja-JP" dirty="0">
                <a:latin typeface="游明朝" panose="02020400000000000000" pitchFamily="18" charset="-128"/>
                <a:ea typeface="游明朝" panose="02020400000000000000" pitchFamily="18" charset="-128"/>
              </a:rPr>
              <a:t>29</a:t>
            </a:r>
            <a:r>
              <a:rPr kumimoji="1" lang="ja-JP" altLang="en-US" dirty="0">
                <a:latin typeface="游明朝" panose="02020400000000000000" pitchFamily="18" charset="-128"/>
                <a:ea typeface="游明朝" panose="02020400000000000000" pitchFamily="18" charset="-128"/>
              </a:rPr>
              <a:t>年度版」</a:t>
            </a:r>
          </a:p>
        </p:txBody>
      </p:sp>
    </p:spTree>
    <p:extLst>
      <p:ext uri="{BB962C8B-B14F-4D97-AF65-F5344CB8AC3E}">
        <p14:creationId xmlns:p14="http://schemas.microsoft.com/office/powerpoint/2010/main" val="2782616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D2B035-2781-9740-B933-4E3FC573D9A5}"/>
              </a:ext>
            </a:extLst>
          </p:cNvPr>
          <p:cNvSpPr/>
          <p:nvPr/>
        </p:nvSpPr>
        <p:spPr>
          <a:xfrm>
            <a:off x="0" y="1030288"/>
            <a:ext cx="9144000" cy="257175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1">
            <a:extLst>
              <a:ext uri="{FF2B5EF4-FFF2-40B4-BE49-F238E27FC236}">
                <a16:creationId xmlns:a16="http://schemas.microsoft.com/office/drawing/2014/main" id="{14DF20F3-08E8-6C46-A3A3-8EE30F2E250B}"/>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7F6764-BE4F-9D48-A6F2-CAB7E70792B2}"/>
              </a:ext>
            </a:extLst>
          </p:cNvPr>
          <p:cNvSpPr>
            <a:spLocks noGrp="1"/>
          </p:cNvSpPr>
          <p:nvPr>
            <p:ph type="subTitle" idx="1"/>
          </p:nvPr>
        </p:nvSpPr>
        <p:spPr>
          <a:xfrm>
            <a:off x="1143000" y="3694113"/>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7697755-46E5-BB47-A2D1-E5637D4712D5}"/>
              </a:ext>
            </a:extLst>
          </p:cNvPr>
          <p:cNvSpPr>
            <a:spLocks noGrp="1"/>
          </p:cNvSpPr>
          <p:nvPr>
            <p:ph type="dt" sz="half" idx="10"/>
          </p:nvPr>
        </p:nvSpPr>
        <p:spPr/>
        <p:txBody>
          <a:bodyPr/>
          <a:lstStyle/>
          <a:p>
            <a:fld id="{E147D5E2-E1C9-5C49-8F46-96779A86943A}"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D596E1B0-852F-2940-ABA1-7F4418B70C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33D306-2DA5-D34C-B830-BF29F67A4CC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49899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598C-A41D-5146-A53E-8EA3415CD1C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F83289-7D9D-D741-B639-E3C142EBD724}"/>
              </a:ext>
            </a:extLst>
          </p:cNvPr>
          <p:cNvSpPr>
            <a:spLocks noGrp="1"/>
          </p:cNvSpPr>
          <p:nvPr>
            <p:ph type="body" orient="vert" idx="1"/>
          </p:nvPr>
        </p:nvSpPr>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4338148-C7B7-FA4C-BC45-3EB888F1AB5C}"/>
              </a:ext>
            </a:extLst>
          </p:cNvPr>
          <p:cNvSpPr>
            <a:spLocks noGrp="1"/>
          </p:cNvSpPr>
          <p:nvPr>
            <p:ph type="dt" sz="half" idx="10"/>
          </p:nvPr>
        </p:nvSpPr>
        <p:spPr/>
        <p:txBody>
          <a:bodyPr/>
          <a:lstStyle/>
          <a:p>
            <a:fld id="{FE6E20B5-07D8-CA46-8FAC-D2711F902634}"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762A84C3-7BEB-1A46-AD43-045506EB3B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3A28D2-109A-1C44-9E5B-CDD7D069C6D9}"/>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1743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99F8909-157A-DC40-B0A9-9B2806218ABA}"/>
              </a:ext>
            </a:extLst>
          </p:cNvPr>
          <p:cNvSpPr/>
          <p:nvPr/>
        </p:nvSpPr>
        <p:spPr>
          <a:xfrm>
            <a:off x="6457950" y="0"/>
            <a:ext cx="2686050" cy="685800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縦書きタイトル 1">
            <a:extLst>
              <a:ext uri="{FF2B5EF4-FFF2-40B4-BE49-F238E27FC236}">
                <a16:creationId xmlns:a16="http://schemas.microsoft.com/office/drawing/2014/main" id="{C586AE35-AD60-D44C-85C0-F02C142DFAF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DE71F55-62AD-304A-B87F-924B73CF06DF}"/>
              </a:ext>
            </a:extLst>
          </p:cNvPr>
          <p:cNvSpPr>
            <a:spLocks noGrp="1"/>
          </p:cNvSpPr>
          <p:nvPr>
            <p:ph type="body" orient="vert" idx="1"/>
          </p:nvPr>
        </p:nvSpPr>
        <p:spPr>
          <a:xfrm>
            <a:off x="628650" y="365125"/>
            <a:ext cx="5800725" cy="5811838"/>
          </a:xfrm>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808EE49-1B9B-3141-8443-347AA6212AFB}"/>
              </a:ext>
            </a:extLst>
          </p:cNvPr>
          <p:cNvSpPr>
            <a:spLocks noGrp="1"/>
          </p:cNvSpPr>
          <p:nvPr>
            <p:ph type="dt" sz="half" idx="10"/>
          </p:nvPr>
        </p:nvSpPr>
        <p:spPr/>
        <p:txBody>
          <a:bodyPr/>
          <a:lstStyle/>
          <a:p>
            <a:fld id="{03EAEF33-E954-9244-9889-6E0EBBA00233}"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EA148ED2-A6B6-A547-9548-BAF0F487E6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13B31-45A2-8C4D-9F12-192091F9BD5D}"/>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739651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476108" y="6110775"/>
            <a:ext cx="1210692" cy="365125"/>
          </a:xfrm>
        </p:spPr>
        <p:txBody>
          <a:bodyPr/>
          <a:lstStyle/>
          <a:p>
            <a:fld id="{6F2CBB84-5650-F64B-BBB9-689C45BE8D71}" type="datetime1">
              <a:rPr lang="ja-JP" altLang="en-US" smtClean="0">
                <a:solidFill>
                  <a:prstClr val="black">
                    <a:tint val="75000"/>
                  </a:prstClr>
                </a:solidFill>
                <a:latin typeface="News Gothic MT"/>
                <a:ea typeface="メイリオ"/>
              </a:rPr>
              <a:t>2025/6/30</a:t>
            </a:fld>
            <a:endParaRPr lang="ja-JP" altLang="en-US">
              <a:solidFill>
                <a:prstClr val="black">
                  <a:tint val="75000"/>
                </a:prstClr>
              </a:solidFill>
              <a:latin typeface="News Gothic MT"/>
              <a:ea typeface="メイリオ"/>
            </a:endParaRPr>
          </a:p>
        </p:txBody>
      </p:sp>
      <p:sp>
        <p:nvSpPr>
          <p:cNvPr id="5" name="Footer Placeholder 4"/>
          <p:cNvSpPr>
            <a:spLocks noGrp="1"/>
          </p:cNvSpPr>
          <p:nvPr>
            <p:ph type="ftr" sz="quarter" idx="11"/>
          </p:nvPr>
        </p:nvSpPr>
        <p:spPr>
          <a:xfrm>
            <a:off x="457201" y="6097468"/>
            <a:ext cx="2556465" cy="354171"/>
          </a:xfrm>
        </p:spPr>
        <p:txBody>
          <a:bodyPr/>
          <a:lstStyle/>
          <a:p>
            <a:endParaRPr lang="ja-JP" altLang="en-US">
              <a:solidFill>
                <a:prstClr val="black">
                  <a:tint val="75000"/>
                </a:prstClr>
              </a:solidFill>
              <a:latin typeface="News Gothic MT"/>
              <a:ea typeface="メイリオ"/>
            </a:endParaRPr>
          </a:p>
        </p:txBody>
      </p:sp>
      <p:sp>
        <p:nvSpPr>
          <p:cNvPr id="6" name="Slide Number Placeholder 5"/>
          <p:cNvSpPr>
            <a:spLocks noGrp="1"/>
          </p:cNvSpPr>
          <p:nvPr>
            <p:ph type="sldNum" sz="quarter" idx="12"/>
          </p:nvPr>
        </p:nvSpPr>
        <p:spPr>
          <a:xfrm>
            <a:off x="4267894" y="6451640"/>
            <a:ext cx="608215" cy="354809"/>
          </a:xfrm>
        </p:spPr>
        <p:txBody>
          <a:bodyPr/>
          <a:lstStyle/>
          <a:p>
            <a:fld id="{3B1F0660-05A9-1644-AAA0-B23E17E2934C}" type="slidenum">
              <a:rPr lang="ja-JP" altLang="en-US" smtClean="0">
                <a:solidFill>
                  <a:prstClr val="black">
                    <a:tint val="75000"/>
                  </a:prstClr>
                </a:solidFill>
                <a:latin typeface="News Gothic MT"/>
                <a:ea typeface="メイリオ"/>
              </a:rPr>
              <a:pPr/>
              <a:t>‹#›</a:t>
            </a:fld>
            <a:endParaRPr lang="ja-JP" altLang="en-US">
              <a:solidFill>
                <a:prstClr val="black">
                  <a:tint val="75000"/>
                </a:prstClr>
              </a:solidFill>
              <a:latin typeface="News Gothic MT"/>
              <a:ea typeface="メイリオ"/>
            </a:endParaRPr>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457200" y="1273387"/>
            <a:ext cx="8229600" cy="47548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863473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28E01-AF4F-1C4E-BD85-696582E9FC1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9DB9BF-763B-0945-A9AB-A377448A3060}"/>
              </a:ext>
            </a:extLst>
          </p:cNvPr>
          <p:cNvSpPr>
            <a:spLocks noGrp="1"/>
          </p:cNvSpPr>
          <p:nvPr>
            <p:ph idx="1"/>
          </p:nvPr>
        </p:nvSpPr>
        <p:spPr/>
        <p:txBody>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3D126471-58FC-5C4E-926F-7ED1149BA257}"/>
              </a:ext>
            </a:extLst>
          </p:cNvPr>
          <p:cNvSpPr>
            <a:spLocks noGrp="1"/>
          </p:cNvSpPr>
          <p:nvPr>
            <p:ph type="dt" sz="half" idx="10"/>
          </p:nvPr>
        </p:nvSpPr>
        <p:spPr/>
        <p:txBody>
          <a:bodyPr/>
          <a:lstStyle/>
          <a:p>
            <a:fld id="{5E378E9B-8898-2A4C-96F3-D9C4987FEBE2}"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32780033-FCCF-C145-AD89-28AEA0AEB7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DC33C2-B25C-6448-A2B3-F04868CDD1E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15593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D886-6500-204E-B0AC-3212BEB38352}"/>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2D3308F-B85D-C645-B271-BF21FFEB022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89853EA-BCA0-BE41-95CC-E79693471EB7}"/>
              </a:ext>
            </a:extLst>
          </p:cNvPr>
          <p:cNvSpPr>
            <a:spLocks noGrp="1"/>
          </p:cNvSpPr>
          <p:nvPr>
            <p:ph type="dt" sz="half" idx="10"/>
          </p:nvPr>
        </p:nvSpPr>
        <p:spPr/>
        <p:txBody>
          <a:bodyPr/>
          <a:lstStyle/>
          <a:p>
            <a:fld id="{A4203AF7-26D6-224C-8575-24F70ED0134C}"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CCAE8EDB-FE14-3443-AEE0-690E311687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878861-6B1B-344F-882F-3D47E0E87495}"/>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58314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A78812-28CF-A245-8EE3-7C8E1491DC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73E256-C602-044A-8108-25D7D23B8EA7}"/>
              </a:ext>
            </a:extLst>
          </p:cNvPr>
          <p:cNvSpPr>
            <a:spLocks noGrp="1"/>
          </p:cNvSpPr>
          <p:nvPr>
            <p:ph sz="half" idx="1"/>
          </p:nvPr>
        </p:nvSpPr>
        <p:spPr>
          <a:xfrm>
            <a:off x="6286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コンテンツ プレースホルダー 3">
            <a:extLst>
              <a:ext uri="{FF2B5EF4-FFF2-40B4-BE49-F238E27FC236}">
                <a16:creationId xmlns:a16="http://schemas.microsoft.com/office/drawing/2014/main" id="{049EE479-827F-E249-AEA5-0F54F0E5D5BA}"/>
              </a:ext>
            </a:extLst>
          </p:cNvPr>
          <p:cNvSpPr>
            <a:spLocks noGrp="1"/>
          </p:cNvSpPr>
          <p:nvPr>
            <p:ph sz="half" idx="2"/>
          </p:nvPr>
        </p:nvSpPr>
        <p:spPr>
          <a:xfrm>
            <a:off x="46291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日付プレースホルダー 4">
            <a:extLst>
              <a:ext uri="{FF2B5EF4-FFF2-40B4-BE49-F238E27FC236}">
                <a16:creationId xmlns:a16="http://schemas.microsoft.com/office/drawing/2014/main" id="{06FED6C8-FC29-3849-BB77-F1C8BE488178}"/>
              </a:ext>
            </a:extLst>
          </p:cNvPr>
          <p:cNvSpPr>
            <a:spLocks noGrp="1"/>
          </p:cNvSpPr>
          <p:nvPr>
            <p:ph type="dt" sz="half" idx="10"/>
          </p:nvPr>
        </p:nvSpPr>
        <p:spPr/>
        <p:txBody>
          <a:bodyPr/>
          <a:lstStyle/>
          <a:p>
            <a:fld id="{D8D85BD6-C7C8-9544-8339-9E4DD9A40ABB}" type="datetime1">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53269C86-FA72-484B-9044-A7305519C6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3A1EE0-FC6F-F749-ACA6-F9C873E233A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688153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F1E2ED-1914-2A45-9912-111F1FB2DEB4}"/>
              </a:ext>
            </a:extLst>
          </p:cNvPr>
          <p:cNvSpPr>
            <a:spLocks noGrp="1"/>
          </p:cNvSpPr>
          <p:nvPr>
            <p:ph type="title"/>
          </p:nvPr>
        </p:nvSpPr>
        <p:spPr>
          <a:xfrm>
            <a:off x="631135" y="188844"/>
            <a:ext cx="7886700" cy="77525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05377D-B40A-354E-A39C-1C55116108AE}"/>
              </a:ext>
            </a:extLst>
          </p:cNvPr>
          <p:cNvSpPr>
            <a:spLocks noGrp="1"/>
          </p:cNvSpPr>
          <p:nvPr>
            <p:ph type="body" idx="1"/>
          </p:nvPr>
        </p:nvSpPr>
        <p:spPr>
          <a:xfrm>
            <a:off x="629842" y="1185864"/>
            <a:ext cx="3868340"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67805B5-E682-1E47-8E90-BAD041F72DC6}"/>
              </a:ext>
            </a:extLst>
          </p:cNvPr>
          <p:cNvSpPr>
            <a:spLocks noGrp="1"/>
          </p:cNvSpPr>
          <p:nvPr>
            <p:ph sz="half" idx="2"/>
          </p:nvPr>
        </p:nvSpPr>
        <p:spPr>
          <a:xfrm>
            <a:off x="629842" y="2107097"/>
            <a:ext cx="3868340"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テキスト プレースホルダー 4">
            <a:extLst>
              <a:ext uri="{FF2B5EF4-FFF2-40B4-BE49-F238E27FC236}">
                <a16:creationId xmlns:a16="http://schemas.microsoft.com/office/drawing/2014/main" id="{545F1E25-6D51-174D-9B11-ED7DED0E2209}"/>
              </a:ext>
            </a:extLst>
          </p:cNvPr>
          <p:cNvSpPr>
            <a:spLocks noGrp="1"/>
          </p:cNvSpPr>
          <p:nvPr>
            <p:ph type="body" sz="quarter" idx="3"/>
          </p:nvPr>
        </p:nvSpPr>
        <p:spPr>
          <a:xfrm>
            <a:off x="4629150" y="1185864"/>
            <a:ext cx="3887391"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1972E23-216D-AC46-BA1B-AD4EC64A1D43}"/>
              </a:ext>
            </a:extLst>
          </p:cNvPr>
          <p:cNvSpPr>
            <a:spLocks noGrp="1"/>
          </p:cNvSpPr>
          <p:nvPr>
            <p:ph sz="quarter" idx="4"/>
          </p:nvPr>
        </p:nvSpPr>
        <p:spPr>
          <a:xfrm>
            <a:off x="4629150" y="2107097"/>
            <a:ext cx="3887391"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7" name="日付プレースホルダー 6">
            <a:extLst>
              <a:ext uri="{FF2B5EF4-FFF2-40B4-BE49-F238E27FC236}">
                <a16:creationId xmlns:a16="http://schemas.microsoft.com/office/drawing/2014/main" id="{94F9973E-8DC9-C048-B217-F2845AFFA04C}"/>
              </a:ext>
            </a:extLst>
          </p:cNvPr>
          <p:cNvSpPr>
            <a:spLocks noGrp="1"/>
          </p:cNvSpPr>
          <p:nvPr>
            <p:ph type="dt" sz="half" idx="10"/>
          </p:nvPr>
        </p:nvSpPr>
        <p:spPr/>
        <p:txBody>
          <a:bodyPr/>
          <a:lstStyle/>
          <a:p>
            <a:fld id="{D251F01E-66BC-CD40-9CE2-DA56DF43E1E0}" type="datetime1">
              <a:rPr kumimoji="1" lang="ja-JP" altLang="en-US" smtClean="0"/>
              <a:t>2025/6/30</a:t>
            </a:fld>
            <a:endParaRPr kumimoji="1" lang="ja-JP" altLang="en-US"/>
          </a:p>
        </p:txBody>
      </p:sp>
      <p:sp>
        <p:nvSpPr>
          <p:cNvPr id="8" name="フッター プレースホルダー 7">
            <a:extLst>
              <a:ext uri="{FF2B5EF4-FFF2-40B4-BE49-F238E27FC236}">
                <a16:creationId xmlns:a16="http://schemas.microsoft.com/office/drawing/2014/main" id="{AD0C389F-9834-8C44-BDFD-60BA37ACE76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5DFB0D-8435-4C41-9436-031F511C2D0A}"/>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661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E4DB5-A719-BF4F-BC21-C3797DD9F2C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013009A-EA91-274C-BA8C-5576DB2A08CD}"/>
              </a:ext>
            </a:extLst>
          </p:cNvPr>
          <p:cNvSpPr>
            <a:spLocks noGrp="1"/>
          </p:cNvSpPr>
          <p:nvPr>
            <p:ph type="dt" sz="half" idx="10"/>
          </p:nvPr>
        </p:nvSpPr>
        <p:spPr/>
        <p:txBody>
          <a:bodyPr/>
          <a:lstStyle/>
          <a:p>
            <a:fld id="{CEAA9CA1-ACF2-2148-B9CF-3E8E9BE52B83}" type="datetime1">
              <a:rPr kumimoji="1" lang="ja-JP" altLang="en-US" smtClean="0"/>
              <a:t>2025/6/30</a:t>
            </a:fld>
            <a:endParaRPr kumimoji="1" lang="ja-JP" altLang="en-US"/>
          </a:p>
        </p:txBody>
      </p:sp>
      <p:sp>
        <p:nvSpPr>
          <p:cNvPr id="4" name="フッター プレースホルダー 3">
            <a:extLst>
              <a:ext uri="{FF2B5EF4-FFF2-40B4-BE49-F238E27FC236}">
                <a16:creationId xmlns:a16="http://schemas.microsoft.com/office/drawing/2014/main" id="{E8EF46CC-D20B-464B-BB87-AAD29C3064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9159BC8-B6D3-DF40-9C44-DDD9E337298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32282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6F2BDD-51F0-D144-BA92-2B5FD5C6339E}"/>
              </a:ext>
            </a:extLst>
          </p:cNvPr>
          <p:cNvSpPr>
            <a:spLocks noGrp="1"/>
          </p:cNvSpPr>
          <p:nvPr>
            <p:ph type="dt" sz="half" idx="10"/>
          </p:nvPr>
        </p:nvSpPr>
        <p:spPr/>
        <p:txBody>
          <a:bodyPr/>
          <a:lstStyle/>
          <a:p>
            <a:fld id="{FE42465C-6D68-8941-B3CE-3FE931BE74AE}" type="datetime1">
              <a:rPr kumimoji="1" lang="ja-JP" altLang="en-US" smtClean="0"/>
              <a:t>2025/6/30</a:t>
            </a:fld>
            <a:endParaRPr kumimoji="1" lang="ja-JP" altLang="en-US"/>
          </a:p>
        </p:txBody>
      </p:sp>
      <p:sp>
        <p:nvSpPr>
          <p:cNvPr id="3" name="フッター プレースホルダー 2">
            <a:extLst>
              <a:ext uri="{FF2B5EF4-FFF2-40B4-BE49-F238E27FC236}">
                <a16:creationId xmlns:a16="http://schemas.microsoft.com/office/drawing/2014/main" id="{8112224B-1522-4547-AF82-B137F687EF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D55C12-397C-3B49-9D1F-A2042711D940}"/>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32274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B6AA2F-ABC7-0949-8DB7-4FCAC043FE2C}"/>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C0053B-83E1-0C46-80D9-1772242D057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テキスト プレースホルダー 3">
            <a:extLst>
              <a:ext uri="{FF2B5EF4-FFF2-40B4-BE49-F238E27FC236}">
                <a16:creationId xmlns:a16="http://schemas.microsoft.com/office/drawing/2014/main" id="{7FEFFFC7-0F37-594E-80E0-6703FFDDC54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9F9A7F-BF09-CF44-9C4C-8CE946038F16}"/>
              </a:ext>
            </a:extLst>
          </p:cNvPr>
          <p:cNvSpPr>
            <a:spLocks noGrp="1"/>
          </p:cNvSpPr>
          <p:nvPr>
            <p:ph type="dt" sz="half" idx="10"/>
          </p:nvPr>
        </p:nvSpPr>
        <p:spPr/>
        <p:txBody>
          <a:bodyPr/>
          <a:lstStyle/>
          <a:p>
            <a:fld id="{087EB13F-2614-0A48-A0E5-F184C057D19E}" type="datetime1">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4DA80626-FB76-A846-9AFF-1DD906993D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910C0B1-5309-FE4A-BCC8-7B7BCD86C03F}"/>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21226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F040C-0D4B-1940-BCDF-B3822528C49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F48B6F6-3DA2-C347-90E4-D1E751FC8C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F01AEBA-60FB-874C-982E-696B0E3B44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B1F7FCF-1C34-1A4B-8F6E-BAC31E3E04E1}"/>
              </a:ext>
            </a:extLst>
          </p:cNvPr>
          <p:cNvSpPr>
            <a:spLocks noGrp="1"/>
          </p:cNvSpPr>
          <p:nvPr>
            <p:ph type="dt" sz="half" idx="10"/>
          </p:nvPr>
        </p:nvSpPr>
        <p:spPr/>
        <p:txBody>
          <a:bodyPr/>
          <a:lstStyle/>
          <a:p>
            <a:fld id="{2ED640CC-D336-B747-9D84-C9E468994B7A}" type="datetime1">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F6681C93-C35A-B046-9FF5-7B1DA740ED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ABBA727-9A78-794C-81F0-AEBE2B8FE462}"/>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250719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85F44B2-54C0-A643-9B79-B153752011A6}"/>
              </a:ext>
            </a:extLst>
          </p:cNvPr>
          <p:cNvSpPr/>
          <p:nvPr/>
        </p:nvSpPr>
        <p:spPr>
          <a:xfrm>
            <a:off x="0" y="0"/>
            <a:ext cx="9144000" cy="1083365"/>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プレースホルダー 1">
            <a:extLst>
              <a:ext uri="{FF2B5EF4-FFF2-40B4-BE49-F238E27FC236}">
                <a16:creationId xmlns:a16="http://schemas.microsoft.com/office/drawing/2014/main" id="{FD66E361-43BC-2A44-A202-2758D5530ADC}"/>
              </a:ext>
            </a:extLst>
          </p:cNvPr>
          <p:cNvSpPr>
            <a:spLocks noGrp="1"/>
          </p:cNvSpPr>
          <p:nvPr>
            <p:ph type="title"/>
          </p:nvPr>
        </p:nvSpPr>
        <p:spPr>
          <a:xfrm>
            <a:off x="628650" y="188844"/>
            <a:ext cx="7886700" cy="77525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08D515-4802-A54B-9510-8ABC3F3ADD99}"/>
              </a:ext>
            </a:extLst>
          </p:cNvPr>
          <p:cNvSpPr>
            <a:spLocks noGrp="1"/>
          </p:cNvSpPr>
          <p:nvPr>
            <p:ph type="body" idx="1"/>
          </p:nvPr>
        </p:nvSpPr>
        <p:spPr>
          <a:xfrm>
            <a:off x="628650" y="1272209"/>
            <a:ext cx="7886700" cy="4904755"/>
          </a:xfrm>
          <a:prstGeom prst="rect">
            <a:avLst/>
          </a:prstGeom>
        </p:spPr>
        <p:txBody>
          <a:bodyPr vert="horz" lIns="91440" tIns="45720" rIns="91440" bIns="45720" rtlCol="0">
            <a:normAutofit/>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878C7A2A-2E3D-6A45-8EF8-62F8ECBBCB2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3BC47EE-EF15-3346-9F02-451C987314C9}"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18E725EC-5D26-854C-BFC5-6982826F7E9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9E5CCD-3011-8E46-87D4-2732124CF5BC}"/>
              </a:ext>
            </a:extLst>
          </p:cNvPr>
          <p:cNvSpPr>
            <a:spLocks noGrp="1"/>
          </p:cNvSpPr>
          <p:nvPr>
            <p:ph type="sldNum" sz="quarter" idx="4"/>
          </p:nvPr>
        </p:nvSpPr>
        <p:spPr>
          <a:xfrm>
            <a:off x="69151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17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685800" rtl="0" eaLnBrk="1" latinLnBrk="0" hangingPunct="1">
        <a:lnSpc>
          <a:spcPct val="90000"/>
        </a:lnSpc>
        <a:spcBef>
          <a:spcPct val="0"/>
        </a:spcBef>
        <a:buNone/>
        <a:defRPr kumimoji="1" sz="3300" b="1" kern="1200">
          <a:solidFill>
            <a:schemeClr val="tx1"/>
          </a:solidFill>
          <a:latin typeface="+mj-lt"/>
          <a:ea typeface="+mj-ea"/>
          <a:cs typeface="+mj-cs"/>
        </a:defRPr>
      </a:lvl1pPr>
    </p:titleStyle>
    <p:bodyStyle>
      <a:lvl1pPr marL="357188" indent="-357188" algn="l" defTabSz="685800" rtl="0" eaLnBrk="1" latinLnBrk="0" hangingPunct="1">
        <a:lnSpc>
          <a:spcPct val="90000"/>
        </a:lnSpc>
        <a:spcBef>
          <a:spcPts val="750"/>
        </a:spcBef>
        <a:buClr>
          <a:schemeClr val="accent3">
            <a:lumMod val="75000"/>
          </a:schemeClr>
        </a:buClr>
        <a:buFont typeface="ヒラギノ角ゴシック W3" panose="020B0400000000000000" pitchFamily="34" charset="-128"/>
        <a:buChar char="❖"/>
        <a:tabLst/>
        <a:defRPr kumimoji="1" sz="2100" kern="1200">
          <a:solidFill>
            <a:schemeClr val="tx1"/>
          </a:solidFill>
          <a:latin typeface="+mn-lt"/>
          <a:ea typeface="+mn-ea"/>
          <a:cs typeface="+mn-cs"/>
        </a:defRPr>
      </a:lvl1pPr>
      <a:lvl2pPr marL="714375" indent="-371475" algn="l" defTabSz="685800" rtl="0" eaLnBrk="1" latinLnBrk="0" hangingPunct="1">
        <a:lnSpc>
          <a:spcPct val="90000"/>
        </a:lnSpc>
        <a:spcBef>
          <a:spcPts val="375"/>
        </a:spcBef>
        <a:buClr>
          <a:schemeClr val="accent3">
            <a:lumMod val="75000"/>
          </a:schemeClr>
        </a:buClr>
        <a:buFont typeface="ヒラギノ角ゴシック W3" panose="020B0400000000000000" pitchFamily="34" charset="-128"/>
        <a:buChar char="◇"/>
        <a:tabLst/>
        <a:defRPr kumimoji="1" sz="1800" kern="1200">
          <a:solidFill>
            <a:schemeClr val="tx1"/>
          </a:solidFill>
          <a:latin typeface="+mn-lt"/>
          <a:ea typeface="+mn-ea"/>
          <a:cs typeface="+mn-cs"/>
        </a:defRPr>
      </a:lvl2pPr>
      <a:lvl3pPr marL="981075" indent="-295275" algn="l" defTabSz="685800" rtl="0" eaLnBrk="1" latinLnBrk="0" hangingPunct="1">
        <a:lnSpc>
          <a:spcPct val="90000"/>
        </a:lnSpc>
        <a:spcBef>
          <a:spcPts val="375"/>
        </a:spcBef>
        <a:buClr>
          <a:schemeClr val="accent3">
            <a:lumMod val="75000"/>
          </a:schemeClr>
        </a:buClr>
        <a:buFont typeface="Wingdings" pitchFamily="2" charset="2"/>
        <a:buChar char="u"/>
        <a:tabLst/>
        <a:defRPr kumimoji="1" sz="1500" kern="1200">
          <a:solidFill>
            <a:schemeClr val="tx1"/>
          </a:solidFill>
          <a:latin typeface="+mn-lt"/>
          <a:ea typeface="+mn-ea"/>
          <a:cs typeface="+mn-cs"/>
        </a:defRPr>
      </a:lvl3pPr>
      <a:lvl4pPr marL="1371600" indent="-342900" algn="l" defTabSz="685800" rtl="0" eaLnBrk="1" latinLnBrk="0" hangingPunct="1">
        <a:lnSpc>
          <a:spcPct val="90000"/>
        </a:lnSpc>
        <a:spcBef>
          <a:spcPts val="375"/>
        </a:spcBef>
        <a:buClr>
          <a:schemeClr val="accent3">
            <a:lumMod val="75000"/>
          </a:schemeClr>
        </a:buClr>
        <a:buFont typeface="Wingdings" pitchFamily="2" charset="2"/>
        <a:buChar char="p"/>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lumMod val="75000"/>
          </a:schemeClr>
        </a:buClr>
        <a:buFont typeface="Wingdings" pitchFamily="2" charset="2"/>
        <a:buChar char="n"/>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CBB1B-9545-2F41-BA80-0EF1F9F6E46B}"/>
              </a:ext>
            </a:extLst>
          </p:cNvPr>
          <p:cNvSpPr>
            <a:spLocks noGrp="1"/>
          </p:cNvSpPr>
          <p:nvPr>
            <p:ph type="ctrTitle"/>
          </p:nvPr>
        </p:nvSpPr>
        <p:spPr/>
        <p:txBody>
          <a:bodyPr/>
          <a:lstStyle/>
          <a:p>
            <a:r>
              <a:rPr kumimoji="1" lang="ja-JP" altLang="en-US"/>
              <a:t>放射線障害の診断と治療</a:t>
            </a:r>
          </a:p>
        </p:txBody>
      </p:sp>
      <p:sp>
        <p:nvSpPr>
          <p:cNvPr id="3" name="字幕 2">
            <a:extLst>
              <a:ext uri="{FF2B5EF4-FFF2-40B4-BE49-F238E27FC236}">
                <a16:creationId xmlns:a16="http://schemas.microsoft.com/office/drawing/2014/main" id="{1F19403C-3390-9C4F-B723-A92F9825AC86}"/>
              </a:ext>
            </a:extLst>
          </p:cNvPr>
          <p:cNvSpPr>
            <a:spLocks noGrp="1"/>
          </p:cNvSpPr>
          <p:nvPr>
            <p:ph type="subTitle" idx="1"/>
          </p:nvPr>
        </p:nvSpPr>
        <p:spPr/>
        <p:txBody>
          <a:bodyPr/>
          <a:lstStyle/>
          <a:p>
            <a:r>
              <a:rPr lang="ja-JP" altLang="en-US" dirty="0"/>
              <a:t>原子力災害医療　専門研修</a:t>
            </a:r>
            <a:endParaRPr lang="en-US" altLang="ja-JP" dirty="0"/>
          </a:p>
          <a:p>
            <a:r>
              <a:rPr lang="ja-JP" altLang="en-US" dirty="0"/>
              <a:t>中核人材</a:t>
            </a:r>
            <a:r>
              <a:rPr lang="en-US" altLang="ja-JP" dirty="0"/>
              <a:t>-3</a:t>
            </a:r>
          </a:p>
        </p:txBody>
      </p:sp>
      <p:sp>
        <p:nvSpPr>
          <p:cNvPr id="6" name="テキスト ボックス 5">
            <a:extLst>
              <a:ext uri="{FF2B5EF4-FFF2-40B4-BE49-F238E27FC236}">
                <a16:creationId xmlns:a16="http://schemas.microsoft.com/office/drawing/2014/main" id="{C352EA73-74DF-9E45-A8FF-51775B5F901A}"/>
              </a:ext>
            </a:extLst>
          </p:cNvPr>
          <p:cNvSpPr txBox="1"/>
          <p:nvPr/>
        </p:nvSpPr>
        <p:spPr>
          <a:xfrm>
            <a:off x="2171343" y="4887694"/>
            <a:ext cx="4801314" cy="646331"/>
          </a:xfrm>
          <a:prstGeom prst="rect">
            <a:avLst/>
          </a:prstGeom>
          <a:noFill/>
        </p:spPr>
        <p:txBody>
          <a:bodyPr wrap="none" rtlCol="0">
            <a:spAutoFit/>
          </a:bodyPr>
          <a:lstStyle/>
          <a:p>
            <a:pPr algn="ctr"/>
            <a:r>
              <a:rPr lang="ja-JP" altLang="en-US" dirty="0"/>
              <a:t>国立研究開発法人量子科学技術研究開発機構</a:t>
            </a:r>
            <a:endParaRPr kumimoji="1" lang="en-US" altLang="ja-JP" dirty="0"/>
          </a:p>
          <a:p>
            <a:pPr algn="ctr"/>
            <a:r>
              <a:rPr kumimoji="1" lang="en-US" altLang="ja-JP" dirty="0"/>
              <a:t>Ver.202506</a:t>
            </a:r>
            <a:endParaRPr kumimoji="1" lang="ja-JP" altLang="en-US" dirty="0"/>
          </a:p>
        </p:txBody>
      </p:sp>
    </p:spTree>
    <p:extLst>
      <p:ext uri="{BB962C8B-B14F-4D97-AF65-F5344CB8AC3E}">
        <p14:creationId xmlns:p14="http://schemas.microsoft.com/office/powerpoint/2010/main" val="1805268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954366-1CE4-F041-AAA5-4ADC5C809B97}"/>
              </a:ext>
            </a:extLst>
          </p:cNvPr>
          <p:cNvSpPr>
            <a:spLocks noGrp="1"/>
          </p:cNvSpPr>
          <p:nvPr>
            <p:ph type="title"/>
          </p:nvPr>
        </p:nvSpPr>
        <p:spPr/>
        <p:txBody>
          <a:bodyPr/>
          <a:lstStyle/>
          <a:p>
            <a:r>
              <a:rPr kumimoji="1" lang="ja-JP" altLang="en-US"/>
              <a:t>放射線皮膚障害の病期と初期変化</a:t>
            </a:r>
          </a:p>
        </p:txBody>
      </p:sp>
      <p:sp>
        <p:nvSpPr>
          <p:cNvPr id="7" name="スライド番号プレースホルダー 6">
            <a:extLst>
              <a:ext uri="{FF2B5EF4-FFF2-40B4-BE49-F238E27FC236}">
                <a16:creationId xmlns:a16="http://schemas.microsoft.com/office/drawing/2014/main" id="{3E59B902-51BC-3940-8AF9-1A40D4C84D55}"/>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10</a:t>
            </a:fld>
            <a:endParaRPr lang="ja-JP" altLang="en-US">
              <a:solidFill>
                <a:prstClr val="black">
                  <a:tint val="75000"/>
                </a:prstClr>
              </a:solidFill>
              <a:latin typeface="News Gothic MT"/>
              <a:ea typeface="メイリオ"/>
            </a:endParaRPr>
          </a:p>
        </p:txBody>
      </p:sp>
      <p:graphicFrame>
        <p:nvGraphicFramePr>
          <p:cNvPr id="4" name="コンテンツ プレースホルダー 3">
            <a:extLst>
              <a:ext uri="{FF2B5EF4-FFF2-40B4-BE49-F238E27FC236}">
                <a16:creationId xmlns:a16="http://schemas.microsoft.com/office/drawing/2014/main" id="{28806700-04D1-B641-BE00-04B32CF935AC}"/>
              </a:ext>
            </a:extLst>
          </p:cNvPr>
          <p:cNvGraphicFramePr>
            <a:graphicFrameLocks noGrp="1"/>
          </p:cNvGraphicFramePr>
          <p:nvPr>
            <p:ph sz="quarter" idx="4294967295"/>
            <p:extLst>
              <p:ext uri="{D42A27DB-BD31-4B8C-83A1-F6EECF244321}">
                <p14:modId xmlns:p14="http://schemas.microsoft.com/office/powerpoint/2010/main" val="2324767280"/>
              </p:ext>
            </p:extLst>
          </p:nvPr>
        </p:nvGraphicFramePr>
        <p:xfrm>
          <a:off x="457199" y="1343803"/>
          <a:ext cx="8229600" cy="1714500"/>
        </p:xfrm>
        <a:graphic>
          <a:graphicData uri="http://schemas.openxmlformats.org/drawingml/2006/table">
            <a:tbl>
              <a:tblPr firstRow="1" bandRow="1">
                <a:tableStyleId>{5940675A-B579-460E-94D1-54222C63F5DA}</a:tableStyleId>
              </a:tblPr>
              <a:tblGrid>
                <a:gridCol w="731521">
                  <a:extLst>
                    <a:ext uri="{9D8B030D-6E8A-4147-A177-3AD203B41FA5}">
                      <a16:colId xmlns:a16="http://schemas.microsoft.com/office/drawing/2014/main" val="4024988937"/>
                    </a:ext>
                  </a:extLst>
                </a:gridCol>
                <a:gridCol w="1270000">
                  <a:extLst>
                    <a:ext uri="{9D8B030D-6E8A-4147-A177-3AD203B41FA5}">
                      <a16:colId xmlns:a16="http://schemas.microsoft.com/office/drawing/2014/main" val="2779490790"/>
                    </a:ext>
                  </a:extLst>
                </a:gridCol>
                <a:gridCol w="6228079">
                  <a:extLst>
                    <a:ext uri="{9D8B030D-6E8A-4147-A177-3AD203B41FA5}">
                      <a16:colId xmlns:a16="http://schemas.microsoft.com/office/drawing/2014/main" val="782198014"/>
                    </a:ext>
                  </a:extLst>
                </a:gridCol>
              </a:tblGrid>
              <a:tr h="370840">
                <a:tc>
                  <a:txBody>
                    <a:bodyPr/>
                    <a:lstStyle/>
                    <a:p>
                      <a:pPr algn="ctr"/>
                      <a:r>
                        <a:rPr kumimoji="1" lang="en-US" altLang="ja-JP" dirty="0"/>
                        <a:t>I</a:t>
                      </a:r>
                      <a:endParaRPr kumimoji="1" lang="ja-JP" altLang="en-US"/>
                    </a:p>
                  </a:txBody>
                  <a:tcPr anchor="ctr"/>
                </a:tc>
                <a:tc>
                  <a:txBody>
                    <a:bodyPr/>
                    <a:lstStyle/>
                    <a:p>
                      <a:r>
                        <a:rPr kumimoji="1" lang="ja-JP" altLang="en-US"/>
                        <a:t>超急性期</a:t>
                      </a:r>
                      <a:endParaRPr kumimoji="1" lang="en-US" altLang="ja-JP" dirty="0"/>
                    </a:p>
                    <a:p>
                      <a:r>
                        <a:rPr kumimoji="1" lang="en-US" altLang="ja-JP" dirty="0"/>
                        <a:t>~7</a:t>
                      </a:r>
                      <a:r>
                        <a:rPr kumimoji="1" lang="ja-JP" altLang="en-US"/>
                        <a:t>日</a:t>
                      </a:r>
                      <a:endParaRPr kumimoji="1" lang="en-US" altLang="ja-JP" dirty="0"/>
                    </a:p>
                  </a:txBody>
                  <a:tcPr anchor="ctr"/>
                </a:tc>
                <a:tc>
                  <a:txBody>
                    <a:bodyPr/>
                    <a:lstStyle/>
                    <a:p>
                      <a:r>
                        <a:rPr kumimoji="1" lang="ja-JP" altLang="en-US"/>
                        <a:t>皮膚がエネルギーの高い放射線を高線量で被ばくすると、電離が惹起され、酸素ラジカルが細胞膜の脂質過酸化を引き起こし、血管透過性を亢進させる。</a:t>
                      </a:r>
                    </a:p>
                  </a:txBody>
                  <a:tcPr/>
                </a:tc>
                <a:extLst>
                  <a:ext uri="{0D108BD9-81ED-4DB2-BD59-A6C34878D82A}">
                    <a16:rowId xmlns:a16="http://schemas.microsoft.com/office/drawing/2014/main" val="4053312516"/>
                  </a:ext>
                </a:extLst>
              </a:tr>
              <a:tr h="370840">
                <a:tc>
                  <a:txBody>
                    <a:bodyPr/>
                    <a:lstStyle/>
                    <a:p>
                      <a:pPr algn="ctr"/>
                      <a:r>
                        <a:rPr kumimoji="1" lang="en-US" altLang="ja-JP" dirty="0"/>
                        <a:t>II</a:t>
                      </a:r>
                      <a:endParaRPr kumimoji="1" lang="ja-JP" altLang="en-US"/>
                    </a:p>
                  </a:txBody>
                  <a:tcPr anchor="ctr"/>
                </a:tc>
                <a:tc>
                  <a:txBody>
                    <a:bodyPr/>
                    <a:lstStyle/>
                    <a:p>
                      <a:r>
                        <a:rPr kumimoji="1" lang="ja-JP" altLang="en-US"/>
                        <a:t>急性期</a:t>
                      </a:r>
                      <a:endParaRPr kumimoji="1" lang="en-US" altLang="ja-JP" dirty="0"/>
                    </a:p>
                    <a:p>
                      <a:r>
                        <a:rPr kumimoji="1" lang="en-US" altLang="ja-JP" dirty="0"/>
                        <a:t>7</a:t>
                      </a:r>
                      <a:r>
                        <a:rPr kumimoji="1" lang="ja-JP" altLang="en-US"/>
                        <a:t>日</a:t>
                      </a:r>
                      <a:r>
                        <a:rPr kumimoji="1" lang="en-US" altLang="ja-JP" dirty="0"/>
                        <a:t>〜</a:t>
                      </a:r>
                      <a:r>
                        <a:rPr kumimoji="1" lang="ja-JP" altLang="en-US"/>
                        <a:t>６カ月</a:t>
                      </a:r>
                    </a:p>
                  </a:txBody>
                  <a:tcPr anchor="ctr"/>
                </a:tc>
                <a:tc>
                  <a:txBody>
                    <a:bodyPr/>
                    <a:lstStyle/>
                    <a:p>
                      <a:r>
                        <a:rPr kumimoji="1" lang="ja-JP" altLang="en-US"/>
                        <a:t>放射線によって引き起こされる表皮基底層の</a:t>
                      </a:r>
                      <a:r>
                        <a:rPr kumimoji="1" lang="en-US" altLang="ja-JP" dirty="0"/>
                        <a:t>DNA</a:t>
                      </a:r>
                      <a:r>
                        <a:rPr kumimoji="1" lang="ja-JP" altLang="en-US"/>
                        <a:t>障害は、潜伏期間（通常２</a:t>
                      </a:r>
                      <a:r>
                        <a:rPr kumimoji="1" lang="en-US" altLang="ja-JP" dirty="0"/>
                        <a:t>〜</a:t>
                      </a:r>
                      <a:r>
                        <a:rPr kumimoji="1" lang="ja-JP" altLang="en-US"/>
                        <a:t>３週単位）を経て、２</a:t>
                      </a:r>
                      <a:r>
                        <a:rPr kumimoji="1" lang="en-US" altLang="ja-JP" dirty="0"/>
                        <a:t>〜</a:t>
                      </a:r>
                      <a:r>
                        <a:rPr kumimoji="1" lang="ja-JP" altLang="en-US"/>
                        <a:t>３週間（細胞周期と同じ）ごとに細胞障害や組織死が段階的に進み、多彩な症状が続く。</a:t>
                      </a:r>
                    </a:p>
                  </a:txBody>
                  <a:tcPr/>
                </a:tc>
                <a:extLst>
                  <a:ext uri="{0D108BD9-81ED-4DB2-BD59-A6C34878D82A}">
                    <a16:rowId xmlns:a16="http://schemas.microsoft.com/office/drawing/2014/main" val="1247937444"/>
                  </a:ext>
                </a:extLst>
              </a:tr>
              <a:tr h="332427">
                <a:tc>
                  <a:txBody>
                    <a:bodyPr/>
                    <a:lstStyle/>
                    <a:p>
                      <a:pPr algn="ctr"/>
                      <a:r>
                        <a:rPr kumimoji="1" lang="en-US" altLang="ja-JP" dirty="0"/>
                        <a:t>III</a:t>
                      </a:r>
                      <a:endParaRPr kumimoji="1" lang="ja-JP" altLang="en-US"/>
                    </a:p>
                  </a:txBody>
                  <a:tcPr anchor="ctr"/>
                </a:tc>
                <a:tc>
                  <a:txBody>
                    <a:bodyPr/>
                    <a:lstStyle/>
                    <a:p>
                      <a:r>
                        <a:rPr kumimoji="1" lang="ja-JP" altLang="en-US"/>
                        <a:t>慢性期</a:t>
                      </a:r>
                      <a:endParaRPr kumimoji="1" lang="en-US" altLang="ja-JP" dirty="0"/>
                    </a:p>
                    <a:p>
                      <a:r>
                        <a:rPr kumimoji="1" lang="ja-JP" altLang="en-US"/>
                        <a:t>６カ月以上</a:t>
                      </a:r>
                    </a:p>
                  </a:txBody>
                  <a:tcPr anchor="ctr"/>
                </a:tc>
                <a:tc>
                  <a:txBody>
                    <a:bodyPr/>
                    <a:lstStyle/>
                    <a:p>
                      <a:r>
                        <a:rPr kumimoji="1" lang="ja-JP" altLang="en-US"/>
                        <a:t>表皮が再生した後は、主として真皮層および皮下組織の障害が主体となる。</a:t>
                      </a:r>
                    </a:p>
                  </a:txBody>
                  <a:tcPr/>
                </a:tc>
                <a:extLst>
                  <a:ext uri="{0D108BD9-81ED-4DB2-BD59-A6C34878D82A}">
                    <a16:rowId xmlns:a16="http://schemas.microsoft.com/office/drawing/2014/main" val="3590552019"/>
                  </a:ext>
                </a:extLst>
              </a:tr>
            </a:tbl>
          </a:graphicData>
        </a:graphic>
      </p:graphicFrame>
      <p:graphicFrame>
        <p:nvGraphicFramePr>
          <p:cNvPr id="5" name="Group 108">
            <a:extLst>
              <a:ext uri="{FF2B5EF4-FFF2-40B4-BE49-F238E27FC236}">
                <a16:creationId xmlns:a16="http://schemas.microsoft.com/office/drawing/2014/main" id="{F8EDB438-4FF2-384A-8771-BFDD54F9039D}"/>
              </a:ext>
            </a:extLst>
          </p:cNvPr>
          <p:cNvGraphicFramePr>
            <a:graphicFrameLocks/>
          </p:cNvGraphicFramePr>
          <p:nvPr>
            <p:extLst>
              <p:ext uri="{D42A27DB-BD31-4B8C-83A1-F6EECF244321}">
                <p14:modId xmlns:p14="http://schemas.microsoft.com/office/powerpoint/2010/main" val="1307526889"/>
              </p:ext>
            </p:extLst>
          </p:nvPr>
        </p:nvGraphicFramePr>
        <p:xfrm>
          <a:off x="457199" y="3340273"/>
          <a:ext cx="8229601" cy="2682240"/>
        </p:xfrm>
        <a:graphic>
          <a:graphicData uri="http://schemas.openxmlformats.org/drawingml/2006/table">
            <a:tbl>
              <a:tblPr>
                <a:tableStyleId>{8EC20E35-A176-4012-BC5E-935CFFF8708E}</a:tableStyleId>
              </a:tblPr>
              <a:tblGrid>
                <a:gridCol w="2742635">
                  <a:extLst>
                    <a:ext uri="{9D8B030D-6E8A-4147-A177-3AD203B41FA5}">
                      <a16:colId xmlns:a16="http://schemas.microsoft.com/office/drawing/2014/main" val="20000"/>
                    </a:ext>
                  </a:extLst>
                </a:gridCol>
                <a:gridCol w="2744332">
                  <a:extLst>
                    <a:ext uri="{9D8B030D-6E8A-4147-A177-3AD203B41FA5}">
                      <a16:colId xmlns:a16="http://schemas.microsoft.com/office/drawing/2014/main" val="20001"/>
                    </a:ext>
                  </a:extLst>
                </a:gridCol>
                <a:gridCol w="2742634">
                  <a:extLst>
                    <a:ext uri="{9D8B030D-6E8A-4147-A177-3AD203B41FA5}">
                      <a16:colId xmlns:a16="http://schemas.microsoft.com/office/drawing/2014/main" val="20002"/>
                    </a:ext>
                  </a:extLst>
                </a:gridCol>
              </a:tblGrid>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症状</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a:ln>
                            <a:noFill/>
                          </a:ln>
                          <a:effectLst/>
                        </a:rPr>
                        <a:t>線量</a:t>
                      </a:r>
                      <a:r>
                        <a:rPr kumimoji="0" lang="en-US" altLang="ja-JP" sz="1600" u="none" strike="noStrike" cap="none" normalizeH="0" baseline="0" dirty="0">
                          <a:ln>
                            <a:noFill/>
                          </a:ln>
                          <a:effectLst/>
                        </a:rPr>
                        <a:t>(</a:t>
                      </a:r>
                      <a:r>
                        <a:rPr kumimoji="0" lang="en-US" altLang="ja-JP" sz="1600" u="none" strike="noStrike" cap="none" normalizeH="0" baseline="0" dirty="0" err="1">
                          <a:ln>
                            <a:noFill/>
                          </a:ln>
                          <a:effectLst/>
                        </a:rPr>
                        <a:t>Gy</a:t>
                      </a:r>
                      <a:r>
                        <a:rPr kumimoji="0" lang="en-US" altLang="ja-JP" sz="1600" u="none" strike="noStrike" cap="none" normalizeH="0" baseline="0" dirty="0">
                          <a:ln>
                            <a:noFill/>
                          </a:ln>
                          <a:effectLst/>
                        </a:rPr>
                        <a:t>)</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a:ln>
                            <a:noFill/>
                          </a:ln>
                          <a:effectLst/>
                        </a:rPr>
                        <a:t>発症</a:t>
                      </a:r>
                      <a:r>
                        <a:rPr kumimoji="0" lang="en-US" altLang="ja-JP" sz="1600" u="none" strike="noStrike" cap="none" normalizeH="0" baseline="0" dirty="0">
                          <a:ln>
                            <a:noFill/>
                          </a:ln>
                          <a:effectLst/>
                        </a:rPr>
                        <a:t>(day)</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23449">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紅斑</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3-10</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12-21</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脱毛</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&gt;3</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14-18</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2"/>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乾性落屑</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8-12</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a:ln>
                            <a:noFill/>
                          </a:ln>
                          <a:effectLst/>
                        </a:rPr>
                        <a:t>25-30</a:t>
                      </a:r>
                      <a:endParaRPr kumimoji="0" lang="en-US" altLang="ja-JP" sz="1600" b="0" i="0" u="none" strike="noStrike" cap="none" normalizeH="0" baseline="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3"/>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湿性落屑</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15-20</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a:ln>
                            <a:noFill/>
                          </a:ln>
                          <a:effectLst/>
                        </a:rPr>
                        <a:t>20-28</a:t>
                      </a:r>
                      <a:endParaRPr kumimoji="0" lang="en-US" altLang="ja-JP" sz="1600" b="0" i="0" u="none" strike="noStrike" cap="none" normalizeH="0" baseline="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4"/>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a:ln>
                            <a:noFill/>
                          </a:ln>
                          <a:effectLst/>
                        </a:rPr>
                        <a:t>水疱</a:t>
                      </a:r>
                      <a:endParaRPr kumimoji="0" lang="ja-JP" altLang="en-US" sz="1600" b="0" i="0" u="none" strike="noStrike" cap="none" normalizeH="0" baseline="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15-25</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15-25</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5"/>
                  </a:ext>
                </a:extLst>
              </a:tr>
              <a:tr h="323449">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潰瘍</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&gt;20</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14-21</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6"/>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壊死</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&gt;25</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&gt;21</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7"/>
                  </a:ext>
                </a:extLst>
              </a:tr>
            </a:tbl>
          </a:graphicData>
        </a:graphic>
      </p:graphicFrame>
      <p:sp>
        <p:nvSpPr>
          <p:cNvPr id="6" name="Text Box 47">
            <a:extLst>
              <a:ext uri="{FF2B5EF4-FFF2-40B4-BE49-F238E27FC236}">
                <a16:creationId xmlns:a16="http://schemas.microsoft.com/office/drawing/2014/main" id="{D647A554-51F5-5C4C-AA16-5BB356B129AB}"/>
              </a:ext>
            </a:extLst>
          </p:cNvPr>
          <p:cNvSpPr txBox="1">
            <a:spLocks noChangeArrowheads="1"/>
          </p:cNvSpPr>
          <p:nvPr/>
        </p:nvSpPr>
        <p:spPr bwMode="auto">
          <a:xfrm>
            <a:off x="837927" y="6067334"/>
            <a:ext cx="7848872" cy="307777"/>
          </a:xfrm>
          <a:prstGeom prst="rect">
            <a:avLst/>
          </a:prstGeom>
          <a:solidFill>
            <a:schemeClr val="bg1"/>
          </a:solidFill>
          <a:ln w="9525">
            <a:noFill/>
            <a:miter lim="800000"/>
            <a:headEnd/>
            <a:tailEnd/>
          </a:ln>
        </p:spPr>
        <p:txBody>
          <a:bodyPr wrap="square">
            <a:prstTxWarp prst="textNoShape">
              <a:avLst/>
            </a:prstTxWarp>
            <a:spAutoFit/>
          </a:bodyPr>
          <a:lstStyle/>
          <a:p>
            <a:pPr algn="r"/>
            <a:r>
              <a:rPr kumimoji="1" lang="ja-JP" altLang="en-US" sz="1400" dirty="0">
                <a:solidFill>
                  <a:srgbClr val="000000"/>
                </a:solidFill>
                <a:latin typeface="Meiryo UI" pitchFamily="50" charset="-128"/>
                <a:ea typeface="Meiryo UI" pitchFamily="50" charset="-128"/>
                <a:cs typeface="Meiryo UI" pitchFamily="50" charset="-128"/>
              </a:rPr>
              <a:t>（</a:t>
            </a:r>
            <a:r>
              <a:rPr kumimoji="1" lang="en-US" altLang="ja-JP" sz="1200" dirty="0">
                <a:solidFill>
                  <a:srgbClr val="000000"/>
                </a:solidFill>
                <a:latin typeface="+mn-ea"/>
                <a:cs typeface="Meiryo UI" pitchFamily="50" charset="-128"/>
              </a:rPr>
              <a:t>IAEA/WHO Safety Report Series No.2 Diagnosis and Treatment of Radiation Injury 1998</a:t>
            </a:r>
            <a:r>
              <a:rPr kumimoji="1" lang="ja-JP" altLang="en-US" sz="1200" dirty="0">
                <a:solidFill>
                  <a:srgbClr val="000000"/>
                </a:solidFill>
                <a:latin typeface="+mn-ea"/>
                <a:cs typeface="Meiryo UI" pitchFamily="50" charset="-128"/>
              </a:rPr>
              <a:t>より改変）</a:t>
            </a:r>
          </a:p>
        </p:txBody>
      </p:sp>
    </p:spTree>
    <p:extLst>
      <p:ext uri="{BB962C8B-B14F-4D97-AF65-F5344CB8AC3E}">
        <p14:creationId xmlns:p14="http://schemas.microsoft.com/office/powerpoint/2010/main" val="293451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116462-969E-0243-BA76-0D0272768582}"/>
              </a:ext>
            </a:extLst>
          </p:cNvPr>
          <p:cNvSpPr>
            <a:spLocks noGrp="1"/>
          </p:cNvSpPr>
          <p:nvPr>
            <p:ph type="title"/>
          </p:nvPr>
        </p:nvSpPr>
        <p:spPr/>
        <p:txBody>
          <a:bodyPr/>
          <a:lstStyle/>
          <a:p>
            <a:r>
              <a:rPr kumimoji="1" lang="ja-JP" altLang="en-US"/>
              <a:t>放射線皮膚障害の診断</a:t>
            </a:r>
          </a:p>
        </p:txBody>
      </p:sp>
      <p:sp>
        <p:nvSpPr>
          <p:cNvPr id="3" name="コンテンツ プレースホルダー 2">
            <a:extLst>
              <a:ext uri="{FF2B5EF4-FFF2-40B4-BE49-F238E27FC236}">
                <a16:creationId xmlns:a16="http://schemas.microsoft.com/office/drawing/2014/main" id="{F9E03AD9-B005-6F4B-A152-25C6DD0E8D5C}"/>
              </a:ext>
            </a:extLst>
          </p:cNvPr>
          <p:cNvSpPr>
            <a:spLocks noGrp="1"/>
          </p:cNvSpPr>
          <p:nvPr>
            <p:ph idx="1"/>
          </p:nvPr>
        </p:nvSpPr>
        <p:spPr/>
        <p:txBody>
          <a:bodyPr>
            <a:normAutofit fontScale="92500"/>
          </a:bodyPr>
          <a:lstStyle/>
          <a:p>
            <a:r>
              <a:rPr kumimoji="1" lang="ja-JP" altLang="en-US"/>
              <a:t>病歴の聴取</a:t>
            </a:r>
            <a:endParaRPr kumimoji="1" lang="en-US" altLang="ja-JP" dirty="0"/>
          </a:p>
          <a:p>
            <a:pPr lvl="1"/>
            <a:r>
              <a:rPr kumimoji="1" lang="ja-JP" altLang="en-US"/>
              <a:t>密封線源の事故では、被ばくした自覚がないことが多いため、原因不明の熱傷様病変に遭遇した場合には、放射線皮膚障害を念頭に入れ、放射線の可能性を疑って診断を進める。</a:t>
            </a:r>
            <a:endParaRPr kumimoji="1" lang="en-US" altLang="ja-JP" dirty="0"/>
          </a:p>
          <a:p>
            <a:r>
              <a:rPr lang="ja-JP" altLang="en-US"/>
              <a:t>身体所見の確認</a:t>
            </a:r>
            <a:endParaRPr lang="en-US" altLang="ja-JP" dirty="0"/>
          </a:p>
          <a:p>
            <a:pPr lvl="1"/>
            <a:r>
              <a:rPr lang="ja-JP" altLang="en-US"/>
              <a:t>全身被ばくの有無を評価；線源が大きい場合は、局所被ばく以外にも全身被ばくをしている可能性がある。</a:t>
            </a:r>
            <a:endParaRPr lang="en-US" altLang="ja-JP" dirty="0"/>
          </a:p>
          <a:p>
            <a:pPr lvl="1"/>
            <a:r>
              <a:rPr lang="ja-JP" altLang="en-US"/>
              <a:t>極端に高い線量による局所被ばく；全身への平均被ばく線量の評価として染色体分析を実施</a:t>
            </a:r>
            <a:endParaRPr lang="en-US" altLang="ja-JP" dirty="0"/>
          </a:p>
          <a:p>
            <a:r>
              <a:rPr kumimoji="1" lang="ja-JP" altLang="en-US"/>
              <a:t>障害部位の評価</a:t>
            </a:r>
            <a:endParaRPr kumimoji="1" lang="en-US" altLang="ja-JP" dirty="0"/>
          </a:p>
          <a:p>
            <a:pPr lvl="1"/>
            <a:r>
              <a:rPr kumimoji="1" lang="ja-JP" altLang="en-US"/>
              <a:t>皮膚病変の経時的変化の記録</a:t>
            </a:r>
            <a:endParaRPr kumimoji="1" lang="en-US" altLang="ja-JP" dirty="0"/>
          </a:p>
          <a:p>
            <a:pPr lvl="1"/>
            <a:r>
              <a:rPr lang="ja-JP" altLang="en-US"/>
              <a:t>骨の変化の比較；Ｘ線</a:t>
            </a:r>
            <a:endParaRPr lang="en-US" altLang="ja-JP" dirty="0"/>
          </a:p>
          <a:p>
            <a:pPr lvl="1"/>
            <a:r>
              <a:rPr kumimoji="1" lang="en-US" altLang="ja-JP" dirty="0"/>
              <a:t>CT</a:t>
            </a:r>
            <a:r>
              <a:rPr kumimoji="1" lang="ja-JP" altLang="en-US"/>
              <a:t>・</a:t>
            </a:r>
            <a:r>
              <a:rPr lang="en-US" altLang="ja-JP" dirty="0"/>
              <a:t>MRI</a:t>
            </a:r>
            <a:r>
              <a:rPr lang="ja-JP" altLang="en-US"/>
              <a:t>；炎症の波及範囲や血流を評価</a:t>
            </a:r>
            <a:endParaRPr lang="en-US" altLang="ja-JP" dirty="0"/>
          </a:p>
          <a:p>
            <a:pPr lvl="1"/>
            <a:r>
              <a:rPr kumimoji="1" lang="ja-JP" altLang="en-US"/>
              <a:t>サーモグラフィ・超音波ドップラ検査法；非侵襲的に血流の程度を評価</a:t>
            </a:r>
            <a:endParaRPr kumimoji="1" lang="en-US" altLang="ja-JP" dirty="0"/>
          </a:p>
          <a:p>
            <a:r>
              <a:rPr lang="ja-JP" altLang="en-US"/>
              <a:t>線量評価</a:t>
            </a:r>
            <a:endParaRPr lang="en-US" altLang="ja-JP" dirty="0"/>
          </a:p>
          <a:p>
            <a:pPr lvl="1"/>
            <a:r>
              <a:rPr kumimoji="1" lang="ja-JP" altLang="en-US"/>
              <a:t>物理学的線量評価；線源と被ばく部位の位置関係、被ばく時間、周辺の遮へい物の影響、事故の再構築</a:t>
            </a:r>
          </a:p>
        </p:txBody>
      </p:sp>
      <p:sp>
        <p:nvSpPr>
          <p:cNvPr id="5" name="スライド番号プレースホルダー 4">
            <a:extLst>
              <a:ext uri="{FF2B5EF4-FFF2-40B4-BE49-F238E27FC236}">
                <a16:creationId xmlns:a16="http://schemas.microsoft.com/office/drawing/2014/main" id="{3723ED07-D65B-E44F-9E86-07F2391173B9}"/>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11</a:t>
            </a:fld>
            <a:endParaRPr lang="ja-JP" altLang="en-US">
              <a:solidFill>
                <a:prstClr val="black">
                  <a:tint val="75000"/>
                </a:prstClr>
              </a:solidFill>
              <a:latin typeface="News Gothic MT"/>
              <a:ea typeface="メイリオ"/>
            </a:endParaRPr>
          </a:p>
        </p:txBody>
      </p:sp>
    </p:spTree>
    <p:extLst>
      <p:ext uri="{BB962C8B-B14F-4D97-AF65-F5344CB8AC3E}">
        <p14:creationId xmlns:p14="http://schemas.microsoft.com/office/powerpoint/2010/main" val="667310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9C784D-F477-6F45-89F8-1F9CF1E281F7}"/>
              </a:ext>
            </a:extLst>
          </p:cNvPr>
          <p:cNvSpPr>
            <a:spLocks noGrp="1"/>
          </p:cNvSpPr>
          <p:nvPr>
            <p:ph type="title"/>
          </p:nvPr>
        </p:nvSpPr>
        <p:spPr/>
        <p:txBody>
          <a:bodyPr/>
          <a:lstStyle/>
          <a:p>
            <a:r>
              <a:rPr kumimoji="1" lang="ja-JP" altLang="en-US"/>
              <a:t>放射線皮膚障害の治療</a:t>
            </a:r>
          </a:p>
        </p:txBody>
      </p:sp>
      <p:graphicFrame>
        <p:nvGraphicFramePr>
          <p:cNvPr id="4" name="コンテンツ プレースホルダー 3">
            <a:extLst>
              <a:ext uri="{FF2B5EF4-FFF2-40B4-BE49-F238E27FC236}">
                <a16:creationId xmlns:a16="http://schemas.microsoft.com/office/drawing/2014/main" id="{76863756-81A7-FD41-9746-442D7504A787}"/>
              </a:ext>
            </a:extLst>
          </p:cNvPr>
          <p:cNvGraphicFramePr>
            <a:graphicFrameLocks noGrp="1"/>
          </p:cNvGraphicFramePr>
          <p:nvPr>
            <p:ph idx="1"/>
            <p:extLst>
              <p:ext uri="{D42A27DB-BD31-4B8C-83A1-F6EECF244321}">
                <p14:modId xmlns:p14="http://schemas.microsoft.com/office/powerpoint/2010/main" val="3809608727"/>
              </p:ext>
            </p:extLst>
          </p:nvPr>
        </p:nvGraphicFramePr>
        <p:xfrm>
          <a:off x="546144" y="1347549"/>
          <a:ext cx="8051711" cy="4625349"/>
        </p:xfrm>
        <a:graphic>
          <a:graphicData uri="http://schemas.openxmlformats.org/drawingml/2006/table">
            <a:tbl>
              <a:tblPr firstRow="1" bandRow="1">
                <a:tableStyleId>{5C22544A-7EE6-4342-B048-85BDC9FD1C3A}</a:tableStyleId>
              </a:tblPr>
              <a:tblGrid>
                <a:gridCol w="1543560">
                  <a:extLst>
                    <a:ext uri="{9D8B030D-6E8A-4147-A177-3AD203B41FA5}">
                      <a16:colId xmlns:a16="http://schemas.microsoft.com/office/drawing/2014/main" val="3274091290"/>
                    </a:ext>
                  </a:extLst>
                </a:gridCol>
                <a:gridCol w="2066479">
                  <a:extLst>
                    <a:ext uri="{9D8B030D-6E8A-4147-A177-3AD203B41FA5}">
                      <a16:colId xmlns:a16="http://schemas.microsoft.com/office/drawing/2014/main" val="1284429022"/>
                    </a:ext>
                  </a:extLst>
                </a:gridCol>
                <a:gridCol w="4441672">
                  <a:extLst>
                    <a:ext uri="{9D8B030D-6E8A-4147-A177-3AD203B41FA5}">
                      <a16:colId xmlns:a16="http://schemas.microsoft.com/office/drawing/2014/main" val="2688959023"/>
                    </a:ext>
                  </a:extLst>
                </a:gridCol>
              </a:tblGrid>
              <a:tr h="523084">
                <a:tc>
                  <a:txBody>
                    <a:bodyPr/>
                    <a:lstStyle/>
                    <a:p>
                      <a:r>
                        <a:rPr kumimoji="1" lang="ja-JP" altLang="en-US" sz="1600">
                          <a:latin typeface="+mn-ea"/>
                          <a:ea typeface="+mn-ea"/>
                        </a:rPr>
                        <a:t>深達度</a:t>
                      </a:r>
                    </a:p>
                  </a:txBody>
                  <a:tcPr marL="87630" marR="87630" anchor="ctr"/>
                </a:tc>
                <a:tc>
                  <a:txBody>
                    <a:bodyPr/>
                    <a:lstStyle/>
                    <a:p>
                      <a:r>
                        <a:rPr kumimoji="1" lang="ja-JP" altLang="en-US" sz="1600">
                          <a:latin typeface="+mn-ea"/>
                          <a:ea typeface="+mn-ea"/>
                        </a:rPr>
                        <a:t>症状</a:t>
                      </a:r>
                    </a:p>
                  </a:txBody>
                  <a:tcPr marL="87630" marR="87630" anchor="ctr"/>
                </a:tc>
                <a:tc>
                  <a:txBody>
                    <a:bodyPr/>
                    <a:lstStyle/>
                    <a:p>
                      <a:r>
                        <a:rPr kumimoji="1" lang="ja-JP" altLang="en-US" sz="1600">
                          <a:latin typeface="+mn-ea"/>
                          <a:ea typeface="+mn-ea"/>
                        </a:rPr>
                        <a:t>治療</a:t>
                      </a:r>
                    </a:p>
                  </a:txBody>
                  <a:tcPr marL="87630" marR="87630" anchor="ctr"/>
                </a:tc>
                <a:extLst>
                  <a:ext uri="{0D108BD9-81ED-4DB2-BD59-A6C34878D82A}">
                    <a16:rowId xmlns:a16="http://schemas.microsoft.com/office/drawing/2014/main" val="2435387618"/>
                  </a:ext>
                </a:extLst>
              </a:tr>
              <a:tr h="523084">
                <a:tc>
                  <a:txBody>
                    <a:bodyPr/>
                    <a:lstStyle/>
                    <a:p>
                      <a:r>
                        <a:rPr kumimoji="1" lang="en-US" altLang="ja-JP" sz="1600" dirty="0">
                          <a:latin typeface="+mn-ea"/>
                          <a:ea typeface="+mn-ea"/>
                        </a:rPr>
                        <a:t>I</a:t>
                      </a:r>
                      <a:r>
                        <a:rPr kumimoji="1" lang="ja-JP" altLang="en-US" sz="1600">
                          <a:latin typeface="+mn-ea"/>
                          <a:ea typeface="+mn-ea"/>
                        </a:rPr>
                        <a:t>度熱傷相当</a:t>
                      </a:r>
                    </a:p>
                  </a:txBody>
                  <a:tcPr marL="87630" marR="87630" anchor="ctr"/>
                </a:tc>
                <a:tc>
                  <a:txBody>
                    <a:bodyPr/>
                    <a:lstStyle/>
                    <a:p>
                      <a:r>
                        <a:rPr kumimoji="1" lang="ja-JP" altLang="en-US" sz="1600">
                          <a:latin typeface="+mn-ea"/>
                          <a:ea typeface="+mn-ea"/>
                        </a:rPr>
                        <a:t>紅斑や発疹、浮腫</a:t>
                      </a:r>
                    </a:p>
                  </a:txBody>
                  <a:tcPr marL="87630" marR="87630" anchor="ctr"/>
                </a:tc>
                <a:tc>
                  <a:txBody>
                    <a:bodyPr/>
                    <a:lstStyle/>
                    <a:p>
                      <a:pPr marL="179388" marR="0" lvl="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ワセリン基剤などによる皮膚の保湿</a:t>
                      </a:r>
                    </a:p>
                  </a:txBody>
                  <a:tcPr marL="87630" marR="87630" anchor="ctr"/>
                </a:tc>
                <a:extLst>
                  <a:ext uri="{0D108BD9-81ED-4DB2-BD59-A6C34878D82A}">
                    <a16:rowId xmlns:a16="http://schemas.microsoft.com/office/drawing/2014/main" val="2418036610"/>
                  </a:ext>
                </a:extLst>
              </a:tr>
              <a:tr h="1289795">
                <a:tc>
                  <a:txBody>
                    <a:bodyPr/>
                    <a:lstStyle/>
                    <a:p>
                      <a:r>
                        <a:rPr kumimoji="1" lang="ja-JP" altLang="en-US" sz="1600" dirty="0">
                          <a:latin typeface="+mn-ea"/>
                          <a:ea typeface="+mn-ea"/>
                        </a:rPr>
                        <a:t>浅達性</a:t>
                      </a:r>
                      <a:r>
                        <a:rPr kumimoji="1" lang="en-US" altLang="ja-JP" sz="1600" dirty="0">
                          <a:latin typeface="+mn-ea"/>
                          <a:ea typeface="+mn-ea"/>
                        </a:rPr>
                        <a:t>II</a:t>
                      </a:r>
                      <a:r>
                        <a:rPr kumimoji="1" lang="ja-JP" altLang="en-US" sz="1600" dirty="0">
                          <a:latin typeface="+mn-ea"/>
                          <a:ea typeface="+mn-ea"/>
                        </a:rPr>
                        <a:t>度熱傷相当</a:t>
                      </a:r>
                    </a:p>
                  </a:txBody>
                  <a:tcPr marL="87630" marR="87630"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水疱、落屑、乾皮炎、滲出性表皮炎など</a:t>
                      </a:r>
                    </a:p>
                  </a:txBody>
                  <a:tcPr marL="87630" marR="87630" anchor="ctr"/>
                </a:tc>
                <a:tc>
                  <a:txBody>
                    <a:bodyPr/>
                    <a:lstStyle/>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ステロイドや抗生物質含有のワセリン基剤、創傷被覆剤</a:t>
                      </a:r>
                      <a:endParaRPr kumimoji="1" lang="en-US" altLang="ja-JP" sz="1600" dirty="0">
                        <a:latin typeface="+mn-ea"/>
                        <a:ea typeface="+mn-ea"/>
                      </a:endParaRPr>
                    </a:p>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疼痛コントロールには、モルヒネ、フェンタニルなどの麻薬あるいは非麻薬系の鎮痛剤</a:t>
                      </a:r>
                    </a:p>
                  </a:txBody>
                  <a:tcPr marL="87630" marR="87630" anchor="ctr"/>
                </a:tc>
                <a:extLst>
                  <a:ext uri="{0D108BD9-81ED-4DB2-BD59-A6C34878D82A}">
                    <a16:rowId xmlns:a16="http://schemas.microsoft.com/office/drawing/2014/main" val="2184288290"/>
                  </a:ext>
                </a:extLst>
              </a:tr>
              <a:tr h="1579999">
                <a:tc>
                  <a:txBody>
                    <a:bodyPr/>
                    <a:lstStyle/>
                    <a:p>
                      <a:r>
                        <a:rPr kumimoji="1" lang="ja-JP" altLang="en-US" sz="1600">
                          <a:latin typeface="+mn-ea"/>
                          <a:ea typeface="+mn-ea"/>
                        </a:rPr>
                        <a:t>深達性</a:t>
                      </a:r>
                      <a:r>
                        <a:rPr kumimoji="1" lang="en-US" altLang="ja-JP" sz="1600" dirty="0">
                          <a:latin typeface="+mn-ea"/>
                          <a:ea typeface="+mn-ea"/>
                        </a:rPr>
                        <a:t>II</a:t>
                      </a:r>
                      <a:r>
                        <a:rPr kumimoji="1" lang="ja-JP" altLang="en-US" sz="1600">
                          <a:latin typeface="+mn-ea"/>
                          <a:ea typeface="+mn-ea"/>
                        </a:rPr>
                        <a:t>度熱傷相当</a:t>
                      </a:r>
                    </a:p>
                  </a:txBody>
                  <a:tcPr marL="87630" marR="87630"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600">
                          <a:latin typeface="+mn-ea"/>
                          <a:ea typeface="+mn-ea"/>
                        </a:rPr>
                        <a:t>滲出性表皮炎、潰瘍、乾酪様壊死など</a:t>
                      </a:r>
                    </a:p>
                  </a:txBody>
                  <a:tcPr marL="87630" marR="87630" anchor="ctr"/>
                </a:tc>
                <a:tc>
                  <a:txBody>
                    <a:bodyPr/>
                    <a:lstStyle/>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表層のブラッシングなど外科的な処置</a:t>
                      </a:r>
                      <a:endParaRPr kumimoji="1" lang="en-US" altLang="ja-JP" sz="1600" dirty="0">
                        <a:latin typeface="+mn-ea"/>
                        <a:ea typeface="+mn-ea"/>
                      </a:endParaRPr>
                    </a:p>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創感染症には、全身の抗生物質の投与</a:t>
                      </a:r>
                      <a:endParaRPr kumimoji="1" lang="en-US" altLang="ja-JP" sz="1600" dirty="0">
                        <a:latin typeface="+mn-ea"/>
                        <a:ea typeface="+mn-ea"/>
                      </a:endParaRPr>
                    </a:p>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感染の悪化、２ヶ月以上上皮化傾向が認められない潰瘍では、全身状態を勘案して植皮手術も選択</a:t>
                      </a:r>
                    </a:p>
                  </a:txBody>
                  <a:tcPr marL="87630" marR="87630" anchor="ctr"/>
                </a:tc>
                <a:extLst>
                  <a:ext uri="{0D108BD9-81ED-4DB2-BD59-A6C34878D82A}">
                    <a16:rowId xmlns:a16="http://schemas.microsoft.com/office/drawing/2014/main" val="539695345"/>
                  </a:ext>
                </a:extLst>
              </a:tr>
              <a:tr h="709387">
                <a:tc>
                  <a:txBody>
                    <a:bodyPr/>
                    <a:lstStyle/>
                    <a:p>
                      <a:r>
                        <a:rPr kumimoji="1" lang="en-US" altLang="ja-JP" sz="1600" dirty="0">
                          <a:latin typeface="+mn-ea"/>
                          <a:ea typeface="+mn-ea"/>
                        </a:rPr>
                        <a:t>III</a:t>
                      </a:r>
                      <a:r>
                        <a:rPr kumimoji="1" lang="ja-JP" altLang="en-US" sz="1600">
                          <a:latin typeface="+mn-ea"/>
                          <a:ea typeface="+mn-ea"/>
                        </a:rPr>
                        <a:t>度熱傷相当</a:t>
                      </a:r>
                    </a:p>
                  </a:txBody>
                  <a:tcPr marL="87630" marR="87630"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600">
                          <a:latin typeface="+mn-ea"/>
                          <a:ea typeface="+mn-ea"/>
                        </a:rPr>
                        <a:t>全層にわたる乾酪壊死、壊死</a:t>
                      </a:r>
                    </a:p>
                  </a:txBody>
                  <a:tcPr marL="87630" marR="87630" anchor="ctr"/>
                </a:tc>
                <a:tc>
                  <a:txBody>
                    <a:bodyPr/>
                    <a:lstStyle/>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dirty="0">
                          <a:latin typeface="+mn-ea"/>
                          <a:ea typeface="+mn-ea"/>
                        </a:rPr>
                        <a:t>２</a:t>
                      </a:r>
                      <a:r>
                        <a:rPr kumimoji="1" lang="en-US" altLang="ja-JP" sz="1600" dirty="0">
                          <a:latin typeface="+mn-ea"/>
                          <a:ea typeface="+mn-ea"/>
                        </a:rPr>
                        <a:t>〜</a:t>
                      </a:r>
                      <a:r>
                        <a:rPr kumimoji="1" lang="ja-JP" altLang="en-US" sz="1600" dirty="0">
                          <a:latin typeface="+mn-ea"/>
                          <a:ea typeface="+mn-ea"/>
                        </a:rPr>
                        <a:t>３ヶ月以上治癒傾向がないものは、植皮手術の対象</a:t>
                      </a:r>
                    </a:p>
                  </a:txBody>
                  <a:tcPr marL="87630" marR="87630" anchor="ctr"/>
                </a:tc>
                <a:extLst>
                  <a:ext uri="{0D108BD9-81ED-4DB2-BD59-A6C34878D82A}">
                    <a16:rowId xmlns:a16="http://schemas.microsoft.com/office/drawing/2014/main" val="1608209308"/>
                  </a:ext>
                </a:extLst>
              </a:tr>
            </a:tbl>
          </a:graphicData>
        </a:graphic>
      </p:graphicFrame>
      <p:sp>
        <p:nvSpPr>
          <p:cNvPr id="8" name="スライド番号プレースホルダー 7">
            <a:extLst>
              <a:ext uri="{FF2B5EF4-FFF2-40B4-BE49-F238E27FC236}">
                <a16:creationId xmlns:a16="http://schemas.microsoft.com/office/drawing/2014/main" id="{4005D64D-AD5E-284F-9723-6E4EAF3257EE}"/>
              </a:ext>
            </a:extLst>
          </p:cNvPr>
          <p:cNvSpPr>
            <a:spLocks noGrp="1"/>
          </p:cNvSpPr>
          <p:nvPr>
            <p:ph type="sldNum" sz="quarter" idx="12"/>
          </p:nvPr>
        </p:nvSpPr>
        <p:spPr/>
        <p:txBody>
          <a:bodyPr/>
          <a:lstStyle/>
          <a:p>
            <a:fld id="{58DD1769-DAE9-6C4E-82F4-B62273FFA290}" type="slidenum">
              <a:rPr kumimoji="1" lang="ja-JP" altLang="en-US" smtClean="0"/>
              <a:t>12</a:t>
            </a:fld>
            <a:endParaRPr kumimoji="1" lang="ja-JP" altLang="en-US"/>
          </a:p>
        </p:txBody>
      </p:sp>
    </p:spTree>
    <p:extLst>
      <p:ext uri="{BB962C8B-B14F-4D97-AF65-F5344CB8AC3E}">
        <p14:creationId xmlns:p14="http://schemas.microsoft.com/office/powerpoint/2010/main" val="3747316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4CE969-3900-1147-8AF8-87DC396D69B6}"/>
              </a:ext>
            </a:extLst>
          </p:cNvPr>
          <p:cNvSpPr>
            <a:spLocks noGrp="1"/>
          </p:cNvSpPr>
          <p:nvPr>
            <p:ph type="title"/>
          </p:nvPr>
        </p:nvSpPr>
        <p:spPr/>
        <p:txBody>
          <a:bodyPr/>
          <a:lstStyle/>
          <a:p>
            <a:r>
              <a:rPr kumimoji="1" lang="ja-JP" altLang="en-US"/>
              <a:t>内部被ばくの診断</a:t>
            </a:r>
          </a:p>
        </p:txBody>
      </p:sp>
      <p:sp>
        <p:nvSpPr>
          <p:cNvPr id="3" name="コンテンツ プレースホルダー 2">
            <a:extLst>
              <a:ext uri="{FF2B5EF4-FFF2-40B4-BE49-F238E27FC236}">
                <a16:creationId xmlns:a16="http://schemas.microsoft.com/office/drawing/2014/main" id="{044C853A-9A3B-2043-A1DA-9F9010C3F316}"/>
              </a:ext>
            </a:extLst>
          </p:cNvPr>
          <p:cNvSpPr>
            <a:spLocks noGrp="1"/>
          </p:cNvSpPr>
          <p:nvPr>
            <p:ph idx="1"/>
          </p:nvPr>
        </p:nvSpPr>
        <p:spPr>
          <a:xfrm>
            <a:off x="628650" y="1272209"/>
            <a:ext cx="5829300" cy="4904755"/>
          </a:xfrm>
        </p:spPr>
        <p:txBody>
          <a:bodyPr>
            <a:normAutofit/>
          </a:bodyPr>
          <a:lstStyle/>
          <a:p>
            <a:pPr>
              <a:lnSpc>
                <a:spcPct val="100000"/>
              </a:lnSpc>
            </a:pPr>
            <a:r>
              <a:rPr lang="ja-JP" altLang="en-US" sz="2000"/>
              <a:t>体内からの放射性物質もしくは放射線の検出により診断</a:t>
            </a:r>
            <a:endParaRPr lang="en-US" altLang="ja-JP" sz="2000" dirty="0"/>
          </a:p>
          <a:p>
            <a:pPr>
              <a:lnSpc>
                <a:spcPct val="100000"/>
              </a:lnSpc>
            </a:pPr>
            <a:r>
              <a:rPr lang="ja-JP" altLang="en-US" sz="2000"/>
              <a:t>鼻腔・咽頭スメア；吸入による内部被ばくの可能性</a:t>
            </a:r>
            <a:endParaRPr lang="en-US" altLang="ja-JP" sz="2000" dirty="0"/>
          </a:p>
          <a:p>
            <a:pPr>
              <a:lnSpc>
                <a:spcPct val="100000"/>
              </a:lnSpc>
            </a:pPr>
            <a:r>
              <a:rPr lang="ja-JP" altLang="en-US" sz="2000"/>
              <a:t>口や鼻腔周囲の体表面汚染、創傷部の汚染；吸入、吸収の可能性</a:t>
            </a:r>
            <a:endParaRPr lang="en-US" altLang="ja-JP" sz="2000" dirty="0"/>
          </a:p>
          <a:p>
            <a:pPr>
              <a:lnSpc>
                <a:spcPct val="100000"/>
              </a:lnSpc>
            </a:pPr>
            <a:r>
              <a:rPr lang="ja-JP" altLang="en-US" sz="2000"/>
              <a:t>問診；内部被ばくが疑われる場合は、放射性核種、化学形態、溶媒等について確認</a:t>
            </a:r>
            <a:endParaRPr lang="en-US" altLang="ja-JP" sz="2000" dirty="0"/>
          </a:p>
        </p:txBody>
      </p:sp>
      <p:sp>
        <p:nvSpPr>
          <p:cNvPr id="13" name="スライド番号プレースホルダー 12">
            <a:extLst>
              <a:ext uri="{FF2B5EF4-FFF2-40B4-BE49-F238E27FC236}">
                <a16:creationId xmlns:a16="http://schemas.microsoft.com/office/drawing/2014/main" id="{2A851495-6DE2-0C45-BF84-65EF38A3B50C}"/>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13</a:t>
            </a:fld>
            <a:endParaRPr lang="ja-JP" altLang="en-US">
              <a:solidFill>
                <a:prstClr val="black">
                  <a:tint val="75000"/>
                </a:prstClr>
              </a:solidFill>
              <a:latin typeface="News Gothic MT"/>
              <a:ea typeface="メイリオ"/>
            </a:endParaRPr>
          </a:p>
        </p:txBody>
      </p:sp>
      <p:pic>
        <p:nvPicPr>
          <p:cNvPr id="4" name="図 3" descr="放射線災害イラスト_内部被ばく.png">
            <a:extLst>
              <a:ext uri="{FF2B5EF4-FFF2-40B4-BE49-F238E27FC236}">
                <a16:creationId xmlns:a16="http://schemas.microsoft.com/office/drawing/2014/main" id="{57D51ED8-35BB-7B4D-8CA5-C9529CF589B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75216" y="4185634"/>
            <a:ext cx="2494368" cy="2494368"/>
          </a:xfrm>
          <a:prstGeom prst="rect">
            <a:avLst/>
          </a:prstGeom>
        </p:spPr>
      </p:pic>
      <p:sp>
        <p:nvSpPr>
          <p:cNvPr id="5" name="コンテンツ プレースホルダー 2">
            <a:extLst>
              <a:ext uri="{FF2B5EF4-FFF2-40B4-BE49-F238E27FC236}">
                <a16:creationId xmlns:a16="http://schemas.microsoft.com/office/drawing/2014/main" id="{6122AFDB-9A66-FA49-A4DC-72586CD51C46}"/>
              </a:ext>
            </a:extLst>
          </p:cNvPr>
          <p:cNvSpPr txBox="1">
            <a:spLocks/>
          </p:cNvSpPr>
          <p:nvPr/>
        </p:nvSpPr>
        <p:spPr>
          <a:xfrm>
            <a:off x="3736481" y="4370269"/>
            <a:ext cx="4765768" cy="1775220"/>
          </a:xfrm>
          <a:prstGeom prst="rect">
            <a:avLst/>
          </a:prstGeom>
        </p:spPr>
        <p:txBody>
          <a:bodyPr vert="horz" lIns="91440" tIns="45720" rIns="91440" bIns="45720" rtlCol="0">
            <a:normAutofit/>
          </a:bodyPr>
          <a:lstStyle>
            <a:lvl1pPr marL="357188" indent="-357188" algn="l" defTabSz="685800" rtl="0" eaLnBrk="1" latinLnBrk="0" hangingPunct="1">
              <a:lnSpc>
                <a:spcPct val="90000"/>
              </a:lnSpc>
              <a:spcBef>
                <a:spcPts val="750"/>
              </a:spcBef>
              <a:buClr>
                <a:schemeClr val="accent3">
                  <a:lumMod val="75000"/>
                </a:schemeClr>
              </a:buClr>
              <a:buFont typeface="ヒラギノ角ゴシック W3" panose="020B0400000000000000" pitchFamily="34" charset="-128"/>
              <a:buChar char="❖"/>
              <a:tabLst/>
              <a:defRPr kumimoji="1" sz="2100" kern="1200">
                <a:solidFill>
                  <a:schemeClr val="tx1"/>
                </a:solidFill>
                <a:latin typeface="+mn-lt"/>
                <a:ea typeface="+mn-ea"/>
                <a:cs typeface="+mn-cs"/>
              </a:defRPr>
            </a:lvl1pPr>
            <a:lvl2pPr marL="714375" indent="-371475" algn="l" defTabSz="685800" rtl="0" eaLnBrk="1" latinLnBrk="0" hangingPunct="1">
              <a:lnSpc>
                <a:spcPct val="90000"/>
              </a:lnSpc>
              <a:spcBef>
                <a:spcPts val="375"/>
              </a:spcBef>
              <a:buClr>
                <a:schemeClr val="accent3">
                  <a:lumMod val="75000"/>
                </a:schemeClr>
              </a:buClr>
              <a:buFont typeface="ヒラギノ角ゴシック W3" panose="020B0400000000000000" pitchFamily="34" charset="-128"/>
              <a:buChar char="◇"/>
              <a:tabLst/>
              <a:defRPr kumimoji="1" sz="1800" kern="1200">
                <a:solidFill>
                  <a:schemeClr val="tx1"/>
                </a:solidFill>
                <a:latin typeface="+mn-lt"/>
                <a:ea typeface="+mn-ea"/>
                <a:cs typeface="+mn-cs"/>
              </a:defRPr>
            </a:lvl2pPr>
            <a:lvl3pPr marL="981075" indent="-295275" algn="l" defTabSz="685800" rtl="0" eaLnBrk="1" latinLnBrk="0" hangingPunct="1">
              <a:lnSpc>
                <a:spcPct val="90000"/>
              </a:lnSpc>
              <a:spcBef>
                <a:spcPts val="375"/>
              </a:spcBef>
              <a:buClr>
                <a:schemeClr val="accent3">
                  <a:lumMod val="75000"/>
                </a:schemeClr>
              </a:buClr>
              <a:buFont typeface="Wingdings" pitchFamily="2" charset="2"/>
              <a:buChar char="u"/>
              <a:tabLst/>
              <a:defRPr kumimoji="1" sz="1500" kern="1200">
                <a:solidFill>
                  <a:schemeClr val="tx1"/>
                </a:solidFill>
                <a:latin typeface="+mn-lt"/>
                <a:ea typeface="+mn-ea"/>
                <a:cs typeface="+mn-cs"/>
              </a:defRPr>
            </a:lvl3pPr>
            <a:lvl4pPr marL="1371600" indent="-342900" algn="l" defTabSz="685800" rtl="0" eaLnBrk="1" latinLnBrk="0" hangingPunct="1">
              <a:lnSpc>
                <a:spcPct val="90000"/>
              </a:lnSpc>
              <a:spcBef>
                <a:spcPts val="375"/>
              </a:spcBef>
              <a:buClr>
                <a:schemeClr val="accent3">
                  <a:lumMod val="75000"/>
                </a:schemeClr>
              </a:buClr>
              <a:buFont typeface="Wingdings" pitchFamily="2" charset="2"/>
              <a:buChar char="p"/>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lumMod val="75000"/>
                </a:schemeClr>
              </a:buClr>
              <a:buFont typeface="Wingdings" pitchFamily="2" charset="2"/>
              <a:buChar char="n"/>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00000"/>
              </a:lnSpc>
            </a:pPr>
            <a:r>
              <a:rPr lang="ja-JP" altLang="en-US" sz="2000"/>
              <a:t>生体試料（尿、便）の放射性物質の計測</a:t>
            </a:r>
            <a:endParaRPr lang="en-US" altLang="ja-JP" sz="2000" dirty="0"/>
          </a:p>
          <a:p>
            <a:pPr>
              <a:lnSpc>
                <a:spcPct val="100000"/>
              </a:lnSpc>
            </a:pPr>
            <a:r>
              <a:rPr lang="ja-JP" altLang="en-US" sz="2000"/>
              <a:t>体外計測；ホールボディカウンター、甲状腺モニター、肺モニター</a:t>
            </a:r>
            <a:endParaRPr lang="en-US" altLang="ja-JP" sz="2000" dirty="0"/>
          </a:p>
        </p:txBody>
      </p:sp>
      <p:pic>
        <p:nvPicPr>
          <p:cNvPr id="6" name="コンテンツ プレースホルダー 10" descr="IMG_3067.JPG">
            <a:extLst>
              <a:ext uri="{FF2B5EF4-FFF2-40B4-BE49-F238E27FC236}">
                <a16:creationId xmlns:a16="http://schemas.microsoft.com/office/drawing/2014/main" id="{74C447DC-1F70-F344-8FA3-ACF199D08980}"/>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621840" y="1273387"/>
            <a:ext cx="1880409" cy="1455317"/>
          </a:xfrm>
          <a:prstGeom prst="rect">
            <a:avLst/>
          </a:prstGeom>
        </p:spPr>
      </p:pic>
      <p:pic>
        <p:nvPicPr>
          <p:cNvPr id="7" name="コンテンツ プレースホルダー 12" descr="鼻腔スワブ採取方法-06.png">
            <a:extLst>
              <a:ext uri="{FF2B5EF4-FFF2-40B4-BE49-F238E27FC236}">
                <a16:creationId xmlns:a16="http://schemas.microsoft.com/office/drawing/2014/main" id="{58CC820A-48ED-9949-95B7-45EF20D35A05}"/>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651787" y="2728704"/>
            <a:ext cx="1863563" cy="1456930"/>
          </a:xfrm>
          <a:prstGeom prst="rect">
            <a:avLst/>
          </a:prstGeom>
        </p:spPr>
      </p:pic>
      <p:sp>
        <p:nvSpPr>
          <p:cNvPr id="8" name="右矢印 7">
            <a:extLst>
              <a:ext uri="{FF2B5EF4-FFF2-40B4-BE49-F238E27FC236}">
                <a16:creationId xmlns:a16="http://schemas.microsoft.com/office/drawing/2014/main" id="{CF6B1BF8-B60C-674E-89F6-5BDCC495807B}"/>
              </a:ext>
            </a:extLst>
          </p:cNvPr>
          <p:cNvSpPr/>
          <p:nvPr/>
        </p:nvSpPr>
        <p:spPr>
          <a:xfrm>
            <a:off x="4211391" y="6028267"/>
            <a:ext cx="721217" cy="3982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E098AB9A-FB1C-AF40-9734-3BAC32EC62BB}"/>
              </a:ext>
            </a:extLst>
          </p:cNvPr>
          <p:cNvSpPr txBox="1"/>
          <p:nvPr/>
        </p:nvSpPr>
        <p:spPr>
          <a:xfrm>
            <a:off x="5007522" y="6028267"/>
            <a:ext cx="2223686" cy="400110"/>
          </a:xfrm>
          <a:prstGeom prst="rect">
            <a:avLst/>
          </a:prstGeom>
          <a:noFill/>
        </p:spPr>
        <p:txBody>
          <a:bodyPr wrap="none" rtlCol="0">
            <a:spAutoFit/>
          </a:bodyPr>
          <a:lstStyle/>
          <a:p>
            <a:r>
              <a:rPr kumimoji="1" lang="ja-JP" altLang="en-US" sz="2000"/>
              <a:t>内部被ばくの診断</a:t>
            </a:r>
          </a:p>
        </p:txBody>
      </p:sp>
    </p:spTree>
    <p:extLst>
      <p:ext uri="{BB962C8B-B14F-4D97-AF65-F5344CB8AC3E}">
        <p14:creationId xmlns:p14="http://schemas.microsoft.com/office/powerpoint/2010/main" val="4137255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Rot="1" noChangeArrowheads="1"/>
          </p:cNvSpPr>
          <p:nvPr>
            <p:ph type="title"/>
          </p:nvPr>
        </p:nvSpPr>
        <p:spPr/>
        <p:txBody>
          <a:bodyPr/>
          <a:lstStyle/>
          <a:p>
            <a:r>
              <a:rPr lang="ja-JP" altLang="es-AR" dirty="0"/>
              <a:t>内部</a:t>
            </a:r>
            <a:r>
              <a:rPr lang="ja-JP" altLang="en-US" dirty="0"/>
              <a:t>被ばく</a:t>
            </a:r>
            <a:r>
              <a:rPr lang="ja-JP" altLang="es-AR" dirty="0"/>
              <a:t>対応の基本方針</a:t>
            </a:r>
          </a:p>
        </p:txBody>
      </p:sp>
      <p:sp>
        <p:nvSpPr>
          <p:cNvPr id="99330" name="Rectangle 3"/>
          <p:cNvSpPr>
            <a:spLocks noGrp="1" noChangeArrowheads="1"/>
          </p:cNvSpPr>
          <p:nvPr>
            <p:ph idx="1"/>
          </p:nvPr>
        </p:nvSpPr>
        <p:spPr>
          <a:xfrm>
            <a:off x="628650" y="1272209"/>
            <a:ext cx="7886700" cy="5244501"/>
          </a:xfrm>
        </p:spPr>
        <p:txBody>
          <a:bodyPr>
            <a:normAutofit fontScale="92500"/>
          </a:bodyPr>
          <a:lstStyle/>
          <a:p>
            <a:pPr>
              <a:lnSpc>
                <a:spcPct val="100000"/>
              </a:lnSpc>
            </a:pPr>
            <a:r>
              <a:rPr lang="ja-JP" altLang="en-US" dirty="0"/>
              <a:t>将来の生物学的影響の低減が目的</a:t>
            </a:r>
            <a:endParaRPr lang="en-US" altLang="ja-JP" dirty="0"/>
          </a:p>
          <a:p>
            <a:pPr>
              <a:lnSpc>
                <a:spcPct val="100000"/>
              </a:lnSpc>
            </a:pPr>
            <a:r>
              <a:rPr lang="ja-JP" altLang="en-US" dirty="0"/>
              <a:t>治療の原則；吸収と内部沈着の低減、体内に入った核種の除去と排泄促進</a:t>
            </a:r>
            <a:endParaRPr lang="en-US" altLang="ja-JP" dirty="0"/>
          </a:p>
          <a:p>
            <a:pPr>
              <a:lnSpc>
                <a:spcPct val="100000"/>
              </a:lnSpc>
            </a:pPr>
            <a:r>
              <a:rPr lang="ja-JP" altLang="es-AR" dirty="0"/>
              <a:t>治療の適応：</a:t>
            </a:r>
            <a:r>
              <a:rPr lang="ja-JP" altLang="en-US" dirty="0"/>
              <a:t>明確な指標はない。</a:t>
            </a:r>
            <a:r>
              <a:rPr lang="ja-JP" altLang="es-AR" dirty="0"/>
              <a:t>実効線量（預託実効線量）を参考に治療するメリット、デメリットを勘案して適応</a:t>
            </a:r>
            <a:r>
              <a:rPr lang="ja-JP" altLang="en-US" dirty="0"/>
              <a:t>を</a:t>
            </a:r>
            <a:r>
              <a:rPr lang="ja-JP" altLang="es-AR" dirty="0"/>
              <a:t>決定</a:t>
            </a:r>
            <a:r>
              <a:rPr lang="ja-JP" altLang="en-US" dirty="0"/>
              <a:t>する。</a:t>
            </a:r>
            <a:endParaRPr lang="ja-JP" altLang="es-AR" dirty="0"/>
          </a:p>
          <a:p>
            <a:pPr lvl="1">
              <a:lnSpc>
                <a:spcPct val="100000"/>
              </a:lnSpc>
            </a:pPr>
            <a:r>
              <a:rPr lang="ja-JP" altLang="es-AR" dirty="0"/>
              <a:t>実効線量</a:t>
            </a:r>
            <a:r>
              <a:rPr lang="es-AR" altLang="ja-JP" dirty="0"/>
              <a:t>20 mSv</a:t>
            </a:r>
            <a:r>
              <a:rPr lang="ja-JP" altLang="es-AR" dirty="0"/>
              <a:t>が１つの目安</a:t>
            </a:r>
            <a:endParaRPr lang="es-AR" altLang="ja-JP" dirty="0"/>
          </a:p>
          <a:p>
            <a:pPr>
              <a:lnSpc>
                <a:spcPct val="100000"/>
              </a:lnSpc>
            </a:pPr>
            <a:r>
              <a:rPr lang="ja-JP" altLang="en-US" dirty="0"/>
              <a:t>事故時には摂取量、体内動態がすぐには判明しない。</a:t>
            </a:r>
          </a:p>
          <a:p>
            <a:pPr>
              <a:lnSpc>
                <a:spcPct val="100000"/>
              </a:lnSpc>
            </a:pPr>
            <a:r>
              <a:rPr lang="ja-JP" altLang="en-US" dirty="0"/>
              <a:t>治療の副作用が少なく、禁忌がない場合はすぐに治療を開始すべきである。</a:t>
            </a:r>
          </a:p>
          <a:p>
            <a:pPr>
              <a:lnSpc>
                <a:spcPct val="100000"/>
              </a:lnSpc>
            </a:pPr>
            <a:r>
              <a:rPr lang="ja-JP" altLang="es-AR" dirty="0"/>
              <a:t>勘案すべき要素</a:t>
            </a:r>
          </a:p>
          <a:p>
            <a:pPr lvl="1">
              <a:lnSpc>
                <a:spcPct val="100000"/>
              </a:lnSpc>
            </a:pPr>
            <a:r>
              <a:rPr lang="ja-JP" altLang="es-AR" dirty="0"/>
              <a:t>確実な汚染か疑いか</a:t>
            </a:r>
          </a:p>
          <a:p>
            <a:pPr lvl="1">
              <a:lnSpc>
                <a:spcPct val="100000"/>
              </a:lnSpc>
            </a:pPr>
            <a:r>
              <a:rPr lang="ja-JP" altLang="es-AR" dirty="0"/>
              <a:t>体内動態</a:t>
            </a:r>
          </a:p>
          <a:p>
            <a:pPr lvl="1">
              <a:lnSpc>
                <a:spcPct val="100000"/>
              </a:lnSpc>
            </a:pPr>
            <a:r>
              <a:rPr lang="ja-JP" altLang="es-AR" dirty="0"/>
              <a:t>治療目標の現実性</a:t>
            </a:r>
          </a:p>
          <a:p>
            <a:pPr lvl="1">
              <a:lnSpc>
                <a:spcPct val="100000"/>
              </a:lnSpc>
            </a:pPr>
            <a:r>
              <a:rPr lang="ja-JP" altLang="es-AR" dirty="0"/>
              <a:t>治療のメリットとデメリット</a:t>
            </a:r>
          </a:p>
          <a:p>
            <a:pPr lvl="1">
              <a:lnSpc>
                <a:spcPct val="100000"/>
              </a:lnSpc>
            </a:pPr>
            <a:r>
              <a:rPr lang="ja-JP" altLang="en-US" dirty="0"/>
              <a:t>年齢</a:t>
            </a:r>
            <a:r>
              <a:rPr lang="ja-JP" altLang="es-AR" dirty="0"/>
              <a:t>、健康状態、精神的状態</a:t>
            </a:r>
            <a:endParaRPr lang="en-US" altLang="ja-JP" dirty="0"/>
          </a:p>
        </p:txBody>
      </p:sp>
      <p:sp>
        <p:nvSpPr>
          <p:cNvPr id="7" name="スライド番号プレースホルダー 6">
            <a:extLst>
              <a:ext uri="{FF2B5EF4-FFF2-40B4-BE49-F238E27FC236}">
                <a16:creationId xmlns:a16="http://schemas.microsoft.com/office/drawing/2014/main" id="{0376B003-00C3-F243-8CA5-9D6F3D8850ED}"/>
              </a:ext>
            </a:extLst>
          </p:cNvPr>
          <p:cNvSpPr>
            <a:spLocks noGrp="1"/>
          </p:cNvSpPr>
          <p:nvPr>
            <p:ph type="sldNum" sz="quarter" idx="12"/>
          </p:nvPr>
        </p:nvSpPr>
        <p:spPr/>
        <p:txBody>
          <a:bodyPr/>
          <a:lstStyle/>
          <a:p>
            <a:fld id="{58DD1769-DAE9-6C4E-82F4-B62273FFA290}" type="slidenum">
              <a:rPr kumimoji="1" lang="ja-JP" altLang="en-US" smtClean="0"/>
              <a:t>14</a:t>
            </a:fld>
            <a:endParaRPr kumimoji="1" lang="ja-JP" altLang="en-US"/>
          </a:p>
        </p:txBody>
      </p:sp>
    </p:spTree>
    <p:extLst>
      <p:ext uri="{BB962C8B-B14F-4D97-AF65-F5344CB8AC3E}">
        <p14:creationId xmlns:p14="http://schemas.microsoft.com/office/powerpoint/2010/main" val="1401500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C64B8A2-F686-7B47-ABA6-DFA1ADCEF5A8}"/>
              </a:ext>
            </a:extLst>
          </p:cNvPr>
          <p:cNvSpPr>
            <a:spLocks noGrp="1"/>
          </p:cNvSpPr>
          <p:nvPr>
            <p:ph type="title"/>
          </p:nvPr>
        </p:nvSpPr>
        <p:spPr/>
        <p:txBody>
          <a:bodyPr/>
          <a:lstStyle/>
          <a:p>
            <a:r>
              <a:rPr kumimoji="1" lang="ja-JP" altLang="en-US"/>
              <a:t>内部被ばくの治療</a:t>
            </a:r>
          </a:p>
        </p:txBody>
      </p:sp>
      <p:sp>
        <p:nvSpPr>
          <p:cNvPr id="4" name="コンテンツ プレースホルダー 3">
            <a:extLst>
              <a:ext uri="{FF2B5EF4-FFF2-40B4-BE49-F238E27FC236}">
                <a16:creationId xmlns:a16="http://schemas.microsoft.com/office/drawing/2014/main" id="{B6B4C717-B102-D940-8FAD-1884FBCB5F5E}"/>
              </a:ext>
            </a:extLst>
          </p:cNvPr>
          <p:cNvSpPr>
            <a:spLocks noGrp="1"/>
          </p:cNvSpPr>
          <p:nvPr>
            <p:ph sz="half" idx="1"/>
          </p:nvPr>
        </p:nvSpPr>
        <p:spPr>
          <a:xfrm>
            <a:off x="628650" y="1212575"/>
            <a:ext cx="3886200" cy="5432924"/>
          </a:xfrm>
        </p:spPr>
        <p:txBody>
          <a:bodyPr>
            <a:normAutofit/>
          </a:bodyPr>
          <a:lstStyle/>
          <a:p>
            <a:r>
              <a:rPr lang="ja-JP" altLang="en-US">
                <a:latin typeface="ＭＳ Ｐゴシック" charset="-128"/>
              </a:rPr>
              <a:t>消化管での吸収を低減</a:t>
            </a:r>
            <a:endParaRPr lang="en-US" altLang="ja-JP" dirty="0">
              <a:latin typeface="ＭＳ Ｐゴシック" charset="-128"/>
            </a:endParaRPr>
          </a:p>
          <a:p>
            <a:pPr lvl="1"/>
            <a:r>
              <a:rPr lang="ja-JP" altLang="en-US"/>
              <a:t>胃洗浄		</a:t>
            </a:r>
          </a:p>
          <a:p>
            <a:pPr lvl="1"/>
            <a:r>
              <a:rPr lang="ja-JP" altLang="en-US"/>
              <a:t>催吐剤		</a:t>
            </a:r>
          </a:p>
          <a:p>
            <a:pPr lvl="1"/>
            <a:r>
              <a:rPr lang="ja-JP" altLang="en-US"/>
              <a:t>下剤		</a:t>
            </a:r>
          </a:p>
          <a:p>
            <a:pPr lvl="1"/>
            <a:r>
              <a:rPr lang="ja-JP" altLang="en-US"/>
              <a:t>イオン交換剤</a:t>
            </a:r>
          </a:p>
          <a:p>
            <a:pPr lvl="1"/>
            <a:r>
              <a:rPr lang="en-US" altLang="ja-JP" dirty="0"/>
              <a:t>Prussian Blue </a:t>
            </a:r>
          </a:p>
          <a:p>
            <a:pPr lvl="1"/>
            <a:r>
              <a:rPr lang="ja-JP" altLang="en-US"/>
              <a:t>アルミニウムを含む制酸剤</a:t>
            </a:r>
          </a:p>
          <a:p>
            <a:pPr lvl="1"/>
            <a:r>
              <a:rPr lang="ja-JP" altLang="en-US"/>
              <a:t>硫酸バリウム</a:t>
            </a:r>
            <a:endParaRPr lang="en-US" altLang="ja-JP" dirty="0"/>
          </a:p>
          <a:p>
            <a:pPr lvl="1"/>
            <a:endParaRPr lang="en-US" altLang="ja-JP" dirty="0"/>
          </a:p>
          <a:p>
            <a:pPr lvl="1"/>
            <a:endParaRPr lang="en-US" altLang="ja-JP" dirty="0"/>
          </a:p>
          <a:p>
            <a:r>
              <a:rPr lang="ja-JP" altLang="en-US"/>
              <a:t>キレート剤</a:t>
            </a:r>
          </a:p>
          <a:p>
            <a:pPr lvl="1"/>
            <a:r>
              <a:rPr lang="en-US" altLang="ja-JP" dirty="0"/>
              <a:t>EDTA</a:t>
            </a:r>
          </a:p>
          <a:p>
            <a:pPr lvl="1"/>
            <a:r>
              <a:rPr lang="en-US" altLang="ja-JP" dirty="0"/>
              <a:t>DTPA</a:t>
            </a:r>
          </a:p>
          <a:p>
            <a:pPr lvl="1"/>
            <a:r>
              <a:rPr lang="en-US" altLang="ja-JP" dirty="0"/>
              <a:t>Dimercaprol (BAL)</a:t>
            </a:r>
          </a:p>
          <a:p>
            <a:pPr lvl="1"/>
            <a:r>
              <a:rPr lang="en-US" altLang="ja-JP" dirty="0"/>
              <a:t>Penicillamine</a:t>
            </a:r>
          </a:p>
          <a:p>
            <a:pPr lvl="1"/>
            <a:r>
              <a:rPr lang="en-US" altLang="ja-JP" dirty="0"/>
              <a:t>Deferoxamine</a:t>
            </a:r>
          </a:p>
          <a:p>
            <a:endParaRPr kumimoji="1" lang="ja-JP" altLang="en-US"/>
          </a:p>
        </p:txBody>
      </p:sp>
      <p:sp>
        <p:nvSpPr>
          <p:cNvPr id="5" name="コンテンツ プレースホルダー 4">
            <a:extLst>
              <a:ext uri="{FF2B5EF4-FFF2-40B4-BE49-F238E27FC236}">
                <a16:creationId xmlns:a16="http://schemas.microsoft.com/office/drawing/2014/main" id="{A2F929F2-7889-024C-9374-AD97F9AFA2FF}"/>
              </a:ext>
            </a:extLst>
          </p:cNvPr>
          <p:cNvSpPr>
            <a:spLocks noGrp="1"/>
          </p:cNvSpPr>
          <p:nvPr>
            <p:ph sz="half" idx="2"/>
          </p:nvPr>
        </p:nvSpPr>
        <p:spPr>
          <a:xfrm>
            <a:off x="4629150" y="1212575"/>
            <a:ext cx="3886200" cy="5432924"/>
          </a:xfrm>
        </p:spPr>
        <p:txBody>
          <a:bodyPr>
            <a:normAutofit/>
          </a:bodyPr>
          <a:lstStyle/>
          <a:p>
            <a:r>
              <a:rPr lang="ja-JP" altLang="en-US"/>
              <a:t>阻害剤／希釈剤；安定元素で代謝過程を飽和して放射性核種の摂取を低減</a:t>
            </a:r>
          </a:p>
          <a:p>
            <a:pPr lvl="1"/>
            <a:r>
              <a:rPr lang="ja-JP" altLang="en-US"/>
              <a:t>ヨウ素	</a:t>
            </a:r>
          </a:p>
          <a:p>
            <a:pPr lvl="1"/>
            <a:r>
              <a:rPr lang="ja-JP" altLang="en-US"/>
              <a:t>ストロンチウム	</a:t>
            </a:r>
          </a:p>
          <a:p>
            <a:pPr lvl="1"/>
            <a:r>
              <a:rPr lang="ja-JP" altLang="en-US"/>
              <a:t>水分摂取 </a:t>
            </a:r>
          </a:p>
          <a:p>
            <a:pPr lvl="1"/>
            <a:r>
              <a:rPr lang="ja-JP" altLang="en-US"/>
              <a:t>カルシウム</a:t>
            </a:r>
          </a:p>
          <a:p>
            <a:pPr lvl="1"/>
            <a:r>
              <a:rPr lang="ja-JP" altLang="en-US"/>
              <a:t>亜鉛</a:t>
            </a:r>
          </a:p>
          <a:p>
            <a:pPr lvl="1"/>
            <a:r>
              <a:rPr lang="ja-JP" altLang="en-US"/>
              <a:t>カリウム</a:t>
            </a:r>
            <a:endParaRPr lang="en-US" altLang="ja-JP" dirty="0"/>
          </a:p>
          <a:p>
            <a:endParaRPr lang="en-US" altLang="ja-JP" dirty="0"/>
          </a:p>
          <a:p>
            <a:r>
              <a:rPr lang="ja-JP" altLang="en-US"/>
              <a:t>その他</a:t>
            </a:r>
          </a:p>
          <a:p>
            <a:pPr lvl="1"/>
            <a:r>
              <a:rPr lang="ja-JP" altLang="en-US"/>
              <a:t>抗甲状腺薬</a:t>
            </a:r>
          </a:p>
          <a:p>
            <a:pPr lvl="1"/>
            <a:r>
              <a:rPr lang="ja-JP" altLang="en-US"/>
              <a:t>利尿剤	</a:t>
            </a:r>
          </a:p>
          <a:p>
            <a:pPr lvl="1"/>
            <a:r>
              <a:rPr lang="ja-JP" altLang="en-US"/>
              <a:t>副甲状腺ホルモン剤</a:t>
            </a:r>
            <a:endParaRPr kumimoji="1" lang="ja-JP" altLang="en-US"/>
          </a:p>
        </p:txBody>
      </p:sp>
      <p:sp>
        <p:nvSpPr>
          <p:cNvPr id="7" name="スライド番号プレースホルダー 6">
            <a:extLst>
              <a:ext uri="{FF2B5EF4-FFF2-40B4-BE49-F238E27FC236}">
                <a16:creationId xmlns:a16="http://schemas.microsoft.com/office/drawing/2014/main" id="{67337023-68FE-694D-812B-BC9372777482}"/>
              </a:ext>
            </a:extLst>
          </p:cNvPr>
          <p:cNvSpPr>
            <a:spLocks noGrp="1"/>
          </p:cNvSpPr>
          <p:nvPr>
            <p:ph type="sldNum" sz="quarter" idx="12"/>
          </p:nvPr>
        </p:nvSpPr>
        <p:spPr/>
        <p:txBody>
          <a:bodyPr/>
          <a:lstStyle/>
          <a:p>
            <a:fld id="{58DD1769-DAE9-6C4E-82F4-B62273FFA290}" type="slidenum">
              <a:rPr kumimoji="1" lang="ja-JP" altLang="en-US" smtClean="0"/>
              <a:t>15</a:t>
            </a:fld>
            <a:endParaRPr kumimoji="1" lang="ja-JP" altLang="en-US"/>
          </a:p>
        </p:txBody>
      </p:sp>
    </p:spTree>
    <p:extLst>
      <p:ext uri="{BB962C8B-B14F-4D97-AF65-F5344CB8AC3E}">
        <p14:creationId xmlns:p14="http://schemas.microsoft.com/office/powerpoint/2010/main" val="2023217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プルシアンブルー</a:t>
            </a:r>
          </a:p>
        </p:txBody>
      </p:sp>
      <p:sp>
        <p:nvSpPr>
          <p:cNvPr id="4" name="正方形/長方形 3"/>
          <p:cNvSpPr/>
          <p:nvPr/>
        </p:nvSpPr>
        <p:spPr>
          <a:xfrm>
            <a:off x="4772050" y="5130628"/>
            <a:ext cx="3600400" cy="923330"/>
          </a:xfrm>
          <a:prstGeom prst="rect">
            <a:avLst/>
          </a:prstGeom>
        </p:spPr>
        <p:txBody>
          <a:bodyPr wrap="square">
            <a:spAutoFit/>
          </a:bodyPr>
          <a:lstStyle/>
          <a:p>
            <a:r>
              <a:rPr lang="zh-TW" altLang="en-US" dirty="0">
                <a:latin typeface="ＭＳ Ｐゴシック" pitchFamily="50" charset="-128"/>
                <a:ea typeface="ＭＳ Ｐゴシック" pitchFamily="50" charset="-128"/>
              </a:rPr>
              <a:t>承認番号</a:t>
            </a:r>
            <a:r>
              <a:rPr lang="ja-JP" altLang="en-US" dirty="0">
                <a:latin typeface="ＭＳ Ｐゴシック" pitchFamily="50" charset="-128"/>
                <a:ea typeface="ＭＳ Ｐゴシック" pitchFamily="50" charset="-128"/>
              </a:rPr>
              <a:t>：</a:t>
            </a:r>
            <a:r>
              <a:rPr lang="en-US" altLang="zh-TW" dirty="0">
                <a:latin typeface="ＭＳ Ｐゴシック" pitchFamily="50" charset="-128"/>
                <a:ea typeface="ＭＳ Ｐゴシック" pitchFamily="50" charset="-128"/>
              </a:rPr>
              <a:t> 22200AMX00966000</a:t>
            </a:r>
          </a:p>
          <a:p>
            <a:r>
              <a:rPr lang="zh-TW" altLang="en-US" dirty="0">
                <a:latin typeface="ＭＳ Ｐゴシック" pitchFamily="50" charset="-128"/>
                <a:ea typeface="ＭＳ Ｐゴシック" pitchFamily="50" charset="-128"/>
              </a:rPr>
              <a:t>薬価収載</a:t>
            </a:r>
            <a:r>
              <a:rPr lang="ja-JP" altLang="en-US" dirty="0">
                <a:latin typeface="ＭＳ Ｐゴシック" pitchFamily="50" charset="-128"/>
                <a:ea typeface="ＭＳ Ｐゴシック" pitchFamily="50" charset="-128"/>
              </a:rPr>
              <a:t>：</a:t>
            </a:r>
            <a:r>
              <a:rPr lang="zh-TW" altLang="en-US" dirty="0">
                <a:latin typeface="ＭＳ Ｐゴシック" pitchFamily="50" charset="-128"/>
                <a:ea typeface="ＭＳ Ｐゴシック" pitchFamily="50" charset="-128"/>
              </a:rPr>
              <a:t>薬価未収載</a:t>
            </a:r>
            <a:endParaRPr lang="en-US" altLang="zh-TW" dirty="0">
              <a:latin typeface="ＭＳ Ｐゴシック" pitchFamily="50" charset="-128"/>
              <a:ea typeface="ＭＳ Ｐゴシック" pitchFamily="50" charset="-128"/>
            </a:endParaRPr>
          </a:p>
          <a:p>
            <a:r>
              <a:rPr lang="ja-JP" altLang="en-US" dirty="0">
                <a:latin typeface="ＭＳ Ｐゴシック" pitchFamily="50" charset="-128"/>
                <a:ea typeface="ＭＳ Ｐゴシック" pitchFamily="50" charset="-128"/>
              </a:rPr>
              <a:t>承　認　日：</a:t>
            </a:r>
            <a:r>
              <a:rPr lang="ja-JP" altLang="en-US" dirty="0"/>
              <a:t> </a:t>
            </a:r>
            <a:r>
              <a:rPr lang="en-US" altLang="ja-JP" dirty="0"/>
              <a:t>2010</a:t>
            </a:r>
            <a:r>
              <a:rPr lang="ja-JP" altLang="en-US" dirty="0"/>
              <a:t>年</a:t>
            </a:r>
            <a:r>
              <a:rPr lang="en-US" altLang="ja-JP" dirty="0"/>
              <a:t>10</a:t>
            </a:r>
            <a:r>
              <a:rPr lang="ja-JP" altLang="en-US" dirty="0"/>
              <a:t>月</a:t>
            </a:r>
            <a:r>
              <a:rPr lang="en-US" altLang="ja-JP" dirty="0"/>
              <a:t>27</a:t>
            </a:r>
            <a:r>
              <a:rPr lang="ja-JP" altLang="en-US" dirty="0"/>
              <a:t>日</a:t>
            </a:r>
            <a:endParaRPr lang="ja-JP" altLang="en-US" dirty="0">
              <a:latin typeface="ＭＳ Ｐゴシック" pitchFamily="50" charset="-128"/>
              <a:ea typeface="ＭＳ Ｐゴシック" pitchFamily="50" charset="-128"/>
            </a:endParaRPr>
          </a:p>
        </p:txBody>
      </p:sp>
      <p:sp>
        <p:nvSpPr>
          <p:cNvPr id="13" name="テキスト プレースホルダ 7"/>
          <p:cNvSpPr txBox="1">
            <a:spLocks/>
          </p:cNvSpPr>
          <p:nvPr/>
        </p:nvSpPr>
        <p:spPr>
          <a:xfrm>
            <a:off x="4704988" y="1599833"/>
            <a:ext cx="4089524" cy="659352"/>
          </a:xfrm>
          <a:prstGeom prst="rect">
            <a:avLst/>
          </a:prstGeom>
        </p:spPr>
        <p:txBody>
          <a:bodyPr/>
          <a:lstStyle/>
          <a:p>
            <a:pPr marL="274272" lvl="0" indent="-274272">
              <a:spcBef>
                <a:spcPct val="20000"/>
              </a:spcBef>
              <a:buClr>
                <a:schemeClr val="accent3"/>
              </a:buClr>
              <a:buSzPct val="95000"/>
            </a:pPr>
            <a:r>
              <a:rPr lang="ja-JP" altLang="en-US" sz="1600" dirty="0">
                <a:latin typeface="+mn-ea"/>
              </a:rPr>
              <a:t>ヘキサシアノ鉄（</a:t>
            </a:r>
            <a:r>
              <a:rPr lang="en-US" altLang="ja-JP" sz="1600" dirty="0">
                <a:latin typeface="+mn-ea"/>
              </a:rPr>
              <a:t>Ⅱ</a:t>
            </a:r>
            <a:r>
              <a:rPr lang="ja-JP" altLang="en-US" sz="1600" dirty="0">
                <a:latin typeface="+mn-ea"/>
              </a:rPr>
              <a:t>）酸鉄（</a:t>
            </a:r>
            <a:r>
              <a:rPr lang="en-US" altLang="ja-JP" sz="1600" dirty="0">
                <a:latin typeface="+mn-ea"/>
              </a:rPr>
              <a:t>Ⅲ</a:t>
            </a:r>
            <a:r>
              <a:rPr lang="ja-JP" altLang="en-US" sz="1600" dirty="0">
                <a:latin typeface="+mn-ea"/>
              </a:rPr>
              <a:t>）水和物</a:t>
            </a:r>
            <a:endParaRPr lang="en-US" altLang="ja-JP" sz="1600" dirty="0">
              <a:latin typeface="+mn-ea"/>
            </a:endParaRPr>
          </a:p>
          <a:p>
            <a:pPr marL="274272" lvl="0" indent="-274272">
              <a:spcBef>
                <a:spcPct val="20000"/>
              </a:spcBef>
              <a:buClr>
                <a:schemeClr val="accent3"/>
              </a:buClr>
              <a:buSzPct val="95000"/>
            </a:pPr>
            <a:r>
              <a:rPr lang="ja-JP" altLang="en-US" sz="1600" dirty="0">
                <a:latin typeface="+mn-ea"/>
              </a:rPr>
              <a:t>（ラジオガルダーゼ</a:t>
            </a:r>
            <a:r>
              <a:rPr lang="en-US" altLang="ja-JP" sz="1600" dirty="0">
                <a:latin typeface="+mn-ea"/>
              </a:rPr>
              <a:t>®</a:t>
            </a:r>
            <a:r>
              <a:rPr lang="ja-JP" altLang="en-US" sz="1600" dirty="0">
                <a:latin typeface="+mn-ea"/>
              </a:rPr>
              <a:t>カプセル</a:t>
            </a:r>
            <a:r>
              <a:rPr lang="en-US" altLang="ja-JP" sz="1600" dirty="0">
                <a:latin typeface="+mn-ea"/>
              </a:rPr>
              <a:t>500mg)</a:t>
            </a:r>
            <a:endParaRPr lang="ja-JP" altLang="en-US" sz="1600" dirty="0">
              <a:latin typeface="+mn-ea"/>
            </a:endParaRPr>
          </a:p>
        </p:txBody>
      </p:sp>
      <p:sp>
        <p:nvSpPr>
          <p:cNvPr id="3" name="コンテンツ プレースホルダー 2">
            <a:extLst>
              <a:ext uri="{FF2B5EF4-FFF2-40B4-BE49-F238E27FC236}">
                <a16:creationId xmlns:a16="http://schemas.microsoft.com/office/drawing/2014/main" id="{857D2026-56E2-6143-B5A7-B8DA28EF5E6B}"/>
              </a:ext>
            </a:extLst>
          </p:cNvPr>
          <p:cNvSpPr>
            <a:spLocks noGrp="1"/>
          </p:cNvSpPr>
          <p:nvPr>
            <p:ph sz="half" idx="1"/>
          </p:nvPr>
        </p:nvSpPr>
        <p:spPr>
          <a:xfrm>
            <a:off x="628650" y="1212575"/>
            <a:ext cx="3886200" cy="5143776"/>
          </a:xfrm>
        </p:spPr>
        <p:txBody>
          <a:bodyPr/>
          <a:lstStyle/>
          <a:p>
            <a:pPr>
              <a:lnSpc>
                <a:spcPct val="100000"/>
              </a:lnSpc>
            </a:pPr>
            <a:r>
              <a:rPr lang="ja-JP" altLang="en-US"/>
              <a:t>効能・効果</a:t>
            </a:r>
            <a:endParaRPr lang="en-US" altLang="ja-JP" dirty="0"/>
          </a:p>
          <a:p>
            <a:pPr lvl="1">
              <a:lnSpc>
                <a:spcPct val="100000"/>
              </a:lnSpc>
            </a:pPr>
            <a:r>
              <a:rPr lang="ja-JP" altLang="en-US"/>
              <a:t>放射性セシウムによる体内汚染の軽減</a:t>
            </a:r>
            <a:endParaRPr lang="en-US" altLang="ja-JP" dirty="0"/>
          </a:p>
          <a:p>
            <a:pPr lvl="2">
              <a:lnSpc>
                <a:spcPct val="100000"/>
              </a:lnSpc>
            </a:pPr>
            <a:r>
              <a:rPr lang="ja-JP" altLang="en-US" sz="1600"/>
              <a:t>生物学的半減期</a:t>
            </a:r>
            <a:r>
              <a:rPr lang="en-US" altLang="ja-JP" sz="1600" dirty="0"/>
              <a:t>115</a:t>
            </a:r>
            <a:r>
              <a:rPr lang="ja-JP" altLang="en-US" sz="1600"/>
              <a:t>日→</a:t>
            </a:r>
            <a:r>
              <a:rPr lang="en-US" altLang="ja-JP" sz="1600" dirty="0"/>
              <a:t>40</a:t>
            </a:r>
            <a:r>
              <a:rPr lang="ja-JP" altLang="en-US" sz="1600"/>
              <a:t>日</a:t>
            </a:r>
            <a:endParaRPr lang="en-US" altLang="ja-JP" sz="1600" dirty="0"/>
          </a:p>
          <a:p>
            <a:pPr>
              <a:lnSpc>
                <a:spcPct val="100000"/>
              </a:lnSpc>
            </a:pPr>
            <a:r>
              <a:rPr lang="ja-JP" altLang="en-US"/>
              <a:t>用法・用量</a:t>
            </a:r>
            <a:endParaRPr lang="en-US" altLang="ja-JP" dirty="0"/>
          </a:p>
          <a:p>
            <a:pPr lvl="1">
              <a:lnSpc>
                <a:spcPct val="100000"/>
              </a:lnSpc>
            </a:pPr>
            <a:r>
              <a:rPr lang="en-US" altLang="ja-JP" dirty="0"/>
              <a:t>1</a:t>
            </a:r>
            <a:r>
              <a:rPr lang="ja-JP" altLang="en-US"/>
              <a:t>回</a:t>
            </a:r>
            <a:r>
              <a:rPr lang="en-US" altLang="ja-JP" dirty="0"/>
              <a:t>6</a:t>
            </a:r>
            <a:r>
              <a:rPr lang="ja-JP" altLang="en-US"/>
              <a:t>カプセル（</a:t>
            </a:r>
            <a:r>
              <a:rPr lang="en-US" altLang="ja-JP" dirty="0"/>
              <a:t>3g</a:t>
            </a:r>
            <a:r>
              <a:rPr lang="ja-JP" altLang="en-US"/>
              <a:t>）を</a:t>
            </a:r>
            <a:r>
              <a:rPr lang="en-US" altLang="ja-JP" dirty="0"/>
              <a:t>1</a:t>
            </a:r>
            <a:r>
              <a:rPr lang="ja-JP" altLang="en-US"/>
              <a:t>日</a:t>
            </a:r>
            <a:r>
              <a:rPr lang="en-US" altLang="ja-JP" dirty="0"/>
              <a:t>3</a:t>
            </a:r>
            <a:r>
              <a:rPr lang="ja-JP" altLang="en-US"/>
              <a:t>回経口投与する。</a:t>
            </a:r>
            <a:endParaRPr lang="en-US" altLang="ja-JP" dirty="0"/>
          </a:p>
          <a:p>
            <a:pPr lvl="1">
              <a:lnSpc>
                <a:spcPct val="100000"/>
              </a:lnSpc>
            </a:pPr>
            <a:r>
              <a:rPr lang="ja-JP" altLang="en-US"/>
              <a:t>患者の状態、年齢、体重に応じて適宜増減する</a:t>
            </a:r>
            <a:endParaRPr kumimoji="1" lang="ja-JP" altLang="en-US"/>
          </a:p>
        </p:txBody>
      </p:sp>
      <p:sp>
        <p:nvSpPr>
          <p:cNvPr id="5" name="スライド番号プレースホルダー 4">
            <a:extLst>
              <a:ext uri="{FF2B5EF4-FFF2-40B4-BE49-F238E27FC236}">
                <a16:creationId xmlns:a16="http://schemas.microsoft.com/office/drawing/2014/main" id="{73FEBA85-5EFE-6340-A572-3680D4FCC67D}"/>
              </a:ext>
            </a:extLst>
          </p:cNvPr>
          <p:cNvSpPr>
            <a:spLocks noGrp="1"/>
          </p:cNvSpPr>
          <p:nvPr>
            <p:ph type="sldNum" sz="quarter" idx="12"/>
          </p:nvPr>
        </p:nvSpPr>
        <p:spPr/>
        <p:txBody>
          <a:bodyPr/>
          <a:lstStyle/>
          <a:p>
            <a:fld id="{58DD1769-DAE9-6C4E-82F4-B62273FFA290}" type="slidenum">
              <a:rPr kumimoji="1" lang="ja-JP" altLang="en-US" smtClean="0"/>
              <a:t>16</a:t>
            </a:fld>
            <a:endParaRPr kumimoji="1" lang="ja-JP" altLang="en-US"/>
          </a:p>
        </p:txBody>
      </p:sp>
      <p:pic>
        <p:nvPicPr>
          <p:cNvPr id="7" name="図 6">
            <a:extLst>
              <a:ext uri="{FF2B5EF4-FFF2-40B4-BE49-F238E27FC236}">
                <a16:creationId xmlns:a16="http://schemas.microsoft.com/office/drawing/2014/main" id="{DC858E7D-51D0-D844-B2B4-12BD96B82E0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809857" y="2259185"/>
            <a:ext cx="3562593" cy="2852787"/>
          </a:xfrm>
          <a:prstGeom prst="rect">
            <a:avLst/>
          </a:prstGeom>
        </p:spPr>
      </p:pic>
    </p:spTree>
    <p:extLst>
      <p:ext uri="{BB962C8B-B14F-4D97-AF65-F5344CB8AC3E}">
        <p14:creationId xmlns:p14="http://schemas.microsoft.com/office/powerpoint/2010/main" val="7980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F1A28009-1C22-F24A-8810-D7C4A69F0F81}"/>
              </a:ext>
            </a:extLst>
          </p:cNvPr>
          <p:cNvSpPr>
            <a:spLocks noGrp="1"/>
          </p:cNvSpPr>
          <p:nvPr>
            <p:ph type="title"/>
          </p:nvPr>
        </p:nvSpPr>
        <p:spPr/>
        <p:txBody>
          <a:bodyPr/>
          <a:lstStyle/>
          <a:p>
            <a:r>
              <a:rPr kumimoji="1" lang="en-US" altLang="ja-JP" dirty="0"/>
              <a:t>DTPA</a:t>
            </a:r>
            <a:endParaRPr kumimoji="1" lang="ja-JP" altLang="en-US"/>
          </a:p>
        </p:txBody>
      </p:sp>
      <p:sp>
        <p:nvSpPr>
          <p:cNvPr id="6" name="コンテンツ プレースホルダー 5">
            <a:extLst>
              <a:ext uri="{FF2B5EF4-FFF2-40B4-BE49-F238E27FC236}">
                <a16:creationId xmlns:a16="http://schemas.microsoft.com/office/drawing/2014/main" id="{83DE492F-C3B5-5F4E-A774-E9BDE23B2502}"/>
              </a:ext>
            </a:extLst>
          </p:cNvPr>
          <p:cNvSpPr>
            <a:spLocks noGrp="1"/>
          </p:cNvSpPr>
          <p:nvPr>
            <p:ph idx="1"/>
          </p:nvPr>
        </p:nvSpPr>
        <p:spPr>
          <a:xfrm>
            <a:off x="628650" y="1272209"/>
            <a:ext cx="5231237" cy="5463442"/>
          </a:xfrm>
        </p:spPr>
        <p:txBody>
          <a:bodyPr>
            <a:normAutofit fontScale="92500" lnSpcReduction="10000"/>
          </a:bodyPr>
          <a:lstStyle/>
          <a:p>
            <a:pPr>
              <a:lnSpc>
                <a:spcPct val="120000"/>
              </a:lnSpc>
            </a:pPr>
            <a:r>
              <a:rPr lang="ja-JP" altLang="en-US" sz="1400"/>
              <a:t>効能・効果</a:t>
            </a:r>
            <a:endParaRPr lang="en-US" altLang="ja-JP" sz="1400" dirty="0"/>
          </a:p>
          <a:p>
            <a:pPr lvl="1">
              <a:lnSpc>
                <a:spcPct val="120000"/>
              </a:lnSpc>
            </a:pPr>
            <a:r>
              <a:rPr lang="ja-JP" altLang="en-US" sz="1200"/>
              <a:t>超ウラン元素（プルトニウム，アメリシウム，キュリウム）による体内汚染の軽減</a:t>
            </a:r>
            <a:endParaRPr lang="en-US" altLang="ja-JP" sz="1200" dirty="0"/>
          </a:p>
          <a:p>
            <a:pPr>
              <a:lnSpc>
                <a:spcPct val="120000"/>
              </a:lnSpc>
            </a:pPr>
            <a:r>
              <a:rPr lang="ja-JP" altLang="en-US" sz="1400"/>
              <a:t>用法・用量</a:t>
            </a:r>
            <a:endParaRPr lang="en-US" altLang="ja-JP" sz="1400" dirty="0"/>
          </a:p>
          <a:p>
            <a:pPr lvl="1">
              <a:lnSpc>
                <a:spcPct val="120000"/>
              </a:lnSpc>
            </a:pPr>
            <a:r>
              <a:rPr lang="ja-JP" altLang="en-US" sz="1200"/>
              <a:t>ペンテト酸カルシウム三ナトリウムとして</a:t>
            </a:r>
            <a:r>
              <a:rPr lang="en-US" altLang="ja-JP" sz="1200" dirty="0"/>
              <a:t>1000mg</a:t>
            </a:r>
            <a:r>
              <a:rPr lang="ja-JP" altLang="en-US" sz="1200"/>
              <a:t>、もしくは、ペンテト酸亜鉛三ナトリウムとして</a:t>
            </a:r>
            <a:r>
              <a:rPr lang="en-US" altLang="ja-JP" sz="1200" dirty="0"/>
              <a:t>1055mg</a:t>
            </a:r>
            <a:r>
              <a:rPr lang="ja-JP" altLang="en-US" sz="1200"/>
              <a:t>を１日１回点滴静注、又は緩徐に静脈内投与する。</a:t>
            </a:r>
            <a:endParaRPr lang="en-US" altLang="ja-JP" sz="1200" dirty="0"/>
          </a:p>
          <a:p>
            <a:pPr lvl="1">
              <a:lnSpc>
                <a:spcPct val="120000"/>
              </a:lnSpc>
            </a:pPr>
            <a:r>
              <a:rPr lang="ja-JP" altLang="en-US" sz="1200"/>
              <a:t>本剤は，</a:t>
            </a:r>
            <a:r>
              <a:rPr lang="en-US" altLang="ja-JP" sz="1200" dirty="0"/>
              <a:t>100〜250mL</a:t>
            </a:r>
            <a:r>
              <a:rPr lang="ja-JP" altLang="en-US" sz="1200"/>
              <a:t>の５</a:t>
            </a:r>
            <a:r>
              <a:rPr lang="en-US" altLang="ja-JP" sz="1200" dirty="0"/>
              <a:t>%</a:t>
            </a:r>
            <a:r>
              <a:rPr lang="ja-JP" altLang="en-US" sz="1200"/>
              <a:t>ブドウ糖注射液又は生理食塩液で希釈して約</a:t>
            </a:r>
            <a:r>
              <a:rPr lang="en-US" altLang="ja-JP" sz="1200" dirty="0"/>
              <a:t>15〜60</a:t>
            </a:r>
            <a:r>
              <a:rPr lang="ja-JP" altLang="en-US" sz="1200"/>
              <a:t>分かけて点滴静注する、又は３</a:t>
            </a:r>
            <a:r>
              <a:rPr lang="en-US" altLang="ja-JP" sz="1200" dirty="0"/>
              <a:t>〜</a:t>
            </a:r>
            <a:r>
              <a:rPr lang="ja-JP" altLang="en-US" sz="1200"/>
              <a:t>４分間かけて緩徐に静脈内投与すること。</a:t>
            </a:r>
          </a:p>
          <a:p>
            <a:pPr lvl="1">
              <a:lnSpc>
                <a:spcPct val="120000"/>
              </a:lnSpc>
            </a:pPr>
            <a:r>
              <a:rPr lang="ja-JP" altLang="en-US" sz="1200"/>
              <a:t>患者の状態、年齢、体重に応じて適宜減量する。</a:t>
            </a:r>
            <a:endParaRPr lang="en-US" altLang="ja-JP" sz="1200" dirty="0"/>
          </a:p>
          <a:p>
            <a:pPr>
              <a:lnSpc>
                <a:spcPct val="120000"/>
              </a:lnSpc>
            </a:pPr>
            <a:r>
              <a:rPr lang="ja-JP" altLang="en-US" sz="1400"/>
              <a:t>プロトコール</a:t>
            </a:r>
            <a:endParaRPr lang="en-US" altLang="ja-JP" sz="1400" dirty="0"/>
          </a:p>
          <a:p>
            <a:pPr lvl="1">
              <a:lnSpc>
                <a:spcPct val="120000"/>
              </a:lnSpc>
            </a:pPr>
            <a:r>
              <a:rPr lang="ja-JP" altLang="en-US" sz="1200"/>
              <a:t>単独静脈内投与</a:t>
            </a:r>
            <a:endParaRPr lang="en-US" altLang="ja-JP" sz="1200" dirty="0"/>
          </a:p>
          <a:p>
            <a:pPr lvl="2">
              <a:lnSpc>
                <a:spcPct val="120000"/>
              </a:lnSpc>
            </a:pPr>
            <a:r>
              <a:rPr lang="en-US" altLang="ja-JP" sz="1000" dirty="0" err="1"/>
              <a:t>CaDTPA</a:t>
            </a:r>
            <a:r>
              <a:rPr lang="ja-JP" altLang="en-US" sz="1000"/>
              <a:t>もしくは</a:t>
            </a:r>
            <a:r>
              <a:rPr lang="en-US" altLang="ja-JP" sz="1000" dirty="0" err="1"/>
              <a:t>ZnDTPA</a:t>
            </a:r>
            <a:r>
              <a:rPr lang="ja-JP" altLang="en-US" sz="1000"/>
              <a:t>を</a:t>
            </a:r>
            <a:r>
              <a:rPr lang="en-US" altLang="ja-JP" sz="1000" dirty="0"/>
              <a:t>1</a:t>
            </a:r>
            <a:r>
              <a:rPr lang="ja-JP" altLang="en-US" sz="1000"/>
              <a:t>ｇ</a:t>
            </a:r>
            <a:endParaRPr lang="en-US" altLang="ja-JP" sz="1000" dirty="0"/>
          </a:p>
          <a:p>
            <a:pPr lvl="1">
              <a:lnSpc>
                <a:spcPct val="120000"/>
              </a:lnSpc>
            </a:pPr>
            <a:r>
              <a:rPr lang="ja-JP" altLang="en-US" sz="1200"/>
              <a:t>混合静脈内投与</a:t>
            </a:r>
            <a:endParaRPr lang="en-US" altLang="ja-JP" sz="1200" dirty="0"/>
          </a:p>
          <a:p>
            <a:pPr lvl="2">
              <a:lnSpc>
                <a:spcPct val="120000"/>
              </a:lnSpc>
            </a:pPr>
            <a:r>
              <a:rPr lang="en-US" altLang="ja-JP" sz="1000" dirty="0"/>
              <a:t>1</a:t>
            </a:r>
            <a:r>
              <a:rPr lang="ja-JP" altLang="en-US" sz="1000"/>
              <a:t>日目　</a:t>
            </a:r>
            <a:r>
              <a:rPr lang="en-US" altLang="ja-JP" sz="1000" dirty="0" err="1"/>
              <a:t>CaDTPA</a:t>
            </a:r>
            <a:endParaRPr lang="en-US" altLang="ja-JP" sz="1000" dirty="0"/>
          </a:p>
          <a:p>
            <a:pPr lvl="2">
              <a:lnSpc>
                <a:spcPct val="120000"/>
              </a:lnSpc>
            </a:pPr>
            <a:r>
              <a:rPr lang="en-US" altLang="ja-JP" sz="1000" dirty="0"/>
              <a:t>2</a:t>
            </a:r>
            <a:r>
              <a:rPr lang="ja-JP" altLang="en-US" sz="1000"/>
              <a:t>～</a:t>
            </a:r>
            <a:r>
              <a:rPr lang="en-US" altLang="ja-JP" sz="1000" dirty="0"/>
              <a:t>5</a:t>
            </a:r>
            <a:r>
              <a:rPr lang="ja-JP" altLang="en-US" sz="1000"/>
              <a:t>日　</a:t>
            </a:r>
            <a:r>
              <a:rPr lang="en-US" altLang="ja-JP" sz="1000" dirty="0" err="1"/>
              <a:t>ZnDTPA</a:t>
            </a:r>
            <a:endParaRPr lang="en-US" altLang="ja-JP" sz="1000" dirty="0"/>
          </a:p>
          <a:p>
            <a:pPr lvl="2">
              <a:lnSpc>
                <a:spcPct val="120000"/>
              </a:lnSpc>
            </a:pPr>
            <a:r>
              <a:rPr lang="en-US" altLang="ja-JP" sz="1000" dirty="0"/>
              <a:t>1</a:t>
            </a:r>
            <a:r>
              <a:rPr lang="ja-JP" altLang="en-US" sz="1000"/>
              <a:t>～</a:t>
            </a:r>
            <a:r>
              <a:rPr lang="en-US" altLang="ja-JP" sz="1000" dirty="0"/>
              <a:t>2</a:t>
            </a:r>
            <a:r>
              <a:rPr lang="ja-JP" altLang="en-US" sz="1000"/>
              <a:t>回／週　</a:t>
            </a:r>
            <a:r>
              <a:rPr lang="en-US" altLang="ja-JP" sz="1000" dirty="0"/>
              <a:t> </a:t>
            </a:r>
            <a:r>
              <a:rPr lang="en-US" altLang="ja-JP" sz="1000" dirty="0" err="1"/>
              <a:t>ZnDTPA</a:t>
            </a:r>
            <a:endParaRPr lang="en-US" altLang="ja-JP" sz="1000" dirty="0"/>
          </a:p>
          <a:p>
            <a:pPr>
              <a:lnSpc>
                <a:spcPct val="120000"/>
              </a:lnSpc>
            </a:pPr>
            <a:r>
              <a:rPr lang="ja-JP" altLang="en-US" sz="1400"/>
              <a:t>使用例</a:t>
            </a:r>
            <a:endParaRPr lang="en-US" altLang="ja-JP" sz="1400" dirty="0"/>
          </a:p>
          <a:p>
            <a:pPr lvl="1">
              <a:lnSpc>
                <a:spcPct val="120000"/>
              </a:lnSpc>
            </a:pPr>
            <a:r>
              <a:rPr lang="ja-JP" altLang="en-US" sz="1200"/>
              <a:t>アメリカではプルトニウムとアメリシウムの体内沈着の除去のため、</a:t>
            </a:r>
            <a:r>
              <a:rPr lang="en-US" altLang="ja-JP" sz="1200" dirty="0"/>
              <a:t>1995</a:t>
            </a:r>
            <a:r>
              <a:rPr lang="ja-JP" altLang="en-US" sz="1200"/>
              <a:t>年までに</a:t>
            </a:r>
            <a:r>
              <a:rPr lang="en-US" altLang="ja-JP" sz="1200" dirty="0"/>
              <a:t>610</a:t>
            </a:r>
            <a:r>
              <a:rPr lang="ja-JP" altLang="en-US" sz="1200"/>
              <a:t>人に使用された。</a:t>
            </a:r>
          </a:p>
          <a:p>
            <a:pPr lvl="1">
              <a:lnSpc>
                <a:spcPct val="120000"/>
              </a:lnSpc>
            </a:pPr>
            <a:r>
              <a:rPr lang="en-US" altLang="ja-JP" sz="1200" dirty="0"/>
              <a:t>2017</a:t>
            </a:r>
            <a:r>
              <a:rPr lang="ja-JP" altLang="en-US" sz="1200"/>
              <a:t>年プルトニウム内部被ばく事故で日本でも５名の作業員に投与された。</a:t>
            </a:r>
          </a:p>
        </p:txBody>
      </p:sp>
      <p:sp>
        <p:nvSpPr>
          <p:cNvPr id="11" name="正方形/長方形 10">
            <a:extLst>
              <a:ext uri="{FF2B5EF4-FFF2-40B4-BE49-F238E27FC236}">
                <a16:creationId xmlns:a16="http://schemas.microsoft.com/office/drawing/2014/main" id="{2CFF535F-C0FC-B249-8631-989E06CFF11E}"/>
              </a:ext>
            </a:extLst>
          </p:cNvPr>
          <p:cNvSpPr/>
          <p:nvPr/>
        </p:nvSpPr>
        <p:spPr>
          <a:xfrm>
            <a:off x="6426456" y="3261796"/>
            <a:ext cx="1899320" cy="553998"/>
          </a:xfrm>
          <a:prstGeom prst="rect">
            <a:avLst/>
          </a:prstGeom>
        </p:spPr>
        <p:txBody>
          <a:bodyPr wrap="square">
            <a:spAutoFit/>
          </a:bodyPr>
          <a:lstStyle/>
          <a:p>
            <a:r>
              <a:rPr lang="zh-TW" altLang="en-US" sz="1000" dirty="0">
                <a:latin typeface="ＭＳ Ｐゴシック" pitchFamily="50" charset="-128"/>
                <a:ea typeface="ＭＳ Ｐゴシック" pitchFamily="50" charset="-128"/>
              </a:rPr>
              <a:t>承認番号</a:t>
            </a:r>
            <a:r>
              <a:rPr lang="ja-JP" altLang="en-US" sz="1000" dirty="0">
                <a:latin typeface="ＭＳ Ｐゴシック" pitchFamily="50" charset="-128"/>
                <a:ea typeface="ＭＳ Ｐゴシック" pitchFamily="50" charset="-128"/>
              </a:rPr>
              <a:t>：</a:t>
            </a:r>
            <a:r>
              <a:rPr lang="en-US" altLang="zh-TW" sz="1000" dirty="0">
                <a:latin typeface="ＭＳ Ｐゴシック" pitchFamily="50" charset="-128"/>
                <a:ea typeface="ＭＳ Ｐゴシック" pitchFamily="50" charset="-128"/>
              </a:rPr>
              <a:t>22300AMX00609000</a:t>
            </a:r>
          </a:p>
          <a:p>
            <a:r>
              <a:rPr lang="zh-TW" altLang="en-US" sz="1000" dirty="0">
                <a:latin typeface="ＭＳ Ｐゴシック" pitchFamily="50" charset="-128"/>
                <a:ea typeface="ＭＳ Ｐゴシック" pitchFamily="50" charset="-128"/>
              </a:rPr>
              <a:t>薬価収載</a:t>
            </a:r>
            <a:r>
              <a:rPr lang="ja-JP" altLang="en-US" sz="1000" dirty="0">
                <a:latin typeface="ＭＳ Ｐゴシック" pitchFamily="50" charset="-128"/>
                <a:ea typeface="ＭＳ Ｐゴシック" pitchFamily="50" charset="-128"/>
              </a:rPr>
              <a:t>：</a:t>
            </a:r>
            <a:r>
              <a:rPr lang="zh-TW" altLang="en-US" sz="1000" dirty="0">
                <a:latin typeface="ＭＳ Ｐゴシック" pitchFamily="50" charset="-128"/>
                <a:ea typeface="ＭＳ Ｐゴシック" pitchFamily="50" charset="-128"/>
              </a:rPr>
              <a:t>薬価未収載</a:t>
            </a:r>
            <a:endParaRPr lang="en-US" altLang="zh-TW" sz="1000" dirty="0">
              <a:latin typeface="ＭＳ Ｐゴシック" pitchFamily="50" charset="-128"/>
              <a:ea typeface="ＭＳ Ｐゴシック" pitchFamily="50" charset="-128"/>
            </a:endParaRPr>
          </a:p>
          <a:p>
            <a:r>
              <a:rPr lang="ja-JP" altLang="en-US" sz="1000" dirty="0">
                <a:latin typeface="ＭＳ Ｐゴシック" pitchFamily="50" charset="-128"/>
                <a:ea typeface="ＭＳ Ｐゴシック" pitchFamily="50" charset="-128"/>
              </a:rPr>
              <a:t>承　認　日：</a:t>
            </a:r>
            <a:r>
              <a:rPr lang="en-US" altLang="ja-JP" sz="1000" dirty="0">
                <a:latin typeface="ＭＳ Ｐゴシック" pitchFamily="50" charset="-128"/>
                <a:ea typeface="ＭＳ Ｐゴシック" pitchFamily="50" charset="-128"/>
              </a:rPr>
              <a:t>2011 </a:t>
            </a:r>
            <a:r>
              <a:rPr lang="ja-JP" altLang="en-US" sz="1000" dirty="0">
                <a:latin typeface="ＭＳ Ｐゴシック" pitchFamily="50" charset="-128"/>
                <a:ea typeface="ＭＳ Ｐゴシック" pitchFamily="50" charset="-128"/>
              </a:rPr>
              <a:t>年７月１日</a:t>
            </a:r>
          </a:p>
        </p:txBody>
      </p:sp>
      <p:sp>
        <p:nvSpPr>
          <p:cNvPr id="12" name="正方形/長方形 11">
            <a:extLst>
              <a:ext uri="{FF2B5EF4-FFF2-40B4-BE49-F238E27FC236}">
                <a16:creationId xmlns:a16="http://schemas.microsoft.com/office/drawing/2014/main" id="{A4CDEAD8-76A8-7849-A078-EF27105E4DFA}"/>
              </a:ext>
            </a:extLst>
          </p:cNvPr>
          <p:cNvSpPr/>
          <p:nvPr/>
        </p:nvSpPr>
        <p:spPr>
          <a:xfrm>
            <a:off x="6453641" y="6033273"/>
            <a:ext cx="1862078" cy="553998"/>
          </a:xfrm>
          <a:prstGeom prst="rect">
            <a:avLst/>
          </a:prstGeom>
        </p:spPr>
        <p:txBody>
          <a:bodyPr wrap="square">
            <a:spAutoFit/>
          </a:bodyPr>
          <a:lstStyle/>
          <a:p>
            <a:r>
              <a:rPr lang="zh-TW" altLang="en-US" sz="1000" dirty="0">
                <a:latin typeface="ＭＳ Ｐゴシック" pitchFamily="50" charset="-128"/>
                <a:ea typeface="ＭＳ Ｐゴシック" pitchFamily="50" charset="-128"/>
              </a:rPr>
              <a:t>承認番号</a:t>
            </a:r>
            <a:r>
              <a:rPr lang="ja-JP" altLang="en-US" sz="1000" dirty="0">
                <a:latin typeface="ＭＳ Ｐゴシック" pitchFamily="50" charset="-128"/>
                <a:ea typeface="ＭＳ Ｐゴシック" pitchFamily="50" charset="-128"/>
              </a:rPr>
              <a:t>：</a:t>
            </a:r>
            <a:r>
              <a:rPr lang="en-US" altLang="zh-TW" sz="1000" dirty="0">
                <a:latin typeface="ＭＳ Ｐゴシック" pitchFamily="50" charset="-128"/>
                <a:ea typeface="ＭＳ Ｐゴシック" pitchFamily="50" charset="-128"/>
              </a:rPr>
              <a:t>22300AMX00610000</a:t>
            </a:r>
          </a:p>
          <a:p>
            <a:r>
              <a:rPr lang="zh-TW" altLang="en-US" sz="1000" dirty="0">
                <a:latin typeface="ＭＳ Ｐゴシック" pitchFamily="50" charset="-128"/>
                <a:ea typeface="ＭＳ Ｐゴシック" pitchFamily="50" charset="-128"/>
              </a:rPr>
              <a:t>薬価収載</a:t>
            </a:r>
            <a:r>
              <a:rPr lang="ja-JP" altLang="en-US" sz="1000" dirty="0">
                <a:latin typeface="ＭＳ Ｐゴシック" pitchFamily="50" charset="-128"/>
                <a:ea typeface="ＭＳ Ｐゴシック" pitchFamily="50" charset="-128"/>
              </a:rPr>
              <a:t>：</a:t>
            </a:r>
            <a:r>
              <a:rPr lang="zh-TW" altLang="en-US" sz="1000" dirty="0">
                <a:latin typeface="ＭＳ Ｐゴシック" pitchFamily="50" charset="-128"/>
                <a:ea typeface="ＭＳ Ｐゴシック" pitchFamily="50" charset="-128"/>
              </a:rPr>
              <a:t>薬価未収載</a:t>
            </a:r>
          </a:p>
          <a:p>
            <a:r>
              <a:rPr lang="ja-JP" altLang="en-US" sz="1000" dirty="0">
                <a:latin typeface="ＭＳ Ｐゴシック" pitchFamily="50" charset="-128"/>
                <a:ea typeface="ＭＳ Ｐゴシック" pitchFamily="50" charset="-128"/>
              </a:rPr>
              <a:t>承　認　日：</a:t>
            </a:r>
            <a:r>
              <a:rPr lang="en-US" altLang="ja-JP" sz="1000" dirty="0">
                <a:latin typeface="ＭＳ Ｐゴシック" pitchFamily="50" charset="-128"/>
                <a:ea typeface="ＭＳ Ｐゴシック" pitchFamily="50" charset="-128"/>
              </a:rPr>
              <a:t>2011 </a:t>
            </a:r>
            <a:r>
              <a:rPr lang="ja-JP" altLang="en-US" sz="1000" dirty="0">
                <a:latin typeface="ＭＳ Ｐゴシック" pitchFamily="50" charset="-128"/>
                <a:ea typeface="ＭＳ Ｐゴシック" pitchFamily="50" charset="-128"/>
              </a:rPr>
              <a:t>年７月１日</a:t>
            </a:r>
          </a:p>
        </p:txBody>
      </p:sp>
      <p:sp>
        <p:nvSpPr>
          <p:cNvPr id="13" name="正方形/長方形 12">
            <a:extLst>
              <a:ext uri="{FF2B5EF4-FFF2-40B4-BE49-F238E27FC236}">
                <a16:creationId xmlns:a16="http://schemas.microsoft.com/office/drawing/2014/main" id="{DB2D94B6-C2EC-5D4B-A97A-004FDB3E0A13}"/>
              </a:ext>
            </a:extLst>
          </p:cNvPr>
          <p:cNvSpPr/>
          <p:nvPr/>
        </p:nvSpPr>
        <p:spPr>
          <a:xfrm>
            <a:off x="5924199" y="1131038"/>
            <a:ext cx="3001561" cy="461665"/>
          </a:xfrm>
          <a:prstGeom prst="rect">
            <a:avLst/>
          </a:prstGeom>
        </p:spPr>
        <p:txBody>
          <a:bodyPr wrap="square">
            <a:spAutoFit/>
          </a:bodyPr>
          <a:lstStyle/>
          <a:p>
            <a:r>
              <a:rPr lang="ja-JP" altLang="en-US" sz="1200"/>
              <a:t>ペンテト酸カルシウム三ナトリウム</a:t>
            </a:r>
          </a:p>
          <a:p>
            <a:r>
              <a:rPr lang="ja-JP" altLang="en-US" sz="1200"/>
              <a:t>（ジトリペンタートカル</a:t>
            </a:r>
            <a:r>
              <a:rPr lang="en-US" altLang="ja-JP" sz="1200" dirty="0"/>
              <a:t>®</a:t>
            </a:r>
            <a:r>
              <a:rPr lang="ja-JP" altLang="en-US" sz="1200"/>
              <a:t>静注</a:t>
            </a:r>
            <a:r>
              <a:rPr lang="en-US" altLang="ja-JP" sz="1200" dirty="0"/>
              <a:t>1000mg</a:t>
            </a:r>
            <a:r>
              <a:rPr lang="ja-JP" altLang="en-US" sz="1200"/>
              <a:t>）</a:t>
            </a:r>
          </a:p>
        </p:txBody>
      </p:sp>
      <p:sp>
        <p:nvSpPr>
          <p:cNvPr id="14" name="正方形/長方形 13">
            <a:extLst>
              <a:ext uri="{FF2B5EF4-FFF2-40B4-BE49-F238E27FC236}">
                <a16:creationId xmlns:a16="http://schemas.microsoft.com/office/drawing/2014/main" id="{C53C8DBF-61B8-1243-8FD4-CAE32A17DCA9}"/>
              </a:ext>
            </a:extLst>
          </p:cNvPr>
          <p:cNvSpPr/>
          <p:nvPr/>
        </p:nvSpPr>
        <p:spPr>
          <a:xfrm>
            <a:off x="5924199" y="3902427"/>
            <a:ext cx="3001561" cy="461665"/>
          </a:xfrm>
          <a:prstGeom prst="rect">
            <a:avLst/>
          </a:prstGeom>
        </p:spPr>
        <p:txBody>
          <a:bodyPr wrap="square">
            <a:spAutoFit/>
          </a:bodyPr>
          <a:lstStyle/>
          <a:p>
            <a:r>
              <a:rPr lang="ja-JP" altLang="en-US" sz="1200"/>
              <a:t>ペンテト酸亜鉛三ナトリウム</a:t>
            </a:r>
          </a:p>
          <a:p>
            <a:r>
              <a:rPr lang="ja-JP" altLang="en-US" sz="1200"/>
              <a:t>（アエントリペンタート</a:t>
            </a:r>
            <a:r>
              <a:rPr lang="en-US" altLang="ja-JP" sz="1200" dirty="0"/>
              <a:t>®</a:t>
            </a:r>
            <a:r>
              <a:rPr lang="ja-JP" altLang="en-US" sz="1200"/>
              <a:t>静注</a:t>
            </a:r>
            <a:r>
              <a:rPr lang="en-US" altLang="ja-JP" sz="1200" dirty="0"/>
              <a:t>1055mg</a:t>
            </a:r>
            <a:r>
              <a:rPr lang="ja-JP" altLang="en-US" sz="1200"/>
              <a:t>）</a:t>
            </a:r>
          </a:p>
        </p:txBody>
      </p:sp>
      <p:sp>
        <p:nvSpPr>
          <p:cNvPr id="16" name="スライド番号プレースホルダー 15">
            <a:extLst>
              <a:ext uri="{FF2B5EF4-FFF2-40B4-BE49-F238E27FC236}">
                <a16:creationId xmlns:a16="http://schemas.microsoft.com/office/drawing/2014/main" id="{752D9CC0-EEE0-834E-827E-D7291FDE8CB6}"/>
              </a:ext>
            </a:extLst>
          </p:cNvPr>
          <p:cNvSpPr>
            <a:spLocks noGrp="1"/>
          </p:cNvSpPr>
          <p:nvPr>
            <p:ph type="sldNum" sz="quarter" idx="12"/>
          </p:nvPr>
        </p:nvSpPr>
        <p:spPr/>
        <p:txBody>
          <a:bodyPr/>
          <a:lstStyle/>
          <a:p>
            <a:fld id="{58DD1769-DAE9-6C4E-82F4-B62273FFA290}" type="slidenum">
              <a:rPr kumimoji="1" lang="ja-JP" altLang="en-US" smtClean="0"/>
              <a:t>17</a:t>
            </a:fld>
            <a:endParaRPr kumimoji="1" lang="ja-JP" altLang="en-US"/>
          </a:p>
        </p:txBody>
      </p:sp>
      <p:pic>
        <p:nvPicPr>
          <p:cNvPr id="3" name="図 2">
            <a:extLst>
              <a:ext uri="{FF2B5EF4-FFF2-40B4-BE49-F238E27FC236}">
                <a16:creationId xmlns:a16="http://schemas.microsoft.com/office/drawing/2014/main" id="{113EAEA2-D4B9-3E46-A3E5-27A881D901A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453641" y="1592703"/>
            <a:ext cx="1735977" cy="1669093"/>
          </a:xfrm>
          <a:prstGeom prst="rect">
            <a:avLst/>
          </a:prstGeom>
        </p:spPr>
      </p:pic>
      <p:pic>
        <p:nvPicPr>
          <p:cNvPr id="8" name="図 7">
            <a:extLst>
              <a:ext uri="{FF2B5EF4-FFF2-40B4-BE49-F238E27FC236}">
                <a16:creationId xmlns:a16="http://schemas.microsoft.com/office/drawing/2014/main" id="{17D3C913-9CED-B046-A0FA-8260CE884C0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453641" y="4366835"/>
            <a:ext cx="1680886" cy="1669093"/>
          </a:xfrm>
          <a:prstGeom prst="rect">
            <a:avLst/>
          </a:prstGeom>
        </p:spPr>
      </p:pic>
    </p:spTree>
    <p:extLst>
      <p:ext uri="{BB962C8B-B14F-4D97-AF65-F5344CB8AC3E}">
        <p14:creationId xmlns:p14="http://schemas.microsoft.com/office/powerpoint/2010/main" val="2671318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まとめ</a:t>
            </a:r>
            <a:r>
              <a:rPr kumimoji="1" lang="en-US" altLang="ja-JP" dirty="0"/>
              <a:t> </a:t>
            </a:r>
            <a:endParaRPr kumimoji="1" lang="ja-JP" altLang="en-US" dirty="0"/>
          </a:p>
        </p:txBody>
      </p:sp>
      <p:sp>
        <p:nvSpPr>
          <p:cNvPr id="3" name="コンテンツ プレースホルダー 2"/>
          <p:cNvSpPr>
            <a:spLocks noGrp="1"/>
          </p:cNvSpPr>
          <p:nvPr>
            <p:ph idx="1"/>
          </p:nvPr>
        </p:nvSpPr>
        <p:spPr>
          <a:xfrm>
            <a:off x="628650" y="1272209"/>
            <a:ext cx="7886700" cy="5231622"/>
          </a:xfrm>
        </p:spPr>
        <p:txBody>
          <a:bodyPr>
            <a:normAutofit/>
          </a:bodyPr>
          <a:lstStyle/>
          <a:p>
            <a:pPr>
              <a:lnSpc>
                <a:spcPct val="100000"/>
              </a:lnSpc>
            </a:pPr>
            <a:r>
              <a:rPr kumimoji="1" lang="ja-JP" altLang="en-US" dirty="0"/>
              <a:t>急性放射線</a:t>
            </a:r>
            <a:r>
              <a:rPr lang="ja-JP" altLang="en-US" dirty="0"/>
              <a:t>症候群</a:t>
            </a:r>
            <a:r>
              <a:rPr kumimoji="1" lang="ja-JP" altLang="en-US" dirty="0"/>
              <a:t>は、</a:t>
            </a:r>
            <a:r>
              <a:rPr lang="en-US" altLang="ja-JP" dirty="0"/>
              <a:t>1Gy</a:t>
            </a:r>
            <a:r>
              <a:rPr lang="ja-JP" altLang="en-US" dirty="0"/>
              <a:t>（グレイ）を超える急性被ばくを全身に受けた場合に発症し、骨髄障害、皮膚障害、口腔粘膜障害、消化管障害、中枢神経障害、心臓血管障害などの放射線による組織反応（確定的影響）が被ばく線量に応じて発現する。</a:t>
            </a:r>
            <a:endParaRPr kumimoji="1" lang="en-US" altLang="ja-JP" dirty="0"/>
          </a:p>
          <a:p>
            <a:pPr>
              <a:lnSpc>
                <a:spcPct val="100000"/>
              </a:lnSpc>
            </a:pPr>
            <a:r>
              <a:rPr lang="ja-JP" altLang="en-US" dirty="0"/>
              <a:t>急性放射線症候群、放射線皮膚障害の診断は、問診、身体所見、血液検査、線量評価によって行う。</a:t>
            </a:r>
            <a:endParaRPr kumimoji="1" lang="en-US" altLang="ja-JP" dirty="0"/>
          </a:p>
          <a:p>
            <a:pPr>
              <a:lnSpc>
                <a:spcPct val="100000"/>
              </a:lnSpc>
            </a:pPr>
            <a:r>
              <a:rPr kumimoji="1" lang="ja-JP" altLang="en-US" dirty="0"/>
              <a:t>臨床の現場では、線量が決定するまでは、高めに被ばく線量を推定し、治療を開始する。</a:t>
            </a:r>
            <a:endParaRPr kumimoji="1" lang="en-US" altLang="ja-JP" dirty="0"/>
          </a:p>
          <a:p>
            <a:pPr>
              <a:lnSpc>
                <a:spcPct val="100000"/>
              </a:lnSpc>
            </a:pPr>
            <a:r>
              <a:rPr lang="ja-JP" altLang="en-US" dirty="0"/>
              <a:t>内部被ばくの診断は、問診や鼻腔スワブ等により可能性を把握し、バイオアッセイ法、体外計測法により診断する。</a:t>
            </a:r>
            <a:endParaRPr lang="en-US" altLang="ja-JP" dirty="0"/>
          </a:p>
          <a:p>
            <a:pPr>
              <a:lnSpc>
                <a:spcPct val="100000"/>
              </a:lnSpc>
            </a:pPr>
            <a:r>
              <a:rPr lang="ja-JP" altLang="en-US" dirty="0"/>
              <a:t>内部被ばくでは核種ごとに治療に使用する薬剤が異なる。</a:t>
            </a:r>
            <a:endParaRPr lang="en-US" altLang="ja-JP" dirty="0"/>
          </a:p>
        </p:txBody>
      </p:sp>
      <p:sp>
        <p:nvSpPr>
          <p:cNvPr id="5" name="スライド番号プレースホルダー 4">
            <a:extLst>
              <a:ext uri="{FF2B5EF4-FFF2-40B4-BE49-F238E27FC236}">
                <a16:creationId xmlns:a16="http://schemas.microsoft.com/office/drawing/2014/main" id="{B957452B-A64C-CA43-8D65-EBD26AFC1DBF}"/>
              </a:ext>
            </a:extLst>
          </p:cNvPr>
          <p:cNvSpPr>
            <a:spLocks noGrp="1"/>
          </p:cNvSpPr>
          <p:nvPr>
            <p:ph type="sldNum" sz="quarter" idx="12"/>
          </p:nvPr>
        </p:nvSpPr>
        <p:spPr/>
        <p:txBody>
          <a:bodyPr/>
          <a:lstStyle/>
          <a:p>
            <a:fld id="{58DD1769-DAE9-6C4E-82F4-B62273FFA290}" type="slidenum">
              <a:rPr kumimoji="1" lang="ja-JP" altLang="en-US" smtClean="0"/>
              <a:t>18</a:t>
            </a:fld>
            <a:endParaRPr kumimoji="1" lang="ja-JP" altLang="en-US"/>
          </a:p>
        </p:txBody>
      </p:sp>
    </p:spTree>
    <p:extLst>
      <p:ext uri="{BB962C8B-B14F-4D97-AF65-F5344CB8AC3E}">
        <p14:creationId xmlns:p14="http://schemas.microsoft.com/office/powerpoint/2010/main" val="579267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用法・用量</a:t>
            </a:r>
            <a:endParaRPr lang="ja-JP" altLang="en-US" dirty="0"/>
          </a:p>
        </p:txBody>
      </p:sp>
      <p:graphicFrame>
        <p:nvGraphicFramePr>
          <p:cNvPr id="4" name="コンテンツ プレースホルダー 3"/>
          <p:cNvGraphicFramePr>
            <a:graphicFrameLocks noGrp="1"/>
          </p:cNvGraphicFramePr>
          <p:nvPr>
            <p:ph idx="1"/>
          </p:nvPr>
        </p:nvGraphicFramePr>
        <p:xfrm>
          <a:off x="628650" y="1271588"/>
          <a:ext cx="8229600" cy="4447868"/>
        </p:xfrm>
        <a:graphic>
          <a:graphicData uri="http://schemas.openxmlformats.org/drawingml/2006/table">
            <a:tbl>
              <a:tblPr firstRow="1" bandRow="1">
                <a:tableStyleId>{5C22544A-7EE6-4342-B048-85BDC9FD1C3A}</a:tableStyleId>
              </a:tblPr>
              <a:tblGrid>
                <a:gridCol w="2386608">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gridCol w="874440">
                  <a:extLst>
                    <a:ext uri="{9D8B030D-6E8A-4147-A177-3AD203B41FA5}">
                      <a16:colId xmlns:a16="http://schemas.microsoft.com/office/drawing/2014/main" val="20002"/>
                    </a:ext>
                  </a:extLst>
                </a:gridCol>
              </a:tblGrid>
              <a:tr h="296586">
                <a:tc>
                  <a:txBody>
                    <a:bodyPr/>
                    <a:lstStyle/>
                    <a:p>
                      <a:pPr algn="l" fontAlgn="ctr"/>
                      <a:r>
                        <a:rPr lang="ja-JP" altLang="en-US" sz="1100" b="0" i="0" u="none" strike="noStrike" dirty="0">
                          <a:effectLst/>
                          <a:latin typeface="+mn-ea"/>
                          <a:ea typeface="+mn-ea"/>
                        </a:rPr>
                        <a:t>薬品</a:t>
                      </a:r>
                    </a:p>
                  </a:txBody>
                  <a:tcPr marL="12700" marR="12700" marT="12700" marB="0" anchor="ctr"/>
                </a:tc>
                <a:tc>
                  <a:txBody>
                    <a:bodyPr/>
                    <a:lstStyle/>
                    <a:p>
                      <a:pPr algn="l" fontAlgn="ctr"/>
                      <a:r>
                        <a:rPr lang="ja-JP" altLang="en-US" sz="1100" b="0" i="0" u="none" strike="noStrike">
                          <a:effectLst/>
                          <a:latin typeface="+mn-ea"/>
                          <a:ea typeface="+mn-ea"/>
                        </a:rPr>
                        <a:t>用法・用量</a:t>
                      </a:r>
                    </a:p>
                  </a:txBody>
                  <a:tcPr marL="12700" marR="12700" marT="12700" marB="0" anchor="ctr"/>
                </a:tc>
                <a:tc>
                  <a:txBody>
                    <a:bodyPr/>
                    <a:lstStyle/>
                    <a:p>
                      <a:pPr algn="l" fontAlgn="ctr"/>
                      <a:r>
                        <a:rPr lang="ja-JP" altLang="en-US" sz="1100" b="0" i="0" u="none" strike="noStrike">
                          <a:effectLst/>
                          <a:latin typeface="+mn-ea"/>
                          <a:ea typeface="+mn-ea"/>
                        </a:rPr>
                        <a:t>　</a:t>
                      </a:r>
                    </a:p>
                  </a:txBody>
                  <a:tcPr marL="12700" marR="12700" marT="12700" marB="0" anchor="ctr"/>
                </a:tc>
                <a:extLst>
                  <a:ext uri="{0D108BD9-81ED-4DB2-BD59-A6C34878D82A}">
                    <a16:rowId xmlns:a16="http://schemas.microsoft.com/office/drawing/2014/main" val="10000"/>
                  </a:ext>
                </a:extLst>
              </a:tr>
              <a:tr h="2965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プルシアンブルー</a:t>
                      </a:r>
                      <a:endParaRPr lang="en-US" altLang="ja-JP" sz="1100" b="0" i="0" u="none" strike="noStrike" dirty="0">
                        <a:effectLst/>
                        <a:latin typeface="+mn-ea"/>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effectLst/>
                          <a:latin typeface="+mn-ea"/>
                          <a:ea typeface="+mn-ea"/>
                        </a:rPr>
                        <a:t>(</a:t>
                      </a:r>
                      <a:r>
                        <a:rPr lang="ja-JP" altLang="en-US" sz="1100" b="0" i="0" u="none" strike="noStrike" dirty="0">
                          <a:effectLst/>
                          <a:latin typeface="+mn-ea"/>
                          <a:ea typeface="+mn-ea"/>
                        </a:rPr>
                        <a:t>フェロシアン化第二鉄</a:t>
                      </a:r>
                      <a:r>
                        <a:rPr lang="en-US" altLang="ja-JP" sz="1100" b="0" i="0" u="none" strike="noStrike" dirty="0">
                          <a:effectLst/>
                          <a:latin typeface="+mn-ea"/>
                          <a:ea typeface="+mn-ea"/>
                        </a:rPr>
                        <a:t>)</a:t>
                      </a:r>
                      <a:endParaRPr lang="ja-JP" altLang="en-US" sz="1100" b="0" i="0" u="none" strike="noStrike" dirty="0">
                        <a:effectLst/>
                        <a:latin typeface="+mn-ea"/>
                        <a:ea typeface="+mn-ea"/>
                      </a:endParaRPr>
                    </a:p>
                  </a:txBody>
                  <a:tcPr marL="12700" marR="12700" marT="12700" marB="0" anchor="ctr"/>
                </a:tc>
                <a:tc>
                  <a:txBody>
                    <a:bodyPr/>
                    <a:lstStyle/>
                    <a:p>
                      <a:pPr algn="l" fontAlgn="ctr"/>
                      <a:r>
                        <a:rPr lang="ja-JP" altLang="en-US" sz="1100" b="0" i="0" u="none" strike="noStrike" dirty="0">
                          <a:effectLst/>
                          <a:latin typeface="+mn-ea"/>
                          <a:ea typeface="+mn-ea"/>
                        </a:rPr>
                        <a:t>水とともに</a:t>
                      </a:r>
                      <a:r>
                        <a:rPr lang="en-US" altLang="ja-JP" sz="1100" b="0" i="0" u="none" strike="noStrike" dirty="0">
                          <a:effectLst/>
                          <a:latin typeface="+mn-ea"/>
                          <a:ea typeface="+mn-ea"/>
                        </a:rPr>
                        <a:t>1</a:t>
                      </a:r>
                      <a:r>
                        <a:rPr lang="ja-JP" altLang="en-US" sz="1100" b="0" i="0" u="none" strike="noStrike" dirty="0">
                          <a:effectLst/>
                          <a:latin typeface="+mn-ea"/>
                          <a:ea typeface="+mn-ea"/>
                        </a:rPr>
                        <a:t>回</a:t>
                      </a:r>
                      <a:r>
                        <a:rPr lang="en-US" altLang="ja-JP" sz="1100" b="0" i="0" u="none" strike="noStrike" dirty="0">
                          <a:effectLst/>
                          <a:latin typeface="+mn-ea"/>
                          <a:ea typeface="+mn-ea"/>
                        </a:rPr>
                        <a:t>3</a:t>
                      </a:r>
                      <a:r>
                        <a:rPr lang="ja-JP" altLang="en-US" sz="1100" b="0" i="0" u="none" strike="noStrike" dirty="0">
                          <a:effectLst/>
                          <a:latin typeface="+mn-ea"/>
                          <a:ea typeface="+mn-ea"/>
                        </a:rPr>
                        <a:t>ｇを</a:t>
                      </a:r>
                      <a:r>
                        <a:rPr lang="en-US" altLang="ja-JP" sz="1100" b="0" i="0" u="none" strike="noStrike" dirty="0">
                          <a:effectLst/>
                          <a:latin typeface="+mn-ea"/>
                          <a:ea typeface="+mn-ea"/>
                        </a:rPr>
                        <a:t>1</a:t>
                      </a:r>
                      <a:r>
                        <a:rPr lang="ja-JP" altLang="en-US" sz="1100" b="0" i="0" u="none" strike="noStrike" dirty="0">
                          <a:effectLst/>
                          <a:latin typeface="+mn-ea"/>
                          <a:ea typeface="+mn-ea"/>
                        </a:rPr>
                        <a:t>日</a:t>
                      </a:r>
                      <a:r>
                        <a:rPr lang="en-US" altLang="ja-JP" sz="1100" b="0" i="0" u="none" strike="noStrike" dirty="0">
                          <a:effectLst/>
                          <a:latin typeface="+mn-ea"/>
                          <a:ea typeface="+mn-ea"/>
                        </a:rPr>
                        <a:t>3</a:t>
                      </a:r>
                      <a:r>
                        <a:rPr lang="ja-JP" altLang="en-US" sz="1100" b="0" i="0" u="none" strike="noStrike" dirty="0">
                          <a:effectLst/>
                          <a:latin typeface="+mn-ea"/>
                          <a:ea typeface="+mn-ea"/>
                        </a:rPr>
                        <a:t>回</a:t>
                      </a:r>
                      <a:r>
                        <a:rPr lang="en-US" altLang="ja-JP" sz="1100" b="0" i="0" u="none" strike="noStrike" dirty="0">
                          <a:effectLst/>
                          <a:latin typeface="+mn-ea"/>
                          <a:ea typeface="+mn-ea"/>
                        </a:rPr>
                        <a:t>3</a:t>
                      </a:r>
                      <a:r>
                        <a:rPr lang="ja-JP" altLang="en-US" sz="1100" b="0" i="0" u="none" strike="noStrike" dirty="0">
                          <a:effectLst/>
                          <a:latin typeface="+mn-ea"/>
                          <a:ea typeface="+mn-ea"/>
                        </a:rPr>
                        <a:t>週間　内服</a:t>
                      </a:r>
                    </a:p>
                  </a:txBody>
                  <a:tcPr marL="12700" marR="12700" marT="12700" marB="0" anchor="ctr"/>
                </a:tc>
                <a:tc>
                  <a:txBody>
                    <a:bodyPr/>
                    <a:lstStyle/>
                    <a:p>
                      <a:pPr algn="l" fontAlgn="ctr"/>
                      <a:r>
                        <a:rPr lang="en-US" altLang="ja-JP" sz="1100" b="0" i="0" u="none" strike="noStrike">
                          <a:effectLst/>
                          <a:latin typeface="+mn-ea"/>
                          <a:ea typeface="+mn-ea"/>
                        </a:rPr>
                        <a:t>0.5</a:t>
                      </a:r>
                      <a:r>
                        <a:rPr lang="ja-JP" altLang="en-US" sz="1100" b="0" i="0" u="none" strike="noStrike">
                          <a:effectLst/>
                          <a:latin typeface="+mn-ea"/>
                          <a:ea typeface="+mn-ea"/>
                        </a:rPr>
                        <a:t>ｇ</a:t>
                      </a:r>
                      <a:r>
                        <a:rPr lang="en-US" altLang="ja-JP" sz="1100" b="0" i="0" u="none" strike="noStrike">
                          <a:effectLst/>
                          <a:latin typeface="+mn-ea"/>
                          <a:ea typeface="+mn-ea"/>
                        </a:rPr>
                        <a:t>/cap</a:t>
                      </a:r>
                    </a:p>
                  </a:txBody>
                  <a:tcPr marL="12700" marR="12700" marT="12700" marB="0" anchor="ctr"/>
                </a:tc>
                <a:extLst>
                  <a:ext uri="{0D108BD9-81ED-4DB2-BD59-A6C34878D82A}">
                    <a16:rowId xmlns:a16="http://schemas.microsoft.com/office/drawing/2014/main" val="10001"/>
                  </a:ext>
                </a:extLst>
              </a:tr>
              <a:tr h="2965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アルギン酸ナトリウム</a:t>
                      </a:r>
                      <a:endParaRPr lang="en-US" altLang="ja-JP" sz="1100" b="0" i="0" u="none" strike="noStrike" dirty="0">
                        <a:effectLst/>
                        <a:latin typeface="+mn-ea"/>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effectLst/>
                          <a:latin typeface="+mn-ea"/>
                          <a:ea typeface="+mn-ea"/>
                        </a:rPr>
                        <a:t>(</a:t>
                      </a:r>
                      <a:r>
                        <a:rPr lang="ja-JP" altLang="en-US" sz="1100" b="0" i="0" u="none" strike="noStrike" dirty="0">
                          <a:effectLst/>
                          <a:latin typeface="+mn-ea"/>
                          <a:ea typeface="+mn-ea"/>
                        </a:rPr>
                        <a:t>アルロイド</a:t>
                      </a:r>
                      <a:r>
                        <a:rPr lang="en-US" altLang="ja-JP" sz="1100" b="0" i="0" u="none" strike="noStrike" dirty="0">
                          <a:effectLst/>
                          <a:latin typeface="+mn-ea"/>
                          <a:ea typeface="+mn-ea"/>
                        </a:rPr>
                        <a:t>G)</a:t>
                      </a:r>
                      <a:endParaRPr lang="ja-JP" altLang="en-US" sz="1100" b="0" i="0" u="none" strike="noStrike" dirty="0">
                        <a:effectLst/>
                        <a:latin typeface="+mn-ea"/>
                        <a:ea typeface="+mn-ea"/>
                      </a:endParaRPr>
                    </a:p>
                  </a:txBody>
                  <a:tcPr marL="12700" marR="12700" marT="12700" marB="0" anchor="ctr"/>
                </a:tc>
                <a:tc>
                  <a:txBody>
                    <a:bodyPr/>
                    <a:lstStyle/>
                    <a:p>
                      <a:pPr algn="l" fontAlgn="ctr"/>
                      <a:r>
                        <a:rPr lang="ja-JP" altLang="en-US" sz="1100" b="0" i="0" u="none" strike="noStrike" dirty="0">
                          <a:effectLst/>
                          <a:latin typeface="+mn-ea"/>
                          <a:ea typeface="+mn-ea"/>
                        </a:rPr>
                        <a:t>アルギン酸ナトリウム</a:t>
                      </a:r>
                      <a:r>
                        <a:rPr lang="en-US" altLang="ja-JP" sz="1100" b="0" i="0" u="none" strike="noStrike" dirty="0">
                          <a:effectLst/>
                          <a:latin typeface="+mn-ea"/>
                          <a:ea typeface="+mn-ea"/>
                        </a:rPr>
                        <a:t>10</a:t>
                      </a:r>
                      <a:r>
                        <a:rPr lang="ja-JP" altLang="en-US" sz="1100" b="0" i="0" u="none" strike="noStrike" dirty="0">
                          <a:effectLst/>
                          <a:latin typeface="+mn-ea"/>
                          <a:ea typeface="+mn-ea"/>
                        </a:rPr>
                        <a:t>ｇ（アルロイド</a:t>
                      </a:r>
                      <a:r>
                        <a:rPr lang="en-US" altLang="ja-JP" sz="1100" b="0" i="0" u="none" strike="noStrike" dirty="0">
                          <a:effectLst/>
                          <a:latin typeface="+mn-ea"/>
                          <a:ea typeface="+mn-ea"/>
                        </a:rPr>
                        <a:t>G</a:t>
                      </a:r>
                      <a:r>
                        <a:rPr lang="ja-JP" altLang="en-US" sz="1100" b="0" i="0" u="none" strike="noStrike">
                          <a:effectLst/>
                          <a:latin typeface="+mn-ea"/>
                          <a:ea typeface="+mn-ea"/>
                        </a:rPr>
                        <a:t>　</a:t>
                      </a:r>
                      <a:r>
                        <a:rPr lang="en-US" altLang="ja-JP" sz="1100" b="0" i="0" u="none" strike="noStrike" dirty="0">
                          <a:effectLst/>
                          <a:latin typeface="+mn-ea"/>
                          <a:ea typeface="+mn-ea"/>
                        </a:rPr>
                        <a:t>200ml</a:t>
                      </a:r>
                      <a:r>
                        <a:rPr lang="ja-JP" altLang="en-US" sz="1100" b="0" i="0" u="none" strike="noStrike">
                          <a:effectLst/>
                          <a:latin typeface="+mn-ea"/>
                          <a:ea typeface="+mn-ea"/>
                        </a:rPr>
                        <a:t>）</a:t>
                      </a:r>
                      <a:endParaRPr lang="en-US" altLang="ja-JP" sz="1100" b="0" i="0" u="none" strike="noStrike" dirty="0">
                        <a:effectLst/>
                        <a:latin typeface="+mn-ea"/>
                        <a:ea typeface="+mn-ea"/>
                      </a:endParaRPr>
                    </a:p>
                    <a:p>
                      <a:pPr algn="l" fontAlgn="ctr"/>
                      <a:r>
                        <a:rPr lang="ja-JP" altLang="en-US" sz="1100" b="0" i="0" u="none" strike="noStrike" dirty="0">
                          <a:effectLst/>
                          <a:latin typeface="+mn-ea"/>
                          <a:ea typeface="+mn-ea"/>
                        </a:rPr>
                        <a:t>あるいは</a:t>
                      </a:r>
                      <a:r>
                        <a:rPr lang="en-US" altLang="ja-JP" sz="1100" b="0" i="0" u="none" strike="noStrike" dirty="0">
                          <a:effectLst/>
                          <a:latin typeface="+mn-ea"/>
                          <a:ea typeface="+mn-ea"/>
                        </a:rPr>
                        <a:t>1.5</a:t>
                      </a:r>
                      <a:r>
                        <a:rPr lang="ja-JP" altLang="en-US" sz="1100" b="0" i="0" u="none" strike="noStrike" dirty="0">
                          <a:effectLst/>
                          <a:latin typeface="+mn-ea"/>
                          <a:ea typeface="+mn-ea"/>
                        </a:rPr>
                        <a:t>～</a:t>
                      </a:r>
                      <a:r>
                        <a:rPr lang="en-US" altLang="ja-JP" sz="1100" b="0" i="0" u="none" strike="noStrike" dirty="0">
                          <a:effectLst/>
                          <a:latin typeface="+mn-ea"/>
                          <a:ea typeface="+mn-ea"/>
                        </a:rPr>
                        <a:t>3</a:t>
                      </a:r>
                      <a:r>
                        <a:rPr lang="ja-JP" altLang="en-US" sz="1100" b="0" i="0" u="none" strike="noStrike" dirty="0">
                          <a:effectLst/>
                          <a:latin typeface="+mn-ea"/>
                          <a:ea typeface="+mn-ea"/>
                        </a:rPr>
                        <a:t>ｇを内服</a:t>
                      </a:r>
                    </a:p>
                  </a:txBody>
                  <a:tcPr marL="12700" marR="12700" marT="12700" marB="0" anchor="ctr"/>
                </a:tc>
                <a:tc>
                  <a:txBody>
                    <a:bodyPr/>
                    <a:lstStyle/>
                    <a:p>
                      <a:pPr algn="l" fontAlgn="ctr"/>
                      <a:r>
                        <a:rPr lang="en-US" altLang="ja-JP" sz="1100" b="0" i="0" u="none" strike="noStrike">
                          <a:effectLst/>
                          <a:latin typeface="+mn-ea"/>
                          <a:ea typeface="+mn-ea"/>
                        </a:rPr>
                        <a:t>5</a:t>
                      </a:r>
                      <a:r>
                        <a:rPr lang="ja-JP" altLang="en-US" sz="1100" b="0" i="0" u="none" strike="noStrike">
                          <a:effectLst/>
                          <a:latin typeface="+mn-ea"/>
                          <a:ea typeface="+mn-ea"/>
                        </a:rPr>
                        <a:t>％液</a:t>
                      </a:r>
                    </a:p>
                  </a:txBody>
                  <a:tcPr marL="12700" marR="12700" marT="12700" marB="0" anchor="ctr"/>
                </a:tc>
                <a:extLst>
                  <a:ext uri="{0D108BD9-81ED-4DB2-BD59-A6C34878D82A}">
                    <a16:rowId xmlns:a16="http://schemas.microsoft.com/office/drawing/2014/main" val="10002"/>
                  </a:ext>
                </a:extLst>
              </a:tr>
              <a:tr h="296586">
                <a:tc>
                  <a:txBody>
                    <a:bodyPr/>
                    <a:lstStyle/>
                    <a:p>
                      <a:pPr algn="l" fontAlgn="ctr"/>
                      <a:r>
                        <a:rPr lang="ja-JP" altLang="en-US" sz="1100" b="0" i="0" u="none" strike="noStrike" dirty="0">
                          <a:effectLst/>
                          <a:latin typeface="+mn-ea"/>
                          <a:ea typeface="+mn-ea"/>
                        </a:rPr>
                        <a:t>ヨウ化カリウム</a:t>
                      </a:r>
                    </a:p>
                  </a:txBody>
                  <a:tcPr marL="12700" marR="12700" marT="12700" marB="0" anchor="ctr"/>
                </a:tc>
                <a:tc>
                  <a:txBody>
                    <a:bodyPr/>
                    <a:lstStyle/>
                    <a:p>
                      <a:pPr algn="l" fontAlgn="ctr"/>
                      <a:r>
                        <a:rPr lang="ja-JP" altLang="en-US" sz="1100" b="0" i="0" u="none" strike="noStrike" dirty="0">
                          <a:effectLst/>
                          <a:latin typeface="+mn-ea"/>
                          <a:ea typeface="+mn-ea"/>
                        </a:rPr>
                        <a:t>成人</a:t>
                      </a:r>
                      <a:r>
                        <a:rPr lang="en-US" altLang="ja-JP" sz="1100" b="0" i="0" u="none" strike="noStrike" dirty="0">
                          <a:effectLst/>
                          <a:latin typeface="+mn-ea"/>
                          <a:ea typeface="+mn-ea"/>
                        </a:rPr>
                        <a:t>100mg</a:t>
                      </a:r>
                      <a:r>
                        <a:rPr lang="ja-JP" altLang="en-US" sz="1100" b="0" i="0" u="none" strike="noStrike" dirty="0">
                          <a:effectLst/>
                          <a:latin typeface="+mn-ea"/>
                          <a:ea typeface="+mn-ea"/>
                        </a:rPr>
                        <a:t>内服</a:t>
                      </a:r>
                    </a:p>
                  </a:txBody>
                  <a:tcPr marL="12700" marR="12700" marT="12700" marB="0" anchor="ctr"/>
                </a:tc>
                <a:tc>
                  <a:txBody>
                    <a:bodyPr/>
                    <a:lstStyle/>
                    <a:p>
                      <a:pPr algn="l" fontAlgn="ctr"/>
                      <a:r>
                        <a:rPr lang="en-US" sz="1100" b="0" i="0" u="none" strike="noStrike" dirty="0">
                          <a:effectLst/>
                          <a:latin typeface="+mn-ea"/>
                          <a:ea typeface="+mn-ea"/>
                        </a:rPr>
                        <a:t>50mg/tab</a:t>
                      </a:r>
                    </a:p>
                  </a:txBody>
                  <a:tcPr marL="12700" marR="12700" marT="12700" marB="0" anchor="ctr"/>
                </a:tc>
                <a:extLst>
                  <a:ext uri="{0D108BD9-81ED-4DB2-BD59-A6C34878D82A}">
                    <a16:rowId xmlns:a16="http://schemas.microsoft.com/office/drawing/2014/main" val="10003"/>
                  </a:ext>
                </a:extLst>
              </a:tr>
              <a:tr h="2965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ジメルカプロール（バル）</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日目　</a:t>
                      </a:r>
                      <a:r>
                        <a:rPr lang="en-US" altLang="ja-JP" sz="1100" b="0" i="0" u="none" strike="noStrike" dirty="0">
                          <a:effectLst/>
                          <a:latin typeface="+mn-ea"/>
                          <a:ea typeface="+mn-ea"/>
                        </a:rPr>
                        <a:t>1</a:t>
                      </a:r>
                      <a:r>
                        <a:rPr lang="ja-JP" altLang="en-US" sz="1100" b="0" i="0" u="none" strike="noStrike" dirty="0">
                          <a:effectLst/>
                          <a:latin typeface="+mn-ea"/>
                          <a:ea typeface="+mn-ea"/>
                        </a:rPr>
                        <a:t>回</a:t>
                      </a:r>
                      <a:r>
                        <a:rPr lang="en-US" altLang="ja-JP" sz="1100" b="0" i="0" u="none" strike="noStrike" dirty="0">
                          <a:effectLst/>
                          <a:latin typeface="+mn-ea"/>
                          <a:ea typeface="+mn-ea"/>
                        </a:rPr>
                        <a:t>2.5mg/kg</a:t>
                      </a:r>
                      <a:r>
                        <a:rPr lang="ja-JP" altLang="en-US" sz="1100" b="0" i="0" u="none" strike="noStrike" dirty="0">
                          <a:effectLst/>
                          <a:latin typeface="+mn-ea"/>
                          <a:ea typeface="+mn-ea"/>
                        </a:rPr>
                        <a:t>筋注　</a:t>
                      </a:r>
                      <a:r>
                        <a:rPr lang="en-US" altLang="ja-JP" sz="1100" b="0" i="0" u="none" strike="noStrike" dirty="0">
                          <a:effectLst/>
                          <a:latin typeface="+mn-ea"/>
                          <a:ea typeface="+mn-ea"/>
                        </a:rPr>
                        <a:t>6hr</a:t>
                      </a:r>
                      <a:r>
                        <a:rPr lang="ja-JP" altLang="en-US" sz="1100" b="0" i="0" u="none" strike="noStrike" dirty="0">
                          <a:effectLst/>
                          <a:latin typeface="+mn-ea"/>
                          <a:ea typeface="+mn-ea"/>
                        </a:rPr>
                        <a:t>毎</a:t>
                      </a:r>
                      <a:endParaRPr lang="en-US" altLang="ja-JP" sz="1100" b="0" i="0" u="none" strike="noStrike" dirty="0">
                        <a:effectLst/>
                        <a:latin typeface="+mn-ea"/>
                        <a:ea typeface="+mn-ea"/>
                      </a:endParaRPr>
                    </a:p>
                    <a:p>
                      <a:pPr algn="l" fontAlgn="ctr"/>
                      <a:r>
                        <a:rPr lang="en-US" altLang="ja-JP" sz="1100" b="0" i="0" u="none" strike="noStrike" dirty="0">
                          <a:effectLst/>
                          <a:latin typeface="+mn-ea"/>
                          <a:ea typeface="+mn-ea"/>
                        </a:rPr>
                        <a:t>2</a:t>
                      </a:r>
                      <a:r>
                        <a:rPr lang="ja-JP" altLang="en-US" sz="1100" b="0" i="0" u="none" strike="noStrike" dirty="0">
                          <a:effectLst/>
                          <a:latin typeface="+mn-ea"/>
                          <a:ea typeface="+mn-ea"/>
                        </a:rPr>
                        <a:t>日目～</a:t>
                      </a:r>
                      <a:r>
                        <a:rPr lang="en-US" altLang="ja-JP" sz="1100" b="0" i="0" u="none" strike="noStrike" dirty="0">
                          <a:effectLst/>
                          <a:latin typeface="+mn-ea"/>
                          <a:ea typeface="+mn-ea"/>
                        </a:rPr>
                        <a:t>1</a:t>
                      </a:r>
                      <a:r>
                        <a:rPr lang="ja-JP" altLang="en-US" sz="1100" b="0" i="0" u="none" strike="noStrike" dirty="0">
                          <a:effectLst/>
                          <a:latin typeface="+mn-ea"/>
                          <a:ea typeface="+mn-ea"/>
                        </a:rPr>
                        <a:t>日</a:t>
                      </a:r>
                      <a:r>
                        <a:rPr lang="en-US" altLang="ja-JP" sz="1100" b="0" i="0" u="none" strike="noStrike" dirty="0">
                          <a:effectLst/>
                          <a:latin typeface="+mn-ea"/>
                          <a:ea typeface="+mn-ea"/>
                        </a:rPr>
                        <a:t>1</a:t>
                      </a:r>
                      <a:r>
                        <a:rPr lang="ja-JP" altLang="en-US" sz="1100" b="0" i="0" u="none" strike="noStrike" dirty="0">
                          <a:effectLst/>
                          <a:latin typeface="+mn-ea"/>
                          <a:ea typeface="+mn-ea"/>
                        </a:rPr>
                        <a:t>回を</a:t>
                      </a:r>
                      <a:r>
                        <a:rPr lang="en-US" altLang="ja-JP" sz="1100" b="0" i="0" u="none" strike="noStrike" dirty="0">
                          <a:effectLst/>
                          <a:latin typeface="+mn-ea"/>
                          <a:ea typeface="+mn-ea"/>
                        </a:rPr>
                        <a:t>6</a:t>
                      </a:r>
                      <a:r>
                        <a:rPr lang="ja-JP" altLang="en-US" sz="1100" b="0" i="0" u="none" strike="noStrike" dirty="0">
                          <a:effectLst/>
                          <a:latin typeface="+mn-ea"/>
                          <a:ea typeface="+mn-ea"/>
                        </a:rPr>
                        <a:t>日間</a:t>
                      </a:r>
                    </a:p>
                  </a:txBody>
                  <a:tcPr marL="12700" marR="12700" marT="12700" marB="0" anchor="ctr"/>
                </a:tc>
                <a:tc>
                  <a:txBody>
                    <a:bodyPr/>
                    <a:lstStyle/>
                    <a:p>
                      <a:pPr algn="l" fontAlgn="ctr"/>
                      <a:r>
                        <a:rPr lang="en-US" altLang="ja-JP" sz="1100" b="0" i="0" u="none" strike="noStrike">
                          <a:effectLst/>
                          <a:latin typeface="+mn-ea"/>
                          <a:ea typeface="+mn-ea"/>
                        </a:rPr>
                        <a:t>100mg/ml</a:t>
                      </a:r>
                    </a:p>
                  </a:txBody>
                  <a:tcPr marL="12700" marR="12700" marT="12700" marB="0" anchor="ctr"/>
                </a:tc>
                <a:extLst>
                  <a:ext uri="{0D108BD9-81ED-4DB2-BD59-A6C34878D82A}">
                    <a16:rowId xmlns:a16="http://schemas.microsoft.com/office/drawing/2014/main" val="10004"/>
                  </a:ext>
                </a:extLst>
              </a:tr>
              <a:tr h="54645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ＣａＤＴＰＡ</a:t>
                      </a:r>
                      <a:endParaRPr lang="en-US" altLang="ja-JP" sz="1100" b="0" i="0" u="none" strike="noStrike" dirty="0">
                        <a:effectLst/>
                        <a:latin typeface="+mn-ea"/>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ＺｎＤＴＰＡ</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回</a:t>
                      </a:r>
                      <a:r>
                        <a:rPr lang="en-US" altLang="ja-JP" sz="1100" b="0" i="0" u="none" strike="noStrike" dirty="0">
                          <a:effectLst/>
                          <a:latin typeface="+mn-ea"/>
                          <a:ea typeface="+mn-ea"/>
                        </a:rPr>
                        <a:t>1</a:t>
                      </a:r>
                      <a:r>
                        <a:rPr lang="ja-JP" altLang="en-US" sz="1100" b="0" i="0" u="none" strike="noStrike" dirty="0">
                          <a:effectLst/>
                          <a:latin typeface="+mn-ea"/>
                          <a:ea typeface="+mn-ea"/>
                        </a:rPr>
                        <a:t>ｇを生食</a:t>
                      </a:r>
                      <a:r>
                        <a:rPr lang="en-US" altLang="ja-JP" sz="1100" b="0" i="0" u="none" strike="noStrike" dirty="0">
                          <a:effectLst/>
                          <a:latin typeface="+mn-ea"/>
                          <a:ea typeface="+mn-ea"/>
                        </a:rPr>
                        <a:t>100</a:t>
                      </a:r>
                      <a:r>
                        <a:rPr lang="ja-JP" altLang="en-US" sz="1100" b="0" i="0" u="none" strike="noStrike" dirty="0">
                          <a:effectLst/>
                          <a:latin typeface="+mn-ea"/>
                          <a:ea typeface="+mn-ea"/>
                        </a:rPr>
                        <a:t>ｍｌで</a:t>
                      </a:r>
                      <a:r>
                        <a:rPr lang="en-US" altLang="ja-JP" sz="1100" b="0" i="0" u="none" strike="noStrike" dirty="0">
                          <a:effectLst/>
                          <a:latin typeface="+mn-ea"/>
                          <a:ea typeface="+mn-ea"/>
                        </a:rPr>
                        <a:t>30</a:t>
                      </a:r>
                      <a:r>
                        <a:rPr lang="ja-JP" altLang="en-US" sz="1100" b="0" i="0" u="none" strike="noStrike" dirty="0">
                          <a:effectLst/>
                          <a:latin typeface="+mn-ea"/>
                          <a:ea typeface="+mn-ea"/>
                        </a:rPr>
                        <a:t>分で</a:t>
                      </a:r>
                      <a:r>
                        <a:rPr lang="en-US" altLang="ja-JP" sz="1100" b="0" i="0" u="none" strike="noStrike" dirty="0">
                          <a:effectLst/>
                          <a:latin typeface="+mn-ea"/>
                          <a:ea typeface="+mn-ea"/>
                        </a:rPr>
                        <a:t>1</a:t>
                      </a:r>
                      <a:r>
                        <a:rPr lang="ja-JP" altLang="en-US" sz="1100" b="0" i="0" u="none" strike="noStrike" dirty="0">
                          <a:effectLst/>
                          <a:latin typeface="+mn-ea"/>
                          <a:ea typeface="+mn-ea"/>
                        </a:rPr>
                        <a:t>日</a:t>
                      </a:r>
                      <a:r>
                        <a:rPr lang="en-US" altLang="ja-JP" sz="1100" b="0" i="0" u="none" strike="noStrike" dirty="0">
                          <a:effectLst/>
                          <a:latin typeface="+mn-ea"/>
                          <a:ea typeface="+mn-ea"/>
                        </a:rPr>
                        <a:t>1</a:t>
                      </a:r>
                      <a:r>
                        <a:rPr lang="ja-JP" altLang="en-US" sz="1100" b="0" i="0" u="none" strike="noStrike" dirty="0">
                          <a:effectLst/>
                          <a:latin typeface="+mn-ea"/>
                          <a:ea typeface="+mn-ea"/>
                        </a:rPr>
                        <a:t>回静注　週</a:t>
                      </a:r>
                      <a:r>
                        <a:rPr lang="en-US" altLang="ja-JP" sz="1100" b="0" i="0" u="none" strike="noStrike" dirty="0">
                          <a:effectLst/>
                          <a:latin typeface="+mn-ea"/>
                          <a:ea typeface="+mn-ea"/>
                        </a:rPr>
                        <a:t>5</a:t>
                      </a:r>
                      <a:r>
                        <a:rPr lang="ja-JP" altLang="en-US" sz="1100" b="0" i="0" u="none" strike="noStrike" dirty="0">
                          <a:effectLst/>
                          <a:latin typeface="+mn-ea"/>
                          <a:ea typeface="+mn-ea"/>
                        </a:rPr>
                        <a:t>日連続投与　　</a:t>
                      </a:r>
                      <a:r>
                        <a:rPr lang="ja-JP" altLang="en-US" sz="1100" b="0" i="0" u="none" strike="noStrike">
                          <a:effectLst/>
                          <a:latin typeface="+mn-ea"/>
                          <a:ea typeface="+mn-ea"/>
                        </a:rPr>
                        <a:t>　</a:t>
                      </a:r>
                      <a:endParaRPr lang="en-US" altLang="ja-JP" sz="1100" b="0" i="0" u="none" strike="noStrike" dirty="0">
                        <a:effectLst/>
                        <a:latin typeface="+mn-ea"/>
                        <a:ea typeface="+mn-ea"/>
                      </a:endParaRPr>
                    </a:p>
                    <a:p>
                      <a:pPr algn="l" fontAlgn="ctr"/>
                      <a:r>
                        <a:rPr lang="ja-JP" altLang="en-US" sz="1100" b="0" i="0" u="none" strike="noStrike">
                          <a:effectLst/>
                          <a:latin typeface="+mn-ea"/>
                          <a:ea typeface="+mn-ea"/>
                        </a:rPr>
                        <a:t>混合</a:t>
                      </a:r>
                      <a:r>
                        <a:rPr lang="ja-JP" altLang="en-US" sz="1100" b="0" i="0" u="none" strike="noStrike" dirty="0">
                          <a:effectLst/>
                          <a:latin typeface="+mn-ea"/>
                          <a:ea typeface="+mn-ea"/>
                        </a:rPr>
                        <a:t>療法：</a:t>
                      </a:r>
                      <a:r>
                        <a:rPr lang="en-US" altLang="ja-JP" sz="1100" b="0" i="0" u="none" strike="noStrike" dirty="0">
                          <a:effectLst/>
                          <a:latin typeface="+mn-ea"/>
                          <a:ea typeface="+mn-ea"/>
                        </a:rPr>
                        <a:t>1</a:t>
                      </a:r>
                      <a:r>
                        <a:rPr lang="ja-JP" altLang="en-US" sz="1100" b="0" i="0" u="none" strike="noStrike">
                          <a:effectLst/>
                          <a:latin typeface="+mn-ea"/>
                          <a:ea typeface="+mn-ea"/>
                        </a:rPr>
                        <a:t>回目</a:t>
                      </a:r>
                      <a:r>
                        <a:rPr lang="en-US" altLang="ja-JP" sz="1100" b="0" i="0" u="none" strike="noStrike" dirty="0" err="1">
                          <a:effectLst/>
                          <a:latin typeface="+mn-ea"/>
                          <a:ea typeface="+mn-ea"/>
                        </a:rPr>
                        <a:t>CaDTPA</a:t>
                      </a:r>
                      <a:r>
                        <a:rPr lang="ja-JP" altLang="en-US" sz="1100" b="0" i="0" u="none" strike="noStrike" dirty="0">
                          <a:effectLst/>
                          <a:latin typeface="+mn-ea"/>
                          <a:ea typeface="+mn-ea"/>
                        </a:rPr>
                        <a:t>　</a:t>
                      </a:r>
                      <a:r>
                        <a:rPr lang="en-US" altLang="ja-JP" sz="1100" b="0" i="0" u="none" strike="noStrike" dirty="0">
                          <a:effectLst/>
                          <a:latin typeface="+mn-ea"/>
                          <a:ea typeface="+mn-ea"/>
                        </a:rPr>
                        <a:t>1</a:t>
                      </a:r>
                      <a:r>
                        <a:rPr lang="ja-JP" altLang="en-US" sz="1100" b="0" i="0" u="none" strike="noStrike" dirty="0">
                          <a:effectLst/>
                          <a:latin typeface="+mn-ea"/>
                          <a:ea typeface="+mn-ea"/>
                        </a:rPr>
                        <a:t>ｇ、</a:t>
                      </a:r>
                      <a:r>
                        <a:rPr lang="en-US" altLang="ja-JP" sz="1100" b="0" i="0" u="none" strike="noStrike" dirty="0">
                          <a:effectLst/>
                          <a:latin typeface="+mn-ea"/>
                          <a:ea typeface="+mn-ea"/>
                        </a:rPr>
                        <a:t>2</a:t>
                      </a:r>
                      <a:r>
                        <a:rPr lang="ja-JP" altLang="en-US" sz="1100" b="0" i="0" u="none" strike="noStrike">
                          <a:effectLst/>
                          <a:latin typeface="+mn-ea"/>
                          <a:ea typeface="+mn-ea"/>
                        </a:rPr>
                        <a:t>回目以降</a:t>
                      </a:r>
                      <a:r>
                        <a:rPr lang="en-US" altLang="ja-JP" sz="1100" b="0" i="0" u="none" strike="noStrike" dirty="0" err="1">
                          <a:effectLst/>
                          <a:latin typeface="+mn-ea"/>
                          <a:ea typeface="+mn-ea"/>
                        </a:rPr>
                        <a:t>ZnDTPA</a:t>
                      </a:r>
                      <a:r>
                        <a:rPr lang="ja-JP" altLang="en-US" sz="1100" b="0" i="0" u="none" strike="noStrike" dirty="0">
                          <a:effectLst/>
                          <a:latin typeface="+mn-ea"/>
                          <a:ea typeface="+mn-ea"/>
                        </a:rPr>
                        <a:t>　</a:t>
                      </a:r>
                      <a:r>
                        <a:rPr lang="en-US" altLang="ja-JP" sz="1100" b="0" i="0" u="none" strike="noStrike" dirty="0">
                          <a:effectLst/>
                          <a:latin typeface="+mn-ea"/>
                          <a:ea typeface="+mn-ea"/>
                        </a:rPr>
                        <a:t>1</a:t>
                      </a:r>
                      <a:r>
                        <a:rPr lang="ja-JP" altLang="en-US" sz="1100" b="0" i="0" u="none" strike="noStrike" dirty="0">
                          <a:effectLst/>
                          <a:latin typeface="+mn-ea"/>
                          <a:ea typeface="+mn-ea"/>
                        </a:rPr>
                        <a:t>ｇを</a:t>
                      </a:r>
                      <a:r>
                        <a:rPr lang="en-US" altLang="ja-JP" sz="1100" b="0" i="0" u="none" strike="noStrike" dirty="0">
                          <a:effectLst/>
                          <a:latin typeface="+mn-ea"/>
                          <a:ea typeface="+mn-ea"/>
                        </a:rPr>
                        <a:t>4</a:t>
                      </a:r>
                      <a:r>
                        <a:rPr lang="ja-JP" altLang="en-US" sz="1100" b="0" i="0" u="none" strike="noStrike" dirty="0">
                          <a:effectLst/>
                          <a:latin typeface="+mn-ea"/>
                          <a:ea typeface="+mn-ea"/>
                        </a:rPr>
                        <a:t>日間投与。その後超ウラン元素の排泄率の増加が見られなくなるまで</a:t>
                      </a:r>
                      <a:r>
                        <a:rPr lang="en-US" altLang="ja-JP" sz="1100" b="0" i="0" u="none" strike="noStrike" dirty="0">
                          <a:effectLst/>
                          <a:latin typeface="+mn-ea"/>
                          <a:ea typeface="+mn-ea"/>
                        </a:rPr>
                        <a:t>1</a:t>
                      </a:r>
                      <a:r>
                        <a:rPr lang="ja-JP" altLang="en-US" sz="1100" b="0" i="0" u="none" strike="noStrike" dirty="0">
                          <a:effectLst/>
                          <a:latin typeface="+mn-ea"/>
                          <a:ea typeface="+mn-ea"/>
                        </a:rPr>
                        <a:t>週間に</a:t>
                      </a:r>
                      <a:r>
                        <a:rPr lang="en-US" altLang="ja-JP" sz="1100" b="0" i="0" u="none" strike="noStrike" dirty="0">
                          <a:effectLst/>
                          <a:latin typeface="+mn-ea"/>
                          <a:ea typeface="+mn-ea"/>
                        </a:rPr>
                        <a:t>2-dose(1-dose</a:t>
                      </a:r>
                      <a:r>
                        <a:rPr lang="ja-JP" altLang="en-US" sz="1100" b="0" i="0" u="none" strike="noStrike">
                          <a:effectLst/>
                          <a:latin typeface="+mn-ea"/>
                          <a:ea typeface="+mn-ea"/>
                        </a:rPr>
                        <a:t>あたり</a:t>
                      </a:r>
                      <a:r>
                        <a:rPr lang="en-US" altLang="ja-JP" sz="1100" b="0" i="0" u="none" strike="noStrike" dirty="0">
                          <a:effectLst/>
                          <a:latin typeface="+mn-ea"/>
                          <a:ea typeface="+mn-ea"/>
                        </a:rPr>
                        <a:t>ZnDTPA1</a:t>
                      </a:r>
                      <a:r>
                        <a:rPr lang="ja-JP" altLang="en-US" sz="1100" b="0" i="0" u="none" strike="noStrike" dirty="0">
                          <a:effectLst/>
                          <a:latin typeface="+mn-ea"/>
                          <a:ea typeface="+mn-ea"/>
                        </a:rPr>
                        <a:t>ｇ</a:t>
                      </a:r>
                      <a:r>
                        <a:rPr lang="en-US" altLang="ja-JP" sz="1100" b="0" i="0" u="none" strike="noStrike" dirty="0">
                          <a:effectLst/>
                          <a:latin typeface="+mn-ea"/>
                          <a:ea typeface="+mn-ea"/>
                        </a:rPr>
                        <a:t>)</a:t>
                      </a:r>
                      <a:r>
                        <a:rPr lang="ja-JP" altLang="en-US" sz="1100" b="0" i="0" u="none" strike="noStrike" dirty="0">
                          <a:effectLst/>
                          <a:latin typeface="+mn-ea"/>
                          <a:ea typeface="+mn-ea"/>
                        </a:rPr>
                        <a:t>投与。</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ｇ</a:t>
                      </a:r>
                      <a:r>
                        <a:rPr lang="en-US" altLang="ja-JP" sz="1100" b="0" i="0" u="none" strike="noStrike" dirty="0">
                          <a:effectLst/>
                          <a:latin typeface="+mn-ea"/>
                          <a:ea typeface="+mn-ea"/>
                        </a:rPr>
                        <a:t>/5ml</a:t>
                      </a:r>
                      <a:endParaRPr lang="ja-JP" altLang="en-US" sz="1100" b="0" i="0" u="none" strike="noStrike" dirty="0">
                        <a:effectLst/>
                        <a:latin typeface="+mn-ea"/>
                        <a:ea typeface="+mn-ea"/>
                      </a:endParaRPr>
                    </a:p>
                  </a:txBody>
                  <a:tcPr marL="12700" marR="12700" marT="12700" marB="0" anchor="ctr"/>
                </a:tc>
                <a:extLst>
                  <a:ext uri="{0D108BD9-81ED-4DB2-BD59-A6C34878D82A}">
                    <a16:rowId xmlns:a16="http://schemas.microsoft.com/office/drawing/2014/main" val="10005"/>
                  </a:ext>
                </a:extLst>
              </a:tr>
              <a:tr h="296586">
                <a:tc>
                  <a:txBody>
                    <a:bodyPr/>
                    <a:lstStyle/>
                    <a:p>
                      <a:pPr algn="l" fontAlgn="ctr"/>
                      <a:r>
                        <a:rPr lang="ja-JP" altLang="en-US" sz="1100" b="0" i="0" u="none" strike="noStrike" dirty="0">
                          <a:effectLst/>
                          <a:latin typeface="+mn-ea"/>
                          <a:ea typeface="+mn-ea"/>
                        </a:rPr>
                        <a:t>レボチロキシン（チラージンＳ）</a:t>
                      </a:r>
                    </a:p>
                  </a:txBody>
                  <a:tcPr marL="12700" marR="12700" marT="12700" marB="0" anchor="ctr"/>
                </a:tc>
                <a:tc>
                  <a:txBody>
                    <a:bodyPr/>
                    <a:lstStyle/>
                    <a:p>
                      <a:pPr algn="l" fontAlgn="ctr"/>
                      <a:r>
                        <a:rPr lang="el-GR" sz="1100" b="0" i="0" u="none" strike="noStrike" dirty="0">
                          <a:effectLst/>
                          <a:latin typeface="+mn-ea"/>
                          <a:ea typeface="+mn-ea"/>
                        </a:rPr>
                        <a:t>1回25～100</a:t>
                      </a:r>
                      <a:r>
                        <a:rPr lang="en-US" sz="1100" b="0" i="0" u="none" strike="noStrike" dirty="0">
                          <a:effectLst/>
                          <a:latin typeface="+mn-ea"/>
                          <a:ea typeface="+mn-ea"/>
                        </a:rPr>
                        <a:t>µ</a:t>
                      </a:r>
                      <a:r>
                        <a:rPr lang="el-GR" sz="1100" b="0" i="0" u="none" strike="noStrike" dirty="0">
                          <a:effectLst/>
                          <a:latin typeface="+mn-ea"/>
                          <a:ea typeface="+mn-ea"/>
                        </a:rPr>
                        <a:t>g内服</a:t>
                      </a:r>
                    </a:p>
                  </a:txBody>
                  <a:tcPr marL="12700" marR="12700" marT="12700" marB="0" anchor="ctr"/>
                </a:tc>
                <a:tc>
                  <a:txBody>
                    <a:bodyPr/>
                    <a:lstStyle/>
                    <a:p>
                      <a:pPr algn="l" fontAlgn="ctr"/>
                      <a:r>
                        <a:rPr lang="el-GR" sz="1100" b="0" i="0" u="none" strike="noStrike" dirty="0">
                          <a:effectLst/>
                          <a:latin typeface="+mn-ea"/>
                          <a:ea typeface="+mn-ea"/>
                        </a:rPr>
                        <a:t>25</a:t>
                      </a:r>
                      <a:r>
                        <a:rPr lang="en-US" sz="1100" b="0" i="0" u="none" strike="noStrike" dirty="0">
                          <a:effectLst/>
                          <a:latin typeface="+mn-ea"/>
                          <a:ea typeface="+mn-ea"/>
                        </a:rPr>
                        <a:t>µg</a:t>
                      </a:r>
                      <a:r>
                        <a:rPr lang="el-GR" sz="1100" b="0" i="0" u="none" strike="noStrike" dirty="0">
                          <a:effectLst/>
                          <a:latin typeface="+mn-ea"/>
                          <a:ea typeface="+mn-ea"/>
                        </a:rPr>
                        <a:t>/</a:t>
                      </a:r>
                      <a:r>
                        <a:rPr lang="en-US" sz="1100" b="0" i="0" u="none" strike="noStrike" dirty="0">
                          <a:effectLst/>
                          <a:latin typeface="+mn-ea"/>
                          <a:ea typeface="+mn-ea"/>
                        </a:rPr>
                        <a:t>cap</a:t>
                      </a:r>
                      <a:endParaRPr lang="el-GR" sz="1100" b="0" i="0" u="none" strike="noStrike" dirty="0">
                        <a:effectLst/>
                        <a:latin typeface="+mn-ea"/>
                        <a:ea typeface="+mn-ea"/>
                      </a:endParaRPr>
                    </a:p>
                  </a:txBody>
                  <a:tcPr marL="12700" marR="12700" marT="12700" marB="0" anchor="ctr"/>
                </a:tc>
                <a:extLst>
                  <a:ext uri="{0D108BD9-81ED-4DB2-BD59-A6C34878D82A}">
                    <a16:rowId xmlns:a16="http://schemas.microsoft.com/office/drawing/2014/main" val="10006"/>
                  </a:ext>
                </a:extLst>
              </a:tr>
              <a:tr h="30046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チオ硫酸ナトリウム</a:t>
                      </a:r>
                      <a:endParaRPr lang="en-US" altLang="ja-JP" sz="1100" b="0" i="0" u="none" strike="noStrike" dirty="0">
                        <a:effectLst/>
                        <a:latin typeface="+mn-ea"/>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（デトキソール）</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日</a:t>
                      </a:r>
                      <a:r>
                        <a:rPr lang="en-US" altLang="ja-JP" sz="1100" b="0" i="0" u="none" strike="noStrike" dirty="0">
                          <a:effectLst/>
                          <a:latin typeface="+mn-ea"/>
                          <a:ea typeface="+mn-ea"/>
                        </a:rPr>
                        <a:t>1</a:t>
                      </a:r>
                      <a:r>
                        <a:rPr lang="ja-JP" altLang="en-US" sz="1100" b="0" i="0" u="none" strike="noStrike" dirty="0">
                          <a:effectLst/>
                          <a:latin typeface="+mn-ea"/>
                          <a:ea typeface="+mn-ea"/>
                        </a:rPr>
                        <a:t>～</a:t>
                      </a:r>
                      <a:r>
                        <a:rPr lang="en-US" altLang="ja-JP" sz="1100" b="0" i="0" u="none" strike="noStrike" dirty="0">
                          <a:effectLst/>
                          <a:latin typeface="+mn-ea"/>
                          <a:ea typeface="+mn-ea"/>
                        </a:rPr>
                        <a:t>2</a:t>
                      </a:r>
                      <a:r>
                        <a:rPr lang="ja-JP" altLang="en-US" sz="1100" b="0" i="0" u="none" strike="noStrike" dirty="0">
                          <a:effectLst/>
                          <a:latin typeface="+mn-ea"/>
                          <a:ea typeface="+mn-ea"/>
                        </a:rPr>
                        <a:t>ｇ緩徐に静注</a:t>
                      </a:r>
                    </a:p>
                  </a:txBody>
                  <a:tcPr marL="12700" marR="12700" marT="12700" marB="0" anchor="ctr"/>
                </a:tc>
                <a:tc>
                  <a:txBody>
                    <a:bodyPr/>
                    <a:lstStyle/>
                    <a:p>
                      <a:pPr algn="l" fontAlgn="ctr"/>
                      <a:r>
                        <a:rPr lang="en-US" altLang="ja-JP" sz="1100" b="0" i="0" u="none" strike="noStrike" dirty="0">
                          <a:effectLst/>
                          <a:latin typeface="+mn-ea"/>
                          <a:ea typeface="+mn-ea"/>
                        </a:rPr>
                        <a:t>2</a:t>
                      </a:r>
                      <a:r>
                        <a:rPr lang="ja-JP" altLang="en-US" sz="1100" b="0" i="0" u="none" strike="noStrike">
                          <a:effectLst/>
                          <a:latin typeface="+mn-ea"/>
                          <a:ea typeface="+mn-ea"/>
                        </a:rPr>
                        <a:t>ｇ</a:t>
                      </a:r>
                      <a:r>
                        <a:rPr lang="en-US" altLang="ja-JP" sz="1100" b="0" i="0" u="none" strike="noStrike" dirty="0">
                          <a:effectLst/>
                          <a:latin typeface="+mn-ea"/>
                          <a:ea typeface="+mn-ea"/>
                        </a:rPr>
                        <a:t>/20ml</a:t>
                      </a:r>
                      <a:endParaRPr lang="ja-JP" altLang="en-US" sz="1100" b="0" i="0" u="none" strike="noStrike">
                        <a:effectLst/>
                        <a:latin typeface="+mn-ea"/>
                        <a:ea typeface="+mn-ea"/>
                      </a:endParaRPr>
                    </a:p>
                  </a:txBody>
                  <a:tcPr marL="12700" marR="12700" marT="12700" marB="0" anchor="ctr"/>
                </a:tc>
                <a:extLst>
                  <a:ext uri="{0D108BD9-81ED-4DB2-BD59-A6C34878D82A}">
                    <a16:rowId xmlns:a16="http://schemas.microsoft.com/office/drawing/2014/main" val="10007"/>
                  </a:ext>
                </a:extLst>
              </a:tr>
              <a:tr h="296586">
                <a:tc>
                  <a:txBody>
                    <a:bodyPr/>
                    <a:lstStyle/>
                    <a:p>
                      <a:pPr algn="l" fontAlgn="ctr"/>
                      <a:r>
                        <a:rPr lang="ja-JP" altLang="en-US" sz="1100" b="0" i="0" u="none" strike="noStrike" dirty="0">
                          <a:effectLst/>
                          <a:latin typeface="+mn-ea"/>
                          <a:ea typeface="+mn-ea"/>
                        </a:rPr>
                        <a:t>マーロックス懸濁内服液</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回</a:t>
                      </a:r>
                      <a:r>
                        <a:rPr lang="en-US" altLang="ja-JP" sz="1100" b="0" i="0" u="none" strike="noStrike" dirty="0">
                          <a:effectLst/>
                          <a:latin typeface="+mn-ea"/>
                          <a:ea typeface="+mn-ea"/>
                        </a:rPr>
                        <a:t>1.6</a:t>
                      </a:r>
                      <a:r>
                        <a:rPr lang="ja-JP" altLang="en-US" sz="1100" b="0" i="0" u="none" strike="noStrike" dirty="0">
                          <a:effectLst/>
                          <a:latin typeface="+mn-ea"/>
                          <a:ea typeface="+mn-ea"/>
                        </a:rPr>
                        <a:t>～</a:t>
                      </a:r>
                      <a:r>
                        <a:rPr lang="en-US" altLang="ja-JP" sz="1100" b="0" i="0" u="none" strike="noStrike" dirty="0">
                          <a:effectLst/>
                          <a:latin typeface="+mn-ea"/>
                          <a:ea typeface="+mn-ea"/>
                        </a:rPr>
                        <a:t>4.8</a:t>
                      </a:r>
                      <a:r>
                        <a:rPr lang="ja-JP" altLang="en-US" sz="1100" b="0" i="0" u="none" strike="noStrike" dirty="0">
                          <a:effectLst/>
                          <a:latin typeface="+mn-ea"/>
                          <a:ea typeface="+mn-ea"/>
                        </a:rPr>
                        <a:t>ｇ　（</a:t>
                      </a:r>
                      <a:r>
                        <a:rPr lang="en-US" altLang="ja-JP" sz="1100" b="0" i="0" u="none" strike="noStrike" dirty="0">
                          <a:effectLst/>
                          <a:latin typeface="+mn-ea"/>
                          <a:ea typeface="+mn-ea"/>
                        </a:rPr>
                        <a:t>1</a:t>
                      </a:r>
                      <a:r>
                        <a:rPr lang="ja-JP" altLang="en-US" sz="1100" b="0" i="0" u="none" strike="noStrike" dirty="0">
                          <a:effectLst/>
                          <a:latin typeface="+mn-ea"/>
                          <a:ea typeface="+mn-ea"/>
                        </a:rPr>
                        <a:t>ｇを</a:t>
                      </a:r>
                      <a:r>
                        <a:rPr lang="ja-JP" altLang="en-US" sz="1100" b="0" i="0" u="none" strike="noStrike">
                          <a:effectLst/>
                          <a:latin typeface="+mn-ea"/>
                          <a:ea typeface="+mn-ea"/>
                        </a:rPr>
                        <a:t>水</a:t>
                      </a:r>
                      <a:r>
                        <a:rPr lang="en-US" altLang="ja-JP" sz="1100" b="0" i="0" u="none" strike="noStrike" dirty="0">
                          <a:effectLst/>
                          <a:latin typeface="+mn-ea"/>
                          <a:ea typeface="+mn-ea"/>
                        </a:rPr>
                        <a:t>10ml</a:t>
                      </a:r>
                      <a:r>
                        <a:rPr lang="ja-JP" altLang="en-US" sz="1100" b="0" i="0" u="none" strike="noStrike">
                          <a:effectLst/>
                          <a:latin typeface="+mn-ea"/>
                          <a:ea typeface="+mn-ea"/>
                        </a:rPr>
                        <a:t>に</a:t>
                      </a:r>
                      <a:r>
                        <a:rPr lang="ja-JP" altLang="en-US" sz="1100" b="0" i="0" u="none" strike="noStrike" dirty="0">
                          <a:effectLst/>
                          <a:latin typeface="+mn-ea"/>
                          <a:ea typeface="+mn-ea"/>
                        </a:rPr>
                        <a:t>懸濁）</a:t>
                      </a:r>
                    </a:p>
                  </a:txBody>
                  <a:tcPr marL="12700" marR="12700" marT="12700" marB="0" anchor="ctr"/>
                </a:tc>
                <a:tc>
                  <a:txBody>
                    <a:bodyPr/>
                    <a:lstStyle/>
                    <a:p>
                      <a:pPr algn="l" fontAlgn="ctr"/>
                      <a:r>
                        <a:rPr lang="en-US" altLang="ja-JP" sz="1100" b="0" i="0" u="none" strike="noStrike">
                          <a:effectLst/>
                          <a:latin typeface="+mn-ea"/>
                          <a:ea typeface="+mn-ea"/>
                        </a:rPr>
                        <a:t>1.2</a:t>
                      </a:r>
                      <a:r>
                        <a:rPr lang="ja-JP" altLang="en-US" sz="1100" b="0" i="0" u="none" strike="noStrike">
                          <a:effectLst/>
                          <a:latin typeface="+mn-ea"/>
                          <a:ea typeface="+mn-ea"/>
                        </a:rPr>
                        <a:t>ｇ</a:t>
                      </a:r>
                      <a:r>
                        <a:rPr lang="en-US" altLang="ja-JP" sz="1100" b="0" i="0" u="none" strike="noStrike">
                          <a:effectLst/>
                          <a:latin typeface="+mn-ea"/>
                          <a:ea typeface="+mn-ea"/>
                        </a:rPr>
                        <a:t>/</a:t>
                      </a:r>
                      <a:r>
                        <a:rPr lang="ja-JP" altLang="en-US" sz="1100" b="0" i="0" u="none" strike="noStrike">
                          <a:effectLst/>
                          <a:latin typeface="+mn-ea"/>
                          <a:ea typeface="+mn-ea"/>
                        </a:rPr>
                        <a:t>包</a:t>
                      </a:r>
                    </a:p>
                  </a:txBody>
                  <a:tcPr marL="12700" marR="12700" marT="12700" marB="0" anchor="ctr"/>
                </a:tc>
                <a:extLst>
                  <a:ext uri="{0D108BD9-81ED-4DB2-BD59-A6C34878D82A}">
                    <a16:rowId xmlns:a16="http://schemas.microsoft.com/office/drawing/2014/main" val="10008"/>
                  </a:ext>
                </a:extLst>
              </a:tr>
              <a:tr h="296586">
                <a:tc>
                  <a:txBody>
                    <a:bodyPr/>
                    <a:lstStyle/>
                    <a:p>
                      <a:pPr algn="l" fontAlgn="ctr"/>
                      <a:r>
                        <a:rPr lang="ja-JP" altLang="en-US" sz="1100" b="0" i="0" u="none" strike="noStrike" dirty="0">
                          <a:effectLst/>
                          <a:latin typeface="+mn-ea"/>
                          <a:ea typeface="+mn-ea"/>
                        </a:rPr>
                        <a:t>ラキソベロン液</a:t>
                      </a:r>
                    </a:p>
                  </a:txBody>
                  <a:tcPr marL="12700" marR="12700" marT="12700" marB="0" anchor="ctr"/>
                </a:tc>
                <a:tc>
                  <a:txBody>
                    <a:bodyPr/>
                    <a:lstStyle/>
                    <a:p>
                      <a:pPr algn="l" fontAlgn="ctr"/>
                      <a:r>
                        <a:rPr lang="ja-JP" altLang="en-US" sz="1100" b="0" i="0" u="none" strike="noStrike">
                          <a:effectLst/>
                          <a:latin typeface="+mn-ea"/>
                          <a:ea typeface="+mn-ea"/>
                        </a:rPr>
                        <a:t>（ＣＦ前）</a:t>
                      </a:r>
                      <a:r>
                        <a:rPr lang="en-US" altLang="ja-JP" sz="1100" b="0" i="0" u="none" strike="noStrike" dirty="0">
                          <a:effectLst/>
                          <a:latin typeface="+mn-ea"/>
                          <a:ea typeface="+mn-ea"/>
                        </a:rPr>
                        <a:t>1</a:t>
                      </a:r>
                      <a:r>
                        <a:rPr lang="ja-JP" altLang="en-US" sz="1100" b="0" i="0" u="none" strike="noStrike">
                          <a:effectLst/>
                          <a:latin typeface="+mn-ea"/>
                          <a:ea typeface="+mn-ea"/>
                        </a:rPr>
                        <a:t>回</a:t>
                      </a:r>
                      <a:r>
                        <a:rPr lang="en-US" altLang="ja-JP" sz="1100" b="0" i="0" u="none" strike="noStrike" dirty="0">
                          <a:effectLst/>
                          <a:latin typeface="+mn-ea"/>
                          <a:ea typeface="+mn-ea"/>
                        </a:rPr>
                        <a:t>20ml</a:t>
                      </a:r>
                      <a:r>
                        <a:rPr lang="ja-JP" altLang="en-US" sz="1100" b="0" i="0" u="none" strike="noStrike">
                          <a:effectLst/>
                          <a:latin typeface="+mn-ea"/>
                          <a:ea typeface="+mn-ea"/>
                        </a:rPr>
                        <a:t>内服</a:t>
                      </a:r>
                    </a:p>
                  </a:txBody>
                  <a:tcPr marL="12700" marR="12700" marT="12700" marB="0" anchor="ctr"/>
                </a:tc>
                <a:tc>
                  <a:txBody>
                    <a:bodyPr/>
                    <a:lstStyle/>
                    <a:p>
                      <a:pPr algn="l" fontAlgn="ctr"/>
                      <a:r>
                        <a:rPr lang="en-US" altLang="ja-JP" sz="1100" b="0" i="0" u="none" strike="noStrike" dirty="0">
                          <a:effectLst/>
                          <a:latin typeface="+mn-ea"/>
                          <a:ea typeface="+mn-ea"/>
                        </a:rPr>
                        <a:t>10ml/</a:t>
                      </a:r>
                      <a:r>
                        <a:rPr lang="ja-JP" altLang="en-US" sz="1100" b="0" i="0" u="none" strike="noStrike">
                          <a:effectLst/>
                          <a:latin typeface="+mn-ea"/>
                          <a:ea typeface="+mn-ea"/>
                        </a:rPr>
                        <a:t>本</a:t>
                      </a:r>
                    </a:p>
                  </a:txBody>
                  <a:tcPr marL="12700" marR="12700" marT="12700" marB="0" anchor="ctr"/>
                </a:tc>
                <a:extLst>
                  <a:ext uri="{0D108BD9-81ED-4DB2-BD59-A6C34878D82A}">
                    <a16:rowId xmlns:a16="http://schemas.microsoft.com/office/drawing/2014/main" val="10009"/>
                  </a:ext>
                </a:extLst>
              </a:tr>
              <a:tr h="296586">
                <a:tc>
                  <a:txBody>
                    <a:bodyPr/>
                    <a:lstStyle/>
                    <a:p>
                      <a:pPr algn="l" fontAlgn="ctr"/>
                      <a:r>
                        <a:rPr lang="ja-JP" altLang="en-US" sz="1100" b="0" i="0" u="none" strike="noStrike" dirty="0">
                          <a:effectLst/>
                          <a:latin typeface="+mn-ea"/>
                          <a:ea typeface="+mn-ea"/>
                        </a:rPr>
                        <a:t>酸化マグネシウム</a:t>
                      </a:r>
                    </a:p>
                  </a:txBody>
                  <a:tcPr marL="12700" marR="12700" marT="12700" marB="0" anchor="ctr"/>
                </a:tc>
                <a:tc>
                  <a:txBody>
                    <a:bodyPr/>
                    <a:lstStyle/>
                    <a:p>
                      <a:pPr algn="l" fontAlgn="ctr"/>
                      <a:r>
                        <a:rPr lang="ja-JP" altLang="en-US" sz="1100" b="0" i="0" u="none" strike="noStrike" dirty="0">
                          <a:effectLst/>
                          <a:latin typeface="+mn-ea"/>
                          <a:ea typeface="+mn-ea"/>
                        </a:rPr>
                        <a:t>　</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ｇ</a:t>
                      </a:r>
                      <a:r>
                        <a:rPr lang="en-US" altLang="ja-JP" sz="1100" b="0" i="0" u="none" strike="noStrike" dirty="0">
                          <a:effectLst/>
                          <a:latin typeface="+mn-ea"/>
                          <a:ea typeface="+mn-ea"/>
                        </a:rPr>
                        <a:t>/</a:t>
                      </a:r>
                      <a:r>
                        <a:rPr lang="ja-JP" altLang="en-US" sz="1100" b="0" i="0" u="none" strike="noStrike" dirty="0">
                          <a:effectLst/>
                          <a:latin typeface="+mn-ea"/>
                          <a:ea typeface="+mn-ea"/>
                        </a:rPr>
                        <a:t>包</a:t>
                      </a:r>
                    </a:p>
                  </a:txBody>
                  <a:tcPr marL="12700" marR="12700" marT="12700" marB="0" anchor="ctr"/>
                </a:tc>
                <a:extLst>
                  <a:ext uri="{0D108BD9-81ED-4DB2-BD59-A6C34878D82A}">
                    <a16:rowId xmlns:a16="http://schemas.microsoft.com/office/drawing/2014/main" val="10010"/>
                  </a:ext>
                </a:extLst>
              </a:tr>
              <a:tr h="296586">
                <a:tc>
                  <a:txBody>
                    <a:bodyPr/>
                    <a:lstStyle/>
                    <a:p>
                      <a:pPr algn="l" fontAlgn="ctr"/>
                      <a:r>
                        <a:rPr lang="ja-JP" altLang="en-US" sz="1100" b="0" i="0" u="none" strike="noStrike" dirty="0">
                          <a:effectLst/>
                          <a:latin typeface="+mn-ea"/>
                          <a:ea typeface="+mn-ea"/>
                        </a:rPr>
                        <a:t>硫酸バリウム</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a:effectLst/>
                          <a:latin typeface="+mn-ea"/>
                          <a:ea typeface="+mn-ea"/>
                        </a:rPr>
                        <a:t>回</a:t>
                      </a:r>
                      <a:r>
                        <a:rPr lang="en-US" altLang="ja-JP" sz="1100" b="0" i="0" u="none" strike="noStrike" dirty="0">
                          <a:effectLst/>
                          <a:latin typeface="+mn-ea"/>
                          <a:ea typeface="+mn-ea"/>
                        </a:rPr>
                        <a:t>100</a:t>
                      </a:r>
                      <a:r>
                        <a:rPr lang="ja-JP" altLang="en-US" sz="1100" b="0" i="0" u="none" strike="noStrike">
                          <a:effectLst/>
                          <a:latin typeface="+mn-ea"/>
                          <a:ea typeface="+mn-ea"/>
                        </a:rPr>
                        <a:t>～</a:t>
                      </a:r>
                      <a:r>
                        <a:rPr lang="en-US" altLang="ja-JP" sz="1100" b="0" i="0" u="none" strike="noStrike" dirty="0">
                          <a:effectLst/>
                          <a:latin typeface="+mn-ea"/>
                          <a:ea typeface="+mn-ea"/>
                        </a:rPr>
                        <a:t>300ml</a:t>
                      </a:r>
                      <a:r>
                        <a:rPr lang="ja-JP" altLang="en-US" sz="1100" b="0" i="0" u="none" strike="noStrike">
                          <a:effectLst/>
                          <a:latin typeface="+mn-ea"/>
                          <a:ea typeface="+mn-ea"/>
                        </a:rPr>
                        <a:t>内服</a:t>
                      </a:r>
                    </a:p>
                  </a:txBody>
                  <a:tcPr marL="12700" marR="12700" marT="12700" marB="0" anchor="ctr"/>
                </a:tc>
                <a:tc>
                  <a:txBody>
                    <a:bodyPr/>
                    <a:lstStyle/>
                    <a:p>
                      <a:pPr algn="l" fontAlgn="ctr"/>
                      <a:r>
                        <a:rPr lang="ja-JP" altLang="en-US" sz="1100" b="0" i="0" u="none" strike="noStrike">
                          <a:effectLst/>
                          <a:latin typeface="+mn-ea"/>
                          <a:ea typeface="+mn-ea"/>
                        </a:rPr>
                        <a:t>　</a:t>
                      </a:r>
                    </a:p>
                  </a:txBody>
                  <a:tcPr marL="12700" marR="12700" marT="12700" marB="0" anchor="ctr"/>
                </a:tc>
                <a:extLst>
                  <a:ext uri="{0D108BD9-81ED-4DB2-BD59-A6C34878D82A}">
                    <a16:rowId xmlns:a16="http://schemas.microsoft.com/office/drawing/2014/main" val="10011"/>
                  </a:ext>
                </a:extLst>
              </a:tr>
              <a:tr h="296586">
                <a:tc>
                  <a:txBody>
                    <a:bodyPr/>
                    <a:lstStyle/>
                    <a:p>
                      <a:pPr algn="l" fontAlgn="ctr"/>
                      <a:r>
                        <a:rPr lang="ja-JP" altLang="en-US" sz="1100" b="0" i="0" u="none" strike="noStrike" dirty="0">
                          <a:effectLst/>
                          <a:latin typeface="+mn-ea"/>
                          <a:ea typeface="+mn-ea"/>
                        </a:rPr>
                        <a:t>薬用炭</a:t>
                      </a:r>
                    </a:p>
                  </a:txBody>
                  <a:tcPr marL="12700" marR="12700" marT="12700" marB="0" anchor="ctr"/>
                </a:tc>
                <a:tc>
                  <a:txBody>
                    <a:bodyPr/>
                    <a:lstStyle/>
                    <a:p>
                      <a:pPr algn="l" fontAlgn="ctr"/>
                      <a:r>
                        <a:rPr lang="en-US" altLang="ja-JP" sz="1100" b="0" i="0" u="none" strike="noStrike">
                          <a:effectLst/>
                          <a:latin typeface="+mn-ea"/>
                          <a:ea typeface="+mn-ea"/>
                        </a:rPr>
                        <a:t>1</a:t>
                      </a:r>
                      <a:r>
                        <a:rPr lang="ja-JP" altLang="en-US" sz="1100" b="0" i="0" u="none" strike="noStrike">
                          <a:effectLst/>
                          <a:latin typeface="+mn-ea"/>
                          <a:ea typeface="+mn-ea"/>
                        </a:rPr>
                        <a:t>回</a:t>
                      </a:r>
                      <a:r>
                        <a:rPr lang="en-US" altLang="ja-JP" sz="1100" b="0" i="0" u="none" strike="noStrike">
                          <a:effectLst/>
                          <a:latin typeface="+mn-ea"/>
                          <a:ea typeface="+mn-ea"/>
                        </a:rPr>
                        <a:t>20</a:t>
                      </a:r>
                      <a:r>
                        <a:rPr lang="ja-JP" altLang="en-US" sz="1100" b="0" i="0" u="none" strike="noStrike">
                          <a:effectLst/>
                          <a:latin typeface="+mn-ea"/>
                          <a:ea typeface="+mn-ea"/>
                        </a:rPr>
                        <a:t>ｇを水に懸濁し内服</a:t>
                      </a:r>
                    </a:p>
                  </a:txBody>
                  <a:tcPr marL="12700" marR="12700" marT="12700" marB="0" anchor="ctr"/>
                </a:tc>
                <a:tc>
                  <a:txBody>
                    <a:bodyPr/>
                    <a:lstStyle/>
                    <a:p>
                      <a:pPr algn="l" fontAlgn="ctr"/>
                      <a:r>
                        <a:rPr lang="en-US" altLang="ja-JP" sz="1100" b="0" i="0" u="none" strike="noStrike" dirty="0">
                          <a:effectLst/>
                          <a:latin typeface="+mn-ea"/>
                          <a:ea typeface="+mn-ea"/>
                        </a:rPr>
                        <a:t>20</a:t>
                      </a:r>
                      <a:r>
                        <a:rPr lang="ja-JP" altLang="en-US" sz="1100" b="0" i="0" u="none" strike="noStrike" dirty="0">
                          <a:effectLst/>
                          <a:latin typeface="+mn-ea"/>
                          <a:ea typeface="+mn-ea"/>
                        </a:rPr>
                        <a:t>ｇ</a:t>
                      </a:r>
                      <a:r>
                        <a:rPr lang="en-US" altLang="ja-JP" sz="1100" b="0" i="0" u="none" strike="noStrike" dirty="0">
                          <a:effectLst/>
                          <a:latin typeface="+mn-ea"/>
                          <a:ea typeface="+mn-ea"/>
                        </a:rPr>
                        <a:t>/</a:t>
                      </a:r>
                      <a:r>
                        <a:rPr lang="ja-JP" altLang="en-US" sz="1100" b="0" i="0" u="none" strike="noStrike" dirty="0">
                          <a:effectLst/>
                          <a:latin typeface="+mn-ea"/>
                          <a:ea typeface="+mn-ea"/>
                        </a:rPr>
                        <a:t>包</a:t>
                      </a:r>
                    </a:p>
                  </a:txBody>
                  <a:tcPr marL="12700" marR="12700" marT="12700" marB="0" anchor="ctr"/>
                </a:tc>
                <a:extLst>
                  <a:ext uri="{0D108BD9-81ED-4DB2-BD59-A6C34878D82A}">
                    <a16:rowId xmlns:a16="http://schemas.microsoft.com/office/drawing/2014/main" val="10012"/>
                  </a:ext>
                </a:extLst>
              </a:tr>
            </a:tbl>
          </a:graphicData>
        </a:graphic>
      </p:graphicFrame>
      <p:sp>
        <p:nvSpPr>
          <p:cNvPr id="5" name="スライド番号プレースホルダー 4">
            <a:extLst>
              <a:ext uri="{FF2B5EF4-FFF2-40B4-BE49-F238E27FC236}">
                <a16:creationId xmlns:a16="http://schemas.microsoft.com/office/drawing/2014/main" id="{A443F2AA-BF1B-1B42-80E3-0E2DC4E6F05F}"/>
              </a:ext>
            </a:extLst>
          </p:cNvPr>
          <p:cNvSpPr>
            <a:spLocks noGrp="1"/>
          </p:cNvSpPr>
          <p:nvPr>
            <p:ph type="sldNum" sz="quarter" idx="12"/>
          </p:nvPr>
        </p:nvSpPr>
        <p:spPr/>
        <p:txBody>
          <a:bodyPr/>
          <a:lstStyle/>
          <a:p>
            <a:fld id="{58DD1769-DAE9-6C4E-82F4-B62273FFA290}" type="slidenum">
              <a:rPr kumimoji="1" lang="ja-JP" altLang="en-US" smtClean="0"/>
              <a:t>19</a:t>
            </a:fld>
            <a:endParaRPr kumimoji="1" lang="ja-JP" altLang="en-US"/>
          </a:p>
        </p:txBody>
      </p:sp>
    </p:spTree>
    <p:extLst>
      <p:ext uri="{BB962C8B-B14F-4D97-AF65-F5344CB8AC3E}">
        <p14:creationId xmlns:p14="http://schemas.microsoft.com/office/powerpoint/2010/main" val="1599792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B33DA8-2175-7C46-B03A-4D0C8C7BBF32}"/>
              </a:ext>
            </a:extLst>
          </p:cNvPr>
          <p:cNvSpPr>
            <a:spLocks noGrp="1"/>
          </p:cNvSpPr>
          <p:nvPr>
            <p:ph type="title"/>
          </p:nvPr>
        </p:nvSpPr>
        <p:spPr/>
        <p:txBody>
          <a:bodyPr/>
          <a:lstStyle/>
          <a:p>
            <a:r>
              <a:rPr kumimoji="1" lang="ja-JP" altLang="en-US" dirty="0"/>
              <a:t>急性放射線症候群の病態</a:t>
            </a:r>
          </a:p>
        </p:txBody>
      </p:sp>
      <p:sp>
        <p:nvSpPr>
          <p:cNvPr id="3" name="コンテンツ プレースホルダー 2">
            <a:extLst>
              <a:ext uri="{FF2B5EF4-FFF2-40B4-BE49-F238E27FC236}">
                <a16:creationId xmlns:a16="http://schemas.microsoft.com/office/drawing/2014/main" id="{CB8C8E84-35A4-1F44-B733-2C42F6A9B213}"/>
              </a:ext>
            </a:extLst>
          </p:cNvPr>
          <p:cNvSpPr>
            <a:spLocks noGrp="1"/>
          </p:cNvSpPr>
          <p:nvPr>
            <p:ph idx="1"/>
          </p:nvPr>
        </p:nvSpPr>
        <p:spPr/>
        <p:txBody>
          <a:bodyPr/>
          <a:lstStyle/>
          <a:p>
            <a:r>
              <a:rPr kumimoji="1" lang="ja-JP" altLang="en-US" dirty="0"/>
              <a:t>急性放射線症候群</a:t>
            </a:r>
            <a:r>
              <a:rPr kumimoji="1" lang="en-US" altLang="ja-JP" dirty="0"/>
              <a:t>(acute radiation syndrome: ARS)</a:t>
            </a:r>
          </a:p>
          <a:p>
            <a:pPr lvl="1"/>
            <a:r>
              <a:rPr kumimoji="1" lang="en-US" altLang="ja-JP" dirty="0"/>
              <a:t>1Gy</a:t>
            </a:r>
            <a:r>
              <a:rPr kumimoji="1" lang="ja-JP" altLang="en-US" dirty="0"/>
              <a:t>（グレイ）を超える急性被ばくを全身に受けると、骨髄障害　皮膚障害、口腔粘膜障害、消化管障害、中枢神経障害、心臓血管障害などの放射線による確定的影響が被ばく線量に応じて発現</a:t>
            </a:r>
          </a:p>
        </p:txBody>
      </p:sp>
      <p:sp>
        <p:nvSpPr>
          <p:cNvPr id="5" name="テキスト ボックス 4">
            <a:extLst>
              <a:ext uri="{FF2B5EF4-FFF2-40B4-BE49-F238E27FC236}">
                <a16:creationId xmlns:a16="http://schemas.microsoft.com/office/drawing/2014/main" id="{3F0E1E4C-25C9-2746-81D4-17CFE1F3A51A}"/>
              </a:ext>
            </a:extLst>
          </p:cNvPr>
          <p:cNvSpPr txBox="1"/>
          <p:nvPr/>
        </p:nvSpPr>
        <p:spPr>
          <a:xfrm>
            <a:off x="4417860" y="2589930"/>
            <a:ext cx="64633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ja-JP" altLang="en-US"/>
              <a:t>病期</a:t>
            </a:r>
          </a:p>
        </p:txBody>
      </p:sp>
      <p:sp>
        <p:nvSpPr>
          <p:cNvPr id="6" name="右矢印 5">
            <a:extLst>
              <a:ext uri="{FF2B5EF4-FFF2-40B4-BE49-F238E27FC236}">
                <a16:creationId xmlns:a16="http://schemas.microsoft.com/office/drawing/2014/main" id="{FB90717F-C1CE-7D49-88B8-83AB732CF82B}"/>
              </a:ext>
            </a:extLst>
          </p:cNvPr>
          <p:cNvSpPr/>
          <p:nvPr/>
        </p:nvSpPr>
        <p:spPr>
          <a:xfrm>
            <a:off x="1067233" y="3022058"/>
            <a:ext cx="7389416" cy="500062"/>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a:t>時　間　経　過</a:t>
            </a:r>
          </a:p>
        </p:txBody>
      </p:sp>
      <p:sp>
        <p:nvSpPr>
          <p:cNvPr id="7" name="テキスト ボックス 6">
            <a:extLst>
              <a:ext uri="{FF2B5EF4-FFF2-40B4-BE49-F238E27FC236}">
                <a16:creationId xmlns:a16="http://schemas.microsoft.com/office/drawing/2014/main" id="{9F2A3E7B-5257-C648-91C5-10F758BB9233}"/>
              </a:ext>
            </a:extLst>
          </p:cNvPr>
          <p:cNvSpPr txBox="1"/>
          <p:nvPr/>
        </p:nvSpPr>
        <p:spPr>
          <a:xfrm>
            <a:off x="628650" y="2589930"/>
            <a:ext cx="877163" cy="369332"/>
          </a:xfrm>
          <a:prstGeom prst="rect">
            <a:avLst/>
          </a:prstGeom>
          <a:noFill/>
        </p:spPr>
        <p:txBody>
          <a:bodyPr wrap="none" rtlCol="0">
            <a:spAutoFit/>
          </a:bodyPr>
          <a:lstStyle/>
          <a:p>
            <a:r>
              <a:rPr kumimoji="1" lang="ja-JP" altLang="en-US"/>
              <a:t>被ばく</a:t>
            </a:r>
          </a:p>
        </p:txBody>
      </p:sp>
      <p:sp>
        <p:nvSpPr>
          <p:cNvPr id="8" name="三角形 7">
            <a:extLst>
              <a:ext uri="{FF2B5EF4-FFF2-40B4-BE49-F238E27FC236}">
                <a16:creationId xmlns:a16="http://schemas.microsoft.com/office/drawing/2014/main" id="{A940F103-5A09-4A46-9B75-CD8081DF574F}"/>
              </a:ext>
            </a:extLst>
          </p:cNvPr>
          <p:cNvSpPr/>
          <p:nvPr/>
        </p:nvSpPr>
        <p:spPr>
          <a:xfrm rot="10800000">
            <a:off x="981506" y="2959261"/>
            <a:ext cx="214314" cy="182583"/>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E97EB7A-80E8-BE45-A763-1AF3509B98A3}"/>
              </a:ext>
            </a:extLst>
          </p:cNvPr>
          <p:cNvSpPr/>
          <p:nvPr/>
        </p:nvSpPr>
        <p:spPr>
          <a:xfrm>
            <a:off x="1067231" y="3522120"/>
            <a:ext cx="1910888" cy="56417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2059A6F4-0223-8F43-A62A-CD4C9283628A}"/>
              </a:ext>
            </a:extLst>
          </p:cNvPr>
          <p:cNvSpPr/>
          <p:nvPr/>
        </p:nvSpPr>
        <p:spPr>
          <a:xfrm>
            <a:off x="1067231" y="4148854"/>
            <a:ext cx="1910888" cy="141675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4F21A508-02B7-3740-ADA0-32A0DA87C4BE}"/>
              </a:ext>
            </a:extLst>
          </p:cNvPr>
          <p:cNvSpPr/>
          <p:nvPr/>
        </p:nvSpPr>
        <p:spPr>
          <a:xfrm>
            <a:off x="3059591" y="3522120"/>
            <a:ext cx="1370649" cy="56417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CD6BA6AC-05BC-9E4E-B827-7934E8A988E7}"/>
              </a:ext>
            </a:extLst>
          </p:cNvPr>
          <p:cNvSpPr/>
          <p:nvPr/>
        </p:nvSpPr>
        <p:spPr>
          <a:xfrm>
            <a:off x="3059591" y="4148854"/>
            <a:ext cx="1370649" cy="141675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D7C632A3-40C8-304F-9D92-4B0800731F5B}"/>
              </a:ext>
            </a:extLst>
          </p:cNvPr>
          <p:cNvSpPr/>
          <p:nvPr/>
        </p:nvSpPr>
        <p:spPr>
          <a:xfrm>
            <a:off x="4487390" y="3522120"/>
            <a:ext cx="1956054" cy="56417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535EF53-736C-9947-AEB0-51B853EE1436}"/>
              </a:ext>
            </a:extLst>
          </p:cNvPr>
          <p:cNvSpPr/>
          <p:nvPr/>
        </p:nvSpPr>
        <p:spPr>
          <a:xfrm>
            <a:off x="4487389" y="4148854"/>
            <a:ext cx="3969259" cy="14167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CE27BB5F-3900-194D-9AFD-FB3CAD5A34FF}"/>
              </a:ext>
            </a:extLst>
          </p:cNvPr>
          <p:cNvSpPr/>
          <p:nvPr/>
        </p:nvSpPr>
        <p:spPr>
          <a:xfrm>
            <a:off x="6500594" y="3522120"/>
            <a:ext cx="1956054" cy="56417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3265E0C1-74C7-4F41-ADF4-75DA0D528E76}"/>
              </a:ext>
            </a:extLst>
          </p:cNvPr>
          <p:cNvSpPr txBox="1"/>
          <p:nvPr/>
        </p:nvSpPr>
        <p:spPr>
          <a:xfrm>
            <a:off x="1456771" y="3551022"/>
            <a:ext cx="1027845" cy="584775"/>
          </a:xfrm>
          <a:prstGeom prst="rect">
            <a:avLst/>
          </a:prstGeom>
          <a:noFill/>
        </p:spPr>
        <p:txBody>
          <a:bodyPr wrap="none" rtlCol="0">
            <a:spAutoFit/>
          </a:bodyPr>
          <a:lstStyle/>
          <a:p>
            <a:pPr algn="ctr"/>
            <a:r>
              <a:rPr kumimoji="1" lang="ja-JP" altLang="en-US" sz="1600"/>
              <a:t>前駆期</a:t>
            </a:r>
            <a:endParaRPr kumimoji="1" lang="en-US" altLang="ja-JP" sz="1600" dirty="0"/>
          </a:p>
          <a:p>
            <a:pPr algn="ctr"/>
            <a:r>
              <a:rPr lang="en-US" altLang="ja-JP" sz="1600" dirty="0"/>
              <a:t>〜48</a:t>
            </a:r>
            <a:r>
              <a:rPr lang="ja-JP" altLang="en-US" sz="1600"/>
              <a:t>時間</a:t>
            </a:r>
            <a:endParaRPr kumimoji="1" lang="ja-JP" altLang="en-US" sz="1600"/>
          </a:p>
        </p:txBody>
      </p:sp>
      <p:sp>
        <p:nvSpPr>
          <p:cNvPr id="17" name="テキスト ボックス 16">
            <a:extLst>
              <a:ext uri="{FF2B5EF4-FFF2-40B4-BE49-F238E27FC236}">
                <a16:creationId xmlns:a16="http://schemas.microsoft.com/office/drawing/2014/main" id="{A3156C4B-F4B0-3A4E-B7B4-22EF9D62CA92}"/>
              </a:ext>
            </a:extLst>
          </p:cNvPr>
          <p:cNvSpPr txBox="1"/>
          <p:nvPr/>
        </p:nvSpPr>
        <p:spPr>
          <a:xfrm>
            <a:off x="3116281" y="3537549"/>
            <a:ext cx="1027845" cy="584775"/>
          </a:xfrm>
          <a:prstGeom prst="rect">
            <a:avLst/>
          </a:prstGeom>
          <a:noFill/>
        </p:spPr>
        <p:txBody>
          <a:bodyPr wrap="none" rtlCol="0">
            <a:spAutoFit/>
          </a:bodyPr>
          <a:lstStyle/>
          <a:p>
            <a:pPr algn="ctr"/>
            <a:r>
              <a:rPr kumimoji="1" lang="ja-JP" altLang="en-US" sz="1600"/>
              <a:t>潜伏期</a:t>
            </a:r>
            <a:endParaRPr kumimoji="1" lang="en-US" altLang="ja-JP" sz="1600" dirty="0"/>
          </a:p>
          <a:p>
            <a:pPr algn="ctr"/>
            <a:r>
              <a:rPr lang="en-US" altLang="ja-JP" sz="1600" dirty="0"/>
              <a:t>0〜3</a:t>
            </a:r>
            <a:r>
              <a:rPr lang="ja-JP" altLang="en-US" sz="1600"/>
              <a:t>週間</a:t>
            </a:r>
            <a:endParaRPr kumimoji="1" lang="ja-JP" altLang="en-US" sz="1600"/>
          </a:p>
        </p:txBody>
      </p:sp>
      <p:sp>
        <p:nvSpPr>
          <p:cNvPr id="18" name="テキスト ボックス 17">
            <a:extLst>
              <a:ext uri="{FF2B5EF4-FFF2-40B4-BE49-F238E27FC236}">
                <a16:creationId xmlns:a16="http://schemas.microsoft.com/office/drawing/2014/main" id="{171F4858-6301-7844-BB9F-142FD5A59405}"/>
              </a:ext>
            </a:extLst>
          </p:cNvPr>
          <p:cNvSpPr txBox="1"/>
          <p:nvPr/>
        </p:nvSpPr>
        <p:spPr>
          <a:xfrm>
            <a:off x="5113429" y="3672814"/>
            <a:ext cx="800219" cy="338554"/>
          </a:xfrm>
          <a:prstGeom prst="rect">
            <a:avLst/>
          </a:prstGeom>
          <a:noFill/>
        </p:spPr>
        <p:txBody>
          <a:bodyPr wrap="none" rtlCol="0">
            <a:spAutoFit/>
          </a:bodyPr>
          <a:lstStyle/>
          <a:p>
            <a:pPr algn="ctr"/>
            <a:r>
              <a:rPr kumimoji="1" lang="ja-JP" altLang="en-US" sz="1600"/>
              <a:t>発症期</a:t>
            </a:r>
          </a:p>
        </p:txBody>
      </p:sp>
      <p:sp>
        <p:nvSpPr>
          <p:cNvPr id="19" name="テキスト ボックス 18">
            <a:extLst>
              <a:ext uri="{FF2B5EF4-FFF2-40B4-BE49-F238E27FC236}">
                <a16:creationId xmlns:a16="http://schemas.microsoft.com/office/drawing/2014/main" id="{B4CEE759-C85E-0B49-9ECF-B55FCD083C58}"/>
              </a:ext>
            </a:extLst>
          </p:cNvPr>
          <p:cNvSpPr txBox="1"/>
          <p:nvPr/>
        </p:nvSpPr>
        <p:spPr>
          <a:xfrm>
            <a:off x="1077947" y="4180618"/>
            <a:ext cx="1889456" cy="1384995"/>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200"/>
              <a:t>嘔気・嘔吐</a:t>
            </a:r>
            <a:r>
              <a:rPr lang="en-US" altLang="ja-JP" sz="1200" dirty="0"/>
              <a:t>(1Gy</a:t>
            </a:r>
            <a:r>
              <a:rPr lang="ja-JP" altLang="en-US" sz="1200"/>
              <a:t>以上</a:t>
            </a:r>
            <a:r>
              <a:rPr lang="en-US" altLang="ja-JP" sz="1200" dirty="0"/>
              <a:t>)</a:t>
            </a:r>
          </a:p>
          <a:p>
            <a:r>
              <a:rPr kumimoji="1" lang="ja-JP" altLang="en-US" sz="1200"/>
              <a:t>頭痛</a:t>
            </a:r>
            <a:r>
              <a:rPr lang="en-US" altLang="ja-JP" sz="1200" dirty="0"/>
              <a:t>(4Gy</a:t>
            </a:r>
            <a:r>
              <a:rPr lang="ja-JP" altLang="en-US" sz="1200"/>
              <a:t>以上</a:t>
            </a:r>
            <a:r>
              <a:rPr lang="en-US" altLang="ja-JP" sz="1200" dirty="0"/>
              <a:t>)</a:t>
            </a:r>
          </a:p>
          <a:p>
            <a:r>
              <a:rPr kumimoji="1" lang="ja-JP" altLang="en-US" sz="1200"/>
              <a:t>下痢</a:t>
            </a:r>
            <a:r>
              <a:rPr lang="en-US" altLang="ja-JP" sz="1200" dirty="0"/>
              <a:t>(6Gy</a:t>
            </a:r>
            <a:r>
              <a:rPr lang="ja-JP" altLang="en-US" sz="1200"/>
              <a:t>以上</a:t>
            </a:r>
            <a:r>
              <a:rPr lang="en-US" altLang="ja-JP" sz="1200" dirty="0"/>
              <a:t>)</a:t>
            </a:r>
            <a:endParaRPr kumimoji="1" lang="en-US" altLang="ja-JP" sz="1200" dirty="0"/>
          </a:p>
          <a:p>
            <a:r>
              <a:rPr lang="ja-JP" altLang="en-US" sz="1200"/>
              <a:t>発熱</a:t>
            </a:r>
            <a:r>
              <a:rPr lang="en-US" altLang="ja-JP" sz="1200" dirty="0"/>
              <a:t>(6Gy</a:t>
            </a:r>
            <a:r>
              <a:rPr lang="ja-JP" altLang="en-US" sz="1200"/>
              <a:t>以上</a:t>
            </a:r>
            <a:r>
              <a:rPr lang="en-US" altLang="ja-JP" sz="1200" dirty="0"/>
              <a:t>)</a:t>
            </a:r>
          </a:p>
          <a:p>
            <a:r>
              <a:rPr kumimoji="1" lang="ja-JP" altLang="en-US" sz="1200"/>
              <a:t>意識障害</a:t>
            </a:r>
            <a:r>
              <a:rPr lang="en-US" altLang="ja-JP" sz="1200" dirty="0"/>
              <a:t>(8Gy</a:t>
            </a:r>
            <a:r>
              <a:rPr lang="ja-JP" altLang="en-US" sz="1200"/>
              <a:t>以上</a:t>
            </a:r>
            <a:r>
              <a:rPr lang="en-US" altLang="ja-JP" sz="1200" dirty="0"/>
              <a:t>)</a:t>
            </a:r>
          </a:p>
          <a:p>
            <a:r>
              <a:rPr lang="ja-JP" altLang="en-US" sz="1200"/>
              <a:t>初期紅斑</a:t>
            </a:r>
            <a:endParaRPr lang="en-US" altLang="ja-JP" sz="1200" dirty="0"/>
          </a:p>
          <a:p>
            <a:r>
              <a:rPr lang="ja-JP" altLang="en-US" sz="1200"/>
              <a:t>唾液腺の腫脹など</a:t>
            </a:r>
            <a:endParaRPr lang="en-US" altLang="ja-JP" sz="1200" dirty="0"/>
          </a:p>
        </p:txBody>
      </p:sp>
      <p:sp>
        <p:nvSpPr>
          <p:cNvPr id="20" name="テキスト ボックス 19">
            <a:extLst>
              <a:ext uri="{FF2B5EF4-FFF2-40B4-BE49-F238E27FC236}">
                <a16:creationId xmlns:a16="http://schemas.microsoft.com/office/drawing/2014/main" id="{BA20C7A5-846E-7E48-8DCC-301885FECC86}"/>
              </a:ext>
            </a:extLst>
          </p:cNvPr>
          <p:cNvSpPr txBox="1"/>
          <p:nvPr/>
        </p:nvSpPr>
        <p:spPr>
          <a:xfrm>
            <a:off x="6565550" y="3522120"/>
            <a:ext cx="1826141" cy="584775"/>
          </a:xfrm>
          <a:prstGeom prst="rect">
            <a:avLst/>
          </a:prstGeom>
          <a:noFill/>
        </p:spPr>
        <p:txBody>
          <a:bodyPr wrap="none" rtlCol="0">
            <a:spAutoFit/>
          </a:bodyPr>
          <a:lstStyle/>
          <a:p>
            <a:pPr algn="ctr"/>
            <a:r>
              <a:rPr kumimoji="1" lang="ja-JP" altLang="en-US" sz="1600"/>
              <a:t>回復期</a:t>
            </a:r>
            <a:endParaRPr kumimoji="1" lang="en-US" altLang="ja-JP" sz="1600" dirty="0"/>
          </a:p>
          <a:p>
            <a:pPr algn="ctr"/>
            <a:r>
              <a:rPr lang="ja-JP" altLang="en-US" sz="1600"/>
              <a:t>（あるいは死亡）</a:t>
            </a:r>
            <a:endParaRPr kumimoji="1" lang="ja-JP" altLang="en-US" sz="1600"/>
          </a:p>
        </p:txBody>
      </p:sp>
      <p:sp>
        <p:nvSpPr>
          <p:cNvPr id="21" name="テキスト ボックス 20">
            <a:extLst>
              <a:ext uri="{FF2B5EF4-FFF2-40B4-BE49-F238E27FC236}">
                <a16:creationId xmlns:a16="http://schemas.microsoft.com/office/drawing/2014/main" id="{28E296C9-C81F-1C4B-BEA6-5867C949ECF7}"/>
              </a:ext>
            </a:extLst>
          </p:cNvPr>
          <p:cNvSpPr txBox="1"/>
          <p:nvPr/>
        </p:nvSpPr>
        <p:spPr>
          <a:xfrm>
            <a:off x="3305200" y="4240187"/>
            <a:ext cx="879429" cy="307777"/>
          </a:xfrm>
          <a:prstGeom prst="rect">
            <a:avLst/>
          </a:prstGeom>
          <a:noFill/>
        </p:spPr>
        <p:txBody>
          <a:bodyPr wrap="square" rtlCol="0">
            <a:spAutoFit/>
          </a:bodyPr>
          <a:lstStyle/>
          <a:p>
            <a:pPr algn="ctr"/>
            <a:r>
              <a:rPr lang="ja-JP" altLang="en-US" sz="1400"/>
              <a:t>無症状</a:t>
            </a:r>
            <a:endParaRPr lang="en-US" altLang="ja-JP" sz="1400" dirty="0"/>
          </a:p>
        </p:txBody>
      </p:sp>
      <p:sp>
        <p:nvSpPr>
          <p:cNvPr id="22" name="テキスト ボックス 21">
            <a:extLst>
              <a:ext uri="{FF2B5EF4-FFF2-40B4-BE49-F238E27FC236}">
                <a16:creationId xmlns:a16="http://schemas.microsoft.com/office/drawing/2014/main" id="{4BCF7ADE-67F1-6143-B366-7D71D746694D}"/>
              </a:ext>
            </a:extLst>
          </p:cNvPr>
          <p:cNvSpPr txBox="1"/>
          <p:nvPr/>
        </p:nvSpPr>
        <p:spPr>
          <a:xfrm>
            <a:off x="5272309" y="4302155"/>
            <a:ext cx="2834373" cy="954107"/>
          </a:xfrm>
          <a:prstGeom prst="rect">
            <a:avLst/>
          </a:prstGeom>
          <a:noFill/>
        </p:spPr>
        <p:txBody>
          <a:bodyPr wrap="square" rtlCol="0">
            <a:spAutoFit/>
          </a:bodyPr>
          <a:lstStyle/>
          <a:p>
            <a:r>
              <a:rPr lang="ja-JP" altLang="en-US" sz="1400"/>
              <a:t>造血器障害（感染・出血）</a:t>
            </a:r>
            <a:endParaRPr lang="en-US" altLang="ja-JP" sz="1400" dirty="0"/>
          </a:p>
          <a:p>
            <a:r>
              <a:rPr lang="ja-JP" altLang="en-US" sz="1400"/>
              <a:t>消化管障害</a:t>
            </a:r>
            <a:endParaRPr lang="en-US" altLang="ja-JP" sz="1400" dirty="0"/>
          </a:p>
          <a:p>
            <a:r>
              <a:rPr lang="ja-JP" altLang="en-US" sz="1400"/>
              <a:t>皮膚障害</a:t>
            </a:r>
            <a:endParaRPr lang="en-US" altLang="ja-JP" sz="1400" dirty="0"/>
          </a:p>
          <a:p>
            <a:r>
              <a:rPr lang="ja-JP" altLang="en-US" sz="1400"/>
              <a:t>神経・血管障害</a:t>
            </a:r>
            <a:endParaRPr lang="en-US" altLang="ja-JP" sz="1400" dirty="0"/>
          </a:p>
        </p:txBody>
      </p:sp>
      <p:sp>
        <p:nvSpPr>
          <p:cNvPr id="23" name="下矢印 22">
            <a:extLst>
              <a:ext uri="{FF2B5EF4-FFF2-40B4-BE49-F238E27FC236}">
                <a16:creationId xmlns:a16="http://schemas.microsoft.com/office/drawing/2014/main" id="{8D0C5DDD-4A2D-5A49-AD85-DFB30C6A76AF}"/>
              </a:ext>
            </a:extLst>
          </p:cNvPr>
          <p:cNvSpPr/>
          <p:nvPr/>
        </p:nvSpPr>
        <p:spPr>
          <a:xfrm>
            <a:off x="4761941" y="4180618"/>
            <a:ext cx="491529" cy="1197182"/>
          </a:xfrm>
          <a:prstGeom prst="downArrow">
            <a:avLst/>
          </a:prstGeom>
          <a:solidFill>
            <a:srgbClr val="FFC000"/>
          </a:solidFill>
          <a:ln>
            <a:solidFill>
              <a:srgbClr val="FFC000"/>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64EE4681-8B29-994A-A608-4B654884C9D6}"/>
              </a:ext>
            </a:extLst>
          </p:cNvPr>
          <p:cNvSpPr txBox="1"/>
          <p:nvPr/>
        </p:nvSpPr>
        <p:spPr>
          <a:xfrm>
            <a:off x="4832459" y="4275743"/>
            <a:ext cx="369332" cy="1091527"/>
          </a:xfrm>
          <a:prstGeom prst="rect">
            <a:avLst/>
          </a:prstGeom>
          <a:noFill/>
        </p:spPr>
        <p:txBody>
          <a:bodyPr vert="eaVert" wrap="square" rtlCol="0">
            <a:spAutoFit/>
          </a:bodyPr>
          <a:lstStyle/>
          <a:p>
            <a:r>
              <a:rPr kumimoji="1" lang="ja-JP" altLang="en-US" sz="1200"/>
              <a:t>被ばく線量大</a:t>
            </a:r>
          </a:p>
        </p:txBody>
      </p:sp>
      <p:sp>
        <p:nvSpPr>
          <p:cNvPr id="27" name="テキスト ボックス 26">
            <a:extLst>
              <a:ext uri="{FF2B5EF4-FFF2-40B4-BE49-F238E27FC236}">
                <a16:creationId xmlns:a16="http://schemas.microsoft.com/office/drawing/2014/main" id="{8D8A76DE-2CA3-0647-9935-03FD9C221D45}"/>
              </a:ext>
            </a:extLst>
          </p:cNvPr>
          <p:cNvSpPr txBox="1"/>
          <p:nvPr/>
        </p:nvSpPr>
        <p:spPr>
          <a:xfrm>
            <a:off x="1032957" y="5620473"/>
            <a:ext cx="1961738" cy="1200329"/>
          </a:xfrm>
          <a:prstGeom prst="rect">
            <a:avLst/>
          </a:prstGeom>
          <a:noFill/>
        </p:spPr>
        <p:txBody>
          <a:bodyPr wrap="square" rtlCol="0">
            <a:spAutoFit/>
          </a:bodyPr>
          <a:lstStyle/>
          <a:p>
            <a:r>
              <a:rPr kumimoji="1" lang="ja-JP" altLang="en-US" sz="1200"/>
              <a:t>消化管の蠕動運動亢進や消化管ホルモン分泌亢進、皮膚、粘膜の毛細血管拡張および透過性亢進、神経血管反応亢進などの基礎病態に基づく</a:t>
            </a:r>
          </a:p>
        </p:txBody>
      </p:sp>
      <p:sp>
        <p:nvSpPr>
          <p:cNvPr id="28" name="テキスト ボックス 27">
            <a:extLst>
              <a:ext uri="{FF2B5EF4-FFF2-40B4-BE49-F238E27FC236}">
                <a16:creationId xmlns:a16="http://schemas.microsoft.com/office/drawing/2014/main" id="{A7BF0265-6463-3141-B6B7-98B8D551BB1A}"/>
              </a:ext>
            </a:extLst>
          </p:cNvPr>
          <p:cNvSpPr txBox="1"/>
          <p:nvPr/>
        </p:nvSpPr>
        <p:spPr>
          <a:xfrm>
            <a:off x="3084343" y="5620473"/>
            <a:ext cx="1362473" cy="1015663"/>
          </a:xfrm>
          <a:prstGeom prst="rect">
            <a:avLst/>
          </a:prstGeom>
          <a:noFill/>
        </p:spPr>
        <p:txBody>
          <a:bodyPr wrap="square" rtlCol="0">
            <a:spAutoFit/>
          </a:bodyPr>
          <a:lstStyle/>
          <a:p>
            <a:r>
              <a:rPr kumimoji="1" lang="ja-JP" altLang="en-US" sz="1200"/>
              <a:t>放射線感受性が高い組織の細胞死に伴う細胞欠落症状が発現するまでの期間</a:t>
            </a:r>
          </a:p>
        </p:txBody>
      </p:sp>
      <p:sp>
        <p:nvSpPr>
          <p:cNvPr id="29" name="テキスト ボックス 28">
            <a:extLst>
              <a:ext uri="{FF2B5EF4-FFF2-40B4-BE49-F238E27FC236}">
                <a16:creationId xmlns:a16="http://schemas.microsoft.com/office/drawing/2014/main" id="{537D0FF0-03AB-0D4B-95B9-98AD9952A97E}"/>
              </a:ext>
            </a:extLst>
          </p:cNvPr>
          <p:cNvSpPr txBox="1"/>
          <p:nvPr/>
        </p:nvSpPr>
        <p:spPr>
          <a:xfrm>
            <a:off x="4487389" y="5620473"/>
            <a:ext cx="3969259" cy="276999"/>
          </a:xfrm>
          <a:prstGeom prst="rect">
            <a:avLst/>
          </a:prstGeom>
          <a:noFill/>
        </p:spPr>
        <p:txBody>
          <a:bodyPr wrap="square" rtlCol="0">
            <a:spAutoFit/>
          </a:bodyPr>
          <a:lstStyle/>
          <a:p>
            <a:r>
              <a:rPr kumimoji="1" lang="ja-JP" altLang="en-US" sz="1200"/>
              <a:t>線量に応じて種々の症候群が発症</a:t>
            </a:r>
          </a:p>
        </p:txBody>
      </p:sp>
      <p:sp>
        <p:nvSpPr>
          <p:cNvPr id="25" name="スライド番号プレースホルダー 24">
            <a:extLst>
              <a:ext uri="{FF2B5EF4-FFF2-40B4-BE49-F238E27FC236}">
                <a16:creationId xmlns:a16="http://schemas.microsoft.com/office/drawing/2014/main" id="{251D099E-8C7D-E54E-9814-C33CFDEF6884}"/>
              </a:ext>
            </a:extLst>
          </p:cNvPr>
          <p:cNvSpPr>
            <a:spLocks noGrp="1"/>
          </p:cNvSpPr>
          <p:nvPr>
            <p:ph type="sldNum" sz="quarter" idx="12"/>
          </p:nvPr>
        </p:nvSpPr>
        <p:spPr/>
        <p:txBody>
          <a:bodyPr/>
          <a:lstStyle/>
          <a:p>
            <a:fld id="{58DD1769-DAE9-6C4E-82F4-B62273FFA290}" type="slidenum">
              <a:rPr kumimoji="1" lang="ja-JP" altLang="en-US" smtClean="0"/>
              <a:t>2</a:t>
            </a:fld>
            <a:endParaRPr kumimoji="1" lang="ja-JP" altLang="en-US"/>
          </a:p>
        </p:txBody>
      </p:sp>
    </p:spTree>
    <p:extLst>
      <p:ext uri="{BB962C8B-B14F-4D97-AF65-F5344CB8AC3E}">
        <p14:creationId xmlns:p14="http://schemas.microsoft.com/office/powerpoint/2010/main" val="2104986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a:t>放射性核種による汚染時の選択薬剤 </a:t>
            </a:r>
            <a:r>
              <a:rPr lang="en-US" altLang="ja-JP"/>
              <a:t>1</a:t>
            </a:r>
            <a:endParaRPr lang="ja-JP" altLang="en-US" dirty="0"/>
          </a:p>
        </p:txBody>
      </p:sp>
      <p:graphicFrame>
        <p:nvGraphicFramePr>
          <p:cNvPr id="4" name="コンテンツ プレースホルダー 3"/>
          <p:cNvGraphicFramePr>
            <a:graphicFrameLocks noGrp="1"/>
          </p:cNvGraphicFramePr>
          <p:nvPr>
            <p:ph idx="1"/>
          </p:nvPr>
        </p:nvGraphicFramePr>
        <p:xfrm>
          <a:off x="628650" y="1271588"/>
          <a:ext cx="8229600" cy="4638040"/>
        </p:xfrm>
        <a:graphic>
          <a:graphicData uri="http://schemas.openxmlformats.org/drawingml/2006/table">
            <a:tbl>
              <a:tblPr firstRow="1" bandRow="1">
                <a:tableStyleId>{5C22544A-7EE6-4342-B048-85BDC9FD1C3A}</a:tableStyleId>
              </a:tblPr>
              <a:tblGrid>
                <a:gridCol w="181054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2962672">
                  <a:extLst>
                    <a:ext uri="{9D8B030D-6E8A-4147-A177-3AD203B41FA5}">
                      <a16:colId xmlns:a16="http://schemas.microsoft.com/office/drawing/2014/main" val="20003"/>
                    </a:ext>
                  </a:extLst>
                </a:gridCol>
              </a:tblGrid>
              <a:tr h="370840">
                <a:tc>
                  <a:txBody>
                    <a:bodyPr/>
                    <a:lstStyle/>
                    <a:p>
                      <a:pPr algn="ctr">
                        <a:spcAft>
                          <a:spcPts val="0"/>
                        </a:spcAft>
                      </a:pPr>
                      <a:r>
                        <a:rPr lang="ja-JP" sz="1800" b="0" kern="100" dirty="0">
                          <a:effectLst/>
                          <a:latin typeface="+mn-ea"/>
                          <a:ea typeface="+mn-ea"/>
                          <a:cs typeface="Times New Roman"/>
                        </a:rPr>
                        <a:t>核　種</a:t>
                      </a:r>
                      <a:endParaRPr lang="ja-JP" sz="900" b="0" kern="100" dirty="0">
                        <a:effectLst/>
                        <a:latin typeface="+mn-ea"/>
                        <a:ea typeface="+mn-ea"/>
                        <a:cs typeface="Times New Roman"/>
                      </a:endParaRPr>
                    </a:p>
                  </a:txBody>
                  <a:tcPr marL="62865" marR="62865" marT="0" marB="0" anchor="ctr"/>
                </a:tc>
                <a:tc>
                  <a:txBody>
                    <a:bodyPr/>
                    <a:lstStyle/>
                    <a:p>
                      <a:pPr algn="ctr">
                        <a:spcAft>
                          <a:spcPts val="0"/>
                        </a:spcAft>
                      </a:pPr>
                      <a:r>
                        <a:rPr lang="ja-JP" sz="1800" b="0" kern="100" dirty="0">
                          <a:effectLst/>
                          <a:latin typeface="+mn-ea"/>
                          <a:ea typeface="+mn-ea"/>
                          <a:cs typeface="Times New Roman"/>
                        </a:rPr>
                        <a:t>直後の処置</a:t>
                      </a:r>
                      <a:endParaRPr lang="ja-JP" sz="900" b="0" kern="100" dirty="0">
                        <a:effectLst/>
                        <a:latin typeface="+mn-ea"/>
                        <a:ea typeface="+mn-ea"/>
                        <a:cs typeface="Times New Roman"/>
                      </a:endParaRPr>
                    </a:p>
                  </a:txBody>
                  <a:tcPr marL="62865" marR="62865" marT="0" marB="0" anchor="ctr"/>
                </a:tc>
                <a:tc>
                  <a:txBody>
                    <a:bodyPr/>
                    <a:lstStyle/>
                    <a:p>
                      <a:pPr algn="ctr">
                        <a:spcAft>
                          <a:spcPts val="0"/>
                        </a:spcAft>
                      </a:pPr>
                      <a:r>
                        <a:rPr lang="ja-JP" sz="1800" b="0" kern="100" dirty="0">
                          <a:effectLst/>
                          <a:latin typeface="+mn-ea"/>
                          <a:ea typeface="+mn-ea"/>
                          <a:cs typeface="Times New Roman"/>
                        </a:rPr>
                        <a:t>考慮すべき薬剤</a:t>
                      </a:r>
                      <a:endParaRPr lang="ja-JP" sz="900" b="0" kern="100" dirty="0">
                        <a:effectLst/>
                        <a:latin typeface="+mn-ea"/>
                        <a:ea typeface="+mn-ea"/>
                        <a:cs typeface="Times New Roman"/>
                      </a:endParaRPr>
                    </a:p>
                  </a:txBody>
                  <a:tcPr marL="62865" marR="62865" marT="0" marB="0" anchor="ctr"/>
                </a:tc>
                <a:tc>
                  <a:txBody>
                    <a:bodyPr/>
                    <a:lstStyle/>
                    <a:p>
                      <a:pPr algn="ctr">
                        <a:spcAft>
                          <a:spcPts val="0"/>
                        </a:spcAft>
                      </a:pPr>
                      <a:r>
                        <a:rPr lang="ja-JP" sz="1800" b="0" kern="100" dirty="0">
                          <a:effectLst/>
                          <a:latin typeface="+mn-ea"/>
                          <a:ea typeface="+mn-ea"/>
                          <a:cs typeface="Times New Roman"/>
                        </a:rPr>
                        <a:t>注　意</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0"/>
                  </a:ext>
                </a:extLst>
              </a:tr>
              <a:tr h="370840">
                <a:tc>
                  <a:txBody>
                    <a:bodyPr/>
                    <a:lstStyle/>
                    <a:p>
                      <a:pPr algn="just">
                        <a:spcAft>
                          <a:spcPts val="0"/>
                        </a:spcAft>
                      </a:pPr>
                      <a:r>
                        <a:rPr lang="ja-JP" sz="1400" b="0" kern="100" dirty="0">
                          <a:effectLst/>
                          <a:latin typeface="+mn-ea"/>
                          <a:ea typeface="+mn-ea"/>
                          <a:cs typeface="Times New Roman"/>
                        </a:rPr>
                        <a:t>アメリシウム</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(Am) Americium</a:t>
                      </a:r>
                      <a:endParaRPr lang="ja-JP" sz="900" b="0" kern="100" dirty="0">
                        <a:effectLst/>
                        <a:latin typeface="+mn-ea"/>
                        <a:ea typeface="+mn-ea"/>
                        <a:cs typeface="Times New Roman"/>
                      </a:endParaRPr>
                    </a:p>
                  </a:txBody>
                  <a:tcPr marL="62865" marR="62865" marT="0" marB="0" anchor="ctr"/>
                </a:tc>
                <a:tc>
                  <a:txBody>
                    <a:bodyPr/>
                    <a:lstStyle/>
                    <a:p>
                      <a:pPr marL="137160" algn="just">
                        <a:spcAft>
                          <a:spcPts val="0"/>
                        </a:spcAft>
                      </a:pPr>
                      <a:r>
                        <a:rPr lang="en-US" sz="1400" b="0" kern="100" dirty="0">
                          <a:effectLst/>
                          <a:latin typeface="+mn-ea"/>
                          <a:ea typeface="+mn-ea"/>
                        </a:rPr>
                        <a:t>DTPA</a:t>
                      </a:r>
                      <a:endParaRPr lang="ja-JP" sz="800" b="0" kern="100" dirty="0">
                        <a:effectLst/>
                        <a:latin typeface="+mn-ea"/>
                        <a:ea typeface="+mn-ea"/>
                      </a:endParaRPr>
                    </a:p>
                  </a:txBody>
                  <a:tcPr marL="62865" marR="62865" marT="0" marB="0" anchor="ctr"/>
                </a:tc>
                <a:tc>
                  <a:txBody>
                    <a:bodyPr/>
                    <a:lstStyle/>
                    <a:p>
                      <a:pPr indent="66675" algn="just">
                        <a:spcAft>
                          <a:spcPts val="0"/>
                        </a:spcAft>
                      </a:pPr>
                      <a:r>
                        <a:rPr lang="en-US" sz="1400" b="0" kern="100">
                          <a:effectLst/>
                          <a:latin typeface="+mn-ea"/>
                          <a:ea typeface="+mn-ea"/>
                        </a:rPr>
                        <a:t>DTPA, CaEDTA</a:t>
                      </a:r>
                      <a:endParaRPr lang="ja-JP" sz="800" b="0" kern="100">
                        <a:effectLst/>
                        <a:latin typeface="+mn-ea"/>
                        <a:ea typeface="+mn-ea"/>
                      </a:endParaRPr>
                    </a:p>
                  </a:txBody>
                  <a:tcPr marL="62865" marR="62865" marT="0" marB="0" anchor="ctr"/>
                </a:tc>
                <a:tc>
                  <a:txBody>
                    <a:bodyPr/>
                    <a:lstStyle/>
                    <a:p>
                      <a:pPr marL="0" indent="0" algn="l">
                        <a:spcAft>
                          <a:spcPts val="0"/>
                        </a:spcAft>
                      </a:pPr>
                      <a:r>
                        <a:rPr lang="ja-JP" sz="1400" b="0" kern="100" dirty="0">
                          <a:effectLst/>
                          <a:latin typeface="+mn-ea"/>
                          <a:ea typeface="+mn-ea"/>
                          <a:cs typeface="Times New Roman"/>
                        </a:rPr>
                        <a:t>可及的早期にキレート化を行う。</a:t>
                      </a:r>
                      <a:r>
                        <a:rPr lang="en-US" sz="1400" b="0" kern="100" dirty="0">
                          <a:effectLst/>
                          <a:latin typeface="+mn-ea"/>
                          <a:ea typeface="+mn-ea"/>
                          <a:cs typeface="Times New Roman"/>
                        </a:rPr>
                        <a:t>DTPA</a:t>
                      </a:r>
                      <a:r>
                        <a:rPr lang="ja-JP" sz="1400" b="0" kern="100" dirty="0">
                          <a:effectLst/>
                          <a:latin typeface="+mn-ea"/>
                          <a:ea typeface="+mn-ea"/>
                          <a:cs typeface="Times New Roman"/>
                        </a:rPr>
                        <a:t>が入手困難ならば</a:t>
                      </a:r>
                      <a:r>
                        <a:rPr lang="en-US" sz="1400" b="0" kern="100" dirty="0" err="1">
                          <a:effectLst/>
                          <a:latin typeface="+mn-ea"/>
                          <a:ea typeface="+mn-ea"/>
                          <a:cs typeface="Times New Roman"/>
                        </a:rPr>
                        <a:t>CaEDTA</a:t>
                      </a:r>
                      <a:r>
                        <a:rPr lang="ja-JP" sz="1400" b="0" kern="100" dirty="0">
                          <a:effectLst/>
                          <a:latin typeface="+mn-ea"/>
                          <a:ea typeface="+mn-ea"/>
                          <a:cs typeface="Times New Roman"/>
                        </a:rPr>
                        <a:t>を用いる。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1"/>
                  </a:ext>
                </a:extLst>
              </a:tr>
              <a:tr h="370840">
                <a:tc>
                  <a:txBody>
                    <a:bodyPr/>
                    <a:lstStyle/>
                    <a:p>
                      <a:pPr algn="just">
                        <a:spcAft>
                          <a:spcPts val="0"/>
                        </a:spcAft>
                      </a:pPr>
                      <a:r>
                        <a:rPr lang="ja-JP" sz="1400" b="0" kern="100">
                          <a:effectLst/>
                          <a:latin typeface="+mn-ea"/>
                          <a:ea typeface="+mn-ea"/>
                          <a:cs typeface="Times New Roman"/>
                        </a:rPr>
                        <a:t>セシウム</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(Cs) Caesium</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ja-JP" sz="1400" b="0" kern="100">
                          <a:effectLst/>
                          <a:latin typeface="+mn-ea"/>
                          <a:ea typeface="+mn-ea"/>
                          <a:cs typeface="Times New Roman"/>
                        </a:rPr>
                        <a:t>プルシアンブルー、</a:t>
                      </a:r>
                      <a:endParaRPr lang="ja-JP" sz="900" b="0" kern="100">
                        <a:effectLst/>
                        <a:latin typeface="+mn-ea"/>
                        <a:ea typeface="+mn-ea"/>
                        <a:cs typeface="Times New Roman"/>
                      </a:endParaRPr>
                    </a:p>
                    <a:p>
                      <a:pPr algn="just">
                        <a:spcAft>
                          <a:spcPts val="0"/>
                        </a:spcAft>
                      </a:pPr>
                      <a:r>
                        <a:rPr lang="ja-JP" sz="1400" b="0" kern="100">
                          <a:effectLst/>
                          <a:latin typeface="+mn-ea"/>
                          <a:ea typeface="+mn-ea"/>
                          <a:cs typeface="Times New Roman"/>
                        </a:rPr>
                        <a:t>洗浄、下剤</a:t>
                      </a:r>
                      <a:endParaRPr lang="ja-JP" sz="900" b="0" kern="100">
                        <a:effectLst/>
                        <a:latin typeface="+mn-ea"/>
                        <a:ea typeface="+mn-ea"/>
                        <a:cs typeface="Times New Roman"/>
                      </a:endParaRPr>
                    </a:p>
                  </a:txBody>
                  <a:tcPr marL="62865" marR="62865" marT="0" marB="0" anchor="ctr"/>
                </a:tc>
                <a:tc>
                  <a:txBody>
                    <a:bodyPr/>
                    <a:lstStyle/>
                    <a:p>
                      <a:pPr indent="66675" algn="just">
                        <a:spcAft>
                          <a:spcPts val="0"/>
                        </a:spcAft>
                      </a:pPr>
                      <a:r>
                        <a:rPr lang="ja-JP" sz="1400" b="0" kern="100" dirty="0">
                          <a:effectLst/>
                          <a:latin typeface="+mn-ea"/>
                          <a:ea typeface="+mn-ea"/>
                          <a:cs typeface="Times New Roman"/>
                        </a:rPr>
                        <a:t>プルシアンブルー、</a:t>
                      </a:r>
                      <a:endParaRPr lang="ja-JP" sz="900" b="0" kern="100" dirty="0">
                        <a:effectLst/>
                        <a:latin typeface="+mn-ea"/>
                        <a:ea typeface="+mn-ea"/>
                        <a:cs typeface="Times New Roman"/>
                      </a:endParaRPr>
                    </a:p>
                    <a:p>
                      <a:pPr indent="66675" algn="just">
                        <a:spcAft>
                          <a:spcPts val="0"/>
                        </a:spcAft>
                      </a:pPr>
                      <a:r>
                        <a:rPr lang="en-US" sz="1400" b="0" kern="100" dirty="0">
                          <a:effectLst/>
                          <a:latin typeface="+mn-ea"/>
                          <a:ea typeface="+mn-ea"/>
                          <a:cs typeface="Times New Roman"/>
                        </a:rPr>
                        <a:t>Fe</a:t>
                      </a:r>
                      <a:r>
                        <a:rPr lang="en-US" sz="1400" b="0" kern="100" baseline="-25000" dirty="0">
                          <a:effectLst/>
                          <a:latin typeface="+mn-ea"/>
                          <a:ea typeface="+mn-ea"/>
                          <a:cs typeface="Times New Roman"/>
                        </a:rPr>
                        <a:t>4</a:t>
                      </a:r>
                      <a:r>
                        <a:rPr lang="en-US" sz="1400" b="0" kern="100" dirty="0">
                          <a:effectLst/>
                          <a:latin typeface="+mn-ea"/>
                          <a:ea typeface="+mn-ea"/>
                          <a:cs typeface="Times New Roman"/>
                        </a:rPr>
                        <a:t>[Fe(CN)</a:t>
                      </a:r>
                      <a:r>
                        <a:rPr lang="en-US" sz="1400" b="0" kern="100" baseline="-25000" dirty="0">
                          <a:effectLst/>
                          <a:latin typeface="+mn-ea"/>
                          <a:ea typeface="+mn-ea"/>
                          <a:cs typeface="Times New Roman"/>
                        </a:rPr>
                        <a:t>6</a:t>
                      </a:r>
                      <a:r>
                        <a:rPr lang="en-US" sz="1400" b="0" kern="100" dirty="0">
                          <a:effectLst/>
                          <a:latin typeface="+mn-ea"/>
                          <a:ea typeface="+mn-ea"/>
                          <a:cs typeface="Times New Roman"/>
                        </a:rPr>
                        <a:t>]</a:t>
                      </a:r>
                      <a:r>
                        <a:rPr lang="en-US" sz="1400" b="0" kern="100" baseline="-25000" dirty="0">
                          <a:effectLst/>
                          <a:latin typeface="+mn-ea"/>
                          <a:ea typeface="+mn-ea"/>
                          <a:cs typeface="Times New Roman"/>
                        </a:rPr>
                        <a:t>3</a:t>
                      </a:r>
                      <a:endParaRPr lang="ja-JP" sz="900" b="0" kern="100" baseline="-25000" dirty="0">
                        <a:effectLst/>
                        <a:latin typeface="+mn-ea"/>
                        <a:ea typeface="+mn-ea"/>
                        <a:cs typeface="Times New Roman"/>
                      </a:endParaRPr>
                    </a:p>
                  </a:txBody>
                  <a:tcPr marL="62865" marR="62865" marT="0" marB="0" anchor="ctr"/>
                </a:tc>
                <a:tc>
                  <a:txBody>
                    <a:bodyPr/>
                    <a:lstStyle/>
                    <a:p>
                      <a:pPr marL="0" indent="0" algn="l">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2"/>
                  </a:ext>
                </a:extLst>
              </a:tr>
              <a:tr h="370840">
                <a:tc>
                  <a:txBody>
                    <a:bodyPr/>
                    <a:lstStyle/>
                    <a:p>
                      <a:pPr algn="just">
                        <a:spcAft>
                          <a:spcPts val="0"/>
                        </a:spcAft>
                      </a:pPr>
                      <a:r>
                        <a:rPr lang="ja-JP" sz="1400" b="0" kern="100">
                          <a:effectLst/>
                          <a:latin typeface="+mn-ea"/>
                          <a:ea typeface="+mn-ea"/>
                          <a:cs typeface="Times New Roman"/>
                        </a:rPr>
                        <a:t>コバルト</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(Co) Cobalt</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ja-JP" sz="1400" b="0" kern="100" dirty="0">
                          <a:effectLst/>
                          <a:latin typeface="+mn-ea"/>
                          <a:ea typeface="+mn-ea"/>
                          <a:cs typeface="Times New Roman"/>
                        </a:rPr>
                        <a:t>洗浄、下剤</a:t>
                      </a:r>
                      <a:endParaRPr lang="ja-JP" sz="900" b="0" kern="100" dirty="0">
                        <a:effectLst/>
                        <a:latin typeface="+mn-ea"/>
                        <a:ea typeface="+mn-ea"/>
                        <a:cs typeface="Times New Roman"/>
                      </a:endParaRPr>
                    </a:p>
                  </a:txBody>
                  <a:tcPr marL="62865" marR="62865" marT="0" marB="0" anchor="ctr"/>
                </a:tc>
                <a:tc>
                  <a:txBody>
                    <a:bodyPr/>
                    <a:lstStyle/>
                    <a:p>
                      <a:pPr indent="66675" algn="just">
                        <a:spcAft>
                          <a:spcPts val="0"/>
                        </a:spcAft>
                      </a:pPr>
                      <a:r>
                        <a:rPr lang="ja-JP" sz="1400" b="0" kern="100">
                          <a:effectLst/>
                          <a:latin typeface="+mn-ea"/>
                          <a:ea typeface="+mn-ea"/>
                          <a:cs typeface="Times New Roman"/>
                        </a:rPr>
                        <a:t>大量被ばくでは、ペニシラミンが考慮。</a:t>
                      </a:r>
                      <a:endParaRPr lang="ja-JP" sz="900" b="0" kern="100">
                        <a:effectLst/>
                        <a:latin typeface="+mn-ea"/>
                        <a:ea typeface="+mn-ea"/>
                        <a:cs typeface="Times New Roman"/>
                      </a:endParaRPr>
                    </a:p>
                  </a:txBody>
                  <a:tcPr marL="62865" marR="62865" marT="0" marB="0" anchor="ctr"/>
                </a:tc>
                <a:tc>
                  <a:txBody>
                    <a:bodyPr/>
                    <a:lstStyle/>
                    <a:p>
                      <a:pPr marL="0" indent="0" algn="l">
                        <a:spcAft>
                          <a:spcPts val="0"/>
                        </a:spcAft>
                      </a:pPr>
                      <a:r>
                        <a:rPr lang="ja-JP" sz="1400" b="0" kern="100" dirty="0">
                          <a:effectLst/>
                          <a:latin typeface="+mn-ea"/>
                          <a:ea typeface="+mn-ea"/>
                          <a:cs typeface="Times New Roman"/>
                        </a:rPr>
                        <a:t>コバルト塩は不溶性であるから飲んだ場合は、特に治療は要しない。</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3"/>
                  </a:ext>
                </a:extLst>
              </a:tr>
              <a:tr h="370840">
                <a:tc>
                  <a:txBody>
                    <a:bodyPr/>
                    <a:lstStyle/>
                    <a:p>
                      <a:pPr algn="just">
                        <a:spcAft>
                          <a:spcPts val="0"/>
                        </a:spcAft>
                      </a:pPr>
                      <a:r>
                        <a:rPr lang="ja-JP" sz="1400" b="0" kern="100">
                          <a:effectLst/>
                          <a:latin typeface="+mn-ea"/>
                          <a:ea typeface="+mn-ea"/>
                          <a:cs typeface="Times New Roman"/>
                        </a:rPr>
                        <a:t>フッ素</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(F) Fluorine</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ja-JP" sz="1400" b="0" kern="100">
                          <a:effectLst/>
                          <a:latin typeface="+mn-ea"/>
                          <a:ea typeface="+mn-ea"/>
                          <a:cs typeface="Times New Roman"/>
                        </a:rPr>
                        <a:t>水酸化アルミニウムゲル</a:t>
                      </a:r>
                      <a:endParaRPr lang="ja-JP" sz="900" b="0" kern="100">
                        <a:effectLst/>
                        <a:latin typeface="+mn-ea"/>
                        <a:ea typeface="+mn-ea"/>
                        <a:cs typeface="Times New Roman"/>
                      </a:endParaRPr>
                    </a:p>
                  </a:txBody>
                  <a:tcPr marL="62865" marR="62865" marT="0" marB="0" anchor="ctr"/>
                </a:tc>
                <a:tc>
                  <a:txBody>
                    <a:bodyPr/>
                    <a:lstStyle/>
                    <a:p>
                      <a:pPr indent="66675" algn="just">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tc>
                  <a:txBody>
                    <a:bodyPr/>
                    <a:lstStyle/>
                    <a:p>
                      <a:pPr marL="0" indent="0" algn="l">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4"/>
                  </a:ext>
                </a:extLst>
              </a:tr>
              <a:tr h="370840">
                <a:tc>
                  <a:txBody>
                    <a:bodyPr/>
                    <a:lstStyle/>
                    <a:p>
                      <a:pPr algn="just">
                        <a:spcAft>
                          <a:spcPts val="0"/>
                        </a:spcAft>
                      </a:pPr>
                      <a:r>
                        <a:rPr lang="ja-JP" sz="1400" b="0" kern="100">
                          <a:effectLst/>
                          <a:latin typeface="+mn-ea"/>
                          <a:ea typeface="+mn-ea"/>
                          <a:cs typeface="Times New Roman"/>
                        </a:rPr>
                        <a:t>ヨウ素</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(I) Iodine</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en-US" sz="1400" b="0" kern="100">
                          <a:effectLst/>
                          <a:latin typeface="+mn-ea"/>
                          <a:ea typeface="+mn-ea"/>
                          <a:cs typeface="Times New Roman"/>
                        </a:rPr>
                        <a:t>KI</a:t>
                      </a:r>
                      <a:r>
                        <a:rPr lang="ja-JP" sz="1400" b="0" kern="100">
                          <a:effectLst/>
                          <a:latin typeface="+mn-ea"/>
                          <a:ea typeface="+mn-ea"/>
                          <a:cs typeface="Times New Roman"/>
                        </a:rPr>
                        <a:t>投与</a:t>
                      </a:r>
                      <a:endParaRPr lang="ja-JP" sz="900" b="0" kern="100">
                        <a:effectLst/>
                        <a:latin typeface="+mn-ea"/>
                        <a:ea typeface="+mn-ea"/>
                        <a:cs typeface="Times New Roman"/>
                      </a:endParaRPr>
                    </a:p>
                  </a:txBody>
                  <a:tcPr marL="62865" marR="62865" marT="0" marB="0" anchor="ctr"/>
                </a:tc>
                <a:tc>
                  <a:txBody>
                    <a:bodyPr/>
                    <a:lstStyle/>
                    <a:p>
                      <a:pPr indent="66675" algn="just">
                        <a:spcAft>
                          <a:spcPts val="0"/>
                        </a:spcAft>
                      </a:pPr>
                      <a:r>
                        <a:rPr lang="en-US" sz="1400" b="0" kern="100" dirty="0">
                          <a:effectLst/>
                          <a:latin typeface="+mn-ea"/>
                          <a:ea typeface="+mn-ea"/>
                          <a:cs typeface="Times New Roman"/>
                        </a:rPr>
                        <a:t>KI</a:t>
                      </a:r>
                      <a:endParaRPr lang="ja-JP" sz="900" b="0" kern="100" dirty="0">
                        <a:effectLst/>
                        <a:latin typeface="+mn-ea"/>
                        <a:ea typeface="+mn-ea"/>
                        <a:cs typeface="Times New Roman"/>
                      </a:endParaRPr>
                    </a:p>
                  </a:txBody>
                  <a:tcPr marL="62865" marR="62865" marT="0" marB="0" anchor="ctr"/>
                </a:tc>
                <a:tc>
                  <a:txBody>
                    <a:bodyPr/>
                    <a:lstStyle/>
                    <a:p>
                      <a:pPr marL="0" indent="0" algn="l">
                        <a:spcAft>
                          <a:spcPts val="0"/>
                        </a:spcAft>
                      </a:pPr>
                      <a:r>
                        <a:rPr lang="ja-JP" sz="1400" b="0" kern="100" dirty="0">
                          <a:effectLst/>
                          <a:latin typeface="+mn-ea"/>
                          <a:ea typeface="+mn-ea"/>
                          <a:cs typeface="Times New Roman"/>
                        </a:rPr>
                        <a:t>できるだけ早く</a:t>
                      </a:r>
                      <a:r>
                        <a:rPr lang="ja-JP" sz="1400" b="0" kern="100">
                          <a:effectLst/>
                          <a:latin typeface="+mn-ea"/>
                          <a:ea typeface="+mn-ea"/>
                          <a:cs typeface="Times New Roman"/>
                        </a:rPr>
                        <a:t>ヨウ化カリウム</a:t>
                      </a:r>
                      <a:r>
                        <a:rPr lang="en-US" altLang="ja-JP" sz="1400" b="0" kern="100" dirty="0">
                          <a:effectLst/>
                          <a:latin typeface="+mn-ea"/>
                          <a:ea typeface="+mn-ea"/>
                          <a:cs typeface="Times New Roman"/>
                        </a:rPr>
                        <a:t>100</a:t>
                      </a:r>
                      <a:r>
                        <a:rPr lang="en-US" sz="1400" b="0" kern="100" dirty="0">
                          <a:effectLst/>
                          <a:latin typeface="+mn-ea"/>
                          <a:ea typeface="+mn-ea"/>
                          <a:cs typeface="Times New Roman"/>
                        </a:rPr>
                        <a:t> mg</a:t>
                      </a:r>
                      <a:r>
                        <a:rPr lang="ja-JP" sz="1400" b="0" kern="100" dirty="0">
                          <a:effectLst/>
                          <a:latin typeface="+mn-ea"/>
                          <a:ea typeface="+mn-ea"/>
                          <a:cs typeface="Times New Roman"/>
                        </a:rPr>
                        <a:t>（ヨウ素と</a:t>
                      </a:r>
                      <a:r>
                        <a:rPr lang="ja-JP" sz="1400" b="0" kern="100">
                          <a:effectLst/>
                          <a:latin typeface="+mn-ea"/>
                          <a:ea typeface="+mn-ea"/>
                          <a:cs typeface="Times New Roman"/>
                        </a:rPr>
                        <a:t>して</a:t>
                      </a:r>
                      <a:r>
                        <a:rPr lang="en-US" sz="1400" b="0" kern="100" dirty="0">
                          <a:effectLst/>
                          <a:latin typeface="+mn-ea"/>
                          <a:ea typeface="+mn-ea"/>
                          <a:cs typeface="Times New Roman"/>
                        </a:rPr>
                        <a:t>1</a:t>
                      </a:r>
                      <a:r>
                        <a:rPr lang="en-US" altLang="ja-JP" sz="1400" b="0" kern="100" dirty="0">
                          <a:effectLst/>
                          <a:latin typeface="+mn-ea"/>
                          <a:ea typeface="+mn-ea"/>
                          <a:cs typeface="Times New Roman"/>
                        </a:rPr>
                        <a:t>6</a:t>
                      </a:r>
                      <a:r>
                        <a:rPr lang="en-US" sz="1400" b="0" kern="100" dirty="0">
                          <a:effectLst/>
                          <a:latin typeface="+mn-ea"/>
                          <a:ea typeface="+mn-ea"/>
                          <a:cs typeface="Times New Roman"/>
                        </a:rPr>
                        <a:t> mg</a:t>
                      </a:r>
                      <a:r>
                        <a:rPr lang="ja-JP" sz="1400" b="0" kern="100" dirty="0">
                          <a:effectLst/>
                          <a:latin typeface="+mn-ea"/>
                          <a:ea typeface="+mn-ea"/>
                          <a:cs typeface="Times New Roman"/>
                        </a:rPr>
                        <a:t>）を飲ませる。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5"/>
                  </a:ext>
                </a:extLst>
              </a:tr>
              <a:tr h="370840">
                <a:tc>
                  <a:txBody>
                    <a:bodyPr/>
                    <a:lstStyle/>
                    <a:p>
                      <a:pPr algn="just">
                        <a:spcAft>
                          <a:spcPts val="0"/>
                        </a:spcAft>
                      </a:pPr>
                      <a:r>
                        <a:rPr lang="ja-JP" sz="1400" b="0" kern="100" dirty="0">
                          <a:effectLst/>
                          <a:latin typeface="+mn-ea"/>
                          <a:ea typeface="+mn-ea"/>
                          <a:cs typeface="Times New Roman"/>
                        </a:rPr>
                        <a:t>マンガン</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t>
                      </a:r>
                      <a:r>
                        <a:rPr lang="en-US" sz="1400" b="0" kern="100" dirty="0" err="1">
                          <a:effectLst/>
                          <a:latin typeface="+mn-ea"/>
                          <a:ea typeface="+mn-ea"/>
                          <a:cs typeface="Times New Roman"/>
                        </a:rPr>
                        <a:t>Mn</a:t>
                      </a:r>
                      <a:r>
                        <a:rPr lang="en-US" sz="1400" b="0" kern="100" dirty="0">
                          <a:effectLst/>
                          <a:latin typeface="+mn-ea"/>
                          <a:ea typeface="+mn-ea"/>
                          <a:cs typeface="Times New Roman"/>
                        </a:rPr>
                        <a:t>) Manganese</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ja-JP" sz="1400" b="0" kern="100" dirty="0">
                          <a:effectLst/>
                          <a:latin typeface="+mn-ea"/>
                          <a:ea typeface="+mn-ea"/>
                          <a:cs typeface="Times New Roman"/>
                        </a:rPr>
                        <a:t>洗浄</a:t>
                      </a:r>
                      <a:endParaRPr lang="ja-JP" sz="900" b="0" kern="100" dirty="0">
                        <a:effectLst/>
                        <a:latin typeface="+mn-ea"/>
                        <a:ea typeface="+mn-ea"/>
                        <a:cs typeface="Times New Roman"/>
                      </a:endParaRPr>
                    </a:p>
                  </a:txBody>
                  <a:tcPr marL="62865" marR="62865" marT="0" marB="0" anchor="ctr"/>
                </a:tc>
                <a:tc>
                  <a:txBody>
                    <a:bodyPr/>
                    <a:lstStyle/>
                    <a:p>
                      <a:pPr indent="66675" algn="just">
                        <a:spcAft>
                          <a:spcPts val="0"/>
                        </a:spcAft>
                      </a:pPr>
                      <a:r>
                        <a:rPr lang="en-US" sz="1400" b="0" kern="100" dirty="0">
                          <a:effectLst/>
                          <a:latin typeface="+mn-ea"/>
                          <a:ea typeface="+mn-ea"/>
                          <a:cs typeface="Times New Roman"/>
                        </a:rPr>
                        <a:t>DTPA</a:t>
                      </a:r>
                      <a:endParaRPr lang="ja-JP" sz="900" b="0" kern="100" dirty="0">
                        <a:effectLst/>
                        <a:latin typeface="+mn-ea"/>
                        <a:ea typeface="+mn-ea"/>
                        <a:cs typeface="Times New Roman"/>
                      </a:endParaRPr>
                    </a:p>
                  </a:txBody>
                  <a:tcPr marL="62865" marR="62865" marT="0" marB="0" anchor="ctr"/>
                </a:tc>
                <a:tc>
                  <a:txBody>
                    <a:bodyPr/>
                    <a:lstStyle/>
                    <a:p>
                      <a:pPr marL="0" indent="0" algn="l">
                        <a:spcAft>
                          <a:spcPts val="0"/>
                        </a:spcAft>
                      </a:pPr>
                      <a:r>
                        <a:rPr lang="ja-JP" sz="1400" b="0" kern="100" dirty="0">
                          <a:effectLst/>
                          <a:latin typeface="+mn-ea"/>
                          <a:ea typeface="+mn-ea"/>
                          <a:cs typeface="Times New Roman"/>
                        </a:rPr>
                        <a:t>陰イオンとして存在する</a:t>
                      </a:r>
                      <a:r>
                        <a:rPr lang="en-US" sz="1400" b="0" kern="100" dirty="0" err="1">
                          <a:effectLst/>
                          <a:latin typeface="+mn-ea"/>
                          <a:ea typeface="+mn-ea"/>
                          <a:cs typeface="Times New Roman"/>
                        </a:rPr>
                        <a:t>Mn</a:t>
                      </a:r>
                      <a:r>
                        <a:rPr lang="ja-JP" sz="1400" b="0" kern="100" dirty="0">
                          <a:effectLst/>
                          <a:latin typeface="+mn-ea"/>
                          <a:ea typeface="+mn-ea"/>
                          <a:cs typeface="Times New Roman"/>
                        </a:rPr>
                        <a:t>は治療不可能。</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6"/>
                  </a:ext>
                </a:extLst>
              </a:tr>
              <a:tr h="370840">
                <a:tc>
                  <a:txBody>
                    <a:bodyPr/>
                    <a:lstStyle/>
                    <a:p>
                      <a:pPr algn="just">
                        <a:spcAft>
                          <a:spcPts val="0"/>
                        </a:spcAft>
                      </a:pPr>
                      <a:r>
                        <a:rPr lang="ja-JP" sz="1400" b="0" kern="100" dirty="0">
                          <a:effectLst/>
                          <a:latin typeface="+mn-ea"/>
                          <a:ea typeface="+mn-ea"/>
                          <a:cs typeface="Times New Roman"/>
                        </a:rPr>
                        <a:t>リン</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(P) Phosphorus</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ja-JP" sz="1400" b="0" kern="100">
                          <a:effectLst/>
                          <a:latin typeface="+mn-ea"/>
                          <a:ea typeface="+mn-ea"/>
                          <a:cs typeface="Times New Roman"/>
                        </a:rPr>
                        <a:t>水酸化アルミニウム（経口）</a:t>
                      </a:r>
                      <a:endParaRPr lang="ja-JP" sz="900" b="0" kern="100">
                        <a:effectLst/>
                        <a:latin typeface="+mn-ea"/>
                        <a:ea typeface="+mn-ea"/>
                        <a:cs typeface="Times New Roman"/>
                      </a:endParaRPr>
                    </a:p>
                  </a:txBody>
                  <a:tcPr marL="62865" marR="62865" marT="0" marB="0" anchor="ctr"/>
                </a:tc>
                <a:tc>
                  <a:txBody>
                    <a:bodyPr/>
                    <a:lstStyle/>
                    <a:p>
                      <a:pPr algn="l">
                        <a:spcAft>
                          <a:spcPts val="0"/>
                        </a:spcAft>
                      </a:pPr>
                      <a:r>
                        <a:rPr lang="ja-JP" sz="1400" b="0" kern="100" dirty="0">
                          <a:effectLst/>
                          <a:latin typeface="+mn-ea"/>
                          <a:ea typeface="+mn-ea"/>
                          <a:cs typeface="Times New Roman"/>
                        </a:rPr>
                        <a:t>大量の時は副甲状腺ホルモンも。</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7"/>
                  </a:ext>
                </a:extLst>
              </a:tr>
              <a:tr h="370840">
                <a:tc>
                  <a:txBody>
                    <a:bodyPr/>
                    <a:lstStyle/>
                    <a:p>
                      <a:pPr algn="just">
                        <a:spcAft>
                          <a:spcPts val="0"/>
                        </a:spcAft>
                      </a:pPr>
                      <a:r>
                        <a:rPr lang="ja-JP" sz="1400" b="0" kern="100">
                          <a:effectLst/>
                          <a:latin typeface="+mn-ea"/>
                          <a:ea typeface="+mn-ea"/>
                          <a:cs typeface="Times New Roman"/>
                        </a:rPr>
                        <a:t>プルトニウム</a:t>
                      </a:r>
                      <a:endParaRPr lang="ja-JP" sz="900" b="0" kern="100">
                        <a:effectLst/>
                        <a:latin typeface="+mn-ea"/>
                        <a:ea typeface="+mn-ea"/>
                        <a:cs typeface="Times New Roman"/>
                      </a:endParaRPr>
                    </a:p>
                    <a:p>
                      <a:pPr algn="just">
                        <a:spcAft>
                          <a:spcPts val="0"/>
                        </a:spcAft>
                      </a:pPr>
                      <a:r>
                        <a:rPr lang="en-US" sz="1400" b="0" kern="100" dirty="0">
                          <a:effectLst/>
                          <a:latin typeface="+mn-ea"/>
                          <a:ea typeface="+mn-ea"/>
                          <a:cs typeface="Times New Roman"/>
                        </a:rPr>
                        <a:t>(Pu) Plutonium</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DTPA</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a:t>
                      </a:r>
                      <a:endParaRPr lang="ja-JP" sz="900" b="0" kern="100" dirty="0">
                        <a:effectLst/>
                        <a:latin typeface="+mn-ea"/>
                        <a:ea typeface="+mn-ea"/>
                        <a:cs typeface="Times New Roman"/>
                      </a:endParaRPr>
                    </a:p>
                    <a:p>
                      <a:pPr algn="just">
                        <a:spcAft>
                          <a:spcPts val="0"/>
                        </a:spcAft>
                      </a:pPr>
                      <a:r>
                        <a:rPr lang="en-US" sz="1400" b="0" kern="100" dirty="0" err="1">
                          <a:effectLst/>
                          <a:latin typeface="+mn-ea"/>
                          <a:ea typeface="+mn-ea"/>
                          <a:cs typeface="Times New Roman"/>
                        </a:rPr>
                        <a:t>CaEDTA</a:t>
                      </a:r>
                      <a:r>
                        <a:rPr lang="ja-JP" sz="1400" b="0" kern="100" dirty="0">
                          <a:effectLst/>
                          <a:latin typeface="+mn-ea"/>
                          <a:ea typeface="+mn-ea"/>
                          <a:cs typeface="Times New Roman"/>
                        </a:rPr>
                        <a:t>、</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DFOA</a:t>
                      </a:r>
                      <a:endParaRPr lang="ja-JP" sz="900" b="0" kern="100" dirty="0">
                        <a:effectLst/>
                        <a:latin typeface="+mn-ea"/>
                        <a:ea typeface="+mn-ea"/>
                        <a:cs typeface="Times New Roman"/>
                      </a:endParaRPr>
                    </a:p>
                  </a:txBody>
                  <a:tcPr marL="62865" marR="62865" marT="0" marB="0" anchor="ctr"/>
                </a:tc>
                <a:tc>
                  <a:txBody>
                    <a:bodyPr/>
                    <a:lstStyle/>
                    <a:p>
                      <a:pPr algn="l">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が入手困難ならば</a:t>
                      </a:r>
                      <a:r>
                        <a:rPr lang="en-US" sz="1400" b="0" kern="100" dirty="0" err="1">
                          <a:effectLst/>
                          <a:latin typeface="+mn-ea"/>
                          <a:ea typeface="+mn-ea"/>
                          <a:cs typeface="Times New Roman"/>
                        </a:rPr>
                        <a:t>CaEDTA</a:t>
                      </a:r>
                      <a:r>
                        <a:rPr lang="ja-JP" sz="1400" b="0" kern="100" dirty="0">
                          <a:effectLst/>
                          <a:latin typeface="+mn-ea"/>
                          <a:ea typeface="+mn-ea"/>
                          <a:cs typeface="Times New Roman"/>
                        </a:rPr>
                        <a:t>を用いる。早期には</a:t>
                      </a:r>
                      <a:r>
                        <a:rPr lang="en-US" sz="1400" b="0" kern="100" dirty="0">
                          <a:effectLst/>
                          <a:latin typeface="+mn-ea"/>
                          <a:ea typeface="+mn-ea"/>
                          <a:cs typeface="Times New Roman"/>
                        </a:rPr>
                        <a:t>DFOA</a:t>
                      </a:r>
                      <a:r>
                        <a:rPr lang="ja-JP" sz="1400" b="0" kern="100" dirty="0">
                          <a:effectLst/>
                          <a:latin typeface="+mn-ea"/>
                          <a:ea typeface="+mn-ea"/>
                          <a:cs typeface="Times New Roman"/>
                        </a:rPr>
                        <a:t>も用いらる生物学的半減期は、肝で</a:t>
                      </a:r>
                      <a:r>
                        <a:rPr lang="en-US" sz="1400" b="0" kern="100" dirty="0">
                          <a:effectLst/>
                          <a:latin typeface="+mn-ea"/>
                          <a:ea typeface="+mn-ea"/>
                          <a:cs typeface="Times New Roman"/>
                        </a:rPr>
                        <a:t>40</a:t>
                      </a:r>
                      <a:r>
                        <a:rPr lang="ja-JP" sz="1400" b="0" kern="100" dirty="0">
                          <a:effectLst/>
                          <a:latin typeface="+mn-ea"/>
                          <a:ea typeface="+mn-ea"/>
                          <a:cs typeface="Times New Roman"/>
                        </a:rPr>
                        <a:t>年、骨は</a:t>
                      </a:r>
                      <a:r>
                        <a:rPr lang="en-US" sz="1400" b="0" kern="100" dirty="0">
                          <a:effectLst/>
                          <a:latin typeface="+mn-ea"/>
                          <a:ea typeface="+mn-ea"/>
                          <a:cs typeface="Times New Roman"/>
                        </a:rPr>
                        <a:t>100</a:t>
                      </a:r>
                      <a:r>
                        <a:rPr lang="ja-JP" sz="1400" b="0" kern="100" dirty="0">
                          <a:effectLst/>
                          <a:latin typeface="+mn-ea"/>
                          <a:ea typeface="+mn-ea"/>
                          <a:cs typeface="Times New Roman"/>
                        </a:rPr>
                        <a:t>年である。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8"/>
                  </a:ext>
                </a:extLst>
              </a:tr>
            </a:tbl>
          </a:graphicData>
        </a:graphic>
      </p:graphicFrame>
      <p:sp>
        <p:nvSpPr>
          <p:cNvPr id="3" name="スライド番号プレースホルダー 2">
            <a:extLst>
              <a:ext uri="{FF2B5EF4-FFF2-40B4-BE49-F238E27FC236}">
                <a16:creationId xmlns:a16="http://schemas.microsoft.com/office/drawing/2014/main" id="{5E5CC2B9-23D4-2F48-8FE3-9F303362DE3F}"/>
              </a:ext>
            </a:extLst>
          </p:cNvPr>
          <p:cNvSpPr>
            <a:spLocks noGrp="1"/>
          </p:cNvSpPr>
          <p:nvPr>
            <p:ph type="sldNum" sz="quarter" idx="12"/>
          </p:nvPr>
        </p:nvSpPr>
        <p:spPr/>
        <p:txBody>
          <a:bodyPr/>
          <a:lstStyle/>
          <a:p>
            <a:fld id="{58DD1769-DAE9-6C4E-82F4-B62273FFA290}" type="slidenum">
              <a:rPr kumimoji="1" lang="ja-JP" altLang="en-US" smtClean="0"/>
              <a:t>20</a:t>
            </a:fld>
            <a:endParaRPr kumimoji="1" lang="ja-JP" altLang="en-US"/>
          </a:p>
        </p:txBody>
      </p:sp>
    </p:spTree>
    <p:extLst>
      <p:ext uri="{BB962C8B-B14F-4D97-AF65-F5344CB8AC3E}">
        <p14:creationId xmlns:p14="http://schemas.microsoft.com/office/powerpoint/2010/main" val="3222450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放射性核種による汚染時の選択薬剤 </a:t>
            </a:r>
            <a:r>
              <a:rPr lang="en-US" altLang="ja-JP"/>
              <a:t>2</a:t>
            </a:r>
            <a:endParaRPr lang="ja-JP" altLang="en-US" dirty="0"/>
          </a:p>
        </p:txBody>
      </p:sp>
      <p:graphicFrame>
        <p:nvGraphicFramePr>
          <p:cNvPr id="4" name="コンテンツ プレースホルダー 3"/>
          <p:cNvGraphicFramePr>
            <a:graphicFrameLocks noGrp="1"/>
          </p:cNvGraphicFramePr>
          <p:nvPr>
            <p:ph idx="1"/>
          </p:nvPr>
        </p:nvGraphicFramePr>
        <p:xfrm>
          <a:off x="628650" y="1271588"/>
          <a:ext cx="8229600" cy="4577080"/>
        </p:xfrm>
        <a:graphic>
          <a:graphicData uri="http://schemas.openxmlformats.org/drawingml/2006/table">
            <a:tbl>
              <a:tblPr firstRow="1" bandRow="1">
                <a:tableStyleId>{5C22544A-7EE6-4342-B048-85BDC9FD1C3A}</a:tableStyleId>
              </a:tblPr>
              <a:tblGrid>
                <a:gridCol w="1594520">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3034680">
                  <a:extLst>
                    <a:ext uri="{9D8B030D-6E8A-4147-A177-3AD203B41FA5}">
                      <a16:colId xmlns:a16="http://schemas.microsoft.com/office/drawing/2014/main" val="20003"/>
                    </a:ext>
                  </a:extLst>
                </a:gridCol>
              </a:tblGrid>
              <a:tr h="370840">
                <a:tc>
                  <a:txBody>
                    <a:bodyPr/>
                    <a:lstStyle/>
                    <a:p>
                      <a:pPr algn="ctr">
                        <a:spcAft>
                          <a:spcPts val="0"/>
                        </a:spcAft>
                      </a:pPr>
                      <a:r>
                        <a:rPr lang="ja-JP" sz="1600" b="0" kern="100" dirty="0">
                          <a:effectLst/>
                          <a:latin typeface="+mn-ea"/>
                          <a:ea typeface="+mn-ea"/>
                          <a:cs typeface="Times New Roman"/>
                        </a:rPr>
                        <a:t>核　種</a:t>
                      </a:r>
                      <a:endParaRPr lang="ja-JP" sz="800" b="0" kern="100" dirty="0">
                        <a:effectLst/>
                        <a:latin typeface="+mn-ea"/>
                        <a:ea typeface="+mn-ea"/>
                        <a:cs typeface="Times New Roman"/>
                      </a:endParaRPr>
                    </a:p>
                  </a:txBody>
                  <a:tcPr marL="62865" marR="62865" marT="0" marB="0" anchor="ctr"/>
                </a:tc>
                <a:tc>
                  <a:txBody>
                    <a:bodyPr/>
                    <a:lstStyle/>
                    <a:p>
                      <a:pPr algn="ctr">
                        <a:spcAft>
                          <a:spcPts val="0"/>
                        </a:spcAft>
                      </a:pPr>
                      <a:r>
                        <a:rPr lang="ja-JP" sz="1600" b="0" kern="100" dirty="0">
                          <a:effectLst/>
                          <a:latin typeface="+mn-ea"/>
                          <a:ea typeface="+mn-ea"/>
                          <a:cs typeface="Times New Roman"/>
                        </a:rPr>
                        <a:t>直後の処置</a:t>
                      </a:r>
                      <a:endParaRPr lang="ja-JP" sz="800" b="0" kern="100" dirty="0">
                        <a:effectLst/>
                        <a:latin typeface="+mn-ea"/>
                        <a:ea typeface="+mn-ea"/>
                        <a:cs typeface="Times New Roman"/>
                      </a:endParaRPr>
                    </a:p>
                  </a:txBody>
                  <a:tcPr marL="62865" marR="62865" marT="0" marB="0" anchor="ctr"/>
                </a:tc>
                <a:tc>
                  <a:txBody>
                    <a:bodyPr/>
                    <a:lstStyle/>
                    <a:p>
                      <a:pPr algn="ctr">
                        <a:spcAft>
                          <a:spcPts val="0"/>
                        </a:spcAft>
                      </a:pPr>
                      <a:r>
                        <a:rPr lang="ja-JP" sz="1600" b="0" kern="100" dirty="0">
                          <a:effectLst/>
                          <a:latin typeface="+mn-ea"/>
                          <a:ea typeface="+mn-ea"/>
                          <a:cs typeface="Times New Roman"/>
                        </a:rPr>
                        <a:t>考慮すべき薬剤</a:t>
                      </a:r>
                      <a:endParaRPr lang="ja-JP" sz="800" b="0" kern="100" dirty="0">
                        <a:effectLst/>
                        <a:latin typeface="+mn-ea"/>
                        <a:ea typeface="+mn-ea"/>
                        <a:cs typeface="Times New Roman"/>
                      </a:endParaRPr>
                    </a:p>
                  </a:txBody>
                  <a:tcPr marL="62865" marR="62865" marT="0" marB="0" anchor="ctr"/>
                </a:tc>
                <a:tc>
                  <a:txBody>
                    <a:bodyPr/>
                    <a:lstStyle/>
                    <a:p>
                      <a:pPr algn="ctr">
                        <a:spcAft>
                          <a:spcPts val="0"/>
                        </a:spcAft>
                      </a:pPr>
                      <a:r>
                        <a:rPr lang="ja-JP" sz="1600" b="0" kern="100" dirty="0">
                          <a:effectLst/>
                          <a:latin typeface="+mn-ea"/>
                          <a:ea typeface="+mn-ea"/>
                          <a:cs typeface="Times New Roman"/>
                        </a:rPr>
                        <a:t>注　意</a:t>
                      </a:r>
                      <a:endParaRPr lang="ja-JP" sz="8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0"/>
                  </a:ext>
                </a:extLst>
              </a:tr>
              <a:tr h="370840">
                <a:tc>
                  <a:txBody>
                    <a:bodyPr/>
                    <a:lstStyle/>
                    <a:p>
                      <a:pPr algn="just">
                        <a:spcAft>
                          <a:spcPts val="0"/>
                        </a:spcAft>
                      </a:pPr>
                      <a:r>
                        <a:rPr lang="ja-JP" sz="1400" b="0" kern="100" dirty="0">
                          <a:effectLst/>
                          <a:latin typeface="+mn-ea"/>
                          <a:ea typeface="+mn-ea"/>
                          <a:cs typeface="Times New Roman"/>
                        </a:rPr>
                        <a:t>ルテニウム</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t>
                      </a:r>
                      <a:r>
                        <a:rPr lang="en-US" sz="1400" b="0" kern="100" dirty="0" err="1">
                          <a:effectLst/>
                          <a:latin typeface="+mn-ea"/>
                          <a:ea typeface="+mn-ea"/>
                          <a:cs typeface="Times New Roman"/>
                        </a:rPr>
                        <a:t>Ru</a:t>
                      </a:r>
                      <a:r>
                        <a:rPr lang="en-US" sz="1400" b="0" kern="100" dirty="0">
                          <a:effectLst/>
                          <a:latin typeface="+mn-ea"/>
                          <a:ea typeface="+mn-ea"/>
                          <a:cs typeface="Times New Roman"/>
                        </a:rPr>
                        <a:t>) Ruthenium</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ja-JP" sz="1400" b="0" kern="100">
                          <a:effectLst/>
                          <a:latin typeface="+mn-ea"/>
                          <a:ea typeface="+mn-ea"/>
                          <a:cs typeface="Times New Roman"/>
                        </a:rPr>
                        <a:t>洗浄、下剤</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ja-JP" sz="1400" b="0" kern="100" dirty="0">
                          <a:effectLst/>
                          <a:latin typeface="+mn-ea"/>
                          <a:ea typeface="+mn-ea"/>
                          <a:cs typeface="Times New Roman"/>
                        </a:rPr>
                        <a:t>クロールサイアザイド</a:t>
                      </a:r>
                      <a:endParaRPr lang="en-US" altLang="ja-JP" sz="14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DTPA</a:t>
                      </a:r>
                      <a:endParaRPr lang="ja-JP" sz="900" b="0" kern="100" dirty="0">
                        <a:effectLst/>
                        <a:latin typeface="+mn-ea"/>
                        <a:ea typeface="+mn-ea"/>
                        <a:cs typeface="Times New Roman"/>
                      </a:endParaRPr>
                    </a:p>
                  </a:txBody>
                  <a:tcPr marL="62865" marR="62865" marT="0" marB="0" anchor="ctr"/>
                </a:tc>
                <a:tc>
                  <a:txBody>
                    <a:bodyPr/>
                    <a:lstStyle/>
                    <a:p>
                      <a:pPr algn="l">
                        <a:spcAft>
                          <a:spcPts val="0"/>
                        </a:spcAft>
                      </a:pPr>
                      <a:r>
                        <a:rPr lang="ja-JP" sz="1400" b="0" kern="100" dirty="0">
                          <a:effectLst/>
                          <a:latin typeface="+mn-ea"/>
                          <a:ea typeface="+mn-ea"/>
                          <a:cs typeface="Times New Roman"/>
                        </a:rPr>
                        <a:t>クロールサイアザイトは尿中排泄を増す。</a:t>
                      </a:r>
                      <a:r>
                        <a:rPr lang="en-US" sz="1400" b="0" kern="100" dirty="0">
                          <a:effectLst/>
                          <a:latin typeface="+mn-ea"/>
                          <a:ea typeface="+mn-ea"/>
                          <a:cs typeface="Times New Roman"/>
                        </a:rPr>
                        <a:t>DTPA</a:t>
                      </a:r>
                      <a:r>
                        <a:rPr lang="ja-JP" sz="1400" b="0" kern="100" dirty="0">
                          <a:effectLst/>
                          <a:latin typeface="+mn-ea"/>
                          <a:ea typeface="+mn-ea"/>
                          <a:cs typeface="Times New Roman"/>
                        </a:rPr>
                        <a:t>の効果は一定しない。</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1"/>
                  </a:ext>
                </a:extLst>
              </a:tr>
              <a:tr h="370840">
                <a:tc>
                  <a:txBody>
                    <a:bodyPr/>
                    <a:lstStyle/>
                    <a:p>
                      <a:pPr algn="just">
                        <a:spcAft>
                          <a:spcPts val="0"/>
                        </a:spcAft>
                      </a:pPr>
                      <a:r>
                        <a:rPr lang="ja-JP" sz="1400" b="0" kern="100" dirty="0">
                          <a:effectLst/>
                          <a:latin typeface="+mn-ea"/>
                          <a:ea typeface="+mn-ea"/>
                          <a:cs typeface="Times New Roman"/>
                        </a:rPr>
                        <a:t>トリウム</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t>
                      </a:r>
                      <a:r>
                        <a:rPr lang="en-US" sz="1400" b="0" kern="100" dirty="0" err="1">
                          <a:effectLst/>
                          <a:latin typeface="+mn-ea"/>
                          <a:ea typeface="+mn-ea"/>
                          <a:cs typeface="Times New Roman"/>
                        </a:rPr>
                        <a:t>Th</a:t>
                      </a:r>
                      <a:r>
                        <a:rPr lang="en-US" sz="1400" b="0" kern="100" dirty="0">
                          <a:effectLst/>
                          <a:latin typeface="+mn-ea"/>
                          <a:ea typeface="+mn-ea"/>
                          <a:cs typeface="Times New Roman"/>
                        </a:rPr>
                        <a:t>) Thorium </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DTPA</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a:effectLst/>
                          <a:latin typeface="+mn-ea"/>
                          <a:ea typeface="+mn-ea"/>
                          <a:cs typeface="Times New Roman"/>
                        </a:rPr>
                        <a:t>DTPA</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DFOA</a:t>
                      </a:r>
                      <a:endParaRPr lang="ja-JP" sz="900" b="0" kern="100">
                        <a:effectLst/>
                        <a:latin typeface="+mn-ea"/>
                        <a:ea typeface="+mn-ea"/>
                        <a:cs typeface="Times New Roman"/>
                      </a:endParaRPr>
                    </a:p>
                  </a:txBody>
                  <a:tcPr marL="62865" marR="62865" marT="0" marB="0" anchor="ctr"/>
                </a:tc>
                <a:tc>
                  <a:txBody>
                    <a:bodyPr/>
                    <a:lstStyle/>
                    <a:p>
                      <a:pPr algn="l">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a:t>
                      </a:r>
                      <a:r>
                        <a:rPr lang="en-US" sz="1400" b="0" kern="100" dirty="0">
                          <a:effectLst/>
                          <a:latin typeface="+mn-ea"/>
                          <a:ea typeface="+mn-ea"/>
                          <a:cs typeface="Times New Roman"/>
                        </a:rPr>
                        <a:t>DFOA</a:t>
                      </a:r>
                      <a:r>
                        <a:rPr lang="ja-JP" sz="1400" b="0" kern="100" dirty="0">
                          <a:effectLst/>
                          <a:latin typeface="+mn-ea"/>
                          <a:ea typeface="+mn-ea"/>
                          <a:cs typeface="Times New Roman"/>
                        </a:rPr>
                        <a:t>は可溶性成分に有効で、排泄を増加。二酸化トリウムには、有効な治療はない。</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2"/>
                  </a:ext>
                </a:extLst>
              </a:tr>
              <a:tr h="370840">
                <a:tc>
                  <a:txBody>
                    <a:bodyPr/>
                    <a:lstStyle/>
                    <a:p>
                      <a:pPr algn="just">
                        <a:spcAft>
                          <a:spcPts val="0"/>
                        </a:spcAft>
                      </a:pPr>
                      <a:r>
                        <a:rPr lang="ja-JP" sz="1400" b="0" kern="100">
                          <a:effectLst/>
                          <a:latin typeface="+mn-ea"/>
                          <a:ea typeface="+mn-ea"/>
                          <a:cs typeface="Times New Roman"/>
                        </a:rPr>
                        <a:t>トリチウム</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(H) Tritium</a:t>
                      </a:r>
                      <a:endParaRPr lang="ja-JP" sz="900" b="0" kern="100">
                        <a:effectLst/>
                        <a:latin typeface="+mn-ea"/>
                        <a:ea typeface="+mn-ea"/>
                        <a:cs typeface="Times New Roman"/>
                      </a:endParaRPr>
                    </a:p>
                  </a:txBody>
                  <a:tcPr marL="62865" marR="62865" marT="0" marB="0" anchor="ctr"/>
                </a:tc>
                <a:tc>
                  <a:txBody>
                    <a:bodyPr/>
                    <a:lstStyle/>
                    <a:p>
                      <a:pPr marL="0" indent="0" algn="just">
                        <a:spcAft>
                          <a:spcPts val="0"/>
                        </a:spcAft>
                        <a:tabLst/>
                      </a:pPr>
                      <a:r>
                        <a:rPr lang="ja-JP" sz="1400" b="0" kern="100" dirty="0">
                          <a:effectLst/>
                          <a:latin typeface="+mn-ea"/>
                          <a:ea typeface="+mn-ea"/>
                          <a:cs typeface="Times New Roman"/>
                        </a:rPr>
                        <a:t>洗浄</a:t>
                      </a:r>
                      <a:endParaRPr lang="en-US" altLang="ja-JP" sz="900" b="0" kern="100" dirty="0">
                        <a:effectLst/>
                        <a:latin typeface="+mn-ea"/>
                        <a:ea typeface="+mn-ea"/>
                        <a:cs typeface="Times New Roman"/>
                      </a:endParaRPr>
                    </a:p>
                    <a:p>
                      <a:pPr marL="0" indent="0" algn="just">
                        <a:spcAft>
                          <a:spcPts val="0"/>
                        </a:spcAft>
                        <a:tabLst/>
                      </a:pPr>
                      <a:r>
                        <a:rPr lang="ja-JP" sz="1400" b="0" kern="100" dirty="0">
                          <a:effectLst/>
                          <a:latin typeface="+mn-ea"/>
                          <a:ea typeface="+mn-ea"/>
                          <a:cs typeface="Times New Roman"/>
                        </a:rPr>
                        <a:t>多量の水分を採らせる</a:t>
                      </a:r>
                      <a:endParaRPr lang="ja-JP" sz="900" b="0" kern="100" dirty="0">
                        <a:effectLst/>
                        <a:latin typeface="+mn-ea"/>
                        <a:ea typeface="+mn-ea"/>
                        <a:cs typeface="Times New Roman"/>
                      </a:endParaRPr>
                    </a:p>
                  </a:txBody>
                  <a:tcPr marL="62865" marR="62865" marT="0" marB="0" anchor="ctr"/>
                </a:tc>
                <a:tc>
                  <a:txBody>
                    <a:bodyPr/>
                    <a:lstStyle/>
                    <a:p>
                      <a:pPr marL="0" indent="0" algn="just">
                        <a:spcAft>
                          <a:spcPts val="0"/>
                        </a:spcAft>
                      </a:pPr>
                      <a:r>
                        <a:rPr lang="ja-JP" sz="1400" b="0" kern="100" dirty="0">
                          <a:effectLst/>
                          <a:latin typeface="+mn-ea"/>
                          <a:ea typeface="+mn-ea"/>
                        </a:rPr>
                        <a:t>利尿剤</a:t>
                      </a:r>
                      <a:endParaRPr lang="ja-JP" sz="800" b="0" kern="100" dirty="0">
                        <a:effectLst/>
                        <a:latin typeface="+mn-ea"/>
                        <a:ea typeface="+mn-ea"/>
                      </a:endParaRPr>
                    </a:p>
                  </a:txBody>
                  <a:tcPr marL="62865" marR="62865" marT="0" marB="0" anchor="ctr"/>
                </a:tc>
                <a:tc>
                  <a:txBody>
                    <a:bodyPr/>
                    <a:lstStyle/>
                    <a:p>
                      <a:pPr algn="l">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3"/>
                  </a:ext>
                </a:extLst>
              </a:tr>
              <a:tr h="370840">
                <a:tc>
                  <a:txBody>
                    <a:bodyPr/>
                    <a:lstStyle/>
                    <a:p>
                      <a:pPr algn="just">
                        <a:spcAft>
                          <a:spcPts val="0"/>
                        </a:spcAft>
                      </a:pPr>
                      <a:r>
                        <a:rPr lang="ja-JP" sz="1400" b="0" kern="100" dirty="0">
                          <a:effectLst/>
                          <a:latin typeface="+mn-ea"/>
                          <a:ea typeface="+mn-ea"/>
                          <a:cs typeface="Times New Roman"/>
                        </a:rPr>
                        <a:t>ストロンチウム</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t>
                      </a:r>
                      <a:r>
                        <a:rPr lang="en-US" sz="1400" b="0" kern="100" dirty="0" err="1">
                          <a:effectLst/>
                          <a:latin typeface="+mn-ea"/>
                          <a:ea typeface="+mn-ea"/>
                          <a:cs typeface="Times New Roman"/>
                        </a:rPr>
                        <a:t>Sr</a:t>
                      </a:r>
                      <a:r>
                        <a:rPr lang="en-US" sz="1400" b="0" kern="100" dirty="0">
                          <a:effectLst/>
                          <a:latin typeface="+mn-ea"/>
                          <a:ea typeface="+mn-ea"/>
                          <a:cs typeface="Times New Roman"/>
                        </a:rPr>
                        <a:t>) Strontium</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ja-JP" sz="1200" b="0" kern="100" dirty="0">
                          <a:effectLst/>
                          <a:latin typeface="+mn-ea"/>
                          <a:ea typeface="+mn-ea"/>
                          <a:cs typeface="Times New Roman"/>
                        </a:rPr>
                        <a:t>洗浄</a:t>
                      </a:r>
                      <a:endParaRPr lang="ja-JP" sz="800" b="0" kern="100" dirty="0">
                        <a:effectLst/>
                        <a:latin typeface="+mn-ea"/>
                        <a:ea typeface="+mn-ea"/>
                        <a:cs typeface="Times New Roman"/>
                      </a:endParaRPr>
                    </a:p>
                    <a:p>
                      <a:pPr algn="just">
                        <a:spcAft>
                          <a:spcPts val="0"/>
                        </a:spcAft>
                      </a:pPr>
                      <a:r>
                        <a:rPr lang="ja-JP" sz="1200" b="0" kern="100" dirty="0">
                          <a:effectLst/>
                          <a:latin typeface="+mn-ea"/>
                          <a:ea typeface="+mn-ea"/>
                          <a:cs typeface="Times New Roman"/>
                        </a:rPr>
                        <a:t>直ちに燐酸アルミニウムゲル又は水酸化アルミニウムゲル</a:t>
                      </a:r>
                      <a:r>
                        <a:rPr lang="en-US" sz="1200" b="0" kern="100" dirty="0">
                          <a:effectLst/>
                          <a:latin typeface="+mn-ea"/>
                          <a:ea typeface="+mn-ea"/>
                          <a:cs typeface="Times New Roman"/>
                        </a:rPr>
                        <a:t>100ml</a:t>
                      </a:r>
                      <a:r>
                        <a:rPr lang="ja-JP" sz="1200" b="0" kern="100" dirty="0">
                          <a:effectLst/>
                          <a:latin typeface="+mn-ea"/>
                          <a:ea typeface="+mn-ea"/>
                          <a:cs typeface="Times New Roman"/>
                        </a:rPr>
                        <a:t>を飲ませる。硫酸マグネシウム</a:t>
                      </a:r>
                      <a:r>
                        <a:rPr lang="en-US" sz="1200" b="0" kern="100" dirty="0">
                          <a:effectLst/>
                          <a:latin typeface="+mn-ea"/>
                          <a:ea typeface="+mn-ea"/>
                          <a:cs typeface="Times New Roman"/>
                        </a:rPr>
                        <a:t>10g</a:t>
                      </a:r>
                      <a:r>
                        <a:rPr lang="ja-JP" sz="1200" b="0" kern="100" dirty="0">
                          <a:effectLst/>
                          <a:latin typeface="+mn-ea"/>
                          <a:ea typeface="+mn-ea"/>
                          <a:cs typeface="Times New Roman"/>
                        </a:rPr>
                        <a:t>服用により、消化管停留を短縮し、吸収を減少。</a:t>
                      </a:r>
                      <a:endParaRPr lang="ja-JP" sz="800" b="0" kern="100" dirty="0">
                        <a:effectLst/>
                        <a:latin typeface="+mn-ea"/>
                        <a:ea typeface="+mn-ea"/>
                        <a:cs typeface="Times New Roman"/>
                      </a:endParaRPr>
                    </a:p>
                  </a:txBody>
                  <a:tcPr marL="62865" marR="62865" marT="0" marB="0" anchor="ctr"/>
                </a:tc>
                <a:tc>
                  <a:txBody>
                    <a:bodyPr/>
                    <a:lstStyle/>
                    <a:p>
                      <a:pPr algn="just">
                        <a:spcAft>
                          <a:spcPts val="0"/>
                        </a:spcAft>
                      </a:pPr>
                      <a:r>
                        <a:rPr lang="ja-JP" sz="1200" b="0" kern="100" dirty="0">
                          <a:effectLst/>
                          <a:latin typeface="+mn-ea"/>
                          <a:ea typeface="+mn-ea"/>
                          <a:cs typeface="Times New Roman"/>
                        </a:rPr>
                        <a:t>安定ストロンチウムステロイド剤</a:t>
                      </a:r>
                      <a:endParaRPr lang="ja-JP" sz="800" b="0" kern="100" dirty="0">
                        <a:effectLst/>
                        <a:latin typeface="+mn-ea"/>
                        <a:ea typeface="+mn-ea"/>
                        <a:cs typeface="Times New Roman"/>
                      </a:endParaRPr>
                    </a:p>
                    <a:p>
                      <a:pPr algn="just">
                        <a:spcAft>
                          <a:spcPts val="0"/>
                        </a:spcAft>
                      </a:pPr>
                      <a:r>
                        <a:rPr lang="en-US" sz="1200" b="0" kern="100" dirty="0" err="1">
                          <a:effectLst/>
                          <a:latin typeface="+mn-ea"/>
                          <a:ea typeface="+mn-ea"/>
                          <a:cs typeface="Times New Roman"/>
                        </a:rPr>
                        <a:t>Potassiumrhodizoate</a:t>
                      </a:r>
                      <a:r>
                        <a:rPr lang="en-US" sz="1200" b="0" kern="100" dirty="0">
                          <a:effectLst/>
                          <a:latin typeface="+mn-ea"/>
                          <a:ea typeface="+mn-ea"/>
                          <a:cs typeface="Times New Roman"/>
                        </a:rPr>
                        <a:t>(C</a:t>
                      </a:r>
                      <a:r>
                        <a:rPr lang="en-US" sz="1200" b="0" kern="100" baseline="-25000" dirty="0">
                          <a:effectLst/>
                          <a:latin typeface="+mn-ea"/>
                          <a:ea typeface="+mn-ea"/>
                          <a:cs typeface="Times New Roman"/>
                        </a:rPr>
                        <a:t>6</a:t>
                      </a:r>
                      <a:r>
                        <a:rPr lang="en-US" sz="1200" b="0" kern="100" dirty="0">
                          <a:effectLst/>
                          <a:latin typeface="+mn-ea"/>
                          <a:ea typeface="+mn-ea"/>
                          <a:cs typeface="Times New Roman"/>
                        </a:rPr>
                        <a:t>O</a:t>
                      </a:r>
                      <a:r>
                        <a:rPr lang="en-US" sz="1200" b="0" kern="100" baseline="-25000" dirty="0">
                          <a:effectLst/>
                          <a:latin typeface="+mn-ea"/>
                          <a:ea typeface="+mn-ea"/>
                          <a:cs typeface="Times New Roman"/>
                        </a:rPr>
                        <a:t>2</a:t>
                      </a:r>
                      <a:r>
                        <a:rPr lang="en-US" sz="1200" b="0" kern="100" dirty="0">
                          <a:effectLst/>
                          <a:latin typeface="+mn-ea"/>
                          <a:ea typeface="+mn-ea"/>
                          <a:cs typeface="Times New Roman"/>
                        </a:rPr>
                        <a:t>K</a:t>
                      </a:r>
                      <a:r>
                        <a:rPr lang="en-US" sz="1200" b="0" kern="100" baseline="-25000" dirty="0">
                          <a:effectLst/>
                          <a:latin typeface="+mn-ea"/>
                          <a:ea typeface="+mn-ea"/>
                          <a:cs typeface="Times New Roman"/>
                        </a:rPr>
                        <a:t>2</a:t>
                      </a:r>
                      <a:r>
                        <a:rPr lang="en-US" sz="1200" b="0" kern="100" dirty="0">
                          <a:effectLst/>
                          <a:latin typeface="+mn-ea"/>
                          <a:ea typeface="+mn-ea"/>
                          <a:cs typeface="Times New Roman"/>
                        </a:rPr>
                        <a:t>)</a:t>
                      </a:r>
                      <a:endParaRPr lang="ja-JP" sz="800" b="0" kern="100" dirty="0">
                        <a:effectLst/>
                        <a:latin typeface="+mn-ea"/>
                        <a:ea typeface="+mn-ea"/>
                        <a:cs typeface="Times New Roman"/>
                      </a:endParaRPr>
                    </a:p>
                    <a:p>
                      <a:pPr algn="just">
                        <a:spcAft>
                          <a:spcPts val="0"/>
                        </a:spcAft>
                      </a:pPr>
                      <a:r>
                        <a:rPr lang="ja-JP" sz="1200" b="0" kern="100" dirty="0">
                          <a:effectLst/>
                          <a:latin typeface="+mn-ea"/>
                          <a:ea typeface="+mn-ea"/>
                          <a:cs typeface="Times New Roman"/>
                        </a:rPr>
                        <a:t>プレドニン</a:t>
                      </a:r>
                      <a:endParaRPr lang="ja-JP" sz="800" b="0" kern="100" dirty="0">
                        <a:effectLst/>
                        <a:latin typeface="+mn-ea"/>
                        <a:ea typeface="+mn-ea"/>
                        <a:cs typeface="Times New Roman"/>
                      </a:endParaRPr>
                    </a:p>
                  </a:txBody>
                  <a:tcPr marL="62865" marR="62865" marT="0" marB="0" anchor="ctr"/>
                </a:tc>
                <a:tc>
                  <a:txBody>
                    <a:bodyPr/>
                    <a:lstStyle/>
                    <a:p>
                      <a:pPr algn="l">
                        <a:spcAft>
                          <a:spcPts val="0"/>
                        </a:spcAft>
                      </a:pPr>
                      <a:r>
                        <a:rPr lang="ja-JP" sz="1200" b="0" kern="100" dirty="0">
                          <a:effectLst/>
                          <a:latin typeface="+mn-ea"/>
                          <a:ea typeface="+mn-ea"/>
                          <a:cs typeface="Times New Roman"/>
                        </a:rPr>
                        <a:t>乳酸ストロンチウム</a:t>
                      </a:r>
                      <a:r>
                        <a:rPr lang="en-US" sz="1200" b="0" kern="100" dirty="0">
                          <a:effectLst/>
                          <a:latin typeface="+mn-ea"/>
                          <a:ea typeface="+mn-ea"/>
                          <a:cs typeface="Times New Roman"/>
                        </a:rPr>
                        <a:t>500-1500 mg/</a:t>
                      </a:r>
                      <a:r>
                        <a:rPr lang="ja-JP" sz="1200" b="0" kern="100" dirty="0">
                          <a:effectLst/>
                          <a:latin typeface="+mn-ea"/>
                          <a:ea typeface="+mn-ea"/>
                          <a:cs typeface="Times New Roman"/>
                        </a:rPr>
                        <a:t>日を経口投与し、連日数週間続ける。創傷汚染は、いかに小さくても見逃してはならず十分水洗いするが</a:t>
                      </a:r>
                      <a:r>
                        <a:rPr lang="en-US" sz="1200" b="0" kern="100" dirty="0" err="1">
                          <a:effectLst/>
                          <a:latin typeface="+mn-ea"/>
                          <a:ea typeface="+mn-ea"/>
                          <a:cs typeface="Times New Roman"/>
                        </a:rPr>
                        <a:t>Potassiumrhodizoate</a:t>
                      </a:r>
                      <a:r>
                        <a:rPr lang="en-US" sz="1200" b="0" kern="100" dirty="0">
                          <a:effectLst/>
                          <a:latin typeface="+mn-ea"/>
                          <a:ea typeface="+mn-ea"/>
                          <a:cs typeface="Times New Roman"/>
                        </a:rPr>
                        <a:t> 1g</a:t>
                      </a:r>
                      <a:r>
                        <a:rPr lang="ja-JP" sz="1200" b="0" kern="100" dirty="0">
                          <a:effectLst/>
                          <a:latin typeface="+mn-ea"/>
                          <a:ea typeface="+mn-ea"/>
                          <a:cs typeface="Times New Roman"/>
                        </a:rPr>
                        <a:t>を撒布すれば、</a:t>
                      </a:r>
                      <a:r>
                        <a:rPr lang="en-US" sz="1200" b="0" kern="100" dirty="0" err="1">
                          <a:effectLst/>
                          <a:latin typeface="+mn-ea"/>
                          <a:ea typeface="+mn-ea"/>
                          <a:cs typeface="Times New Roman"/>
                        </a:rPr>
                        <a:t>Sr</a:t>
                      </a:r>
                      <a:r>
                        <a:rPr lang="ja-JP" sz="1200" b="0" kern="100" dirty="0">
                          <a:effectLst/>
                          <a:latin typeface="+mn-ea"/>
                          <a:ea typeface="+mn-ea"/>
                          <a:cs typeface="Times New Roman"/>
                        </a:rPr>
                        <a:t>は局所的に不溶性となり、吸収されない。コルチコステロイド投与は、放射性ストロンチウムの尿中排泄を</a:t>
                      </a:r>
                      <a:r>
                        <a:rPr lang="en-US" sz="1200" b="0" kern="100" dirty="0">
                          <a:effectLst/>
                          <a:latin typeface="+mn-ea"/>
                          <a:ea typeface="+mn-ea"/>
                          <a:cs typeface="Times New Roman"/>
                        </a:rPr>
                        <a:t>3</a:t>
                      </a:r>
                      <a:r>
                        <a:rPr lang="ja-JP" sz="1200" b="0" kern="100" dirty="0">
                          <a:effectLst/>
                          <a:latin typeface="+mn-ea"/>
                          <a:ea typeface="+mn-ea"/>
                          <a:cs typeface="Times New Roman"/>
                        </a:rPr>
                        <a:t>倍に増加。プレドニン経口</a:t>
                      </a:r>
                      <a:r>
                        <a:rPr lang="en-US" sz="1200" b="0" kern="100" dirty="0">
                          <a:effectLst/>
                          <a:latin typeface="+mn-ea"/>
                          <a:ea typeface="+mn-ea"/>
                          <a:cs typeface="Times New Roman"/>
                        </a:rPr>
                        <a:t>5-20mg/</a:t>
                      </a:r>
                      <a:r>
                        <a:rPr lang="ja-JP" sz="1200" b="0" kern="100" dirty="0">
                          <a:effectLst/>
                          <a:latin typeface="+mn-ea"/>
                          <a:ea typeface="+mn-ea"/>
                          <a:cs typeface="Times New Roman"/>
                        </a:rPr>
                        <a:t>日、又はメチルプレドニゾロン</a:t>
                      </a:r>
                      <a:r>
                        <a:rPr lang="en-US" sz="1200" b="0" kern="100" dirty="0">
                          <a:effectLst/>
                          <a:latin typeface="+mn-ea"/>
                          <a:ea typeface="+mn-ea"/>
                          <a:cs typeface="Times New Roman"/>
                        </a:rPr>
                        <a:t>10-40mg</a:t>
                      </a:r>
                      <a:r>
                        <a:rPr lang="ja-JP" sz="1200" b="0" kern="100" dirty="0">
                          <a:effectLst/>
                          <a:latin typeface="+mn-ea"/>
                          <a:ea typeface="+mn-ea"/>
                          <a:cs typeface="Times New Roman"/>
                        </a:rPr>
                        <a:t>静注。</a:t>
                      </a:r>
                      <a:endParaRPr lang="ja-JP" sz="800" b="0" kern="100" dirty="0">
                        <a:effectLst/>
                        <a:latin typeface="+mn-ea"/>
                        <a:ea typeface="+mn-ea"/>
                        <a:cs typeface="Times New Roman"/>
                      </a:endParaRPr>
                    </a:p>
                  </a:txBody>
                  <a:tcPr marL="62865" marR="62865" marT="0" marB="0"/>
                </a:tc>
                <a:extLst>
                  <a:ext uri="{0D108BD9-81ED-4DB2-BD59-A6C34878D82A}">
                    <a16:rowId xmlns:a16="http://schemas.microsoft.com/office/drawing/2014/main" val="10004"/>
                  </a:ext>
                </a:extLst>
              </a:tr>
              <a:tr h="370840">
                <a:tc>
                  <a:txBody>
                    <a:bodyPr/>
                    <a:lstStyle/>
                    <a:p>
                      <a:pPr algn="just">
                        <a:spcAft>
                          <a:spcPts val="0"/>
                        </a:spcAft>
                      </a:pPr>
                      <a:r>
                        <a:rPr lang="ja-JP" sz="1400" b="0" kern="100" dirty="0">
                          <a:effectLst/>
                          <a:latin typeface="+mn-ea"/>
                          <a:ea typeface="+mn-ea"/>
                          <a:cs typeface="Times New Roman"/>
                        </a:rPr>
                        <a:t>ウラン</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(U) Uranium</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a:effectLst/>
                          <a:latin typeface="+mn-ea"/>
                          <a:ea typeface="+mn-ea"/>
                          <a:cs typeface="Times New Roman"/>
                        </a:rPr>
                        <a:t>DTPA</a:t>
                      </a:r>
                      <a:endParaRPr lang="ja-JP" sz="900" b="0" kern="100">
                        <a:effectLst/>
                        <a:latin typeface="+mn-ea"/>
                        <a:ea typeface="+mn-ea"/>
                        <a:cs typeface="Times New Roman"/>
                      </a:endParaRPr>
                    </a:p>
                  </a:txBody>
                  <a:tcPr marL="62865" marR="62865" marT="0" marB="0" anchor="ctr"/>
                </a:tc>
                <a:tc>
                  <a:txBody>
                    <a:bodyPr/>
                    <a:lstStyle/>
                    <a:p>
                      <a:pPr indent="2540" algn="just">
                        <a:spcAft>
                          <a:spcPts val="0"/>
                        </a:spcAft>
                      </a:pPr>
                      <a:r>
                        <a:rPr lang="en-US" sz="1400" b="0" kern="100">
                          <a:effectLst/>
                          <a:latin typeface="+mn-ea"/>
                          <a:ea typeface="+mn-ea"/>
                          <a:cs typeface="Times New Roman"/>
                        </a:rPr>
                        <a:t>DTPA</a:t>
                      </a:r>
                      <a:endParaRPr lang="ja-JP" sz="900" b="0" kern="100">
                        <a:effectLst/>
                        <a:latin typeface="+mn-ea"/>
                        <a:ea typeface="+mn-ea"/>
                        <a:cs typeface="Times New Roman"/>
                      </a:endParaRPr>
                    </a:p>
                    <a:p>
                      <a:pPr indent="2540" algn="just">
                        <a:spcAft>
                          <a:spcPts val="0"/>
                        </a:spcAft>
                      </a:pPr>
                      <a:r>
                        <a:rPr lang="ja-JP" sz="1400" b="0" kern="100">
                          <a:effectLst/>
                          <a:latin typeface="+mn-ea"/>
                          <a:ea typeface="+mn-ea"/>
                          <a:cs typeface="Times New Roman"/>
                        </a:rPr>
                        <a:t>重炭酸ナトリウム</a:t>
                      </a:r>
                      <a:endParaRPr lang="ja-JP" sz="900" b="0" kern="100">
                        <a:effectLst/>
                        <a:latin typeface="+mn-ea"/>
                        <a:ea typeface="+mn-ea"/>
                        <a:cs typeface="Times New Roman"/>
                      </a:endParaRPr>
                    </a:p>
                  </a:txBody>
                  <a:tcPr marL="62865" marR="62865" marT="0" marB="0" anchor="ctr"/>
                </a:tc>
                <a:tc>
                  <a:txBody>
                    <a:bodyPr/>
                    <a:lstStyle/>
                    <a:p>
                      <a:pPr algn="l">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は</a:t>
                      </a:r>
                      <a:r>
                        <a:rPr lang="en-US" sz="1400" b="0" kern="100" dirty="0">
                          <a:effectLst/>
                          <a:latin typeface="+mn-ea"/>
                          <a:ea typeface="+mn-ea"/>
                          <a:cs typeface="Times New Roman"/>
                        </a:rPr>
                        <a:t>4</a:t>
                      </a:r>
                      <a:r>
                        <a:rPr lang="ja-JP" sz="1400" b="0" kern="100" dirty="0">
                          <a:effectLst/>
                          <a:latin typeface="+mn-ea"/>
                          <a:ea typeface="+mn-ea"/>
                          <a:cs typeface="Times New Roman"/>
                        </a:rPr>
                        <a:t>時間以内が有効である。重炭酸ナトリウムは、腎を保護する。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5"/>
                  </a:ext>
                </a:extLst>
              </a:tr>
              <a:tr h="370840">
                <a:tc>
                  <a:txBody>
                    <a:bodyPr/>
                    <a:lstStyle/>
                    <a:p>
                      <a:pPr algn="just">
                        <a:spcAft>
                          <a:spcPts val="0"/>
                        </a:spcAft>
                      </a:pPr>
                      <a:r>
                        <a:rPr lang="ja-JP" sz="1400" b="0" kern="100">
                          <a:effectLst/>
                          <a:latin typeface="+mn-ea"/>
                          <a:ea typeface="+mn-ea"/>
                          <a:cs typeface="Times New Roman"/>
                        </a:rPr>
                        <a:t>亜鉛</a:t>
                      </a:r>
                      <a:r>
                        <a:rPr lang="en-US" sz="1400" b="0" kern="100">
                          <a:effectLst/>
                          <a:latin typeface="+mn-ea"/>
                          <a:ea typeface="+mn-ea"/>
                          <a:cs typeface="Times New Roman"/>
                        </a:rPr>
                        <a:t>(Zn) Zinc</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、洗浄</a:t>
                      </a:r>
                      <a:endParaRPr lang="ja-JP" sz="900" b="0" kern="100" dirty="0">
                        <a:effectLst/>
                        <a:latin typeface="+mn-ea"/>
                        <a:ea typeface="+mn-ea"/>
                        <a:cs typeface="Times New Roman"/>
                      </a:endParaRPr>
                    </a:p>
                  </a:txBody>
                  <a:tcPr marL="62865" marR="62865" marT="0" marB="0" anchor="ctr"/>
                </a:tc>
                <a:tc>
                  <a:txBody>
                    <a:bodyPr/>
                    <a:lstStyle/>
                    <a:p>
                      <a:pPr indent="2540" algn="just">
                        <a:spcAft>
                          <a:spcPts val="0"/>
                        </a:spcAft>
                      </a:pPr>
                      <a:r>
                        <a:rPr lang="en-US" sz="1400" b="0" kern="100">
                          <a:effectLst/>
                          <a:latin typeface="+mn-ea"/>
                          <a:ea typeface="+mn-ea"/>
                          <a:cs typeface="Times New Roman"/>
                        </a:rPr>
                        <a:t>DTPA</a:t>
                      </a:r>
                      <a:endParaRPr lang="ja-JP" sz="900" b="0" kern="100">
                        <a:effectLst/>
                        <a:latin typeface="+mn-ea"/>
                        <a:ea typeface="+mn-ea"/>
                        <a:cs typeface="Times New Roman"/>
                      </a:endParaRPr>
                    </a:p>
                  </a:txBody>
                  <a:tcPr marL="62865" marR="62865" marT="0" marB="0" anchor="ctr"/>
                </a:tc>
                <a:tc>
                  <a:txBody>
                    <a:bodyPr/>
                    <a:lstStyle/>
                    <a:p>
                      <a:pPr algn="l">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が入手困難ならば</a:t>
                      </a:r>
                      <a:r>
                        <a:rPr lang="ja-JP" altLang="en-US" sz="1400" b="0" kern="100" dirty="0">
                          <a:effectLst/>
                          <a:latin typeface="+mn-ea"/>
                          <a:ea typeface="+mn-ea"/>
                          <a:cs typeface="Times New Roman"/>
                        </a:rPr>
                        <a:t>、</a:t>
                      </a:r>
                      <a:r>
                        <a:rPr lang="en-US" sz="1400" b="0" kern="100" dirty="0" err="1">
                          <a:effectLst/>
                          <a:latin typeface="+mn-ea"/>
                          <a:ea typeface="+mn-ea"/>
                          <a:cs typeface="Times New Roman"/>
                        </a:rPr>
                        <a:t>CaEDTA</a:t>
                      </a:r>
                      <a:r>
                        <a:rPr lang="ja-JP" sz="1400" b="0" kern="100" dirty="0">
                          <a:effectLst/>
                          <a:latin typeface="+mn-ea"/>
                          <a:ea typeface="+mn-ea"/>
                          <a:cs typeface="Times New Roman"/>
                        </a:rPr>
                        <a:t>を用いる。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6"/>
                  </a:ext>
                </a:extLst>
              </a:tr>
            </a:tbl>
          </a:graphicData>
        </a:graphic>
      </p:graphicFrame>
      <p:sp>
        <p:nvSpPr>
          <p:cNvPr id="5" name="スライド番号プレースホルダー 4">
            <a:extLst>
              <a:ext uri="{FF2B5EF4-FFF2-40B4-BE49-F238E27FC236}">
                <a16:creationId xmlns:a16="http://schemas.microsoft.com/office/drawing/2014/main" id="{F2E26CF8-5F5B-A747-8002-076F9D62A4AC}"/>
              </a:ext>
            </a:extLst>
          </p:cNvPr>
          <p:cNvSpPr>
            <a:spLocks noGrp="1"/>
          </p:cNvSpPr>
          <p:nvPr>
            <p:ph type="sldNum" sz="quarter" idx="12"/>
          </p:nvPr>
        </p:nvSpPr>
        <p:spPr/>
        <p:txBody>
          <a:bodyPr/>
          <a:lstStyle/>
          <a:p>
            <a:fld id="{58DD1769-DAE9-6C4E-82F4-B62273FFA290}" type="slidenum">
              <a:rPr kumimoji="1" lang="ja-JP" altLang="en-US" smtClean="0"/>
              <a:t>21</a:t>
            </a:fld>
            <a:endParaRPr kumimoji="1" lang="ja-JP" altLang="en-US"/>
          </a:p>
        </p:txBody>
      </p:sp>
    </p:spTree>
    <p:extLst>
      <p:ext uri="{BB962C8B-B14F-4D97-AF65-F5344CB8AC3E}">
        <p14:creationId xmlns:p14="http://schemas.microsoft.com/office/powerpoint/2010/main" val="626538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F22ADA-C0DB-0F41-9489-2E746F11077E}"/>
              </a:ext>
            </a:extLst>
          </p:cNvPr>
          <p:cNvSpPr>
            <a:spLocks noGrp="1"/>
          </p:cNvSpPr>
          <p:nvPr>
            <p:ph type="title"/>
          </p:nvPr>
        </p:nvSpPr>
        <p:spPr/>
        <p:txBody>
          <a:bodyPr/>
          <a:lstStyle/>
          <a:p>
            <a:r>
              <a:rPr kumimoji="1" lang="ja-JP" altLang="en-US" dirty="0"/>
              <a:t>急性放射線症候群の発症期</a:t>
            </a:r>
          </a:p>
        </p:txBody>
      </p:sp>
      <p:graphicFrame>
        <p:nvGraphicFramePr>
          <p:cNvPr id="4" name="コンテンツ プレースホルダー 3">
            <a:extLst>
              <a:ext uri="{FF2B5EF4-FFF2-40B4-BE49-F238E27FC236}">
                <a16:creationId xmlns:a16="http://schemas.microsoft.com/office/drawing/2014/main" id="{3E99493E-0BDD-E64B-9A83-31C597053C74}"/>
              </a:ext>
            </a:extLst>
          </p:cNvPr>
          <p:cNvGraphicFramePr>
            <a:graphicFrameLocks noGrp="1"/>
          </p:cNvGraphicFramePr>
          <p:nvPr>
            <p:ph idx="1"/>
            <p:extLst>
              <p:ext uri="{D42A27DB-BD31-4B8C-83A1-F6EECF244321}">
                <p14:modId xmlns:p14="http://schemas.microsoft.com/office/powerpoint/2010/main" val="2584839931"/>
              </p:ext>
            </p:extLst>
          </p:nvPr>
        </p:nvGraphicFramePr>
        <p:xfrm>
          <a:off x="628650" y="1187346"/>
          <a:ext cx="7886704" cy="5120640"/>
        </p:xfrm>
        <a:graphic>
          <a:graphicData uri="http://schemas.openxmlformats.org/drawingml/2006/table">
            <a:tbl>
              <a:tblPr firstRow="1" bandRow="1">
                <a:tableStyleId>{5940675A-B579-460E-94D1-54222C63F5DA}</a:tableStyleId>
              </a:tblPr>
              <a:tblGrid>
                <a:gridCol w="684995">
                  <a:extLst>
                    <a:ext uri="{9D8B030D-6E8A-4147-A177-3AD203B41FA5}">
                      <a16:colId xmlns:a16="http://schemas.microsoft.com/office/drawing/2014/main" val="1432408868"/>
                    </a:ext>
                  </a:extLst>
                </a:gridCol>
                <a:gridCol w="1210614">
                  <a:extLst>
                    <a:ext uri="{9D8B030D-6E8A-4147-A177-3AD203B41FA5}">
                      <a16:colId xmlns:a16="http://schemas.microsoft.com/office/drawing/2014/main" val="4115235003"/>
                    </a:ext>
                  </a:extLst>
                </a:gridCol>
                <a:gridCol w="1198219">
                  <a:extLst>
                    <a:ext uri="{9D8B030D-6E8A-4147-A177-3AD203B41FA5}">
                      <a16:colId xmlns:a16="http://schemas.microsoft.com/office/drawing/2014/main" val="2526062583"/>
                    </a:ext>
                  </a:extLst>
                </a:gridCol>
                <a:gridCol w="1198219">
                  <a:extLst>
                    <a:ext uri="{9D8B030D-6E8A-4147-A177-3AD203B41FA5}">
                      <a16:colId xmlns:a16="http://schemas.microsoft.com/office/drawing/2014/main" val="1059412728"/>
                    </a:ext>
                  </a:extLst>
                </a:gridCol>
                <a:gridCol w="1198219">
                  <a:extLst>
                    <a:ext uri="{9D8B030D-6E8A-4147-A177-3AD203B41FA5}">
                      <a16:colId xmlns:a16="http://schemas.microsoft.com/office/drawing/2014/main" val="501555973"/>
                    </a:ext>
                  </a:extLst>
                </a:gridCol>
                <a:gridCol w="1198219">
                  <a:extLst>
                    <a:ext uri="{9D8B030D-6E8A-4147-A177-3AD203B41FA5}">
                      <a16:colId xmlns:a16="http://schemas.microsoft.com/office/drawing/2014/main" val="3050220243"/>
                    </a:ext>
                  </a:extLst>
                </a:gridCol>
                <a:gridCol w="1198219">
                  <a:extLst>
                    <a:ext uri="{9D8B030D-6E8A-4147-A177-3AD203B41FA5}">
                      <a16:colId xmlns:a16="http://schemas.microsoft.com/office/drawing/2014/main" val="3158119039"/>
                    </a:ext>
                  </a:extLst>
                </a:gridCol>
              </a:tblGrid>
              <a:tr h="180305">
                <a:tc rowSpan="2">
                  <a:txBody>
                    <a:bodyPr/>
                    <a:lstStyle/>
                    <a:p>
                      <a:endParaRPr kumimoji="1" lang="ja-JP" altLang="en-US" sz="1200"/>
                    </a:p>
                  </a:txBody>
                  <a:tcPr/>
                </a:tc>
                <a:tc rowSpan="2">
                  <a:txBody>
                    <a:bodyPr/>
                    <a:lstStyle/>
                    <a:p>
                      <a:endParaRPr kumimoji="1" lang="ja-JP" altLang="en-US" sz="1200"/>
                    </a:p>
                  </a:txBody>
                  <a:tcPr/>
                </a:tc>
                <a:tc gridSpan="5">
                  <a:txBody>
                    <a:bodyPr/>
                    <a:lstStyle/>
                    <a:p>
                      <a:pPr algn="ctr"/>
                      <a:r>
                        <a:rPr kumimoji="1" lang="ja-JP" altLang="en-US" sz="1200" dirty="0"/>
                        <a:t>急性放射線症候群の重症度と被ばく線量</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90874092"/>
                  </a:ext>
                </a:extLst>
              </a:tr>
              <a:tr h="230644">
                <a:tc vMerge="1">
                  <a:txBody>
                    <a:bodyPr/>
                    <a:lstStyle/>
                    <a:p>
                      <a:endParaRPr kumimoji="1" lang="ja-JP" altLang="en-US"/>
                    </a:p>
                  </a:txBody>
                  <a:tcPr/>
                </a:tc>
                <a:tc vMerge="1">
                  <a:txBody>
                    <a:bodyPr/>
                    <a:lstStyle/>
                    <a:p>
                      <a:endParaRPr lang="ja-JP" altLang="en-US" sz="1200"/>
                    </a:p>
                  </a:txBody>
                  <a:tcPr anchor="ctr"/>
                </a:tc>
                <a:tc>
                  <a:txBody>
                    <a:bodyPr/>
                    <a:lstStyle/>
                    <a:p>
                      <a:pPr algn="ctr"/>
                      <a:r>
                        <a:rPr kumimoji="1" lang="ja-JP" altLang="en-US" sz="1200"/>
                        <a:t>軽症</a:t>
                      </a:r>
                      <a:r>
                        <a:rPr kumimoji="1" lang="en-US" altLang="ja-JP" sz="1200" dirty="0"/>
                        <a:t>(1~2Gy)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dirty="0"/>
                        <a:t> </a:t>
                      </a:r>
                      <a:r>
                        <a:rPr kumimoji="1" lang="ja-JP" altLang="en-US" sz="1200"/>
                        <a:t>中等度</a:t>
                      </a:r>
                      <a:r>
                        <a:rPr kumimoji="1" lang="en-US" altLang="ja-JP" sz="1200" dirty="0"/>
                        <a:t>(2~4Gy)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a:t>重症</a:t>
                      </a:r>
                      <a:r>
                        <a:rPr kumimoji="1" lang="en-US" altLang="ja-JP" sz="1200" dirty="0"/>
                        <a:t>(4~6Gy)</a:t>
                      </a:r>
                    </a:p>
                    <a:p>
                      <a:pPr algn="ctr"/>
                      <a:endParaRPr kumimoji="1" lang="ja-JP" altLang="en-US" sz="120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a:t>極めて重症</a:t>
                      </a:r>
                      <a:r>
                        <a:rPr kumimoji="1" lang="en-US" altLang="ja-JP" sz="1200" dirty="0"/>
                        <a:t>(6~8Gy)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a:t>致死的</a:t>
                      </a:r>
                      <a:r>
                        <a:rPr kumimoji="1" lang="en-US" altLang="ja-JP" sz="1200" dirty="0"/>
                        <a:t>(&gt;8Gy)</a:t>
                      </a:r>
                    </a:p>
                  </a:txBody>
                  <a:tcPr anchor="ctr"/>
                </a:tc>
                <a:extLst>
                  <a:ext uri="{0D108BD9-81ED-4DB2-BD59-A6C34878D82A}">
                    <a16:rowId xmlns:a16="http://schemas.microsoft.com/office/drawing/2014/main" val="1017314537"/>
                  </a:ext>
                </a:extLst>
              </a:tr>
              <a:tr h="576425">
                <a:tc rowSpan="3">
                  <a:txBody>
                    <a:bodyPr/>
                    <a:lstStyle/>
                    <a:p>
                      <a:pPr algn="ctr"/>
                      <a:r>
                        <a:rPr kumimoji="1" lang="ja-JP" altLang="en-US" sz="1200"/>
                        <a:t>血液細胞</a:t>
                      </a:r>
                    </a:p>
                  </a:txBody>
                  <a:tcPr vert="eaVert" anchor="ctr"/>
                </a:tc>
                <a:tc>
                  <a:txBody>
                    <a:bodyPr/>
                    <a:lstStyle/>
                    <a:p>
                      <a:r>
                        <a:rPr kumimoji="1" lang="ja-JP" altLang="en-US" sz="1200"/>
                        <a:t>リンパ球数</a:t>
                      </a:r>
                      <a:endParaRPr kumimoji="1" lang="en-US" altLang="ja-JP" sz="1200" dirty="0"/>
                    </a:p>
                    <a:p>
                      <a:r>
                        <a:rPr kumimoji="1" lang="en-US" altLang="ja-JP" sz="1200" dirty="0"/>
                        <a:t>(x10</a:t>
                      </a:r>
                      <a:r>
                        <a:rPr kumimoji="1" lang="en-US" altLang="ja-JP" sz="1200" baseline="30000" dirty="0"/>
                        <a:t>3</a:t>
                      </a:r>
                      <a:r>
                        <a:rPr kumimoji="1" lang="en-US" altLang="ja-JP" sz="1200" dirty="0"/>
                        <a:t>/mm</a:t>
                      </a:r>
                      <a:r>
                        <a:rPr kumimoji="1" lang="en-US" altLang="ja-JP" sz="1200" baseline="30000" dirty="0"/>
                        <a:t>3</a:t>
                      </a:r>
                      <a:r>
                        <a:rPr kumimoji="1" lang="en-US" altLang="ja-JP" sz="1200" dirty="0"/>
                        <a:t>)</a:t>
                      </a:r>
                    </a:p>
                    <a:p>
                      <a:r>
                        <a:rPr kumimoji="1" lang="ja-JP" altLang="en-US" sz="1200"/>
                        <a:t>（被ばく後３</a:t>
                      </a:r>
                      <a:r>
                        <a:rPr kumimoji="1" lang="en-US" altLang="ja-JP" sz="1200" dirty="0"/>
                        <a:t>〜6</a:t>
                      </a:r>
                      <a:r>
                        <a:rPr kumimoji="1" lang="ja-JP" altLang="en-US" sz="1200"/>
                        <a:t>日）</a:t>
                      </a:r>
                    </a:p>
                  </a:txBody>
                  <a:tcPr anchor="ctr"/>
                </a:tc>
                <a:tc>
                  <a:txBody>
                    <a:bodyPr/>
                    <a:lstStyle/>
                    <a:p>
                      <a:pPr algn="ctr"/>
                      <a:r>
                        <a:rPr kumimoji="1" lang="en-US" altLang="ja-JP" sz="1200" dirty="0"/>
                        <a:t>0.8 ~ 1.5</a:t>
                      </a:r>
                      <a:endParaRPr kumimoji="1" lang="ja-JP" altLang="en-US" sz="1200"/>
                    </a:p>
                  </a:txBody>
                  <a:tcPr anchor="ctr"/>
                </a:tc>
                <a:tc>
                  <a:txBody>
                    <a:bodyPr/>
                    <a:lstStyle/>
                    <a:p>
                      <a:pPr algn="ctr"/>
                      <a:r>
                        <a:rPr kumimoji="1" lang="en-US" altLang="ja-JP" sz="1200" dirty="0"/>
                        <a:t>0.5 ~ 0.8</a:t>
                      </a:r>
                      <a:endParaRPr kumimoji="1" lang="ja-JP" altLang="en-US" sz="1200"/>
                    </a:p>
                  </a:txBody>
                  <a:tcPr anchor="ctr"/>
                </a:tc>
                <a:tc>
                  <a:txBody>
                    <a:bodyPr/>
                    <a:lstStyle/>
                    <a:p>
                      <a:pPr algn="ctr"/>
                      <a:r>
                        <a:rPr kumimoji="1" lang="en-US" altLang="ja-JP" sz="1200" dirty="0"/>
                        <a:t>0.3 ~0.5</a:t>
                      </a:r>
                      <a:endParaRPr kumimoji="1" lang="ja-JP" altLang="en-US" sz="1200"/>
                    </a:p>
                  </a:txBody>
                  <a:tcPr anchor="ctr"/>
                </a:tc>
                <a:tc>
                  <a:txBody>
                    <a:bodyPr/>
                    <a:lstStyle/>
                    <a:p>
                      <a:pPr algn="ctr"/>
                      <a:r>
                        <a:rPr kumimoji="1" lang="en-US" altLang="ja-JP" sz="1200" dirty="0"/>
                        <a:t>0.1 ~ 0.3</a:t>
                      </a:r>
                      <a:endParaRPr kumimoji="1" lang="ja-JP" altLang="en-US" sz="1200"/>
                    </a:p>
                  </a:txBody>
                  <a:tcPr anchor="ctr"/>
                </a:tc>
                <a:tc>
                  <a:txBody>
                    <a:bodyPr/>
                    <a:lstStyle/>
                    <a:p>
                      <a:pPr algn="ctr"/>
                      <a:r>
                        <a:rPr kumimoji="1" lang="en-US" altLang="ja-JP" sz="1200" dirty="0"/>
                        <a:t>0.0 ~ 0.1</a:t>
                      </a:r>
                      <a:endParaRPr kumimoji="1" lang="ja-JP" altLang="en-US" sz="1200"/>
                    </a:p>
                  </a:txBody>
                  <a:tcPr anchor="ctr"/>
                </a:tc>
                <a:extLst>
                  <a:ext uri="{0D108BD9-81ED-4DB2-BD59-A6C34878D82A}">
                    <a16:rowId xmlns:a16="http://schemas.microsoft.com/office/drawing/2014/main" val="1537555135"/>
                  </a:ext>
                </a:extLst>
              </a:tr>
              <a:tr h="155568">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anchor="ctr"/>
                </a:tc>
                <a:tc>
                  <a:txBody>
                    <a:bodyPr/>
                    <a:lstStyle/>
                    <a:p>
                      <a:r>
                        <a:rPr kumimoji="1" lang="ja-JP" altLang="en-US" sz="1200"/>
                        <a:t>顆粒球数</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t>(x10</a:t>
                      </a:r>
                      <a:r>
                        <a:rPr kumimoji="1" lang="en-US" altLang="ja-JP" sz="1200" baseline="30000" dirty="0"/>
                        <a:t>3</a:t>
                      </a:r>
                      <a:r>
                        <a:rPr kumimoji="1" lang="en-US" altLang="ja-JP" sz="1200" dirty="0"/>
                        <a:t>/mm</a:t>
                      </a:r>
                      <a:r>
                        <a:rPr kumimoji="1" lang="en-US" altLang="ja-JP" sz="1200" baseline="30000" dirty="0"/>
                        <a:t>3</a:t>
                      </a:r>
                      <a:r>
                        <a:rPr kumimoji="1" lang="en-US" altLang="ja-JP" sz="1200" dirty="0"/>
                        <a:t>)</a:t>
                      </a:r>
                    </a:p>
                  </a:txBody>
                  <a:tcPr anchor="ctr"/>
                </a:tc>
                <a:tc>
                  <a:txBody>
                    <a:bodyPr/>
                    <a:lstStyle/>
                    <a:p>
                      <a:pPr algn="ctr"/>
                      <a:r>
                        <a:rPr kumimoji="1" lang="en-US" altLang="ja-JP" sz="1200" dirty="0"/>
                        <a:t>&gt;2.0</a:t>
                      </a:r>
                      <a:endParaRPr kumimoji="1" lang="ja-JP" altLang="en-US" sz="1200"/>
                    </a:p>
                  </a:txBody>
                  <a:tcPr anchor="ctr"/>
                </a:tc>
                <a:tc>
                  <a:txBody>
                    <a:bodyPr/>
                    <a:lstStyle/>
                    <a:p>
                      <a:pPr algn="ctr"/>
                      <a:r>
                        <a:rPr kumimoji="1" lang="en-US" altLang="ja-JP" sz="1200" dirty="0"/>
                        <a:t>1.5 ~ 2.0</a:t>
                      </a:r>
                      <a:endParaRPr kumimoji="1" lang="ja-JP" altLang="en-US" sz="1200"/>
                    </a:p>
                  </a:txBody>
                  <a:tcPr anchor="ctr"/>
                </a:tc>
                <a:tc>
                  <a:txBody>
                    <a:bodyPr/>
                    <a:lstStyle/>
                    <a:p>
                      <a:pPr algn="ctr"/>
                      <a:r>
                        <a:rPr kumimoji="1" lang="en-US" altLang="ja-JP" sz="1200" dirty="0"/>
                        <a:t>1.0 ~ 1.5</a:t>
                      </a:r>
                      <a:endParaRPr kumimoji="1" lang="ja-JP" altLang="en-US" sz="1200"/>
                    </a:p>
                  </a:txBody>
                  <a:tcPr anchor="ctr"/>
                </a:tc>
                <a:tc>
                  <a:txBody>
                    <a:bodyPr/>
                    <a:lstStyle/>
                    <a:p>
                      <a:pPr algn="ctr"/>
                      <a:r>
                        <a:rPr kumimoji="1" lang="en-US" altLang="ja-JP" sz="1200" dirty="0"/>
                        <a:t>≦0.5</a:t>
                      </a:r>
                      <a:endParaRPr kumimoji="1" lang="ja-JP" altLang="en-US" sz="1200"/>
                    </a:p>
                  </a:txBody>
                  <a:tcPr anchor="ctr"/>
                </a:tc>
                <a:tc>
                  <a:txBody>
                    <a:bodyPr/>
                    <a:lstStyle/>
                    <a:p>
                      <a:pPr algn="ctr"/>
                      <a:r>
                        <a:rPr kumimoji="1" lang="en-US" altLang="ja-JP" sz="1200" dirty="0"/>
                        <a:t>≦0.1</a:t>
                      </a:r>
                      <a:endParaRPr kumimoji="1" lang="ja-JP" altLang="en-US" sz="1200"/>
                    </a:p>
                  </a:txBody>
                  <a:tcPr anchor="ctr"/>
                </a:tc>
                <a:extLst>
                  <a:ext uri="{0D108BD9-81ED-4DB2-BD59-A6C34878D82A}">
                    <a16:rowId xmlns:a16="http://schemas.microsoft.com/office/drawing/2014/main" val="3221974462"/>
                  </a:ext>
                </a:extLst>
              </a:tr>
              <a:tr h="252512">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anchor="ctr"/>
                </a:tc>
                <a:tc>
                  <a:txBody>
                    <a:bodyPr/>
                    <a:lstStyle/>
                    <a:p>
                      <a:r>
                        <a:rPr kumimoji="1" lang="ja-JP" altLang="en-US" sz="1200"/>
                        <a:t>血小板数</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t>(x10</a:t>
                      </a:r>
                      <a:r>
                        <a:rPr kumimoji="1" lang="en-US" altLang="ja-JP" sz="1200" baseline="30000" dirty="0"/>
                        <a:t>3</a:t>
                      </a:r>
                      <a:r>
                        <a:rPr kumimoji="1" lang="en-US" altLang="ja-JP" sz="1200" dirty="0"/>
                        <a:t>/mm</a:t>
                      </a:r>
                      <a:r>
                        <a:rPr kumimoji="1" lang="en-US" altLang="ja-JP" sz="1200" baseline="30000" dirty="0"/>
                        <a:t>3</a:t>
                      </a:r>
                      <a:r>
                        <a:rPr kumimoji="1" lang="en-US" altLang="ja-JP" sz="1200" dirty="0"/>
                        <a:t>)</a:t>
                      </a:r>
                    </a:p>
                  </a:txBody>
                  <a:tcPr anchor="ctr"/>
                </a:tc>
                <a:tc>
                  <a:txBody>
                    <a:bodyPr/>
                    <a:lstStyle/>
                    <a:p>
                      <a:pPr algn="ctr"/>
                      <a:r>
                        <a:rPr kumimoji="1" lang="en-US" altLang="ja-JP" sz="1200" dirty="0"/>
                        <a:t>60 ~ 100</a:t>
                      </a:r>
                    </a:p>
                    <a:p>
                      <a:pPr algn="ctr"/>
                      <a:r>
                        <a:rPr kumimoji="1" lang="en-US" altLang="ja-JP" sz="1200" dirty="0"/>
                        <a:t>10 ~ 25 %</a:t>
                      </a:r>
                      <a:endParaRPr kumimoji="1" lang="ja-JP" altLang="en-US" sz="1200"/>
                    </a:p>
                  </a:txBody>
                  <a:tcPr anchor="ctr"/>
                </a:tc>
                <a:tc>
                  <a:txBody>
                    <a:bodyPr/>
                    <a:lstStyle/>
                    <a:p>
                      <a:pPr algn="ctr"/>
                      <a:r>
                        <a:rPr kumimoji="1" lang="en-US" altLang="ja-JP" sz="1200" dirty="0"/>
                        <a:t>30 ~ 60</a:t>
                      </a:r>
                    </a:p>
                    <a:p>
                      <a:pPr algn="ctr"/>
                      <a:r>
                        <a:rPr kumimoji="1" lang="en-US" altLang="ja-JP" sz="1200" dirty="0"/>
                        <a:t>25 ~ 40 %</a:t>
                      </a:r>
                      <a:endParaRPr kumimoji="1" lang="ja-JP" altLang="en-US" sz="1200"/>
                    </a:p>
                  </a:txBody>
                  <a:tcPr anchor="ctr"/>
                </a:tc>
                <a:tc>
                  <a:txBody>
                    <a:bodyPr/>
                    <a:lstStyle/>
                    <a:p>
                      <a:pPr algn="ctr"/>
                      <a:r>
                        <a:rPr kumimoji="1" lang="en-US" altLang="ja-JP" sz="1200" dirty="0"/>
                        <a:t>25 ~ 35</a:t>
                      </a:r>
                    </a:p>
                    <a:p>
                      <a:pPr algn="ctr"/>
                      <a:r>
                        <a:rPr kumimoji="1" lang="en-US" altLang="ja-JP" sz="1200" dirty="0"/>
                        <a:t>40 ~ 80 %</a:t>
                      </a:r>
                      <a:endParaRPr kumimoji="1" lang="ja-JP" altLang="en-US" sz="1200"/>
                    </a:p>
                  </a:txBody>
                  <a:tcPr anchor="ctr"/>
                </a:tc>
                <a:tc>
                  <a:txBody>
                    <a:bodyPr/>
                    <a:lstStyle/>
                    <a:p>
                      <a:pPr algn="ctr"/>
                      <a:r>
                        <a:rPr kumimoji="1" lang="en-US" altLang="ja-JP" sz="1200" dirty="0"/>
                        <a:t>15 ~ 25</a:t>
                      </a:r>
                    </a:p>
                    <a:p>
                      <a:pPr algn="ctr"/>
                      <a:r>
                        <a:rPr kumimoji="1" lang="en-US" altLang="ja-JP" sz="1200" dirty="0"/>
                        <a:t>60 ~ 80%</a:t>
                      </a:r>
                      <a:endParaRPr kumimoji="1" lang="ja-JP" altLang="en-US" sz="1200"/>
                    </a:p>
                  </a:txBody>
                  <a:tcPr anchor="ctr"/>
                </a:tc>
                <a:tc>
                  <a:txBody>
                    <a:bodyPr/>
                    <a:lstStyle/>
                    <a:p>
                      <a:pPr algn="ctr"/>
                      <a:r>
                        <a:rPr kumimoji="1" lang="en-US" altLang="ja-JP" sz="1200" dirty="0"/>
                        <a:t>&lt;20</a:t>
                      </a:r>
                    </a:p>
                    <a:p>
                      <a:pPr algn="ctr"/>
                      <a:r>
                        <a:rPr kumimoji="1" lang="en-US" altLang="ja-JP" sz="1200" dirty="0"/>
                        <a:t> 80 ~ 100 %</a:t>
                      </a:r>
                      <a:r>
                        <a:rPr kumimoji="1" lang="en-US" altLang="ja-JP" sz="1200" baseline="30000" dirty="0"/>
                        <a:t>※1</a:t>
                      </a:r>
                      <a:endParaRPr kumimoji="1" lang="ja-JP" altLang="en-US" sz="1200"/>
                    </a:p>
                  </a:txBody>
                  <a:tcPr anchor="ctr"/>
                </a:tc>
                <a:extLst>
                  <a:ext uri="{0D108BD9-81ED-4DB2-BD59-A6C34878D82A}">
                    <a16:rowId xmlns:a16="http://schemas.microsoft.com/office/drawing/2014/main" val="1724004843"/>
                  </a:ext>
                </a:extLst>
              </a:tr>
              <a:tr h="143042">
                <a:tc>
                  <a:txBody>
                    <a:bodyPr/>
                    <a:lstStyle/>
                    <a:p>
                      <a:pPr algn="ctr"/>
                      <a:r>
                        <a:rPr kumimoji="1" lang="ja-JP" altLang="en-US" sz="1200"/>
                        <a:t>潜伏期</a:t>
                      </a:r>
                      <a:endParaRPr kumimoji="1" lang="en-US" altLang="ja-JP" sz="1200" dirty="0"/>
                    </a:p>
                  </a:txBody>
                  <a:tcPr anchor="ctr"/>
                </a:tc>
                <a:tc>
                  <a:txBody>
                    <a:bodyPr/>
                    <a:lstStyle/>
                    <a:p>
                      <a:r>
                        <a:rPr kumimoji="1" lang="ja-JP" altLang="en-US" sz="1200"/>
                        <a:t>長さ（日）</a:t>
                      </a:r>
                    </a:p>
                  </a:txBody>
                  <a:tcPr anchor="ctr"/>
                </a:tc>
                <a:tc>
                  <a:txBody>
                    <a:bodyPr/>
                    <a:lstStyle/>
                    <a:p>
                      <a:pPr algn="ctr"/>
                      <a:r>
                        <a:rPr kumimoji="1" lang="en-US" altLang="ja-JP" sz="1200" dirty="0"/>
                        <a:t>21 ~ 35</a:t>
                      </a:r>
                      <a:endParaRPr kumimoji="1" lang="ja-JP" altLang="en-US" sz="120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dirty="0"/>
                        <a:t>18 ~ 28</a:t>
                      </a:r>
                      <a:endParaRPr kumimoji="1" lang="ja-JP" altLang="en-US" sz="1200"/>
                    </a:p>
                  </a:txBody>
                  <a:tcPr anchor="ctr"/>
                </a:tc>
                <a:tc>
                  <a:txBody>
                    <a:bodyPr/>
                    <a:lstStyle/>
                    <a:p>
                      <a:pPr algn="ctr"/>
                      <a:r>
                        <a:rPr kumimoji="1" lang="en-US" altLang="ja-JP" sz="1200" dirty="0"/>
                        <a:t>8 ~ 18</a:t>
                      </a:r>
                      <a:endParaRPr kumimoji="1" lang="ja-JP" altLang="en-US" sz="1200"/>
                    </a:p>
                  </a:txBody>
                  <a:tcPr anchor="ctr"/>
                </a:tc>
                <a:tc>
                  <a:txBody>
                    <a:bodyPr/>
                    <a:lstStyle/>
                    <a:p>
                      <a:pPr algn="ctr"/>
                      <a:r>
                        <a:rPr kumimoji="1" lang="en-US" altLang="ja-JP" sz="1200" dirty="0"/>
                        <a:t>≦7</a:t>
                      </a:r>
                      <a:endParaRPr kumimoji="1" lang="ja-JP" altLang="en-US" sz="1200"/>
                    </a:p>
                  </a:txBody>
                  <a:tcPr anchor="ctr"/>
                </a:tc>
                <a:tc>
                  <a:txBody>
                    <a:bodyPr/>
                    <a:lstStyle/>
                    <a:p>
                      <a:pPr algn="ctr"/>
                      <a:r>
                        <a:rPr kumimoji="1" lang="ja-JP" altLang="en-US" sz="1200"/>
                        <a:t>なし</a:t>
                      </a:r>
                    </a:p>
                  </a:txBody>
                  <a:tcPr anchor="ctr"/>
                </a:tc>
                <a:extLst>
                  <a:ext uri="{0D108BD9-81ED-4DB2-BD59-A6C34878D82A}">
                    <a16:rowId xmlns:a16="http://schemas.microsoft.com/office/drawing/2014/main" val="3259930564"/>
                  </a:ext>
                </a:extLst>
              </a:tr>
              <a:tr h="0">
                <a:tc rowSpan="3">
                  <a:txBody>
                    <a:bodyPr/>
                    <a:lstStyle/>
                    <a:p>
                      <a:pPr algn="ctr"/>
                      <a:r>
                        <a:rPr kumimoji="1" lang="ja-JP" altLang="en-US" sz="1200"/>
                        <a:t>臨床症状</a:t>
                      </a:r>
                    </a:p>
                  </a:txBody>
                  <a:tcPr vert="eaVert" anchor="ctr"/>
                </a:tc>
                <a:tc>
                  <a:txBody>
                    <a:bodyPr/>
                    <a:lstStyle/>
                    <a:p>
                      <a:r>
                        <a:rPr kumimoji="1" lang="ja-JP" altLang="en-US" sz="1200"/>
                        <a:t>下痢</a:t>
                      </a:r>
                    </a:p>
                  </a:txBody>
                  <a:tcPr anchor="ctr"/>
                </a:tc>
                <a:tc>
                  <a:txBody>
                    <a:bodyPr/>
                    <a:lstStyle/>
                    <a:p>
                      <a:pPr algn="ctr"/>
                      <a:r>
                        <a:rPr kumimoji="1" lang="ja-JP" altLang="en-US" sz="1200"/>
                        <a:t>なし</a:t>
                      </a:r>
                    </a:p>
                  </a:txBody>
                  <a:tcPr anchor="ctr"/>
                </a:tc>
                <a:tc>
                  <a:txBody>
                    <a:bodyPr/>
                    <a:lstStyle/>
                    <a:p>
                      <a:pPr algn="ctr"/>
                      <a:r>
                        <a:rPr kumimoji="1" lang="ja-JP" altLang="en-US" sz="1200"/>
                        <a:t>なし</a:t>
                      </a:r>
                    </a:p>
                  </a:txBody>
                  <a:tcPr anchor="ctr"/>
                </a:tc>
                <a:tc>
                  <a:txBody>
                    <a:bodyPr/>
                    <a:lstStyle/>
                    <a:p>
                      <a:pPr algn="ctr"/>
                      <a:r>
                        <a:rPr kumimoji="1" lang="ja-JP" altLang="en-US" sz="1200"/>
                        <a:t>稀</a:t>
                      </a:r>
                    </a:p>
                  </a:txBody>
                  <a:tcPr anchor="ctr"/>
                </a:tc>
                <a:tc>
                  <a:txBody>
                    <a:bodyPr/>
                    <a:lstStyle/>
                    <a:p>
                      <a:pPr algn="ctr"/>
                      <a:r>
                        <a:rPr kumimoji="1" lang="ja-JP" altLang="en-US" sz="1200"/>
                        <a:t>被ばく後</a:t>
                      </a:r>
                      <a:endParaRPr kumimoji="1" lang="en-US" altLang="ja-JP" sz="1200" dirty="0"/>
                    </a:p>
                    <a:p>
                      <a:pPr algn="ctr"/>
                      <a:r>
                        <a:rPr kumimoji="1" lang="ja-JP" altLang="en-US" sz="1200"/>
                        <a:t>６</a:t>
                      </a:r>
                      <a:r>
                        <a:rPr kumimoji="1" lang="en-US" altLang="ja-JP" sz="1200" dirty="0"/>
                        <a:t>〜9</a:t>
                      </a:r>
                      <a:r>
                        <a:rPr kumimoji="1" lang="ja-JP" altLang="en-US" sz="1200"/>
                        <a:t>日に出現</a:t>
                      </a:r>
                    </a:p>
                  </a:txBody>
                  <a:tcPr anchor="ctr"/>
                </a:tc>
                <a:tc>
                  <a:txBody>
                    <a:bodyPr/>
                    <a:lstStyle/>
                    <a:p>
                      <a:pPr algn="ctr"/>
                      <a:r>
                        <a:rPr kumimoji="1" lang="ja-JP" altLang="en-US" sz="1200"/>
                        <a:t>被ばく後</a:t>
                      </a:r>
                      <a:endParaRPr kumimoji="1" lang="en-US" altLang="ja-JP" sz="1200" dirty="0"/>
                    </a:p>
                    <a:p>
                      <a:pPr algn="ctr"/>
                      <a:r>
                        <a:rPr kumimoji="1" lang="ja-JP" altLang="en-US" sz="1200"/>
                        <a:t>４</a:t>
                      </a:r>
                      <a:r>
                        <a:rPr kumimoji="1" lang="en-US" altLang="ja-JP" sz="1200" dirty="0"/>
                        <a:t>〜5</a:t>
                      </a:r>
                      <a:r>
                        <a:rPr kumimoji="1" lang="ja-JP" altLang="en-US" sz="1200"/>
                        <a:t>日に出現</a:t>
                      </a:r>
                    </a:p>
                  </a:txBody>
                  <a:tcPr anchor="ctr"/>
                </a:tc>
                <a:extLst>
                  <a:ext uri="{0D108BD9-81ED-4DB2-BD59-A6C34878D82A}">
                    <a16:rowId xmlns:a16="http://schemas.microsoft.com/office/drawing/2014/main" val="432701854"/>
                  </a:ext>
                </a:extLst>
              </a:tr>
              <a:tr h="240427">
                <a:tc vMerge="1">
                  <a:txBody>
                    <a:bodyPr/>
                    <a:lstStyle/>
                    <a:p>
                      <a:endParaRPr kumimoji="1" lang="ja-JP" altLang="en-US" sz="1200"/>
                    </a:p>
                  </a:txBody>
                  <a:tcPr anchor="ctr"/>
                </a:tc>
                <a:tc>
                  <a:txBody>
                    <a:bodyPr/>
                    <a:lstStyle/>
                    <a:p>
                      <a:r>
                        <a:rPr kumimoji="1" lang="ja-JP" altLang="en-US" sz="1200"/>
                        <a:t>脱毛</a:t>
                      </a:r>
                    </a:p>
                  </a:txBody>
                  <a:tcPr anchor="ctr"/>
                </a:tc>
                <a:tc>
                  <a:txBody>
                    <a:bodyPr/>
                    <a:lstStyle/>
                    <a:p>
                      <a:pPr algn="ctr"/>
                      <a:r>
                        <a:rPr kumimoji="1" lang="ja-JP" altLang="en-US" sz="1200"/>
                        <a:t>なし</a:t>
                      </a:r>
                    </a:p>
                  </a:txBody>
                  <a:tcPr anchor="ctr"/>
                </a:tc>
                <a:tc>
                  <a:txBody>
                    <a:bodyPr/>
                    <a:lstStyle/>
                    <a:p>
                      <a:pPr algn="ctr"/>
                      <a:r>
                        <a:rPr kumimoji="1" lang="ja-JP" altLang="en-US" sz="1200"/>
                        <a:t>中等度、被ばく後</a:t>
                      </a:r>
                      <a:r>
                        <a:rPr kumimoji="1" lang="en-US" altLang="ja-JP" sz="1200" dirty="0"/>
                        <a:t>15</a:t>
                      </a:r>
                      <a:r>
                        <a:rPr kumimoji="1" lang="ja-JP" altLang="en-US" sz="1200"/>
                        <a:t>日以降</a:t>
                      </a:r>
                    </a:p>
                  </a:txBody>
                  <a:tcPr anchor="ctr"/>
                </a:tc>
                <a:tc>
                  <a:txBody>
                    <a:bodyPr/>
                    <a:lstStyle/>
                    <a:p>
                      <a:pPr algn="ctr"/>
                      <a:r>
                        <a:rPr kumimoji="1" lang="ja-JP" altLang="en-US" sz="1200"/>
                        <a:t>中等度ないし完全</a:t>
                      </a:r>
                      <a:endParaRPr kumimoji="1" lang="en-US" altLang="ja-JP" sz="1200" dirty="0"/>
                    </a:p>
                    <a:p>
                      <a:pPr algn="ctr"/>
                      <a:r>
                        <a:rPr kumimoji="1" lang="en-US" altLang="ja-JP" sz="1200" dirty="0"/>
                        <a:t>11〜21</a:t>
                      </a:r>
                      <a:r>
                        <a:rPr kumimoji="1" lang="ja-JP" altLang="en-US" sz="1200"/>
                        <a:t>日</a:t>
                      </a:r>
                    </a:p>
                  </a:txBody>
                  <a:tcPr anchor="ctr"/>
                </a:tc>
                <a:tc>
                  <a:txBody>
                    <a:bodyPr/>
                    <a:lstStyle/>
                    <a:p>
                      <a:pPr algn="ctr"/>
                      <a:r>
                        <a:rPr kumimoji="1" lang="ja-JP" altLang="en-US" sz="1200"/>
                        <a:t>完全</a:t>
                      </a:r>
                      <a:endParaRPr kumimoji="1" lang="en-US" altLang="ja-JP" sz="1200" dirty="0"/>
                    </a:p>
                    <a:p>
                      <a:pPr algn="ctr"/>
                      <a:r>
                        <a:rPr kumimoji="1" lang="en-US" altLang="ja-JP" sz="1200" dirty="0"/>
                        <a:t>11</a:t>
                      </a:r>
                      <a:r>
                        <a:rPr kumimoji="1" lang="ja-JP" altLang="en-US" sz="1200"/>
                        <a:t>日以降</a:t>
                      </a:r>
                    </a:p>
                  </a:txBody>
                  <a:tcPr anchor="ctr"/>
                </a:tc>
                <a:tc>
                  <a:txBody>
                    <a:bodyPr/>
                    <a:lstStyle/>
                    <a:p>
                      <a:pPr algn="ctr"/>
                      <a:r>
                        <a:rPr kumimoji="1" lang="ja-JP" altLang="en-US" sz="1200"/>
                        <a:t>完全</a:t>
                      </a:r>
                      <a:endParaRPr kumimoji="1" lang="en-US" altLang="ja-JP" sz="1200" dirty="0"/>
                    </a:p>
                    <a:p>
                      <a:pPr algn="ctr"/>
                      <a:r>
                        <a:rPr kumimoji="1" lang="en-US" altLang="ja-JP" sz="1200" dirty="0"/>
                        <a:t>10</a:t>
                      </a:r>
                      <a:r>
                        <a:rPr kumimoji="1" lang="ja-JP" altLang="en-US" sz="1200"/>
                        <a:t>日以前</a:t>
                      </a:r>
                    </a:p>
                  </a:txBody>
                  <a:tcPr anchor="ctr"/>
                </a:tc>
                <a:extLst>
                  <a:ext uri="{0D108BD9-81ED-4DB2-BD59-A6C34878D82A}">
                    <a16:rowId xmlns:a16="http://schemas.microsoft.com/office/drawing/2014/main" val="3546958676"/>
                  </a:ext>
                </a:extLst>
              </a:tr>
              <a:tr h="287938">
                <a:tc vMerge="1">
                  <a:txBody>
                    <a:bodyPr/>
                    <a:lstStyle/>
                    <a:p>
                      <a:endParaRPr kumimoji="1" lang="en-US" altLang="ja-JP" sz="1200" dirty="0"/>
                    </a:p>
                  </a:txBody>
                  <a:tcPr anchor="ctr"/>
                </a:tc>
                <a:tc>
                  <a:txBody>
                    <a:bodyPr/>
                    <a:lstStyle/>
                    <a:p>
                      <a:r>
                        <a:rPr kumimoji="1" lang="ja-JP" altLang="en-US" sz="1200"/>
                        <a:t>その他の症状</a:t>
                      </a:r>
                      <a:endParaRPr kumimoji="1" lang="en-US" altLang="ja-JP" sz="1200" dirty="0"/>
                    </a:p>
                  </a:txBody>
                  <a:tcPr anchor="ctr"/>
                </a:tc>
                <a:tc>
                  <a:txBody>
                    <a:bodyPr/>
                    <a:lstStyle/>
                    <a:p>
                      <a:pPr algn="ctr"/>
                      <a:r>
                        <a:rPr kumimoji="1" lang="ja-JP" altLang="en-US" sz="1200"/>
                        <a:t>倦怠感</a:t>
                      </a:r>
                      <a:endParaRPr kumimoji="1" lang="en-US" altLang="ja-JP" sz="1200"/>
                    </a:p>
                    <a:p>
                      <a:pPr algn="ctr"/>
                      <a:r>
                        <a:rPr kumimoji="1" lang="ja-JP" altLang="en-US" sz="1200"/>
                        <a:t>衰弱</a:t>
                      </a:r>
                    </a:p>
                  </a:txBody>
                  <a:tcPr anchor="ctr"/>
                </a:tc>
                <a:tc>
                  <a:txBody>
                    <a:bodyPr/>
                    <a:lstStyle/>
                    <a:p>
                      <a:pPr algn="ctr"/>
                      <a:r>
                        <a:rPr kumimoji="1" lang="ja-JP" altLang="en-US" sz="1200"/>
                        <a:t>発熱、感染、出血、衰弱</a:t>
                      </a:r>
                    </a:p>
                  </a:txBody>
                  <a:tcPr anchor="ctr"/>
                </a:tc>
                <a:tc>
                  <a:txBody>
                    <a:bodyPr/>
                    <a:lstStyle/>
                    <a:p>
                      <a:pPr algn="ctr"/>
                      <a:r>
                        <a:rPr kumimoji="1" lang="ja-JP" altLang="en-US" sz="1200"/>
                        <a:t>高熱、感染、出血</a:t>
                      </a:r>
                    </a:p>
                  </a:txBody>
                  <a:tcPr anchor="ctr"/>
                </a:tc>
                <a:tc>
                  <a:txBody>
                    <a:bodyPr/>
                    <a:lstStyle/>
                    <a:p>
                      <a:pPr algn="ctr"/>
                      <a:r>
                        <a:rPr kumimoji="1" lang="ja-JP" altLang="en-US" sz="1200"/>
                        <a:t>高熱、嘔吐、めまい、</a:t>
                      </a:r>
                      <a:endParaRPr kumimoji="1" lang="en-US" altLang="ja-JP" sz="1200" dirty="0"/>
                    </a:p>
                    <a:p>
                      <a:pPr algn="ctr"/>
                      <a:r>
                        <a:rPr kumimoji="1" lang="ja-JP" altLang="en-US" sz="1200"/>
                        <a:t>見当識障害、</a:t>
                      </a:r>
                      <a:endParaRPr kumimoji="1" lang="en-US" altLang="ja-JP" sz="1200" dirty="0"/>
                    </a:p>
                    <a:p>
                      <a:pPr algn="ctr"/>
                      <a:r>
                        <a:rPr kumimoji="1" lang="ja-JP" altLang="en-US" sz="1200"/>
                        <a:t>血圧低下</a:t>
                      </a:r>
                    </a:p>
                  </a:txBody>
                  <a:tcPr anchor="ctr"/>
                </a:tc>
                <a:tc>
                  <a:txBody>
                    <a:bodyPr/>
                    <a:lstStyle/>
                    <a:p>
                      <a:pPr algn="ctr"/>
                      <a:r>
                        <a:rPr kumimoji="1" lang="ja-JP" altLang="en-US" sz="1200"/>
                        <a:t>高熱、</a:t>
                      </a:r>
                      <a:endParaRPr kumimoji="1" lang="en-US" altLang="ja-JP" sz="1200" dirty="0"/>
                    </a:p>
                    <a:p>
                      <a:pPr algn="ctr"/>
                      <a:r>
                        <a:rPr kumimoji="1" lang="ja-JP" altLang="en-US" sz="1200"/>
                        <a:t>意識障害</a:t>
                      </a:r>
                    </a:p>
                  </a:txBody>
                  <a:tcPr anchor="ctr"/>
                </a:tc>
                <a:extLst>
                  <a:ext uri="{0D108BD9-81ED-4DB2-BD59-A6C34878D82A}">
                    <a16:rowId xmlns:a16="http://schemas.microsoft.com/office/drawing/2014/main" val="146434722"/>
                  </a:ext>
                </a:extLst>
              </a:tr>
              <a:tr h="405332">
                <a:tc>
                  <a:txBody>
                    <a:bodyPr/>
                    <a:lstStyle/>
                    <a:p>
                      <a:pPr algn="ctr"/>
                      <a:r>
                        <a:rPr kumimoji="1" lang="ja-JP" altLang="en-US" sz="1200" baseline="0"/>
                        <a:t>予後</a:t>
                      </a:r>
                    </a:p>
                  </a:txBody>
                  <a:tcPr anchor="ctr"/>
                </a:tc>
                <a:tc>
                  <a:txBody>
                    <a:bodyPr/>
                    <a:lstStyle/>
                    <a:p>
                      <a:r>
                        <a:rPr kumimoji="1" lang="ja-JP" altLang="en-US" sz="1200"/>
                        <a:t>致死率</a:t>
                      </a:r>
                      <a:endParaRPr kumimoji="1" lang="en-US" altLang="ja-JP" sz="1200" dirty="0"/>
                    </a:p>
                    <a:p>
                      <a:r>
                        <a:rPr kumimoji="1" lang="ja-JP" altLang="en-US" sz="1200"/>
                        <a:t>死亡時期</a:t>
                      </a:r>
                      <a:r>
                        <a:rPr kumimoji="1" lang="en-US" altLang="ja-JP" sz="1200" baseline="30000" dirty="0"/>
                        <a:t>※2</a:t>
                      </a:r>
                      <a:endParaRPr kumimoji="1" lang="ja-JP" altLang="en-US" sz="1200" baseline="30000"/>
                    </a:p>
                  </a:txBody>
                  <a:tcPr anchor="ctr"/>
                </a:tc>
                <a:tc>
                  <a:txBody>
                    <a:bodyPr/>
                    <a:lstStyle/>
                    <a:p>
                      <a:pPr algn="ctr"/>
                      <a:r>
                        <a:rPr kumimoji="1" lang="en-US" altLang="ja-JP" sz="1200" dirty="0"/>
                        <a:t>0</a:t>
                      </a:r>
                      <a:endParaRPr kumimoji="1" lang="ja-JP" altLang="en-US" sz="1200"/>
                    </a:p>
                  </a:txBody>
                  <a:tcPr anchor="ctr"/>
                </a:tc>
                <a:tc>
                  <a:txBody>
                    <a:bodyPr/>
                    <a:lstStyle/>
                    <a:p>
                      <a:pPr algn="ctr"/>
                      <a:r>
                        <a:rPr kumimoji="1" lang="en-US" altLang="ja-JP" sz="1200" dirty="0"/>
                        <a:t>0</a:t>
                      </a:r>
                      <a:r>
                        <a:rPr kumimoji="1" lang="ja-JP" altLang="en-US" sz="1200"/>
                        <a:t> </a:t>
                      </a:r>
                      <a:r>
                        <a:rPr kumimoji="1" lang="en-US" altLang="ja-JP" sz="1200" dirty="0"/>
                        <a:t>~ 50 %</a:t>
                      </a:r>
                    </a:p>
                    <a:p>
                      <a:pPr algn="ctr"/>
                      <a:r>
                        <a:rPr kumimoji="1" lang="en-US" altLang="ja-JP" sz="1200" dirty="0"/>
                        <a:t>6~8</a:t>
                      </a:r>
                      <a:r>
                        <a:rPr kumimoji="1" lang="ja-JP" altLang="en-US" sz="1200"/>
                        <a:t>週以降</a:t>
                      </a:r>
                    </a:p>
                  </a:txBody>
                  <a:tcPr anchor="ctr"/>
                </a:tc>
                <a:tc>
                  <a:txBody>
                    <a:bodyPr/>
                    <a:lstStyle/>
                    <a:p>
                      <a:pPr algn="ctr"/>
                      <a:r>
                        <a:rPr kumimoji="1" lang="en-US" altLang="ja-JP" sz="1200" dirty="0"/>
                        <a:t>20</a:t>
                      </a:r>
                      <a:r>
                        <a:rPr kumimoji="1" lang="ja-JP" altLang="en-US" sz="1200"/>
                        <a:t> </a:t>
                      </a:r>
                      <a:r>
                        <a:rPr kumimoji="1" lang="en-US" altLang="ja-JP" sz="1200" dirty="0"/>
                        <a:t>~70 %</a:t>
                      </a:r>
                    </a:p>
                    <a:p>
                      <a:pPr algn="ctr"/>
                      <a:r>
                        <a:rPr kumimoji="1" lang="en-US" altLang="ja-JP" sz="1200" dirty="0"/>
                        <a:t>4~8</a:t>
                      </a:r>
                      <a:r>
                        <a:rPr kumimoji="1" lang="ja-JP" altLang="en-US" sz="1200"/>
                        <a:t>週以降</a:t>
                      </a:r>
                    </a:p>
                  </a:txBody>
                  <a:tcPr anchor="ctr"/>
                </a:tc>
                <a:tc>
                  <a:txBody>
                    <a:bodyPr/>
                    <a:lstStyle/>
                    <a:p>
                      <a:pPr algn="ctr"/>
                      <a:r>
                        <a:rPr kumimoji="1" lang="en-US" altLang="ja-JP" sz="1200" dirty="0"/>
                        <a:t>50</a:t>
                      </a:r>
                      <a:r>
                        <a:rPr kumimoji="1" lang="ja-JP" altLang="en-US" sz="1200"/>
                        <a:t> </a:t>
                      </a:r>
                      <a:r>
                        <a:rPr kumimoji="1" lang="en-US" altLang="ja-JP" sz="1200" dirty="0"/>
                        <a:t>~ 100 %</a:t>
                      </a:r>
                    </a:p>
                    <a:p>
                      <a:pPr algn="ctr"/>
                      <a:r>
                        <a:rPr kumimoji="1" lang="en-US" altLang="ja-JP" sz="1200" dirty="0"/>
                        <a:t>1~2</a:t>
                      </a:r>
                      <a:r>
                        <a:rPr kumimoji="1" lang="ja-JP" altLang="en-US" sz="1200"/>
                        <a:t>週以降</a:t>
                      </a:r>
                    </a:p>
                  </a:txBody>
                  <a:tcPr anchor="ctr"/>
                </a:tc>
                <a:tc>
                  <a:txBody>
                    <a:bodyPr/>
                    <a:lstStyle/>
                    <a:p>
                      <a:pPr algn="ctr"/>
                      <a:r>
                        <a:rPr kumimoji="1" lang="en-US" altLang="ja-JP" sz="1200" dirty="0"/>
                        <a:t>100%</a:t>
                      </a:r>
                    </a:p>
                    <a:p>
                      <a:pPr algn="ctr"/>
                      <a:r>
                        <a:rPr kumimoji="1" lang="en-US" altLang="ja-JP" sz="1200" dirty="0"/>
                        <a:t>~2</a:t>
                      </a:r>
                      <a:r>
                        <a:rPr kumimoji="1" lang="ja-JP" altLang="en-US" sz="1200" dirty="0"/>
                        <a:t>週</a:t>
                      </a:r>
                    </a:p>
                  </a:txBody>
                  <a:tcPr anchor="ctr"/>
                </a:tc>
                <a:extLst>
                  <a:ext uri="{0D108BD9-81ED-4DB2-BD59-A6C34878D82A}">
                    <a16:rowId xmlns:a16="http://schemas.microsoft.com/office/drawing/2014/main" val="1658007468"/>
                  </a:ext>
                </a:extLst>
              </a:tr>
            </a:tbl>
          </a:graphicData>
        </a:graphic>
      </p:graphicFrame>
      <p:sp>
        <p:nvSpPr>
          <p:cNvPr id="5" name="正方形/長方形 4">
            <a:extLst>
              <a:ext uri="{FF2B5EF4-FFF2-40B4-BE49-F238E27FC236}">
                <a16:creationId xmlns:a16="http://schemas.microsoft.com/office/drawing/2014/main" id="{A263704E-0680-EA4A-BBB9-BB2EBBF96972}"/>
              </a:ext>
            </a:extLst>
          </p:cNvPr>
          <p:cNvSpPr/>
          <p:nvPr/>
        </p:nvSpPr>
        <p:spPr>
          <a:xfrm>
            <a:off x="628650" y="6402388"/>
            <a:ext cx="5165197" cy="461665"/>
          </a:xfrm>
          <a:prstGeom prst="rect">
            <a:avLst/>
          </a:prstGeom>
        </p:spPr>
        <p:txBody>
          <a:bodyPr wrap="none">
            <a:spAutoFit/>
          </a:bodyPr>
          <a:lstStyle/>
          <a:p>
            <a:r>
              <a:rPr lang="en-US" altLang="ja-JP" sz="1200" baseline="30000" dirty="0"/>
              <a:t>※1</a:t>
            </a:r>
            <a:r>
              <a:rPr lang="en-US" altLang="ja-JP" sz="1200" dirty="0"/>
              <a:t>50Gy</a:t>
            </a:r>
            <a:r>
              <a:rPr lang="ja-JP" altLang="en-US" sz="1200"/>
              <a:t>を越すような高線量被ばくの場合は、血球減少の前に死亡する。</a:t>
            </a:r>
            <a:endParaRPr lang="en-US" altLang="ja-JP" sz="1200" dirty="0"/>
          </a:p>
          <a:p>
            <a:r>
              <a:rPr lang="en-US" altLang="ja-JP" sz="1200" baseline="30000" dirty="0"/>
              <a:t>※2</a:t>
            </a:r>
            <a:r>
              <a:rPr lang="ja-JP" altLang="en-US" sz="1200"/>
              <a:t>治療内容により死亡率、死亡時期は変化する。</a:t>
            </a:r>
          </a:p>
        </p:txBody>
      </p:sp>
      <p:sp>
        <p:nvSpPr>
          <p:cNvPr id="6" name="スライド番号プレースホルダー 5">
            <a:extLst>
              <a:ext uri="{FF2B5EF4-FFF2-40B4-BE49-F238E27FC236}">
                <a16:creationId xmlns:a16="http://schemas.microsoft.com/office/drawing/2014/main" id="{F4AD59C0-9BD7-2D4E-80C1-58ED2070CEC4}"/>
              </a:ext>
            </a:extLst>
          </p:cNvPr>
          <p:cNvSpPr>
            <a:spLocks noGrp="1"/>
          </p:cNvSpPr>
          <p:nvPr>
            <p:ph type="sldNum" sz="quarter" idx="12"/>
          </p:nvPr>
        </p:nvSpPr>
        <p:spPr/>
        <p:txBody>
          <a:bodyPr/>
          <a:lstStyle/>
          <a:p>
            <a:fld id="{58DD1769-DAE9-6C4E-82F4-B62273FFA290}" type="slidenum">
              <a:rPr kumimoji="1" lang="ja-JP" altLang="en-US" smtClean="0"/>
              <a:t>3</a:t>
            </a:fld>
            <a:endParaRPr kumimoji="1" lang="ja-JP" altLang="en-US"/>
          </a:p>
        </p:txBody>
      </p:sp>
    </p:spTree>
    <p:extLst>
      <p:ext uri="{BB962C8B-B14F-4D97-AF65-F5344CB8AC3E}">
        <p14:creationId xmlns:p14="http://schemas.microsoft.com/office/powerpoint/2010/main" val="2189329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6C5E8A-82A1-AB4F-AEE1-46FC612F1382}"/>
              </a:ext>
            </a:extLst>
          </p:cNvPr>
          <p:cNvSpPr>
            <a:spLocks noGrp="1"/>
          </p:cNvSpPr>
          <p:nvPr>
            <p:ph type="title"/>
          </p:nvPr>
        </p:nvSpPr>
        <p:spPr/>
        <p:txBody>
          <a:bodyPr/>
          <a:lstStyle/>
          <a:p>
            <a:r>
              <a:rPr kumimoji="1" lang="ja-JP" altLang="en-US" dirty="0"/>
              <a:t>急性放射線症候群の診断</a:t>
            </a:r>
          </a:p>
        </p:txBody>
      </p:sp>
      <p:sp>
        <p:nvSpPr>
          <p:cNvPr id="3" name="コンテンツ プレースホルダー 2">
            <a:extLst>
              <a:ext uri="{FF2B5EF4-FFF2-40B4-BE49-F238E27FC236}">
                <a16:creationId xmlns:a16="http://schemas.microsoft.com/office/drawing/2014/main" id="{196C0EE3-C11B-0941-AB70-D11CDF48153D}"/>
              </a:ext>
            </a:extLst>
          </p:cNvPr>
          <p:cNvSpPr>
            <a:spLocks noGrp="1"/>
          </p:cNvSpPr>
          <p:nvPr>
            <p:ph idx="1"/>
          </p:nvPr>
        </p:nvSpPr>
        <p:spPr/>
        <p:txBody>
          <a:bodyPr/>
          <a:lstStyle/>
          <a:p>
            <a:r>
              <a:rPr lang="ja-JP" altLang="en-US" dirty="0"/>
              <a:t>放射線の関与が明らかな場合</a:t>
            </a:r>
            <a:endParaRPr lang="en-US" altLang="ja-JP" dirty="0"/>
          </a:p>
          <a:p>
            <a:pPr lvl="1"/>
            <a:r>
              <a:rPr kumimoji="1" lang="ja-JP" altLang="en-US" dirty="0"/>
              <a:t>事故の状況；関係者、施設の放射線管理者から事故の状況に関する情報を得る。線源の種類や大きさ等</a:t>
            </a:r>
            <a:endParaRPr lang="en-US" altLang="ja-JP" dirty="0"/>
          </a:p>
          <a:p>
            <a:pPr lvl="1"/>
            <a:r>
              <a:rPr kumimoji="1" lang="ja-JP" altLang="en-US" dirty="0"/>
              <a:t>症状、徴候；嘔吐、発熱、下痢、頭痛、意識障害、唾液腺の腫脹、疼痛、圧痛などの前駆症状</a:t>
            </a:r>
            <a:endParaRPr kumimoji="1" lang="en-US" altLang="ja-JP" dirty="0"/>
          </a:p>
          <a:p>
            <a:pPr lvl="1"/>
            <a:r>
              <a:rPr lang="ja-JP" altLang="en-US" dirty="0"/>
              <a:t>事故後の血液の変化；末梢血リンパ球数の減少、血清アミラーゼ値の上昇</a:t>
            </a:r>
            <a:endParaRPr lang="en-US" altLang="ja-JP" dirty="0"/>
          </a:p>
          <a:p>
            <a:pPr lvl="1"/>
            <a:r>
              <a:rPr kumimoji="1" lang="ja-JP" altLang="en-US" dirty="0"/>
              <a:t>染色体異常、個人線量計の値</a:t>
            </a:r>
            <a:endParaRPr kumimoji="1" lang="en-US" altLang="ja-JP" dirty="0"/>
          </a:p>
          <a:p>
            <a:pPr lvl="1"/>
            <a:endParaRPr kumimoji="1" lang="en-US" altLang="ja-JP" dirty="0"/>
          </a:p>
          <a:p>
            <a:r>
              <a:rPr lang="ja-JP" altLang="en-US" dirty="0"/>
              <a:t>放射線の関与が不明な場合</a:t>
            </a:r>
            <a:endParaRPr lang="en-US" altLang="ja-JP" dirty="0"/>
          </a:p>
          <a:p>
            <a:pPr lvl="1"/>
            <a:r>
              <a:rPr kumimoji="1" lang="ja-JP" altLang="en-US" dirty="0"/>
              <a:t>原因不明の</a:t>
            </a:r>
            <a:r>
              <a:rPr lang="ja-JP" altLang="en-US" dirty="0"/>
              <a:t>嘔吐、発熱、下痢、頭痛、意識障害、唾液腺の腫脹、疼痛があれば、発症時期、１</a:t>
            </a:r>
            <a:r>
              <a:rPr lang="en-US" altLang="ja-JP" dirty="0"/>
              <a:t>〜</a:t>
            </a:r>
            <a:r>
              <a:rPr lang="ja-JP" altLang="en-US" dirty="0"/>
              <a:t>２週間の生活歴、仕事内容などの問診</a:t>
            </a:r>
            <a:endParaRPr lang="en-US" altLang="ja-JP" dirty="0"/>
          </a:p>
          <a:p>
            <a:pPr lvl="1"/>
            <a:r>
              <a:rPr kumimoji="1" lang="ja-JP" altLang="en-US" dirty="0"/>
              <a:t>手指や胸腹部、臀部、四肢に浮腫、紅斑、脱毛、落屑、水疱形成、潰瘍形成、壊死などの皮膚変化の診察</a:t>
            </a:r>
            <a:endParaRPr kumimoji="1" lang="en-US" altLang="ja-JP" dirty="0"/>
          </a:p>
          <a:p>
            <a:pPr lvl="1"/>
            <a:r>
              <a:rPr lang="ja-JP" altLang="en-US" dirty="0"/>
              <a:t>血液検査の変化</a:t>
            </a:r>
            <a:endParaRPr lang="en-US" altLang="ja-JP" dirty="0"/>
          </a:p>
          <a:p>
            <a:pPr lvl="1"/>
            <a:r>
              <a:rPr kumimoji="1" lang="ja-JP" altLang="en-US" dirty="0"/>
              <a:t>臨床症状が顕在化するまで慎重な観察と検査の繰り返し</a:t>
            </a:r>
            <a:endParaRPr kumimoji="1" lang="en-US" altLang="ja-JP" dirty="0"/>
          </a:p>
        </p:txBody>
      </p:sp>
      <p:sp>
        <p:nvSpPr>
          <p:cNvPr id="5" name="スライド番号プレースホルダー 4">
            <a:extLst>
              <a:ext uri="{FF2B5EF4-FFF2-40B4-BE49-F238E27FC236}">
                <a16:creationId xmlns:a16="http://schemas.microsoft.com/office/drawing/2014/main" id="{042C4BD4-0321-2645-BDE9-F3801C9E9AED}"/>
              </a:ext>
            </a:extLst>
          </p:cNvPr>
          <p:cNvSpPr>
            <a:spLocks noGrp="1"/>
          </p:cNvSpPr>
          <p:nvPr>
            <p:ph type="sldNum" sz="quarter" idx="12"/>
          </p:nvPr>
        </p:nvSpPr>
        <p:spPr/>
        <p:txBody>
          <a:bodyPr/>
          <a:lstStyle/>
          <a:p>
            <a:fld id="{58DD1769-DAE9-6C4E-82F4-B62273FFA290}" type="slidenum">
              <a:rPr kumimoji="1" lang="ja-JP" altLang="en-US" smtClean="0"/>
              <a:t>4</a:t>
            </a:fld>
            <a:endParaRPr kumimoji="1" lang="ja-JP" altLang="en-US"/>
          </a:p>
        </p:txBody>
      </p:sp>
    </p:spTree>
    <p:extLst>
      <p:ext uri="{BB962C8B-B14F-4D97-AF65-F5344CB8AC3E}">
        <p14:creationId xmlns:p14="http://schemas.microsoft.com/office/powerpoint/2010/main" val="2661166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ARS</a:t>
            </a:r>
            <a:r>
              <a:rPr lang="ja-JP" altLang="en-US" dirty="0"/>
              <a:t>の</a:t>
            </a:r>
            <a:r>
              <a:rPr lang="en-US" altLang="ja-JP" dirty="0"/>
              <a:t>Primary Triage : </a:t>
            </a:r>
            <a:r>
              <a:rPr lang="ja-JP" altLang="en-US" dirty="0"/>
              <a:t>初期の</a:t>
            </a:r>
            <a:r>
              <a:rPr lang="en-US" altLang="ja-JP" dirty="0"/>
              <a:t>48</a:t>
            </a:r>
            <a:r>
              <a:rPr lang="ja-JP" altLang="en-US" dirty="0"/>
              <a:t>時間</a:t>
            </a:r>
          </a:p>
        </p:txBody>
      </p:sp>
      <p:sp>
        <p:nvSpPr>
          <p:cNvPr id="4" name="AutoShape 2"/>
          <p:cNvSpPr>
            <a:spLocks noChangeArrowheads="1"/>
          </p:cNvSpPr>
          <p:nvPr/>
        </p:nvSpPr>
        <p:spPr bwMode="auto">
          <a:xfrm>
            <a:off x="2681330" y="1877614"/>
            <a:ext cx="1871663" cy="2037159"/>
          </a:xfrm>
          <a:prstGeom prst="roundRect">
            <a:avLst>
              <a:gd name="adj" fmla="val 16667"/>
            </a:avLst>
          </a:prstGeom>
          <a:solidFill>
            <a:srgbClr val="FFD2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anchor="ctr"/>
          <a:lstStyle/>
          <a:p>
            <a:endParaRPr lang="en-US">
              <a:solidFill>
                <a:srgbClr val="000000"/>
              </a:solidFill>
              <a:latin typeface="游ゴシック体 ミディアム"/>
              <a:ea typeface="游ゴシック体 ミディアム"/>
              <a:cs typeface="游ゴシック体 ミディアム"/>
            </a:endParaRPr>
          </a:p>
        </p:txBody>
      </p:sp>
      <p:sp>
        <p:nvSpPr>
          <p:cNvPr id="5" name="AutoShape 3"/>
          <p:cNvSpPr>
            <a:spLocks noChangeArrowheads="1"/>
          </p:cNvSpPr>
          <p:nvPr/>
        </p:nvSpPr>
        <p:spPr bwMode="auto">
          <a:xfrm>
            <a:off x="6950239" y="1889521"/>
            <a:ext cx="1943099" cy="2025253"/>
          </a:xfrm>
          <a:prstGeom prst="roundRect">
            <a:avLst>
              <a:gd name="adj" fmla="val 12896"/>
            </a:avLst>
          </a:prstGeom>
          <a:solidFill>
            <a:srgbClr val="F29C76"/>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anchor="ctr"/>
          <a:lstStyle/>
          <a:p>
            <a:endParaRPr lang="en-US">
              <a:solidFill>
                <a:srgbClr val="000000"/>
              </a:solidFill>
              <a:latin typeface="游ゴシック体 ミディアム"/>
              <a:ea typeface="游ゴシック体 ミディアム"/>
              <a:cs typeface="游ゴシック体 ミディアム"/>
            </a:endParaRPr>
          </a:p>
        </p:txBody>
      </p:sp>
      <p:sp>
        <p:nvSpPr>
          <p:cNvPr id="6" name="AutoShape 4"/>
          <p:cNvSpPr>
            <a:spLocks noChangeArrowheads="1"/>
          </p:cNvSpPr>
          <p:nvPr/>
        </p:nvSpPr>
        <p:spPr bwMode="auto">
          <a:xfrm>
            <a:off x="4748946" y="1862134"/>
            <a:ext cx="1943100" cy="2052638"/>
          </a:xfrm>
          <a:prstGeom prst="roundRect">
            <a:avLst>
              <a:gd name="adj" fmla="val 12896"/>
            </a:avLst>
          </a:prstGeom>
          <a:solidFill>
            <a:srgbClr val="FFB6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anchor="ctr"/>
          <a:lstStyle/>
          <a:p>
            <a:endParaRPr lang="en-US">
              <a:solidFill>
                <a:srgbClr val="000000"/>
              </a:solidFill>
              <a:latin typeface="游ゴシック体 ミディアム"/>
              <a:ea typeface="游ゴシック体 ミディアム"/>
              <a:cs typeface="游ゴシック体 ミディアム"/>
            </a:endParaRPr>
          </a:p>
        </p:txBody>
      </p:sp>
      <p:sp>
        <p:nvSpPr>
          <p:cNvPr id="7" name="AutoShape 5"/>
          <p:cNvSpPr>
            <a:spLocks noChangeArrowheads="1"/>
          </p:cNvSpPr>
          <p:nvPr/>
        </p:nvSpPr>
        <p:spPr bwMode="auto">
          <a:xfrm>
            <a:off x="2679742" y="1757609"/>
            <a:ext cx="1873251" cy="269081"/>
          </a:xfrm>
          <a:prstGeom prst="roundRect">
            <a:avLst>
              <a:gd name="adj" fmla="val 16667"/>
            </a:avLst>
          </a:prstGeom>
          <a:solidFill>
            <a:srgbClr val="FF9900"/>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游ゴシック体 ミディアム"/>
                <a:ea typeface="游ゴシック体 ミディアム"/>
                <a:cs typeface="游ゴシック体 ミディアム"/>
              </a:rPr>
              <a:t>Score I</a:t>
            </a:r>
          </a:p>
        </p:txBody>
      </p:sp>
      <p:sp>
        <p:nvSpPr>
          <p:cNvPr id="8" name="AutoShape 6"/>
          <p:cNvSpPr>
            <a:spLocks noChangeArrowheads="1"/>
          </p:cNvSpPr>
          <p:nvPr/>
        </p:nvSpPr>
        <p:spPr bwMode="auto">
          <a:xfrm>
            <a:off x="6950238" y="1754980"/>
            <a:ext cx="1943100" cy="269081"/>
          </a:xfrm>
          <a:prstGeom prst="roundRect">
            <a:avLst>
              <a:gd name="adj" fmla="val 16667"/>
            </a:avLst>
          </a:prstGeom>
          <a:solidFill>
            <a:srgbClr val="FF3300"/>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游ゴシック体 ミディアム"/>
                <a:ea typeface="游ゴシック体 ミディアム"/>
                <a:cs typeface="游ゴシック体 ミディアム"/>
              </a:rPr>
              <a:t>Score III</a:t>
            </a:r>
          </a:p>
        </p:txBody>
      </p:sp>
      <p:sp>
        <p:nvSpPr>
          <p:cNvPr id="9" name="AutoShape 7"/>
          <p:cNvSpPr>
            <a:spLocks noChangeArrowheads="1"/>
          </p:cNvSpPr>
          <p:nvPr/>
        </p:nvSpPr>
        <p:spPr bwMode="auto">
          <a:xfrm>
            <a:off x="4748946" y="1757609"/>
            <a:ext cx="1943100" cy="269081"/>
          </a:xfrm>
          <a:prstGeom prst="roundRect">
            <a:avLst>
              <a:gd name="adj" fmla="val 16667"/>
            </a:avLst>
          </a:prstGeom>
          <a:solidFill>
            <a:srgbClr val="FF6600"/>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游ゴシック体 ミディアム"/>
                <a:ea typeface="游ゴシック体 ミディアム"/>
                <a:cs typeface="游ゴシック体 ミディアム"/>
              </a:rPr>
              <a:t>Score II</a:t>
            </a:r>
          </a:p>
        </p:txBody>
      </p:sp>
      <p:grpSp>
        <p:nvGrpSpPr>
          <p:cNvPr id="47" name="図形グループ 46"/>
          <p:cNvGrpSpPr/>
          <p:nvPr/>
        </p:nvGrpSpPr>
        <p:grpSpPr>
          <a:xfrm>
            <a:off x="523560" y="4214813"/>
            <a:ext cx="1871613" cy="2523672"/>
            <a:chOff x="193660" y="3381375"/>
            <a:chExt cx="1335088" cy="1800225"/>
          </a:xfrm>
        </p:grpSpPr>
        <p:pic>
          <p:nvPicPr>
            <p:cNvPr id="21" name="Picture 21"/>
            <p:cNvPicPr>
              <a:picLocks noChangeAspect="1" noChangeArrowheads="1"/>
            </p:cNvPicPr>
            <p:nvPr/>
          </p:nvPicPr>
          <p:blipFill>
            <a:blip r:embed="rId3" cstate="email">
              <a:extLst>
                <a:ext uri="{28A0092B-C50C-407E-A947-70E740481C1C}">
                  <a14:useLocalDpi xmlns:a14="http://schemas.microsoft.com/office/drawing/2010/main"/>
                </a:ext>
              </a:extLst>
            </a:blip>
            <a:srcRect b="2304"/>
            <a:stretch>
              <a:fillRect/>
            </a:stretch>
          </p:blipFill>
          <p:spPr bwMode="auto">
            <a:xfrm>
              <a:off x="193660" y="3381375"/>
              <a:ext cx="1335088" cy="180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 name="Text Box 22"/>
            <p:cNvSpPr txBox="1">
              <a:spLocks noChangeArrowheads="1"/>
            </p:cNvSpPr>
            <p:nvPr/>
          </p:nvSpPr>
          <p:spPr bwMode="auto">
            <a:xfrm>
              <a:off x="376223" y="5023026"/>
              <a:ext cx="701675" cy="12665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a:solidFill>
                    <a:srgbClr val="000000"/>
                  </a:solidFill>
                  <a:latin typeface="游ゴシック体 ミディアム"/>
                  <a:ea typeface="游ゴシック体 ミディアム"/>
                  <a:cs typeface="游ゴシック体 ミディアム"/>
                </a:rPr>
                <a:t>time (</a:t>
              </a:r>
              <a:r>
                <a:rPr lang="fr-FR" sz="800" dirty="0" err="1">
                  <a:solidFill>
                    <a:srgbClr val="000000"/>
                  </a:solidFill>
                  <a:latin typeface="游ゴシック体 ミディアム"/>
                  <a:ea typeface="游ゴシック体 ミディアム"/>
                  <a:cs typeface="游ゴシック体 ミディアム"/>
                </a:rPr>
                <a:t>days</a:t>
              </a:r>
              <a:r>
                <a:rPr lang="fr-FR" sz="800" dirty="0">
                  <a:solidFill>
                    <a:srgbClr val="000000"/>
                  </a:solidFill>
                  <a:latin typeface="游ゴシック体 ミディアム"/>
                  <a:ea typeface="游ゴシック体 ミディアム"/>
                  <a:cs typeface="游ゴシック体 ミディアム"/>
                </a:rPr>
                <a:t>)</a:t>
              </a:r>
            </a:p>
          </p:txBody>
        </p:sp>
        <p:sp>
          <p:nvSpPr>
            <p:cNvPr id="23" name="Text Box 23"/>
            <p:cNvSpPr txBox="1">
              <a:spLocks noChangeArrowheads="1"/>
            </p:cNvSpPr>
            <p:nvPr/>
          </p:nvSpPr>
          <p:spPr bwMode="auto">
            <a:xfrm>
              <a:off x="979550" y="3796116"/>
              <a:ext cx="327486" cy="12511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a:solidFill>
                    <a:srgbClr val="000000"/>
                  </a:solidFill>
                  <a:latin typeface="游ゴシック体 ミディアム"/>
                  <a:ea typeface="游ゴシック体 ミディアム"/>
                  <a:cs typeface="游ゴシック体 ミディアム"/>
                </a:rPr>
                <a:t>normal</a:t>
              </a:r>
            </a:p>
          </p:txBody>
        </p:sp>
        <p:sp>
          <p:nvSpPr>
            <p:cNvPr id="24" name="Rectangle 24"/>
            <p:cNvSpPr>
              <a:spLocks noChangeArrowheads="1"/>
            </p:cNvSpPr>
            <p:nvPr/>
          </p:nvSpPr>
          <p:spPr bwMode="auto">
            <a:xfrm>
              <a:off x="1306498" y="4108450"/>
              <a:ext cx="187325" cy="860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defRPr/>
              </a:pPr>
              <a:endParaRPr kumimoji="0" lang="en-US" kern="0">
                <a:solidFill>
                  <a:srgbClr val="000000"/>
                </a:solidFill>
                <a:latin typeface="游ゴシック体 ミディアム"/>
                <a:ea typeface="游ゴシック体 ミディアム"/>
                <a:cs typeface="游ゴシック体 ミディアム"/>
              </a:endParaRPr>
            </a:p>
          </p:txBody>
        </p:sp>
        <p:sp>
          <p:nvSpPr>
            <p:cNvPr id="25" name="Text Box 25"/>
            <p:cNvSpPr txBox="1">
              <a:spLocks noChangeArrowheads="1"/>
            </p:cNvSpPr>
            <p:nvPr/>
          </p:nvSpPr>
          <p:spPr bwMode="auto">
            <a:xfrm>
              <a:off x="950898" y="4246738"/>
              <a:ext cx="542925" cy="12665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1800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a:solidFill>
                    <a:srgbClr val="000000"/>
                  </a:solidFill>
                  <a:latin typeface="游ゴシック体 ミディアム"/>
                  <a:ea typeface="游ゴシック体 ミディアム"/>
                  <a:cs typeface="游ゴシック体 ミディアム"/>
                </a:rPr>
                <a:t>medium</a:t>
              </a:r>
            </a:p>
          </p:txBody>
        </p:sp>
        <p:sp>
          <p:nvSpPr>
            <p:cNvPr id="26" name="Text Box 26"/>
            <p:cNvSpPr txBox="1">
              <a:spLocks noChangeArrowheads="1"/>
            </p:cNvSpPr>
            <p:nvPr/>
          </p:nvSpPr>
          <p:spPr bwMode="auto">
            <a:xfrm>
              <a:off x="971535" y="4480870"/>
              <a:ext cx="345590" cy="12511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800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err="1">
                  <a:solidFill>
                    <a:srgbClr val="000000"/>
                  </a:solidFill>
                  <a:latin typeface="游ゴシック体 ミディアム"/>
                  <a:ea typeface="游ゴシック体 ミディアム"/>
                  <a:cs typeface="游ゴシック体 ミディアム"/>
                </a:rPr>
                <a:t>severe</a:t>
              </a:r>
              <a:r>
                <a:rPr lang="fr-FR" sz="800" dirty="0">
                  <a:solidFill>
                    <a:srgbClr val="000000"/>
                  </a:solidFill>
                  <a:latin typeface="游ゴシック体 ミディアム"/>
                  <a:ea typeface="游ゴシック体 ミディアム"/>
                  <a:cs typeface="游ゴシック体 ミディアム"/>
                </a:rPr>
                <a:t> </a:t>
              </a:r>
            </a:p>
          </p:txBody>
        </p:sp>
        <p:sp>
          <p:nvSpPr>
            <p:cNvPr id="27" name="Text Box 27"/>
            <p:cNvSpPr txBox="1">
              <a:spLocks noChangeArrowheads="1"/>
            </p:cNvSpPr>
            <p:nvPr/>
          </p:nvSpPr>
          <p:spPr bwMode="auto">
            <a:xfrm>
              <a:off x="974133" y="4714417"/>
              <a:ext cx="382953" cy="8169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lIns="1800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err="1">
                  <a:solidFill>
                    <a:srgbClr val="000000"/>
                  </a:solidFill>
                  <a:latin typeface="游ゴシック体 ミディアム"/>
                  <a:ea typeface="游ゴシック体 ミディアム"/>
                  <a:cs typeface="游ゴシック体 ミディアム"/>
                </a:rPr>
                <a:t>critical</a:t>
              </a:r>
              <a:r>
                <a:rPr lang="fr-FR" sz="800" dirty="0">
                  <a:solidFill>
                    <a:srgbClr val="000000"/>
                  </a:solidFill>
                  <a:latin typeface="游ゴシック体 ミディアム"/>
                  <a:ea typeface="游ゴシック体 ミディアム"/>
                  <a:cs typeface="游ゴシック体 ミディアム"/>
                </a:rPr>
                <a:t> </a:t>
              </a:r>
            </a:p>
          </p:txBody>
        </p:sp>
        <p:sp>
          <p:nvSpPr>
            <p:cNvPr id="28" name="Text Box 28"/>
            <p:cNvSpPr txBox="1">
              <a:spLocks noChangeArrowheads="1"/>
            </p:cNvSpPr>
            <p:nvPr/>
          </p:nvSpPr>
          <p:spPr bwMode="auto">
            <a:xfrm>
              <a:off x="952485" y="4830120"/>
              <a:ext cx="279043" cy="12511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800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a:solidFill>
                    <a:srgbClr val="000000"/>
                  </a:solidFill>
                  <a:latin typeface="游ゴシック体 ミディアム"/>
                  <a:ea typeface="游ゴシック体 ミディアム"/>
                  <a:cs typeface="游ゴシック体 ミディアム"/>
                </a:rPr>
                <a:t>lethal</a:t>
              </a:r>
            </a:p>
          </p:txBody>
        </p:sp>
        <p:sp>
          <p:nvSpPr>
            <p:cNvPr id="29" name="Text Box 29"/>
            <p:cNvSpPr txBox="1">
              <a:spLocks noChangeArrowheads="1"/>
            </p:cNvSpPr>
            <p:nvPr/>
          </p:nvSpPr>
          <p:spPr bwMode="auto">
            <a:xfrm rot="10800000">
              <a:off x="1392011" y="4367212"/>
              <a:ext cx="127422" cy="40225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eaVert" wrap="square" lIns="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a:solidFill>
                    <a:srgbClr val="000000"/>
                  </a:solidFill>
                  <a:latin typeface="游ゴシック体 ミディアム"/>
                  <a:ea typeface="游ゴシック体 ミディアム"/>
                  <a:cs typeface="游ゴシック体 ミディアム"/>
                </a:rPr>
                <a:t>  </a:t>
              </a:r>
              <a:r>
                <a:rPr lang="fr-FR" sz="800" dirty="0" err="1">
                  <a:solidFill>
                    <a:srgbClr val="000000"/>
                  </a:solidFill>
                  <a:latin typeface="游ゴシック体 ミディアム"/>
                  <a:ea typeface="游ゴシック体 ミディアム"/>
                  <a:cs typeface="游ゴシック体 ミディアム"/>
                </a:rPr>
                <a:t>injury</a:t>
              </a:r>
              <a:endParaRPr lang="fr-FR" sz="800" dirty="0">
                <a:solidFill>
                  <a:srgbClr val="000000"/>
                </a:solidFill>
                <a:latin typeface="游ゴシック体 ミディアム"/>
                <a:ea typeface="游ゴシック体 ミディアム"/>
                <a:cs typeface="游ゴシック体 ミディアム"/>
              </a:endParaRPr>
            </a:p>
          </p:txBody>
        </p:sp>
        <p:sp>
          <p:nvSpPr>
            <p:cNvPr id="30" name="AutoShape 30"/>
            <p:cNvSpPr>
              <a:spLocks/>
            </p:cNvSpPr>
            <p:nvPr/>
          </p:nvSpPr>
          <p:spPr bwMode="auto">
            <a:xfrm>
              <a:off x="1328723" y="4200525"/>
              <a:ext cx="76200" cy="652463"/>
            </a:xfrm>
            <a:prstGeom prst="rightBrace">
              <a:avLst>
                <a:gd name="adj1" fmla="val 71354"/>
                <a:gd name="adj2" fmla="val 50000"/>
              </a:avLst>
            </a:prstGeom>
            <a:solidFill>
              <a:srgbClr val="FFFFFF"/>
            </a:solidFill>
            <a:ln w="9525">
              <a:solidFill>
                <a:srgbClr val="000000"/>
              </a:solidFill>
              <a:round/>
              <a:headEnd/>
              <a:tailEnd/>
            </a:ln>
          </p:spPr>
          <p:txBody>
            <a:bodyPr wrap="none" anchor="ctr"/>
            <a:lstStyle/>
            <a:p>
              <a:pPr>
                <a:defRPr/>
              </a:pPr>
              <a:endParaRPr kumimoji="0" lang="en-US" kern="0">
                <a:solidFill>
                  <a:srgbClr val="000000"/>
                </a:solidFill>
                <a:latin typeface="游ゴシック体 ミディアム"/>
                <a:ea typeface="游ゴシック体 ミディアム"/>
                <a:cs typeface="游ゴシック体 ミディアム"/>
              </a:endParaRPr>
            </a:p>
          </p:txBody>
        </p:sp>
      </p:grpSp>
      <p:sp>
        <p:nvSpPr>
          <p:cNvPr id="32" name="AutoShape 11"/>
          <p:cNvSpPr>
            <a:spLocks noChangeArrowheads="1"/>
          </p:cNvSpPr>
          <p:nvPr/>
        </p:nvSpPr>
        <p:spPr bwMode="auto">
          <a:xfrm>
            <a:off x="2676526" y="4891244"/>
            <a:ext cx="1897063" cy="638351"/>
          </a:xfrm>
          <a:prstGeom prst="roundRect">
            <a:avLst>
              <a:gd name="adj" fmla="val 16667"/>
            </a:avLst>
          </a:prstGeom>
          <a:solidFill>
            <a:srgbClr val="FFD2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600" dirty="0">
                <a:solidFill>
                  <a:srgbClr val="000000"/>
                </a:solidFill>
                <a:latin typeface="游ゴシック体 ミディアム"/>
                <a:ea typeface="游ゴシック体 ミディアム"/>
                <a:cs typeface="游ゴシック体 ミディアム"/>
              </a:rPr>
              <a:t>外来診療</a:t>
            </a:r>
            <a:endParaRPr lang="en-GB" sz="1600" dirty="0">
              <a:solidFill>
                <a:srgbClr val="000000"/>
              </a:solidFill>
              <a:latin typeface="游ゴシック体 ミディアム"/>
              <a:ea typeface="游ゴシック体 ミディアム"/>
              <a:cs typeface="游ゴシック体 ミディアム"/>
            </a:endParaRPr>
          </a:p>
        </p:txBody>
      </p:sp>
      <p:sp>
        <p:nvSpPr>
          <p:cNvPr id="33" name="AutoShape 12"/>
          <p:cNvSpPr>
            <a:spLocks noChangeArrowheads="1"/>
          </p:cNvSpPr>
          <p:nvPr/>
        </p:nvSpPr>
        <p:spPr bwMode="auto">
          <a:xfrm>
            <a:off x="6950239" y="4891244"/>
            <a:ext cx="1943101" cy="638351"/>
          </a:xfrm>
          <a:prstGeom prst="roundRect">
            <a:avLst>
              <a:gd name="adj" fmla="val 16667"/>
            </a:avLst>
          </a:prstGeom>
          <a:solidFill>
            <a:srgbClr val="F29C76"/>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600" dirty="0">
                <a:solidFill>
                  <a:srgbClr val="000000"/>
                </a:solidFill>
                <a:latin typeface="游ゴシック体 ミディアム"/>
                <a:ea typeface="游ゴシック体 ミディアム"/>
                <a:cs typeface="游ゴシック体 ミディアム"/>
              </a:rPr>
              <a:t>入院診療</a:t>
            </a:r>
            <a:endParaRPr lang="en-US" altLang="ja-JP" sz="1600" dirty="0">
              <a:solidFill>
                <a:srgbClr val="000000"/>
              </a:solidFill>
              <a:latin typeface="游ゴシック体 ミディアム"/>
              <a:ea typeface="游ゴシック体 ミディアム"/>
              <a:cs typeface="游ゴシック体 ミディアム"/>
            </a:endParaRPr>
          </a:p>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00"/>
                </a:solidFill>
                <a:latin typeface="游ゴシック体 ミディアム"/>
                <a:ea typeface="游ゴシック体 ミディアム"/>
                <a:cs typeface="游ゴシック体 ミディアム"/>
              </a:rPr>
              <a:t>(</a:t>
            </a:r>
            <a:r>
              <a:rPr lang="ja-JP" altLang="en-US" sz="1600" dirty="0">
                <a:solidFill>
                  <a:srgbClr val="000000"/>
                </a:solidFill>
                <a:latin typeface="游ゴシック体 ミディアム"/>
                <a:ea typeface="游ゴシック体 ミディアム"/>
                <a:cs typeface="游ゴシック体 ミディアム"/>
              </a:rPr>
              <a:t>多臓器不全</a:t>
            </a:r>
            <a:r>
              <a:rPr lang="en-GB" sz="1600" dirty="0">
                <a:solidFill>
                  <a:srgbClr val="000000"/>
                </a:solidFill>
                <a:latin typeface="游ゴシック体 ミディアム"/>
                <a:ea typeface="游ゴシック体 ミディアム"/>
                <a:cs typeface="游ゴシック体 ミディアム"/>
              </a:rPr>
              <a:t>)</a:t>
            </a:r>
          </a:p>
        </p:txBody>
      </p:sp>
      <p:sp>
        <p:nvSpPr>
          <p:cNvPr id="34" name="AutoShape 13"/>
          <p:cNvSpPr>
            <a:spLocks noChangeArrowheads="1"/>
          </p:cNvSpPr>
          <p:nvPr/>
        </p:nvSpPr>
        <p:spPr bwMode="auto">
          <a:xfrm>
            <a:off x="4748946" y="4884587"/>
            <a:ext cx="1943100" cy="638351"/>
          </a:xfrm>
          <a:prstGeom prst="roundRect">
            <a:avLst>
              <a:gd name="adj" fmla="val 16667"/>
            </a:avLst>
          </a:prstGeom>
          <a:solidFill>
            <a:srgbClr val="FFB6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600" dirty="0">
                <a:solidFill>
                  <a:srgbClr val="000000"/>
                </a:solidFill>
                <a:latin typeface="游ゴシック体 ミディアム"/>
                <a:ea typeface="游ゴシック体 ミディアム"/>
                <a:cs typeface="游ゴシック体 ミディアム"/>
              </a:rPr>
              <a:t>治療のための</a:t>
            </a:r>
            <a:endParaRPr lang="en-US" altLang="ja-JP" sz="1600" dirty="0">
              <a:solidFill>
                <a:srgbClr val="000000"/>
              </a:solidFill>
              <a:latin typeface="游ゴシック体 ミディアム"/>
              <a:ea typeface="游ゴシック体 ミディアム"/>
              <a:cs typeface="游ゴシック体 ミディアム"/>
            </a:endParaRPr>
          </a:p>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600" dirty="0">
                <a:solidFill>
                  <a:srgbClr val="000000"/>
                </a:solidFill>
                <a:latin typeface="游ゴシック体 ミディアム"/>
                <a:ea typeface="游ゴシック体 ミディアム"/>
                <a:cs typeface="游ゴシック体 ミディアム"/>
              </a:rPr>
              <a:t>入院診療</a:t>
            </a:r>
            <a:endParaRPr lang="en-GB" sz="1600" dirty="0">
              <a:solidFill>
                <a:srgbClr val="000000"/>
              </a:solidFill>
              <a:latin typeface="游ゴシック体 ミディアム"/>
              <a:ea typeface="游ゴシック体 ミディアム"/>
              <a:cs typeface="游ゴシック体 ミディアム"/>
            </a:endParaRPr>
          </a:p>
        </p:txBody>
      </p:sp>
      <p:sp>
        <p:nvSpPr>
          <p:cNvPr id="35" name="AutoShape 14"/>
          <p:cNvSpPr>
            <a:spLocks noChangeArrowheads="1"/>
          </p:cNvSpPr>
          <p:nvPr/>
        </p:nvSpPr>
        <p:spPr bwMode="auto">
          <a:xfrm>
            <a:off x="2482852" y="4035426"/>
            <a:ext cx="6480175" cy="358775"/>
          </a:xfrm>
          <a:prstGeom prst="roundRect">
            <a:avLst>
              <a:gd name="adj" fmla="val 16667"/>
            </a:avLst>
          </a:prstGeom>
          <a:ln/>
          <a:extLst>
            <a:ext uri="{91240B29-F687-4f45-9708-019B960494DF}">
              <a14:hiddenLine xmlns:a14="http://schemas.microsoft.com/office/drawing/2010/main" xmlns="" w="9525">
                <a:solidFill>
                  <a:srgbClr val="000000"/>
                </a:solidFill>
                <a:round/>
                <a:headEnd/>
                <a:tailEnd/>
              </a14:hiddenLine>
            </a:ext>
          </a:extLst>
        </p:spPr>
        <p:style>
          <a:lnRef idx="1">
            <a:schemeClr val="accent6"/>
          </a:lnRef>
          <a:fillRef idx="2">
            <a:schemeClr val="accent6"/>
          </a:fillRef>
          <a:effectRef idx="1">
            <a:schemeClr val="accent6"/>
          </a:effectRef>
          <a:fontRef idx="minor">
            <a:schemeClr val="dk1"/>
          </a:fontRef>
        </p:style>
        <p:txBody>
          <a:bodyPr wrap="none" lIns="90000" tIns="46800" rIns="90000" bIns="46800" anchor="ctr"/>
          <a:lstStyle/>
          <a:p>
            <a:pPr defTabSz="449263">
              <a:buClr>
                <a:srgbClr val="FFFFFF"/>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a:solidFill>
                  <a:srgbClr val="000000"/>
                </a:solidFill>
                <a:latin typeface="游ゴシック体 ミディアム"/>
                <a:ea typeface="游ゴシック体 ミディアム"/>
                <a:cs typeface="游ゴシック体 ミディアム"/>
              </a:rPr>
              <a:t>末梢血リンパ球数の減少</a:t>
            </a:r>
            <a:endParaRPr lang="en-GB" dirty="0">
              <a:solidFill>
                <a:srgbClr val="000000"/>
              </a:solidFill>
              <a:latin typeface="游ゴシック体 ミディアム"/>
              <a:ea typeface="游ゴシック体 ミディアム"/>
              <a:cs typeface="游ゴシック体 ミディアム"/>
            </a:endParaRPr>
          </a:p>
        </p:txBody>
      </p:sp>
      <p:sp>
        <p:nvSpPr>
          <p:cNvPr id="37" name="AutoShape 16"/>
          <p:cNvSpPr>
            <a:spLocks noChangeArrowheads="1"/>
          </p:cNvSpPr>
          <p:nvPr/>
        </p:nvSpPr>
        <p:spPr bwMode="auto">
          <a:xfrm>
            <a:off x="2701927" y="4465495"/>
            <a:ext cx="1871663" cy="384175"/>
          </a:xfrm>
          <a:prstGeom prst="roundRect">
            <a:avLst>
              <a:gd name="adj" fmla="val 16667"/>
            </a:avLst>
          </a:prstGeom>
          <a:solidFill>
            <a:srgbClr val="FFD2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600">
              <a:solidFill>
                <a:srgbClr val="000000"/>
              </a:solidFill>
              <a:latin typeface="游ゴシック体 ミディアム"/>
              <a:ea typeface="游ゴシック体 ミディアム"/>
              <a:cs typeface="游ゴシック体 ミディアム"/>
            </a:endParaRPr>
          </a:p>
        </p:txBody>
      </p:sp>
      <p:sp>
        <p:nvSpPr>
          <p:cNvPr id="38" name="AutoShape 17"/>
          <p:cNvSpPr>
            <a:spLocks noChangeArrowheads="1"/>
          </p:cNvSpPr>
          <p:nvPr/>
        </p:nvSpPr>
        <p:spPr bwMode="auto">
          <a:xfrm>
            <a:off x="4748947" y="4458837"/>
            <a:ext cx="1895475" cy="381000"/>
          </a:xfrm>
          <a:prstGeom prst="roundRect">
            <a:avLst>
              <a:gd name="adj" fmla="val 16667"/>
            </a:avLst>
          </a:prstGeom>
          <a:solidFill>
            <a:srgbClr val="FFB6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600">
              <a:solidFill>
                <a:srgbClr val="000000"/>
              </a:solidFill>
              <a:latin typeface="游ゴシック体 ミディアム"/>
              <a:ea typeface="游ゴシック体 ミディアム"/>
              <a:cs typeface="游ゴシック体 ミディアム"/>
            </a:endParaRPr>
          </a:p>
        </p:txBody>
      </p:sp>
      <p:sp>
        <p:nvSpPr>
          <p:cNvPr id="39" name="AutoShape 18"/>
          <p:cNvSpPr>
            <a:spLocks noChangeArrowheads="1"/>
          </p:cNvSpPr>
          <p:nvPr/>
        </p:nvSpPr>
        <p:spPr bwMode="auto">
          <a:xfrm>
            <a:off x="6950239" y="4465494"/>
            <a:ext cx="1943100" cy="381000"/>
          </a:xfrm>
          <a:prstGeom prst="flowChartAlternateProcess">
            <a:avLst/>
          </a:prstGeom>
          <a:solidFill>
            <a:srgbClr val="F29C76"/>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tIns="0" bIns="0" anchor="ctr"/>
          <a:lstStyle/>
          <a:p>
            <a:endParaRPr lang="en-US">
              <a:solidFill>
                <a:srgbClr val="000000"/>
              </a:solidFill>
              <a:latin typeface="游ゴシック体 ミディアム"/>
              <a:ea typeface="游ゴシック体 ミディアム"/>
              <a:cs typeface="游ゴシック体 ミディアム"/>
            </a:endParaRPr>
          </a:p>
        </p:txBody>
      </p:sp>
      <p:sp>
        <p:nvSpPr>
          <p:cNvPr id="41" name="Line 20"/>
          <p:cNvSpPr>
            <a:spLocks noChangeShapeType="1"/>
          </p:cNvSpPr>
          <p:nvPr/>
        </p:nvSpPr>
        <p:spPr bwMode="auto">
          <a:xfrm>
            <a:off x="1876330" y="4651473"/>
            <a:ext cx="7124795" cy="0"/>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ja-JP" altLang="en-US">
              <a:solidFill>
                <a:srgbClr val="000000"/>
              </a:solidFill>
              <a:latin typeface="游ゴシック体 ミディアム"/>
              <a:ea typeface="游ゴシック体 ミディアム"/>
              <a:cs typeface="游ゴシック体 ミディアム"/>
            </a:endParaRPr>
          </a:p>
        </p:txBody>
      </p:sp>
      <p:graphicFrame>
        <p:nvGraphicFramePr>
          <p:cNvPr id="46" name="表 45"/>
          <p:cNvGraphicFramePr>
            <a:graphicFrameLocks noGrp="1"/>
          </p:cNvGraphicFramePr>
          <p:nvPr>
            <p:extLst>
              <p:ext uri="{D42A27DB-BD31-4B8C-83A1-F6EECF244321}">
                <p14:modId xmlns:p14="http://schemas.microsoft.com/office/powerpoint/2010/main" val="2252545391"/>
              </p:ext>
            </p:extLst>
          </p:nvPr>
        </p:nvGraphicFramePr>
        <p:xfrm>
          <a:off x="673100" y="2028977"/>
          <a:ext cx="8229058" cy="1885796"/>
        </p:xfrm>
        <a:graphic>
          <a:graphicData uri="http://schemas.openxmlformats.org/drawingml/2006/table">
            <a:tbl>
              <a:tblPr firstRow="1" bandRow="1">
                <a:tableStyleId>{2D5ABB26-0587-4C30-8999-92F81FD0307C}</a:tableStyleId>
              </a:tblPr>
              <a:tblGrid>
                <a:gridCol w="1981114">
                  <a:extLst>
                    <a:ext uri="{9D8B030D-6E8A-4147-A177-3AD203B41FA5}">
                      <a16:colId xmlns:a16="http://schemas.microsoft.com/office/drawing/2014/main" val="20000"/>
                    </a:ext>
                  </a:extLst>
                </a:gridCol>
                <a:gridCol w="1976361">
                  <a:extLst>
                    <a:ext uri="{9D8B030D-6E8A-4147-A177-3AD203B41FA5}">
                      <a16:colId xmlns:a16="http://schemas.microsoft.com/office/drawing/2014/main" val="20001"/>
                    </a:ext>
                  </a:extLst>
                </a:gridCol>
                <a:gridCol w="2265630">
                  <a:extLst>
                    <a:ext uri="{9D8B030D-6E8A-4147-A177-3AD203B41FA5}">
                      <a16:colId xmlns:a16="http://schemas.microsoft.com/office/drawing/2014/main" val="20002"/>
                    </a:ext>
                  </a:extLst>
                </a:gridCol>
                <a:gridCol w="2005953">
                  <a:extLst>
                    <a:ext uri="{9D8B030D-6E8A-4147-A177-3AD203B41FA5}">
                      <a16:colId xmlns:a16="http://schemas.microsoft.com/office/drawing/2014/main" val="20003"/>
                    </a:ext>
                  </a:extLst>
                </a:gridCol>
              </a:tblGrid>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症状が出現するまでの時間</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12 </a:t>
                      </a:r>
                      <a:r>
                        <a:rPr lang="ja-JP" altLang="en-US" sz="1000" b="0" i="0" dirty="0">
                          <a:solidFill>
                            <a:srgbClr val="000000"/>
                          </a:solidFill>
                          <a:latin typeface="游ゴシック体 ミディアム"/>
                          <a:ea typeface="游ゴシック体 ミディアム"/>
                          <a:cs typeface="游ゴシック体 ミディアム"/>
                        </a:rPr>
                        <a:t>時間以内</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5</a:t>
                      </a:r>
                      <a:r>
                        <a:rPr kumimoji="1" lang="ja-JP" altLang="en-US" sz="1000" b="0" i="0" dirty="0">
                          <a:solidFill>
                            <a:srgbClr val="000000"/>
                          </a:solidFill>
                          <a:latin typeface="游ゴシック体 ミディアム"/>
                          <a:ea typeface="游ゴシック体 ミディアム"/>
                          <a:cs typeface="游ゴシック体 ミディアム"/>
                        </a:rPr>
                        <a:t>時間以内</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1000" b="0" i="0" dirty="0">
                          <a:solidFill>
                            <a:srgbClr val="000000"/>
                          </a:solidFill>
                          <a:latin typeface="游ゴシック体 ミディアム"/>
                          <a:ea typeface="游ゴシック体 ミディアム"/>
                          <a:cs typeface="游ゴシック体 ミディアム"/>
                        </a:rPr>
                        <a:t>30</a:t>
                      </a:r>
                      <a:r>
                        <a:rPr lang="ja-JP" altLang="en-US" sz="1000" b="0" i="0" dirty="0">
                          <a:solidFill>
                            <a:srgbClr val="000000"/>
                          </a:solidFill>
                          <a:latin typeface="游ゴシック体 ミディアム"/>
                          <a:ea typeface="游ゴシック体 ミディアム"/>
                          <a:cs typeface="游ゴシック体 ミディアム"/>
                        </a:rPr>
                        <a:t>分以内</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皮膚紅斑</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 / -</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 </a:t>
                      </a:r>
                      <a:r>
                        <a:rPr lang="en-US" altLang="ja-JP" sz="1000" b="0" i="0" dirty="0">
                          <a:solidFill>
                            <a:srgbClr val="000000"/>
                          </a:solidFill>
                          <a:latin typeface="游ゴシック体 ミディアム"/>
                          <a:ea typeface="游ゴシック体 ミディアム"/>
                          <a:cs typeface="游ゴシック体 ミディアム"/>
                        </a:rPr>
                        <a:t>3</a:t>
                      </a:r>
                      <a:r>
                        <a:rPr lang="ja-JP" altLang="en-US" sz="1000" b="0" i="0" dirty="0">
                          <a:solidFill>
                            <a:srgbClr val="000000"/>
                          </a:solidFill>
                          <a:latin typeface="游ゴシック体 ミディアム"/>
                          <a:ea typeface="游ゴシック体 ミディアム"/>
                          <a:cs typeface="游ゴシック体 ミディアム"/>
                        </a:rPr>
                        <a:t>時間以内</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衰弱</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悪心</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71436">
                <a:tc>
                  <a:txBody>
                    <a:bodyPr/>
                    <a:lstStyle/>
                    <a:p>
                      <a:r>
                        <a:rPr kumimoji="1" lang="en-US" altLang="ja-JP" sz="1000" b="0" i="0" dirty="0">
                          <a:solidFill>
                            <a:srgbClr val="000000"/>
                          </a:solidFill>
                          <a:latin typeface="游ゴシック体 ミディアム"/>
                          <a:ea typeface="游ゴシック体 ミディアム"/>
                          <a:cs typeface="游ゴシック体 ミディアム"/>
                        </a:rPr>
                        <a:t>24</a:t>
                      </a:r>
                      <a:r>
                        <a:rPr kumimoji="1" lang="ja-JP" altLang="en-US" sz="1000" b="0" i="0" dirty="0">
                          <a:solidFill>
                            <a:srgbClr val="000000"/>
                          </a:solidFill>
                          <a:latin typeface="游ゴシック体 ミディアム"/>
                          <a:ea typeface="游ゴシック体 ミディアム"/>
                          <a:cs typeface="游ゴシック体 ミディアム"/>
                        </a:rPr>
                        <a:t>時間での嘔吐の回数</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ja-JP" altLang="en-US" sz="1000" b="0" i="0" dirty="0">
                          <a:solidFill>
                            <a:srgbClr val="000000"/>
                          </a:solidFill>
                          <a:latin typeface="游ゴシック体 ミディアム"/>
                          <a:ea typeface="游ゴシック体 ミディアム"/>
                          <a:cs typeface="游ゴシック体 ミディアム"/>
                        </a:rPr>
                        <a:t>最大</a:t>
                      </a:r>
                      <a:r>
                        <a:rPr lang="en-GB" altLang="ja-JP" sz="1000" b="0" i="0" dirty="0">
                          <a:solidFill>
                            <a:srgbClr val="000000"/>
                          </a:solidFill>
                          <a:latin typeface="游ゴシック体 ミディアム"/>
                          <a:ea typeface="游ゴシック体 ミディアム"/>
                          <a:cs typeface="游ゴシック体 ミディアム"/>
                        </a:rPr>
                        <a:t> 1</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1 to 10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10</a:t>
                      </a:r>
                      <a:r>
                        <a:rPr lang="ja-JP" altLang="en-US" sz="1000" b="0" i="0" dirty="0">
                          <a:solidFill>
                            <a:srgbClr val="000000"/>
                          </a:solidFill>
                          <a:latin typeface="游ゴシック体 ミディアム"/>
                          <a:ea typeface="游ゴシック体 ミディアム"/>
                          <a:cs typeface="游ゴシック体 ミディアム"/>
                        </a:rPr>
                        <a:t>以上</a:t>
                      </a:r>
                      <a:r>
                        <a:rPr lang="en-GB" altLang="ja-JP" sz="1000" b="0" i="0" dirty="0">
                          <a:solidFill>
                            <a:srgbClr val="000000"/>
                          </a:solidFill>
                          <a:latin typeface="游ゴシック体 ミディアム"/>
                          <a:ea typeface="游ゴシック体 ミディアム"/>
                          <a:cs typeface="游ゴシック体 ミディアム"/>
                        </a:rPr>
                        <a:t>; </a:t>
                      </a:r>
                      <a:r>
                        <a:rPr lang="ja-JP" altLang="en-US" sz="1000" b="0" i="0" dirty="0">
                          <a:solidFill>
                            <a:srgbClr val="000000"/>
                          </a:solidFill>
                          <a:latin typeface="游ゴシック体 ミディアム"/>
                          <a:ea typeface="游ゴシック体 ミディアム"/>
                          <a:cs typeface="游ゴシック体 ミディアム"/>
                        </a:rPr>
                        <a:t>対処困難</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71436">
                <a:tc>
                  <a:txBody>
                    <a:bodyPr/>
                    <a:lstStyle/>
                    <a:p>
                      <a:r>
                        <a:rPr lang="ja-JP" altLang="en-US" sz="1000" b="0" i="0" dirty="0">
                          <a:solidFill>
                            <a:srgbClr val="000000"/>
                          </a:solidFill>
                          <a:latin typeface="游ゴシック体 ミディアム"/>
                          <a:ea typeface="游ゴシック体 ミディアム"/>
                          <a:cs typeface="游ゴシック体 ミディアム"/>
                        </a:rPr>
                        <a:t>下痢</a:t>
                      </a:r>
                      <a:r>
                        <a:rPr lang="en-US" altLang="ja-JP" sz="1000" b="0" i="0" dirty="0">
                          <a:solidFill>
                            <a:srgbClr val="000000"/>
                          </a:solidFill>
                          <a:latin typeface="游ゴシック体 ミディアム"/>
                          <a:ea typeface="游ゴシック体 ミディアム"/>
                          <a:cs typeface="游ゴシック体 ミディアム"/>
                        </a:rPr>
                        <a:t>/ 24</a:t>
                      </a:r>
                      <a:r>
                        <a:rPr lang="ja-JP" altLang="en-US" sz="1000" b="0" i="0" dirty="0">
                          <a:solidFill>
                            <a:srgbClr val="000000"/>
                          </a:solidFill>
                          <a:latin typeface="游ゴシック体 ミディアム"/>
                          <a:ea typeface="游ゴシック体 ミディアム"/>
                          <a:cs typeface="游ゴシック体 ミディアム"/>
                        </a:rPr>
                        <a:t>時間あたりの便の数</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ja-JP" altLang="en-US" sz="1000" b="0" i="0" dirty="0">
                          <a:solidFill>
                            <a:srgbClr val="000000"/>
                          </a:solidFill>
                          <a:latin typeface="游ゴシック体 ミディアム"/>
                          <a:ea typeface="游ゴシック体 ミディアム"/>
                          <a:cs typeface="游ゴシック体 ミディアム"/>
                        </a:rPr>
                        <a:t>最大</a:t>
                      </a:r>
                      <a:r>
                        <a:rPr lang="en-GB" altLang="ja-JP" sz="1000" b="0" i="0" dirty="0">
                          <a:solidFill>
                            <a:srgbClr val="000000"/>
                          </a:solidFill>
                          <a:latin typeface="游ゴシック体 ミディアム"/>
                          <a:ea typeface="游ゴシック体 ミディアム"/>
                          <a:cs typeface="游ゴシック体 ミディアム"/>
                        </a:rPr>
                        <a:t> 2–3; </a:t>
                      </a:r>
                      <a:r>
                        <a:rPr lang="ja-JP" altLang="en-US" sz="1000" b="0" i="0" dirty="0">
                          <a:solidFill>
                            <a:srgbClr val="000000"/>
                          </a:solidFill>
                          <a:latin typeface="游ゴシック体 ミディアム"/>
                          <a:ea typeface="游ゴシック体 ミディアム"/>
                          <a:cs typeface="游ゴシック体 ミディアム"/>
                        </a:rPr>
                        <a:t>固形便</a:t>
                      </a:r>
                      <a:endParaRPr lang="en-US"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2–9; </a:t>
                      </a:r>
                      <a:r>
                        <a:rPr lang="ja-JP" altLang="en-US" sz="1000" b="0" i="0" dirty="0">
                          <a:solidFill>
                            <a:srgbClr val="000000"/>
                          </a:solidFill>
                          <a:latin typeface="游ゴシック体 ミディアム"/>
                          <a:ea typeface="游ゴシック体 ミディアム"/>
                          <a:cs typeface="游ゴシック体 ミディアム"/>
                        </a:rPr>
                        <a:t>軟便</a:t>
                      </a:r>
                      <a:endParaRPr lang="en-US"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10</a:t>
                      </a:r>
                      <a:r>
                        <a:rPr lang="ja-JP" altLang="en-US" sz="1000" b="0" i="0" dirty="0">
                          <a:solidFill>
                            <a:srgbClr val="000000"/>
                          </a:solidFill>
                          <a:latin typeface="游ゴシック体 ミディアム"/>
                          <a:ea typeface="游ゴシック体 ミディアム"/>
                          <a:cs typeface="游ゴシック体 ミディアム"/>
                        </a:rPr>
                        <a:t>以上</a:t>
                      </a:r>
                      <a:r>
                        <a:rPr lang="en-GB" altLang="ja-JP" sz="1000" b="0" i="0" dirty="0">
                          <a:solidFill>
                            <a:srgbClr val="000000"/>
                          </a:solidFill>
                          <a:latin typeface="游ゴシック体 ミディアム"/>
                          <a:ea typeface="游ゴシック体 ミディアム"/>
                          <a:cs typeface="游ゴシック体 ミディアム"/>
                        </a:rPr>
                        <a:t>; </a:t>
                      </a:r>
                      <a:r>
                        <a:rPr lang="ja-JP" altLang="en-US" sz="1000" b="0" i="0" dirty="0">
                          <a:solidFill>
                            <a:srgbClr val="000000"/>
                          </a:solidFill>
                          <a:latin typeface="游ゴシック体 ミディアム"/>
                          <a:ea typeface="游ゴシック体 ミディアム"/>
                          <a:cs typeface="游ゴシック体 ミディアム"/>
                        </a:rPr>
                        <a:t>水様便</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腹痛</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ja-JP" altLang="en-US" sz="1000" b="0" i="0" dirty="0">
                          <a:solidFill>
                            <a:srgbClr val="000000"/>
                          </a:solidFill>
                          <a:latin typeface="游ゴシック体 ミディアム"/>
                          <a:ea typeface="游ゴシック体 ミディアム"/>
                          <a:cs typeface="游ゴシック体 ミディアム"/>
                        </a:rPr>
                        <a:t>軽度</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ja-JP" altLang="en-US" sz="1000" b="0" i="0" dirty="0">
                          <a:solidFill>
                            <a:srgbClr val="000000"/>
                          </a:solidFill>
                          <a:latin typeface="游ゴシック体 ミディアム"/>
                          <a:ea typeface="游ゴシック体 ミディアム"/>
                          <a:cs typeface="游ゴシック体 ミディアム"/>
                        </a:rPr>
                        <a:t>重度</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1000" b="0" i="0" dirty="0">
                          <a:solidFill>
                            <a:srgbClr val="000000"/>
                          </a:solidFill>
                          <a:latin typeface="游ゴシック体 ミディアム"/>
                          <a:ea typeface="游ゴシック体 ミディアム"/>
                          <a:cs typeface="游ゴシック体 ミディアム"/>
                        </a:rPr>
                        <a:t>激烈</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頭痛</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1000" b="0" i="0" dirty="0">
                          <a:solidFill>
                            <a:srgbClr val="000000"/>
                          </a:solidFill>
                          <a:latin typeface="游ゴシック体 ミディアム"/>
                          <a:ea typeface="游ゴシック体 ミディアム"/>
                          <a:cs typeface="游ゴシック体 ミディアム"/>
                        </a:rPr>
                        <a:t>激烈</a:t>
                      </a:r>
                      <a:r>
                        <a:rPr lang="en-GB" altLang="ja-JP" sz="1000" b="0" i="0" dirty="0">
                          <a:solidFill>
                            <a:srgbClr val="000000"/>
                          </a:solidFill>
                          <a:latin typeface="游ゴシック体 ミディアム"/>
                          <a:ea typeface="游ゴシック体 ミディアム"/>
                          <a:cs typeface="游ゴシック体 ミディアム"/>
                        </a:rPr>
                        <a:t>; </a:t>
                      </a:r>
                      <a:r>
                        <a:rPr lang="ja-JP" altLang="en-US" sz="1000" b="0" i="0" dirty="0">
                          <a:solidFill>
                            <a:srgbClr val="000000"/>
                          </a:solidFill>
                          <a:latin typeface="游ゴシック体 ミディアム"/>
                          <a:ea typeface="游ゴシック体 ミディアム"/>
                          <a:cs typeface="游ゴシック体 ミディアム"/>
                        </a:rPr>
                        <a:t>頭蓋内圧上昇の兆候</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体温</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38°C</a:t>
                      </a:r>
                      <a:r>
                        <a:rPr lang="ja-JP" altLang="en-US" sz="1000" b="0" i="0" dirty="0">
                          <a:solidFill>
                            <a:srgbClr val="000000"/>
                          </a:solidFill>
                          <a:latin typeface="游ゴシック体 ミディアム"/>
                          <a:ea typeface="游ゴシック体 ミディアム"/>
                          <a:cs typeface="游ゴシック体 ミディアム"/>
                        </a:rPr>
                        <a:t>以下</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38–40°C</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40°C</a:t>
                      </a:r>
                      <a:r>
                        <a:rPr lang="ja-JP" altLang="en-US" sz="1000" b="0" i="0" dirty="0">
                          <a:solidFill>
                            <a:srgbClr val="000000"/>
                          </a:solidFill>
                          <a:latin typeface="游ゴシック体 ミディアム"/>
                          <a:ea typeface="游ゴシック体 ミディアム"/>
                          <a:cs typeface="游ゴシック体 ミディアム"/>
                        </a:rPr>
                        <a:t>以上</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血圧</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ja-JP" altLang="en-US" sz="1000" b="0" i="0" dirty="0">
                          <a:solidFill>
                            <a:srgbClr val="000000"/>
                          </a:solidFill>
                          <a:latin typeface="游ゴシック体 ミディアム"/>
                          <a:ea typeface="游ゴシック体 ミディアム"/>
                          <a:cs typeface="游ゴシック体 ミディアム"/>
                        </a:rPr>
                        <a:t>正常</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ja-JP" altLang="en-US" sz="1000" b="0" i="0">
                          <a:solidFill>
                            <a:srgbClr val="000000"/>
                          </a:solidFill>
                          <a:latin typeface="游ゴシック体 ミディアム"/>
                          <a:ea typeface="游ゴシック体 ミディアム"/>
                          <a:cs typeface="游ゴシック体 ミディアム"/>
                        </a:rPr>
                        <a:t>正常</a:t>
                      </a:r>
                      <a:r>
                        <a:rPr kumimoji="1" lang="en-US" altLang="ja-JP" sz="1000" b="0" i="0" dirty="0">
                          <a:solidFill>
                            <a:srgbClr val="000000"/>
                          </a:solidFill>
                          <a:latin typeface="游ゴシック体 ミディアム"/>
                          <a:ea typeface="游ゴシック体 ミディアム"/>
                          <a:cs typeface="游ゴシック体 ミディアム"/>
                        </a:rPr>
                        <a:t>〜</a:t>
                      </a:r>
                      <a:r>
                        <a:rPr kumimoji="1" lang="ja-JP" altLang="en-US" sz="1000" b="0" i="0">
                          <a:solidFill>
                            <a:srgbClr val="000000"/>
                          </a:solidFill>
                          <a:latin typeface="游ゴシック体 ミディアム"/>
                          <a:ea typeface="游ゴシック体 ミディアム"/>
                          <a:cs typeface="游ゴシック体 ミディアム"/>
                        </a:rPr>
                        <a:t>一時的</a:t>
                      </a:r>
                      <a:r>
                        <a:rPr kumimoji="1" lang="ja-JP" altLang="en-US" sz="1000" b="0" i="0" dirty="0">
                          <a:solidFill>
                            <a:srgbClr val="000000"/>
                          </a:solidFill>
                          <a:latin typeface="游ゴシック体 ミディアム"/>
                          <a:ea typeface="游ゴシック体 ミディアム"/>
                          <a:cs typeface="游ゴシック体 ミディアム"/>
                        </a:rPr>
                        <a:t>な低下の可能性</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1000" b="0" i="0" dirty="0">
                          <a:solidFill>
                            <a:srgbClr val="000000"/>
                          </a:solidFill>
                          <a:latin typeface="游ゴシック体 ミディアム"/>
                          <a:ea typeface="游ゴシック体 ミディアム"/>
                          <a:cs typeface="游ゴシック体 ミディアム"/>
                        </a:rPr>
                        <a:t>拡張期　</a:t>
                      </a:r>
                      <a:r>
                        <a:rPr lang="en-GB" altLang="ja-JP" sz="1000" b="0" i="0" dirty="0">
                          <a:solidFill>
                            <a:srgbClr val="000000"/>
                          </a:solidFill>
                          <a:latin typeface="游ゴシック体 ミディアム"/>
                          <a:ea typeface="游ゴシック体 ミディアム"/>
                          <a:cs typeface="游ゴシック体 ミディアム"/>
                        </a:rPr>
                        <a:t>80mmHg</a:t>
                      </a:r>
                      <a:r>
                        <a:rPr lang="ja-JP" altLang="en-US" sz="1000" b="0" i="0" dirty="0">
                          <a:solidFill>
                            <a:srgbClr val="000000"/>
                          </a:solidFill>
                          <a:latin typeface="游ゴシック体 ミディアム"/>
                          <a:ea typeface="游ゴシック体 ミディアム"/>
                          <a:cs typeface="游ゴシック体 ミディアム"/>
                        </a:rPr>
                        <a:t>以下</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一時的な意識障害</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 / </a:t>
                      </a:r>
                      <a:r>
                        <a:rPr lang="ja-JP" altLang="en-US" sz="1000" b="0" i="0" dirty="0">
                          <a:solidFill>
                            <a:srgbClr val="000000"/>
                          </a:solidFill>
                          <a:latin typeface="游ゴシック体 ミディアム"/>
                          <a:ea typeface="游ゴシック体 ミディアム"/>
                          <a:cs typeface="游ゴシック体 ミディアム"/>
                        </a:rPr>
                        <a:t>昏睡</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sp>
        <p:nvSpPr>
          <p:cNvPr id="48" name="テキスト ボックス 47"/>
          <p:cNvSpPr txBox="1"/>
          <p:nvPr/>
        </p:nvSpPr>
        <p:spPr>
          <a:xfrm>
            <a:off x="3077938" y="4458837"/>
            <a:ext cx="881973" cy="400110"/>
          </a:xfrm>
          <a:prstGeom prst="rect">
            <a:avLst/>
          </a:prstGeom>
          <a:noFill/>
        </p:spPr>
        <p:txBody>
          <a:bodyPr wrap="none" rtlCol="0">
            <a:spAutoFit/>
          </a:bodyPr>
          <a:lstStyle/>
          <a:p>
            <a:r>
              <a:rPr lang="en-US" altLang="ja-JP" sz="1000" dirty="0">
                <a:solidFill>
                  <a:srgbClr val="000000"/>
                </a:solidFill>
                <a:latin typeface="游ゴシック体 ミディアム"/>
                <a:ea typeface="游ゴシック体 ミディアム"/>
                <a:cs typeface="游ゴシック体 ミディアム"/>
              </a:rPr>
              <a:t>1500/µl</a:t>
            </a:r>
            <a:r>
              <a:rPr lang="ja-JP" altLang="en-US" sz="1000" dirty="0">
                <a:solidFill>
                  <a:srgbClr val="000000"/>
                </a:solidFill>
                <a:latin typeface="游ゴシック体 ミディアム"/>
                <a:ea typeface="游ゴシック体 ミディアム"/>
                <a:cs typeface="游ゴシック体 ミディアム"/>
              </a:rPr>
              <a:t>以上</a:t>
            </a:r>
            <a:endParaRPr lang="en-US" altLang="ja-JP" sz="1000" dirty="0">
              <a:solidFill>
                <a:srgbClr val="000000"/>
              </a:solidFill>
              <a:latin typeface="游ゴシック体 ミディアム"/>
              <a:ea typeface="游ゴシック体 ミディアム"/>
              <a:cs typeface="游ゴシック体 ミディアム"/>
            </a:endParaRPr>
          </a:p>
          <a:p>
            <a:r>
              <a:rPr lang="en-US" altLang="ja-JP" sz="1000" dirty="0">
                <a:solidFill>
                  <a:srgbClr val="000000"/>
                </a:solidFill>
                <a:latin typeface="游ゴシック体 ミディアム"/>
                <a:ea typeface="游ゴシック体 ミディアム"/>
                <a:cs typeface="游ゴシック体 ミディアム"/>
              </a:rPr>
              <a:t> 1500/µl</a:t>
            </a:r>
            <a:r>
              <a:rPr lang="ja-JP" altLang="en-US" sz="1000" dirty="0">
                <a:solidFill>
                  <a:srgbClr val="000000"/>
                </a:solidFill>
                <a:latin typeface="游ゴシック体 ミディアム"/>
                <a:ea typeface="游ゴシック体 ミディアム"/>
                <a:cs typeface="游ゴシック体 ミディアム"/>
              </a:rPr>
              <a:t>以上</a:t>
            </a:r>
            <a:endParaRPr lang="en-US" altLang="ja-JP" sz="1000" dirty="0">
              <a:solidFill>
                <a:srgbClr val="000000"/>
              </a:solidFill>
              <a:latin typeface="游ゴシック体 ミディアム"/>
              <a:ea typeface="游ゴシック体 ミディアム"/>
              <a:cs typeface="游ゴシック体 ミディアム"/>
            </a:endParaRPr>
          </a:p>
        </p:txBody>
      </p:sp>
      <p:sp>
        <p:nvSpPr>
          <p:cNvPr id="49" name="テキスト ボックス 48"/>
          <p:cNvSpPr txBox="1"/>
          <p:nvPr/>
        </p:nvSpPr>
        <p:spPr>
          <a:xfrm>
            <a:off x="1876331" y="4460012"/>
            <a:ext cx="724878" cy="400110"/>
          </a:xfrm>
          <a:prstGeom prst="rect">
            <a:avLst/>
          </a:prstGeom>
          <a:noFill/>
        </p:spPr>
        <p:txBody>
          <a:bodyPr wrap="none" rtlCol="0">
            <a:spAutoFit/>
          </a:bodyPr>
          <a:lstStyle/>
          <a:p>
            <a:r>
              <a:rPr lang="en-US" altLang="ja-JP" sz="1000" dirty="0">
                <a:solidFill>
                  <a:srgbClr val="000000"/>
                </a:solidFill>
                <a:latin typeface="游ゴシック体 ミディアム"/>
                <a:ea typeface="游ゴシック体 ミディアム"/>
                <a:cs typeface="游ゴシック体 ミディアム"/>
              </a:rPr>
              <a:t>at 24 hour</a:t>
            </a:r>
          </a:p>
          <a:p>
            <a:r>
              <a:rPr lang="en-US" altLang="ja-JP" sz="1000" dirty="0">
                <a:solidFill>
                  <a:srgbClr val="000000"/>
                </a:solidFill>
                <a:latin typeface="游ゴシック体 ミディアム"/>
                <a:ea typeface="游ゴシック体 ミディアム"/>
                <a:cs typeface="游ゴシック体 ミディアム"/>
              </a:rPr>
              <a:t>at 48 hour</a:t>
            </a:r>
          </a:p>
        </p:txBody>
      </p:sp>
      <p:sp>
        <p:nvSpPr>
          <p:cNvPr id="50" name="テキスト ボックス 49"/>
          <p:cNvSpPr txBox="1"/>
          <p:nvPr/>
        </p:nvSpPr>
        <p:spPr>
          <a:xfrm>
            <a:off x="5181757" y="4458837"/>
            <a:ext cx="853119" cy="400110"/>
          </a:xfrm>
          <a:prstGeom prst="rect">
            <a:avLst/>
          </a:prstGeom>
          <a:noFill/>
        </p:spPr>
        <p:txBody>
          <a:bodyPr wrap="none" rtlCol="0">
            <a:spAutoFit/>
          </a:bodyPr>
          <a:lstStyle/>
          <a:p>
            <a:r>
              <a:rPr lang="en-US" altLang="ja-JP" sz="1000" dirty="0">
                <a:solidFill>
                  <a:srgbClr val="000000"/>
                </a:solidFill>
                <a:latin typeface="游ゴシック体 ミディアム"/>
                <a:ea typeface="游ゴシック体 ミディアム"/>
                <a:cs typeface="游ゴシック体 ミディアム"/>
              </a:rPr>
              <a:t>1500/µl</a:t>
            </a:r>
            <a:r>
              <a:rPr lang="ja-JP" altLang="en-US" sz="1000" dirty="0">
                <a:solidFill>
                  <a:srgbClr val="000000"/>
                </a:solidFill>
                <a:latin typeface="游ゴシック体 ミディアム"/>
                <a:ea typeface="游ゴシック体 ミディアム"/>
                <a:cs typeface="游ゴシック体 ミディアム"/>
              </a:rPr>
              <a:t>以下</a:t>
            </a:r>
            <a:endParaRPr lang="en-US" altLang="ja-JP" sz="1000" dirty="0">
              <a:solidFill>
                <a:srgbClr val="000000"/>
              </a:solidFill>
              <a:latin typeface="游ゴシック体 ミディアム"/>
              <a:ea typeface="游ゴシック体 ミディアム"/>
              <a:cs typeface="游ゴシック体 ミディアム"/>
            </a:endParaRPr>
          </a:p>
          <a:p>
            <a:r>
              <a:rPr lang="en-US" altLang="ja-JP" sz="1000" dirty="0">
                <a:solidFill>
                  <a:srgbClr val="000000"/>
                </a:solidFill>
                <a:latin typeface="游ゴシック体 ミディアム"/>
                <a:ea typeface="游ゴシック体 ミディアム"/>
                <a:cs typeface="游ゴシック体 ミディアム"/>
              </a:rPr>
              <a:t>1500/µl</a:t>
            </a:r>
            <a:r>
              <a:rPr lang="ja-JP" altLang="en-US" sz="1000" dirty="0">
                <a:solidFill>
                  <a:srgbClr val="000000"/>
                </a:solidFill>
                <a:latin typeface="游ゴシック体 ミディアム"/>
                <a:ea typeface="游ゴシック体 ミディアム"/>
                <a:cs typeface="游ゴシック体 ミディアム"/>
              </a:rPr>
              <a:t>以下</a:t>
            </a:r>
            <a:endParaRPr lang="en-US" altLang="ja-JP" sz="1000" dirty="0">
              <a:solidFill>
                <a:srgbClr val="000000"/>
              </a:solidFill>
              <a:latin typeface="游ゴシック体 ミディアム"/>
              <a:ea typeface="游ゴシック体 ミディアム"/>
              <a:cs typeface="游ゴシック体 ミディアム"/>
            </a:endParaRPr>
          </a:p>
        </p:txBody>
      </p:sp>
      <p:sp>
        <p:nvSpPr>
          <p:cNvPr id="51" name="テキスト ボックス 50"/>
          <p:cNvSpPr txBox="1"/>
          <p:nvPr/>
        </p:nvSpPr>
        <p:spPr>
          <a:xfrm>
            <a:off x="7466177" y="4458837"/>
            <a:ext cx="787395" cy="400110"/>
          </a:xfrm>
          <a:prstGeom prst="rect">
            <a:avLst/>
          </a:prstGeom>
          <a:noFill/>
        </p:spPr>
        <p:txBody>
          <a:bodyPr wrap="none" rtlCol="0">
            <a:spAutoFit/>
          </a:bodyPr>
          <a:lstStyle/>
          <a:p>
            <a:r>
              <a:rPr lang="en-US" altLang="ja-JP" sz="1000" dirty="0">
                <a:solidFill>
                  <a:srgbClr val="000000"/>
                </a:solidFill>
                <a:latin typeface="游ゴシック体 ミディアム"/>
                <a:ea typeface="游ゴシック体 ミディアム"/>
                <a:cs typeface="游ゴシック体 ミディアム"/>
              </a:rPr>
              <a:t>500/µl</a:t>
            </a:r>
            <a:r>
              <a:rPr lang="ja-JP" altLang="en-US" sz="1000" dirty="0">
                <a:solidFill>
                  <a:srgbClr val="000000"/>
                </a:solidFill>
                <a:latin typeface="游ゴシック体 ミディアム"/>
                <a:ea typeface="游ゴシック体 ミディアム"/>
                <a:cs typeface="游ゴシック体 ミディアム"/>
              </a:rPr>
              <a:t>以下</a:t>
            </a:r>
            <a:endParaRPr lang="en-US" altLang="ja-JP" sz="1000" dirty="0">
              <a:solidFill>
                <a:srgbClr val="000000"/>
              </a:solidFill>
              <a:latin typeface="游ゴシック体 ミディアム"/>
              <a:ea typeface="游ゴシック体 ミディアム"/>
              <a:cs typeface="游ゴシック体 ミディアム"/>
            </a:endParaRPr>
          </a:p>
          <a:p>
            <a:r>
              <a:rPr lang="en-US" altLang="ja-JP" sz="1000" dirty="0">
                <a:solidFill>
                  <a:srgbClr val="000000"/>
                </a:solidFill>
                <a:latin typeface="游ゴシック体 ミディアム"/>
                <a:ea typeface="游ゴシック体 ミディアム"/>
                <a:cs typeface="游ゴシック体 ミディアム"/>
              </a:rPr>
              <a:t>100/µl</a:t>
            </a:r>
            <a:r>
              <a:rPr lang="ja-JP" altLang="en-US" sz="1000" dirty="0">
                <a:solidFill>
                  <a:srgbClr val="000000"/>
                </a:solidFill>
                <a:latin typeface="游ゴシック体 ミディアム"/>
                <a:ea typeface="游ゴシック体 ミディアム"/>
                <a:cs typeface="游ゴシック体 ミディアム"/>
              </a:rPr>
              <a:t>以下</a:t>
            </a:r>
            <a:endParaRPr lang="en-US" altLang="ja-JP" sz="1000" dirty="0">
              <a:solidFill>
                <a:srgbClr val="000000"/>
              </a:solidFill>
              <a:latin typeface="游ゴシック体 ミディアム"/>
              <a:ea typeface="游ゴシック体 ミディアム"/>
              <a:cs typeface="游ゴシック体 ミディアム"/>
            </a:endParaRPr>
          </a:p>
        </p:txBody>
      </p:sp>
      <p:sp>
        <p:nvSpPr>
          <p:cNvPr id="11" name="円/楕円 10"/>
          <p:cNvSpPr/>
          <p:nvPr/>
        </p:nvSpPr>
        <p:spPr>
          <a:xfrm>
            <a:off x="4552993" y="1593850"/>
            <a:ext cx="2397247" cy="4114800"/>
          </a:xfrm>
          <a:prstGeom prst="ellipse">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10" name="テキスト ボックス 9">
            <a:extLst>
              <a:ext uri="{FF2B5EF4-FFF2-40B4-BE49-F238E27FC236}">
                <a16:creationId xmlns:a16="http://schemas.microsoft.com/office/drawing/2014/main" id="{F5496ED2-3A58-D841-965D-DF144709AEB3}"/>
              </a:ext>
            </a:extLst>
          </p:cNvPr>
          <p:cNvSpPr txBox="1"/>
          <p:nvPr/>
        </p:nvSpPr>
        <p:spPr>
          <a:xfrm>
            <a:off x="628650" y="1252077"/>
            <a:ext cx="4556055" cy="369332"/>
          </a:xfrm>
          <a:prstGeom prst="rect">
            <a:avLst/>
          </a:prstGeom>
          <a:noFill/>
        </p:spPr>
        <p:txBody>
          <a:bodyPr wrap="none" rtlCol="0">
            <a:spAutoFit/>
          </a:bodyPr>
          <a:lstStyle/>
          <a:p>
            <a:r>
              <a:rPr kumimoji="1" lang="ja-JP" altLang="en-US"/>
              <a:t>多数の</a:t>
            </a:r>
            <a:r>
              <a:rPr kumimoji="1" lang="en-US" altLang="ja-JP" dirty="0"/>
              <a:t>ARS</a:t>
            </a:r>
            <a:r>
              <a:rPr kumimoji="1" lang="ja-JP" altLang="en-US"/>
              <a:t>対応が必要な場合のトリアージ</a:t>
            </a:r>
          </a:p>
        </p:txBody>
      </p:sp>
      <p:sp>
        <p:nvSpPr>
          <p:cNvPr id="12" name="スライド番号プレースホルダー 11">
            <a:extLst>
              <a:ext uri="{FF2B5EF4-FFF2-40B4-BE49-F238E27FC236}">
                <a16:creationId xmlns:a16="http://schemas.microsoft.com/office/drawing/2014/main" id="{216D488B-867A-BA4D-9D08-2D018C5A011E}"/>
              </a:ext>
            </a:extLst>
          </p:cNvPr>
          <p:cNvSpPr>
            <a:spLocks noGrp="1"/>
          </p:cNvSpPr>
          <p:nvPr>
            <p:ph type="sldNum" sz="quarter" idx="12"/>
          </p:nvPr>
        </p:nvSpPr>
        <p:spPr/>
        <p:txBody>
          <a:bodyPr/>
          <a:lstStyle/>
          <a:p>
            <a:fld id="{58DD1769-DAE9-6C4E-82F4-B62273FFA290}" type="slidenum">
              <a:rPr kumimoji="1" lang="ja-JP" altLang="en-US" smtClean="0"/>
              <a:t>5</a:t>
            </a:fld>
            <a:endParaRPr kumimoji="1" lang="ja-JP" altLang="en-US"/>
          </a:p>
        </p:txBody>
      </p:sp>
    </p:spTree>
    <p:extLst>
      <p:ext uri="{BB962C8B-B14F-4D97-AF65-F5344CB8AC3E}">
        <p14:creationId xmlns:p14="http://schemas.microsoft.com/office/powerpoint/2010/main" val="73845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Rectangle 2"/>
          <p:cNvSpPr>
            <a:spLocks noGrp="1" noRot="1" noChangeArrowheads="1"/>
          </p:cNvSpPr>
          <p:nvPr>
            <p:ph type="title"/>
          </p:nvPr>
        </p:nvSpPr>
        <p:spPr/>
        <p:txBody>
          <a:bodyPr/>
          <a:lstStyle/>
          <a:p>
            <a:r>
              <a:rPr lang="ja-JP" altLang="en-US" dirty="0"/>
              <a:t>急性放射線</a:t>
            </a:r>
            <a:r>
              <a:rPr kumimoji="1" lang="ja-JP" altLang="en-US" dirty="0"/>
              <a:t>症候群</a:t>
            </a:r>
            <a:r>
              <a:rPr lang="ja-JP" altLang="en-US" dirty="0"/>
              <a:t>　前駆期の処置</a:t>
            </a:r>
          </a:p>
        </p:txBody>
      </p:sp>
      <p:sp>
        <p:nvSpPr>
          <p:cNvPr id="532483" name="Rectangle 3"/>
          <p:cNvSpPr>
            <a:spLocks noGrp="1" noChangeArrowheads="1"/>
          </p:cNvSpPr>
          <p:nvPr>
            <p:ph type="body" idx="1"/>
          </p:nvPr>
        </p:nvSpPr>
        <p:spPr>
          <a:xfrm>
            <a:off x="628650" y="1272209"/>
            <a:ext cx="7886700" cy="5321774"/>
          </a:xfrm>
        </p:spPr>
        <p:txBody>
          <a:bodyPr>
            <a:normAutofit lnSpcReduction="10000"/>
          </a:bodyPr>
          <a:lstStyle/>
          <a:p>
            <a:pPr>
              <a:lnSpc>
                <a:spcPct val="100000"/>
              </a:lnSpc>
            </a:pPr>
            <a:r>
              <a:rPr lang="ja-JP" altLang="en-US"/>
              <a:t>線量により症状は多様であるが、</a:t>
            </a:r>
            <a:r>
              <a:rPr lang="ja-JP" altLang="en-US">
                <a:solidFill>
                  <a:srgbClr val="FF0000"/>
                </a:solidFill>
              </a:rPr>
              <a:t>対症療法</a:t>
            </a:r>
            <a:r>
              <a:rPr lang="ja-JP" altLang="en-US"/>
              <a:t>が中心</a:t>
            </a:r>
          </a:p>
          <a:p>
            <a:pPr>
              <a:lnSpc>
                <a:spcPct val="100000"/>
              </a:lnSpc>
            </a:pPr>
            <a:r>
              <a:rPr lang="ja-JP" altLang="en-US"/>
              <a:t>悪心，嘔吐に対して（制吐剤投与）</a:t>
            </a:r>
          </a:p>
          <a:p>
            <a:pPr lvl="1">
              <a:lnSpc>
                <a:spcPct val="100000"/>
              </a:lnSpc>
            </a:pPr>
            <a:r>
              <a:rPr lang="en-US" altLang="ja-JP" dirty="0"/>
              <a:t>5-HT3</a:t>
            </a:r>
            <a:r>
              <a:rPr lang="ja-JP" altLang="en-US"/>
              <a:t>（</a:t>
            </a:r>
            <a:r>
              <a:rPr lang="en-US" altLang="ja-JP" dirty="0"/>
              <a:t>5-hydroxytryptamine,</a:t>
            </a:r>
            <a:r>
              <a:rPr lang="ja-JP" altLang="en-US"/>
              <a:t>セロトニン）受容体拮抗薬：</a:t>
            </a:r>
            <a:r>
              <a:rPr lang="en-US" altLang="ja-JP" dirty="0" err="1"/>
              <a:t>Granisetron</a:t>
            </a:r>
            <a:r>
              <a:rPr lang="ja-JP" altLang="en-US"/>
              <a:t>（カイトリル）</a:t>
            </a:r>
            <a:r>
              <a:rPr lang="en-US" altLang="ja-JP" dirty="0"/>
              <a:t>, Ondansetron</a:t>
            </a:r>
            <a:r>
              <a:rPr lang="ja-JP" altLang="en-US"/>
              <a:t>（ゾフラン）など</a:t>
            </a:r>
          </a:p>
          <a:p>
            <a:pPr lvl="1">
              <a:lnSpc>
                <a:spcPct val="100000"/>
              </a:lnSpc>
            </a:pPr>
            <a:r>
              <a:rPr lang="ja-JP" altLang="en-US"/>
              <a:t>抗ドパミン薬：メトクロプラミド（プリンペラン）、ドンペリドン（ナウゼリン）</a:t>
            </a:r>
          </a:p>
          <a:p>
            <a:pPr>
              <a:lnSpc>
                <a:spcPct val="100000"/>
              </a:lnSpc>
            </a:pPr>
            <a:r>
              <a:rPr lang="ja-JP" altLang="en-US"/>
              <a:t>頭痛</a:t>
            </a:r>
          </a:p>
          <a:p>
            <a:pPr lvl="1">
              <a:lnSpc>
                <a:spcPct val="100000"/>
              </a:lnSpc>
            </a:pPr>
            <a:r>
              <a:rPr lang="ja-JP" altLang="en-US"/>
              <a:t>鎮痛剤投与</a:t>
            </a:r>
          </a:p>
          <a:p>
            <a:pPr>
              <a:lnSpc>
                <a:spcPct val="100000"/>
              </a:lnSpc>
            </a:pPr>
            <a:r>
              <a:rPr lang="ja-JP" altLang="en-US"/>
              <a:t>循環血液量減少</a:t>
            </a:r>
          </a:p>
          <a:p>
            <a:pPr lvl="1">
              <a:lnSpc>
                <a:spcPct val="100000"/>
              </a:lnSpc>
            </a:pPr>
            <a:r>
              <a:rPr lang="ja-JP" altLang="en-US"/>
              <a:t>輸液</a:t>
            </a:r>
          </a:p>
          <a:p>
            <a:pPr lvl="1">
              <a:lnSpc>
                <a:spcPct val="100000"/>
              </a:lnSpc>
            </a:pPr>
            <a:r>
              <a:rPr lang="ja-JP" altLang="en-US"/>
              <a:t>重症</a:t>
            </a:r>
            <a:r>
              <a:rPr lang="en-US" altLang="ja-JP" dirty="0"/>
              <a:t>(4Gy</a:t>
            </a:r>
            <a:r>
              <a:rPr lang="ja-JP" altLang="en-US"/>
              <a:t>～</a:t>
            </a:r>
            <a:r>
              <a:rPr lang="en-US" altLang="ja-JP" dirty="0"/>
              <a:t>)</a:t>
            </a:r>
            <a:r>
              <a:rPr lang="ja-JP" altLang="en-US"/>
              <a:t>の場合、下痢や嘔吐が激しいため輸液により電解質維持、水分補給が必要になる。非常に重症の場合、血圧低下が起こり、大量輸液、昇圧薬が必要になる。</a:t>
            </a:r>
          </a:p>
          <a:p>
            <a:pPr>
              <a:lnSpc>
                <a:spcPct val="100000"/>
              </a:lnSpc>
            </a:pPr>
            <a:r>
              <a:rPr lang="ja-JP" altLang="en-US"/>
              <a:t>粘膜炎（→潰瘍、感染）</a:t>
            </a:r>
          </a:p>
          <a:p>
            <a:pPr lvl="1">
              <a:lnSpc>
                <a:spcPct val="100000"/>
              </a:lnSpc>
            </a:pPr>
            <a:r>
              <a:rPr lang="ja-JP" altLang="en-US"/>
              <a:t>口腔内の衛生を保つ→うがいなど</a:t>
            </a:r>
          </a:p>
          <a:p>
            <a:pPr>
              <a:lnSpc>
                <a:spcPct val="100000"/>
              </a:lnSpc>
            </a:pPr>
            <a:r>
              <a:rPr lang="ja-JP" altLang="en-US"/>
              <a:t>精神的，社会的支援</a:t>
            </a:r>
            <a:endParaRPr lang="ja-JP" altLang="en-US" dirty="0"/>
          </a:p>
        </p:txBody>
      </p:sp>
      <p:sp>
        <p:nvSpPr>
          <p:cNvPr id="5" name="スライド番号プレースホルダー 4">
            <a:extLst>
              <a:ext uri="{FF2B5EF4-FFF2-40B4-BE49-F238E27FC236}">
                <a16:creationId xmlns:a16="http://schemas.microsoft.com/office/drawing/2014/main" id="{6221BD6D-49AE-5A47-A75F-9665B25BD233}"/>
              </a:ext>
            </a:extLst>
          </p:cNvPr>
          <p:cNvSpPr>
            <a:spLocks noGrp="1"/>
          </p:cNvSpPr>
          <p:nvPr>
            <p:ph type="sldNum" sz="quarter" idx="12"/>
          </p:nvPr>
        </p:nvSpPr>
        <p:spPr/>
        <p:txBody>
          <a:bodyPr/>
          <a:lstStyle/>
          <a:p>
            <a:fld id="{58DD1769-DAE9-6C4E-82F4-B62273FFA290}" type="slidenum">
              <a:rPr kumimoji="1" lang="ja-JP" altLang="en-US" smtClean="0"/>
              <a:t>6</a:t>
            </a:fld>
            <a:endParaRPr kumimoji="1" lang="ja-JP" altLang="en-US"/>
          </a:p>
        </p:txBody>
      </p:sp>
    </p:spTree>
    <p:extLst>
      <p:ext uri="{BB962C8B-B14F-4D97-AF65-F5344CB8AC3E}">
        <p14:creationId xmlns:p14="http://schemas.microsoft.com/office/powerpoint/2010/main" val="132908697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急性放射線</a:t>
            </a:r>
            <a:r>
              <a:rPr kumimoji="1" lang="ja-JP" altLang="en-US" dirty="0"/>
              <a:t>症候群</a:t>
            </a:r>
            <a:r>
              <a:rPr lang="ja-JP" altLang="en-US" dirty="0"/>
              <a:t>の</a:t>
            </a:r>
            <a:r>
              <a:rPr kumimoji="1" lang="ja-JP" altLang="en-US" dirty="0"/>
              <a:t>治療方針</a:t>
            </a:r>
          </a:p>
        </p:txBody>
      </p:sp>
      <p:graphicFrame>
        <p:nvGraphicFramePr>
          <p:cNvPr id="5" name="Group 67"/>
          <p:cNvGraphicFramePr>
            <a:graphicFrameLocks noGrp="1"/>
          </p:cNvGraphicFramePr>
          <p:nvPr>
            <p:ph idx="1"/>
            <p:extLst>
              <p:ext uri="{D42A27DB-BD31-4B8C-83A1-F6EECF244321}">
                <p14:modId xmlns:p14="http://schemas.microsoft.com/office/powerpoint/2010/main" val="4018921679"/>
              </p:ext>
            </p:extLst>
          </p:nvPr>
        </p:nvGraphicFramePr>
        <p:xfrm>
          <a:off x="628650" y="1271587"/>
          <a:ext cx="7886700" cy="4215277"/>
        </p:xfrm>
        <a:graphic>
          <a:graphicData uri="http://schemas.openxmlformats.org/drawingml/2006/table">
            <a:tbl>
              <a:tblPr>
                <a:tableStyleId>{69CF1AB2-1976-4502-BF36-3FF5EA218861}</a:tableStyleId>
              </a:tblPr>
              <a:tblGrid>
                <a:gridCol w="697897">
                  <a:extLst>
                    <a:ext uri="{9D8B030D-6E8A-4147-A177-3AD203B41FA5}">
                      <a16:colId xmlns:a16="http://schemas.microsoft.com/office/drawing/2014/main" val="20000"/>
                    </a:ext>
                  </a:extLst>
                </a:gridCol>
                <a:gridCol w="1958463">
                  <a:extLst>
                    <a:ext uri="{9D8B030D-6E8A-4147-A177-3AD203B41FA5}">
                      <a16:colId xmlns:a16="http://schemas.microsoft.com/office/drawing/2014/main" val="20001"/>
                    </a:ext>
                  </a:extLst>
                </a:gridCol>
                <a:gridCol w="1257457">
                  <a:extLst>
                    <a:ext uri="{9D8B030D-6E8A-4147-A177-3AD203B41FA5}">
                      <a16:colId xmlns:a16="http://schemas.microsoft.com/office/drawing/2014/main" val="20002"/>
                    </a:ext>
                  </a:extLst>
                </a:gridCol>
                <a:gridCol w="1366262">
                  <a:extLst>
                    <a:ext uri="{9D8B030D-6E8A-4147-A177-3AD203B41FA5}">
                      <a16:colId xmlns:a16="http://schemas.microsoft.com/office/drawing/2014/main" val="20003"/>
                    </a:ext>
                  </a:extLst>
                </a:gridCol>
                <a:gridCol w="1594749">
                  <a:extLst>
                    <a:ext uri="{9D8B030D-6E8A-4147-A177-3AD203B41FA5}">
                      <a16:colId xmlns:a16="http://schemas.microsoft.com/office/drawing/2014/main" val="20004"/>
                    </a:ext>
                  </a:extLst>
                </a:gridCol>
                <a:gridCol w="172531">
                  <a:extLst>
                    <a:ext uri="{9D8B030D-6E8A-4147-A177-3AD203B41FA5}">
                      <a16:colId xmlns:a16="http://schemas.microsoft.com/office/drawing/2014/main" val="20005"/>
                    </a:ext>
                  </a:extLst>
                </a:gridCol>
                <a:gridCol w="839341">
                  <a:extLst>
                    <a:ext uri="{9D8B030D-6E8A-4147-A177-3AD203B41FA5}">
                      <a16:colId xmlns:a16="http://schemas.microsoft.com/office/drawing/2014/main" val="20006"/>
                    </a:ext>
                  </a:extLst>
                </a:gridCol>
              </a:tblGrid>
              <a:tr h="384682">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a:t>
                      </a:r>
                      <a:r>
                        <a:rPr kumimoji="0" lang="en-US" altLang="ja-JP" sz="1600" b="0" i="0" u="none" strike="noStrike" cap="none" normalizeH="0" baseline="0" dirty="0" err="1">
                          <a:ln>
                            <a:noFill/>
                          </a:ln>
                          <a:effectLst/>
                          <a:latin typeface="游ゴシック体 ミディアム"/>
                          <a:ea typeface="游ゴシック体 ミディアム"/>
                          <a:cs typeface="游ゴシック体 ミディアム"/>
                        </a:rPr>
                        <a:t>Gy</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a:t>
                      </a: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1-2</a:t>
                      </a:r>
                      <a:endParaRPr kumimoji="0" lang="en-US" altLang="ja-JP"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2-4</a:t>
                      </a: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solidFill>
                      <a:schemeClr val="bg2">
                        <a:lumMod val="60000"/>
                        <a:lumOff val="40000"/>
                      </a:schemeClr>
                    </a:solidFill>
                  </a:tcPr>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4-6</a:t>
                      </a: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solidFill>
                      <a:schemeClr val="bg2">
                        <a:lumMod val="60000"/>
                        <a:lumOff val="40000"/>
                      </a:schemeClr>
                    </a:solidFill>
                  </a:tcPr>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6-8</a:t>
                      </a: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solidFill>
                      <a:schemeClr val="bg2">
                        <a:lumMod val="60000"/>
                        <a:lumOff val="40000"/>
                      </a:schemeClr>
                    </a:solidFill>
                  </a:tcPr>
                </a:tc>
                <a:tc gridSpan="2">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&gt;8</a:t>
                      </a:r>
                      <a:endParaRPr kumimoji="0" lang="en-US" altLang="ja-JP"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extLst>
                  <a:ext uri="{0D108BD9-81ED-4DB2-BD59-A6C34878D82A}">
                    <a16:rowId xmlns:a16="http://schemas.microsoft.com/office/drawing/2014/main" val="10000"/>
                  </a:ext>
                </a:extLst>
              </a:tr>
              <a:tr h="384682">
                <a:tc rowSpan="7">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治療</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経過観察</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gridSpan="5">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入院，速やかに</a:t>
                      </a:r>
                      <a:r>
                        <a:rPr kumimoji="0" lang="ja-JP" altLang="en-US" sz="1600" b="1" i="0" u="none" strike="noStrike" cap="none" normalizeH="0" baseline="0" dirty="0">
                          <a:ln>
                            <a:noFill/>
                          </a:ln>
                          <a:solidFill>
                            <a:srgbClr val="FF0000"/>
                          </a:solidFill>
                          <a:effectLst/>
                          <a:latin typeface="游ゴシック体 ミディアム"/>
                          <a:ea typeface="游ゴシック体 ミディアム"/>
                          <a:cs typeface="游ゴシック体 ミディアム"/>
                        </a:rPr>
                        <a:t>無菌室</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へ</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664451">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rowSpan="6">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gridSpan="2">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速やか（</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1W</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以内）に</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G-CSF</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か</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GM-CSF</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投与開始</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GM-CSF/G-CSF+EPO+TPO</a:t>
                      </a:r>
                      <a:endParaRPr kumimoji="0" lang="en-US" altLang="ja-JP"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extLst>
                  <a:ext uri="{0D108BD9-81ED-4DB2-BD59-A6C34878D82A}">
                    <a16:rowId xmlns:a16="http://schemas.microsoft.com/office/drawing/2014/main" val="10002"/>
                  </a:ext>
                </a:extLst>
              </a:tr>
              <a:tr h="683196">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gridSpan="5">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広域スペクトル抗生物質（潜伏期が終わる頃</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），抗真菌剤・抗ウィルス剤（必要に応じ），</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SDD</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6Gy↑</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84682">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gridSpan="5">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成分輸血：血小板</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赤血球（</a:t>
                      </a:r>
                      <a:r>
                        <a:rPr kumimoji="0" lang="ja-JP" altLang="en-US" sz="1600" b="0" i="0" u="sng" strike="noStrike" cap="none" normalizeH="0" baseline="0" dirty="0">
                          <a:ln>
                            <a:noFill/>
                          </a:ln>
                          <a:effectLst/>
                          <a:latin typeface="游ゴシック体 ミディアム"/>
                          <a:ea typeface="游ゴシック体 ミディアム"/>
                          <a:cs typeface="游ゴシック体 ミディアム"/>
                        </a:rPr>
                        <a:t>必要に応じて</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664451">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rowSpan="3">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gridSpan="4">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L-</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グルタミン，エレメンタリ−ダイエット投与，完全経静脈栄養，電解質補正</a:t>
                      </a:r>
                      <a:endParaRPr kumimoji="0" lang="ja-JP" altLang="en-US"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664451">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gridSpan="4">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血漿交換（必要に応じ第</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2</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または</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3</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週</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DIC</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の予防（必要に応じ第</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2</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週</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a:t>
                      </a:r>
                      <a:endParaRPr kumimoji="0" lang="ja-JP" altLang="en-US"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384682">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gridSpan="3">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骨髄幹細胞移植（第</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1</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週）</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bl>
          </a:graphicData>
        </a:graphic>
      </p:graphicFrame>
      <p:sp>
        <p:nvSpPr>
          <p:cNvPr id="11" name="スライド番号プレースホルダー 10">
            <a:extLst>
              <a:ext uri="{FF2B5EF4-FFF2-40B4-BE49-F238E27FC236}">
                <a16:creationId xmlns:a16="http://schemas.microsoft.com/office/drawing/2014/main" id="{91327839-B07E-864A-8780-DD1CC826B7FD}"/>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7</a:t>
            </a:fld>
            <a:endParaRPr lang="ja-JP" altLang="en-US">
              <a:solidFill>
                <a:prstClr val="black">
                  <a:tint val="75000"/>
                </a:prstClr>
              </a:solidFill>
              <a:latin typeface="News Gothic MT"/>
              <a:ea typeface="メイリオ"/>
            </a:endParaRPr>
          </a:p>
        </p:txBody>
      </p:sp>
      <p:sp>
        <p:nvSpPr>
          <p:cNvPr id="6" name="Text Box 60"/>
          <p:cNvSpPr txBox="1">
            <a:spLocks noChangeArrowheads="1"/>
          </p:cNvSpPr>
          <p:nvPr/>
        </p:nvSpPr>
        <p:spPr bwMode="auto">
          <a:xfrm>
            <a:off x="2794001" y="5531100"/>
            <a:ext cx="5718175" cy="246221"/>
          </a:xfrm>
          <a:prstGeom prst="rect">
            <a:avLst/>
          </a:prstGeom>
          <a:noFill/>
          <a:ln w="9525">
            <a:noFill/>
            <a:miter lim="800000"/>
            <a:headEnd/>
            <a:tailEnd/>
          </a:ln>
        </p:spPr>
        <p:txBody>
          <a:bodyPr wrap="square">
            <a:prstTxWarp prst="textNoShape">
              <a:avLst/>
            </a:prstTxWarp>
            <a:spAutoFit/>
          </a:bodyPr>
          <a:lstStyle/>
          <a:p>
            <a:pPr algn="r"/>
            <a:r>
              <a:rPr lang="ja-JP" altLang="en-US" sz="1000" dirty="0">
                <a:latin typeface="Times" pitchFamily="-111" charset="0"/>
                <a:ea typeface="Osaka" pitchFamily="-111" charset="-128"/>
                <a:cs typeface="Osaka" pitchFamily="-111" charset="-128"/>
              </a:rPr>
              <a:t>（</a:t>
            </a:r>
            <a:r>
              <a:rPr lang="en-US" altLang="ja-JP" sz="1000" dirty="0">
                <a:latin typeface="Times" pitchFamily="-111" charset="0"/>
                <a:ea typeface="ＭＳ Ｐゴシック" pitchFamily="-111" charset="-128"/>
                <a:cs typeface="ＭＳ Ｐゴシック" pitchFamily="-111" charset="-128"/>
              </a:rPr>
              <a:t>IAEA/WHO Safety Report Series No.2 Diagnosis and Treatment of Radiation Injury 1998</a:t>
            </a:r>
            <a:r>
              <a:rPr lang="ja-JP" altLang="en-US" sz="1000" dirty="0">
                <a:latin typeface="Times" pitchFamily="-111" charset="0"/>
                <a:ea typeface="Osaka" pitchFamily="-111" charset="-128"/>
                <a:cs typeface="Osaka" pitchFamily="-111" charset="-128"/>
              </a:rPr>
              <a:t>より改変）</a:t>
            </a:r>
          </a:p>
        </p:txBody>
      </p:sp>
      <p:sp>
        <p:nvSpPr>
          <p:cNvPr id="7" name="Text Box 61"/>
          <p:cNvSpPr txBox="1">
            <a:spLocks noChangeArrowheads="1"/>
          </p:cNvSpPr>
          <p:nvPr/>
        </p:nvSpPr>
        <p:spPr bwMode="auto">
          <a:xfrm>
            <a:off x="1372113" y="4112637"/>
            <a:ext cx="3122613" cy="1311275"/>
          </a:xfrm>
          <a:prstGeom prst="rect">
            <a:avLst/>
          </a:prstGeom>
          <a:solidFill>
            <a:schemeClr val="accent1">
              <a:lumMod val="20000"/>
              <a:lumOff val="80000"/>
            </a:schemeClr>
          </a:solidFill>
          <a:ln w="9525">
            <a:noFill/>
            <a:miter lim="800000"/>
            <a:headEnd/>
            <a:tailEnd/>
          </a:ln>
        </p:spPr>
        <p:txBody>
          <a:bodyPr>
            <a:prstTxWarp prst="textNoShape">
              <a:avLst/>
            </a:prstTxWarp>
            <a:spAutoFit/>
          </a:bodyPr>
          <a:lstStyle/>
          <a:p>
            <a:r>
              <a:rPr lang="ja-JP" altLang="en-US" sz="2000" dirty="0">
                <a:solidFill>
                  <a:srgbClr val="FF6600"/>
                </a:solidFill>
                <a:latin typeface="游ゴシック体 ミディアム"/>
                <a:ea typeface="游ゴシック体 ミディアム"/>
                <a:cs typeface="游ゴシック体 ミディアム"/>
              </a:rPr>
              <a:t>＊</a:t>
            </a:r>
            <a:r>
              <a:rPr lang="en-US" altLang="ja-JP" sz="2000" dirty="0">
                <a:solidFill>
                  <a:srgbClr val="FF6600"/>
                </a:solidFill>
                <a:latin typeface="游ゴシック体 ミディアム"/>
                <a:ea typeface="游ゴシック体 ミディアム"/>
                <a:cs typeface="游ゴシック体 ミディアム"/>
              </a:rPr>
              <a:t>1-2Gy</a:t>
            </a:r>
            <a:r>
              <a:rPr lang="ja-JP" altLang="en-US" sz="2000" dirty="0">
                <a:solidFill>
                  <a:srgbClr val="FF6600"/>
                </a:solidFill>
                <a:latin typeface="游ゴシック体 ミディアム"/>
                <a:ea typeface="游ゴシック体 ミディアム"/>
                <a:cs typeface="游ゴシック体 ミディアム"/>
              </a:rPr>
              <a:t>が予測される場合、線量が確定するまでは線量がより高いことを想定し対処する。</a:t>
            </a:r>
          </a:p>
        </p:txBody>
      </p:sp>
      <p:sp>
        <p:nvSpPr>
          <p:cNvPr id="4" name="テキスト ボックス 3"/>
          <p:cNvSpPr txBox="1"/>
          <p:nvPr/>
        </p:nvSpPr>
        <p:spPr>
          <a:xfrm>
            <a:off x="1473201" y="2226122"/>
            <a:ext cx="1800493" cy="369332"/>
          </a:xfrm>
          <a:prstGeom prst="rect">
            <a:avLst/>
          </a:prstGeom>
          <a:noFill/>
        </p:spPr>
        <p:txBody>
          <a:bodyPr wrap="none" rtlCol="0">
            <a:spAutoFit/>
          </a:bodyPr>
          <a:lstStyle/>
          <a:p>
            <a:r>
              <a:rPr lang="ja-JP" altLang="en-US" dirty="0">
                <a:solidFill>
                  <a:srgbClr val="FF0000"/>
                </a:solidFill>
                <a:latin typeface="游ゴシック体 ボールド"/>
                <a:ea typeface="游ゴシック体 ボールド"/>
                <a:cs typeface="游ゴシック体 ボールド"/>
              </a:rPr>
              <a:t>サイトカイン</a:t>
            </a:r>
            <a:r>
              <a:rPr lang="en-US" altLang="ja-JP" dirty="0">
                <a:solidFill>
                  <a:srgbClr val="FF0000"/>
                </a:solidFill>
                <a:latin typeface="游ゴシック体 ボールド"/>
                <a:ea typeface="游ゴシック体 ボールド"/>
                <a:cs typeface="游ゴシック体 ボールド"/>
              </a:rPr>
              <a:t>→</a:t>
            </a:r>
            <a:endParaRPr lang="ja-JP" altLang="en-US" dirty="0">
              <a:solidFill>
                <a:srgbClr val="FF0000"/>
              </a:solidFill>
              <a:latin typeface="游ゴシック体 ボールド"/>
              <a:ea typeface="游ゴシック体 ボールド"/>
              <a:cs typeface="游ゴシック体 ボールド"/>
            </a:endParaRPr>
          </a:p>
        </p:txBody>
      </p:sp>
      <p:sp>
        <p:nvSpPr>
          <p:cNvPr id="8" name="テキスト ボックス 7"/>
          <p:cNvSpPr txBox="1"/>
          <p:nvPr/>
        </p:nvSpPr>
        <p:spPr>
          <a:xfrm>
            <a:off x="1473201" y="2833828"/>
            <a:ext cx="1800493" cy="369332"/>
          </a:xfrm>
          <a:prstGeom prst="rect">
            <a:avLst/>
          </a:prstGeom>
          <a:noFill/>
        </p:spPr>
        <p:txBody>
          <a:bodyPr wrap="none" rtlCol="0">
            <a:spAutoFit/>
          </a:bodyPr>
          <a:lstStyle/>
          <a:p>
            <a:r>
              <a:rPr lang="ja-JP" altLang="en-US" dirty="0">
                <a:solidFill>
                  <a:srgbClr val="FF0000"/>
                </a:solidFill>
                <a:latin typeface="游ゴシック体 ボールド"/>
                <a:ea typeface="游ゴシック体 ボールド"/>
                <a:cs typeface="游ゴシック体 ボールド"/>
              </a:rPr>
              <a:t>抗生物質など</a:t>
            </a:r>
            <a:r>
              <a:rPr lang="en-US" altLang="ja-JP" dirty="0">
                <a:solidFill>
                  <a:srgbClr val="FF0000"/>
                </a:solidFill>
                <a:latin typeface="游ゴシック体 ボールド"/>
                <a:ea typeface="游ゴシック体 ボールド"/>
                <a:cs typeface="游ゴシック体 ボールド"/>
              </a:rPr>
              <a:t>→</a:t>
            </a:r>
            <a:endParaRPr lang="ja-JP" altLang="en-US" dirty="0">
              <a:solidFill>
                <a:srgbClr val="FF0000"/>
              </a:solidFill>
              <a:latin typeface="游ゴシック体 ボールド"/>
              <a:ea typeface="游ゴシック体 ボールド"/>
              <a:cs typeface="游ゴシック体 ボールド"/>
            </a:endParaRPr>
          </a:p>
        </p:txBody>
      </p:sp>
      <p:sp>
        <p:nvSpPr>
          <p:cNvPr id="9" name="テキスト ボックス 8"/>
          <p:cNvSpPr txBox="1"/>
          <p:nvPr/>
        </p:nvSpPr>
        <p:spPr>
          <a:xfrm>
            <a:off x="1934866" y="3453237"/>
            <a:ext cx="1338828" cy="369332"/>
          </a:xfrm>
          <a:prstGeom prst="rect">
            <a:avLst/>
          </a:prstGeom>
          <a:noFill/>
        </p:spPr>
        <p:txBody>
          <a:bodyPr wrap="none" rtlCol="0">
            <a:spAutoFit/>
          </a:bodyPr>
          <a:lstStyle/>
          <a:p>
            <a:r>
              <a:rPr lang="ja-JP" altLang="en-US" dirty="0">
                <a:solidFill>
                  <a:srgbClr val="FF0000"/>
                </a:solidFill>
                <a:latin typeface="游ゴシック体 ボールド"/>
                <a:ea typeface="游ゴシック体 ボールド"/>
                <a:cs typeface="游ゴシック体 ボールド"/>
              </a:rPr>
              <a:t>血液製剤</a:t>
            </a:r>
            <a:r>
              <a:rPr lang="en-US" altLang="ja-JP" dirty="0">
                <a:solidFill>
                  <a:srgbClr val="FF0000"/>
                </a:solidFill>
                <a:latin typeface="游ゴシック体 ボールド"/>
                <a:ea typeface="游ゴシック体 ボールド"/>
                <a:cs typeface="游ゴシック体 ボールド"/>
              </a:rPr>
              <a:t>→</a:t>
            </a:r>
            <a:endParaRPr lang="ja-JP" altLang="en-US" dirty="0">
              <a:solidFill>
                <a:srgbClr val="FF0000"/>
              </a:solidFill>
              <a:latin typeface="游ゴシック体 ボールド"/>
              <a:ea typeface="游ゴシック体 ボールド"/>
              <a:cs typeface="游ゴシック体 ボールド"/>
            </a:endParaRPr>
          </a:p>
        </p:txBody>
      </p:sp>
      <p:sp>
        <p:nvSpPr>
          <p:cNvPr id="10" name="テキスト ボックス 9"/>
          <p:cNvSpPr txBox="1"/>
          <p:nvPr/>
        </p:nvSpPr>
        <p:spPr>
          <a:xfrm>
            <a:off x="4601865" y="5117531"/>
            <a:ext cx="1338828" cy="369332"/>
          </a:xfrm>
          <a:prstGeom prst="rect">
            <a:avLst/>
          </a:prstGeom>
          <a:noFill/>
        </p:spPr>
        <p:txBody>
          <a:bodyPr wrap="none" rtlCol="0">
            <a:spAutoFit/>
          </a:bodyPr>
          <a:lstStyle/>
          <a:p>
            <a:r>
              <a:rPr lang="ja-JP" altLang="en-US" dirty="0">
                <a:solidFill>
                  <a:srgbClr val="FF0000"/>
                </a:solidFill>
                <a:latin typeface="游ゴシック体 ボールド"/>
                <a:ea typeface="游ゴシック体 ボールド"/>
                <a:cs typeface="游ゴシック体 ボールド"/>
              </a:rPr>
              <a:t>骨髄移植</a:t>
            </a:r>
            <a:r>
              <a:rPr lang="en-US" altLang="ja-JP" dirty="0">
                <a:solidFill>
                  <a:srgbClr val="FF0000"/>
                </a:solidFill>
                <a:latin typeface="游ゴシック体 ボールド"/>
                <a:ea typeface="游ゴシック体 ボールド"/>
                <a:cs typeface="游ゴシック体 ボールド"/>
              </a:rPr>
              <a:t>→</a:t>
            </a:r>
            <a:endParaRPr lang="ja-JP" altLang="en-US" dirty="0">
              <a:solidFill>
                <a:srgbClr val="FF0000"/>
              </a:solidFill>
              <a:latin typeface="游ゴシック体 ボールド"/>
              <a:ea typeface="游ゴシック体 ボールド"/>
              <a:cs typeface="游ゴシック体 ボールド"/>
            </a:endParaRPr>
          </a:p>
        </p:txBody>
      </p:sp>
    </p:spTree>
    <p:extLst>
      <p:ext uri="{BB962C8B-B14F-4D97-AF65-F5344CB8AC3E}">
        <p14:creationId xmlns:p14="http://schemas.microsoft.com/office/powerpoint/2010/main" val="1526801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C9EA45-D5B1-A245-BA87-6ACA35BF0DAD}"/>
              </a:ext>
            </a:extLst>
          </p:cNvPr>
          <p:cNvSpPr>
            <a:spLocks noGrp="1"/>
          </p:cNvSpPr>
          <p:nvPr>
            <p:ph type="title"/>
          </p:nvPr>
        </p:nvSpPr>
        <p:spPr/>
        <p:txBody>
          <a:bodyPr>
            <a:normAutofit/>
          </a:bodyPr>
          <a:lstStyle/>
          <a:p>
            <a:r>
              <a:rPr kumimoji="1" lang="ja-JP" altLang="en-US"/>
              <a:t>複合障害（</a:t>
            </a:r>
            <a:r>
              <a:rPr kumimoji="1" lang="en-US" altLang="ja-JP" dirty="0"/>
              <a:t>c</a:t>
            </a:r>
            <a:r>
              <a:rPr lang="en-US" altLang="ja-JP" dirty="0"/>
              <a:t>ombined radiation injuries</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61112D43-337B-2747-B6EF-3329CB12AEA1}"/>
              </a:ext>
            </a:extLst>
          </p:cNvPr>
          <p:cNvSpPr>
            <a:spLocks noGrp="1"/>
          </p:cNvSpPr>
          <p:nvPr>
            <p:ph idx="1"/>
          </p:nvPr>
        </p:nvSpPr>
        <p:spPr>
          <a:xfrm>
            <a:off x="628650" y="1272209"/>
            <a:ext cx="7886700" cy="5244501"/>
          </a:xfrm>
        </p:spPr>
        <p:txBody>
          <a:bodyPr>
            <a:normAutofit fontScale="92500" lnSpcReduction="20000"/>
          </a:bodyPr>
          <a:lstStyle/>
          <a:p>
            <a:pPr>
              <a:lnSpc>
                <a:spcPct val="120000"/>
              </a:lnSpc>
            </a:pPr>
            <a:r>
              <a:rPr lang="ja-JP" altLang="en-US" dirty="0"/>
              <a:t>放射線による障害に外傷、熱傷、感染症、化学障害などが合併したもの</a:t>
            </a:r>
            <a:endParaRPr lang="en-US" altLang="ja-JP" dirty="0"/>
          </a:p>
          <a:p>
            <a:pPr>
              <a:lnSpc>
                <a:spcPct val="120000"/>
              </a:lnSpc>
            </a:pPr>
            <a:r>
              <a:rPr lang="ja-JP" altLang="en-US" dirty="0"/>
              <a:t>放射線単独の障害より予後が悪い</a:t>
            </a:r>
          </a:p>
          <a:p>
            <a:pPr>
              <a:lnSpc>
                <a:spcPct val="120000"/>
              </a:lnSpc>
            </a:pPr>
            <a:r>
              <a:rPr lang="ja-JP" altLang="en-US" dirty="0"/>
              <a:t>放射線事故や核爆発では、被災者の多くは放射線被ばくに熱傷や外傷を伴う</a:t>
            </a:r>
            <a:endParaRPr lang="en-US" altLang="ja-JP" dirty="0"/>
          </a:p>
          <a:p>
            <a:pPr lvl="1">
              <a:lnSpc>
                <a:spcPct val="120000"/>
              </a:lnSpc>
            </a:pPr>
            <a:r>
              <a:rPr lang="ja-JP" altLang="en-US" dirty="0"/>
              <a:t>広島・長崎の被爆者の</a:t>
            </a:r>
            <a:r>
              <a:rPr lang="en-US" altLang="ja-JP" dirty="0"/>
              <a:t>60</a:t>
            </a:r>
            <a:r>
              <a:rPr lang="ja-JP" altLang="en-US" dirty="0"/>
              <a:t>～</a:t>
            </a:r>
            <a:r>
              <a:rPr lang="en-US" altLang="ja-JP" dirty="0"/>
              <a:t>70%</a:t>
            </a:r>
            <a:r>
              <a:rPr lang="ja-JP" altLang="en-US" dirty="0"/>
              <a:t>に外傷を合併していた</a:t>
            </a:r>
            <a:endParaRPr lang="en-US" altLang="ja-JP" dirty="0"/>
          </a:p>
          <a:p>
            <a:pPr lvl="2">
              <a:lnSpc>
                <a:spcPct val="120000"/>
              </a:lnSpc>
            </a:pPr>
            <a:r>
              <a:rPr lang="ja-JP" altLang="en-US" dirty="0"/>
              <a:t>被ばく</a:t>
            </a:r>
            <a:r>
              <a:rPr lang="en-US" altLang="ja-JP" dirty="0"/>
              <a:t>2</a:t>
            </a:r>
            <a:r>
              <a:rPr lang="ja-JP" altLang="en-US" dirty="0"/>
              <a:t>～</a:t>
            </a:r>
            <a:r>
              <a:rPr lang="en-US" altLang="ja-JP" dirty="0"/>
              <a:t>3</a:t>
            </a:r>
            <a:r>
              <a:rPr lang="ja-JP" altLang="en-US" dirty="0"/>
              <a:t>週間後に合併症を発症：特に骨髄抑制の影響</a:t>
            </a:r>
          </a:p>
          <a:p>
            <a:pPr lvl="2">
              <a:lnSpc>
                <a:spcPct val="120000"/>
              </a:lnSpc>
            </a:pPr>
            <a:r>
              <a:rPr lang="ja-JP" altLang="en-US" dirty="0"/>
              <a:t>創傷治癒の遅滞</a:t>
            </a:r>
          </a:p>
          <a:p>
            <a:pPr lvl="2">
              <a:lnSpc>
                <a:spcPct val="120000"/>
              </a:lnSpc>
            </a:pPr>
            <a:r>
              <a:rPr lang="ja-JP" altLang="en-US" dirty="0"/>
              <a:t>多くの被ばく者が敗血症で死亡</a:t>
            </a:r>
          </a:p>
          <a:p>
            <a:pPr lvl="1">
              <a:lnSpc>
                <a:spcPct val="120000"/>
              </a:lnSpc>
            </a:pPr>
            <a:r>
              <a:rPr lang="ja-JP" altLang="en-US"/>
              <a:t>チョルノービリ事故の</a:t>
            </a:r>
            <a:r>
              <a:rPr lang="en-US" altLang="ja-JP" dirty="0"/>
              <a:t>237</a:t>
            </a:r>
            <a:r>
              <a:rPr lang="ja-JP" altLang="en-US" dirty="0"/>
              <a:t>名の被災者のうち</a:t>
            </a:r>
            <a:r>
              <a:rPr lang="en-US" altLang="ja-JP" dirty="0"/>
              <a:t>10%</a:t>
            </a:r>
            <a:r>
              <a:rPr lang="ja-JP" altLang="en-US" dirty="0"/>
              <a:t>に重篤な放射線被ばくと熱傷の両方を合併していた</a:t>
            </a:r>
          </a:p>
          <a:p>
            <a:pPr>
              <a:lnSpc>
                <a:spcPct val="120000"/>
              </a:lnSpc>
            </a:pPr>
            <a:r>
              <a:rPr lang="ja-JP" altLang="en-US" dirty="0"/>
              <a:t>免疫系の障害、感染防御機能の障害のため、少量の病原菌で感染し、症状はより重篤となる</a:t>
            </a:r>
          </a:p>
          <a:p>
            <a:pPr>
              <a:lnSpc>
                <a:spcPct val="120000"/>
              </a:lnSpc>
            </a:pPr>
            <a:r>
              <a:rPr lang="ja-JP" altLang="en-US" dirty="0"/>
              <a:t>初療は全身状態の安定、合併している外傷の治療を行う</a:t>
            </a:r>
          </a:p>
          <a:p>
            <a:pPr>
              <a:lnSpc>
                <a:spcPct val="120000"/>
              </a:lnSpc>
            </a:pPr>
            <a:r>
              <a:rPr lang="ja-JP" altLang="en-US" dirty="0"/>
              <a:t>高線量被ばくと外傷において、外科的処置が必要であれば、</a:t>
            </a:r>
            <a:r>
              <a:rPr lang="ja-JP" altLang="en-US" b="1" dirty="0"/>
              <a:t>被ばく後</a:t>
            </a:r>
            <a:r>
              <a:rPr lang="en-US" altLang="ja-JP" b="1" dirty="0"/>
              <a:t>72</a:t>
            </a:r>
            <a:r>
              <a:rPr lang="ja-JP" altLang="en-US" b="1" dirty="0"/>
              <a:t>時間以内に手術</a:t>
            </a:r>
            <a:r>
              <a:rPr lang="ja-JP" altLang="en-US" dirty="0"/>
              <a:t>を行う</a:t>
            </a:r>
          </a:p>
        </p:txBody>
      </p:sp>
      <p:sp>
        <p:nvSpPr>
          <p:cNvPr id="5" name="スライド番号プレースホルダー 4">
            <a:extLst>
              <a:ext uri="{FF2B5EF4-FFF2-40B4-BE49-F238E27FC236}">
                <a16:creationId xmlns:a16="http://schemas.microsoft.com/office/drawing/2014/main" id="{B6EB42C8-F792-A64E-B774-DA793DCDC8A5}"/>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8</a:t>
            </a:fld>
            <a:endParaRPr lang="ja-JP" altLang="en-US">
              <a:solidFill>
                <a:prstClr val="black">
                  <a:tint val="75000"/>
                </a:prstClr>
              </a:solidFill>
              <a:latin typeface="News Gothic MT"/>
              <a:ea typeface="メイリオ"/>
            </a:endParaRPr>
          </a:p>
        </p:txBody>
      </p:sp>
    </p:spTree>
    <p:extLst>
      <p:ext uri="{BB962C8B-B14F-4D97-AF65-F5344CB8AC3E}">
        <p14:creationId xmlns:p14="http://schemas.microsoft.com/office/powerpoint/2010/main" val="2849826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0BFE5C-5D64-C34C-8370-8D666FAB0DC4}"/>
              </a:ext>
            </a:extLst>
          </p:cNvPr>
          <p:cNvSpPr>
            <a:spLocks noGrp="1"/>
          </p:cNvSpPr>
          <p:nvPr>
            <p:ph type="title"/>
          </p:nvPr>
        </p:nvSpPr>
        <p:spPr/>
        <p:txBody>
          <a:bodyPr/>
          <a:lstStyle/>
          <a:p>
            <a:r>
              <a:rPr kumimoji="1" lang="ja-JP" altLang="en-US"/>
              <a:t>放射線皮膚障害の病態</a:t>
            </a:r>
          </a:p>
        </p:txBody>
      </p:sp>
      <p:sp>
        <p:nvSpPr>
          <p:cNvPr id="5" name="スライド番号プレースホルダー 4">
            <a:extLst>
              <a:ext uri="{FF2B5EF4-FFF2-40B4-BE49-F238E27FC236}">
                <a16:creationId xmlns:a16="http://schemas.microsoft.com/office/drawing/2014/main" id="{B815E780-685B-E844-BCEE-FD432123BADA}"/>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9</a:t>
            </a:fld>
            <a:endParaRPr lang="ja-JP" altLang="en-US">
              <a:solidFill>
                <a:prstClr val="black">
                  <a:tint val="75000"/>
                </a:prstClr>
              </a:solidFill>
              <a:latin typeface="News Gothic MT"/>
              <a:ea typeface="メイリオ"/>
            </a:endParaRPr>
          </a:p>
        </p:txBody>
      </p:sp>
      <p:pic>
        <p:nvPicPr>
          <p:cNvPr id="4" name="コンテンツ プレースホルダー 3">
            <a:extLst>
              <a:ext uri="{FF2B5EF4-FFF2-40B4-BE49-F238E27FC236}">
                <a16:creationId xmlns:a16="http://schemas.microsoft.com/office/drawing/2014/main" id="{FCC04D3A-FA44-0E44-97B0-C7E02D67C500}"/>
              </a:ext>
            </a:extLst>
          </p:cNvPr>
          <p:cNvPicPr>
            <a:picLocks noGrp="1" noChangeAspect="1"/>
          </p:cNvPicPr>
          <p:nvPr>
            <p:ph sz="quarter" idx="4294967295"/>
          </p:nvPr>
        </p:nvPicPr>
        <p:blipFill>
          <a:blip r:embed="rId3"/>
          <a:stretch>
            <a:fillRect/>
          </a:stretch>
        </p:blipFill>
        <p:spPr>
          <a:xfrm>
            <a:off x="704850" y="1298024"/>
            <a:ext cx="7734300" cy="4724400"/>
          </a:xfrm>
          <a:prstGeom prst="rect">
            <a:avLst/>
          </a:prstGeom>
        </p:spPr>
      </p:pic>
    </p:spTree>
    <p:extLst>
      <p:ext uri="{BB962C8B-B14F-4D97-AF65-F5344CB8AC3E}">
        <p14:creationId xmlns:p14="http://schemas.microsoft.com/office/powerpoint/2010/main" val="1820386355"/>
      </p:ext>
    </p:extLst>
  </p:cSld>
  <p:clrMapOvr>
    <a:masterClrMapping/>
  </p:clrMapOvr>
</p:sld>
</file>

<file path=ppt/theme/theme1.xml><?xml version="1.0" encoding="utf-8"?>
<a:theme xmlns:a="http://schemas.openxmlformats.org/drawingml/2006/main" name="基礎コース">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基礎コース" id="{C4A16FF6-1C91-F847-BAD1-1F56BF1BD093}" vid="{2CBC87FD-AA37-E042-953D-DDEA6A072C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CDE00FD03F958428DD3CBF4A39D1F89" ma:contentTypeVersion="18" ma:contentTypeDescription="新しいドキュメントを作成します。" ma:contentTypeScope="" ma:versionID="821c0cf0f42a7bcf6d7a6b424cbdc3b6">
  <xsd:schema xmlns:xsd="http://www.w3.org/2001/XMLSchema" xmlns:xs="http://www.w3.org/2001/XMLSchema" xmlns:p="http://schemas.microsoft.com/office/2006/metadata/properties" xmlns:ns2="9be4de2b-ed32-4cfd-86cc-3daf7de81874" xmlns:ns3="b5d13358-ba13-47f5-b1e3-fdcd6b69d120" targetNamespace="http://schemas.microsoft.com/office/2006/metadata/properties" ma:root="true" ma:fieldsID="c24516de4f25475e9a749154eea752d9" ns2:_="" ns3:_="">
    <xsd:import namespace="9be4de2b-ed32-4cfd-86cc-3daf7de81874"/>
    <xsd:import namespace="b5d13358-ba13-47f5-b1e3-fdcd6b69d1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e4de2b-ed32-4cfd-86cc-3daf7de818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ebdc2b39-54f4-4c53-bf88-5d9269ab31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d13358-ba13-47f5-b1e3-fdcd6b69d120"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42aa574-677a-4bc2-90c8-dd60c760d169}" ma:internalName="TaxCatchAll" ma:showField="CatchAllData" ma:web="b5d13358-ba13-47f5-b1e3-fdcd6b69d1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5d13358-ba13-47f5-b1e3-fdcd6b69d120" xsi:nil="true"/>
    <lcf76f155ced4ddcb4097134ff3c332f xmlns="9be4de2b-ed32-4cfd-86cc-3daf7de8187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3B1773F-5A92-463B-B168-5F36C1B43F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e4de2b-ed32-4cfd-86cc-3daf7de81874"/>
    <ds:schemaRef ds:uri="b5d13358-ba13-47f5-b1e3-fdcd6b69d1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589786-D741-4ABD-BB1F-00D0810233CB}">
  <ds:schemaRefs>
    <ds:schemaRef ds:uri="http://schemas.microsoft.com/sharepoint/v3/contenttype/forms"/>
  </ds:schemaRefs>
</ds:datastoreItem>
</file>

<file path=customXml/itemProps3.xml><?xml version="1.0" encoding="utf-8"?>
<ds:datastoreItem xmlns:ds="http://schemas.openxmlformats.org/officeDocument/2006/customXml" ds:itemID="{D359B867-0E27-4B58-B0BF-48EAF48A888B}">
  <ds:schemaRefs>
    <ds:schemaRef ds:uri="http://schemas.microsoft.com/office/infopath/2007/PartnerControls"/>
    <ds:schemaRef ds:uri="http://schemas.microsoft.com/office/2006/documentManagement/types"/>
    <ds:schemaRef ds:uri="http://purl.org/dc/elements/1.1/"/>
    <ds:schemaRef ds:uri="b5d13358-ba13-47f5-b1e3-fdcd6b69d120"/>
    <ds:schemaRef ds:uri="http://schemas.openxmlformats.org/package/2006/metadata/core-properties"/>
    <ds:schemaRef ds:uri="http://schemas.microsoft.com/office/2006/metadata/properties"/>
    <ds:schemaRef ds:uri="http://www.w3.org/XML/1998/namespace"/>
    <ds:schemaRef ds:uri="http://purl.org/dc/terms/"/>
    <ds:schemaRef ds:uri="9be4de2b-ed32-4cfd-86cc-3daf7de81874"/>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基礎コース</Template>
  <TotalTime>0</TotalTime>
  <Words>7638</Words>
  <Application>Microsoft Office PowerPoint</Application>
  <PresentationFormat>画面に合わせる (4:3)</PresentationFormat>
  <Paragraphs>670</Paragraphs>
  <Slides>21</Slides>
  <Notes>21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21</vt:i4>
      </vt:variant>
    </vt:vector>
  </HeadingPairs>
  <TitlesOfParts>
    <vt:vector size="35" baseType="lpstr">
      <vt:lpstr>Meiryo UI</vt:lpstr>
      <vt:lpstr>ＭＳ Ｐゴシック</vt:lpstr>
      <vt:lpstr>YuMincho +36p Kana Medium</vt:lpstr>
      <vt:lpstr>ヒラギノ角ゴシック W3</vt:lpstr>
      <vt:lpstr>游ゴシック</vt:lpstr>
      <vt:lpstr>游ゴシック Light</vt:lpstr>
      <vt:lpstr>游ゴシック体 ボールド</vt:lpstr>
      <vt:lpstr>游ゴシック体 ミディアム</vt:lpstr>
      <vt:lpstr>游明朝</vt:lpstr>
      <vt:lpstr>Arial</vt:lpstr>
      <vt:lpstr>News Gothic MT</vt:lpstr>
      <vt:lpstr>Times</vt:lpstr>
      <vt:lpstr>Wingdings</vt:lpstr>
      <vt:lpstr>基礎コース</vt:lpstr>
      <vt:lpstr>放射線障害の診断と治療</vt:lpstr>
      <vt:lpstr>急性放射線症候群の病態</vt:lpstr>
      <vt:lpstr>急性放射線症候群の発症期</vt:lpstr>
      <vt:lpstr>急性放射線症候群の診断</vt:lpstr>
      <vt:lpstr>ARSのPrimary Triage : 初期の48時間</vt:lpstr>
      <vt:lpstr>急性放射線症候群　前駆期の処置</vt:lpstr>
      <vt:lpstr>急性放射線症候群の治療方針</vt:lpstr>
      <vt:lpstr>複合障害（combined radiation injuries）</vt:lpstr>
      <vt:lpstr>放射線皮膚障害の病態</vt:lpstr>
      <vt:lpstr>放射線皮膚障害の病期と初期変化</vt:lpstr>
      <vt:lpstr>放射線皮膚障害の診断</vt:lpstr>
      <vt:lpstr>放射線皮膚障害の治療</vt:lpstr>
      <vt:lpstr>内部被ばくの診断</vt:lpstr>
      <vt:lpstr>内部被ばく対応の基本方針</vt:lpstr>
      <vt:lpstr>内部被ばくの治療</vt:lpstr>
      <vt:lpstr>プルシアンブルー</vt:lpstr>
      <vt:lpstr>DTPA</vt:lpstr>
      <vt:lpstr>まとめ </vt:lpstr>
      <vt:lpstr>用法・用量</vt:lpstr>
      <vt:lpstr>放射性核種による汚染時の選択薬剤 1</vt:lpstr>
      <vt:lpstr>放射性核種による汚染時の選択薬剤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原子力防災体制</dc:title>
  <dc:creator/>
  <cp:lastModifiedBy/>
  <cp:revision>129</cp:revision>
  <cp:lastPrinted>2019-01-05T06:28:16Z</cp:lastPrinted>
  <dcterms:created xsi:type="dcterms:W3CDTF">2018-07-09T08:22:40Z</dcterms:created>
  <dcterms:modified xsi:type="dcterms:W3CDTF">2025-06-30T06:38:17Z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0x0101009CDE00FD03F958428DD3CBF4A39D1F89</vt:lpwstr>
  </property>
  <property fmtid="{D5CDD505-2E9C-101B-9397-08002B2CF9AE}" pid="3" name="MediaServiceImageTags">
    <vt:lpwstr/>
  </property>
</Properties>
</file>