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tiff" ContentType="image/tiff"/>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701" r:id="rId4"/>
  </p:sldMasterIdLst>
  <p:notesMasterIdLst>
    <p:notesMasterId r:id="rId40"/>
  </p:notesMasterIdLst>
  <p:sldIdLst>
    <p:sldId id="257" r:id="rId5"/>
    <p:sldId id="405" r:id="rId6"/>
    <p:sldId id="422" r:id="rId7"/>
    <p:sldId id="338" r:id="rId8"/>
    <p:sldId id="424" r:id="rId9"/>
    <p:sldId id="418" r:id="rId10"/>
    <p:sldId id="284" r:id="rId11"/>
    <p:sldId id="283" r:id="rId12"/>
    <p:sldId id="408" r:id="rId13"/>
    <p:sldId id="406" r:id="rId14"/>
    <p:sldId id="407" r:id="rId15"/>
    <p:sldId id="289" r:id="rId16"/>
    <p:sldId id="416" r:id="rId17"/>
    <p:sldId id="417" r:id="rId18"/>
    <p:sldId id="399" r:id="rId19"/>
    <p:sldId id="345" r:id="rId20"/>
    <p:sldId id="347" r:id="rId21"/>
    <p:sldId id="348" r:id="rId22"/>
    <p:sldId id="419" r:id="rId23"/>
    <p:sldId id="425" r:id="rId24"/>
    <p:sldId id="420" r:id="rId25"/>
    <p:sldId id="261" r:id="rId26"/>
    <p:sldId id="287" r:id="rId27"/>
    <p:sldId id="410" r:id="rId28"/>
    <p:sldId id="411" r:id="rId29"/>
    <p:sldId id="308" r:id="rId30"/>
    <p:sldId id="262" r:id="rId31"/>
    <p:sldId id="414" r:id="rId32"/>
    <p:sldId id="421" r:id="rId33"/>
    <p:sldId id="288" r:id="rId34"/>
    <p:sldId id="413" r:id="rId35"/>
    <p:sldId id="415" r:id="rId36"/>
    <p:sldId id="412" r:id="rId37"/>
    <p:sldId id="346" r:id="rId38"/>
    <p:sldId id="306" r:id="rId39"/>
  </p:sldIdLst>
  <p:sldSz cx="9144000" cy="6858000" type="screen4x3"/>
  <p:notesSz cx="7099300"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UGQ3VhuABtdktmDOjIDBBQ==" hashData="u7CCeammLlLg9Yi1tphQvBPEO2KMxieU04ep2Dby3oSEMQedWVkXM3SCjHMWhAvUvI2FuIwaWLflIM6I2p2lqA=="/>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CAB8A5-CDE0-45E0-828D-ED4103516412}" v="1" dt="2025-06-29T23:13:26.518"/>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52" autoAdjust="0"/>
    <p:restoredTop sz="82212" autoAdjust="0"/>
  </p:normalViewPr>
  <p:slideViewPr>
    <p:cSldViewPr snapToGrid="0" snapToObjects="1">
      <p:cViewPr varScale="1">
        <p:scale>
          <a:sx n="64" d="100"/>
          <a:sy n="64" d="100"/>
        </p:scale>
        <p:origin x="462" y="78"/>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napToObjects="1">
      <p:cViewPr varScale="1">
        <p:scale>
          <a:sx n="67" d="100"/>
          <a:sy n="67" d="100"/>
        </p:scale>
        <p:origin x="1818"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8/10/relationships/authors" Target="authors.xml"/><Relationship Id="rId20" Type="http://schemas.openxmlformats.org/officeDocument/2006/relationships/slide" Target="slides/slide16.xml"/><Relationship Id="rId4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363" cy="362644"/>
          </a:xfrm>
          <a:prstGeom prst="rect">
            <a:avLst/>
          </a:prstGeom>
        </p:spPr>
        <p:txBody>
          <a:bodyPr vert="horz" lIns="99048" tIns="49524" rIns="99048" bIns="49524"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1294" y="0"/>
            <a:ext cx="3076363" cy="362644"/>
          </a:xfrm>
          <a:prstGeom prst="rect">
            <a:avLst/>
          </a:prstGeom>
        </p:spPr>
        <p:txBody>
          <a:bodyPr vert="horz" lIns="99048" tIns="49524" rIns="99048" bIns="49524" rtlCol="0"/>
          <a:lstStyle>
            <a:lvl1pPr algn="r">
              <a:defRPr sz="1300"/>
            </a:lvl1pPr>
          </a:lstStyle>
          <a:p>
            <a:endParaRPr kumimoji="1" lang="ja-JP" altLang="en-US"/>
          </a:p>
        </p:txBody>
      </p:sp>
      <p:sp>
        <p:nvSpPr>
          <p:cNvPr id="4" name="スライド イメージ プレースホルダー 3"/>
          <p:cNvSpPr>
            <a:spLocks noGrp="1" noRot="1" noChangeAspect="1"/>
          </p:cNvSpPr>
          <p:nvPr>
            <p:ph type="sldImg" idx="2"/>
          </p:nvPr>
        </p:nvSpPr>
        <p:spPr>
          <a:xfrm>
            <a:off x="479425" y="436563"/>
            <a:ext cx="6140450" cy="4605337"/>
          </a:xfrm>
          <a:prstGeom prst="rect">
            <a:avLst/>
          </a:prstGeom>
          <a:noFill/>
          <a:ln w="12700">
            <a:solidFill>
              <a:prstClr val="black"/>
            </a:solidFill>
          </a:ln>
        </p:spPr>
        <p:txBody>
          <a:bodyPr vert="horz" lIns="99048" tIns="49524" rIns="99048" bIns="49524" rtlCol="0" anchor="ctr"/>
          <a:lstStyle/>
          <a:p>
            <a:endParaRPr lang="ja-JP" altLang="en-US"/>
          </a:p>
        </p:txBody>
      </p:sp>
      <p:sp>
        <p:nvSpPr>
          <p:cNvPr id="5" name="ノート プレースホルダー 4"/>
          <p:cNvSpPr>
            <a:spLocks noGrp="1"/>
          </p:cNvSpPr>
          <p:nvPr>
            <p:ph type="body" sz="quarter" idx="3"/>
          </p:nvPr>
        </p:nvSpPr>
        <p:spPr>
          <a:xfrm>
            <a:off x="709930" y="5192739"/>
            <a:ext cx="5679440" cy="4679229"/>
          </a:xfrm>
          <a:prstGeom prst="rect">
            <a:avLst/>
          </a:prstGeom>
        </p:spPr>
        <p:txBody>
          <a:bodyPr vert="horz" lIns="99048" tIns="49524" rIns="99048" bIns="49524" rtlCol="0"/>
          <a:lstStyle/>
          <a:p>
            <a:r>
              <a:rPr kumimoji="1" lang="ja-JP" altLang="en-US"/>
              <a:t>マスター テキストの書式設定</a:t>
            </a:r>
          </a:p>
        </p:txBody>
      </p:sp>
      <p:sp>
        <p:nvSpPr>
          <p:cNvPr id="6" name="フッター プレースホルダー 5"/>
          <p:cNvSpPr>
            <a:spLocks noGrp="1"/>
          </p:cNvSpPr>
          <p:nvPr>
            <p:ph type="ftr" sz="quarter" idx="4"/>
          </p:nvPr>
        </p:nvSpPr>
        <p:spPr>
          <a:xfrm>
            <a:off x="0" y="9871969"/>
            <a:ext cx="3076363" cy="362644"/>
          </a:xfrm>
          <a:prstGeom prst="rect">
            <a:avLst/>
          </a:prstGeom>
        </p:spPr>
        <p:txBody>
          <a:bodyPr vert="horz" lIns="99048" tIns="49524" rIns="99048" bIns="49524"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1294" y="9871969"/>
            <a:ext cx="3076363" cy="362644"/>
          </a:xfrm>
          <a:prstGeom prst="rect">
            <a:avLst/>
          </a:prstGeom>
        </p:spPr>
        <p:txBody>
          <a:bodyPr vert="horz" lIns="99048" tIns="49524" rIns="99048" bIns="49524" rtlCol="0" anchor="b"/>
          <a:lstStyle>
            <a:lvl1pPr algn="r">
              <a:defRPr sz="1300"/>
            </a:lvl1pPr>
          </a:lstStyle>
          <a:p>
            <a:fld id="{E4CA6344-3B69-BA42-988E-3E3CEE3DCC30}" type="slidenum">
              <a:rPr kumimoji="1" lang="ja-JP" altLang="en-US" smtClean="0"/>
              <a:t>‹#›</a:t>
            </a:fld>
            <a:endParaRPr kumimoji="1" lang="ja-JP" altLang="en-US"/>
          </a:p>
        </p:txBody>
      </p:sp>
    </p:spTree>
    <p:extLst>
      <p:ext uri="{BB962C8B-B14F-4D97-AF65-F5344CB8AC3E}">
        <p14:creationId xmlns:p14="http://schemas.microsoft.com/office/powerpoint/2010/main" val="389711994"/>
      </p:ext>
    </p:extLst>
  </p:cSld>
  <p:clrMap bg1="lt1" tx1="dk1" bg2="lt2" tx2="dk2" accent1="accent1" accent2="accent2" accent3="accent3" accent4="accent4" accent5="accent5" accent6="accent6" hlink="hlink" folHlink="folHlink"/>
  <p:notesStyle>
    <a:lvl1pPr marL="0" indent="144000" algn="l" defTabSz="914400" rtl="0" eaLnBrk="1" latinLnBrk="0" hangingPunct="1">
      <a:defRPr kumimoji="1" sz="1200" kern="1200">
        <a:solidFill>
          <a:schemeClr val="tx1"/>
        </a:solidFill>
        <a:latin typeface="YuMincho +36p Kana Medium" panose="02020500000000000000" pitchFamily="18" charset="-128"/>
        <a:ea typeface="YuMincho +36p Kana Medium" panose="02020500000000000000" pitchFamily="18" charset="-128"/>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79425" y="436563"/>
            <a:ext cx="6140450" cy="4605337"/>
          </a:xfrm>
        </p:spPr>
      </p:sp>
      <p:sp>
        <p:nvSpPr>
          <p:cNvPr id="3" name="ノート プレースホルダー 2"/>
          <p:cNvSpPr>
            <a:spLocks noGrp="1"/>
          </p:cNvSpPr>
          <p:nvPr>
            <p:ph type="body" idx="1"/>
          </p:nvPr>
        </p:nvSpPr>
        <p:spPr/>
        <p:txBody>
          <a:bodyPr/>
          <a:lstStyle/>
          <a:p>
            <a:r>
              <a:rPr kumimoji="1" lang="ja-JP" altLang="en-US" dirty="0">
                <a:latin typeface="游明朝" panose="02020400000000000000" pitchFamily="18" charset="-128"/>
                <a:ea typeface="游明朝" panose="02020400000000000000" pitchFamily="18" charset="-128"/>
              </a:rPr>
              <a:t>時間；</a:t>
            </a:r>
            <a:r>
              <a:rPr kumimoji="1" lang="en-US" altLang="ja-JP" dirty="0">
                <a:latin typeface="游明朝" panose="02020400000000000000" pitchFamily="18" charset="-128"/>
                <a:ea typeface="游明朝" panose="02020400000000000000" pitchFamily="18" charset="-128"/>
              </a:rPr>
              <a:t>40</a:t>
            </a:r>
            <a:r>
              <a:rPr kumimoji="1" lang="ja-JP" altLang="en-US" dirty="0">
                <a:latin typeface="游明朝" panose="02020400000000000000" pitchFamily="18" charset="-128"/>
                <a:ea typeface="游明朝" panose="02020400000000000000" pitchFamily="18" charset="-128"/>
              </a:rPr>
              <a:t>分</a:t>
            </a:r>
            <a:endParaRPr kumimoji="1" lang="en-US" altLang="ja-JP" dirty="0">
              <a:latin typeface="游明朝" panose="02020400000000000000" pitchFamily="18" charset="-128"/>
              <a:ea typeface="游明朝" panose="02020400000000000000" pitchFamily="18" charset="-128"/>
            </a:endParaRPr>
          </a:p>
          <a:p>
            <a:r>
              <a:rPr kumimoji="1" lang="ja-JP" altLang="en-US" dirty="0">
                <a:latin typeface="游明朝" panose="02020400000000000000" pitchFamily="18" charset="-128"/>
                <a:ea typeface="游明朝" panose="02020400000000000000" pitchFamily="18" charset="-128"/>
              </a:rPr>
              <a:t>内容</a:t>
            </a:r>
            <a:endParaRPr kumimoji="1" lang="en-US" altLang="ja-JP" dirty="0">
              <a:latin typeface="游明朝" panose="02020400000000000000" pitchFamily="18" charset="-128"/>
              <a:ea typeface="游明朝" panose="02020400000000000000" pitchFamily="18" charset="-128"/>
            </a:endParaRPr>
          </a:p>
          <a:p>
            <a:pPr marL="185715" indent="-185715">
              <a:buFont typeface="Arial" panose="020B0604020202020204" pitchFamily="34" charset="0"/>
              <a:buChar char="•"/>
            </a:pPr>
            <a:r>
              <a:rPr kumimoji="1" lang="ja-JP" altLang="en-US" dirty="0">
                <a:latin typeface="游明朝" panose="02020400000000000000" pitchFamily="18" charset="-128"/>
                <a:ea typeface="游明朝" panose="02020400000000000000" pitchFamily="18" charset="-128"/>
              </a:rPr>
              <a:t>被ばく線量評価</a:t>
            </a:r>
            <a:endParaRPr kumimoji="1" lang="en-US" altLang="ja-JP" dirty="0">
              <a:latin typeface="游明朝" panose="02020400000000000000" pitchFamily="18" charset="-128"/>
              <a:ea typeface="游明朝" panose="02020400000000000000" pitchFamily="18" charset="-128"/>
            </a:endParaRPr>
          </a:p>
          <a:p>
            <a:pPr marL="185715" indent="-185715">
              <a:buFont typeface="Arial" panose="020B0604020202020204" pitchFamily="34" charset="0"/>
              <a:buChar char="•"/>
            </a:pPr>
            <a:r>
              <a:rPr kumimoji="1" lang="ja-JP" altLang="en-US" dirty="0">
                <a:latin typeface="游明朝" panose="02020400000000000000" pitchFamily="18" charset="-128"/>
                <a:ea typeface="游明朝" panose="02020400000000000000" pitchFamily="18" charset="-128"/>
              </a:rPr>
              <a:t>線量評価の方法</a:t>
            </a:r>
            <a:endParaRPr kumimoji="1" lang="en-US" altLang="ja-JP" dirty="0">
              <a:latin typeface="游明朝" panose="02020400000000000000" pitchFamily="18" charset="-128"/>
              <a:ea typeface="游明朝" panose="02020400000000000000" pitchFamily="18" charset="-128"/>
            </a:endParaRPr>
          </a:p>
          <a:p>
            <a:pPr marL="185715" indent="-185715">
              <a:buFont typeface="Arial" panose="020B0604020202020204" pitchFamily="34" charset="0"/>
              <a:buChar char="•"/>
            </a:pPr>
            <a:r>
              <a:rPr kumimoji="1" lang="ja-JP" altLang="en-US" dirty="0">
                <a:latin typeface="游明朝" panose="02020400000000000000" pitchFamily="18" charset="-128"/>
                <a:ea typeface="游明朝" panose="02020400000000000000" pitchFamily="18" charset="-128"/>
              </a:rPr>
              <a:t>実効線量</a:t>
            </a:r>
            <a:endParaRPr kumimoji="1" lang="en-US" altLang="ja-JP" dirty="0">
              <a:latin typeface="游明朝" panose="02020400000000000000" pitchFamily="18" charset="-128"/>
              <a:ea typeface="游明朝" panose="02020400000000000000" pitchFamily="18" charset="-128"/>
            </a:endParaRPr>
          </a:p>
          <a:p>
            <a:pPr marL="185715" indent="-185715">
              <a:buFont typeface="Arial" panose="020B0604020202020204" pitchFamily="34" charset="0"/>
              <a:buChar char="•"/>
            </a:pPr>
            <a:r>
              <a:rPr kumimoji="1" lang="ja-JP" altLang="en-US" dirty="0">
                <a:latin typeface="游明朝" panose="02020400000000000000" pitchFamily="18" charset="-128"/>
                <a:ea typeface="游明朝" panose="02020400000000000000" pitchFamily="18" charset="-128"/>
              </a:rPr>
              <a:t>血球数による線量推定</a:t>
            </a:r>
            <a:endParaRPr kumimoji="1" lang="en-US" altLang="ja-JP" dirty="0">
              <a:latin typeface="游明朝" panose="02020400000000000000" pitchFamily="18" charset="-128"/>
              <a:ea typeface="游明朝" panose="02020400000000000000" pitchFamily="18" charset="-128"/>
            </a:endParaRPr>
          </a:p>
          <a:p>
            <a:pPr marL="185715" indent="-185715">
              <a:buFont typeface="Arial" panose="020B0604020202020204" pitchFamily="34" charset="0"/>
              <a:buChar char="•"/>
            </a:pPr>
            <a:r>
              <a:rPr kumimoji="1" lang="ja-JP" altLang="en-US" dirty="0">
                <a:latin typeface="游明朝" panose="02020400000000000000" pitchFamily="18" charset="-128"/>
                <a:ea typeface="游明朝" panose="02020400000000000000" pitchFamily="18" charset="-128"/>
              </a:rPr>
              <a:t>染色体解析による外部被ばく線量推定</a:t>
            </a:r>
            <a:endParaRPr kumimoji="1" lang="en-US" altLang="ja-JP" dirty="0">
              <a:latin typeface="游明朝" panose="02020400000000000000" pitchFamily="18" charset="-128"/>
              <a:ea typeface="游明朝" panose="02020400000000000000" pitchFamily="18" charset="-128"/>
            </a:endParaRPr>
          </a:p>
          <a:p>
            <a:pPr marL="185715" indent="-185715" defTabSz="990478">
              <a:buFont typeface="Arial" panose="020B0604020202020204" pitchFamily="34" charset="0"/>
              <a:buChar char="•"/>
              <a:defRPr/>
            </a:pPr>
            <a:r>
              <a:rPr kumimoji="1" lang="ja-JP" altLang="en-US" dirty="0">
                <a:latin typeface="游明朝" panose="02020400000000000000" pitchFamily="18" charset="-128"/>
                <a:ea typeface="游明朝" panose="02020400000000000000" pitchFamily="18" charset="-128"/>
              </a:rPr>
              <a:t>前駆症状と被ばく線量</a:t>
            </a:r>
            <a:endParaRPr kumimoji="1" lang="en-US" altLang="ja-JP" dirty="0">
              <a:latin typeface="游明朝" panose="02020400000000000000" pitchFamily="18" charset="-128"/>
              <a:ea typeface="游明朝" panose="02020400000000000000" pitchFamily="18" charset="-128"/>
            </a:endParaRPr>
          </a:p>
          <a:p>
            <a:pPr marL="185715" indent="-185715">
              <a:buFont typeface="Arial" panose="020B0604020202020204" pitchFamily="34" charset="0"/>
              <a:buChar char="•"/>
            </a:pPr>
            <a:r>
              <a:rPr kumimoji="1" lang="ja-JP" altLang="en-US" dirty="0">
                <a:latin typeface="游明朝" panose="02020400000000000000" pitchFamily="18" charset="-128"/>
                <a:ea typeface="游明朝" panose="02020400000000000000" pitchFamily="18" charset="-128"/>
              </a:rPr>
              <a:t>個人線量計による算定方法</a:t>
            </a:r>
            <a:endParaRPr kumimoji="1" lang="en-US" altLang="ja-JP" dirty="0">
              <a:latin typeface="游明朝" panose="02020400000000000000" pitchFamily="18" charset="-128"/>
              <a:ea typeface="游明朝" panose="02020400000000000000" pitchFamily="18" charset="-128"/>
            </a:endParaRPr>
          </a:p>
          <a:p>
            <a:pPr marL="185715" indent="-185715">
              <a:buFont typeface="Arial" panose="020B0604020202020204" pitchFamily="34" charset="0"/>
              <a:buChar char="•"/>
            </a:pPr>
            <a:r>
              <a:rPr kumimoji="1" lang="ja-JP" altLang="en-US" dirty="0">
                <a:latin typeface="游明朝" panose="02020400000000000000" pitchFamily="18" charset="-128"/>
                <a:ea typeface="游明朝" panose="02020400000000000000" pitchFamily="18" charset="-128"/>
              </a:rPr>
              <a:t>線量推定</a:t>
            </a:r>
            <a:endParaRPr kumimoji="1" lang="en-US" altLang="ja-JP" dirty="0">
              <a:latin typeface="游明朝" panose="02020400000000000000" pitchFamily="18" charset="-128"/>
              <a:ea typeface="游明朝" panose="02020400000000000000" pitchFamily="18" charset="-128"/>
            </a:endParaRPr>
          </a:p>
          <a:p>
            <a:pPr marL="185715" indent="-185715" defTabSz="990478">
              <a:buFont typeface="Arial" panose="020B0604020202020204" pitchFamily="34" charset="0"/>
              <a:buChar char="•"/>
              <a:defRPr/>
            </a:pPr>
            <a:r>
              <a:rPr kumimoji="1" lang="ja-JP" altLang="en-US" dirty="0">
                <a:latin typeface="游明朝" panose="02020400000000000000" pitchFamily="18" charset="-128"/>
                <a:ea typeface="游明朝" panose="02020400000000000000" pitchFamily="18" charset="-128"/>
              </a:rPr>
              <a:t>再構築</a:t>
            </a:r>
            <a:endParaRPr kumimoji="1" lang="en-US" altLang="ja-JP" dirty="0">
              <a:latin typeface="游明朝" panose="02020400000000000000" pitchFamily="18" charset="-128"/>
              <a:ea typeface="游明朝" panose="02020400000000000000" pitchFamily="18" charset="-128"/>
            </a:endParaRPr>
          </a:p>
          <a:p>
            <a:pPr marL="185715" indent="-185715">
              <a:buFont typeface="Arial" panose="020B0604020202020204" pitchFamily="34" charset="0"/>
              <a:buChar char="•"/>
            </a:pPr>
            <a:r>
              <a:rPr kumimoji="1" lang="ja-JP" altLang="en-US" dirty="0">
                <a:latin typeface="游明朝" panose="02020400000000000000" pitchFamily="18" charset="-128"/>
                <a:ea typeface="游明朝" panose="02020400000000000000" pitchFamily="18" charset="-128"/>
              </a:rPr>
              <a:t>内部被ばくの特殊性</a:t>
            </a:r>
            <a:endParaRPr kumimoji="1" lang="en-US" altLang="ja-JP" dirty="0">
              <a:latin typeface="游明朝" panose="02020400000000000000" pitchFamily="18" charset="-128"/>
              <a:ea typeface="游明朝" panose="02020400000000000000" pitchFamily="18" charset="-128"/>
            </a:endParaRPr>
          </a:p>
          <a:p>
            <a:pPr marL="185715" indent="-185715">
              <a:buFont typeface="Arial" panose="020B0604020202020204" pitchFamily="34" charset="0"/>
              <a:buChar char="•"/>
            </a:pPr>
            <a:r>
              <a:rPr kumimoji="1" lang="ja-JP" altLang="en-US" dirty="0">
                <a:latin typeface="游明朝" panose="02020400000000000000" pitchFamily="18" charset="-128"/>
                <a:ea typeface="游明朝" panose="02020400000000000000" pitchFamily="18" charset="-128"/>
              </a:rPr>
              <a:t>内部被ばく線量評価の方法</a:t>
            </a:r>
            <a:endParaRPr kumimoji="1" lang="en-US" altLang="ja-JP" dirty="0">
              <a:latin typeface="游明朝" panose="02020400000000000000" pitchFamily="18" charset="-128"/>
              <a:ea typeface="游明朝" panose="02020400000000000000" pitchFamily="18" charset="-128"/>
            </a:endParaRPr>
          </a:p>
          <a:p>
            <a:pPr marL="185715" indent="-185715">
              <a:buFont typeface="Arial" panose="020B0604020202020204" pitchFamily="34" charset="0"/>
              <a:buChar char="•"/>
            </a:pPr>
            <a:r>
              <a:rPr kumimoji="1" lang="ja-JP" altLang="en-US" dirty="0">
                <a:latin typeface="游明朝" panose="02020400000000000000" pitchFamily="18" charset="-128"/>
                <a:ea typeface="游明朝" panose="02020400000000000000" pitchFamily="18" charset="-128"/>
              </a:rPr>
              <a:t>内部被ばくの線量（預託実効線量）</a:t>
            </a:r>
            <a:endParaRPr kumimoji="1" lang="en-US" altLang="ja-JP" dirty="0">
              <a:latin typeface="游明朝" panose="02020400000000000000" pitchFamily="18" charset="-128"/>
              <a:ea typeface="游明朝" panose="02020400000000000000" pitchFamily="18" charset="-128"/>
            </a:endParaRPr>
          </a:p>
          <a:p>
            <a:pPr marL="185715" indent="-185715">
              <a:buFont typeface="Arial" panose="020B0604020202020204" pitchFamily="34" charset="0"/>
              <a:buChar char="•"/>
            </a:pPr>
            <a:r>
              <a:rPr kumimoji="1" lang="ja-JP" altLang="en-US" dirty="0">
                <a:latin typeface="游明朝" panose="02020400000000000000" pitchFamily="18" charset="-128"/>
                <a:ea typeface="游明朝" panose="02020400000000000000" pitchFamily="18" charset="-128"/>
              </a:rPr>
              <a:t>体外計測法とバイオアッセイ法</a:t>
            </a:r>
            <a:endParaRPr kumimoji="1" lang="en-US" altLang="ja-JP" dirty="0">
              <a:latin typeface="游明朝" panose="02020400000000000000" pitchFamily="18" charset="-128"/>
              <a:ea typeface="游明朝" panose="02020400000000000000" pitchFamily="18" charset="-128"/>
            </a:endParaRPr>
          </a:p>
          <a:p>
            <a:pPr marL="185715" indent="-185715">
              <a:buFont typeface="Arial" panose="020B0604020202020204" pitchFamily="34" charset="0"/>
              <a:buChar char="•"/>
            </a:pPr>
            <a:r>
              <a:rPr kumimoji="1" lang="ja-JP" altLang="en-US" dirty="0">
                <a:latin typeface="游明朝" panose="02020400000000000000" pitchFamily="18" charset="-128"/>
                <a:ea typeface="游明朝" panose="02020400000000000000" pitchFamily="18" charset="-128"/>
              </a:rPr>
              <a:t>預託実効線量の算出</a:t>
            </a:r>
            <a:endParaRPr kumimoji="1" lang="en-US" altLang="ja-JP" dirty="0">
              <a:latin typeface="游明朝" panose="02020400000000000000" pitchFamily="18" charset="-128"/>
              <a:ea typeface="游明朝" panose="02020400000000000000" pitchFamily="18" charset="-128"/>
            </a:endParaRPr>
          </a:p>
        </p:txBody>
      </p:sp>
    </p:spTree>
    <p:extLst>
      <p:ext uri="{BB962C8B-B14F-4D97-AF65-F5344CB8AC3E}">
        <p14:creationId xmlns:p14="http://schemas.microsoft.com/office/powerpoint/2010/main" val="35716407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79425" y="436563"/>
            <a:ext cx="6140450" cy="4605337"/>
          </a:xfrm>
        </p:spPr>
      </p:sp>
      <p:sp>
        <p:nvSpPr>
          <p:cNvPr id="3" name="ノート プレースホルダー 2"/>
          <p:cNvSpPr>
            <a:spLocks noGrp="1"/>
          </p:cNvSpPr>
          <p:nvPr>
            <p:ph type="body" idx="1"/>
          </p:nvPr>
        </p:nvSpPr>
        <p:spPr/>
        <p:txBody>
          <a:bodyPr/>
          <a:lstStyle/>
          <a:p>
            <a:pPr algn="just"/>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二動原体染色体の出現頻度は、放射線の線質によっても異なります。一般に、線エネルギー付与</a:t>
            </a: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LET</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が高くなると染色体異常の誘発率は増加する傾向にあります。線質により同じ線量でも誘発される突然頻度は異なるため、放射線の種類によって検量線を使い分ける場合と、ガンマ線相当に換算して評価する場合があります。</a:t>
            </a:r>
          </a:p>
        </p:txBody>
      </p:sp>
    </p:spTree>
    <p:extLst>
      <p:ext uri="{BB962C8B-B14F-4D97-AF65-F5344CB8AC3E}">
        <p14:creationId xmlns:p14="http://schemas.microsoft.com/office/powerpoint/2010/main" val="42365903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79425" y="436563"/>
            <a:ext cx="6140450" cy="4605337"/>
          </a:xfrm>
        </p:spPr>
      </p:sp>
      <p:sp>
        <p:nvSpPr>
          <p:cNvPr id="3" name="ノート プレースホルダー 2"/>
          <p:cNvSpPr>
            <a:spLocks noGrp="1"/>
          </p:cNvSpPr>
          <p:nvPr>
            <p:ph type="body" idx="1"/>
          </p:nvPr>
        </p:nvSpPr>
        <p:spPr/>
        <p:txBody>
          <a:bodyPr/>
          <a:lstStyle/>
          <a:p>
            <a:pPr algn="just"/>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実際の染色体分析による線量評価の流れは、以下の通りです。染色体分析用の採血後、リンパ球を分離し、</a:t>
            </a: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48</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時間培養します。その後、細胞を回収し、標本を作製します。染色体を可視化するために染色します。染色の手法としては、ギムザ染色や蛍光</a:t>
            </a:r>
            <a:r>
              <a:rPr lang="en-US" altLang="ja-JP" dirty="0">
                <a:latin typeface="游明朝" panose="02020400000000000000" pitchFamily="18" charset="-128"/>
                <a:ea typeface="游明朝" panose="02020400000000000000" pitchFamily="18" charset="-128"/>
              </a:rPr>
              <a:t>in situ</a:t>
            </a:r>
            <a:r>
              <a:rPr lang="ja-JP" altLang="en-US" dirty="0">
                <a:latin typeface="游明朝" panose="02020400000000000000" pitchFamily="18" charset="-128"/>
                <a:ea typeface="游明朝" panose="02020400000000000000" pitchFamily="18" charset="-128"/>
              </a:rPr>
              <a:t>　</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ハイブリダイゼーション</a:t>
            </a: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 (</a:t>
            </a:r>
            <a:r>
              <a:rPr lang="en-US" altLang="ja-JP" dirty="0">
                <a:latin typeface="游明朝" panose="02020400000000000000" pitchFamily="18" charset="-128"/>
                <a:ea typeface="游明朝" panose="02020400000000000000" pitchFamily="18" charset="-128"/>
              </a:rPr>
              <a:t>FISH</a:t>
            </a: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 </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があります。顕微鏡画像解析システムによる染色体分析を行い、異常の頻度に基づく線量評価を実施します。この手順には、国際標準の手順があります。</a:t>
            </a:r>
          </a:p>
          <a:p>
            <a:pPr indent="0" defTabSz="990478">
              <a:defRPr/>
            </a:pPr>
            <a:endParaRPr kumimoji="1" lang="en-US" altLang="ja-JP" dirty="0"/>
          </a:p>
        </p:txBody>
      </p:sp>
    </p:spTree>
    <p:extLst>
      <p:ext uri="{BB962C8B-B14F-4D97-AF65-F5344CB8AC3E}">
        <p14:creationId xmlns:p14="http://schemas.microsoft.com/office/powerpoint/2010/main" val="26050194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スライド イメージ プレースホルダ 1"/>
          <p:cNvSpPr>
            <a:spLocks noGrp="1" noRot="1" noChangeAspect="1" noTextEdit="1"/>
          </p:cNvSpPr>
          <p:nvPr>
            <p:ph type="sldImg"/>
          </p:nvPr>
        </p:nvSpPr>
        <p:spPr bwMode="auto">
          <a:xfrm>
            <a:off x="479425" y="436563"/>
            <a:ext cx="6140450" cy="4605337"/>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1203" name="ノート プレースホルダ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buNone/>
            </a:pP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染色体分析のための試料採取について説明します。採血にはヘパリン採血管を使用します。採血量は</a:t>
            </a: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10</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ミリリットル（最低</a:t>
            </a: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3</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ミリリットル）です。採血時期は、被ばく後</a:t>
            </a: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24</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時間以降から</a:t>
            </a: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4</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週間以内です。被ばくから</a:t>
            </a: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24</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時間経過すると、リンパ球が全身に均等に分布するため、正確な評価ができるようになります。ただし、高線量被ばくでリンパ球数が</a:t>
            </a: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24</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時間以内に激減するようであれば、直ちに線量評価用の血液サンプルを確保します。また、輸血をする場合は、輸血の前に血液サンプルを採取します。輸血用の血液製剤は、放射線照射をしているため、正確な評価ができなくなるからです。</a:t>
            </a:r>
          </a:p>
          <a:p>
            <a:pPr algn="just">
              <a:buNone/>
            </a:pP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採取した血液サンプルを保存する場合は、室温（</a:t>
            </a: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18</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から</a:t>
            </a: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24 ℃</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、冷凍禁止、輸送時において</a:t>
            </a: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38 ℃</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以上の高温環境にさらされるおそれがある場合は冷却パックを同梱）で保存します。</a:t>
            </a:r>
          </a:p>
          <a:p>
            <a:pPr>
              <a:buNone/>
            </a:pPr>
            <a:r>
              <a:rPr lang="ja-JP" altLang="ja-JP" dirty="0">
                <a:effectLst/>
                <a:ea typeface="游明朝" panose="02020400000000000000" pitchFamily="18" charset="-128"/>
                <a:cs typeface="Times New Roman" panose="02020603050405020304" pitchFamily="18" charset="0"/>
              </a:rPr>
              <a:t>また、線量評価の結果に影響を与えるため、被検者の年齢、性別、被ばく歴、既往歴、服薬歴、飲酒歴などを確認します。</a:t>
            </a:r>
            <a:endParaRPr lang="ja-JP" altLang="en-US" dirty="0"/>
          </a:p>
        </p:txBody>
      </p:sp>
    </p:spTree>
    <p:extLst>
      <p:ext uri="{BB962C8B-B14F-4D97-AF65-F5344CB8AC3E}">
        <p14:creationId xmlns:p14="http://schemas.microsoft.com/office/powerpoint/2010/main" val="13813645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79425" y="436563"/>
            <a:ext cx="6140450" cy="4605337"/>
          </a:xfrm>
        </p:spPr>
      </p:sp>
      <p:sp>
        <p:nvSpPr>
          <p:cNvPr id="3" name="ノート プレースホルダー 2"/>
          <p:cNvSpPr>
            <a:spLocks noGrp="1"/>
          </p:cNvSpPr>
          <p:nvPr>
            <p:ph type="body" idx="1"/>
          </p:nvPr>
        </p:nvSpPr>
        <p:spPr/>
        <p:txBody>
          <a:bodyPr/>
          <a:lstStyle/>
          <a:p>
            <a:pPr algn="just">
              <a:buNone/>
            </a:pP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臨床症状からの被ばく線量の推定としては、急性放射線症</a:t>
            </a: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(ARS</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）の前駆症状の重篤度と発症時期による推定があります。</a:t>
            </a:r>
          </a:p>
          <a:p>
            <a:pPr algn="just"/>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前駆症状の発現時期が早ければ早いほど、また症状が重篤であるほど、被ばく線量は高いことが推定されます。これらの前駆症状は被ばく量が</a:t>
            </a: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1 </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グレイオーダーを超える場合にしか現れませんが、医療機関で被ばく患者を受け入れた際に、大まかな状態と高線量被ばくの可能性を推定する際に役立ちます。</a:t>
            </a:r>
          </a:p>
          <a:p>
            <a:endParaRPr kumimoji="1" lang="en-US" altLang="ja-JP" dirty="0">
              <a:latin typeface="游明朝" panose="02020400000000000000" pitchFamily="18" charset="-128"/>
              <a:ea typeface="游明朝" panose="02020400000000000000" pitchFamily="18" charset="-128"/>
            </a:endParaRPr>
          </a:p>
          <a:p>
            <a:r>
              <a:rPr kumimoji="1" lang="ja-JP" altLang="en-US" dirty="0">
                <a:latin typeface="游明朝" panose="02020400000000000000" pitchFamily="18" charset="-128"/>
                <a:ea typeface="游明朝" panose="02020400000000000000" pitchFamily="18" charset="-128"/>
              </a:rPr>
              <a:t>出典；</a:t>
            </a:r>
            <a:r>
              <a:rPr kumimoji="1" lang="en-US" altLang="ja-JP" dirty="0">
                <a:latin typeface="游明朝" panose="02020400000000000000" pitchFamily="18" charset="-128"/>
                <a:ea typeface="游明朝" panose="02020400000000000000" pitchFamily="18" charset="-128"/>
              </a:rPr>
              <a:t>IAEA Safety Report Series No.2 Diagnosis and Treatment of Radiation Injuries 1998</a:t>
            </a:r>
            <a:r>
              <a:rPr kumimoji="1" lang="ja-JP" altLang="en-US" dirty="0">
                <a:latin typeface="游明朝" panose="02020400000000000000" pitchFamily="18" charset="-128"/>
                <a:ea typeface="游明朝" panose="02020400000000000000" pitchFamily="18" charset="-128"/>
              </a:rPr>
              <a:t>より改変</a:t>
            </a:r>
          </a:p>
          <a:p>
            <a:endParaRPr kumimoji="1" lang="ja-JP" altLang="en-US" dirty="0"/>
          </a:p>
        </p:txBody>
      </p:sp>
    </p:spTree>
    <p:extLst>
      <p:ext uri="{BB962C8B-B14F-4D97-AF65-F5344CB8AC3E}">
        <p14:creationId xmlns:p14="http://schemas.microsoft.com/office/powerpoint/2010/main" val="25660338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79425" y="436563"/>
            <a:ext cx="6140450" cy="4605337"/>
          </a:xfrm>
        </p:spPr>
      </p:sp>
      <p:sp>
        <p:nvSpPr>
          <p:cNvPr id="3" name="ノート プレースホルダー 2"/>
          <p:cNvSpPr>
            <a:spLocks noGrp="1"/>
          </p:cNvSpPr>
          <p:nvPr>
            <p:ph type="body" idx="1"/>
          </p:nvPr>
        </p:nvSpPr>
        <p:spPr/>
        <p:txBody>
          <a:bodyPr/>
          <a:lstStyle/>
          <a:p>
            <a:pPr algn="just">
              <a:buNone/>
            </a:pP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前駆症状の中でも嘔吐は最も現れやすい症状です。</a:t>
            </a:r>
          </a:p>
          <a:p>
            <a:pPr algn="just">
              <a:buNone/>
            </a:pP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被ばく線量が高いほど嘔吐が出現する時期は、早くなります。被ばくから</a:t>
            </a: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30</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分以内の嘔吐であれば、</a:t>
            </a: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6 </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グレイ以上の被ばく線量が疑われます。２から</a:t>
            </a: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3</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時間での嘔吐は</a:t>
            </a: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1</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から４グレイ程度の被ばくが疑われます。</a:t>
            </a: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4</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時間以上経過しても嘔吐の症状がなければ、高線量の被ばくの可能性は低くなります。</a:t>
            </a:r>
          </a:p>
          <a:p>
            <a:pPr algn="just"/>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下の図は東海村で発生した臨界事故の際に被ばくした</a:t>
            </a: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3</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名作業員が訴えた症状を時間ごとに示しています。最も被ばく量の大きかった</a:t>
            </a:r>
            <a:r>
              <a:rPr lang="ja-JP" altLang="en-US" kern="100" dirty="0">
                <a:effectLst/>
                <a:latin typeface="游明朝" panose="02020400000000000000" pitchFamily="18" charset="-128"/>
                <a:ea typeface="游明朝" panose="02020400000000000000" pitchFamily="18" charset="-128"/>
                <a:cs typeface="Times New Roman" panose="02020603050405020304" pitchFamily="18" charset="0"/>
              </a:rPr>
              <a:t>方</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は、事故直後から意識障害と嘔吐を起こしており、</a:t>
            </a: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6</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グレイ以上の被ばくが推定されました。</a:t>
            </a:r>
          </a:p>
          <a:p>
            <a:endParaRPr kumimoji="1" lang="ja-JP" altLang="en-US" dirty="0">
              <a:latin typeface="游明朝" panose="02020400000000000000" pitchFamily="18" charset="-128"/>
              <a:ea typeface="游明朝" panose="02020400000000000000" pitchFamily="18" charset="-128"/>
            </a:endParaRPr>
          </a:p>
          <a:p>
            <a:r>
              <a:rPr kumimoji="1" lang="ja-JP" altLang="en-US" dirty="0">
                <a:latin typeface="游明朝" panose="02020400000000000000" pitchFamily="18" charset="-128"/>
                <a:ea typeface="游明朝" panose="02020400000000000000" pitchFamily="18" charset="-128"/>
              </a:rPr>
              <a:t>出典；</a:t>
            </a:r>
            <a:r>
              <a:rPr kumimoji="1" lang="en-US" altLang="ja-JP" dirty="0">
                <a:latin typeface="游明朝" panose="02020400000000000000" pitchFamily="18" charset="-128"/>
                <a:ea typeface="游明朝" panose="02020400000000000000" pitchFamily="18" charset="-128"/>
              </a:rPr>
              <a:t>International Atomic Energy Agency, Diagnosis and Treatment of Radiation Injuries. Safety Report Series No.2. Vienna, 1998.</a:t>
            </a:r>
          </a:p>
          <a:p>
            <a:r>
              <a:rPr kumimoji="1" lang="ja-JP" altLang="en-US" dirty="0">
                <a:latin typeface="游明朝" panose="02020400000000000000" pitchFamily="18" charset="-128"/>
                <a:ea typeface="游明朝" panose="02020400000000000000" pitchFamily="18" charset="-128"/>
              </a:rPr>
              <a:t>　　　　</a:t>
            </a:r>
            <a:r>
              <a:rPr kumimoji="1" lang="en-US" altLang="ja-JP" dirty="0">
                <a:latin typeface="游明朝" panose="02020400000000000000" pitchFamily="18" charset="-128"/>
                <a:ea typeface="游明朝" panose="02020400000000000000" pitchFamily="18" charset="-128"/>
              </a:rPr>
              <a:t>International Atomic Energy Agency, Generic procedures for medical response during a nuclear or radiological emergency. Vienna, 2005.</a:t>
            </a:r>
          </a:p>
          <a:p>
            <a:endParaRPr kumimoji="1" lang="ja-JP" altLang="en-US" dirty="0"/>
          </a:p>
        </p:txBody>
      </p:sp>
    </p:spTree>
    <p:extLst>
      <p:ext uri="{BB962C8B-B14F-4D97-AF65-F5344CB8AC3E}">
        <p14:creationId xmlns:p14="http://schemas.microsoft.com/office/powerpoint/2010/main" val="31519522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79425" y="436563"/>
            <a:ext cx="6140450" cy="4605337"/>
          </a:xfrm>
        </p:spPr>
      </p:sp>
      <p:sp>
        <p:nvSpPr>
          <p:cNvPr id="3" name="ノート プレースホルダー 2"/>
          <p:cNvSpPr>
            <a:spLocks noGrp="1"/>
          </p:cNvSpPr>
          <p:nvPr>
            <p:ph type="body" idx="1"/>
          </p:nvPr>
        </p:nvSpPr>
        <p:spPr/>
        <p:txBody>
          <a:bodyPr/>
          <a:lstStyle/>
          <a:p>
            <a:pPr algn="just"/>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個人線量計の指示値は実効線量と等価線量の根拠として用いられています。その算定方法を表にまとめました。我が国においては実効線量のほかに皮膚、眼の水晶体、妊娠した女子の腹部表面の線量が線量評価指標として採用されています。それぞれ個人線量計の指示値を基に、</a:t>
            </a: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1</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センチメートル線量当量・</a:t>
            </a: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70 </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マイクロメートル線量当量を推定することと定められています。</a:t>
            </a:r>
          </a:p>
        </p:txBody>
      </p:sp>
    </p:spTree>
    <p:extLst>
      <p:ext uri="{BB962C8B-B14F-4D97-AF65-F5344CB8AC3E}">
        <p14:creationId xmlns:p14="http://schemas.microsoft.com/office/powerpoint/2010/main" val="23959059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79425" y="436563"/>
            <a:ext cx="6140450" cy="4605337"/>
          </a:xfrm>
        </p:spPr>
      </p:sp>
      <p:sp>
        <p:nvSpPr>
          <p:cNvPr id="3" name="ノート プレースホルダー 2"/>
          <p:cNvSpPr>
            <a:spLocks noGrp="1"/>
          </p:cNvSpPr>
          <p:nvPr>
            <p:ph type="body" idx="1"/>
          </p:nvPr>
        </p:nvSpPr>
        <p:spPr/>
        <p:txBody>
          <a:bodyPr/>
          <a:lstStyle/>
          <a:p>
            <a:pPr algn="just">
              <a:buNone/>
            </a:pP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核種や放射能などの諸条件から被ばく線量を計算して被ばく線量を推定する方法もあります。</a:t>
            </a:r>
          </a:p>
          <a:p>
            <a:pPr algn="just">
              <a:buNone/>
            </a:pP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ある線源からの外部被ばく線量を計算するには、線源の放射能、線源からの距離、被ばくした時間、核種の実効線量率が必要となります。実効線量率は国際放射線防護委員会</a:t>
            </a: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ICRP</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などによってデータ集が作成されており、国内で発行されているアイソトープ手帳などにも実効線量率定数として収録されています。</a:t>
            </a:r>
          </a:p>
          <a:p>
            <a:pPr algn="just"/>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例えば、</a:t>
            </a: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3.7 </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テラベクレルのセシウム</a:t>
            </a: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137</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線源から</a:t>
            </a: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1.5</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メートル離れた場所で約</a:t>
            </a: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10</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分間照射を受けた場合の被ばく線量は、この式のように計算されます。なお、放射線源からの距離が十分離れていない場合には、実効線量の距離の逆二乗則が成り立たなくなる点には注意が必要です。</a:t>
            </a:r>
          </a:p>
        </p:txBody>
      </p:sp>
    </p:spTree>
    <p:extLst>
      <p:ext uri="{BB962C8B-B14F-4D97-AF65-F5344CB8AC3E}">
        <p14:creationId xmlns:p14="http://schemas.microsoft.com/office/powerpoint/2010/main" val="20435116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79425" y="436563"/>
            <a:ext cx="6140450" cy="4605337"/>
          </a:xfrm>
        </p:spPr>
      </p:sp>
      <p:sp>
        <p:nvSpPr>
          <p:cNvPr id="3" name="ノート プレースホルダー 2"/>
          <p:cNvSpPr>
            <a:spLocks noGrp="1"/>
          </p:cNvSpPr>
          <p:nvPr>
            <p:ph type="body" idx="1"/>
          </p:nvPr>
        </p:nvSpPr>
        <p:spPr/>
        <p:txBody>
          <a:bodyPr/>
          <a:lstStyle/>
          <a:p>
            <a:pPr algn="just"/>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実効線量率は核種毎に違った値を示すため、事例ごとにその値を参照して使用する必要があります。表は代表的な核種の実効線量率を示しています。なお、実効線量は人体の各組織に対する等価線量の加重平均であり、これは実測可能な値ではありません。これに対し、実測可能な実用量として周辺線量当量が定義されています。周辺線量当量は様々な照射条件において実効線量を評価した際に、どの条件で評価した値よりも大きくなるように評価された保守的な値で、一般的な線量計は周辺線量当量を基準とした測定を行うように設計されています。実際に実効線量率と周辺線量当量率を見比べてみると、周辺線量当量率の方がやや大きな値になっていることが分かります。</a:t>
            </a:r>
          </a:p>
          <a:p>
            <a:endParaRPr kumimoji="1" lang="en-US" altLang="ja-JP" dirty="0">
              <a:latin typeface="游明朝" panose="02020400000000000000" pitchFamily="18" charset="-128"/>
              <a:ea typeface="游明朝" panose="02020400000000000000" pitchFamily="18" charset="-128"/>
            </a:endParaRPr>
          </a:p>
          <a:p>
            <a:r>
              <a:rPr kumimoji="1" lang="ja-JP" altLang="en-US" dirty="0">
                <a:latin typeface="游明朝" panose="02020400000000000000" pitchFamily="18" charset="-128"/>
                <a:ea typeface="游明朝" panose="02020400000000000000" pitchFamily="18" charset="-128"/>
              </a:rPr>
              <a:t>出典：アイソトープ手帳第</a:t>
            </a:r>
            <a:r>
              <a:rPr kumimoji="1" lang="en-US" altLang="ja-JP" dirty="0">
                <a:latin typeface="游明朝" panose="02020400000000000000" pitchFamily="18" charset="-128"/>
                <a:ea typeface="游明朝" panose="02020400000000000000" pitchFamily="18" charset="-128"/>
              </a:rPr>
              <a:t>12</a:t>
            </a:r>
            <a:r>
              <a:rPr kumimoji="1" lang="ja-JP" altLang="en-US" dirty="0">
                <a:latin typeface="游明朝" panose="02020400000000000000" pitchFamily="18" charset="-128"/>
                <a:ea typeface="游明朝" panose="02020400000000000000" pitchFamily="18" charset="-128"/>
              </a:rPr>
              <a:t>版</a:t>
            </a:r>
          </a:p>
        </p:txBody>
      </p:sp>
    </p:spTree>
    <p:extLst>
      <p:ext uri="{BB962C8B-B14F-4D97-AF65-F5344CB8AC3E}">
        <p14:creationId xmlns:p14="http://schemas.microsoft.com/office/powerpoint/2010/main" val="16178023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79425" y="436563"/>
            <a:ext cx="6140450" cy="4605337"/>
          </a:xfrm>
        </p:spPr>
      </p:sp>
      <p:sp>
        <p:nvSpPr>
          <p:cNvPr id="3" name="ノート プレースホルダー 2"/>
          <p:cNvSpPr>
            <a:spLocks noGrp="1"/>
          </p:cNvSpPr>
          <p:nvPr>
            <p:ph type="body" idx="1"/>
          </p:nvPr>
        </p:nvSpPr>
        <p:spPr/>
        <p:txBody>
          <a:bodyPr/>
          <a:lstStyle/>
          <a:p>
            <a:pPr algn="just">
              <a:buNone/>
            </a:pP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表面汚染から受ける皮膚の吸収線量についても換算係数が求められています。放射能の表面密度、換算係数、被ばく時間、遮蔽係数から計算します。</a:t>
            </a:r>
          </a:p>
          <a:p>
            <a:pPr algn="just"/>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ヨウ素</a:t>
            </a: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131</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が皮膚上に表面密度</a:t>
            </a: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40</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ベクレル　パー　平方センチメートルで</a:t>
            </a: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10</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時間付着した場合の皮膚吸収線量は、右下の式のように計算されます。基本的な考え方は実効線量のケースと同様ですが、実際には表面汚染による皮膚の被ばくは実効線量と比べてかなり複雑で、この方法での推定は第０近似的であることに留意する必要があります。例えば、皮膚に直接放射性核種が付着しているわけではない場合には間の物質による遮蔽効果を考慮に入れる必要があり、これが遮蔽係数に相当します。また、表面汚染の一様性や汚染の面積についても考慮する必要があり、これらについては個別の評価を行わなければなりません。</a:t>
            </a:r>
          </a:p>
        </p:txBody>
      </p:sp>
    </p:spTree>
    <p:extLst>
      <p:ext uri="{BB962C8B-B14F-4D97-AF65-F5344CB8AC3E}">
        <p14:creationId xmlns:p14="http://schemas.microsoft.com/office/powerpoint/2010/main" val="8331318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79425" y="436563"/>
            <a:ext cx="6140450" cy="4605337"/>
          </a:xfrm>
        </p:spPr>
      </p:sp>
      <p:sp>
        <p:nvSpPr>
          <p:cNvPr id="3" name="ノート プレースホルダー 2"/>
          <p:cNvSpPr>
            <a:spLocks noGrp="1"/>
          </p:cNvSpPr>
          <p:nvPr>
            <p:ph type="body" idx="1"/>
          </p:nvPr>
        </p:nvSpPr>
        <p:spPr/>
        <p:txBody>
          <a:bodyPr/>
          <a:lstStyle/>
          <a:p>
            <a:pPr algn="just"/>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事故時の状況を再現し、状況と実測結果から被ばく線量を推定する方法も存在します。再構築に当たっては事故発生時の体勢や扱っていた試料などの情報を</a:t>
            </a:r>
            <a:r>
              <a:rPr lang="ja-JP" altLang="en-US" kern="100" dirty="0">
                <a:effectLst/>
                <a:latin typeface="游明朝" panose="02020400000000000000" pitchFamily="18" charset="-128"/>
                <a:ea typeface="游明朝" panose="02020400000000000000" pitchFamily="18" charset="-128"/>
                <a:cs typeface="Times New Roman" panose="02020603050405020304" pitchFamily="18" charset="0"/>
              </a:rPr>
              <a:t>注意深く</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収集する必要があります。実際に事故の状況を再現した測定を行う方法と、コンピュータのメモリ上で再現し輸送計算によって被ばく量を推定する方法があります。近年は一般的なコンピュータの計算能力が飛躍的に上昇したため、計算を行うこと自体は比較的容易になりました。</a:t>
            </a:r>
          </a:p>
        </p:txBody>
      </p:sp>
    </p:spTree>
    <p:extLst>
      <p:ext uri="{BB962C8B-B14F-4D97-AF65-F5344CB8AC3E}">
        <p14:creationId xmlns:p14="http://schemas.microsoft.com/office/powerpoint/2010/main" val="3488433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79425" y="436563"/>
            <a:ext cx="6140450" cy="4605337"/>
          </a:xfrm>
        </p:spPr>
      </p:sp>
      <p:sp>
        <p:nvSpPr>
          <p:cNvPr id="3" name="ノート プレースホルダー 2"/>
          <p:cNvSpPr>
            <a:spLocks noGrp="1"/>
          </p:cNvSpPr>
          <p:nvPr>
            <p:ph type="body" idx="1"/>
          </p:nvPr>
        </p:nvSpPr>
        <p:spPr/>
        <p:txBody>
          <a:bodyPr/>
          <a:lstStyle/>
          <a:p>
            <a:pPr algn="just">
              <a:buNone/>
            </a:pP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放射線に被ばくしたら、診断や治療方針の決定、予後の評価には、被ばくの程度を評価する必要があります。それが線量評価となります。線量評価には、生物学的線量評価と物理学的線量評価があります。</a:t>
            </a:r>
          </a:p>
          <a:p>
            <a:pPr algn="just">
              <a:buNone/>
            </a:pP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外部被ばくの線量評価には、染色体分析や計測、放射化分析、</a:t>
            </a: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ESR</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、再構築、線量推定といった手法があります。内部被ばくの線量評価には、体外計測法、バイオアッセイ法があります。</a:t>
            </a:r>
          </a:p>
          <a:p>
            <a:pPr algn="just"/>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線量評価は、絶対的な手法はなく、それぞれの評価法を用いて、総合的に評価します。また、正確な被ばく線量が完全に決定するまでには、時間がかかります。したがって、特に初期の線量評価では被ばく線量は、ある程度の幅をもたせて考える必要があります。</a:t>
            </a:r>
          </a:p>
        </p:txBody>
      </p:sp>
    </p:spTree>
    <p:extLst>
      <p:ext uri="{BB962C8B-B14F-4D97-AF65-F5344CB8AC3E}">
        <p14:creationId xmlns:p14="http://schemas.microsoft.com/office/powerpoint/2010/main" val="39860299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79425" y="436563"/>
            <a:ext cx="6140450" cy="4605337"/>
          </a:xfrm>
        </p:spPr>
      </p:sp>
      <p:sp>
        <p:nvSpPr>
          <p:cNvPr id="3" name="ノート プレースホルダー 2"/>
          <p:cNvSpPr>
            <a:spLocks noGrp="1"/>
          </p:cNvSpPr>
          <p:nvPr>
            <p:ph type="body" idx="1"/>
          </p:nvPr>
        </p:nvSpPr>
        <p:spPr/>
        <p:txBody>
          <a:bodyPr/>
          <a:lstStyle/>
          <a:p>
            <a:pPr indent="155981" defTabSz="990478">
              <a:defRPr/>
            </a:pP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ここからは内部被ばくの線量評価手法について、いくつか代表的なものを紹介します。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E4CA6344-3B69-BA42-988E-3E3CEE3DCC30}" type="slidenum">
              <a:rPr kumimoji="1" lang="ja-JP" altLang="en-US" smtClean="0"/>
              <a:t>20</a:t>
            </a:fld>
            <a:endParaRPr kumimoji="1" lang="ja-JP" altLang="en-US"/>
          </a:p>
        </p:txBody>
      </p:sp>
    </p:spTree>
    <p:extLst>
      <p:ext uri="{BB962C8B-B14F-4D97-AF65-F5344CB8AC3E}">
        <p14:creationId xmlns:p14="http://schemas.microsoft.com/office/powerpoint/2010/main" val="8554404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79425" y="436563"/>
            <a:ext cx="6140450" cy="4605337"/>
          </a:xfrm>
        </p:spPr>
      </p:sp>
      <p:sp>
        <p:nvSpPr>
          <p:cNvPr id="3" name="ノート プレースホルダー 2"/>
          <p:cNvSpPr>
            <a:spLocks noGrp="1"/>
          </p:cNvSpPr>
          <p:nvPr>
            <p:ph type="body" idx="1"/>
          </p:nvPr>
        </p:nvSpPr>
        <p:spPr/>
        <p:txBody>
          <a:bodyPr/>
          <a:lstStyle/>
          <a:p>
            <a:pPr algn="just">
              <a:buNone/>
            </a:pP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内部被ばくとは、放射性物質が体内に入り、被ばくする事です。内部被ばくでは、急性障害が起きることは極めて稀で、全身被ばくの症状は出現しません。身体所見から内部被ばくを診断することはできませんが、</a:t>
            </a:r>
            <a:r>
              <a:rPr lang="ja-JP" altLang="en-US" kern="100" dirty="0">
                <a:effectLst/>
                <a:latin typeface="游明朝" panose="02020400000000000000" pitchFamily="18" charset="-128"/>
                <a:ea typeface="游明朝" panose="02020400000000000000" pitchFamily="18" charset="-128"/>
                <a:cs typeface="Times New Roman" panose="02020603050405020304" pitchFamily="18" charset="0"/>
              </a:rPr>
              <a:t>鼻腔</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や口腔粘膜のスワブに付着した放射性物質を検出することで内部被ばくの可能性を評価できます。</a:t>
            </a:r>
          </a:p>
          <a:p>
            <a:pPr algn="just">
              <a:buNone/>
            </a:pP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しかし、放射性物質が体内から消失するまで被ばくが続き、低線量率の被ばくとなります。健康影響としては、晩発性の影響で、放射線誘発発がんの危険性が増加します。</a:t>
            </a:r>
          </a:p>
          <a:p>
            <a:pPr algn="just">
              <a:buNone/>
            </a:pP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体内に取り込まれた放射性物質は、臓器に蓄積したり、尿や便で体外に排泄されたりします。この代謝によって排泄されることで体内の放射性物質の量が半分になる時間を生物学的半減期と言います。また、放射性物質に含まれる放射能は物理学的半減期に従って時間とともに減っていくため、体内の放射能も時間経過とともに減っていきます。体内に取り込まれた放射性物質が、物理的減衰と生物学的な排泄の両方で、半分の量になるまでの時間を実効半減期と言います。</a:t>
            </a:r>
          </a:p>
          <a:p>
            <a:pPr>
              <a:buNone/>
            </a:pPr>
            <a:r>
              <a:rPr lang="ja-JP" altLang="ja-JP" dirty="0">
                <a:effectLst/>
                <a:ea typeface="游明朝" panose="02020400000000000000" pitchFamily="18" charset="-128"/>
                <a:cs typeface="Times New Roman" panose="02020603050405020304" pitchFamily="18" charset="0"/>
              </a:rPr>
              <a:t>内部被ばくの線量評価では、体内に取り込まれた放射能を直接測定することはできません。そこで、計測法、分析法、体内挙動の評価モデルなどを用いて、線量を評価します。また、体内に入った放射性物質は、核種によって体内での分布が異なります。最初に取り込んだ放射性物質の摂取量を推定するには、放射性物質の摂取時期、摂取経路、性状などのシナリオの条件が必要です。</a:t>
            </a:r>
            <a:endParaRPr kumimoji="1" lang="ja-JP" altLang="en-US" dirty="0"/>
          </a:p>
        </p:txBody>
      </p:sp>
    </p:spTree>
    <p:extLst>
      <p:ext uri="{BB962C8B-B14F-4D97-AF65-F5344CB8AC3E}">
        <p14:creationId xmlns:p14="http://schemas.microsoft.com/office/powerpoint/2010/main" val="12920174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79425" y="436563"/>
            <a:ext cx="6140450" cy="4605337"/>
          </a:xfrm>
        </p:spPr>
      </p:sp>
      <p:sp>
        <p:nvSpPr>
          <p:cNvPr id="3" name="ノート プレースホルダー 2"/>
          <p:cNvSpPr>
            <a:spLocks noGrp="1"/>
          </p:cNvSpPr>
          <p:nvPr>
            <p:ph type="body" idx="1"/>
          </p:nvPr>
        </p:nvSpPr>
        <p:spPr/>
        <p:txBody>
          <a:bodyPr/>
          <a:lstStyle/>
          <a:p>
            <a:pPr algn="just"/>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内部被ばく線量評価のために、まず摂取量を推定する必要があります。摂取量の推定方法は大別して個人モニタリングと環境モニタリングの二つがあります。個人モニタリングは体外計測法とバイオアッセイ法に分けられます。これらについては後のスライドで述べます。環境モニタリングは周辺の放射線環境から摂取量を見積もる手法で、空気中の濃度と呼吸量からの推定、飲食物中の濃度と食べた量からの推定などが代表的です。</a:t>
            </a:r>
          </a:p>
        </p:txBody>
      </p:sp>
    </p:spTree>
    <p:extLst>
      <p:ext uri="{BB962C8B-B14F-4D97-AF65-F5344CB8AC3E}">
        <p14:creationId xmlns:p14="http://schemas.microsoft.com/office/powerpoint/2010/main" val="10007526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79425" y="436563"/>
            <a:ext cx="6140450" cy="4605337"/>
          </a:xfrm>
        </p:spPr>
      </p:sp>
      <p:sp>
        <p:nvSpPr>
          <p:cNvPr id="3" name="ノート プレースホルダー 2"/>
          <p:cNvSpPr>
            <a:spLocks noGrp="1"/>
          </p:cNvSpPr>
          <p:nvPr>
            <p:ph type="body" idx="1"/>
          </p:nvPr>
        </p:nvSpPr>
        <p:spPr/>
        <p:txBody>
          <a:bodyPr/>
          <a:lstStyle/>
          <a:p>
            <a:pPr algn="just">
              <a:buNone/>
            </a:pP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内部被ばくにおける線量は、放射性物質を摂取した後、体内からなくなるまでの間、その物質が体内で起こす壊変によって与えられる線量率を時間積分した値ということになります。</a:t>
            </a:r>
          </a:p>
          <a:p>
            <a:pPr algn="just">
              <a:buNone/>
            </a:pP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この値は預託実効線量として定義されており、便宜上成人であれば放射性物質の摂取後</a:t>
            </a: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50</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年間、小児では摂取から</a:t>
            </a: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70</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歳までの期間の被ばく線量を足し合わせると決められています。その単位は実効線量同様シーベルトで表されます。</a:t>
            </a:r>
          </a:p>
          <a:p>
            <a:pPr algn="just"/>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比較的事故事例の多いヨウ素</a:t>
            </a: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131</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、セシウム</a:t>
            </a: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134</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、セシウム</a:t>
            </a: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137</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の実効半減期はそれぞれ</a:t>
            </a: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7.5</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日、</a:t>
            </a: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96</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日、</a:t>
            </a: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110</a:t>
            </a:r>
            <a:r>
              <a:rPr lang="ja-JP" altLang="en-US" kern="100" dirty="0">
                <a:effectLst/>
                <a:latin typeface="游明朝" panose="02020400000000000000" pitchFamily="18" charset="-128"/>
                <a:ea typeface="游明朝" panose="02020400000000000000" pitchFamily="18" charset="-128"/>
                <a:cs typeface="Times New Roman" panose="02020603050405020304" pitchFamily="18" charset="0"/>
              </a:rPr>
              <a:t>日</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で、</a:t>
            </a: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50</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年後まで体内に</a:t>
            </a:r>
            <a:r>
              <a:rPr lang="ja-JP" altLang="en-US" kern="100" dirty="0">
                <a:effectLst/>
                <a:latin typeface="游明朝" panose="02020400000000000000" pitchFamily="18" charset="-128"/>
                <a:ea typeface="游明朝" panose="02020400000000000000" pitchFamily="18" charset="-128"/>
                <a:cs typeface="Times New Roman" panose="02020603050405020304" pitchFamily="18" charset="0"/>
              </a:rPr>
              <a:t>留</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まる放射能は非常に小さくなります。したがって、預託実効線量は十分長い期間の線量を足し合わせて評価していると言えます。</a:t>
            </a:r>
          </a:p>
          <a:p>
            <a:endParaRPr kumimoji="1" lang="en-US" altLang="ja-JP" dirty="0">
              <a:latin typeface="游明朝" panose="02020400000000000000" pitchFamily="18" charset="-128"/>
              <a:ea typeface="游明朝" panose="02020400000000000000" pitchFamily="18" charset="-128"/>
            </a:endParaRPr>
          </a:p>
          <a:p>
            <a:r>
              <a:rPr kumimoji="1" lang="ja-JP" altLang="en-US" baseline="30000" dirty="0">
                <a:latin typeface="游明朝" panose="02020400000000000000" pitchFamily="18" charset="-128"/>
                <a:ea typeface="游明朝" panose="02020400000000000000" pitchFamily="18" charset="-128"/>
              </a:rPr>
              <a:t>＊</a:t>
            </a:r>
            <a:r>
              <a:rPr kumimoji="1" lang="en-US" altLang="ja-JP" dirty="0">
                <a:latin typeface="游明朝" panose="02020400000000000000" pitchFamily="18" charset="-128"/>
                <a:ea typeface="游明朝" panose="02020400000000000000" pitchFamily="18" charset="-128"/>
              </a:rPr>
              <a:t>IAEA </a:t>
            </a:r>
            <a:r>
              <a:rPr kumimoji="1" lang="ja-JP" altLang="en-US" dirty="0">
                <a:latin typeface="游明朝" panose="02020400000000000000" pitchFamily="18" charset="-128"/>
                <a:ea typeface="游明朝" panose="02020400000000000000" pitchFamily="18" charset="-128"/>
              </a:rPr>
              <a:t>「</a:t>
            </a:r>
            <a:r>
              <a:rPr kumimoji="1" lang="en-US" altLang="ja-JP" dirty="0">
                <a:latin typeface="游明朝" panose="02020400000000000000" pitchFamily="18" charset="-128"/>
                <a:ea typeface="游明朝" panose="02020400000000000000" pitchFamily="18" charset="-128"/>
              </a:rPr>
              <a:t>EPR-INTERNAL CONTAMINATION2018  Medical Management of Persons Internally Contaminated with Radionuclides in a Nuclear or Radiological Emergency</a:t>
            </a:r>
            <a:r>
              <a:rPr kumimoji="1" lang="ja-JP" altLang="en-US" dirty="0">
                <a:latin typeface="游明朝" panose="02020400000000000000" pitchFamily="18" charset="-128"/>
                <a:ea typeface="游明朝" panose="02020400000000000000" pitchFamily="18" charset="-128"/>
              </a:rPr>
              <a:t>」</a:t>
            </a:r>
            <a:endParaRPr kumimoji="1" lang="en-US" altLang="ja-JP" dirty="0">
              <a:latin typeface="游明朝" panose="02020400000000000000" pitchFamily="18" charset="-128"/>
              <a:ea typeface="游明朝" panose="02020400000000000000" pitchFamily="18" charset="-128"/>
            </a:endParaRPr>
          </a:p>
        </p:txBody>
      </p:sp>
    </p:spTree>
    <p:extLst>
      <p:ext uri="{BB962C8B-B14F-4D97-AF65-F5344CB8AC3E}">
        <p14:creationId xmlns:p14="http://schemas.microsoft.com/office/powerpoint/2010/main" val="14968610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79425" y="436563"/>
            <a:ext cx="6140450" cy="4605337"/>
          </a:xfrm>
        </p:spPr>
      </p:sp>
      <p:sp>
        <p:nvSpPr>
          <p:cNvPr id="3" name="ノート プレースホルダー 2"/>
          <p:cNvSpPr>
            <a:spLocks noGrp="1"/>
          </p:cNvSpPr>
          <p:nvPr>
            <p:ph type="body" idx="1"/>
          </p:nvPr>
        </p:nvSpPr>
        <p:spPr/>
        <p:txBody>
          <a:bodyPr/>
          <a:lstStyle/>
          <a:p>
            <a:pPr algn="just">
              <a:buNone/>
            </a:pP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内部被ばくの線量評価で摂取量の推定に用いられる手法である、体外計測法とバイオアッセイ法の特徴を表にまとめました。</a:t>
            </a:r>
          </a:p>
          <a:p>
            <a:pPr algn="just">
              <a:buNone/>
            </a:pP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体外計測法は、主にガンマ線放出核種を対象とするのに対し、バイオアッセイ法はアルファ線放出核種、ベータ線放出核種も対象となります。</a:t>
            </a:r>
          </a:p>
          <a:p>
            <a:pPr algn="just">
              <a:buNone/>
            </a:pP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体外計測法では、全身の残留量を計測する際にはホールボディカウンタが用いられ、甲状腺や肺などの特定の臓器に集積した量を計測する際には、各臓器に対する局所モニタが採用されます。計測の結果は、測定した時点での体内の残留量となります。</a:t>
            </a:r>
          </a:p>
          <a:p>
            <a:pPr algn="just"/>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バイオアッセイ法は、尿や便の中に残された放射性物質を計測します。測定には不要な成分を取り除くための前処理と化学分析が必要で、体外計測法と比べれば長い時間を要します。測定される結果は、尿あるいは便として排泄された量となります。</a:t>
            </a:r>
          </a:p>
        </p:txBody>
      </p:sp>
    </p:spTree>
    <p:extLst>
      <p:ext uri="{BB962C8B-B14F-4D97-AF65-F5344CB8AC3E}">
        <p14:creationId xmlns:p14="http://schemas.microsoft.com/office/powerpoint/2010/main" val="3492093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79425" y="436563"/>
            <a:ext cx="6140450" cy="4605337"/>
          </a:xfrm>
        </p:spPr>
      </p:sp>
      <p:sp>
        <p:nvSpPr>
          <p:cNvPr id="3" name="ノート プレースホルダー 2"/>
          <p:cNvSpPr>
            <a:spLocks noGrp="1"/>
          </p:cNvSpPr>
          <p:nvPr>
            <p:ph type="body" idx="1"/>
          </p:nvPr>
        </p:nvSpPr>
        <p:spPr/>
        <p:txBody>
          <a:bodyPr/>
          <a:lstStyle/>
          <a:p>
            <a:pPr algn="just">
              <a:buNone/>
            </a:pP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体外計測法は、体内の放射性物質から放出されるガンマ線・</a:t>
            </a: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X</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線を検知して、体内残留量を測定します。ヒトの体は検出器に対して大きいため、測定の効率は他の手法と比べれば低めで、セシウム</a:t>
            </a: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137</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の全吸収ピーク効率で</a:t>
            </a: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1</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程度です。この時、体表面に汚染が付着していると、体内からのガンマ線なのか、体外からのガンマ線なのか区別できず、正確な線量評価ができなくなります。そのため、体外計測の前には、必ず体表面汚染の有無を確認します。</a:t>
            </a:r>
          </a:p>
          <a:p>
            <a:pPr algn="just"/>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 </a:t>
            </a:r>
            <a:endPar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24122355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79425" y="436563"/>
            <a:ext cx="6140450" cy="4605337"/>
          </a:xfrm>
        </p:spPr>
      </p:sp>
      <p:sp>
        <p:nvSpPr>
          <p:cNvPr id="3" name="ノート プレースホルダー 2"/>
          <p:cNvSpPr>
            <a:spLocks noGrp="1"/>
          </p:cNvSpPr>
          <p:nvPr>
            <p:ph type="body" idx="1"/>
          </p:nvPr>
        </p:nvSpPr>
        <p:spPr/>
        <p:txBody>
          <a:bodyPr/>
          <a:lstStyle/>
          <a:p>
            <a:pPr indent="155981" defTabSz="990478">
              <a:defRPr/>
            </a:pP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バイオアッセイ法の手順の概略をこのスライドに示しています。まず、前処理で便の場合</a:t>
            </a:r>
            <a:r>
              <a:rPr lang="ja-JP" altLang="en-US" kern="100" dirty="0">
                <a:effectLst/>
                <a:latin typeface="游明朝" panose="02020400000000000000" pitchFamily="18" charset="-128"/>
                <a:ea typeface="游明朝" panose="02020400000000000000" pitchFamily="18" charset="-128"/>
                <a:cs typeface="Times New Roman" panose="02020603050405020304" pitchFamily="18" charset="0"/>
              </a:rPr>
              <a:t>は灰化</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し、尿の場合は、蒸発濃縮します。それを共沈作用、イオン交換によって測定対象となる核種のみに分離します。その後、プレートに電着し、測定器で放射能測定を実施します。</a:t>
            </a:r>
          </a:p>
        </p:txBody>
      </p:sp>
    </p:spTree>
    <p:extLst>
      <p:ext uri="{BB962C8B-B14F-4D97-AF65-F5344CB8AC3E}">
        <p14:creationId xmlns:p14="http://schemas.microsoft.com/office/powerpoint/2010/main" val="36700354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79425" y="436563"/>
            <a:ext cx="6140450" cy="4605337"/>
          </a:xfrm>
        </p:spPr>
      </p:sp>
      <p:sp>
        <p:nvSpPr>
          <p:cNvPr id="3" name="ノート プレースホルダー 2"/>
          <p:cNvSpPr>
            <a:spLocks noGrp="1"/>
          </p:cNvSpPr>
          <p:nvPr>
            <p:ph type="body" idx="1"/>
          </p:nvPr>
        </p:nvSpPr>
        <p:spPr/>
        <p:txBody>
          <a:bodyPr/>
          <a:lstStyle/>
          <a:p>
            <a:pPr algn="just">
              <a:buNone/>
            </a:pP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これらの個人モニタリングで得られる測定結果はあくまでその時点での残留量・排泄量であって、最初に摂取した放射性核種の量ではありません。</a:t>
            </a:r>
          </a:p>
          <a:p>
            <a:pPr algn="just">
              <a:buNone/>
            </a:pP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一例として、セシウム</a:t>
            </a: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137</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を</a:t>
            </a: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1</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回の急性摂取した場合の全身残留割合を図に示しています。体外計測法で測定結果から線量評価する場合には、測定結果に対して</a:t>
            </a:r>
            <a:r>
              <a:rPr lang="ja-JP" altLang="en-US" kern="100" dirty="0">
                <a:effectLst/>
                <a:latin typeface="游明朝" panose="02020400000000000000" pitchFamily="18" charset="-128"/>
                <a:ea typeface="游明朝" panose="02020400000000000000" pitchFamily="18" charset="-128"/>
                <a:cs typeface="Times New Roman" panose="02020603050405020304" pitchFamily="18" charset="0"/>
              </a:rPr>
              <a:t>接種日</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と接種シナリオから推定される</a:t>
            </a:r>
            <a:r>
              <a:rPr lang="ja-JP" altLang="en-US" kern="100" dirty="0">
                <a:effectLst/>
                <a:latin typeface="游明朝" panose="02020400000000000000" pitchFamily="18" charset="-128"/>
                <a:ea typeface="游明朝" panose="02020400000000000000" pitchFamily="18" charset="-128"/>
                <a:cs typeface="Times New Roman" panose="02020603050405020304" pitchFamily="18" charset="0"/>
              </a:rPr>
              <a:t>想定日</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の体内残留割合を用いて、最初の摂取量を求める必要があります。例えば、</a:t>
            </a: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10</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歳児のセシウム</a:t>
            </a: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137</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の摂取から</a:t>
            </a: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300</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日後の体内の残留割合は約</a:t>
            </a: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0.4%</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です。そのため、最初の摂取量は、全身残留量の約</a:t>
            </a: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250</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倍となります。</a:t>
            </a:r>
          </a:p>
          <a:p>
            <a:pPr algn="just"/>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バイオアッセイ法の場合も同様で、摂取からの時間経過によって体内からの排泄割合が変化します。したがって、バイオアッセイ法では、測定結果と測定時点での排泄割合を用いて最初の摂取量を評価が行われます。</a:t>
            </a:r>
          </a:p>
        </p:txBody>
      </p:sp>
    </p:spTree>
    <p:extLst>
      <p:ext uri="{BB962C8B-B14F-4D97-AF65-F5344CB8AC3E}">
        <p14:creationId xmlns:p14="http://schemas.microsoft.com/office/powerpoint/2010/main" val="3862495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スライド イメージ プレースホルダ 1"/>
          <p:cNvSpPr>
            <a:spLocks noGrp="1" noRot="1" noChangeAspect="1"/>
          </p:cNvSpPr>
          <p:nvPr>
            <p:ph type="sldImg"/>
          </p:nvPr>
        </p:nvSpPr>
        <p:spPr bwMode="auto">
          <a:xfrm>
            <a:off x="479425" y="436563"/>
            <a:ext cx="6140450" cy="4605337"/>
          </a:xfrm>
          <a:noFill/>
          <a:ln>
            <a:solidFill>
              <a:srgbClr val="000000"/>
            </a:solidFill>
            <a:miter lim="800000"/>
            <a:headEnd/>
            <a:tailEnd/>
          </a:ln>
        </p:spPr>
      </p:sp>
      <p:sp>
        <p:nvSpPr>
          <p:cNvPr id="100354"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lgn="just"/>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放射性核種の摂取シナリオも線量評価を行ううえで注意が必要です。仮にホールボディカウンタの測定結果が同じであっても、急性の</a:t>
            </a: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1</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回摂取の場合と、少量を継続して摂取する慢性摂取のシナリオでは、預託実効線量は異なります。そのため、被ばく線量評価の推定には、摂取のシナリオも重要です。</a:t>
            </a:r>
          </a:p>
        </p:txBody>
      </p:sp>
    </p:spTree>
    <p:extLst>
      <p:ext uri="{BB962C8B-B14F-4D97-AF65-F5344CB8AC3E}">
        <p14:creationId xmlns:p14="http://schemas.microsoft.com/office/powerpoint/2010/main" val="20495026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79425" y="436563"/>
            <a:ext cx="6140450" cy="4605337"/>
          </a:xfrm>
        </p:spPr>
      </p:sp>
      <p:sp>
        <p:nvSpPr>
          <p:cNvPr id="3" name="ノート プレースホルダー 2"/>
          <p:cNvSpPr>
            <a:spLocks noGrp="1"/>
          </p:cNvSpPr>
          <p:nvPr>
            <p:ph type="body" idx="1"/>
          </p:nvPr>
        </p:nvSpPr>
        <p:spPr/>
        <p:txBody>
          <a:bodyPr/>
          <a:lstStyle/>
          <a:p>
            <a:pPr algn="just">
              <a:buNone/>
            </a:pP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それぞれの方法で摂取量を推定することができたら、摂取量に実効線量係数を乗じることで預託実効線量が得られます。実効線量係数とは、摂取した放射性物質の量と被ばく線量の関係を表す係数です。同じ核種でも吸入摂取か、経口摂取かによってその値は異なり、核種の化学的形態、物理的形態によっても違う値を示します。これらの値は</a:t>
            </a: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ICRP</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によって導出されており、定期的に報告としてまとめられています。主要な放射性核種の体内残留率・排泄率と日本の原稿法令で使用されている実効線量係数は、</a:t>
            </a: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ICRP Publication 78</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にまとめられています。</a:t>
            </a:r>
          </a:p>
          <a:p>
            <a:pPr algn="just"/>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例えば、作業者にコバルト</a:t>
            </a: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60</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の吸入が認められ、翌日の</a:t>
            </a: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WBC</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測定で</a:t>
            </a: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1 </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メガベクレルの残留量があると確認された場合、残留率は</a:t>
            </a: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0.49</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、実効線量係数は</a:t>
            </a: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1.7</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かける１０のマイナス８乗であり、摂取量は</a:t>
            </a: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2.04 </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メガベクレル、預託実効線量は</a:t>
            </a: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34.7 </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ミリシーベルトとなります。</a:t>
            </a:r>
          </a:p>
        </p:txBody>
      </p:sp>
    </p:spTree>
    <p:extLst>
      <p:ext uri="{BB962C8B-B14F-4D97-AF65-F5344CB8AC3E}">
        <p14:creationId xmlns:p14="http://schemas.microsoft.com/office/powerpoint/2010/main" val="2192935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79425" y="436563"/>
            <a:ext cx="6140450" cy="4605337"/>
          </a:xfrm>
        </p:spPr>
      </p:sp>
      <p:sp>
        <p:nvSpPr>
          <p:cNvPr id="3" name="ノート プレースホルダー 2"/>
          <p:cNvSpPr>
            <a:spLocks noGrp="1"/>
          </p:cNvSpPr>
          <p:nvPr>
            <p:ph type="body" idx="1"/>
          </p:nvPr>
        </p:nvSpPr>
        <p:spPr/>
        <p:txBody>
          <a:bodyPr/>
          <a:lstStyle/>
          <a:p>
            <a:pPr algn="just">
              <a:buNone/>
            </a:pP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このスライドでは、代表的な被ばく線量評価の手法とその概略がまとめられています。</a:t>
            </a:r>
          </a:p>
          <a:p>
            <a:pPr algn="just">
              <a:buNone/>
            </a:pP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生物学的線量評価は、生体試料を測定して、放射線の影響による実際の細胞や組織の変化を評価する手法のことを指します。具体的な手法は多岐にわたり、血液試料による血球細胞数の変化や染色体異常の解析、身体所見による高線量被ばくの症状の確認と発症時期による線量の推定、</a:t>
            </a:r>
            <a:r>
              <a:rPr lang="ja-JP" altLang="en-US" kern="100" dirty="0">
                <a:effectLst/>
                <a:latin typeface="游明朝" panose="02020400000000000000" pitchFamily="18" charset="-128"/>
                <a:ea typeface="游明朝" panose="02020400000000000000" pitchFamily="18" charset="-128"/>
                <a:cs typeface="Times New Roman" panose="02020603050405020304" pitchFamily="18" charset="0"/>
              </a:rPr>
              <a:t>鼻腔</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や口腔粘膜のスワブ（ぬぐいとり試料）の汚染検査による内部被ばくの推定、血液や嘔吐物の放射化の測定による中性子線被ばくの線量評価などが代表例として挙げられます。</a:t>
            </a:r>
          </a:p>
          <a:p>
            <a:pPr>
              <a:buNone/>
            </a:pPr>
            <a:r>
              <a:rPr lang="ja-JP" altLang="ja-JP" dirty="0">
                <a:effectLst/>
                <a:ea typeface="游明朝" panose="02020400000000000000" pitchFamily="18" charset="-128"/>
                <a:cs typeface="Times New Roman" panose="02020603050405020304" pitchFamily="18" charset="0"/>
              </a:rPr>
              <a:t>これに対して、物理学的線量評価は、計測や計算をベースとした線量評価手法の総称です。計測による線量評価は体外計測法とバイオアッセイ法の２つに大別されます。体外計測法は、身体や臓器から放出される放射線を測定して、体内の放射性物質の残留量を計測し、内部被ばく線量を計算する手法です。バイオアッセイ法は、尿中や</a:t>
            </a:r>
            <a:r>
              <a:rPr lang="ja-JP" altLang="en-US" dirty="0">
                <a:effectLst/>
                <a:ea typeface="游明朝" panose="02020400000000000000" pitchFamily="18" charset="-128"/>
                <a:cs typeface="Times New Roman" panose="02020603050405020304" pitchFamily="18" charset="0"/>
              </a:rPr>
              <a:t>便中</a:t>
            </a:r>
            <a:r>
              <a:rPr lang="ja-JP" altLang="ja-JP" dirty="0">
                <a:effectLst/>
                <a:ea typeface="游明朝" panose="02020400000000000000" pitchFamily="18" charset="-128"/>
                <a:cs typeface="Times New Roman" panose="02020603050405020304" pitchFamily="18" charset="0"/>
              </a:rPr>
              <a:t>の放射性物質の排泄量を測定して内部被ばく線量を計算する方法です。計算に基づく線量評価では、事故の状況や被ばくの時間、作業時間等を問診で確認することで被ばくの可能性の評価ができ、さらに線源や放射性物質等の情報を追加することで計算による線量推定ができます。線源や被ばくした患者の位置関係などから事故時の状況を再現し、放射線を実測した結果から、被ばく線量を推定する再構築も用いられています。</a:t>
            </a:r>
            <a:endParaRPr kumimoji="1" lang="en-US" altLang="ja-JP" dirty="0"/>
          </a:p>
        </p:txBody>
      </p:sp>
    </p:spTree>
    <p:extLst>
      <p:ext uri="{BB962C8B-B14F-4D97-AF65-F5344CB8AC3E}">
        <p14:creationId xmlns:p14="http://schemas.microsoft.com/office/powerpoint/2010/main" val="23242065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79425" y="436563"/>
            <a:ext cx="6140450" cy="4605337"/>
          </a:xfrm>
        </p:spPr>
      </p:sp>
      <p:sp>
        <p:nvSpPr>
          <p:cNvPr id="3" name="ノート プレースホルダー 2"/>
          <p:cNvSpPr>
            <a:spLocks noGrp="1"/>
          </p:cNvSpPr>
          <p:nvPr>
            <p:ph type="body" idx="1"/>
          </p:nvPr>
        </p:nvSpPr>
        <p:spPr/>
        <p:txBody>
          <a:bodyPr/>
          <a:lstStyle/>
          <a:p>
            <a:pPr algn="just"/>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吸引した放射性核種の物理的・化学的形態と個人モニタリングの測定結果及び経過日数から摂取量と預託実効線量を計算するためのソフトウェア「</a:t>
            </a: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MONDAL3</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」が量研によって提供されています。前のスライドで仮定した作業者のコバルト</a:t>
            </a: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-60</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の吸入について、</a:t>
            </a: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MONDAL3</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に測定結果と核種、摂取条件、粒径、吸収のタイプ、計測量、放射能などの必要な条件を入力すると、同様の結果が得られることが確認できます。</a:t>
            </a:r>
          </a:p>
        </p:txBody>
      </p:sp>
    </p:spTree>
    <p:extLst>
      <p:ext uri="{BB962C8B-B14F-4D97-AF65-F5344CB8AC3E}">
        <p14:creationId xmlns:p14="http://schemas.microsoft.com/office/powerpoint/2010/main" val="13987205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79425" y="436563"/>
            <a:ext cx="6140450" cy="4605337"/>
          </a:xfrm>
        </p:spPr>
      </p:sp>
      <p:sp>
        <p:nvSpPr>
          <p:cNvPr id="3" name="ノート プレースホルダー 2"/>
          <p:cNvSpPr>
            <a:spLocks noGrp="1"/>
          </p:cNvSpPr>
          <p:nvPr>
            <p:ph type="body" idx="1"/>
          </p:nvPr>
        </p:nvSpPr>
        <p:spPr/>
        <p:txBody>
          <a:bodyPr/>
          <a:lstStyle/>
          <a:p>
            <a:pPr algn="just"/>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先に述べた通り、内部被ばく線量評価では、同じ核種でも粒径や吸収のタイプが異なると線量評価の結果も異なります。一例として、コバルト</a:t>
            </a: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60</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の形態による線量評価の結果をそれぞれ表にまとめました。タイプ</a:t>
            </a: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S</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M</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は化学形態による人体に吸収される速度の違いを示し、後に続く数値は粒子の大きさを示します。一般に作業者ほど放射性核種の放出源の近くにいることが多いため、作業者は</a:t>
            </a: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5 </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マイクロメートルが、公衆では</a:t>
            </a: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1 </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マイクロメートルが平均的な値とされていますが、実情に沿って値を選択する必要があります。この例では実効線量が最大となる場合では、最小の場合の約</a:t>
            </a: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5.6</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倍の値となりました。そのため、正確な被ばく線量評価には、現場からの情報が必要不可欠になります。</a:t>
            </a:r>
          </a:p>
        </p:txBody>
      </p:sp>
    </p:spTree>
    <p:extLst>
      <p:ext uri="{BB962C8B-B14F-4D97-AF65-F5344CB8AC3E}">
        <p14:creationId xmlns:p14="http://schemas.microsoft.com/office/powerpoint/2010/main" val="34458143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79425" y="436563"/>
            <a:ext cx="6140450" cy="4605337"/>
          </a:xfrm>
        </p:spPr>
      </p:sp>
      <p:sp>
        <p:nvSpPr>
          <p:cNvPr id="3" name="ノート プレースホルダー 2"/>
          <p:cNvSpPr>
            <a:spLocks noGrp="1"/>
          </p:cNvSpPr>
          <p:nvPr>
            <p:ph type="body" idx="1"/>
          </p:nvPr>
        </p:nvSpPr>
        <p:spPr/>
        <p:txBody>
          <a:bodyPr/>
          <a:lstStyle/>
          <a:p>
            <a:pPr indent="155981" defTabSz="990478">
              <a:defRPr/>
            </a:pP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まとめです。本講義では、放射線の外部被ばくと内部被ばくについて、それぞれの線量評価について解説しました。線量評価は治療方針や予後の推定などに不可欠ですが、その手法はそれぞれで得手不得手が分かれます。絶対的なものは存在しないため、複数の手法を用いて実施し、総合的な判断を下すことが重要になります。本講義はこれで終了です。</a:t>
            </a:r>
            <a:r>
              <a:rPr kumimoji="1" lang="ja-JP" altLang="ja-JP" kern="1200" dirty="0">
                <a:solidFill>
                  <a:schemeClr val="tx1"/>
                </a:solidFill>
                <a:effectLst/>
                <a:latin typeface="游明朝" panose="02020400000000000000" pitchFamily="18" charset="-128"/>
                <a:ea typeface="游明朝" panose="02020400000000000000" pitchFamily="18" charset="-128"/>
              </a:rPr>
              <a:t>なお、標準テキストには、参考資料が３枚ついておりますので、適宜ご参照ください。</a:t>
            </a:r>
          </a:p>
          <a:p>
            <a:pPr indent="155981" defTabSz="990478">
              <a:defRPr/>
            </a:pPr>
            <a:endParaRPr kumimoji="1" lang="ja-JP" altLang="en-US" dirty="0"/>
          </a:p>
        </p:txBody>
      </p:sp>
    </p:spTree>
    <p:extLst>
      <p:ext uri="{BB962C8B-B14F-4D97-AF65-F5344CB8AC3E}">
        <p14:creationId xmlns:p14="http://schemas.microsoft.com/office/powerpoint/2010/main" val="11693902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79425" y="436563"/>
            <a:ext cx="6140450" cy="4605337"/>
          </a:xfrm>
        </p:spPr>
      </p:sp>
      <p:sp>
        <p:nvSpPr>
          <p:cNvPr id="3" name="ノート プレースホルダー 2"/>
          <p:cNvSpPr>
            <a:spLocks noGrp="1"/>
          </p:cNvSpPr>
          <p:nvPr>
            <p:ph type="body" idx="1"/>
          </p:nvPr>
        </p:nvSpPr>
        <p:spPr/>
        <p:txBody>
          <a:bodyPr/>
          <a:lstStyle/>
          <a:p>
            <a:r>
              <a:rPr kumimoji="1" lang="ja-JP" altLang="en-US" dirty="0">
                <a:latin typeface="游明朝" panose="02020400000000000000" pitchFamily="18" charset="-128"/>
                <a:ea typeface="游明朝" panose="02020400000000000000" pitchFamily="18" charset="-128"/>
              </a:rPr>
              <a:t>作業者の実効線量係数を主な核種について示しています。</a:t>
            </a:r>
            <a:endParaRPr kumimoji="1" lang="en-US" altLang="ja-JP" dirty="0">
              <a:latin typeface="游明朝" panose="02020400000000000000" pitchFamily="18" charset="-128"/>
              <a:ea typeface="游明朝" panose="02020400000000000000" pitchFamily="18" charset="-128"/>
            </a:endParaRPr>
          </a:p>
          <a:p>
            <a:r>
              <a:rPr kumimoji="1" lang="ja-JP" altLang="en-US" dirty="0">
                <a:latin typeface="游明朝" panose="02020400000000000000" pitchFamily="18" charset="-128"/>
                <a:ea typeface="游明朝" panose="02020400000000000000" pitchFamily="18" charset="-128"/>
              </a:rPr>
              <a:t>一般公衆の実効線量係数は作業者と異なります。</a:t>
            </a:r>
            <a:endParaRPr kumimoji="1" lang="en-US" altLang="ja-JP" dirty="0">
              <a:latin typeface="游明朝" panose="02020400000000000000" pitchFamily="18" charset="-128"/>
              <a:ea typeface="游明朝" panose="02020400000000000000" pitchFamily="18" charset="-128"/>
            </a:endParaRPr>
          </a:p>
        </p:txBody>
      </p:sp>
    </p:spTree>
    <p:extLst>
      <p:ext uri="{BB962C8B-B14F-4D97-AF65-F5344CB8AC3E}">
        <p14:creationId xmlns:p14="http://schemas.microsoft.com/office/powerpoint/2010/main" val="29807175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79425" y="436563"/>
            <a:ext cx="6140450" cy="4605337"/>
          </a:xfrm>
        </p:spPr>
      </p:sp>
      <p:sp>
        <p:nvSpPr>
          <p:cNvPr id="3" name="ノート プレースホルダー 2"/>
          <p:cNvSpPr>
            <a:spLocks noGrp="1"/>
          </p:cNvSpPr>
          <p:nvPr>
            <p:ph type="body" idx="1"/>
          </p:nvPr>
        </p:nvSpPr>
        <p:spPr/>
        <p:txBody>
          <a:bodyPr/>
          <a:lstStyle/>
          <a:p>
            <a:r>
              <a:rPr kumimoji="1" lang="ja-JP" altLang="en-US" dirty="0">
                <a:latin typeface="游明朝" panose="02020400000000000000" pitchFamily="18" charset="-128"/>
                <a:ea typeface="游明朝" panose="02020400000000000000" pitchFamily="18" charset="-128"/>
              </a:rPr>
              <a:t>実効線量は、人体の臓器や組織の線量から計算される量で、測定器を使って直接測ることはできません。そこで、被ばく管理のために、実際に測定できる量（実用量）として、周辺線量当量と個人線量当量が用いられています。空間線量を測定する</a:t>
            </a:r>
            <a:r>
              <a:rPr kumimoji="1" lang="en-US" altLang="ja-JP" dirty="0" err="1">
                <a:latin typeface="游明朝" panose="02020400000000000000" pitchFamily="18" charset="-128"/>
                <a:ea typeface="游明朝" panose="02020400000000000000" pitchFamily="18" charset="-128"/>
              </a:rPr>
              <a:t>NaI</a:t>
            </a:r>
            <a:r>
              <a:rPr kumimoji="1" lang="en-US" altLang="ja-JP" dirty="0">
                <a:latin typeface="游明朝" panose="02020400000000000000" pitchFamily="18" charset="-128"/>
                <a:ea typeface="游明朝" panose="02020400000000000000" pitchFamily="18" charset="-128"/>
              </a:rPr>
              <a:t>(Tl)</a:t>
            </a:r>
            <a:r>
              <a:rPr kumimoji="1" lang="ja-JP" altLang="en-US" dirty="0">
                <a:latin typeface="游明朝" panose="02020400000000000000" pitchFamily="18" charset="-128"/>
                <a:ea typeface="游明朝" panose="02020400000000000000" pitchFamily="18" charset="-128"/>
              </a:rPr>
              <a:t>シンチレーションサーベイメーターや電離箱式サーベイメーターといった機器では、周辺線量当量を表示するように調整されています。</a:t>
            </a:r>
            <a:endParaRPr kumimoji="1" lang="en-US" altLang="ja-JP" dirty="0">
              <a:latin typeface="游明朝" panose="02020400000000000000" pitchFamily="18" charset="-128"/>
              <a:ea typeface="游明朝" panose="02020400000000000000" pitchFamily="18" charset="-128"/>
            </a:endParaRPr>
          </a:p>
          <a:p>
            <a:r>
              <a:rPr kumimoji="1" lang="ja-JP" altLang="en-US" dirty="0">
                <a:latin typeface="游明朝" panose="02020400000000000000" pitchFamily="18" charset="-128"/>
                <a:ea typeface="游明朝" panose="02020400000000000000" pitchFamily="18" charset="-128"/>
              </a:rPr>
              <a:t>実効線量と周辺線量当量の比率は、核種の違い（放出されるガンマ線エネルギーの違い）や照射条件により異なりますが、成人の場合、実効線量は、概ね周辺線量当量の</a:t>
            </a:r>
            <a:r>
              <a:rPr kumimoji="1" lang="en-US" altLang="ja-JP" dirty="0">
                <a:latin typeface="游明朝" panose="02020400000000000000" pitchFamily="18" charset="-128"/>
                <a:ea typeface="游明朝" panose="02020400000000000000" pitchFamily="18" charset="-128"/>
              </a:rPr>
              <a:t>0.55</a:t>
            </a:r>
            <a:r>
              <a:rPr kumimoji="1" lang="ja-JP" altLang="en-US" dirty="0">
                <a:latin typeface="游明朝" panose="02020400000000000000" pitchFamily="18" charset="-128"/>
                <a:ea typeface="游明朝" panose="02020400000000000000" pitchFamily="18" charset="-128"/>
              </a:rPr>
              <a:t>倍</a:t>
            </a:r>
            <a:r>
              <a:rPr kumimoji="1" lang="en-US" altLang="ja-JP" dirty="0">
                <a:latin typeface="游明朝" panose="02020400000000000000" pitchFamily="18" charset="-128"/>
                <a:ea typeface="游明朝" panose="02020400000000000000" pitchFamily="18" charset="-128"/>
              </a:rPr>
              <a:t>〜0.85</a:t>
            </a:r>
            <a:r>
              <a:rPr kumimoji="1" lang="ja-JP" altLang="en-US" dirty="0">
                <a:latin typeface="游明朝" panose="02020400000000000000" pitchFamily="18" charset="-128"/>
                <a:ea typeface="游明朝" panose="02020400000000000000" pitchFamily="18" charset="-128"/>
              </a:rPr>
              <a:t>倍程度になります。</a:t>
            </a:r>
            <a:endParaRPr kumimoji="1" lang="en-US" altLang="ja-JP" dirty="0">
              <a:latin typeface="游明朝" panose="02020400000000000000" pitchFamily="18" charset="-128"/>
              <a:ea typeface="游明朝" panose="02020400000000000000" pitchFamily="18" charset="-128"/>
            </a:endParaRPr>
          </a:p>
          <a:p>
            <a:endParaRPr kumimoji="1" lang="en-US" altLang="ja-JP" dirty="0">
              <a:latin typeface="游明朝" panose="02020400000000000000" pitchFamily="18" charset="-128"/>
              <a:ea typeface="游明朝" panose="02020400000000000000" pitchFamily="18" charset="-128"/>
            </a:endParaRPr>
          </a:p>
          <a:p>
            <a:r>
              <a:rPr kumimoji="1" lang="ja-JP" altLang="en-US" dirty="0">
                <a:latin typeface="游明朝" panose="02020400000000000000" pitchFamily="18" charset="-128"/>
                <a:ea typeface="游明朝" panose="02020400000000000000" pitchFamily="18" charset="-128"/>
              </a:rPr>
              <a:t>出典；</a:t>
            </a:r>
            <a:r>
              <a:rPr lang="ja-JP" altLang="en-US" dirty="0">
                <a:latin typeface="游明朝" panose="02020400000000000000" pitchFamily="18" charset="-128"/>
                <a:ea typeface="游明朝" panose="02020400000000000000" pitchFamily="18" charset="-128"/>
                <a:cs typeface="Arial Unicode MS" panose="020B0604020202020204" pitchFamily="50" charset="-128"/>
              </a:rPr>
              <a:t>特集 放射線防護に用いられる線量概念，日本原子力学会誌（</a:t>
            </a:r>
            <a:r>
              <a:rPr lang="en-US" altLang="ja-JP" dirty="0">
                <a:latin typeface="游明朝" panose="02020400000000000000" pitchFamily="18" charset="-128"/>
                <a:ea typeface="游明朝" panose="02020400000000000000" pitchFamily="18" charset="-128"/>
                <a:cs typeface="Arial Unicode MS" panose="020B0604020202020204" pitchFamily="50" charset="-128"/>
              </a:rPr>
              <a:t>2013</a:t>
            </a:r>
            <a:r>
              <a:rPr lang="ja-JP" altLang="en-US" dirty="0">
                <a:latin typeface="游明朝" panose="02020400000000000000" pitchFamily="18" charset="-128"/>
                <a:ea typeface="游明朝" panose="02020400000000000000" pitchFamily="18" charset="-128"/>
                <a:cs typeface="Arial Unicode MS" panose="020B0604020202020204" pitchFamily="50" charset="-128"/>
              </a:rPr>
              <a:t>）</a:t>
            </a:r>
            <a:endParaRPr kumimoji="1" lang="ja-JP" altLang="en-US" dirty="0">
              <a:latin typeface="游明朝" panose="02020400000000000000" pitchFamily="18" charset="-128"/>
              <a:ea typeface="游明朝" panose="02020400000000000000" pitchFamily="18" charset="-128"/>
            </a:endParaRPr>
          </a:p>
        </p:txBody>
      </p:sp>
    </p:spTree>
    <p:extLst>
      <p:ext uri="{BB962C8B-B14F-4D97-AF65-F5344CB8AC3E}">
        <p14:creationId xmlns:p14="http://schemas.microsoft.com/office/powerpoint/2010/main" val="7679481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79425" y="436563"/>
            <a:ext cx="6140450" cy="4605337"/>
          </a:xfrm>
        </p:spPr>
      </p:sp>
      <p:sp>
        <p:nvSpPr>
          <p:cNvPr id="3" name="ノート プレースホルダー 2"/>
          <p:cNvSpPr>
            <a:spLocks noGrp="1"/>
          </p:cNvSpPr>
          <p:nvPr>
            <p:ph type="body" idx="1"/>
          </p:nvPr>
        </p:nvSpPr>
        <p:spPr/>
        <p:txBody>
          <a:bodyPr/>
          <a:lstStyle/>
          <a:p>
            <a:r>
              <a:rPr kumimoji="1" lang="ja-JP" altLang="en-US" dirty="0">
                <a:latin typeface="游明朝" panose="02020400000000000000" pitchFamily="18" charset="-128"/>
                <a:ea typeface="游明朝" panose="02020400000000000000" pitchFamily="18" charset="-128"/>
              </a:rPr>
              <a:t>ホールボディカウンタの校正として、既知の量の放射性物質を封入したファントムを測定し、ピークカウントと放射能から係数効率を算出しておきます。被検者を実測したときに得られたピークカウントをこの係数効率で除すると体内に残留している放射能が得られます。</a:t>
            </a:r>
          </a:p>
        </p:txBody>
      </p:sp>
    </p:spTree>
    <p:extLst>
      <p:ext uri="{BB962C8B-B14F-4D97-AF65-F5344CB8AC3E}">
        <p14:creationId xmlns:p14="http://schemas.microsoft.com/office/powerpoint/2010/main" val="3668408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79425" y="436563"/>
            <a:ext cx="6140450" cy="4605337"/>
          </a:xfrm>
        </p:spPr>
      </p:sp>
      <p:sp>
        <p:nvSpPr>
          <p:cNvPr id="3" name="ノート プレースホルダー 2"/>
          <p:cNvSpPr>
            <a:spLocks noGrp="1"/>
          </p:cNvSpPr>
          <p:nvPr>
            <p:ph type="body" idx="1"/>
          </p:nvPr>
        </p:nvSpPr>
        <p:spPr/>
        <p:txBody>
          <a:bodyPr/>
          <a:lstStyle/>
          <a:p>
            <a:r>
              <a:rPr lang="ja-JP" altLang="ja-JP" dirty="0">
                <a:effectLst/>
                <a:latin typeface="游明朝" panose="02020400000000000000" pitchFamily="18" charset="-128"/>
                <a:ea typeface="游明朝" panose="02020400000000000000" pitchFamily="18" charset="-128"/>
                <a:cs typeface="Times New Roman" panose="02020603050405020304" pitchFamily="18" charset="0"/>
              </a:rPr>
              <a:t>被ばく線量の定義について、一度確認してみましょう。放射線が物質に付与した単位質量当たりのエネルギーが吸収線量で、その単位はグレイです。特定の臓器または組織に注目した吸収線量を組織吸収線量と呼び、同じくグレイの単位で評価されます。吸収線量に放射線の種類による影響の違いを考慮するための重み付けの値を放射線荷重係数ダブリューアールと呼びます。特定の放射線源のみを考慮すればよい場合には放射線荷重係数は一定となるため、吸収線量や組織吸収線量のみで考えて良い場合もあります。吸収線量に放射線荷重係数を積算した値が等価線量で、単位はシーベルトに変わります。各組織・臓器は放射線に対する感受性がそれぞれ異なるため、これらを考慮するための重み付けの値が組織荷重係数</a:t>
            </a:r>
            <a:r>
              <a:rPr lang="en-US" altLang="ja-JP" dirty="0">
                <a:effectLst/>
                <a:latin typeface="游明朝" panose="02020400000000000000" pitchFamily="18" charset="-128"/>
                <a:ea typeface="游明朝" panose="02020400000000000000" pitchFamily="18" charset="-128"/>
                <a:cs typeface="Times New Roman" panose="02020603050405020304" pitchFamily="18" charset="0"/>
              </a:rPr>
              <a:t>W</a:t>
            </a:r>
            <a:r>
              <a:rPr lang="en-US" altLang="ja-JP" baseline="-25000" dirty="0">
                <a:effectLst/>
                <a:latin typeface="游明朝" panose="02020400000000000000" pitchFamily="18" charset="-128"/>
                <a:ea typeface="游明朝" panose="02020400000000000000" pitchFamily="18" charset="-128"/>
                <a:cs typeface="Times New Roman" panose="02020603050405020304" pitchFamily="18" charset="0"/>
              </a:rPr>
              <a:t>T</a:t>
            </a:r>
            <a:r>
              <a:rPr lang="ja-JP" altLang="ja-JP" dirty="0">
                <a:effectLst/>
                <a:latin typeface="游明朝" panose="02020400000000000000" pitchFamily="18" charset="-128"/>
                <a:ea typeface="游明朝" panose="02020400000000000000" pitchFamily="18" charset="-128"/>
                <a:cs typeface="Times New Roman" panose="02020603050405020304" pitchFamily="18" charset="0"/>
              </a:rPr>
              <a:t>です。組織等価線量に対して組織荷重係数を掛け、全身について合計したものが実効線量です。単位は等価線量と同じくシーベルトが用いられます。実効線量は全身の被ばく量を平均的に評価した値であり、内部被ばくによって全身に放射性核種が分布する場合や複数の放射線が混在して広範囲に存在する場合に適した値です。したがって、表面汚染などを代表とする局所被ばくにおいては吸収線量や組織吸収線量を用いて評価するのが普通です。</a:t>
            </a:r>
            <a:endParaRPr kumimoji="1" lang="ja-JP" altLang="en-US" dirty="0">
              <a:latin typeface="游明朝" panose="02020400000000000000" pitchFamily="18" charset="-128"/>
              <a:ea typeface="游明朝" panose="02020400000000000000" pitchFamily="18" charset="-128"/>
            </a:endParaRPr>
          </a:p>
        </p:txBody>
      </p:sp>
    </p:spTree>
    <p:extLst>
      <p:ext uri="{BB962C8B-B14F-4D97-AF65-F5344CB8AC3E}">
        <p14:creationId xmlns:p14="http://schemas.microsoft.com/office/powerpoint/2010/main" val="84058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79425" y="436563"/>
            <a:ext cx="6140450" cy="4605337"/>
          </a:xfrm>
        </p:spPr>
      </p:sp>
      <p:sp>
        <p:nvSpPr>
          <p:cNvPr id="3" name="ノート プレースホルダー 2"/>
          <p:cNvSpPr>
            <a:spLocks noGrp="1"/>
          </p:cNvSpPr>
          <p:nvPr>
            <p:ph type="body" idx="1"/>
          </p:nvPr>
        </p:nvSpPr>
        <p:spPr/>
        <p:txBody>
          <a:bodyPr/>
          <a:lstStyle/>
          <a:p>
            <a:pPr indent="155981" defTabSz="990478">
              <a:defRPr/>
            </a:pP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まず、外部被ばくの線量評価手法について、いくつか代表的なものを紹介します。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E4CA6344-3B69-BA42-988E-3E3CEE3DCC30}" type="slidenum">
              <a:rPr kumimoji="1" lang="ja-JP" altLang="en-US" smtClean="0"/>
              <a:t>5</a:t>
            </a:fld>
            <a:endParaRPr kumimoji="1" lang="ja-JP" altLang="en-US"/>
          </a:p>
        </p:txBody>
      </p:sp>
    </p:spTree>
    <p:extLst>
      <p:ext uri="{BB962C8B-B14F-4D97-AF65-F5344CB8AC3E}">
        <p14:creationId xmlns:p14="http://schemas.microsoft.com/office/powerpoint/2010/main" val="3734492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79425" y="436563"/>
            <a:ext cx="6140450" cy="4605337"/>
          </a:xfrm>
        </p:spPr>
      </p:sp>
      <p:sp>
        <p:nvSpPr>
          <p:cNvPr id="3" name="ノート プレースホルダー 2"/>
          <p:cNvSpPr>
            <a:spLocks noGrp="1"/>
          </p:cNvSpPr>
          <p:nvPr>
            <p:ph type="body" idx="1"/>
          </p:nvPr>
        </p:nvSpPr>
        <p:spPr/>
        <p:txBody>
          <a:bodyPr/>
          <a:lstStyle/>
          <a:p>
            <a:pPr algn="just">
              <a:buNone/>
            </a:pP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末梢血の血球による被ばく線量評価は、他の方法と比較して容易であり、侵襲の度合いの低い手法です。血球数の推移による評価や染色体異常の分析など、具体的な手法は多岐に渡りますが、共通して全身の線量を平均的に評価できることが特徴です。</a:t>
            </a:r>
          </a:p>
          <a:p>
            <a:pPr algn="just">
              <a:buNone/>
            </a:pP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左下の図には、２グレイの被ばくをした場合の末梢血の血球数の推移を図に示しています。血球の種類によって血球数の推移が異なり、初期にはリンパ球が急激に減少するのに対し、好中球や血小板は被ばくから</a:t>
            </a: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30</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日前後に極小となることが分かります。</a:t>
            </a:r>
          </a:p>
          <a:p>
            <a:pPr algn="just">
              <a:buNone/>
            </a:pP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右下の図は、被ばく量によるリンパ球数の変化を、経過日数毎に示しています。この図からもわかる通り、血球数の推移は線量の値でも変化します。特に高線量被ばくが疑われる場合は、</a:t>
            </a: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4</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8</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時間ごとに末梢リンパ球数を評価し、その推移によって被ばく線量を推定します。</a:t>
            </a:r>
          </a:p>
          <a:p>
            <a:pPr algn="just"/>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被ばく量が</a:t>
            </a: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50</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グレイを超える場合には、血球減少が出現する前に死亡してしまいます。</a:t>
            </a:r>
          </a:p>
          <a:p>
            <a:endParaRPr kumimoji="1" lang="ja-JP" altLang="en-US" dirty="0">
              <a:latin typeface="游明朝" panose="02020400000000000000" pitchFamily="18" charset="-128"/>
              <a:ea typeface="游明朝" panose="02020400000000000000" pitchFamily="18" charset="-128"/>
            </a:endParaRPr>
          </a:p>
          <a:p>
            <a:r>
              <a:rPr kumimoji="1" lang="ja-JP" altLang="en-US" dirty="0">
                <a:latin typeface="游明朝" panose="02020400000000000000" pitchFamily="18" charset="-128"/>
                <a:ea typeface="游明朝" panose="02020400000000000000" pitchFamily="18" charset="-128"/>
              </a:rPr>
              <a:t>出典：</a:t>
            </a:r>
            <a:r>
              <a:rPr kumimoji="1" lang="en-US" altLang="ja-JP" dirty="0">
                <a:latin typeface="游明朝" panose="02020400000000000000" pitchFamily="18" charset="-128"/>
                <a:ea typeface="游明朝" panose="02020400000000000000" pitchFamily="18" charset="-128"/>
              </a:rPr>
              <a:t>HÜBNER, K.F., FRY, S.A. (</a:t>
            </a:r>
            <a:r>
              <a:rPr kumimoji="1" lang="en-US" altLang="ja-JP" dirty="0" err="1">
                <a:latin typeface="游明朝" panose="02020400000000000000" pitchFamily="18" charset="-128"/>
                <a:ea typeface="游明朝" panose="02020400000000000000" pitchFamily="18" charset="-128"/>
              </a:rPr>
              <a:t>Eds</a:t>
            </a:r>
            <a:r>
              <a:rPr kumimoji="1" lang="en-US" altLang="ja-JP" dirty="0">
                <a:latin typeface="游明朝" panose="02020400000000000000" pitchFamily="18" charset="-128"/>
                <a:ea typeface="游明朝" panose="02020400000000000000" pitchFamily="18" charset="-128"/>
              </a:rPr>
              <a:t>), The Medical Basis for Radiation Accident Preparedness (</a:t>
            </a:r>
            <a:r>
              <a:rPr kumimoji="1" lang="en-US" altLang="ja-JP" dirty="0" err="1">
                <a:latin typeface="游明朝" panose="02020400000000000000" pitchFamily="18" charset="-128"/>
                <a:ea typeface="游明朝" panose="02020400000000000000" pitchFamily="18" charset="-128"/>
              </a:rPr>
              <a:t>Proc.REAC</a:t>
            </a:r>
            <a:r>
              <a:rPr kumimoji="1" lang="en-US" altLang="ja-JP" dirty="0">
                <a:latin typeface="游明朝" panose="02020400000000000000" pitchFamily="18" charset="-128"/>
                <a:ea typeface="游明朝" panose="02020400000000000000" pitchFamily="18" charset="-128"/>
              </a:rPr>
              <a:t>/TS International Conference Oak Ridge, 1979), Elsevier, Amsterdam and New York (1980).</a:t>
            </a:r>
          </a:p>
          <a:p>
            <a:endParaRPr kumimoji="1" lang="ja-JP" altLang="en-US" dirty="0"/>
          </a:p>
        </p:txBody>
      </p:sp>
    </p:spTree>
    <p:extLst>
      <p:ext uri="{BB962C8B-B14F-4D97-AF65-F5344CB8AC3E}">
        <p14:creationId xmlns:p14="http://schemas.microsoft.com/office/powerpoint/2010/main" val="6136391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スライド イメージ プレースホルダ 1"/>
          <p:cNvSpPr>
            <a:spLocks noGrp="1" noRot="1" noChangeAspect="1" noTextEdit="1"/>
          </p:cNvSpPr>
          <p:nvPr>
            <p:ph type="sldImg"/>
          </p:nvPr>
        </p:nvSpPr>
        <p:spPr bwMode="auto">
          <a:xfrm>
            <a:off x="479425" y="436563"/>
            <a:ext cx="6140450" cy="4605337"/>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4035" name="ノート プレースホルダ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buNone/>
            </a:pP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ヒトの染色体も、線量評価に利用されています。</a:t>
            </a:r>
          </a:p>
          <a:p>
            <a:pPr algn="just"/>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人の体細胞には、</a:t>
            </a: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44</a:t>
            </a:r>
            <a:r>
              <a:rPr lang="ja-JP" altLang="en-US" kern="100" dirty="0">
                <a:effectLst/>
                <a:latin typeface="游明朝" panose="02020400000000000000" pitchFamily="18" charset="-128"/>
                <a:ea typeface="游明朝" panose="02020400000000000000" pitchFamily="18" charset="-128"/>
                <a:cs typeface="Times New Roman" panose="02020603050405020304" pitchFamily="18" charset="0"/>
              </a:rPr>
              <a:t>本</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の常染色体と</a:t>
            </a: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2</a:t>
            </a:r>
            <a:r>
              <a:rPr lang="ja-JP" altLang="en-US" kern="100" dirty="0">
                <a:effectLst/>
                <a:latin typeface="游明朝" panose="02020400000000000000" pitchFamily="18" charset="-128"/>
                <a:ea typeface="游明朝" panose="02020400000000000000" pitchFamily="18" charset="-128"/>
                <a:cs typeface="Times New Roman" panose="02020603050405020304" pitchFamily="18" charset="0"/>
              </a:rPr>
              <a:t>本</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の性染色体があります。</a:t>
            </a:r>
            <a:r>
              <a:rPr lang="ja-JP" altLang="en-US" kern="100" dirty="0">
                <a:effectLst/>
                <a:latin typeface="游明朝" panose="02020400000000000000" pitchFamily="18" charset="-128"/>
                <a:ea typeface="游明朝" panose="02020400000000000000" pitchFamily="18" charset="-128"/>
                <a:cs typeface="Times New Roman" panose="02020603050405020304" pitchFamily="18" charset="0"/>
              </a:rPr>
              <a:t>常</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染色体は第１番から第</a:t>
            </a: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22</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番までの染色体が２本ずつあります。中期染色体は、動原体を挟んで両手両足を開いたような形をしています。</a:t>
            </a:r>
          </a:p>
        </p:txBody>
      </p:sp>
    </p:spTree>
    <p:extLst>
      <p:ext uri="{BB962C8B-B14F-4D97-AF65-F5344CB8AC3E}">
        <p14:creationId xmlns:p14="http://schemas.microsoft.com/office/powerpoint/2010/main" val="20035917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スライド イメージ プレースホルダ 1"/>
          <p:cNvSpPr>
            <a:spLocks noGrp="1" noRot="1" noChangeAspect="1" noTextEdit="1"/>
          </p:cNvSpPr>
          <p:nvPr>
            <p:ph type="sldImg"/>
          </p:nvPr>
        </p:nvSpPr>
        <p:spPr bwMode="auto">
          <a:xfrm>
            <a:off x="479425" y="436563"/>
            <a:ext cx="6140450" cy="4605337"/>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3011" name="ノート プレースホルダ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buNone/>
            </a:pP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放射線により被ばくすると、これらの染色体が異常をきたすことがあります。放射線によって染色体が切断されると、</a:t>
            </a: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DNA</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修復機構は切断部分を再接合しようとします。このときに、接合が適切に行われないと染色体異常が生じます。</a:t>
            </a:r>
          </a:p>
          <a:p>
            <a:pPr algn="just">
              <a:buNone/>
            </a:pP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二動原体染色体や環状染色体のように、細胞分裂を起こすと細胞が死んでしまうような異常を不安定型異常といい、転座や逆位のように生存への影響の少ない異常を安定型異常と言います。不安定</a:t>
            </a:r>
            <a:r>
              <a:rPr lang="ja-JP" altLang="en-US" kern="100" dirty="0">
                <a:effectLst/>
                <a:latin typeface="游明朝" panose="02020400000000000000" pitchFamily="18" charset="-128"/>
                <a:ea typeface="游明朝" panose="02020400000000000000" pitchFamily="18" charset="-128"/>
                <a:cs typeface="Times New Roman" panose="02020603050405020304" pitchFamily="18" charset="0"/>
              </a:rPr>
              <a:t>型</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異常は被ばくからの</a:t>
            </a:r>
            <a:r>
              <a:rPr lang="ja-JP" altLang="en-US" kern="100" dirty="0">
                <a:effectLst/>
                <a:latin typeface="游明朝" panose="02020400000000000000" pitchFamily="18" charset="-128"/>
                <a:ea typeface="游明朝" panose="02020400000000000000" pitchFamily="18" charset="-128"/>
                <a:cs typeface="Times New Roman" panose="02020603050405020304" pitchFamily="18" charset="0"/>
              </a:rPr>
              <a:t>年月</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に応じて減少しますが、安定ガタ異常は失われずに残ります。</a:t>
            </a:r>
          </a:p>
          <a:p>
            <a:pPr algn="just"/>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末梢血リンパ球をフィトヘマグルチニン（</a:t>
            </a: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PHA</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）という薬剤で処理すると、細胞分裂を人為的に誘発でき、染色体構造を顕微鏡で観察することができるようになります。染色体異常の検出方法には、二動原体染色体頻度によるものや、</a:t>
            </a: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PCC</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法、フィッシュ法や</a:t>
            </a: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M</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フィッシュ法といった染色体分染法によるものがあります。この染色体異常からの線量評価は、外部被ばくの全身被ばく線量を比較的高い確度で検出することができます。末梢血リンパ球の培養の時間が必要なため、線量評価には採血から３日間程度の時間が必要となります。</a:t>
            </a:r>
          </a:p>
        </p:txBody>
      </p:sp>
    </p:spTree>
    <p:extLst>
      <p:ext uri="{BB962C8B-B14F-4D97-AF65-F5344CB8AC3E}">
        <p14:creationId xmlns:p14="http://schemas.microsoft.com/office/powerpoint/2010/main" val="4344708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79425" y="436563"/>
            <a:ext cx="6140450" cy="4605337"/>
          </a:xfrm>
        </p:spPr>
      </p:sp>
      <p:sp>
        <p:nvSpPr>
          <p:cNvPr id="3" name="ノート プレースホルダー 2"/>
          <p:cNvSpPr>
            <a:spLocks noGrp="1"/>
          </p:cNvSpPr>
          <p:nvPr>
            <p:ph type="body" idx="1"/>
          </p:nvPr>
        </p:nvSpPr>
        <p:spPr/>
        <p:txBody>
          <a:bodyPr/>
          <a:lstStyle/>
          <a:p>
            <a:pPr algn="just"/>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染色体異常と線量には、数理的な関係があります。あらかじめ照射実験を行い、数理的関係を表す検量線を作成しておけば、染色体異常頻度から線量評価ができます。福島原発事故の際には、図のガンマ線検量線を用いて線量評価が行われました。</a:t>
            </a:r>
          </a:p>
          <a:p>
            <a:pPr defTabSz="990478">
              <a:defRPr/>
            </a:pPr>
            <a:endParaRPr kumimoji="1" lang="en-US" altLang="ja-JP" dirty="0">
              <a:latin typeface="游明朝" panose="02020400000000000000" pitchFamily="18" charset="-128"/>
              <a:ea typeface="游明朝" panose="02020400000000000000" pitchFamily="18" charset="-128"/>
            </a:endParaRPr>
          </a:p>
          <a:p>
            <a:pPr defTabSz="990478">
              <a:defRPr/>
            </a:pPr>
            <a:r>
              <a:rPr kumimoji="1" lang="ja-JP" altLang="en-US" dirty="0">
                <a:latin typeface="游明朝" panose="02020400000000000000" pitchFamily="18" charset="-128"/>
                <a:ea typeface="游明朝" panose="02020400000000000000" pitchFamily="18" charset="-128"/>
              </a:rPr>
              <a:t>出典；</a:t>
            </a:r>
            <a:r>
              <a:rPr kumimoji="1" lang="en-US" altLang="ja-JP" dirty="0">
                <a:latin typeface="游明朝" panose="02020400000000000000" pitchFamily="18" charset="-128"/>
                <a:ea typeface="游明朝" panose="02020400000000000000" pitchFamily="18" charset="-128"/>
              </a:rPr>
              <a:t>Y. </a:t>
            </a:r>
            <a:r>
              <a:rPr kumimoji="1" lang="en-US" altLang="ja-JP" dirty="0" err="1">
                <a:latin typeface="游明朝" panose="02020400000000000000" pitchFamily="18" charset="-128"/>
                <a:ea typeface="游明朝" panose="02020400000000000000" pitchFamily="18" charset="-128"/>
              </a:rPr>
              <a:t>Suto</a:t>
            </a:r>
            <a:r>
              <a:rPr kumimoji="1" lang="en-US" altLang="ja-JP" dirty="0">
                <a:latin typeface="游明朝" panose="02020400000000000000" pitchFamily="18" charset="-128"/>
                <a:ea typeface="游明朝" panose="02020400000000000000" pitchFamily="18" charset="-128"/>
              </a:rPr>
              <a:t> et al., Health Phys. (2013)</a:t>
            </a:r>
          </a:p>
        </p:txBody>
      </p:sp>
    </p:spTree>
    <p:extLst>
      <p:ext uri="{BB962C8B-B14F-4D97-AF65-F5344CB8AC3E}">
        <p14:creationId xmlns:p14="http://schemas.microsoft.com/office/powerpoint/2010/main" val="1577317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3FD2B035-2781-9740-B933-4E3FC573D9A5}"/>
              </a:ext>
            </a:extLst>
          </p:cNvPr>
          <p:cNvSpPr/>
          <p:nvPr/>
        </p:nvSpPr>
        <p:spPr>
          <a:xfrm>
            <a:off x="0" y="1030288"/>
            <a:ext cx="9144000" cy="2571750"/>
          </a:xfrm>
          <a:prstGeom prst="rect">
            <a:avLst/>
          </a:prstGeom>
          <a:solidFill>
            <a:schemeClr val="accent3">
              <a:alpha val="50196"/>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350" b="1"/>
          </a:p>
        </p:txBody>
      </p:sp>
      <p:sp>
        <p:nvSpPr>
          <p:cNvPr id="2" name="タイトル 1">
            <a:extLst>
              <a:ext uri="{FF2B5EF4-FFF2-40B4-BE49-F238E27FC236}">
                <a16:creationId xmlns:a16="http://schemas.microsoft.com/office/drawing/2014/main" id="{14DF20F3-08E8-6C46-A3A3-8EE30F2E250B}"/>
              </a:ext>
            </a:extLst>
          </p:cNvPr>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297F6764-BE4F-9D48-A6F2-CAB7E70792B2}"/>
              </a:ext>
            </a:extLst>
          </p:cNvPr>
          <p:cNvSpPr>
            <a:spLocks noGrp="1"/>
          </p:cNvSpPr>
          <p:nvPr>
            <p:ph type="subTitle" idx="1"/>
          </p:nvPr>
        </p:nvSpPr>
        <p:spPr>
          <a:xfrm>
            <a:off x="1143000" y="3694113"/>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77697755-46E5-BB47-A2D1-E5637D4712D5}"/>
              </a:ext>
            </a:extLst>
          </p:cNvPr>
          <p:cNvSpPr>
            <a:spLocks noGrp="1"/>
          </p:cNvSpPr>
          <p:nvPr>
            <p:ph type="dt" sz="half" idx="10"/>
          </p:nvPr>
        </p:nvSpPr>
        <p:spPr/>
        <p:txBody>
          <a:bodyPr/>
          <a:lstStyle/>
          <a:p>
            <a:fld id="{23F885DB-E2A2-9748-AFBE-A12C0970D99E}" type="datetime1">
              <a:rPr kumimoji="1" lang="ja-JP" altLang="en-US" smtClean="0"/>
              <a:t>2025/6/30</a:t>
            </a:fld>
            <a:endParaRPr kumimoji="1" lang="ja-JP" altLang="en-US"/>
          </a:p>
        </p:txBody>
      </p:sp>
      <p:sp>
        <p:nvSpPr>
          <p:cNvPr id="5" name="フッター プレースホルダー 4">
            <a:extLst>
              <a:ext uri="{FF2B5EF4-FFF2-40B4-BE49-F238E27FC236}">
                <a16:creationId xmlns:a16="http://schemas.microsoft.com/office/drawing/2014/main" id="{D596E1B0-852F-2940-ABA1-7F4418B70CF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733D306-2DA5-D34C-B830-BF29F67A4CC3}"/>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496166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FDB598C-A41D-5146-A53E-8EA3415CD1C0}"/>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FF83289-7D9D-D741-B639-E3C142EBD724}"/>
              </a:ext>
            </a:extLst>
          </p:cNvPr>
          <p:cNvSpPr>
            <a:spLocks noGrp="1"/>
          </p:cNvSpPr>
          <p:nvPr>
            <p:ph type="body" orient="vert" idx="1"/>
          </p:nvPr>
        </p:nvSpPr>
        <p:spPr/>
        <p:txBody>
          <a:bodyPr vert="eaVert"/>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4338148-C7B7-FA4C-BC45-3EB888F1AB5C}"/>
              </a:ext>
            </a:extLst>
          </p:cNvPr>
          <p:cNvSpPr>
            <a:spLocks noGrp="1"/>
          </p:cNvSpPr>
          <p:nvPr>
            <p:ph type="dt" sz="half" idx="10"/>
          </p:nvPr>
        </p:nvSpPr>
        <p:spPr/>
        <p:txBody>
          <a:bodyPr/>
          <a:lstStyle/>
          <a:p>
            <a:fld id="{464AA624-EEF8-DE48-B879-925E30A798F6}" type="datetime1">
              <a:rPr kumimoji="1" lang="ja-JP" altLang="en-US" smtClean="0"/>
              <a:t>2025/6/30</a:t>
            </a:fld>
            <a:endParaRPr kumimoji="1" lang="ja-JP" altLang="en-US"/>
          </a:p>
        </p:txBody>
      </p:sp>
      <p:sp>
        <p:nvSpPr>
          <p:cNvPr id="5" name="フッター プレースホルダー 4">
            <a:extLst>
              <a:ext uri="{FF2B5EF4-FFF2-40B4-BE49-F238E27FC236}">
                <a16:creationId xmlns:a16="http://schemas.microsoft.com/office/drawing/2014/main" id="{762A84C3-7BEB-1A46-AD43-045506EB3BC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93A28D2-109A-1C44-9E5B-CDD7D069C6D9}"/>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3341389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C99F8909-157A-DC40-B0A9-9B2806218ABA}"/>
              </a:ext>
            </a:extLst>
          </p:cNvPr>
          <p:cNvSpPr/>
          <p:nvPr/>
        </p:nvSpPr>
        <p:spPr>
          <a:xfrm>
            <a:off x="6457950" y="0"/>
            <a:ext cx="2686050" cy="6858000"/>
          </a:xfrm>
          <a:prstGeom prst="rect">
            <a:avLst/>
          </a:prstGeom>
          <a:solidFill>
            <a:schemeClr val="accent3">
              <a:alpha val="50196"/>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350" b="1"/>
          </a:p>
        </p:txBody>
      </p:sp>
      <p:sp>
        <p:nvSpPr>
          <p:cNvPr id="2" name="縦書きタイトル 1">
            <a:extLst>
              <a:ext uri="{FF2B5EF4-FFF2-40B4-BE49-F238E27FC236}">
                <a16:creationId xmlns:a16="http://schemas.microsoft.com/office/drawing/2014/main" id="{C586AE35-AD60-D44C-85C0-F02C142DFAF4}"/>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DE71F55-62AD-304A-B87F-924B73CF06DF}"/>
              </a:ext>
            </a:extLst>
          </p:cNvPr>
          <p:cNvSpPr>
            <a:spLocks noGrp="1"/>
          </p:cNvSpPr>
          <p:nvPr>
            <p:ph type="body" orient="vert" idx="1"/>
          </p:nvPr>
        </p:nvSpPr>
        <p:spPr>
          <a:xfrm>
            <a:off x="628650" y="365125"/>
            <a:ext cx="5800725" cy="5811838"/>
          </a:xfrm>
        </p:spPr>
        <p:txBody>
          <a:bodyPr vert="eaVert"/>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808EE49-1B9B-3141-8443-347AA6212AFB}"/>
              </a:ext>
            </a:extLst>
          </p:cNvPr>
          <p:cNvSpPr>
            <a:spLocks noGrp="1"/>
          </p:cNvSpPr>
          <p:nvPr>
            <p:ph type="dt" sz="half" idx="10"/>
          </p:nvPr>
        </p:nvSpPr>
        <p:spPr/>
        <p:txBody>
          <a:bodyPr/>
          <a:lstStyle/>
          <a:p>
            <a:fld id="{F1216A74-FA3C-5C40-BFCD-0FBB7D86B034}" type="datetime1">
              <a:rPr kumimoji="1" lang="ja-JP" altLang="en-US" smtClean="0"/>
              <a:t>2025/6/30</a:t>
            </a:fld>
            <a:endParaRPr kumimoji="1" lang="ja-JP" altLang="en-US"/>
          </a:p>
        </p:txBody>
      </p:sp>
      <p:sp>
        <p:nvSpPr>
          <p:cNvPr id="5" name="フッター プレースホルダー 4">
            <a:extLst>
              <a:ext uri="{FF2B5EF4-FFF2-40B4-BE49-F238E27FC236}">
                <a16:creationId xmlns:a16="http://schemas.microsoft.com/office/drawing/2014/main" id="{EA148ED2-A6B6-A547-9548-BAF0F487E6B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C913B31-45A2-8C4D-9F12-192091F9BD5D}"/>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16253568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タイトルとコンテンツ">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E209397-A6D5-D641-99FE-66FEF9168278}" type="datetime1">
              <a:rPr kumimoji="1" lang="ja-JP" altLang="en-US" smtClean="0"/>
              <a:t>2025/6/30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4B988E9-CCFF-0344-B6EF-C0EAF5B5B87D}" type="slidenum">
              <a:rPr kumimoji="1" lang="ja-JP" altLang="en-US" smtClean="0"/>
              <a:t>‹#›</a:t>
            </a:fld>
            <a:endParaRPr kumimoji="1" lang="ja-JP" altLang="en-US"/>
          </a:p>
        </p:txBody>
      </p:sp>
      <p:sp>
        <p:nvSpPr>
          <p:cNvPr id="8" name="Title 7"/>
          <p:cNvSpPr>
            <a:spLocks noGrp="1"/>
          </p:cNvSpPr>
          <p:nvPr>
            <p:ph type="title"/>
          </p:nvPr>
        </p:nvSpPr>
        <p:spPr/>
        <p:txBody>
          <a:bodyPr/>
          <a:lstStyle/>
          <a:p>
            <a:r>
              <a:rPr lang="ja-JP" altLang="en-US"/>
              <a:t>マスター タイトルの書式設定</a:t>
            </a:r>
            <a:endParaRPr lang="en-US"/>
          </a:p>
        </p:txBody>
      </p:sp>
      <p:sp>
        <p:nvSpPr>
          <p:cNvPr id="10" name="Content Placeholder 9"/>
          <p:cNvSpPr>
            <a:spLocks noGrp="1"/>
          </p:cNvSpPr>
          <p:nvPr>
            <p:ph sz="quarter" idx="13"/>
          </p:nvPr>
        </p:nvSpPr>
        <p:spPr>
          <a:xfrm>
            <a:off x="457200" y="1273387"/>
            <a:ext cx="8229600" cy="4754880"/>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Tree>
    <p:extLst>
      <p:ext uri="{BB962C8B-B14F-4D97-AF65-F5344CB8AC3E}">
        <p14:creationId xmlns:p14="http://schemas.microsoft.com/office/powerpoint/2010/main" val="3804814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328E01-AF4F-1C4E-BD85-696582E9FC1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39DB9BF-763B-0945-A9AB-A377448A3060}"/>
              </a:ext>
            </a:extLst>
          </p:cNvPr>
          <p:cNvSpPr>
            <a:spLocks noGrp="1"/>
          </p:cNvSpPr>
          <p:nvPr>
            <p:ph idx="1"/>
          </p:nvPr>
        </p:nvSpPr>
        <p:spPr/>
        <p:txBody>
          <a:bodyPr/>
          <a:lstStyle/>
          <a:p>
            <a:pPr lvl="0"/>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D126471-58FC-5C4E-926F-7ED1149BA257}"/>
              </a:ext>
            </a:extLst>
          </p:cNvPr>
          <p:cNvSpPr>
            <a:spLocks noGrp="1"/>
          </p:cNvSpPr>
          <p:nvPr>
            <p:ph type="dt" sz="half" idx="10"/>
          </p:nvPr>
        </p:nvSpPr>
        <p:spPr/>
        <p:txBody>
          <a:bodyPr/>
          <a:lstStyle/>
          <a:p>
            <a:fld id="{091BF994-A08B-E54B-A9A4-523F45EB97CA}" type="datetime1">
              <a:rPr kumimoji="1" lang="ja-JP" altLang="en-US" smtClean="0"/>
              <a:t>2025/6/30</a:t>
            </a:fld>
            <a:endParaRPr kumimoji="1" lang="ja-JP" altLang="en-US"/>
          </a:p>
        </p:txBody>
      </p:sp>
      <p:sp>
        <p:nvSpPr>
          <p:cNvPr id="5" name="フッター プレースホルダー 4">
            <a:extLst>
              <a:ext uri="{FF2B5EF4-FFF2-40B4-BE49-F238E27FC236}">
                <a16:creationId xmlns:a16="http://schemas.microsoft.com/office/drawing/2014/main" id="{32780033-FCCF-C145-AD89-28AEA0AEB70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2DC33C2-B25C-6448-A2B3-F04868CDD1E7}"/>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2059732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7C9C73F2-6F11-1041-B1E6-6B8511C83AF4}"/>
              </a:ext>
            </a:extLst>
          </p:cNvPr>
          <p:cNvSpPr/>
          <p:nvPr/>
        </p:nvSpPr>
        <p:spPr>
          <a:xfrm>
            <a:off x="-4762" y="1601788"/>
            <a:ext cx="9144000" cy="3079541"/>
          </a:xfrm>
          <a:prstGeom prst="rect">
            <a:avLst/>
          </a:prstGeom>
          <a:solidFill>
            <a:schemeClr val="accent3">
              <a:alpha val="50196"/>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350" b="1"/>
          </a:p>
        </p:txBody>
      </p:sp>
      <p:sp>
        <p:nvSpPr>
          <p:cNvPr id="2" name="タイトル 1">
            <a:extLst>
              <a:ext uri="{FF2B5EF4-FFF2-40B4-BE49-F238E27FC236}">
                <a16:creationId xmlns:a16="http://schemas.microsoft.com/office/drawing/2014/main" id="{EA7CD886-6500-204E-B0AC-3212BEB38352}"/>
              </a:ext>
            </a:extLst>
          </p:cNvPr>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2D3308F-B85D-C645-B271-BF21FFEB022B}"/>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89853EA-BCA0-BE41-95CC-E79693471EB7}"/>
              </a:ext>
            </a:extLst>
          </p:cNvPr>
          <p:cNvSpPr>
            <a:spLocks noGrp="1"/>
          </p:cNvSpPr>
          <p:nvPr>
            <p:ph type="dt" sz="half" idx="10"/>
          </p:nvPr>
        </p:nvSpPr>
        <p:spPr/>
        <p:txBody>
          <a:bodyPr/>
          <a:lstStyle/>
          <a:p>
            <a:fld id="{07CB1D70-941A-3E48-868C-2950A32556C5}" type="datetime1">
              <a:rPr kumimoji="1" lang="ja-JP" altLang="en-US" smtClean="0"/>
              <a:t>2025/6/30</a:t>
            </a:fld>
            <a:endParaRPr kumimoji="1" lang="ja-JP" altLang="en-US"/>
          </a:p>
        </p:txBody>
      </p:sp>
      <p:sp>
        <p:nvSpPr>
          <p:cNvPr id="5" name="フッター プレースホルダー 4">
            <a:extLst>
              <a:ext uri="{FF2B5EF4-FFF2-40B4-BE49-F238E27FC236}">
                <a16:creationId xmlns:a16="http://schemas.microsoft.com/office/drawing/2014/main" id="{CCAE8EDB-FE14-3443-AEE0-690E3116877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0878861-6B1B-344F-882F-3D47E0E87495}"/>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849E888F-B801-EB41-BC49-DFA77E0DA3B8}"/>
              </a:ext>
            </a:extLst>
          </p:cNvPr>
          <p:cNvSpPr/>
          <p:nvPr userDrawn="1"/>
        </p:nvSpPr>
        <p:spPr>
          <a:xfrm>
            <a:off x="-4762" y="1601788"/>
            <a:ext cx="9144000" cy="3079541"/>
          </a:xfrm>
          <a:prstGeom prst="rect">
            <a:avLst/>
          </a:prstGeom>
          <a:solidFill>
            <a:schemeClr val="accent3">
              <a:alpha val="50196"/>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350" b="1"/>
          </a:p>
        </p:txBody>
      </p:sp>
    </p:spTree>
    <p:extLst>
      <p:ext uri="{BB962C8B-B14F-4D97-AF65-F5344CB8AC3E}">
        <p14:creationId xmlns:p14="http://schemas.microsoft.com/office/powerpoint/2010/main" val="4125259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A78812-28CF-A245-8EE3-7C8E1491DCE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373E256-C602-044A-8108-25D7D23B8EA7}"/>
              </a:ext>
            </a:extLst>
          </p:cNvPr>
          <p:cNvSpPr>
            <a:spLocks noGrp="1"/>
          </p:cNvSpPr>
          <p:nvPr>
            <p:ph sz="half" idx="1"/>
          </p:nvPr>
        </p:nvSpPr>
        <p:spPr>
          <a:xfrm>
            <a:off x="628650" y="1212575"/>
            <a:ext cx="3886200" cy="4964389"/>
          </a:xfrm>
        </p:spPr>
        <p:txBody>
          <a:body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049EE479-827F-E249-AEA5-0F54F0E5D5BA}"/>
              </a:ext>
            </a:extLst>
          </p:cNvPr>
          <p:cNvSpPr>
            <a:spLocks noGrp="1"/>
          </p:cNvSpPr>
          <p:nvPr>
            <p:ph sz="half" idx="2"/>
          </p:nvPr>
        </p:nvSpPr>
        <p:spPr>
          <a:xfrm>
            <a:off x="4629150" y="1212575"/>
            <a:ext cx="3886200" cy="4964389"/>
          </a:xfrm>
        </p:spPr>
        <p:txBody>
          <a:body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06FED6C8-FC29-3849-BB77-F1C8BE488178}"/>
              </a:ext>
            </a:extLst>
          </p:cNvPr>
          <p:cNvSpPr>
            <a:spLocks noGrp="1"/>
          </p:cNvSpPr>
          <p:nvPr>
            <p:ph type="dt" sz="half" idx="10"/>
          </p:nvPr>
        </p:nvSpPr>
        <p:spPr/>
        <p:txBody>
          <a:bodyPr/>
          <a:lstStyle/>
          <a:p>
            <a:fld id="{47181752-8E22-AF41-B5CC-B7D1D1FE76D2}" type="datetime1">
              <a:rPr kumimoji="1" lang="ja-JP" altLang="en-US" smtClean="0"/>
              <a:t>2025/6/30</a:t>
            </a:fld>
            <a:endParaRPr kumimoji="1" lang="ja-JP" altLang="en-US"/>
          </a:p>
        </p:txBody>
      </p:sp>
      <p:sp>
        <p:nvSpPr>
          <p:cNvPr id="6" name="フッター プレースホルダー 5">
            <a:extLst>
              <a:ext uri="{FF2B5EF4-FFF2-40B4-BE49-F238E27FC236}">
                <a16:creationId xmlns:a16="http://schemas.microsoft.com/office/drawing/2014/main" id="{53269C86-FA72-484B-9044-A7305519C6D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A3A1EE0-FC6F-F749-ACA6-F9C873E233A7}"/>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3244877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3F1E2ED-1914-2A45-9912-111F1FB2DEB4}"/>
              </a:ext>
            </a:extLst>
          </p:cNvPr>
          <p:cNvSpPr>
            <a:spLocks noGrp="1"/>
          </p:cNvSpPr>
          <p:nvPr>
            <p:ph type="title"/>
          </p:nvPr>
        </p:nvSpPr>
        <p:spPr>
          <a:xfrm>
            <a:off x="631135" y="188844"/>
            <a:ext cx="7886700" cy="77525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705377D-B40A-354E-A39C-1C55116108AE}"/>
              </a:ext>
            </a:extLst>
          </p:cNvPr>
          <p:cNvSpPr>
            <a:spLocks noGrp="1"/>
          </p:cNvSpPr>
          <p:nvPr>
            <p:ph type="body" idx="1"/>
          </p:nvPr>
        </p:nvSpPr>
        <p:spPr>
          <a:xfrm>
            <a:off x="629842" y="1185864"/>
            <a:ext cx="3868340" cy="823912"/>
          </a:xfrm>
        </p:spPr>
        <p:txBody>
          <a:bodyPr anchor="b">
            <a:normAutofit/>
          </a:bodyPr>
          <a:lstStyle>
            <a:lvl1pPr marL="0" indent="0">
              <a:buNone/>
              <a:defRPr sz="20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F67805B5-E682-1E47-8E90-BAD041F72DC6}"/>
              </a:ext>
            </a:extLst>
          </p:cNvPr>
          <p:cNvSpPr>
            <a:spLocks noGrp="1"/>
          </p:cNvSpPr>
          <p:nvPr>
            <p:ph sz="half" idx="2"/>
          </p:nvPr>
        </p:nvSpPr>
        <p:spPr>
          <a:xfrm>
            <a:off x="629842" y="2107097"/>
            <a:ext cx="3868340" cy="4082567"/>
          </a:xfrm>
        </p:spPr>
        <p:txBody>
          <a:body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545F1E25-6D51-174D-9B11-ED7DED0E2209}"/>
              </a:ext>
            </a:extLst>
          </p:cNvPr>
          <p:cNvSpPr>
            <a:spLocks noGrp="1"/>
          </p:cNvSpPr>
          <p:nvPr>
            <p:ph type="body" sz="quarter" idx="3"/>
          </p:nvPr>
        </p:nvSpPr>
        <p:spPr>
          <a:xfrm>
            <a:off x="4629150" y="1185864"/>
            <a:ext cx="3887391" cy="823912"/>
          </a:xfrm>
        </p:spPr>
        <p:txBody>
          <a:bodyPr anchor="b">
            <a:normAutofit/>
          </a:bodyPr>
          <a:lstStyle>
            <a:lvl1pPr marL="0" indent="0">
              <a:buNone/>
              <a:defRPr sz="20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コンテンツ プレースホルダー 5">
            <a:extLst>
              <a:ext uri="{FF2B5EF4-FFF2-40B4-BE49-F238E27FC236}">
                <a16:creationId xmlns:a16="http://schemas.microsoft.com/office/drawing/2014/main" id="{81972E23-216D-AC46-BA1B-AD4EC64A1D43}"/>
              </a:ext>
            </a:extLst>
          </p:cNvPr>
          <p:cNvSpPr>
            <a:spLocks noGrp="1"/>
          </p:cNvSpPr>
          <p:nvPr>
            <p:ph sz="quarter" idx="4"/>
          </p:nvPr>
        </p:nvSpPr>
        <p:spPr>
          <a:xfrm>
            <a:off x="4629150" y="2107097"/>
            <a:ext cx="3887391" cy="4082567"/>
          </a:xfrm>
        </p:spPr>
        <p:txBody>
          <a:body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94F9973E-8DC9-C048-B217-F2845AFFA04C}"/>
              </a:ext>
            </a:extLst>
          </p:cNvPr>
          <p:cNvSpPr>
            <a:spLocks noGrp="1"/>
          </p:cNvSpPr>
          <p:nvPr>
            <p:ph type="dt" sz="half" idx="10"/>
          </p:nvPr>
        </p:nvSpPr>
        <p:spPr/>
        <p:txBody>
          <a:bodyPr/>
          <a:lstStyle/>
          <a:p>
            <a:fld id="{C5AAAA31-1375-1249-BFBF-02EC5732C3D6}" type="datetime1">
              <a:rPr kumimoji="1" lang="ja-JP" altLang="en-US" smtClean="0"/>
              <a:t>2025/6/30</a:t>
            </a:fld>
            <a:endParaRPr kumimoji="1" lang="ja-JP" altLang="en-US"/>
          </a:p>
        </p:txBody>
      </p:sp>
      <p:sp>
        <p:nvSpPr>
          <p:cNvPr id="8" name="フッター プレースホルダー 7">
            <a:extLst>
              <a:ext uri="{FF2B5EF4-FFF2-40B4-BE49-F238E27FC236}">
                <a16:creationId xmlns:a16="http://schemas.microsoft.com/office/drawing/2014/main" id="{AD0C389F-9834-8C44-BDFD-60BA37ACE763}"/>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BA5DFB0D-8435-4C41-9436-031F511C2D0A}"/>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3264809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90E4DB5-A719-BF4F-BC21-C3797DD9F2CA}"/>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8013009A-EA91-274C-BA8C-5576DB2A08CD}"/>
              </a:ext>
            </a:extLst>
          </p:cNvPr>
          <p:cNvSpPr>
            <a:spLocks noGrp="1"/>
          </p:cNvSpPr>
          <p:nvPr>
            <p:ph type="dt" sz="half" idx="10"/>
          </p:nvPr>
        </p:nvSpPr>
        <p:spPr/>
        <p:txBody>
          <a:bodyPr/>
          <a:lstStyle/>
          <a:p>
            <a:fld id="{5971156F-B659-694C-8FD2-E1569C0AEB0E}" type="datetime1">
              <a:rPr kumimoji="1" lang="ja-JP" altLang="en-US" smtClean="0"/>
              <a:t>2025/6/30</a:t>
            </a:fld>
            <a:endParaRPr kumimoji="1" lang="ja-JP" altLang="en-US"/>
          </a:p>
        </p:txBody>
      </p:sp>
      <p:sp>
        <p:nvSpPr>
          <p:cNvPr id="4" name="フッター プレースホルダー 3">
            <a:extLst>
              <a:ext uri="{FF2B5EF4-FFF2-40B4-BE49-F238E27FC236}">
                <a16:creationId xmlns:a16="http://schemas.microsoft.com/office/drawing/2014/main" id="{E8EF46CC-D20B-464B-BB87-AAD29C30642A}"/>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29159BC8-B6D3-DF40-9C44-DDD9E3372983}"/>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325862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0E6F2BDD-51F0-D144-BA92-2B5FD5C6339E}"/>
              </a:ext>
            </a:extLst>
          </p:cNvPr>
          <p:cNvSpPr>
            <a:spLocks noGrp="1"/>
          </p:cNvSpPr>
          <p:nvPr>
            <p:ph type="dt" sz="half" idx="10"/>
          </p:nvPr>
        </p:nvSpPr>
        <p:spPr/>
        <p:txBody>
          <a:bodyPr/>
          <a:lstStyle/>
          <a:p>
            <a:fld id="{B6B90555-DED7-E445-ADC5-E747E08CD209}" type="datetime1">
              <a:rPr kumimoji="1" lang="ja-JP" altLang="en-US" smtClean="0"/>
              <a:t>2025/6/30</a:t>
            </a:fld>
            <a:endParaRPr kumimoji="1" lang="ja-JP" altLang="en-US"/>
          </a:p>
        </p:txBody>
      </p:sp>
      <p:sp>
        <p:nvSpPr>
          <p:cNvPr id="3" name="フッター プレースホルダー 2">
            <a:extLst>
              <a:ext uri="{FF2B5EF4-FFF2-40B4-BE49-F238E27FC236}">
                <a16:creationId xmlns:a16="http://schemas.microsoft.com/office/drawing/2014/main" id="{8112224B-1522-4547-AF82-B137F687EF3F}"/>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17D55C12-397C-3B49-9D1F-A2042711D940}"/>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3774259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B6AA2F-ABC7-0949-8DB7-4FCAC043FE2C}"/>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2C0053B-83E1-0C46-80D9-1772242D057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7FEFFFC7-0F37-594E-80E0-6703FFDDC54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809F9A7F-BF09-CF44-9C4C-8CE946038F16}"/>
              </a:ext>
            </a:extLst>
          </p:cNvPr>
          <p:cNvSpPr>
            <a:spLocks noGrp="1"/>
          </p:cNvSpPr>
          <p:nvPr>
            <p:ph type="dt" sz="half" idx="10"/>
          </p:nvPr>
        </p:nvSpPr>
        <p:spPr/>
        <p:txBody>
          <a:bodyPr/>
          <a:lstStyle/>
          <a:p>
            <a:fld id="{804C3D2A-CC9E-3E45-91AB-0F95CDE82708}" type="datetime1">
              <a:rPr kumimoji="1" lang="ja-JP" altLang="en-US" smtClean="0"/>
              <a:t>2025/6/30</a:t>
            </a:fld>
            <a:endParaRPr kumimoji="1" lang="ja-JP" altLang="en-US"/>
          </a:p>
        </p:txBody>
      </p:sp>
      <p:sp>
        <p:nvSpPr>
          <p:cNvPr id="6" name="フッター プレースホルダー 5">
            <a:extLst>
              <a:ext uri="{FF2B5EF4-FFF2-40B4-BE49-F238E27FC236}">
                <a16:creationId xmlns:a16="http://schemas.microsoft.com/office/drawing/2014/main" id="{4DA80626-FB76-A846-9AFF-1DD906993DA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910C0B1-5309-FE4A-BCC8-7B7BCD86C03F}"/>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2163487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A6F040C-0D4B-1940-BCDF-B3822528C492}"/>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FF48B6F6-3DA2-C347-90E4-D1E751FC8C5E}"/>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kumimoji="1" lang="ja-JP" altLang="en-US"/>
              <a:t>アイコンをクリックして図を追加</a:t>
            </a:r>
          </a:p>
        </p:txBody>
      </p:sp>
      <p:sp>
        <p:nvSpPr>
          <p:cNvPr id="4" name="テキスト プレースホルダー 3">
            <a:extLst>
              <a:ext uri="{FF2B5EF4-FFF2-40B4-BE49-F238E27FC236}">
                <a16:creationId xmlns:a16="http://schemas.microsoft.com/office/drawing/2014/main" id="{9F01AEBA-60FB-874C-982E-696B0E3B441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1B1F7FCF-1C34-1A4B-8F6E-BAC31E3E04E1}"/>
              </a:ext>
            </a:extLst>
          </p:cNvPr>
          <p:cNvSpPr>
            <a:spLocks noGrp="1"/>
          </p:cNvSpPr>
          <p:nvPr>
            <p:ph type="dt" sz="half" idx="10"/>
          </p:nvPr>
        </p:nvSpPr>
        <p:spPr/>
        <p:txBody>
          <a:bodyPr/>
          <a:lstStyle/>
          <a:p>
            <a:fld id="{64AE1F25-3B91-F249-BA3D-0751E82B818F}" type="datetime1">
              <a:rPr kumimoji="1" lang="ja-JP" altLang="en-US" smtClean="0"/>
              <a:t>2025/6/30</a:t>
            </a:fld>
            <a:endParaRPr kumimoji="1" lang="ja-JP" altLang="en-US"/>
          </a:p>
        </p:txBody>
      </p:sp>
      <p:sp>
        <p:nvSpPr>
          <p:cNvPr id="6" name="フッター プレースホルダー 5">
            <a:extLst>
              <a:ext uri="{FF2B5EF4-FFF2-40B4-BE49-F238E27FC236}">
                <a16:creationId xmlns:a16="http://schemas.microsoft.com/office/drawing/2014/main" id="{F6681C93-C35A-B046-9FF5-7B1DA740EDA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ABBA727-9A78-794C-81F0-AEBE2B8FE462}"/>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1024647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B85F44B2-54C0-A643-9B79-B153752011A6}"/>
              </a:ext>
            </a:extLst>
          </p:cNvPr>
          <p:cNvSpPr/>
          <p:nvPr/>
        </p:nvSpPr>
        <p:spPr>
          <a:xfrm>
            <a:off x="0" y="0"/>
            <a:ext cx="9144000" cy="1083365"/>
          </a:xfrm>
          <a:prstGeom prst="rect">
            <a:avLst/>
          </a:prstGeom>
          <a:solidFill>
            <a:schemeClr val="accent3">
              <a:alpha val="50196"/>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350" b="1"/>
          </a:p>
        </p:txBody>
      </p:sp>
      <p:sp>
        <p:nvSpPr>
          <p:cNvPr id="2" name="タイトル プレースホルダー 1">
            <a:extLst>
              <a:ext uri="{FF2B5EF4-FFF2-40B4-BE49-F238E27FC236}">
                <a16:creationId xmlns:a16="http://schemas.microsoft.com/office/drawing/2014/main" id="{FD66E361-43BC-2A44-A202-2758D5530ADC}"/>
              </a:ext>
            </a:extLst>
          </p:cNvPr>
          <p:cNvSpPr>
            <a:spLocks noGrp="1"/>
          </p:cNvSpPr>
          <p:nvPr>
            <p:ph type="title"/>
          </p:nvPr>
        </p:nvSpPr>
        <p:spPr>
          <a:xfrm>
            <a:off x="628650" y="188844"/>
            <a:ext cx="7886700" cy="77525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A08D515-4802-A54B-9510-8ABC3F3ADD99}"/>
              </a:ext>
            </a:extLst>
          </p:cNvPr>
          <p:cNvSpPr>
            <a:spLocks noGrp="1"/>
          </p:cNvSpPr>
          <p:nvPr>
            <p:ph type="body" idx="1"/>
          </p:nvPr>
        </p:nvSpPr>
        <p:spPr>
          <a:xfrm>
            <a:off x="628650" y="1272209"/>
            <a:ext cx="7886700" cy="4904755"/>
          </a:xfrm>
          <a:prstGeom prst="rect">
            <a:avLst/>
          </a:prstGeom>
        </p:spPr>
        <p:txBody>
          <a:bodyPr vert="horz" lIns="91440" tIns="45720" rIns="91440" bIns="45720" rtlCol="0">
            <a:normAutofit/>
          </a:bodyPr>
          <a:lstStyle/>
          <a:p>
            <a:pPr lvl="0"/>
            <a:r>
              <a:rPr kumimoji="1" lang="ja-JP" altLang="en-US"/>
              <a:t>マスター テキストの書式設定</a:t>
            </a:r>
            <a:endParaRPr kumimoji="1" lang="en-US" altLang="ja-JP" dirty="0"/>
          </a:p>
          <a:p>
            <a:pPr lvl="1"/>
            <a:r>
              <a:rPr kumimoji="1" lang="ja-JP" altLang="en-US"/>
              <a:t>第 </a:t>
            </a:r>
            <a:r>
              <a:rPr kumimoji="1" lang="en-US" altLang="ja-JP" dirty="0"/>
              <a:t>2 </a:t>
            </a:r>
            <a:r>
              <a:rPr kumimoji="1" lang="ja-JP" altLang="en-US"/>
              <a:t>レベル</a:t>
            </a:r>
            <a:endParaRPr kumimoji="1" lang="en-US" altLang="ja-JP" dirty="0"/>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 </a:t>
            </a:r>
            <a:r>
              <a:rPr kumimoji="1" lang="en-US" altLang="ja-JP" dirty="0"/>
              <a:t>4 </a:t>
            </a:r>
            <a:r>
              <a:rPr kumimoji="1" lang="ja-JP" altLang="en-US"/>
              <a:t>レベル</a:t>
            </a:r>
            <a:endParaRPr kumimoji="1" lang="en-US" altLang="ja-JP" dirty="0"/>
          </a:p>
          <a:p>
            <a:pPr lvl="4"/>
            <a:r>
              <a:rPr kumimoji="1" lang="ja-JP" altLang="en-US"/>
              <a:t>第 </a:t>
            </a:r>
            <a:r>
              <a:rPr kumimoji="1" lang="en-US" altLang="ja-JP" dirty="0"/>
              <a:t>5 </a:t>
            </a:r>
            <a:r>
              <a:rPr kumimoji="1" lang="ja-JP" altLang="en-US"/>
              <a:t>レベル</a:t>
            </a:r>
          </a:p>
        </p:txBody>
      </p:sp>
      <p:sp>
        <p:nvSpPr>
          <p:cNvPr id="4" name="日付プレースホルダー 3">
            <a:extLst>
              <a:ext uri="{FF2B5EF4-FFF2-40B4-BE49-F238E27FC236}">
                <a16:creationId xmlns:a16="http://schemas.microsoft.com/office/drawing/2014/main" id="{878C7A2A-2E3D-6A45-8EF8-62F8ECBBCB2A}"/>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820184B-7306-C141-92D1-630C2B43C9D4}" type="datetime1">
              <a:rPr kumimoji="1" lang="ja-JP" altLang="en-US" smtClean="0"/>
              <a:t>2025/6/30</a:t>
            </a:fld>
            <a:endParaRPr kumimoji="1" lang="ja-JP" altLang="en-US"/>
          </a:p>
        </p:txBody>
      </p:sp>
      <p:sp>
        <p:nvSpPr>
          <p:cNvPr id="5" name="フッター プレースホルダー 4">
            <a:extLst>
              <a:ext uri="{FF2B5EF4-FFF2-40B4-BE49-F238E27FC236}">
                <a16:creationId xmlns:a16="http://schemas.microsoft.com/office/drawing/2014/main" id="{18E725EC-5D26-854C-BFC5-6982826F7E9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999E5CCD-3011-8E46-87D4-2732124CF5BC}"/>
              </a:ext>
            </a:extLst>
          </p:cNvPr>
          <p:cNvSpPr>
            <a:spLocks noGrp="1"/>
          </p:cNvSpPr>
          <p:nvPr>
            <p:ph type="sldNum" sz="quarter" idx="4"/>
          </p:nvPr>
        </p:nvSpPr>
        <p:spPr>
          <a:xfrm>
            <a:off x="6944967"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3474077613"/>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Lst>
  <p:hf hdr="0" ftr="0" dt="0"/>
  <p:txStyles>
    <p:titleStyle>
      <a:lvl1pPr algn="ctr" defTabSz="685800" rtl="0" eaLnBrk="1" latinLnBrk="0" hangingPunct="1">
        <a:lnSpc>
          <a:spcPct val="90000"/>
        </a:lnSpc>
        <a:spcBef>
          <a:spcPct val="0"/>
        </a:spcBef>
        <a:buNone/>
        <a:defRPr kumimoji="1" sz="3300" b="1" kern="1200">
          <a:solidFill>
            <a:schemeClr val="tx1"/>
          </a:solidFill>
          <a:latin typeface="+mj-lt"/>
          <a:ea typeface="+mj-ea"/>
          <a:cs typeface="+mj-cs"/>
        </a:defRPr>
      </a:lvl1pPr>
    </p:titleStyle>
    <p:bodyStyle>
      <a:lvl1pPr marL="357188" indent="-357188" algn="l" defTabSz="685800" rtl="0" eaLnBrk="1" latinLnBrk="0" hangingPunct="1">
        <a:lnSpc>
          <a:spcPct val="90000"/>
        </a:lnSpc>
        <a:spcBef>
          <a:spcPts val="750"/>
        </a:spcBef>
        <a:buClr>
          <a:schemeClr val="accent3">
            <a:lumMod val="75000"/>
          </a:schemeClr>
        </a:buClr>
        <a:buFont typeface="ヒラギノ角ゴシック W3" panose="020B0400000000000000" pitchFamily="34" charset="-128"/>
        <a:buChar char="❖"/>
        <a:tabLst/>
        <a:defRPr kumimoji="1" sz="2100" kern="1200">
          <a:solidFill>
            <a:schemeClr val="tx1"/>
          </a:solidFill>
          <a:latin typeface="+mn-lt"/>
          <a:ea typeface="+mn-ea"/>
          <a:cs typeface="+mn-cs"/>
        </a:defRPr>
      </a:lvl1pPr>
      <a:lvl2pPr marL="714375" indent="-371475" algn="l" defTabSz="685800" rtl="0" eaLnBrk="1" latinLnBrk="0" hangingPunct="1">
        <a:lnSpc>
          <a:spcPct val="90000"/>
        </a:lnSpc>
        <a:spcBef>
          <a:spcPts val="375"/>
        </a:spcBef>
        <a:buClr>
          <a:schemeClr val="accent3">
            <a:lumMod val="75000"/>
          </a:schemeClr>
        </a:buClr>
        <a:buFont typeface="ヒラギノ角ゴシック W3" panose="020B0400000000000000" pitchFamily="34" charset="-128"/>
        <a:buChar char="◇"/>
        <a:tabLst/>
        <a:defRPr kumimoji="1" sz="1800" kern="1200">
          <a:solidFill>
            <a:schemeClr val="tx1"/>
          </a:solidFill>
          <a:latin typeface="+mn-lt"/>
          <a:ea typeface="+mn-ea"/>
          <a:cs typeface="+mn-cs"/>
        </a:defRPr>
      </a:lvl2pPr>
      <a:lvl3pPr marL="981075" indent="-295275" algn="l" defTabSz="685800" rtl="0" eaLnBrk="1" latinLnBrk="0" hangingPunct="1">
        <a:lnSpc>
          <a:spcPct val="90000"/>
        </a:lnSpc>
        <a:spcBef>
          <a:spcPts val="375"/>
        </a:spcBef>
        <a:buClr>
          <a:schemeClr val="accent3">
            <a:lumMod val="75000"/>
          </a:schemeClr>
        </a:buClr>
        <a:buFont typeface="Wingdings" pitchFamily="2" charset="2"/>
        <a:buChar char="u"/>
        <a:tabLst/>
        <a:defRPr kumimoji="1" sz="1500" kern="1200">
          <a:solidFill>
            <a:schemeClr val="tx1"/>
          </a:solidFill>
          <a:latin typeface="+mn-lt"/>
          <a:ea typeface="+mn-ea"/>
          <a:cs typeface="+mn-cs"/>
        </a:defRPr>
      </a:lvl3pPr>
      <a:lvl4pPr marL="1371600" indent="-342900" algn="l" defTabSz="685800" rtl="0" eaLnBrk="1" latinLnBrk="0" hangingPunct="1">
        <a:lnSpc>
          <a:spcPct val="90000"/>
        </a:lnSpc>
        <a:spcBef>
          <a:spcPts val="375"/>
        </a:spcBef>
        <a:buClr>
          <a:schemeClr val="accent3">
            <a:lumMod val="75000"/>
          </a:schemeClr>
        </a:buClr>
        <a:buFont typeface="Wingdings" pitchFamily="2" charset="2"/>
        <a:buChar char="p"/>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3">
            <a:lumMod val="75000"/>
          </a:schemeClr>
        </a:buClr>
        <a:buFont typeface="Wingdings" pitchFamily="2" charset="2"/>
        <a:buChar char="n"/>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9.tiff"/><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 Id="rId9" Type="http://schemas.openxmlformats.org/officeDocument/2006/relationships/image" Target="../media/image20.tif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0.gif"/><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8" Type="http://schemas.openxmlformats.org/officeDocument/2006/relationships/image" Target="../media/image36.jpeg"/><Relationship Id="rId13" Type="http://schemas.openxmlformats.org/officeDocument/2006/relationships/image" Target="../media/image41.jpeg"/><Relationship Id="rId3" Type="http://schemas.openxmlformats.org/officeDocument/2006/relationships/image" Target="../media/image31.jpeg"/><Relationship Id="rId7" Type="http://schemas.openxmlformats.org/officeDocument/2006/relationships/image" Target="../media/image35.jpeg"/><Relationship Id="rId12" Type="http://schemas.openxmlformats.org/officeDocument/2006/relationships/image" Target="../media/image40.jpeg"/><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34.jpeg"/><Relationship Id="rId11" Type="http://schemas.openxmlformats.org/officeDocument/2006/relationships/image" Target="../media/image39.jpeg"/><Relationship Id="rId5" Type="http://schemas.openxmlformats.org/officeDocument/2006/relationships/image" Target="../media/image33.jpeg"/><Relationship Id="rId10" Type="http://schemas.openxmlformats.org/officeDocument/2006/relationships/image" Target="../media/image38.jpeg"/><Relationship Id="rId4" Type="http://schemas.openxmlformats.org/officeDocument/2006/relationships/image" Target="../media/image32.png"/><Relationship Id="rId9" Type="http://schemas.openxmlformats.org/officeDocument/2006/relationships/image" Target="../media/image37.jpeg"/></Relationships>
</file>

<file path=ppt/slides/_rels/slide27.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43.png"/><Relationship Id="rId4" Type="http://schemas.openxmlformats.org/officeDocument/2006/relationships/hyperlink" Target="http://www.google.co.jp/url?sa=i&amp;rct=j&amp;q=&amp;esrc=s&amp;source=images&amp;cd=&amp;cad=rja&amp;uact=8&amp;ved=0CAcQjRw&amp;url=http://www.nirs.go.jp/information/qa/qa.php&amp;ei=G5NZVbHWKcPPmwXl64CACQ&amp;bvm=bv.93564037,d.dGY&amp;psig=AFQjCNHApNrCSpbFTY1s0fQX5jaDg8N5WQ&amp;ust=1432020090396829"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49.png"/><Relationship Id="rId2" Type="http://schemas.openxmlformats.org/officeDocument/2006/relationships/notesSlide" Target="../notesSlides/notesSlide34.xml"/><Relationship Id="rId1" Type="http://schemas.openxmlformats.org/officeDocument/2006/relationships/slideLayout" Target="../slideLayouts/slideLayout6.xml"/><Relationship Id="rId6" Type="http://schemas.openxmlformats.org/officeDocument/2006/relationships/image" Target="../media/image48.png"/><Relationship Id="rId5" Type="http://schemas.microsoft.com/office/2007/relationships/hdphoto" Target="../media/hdphoto3.wdp"/><Relationship Id="rId4" Type="http://schemas.openxmlformats.org/officeDocument/2006/relationships/image" Target="../media/image47.png"/></Relationships>
</file>

<file path=ppt/slides/_rels/slide35.xml.rels><?xml version="1.0" encoding="UTF-8" standalone="yes"?>
<Relationships xmlns="http://schemas.openxmlformats.org/package/2006/relationships"><Relationship Id="rId3" Type="http://schemas.openxmlformats.org/officeDocument/2006/relationships/image" Target="../media/image50.png"/><Relationship Id="rId7" Type="http://schemas.microsoft.com/office/2007/relationships/hdphoto" Target="../media/hdphoto5.wdp"/><Relationship Id="rId2" Type="http://schemas.openxmlformats.org/officeDocument/2006/relationships/notesSlide" Target="../notesSlides/notesSlide35.xml"/><Relationship Id="rId1" Type="http://schemas.openxmlformats.org/officeDocument/2006/relationships/slideLayout" Target="../slideLayouts/slideLayout6.xml"/><Relationship Id="rId6" Type="http://schemas.openxmlformats.org/officeDocument/2006/relationships/image" Target="../media/image51.png"/><Relationship Id="rId5" Type="http://schemas.openxmlformats.org/officeDocument/2006/relationships/hyperlink" Target="http://www.google.co.jp/url?sa=i&amp;rct=j&amp;q=&amp;esrc=s&amp;source=images&amp;cd=&amp;cad=rja&amp;uact=8&amp;ved=0CAcQjRw&amp;url=http://www.nirs.go.jp/information/qa/qa.php&amp;ei=G5NZVbHWKcPPmwXl64CACQ&amp;bvm=bv.93564037,d.dGY&amp;psig=AFQjCNHApNrCSpbFTY1s0fQX5jaDg8N5WQ&amp;ust=1432020090396829" TargetMode="External"/><Relationship Id="rId4" Type="http://schemas.microsoft.com/office/2007/relationships/hdphoto" Target="../media/hdphoto4.wdp"/></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6.wmf"/><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4CBB1B-9545-2F41-BA80-0EF1F9F6E46B}"/>
              </a:ext>
            </a:extLst>
          </p:cNvPr>
          <p:cNvSpPr>
            <a:spLocks noGrp="1"/>
          </p:cNvSpPr>
          <p:nvPr>
            <p:ph type="ctrTitle"/>
          </p:nvPr>
        </p:nvSpPr>
        <p:spPr/>
        <p:txBody>
          <a:bodyPr/>
          <a:lstStyle/>
          <a:p>
            <a:r>
              <a:rPr lang="ja-JP" altLang="en-US"/>
              <a:t>外部被ばくと内部被ばくの線量評価</a:t>
            </a:r>
            <a:endParaRPr kumimoji="1" lang="ja-JP" altLang="en-US"/>
          </a:p>
        </p:txBody>
      </p:sp>
      <p:sp>
        <p:nvSpPr>
          <p:cNvPr id="3" name="字幕 2">
            <a:extLst>
              <a:ext uri="{FF2B5EF4-FFF2-40B4-BE49-F238E27FC236}">
                <a16:creationId xmlns:a16="http://schemas.microsoft.com/office/drawing/2014/main" id="{1F19403C-3390-9C4F-B723-A92F9825AC86}"/>
              </a:ext>
            </a:extLst>
          </p:cNvPr>
          <p:cNvSpPr>
            <a:spLocks noGrp="1"/>
          </p:cNvSpPr>
          <p:nvPr>
            <p:ph type="subTitle" idx="1"/>
          </p:nvPr>
        </p:nvSpPr>
        <p:spPr/>
        <p:txBody>
          <a:bodyPr/>
          <a:lstStyle/>
          <a:p>
            <a:r>
              <a:rPr lang="ja-JP" altLang="en-US"/>
              <a:t>原子力災害医療　専門研修</a:t>
            </a:r>
            <a:endParaRPr lang="en-US" altLang="ja-JP" dirty="0"/>
          </a:p>
          <a:p>
            <a:r>
              <a:rPr lang="ja-JP" altLang="en-US"/>
              <a:t>中核人材</a:t>
            </a:r>
            <a:r>
              <a:rPr lang="en-US" altLang="ja-JP" dirty="0"/>
              <a:t>-4</a:t>
            </a:r>
          </a:p>
        </p:txBody>
      </p:sp>
      <p:sp>
        <p:nvSpPr>
          <p:cNvPr id="6" name="テキスト ボックス 5">
            <a:extLst>
              <a:ext uri="{FF2B5EF4-FFF2-40B4-BE49-F238E27FC236}">
                <a16:creationId xmlns:a16="http://schemas.microsoft.com/office/drawing/2014/main" id="{C19FF13B-9407-2144-9CD5-6BCA163126B7}"/>
              </a:ext>
            </a:extLst>
          </p:cNvPr>
          <p:cNvSpPr txBox="1"/>
          <p:nvPr/>
        </p:nvSpPr>
        <p:spPr>
          <a:xfrm>
            <a:off x="2171343" y="4887694"/>
            <a:ext cx="4801314" cy="646331"/>
          </a:xfrm>
          <a:prstGeom prst="rect">
            <a:avLst/>
          </a:prstGeom>
          <a:noFill/>
        </p:spPr>
        <p:txBody>
          <a:bodyPr wrap="none" rtlCol="0">
            <a:spAutoFit/>
          </a:bodyPr>
          <a:lstStyle/>
          <a:p>
            <a:pPr algn="ctr"/>
            <a:r>
              <a:rPr lang="ja-JP" altLang="en-US" dirty="0"/>
              <a:t>国立研究開発法人量子科学技術研究開発機構</a:t>
            </a:r>
            <a:endParaRPr kumimoji="1" lang="en-US" altLang="ja-JP" dirty="0"/>
          </a:p>
          <a:p>
            <a:pPr algn="ctr"/>
            <a:r>
              <a:rPr kumimoji="1" lang="en-US" altLang="ja-JP" dirty="0"/>
              <a:t>Ver</a:t>
            </a:r>
            <a:r>
              <a:rPr kumimoji="1" lang="en-US" altLang="ja-JP"/>
              <a:t>.202506</a:t>
            </a:r>
            <a:endParaRPr kumimoji="1" lang="ja-JP" altLang="en-US" dirty="0"/>
          </a:p>
        </p:txBody>
      </p:sp>
    </p:spTree>
    <p:extLst>
      <p:ext uri="{BB962C8B-B14F-4D97-AF65-F5344CB8AC3E}">
        <p14:creationId xmlns:p14="http://schemas.microsoft.com/office/powerpoint/2010/main" val="34869851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p:txBody>
          <a:bodyPr/>
          <a:lstStyle/>
          <a:p>
            <a:r>
              <a:rPr lang="ja-JP" altLang="en-US"/>
              <a:t>染色体解析による外部被ばく線量評価</a:t>
            </a:r>
            <a:endParaRPr lang="ja-JP" altLang="en-US" dirty="0"/>
          </a:p>
        </p:txBody>
      </p:sp>
      <p:sp>
        <p:nvSpPr>
          <p:cNvPr id="7" name="テキスト ボックス 6"/>
          <p:cNvSpPr txBox="1"/>
          <p:nvPr/>
        </p:nvSpPr>
        <p:spPr>
          <a:xfrm>
            <a:off x="1115616" y="5323274"/>
            <a:ext cx="6984776" cy="553998"/>
          </a:xfrm>
          <a:prstGeom prst="rect">
            <a:avLst/>
          </a:prstGeom>
          <a:noFill/>
        </p:spPr>
        <p:txBody>
          <a:bodyPr wrap="square" rtlCol="0">
            <a:spAutoFit/>
          </a:bodyPr>
          <a:lstStyle/>
          <a:p>
            <a:pPr algn="ctr"/>
            <a:r>
              <a:rPr kumimoji="1" lang="ja-JP" altLang="en-US" sz="1600" b="1" dirty="0">
                <a:latin typeface="+mn-ea"/>
              </a:rPr>
              <a:t>線質の異なる放射線による二動原体染色体出現頻度</a:t>
            </a:r>
            <a:endParaRPr kumimoji="1" lang="en-US" altLang="ja-JP" sz="1600" b="1" dirty="0">
              <a:latin typeface="+mn-ea"/>
            </a:endParaRPr>
          </a:p>
          <a:p>
            <a:pPr algn="ctr"/>
            <a:r>
              <a:rPr kumimoji="1" lang="en-US" altLang="ja-JP" sz="1400" dirty="0">
                <a:latin typeface="+mn-ea"/>
                <a:cs typeface="Arial Unicode MS" panose="020B0604020202020204" pitchFamily="50" charset="-128"/>
              </a:rPr>
              <a:t>R. J. </a:t>
            </a:r>
            <a:r>
              <a:rPr kumimoji="1" lang="en-US" altLang="ja-JP" sz="1400" dirty="0" err="1">
                <a:latin typeface="+mn-ea"/>
                <a:cs typeface="Arial Unicode MS" panose="020B0604020202020204" pitchFamily="50" charset="-128"/>
              </a:rPr>
              <a:t>Dufrain</a:t>
            </a:r>
            <a:r>
              <a:rPr kumimoji="1" lang="en-US" altLang="ja-JP" sz="1400" dirty="0">
                <a:latin typeface="+mn-ea"/>
                <a:cs typeface="Arial Unicode MS" panose="020B0604020202020204" pitchFamily="50" charset="-128"/>
              </a:rPr>
              <a:t> et al., 1980 </a:t>
            </a:r>
            <a:r>
              <a:rPr kumimoji="1" lang="ja-JP" altLang="en-US" sz="1400" dirty="0">
                <a:latin typeface="+mn-ea"/>
              </a:rPr>
              <a:t>より抜粋</a:t>
            </a:r>
          </a:p>
        </p:txBody>
      </p:sp>
      <p:sp>
        <p:nvSpPr>
          <p:cNvPr id="8" name="テキスト ボックス 7"/>
          <p:cNvSpPr txBox="1"/>
          <p:nvPr/>
        </p:nvSpPr>
        <p:spPr>
          <a:xfrm>
            <a:off x="1066799" y="5849767"/>
            <a:ext cx="7010400" cy="85305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lnSpc>
                <a:spcPts val="3060"/>
              </a:lnSpc>
            </a:pPr>
            <a:r>
              <a:rPr lang="ja-JP" altLang="en-US" sz="1600" dirty="0">
                <a:solidFill>
                  <a:srgbClr val="FF0000"/>
                </a:solidFill>
                <a:latin typeface="+mn-ea"/>
              </a:rPr>
              <a:t>予め</a:t>
            </a:r>
            <a:r>
              <a:rPr lang="ja-JP" altLang="en-US" sz="1600" dirty="0">
                <a:latin typeface="+mn-ea"/>
              </a:rPr>
              <a:t>細胞の</a:t>
            </a:r>
            <a:r>
              <a:rPr lang="en-US" altLang="ja-JP" sz="1600" dirty="0">
                <a:latin typeface="+mn-ea"/>
              </a:rPr>
              <a:t>in vitro</a:t>
            </a:r>
            <a:r>
              <a:rPr lang="ja-JP" altLang="en-US" sz="1600" dirty="0">
                <a:latin typeface="+mn-ea"/>
              </a:rPr>
              <a:t>照射実験で</a:t>
            </a:r>
            <a:r>
              <a:rPr lang="ja-JP" altLang="en-US" sz="1600" dirty="0">
                <a:solidFill>
                  <a:srgbClr val="FF0000"/>
                </a:solidFill>
                <a:latin typeface="+mn-ea"/>
              </a:rPr>
              <a:t>検量線</a:t>
            </a:r>
            <a:r>
              <a:rPr lang="ja-JP" altLang="en-US" sz="1600" dirty="0">
                <a:latin typeface="+mn-ea"/>
              </a:rPr>
              <a:t>を作製しておけば，</a:t>
            </a:r>
            <a:endParaRPr lang="en-US" altLang="ja-JP" sz="1600" dirty="0">
              <a:latin typeface="+mn-ea"/>
            </a:endParaRPr>
          </a:p>
          <a:p>
            <a:pPr algn="ctr">
              <a:lnSpc>
                <a:spcPts val="3060"/>
              </a:lnSpc>
            </a:pPr>
            <a:r>
              <a:rPr lang="ja-JP" altLang="en-US" sz="1600" dirty="0">
                <a:latin typeface="+mn-ea"/>
              </a:rPr>
              <a:t>放射線</a:t>
            </a:r>
            <a:r>
              <a:rPr kumimoji="1" lang="ja-JP" altLang="en-US" sz="1600" dirty="0">
                <a:latin typeface="+mn-ea"/>
              </a:rPr>
              <a:t>被ばくを受けた人の染色体異常頻度から線量評価ができる。</a:t>
            </a:r>
          </a:p>
        </p:txBody>
      </p:sp>
      <p:pic>
        <p:nvPicPr>
          <p:cNvPr id="10" name="コンテンツ プレースホルダー 9" descr="図5.png">
            <a:extLst>
              <a:ext uri="{FF2B5EF4-FFF2-40B4-BE49-F238E27FC236}">
                <a16:creationId xmlns:a16="http://schemas.microsoft.com/office/drawing/2014/main" id="{CA2F13A5-F637-0944-A329-98B2798CE7D5}"/>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rcRect/>
          <a:stretch>
            <a:fillRect/>
          </a:stretch>
        </p:blipFill>
        <p:spPr>
          <a:xfrm>
            <a:off x="2237813" y="1591577"/>
            <a:ext cx="4668371" cy="3731697"/>
          </a:xfrm>
          <a:prstGeom prst="rect">
            <a:avLst/>
          </a:prstGeom>
        </p:spPr>
      </p:pic>
      <p:sp>
        <p:nvSpPr>
          <p:cNvPr id="2" name="スライド番号プレースホルダー 1">
            <a:extLst>
              <a:ext uri="{FF2B5EF4-FFF2-40B4-BE49-F238E27FC236}">
                <a16:creationId xmlns:a16="http://schemas.microsoft.com/office/drawing/2014/main" id="{F74EDBAB-1112-8F45-AB2E-FDA049DECC35}"/>
              </a:ext>
            </a:extLst>
          </p:cNvPr>
          <p:cNvSpPr>
            <a:spLocks noGrp="1"/>
          </p:cNvSpPr>
          <p:nvPr>
            <p:ph type="sldNum" sz="quarter" idx="12"/>
          </p:nvPr>
        </p:nvSpPr>
        <p:spPr/>
        <p:txBody>
          <a:bodyPr/>
          <a:lstStyle/>
          <a:p>
            <a:fld id="{58DD1769-DAE9-6C4E-82F4-B62273FFA290}" type="slidenum">
              <a:rPr kumimoji="1" lang="ja-JP" altLang="en-US" smtClean="0"/>
              <a:t>10</a:t>
            </a:fld>
            <a:endParaRPr kumimoji="1" lang="ja-JP" altLang="en-US"/>
          </a:p>
        </p:txBody>
      </p:sp>
      <p:sp>
        <p:nvSpPr>
          <p:cNvPr id="3" name="テキスト ボックス 2">
            <a:extLst>
              <a:ext uri="{FF2B5EF4-FFF2-40B4-BE49-F238E27FC236}">
                <a16:creationId xmlns:a16="http://schemas.microsoft.com/office/drawing/2014/main" id="{BBC253EB-18CA-334B-A329-CE2A9A6DD9CE}"/>
              </a:ext>
            </a:extLst>
          </p:cNvPr>
          <p:cNvSpPr txBox="1"/>
          <p:nvPr/>
        </p:nvSpPr>
        <p:spPr>
          <a:xfrm>
            <a:off x="3540155" y="4949504"/>
            <a:ext cx="502061" cy="307777"/>
          </a:xfrm>
          <a:prstGeom prst="rect">
            <a:avLst/>
          </a:prstGeom>
          <a:solidFill>
            <a:schemeClr val="bg1"/>
          </a:solidFill>
        </p:spPr>
        <p:txBody>
          <a:bodyPr wrap="none" rtlCol="0">
            <a:spAutoFit/>
          </a:bodyPr>
          <a:lstStyle/>
          <a:p>
            <a:r>
              <a:rPr kumimoji="1" lang="en-US" altLang="ja-JP" sz="1400" dirty="0"/>
              <a:t>1Gy</a:t>
            </a:r>
            <a:endParaRPr kumimoji="1" lang="ja-JP" altLang="en-US" sz="1400"/>
          </a:p>
        </p:txBody>
      </p:sp>
      <p:sp>
        <p:nvSpPr>
          <p:cNvPr id="9" name="テキスト ボックス 8">
            <a:extLst>
              <a:ext uri="{FF2B5EF4-FFF2-40B4-BE49-F238E27FC236}">
                <a16:creationId xmlns:a16="http://schemas.microsoft.com/office/drawing/2014/main" id="{719CAA00-0F86-704E-8D08-55ADCD766987}"/>
              </a:ext>
            </a:extLst>
          </p:cNvPr>
          <p:cNvSpPr txBox="1"/>
          <p:nvPr/>
        </p:nvSpPr>
        <p:spPr>
          <a:xfrm>
            <a:off x="4410661" y="4960779"/>
            <a:ext cx="597567" cy="307777"/>
          </a:xfrm>
          <a:prstGeom prst="rect">
            <a:avLst/>
          </a:prstGeom>
          <a:solidFill>
            <a:schemeClr val="bg1"/>
          </a:solidFill>
        </p:spPr>
        <p:txBody>
          <a:bodyPr wrap="square" rtlCol="0">
            <a:spAutoFit/>
          </a:bodyPr>
          <a:lstStyle/>
          <a:p>
            <a:pPr algn="ctr"/>
            <a:r>
              <a:rPr kumimoji="1" lang="en-US" altLang="ja-JP" sz="1400" dirty="0"/>
              <a:t>2Gy</a:t>
            </a:r>
            <a:endParaRPr kumimoji="1" lang="ja-JP" altLang="en-US" sz="1400"/>
          </a:p>
        </p:txBody>
      </p:sp>
      <p:sp>
        <p:nvSpPr>
          <p:cNvPr id="11" name="テキスト ボックス 10">
            <a:extLst>
              <a:ext uri="{FF2B5EF4-FFF2-40B4-BE49-F238E27FC236}">
                <a16:creationId xmlns:a16="http://schemas.microsoft.com/office/drawing/2014/main" id="{E5307716-B835-6E43-961C-21398349BC41}"/>
              </a:ext>
            </a:extLst>
          </p:cNvPr>
          <p:cNvSpPr txBox="1"/>
          <p:nvPr/>
        </p:nvSpPr>
        <p:spPr>
          <a:xfrm>
            <a:off x="5376673" y="4949503"/>
            <a:ext cx="597567" cy="307777"/>
          </a:xfrm>
          <a:prstGeom prst="rect">
            <a:avLst/>
          </a:prstGeom>
          <a:solidFill>
            <a:schemeClr val="bg1"/>
          </a:solidFill>
        </p:spPr>
        <p:txBody>
          <a:bodyPr wrap="square" rtlCol="0">
            <a:spAutoFit/>
          </a:bodyPr>
          <a:lstStyle/>
          <a:p>
            <a:pPr algn="ctr"/>
            <a:r>
              <a:rPr kumimoji="1" lang="en-US" altLang="ja-JP" sz="1400" dirty="0"/>
              <a:t>3Gy</a:t>
            </a:r>
            <a:endParaRPr kumimoji="1" lang="ja-JP" altLang="en-US" sz="1400"/>
          </a:p>
        </p:txBody>
      </p:sp>
      <p:sp>
        <p:nvSpPr>
          <p:cNvPr id="12" name="テキスト ボックス 11">
            <a:extLst>
              <a:ext uri="{FF2B5EF4-FFF2-40B4-BE49-F238E27FC236}">
                <a16:creationId xmlns:a16="http://schemas.microsoft.com/office/drawing/2014/main" id="{4FCA4199-6CB5-7747-A64E-039647E36079}"/>
              </a:ext>
            </a:extLst>
          </p:cNvPr>
          <p:cNvSpPr txBox="1"/>
          <p:nvPr/>
        </p:nvSpPr>
        <p:spPr>
          <a:xfrm>
            <a:off x="6347400" y="4928168"/>
            <a:ext cx="597567" cy="307777"/>
          </a:xfrm>
          <a:prstGeom prst="rect">
            <a:avLst/>
          </a:prstGeom>
          <a:solidFill>
            <a:schemeClr val="bg1"/>
          </a:solidFill>
        </p:spPr>
        <p:txBody>
          <a:bodyPr wrap="square" rtlCol="0">
            <a:spAutoFit/>
          </a:bodyPr>
          <a:lstStyle/>
          <a:p>
            <a:pPr algn="ctr"/>
            <a:r>
              <a:rPr kumimoji="1" lang="en-US" altLang="ja-JP" sz="1400" dirty="0"/>
              <a:t>4Gy</a:t>
            </a:r>
            <a:endParaRPr kumimoji="1" lang="ja-JP" altLang="en-US" sz="1400"/>
          </a:p>
        </p:txBody>
      </p:sp>
    </p:spTree>
    <p:extLst>
      <p:ext uri="{BB962C8B-B14F-4D97-AF65-F5344CB8AC3E}">
        <p14:creationId xmlns:p14="http://schemas.microsoft.com/office/powerpoint/2010/main" val="20294611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p:txBody>
          <a:bodyPr/>
          <a:lstStyle/>
          <a:p>
            <a:r>
              <a:rPr lang="ja-JP" altLang="en-US"/>
              <a:t>染色体分析による線量評価の流れ</a:t>
            </a:r>
            <a:endParaRPr lang="ja-JP" altLang="en-US" dirty="0"/>
          </a:p>
        </p:txBody>
      </p:sp>
      <p:sp>
        <p:nvSpPr>
          <p:cNvPr id="5" name="角丸四角形 4"/>
          <p:cNvSpPr/>
          <p:nvPr/>
        </p:nvSpPr>
        <p:spPr>
          <a:xfrm>
            <a:off x="374748" y="1612094"/>
            <a:ext cx="3966738" cy="397935"/>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r>
              <a:rPr lang="ja-JP" altLang="en-US" dirty="0">
                <a:solidFill>
                  <a:srgbClr val="0000FF"/>
                </a:solidFill>
                <a:latin typeface="+mn-ea"/>
              </a:rPr>
              <a:t>採血</a:t>
            </a:r>
            <a:r>
              <a:rPr lang="en-US" altLang="ja-JP" dirty="0">
                <a:solidFill>
                  <a:srgbClr val="0000FF"/>
                </a:solidFill>
                <a:latin typeface="+mn-ea"/>
              </a:rPr>
              <a:t>, </a:t>
            </a:r>
            <a:r>
              <a:rPr lang="ja-JP" altLang="en-US" dirty="0">
                <a:solidFill>
                  <a:srgbClr val="0000FF"/>
                </a:solidFill>
                <a:latin typeface="+mn-ea"/>
              </a:rPr>
              <a:t>リンパ球分離</a:t>
            </a:r>
            <a:r>
              <a:rPr lang="en-US" altLang="ja-JP" dirty="0">
                <a:solidFill>
                  <a:srgbClr val="0000FF"/>
                </a:solidFill>
                <a:latin typeface="+mn-ea"/>
              </a:rPr>
              <a:t>, 48</a:t>
            </a:r>
            <a:r>
              <a:rPr lang="ja-JP" altLang="en-US" dirty="0">
                <a:solidFill>
                  <a:srgbClr val="0000FF"/>
                </a:solidFill>
                <a:latin typeface="+mn-ea"/>
              </a:rPr>
              <a:t>時間培養</a:t>
            </a:r>
            <a:endParaRPr lang="en-US" altLang="ja-JP" dirty="0">
              <a:solidFill>
                <a:srgbClr val="0000FF"/>
              </a:solidFill>
              <a:latin typeface="+mn-ea"/>
            </a:endParaRPr>
          </a:p>
        </p:txBody>
      </p:sp>
      <p:sp>
        <p:nvSpPr>
          <p:cNvPr id="6" name="角丸四角形 5"/>
          <p:cNvSpPr/>
          <p:nvPr/>
        </p:nvSpPr>
        <p:spPr>
          <a:xfrm>
            <a:off x="374748" y="2392463"/>
            <a:ext cx="3966738" cy="397935"/>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r>
              <a:rPr lang="ja-JP" altLang="en-US" dirty="0">
                <a:solidFill>
                  <a:srgbClr val="0000FF"/>
                </a:solidFill>
                <a:latin typeface="+mn-ea"/>
              </a:rPr>
              <a:t>細胞の回収</a:t>
            </a:r>
            <a:r>
              <a:rPr lang="en-US" altLang="ja-JP" dirty="0">
                <a:solidFill>
                  <a:srgbClr val="0000FF"/>
                </a:solidFill>
                <a:latin typeface="+mn-ea"/>
              </a:rPr>
              <a:t>, </a:t>
            </a:r>
            <a:r>
              <a:rPr lang="ja-JP" altLang="en-US" dirty="0">
                <a:solidFill>
                  <a:srgbClr val="0000FF"/>
                </a:solidFill>
                <a:latin typeface="+mn-ea"/>
              </a:rPr>
              <a:t>固定</a:t>
            </a:r>
            <a:r>
              <a:rPr lang="en-US" altLang="ja-JP" dirty="0">
                <a:solidFill>
                  <a:srgbClr val="0000FF"/>
                </a:solidFill>
                <a:latin typeface="+mn-ea"/>
              </a:rPr>
              <a:t>, </a:t>
            </a:r>
            <a:r>
              <a:rPr lang="ja-JP" altLang="en-US" dirty="0">
                <a:solidFill>
                  <a:srgbClr val="0000FF"/>
                </a:solidFill>
                <a:latin typeface="+mn-ea"/>
              </a:rPr>
              <a:t>染色体標本作製</a:t>
            </a:r>
            <a:endParaRPr lang="en-US" altLang="ja-JP" dirty="0">
              <a:solidFill>
                <a:srgbClr val="0000FF"/>
              </a:solidFill>
              <a:latin typeface="+mn-ea"/>
            </a:endParaRPr>
          </a:p>
        </p:txBody>
      </p:sp>
      <p:sp>
        <p:nvSpPr>
          <p:cNvPr id="7" name="角丸四角形 6"/>
          <p:cNvSpPr/>
          <p:nvPr/>
        </p:nvSpPr>
        <p:spPr>
          <a:xfrm>
            <a:off x="374748" y="3154576"/>
            <a:ext cx="3966738" cy="12019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r>
              <a:rPr lang="ja-JP" altLang="en-US" dirty="0">
                <a:solidFill>
                  <a:srgbClr val="0000FF"/>
                </a:solidFill>
                <a:latin typeface="+mn-ea"/>
              </a:rPr>
              <a:t>ギムザ染色　［→緊急時］</a:t>
            </a:r>
            <a:endParaRPr lang="en-US" altLang="ja-JP" dirty="0">
              <a:solidFill>
                <a:srgbClr val="0000FF"/>
              </a:solidFill>
              <a:latin typeface="+mn-ea"/>
            </a:endParaRPr>
          </a:p>
          <a:p>
            <a:r>
              <a:rPr lang="ja-JP" altLang="en-US" dirty="0">
                <a:solidFill>
                  <a:srgbClr val="0000FF"/>
                </a:solidFill>
                <a:latin typeface="+mn-ea"/>
              </a:rPr>
              <a:t>　　</a:t>
            </a:r>
            <a:r>
              <a:rPr lang="ja-JP" altLang="en-US" sz="1400" u="sng" dirty="0">
                <a:solidFill>
                  <a:srgbClr val="0000FF"/>
                </a:solidFill>
                <a:latin typeface="+mn-ea"/>
              </a:rPr>
              <a:t>または</a:t>
            </a:r>
            <a:endParaRPr lang="en-US" altLang="ja-JP" sz="1400" u="sng" dirty="0">
              <a:solidFill>
                <a:srgbClr val="0000FF"/>
              </a:solidFill>
              <a:latin typeface="+mn-ea"/>
            </a:endParaRPr>
          </a:p>
          <a:p>
            <a:r>
              <a:rPr lang="ja-JP" altLang="en-US" dirty="0">
                <a:solidFill>
                  <a:srgbClr val="0000FF"/>
                </a:solidFill>
                <a:latin typeface="+mn-ea"/>
              </a:rPr>
              <a:t>蛍光</a:t>
            </a:r>
            <a:r>
              <a:rPr lang="en-US" altLang="ja-JP" dirty="0">
                <a:solidFill>
                  <a:srgbClr val="0000FF"/>
                </a:solidFill>
                <a:latin typeface="+mn-ea"/>
              </a:rPr>
              <a:t>in situ</a:t>
            </a:r>
            <a:r>
              <a:rPr lang="ja-JP" altLang="en-US" dirty="0">
                <a:solidFill>
                  <a:srgbClr val="0000FF"/>
                </a:solidFill>
                <a:latin typeface="+mn-ea"/>
              </a:rPr>
              <a:t>ハイブリダイゼーション </a:t>
            </a:r>
            <a:endParaRPr lang="en-US" altLang="ja-JP" dirty="0">
              <a:solidFill>
                <a:srgbClr val="0000FF"/>
              </a:solidFill>
              <a:latin typeface="+mn-ea"/>
            </a:endParaRPr>
          </a:p>
          <a:p>
            <a:r>
              <a:rPr lang="en-US" altLang="ja-JP" dirty="0">
                <a:solidFill>
                  <a:srgbClr val="0000FF"/>
                </a:solidFill>
                <a:latin typeface="+mn-ea"/>
              </a:rPr>
              <a:t>(FISH) </a:t>
            </a:r>
            <a:r>
              <a:rPr lang="ja-JP" altLang="en-US" dirty="0">
                <a:solidFill>
                  <a:srgbClr val="0000FF"/>
                </a:solidFill>
                <a:latin typeface="+mn-ea"/>
              </a:rPr>
              <a:t>［→時間を経た調査］</a:t>
            </a:r>
            <a:endParaRPr lang="en-US" altLang="ja-JP" dirty="0">
              <a:solidFill>
                <a:srgbClr val="0000FF"/>
              </a:solidFill>
              <a:latin typeface="+mn-ea"/>
            </a:endParaRPr>
          </a:p>
        </p:txBody>
      </p:sp>
      <p:sp>
        <p:nvSpPr>
          <p:cNvPr id="8" name="角丸四角形 7"/>
          <p:cNvSpPr/>
          <p:nvPr/>
        </p:nvSpPr>
        <p:spPr>
          <a:xfrm>
            <a:off x="374748" y="4714100"/>
            <a:ext cx="3966738" cy="697957"/>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r>
              <a:rPr lang="ja-JP" altLang="en-US" dirty="0">
                <a:solidFill>
                  <a:srgbClr val="0000FF"/>
                </a:solidFill>
                <a:latin typeface="+mn-ea"/>
              </a:rPr>
              <a:t>顕微鏡画像解析システムによる染色体分析</a:t>
            </a:r>
            <a:endParaRPr lang="en-US" altLang="ja-JP" dirty="0">
              <a:solidFill>
                <a:srgbClr val="0000FF"/>
              </a:solidFill>
              <a:latin typeface="+mn-ea"/>
            </a:endParaRPr>
          </a:p>
        </p:txBody>
      </p:sp>
      <p:sp>
        <p:nvSpPr>
          <p:cNvPr id="9" name="角丸四角形 8"/>
          <p:cNvSpPr/>
          <p:nvPr/>
        </p:nvSpPr>
        <p:spPr>
          <a:xfrm>
            <a:off x="374748" y="5786559"/>
            <a:ext cx="3966738" cy="397935"/>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r>
              <a:rPr lang="ja-JP" altLang="en-US" dirty="0">
                <a:solidFill>
                  <a:srgbClr val="FF0000"/>
                </a:solidFill>
                <a:latin typeface="+mn-ea"/>
              </a:rPr>
              <a:t>染色体異常頻度にもとづく線量評価</a:t>
            </a:r>
            <a:endParaRPr lang="en-US" altLang="ja-JP" dirty="0">
              <a:solidFill>
                <a:srgbClr val="FF0000"/>
              </a:solidFill>
              <a:latin typeface="+mn-ea"/>
            </a:endParaRPr>
          </a:p>
        </p:txBody>
      </p:sp>
      <p:grpSp>
        <p:nvGrpSpPr>
          <p:cNvPr id="10" name="グループ化 9"/>
          <p:cNvGrpSpPr/>
          <p:nvPr/>
        </p:nvGrpSpPr>
        <p:grpSpPr>
          <a:xfrm>
            <a:off x="4467603" y="1283843"/>
            <a:ext cx="1442847" cy="953405"/>
            <a:chOff x="4547628" y="1003314"/>
            <a:chExt cx="1442847" cy="953405"/>
          </a:xfrm>
        </p:grpSpPr>
        <p:pic>
          <p:nvPicPr>
            <p:cNvPr id="11" name="Picture 4"/>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547628" y="1003314"/>
              <a:ext cx="1095845" cy="953405"/>
            </a:xfrm>
            <a:prstGeom prst="rect">
              <a:avLst/>
            </a:prstGeom>
            <a:noFill/>
            <a:ln w="9525">
              <a:noFill/>
              <a:miter lim="800000"/>
              <a:headEnd/>
              <a:tailEnd/>
            </a:ln>
          </p:spPr>
        </p:pic>
        <p:sp>
          <p:nvSpPr>
            <p:cNvPr id="12" name="正方形/長方形 11"/>
            <p:cNvSpPr/>
            <p:nvPr/>
          </p:nvSpPr>
          <p:spPr>
            <a:xfrm>
              <a:off x="5062016" y="1104174"/>
              <a:ext cx="928459" cy="307777"/>
            </a:xfrm>
            <a:prstGeom prst="rect">
              <a:avLst/>
            </a:prstGeom>
          </p:spPr>
          <p:txBody>
            <a:bodyPr wrap="none">
              <a:spAutoFit/>
            </a:bodyPr>
            <a:lstStyle/>
            <a:p>
              <a:r>
                <a:rPr lang="en-US" altLang="ja-JP" sz="1400" b="1" dirty="0">
                  <a:latin typeface="HGP創英角ｺﾞｼｯｸUB" panose="020B0900000000000000" pitchFamily="50" charset="-128"/>
                  <a:ea typeface="HGP創英角ｺﾞｼｯｸUB" panose="020B0900000000000000" pitchFamily="50" charset="-128"/>
                </a:rPr>
                <a:t>3-10 </a:t>
              </a:r>
              <a:r>
                <a:rPr lang="en-US" altLang="ja-JP" sz="1400" b="1" dirty="0" err="1">
                  <a:latin typeface="HGP創英角ｺﾞｼｯｸUB" panose="020B0900000000000000" pitchFamily="50" charset="-128"/>
                  <a:ea typeface="HGP創英角ｺﾞｼｯｸUB" panose="020B0900000000000000" pitchFamily="50" charset="-128"/>
                </a:rPr>
                <a:t>mL</a:t>
              </a:r>
              <a:endParaRPr lang="ja-JP" altLang="en-US" sz="1400" b="1" dirty="0">
                <a:latin typeface="HGP創英角ｺﾞｼｯｸUB" panose="020B0900000000000000" pitchFamily="50" charset="-128"/>
                <a:ea typeface="HGP創英角ｺﾞｼｯｸUB" panose="020B0900000000000000" pitchFamily="50" charset="-128"/>
              </a:endParaRPr>
            </a:p>
          </p:txBody>
        </p:sp>
      </p:grpSp>
      <p:sp>
        <p:nvSpPr>
          <p:cNvPr id="13" name="下矢印 12"/>
          <p:cNvSpPr/>
          <p:nvPr/>
        </p:nvSpPr>
        <p:spPr>
          <a:xfrm>
            <a:off x="2190091" y="2020799"/>
            <a:ext cx="336053" cy="360040"/>
          </a:xfrm>
          <a:prstGeom prst="downArrow">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Calibri" panose="020F0502020204030204" pitchFamily="34" charset="0"/>
            </a:endParaRPr>
          </a:p>
        </p:txBody>
      </p:sp>
      <p:pic>
        <p:nvPicPr>
          <p:cNvPr id="14" name="図 13" descr="NIRS_Suto.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6322461" y="3177409"/>
            <a:ext cx="2373729" cy="1539246"/>
          </a:xfrm>
          <a:prstGeom prst="rect">
            <a:avLst/>
          </a:prstGeom>
        </p:spPr>
      </p:pic>
      <p:grpSp>
        <p:nvGrpSpPr>
          <p:cNvPr id="15" name="グループ化 14"/>
          <p:cNvGrpSpPr/>
          <p:nvPr/>
        </p:nvGrpSpPr>
        <p:grpSpPr>
          <a:xfrm>
            <a:off x="6388557" y="4797152"/>
            <a:ext cx="2241537" cy="1931991"/>
            <a:chOff x="6851663" y="4837109"/>
            <a:chExt cx="2241537" cy="1931991"/>
          </a:xfrm>
        </p:grpSpPr>
        <p:sp>
          <p:nvSpPr>
            <p:cNvPr id="16" name="角丸四角形 15"/>
            <p:cNvSpPr/>
            <p:nvPr/>
          </p:nvSpPr>
          <p:spPr>
            <a:xfrm>
              <a:off x="6851663" y="4849565"/>
              <a:ext cx="2241537" cy="1919535"/>
            </a:xfrm>
            <a:prstGeom prst="roundRect">
              <a:avLst/>
            </a:prstGeom>
            <a:solidFill>
              <a:schemeClr val="tx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Calibri" panose="020F0502020204030204" pitchFamily="34" charset="0"/>
              </a:endParaRPr>
            </a:p>
          </p:txBody>
        </p:sp>
        <p:sp>
          <p:nvSpPr>
            <p:cNvPr id="17" name="テキスト ボックス 16"/>
            <p:cNvSpPr txBox="1"/>
            <p:nvPr/>
          </p:nvSpPr>
          <p:spPr>
            <a:xfrm>
              <a:off x="7588679" y="4837109"/>
              <a:ext cx="902811" cy="307777"/>
            </a:xfrm>
            <a:prstGeom prst="rect">
              <a:avLst/>
            </a:prstGeom>
            <a:noFill/>
          </p:spPr>
          <p:txBody>
            <a:bodyPr wrap="none" rtlCol="0">
              <a:spAutoFit/>
            </a:bodyPr>
            <a:lstStyle/>
            <a:p>
              <a:r>
                <a:rPr kumimoji="1" lang="ja-JP" altLang="en-US" sz="1400" dirty="0">
                  <a:solidFill>
                    <a:srgbClr val="FF0000"/>
                  </a:solidFill>
                  <a:latin typeface="HGP創英角ｺﾞｼｯｸUB" panose="020B0900000000000000" pitchFamily="50" charset="-128"/>
                  <a:ea typeface="HGP創英角ｺﾞｼｯｸUB" panose="020B0900000000000000" pitchFamily="50" charset="-128"/>
                </a:rPr>
                <a:t>線量</a:t>
              </a:r>
              <a:r>
                <a:rPr lang="ja-JP" altLang="en-US" sz="1400" dirty="0">
                  <a:solidFill>
                    <a:srgbClr val="FF0000"/>
                  </a:solidFill>
                  <a:latin typeface="HGP創英角ｺﾞｼｯｸUB" panose="020B0900000000000000" pitchFamily="50" charset="-128"/>
                  <a:ea typeface="HGP創英角ｺﾞｼｯｸUB" panose="020B0900000000000000" pitchFamily="50" charset="-128"/>
                </a:rPr>
                <a:t>評価</a:t>
              </a:r>
              <a:endParaRPr kumimoji="1" lang="ja-JP" altLang="en-US" sz="1400" dirty="0">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18" name="テキスト ボックス 17"/>
            <p:cNvSpPr txBox="1"/>
            <p:nvPr/>
          </p:nvSpPr>
          <p:spPr>
            <a:xfrm>
              <a:off x="7699927" y="6483958"/>
              <a:ext cx="791563" cy="276999"/>
            </a:xfrm>
            <a:prstGeom prst="rect">
              <a:avLst/>
            </a:prstGeom>
            <a:noFill/>
          </p:spPr>
          <p:txBody>
            <a:bodyPr wrap="none" rtlCol="0">
              <a:spAutoFit/>
            </a:bodyPr>
            <a:lstStyle/>
            <a:p>
              <a:r>
                <a:rPr kumimoji="1" lang="ja-JP" altLang="en-US" sz="1200" b="1" dirty="0">
                  <a:solidFill>
                    <a:srgbClr val="000000"/>
                  </a:solidFill>
                  <a:latin typeface="Calibri" panose="020F0502020204030204" pitchFamily="34" charset="0"/>
                </a:rPr>
                <a:t>線量 </a:t>
              </a:r>
              <a:r>
                <a:rPr kumimoji="1" lang="en-US" altLang="ja-JP" sz="1200" b="1" dirty="0">
                  <a:solidFill>
                    <a:srgbClr val="000000"/>
                  </a:solidFill>
                  <a:latin typeface="Calibri" panose="020F0502020204030204" pitchFamily="34" charset="0"/>
                </a:rPr>
                <a:t>(</a:t>
              </a:r>
              <a:r>
                <a:rPr kumimoji="1" lang="en-US" altLang="ja-JP" sz="1200" b="1" dirty="0" err="1">
                  <a:solidFill>
                    <a:srgbClr val="000000"/>
                  </a:solidFill>
                  <a:latin typeface="Calibri" panose="020F0502020204030204" pitchFamily="34" charset="0"/>
                </a:rPr>
                <a:t>Gy</a:t>
              </a:r>
              <a:r>
                <a:rPr kumimoji="1" lang="en-US" altLang="ja-JP" sz="1200" b="1" dirty="0">
                  <a:solidFill>
                    <a:srgbClr val="000000"/>
                  </a:solidFill>
                  <a:latin typeface="Calibri" panose="020F0502020204030204" pitchFamily="34" charset="0"/>
                </a:rPr>
                <a:t>)</a:t>
              </a:r>
              <a:endParaRPr kumimoji="1" lang="ja-JP" altLang="en-US" sz="1200" b="1" dirty="0">
                <a:solidFill>
                  <a:srgbClr val="000000"/>
                </a:solidFill>
                <a:latin typeface="Calibri" panose="020F0502020204030204" pitchFamily="34" charset="0"/>
              </a:endParaRPr>
            </a:p>
          </p:txBody>
        </p:sp>
        <p:sp>
          <p:nvSpPr>
            <p:cNvPr id="19" name="テキスト ボックス 18"/>
            <p:cNvSpPr txBox="1"/>
            <p:nvPr/>
          </p:nvSpPr>
          <p:spPr>
            <a:xfrm flipH="1">
              <a:off x="6907314" y="5269157"/>
              <a:ext cx="369332" cy="1158330"/>
            </a:xfrm>
            <a:prstGeom prst="rect">
              <a:avLst/>
            </a:prstGeom>
            <a:noFill/>
          </p:spPr>
          <p:txBody>
            <a:bodyPr vert="eaVert" wrap="none" rtlCol="0">
              <a:spAutoFit/>
            </a:bodyPr>
            <a:lstStyle/>
            <a:p>
              <a:r>
                <a:rPr kumimoji="1" lang="ja-JP" altLang="en-US" sz="1200" b="1" dirty="0">
                  <a:solidFill>
                    <a:srgbClr val="000000"/>
                  </a:solidFill>
                  <a:latin typeface="Calibri" panose="020F0502020204030204" pitchFamily="34" charset="0"/>
                </a:rPr>
                <a:t>染色体異常頻度</a:t>
              </a:r>
            </a:p>
          </p:txBody>
        </p:sp>
        <p:pic>
          <p:nvPicPr>
            <p:cNvPr id="20" name="図 19" descr="検量線.png"/>
            <p:cNvPicPr>
              <a:picLocks noChangeAspect="1"/>
            </p:cNvPicPr>
            <p:nvPr/>
          </p:nvPicPr>
          <p:blipFill>
            <a:blip r:embed="rId5" cstate="screen">
              <a:lum bright="-28000" contrast="35000"/>
              <a:extLst>
                <a:ext uri="{28A0092B-C50C-407E-A947-70E740481C1C}">
                  <a14:useLocalDpi xmlns:a14="http://schemas.microsoft.com/office/drawing/2010/main"/>
                </a:ext>
              </a:extLst>
            </a:blip>
            <a:stretch>
              <a:fillRect/>
            </a:stretch>
          </p:blipFill>
          <p:spPr>
            <a:xfrm>
              <a:off x="7267354" y="5136082"/>
              <a:ext cx="1549082" cy="1358534"/>
            </a:xfrm>
            <a:prstGeom prst="rect">
              <a:avLst/>
            </a:prstGeom>
          </p:spPr>
        </p:pic>
        <p:cxnSp>
          <p:nvCxnSpPr>
            <p:cNvPr id="21" name="直線矢印コネクタ 20"/>
            <p:cNvCxnSpPr/>
            <p:nvPr/>
          </p:nvCxnSpPr>
          <p:spPr>
            <a:xfrm>
              <a:off x="7411370" y="5958608"/>
              <a:ext cx="676858" cy="158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2" name="直線矢印コネクタ 21"/>
            <p:cNvCxnSpPr/>
            <p:nvPr/>
          </p:nvCxnSpPr>
          <p:spPr>
            <a:xfrm rot="5400000">
              <a:off x="7953011" y="6195185"/>
              <a:ext cx="340989" cy="158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3" name="円/楕円 22"/>
            <p:cNvSpPr/>
            <p:nvPr/>
          </p:nvSpPr>
          <p:spPr>
            <a:xfrm>
              <a:off x="8089900" y="5943600"/>
              <a:ext cx="57150" cy="5715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Calibri" panose="020F0502020204030204" pitchFamily="34" charset="0"/>
              </a:endParaRPr>
            </a:p>
          </p:txBody>
        </p:sp>
        <p:sp>
          <p:nvSpPr>
            <p:cNvPr id="24" name="テキスト ボックス 23"/>
            <p:cNvSpPr txBox="1"/>
            <p:nvPr/>
          </p:nvSpPr>
          <p:spPr>
            <a:xfrm>
              <a:off x="7448250" y="5213699"/>
              <a:ext cx="683200" cy="415498"/>
            </a:xfrm>
            <a:prstGeom prst="rect">
              <a:avLst/>
            </a:prstGeom>
            <a:solidFill>
              <a:srgbClr val="FFFF00"/>
            </a:solidFill>
          </p:spPr>
          <p:txBody>
            <a:bodyPr wrap="none" rtlCol="0">
              <a:spAutoFit/>
            </a:bodyPr>
            <a:lstStyle/>
            <a:p>
              <a:pPr algn="ctr"/>
              <a:r>
                <a:rPr kumimoji="1" lang="ja-JP" altLang="en-US" sz="1050" dirty="0">
                  <a:solidFill>
                    <a:srgbClr val="0000FF"/>
                  </a:solidFill>
                  <a:latin typeface="HGP創英角ｺﾞｼｯｸUB" panose="020B0900000000000000" pitchFamily="50" charset="-128"/>
                  <a:ea typeface="HGP創英角ｺﾞｼｯｸUB" panose="020B0900000000000000" pitchFamily="50" charset="-128"/>
                </a:rPr>
                <a:t>ガンマ線</a:t>
              </a:r>
              <a:endParaRPr kumimoji="1" lang="en-US" altLang="ja-JP" sz="1050" dirty="0">
                <a:solidFill>
                  <a:srgbClr val="0000FF"/>
                </a:solidFill>
                <a:latin typeface="HGP創英角ｺﾞｼｯｸUB" panose="020B0900000000000000" pitchFamily="50" charset="-128"/>
                <a:ea typeface="HGP創英角ｺﾞｼｯｸUB" panose="020B0900000000000000" pitchFamily="50" charset="-128"/>
              </a:endParaRPr>
            </a:p>
            <a:p>
              <a:pPr algn="ctr"/>
              <a:r>
                <a:rPr kumimoji="1" lang="ja-JP" altLang="en-US" sz="1050" dirty="0">
                  <a:solidFill>
                    <a:srgbClr val="0000FF"/>
                  </a:solidFill>
                  <a:latin typeface="HGP創英角ｺﾞｼｯｸUB" panose="020B0900000000000000" pitchFamily="50" charset="-128"/>
                  <a:ea typeface="HGP創英角ｺﾞｼｯｸUB" panose="020B0900000000000000" pitchFamily="50" charset="-128"/>
                </a:rPr>
                <a:t>検量線</a:t>
              </a:r>
            </a:p>
          </p:txBody>
        </p:sp>
      </p:grpSp>
      <p:grpSp>
        <p:nvGrpSpPr>
          <p:cNvPr id="25" name="グループ化 24"/>
          <p:cNvGrpSpPr/>
          <p:nvPr/>
        </p:nvGrpSpPr>
        <p:grpSpPr>
          <a:xfrm>
            <a:off x="6282945" y="764704"/>
            <a:ext cx="2485905" cy="2287706"/>
            <a:chOff x="6662209" y="193554"/>
            <a:chExt cx="2485905" cy="2287706"/>
          </a:xfrm>
        </p:grpSpPr>
        <p:sp>
          <p:nvSpPr>
            <p:cNvPr id="26" name="正方形/長方形 25"/>
            <p:cNvSpPr/>
            <p:nvPr/>
          </p:nvSpPr>
          <p:spPr>
            <a:xfrm>
              <a:off x="6823472" y="2065762"/>
              <a:ext cx="2258712" cy="415498"/>
            </a:xfrm>
            <a:prstGeom prst="rect">
              <a:avLst/>
            </a:prstGeom>
            <a:ln>
              <a:noFill/>
            </a:ln>
          </p:spPr>
          <p:txBody>
            <a:bodyPr wrap="square">
              <a:spAutoFit/>
            </a:bodyPr>
            <a:lstStyle/>
            <a:p>
              <a:r>
                <a:rPr lang="en-US" altLang="ja-JP" sz="1050" b="1" dirty="0">
                  <a:latin typeface="+mn-ea"/>
                </a:rPr>
                <a:t>IAEA Manual 2011, </a:t>
              </a:r>
            </a:p>
            <a:p>
              <a:r>
                <a:rPr lang="en-US" altLang="ja-JP" sz="1050" b="1" dirty="0">
                  <a:latin typeface="+mn-ea"/>
                </a:rPr>
                <a:t>ISO 19238, ISO 21243 </a:t>
              </a:r>
              <a:r>
                <a:rPr lang="ja-JP" altLang="en-US" sz="1050" b="1" dirty="0">
                  <a:latin typeface="+mn-ea"/>
                </a:rPr>
                <a:t>に準拠</a:t>
              </a:r>
              <a:endParaRPr lang="en-US" altLang="ja-JP" sz="1050" b="1" dirty="0">
                <a:latin typeface="+mn-ea"/>
              </a:endParaRPr>
            </a:p>
          </p:txBody>
        </p:sp>
        <p:sp>
          <p:nvSpPr>
            <p:cNvPr id="27" name="正方形/長方形 26"/>
            <p:cNvSpPr/>
            <p:nvPr/>
          </p:nvSpPr>
          <p:spPr>
            <a:xfrm>
              <a:off x="7934292" y="890248"/>
              <a:ext cx="1023022" cy="1152308"/>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n-ea"/>
              </a:endParaRPr>
            </a:p>
          </p:txBody>
        </p:sp>
        <p:sp>
          <p:nvSpPr>
            <p:cNvPr id="28" name="テキスト ボックス 27"/>
            <p:cNvSpPr txBox="1"/>
            <p:nvPr/>
          </p:nvSpPr>
          <p:spPr>
            <a:xfrm>
              <a:off x="7994397" y="1013526"/>
              <a:ext cx="902811" cy="954107"/>
            </a:xfrm>
            <a:prstGeom prst="rect">
              <a:avLst/>
            </a:prstGeom>
            <a:noFill/>
          </p:spPr>
          <p:txBody>
            <a:bodyPr wrap="none" rtlCol="0">
              <a:spAutoFit/>
            </a:bodyPr>
            <a:lstStyle/>
            <a:p>
              <a:pPr algn="ctr"/>
              <a:r>
                <a:rPr kumimoji="1" lang="ja-JP" altLang="en-US" sz="1400" dirty="0">
                  <a:latin typeface="+mn-ea"/>
                </a:rPr>
                <a:t>聴き取り</a:t>
              </a:r>
              <a:endParaRPr kumimoji="1" lang="en-US" altLang="ja-JP" sz="1400" dirty="0">
                <a:latin typeface="+mn-ea"/>
              </a:endParaRPr>
            </a:p>
            <a:p>
              <a:pPr algn="ctr"/>
              <a:r>
                <a:rPr kumimoji="1" lang="ja-JP" altLang="en-US" sz="1400" dirty="0">
                  <a:latin typeface="+mn-ea"/>
                </a:rPr>
                <a:t>調査票</a:t>
              </a:r>
              <a:endParaRPr kumimoji="1" lang="en-US" altLang="ja-JP" sz="1400" dirty="0">
                <a:latin typeface="+mn-ea"/>
              </a:endParaRPr>
            </a:p>
            <a:p>
              <a:pPr algn="ctr"/>
              <a:r>
                <a:rPr kumimoji="1" lang="ja-JP" altLang="en-US" sz="1400" dirty="0">
                  <a:latin typeface="+mn-ea"/>
                </a:rPr>
                <a:t>＆</a:t>
              </a:r>
              <a:endParaRPr kumimoji="1" lang="en-US" altLang="ja-JP" sz="1400" dirty="0">
                <a:latin typeface="+mn-ea"/>
              </a:endParaRPr>
            </a:p>
            <a:p>
              <a:pPr algn="ctr"/>
              <a:r>
                <a:rPr lang="ja-JP" altLang="en-US" sz="1400" dirty="0">
                  <a:latin typeface="+mn-ea"/>
                </a:rPr>
                <a:t>同意書</a:t>
              </a:r>
              <a:endParaRPr kumimoji="1" lang="ja-JP" altLang="en-US" sz="1400" dirty="0">
                <a:latin typeface="+mn-ea"/>
              </a:endParaRPr>
            </a:p>
          </p:txBody>
        </p:sp>
        <p:sp>
          <p:nvSpPr>
            <p:cNvPr id="29" name="円形吹き出し 28"/>
            <p:cNvSpPr/>
            <p:nvPr/>
          </p:nvSpPr>
          <p:spPr>
            <a:xfrm>
              <a:off x="7626913" y="193554"/>
              <a:ext cx="1521201" cy="728323"/>
            </a:xfrm>
            <a:prstGeom prst="wedgeEllipseCallout">
              <a:avLst>
                <a:gd name="adj1" fmla="val -23190"/>
                <a:gd name="adj2" fmla="val 73578"/>
              </a:avLst>
            </a:prstGeom>
            <a:solidFill>
              <a:srgbClr val="CCFF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rgbClr val="0000FF"/>
                  </a:solidFill>
                  <a:latin typeface="+mn-ea"/>
                </a:rPr>
                <a:t>年齢・性別</a:t>
              </a:r>
              <a:endParaRPr kumimoji="1" lang="en-US" altLang="ja-JP" sz="1000" dirty="0">
                <a:solidFill>
                  <a:srgbClr val="0000FF"/>
                </a:solidFill>
                <a:latin typeface="+mn-ea"/>
              </a:endParaRPr>
            </a:p>
            <a:p>
              <a:pPr algn="ctr"/>
              <a:r>
                <a:rPr kumimoji="1" lang="ja-JP" altLang="en-US" sz="1000" dirty="0">
                  <a:solidFill>
                    <a:srgbClr val="0000FF"/>
                  </a:solidFill>
                  <a:latin typeface="+mn-ea"/>
                </a:rPr>
                <a:t>飲酒・喫煙・薬</a:t>
              </a:r>
              <a:endParaRPr kumimoji="1" lang="en-US" altLang="ja-JP" sz="1000" dirty="0">
                <a:solidFill>
                  <a:srgbClr val="0000FF"/>
                </a:solidFill>
                <a:latin typeface="+mn-ea"/>
              </a:endParaRPr>
            </a:p>
            <a:p>
              <a:pPr algn="ctr"/>
              <a:r>
                <a:rPr lang="ja-JP" altLang="en-US" sz="1000" dirty="0">
                  <a:solidFill>
                    <a:srgbClr val="0000FF"/>
                  </a:solidFill>
                  <a:latin typeface="+mn-ea"/>
                </a:rPr>
                <a:t>医療被ばく歴</a:t>
              </a:r>
              <a:endParaRPr lang="en-US" altLang="ja-JP" sz="1000" dirty="0">
                <a:solidFill>
                  <a:srgbClr val="0000FF"/>
                </a:solidFill>
                <a:latin typeface="+mn-ea"/>
              </a:endParaRPr>
            </a:p>
            <a:p>
              <a:pPr algn="ctr"/>
              <a:r>
                <a:rPr kumimoji="1" lang="ja-JP" altLang="en-US" sz="1000" dirty="0">
                  <a:solidFill>
                    <a:srgbClr val="0000FF"/>
                  </a:solidFill>
                  <a:latin typeface="+mn-ea"/>
                </a:rPr>
                <a:t>職業被ばく歴</a:t>
              </a:r>
            </a:p>
          </p:txBody>
        </p:sp>
        <p:pic>
          <p:nvPicPr>
            <p:cNvPr id="30" name="図 29" descr="スクリーンショット（2012-10-03 6.34.37）.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662209" y="470511"/>
              <a:ext cx="1110191" cy="1574188"/>
            </a:xfrm>
            <a:prstGeom prst="rect">
              <a:avLst/>
            </a:prstGeom>
            <a:ln>
              <a:solidFill>
                <a:schemeClr val="tx1"/>
              </a:solidFill>
            </a:ln>
          </p:spPr>
        </p:pic>
      </p:grpSp>
      <p:pic>
        <p:nvPicPr>
          <p:cNvPr id="31" name="図 30" descr="Fig3 TL_SLL-50-14 3color 146025~A.0378.A demo.jpg"/>
          <p:cNvPicPr>
            <a:picLocks noChangeAspect="1"/>
          </p:cNvPicPr>
          <p:nvPr/>
        </p:nvPicPr>
        <p:blipFill rotWithShape="1">
          <a:blip r:embed="rId7" cstate="screen">
            <a:lum bright="15000" contrast="32000"/>
            <a:extLst>
              <a:ext uri="{28A0092B-C50C-407E-A947-70E740481C1C}">
                <a14:useLocalDpi xmlns:a14="http://schemas.microsoft.com/office/drawing/2010/main"/>
              </a:ext>
            </a:extLst>
          </a:blip>
          <a:srcRect/>
          <a:stretch/>
        </p:blipFill>
        <p:spPr>
          <a:xfrm>
            <a:off x="4532286" y="4760167"/>
            <a:ext cx="1680570" cy="1595850"/>
          </a:xfrm>
          <a:prstGeom prst="rect">
            <a:avLst/>
          </a:prstGeom>
        </p:spPr>
      </p:pic>
      <p:sp>
        <p:nvSpPr>
          <p:cNvPr id="33" name="下矢印 32"/>
          <p:cNvSpPr/>
          <p:nvPr/>
        </p:nvSpPr>
        <p:spPr>
          <a:xfrm>
            <a:off x="2190091" y="2794536"/>
            <a:ext cx="336053" cy="360040"/>
          </a:xfrm>
          <a:prstGeom prst="downArrow">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Calibri" panose="020F0502020204030204" pitchFamily="34" charset="0"/>
            </a:endParaRPr>
          </a:p>
        </p:txBody>
      </p:sp>
      <p:sp>
        <p:nvSpPr>
          <p:cNvPr id="34" name="下矢印 33"/>
          <p:cNvSpPr/>
          <p:nvPr/>
        </p:nvSpPr>
        <p:spPr>
          <a:xfrm>
            <a:off x="2190091" y="4346189"/>
            <a:ext cx="336053" cy="360040"/>
          </a:xfrm>
          <a:prstGeom prst="downArrow">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Calibri" panose="020F0502020204030204" pitchFamily="34" charset="0"/>
            </a:endParaRPr>
          </a:p>
        </p:txBody>
      </p:sp>
      <p:sp>
        <p:nvSpPr>
          <p:cNvPr id="35" name="下矢印 34"/>
          <p:cNvSpPr/>
          <p:nvPr/>
        </p:nvSpPr>
        <p:spPr>
          <a:xfrm>
            <a:off x="2190091" y="5405987"/>
            <a:ext cx="336053" cy="360040"/>
          </a:xfrm>
          <a:prstGeom prst="downArrow">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Calibri" panose="020F0502020204030204" pitchFamily="34" charset="0"/>
            </a:endParaRPr>
          </a:p>
        </p:txBody>
      </p:sp>
      <p:pic>
        <p:nvPicPr>
          <p:cNvPr id="36" name="図 35" descr="Neuro-3.tif"/>
          <p:cNvPicPr>
            <a:picLocks noChangeAspect="1"/>
          </p:cNvPicPr>
          <p:nvPr/>
        </p:nvPicPr>
        <p:blipFill>
          <a:blip r:embed="rId8" cstate="screen">
            <a:lum bright="-9000" contrast="9000"/>
            <a:extLst>
              <a:ext uri="{28A0092B-C50C-407E-A947-70E740481C1C}">
                <a14:useLocalDpi xmlns:a14="http://schemas.microsoft.com/office/drawing/2010/main"/>
              </a:ext>
            </a:extLst>
          </a:blip>
          <a:srcRect/>
          <a:stretch>
            <a:fillRect/>
          </a:stretch>
        </p:blipFill>
        <p:spPr>
          <a:xfrm>
            <a:off x="4532287" y="3177409"/>
            <a:ext cx="1664808" cy="1546545"/>
          </a:xfrm>
          <a:prstGeom prst="rect">
            <a:avLst/>
          </a:prstGeom>
          <a:ln>
            <a:solidFill>
              <a:schemeClr val="bg1">
                <a:lumMod val="85000"/>
              </a:schemeClr>
            </a:solidFill>
          </a:ln>
        </p:spPr>
      </p:pic>
      <p:pic>
        <p:nvPicPr>
          <p:cNvPr id="37" name="図 36" descr="Neuro-3.tif"/>
          <p:cNvPicPr>
            <a:picLocks noChangeAspect="1"/>
          </p:cNvPicPr>
          <p:nvPr/>
        </p:nvPicPr>
        <p:blipFill rotWithShape="1">
          <a:blip r:embed="rId9" cstate="screen">
            <a:lum bright="-9000" contrast="9000"/>
            <a:extLst>
              <a:ext uri="{28A0092B-C50C-407E-A947-70E740481C1C}">
                <a14:useLocalDpi xmlns:a14="http://schemas.microsoft.com/office/drawing/2010/main"/>
              </a:ext>
            </a:extLst>
          </a:blip>
          <a:srcRect/>
          <a:stretch/>
        </p:blipFill>
        <p:spPr>
          <a:xfrm>
            <a:off x="5636336" y="2556994"/>
            <a:ext cx="706276" cy="838773"/>
          </a:xfrm>
          <a:prstGeom prst="rect">
            <a:avLst/>
          </a:prstGeom>
          <a:ln w="12700">
            <a:solidFill>
              <a:srgbClr val="FF0000"/>
            </a:solidFill>
          </a:ln>
        </p:spPr>
      </p:pic>
      <p:cxnSp>
        <p:nvCxnSpPr>
          <p:cNvPr id="38" name="直線コネクタ 37"/>
          <p:cNvCxnSpPr/>
          <p:nvPr/>
        </p:nvCxnSpPr>
        <p:spPr>
          <a:xfrm flipH="1">
            <a:off x="5411586" y="2587985"/>
            <a:ext cx="199505" cy="914400"/>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flipH="1">
            <a:off x="5627716" y="3402632"/>
            <a:ext cx="731521" cy="399011"/>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a:extLst>
              <a:ext uri="{FF2B5EF4-FFF2-40B4-BE49-F238E27FC236}">
                <a16:creationId xmlns:a16="http://schemas.microsoft.com/office/drawing/2014/main" id="{1FE13708-DA64-3D4E-B085-D2AC042E33EC}"/>
              </a:ext>
            </a:extLst>
          </p:cNvPr>
          <p:cNvSpPr>
            <a:spLocks noGrp="1"/>
          </p:cNvSpPr>
          <p:nvPr>
            <p:ph type="sldNum" sz="quarter" idx="12"/>
          </p:nvPr>
        </p:nvSpPr>
        <p:spPr/>
        <p:txBody>
          <a:bodyPr/>
          <a:lstStyle/>
          <a:p>
            <a:fld id="{58DD1769-DAE9-6C4E-82F4-B62273FFA290}" type="slidenum">
              <a:rPr kumimoji="1" lang="ja-JP" altLang="en-US" smtClean="0"/>
              <a:t>11</a:t>
            </a:fld>
            <a:endParaRPr kumimoji="1" lang="ja-JP" altLang="en-US"/>
          </a:p>
        </p:txBody>
      </p:sp>
    </p:spTree>
    <p:extLst>
      <p:ext uri="{BB962C8B-B14F-4D97-AF65-F5344CB8AC3E}">
        <p14:creationId xmlns:p14="http://schemas.microsoft.com/office/powerpoint/2010/main" val="1050469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タイトル 1"/>
          <p:cNvSpPr>
            <a:spLocks noGrp="1"/>
          </p:cNvSpPr>
          <p:nvPr>
            <p:ph type="title"/>
          </p:nvPr>
        </p:nvSpPr>
        <p:spPr/>
        <p:txBody>
          <a:bodyPr/>
          <a:lstStyle/>
          <a:p>
            <a:r>
              <a:rPr lang="ja-JP" altLang="en-US"/>
              <a:t>染色体分析の試料採取</a:t>
            </a:r>
            <a:endParaRPr lang="ja-JP" altLang="en-US" dirty="0"/>
          </a:p>
        </p:txBody>
      </p:sp>
      <p:sp>
        <p:nvSpPr>
          <p:cNvPr id="32771" name="コンテンツ プレースホルダ 2"/>
          <p:cNvSpPr>
            <a:spLocks noGrp="1"/>
          </p:cNvSpPr>
          <p:nvPr>
            <p:ph idx="1"/>
          </p:nvPr>
        </p:nvSpPr>
        <p:spPr>
          <a:xfrm>
            <a:off x="628650" y="1272209"/>
            <a:ext cx="7886700" cy="3485908"/>
          </a:xfrm>
        </p:spPr>
        <p:txBody>
          <a:bodyPr>
            <a:normAutofit fontScale="85000" lnSpcReduction="20000"/>
          </a:bodyPr>
          <a:lstStyle/>
          <a:p>
            <a:pPr>
              <a:lnSpc>
                <a:spcPct val="110000"/>
              </a:lnSpc>
            </a:pPr>
            <a:r>
              <a:rPr lang="ja-JP" altLang="en-US" dirty="0"/>
              <a:t>染色体分析のための血液サンプルを確保する。</a:t>
            </a:r>
            <a:endParaRPr lang="en-US" altLang="ja-JP" dirty="0"/>
          </a:p>
          <a:p>
            <a:pPr>
              <a:lnSpc>
                <a:spcPct val="110000"/>
              </a:lnSpc>
            </a:pPr>
            <a:r>
              <a:rPr lang="ja-JP" altLang="en-US" dirty="0"/>
              <a:t>採血量：ヘパリン採血で</a:t>
            </a:r>
            <a:r>
              <a:rPr lang="en-US" altLang="ja-JP" dirty="0"/>
              <a:t>10ml</a:t>
            </a:r>
            <a:r>
              <a:rPr lang="ja-JP" altLang="en-US" dirty="0" err="1"/>
              <a:t>、</a:t>
            </a:r>
            <a:r>
              <a:rPr lang="ja-JP" altLang="en-US" dirty="0"/>
              <a:t>最低３ｍｌ。（シリンジでも採血管でも良い、採血後十分に混合する）</a:t>
            </a:r>
            <a:endParaRPr lang="en-US" altLang="ja-JP" dirty="0"/>
          </a:p>
          <a:p>
            <a:pPr>
              <a:lnSpc>
                <a:spcPct val="110000"/>
              </a:lnSpc>
            </a:pPr>
            <a:r>
              <a:rPr lang="ja-JP" altLang="en-US" dirty="0"/>
              <a:t>採血時期：事故後</a:t>
            </a:r>
            <a:r>
              <a:rPr lang="en-US" altLang="ja-JP" dirty="0"/>
              <a:t>24</a:t>
            </a:r>
            <a:r>
              <a:rPr lang="ja-JP" altLang="en-US" dirty="0"/>
              <a:t>時間以降から４週間（１ヶ月）以内</a:t>
            </a:r>
            <a:endParaRPr lang="en-US" altLang="ja-JP" dirty="0"/>
          </a:p>
          <a:p>
            <a:pPr lvl="1">
              <a:lnSpc>
                <a:spcPct val="110000"/>
              </a:lnSpc>
            </a:pPr>
            <a:r>
              <a:rPr lang="ja-JP" altLang="en-US" dirty="0"/>
              <a:t>ただし、高線量被ばくが予想される場合、血液中のリンパ球数の変化を見ながら激減するようであれば直ちに線量評価用の血液を確保する</a:t>
            </a:r>
            <a:endParaRPr lang="en-US" altLang="ja-JP" dirty="0"/>
          </a:p>
          <a:p>
            <a:pPr lvl="1">
              <a:lnSpc>
                <a:spcPct val="110000"/>
              </a:lnSpc>
            </a:pPr>
            <a:r>
              <a:rPr lang="ja-JP" altLang="en-US" dirty="0"/>
              <a:t>輸血などの措置が必要とされる場合は、輸血前に採血する</a:t>
            </a:r>
            <a:endParaRPr lang="en-US" altLang="ja-JP" dirty="0"/>
          </a:p>
          <a:p>
            <a:pPr lvl="1">
              <a:lnSpc>
                <a:spcPct val="110000"/>
              </a:lnSpc>
            </a:pPr>
            <a:r>
              <a:rPr lang="ja-JP" altLang="en-US" dirty="0"/>
              <a:t>採取した血液はただちに輸送できない場合、室温（</a:t>
            </a:r>
            <a:r>
              <a:rPr lang="en-US" altLang="ja-JP" dirty="0"/>
              <a:t>18</a:t>
            </a:r>
            <a:r>
              <a:rPr lang="ja-JP" altLang="en-US" dirty="0"/>
              <a:t>～</a:t>
            </a:r>
            <a:r>
              <a:rPr lang="en-US" altLang="ja-JP" dirty="0"/>
              <a:t>24℃</a:t>
            </a:r>
            <a:r>
              <a:rPr lang="ja-JP" altLang="en-US" dirty="0" err="1"/>
              <a:t>、</a:t>
            </a:r>
            <a:r>
              <a:rPr lang="ja-JP" altLang="en-US" dirty="0"/>
              <a:t>冷凍禁止、輸送時において</a:t>
            </a:r>
            <a:r>
              <a:rPr lang="en-US" altLang="ja-JP" dirty="0"/>
              <a:t>38℃</a:t>
            </a:r>
            <a:r>
              <a:rPr lang="ja-JP" altLang="en-US" dirty="0"/>
              <a:t>以上の高温環境にさらされるおそれがある場合は冷却パックを同梱）</a:t>
            </a:r>
            <a:endParaRPr lang="en-US" altLang="ja-JP" dirty="0"/>
          </a:p>
          <a:p>
            <a:pPr>
              <a:lnSpc>
                <a:spcPct val="110000"/>
              </a:lnSpc>
            </a:pPr>
            <a:r>
              <a:rPr lang="ja-JP" altLang="en-US" dirty="0"/>
              <a:t>被ばく歴等の確認；線量評価の結果に影響を与えるため、次の項目を確認する。</a:t>
            </a:r>
            <a:endParaRPr lang="en-US" altLang="ja-JP" dirty="0"/>
          </a:p>
        </p:txBody>
      </p:sp>
      <p:sp>
        <p:nvSpPr>
          <p:cNvPr id="2" name="スライド番号プレースホルダー 1"/>
          <p:cNvSpPr>
            <a:spLocks noGrp="1"/>
          </p:cNvSpPr>
          <p:nvPr>
            <p:ph type="sldNum" sz="quarter" idx="12"/>
          </p:nvPr>
        </p:nvSpPr>
        <p:spPr/>
        <p:txBody>
          <a:bodyPr/>
          <a:lstStyle/>
          <a:p>
            <a:fld id="{C0D2A087-C5F0-4606-B67A-C48C0309CA0B}" type="slidenum">
              <a:rPr lang="ja-JP" altLang="en-US" smtClean="0"/>
              <a:pPr/>
              <a:t>12</a:t>
            </a:fld>
            <a:endParaRPr lang="ja-JP" altLang="en-US"/>
          </a:p>
        </p:txBody>
      </p:sp>
      <p:sp>
        <p:nvSpPr>
          <p:cNvPr id="6" name="正方形/長方形 5">
            <a:extLst>
              <a:ext uri="{FF2B5EF4-FFF2-40B4-BE49-F238E27FC236}">
                <a16:creationId xmlns:a16="http://schemas.microsoft.com/office/drawing/2014/main" id="{7E338971-D6E8-DF47-B01C-BFB239572A1A}"/>
              </a:ext>
            </a:extLst>
          </p:cNvPr>
          <p:cNvSpPr/>
          <p:nvPr/>
        </p:nvSpPr>
        <p:spPr>
          <a:xfrm>
            <a:off x="975091" y="4635869"/>
            <a:ext cx="3596909" cy="1911036"/>
          </a:xfrm>
          <a:prstGeom prst="rect">
            <a:avLst/>
          </a:prstGeom>
        </p:spPr>
        <p:txBody>
          <a:bodyPr wrap="square">
            <a:spAutoFit/>
          </a:bodyPr>
          <a:lstStyle/>
          <a:p>
            <a:pPr marL="714375" lvl="1" indent="-371475" defTabSz="685800">
              <a:lnSpc>
                <a:spcPct val="110000"/>
              </a:lnSpc>
              <a:spcBef>
                <a:spcPts val="375"/>
              </a:spcBef>
              <a:buClr>
                <a:srgbClr val="0BD0D9">
                  <a:lumMod val="75000"/>
                </a:srgbClr>
              </a:buClr>
              <a:buFont typeface="ヒラギノ角ゴシック W3" panose="020B0400000000000000" pitchFamily="34" charset="-128"/>
              <a:buChar char="◇"/>
            </a:pPr>
            <a:r>
              <a:rPr lang="ja-JP" altLang="en-US" sz="1700">
                <a:solidFill>
                  <a:prstClr val="black"/>
                </a:solidFill>
              </a:rPr>
              <a:t>生年月日（年齢）</a:t>
            </a:r>
            <a:endParaRPr lang="en-US" altLang="ja-JP" sz="1700" dirty="0">
              <a:solidFill>
                <a:prstClr val="black"/>
              </a:solidFill>
            </a:endParaRPr>
          </a:p>
          <a:p>
            <a:pPr marL="714375" lvl="1" indent="-371475" defTabSz="685800">
              <a:lnSpc>
                <a:spcPct val="110000"/>
              </a:lnSpc>
              <a:spcBef>
                <a:spcPts val="375"/>
              </a:spcBef>
              <a:buClr>
                <a:srgbClr val="0BD0D9">
                  <a:lumMod val="75000"/>
                </a:srgbClr>
              </a:buClr>
              <a:buFont typeface="ヒラギノ角ゴシック W3" panose="020B0400000000000000" pitchFamily="34" charset="-128"/>
              <a:buChar char="◇"/>
            </a:pPr>
            <a:r>
              <a:rPr lang="ja-JP" altLang="en-US" sz="1700">
                <a:solidFill>
                  <a:prstClr val="black"/>
                </a:solidFill>
              </a:rPr>
              <a:t>性別</a:t>
            </a:r>
            <a:endParaRPr lang="en-US" altLang="ja-JP" sz="1700" dirty="0">
              <a:solidFill>
                <a:prstClr val="black"/>
              </a:solidFill>
            </a:endParaRPr>
          </a:p>
          <a:p>
            <a:pPr marL="714375" lvl="1" indent="-371475" defTabSz="685800">
              <a:lnSpc>
                <a:spcPct val="110000"/>
              </a:lnSpc>
              <a:spcBef>
                <a:spcPts val="375"/>
              </a:spcBef>
              <a:buClr>
                <a:srgbClr val="0BD0D9">
                  <a:lumMod val="75000"/>
                </a:srgbClr>
              </a:buClr>
              <a:buFont typeface="ヒラギノ角ゴシック W3" panose="020B0400000000000000" pitchFamily="34" charset="-128"/>
              <a:buChar char="◇"/>
            </a:pPr>
            <a:r>
              <a:rPr lang="ja-JP" altLang="en-US" sz="1700">
                <a:solidFill>
                  <a:prstClr val="black"/>
                </a:solidFill>
              </a:rPr>
              <a:t>医療被ばくの有無（放射線治療、</a:t>
            </a:r>
            <a:r>
              <a:rPr lang="en-US" altLang="ja-JP" sz="1700" dirty="0">
                <a:solidFill>
                  <a:prstClr val="black"/>
                </a:solidFill>
              </a:rPr>
              <a:t>X</a:t>
            </a:r>
            <a:r>
              <a:rPr lang="ja-JP" altLang="en-US" sz="1700">
                <a:solidFill>
                  <a:prstClr val="black"/>
                </a:solidFill>
              </a:rPr>
              <a:t>線検査、血管造影検査・治療、核医学検査・治療）</a:t>
            </a:r>
            <a:endParaRPr lang="en-US" altLang="ja-JP" sz="1700" dirty="0">
              <a:solidFill>
                <a:prstClr val="black"/>
              </a:solidFill>
            </a:endParaRPr>
          </a:p>
        </p:txBody>
      </p:sp>
      <p:sp>
        <p:nvSpPr>
          <p:cNvPr id="9" name="正方形/長方形 8">
            <a:extLst>
              <a:ext uri="{FF2B5EF4-FFF2-40B4-BE49-F238E27FC236}">
                <a16:creationId xmlns:a16="http://schemas.microsoft.com/office/drawing/2014/main" id="{F30FCB5D-561A-6F4E-BF3B-716C4D90D2A6}"/>
              </a:ext>
            </a:extLst>
          </p:cNvPr>
          <p:cNvSpPr/>
          <p:nvPr/>
        </p:nvSpPr>
        <p:spPr>
          <a:xfrm>
            <a:off x="4257675" y="4630494"/>
            <a:ext cx="3664428" cy="1725857"/>
          </a:xfrm>
          <a:prstGeom prst="rect">
            <a:avLst/>
          </a:prstGeom>
        </p:spPr>
        <p:txBody>
          <a:bodyPr wrap="square">
            <a:spAutoFit/>
          </a:bodyPr>
          <a:lstStyle/>
          <a:p>
            <a:pPr marL="714375" lvl="1" indent="-371475" defTabSz="685800">
              <a:lnSpc>
                <a:spcPct val="110000"/>
              </a:lnSpc>
              <a:spcBef>
                <a:spcPts val="375"/>
              </a:spcBef>
              <a:buClr>
                <a:srgbClr val="0BD0D9">
                  <a:lumMod val="75000"/>
                </a:srgbClr>
              </a:buClr>
              <a:buFont typeface="ヒラギノ角ゴシック W3" panose="020B0400000000000000" pitchFamily="34" charset="-128"/>
              <a:buChar char="◇"/>
            </a:pPr>
            <a:r>
              <a:rPr lang="ja-JP" altLang="en-US" sz="1700">
                <a:solidFill>
                  <a:prstClr val="black"/>
                </a:solidFill>
              </a:rPr>
              <a:t>既往歴</a:t>
            </a:r>
            <a:endParaRPr lang="en-US" altLang="ja-JP" sz="1700" dirty="0">
              <a:solidFill>
                <a:prstClr val="black"/>
              </a:solidFill>
            </a:endParaRPr>
          </a:p>
          <a:p>
            <a:pPr marL="714375" lvl="1" indent="-371475" defTabSz="685800">
              <a:lnSpc>
                <a:spcPct val="110000"/>
              </a:lnSpc>
              <a:spcBef>
                <a:spcPts val="375"/>
              </a:spcBef>
              <a:buClr>
                <a:srgbClr val="0BD0D9">
                  <a:lumMod val="75000"/>
                </a:srgbClr>
              </a:buClr>
              <a:buFont typeface="ヒラギノ角ゴシック W3" panose="020B0400000000000000" pitchFamily="34" charset="-128"/>
              <a:buChar char="◇"/>
            </a:pPr>
            <a:r>
              <a:rPr lang="ja-JP" altLang="en-US" sz="1700">
                <a:solidFill>
                  <a:prstClr val="black"/>
                </a:solidFill>
              </a:rPr>
              <a:t>服薬歴</a:t>
            </a:r>
            <a:endParaRPr lang="en-US" altLang="ja-JP" sz="1700" dirty="0">
              <a:solidFill>
                <a:prstClr val="black"/>
              </a:solidFill>
            </a:endParaRPr>
          </a:p>
          <a:p>
            <a:pPr marL="714375" lvl="1" indent="-371475" defTabSz="685800">
              <a:lnSpc>
                <a:spcPct val="110000"/>
              </a:lnSpc>
              <a:spcBef>
                <a:spcPts val="375"/>
              </a:spcBef>
              <a:buClr>
                <a:srgbClr val="0BD0D9">
                  <a:lumMod val="75000"/>
                </a:srgbClr>
              </a:buClr>
              <a:buFont typeface="ヒラギノ角ゴシック W3" panose="020B0400000000000000" pitchFamily="34" charset="-128"/>
              <a:buChar char="◇"/>
            </a:pPr>
            <a:r>
              <a:rPr lang="ja-JP" altLang="en-US" sz="1700">
                <a:solidFill>
                  <a:prstClr val="black"/>
                </a:solidFill>
              </a:rPr>
              <a:t>飲酒歴</a:t>
            </a:r>
            <a:endParaRPr lang="en-US" altLang="ja-JP" sz="1700" dirty="0">
              <a:solidFill>
                <a:prstClr val="black"/>
              </a:solidFill>
            </a:endParaRPr>
          </a:p>
          <a:p>
            <a:pPr marL="714375" lvl="1" indent="-371475" defTabSz="685800">
              <a:lnSpc>
                <a:spcPct val="110000"/>
              </a:lnSpc>
              <a:spcBef>
                <a:spcPts val="375"/>
              </a:spcBef>
              <a:buClr>
                <a:srgbClr val="0BD0D9">
                  <a:lumMod val="75000"/>
                </a:srgbClr>
              </a:buClr>
              <a:buFont typeface="ヒラギノ角ゴシック W3" panose="020B0400000000000000" pitchFamily="34" charset="-128"/>
              <a:buChar char="◇"/>
            </a:pPr>
            <a:r>
              <a:rPr lang="ja-JP" altLang="en-US" sz="1700">
                <a:solidFill>
                  <a:prstClr val="black"/>
                </a:solidFill>
              </a:rPr>
              <a:t>過去</a:t>
            </a:r>
            <a:r>
              <a:rPr lang="en-US" altLang="ja-JP" sz="1700" dirty="0">
                <a:solidFill>
                  <a:prstClr val="black"/>
                </a:solidFill>
              </a:rPr>
              <a:t>15</a:t>
            </a:r>
            <a:r>
              <a:rPr lang="ja-JP" altLang="en-US" sz="1700">
                <a:solidFill>
                  <a:prstClr val="black"/>
                </a:solidFill>
              </a:rPr>
              <a:t>年間の</a:t>
            </a:r>
            <a:r>
              <a:rPr lang="en-US" altLang="ja-JP" sz="1700" dirty="0">
                <a:solidFill>
                  <a:prstClr val="black"/>
                </a:solidFill>
              </a:rPr>
              <a:t>X</a:t>
            </a:r>
            <a:r>
              <a:rPr lang="ja-JP" altLang="en-US" sz="1700">
                <a:solidFill>
                  <a:prstClr val="black"/>
                </a:solidFill>
              </a:rPr>
              <a:t>線検査歴</a:t>
            </a:r>
            <a:endParaRPr lang="en-US" altLang="ja-JP" sz="1700" dirty="0">
              <a:solidFill>
                <a:prstClr val="black"/>
              </a:solidFill>
            </a:endParaRPr>
          </a:p>
          <a:p>
            <a:pPr marL="714375" lvl="1" indent="-371475" defTabSz="685800">
              <a:lnSpc>
                <a:spcPct val="110000"/>
              </a:lnSpc>
              <a:spcBef>
                <a:spcPts val="375"/>
              </a:spcBef>
              <a:buClr>
                <a:srgbClr val="0BD0D9">
                  <a:lumMod val="75000"/>
                </a:srgbClr>
              </a:buClr>
              <a:buFont typeface="ヒラギノ角ゴシック W3" panose="020B0400000000000000" pitchFamily="34" charset="-128"/>
              <a:buChar char="◇"/>
            </a:pPr>
            <a:r>
              <a:rPr lang="ja-JP" altLang="en-US" sz="1700">
                <a:solidFill>
                  <a:prstClr val="black"/>
                </a:solidFill>
              </a:rPr>
              <a:t>放射線関連作業従事歴</a:t>
            </a:r>
            <a:endParaRPr lang="en-US" altLang="ja-JP" sz="1700" dirty="0">
              <a:solidFill>
                <a:prstClr val="black"/>
              </a:solidFill>
            </a:endParaRPr>
          </a:p>
        </p:txBody>
      </p:sp>
    </p:spTree>
    <p:extLst>
      <p:ext uri="{BB962C8B-B14F-4D97-AF65-F5344CB8AC3E}">
        <p14:creationId xmlns:p14="http://schemas.microsoft.com/office/powerpoint/2010/main" val="16293944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1A1BF7-9238-5542-B22A-68F1EDCB6CC2}"/>
              </a:ext>
            </a:extLst>
          </p:cNvPr>
          <p:cNvSpPr>
            <a:spLocks noGrp="1"/>
          </p:cNvSpPr>
          <p:nvPr>
            <p:ph type="title"/>
          </p:nvPr>
        </p:nvSpPr>
        <p:spPr/>
        <p:txBody>
          <a:bodyPr/>
          <a:lstStyle/>
          <a:p>
            <a:r>
              <a:rPr lang="en-US" altLang="ja-JP" dirty="0"/>
              <a:t>ARS </a:t>
            </a:r>
            <a:r>
              <a:rPr lang="ja-JP" altLang="en-US"/>
              <a:t>前駆症状と被ばく線量</a:t>
            </a:r>
            <a:endParaRPr kumimoji="1" lang="ja-JP" altLang="en-US"/>
          </a:p>
        </p:txBody>
      </p:sp>
      <p:graphicFrame>
        <p:nvGraphicFramePr>
          <p:cNvPr id="4" name="Group 48">
            <a:extLst>
              <a:ext uri="{FF2B5EF4-FFF2-40B4-BE49-F238E27FC236}">
                <a16:creationId xmlns:a16="http://schemas.microsoft.com/office/drawing/2014/main" id="{387470F4-A0F6-9549-81F6-1F2E65E06073}"/>
              </a:ext>
            </a:extLst>
          </p:cNvPr>
          <p:cNvGraphicFramePr>
            <a:graphicFrameLocks noGrp="1"/>
          </p:cNvGraphicFramePr>
          <p:nvPr>
            <p:ph idx="1"/>
            <p:extLst>
              <p:ext uri="{D42A27DB-BD31-4B8C-83A1-F6EECF244321}">
                <p14:modId xmlns:p14="http://schemas.microsoft.com/office/powerpoint/2010/main" val="3881704805"/>
              </p:ext>
            </p:extLst>
          </p:nvPr>
        </p:nvGraphicFramePr>
        <p:xfrm>
          <a:off x="628650" y="1271588"/>
          <a:ext cx="8042275" cy="4976812"/>
        </p:xfrm>
        <a:graphic>
          <a:graphicData uri="http://schemas.openxmlformats.org/drawingml/2006/table">
            <a:tbl>
              <a:tblPr>
                <a:tableStyleId>{616DA210-FB5B-4158-B5E0-FEB733F419BA}</a:tableStyleId>
              </a:tblPr>
              <a:tblGrid>
                <a:gridCol w="1055608">
                  <a:extLst>
                    <a:ext uri="{9D8B030D-6E8A-4147-A177-3AD203B41FA5}">
                      <a16:colId xmlns:a16="http://schemas.microsoft.com/office/drawing/2014/main" val="20000"/>
                    </a:ext>
                  </a:extLst>
                </a:gridCol>
                <a:gridCol w="1252148">
                  <a:extLst>
                    <a:ext uri="{9D8B030D-6E8A-4147-A177-3AD203B41FA5}">
                      <a16:colId xmlns:a16="http://schemas.microsoft.com/office/drawing/2014/main" val="20001"/>
                    </a:ext>
                  </a:extLst>
                </a:gridCol>
                <a:gridCol w="1183993">
                  <a:extLst>
                    <a:ext uri="{9D8B030D-6E8A-4147-A177-3AD203B41FA5}">
                      <a16:colId xmlns:a16="http://schemas.microsoft.com/office/drawing/2014/main" val="20002"/>
                    </a:ext>
                  </a:extLst>
                </a:gridCol>
                <a:gridCol w="1190332">
                  <a:extLst>
                    <a:ext uri="{9D8B030D-6E8A-4147-A177-3AD203B41FA5}">
                      <a16:colId xmlns:a16="http://schemas.microsoft.com/office/drawing/2014/main" val="20003"/>
                    </a:ext>
                  </a:extLst>
                </a:gridCol>
                <a:gridCol w="1711797">
                  <a:extLst>
                    <a:ext uri="{9D8B030D-6E8A-4147-A177-3AD203B41FA5}">
                      <a16:colId xmlns:a16="http://schemas.microsoft.com/office/drawing/2014/main" val="20004"/>
                    </a:ext>
                  </a:extLst>
                </a:gridCol>
                <a:gridCol w="1648397">
                  <a:extLst>
                    <a:ext uri="{9D8B030D-6E8A-4147-A177-3AD203B41FA5}">
                      <a16:colId xmlns:a16="http://schemas.microsoft.com/office/drawing/2014/main" val="20005"/>
                    </a:ext>
                  </a:extLst>
                </a:gridCol>
              </a:tblGrid>
              <a:tr h="446418">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endParaRPr kumimoji="0" lang="en-US" altLang="ja-JP" sz="2000" b="0" i="0" u="none" strike="noStrike" cap="none" normalizeH="0" baseline="0">
                        <a:ln>
                          <a:noFill/>
                        </a:ln>
                        <a:solidFill>
                          <a:schemeClr val="tx1"/>
                        </a:solidFill>
                        <a:effectLst/>
                        <a:latin typeface="Arial" pitchFamily="-111" charset="0"/>
                        <a:ea typeface="Arial" pitchFamily="-111" charset="0"/>
                        <a:cs typeface="Arial" pitchFamily="-111" charset="0"/>
                      </a:endParaRPr>
                    </a:p>
                  </a:txBody>
                  <a:tcPr marL="82946" marR="86264"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en-US" altLang="ja-JP" sz="2000" u="none" strike="noStrike" cap="none" normalizeH="0" baseline="0">
                          <a:ln>
                            <a:noFill/>
                          </a:ln>
                          <a:effectLst/>
                        </a:rPr>
                        <a:t>1</a:t>
                      </a:r>
                      <a:r>
                        <a:rPr kumimoji="0" lang="ja-JP" altLang="en-US" sz="2000" u="none" strike="noStrike" cap="none" normalizeH="0" baseline="0">
                          <a:ln>
                            <a:noFill/>
                          </a:ln>
                          <a:effectLst/>
                        </a:rPr>
                        <a:t>～</a:t>
                      </a:r>
                      <a:r>
                        <a:rPr kumimoji="0" lang="en-US" altLang="ja-JP" sz="2000" u="none" strike="noStrike" cap="none" normalizeH="0" baseline="0">
                          <a:ln>
                            <a:noFill/>
                          </a:ln>
                          <a:effectLst/>
                        </a:rPr>
                        <a:t>2Gy</a:t>
                      </a:r>
                      <a:endParaRPr kumimoji="0" lang="en-US" altLang="ja-JP" sz="20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endParaRPr>
                    </a:p>
                  </a:txBody>
                  <a:tcPr marL="82946" marR="86264"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en-US" altLang="ja-JP" sz="2000" u="none" strike="noStrike" cap="none" normalizeH="0" baseline="0">
                          <a:ln>
                            <a:noFill/>
                          </a:ln>
                          <a:effectLst/>
                        </a:rPr>
                        <a:t>2</a:t>
                      </a:r>
                      <a:r>
                        <a:rPr kumimoji="0" lang="ja-JP" altLang="en-US" sz="2000" u="none" strike="noStrike" cap="none" normalizeH="0" baseline="0">
                          <a:ln>
                            <a:noFill/>
                          </a:ln>
                          <a:effectLst/>
                        </a:rPr>
                        <a:t>～</a:t>
                      </a:r>
                      <a:r>
                        <a:rPr kumimoji="0" lang="en-US" altLang="ja-JP" sz="2000" u="none" strike="noStrike" cap="none" normalizeH="0" baseline="0">
                          <a:ln>
                            <a:noFill/>
                          </a:ln>
                          <a:effectLst/>
                        </a:rPr>
                        <a:t>4Gy</a:t>
                      </a:r>
                      <a:endParaRPr kumimoji="0" lang="en-US" altLang="ja-JP" sz="20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endParaRPr>
                    </a:p>
                  </a:txBody>
                  <a:tcPr marL="82946" marR="86264"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en-US" altLang="ja-JP" sz="2000" u="none" strike="noStrike" cap="none" normalizeH="0" baseline="0">
                          <a:ln>
                            <a:noFill/>
                          </a:ln>
                          <a:effectLst/>
                        </a:rPr>
                        <a:t>4</a:t>
                      </a:r>
                      <a:r>
                        <a:rPr kumimoji="0" lang="ja-JP" altLang="en-US" sz="2000" u="none" strike="noStrike" cap="none" normalizeH="0" baseline="0">
                          <a:ln>
                            <a:noFill/>
                          </a:ln>
                          <a:effectLst/>
                        </a:rPr>
                        <a:t>～</a:t>
                      </a:r>
                      <a:r>
                        <a:rPr kumimoji="0" lang="en-US" altLang="ja-JP" sz="2000" u="none" strike="noStrike" cap="none" normalizeH="0" baseline="0">
                          <a:ln>
                            <a:noFill/>
                          </a:ln>
                          <a:effectLst/>
                        </a:rPr>
                        <a:t>6Gy</a:t>
                      </a:r>
                      <a:endParaRPr kumimoji="0" lang="en-US" altLang="ja-JP" sz="20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endParaRPr>
                    </a:p>
                  </a:txBody>
                  <a:tcPr marL="82946" marR="86264"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en-US" altLang="ja-JP" sz="2000" u="none" strike="noStrike" cap="none" normalizeH="0" baseline="0">
                          <a:ln>
                            <a:noFill/>
                          </a:ln>
                          <a:effectLst/>
                        </a:rPr>
                        <a:t>6</a:t>
                      </a:r>
                      <a:r>
                        <a:rPr kumimoji="0" lang="ja-JP" altLang="en-US" sz="2000" u="none" strike="noStrike" cap="none" normalizeH="0" baseline="0">
                          <a:ln>
                            <a:noFill/>
                          </a:ln>
                          <a:effectLst/>
                        </a:rPr>
                        <a:t>～</a:t>
                      </a:r>
                      <a:r>
                        <a:rPr kumimoji="0" lang="en-US" altLang="ja-JP" sz="2000" u="none" strike="noStrike" cap="none" normalizeH="0" baseline="0">
                          <a:ln>
                            <a:noFill/>
                          </a:ln>
                          <a:effectLst/>
                        </a:rPr>
                        <a:t>8Gy</a:t>
                      </a:r>
                      <a:endParaRPr kumimoji="0" lang="en-US" altLang="ja-JP" sz="20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endParaRPr>
                    </a:p>
                  </a:txBody>
                  <a:tcPr marL="82946" marR="86264"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en-US" altLang="ja-JP" sz="2000" u="none" strike="noStrike" cap="none" normalizeH="0" baseline="0">
                          <a:ln>
                            <a:noFill/>
                          </a:ln>
                          <a:effectLst/>
                        </a:rPr>
                        <a:t>&gt;8Gy</a:t>
                      </a:r>
                      <a:endParaRPr kumimoji="0" lang="en-US" altLang="ja-JP" sz="20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endParaRPr>
                    </a:p>
                  </a:txBody>
                  <a:tcPr marL="82946" marR="86264" marT="0" marB="0" anchor="ctr" horzOverflow="overflow"/>
                </a:tc>
                <a:extLst>
                  <a:ext uri="{0D108BD9-81ED-4DB2-BD59-A6C34878D82A}">
                    <a16:rowId xmlns:a16="http://schemas.microsoft.com/office/drawing/2014/main" val="10000"/>
                  </a:ext>
                </a:extLst>
              </a:tr>
              <a:tr h="883380">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ja-JP" altLang="en-US" sz="2000" u="none" strike="noStrike" cap="none" normalizeH="0" baseline="0">
                          <a:ln>
                            <a:noFill/>
                          </a:ln>
                          <a:effectLst/>
                        </a:rPr>
                        <a:t>嘔吐</a:t>
                      </a:r>
                      <a:endParaRPr kumimoji="0" lang="ja-JP" altLang="en-US" sz="2000" b="1" i="0" u="none" strike="noStrike" cap="none" normalizeH="0" baseline="0">
                        <a:ln>
                          <a:noFill/>
                        </a:ln>
                        <a:solidFill>
                          <a:srgbClr val="0066FF"/>
                        </a:solidFill>
                        <a:effectLst/>
                        <a:latin typeface="Arial" pitchFamily="-111" charset="0"/>
                        <a:ea typeface="ＭＳ Ｐゴシック" pitchFamily="-111" charset="-128"/>
                        <a:cs typeface="ＭＳ Ｐゴシック" pitchFamily="-111" charset="-128"/>
                      </a:endParaRPr>
                    </a:p>
                  </a:txBody>
                  <a:tcPr marL="84273" marR="87784"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en-US" altLang="ja-JP" sz="2000" u="none" strike="noStrike" cap="none" normalizeH="0" baseline="0">
                          <a:ln>
                            <a:noFill/>
                          </a:ln>
                          <a:effectLst/>
                        </a:rPr>
                        <a:t>10-50%</a:t>
                      </a:r>
                    </a:p>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en-US" altLang="ja-JP" sz="2000" u="none" strike="noStrike" cap="none" normalizeH="0" baseline="0">
                          <a:ln>
                            <a:noFill/>
                          </a:ln>
                          <a:effectLst/>
                        </a:rPr>
                        <a:t>2h</a:t>
                      </a:r>
                      <a:r>
                        <a:rPr kumimoji="0" lang="ja-JP" altLang="en-US" sz="2000" u="none" strike="noStrike" cap="none" normalizeH="0" baseline="0">
                          <a:ln>
                            <a:noFill/>
                          </a:ln>
                          <a:effectLst/>
                        </a:rPr>
                        <a:t>以降</a:t>
                      </a:r>
                      <a:endParaRPr kumimoji="0" lang="ja-JP" altLang="en-US" sz="2000" b="1" i="0" u="none" strike="noStrike" cap="none" normalizeH="0" baseline="0">
                        <a:ln>
                          <a:noFill/>
                        </a:ln>
                        <a:solidFill>
                          <a:srgbClr val="0066FF"/>
                        </a:solidFill>
                        <a:effectLst/>
                        <a:latin typeface="Arial" pitchFamily="-111" charset="0"/>
                        <a:ea typeface="ＭＳ Ｐゴシック" pitchFamily="-111" charset="-128"/>
                        <a:cs typeface="ＭＳ Ｐゴシック" pitchFamily="-111" charset="-128"/>
                      </a:endParaRPr>
                    </a:p>
                  </a:txBody>
                  <a:tcPr marL="84273" marR="87784"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en-US" altLang="ja-JP" sz="2000" u="none" strike="noStrike" cap="none" normalizeH="0" baseline="0">
                          <a:ln>
                            <a:noFill/>
                          </a:ln>
                          <a:effectLst/>
                        </a:rPr>
                        <a:t>70-90%</a:t>
                      </a:r>
                    </a:p>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en-US" altLang="ja-JP" sz="2000" u="none" strike="noStrike" cap="none" normalizeH="0" baseline="0">
                          <a:ln>
                            <a:noFill/>
                          </a:ln>
                          <a:effectLst/>
                        </a:rPr>
                        <a:t>1-2h</a:t>
                      </a:r>
                      <a:endParaRPr kumimoji="0" lang="en-US" altLang="ja-JP" sz="2000" b="1" i="0" u="none" strike="noStrike" cap="none" normalizeH="0" baseline="0">
                        <a:ln>
                          <a:noFill/>
                        </a:ln>
                        <a:solidFill>
                          <a:srgbClr val="0066FF"/>
                        </a:solidFill>
                        <a:effectLst/>
                        <a:latin typeface="Arial" pitchFamily="-111" charset="0"/>
                        <a:ea typeface="ＭＳ Ｐゴシック" pitchFamily="-111" charset="-128"/>
                        <a:cs typeface="ＭＳ Ｐゴシック" pitchFamily="-111" charset="-128"/>
                      </a:endParaRPr>
                    </a:p>
                  </a:txBody>
                  <a:tcPr marL="84273" marR="87784"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en-US" altLang="ja-JP" sz="2000" u="none" strike="noStrike" cap="none" normalizeH="0" baseline="0">
                          <a:ln>
                            <a:noFill/>
                          </a:ln>
                          <a:effectLst/>
                        </a:rPr>
                        <a:t>100%</a:t>
                      </a:r>
                    </a:p>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en-US" altLang="ja-JP" sz="2000" u="none" strike="noStrike" cap="none" normalizeH="0" baseline="0">
                          <a:ln>
                            <a:noFill/>
                          </a:ln>
                          <a:effectLst/>
                        </a:rPr>
                        <a:t>1h</a:t>
                      </a:r>
                      <a:r>
                        <a:rPr kumimoji="0" lang="ja-JP" altLang="en-US" sz="2000" u="none" strike="noStrike" cap="none" normalizeH="0" baseline="0">
                          <a:ln>
                            <a:noFill/>
                          </a:ln>
                          <a:effectLst/>
                        </a:rPr>
                        <a:t>以内</a:t>
                      </a:r>
                      <a:endParaRPr kumimoji="0" lang="ja-JP" altLang="en-US" sz="2000" b="1" i="0" u="none" strike="noStrike" cap="none" normalizeH="0" baseline="0">
                        <a:ln>
                          <a:noFill/>
                        </a:ln>
                        <a:solidFill>
                          <a:srgbClr val="0066FF"/>
                        </a:solidFill>
                        <a:effectLst/>
                        <a:latin typeface="Arial" pitchFamily="-111" charset="0"/>
                        <a:ea typeface="ＭＳ Ｐゴシック" pitchFamily="-111" charset="-128"/>
                        <a:cs typeface="ＭＳ Ｐゴシック" pitchFamily="-111" charset="-128"/>
                      </a:endParaRPr>
                    </a:p>
                  </a:txBody>
                  <a:tcPr marL="84273" marR="87784"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en-US" altLang="ja-JP" sz="2000" u="none" strike="noStrike" cap="none" normalizeH="0" baseline="0">
                          <a:ln>
                            <a:noFill/>
                          </a:ln>
                          <a:effectLst/>
                        </a:rPr>
                        <a:t>100%</a:t>
                      </a:r>
                    </a:p>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en-US" altLang="ja-JP" sz="2000" u="none" strike="noStrike" cap="none" normalizeH="0" baseline="0">
                          <a:ln>
                            <a:noFill/>
                          </a:ln>
                          <a:effectLst/>
                        </a:rPr>
                        <a:t> 30min</a:t>
                      </a:r>
                      <a:r>
                        <a:rPr kumimoji="0" lang="ja-JP" altLang="en-US" sz="2000" u="none" strike="noStrike" cap="none" normalizeH="0" baseline="0">
                          <a:ln>
                            <a:noFill/>
                          </a:ln>
                          <a:effectLst/>
                        </a:rPr>
                        <a:t>以内</a:t>
                      </a:r>
                      <a:endParaRPr kumimoji="0" lang="ja-JP" altLang="en-US" sz="2000" b="1" i="0" u="none" strike="noStrike" cap="none" normalizeH="0" baseline="0">
                        <a:ln>
                          <a:noFill/>
                        </a:ln>
                        <a:solidFill>
                          <a:srgbClr val="0066FF"/>
                        </a:solidFill>
                        <a:effectLst/>
                        <a:latin typeface="Arial" pitchFamily="-111" charset="0"/>
                        <a:ea typeface="ＭＳ Ｐゴシック" pitchFamily="-111" charset="-128"/>
                        <a:cs typeface="ＭＳ Ｐゴシック" pitchFamily="-111" charset="-128"/>
                      </a:endParaRPr>
                    </a:p>
                  </a:txBody>
                  <a:tcPr marL="84273" marR="87784"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en-US" altLang="ja-JP" sz="2000" u="none" strike="noStrike" cap="none" normalizeH="0" baseline="0">
                          <a:ln>
                            <a:noFill/>
                          </a:ln>
                          <a:effectLst/>
                        </a:rPr>
                        <a:t>100%</a:t>
                      </a:r>
                    </a:p>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en-US" altLang="ja-JP" sz="2000" u="none" strike="noStrike" cap="none" normalizeH="0" baseline="0">
                          <a:ln>
                            <a:noFill/>
                          </a:ln>
                          <a:effectLst/>
                        </a:rPr>
                        <a:t>10min</a:t>
                      </a:r>
                      <a:r>
                        <a:rPr kumimoji="0" lang="ja-JP" altLang="en-US" sz="2000" u="none" strike="noStrike" cap="none" normalizeH="0" baseline="0">
                          <a:ln>
                            <a:noFill/>
                          </a:ln>
                          <a:effectLst/>
                        </a:rPr>
                        <a:t>以内</a:t>
                      </a:r>
                      <a:endParaRPr kumimoji="0" lang="ja-JP" altLang="en-US" sz="2000" b="1" i="0" u="none" strike="noStrike" cap="none" normalizeH="0" baseline="0">
                        <a:ln>
                          <a:noFill/>
                        </a:ln>
                        <a:solidFill>
                          <a:srgbClr val="0066FF"/>
                        </a:solidFill>
                        <a:effectLst/>
                        <a:latin typeface="Arial" pitchFamily="-111" charset="0"/>
                        <a:ea typeface="ＭＳ Ｐゴシック" pitchFamily="-111" charset="-128"/>
                        <a:cs typeface="ＭＳ Ｐゴシック" pitchFamily="-111" charset="-128"/>
                      </a:endParaRPr>
                    </a:p>
                  </a:txBody>
                  <a:tcPr marL="84273" marR="87784" marT="0" marB="0" anchor="ctr" horzOverflow="overflow"/>
                </a:tc>
                <a:extLst>
                  <a:ext uri="{0D108BD9-81ED-4DB2-BD59-A6C34878D82A}">
                    <a16:rowId xmlns:a16="http://schemas.microsoft.com/office/drawing/2014/main" val="10001"/>
                  </a:ext>
                </a:extLst>
              </a:tr>
              <a:tr h="1246567">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ja-JP" altLang="en-US" sz="2000" u="none" strike="noStrike" cap="none" normalizeH="0" baseline="0">
                          <a:ln>
                            <a:noFill/>
                          </a:ln>
                          <a:effectLst/>
                        </a:rPr>
                        <a:t>下痢</a:t>
                      </a:r>
                    </a:p>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ja-JP" altLang="en-US" sz="2000" u="none" strike="noStrike" cap="none" normalizeH="0" baseline="0">
                          <a:ln>
                            <a:noFill/>
                          </a:ln>
                          <a:effectLst/>
                        </a:rPr>
                        <a:t>　　</a:t>
                      </a:r>
                      <a:endParaRPr kumimoji="0" lang="ja-JP" altLang="en-US" sz="20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endParaRPr>
                    </a:p>
                  </a:txBody>
                  <a:tcPr marL="84273" marR="87784"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en-US" altLang="ja-JP" sz="2000" u="none" strike="noStrike" cap="none" normalizeH="0" baseline="0">
                          <a:ln>
                            <a:noFill/>
                          </a:ln>
                          <a:effectLst/>
                        </a:rPr>
                        <a:t>(-)</a:t>
                      </a:r>
                      <a:endParaRPr kumimoji="0" lang="en-US" altLang="ja-JP" sz="20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endParaRPr>
                    </a:p>
                  </a:txBody>
                  <a:tcPr marL="84273" marR="87784"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en-US" altLang="ja-JP" sz="2000" u="none" strike="noStrike" cap="none" normalizeH="0" baseline="0">
                          <a:ln>
                            <a:noFill/>
                          </a:ln>
                          <a:effectLst/>
                        </a:rPr>
                        <a:t>(-)</a:t>
                      </a:r>
                      <a:endParaRPr kumimoji="0" lang="en-US" altLang="ja-JP" sz="20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endParaRPr>
                    </a:p>
                  </a:txBody>
                  <a:tcPr marL="84273" marR="87784"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ja-JP" altLang="en-US" sz="2000" u="none" strike="noStrike" cap="none" normalizeH="0" baseline="0">
                          <a:ln>
                            <a:noFill/>
                          </a:ln>
                          <a:effectLst/>
                        </a:rPr>
                        <a:t>中等度</a:t>
                      </a:r>
                      <a:r>
                        <a:rPr kumimoji="0" lang="en-US" altLang="ja-JP" sz="2000" u="none" strike="noStrike" cap="none" normalizeH="0" baseline="0">
                          <a:ln>
                            <a:noFill/>
                          </a:ln>
                          <a:effectLst/>
                        </a:rPr>
                        <a:t>&lt;10%</a:t>
                      </a:r>
                    </a:p>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en-US" altLang="ja-JP" sz="2000" u="none" strike="noStrike" cap="none" normalizeH="0" baseline="0">
                          <a:ln>
                            <a:noFill/>
                          </a:ln>
                          <a:effectLst/>
                        </a:rPr>
                        <a:t>3</a:t>
                      </a:r>
                      <a:r>
                        <a:rPr kumimoji="0" lang="ja-JP" altLang="en-US" sz="2000" u="none" strike="noStrike" cap="none" normalizeH="0" baseline="0">
                          <a:ln>
                            <a:noFill/>
                          </a:ln>
                          <a:effectLst/>
                        </a:rPr>
                        <a:t>～</a:t>
                      </a:r>
                      <a:r>
                        <a:rPr kumimoji="0" lang="en-US" altLang="ja-JP" sz="2000" u="none" strike="noStrike" cap="none" normalizeH="0" baseline="0">
                          <a:ln>
                            <a:noFill/>
                          </a:ln>
                          <a:effectLst/>
                        </a:rPr>
                        <a:t>8h</a:t>
                      </a:r>
                      <a:endParaRPr kumimoji="0" lang="en-US" altLang="ja-JP" sz="20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endParaRPr>
                    </a:p>
                  </a:txBody>
                  <a:tcPr marL="84273" marR="87784"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ja-JP" altLang="en-US" sz="2000" u="none" strike="noStrike" cap="none" normalizeH="0" baseline="0">
                          <a:ln>
                            <a:noFill/>
                          </a:ln>
                          <a:effectLst/>
                        </a:rPr>
                        <a:t>重度</a:t>
                      </a:r>
                    </a:p>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en-US" altLang="ja-JP" sz="2000" u="none" strike="noStrike" cap="none" normalizeH="0" baseline="0">
                          <a:ln>
                            <a:noFill/>
                          </a:ln>
                          <a:effectLst/>
                        </a:rPr>
                        <a:t>&gt;10%</a:t>
                      </a:r>
                    </a:p>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en-US" altLang="ja-JP" sz="2000" u="none" strike="noStrike" cap="none" normalizeH="0" baseline="0">
                          <a:ln>
                            <a:noFill/>
                          </a:ln>
                          <a:effectLst/>
                        </a:rPr>
                        <a:t> 1</a:t>
                      </a:r>
                      <a:r>
                        <a:rPr kumimoji="0" lang="ja-JP" altLang="en-US" sz="2000" u="none" strike="noStrike" cap="none" normalizeH="0" baseline="0">
                          <a:ln>
                            <a:noFill/>
                          </a:ln>
                          <a:effectLst/>
                        </a:rPr>
                        <a:t>～</a:t>
                      </a:r>
                      <a:r>
                        <a:rPr kumimoji="0" lang="en-US" altLang="ja-JP" sz="2000" u="none" strike="noStrike" cap="none" normalizeH="0" baseline="0">
                          <a:ln>
                            <a:noFill/>
                          </a:ln>
                          <a:effectLst/>
                        </a:rPr>
                        <a:t>3h</a:t>
                      </a:r>
                      <a:endParaRPr kumimoji="0" lang="en-US" altLang="ja-JP" sz="20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endParaRPr>
                    </a:p>
                  </a:txBody>
                  <a:tcPr marL="84273" marR="87784"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ja-JP" altLang="en-US" sz="2000" u="none" strike="noStrike" cap="none" normalizeH="0" baseline="0">
                          <a:ln>
                            <a:noFill/>
                          </a:ln>
                          <a:effectLst/>
                        </a:rPr>
                        <a:t>重度</a:t>
                      </a:r>
                    </a:p>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en-US" altLang="ja-JP" sz="2000" u="none" strike="noStrike" cap="none" normalizeH="0" baseline="0">
                          <a:ln>
                            <a:noFill/>
                          </a:ln>
                          <a:effectLst/>
                        </a:rPr>
                        <a:t>100%</a:t>
                      </a:r>
                    </a:p>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en-US" altLang="ja-JP" sz="2000" u="none" strike="noStrike" cap="none" normalizeH="0" baseline="0">
                          <a:ln>
                            <a:noFill/>
                          </a:ln>
                          <a:effectLst/>
                        </a:rPr>
                        <a:t>1h</a:t>
                      </a:r>
                      <a:r>
                        <a:rPr kumimoji="0" lang="ja-JP" altLang="en-US" sz="2000" u="none" strike="noStrike" cap="none" normalizeH="0" baseline="0">
                          <a:ln>
                            <a:noFill/>
                          </a:ln>
                          <a:effectLst/>
                        </a:rPr>
                        <a:t>以内</a:t>
                      </a:r>
                      <a:endParaRPr kumimoji="0" lang="ja-JP" altLang="en-US" sz="20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endParaRPr>
                    </a:p>
                  </a:txBody>
                  <a:tcPr marL="84273" marR="87784" marT="0" marB="0" anchor="ctr" horzOverflow="overflow"/>
                </a:tc>
                <a:extLst>
                  <a:ext uri="{0D108BD9-81ED-4DB2-BD59-A6C34878D82A}">
                    <a16:rowId xmlns:a16="http://schemas.microsoft.com/office/drawing/2014/main" val="10002"/>
                  </a:ext>
                </a:extLst>
              </a:tr>
              <a:tr h="1263592">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ja-JP" altLang="en-US" sz="2000" u="none" strike="noStrike" cap="none" normalizeH="0" baseline="0">
                          <a:ln>
                            <a:noFill/>
                          </a:ln>
                          <a:effectLst/>
                        </a:rPr>
                        <a:t>頭痛</a:t>
                      </a:r>
                      <a:endParaRPr kumimoji="0" lang="ja-JP" altLang="en-US" sz="20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endParaRPr>
                    </a:p>
                  </a:txBody>
                  <a:tcPr marL="84273" marR="87784"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ja-JP" altLang="en-US" sz="2000" u="none" strike="noStrike" cap="none" normalizeH="0" baseline="0">
                          <a:ln>
                            <a:noFill/>
                          </a:ln>
                          <a:effectLst/>
                        </a:rPr>
                        <a:t>軽度</a:t>
                      </a:r>
                      <a:endParaRPr kumimoji="0" lang="ja-JP" altLang="en-US" sz="20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endParaRPr>
                    </a:p>
                  </a:txBody>
                  <a:tcPr marL="84273" marR="87784"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ja-JP" altLang="en-US" sz="2000" u="none" strike="noStrike" cap="none" normalizeH="0" baseline="0">
                          <a:ln>
                            <a:noFill/>
                          </a:ln>
                          <a:effectLst/>
                        </a:rPr>
                        <a:t>軽度</a:t>
                      </a:r>
                      <a:endParaRPr kumimoji="0" lang="ja-JP" altLang="en-US" sz="20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endParaRPr>
                    </a:p>
                  </a:txBody>
                  <a:tcPr marL="84273" marR="87784"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ja-JP" altLang="en-US" sz="2000" u="none" strike="noStrike" cap="none" normalizeH="0" baseline="0">
                          <a:ln>
                            <a:noFill/>
                          </a:ln>
                          <a:effectLst/>
                        </a:rPr>
                        <a:t>中等度</a:t>
                      </a:r>
                    </a:p>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en-US" altLang="ja-JP" sz="2000" u="none" strike="noStrike" cap="none" normalizeH="0" baseline="0">
                          <a:ln>
                            <a:noFill/>
                          </a:ln>
                          <a:effectLst/>
                        </a:rPr>
                        <a:t>50%</a:t>
                      </a:r>
                    </a:p>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en-US" altLang="ja-JP" sz="2000" u="none" strike="noStrike" cap="none" normalizeH="0" baseline="0">
                          <a:ln>
                            <a:noFill/>
                          </a:ln>
                          <a:effectLst/>
                        </a:rPr>
                        <a:t>4~24h</a:t>
                      </a:r>
                      <a:endParaRPr kumimoji="0" lang="en-US" altLang="ja-JP" sz="20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endParaRPr>
                    </a:p>
                  </a:txBody>
                  <a:tcPr marL="84273" marR="87784"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ja-JP" altLang="en-US" sz="2000" u="none" strike="noStrike" cap="none" normalizeH="0" baseline="0">
                          <a:ln>
                            <a:noFill/>
                          </a:ln>
                          <a:effectLst/>
                        </a:rPr>
                        <a:t>重度</a:t>
                      </a:r>
                    </a:p>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en-US" altLang="ja-JP" sz="2000" u="none" strike="noStrike" cap="none" normalizeH="0" baseline="0">
                          <a:ln>
                            <a:noFill/>
                          </a:ln>
                          <a:effectLst/>
                        </a:rPr>
                        <a:t>80%</a:t>
                      </a:r>
                    </a:p>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en-US" altLang="ja-JP" sz="2000" u="none" strike="noStrike" cap="none" normalizeH="0" baseline="0">
                          <a:ln>
                            <a:noFill/>
                          </a:ln>
                          <a:effectLst/>
                        </a:rPr>
                        <a:t>3~4h</a:t>
                      </a:r>
                      <a:endParaRPr kumimoji="0" lang="en-US" altLang="ja-JP" sz="20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endParaRPr>
                    </a:p>
                  </a:txBody>
                  <a:tcPr marL="84273" marR="87784"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ja-JP" altLang="en-US" sz="2000" u="none" strike="noStrike" cap="none" normalizeH="0" baseline="0">
                          <a:ln>
                            <a:noFill/>
                          </a:ln>
                          <a:effectLst/>
                        </a:rPr>
                        <a:t>重度</a:t>
                      </a:r>
                    </a:p>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en-US" altLang="ja-JP" sz="2000" u="none" strike="noStrike" cap="none" normalizeH="0" baseline="0">
                          <a:ln>
                            <a:noFill/>
                          </a:ln>
                          <a:effectLst/>
                        </a:rPr>
                        <a:t>80~90%</a:t>
                      </a:r>
                    </a:p>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en-US" altLang="ja-JP" sz="2000" u="none" strike="noStrike" cap="none" normalizeH="0" baseline="0">
                          <a:ln>
                            <a:noFill/>
                          </a:ln>
                          <a:effectLst/>
                        </a:rPr>
                        <a:t>1~2h</a:t>
                      </a:r>
                      <a:endParaRPr kumimoji="0" lang="en-US" altLang="ja-JP" sz="20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endParaRPr>
                    </a:p>
                  </a:txBody>
                  <a:tcPr marL="84273" marR="87784" marT="0" marB="0" anchor="ctr" horzOverflow="overflow"/>
                </a:tc>
                <a:extLst>
                  <a:ext uri="{0D108BD9-81ED-4DB2-BD59-A6C34878D82A}">
                    <a16:rowId xmlns:a16="http://schemas.microsoft.com/office/drawing/2014/main" val="10003"/>
                  </a:ext>
                </a:extLst>
              </a:tr>
              <a:tr h="735835">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ja-JP" altLang="en-US" sz="2000" u="none" strike="noStrike" cap="none" normalizeH="0" baseline="0">
                          <a:ln>
                            <a:noFill/>
                          </a:ln>
                          <a:effectLst/>
                        </a:rPr>
                        <a:t>意識</a:t>
                      </a:r>
                      <a:endParaRPr kumimoji="0" lang="ja-JP" altLang="en-US" sz="20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endParaRPr>
                    </a:p>
                  </a:txBody>
                  <a:tcPr marL="84273" marR="87784"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ja-JP" altLang="en-US" sz="2000" u="none" strike="noStrike" cap="none" normalizeH="0" baseline="0">
                          <a:ln>
                            <a:noFill/>
                          </a:ln>
                          <a:effectLst/>
                        </a:rPr>
                        <a:t>正常</a:t>
                      </a:r>
                      <a:endParaRPr kumimoji="0" lang="ja-JP" altLang="en-US" sz="20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endParaRPr>
                    </a:p>
                  </a:txBody>
                  <a:tcPr marL="84273" marR="87784"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ja-JP" altLang="en-US" sz="2000" u="none" strike="noStrike" cap="none" normalizeH="0" baseline="0">
                          <a:ln>
                            <a:noFill/>
                          </a:ln>
                          <a:effectLst/>
                        </a:rPr>
                        <a:t>正常</a:t>
                      </a:r>
                      <a:endParaRPr kumimoji="0" lang="ja-JP" altLang="en-US" sz="20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endParaRPr>
                    </a:p>
                  </a:txBody>
                  <a:tcPr marL="84273" marR="87784"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ja-JP" altLang="en-US" sz="2000" u="none" strike="noStrike" cap="none" normalizeH="0" baseline="0">
                          <a:ln>
                            <a:noFill/>
                          </a:ln>
                          <a:effectLst/>
                        </a:rPr>
                        <a:t>正常</a:t>
                      </a:r>
                      <a:endParaRPr kumimoji="0" lang="ja-JP" altLang="en-US" sz="20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endParaRPr>
                    </a:p>
                  </a:txBody>
                  <a:tcPr marL="84273" marR="87784"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ja-JP" altLang="en-US" sz="2000" u="none" strike="noStrike" cap="none" normalizeH="0" baseline="0">
                          <a:ln>
                            <a:noFill/>
                          </a:ln>
                          <a:effectLst/>
                        </a:rPr>
                        <a:t>混濁例あり</a:t>
                      </a:r>
                      <a:endParaRPr kumimoji="0" lang="ja-JP" altLang="en-US" sz="20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endParaRPr>
                    </a:p>
                  </a:txBody>
                  <a:tcPr marL="84273" marR="87784"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ja-JP" altLang="en-US" sz="2000" u="none" strike="noStrike" cap="none" normalizeH="0" baseline="0">
                          <a:ln>
                            <a:noFill/>
                          </a:ln>
                          <a:effectLst/>
                        </a:rPr>
                        <a:t>喪失</a:t>
                      </a:r>
                      <a:r>
                        <a:rPr kumimoji="0" lang="en-US" altLang="ja-JP" sz="2000" u="none" strike="noStrike" cap="none" normalizeH="0" baseline="0">
                          <a:ln>
                            <a:noFill/>
                          </a:ln>
                          <a:effectLst/>
                        </a:rPr>
                        <a:t>(50Gy↑)</a:t>
                      </a:r>
                      <a:endParaRPr kumimoji="0" lang="en-US" altLang="ja-JP" sz="20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endParaRPr>
                    </a:p>
                  </a:txBody>
                  <a:tcPr marL="84273" marR="87784" marT="0" marB="0" anchor="ctr" horzOverflow="overflow"/>
                </a:tc>
                <a:extLst>
                  <a:ext uri="{0D108BD9-81ED-4DB2-BD59-A6C34878D82A}">
                    <a16:rowId xmlns:a16="http://schemas.microsoft.com/office/drawing/2014/main" val="10004"/>
                  </a:ext>
                </a:extLst>
              </a:tr>
              <a:tr h="401020">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ja-JP" altLang="en-US" sz="2000" u="none" strike="noStrike" cap="none" normalizeH="0" baseline="0">
                          <a:ln>
                            <a:noFill/>
                          </a:ln>
                          <a:effectLst/>
                        </a:rPr>
                        <a:t>体温</a:t>
                      </a:r>
                      <a:endParaRPr kumimoji="0" lang="ja-JP" altLang="en-US" sz="20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endParaRPr>
                    </a:p>
                  </a:txBody>
                  <a:tcPr marL="84273" marR="87784"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ja-JP" altLang="en-US" sz="2000" u="none" strike="noStrike" cap="none" normalizeH="0" baseline="0">
                          <a:ln>
                            <a:noFill/>
                          </a:ln>
                          <a:effectLst/>
                        </a:rPr>
                        <a:t>正常</a:t>
                      </a:r>
                      <a:endParaRPr kumimoji="0" lang="ja-JP" altLang="en-US" sz="20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endParaRPr>
                    </a:p>
                  </a:txBody>
                  <a:tcPr marL="84273" marR="87784"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ja-JP" altLang="en-US" sz="2000" u="none" strike="noStrike" cap="none" normalizeH="0" baseline="0">
                          <a:ln>
                            <a:noFill/>
                          </a:ln>
                          <a:effectLst/>
                        </a:rPr>
                        <a:t>微熱</a:t>
                      </a:r>
                      <a:endParaRPr kumimoji="0" lang="ja-JP" altLang="en-US" sz="20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endParaRPr>
                    </a:p>
                  </a:txBody>
                  <a:tcPr marL="84273" marR="87784"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ja-JP" altLang="en-US" sz="2000" u="none" strike="noStrike" cap="none" normalizeH="0" baseline="0">
                          <a:ln>
                            <a:noFill/>
                          </a:ln>
                          <a:effectLst/>
                        </a:rPr>
                        <a:t>発熱</a:t>
                      </a:r>
                      <a:endParaRPr kumimoji="0" lang="ja-JP" altLang="en-US" sz="20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endParaRPr>
                    </a:p>
                  </a:txBody>
                  <a:tcPr marL="84273" marR="87784"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ja-JP" altLang="en-US" sz="2000" u="none" strike="noStrike" cap="none" normalizeH="0" baseline="0">
                          <a:ln>
                            <a:noFill/>
                          </a:ln>
                          <a:effectLst/>
                        </a:rPr>
                        <a:t>高熱</a:t>
                      </a:r>
                      <a:endParaRPr kumimoji="0" lang="ja-JP" altLang="en-US" sz="20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endParaRPr>
                    </a:p>
                  </a:txBody>
                  <a:tcPr marL="84273" marR="87784"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ja-JP" altLang="en-US" sz="2000" u="none" strike="noStrike" cap="none" normalizeH="0" baseline="0">
                          <a:ln>
                            <a:noFill/>
                          </a:ln>
                          <a:effectLst/>
                        </a:rPr>
                        <a:t>高熱</a:t>
                      </a:r>
                      <a:endParaRPr kumimoji="0" lang="ja-JP" altLang="en-US" sz="20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endParaRPr>
                    </a:p>
                  </a:txBody>
                  <a:tcPr marL="84273" marR="87784" marT="0" marB="0" anchor="ctr" horzOverflow="overflow"/>
                </a:tc>
                <a:extLst>
                  <a:ext uri="{0D108BD9-81ED-4DB2-BD59-A6C34878D82A}">
                    <a16:rowId xmlns:a16="http://schemas.microsoft.com/office/drawing/2014/main" val="10005"/>
                  </a:ext>
                </a:extLst>
              </a:tr>
            </a:tbl>
          </a:graphicData>
        </a:graphic>
      </p:graphicFrame>
      <p:sp>
        <p:nvSpPr>
          <p:cNvPr id="3" name="スライド番号プレースホルダー 2">
            <a:extLst>
              <a:ext uri="{FF2B5EF4-FFF2-40B4-BE49-F238E27FC236}">
                <a16:creationId xmlns:a16="http://schemas.microsoft.com/office/drawing/2014/main" id="{863F8107-F164-4343-87DA-32A2551F5312}"/>
              </a:ext>
            </a:extLst>
          </p:cNvPr>
          <p:cNvSpPr>
            <a:spLocks noGrp="1"/>
          </p:cNvSpPr>
          <p:nvPr>
            <p:ph type="sldNum" sz="quarter" idx="12"/>
          </p:nvPr>
        </p:nvSpPr>
        <p:spPr/>
        <p:txBody>
          <a:bodyPr/>
          <a:lstStyle/>
          <a:p>
            <a:fld id="{58DD1769-DAE9-6C4E-82F4-B62273FFA290}" type="slidenum">
              <a:rPr kumimoji="1" lang="ja-JP" altLang="en-US" smtClean="0"/>
              <a:t>13</a:t>
            </a:fld>
            <a:endParaRPr kumimoji="1" lang="ja-JP" altLang="en-US"/>
          </a:p>
        </p:txBody>
      </p:sp>
    </p:spTree>
    <p:extLst>
      <p:ext uri="{BB962C8B-B14F-4D97-AF65-F5344CB8AC3E}">
        <p14:creationId xmlns:p14="http://schemas.microsoft.com/office/powerpoint/2010/main" val="3795523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803218A-1A71-7241-B784-C06841260675}"/>
              </a:ext>
            </a:extLst>
          </p:cNvPr>
          <p:cNvSpPr>
            <a:spLocks noGrp="1"/>
          </p:cNvSpPr>
          <p:nvPr>
            <p:ph type="title"/>
          </p:nvPr>
        </p:nvSpPr>
        <p:spPr/>
        <p:txBody>
          <a:bodyPr/>
          <a:lstStyle/>
          <a:p>
            <a:r>
              <a:rPr lang="ja-JP" altLang="en-US"/>
              <a:t>嘔吐と推定被ばく線量</a:t>
            </a:r>
            <a:endParaRPr kumimoji="1" lang="ja-JP" altLang="en-US"/>
          </a:p>
        </p:txBody>
      </p:sp>
      <p:grpSp>
        <p:nvGrpSpPr>
          <p:cNvPr id="3" name="グループ化 2">
            <a:extLst>
              <a:ext uri="{FF2B5EF4-FFF2-40B4-BE49-F238E27FC236}">
                <a16:creationId xmlns:a16="http://schemas.microsoft.com/office/drawing/2014/main" id="{6DC9EB16-3E6A-BE4E-A7E7-0F725A391F65}"/>
              </a:ext>
            </a:extLst>
          </p:cNvPr>
          <p:cNvGrpSpPr/>
          <p:nvPr/>
        </p:nvGrpSpPr>
        <p:grpSpPr>
          <a:xfrm>
            <a:off x="1669184" y="2943307"/>
            <a:ext cx="5805632" cy="3690538"/>
            <a:chOff x="239629" y="1062250"/>
            <a:chExt cx="8738061" cy="5554632"/>
          </a:xfrm>
        </p:grpSpPr>
        <p:sp>
          <p:nvSpPr>
            <p:cNvPr id="4" name="Text Box 2">
              <a:extLst>
                <a:ext uri="{FF2B5EF4-FFF2-40B4-BE49-F238E27FC236}">
                  <a16:creationId xmlns:a16="http://schemas.microsoft.com/office/drawing/2014/main" id="{C20A8459-62B4-F947-8932-A465394E24C2}"/>
                </a:ext>
              </a:extLst>
            </p:cNvPr>
            <p:cNvSpPr txBox="1">
              <a:spLocks noChangeArrowheads="1"/>
            </p:cNvSpPr>
            <p:nvPr/>
          </p:nvSpPr>
          <p:spPr bwMode="auto">
            <a:xfrm rot="16200000">
              <a:off x="-73054" y="5177178"/>
              <a:ext cx="1088602" cy="463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ja-JP" altLang="en-US" sz="1400">
                  <a:solidFill>
                    <a:srgbClr val="000000"/>
                  </a:solidFill>
                  <a:latin typeface="+mn-ea"/>
                  <a:ea typeface="+mn-ea"/>
                </a:rPr>
                <a:t>作業員</a:t>
              </a:r>
              <a:endParaRPr lang="en-US" altLang="ja-JP" sz="1400" dirty="0">
                <a:solidFill>
                  <a:srgbClr val="000000"/>
                </a:solidFill>
                <a:latin typeface="+mn-ea"/>
                <a:ea typeface="+mn-ea"/>
              </a:endParaRPr>
            </a:p>
          </p:txBody>
        </p:sp>
        <p:sp>
          <p:nvSpPr>
            <p:cNvPr id="5" name="Text Box 3">
              <a:extLst>
                <a:ext uri="{FF2B5EF4-FFF2-40B4-BE49-F238E27FC236}">
                  <a16:creationId xmlns:a16="http://schemas.microsoft.com/office/drawing/2014/main" id="{0A6B7D02-3A6D-6547-A592-767466298C13}"/>
                </a:ext>
              </a:extLst>
            </p:cNvPr>
            <p:cNvSpPr txBox="1">
              <a:spLocks noChangeArrowheads="1"/>
            </p:cNvSpPr>
            <p:nvPr/>
          </p:nvSpPr>
          <p:spPr bwMode="auto">
            <a:xfrm>
              <a:off x="1450505" y="4258457"/>
              <a:ext cx="1127205" cy="393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kumimoji="0" lang="ja-JP" altLang="en-US" sz="1100" dirty="0">
                  <a:solidFill>
                    <a:srgbClr val="000000"/>
                  </a:solidFill>
                  <a:latin typeface="+mn-ea"/>
                  <a:ea typeface="+mn-ea"/>
                </a:rPr>
                <a:t>意識障害</a:t>
              </a:r>
            </a:p>
          </p:txBody>
        </p:sp>
        <p:sp>
          <p:nvSpPr>
            <p:cNvPr id="6" name="Text Box 4">
              <a:extLst>
                <a:ext uri="{FF2B5EF4-FFF2-40B4-BE49-F238E27FC236}">
                  <a16:creationId xmlns:a16="http://schemas.microsoft.com/office/drawing/2014/main" id="{69E3DDD2-D0AD-4243-809E-728A5F02C755}"/>
                </a:ext>
              </a:extLst>
            </p:cNvPr>
            <p:cNvSpPr txBox="1">
              <a:spLocks noChangeArrowheads="1"/>
            </p:cNvSpPr>
            <p:nvPr/>
          </p:nvSpPr>
          <p:spPr bwMode="auto">
            <a:xfrm>
              <a:off x="1720424" y="4646109"/>
              <a:ext cx="702572" cy="393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kumimoji="0" lang="ja-JP" altLang="en-US" sz="1100" dirty="0">
                  <a:solidFill>
                    <a:srgbClr val="000000"/>
                  </a:solidFill>
                  <a:latin typeface="+mn-ea"/>
                  <a:ea typeface="+mn-ea"/>
                </a:rPr>
                <a:t>嘔吐</a:t>
              </a:r>
            </a:p>
          </p:txBody>
        </p:sp>
        <p:sp>
          <p:nvSpPr>
            <p:cNvPr id="7" name="Text Box 5">
              <a:extLst>
                <a:ext uri="{FF2B5EF4-FFF2-40B4-BE49-F238E27FC236}">
                  <a16:creationId xmlns:a16="http://schemas.microsoft.com/office/drawing/2014/main" id="{C1FA4F3B-A414-4842-A37C-2225A1430BF7}"/>
                </a:ext>
              </a:extLst>
            </p:cNvPr>
            <p:cNvSpPr txBox="1">
              <a:spLocks noChangeArrowheads="1"/>
            </p:cNvSpPr>
            <p:nvPr/>
          </p:nvSpPr>
          <p:spPr bwMode="auto">
            <a:xfrm>
              <a:off x="1704274" y="5017340"/>
              <a:ext cx="702572" cy="393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kumimoji="0" lang="ja-JP" altLang="en-US" sz="1100" dirty="0">
                  <a:solidFill>
                    <a:srgbClr val="000000"/>
                  </a:solidFill>
                  <a:latin typeface="+mn-ea"/>
                  <a:ea typeface="+mn-ea"/>
                </a:rPr>
                <a:t>下痢</a:t>
              </a:r>
            </a:p>
          </p:txBody>
        </p:sp>
        <p:sp>
          <p:nvSpPr>
            <p:cNvPr id="8" name="Text Box 6">
              <a:extLst>
                <a:ext uri="{FF2B5EF4-FFF2-40B4-BE49-F238E27FC236}">
                  <a16:creationId xmlns:a16="http://schemas.microsoft.com/office/drawing/2014/main" id="{1514513A-7C74-3844-B378-02D4FAD5992A}"/>
                </a:ext>
              </a:extLst>
            </p:cNvPr>
            <p:cNvSpPr txBox="1">
              <a:spLocks noChangeArrowheads="1"/>
            </p:cNvSpPr>
            <p:nvPr/>
          </p:nvSpPr>
          <p:spPr bwMode="auto">
            <a:xfrm>
              <a:off x="1236802" y="5633276"/>
              <a:ext cx="1339520" cy="370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lnSpc>
                  <a:spcPct val="90000"/>
                </a:lnSpc>
                <a:spcBef>
                  <a:spcPct val="0"/>
                </a:spcBef>
                <a:spcAft>
                  <a:spcPct val="0"/>
                </a:spcAft>
                <a:buFontTx/>
                <a:buNone/>
              </a:pPr>
              <a:r>
                <a:rPr kumimoji="0" lang="ja-JP" altLang="en-US" sz="1100" dirty="0">
                  <a:solidFill>
                    <a:srgbClr val="000000"/>
                  </a:solidFill>
                  <a:latin typeface="+mn-ea"/>
                  <a:ea typeface="+mn-ea"/>
                </a:rPr>
                <a:t>悪心・嘔吐</a:t>
              </a:r>
            </a:p>
          </p:txBody>
        </p:sp>
        <p:sp>
          <p:nvSpPr>
            <p:cNvPr id="9" name="Text Box 7">
              <a:extLst>
                <a:ext uri="{FF2B5EF4-FFF2-40B4-BE49-F238E27FC236}">
                  <a16:creationId xmlns:a16="http://schemas.microsoft.com/office/drawing/2014/main" id="{610AC373-0557-2643-BD09-010331248BC3}"/>
                </a:ext>
              </a:extLst>
            </p:cNvPr>
            <p:cNvSpPr txBox="1">
              <a:spLocks noChangeArrowheads="1"/>
            </p:cNvSpPr>
            <p:nvPr/>
          </p:nvSpPr>
          <p:spPr bwMode="auto">
            <a:xfrm>
              <a:off x="1750637" y="6155958"/>
              <a:ext cx="702572" cy="393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kumimoji="0" lang="ja-JP" altLang="en-US" sz="1100" dirty="0">
                  <a:solidFill>
                    <a:srgbClr val="000000"/>
                  </a:solidFill>
                  <a:latin typeface="+mn-ea"/>
                  <a:ea typeface="+mn-ea"/>
                </a:rPr>
                <a:t>悪心</a:t>
              </a:r>
            </a:p>
          </p:txBody>
        </p:sp>
        <p:grpSp>
          <p:nvGrpSpPr>
            <p:cNvPr id="10" name="Group 8">
              <a:extLst>
                <a:ext uri="{FF2B5EF4-FFF2-40B4-BE49-F238E27FC236}">
                  <a16:creationId xmlns:a16="http://schemas.microsoft.com/office/drawing/2014/main" id="{35A436DA-6AC3-CD4E-B956-5F8BCD06FF02}"/>
                </a:ext>
              </a:extLst>
            </p:cNvPr>
            <p:cNvGrpSpPr>
              <a:grpSpLocks/>
            </p:cNvGrpSpPr>
            <p:nvPr/>
          </p:nvGrpSpPr>
          <p:grpSpPr bwMode="auto">
            <a:xfrm>
              <a:off x="762000" y="4246744"/>
              <a:ext cx="457200" cy="2370138"/>
              <a:chOff x="480" y="2544"/>
              <a:chExt cx="288" cy="1493"/>
            </a:xfrm>
          </p:grpSpPr>
          <p:grpSp>
            <p:nvGrpSpPr>
              <p:cNvPr id="85" name="Group 9">
                <a:extLst>
                  <a:ext uri="{FF2B5EF4-FFF2-40B4-BE49-F238E27FC236}">
                    <a16:creationId xmlns:a16="http://schemas.microsoft.com/office/drawing/2014/main" id="{938D8758-06F3-2F40-88EE-B03CA10DB42E}"/>
                  </a:ext>
                </a:extLst>
              </p:cNvPr>
              <p:cNvGrpSpPr>
                <a:grpSpLocks/>
              </p:cNvGrpSpPr>
              <p:nvPr/>
            </p:nvGrpSpPr>
            <p:grpSpPr bwMode="auto">
              <a:xfrm>
                <a:off x="480" y="2544"/>
                <a:ext cx="288" cy="1493"/>
                <a:chOff x="432" y="2592"/>
                <a:chExt cx="288" cy="1493"/>
              </a:xfrm>
            </p:grpSpPr>
            <p:sp>
              <p:nvSpPr>
                <p:cNvPr id="89" name="Rectangle 10">
                  <a:extLst>
                    <a:ext uri="{FF2B5EF4-FFF2-40B4-BE49-F238E27FC236}">
                      <a16:creationId xmlns:a16="http://schemas.microsoft.com/office/drawing/2014/main" id="{5DE44F47-2837-E944-8755-3B5D5D4B6F58}"/>
                    </a:ext>
                  </a:extLst>
                </p:cNvPr>
                <p:cNvSpPr>
                  <a:spLocks noChangeArrowheads="1"/>
                </p:cNvSpPr>
                <p:nvPr/>
              </p:nvSpPr>
              <p:spPr bwMode="auto">
                <a:xfrm>
                  <a:off x="432" y="2592"/>
                  <a:ext cx="288" cy="722"/>
                </a:xfrm>
                <a:prstGeom prst="rect">
                  <a:avLst/>
                </a:prstGeom>
                <a:solidFill>
                  <a:srgbClr val="FF9900"/>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endParaRPr lang="ja-JP" altLang="en-US" sz="1400">
                    <a:solidFill>
                      <a:srgbClr val="000000"/>
                    </a:solidFill>
                    <a:latin typeface="+mn-ea"/>
                    <a:ea typeface="+mn-ea"/>
                  </a:endParaRPr>
                </a:p>
              </p:txBody>
            </p:sp>
            <p:sp>
              <p:nvSpPr>
                <p:cNvPr id="90" name="Rectangle 11">
                  <a:extLst>
                    <a:ext uri="{FF2B5EF4-FFF2-40B4-BE49-F238E27FC236}">
                      <a16:creationId xmlns:a16="http://schemas.microsoft.com/office/drawing/2014/main" id="{D200D446-C56F-5642-AEBB-98BE265E12C5}"/>
                    </a:ext>
                  </a:extLst>
                </p:cNvPr>
                <p:cNvSpPr>
                  <a:spLocks noChangeArrowheads="1"/>
                </p:cNvSpPr>
                <p:nvPr/>
              </p:nvSpPr>
              <p:spPr bwMode="auto">
                <a:xfrm>
                  <a:off x="432" y="3324"/>
                  <a:ext cx="288" cy="384"/>
                </a:xfrm>
                <a:prstGeom prst="rect">
                  <a:avLst/>
                </a:prstGeom>
                <a:solidFill>
                  <a:srgbClr val="FF9900"/>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endParaRPr lang="ja-JP" altLang="en-US" sz="1400">
                    <a:solidFill>
                      <a:srgbClr val="000000"/>
                    </a:solidFill>
                    <a:latin typeface="+mn-ea"/>
                    <a:ea typeface="+mn-ea"/>
                  </a:endParaRPr>
                </a:p>
              </p:txBody>
            </p:sp>
            <p:sp>
              <p:nvSpPr>
                <p:cNvPr id="91" name="Rectangle 12">
                  <a:extLst>
                    <a:ext uri="{FF2B5EF4-FFF2-40B4-BE49-F238E27FC236}">
                      <a16:creationId xmlns:a16="http://schemas.microsoft.com/office/drawing/2014/main" id="{81E60B9B-E1C0-C44A-B2F0-A5C7ABF3B44D}"/>
                    </a:ext>
                  </a:extLst>
                </p:cNvPr>
                <p:cNvSpPr>
                  <a:spLocks noChangeArrowheads="1"/>
                </p:cNvSpPr>
                <p:nvPr/>
              </p:nvSpPr>
              <p:spPr bwMode="auto">
                <a:xfrm>
                  <a:off x="432" y="3701"/>
                  <a:ext cx="288" cy="384"/>
                </a:xfrm>
                <a:prstGeom prst="rect">
                  <a:avLst/>
                </a:prstGeom>
                <a:solidFill>
                  <a:srgbClr val="FF9900"/>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endParaRPr lang="ja-JP" altLang="en-US" sz="1400">
                    <a:solidFill>
                      <a:srgbClr val="000000"/>
                    </a:solidFill>
                    <a:latin typeface="+mn-ea"/>
                    <a:ea typeface="+mn-ea"/>
                  </a:endParaRPr>
                </a:p>
              </p:txBody>
            </p:sp>
          </p:grpSp>
          <p:sp>
            <p:nvSpPr>
              <p:cNvPr id="86" name="Text Box 13">
                <a:extLst>
                  <a:ext uri="{FF2B5EF4-FFF2-40B4-BE49-F238E27FC236}">
                    <a16:creationId xmlns:a16="http://schemas.microsoft.com/office/drawing/2014/main" id="{83729070-4C93-9B48-B9DB-5E7A05CA07FC}"/>
                  </a:ext>
                </a:extLst>
              </p:cNvPr>
              <p:cNvSpPr txBox="1">
                <a:spLocks noChangeArrowheads="1"/>
              </p:cNvSpPr>
              <p:nvPr/>
            </p:nvSpPr>
            <p:spPr bwMode="auto">
              <a:xfrm>
                <a:off x="513" y="2821"/>
                <a:ext cx="212" cy="292"/>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en-US" altLang="ja-JP" sz="1400" dirty="0">
                    <a:solidFill>
                      <a:srgbClr val="000000"/>
                    </a:solidFill>
                    <a:latin typeface="+mn-ea"/>
                    <a:ea typeface="+mn-ea"/>
                  </a:rPr>
                  <a:t>A</a:t>
                </a:r>
              </a:p>
            </p:txBody>
          </p:sp>
          <p:sp>
            <p:nvSpPr>
              <p:cNvPr id="87" name="Text Box 14">
                <a:extLst>
                  <a:ext uri="{FF2B5EF4-FFF2-40B4-BE49-F238E27FC236}">
                    <a16:creationId xmlns:a16="http://schemas.microsoft.com/office/drawing/2014/main" id="{32B81FD1-A1D7-D84C-A890-083CE29DFC69}"/>
                  </a:ext>
                </a:extLst>
              </p:cNvPr>
              <p:cNvSpPr txBox="1">
                <a:spLocks noChangeArrowheads="1"/>
              </p:cNvSpPr>
              <p:nvPr/>
            </p:nvSpPr>
            <p:spPr bwMode="auto">
              <a:xfrm>
                <a:off x="506" y="3338"/>
                <a:ext cx="212" cy="292"/>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en-US" altLang="ja-JP" sz="1400" dirty="0">
                    <a:solidFill>
                      <a:srgbClr val="000000"/>
                    </a:solidFill>
                    <a:latin typeface="+mn-ea"/>
                    <a:ea typeface="+mn-ea"/>
                  </a:rPr>
                  <a:t>B</a:t>
                </a:r>
              </a:p>
            </p:txBody>
          </p:sp>
          <p:sp>
            <p:nvSpPr>
              <p:cNvPr id="88" name="Text Box 15">
                <a:extLst>
                  <a:ext uri="{FF2B5EF4-FFF2-40B4-BE49-F238E27FC236}">
                    <a16:creationId xmlns:a16="http://schemas.microsoft.com/office/drawing/2014/main" id="{13BD8FAC-2158-744C-A498-4064C6539168}"/>
                  </a:ext>
                </a:extLst>
              </p:cNvPr>
              <p:cNvSpPr txBox="1">
                <a:spLocks noChangeArrowheads="1"/>
              </p:cNvSpPr>
              <p:nvPr/>
            </p:nvSpPr>
            <p:spPr bwMode="auto">
              <a:xfrm>
                <a:off x="513" y="3708"/>
                <a:ext cx="205" cy="292"/>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en-US" altLang="ja-JP" sz="1400" dirty="0">
                    <a:solidFill>
                      <a:srgbClr val="000000"/>
                    </a:solidFill>
                    <a:latin typeface="+mn-ea"/>
                    <a:ea typeface="+mn-ea"/>
                  </a:rPr>
                  <a:t>C</a:t>
                </a:r>
              </a:p>
            </p:txBody>
          </p:sp>
        </p:grpSp>
        <p:sp>
          <p:nvSpPr>
            <p:cNvPr id="11" name="Text Box 16">
              <a:extLst>
                <a:ext uri="{FF2B5EF4-FFF2-40B4-BE49-F238E27FC236}">
                  <a16:creationId xmlns:a16="http://schemas.microsoft.com/office/drawing/2014/main" id="{F37ACA2E-C9FE-6E48-84EA-BFBF4AEBCF09}"/>
                </a:ext>
              </a:extLst>
            </p:cNvPr>
            <p:cNvSpPr txBox="1">
              <a:spLocks noChangeArrowheads="1"/>
            </p:cNvSpPr>
            <p:nvPr/>
          </p:nvSpPr>
          <p:spPr bwMode="auto">
            <a:xfrm>
              <a:off x="1780900" y="1934027"/>
              <a:ext cx="741176" cy="416911"/>
            </a:xfrm>
            <a:prstGeom prst="rect">
              <a:avLst/>
            </a:prstGeom>
            <a:noFill/>
            <a:ln>
              <a:noFill/>
            </a:ln>
            <a:effec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ja-JP" altLang="en-US" sz="1200">
                  <a:solidFill>
                    <a:srgbClr val="000000"/>
                  </a:solidFill>
                  <a:latin typeface="+mn-ea"/>
                  <a:ea typeface="+mn-ea"/>
                </a:rPr>
                <a:t>時刻</a:t>
              </a:r>
              <a:endParaRPr lang="ja-JP" altLang="en-US" sz="1200" dirty="0">
                <a:solidFill>
                  <a:srgbClr val="000000"/>
                </a:solidFill>
                <a:latin typeface="+mn-ea"/>
                <a:ea typeface="+mn-ea"/>
              </a:endParaRPr>
            </a:p>
          </p:txBody>
        </p:sp>
        <p:sp>
          <p:nvSpPr>
            <p:cNvPr id="12" name="Text Box 18">
              <a:extLst>
                <a:ext uri="{FF2B5EF4-FFF2-40B4-BE49-F238E27FC236}">
                  <a16:creationId xmlns:a16="http://schemas.microsoft.com/office/drawing/2014/main" id="{09C53CEA-9EE6-2543-B0CE-CEB0CF2C1A13}"/>
                </a:ext>
              </a:extLst>
            </p:cNvPr>
            <p:cNvSpPr txBox="1">
              <a:spLocks noChangeArrowheads="1"/>
            </p:cNvSpPr>
            <p:nvPr/>
          </p:nvSpPr>
          <p:spPr bwMode="auto">
            <a:xfrm>
              <a:off x="2970242" y="2248376"/>
              <a:ext cx="509558" cy="1297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ja-JP" altLang="en-US" sz="1000" dirty="0">
                  <a:solidFill>
                    <a:srgbClr val="000000"/>
                  </a:solidFill>
                  <a:latin typeface="+mn-ea"/>
                  <a:ea typeface="+mn-ea"/>
                </a:rPr>
                <a:t>臨界事故発生</a:t>
              </a:r>
            </a:p>
          </p:txBody>
        </p:sp>
        <p:sp>
          <p:nvSpPr>
            <p:cNvPr id="13" name="Line 19">
              <a:extLst>
                <a:ext uri="{FF2B5EF4-FFF2-40B4-BE49-F238E27FC236}">
                  <a16:creationId xmlns:a16="http://schemas.microsoft.com/office/drawing/2014/main" id="{F36ED089-6FC8-F446-9421-44ADDF6C9B79}"/>
                </a:ext>
              </a:extLst>
            </p:cNvPr>
            <p:cNvSpPr>
              <a:spLocks noChangeShapeType="1"/>
            </p:cNvSpPr>
            <p:nvPr/>
          </p:nvSpPr>
          <p:spPr bwMode="auto">
            <a:xfrm>
              <a:off x="2667000" y="2248378"/>
              <a:ext cx="61722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sz="1000">
                <a:solidFill>
                  <a:srgbClr val="000000"/>
                </a:solidFill>
                <a:latin typeface="+mn-ea"/>
              </a:endParaRPr>
            </a:p>
          </p:txBody>
        </p:sp>
        <p:grpSp>
          <p:nvGrpSpPr>
            <p:cNvPr id="14" name="Group 20">
              <a:extLst>
                <a:ext uri="{FF2B5EF4-FFF2-40B4-BE49-F238E27FC236}">
                  <a16:creationId xmlns:a16="http://schemas.microsoft.com/office/drawing/2014/main" id="{172C93B7-C141-E246-A83A-6F4547C1F550}"/>
                </a:ext>
              </a:extLst>
            </p:cNvPr>
            <p:cNvGrpSpPr>
              <a:grpSpLocks/>
            </p:cNvGrpSpPr>
            <p:nvPr/>
          </p:nvGrpSpPr>
          <p:grpSpPr bwMode="auto">
            <a:xfrm>
              <a:off x="2667000" y="1943578"/>
              <a:ext cx="6172200" cy="76200"/>
              <a:chOff x="1680" y="1296"/>
              <a:chExt cx="3888" cy="48"/>
            </a:xfrm>
          </p:grpSpPr>
          <p:sp>
            <p:nvSpPr>
              <p:cNvPr id="71" name="Line 21">
                <a:extLst>
                  <a:ext uri="{FF2B5EF4-FFF2-40B4-BE49-F238E27FC236}">
                    <a16:creationId xmlns:a16="http://schemas.microsoft.com/office/drawing/2014/main" id="{00B15D21-2A7E-6140-9D04-66F56CA662BE}"/>
                  </a:ext>
                </a:extLst>
              </p:cNvPr>
              <p:cNvSpPr>
                <a:spLocks noChangeShapeType="1"/>
              </p:cNvSpPr>
              <p:nvPr/>
            </p:nvSpPr>
            <p:spPr bwMode="auto">
              <a:xfrm>
                <a:off x="1680" y="1344"/>
                <a:ext cx="3888"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sz="1000">
                  <a:solidFill>
                    <a:srgbClr val="000000"/>
                  </a:solidFill>
                  <a:latin typeface="+mn-ea"/>
                </a:endParaRPr>
              </a:p>
            </p:txBody>
          </p:sp>
          <p:sp>
            <p:nvSpPr>
              <p:cNvPr id="72" name="Line 22">
                <a:extLst>
                  <a:ext uri="{FF2B5EF4-FFF2-40B4-BE49-F238E27FC236}">
                    <a16:creationId xmlns:a16="http://schemas.microsoft.com/office/drawing/2014/main" id="{E1B5A996-7516-D24E-8251-4712E03CD036}"/>
                  </a:ext>
                </a:extLst>
              </p:cNvPr>
              <p:cNvSpPr>
                <a:spLocks noChangeShapeType="1"/>
              </p:cNvSpPr>
              <p:nvPr/>
            </p:nvSpPr>
            <p:spPr bwMode="auto">
              <a:xfrm>
                <a:off x="1680" y="1296"/>
                <a:ext cx="0" cy="4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sz="1000">
                  <a:solidFill>
                    <a:srgbClr val="000000"/>
                  </a:solidFill>
                  <a:latin typeface="+mn-ea"/>
                </a:endParaRPr>
              </a:p>
            </p:txBody>
          </p:sp>
          <p:sp>
            <p:nvSpPr>
              <p:cNvPr id="73" name="Line 23">
                <a:extLst>
                  <a:ext uri="{FF2B5EF4-FFF2-40B4-BE49-F238E27FC236}">
                    <a16:creationId xmlns:a16="http://schemas.microsoft.com/office/drawing/2014/main" id="{E24FA7CA-AC76-554C-B9BF-CDA123CACB9A}"/>
                  </a:ext>
                </a:extLst>
              </p:cNvPr>
              <p:cNvSpPr>
                <a:spLocks noChangeShapeType="1"/>
              </p:cNvSpPr>
              <p:nvPr/>
            </p:nvSpPr>
            <p:spPr bwMode="auto">
              <a:xfrm>
                <a:off x="2016" y="1296"/>
                <a:ext cx="0" cy="4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sz="1000">
                  <a:solidFill>
                    <a:srgbClr val="000000"/>
                  </a:solidFill>
                  <a:latin typeface="+mn-ea"/>
                </a:endParaRPr>
              </a:p>
            </p:txBody>
          </p:sp>
          <p:sp>
            <p:nvSpPr>
              <p:cNvPr id="74" name="Line 24">
                <a:extLst>
                  <a:ext uri="{FF2B5EF4-FFF2-40B4-BE49-F238E27FC236}">
                    <a16:creationId xmlns:a16="http://schemas.microsoft.com/office/drawing/2014/main" id="{CAAF1A73-1C96-AB40-8691-555A318A8B82}"/>
                  </a:ext>
                </a:extLst>
              </p:cNvPr>
              <p:cNvSpPr>
                <a:spLocks noChangeShapeType="1"/>
              </p:cNvSpPr>
              <p:nvPr/>
            </p:nvSpPr>
            <p:spPr bwMode="auto">
              <a:xfrm>
                <a:off x="2304" y="1296"/>
                <a:ext cx="0" cy="4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sz="1000">
                  <a:solidFill>
                    <a:srgbClr val="000000"/>
                  </a:solidFill>
                  <a:latin typeface="+mn-ea"/>
                </a:endParaRPr>
              </a:p>
            </p:txBody>
          </p:sp>
          <p:sp>
            <p:nvSpPr>
              <p:cNvPr id="75" name="Line 25">
                <a:extLst>
                  <a:ext uri="{FF2B5EF4-FFF2-40B4-BE49-F238E27FC236}">
                    <a16:creationId xmlns:a16="http://schemas.microsoft.com/office/drawing/2014/main" id="{3267B805-C9B0-854B-8147-1A0623991970}"/>
                  </a:ext>
                </a:extLst>
              </p:cNvPr>
              <p:cNvSpPr>
                <a:spLocks noChangeShapeType="1"/>
              </p:cNvSpPr>
              <p:nvPr/>
            </p:nvSpPr>
            <p:spPr bwMode="auto">
              <a:xfrm>
                <a:off x="2640" y="1296"/>
                <a:ext cx="0" cy="4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sz="1000">
                  <a:solidFill>
                    <a:srgbClr val="000000"/>
                  </a:solidFill>
                  <a:latin typeface="+mn-ea"/>
                </a:endParaRPr>
              </a:p>
            </p:txBody>
          </p:sp>
          <p:sp>
            <p:nvSpPr>
              <p:cNvPr id="76" name="Line 26">
                <a:extLst>
                  <a:ext uri="{FF2B5EF4-FFF2-40B4-BE49-F238E27FC236}">
                    <a16:creationId xmlns:a16="http://schemas.microsoft.com/office/drawing/2014/main" id="{A75923F7-C086-6E4D-8170-F493B72A53F8}"/>
                  </a:ext>
                </a:extLst>
              </p:cNvPr>
              <p:cNvSpPr>
                <a:spLocks noChangeShapeType="1"/>
              </p:cNvSpPr>
              <p:nvPr/>
            </p:nvSpPr>
            <p:spPr bwMode="auto">
              <a:xfrm>
                <a:off x="2976" y="1296"/>
                <a:ext cx="0" cy="4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sz="1000">
                  <a:solidFill>
                    <a:srgbClr val="000000"/>
                  </a:solidFill>
                  <a:latin typeface="+mn-ea"/>
                </a:endParaRPr>
              </a:p>
            </p:txBody>
          </p:sp>
          <p:sp>
            <p:nvSpPr>
              <p:cNvPr id="77" name="Line 27">
                <a:extLst>
                  <a:ext uri="{FF2B5EF4-FFF2-40B4-BE49-F238E27FC236}">
                    <a16:creationId xmlns:a16="http://schemas.microsoft.com/office/drawing/2014/main" id="{5300125C-DC4A-CE49-AE8F-0F58B4650B83}"/>
                  </a:ext>
                </a:extLst>
              </p:cNvPr>
              <p:cNvSpPr>
                <a:spLocks noChangeShapeType="1"/>
              </p:cNvSpPr>
              <p:nvPr/>
            </p:nvSpPr>
            <p:spPr bwMode="auto">
              <a:xfrm>
                <a:off x="3312" y="1296"/>
                <a:ext cx="0" cy="4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sz="1000">
                  <a:solidFill>
                    <a:srgbClr val="000000"/>
                  </a:solidFill>
                  <a:latin typeface="+mn-ea"/>
                </a:endParaRPr>
              </a:p>
            </p:txBody>
          </p:sp>
          <p:sp>
            <p:nvSpPr>
              <p:cNvPr id="78" name="Line 28">
                <a:extLst>
                  <a:ext uri="{FF2B5EF4-FFF2-40B4-BE49-F238E27FC236}">
                    <a16:creationId xmlns:a16="http://schemas.microsoft.com/office/drawing/2014/main" id="{977D5319-C354-884A-9995-359C7CBDC60E}"/>
                  </a:ext>
                </a:extLst>
              </p:cNvPr>
              <p:cNvSpPr>
                <a:spLocks noChangeShapeType="1"/>
              </p:cNvSpPr>
              <p:nvPr/>
            </p:nvSpPr>
            <p:spPr bwMode="auto">
              <a:xfrm>
                <a:off x="3600" y="1296"/>
                <a:ext cx="0" cy="4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sz="1000">
                  <a:solidFill>
                    <a:srgbClr val="000000"/>
                  </a:solidFill>
                  <a:latin typeface="+mn-ea"/>
                </a:endParaRPr>
              </a:p>
            </p:txBody>
          </p:sp>
          <p:sp>
            <p:nvSpPr>
              <p:cNvPr id="79" name="Line 29">
                <a:extLst>
                  <a:ext uri="{FF2B5EF4-FFF2-40B4-BE49-F238E27FC236}">
                    <a16:creationId xmlns:a16="http://schemas.microsoft.com/office/drawing/2014/main" id="{99D4713A-1F7C-F940-BDAE-A1EC90B22E05}"/>
                  </a:ext>
                </a:extLst>
              </p:cNvPr>
              <p:cNvSpPr>
                <a:spLocks noChangeShapeType="1"/>
              </p:cNvSpPr>
              <p:nvPr/>
            </p:nvSpPr>
            <p:spPr bwMode="auto">
              <a:xfrm>
                <a:off x="3936" y="1296"/>
                <a:ext cx="0" cy="4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sz="1000">
                  <a:solidFill>
                    <a:srgbClr val="000000"/>
                  </a:solidFill>
                  <a:latin typeface="+mn-ea"/>
                </a:endParaRPr>
              </a:p>
            </p:txBody>
          </p:sp>
          <p:sp>
            <p:nvSpPr>
              <p:cNvPr id="80" name="Line 30">
                <a:extLst>
                  <a:ext uri="{FF2B5EF4-FFF2-40B4-BE49-F238E27FC236}">
                    <a16:creationId xmlns:a16="http://schemas.microsoft.com/office/drawing/2014/main" id="{1443416D-1B36-2047-AD55-6CC92982B508}"/>
                  </a:ext>
                </a:extLst>
              </p:cNvPr>
              <p:cNvSpPr>
                <a:spLocks noChangeShapeType="1"/>
              </p:cNvSpPr>
              <p:nvPr/>
            </p:nvSpPr>
            <p:spPr bwMode="auto">
              <a:xfrm>
                <a:off x="4224" y="1296"/>
                <a:ext cx="0" cy="4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sz="1000">
                  <a:solidFill>
                    <a:srgbClr val="000000"/>
                  </a:solidFill>
                  <a:latin typeface="+mn-ea"/>
                </a:endParaRPr>
              </a:p>
            </p:txBody>
          </p:sp>
          <p:sp>
            <p:nvSpPr>
              <p:cNvPr id="81" name="Line 31">
                <a:extLst>
                  <a:ext uri="{FF2B5EF4-FFF2-40B4-BE49-F238E27FC236}">
                    <a16:creationId xmlns:a16="http://schemas.microsoft.com/office/drawing/2014/main" id="{FA22049A-B8B3-1445-9F80-22DA9B1426C7}"/>
                  </a:ext>
                </a:extLst>
              </p:cNvPr>
              <p:cNvSpPr>
                <a:spLocks noChangeShapeType="1"/>
              </p:cNvSpPr>
              <p:nvPr/>
            </p:nvSpPr>
            <p:spPr bwMode="auto">
              <a:xfrm>
                <a:off x="4560" y="1296"/>
                <a:ext cx="0" cy="4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sz="1000">
                  <a:solidFill>
                    <a:srgbClr val="000000"/>
                  </a:solidFill>
                  <a:latin typeface="+mn-ea"/>
                </a:endParaRPr>
              </a:p>
            </p:txBody>
          </p:sp>
          <p:sp>
            <p:nvSpPr>
              <p:cNvPr id="82" name="Line 32">
                <a:extLst>
                  <a:ext uri="{FF2B5EF4-FFF2-40B4-BE49-F238E27FC236}">
                    <a16:creationId xmlns:a16="http://schemas.microsoft.com/office/drawing/2014/main" id="{D2546853-E28D-824A-84A7-F96ED35BD3F7}"/>
                  </a:ext>
                </a:extLst>
              </p:cNvPr>
              <p:cNvSpPr>
                <a:spLocks noChangeShapeType="1"/>
              </p:cNvSpPr>
              <p:nvPr/>
            </p:nvSpPr>
            <p:spPr bwMode="auto">
              <a:xfrm>
                <a:off x="4896" y="1296"/>
                <a:ext cx="0" cy="4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sz="1000">
                  <a:solidFill>
                    <a:srgbClr val="000000"/>
                  </a:solidFill>
                  <a:latin typeface="+mn-ea"/>
                </a:endParaRPr>
              </a:p>
            </p:txBody>
          </p:sp>
          <p:sp>
            <p:nvSpPr>
              <p:cNvPr id="83" name="Line 33">
                <a:extLst>
                  <a:ext uri="{FF2B5EF4-FFF2-40B4-BE49-F238E27FC236}">
                    <a16:creationId xmlns:a16="http://schemas.microsoft.com/office/drawing/2014/main" id="{09F1BA53-D2B5-3441-9CAE-950B4FDD00F2}"/>
                  </a:ext>
                </a:extLst>
              </p:cNvPr>
              <p:cNvSpPr>
                <a:spLocks noChangeShapeType="1"/>
              </p:cNvSpPr>
              <p:nvPr/>
            </p:nvSpPr>
            <p:spPr bwMode="auto">
              <a:xfrm>
                <a:off x="5184" y="1296"/>
                <a:ext cx="0" cy="4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sz="1000">
                  <a:solidFill>
                    <a:srgbClr val="000000"/>
                  </a:solidFill>
                  <a:latin typeface="+mn-ea"/>
                </a:endParaRPr>
              </a:p>
            </p:txBody>
          </p:sp>
          <p:sp>
            <p:nvSpPr>
              <p:cNvPr id="84" name="Line 34">
                <a:extLst>
                  <a:ext uri="{FF2B5EF4-FFF2-40B4-BE49-F238E27FC236}">
                    <a16:creationId xmlns:a16="http://schemas.microsoft.com/office/drawing/2014/main" id="{2B1A102C-AE02-DB4F-860B-6733AB0E0225}"/>
                  </a:ext>
                </a:extLst>
              </p:cNvPr>
              <p:cNvSpPr>
                <a:spLocks noChangeShapeType="1"/>
              </p:cNvSpPr>
              <p:nvPr/>
            </p:nvSpPr>
            <p:spPr bwMode="auto">
              <a:xfrm>
                <a:off x="5472" y="1296"/>
                <a:ext cx="0" cy="4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sz="1000">
                  <a:solidFill>
                    <a:srgbClr val="000000"/>
                  </a:solidFill>
                  <a:latin typeface="+mn-ea"/>
                </a:endParaRPr>
              </a:p>
            </p:txBody>
          </p:sp>
        </p:grpSp>
        <p:sp>
          <p:nvSpPr>
            <p:cNvPr id="15" name="Text Box 35">
              <a:extLst>
                <a:ext uri="{FF2B5EF4-FFF2-40B4-BE49-F238E27FC236}">
                  <a16:creationId xmlns:a16="http://schemas.microsoft.com/office/drawing/2014/main" id="{8C0E66FD-4DCF-9C4E-8B77-B0B9D169B68B}"/>
                </a:ext>
              </a:extLst>
            </p:cNvPr>
            <p:cNvSpPr txBox="1">
              <a:spLocks noChangeArrowheads="1"/>
            </p:cNvSpPr>
            <p:nvPr/>
          </p:nvSpPr>
          <p:spPr bwMode="auto">
            <a:xfrm>
              <a:off x="2456766" y="2003802"/>
              <a:ext cx="490256" cy="37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en-US" altLang="ja-JP" sz="1000" dirty="0">
                  <a:solidFill>
                    <a:srgbClr val="FF0000"/>
                  </a:solidFill>
                  <a:latin typeface="+mn-ea"/>
                  <a:ea typeface="+mn-ea"/>
                </a:rPr>
                <a:t>10</a:t>
              </a:r>
            </a:p>
          </p:txBody>
        </p:sp>
        <p:sp>
          <p:nvSpPr>
            <p:cNvPr id="16" name="Text Box 36">
              <a:extLst>
                <a:ext uri="{FF2B5EF4-FFF2-40B4-BE49-F238E27FC236}">
                  <a16:creationId xmlns:a16="http://schemas.microsoft.com/office/drawing/2014/main" id="{11999B29-7488-B24C-B597-C6DA9C989689}"/>
                </a:ext>
              </a:extLst>
            </p:cNvPr>
            <p:cNvSpPr txBox="1">
              <a:spLocks noChangeArrowheads="1"/>
            </p:cNvSpPr>
            <p:nvPr/>
          </p:nvSpPr>
          <p:spPr bwMode="auto">
            <a:xfrm>
              <a:off x="3446872" y="2003802"/>
              <a:ext cx="490256" cy="37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en-US" altLang="ja-JP" sz="1000" dirty="0">
                  <a:solidFill>
                    <a:srgbClr val="FF0000"/>
                  </a:solidFill>
                  <a:latin typeface="+mn-ea"/>
                  <a:ea typeface="+mn-ea"/>
                </a:rPr>
                <a:t>11</a:t>
              </a:r>
            </a:p>
          </p:txBody>
        </p:sp>
        <p:sp>
          <p:nvSpPr>
            <p:cNvPr id="17" name="Text Box 37">
              <a:extLst>
                <a:ext uri="{FF2B5EF4-FFF2-40B4-BE49-F238E27FC236}">
                  <a16:creationId xmlns:a16="http://schemas.microsoft.com/office/drawing/2014/main" id="{2146BF92-9748-B643-B461-FC1FE0674543}"/>
                </a:ext>
              </a:extLst>
            </p:cNvPr>
            <p:cNvSpPr txBox="1">
              <a:spLocks noChangeArrowheads="1"/>
            </p:cNvSpPr>
            <p:nvPr/>
          </p:nvSpPr>
          <p:spPr bwMode="auto">
            <a:xfrm>
              <a:off x="4516438" y="2003802"/>
              <a:ext cx="490256" cy="37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en-US" altLang="ja-JP" sz="1000">
                  <a:solidFill>
                    <a:srgbClr val="FF0000"/>
                  </a:solidFill>
                  <a:latin typeface="+mn-ea"/>
                  <a:ea typeface="+mn-ea"/>
                </a:rPr>
                <a:t>12</a:t>
              </a:r>
            </a:p>
          </p:txBody>
        </p:sp>
        <p:sp>
          <p:nvSpPr>
            <p:cNvPr id="18" name="Text Box 38">
              <a:extLst>
                <a:ext uri="{FF2B5EF4-FFF2-40B4-BE49-F238E27FC236}">
                  <a16:creationId xmlns:a16="http://schemas.microsoft.com/office/drawing/2014/main" id="{43EA9048-3D45-7645-8993-6C1175262237}"/>
                </a:ext>
              </a:extLst>
            </p:cNvPr>
            <p:cNvSpPr txBox="1">
              <a:spLocks noChangeArrowheads="1"/>
            </p:cNvSpPr>
            <p:nvPr/>
          </p:nvSpPr>
          <p:spPr bwMode="auto">
            <a:xfrm>
              <a:off x="5513066" y="2003802"/>
              <a:ext cx="490256" cy="37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en-US" altLang="ja-JP" sz="1000" dirty="0">
                  <a:solidFill>
                    <a:srgbClr val="FF0000"/>
                  </a:solidFill>
                  <a:latin typeface="+mn-ea"/>
                  <a:ea typeface="+mn-ea"/>
                </a:rPr>
                <a:t>13</a:t>
              </a:r>
            </a:p>
          </p:txBody>
        </p:sp>
        <p:sp>
          <p:nvSpPr>
            <p:cNvPr id="19" name="Text Box 39">
              <a:extLst>
                <a:ext uri="{FF2B5EF4-FFF2-40B4-BE49-F238E27FC236}">
                  <a16:creationId xmlns:a16="http://schemas.microsoft.com/office/drawing/2014/main" id="{3BDCCD37-C868-3846-A296-DE93555AE786}"/>
                </a:ext>
              </a:extLst>
            </p:cNvPr>
            <p:cNvSpPr txBox="1">
              <a:spLocks noChangeArrowheads="1"/>
            </p:cNvSpPr>
            <p:nvPr/>
          </p:nvSpPr>
          <p:spPr bwMode="auto">
            <a:xfrm>
              <a:off x="6503177" y="2003802"/>
              <a:ext cx="490256" cy="37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en-US" altLang="ja-JP" sz="1000" dirty="0">
                  <a:solidFill>
                    <a:srgbClr val="FF0000"/>
                  </a:solidFill>
                  <a:latin typeface="+mn-ea"/>
                  <a:ea typeface="+mn-ea"/>
                </a:rPr>
                <a:t>14</a:t>
              </a:r>
            </a:p>
          </p:txBody>
        </p:sp>
        <p:sp>
          <p:nvSpPr>
            <p:cNvPr id="20" name="Text Box 40">
              <a:extLst>
                <a:ext uri="{FF2B5EF4-FFF2-40B4-BE49-F238E27FC236}">
                  <a16:creationId xmlns:a16="http://schemas.microsoft.com/office/drawing/2014/main" id="{0EEDD58B-0399-0B4A-98E9-80DD653D8F15}"/>
                </a:ext>
              </a:extLst>
            </p:cNvPr>
            <p:cNvSpPr txBox="1">
              <a:spLocks noChangeArrowheads="1"/>
            </p:cNvSpPr>
            <p:nvPr/>
          </p:nvSpPr>
          <p:spPr bwMode="auto">
            <a:xfrm>
              <a:off x="7583294" y="2003802"/>
              <a:ext cx="490256" cy="37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en-US" altLang="ja-JP" sz="1000" dirty="0">
                  <a:solidFill>
                    <a:srgbClr val="FF0000"/>
                  </a:solidFill>
                  <a:latin typeface="+mn-ea"/>
                  <a:ea typeface="+mn-ea"/>
                </a:rPr>
                <a:t>15</a:t>
              </a:r>
            </a:p>
          </p:txBody>
        </p:sp>
        <p:sp>
          <p:nvSpPr>
            <p:cNvPr id="21" name="Text Box 41">
              <a:extLst>
                <a:ext uri="{FF2B5EF4-FFF2-40B4-BE49-F238E27FC236}">
                  <a16:creationId xmlns:a16="http://schemas.microsoft.com/office/drawing/2014/main" id="{06DEB209-4607-034B-ACB3-E7590685263C}"/>
                </a:ext>
              </a:extLst>
            </p:cNvPr>
            <p:cNvSpPr txBox="1">
              <a:spLocks noChangeArrowheads="1"/>
            </p:cNvSpPr>
            <p:nvPr/>
          </p:nvSpPr>
          <p:spPr bwMode="auto">
            <a:xfrm>
              <a:off x="8487434" y="2003802"/>
              <a:ext cx="490256" cy="37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en-US" altLang="ja-JP" sz="1000" dirty="0">
                  <a:solidFill>
                    <a:srgbClr val="FF0000"/>
                  </a:solidFill>
                  <a:latin typeface="+mn-ea"/>
                  <a:ea typeface="+mn-ea"/>
                </a:rPr>
                <a:t>16</a:t>
              </a:r>
            </a:p>
          </p:txBody>
        </p:sp>
        <p:sp>
          <p:nvSpPr>
            <p:cNvPr id="22" name="AutoShape 42">
              <a:extLst>
                <a:ext uri="{FF2B5EF4-FFF2-40B4-BE49-F238E27FC236}">
                  <a16:creationId xmlns:a16="http://schemas.microsoft.com/office/drawing/2014/main" id="{A9DF1849-B069-8D40-A240-F71047F74780}"/>
                </a:ext>
              </a:extLst>
            </p:cNvPr>
            <p:cNvSpPr>
              <a:spLocks noChangeArrowheads="1"/>
            </p:cNvSpPr>
            <p:nvPr/>
          </p:nvSpPr>
          <p:spPr bwMode="auto">
            <a:xfrm>
              <a:off x="3119438" y="2019778"/>
              <a:ext cx="228600" cy="228600"/>
            </a:xfrm>
            <a:prstGeom prst="triangle">
              <a:avLst>
                <a:gd name="adj" fmla="val 50000"/>
              </a:avLst>
            </a:prstGeom>
            <a:gradFill rotWithShape="0">
              <a:gsLst>
                <a:gs pos="0">
                  <a:srgbClr val="FF0000"/>
                </a:gs>
                <a:gs pos="100000">
                  <a:srgbClr val="0000CC"/>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fontAlgn="base" hangingPunct="1">
                <a:spcBef>
                  <a:spcPct val="0"/>
                </a:spcBef>
                <a:spcAft>
                  <a:spcPct val="0"/>
                </a:spcAft>
                <a:buFontTx/>
                <a:buNone/>
              </a:pPr>
              <a:endParaRPr lang="es-AR" altLang="ja-JP" sz="1000">
                <a:solidFill>
                  <a:srgbClr val="FF0000"/>
                </a:solidFill>
                <a:latin typeface="+mn-ea"/>
                <a:ea typeface="+mn-ea"/>
              </a:endParaRPr>
            </a:p>
          </p:txBody>
        </p:sp>
        <p:sp>
          <p:nvSpPr>
            <p:cNvPr id="23" name="Text Box 43">
              <a:extLst>
                <a:ext uri="{FF2B5EF4-FFF2-40B4-BE49-F238E27FC236}">
                  <a16:creationId xmlns:a16="http://schemas.microsoft.com/office/drawing/2014/main" id="{BD6028A5-5E1A-A845-85BA-EB1D981E43BD}"/>
                </a:ext>
              </a:extLst>
            </p:cNvPr>
            <p:cNvSpPr txBox="1">
              <a:spLocks noChangeArrowheads="1"/>
            </p:cNvSpPr>
            <p:nvPr/>
          </p:nvSpPr>
          <p:spPr bwMode="auto">
            <a:xfrm rot="16200000">
              <a:off x="3068458" y="1334896"/>
              <a:ext cx="905238" cy="382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en-US" altLang="ja-JP" sz="1050">
                  <a:solidFill>
                    <a:srgbClr val="000000"/>
                  </a:solidFill>
                  <a:latin typeface="+mn-ea"/>
                  <a:ea typeface="+mn-ea"/>
                </a:rPr>
                <a:t>10 : 43</a:t>
              </a:r>
            </a:p>
          </p:txBody>
        </p:sp>
        <p:sp>
          <p:nvSpPr>
            <p:cNvPr id="24" name="Text Box 44">
              <a:extLst>
                <a:ext uri="{FF2B5EF4-FFF2-40B4-BE49-F238E27FC236}">
                  <a16:creationId xmlns:a16="http://schemas.microsoft.com/office/drawing/2014/main" id="{2C9D0DBA-96B6-004B-ADD8-B197408BC814}"/>
                </a:ext>
              </a:extLst>
            </p:cNvPr>
            <p:cNvSpPr txBox="1">
              <a:spLocks noChangeArrowheads="1"/>
            </p:cNvSpPr>
            <p:nvPr/>
          </p:nvSpPr>
          <p:spPr bwMode="auto">
            <a:xfrm rot="16200000">
              <a:off x="3341503" y="1338070"/>
              <a:ext cx="905238" cy="382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en-US" altLang="ja-JP" sz="1050" dirty="0">
                  <a:solidFill>
                    <a:srgbClr val="000000"/>
                  </a:solidFill>
                  <a:latin typeface="+mn-ea"/>
                  <a:ea typeface="+mn-ea"/>
                </a:rPr>
                <a:t>10 : 46</a:t>
              </a:r>
            </a:p>
          </p:txBody>
        </p:sp>
        <p:sp>
          <p:nvSpPr>
            <p:cNvPr id="25" name="Text Box 45">
              <a:extLst>
                <a:ext uri="{FF2B5EF4-FFF2-40B4-BE49-F238E27FC236}">
                  <a16:creationId xmlns:a16="http://schemas.microsoft.com/office/drawing/2014/main" id="{E698477F-6ADE-4D46-A126-0ACFD47EE6D4}"/>
                </a:ext>
              </a:extLst>
            </p:cNvPr>
            <p:cNvSpPr txBox="1">
              <a:spLocks noChangeArrowheads="1"/>
            </p:cNvSpPr>
            <p:nvPr/>
          </p:nvSpPr>
          <p:spPr bwMode="auto">
            <a:xfrm rot="16200000">
              <a:off x="3655831" y="1334896"/>
              <a:ext cx="905238" cy="382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en-US" altLang="ja-JP" sz="1050">
                  <a:solidFill>
                    <a:srgbClr val="000000"/>
                  </a:solidFill>
                  <a:latin typeface="+mn-ea"/>
                  <a:ea typeface="+mn-ea"/>
                </a:rPr>
                <a:t>11 : 27</a:t>
              </a:r>
            </a:p>
          </p:txBody>
        </p:sp>
        <p:sp>
          <p:nvSpPr>
            <p:cNvPr id="26" name="Text Box 46">
              <a:extLst>
                <a:ext uri="{FF2B5EF4-FFF2-40B4-BE49-F238E27FC236}">
                  <a16:creationId xmlns:a16="http://schemas.microsoft.com/office/drawing/2014/main" id="{CDA8A293-7BB3-1B41-8BC0-BAF00B5EE224}"/>
                </a:ext>
              </a:extLst>
            </p:cNvPr>
            <p:cNvSpPr txBox="1">
              <a:spLocks noChangeArrowheads="1"/>
            </p:cNvSpPr>
            <p:nvPr/>
          </p:nvSpPr>
          <p:spPr bwMode="auto">
            <a:xfrm rot="16200000">
              <a:off x="4116204" y="1323784"/>
              <a:ext cx="905238" cy="382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en-US" altLang="ja-JP" sz="1050">
                  <a:solidFill>
                    <a:srgbClr val="000000"/>
                  </a:solidFill>
                  <a:latin typeface="+mn-ea"/>
                  <a:ea typeface="+mn-ea"/>
                </a:rPr>
                <a:t>11 : 49</a:t>
              </a:r>
            </a:p>
          </p:txBody>
        </p:sp>
        <p:sp>
          <p:nvSpPr>
            <p:cNvPr id="27" name="Text Box 47">
              <a:extLst>
                <a:ext uri="{FF2B5EF4-FFF2-40B4-BE49-F238E27FC236}">
                  <a16:creationId xmlns:a16="http://schemas.microsoft.com/office/drawing/2014/main" id="{53209E79-F3A1-9442-BAAC-177EBD76DF0A}"/>
                </a:ext>
              </a:extLst>
            </p:cNvPr>
            <p:cNvSpPr txBox="1">
              <a:spLocks noChangeArrowheads="1"/>
            </p:cNvSpPr>
            <p:nvPr/>
          </p:nvSpPr>
          <p:spPr bwMode="auto">
            <a:xfrm rot="16200000">
              <a:off x="5998978" y="1334895"/>
              <a:ext cx="905238" cy="382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en-US" altLang="ja-JP" sz="1050">
                  <a:solidFill>
                    <a:srgbClr val="000000"/>
                  </a:solidFill>
                  <a:latin typeface="+mn-ea"/>
                  <a:ea typeface="+mn-ea"/>
                </a:rPr>
                <a:t>13 : 43</a:t>
              </a:r>
            </a:p>
          </p:txBody>
        </p:sp>
        <p:sp>
          <p:nvSpPr>
            <p:cNvPr id="28" name="Text Box 48">
              <a:extLst>
                <a:ext uri="{FF2B5EF4-FFF2-40B4-BE49-F238E27FC236}">
                  <a16:creationId xmlns:a16="http://schemas.microsoft.com/office/drawing/2014/main" id="{E7535375-CD4E-4346-A241-AE0BD746E695}"/>
                </a:ext>
              </a:extLst>
            </p:cNvPr>
            <p:cNvSpPr txBox="1">
              <a:spLocks noChangeArrowheads="1"/>
            </p:cNvSpPr>
            <p:nvPr/>
          </p:nvSpPr>
          <p:spPr bwMode="auto">
            <a:xfrm rot="16200000">
              <a:off x="6532380" y="1338069"/>
              <a:ext cx="905238" cy="382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en-US" altLang="ja-JP" sz="1050">
                  <a:solidFill>
                    <a:srgbClr val="000000"/>
                  </a:solidFill>
                  <a:latin typeface="+mn-ea"/>
                  <a:ea typeface="+mn-ea"/>
                </a:rPr>
                <a:t>14 : 16</a:t>
              </a:r>
            </a:p>
          </p:txBody>
        </p:sp>
        <p:sp>
          <p:nvSpPr>
            <p:cNvPr id="29" name="Text Box 49">
              <a:extLst>
                <a:ext uri="{FF2B5EF4-FFF2-40B4-BE49-F238E27FC236}">
                  <a16:creationId xmlns:a16="http://schemas.microsoft.com/office/drawing/2014/main" id="{BEFA04F8-61B1-724C-B78D-183191370D5D}"/>
                </a:ext>
              </a:extLst>
            </p:cNvPr>
            <p:cNvSpPr txBox="1">
              <a:spLocks noChangeArrowheads="1"/>
            </p:cNvSpPr>
            <p:nvPr/>
          </p:nvSpPr>
          <p:spPr bwMode="auto">
            <a:xfrm rot="16200000">
              <a:off x="7065780" y="1334895"/>
              <a:ext cx="905238" cy="382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en-US" altLang="ja-JP" sz="1050">
                  <a:solidFill>
                    <a:srgbClr val="000000"/>
                  </a:solidFill>
                  <a:latin typeface="+mn-ea"/>
                  <a:ea typeface="+mn-ea"/>
                </a:rPr>
                <a:t>14 : 45</a:t>
              </a:r>
            </a:p>
          </p:txBody>
        </p:sp>
        <p:sp>
          <p:nvSpPr>
            <p:cNvPr id="30" name="Text Box 50">
              <a:extLst>
                <a:ext uri="{FF2B5EF4-FFF2-40B4-BE49-F238E27FC236}">
                  <a16:creationId xmlns:a16="http://schemas.microsoft.com/office/drawing/2014/main" id="{0DBD597D-5C23-CE43-BB07-2AAE022D8916}"/>
                </a:ext>
              </a:extLst>
            </p:cNvPr>
            <p:cNvSpPr txBox="1">
              <a:spLocks noChangeArrowheads="1"/>
            </p:cNvSpPr>
            <p:nvPr/>
          </p:nvSpPr>
          <p:spPr bwMode="auto">
            <a:xfrm rot="16200000">
              <a:off x="2798580" y="1334895"/>
              <a:ext cx="905238" cy="382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en-US" altLang="ja-JP" sz="1050">
                  <a:solidFill>
                    <a:srgbClr val="000000"/>
                  </a:solidFill>
                  <a:latin typeface="+mn-ea"/>
                  <a:ea typeface="+mn-ea"/>
                </a:rPr>
                <a:t>10 : 35</a:t>
              </a:r>
            </a:p>
          </p:txBody>
        </p:sp>
        <p:sp>
          <p:nvSpPr>
            <p:cNvPr id="31" name="Text Box 51">
              <a:extLst>
                <a:ext uri="{FF2B5EF4-FFF2-40B4-BE49-F238E27FC236}">
                  <a16:creationId xmlns:a16="http://schemas.microsoft.com/office/drawing/2014/main" id="{19C3FCB9-50D9-624E-B355-139750AB0C7E}"/>
                </a:ext>
              </a:extLst>
            </p:cNvPr>
            <p:cNvSpPr txBox="1">
              <a:spLocks noChangeArrowheads="1"/>
            </p:cNvSpPr>
            <p:nvPr/>
          </p:nvSpPr>
          <p:spPr bwMode="auto">
            <a:xfrm rot="16200000">
              <a:off x="4440058" y="1334895"/>
              <a:ext cx="905238" cy="382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en-US" altLang="ja-JP" sz="1050" dirty="0">
                  <a:solidFill>
                    <a:srgbClr val="000000"/>
                  </a:solidFill>
                  <a:latin typeface="+mn-ea"/>
                  <a:ea typeface="+mn-ea"/>
                </a:rPr>
                <a:t>12 : 07</a:t>
              </a:r>
            </a:p>
          </p:txBody>
        </p:sp>
        <p:sp>
          <p:nvSpPr>
            <p:cNvPr id="32" name="Text Box 52">
              <a:extLst>
                <a:ext uri="{FF2B5EF4-FFF2-40B4-BE49-F238E27FC236}">
                  <a16:creationId xmlns:a16="http://schemas.microsoft.com/office/drawing/2014/main" id="{0EC195DC-6031-6942-82D4-E7225643AF95}"/>
                </a:ext>
              </a:extLst>
            </p:cNvPr>
            <p:cNvSpPr txBox="1">
              <a:spLocks noChangeArrowheads="1"/>
            </p:cNvSpPr>
            <p:nvPr/>
          </p:nvSpPr>
          <p:spPr bwMode="auto">
            <a:xfrm rot="16200000">
              <a:off x="7294378" y="1334895"/>
              <a:ext cx="905238" cy="382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en-US" altLang="ja-JP" sz="1050">
                  <a:solidFill>
                    <a:srgbClr val="000000"/>
                  </a:solidFill>
                  <a:latin typeface="+mn-ea"/>
                  <a:ea typeface="+mn-ea"/>
                </a:rPr>
                <a:t>14 : 58</a:t>
              </a:r>
            </a:p>
          </p:txBody>
        </p:sp>
        <p:sp>
          <p:nvSpPr>
            <p:cNvPr id="33" name="Text Box 53">
              <a:extLst>
                <a:ext uri="{FF2B5EF4-FFF2-40B4-BE49-F238E27FC236}">
                  <a16:creationId xmlns:a16="http://schemas.microsoft.com/office/drawing/2014/main" id="{986819F3-48F1-AB40-A49F-310A28C82D41}"/>
                </a:ext>
              </a:extLst>
            </p:cNvPr>
            <p:cNvSpPr txBox="1">
              <a:spLocks noChangeArrowheads="1"/>
            </p:cNvSpPr>
            <p:nvPr/>
          </p:nvSpPr>
          <p:spPr bwMode="auto">
            <a:xfrm rot="16200000">
              <a:off x="7675379" y="1334895"/>
              <a:ext cx="905238" cy="382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en-US" altLang="ja-JP" sz="1050">
                  <a:solidFill>
                    <a:srgbClr val="000000"/>
                  </a:solidFill>
                  <a:latin typeface="+mn-ea"/>
                  <a:ea typeface="+mn-ea"/>
                </a:rPr>
                <a:t>15 : 25</a:t>
              </a:r>
            </a:p>
          </p:txBody>
        </p:sp>
        <p:sp>
          <p:nvSpPr>
            <p:cNvPr id="34" name="Text Box 54">
              <a:extLst>
                <a:ext uri="{FF2B5EF4-FFF2-40B4-BE49-F238E27FC236}">
                  <a16:creationId xmlns:a16="http://schemas.microsoft.com/office/drawing/2014/main" id="{74568DFB-B53D-3549-B4EE-C69F315AC5EC}"/>
                </a:ext>
              </a:extLst>
            </p:cNvPr>
            <p:cNvSpPr txBox="1">
              <a:spLocks noChangeArrowheads="1"/>
            </p:cNvSpPr>
            <p:nvPr/>
          </p:nvSpPr>
          <p:spPr bwMode="auto">
            <a:xfrm>
              <a:off x="3224244" y="2248379"/>
              <a:ext cx="509558" cy="1116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ja-JP" altLang="en-US" sz="1000">
                  <a:solidFill>
                    <a:srgbClr val="000000"/>
                  </a:solidFill>
                  <a:latin typeface="+mn-ea"/>
                  <a:ea typeface="+mn-ea"/>
                </a:rPr>
                <a:t>救急車要請</a:t>
              </a:r>
            </a:p>
          </p:txBody>
        </p:sp>
        <p:sp>
          <p:nvSpPr>
            <p:cNvPr id="35" name="Text Box 55">
              <a:extLst>
                <a:ext uri="{FF2B5EF4-FFF2-40B4-BE49-F238E27FC236}">
                  <a16:creationId xmlns:a16="http://schemas.microsoft.com/office/drawing/2014/main" id="{86B0213F-AC27-2A4D-A87C-B5F643DA0D18}"/>
                </a:ext>
              </a:extLst>
            </p:cNvPr>
            <p:cNvSpPr txBox="1">
              <a:spLocks noChangeArrowheads="1"/>
            </p:cNvSpPr>
            <p:nvPr/>
          </p:nvSpPr>
          <p:spPr bwMode="auto">
            <a:xfrm>
              <a:off x="3529043" y="2248378"/>
              <a:ext cx="509558" cy="193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ja-JP" altLang="en-US" sz="1000">
                  <a:solidFill>
                    <a:srgbClr val="000000"/>
                  </a:solidFill>
                  <a:latin typeface="+mn-ea"/>
                  <a:ea typeface="+mn-ea"/>
                </a:rPr>
                <a:t>救急車到着（玄関）</a:t>
              </a:r>
            </a:p>
          </p:txBody>
        </p:sp>
        <p:sp>
          <p:nvSpPr>
            <p:cNvPr id="36" name="Text Box 56">
              <a:extLst>
                <a:ext uri="{FF2B5EF4-FFF2-40B4-BE49-F238E27FC236}">
                  <a16:creationId xmlns:a16="http://schemas.microsoft.com/office/drawing/2014/main" id="{328B21C8-EF2F-4D4B-9C98-20E2471D1B60}"/>
                </a:ext>
              </a:extLst>
            </p:cNvPr>
            <p:cNvSpPr txBox="1">
              <a:spLocks noChangeArrowheads="1"/>
            </p:cNvSpPr>
            <p:nvPr/>
          </p:nvSpPr>
          <p:spPr bwMode="auto">
            <a:xfrm>
              <a:off x="3843368" y="2248379"/>
              <a:ext cx="509558"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ja-JP" altLang="en-US" sz="1000">
                  <a:solidFill>
                    <a:srgbClr val="000000"/>
                  </a:solidFill>
                  <a:latin typeface="+mn-ea"/>
                  <a:ea typeface="+mn-ea"/>
                </a:rPr>
                <a:t>救急車に３名収容</a:t>
              </a:r>
            </a:p>
          </p:txBody>
        </p:sp>
        <p:sp>
          <p:nvSpPr>
            <p:cNvPr id="37" name="Text Box 57">
              <a:extLst>
                <a:ext uri="{FF2B5EF4-FFF2-40B4-BE49-F238E27FC236}">
                  <a16:creationId xmlns:a16="http://schemas.microsoft.com/office/drawing/2014/main" id="{D2F2160B-19B6-2C46-AB9A-8FB0098B9A3E}"/>
                </a:ext>
              </a:extLst>
            </p:cNvPr>
            <p:cNvSpPr txBox="1">
              <a:spLocks noChangeArrowheads="1"/>
            </p:cNvSpPr>
            <p:nvPr/>
          </p:nvSpPr>
          <p:spPr bwMode="auto">
            <a:xfrm>
              <a:off x="4275165" y="2248379"/>
              <a:ext cx="509558"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ja-JP" altLang="en-US" sz="1000" dirty="0">
                  <a:solidFill>
                    <a:srgbClr val="000000"/>
                  </a:solidFill>
                  <a:latin typeface="+mn-ea"/>
                  <a:ea typeface="+mn-ea"/>
                </a:rPr>
                <a:t>救急車出発</a:t>
              </a:r>
            </a:p>
          </p:txBody>
        </p:sp>
        <p:sp>
          <p:nvSpPr>
            <p:cNvPr id="38" name="Text Box 58">
              <a:extLst>
                <a:ext uri="{FF2B5EF4-FFF2-40B4-BE49-F238E27FC236}">
                  <a16:creationId xmlns:a16="http://schemas.microsoft.com/office/drawing/2014/main" id="{D2004CB0-C1BA-804F-BA4C-F0FE3838A387}"/>
                </a:ext>
              </a:extLst>
            </p:cNvPr>
            <p:cNvSpPr txBox="1">
              <a:spLocks noChangeArrowheads="1"/>
            </p:cNvSpPr>
            <p:nvPr/>
          </p:nvSpPr>
          <p:spPr bwMode="auto">
            <a:xfrm>
              <a:off x="4595844" y="2248379"/>
              <a:ext cx="509558" cy="2057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ja-JP" altLang="en-US" sz="1000" dirty="0">
                  <a:solidFill>
                    <a:srgbClr val="000000"/>
                  </a:solidFill>
                  <a:latin typeface="+mn-ea"/>
                  <a:ea typeface="+mn-ea"/>
                </a:rPr>
                <a:t>国立水戸病院に収容</a:t>
              </a:r>
            </a:p>
          </p:txBody>
        </p:sp>
        <p:sp>
          <p:nvSpPr>
            <p:cNvPr id="39" name="Text Box 59">
              <a:extLst>
                <a:ext uri="{FF2B5EF4-FFF2-40B4-BE49-F238E27FC236}">
                  <a16:creationId xmlns:a16="http://schemas.microsoft.com/office/drawing/2014/main" id="{65BA5AD1-862F-6C43-842B-7E484C0F0A9B}"/>
                </a:ext>
              </a:extLst>
            </p:cNvPr>
            <p:cNvSpPr txBox="1">
              <a:spLocks noChangeArrowheads="1"/>
            </p:cNvSpPr>
            <p:nvPr/>
          </p:nvSpPr>
          <p:spPr bwMode="auto">
            <a:xfrm>
              <a:off x="6196040" y="2248379"/>
              <a:ext cx="509558" cy="2057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ja-JP" altLang="en-US" sz="1000">
                  <a:solidFill>
                    <a:srgbClr val="000000"/>
                  </a:solidFill>
                  <a:latin typeface="+mn-ea"/>
                  <a:ea typeface="+mn-ea"/>
                </a:rPr>
                <a:t>国立水戸病院出発</a:t>
              </a:r>
            </a:p>
          </p:txBody>
        </p:sp>
        <p:sp>
          <p:nvSpPr>
            <p:cNvPr id="40" name="Text Box 60">
              <a:extLst>
                <a:ext uri="{FF2B5EF4-FFF2-40B4-BE49-F238E27FC236}">
                  <a16:creationId xmlns:a16="http://schemas.microsoft.com/office/drawing/2014/main" id="{59749061-CEE8-424E-909C-8D0F6775489A}"/>
                </a:ext>
              </a:extLst>
            </p:cNvPr>
            <p:cNvSpPr txBox="1">
              <a:spLocks noChangeArrowheads="1"/>
            </p:cNvSpPr>
            <p:nvPr/>
          </p:nvSpPr>
          <p:spPr bwMode="auto">
            <a:xfrm>
              <a:off x="6729443" y="2248379"/>
              <a:ext cx="509558" cy="2057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ja-JP" altLang="en-US" sz="1000">
                  <a:solidFill>
                    <a:srgbClr val="000000"/>
                  </a:solidFill>
                  <a:latin typeface="+mn-ea"/>
                  <a:ea typeface="+mn-ea"/>
                </a:rPr>
                <a:t>水戸ヘリポート離陸</a:t>
              </a:r>
            </a:p>
          </p:txBody>
        </p:sp>
        <p:sp>
          <p:nvSpPr>
            <p:cNvPr id="41" name="Text Box 61">
              <a:extLst>
                <a:ext uri="{FF2B5EF4-FFF2-40B4-BE49-F238E27FC236}">
                  <a16:creationId xmlns:a16="http://schemas.microsoft.com/office/drawing/2014/main" id="{03526E58-8B6E-5A44-A17F-3B82AF96FBCB}"/>
                </a:ext>
              </a:extLst>
            </p:cNvPr>
            <p:cNvSpPr txBox="1">
              <a:spLocks noChangeArrowheads="1"/>
            </p:cNvSpPr>
            <p:nvPr/>
          </p:nvSpPr>
          <p:spPr bwMode="auto">
            <a:xfrm>
              <a:off x="7002650" y="2272750"/>
              <a:ext cx="741176" cy="2270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ja-JP" altLang="en-US" sz="1000" dirty="0">
                  <a:solidFill>
                    <a:srgbClr val="000000"/>
                  </a:solidFill>
                  <a:latin typeface="+mn-ea"/>
                  <a:ea typeface="+mn-ea"/>
                </a:rPr>
                <a:t>千葉</a:t>
              </a:r>
              <a:r>
                <a:rPr lang="ja-JP" altLang="en-US" sz="1000">
                  <a:solidFill>
                    <a:srgbClr val="000000"/>
                  </a:solidFill>
                  <a:latin typeface="+mn-ea"/>
                  <a:ea typeface="+mn-ea"/>
                </a:rPr>
                <a:t>ヘリポート着</a:t>
              </a:r>
              <a:endParaRPr lang="en-US" altLang="ja-JP" sz="1000" dirty="0">
                <a:solidFill>
                  <a:srgbClr val="000000"/>
                </a:solidFill>
                <a:latin typeface="+mn-ea"/>
                <a:ea typeface="+mn-ea"/>
              </a:endParaRPr>
            </a:p>
            <a:p>
              <a:pPr eaLnBrk="1" fontAlgn="base" hangingPunct="1">
                <a:spcBef>
                  <a:spcPct val="0"/>
                </a:spcBef>
                <a:spcAft>
                  <a:spcPct val="0"/>
                </a:spcAft>
                <a:buFontTx/>
                <a:buNone/>
              </a:pPr>
              <a:r>
                <a:rPr lang="ja-JP" altLang="en-US" sz="1000">
                  <a:solidFill>
                    <a:srgbClr val="000000"/>
                  </a:solidFill>
                  <a:latin typeface="+mn-ea"/>
                  <a:ea typeface="+mn-ea"/>
                </a:rPr>
                <a:t>　　　　　　（平川町）</a:t>
              </a:r>
              <a:endParaRPr lang="ja-JP" altLang="en-US" sz="1000" dirty="0">
                <a:solidFill>
                  <a:srgbClr val="000000"/>
                </a:solidFill>
                <a:latin typeface="+mn-ea"/>
                <a:ea typeface="+mn-ea"/>
              </a:endParaRPr>
            </a:p>
          </p:txBody>
        </p:sp>
        <p:sp>
          <p:nvSpPr>
            <p:cNvPr id="42" name="Text Box 62">
              <a:extLst>
                <a:ext uri="{FF2B5EF4-FFF2-40B4-BE49-F238E27FC236}">
                  <a16:creationId xmlns:a16="http://schemas.microsoft.com/office/drawing/2014/main" id="{ECCD196C-856C-4246-80DF-DD41F0C22A18}"/>
                </a:ext>
              </a:extLst>
            </p:cNvPr>
            <p:cNvSpPr txBox="1">
              <a:spLocks noChangeArrowheads="1"/>
            </p:cNvSpPr>
            <p:nvPr/>
          </p:nvSpPr>
          <p:spPr bwMode="auto">
            <a:xfrm>
              <a:off x="7491444" y="2248379"/>
              <a:ext cx="509558"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ja-JP" altLang="en-US" sz="1000" dirty="0">
                  <a:solidFill>
                    <a:srgbClr val="000000"/>
                  </a:solidFill>
                  <a:latin typeface="+mn-ea"/>
                  <a:ea typeface="+mn-ea"/>
                </a:rPr>
                <a:t>千葉ヘリポート出発</a:t>
              </a:r>
            </a:p>
          </p:txBody>
        </p:sp>
        <p:sp>
          <p:nvSpPr>
            <p:cNvPr id="43" name="Text Box 63">
              <a:extLst>
                <a:ext uri="{FF2B5EF4-FFF2-40B4-BE49-F238E27FC236}">
                  <a16:creationId xmlns:a16="http://schemas.microsoft.com/office/drawing/2014/main" id="{8443603A-AF10-094A-AEEE-06EB4F31A39A}"/>
                </a:ext>
              </a:extLst>
            </p:cNvPr>
            <p:cNvSpPr txBox="1">
              <a:spLocks noChangeArrowheads="1"/>
            </p:cNvSpPr>
            <p:nvPr/>
          </p:nvSpPr>
          <p:spPr bwMode="auto">
            <a:xfrm>
              <a:off x="7872445" y="2248379"/>
              <a:ext cx="509558" cy="1219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ja-JP" altLang="en-US" sz="1000">
                  <a:solidFill>
                    <a:srgbClr val="000000"/>
                  </a:solidFill>
                  <a:latin typeface="+mn-ea"/>
                  <a:ea typeface="+mn-ea"/>
                </a:rPr>
                <a:t>放医研到着</a:t>
              </a:r>
            </a:p>
          </p:txBody>
        </p:sp>
        <p:sp>
          <p:nvSpPr>
            <p:cNvPr id="44" name="Line 64">
              <a:extLst>
                <a:ext uri="{FF2B5EF4-FFF2-40B4-BE49-F238E27FC236}">
                  <a16:creationId xmlns:a16="http://schemas.microsoft.com/office/drawing/2014/main" id="{E3F86768-2694-9A43-A781-164EE9A6B3B2}"/>
                </a:ext>
              </a:extLst>
            </p:cNvPr>
            <p:cNvSpPr>
              <a:spLocks noChangeShapeType="1"/>
            </p:cNvSpPr>
            <p:nvPr/>
          </p:nvSpPr>
          <p:spPr bwMode="auto">
            <a:xfrm>
              <a:off x="2574651" y="4438578"/>
              <a:ext cx="6096000"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sz="1000">
                <a:solidFill>
                  <a:srgbClr val="000000"/>
                </a:solidFill>
                <a:latin typeface="+mn-ea"/>
              </a:endParaRPr>
            </a:p>
          </p:txBody>
        </p:sp>
        <p:sp>
          <p:nvSpPr>
            <p:cNvPr id="45" name="Line 65">
              <a:extLst>
                <a:ext uri="{FF2B5EF4-FFF2-40B4-BE49-F238E27FC236}">
                  <a16:creationId xmlns:a16="http://schemas.microsoft.com/office/drawing/2014/main" id="{9FB51E1F-B033-4847-844E-E94D335335FB}"/>
                </a:ext>
              </a:extLst>
            </p:cNvPr>
            <p:cNvSpPr>
              <a:spLocks noChangeShapeType="1"/>
            </p:cNvSpPr>
            <p:nvPr/>
          </p:nvSpPr>
          <p:spPr bwMode="auto">
            <a:xfrm>
              <a:off x="2590800" y="4833768"/>
              <a:ext cx="6096000"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sz="1100">
                <a:solidFill>
                  <a:srgbClr val="000000"/>
                </a:solidFill>
                <a:latin typeface="+mn-ea"/>
              </a:endParaRPr>
            </a:p>
          </p:txBody>
        </p:sp>
        <p:sp>
          <p:nvSpPr>
            <p:cNvPr id="46" name="Line 66">
              <a:extLst>
                <a:ext uri="{FF2B5EF4-FFF2-40B4-BE49-F238E27FC236}">
                  <a16:creationId xmlns:a16="http://schemas.microsoft.com/office/drawing/2014/main" id="{C21E1F06-DEA8-3346-8702-0171E23F96B2}"/>
                </a:ext>
              </a:extLst>
            </p:cNvPr>
            <p:cNvSpPr>
              <a:spLocks noChangeShapeType="1"/>
            </p:cNvSpPr>
            <p:nvPr/>
          </p:nvSpPr>
          <p:spPr bwMode="auto">
            <a:xfrm>
              <a:off x="2574651" y="5207633"/>
              <a:ext cx="6096000"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sz="1100">
                <a:solidFill>
                  <a:srgbClr val="000000"/>
                </a:solidFill>
                <a:latin typeface="+mn-ea"/>
              </a:endParaRPr>
            </a:p>
          </p:txBody>
        </p:sp>
        <p:sp>
          <p:nvSpPr>
            <p:cNvPr id="47" name="Line 67">
              <a:extLst>
                <a:ext uri="{FF2B5EF4-FFF2-40B4-BE49-F238E27FC236}">
                  <a16:creationId xmlns:a16="http://schemas.microsoft.com/office/drawing/2014/main" id="{B44586A7-8A66-6040-9093-31BDBB0AFD82}"/>
                </a:ext>
              </a:extLst>
            </p:cNvPr>
            <p:cNvSpPr>
              <a:spLocks noChangeShapeType="1"/>
            </p:cNvSpPr>
            <p:nvPr/>
          </p:nvSpPr>
          <p:spPr bwMode="auto">
            <a:xfrm>
              <a:off x="2574651" y="5796134"/>
              <a:ext cx="6096000"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sz="1100">
                <a:solidFill>
                  <a:srgbClr val="000000"/>
                </a:solidFill>
                <a:latin typeface="+mn-ea"/>
              </a:endParaRPr>
            </a:p>
          </p:txBody>
        </p:sp>
        <p:sp>
          <p:nvSpPr>
            <p:cNvPr id="48" name="Line 68">
              <a:extLst>
                <a:ext uri="{FF2B5EF4-FFF2-40B4-BE49-F238E27FC236}">
                  <a16:creationId xmlns:a16="http://schemas.microsoft.com/office/drawing/2014/main" id="{306982ED-0A1D-A24C-9BD8-2139661A51F1}"/>
                </a:ext>
              </a:extLst>
            </p:cNvPr>
            <p:cNvSpPr>
              <a:spLocks noChangeShapeType="1"/>
            </p:cNvSpPr>
            <p:nvPr/>
          </p:nvSpPr>
          <p:spPr bwMode="auto">
            <a:xfrm>
              <a:off x="2576007" y="6309439"/>
              <a:ext cx="6096000"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sz="1100">
                <a:solidFill>
                  <a:srgbClr val="000000"/>
                </a:solidFill>
                <a:latin typeface="+mn-ea"/>
              </a:endParaRPr>
            </a:p>
          </p:txBody>
        </p:sp>
        <p:sp>
          <p:nvSpPr>
            <p:cNvPr id="49" name="AutoShape 69">
              <a:extLst>
                <a:ext uri="{FF2B5EF4-FFF2-40B4-BE49-F238E27FC236}">
                  <a16:creationId xmlns:a16="http://schemas.microsoft.com/office/drawing/2014/main" id="{94446BA0-551F-2841-A260-9F5903D5CCD9}"/>
                </a:ext>
              </a:extLst>
            </p:cNvPr>
            <p:cNvSpPr>
              <a:spLocks noChangeArrowheads="1"/>
            </p:cNvSpPr>
            <p:nvPr/>
          </p:nvSpPr>
          <p:spPr bwMode="auto">
            <a:xfrm>
              <a:off x="4251051" y="4902833"/>
              <a:ext cx="152400" cy="304800"/>
            </a:xfrm>
            <a:prstGeom prst="triangle">
              <a:avLst>
                <a:gd name="adj" fmla="val 5000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fontAlgn="base" hangingPunct="1">
                <a:spcBef>
                  <a:spcPct val="0"/>
                </a:spcBef>
                <a:spcAft>
                  <a:spcPct val="0"/>
                </a:spcAft>
                <a:buFontTx/>
                <a:buNone/>
              </a:pPr>
              <a:endParaRPr lang="es-AR" altLang="ja-JP" sz="1400">
                <a:solidFill>
                  <a:srgbClr val="000000"/>
                </a:solidFill>
                <a:latin typeface="+mn-ea"/>
                <a:ea typeface="+mn-ea"/>
              </a:endParaRPr>
            </a:p>
          </p:txBody>
        </p:sp>
        <p:sp>
          <p:nvSpPr>
            <p:cNvPr id="50" name="AutoShape 70">
              <a:extLst>
                <a:ext uri="{FF2B5EF4-FFF2-40B4-BE49-F238E27FC236}">
                  <a16:creationId xmlns:a16="http://schemas.microsoft.com/office/drawing/2014/main" id="{0A0613C0-0A07-434C-AEFC-15C2A2339563}"/>
                </a:ext>
              </a:extLst>
            </p:cNvPr>
            <p:cNvSpPr>
              <a:spLocks noChangeArrowheads="1"/>
            </p:cNvSpPr>
            <p:nvPr/>
          </p:nvSpPr>
          <p:spPr bwMode="auto">
            <a:xfrm>
              <a:off x="4555851" y="4902833"/>
              <a:ext cx="152400" cy="304800"/>
            </a:xfrm>
            <a:prstGeom prst="triangle">
              <a:avLst>
                <a:gd name="adj" fmla="val 5000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fontAlgn="base" hangingPunct="1">
                <a:spcBef>
                  <a:spcPct val="0"/>
                </a:spcBef>
                <a:spcAft>
                  <a:spcPct val="0"/>
                </a:spcAft>
                <a:buFontTx/>
                <a:buNone/>
              </a:pPr>
              <a:endParaRPr lang="es-AR" altLang="ja-JP" sz="1400">
                <a:solidFill>
                  <a:srgbClr val="FF9900"/>
                </a:solidFill>
                <a:latin typeface="+mn-ea"/>
                <a:ea typeface="+mn-ea"/>
              </a:endParaRPr>
            </a:p>
          </p:txBody>
        </p:sp>
        <p:sp>
          <p:nvSpPr>
            <p:cNvPr id="51" name="AutoShape 71">
              <a:extLst>
                <a:ext uri="{FF2B5EF4-FFF2-40B4-BE49-F238E27FC236}">
                  <a16:creationId xmlns:a16="http://schemas.microsoft.com/office/drawing/2014/main" id="{7532FF90-2074-B441-8C8E-DBA86B16D83A}"/>
                </a:ext>
              </a:extLst>
            </p:cNvPr>
            <p:cNvSpPr>
              <a:spLocks noChangeArrowheads="1"/>
            </p:cNvSpPr>
            <p:nvPr/>
          </p:nvSpPr>
          <p:spPr bwMode="auto">
            <a:xfrm>
              <a:off x="4098651" y="4902833"/>
              <a:ext cx="152400" cy="304800"/>
            </a:xfrm>
            <a:prstGeom prst="triangle">
              <a:avLst>
                <a:gd name="adj" fmla="val 5000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fontAlgn="base" hangingPunct="1">
                <a:spcBef>
                  <a:spcPct val="0"/>
                </a:spcBef>
                <a:spcAft>
                  <a:spcPct val="0"/>
                </a:spcAft>
                <a:buFontTx/>
                <a:buNone/>
              </a:pPr>
              <a:endParaRPr lang="es-AR" altLang="ja-JP" sz="1400">
                <a:solidFill>
                  <a:srgbClr val="FF9900"/>
                </a:solidFill>
                <a:latin typeface="+mn-ea"/>
                <a:ea typeface="+mn-ea"/>
              </a:endParaRPr>
            </a:p>
          </p:txBody>
        </p:sp>
        <p:sp>
          <p:nvSpPr>
            <p:cNvPr id="52" name="AutoShape 72">
              <a:extLst>
                <a:ext uri="{FF2B5EF4-FFF2-40B4-BE49-F238E27FC236}">
                  <a16:creationId xmlns:a16="http://schemas.microsoft.com/office/drawing/2014/main" id="{46099B9A-79B1-C541-A2B1-62A3C5945D08}"/>
                </a:ext>
              </a:extLst>
            </p:cNvPr>
            <p:cNvSpPr>
              <a:spLocks noChangeArrowheads="1"/>
            </p:cNvSpPr>
            <p:nvPr/>
          </p:nvSpPr>
          <p:spPr bwMode="auto">
            <a:xfrm>
              <a:off x="6994251" y="4902833"/>
              <a:ext cx="152400" cy="304800"/>
            </a:xfrm>
            <a:prstGeom prst="triangle">
              <a:avLst>
                <a:gd name="adj" fmla="val 5000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fontAlgn="base" hangingPunct="1">
                <a:spcBef>
                  <a:spcPct val="0"/>
                </a:spcBef>
                <a:spcAft>
                  <a:spcPct val="0"/>
                </a:spcAft>
                <a:buFontTx/>
                <a:buNone/>
              </a:pPr>
              <a:endParaRPr lang="es-AR" altLang="ja-JP" sz="1400">
                <a:solidFill>
                  <a:srgbClr val="FF9900"/>
                </a:solidFill>
                <a:latin typeface="+mn-ea"/>
                <a:ea typeface="+mn-ea"/>
              </a:endParaRPr>
            </a:p>
          </p:txBody>
        </p:sp>
        <p:sp>
          <p:nvSpPr>
            <p:cNvPr id="53" name="AutoShape 73">
              <a:extLst>
                <a:ext uri="{FF2B5EF4-FFF2-40B4-BE49-F238E27FC236}">
                  <a16:creationId xmlns:a16="http://schemas.microsoft.com/office/drawing/2014/main" id="{8F50A851-2171-9549-8EE8-067F09D6C223}"/>
                </a:ext>
              </a:extLst>
            </p:cNvPr>
            <p:cNvSpPr>
              <a:spLocks noChangeArrowheads="1"/>
            </p:cNvSpPr>
            <p:nvPr/>
          </p:nvSpPr>
          <p:spPr bwMode="auto">
            <a:xfrm>
              <a:off x="3184251" y="4133778"/>
              <a:ext cx="152400" cy="304800"/>
            </a:xfrm>
            <a:prstGeom prst="triangle">
              <a:avLst>
                <a:gd name="adj" fmla="val 5000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fontAlgn="base" hangingPunct="1">
                <a:spcBef>
                  <a:spcPct val="0"/>
                </a:spcBef>
                <a:spcAft>
                  <a:spcPct val="0"/>
                </a:spcAft>
                <a:buFontTx/>
                <a:buNone/>
              </a:pPr>
              <a:endParaRPr lang="es-AR" altLang="ja-JP" sz="1000">
                <a:solidFill>
                  <a:srgbClr val="FF9900"/>
                </a:solidFill>
                <a:latin typeface="+mn-ea"/>
                <a:ea typeface="+mn-ea"/>
              </a:endParaRPr>
            </a:p>
          </p:txBody>
        </p:sp>
        <p:sp>
          <p:nvSpPr>
            <p:cNvPr id="54" name="AutoShape 74">
              <a:extLst>
                <a:ext uri="{FF2B5EF4-FFF2-40B4-BE49-F238E27FC236}">
                  <a16:creationId xmlns:a16="http://schemas.microsoft.com/office/drawing/2014/main" id="{AB6C12A1-41C5-EC44-B190-3C64F360D41B}"/>
                </a:ext>
              </a:extLst>
            </p:cNvPr>
            <p:cNvSpPr>
              <a:spLocks noChangeArrowheads="1"/>
            </p:cNvSpPr>
            <p:nvPr/>
          </p:nvSpPr>
          <p:spPr bwMode="auto">
            <a:xfrm>
              <a:off x="4098651" y="5491334"/>
              <a:ext cx="152400" cy="304800"/>
            </a:xfrm>
            <a:prstGeom prst="triangle">
              <a:avLst>
                <a:gd name="adj" fmla="val 50000"/>
              </a:avLst>
            </a:prstGeom>
            <a:solidFill>
              <a:srgbClr val="00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fontAlgn="base" hangingPunct="1">
                <a:spcBef>
                  <a:spcPct val="0"/>
                </a:spcBef>
                <a:spcAft>
                  <a:spcPct val="0"/>
                </a:spcAft>
                <a:buFontTx/>
                <a:buNone/>
              </a:pPr>
              <a:endParaRPr lang="es-AR" altLang="ja-JP" sz="1400">
                <a:solidFill>
                  <a:srgbClr val="000000"/>
                </a:solidFill>
                <a:latin typeface="+mn-ea"/>
                <a:ea typeface="+mn-ea"/>
              </a:endParaRPr>
            </a:p>
          </p:txBody>
        </p:sp>
        <p:sp>
          <p:nvSpPr>
            <p:cNvPr id="55" name="AutoShape 75">
              <a:extLst>
                <a:ext uri="{FF2B5EF4-FFF2-40B4-BE49-F238E27FC236}">
                  <a16:creationId xmlns:a16="http://schemas.microsoft.com/office/drawing/2014/main" id="{45EA0317-90BC-E54E-BD43-E5CA205183C4}"/>
                </a:ext>
              </a:extLst>
            </p:cNvPr>
            <p:cNvSpPr>
              <a:spLocks noChangeArrowheads="1"/>
            </p:cNvSpPr>
            <p:nvPr/>
          </p:nvSpPr>
          <p:spPr bwMode="auto">
            <a:xfrm>
              <a:off x="3810000" y="4528968"/>
              <a:ext cx="152400" cy="304800"/>
            </a:xfrm>
            <a:prstGeom prst="triangle">
              <a:avLst>
                <a:gd name="adj" fmla="val 50000"/>
              </a:avLst>
            </a:prstGeom>
            <a:solidFill>
              <a:srgbClr val="00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fontAlgn="base" hangingPunct="1">
                <a:spcBef>
                  <a:spcPct val="0"/>
                </a:spcBef>
                <a:spcAft>
                  <a:spcPct val="0"/>
                </a:spcAft>
                <a:buFontTx/>
                <a:buNone/>
              </a:pPr>
              <a:endParaRPr lang="es-AR" altLang="ja-JP" sz="1400">
                <a:solidFill>
                  <a:srgbClr val="000000"/>
                </a:solidFill>
                <a:latin typeface="+mn-ea"/>
                <a:ea typeface="+mn-ea"/>
              </a:endParaRPr>
            </a:p>
          </p:txBody>
        </p:sp>
        <p:sp>
          <p:nvSpPr>
            <p:cNvPr id="56" name="AutoShape 76">
              <a:extLst>
                <a:ext uri="{FF2B5EF4-FFF2-40B4-BE49-F238E27FC236}">
                  <a16:creationId xmlns:a16="http://schemas.microsoft.com/office/drawing/2014/main" id="{8A33A60D-4251-A84C-9D3D-1C1B2FF6FF5D}"/>
                </a:ext>
              </a:extLst>
            </p:cNvPr>
            <p:cNvSpPr>
              <a:spLocks noChangeArrowheads="1"/>
            </p:cNvSpPr>
            <p:nvPr/>
          </p:nvSpPr>
          <p:spPr bwMode="auto">
            <a:xfrm>
              <a:off x="4479651" y="5491334"/>
              <a:ext cx="152400" cy="304800"/>
            </a:xfrm>
            <a:prstGeom prst="triangle">
              <a:avLst>
                <a:gd name="adj" fmla="val 50000"/>
              </a:avLst>
            </a:prstGeom>
            <a:solidFill>
              <a:srgbClr val="00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fontAlgn="base" hangingPunct="1">
                <a:spcBef>
                  <a:spcPct val="0"/>
                </a:spcBef>
                <a:spcAft>
                  <a:spcPct val="0"/>
                </a:spcAft>
                <a:buFontTx/>
                <a:buNone/>
              </a:pPr>
              <a:endParaRPr lang="es-AR" altLang="ja-JP" sz="1400">
                <a:solidFill>
                  <a:srgbClr val="FF0000"/>
                </a:solidFill>
                <a:latin typeface="+mn-ea"/>
                <a:ea typeface="+mn-ea"/>
              </a:endParaRPr>
            </a:p>
          </p:txBody>
        </p:sp>
        <p:sp>
          <p:nvSpPr>
            <p:cNvPr id="57" name="AutoShape 77">
              <a:extLst>
                <a:ext uri="{FF2B5EF4-FFF2-40B4-BE49-F238E27FC236}">
                  <a16:creationId xmlns:a16="http://schemas.microsoft.com/office/drawing/2014/main" id="{A114B743-D36D-1D40-9572-12A67A17D739}"/>
                </a:ext>
              </a:extLst>
            </p:cNvPr>
            <p:cNvSpPr>
              <a:spLocks noChangeArrowheads="1"/>
            </p:cNvSpPr>
            <p:nvPr/>
          </p:nvSpPr>
          <p:spPr bwMode="auto">
            <a:xfrm>
              <a:off x="4708251" y="5491334"/>
              <a:ext cx="152400" cy="304800"/>
            </a:xfrm>
            <a:prstGeom prst="triangle">
              <a:avLst>
                <a:gd name="adj" fmla="val 50000"/>
              </a:avLst>
            </a:prstGeom>
            <a:solidFill>
              <a:srgbClr val="00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fontAlgn="base" hangingPunct="1">
                <a:spcBef>
                  <a:spcPct val="0"/>
                </a:spcBef>
                <a:spcAft>
                  <a:spcPct val="0"/>
                </a:spcAft>
                <a:buFontTx/>
                <a:buNone/>
              </a:pPr>
              <a:endParaRPr lang="es-AR" altLang="ja-JP" sz="1400">
                <a:solidFill>
                  <a:srgbClr val="FF0000"/>
                </a:solidFill>
                <a:latin typeface="+mn-ea"/>
                <a:ea typeface="+mn-ea"/>
              </a:endParaRPr>
            </a:p>
          </p:txBody>
        </p:sp>
        <p:sp>
          <p:nvSpPr>
            <p:cNvPr id="58" name="AutoShape 78">
              <a:extLst>
                <a:ext uri="{FF2B5EF4-FFF2-40B4-BE49-F238E27FC236}">
                  <a16:creationId xmlns:a16="http://schemas.microsoft.com/office/drawing/2014/main" id="{292F58A8-9B4E-974A-9F40-1B371AA11542}"/>
                </a:ext>
              </a:extLst>
            </p:cNvPr>
            <p:cNvSpPr>
              <a:spLocks noChangeArrowheads="1"/>
            </p:cNvSpPr>
            <p:nvPr/>
          </p:nvSpPr>
          <p:spPr bwMode="auto">
            <a:xfrm>
              <a:off x="4038600" y="4528968"/>
              <a:ext cx="152400" cy="304800"/>
            </a:xfrm>
            <a:prstGeom prst="triangle">
              <a:avLst>
                <a:gd name="adj" fmla="val 50000"/>
              </a:avLst>
            </a:prstGeom>
            <a:solidFill>
              <a:srgbClr val="00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fontAlgn="base" hangingPunct="1">
                <a:spcBef>
                  <a:spcPct val="0"/>
                </a:spcBef>
                <a:spcAft>
                  <a:spcPct val="0"/>
                </a:spcAft>
                <a:buFontTx/>
                <a:buNone/>
              </a:pPr>
              <a:endParaRPr lang="es-AR" altLang="ja-JP" sz="1400">
                <a:solidFill>
                  <a:srgbClr val="000000"/>
                </a:solidFill>
                <a:latin typeface="+mn-ea"/>
                <a:ea typeface="+mn-ea"/>
              </a:endParaRPr>
            </a:p>
          </p:txBody>
        </p:sp>
        <p:sp>
          <p:nvSpPr>
            <p:cNvPr id="59" name="AutoShape 79">
              <a:extLst>
                <a:ext uri="{FF2B5EF4-FFF2-40B4-BE49-F238E27FC236}">
                  <a16:creationId xmlns:a16="http://schemas.microsoft.com/office/drawing/2014/main" id="{F78B493E-F86B-9149-BBC8-1FD4482CFA83}"/>
                </a:ext>
              </a:extLst>
            </p:cNvPr>
            <p:cNvSpPr>
              <a:spLocks noChangeArrowheads="1"/>
            </p:cNvSpPr>
            <p:nvPr/>
          </p:nvSpPr>
          <p:spPr bwMode="auto">
            <a:xfrm>
              <a:off x="4648200" y="4528968"/>
              <a:ext cx="152400" cy="304800"/>
            </a:xfrm>
            <a:prstGeom prst="triangle">
              <a:avLst>
                <a:gd name="adj" fmla="val 50000"/>
              </a:avLst>
            </a:prstGeom>
            <a:solidFill>
              <a:srgbClr val="00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fontAlgn="base" hangingPunct="1">
                <a:spcBef>
                  <a:spcPct val="0"/>
                </a:spcBef>
                <a:spcAft>
                  <a:spcPct val="0"/>
                </a:spcAft>
                <a:buFontTx/>
                <a:buNone/>
              </a:pPr>
              <a:endParaRPr lang="es-AR" altLang="ja-JP" sz="1400">
                <a:solidFill>
                  <a:srgbClr val="FF0000"/>
                </a:solidFill>
                <a:latin typeface="+mn-ea"/>
                <a:ea typeface="+mn-ea"/>
              </a:endParaRPr>
            </a:p>
          </p:txBody>
        </p:sp>
        <p:sp>
          <p:nvSpPr>
            <p:cNvPr id="60" name="AutoShape 80">
              <a:extLst>
                <a:ext uri="{FF2B5EF4-FFF2-40B4-BE49-F238E27FC236}">
                  <a16:creationId xmlns:a16="http://schemas.microsoft.com/office/drawing/2014/main" id="{19737DB0-E985-794E-887B-787F007D9B72}"/>
                </a:ext>
              </a:extLst>
            </p:cNvPr>
            <p:cNvSpPr>
              <a:spLocks noChangeArrowheads="1"/>
            </p:cNvSpPr>
            <p:nvPr/>
          </p:nvSpPr>
          <p:spPr bwMode="auto">
            <a:xfrm>
              <a:off x="7010400" y="4528968"/>
              <a:ext cx="152400" cy="304800"/>
            </a:xfrm>
            <a:prstGeom prst="triangle">
              <a:avLst>
                <a:gd name="adj" fmla="val 50000"/>
              </a:avLst>
            </a:prstGeom>
            <a:solidFill>
              <a:srgbClr val="00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fontAlgn="base" hangingPunct="1">
                <a:spcBef>
                  <a:spcPct val="0"/>
                </a:spcBef>
                <a:spcAft>
                  <a:spcPct val="0"/>
                </a:spcAft>
                <a:buFontTx/>
                <a:buNone/>
              </a:pPr>
              <a:endParaRPr lang="es-AR" altLang="ja-JP" sz="1400">
                <a:solidFill>
                  <a:srgbClr val="FF0000"/>
                </a:solidFill>
                <a:latin typeface="+mn-ea"/>
                <a:ea typeface="+mn-ea"/>
              </a:endParaRPr>
            </a:p>
          </p:txBody>
        </p:sp>
        <p:sp>
          <p:nvSpPr>
            <p:cNvPr id="61" name="AutoShape 81">
              <a:extLst>
                <a:ext uri="{FF2B5EF4-FFF2-40B4-BE49-F238E27FC236}">
                  <a16:creationId xmlns:a16="http://schemas.microsoft.com/office/drawing/2014/main" id="{8DD44116-E7E7-B94F-9EA7-1AFD8E1958CE}"/>
                </a:ext>
              </a:extLst>
            </p:cNvPr>
            <p:cNvSpPr>
              <a:spLocks noChangeArrowheads="1"/>
            </p:cNvSpPr>
            <p:nvPr/>
          </p:nvSpPr>
          <p:spPr bwMode="auto">
            <a:xfrm>
              <a:off x="4419600" y="4528968"/>
              <a:ext cx="152400" cy="304800"/>
            </a:xfrm>
            <a:prstGeom prst="triangle">
              <a:avLst>
                <a:gd name="adj" fmla="val 50000"/>
              </a:avLst>
            </a:prstGeom>
            <a:solidFill>
              <a:srgbClr val="00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fontAlgn="base" hangingPunct="1">
                <a:spcBef>
                  <a:spcPct val="0"/>
                </a:spcBef>
                <a:spcAft>
                  <a:spcPct val="0"/>
                </a:spcAft>
                <a:buFontTx/>
                <a:buNone/>
              </a:pPr>
              <a:endParaRPr lang="es-AR" altLang="ja-JP" sz="1400">
                <a:solidFill>
                  <a:srgbClr val="FF0000"/>
                </a:solidFill>
                <a:latin typeface="+mn-ea"/>
                <a:ea typeface="+mn-ea"/>
              </a:endParaRPr>
            </a:p>
          </p:txBody>
        </p:sp>
        <p:sp>
          <p:nvSpPr>
            <p:cNvPr id="62" name="AutoShape 82">
              <a:extLst>
                <a:ext uri="{FF2B5EF4-FFF2-40B4-BE49-F238E27FC236}">
                  <a16:creationId xmlns:a16="http://schemas.microsoft.com/office/drawing/2014/main" id="{DEECB597-D98E-3945-BD2D-0C14B0706ACA}"/>
                </a:ext>
              </a:extLst>
            </p:cNvPr>
            <p:cNvSpPr>
              <a:spLocks noChangeArrowheads="1"/>
            </p:cNvSpPr>
            <p:nvPr/>
          </p:nvSpPr>
          <p:spPr bwMode="auto">
            <a:xfrm>
              <a:off x="3048000" y="4528968"/>
              <a:ext cx="152400" cy="304800"/>
            </a:xfrm>
            <a:prstGeom prst="triangle">
              <a:avLst>
                <a:gd name="adj" fmla="val 50000"/>
              </a:avLst>
            </a:prstGeom>
            <a:solidFill>
              <a:srgbClr val="00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fontAlgn="base" hangingPunct="1">
                <a:spcBef>
                  <a:spcPct val="0"/>
                </a:spcBef>
                <a:spcAft>
                  <a:spcPct val="0"/>
                </a:spcAft>
                <a:buFontTx/>
                <a:buNone/>
              </a:pPr>
              <a:endParaRPr lang="es-AR" altLang="ja-JP" sz="1400">
                <a:solidFill>
                  <a:srgbClr val="000000"/>
                </a:solidFill>
                <a:latin typeface="+mn-ea"/>
                <a:ea typeface="+mn-ea"/>
              </a:endParaRPr>
            </a:p>
          </p:txBody>
        </p:sp>
        <p:sp>
          <p:nvSpPr>
            <p:cNvPr id="63" name="AutoShape 83">
              <a:extLst>
                <a:ext uri="{FF2B5EF4-FFF2-40B4-BE49-F238E27FC236}">
                  <a16:creationId xmlns:a16="http://schemas.microsoft.com/office/drawing/2014/main" id="{D0720EFB-2F49-FE41-8431-9240692F829F}"/>
                </a:ext>
              </a:extLst>
            </p:cNvPr>
            <p:cNvSpPr>
              <a:spLocks noChangeArrowheads="1"/>
            </p:cNvSpPr>
            <p:nvPr/>
          </p:nvSpPr>
          <p:spPr bwMode="auto">
            <a:xfrm>
              <a:off x="3200400" y="4528968"/>
              <a:ext cx="152400" cy="304800"/>
            </a:xfrm>
            <a:prstGeom prst="triangle">
              <a:avLst>
                <a:gd name="adj" fmla="val 50000"/>
              </a:avLst>
            </a:prstGeom>
            <a:solidFill>
              <a:srgbClr val="00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fontAlgn="base" hangingPunct="1">
                <a:spcBef>
                  <a:spcPct val="0"/>
                </a:spcBef>
                <a:spcAft>
                  <a:spcPct val="0"/>
                </a:spcAft>
                <a:buFontTx/>
                <a:buNone/>
              </a:pPr>
              <a:endParaRPr lang="es-AR" altLang="ja-JP" sz="1400">
                <a:solidFill>
                  <a:srgbClr val="000000"/>
                </a:solidFill>
                <a:latin typeface="+mn-ea"/>
                <a:ea typeface="+mn-ea"/>
              </a:endParaRPr>
            </a:p>
          </p:txBody>
        </p:sp>
        <p:sp>
          <p:nvSpPr>
            <p:cNvPr id="64" name="AutoShape 84" descr="右上がり対角線 (反転)">
              <a:extLst>
                <a:ext uri="{FF2B5EF4-FFF2-40B4-BE49-F238E27FC236}">
                  <a16:creationId xmlns:a16="http://schemas.microsoft.com/office/drawing/2014/main" id="{47C6A811-E4C3-2347-83F3-32349A3563CD}"/>
                </a:ext>
              </a:extLst>
            </p:cNvPr>
            <p:cNvSpPr>
              <a:spLocks noChangeArrowheads="1"/>
            </p:cNvSpPr>
            <p:nvPr/>
          </p:nvSpPr>
          <p:spPr bwMode="auto">
            <a:xfrm>
              <a:off x="3489051" y="5643734"/>
              <a:ext cx="609600" cy="152400"/>
            </a:xfrm>
            <a:prstGeom prst="flowChartTerminator">
              <a:avLst/>
            </a:prstGeom>
            <a:pattFill prst="dkUpDiag">
              <a:fgClr>
                <a:srgbClr val="FF0000"/>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endParaRPr lang="ja-JP" altLang="en-US" sz="1400">
                <a:solidFill>
                  <a:srgbClr val="000000"/>
                </a:solidFill>
                <a:latin typeface="+mn-ea"/>
                <a:ea typeface="+mn-ea"/>
              </a:endParaRPr>
            </a:p>
          </p:txBody>
        </p:sp>
        <p:sp>
          <p:nvSpPr>
            <p:cNvPr id="65" name="AutoShape 85" descr="右上がり対角線 (反転)">
              <a:extLst>
                <a:ext uri="{FF2B5EF4-FFF2-40B4-BE49-F238E27FC236}">
                  <a16:creationId xmlns:a16="http://schemas.microsoft.com/office/drawing/2014/main" id="{0B53107B-BF7E-764C-983B-9D9FD686ED2C}"/>
                </a:ext>
              </a:extLst>
            </p:cNvPr>
            <p:cNvSpPr>
              <a:spLocks noChangeArrowheads="1"/>
            </p:cNvSpPr>
            <p:nvPr/>
          </p:nvSpPr>
          <p:spPr bwMode="auto">
            <a:xfrm>
              <a:off x="6995607" y="6200071"/>
              <a:ext cx="609600" cy="152400"/>
            </a:xfrm>
            <a:prstGeom prst="flowChartTerminator">
              <a:avLst/>
            </a:prstGeom>
            <a:pattFill prst="dkUpDiag">
              <a:fgClr>
                <a:srgbClr val="FF0000"/>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endParaRPr lang="ja-JP" altLang="en-US" sz="1400">
                <a:solidFill>
                  <a:srgbClr val="000000"/>
                </a:solidFill>
                <a:latin typeface="+mn-ea"/>
                <a:ea typeface="+mn-ea"/>
              </a:endParaRPr>
            </a:p>
          </p:txBody>
        </p:sp>
        <p:sp>
          <p:nvSpPr>
            <p:cNvPr id="66" name="Line 86">
              <a:extLst>
                <a:ext uri="{FF2B5EF4-FFF2-40B4-BE49-F238E27FC236}">
                  <a16:creationId xmlns:a16="http://schemas.microsoft.com/office/drawing/2014/main" id="{773860C6-9D0A-694E-B179-A71849DC7E4E}"/>
                </a:ext>
              </a:extLst>
            </p:cNvPr>
            <p:cNvSpPr>
              <a:spLocks noChangeShapeType="1"/>
            </p:cNvSpPr>
            <p:nvPr/>
          </p:nvSpPr>
          <p:spPr bwMode="auto">
            <a:xfrm>
              <a:off x="3886200" y="4605168"/>
              <a:ext cx="228600" cy="0"/>
            </a:xfrm>
            <a:prstGeom prst="line">
              <a:avLst/>
            </a:prstGeom>
            <a:noFill/>
            <a:ln w="285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sz="1100">
                <a:solidFill>
                  <a:srgbClr val="000000"/>
                </a:solidFill>
                <a:latin typeface="+mn-ea"/>
              </a:endParaRPr>
            </a:p>
          </p:txBody>
        </p:sp>
        <p:sp>
          <p:nvSpPr>
            <p:cNvPr id="67" name="Line 87">
              <a:extLst>
                <a:ext uri="{FF2B5EF4-FFF2-40B4-BE49-F238E27FC236}">
                  <a16:creationId xmlns:a16="http://schemas.microsoft.com/office/drawing/2014/main" id="{A0689C91-393A-ED4B-AFCA-F1A577B8D744}"/>
                </a:ext>
              </a:extLst>
            </p:cNvPr>
            <p:cNvSpPr>
              <a:spLocks noChangeShapeType="1"/>
            </p:cNvSpPr>
            <p:nvPr/>
          </p:nvSpPr>
          <p:spPr bwMode="auto">
            <a:xfrm>
              <a:off x="4495800" y="4605168"/>
              <a:ext cx="228600" cy="0"/>
            </a:xfrm>
            <a:prstGeom prst="line">
              <a:avLst/>
            </a:prstGeom>
            <a:noFill/>
            <a:ln w="285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sz="1100">
                <a:solidFill>
                  <a:srgbClr val="000000"/>
                </a:solidFill>
                <a:latin typeface="+mn-ea"/>
              </a:endParaRPr>
            </a:p>
          </p:txBody>
        </p:sp>
        <p:sp>
          <p:nvSpPr>
            <p:cNvPr id="68" name="Line 88">
              <a:extLst>
                <a:ext uri="{FF2B5EF4-FFF2-40B4-BE49-F238E27FC236}">
                  <a16:creationId xmlns:a16="http://schemas.microsoft.com/office/drawing/2014/main" id="{2E1D8824-EA2E-C94F-9C05-FD571A7756C4}"/>
                </a:ext>
              </a:extLst>
            </p:cNvPr>
            <p:cNvSpPr>
              <a:spLocks noChangeShapeType="1"/>
            </p:cNvSpPr>
            <p:nvPr/>
          </p:nvSpPr>
          <p:spPr bwMode="auto">
            <a:xfrm>
              <a:off x="4555851" y="5567534"/>
              <a:ext cx="228600" cy="0"/>
            </a:xfrm>
            <a:prstGeom prst="line">
              <a:avLst/>
            </a:prstGeom>
            <a:noFill/>
            <a:ln w="285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sz="1100">
                <a:solidFill>
                  <a:srgbClr val="000000"/>
                </a:solidFill>
                <a:latin typeface="+mn-ea"/>
              </a:endParaRPr>
            </a:p>
          </p:txBody>
        </p:sp>
        <p:sp>
          <p:nvSpPr>
            <p:cNvPr id="69" name="Text Box 89">
              <a:extLst>
                <a:ext uri="{FF2B5EF4-FFF2-40B4-BE49-F238E27FC236}">
                  <a16:creationId xmlns:a16="http://schemas.microsoft.com/office/drawing/2014/main" id="{6B66ABFB-5BDD-DD44-8771-6A73444A6B77}"/>
                </a:ext>
              </a:extLst>
            </p:cNvPr>
            <p:cNvSpPr txBox="1">
              <a:spLocks noChangeArrowheads="1"/>
            </p:cNvSpPr>
            <p:nvPr/>
          </p:nvSpPr>
          <p:spPr bwMode="auto">
            <a:xfrm>
              <a:off x="3412851" y="5288135"/>
              <a:ext cx="702572" cy="393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ja-JP" altLang="en-US" sz="1100" dirty="0">
                  <a:solidFill>
                    <a:srgbClr val="000000"/>
                  </a:solidFill>
                  <a:latin typeface="+mn-ea"/>
                  <a:ea typeface="+mn-ea"/>
                </a:rPr>
                <a:t>悪心</a:t>
              </a:r>
            </a:p>
          </p:txBody>
        </p:sp>
        <p:sp>
          <p:nvSpPr>
            <p:cNvPr id="70" name="テキスト ボックス 69">
              <a:extLst>
                <a:ext uri="{FF2B5EF4-FFF2-40B4-BE49-F238E27FC236}">
                  <a16:creationId xmlns:a16="http://schemas.microsoft.com/office/drawing/2014/main" id="{B810597A-4BA8-C946-B15A-24B67C83F318}"/>
                </a:ext>
              </a:extLst>
            </p:cNvPr>
            <p:cNvSpPr txBox="1"/>
            <p:nvPr/>
          </p:nvSpPr>
          <p:spPr>
            <a:xfrm>
              <a:off x="718555" y="1360975"/>
              <a:ext cx="1742439" cy="393749"/>
            </a:xfrm>
            <a:prstGeom prst="rect">
              <a:avLst/>
            </a:prstGeom>
            <a:noFill/>
          </p:spPr>
          <p:txBody>
            <a:bodyPr wrap="none" rtlCol="0">
              <a:spAutoFit/>
            </a:bodyPr>
            <a:lstStyle/>
            <a:p>
              <a:r>
                <a:rPr kumimoji="1" lang="en-US" altLang="ja-JP" sz="1100" dirty="0"/>
                <a:t>1999</a:t>
              </a:r>
              <a:r>
                <a:rPr kumimoji="1" lang="ja-JP" altLang="en-US" sz="1100"/>
                <a:t>年</a:t>
              </a:r>
              <a:r>
                <a:rPr kumimoji="1" lang="en-US" altLang="ja-JP" sz="1100" dirty="0"/>
                <a:t>9</a:t>
              </a:r>
              <a:r>
                <a:rPr kumimoji="1" lang="ja-JP" altLang="en-US" sz="1100"/>
                <a:t>月</a:t>
              </a:r>
              <a:r>
                <a:rPr kumimoji="1" lang="en-US" altLang="ja-JP" sz="1100" dirty="0"/>
                <a:t>30</a:t>
              </a:r>
              <a:r>
                <a:rPr kumimoji="1" lang="ja-JP" altLang="en-US" sz="1100"/>
                <a:t>日</a:t>
              </a:r>
            </a:p>
          </p:txBody>
        </p:sp>
      </p:grpSp>
      <p:graphicFrame>
        <p:nvGraphicFramePr>
          <p:cNvPr id="92" name="コンテンツ プレースホルダー 5">
            <a:extLst>
              <a:ext uri="{FF2B5EF4-FFF2-40B4-BE49-F238E27FC236}">
                <a16:creationId xmlns:a16="http://schemas.microsoft.com/office/drawing/2014/main" id="{4D2E7FDC-B5DD-4642-B00C-C392F1C03AED}"/>
              </a:ext>
            </a:extLst>
          </p:cNvPr>
          <p:cNvGraphicFramePr>
            <a:graphicFrameLocks/>
          </p:cNvGraphicFramePr>
          <p:nvPr>
            <p:extLst>
              <p:ext uri="{D42A27DB-BD31-4B8C-83A1-F6EECF244321}">
                <p14:modId xmlns:p14="http://schemas.microsoft.com/office/powerpoint/2010/main" val="477907970"/>
              </p:ext>
            </p:extLst>
          </p:nvPr>
        </p:nvGraphicFramePr>
        <p:xfrm>
          <a:off x="2290619" y="1227806"/>
          <a:ext cx="4796356" cy="1637989"/>
        </p:xfrm>
        <a:graphic>
          <a:graphicData uri="http://schemas.openxmlformats.org/drawingml/2006/table">
            <a:tbl>
              <a:tblPr firstRow="1" bandRow="1">
                <a:tableStyleId>{BC89EF96-8CEA-46FF-86C4-4CE0E7609802}</a:tableStyleId>
              </a:tblPr>
              <a:tblGrid>
                <a:gridCol w="2398178">
                  <a:extLst>
                    <a:ext uri="{9D8B030D-6E8A-4147-A177-3AD203B41FA5}">
                      <a16:colId xmlns:a16="http://schemas.microsoft.com/office/drawing/2014/main" val="20000"/>
                    </a:ext>
                  </a:extLst>
                </a:gridCol>
                <a:gridCol w="2398178">
                  <a:extLst>
                    <a:ext uri="{9D8B030D-6E8A-4147-A177-3AD203B41FA5}">
                      <a16:colId xmlns:a16="http://schemas.microsoft.com/office/drawing/2014/main" val="20001"/>
                    </a:ext>
                  </a:extLst>
                </a:gridCol>
              </a:tblGrid>
              <a:tr h="273644">
                <a:tc>
                  <a:txBody>
                    <a:bodyPr/>
                    <a:lstStyle/>
                    <a:p>
                      <a:pPr algn="ctr" hangingPunct="0">
                        <a:spcAft>
                          <a:spcPts val="0"/>
                        </a:spcAft>
                      </a:pPr>
                      <a:r>
                        <a:rPr lang="ja-JP" altLang="en-US" sz="1600" dirty="0">
                          <a:effectLst/>
                        </a:rPr>
                        <a:t>被ばくからの時間</a:t>
                      </a:r>
                      <a:endParaRPr lang="en-GB" sz="1600" b="0" dirty="0">
                        <a:effectLst/>
                        <a:latin typeface="+mn-ea"/>
                        <a:ea typeface="+mn-ea"/>
                      </a:endParaRPr>
                    </a:p>
                  </a:txBody>
                  <a:tcPr marL="99750" marR="99750" marT="0" marB="0" anchor="ctr"/>
                </a:tc>
                <a:tc>
                  <a:txBody>
                    <a:bodyPr/>
                    <a:lstStyle/>
                    <a:p>
                      <a:pPr algn="ctr" hangingPunct="0">
                        <a:spcAft>
                          <a:spcPts val="0"/>
                        </a:spcAft>
                      </a:pPr>
                      <a:r>
                        <a:rPr lang="ja-JP" altLang="en-US" sz="1600" dirty="0">
                          <a:effectLst/>
                        </a:rPr>
                        <a:t>推定被ばく線量</a:t>
                      </a:r>
                      <a:r>
                        <a:rPr lang="en-GB" sz="1600" dirty="0">
                          <a:effectLst/>
                        </a:rPr>
                        <a:t>(</a:t>
                      </a:r>
                      <a:r>
                        <a:rPr lang="en-GB" sz="1600" dirty="0" err="1">
                          <a:effectLst/>
                        </a:rPr>
                        <a:t>Gy</a:t>
                      </a:r>
                      <a:r>
                        <a:rPr lang="en-GB" sz="1600" dirty="0">
                          <a:effectLst/>
                        </a:rPr>
                        <a:t>)</a:t>
                      </a:r>
                      <a:endParaRPr lang="en-GB" sz="1600" b="0" dirty="0">
                        <a:effectLst/>
                        <a:latin typeface="+mn-ea"/>
                        <a:ea typeface="+mn-ea"/>
                      </a:endParaRPr>
                    </a:p>
                  </a:txBody>
                  <a:tcPr marL="99750" marR="99750" marT="0" marB="0" anchor="ctr"/>
                </a:tc>
                <a:extLst>
                  <a:ext uri="{0D108BD9-81ED-4DB2-BD59-A6C34878D82A}">
                    <a16:rowId xmlns:a16="http://schemas.microsoft.com/office/drawing/2014/main" val="10000"/>
                  </a:ext>
                </a:extLst>
              </a:tr>
              <a:tr h="272869">
                <a:tc>
                  <a:txBody>
                    <a:bodyPr/>
                    <a:lstStyle/>
                    <a:p>
                      <a:pPr algn="ctr" hangingPunct="0">
                        <a:spcAft>
                          <a:spcPts val="0"/>
                        </a:spcAft>
                      </a:pPr>
                      <a:r>
                        <a:rPr lang="en-GB" sz="1600" dirty="0">
                          <a:effectLst/>
                        </a:rPr>
                        <a:t>&lt; 30 </a:t>
                      </a:r>
                      <a:r>
                        <a:rPr lang="ja-JP" altLang="en-US" sz="1600" dirty="0">
                          <a:effectLst/>
                        </a:rPr>
                        <a:t>分</a:t>
                      </a:r>
                      <a:endParaRPr lang="en-GB" sz="1600" b="0" dirty="0">
                        <a:effectLst/>
                        <a:latin typeface="+mn-ea"/>
                        <a:ea typeface="+mn-ea"/>
                      </a:endParaRPr>
                    </a:p>
                  </a:txBody>
                  <a:tcPr marL="99750" marR="99750" marT="0" marB="0" anchor="ctr"/>
                </a:tc>
                <a:tc>
                  <a:txBody>
                    <a:bodyPr/>
                    <a:lstStyle/>
                    <a:p>
                      <a:pPr algn="ctr" hangingPunct="0">
                        <a:spcAft>
                          <a:spcPts val="0"/>
                        </a:spcAft>
                      </a:pPr>
                      <a:r>
                        <a:rPr lang="en-GB" sz="1600" dirty="0">
                          <a:effectLst/>
                        </a:rPr>
                        <a:t>&gt; 6</a:t>
                      </a:r>
                      <a:endParaRPr lang="en-GB" sz="1600" b="0" dirty="0">
                        <a:effectLst/>
                        <a:latin typeface="+mn-ea"/>
                        <a:ea typeface="+mn-ea"/>
                      </a:endParaRPr>
                    </a:p>
                  </a:txBody>
                  <a:tcPr marL="99750" marR="99750" marT="0" marB="0" anchor="ctr"/>
                </a:tc>
                <a:extLst>
                  <a:ext uri="{0D108BD9-81ED-4DB2-BD59-A6C34878D82A}">
                    <a16:rowId xmlns:a16="http://schemas.microsoft.com/office/drawing/2014/main" val="10001"/>
                  </a:ext>
                </a:extLst>
              </a:tr>
              <a:tr h="272869">
                <a:tc>
                  <a:txBody>
                    <a:bodyPr/>
                    <a:lstStyle/>
                    <a:p>
                      <a:pPr algn="ctr" hangingPunct="0">
                        <a:spcAft>
                          <a:spcPts val="0"/>
                        </a:spcAft>
                      </a:pPr>
                      <a:r>
                        <a:rPr lang="en-GB" sz="1600" dirty="0">
                          <a:effectLst/>
                        </a:rPr>
                        <a:t>0.5 – 1 </a:t>
                      </a:r>
                      <a:r>
                        <a:rPr lang="ja-JP" altLang="en-US" sz="1600" dirty="0">
                          <a:effectLst/>
                        </a:rPr>
                        <a:t>時間</a:t>
                      </a:r>
                      <a:endParaRPr lang="en-GB" sz="1600" b="0" dirty="0">
                        <a:effectLst/>
                        <a:latin typeface="+mn-ea"/>
                        <a:ea typeface="+mn-ea"/>
                      </a:endParaRPr>
                    </a:p>
                  </a:txBody>
                  <a:tcPr marL="99750" marR="99750" marT="0" marB="0" anchor="ctr"/>
                </a:tc>
                <a:tc>
                  <a:txBody>
                    <a:bodyPr/>
                    <a:lstStyle/>
                    <a:p>
                      <a:pPr algn="ctr" hangingPunct="0">
                        <a:spcAft>
                          <a:spcPts val="0"/>
                        </a:spcAft>
                      </a:pPr>
                      <a:r>
                        <a:rPr lang="en-GB" sz="1600" dirty="0">
                          <a:effectLst/>
                        </a:rPr>
                        <a:t>4 - 6</a:t>
                      </a:r>
                      <a:endParaRPr lang="en-GB" sz="1600" b="0" dirty="0">
                        <a:effectLst/>
                        <a:latin typeface="+mn-ea"/>
                        <a:ea typeface="+mn-ea"/>
                      </a:endParaRPr>
                    </a:p>
                  </a:txBody>
                  <a:tcPr marL="99750" marR="99750" marT="0" marB="0" anchor="ctr"/>
                </a:tc>
                <a:extLst>
                  <a:ext uri="{0D108BD9-81ED-4DB2-BD59-A6C34878D82A}">
                    <a16:rowId xmlns:a16="http://schemas.microsoft.com/office/drawing/2014/main" val="10002"/>
                  </a:ext>
                </a:extLst>
              </a:tr>
              <a:tr h="272869">
                <a:tc>
                  <a:txBody>
                    <a:bodyPr/>
                    <a:lstStyle/>
                    <a:p>
                      <a:pPr algn="ctr" hangingPunct="0">
                        <a:spcAft>
                          <a:spcPts val="0"/>
                        </a:spcAft>
                      </a:pPr>
                      <a:r>
                        <a:rPr lang="en-GB" sz="1600" dirty="0">
                          <a:effectLst/>
                        </a:rPr>
                        <a:t>1 – 2 </a:t>
                      </a:r>
                      <a:r>
                        <a:rPr lang="ja-JP" altLang="en-US" sz="1600" dirty="0">
                          <a:effectLst/>
                        </a:rPr>
                        <a:t>時間</a:t>
                      </a:r>
                      <a:endParaRPr lang="en-GB" sz="1600" b="0" dirty="0">
                        <a:effectLst/>
                        <a:latin typeface="+mn-ea"/>
                        <a:ea typeface="+mn-ea"/>
                      </a:endParaRPr>
                    </a:p>
                  </a:txBody>
                  <a:tcPr marL="99750" marR="99750" marT="0" marB="0" anchor="ctr"/>
                </a:tc>
                <a:tc>
                  <a:txBody>
                    <a:bodyPr/>
                    <a:lstStyle/>
                    <a:p>
                      <a:pPr algn="ctr" hangingPunct="0">
                        <a:spcAft>
                          <a:spcPts val="0"/>
                        </a:spcAft>
                      </a:pPr>
                      <a:r>
                        <a:rPr lang="en-GB" sz="1600" dirty="0">
                          <a:effectLst/>
                        </a:rPr>
                        <a:t>2 - 4</a:t>
                      </a:r>
                      <a:endParaRPr lang="en-GB" sz="1600" b="0" dirty="0">
                        <a:effectLst/>
                        <a:latin typeface="+mn-ea"/>
                        <a:ea typeface="+mn-ea"/>
                      </a:endParaRPr>
                    </a:p>
                  </a:txBody>
                  <a:tcPr marL="99750" marR="99750" marT="0" marB="0" anchor="ctr"/>
                </a:tc>
                <a:extLst>
                  <a:ext uri="{0D108BD9-81ED-4DB2-BD59-A6C34878D82A}">
                    <a16:rowId xmlns:a16="http://schemas.microsoft.com/office/drawing/2014/main" val="10003"/>
                  </a:ext>
                </a:extLst>
              </a:tr>
              <a:tr h="272869">
                <a:tc>
                  <a:txBody>
                    <a:bodyPr/>
                    <a:lstStyle/>
                    <a:p>
                      <a:pPr algn="ctr" hangingPunct="0">
                        <a:spcAft>
                          <a:spcPts val="0"/>
                        </a:spcAft>
                      </a:pPr>
                      <a:r>
                        <a:rPr lang="en-GB" sz="1600" dirty="0">
                          <a:effectLst/>
                        </a:rPr>
                        <a:t>2 – 3 </a:t>
                      </a:r>
                      <a:r>
                        <a:rPr lang="ja-JP" altLang="en-US" sz="1600" dirty="0">
                          <a:effectLst/>
                        </a:rPr>
                        <a:t>時間</a:t>
                      </a:r>
                      <a:endParaRPr lang="en-GB" sz="1600" b="0" dirty="0">
                        <a:effectLst/>
                        <a:latin typeface="+mn-ea"/>
                        <a:ea typeface="+mn-ea"/>
                      </a:endParaRPr>
                    </a:p>
                  </a:txBody>
                  <a:tcPr marL="99750" marR="99750" marT="0" marB="0" anchor="ctr"/>
                </a:tc>
                <a:tc>
                  <a:txBody>
                    <a:bodyPr/>
                    <a:lstStyle/>
                    <a:p>
                      <a:pPr algn="ctr" hangingPunct="0">
                        <a:spcAft>
                          <a:spcPts val="0"/>
                        </a:spcAft>
                      </a:pPr>
                      <a:r>
                        <a:rPr lang="en-GB" sz="1600" dirty="0">
                          <a:effectLst/>
                        </a:rPr>
                        <a:t>1 - 4</a:t>
                      </a:r>
                      <a:endParaRPr lang="en-GB" sz="1600" b="0" dirty="0">
                        <a:effectLst/>
                        <a:latin typeface="+mn-ea"/>
                        <a:ea typeface="+mn-ea"/>
                      </a:endParaRPr>
                    </a:p>
                  </a:txBody>
                  <a:tcPr marL="99750" marR="99750" marT="0" marB="0" anchor="ctr"/>
                </a:tc>
                <a:extLst>
                  <a:ext uri="{0D108BD9-81ED-4DB2-BD59-A6C34878D82A}">
                    <a16:rowId xmlns:a16="http://schemas.microsoft.com/office/drawing/2014/main" val="10004"/>
                  </a:ext>
                </a:extLst>
              </a:tr>
              <a:tr h="272869">
                <a:tc>
                  <a:txBody>
                    <a:bodyPr/>
                    <a:lstStyle/>
                    <a:p>
                      <a:pPr algn="ctr" hangingPunct="0">
                        <a:spcAft>
                          <a:spcPts val="0"/>
                        </a:spcAft>
                      </a:pPr>
                      <a:r>
                        <a:rPr lang="ja-JP" altLang="en-US" sz="1600" dirty="0">
                          <a:effectLst/>
                        </a:rPr>
                        <a:t>症状なし</a:t>
                      </a:r>
                      <a:endParaRPr lang="en-GB" sz="1600" b="0" dirty="0">
                        <a:effectLst/>
                        <a:latin typeface="+mn-ea"/>
                        <a:ea typeface="+mn-ea"/>
                      </a:endParaRPr>
                    </a:p>
                  </a:txBody>
                  <a:tcPr marL="99750" marR="99750" marT="0" marB="0" anchor="ctr"/>
                </a:tc>
                <a:tc>
                  <a:txBody>
                    <a:bodyPr/>
                    <a:lstStyle/>
                    <a:p>
                      <a:pPr algn="ctr" hangingPunct="0">
                        <a:spcAft>
                          <a:spcPts val="0"/>
                        </a:spcAft>
                      </a:pPr>
                      <a:r>
                        <a:rPr lang="en-GB" sz="1600" dirty="0">
                          <a:effectLst/>
                        </a:rPr>
                        <a:t>&lt; 1</a:t>
                      </a:r>
                      <a:endParaRPr lang="en-GB" sz="1600" b="0" dirty="0">
                        <a:effectLst/>
                        <a:latin typeface="+mn-ea"/>
                        <a:ea typeface="+mn-ea"/>
                      </a:endParaRPr>
                    </a:p>
                  </a:txBody>
                  <a:tcPr marL="99750" marR="99750" marT="0" marB="0" anchor="ctr"/>
                </a:tc>
                <a:extLst>
                  <a:ext uri="{0D108BD9-81ED-4DB2-BD59-A6C34878D82A}">
                    <a16:rowId xmlns:a16="http://schemas.microsoft.com/office/drawing/2014/main" val="10005"/>
                  </a:ext>
                </a:extLst>
              </a:tr>
            </a:tbl>
          </a:graphicData>
        </a:graphic>
      </p:graphicFrame>
      <p:sp>
        <p:nvSpPr>
          <p:cNvPr id="93" name="スライド番号プレースホルダー 92">
            <a:extLst>
              <a:ext uri="{FF2B5EF4-FFF2-40B4-BE49-F238E27FC236}">
                <a16:creationId xmlns:a16="http://schemas.microsoft.com/office/drawing/2014/main" id="{69946512-349E-0D4E-8CE1-DCEA495D755D}"/>
              </a:ext>
            </a:extLst>
          </p:cNvPr>
          <p:cNvSpPr>
            <a:spLocks noGrp="1"/>
          </p:cNvSpPr>
          <p:nvPr>
            <p:ph type="sldNum" sz="quarter" idx="12"/>
          </p:nvPr>
        </p:nvSpPr>
        <p:spPr/>
        <p:txBody>
          <a:bodyPr/>
          <a:lstStyle/>
          <a:p>
            <a:fld id="{58DD1769-DAE9-6C4E-82F4-B62273FFA290}" type="slidenum">
              <a:rPr kumimoji="1" lang="ja-JP" altLang="en-US" smtClean="0"/>
              <a:t>14</a:t>
            </a:fld>
            <a:endParaRPr kumimoji="1" lang="ja-JP" altLang="en-US"/>
          </a:p>
        </p:txBody>
      </p:sp>
    </p:spTree>
    <p:extLst>
      <p:ext uri="{BB962C8B-B14F-4D97-AF65-F5344CB8AC3E}">
        <p14:creationId xmlns:p14="http://schemas.microsoft.com/office/powerpoint/2010/main" val="1834955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a:t>個人線量計による実効線量及び等価線量</a:t>
            </a:r>
            <a:br>
              <a:rPr lang="en-US" altLang="ja-JP" dirty="0"/>
            </a:br>
            <a:r>
              <a:rPr lang="ja-JP" altLang="en-US"/>
              <a:t>の算定方法</a:t>
            </a:r>
            <a:endParaRPr lang="ja-JP" altLang="en-US"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910504542"/>
              </p:ext>
            </p:extLst>
          </p:nvPr>
        </p:nvGraphicFramePr>
        <p:xfrm>
          <a:off x="628651" y="1271588"/>
          <a:ext cx="7886700" cy="5217160"/>
        </p:xfrm>
        <a:graphic>
          <a:graphicData uri="http://schemas.openxmlformats.org/drawingml/2006/table">
            <a:tbl>
              <a:tblPr firstRow="1" bandRow="1">
                <a:tableStyleId>{BC89EF96-8CEA-46FF-86C4-4CE0E7609802}</a:tableStyleId>
              </a:tblPr>
              <a:tblGrid>
                <a:gridCol w="1442196">
                  <a:extLst>
                    <a:ext uri="{9D8B030D-6E8A-4147-A177-3AD203B41FA5}">
                      <a16:colId xmlns:a16="http://schemas.microsoft.com/office/drawing/2014/main" val="20000"/>
                    </a:ext>
                  </a:extLst>
                </a:gridCol>
                <a:gridCol w="1102659">
                  <a:extLst>
                    <a:ext uri="{9D8B030D-6E8A-4147-A177-3AD203B41FA5}">
                      <a16:colId xmlns:a16="http://schemas.microsoft.com/office/drawing/2014/main" val="20001"/>
                    </a:ext>
                  </a:extLst>
                </a:gridCol>
                <a:gridCol w="1210235">
                  <a:extLst>
                    <a:ext uri="{9D8B030D-6E8A-4147-A177-3AD203B41FA5}">
                      <a16:colId xmlns:a16="http://schemas.microsoft.com/office/drawing/2014/main" val="20002"/>
                    </a:ext>
                  </a:extLst>
                </a:gridCol>
                <a:gridCol w="4131610">
                  <a:extLst>
                    <a:ext uri="{9D8B030D-6E8A-4147-A177-3AD203B41FA5}">
                      <a16:colId xmlns:a16="http://schemas.microsoft.com/office/drawing/2014/main" val="20003"/>
                    </a:ext>
                  </a:extLst>
                </a:gridCol>
              </a:tblGrid>
              <a:tr h="370840">
                <a:tc>
                  <a:txBody>
                    <a:bodyPr/>
                    <a:lstStyle/>
                    <a:p>
                      <a:r>
                        <a:rPr kumimoji="1" lang="ja-JP" altLang="en-US" sz="1600" dirty="0">
                          <a:latin typeface="+mn-ea"/>
                          <a:ea typeface="+mn-ea"/>
                        </a:rPr>
                        <a:t>被ばく状況</a:t>
                      </a:r>
                    </a:p>
                  </a:txBody>
                  <a:tcPr anchor="ctr"/>
                </a:tc>
                <a:tc gridSpan="2">
                  <a:txBody>
                    <a:bodyPr/>
                    <a:lstStyle/>
                    <a:p>
                      <a:r>
                        <a:rPr kumimoji="1" lang="ja-JP" altLang="en-US" sz="1600" dirty="0">
                          <a:latin typeface="+mn-ea"/>
                          <a:ea typeface="+mn-ea"/>
                        </a:rPr>
                        <a:t>評価項目</a:t>
                      </a:r>
                    </a:p>
                  </a:txBody>
                  <a:tcPr anchor="ctr"/>
                </a:tc>
                <a:tc hMerge="1">
                  <a:txBody>
                    <a:bodyPr/>
                    <a:lstStyle/>
                    <a:p>
                      <a:endParaRPr kumimoji="1" lang="ja-JP" altLang="en-US"/>
                    </a:p>
                  </a:txBody>
                  <a:tcPr/>
                </a:tc>
                <a:tc>
                  <a:txBody>
                    <a:bodyPr/>
                    <a:lstStyle/>
                    <a:p>
                      <a:r>
                        <a:rPr kumimoji="1" lang="ja-JP" altLang="en-US" sz="1600" dirty="0">
                          <a:latin typeface="+mn-ea"/>
                          <a:ea typeface="+mn-ea"/>
                        </a:rPr>
                        <a:t>算定方法</a:t>
                      </a:r>
                    </a:p>
                  </a:txBody>
                  <a:tcPr anchor="ctr"/>
                </a:tc>
                <a:extLst>
                  <a:ext uri="{0D108BD9-81ED-4DB2-BD59-A6C34878D82A}">
                    <a16:rowId xmlns:a16="http://schemas.microsoft.com/office/drawing/2014/main" val="10000"/>
                  </a:ext>
                </a:extLst>
              </a:tr>
              <a:tr h="370840">
                <a:tc rowSpan="4">
                  <a:txBody>
                    <a:bodyPr/>
                    <a:lstStyle/>
                    <a:p>
                      <a:pPr algn="l"/>
                      <a:r>
                        <a:rPr kumimoji="1" lang="ja-JP" altLang="en-US" sz="1600" dirty="0">
                          <a:latin typeface="+mn-ea"/>
                          <a:ea typeface="+mn-ea"/>
                        </a:rPr>
                        <a:t>均等被ばく</a:t>
                      </a:r>
                    </a:p>
                  </a:txBody>
                  <a:tcPr anchor="ctr"/>
                </a:tc>
                <a:tc gridSpan="2">
                  <a:txBody>
                    <a:bodyPr/>
                    <a:lstStyle/>
                    <a:p>
                      <a:r>
                        <a:rPr kumimoji="1" lang="ja-JP" altLang="en-US" sz="1600" dirty="0">
                          <a:latin typeface="+mn-ea"/>
                          <a:ea typeface="+mn-ea"/>
                        </a:rPr>
                        <a:t>実効線量</a:t>
                      </a:r>
                      <a:endParaRPr kumimoji="1" lang="en-US" altLang="ja-JP" sz="1600" dirty="0">
                        <a:latin typeface="+mn-ea"/>
                        <a:ea typeface="+mn-ea"/>
                      </a:endParaRPr>
                    </a:p>
                  </a:txBody>
                  <a:tcPr anchor="ctr"/>
                </a:tc>
                <a:tc hMerge="1">
                  <a:txBody>
                    <a:bodyPr/>
                    <a:lstStyle/>
                    <a:p>
                      <a:endParaRPr kumimoji="1" lang="ja-JP" altLang="en-US"/>
                    </a:p>
                  </a:txBody>
                  <a:tcPr/>
                </a:tc>
                <a:tc>
                  <a:txBody>
                    <a:bodyPr/>
                    <a:lstStyle/>
                    <a:p>
                      <a:r>
                        <a:rPr kumimoji="1" lang="ja-JP" altLang="en-US" sz="1600" dirty="0">
                          <a:latin typeface="+mn-ea"/>
                          <a:ea typeface="+mn-ea"/>
                        </a:rPr>
                        <a:t>胸腹部に装着した個人線量計から評価した</a:t>
                      </a:r>
                      <a:r>
                        <a:rPr kumimoji="1" lang="en-US" altLang="ja-JP" sz="1600" dirty="0">
                          <a:latin typeface="+mn-ea"/>
                          <a:ea typeface="+mn-ea"/>
                        </a:rPr>
                        <a:t>1 cm</a:t>
                      </a:r>
                      <a:r>
                        <a:rPr kumimoji="1" lang="ja-JP" altLang="en-US" sz="1600" dirty="0">
                          <a:latin typeface="+mn-ea"/>
                          <a:ea typeface="+mn-ea"/>
                        </a:rPr>
                        <a:t>線量当量</a:t>
                      </a:r>
                    </a:p>
                  </a:txBody>
                  <a:tcPr anchor="ctr"/>
                </a:tc>
                <a:extLst>
                  <a:ext uri="{0D108BD9-81ED-4DB2-BD59-A6C34878D82A}">
                    <a16:rowId xmlns:a16="http://schemas.microsoft.com/office/drawing/2014/main" val="10001"/>
                  </a:ext>
                </a:extLst>
              </a:tr>
              <a:tr h="370840">
                <a:tc vMerge="1">
                  <a:txBody>
                    <a:bodyPr/>
                    <a:lstStyle/>
                    <a:p>
                      <a:pPr algn="ctr"/>
                      <a:endParaRPr kumimoji="1" lang="ja-JP" altLang="en-US" sz="1400" dirty="0"/>
                    </a:p>
                  </a:txBody>
                  <a:tcPr/>
                </a:tc>
                <a:tc rowSpan="3">
                  <a:txBody>
                    <a:bodyPr/>
                    <a:lstStyle/>
                    <a:p>
                      <a:r>
                        <a:rPr kumimoji="1" lang="ja-JP" altLang="en-US" sz="1600" dirty="0">
                          <a:latin typeface="+mn-ea"/>
                          <a:ea typeface="+mn-ea"/>
                        </a:rPr>
                        <a:t>等価線量</a:t>
                      </a:r>
                    </a:p>
                  </a:txBody>
                  <a:tcPr anchor="ctr"/>
                </a:tc>
                <a:tc>
                  <a:txBody>
                    <a:bodyPr/>
                    <a:lstStyle/>
                    <a:p>
                      <a:r>
                        <a:rPr kumimoji="1" lang="ja-JP" altLang="en-US" sz="1600" dirty="0">
                          <a:latin typeface="+mn-ea"/>
                          <a:ea typeface="+mn-ea"/>
                        </a:rPr>
                        <a:t>皮膚</a:t>
                      </a:r>
                    </a:p>
                  </a:txBody>
                  <a:tcPr anchor="ctr"/>
                </a:tc>
                <a:tc>
                  <a:txBody>
                    <a:bodyPr/>
                    <a:lstStyle/>
                    <a:p>
                      <a:r>
                        <a:rPr kumimoji="1" lang="ja-JP" altLang="en-US" sz="1600" dirty="0">
                          <a:latin typeface="+mn-ea"/>
                          <a:ea typeface="+mn-ea"/>
                        </a:rPr>
                        <a:t>体幹部に装着した個人線量計から評価した</a:t>
                      </a:r>
                      <a:r>
                        <a:rPr kumimoji="1" lang="en-US" altLang="ja-JP" sz="1600" dirty="0">
                          <a:latin typeface="+mn-ea"/>
                          <a:ea typeface="+mn-ea"/>
                        </a:rPr>
                        <a:t>70 µm</a:t>
                      </a:r>
                      <a:r>
                        <a:rPr kumimoji="1" lang="ja-JP" altLang="en-US" sz="1600" dirty="0">
                          <a:latin typeface="+mn-ea"/>
                          <a:ea typeface="+mn-ea"/>
                        </a:rPr>
                        <a:t>線量当量（等価と見なせる場合は</a:t>
                      </a:r>
                      <a:r>
                        <a:rPr kumimoji="1" lang="en-US" altLang="ja-JP" sz="1600" dirty="0">
                          <a:latin typeface="+mn-ea"/>
                          <a:ea typeface="+mn-ea"/>
                        </a:rPr>
                        <a:t>1 cm</a:t>
                      </a:r>
                      <a:r>
                        <a:rPr kumimoji="1" lang="ja-JP" altLang="en-US" sz="1600" dirty="0">
                          <a:latin typeface="+mn-ea"/>
                          <a:ea typeface="+mn-ea"/>
                        </a:rPr>
                        <a:t>線量当量でもよい）</a:t>
                      </a:r>
                    </a:p>
                  </a:txBody>
                  <a:tcPr anchor="ctr"/>
                </a:tc>
                <a:extLst>
                  <a:ext uri="{0D108BD9-81ED-4DB2-BD59-A6C34878D82A}">
                    <a16:rowId xmlns:a16="http://schemas.microsoft.com/office/drawing/2014/main" val="10002"/>
                  </a:ext>
                </a:extLst>
              </a:tr>
              <a:tr h="370840">
                <a:tc vMerge="1">
                  <a:txBody>
                    <a:bodyPr/>
                    <a:lstStyle/>
                    <a:p>
                      <a:pPr algn="ctr"/>
                      <a:endParaRPr kumimoji="1" lang="ja-JP" altLang="en-US" sz="1400" dirty="0"/>
                    </a:p>
                  </a:txBody>
                  <a:tcPr/>
                </a:tc>
                <a:tc vMerge="1">
                  <a:txBody>
                    <a:bodyPr/>
                    <a:lstStyle/>
                    <a:p>
                      <a:endParaRPr kumimoji="1" lang="ja-JP" altLang="en-US" sz="1400" dirty="0"/>
                    </a:p>
                  </a:txBody>
                  <a:tcPr/>
                </a:tc>
                <a:tc>
                  <a:txBody>
                    <a:bodyPr/>
                    <a:lstStyle/>
                    <a:p>
                      <a:r>
                        <a:rPr kumimoji="1" lang="ja-JP" altLang="en-US" sz="1600" dirty="0">
                          <a:latin typeface="+mn-ea"/>
                          <a:ea typeface="+mn-ea"/>
                        </a:rPr>
                        <a:t>眼の水晶体</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mn-ea"/>
                          <a:ea typeface="+mn-ea"/>
                        </a:rPr>
                        <a:t>水晶体用の線量計から評価した</a:t>
                      </a:r>
                      <a:r>
                        <a:rPr kumimoji="1" lang="en-US" altLang="ja-JP" sz="1600" dirty="0">
                          <a:latin typeface="+mn-ea"/>
                          <a:ea typeface="+mn-ea"/>
                        </a:rPr>
                        <a:t>3 mm</a:t>
                      </a:r>
                      <a:r>
                        <a:rPr kumimoji="1" lang="ja-JP" altLang="en-US" sz="1600" dirty="0">
                          <a:latin typeface="+mn-ea"/>
                          <a:ea typeface="+mn-ea"/>
                        </a:rPr>
                        <a:t>線量当量</a:t>
                      </a:r>
                      <a:endParaRPr kumimoji="1" lang="en-US" altLang="ja-JP" sz="1600" dirty="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mn-ea"/>
                          <a:ea typeface="+mn-ea"/>
                        </a:rPr>
                        <a:t>または体幹部に装着した個人線量計から評価した</a:t>
                      </a:r>
                      <a:r>
                        <a:rPr kumimoji="1" lang="en-US" altLang="ja-JP" sz="1600" dirty="0">
                          <a:latin typeface="+mn-ea"/>
                          <a:ea typeface="+mn-ea"/>
                        </a:rPr>
                        <a:t>70 µm</a:t>
                      </a:r>
                      <a:r>
                        <a:rPr kumimoji="1" lang="ja-JP" altLang="en-US" sz="1600" dirty="0">
                          <a:latin typeface="+mn-ea"/>
                          <a:ea typeface="+mn-ea"/>
                        </a:rPr>
                        <a:t>線量当量または</a:t>
                      </a:r>
                      <a:r>
                        <a:rPr kumimoji="1" lang="en-US" altLang="ja-JP" sz="1600" dirty="0">
                          <a:latin typeface="+mn-ea"/>
                          <a:ea typeface="+mn-ea"/>
                        </a:rPr>
                        <a:t>1 cm</a:t>
                      </a:r>
                      <a:r>
                        <a:rPr kumimoji="1" lang="ja-JP" altLang="en-US" sz="1600" dirty="0">
                          <a:latin typeface="+mn-ea"/>
                          <a:ea typeface="+mn-ea"/>
                        </a:rPr>
                        <a:t>線量当量のうちどちらか大きい方（等価と見なせる場合は</a:t>
                      </a:r>
                      <a:r>
                        <a:rPr kumimoji="1" lang="en-US" altLang="ja-JP" sz="1600" dirty="0">
                          <a:latin typeface="+mn-ea"/>
                          <a:ea typeface="+mn-ea"/>
                        </a:rPr>
                        <a:t>1 cm</a:t>
                      </a:r>
                      <a:r>
                        <a:rPr kumimoji="1" lang="ja-JP" altLang="en-US" sz="1600" dirty="0">
                          <a:latin typeface="+mn-ea"/>
                          <a:ea typeface="+mn-ea"/>
                        </a:rPr>
                        <a:t>線量当量でもよい）</a:t>
                      </a:r>
                      <a:endParaRPr kumimoji="1" lang="en-US" altLang="ja-JP" sz="1600" dirty="0">
                        <a:latin typeface="+mn-ea"/>
                        <a:ea typeface="+mn-ea"/>
                      </a:endParaRPr>
                    </a:p>
                  </a:txBody>
                  <a:tcPr anchor="ctr"/>
                </a:tc>
                <a:extLst>
                  <a:ext uri="{0D108BD9-81ED-4DB2-BD59-A6C34878D82A}">
                    <a16:rowId xmlns:a16="http://schemas.microsoft.com/office/drawing/2014/main" val="10003"/>
                  </a:ext>
                </a:extLst>
              </a:tr>
              <a:tr h="370840">
                <a:tc vMerge="1">
                  <a:txBody>
                    <a:bodyPr/>
                    <a:lstStyle/>
                    <a:p>
                      <a:pPr algn="ctr"/>
                      <a:endParaRPr kumimoji="1" lang="ja-JP" altLang="en-US" sz="1400" dirty="0"/>
                    </a:p>
                  </a:txBody>
                  <a:tcPr/>
                </a:tc>
                <a:tc vMerge="1">
                  <a:txBody>
                    <a:bodyPr/>
                    <a:lstStyle/>
                    <a:p>
                      <a:endParaRPr kumimoji="1" lang="ja-JP" altLang="en-US" sz="1400" dirty="0"/>
                    </a:p>
                  </a:txBody>
                  <a:tcPr/>
                </a:tc>
                <a:tc>
                  <a:txBody>
                    <a:bodyPr/>
                    <a:lstStyle/>
                    <a:p>
                      <a:r>
                        <a:rPr kumimoji="1" lang="ja-JP" altLang="en-US" sz="1600" dirty="0">
                          <a:latin typeface="+mn-ea"/>
                          <a:ea typeface="+mn-ea"/>
                        </a:rPr>
                        <a:t>妊娠を申告した女子の腹部表面</a:t>
                      </a:r>
                    </a:p>
                  </a:txBody>
                  <a:tcPr anchor="ctr"/>
                </a:tc>
                <a:tc>
                  <a:txBody>
                    <a:bodyPr/>
                    <a:lstStyle/>
                    <a:p>
                      <a:r>
                        <a:rPr kumimoji="1" lang="ja-JP" altLang="en-US" sz="1600" dirty="0">
                          <a:latin typeface="+mn-ea"/>
                          <a:ea typeface="+mn-ea"/>
                        </a:rPr>
                        <a:t>腹部に装着した個人線量計から評価した</a:t>
                      </a:r>
                      <a:r>
                        <a:rPr kumimoji="1" lang="en-US" altLang="ja-JP" sz="1600" dirty="0">
                          <a:latin typeface="+mn-ea"/>
                          <a:ea typeface="+mn-ea"/>
                        </a:rPr>
                        <a:t>1 cm</a:t>
                      </a:r>
                      <a:r>
                        <a:rPr kumimoji="1" lang="ja-JP" altLang="en-US" sz="1600" dirty="0">
                          <a:latin typeface="+mn-ea"/>
                          <a:ea typeface="+mn-ea"/>
                        </a:rPr>
                        <a:t>線量当量</a:t>
                      </a:r>
                    </a:p>
                  </a:txBody>
                  <a:tcPr anchor="ctr"/>
                </a:tc>
                <a:extLst>
                  <a:ext uri="{0D108BD9-81ED-4DB2-BD59-A6C34878D82A}">
                    <a16:rowId xmlns:a16="http://schemas.microsoft.com/office/drawing/2014/main" val="10004"/>
                  </a:ext>
                </a:extLst>
              </a:tr>
              <a:tr h="370840">
                <a:tc>
                  <a:txBody>
                    <a:bodyPr/>
                    <a:lstStyle/>
                    <a:p>
                      <a:r>
                        <a:rPr kumimoji="1" lang="ja-JP" altLang="en-US" sz="1600" dirty="0">
                          <a:latin typeface="+mn-ea"/>
                          <a:ea typeface="+mn-ea"/>
                        </a:rPr>
                        <a:t>不均等被ばく</a:t>
                      </a:r>
                    </a:p>
                  </a:txBody>
                  <a:tcPr anchor="ctr"/>
                </a:tc>
                <a:tc gridSpan="2">
                  <a:txBody>
                    <a:bodyPr/>
                    <a:lstStyle/>
                    <a:p>
                      <a:r>
                        <a:rPr kumimoji="1" lang="ja-JP" altLang="en-US" sz="1600" dirty="0">
                          <a:latin typeface="+mn-ea"/>
                          <a:ea typeface="+mn-ea"/>
                        </a:rPr>
                        <a:t>実効線量</a:t>
                      </a:r>
                    </a:p>
                  </a:txBody>
                  <a:tcPr anchor="ctr"/>
                </a:tc>
                <a:tc hMerge="1">
                  <a:txBody>
                    <a:bodyPr/>
                    <a:lstStyle/>
                    <a:p>
                      <a:endParaRPr kumimoji="1" lang="ja-JP" altLang="en-US" sz="2000" dirty="0">
                        <a:latin typeface="+mn-ea"/>
                        <a:ea typeface="+mn-ea"/>
                      </a:endParaRPr>
                    </a:p>
                  </a:txBody>
                  <a:tcPr anchor="ctr"/>
                </a:tc>
                <a:tc>
                  <a:txBody>
                    <a:bodyPr/>
                    <a:lstStyle/>
                    <a:p>
                      <a:r>
                        <a:rPr kumimoji="1" lang="ja-JP" altLang="en-US" sz="1600" dirty="0">
                          <a:latin typeface="+mn-ea"/>
                          <a:ea typeface="+mn-ea"/>
                        </a:rPr>
                        <a:t>頭頸部、胸部及び上腕部、腹部及び大腿部、その他の部位に必要に応じて個人線量計を装着し、それらから得られる</a:t>
                      </a:r>
                      <a:r>
                        <a:rPr kumimoji="1" lang="en-US" altLang="ja-JP" sz="1600" dirty="0">
                          <a:latin typeface="+mn-ea"/>
                          <a:ea typeface="+mn-ea"/>
                        </a:rPr>
                        <a:t>1 cm</a:t>
                      </a:r>
                      <a:r>
                        <a:rPr kumimoji="1" lang="ja-JP" altLang="en-US" sz="1600" dirty="0">
                          <a:latin typeface="+mn-ea"/>
                          <a:ea typeface="+mn-ea"/>
                        </a:rPr>
                        <a:t>線量当量の加重平均値を実効線量と見なす</a:t>
                      </a:r>
                    </a:p>
                  </a:txBody>
                  <a:tcPr anchor="ctr"/>
                </a:tc>
                <a:extLst>
                  <a:ext uri="{0D108BD9-81ED-4DB2-BD59-A6C34878D82A}">
                    <a16:rowId xmlns:a16="http://schemas.microsoft.com/office/drawing/2014/main" val="10005"/>
                  </a:ext>
                </a:extLst>
              </a:tr>
            </a:tbl>
          </a:graphicData>
        </a:graphic>
      </p:graphicFrame>
      <p:sp>
        <p:nvSpPr>
          <p:cNvPr id="5" name="スライド番号プレースホルダー 4"/>
          <p:cNvSpPr>
            <a:spLocks noGrp="1"/>
          </p:cNvSpPr>
          <p:nvPr>
            <p:ph type="sldNum" sz="quarter" idx="12"/>
          </p:nvPr>
        </p:nvSpPr>
        <p:spPr/>
        <p:txBody>
          <a:bodyPr/>
          <a:lstStyle/>
          <a:p>
            <a:fld id="{C0D2A087-C5F0-4606-B67A-C48C0309CA0B}" type="slidenum">
              <a:rPr lang="ja-JP" altLang="en-US" smtClean="0"/>
              <a:pPr/>
              <a:t>15</a:t>
            </a:fld>
            <a:endParaRPr lang="ja-JP" altLang="en-US"/>
          </a:p>
        </p:txBody>
      </p:sp>
    </p:spTree>
    <p:extLst>
      <p:ext uri="{BB962C8B-B14F-4D97-AF65-F5344CB8AC3E}">
        <p14:creationId xmlns:p14="http://schemas.microsoft.com/office/powerpoint/2010/main" val="17448339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p:txBody>
          <a:bodyPr/>
          <a:lstStyle/>
          <a:p>
            <a:r>
              <a:rPr lang="ja-JP" altLang="en-US" dirty="0"/>
              <a:t>外部被ばく線量の計算</a:t>
            </a:r>
          </a:p>
        </p:txBody>
      </p:sp>
      <p:sp>
        <p:nvSpPr>
          <p:cNvPr id="5" name="角丸四角形 4"/>
          <p:cNvSpPr/>
          <p:nvPr/>
        </p:nvSpPr>
        <p:spPr bwMode="auto">
          <a:xfrm>
            <a:off x="251520" y="1838303"/>
            <a:ext cx="8640960" cy="1494498"/>
          </a:xfrm>
          <a:prstGeom prst="roundRect">
            <a:avLst>
              <a:gd name="adj" fmla="val 8018"/>
            </a:avLst>
          </a:prstGeom>
          <a:solidFill>
            <a:schemeClr val="accent6">
              <a:lumMod val="20000"/>
              <a:lumOff val="80000"/>
            </a:schemeClr>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nchor="ctr"/>
          <a:lstStyle/>
          <a:p>
            <a:pPr fontAlgn="auto">
              <a:spcBef>
                <a:spcPts val="0"/>
              </a:spcBef>
              <a:spcAft>
                <a:spcPts val="0"/>
              </a:spcAft>
              <a:defRPr/>
            </a:pPr>
            <a:r>
              <a:rPr lang="ja-JP" altLang="en-US" sz="2800" dirty="0">
                <a:solidFill>
                  <a:schemeClr val="tx1"/>
                </a:solidFill>
                <a:latin typeface="+mn-ea"/>
                <a:cs typeface="Times New Roman" pitchFamily="18" charset="0"/>
              </a:rPr>
              <a:t>作業者が誤って</a:t>
            </a:r>
            <a:r>
              <a:rPr lang="en-US" altLang="ja-JP" sz="2800" baseline="30000" dirty="0">
                <a:solidFill>
                  <a:schemeClr val="tx1"/>
                </a:solidFill>
                <a:latin typeface="+mn-ea"/>
                <a:cs typeface="Times New Roman" pitchFamily="18" charset="0"/>
              </a:rPr>
              <a:t>137</a:t>
            </a:r>
            <a:r>
              <a:rPr lang="en-US" altLang="ja-JP" sz="2800" dirty="0">
                <a:solidFill>
                  <a:schemeClr val="tx1"/>
                </a:solidFill>
                <a:latin typeface="+mn-ea"/>
                <a:cs typeface="Times New Roman" pitchFamily="18" charset="0"/>
              </a:rPr>
              <a:t>Cs</a:t>
            </a:r>
            <a:r>
              <a:rPr lang="ja-JP" altLang="en-US" sz="2800" dirty="0">
                <a:solidFill>
                  <a:schemeClr val="tx1"/>
                </a:solidFill>
                <a:latin typeface="+mn-ea"/>
                <a:cs typeface="Times New Roman" pitchFamily="18" charset="0"/>
              </a:rPr>
              <a:t>線源（</a:t>
            </a:r>
            <a:r>
              <a:rPr lang="en-US" altLang="ja-JP" sz="2800" dirty="0">
                <a:solidFill>
                  <a:schemeClr val="tx1"/>
                </a:solidFill>
                <a:latin typeface="+mn-ea"/>
                <a:cs typeface="Times New Roman" pitchFamily="18" charset="0"/>
              </a:rPr>
              <a:t>37TBq</a:t>
            </a:r>
            <a:r>
              <a:rPr lang="ja-JP" altLang="en-US" sz="2800" dirty="0">
                <a:solidFill>
                  <a:schemeClr val="tx1"/>
                </a:solidFill>
                <a:latin typeface="+mn-ea"/>
                <a:cs typeface="Times New Roman" pitchFamily="18" charset="0"/>
              </a:rPr>
              <a:t>）から</a:t>
            </a:r>
            <a:r>
              <a:rPr lang="en-US" altLang="ja-JP" sz="2800" dirty="0">
                <a:solidFill>
                  <a:schemeClr val="tx1"/>
                </a:solidFill>
                <a:latin typeface="+mn-ea"/>
                <a:cs typeface="Times New Roman" pitchFamily="18" charset="0"/>
              </a:rPr>
              <a:t>1.5m</a:t>
            </a:r>
            <a:r>
              <a:rPr lang="ja-JP" altLang="en-US" sz="2800" dirty="0">
                <a:solidFill>
                  <a:schemeClr val="tx1"/>
                </a:solidFill>
                <a:latin typeface="+mn-ea"/>
                <a:cs typeface="Times New Roman" pitchFamily="18" charset="0"/>
              </a:rPr>
              <a:t>離れた場所で約</a:t>
            </a:r>
            <a:r>
              <a:rPr lang="en-US" altLang="ja-JP" sz="2800" dirty="0">
                <a:solidFill>
                  <a:schemeClr val="tx1"/>
                </a:solidFill>
                <a:latin typeface="+mn-ea"/>
                <a:cs typeface="Times New Roman" pitchFamily="18" charset="0"/>
              </a:rPr>
              <a:t>10</a:t>
            </a:r>
            <a:r>
              <a:rPr lang="ja-JP" altLang="en-US" sz="2800" dirty="0">
                <a:solidFill>
                  <a:schemeClr val="tx1"/>
                </a:solidFill>
                <a:latin typeface="+mn-ea"/>
                <a:cs typeface="Times New Roman" pitchFamily="18" charset="0"/>
              </a:rPr>
              <a:t>分間の照射を受けたことが判明した。</a:t>
            </a:r>
            <a:endParaRPr lang="en-US" altLang="ja-JP" sz="2800" dirty="0">
              <a:solidFill>
                <a:schemeClr val="tx1"/>
              </a:solidFill>
              <a:latin typeface="+mn-ea"/>
              <a:cs typeface="Times New Roman" pitchFamily="18" charset="0"/>
            </a:endParaRPr>
          </a:p>
          <a:p>
            <a:pPr fontAlgn="auto">
              <a:spcBef>
                <a:spcPts val="0"/>
              </a:spcBef>
              <a:spcAft>
                <a:spcPts val="0"/>
              </a:spcAft>
              <a:defRPr/>
            </a:pPr>
            <a:r>
              <a:rPr lang="ja-JP" altLang="en-US" sz="2800" dirty="0">
                <a:solidFill>
                  <a:schemeClr val="tx1"/>
                </a:solidFill>
                <a:latin typeface="+mn-ea"/>
                <a:cs typeface="Times New Roman" pitchFamily="18" charset="0"/>
              </a:rPr>
              <a:t>この作業者が受けた外部被ばく線量を計算せよ</a:t>
            </a:r>
          </a:p>
        </p:txBody>
      </p:sp>
      <p:sp>
        <p:nvSpPr>
          <p:cNvPr id="6" name="テキスト ボックス 5"/>
          <p:cNvSpPr txBox="1"/>
          <p:nvPr/>
        </p:nvSpPr>
        <p:spPr>
          <a:xfrm>
            <a:off x="971600" y="3419151"/>
            <a:ext cx="7067961" cy="400110"/>
          </a:xfrm>
          <a:prstGeom prst="rect">
            <a:avLst/>
          </a:prstGeom>
          <a:noFill/>
        </p:spPr>
        <p:txBody>
          <a:bodyPr wrap="none" rtlCol="0">
            <a:spAutoFit/>
          </a:bodyPr>
          <a:lstStyle/>
          <a:p>
            <a:r>
              <a:rPr lang="en-US" altLang="ja-JP" sz="2000" dirty="0">
                <a:solidFill>
                  <a:srgbClr val="FF0000"/>
                </a:solidFill>
                <a:latin typeface="+mn-ea"/>
              </a:rPr>
              <a:t>Γ(</a:t>
            </a:r>
            <a:r>
              <a:rPr lang="ja-JP" altLang="en-US" sz="2000" dirty="0">
                <a:solidFill>
                  <a:srgbClr val="FF0000"/>
                </a:solidFill>
                <a:latin typeface="+mn-ea"/>
              </a:rPr>
              <a:t>実効線量率定数</a:t>
            </a:r>
            <a:r>
              <a:rPr lang="en-US" altLang="ja-JP" sz="2000" dirty="0">
                <a:solidFill>
                  <a:srgbClr val="FF0000"/>
                </a:solidFill>
                <a:latin typeface="+mn-ea"/>
              </a:rPr>
              <a:t>)= 0.0779 (µ</a:t>
            </a:r>
            <a:r>
              <a:rPr lang="en-US" altLang="ja-JP" sz="2000" dirty="0" err="1">
                <a:solidFill>
                  <a:srgbClr val="FF0000"/>
                </a:solidFill>
                <a:latin typeface="+mn-ea"/>
              </a:rPr>
              <a:t>Sv</a:t>
            </a:r>
            <a:r>
              <a:rPr lang="en-US" altLang="ja-JP" sz="2000" dirty="0">
                <a:solidFill>
                  <a:srgbClr val="FF0000"/>
                </a:solidFill>
                <a:latin typeface="+mn-ea"/>
              </a:rPr>
              <a:t> m</a:t>
            </a:r>
            <a:r>
              <a:rPr lang="en-US" altLang="ja-JP" sz="2000" baseline="30000" dirty="0">
                <a:solidFill>
                  <a:srgbClr val="FF0000"/>
                </a:solidFill>
                <a:latin typeface="+mn-ea"/>
              </a:rPr>
              <a:t>2 </a:t>
            </a:r>
            <a:r>
              <a:rPr lang="en-US" altLang="ja-JP" sz="2000" dirty="0">
                <a:solidFill>
                  <a:srgbClr val="FF0000"/>
                </a:solidFill>
                <a:latin typeface="+mn-ea"/>
              </a:rPr>
              <a:t>MBq</a:t>
            </a:r>
            <a:r>
              <a:rPr lang="en-US" altLang="ja-JP" sz="2000" baseline="30000" dirty="0">
                <a:solidFill>
                  <a:srgbClr val="FF0000"/>
                </a:solidFill>
                <a:latin typeface="+mn-ea"/>
              </a:rPr>
              <a:t>-1 </a:t>
            </a:r>
            <a:r>
              <a:rPr lang="en-US" altLang="ja-JP" sz="2000" dirty="0">
                <a:solidFill>
                  <a:srgbClr val="FF0000"/>
                </a:solidFill>
                <a:latin typeface="+mn-ea"/>
              </a:rPr>
              <a:t>h</a:t>
            </a:r>
            <a:r>
              <a:rPr lang="en-US" altLang="ja-JP" sz="2000" baseline="30000" dirty="0">
                <a:solidFill>
                  <a:srgbClr val="FF0000"/>
                </a:solidFill>
                <a:latin typeface="+mn-ea"/>
              </a:rPr>
              <a:t>-1</a:t>
            </a:r>
            <a:r>
              <a:rPr lang="en-US" altLang="ja-JP" sz="2000" dirty="0">
                <a:solidFill>
                  <a:srgbClr val="FF0000"/>
                </a:solidFill>
                <a:latin typeface="+mn-ea"/>
              </a:rPr>
              <a:t>) for </a:t>
            </a:r>
            <a:r>
              <a:rPr lang="en-US" altLang="ja-JP" sz="2000" baseline="30000" dirty="0">
                <a:solidFill>
                  <a:srgbClr val="FF0000"/>
                </a:solidFill>
                <a:latin typeface="+mn-ea"/>
              </a:rPr>
              <a:t>137</a:t>
            </a:r>
            <a:r>
              <a:rPr lang="en-US" altLang="ja-JP" sz="2000" dirty="0">
                <a:solidFill>
                  <a:srgbClr val="FF0000"/>
                </a:solidFill>
                <a:latin typeface="+mn-ea"/>
              </a:rPr>
              <a:t>Cs    </a:t>
            </a:r>
            <a:endParaRPr kumimoji="1" lang="ja-JP" altLang="en-US" sz="2000" dirty="0">
              <a:solidFill>
                <a:srgbClr val="FF0000"/>
              </a:solidFill>
              <a:latin typeface="+mn-ea"/>
            </a:endParaRPr>
          </a:p>
        </p:txBody>
      </p:sp>
      <p:sp>
        <p:nvSpPr>
          <p:cNvPr id="7" name="テキスト ボックス 6"/>
          <p:cNvSpPr txBox="1"/>
          <p:nvPr/>
        </p:nvSpPr>
        <p:spPr>
          <a:xfrm>
            <a:off x="536381" y="4432756"/>
            <a:ext cx="853119" cy="584775"/>
          </a:xfrm>
          <a:prstGeom prst="rect">
            <a:avLst/>
          </a:prstGeom>
          <a:noFill/>
        </p:spPr>
        <p:txBody>
          <a:bodyPr wrap="none" rtlCol="0" anchor="ctr">
            <a:spAutoFit/>
          </a:bodyPr>
          <a:lstStyle/>
          <a:p>
            <a:r>
              <a:rPr kumimoji="1" lang="en-US" altLang="ja-JP" sz="3200" dirty="0">
                <a:latin typeface="+mn-ea"/>
              </a:rPr>
              <a:t>E</a:t>
            </a:r>
            <a:r>
              <a:rPr lang="ja-JP" altLang="en-US" sz="3200" dirty="0">
                <a:latin typeface="+mn-ea"/>
              </a:rPr>
              <a:t> </a:t>
            </a:r>
            <a:r>
              <a:rPr kumimoji="1" lang="en-US" altLang="ja-JP" sz="3200" dirty="0">
                <a:latin typeface="+mn-ea"/>
              </a:rPr>
              <a:t>=</a:t>
            </a:r>
            <a:endParaRPr kumimoji="1" lang="ja-JP" altLang="en-US" sz="3200" dirty="0">
              <a:latin typeface="+mn-ea"/>
            </a:endParaRPr>
          </a:p>
        </p:txBody>
      </p:sp>
      <p:cxnSp>
        <p:nvCxnSpPr>
          <p:cNvPr id="8" name="直線コネクタ 7"/>
          <p:cNvCxnSpPr/>
          <p:nvPr/>
        </p:nvCxnSpPr>
        <p:spPr>
          <a:xfrm>
            <a:off x="1504534" y="4725143"/>
            <a:ext cx="214408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1504534" y="4140368"/>
            <a:ext cx="2093843" cy="584775"/>
          </a:xfrm>
          <a:prstGeom prst="rect">
            <a:avLst/>
          </a:prstGeom>
          <a:noFill/>
        </p:spPr>
        <p:txBody>
          <a:bodyPr wrap="none" rtlCol="0" anchor="ctr">
            <a:spAutoFit/>
          </a:bodyPr>
          <a:lstStyle/>
          <a:p>
            <a:r>
              <a:rPr lang="en-US" altLang="ja-JP" sz="3200" dirty="0">
                <a:latin typeface="+mn-ea"/>
              </a:rPr>
              <a:t>A </a:t>
            </a:r>
            <a:r>
              <a:rPr lang="en-US" altLang="ja-JP" sz="3200" dirty="0">
                <a:latin typeface="+mn-ea"/>
                <a:sym typeface="Symbol"/>
              </a:rPr>
              <a:t> Γ  t</a:t>
            </a:r>
            <a:r>
              <a:rPr lang="ja-JP" altLang="en-US" sz="3200" dirty="0">
                <a:latin typeface="+mn-ea"/>
                <a:sym typeface="Symbol"/>
              </a:rPr>
              <a:t> </a:t>
            </a:r>
            <a:endParaRPr kumimoji="1" lang="ja-JP" altLang="en-US" sz="3200" dirty="0">
              <a:latin typeface="+mn-ea"/>
            </a:endParaRPr>
          </a:p>
        </p:txBody>
      </p:sp>
      <p:sp>
        <p:nvSpPr>
          <p:cNvPr id="10" name="テキスト ボックス 9"/>
          <p:cNvSpPr txBox="1"/>
          <p:nvPr/>
        </p:nvSpPr>
        <p:spPr>
          <a:xfrm>
            <a:off x="2199115" y="4792796"/>
            <a:ext cx="574196" cy="584775"/>
          </a:xfrm>
          <a:prstGeom prst="rect">
            <a:avLst/>
          </a:prstGeom>
          <a:noFill/>
        </p:spPr>
        <p:txBody>
          <a:bodyPr wrap="none" rtlCol="0" anchor="ctr">
            <a:spAutoFit/>
          </a:bodyPr>
          <a:lstStyle/>
          <a:p>
            <a:r>
              <a:rPr lang="en-US" altLang="ja-JP" sz="3200" dirty="0">
                <a:latin typeface="+mn-ea"/>
              </a:rPr>
              <a:t>d</a:t>
            </a:r>
            <a:r>
              <a:rPr lang="en-US" altLang="ja-JP" sz="3200" baseline="30000" dirty="0">
                <a:latin typeface="+mn-ea"/>
              </a:rPr>
              <a:t>2</a:t>
            </a:r>
            <a:endParaRPr kumimoji="1" lang="ja-JP" altLang="en-US" sz="3200" baseline="30000" dirty="0">
              <a:latin typeface="+mn-ea"/>
            </a:endParaRPr>
          </a:p>
        </p:txBody>
      </p:sp>
      <p:sp>
        <p:nvSpPr>
          <p:cNvPr id="11" name="テキスト ボックス 10"/>
          <p:cNvSpPr txBox="1"/>
          <p:nvPr/>
        </p:nvSpPr>
        <p:spPr>
          <a:xfrm>
            <a:off x="195796" y="3832591"/>
            <a:ext cx="1451039" cy="338554"/>
          </a:xfrm>
          <a:prstGeom prst="rect">
            <a:avLst/>
          </a:prstGeom>
          <a:noFill/>
        </p:spPr>
        <p:txBody>
          <a:bodyPr wrap="none" rtlCol="0">
            <a:spAutoFit/>
          </a:bodyPr>
          <a:lstStyle/>
          <a:p>
            <a:pPr algn="ctr"/>
            <a:r>
              <a:rPr lang="ja-JP" altLang="en-US" sz="1600" dirty="0">
                <a:latin typeface="+mn-ea"/>
              </a:rPr>
              <a:t>放射能</a:t>
            </a:r>
            <a:r>
              <a:rPr lang="en-US" altLang="ja-JP" sz="1600" dirty="0">
                <a:latin typeface="+mn-ea"/>
              </a:rPr>
              <a:t>(</a:t>
            </a:r>
            <a:r>
              <a:rPr lang="en-US" altLang="ja-JP" sz="1600" dirty="0" err="1">
                <a:latin typeface="+mn-ea"/>
              </a:rPr>
              <a:t>MBq</a:t>
            </a:r>
            <a:r>
              <a:rPr lang="en-US" altLang="ja-JP" sz="1600" dirty="0">
                <a:latin typeface="+mn-ea"/>
              </a:rPr>
              <a:t>)</a:t>
            </a:r>
            <a:endParaRPr kumimoji="1" lang="ja-JP" altLang="en-US" sz="1600" dirty="0">
              <a:latin typeface="+mn-ea"/>
            </a:endParaRPr>
          </a:p>
        </p:txBody>
      </p:sp>
      <p:cxnSp>
        <p:nvCxnSpPr>
          <p:cNvPr id="12" name="直線矢印コネクタ 11"/>
          <p:cNvCxnSpPr>
            <a:stCxn id="11" idx="2"/>
            <a:endCxn id="9" idx="1"/>
          </p:cNvCxnSpPr>
          <p:nvPr/>
        </p:nvCxnSpPr>
        <p:spPr>
          <a:xfrm>
            <a:off x="921316" y="4171145"/>
            <a:ext cx="583218" cy="26161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a:cxnSpLocks/>
            <a:endCxn id="9" idx="0"/>
          </p:cNvCxnSpPr>
          <p:nvPr/>
        </p:nvCxnSpPr>
        <p:spPr>
          <a:xfrm>
            <a:off x="2551456" y="3814881"/>
            <a:ext cx="0" cy="32548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flipH="1">
            <a:off x="3412994" y="4179856"/>
            <a:ext cx="583218" cy="26161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3568692" y="3814881"/>
            <a:ext cx="891591" cy="338554"/>
          </a:xfrm>
          <a:prstGeom prst="rect">
            <a:avLst/>
          </a:prstGeom>
          <a:noFill/>
        </p:spPr>
        <p:txBody>
          <a:bodyPr wrap="none" rtlCol="0">
            <a:spAutoFit/>
          </a:bodyPr>
          <a:lstStyle/>
          <a:p>
            <a:pPr algn="ctr"/>
            <a:r>
              <a:rPr lang="ja-JP" altLang="en-US" sz="1600" dirty="0">
                <a:latin typeface="+mn-ea"/>
              </a:rPr>
              <a:t>時間</a:t>
            </a:r>
            <a:r>
              <a:rPr lang="en-US" altLang="ja-JP" sz="1600" dirty="0">
                <a:latin typeface="+mn-ea"/>
              </a:rPr>
              <a:t>(h)</a:t>
            </a:r>
            <a:endParaRPr kumimoji="1" lang="ja-JP" altLang="en-US" sz="1600" dirty="0">
              <a:latin typeface="+mn-ea"/>
            </a:endParaRPr>
          </a:p>
        </p:txBody>
      </p:sp>
      <p:cxnSp>
        <p:nvCxnSpPr>
          <p:cNvPr id="16" name="直線矢印コネクタ 15"/>
          <p:cNvCxnSpPr/>
          <p:nvPr/>
        </p:nvCxnSpPr>
        <p:spPr>
          <a:xfrm flipV="1">
            <a:off x="2498661" y="5305563"/>
            <a:ext cx="0" cy="28803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2004775" y="5593593"/>
            <a:ext cx="987771" cy="338554"/>
          </a:xfrm>
          <a:prstGeom prst="rect">
            <a:avLst/>
          </a:prstGeom>
          <a:noFill/>
        </p:spPr>
        <p:txBody>
          <a:bodyPr wrap="none" rtlCol="0">
            <a:spAutoFit/>
          </a:bodyPr>
          <a:lstStyle/>
          <a:p>
            <a:pPr algn="ctr"/>
            <a:r>
              <a:rPr lang="ja-JP" altLang="en-US" sz="1600" dirty="0">
                <a:latin typeface="+mn-ea"/>
              </a:rPr>
              <a:t>距離</a:t>
            </a:r>
            <a:r>
              <a:rPr lang="en-US" altLang="ja-JP" sz="1600" dirty="0">
                <a:latin typeface="+mn-ea"/>
              </a:rPr>
              <a:t> (m)</a:t>
            </a:r>
            <a:endParaRPr kumimoji="1" lang="ja-JP" altLang="en-US" sz="1600" dirty="0">
              <a:latin typeface="+mn-ea"/>
            </a:endParaRPr>
          </a:p>
        </p:txBody>
      </p:sp>
      <p:sp>
        <p:nvSpPr>
          <p:cNvPr id="18" name="テキスト ボックス 17"/>
          <p:cNvSpPr txBox="1"/>
          <p:nvPr/>
        </p:nvSpPr>
        <p:spPr>
          <a:xfrm>
            <a:off x="3836986" y="4432755"/>
            <a:ext cx="481222" cy="584775"/>
          </a:xfrm>
          <a:prstGeom prst="rect">
            <a:avLst/>
          </a:prstGeom>
          <a:noFill/>
        </p:spPr>
        <p:txBody>
          <a:bodyPr wrap="none" rtlCol="0" anchor="ctr">
            <a:spAutoFit/>
          </a:bodyPr>
          <a:lstStyle/>
          <a:p>
            <a:r>
              <a:rPr kumimoji="1" lang="en-US" altLang="ja-JP" sz="3200" dirty="0">
                <a:latin typeface="+mn-ea"/>
              </a:rPr>
              <a:t>=</a:t>
            </a:r>
            <a:endParaRPr kumimoji="1" lang="ja-JP" altLang="en-US" sz="3200" dirty="0">
              <a:latin typeface="+mn-ea"/>
            </a:endParaRPr>
          </a:p>
        </p:txBody>
      </p:sp>
      <p:cxnSp>
        <p:nvCxnSpPr>
          <p:cNvPr id="19" name="直線コネクタ 18"/>
          <p:cNvCxnSpPr/>
          <p:nvPr/>
        </p:nvCxnSpPr>
        <p:spPr>
          <a:xfrm>
            <a:off x="4376949" y="4725143"/>
            <a:ext cx="444352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4376949" y="3852939"/>
            <a:ext cx="4046301" cy="584775"/>
          </a:xfrm>
          <a:prstGeom prst="rect">
            <a:avLst/>
          </a:prstGeom>
          <a:noFill/>
        </p:spPr>
        <p:txBody>
          <a:bodyPr wrap="none" rtlCol="0" anchor="ctr">
            <a:spAutoFit/>
          </a:bodyPr>
          <a:lstStyle/>
          <a:p>
            <a:r>
              <a:rPr lang="en-US" altLang="ja-JP" sz="3200" dirty="0">
                <a:latin typeface="+mn-ea"/>
              </a:rPr>
              <a:t>3.7</a:t>
            </a:r>
            <a:r>
              <a:rPr lang="en-US" altLang="ja-JP" sz="3200" dirty="0">
                <a:latin typeface="+mn-ea"/>
                <a:sym typeface="Symbol"/>
              </a:rPr>
              <a:t>10</a:t>
            </a:r>
            <a:r>
              <a:rPr lang="en-US" altLang="ja-JP" sz="3200" baseline="30000" dirty="0">
                <a:latin typeface="+mn-ea"/>
                <a:sym typeface="Symbol"/>
              </a:rPr>
              <a:t>7</a:t>
            </a:r>
            <a:r>
              <a:rPr lang="en-US" altLang="ja-JP" sz="3200" dirty="0">
                <a:latin typeface="+mn-ea"/>
                <a:sym typeface="Symbol"/>
              </a:rPr>
              <a:t>0.07791/6</a:t>
            </a:r>
            <a:r>
              <a:rPr lang="ja-JP" altLang="en-US" sz="3200" dirty="0">
                <a:latin typeface="+mn-ea"/>
                <a:sym typeface="Symbol"/>
              </a:rPr>
              <a:t> </a:t>
            </a:r>
            <a:endParaRPr kumimoji="1" lang="ja-JP" altLang="en-US" sz="3200" dirty="0">
              <a:latin typeface="+mn-ea"/>
            </a:endParaRPr>
          </a:p>
        </p:txBody>
      </p:sp>
      <p:sp>
        <p:nvSpPr>
          <p:cNvPr id="21" name="テキスト ボックス 20"/>
          <p:cNvSpPr txBox="1"/>
          <p:nvPr/>
        </p:nvSpPr>
        <p:spPr>
          <a:xfrm>
            <a:off x="6072764" y="4792796"/>
            <a:ext cx="898003" cy="584775"/>
          </a:xfrm>
          <a:prstGeom prst="rect">
            <a:avLst/>
          </a:prstGeom>
          <a:noFill/>
        </p:spPr>
        <p:txBody>
          <a:bodyPr wrap="none" rtlCol="0" anchor="ctr">
            <a:spAutoFit/>
          </a:bodyPr>
          <a:lstStyle/>
          <a:p>
            <a:r>
              <a:rPr lang="en-US" altLang="ja-JP" sz="3200" dirty="0">
                <a:latin typeface="+mn-ea"/>
              </a:rPr>
              <a:t>1.5</a:t>
            </a:r>
            <a:r>
              <a:rPr lang="en-US" altLang="ja-JP" sz="3200" baseline="30000" dirty="0">
                <a:latin typeface="+mn-ea"/>
              </a:rPr>
              <a:t>2</a:t>
            </a:r>
            <a:endParaRPr kumimoji="1" lang="ja-JP" altLang="en-US" sz="3200" baseline="30000" dirty="0">
              <a:latin typeface="+mn-ea"/>
            </a:endParaRPr>
          </a:p>
        </p:txBody>
      </p:sp>
      <p:sp>
        <p:nvSpPr>
          <p:cNvPr id="22" name="テキスト ボックス 21"/>
          <p:cNvSpPr txBox="1"/>
          <p:nvPr/>
        </p:nvSpPr>
        <p:spPr>
          <a:xfrm>
            <a:off x="3836986" y="5377807"/>
            <a:ext cx="4782078" cy="584775"/>
          </a:xfrm>
          <a:prstGeom prst="rect">
            <a:avLst/>
          </a:prstGeom>
          <a:noFill/>
        </p:spPr>
        <p:txBody>
          <a:bodyPr wrap="none" rtlCol="0" anchor="ctr">
            <a:spAutoFit/>
          </a:bodyPr>
          <a:lstStyle/>
          <a:p>
            <a:r>
              <a:rPr kumimoji="1" lang="en-US" altLang="ja-JP" sz="3200" dirty="0">
                <a:latin typeface="+mn-ea"/>
              </a:rPr>
              <a:t>= 2.1</a:t>
            </a:r>
            <a:r>
              <a:rPr lang="en-US" altLang="ja-JP" sz="3200" dirty="0">
                <a:latin typeface="+mn-ea"/>
                <a:sym typeface="Symbol"/>
              </a:rPr>
              <a:t>10</a:t>
            </a:r>
            <a:r>
              <a:rPr lang="en-US" altLang="ja-JP" sz="3200" baseline="30000" dirty="0">
                <a:latin typeface="+mn-ea"/>
                <a:sym typeface="Symbol"/>
              </a:rPr>
              <a:t>5</a:t>
            </a:r>
            <a:r>
              <a:rPr lang="en-US" altLang="ja-JP" dirty="0">
                <a:latin typeface="+mn-ea"/>
                <a:sym typeface="Symbol"/>
              </a:rPr>
              <a:t>(</a:t>
            </a:r>
            <a:r>
              <a:rPr lang="en-US" altLang="ja-JP" sz="2000" dirty="0" err="1">
                <a:latin typeface="+mn-ea"/>
              </a:rPr>
              <a:t>μSv</a:t>
            </a:r>
            <a:r>
              <a:rPr lang="en-US" altLang="ja-JP" sz="2000" dirty="0">
                <a:latin typeface="+mn-ea"/>
              </a:rPr>
              <a:t>)</a:t>
            </a:r>
            <a:r>
              <a:rPr lang="ja-JP" altLang="en-US" sz="2000" dirty="0">
                <a:latin typeface="+mn-ea"/>
              </a:rPr>
              <a:t>　</a:t>
            </a:r>
            <a:r>
              <a:rPr lang="en-US" altLang="ja-JP" sz="3200" dirty="0">
                <a:latin typeface="+mn-ea"/>
              </a:rPr>
              <a:t>= 210</a:t>
            </a:r>
            <a:r>
              <a:rPr lang="en-US" altLang="ja-JP" sz="2000" dirty="0">
                <a:latin typeface="+mn-ea"/>
              </a:rPr>
              <a:t>(</a:t>
            </a:r>
            <a:r>
              <a:rPr lang="en-US" altLang="ja-JP" sz="2000" dirty="0" err="1">
                <a:latin typeface="+mn-ea"/>
              </a:rPr>
              <a:t>mSv</a:t>
            </a:r>
            <a:r>
              <a:rPr lang="en-US" altLang="ja-JP" sz="2000" dirty="0">
                <a:latin typeface="+mn-ea"/>
              </a:rPr>
              <a:t>)</a:t>
            </a:r>
            <a:endParaRPr kumimoji="1" lang="ja-JP" altLang="en-US" sz="2000" dirty="0">
              <a:latin typeface="+mn-ea"/>
            </a:endParaRPr>
          </a:p>
        </p:txBody>
      </p:sp>
      <p:pic>
        <p:nvPicPr>
          <p:cNvPr id="26" name="図 25" descr="全身被ばく.png">
            <a:extLst>
              <a:ext uri="{FF2B5EF4-FFF2-40B4-BE49-F238E27FC236}">
                <a16:creationId xmlns:a16="http://schemas.microsoft.com/office/drawing/2014/main" id="{05118A72-160E-BF40-BD40-44A93F61C26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467889" y="5157191"/>
            <a:ext cx="1612848" cy="1445409"/>
          </a:xfrm>
          <a:prstGeom prst="rect">
            <a:avLst/>
          </a:prstGeom>
        </p:spPr>
      </p:pic>
      <p:sp>
        <p:nvSpPr>
          <p:cNvPr id="27" name="テキスト ボックス 26">
            <a:extLst>
              <a:ext uri="{FF2B5EF4-FFF2-40B4-BE49-F238E27FC236}">
                <a16:creationId xmlns:a16="http://schemas.microsoft.com/office/drawing/2014/main" id="{0B0531EA-AE1B-A844-B1EF-0434AEE9AE1C}"/>
              </a:ext>
            </a:extLst>
          </p:cNvPr>
          <p:cNvSpPr txBox="1"/>
          <p:nvPr/>
        </p:nvSpPr>
        <p:spPr>
          <a:xfrm>
            <a:off x="1188161" y="6401182"/>
            <a:ext cx="1451039" cy="338554"/>
          </a:xfrm>
          <a:prstGeom prst="rect">
            <a:avLst/>
          </a:prstGeom>
          <a:noFill/>
        </p:spPr>
        <p:txBody>
          <a:bodyPr wrap="none" rtlCol="0">
            <a:spAutoFit/>
          </a:bodyPr>
          <a:lstStyle/>
          <a:p>
            <a:pPr algn="ctr"/>
            <a:r>
              <a:rPr lang="ja-JP" altLang="en-US" sz="1600" dirty="0">
                <a:latin typeface="+mn-ea"/>
              </a:rPr>
              <a:t>放射能</a:t>
            </a:r>
            <a:r>
              <a:rPr lang="en-US" altLang="ja-JP" sz="1600" dirty="0">
                <a:latin typeface="+mn-ea"/>
              </a:rPr>
              <a:t>(</a:t>
            </a:r>
            <a:r>
              <a:rPr lang="en-US" altLang="ja-JP" sz="1600" dirty="0" err="1">
                <a:latin typeface="+mn-ea"/>
              </a:rPr>
              <a:t>MBq</a:t>
            </a:r>
            <a:r>
              <a:rPr lang="en-US" altLang="ja-JP" sz="1600" dirty="0">
                <a:latin typeface="+mn-ea"/>
              </a:rPr>
              <a:t>)</a:t>
            </a:r>
            <a:endParaRPr kumimoji="1" lang="ja-JP" altLang="en-US" sz="1600" dirty="0">
              <a:latin typeface="+mn-ea"/>
            </a:endParaRPr>
          </a:p>
        </p:txBody>
      </p:sp>
      <p:sp>
        <p:nvSpPr>
          <p:cNvPr id="28" name="テキスト ボックス 27">
            <a:extLst>
              <a:ext uri="{FF2B5EF4-FFF2-40B4-BE49-F238E27FC236}">
                <a16:creationId xmlns:a16="http://schemas.microsoft.com/office/drawing/2014/main" id="{627B0855-8886-EF43-9BDE-E2916509171D}"/>
              </a:ext>
            </a:extLst>
          </p:cNvPr>
          <p:cNvSpPr txBox="1"/>
          <p:nvPr/>
        </p:nvSpPr>
        <p:spPr>
          <a:xfrm>
            <a:off x="967316" y="5652321"/>
            <a:ext cx="987771" cy="338554"/>
          </a:xfrm>
          <a:prstGeom prst="rect">
            <a:avLst/>
          </a:prstGeom>
          <a:noFill/>
        </p:spPr>
        <p:txBody>
          <a:bodyPr wrap="none" rtlCol="0">
            <a:spAutoFit/>
          </a:bodyPr>
          <a:lstStyle/>
          <a:p>
            <a:pPr algn="ctr"/>
            <a:r>
              <a:rPr lang="ja-JP" altLang="en-US" sz="1600" dirty="0">
                <a:latin typeface="+mn-ea"/>
              </a:rPr>
              <a:t>距離</a:t>
            </a:r>
            <a:r>
              <a:rPr lang="en-US" altLang="ja-JP" sz="1600" dirty="0">
                <a:latin typeface="+mn-ea"/>
              </a:rPr>
              <a:t> (m)</a:t>
            </a:r>
            <a:endParaRPr kumimoji="1" lang="ja-JP" altLang="en-US" sz="1600" dirty="0">
              <a:latin typeface="+mn-ea"/>
            </a:endParaRPr>
          </a:p>
        </p:txBody>
      </p:sp>
      <p:cxnSp>
        <p:nvCxnSpPr>
          <p:cNvPr id="30" name="直線矢印コネクタ 29">
            <a:extLst>
              <a:ext uri="{FF2B5EF4-FFF2-40B4-BE49-F238E27FC236}">
                <a16:creationId xmlns:a16="http://schemas.microsoft.com/office/drawing/2014/main" id="{6FF00E3A-18B2-C240-9484-B0536DA3BFB0}"/>
              </a:ext>
            </a:extLst>
          </p:cNvPr>
          <p:cNvCxnSpPr>
            <a:cxnSpLocks/>
          </p:cNvCxnSpPr>
          <p:nvPr/>
        </p:nvCxnSpPr>
        <p:spPr>
          <a:xfrm flipH="1" flipV="1">
            <a:off x="846025" y="5869688"/>
            <a:ext cx="428288" cy="242374"/>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a:extLst>
              <a:ext uri="{FF2B5EF4-FFF2-40B4-BE49-F238E27FC236}">
                <a16:creationId xmlns:a16="http://schemas.microsoft.com/office/drawing/2014/main" id="{B77A9255-EE69-5249-8120-FD0C749DF330}"/>
              </a:ext>
            </a:extLst>
          </p:cNvPr>
          <p:cNvSpPr>
            <a:spLocks noGrp="1"/>
          </p:cNvSpPr>
          <p:nvPr>
            <p:ph type="sldNum" sz="quarter" idx="12"/>
          </p:nvPr>
        </p:nvSpPr>
        <p:spPr/>
        <p:txBody>
          <a:bodyPr/>
          <a:lstStyle/>
          <a:p>
            <a:fld id="{58DD1769-DAE9-6C4E-82F4-B62273FFA290}" type="slidenum">
              <a:rPr kumimoji="1" lang="ja-JP" altLang="en-US" smtClean="0"/>
              <a:t>16</a:t>
            </a:fld>
            <a:endParaRPr kumimoji="1" lang="ja-JP" altLang="en-US"/>
          </a:p>
        </p:txBody>
      </p:sp>
      <p:sp>
        <p:nvSpPr>
          <p:cNvPr id="3" name="正方形/長方形 2">
            <a:extLst>
              <a:ext uri="{FF2B5EF4-FFF2-40B4-BE49-F238E27FC236}">
                <a16:creationId xmlns:a16="http://schemas.microsoft.com/office/drawing/2014/main" id="{D2CF098E-AB75-8349-B422-D37127C3CA10}"/>
              </a:ext>
            </a:extLst>
          </p:cNvPr>
          <p:cNvSpPr/>
          <p:nvPr/>
        </p:nvSpPr>
        <p:spPr>
          <a:xfrm>
            <a:off x="3293411" y="5954473"/>
            <a:ext cx="4758882" cy="954107"/>
          </a:xfrm>
          <a:prstGeom prst="rect">
            <a:avLst/>
          </a:prstGeom>
        </p:spPr>
        <p:txBody>
          <a:bodyPr wrap="square">
            <a:spAutoFit/>
          </a:bodyPr>
          <a:lstStyle/>
          <a:p>
            <a:r>
              <a:rPr lang="ja-JP" altLang="en-US" sz="1400" dirty="0">
                <a:solidFill>
                  <a:srgbClr val="FF0000"/>
                </a:solidFill>
              </a:rPr>
              <a:t>実効線量率定数</a:t>
            </a:r>
            <a:r>
              <a:rPr lang="ja-JP" altLang="en-US" sz="1400" dirty="0"/>
              <a:t>は、放射能</a:t>
            </a:r>
            <a:r>
              <a:rPr lang="en-US" altLang="ja-JP" sz="1400" dirty="0"/>
              <a:t>(</a:t>
            </a:r>
            <a:r>
              <a:rPr lang="en-US" altLang="ja-JP" sz="1400" dirty="0" err="1"/>
              <a:t>Bq</a:t>
            </a:r>
            <a:r>
              <a:rPr lang="en-US" altLang="ja-JP" sz="1400" dirty="0"/>
              <a:t>)</a:t>
            </a:r>
            <a:r>
              <a:rPr lang="ja-JP" altLang="en-US" sz="1400" dirty="0"/>
              <a:t>から被ばく線量</a:t>
            </a:r>
            <a:r>
              <a:rPr lang="en-US" altLang="ja-JP" sz="1400" dirty="0"/>
              <a:t>(</a:t>
            </a:r>
            <a:r>
              <a:rPr lang="en-US" altLang="ja-JP" sz="1400" dirty="0" err="1"/>
              <a:t>Sv</a:t>
            </a:r>
            <a:r>
              <a:rPr lang="en-US" altLang="ja-JP" sz="1400" dirty="0"/>
              <a:t>)</a:t>
            </a:r>
            <a:r>
              <a:rPr lang="ja-JP" altLang="en-US" sz="1400" dirty="0" err="1"/>
              <a:t>を算</a:t>
            </a:r>
            <a:r>
              <a:rPr lang="ja-JP" altLang="en-US" sz="1400" dirty="0"/>
              <a:t>出するのに必要な定数で、核種毎に値が異なり、アイソトープ手帳の放射線同位元素表で確認する必要があります。この際、</a:t>
            </a:r>
            <a:r>
              <a:rPr lang="en-US" altLang="ja-JP" sz="1400" dirty="0"/>
              <a:t>m</a:t>
            </a:r>
            <a:r>
              <a:rPr lang="ja-JP" altLang="en-US" sz="1400" dirty="0" err="1"/>
              <a:t>、</a:t>
            </a:r>
            <a:r>
              <a:rPr lang="en-US" altLang="ja-JP" sz="1400" dirty="0" err="1"/>
              <a:t>μ</a:t>
            </a:r>
            <a:r>
              <a:rPr lang="ja-JP" altLang="en-US" sz="1400" dirty="0" err="1"/>
              <a:t>、</a:t>
            </a:r>
            <a:r>
              <a:rPr lang="en-US" altLang="ja-JP" sz="1400" dirty="0"/>
              <a:t>M</a:t>
            </a:r>
            <a:r>
              <a:rPr lang="ja-JP" altLang="en-US" sz="1400" dirty="0"/>
              <a:t>等の桁に注意して計算します。</a:t>
            </a:r>
          </a:p>
        </p:txBody>
      </p:sp>
      <p:sp>
        <p:nvSpPr>
          <p:cNvPr id="25" name="コンテンツ プレースホルダ 4">
            <a:extLst>
              <a:ext uri="{FF2B5EF4-FFF2-40B4-BE49-F238E27FC236}">
                <a16:creationId xmlns:a16="http://schemas.microsoft.com/office/drawing/2014/main" id="{906064D8-C0D0-3B31-7235-826F8C36F1A6}"/>
              </a:ext>
            </a:extLst>
          </p:cNvPr>
          <p:cNvSpPr txBox="1">
            <a:spLocks/>
          </p:cNvSpPr>
          <p:nvPr/>
        </p:nvSpPr>
        <p:spPr>
          <a:xfrm>
            <a:off x="628650" y="1272209"/>
            <a:ext cx="7886700" cy="4904755"/>
          </a:xfrm>
          <a:prstGeom prst="rect">
            <a:avLst/>
          </a:prstGeom>
        </p:spPr>
        <p:txBody>
          <a:bodyPr/>
          <a:lstStyle>
            <a:lvl1pPr marL="357188" indent="-357188" algn="l" defTabSz="685800" rtl="0" eaLnBrk="1" latinLnBrk="0" hangingPunct="1">
              <a:lnSpc>
                <a:spcPct val="90000"/>
              </a:lnSpc>
              <a:spcBef>
                <a:spcPts val="750"/>
              </a:spcBef>
              <a:buClr>
                <a:schemeClr val="accent3">
                  <a:lumMod val="75000"/>
                </a:schemeClr>
              </a:buClr>
              <a:buFont typeface="ヒラギノ角ゴシック W3" panose="020B0400000000000000" pitchFamily="34" charset="-128"/>
              <a:buChar char="❖"/>
              <a:tabLst/>
              <a:defRPr kumimoji="1" sz="2100" kern="1200">
                <a:solidFill>
                  <a:schemeClr val="tx1"/>
                </a:solidFill>
                <a:latin typeface="+mn-lt"/>
                <a:ea typeface="+mn-ea"/>
                <a:cs typeface="+mn-cs"/>
              </a:defRPr>
            </a:lvl1pPr>
            <a:lvl2pPr marL="714375" indent="-371475" algn="l" defTabSz="685800" rtl="0" eaLnBrk="1" latinLnBrk="0" hangingPunct="1">
              <a:lnSpc>
                <a:spcPct val="90000"/>
              </a:lnSpc>
              <a:spcBef>
                <a:spcPts val="375"/>
              </a:spcBef>
              <a:buClr>
                <a:schemeClr val="accent3">
                  <a:lumMod val="75000"/>
                </a:schemeClr>
              </a:buClr>
              <a:buFont typeface="ヒラギノ角ゴシック W3" panose="020B0400000000000000" pitchFamily="34" charset="-128"/>
              <a:buChar char="◇"/>
              <a:tabLst/>
              <a:defRPr kumimoji="1" sz="1800" kern="1200">
                <a:solidFill>
                  <a:schemeClr val="tx1"/>
                </a:solidFill>
                <a:latin typeface="+mn-lt"/>
                <a:ea typeface="+mn-ea"/>
                <a:cs typeface="+mn-cs"/>
              </a:defRPr>
            </a:lvl2pPr>
            <a:lvl3pPr marL="981075" indent="-295275" algn="l" defTabSz="685800" rtl="0" eaLnBrk="1" latinLnBrk="0" hangingPunct="1">
              <a:lnSpc>
                <a:spcPct val="90000"/>
              </a:lnSpc>
              <a:spcBef>
                <a:spcPts val="375"/>
              </a:spcBef>
              <a:buClr>
                <a:schemeClr val="accent3">
                  <a:lumMod val="75000"/>
                </a:schemeClr>
              </a:buClr>
              <a:buFont typeface="Wingdings" pitchFamily="2" charset="2"/>
              <a:buChar char="u"/>
              <a:tabLst/>
              <a:defRPr kumimoji="1" sz="1500" kern="1200">
                <a:solidFill>
                  <a:schemeClr val="tx1"/>
                </a:solidFill>
                <a:latin typeface="+mn-lt"/>
                <a:ea typeface="+mn-ea"/>
                <a:cs typeface="+mn-cs"/>
              </a:defRPr>
            </a:lvl3pPr>
            <a:lvl4pPr marL="1371600" indent="-342900" algn="l" defTabSz="685800" rtl="0" eaLnBrk="1" latinLnBrk="0" hangingPunct="1">
              <a:lnSpc>
                <a:spcPct val="90000"/>
              </a:lnSpc>
              <a:spcBef>
                <a:spcPts val="375"/>
              </a:spcBef>
              <a:buClr>
                <a:schemeClr val="accent3">
                  <a:lumMod val="75000"/>
                </a:schemeClr>
              </a:buClr>
              <a:buFont typeface="Wingdings" pitchFamily="2" charset="2"/>
              <a:buChar char="p"/>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3">
                  <a:lumMod val="75000"/>
                </a:schemeClr>
              </a:buClr>
              <a:buFont typeface="Wingdings" pitchFamily="2" charset="2"/>
              <a:buChar char="n"/>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r>
              <a:rPr lang="ja-JP" altLang="en-US" dirty="0"/>
              <a:t>諸条件（核種、放射能など）から被ばく量を計算・推定する</a:t>
            </a:r>
            <a:endParaRPr lang="en-US" altLang="ja-JP" dirty="0"/>
          </a:p>
          <a:p>
            <a:pPr lvl="1"/>
            <a:endParaRPr lang="ja-JP" altLang="en-US" dirty="0"/>
          </a:p>
        </p:txBody>
      </p:sp>
    </p:spTree>
    <p:extLst>
      <p:ext uri="{BB962C8B-B14F-4D97-AF65-F5344CB8AC3E}">
        <p14:creationId xmlns:p14="http://schemas.microsoft.com/office/powerpoint/2010/main" val="318373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p:txBody>
          <a:bodyPr/>
          <a:lstStyle/>
          <a:p>
            <a:r>
              <a:rPr lang="ja-JP" altLang="en-US"/>
              <a:t>外部被ばく線量率定数</a:t>
            </a:r>
            <a:endParaRPr lang="ja-JP" altLang="en-US" dirty="0"/>
          </a:p>
        </p:txBody>
      </p:sp>
      <p:graphicFrame>
        <p:nvGraphicFramePr>
          <p:cNvPr id="8" name="コンテンツ プレースホルダー 7">
            <a:extLst>
              <a:ext uri="{FF2B5EF4-FFF2-40B4-BE49-F238E27FC236}">
                <a16:creationId xmlns:a16="http://schemas.microsoft.com/office/drawing/2014/main" id="{C2B33396-71CB-8C4A-ABE1-D27636FA2364}"/>
              </a:ext>
            </a:extLst>
          </p:cNvPr>
          <p:cNvGraphicFramePr>
            <a:graphicFrameLocks noGrp="1"/>
          </p:cNvGraphicFramePr>
          <p:nvPr>
            <p:ph idx="1"/>
            <p:extLst>
              <p:ext uri="{D42A27DB-BD31-4B8C-83A1-F6EECF244321}">
                <p14:modId xmlns:p14="http://schemas.microsoft.com/office/powerpoint/2010/main" val="542803679"/>
              </p:ext>
            </p:extLst>
          </p:nvPr>
        </p:nvGraphicFramePr>
        <p:xfrm>
          <a:off x="628649" y="1271589"/>
          <a:ext cx="8049185" cy="5193480"/>
        </p:xfrm>
        <a:graphic>
          <a:graphicData uri="http://schemas.openxmlformats.org/drawingml/2006/table">
            <a:tbl>
              <a:tblPr firstRow="1" bandRow="1">
                <a:tableStyleId>{5C22544A-7EE6-4342-B048-85BDC9FD1C3A}</a:tableStyleId>
              </a:tblPr>
              <a:tblGrid>
                <a:gridCol w="1092575">
                  <a:extLst>
                    <a:ext uri="{9D8B030D-6E8A-4147-A177-3AD203B41FA5}">
                      <a16:colId xmlns:a16="http://schemas.microsoft.com/office/drawing/2014/main" val="20000"/>
                    </a:ext>
                  </a:extLst>
                </a:gridCol>
                <a:gridCol w="851647">
                  <a:extLst>
                    <a:ext uri="{9D8B030D-6E8A-4147-A177-3AD203B41FA5}">
                      <a16:colId xmlns:a16="http://schemas.microsoft.com/office/drawing/2014/main" val="20001"/>
                    </a:ext>
                  </a:extLst>
                </a:gridCol>
                <a:gridCol w="1730188">
                  <a:extLst>
                    <a:ext uri="{9D8B030D-6E8A-4147-A177-3AD203B41FA5}">
                      <a16:colId xmlns:a16="http://schemas.microsoft.com/office/drawing/2014/main" val="20002"/>
                    </a:ext>
                  </a:extLst>
                </a:gridCol>
                <a:gridCol w="1972235">
                  <a:extLst>
                    <a:ext uri="{9D8B030D-6E8A-4147-A177-3AD203B41FA5}">
                      <a16:colId xmlns:a16="http://schemas.microsoft.com/office/drawing/2014/main" val="20003"/>
                    </a:ext>
                  </a:extLst>
                </a:gridCol>
                <a:gridCol w="2402540">
                  <a:extLst>
                    <a:ext uri="{9D8B030D-6E8A-4147-A177-3AD203B41FA5}">
                      <a16:colId xmlns:a16="http://schemas.microsoft.com/office/drawing/2014/main" val="20004"/>
                    </a:ext>
                  </a:extLst>
                </a:gridCol>
              </a:tblGrid>
              <a:tr h="501748">
                <a:tc>
                  <a:txBody>
                    <a:bodyPr/>
                    <a:lstStyle/>
                    <a:p>
                      <a:r>
                        <a:rPr kumimoji="1" lang="ja-JP" altLang="en-US" sz="1400" b="0" dirty="0">
                          <a:effectLst/>
                          <a:latin typeface="+mn-ea"/>
                          <a:ea typeface="+mn-ea"/>
                        </a:rPr>
                        <a:t>放射性核種</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kumimoji="1" lang="ja-JP" altLang="en-US" sz="1400" b="0" dirty="0">
                          <a:effectLst/>
                          <a:latin typeface="+mn-ea"/>
                          <a:ea typeface="+mn-ea"/>
                        </a:rPr>
                        <a:t>半減期</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kumimoji="1" lang="en-US" altLang="ja-JP" sz="1400" b="0" dirty="0">
                          <a:effectLst/>
                          <a:latin typeface="+mn-ea"/>
                          <a:ea typeface="+mn-ea"/>
                        </a:rPr>
                        <a:t>γ</a:t>
                      </a:r>
                      <a:r>
                        <a:rPr kumimoji="1" lang="ja-JP" altLang="en-US" sz="1400" b="0" dirty="0">
                          <a:effectLst/>
                          <a:latin typeface="+mn-ea"/>
                          <a:ea typeface="+mn-ea"/>
                        </a:rPr>
                        <a:t>線エネルギー（</a:t>
                      </a:r>
                      <a:r>
                        <a:rPr kumimoji="1" lang="en-US" altLang="ja-JP" sz="1400" b="0" dirty="0">
                          <a:effectLst/>
                          <a:latin typeface="+mn-ea"/>
                          <a:ea typeface="+mn-ea"/>
                        </a:rPr>
                        <a:t>MeV</a:t>
                      </a:r>
                      <a:r>
                        <a:rPr kumimoji="1" lang="ja-JP" altLang="en-US" sz="1400" b="0" dirty="0">
                          <a:effectLst/>
                          <a:latin typeface="+mn-ea"/>
                          <a:ea typeface="+mn-ea"/>
                        </a:rPr>
                        <a:t>）－放出率</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kumimoji="1" lang="en-US" altLang="ja-JP" sz="1400" b="0" baseline="0" dirty="0">
                          <a:effectLst/>
                          <a:latin typeface="+mn-ea"/>
                          <a:ea typeface="+mn-ea"/>
                        </a:rPr>
                        <a:t>1MBq</a:t>
                      </a:r>
                      <a:r>
                        <a:rPr kumimoji="1" lang="ja-JP" altLang="en-US" sz="1400" b="0" baseline="0" dirty="0" err="1">
                          <a:effectLst/>
                          <a:latin typeface="+mn-ea"/>
                          <a:ea typeface="+mn-ea"/>
                        </a:rPr>
                        <a:t>，</a:t>
                      </a:r>
                      <a:r>
                        <a:rPr kumimoji="1" lang="en-US" altLang="ja-JP" sz="1400" b="0" baseline="0" dirty="0">
                          <a:effectLst/>
                          <a:latin typeface="+mn-ea"/>
                          <a:ea typeface="+mn-ea"/>
                        </a:rPr>
                        <a:t>1m</a:t>
                      </a:r>
                      <a:r>
                        <a:rPr kumimoji="1" lang="ja-JP" altLang="en-US" sz="1400" b="0" baseline="0" dirty="0" err="1">
                          <a:effectLst/>
                          <a:latin typeface="+mn-ea"/>
                          <a:ea typeface="+mn-ea"/>
                        </a:rPr>
                        <a:t>での</a:t>
                      </a:r>
                      <a:endParaRPr kumimoji="1" lang="en-US" altLang="ja-JP" sz="1400" b="0" baseline="0" dirty="0">
                        <a:effectLst/>
                        <a:latin typeface="+mn-ea"/>
                        <a:ea typeface="+mn-ea"/>
                      </a:endParaRPr>
                    </a:p>
                    <a:p>
                      <a:r>
                        <a:rPr kumimoji="1" lang="ja-JP" altLang="en-US" sz="1400" b="0" baseline="0" dirty="0">
                          <a:effectLst/>
                          <a:latin typeface="+mn-ea"/>
                          <a:ea typeface="+mn-ea"/>
                        </a:rPr>
                        <a:t>実効線量率</a:t>
                      </a:r>
                      <a:r>
                        <a:rPr kumimoji="1" lang="en-US" altLang="ja-JP" sz="1400" b="0" baseline="0" dirty="0">
                          <a:effectLst/>
                          <a:latin typeface="+mn-ea"/>
                          <a:ea typeface="+mn-ea"/>
                        </a:rPr>
                        <a:t>(</a:t>
                      </a:r>
                      <a:r>
                        <a:rPr kumimoji="1" lang="en-US" altLang="ja-JP" sz="1400" b="0" baseline="0" dirty="0" err="1">
                          <a:effectLst/>
                          <a:latin typeface="+mn-ea"/>
                          <a:ea typeface="+mn-ea"/>
                        </a:rPr>
                        <a:t>μSv</a:t>
                      </a:r>
                      <a:r>
                        <a:rPr kumimoji="1" lang="en-US" altLang="ja-JP" sz="1400" b="0" baseline="0" dirty="0">
                          <a:effectLst/>
                          <a:latin typeface="+mn-ea"/>
                          <a:ea typeface="+mn-ea"/>
                        </a:rPr>
                        <a:t> h</a:t>
                      </a:r>
                      <a:r>
                        <a:rPr kumimoji="1" lang="en-US" altLang="ja-JP" sz="1400" b="0" baseline="30000" dirty="0">
                          <a:effectLst/>
                          <a:latin typeface="+mn-ea"/>
                          <a:ea typeface="+mn-ea"/>
                        </a:rPr>
                        <a:t>-1</a:t>
                      </a:r>
                      <a:r>
                        <a:rPr kumimoji="1" lang="en-US" altLang="ja-JP" sz="1400" b="0" baseline="0" dirty="0">
                          <a:effectLst/>
                          <a:latin typeface="+mn-ea"/>
                          <a:ea typeface="+mn-ea"/>
                        </a:rPr>
                        <a:t>)</a:t>
                      </a:r>
                      <a:endParaRPr kumimoji="1" lang="ja-JP" altLang="en-US" sz="1400" b="0" dirty="0">
                        <a:effectLst/>
                        <a:latin typeface="+mn-ea"/>
                        <a:ea typeface="+mn-ea"/>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kumimoji="1" lang="en-US" altLang="ja-JP" sz="1400" b="0" baseline="0" dirty="0">
                          <a:effectLst/>
                          <a:latin typeface="+mn-ea"/>
                          <a:ea typeface="+mn-ea"/>
                        </a:rPr>
                        <a:t>1MBq</a:t>
                      </a:r>
                      <a:r>
                        <a:rPr kumimoji="1" lang="ja-JP" altLang="en-US" sz="1400" b="0" baseline="0" dirty="0" err="1">
                          <a:effectLst/>
                          <a:latin typeface="+mn-ea"/>
                          <a:ea typeface="+mn-ea"/>
                        </a:rPr>
                        <a:t>，</a:t>
                      </a:r>
                      <a:r>
                        <a:rPr kumimoji="1" lang="en-US" altLang="ja-JP" sz="1400" b="0" baseline="0" dirty="0">
                          <a:effectLst/>
                          <a:latin typeface="+mn-ea"/>
                          <a:ea typeface="+mn-ea"/>
                        </a:rPr>
                        <a:t>1m</a:t>
                      </a:r>
                      <a:r>
                        <a:rPr kumimoji="1" lang="ja-JP" altLang="en-US" sz="1400" b="0" baseline="0" dirty="0" err="1">
                          <a:effectLst/>
                          <a:latin typeface="+mn-ea"/>
                          <a:ea typeface="+mn-ea"/>
                        </a:rPr>
                        <a:t>での</a:t>
                      </a:r>
                      <a:endParaRPr kumimoji="1" lang="en-US" altLang="ja-JP" sz="1400" b="0" baseline="0" dirty="0">
                        <a:effectLst/>
                        <a:latin typeface="+mn-ea"/>
                        <a:ea typeface="+mn-ea"/>
                      </a:endParaRPr>
                    </a:p>
                    <a:p>
                      <a:r>
                        <a:rPr kumimoji="1" lang="ja-JP" altLang="en-US" sz="1400" b="0" baseline="0" dirty="0">
                          <a:effectLst/>
                          <a:latin typeface="+mn-ea"/>
                          <a:ea typeface="+mn-ea"/>
                        </a:rPr>
                        <a:t>周辺線量当量率</a:t>
                      </a:r>
                      <a:r>
                        <a:rPr kumimoji="1" lang="en-US" altLang="ja-JP" sz="1400" b="0" baseline="0" dirty="0">
                          <a:effectLst/>
                          <a:latin typeface="+mn-ea"/>
                          <a:ea typeface="+mn-ea"/>
                        </a:rPr>
                        <a:t>(</a:t>
                      </a:r>
                      <a:r>
                        <a:rPr kumimoji="1" lang="en-US" altLang="ja-JP" sz="1400" b="0" baseline="0" dirty="0" err="1">
                          <a:effectLst/>
                          <a:latin typeface="+mn-ea"/>
                          <a:ea typeface="+mn-ea"/>
                        </a:rPr>
                        <a:t>μSv</a:t>
                      </a:r>
                      <a:r>
                        <a:rPr kumimoji="1" lang="en-US" altLang="ja-JP" sz="1400" b="0" baseline="0" dirty="0">
                          <a:effectLst/>
                          <a:latin typeface="+mn-ea"/>
                          <a:ea typeface="+mn-ea"/>
                        </a:rPr>
                        <a:t> h</a:t>
                      </a:r>
                      <a:r>
                        <a:rPr kumimoji="1" lang="en-US" altLang="ja-JP" sz="1400" b="0" baseline="30000" dirty="0">
                          <a:effectLst/>
                          <a:latin typeface="+mn-ea"/>
                          <a:ea typeface="+mn-ea"/>
                        </a:rPr>
                        <a:t>-1</a:t>
                      </a:r>
                      <a:r>
                        <a:rPr kumimoji="1" lang="en-US" altLang="ja-JP" sz="1400" b="0" baseline="0" dirty="0">
                          <a:effectLst/>
                          <a:latin typeface="+mn-ea"/>
                          <a:ea typeface="+mn-ea"/>
                        </a:rPr>
                        <a:t>)</a:t>
                      </a:r>
                      <a:endParaRPr kumimoji="1" lang="ja-JP" altLang="en-US" sz="1400" b="0" dirty="0">
                        <a:effectLst/>
                        <a:latin typeface="+mn-ea"/>
                        <a:ea typeface="+mn-ea"/>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49848">
                <a:tc>
                  <a:txBody>
                    <a:bodyPr/>
                    <a:lstStyle/>
                    <a:p>
                      <a:r>
                        <a:rPr kumimoji="1" lang="en-US" altLang="ja-JP" sz="1400" baseline="30000" dirty="0">
                          <a:effectLst/>
                          <a:latin typeface="+mn-ea"/>
                          <a:ea typeface="+mn-ea"/>
                        </a:rPr>
                        <a:t>24</a:t>
                      </a:r>
                      <a:r>
                        <a:rPr kumimoji="1" lang="en-US" altLang="ja-JP" sz="1400" dirty="0">
                          <a:effectLst/>
                          <a:latin typeface="+mn-ea"/>
                          <a:ea typeface="+mn-ea"/>
                        </a:rPr>
                        <a:t>Na</a:t>
                      </a:r>
                      <a:endParaRPr kumimoji="1" lang="ja-JP" altLang="en-US" sz="1400" dirty="0">
                        <a:effectLst/>
                        <a:latin typeface="+mn-ea"/>
                        <a:ea typeface="+mn-ea"/>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kumimoji="1" lang="en-US" altLang="ja-JP" sz="1400" dirty="0">
                          <a:effectLst/>
                          <a:latin typeface="+mn-ea"/>
                          <a:ea typeface="+mn-ea"/>
                        </a:rPr>
                        <a:t>2.609y</a:t>
                      </a:r>
                      <a:endParaRPr kumimoji="1" lang="ja-JP" altLang="en-US" sz="1400" dirty="0">
                        <a:effectLst/>
                        <a:latin typeface="+mn-ea"/>
                        <a:ea typeface="+mn-ea"/>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kumimoji="1" lang="en-US" altLang="ja-JP" sz="1400" dirty="0">
                          <a:effectLst/>
                          <a:latin typeface="+mn-ea"/>
                          <a:ea typeface="+mn-ea"/>
                        </a:rPr>
                        <a:t>1.275 – 99.9%</a:t>
                      </a:r>
                      <a:endParaRPr kumimoji="1" lang="ja-JP" altLang="en-US" sz="1400" dirty="0">
                        <a:effectLst/>
                        <a:latin typeface="+mn-ea"/>
                        <a:ea typeface="+mn-ea"/>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kumimoji="1" lang="en-US" altLang="ja-JP" sz="1400" dirty="0">
                          <a:effectLst/>
                          <a:latin typeface="+mn-ea"/>
                          <a:ea typeface="+mn-ea"/>
                        </a:rPr>
                        <a:t>0.284</a:t>
                      </a:r>
                      <a:endParaRPr kumimoji="1" lang="ja-JP" altLang="en-US" sz="1400" dirty="0">
                        <a:effectLst/>
                        <a:latin typeface="+mn-ea"/>
                        <a:ea typeface="+mn-ea"/>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kumimoji="1" lang="en-US" altLang="ja-JP" sz="1400" dirty="0">
                          <a:effectLst/>
                          <a:latin typeface="+mn-ea"/>
                          <a:ea typeface="+mn-ea"/>
                        </a:rPr>
                        <a:t>0.333</a:t>
                      </a:r>
                      <a:endParaRPr kumimoji="1" lang="ja-JP" altLang="en-US" sz="1400" dirty="0">
                        <a:effectLst/>
                        <a:latin typeface="+mn-ea"/>
                        <a:ea typeface="+mn-ea"/>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49848">
                <a:tc>
                  <a:txBody>
                    <a:bodyPr/>
                    <a:lstStyle/>
                    <a:p>
                      <a:r>
                        <a:rPr kumimoji="1" lang="en-US" altLang="ja-JP" sz="1400" baseline="30000" dirty="0">
                          <a:effectLst/>
                          <a:latin typeface="+mn-ea"/>
                          <a:ea typeface="+mn-ea"/>
                        </a:rPr>
                        <a:t>54</a:t>
                      </a:r>
                      <a:r>
                        <a:rPr kumimoji="1" lang="en-US" altLang="ja-JP" sz="1400" dirty="0">
                          <a:effectLst/>
                          <a:latin typeface="+mn-ea"/>
                          <a:ea typeface="+mn-ea"/>
                        </a:rPr>
                        <a:t>Mn</a:t>
                      </a:r>
                      <a:endParaRPr kumimoji="1" lang="ja-JP" altLang="en-US" sz="1400" dirty="0">
                        <a:effectLst/>
                        <a:latin typeface="+mn-ea"/>
                        <a:ea typeface="+mn-ea"/>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en-US" altLang="ja-JP" sz="1400" dirty="0">
                          <a:effectLst/>
                          <a:latin typeface="+mn-ea"/>
                          <a:ea typeface="+mn-ea"/>
                        </a:rPr>
                        <a:t>312.1d</a:t>
                      </a:r>
                      <a:endParaRPr kumimoji="1" lang="ja-JP" altLang="en-US" sz="1400" dirty="0">
                        <a:effectLst/>
                        <a:latin typeface="+mn-ea"/>
                        <a:ea typeface="+mn-ea"/>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en-US" altLang="ja-JP" sz="1400" dirty="0">
                          <a:effectLst/>
                          <a:latin typeface="+mn-ea"/>
                          <a:ea typeface="+mn-ea"/>
                        </a:rPr>
                        <a:t>0.835 – 100%</a:t>
                      </a:r>
                      <a:endParaRPr kumimoji="1" lang="ja-JP" altLang="en-US" sz="1400" dirty="0">
                        <a:effectLst/>
                        <a:latin typeface="+mn-ea"/>
                        <a:ea typeface="+mn-ea"/>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en-US" altLang="ja-JP" sz="1400" dirty="0">
                          <a:effectLst/>
                          <a:latin typeface="+mn-ea"/>
                          <a:ea typeface="+mn-ea"/>
                        </a:rPr>
                        <a:t>0.111</a:t>
                      </a:r>
                      <a:endParaRPr kumimoji="1" lang="ja-JP" altLang="en-US" sz="1400" dirty="0">
                        <a:effectLst/>
                        <a:latin typeface="+mn-ea"/>
                        <a:ea typeface="+mn-ea"/>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en-US" altLang="ja-JP" sz="1400" dirty="0">
                          <a:effectLst/>
                          <a:latin typeface="+mn-ea"/>
                          <a:ea typeface="+mn-ea"/>
                        </a:rPr>
                        <a:t>0.130</a:t>
                      </a:r>
                      <a:endParaRPr kumimoji="1" lang="ja-JP" altLang="en-US" sz="1400" dirty="0">
                        <a:effectLst/>
                        <a:latin typeface="+mn-ea"/>
                        <a:ea typeface="+mn-ea"/>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501748">
                <a:tc>
                  <a:txBody>
                    <a:bodyPr/>
                    <a:lstStyle/>
                    <a:p>
                      <a:r>
                        <a:rPr kumimoji="1" lang="en-US" altLang="ja-JP" sz="1400" baseline="30000" dirty="0">
                          <a:effectLst/>
                          <a:latin typeface="+mn-ea"/>
                          <a:ea typeface="+mn-ea"/>
                        </a:rPr>
                        <a:t>59</a:t>
                      </a:r>
                      <a:r>
                        <a:rPr kumimoji="1" lang="en-US" altLang="ja-JP" sz="1400" dirty="0">
                          <a:effectLst/>
                          <a:latin typeface="+mn-ea"/>
                          <a:ea typeface="+mn-ea"/>
                        </a:rPr>
                        <a:t>Fe</a:t>
                      </a:r>
                      <a:endParaRPr kumimoji="1" lang="ja-JP" altLang="en-US" sz="1400" dirty="0">
                        <a:effectLst/>
                        <a:latin typeface="+mn-ea"/>
                        <a:ea typeface="+mn-ea"/>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en-US" altLang="ja-JP" sz="1400" dirty="0">
                          <a:effectLst/>
                          <a:latin typeface="+mn-ea"/>
                          <a:ea typeface="+mn-ea"/>
                        </a:rPr>
                        <a:t>44.5d</a:t>
                      </a:r>
                      <a:endParaRPr kumimoji="1" lang="ja-JP" altLang="en-US" sz="1400" dirty="0">
                        <a:effectLst/>
                        <a:latin typeface="+mn-ea"/>
                        <a:ea typeface="+mn-ea"/>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en-US" altLang="ja-JP" sz="1400" dirty="0">
                          <a:effectLst/>
                          <a:latin typeface="+mn-ea"/>
                          <a:ea typeface="+mn-ea"/>
                        </a:rPr>
                        <a:t>1.099</a:t>
                      </a:r>
                      <a:r>
                        <a:rPr kumimoji="1" lang="en-US" altLang="ja-JP" sz="1400" baseline="0" dirty="0">
                          <a:effectLst/>
                          <a:latin typeface="+mn-ea"/>
                          <a:ea typeface="+mn-ea"/>
                        </a:rPr>
                        <a:t> – 56.5%</a:t>
                      </a:r>
                    </a:p>
                    <a:p>
                      <a:r>
                        <a:rPr kumimoji="1" lang="en-US" altLang="ja-JP" sz="1400" baseline="0" dirty="0">
                          <a:effectLst/>
                          <a:latin typeface="+mn-ea"/>
                          <a:ea typeface="+mn-ea"/>
                        </a:rPr>
                        <a:t>1.292 – 43.3%</a:t>
                      </a:r>
                      <a:endParaRPr kumimoji="1" lang="ja-JP" altLang="en-US" sz="1400" dirty="0">
                        <a:effectLst/>
                        <a:latin typeface="+mn-ea"/>
                        <a:ea typeface="+mn-ea"/>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en-US" altLang="ja-JP" sz="1400" dirty="0">
                          <a:effectLst/>
                          <a:latin typeface="+mn-ea"/>
                          <a:ea typeface="+mn-ea"/>
                        </a:rPr>
                        <a:t>0.147</a:t>
                      </a:r>
                      <a:endParaRPr kumimoji="1" lang="ja-JP" altLang="en-US" sz="1400" dirty="0">
                        <a:effectLst/>
                        <a:latin typeface="+mn-ea"/>
                        <a:ea typeface="+mn-ea"/>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en-US" altLang="ja-JP" sz="1400" dirty="0">
                          <a:effectLst/>
                          <a:latin typeface="+mn-ea"/>
                          <a:ea typeface="+mn-ea"/>
                        </a:rPr>
                        <a:t>0.171</a:t>
                      </a:r>
                      <a:endParaRPr kumimoji="1" lang="ja-JP" altLang="en-US" sz="1400" dirty="0">
                        <a:effectLst/>
                        <a:latin typeface="+mn-ea"/>
                        <a:ea typeface="+mn-ea"/>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501748">
                <a:tc>
                  <a:txBody>
                    <a:bodyPr/>
                    <a:lstStyle/>
                    <a:p>
                      <a:r>
                        <a:rPr kumimoji="1" lang="en-US" altLang="ja-JP" sz="1400" baseline="30000" dirty="0">
                          <a:effectLst/>
                          <a:latin typeface="+mn-ea"/>
                          <a:ea typeface="+mn-ea"/>
                        </a:rPr>
                        <a:t>60</a:t>
                      </a:r>
                      <a:r>
                        <a:rPr kumimoji="1" lang="en-US" altLang="ja-JP" sz="1400" dirty="0">
                          <a:effectLst/>
                          <a:latin typeface="+mn-ea"/>
                          <a:ea typeface="+mn-ea"/>
                        </a:rPr>
                        <a:t>Co</a:t>
                      </a:r>
                      <a:endParaRPr kumimoji="1" lang="ja-JP" altLang="en-US" sz="1400" dirty="0">
                        <a:effectLst/>
                        <a:latin typeface="+mn-ea"/>
                        <a:ea typeface="+mn-ea"/>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en-US" altLang="ja-JP" sz="1400" dirty="0">
                          <a:effectLst/>
                          <a:latin typeface="+mn-ea"/>
                          <a:ea typeface="+mn-ea"/>
                        </a:rPr>
                        <a:t>5.271y</a:t>
                      </a:r>
                      <a:endParaRPr kumimoji="1" lang="ja-JP" altLang="en-US" sz="1400" dirty="0">
                        <a:effectLst/>
                        <a:latin typeface="+mn-ea"/>
                        <a:ea typeface="+mn-ea"/>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en-US" altLang="ja-JP" sz="1400" dirty="0">
                          <a:effectLst/>
                          <a:latin typeface="+mn-ea"/>
                          <a:ea typeface="+mn-ea"/>
                        </a:rPr>
                        <a:t>1.173 – 100%</a:t>
                      </a:r>
                    </a:p>
                    <a:p>
                      <a:r>
                        <a:rPr kumimoji="1" lang="en-US" altLang="ja-JP" sz="1400" dirty="0">
                          <a:effectLst/>
                          <a:latin typeface="+mn-ea"/>
                          <a:ea typeface="+mn-ea"/>
                        </a:rPr>
                        <a:t>1.333 – 100%</a:t>
                      </a:r>
                      <a:endParaRPr kumimoji="1" lang="ja-JP" altLang="en-US" sz="1400" dirty="0">
                        <a:effectLst/>
                        <a:latin typeface="+mn-ea"/>
                        <a:ea typeface="+mn-ea"/>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en-US" altLang="ja-JP" sz="1400" dirty="0">
                          <a:effectLst/>
                          <a:latin typeface="+mn-ea"/>
                          <a:ea typeface="+mn-ea"/>
                        </a:rPr>
                        <a:t>0.305</a:t>
                      </a:r>
                      <a:endParaRPr kumimoji="1" lang="ja-JP" altLang="en-US" sz="1400" dirty="0">
                        <a:effectLst/>
                        <a:latin typeface="+mn-ea"/>
                        <a:ea typeface="+mn-ea"/>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en-US" altLang="ja-JP" sz="1400" dirty="0">
                          <a:effectLst/>
                          <a:latin typeface="+mn-ea"/>
                          <a:ea typeface="+mn-ea"/>
                        </a:rPr>
                        <a:t>0.354</a:t>
                      </a:r>
                      <a:endParaRPr kumimoji="1" lang="ja-JP" altLang="en-US" sz="1400" dirty="0">
                        <a:effectLst/>
                        <a:latin typeface="+mn-ea"/>
                        <a:ea typeface="+mn-ea"/>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49848">
                <a:tc>
                  <a:txBody>
                    <a:bodyPr/>
                    <a:lstStyle/>
                    <a:p>
                      <a:r>
                        <a:rPr kumimoji="1" lang="en-US" altLang="ja-JP" sz="1400" baseline="30000" dirty="0">
                          <a:effectLst/>
                          <a:latin typeface="+mn-ea"/>
                          <a:ea typeface="+mn-ea"/>
                        </a:rPr>
                        <a:t>85</a:t>
                      </a:r>
                      <a:r>
                        <a:rPr kumimoji="1" lang="en-US" altLang="ja-JP" sz="1400" dirty="0">
                          <a:effectLst/>
                          <a:latin typeface="+mn-ea"/>
                          <a:ea typeface="+mn-ea"/>
                        </a:rPr>
                        <a:t>Sr</a:t>
                      </a:r>
                      <a:endParaRPr kumimoji="1" lang="ja-JP" altLang="en-US" sz="1400" dirty="0">
                        <a:effectLst/>
                        <a:latin typeface="+mn-ea"/>
                        <a:ea typeface="+mn-ea"/>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en-US" altLang="ja-JP" sz="1400" dirty="0">
                          <a:effectLst/>
                          <a:latin typeface="+mn-ea"/>
                          <a:ea typeface="+mn-ea"/>
                        </a:rPr>
                        <a:t>64.84d</a:t>
                      </a:r>
                      <a:endParaRPr kumimoji="1" lang="ja-JP" altLang="en-US" sz="1400" dirty="0">
                        <a:effectLst/>
                        <a:latin typeface="+mn-ea"/>
                        <a:ea typeface="+mn-ea"/>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en-US" altLang="ja-JP" sz="1400" dirty="0">
                          <a:effectLst/>
                          <a:latin typeface="+mn-ea"/>
                          <a:ea typeface="+mn-ea"/>
                        </a:rPr>
                        <a:t>0.514 – 96.0%</a:t>
                      </a:r>
                      <a:endParaRPr kumimoji="1" lang="ja-JP" altLang="en-US" sz="1400" dirty="0">
                        <a:effectLst/>
                        <a:latin typeface="+mn-ea"/>
                        <a:ea typeface="+mn-ea"/>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en-US" altLang="ja-JP" sz="1400" dirty="0">
                          <a:effectLst/>
                          <a:latin typeface="+mn-ea"/>
                          <a:ea typeface="+mn-ea"/>
                        </a:rPr>
                        <a:t>0.0711</a:t>
                      </a:r>
                      <a:endParaRPr kumimoji="1" lang="ja-JP" altLang="en-US" sz="1400" dirty="0">
                        <a:effectLst/>
                        <a:latin typeface="+mn-ea"/>
                        <a:ea typeface="+mn-ea"/>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en-US" altLang="ja-JP" sz="1400" dirty="0">
                          <a:effectLst/>
                          <a:latin typeface="+mn-ea"/>
                          <a:ea typeface="+mn-ea"/>
                        </a:rPr>
                        <a:t>0.0924</a:t>
                      </a:r>
                      <a:endParaRPr kumimoji="1" lang="ja-JP" altLang="en-US" sz="1400" dirty="0">
                        <a:effectLst/>
                        <a:latin typeface="+mn-ea"/>
                        <a:ea typeface="+mn-ea"/>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914953">
                <a:tc>
                  <a:txBody>
                    <a:bodyPr/>
                    <a:lstStyle/>
                    <a:p>
                      <a:r>
                        <a:rPr kumimoji="1" lang="en-US" altLang="ja-JP" sz="1400" baseline="30000" dirty="0">
                          <a:effectLst/>
                          <a:latin typeface="+mn-ea"/>
                          <a:ea typeface="+mn-ea"/>
                        </a:rPr>
                        <a:t>110m</a:t>
                      </a:r>
                      <a:r>
                        <a:rPr kumimoji="1" lang="en-US" altLang="ja-JP" sz="1400" dirty="0">
                          <a:effectLst/>
                          <a:latin typeface="+mn-ea"/>
                          <a:ea typeface="+mn-ea"/>
                        </a:rPr>
                        <a:t>Ag</a:t>
                      </a:r>
                      <a:endParaRPr kumimoji="1" lang="ja-JP" altLang="en-US" sz="1400" dirty="0">
                        <a:effectLst/>
                        <a:latin typeface="+mn-ea"/>
                        <a:ea typeface="+mn-ea"/>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en-US" altLang="ja-JP" sz="1400" dirty="0">
                          <a:effectLst/>
                          <a:latin typeface="+mn-ea"/>
                          <a:ea typeface="+mn-ea"/>
                        </a:rPr>
                        <a:t>249.8d</a:t>
                      </a:r>
                      <a:endParaRPr kumimoji="1" lang="ja-JP" altLang="en-US" sz="1400" dirty="0">
                        <a:effectLst/>
                        <a:latin typeface="+mn-ea"/>
                        <a:ea typeface="+mn-ea"/>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en-US" altLang="ja-JP" sz="1400" dirty="0">
                          <a:effectLst/>
                          <a:latin typeface="+mn-ea"/>
                          <a:ea typeface="+mn-ea"/>
                        </a:rPr>
                        <a:t>0.658 – 94.0%</a:t>
                      </a:r>
                    </a:p>
                    <a:p>
                      <a:r>
                        <a:rPr kumimoji="1" lang="en-US" altLang="ja-JP" sz="1400" dirty="0">
                          <a:effectLst/>
                          <a:latin typeface="+mn-ea"/>
                          <a:ea typeface="+mn-ea"/>
                        </a:rPr>
                        <a:t>0.885 – 72.2%</a:t>
                      </a:r>
                    </a:p>
                    <a:p>
                      <a:r>
                        <a:rPr kumimoji="1" lang="en-US" altLang="ja-JP" sz="1400" dirty="0">
                          <a:effectLst/>
                          <a:latin typeface="+mn-ea"/>
                          <a:ea typeface="+mn-ea"/>
                        </a:rPr>
                        <a:t>0.937 – 34.1%</a:t>
                      </a:r>
                    </a:p>
                    <a:p>
                      <a:r>
                        <a:rPr kumimoji="1" lang="en-US" altLang="ja-JP" sz="1400" dirty="0">
                          <a:effectLst/>
                          <a:latin typeface="+mn-ea"/>
                          <a:ea typeface="+mn-ea"/>
                        </a:rPr>
                        <a:t>1.384 – 24.1%</a:t>
                      </a:r>
                      <a:endParaRPr kumimoji="1" lang="ja-JP" altLang="en-US" sz="1400" dirty="0">
                        <a:effectLst/>
                        <a:latin typeface="+mn-ea"/>
                        <a:ea typeface="+mn-ea"/>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en-US" altLang="ja-JP" sz="1400" dirty="0">
                          <a:effectLst/>
                          <a:latin typeface="+mn-ea"/>
                          <a:ea typeface="+mn-ea"/>
                        </a:rPr>
                        <a:t>0.360</a:t>
                      </a:r>
                      <a:endParaRPr kumimoji="1" lang="ja-JP" altLang="en-US" sz="1400" dirty="0">
                        <a:effectLst/>
                        <a:latin typeface="+mn-ea"/>
                        <a:ea typeface="+mn-ea"/>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en-US" altLang="ja-JP" sz="1400" dirty="0">
                          <a:effectLst/>
                          <a:latin typeface="+mn-ea"/>
                          <a:ea typeface="+mn-ea"/>
                        </a:rPr>
                        <a:t>0.422</a:t>
                      </a:r>
                      <a:endParaRPr kumimoji="1" lang="ja-JP" altLang="en-US" sz="1400" dirty="0">
                        <a:effectLst/>
                        <a:latin typeface="+mn-ea"/>
                        <a:ea typeface="+mn-ea"/>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49848">
                <a:tc>
                  <a:txBody>
                    <a:bodyPr/>
                    <a:lstStyle/>
                    <a:p>
                      <a:r>
                        <a:rPr kumimoji="1" lang="en-US" altLang="ja-JP" sz="1400" baseline="30000" dirty="0">
                          <a:effectLst/>
                          <a:latin typeface="+mn-ea"/>
                          <a:ea typeface="+mn-ea"/>
                        </a:rPr>
                        <a:t>137</a:t>
                      </a:r>
                      <a:r>
                        <a:rPr kumimoji="1" lang="en-US" altLang="ja-JP" sz="1400" dirty="0">
                          <a:effectLst/>
                          <a:latin typeface="+mn-ea"/>
                          <a:ea typeface="+mn-ea"/>
                        </a:rPr>
                        <a:t>Cs</a:t>
                      </a:r>
                      <a:endParaRPr kumimoji="1" lang="ja-JP" altLang="en-US" sz="1400" dirty="0">
                        <a:effectLst/>
                        <a:latin typeface="+mn-ea"/>
                        <a:ea typeface="+mn-ea"/>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en-US" altLang="ja-JP" sz="1400" dirty="0">
                          <a:effectLst/>
                          <a:latin typeface="+mn-ea"/>
                          <a:ea typeface="+mn-ea"/>
                        </a:rPr>
                        <a:t>30.04y</a:t>
                      </a:r>
                      <a:endParaRPr kumimoji="1" lang="ja-JP" altLang="en-US" sz="1400" dirty="0">
                        <a:effectLst/>
                        <a:latin typeface="+mn-ea"/>
                        <a:ea typeface="+mn-ea"/>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en-US" altLang="ja-JP" sz="1400" dirty="0">
                          <a:effectLst/>
                          <a:latin typeface="+mn-ea"/>
                          <a:ea typeface="+mn-ea"/>
                        </a:rPr>
                        <a:t>0.662 – 85.1%</a:t>
                      </a:r>
                      <a:endParaRPr kumimoji="1" lang="ja-JP" altLang="en-US" sz="1400" dirty="0">
                        <a:effectLst/>
                        <a:latin typeface="+mn-ea"/>
                        <a:ea typeface="+mn-ea"/>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en-US" altLang="ja-JP" sz="1400" dirty="0">
                          <a:effectLst/>
                          <a:latin typeface="+mn-ea"/>
                          <a:ea typeface="+mn-ea"/>
                        </a:rPr>
                        <a:t>0.0779</a:t>
                      </a:r>
                      <a:endParaRPr kumimoji="1" lang="ja-JP" altLang="en-US" sz="1400" dirty="0">
                        <a:effectLst/>
                        <a:latin typeface="+mn-ea"/>
                        <a:ea typeface="+mn-ea"/>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en-US" altLang="ja-JP" sz="1400" dirty="0">
                          <a:effectLst/>
                          <a:latin typeface="+mn-ea"/>
                          <a:ea typeface="+mn-ea"/>
                        </a:rPr>
                        <a:t>0.0927</a:t>
                      </a:r>
                      <a:endParaRPr kumimoji="1" lang="ja-JP" altLang="en-US" sz="1400" dirty="0">
                        <a:effectLst/>
                        <a:latin typeface="+mn-ea"/>
                        <a:ea typeface="+mn-ea"/>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914953">
                <a:tc>
                  <a:txBody>
                    <a:bodyPr/>
                    <a:lstStyle/>
                    <a:p>
                      <a:r>
                        <a:rPr kumimoji="1" lang="en-US" altLang="ja-JP" sz="1400" baseline="30000" dirty="0">
                          <a:effectLst/>
                          <a:latin typeface="+mn-ea"/>
                          <a:ea typeface="+mn-ea"/>
                        </a:rPr>
                        <a:t>192</a:t>
                      </a:r>
                      <a:r>
                        <a:rPr kumimoji="1" lang="en-US" altLang="ja-JP" sz="1400" dirty="0">
                          <a:effectLst/>
                          <a:latin typeface="+mn-ea"/>
                          <a:ea typeface="+mn-ea"/>
                        </a:rPr>
                        <a:t>Ir</a:t>
                      </a:r>
                      <a:endParaRPr kumimoji="1" lang="ja-JP" altLang="en-US" sz="1400" dirty="0">
                        <a:effectLst/>
                        <a:latin typeface="+mn-ea"/>
                        <a:ea typeface="+mn-ea"/>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en-US" altLang="ja-JP" sz="1400" dirty="0">
                          <a:effectLst/>
                          <a:latin typeface="+mn-ea"/>
                          <a:ea typeface="+mn-ea"/>
                        </a:rPr>
                        <a:t>73.83d</a:t>
                      </a:r>
                      <a:endParaRPr kumimoji="1" lang="ja-JP" altLang="en-US" sz="1400" dirty="0">
                        <a:effectLst/>
                        <a:latin typeface="+mn-ea"/>
                        <a:ea typeface="+mn-ea"/>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en-US" altLang="ja-JP" sz="1400" dirty="0">
                          <a:effectLst/>
                          <a:latin typeface="+mn-ea"/>
                          <a:ea typeface="+mn-ea"/>
                        </a:rPr>
                        <a:t>0.296</a:t>
                      </a:r>
                      <a:r>
                        <a:rPr kumimoji="1" lang="en-US" altLang="ja-JP" sz="1400" baseline="0" dirty="0">
                          <a:effectLst/>
                          <a:latin typeface="+mn-ea"/>
                          <a:ea typeface="+mn-ea"/>
                        </a:rPr>
                        <a:t> – 28.7%</a:t>
                      </a:r>
                    </a:p>
                    <a:p>
                      <a:r>
                        <a:rPr kumimoji="1" lang="en-US" altLang="ja-JP" sz="1400" baseline="0" dirty="0">
                          <a:effectLst/>
                          <a:latin typeface="+mn-ea"/>
                          <a:ea typeface="+mn-ea"/>
                        </a:rPr>
                        <a:t>0.308 – 30.0%</a:t>
                      </a:r>
                    </a:p>
                    <a:p>
                      <a:r>
                        <a:rPr kumimoji="1" lang="en-US" altLang="ja-JP" sz="1400" baseline="0" dirty="0">
                          <a:effectLst/>
                          <a:latin typeface="+mn-ea"/>
                          <a:ea typeface="+mn-ea"/>
                        </a:rPr>
                        <a:t>0.317 – 82.7%</a:t>
                      </a:r>
                    </a:p>
                    <a:p>
                      <a:r>
                        <a:rPr kumimoji="1" lang="en-US" altLang="ja-JP" sz="1400" baseline="0" dirty="0">
                          <a:effectLst/>
                          <a:latin typeface="+mn-ea"/>
                          <a:ea typeface="+mn-ea"/>
                        </a:rPr>
                        <a:t>0.468 – 47.8%</a:t>
                      </a:r>
                      <a:endParaRPr kumimoji="1" lang="ja-JP" altLang="en-US" sz="1400" dirty="0">
                        <a:effectLst/>
                        <a:latin typeface="+mn-ea"/>
                        <a:ea typeface="+mn-ea"/>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en-US" altLang="ja-JP" sz="1400" dirty="0">
                          <a:effectLst/>
                          <a:latin typeface="+mn-ea"/>
                          <a:ea typeface="+mn-ea"/>
                        </a:rPr>
                        <a:t>0.117</a:t>
                      </a:r>
                      <a:endParaRPr kumimoji="1" lang="ja-JP" altLang="en-US" sz="1400" dirty="0">
                        <a:effectLst/>
                        <a:latin typeface="+mn-ea"/>
                        <a:ea typeface="+mn-ea"/>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en-US" altLang="ja-JP" sz="1400" dirty="0">
                          <a:effectLst/>
                          <a:latin typeface="+mn-ea"/>
                          <a:ea typeface="+mn-ea"/>
                        </a:rPr>
                        <a:t>0.139</a:t>
                      </a:r>
                      <a:endParaRPr kumimoji="1" lang="ja-JP" altLang="en-US" sz="1400" dirty="0">
                        <a:effectLst/>
                        <a:latin typeface="+mn-ea"/>
                        <a:ea typeface="+mn-ea"/>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349848">
                <a:tc>
                  <a:txBody>
                    <a:bodyPr/>
                    <a:lstStyle/>
                    <a:p>
                      <a:r>
                        <a:rPr kumimoji="1" lang="en-US" altLang="ja-JP" sz="1400" baseline="30000" dirty="0">
                          <a:effectLst/>
                          <a:latin typeface="+mn-ea"/>
                          <a:ea typeface="+mn-ea"/>
                        </a:rPr>
                        <a:t>241</a:t>
                      </a:r>
                      <a:r>
                        <a:rPr kumimoji="1" lang="en-US" altLang="ja-JP" sz="1400" dirty="0">
                          <a:effectLst/>
                          <a:latin typeface="+mn-ea"/>
                          <a:ea typeface="+mn-ea"/>
                        </a:rPr>
                        <a:t>Am</a:t>
                      </a:r>
                      <a:endParaRPr kumimoji="1" lang="ja-JP" altLang="en-US" sz="1400" dirty="0">
                        <a:effectLst/>
                        <a:latin typeface="+mn-ea"/>
                        <a:ea typeface="+mn-ea"/>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en-US" altLang="ja-JP" sz="1400" dirty="0">
                          <a:effectLst/>
                          <a:latin typeface="+mn-ea"/>
                          <a:ea typeface="+mn-ea"/>
                        </a:rPr>
                        <a:t>432.2y</a:t>
                      </a:r>
                      <a:endParaRPr kumimoji="1" lang="ja-JP" altLang="en-US" sz="1400" dirty="0">
                        <a:effectLst/>
                        <a:latin typeface="+mn-ea"/>
                        <a:ea typeface="+mn-ea"/>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en-US" altLang="ja-JP" sz="1400" dirty="0">
                          <a:effectLst/>
                          <a:latin typeface="+mn-ea"/>
                          <a:ea typeface="+mn-ea"/>
                        </a:rPr>
                        <a:t>0.0595 – 35.9%</a:t>
                      </a:r>
                      <a:endParaRPr kumimoji="1" lang="ja-JP" altLang="en-US" sz="1400" dirty="0">
                        <a:effectLst/>
                        <a:latin typeface="+mn-ea"/>
                        <a:ea typeface="+mn-ea"/>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en-US" altLang="ja-JP" sz="1400" dirty="0">
                          <a:effectLst/>
                          <a:latin typeface="+mn-ea"/>
                          <a:ea typeface="+mn-ea"/>
                        </a:rPr>
                        <a:t>0.00576</a:t>
                      </a:r>
                      <a:endParaRPr kumimoji="1" lang="ja-JP" altLang="en-US" sz="1400" dirty="0">
                        <a:effectLst/>
                        <a:latin typeface="+mn-ea"/>
                        <a:ea typeface="+mn-ea"/>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en-US" altLang="ja-JP" sz="1400" dirty="0">
                          <a:effectLst/>
                          <a:latin typeface="+mn-ea"/>
                          <a:ea typeface="+mn-ea"/>
                        </a:rPr>
                        <a:t>0.0151</a:t>
                      </a:r>
                      <a:endParaRPr kumimoji="1" lang="ja-JP" altLang="en-US" sz="1400" dirty="0">
                        <a:effectLst/>
                        <a:latin typeface="+mn-ea"/>
                        <a:ea typeface="+mn-ea"/>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9"/>
                  </a:ext>
                </a:extLst>
              </a:tr>
            </a:tbl>
          </a:graphicData>
        </a:graphic>
      </p:graphicFrame>
      <p:sp>
        <p:nvSpPr>
          <p:cNvPr id="2" name="スライド番号プレースホルダー 1">
            <a:extLst>
              <a:ext uri="{FF2B5EF4-FFF2-40B4-BE49-F238E27FC236}">
                <a16:creationId xmlns:a16="http://schemas.microsoft.com/office/drawing/2014/main" id="{B58402F4-6D37-0C49-BEEA-134C875DE281}"/>
              </a:ext>
            </a:extLst>
          </p:cNvPr>
          <p:cNvSpPr>
            <a:spLocks noGrp="1"/>
          </p:cNvSpPr>
          <p:nvPr>
            <p:ph type="sldNum" sz="quarter" idx="12"/>
          </p:nvPr>
        </p:nvSpPr>
        <p:spPr/>
        <p:txBody>
          <a:bodyPr/>
          <a:lstStyle/>
          <a:p>
            <a:fld id="{58DD1769-DAE9-6C4E-82F4-B62273FFA290}" type="slidenum">
              <a:rPr kumimoji="1" lang="ja-JP" altLang="en-US" smtClean="0"/>
              <a:t>17</a:t>
            </a:fld>
            <a:endParaRPr kumimoji="1" lang="ja-JP" altLang="en-US"/>
          </a:p>
        </p:txBody>
      </p:sp>
      <p:sp>
        <p:nvSpPr>
          <p:cNvPr id="3" name="テキスト ボックス 2">
            <a:extLst>
              <a:ext uri="{FF2B5EF4-FFF2-40B4-BE49-F238E27FC236}">
                <a16:creationId xmlns:a16="http://schemas.microsoft.com/office/drawing/2014/main" id="{4952BC1E-B17F-141D-90B4-1B943FD5A451}"/>
              </a:ext>
            </a:extLst>
          </p:cNvPr>
          <p:cNvSpPr txBox="1"/>
          <p:nvPr/>
        </p:nvSpPr>
        <p:spPr>
          <a:xfrm>
            <a:off x="628649" y="1806227"/>
            <a:ext cx="592185" cy="323165"/>
          </a:xfrm>
          <a:prstGeom prst="rect">
            <a:avLst/>
          </a:prstGeom>
          <a:solidFill>
            <a:schemeClr val="tx2">
              <a:lumMod val="20000"/>
              <a:lumOff val="80000"/>
            </a:schemeClr>
          </a:solidFill>
        </p:spPr>
        <p:txBody>
          <a:bodyPr wrap="square" rtlCol="0">
            <a:spAutoFit/>
          </a:bodyPr>
          <a:lstStyle/>
          <a:p>
            <a:pPr algn="ctr"/>
            <a:r>
              <a:rPr kumimoji="1" lang="en-US" altLang="ja-JP" sz="1500" baseline="30000" dirty="0"/>
              <a:t>22</a:t>
            </a:r>
            <a:r>
              <a:rPr kumimoji="1" lang="en-US" altLang="ja-JP" sz="1500" dirty="0"/>
              <a:t>Na</a:t>
            </a:r>
            <a:endParaRPr kumimoji="1" lang="ja-JP" altLang="en-US" sz="1500" dirty="0"/>
          </a:p>
        </p:txBody>
      </p:sp>
    </p:spTree>
    <p:extLst>
      <p:ext uri="{BB962C8B-B14F-4D97-AF65-F5344CB8AC3E}">
        <p14:creationId xmlns:p14="http://schemas.microsoft.com/office/powerpoint/2010/main" val="31929195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p:txBody>
          <a:bodyPr/>
          <a:lstStyle/>
          <a:p>
            <a:r>
              <a:rPr lang="ja-JP" altLang="en-US"/>
              <a:t>皮膚線量の計算</a:t>
            </a:r>
            <a:endParaRPr lang="ja-JP" altLang="en-US" dirty="0"/>
          </a:p>
        </p:txBody>
      </p:sp>
      <p:sp>
        <p:nvSpPr>
          <p:cNvPr id="5" name="テキスト ボックス 4"/>
          <p:cNvSpPr txBox="1"/>
          <p:nvPr/>
        </p:nvSpPr>
        <p:spPr>
          <a:xfrm>
            <a:off x="888456" y="2094153"/>
            <a:ext cx="1499128" cy="523220"/>
          </a:xfrm>
          <a:prstGeom prst="rect">
            <a:avLst/>
          </a:prstGeom>
          <a:noFill/>
        </p:spPr>
        <p:txBody>
          <a:bodyPr wrap="none" rtlCol="0">
            <a:spAutoFit/>
          </a:bodyPr>
          <a:lstStyle/>
          <a:p>
            <a:r>
              <a:rPr kumimoji="1" lang="en-US" altLang="ja-JP" sz="2800" dirty="0">
                <a:latin typeface="+mn-ea"/>
              </a:rPr>
              <a:t>H</a:t>
            </a:r>
            <a:r>
              <a:rPr kumimoji="1" lang="en-US" altLang="ja-JP" sz="2800" baseline="-25000" dirty="0">
                <a:latin typeface="+mn-ea"/>
              </a:rPr>
              <a:t>T(skin)</a:t>
            </a:r>
            <a:r>
              <a:rPr kumimoji="1" lang="en-US" altLang="ja-JP" sz="2800" dirty="0">
                <a:latin typeface="+mn-ea"/>
              </a:rPr>
              <a:t>=</a:t>
            </a:r>
            <a:endParaRPr kumimoji="1" lang="ja-JP" altLang="en-US" sz="2800" dirty="0">
              <a:latin typeface="+mn-ea"/>
            </a:endParaRPr>
          </a:p>
        </p:txBody>
      </p:sp>
      <p:cxnSp>
        <p:nvCxnSpPr>
          <p:cNvPr id="6" name="直線コネクタ 5"/>
          <p:cNvCxnSpPr>
            <a:stCxn id="5" idx="3"/>
          </p:cNvCxnSpPr>
          <p:nvPr/>
        </p:nvCxnSpPr>
        <p:spPr>
          <a:xfrm>
            <a:off x="2387584" y="2355763"/>
            <a:ext cx="268935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2555095" y="1850201"/>
            <a:ext cx="2241319" cy="523220"/>
          </a:xfrm>
          <a:prstGeom prst="rect">
            <a:avLst/>
          </a:prstGeom>
          <a:noFill/>
        </p:spPr>
        <p:txBody>
          <a:bodyPr wrap="none" rtlCol="0">
            <a:spAutoFit/>
          </a:bodyPr>
          <a:lstStyle/>
          <a:p>
            <a:r>
              <a:rPr kumimoji="1" lang="en-US" altLang="ja-JP" sz="2800" dirty="0" err="1">
                <a:latin typeface="+mn-ea"/>
              </a:rPr>
              <a:t>C</a:t>
            </a:r>
            <a:r>
              <a:rPr kumimoji="1" lang="en-US" altLang="ja-JP" sz="2800" baseline="-25000" dirty="0" err="1">
                <a:latin typeface="+mn-ea"/>
              </a:rPr>
              <a:t>skin</a:t>
            </a:r>
            <a:r>
              <a:rPr kumimoji="1" lang="en-US" altLang="ja-JP" sz="2800" baseline="-25000" dirty="0">
                <a:latin typeface="+mn-ea"/>
              </a:rPr>
              <a:t> </a:t>
            </a:r>
            <a:r>
              <a:rPr kumimoji="1" lang="en-US" altLang="ja-JP" sz="2800" dirty="0">
                <a:latin typeface="+mn-ea"/>
                <a:sym typeface="Symbol"/>
              </a:rPr>
              <a:t> CF  t</a:t>
            </a:r>
            <a:endParaRPr kumimoji="1" lang="ja-JP" altLang="en-US" sz="2800" dirty="0">
              <a:latin typeface="+mn-ea"/>
            </a:endParaRPr>
          </a:p>
        </p:txBody>
      </p:sp>
      <p:sp>
        <p:nvSpPr>
          <p:cNvPr id="8" name="テキスト ボックス 7"/>
          <p:cNvSpPr txBox="1"/>
          <p:nvPr/>
        </p:nvSpPr>
        <p:spPr>
          <a:xfrm>
            <a:off x="3445616" y="2401349"/>
            <a:ext cx="628698" cy="523220"/>
          </a:xfrm>
          <a:prstGeom prst="rect">
            <a:avLst/>
          </a:prstGeom>
          <a:noFill/>
        </p:spPr>
        <p:txBody>
          <a:bodyPr wrap="none" rtlCol="0">
            <a:spAutoFit/>
          </a:bodyPr>
          <a:lstStyle/>
          <a:p>
            <a:r>
              <a:rPr kumimoji="1" lang="en-US" altLang="ja-JP" sz="2800" dirty="0">
                <a:latin typeface="+mn-ea"/>
                <a:sym typeface="Symbol"/>
              </a:rPr>
              <a:t>SF</a:t>
            </a:r>
            <a:endParaRPr kumimoji="1" lang="ja-JP" altLang="en-US" sz="2800" dirty="0">
              <a:latin typeface="+mn-ea"/>
            </a:endParaRPr>
          </a:p>
        </p:txBody>
      </p:sp>
      <p:cxnSp>
        <p:nvCxnSpPr>
          <p:cNvPr id="9" name="直線矢印コネクタ 8"/>
          <p:cNvCxnSpPr/>
          <p:nvPr/>
        </p:nvCxnSpPr>
        <p:spPr>
          <a:xfrm flipV="1">
            <a:off x="1608536" y="2662959"/>
            <a:ext cx="0" cy="18960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779622" y="2877477"/>
            <a:ext cx="1657825" cy="307777"/>
          </a:xfrm>
          <a:prstGeom prst="rect">
            <a:avLst/>
          </a:prstGeom>
          <a:noFill/>
        </p:spPr>
        <p:txBody>
          <a:bodyPr wrap="none" rtlCol="0">
            <a:spAutoFit/>
          </a:bodyPr>
          <a:lstStyle/>
          <a:p>
            <a:pPr algn="ctr"/>
            <a:r>
              <a:rPr lang="ja-JP" altLang="en-US" sz="1400" dirty="0">
                <a:latin typeface="+mn-ea"/>
              </a:rPr>
              <a:t>皮膚吸収線量</a:t>
            </a:r>
            <a:r>
              <a:rPr lang="en-US" altLang="ja-JP" sz="1200" dirty="0">
                <a:latin typeface="+mn-ea"/>
              </a:rPr>
              <a:t>(µ</a:t>
            </a:r>
            <a:r>
              <a:rPr lang="en-US" altLang="ja-JP" sz="1200" dirty="0" err="1">
                <a:latin typeface="+mn-ea"/>
              </a:rPr>
              <a:t>Gy</a:t>
            </a:r>
            <a:r>
              <a:rPr lang="en-US" altLang="ja-JP" sz="1200" dirty="0">
                <a:latin typeface="+mn-ea"/>
              </a:rPr>
              <a:t>)</a:t>
            </a:r>
            <a:endParaRPr kumimoji="1" lang="ja-JP" altLang="en-US" sz="1200" dirty="0">
              <a:latin typeface="+mn-ea"/>
            </a:endParaRPr>
          </a:p>
        </p:txBody>
      </p:sp>
      <p:sp>
        <p:nvSpPr>
          <p:cNvPr id="11" name="テキスト ボックス 10"/>
          <p:cNvSpPr txBox="1"/>
          <p:nvPr/>
        </p:nvSpPr>
        <p:spPr>
          <a:xfrm>
            <a:off x="3258040" y="3032526"/>
            <a:ext cx="1088760" cy="307777"/>
          </a:xfrm>
          <a:prstGeom prst="rect">
            <a:avLst/>
          </a:prstGeom>
          <a:noFill/>
        </p:spPr>
        <p:txBody>
          <a:bodyPr wrap="none" rtlCol="0">
            <a:spAutoFit/>
          </a:bodyPr>
          <a:lstStyle/>
          <a:p>
            <a:pPr algn="ctr"/>
            <a:r>
              <a:rPr lang="ja-JP" altLang="en-US" sz="1400" dirty="0">
                <a:latin typeface="+mn-ea"/>
              </a:rPr>
              <a:t>遮蔽係数</a:t>
            </a:r>
            <a:r>
              <a:rPr lang="en-US" altLang="ja-JP" sz="1200" dirty="0">
                <a:latin typeface="+mn-ea"/>
              </a:rPr>
              <a:t>(-)</a:t>
            </a:r>
            <a:endParaRPr kumimoji="1" lang="ja-JP" altLang="en-US" sz="1200" dirty="0">
              <a:latin typeface="+mn-ea"/>
            </a:endParaRPr>
          </a:p>
        </p:txBody>
      </p:sp>
      <p:sp>
        <p:nvSpPr>
          <p:cNvPr id="12" name="テキスト ボックス 11"/>
          <p:cNvSpPr txBox="1"/>
          <p:nvPr/>
        </p:nvSpPr>
        <p:spPr>
          <a:xfrm>
            <a:off x="1229896" y="1437317"/>
            <a:ext cx="1967206" cy="492443"/>
          </a:xfrm>
          <a:prstGeom prst="rect">
            <a:avLst/>
          </a:prstGeom>
          <a:noFill/>
        </p:spPr>
        <p:txBody>
          <a:bodyPr wrap="none" rtlCol="0">
            <a:spAutoFit/>
          </a:bodyPr>
          <a:lstStyle/>
          <a:p>
            <a:pPr algn="ctr"/>
            <a:r>
              <a:rPr lang="ja-JP" altLang="en-US" sz="1400" dirty="0">
                <a:latin typeface="+mn-ea"/>
              </a:rPr>
              <a:t>皮膚の表面放射能密度</a:t>
            </a:r>
            <a:endParaRPr lang="en-US" altLang="ja-JP" sz="1400" dirty="0">
              <a:latin typeface="+mn-ea"/>
            </a:endParaRPr>
          </a:p>
          <a:p>
            <a:pPr algn="ctr"/>
            <a:r>
              <a:rPr lang="en-US" altLang="ja-JP" sz="1200" dirty="0">
                <a:latin typeface="+mn-ea"/>
              </a:rPr>
              <a:t>(</a:t>
            </a:r>
            <a:r>
              <a:rPr lang="en-US" altLang="ja-JP" sz="1200" dirty="0" err="1">
                <a:latin typeface="+mn-ea"/>
              </a:rPr>
              <a:t>Bq</a:t>
            </a:r>
            <a:r>
              <a:rPr lang="en-US" altLang="ja-JP" sz="1200" dirty="0">
                <a:latin typeface="+mn-ea"/>
              </a:rPr>
              <a:t> cm</a:t>
            </a:r>
            <a:r>
              <a:rPr lang="en-US" altLang="ja-JP" sz="1200" baseline="30000" dirty="0">
                <a:latin typeface="+mn-ea"/>
              </a:rPr>
              <a:t>-2</a:t>
            </a:r>
            <a:r>
              <a:rPr lang="en-US" altLang="ja-JP" sz="1200" dirty="0">
                <a:latin typeface="+mn-ea"/>
              </a:rPr>
              <a:t>)</a:t>
            </a:r>
            <a:endParaRPr kumimoji="1" lang="ja-JP" altLang="en-US" sz="1200" dirty="0">
              <a:latin typeface="+mn-ea"/>
            </a:endParaRPr>
          </a:p>
        </p:txBody>
      </p:sp>
      <p:sp>
        <p:nvSpPr>
          <p:cNvPr id="13" name="テキスト ボックス 12"/>
          <p:cNvSpPr txBox="1"/>
          <p:nvPr/>
        </p:nvSpPr>
        <p:spPr>
          <a:xfrm>
            <a:off x="3304439" y="1221293"/>
            <a:ext cx="1680268" cy="677108"/>
          </a:xfrm>
          <a:prstGeom prst="rect">
            <a:avLst/>
          </a:prstGeom>
          <a:noFill/>
        </p:spPr>
        <p:txBody>
          <a:bodyPr wrap="none" rtlCol="0">
            <a:spAutoFit/>
          </a:bodyPr>
          <a:lstStyle/>
          <a:p>
            <a:pPr algn="ctr"/>
            <a:r>
              <a:rPr lang="ja-JP" altLang="en-US" sz="1400" dirty="0">
                <a:latin typeface="+mn-ea"/>
              </a:rPr>
              <a:t>換算係数</a:t>
            </a:r>
            <a:endParaRPr lang="en-US" altLang="ja-JP" sz="1400" dirty="0">
              <a:latin typeface="+mn-ea"/>
            </a:endParaRPr>
          </a:p>
          <a:p>
            <a:pPr algn="ctr"/>
            <a:r>
              <a:rPr lang="en-US" altLang="ja-JP" sz="1200" dirty="0">
                <a:latin typeface="+mn-ea"/>
              </a:rPr>
              <a:t>([</a:t>
            </a:r>
            <a:r>
              <a:rPr lang="en-US" altLang="ja-JP" sz="1200" dirty="0" err="1">
                <a:latin typeface="+mn-ea"/>
              </a:rPr>
              <a:t>nGy</a:t>
            </a:r>
            <a:r>
              <a:rPr lang="en-US" altLang="ja-JP" sz="1200" dirty="0">
                <a:latin typeface="+mn-ea"/>
              </a:rPr>
              <a:t> h</a:t>
            </a:r>
            <a:r>
              <a:rPr lang="en-US" altLang="ja-JP" sz="1200" baseline="30000" dirty="0">
                <a:latin typeface="+mn-ea"/>
              </a:rPr>
              <a:t>-1</a:t>
            </a:r>
            <a:r>
              <a:rPr lang="en-US" altLang="ja-JP" sz="1200" dirty="0">
                <a:latin typeface="+mn-ea"/>
              </a:rPr>
              <a:t>]/[</a:t>
            </a:r>
            <a:r>
              <a:rPr lang="en-US" altLang="ja-JP" sz="1200" dirty="0" err="1">
                <a:latin typeface="+mn-ea"/>
              </a:rPr>
              <a:t>Bq</a:t>
            </a:r>
            <a:r>
              <a:rPr lang="en-US" altLang="ja-JP" sz="1200" dirty="0">
                <a:latin typeface="+mn-ea"/>
              </a:rPr>
              <a:t> cm</a:t>
            </a:r>
            <a:r>
              <a:rPr lang="en-US" altLang="ja-JP" sz="1200" baseline="30000" dirty="0">
                <a:latin typeface="+mn-ea"/>
              </a:rPr>
              <a:t>-2</a:t>
            </a:r>
            <a:r>
              <a:rPr lang="en-US" altLang="ja-JP" sz="1200" dirty="0">
                <a:latin typeface="+mn-ea"/>
              </a:rPr>
              <a:t>])</a:t>
            </a:r>
            <a:endParaRPr lang="ja-JP" altLang="en-US" sz="1200" dirty="0">
              <a:latin typeface="+mn-ea"/>
            </a:endParaRPr>
          </a:p>
          <a:p>
            <a:pPr algn="ctr"/>
            <a:endParaRPr kumimoji="1" lang="ja-JP" altLang="en-US" sz="1200" dirty="0">
              <a:latin typeface="+mn-ea"/>
            </a:endParaRPr>
          </a:p>
        </p:txBody>
      </p:sp>
      <p:cxnSp>
        <p:nvCxnSpPr>
          <p:cNvPr id="14" name="直線矢印コネクタ 13"/>
          <p:cNvCxnSpPr/>
          <p:nvPr/>
        </p:nvCxnSpPr>
        <p:spPr>
          <a:xfrm flipV="1">
            <a:off x="3768776" y="2805469"/>
            <a:ext cx="0" cy="18960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a:off x="4128816" y="1751770"/>
            <a:ext cx="0" cy="18960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flipH="1">
            <a:off x="5077654" y="1941953"/>
            <a:ext cx="173921" cy="9480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5100059" y="1653341"/>
            <a:ext cx="1082348" cy="492443"/>
          </a:xfrm>
          <a:prstGeom prst="rect">
            <a:avLst/>
          </a:prstGeom>
          <a:noFill/>
        </p:spPr>
        <p:txBody>
          <a:bodyPr wrap="none" rtlCol="0">
            <a:spAutoFit/>
          </a:bodyPr>
          <a:lstStyle/>
          <a:p>
            <a:pPr algn="ctr"/>
            <a:r>
              <a:rPr kumimoji="1" lang="ja-JP" altLang="en-US" sz="1400" dirty="0">
                <a:latin typeface="+mn-ea"/>
              </a:rPr>
              <a:t>ばく露時間</a:t>
            </a:r>
            <a:endParaRPr lang="en-US" altLang="ja-JP" sz="1400" dirty="0">
              <a:latin typeface="+mn-ea"/>
            </a:endParaRPr>
          </a:p>
          <a:p>
            <a:pPr algn="ctr"/>
            <a:r>
              <a:rPr lang="en-US" altLang="ja-JP" sz="1200" dirty="0">
                <a:latin typeface="+mn-ea"/>
              </a:rPr>
              <a:t>(h)</a:t>
            </a:r>
            <a:endParaRPr kumimoji="1" lang="ja-JP" altLang="en-US" sz="1200" dirty="0">
              <a:latin typeface="+mn-ea"/>
            </a:endParaRPr>
          </a:p>
        </p:txBody>
      </p:sp>
      <p:cxnSp>
        <p:nvCxnSpPr>
          <p:cNvPr id="18" name="直線矢印コネクタ 17"/>
          <p:cNvCxnSpPr/>
          <p:nvPr/>
        </p:nvCxnSpPr>
        <p:spPr>
          <a:xfrm>
            <a:off x="2357651" y="1941373"/>
            <a:ext cx="173921" cy="9480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9"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90016" y="3284984"/>
            <a:ext cx="5234112" cy="3167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テキスト ボックス 19"/>
          <p:cNvSpPr txBox="1"/>
          <p:nvPr/>
        </p:nvSpPr>
        <p:spPr>
          <a:xfrm>
            <a:off x="2034507" y="6441731"/>
            <a:ext cx="2366353" cy="307777"/>
          </a:xfrm>
          <a:prstGeom prst="rect">
            <a:avLst/>
          </a:prstGeom>
          <a:noFill/>
        </p:spPr>
        <p:txBody>
          <a:bodyPr wrap="none" rtlCol="0">
            <a:spAutoFit/>
          </a:bodyPr>
          <a:lstStyle/>
          <a:p>
            <a:r>
              <a:rPr kumimoji="1" lang="el-GR" altLang="ja-JP" sz="1400" dirty="0">
                <a:latin typeface="+mn-ea"/>
              </a:rPr>
              <a:t>β</a:t>
            </a:r>
            <a:r>
              <a:rPr lang="ja-JP" altLang="en-US" sz="1400" dirty="0">
                <a:latin typeface="+mn-ea"/>
              </a:rPr>
              <a:t>線最大エネルギー</a:t>
            </a:r>
            <a:r>
              <a:rPr kumimoji="1" lang="en-US" altLang="ja-JP" sz="1400" dirty="0">
                <a:latin typeface="+mn-ea"/>
              </a:rPr>
              <a:t> (MeV)</a:t>
            </a:r>
            <a:endParaRPr kumimoji="1" lang="ja-JP" altLang="en-US" sz="1400" dirty="0">
              <a:latin typeface="+mn-ea"/>
            </a:endParaRPr>
          </a:p>
        </p:txBody>
      </p:sp>
      <p:sp>
        <p:nvSpPr>
          <p:cNvPr id="21" name="テキスト ボックス 20"/>
          <p:cNvSpPr txBox="1"/>
          <p:nvPr/>
        </p:nvSpPr>
        <p:spPr>
          <a:xfrm rot="16200000">
            <a:off x="-848294" y="4714789"/>
            <a:ext cx="2154756" cy="307777"/>
          </a:xfrm>
          <a:prstGeom prst="rect">
            <a:avLst/>
          </a:prstGeom>
          <a:noFill/>
        </p:spPr>
        <p:txBody>
          <a:bodyPr wrap="none" rtlCol="0">
            <a:spAutoFit/>
          </a:bodyPr>
          <a:lstStyle/>
          <a:p>
            <a:pPr algn="ctr"/>
            <a:r>
              <a:rPr kumimoji="1" lang="en-US" altLang="ja-JP" sz="1400" dirty="0">
                <a:latin typeface="+mn-ea"/>
              </a:rPr>
              <a:t>CF</a:t>
            </a:r>
            <a:r>
              <a:rPr lang="en-US" altLang="ja-JP" sz="1400" dirty="0">
                <a:latin typeface="+mn-ea"/>
              </a:rPr>
              <a:t>([</a:t>
            </a:r>
            <a:r>
              <a:rPr lang="en-US" altLang="ja-JP" sz="1400" dirty="0" err="1">
                <a:latin typeface="+mn-ea"/>
              </a:rPr>
              <a:t>nGy</a:t>
            </a:r>
            <a:r>
              <a:rPr lang="en-US" altLang="ja-JP" sz="1400" dirty="0">
                <a:latin typeface="+mn-ea"/>
              </a:rPr>
              <a:t> h</a:t>
            </a:r>
            <a:r>
              <a:rPr lang="en-US" altLang="ja-JP" sz="1400" baseline="30000" dirty="0">
                <a:latin typeface="+mn-ea"/>
              </a:rPr>
              <a:t>-1</a:t>
            </a:r>
            <a:r>
              <a:rPr lang="en-US" altLang="ja-JP" sz="1400" dirty="0">
                <a:latin typeface="+mn-ea"/>
              </a:rPr>
              <a:t>]/[</a:t>
            </a:r>
            <a:r>
              <a:rPr lang="en-US" altLang="ja-JP" sz="1400" dirty="0" err="1">
                <a:latin typeface="+mn-ea"/>
              </a:rPr>
              <a:t>Bq</a:t>
            </a:r>
            <a:r>
              <a:rPr lang="en-US" altLang="ja-JP" sz="1400" dirty="0">
                <a:latin typeface="+mn-ea"/>
              </a:rPr>
              <a:t> cm</a:t>
            </a:r>
            <a:r>
              <a:rPr lang="en-US" altLang="ja-JP" sz="1400" baseline="30000" dirty="0">
                <a:latin typeface="+mn-ea"/>
              </a:rPr>
              <a:t>-2</a:t>
            </a:r>
            <a:r>
              <a:rPr lang="en-US" altLang="ja-JP" sz="1400" dirty="0">
                <a:latin typeface="+mn-ea"/>
              </a:rPr>
              <a:t>])</a:t>
            </a:r>
            <a:endParaRPr lang="ja-JP" altLang="en-US" sz="1400" dirty="0">
              <a:latin typeface="+mn-ea"/>
            </a:endParaRPr>
          </a:p>
        </p:txBody>
      </p:sp>
      <p:cxnSp>
        <p:nvCxnSpPr>
          <p:cNvPr id="22" name="直線コネクタ 21"/>
          <p:cNvCxnSpPr/>
          <p:nvPr/>
        </p:nvCxnSpPr>
        <p:spPr>
          <a:xfrm>
            <a:off x="755576" y="3748097"/>
            <a:ext cx="475252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角丸四角形吹き出し 22"/>
          <p:cNvSpPr/>
          <p:nvPr/>
        </p:nvSpPr>
        <p:spPr>
          <a:xfrm>
            <a:off x="4555846" y="3259079"/>
            <a:ext cx="963135" cy="349324"/>
          </a:xfrm>
          <a:prstGeom prst="wedgeRoundRectCallout">
            <a:avLst>
              <a:gd name="adj1" fmla="val 26293"/>
              <a:gd name="adj2" fmla="val 78619"/>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1"/>
              </a:solidFill>
              <a:latin typeface="+mn-ea"/>
            </a:endParaRPr>
          </a:p>
        </p:txBody>
      </p:sp>
      <p:sp>
        <p:nvSpPr>
          <p:cNvPr id="24" name="テキスト ボックス 23"/>
          <p:cNvSpPr txBox="1"/>
          <p:nvPr/>
        </p:nvSpPr>
        <p:spPr>
          <a:xfrm>
            <a:off x="4688599" y="3257803"/>
            <a:ext cx="697627" cy="369332"/>
          </a:xfrm>
          <a:prstGeom prst="rect">
            <a:avLst/>
          </a:prstGeom>
          <a:noFill/>
        </p:spPr>
        <p:txBody>
          <a:bodyPr wrap="none" rtlCol="0" anchor="ctr">
            <a:spAutoFit/>
          </a:bodyPr>
          <a:lstStyle/>
          <a:p>
            <a:r>
              <a:rPr kumimoji="1" lang="en-US" altLang="ja-JP" dirty="0">
                <a:latin typeface="+mn-ea"/>
              </a:rPr>
              <a:t>3000</a:t>
            </a:r>
            <a:endParaRPr kumimoji="1" lang="ja-JP" altLang="en-US" dirty="0">
              <a:latin typeface="+mn-ea"/>
            </a:endParaRPr>
          </a:p>
        </p:txBody>
      </p:sp>
      <p:sp>
        <p:nvSpPr>
          <p:cNvPr id="25" name="テキスト ボックス 24"/>
          <p:cNvSpPr txBox="1"/>
          <p:nvPr/>
        </p:nvSpPr>
        <p:spPr>
          <a:xfrm>
            <a:off x="5868144" y="3375800"/>
            <a:ext cx="2952328" cy="83099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altLang="ja-JP" sz="1600" baseline="30000" dirty="0">
                <a:latin typeface="+mn-ea"/>
              </a:rPr>
              <a:t>131</a:t>
            </a:r>
            <a:r>
              <a:rPr lang="en-US" altLang="ja-JP" sz="1600" dirty="0">
                <a:latin typeface="+mn-ea"/>
              </a:rPr>
              <a:t>I</a:t>
            </a:r>
            <a:r>
              <a:rPr lang="ja-JP" altLang="en-US" sz="1600" dirty="0">
                <a:latin typeface="+mn-ea"/>
              </a:rPr>
              <a:t>が皮膚上に表面放射能密度</a:t>
            </a:r>
            <a:r>
              <a:rPr kumimoji="1" lang="en-US" altLang="ja-JP" sz="1600" dirty="0">
                <a:latin typeface="+mn-ea"/>
              </a:rPr>
              <a:t>40 </a:t>
            </a:r>
            <a:r>
              <a:rPr kumimoji="1" lang="en-US" altLang="ja-JP" sz="1600" dirty="0" err="1">
                <a:latin typeface="+mn-ea"/>
              </a:rPr>
              <a:t>Bq</a:t>
            </a:r>
            <a:r>
              <a:rPr kumimoji="1" lang="en-US" altLang="ja-JP" sz="1600" dirty="0">
                <a:latin typeface="+mn-ea"/>
              </a:rPr>
              <a:t> cm</a:t>
            </a:r>
            <a:r>
              <a:rPr kumimoji="1" lang="en-US" altLang="ja-JP" sz="1600" baseline="30000" dirty="0">
                <a:latin typeface="+mn-ea"/>
              </a:rPr>
              <a:t>-2</a:t>
            </a:r>
            <a:r>
              <a:rPr kumimoji="1" lang="en-US" altLang="ja-JP" sz="1600" dirty="0">
                <a:latin typeface="+mn-ea"/>
              </a:rPr>
              <a:t> </a:t>
            </a:r>
            <a:r>
              <a:rPr kumimoji="1" lang="ja-JP" altLang="en-US" sz="1600" dirty="0">
                <a:latin typeface="+mn-ea"/>
              </a:rPr>
              <a:t>で</a:t>
            </a:r>
            <a:r>
              <a:rPr kumimoji="1" lang="en-US" altLang="ja-JP" sz="1600" dirty="0">
                <a:latin typeface="+mn-ea"/>
              </a:rPr>
              <a:t>10</a:t>
            </a:r>
            <a:r>
              <a:rPr kumimoji="1" lang="ja-JP" altLang="en-US" sz="1600" dirty="0">
                <a:latin typeface="+mn-ea"/>
              </a:rPr>
              <a:t>時間付着した場合</a:t>
            </a:r>
            <a:r>
              <a:rPr kumimoji="1" lang="ja-JP" altLang="en-US" sz="1600">
                <a:latin typeface="+mn-ea"/>
              </a:rPr>
              <a:t>の皮膚</a:t>
            </a:r>
            <a:r>
              <a:rPr lang="ja-JP" altLang="en-US" sz="1600">
                <a:latin typeface="+mn-ea"/>
              </a:rPr>
              <a:t>吸収</a:t>
            </a:r>
            <a:r>
              <a:rPr kumimoji="1" lang="ja-JP" altLang="en-US" sz="1600">
                <a:latin typeface="+mn-ea"/>
              </a:rPr>
              <a:t>線量</a:t>
            </a:r>
            <a:endParaRPr kumimoji="1" lang="ja-JP" altLang="en-US" sz="1600" dirty="0">
              <a:latin typeface="+mn-ea"/>
            </a:endParaRPr>
          </a:p>
        </p:txBody>
      </p:sp>
      <p:sp>
        <p:nvSpPr>
          <p:cNvPr id="26" name="下矢印 25"/>
          <p:cNvSpPr/>
          <p:nvPr/>
        </p:nvSpPr>
        <p:spPr>
          <a:xfrm>
            <a:off x="6876256" y="4221088"/>
            <a:ext cx="936104"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27" name="テキスト ボックス 26"/>
          <p:cNvSpPr txBox="1"/>
          <p:nvPr/>
        </p:nvSpPr>
        <p:spPr>
          <a:xfrm>
            <a:off x="5788433" y="4581128"/>
            <a:ext cx="2933685" cy="2062103"/>
          </a:xfrm>
          <a:prstGeom prst="rect">
            <a:avLst/>
          </a:prstGeom>
          <a:noFill/>
        </p:spPr>
        <p:txBody>
          <a:bodyPr wrap="square" rtlCol="0">
            <a:spAutoFit/>
          </a:bodyPr>
          <a:lstStyle/>
          <a:p>
            <a:r>
              <a:rPr kumimoji="1" lang="en-US" altLang="ja-JP" sz="1400" dirty="0" err="1">
                <a:latin typeface="+mn-ea"/>
              </a:rPr>
              <a:t>C</a:t>
            </a:r>
            <a:r>
              <a:rPr kumimoji="1" lang="en-US" altLang="ja-JP" sz="1400" baseline="-25000" dirty="0" err="1">
                <a:latin typeface="+mn-ea"/>
              </a:rPr>
              <a:t>skin</a:t>
            </a:r>
            <a:r>
              <a:rPr kumimoji="1" lang="en-US" altLang="ja-JP" sz="1400" dirty="0">
                <a:latin typeface="+mn-ea"/>
                <a:sym typeface="Symbol"/>
              </a:rPr>
              <a:t>= 40</a:t>
            </a:r>
            <a:r>
              <a:rPr lang="en-US" altLang="ja-JP" sz="1400" dirty="0">
                <a:latin typeface="+mn-ea"/>
              </a:rPr>
              <a:t> (</a:t>
            </a:r>
            <a:r>
              <a:rPr lang="en-US" altLang="ja-JP" sz="1400" dirty="0" err="1">
                <a:latin typeface="+mn-ea"/>
              </a:rPr>
              <a:t>Bq</a:t>
            </a:r>
            <a:r>
              <a:rPr lang="en-US" altLang="ja-JP" sz="1400" dirty="0">
                <a:latin typeface="+mn-ea"/>
              </a:rPr>
              <a:t> cm</a:t>
            </a:r>
            <a:r>
              <a:rPr lang="en-US" altLang="ja-JP" sz="1400" baseline="30000" dirty="0">
                <a:latin typeface="+mn-ea"/>
              </a:rPr>
              <a:t>-2</a:t>
            </a:r>
            <a:r>
              <a:rPr lang="en-US" altLang="ja-JP" sz="1400" dirty="0">
                <a:latin typeface="+mn-ea"/>
              </a:rPr>
              <a:t>)</a:t>
            </a:r>
            <a:endParaRPr lang="ja-JP" altLang="en-US" sz="1400" dirty="0">
              <a:latin typeface="+mn-ea"/>
            </a:endParaRPr>
          </a:p>
          <a:p>
            <a:r>
              <a:rPr lang="en-US" altLang="ja-JP" sz="1400" dirty="0">
                <a:latin typeface="+mn-ea"/>
                <a:sym typeface="Symbol"/>
              </a:rPr>
              <a:t>CF = 1319 </a:t>
            </a:r>
            <a:r>
              <a:rPr lang="en-US" altLang="ja-JP" sz="1400" dirty="0">
                <a:latin typeface="+mn-ea"/>
              </a:rPr>
              <a:t>([</a:t>
            </a:r>
            <a:r>
              <a:rPr lang="en-US" altLang="ja-JP" sz="1400" dirty="0" err="1">
                <a:latin typeface="+mn-ea"/>
              </a:rPr>
              <a:t>nGy</a:t>
            </a:r>
            <a:r>
              <a:rPr lang="en-US" altLang="ja-JP" sz="1400" dirty="0">
                <a:latin typeface="+mn-ea"/>
              </a:rPr>
              <a:t> h</a:t>
            </a:r>
            <a:r>
              <a:rPr lang="en-US" altLang="ja-JP" sz="1400" baseline="30000" dirty="0">
                <a:latin typeface="+mn-ea"/>
              </a:rPr>
              <a:t>-1</a:t>
            </a:r>
            <a:r>
              <a:rPr lang="en-US" altLang="ja-JP" sz="1400" dirty="0">
                <a:latin typeface="+mn-ea"/>
              </a:rPr>
              <a:t>]/[</a:t>
            </a:r>
            <a:r>
              <a:rPr lang="en-US" altLang="ja-JP" sz="1400" dirty="0" err="1">
                <a:latin typeface="+mn-ea"/>
              </a:rPr>
              <a:t>Bq</a:t>
            </a:r>
            <a:r>
              <a:rPr lang="en-US" altLang="ja-JP" sz="1400" dirty="0">
                <a:latin typeface="+mn-ea"/>
              </a:rPr>
              <a:t> cm</a:t>
            </a:r>
            <a:r>
              <a:rPr lang="en-US" altLang="ja-JP" sz="1400" baseline="30000" dirty="0">
                <a:latin typeface="+mn-ea"/>
              </a:rPr>
              <a:t>-2</a:t>
            </a:r>
            <a:r>
              <a:rPr lang="en-US" altLang="ja-JP" sz="1400" dirty="0">
                <a:latin typeface="+mn-ea"/>
              </a:rPr>
              <a:t>])</a:t>
            </a:r>
            <a:endParaRPr lang="ja-JP" altLang="en-US" sz="1400" dirty="0">
              <a:latin typeface="+mn-ea"/>
            </a:endParaRPr>
          </a:p>
          <a:p>
            <a:r>
              <a:rPr kumimoji="1" lang="en-US" altLang="ja-JP" sz="1400" dirty="0">
                <a:latin typeface="+mn-ea"/>
              </a:rPr>
              <a:t>t=10 (h)</a:t>
            </a:r>
          </a:p>
          <a:p>
            <a:endParaRPr lang="en-US" altLang="ja-JP" sz="1400" dirty="0">
              <a:latin typeface="+mn-ea"/>
            </a:endParaRPr>
          </a:p>
          <a:p>
            <a:r>
              <a:rPr kumimoji="1" lang="en-US" altLang="ja-JP" dirty="0">
                <a:latin typeface="+mn-ea"/>
              </a:rPr>
              <a:t>H</a:t>
            </a:r>
            <a:r>
              <a:rPr kumimoji="1" lang="en-US" altLang="ja-JP" baseline="-25000" dirty="0">
                <a:latin typeface="+mn-ea"/>
              </a:rPr>
              <a:t>T(skin)</a:t>
            </a:r>
            <a:r>
              <a:rPr kumimoji="1" lang="en-US" altLang="ja-JP" dirty="0">
                <a:latin typeface="+mn-ea"/>
              </a:rPr>
              <a:t>=40*1319*10</a:t>
            </a:r>
          </a:p>
          <a:p>
            <a:r>
              <a:rPr lang="en-US" altLang="ja-JP" dirty="0">
                <a:latin typeface="+mn-ea"/>
              </a:rPr>
              <a:t>          =527,600 (</a:t>
            </a:r>
            <a:r>
              <a:rPr lang="en-US" altLang="ja-JP" dirty="0" err="1">
                <a:latin typeface="+mn-ea"/>
              </a:rPr>
              <a:t>nGy</a:t>
            </a:r>
            <a:r>
              <a:rPr lang="en-US" altLang="ja-JP" dirty="0">
                <a:latin typeface="+mn-ea"/>
              </a:rPr>
              <a:t>)</a:t>
            </a:r>
          </a:p>
          <a:p>
            <a:r>
              <a:rPr lang="en-US" altLang="ja-JP" dirty="0">
                <a:latin typeface="+mn-ea"/>
              </a:rPr>
              <a:t>          =527 (µ</a:t>
            </a:r>
            <a:r>
              <a:rPr lang="en-US" altLang="ja-JP" dirty="0" err="1">
                <a:latin typeface="+mn-ea"/>
              </a:rPr>
              <a:t>Gy</a:t>
            </a:r>
            <a:r>
              <a:rPr lang="en-US" altLang="ja-JP" dirty="0">
                <a:latin typeface="+mn-ea"/>
              </a:rPr>
              <a:t>)</a:t>
            </a:r>
          </a:p>
          <a:p>
            <a:r>
              <a:rPr lang="en-US" altLang="ja-JP" dirty="0">
                <a:latin typeface="+mn-ea"/>
              </a:rPr>
              <a:t>          =</a:t>
            </a:r>
            <a:r>
              <a:rPr lang="en-US" altLang="ja-JP" dirty="0">
                <a:solidFill>
                  <a:srgbClr val="FF0000"/>
                </a:solidFill>
                <a:latin typeface="+mn-ea"/>
              </a:rPr>
              <a:t>0.5 (</a:t>
            </a:r>
            <a:r>
              <a:rPr lang="en-US" altLang="ja-JP" dirty="0" err="1">
                <a:solidFill>
                  <a:srgbClr val="FF0000"/>
                </a:solidFill>
                <a:latin typeface="+mn-ea"/>
              </a:rPr>
              <a:t>mGy</a:t>
            </a:r>
            <a:r>
              <a:rPr lang="en-US" altLang="ja-JP" dirty="0">
                <a:solidFill>
                  <a:srgbClr val="FF0000"/>
                </a:solidFill>
                <a:latin typeface="+mn-ea"/>
              </a:rPr>
              <a:t>) </a:t>
            </a:r>
            <a:endParaRPr kumimoji="1" lang="ja-JP" altLang="en-US" dirty="0">
              <a:solidFill>
                <a:srgbClr val="FF0000"/>
              </a:solidFill>
              <a:latin typeface="+mn-ea"/>
            </a:endParaRPr>
          </a:p>
        </p:txBody>
      </p:sp>
      <p:sp>
        <p:nvSpPr>
          <p:cNvPr id="2" name="スライド番号プレースホルダー 1">
            <a:extLst>
              <a:ext uri="{FF2B5EF4-FFF2-40B4-BE49-F238E27FC236}">
                <a16:creationId xmlns:a16="http://schemas.microsoft.com/office/drawing/2014/main" id="{951C4E3E-357B-2445-A83B-84D3DCAAB9E1}"/>
              </a:ext>
            </a:extLst>
          </p:cNvPr>
          <p:cNvSpPr>
            <a:spLocks noGrp="1"/>
          </p:cNvSpPr>
          <p:nvPr>
            <p:ph type="sldNum" sz="quarter" idx="12"/>
          </p:nvPr>
        </p:nvSpPr>
        <p:spPr/>
        <p:txBody>
          <a:bodyPr/>
          <a:lstStyle/>
          <a:p>
            <a:fld id="{58DD1769-DAE9-6C4E-82F4-B62273FFA290}" type="slidenum">
              <a:rPr kumimoji="1" lang="ja-JP" altLang="en-US" smtClean="0"/>
              <a:t>18</a:t>
            </a:fld>
            <a:endParaRPr kumimoji="1" lang="ja-JP" altLang="en-US"/>
          </a:p>
        </p:txBody>
      </p:sp>
      <p:sp>
        <p:nvSpPr>
          <p:cNvPr id="3" name="正方形/長方形 2">
            <a:extLst>
              <a:ext uri="{FF2B5EF4-FFF2-40B4-BE49-F238E27FC236}">
                <a16:creationId xmlns:a16="http://schemas.microsoft.com/office/drawing/2014/main" id="{73849C0C-7522-8149-9DC8-013D01E87869}"/>
              </a:ext>
            </a:extLst>
          </p:cNvPr>
          <p:cNvSpPr/>
          <p:nvPr/>
        </p:nvSpPr>
        <p:spPr>
          <a:xfrm>
            <a:off x="5691574" y="2389563"/>
            <a:ext cx="3127402" cy="830997"/>
          </a:xfrm>
          <a:prstGeom prst="rect">
            <a:avLst/>
          </a:prstGeom>
        </p:spPr>
        <p:txBody>
          <a:bodyPr wrap="square">
            <a:spAutoFit/>
          </a:bodyPr>
          <a:lstStyle/>
          <a:p>
            <a:r>
              <a:rPr lang="ja-JP" altLang="en-US" sz="1200" dirty="0"/>
              <a:t>換算係数は、皮膚表面汚染密度</a:t>
            </a:r>
            <a:r>
              <a:rPr lang="en-US" altLang="ja-JP" sz="1200" dirty="0"/>
              <a:t>(</a:t>
            </a:r>
            <a:r>
              <a:rPr lang="en-US" altLang="ja-JP" sz="1200" dirty="0" err="1"/>
              <a:t>Bq</a:t>
            </a:r>
            <a:r>
              <a:rPr lang="en-US" altLang="ja-JP" sz="1200" dirty="0"/>
              <a:t>/㎠)</a:t>
            </a:r>
            <a:r>
              <a:rPr lang="ja-JP" altLang="en-US" sz="1200" dirty="0"/>
              <a:t>から皮膚吸収線量</a:t>
            </a:r>
            <a:r>
              <a:rPr lang="en-US" altLang="ja-JP" sz="1200" dirty="0"/>
              <a:t>(</a:t>
            </a:r>
            <a:r>
              <a:rPr lang="en-US" altLang="ja-JP" sz="1200" dirty="0" err="1"/>
              <a:t>Gy</a:t>
            </a:r>
            <a:r>
              <a:rPr lang="en-US" altLang="ja-JP" sz="1200" dirty="0"/>
              <a:t>)</a:t>
            </a:r>
            <a:r>
              <a:rPr lang="ja-JP" altLang="en-US" sz="1200" dirty="0" err="1"/>
              <a:t>を算</a:t>
            </a:r>
            <a:r>
              <a:rPr lang="ja-JP" altLang="en-US" sz="1200" dirty="0"/>
              <a:t>出するのに必要な定数で、核種毎に値が異なり、アイソトープ手帳の表で確認する必要があります。</a:t>
            </a:r>
          </a:p>
        </p:txBody>
      </p:sp>
    </p:spTree>
    <p:extLst>
      <p:ext uri="{BB962C8B-B14F-4D97-AF65-F5344CB8AC3E}">
        <p14:creationId xmlns:p14="http://schemas.microsoft.com/office/powerpoint/2010/main" val="9358229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71351DE-5921-DD45-9AB2-E9D464117299}"/>
              </a:ext>
            </a:extLst>
          </p:cNvPr>
          <p:cNvSpPr>
            <a:spLocks noGrp="1"/>
          </p:cNvSpPr>
          <p:nvPr>
            <p:ph type="title"/>
          </p:nvPr>
        </p:nvSpPr>
        <p:spPr/>
        <p:txBody>
          <a:bodyPr/>
          <a:lstStyle/>
          <a:p>
            <a:r>
              <a:rPr kumimoji="1" lang="ja-JP" altLang="en-US"/>
              <a:t>再構築</a:t>
            </a:r>
          </a:p>
        </p:txBody>
      </p:sp>
      <p:pic>
        <p:nvPicPr>
          <p:cNvPr id="3" name="Picture 4">
            <a:extLst>
              <a:ext uri="{FF2B5EF4-FFF2-40B4-BE49-F238E27FC236}">
                <a16:creationId xmlns:a16="http://schemas.microsoft.com/office/drawing/2014/main" id="{681058DF-CFF7-074B-B902-BA504BE1318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915816" y="1124744"/>
            <a:ext cx="3900487" cy="3170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5">
            <a:extLst>
              <a:ext uri="{FF2B5EF4-FFF2-40B4-BE49-F238E27FC236}">
                <a16:creationId xmlns:a16="http://schemas.microsoft.com/office/drawing/2014/main" id="{2DEF789B-173B-FA42-912A-8F0D2E4119BC}"/>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387850" y="3432175"/>
            <a:ext cx="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pic>
      <p:pic>
        <p:nvPicPr>
          <p:cNvPr id="5" name="Picture 6">
            <a:extLst>
              <a:ext uri="{FF2B5EF4-FFF2-40B4-BE49-F238E27FC236}">
                <a16:creationId xmlns:a16="http://schemas.microsoft.com/office/drawing/2014/main" id="{D0B9DAC8-91E6-9F4F-983D-687BC781FABF}"/>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563608" y="3775472"/>
            <a:ext cx="1500767" cy="2592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88B8A844-5B72-2545-954C-764F14A587BD}"/>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064375" y="1268760"/>
            <a:ext cx="2079625" cy="299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2" descr="作業図">
            <a:extLst>
              <a:ext uri="{FF2B5EF4-FFF2-40B4-BE49-F238E27FC236}">
                <a16:creationId xmlns:a16="http://schemas.microsoft.com/office/drawing/2014/main" id="{77691FBB-3494-3D47-AB36-F629CDEDB9C8}"/>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951215" y="2767360"/>
            <a:ext cx="3019425" cy="3600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スライド番号プレースホルダー 7">
            <a:extLst>
              <a:ext uri="{FF2B5EF4-FFF2-40B4-BE49-F238E27FC236}">
                <a16:creationId xmlns:a16="http://schemas.microsoft.com/office/drawing/2014/main" id="{7D96734A-CC05-CE40-98F5-BFC0E25E461D}"/>
              </a:ext>
            </a:extLst>
          </p:cNvPr>
          <p:cNvSpPr>
            <a:spLocks noGrp="1"/>
          </p:cNvSpPr>
          <p:nvPr>
            <p:ph type="sldNum" sz="quarter" idx="12"/>
          </p:nvPr>
        </p:nvSpPr>
        <p:spPr/>
        <p:txBody>
          <a:bodyPr/>
          <a:lstStyle/>
          <a:p>
            <a:fld id="{58DD1769-DAE9-6C4E-82F4-B62273FFA290}" type="slidenum">
              <a:rPr kumimoji="1" lang="ja-JP" altLang="en-US" smtClean="0"/>
              <a:t>19</a:t>
            </a:fld>
            <a:endParaRPr kumimoji="1" lang="ja-JP" altLang="en-US"/>
          </a:p>
        </p:txBody>
      </p:sp>
    </p:spTree>
    <p:extLst>
      <p:ext uri="{BB962C8B-B14F-4D97-AF65-F5344CB8AC3E}">
        <p14:creationId xmlns:p14="http://schemas.microsoft.com/office/powerpoint/2010/main" val="934242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7">
            <a:extLst>
              <a:ext uri="{FF2B5EF4-FFF2-40B4-BE49-F238E27FC236}">
                <a16:creationId xmlns:a16="http://schemas.microsoft.com/office/drawing/2014/main" id="{AF47384B-1566-F54F-B719-AD2C5689567E}"/>
              </a:ext>
            </a:extLst>
          </p:cNvPr>
          <p:cNvSpPr>
            <a:spLocks noGrp="1"/>
          </p:cNvSpPr>
          <p:nvPr>
            <p:ph type="title"/>
          </p:nvPr>
        </p:nvSpPr>
        <p:spPr/>
        <p:txBody>
          <a:bodyPr/>
          <a:lstStyle/>
          <a:p>
            <a:r>
              <a:rPr kumimoji="1" lang="ja-JP" altLang="en-US"/>
              <a:t>被ばく線量評価</a:t>
            </a:r>
          </a:p>
        </p:txBody>
      </p:sp>
      <p:pic>
        <p:nvPicPr>
          <p:cNvPr id="5" name="図 4" descr="放射線災害イラスト_外部被ばく.png">
            <a:extLst>
              <a:ext uri="{FF2B5EF4-FFF2-40B4-BE49-F238E27FC236}">
                <a16:creationId xmlns:a16="http://schemas.microsoft.com/office/drawing/2014/main" id="{DBD5A771-B820-854F-A0B8-C41D88051C8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8648" y="1531784"/>
            <a:ext cx="1924003" cy="1924003"/>
          </a:xfrm>
          <a:prstGeom prst="rect">
            <a:avLst/>
          </a:prstGeom>
        </p:spPr>
      </p:pic>
      <p:pic>
        <p:nvPicPr>
          <p:cNvPr id="6" name="図 5" descr="放射線災害イラスト_内部被ばく.png">
            <a:extLst>
              <a:ext uri="{FF2B5EF4-FFF2-40B4-BE49-F238E27FC236}">
                <a16:creationId xmlns:a16="http://schemas.microsoft.com/office/drawing/2014/main" id="{FB97B132-9643-714D-834F-D786598526E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1410" y="4917023"/>
            <a:ext cx="1678480" cy="1678480"/>
          </a:xfrm>
          <a:prstGeom prst="rect">
            <a:avLst/>
          </a:prstGeom>
        </p:spPr>
      </p:pic>
      <p:pic>
        <p:nvPicPr>
          <p:cNvPr id="7" name="コンテンツ プレースホルダ 3" descr="局所被ばく.png">
            <a:extLst>
              <a:ext uri="{FF2B5EF4-FFF2-40B4-BE49-F238E27FC236}">
                <a16:creationId xmlns:a16="http://schemas.microsoft.com/office/drawing/2014/main" id="{F0F50CD2-3FD4-C740-A43A-961013E3D34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433808" y="3126651"/>
            <a:ext cx="1362263" cy="1435126"/>
          </a:xfrm>
          <a:prstGeom prst="rect">
            <a:avLst/>
          </a:prstGeom>
        </p:spPr>
      </p:pic>
      <p:sp>
        <p:nvSpPr>
          <p:cNvPr id="8" name="角丸四角形 7">
            <a:extLst>
              <a:ext uri="{FF2B5EF4-FFF2-40B4-BE49-F238E27FC236}">
                <a16:creationId xmlns:a16="http://schemas.microsoft.com/office/drawing/2014/main" id="{E0D00669-063F-7344-94D2-A2773FDEDE38}"/>
              </a:ext>
            </a:extLst>
          </p:cNvPr>
          <p:cNvSpPr/>
          <p:nvPr/>
        </p:nvSpPr>
        <p:spPr>
          <a:xfrm>
            <a:off x="835393" y="1262226"/>
            <a:ext cx="1398494" cy="35858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a:t>外部</a:t>
            </a:r>
            <a:r>
              <a:rPr kumimoji="1" lang="ja-JP" altLang="en-US"/>
              <a:t>被ばく</a:t>
            </a:r>
          </a:p>
        </p:txBody>
      </p:sp>
      <p:sp>
        <p:nvSpPr>
          <p:cNvPr id="10" name="角丸四角形 9">
            <a:extLst>
              <a:ext uri="{FF2B5EF4-FFF2-40B4-BE49-F238E27FC236}">
                <a16:creationId xmlns:a16="http://schemas.microsoft.com/office/drawing/2014/main" id="{EFCFCFAA-63FF-1B40-B9EA-97D6357C75BF}"/>
              </a:ext>
            </a:extLst>
          </p:cNvPr>
          <p:cNvSpPr/>
          <p:nvPr/>
        </p:nvSpPr>
        <p:spPr>
          <a:xfrm>
            <a:off x="835393" y="4680192"/>
            <a:ext cx="1398494" cy="358588"/>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kumimoji="1" lang="ja-JP" altLang="en-US"/>
              <a:t>内部被ばく</a:t>
            </a:r>
          </a:p>
        </p:txBody>
      </p:sp>
      <p:sp>
        <p:nvSpPr>
          <p:cNvPr id="11" name="テキスト ボックス 10">
            <a:extLst>
              <a:ext uri="{FF2B5EF4-FFF2-40B4-BE49-F238E27FC236}">
                <a16:creationId xmlns:a16="http://schemas.microsoft.com/office/drawing/2014/main" id="{CCFB201C-B727-5B48-BD67-82542BA33ED9}"/>
              </a:ext>
            </a:extLst>
          </p:cNvPr>
          <p:cNvSpPr txBox="1"/>
          <p:nvPr/>
        </p:nvSpPr>
        <p:spPr>
          <a:xfrm>
            <a:off x="1592013" y="1801315"/>
            <a:ext cx="1082348" cy="307777"/>
          </a:xfrm>
          <a:prstGeom prst="rect">
            <a:avLst/>
          </a:prstGeom>
          <a:noFill/>
        </p:spPr>
        <p:txBody>
          <a:bodyPr wrap="none" rtlCol="0">
            <a:spAutoFit/>
          </a:bodyPr>
          <a:lstStyle/>
          <a:p>
            <a:r>
              <a:rPr kumimoji="1" lang="ja-JP" altLang="en-US" sz="1400"/>
              <a:t>全身被ばく</a:t>
            </a:r>
          </a:p>
        </p:txBody>
      </p:sp>
      <p:sp>
        <p:nvSpPr>
          <p:cNvPr id="12" name="テキスト ボックス 11">
            <a:extLst>
              <a:ext uri="{FF2B5EF4-FFF2-40B4-BE49-F238E27FC236}">
                <a16:creationId xmlns:a16="http://schemas.microsoft.com/office/drawing/2014/main" id="{FEE0C7AC-2BD9-CE4D-BEFD-BB306A433118}"/>
              </a:ext>
            </a:extLst>
          </p:cNvPr>
          <p:cNvSpPr txBox="1"/>
          <p:nvPr/>
        </p:nvSpPr>
        <p:spPr>
          <a:xfrm>
            <a:off x="993466" y="3959133"/>
            <a:ext cx="1082348" cy="307777"/>
          </a:xfrm>
          <a:prstGeom prst="rect">
            <a:avLst/>
          </a:prstGeom>
          <a:noFill/>
        </p:spPr>
        <p:txBody>
          <a:bodyPr wrap="none" rtlCol="0">
            <a:spAutoFit/>
          </a:bodyPr>
          <a:lstStyle/>
          <a:p>
            <a:r>
              <a:rPr kumimoji="1" lang="ja-JP" altLang="en-US" sz="1400"/>
              <a:t>局所被ばく</a:t>
            </a:r>
          </a:p>
        </p:txBody>
      </p:sp>
      <p:sp>
        <p:nvSpPr>
          <p:cNvPr id="13" name="右矢印 12">
            <a:extLst>
              <a:ext uri="{FF2B5EF4-FFF2-40B4-BE49-F238E27FC236}">
                <a16:creationId xmlns:a16="http://schemas.microsoft.com/office/drawing/2014/main" id="{D353AF8B-65EF-8847-AE42-2B6B02182E5F}"/>
              </a:ext>
            </a:extLst>
          </p:cNvPr>
          <p:cNvSpPr/>
          <p:nvPr/>
        </p:nvSpPr>
        <p:spPr>
          <a:xfrm>
            <a:off x="3115150" y="2806931"/>
            <a:ext cx="2913700" cy="11059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a:t>線量評価</a:t>
            </a:r>
          </a:p>
        </p:txBody>
      </p:sp>
      <p:sp>
        <p:nvSpPr>
          <p:cNvPr id="14" name="テキスト ボックス 13">
            <a:extLst>
              <a:ext uri="{FF2B5EF4-FFF2-40B4-BE49-F238E27FC236}">
                <a16:creationId xmlns:a16="http://schemas.microsoft.com/office/drawing/2014/main" id="{C3CBAC5B-FDCB-6344-B271-9232E302734D}"/>
              </a:ext>
            </a:extLst>
          </p:cNvPr>
          <p:cNvSpPr txBox="1"/>
          <p:nvPr/>
        </p:nvSpPr>
        <p:spPr>
          <a:xfrm>
            <a:off x="6303684" y="3750942"/>
            <a:ext cx="2179728" cy="646331"/>
          </a:xfrm>
          <a:prstGeom prst="rect">
            <a:avLst/>
          </a:prstGeom>
          <a:noFill/>
        </p:spPr>
        <p:txBody>
          <a:bodyPr wrap="square" rtlCol="0">
            <a:spAutoFit/>
          </a:bodyPr>
          <a:lstStyle/>
          <a:p>
            <a:r>
              <a:rPr kumimoji="1" lang="ja-JP" altLang="en-US" dirty="0"/>
              <a:t>診断、治療方針の決定、予後の評価</a:t>
            </a:r>
          </a:p>
        </p:txBody>
      </p:sp>
      <p:sp>
        <p:nvSpPr>
          <p:cNvPr id="16" name="角丸四角形 15">
            <a:extLst>
              <a:ext uri="{FF2B5EF4-FFF2-40B4-BE49-F238E27FC236}">
                <a16:creationId xmlns:a16="http://schemas.microsoft.com/office/drawing/2014/main" id="{E537A83D-2AF7-D64C-8B07-321DCC94489A}"/>
              </a:ext>
            </a:extLst>
          </p:cNvPr>
          <p:cNvSpPr/>
          <p:nvPr/>
        </p:nvSpPr>
        <p:spPr>
          <a:xfrm>
            <a:off x="6071139" y="2998987"/>
            <a:ext cx="2660485" cy="62086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600" dirty="0"/>
              <a:t>被ばく医療には線量評価が不可欠</a:t>
            </a:r>
          </a:p>
        </p:txBody>
      </p:sp>
      <p:sp>
        <p:nvSpPr>
          <p:cNvPr id="17" name="Rectangle 3">
            <a:extLst>
              <a:ext uri="{FF2B5EF4-FFF2-40B4-BE49-F238E27FC236}">
                <a16:creationId xmlns:a16="http://schemas.microsoft.com/office/drawing/2014/main" id="{3D6A4E25-4BAD-F349-B78F-D49321BEDA77}"/>
              </a:ext>
            </a:extLst>
          </p:cNvPr>
          <p:cNvSpPr txBox="1">
            <a:spLocks noChangeArrowheads="1"/>
          </p:cNvSpPr>
          <p:nvPr/>
        </p:nvSpPr>
        <p:spPr>
          <a:xfrm>
            <a:off x="2552651" y="5063154"/>
            <a:ext cx="5872584" cy="1353155"/>
          </a:xfrm>
          <a:prstGeom prst="rect">
            <a:avLst/>
          </a:prstGeom>
        </p:spPr>
        <p:style>
          <a:lnRef idx="2">
            <a:schemeClr val="accent1"/>
          </a:lnRef>
          <a:fillRef idx="1">
            <a:schemeClr val="lt1"/>
          </a:fillRef>
          <a:effectRef idx="0">
            <a:schemeClr val="accent1"/>
          </a:effectRef>
          <a:fontRef idx="minor">
            <a:schemeClr val="dk1"/>
          </a:fontRef>
        </p:style>
        <p:txBody>
          <a:bodyPr/>
          <a:lstStyle>
            <a:lvl1pPr marL="342900" indent="-342900" algn="l" rtl="0" eaLnBrk="1" fontAlgn="base" hangingPunct="1">
              <a:spcBef>
                <a:spcPct val="20000"/>
              </a:spcBef>
              <a:spcAft>
                <a:spcPct val="0"/>
              </a:spcAft>
              <a:buClr>
                <a:srgbClr val="333399"/>
              </a:buClr>
              <a:buFont typeface="Wingdings" charset="0"/>
              <a:buChar char="n"/>
              <a:defRPr kumimoji="1" sz="2800">
                <a:solidFill>
                  <a:srgbClr val="272776"/>
                </a:solidFill>
                <a:latin typeface="+mn-lt"/>
                <a:ea typeface="+mn-ea"/>
                <a:cs typeface="+mn-cs"/>
              </a:defRPr>
            </a:lvl1pPr>
            <a:lvl2pPr marL="742950" indent="-285750" algn="l" rtl="0" eaLnBrk="1" fontAlgn="base" hangingPunct="1">
              <a:spcBef>
                <a:spcPct val="20000"/>
              </a:spcBef>
              <a:spcAft>
                <a:spcPct val="0"/>
              </a:spcAft>
              <a:buClr>
                <a:srgbClr val="3399FF"/>
              </a:buClr>
              <a:buFont typeface="Wingdings" charset="0"/>
              <a:buChar char="u"/>
              <a:defRPr kumimoji="1" sz="2400">
                <a:solidFill>
                  <a:srgbClr val="272776"/>
                </a:solidFill>
                <a:latin typeface="+mn-lt"/>
                <a:ea typeface="+mn-ea"/>
              </a:defRPr>
            </a:lvl2pPr>
            <a:lvl3pPr marL="1143000" indent="-228600" algn="l" rtl="0" eaLnBrk="1" fontAlgn="base" hangingPunct="1">
              <a:spcBef>
                <a:spcPct val="20000"/>
              </a:spcBef>
              <a:spcAft>
                <a:spcPct val="0"/>
              </a:spcAft>
              <a:buClr>
                <a:srgbClr val="00FFFF"/>
              </a:buClr>
              <a:buFont typeface="Wingdings" charset="0"/>
              <a:buChar char="l"/>
              <a:defRPr kumimoji="1" sz="2000">
                <a:solidFill>
                  <a:srgbClr val="272776"/>
                </a:solidFill>
                <a:latin typeface="+mn-lt"/>
                <a:ea typeface="+mn-ea"/>
              </a:defRPr>
            </a:lvl3pPr>
            <a:lvl4pPr marL="1600200" indent="-228600" algn="l" rtl="0" eaLnBrk="1" fontAlgn="base" hangingPunct="1">
              <a:spcBef>
                <a:spcPct val="20000"/>
              </a:spcBef>
              <a:spcAft>
                <a:spcPct val="0"/>
              </a:spcAft>
              <a:buChar char="–"/>
              <a:defRPr kumimoji="1">
                <a:solidFill>
                  <a:srgbClr val="272776"/>
                </a:solidFill>
                <a:latin typeface="+mn-lt"/>
                <a:ea typeface="+mn-ea"/>
              </a:defRPr>
            </a:lvl4pPr>
            <a:lvl5pPr marL="2057400" indent="-228600" algn="l" rtl="0" eaLnBrk="1" fontAlgn="base" hangingPunct="1">
              <a:spcBef>
                <a:spcPct val="20000"/>
              </a:spcBef>
              <a:spcAft>
                <a:spcPct val="0"/>
              </a:spcAft>
              <a:buChar char="»"/>
              <a:defRPr kumimoji="1" sz="1600">
                <a:solidFill>
                  <a:srgbClr val="272776"/>
                </a:solidFill>
                <a:latin typeface="+mn-lt"/>
                <a:ea typeface="+mn-ea"/>
              </a:defRPr>
            </a:lvl5pPr>
            <a:lvl6pPr marL="2514600" indent="-228600" algn="l" rtl="0" eaLnBrk="1" fontAlgn="base" hangingPunct="1">
              <a:spcBef>
                <a:spcPct val="20000"/>
              </a:spcBef>
              <a:spcAft>
                <a:spcPct val="0"/>
              </a:spcAft>
              <a:buChar char="»"/>
              <a:defRPr kumimoji="1" sz="1600">
                <a:solidFill>
                  <a:srgbClr val="272776"/>
                </a:solidFill>
                <a:latin typeface="+mn-lt"/>
                <a:ea typeface="+mn-ea"/>
              </a:defRPr>
            </a:lvl6pPr>
            <a:lvl7pPr marL="2971800" indent="-228600" algn="l" rtl="0" eaLnBrk="1" fontAlgn="base" hangingPunct="1">
              <a:spcBef>
                <a:spcPct val="20000"/>
              </a:spcBef>
              <a:spcAft>
                <a:spcPct val="0"/>
              </a:spcAft>
              <a:buChar char="»"/>
              <a:defRPr kumimoji="1" sz="1600">
                <a:solidFill>
                  <a:srgbClr val="272776"/>
                </a:solidFill>
                <a:latin typeface="+mn-lt"/>
                <a:ea typeface="+mn-ea"/>
              </a:defRPr>
            </a:lvl7pPr>
            <a:lvl8pPr marL="3429000" indent="-228600" algn="l" rtl="0" eaLnBrk="1" fontAlgn="base" hangingPunct="1">
              <a:spcBef>
                <a:spcPct val="20000"/>
              </a:spcBef>
              <a:spcAft>
                <a:spcPct val="0"/>
              </a:spcAft>
              <a:buChar char="»"/>
              <a:defRPr kumimoji="1" sz="1600">
                <a:solidFill>
                  <a:srgbClr val="272776"/>
                </a:solidFill>
                <a:latin typeface="+mn-lt"/>
                <a:ea typeface="+mn-ea"/>
              </a:defRPr>
            </a:lvl8pPr>
            <a:lvl9pPr marL="3886200" indent="-228600" algn="l" rtl="0" eaLnBrk="1" fontAlgn="base" hangingPunct="1">
              <a:spcBef>
                <a:spcPct val="20000"/>
              </a:spcBef>
              <a:spcAft>
                <a:spcPct val="0"/>
              </a:spcAft>
              <a:buChar char="»"/>
              <a:defRPr kumimoji="1" sz="1600">
                <a:solidFill>
                  <a:srgbClr val="272776"/>
                </a:solidFill>
                <a:latin typeface="+mn-lt"/>
                <a:ea typeface="+mn-ea"/>
              </a:defRPr>
            </a:lvl9pPr>
          </a:lstStyle>
          <a:p>
            <a:pPr>
              <a:buClr>
                <a:schemeClr val="accent4"/>
              </a:buClr>
              <a:buFont typeface="Wingdings" pitchFamily="2" charset="2"/>
              <a:buChar char="u"/>
            </a:pPr>
            <a:r>
              <a:rPr lang="ja-JP" altLang="en-US" sz="1600" dirty="0">
                <a:solidFill>
                  <a:srgbClr val="000000"/>
                </a:solidFill>
              </a:rPr>
              <a:t>絶対的なものはなく，</a:t>
            </a:r>
            <a:r>
              <a:rPr lang="ja-JP" altLang="en-US" sz="1600" u="sng" dirty="0">
                <a:solidFill>
                  <a:srgbClr val="000000"/>
                </a:solidFill>
              </a:rPr>
              <a:t>総合的に評価</a:t>
            </a:r>
            <a:r>
              <a:rPr lang="ja-JP" altLang="en-US" sz="1600" dirty="0">
                <a:solidFill>
                  <a:srgbClr val="000000"/>
                </a:solidFill>
              </a:rPr>
              <a:t>する</a:t>
            </a:r>
          </a:p>
          <a:p>
            <a:pPr>
              <a:buClr>
                <a:schemeClr val="accent4"/>
              </a:buClr>
              <a:buFont typeface="Wingdings" pitchFamily="2" charset="2"/>
              <a:buChar char="u"/>
            </a:pPr>
            <a:r>
              <a:rPr lang="ja-JP" altLang="en-US" sz="1600" dirty="0">
                <a:solidFill>
                  <a:srgbClr val="000000"/>
                </a:solidFill>
              </a:rPr>
              <a:t>正確な被ばく量が完全に決定するまで実際にはかなり時間がかかる</a:t>
            </a:r>
          </a:p>
          <a:p>
            <a:pPr>
              <a:buClr>
                <a:schemeClr val="accent4"/>
              </a:buClr>
              <a:buFont typeface="Wingdings" pitchFamily="2" charset="2"/>
              <a:buChar char="u"/>
            </a:pPr>
            <a:r>
              <a:rPr lang="ja-JP" altLang="en-US" sz="1600" dirty="0">
                <a:solidFill>
                  <a:srgbClr val="000000"/>
                </a:solidFill>
              </a:rPr>
              <a:t>被ばく</a:t>
            </a:r>
            <a:r>
              <a:rPr lang="ja-JP" altLang="en-US" sz="1600">
                <a:solidFill>
                  <a:srgbClr val="000000"/>
                </a:solidFill>
              </a:rPr>
              <a:t>線量は幅</a:t>
            </a:r>
            <a:r>
              <a:rPr lang="ja-JP" altLang="en-US" sz="1600" dirty="0">
                <a:solidFill>
                  <a:srgbClr val="000000"/>
                </a:solidFill>
              </a:rPr>
              <a:t>を持たせて考える必要がある（どちらかといえば重症の方に考えて対処）</a:t>
            </a:r>
          </a:p>
        </p:txBody>
      </p:sp>
      <p:sp>
        <p:nvSpPr>
          <p:cNvPr id="19" name="正方形/長方形 18">
            <a:extLst>
              <a:ext uri="{FF2B5EF4-FFF2-40B4-BE49-F238E27FC236}">
                <a16:creationId xmlns:a16="http://schemas.microsoft.com/office/drawing/2014/main" id="{00D93A6F-348F-2C4C-BD5D-DE826F1AF9D8}"/>
              </a:ext>
            </a:extLst>
          </p:cNvPr>
          <p:cNvSpPr/>
          <p:nvPr/>
        </p:nvSpPr>
        <p:spPr>
          <a:xfrm>
            <a:off x="3358570" y="3747472"/>
            <a:ext cx="2002324" cy="307777"/>
          </a:xfrm>
          <a:prstGeom prst="rect">
            <a:avLst/>
          </a:prstGeom>
        </p:spPr>
        <p:txBody>
          <a:bodyPr wrap="square">
            <a:spAutoFit/>
          </a:bodyPr>
          <a:lstStyle/>
          <a:p>
            <a:r>
              <a:rPr lang="ja-JP" altLang="en-US" sz="1400"/>
              <a:t>様々な手法がある</a:t>
            </a:r>
          </a:p>
        </p:txBody>
      </p:sp>
      <p:sp>
        <p:nvSpPr>
          <p:cNvPr id="20" name="テキスト ボックス 19">
            <a:extLst>
              <a:ext uri="{FF2B5EF4-FFF2-40B4-BE49-F238E27FC236}">
                <a16:creationId xmlns:a16="http://schemas.microsoft.com/office/drawing/2014/main" id="{A2B7F9D0-E8D0-0846-9A04-BEFDEC57A50D}"/>
              </a:ext>
            </a:extLst>
          </p:cNvPr>
          <p:cNvSpPr txBox="1"/>
          <p:nvPr/>
        </p:nvSpPr>
        <p:spPr>
          <a:xfrm>
            <a:off x="2796071" y="1782977"/>
            <a:ext cx="3781805" cy="923330"/>
          </a:xfrm>
          <a:prstGeom prst="rect">
            <a:avLst/>
          </a:prstGeom>
          <a:noFill/>
        </p:spPr>
        <p:txBody>
          <a:bodyPr wrap="none" rtlCol="0">
            <a:spAutoFit/>
          </a:bodyPr>
          <a:lstStyle/>
          <a:p>
            <a:pPr marL="133350" indent="-133350">
              <a:buFont typeface="Arial" panose="020B0604020202020204" pitchFamily="34" charset="0"/>
              <a:buChar char="•"/>
            </a:pPr>
            <a:r>
              <a:rPr kumimoji="1" lang="ja-JP" altLang="en-US"/>
              <a:t>どの程度被ばくしたのか？</a:t>
            </a:r>
            <a:endParaRPr kumimoji="1" lang="en-US" altLang="ja-JP" dirty="0"/>
          </a:p>
          <a:p>
            <a:pPr marL="133350" indent="-133350">
              <a:buFont typeface="Arial" panose="020B0604020202020204" pitchFamily="34" charset="0"/>
              <a:buChar char="•"/>
            </a:pPr>
            <a:r>
              <a:rPr lang="ja-JP" altLang="en-US"/>
              <a:t>今後どのような症状が出るのか？</a:t>
            </a:r>
            <a:endParaRPr lang="en-US" altLang="ja-JP" dirty="0"/>
          </a:p>
          <a:p>
            <a:pPr marL="133350" indent="-133350">
              <a:buFont typeface="Arial" panose="020B0604020202020204" pitchFamily="34" charset="0"/>
              <a:buChar char="•"/>
            </a:pPr>
            <a:r>
              <a:rPr kumimoji="1" lang="ja-JP" altLang="en-US"/>
              <a:t>健康影響のリスクはどの程度か？</a:t>
            </a:r>
          </a:p>
        </p:txBody>
      </p:sp>
      <p:sp>
        <p:nvSpPr>
          <p:cNvPr id="2" name="スライド番号プレースホルダー 1">
            <a:extLst>
              <a:ext uri="{FF2B5EF4-FFF2-40B4-BE49-F238E27FC236}">
                <a16:creationId xmlns:a16="http://schemas.microsoft.com/office/drawing/2014/main" id="{2E43E66A-0BA2-3F40-AE3E-E9A1ABB70000}"/>
              </a:ext>
            </a:extLst>
          </p:cNvPr>
          <p:cNvSpPr>
            <a:spLocks noGrp="1"/>
          </p:cNvSpPr>
          <p:nvPr>
            <p:ph type="sldNum" sz="quarter" idx="12"/>
          </p:nvPr>
        </p:nvSpPr>
        <p:spPr/>
        <p:txBody>
          <a:bodyPr/>
          <a:lstStyle/>
          <a:p>
            <a:fld id="{58DD1769-DAE9-6C4E-82F4-B62273FFA290}" type="slidenum">
              <a:rPr kumimoji="1" lang="ja-JP" altLang="en-US" smtClean="0"/>
              <a:t>2</a:t>
            </a:fld>
            <a:endParaRPr kumimoji="1" lang="ja-JP" altLang="en-US"/>
          </a:p>
        </p:txBody>
      </p:sp>
    </p:spTree>
    <p:extLst>
      <p:ext uri="{BB962C8B-B14F-4D97-AF65-F5344CB8AC3E}">
        <p14:creationId xmlns:p14="http://schemas.microsoft.com/office/powerpoint/2010/main" val="28623560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0B5451-30C3-BC7E-DF9D-D07262FC6DCB}"/>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3D319746-46D3-D718-519D-042831C8B2D9}"/>
              </a:ext>
            </a:extLst>
          </p:cNvPr>
          <p:cNvSpPr>
            <a:spLocks noGrp="1"/>
          </p:cNvSpPr>
          <p:nvPr>
            <p:ph type="ctrTitle"/>
          </p:nvPr>
        </p:nvSpPr>
        <p:spPr/>
        <p:txBody>
          <a:bodyPr anchor="ctr"/>
          <a:lstStyle/>
          <a:p>
            <a:r>
              <a:rPr lang="ja-JP" altLang="en-US" dirty="0"/>
              <a:t>内部被ばく線量評価</a:t>
            </a:r>
            <a:endParaRPr kumimoji="1" lang="ja-JP" altLang="en-US" dirty="0"/>
          </a:p>
        </p:txBody>
      </p:sp>
      <p:sp>
        <p:nvSpPr>
          <p:cNvPr id="3" name="字幕 2">
            <a:extLst>
              <a:ext uri="{FF2B5EF4-FFF2-40B4-BE49-F238E27FC236}">
                <a16:creationId xmlns:a16="http://schemas.microsoft.com/office/drawing/2014/main" id="{DD05CBE6-09E0-3ED4-4025-256BC9838193}"/>
              </a:ext>
            </a:extLst>
          </p:cNvPr>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3714643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4B4E8C8-0B9F-274B-A7F2-2738C4F7D516}"/>
              </a:ext>
            </a:extLst>
          </p:cNvPr>
          <p:cNvSpPr>
            <a:spLocks noGrp="1"/>
          </p:cNvSpPr>
          <p:nvPr>
            <p:ph type="title"/>
          </p:nvPr>
        </p:nvSpPr>
        <p:spPr/>
        <p:txBody>
          <a:bodyPr/>
          <a:lstStyle/>
          <a:p>
            <a:r>
              <a:rPr kumimoji="1" lang="ja-JP" altLang="en-US"/>
              <a:t>内部被ばくの特殊性</a:t>
            </a:r>
          </a:p>
        </p:txBody>
      </p:sp>
      <p:sp>
        <p:nvSpPr>
          <p:cNvPr id="3" name="コンテンツ プレースホルダー 2">
            <a:extLst>
              <a:ext uri="{FF2B5EF4-FFF2-40B4-BE49-F238E27FC236}">
                <a16:creationId xmlns:a16="http://schemas.microsoft.com/office/drawing/2014/main" id="{B3D30378-090F-D249-AD55-569C0A8222AF}"/>
              </a:ext>
            </a:extLst>
          </p:cNvPr>
          <p:cNvSpPr>
            <a:spLocks noGrp="1"/>
          </p:cNvSpPr>
          <p:nvPr>
            <p:ph idx="1"/>
          </p:nvPr>
        </p:nvSpPr>
        <p:spPr/>
        <p:txBody>
          <a:bodyPr>
            <a:normAutofit/>
          </a:bodyPr>
          <a:lstStyle/>
          <a:p>
            <a:r>
              <a:rPr lang="ja-JP" altLang="en-US" dirty="0"/>
              <a:t>体内の放射性核種からの被ばく線量が急性障害を引き起こすことはまれ　→　全身の症状としては出現しない、鼻腔スワブ </a:t>
            </a:r>
            <a:r>
              <a:rPr lang="en-US" altLang="ja-JP" dirty="0"/>
              <a:t>(</a:t>
            </a:r>
            <a:r>
              <a:rPr lang="ja-JP" altLang="en-US" dirty="0"/>
              <a:t>ぬぐいとり試料</a:t>
            </a:r>
            <a:r>
              <a:rPr lang="en-US" altLang="ja-JP" dirty="0"/>
              <a:t>)</a:t>
            </a:r>
            <a:r>
              <a:rPr lang="ja-JP" altLang="en-US" dirty="0"/>
              <a:t>等での確認</a:t>
            </a:r>
          </a:p>
          <a:p>
            <a:r>
              <a:rPr lang="ja-JP" altLang="en-US" dirty="0"/>
              <a:t>放射性物質が体内から消失するまで被ばくが続く。</a:t>
            </a:r>
          </a:p>
          <a:p>
            <a:r>
              <a:rPr lang="ja-JP" altLang="en-US" dirty="0"/>
              <a:t>晩発性の健康影響として、放射線誘発発がんの危険性の増加がある。</a:t>
            </a:r>
          </a:p>
          <a:p>
            <a:r>
              <a:rPr lang="ja-JP" altLang="en-US" dirty="0"/>
              <a:t>体内に取り込まれた放射能は直接測定できない。</a:t>
            </a:r>
          </a:p>
          <a:p>
            <a:pPr lvl="1"/>
            <a:r>
              <a:rPr lang="ja-JP" altLang="en-US" dirty="0"/>
              <a:t>計測法、分析法、体内挙動の評価モデルなどを用いて線量を評価</a:t>
            </a:r>
          </a:p>
          <a:p>
            <a:pPr lvl="1"/>
            <a:r>
              <a:rPr lang="ja-JP" altLang="en-US" dirty="0"/>
              <a:t>元素の種類によって体内での分布が異なる</a:t>
            </a:r>
          </a:p>
          <a:p>
            <a:pPr lvl="1"/>
            <a:r>
              <a:rPr lang="el-GR" altLang="ja-JP" dirty="0"/>
              <a:t>α</a:t>
            </a:r>
            <a:r>
              <a:rPr lang="ja-JP" altLang="en-US" dirty="0"/>
              <a:t>核種の内部被ばくが特に問題</a:t>
            </a:r>
          </a:p>
          <a:p>
            <a:pPr lvl="1"/>
            <a:r>
              <a:rPr lang="ja-JP" altLang="en-US" dirty="0"/>
              <a:t>線量評価には</a:t>
            </a:r>
            <a:r>
              <a:rPr lang="ja-JP" altLang="en-US" dirty="0">
                <a:solidFill>
                  <a:srgbClr val="FF0000"/>
                </a:solidFill>
              </a:rPr>
              <a:t>摂取量の推定</a:t>
            </a:r>
            <a:r>
              <a:rPr lang="ja-JP" altLang="en-US" dirty="0"/>
              <a:t>が必要</a:t>
            </a:r>
          </a:p>
          <a:p>
            <a:pPr lvl="1"/>
            <a:r>
              <a:rPr lang="ja-JP" altLang="en-US" dirty="0"/>
              <a:t>摂取量の推定にはシナリオ</a:t>
            </a:r>
          </a:p>
          <a:p>
            <a:pPr marL="717550" lvl="1" indent="0">
              <a:buNone/>
            </a:pPr>
            <a:r>
              <a:rPr lang="ja-JP" altLang="en-US" dirty="0"/>
              <a:t>（放射性物質の摂取時期、摂取経路、</a:t>
            </a:r>
          </a:p>
          <a:p>
            <a:pPr marL="717550" lvl="1" indent="0">
              <a:buNone/>
            </a:pPr>
            <a:r>
              <a:rPr lang="ja-JP" altLang="en-US" dirty="0"/>
              <a:t>性状などの条件）が必要</a:t>
            </a:r>
          </a:p>
        </p:txBody>
      </p:sp>
      <p:pic>
        <p:nvPicPr>
          <p:cNvPr id="4" name="図 3">
            <a:extLst>
              <a:ext uri="{FF2B5EF4-FFF2-40B4-BE49-F238E27FC236}">
                <a16:creationId xmlns:a16="http://schemas.microsoft.com/office/drawing/2014/main" id="{38221B21-5F46-5245-80D4-782048D8A12C}"/>
              </a:ext>
            </a:extLst>
          </p:cNvPr>
          <p:cNvPicPr>
            <a:picLocks noChangeAspect="1"/>
          </p:cNvPicPr>
          <p:nvPr/>
        </p:nvPicPr>
        <p:blipFill>
          <a:blip r:embed="rId3"/>
          <a:stretch>
            <a:fillRect/>
          </a:stretch>
        </p:blipFill>
        <p:spPr>
          <a:xfrm>
            <a:off x="5749785" y="4165581"/>
            <a:ext cx="2307954" cy="2321531"/>
          </a:xfrm>
          <a:prstGeom prst="rect">
            <a:avLst/>
          </a:prstGeom>
        </p:spPr>
      </p:pic>
      <p:sp>
        <p:nvSpPr>
          <p:cNvPr id="5" name="テキスト ボックス 4">
            <a:extLst>
              <a:ext uri="{FF2B5EF4-FFF2-40B4-BE49-F238E27FC236}">
                <a16:creationId xmlns:a16="http://schemas.microsoft.com/office/drawing/2014/main" id="{0541F549-B24A-034E-BDD6-FE60B3D70299}"/>
              </a:ext>
            </a:extLst>
          </p:cNvPr>
          <p:cNvSpPr txBox="1"/>
          <p:nvPr/>
        </p:nvSpPr>
        <p:spPr>
          <a:xfrm>
            <a:off x="7931215" y="4065461"/>
            <a:ext cx="902811" cy="523220"/>
          </a:xfrm>
          <a:prstGeom prst="rect">
            <a:avLst/>
          </a:prstGeom>
          <a:noFill/>
        </p:spPr>
        <p:txBody>
          <a:bodyPr wrap="none" rtlCol="0">
            <a:spAutoFit/>
          </a:bodyPr>
          <a:lstStyle/>
          <a:p>
            <a:r>
              <a:rPr kumimoji="1" lang="ja-JP" altLang="en-US" sz="1400"/>
              <a:t>経口摂取</a:t>
            </a:r>
            <a:endParaRPr kumimoji="1" lang="en-US" altLang="ja-JP" sz="1400" dirty="0"/>
          </a:p>
          <a:p>
            <a:r>
              <a:rPr kumimoji="1" lang="ja-JP" altLang="en-US" sz="1400"/>
              <a:t>吸入摂取</a:t>
            </a:r>
          </a:p>
        </p:txBody>
      </p:sp>
      <p:sp>
        <p:nvSpPr>
          <p:cNvPr id="6" name="テキスト ボックス 5">
            <a:extLst>
              <a:ext uri="{FF2B5EF4-FFF2-40B4-BE49-F238E27FC236}">
                <a16:creationId xmlns:a16="http://schemas.microsoft.com/office/drawing/2014/main" id="{CF8A0F96-6D6A-8340-B4A0-CEE461AE7D25}"/>
              </a:ext>
            </a:extLst>
          </p:cNvPr>
          <p:cNvSpPr txBox="1"/>
          <p:nvPr/>
        </p:nvSpPr>
        <p:spPr>
          <a:xfrm>
            <a:off x="5433080" y="4699614"/>
            <a:ext cx="902811" cy="307777"/>
          </a:xfrm>
          <a:prstGeom prst="rect">
            <a:avLst/>
          </a:prstGeom>
          <a:noFill/>
        </p:spPr>
        <p:txBody>
          <a:bodyPr wrap="none" rtlCol="0">
            <a:spAutoFit/>
          </a:bodyPr>
          <a:lstStyle/>
          <a:p>
            <a:r>
              <a:rPr lang="ja-JP" altLang="en-US" sz="1400"/>
              <a:t>創傷侵入</a:t>
            </a:r>
            <a:endParaRPr kumimoji="1" lang="ja-JP" altLang="en-US" sz="1400"/>
          </a:p>
        </p:txBody>
      </p:sp>
      <p:sp>
        <p:nvSpPr>
          <p:cNvPr id="7" name="テキスト ボックス 6">
            <a:extLst>
              <a:ext uri="{FF2B5EF4-FFF2-40B4-BE49-F238E27FC236}">
                <a16:creationId xmlns:a16="http://schemas.microsoft.com/office/drawing/2014/main" id="{12695147-EFF7-2049-B022-32E521540524}"/>
              </a:ext>
            </a:extLst>
          </p:cNvPr>
          <p:cNvSpPr txBox="1"/>
          <p:nvPr/>
        </p:nvSpPr>
        <p:spPr>
          <a:xfrm>
            <a:off x="7771877" y="5075045"/>
            <a:ext cx="902811" cy="307777"/>
          </a:xfrm>
          <a:prstGeom prst="rect">
            <a:avLst/>
          </a:prstGeom>
          <a:noFill/>
        </p:spPr>
        <p:txBody>
          <a:bodyPr wrap="none" rtlCol="0">
            <a:spAutoFit/>
          </a:bodyPr>
          <a:lstStyle/>
          <a:p>
            <a:r>
              <a:rPr kumimoji="1" lang="ja-JP" altLang="en-US" sz="1400"/>
              <a:t>経皮吸収</a:t>
            </a:r>
          </a:p>
        </p:txBody>
      </p:sp>
      <p:sp>
        <p:nvSpPr>
          <p:cNvPr id="8" name="スライド番号プレースホルダー 7">
            <a:extLst>
              <a:ext uri="{FF2B5EF4-FFF2-40B4-BE49-F238E27FC236}">
                <a16:creationId xmlns:a16="http://schemas.microsoft.com/office/drawing/2014/main" id="{B8D5BBF0-E825-8C4D-BBDB-925B59537A8F}"/>
              </a:ext>
            </a:extLst>
          </p:cNvPr>
          <p:cNvSpPr>
            <a:spLocks noGrp="1"/>
          </p:cNvSpPr>
          <p:nvPr>
            <p:ph type="sldNum" sz="quarter" idx="12"/>
          </p:nvPr>
        </p:nvSpPr>
        <p:spPr/>
        <p:txBody>
          <a:bodyPr/>
          <a:lstStyle/>
          <a:p>
            <a:fld id="{58DD1769-DAE9-6C4E-82F4-B62273FFA290}" type="slidenum">
              <a:rPr kumimoji="1" lang="ja-JP" altLang="en-US" smtClean="0"/>
              <a:t>21</a:t>
            </a:fld>
            <a:endParaRPr kumimoji="1" lang="ja-JP" altLang="en-US"/>
          </a:p>
        </p:txBody>
      </p:sp>
    </p:spTree>
    <p:extLst>
      <p:ext uri="{BB962C8B-B14F-4D97-AF65-F5344CB8AC3E}">
        <p14:creationId xmlns:p14="http://schemas.microsoft.com/office/powerpoint/2010/main" val="28169969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683568" y="2996952"/>
            <a:ext cx="2160240" cy="1080120"/>
          </a:xfrm>
          <a:prstGeom prst="rect">
            <a:avLst/>
          </a:prstGeom>
          <a:solidFill>
            <a:srgbClr val="FFFF00"/>
          </a:solidFill>
          <a:ln w="38100">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rgbClr val="FF0000"/>
                </a:solidFill>
                <a:latin typeface="+mn-ea"/>
              </a:rPr>
              <a:t>摂取量</a:t>
            </a:r>
            <a:endParaRPr kumimoji="1" lang="en-US" altLang="ja-JP" sz="2400" b="1" dirty="0">
              <a:solidFill>
                <a:srgbClr val="FF0000"/>
              </a:solidFill>
              <a:latin typeface="+mn-ea"/>
            </a:endParaRPr>
          </a:p>
          <a:p>
            <a:pPr algn="ctr"/>
            <a:r>
              <a:rPr kumimoji="1" lang="ja-JP" altLang="en-US" sz="2400" b="1" dirty="0">
                <a:solidFill>
                  <a:srgbClr val="FF0000"/>
                </a:solidFill>
                <a:latin typeface="+mn-ea"/>
              </a:rPr>
              <a:t>（</a:t>
            </a:r>
            <a:r>
              <a:rPr kumimoji="1" lang="en-US" altLang="ja-JP" sz="2400" b="1" dirty="0" err="1">
                <a:solidFill>
                  <a:srgbClr val="FF0000"/>
                </a:solidFill>
                <a:latin typeface="+mn-ea"/>
              </a:rPr>
              <a:t>Bq</a:t>
            </a:r>
            <a:r>
              <a:rPr kumimoji="1" lang="ja-JP" altLang="en-US" sz="2400" b="1" dirty="0">
                <a:solidFill>
                  <a:srgbClr val="FF0000"/>
                </a:solidFill>
                <a:latin typeface="+mn-ea"/>
              </a:rPr>
              <a:t>）</a:t>
            </a:r>
          </a:p>
        </p:txBody>
      </p:sp>
      <p:sp>
        <p:nvSpPr>
          <p:cNvPr id="5" name="タイトル 1"/>
          <p:cNvSpPr>
            <a:spLocks noGrp="1"/>
          </p:cNvSpPr>
          <p:nvPr>
            <p:ph type="title"/>
          </p:nvPr>
        </p:nvSpPr>
        <p:spPr/>
        <p:txBody>
          <a:bodyPr/>
          <a:lstStyle/>
          <a:p>
            <a:r>
              <a:rPr lang="ja-JP" altLang="en-US"/>
              <a:t>内部被ばく線量評価の方法</a:t>
            </a:r>
            <a:endParaRPr lang="ja-JP" altLang="en-US" dirty="0"/>
          </a:p>
        </p:txBody>
      </p:sp>
      <p:sp>
        <p:nvSpPr>
          <p:cNvPr id="6" name="テキスト ボックス 5"/>
          <p:cNvSpPr txBox="1"/>
          <p:nvPr/>
        </p:nvSpPr>
        <p:spPr>
          <a:xfrm>
            <a:off x="2876133" y="3284984"/>
            <a:ext cx="543739" cy="523220"/>
          </a:xfrm>
          <a:prstGeom prst="rect">
            <a:avLst/>
          </a:prstGeom>
          <a:noFill/>
        </p:spPr>
        <p:txBody>
          <a:bodyPr wrap="none" rtlCol="0">
            <a:spAutoFit/>
          </a:bodyPr>
          <a:lstStyle/>
          <a:p>
            <a:r>
              <a:rPr kumimoji="1" lang="en-US" altLang="ja-JP" sz="2800" dirty="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a:t>
            </a:r>
            <a:endParaRPr kumimoji="1" lang="ja-JP" altLang="en-US" sz="2800" dirty="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p:txBody>
      </p:sp>
      <p:sp>
        <p:nvSpPr>
          <p:cNvPr id="7" name="正方形/長方形 6"/>
          <p:cNvSpPr/>
          <p:nvPr/>
        </p:nvSpPr>
        <p:spPr>
          <a:xfrm>
            <a:off x="3479800" y="2996952"/>
            <a:ext cx="2172320" cy="1080120"/>
          </a:xfrm>
          <a:prstGeom prst="rect">
            <a:avLst/>
          </a:prstGeom>
          <a:solidFill>
            <a:schemeClr val="bg1"/>
          </a:solidFill>
          <a:ln w="38100">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latin typeface="+mn-ea"/>
              </a:rPr>
              <a:t>線量係数</a:t>
            </a:r>
            <a:endParaRPr kumimoji="1" lang="en-US" altLang="ja-JP" sz="2400" b="1" dirty="0">
              <a:solidFill>
                <a:schemeClr val="tx1"/>
              </a:solidFill>
              <a:latin typeface="+mn-ea"/>
            </a:endParaRPr>
          </a:p>
          <a:p>
            <a:pPr algn="ctr"/>
            <a:r>
              <a:rPr kumimoji="1" lang="ja-JP" altLang="en-US" sz="2400" b="1" dirty="0">
                <a:solidFill>
                  <a:schemeClr val="tx1"/>
                </a:solidFill>
                <a:latin typeface="+mn-ea"/>
              </a:rPr>
              <a:t>（</a:t>
            </a:r>
            <a:r>
              <a:rPr kumimoji="1" lang="en-US" altLang="ja-JP" sz="2400" b="1" dirty="0" err="1">
                <a:solidFill>
                  <a:schemeClr val="tx1"/>
                </a:solidFill>
                <a:latin typeface="+mn-ea"/>
              </a:rPr>
              <a:t>Sv</a:t>
            </a:r>
            <a:r>
              <a:rPr kumimoji="1" lang="en-US" altLang="ja-JP" sz="2400" b="1" dirty="0">
                <a:solidFill>
                  <a:schemeClr val="tx1"/>
                </a:solidFill>
                <a:latin typeface="+mn-ea"/>
              </a:rPr>
              <a:t>/</a:t>
            </a:r>
            <a:r>
              <a:rPr kumimoji="1" lang="en-US" altLang="ja-JP" sz="2400" b="1" dirty="0" err="1">
                <a:solidFill>
                  <a:schemeClr val="tx1"/>
                </a:solidFill>
                <a:latin typeface="+mn-ea"/>
              </a:rPr>
              <a:t>Bq</a:t>
            </a:r>
            <a:r>
              <a:rPr kumimoji="1" lang="ja-JP" altLang="en-US" sz="2400" b="1" dirty="0">
                <a:solidFill>
                  <a:schemeClr val="tx1"/>
                </a:solidFill>
                <a:latin typeface="+mn-ea"/>
              </a:rPr>
              <a:t>）</a:t>
            </a:r>
          </a:p>
        </p:txBody>
      </p:sp>
      <p:sp>
        <p:nvSpPr>
          <p:cNvPr id="8" name="テキスト ボックス 7"/>
          <p:cNvSpPr txBox="1"/>
          <p:nvPr/>
        </p:nvSpPr>
        <p:spPr>
          <a:xfrm>
            <a:off x="5724128" y="3284984"/>
            <a:ext cx="543739" cy="523220"/>
          </a:xfrm>
          <a:prstGeom prst="rect">
            <a:avLst/>
          </a:prstGeom>
          <a:noFill/>
        </p:spPr>
        <p:txBody>
          <a:bodyPr wrap="none" rtlCol="0">
            <a:spAutoFit/>
          </a:bodyPr>
          <a:lstStyle/>
          <a:p>
            <a:r>
              <a:rPr kumimoji="1" lang="ja-JP" altLang="en-US" sz="2800" dirty="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a:t>
            </a:r>
          </a:p>
        </p:txBody>
      </p:sp>
      <p:sp>
        <p:nvSpPr>
          <p:cNvPr id="9" name="正方形/長方形 8"/>
          <p:cNvSpPr/>
          <p:nvPr/>
        </p:nvSpPr>
        <p:spPr>
          <a:xfrm>
            <a:off x="6300192" y="2996952"/>
            <a:ext cx="2152104" cy="1080120"/>
          </a:xfrm>
          <a:prstGeom prst="rect">
            <a:avLst/>
          </a:prstGeom>
          <a:solidFill>
            <a:schemeClr val="bg1"/>
          </a:solidFill>
          <a:ln w="38100">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latin typeface="+mn-ea"/>
              </a:rPr>
              <a:t>実効</a:t>
            </a:r>
            <a:r>
              <a:rPr kumimoji="1" lang="ja-JP" altLang="en-US" sz="2400" b="1" dirty="0">
                <a:solidFill>
                  <a:schemeClr val="tx1"/>
                </a:solidFill>
                <a:latin typeface="+mn-ea"/>
              </a:rPr>
              <a:t>線量</a:t>
            </a:r>
            <a:endParaRPr kumimoji="1" lang="en-US" altLang="ja-JP" sz="2400" b="1" dirty="0">
              <a:solidFill>
                <a:schemeClr val="tx1"/>
              </a:solidFill>
              <a:latin typeface="+mn-ea"/>
            </a:endParaRPr>
          </a:p>
          <a:p>
            <a:pPr algn="ctr"/>
            <a:r>
              <a:rPr kumimoji="1" lang="ja-JP" altLang="en-US" sz="2400" b="1" dirty="0">
                <a:solidFill>
                  <a:schemeClr val="tx1"/>
                </a:solidFill>
                <a:latin typeface="+mn-ea"/>
              </a:rPr>
              <a:t>（</a:t>
            </a:r>
            <a:r>
              <a:rPr kumimoji="1" lang="en-US" altLang="ja-JP" sz="2400" b="1" dirty="0" err="1">
                <a:solidFill>
                  <a:schemeClr val="tx1"/>
                </a:solidFill>
                <a:latin typeface="+mn-ea"/>
              </a:rPr>
              <a:t>Sv</a:t>
            </a:r>
            <a:r>
              <a:rPr kumimoji="1" lang="ja-JP" altLang="en-US" sz="2400" b="1" dirty="0">
                <a:solidFill>
                  <a:schemeClr val="tx1"/>
                </a:solidFill>
                <a:latin typeface="+mn-ea"/>
              </a:rPr>
              <a:t>）</a:t>
            </a:r>
          </a:p>
        </p:txBody>
      </p:sp>
      <p:sp>
        <p:nvSpPr>
          <p:cNvPr id="10" name="テキスト ボックス 9"/>
          <p:cNvSpPr txBox="1"/>
          <p:nvPr/>
        </p:nvSpPr>
        <p:spPr>
          <a:xfrm>
            <a:off x="3960667" y="4365104"/>
            <a:ext cx="1210588" cy="400110"/>
          </a:xfrm>
          <a:prstGeom prst="rect">
            <a:avLst/>
          </a:prstGeom>
          <a:noFill/>
        </p:spPr>
        <p:txBody>
          <a:bodyPr wrap="none" rtlCol="0">
            <a:spAutoFit/>
          </a:bodyPr>
          <a:lstStyle/>
          <a:p>
            <a:pPr algn="ctr"/>
            <a:r>
              <a:rPr lang="ja-JP" altLang="en-US" sz="2000" dirty="0">
                <a:latin typeface="+mn-ea"/>
              </a:rPr>
              <a:t>後で説明</a:t>
            </a:r>
            <a:endParaRPr kumimoji="1" lang="ja-JP" altLang="en-US" sz="2000" dirty="0">
              <a:latin typeface="+mn-ea"/>
            </a:endParaRPr>
          </a:p>
        </p:txBody>
      </p:sp>
      <p:cxnSp>
        <p:nvCxnSpPr>
          <p:cNvPr id="11" name="直線矢印コネクタ 10"/>
          <p:cNvCxnSpPr/>
          <p:nvPr/>
        </p:nvCxnSpPr>
        <p:spPr>
          <a:xfrm flipV="1">
            <a:off x="4565960" y="4109010"/>
            <a:ext cx="1" cy="25609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2" name="グループ化 11"/>
          <p:cNvGrpSpPr/>
          <p:nvPr/>
        </p:nvGrpSpPr>
        <p:grpSpPr>
          <a:xfrm>
            <a:off x="467544" y="1356074"/>
            <a:ext cx="8208912" cy="1352845"/>
            <a:chOff x="467544" y="980728"/>
            <a:chExt cx="8208912" cy="1728192"/>
          </a:xfrm>
        </p:grpSpPr>
        <p:sp>
          <p:nvSpPr>
            <p:cNvPr id="13" name="四角形吹き出し 12"/>
            <p:cNvSpPr/>
            <p:nvPr/>
          </p:nvSpPr>
          <p:spPr>
            <a:xfrm>
              <a:off x="467544" y="980728"/>
              <a:ext cx="8208912" cy="1728192"/>
            </a:xfrm>
            <a:prstGeom prst="wedgeRectCallout">
              <a:avLst>
                <a:gd name="adj1" fmla="val -29888"/>
                <a:gd name="adj2" fmla="val 69849"/>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4" name="テキスト ボックス 13"/>
            <p:cNvSpPr txBox="1"/>
            <p:nvPr/>
          </p:nvSpPr>
          <p:spPr>
            <a:xfrm>
              <a:off x="755576" y="1052737"/>
              <a:ext cx="2646878" cy="589754"/>
            </a:xfrm>
            <a:prstGeom prst="rect">
              <a:avLst/>
            </a:prstGeom>
            <a:noFill/>
          </p:spPr>
          <p:txBody>
            <a:bodyPr wrap="none" rtlCol="0">
              <a:spAutoFit/>
            </a:bodyPr>
            <a:lstStyle/>
            <a:p>
              <a:r>
                <a:rPr kumimoji="1" lang="ja-JP" altLang="en-US" sz="2400" u="sng" dirty="0">
                  <a:solidFill>
                    <a:srgbClr val="0000FF"/>
                  </a:solidFill>
                  <a:latin typeface="+mn-ea"/>
                </a:rPr>
                <a:t>個人モニタリング</a:t>
              </a:r>
            </a:p>
          </p:txBody>
        </p:sp>
        <p:sp>
          <p:nvSpPr>
            <p:cNvPr id="15" name="テキスト ボックス 14"/>
            <p:cNvSpPr txBox="1"/>
            <p:nvPr/>
          </p:nvSpPr>
          <p:spPr>
            <a:xfrm>
              <a:off x="1902475" y="1556792"/>
              <a:ext cx="2031325" cy="589754"/>
            </a:xfrm>
            <a:prstGeom prst="rect">
              <a:avLst/>
            </a:prstGeom>
            <a:noFill/>
          </p:spPr>
          <p:txBody>
            <a:bodyPr wrap="none" rtlCol="0">
              <a:spAutoFit/>
            </a:bodyPr>
            <a:lstStyle/>
            <a:p>
              <a:r>
                <a:rPr kumimoji="1" lang="ja-JP" altLang="en-US" sz="2400" dirty="0">
                  <a:latin typeface="+mn-ea"/>
                </a:rPr>
                <a:t>体外計測法：</a:t>
              </a:r>
              <a:endParaRPr kumimoji="1" lang="ja-JP" altLang="en-US" sz="2400" dirty="0">
                <a:solidFill>
                  <a:srgbClr val="FF0000"/>
                </a:solidFill>
                <a:latin typeface="+mn-ea"/>
              </a:endParaRPr>
            </a:p>
          </p:txBody>
        </p:sp>
        <p:sp>
          <p:nvSpPr>
            <p:cNvPr id="16" name="テキスト ボックス 15"/>
            <p:cNvSpPr txBox="1"/>
            <p:nvPr/>
          </p:nvSpPr>
          <p:spPr>
            <a:xfrm>
              <a:off x="990236" y="2103239"/>
              <a:ext cx="2954655" cy="589754"/>
            </a:xfrm>
            <a:prstGeom prst="rect">
              <a:avLst/>
            </a:prstGeom>
            <a:noFill/>
          </p:spPr>
          <p:txBody>
            <a:bodyPr wrap="none" rtlCol="0">
              <a:spAutoFit/>
            </a:bodyPr>
            <a:lstStyle/>
            <a:p>
              <a:r>
                <a:rPr kumimoji="1" lang="ja-JP" altLang="en-US" sz="2400" dirty="0">
                  <a:latin typeface="+mn-ea"/>
                </a:rPr>
                <a:t>バイオアッセイ法：</a:t>
              </a:r>
              <a:endParaRPr kumimoji="1" lang="ja-JP" altLang="en-US" sz="2400" dirty="0">
                <a:solidFill>
                  <a:srgbClr val="FF0000"/>
                </a:solidFill>
                <a:latin typeface="+mn-ea"/>
              </a:endParaRPr>
            </a:p>
          </p:txBody>
        </p:sp>
        <p:sp>
          <p:nvSpPr>
            <p:cNvPr id="17" name="テキスト ボックス 16"/>
            <p:cNvSpPr txBox="1"/>
            <p:nvPr/>
          </p:nvSpPr>
          <p:spPr>
            <a:xfrm>
              <a:off x="3851920" y="2103239"/>
              <a:ext cx="3877985" cy="589754"/>
            </a:xfrm>
            <a:prstGeom prst="rect">
              <a:avLst/>
            </a:prstGeom>
            <a:noFill/>
          </p:spPr>
          <p:txBody>
            <a:bodyPr wrap="none" rtlCol="0">
              <a:spAutoFit/>
            </a:bodyPr>
            <a:lstStyle/>
            <a:p>
              <a:r>
                <a:rPr lang="ja-JP" altLang="en-US" sz="2400" dirty="0">
                  <a:latin typeface="+mn-ea"/>
                </a:rPr>
                <a:t>排泄量</a:t>
              </a:r>
              <a:r>
                <a:rPr lang="en-US" altLang="ja-JP" sz="2400" dirty="0">
                  <a:latin typeface="+mn-ea"/>
                </a:rPr>
                <a:t>÷</a:t>
              </a:r>
              <a:r>
                <a:rPr lang="ja-JP" altLang="en-US" sz="2400" dirty="0">
                  <a:latin typeface="+mn-ea"/>
                </a:rPr>
                <a:t>排泄割合＝</a:t>
              </a:r>
              <a:r>
                <a:rPr lang="ja-JP" altLang="en-US" sz="2400" dirty="0">
                  <a:solidFill>
                    <a:srgbClr val="FF0000"/>
                  </a:solidFill>
                  <a:latin typeface="+mn-ea"/>
                </a:rPr>
                <a:t>摂取量</a:t>
              </a:r>
            </a:p>
          </p:txBody>
        </p:sp>
        <p:sp>
          <p:nvSpPr>
            <p:cNvPr id="18" name="テキスト ボックス 17"/>
            <p:cNvSpPr txBox="1"/>
            <p:nvPr/>
          </p:nvSpPr>
          <p:spPr>
            <a:xfrm>
              <a:off x="3862367" y="1556792"/>
              <a:ext cx="3877985" cy="589754"/>
            </a:xfrm>
            <a:prstGeom prst="rect">
              <a:avLst/>
            </a:prstGeom>
            <a:noFill/>
          </p:spPr>
          <p:txBody>
            <a:bodyPr wrap="none" rtlCol="0">
              <a:spAutoFit/>
            </a:bodyPr>
            <a:lstStyle/>
            <a:p>
              <a:r>
                <a:rPr lang="ja-JP" altLang="en-US" sz="2400" dirty="0">
                  <a:latin typeface="+mn-ea"/>
                </a:rPr>
                <a:t>残留量</a:t>
              </a:r>
              <a:r>
                <a:rPr lang="en-US" altLang="ja-JP" sz="2400" dirty="0">
                  <a:latin typeface="+mn-ea"/>
                </a:rPr>
                <a:t>÷</a:t>
              </a:r>
              <a:r>
                <a:rPr lang="ja-JP" altLang="en-US" sz="2400" dirty="0">
                  <a:latin typeface="+mn-ea"/>
                </a:rPr>
                <a:t>残留割合＝</a:t>
              </a:r>
              <a:r>
                <a:rPr lang="ja-JP" altLang="en-US" sz="2400" dirty="0">
                  <a:solidFill>
                    <a:srgbClr val="FF0000"/>
                  </a:solidFill>
                  <a:latin typeface="+mn-ea"/>
                </a:rPr>
                <a:t>摂取量</a:t>
              </a:r>
            </a:p>
          </p:txBody>
        </p:sp>
      </p:grpSp>
      <p:grpSp>
        <p:nvGrpSpPr>
          <p:cNvPr id="19" name="グループ化 18"/>
          <p:cNvGrpSpPr/>
          <p:nvPr/>
        </p:nvGrpSpPr>
        <p:grpSpPr>
          <a:xfrm>
            <a:off x="467544" y="4941168"/>
            <a:ext cx="8381970" cy="1549279"/>
            <a:chOff x="467544" y="4941168"/>
            <a:chExt cx="8381970" cy="1728192"/>
          </a:xfrm>
        </p:grpSpPr>
        <p:sp>
          <p:nvSpPr>
            <p:cNvPr id="20" name="四角形吹き出し 19"/>
            <p:cNvSpPr/>
            <p:nvPr/>
          </p:nvSpPr>
          <p:spPr>
            <a:xfrm flipV="1">
              <a:off x="467544" y="4941168"/>
              <a:ext cx="8208912" cy="1728192"/>
            </a:xfrm>
            <a:prstGeom prst="wedgeRectCallout">
              <a:avLst>
                <a:gd name="adj1" fmla="val -29424"/>
                <a:gd name="adj2" fmla="val 106593"/>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21" name="テキスト ボックス 20"/>
            <p:cNvSpPr txBox="1"/>
            <p:nvPr/>
          </p:nvSpPr>
          <p:spPr>
            <a:xfrm>
              <a:off x="755576" y="4983559"/>
              <a:ext cx="2646878" cy="461665"/>
            </a:xfrm>
            <a:prstGeom prst="rect">
              <a:avLst/>
            </a:prstGeom>
            <a:noFill/>
          </p:spPr>
          <p:txBody>
            <a:bodyPr wrap="none" rtlCol="0">
              <a:spAutoFit/>
            </a:bodyPr>
            <a:lstStyle/>
            <a:p>
              <a:r>
                <a:rPr lang="ja-JP" altLang="en-US" sz="2400" u="sng" dirty="0">
                  <a:solidFill>
                    <a:srgbClr val="0000FF"/>
                  </a:solidFill>
                  <a:latin typeface="+mn-ea"/>
                </a:rPr>
                <a:t>環境モニタリング</a:t>
              </a:r>
              <a:endParaRPr kumimoji="1" lang="ja-JP" altLang="en-US" sz="2400" u="sng" dirty="0">
                <a:solidFill>
                  <a:srgbClr val="0000FF"/>
                </a:solidFill>
                <a:latin typeface="+mn-ea"/>
              </a:endParaRPr>
            </a:p>
          </p:txBody>
        </p:sp>
        <p:sp>
          <p:nvSpPr>
            <p:cNvPr id="22" name="テキスト ボックス 21"/>
            <p:cNvSpPr txBox="1"/>
            <p:nvPr/>
          </p:nvSpPr>
          <p:spPr>
            <a:xfrm>
              <a:off x="971600" y="5508521"/>
              <a:ext cx="3518912" cy="400110"/>
            </a:xfrm>
            <a:prstGeom prst="rect">
              <a:avLst/>
            </a:prstGeom>
            <a:noFill/>
          </p:spPr>
          <p:txBody>
            <a:bodyPr wrap="none" rtlCol="0">
              <a:spAutoFit/>
            </a:bodyPr>
            <a:lstStyle/>
            <a:p>
              <a:r>
                <a:rPr lang="ja-JP" altLang="en-US" sz="2000" dirty="0">
                  <a:latin typeface="+mn-ea"/>
                </a:rPr>
                <a:t>空気中濃度</a:t>
              </a:r>
              <a:r>
                <a:rPr lang="en-US" altLang="ja-JP" sz="2000" dirty="0">
                  <a:latin typeface="+mn-ea"/>
                </a:rPr>
                <a:t>×</a:t>
              </a:r>
              <a:r>
                <a:rPr lang="ja-JP" altLang="en-US" sz="2000" dirty="0">
                  <a:latin typeface="+mn-ea"/>
                </a:rPr>
                <a:t>呼吸量＝摂取量</a:t>
              </a:r>
              <a:endParaRPr kumimoji="1" lang="ja-JP" altLang="en-US" sz="2000" dirty="0">
                <a:latin typeface="+mn-ea"/>
              </a:endParaRPr>
            </a:p>
          </p:txBody>
        </p:sp>
        <p:sp>
          <p:nvSpPr>
            <p:cNvPr id="23" name="テキスト ボックス 22"/>
            <p:cNvSpPr txBox="1"/>
            <p:nvPr/>
          </p:nvSpPr>
          <p:spPr>
            <a:xfrm>
              <a:off x="4355976" y="5530007"/>
              <a:ext cx="4493538" cy="338554"/>
            </a:xfrm>
            <a:prstGeom prst="rect">
              <a:avLst/>
            </a:prstGeom>
            <a:noFill/>
          </p:spPr>
          <p:txBody>
            <a:bodyPr wrap="none" rtlCol="0">
              <a:spAutoFit/>
            </a:bodyPr>
            <a:lstStyle/>
            <a:p>
              <a:r>
                <a:rPr kumimoji="1" lang="ja-JP" altLang="en-US" sz="1600" dirty="0">
                  <a:latin typeface="+mn-ea"/>
                </a:rPr>
                <a:t>（土壌中濃度</a:t>
              </a:r>
              <a:r>
                <a:rPr kumimoji="1" lang="en-US" altLang="ja-JP" sz="1600" dirty="0">
                  <a:latin typeface="+mn-ea"/>
                </a:rPr>
                <a:t>×</a:t>
              </a:r>
              <a:r>
                <a:rPr lang="ja-JP" altLang="en-US" sz="1600" dirty="0">
                  <a:latin typeface="+mn-ea"/>
                </a:rPr>
                <a:t>再浮遊係数</a:t>
              </a:r>
              <a:r>
                <a:rPr lang="en-US" altLang="ja-JP" sz="1600" dirty="0">
                  <a:latin typeface="+mn-ea"/>
                </a:rPr>
                <a:t>×</a:t>
              </a:r>
              <a:r>
                <a:rPr lang="ja-JP" altLang="en-US" sz="1600" dirty="0">
                  <a:latin typeface="+mn-ea"/>
                </a:rPr>
                <a:t>呼吸量＝摂取量）</a:t>
              </a:r>
              <a:endParaRPr kumimoji="1" lang="ja-JP" altLang="en-US" sz="1600" dirty="0">
                <a:latin typeface="+mn-ea"/>
              </a:endParaRPr>
            </a:p>
          </p:txBody>
        </p:sp>
        <p:sp>
          <p:nvSpPr>
            <p:cNvPr id="24" name="テキスト ボックス 23"/>
            <p:cNvSpPr txBox="1"/>
            <p:nvPr/>
          </p:nvSpPr>
          <p:spPr>
            <a:xfrm>
              <a:off x="971600" y="5900499"/>
              <a:ext cx="3998210" cy="400110"/>
            </a:xfrm>
            <a:prstGeom prst="rect">
              <a:avLst/>
            </a:prstGeom>
            <a:noFill/>
          </p:spPr>
          <p:txBody>
            <a:bodyPr wrap="none" rtlCol="0">
              <a:spAutoFit/>
            </a:bodyPr>
            <a:lstStyle/>
            <a:p>
              <a:r>
                <a:rPr kumimoji="1" lang="ja-JP" altLang="en-US" sz="2000" dirty="0">
                  <a:latin typeface="+mn-ea"/>
                </a:rPr>
                <a:t>飲食物中濃度</a:t>
              </a:r>
              <a:r>
                <a:rPr kumimoji="1" lang="en-US" altLang="ja-JP" sz="2000" dirty="0">
                  <a:latin typeface="+mn-ea"/>
                </a:rPr>
                <a:t>×</a:t>
              </a:r>
              <a:r>
                <a:rPr lang="ja-JP" altLang="en-US" sz="2000" dirty="0">
                  <a:latin typeface="+mn-ea"/>
                </a:rPr>
                <a:t>食べた量＝摂取量</a:t>
              </a:r>
              <a:endParaRPr kumimoji="1" lang="ja-JP" altLang="en-US" sz="2000" dirty="0">
                <a:latin typeface="+mn-ea"/>
              </a:endParaRPr>
            </a:p>
          </p:txBody>
        </p:sp>
        <p:sp>
          <p:nvSpPr>
            <p:cNvPr id="25" name="テキスト ボックス 24"/>
            <p:cNvSpPr txBox="1"/>
            <p:nvPr/>
          </p:nvSpPr>
          <p:spPr>
            <a:xfrm>
              <a:off x="4860032" y="5940569"/>
              <a:ext cx="3877985" cy="584775"/>
            </a:xfrm>
            <a:prstGeom prst="rect">
              <a:avLst/>
            </a:prstGeom>
            <a:noFill/>
          </p:spPr>
          <p:txBody>
            <a:bodyPr wrap="none" rtlCol="0">
              <a:spAutoFit/>
            </a:bodyPr>
            <a:lstStyle/>
            <a:p>
              <a:r>
                <a:rPr kumimoji="1" lang="ja-JP" altLang="en-US" sz="1600" dirty="0">
                  <a:latin typeface="+mn-ea"/>
                </a:rPr>
                <a:t>（土壌中濃度</a:t>
              </a:r>
              <a:r>
                <a:rPr kumimoji="1" lang="en-US" altLang="ja-JP" sz="1600" dirty="0">
                  <a:latin typeface="+mn-ea"/>
                </a:rPr>
                <a:t>×</a:t>
              </a:r>
              <a:r>
                <a:rPr kumimoji="1" lang="ja-JP" altLang="en-US" sz="1600" dirty="0">
                  <a:latin typeface="+mn-ea"/>
                </a:rPr>
                <a:t>飲食物への移行係数</a:t>
              </a:r>
              <a:endParaRPr kumimoji="1" lang="en-US" altLang="ja-JP" sz="1600" dirty="0">
                <a:latin typeface="+mn-ea"/>
              </a:endParaRPr>
            </a:p>
            <a:p>
              <a:r>
                <a:rPr lang="ja-JP" altLang="en-US" sz="1600" dirty="0">
                  <a:latin typeface="+mn-ea"/>
                </a:rPr>
                <a:t>　　　　　　　　</a:t>
              </a:r>
              <a:r>
                <a:rPr lang="en-US" altLang="ja-JP" sz="1600" dirty="0">
                  <a:latin typeface="+mn-ea"/>
                </a:rPr>
                <a:t>×</a:t>
              </a:r>
              <a:r>
                <a:rPr lang="ja-JP" altLang="en-US" sz="1600" dirty="0">
                  <a:latin typeface="+mn-ea"/>
                </a:rPr>
                <a:t>食べた量＝摂取量）</a:t>
              </a:r>
              <a:endParaRPr kumimoji="1" lang="ja-JP" altLang="en-US" sz="1600" dirty="0">
                <a:latin typeface="+mn-ea"/>
              </a:endParaRPr>
            </a:p>
          </p:txBody>
        </p:sp>
      </p:grpSp>
      <p:sp>
        <p:nvSpPr>
          <p:cNvPr id="2" name="スライド番号プレースホルダー 1">
            <a:extLst>
              <a:ext uri="{FF2B5EF4-FFF2-40B4-BE49-F238E27FC236}">
                <a16:creationId xmlns:a16="http://schemas.microsoft.com/office/drawing/2014/main" id="{4BDF2C8D-788F-9A4F-8F3B-DEF04B9574FB}"/>
              </a:ext>
            </a:extLst>
          </p:cNvPr>
          <p:cNvSpPr>
            <a:spLocks noGrp="1"/>
          </p:cNvSpPr>
          <p:nvPr>
            <p:ph type="sldNum" sz="quarter" idx="12"/>
          </p:nvPr>
        </p:nvSpPr>
        <p:spPr/>
        <p:txBody>
          <a:bodyPr/>
          <a:lstStyle/>
          <a:p>
            <a:fld id="{58DD1769-DAE9-6C4E-82F4-B62273FFA290}" type="slidenum">
              <a:rPr kumimoji="1" lang="ja-JP" altLang="en-US" smtClean="0"/>
              <a:t>22</a:t>
            </a:fld>
            <a:endParaRPr kumimoji="1" lang="ja-JP" altLang="en-US"/>
          </a:p>
        </p:txBody>
      </p:sp>
    </p:spTree>
    <p:extLst>
      <p:ext uri="{BB962C8B-B14F-4D97-AF65-F5344CB8AC3E}">
        <p14:creationId xmlns:p14="http://schemas.microsoft.com/office/powerpoint/2010/main" val="466968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2F2AD7-02B4-A94B-AC4D-BA8205A497F3}"/>
              </a:ext>
            </a:extLst>
          </p:cNvPr>
          <p:cNvSpPr>
            <a:spLocks noGrp="1"/>
          </p:cNvSpPr>
          <p:nvPr>
            <p:ph type="title"/>
          </p:nvPr>
        </p:nvSpPr>
        <p:spPr/>
        <p:txBody>
          <a:bodyPr/>
          <a:lstStyle/>
          <a:p>
            <a:r>
              <a:rPr kumimoji="1" lang="ja-JP" altLang="en-US"/>
              <a:t>内部被ばくの線量（預託実効線量）</a:t>
            </a:r>
          </a:p>
        </p:txBody>
      </p:sp>
      <p:grpSp>
        <p:nvGrpSpPr>
          <p:cNvPr id="3" name="グループ化 2">
            <a:extLst>
              <a:ext uri="{FF2B5EF4-FFF2-40B4-BE49-F238E27FC236}">
                <a16:creationId xmlns:a16="http://schemas.microsoft.com/office/drawing/2014/main" id="{4C733A9A-080A-5740-B299-614FA09043A6}"/>
              </a:ext>
            </a:extLst>
          </p:cNvPr>
          <p:cNvGrpSpPr/>
          <p:nvPr/>
        </p:nvGrpSpPr>
        <p:grpSpPr>
          <a:xfrm>
            <a:off x="308151" y="1505354"/>
            <a:ext cx="8527698" cy="5039975"/>
            <a:chOff x="611560" y="1752665"/>
            <a:chExt cx="8782256" cy="5190422"/>
          </a:xfrm>
        </p:grpSpPr>
        <p:sp>
          <p:nvSpPr>
            <p:cNvPr id="4" name="正方形/長方形 3">
              <a:extLst>
                <a:ext uri="{FF2B5EF4-FFF2-40B4-BE49-F238E27FC236}">
                  <a16:creationId xmlns:a16="http://schemas.microsoft.com/office/drawing/2014/main" id="{0F06433C-DF0B-EC45-9042-2B8E966DBDDE}"/>
                </a:ext>
              </a:extLst>
            </p:cNvPr>
            <p:cNvSpPr/>
            <p:nvPr/>
          </p:nvSpPr>
          <p:spPr>
            <a:xfrm>
              <a:off x="1403648" y="3789040"/>
              <a:ext cx="288032" cy="288032"/>
            </a:xfrm>
            <a:prstGeom prst="rect">
              <a:avLst/>
            </a:prstGeom>
            <a:solidFill>
              <a:schemeClr val="accent1">
                <a:lumMod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BF6FB77A-C3C1-824D-A760-4BB6E8F0DDE3}"/>
                </a:ext>
              </a:extLst>
            </p:cNvPr>
            <p:cNvSpPr/>
            <p:nvPr/>
          </p:nvSpPr>
          <p:spPr>
            <a:xfrm>
              <a:off x="1979712" y="4365104"/>
              <a:ext cx="288032" cy="288032"/>
            </a:xfrm>
            <a:prstGeom prst="rect">
              <a:avLst/>
            </a:prstGeom>
            <a:solidFill>
              <a:schemeClr val="tx2">
                <a:lumMod val="40000"/>
                <a:lumOff val="6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 name="グループ化 78">
              <a:extLst>
                <a:ext uri="{FF2B5EF4-FFF2-40B4-BE49-F238E27FC236}">
                  <a16:creationId xmlns:a16="http://schemas.microsoft.com/office/drawing/2014/main" id="{2315814B-F53B-1743-B765-3C1A744F56F6}"/>
                </a:ext>
              </a:extLst>
            </p:cNvPr>
            <p:cNvGrpSpPr/>
            <p:nvPr/>
          </p:nvGrpSpPr>
          <p:grpSpPr>
            <a:xfrm>
              <a:off x="611560" y="1752665"/>
              <a:ext cx="8782256" cy="5190422"/>
              <a:chOff x="611560" y="1752665"/>
              <a:chExt cx="8782256" cy="5190422"/>
            </a:xfrm>
          </p:grpSpPr>
          <p:sp>
            <p:nvSpPr>
              <p:cNvPr id="10" name="正方形/長方形 9">
                <a:extLst>
                  <a:ext uri="{FF2B5EF4-FFF2-40B4-BE49-F238E27FC236}">
                    <a16:creationId xmlns:a16="http://schemas.microsoft.com/office/drawing/2014/main" id="{3FAA3A2A-6E90-F94F-B411-D96C2D5C0923}"/>
                  </a:ext>
                </a:extLst>
              </p:cNvPr>
              <p:cNvSpPr/>
              <p:nvPr/>
            </p:nvSpPr>
            <p:spPr>
              <a:xfrm>
                <a:off x="1115616" y="2924944"/>
                <a:ext cx="288032" cy="288032"/>
              </a:xfrm>
              <a:prstGeom prst="rect">
                <a:avLst/>
              </a:prstGeom>
              <a:solidFill>
                <a:schemeClr val="tx2">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A9EE584C-E1BF-AB4D-A8B6-6C7A6A47F0B0}"/>
                  </a:ext>
                </a:extLst>
              </p:cNvPr>
              <p:cNvSpPr/>
              <p:nvPr/>
            </p:nvSpPr>
            <p:spPr>
              <a:xfrm>
                <a:off x="1115616" y="3212976"/>
                <a:ext cx="288032" cy="288032"/>
              </a:xfrm>
              <a:prstGeom prst="rect">
                <a:avLst/>
              </a:prstGeom>
              <a:solidFill>
                <a:schemeClr val="tx2">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CED8E0FC-2CE4-9A45-BF75-9C1FB68EBD9C}"/>
                  </a:ext>
                </a:extLst>
              </p:cNvPr>
              <p:cNvSpPr/>
              <p:nvPr/>
            </p:nvSpPr>
            <p:spPr>
              <a:xfrm>
                <a:off x="1115616" y="3501008"/>
                <a:ext cx="288032" cy="288032"/>
              </a:xfrm>
              <a:prstGeom prst="rect">
                <a:avLst/>
              </a:prstGeom>
              <a:solidFill>
                <a:schemeClr val="tx2">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A5268CD1-77CD-C142-A482-6BACD35681B3}"/>
                  </a:ext>
                </a:extLst>
              </p:cNvPr>
              <p:cNvSpPr/>
              <p:nvPr/>
            </p:nvSpPr>
            <p:spPr>
              <a:xfrm>
                <a:off x="1115616" y="3789040"/>
                <a:ext cx="288032" cy="288032"/>
              </a:xfrm>
              <a:prstGeom prst="rect">
                <a:avLst/>
              </a:prstGeom>
              <a:solidFill>
                <a:schemeClr val="tx2">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7F298569-A19B-CF47-B8B9-D12B373C6B37}"/>
                  </a:ext>
                </a:extLst>
              </p:cNvPr>
              <p:cNvSpPr/>
              <p:nvPr/>
            </p:nvSpPr>
            <p:spPr>
              <a:xfrm>
                <a:off x="1115616" y="4077072"/>
                <a:ext cx="288032" cy="288032"/>
              </a:xfrm>
              <a:prstGeom prst="rect">
                <a:avLst/>
              </a:prstGeom>
              <a:solidFill>
                <a:schemeClr val="tx2">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7">
                <a:extLst>
                  <a:ext uri="{FF2B5EF4-FFF2-40B4-BE49-F238E27FC236}">
                    <a16:creationId xmlns:a16="http://schemas.microsoft.com/office/drawing/2014/main" id="{546FE356-C947-B94D-8534-26EA8D5BFA4A}"/>
                  </a:ext>
                </a:extLst>
              </p:cNvPr>
              <p:cNvSpPr/>
              <p:nvPr/>
            </p:nvSpPr>
            <p:spPr>
              <a:xfrm>
                <a:off x="1115616" y="4365104"/>
                <a:ext cx="288032" cy="288032"/>
              </a:xfrm>
              <a:prstGeom prst="rect">
                <a:avLst/>
              </a:prstGeom>
              <a:solidFill>
                <a:schemeClr val="tx2">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CF100BEA-646C-544D-877D-89B459F90ED8}"/>
                  </a:ext>
                </a:extLst>
              </p:cNvPr>
              <p:cNvSpPr/>
              <p:nvPr/>
            </p:nvSpPr>
            <p:spPr>
              <a:xfrm>
                <a:off x="1115616" y="4653136"/>
                <a:ext cx="288032" cy="288032"/>
              </a:xfrm>
              <a:prstGeom prst="rect">
                <a:avLst/>
              </a:prstGeom>
              <a:solidFill>
                <a:schemeClr val="tx2">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593A504D-9568-5244-B721-C22E2FD85DFD}"/>
                  </a:ext>
                </a:extLst>
              </p:cNvPr>
              <p:cNvSpPr/>
              <p:nvPr/>
            </p:nvSpPr>
            <p:spPr>
              <a:xfrm>
                <a:off x="1403648" y="4077072"/>
                <a:ext cx="288032" cy="288032"/>
              </a:xfrm>
              <a:prstGeom prst="rect">
                <a:avLst/>
              </a:prstGeom>
              <a:solidFill>
                <a:schemeClr val="accent1">
                  <a:lumMod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74A9DEB1-1B43-954F-973E-17B03351BEDC}"/>
                  </a:ext>
                </a:extLst>
              </p:cNvPr>
              <p:cNvSpPr/>
              <p:nvPr/>
            </p:nvSpPr>
            <p:spPr>
              <a:xfrm>
                <a:off x="1403648" y="4365104"/>
                <a:ext cx="288032" cy="288032"/>
              </a:xfrm>
              <a:prstGeom prst="rect">
                <a:avLst/>
              </a:prstGeom>
              <a:solidFill>
                <a:schemeClr val="accent1">
                  <a:lumMod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4CD4A19B-28FA-5D43-998A-5ECF6B7EE085}"/>
                  </a:ext>
                </a:extLst>
              </p:cNvPr>
              <p:cNvSpPr/>
              <p:nvPr/>
            </p:nvSpPr>
            <p:spPr>
              <a:xfrm>
                <a:off x="1403648" y="4653136"/>
                <a:ext cx="288032" cy="288032"/>
              </a:xfrm>
              <a:prstGeom prst="rect">
                <a:avLst/>
              </a:prstGeom>
              <a:solidFill>
                <a:schemeClr val="accent1">
                  <a:lumMod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12D616AB-ADC2-1B49-8C36-94DD707D5DAF}"/>
                  </a:ext>
                </a:extLst>
              </p:cNvPr>
              <p:cNvSpPr/>
              <p:nvPr/>
            </p:nvSpPr>
            <p:spPr>
              <a:xfrm>
                <a:off x="1691680" y="4077072"/>
                <a:ext cx="288032" cy="288032"/>
              </a:xfrm>
              <a:prstGeom prst="rect">
                <a:avLst/>
              </a:prstGeom>
              <a:solidFill>
                <a:schemeClr val="bg2">
                  <a:lumMod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57AE1432-9551-0A43-9511-A82819C3F1EF}"/>
                  </a:ext>
                </a:extLst>
              </p:cNvPr>
              <p:cNvSpPr/>
              <p:nvPr/>
            </p:nvSpPr>
            <p:spPr>
              <a:xfrm>
                <a:off x="1691680" y="4365104"/>
                <a:ext cx="288032" cy="288032"/>
              </a:xfrm>
              <a:prstGeom prst="rect">
                <a:avLst/>
              </a:prstGeom>
              <a:solidFill>
                <a:schemeClr val="bg2">
                  <a:lumMod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3DE8C2CD-4492-FE4A-9199-F31BF48B8C6A}"/>
                  </a:ext>
                </a:extLst>
              </p:cNvPr>
              <p:cNvSpPr/>
              <p:nvPr/>
            </p:nvSpPr>
            <p:spPr>
              <a:xfrm>
                <a:off x="1691680" y="4653136"/>
                <a:ext cx="288032" cy="288032"/>
              </a:xfrm>
              <a:prstGeom prst="rect">
                <a:avLst/>
              </a:prstGeom>
              <a:solidFill>
                <a:schemeClr val="bg2">
                  <a:lumMod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69A687CB-B41C-3A4B-B4DA-FD887458BECB}"/>
                  </a:ext>
                </a:extLst>
              </p:cNvPr>
              <p:cNvSpPr/>
              <p:nvPr/>
            </p:nvSpPr>
            <p:spPr>
              <a:xfrm>
                <a:off x="1979712" y="4653136"/>
                <a:ext cx="288032" cy="288032"/>
              </a:xfrm>
              <a:prstGeom prst="rect">
                <a:avLst/>
              </a:prstGeom>
              <a:solidFill>
                <a:schemeClr val="tx2">
                  <a:lumMod val="40000"/>
                  <a:lumOff val="6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a:extLst>
                  <a:ext uri="{FF2B5EF4-FFF2-40B4-BE49-F238E27FC236}">
                    <a16:creationId xmlns:a16="http://schemas.microsoft.com/office/drawing/2014/main" id="{68D35253-2D17-5B4E-8840-BC0E75D9543D}"/>
                  </a:ext>
                </a:extLst>
              </p:cNvPr>
              <p:cNvSpPr/>
              <p:nvPr/>
            </p:nvSpPr>
            <p:spPr>
              <a:xfrm>
                <a:off x="2267744" y="4365104"/>
                <a:ext cx="288032" cy="288032"/>
              </a:xfrm>
              <a:prstGeom prst="rect">
                <a:avLst/>
              </a:prstGeom>
              <a:solidFill>
                <a:schemeClr val="bg2">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a:extLst>
                  <a:ext uri="{FF2B5EF4-FFF2-40B4-BE49-F238E27FC236}">
                    <a16:creationId xmlns:a16="http://schemas.microsoft.com/office/drawing/2014/main" id="{CD8ADEF0-D9A3-DF4F-B4B3-729CE038010D}"/>
                  </a:ext>
                </a:extLst>
              </p:cNvPr>
              <p:cNvSpPr/>
              <p:nvPr/>
            </p:nvSpPr>
            <p:spPr>
              <a:xfrm>
                <a:off x="2267744" y="4653136"/>
                <a:ext cx="288032" cy="288032"/>
              </a:xfrm>
              <a:prstGeom prst="rect">
                <a:avLst/>
              </a:prstGeom>
              <a:solidFill>
                <a:schemeClr val="bg2">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A3363F96-653C-1341-91A4-A81CA1A5A51C}"/>
                  </a:ext>
                </a:extLst>
              </p:cNvPr>
              <p:cNvSpPr/>
              <p:nvPr/>
            </p:nvSpPr>
            <p:spPr>
              <a:xfrm>
                <a:off x="2555776" y="4653136"/>
                <a:ext cx="288032" cy="288032"/>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a:extLst>
                  <a:ext uri="{FF2B5EF4-FFF2-40B4-BE49-F238E27FC236}">
                    <a16:creationId xmlns:a16="http://schemas.microsoft.com/office/drawing/2014/main" id="{6CD93447-FE92-B848-9E71-629AE300FCDB}"/>
                  </a:ext>
                </a:extLst>
              </p:cNvPr>
              <p:cNvSpPr/>
              <p:nvPr/>
            </p:nvSpPr>
            <p:spPr>
              <a:xfrm>
                <a:off x="3131840" y="4653136"/>
                <a:ext cx="288032" cy="288032"/>
              </a:xfrm>
              <a:prstGeom prst="rect">
                <a:avLst/>
              </a:prstGeom>
              <a:solidFill>
                <a:schemeClr val="accent1">
                  <a:lumMod val="20000"/>
                  <a:lumOff val="8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a:extLst>
                  <a:ext uri="{FF2B5EF4-FFF2-40B4-BE49-F238E27FC236}">
                    <a16:creationId xmlns:a16="http://schemas.microsoft.com/office/drawing/2014/main" id="{69E24DE3-C779-A845-9BA6-B968E2F3E173}"/>
                  </a:ext>
                </a:extLst>
              </p:cNvPr>
              <p:cNvSpPr/>
              <p:nvPr/>
            </p:nvSpPr>
            <p:spPr>
              <a:xfrm>
                <a:off x="2843808" y="4653136"/>
                <a:ext cx="288032" cy="288032"/>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a:extLst>
                  <a:ext uri="{FF2B5EF4-FFF2-40B4-BE49-F238E27FC236}">
                    <a16:creationId xmlns:a16="http://schemas.microsoft.com/office/drawing/2014/main" id="{1347DA90-5506-A944-B941-6A3405DA14DF}"/>
                  </a:ext>
                </a:extLst>
              </p:cNvPr>
              <p:cNvSpPr/>
              <p:nvPr/>
            </p:nvSpPr>
            <p:spPr>
              <a:xfrm>
                <a:off x="3419872" y="4797154"/>
                <a:ext cx="288032" cy="144013"/>
              </a:xfrm>
              <a:prstGeom prst="rect">
                <a:avLst/>
              </a:prstGeom>
              <a:solidFill>
                <a:schemeClr val="accent1">
                  <a:lumMod val="20000"/>
                  <a:lumOff val="8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a:extLst>
                  <a:ext uri="{FF2B5EF4-FFF2-40B4-BE49-F238E27FC236}">
                    <a16:creationId xmlns:a16="http://schemas.microsoft.com/office/drawing/2014/main" id="{5E38A9F5-CDC0-6941-B2BD-29727F7DB698}"/>
                  </a:ext>
                </a:extLst>
              </p:cNvPr>
              <p:cNvSpPr/>
              <p:nvPr/>
            </p:nvSpPr>
            <p:spPr>
              <a:xfrm>
                <a:off x="3707904" y="4801247"/>
                <a:ext cx="288032" cy="139921"/>
              </a:xfrm>
              <a:prstGeom prst="rect">
                <a:avLst/>
              </a:prstGeom>
              <a:solidFill>
                <a:schemeClr val="accent1">
                  <a:lumMod val="20000"/>
                  <a:lumOff val="8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8" name="直線矢印コネクタ 37">
                <a:extLst>
                  <a:ext uri="{FF2B5EF4-FFF2-40B4-BE49-F238E27FC236}">
                    <a16:creationId xmlns:a16="http://schemas.microsoft.com/office/drawing/2014/main" id="{C12E8F85-DE47-F347-887B-BB667D70FF1A}"/>
                  </a:ext>
                </a:extLst>
              </p:cNvPr>
              <p:cNvCxnSpPr/>
              <p:nvPr/>
            </p:nvCxnSpPr>
            <p:spPr>
              <a:xfrm flipV="1">
                <a:off x="1115616" y="2060848"/>
                <a:ext cx="0" cy="288032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9" name="直線矢印コネクタ 38">
                <a:extLst>
                  <a:ext uri="{FF2B5EF4-FFF2-40B4-BE49-F238E27FC236}">
                    <a16:creationId xmlns:a16="http://schemas.microsoft.com/office/drawing/2014/main" id="{693A2E67-5C50-AA4A-8E0F-B115C4AEE336}"/>
                  </a:ext>
                </a:extLst>
              </p:cNvPr>
              <p:cNvCxnSpPr/>
              <p:nvPr/>
            </p:nvCxnSpPr>
            <p:spPr>
              <a:xfrm>
                <a:off x="1115616" y="4941168"/>
                <a:ext cx="4032448"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0" name="テキスト ボックス 39">
                <a:extLst>
                  <a:ext uri="{FF2B5EF4-FFF2-40B4-BE49-F238E27FC236}">
                    <a16:creationId xmlns:a16="http://schemas.microsoft.com/office/drawing/2014/main" id="{4583E825-8D60-2949-ABF0-8805F3D34470}"/>
                  </a:ext>
                </a:extLst>
              </p:cNvPr>
              <p:cNvSpPr txBox="1"/>
              <p:nvPr/>
            </p:nvSpPr>
            <p:spPr>
              <a:xfrm>
                <a:off x="611560" y="2492896"/>
                <a:ext cx="466474" cy="2205732"/>
              </a:xfrm>
              <a:prstGeom prst="rect">
                <a:avLst/>
              </a:prstGeom>
              <a:noFill/>
            </p:spPr>
            <p:txBody>
              <a:bodyPr vert="eaVert" wrap="none" rtlCol="0">
                <a:spAutoFit/>
              </a:bodyPr>
              <a:lstStyle/>
              <a:p>
                <a:r>
                  <a:rPr kumimoji="1" lang="en-US" altLang="ja-JP" dirty="0"/>
                  <a:t>1</a:t>
                </a:r>
                <a:r>
                  <a:rPr kumimoji="1" lang="ja-JP" altLang="en-US" dirty="0"/>
                  <a:t>年間の被ばく線量</a:t>
                </a:r>
              </a:p>
            </p:txBody>
          </p:sp>
          <p:sp>
            <p:nvSpPr>
              <p:cNvPr id="41" name="テキスト ボックス 40">
                <a:extLst>
                  <a:ext uri="{FF2B5EF4-FFF2-40B4-BE49-F238E27FC236}">
                    <a16:creationId xmlns:a16="http://schemas.microsoft.com/office/drawing/2014/main" id="{F53C8CE9-DACB-6548-8512-724673DA1700}"/>
                  </a:ext>
                </a:extLst>
              </p:cNvPr>
              <p:cNvSpPr txBox="1"/>
              <p:nvPr/>
            </p:nvSpPr>
            <p:spPr>
              <a:xfrm>
                <a:off x="611560" y="1988840"/>
                <a:ext cx="392095" cy="369332"/>
              </a:xfrm>
              <a:prstGeom prst="rect">
                <a:avLst/>
              </a:prstGeom>
              <a:noFill/>
            </p:spPr>
            <p:txBody>
              <a:bodyPr wrap="none" rtlCol="0">
                <a:spAutoFit/>
              </a:bodyPr>
              <a:lstStyle/>
              <a:p>
                <a:r>
                  <a:rPr kumimoji="1" lang="en-US" altLang="ja-JP" dirty="0" err="1"/>
                  <a:t>Sv</a:t>
                </a:r>
                <a:endParaRPr kumimoji="1" lang="ja-JP" altLang="en-US" dirty="0"/>
              </a:p>
            </p:txBody>
          </p:sp>
          <p:sp>
            <p:nvSpPr>
              <p:cNvPr id="42" name="上矢印 41">
                <a:extLst>
                  <a:ext uri="{FF2B5EF4-FFF2-40B4-BE49-F238E27FC236}">
                    <a16:creationId xmlns:a16="http://schemas.microsoft.com/office/drawing/2014/main" id="{9A6AE795-BA20-2B47-8BCE-638BC4428180}"/>
                  </a:ext>
                </a:extLst>
              </p:cNvPr>
              <p:cNvSpPr/>
              <p:nvPr/>
            </p:nvSpPr>
            <p:spPr>
              <a:xfrm>
                <a:off x="1043608" y="5085184"/>
                <a:ext cx="144016" cy="28803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ボックス 42">
                <a:extLst>
                  <a:ext uri="{FF2B5EF4-FFF2-40B4-BE49-F238E27FC236}">
                    <a16:creationId xmlns:a16="http://schemas.microsoft.com/office/drawing/2014/main" id="{FEAB9FCB-0DBC-BE4C-A201-C1F44F3569CA}"/>
                  </a:ext>
                </a:extLst>
              </p:cNvPr>
              <p:cNvSpPr txBox="1"/>
              <p:nvPr/>
            </p:nvSpPr>
            <p:spPr>
              <a:xfrm>
                <a:off x="887559" y="5373216"/>
                <a:ext cx="461665" cy="553998"/>
              </a:xfrm>
              <a:prstGeom prst="rect">
                <a:avLst/>
              </a:prstGeom>
              <a:noFill/>
            </p:spPr>
            <p:txBody>
              <a:bodyPr vert="eaVert" wrap="none" rtlCol="0">
                <a:spAutoFit/>
              </a:bodyPr>
              <a:lstStyle/>
              <a:p>
                <a:r>
                  <a:rPr kumimoji="1" lang="ja-JP" altLang="en-US" dirty="0"/>
                  <a:t>摂取</a:t>
                </a:r>
              </a:p>
            </p:txBody>
          </p:sp>
          <p:sp>
            <p:nvSpPr>
              <p:cNvPr id="44" name="テキスト ボックス 43">
                <a:extLst>
                  <a:ext uri="{FF2B5EF4-FFF2-40B4-BE49-F238E27FC236}">
                    <a16:creationId xmlns:a16="http://schemas.microsoft.com/office/drawing/2014/main" id="{B2CAA9F1-91AC-2842-ACE3-052AF2656209}"/>
                  </a:ext>
                </a:extLst>
              </p:cNvPr>
              <p:cNvSpPr txBox="1"/>
              <p:nvPr/>
            </p:nvSpPr>
            <p:spPr>
              <a:xfrm>
                <a:off x="3762698" y="5322887"/>
                <a:ext cx="466474" cy="820737"/>
              </a:xfrm>
              <a:prstGeom prst="rect">
                <a:avLst/>
              </a:prstGeom>
              <a:noFill/>
            </p:spPr>
            <p:txBody>
              <a:bodyPr vert="eaVert" wrap="none" rtlCol="0">
                <a:spAutoFit/>
              </a:bodyPr>
              <a:lstStyle/>
              <a:p>
                <a:r>
                  <a:rPr kumimoji="1" lang="en-US" altLang="ja-JP" dirty="0"/>
                  <a:t>50</a:t>
                </a:r>
                <a:r>
                  <a:rPr kumimoji="1" lang="ja-JP" altLang="en-US"/>
                  <a:t>年後</a:t>
                </a:r>
                <a:endParaRPr kumimoji="1" lang="ja-JP" altLang="en-US" dirty="0"/>
              </a:p>
            </p:txBody>
          </p:sp>
          <p:sp>
            <p:nvSpPr>
              <p:cNvPr id="45" name="上矢印 44">
                <a:extLst>
                  <a:ext uri="{FF2B5EF4-FFF2-40B4-BE49-F238E27FC236}">
                    <a16:creationId xmlns:a16="http://schemas.microsoft.com/office/drawing/2014/main" id="{28BF2AC0-A8A9-2846-88E3-0821DFE787D3}"/>
                  </a:ext>
                </a:extLst>
              </p:cNvPr>
              <p:cNvSpPr/>
              <p:nvPr/>
            </p:nvSpPr>
            <p:spPr>
              <a:xfrm>
                <a:off x="3923928" y="5013176"/>
                <a:ext cx="144016" cy="28803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正方形/長方形 45">
                <a:extLst>
                  <a:ext uri="{FF2B5EF4-FFF2-40B4-BE49-F238E27FC236}">
                    <a16:creationId xmlns:a16="http://schemas.microsoft.com/office/drawing/2014/main" id="{98DD01BA-5348-0845-B8CB-ACECADDBF12C}"/>
                  </a:ext>
                </a:extLst>
              </p:cNvPr>
              <p:cNvSpPr/>
              <p:nvPr/>
            </p:nvSpPr>
            <p:spPr>
              <a:xfrm>
                <a:off x="5580112" y="3861048"/>
                <a:ext cx="288032" cy="288032"/>
              </a:xfrm>
              <a:prstGeom prst="rect">
                <a:avLst/>
              </a:prstGeom>
              <a:solidFill>
                <a:schemeClr val="tx2">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正方形/長方形 46">
                <a:extLst>
                  <a:ext uri="{FF2B5EF4-FFF2-40B4-BE49-F238E27FC236}">
                    <a16:creationId xmlns:a16="http://schemas.microsoft.com/office/drawing/2014/main" id="{81126584-5082-724F-87D4-2CE10ECEE4BE}"/>
                  </a:ext>
                </a:extLst>
              </p:cNvPr>
              <p:cNvSpPr/>
              <p:nvPr/>
            </p:nvSpPr>
            <p:spPr>
              <a:xfrm>
                <a:off x="5580112" y="4149080"/>
                <a:ext cx="288032" cy="288032"/>
              </a:xfrm>
              <a:prstGeom prst="rect">
                <a:avLst/>
              </a:prstGeom>
              <a:solidFill>
                <a:schemeClr val="tx2">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正方形/長方形 47">
                <a:extLst>
                  <a:ext uri="{FF2B5EF4-FFF2-40B4-BE49-F238E27FC236}">
                    <a16:creationId xmlns:a16="http://schemas.microsoft.com/office/drawing/2014/main" id="{4F37D311-1E3D-1F47-B23A-C544072034B7}"/>
                  </a:ext>
                </a:extLst>
              </p:cNvPr>
              <p:cNvSpPr/>
              <p:nvPr/>
            </p:nvSpPr>
            <p:spPr>
              <a:xfrm>
                <a:off x="5580112" y="4437112"/>
                <a:ext cx="288032" cy="288032"/>
              </a:xfrm>
              <a:prstGeom prst="rect">
                <a:avLst/>
              </a:prstGeom>
              <a:solidFill>
                <a:schemeClr val="tx2">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正方形/長方形 48">
                <a:extLst>
                  <a:ext uri="{FF2B5EF4-FFF2-40B4-BE49-F238E27FC236}">
                    <a16:creationId xmlns:a16="http://schemas.microsoft.com/office/drawing/2014/main" id="{D2AD03B5-F443-EC43-B0C8-F08D47A0FB1C}"/>
                  </a:ext>
                </a:extLst>
              </p:cNvPr>
              <p:cNvSpPr/>
              <p:nvPr/>
            </p:nvSpPr>
            <p:spPr>
              <a:xfrm>
                <a:off x="5580112" y="4725144"/>
                <a:ext cx="288032" cy="288032"/>
              </a:xfrm>
              <a:prstGeom prst="rect">
                <a:avLst/>
              </a:prstGeom>
              <a:solidFill>
                <a:schemeClr val="tx2">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正方形/長方形 49">
                <a:extLst>
                  <a:ext uri="{FF2B5EF4-FFF2-40B4-BE49-F238E27FC236}">
                    <a16:creationId xmlns:a16="http://schemas.microsoft.com/office/drawing/2014/main" id="{E2B13F58-251F-844B-9664-5007A026632F}"/>
                  </a:ext>
                </a:extLst>
              </p:cNvPr>
              <p:cNvSpPr/>
              <p:nvPr/>
            </p:nvSpPr>
            <p:spPr>
              <a:xfrm>
                <a:off x="5580112" y="5013176"/>
                <a:ext cx="288032" cy="288032"/>
              </a:xfrm>
              <a:prstGeom prst="rect">
                <a:avLst/>
              </a:prstGeom>
              <a:solidFill>
                <a:schemeClr val="tx2">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正方形/長方形 50">
                <a:extLst>
                  <a:ext uri="{FF2B5EF4-FFF2-40B4-BE49-F238E27FC236}">
                    <a16:creationId xmlns:a16="http://schemas.microsoft.com/office/drawing/2014/main" id="{D0E759DA-769E-6E4D-A7C0-23B92C3811E0}"/>
                  </a:ext>
                </a:extLst>
              </p:cNvPr>
              <p:cNvSpPr/>
              <p:nvPr/>
            </p:nvSpPr>
            <p:spPr>
              <a:xfrm>
                <a:off x="5580112" y="5301208"/>
                <a:ext cx="288032" cy="288032"/>
              </a:xfrm>
              <a:prstGeom prst="rect">
                <a:avLst/>
              </a:prstGeom>
              <a:solidFill>
                <a:schemeClr val="tx2">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正方形/長方形 51">
                <a:extLst>
                  <a:ext uri="{FF2B5EF4-FFF2-40B4-BE49-F238E27FC236}">
                    <a16:creationId xmlns:a16="http://schemas.microsoft.com/office/drawing/2014/main" id="{97D3411C-8571-1145-A3F8-D0B69D52DB0E}"/>
                  </a:ext>
                </a:extLst>
              </p:cNvPr>
              <p:cNvSpPr/>
              <p:nvPr/>
            </p:nvSpPr>
            <p:spPr>
              <a:xfrm>
                <a:off x="5580112" y="5589240"/>
                <a:ext cx="288032" cy="288032"/>
              </a:xfrm>
              <a:prstGeom prst="rect">
                <a:avLst/>
              </a:prstGeom>
              <a:solidFill>
                <a:schemeClr val="tx2">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正方形/長方形 52">
                <a:extLst>
                  <a:ext uri="{FF2B5EF4-FFF2-40B4-BE49-F238E27FC236}">
                    <a16:creationId xmlns:a16="http://schemas.microsoft.com/office/drawing/2014/main" id="{DE72A159-E188-6E4C-80FF-876F8101AB68}"/>
                  </a:ext>
                </a:extLst>
              </p:cNvPr>
              <p:cNvSpPr/>
              <p:nvPr/>
            </p:nvSpPr>
            <p:spPr>
              <a:xfrm>
                <a:off x="5580112" y="3284984"/>
                <a:ext cx="288032" cy="288032"/>
              </a:xfrm>
              <a:prstGeom prst="rect">
                <a:avLst/>
              </a:prstGeom>
              <a:solidFill>
                <a:schemeClr val="accent1">
                  <a:lumMod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正方形/長方形 53">
                <a:extLst>
                  <a:ext uri="{FF2B5EF4-FFF2-40B4-BE49-F238E27FC236}">
                    <a16:creationId xmlns:a16="http://schemas.microsoft.com/office/drawing/2014/main" id="{77C7E705-0248-4043-B06E-BB7965DD7B24}"/>
                  </a:ext>
                </a:extLst>
              </p:cNvPr>
              <p:cNvSpPr/>
              <p:nvPr/>
            </p:nvSpPr>
            <p:spPr>
              <a:xfrm>
                <a:off x="5580112" y="3573016"/>
                <a:ext cx="288032" cy="288032"/>
              </a:xfrm>
              <a:prstGeom prst="rect">
                <a:avLst/>
              </a:prstGeom>
              <a:solidFill>
                <a:schemeClr val="accent1">
                  <a:lumMod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正方形/長方形 54">
                <a:extLst>
                  <a:ext uri="{FF2B5EF4-FFF2-40B4-BE49-F238E27FC236}">
                    <a16:creationId xmlns:a16="http://schemas.microsoft.com/office/drawing/2014/main" id="{22630778-E953-A443-8B20-89FC73BB5125}"/>
                  </a:ext>
                </a:extLst>
              </p:cNvPr>
              <p:cNvSpPr/>
              <p:nvPr/>
            </p:nvSpPr>
            <p:spPr>
              <a:xfrm>
                <a:off x="5508104" y="3140968"/>
                <a:ext cx="432048"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正方形/長方形 55">
                <a:extLst>
                  <a:ext uri="{FF2B5EF4-FFF2-40B4-BE49-F238E27FC236}">
                    <a16:creationId xmlns:a16="http://schemas.microsoft.com/office/drawing/2014/main" id="{38DDA5EB-7F15-4D47-A3F0-9356F45EE400}"/>
                  </a:ext>
                </a:extLst>
              </p:cNvPr>
              <p:cNvSpPr/>
              <p:nvPr/>
            </p:nvSpPr>
            <p:spPr>
              <a:xfrm>
                <a:off x="5580112" y="2240032"/>
                <a:ext cx="288032" cy="288032"/>
              </a:xfrm>
              <a:prstGeom prst="rect">
                <a:avLst/>
              </a:prstGeom>
              <a:solidFill>
                <a:schemeClr val="accent1">
                  <a:lumMod val="20000"/>
                  <a:lumOff val="8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正方形/長方形 56">
                <a:extLst>
                  <a:ext uri="{FF2B5EF4-FFF2-40B4-BE49-F238E27FC236}">
                    <a16:creationId xmlns:a16="http://schemas.microsoft.com/office/drawing/2014/main" id="{6BDB7935-787E-AC4B-B327-3D7D06DE1D90}"/>
                  </a:ext>
                </a:extLst>
              </p:cNvPr>
              <p:cNvSpPr/>
              <p:nvPr/>
            </p:nvSpPr>
            <p:spPr>
              <a:xfrm>
                <a:off x="5580112" y="2528064"/>
                <a:ext cx="288032" cy="288032"/>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正方形/長方形 57">
                <a:extLst>
                  <a:ext uri="{FF2B5EF4-FFF2-40B4-BE49-F238E27FC236}">
                    <a16:creationId xmlns:a16="http://schemas.microsoft.com/office/drawing/2014/main" id="{91098570-B67D-AD4C-987C-987D4EE4CB17}"/>
                  </a:ext>
                </a:extLst>
              </p:cNvPr>
              <p:cNvSpPr/>
              <p:nvPr/>
            </p:nvSpPr>
            <p:spPr>
              <a:xfrm>
                <a:off x="5580112" y="2816096"/>
                <a:ext cx="288032" cy="288032"/>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右中かっこ 58">
                <a:extLst>
                  <a:ext uri="{FF2B5EF4-FFF2-40B4-BE49-F238E27FC236}">
                    <a16:creationId xmlns:a16="http://schemas.microsoft.com/office/drawing/2014/main" id="{35A81858-A88D-274A-97BC-3D078717513B}"/>
                  </a:ext>
                </a:extLst>
              </p:cNvPr>
              <p:cNvSpPr/>
              <p:nvPr/>
            </p:nvSpPr>
            <p:spPr>
              <a:xfrm>
                <a:off x="6084168" y="2204864"/>
                <a:ext cx="360040" cy="3600400"/>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6528662E-97DC-3944-9EA3-91BC93286D80}"/>
                  </a:ext>
                </a:extLst>
              </p:cNvPr>
              <p:cNvSpPr txBox="1"/>
              <p:nvPr/>
            </p:nvSpPr>
            <p:spPr>
              <a:xfrm>
                <a:off x="6588224" y="3392160"/>
                <a:ext cx="553998" cy="1952067"/>
              </a:xfrm>
              <a:prstGeom prst="rect">
                <a:avLst/>
              </a:prstGeom>
            </p:spPr>
            <p:style>
              <a:lnRef idx="1">
                <a:schemeClr val="accent5"/>
              </a:lnRef>
              <a:fillRef idx="2">
                <a:schemeClr val="accent5"/>
              </a:fillRef>
              <a:effectRef idx="1">
                <a:schemeClr val="accent5"/>
              </a:effectRef>
              <a:fontRef idx="minor">
                <a:schemeClr val="dk1"/>
              </a:fontRef>
            </p:style>
            <p:txBody>
              <a:bodyPr vert="eaVert" wrap="none" rtlCol="0">
                <a:spAutoFit/>
              </a:bodyPr>
              <a:lstStyle/>
              <a:p>
                <a:r>
                  <a:rPr kumimoji="1" lang="ja-JP" altLang="en-US" sz="2400" dirty="0"/>
                  <a:t>預託実効線量</a:t>
                </a:r>
              </a:p>
            </p:txBody>
          </p:sp>
          <p:sp>
            <p:nvSpPr>
              <p:cNvPr id="61" name="Text Box 6">
                <a:extLst>
                  <a:ext uri="{FF2B5EF4-FFF2-40B4-BE49-F238E27FC236}">
                    <a16:creationId xmlns:a16="http://schemas.microsoft.com/office/drawing/2014/main" id="{E634E98A-0673-F045-BC26-AE88CEA6B096}"/>
                  </a:ext>
                </a:extLst>
              </p:cNvPr>
              <p:cNvSpPr txBox="1">
                <a:spLocks noChangeArrowheads="1"/>
              </p:cNvSpPr>
              <p:nvPr/>
            </p:nvSpPr>
            <p:spPr bwMode="auto">
              <a:xfrm>
                <a:off x="1691680" y="1868631"/>
                <a:ext cx="3456384" cy="1200328"/>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fontAlgn="auto">
                  <a:spcBef>
                    <a:spcPts val="0"/>
                  </a:spcBef>
                  <a:spcAft>
                    <a:spcPts val="0"/>
                  </a:spcAft>
                </a:pPr>
                <a:r>
                  <a:rPr lang="ja-JP" altLang="en-US" sz="2400" dirty="0">
                    <a:solidFill>
                      <a:srgbClr val="000000"/>
                    </a:solidFill>
                    <a:latin typeface="+mn-ea"/>
                    <a:cs typeface="Times New Roman" pitchFamily="18" charset="0"/>
                  </a:rPr>
                  <a:t>放射性物質の摂取後、</a:t>
                </a:r>
                <a:r>
                  <a:rPr lang="ja-JP" altLang="en-US" sz="2400" dirty="0">
                    <a:solidFill>
                      <a:srgbClr val="FF0000"/>
                    </a:solidFill>
                    <a:latin typeface="+mn-ea"/>
                    <a:cs typeface="Times New Roman" pitchFamily="18" charset="0"/>
                  </a:rPr>
                  <a:t>成人は</a:t>
                </a:r>
                <a:r>
                  <a:rPr lang="en-US" altLang="ja-JP" sz="2400" dirty="0">
                    <a:solidFill>
                      <a:srgbClr val="FF0000"/>
                    </a:solidFill>
                    <a:latin typeface="+mn-ea"/>
                    <a:cs typeface="Times New Roman" pitchFamily="18" charset="0"/>
                  </a:rPr>
                  <a:t>50</a:t>
                </a:r>
                <a:r>
                  <a:rPr lang="ja-JP" altLang="en-US" sz="2400" dirty="0">
                    <a:solidFill>
                      <a:srgbClr val="FF0000"/>
                    </a:solidFill>
                    <a:latin typeface="+mn-ea"/>
                    <a:cs typeface="Times New Roman" pitchFamily="18" charset="0"/>
                  </a:rPr>
                  <a:t>年間、小児は</a:t>
                </a:r>
                <a:r>
                  <a:rPr lang="en-US" altLang="ja-JP" sz="2400" dirty="0">
                    <a:solidFill>
                      <a:srgbClr val="FF0000"/>
                    </a:solidFill>
                    <a:latin typeface="+mn-ea"/>
                    <a:cs typeface="Times New Roman" pitchFamily="18" charset="0"/>
                  </a:rPr>
                  <a:t>70</a:t>
                </a:r>
                <a:r>
                  <a:rPr lang="ja-JP" altLang="en-US" sz="2400" dirty="0">
                    <a:solidFill>
                      <a:srgbClr val="FF0000"/>
                    </a:solidFill>
                    <a:latin typeface="+mn-ea"/>
                    <a:cs typeface="Times New Roman" pitchFamily="18" charset="0"/>
                  </a:rPr>
                  <a:t>歳まで</a:t>
                </a:r>
                <a:r>
                  <a:rPr lang="ja-JP" altLang="en-US" sz="2400" dirty="0">
                    <a:solidFill>
                      <a:srgbClr val="000000"/>
                    </a:solidFill>
                    <a:latin typeface="+mn-ea"/>
                    <a:cs typeface="Times New Roman" pitchFamily="18" charset="0"/>
                  </a:rPr>
                  <a:t>受ける線量</a:t>
                </a:r>
              </a:p>
            </p:txBody>
          </p:sp>
          <p:sp>
            <p:nvSpPr>
              <p:cNvPr id="62" name="テキスト ボックス 61">
                <a:extLst>
                  <a:ext uri="{FF2B5EF4-FFF2-40B4-BE49-F238E27FC236}">
                    <a16:creationId xmlns:a16="http://schemas.microsoft.com/office/drawing/2014/main" id="{9C37C8C1-586B-5043-96ED-5A6CF591AA4A}"/>
                  </a:ext>
                </a:extLst>
              </p:cNvPr>
              <p:cNvSpPr txBox="1"/>
              <p:nvPr/>
            </p:nvSpPr>
            <p:spPr>
              <a:xfrm>
                <a:off x="7272300" y="4191471"/>
                <a:ext cx="1512168" cy="923330"/>
              </a:xfrm>
              <a:prstGeom prst="rect">
                <a:avLst/>
              </a:prstGeom>
              <a:noFill/>
            </p:spPr>
            <p:txBody>
              <a:bodyPr wrap="square" rtlCol="0">
                <a:spAutoFit/>
              </a:bodyPr>
              <a:lstStyle/>
              <a:p>
                <a:r>
                  <a:rPr lang="ja-JP" altLang="en-US" dirty="0"/>
                  <a:t>単位は</a:t>
                </a:r>
                <a:endParaRPr lang="en-US" altLang="ja-JP" dirty="0"/>
              </a:p>
              <a:p>
                <a:r>
                  <a:rPr lang="ja-JP" altLang="en-US" dirty="0"/>
                  <a:t>シーベルト（</a:t>
                </a:r>
                <a:r>
                  <a:rPr lang="en-US" altLang="ja-JP" dirty="0" err="1"/>
                  <a:t>Sv</a:t>
                </a:r>
                <a:r>
                  <a:rPr lang="ja-JP" altLang="en-US" dirty="0"/>
                  <a:t>）</a:t>
                </a:r>
                <a:endParaRPr kumimoji="1" lang="ja-JP" altLang="en-US" dirty="0"/>
              </a:p>
            </p:txBody>
          </p:sp>
          <p:sp>
            <p:nvSpPr>
              <p:cNvPr id="63" name="角丸四角形 62">
                <a:extLst>
                  <a:ext uri="{FF2B5EF4-FFF2-40B4-BE49-F238E27FC236}">
                    <a16:creationId xmlns:a16="http://schemas.microsoft.com/office/drawing/2014/main" id="{0B11B693-1321-6644-9E0C-37153827C2DF}"/>
                  </a:ext>
                </a:extLst>
              </p:cNvPr>
              <p:cNvSpPr/>
              <p:nvPr/>
            </p:nvSpPr>
            <p:spPr>
              <a:xfrm>
                <a:off x="2699792" y="6223007"/>
                <a:ext cx="5256584" cy="720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000" dirty="0"/>
                  <a:t>ある量の放射性物質を摂取したら、その後</a:t>
                </a:r>
              </a:p>
              <a:p>
                <a:r>
                  <a:rPr kumimoji="1" lang="ja-JP" altLang="en-US" sz="2000" dirty="0"/>
                  <a:t>に受ける未来の被ばく線量を表している</a:t>
                </a:r>
              </a:p>
            </p:txBody>
          </p:sp>
          <p:sp>
            <p:nvSpPr>
              <p:cNvPr id="64" name="正方形/長方形 63">
                <a:extLst>
                  <a:ext uri="{FF2B5EF4-FFF2-40B4-BE49-F238E27FC236}">
                    <a16:creationId xmlns:a16="http://schemas.microsoft.com/office/drawing/2014/main" id="{F1F7F9F9-A238-544E-9252-EF5369FC286B}"/>
                  </a:ext>
                </a:extLst>
              </p:cNvPr>
              <p:cNvSpPr/>
              <p:nvPr/>
            </p:nvSpPr>
            <p:spPr>
              <a:xfrm>
                <a:off x="6365167" y="1752665"/>
                <a:ext cx="3028649" cy="152142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ja-JP" altLang="en-US" dirty="0">
                    <a:solidFill>
                      <a:schemeClr val="tx1"/>
                    </a:solidFill>
                  </a:rPr>
                  <a:t>放射性物質を摂取した</a:t>
                </a:r>
                <a:r>
                  <a:rPr lang="ja-JP" altLang="en-US">
                    <a:solidFill>
                      <a:schemeClr val="tx1"/>
                    </a:solidFill>
                  </a:rPr>
                  <a:t>後、体内からなくなるまでの間、その</a:t>
                </a:r>
                <a:r>
                  <a:rPr lang="ja-JP" altLang="en-US" dirty="0">
                    <a:solidFill>
                      <a:schemeClr val="tx1"/>
                    </a:solidFill>
                  </a:rPr>
                  <a:t>物質の体内における壊変によって放射される線量率を時間積分した値</a:t>
                </a:r>
                <a:r>
                  <a:rPr lang="en-US" altLang="ja-JP" dirty="0">
                    <a:solidFill>
                      <a:schemeClr val="tx1"/>
                    </a:solidFill>
                  </a:rPr>
                  <a:t> </a:t>
                </a:r>
              </a:p>
            </p:txBody>
          </p:sp>
        </p:grpSp>
        <p:sp>
          <p:nvSpPr>
            <p:cNvPr id="9" name="フリーフォーム 8">
              <a:extLst>
                <a:ext uri="{FF2B5EF4-FFF2-40B4-BE49-F238E27FC236}">
                  <a16:creationId xmlns:a16="http://schemas.microsoft.com/office/drawing/2014/main" id="{1B998632-B51E-7745-BB83-40B7C4B5CB20}"/>
                </a:ext>
              </a:extLst>
            </p:cNvPr>
            <p:cNvSpPr/>
            <p:nvPr/>
          </p:nvSpPr>
          <p:spPr>
            <a:xfrm>
              <a:off x="1115616" y="2708919"/>
              <a:ext cx="3628499" cy="2215042"/>
            </a:xfrm>
            <a:custGeom>
              <a:avLst/>
              <a:gdLst>
                <a:gd name="connsiteX0" fmla="*/ 0 w 3402768"/>
                <a:gd name="connsiteY0" fmla="*/ 0 h 2428407"/>
                <a:gd name="connsiteX1" fmla="*/ 914400 w 3402768"/>
                <a:gd name="connsiteY1" fmla="*/ 1738859 h 2428407"/>
                <a:gd name="connsiteX2" fmla="*/ 3402768 w 3402768"/>
                <a:gd name="connsiteY2" fmla="*/ 2428407 h 2428407"/>
                <a:gd name="connsiteX3" fmla="*/ 3402768 w 3402768"/>
                <a:gd name="connsiteY3" fmla="*/ 2428407 h 2428407"/>
                <a:gd name="connsiteX0" fmla="*/ 0 w 3402768"/>
                <a:gd name="connsiteY0" fmla="*/ 0 h 2428407"/>
                <a:gd name="connsiteX1" fmla="*/ 1354190 w 3402768"/>
                <a:gd name="connsiteY1" fmla="*/ 1728192 h 2428407"/>
                <a:gd name="connsiteX2" fmla="*/ 3402768 w 3402768"/>
                <a:gd name="connsiteY2" fmla="*/ 2428407 h 2428407"/>
                <a:gd name="connsiteX3" fmla="*/ 3402768 w 3402768"/>
                <a:gd name="connsiteY3" fmla="*/ 2428407 h 2428407"/>
                <a:gd name="connsiteX0" fmla="*/ 0 w 3402768"/>
                <a:gd name="connsiteY0" fmla="*/ 0 h 2428407"/>
                <a:gd name="connsiteX1" fmla="*/ 1354190 w 3402768"/>
                <a:gd name="connsiteY1" fmla="*/ 1728192 h 2428407"/>
                <a:gd name="connsiteX2" fmla="*/ 3402768 w 3402768"/>
                <a:gd name="connsiteY2" fmla="*/ 2428407 h 2428407"/>
                <a:gd name="connsiteX3" fmla="*/ 3402768 w 3402768"/>
                <a:gd name="connsiteY3" fmla="*/ 2428407 h 2428407"/>
                <a:gd name="connsiteX0" fmla="*/ 0 w 3402768"/>
                <a:gd name="connsiteY0" fmla="*/ 0 h 2428407"/>
                <a:gd name="connsiteX1" fmla="*/ 1557318 w 3402768"/>
                <a:gd name="connsiteY1" fmla="*/ 1738860 h 2428407"/>
                <a:gd name="connsiteX2" fmla="*/ 3402768 w 3402768"/>
                <a:gd name="connsiteY2" fmla="*/ 2428407 h 2428407"/>
                <a:gd name="connsiteX3" fmla="*/ 3402768 w 3402768"/>
                <a:gd name="connsiteY3" fmla="*/ 2428407 h 2428407"/>
                <a:gd name="connsiteX0" fmla="*/ 0 w 3402768"/>
                <a:gd name="connsiteY0" fmla="*/ 0 h 2428407"/>
                <a:gd name="connsiteX1" fmla="*/ 1557318 w 3402768"/>
                <a:gd name="connsiteY1" fmla="*/ 1817899 h 2428407"/>
                <a:gd name="connsiteX2" fmla="*/ 3402768 w 3402768"/>
                <a:gd name="connsiteY2" fmla="*/ 2428407 h 2428407"/>
                <a:gd name="connsiteX3" fmla="*/ 3402768 w 3402768"/>
                <a:gd name="connsiteY3" fmla="*/ 2428407 h 2428407"/>
                <a:gd name="connsiteX0" fmla="*/ 0 w 3402768"/>
                <a:gd name="connsiteY0" fmla="*/ 0 h 2454704"/>
                <a:gd name="connsiteX1" fmla="*/ 1557318 w 3402768"/>
                <a:gd name="connsiteY1" fmla="*/ 1817899 h 2454704"/>
                <a:gd name="connsiteX2" fmla="*/ 3402768 w 3402768"/>
                <a:gd name="connsiteY2" fmla="*/ 2428407 h 2454704"/>
                <a:gd name="connsiteX3" fmla="*/ 3402768 w 3402768"/>
                <a:gd name="connsiteY3" fmla="*/ 2428407 h 2454704"/>
                <a:gd name="connsiteX0" fmla="*/ 0 w 3402768"/>
                <a:gd name="connsiteY0" fmla="*/ 0 h 2454704"/>
                <a:gd name="connsiteX1" fmla="*/ 1557318 w 3402768"/>
                <a:gd name="connsiteY1" fmla="*/ 1817899 h 2454704"/>
                <a:gd name="connsiteX2" fmla="*/ 3402768 w 3402768"/>
                <a:gd name="connsiteY2" fmla="*/ 2428407 h 2454704"/>
                <a:gd name="connsiteX3" fmla="*/ 3402768 w 3402768"/>
                <a:gd name="connsiteY3" fmla="*/ 2428407 h 2454704"/>
                <a:gd name="connsiteX0" fmla="*/ 0 w 3402768"/>
                <a:gd name="connsiteY0" fmla="*/ 0 h 2454704"/>
                <a:gd name="connsiteX1" fmla="*/ 1557318 w 3402768"/>
                <a:gd name="connsiteY1" fmla="*/ 1817899 h 2454704"/>
                <a:gd name="connsiteX2" fmla="*/ 3402768 w 3402768"/>
                <a:gd name="connsiteY2" fmla="*/ 2428407 h 2454704"/>
                <a:gd name="connsiteX3" fmla="*/ 3402768 w 3402768"/>
                <a:gd name="connsiteY3" fmla="*/ 2428407 h 2454704"/>
                <a:gd name="connsiteX0" fmla="*/ 0 w 3402768"/>
                <a:gd name="connsiteY0" fmla="*/ 0 h 2454704"/>
                <a:gd name="connsiteX1" fmla="*/ 1557318 w 3402768"/>
                <a:gd name="connsiteY1" fmla="*/ 1817899 h 2454704"/>
                <a:gd name="connsiteX2" fmla="*/ 3402768 w 3402768"/>
                <a:gd name="connsiteY2" fmla="*/ 2428407 h 2454704"/>
                <a:gd name="connsiteX3" fmla="*/ 3402768 w 3402768"/>
                <a:gd name="connsiteY3" fmla="*/ 2428407 h 2454704"/>
                <a:gd name="connsiteX0" fmla="*/ 0 w 3402768"/>
                <a:gd name="connsiteY0" fmla="*/ 0 h 2454704"/>
                <a:gd name="connsiteX1" fmla="*/ 1557318 w 3402768"/>
                <a:gd name="connsiteY1" fmla="*/ 1817899 h 2454704"/>
                <a:gd name="connsiteX2" fmla="*/ 3402768 w 3402768"/>
                <a:gd name="connsiteY2" fmla="*/ 2428407 h 2454704"/>
                <a:gd name="connsiteX3" fmla="*/ 3402768 w 3402768"/>
                <a:gd name="connsiteY3" fmla="*/ 2428407 h 2454704"/>
                <a:gd name="connsiteX0" fmla="*/ 0 w 3402768"/>
                <a:gd name="connsiteY0" fmla="*/ 0 h 2428407"/>
                <a:gd name="connsiteX1" fmla="*/ 872669 w 3402768"/>
                <a:gd name="connsiteY1" fmla="*/ 1785930 h 2428407"/>
                <a:gd name="connsiteX2" fmla="*/ 3402768 w 3402768"/>
                <a:gd name="connsiteY2" fmla="*/ 2428407 h 2428407"/>
                <a:gd name="connsiteX3" fmla="*/ 3402768 w 3402768"/>
                <a:gd name="connsiteY3" fmla="*/ 2428407 h 2428407"/>
                <a:gd name="connsiteX0" fmla="*/ 0 w 3402768"/>
                <a:gd name="connsiteY0" fmla="*/ 0 h 2428407"/>
                <a:gd name="connsiteX1" fmla="*/ 872669 w 3402768"/>
                <a:gd name="connsiteY1" fmla="*/ 1785930 h 2428407"/>
                <a:gd name="connsiteX2" fmla="*/ 3402768 w 3402768"/>
                <a:gd name="connsiteY2" fmla="*/ 2428407 h 2428407"/>
                <a:gd name="connsiteX3" fmla="*/ 3402768 w 3402768"/>
                <a:gd name="connsiteY3" fmla="*/ 2428407 h 2428407"/>
                <a:gd name="connsiteX0" fmla="*/ 0 w 3402768"/>
                <a:gd name="connsiteY0" fmla="*/ 0 h 2428407"/>
                <a:gd name="connsiteX1" fmla="*/ 1055243 w 3402768"/>
                <a:gd name="connsiteY1" fmla="*/ 1956429 h 2428407"/>
                <a:gd name="connsiteX2" fmla="*/ 3402768 w 3402768"/>
                <a:gd name="connsiteY2" fmla="*/ 2428407 h 2428407"/>
                <a:gd name="connsiteX3" fmla="*/ 3402768 w 3402768"/>
                <a:gd name="connsiteY3" fmla="*/ 2428407 h 2428407"/>
                <a:gd name="connsiteX0" fmla="*/ 0 w 3402768"/>
                <a:gd name="connsiteY0" fmla="*/ 0 h 2428407"/>
                <a:gd name="connsiteX1" fmla="*/ 1055243 w 3402768"/>
                <a:gd name="connsiteY1" fmla="*/ 1956429 h 2428407"/>
                <a:gd name="connsiteX2" fmla="*/ 3402768 w 3402768"/>
                <a:gd name="connsiteY2" fmla="*/ 2428407 h 2428407"/>
                <a:gd name="connsiteX3" fmla="*/ 3402768 w 3402768"/>
                <a:gd name="connsiteY3" fmla="*/ 2428407 h 2428407"/>
                <a:gd name="connsiteX0" fmla="*/ 0 w 3402768"/>
                <a:gd name="connsiteY0" fmla="*/ 0 h 2448822"/>
                <a:gd name="connsiteX1" fmla="*/ 1055243 w 3402768"/>
                <a:gd name="connsiteY1" fmla="*/ 1956429 h 2448822"/>
                <a:gd name="connsiteX2" fmla="*/ 3402768 w 3402768"/>
                <a:gd name="connsiteY2" fmla="*/ 2428407 h 2448822"/>
                <a:gd name="connsiteX3" fmla="*/ 3402768 w 3402768"/>
                <a:gd name="connsiteY3" fmla="*/ 2428407 h 2448822"/>
                <a:gd name="connsiteX0" fmla="*/ 0 w 3411896"/>
                <a:gd name="connsiteY0" fmla="*/ 0 h 2448822"/>
                <a:gd name="connsiteX1" fmla="*/ 1055243 w 3411896"/>
                <a:gd name="connsiteY1" fmla="*/ 1956429 h 2448822"/>
                <a:gd name="connsiteX2" fmla="*/ 3402768 w 3411896"/>
                <a:gd name="connsiteY2" fmla="*/ 2428407 h 2448822"/>
                <a:gd name="connsiteX3" fmla="*/ 3411896 w 3411896"/>
                <a:gd name="connsiteY3" fmla="*/ 2428407 h 2448822"/>
                <a:gd name="connsiteX0" fmla="*/ 0 w 3411896"/>
                <a:gd name="connsiteY0" fmla="*/ 0 h 2431324"/>
                <a:gd name="connsiteX1" fmla="*/ 1055243 w 3411896"/>
                <a:gd name="connsiteY1" fmla="*/ 1956429 h 2431324"/>
                <a:gd name="connsiteX2" fmla="*/ 3402768 w 3411896"/>
                <a:gd name="connsiteY2" fmla="*/ 2428407 h 2431324"/>
                <a:gd name="connsiteX3" fmla="*/ 3411896 w 3411896"/>
                <a:gd name="connsiteY3" fmla="*/ 2428407 h 2431324"/>
              </a:gdLst>
              <a:ahLst/>
              <a:cxnLst>
                <a:cxn ang="0">
                  <a:pos x="connsiteX0" y="connsiteY0"/>
                </a:cxn>
                <a:cxn ang="0">
                  <a:pos x="connsiteX1" y="connsiteY1"/>
                </a:cxn>
                <a:cxn ang="0">
                  <a:pos x="connsiteX2" y="connsiteY2"/>
                </a:cxn>
                <a:cxn ang="0">
                  <a:pos x="connsiteX3" y="connsiteY3"/>
                </a:cxn>
              </a:cxnLst>
              <a:rect l="l" t="t" r="r" b="b"/>
              <a:pathLst>
                <a:path w="3411896" h="2431324">
                  <a:moveTo>
                    <a:pt x="0" y="0"/>
                  </a:moveTo>
                  <a:cubicBezTo>
                    <a:pt x="173636" y="667062"/>
                    <a:pt x="86453" y="1349229"/>
                    <a:pt x="1055243" y="1956429"/>
                  </a:cubicBezTo>
                  <a:cubicBezTo>
                    <a:pt x="2430175" y="2486673"/>
                    <a:pt x="3009677" y="2431196"/>
                    <a:pt x="3402768" y="2428407"/>
                  </a:cubicBezTo>
                  <a:lnTo>
                    <a:pt x="3411896" y="2428407"/>
                  </a:lnTo>
                </a:path>
              </a:pathLst>
            </a:custGeom>
            <a:ln w="57150">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65" name="スライド番号プレースホルダー 64">
            <a:extLst>
              <a:ext uri="{FF2B5EF4-FFF2-40B4-BE49-F238E27FC236}">
                <a16:creationId xmlns:a16="http://schemas.microsoft.com/office/drawing/2014/main" id="{0C6969C5-D737-254C-A8EB-260EDB5E9CB8}"/>
              </a:ext>
            </a:extLst>
          </p:cNvPr>
          <p:cNvSpPr>
            <a:spLocks noGrp="1"/>
          </p:cNvSpPr>
          <p:nvPr>
            <p:ph type="sldNum" sz="quarter" idx="12"/>
          </p:nvPr>
        </p:nvSpPr>
        <p:spPr/>
        <p:txBody>
          <a:bodyPr/>
          <a:lstStyle/>
          <a:p>
            <a:fld id="{58DD1769-DAE9-6C4E-82F4-B62273FFA290}" type="slidenum">
              <a:rPr kumimoji="1" lang="ja-JP" altLang="en-US" smtClean="0"/>
              <a:t>23</a:t>
            </a:fld>
            <a:endParaRPr kumimoji="1" lang="ja-JP" altLang="en-US"/>
          </a:p>
        </p:txBody>
      </p:sp>
      <p:sp>
        <p:nvSpPr>
          <p:cNvPr id="66" name="右矢印 65">
            <a:extLst>
              <a:ext uri="{FF2B5EF4-FFF2-40B4-BE49-F238E27FC236}">
                <a16:creationId xmlns:a16="http://schemas.microsoft.com/office/drawing/2014/main" id="{EE97FC26-9F56-7A46-93F3-D6EBA161407D}"/>
              </a:ext>
            </a:extLst>
          </p:cNvPr>
          <p:cNvSpPr/>
          <p:nvPr/>
        </p:nvSpPr>
        <p:spPr>
          <a:xfrm>
            <a:off x="3491880" y="3051820"/>
            <a:ext cx="1867417" cy="9361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足し合わせる</a:t>
            </a:r>
          </a:p>
        </p:txBody>
      </p:sp>
    </p:spTree>
    <p:extLst>
      <p:ext uri="{BB962C8B-B14F-4D97-AF65-F5344CB8AC3E}">
        <p14:creationId xmlns:p14="http://schemas.microsoft.com/office/powerpoint/2010/main" val="17593925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BA30BB8D-D07B-A749-89DD-CF0DECEDCEDC}"/>
              </a:ext>
            </a:extLst>
          </p:cNvPr>
          <p:cNvSpPr>
            <a:spLocks noGrp="1"/>
          </p:cNvSpPr>
          <p:nvPr>
            <p:ph type="title"/>
          </p:nvPr>
        </p:nvSpPr>
        <p:spPr/>
        <p:txBody>
          <a:bodyPr/>
          <a:lstStyle/>
          <a:p>
            <a:r>
              <a:rPr lang="ja-JP" altLang="en-US"/>
              <a:t>体外計測法とバイオアッセイ法</a:t>
            </a:r>
            <a:endParaRPr kumimoji="1" lang="ja-JP" altLang="en-US"/>
          </a:p>
        </p:txBody>
      </p:sp>
      <p:graphicFrame>
        <p:nvGraphicFramePr>
          <p:cNvPr id="8" name="コンテンツ プレースホルダー 7">
            <a:extLst>
              <a:ext uri="{FF2B5EF4-FFF2-40B4-BE49-F238E27FC236}">
                <a16:creationId xmlns:a16="http://schemas.microsoft.com/office/drawing/2014/main" id="{1C7CB5D9-62B5-A741-90E8-4ADE868EC1EF}"/>
              </a:ext>
            </a:extLst>
          </p:cNvPr>
          <p:cNvGraphicFramePr>
            <a:graphicFrameLocks noGrp="1"/>
          </p:cNvGraphicFramePr>
          <p:nvPr>
            <p:ph idx="1"/>
            <p:extLst>
              <p:ext uri="{D42A27DB-BD31-4B8C-83A1-F6EECF244321}">
                <p14:modId xmlns:p14="http://schemas.microsoft.com/office/powerpoint/2010/main" val="802750804"/>
              </p:ext>
            </p:extLst>
          </p:nvPr>
        </p:nvGraphicFramePr>
        <p:xfrm>
          <a:off x="628650" y="1271587"/>
          <a:ext cx="7886700" cy="4806481"/>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39067616"/>
                    </a:ext>
                  </a:extLst>
                </a:gridCol>
                <a:gridCol w="2628900">
                  <a:extLst>
                    <a:ext uri="{9D8B030D-6E8A-4147-A177-3AD203B41FA5}">
                      <a16:colId xmlns:a16="http://schemas.microsoft.com/office/drawing/2014/main" val="3550002953"/>
                    </a:ext>
                  </a:extLst>
                </a:gridCol>
                <a:gridCol w="2628900">
                  <a:extLst>
                    <a:ext uri="{9D8B030D-6E8A-4147-A177-3AD203B41FA5}">
                      <a16:colId xmlns:a16="http://schemas.microsoft.com/office/drawing/2014/main" val="846581312"/>
                    </a:ext>
                  </a:extLst>
                </a:gridCol>
              </a:tblGrid>
              <a:tr h="4222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u="none" strike="noStrike" cap="none" normalizeH="0" baseline="0" dirty="0">
                          <a:ln>
                            <a:noFill/>
                          </a:ln>
                          <a:effectLst/>
                          <a:latin typeface="+mn-ea"/>
                          <a:ea typeface="+mn-ea"/>
                        </a:rPr>
                        <a:t>比較項目</a:t>
                      </a:r>
                      <a:endParaRPr kumimoji="1" lang="ja-JP" altLang="en-US" sz="1800" b="1" i="0" u="none" strike="noStrike" cap="none" normalizeH="0" baseline="0" dirty="0">
                        <a:ln>
                          <a:noFill/>
                        </a:ln>
                        <a:solidFill>
                          <a:srgbClr val="FFFFFF"/>
                        </a:solidFill>
                        <a:effectLst/>
                        <a:latin typeface="+mn-ea"/>
                        <a:ea typeface="+mn-ea"/>
                        <a:cs typeface="ＭＳ Ｐゴシック" charset="0"/>
                      </a:endParaRPr>
                    </a:p>
                  </a:txBody>
                  <a:tcPr marL="91448" marR="91448" marT="45726" marB="45726"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u="none" strike="noStrike" cap="none" normalizeH="0" baseline="0" dirty="0">
                          <a:ln>
                            <a:noFill/>
                          </a:ln>
                          <a:effectLst/>
                          <a:latin typeface="+mn-ea"/>
                          <a:ea typeface="+mn-ea"/>
                        </a:rPr>
                        <a:t>体外計測法</a:t>
                      </a:r>
                      <a:endParaRPr kumimoji="1" lang="ja-JP" altLang="en-US" sz="1800" b="1" i="0" u="none" strike="noStrike" cap="none" normalizeH="0" baseline="0" dirty="0">
                        <a:ln>
                          <a:noFill/>
                        </a:ln>
                        <a:solidFill>
                          <a:srgbClr val="FFFFFF"/>
                        </a:solidFill>
                        <a:effectLst/>
                        <a:latin typeface="+mn-ea"/>
                        <a:ea typeface="+mn-ea"/>
                        <a:cs typeface="ＭＳ Ｐゴシック" charset="0"/>
                      </a:endParaRPr>
                    </a:p>
                  </a:txBody>
                  <a:tcPr marL="91448" marR="91448" marT="45726" marB="45726"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u="none" strike="noStrike" cap="none" normalizeH="0" baseline="0" dirty="0">
                          <a:ln>
                            <a:noFill/>
                          </a:ln>
                          <a:effectLst/>
                          <a:latin typeface="+mn-ea"/>
                          <a:ea typeface="+mn-ea"/>
                        </a:rPr>
                        <a:t>バイオアッセイ法</a:t>
                      </a:r>
                      <a:endParaRPr kumimoji="1" lang="ja-JP" altLang="en-US" sz="1800" b="1" i="0" u="none" strike="noStrike" cap="none" normalizeH="0" baseline="0" dirty="0">
                        <a:ln>
                          <a:noFill/>
                        </a:ln>
                        <a:solidFill>
                          <a:srgbClr val="FFFFFF"/>
                        </a:solidFill>
                        <a:effectLst/>
                        <a:latin typeface="+mn-ea"/>
                        <a:ea typeface="+mn-ea"/>
                        <a:cs typeface="ＭＳ Ｐゴシック" charset="0"/>
                      </a:endParaRPr>
                    </a:p>
                  </a:txBody>
                  <a:tcPr marL="91448" marR="91448" marT="45726" marB="45726" anchor="ctr" horzOverflow="overflow"/>
                </a:tc>
                <a:extLst>
                  <a:ext uri="{0D108BD9-81ED-4DB2-BD59-A6C34878D82A}">
                    <a16:rowId xmlns:a16="http://schemas.microsoft.com/office/drawing/2014/main" val="1787006656"/>
                  </a:ext>
                </a:extLst>
              </a:tr>
              <a:tr h="104111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u="none" strike="noStrike" cap="none" normalizeH="0" baseline="0">
                          <a:ln>
                            <a:noFill/>
                          </a:ln>
                          <a:effectLst/>
                          <a:latin typeface="+mn-ea"/>
                          <a:ea typeface="+mn-ea"/>
                        </a:rPr>
                        <a:t>対象核種</a:t>
                      </a:r>
                      <a:endParaRPr kumimoji="1" lang="ja-JP" altLang="en-US" sz="1800" b="0" i="0" u="none" strike="noStrike" cap="none" normalizeH="0" baseline="0">
                        <a:ln>
                          <a:noFill/>
                        </a:ln>
                        <a:solidFill>
                          <a:srgbClr val="000514"/>
                        </a:solidFill>
                        <a:effectLst/>
                        <a:latin typeface="+mn-ea"/>
                        <a:ea typeface="+mn-ea"/>
                        <a:cs typeface="ＭＳ Ｐゴシック" charset="0"/>
                      </a:endParaRPr>
                    </a:p>
                  </a:txBody>
                  <a:tcPr marL="91448" marR="91448" marT="45726" marB="45726"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u="none" strike="noStrike" cap="none" normalizeH="0" baseline="0">
                          <a:ln>
                            <a:noFill/>
                          </a:ln>
                          <a:effectLst/>
                          <a:latin typeface="+mn-ea"/>
                          <a:ea typeface="+mn-ea"/>
                        </a:rPr>
                        <a:t>ガンマ線放出核種</a:t>
                      </a:r>
                      <a:endParaRPr kumimoji="1" lang="ja-JP" altLang="en-US" sz="1800" b="0" i="0" u="none" strike="noStrike" cap="none" normalizeH="0" baseline="0">
                        <a:ln>
                          <a:noFill/>
                        </a:ln>
                        <a:solidFill>
                          <a:srgbClr val="000514"/>
                        </a:solidFill>
                        <a:effectLst/>
                        <a:latin typeface="+mn-ea"/>
                        <a:ea typeface="+mn-ea"/>
                        <a:cs typeface="ＭＳ Ｐゴシック" charset="0"/>
                      </a:endParaRPr>
                    </a:p>
                  </a:txBody>
                  <a:tcPr marL="91448" marR="91448" marT="45726" marB="45726"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u="none" strike="noStrike" cap="none" normalizeH="0" baseline="0">
                          <a:ln>
                            <a:noFill/>
                          </a:ln>
                          <a:effectLst/>
                          <a:latin typeface="+mn-ea"/>
                          <a:ea typeface="+mn-ea"/>
                        </a:rPr>
                        <a:t>アルファ線放出核種</a:t>
                      </a:r>
                      <a:endParaRPr kumimoji="1" lang="en-US" altLang="ja-JP" sz="1800" u="none" strike="noStrike" cap="none" normalizeH="0" baseline="0">
                        <a:ln>
                          <a:noFill/>
                        </a:ln>
                        <a:effectLst/>
                        <a:latin typeface="+mn-ea"/>
                        <a:ea typeface="+mn-ea"/>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u="none" strike="noStrike" cap="none" normalizeH="0" baseline="0">
                          <a:ln>
                            <a:noFill/>
                          </a:ln>
                          <a:effectLst/>
                          <a:latin typeface="+mn-ea"/>
                          <a:ea typeface="+mn-ea"/>
                        </a:rPr>
                        <a:t>ベータ線放出核種</a:t>
                      </a:r>
                      <a:endParaRPr kumimoji="1" lang="en-US" altLang="ja-JP" sz="1800" u="none" strike="noStrike" cap="none" normalizeH="0" baseline="0">
                        <a:ln>
                          <a:noFill/>
                        </a:ln>
                        <a:effectLst/>
                        <a:latin typeface="+mn-ea"/>
                        <a:ea typeface="+mn-ea"/>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u="none" strike="noStrike" cap="none" normalizeH="0" baseline="0">
                          <a:ln>
                            <a:noFill/>
                          </a:ln>
                          <a:effectLst/>
                          <a:latin typeface="+mn-ea"/>
                          <a:ea typeface="+mn-ea"/>
                        </a:rPr>
                        <a:t>（ガンマ線放出核種）</a:t>
                      </a:r>
                      <a:endParaRPr kumimoji="1" lang="en-US" altLang="ja-JP" sz="1800" b="0" i="0" u="none" strike="noStrike" cap="none" normalizeH="0" baseline="0">
                        <a:ln>
                          <a:noFill/>
                        </a:ln>
                        <a:solidFill>
                          <a:srgbClr val="000514"/>
                        </a:solidFill>
                        <a:effectLst/>
                        <a:latin typeface="+mn-ea"/>
                        <a:ea typeface="+mn-ea"/>
                        <a:cs typeface="ＭＳ Ｐゴシック" charset="0"/>
                      </a:endParaRPr>
                    </a:p>
                  </a:txBody>
                  <a:tcPr marL="91448" marR="91448" marT="45726" marB="45726" anchor="ctr" horzOverflow="overflow"/>
                </a:tc>
                <a:extLst>
                  <a:ext uri="{0D108BD9-81ED-4DB2-BD59-A6C34878D82A}">
                    <a16:rowId xmlns:a16="http://schemas.microsoft.com/office/drawing/2014/main" val="206383902"/>
                  </a:ext>
                </a:extLst>
              </a:tr>
              <a:tr h="4222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u="none" strike="noStrike" cap="none" normalizeH="0" baseline="0">
                          <a:ln>
                            <a:noFill/>
                          </a:ln>
                          <a:effectLst/>
                          <a:latin typeface="+mn-ea"/>
                          <a:ea typeface="+mn-ea"/>
                        </a:rPr>
                        <a:t>測定対象</a:t>
                      </a:r>
                      <a:endParaRPr kumimoji="1" lang="ja-JP" altLang="en-US" sz="1800" b="0" i="0" u="none" strike="noStrike" cap="none" normalizeH="0" baseline="0">
                        <a:ln>
                          <a:noFill/>
                        </a:ln>
                        <a:solidFill>
                          <a:srgbClr val="000514"/>
                        </a:solidFill>
                        <a:effectLst/>
                        <a:latin typeface="+mn-ea"/>
                        <a:ea typeface="+mn-ea"/>
                        <a:cs typeface="ＭＳ Ｐゴシック" charset="0"/>
                      </a:endParaRPr>
                    </a:p>
                  </a:txBody>
                  <a:tcPr marL="91448" marR="91448" marT="45726" marB="45726"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u="none" strike="noStrike" cap="none" normalizeH="0" baseline="0">
                          <a:ln>
                            <a:noFill/>
                          </a:ln>
                          <a:effectLst/>
                          <a:latin typeface="+mn-ea"/>
                          <a:ea typeface="+mn-ea"/>
                        </a:rPr>
                        <a:t>全身または局所</a:t>
                      </a:r>
                      <a:endParaRPr kumimoji="1" lang="ja-JP" altLang="en-US" sz="1800" b="0" i="0" u="none" strike="noStrike" cap="none" normalizeH="0" baseline="0">
                        <a:ln>
                          <a:noFill/>
                        </a:ln>
                        <a:solidFill>
                          <a:srgbClr val="000514"/>
                        </a:solidFill>
                        <a:effectLst/>
                        <a:latin typeface="+mn-ea"/>
                        <a:ea typeface="+mn-ea"/>
                        <a:cs typeface="ＭＳ Ｐゴシック" charset="0"/>
                      </a:endParaRPr>
                    </a:p>
                  </a:txBody>
                  <a:tcPr marL="91448" marR="91448" marT="45726" marB="45726"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u="none" strike="noStrike" cap="none" normalizeH="0" baseline="0">
                          <a:ln>
                            <a:noFill/>
                          </a:ln>
                          <a:effectLst/>
                          <a:latin typeface="+mn-ea"/>
                          <a:ea typeface="+mn-ea"/>
                        </a:rPr>
                        <a:t>尿、便など</a:t>
                      </a:r>
                      <a:endParaRPr kumimoji="1" lang="ja-JP" altLang="en-US" sz="1800" b="0" i="0" u="none" strike="noStrike" cap="none" normalizeH="0" baseline="0">
                        <a:ln>
                          <a:noFill/>
                        </a:ln>
                        <a:solidFill>
                          <a:srgbClr val="000514"/>
                        </a:solidFill>
                        <a:effectLst/>
                        <a:latin typeface="+mn-ea"/>
                        <a:ea typeface="+mn-ea"/>
                        <a:cs typeface="ＭＳ Ｐゴシック" charset="0"/>
                      </a:endParaRPr>
                    </a:p>
                  </a:txBody>
                  <a:tcPr marL="91448" marR="91448" marT="45726" marB="45726" anchor="ctr" horzOverflow="overflow"/>
                </a:tc>
                <a:extLst>
                  <a:ext uri="{0D108BD9-81ED-4DB2-BD59-A6C34878D82A}">
                    <a16:rowId xmlns:a16="http://schemas.microsoft.com/office/drawing/2014/main" val="3015279202"/>
                  </a:ext>
                </a:extLst>
              </a:tr>
              <a:tr h="104111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u="none" strike="noStrike" cap="none" normalizeH="0" baseline="0" dirty="0">
                          <a:ln>
                            <a:noFill/>
                          </a:ln>
                          <a:effectLst/>
                          <a:latin typeface="+mn-ea"/>
                          <a:ea typeface="+mn-ea"/>
                        </a:rPr>
                        <a:t>装置</a:t>
                      </a:r>
                      <a:endParaRPr kumimoji="1" lang="ja-JP" altLang="en-US" sz="1800" b="0" i="0" u="none" strike="noStrike" cap="none" normalizeH="0" baseline="0" dirty="0">
                        <a:ln>
                          <a:noFill/>
                        </a:ln>
                        <a:solidFill>
                          <a:srgbClr val="000514"/>
                        </a:solidFill>
                        <a:effectLst/>
                        <a:latin typeface="+mn-ea"/>
                        <a:ea typeface="+mn-ea"/>
                        <a:cs typeface="ＭＳ Ｐゴシック" charset="0"/>
                      </a:endParaRPr>
                    </a:p>
                  </a:txBody>
                  <a:tcPr marL="91448" marR="91448" marT="45726" marB="45726"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u="none" strike="noStrike" cap="none" normalizeH="0" baseline="0">
                          <a:ln>
                            <a:noFill/>
                          </a:ln>
                          <a:effectLst/>
                          <a:latin typeface="+mn-ea"/>
                          <a:ea typeface="+mn-ea"/>
                        </a:rPr>
                        <a:t>ホールボディカウンタ</a:t>
                      </a:r>
                      <a:endParaRPr kumimoji="1" lang="en-US" altLang="ja-JP" sz="1800" u="none" strike="noStrike" cap="none" normalizeH="0" baseline="0" dirty="0">
                        <a:ln>
                          <a:noFill/>
                        </a:ln>
                        <a:effectLst/>
                        <a:latin typeface="+mn-ea"/>
                        <a:ea typeface="+mn-ea"/>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u="none" strike="noStrike" cap="none" normalizeH="0" baseline="0">
                          <a:ln>
                            <a:noFill/>
                          </a:ln>
                          <a:effectLst/>
                          <a:latin typeface="+mn-ea"/>
                          <a:ea typeface="+mn-ea"/>
                        </a:rPr>
                        <a:t>甲状腺モニタ</a:t>
                      </a:r>
                      <a:endParaRPr kumimoji="1" lang="en-US" altLang="ja-JP" sz="1800" u="none" strike="noStrike" cap="none" normalizeH="0" baseline="0" dirty="0">
                        <a:ln>
                          <a:noFill/>
                        </a:ln>
                        <a:effectLst/>
                        <a:latin typeface="+mn-ea"/>
                        <a:ea typeface="+mn-ea"/>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u="none" strike="noStrike" cap="none" normalizeH="0" baseline="0">
                          <a:ln>
                            <a:noFill/>
                          </a:ln>
                          <a:effectLst/>
                          <a:latin typeface="+mn-ea"/>
                          <a:ea typeface="+mn-ea"/>
                        </a:rPr>
                        <a:t>肺モニタ</a:t>
                      </a:r>
                      <a:endParaRPr kumimoji="1" lang="ja-JP" altLang="en-US" sz="1800" b="0" i="0" u="none" strike="noStrike" cap="none" normalizeH="0" baseline="0">
                        <a:ln>
                          <a:noFill/>
                        </a:ln>
                        <a:solidFill>
                          <a:srgbClr val="000514"/>
                        </a:solidFill>
                        <a:effectLst/>
                        <a:latin typeface="+mn-ea"/>
                        <a:ea typeface="+mn-ea"/>
                        <a:cs typeface="ＭＳ Ｐゴシック" charset="0"/>
                      </a:endParaRPr>
                    </a:p>
                  </a:txBody>
                  <a:tcPr marL="91448" marR="91448" marT="45726" marB="45726"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u="none" strike="noStrike" cap="none" normalizeH="0" baseline="0">
                          <a:ln>
                            <a:noFill/>
                          </a:ln>
                          <a:effectLst/>
                          <a:latin typeface="+mn-ea"/>
                          <a:ea typeface="+mn-ea"/>
                        </a:rPr>
                        <a:t>前処理装置</a:t>
                      </a:r>
                      <a:endParaRPr kumimoji="1" lang="en-US" altLang="ja-JP" sz="1800" u="none" strike="noStrike" cap="none" normalizeH="0" baseline="0" dirty="0">
                        <a:ln>
                          <a:noFill/>
                        </a:ln>
                        <a:effectLst/>
                        <a:latin typeface="+mn-ea"/>
                        <a:ea typeface="+mn-ea"/>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u="none" strike="noStrike" cap="none" normalizeH="0" baseline="0">
                          <a:ln>
                            <a:noFill/>
                          </a:ln>
                          <a:effectLst/>
                          <a:latin typeface="+mn-ea"/>
                          <a:ea typeface="+mn-ea"/>
                        </a:rPr>
                        <a:t>化学分析装置</a:t>
                      </a:r>
                      <a:endParaRPr kumimoji="1" lang="en-US" altLang="ja-JP" sz="1800" u="none" strike="noStrike" cap="none" normalizeH="0" baseline="0" dirty="0">
                        <a:ln>
                          <a:noFill/>
                        </a:ln>
                        <a:effectLst/>
                        <a:latin typeface="+mn-ea"/>
                        <a:ea typeface="+mn-ea"/>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u="none" strike="noStrike" cap="none" normalizeH="0" baseline="0">
                          <a:ln>
                            <a:noFill/>
                          </a:ln>
                          <a:effectLst/>
                          <a:latin typeface="+mn-ea"/>
                          <a:ea typeface="+mn-ea"/>
                        </a:rPr>
                        <a:t>放射能測定装置</a:t>
                      </a:r>
                      <a:endParaRPr kumimoji="1" lang="ja-JP" altLang="en-US" sz="1800" b="0" i="0" u="none" strike="noStrike" cap="none" normalizeH="0" baseline="0">
                        <a:ln>
                          <a:noFill/>
                        </a:ln>
                        <a:solidFill>
                          <a:srgbClr val="000514"/>
                        </a:solidFill>
                        <a:effectLst/>
                        <a:latin typeface="+mn-ea"/>
                        <a:ea typeface="+mn-ea"/>
                        <a:cs typeface="ＭＳ Ｐゴシック" charset="0"/>
                      </a:endParaRPr>
                    </a:p>
                  </a:txBody>
                  <a:tcPr marL="91448" marR="91448" marT="45726" marB="45726" anchor="ctr" horzOverflow="overflow"/>
                </a:tc>
                <a:extLst>
                  <a:ext uri="{0D108BD9-81ED-4DB2-BD59-A6C34878D82A}">
                    <a16:rowId xmlns:a16="http://schemas.microsoft.com/office/drawing/2014/main" val="346044425"/>
                  </a:ext>
                </a:extLst>
              </a:tr>
              <a:tr h="72878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u="none" strike="noStrike" cap="none" normalizeH="0" baseline="0">
                          <a:ln>
                            <a:noFill/>
                          </a:ln>
                          <a:effectLst/>
                          <a:latin typeface="+mn-ea"/>
                          <a:ea typeface="+mn-ea"/>
                        </a:rPr>
                        <a:t>利点</a:t>
                      </a:r>
                      <a:endParaRPr kumimoji="1" lang="ja-JP" altLang="en-US" sz="1800" b="0" i="0" u="none" strike="noStrike" cap="none" normalizeH="0" baseline="0">
                        <a:ln>
                          <a:noFill/>
                        </a:ln>
                        <a:solidFill>
                          <a:srgbClr val="000514"/>
                        </a:solidFill>
                        <a:effectLst/>
                        <a:latin typeface="+mn-ea"/>
                        <a:ea typeface="+mn-ea"/>
                        <a:cs typeface="ＭＳ Ｐゴシック" charset="0"/>
                      </a:endParaRPr>
                    </a:p>
                  </a:txBody>
                  <a:tcPr marL="91448" marR="91448" marT="45726" marB="45726"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u="none" strike="noStrike" cap="none" normalizeH="0" baseline="0">
                          <a:ln>
                            <a:noFill/>
                          </a:ln>
                          <a:effectLst/>
                          <a:latin typeface="+mn-ea"/>
                          <a:ea typeface="+mn-ea"/>
                        </a:rPr>
                        <a:t>体内放射能の直接測定</a:t>
                      </a:r>
                      <a:endParaRPr kumimoji="1" lang="ja-JP" altLang="en-US" sz="1800" b="0" i="0" u="none" strike="noStrike" cap="none" normalizeH="0" baseline="0">
                        <a:ln>
                          <a:noFill/>
                        </a:ln>
                        <a:solidFill>
                          <a:srgbClr val="000514"/>
                        </a:solidFill>
                        <a:effectLst/>
                        <a:latin typeface="+mn-ea"/>
                        <a:ea typeface="+mn-ea"/>
                        <a:cs typeface="ＭＳ Ｐゴシック" charset="0"/>
                      </a:endParaRPr>
                    </a:p>
                  </a:txBody>
                  <a:tcPr marL="91448" marR="91448" marT="45726" marB="45726"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u="none" strike="noStrike" cap="none" normalizeH="0" baseline="0">
                          <a:ln>
                            <a:noFill/>
                          </a:ln>
                          <a:effectLst/>
                          <a:latin typeface="+mn-ea"/>
                          <a:ea typeface="+mn-ea"/>
                        </a:rPr>
                        <a:t>試料入手により遠隔地でも測定可能</a:t>
                      </a:r>
                      <a:endParaRPr kumimoji="1" lang="ja-JP" altLang="en-US" sz="1800" b="0" i="0" u="none" strike="noStrike" cap="none" normalizeH="0" baseline="0">
                        <a:ln>
                          <a:noFill/>
                        </a:ln>
                        <a:solidFill>
                          <a:srgbClr val="000514"/>
                        </a:solidFill>
                        <a:effectLst/>
                        <a:latin typeface="+mn-ea"/>
                        <a:ea typeface="+mn-ea"/>
                        <a:cs typeface="ＭＳ Ｐゴシック" charset="0"/>
                      </a:endParaRPr>
                    </a:p>
                  </a:txBody>
                  <a:tcPr marL="91448" marR="91448" marT="45726" marB="45726" anchor="ctr" horzOverflow="overflow"/>
                </a:tc>
                <a:extLst>
                  <a:ext uri="{0D108BD9-81ED-4DB2-BD59-A6C34878D82A}">
                    <a16:rowId xmlns:a16="http://schemas.microsoft.com/office/drawing/2014/main" val="929477244"/>
                  </a:ext>
                </a:extLst>
              </a:tr>
              <a:tr h="72878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u="none" strike="noStrike" cap="none" normalizeH="0" baseline="0" dirty="0">
                          <a:ln>
                            <a:noFill/>
                          </a:ln>
                          <a:effectLst/>
                          <a:latin typeface="+mn-ea"/>
                          <a:ea typeface="+mn-ea"/>
                        </a:rPr>
                        <a:t>弱点</a:t>
                      </a:r>
                      <a:endParaRPr kumimoji="1" lang="ja-JP" altLang="en-US" sz="1800" b="0" i="0" u="none" strike="noStrike" cap="none" normalizeH="0" baseline="0" dirty="0">
                        <a:ln>
                          <a:noFill/>
                        </a:ln>
                        <a:solidFill>
                          <a:srgbClr val="000514"/>
                        </a:solidFill>
                        <a:effectLst/>
                        <a:latin typeface="+mn-ea"/>
                        <a:ea typeface="+mn-ea"/>
                        <a:cs typeface="ＭＳ Ｐゴシック" charset="0"/>
                      </a:endParaRPr>
                    </a:p>
                  </a:txBody>
                  <a:tcPr marL="91448" marR="91448" marT="45726" marB="45726"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u="none" strike="noStrike" cap="none" normalizeH="0" baseline="0" dirty="0">
                          <a:ln>
                            <a:noFill/>
                          </a:ln>
                          <a:effectLst/>
                          <a:latin typeface="+mn-ea"/>
                          <a:ea typeface="+mn-ea"/>
                        </a:rPr>
                        <a:t>核種が限定される</a:t>
                      </a:r>
                      <a:endParaRPr kumimoji="1" lang="ja-JP" altLang="en-US" sz="1800" b="0" i="0" u="none" strike="noStrike" cap="none" normalizeH="0" baseline="0" dirty="0">
                        <a:ln>
                          <a:noFill/>
                        </a:ln>
                        <a:solidFill>
                          <a:srgbClr val="000514"/>
                        </a:solidFill>
                        <a:effectLst/>
                        <a:latin typeface="+mn-ea"/>
                        <a:ea typeface="+mn-ea"/>
                        <a:cs typeface="ＭＳ Ｐゴシック" charset="0"/>
                      </a:endParaRPr>
                    </a:p>
                  </a:txBody>
                  <a:tcPr marL="91448" marR="91448" marT="45726" marB="45726"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u="none" strike="noStrike" cap="none" normalizeH="0" baseline="0" dirty="0">
                          <a:ln>
                            <a:noFill/>
                          </a:ln>
                          <a:effectLst/>
                          <a:latin typeface="+mn-ea"/>
                          <a:ea typeface="+mn-ea"/>
                        </a:rPr>
                        <a:t>試料採取、化学分析操作に時間を要する</a:t>
                      </a:r>
                      <a:endParaRPr kumimoji="1" lang="ja-JP" altLang="en-US" sz="1800" b="0" i="0" u="none" strike="noStrike" cap="none" normalizeH="0" baseline="0" dirty="0">
                        <a:ln>
                          <a:noFill/>
                        </a:ln>
                        <a:solidFill>
                          <a:srgbClr val="000514"/>
                        </a:solidFill>
                        <a:effectLst/>
                        <a:latin typeface="+mn-ea"/>
                        <a:ea typeface="+mn-ea"/>
                        <a:cs typeface="ＭＳ Ｐゴシック" charset="0"/>
                      </a:endParaRPr>
                    </a:p>
                  </a:txBody>
                  <a:tcPr marL="91448" marR="91448" marT="45726" marB="45726" anchor="ctr" horzOverflow="overflow"/>
                </a:tc>
                <a:extLst>
                  <a:ext uri="{0D108BD9-81ED-4DB2-BD59-A6C34878D82A}">
                    <a16:rowId xmlns:a16="http://schemas.microsoft.com/office/drawing/2014/main" val="2917830407"/>
                  </a:ext>
                </a:extLst>
              </a:tr>
              <a:tr h="4222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514"/>
                          </a:solidFill>
                          <a:effectLst/>
                          <a:latin typeface="+mn-ea"/>
                          <a:ea typeface="+mn-ea"/>
                          <a:cs typeface="ＭＳ Ｐゴシック" charset="0"/>
                        </a:rPr>
                        <a:t>結果が示すもの</a:t>
                      </a:r>
                      <a:endParaRPr kumimoji="1" lang="ja-JP" altLang="en-US" sz="1800" b="0" i="0" u="none" strike="noStrike" cap="none" normalizeH="0" baseline="0" dirty="0">
                        <a:ln>
                          <a:noFill/>
                        </a:ln>
                        <a:solidFill>
                          <a:srgbClr val="000514"/>
                        </a:solidFill>
                        <a:effectLst/>
                        <a:latin typeface="+mn-ea"/>
                        <a:ea typeface="+mn-ea"/>
                        <a:cs typeface="ＭＳ Ｐゴシック" charset="0"/>
                      </a:endParaRPr>
                    </a:p>
                  </a:txBody>
                  <a:tcPr marL="91448" marR="91448" marT="45726" marB="45726"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a:ln>
                            <a:noFill/>
                          </a:ln>
                          <a:solidFill>
                            <a:srgbClr val="000514"/>
                          </a:solidFill>
                          <a:effectLst/>
                          <a:latin typeface="+mn-ea"/>
                          <a:ea typeface="+mn-ea"/>
                          <a:cs typeface="ＭＳ Ｐゴシック" charset="0"/>
                        </a:rPr>
                        <a:t>測定時点の体内残留量</a:t>
                      </a:r>
                    </a:p>
                  </a:txBody>
                  <a:tcPr marL="91448" marR="91448" marT="45726" marB="45726"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a:ln>
                            <a:noFill/>
                          </a:ln>
                          <a:solidFill>
                            <a:srgbClr val="000514"/>
                          </a:solidFill>
                          <a:effectLst/>
                          <a:latin typeface="+mn-ea"/>
                          <a:ea typeface="+mn-ea"/>
                          <a:cs typeface="ＭＳ Ｐゴシック" charset="0"/>
                        </a:rPr>
                        <a:t>測定時点の排泄量</a:t>
                      </a:r>
                    </a:p>
                  </a:txBody>
                  <a:tcPr marL="91448" marR="91448" marT="45726" marB="45726" anchor="ctr" horzOverflow="overflow"/>
                </a:tc>
                <a:extLst>
                  <a:ext uri="{0D108BD9-81ED-4DB2-BD59-A6C34878D82A}">
                    <a16:rowId xmlns:a16="http://schemas.microsoft.com/office/drawing/2014/main" val="59149212"/>
                  </a:ext>
                </a:extLst>
              </a:tr>
            </a:tbl>
          </a:graphicData>
        </a:graphic>
      </p:graphicFrame>
      <p:sp>
        <p:nvSpPr>
          <p:cNvPr id="2" name="スライド番号プレースホルダー 1">
            <a:extLst>
              <a:ext uri="{FF2B5EF4-FFF2-40B4-BE49-F238E27FC236}">
                <a16:creationId xmlns:a16="http://schemas.microsoft.com/office/drawing/2014/main" id="{3FA6EC1F-17C9-EC40-9671-642E0118EC52}"/>
              </a:ext>
            </a:extLst>
          </p:cNvPr>
          <p:cNvSpPr>
            <a:spLocks noGrp="1"/>
          </p:cNvSpPr>
          <p:nvPr>
            <p:ph type="sldNum" sz="quarter" idx="12"/>
          </p:nvPr>
        </p:nvSpPr>
        <p:spPr/>
        <p:txBody>
          <a:bodyPr/>
          <a:lstStyle/>
          <a:p>
            <a:fld id="{58DD1769-DAE9-6C4E-82F4-B62273FFA290}" type="slidenum">
              <a:rPr kumimoji="1" lang="ja-JP" altLang="en-US" smtClean="0"/>
              <a:t>24</a:t>
            </a:fld>
            <a:endParaRPr kumimoji="1" lang="ja-JP" altLang="en-US"/>
          </a:p>
        </p:txBody>
      </p:sp>
    </p:spTree>
    <p:extLst>
      <p:ext uri="{BB962C8B-B14F-4D97-AF65-F5344CB8AC3E}">
        <p14:creationId xmlns:p14="http://schemas.microsoft.com/office/powerpoint/2010/main" val="13223722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90944B-BEC3-0445-8652-5BABEFBA1B78}"/>
              </a:ext>
            </a:extLst>
          </p:cNvPr>
          <p:cNvSpPr>
            <a:spLocks noGrp="1"/>
          </p:cNvSpPr>
          <p:nvPr>
            <p:ph type="title"/>
          </p:nvPr>
        </p:nvSpPr>
        <p:spPr/>
        <p:txBody>
          <a:bodyPr/>
          <a:lstStyle/>
          <a:p>
            <a:r>
              <a:rPr kumimoji="1" lang="ja-JP" altLang="en-US"/>
              <a:t>体外計測法</a:t>
            </a:r>
          </a:p>
        </p:txBody>
      </p:sp>
      <p:sp>
        <p:nvSpPr>
          <p:cNvPr id="3" name="コンテンツ プレースホルダー 2">
            <a:extLst>
              <a:ext uri="{FF2B5EF4-FFF2-40B4-BE49-F238E27FC236}">
                <a16:creationId xmlns:a16="http://schemas.microsoft.com/office/drawing/2014/main" id="{EF842E34-8348-BD46-955A-905A7B4E1B01}"/>
              </a:ext>
            </a:extLst>
          </p:cNvPr>
          <p:cNvSpPr>
            <a:spLocks noGrp="1"/>
          </p:cNvSpPr>
          <p:nvPr>
            <p:ph idx="1"/>
          </p:nvPr>
        </p:nvSpPr>
        <p:spPr/>
        <p:txBody>
          <a:bodyPr/>
          <a:lstStyle/>
          <a:p>
            <a:r>
              <a:rPr lang="ja-JP" altLang="en-US"/>
              <a:t>体外に出てくる</a:t>
            </a:r>
            <a:r>
              <a:rPr lang="el-GR" altLang="ja-JP" dirty="0"/>
              <a:t>γ</a:t>
            </a:r>
            <a:r>
              <a:rPr lang="ja-JP" altLang="en-US"/>
              <a:t>線を体外に配置した放射線測定器で検出</a:t>
            </a:r>
            <a:endParaRPr lang="en-US" altLang="ja-JP" dirty="0"/>
          </a:p>
          <a:p>
            <a:pPr lvl="1"/>
            <a:r>
              <a:rPr lang="en-US" altLang="ja-JP" baseline="30000" dirty="0"/>
              <a:t>137</a:t>
            </a:r>
            <a:r>
              <a:rPr lang="en-US" altLang="ja-JP" dirty="0"/>
              <a:t>Cs</a:t>
            </a:r>
            <a:r>
              <a:rPr lang="ja-JP" altLang="en-US"/>
              <a:t>の</a:t>
            </a:r>
            <a:r>
              <a:rPr lang="en-US" altLang="ja-JP" dirty="0"/>
              <a:t>662keV</a:t>
            </a:r>
            <a:r>
              <a:rPr lang="ja-JP" altLang="en-US"/>
              <a:t>の全吸収ピーク効率：</a:t>
            </a:r>
            <a:r>
              <a:rPr lang="en-US" altLang="ja-JP" dirty="0"/>
              <a:t>1%</a:t>
            </a:r>
            <a:r>
              <a:rPr lang="ja-JP" altLang="en-US"/>
              <a:t>程度</a:t>
            </a:r>
          </a:p>
        </p:txBody>
      </p:sp>
      <p:grpSp>
        <p:nvGrpSpPr>
          <p:cNvPr id="16" name="グループ化 15">
            <a:extLst>
              <a:ext uri="{FF2B5EF4-FFF2-40B4-BE49-F238E27FC236}">
                <a16:creationId xmlns:a16="http://schemas.microsoft.com/office/drawing/2014/main" id="{83130557-9461-B343-8A0B-9778B6C557B3}"/>
              </a:ext>
            </a:extLst>
          </p:cNvPr>
          <p:cNvGrpSpPr/>
          <p:nvPr/>
        </p:nvGrpSpPr>
        <p:grpSpPr>
          <a:xfrm>
            <a:off x="628650" y="2248014"/>
            <a:ext cx="5747199" cy="3488553"/>
            <a:chOff x="1268596" y="2459176"/>
            <a:chExt cx="6632448" cy="4025900"/>
          </a:xfrm>
        </p:grpSpPr>
        <p:pic>
          <p:nvPicPr>
            <p:cNvPr id="4" name="Picture 2" descr="I:\NIRS\NIRS_2015\業務関係\放射線科学〇2月号\WBCフォト\P1010456.JPG">
              <a:extLst>
                <a:ext uri="{FF2B5EF4-FFF2-40B4-BE49-F238E27FC236}">
                  <a16:creationId xmlns:a16="http://schemas.microsoft.com/office/drawing/2014/main" id="{AF438458-8468-8A40-A426-A63B8D0824EF}"/>
                </a:ext>
              </a:extLst>
            </p:cNvPr>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artisticTexturizer/>
                      </a14:imgEffect>
                    </a14:imgLayer>
                  </a14:imgProps>
                </a:ext>
                <a:ext uri="{28A0092B-C50C-407E-A947-70E740481C1C}">
                  <a14:useLocalDpi xmlns:a14="http://schemas.microsoft.com/office/drawing/2010/main"/>
                </a:ext>
              </a:extLst>
            </a:blip>
            <a:srcRect/>
            <a:stretch/>
          </p:blipFill>
          <p:spPr bwMode="auto">
            <a:xfrm>
              <a:off x="1268596" y="2459176"/>
              <a:ext cx="6632448" cy="40259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222" descr="radiationmov">
              <a:extLst>
                <a:ext uri="{FF2B5EF4-FFF2-40B4-BE49-F238E27FC236}">
                  <a16:creationId xmlns:a16="http://schemas.microsoft.com/office/drawing/2014/main" id="{F7E42CD7-DF9A-3C45-9CDE-7F5A20F60510}"/>
                </a:ext>
              </a:extLst>
            </p:cNvPr>
            <p:cNvPicPr>
              <a:picLocks noChangeAspect="1" noChangeArrowheads="1" noCrop="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661084" y="4135055"/>
              <a:ext cx="200418" cy="19632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22" descr="radiationmov">
              <a:extLst>
                <a:ext uri="{FF2B5EF4-FFF2-40B4-BE49-F238E27FC236}">
                  <a16:creationId xmlns:a16="http://schemas.microsoft.com/office/drawing/2014/main" id="{BA06B5FB-8525-B94C-8A4E-D068F11E846C}"/>
                </a:ext>
              </a:extLst>
            </p:cNvPr>
            <p:cNvPicPr>
              <a:picLocks noChangeAspect="1" noChangeArrowheads="1" noCrop="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301044" y="4098817"/>
              <a:ext cx="200418" cy="19632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22" descr="radiationmov">
              <a:extLst>
                <a:ext uri="{FF2B5EF4-FFF2-40B4-BE49-F238E27FC236}">
                  <a16:creationId xmlns:a16="http://schemas.microsoft.com/office/drawing/2014/main" id="{752C7598-AC6B-EB4F-B615-C28D32528E1B}"/>
                </a:ext>
              </a:extLst>
            </p:cNvPr>
            <p:cNvPicPr>
              <a:picLocks noChangeAspect="1" noChangeArrowheads="1" noCrop="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532674" y="3899336"/>
              <a:ext cx="200418" cy="196329"/>
            </a:xfrm>
            <a:prstGeom prst="rect">
              <a:avLst/>
            </a:prstGeom>
            <a:noFill/>
            <a:extLst>
              <a:ext uri="{909E8E84-426E-40DD-AFC4-6F175D3DCCD1}">
                <a14:hiddenFill xmlns:a14="http://schemas.microsoft.com/office/drawing/2010/main">
                  <a:solidFill>
                    <a:srgbClr val="FFFFFF"/>
                  </a:solidFill>
                </a14:hiddenFill>
              </a:ext>
            </a:extLst>
          </p:spPr>
        </p:pic>
        <p:grpSp>
          <p:nvGrpSpPr>
            <p:cNvPr id="8" name="グループ化 7">
              <a:extLst>
                <a:ext uri="{FF2B5EF4-FFF2-40B4-BE49-F238E27FC236}">
                  <a16:creationId xmlns:a16="http://schemas.microsoft.com/office/drawing/2014/main" id="{A501ABB0-E249-1042-9376-B5105B532355}"/>
                </a:ext>
              </a:extLst>
            </p:cNvPr>
            <p:cNvGrpSpPr/>
            <p:nvPr/>
          </p:nvGrpSpPr>
          <p:grpSpPr>
            <a:xfrm>
              <a:off x="4508956" y="3199224"/>
              <a:ext cx="2376264" cy="2285454"/>
              <a:chOff x="4499992" y="2296840"/>
              <a:chExt cx="2376264" cy="2285454"/>
            </a:xfrm>
          </p:grpSpPr>
          <p:cxnSp>
            <p:nvCxnSpPr>
              <p:cNvPr id="9" name="直線矢印コネクタ 8">
                <a:extLst>
                  <a:ext uri="{FF2B5EF4-FFF2-40B4-BE49-F238E27FC236}">
                    <a16:creationId xmlns:a16="http://schemas.microsoft.com/office/drawing/2014/main" id="{D362D636-F0FF-BD45-9169-65FBFB4A4556}"/>
                  </a:ext>
                </a:extLst>
              </p:cNvPr>
              <p:cNvCxnSpPr/>
              <p:nvPr/>
            </p:nvCxnSpPr>
            <p:spPr>
              <a:xfrm>
                <a:off x="5486156" y="3372925"/>
                <a:ext cx="1026794" cy="613468"/>
              </a:xfrm>
              <a:prstGeom prst="straightConnector1">
                <a:avLst/>
              </a:prstGeom>
              <a:ln w="28575">
                <a:solidFill>
                  <a:srgbClr val="66FF33"/>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0" name="直線矢印コネクタ 9">
                <a:extLst>
                  <a:ext uri="{FF2B5EF4-FFF2-40B4-BE49-F238E27FC236}">
                    <a16:creationId xmlns:a16="http://schemas.microsoft.com/office/drawing/2014/main" id="{7C650F1B-DC16-5547-8BBE-49CE26465EB3}"/>
                  </a:ext>
                </a:extLst>
              </p:cNvPr>
              <p:cNvCxnSpPr/>
              <p:nvPr/>
            </p:nvCxnSpPr>
            <p:spPr>
              <a:xfrm flipH="1" flipV="1">
                <a:off x="5173140" y="2296840"/>
                <a:ext cx="244225" cy="918396"/>
              </a:xfrm>
              <a:prstGeom prst="straightConnector1">
                <a:avLst/>
              </a:prstGeom>
              <a:ln w="28575">
                <a:solidFill>
                  <a:srgbClr val="66FF33"/>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1" name="正方形/長方形 10">
                <a:extLst>
                  <a:ext uri="{FF2B5EF4-FFF2-40B4-BE49-F238E27FC236}">
                    <a16:creationId xmlns:a16="http://schemas.microsoft.com/office/drawing/2014/main" id="{4CE46693-EF10-0B45-BDA4-0853F1EE60E9}"/>
                  </a:ext>
                </a:extLst>
              </p:cNvPr>
              <p:cNvSpPr/>
              <p:nvPr/>
            </p:nvSpPr>
            <p:spPr>
              <a:xfrm>
                <a:off x="4499992" y="4222254"/>
                <a:ext cx="817164" cy="36004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検出器</a:t>
                </a:r>
              </a:p>
            </p:txBody>
          </p:sp>
          <p:cxnSp>
            <p:nvCxnSpPr>
              <p:cNvPr id="12" name="直線矢印コネクタ 11">
                <a:extLst>
                  <a:ext uri="{FF2B5EF4-FFF2-40B4-BE49-F238E27FC236}">
                    <a16:creationId xmlns:a16="http://schemas.microsoft.com/office/drawing/2014/main" id="{E0204AC6-A3C3-A747-ADA1-39CB8BB2812E}"/>
                  </a:ext>
                </a:extLst>
              </p:cNvPr>
              <p:cNvCxnSpPr/>
              <p:nvPr/>
            </p:nvCxnSpPr>
            <p:spPr>
              <a:xfrm flipH="1">
                <a:off x="4867120" y="3392762"/>
                <a:ext cx="450036" cy="920302"/>
              </a:xfrm>
              <a:prstGeom prst="straightConnector1">
                <a:avLst/>
              </a:prstGeom>
              <a:ln w="28575">
                <a:solidFill>
                  <a:srgbClr val="66FF33"/>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08BD797C-3248-CC4C-ADE5-37469BACA110}"/>
                  </a:ext>
                </a:extLst>
              </p:cNvPr>
              <p:cNvSpPr txBox="1"/>
              <p:nvPr/>
            </p:nvSpPr>
            <p:spPr>
              <a:xfrm>
                <a:off x="5004048" y="3789040"/>
                <a:ext cx="646331" cy="369332"/>
              </a:xfrm>
              <a:prstGeom prst="rect">
                <a:avLst/>
              </a:prstGeom>
              <a:noFill/>
            </p:spPr>
            <p:txBody>
              <a:bodyPr wrap="none" rtlCol="0">
                <a:spAutoFit/>
              </a:bodyPr>
              <a:lstStyle/>
              <a:p>
                <a:r>
                  <a:rPr lang="en-US" altLang="ja-JP" dirty="0">
                    <a:solidFill>
                      <a:srgbClr val="66FF33"/>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γ</a:t>
                </a:r>
                <a:r>
                  <a:rPr lang="ja-JP" altLang="en-US" dirty="0">
                    <a:solidFill>
                      <a:srgbClr val="66FF33"/>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線</a:t>
                </a:r>
                <a:endParaRPr kumimoji="1" lang="ja-JP" altLang="en-US" dirty="0">
                  <a:solidFill>
                    <a:srgbClr val="66FF33"/>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p:txBody>
          </p:sp>
          <p:sp>
            <p:nvSpPr>
              <p:cNvPr id="14" name="テキスト ボックス 13">
                <a:extLst>
                  <a:ext uri="{FF2B5EF4-FFF2-40B4-BE49-F238E27FC236}">
                    <a16:creationId xmlns:a16="http://schemas.microsoft.com/office/drawing/2014/main" id="{F8900B36-91A7-CE4C-9EE9-E3C68EA5897C}"/>
                  </a:ext>
                </a:extLst>
              </p:cNvPr>
              <p:cNvSpPr txBox="1"/>
              <p:nvPr/>
            </p:nvSpPr>
            <p:spPr>
              <a:xfrm>
                <a:off x="5295252" y="2636912"/>
                <a:ext cx="646331" cy="369332"/>
              </a:xfrm>
              <a:prstGeom prst="rect">
                <a:avLst/>
              </a:prstGeom>
              <a:noFill/>
            </p:spPr>
            <p:txBody>
              <a:bodyPr wrap="none" rtlCol="0">
                <a:spAutoFit/>
              </a:bodyPr>
              <a:lstStyle/>
              <a:p>
                <a:r>
                  <a:rPr lang="en-US" altLang="ja-JP" dirty="0">
                    <a:solidFill>
                      <a:srgbClr val="66FF33"/>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γ</a:t>
                </a:r>
                <a:r>
                  <a:rPr lang="ja-JP" altLang="en-US" dirty="0">
                    <a:solidFill>
                      <a:srgbClr val="66FF33"/>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線</a:t>
                </a:r>
                <a:endParaRPr kumimoji="1" lang="ja-JP" altLang="en-US" dirty="0">
                  <a:solidFill>
                    <a:srgbClr val="66FF33"/>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p:txBody>
          </p:sp>
          <p:sp>
            <p:nvSpPr>
              <p:cNvPr id="15" name="テキスト ボックス 14">
                <a:extLst>
                  <a:ext uri="{FF2B5EF4-FFF2-40B4-BE49-F238E27FC236}">
                    <a16:creationId xmlns:a16="http://schemas.microsoft.com/office/drawing/2014/main" id="{7C2AB0F4-4239-864C-BB12-B81C60A21CF1}"/>
                  </a:ext>
                </a:extLst>
              </p:cNvPr>
              <p:cNvSpPr txBox="1"/>
              <p:nvPr/>
            </p:nvSpPr>
            <p:spPr>
              <a:xfrm>
                <a:off x="6229925" y="3429000"/>
                <a:ext cx="646331" cy="369332"/>
              </a:xfrm>
              <a:prstGeom prst="rect">
                <a:avLst/>
              </a:prstGeom>
              <a:noFill/>
            </p:spPr>
            <p:txBody>
              <a:bodyPr wrap="none" rtlCol="0">
                <a:spAutoFit/>
              </a:bodyPr>
              <a:lstStyle/>
              <a:p>
                <a:r>
                  <a:rPr lang="en-US" altLang="ja-JP" dirty="0">
                    <a:solidFill>
                      <a:srgbClr val="66FF33"/>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γ</a:t>
                </a:r>
                <a:r>
                  <a:rPr lang="ja-JP" altLang="en-US" dirty="0">
                    <a:solidFill>
                      <a:srgbClr val="66FF33"/>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線</a:t>
                </a:r>
                <a:endParaRPr kumimoji="1" lang="ja-JP" altLang="en-US" dirty="0">
                  <a:solidFill>
                    <a:srgbClr val="66FF33"/>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p:txBody>
          </p:sp>
        </p:grpSp>
      </p:grpSp>
      <p:sp>
        <p:nvSpPr>
          <p:cNvPr id="17" name="テキスト ボックス 16">
            <a:extLst>
              <a:ext uri="{FF2B5EF4-FFF2-40B4-BE49-F238E27FC236}">
                <a16:creationId xmlns:a16="http://schemas.microsoft.com/office/drawing/2014/main" id="{BFC4E89C-34A9-5340-B159-9A4B51A4C483}"/>
              </a:ext>
            </a:extLst>
          </p:cNvPr>
          <p:cNvSpPr txBox="1"/>
          <p:nvPr/>
        </p:nvSpPr>
        <p:spPr>
          <a:xfrm>
            <a:off x="6560871" y="3253627"/>
            <a:ext cx="2328199" cy="14773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ja-JP" altLang="en-US"/>
              <a:t>体内からの放射線も体外からの放射線も区別なく検出してしまうため、体表面汚染を必ず確認する。</a:t>
            </a:r>
          </a:p>
        </p:txBody>
      </p:sp>
      <p:sp>
        <p:nvSpPr>
          <p:cNvPr id="18" name="スライド番号プレースホルダー 17">
            <a:extLst>
              <a:ext uri="{FF2B5EF4-FFF2-40B4-BE49-F238E27FC236}">
                <a16:creationId xmlns:a16="http://schemas.microsoft.com/office/drawing/2014/main" id="{00B132EA-EAD1-B845-A49B-4750DC18B9AB}"/>
              </a:ext>
            </a:extLst>
          </p:cNvPr>
          <p:cNvSpPr>
            <a:spLocks noGrp="1"/>
          </p:cNvSpPr>
          <p:nvPr>
            <p:ph type="sldNum" sz="quarter" idx="12"/>
          </p:nvPr>
        </p:nvSpPr>
        <p:spPr/>
        <p:txBody>
          <a:bodyPr/>
          <a:lstStyle/>
          <a:p>
            <a:fld id="{58DD1769-DAE9-6C4E-82F4-B62273FFA290}" type="slidenum">
              <a:rPr kumimoji="1" lang="ja-JP" altLang="en-US" smtClean="0"/>
              <a:t>25</a:t>
            </a:fld>
            <a:endParaRPr kumimoji="1" lang="ja-JP" altLang="en-US"/>
          </a:p>
        </p:txBody>
      </p:sp>
    </p:spTree>
    <p:extLst>
      <p:ext uri="{BB962C8B-B14F-4D97-AF65-F5344CB8AC3E}">
        <p14:creationId xmlns:p14="http://schemas.microsoft.com/office/powerpoint/2010/main" val="32391838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p:txBody>
          <a:bodyPr/>
          <a:lstStyle/>
          <a:p>
            <a:r>
              <a:rPr lang="ja-JP" altLang="en-US"/>
              <a:t>バイオアッセイ法</a:t>
            </a:r>
            <a:endParaRPr lang="ja-JP" altLang="en-US" dirty="0"/>
          </a:p>
        </p:txBody>
      </p:sp>
      <p:pic>
        <p:nvPicPr>
          <p:cNvPr id="5" name="Picture 2" descr="C:\Documents and Settings\eunjoo\デスクトップ\DC_0122\Lungofdog\SANY0186.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05581" y="4735766"/>
            <a:ext cx="1995488" cy="149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グループ化 135181"/>
          <p:cNvGrpSpPr>
            <a:grpSpLocks/>
          </p:cNvGrpSpPr>
          <p:nvPr/>
        </p:nvGrpSpPr>
        <p:grpSpPr bwMode="auto">
          <a:xfrm>
            <a:off x="4581525" y="1017414"/>
            <a:ext cx="2535238" cy="1806118"/>
            <a:chOff x="4447967" y="871323"/>
            <a:chExt cx="2533830" cy="1806964"/>
          </a:xfrm>
        </p:grpSpPr>
        <p:pic>
          <p:nvPicPr>
            <p:cNvPr id="10"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763981" y="871323"/>
              <a:ext cx="1977442" cy="1483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テキスト ボックス 4"/>
            <p:cNvSpPr txBox="1">
              <a:spLocks noChangeArrowheads="1"/>
            </p:cNvSpPr>
            <p:nvPr/>
          </p:nvSpPr>
          <p:spPr bwMode="auto">
            <a:xfrm>
              <a:off x="4447967" y="2370366"/>
              <a:ext cx="2533830" cy="307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ahoma" pitchFamily="34" charset="0"/>
                  <a:ea typeface="ＭＳ Ｐゴシック" pitchFamily="50" charset="-128"/>
                </a:defRPr>
              </a:lvl1pPr>
              <a:lvl2pPr marL="742950" indent="-285750" eaLnBrk="0" hangingPunct="0">
                <a:defRPr kumimoji="1">
                  <a:solidFill>
                    <a:schemeClr val="tx1"/>
                  </a:solidFill>
                  <a:latin typeface="Tahoma" pitchFamily="34" charset="0"/>
                  <a:ea typeface="ＭＳ Ｐゴシック" pitchFamily="50" charset="-128"/>
                </a:defRPr>
              </a:lvl2pPr>
              <a:lvl3pPr marL="1143000" indent="-228600" eaLnBrk="0" hangingPunct="0">
                <a:defRPr kumimoji="1">
                  <a:solidFill>
                    <a:schemeClr val="tx1"/>
                  </a:solidFill>
                  <a:latin typeface="Tahoma" pitchFamily="34" charset="0"/>
                  <a:ea typeface="ＭＳ Ｐゴシック" pitchFamily="50" charset="-128"/>
                </a:defRPr>
              </a:lvl3pPr>
              <a:lvl4pPr marL="1600200" indent="-228600" eaLnBrk="0" hangingPunct="0">
                <a:defRPr kumimoji="1">
                  <a:solidFill>
                    <a:schemeClr val="tx1"/>
                  </a:solidFill>
                  <a:latin typeface="Tahoma" pitchFamily="34" charset="0"/>
                  <a:ea typeface="ＭＳ Ｐゴシック" pitchFamily="50" charset="-128"/>
                </a:defRPr>
              </a:lvl4pPr>
              <a:lvl5pPr marL="2057400" indent="-228600" eaLnBrk="0" hangingPunct="0">
                <a:defRPr kumimoji="1">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ahoma" pitchFamily="34" charset="0"/>
                  <a:ea typeface="ＭＳ Ｐゴシック" pitchFamily="50" charset="-128"/>
                </a:defRPr>
              </a:lvl9pPr>
            </a:lstStyle>
            <a:p>
              <a:pPr algn="ctr" eaLnBrk="1" hangingPunct="1"/>
              <a:r>
                <a:rPr lang="ja-JP" altLang="en-US" sz="1400" dirty="0">
                  <a:latin typeface="+mn-ea"/>
                  <a:ea typeface="+mn-ea"/>
                </a:rPr>
                <a:t>蒸発濃縮</a:t>
              </a:r>
              <a:endParaRPr lang="en-US" altLang="ja-JP" sz="1400" dirty="0">
                <a:latin typeface="+mn-ea"/>
                <a:ea typeface="+mn-ea"/>
              </a:endParaRPr>
            </a:p>
          </p:txBody>
        </p:sp>
      </p:grpSp>
      <p:grpSp>
        <p:nvGrpSpPr>
          <p:cNvPr id="12" name="グループ化 135180"/>
          <p:cNvGrpSpPr>
            <a:grpSpLocks/>
          </p:cNvGrpSpPr>
          <p:nvPr/>
        </p:nvGrpSpPr>
        <p:grpSpPr bwMode="auto">
          <a:xfrm>
            <a:off x="2825956" y="1017414"/>
            <a:ext cx="1976233" cy="1789997"/>
            <a:chOff x="2485920" y="903593"/>
            <a:chExt cx="1975970" cy="1789531"/>
          </a:xfrm>
        </p:grpSpPr>
        <p:pic>
          <p:nvPicPr>
            <p:cNvPr id="13" name="Picture 2" descr="C:\Documents and Settings\eunjoo\Punkun_2011\バイオアッセイ\Photos_1207_feces\IMG_1036.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485920" y="903593"/>
              <a:ext cx="1975970" cy="1482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テキスト ボックス 17"/>
            <p:cNvSpPr txBox="1">
              <a:spLocks noChangeArrowheads="1"/>
            </p:cNvSpPr>
            <p:nvPr/>
          </p:nvSpPr>
          <p:spPr bwMode="auto">
            <a:xfrm>
              <a:off x="3204786" y="2385427"/>
              <a:ext cx="543667" cy="307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Tahoma" pitchFamily="34" charset="0"/>
                  <a:ea typeface="ＭＳ Ｐゴシック" pitchFamily="50" charset="-128"/>
                </a:defRPr>
              </a:lvl1pPr>
              <a:lvl2pPr marL="742950" indent="-285750" eaLnBrk="0" hangingPunct="0">
                <a:defRPr kumimoji="1">
                  <a:solidFill>
                    <a:schemeClr val="tx1"/>
                  </a:solidFill>
                  <a:latin typeface="Tahoma" pitchFamily="34" charset="0"/>
                  <a:ea typeface="ＭＳ Ｐゴシック" pitchFamily="50" charset="-128"/>
                </a:defRPr>
              </a:lvl2pPr>
              <a:lvl3pPr marL="1143000" indent="-228600" eaLnBrk="0" hangingPunct="0">
                <a:defRPr kumimoji="1">
                  <a:solidFill>
                    <a:schemeClr val="tx1"/>
                  </a:solidFill>
                  <a:latin typeface="Tahoma" pitchFamily="34" charset="0"/>
                  <a:ea typeface="ＭＳ Ｐゴシック" pitchFamily="50" charset="-128"/>
                </a:defRPr>
              </a:lvl3pPr>
              <a:lvl4pPr marL="1600200" indent="-228600" eaLnBrk="0" hangingPunct="0">
                <a:defRPr kumimoji="1">
                  <a:solidFill>
                    <a:schemeClr val="tx1"/>
                  </a:solidFill>
                  <a:latin typeface="Tahoma" pitchFamily="34" charset="0"/>
                  <a:ea typeface="ＭＳ Ｐゴシック" pitchFamily="50" charset="-128"/>
                </a:defRPr>
              </a:lvl4pPr>
              <a:lvl5pPr marL="2057400" indent="-228600" eaLnBrk="0" hangingPunct="0">
                <a:defRPr kumimoji="1">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ahoma" pitchFamily="34" charset="0"/>
                  <a:ea typeface="ＭＳ Ｐゴシック" pitchFamily="50" charset="-128"/>
                </a:defRPr>
              </a:lvl9pPr>
            </a:lstStyle>
            <a:p>
              <a:pPr eaLnBrk="1" hangingPunct="1"/>
              <a:r>
                <a:rPr lang="ja-JP" altLang="en-US" sz="1400" dirty="0">
                  <a:latin typeface="+mn-ea"/>
                  <a:ea typeface="+mn-ea"/>
                </a:rPr>
                <a:t>灰化</a:t>
              </a:r>
              <a:endParaRPr lang="en-US" altLang="ja-JP" sz="1400" dirty="0">
                <a:latin typeface="+mn-ea"/>
                <a:ea typeface="+mn-ea"/>
              </a:endParaRPr>
            </a:p>
          </p:txBody>
        </p:sp>
      </p:grpSp>
      <p:pic>
        <p:nvPicPr>
          <p:cNvPr id="15" name="Picture 5" descr="C:\Documents and Settings\eunjoo\デスクトップ\DC_0122\Lungofdog\P1020371.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825956" y="4735766"/>
            <a:ext cx="1997075" cy="149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 name="グループ化 135194"/>
          <p:cNvGrpSpPr>
            <a:grpSpLocks/>
          </p:cNvGrpSpPr>
          <p:nvPr/>
        </p:nvGrpSpPr>
        <p:grpSpPr bwMode="auto">
          <a:xfrm>
            <a:off x="4967494" y="2832151"/>
            <a:ext cx="4054475" cy="1826795"/>
            <a:chOff x="2843808" y="2845739"/>
            <a:chExt cx="4054284" cy="1827859"/>
          </a:xfrm>
        </p:grpSpPr>
        <p:pic>
          <p:nvPicPr>
            <p:cNvPr id="17" name="Picture 2" descr="C:\Documents and Settings\eunjoo\Punkun_2011\バイオアッセイ\Photos_1207_feces\IMG_1127.j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905645" y="2845739"/>
              <a:ext cx="1992447" cy="1494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3" descr="C:\Documents and Settings\eunjoo\デスクトップ\BU_USB\犬の分析\100CANON\IMG_1247.JP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2843808" y="2852936"/>
              <a:ext cx="1992814" cy="1494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テキスト ボックス 19"/>
            <p:cNvSpPr txBox="1">
              <a:spLocks noChangeArrowheads="1"/>
            </p:cNvSpPr>
            <p:nvPr/>
          </p:nvSpPr>
          <p:spPr bwMode="auto">
            <a:xfrm>
              <a:off x="4219573" y="4365642"/>
              <a:ext cx="1082297" cy="307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Tahoma" pitchFamily="34" charset="0"/>
                  <a:ea typeface="ＭＳ Ｐゴシック" pitchFamily="50" charset="-128"/>
                </a:defRPr>
              </a:lvl1pPr>
              <a:lvl2pPr marL="742950" indent="-285750" eaLnBrk="0" hangingPunct="0">
                <a:defRPr kumimoji="1">
                  <a:solidFill>
                    <a:schemeClr val="tx1"/>
                  </a:solidFill>
                  <a:latin typeface="Tahoma" pitchFamily="34" charset="0"/>
                  <a:ea typeface="ＭＳ Ｐゴシック" pitchFamily="50" charset="-128"/>
                </a:defRPr>
              </a:lvl2pPr>
              <a:lvl3pPr marL="1143000" indent="-228600" eaLnBrk="0" hangingPunct="0">
                <a:defRPr kumimoji="1">
                  <a:solidFill>
                    <a:schemeClr val="tx1"/>
                  </a:solidFill>
                  <a:latin typeface="Tahoma" pitchFamily="34" charset="0"/>
                  <a:ea typeface="ＭＳ Ｐゴシック" pitchFamily="50" charset="-128"/>
                </a:defRPr>
              </a:lvl3pPr>
              <a:lvl4pPr marL="1600200" indent="-228600" eaLnBrk="0" hangingPunct="0">
                <a:defRPr kumimoji="1">
                  <a:solidFill>
                    <a:schemeClr val="tx1"/>
                  </a:solidFill>
                  <a:latin typeface="Tahoma" pitchFamily="34" charset="0"/>
                  <a:ea typeface="ＭＳ Ｐゴシック" pitchFamily="50" charset="-128"/>
                </a:defRPr>
              </a:lvl4pPr>
              <a:lvl5pPr marL="2057400" indent="-228600" eaLnBrk="0" hangingPunct="0">
                <a:defRPr kumimoji="1">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ahoma" pitchFamily="34" charset="0"/>
                  <a:ea typeface="ＭＳ Ｐゴシック" pitchFamily="50" charset="-128"/>
                </a:defRPr>
              </a:lvl9pPr>
            </a:lstStyle>
            <a:p>
              <a:pPr eaLnBrk="1" hangingPunct="1"/>
              <a:r>
                <a:rPr lang="ja-JP" altLang="en-US" sz="1400" dirty="0">
                  <a:latin typeface="+mn-ea"/>
                  <a:ea typeface="+mn-ea"/>
                </a:rPr>
                <a:t>イオン交換</a:t>
              </a:r>
            </a:p>
          </p:txBody>
        </p:sp>
      </p:grpSp>
      <p:sp>
        <p:nvSpPr>
          <p:cNvPr id="20" name="テキスト ボックス 20"/>
          <p:cNvSpPr txBox="1">
            <a:spLocks noChangeArrowheads="1"/>
          </p:cNvSpPr>
          <p:nvPr/>
        </p:nvSpPr>
        <p:spPr bwMode="auto">
          <a:xfrm>
            <a:off x="4597685" y="6255004"/>
            <a:ext cx="54373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Tahoma" pitchFamily="34" charset="0"/>
                <a:ea typeface="ＭＳ Ｐゴシック" pitchFamily="50" charset="-128"/>
              </a:defRPr>
            </a:lvl1pPr>
            <a:lvl2pPr marL="742950" indent="-285750" eaLnBrk="0" hangingPunct="0">
              <a:defRPr kumimoji="1">
                <a:solidFill>
                  <a:schemeClr val="tx1"/>
                </a:solidFill>
                <a:latin typeface="Tahoma" pitchFamily="34" charset="0"/>
                <a:ea typeface="ＭＳ Ｐゴシック" pitchFamily="50" charset="-128"/>
              </a:defRPr>
            </a:lvl2pPr>
            <a:lvl3pPr marL="1143000" indent="-228600" eaLnBrk="0" hangingPunct="0">
              <a:defRPr kumimoji="1">
                <a:solidFill>
                  <a:schemeClr val="tx1"/>
                </a:solidFill>
                <a:latin typeface="Tahoma" pitchFamily="34" charset="0"/>
                <a:ea typeface="ＭＳ Ｐゴシック" pitchFamily="50" charset="-128"/>
              </a:defRPr>
            </a:lvl3pPr>
            <a:lvl4pPr marL="1600200" indent="-228600" eaLnBrk="0" hangingPunct="0">
              <a:defRPr kumimoji="1">
                <a:solidFill>
                  <a:schemeClr val="tx1"/>
                </a:solidFill>
                <a:latin typeface="Tahoma" pitchFamily="34" charset="0"/>
                <a:ea typeface="ＭＳ Ｐゴシック" pitchFamily="50" charset="-128"/>
              </a:defRPr>
            </a:lvl4pPr>
            <a:lvl5pPr marL="2057400" indent="-228600" eaLnBrk="0" hangingPunct="0">
              <a:defRPr kumimoji="1">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ahoma" pitchFamily="34" charset="0"/>
                <a:ea typeface="ＭＳ Ｐゴシック" pitchFamily="50" charset="-128"/>
              </a:defRPr>
            </a:lvl9pPr>
          </a:lstStyle>
          <a:p>
            <a:pPr eaLnBrk="1" hangingPunct="1"/>
            <a:r>
              <a:rPr lang="ja-JP" altLang="en-US" sz="1400" dirty="0">
                <a:latin typeface="+mn-ea"/>
                <a:ea typeface="+mn-ea"/>
              </a:rPr>
              <a:t>電着</a:t>
            </a:r>
          </a:p>
        </p:txBody>
      </p:sp>
      <p:pic>
        <p:nvPicPr>
          <p:cNvPr id="26" name="Picture 6"/>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6999705" y="1033289"/>
            <a:ext cx="1964783"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7" name="テキスト ボックス 60"/>
          <p:cNvSpPr txBox="1">
            <a:spLocks noChangeArrowheads="1"/>
          </p:cNvSpPr>
          <p:nvPr/>
        </p:nvSpPr>
        <p:spPr bwMode="auto">
          <a:xfrm>
            <a:off x="7721381" y="2492896"/>
            <a:ext cx="54373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Tahoma" pitchFamily="34" charset="0"/>
                <a:ea typeface="ＭＳ Ｐゴシック" pitchFamily="50" charset="-128"/>
              </a:defRPr>
            </a:lvl1pPr>
            <a:lvl2pPr marL="742950" indent="-285750" eaLnBrk="0" hangingPunct="0">
              <a:defRPr kumimoji="1">
                <a:solidFill>
                  <a:schemeClr val="tx1"/>
                </a:solidFill>
                <a:latin typeface="Tahoma" pitchFamily="34" charset="0"/>
                <a:ea typeface="ＭＳ Ｐゴシック" pitchFamily="50" charset="-128"/>
              </a:defRPr>
            </a:lvl2pPr>
            <a:lvl3pPr marL="1143000" indent="-228600" eaLnBrk="0" hangingPunct="0">
              <a:defRPr kumimoji="1">
                <a:solidFill>
                  <a:schemeClr val="tx1"/>
                </a:solidFill>
                <a:latin typeface="Tahoma" pitchFamily="34" charset="0"/>
                <a:ea typeface="ＭＳ Ｐゴシック" pitchFamily="50" charset="-128"/>
              </a:defRPr>
            </a:lvl3pPr>
            <a:lvl4pPr marL="1600200" indent="-228600" eaLnBrk="0" hangingPunct="0">
              <a:defRPr kumimoji="1">
                <a:solidFill>
                  <a:schemeClr val="tx1"/>
                </a:solidFill>
                <a:latin typeface="Tahoma" pitchFamily="34" charset="0"/>
                <a:ea typeface="ＭＳ Ｐゴシック" pitchFamily="50" charset="-128"/>
              </a:defRPr>
            </a:lvl4pPr>
            <a:lvl5pPr marL="2057400" indent="-228600" eaLnBrk="0" hangingPunct="0">
              <a:defRPr kumimoji="1">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ahoma" pitchFamily="34" charset="0"/>
                <a:ea typeface="ＭＳ Ｐゴシック" pitchFamily="50" charset="-128"/>
              </a:defRPr>
            </a:lvl9pPr>
          </a:lstStyle>
          <a:p>
            <a:pPr eaLnBrk="1" hangingPunct="1"/>
            <a:r>
              <a:rPr lang="ja-JP" altLang="en-US" sz="1400" dirty="0">
                <a:latin typeface="+mn-ea"/>
                <a:ea typeface="+mn-ea"/>
              </a:rPr>
              <a:t>共沈</a:t>
            </a:r>
          </a:p>
        </p:txBody>
      </p:sp>
      <p:grpSp>
        <p:nvGrpSpPr>
          <p:cNvPr id="28" name="グループ化 135195"/>
          <p:cNvGrpSpPr>
            <a:grpSpLocks/>
          </p:cNvGrpSpPr>
          <p:nvPr/>
        </p:nvGrpSpPr>
        <p:grpSpPr bwMode="auto">
          <a:xfrm>
            <a:off x="2825956" y="2824212"/>
            <a:ext cx="2020888" cy="1818283"/>
            <a:chOff x="7830216" y="2786791"/>
            <a:chExt cx="2020284" cy="1818482"/>
          </a:xfrm>
        </p:grpSpPr>
        <p:pic>
          <p:nvPicPr>
            <p:cNvPr id="29" name="Picture 4" descr="C:\Documents and Settings\eunjoo\デスクトップ\BU_USB\犬の分析\100CANON\IMG_1283.JPG"/>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7830216" y="2786791"/>
              <a:ext cx="2020284" cy="1515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テキスト ボックス 18"/>
            <p:cNvSpPr txBox="1">
              <a:spLocks noChangeArrowheads="1"/>
            </p:cNvSpPr>
            <p:nvPr/>
          </p:nvSpPr>
          <p:spPr bwMode="auto">
            <a:xfrm>
              <a:off x="8540584" y="4297462"/>
              <a:ext cx="543576" cy="307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Tahoma" pitchFamily="34" charset="0"/>
                  <a:ea typeface="ＭＳ Ｐゴシック" pitchFamily="50" charset="-128"/>
                </a:defRPr>
              </a:lvl1pPr>
              <a:lvl2pPr marL="742950" indent="-285750" eaLnBrk="0" hangingPunct="0">
                <a:defRPr kumimoji="1">
                  <a:solidFill>
                    <a:schemeClr val="tx1"/>
                  </a:solidFill>
                  <a:latin typeface="Tahoma" pitchFamily="34" charset="0"/>
                  <a:ea typeface="ＭＳ Ｐゴシック" pitchFamily="50" charset="-128"/>
                </a:defRPr>
              </a:lvl2pPr>
              <a:lvl3pPr marL="1143000" indent="-228600" eaLnBrk="0" hangingPunct="0">
                <a:defRPr kumimoji="1">
                  <a:solidFill>
                    <a:schemeClr val="tx1"/>
                  </a:solidFill>
                  <a:latin typeface="Tahoma" pitchFamily="34" charset="0"/>
                  <a:ea typeface="ＭＳ Ｐゴシック" pitchFamily="50" charset="-128"/>
                </a:defRPr>
              </a:lvl3pPr>
              <a:lvl4pPr marL="1600200" indent="-228600" eaLnBrk="0" hangingPunct="0">
                <a:defRPr kumimoji="1">
                  <a:solidFill>
                    <a:schemeClr val="tx1"/>
                  </a:solidFill>
                  <a:latin typeface="Tahoma" pitchFamily="34" charset="0"/>
                  <a:ea typeface="ＭＳ Ｐゴシック" pitchFamily="50" charset="-128"/>
                </a:defRPr>
              </a:lvl4pPr>
              <a:lvl5pPr marL="2057400" indent="-228600" eaLnBrk="0" hangingPunct="0">
                <a:defRPr kumimoji="1">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ahoma" pitchFamily="34" charset="0"/>
                  <a:ea typeface="ＭＳ Ｐゴシック" pitchFamily="50" charset="-128"/>
                </a:defRPr>
              </a:lvl9pPr>
            </a:lstStyle>
            <a:p>
              <a:pPr eaLnBrk="1" hangingPunct="1"/>
              <a:r>
                <a:rPr lang="ja-JP" altLang="en-US" sz="1400" dirty="0">
                  <a:latin typeface="+mn-ea"/>
                  <a:ea typeface="+mn-ea"/>
                </a:rPr>
                <a:t>共沈</a:t>
              </a:r>
            </a:p>
          </p:txBody>
        </p:sp>
      </p:grpSp>
      <p:pic>
        <p:nvPicPr>
          <p:cNvPr id="31" name="Picture 7"/>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4897644" y="5442204"/>
            <a:ext cx="104140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nvGrpSpPr>
          <p:cNvPr id="32" name="グループ化 9"/>
          <p:cNvGrpSpPr>
            <a:grpSpLocks/>
          </p:cNvGrpSpPr>
          <p:nvPr/>
        </p:nvGrpSpPr>
        <p:grpSpPr bwMode="auto">
          <a:xfrm>
            <a:off x="7025311" y="4735754"/>
            <a:ext cx="2019329" cy="1487498"/>
            <a:chOff x="411465" y="2525470"/>
            <a:chExt cx="2019799" cy="1487841"/>
          </a:xfrm>
        </p:grpSpPr>
        <p:pic>
          <p:nvPicPr>
            <p:cNvPr id="33" name="Picture 15"/>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rot="5400000">
              <a:off x="225486" y="2711452"/>
              <a:ext cx="1487838" cy="1115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5" name="Picture 16"/>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rot="16200000">
              <a:off x="1273455" y="2855503"/>
              <a:ext cx="1487841" cy="82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sp>
        <p:nvSpPr>
          <p:cNvPr id="37" name="テキスト ボックス 20"/>
          <p:cNvSpPr txBox="1">
            <a:spLocks noChangeArrowheads="1"/>
          </p:cNvSpPr>
          <p:nvPr/>
        </p:nvSpPr>
        <p:spPr bwMode="auto">
          <a:xfrm>
            <a:off x="7280952" y="6254587"/>
            <a:ext cx="160011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Tahoma" pitchFamily="34" charset="0"/>
                <a:ea typeface="ＭＳ Ｐゴシック" pitchFamily="50" charset="-128"/>
              </a:defRPr>
            </a:lvl1pPr>
            <a:lvl2pPr marL="742950" indent="-285750" eaLnBrk="0" hangingPunct="0">
              <a:defRPr kumimoji="1">
                <a:solidFill>
                  <a:schemeClr val="tx1"/>
                </a:solidFill>
                <a:latin typeface="Tahoma" pitchFamily="34" charset="0"/>
                <a:ea typeface="ＭＳ Ｐゴシック" pitchFamily="50" charset="-128"/>
              </a:defRPr>
            </a:lvl2pPr>
            <a:lvl3pPr marL="1143000" indent="-228600" eaLnBrk="0" hangingPunct="0">
              <a:defRPr kumimoji="1">
                <a:solidFill>
                  <a:schemeClr val="tx1"/>
                </a:solidFill>
                <a:latin typeface="Tahoma" pitchFamily="34" charset="0"/>
                <a:ea typeface="ＭＳ Ｐゴシック" pitchFamily="50" charset="-128"/>
              </a:defRPr>
            </a:lvl3pPr>
            <a:lvl4pPr marL="1600200" indent="-228600" eaLnBrk="0" hangingPunct="0">
              <a:defRPr kumimoji="1">
                <a:solidFill>
                  <a:schemeClr val="tx1"/>
                </a:solidFill>
                <a:latin typeface="Tahoma" pitchFamily="34" charset="0"/>
                <a:ea typeface="ＭＳ Ｐゴシック" pitchFamily="50" charset="-128"/>
              </a:defRPr>
            </a:lvl4pPr>
            <a:lvl5pPr marL="2057400" indent="-228600" eaLnBrk="0" hangingPunct="0">
              <a:defRPr kumimoji="1">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ahoma" pitchFamily="34" charset="0"/>
                <a:ea typeface="ＭＳ Ｐゴシック" pitchFamily="50" charset="-128"/>
              </a:defRPr>
            </a:lvl9pPr>
          </a:lstStyle>
          <a:p>
            <a:pPr eaLnBrk="1" hangingPunct="1"/>
            <a:r>
              <a:rPr lang="ja-JP" altLang="en-US" sz="1400" dirty="0">
                <a:latin typeface="+mn-ea"/>
                <a:ea typeface="+mn-ea"/>
              </a:rPr>
              <a:t>放射能測定（</a:t>
            </a:r>
            <a:r>
              <a:rPr lang="en-US" altLang="ja-JP" sz="1400" dirty="0">
                <a:latin typeface="+mn-ea"/>
                <a:ea typeface="+mn-ea"/>
              </a:rPr>
              <a:t>Si</a:t>
            </a:r>
            <a:r>
              <a:rPr lang="ja-JP" altLang="en-US" sz="1400" dirty="0">
                <a:latin typeface="+mn-ea"/>
                <a:ea typeface="+mn-ea"/>
              </a:rPr>
              <a:t>）</a:t>
            </a:r>
          </a:p>
        </p:txBody>
      </p:sp>
      <p:sp>
        <p:nvSpPr>
          <p:cNvPr id="38" name="角丸四角形 37"/>
          <p:cNvSpPr/>
          <p:nvPr/>
        </p:nvSpPr>
        <p:spPr>
          <a:xfrm>
            <a:off x="251520" y="1461247"/>
            <a:ext cx="2160240" cy="743617"/>
          </a:xfrm>
          <a:prstGeom prst="roundRect">
            <a:avLst>
              <a:gd name="adj" fmla="val 12355"/>
            </a:avLst>
          </a:prstGeom>
          <a:solidFill>
            <a:schemeClr val="accent3">
              <a:lumMod val="20000"/>
              <a:lumOff val="80000"/>
            </a:schemeClr>
          </a:solidFill>
          <a:ln>
            <a:solidFill>
              <a:schemeClr val="accent3"/>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2400" dirty="0">
                <a:latin typeface="+mn-ea"/>
              </a:rPr>
              <a:t>前処理</a:t>
            </a:r>
            <a:endParaRPr kumimoji="1" lang="en-US" altLang="ja-JP" sz="2400" dirty="0">
              <a:latin typeface="+mn-ea"/>
            </a:endParaRPr>
          </a:p>
          <a:p>
            <a:pPr algn="ctr"/>
            <a:r>
              <a:rPr lang="ja-JP" altLang="en-US" sz="1200" dirty="0">
                <a:latin typeface="+mn-ea"/>
              </a:rPr>
              <a:t>（２日程度）</a:t>
            </a:r>
            <a:endParaRPr kumimoji="1" lang="ja-JP" altLang="en-US" sz="1200" dirty="0">
              <a:latin typeface="+mn-ea"/>
            </a:endParaRPr>
          </a:p>
        </p:txBody>
      </p:sp>
      <p:sp>
        <p:nvSpPr>
          <p:cNvPr id="39" name="下矢印 38"/>
          <p:cNvSpPr/>
          <p:nvPr/>
        </p:nvSpPr>
        <p:spPr>
          <a:xfrm>
            <a:off x="755576" y="2348880"/>
            <a:ext cx="1152128" cy="360040"/>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sz="1600">
              <a:latin typeface="+mn-ea"/>
            </a:endParaRPr>
          </a:p>
        </p:txBody>
      </p:sp>
      <p:sp>
        <p:nvSpPr>
          <p:cNvPr id="40" name="角丸四角形 39"/>
          <p:cNvSpPr/>
          <p:nvPr/>
        </p:nvSpPr>
        <p:spPr>
          <a:xfrm>
            <a:off x="251520" y="2857495"/>
            <a:ext cx="2160240" cy="743617"/>
          </a:xfrm>
          <a:prstGeom prst="roundRect">
            <a:avLst>
              <a:gd name="adj" fmla="val 12355"/>
            </a:avLst>
          </a:prstGeom>
          <a:solidFill>
            <a:schemeClr val="accent3">
              <a:lumMod val="20000"/>
              <a:lumOff val="80000"/>
            </a:schemeClr>
          </a:solidFill>
          <a:ln>
            <a:solidFill>
              <a:schemeClr val="accent3"/>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2400" dirty="0">
                <a:latin typeface="+mn-ea"/>
              </a:rPr>
              <a:t>核種分離</a:t>
            </a:r>
            <a:endParaRPr kumimoji="1" lang="en-US" altLang="ja-JP" sz="2400" dirty="0">
              <a:latin typeface="+mn-ea"/>
            </a:endParaRPr>
          </a:p>
          <a:p>
            <a:pPr algn="ctr"/>
            <a:r>
              <a:rPr lang="ja-JP" altLang="en-US" sz="1200" dirty="0">
                <a:latin typeface="+mn-ea"/>
              </a:rPr>
              <a:t>（１日程度）</a:t>
            </a:r>
            <a:endParaRPr kumimoji="1" lang="ja-JP" altLang="en-US" sz="1200" dirty="0">
              <a:latin typeface="+mn-ea"/>
            </a:endParaRPr>
          </a:p>
        </p:txBody>
      </p:sp>
      <p:sp>
        <p:nvSpPr>
          <p:cNvPr id="41" name="下矢印 40"/>
          <p:cNvSpPr/>
          <p:nvPr/>
        </p:nvSpPr>
        <p:spPr>
          <a:xfrm>
            <a:off x="755576" y="3745128"/>
            <a:ext cx="1152128" cy="360040"/>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sz="1600">
              <a:latin typeface="+mn-ea"/>
            </a:endParaRPr>
          </a:p>
        </p:txBody>
      </p:sp>
      <p:sp>
        <p:nvSpPr>
          <p:cNvPr id="42" name="角丸四角形 41"/>
          <p:cNvSpPr/>
          <p:nvPr/>
        </p:nvSpPr>
        <p:spPr>
          <a:xfrm>
            <a:off x="242905" y="4249184"/>
            <a:ext cx="2160240" cy="743617"/>
          </a:xfrm>
          <a:prstGeom prst="roundRect">
            <a:avLst>
              <a:gd name="adj" fmla="val 12355"/>
            </a:avLst>
          </a:prstGeom>
          <a:solidFill>
            <a:schemeClr val="accent3">
              <a:lumMod val="20000"/>
              <a:lumOff val="80000"/>
            </a:schemeClr>
          </a:solidFill>
          <a:ln>
            <a:solidFill>
              <a:schemeClr val="accent3"/>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2400" dirty="0">
                <a:latin typeface="+mn-ea"/>
              </a:rPr>
              <a:t>試料作成</a:t>
            </a:r>
            <a:endParaRPr kumimoji="1" lang="en-US" altLang="ja-JP" sz="2400" dirty="0">
              <a:latin typeface="+mn-ea"/>
            </a:endParaRPr>
          </a:p>
          <a:p>
            <a:pPr algn="ctr"/>
            <a:r>
              <a:rPr lang="ja-JP" altLang="en-US" sz="1200" dirty="0">
                <a:latin typeface="+mn-ea"/>
              </a:rPr>
              <a:t>（半日程度）</a:t>
            </a:r>
            <a:endParaRPr kumimoji="1" lang="ja-JP" altLang="en-US" sz="1200" dirty="0">
              <a:latin typeface="+mn-ea"/>
            </a:endParaRPr>
          </a:p>
        </p:txBody>
      </p:sp>
      <p:sp>
        <p:nvSpPr>
          <p:cNvPr id="43" name="下矢印 42"/>
          <p:cNvSpPr/>
          <p:nvPr/>
        </p:nvSpPr>
        <p:spPr>
          <a:xfrm>
            <a:off x="746961" y="5150300"/>
            <a:ext cx="1152128" cy="360040"/>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sz="1600">
              <a:latin typeface="+mn-ea"/>
            </a:endParaRPr>
          </a:p>
        </p:txBody>
      </p:sp>
      <p:sp>
        <p:nvSpPr>
          <p:cNvPr id="44" name="角丸四角形 43"/>
          <p:cNvSpPr/>
          <p:nvPr/>
        </p:nvSpPr>
        <p:spPr>
          <a:xfrm>
            <a:off x="242905" y="5640873"/>
            <a:ext cx="2160240" cy="743617"/>
          </a:xfrm>
          <a:prstGeom prst="roundRect">
            <a:avLst>
              <a:gd name="adj" fmla="val 12355"/>
            </a:avLst>
          </a:prstGeom>
          <a:solidFill>
            <a:schemeClr val="accent3">
              <a:lumMod val="20000"/>
              <a:lumOff val="80000"/>
            </a:schemeClr>
          </a:solidFill>
          <a:ln>
            <a:solidFill>
              <a:schemeClr val="accent3"/>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2400" dirty="0">
                <a:latin typeface="+mn-ea"/>
              </a:rPr>
              <a:t>放射能定量</a:t>
            </a:r>
            <a:endParaRPr kumimoji="1" lang="en-US" altLang="ja-JP" sz="2400" dirty="0">
              <a:latin typeface="+mn-ea"/>
            </a:endParaRPr>
          </a:p>
          <a:p>
            <a:pPr algn="ctr"/>
            <a:r>
              <a:rPr lang="ja-JP" altLang="en-US" sz="1200" dirty="0">
                <a:latin typeface="+mn-ea"/>
              </a:rPr>
              <a:t>（１日程度）</a:t>
            </a:r>
            <a:endParaRPr kumimoji="1" lang="ja-JP" altLang="en-US" sz="1200" dirty="0">
              <a:latin typeface="+mn-ea"/>
            </a:endParaRPr>
          </a:p>
        </p:txBody>
      </p:sp>
      <p:sp>
        <p:nvSpPr>
          <p:cNvPr id="45" name="テキスト ボックス 44"/>
          <p:cNvSpPr txBox="1"/>
          <p:nvPr/>
        </p:nvSpPr>
        <p:spPr>
          <a:xfrm>
            <a:off x="251520" y="1109210"/>
            <a:ext cx="2236510" cy="338554"/>
          </a:xfrm>
          <a:prstGeom prst="rect">
            <a:avLst/>
          </a:prstGeom>
          <a:noFill/>
        </p:spPr>
        <p:txBody>
          <a:bodyPr wrap="none" rtlCol="0">
            <a:spAutoFit/>
          </a:bodyPr>
          <a:lstStyle/>
          <a:p>
            <a:pPr algn="ctr"/>
            <a:r>
              <a:rPr kumimoji="1" lang="ja-JP" altLang="en-US" sz="1600" dirty="0">
                <a:latin typeface="+mn-ea"/>
              </a:rPr>
              <a:t>アクチニド核種の場合</a:t>
            </a:r>
          </a:p>
        </p:txBody>
      </p:sp>
      <p:sp>
        <p:nvSpPr>
          <p:cNvPr id="2" name="スライド番号プレースホルダー 1">
            <a:extLst>
              <a:ext uri="{FF2B5EF4-FFF2-40B4-BE49-F238E27FC236}">
                <a16:creationId xmlns:a16="http://schemas.microsoft.com/office/drawing/2014/main" id="{1604486C-3E1E-CA42-AD22-AA545D0972E3}"/>
              </a:ext>
            </a:extLst>
          </p:cNvPr>
          <p:cNvSpPr>
            <a:spLocks noGrp="1"/>
          </p:cNvSpPr>
          <p:nvPr>
            <p:ph type="sldNum" sz="quarter" idx="12"/>
          </p:nvPr>
        </p:nvSpPr>
        <p:spPr/>
        <p:txBody>
          <a:bodyPr/>
          <a:lstStyle/>
          <a:p>
            <a:fld id="{58DD1769-DAE9-6C4E-82F4-B62273FFA290}" type="slidenum">
              <a:rPr kumimoji="1" lang="ja-JP" altLang="en-US" smtClean="0"/>
              <a:t>26</a:t>
            </a:fld>
            <a:endParaRPr kumimoji="1" lang="ja-JP" altLang="en-US"/>
          </a:p>
        </p:txBody>
      </p:sp>
    </p:spTree>
    <p:extLst>
      <p:ext uri="{BB962C8B-B14F-4D97-AF65-F5344CB8AC3E}">
        <p14:creationId xmlns:p14="http://schemas.microsoft.com/office/powerpoint/2010/main" val="40931366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p:txBody>
          <a:bodyPr/>
          <a:lstStyle/>
          <a:p>
            <a:r>
              <a:rPr lang="ja-JP" altLang="en-US"/>
              <a:t>放射性核種の残留割合</a:t>
            </a:r>
            <a:endParaRPr lang="ja-JP" altLang="en-US" dirty="0"/>
          </a:p>
        </p:txBody>
      </p:sp>
      <p:pic>
        <p:nvPicPr>
          <p:cNvPr id="16" name="コンテンツ プレースホルダー 15">
            <a:extLst>
              <a:ext uri="{FF2B5EF4-FFF2-40B4-BE49-F238E27FC236}">
                <a16:creationId xmlns:a16="http://schemas.microsoft.com/office/drawing/2014/main" id="{6C1D5EF9-3BFB-E940-89BE-C321815CC021}"/>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l="5155" t="7666" r="2610" b="13937"/>
          <a:stretch/>
        </p:blipFill>
        <p:spPr bwMode="auto">
          <a:xfrm>
            <a:off x="1415119" y="1578667"/>
            <a:ext cx="6313762" cy="4291217"/>
          </a:xfrm>
          <a:prstGeom prst="rect">
            <a:avLst/>
          </a:prstGeom>
          <a:noFill/>
          <a:ln>
            <a:noFill/>
          </a:ln>
          <a:extLst>
            <a:ext uri="{53640926-AAD7-44D8-BBD7-CCE9431645EC}">
              <a14:shadowObscured xmlns:a14="http://schemas.microsoft.com/office/drawing/2010/main"/>
            </a:ext>
          </a:extLst>
        </p:spPr>
      </p:pic>
      <p:sp>
        <p:nvSpPr>
          <p:cNvPr id="17" name="テキスト ボックス 16">
            <a:extLst>
              <a:ext uri="{FF2B5EF4-FFF2-40B4-BE49-F238E27FC236}">
                <a16:creationId xmlns:a16="http://schemas.microsoft.com/office/drawing/2014/main" id="{2CB4B994-4760-5542-886A-030390B652F7}"/>
              </a:ext>
            </a:extLst>
          </p:cNvPr>
          <p:cNvSpPr txBox="1"/>
          <p:nvPr/>
        </p:nvSpPr>
        <p:spPr>
          <a:xfrm>
            <a:off x="460137" y="1166301"/>
            <a:ext cx="8223726" cy="400110"/>
          </a:xfrm>
          <a:prstGeom prst="rect">
            <a:avLst/>
          </a:prstGeom>
          <a:noFill/>
        </p:spPr>
        <p:txBody>
          <a:bodyPr wrap="none" rtlCol="0">
            <a:spAutoFit/>
          </a:bodyPr>
          <a:lstStyle/>
          <a:p>
            <a:pPr algn="ctr"/>
            <a:r>
              <a:rPr kumimoji="1" lang="en-US" altLang="ja-JP" sz="2000" baseline="30000" dirty="0">
                <a:latin typeface="+mn-ea"/>
              </a:rPr>
              <a:t>137</a:t>
            </a:r>
            <a:r>
              <a:rPr kumimoji="1" lang="en-US" altLang="ja-JP" sz="2000" dirty="0">
                <a:latin typeface="+mn-ea"/>
              </a:rPr>
              <a:t>Cs</a:t>
            </a:r>
            <a:r>
              <a:rPr kumimoji="1" lang="ja-JP" altLang="en-US" sz="2000" dirty="0">
                <a:latin typeface="+mn-ea"/>
              </a:rPr>
              <a:t>の急性摂取での全身残留割合（吸入摂取，タイプ</a:t>
            </a:r>
            <a:r>
              <a:rPr kumimoji="1" lang="en-US" altLang="ja-JP" sz="2000" dirty="0">
                <a:latin typeface="+mn-ea"/>
              </a:rPr>
              <a:t>F</a:t>
            </a:r>
            <a:r>
              <a:rPr kumimoji="1" lang="ja-JP" altLang="en-US" sz="2000" dirty="0" err="1">
                <a:latin typeface="+mn-ea"/>
              </a:rPr>
              <a:t>，</a:t>
            </a:r>
            <a:r>
              <a:rPr lang="ja-JP" altLang="en-US" sz="2000" dirty="0">
                <a:latin typeface="+mn-ea"/>
              </a:rPr>
              <a:t>粒径１</a:t>
            </a:r>
            <a:r>
              <a:rPr lang="en-US" altLang="ja-JP" sz="2000" dirty="0">
                <a:latin typeface="+mn-ea"/>
              </a:rPr>
              <a:t>µm</a:t>
            </a:r>
            <a:r>
              <a:rPr kumimoji="1" lang="ja-JP" altLang="en-US" sz="2000" dirty="0">
                <a:latin typeface="+mn-ea"/>
              </a:rPr>
              <a:t>）</a:t>
            </a:r>
            <a:endParaRPr kumimoji="1" lang="en-US" altLang="ja-JP" sz="2000" dirty="0">
              <a:latin typeface="+mn-ea"/>
            </a:endParaRPr>
          </a:p>
        </p:txBody>
      </p:sp>
      <p:grpSp>
        <p:nvGrpSpPr>
          <p:cNvPr id="18" name="グループ化 17">
            <a:extLst>
              <a:ext uri="{FF2B5EF4-FFF2-40B4-BE49-F238E27FC236}">
                <a16:creationId xmlns:a16="http://schemas.microsoft.com/office/drawing/2014/main" id="{6DEE759C-CAA6-B94E-BE15-F1D6C061B61B}"/>
              </a:ext>
            </a:extLst>
          </p:cNvPr>
          <p:cNvGrpSpPr/>
          <p:nvPr/>
        </p:nvGrpSpPr>
        <p:grpSpPr>
          <a:xfrm>
            <a:off x="5796136" y="3214622"/>
            <a:ext cx="1601193" cy="3361750"/>
            <a:chOff x="5796136" y="3214622"/>
            <a:chExt cx="1601193" cy="3361750"/>
          </a:xfrm>
        </p:grpSpPr>
        <p:sp>
          <p:nvSpPr>
            <p:cNvPr id="19" name="テキスト ボックス 18">
              <a:extLst>
                <a:ext uri="{FF2B5EF4-FFF2-40B4-BE49-F238E27FC236}">
                  <a16:creationId xmlns:a16="http://schemas.microsoft.com/office/drawing/2014/main" id="{270A2246-E21A-BB46-A244-CB77A6ECFB99}"/>
                </a:ext>
              </a:extLst>
            </p:cNvPr>
            <p:cNvSpPr txBox="1"/>
            <p:nvPr/>
          </p:nvSpPr>
          <p:spPr>
            <a:xfrm>
              <a:off x="6130592" y="5147900"/>
              <a:ext cx="877163" cy="369332"/>
            </a:xfrm>
            <a:prstGeom prst="rect">
              <a:avLst/>
            </a:prstGeom>
            <a:solidFill>
              <a:schemeClr val="accent2">
                <a:lumMod val="20000"/>
                <a:lumOff val="80000"/>
              </a:schemeClr>
            </a:solidFill>
            <a:ln>
              <a:solidFill>
                <a:schemeClr val="tx1"/>
              </a:solidFill>
            </a:ln>
            <a:effectLst>
              <a:outerShdw blurRad="50800" dist="38100" dir="2700000" algn="tl" rotWithShape="0">
                <a:prstClr val="black">
                  <a:alpha val="40000"/>
                </a:prstClr>
              </a:outerShdw>
            </a:effectLst>
          </p:spPr>
          <p:txBody>
            <a:bodyPr wrap="none" rtlCol="0">
              <a:spAutoFit/>
            </a:bodyPr>
            <a:lstStyle/>
            <a:p>
              <a:pPr algn="ctr"/>
              <a:r>
                <a:rPr kumimoji="1" lang="ja-JP" altLang="en-US" dirty="0">
                  <a:latin typeface="+mn-ea"/>
                </a:rPr>
                <a:t>測定日</a:t>
              </a:r>
            </a:p>
          </p:txBody>
        </p:sp>
        <p:pic>
          <p:nvPicPr>
            <p:cNvPr id="20" name="Picture 2" descr="http://www.nirs.go.jp/data/img/qa/Q15.jpg">
              <a:hlinkClick r:id="rId4"/>
              <a:extLst>
                <a:ext uri="{FF2B5EF4-FFF2-40B4-BE49-F238E27FC236}">
                  <a16:creationId xmlns:a16="http://schemas.microsoft.com/office/drawing/2014/main" id="{2393E44B-2E49-7645-BEF4-A3B3C9C1D2A7}"/>
                </a:ext>
              </a:extLst>
            </p:cNvPr>
            <p:cNvPicPr>
              <a:picLocks noChangeAspect="1" noChangeArrowheads="1"/>
            </p:cNvPicPr>
            <p:nvPr/>
          </p:nvPicPr>
          <p:blipFill rotWithShape="1">
            <a:blip r:embed="rId5" cstate="screen">
              <a:extLst>
                <a:ext uri="{BEBA8EAE-BF5A-486C-A8C5-ECC9F3942E4B}">
                  <a14:imgProps xmlns:a14="http://schemas.microsoft.com/office/drawing/2010/main">
                    <a14:imgLayer r:embed="rId6">
                      <a14:imgEffect>
                        <a14:artisticFilmGrain/>
                      </a14:imgEffect>
                    </a14:imgLayer>
                  </a14:imgProps>
                </a:ext>
                <a:ext uri="{28A0092B-C50C-407E-A947-70E740481C1C}">
                  <a14:useLocalDpi xmlns:a14="http://schemas.microsoft.com/office/drawing/2010/main"/>
                </a:ext>
              </a:extLst>
            </a:blip>
            <a:srcRect/>
            <a:stretch/>
          </p:blipFill>
          <p:spPr bwMode="auto">
            <a:xfrm>
              <a:off x="5796136" y="5589240"/>
              <a:ext cx="1601193" cy="987132"/>
            </a:xfrm>
            <a:prstGeom prst="rect">
              <a:avLst/>
            </a:prstGeom>
            <a:noFill/>
            <a:extLst>
              <a:ext uri="{909E8E84-426E-40DD-AFC4-6F175D3DCCD1}">
                <a14:hiddenFill xmlns:a14="http://schemas.microsoft.com/office/drawing/2010/main">
                  <a:solidFill>
                    <a:srgbClr val="FFFFFF"/>
                  </a:solidFill>
                </a14:hiddenFill>
              </a:ext>
            </a:extLst>
          </p:spPr>
        </p:pic>
        <p:cxnSp>
          <p:nvCxnSpPr>
            <p:cNvPr id="21" name="直線矢印コネクタ 20">
              <a:extLst>
                <a:ext uri="{FF2B5EF4-FFF2-40B4-BE49-F238E27FC236}">
                  <a16:creationId xmlns:a16="http://schemas.microsoft.com/office/drawing/2014/main" id="{D2383239-215B-0148-9391-DDB132A9A559}"/>
                </a:ext>
              </a:extLst>
            </p:cNvPr>
            <p:cNvCxnSpPr>
              <a:stCxn id="19" idx="0"/>
              <a:endCxn id="23" idx="4"/>
            </p:cNvCxnSpPr>
            <p:nvPr/>
          </p:nvCxnSpPr>
          <p:spPr>
            <a:xfrm flipV="1">
              <a:off x="6569174" y="3214622"/>
              <a:ext cx="0" cy="193327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22" name="グループ化 21">
            <a:extLst>
              <a:ext uri="{FF2B5EF4-FFF2-40B4-BE49-F238E27FC236}">
                <a16:creationId xmlns:a16="http://schemas.microsoft.com/office/drawing/2014/main" id="{3A8D7084-1411-C745-9A75-CAE6A0475D6C}"/>
              </a:ext>
            </a:extLst>
          </p:cNvPr>
          <p:cNvGrpSpPr/>
          <p:nvPr/>
        </p:nvGrpSpPr>
        <p:grpSpPr>
          <a:xfrm>
            <a:off x="6497166" y="2132856"/>
            <a:ext cx="2323306" cy="1081766"/>
            <a:chOff x="6497166" y="2132856"/>
            <a:chExt cx="2323306" cy="1081766"/>
          </a:xfrm>
          <a:effectLst/>
        </p:grpSpPr>
        <p:sp>
          <p:nvSpPr>
            <p:cNvPr id="23" name="円/楕円 22">
              <a:extLst>
                <a:ext uri="{FF2B5EF4-FFF2-40B4-BE49-F238E27FC236}">
                  <a16:creationId xmlns:a16="http://schemas.microsoft.com/office/drawing/2014/main" id="{34C00129-D216-9949-A069-1EBD03DAC370}"/>
                </a:ext>
              </a:extLst>
            </p:cNvPr>
            <p:cNvSpPr/>
            <p:nvPr/>
          </p:nvSpPr>
          <p:spPr>
            <a:xfrm>
              <a:off x="6497166" y="3070606"/>
              <a:ext cx="144016" cy="14401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24" name="角丸四角形吹き出し 23">
              <a:extLst>
                <a:ext uri="{FF2B5EF4-FFF2-40B4-BE49-F238E27FC236}">
                  <a16:creationId xmlns:a16="http://schemas.microsoft.com/office/drawing/2014/main" id="{5EC82560-689D-A349-976B-82A9E056096B}"/>
                </a:ext>
              </a:extLst>
            </p:cNvPr>
            <p:cNvSpPr/>
            <p:nvPr/>
          </p:nvSpPr>
          <p:spPr>
            <a:xfrm>
              <a:off x="7007755" y="2132856"/>
              <a:ext cx="1812717" cy="1008112"/>
            </a:xfrm>
            <a:prstGeom prst="wedgeRoundRectCallout">
              <a:avLst>
                <a:gd name="adj1" fmla="val -68124"/>
                <a:gd name="adj2" fmla="val 24958"/>
                <a:gd name="adj3" fmla="val 16667"/>
              </a:avLst>
            </a:prstGeom>
            <a:solidFill>
              <a:schemeClr val="accent2">
                <a:lumMod val="20000"/>
                <a:lumOff val="80000"/>
              </a:schemeClr>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latin typeface="+mn-ea"/>
                </a:rPr>
                <a:t>10</a:t>
              </a:r>
              <a:r>
                <a:rPr kumimoji="1" lang="ja-JP" altLang="en-US" b="1" dirty="0">
                  <a:solidFill>
                    <a:schemeClr val="tx1"/>
                  </a:solidFill>
                  <a:latin typeface="+mn-ea"/>
                </a:rPr>
                <a:t>歳児の場合</a:t>
              </a:r>
              <a:endParaRPr kumimoji="1" lang="en-US" altLang="ja-JP" b="1" dirty="0">
                <a:solidFill>
                  <a:schemeClr val="tx1"/>
                </a:solidFill>
                <a:latin typeface="+mn-ea"/>
              </a:endParaRPr>
            </a:p>
            <a:p>
              <a:pPr algn="ctr"/>
              <a:r>
                <a:rPr lang="en-US" altLang="ja-JP" b="1" dirty="0">
                  <a:solidFill>
                    <a:schemeClr val="tx1"/>
                  </a:solidFill>
                  <a:latin typeface="+mn-ea"/>
                </a:rPr>
                <a:t>300</a:t>
              </a:r>
              <a:r>
                <a:rPr lang="ja-JP" altLang="en-US" b="1" dirty="0">
                  <a:solidFill>
                    <a:schemeClr val="tx1"/>
                  </a:solidFill>
                  <a:latin typeface="+mn-ea"/>
                </a:rPr>
                <a:t>日後で</a:t>
              </a:r>
              <a:endParaRPr lang="en-US" altLang="ja-JP" b="1" dirty="0">
                <a:solidFill>
                  <a:schemeClr val="tx1"/>
                </a:solidFill>
                <a:latin typeface="+mn-ea"/>
              </a:endParaRPr>
            </a:p>
            <a:p>
              <a:pPr algn="ctr"/>
              <a:r>
                <a:rPr lang="ja-JP" altLang="en-US" b="1" dirty="0">
                  <a:solidFill>
                    <a:schemeClr val="tx1"/>
                  </a:solidFill>
                  <a:latin typeface="+mn-ea"/>
                </a:rPr>
                <a:t>約</a:t>
              </a:r>
              <a:r>
                <a:rPr lang="en-US" altLang="ja-JP" b="1" dirty="0">
                  <a:solidFill>
                    <a:schemeClr val="tx1"/>
                  </a:solidFill>
                  <a:latin typeface="+mn-ea"/>
                </a:rPr>
                <a:t>0.4%</a:t>
              </a:r>
              <a:endParaRPr kumimoji="1" lang="ja-JP" altLang="en-US" b="1" dirty="0">
                <a:solidFill>
                  <a:schemeClr val="tx1"/>
                </a:solidFill>
                <a:latin typeface="+mn-ea"/>
              </a:endParaRPr>
            </a:p>
          </p:txBody>
        </p:sp>
      </p:grpSp>
      <p:sp>
        <p:nvSpPr>
          <p:cNvPr id="25" name="テキスト ボックス 24">
            <a:extLst>
              <a:ext uri="{FF2B5EF4-FFF2-40B4-BE49-F238E27FC236}">
                <a16:creationId xmlns:a16="http://schemas.microsoft.com/office/drawing/2014/main" id="{0E6C920E-743C-834C-B3A7-CDCCB2A8324F}"/>
              </a:ext>
            </a:extLst>
          </p:cNvPr>
          <p:cNvSpPr txBox="1"/>
          <p:nvPr/>
        </p:nvSpPr>
        <p:spPr>
          <a:xfrm>
            <a:off x="1043608" y="5877272"/>
            <a:ext cx="4716356" cy="707886"/>
          </a:xfrm>
          <a:prstGeom prst="rect">
            <a:avLst/>
          </a:prstGeom>
          <a:noFill/>
        </p:spPr>
        <p:txBody>
          <a:bodyPr wrap="none" rtlCol="0">
            <a:spAutoFit/>
          </a:bodyPr>
          <a:lstStyle/>
          <a:p>
            <a:r>
              <a:rPr lang="ja-JP" altLang="en-US" sz="2000" dirty="0">
                <a:latin typeface="+mn-ea"/>
              </a:rPr>
              <a:t>摂取量は全身残留量の約</a:t>
            </a:r>
            <a:r>
              <a:rPr lang="en-US" altLang="ja-JP" sz="2000" dirty="0">
                <a:latin typeface="+mn-ea"/>
              </a:rPr>
              <a:t>250</a:t>
            </a:r>
            <a:r>
              <a:rPr lang="ja-JP" altLang="en-US" sz="2000" dirty="0">
                <a:latin typeface="+mn-ea"/>
              </a:rPr>
              <a:t>倍となる。</a:t>
            </a:r>
            <a:endParaRPr lang="en-US" altLang="ja-JP" sz="2000" dirty="0">
              <a:latin typeface="+mn-ea"/>
            </a:endParaRPr>
          </a:p>
          <a:p>
            <a:pPr algn="ctr"/>
            <a:r>
              <a:rPr kumimoji="1" lang="ja-JP" altLang="en-US" sz="2000" dirty="0">
                <a:latin typeface="+mn-ea"/>
              </a:rPr>
              <a:t>（</a:t>
            </a:r>
            <a:r>
              <a:rPr kumimoji="1" lang="en-US" altLang="ja-JP" sz="2000" dirty="0">
                <a:latin typeface="+mn-ea"/>
              </a:rPr>
              <a:t>1÷0.004</a:t>
            </a:r>
            <a:r>
              <a:rPr kumimoji="1" lang="ja-JP" altLang="en-US" sz="2000" dirty="0">
                <a:latin typeface="+mn-ea"/>
              </a:rPr>
              <a:t>＝</a:t>
            </a:r>
            <a:r>
              <a:rPr kumimoji="1" lang="en-US" altLang="ja-JP" sz="2000" dirty="0">
                <a:latin typeface="+mn-ea"/>
              </a:rPr>
              <a:t>250</a:t>
            </a:r>
            <a:r>
              <a:rPr kumimoji="1" lang="ja-JP" altLang="en-US" sz="2000" dirty="0">
                <a:latin typeface="+mn-ea"/>
              </a:rPr>
              <a:t>）</a:t>
            </a:r>
          </a:p>
        </p:txBody>
      </p:sp>
      <p:sp>
        <p:nvSpPr>
          <p:cNvPr id="2" name="スライド番号プレースホルダー 1">
            <a:extLst>
              <a:ext uri="{FF2B5EF4-FFF2-40B4-BE49-F238E27FC236}">
                <a16:creationId xmlns:a16="http://schemas.microsoft.com/office/drawing/2014/main" id="{FA6EB846-9E5B-604A-89BB-D7B617CD1CCB}"/>
              </a:ext>
            </a:extLst>
          </p:cNvPr>
          <p:cNvSpPr>
            <a:spLocks noGrp="1"/>
          </p:cNvSpPr>
          <p:nvPr>
            <p:ph type="sldNum" sz="quarter" idx="12"/>
          </p:nvPr>
        </p:nvSpPr>
        <p:spPr/>
        <p:txBody>
          <a:bodyPr/>
          <a:lstStyle/>
          <a:p>
            <a:fld id="{58DD1769-DAE9-6C4E-82F4-B62273FFA290}" type="slidenum">
              <a:rPr kumimoji="1" lang="ja-JP" altLang="en-US" smtClean="0"/>
              <a:t>27</a:t>
            </a:fld>
            <a:endParaRPr kumimoji="1" lang="ja-JP" altLang="en-US"/>
          </a:p>
        </p:txBody>
      </p:sp>
      <p:sp>
        <p:nvSpPr>
          <p:cNvPr id="14" name="テキスト ボックス 13">
            <a:extLst>
              <a:ext uri="{FF2B5EF4-FFF2-40B4-BE49-F238E27FC236}">
                <a16:creationId xmlns:a16="http://schemas.microsoft.com/office/drawing/2014/main" id="{8B90B5F4-CC1C-224C-B268-F70AFDE2244F}"/>
              </a:ext>
            </a:extLst>
          </p:cNvPr>
          <p:cNvSpPr txBox="1"/>
          <p:nvPr/>
        </p:nvSpPr>
        <p:spPr>
          <a:xfrm>
            <a:off x="6944967" y="3895277"/>
            <a:ext cx="2070847" cy="830997"/>
          </a:xfrm>
          <a:prstGeom prst="rect">
            <a:avLst/>
          </a:prstGeom>
          <a:solidFill>
            <a:schemeClr val="bg1"/>
          </a:solidFill>
          <a:ln>
            <a:solidFill>
              <a:schemeClr val="tx1"/>
            </a:solidFill>
          </a:ln>
        </p:spPr>
        <p:txBody>
          <a:bodyPr wrap="square" rtlCol="0">
            <a:spAutoFit/>
          </a:bodyPr>
          <a:lstStyle/>
          <a:p>
            <a:r>
              <a:rPr lang="ja-JP" altLang="en-US" sz="1600" dirty="0">
                <a:latin typeface="+mn-ea"/>
              </a:rPr>
              <a:t>摂取量は全身残留量の約</a:t>
            </a:r>
            <a:r>
              <a:rPr lang="en-US" altLang="ja-JP" sz="1600" dirty="0">
                <a:latin typeface="+mn-ea"/>
              </a:rPr>
              <a:t>250</a:t>
            </a:r>
            <a:r>
              <a:rPr lang="ja-JP" altLang="en-US" sz="1600" dirty="0">
                <a:latin typeface="+mn-ea"/>
              </a:rPr>
              <a:t>倍となる。</a:t>
            </a:r>
            <a:endParaRPr lang="en-US" altLang="ja-JP" sz="1600" dirty="0">
              <a:latin typeface="+mn-ea"/>
            </a:endParaRPr>
          </a:p>
          <a:p>
            <a:pPr algn="ctr"/>
            <a:r>
              <a:rPr kumimoji="1" lang="ja-JP" altLang="en-US" sz="1600" dirty="0">
                <a:latin typeface="+mn-ea"/>
              </a:rPr>
              <a:t>（</a:t>
            </a:r>
            <a:r>
              <a:rPr kumimoji="1" lang="en-US" altLang="ja-JP" sz="1600" dirty="0">
                <a:latin typeface="+mn-ea"/>
              </a:rPr>
              <a:t>1÷0.004</a:t>
            </a:r>
            <a:r>
              <a:rPr kumimoji="1" lang="ja-JP" altLang="en-US" sz="1600" dirty="0">
                <a:latin typeface="+mn-ea"/>
              </a:rPr>
              <a:t>＝</a:t>
            </a:r>
            <a:r>
              <a:rPr kumimoji="1" lang="en-US" altLang="ja-JP" sz="1600" dirty="0">
                <a:latin typeface="+mn-ea"/>
              </a:rPr>
              <a:t>250</a:t>
            </a:r>
            <a:r>
              <a:rPr kumimoji="1" lang="ja-JP" altLang="en-US" sz="1600" dirty="0">
                <a:latin typeface="+mn-ea"/>
              </a:rPr>
              <a:t>）</a:t>
            </a:r>
          </a:p>
        </p:txBody>
      </p:sp>
      <p:sp>
        <p:nvSpPr>
          <p:cNvPr id="15" name="矢印: 下 1">
            <a:extLst>
              <a:ext uri="{FF2B5EF4-FFF2-40B4-BE49-F238E27FC236}">
                <a16:creationId xmlns:a16="http://schemas.microsoft.com/office/drawing/2014/main" id="{234EBD6D-D3C1-6D4C-ADC7-74757BD8EB06}"/>
              </a:ext>
            </a:extLst>
          </p:cNvPr>
          <p:cNvSpPr/>
          <p:nvPr/>
        </p:nvSpPr>
        <p:spPr>
          <a:xfrm>
            <a:off x="7476029" y="3161092"/>
            <a:ext cx="1382868" cy="707886"/>
          </a:xfrm>
          <a:prstGeom prst="downArrow">
            <a:avLst>
              <a:gd name="adj1" fmla="val 74887"/>
              <a:gd name="adj2" fmla="val 50000"/>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rPr>
              <a:t>この場合</a:t>
            </a:r>
          </a:p>
        </p:txBody>
      </p:sp>
    </p:spTree>
    <p:extLst>
      <p:ext uri="{BB962C8B-B14F-4D97-AF65-F5344CB8AC3E}">
        <p14:creationId xmlns:p14="http://schemas.microsoft.com/office/powerpoint/2010/main" val="2176981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右矢印 12"/>
          <p:cNvSpPr/>
          <p:nvPr/>
        </p:nvSpPr>
        <p:spPr>
          <a:xfrm>
            <a:off x="2051050" y="2798763"/>
            <a:ext cx="217488" cy="144462"/>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2800">
              <a:solidFill>
                <a:prstClr val="white"/>
              </a:solidFill>
            </a:endParaRPr>
          </a:p>
        </p:txBody>
      </p:sp>
      <p:sp>
        <p:nvSpPr>
          <p:cNvPr id="14" name="テキスト ボックス 13"/>
          <p:cNvSpPr txBox="1"/>
          <p:nvPr/>
        </p:nvSpPr>
        <p:spPr>
          <a:xfrm>
            <a:off x="1403648" y="2150693"/>
            <a:ext cx="615553" cy="2016224"/>
          </a:xfrm>
          <a:prstGeom prst="rect">
            <a:avLst/>
          </a:prstGeom>
        </p:spPr>
        <p:style>
          <a:lnRef idx="0">
            <a:schemeClr val="accent2"/>
          </a:lnRef>
          <a:fillRef idx="3">
            <a:schemeClr val="accent2"/>
          </a:fillRef>
          <a:effectRef idx="3">
            <a:schemeClr val="accent2"/>
          </a:effectRef>
          <a:fontRef idx="minor">
            <a:schemeClr val="lt1"/>
          </a:fontRef>
        </p:style>
        <p:txBody>
          <a:bodyPr vert="eaVert">
            <a:spAutoFit/>
          </a:bodyPr>
          <a:lstStyle/>
          <a:p>
            <a:pPr algn="ctr" fontAlgn="auto">
              <a:spcBef>
                <a:spcPts val="0"/>
              </a:spcBef>
              <a:spcAft>
                <a:spcPts val="0"/>
              </a:spcAft>
              <a:defRPr/>
            </a:pPr>
            <a:r>
              <a:rPr lang="ja-JP" altLang="en-US" sz="2800" b="1" dirty="0">
                <a:solidFill>
                  <a:prstClr val="white"/>
                </a:solidFill>
                <a:latin typeface="ＭＳ Ｐゴシック" pitchFamily="50" charset="-128"/>
              </a:rPr>
              <a:t>体内残存量</a:t>
            </a:r>
          </a:p>
        </p:txBody>
      </p:sp>
      <p:sp>
        <p:nvSpPr>
          <p:cNvPr id="15" name="上矢印 14"/>
          <p:cNvSpPr/>
          <p:nvPr/>
        </p:nvSpPr>
        <p:spPr>
          <a:xfrm>
            <a:off x="5618163" y="5910263"/>
            <a:ext cx="142875" cy="288925"/>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2800">
              <a:solidFill>
                <a:prstClr val="white"/>
              </a:solidFill>
            </a:endParaRPr>
          </a:p>
        </p:txBody>
      </p:sp>
      <p:sp>
        <p:nvSpPr>
          <p:cNvPr id="17" name="テキスト ボックス 16"/>
          <p:cNvSpPr txBox="1"/>
          <p:nvPr/>
        </p:nvSpPr>
        <p:spPr>
          <a:xfrm>
            <a:off x="614164" y="4858306"/>
            <a:ext cx="1368152" cy="523220"/>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fontAlgn="auto">
              <a:spcBef>
                <a:spcPts val="0"/>
              </a:spcBef>
              <a:spcAft>
                <a:spcPts val="0"/>
              </a:spcAft>
              <a:defRPr/>
            </a:pPr>
            <a:r>
              <a:rPr lang="ja-JP" altLang="en-US" sz="2800" b="1" dirty="0">
                <a:solidFill>
                  <a:prstClr val="black"/>
                </a:solidFill>
              </a:rPr>
              <a:t>測定値</a:t>
            </a:r>
          </a:p>
        </p:txBody>
      </p:sp>
      <p:sp>
        <p:nvSpPr>
          <p:cNvPr id="18" name="上矢印 17"/>
          <p:cNvSpPr/>
          <p:nvPr/>
        </p:nvSpPr>
        <p:spPr>
          <a:xfrm rot="5400000">
            <a:off x="2089945" y="4971256"/>
            <a:ext cx="144462" cy="288925"/>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2800">
              <a:solidFill>
                <a:prstClr val="white"/>
              </a:solidFill>
            </a:endParaRPr>
          </a:p>
        </p:txBody>
      </p:sp>
      <p:sp>
        <p:nvSpPr>
          <p:cNvPr id="99338" name="Text Box 17"/>
          <p:cNvSpPr txBox="1">
            <a:spLocks noChangeArrowheads="1"/>
          </p:cNvSpPr>
          <p:nvPr/>
        </p:nvSpPr>
        <p:spPr bwMode="auto">
          <a:xfrm>
            <a:off x="2771774" y="1628775"/>
            <a:ext cx="3096369" cy="523875"/>
          </a:xfrm>
          <a:prstGeom prst="rect">
            <a:avLst/>
          </a:prstGeom>
          <a:noFill/>
          <a:ln w="9525">
            <a:noFill/>
            <a:miter lim="800000"/>
            <a:headEnd/>
            <a:tailEnd/>
          </a:ln>
        </p:spPr>
        <p:txBody>
          <a:bodyPr wrap="square">
            <a:spAutoFit/>
          </a:bodyPr>
          <a:lstStyle/>
          <a:p>
            <a:r>
              <a:rPr lang="ja-JP" altLang="en-US" sz="2800" b="1" dirty="0">
                <a:latin typeface="Georgia" pitchFamily="18" charset="0"/>
              </a:rPr>
              <a:t>一回摂取（急性）</a:t>
            </a:r>
          </a:p>
        </p:txBody>
      </p:sp>
      <p:sp>
        <p:nvSpPr>
          <p:cNvPr id="21" name="下矢印 20"/>
          <p:cNvSpPr/>
          <p:nvPr/>
        </p:nvSpPr>
        <p:spPr>
          <a:xfrm rot="5400000">
            <a:off x="2557463" y="1771650"/>
            <a:ext cx="120650" cy="266700"/>
          </a:xfrm>
          <a:prstGeom prst="downArrow">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99340" name="Text Box 17"/>
          <p:cNvSpPr txBox="1">
            <a:spLocks noChangeArrowheads="1"/>
          </p:cNvSpPr>
          <p:nvPr/>
        </p:nvSpPr>
        <p:spPr bwMode="auto">
          <a:xfrm>
            <a:off x="4067175" y="5300663"/>
            <a:ext cx="1800225" cy="523875"/>
          </a:xfrm>
          <a:prstGeom prst="rect">
            <a:avLst/>
          </a:prstGeom>
          <a:noFill/>
          <a:ln w="9525">
            <a:noFill/>
            <a:miter lim="800000"/>
            <a:headEnd/>
            <a:tailEnd/>
          </a:ln>
        </p:spPr>
        <p:txBody>
          <a:bodyPr>
            <a:spAutoFit/>
          </a:bodyPr>
          <a:lstStyle/>
          <a:p>
            <a:r>
              <a:rPr lang="ja-JP" altLang="en-US" sz="2800" b="1">
                <a:latin typeface="Georgia" pitchFamily="18" charset="0"/>
              </a:rPr>
              <a:t>慢性摂取</a:t>
            </a:r>
          </a:p>
        </p:txBody>
      </p:sp>
      <p:sp>
        <p:nvSpPr>
          <p:cNvPr id="99341" name="Text Box 17"/>
          <p:cNvSpPr txBox="1">
            <a:spLocks noChangeArrowheads="1"/>
          </p:cNvSpPr>
          <p:nvPr/>
        </p:nvSpPr>
        <p:spPr bwMode="auto">
          <a:xfrm>
            <a:off x="6804025" y="5929313"/>
            <a:ext cx="1223963" cy="522287"/>
          </a:xfrm>
          <a:prstGeom prst="rect">
            <a:avLst/>
          </a:prstGeom>
          <a:noFill/>
          <a:ln w="9525">
            <a:noFill/>
            <a:miter lim="800000"/>
            <a:headEnd/>
            <a:tailEnd/>
          </a:ln>
        </p:spPr>
        <p:txBody>
          <a:bodyPr>
            <a:spAutoFit/>
          </a:bodyPr>
          <a:lstStyle/>
          <a:p>
            <a:pPr algn="ctr"/>
            <a:r>
              <a:rPr lang="ja-JP" altLang="en-US" sz="2800" b="1">
                <a:latin typeface="Georgia" pitchFamily="18" charset="0"/>
              </a:rPr>
              <a:t>時間</a:t>
            </a:r>
          </a:p>
        </p:txBody>
      </p:sp>
      <p:sp>
        <p:nvSpPr>
          <p:cNvPr id="99342" name="タイトル 3"/>
          <p:cNvSpPr>
            <a:spLocks noGrp="1"/>
          </p:cNvSpPr>
          <p:nvPr>
            <p:ph type="title"/>
          </p:nvPr>
        </p:nvSpPr>
        <p:spPr/>
        <p:txBody>
          <a:bodyPr/>
          <a:lstStyle/>
          <a:p>
            <a:r>
              <a:rPr lang="en-US" altLang="ja-JP"/>
              <a:t>WBC</a:t>
            </a:r>
            <a:r>
              <a:rPr lang="ja-JP" altLang="en-US"/>
              <a:t>の計測値</a:t>
            </a:r>
          </a:p>
        </p:txBody>
      </p:sp>
      <p:sp>
        <p:nvSpPr>
          <p:cNvPr id="2" name="スライド番号プレースホルダー 1"/>
          <p:cNvSpPr>
            <a:spLocks noGrp="1"/>
          </p:cNvSpPr>
          <p:nvPr>
            <p:ph type="sldNum" sz="quarter" idx="12"/>
          </p:nvPr>
        </p:nvSpPr>
        <p:spPr/>
        <p:txBody>
          <a:bodyPr/>
          <a:lstStyle/>
          <a:p>
            <a:fld id="{C0D2A087-C5F0-4606-B67A-C48C0309CA0B}" type="slidenum">
              <a:rPr kumimoji="1" lang="ja-JP" altLang="en-US" smtClean="0"/>
              <a:pPr/>
              <a:t>28</a:t>
            </a:fld>
            <a:endParaRPr kumimoji="1" lang="ja-JP" altLang="en-US"/>
          </a:p>
        </p:txBody>
      </p:sp>
      <p:sp>
        <p:nvSpPr>
          <p:cNvPr id="25" name="テキスト ボックス 24"/>
          <p:cNvSpPr txBox="1"/>
          <p:nvPr/>
        </p:nvSpPr>
        <p:spPr>
          <a:xfrm>
            <a:off x="5057006" y="6218240"/>
            <a:ext cx="1368152" cy="523220"/>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fontAlgn="auto">
              <a:spcBef>
                <a:spcPts val="0"/>
              </a:spcBef>
              <a:spcAft>
                <a:spcPts val="0"/>
              </a:spcAft>
              <a:defRPr/>
            </a:pPr>
            <a:r>
              <a:rPr lang="ja-JP" altLang="en-US" sz="2800" b="1" dirty="0">
                <a:solidFill>
                  <a:prstClr val="black"/>
                </a:solidFill>
              </a:rPr>
              <a:t>測定日</a:t>
            </a:r>
          </a:p>
        </p:txBody>
      </p:sp>
      <p:cxnSp>
        <p:nvCxnSpPr>
          <p:cNvPr id="27" name="直線コネクタ 26"/>
          <p:cNvCxnSpPr/>
          <p:nvPr/>
        </p:nvCxnSpPr>
        <p:spPr>
          <a:xfrm>
            <a:off x="2411413" y="1557338"/>
            <a:ext cx="0" cy="4319587"/>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flipH="1">
            <a:off x="2411413" y="5876925"/>
            <a:ext cx="5545137"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6" name="フリーフォーム 35"/>
          <p:cNvSpPr/>
          <p:nvPr/>
        </p:nvSpPr>
        <p:spPr>
          <a:xfrm>
            <a:off x="2387600" y="1917700"/>
            <a:ext cx="5613400" cy="3517900"/>
          </a:xfrm>
          <a:custGeom>
            <a:avLst/>
            <a:gdLst>
              <a:gd name="connsiteX0" fmla="*/ 101600 w 5664200"/>
              <a:gd name="connsiteY0" fmla="*/ 0 h 3517900"/>
              <a:gd name="connsiteX1" fmla="*/ 469900 w 5664200"/>
              <a:gd name="connsiteY1" fmla="*/ 1244600 h 3517900"/>
              <a:gd name="connsiteX2" fmla="*/ 2921000 w 5664200"/>
              <a:gd name="connsiteY2" fmla="*/ 3086100 h 3517900"/>
              <a:gd name="connsiteX3" fmla="*/ 5664200 w 5664200"/>
              <a:gd name="connsiteY3" fmla="*/ 3517900 h 3517900"/>
              <a:gd name="connsiteX0" fmla="*/ 50800 w 5613400"/>
              <a:gd name="connsiteY0" fmla="*/ 0 h 3517900"/>
              <a:gd name="connsiteX1" fmla="*/ 841610 w 5613400"/>
              <a:gd name="connsiteY1" fmla="*/ 1727330 h 3517900"/>
              <a:gd name="connsiteX2" fmla="*/ 2870200 w 5613400"/>
              <a:gd name="connsiteY2" fmla="*/ 3086100 h 3517900"/>
              <a:gd name="connsiteX3" fmla="*/ 5613400 w 5613400"/>
              <a:gd name="connsiteY3" fmla="*/ 3517900 h 3517900"/>
              <a:gd name="connsiteX0" fmla="*/ 50800 w 5613400"/>
              <a:gd name="connsiteY0" fmla="*/ 0 h 3517900"/>
              <a:gd name="connsiteX1" fmla="*/ 841610 w 5613400"/>
              <a:gd name="connsiteY1" fmla="*/ 1727330 h 3517900"/>
              <a:gd name="connsiteX2" fmla="*/ 2929900 w 5613400"/>
              <a:gd name="connsiteY2" fmla="*/ 3023510 h 3517900"/>
              <a:gd name="connsiteX3" fmla="*/ 5613400 w 5613400"/>
              <a:gd name="connsiteY3" fmla="*/ 3517900 h 3517900"/>
            </a:gdLst>
            <a:ahLst/>
            <a:cxnLst>
              <a:cxn ang="0">
                <a:pos x="connsiteX0" y="connsiteY0"/>
              </a:cxn>
              <a:cxn ang="0">
                <a:pos x="connsiteX1" y="connsiteY1"/>
              </a:cxn>
              <a:cxn ang="0">
                <a:pos x="connsiteX2" y="connsiteY2"/>
              </a:cxn>
              <a:cxn ang="0">
                <a:pos x="connsiteX3" y="connsiteY3"/>
              </a:cxn>
            </a:cxnLst>
            <a:rect l="l" t="t" r="r" b="b"/>
            <a:pathLst>
              <a:path w="5613400" h="3517900">
                <a:moveTo>
                  <a:pt x="50800" y="0"/>
                </a:moveTo>
                <a:cubicBezTo>
                  <a:pt x="0" y="365125"/>
                  <a:pt x="361760" y="1223412"/>
                  <a:pt x="841610" y="1727330"/>
                </a:cubicBezTo>
                <a:cubicBezTo>
                  <a:pt x="1321460" y="2231248"/>
                  <a:pt x="2134602" y="2725082"/>
                  <a:pt x="2929900" y="3023510"/>
                </a:cubicBezTo>
                <a:cubicBezTo>
                  <a:pt x="3725198" y="3321938"/>
                  <a:pt x="4674658" y="3491441"/>
                  <a:pt x="5613400" y="3517900"/>
                </a:cubicBezTo>
              </a:path>
            </a:pathLst>
          </a:custGeom>
          <a:ln w="571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ja-JP" altLang="en-US"/>
          </a:p>
        </p:txBody>
      </p:sp>
      <p:sp>
        <p:nvSpPr>
          <p:cNvPr id="37" name="円弧 36"/>
          <p:cNvSpPr/>
          <p:nvPr/>
        </p:nvSpPr>
        <p:spPr>
          <a:xfrm>
            <a:off x="2424113" y="5122863"/>
            <a:ext cx="5616575" cy="1411287"/>
          </a:xfrm>
          <a:prstGeom prst="arc">
            <a:avLst>
              <a:gd name="adj1" fmla="val 10787158"/>
              <a:gd name="adj2" fmla="val 18163920"/>
            </a:avLst>
          </a:prstGeom>
          <a:ln w="38100">
            <a:solidFill>
              <a:schemeClr val="accent2"/>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ja-JP" altLang="en-US"/>
          </a:p>
        </p:txBody>
      </p:sp>
      <p:sp>
        <p:nvSpPr>
          <p:cNvPr id="38" name="円/楕円 37"/>
          <p:cNvSpPr/>
          <p:nvPr/>
        </p:nvSpPr>
        <p:spPr>
          <a:xfrm>
            <a:off x="5580063" y="4975225"/>
            <a:ext cx="215900" cy="2159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cxnSp>
        <p:nvCxnSpPr>
          <p:cNvPr id="40" name="直線コネクタ 39"/>
          <p:cNvCxnSpPr>
            <a:endCxn id="38" idx="2"/>
          </p:cNvCxnSpPr>
          <p:nvPr/>
        </p:nvCxnSpPr>
        <p:spPr>
          <a:xfrm flipV="1">
            <a:off x="2411413" y="5083175"/>
            <a:ext cx="3168650" cy="1588"/>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41" name="上矢印 40"/>
          <p:cNvSpPr/>
          <p:nvPr/>
        </p:nvSpPr>
        <p:spPr>
          <a:xfrm rot="-1800000">
            <a:off x="3924300" y="5300663"/>
            <a:ext cx="142875" cy="288925"/>
          </a:xfrm>
          <a:prstGeom prst="up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99353" name="テキスト ボックス 41"/>
          <p:cNvSpPr txBox="1">
            <a:spLocks noChangeArrowheads="1"/>
          </p:cNvSpPr>
          <p:nvPr/>
        </p:nvSpPr>
        <p:spPr bwMode="auto">
          <a:xfrm>
            <a:off x="4932363" y="2997200"/>
            <a:ext cx="3781425" cy="646113"/>
          </a:xfrm>
          <a:prstGeom prst="rect">
            <a:avLst/>
          </a:prstGeom>
          <a:noFill/>
          <a:ln w="9525">
            <a:noFill/>
            <a:miter lim="800000"/>
            <a:headEnd/>
            <a:tailEnd/>
          </a:ln>
        </p:spPr>
        <p:txBody>
          <a:bodyPr>
            <a:spAutoFit/>
          </a:bodyPr>
          <a:lstStyle/>
          <a:p>
            <a:r>
              <a:rPr lang="ja-JP" altLang="en-US">
                <a:latin typeface="Georgia" pitchFamily="18" charset="0"/>
                <a:ea typeface="HG明朝B"/>
              </a:rPr>
              <a:t>シナリオが異なる（一回摂取と慢性摂取）と預託実効線量も異なる</a:t>
            </a:r>
          </a:p>
        </p:txBody>
      </p:sp>
      <p:cxnSp>
        <p:nvCxnSpPr>
          <p:cNvPr id="26" name="直線コネクタ 25"/>
          <p:cNvCxnSpPr>
            <a:stCxn id="38" idx="4"/>
            <a:endCxn id="15" idx="0"/>
          </p:cNvCxnSpPr>
          <p:nvPr/>
        </p:nvCxnSpPr>
        <p:spPr>
          <a:xfrm>
            <a:off x="5688013" y="5191125"/>
            <a:ext cx="1587" cy="719138"/>
          </a:xfrm>
          <a:prstGeom prst="line">
            <a:avLst/>
          </a:prstGeom>
          <a:ln w="28575">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34463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A26B30-AC6E-A64C-A7D4-6EF81C80024D}"/>
              </a:ext>
            </a:extLst>
          </p:cNvPr>
          <p:cNvSpPr>
            <a:spLocks noGrp="1"/>
          </p:cNvSpPr>
          <p:nvPr>
            <p:ph type="title"/>
          </p:nvPr>
        </p:nvSpPr>
        <p:spPr/>
        <p:txBody>
          <a:bodyPr/>
          <a:lstStyle/>
          <a:p>
            <a:r>
              <a:rPr kumimoji="1" lang="ja-JP" altLang="en-US"/>
              <a:t>内部被ばく線量の算出</a:t>
            </a:r>
          </a:p>
        </p:txBody>
      </p:sp>
      <p:sp>
        <p:nvSpPr>
          <p:cNvPr id="3" name="コンテンツ プレースホルダー 2">
            <a:extLst>
              <a:ext uri="{FF2B5EF4-FFF2-40B4-BE49-F238E27FC236}">
                <a16:creationId xmlns:a16="http://schemas.microsoft.com/office/drawing/2014/main" id="{AFAAFC3B-D997-F047-BF6A-24A50B833AC1}"/>
              </a:ext>
            </a:extLst>
          </p:cNvPr>
          <p:cNvSpPr>
            <a:spLocks noGrp="1"/>
          </p:cNvSpPr>
          <p:nvPr>
            <p:ph idx="1"/>
          </p:nvPr>
        </p:nvSpPr>
        <p:spPr/>
        <p:txBody>
          <a:bodyPr/>
          <a:lstStyle/>
          <a:p>
            <a:r>
              <a:rPr lang="ja-JP" altLang="en-US" sz="2000" dirty="0"/>
              <a:t>実効線量係数とは、摂取した放射性物質の量と被ばく線量の関係を表す係数（単位は</a:t>
            </a:r>
            <a:r>
              <a:rPr lang="en-US" altLang="ja-JP" sz="2000" dirty="0"/>
              <a:t> </a:t>
            </a:r>
            <a:r>
              <a:rPr lang="en-US" altLang="ja-JP" sz="2000" dirty="0" err="1"/>
              <a:t>Sv</a:t>
            </a:r>
            <a:r>
              <a:rPr lang="en-US" altLang="ja-JP" sz="2000" dirty="0"/>
              <a:t>/</a:t>
            </a:r>
            <a:r>
              <a:rPr lang="en-US" altLang="ja-JP" sz="2000" dirty="0" err="1"/>
              <a:t>Bq</a:t>
            </a:r>
            <a:r>
              <a:rPr lang="ja-JP" altLang="en-US" sz="2000" dirty="0"/>
              <a:t>）</a:t>
            </a:r>
            <a:endParaRPr lang="en-US" altLang="ja-JP" sz="2000" dirty="0"/>
          </a:p>
          <a:p>
            <a:r>
              <a:rPr lang="en-US" altLang="ja-JP" sz="2000" dirty="0"/>
              <a:t>1 </a:t>
            </a:r>
            <a:r>
              <a:rPr lang="en-US" altLang="ja-JP" sz="2000" dirty="0" err="1"/>
              <a:t>Bq</a:t>
            </a:r>
            <a:r>
              <a:rPr lang="ja-JP" altLang="en-US" sz="2000" dirty="0"/>
              <a:t>の摂取による預託実効線量（</a:t>
            </a:r>
            <a:r>
              <a:rPr lang="en-US" altLang="ja-JP" sz="2000" dirty="0" err="1"/>
              <a:t>Sv</a:t>
            </a:r>
            <a:r>
              <a:rPr lang="en-US" altLang="ja-JP" sz="2000" dirty="0"/>
              <a:t>/</a:t>
            </a:r>
            <a:r>
              <a:rPr lang="en-US" altLang="ja-JP" sz="2000" dirty="0" err="1"/>
              <a:t>Bq</a:t>
            </a:r>
            <a:r>
              <a:rPr lang="ja-JP" altLang="en-US" sz="2000" dirty="0"/>
              <a:t>）</a:t>
            </a:r>
            <a:endParaRPr lang="en-US" altLang="ja-JP" sz="2000" dirty="0"/>
          </a:p>
          <a:p>
            <a:pPr>
              <a:buClr>
                <a:srgbClr val="FFFFFF"/>
              </a:buClr>
              <a:buNone/>
            </a:pPr>
            <a:r>
              <a:rPr lang="ja-JP" altLang="en-US" sz="2400" dirty="0">
                <a:solidFill>
                  <a:srgbClr val="FFFFFF"/>
                </a:solidFill>
                <a:latin typeface="Times" pitchFamily="1" charset="0"/>
              </a:rPr>
              <a:t>　　</a:t>
            </a:r>
            <a:r>
              <a:rPr lang="ja-JP" altLang="en-US" sz="2000" dirty="0">
                <a:latin typeface="Times" pitchFamily="1" charset="0"/>
              </a:rPr>
              <a:t>（１Ｂｑとは１秒間に１個の原子が壊変すること）</a:t>
            </a:r>
            <a:endParaRPr lang="en-US" altLang="ja-JP" sz="2000" dirty="0"/>
          </a:p>
          <a:p>
            <a:r>
              <a:rPr lang="ja-JP" altLang="en-US" sz="2000" dirty="0">
                <a:solidFill>
                  <a:srgbClr val="FF0000"/>
                </a:solidFill>
              </a:rPr>
              <a:t>預託実効線量</a:t>
            </a:r>
            <a:r>
              <a:rPr lang="en-US" altLang="ja-JP" sz="2000" dirty="0">
                <a:solidFill>
                  <a:srgbClr val="FF0000"/>
                </a:solidFill>
              </a:rPr>
              <a:t> </a:t>
            </a:r>
            <a:r>
              <a:rPr lang="ja-JP" altLang="en-US" sz="2000" dirty="0"/>
              <a:t>＝</a:t>
            </a:r>
            <a:r>
              <a:rPr lang="en-US" altLang="ja-JP" sz="2000" dirty="0"/>
              <a:t> </a:t>
            </a:r>
            <a:r>
              <a:rPr lang="ja-JP" altLang="en-US" sz="2000" dirty="0">
                <a:solidFill>
                  <a:schemeClr val="accent1"/>
                </a:solidFill>
              </a:rPr>
              <a:t>実効線量係数</a:t>
            </a:r>
            <a:r>
              <a:rPr lang="en-US" altLang="ja-JP" sz="2000" dirty="0">
                <a:solidFill>
                  <a:schemeClr val="accent1"/>
                </a:solidFill>
              </a:rPr>
              <a:t> </a:t>
            </a:r>
            <a:r>
              <a:rPr lang="en-US" altLang="ja-JP" sz="2000" dirty="0"/>
              <a:t>x </a:t>
            </a:r>
            <a:r>
              <a:rPr lang="ja-JP" altLang="en-US" sz="2000" dirty="0">
                <a:solidFill>
                  <a:schemeClr val="hlink"/>
                </a:solidFill>
              </a:rPr>
              <a:t>摂取量</a:t>
            </a:r>
            <a:endParaRPr lang="en-US" altLang="ja-JP" sz="2000" dirty="0">
              <a:solidFill>
                <a:schemeClr val="hlink"/>
              </a:solidFill>
            </a:endParaRPr>
          </a:p>
          <a:p>
            <a:pPr lvl="1"/>
            <a:r>
              <a:rPr lang="ja-JP" altLang="en-US" sz="1600" dirty="0"/>
              <a:t>吸入・経口摂取により異なる</a:t>
            </a:r>
            <a:endParaRPr lang="en-US" altLang="ja-JP" sz="1600" dirty="0"/>
          </a:p>
          <a:p>
            <a:pPr lvl="1"/>
            <a:r>
              <a:rPr lang="ja-JP" altLang="en-US" sz="1600" dirty="0"/>
              <a:t>核種、化学的形態、物理的形態により異なる</a:t>
            </a:r>
            <a:endParaRPr lang="en-US" altLang="ja-JP" sz="1600" dirty="0"/>
          </a:p>
        </p:txBody>
      </p:sp>
      <p:sp>
        <p:nvSpPr>
          <p:cNvPr id="4" name="テキスト ボックス 3">
            <a:extLst>
              <a:ext uri="{FF2B5EF4-FFF2-40B4-BE49-F238E27FC236}">
                <a16:creationId xmlns:a16="http://schemas.microsoft.com/office/drawing/2014/main" id="{601839FC-5477-4A4D-B46A-292073BC5911}"/>
              </a:ext>
            </a:extLst>
          </p:cNvPr>
          <p:cNvSpPr txBox="1"/>
          <p:nvPr/>
        </p:nvSpPr>
        <p:spPr>
          <a:xfrm>
            <a:off x="854317" y="4611176"/>
            <a:ext cx="3324949" cy="861774"/>
          </a:xfrm>
          <a:prstGeom prst="rect">
            <a:avLst/>
          </a:prstGeom>
          <a:noFill/>
        </p:spPr>
        <p:txBody>
          <a:bodyPr wrap="none" rtlCol="0">
            <a:spAutoFit/>
          </a:bodyPr>
          <a:lstStyle/>
          <a:p>
            <a:r>
              <a:rPr lang="ja-JP" altLang="en-US" sz="1600" dirty="0">
                <a:latin typeface="+mn-ea"/>
              </a:rPr>
              <a:t>摂取量＝残留量</a:t>
            </a:r>
            <a:r>
              <a:rPr lang="en-US" altLang="ja-JP" sz="1600" dirty="0">
                <a:latin typeface="+mn-ea"/>
              </a:rPr>
              <a:t>÷</a:t>
            </a:r>
            <a:r>
              <a:rPr lang="ja-JP" altLang="en-US" sz="1600" dirty="0">
                <a:latin typeface="+mn-ea"/>
              </a:rPr>
              <a:t>残留率</a:t>
            </a:r>
            <a:endParaRPr lang="en-US" altLang="ja-JP" sz="1600" dirty="0">
              <a:latin typeface="+mn-ea"/>
            </a:endParaRPr>
          </a:p>
          <a:p>
            <a:r>
              <a:rPr kumimoji="1" lang="ja-JP" altLang="en-US" sz="1600" dirty="0">
                <a:latin typeface="+mn-ea"/>
              </a:rPr>
              <a:t>　　　＝</a:t>
            </a:r>
            <a:r>
              <a:rPr kumimoji="1" lang="en-US" altLang="ja-JP" sz="1600" dirty="0">
                <a:latin typeface="+mn-ea"/>
              </a:rPr>
              <a:t>1E+06÷0.49</a:t>
            </a:r>
            <a:r>
              <a:rPr kumimoji="1" lang="ja-JP" altLang="en-US" sz="1600" dirty="0">
                <a:latin typeface="+mn-ea"/>
              </a:rPr>
              <a:t>＝</a:t>
            </a:r>
            <a:r>
              <a:rPr kumimoji="1" lang="en-US" altLang="ja-JP" sz="1600" dirty="0">
                <a:latin typeface="+mn-ea"/>
              </a:rPr>
              <a:t>2.04E+06</a:t>
            </a:r>
          </a:p>
          <a:p>
            <a:r>
              <a:rPr lang="en-US" altLang="ja-JP" sz="1600" dirty="0">
                <a:latin typeface="+mn-ea"/>
              </a:rPr>
              <a:t>      </a:t>
            </a:r>
            <a:r>
              <a:rPr lang="ja-JP" altLang="en-US" sz="1600" dirty="0">
                <a:latin typeface="+mn-ea"/>
              </a:rPr>
              <a:t>＝</a:t>
            </a:r>
            <a:r>
              <a:rPr lang="en-US" altLang="ja-JP" sz="1600" dirty="0">
                <a:solidFill>
                  <a:srgbClr val="FF0000"/>
                </a:solidFill>
                <a:latin typeface="+mn-ea"/>
              </a:rPr>
              <a:t>2.04</a:t>
            </a:r>
            <a:r>
              <a:rPr lang="ja-JP" altLang="en-US" sz="1600" dirty="0">
                <a:solidFill>
                  <a:srgbClr val="FF0000"/>
                </a:solidFill>
                <a:latin typeface="+mn-ea"/>
              </a:rPr>
              <a:t> </a:t>
            </a:r>
            <a:r>
              <a:rPr lang="en-US" altLang="ja-JP" sz="1600" dirty="0">
                <a:solidFill>
                  <a:srgbClr val="FF0000"/>
                </a:solidFill>
                <a:latin typeface="+mn-ea"/>
              </a:rPr>
              <a:t>MBq</a:t>
            </a:r>
            <a:endParaRPr kumimoji="1" lang="ja-JP" altLang="en-US" sz="1600" dirty="0">
              <a:solidFill>
                <a:srgbClr val="FF0000"/>
              </a:solidFill>
              <a:latin typeface="+mn-ea"/>
            </a:endParaRPr>
          </a:p>
        </p:txBody>
      </p:sp>
      <p:sp>
        <p:nvSpPr>
          <p:cNvPr id="5" name="テキスト ボックス 4">
            <a:extLst>
              <a:ext uri="{FF2B5EF4-FFF2-40B4-BE49-F238E27FC236}">
                <a16:creationId xmlns:a16="http://schemas.microsoft.com/office/drawing/2014/main" id="{C33EF593-EA75-AB4E-94CE-CB006C6E4293}"/>
              </a:ext>
            </a:extLst>
          </p:cNvPr>
          <p:cNvSpPr txBox="1"/>
          <p:nvPr/>
        </p:nvSpPr>
        <p:spPr>
          <a:xfrm>
            <a:off x="854317" y="5465166"/>
            <a:ext cx="3781805" cy="1077218"/>
          </a:xfrm>
          <a:prstGeom prst="rect">
            <a:avLst/>
          </a:prstGeom>
          <a:noFill/>
        </p:spPr>
        <p:txBody>
          <a:bodyPr wrap="none" rtlCol="0">
            <a:spAutoFit/>
          </a:bodyPr>
          <a:lstStyle/>
          <a:p>
            <a:r>
              <a:rPr kumimoji="1" lang="ja-JP" altLang="en-US" sz="1600" dirty="0">
                <a:latin typeface="+mn-ea"/>
              </a:rPr>
              <a:t>預託実効線量＝摂取量</a:t>
            </a:r>
            <a:r>
              <a:rPr kumimoji="1" lang="en-US" altLang="ja-JP" sz="1600" dirty="0">
                <a:latin typeface="+mn-ea"/>
              </a:rPr>
              <a:t>×</a:t>
            </a:r>
            <a:r>
              <a:rPr kumimoji="1" lang="ja-JP" altLang="en-US" sz="1600" dirty="0">
                <a:latin typeface="+mn-ea"/>
              </a:rPr>
              <a:t>実効線量係数</a:t>
            </a:r>
            <a:endParaRPr kumimoji="1" lang="en-US" altLang="ja-JP" sz="1600" dirty="0">
              <a:latin typeface="+mn-ea"/>
            </a:endParaRPr>
          </a:p>
          <a:p>
            <a:r>
              <a:rPr lang="en-US" altLang="ja-JP" sz="1600" dirty="0">
                <a:latin typeface="+mn-ea"/>
              </a:rPr>
              <a:t>       </a:t>
            </a:r>
            <a:r>
              <a:rPr lang="ja-JP" altLang="en-US" sz="1600" dirty="0">
                <a:latin typeface="+mn-ea"/>
              </a:rPr>
              <a:t>＝</a:t>
            </a:r>
            <a:r>
              <a:rPr lang="en-US" altLang="ja-JP" sz="1600" dirty="0">
                <a:latin typeface="+mn-ea"/>
              </a:rPr>
              <a:t>2.04E+06×1.7E-08</a:t>
            </a:r>
          </a:p>
          <a:p>
            <a:r>
              <a:rPr lang="en-US" altLang="ja-JP" sz="1600" dirty="0">
                <a:latin typeface="+mn-ea"/>
              </a:rPr>
              <a:t>       </a:t>
            </a:r>
            <a:r>
              <a:rPr lang="ja-JP" altLang="en-US" sz="1600" dirty="0">
                <a:latin typeface="+mn-ea"/>
              </a:rPr>
              <a:t>＝</a:t>
            </a:r>
            <a:r>
              <a:rPr lang="en-US" altLang="ja-JP" sz="1600" dirty="0">
                <a:latin typeface="+mn-ea"/>
              </a:rPr>
              <a:t>0.0347Sv</a:t>
            </a:r>
          </a:p>
          <a:p>
            <a:r>
              <a:rPr lang="en-US" altLang="ja-JP" sz="1600" dirty="0">
                <a:latin typeface="+mn-ea"/>
              </a:rPr>
              <a:t>       </a:t>
            </a:r>
            <a:r>
              <a:rPr lang="ja-JP" altLang="en-US" sz="1600" dirty="0">
                <a:latin typeface="+mn-ea"/>
              </a:rPr>
              <a:t>＝</a:t>
            </a:r>
            <a:r>
              <a:rPr lang="en-US" altLang="ja-JP" sz="1600" dirty="0">
                <a:solidFill>
                  <a:srgbClr val="FF0000"/>
                </a:solidFill>
                <a:latin typeface="+mn-ea"/>
              </a:rPr>
              <a:t>34.7 mSv</a:t>
            </a:r>
          </a:p>
        </p:txBody>
      </p:sp>
      <p:sp>
        <p:nvSpPr>
          <p:cNvPr id="6" name="角丸四角形 5">
            <a:extLst>
              <a:ext uri="{FF2B5EF4-FFF2-40B4-BE49-F238E27FC236}">
                <a16:creationId xmlns:a16="http://schemas.microsoft.com/office/drawing/2014/main" id="{64F073D8-A1F4-8744-9042-8AF596404947}"/>
              </a:ext>
            </a:extLst>
          </p:cNvPr>
          <p:cNvSpPr/>
          <p:nvPr/>
        </p:nvSpPr>
        <p:spPr>
          <a:xfrm>
            <a:off x="631073" y="3741669"/>
            <a:ext cx="7884277" cy="783483"/>
          </a:xfrm>
          <a:prstGeom prst="roundRect">
            <a:avLst>
              <a:gd name="adj" fmla="val 7102"/>
            </a:avLst>
          </a:prstGeom>
          <a:solidFill>
            <a:schemeClr val="accent5">
              <a:lumMod val="20000"/>
              <a:lumOff val="80000"/>
            </a:schemeClr>
          </a:solidFill>
          <a:ln w="38100"/>
        </p:spPr>
        <p:style>
          <a:lnRef idx="1">
            <a:schemeClr val="accent5"/>
          </a:lnRef>
          <a:fillRef idx="2">
            <a:schemeClr val="accent5"/>
          </a:fillRef>
          <a:effectRef idx="1">
            <a:schemeClr val="accent5"/>
          </a:effectRef>
          <a:fontRef idx="minor">
            <a:schemeClr val="dk1"/>
          </a:fontRef>
        </p:style>
        <p:txBody>
          <a:bodyPr rtlCol="0" anchor="ctr"/>
          <a:lstStyle/>
          <a:p>
            <a:r>
              <a:rPr lang="ja-JP" altLang="ja-JP" sz="1400" dirty="0">
                <a:latin typeface="+mn-ea"/>
              </a:rPr>
              <a:t>ある原子力発電所の定期点検作業中に作業者が</a:t>
            </a:r>
            <a:r>
              <a:rPr lang="en-US" altLang="ja-JP" sz="1400" baseline="30000" dirty="0">
                <a:latin typeface="+mn-ea"/>
              </a:rPr>
              <a:t>60</a:t>
            </a:r>
            <a:r>
              <a:rPr lang="en-US" altLang="ja-JP" sz="1400" dirty="0">
                <a:latin typeface="+mn-ea"/>
              </a:rPr>
              <a:t>Co</a:t>
            </a:r>
            <a:r>
              <a:rPr lang="ja-JP" altLang="ja-JP" sz="1400" dirty="0">
                <a:latin typeface="+mn-ea"/>
              </a:rPr>
              <a:t>を含むダストを吸入したおそれのある事象が発生した。事故翌日の</a:t>
            </a:r>
            <a:r>
              <a:rPr lang="en-US" altLang="ja-JP" sz="1400" dirty="0">
                <a:latin typeface="+mn-ea"/>
              </a:rPr>
              <a:t>WBC</a:t>
            </a:r>
            <a:r>
              <a:rPr lang="ja-JP" altLang="ja-JP" sz="1400" dirty="0">
                <a:latin typeface="+mn-ea"/>
              </a:rPr>
              <a:t>測定によって</a:t>
            </a:r>
            <a:r>
              <a:rPr lang="en-US" altLang="ja-JP" sz="1400" dirty="0">
                <a:latin typeface="+mn-ea"/>
              </a:rPr>
              <a:t>1MBq</a:t>
            </a:r>
            <a:r>
              <a:rPr lang="ja-JP" altLang="ja-JP" sz="1400" dirty="0">
                <a:latin typeface="+mn-ea"/>
              </a:rPr>
              <a:t>の残留量が全身にあることが確認された。この作業者の摂取量及び実効線量を評価する。</a:t>
            </a:r>
          </a:p>
        </p:txBody>
      </p:sp>
      <p:grpSp>
        <p:nvGrpSpPr>
          <p:cNvPr id="7" name="グループ化 6">
            <a:extLst>
              <a:ext uri="{FF2B5EF4-FFF2-40B4-BE49-F238E27FC236}">
                <a16:creationId xmlns:a16="http://schemas.microsoft.com/office/drawing/2014/main" id="{4E1DA68B-9FCA-3D41-A060-D7FFC033CB44}"/>
              </a:ext>
            </a:extLst>
          </p:cNvPr>
          <p:cNvGrpSpPr/>
          <p:nvPr/>
        </p:nvGrpSpPr>
        <p:grpSpPr>
          <a:xfrm>
            <a:off x="2516791" y="4590693"/>
            <a:ext cx="4233087" cy="1589518"/>
            <a:chOff x="3217687" y="3687701"/>
            <a:chExt cx="6905965" cy="2593180"/>
          </a:xfrm>
        </p:grpSpPr>
        <p:graphicFrame>
          <p:nvGraphicFramePr>
            <p:cNvPr id="8" name="Object 8">
              <a:extLst>
                <a:ext uri="{FF2B5EF4-FFF2-40B4-BE49-F238E27FC236}">
                  <a16:creationId xmlns:a16="http://schemas.microsoft.com/office/drawing/2014/main" id="{DFB8ACF0-082A-8A44-8377-C5B7F3934D29}"/>
                </a:ext>
              </a:extLst>
            </p:cNvPr>
            <p:cNvGraphicFramePr>
              <a:graphicFrameLocks noChangeAspect="1"/>
            </p:cNvGraphicFramePr>
            <p:nvPr>
              <p:extLst>
                <p:ext uri="{D42A27DB-BD31-4B8C-83A1-F6EECF244321}">
                  <p14:modId xmlns:p14="http://schemas.microsoft.com/office/powerpoint/2010/main" val="1215584153"/>
                </p:ext>
              </p:extLst>
            </p:nvPr>
          </p:nvGraphicFramePr>
          <p:xfrm>
            <a:off x="8323451" y="3743475"/>
            <a:ext cx="1800201" cy="2537406"/>
          </p:xfrm>
          <a:graphic>
            <a:graphicData uri="http://schemas.openxmlformats.org/presentationml/2006/ole">
              <mc:AlternateContent xmlns:mc="http://schemas.openxmlformats.org/markup-compatibility/2006">
                <mc:Choice xmlns:v="urn:schemas-microsoft-com:vml" Requires="v">
                  <p:oleObj name="ビットマップ イメージ" r:id="rId3" imgW="5495238" imgH="7752381" progId="PBrush">
                    <p:embed/>
                  </p:oleObj>
                </mc:Choice>
                <mc:Fallback>
                  <p:oleObj name="ビットマップ イメージ" r:id="rId3" imgW="5495238" imgH="7752381" progId="PBrush">
                    <p:embed/>
                    <p:pic>
                      <p:nvPicPr>
                        <p:cNvPr id="8" name="Object 8">
                          <a:extLst>
                            <a:ext uri="{FF2B5EF4-FFF2-40B4-BE49-F238E27FC236}">
                              <a16:creationId xmlns:a16="http://schemas.microsoft.com/office/drawing/2014/main" id="{DFB8ACF0-082A-8A44-8377-C5B7F3934D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23451" y="3743475"/>
                          <a:ext cx="1800201" cy="2537406"/>
                        </a:xfrm>
                        <a:prstGeom prst="rect">
                          <a:avLst/>
                        </a:prstGeom>
                        <a:noFill/>
                        <a:ln>
                          <a:noFill/>
                        </a:ln>
                        <a:effectLst/>
                      </p:spPr>
                    </p:pic>
                  </p:oleObj>
                </mc:Fallback>
              </mc:AlternateContent>
            </a:graphicData>
          </a:graphic>
        </p:graphicFrame>
        <p:sp>
          <p:nvSpPr>
            <p:cNvPr id="9" name="角丸四角形 8">
              <a:extLst>
                <a:ext uri="{FF2B5EF4-FFF2-40B4-BE49-F238E27FC236}">
                  <a16:creationId xmlns:a16="http://schemas.microsoft.com/office/drawing/2014/main" id="{EFC8B1CB-DE16-3A42-BBE8-D42F7FFFF3C3}"/>
                </a:ext>
              </a:extLst>
            </p:cNvPr>
            <p:cNvSpPr/>
            <p:nvPr/>
          </p:nvSpPr>
          <p:spPr>
            <a:xfrm>
              <a:off x="3217687" y="3687701"/>
              <a:ext cx="1224137" cy="48668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 9">
              <a:extLst>
                <a:ext uri="{FF2B5EF4-FFF2-40B4-BE49-F238E27FC236}">
                  <a16:creationId xmlns:a16="http://schemas.microsoft.com/office/drawing/2014/main" id="{2EA806C4-4C4C-814E-97C4-5F330C444617}"/>
                </a:ext>
              </a:extLst>
            </p:cNvPr>
            <p:cNvSpPr/>
            <p:nvPr/>
          </p:nvSpPr>
          <p:spPr>
            <a:xfrm>
              <a:off x="4245567" y="5127623"/>
              <a:ext cx="2186240" cy="48668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矢印コネクタ 10">
              <a:extLst>
                <a:ext uri="{FF2B5EF4-FFF2-40B4-BE49-F238E27FC236}">
                  <a16:creationId xmlns:a16="http://schemas.microsoft.com/office/drawing/2014/main" id="{4B366856-08D0-CF46-B38F-D6D7EDBE6DEC}"/>
                </a:ext>
              </a:extLst>
            </p:cNvPr>
            <p:cNvCxnSpPr>
              <a:cxnSpLocks/>
              <a:endCxn id="9" idx="3"/>
            </p:cNvCxnSpPr>
            <p:nvPr/>
          </p:nvCxnSpPr>
          <p:spPr>
            <a:xfrm flipH="1">
              <a:off x="4441824" y="3931043"/>
              <a:ext cx="3881627" cy="2"/>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直線矢印コネクタ 11">
              <a:extLst>
                <a:ext uri="{FF2B5EF4-FFF2-40B4-BE49-F238E27FC236}">
                  <a16:creationId xmlns:a16="http://schemas.microsoft.com/office/drawing/2014/main" id="{070D85C2-E3EF-8042-B928-E824BF621052}"/>
                </a:ext>
              </a:extLst>
            </p:cNvPr>
            <p:cNvCxnSpPr>
              <a:cxnSpLocks/>
            </p:cNvCxnSpPr>
            <p:nvPr/>
          </p:nvCxnSpPr>
          <p:spPr>
            <a:xfrm flipH="1">
              <a:off x="6471411" y="5380766"/>
              <a:ext cx="1852039"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13" name="スライド番号プレースホルダー 12">
            <a:extLst>
              <a:ext uri="{FF2B5EF4-FFF2-40B4-BE49-F238E27FC236}">
                <a16:creationId xmlns:a16="http://schemas.microsoft.com/office/drawing/2014/main" id="{8773D6D1-A9DD-5348-AFBC-08A9540FE453}"/>
              </a:ext>
            </a:extLst>
          </p:cNvPr>
          <p:cNvSpPr>
            <a:spLocks noGrp="1"/>
          </p:cNvSpPr>
          <p:nvPr>
            <p:ph type="sldNum" sz="quarter" idx="12"/>
          </p:nvPr>
        </p:nvSpPr>
        <p:spPr/>
        <p:txBody>
          <a:bodyPr/>
          <a:lstStyle/>
          <a:p>
            <a:fld id="{58DD1769-DAE9-6C4E-82F4-B62273FFA290}" type="slidenum">
              <a:rPr kumimoji="1" lang="ja-JP" altLang="en-US" smtClean="0"/>
              <a:t>29</a:t>
            </a:fld>
            <a:endParaRPr kumimoji="1" lang="ja-JP" altLang="en-US"/>
          </a:p>
        </p:txBody>
      </p:sp>
    </p:spTree>
    <p:extLst>
      <p:ext uri="{BB962C8B-B14F-4D97-AF65-F5344CB8AC3E}">
        <p14:creationId xmlns:p14="http://schemas.microsoft.com/office/powerpoint/2010/main" val="4178390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EE2DB04-8CA0-EC4C-8FB3-6AE16A0F1826}"/>
              </a:ext>
            </a:extLst>
          </p:cNvPr>
          <p:cNvSpPr>
            <a:spLocks noGrp="1"/>
          </p:cNvSpPr>
          <p:nvPr>
            <p:ph type="title"/>
          </p:nvPr>
        </p:nvSpPr>
        <p:spPr/>
        <p:txBody>
          <a:bodyPr/>
          <a:lstStyle/>
          <a:p>
            <a:r>
              <a:rPr kumimoji="1" lang="ja-JP" altLang="en-US"/>
              <a:t>線量評価の方法</a:t>
            </a:r>
          </a:p>
        </p:txBody>
      </p:sp>
      <p:graphicFrame>
        <p:nvGraphicFramePr>
          <p:cNvPr id="4" name="コンテンツ プレースホルダー 3">
            <a:extLst>
              <a:ext uri="{FF2B5EF4-FFF2-40B4-BE49-F238E27FC236}">
                <a16:creationId xmlns:a16="http://schemas.microsoft.com/office/drawing/2014/main" id="{A87F4E02-6BEB-DF4B-AF04-FD4825CA60B8}"/>
              </a:ext>
            </a:extLst>
          </p:cNvPr>
          <p:cNvGraphicFramePr>
            <a:graphicFrameLocks noGrp="1"/>
          </p:cNvGraphicFramePr>
          <p:nvPr>
            <p:ph idx="1"/>
            <p:extLst>
              <p:ext uri="{D42A27DB-BD31-4B8C-83A1-F6EECF244321}">
                <p14:modId xmlns:p14="http://schemas.microsoft.com/office/powerpoint/2010/main" val="2685482990"/>
              </p:ext>
            </p:extLst>
          </p:nvPr>
        </p:nvGraphicFramePr>
        <p:xfrm>
          <a:off x="447755" y="1225094"/>
          <a:ext cx="8248489" cy="5486400"/>
        </p:xfrm>
        <a:graphic>
          <a:graphicData uri="http://schemas.openxmlformats.org/drawingml/2006/table">
            <a:tbl>
              <a:tblPr firstRow="1" bandRow="1">
                <a:tableStyleId>{BC89EF96-8CEA-46FF-86C4-4CE0E7609802}</a:tableStyleId>
              </a:tblPr>
              <a:tblGrid>
                <a:gridCol w="1496659">
                  <a:extLst>
                    <a:ext uri="{9D8B030D-6E8A-4147-A177-3AD203B41FA5}">
                      <a16:colId xmlns:a16="http://schemas.microsoft.com/office/drawing/2014/main" val="3304264298"/>
                    </a:ext>
                  </a:extLst>
                </a:gridCol>
                <a:gridCol w="1557774">
                  <a:extLst>
                    <a:ext uri="{9D8B030D-6E8A-4147-A177-3AD203B41FA5}">
                      <a16:colId xmlns:a16="http://schemas.microsoft.com/office/drawing/2014/main" val="3553470571"/>
                    </a:ext>
                  </a:extLst>
                </a:gridCol>
                <a:gridCol w="2635853">
                  <a:extLst>
                    <a:ext uri="{9D8B030D-6E8A-4147-A177-3AD203B41FA5}">
                      <a16:colId xmlns:a16="http://schemas.microsoft.com/office/drawing/2014/main" val="3620891266"/>
                    </a:ext>
                  </a:extLst>
                </a:gridCol>
                <a:gridCol w="2558203">
                  <a:extLst>
                    <a:ext uri="{9D8B030D-6E8A-4147-A177-3AD203B41FA5}">
                      <a16:colId xmlns:a16="http://schemas.microsoft.com/office/drawing/2014/main" val="1367853869"/>
                    </a:ext>
                  </a:extLst>
                </a:gridCol>
              </a:tblGrid>
              <a:tr h="257734">
                <a:tc>
                  <a:txBody>
                    <a:bodyPr/>
                    <a:lstStyle/>
                    <a:p>
                      <a:endParaRPr kumimoji="1" lang="ja-JP" altLang="en-US" sz="1200"/>
                    </a:p>
                  </a:txBody>
                  <a:tcPr/>
                </a:tc>
                <a:tc>
                  <a:txBody>
                    <a:bodyPr/>
                    <a:lstStyle/>
                    <a:p>
                      <a:r>
                        <a:rPr kumimoji="1" lang="ja-JP" altLang="en-US" sz="1200"/>
                        <a:t>試料・資料</a:t>
                      </a:r>
                    </a:p>
                  </a:txBody>
                  <a:tcPr/>
                </a:tc>
                <a:tc>
                  <a:txBody>
                    <a:bodyPr/>
                    <a:lstStyle/>
                    <a:p>
                      <a:r>
                        <a:rPr kumimoji="1" lang="ja-JP" altLang="en-US" sz="1200"/>
                        <a:t>対象</a:t>
                      </a:r>
                    </a:p>
                  </a:txBody>
                  <a:tcPr/>
                </a:tc>
                <a:tc>
                  <a:txBody>
                    <a:bodyPr/>
                    <a:lstStyle/>
                    <a:p>
                      <a:r>
                        <a:rPr kumimoji="1" lang="ja-JP" altLang="en-US" sz="1200"/>
                        <a:t>内容</a:t>
                      </a:r>
                    </a:p>
                  </a:txBody>
                  <a:tcPr/>
                </a:tc>
                <a:extLst>
                  <a:ext uri="{0D108BD9-81ED-4DB2-BD59-A6C34878D82A}">
                    <a16:rowId xmlns:a16="http://schemas.microsoft.com/office/drawing/2014/main" val="3376180670"/>
                  </a:ext>
                </a:extLst>
              </a:tr>
              <a:tr h="257734">
                <a:tc rowSpan="7">
                  <a:txBody>
                    <a:bodyPr/>
                    <a:lstStyle/>
                    <a:p>
                      <a:r>
                        <a:rPr kumimoji="1" lang="ja-JP" altLang="en-US" sz="1200"/>
                        <a:t>生体試料の測定・観察</a:t>
                      </a:r>
                      <a:endParaRPr kumimoji="1" lang="en-US" altLang="ja-JP" sz="1200" dirty="0"/>
                    </a:p>
                    <a:p>
                      <a:endParaRPr kumimoji="1" lang="en-US" altLang="ja-JP" sz="1200" dirty="0"/>
                    </a:p>
                    <a:p>
                      <a:r>
                        <a:rPr kumimoji="1" lang="ja-JP" altLang="en-US" sz="1200"/>
                        <a:t>放射線の影響による変化の観察、測定</a:t>
                      </a:r>
                    </a:p>
                  </a:txBody>
                  <a:tcPr/>
                </a:tc>
                <a:tc rowSpan="2">
                  <a:txBody>
                    <a:bodyPr/>
                    <a:lstStyle/>
                    <a:p>
                      <a:r>
                        <a:rPr kumimoji="1" lang="ja-JP" altLang="en-US" sz="1200"/>
                        <a:t>血液</a:t>
                      </a:r>
                    </a:p>
                  </a:txBody>
                  <a:tcPr anchor="ctr"/>
                </a:tc>
                <a:tc>
                  <a:txBody>
                    <a:bodyPr/>
                    <a:lstStyle/>
                    <a:p>
                      <a:r>
                        <a:rPr kumimoji="1" lang="ja-JP" altLang="en-US" sz="1200"/>
                        <a:t>血球細胞数の変化</a:t>
                      </a:r>
                    </a:p>
                  </a:txBody>
                  <a:tcPr/>
                </a:tc>
                <a:tc>
                  <a:txBody>
                    <a:bodyPr/>
                    <a:lstStyle/>
                    <a:p>
                      <a:r>
                        <a:rPr kumimoji="1" lang="ja-JP" altLang="en-US" sz="1200"/>
                        <a:t>リンパ球、好中球の減少など</a:t>
                      </a:r>
                    </a:p>
                  </a:txBody>
                  <a:tcPr/>
                </a:tc>
                <a:extLst>
                  <a:ext uri="{0D108BD9-81ED-4DB2-BD59-A6C34878D82A}">
                    <a16:rowId xmlns:a16="http://schemas.microsoft.com/office/drawing/2014/main" val="762239920"/>
                  </a:ext>
                </a:extLst>
              </a:tr>
              <a:tr h="429557">
                <a:tc vMerge="1">
                  <a:txBody>
                    <a:bodyPr/>
                    <a:lstStyle/>
                    <a:p>
                      <a:endParaRPr kumimoji="1" lang="ja-JP" altLang="en-US"/>
                    </a:p>
                  </a:txBody>
                  <a:tcPr/>
                </a:tc>
                <a:tc vMerge="1">
                  <a:txBody>
                    <a:bodyPr/>
                    <a:lstStyle/>
                    <a:p>
                      <a:endParaRPr kumimoji="1" lang="ja-JP" altLang="en-US"/>
                    </a:p>
                  </a:txBody>
                  <a:tcPr/>
                </a:tc>
                <a:tc>
                  <a:txBody>
                    <a:bodyPr/>
                    <a:lstStyle/>
                    <a:p>
                      <a:r>
                        <a:rPr kumimoji="1" lang="ja-JP" altLang="en-US" sz="1200"/>
                        <a:t>染色体異常の解析</a:t>
                      </a:r>
                    </a:p>
                  </a:txBody>
                  <a:tcPr/>
                </a:tc>
                <a:tc>
                  <a:txBody>
                    <a:bodyPr/>
                    <a:lstStyle/>
                    <a:p>
                      <a:r>
                        <a:rPr kumimoji="1" lang="ja-JP" altLang="en-US" sz="1200"/>
                        <a:t>放射線による染色体異常の発現頻度</a:t>
                      </a:r>
                    </a:p>
                  </a:txBody>
                  <a:tcPr/>
                </a:tc>
                <a:extLst>
                  <a:ext uri="{0D108BD9-81ED-4DB2-BD59-A6C34878D82A}">
                    <a16:rowId xmlns:a16="http://schemas.microsoft.com/office/drawing/2014/main" val="2110535495"/>
                  </a:ext>
                </a:extLst>
              </a:tr>
              <a:tr h="429557">
                <a:tc vMerge="1">
                  <a:txBody>
                    <a:bodyPr/>
                    <a:lstStyle/>
                    <a:p>
                      <a:endParaRPr kumimoji="1" lang="ja-JP" altLang="en-US"/>
                    </a:p>
                  </a:txBody>
                  <a:tcPr/>
                </a:tc>
                <a:tc rowSpan="2">
                  <a:txBody>
                    <a:bodyPr/>
                    <a:lstStyle/>
                    <a:p>
                      <a:r>
                        <a:rPr kumimoji="1" lang="ja-JP" altLang="en-US" sz="1200"/>
                        <a:t>身体所見</a:t>
                      </a:r>
                    </a:p>
                  </a:txBody>
                  <a:tcPr anchor="ctr">
                    <a:noFill/>
                  </a:tcPr>
                </a:tc>
                <a:tc>
                  <a:txBody>
                    <a:bodyPr/>
                    <a:lstStyle/>
                    <a:p>
                      <a:r>
                        <a:rPr kumimoji="1" lang="ja-JP" altLang="en-US" sz="1200"/>
                        <a:t>唾液腺の腫脹、疼痛、口腔粘膜の症状等</a:t>
                      </a:r>
                    </a:p>
                  </a:txBody>
                  <a:tcPr/>
                </a:tc>
                <a:tc>
                  <a:txBody>
                    <a:bodyPr/>
                    <a:lstStyle/>
                    <a:p>
                      <a:r>
                        <a:rPr kumimoji="1" lang="ja-JP" altLang="en-US" sz="1200"/>
                        <a:t>高線量被ばくによる前駆症状</a:t>
                      </a:r>
                    </a:p>
                  </a:txBody>
                  <a:tcPr/>
                </a:tc>
                <a:extLst>
                  <a:ext uri="{0D108BD9-81ED-4DB2-BD59-A6C34878D82A}">
                    <a16:rowId xmlns:a16="http://schemas.microsoft.com/office/drawing/2014/main" val="2309966413"/>
                  </a:ext>
                </a:extLst>
              </a:tr>
              <a:tr h="257734">
                <a:tc vMerge="1">
                  <a:txBody>
                    <a:bodyPr/>
                    <a:lstStyle/>
                    <a:p>
                      <a:endParaRPr kumimoji="1" lang="ja-JP" altLang="en-US"/>
                    </a:p>
                  </a:txBody>
                  <a:tcPr/>
                </a:tc>
                <a:tc vMerge="1">
                  <a:txBody>
                    <a:bodyPr/>
                    <a:lstStyle/>
                    <a:p>
                      <a:endParaRPr kumimoji="1" lang="ja-JP" altLang="en-US"/>
                    </a:p>
                  </a:txBody>
                  <a:tcPr/>
                </a:tc>
                <a:tc>
                  <a:txBody>
                    <a:bodyPr/>
                    <a:lstStyle/>
                    <a:p>
                      <a:r>
                        <a:rPr kumimoji="1" lang="ja-JP" altLang="en-US" sz="1200"/>
                        <a:t>皮膚症状の出現</a:t>
                      </a:r>
                    </a:p>
                  </a:txBody>
                  <a:tcPr/>
                </a:tc>
                <a:tc>
                  <a:txBody>
                    <a:bodyPr/>
                    <a:lstStyle/>
                    <a:p>
                      <a:r>
                        <a:rPr kumimoji="1" lang="ja-JP" altLang="en-US" sz="1200"/>
                        <a:t>紅斑や放射線皮膚障害の症状</a:t>
                      </a:r>
                    </a:p>
                  </a:txBody>
                  <a:tcPr/>
                </a:tc>
                <a:extLst>
                  <a:ext uri="{0D108BD9-81ED-4DB2-BD59-A6C34878D82A}">
                    <a16:rowId xmlns:a16="http://schemas.microsoft.com/office/drawing/2014/main" val="205564176"/>
                  </a:ext>
                </a:extLst>
              </a:tr>
              <a:tr h="429557">
                <a:tc vMerge="1">
                  <a:txBody>
                    <a:bodyPr/>
                    <a:lstStyle/>
                    <a:p>
                      <a:endParaRPr lang="ja-JP" altLang="en-US"/>
                    </a:p>
                  </a:txBody>
                  <a:tcPr/>
                </a:tc>
                <a:tc>
                  <a:txBody>
                    <a:bodyPr/>
                    <a:lstStyle/>
                    <a:p>
                      <a:r>
                        <a:rPr lang="ja-JP" altLang="en-US" sz="1200"/>
                        <a:t>スワブ</a:t>
                      </a:r>
                    </a:p>
                  </a:txBody>
                  <a:tcPr anchor="ctr"/>
                </a:tc>
                <a:tc>
                  <a:txBody>
                    <a:bodyPr/>
                    <a:lstStyle/>
                    <a:p>
                      <a:r>
                        <a:rPr lang="ja-JP" altLang="en-US" sz="1200"/>
                        <a:t>鼻腔や口腔粘膜のスワブ</a:t>
                      </a:r>
                    </a:p>
                  </a:txBody>
                  <a:tcPr/>
                </a:tc>
                <a:tc>
                  <a:txBody>
                    <a:bodyPr/>
                    <a:lstStyle/>
                    <a:p>
                      <a:r>
                        <a:rPr kumimoji="1" lang="ja-JP" altLang="en-US" sz="1200"/>
                        <a:t>汚染の有無による内部被ばくの可能性と推定</a:t>
                      </a:r>
                    </a:p>
                  </a:txBody>
                  <a:tcPr/>
                </a:tc>
                <a:extLst>
                  <a:ext uri="{0D108BD9-81ED-4DB2-BD59-A6C34878D82A}">
                    <a16:rowId xmlns:a16="http://schemas.microsoft.com/office/drawing/2014/main" val="3461235789"/>
                  </a:ext>
                </a:extLst>
              </a:tr>
              <a:tr h="429557">
                <a:tc vMerge="1">
                  <a:txBody>
                    <a:bodyPr/>
                    <a:lstStyle/>
                    <a:p>
                      <a:endParaRPr lang="ja-JP" altLang="en-US"/>
                    </a:p>
                  </a:txBody>
                  <a:tcPr/>
                </a:tc>
                <a:tc>
                  <a:txBody>
                    <a:bodyPr/>
                    <a:lstStyle/>
                    <a:p>
                      <a:r>
                        <a:rPr lang="ja-JP" altLang="en-US" sz="1200"/>
                        <a:t>血液、嘔吐物等</a:t>
                      </a:r>
                    </a:p>
                  </a:txBody>
                  <a:tcPr anchor="ctr"/>
                </a:tc>
                <a:tc>
                  <a:txBody>
                    <a:bodyPr/>
                    <a:lstStyle/>
                    <a:p>
                      <a:r>
                        <a:rPr lang="ja-JP" altLang="en-US" sz="1200"/>
                        <a:t>生体内のナトリウム、塩素の放射化から計測</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1200"/>
                        <a:t>中性子線による放射化の分析</a:t>
                      </a:r>
                    </a:p>
                    <a:p>
                      <a:pPr marL="0" marR="0" indent="0" algn="l" defTabSz="685800" rtl="0" eaLnBrk="1" fontAlgn="auto" latinLnBrk="0" hangingPunct="1">
                        <a:lnSpc>
                          <a:spcPct val="100000"/>
                        </a:lnSpc>
                        <a:spcBef>
                          <a:spcPts val="0"/>
                        </a:spcBef>
                        <a:spcAft>
                          <a:spcPts val="0"/>
                        </a:spcAft>
                        <a:buClrTx/>
                        <a:buSzTx/>
                        <a:buFontTx/>
                        <a:buNone/>
                        <a:tabLst/>
                        <a:defRPr/>
                      </a:pPr>
                      <a:endParaRPr kumimoji="1" lang="ja-JP" altLang="en-US" sz="1200"/>
                    </a:p>
                  </a:txBody>
                  <a:tcPr/>
                </a:tc>
                <a:extLst>
                  <a:ext uri="{0D108BD9-81ED-4DB2-BD59-A6C34878D82A}">
                    <a16:rowId xmlns:a16="http://schemas.microsoft.com/office/drawing/2014/main" val="2770195634"/>
                  </a:ext>
                </a:extLst>
              </a:tr>
              <a:tr h="429557">
                <a:tc vMerge="1">
                  <a:txBody>
                    <a:bodyPr/>
                    <a:lstStyle/>
                    <a:p>
                      <a:endParaRPr kumimoji="1" lang="ja-JP" altLang="en-US" sz="1200"/>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ja-JP" altLang="en-US" sz="1200"/>
                        <a:t>歯のエナメル質</a:t>
                      </a:r>
                    </a:p>
                  </a:txBody>
                  <a:tcPr anchor="ctr"/>
                </a:tc>
                <a:tc>
                  <a:txBody>
                    <a:bodyPr/>
                    <a:lstStyle/>
                    <a:p>
                      <a:r>
                        <a:rPr kumimoji="1" lang="ja-JP" altLang="en-US" sz="1200"/>
                        <a:t>生体組織に生じるラジカルを測定</a:t>
                      </a:r>
                      <a:endParaRPr lang="ja-JP" altLang="en-US" sz="1200"/>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kumimoji="1" lang="ja-JP" altLang="en-US" sz="1200"/>
                        <a:t>電子スピン共鳴</a:t>
                      </a:r>
                      <a:r>
                        <a:rPr kumimoji="1" lang="en-US" altLang="ja-JP" sz="1200" dirty="0"/>
                        <a:t>(Electron Spin Resonance; ESR)</a:t>
                      </a:r>
                    </a:p>
                  </a:txBody>
                  <a:tcPr/>
                </a:tc>
                <a:extLst>
                  <a:ext uri="{0D108BD9-81ED-4DB2-BD59-A6C34878D82A}">
                    <a16:rowId xmlns:a16="http://schemas.microsoft.com/office/drawing/2014/main" val="2850538722"/>
                  </a:ext>
                </a:extLst>
              </a:tr>
              <a:tr h="429557">
                <a:tc rowSpan="2">
                  <a:txBody>
                    <a:bodyPr/>
                    <a:lstStyle/>
                    <a:p>
                      <a:r>
                        <a:rPr kumimoji="1" lang="ja-JP" altLang="en-US" sz="1200"/>
                        <a:t>情報の解析</a:t>
                      </a:r>
                    </a:p>
                  </a:txBody>
                  <a:tcPr>
                    <a:noFill/>
                  </a:tcPr>
                </a:tc>
                <a:tc>
                  <a:txBody>
                    <a:bodyPr/>
                    <a:lstStyle/>
                    <a:p>
                      <a:r>
                        <a:rPr kumimoji="1" lang="ja-JP" altLang="en-US" sz="1200"/>
                        <a:t>問診等での病歴、事故の状況</a:t>
                      </a:r>
                    </a:p>
                  </a:txBody>
                  <a:tcPr anchor="ctr"/>
                </a:tc>
                <a:tc>
                  <a:txBody>
                    <a:bodyPr/>
                    <a:lstStyle/>
                    <a:p>
                      <a:r>
                        <a:rPr kumimoji="1" lang="ja-JP" altLang="en-US" sz="1200"/>
                        <a:t>被ばくの可能性の評価</a:t>
                      </a:r>
                    </a:p>
                  </a:txBody>
                  <a:tcPr/>
                </a:tc>
                <a:tc>
                  <a:txBody>
                    <a:bodyPr/>
                    <a:lstStyle/>
                    <a:p>
                      <a:r>
                        <a:rPr kumimoji="1" lang="ja-JP" altLang="en-US" sz="1200"/>
                        <a:t>患者本人あるいは放射線管理要員より聴取</a:t>
                      </a:r>
                    </a:p>
                  </a:txBody>
                  <a:tcPr/>
                </a:tc>
                <a:extLst>
                  <a:ext uri="{0D108BD9-81ED-4DB2-BD59-A6C34878D82A}">
                    <a16:rowId xmlns:a16="http://schemas.microsoft.com/office/drawing/2014/main" val="2804483810"/>
                  </a:ext>
                </a:extLst>
              </a:tr>
              <a:tr h="429557">
                <a:tc vMerge="1">
                  <a:txBody>
                    <a:bodyPr/>
                    <a:lstStyle/>
                    <a:p>
                      <a:endParaRPr kumimoji="1" lang="ja-JP" altLang="en-US"/>
                    </a:p>
                  </a:txBody>
                  <a:tcPr/>
                </a:tc>
                <a:tc>
                  <a:txBody>
                    <a:bodyPr/>
                    <a:lstStyle/>
                    <a:p>
                      <a:r>
                        <a:rPr kumimoji="1" lang="ja-JP" altLang="en-US" sz="1200"/>
                        <a:t>線源、放射性物質等の情報</a:t>
                      </a:r>
                    </a:p>
                  </a:txBody>
                  <a:tcPr anchor="ctr"/>
                </a:tc>
                <a:tc>
                  <a:txBody>
                    <a:bodyPr/>
                    <a:lstStyle/>
                    <a:p>
                      <a:r>
                        <a:rPr kumimoji="1" lang="ja-JP" altLang="en-US" sz="1200"/>
                        <a:t>計算</a:t>
                      </a:r>
                    </a:p>
                  </a:txBody>
                  <a:tcPr/>
                </a:tc>
                <a:tc>
                  <a:txBody>
                    <a:bodyPr/>
                    <a:lstStyle/>
                    <a:p>
                      <a:r>
                        <a:rPr kumimoji="1" lang="ja-JP" altLang="en-US" sz="1200"/>
                        <a:t>計算による線量推定</a:t>
                      </a:r>
                    </a:p>
                  </a:txBody>
                  <a:tcPr/>
                </a:tc>
                <a:extLst>
                  <a:ext uri="{0D108BD9-81ED-4DB2-BD59-A6C34878D82A}">
                    <a16:rowId xmlns:a16="http://schemas.microsoft.com/office/drawing/2014/main" val="1557003154"/>
                  </a:ext>
                </a:extLst>
              </a:tr>
              <a:tr h="257734">
                <a:tc rowSpan="4">
                  <a:txBody>
                    <a:bodyPr/>
                    <a:lstStyle/>
                    <a:p>
                      <a:r>
                        <a:rPr kumimoji="1" lang="ja-JP" altLang="en-US" sz="1200"/>
                        <a:t>計測</a:t>
                      </a:r>
                      <a:endParaRPr kumimoji="1" lang="en-US" altLang="ja-JP" sz="1200" dirty="0"/>
                    </a:p>
                    <a:p>
                      <a:endParaRPr kumimoji="1" lang="en-US" altLang="ja-JP" sz="1200" dirty="0"/>
                    </a:p>
                    <a:p>
                      <a:r>
                        <a:rPr kumimoji="1" lang="ja-JP" altLang="en-US" sz="1200"/>
                        <a:t>放射線、放射性物質の計測</a:t>
                      </a:r>
                      <a:endParaRPr kumimoji="1" lang="en-US" altLang="ja-JP" sz="1200" dirty="0"/>
                    </a:p>
                  </a:txBody>
                  <a:tcPr>
                    <a:solidFill>
                      <a:schemeClr val="tx2">
                        <a:lumMod val="20000"/>
                        <a:lumOff val="80000"/>
                      </a:schemeClr>
                    </a:solidFill>
                  </a:tcPr>
                </a:tc>
                <a:tc>
                  <a:txBody>
                    <a:bodyPr/>
                    <a:lstStyle/>
                    <a:p>
                      <a:r>
                        <a:rPr kumimoji="1" lang="ja-JP" altLang="en-US" sz="1200"/>
                        <a:t>個人線量計</a:t>
                      </a:r>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a:t>個人被ばく線量</a:t>
                      </a:r>
                    </a:p>
                  </a:txBody>
                  <a:tcPr/>
                </a:tc>
                <a:tc>
                  <a:txBody>
                    <a:bodyPr/>
                    <a:lstStyle/>
                    <a:p>
                      <a:r>
                        <a:rPr kumimoji="1" lang="ja-JP" altLang="en-US" sz="1200"/>
                        <a:t>被ばく線量の実測値</a:t>
                      </a:r>
                    </a:p>
                  </a:txBody>
                  <a:tcPr/>
                </a:tc>
                <a:extLst>
                  <a:ext uri="{0D108BD9-81ED-4DB2-BD59-A6C34878D82A}">
                    <a16:rowId xmlns:a16="http://schemas.microsoft.com/office/drawing/2014/main" val="4231489181"/>
                  </a:ext>
                </a:extLst>
              </a:tr>
              <a:tr h="429557">
                <a:tc vMerge="1">
                  <a:txBody>
                    <a:bodyPr/>
                    <a:lstStyle/>
                    <a:p>
                      <a:endParaRPr kumimoji="1" lang="en-US" altLang="ja-JP" dirty="0"/>
                    </a:p>
                  </a:txBody>
                  <a:tcPr/>
                </a:tc>
                <a:tc>
                  <a:txBody>
                    <a:bodyPr/>
                    <a:lstStyle/>
                    <a:p>
                      <a:r>
                        <a:rPr kumimoji="1" lang="ja-JP" altLang="en-US" sz="1200"/>
                        <a:t>身体、臓器</a:t>
                      </a:r>
                    </a:p>
                  </a:txBody>
                  <a:tcPr anchor="ctr"/>
                </a:tc>
                <a:tc>
                  <a:txBody>
                    <a:bodyPr/>
                    <a:lstStyle/>
                    <a:p>
                      <a:r>
                        <a:rPr kumimoji="1" lang="ja-JP" altLang="en-US" sz="1200"/>
                        <a:t>体外計測（ホールボディカウンター、甲状腺モニター、肺モニター）</a:t>
                      </a:r>
                    </a:p>
                  </a:txBody>
                  <a:tcPr/>
                </a:tc>
                <a:tc>
                  <a:txBody>
                    <a:bodyPr/>
                    <a:lstStyle/>
                    <a:p>
                      <a:r>
                        <a:rPr kumimoji="1" lang="ja-JP" altLang="en-US" sz="1200"/>
                        <a:t>体内残留量の計測</a:t>
                      </a:r>
                    </a:p>
                  </a:txBody>
                  <a:tcPr/>
                </a:tc>
                <a:extLst>
                  <a:ext uri="{0D108BD9-81ED-4DB2-BD59-A6C34878D82A}">
                    <a16:rowId xmlns:a16="http://schemas.microsoft.com/office/drawing/2014/main" val="2803397284"/>
                  </a:ext>
                </a:extLst>
              </a:tr>
              <a:tr h="257734">
                <a:tc vMerge="1">
                  <a:txBody>
                    <a:bodyPr/>
                    <a:lstStyle/>
                    <a:p>
                      <a:endParaRPr kumimoji="1" lang="ja-JP" altLang="en-US"/>
                    </a:p>
                  </a:txBody>
                  <a:tcPr/>
                </a:tc>
                <a:tc>
                  <a:txBody>
                    <a:bodyPr/>
                    <a:lstStyle/>
                    <a:p>
                      <a:r>
                        <a:rPr kumimoji="1" lang="ja-JP" altLang="en-US" sz="1200"/>
                        <a:t>尿、便</a:t>
                      </a:r>
                    </a:p>
                  </a:txBody>
                  <a:tcPr anchor="ctr"/>
                </a:tc>
                <a:tc>
                  <a:txBody>
                    <a:bodyPr/>
                    <a:lstStyle/>
                    <a:p>
                      <a:r>
                        <a:rPr kumimoji="1" lang="ja-JP" altLang="en-US" sz="1200"/>
                        <a:t>バイオアッセイ法</a:t>
                      </a:r>
                    </a:p>
                  </a:txBody>
                  <a:tcPr/>
                </a:tc>
                <a:tc>
                  <a:txBody>
                    <a:bodyPr/>
                    <a:lstStyle/>
                    <a:p>
                      <a:r>
                        <a:rPr kumimoji="1" lang="ja-JP" altLang="en-US" sz="1200"/>
                        <a:t>排泄量の計測</a:t>
                      </a:r>
                    </a:p>
                  </a:txBody>
                  <a:tcPr/>
                </a:tc>
                <a:extLst>
                  <a:ext uri="{0D108BD9-81ED-4DB2-BD59-A6C34878D82A}">
                    <a16:rowId xmlns:a16="http://schemas.microsoft.com/office/drawing/2014/main" val="1424155334"/>
                  </a:ext>
                </a:extLst>
              </a:tr>
              <a:tr h="429557">
                <a:tc vMerge="1">
                  <a:txBody>
                    <a:bodyPr/>
                    <a:lstStyle/>
                    <a:p>
                      <a:endParaRPr kumimoji="1" lang="ja-JP" altLang="en-US"/>
                    </a:p>
                  </a:txBody>
                  <a:tcPr/>
                </a:tc>
                <a:tc>
                  <a:txBody>
                    <a:bodyPr/>
                    <a:lstStyle/>
                    <a:p>
                      <a:r>
                        <a:rPr kumimoji="1" lang="ja-JP" altLang="en-US" sz="1200"/>
                        <a:t>再構築</a:t>
                      </a:r>
                    </a:p>
                  </a:txBody>
                  <a:tcPr anchor="ctr"/>
                </a:tc>
                <a:tc>
                  <a:txBody>
                    <a:bodyPr/>
                    <a:lstStyle/>
                    <a:p>
                      <a:r>
                        <a:rPr kumimoji="1" lang="ja-JP" altLang="en-US" sz="1200"/>
                        <a:t>線源等の情報による事故状況の再現と実測結果からの計算</a:t>
                      </a:r>
                    </a:p>
                  </a:txBody>
                  <a:tcPr/>
                </a:tc>
                <a:tc>
                  <a:txBody>
                    <a:bodyPr/>
                    <a:lstStyle/>
                    <a:p>
                      <a:r>
                        <a:rPr kumimoji="1" lang="ja-JP" altLang="en-US" sz="1200"/>
                        <a:t>事故状況の再現、実測、計算</a:t>
                      </a:r>
                    </a:p>
                  </a:txBody>
                  <a:tcPr/>
                </a:tc>
                <a:extLst>
                  <a:ext uri="{0D108BD9-81ED-4DB2-BD59-A6C34878D82A}">
                    <a16:rowId xmlns:a16="http://schemas.microsoft.com/office/drawing/2014/main" val="1745366224"/>
                  </a:ext>
                </a:extLst>
              </a:tr>
            </a:tbl>
          </a:graphicData>
        </a:graphic>
      </p:graphicFrame>
      <p:sp>
        <p:nvSpPr>
          <p:cNvPr id="3" name="スライド番号プレースホルダー 2">
            <a:extLst>
              <a:ext uri="{FF2B5EF4-FFF2-40B4-BE49-F238E27FC236}">
                <a16:creationId xmlns:a16="http://schemas.microsoft.com/office/drawing/2014/main" id="{647D314E-DA58-FB47-A154-99CFC93F8AC7}"/>
              </a:ext>
            </a:extLst>
          </p:cNvPr>
          <p:cNvSpPr>
            <a:spLocks noGrp="1"/>
          </p:cNvSpPr>
          <p:nvPr>
            <p:ph type="sldNum" sz="quarter" idx="12"/>
          </p:nvPr>
        </p:nvSpPr>
        <p:spPr/>
        <p:txBody>
          <a:bodyPr/>
          <a:lstStyle/>
          <a:p>
            <a:fld id="{58DD1769-DAE9-6C4E-82F4-B62273FFA290}" type="slidenum">
              <a:rPr kumimoji="1" lang="ja-JP" altLang="en-US" smtClean="0"/>
              <a:t>3</a:t>
            </a:fld>
            <a:endParaRPr kumimoji="1" lang="ja-JP" altLang="en-US"/>
          </a:p>
        </p:txBody>
      </p:sp>
    </p:spTree>
    <p:extLst>
      <p:ext uri="{BB962C8B-B14F-4D97-AF65-F5344CB8AC3E}">
        <p14:creationId xmlns:p14="http://schemas.microsoft.com/office/powerpoint/2010/main" val="28483040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p:txBody>
          <a:bodyPr/>
          <a:lstStyle/>
          <a:p>
            <a:r>
              <a:rPr lang="ja-JP" altLang="en-US"/>
              <a:t>内部被ばく線量評価の一例</a:t>
            </a:r>
            <a:endParaRPr lang="ja-JP" altLang="en-US" dirty="0"/>
          </a:p>
        </p:txBody>
      </p:sp>
      <p:pic>
        <p:nvPicPr>
          <p:cNvPr id="8" name="Picture 2">
            <a:extLst>
              <a:ext uri="{FF2B5EF4-FFF2-40B4-BE49-F238E27FC236}">
                <a16:creationId xmlns:a16="http://schemas.microsoft.com/office/drawing/2014/main" id="{CF2CB52D-E43A-FD49-AAD2-5438400217E9}"/>
              </a:ext>
            </a:extLst>
          </p:cNvPr>
          <p:cNvPicPr>
            <a:picLocks noGrp="1" noChangeAspect="1" noChangeArrowheads="1"/>
          </p:cNvPicPr>
          <p:nvPr>
            <p:ph idx="1"/>
          </p:nvPr>
        </p:nvPicPr>
        <p:blipFill rotWithShape="1">
          <a:blip r:embed="rId3" cstate="screen">
            <a:extLst>
              <a:ext uri="{28A0092B-C50C-407E-A947-70E740481C1C}">
                <a14:useLocalDpi xmlns:a14="http://schemas.microsoft.com/office/drawing/2010/main"/>
              </a:ext>
            </a:extLst>
          </a:blip>
          <a:srcRect/>
          <a:stretch/>
        </p:blipFill>
        <p:spPr bwMode="auto">
          <a:xfrm>
            <a:off x="1329408" y="1271588"/>
            <a:ext cx="6485184" cy="490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四角形吹き出し 8">
            <a:extLst>
              <a:ext uri="{FF2B5EF4-FFF2-40B4-BE49-F238E27FC236}">
                <a16:creationId xmlns:a16="http://schemas.microsoft.com/office/drawing/2014/main" id="{2862A702-3D75-104B-8A64-BF2BDB8AAA65}"/>
              </a:ext>
            </a:extLst>
          </p:cNvPr>
          <p:cNvSpPr/>
          <p:nvPr/>
        </p:nvSpPr>
        <p:spPr>
          <a:xfrm>
            <a:off x="6810200" y="5755071"/>
            <a:ext cx="1440160" cy="616373"/>
          </a:xfrm>
          <a:prstGeom prst="wedgeRectCallout">
            <a:avLst>
              <a:gd name="adj1" fmla="val -36500"/>
              <a:gd name="adj2" fmla="val -8402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dirty="0">
                <a:solidFill>
                  <a:schemeClr val="tx1"/>
                </a:solidFill>
                <a:latin typeface="Arial Black" panose="020B0A04020102020204" pitchFamily="34" charset="0"/>
              </a:rPr>
              <a:t>35mSv</a:t>
            </a:r>
            <a:endParaRPr kumimoji="1" lang="ja-JP" altLang="en-US" sz="2400" dirty="0">
              <a:solidFill>
                <a:schemeClr val="tx1"/>
              </a:solidFill>
              <a:latin typeface="Arial Black" panose="020B0A04020102020204" pitchFamily="34" charset="0"/>
            </a:endParaRPr>
          </a:p>
        </p:txBody>
      </p:sp>
      <p:sp>
        <p:nvSpPr>
          <p:cNvPr id="2" name="スライド番号プレースホルダー 1">
            <a:extLst>
              <a:ext uri="{FF2B5EF4-FFF2-40B4-BE49-F238E27FC236}">
                <a16:creationId xmlns:a16="http://schemas.microsoft.com/office/drawing/2014/main" id="{8B3549A5-B96A-4341-9435-4DB7DF8454CB}"/>
              </a:ext>
            </a:extLst>
          </p:cNvPr>
          <p:cNvSpPr>
            <a:spLocks noGrp="1"/>
          </p:cNvSpPr>
          <p:nvPr>
            <p:ph type="sldNum" sz="quarter" idx="12"/>
          </p:nvPr>
        </p:nvSpPr>
        <p:spPr/>
        <p:txBody>
          <a:bodyPr/>
          <a:lstStyle/>
          <a:p>
            <a:fld id="{58DD1769-DAE9-6C4E-82F4-B62273FFA290}" type="slidenum">
              <a:rPr kumimoji="1" lang="ja-JP" altLang="en-US" smtClean="0"/>
              <a:t>30</a:t>
            </a:fld>
            <a:endParaRPr kumimoji="1" lang="ja-JP" altLang="en-US"/>
          </a:p>
        </p:txBody>
      </p:sp>
    </p:spTree>
    <p:extLst>
      <p:ext uri="{BB962C8B-B14F-4D97-AF65-F5344CB8AC3E}">
        <p14:creationId xmlns:p14="http://schemas.microsoft.com/office/powerpoint/2010/main" val="37307853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p:txBody>
          <a:bodyPr/>
          <a:lstStyle/>
          <a:p>
            <a:r>
              <a:rPr lang="ja-JP" altLang="en-US"/>
              <a:t>内部被ばく線量評価の一例</a:t>
            </a:r>
            <a:endParaRPr lang="ja-JP" altLang="en-US" dirty="0"/>
          </a:p>
        </p:txBody>
      </p:sp>
      <p:sp>
        <p:nvSpPr>
          <p:cNvPr id="6" name="テキスト ボックス 5"/>
          <p:cNvSpPr txBox="1"/>
          <p:nvPr/>
        </p:nvSpPr>
        <p:spPr>
          <a:xfrm>
            <a:off x="1392372" y="1239143"/>
            <a:ext cx="6319359" cy="461665"/>
          </a:xfrm>
          <a:prstGeom prst="rect">
            <a:avLst/>
          </a:prstGeom>
          <a:noFill/>
        </p:spPr>
        <p:txBody>
          <a:bodyPr wrap="none" rtlCol="0">
            <a:spAutoFit/>
          </a:bodyPr>
          <a:lstStyle/>
          <a:p>
            <a:pPr algn="ctr"/>
            <a:r>
              <a:rPr lang="ja-JP" altLang="en-US" sz="2400" dirty="0">
                <a:latin typeface="Arial Black" panose="020B0A04020102020204" pitchFamily="34" charset="0"/>
                <a:ea typeface="HGP創英角ｺﾞｼｯｸUB" panose="020B0900000000000000" pitchFamily="50" charset="-128"/>
              </a:rPr>
              <a:t>他の粒径と吸収タイプの条件での線量評価結果</a:t>
            </a:r>
            <a:endParaRPr kumimoji="1" lang="ja-JP" altLang="en-US" sz="2400" dirty="0">
              <a:latin typeface="Arial Black" panose="020B0A04020102020204" pitchFamily="34" charset="0"/>
              <a:ea typeface="HGP創英角ｺﾞｼｯｸUB" panose="020B0900000000000000"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774611343"/>
              </p:ext>
            </p:extLst>
          </p:nvPr>
        </p:nvGraphicFramePr>
        <p:xfrm>
          <a:off x="251520" y="1844824"/>
          <a:ext cx="8640960" cy="2492856"/>
        </p:xfrm>
        <a:graphic>
          <a:graphicData uri="http://schemas.openxmlformats.org/drawingml/2006/table">
            <a:tbl>
              <a:tblPr firstRow="1" bandRow="1">
                <a:tableStyleId>{5C22544A-7EE6-4342-B048-85BDC9FD1C3A}</a:tableStyleId>
              </a:tblPr>
              <a:tblGrid>
                <a:gridCol w="1883091">
                  <a:extLst>
                    <a:ext uri="{9D8B030D-6E8A-4147-A177-3AD203B41FA5}">
                      <a16:colId xmlns:a16="http://schemas.microsoft.com/office/drawing/2014/main" val="20000"/>
                    </a:ext>
                  </a:extLst>
                </a:gridCol>
                <a:gridCol w="911173">
                  <a:extLst>
                    <a:ext uri="{9D8B030D-6E8A-4147-A177-3AD203B41FA5}">
                      <a16:colId xmlns:a16="http://schemas.microsoft.com/office/drawing/2014/main" val="20001"/>
                    </a:ext>
                  </a:extLst>
                </a:gridCol>
                <a:gridCol w="1461674">
                  <a:extLst>
                    <a:ext uri="{9D8B030D-6E8A-4147-A177-3AD203B41FA5}">
                      <a16:colId xmlns:a16="http://schemas.microsoft.com/office/drawing/2014/main" val="20002"/>
                    </a:ext>
                  </a:extLst>
                </a:gridCol>
                <a:gridCol w="1461674">
                  <a:extLst>
                    <a:ext uri="{9D8B030D-6E8A-4147-A177-3AD203B41FA5}">
                      <a16:colId xmlns:a16="http://schemas.microsoft.com/office/drawing/2014/main" val="20003"/>
                    </a:ext>
                  </a:extLst>
                </a:gridCol>
                <a:gridCol w="1461674">
                  <a:extLst>
                    <a:ext uri="{9D8B030D-6E8A-4147-A177-3AD203B41FA5}">
                      <a16:colId xmlns:a16="http://schemas.microsoft.com/office/drawing/2014/main" val="20004"/>
                    </a:ext>
                  </a:extLst>
                </a:gridCol>
                <a:gridCol w="1461674">
                  <a:extLst>
                    <a:ext uri="{9D8B030D-6E8A-4147-A177-3AD203B41FA5}">
                      <a16:colId xmlns:a16="http://schemas.microsoft.com/office/drawing/2014/main" val="20005"/>
                    </a:ext>
                  </a:extLst>
                </a:gridCol>
              </a:tblGrid>
              <a:tr h="486054">
                <a:tc>
                  <a:txBody>
                    <a:bodyPr/>
                    <a:lstStyle/>
                    <a:p>
                      <a:pPr algn="ctr"/>
                      <a:r>
                        <a:rPr kumimoji="1" lang="ja-JP" altLang="en-US" sz="1800" b="1" dirty="0">
                          <a:solidFill>
                            <a:schemeClr val="tx1"/>
                          </a:solidFill>
                          <a:effectLst/>
                          <a:latin typeface="+mn-ea"/>
                          <a:ea typeface="+mn-ea"/>
                        </a:rPr>
                        <a:t>条件</a:t>
                      </a:r>
                    </a:p>
                  </a:txBody>
                  <a:tcPr anchor="ct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800" b="1" dirty="0">
                          <a:solidFill>
                            <a:schemeClr val="tx1"/>
                          </a:solidFill>
                          <a:effectLst/>
                          <a:latin typeface="+mn-ea"/>
                          <a:ea typeface="+mn-ea"/>
                        </a:rPr>
                        <a:t>f</a:t>
                      </a:r>
                      <a:r>
                        <a:rPr kumimoji="1" lang="en-US" altLang="ja-JP" sz="1800" b="1" baseline="-25000" dirty="0">
                          <a:solidFill>
                            <a:schemeClr val="tx1"/>
                          </a:solidFill>
                          <a:effectLst/>
                          <a:latin typeface="+mn-ea"/>
                          <a:ea typeface="+mn-ea"/>
                        </a:rPr>
                        <a:t>1</a:t>
                      </a:r>
                      <a:endParaRPr kumimoji="1" lang="ja-JP" altLang="en-US" sz="1800" b="1" baseline="-25000" dirty="0">
                        <a:solidFill>
                          <a:schemeClr val="tx1"/>
                        </a:solidFill>
                        <a:effectLst/>
                        <a:latin typeface="+mn-ea"/>
                        <a:ea typeface="+mn-ea"/>
                      </a:endParaRPr>
                    </a:p>
                  </a:txBody>
                  <a:tcPr anchor="ct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800" b="1" dirty="0">
                          <a:solidFill>
                            <a:schemeClr val="tx1"/>
                          </a:solidFill>
                          <a:effectLst/>
                          <a:latin typeface="+mn-ea"/>
                          <a:ea typeface="+mn-ea"/>
                        </a:rPr>
                        <a:t>e(50) </a:t>
                      </a:r>
                      <a:r>
                        <a:rPr kumimoji="1" lang="en-US" altLang="ja-JP" sz="1200" b="1" dirty="0" err="1">
                          <a:solidFill>
                            <a:schemeClr val="tx1"/>
                          </a:solidFill>
                          <a:effectLst/>
                          <a:latin typeface="+mn-ea"/>
                          <a:ea typeface="+mn-ea"/>
                        </a:rPr>
                        <a:t>Sv</a:t>
                      </a:r>
                      <a:r>
                        <a:rPr kumimoji="1" lang="en-US" altLang="ja-JP" sz="1200" b="1" dirty="0">
                          <a:solidFill>
                            <a:schemeClr val="tx1"/>
                          </a:solidFill>
                          <a:effectLst/>
                          <a:latin typeface="+mn-ea"/>
                          <a:ea typeface="+mn-ea"/>
                        </a:rPr>
                        <a:t>/</a:t>
                      </a:r>
                      <a:r>
                        <a:rPr kumimoji="1" lang="en-US" altLang="ja-JP" sz="1200" b="1" dirty="0" err="1">
                          <a:solidFill>
                            <a:schemeClr val="tx1"/>
                          </a:solidFill>
                          <a:effectLst/>
                          <a:latin typeface="+mn-ea"/>
                          <a:ea typeface="+mn-ea"/>
                        </a:rPr>
                        <a:t>Bq</a:t>
                      </a:r>
                      <a:endParaRPr kumimoji="1" lang="ja-JP" altLang="en-US" sz="1200" b="1" dirty="0">
                        <a:solidFill>
                          <a:schemeClr val="tx1"/>
                        </a:solidFill>
                        <a:effectLst/>
                        <a:latin typeface="+mn-ea"/>
                        <a:ea typeface="+mn-ea"/>
                      </a:endParaRPr>
                    </a:p>
                  </a:txBody>
                  <a:tcPr anchor="ct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800" b="1" dirty="0">
                          <a:solidFill>
                            <a:schemeClr val="tx1"/>
                          </a:solidFill>
                          <a:effectLst/>
                          <a:latin typeface="+mn-ea"/>
                          <a:ea typeface="+mn-ea"/>
                        </a:rPr>
                        <a:t>全身残留率</a:t>
                      </a:r>
                      <a:endParaRPr kumimoji="1" lang="en-US" altLang="ja-JP" sz="1800" b="1" dirty="0">
                        <a:solidFill>
                          <a:schemeClr val="tx1"/>
                        </a:solidFill>
                        <a:effectLst/>
                        <a:latin typeface="+mn-ea"/>
                        <a:ea typeface="+mn-ea"/>
                      </a:endParaRPr>
                    </a:p>
                    <a:p>
                      <a:pPr algn="ctr"/>
                      <a:r>
                        <a:rPr kumimoji="1" lang="ja-JP" altLang="en-US" sz="1200" b="1" dirty="0">
                          <a:solidFill>
                            <a:schemeClr val="tx1"/>
                          </a:solidFill>
                          <a:effectLst/>
                          <a:latin typeface="+mn-ea"/>
                          <a:ea typeface="+mn-ea"/>
                        </a:rPr>
                        <a:t>（摂取</a:t>
                      </a:r>
                      <a:r>
                        <a:rPr kumimoji="1" lang="en-US" altLang="ja-JP" sz="1200" b="1" dirty="0">
                          <a:solidFill>
                            <a:schemeClr val="tx1"/>
                          </a:solidFill>
                          <a:effectLst/>
                          <a:latin typeface="+mn-ea"/>
                          <a:ea typeface="+mn-ea"/>
                        </a:rPr>
                        <a:t>1</a:t>
                      </a:r>
                      <a:r>
                        <a:rPr kumimoji="1" lang="ja-JP" altLang="en-US" sz="1200" b="1" dirty="0">
                          <a:solidFill>
                            <a:schemeClr val="tx1"/>
                          </a:solidFill>
                          <a:effectLst/>
                          <a:latin typeface="+mn-ea"/>
                          <a:ea typeface="+mn-ea"/>
                        </a:rPr>
                        <a:t>日後）</a:t>
                      </a:r>
                    </a:p>
                  </a:txBody>
                  <a:tcPr anchor="ct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800" b="1" dirty="0">
                          <a:solidFill>
                            <a:schemeClr val="tx1"/>
                          </a:solidFill>
                          <a:effectLst/>
                          <a:latin typeface="+mn-ea"/>
                          <a:ea typeface="+mn-ea"/>
                        </a:rPr>
                        <a:t>摂取量</a:t>
                      </a:r>
                      <a:endParaRPr kumimoji="1" lang="en-US" altLang="ja-JP" sz="1800" b="1" dirty="0">
                        <a:solidFill>
                          <a:schemeClr val="tx1"/>
                        </a:solidFill>
                        <a:effectLst/>
                        <a:latin typeface="+mn-ea"/>
                        <a:ea typeface="+mn-ea"/>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err="1">
                          <a:solidFill>
                            <a:schemeClr val="tx1"/>
                          </a:solidFill>
                          <a:effectLst/>
                          <a:latin typeface="+mn-ea"/>
                          <a:ea typeface="+mn-ea"/>
                        </a:rPr>
                        <a:t>Bq</a:t>
                      </a:r>
                      <a:endParaRPr kumimoji="1" lang="ja-JP" altLang="en-US" sz="1200" b="1" dirty="0">
                        <a:solidFill>
                          <a:schemeClr val="tx1"/>
                        </a:solidFill>
                        <a:effectLst/>
                        <a:latin typeface="+mn-ea"/>
                        <a:ea typeface="+mn-ea"/>
                      </a:endParaRPr>
                    </a:p>
                  </a:txBody>
                  <a:tcPr anchor="ct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800" b="1" dirty="0">
                          <a:solidFill>
                            <a:schemeClr val="tx1"/>
                          </a:solidFill>
                          <a:effectLst/>
                          <a:latin typeface="+mn-ea"/>
                          <a:ea typeface="+mn-ea"/>
                        </a:rPr>
                        <a:t>実効線量</a:t>
                      </a:r>
                      <a:endParaRPr kumimoji="1" lang="en-US" altLang="ja-JP" sz="1800" b="1" dirty="0">
                        <a:solidFill>
                          <a:schemeClr val="tx1"/>
                        </a:solidFill>
                        <a:effectLst/>
                        <a:latin typeface="+mn-ea"/>
                        <a:ea typeface="+mn-ea"/>
                      </a:endParaRPr>
                    </a:p>
                    <a:p>
                      <a:pPr algn="ctr"/>
                      <a:r>
                        <a:rPr kumimoji="1" lang="en-US" altLang="ja-JP" sz="1200" b="1" dirty="0" err="1">
                          <a:solidFill>
                            <a:schemeClr val="tx1"/>
                          </a:solidFill>
                          <a:effectLst/>
                          <a:latin typeface="+mn-ea"/>
                          <a:ea typeface="+mn-ea"/>
                        </a:rPr>
                        <a:t>mSv</a:t>
                      </a:r>
                      <a:endParaRPr kumimoji="1" lang="ja-JP" altLang="en-US" sz="1200" b="1" dirty="0">
                        <a:solidFill>
                          <a:schemeClr val="tx1"/>
                        </a:solidFill>
                        <a:effectLst/>
                        <a:latin typeface="+mn-ea"/>
                        <a:ea typeface="+mn-ea"/>
                      </a:endParaRPr>
                    </a:p>
                  </a:txBody>
                  <a:tcPr anchor="ct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486054">
                <a:tc>
                  <a:txBody>
                    <a:bodyPr/>
                    <a:lstStyle/>
                    <a:p>
                      <a:pPr algn="ctr"/>
                      <a:r>
                        <a:rPr kumimoji="1" lang="ja-JP" altLang="en-US" sz="1800" b="1" dirty="0">
                          <a:solidFill>
                            <a:schemeClr val="tx1"/>
                          </a:solidFill>
                          <a:effectLst/>
                          <a:latin typeface="+mn-ea"/>
                          <a:ea typeface="+mn-ea"/>
                        </a:rPr>
                        <a:t>タイプ</a:t>
                      </a:r>
                      <a:r>
                        <a:rPr kumimoji="1" lang="en-US" altLang="ja-JP" sz="1800" b="1" dirty="0">
                          <a:solidFill>
                            <a:schemeClr val="tx1"/>
                          </a:solidFill>
                          <a:effectLst/>
                          <a:latin typeface="+mn-ea"/>
                          <a:ea typeface="+mn-ea"/>
                        </a:rPr>
                        <a:t>S</a:t>
                      </a:r>
                      <a:r>
                        <a:rPr kumimoji="1" lang="ja-JP" altLang="en-US" sz="1800" b="1" dirty="0">
                          <a:solidFill>
                            <a:schemeClr val="tx1"/>
                          </a:solidFill>
                          <a:effectLst/>
                          <a:latin typeface="+mn-ea"/>
                          <a:ea typeface="+mn-ea"/>
                        </a:rPr>
                        <a:t>，</a:t>
                      </a:r>
                      <a:r>
                        <a:rPr kumimoji="1" lang="en-US" altLang="ja-JP" sz="1800" b="1" dirty="0">
                          <a:solidFill>
                            <a:schemeClr val="tx1"/>
                          </a:solidFill>
                          <a:effectLst/>
                          <a:latin typeface="+mn-ea"/>
                          <a:ea typeface="+mn-ea"/>
                        </a:rPr>
                        <a:t>5</a:t>
                      </a:r>
                      <a:r>
                        <a:rPr kumimoji="1" lang="ja-JP" altLang="en-US" sz="1800" b="1" dirty="0">
                          <a:solidFill>
                            <a:schemeClr val="tx1"/>
                          </a:solidFill>
                          <a:effectLst/>
                          <a:latin typeface="+mn-ea"/>
                          <a:ea typeface="+mn-ea"/>
                        </a:rPr>
                        <a:t> </a:t>
                      </a:r>
                      <a:r>
                        <a:rPr kumimoji="1" lang="en-US" altLang="ja-JP" sz="1800" b="1" dirty="0">
                          <a:solidFill>
                            <a:schemeClr val="tx1"/>
                          </a:solidFill>
                          <a:effectLst/>
                          <a:latin typeface="+mn-ea"/>
                          <a:ea typeface="+mn-ea"/>
                        </a:rPr>
                        <a:t>µm</a:t>
                      </a:r>
                      <a:endParaRPr kumimoji="1" lang="ja-JP" altLang="en-US" sz="1800" b="1" dirty="0">
                        <a:solidFill>
                          <a:schemeClr val="tx1"/>
                        </a:solidFill>
                        <a:effectLst/>
                        <a:latin typeface="+mn-ea"/>
                        <a:ea typeface="+mn-ea"/>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800" b="1" dirty="0">
                          <a:solidFill>
                            <a:schemeClr val="tx1"/>
                          </a:solidFill>
                          <a:effectLst/>
                          <a:latin typeface="+mn-ea"/>
                          <a:ea typeface="+mn-ea"/>
                        </a:rPr>
                        <a:t>0.05</a:t>
                      </a:r>
                      <a:endParaRPr kumimoji="1" lang="ja-JP" altLang="en-US" sz="1800" b="1" dirty="0">
                        <a:solidFill>
                          <a:schemeClr val="tx1"/>
                        </a:solidFill>
                        <a:effectLst/>
                        <a:latin typeface="+mn-ea"/>
                        <a:ea typeface="+mn-ea"/>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800" b="1" dirty="0">
                          <a:solidFill>
                            <a:schemeClr val="tx1"/>
                          </a:solidFill>
                          <a:effectLst/>
                          <a:latin typeface="+mn-ea"/>
                          <a:ea typeface="+mn-ea"/>
                        </a:rPr>
                        <a:t>1.7E-08</a:t>
                      </a:r>
                      <a:endParaRPr kumimoji="1" lang="ja-JP" altLang="en-US" sz="1800" b="1" dirty="0">
                        <a:solidFill>
                          <a:schemeClr val="tx1"/>
                        </a:solidFill>
                        <a:effectLst/>
                        <a:latin typeface="+mn-ea"/>
                        <a:ea typeface="+mn-ea"/>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800" b="1" dirty="0">
                          <a:solidFill>
                            <a:schemeClr val="tx1"/>
                          </a:solidFill>
                          <a:effectLst/>
                          <a:latin typeface="+mn-ea"/>
                          <a:ea typeface="+mn-ea"/>
                        </a:rPr>
                        <a:t>0.490</a:t>
                      </a:r>
                      <a:endParaRPr kumimoji="1" lang="ja-JP" altLang="en-US" sz="1800" b="1" dirty="0">
                        <a:solidFill>
                          <a:schemeClr val="tx1"/>
                        </a:solidFill>
                        <a:effectLst/>
                        <a:latin typeface="+mn-ea"/>
                        <a:ea typeface="+mn-ea"/>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800" b="1" dirty="0">
                          <a:solidFill>
                            <a:schemeClr val="tx1"/>
                          </a:solidFill>
                          <a:effectLst/>
                          <a:latin typeface="+mn-ea"/>
                          <a:ea typeface="+mn-ea"/>
                        </a:rPr>
                        <a:t>2.0E+06</a:t>
                      </a:r>
                      <a:endParaRPr kumimoji="1" lang="ja-JP" altLang="en-US" sz="1800" b="1" dirty="0">
                        <a:solidFill>
                          <a:schemeClr val="tx1"/>
                        </a:solidFill>
                        <a:effectLst/>
                        <a:latin typeface="+mn-ea"/>
                        <a:ea typeface="+mn-ea"/>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800" b="1" dirty="0">
                          <a:solidFill>
                            <a:schemeClr val="tx1"/>
                          </a:solidFill>
                          <a:effectLst/>
                          <a:latin typeface="+mn-ea"/>
                          <a:ea typeface="+mn-ea"/>
                        </a:rPr>
                        <a:t>35</a:t>
                      </a:r>
                      <a:endParaRPr kumimoji="1" lang="ja-JP" altLang="en-US" sz="1800" b="1" dirty="0">
                        <a:solidFill>
                          <a:schemeClr val="tx1"/>
                        </a:solidFill>
                        <a:effectLst/>
                        <a:latin typeface="+mn-ea"/>
                        <a:ea typeface="+mn-ea"/>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605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dirty="0">
                          <a:solidFill>
                            <a:schemeClr val="tx1"/>
                          </a:solidFill>
                          <a:effectLst/>
                          <a:latin typeface="+mn-ea"/>
                          <a:ea typeface="+mn-ea"/>
                        </a:rPr>
                        <a:t>タイプ</a:t>
                      </a:r>
                      <a:r>
                        <a:rPr kumimoji="1" lang="en-US" altLang="ja-JP" sz="1800" b="1" dirty="0">
                          <a:solidFill>
                            <a:schemeClr val="tx1"/>
                          </a:solidFill>
                          <a:effectLst/>
                          <a:latin typeface="+mn-ea"/>
                          <a:ea typeface="+mn-ea"/>
                        </a:rPr>
                        <a:t>S</a:t>
                      </a:r>
                      <a:r>
                        <a:rPr kumimoji="1" lang="ja-JP" altLang="en-US" sz="1800" b="1" dirty="0">
                          <a:solidFill>
                            <a:schemeClr val="tx1"/>
                          </a:solidFill>
                          <a:effectLst/>
                          <a:latin typeface="+mn-ea"/>
                          <a:ea typeface="+mn-ea"/>
                        </a:rPr>
                        <a:t>，</a:t>
                      </a:r>
                      <a:r>
                        <a:rPr kumimoji="1" lang="en-US" altLang="ja-JP" sz="1800" b="1" dirty="0">
                          <a:solidFill>
                            <a:schemeClr val="tx1"/>
                          </a:solidFill>
                          <a:effectLst/>
                          <a:latin typeface="+mn-ea"/>
                          <a:ea typeface="+mn-ea"/>
                        </a:rPr>
                        <a:t>1 µm</a:t>
                      </a:r>
                      <a:endParaRPr kumimoji="1" lang="ja-JP" altLang="en-US" sz="1800" b="1" dirty="0">
                        <a:solidFill>
                          <a:schemeClr val="tx1"/>
                        </a:solidFill>
                        <a:effectLst/>
                        <a:latin typeface="+mn-ea"/>
                        <a:ea typeface="+mn-ea"/>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800" b="1" dirty="0">
                          <a:solidFill>
                            <a:schemeClr val="tx1"/>
                          </a:solidFill>
                          <a:effectLst/>
                          <a:latin typeface="+mn-ea"/>
                          <a:ea typeface="+mn-ea"/>
                        </a:rPr>
                        <a:t>0.05</a:t>
                      </a:r>
                      <a:endParaRPr kumimoji="1" lang="ja-JP" altLang="en-US" sz="1800" b="1" dirty="0">
                        <a:solidFill>
                          <a:schemeClr val="tx1"/>
                        </a:solidFill>
                        <a:effectLst/>
                        <a:latin typeface="+mn-ea"/>
                        <a:ea typeface="+mn-ea"/>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800" b="1" dirty="0">
                          <a:solidFill>
                            <a:schemeClr val="tx1"/>
                          </a:solidFill>
                          <a:effectLst/>
                          <a:latin typeface="+mn-ea"/>
                          <a:ea typeface="+mn-ea"/>
                        </a:rPr>
                        <a:t>2.9E-08</a:t>
                      </a:r>
                      <a:endParaRPr kumimoji="1" lang="ja-JP" altLang="en-US" sz="1800" b="1" dirty="0">
                        <a:solidFill>
                          <a:schemeClr val="tx1"/>
                        </a:solidFill>
                        <a:effectLst/>
                        <a:latin typeface="+mn-ea"/>
                        <a:ea typeface="+mn-ea"/>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800" b="1" dirty="0">
                          <a:solidFill>
                            <a:schemeClr val="tx1"/>
                          </a:solidFill>
                          <a:effectLst/>
                          <a:latin typeface="+mn-ea"/>
                          <a:ea typeface="+mn-ea"/>
                        </a:rPr>
                        <a:t>0.346</a:t>
                      </a:r>
                      <a:endParaRPr kumimoji="1" lang="ja-JP" altLang="en-US" sz="1800" b="1" dirty="0">
                        <a:solidFill>
                          <a:schemeClr val="tx1"/>
                        </a:solidFill>
                        <a:effectLst/>
                        <a:latin typeface="+mn-ea"/>
                        <a:ea typeface="+mn-ea"/>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800" b="1" dirty="0">
                          <a:solidFill>
                            <a:schemeClr val="tx1"/>
                          </a:solidFill>
                          <a:effectLst/>
                          <a:latin typeface="+mn-ea"/>
                          <a:ea typeface="+mn-ea"/>
                        </a:rPr>
                        <a:t>2.9E+06</a:t>
                      </a:r>
                      <a:endParaRPr kumimoji="1" lang="ja-JP" altLang="en-US" sz="1800" b="1" dirty="0">
                        <a:solidFill>
                          <a:schemeClr val="tx1"/>
                        </a:solidFill>
                        <a:effectLst/>
                        <a:latin typeface="+mn-ea"/>
                        <a:ea typeface="+mn-ea"/>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800" b="1" dirty="0">
                          <a:solidFill>
                            <a:schemeClr val="tx1"/>
                          </a:solidFill>
                          <a:effectLst/>
                          <a:latin typeface="+mn-ea"/>
                          <a:ea typeface="+mn-ea"/>
                        </a:rPr>
                        <a:t>84</a:t>
                      </a:r>
                      <a:endParaRPr kumimoji="1" lang="ja-JP" altLang="en-US" sz="1800" b="1" dirty="0">
                        <a:solidFill>
                          <a:schemeClr val="tx1"/>
                        </a:solidFill>
                        <a:effectLst/>
                        <a:latin typeface="+mn-ea"/>
                        <a:ea typeface="+mn-ea"/>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8605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dirty="0">
                          <a:solidFill>
                            <a:schemeClr val="tx1"/>
                          </a:solidFill>
                          <a:effectLst/>
                          <a:latin typeface="+mn-ea"/>
                          <a:ea typeface="+mn-ea"/>
                        </a:rPr>
                        <a:t>タイプ</a:t>
                      </a:r>
                      <a:r>
                        <a:rPr kumimoji="1" lang="en-US" altLang="ja-JP" sz="1800" b="1" dirty="0">
                          <a:solidFill>
                            <a:schemeClr val="tx1"/>
                          </a:solidFill>
                          <a:effectLst/>
                          <a:latin typeface="+mn-ea"/>
                          <a:ea typeface="+mn-ea"/>
                        </a:rPr>
                        <a:t>M</a:t>
                      </a:r>
                      <a:r>
                        <a:rPr kumimoji="1" lang="ja-JP" altLang="en-US" sz="1800" b="1" dirty="0">
                          <a:solidFill>
                            <a:schemeClr val="tx1"/>
                          </a:solidFill>
                          <a:effectLst/>
                          <a:latin typeface="+mn-ea"/>
                          <a:ea typeface="+mn-ea"/>
                        </a:rPr>
                        <a:t>，</a:t>
                      </a:r>
                      <a:r>
                        <a:rPr kumimoji="1" lang="en-US" altLang="ja-JP" sz="1800" b="1" dirty="0">
                          <a:solidFill>
                            <a:schemeClr val="tx1"/>
                          </a:solidFill>
                          <a:effectLst/>
                          <a:latin typeface="+mn-ea"/>
                          <a:ea typeface="+mn-ea"/>
                        </a:rPr>
                        <a:t>5 µm</a:t>
                      </a:r>
                      <a:endParaRPr kumimoji="1" lang="ja-JP" altLang="en-US" sz="1800" b="1" dirty="0">
                        <a:solidFill>
                          <a:schemeClr val="tx1"/>
                        </a:solidFill>
                        <a:effectLst/>
                        <a:latin typeface="+mn-ea"/>
                        <a:ea typeface="+mn-ea"/>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800" b="1" dirty="0">
                          <a:solidFill>
                            <a:schemeClr val="tx1"/>
                          </a:solidFill>
                          <a:effectLst/>
                          <a:latin typeface="+mn-ea"/>
                          <a:ea typeface="+mn-ea"/>
                        </a:rPr>
                        <a:t>0.1</a:t>
                      </a:r>
                      <a:endParaRPr kumimoji="1" lang="ja-JP" altLang="en-US" sz="1800" b="1" dirty="0">
                        <a:solidFill>
                          <a:schemeClr val="tx1"/>
                        </a:solidFill>
                        <a:effectLst/>
                        <a:latin typeface="+mn-ea"/>
                        <a:ea typeface="+mn-ea"/>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800" b="1" dirty="0">
                          <a:solidFill>
                            <a:schemeClr val="tx1"/>
                          </a:solidFill>
                          <a:effectLst/>
                          <a:latin typeface="+mn-ea"/>
                          <a:ea typeface="+mn-ea"/>
                        </a:rPr>
                        <a:t>7.1E-09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800" b="1" dirty="0">
                          <a:solidFill>
                            <a:schemeClr val="tx1"/>
                          </a:solidFill>
                          <a:effectLst/>
                          <a:latin typeface="+mn-ea"/>
                          <a:ea typeface="+mn-ea"/>
                        </a:rPr>
                        <a:t>0.485</a:t>
                      </a:r>
                      <a:endParaRPr kumimoji="1" lang="ja-JP" altLang="en-US" sz="1800" b="1" dirty="0">
                        <a:solidFill>
                          <a:schemeClr val="tx1"/>
                        </a:solidFill>
                        <a:effectLst/>
                        <a:latin typeface="+mn-ea"/>
                        <a:ea typeface="+mn-ea"/>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800" b="1" dirty="0">
                          <a:solidFill>
                            <a:schemeClr val="tx1"/>
                          </a:solidFill>
                          <a:effectLst/>
                          <a:latin typeface="+mn-ea"/>
                          <a:ea typeface="+mn-ea"/>
                        </a:rPr>
                        <a:t>2.1E+06</a:t>
                      </a:r>
                      <a:endParaRPr kumimoji="1" lang="ja-JP" altLang="en-US" sz="1800" b="1" dirty="0">
                        <a:solidFill>
                          <a:schemeClr val="tx1"/>
                        </a:solidFill>
                        <a:effectLst/>
                        <a:latin typeface="+mn-ea"/>
                        <a:ea typeface="+mn-ea"/>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800" b="1" dirty="0">
                          <a:solidFill>
                            <a:schemeClr val="tx1"/>
                          </a:solidFill>
                          <a:effectLst/>
                          <a:latin typeface="+mn-ea"/>
                          <a:ea typeface="+mn-ea"/>
                        </a:rPr>
                        <a:t>15</a:t>
                      </a:r>
                      <a:endParaRPr kumimoji="1" lang="ja-JP" altLang="en-US" sz="1800" b="1" dirty="0">
                        <a:solidFill>
                          <a:schemeClr val="tx1"/>
                        </a:solidFill>
                        <a:effectLst/>
                        <a:latin typeface="+mn-ea"/>
                        <a:ea typeface="+mn-ea"/>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8605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dirty="0">
                          <a:solidFill>
                            <a:schemeClr val="tx1"/>
                          </a:solidFill>
                          <a:effectLst/>
                          <a:latin typeface="+mn-ea"/>
                          <a:ea typeface="+mn-ea"/>
                        </a:rPr>
                        <a:t>タイプ</a:t>
                      </a:r>
                      <a:r>
                        <a:rPr kumimoji="1" lang="en-US" altLang="ja-JP" sz="1800" b="1" dirty="0">
                          <a:solidFill>
                            <a:schemeClr val="tx1"/>
                          </a:solidFill>
                          <a:effectLst/>
                          <a:latin typeface="+mn-ea"/>
                          <a:ea typeface="+mn-ea"/>
                        </a:rPr>
                        <a:t>M</a:t>
                      </a:r>
                      <a:r>
                        <a:rPr kumimoji="1" lang="ja-JP" altLang="en-US" sz="1800" b="1" dirty="0">
                          <a:solidFill>
                            <a:schemeClr val="tx1"/>
                          </a:solidFill>
                          <a:effectLst/>
                          <a:latin typeface="+mn-ea"/>
                          <a:ea typeface="+mn-ea"/>
                        </a:rPr>
                        <a:t>，</a:t>
                      </a:r>
                      <a:r>
                        <a:rPr kumimoji="1" lang="en-US" altLang="ja-JP" sz="1800" b="1" dirty="0">
                          <a:solidFill>
                            <a:schemeClr val="tx1"/>
                          </a:solidFill>
                          <a:effectLst/>
                          <a:latin typeface="+mn-ea"/>
                          <a:ea typeface="+mn-ea"/>
                        </a:rPr>
                        <a:t>1 µm</a:t>
                      </a:r>
                      <a:endParaRPr kumimoji="1" lang="ja-JP" altLang="en-US" sz="1800" b="1" dirty="0">
                        <a:solidFill>
                          <a:schemeClr val="tx1"/>
                        </a:solidFill>
                        <a:effectLst/>
                        <a:latin typeface="+mn-ea"/>
                        <a:ea typeface="+mn-ea"/>
                      </a:endParaRPr>
                    </a:p>
                  </a:txBody>
                  <a:tcPr anchor="ct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800" b="1">
                          <a:solidFill>
                            <a:schemeClr val="tx1"/>
                          </a:solidFill>
                          <a:effectLst/>
                          <a:latin typeface="+mn-ea"/>
                          <a:ea typeface="+mn-ea"/>
                        </a:rPr>
                        <a:t>0.1</a:t>
                      </a:r>
                      <a:endParaRPr kumimoji="1" lang="ja-JP" altLang="en-US" sz="1800" b="1" dirty="0">
                        <a:solidFill>
                          <a:schemeClr val="tx1"/>
                        </a:solidFill>
                        <a:effectLst/>
                        <a:latin typeface="+mn-ea"/>
                        <a:ea typeface="+mn-ea"/>
                      </a:endParaRPr>
                    </a:p>
                  </a:txBody>
                  <a:tcPr anchor="ct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800" b="1" dirty="0">
                          <a:solidFill>
                            <a:schemeClr val="tx1"/>
                          </a:solidFill>
                          <a:effectLst/>
                          <a:latin typeface="+mn-ea"/>
                          <a:ea typeface="+mn-ea"/>
                        </a:rPr>
                        <a:t>9.6E-09</a:t>
                      </a:r>
                      <a:endParaRPr kumimoji="1" lang="ja-JP" altLang="en-US" sz="1800" b="1" dirty="0">
                        <a:solidFill>
                          <a:schemeClr val="tx1"/>
                        </a:solidFill>
                        <a:effectLst/>
                        <a:latin typeface="+mn-ea"/>
                        <a:ea typeface="+mn-ea"/>
                      </a:endParaRPr>
                    </a:p>
                  </a:txBody>
                  <a:tcPr anchor="ct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800" b="1" dirty="0">
                          <a:solidFill>
                            <a:schemeClr val="tx1"/>
                          </a:solidFill>
                          <a:effectLst/>
                          <a:latin typeface="+mn-ea"/>
                          <a:ea typeface="+mn-ea"/>
                        </a:rPr>
                        <a:t>0.340</a:t>
                      </a:r>
                      <a:endParaRPr kumimoji="1" lang="ja-JP" altLang="en-US" sz="1800" b="1" dirty="0">
                        <a:solidFill>
                          <a:schemeClr val="tx1"/>
                        </a:solidFill>
                        <a:effectLst/>
                        <a:latin typeface="+mn-ea"/>
                        <a:ea typeface="+mn-ea"/>
                      </a:endParaRPr>
                    </a:p>
                  </a:txBody>
                  <a:tcPr anchor="ct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800" b="1" dirty="0">
                          <a:solidFill>
                            <a:schemeClr val="tx1"/>
                          </a:solidFill>
                          <a:effectLst/>
                          <a:latin typeface="+mn-ea"/>
                          <a:ea typeface="+mn-ea"/>
                        </a:rPr>
                        <a:t>2.9E+06</a:t>
                      </a:r>
                      <a:endParaRPr kumimoji="1" lang="ja-JP" altLang="en-US" sz="1800" b="1" dirty="0">
                        <a:solidFill>
                          <a:schemeClr val="tx1"/>
                        </a:solidFill>
                        <a:effectLst/>
                        <a:latin typeface="+mn-ea"/>
                        <a:ea typeface="+mn-ea"/>
                      </a:endParaRPr>
                    </a:p>
                  </a:txBody>
                  <a:tcPr anchor="ct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800" b="1" dirty="0">
                          <a:solidFill>
                            <a:schemeClr val="tx1"/>
                          </a:solidFill>
                          <a:effectLst/>
                          <a:latin typeface="+mn-ea"/>
                          <a:ea typeface="+mn-ea"/>
                        </a:rPr>
                        <a:t>28</a:t>
                      </a:r>
                      <a:endParaRPr kumimoji="1" lang="ja-JP" altLang="en-US" sz="1800" b="1" dirty="0">
                        <a:solidFill>
                          <a:schemeClr val="tx1"/>
                        </a:solidFill>
                        <a:effectLst/>
                        <a:latin typeface="+mn-ea"/>
                        <a:ea typeface="+mn-ea"/>
                      </a:endParaRPr>
                    </a:p>
                  </a:txBody>
                  <a:tcPr anchor="ct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grpSp>
        <p:nvGrpSpPr>
          <p:cNvPr id="8" name="グループ化 7"/>
          <p:cNvGrpSpPr/>
          <p:nvPr/>
        </p:nvGrpSpPr>
        <p:grpSpPr>
          <a:xfrm>
            <a:off x="8316416" y="3140968"/>
            <a:ext cx="785599" cy="720080"/>
            <a:chOff x="8316416" y="3140968"/>
            <a:chExt cx="785599" cy="720080"/>
          </a:xfrm>
        </p:grpSpPr>
        <p:sp>
          <p:nvSpPr>
            <p:cNvPr id="2" name="上カーブ矢印 1"/>
            <p:cNvSpPr/>
            <p:nvPr/>
          </p:nvSpPr>
          <p:spPr>
            <a:xfrm rot="16200000">
              <a:off x="8172400" y="3284984"/>
              <a:ext cx="504056" cy="216024"/>
            </a:xfrm>
            <a:prstGeom prst="curvedUpArrow">
              <a:avLst>
                <a:gd name="adj1" fmla="val 25000"/>
                <a:gd name="adj2" fmla="val 64815"/>
                <a:gd name="adj3" fmla="val 45576"/>
              </a:avLst>
            </a:prstGeom>
            <a:solidFill>
              <a:srgbClr val="FF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solidFill>
                  <a:schemeClr val="tx1"/>
                </a:solidFill>
              </a:endParaRPr>
            </a:p>
          </p:txBody>
        </p:sp>
        <p:sp>
          <p:nvSpPr>
            <p:cNvPr id="3" name="テキスト ボックス 2"/>
            <p:cNvSpPr txBox="1"/>
            <p:nvPr/>
          </p:nvSpPr>
          <p:spPr>
            <a:xfrm>
              <a:off x="8370725" y="3522494"/>
              <a:ext cx="731290" cy="338554"/>
            </a:xfrm>
            <a:prstGeom prst="rect">
              <a:avLst/>
            </a:prstGeom>
            <a:noFill/>
          </p:spPr>
          <p:txBody>
            <a:bodyPr wrap="none" rtlCol="0">
              <a:spAutoFit/>
            </a:bodyPr>
            <a:lstStyle/>
            <a:p>
              <a:r>
                <a:rPr kumimoji="1" lang="en-US" altLang="ja-JP" sz="1600" dirty="0">
                  <a:solidFill>
                    <a:srgbClr val="FF0000"/>
                  </a:solidFill>
                  <a:effectLst>
                    <a:outerShdw blurRad="38100" dist="38100" dir="2700000" algn="tl">
                      <a:srgbClr val="000000">
                        <a:alpha val="43137"/>
                      </a:srgbClr>
                    </a:outerShdw>
                  </a:effectLst>
                  <a:latin typeface="Arial Black" panose="020B0A04020102020204" pitchFamily="34" charset="0"/>
                  <a:ea typeface="HGP創英角ｺﾞｼｯｸUB" panose="020B0900000000000000" pitchFamily="50" charset="-128"/>
                </a:rPr>
                <a:t>5.6</a:t>
              </a:r>
              <a:r>
                <a:rPr kumimoji="1" lang="ja-JP" altLang="en-US" sz="1600" dirty="0">
                  <a:solidFill>
                    <a:srgbClr val="FF0000"/>
                  </a:solidFill>
                  <a:effectLst>
                    <a:outerShdw blurRad="38100" dist="38100" dir="2700000" algn="tl">
                      <a:srgbClr val="000000">
                        <a:alpha val="43137"/>
                      </a:srgbClr>
                    </a:outerShdw>
                  </a:effectLst>
                  <a:latin typeface="Arial Black" panose="020B0A04020102020204" pitchFamily="34" charset="0"/>
                  <a:ea typeface="HGP創英角ｺﾞｼｯｸUB" panose="020B0900000000000000" pitchFamily="50" charset="-128"/>
                </a:rPr>
                <a:t>倍</a:t>
              </a:r>
            </a:p>
          </p:txBody>
        </p:sp>
      </p:grpSp>
      <p:sp>
        <p:nvSpPr>
          <p:cNvPr id="10" name="テキスト ボックス 9"/>
          <p:cNvSpPr txBox="1"/>
          <p:nvPr/>
        </p:nvSpPr>
        <p:spPr>
          <a:xfrm>
            <a:off x="5320163" y="4941168"/>
            <a:ext cx="3249608" cy="523220"/>
          </a:xfrm>
          <a:prstGeom prst="rect">
            <a:avLst/>
          </a:prstGeom>
          <a:noFill/>
        </p:spPr>
        <p:txBody>
          <a:bodyPr wrap="none" rtlCol="0">
            <a:spAutoFit/>
          </a:bodyPr>
          <a:lstStyle/>
          <a:p>
            <a:pPr algn="ctr"/>
            <a:r>
              <a:rPr kumimoji="1" lang="ja-JP" altLang="en-US" sz="2800" dirty="0">
                <a:solidFill>
                  <a:srgbClr val="FF0000"/>
                </a:solidFill>
                <a:latin typeface="Arial Black" panose="020B0A04020102020204" pitchFamily="34" charset="0"/>
                <a:ea typeface="HGP創英角ｺﾞｼｯｸUB" panose="020B0900000000000000" pitchFamily="50" charset="-128"/>
              </a:rPr>
              <a:t>現場の情報が重要</a:t>
            </a:r>
            <a:r>
              <a:rPr kumimoji="1" lang="en-US" altLang="ja-JP" sz="2800" dirty="0">
                <a:solidFill>
                  <a:srgbClr val="FF0000"/>
                </a:solidFill>
                <a:latin typeface="Arial Black" panose="020B0A04020102020204" pitchFamily="34" charset="0"/>
                <a:ea typeface="HGP創英角ｺﾞｼｯｸUB" panose="020B0900000000000000" pitchFamily="50" charset="-128"/>
              </a:rPr>
              <a:t>!!</a:t>
            </a:r>
            <a:endParaRPr kumimoji="1" lang="ja-JP" altLang="en-US" sz="2800" dirty="0">
              <a:solidFill>
                <a:srgbClr val="FF0000"/>
              </a:solidFill>
              <a:latin typeface="Arial Black" panose="020B0A04020102020204" pitchFamily="34" charset="0"/>
              <a:ea typeface="HGP創英角ｺﾞｼｯｸUB" panose="020B0900000000000000" pitchFamily="50" charset="-128"/>
            </a:endParaRPr>
          </a:p>
        </p:txBody>
      </p:sp>
      <p:sp>
        <p:nvSpPr>
          <p:cNvPr id="5" name="スライド番号プレースホルダー 4">
            <a:extLst>
              <a:ext uri="{FF2B5EF4-FFF2-40B4-BE49-F238E27FC236}">
                <a16:creationId xmlns:a16="http://schemas.microsoft.com/office/drawing/2014/main" id="{B65892DF-C280-FA49-B77F-8B3C48A02BEF}"/>
              </a:ext>
            </a:extLst>
          </p:cNvPr>
          <p:cNvSpPr>
            <a:spLocks noGrp="1"/>
          </p:cNvSpPr>
          <p:nvPr>
            <p:ph type="sldNum" sz="quarter" idx="12"/>
          </p:nvPr>
        </p:nvSpPr>
        <p:spPr>
          <a:xfrm>
            <a:off x="6944966" y="6342268"/>
            <a:ext cx="2057400" cy="365125"/>
          </a:xfrm>
        </p:spPr>
        <p:txBody>
          <a:bodyPr/>
          <a:lstStyle/>
          <a:p>
            <a:fld id="{58DD1769-DAE9-6C4E-82F4-B62273FFA290}" type="slidenum">
              <a:rPr kumimoji="1" lang="ja-JP" altLang="en-US" smtClean="0"/>
              <a:t>31</a:t>
            </a:fld>
            <a:endParaRPr kumimoji="1" lang="ja-JP" altLang="en-US"/>
          </a:p>
        </p:txBody>
      </p:sp>
      <p:sp>
        <p:nvSpPr>
          <p:cNvPr id="9" name="正方形/長方形 8">
            <a:extLst>
              <a:ext uri="{FF2B5EF4-FFF2-40B4-BE49-F238E27FC236}">
                <a16:creationId xmlns:a16="http://schemas.microsoft.com/office/drawing/2014/main" id="{0881FEC3-BEA2-9249-AA47-78DE87D55BA6}"/>
              </a:ext>
            </a:extLst>
          </p:cNvPr>
          <p:cNvSpPr/>
          <p:nvPr/>
        </p:nvSpPr>
        <p:spPr>
          <a:xfrm>
            <a:off x="2537011" y="4986220"/>
            <a:ext cx="2680447" cy="1384995"/>
          </a:xfrm>
          <a:prstGeom prst="rect">
            <a:avLst/>
          </a:prstGeom>
        </p:spPr>
        <p:txBody>
          <a:bodyPr wrap="square">
            <a:spAutoFit/>
          </a:bodyPr>
          <a:lstStyle/>
          <a:p>
            <a:r>
              <a:rPr lang="ja-JP" altLang="en-US" sz="1400"/>
              <a:t>この数値の違いが計算結果の違いとなる。</a:t>
            </a:r>
          </a:p>
          <a:p>
            <a:r>
              <a:rPr lang="ja-JP" altLang="en-US" sz="1400"/>
              <a:t>この係数の違いは、吸入した放射性物質の化学的形態の違いによる体内における吸収速度の違いと、粒径の違いによる。</a:t>
            </a:r>
          </a:p>
        </p:txBody>
      </p:sp>
      <p:sp>
        <p:nvSpPr>
          <p:cNvPr id="11" name="角丸四角形 10">
            <a:extLst>
              <a:ext uri="{FF2B5EF4-FFF2-40B4-BE49-F238E27FC236}">
                <a16:creationId xmlns:a16="http://schemas.microsoft.com/office/drawing/2014/main" id="{E9B36C5C-694D-5B4C-A977-CD1689DB4FC5}"/>
              </a:ext>
            </a:extLst>
          </p:cNvPr>
          <p:cNvSpPr/>
          <p:nvPr/>
        </p:nvSpPr>
        <p:spPr>
          <a:xfrm>
            <a:off x="2976282" y="1700808"/>
            <a:ext cx="1595718" cy="288912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上矢印 11">
            <a:extLst>
              <a:ext uri="{FF2B5EF4-FFF2-40B4-BE49-F238E27FC236}">
                <a16:creationId xmlns:a16="http://schemas.microsoft.com/office/drawing/2014/main" id="{2EB0FF17-14E3-B04E-8D4B-573707FAC8B4}"/>
              </a:ext>
            </a:extLst>
          </p:cNvPr>
          <p:cNvSpPr/>
          <p:nvPr/>
        </p:nvSpPr>
        <p:spPr>
          <a:xfrm>
            <a:off x="3536576" y="4589929"/>
            <a:ext cx="475129" cy="39088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75FE3C80-4211-7342-B583-66E6A5348692}"/>
              </a:ext>
            </a:extLst>
          </p:cNvPr>
          <p:cNvSpPr txBox="1"/>
          <p:nvPr/>
        </p:nvSpPr>
        <p:spPr>
          <a:xfrm>
            <a:off x="6044720" y="5494051"/>
            <a:ext cx="1800493" cy="369332"/>
          </a:xfrm>
          <a:prstGeom prst="rect">
            <a:avLst/>
          </a:prstGeom>
          <a:noFill/>
        </p:spPr>
        <p:txBody>
          <a:bodyPr wrap="none" rtlCol="0">
            <a:spAutoFit/>
          </a:bodyPr>
          <a:lstStyle/>
          <a:p>
            <a:r>
              <a:rPr kumimoji="1" lang="ja-JP" altLang="en-US">
                <a:solidFill>
                  <a:srgbClr val="FF0000"/>
                </a:solidFill>
              </a:rPr>
              <a:t>化学形態、粒径</a:t>
            </a:r>
          </a:p>
        </p:txBody>
      </p:sp>
    </p:spTree>
    <p:extLst>
      <p:ext uri="{BB962C8B-B14F-4D97-AF65-F5344CB8AC3E}">
        <p14:creationId xmlns:p14="http://schemas.microsoft.com/office/powerpoint/2010/main" val="3762313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9111B055-0CDD-C949-876C-E14E14C00C89}"/>
              </a:ext>
            </a:extLst>
          </p:cNvPr>
          <p:cNvSpPr>
            <a:spLocks noGrp="1"/>
          </p:cNvSpPr>
          <p:nvPr>
            <p:ph type="title"/>
          </p:nvPr>
        </p:nvSpPr>
        <p:spPr/>
        <p:txBody>
          <a:bodyPr/>
          <a:lstStyle/>
          <a:p>
            <a:r>
              <a:rPr kumimoji="1" lang="ja-JP" altLang="en-US"/>
              <a:t>まとめ</a:t>
            </a:r>
          </a:p>
        </p:txBody>
      </p:sp>
      <p:sp>
        <p:nvSpPr>
          <p:cNvPr id="4" name="コンテンツ プレースホルダー 3">
            <a:extLst>
              <a:ext uri="{FF2B5EF4-FFF2-40B4-BE49-F238E27FC236}">
                <a16:creationId xmlns:a16="http://schemas.microsoft.com/office/drawing/2014/main" id="{E1C8BDDD-0C87-AE41-90A7-F15B5DA5A5FC}"/>
              </a:ext>
            </a:extLst>
          </p:cNvPr>
          <p:cNvSpPr>
            <a:spLocks noGrp="1"/>
          </p:cNvSpPr>
          <p:nvPr>
            <p:ph idx="1"/>
          </p:nvPr>
        </p:nvSpPr>
        <p:spPr/>
        <p:txBody>
          <a:bodyPr>
            <a:normAutofit/>
          </a:bodyPr>
          <a:lstStyle/>
          <a:p>
            <a:r>
              <a:rPr lang="ja-JP" altLang="en-US"/>
              <a:t>被ばく</a:t>
            </a:r>
            <a:r>
              <a:rPr lang="ja-JP" altLang="en-US" dirty="0"/>
              <a:t>線量評価は、治療方針・予後の推定等に必要であり、様々な方法を用いて実施し、総合的に判断する。</a:t>
            </a:r>
            <a:endParaRPr lang="en-US" altLang="ja-JP" dirty="0"/>
          </a:p>
          <a:p>
            <a:r>
              <a:rPr lang="ja-JP" altLang="en-US" dirty="0"/>
              <a:t>外部被ばく線量計算</a:t>
            </a:r>
            <a:r>
              <a:rPr lang="en-US" altLang="ja-JP" dirty="0"/>
              <a:t>:</a:t>
            </a:r>
            <a:r>
              <a:rPr lang="en-US" altLang="ja-JP" dirty="0" err="1"/>
              <a:t>Bq→Sv</a:t>
            </a:r>
            <a:r>
              <a:rPr lang="en-US" altLang="ja-JP" dirty="0"/>
              <a:t>  </a:t>
            </a:r>
            <a:r>
              <a:rPr lang="ja-JP" altLang="en-US" dirty="0"/>
              <a:t>実効線量率定数</a:t>
            </a:r>
            <a:r>
              <a:rPr lang="en-US" altLang="ja-JP" dirty="0"/>
              <a:t>[µ</a:t>
            </a:r>
            <a:r>
              <a:rPr lang="en-US" altLang="ja-JP" dirty="0" err="1"/>
              <a:t>Sv</a:t>
            </a:r>
            <a:r>
              <a:rPr lang="en-US" altLang="ja-JP" dirty="0"/>
              <a:t> m</a:t>
            </a:r>
            <a:r>
              <a:rPr lang="en-US" altLang="ja-JP" baseline="30000" dirty="0"/>
              <a:t>2 </a:t>
            </a:r>
            <a:r>
              <a:rPr lang="en-US" altLang="ja-JP" dirty="0"/>
              <a:t>MBq</a:t>
            </a:r>
            <a:r>
              <a:rPr lang="en-US" altLang="ja-JP" baseline="30000" dirty="0"/>
              <a:t>-1 </a:t>
            </a:r>
            <a:r>
              <a:rPr lang="en-US" altLang="ja-JP" dirty="0"/>
              <a:t>h</a:t>
            </a:r>
            <a:r>
              <a:rPr lang="en-US" altLang="ja-JP" baseline="30000" dirty="0"/>
              <a:t>-1</a:t>
            </a:r>
            <a:r>
              <a:rPr lang="en-US" altLang="ja-JP" dirty="0"/>
              <a:t>]</a:t>
            </a:r>
          </a:p>
          <a:p>
            <a:r>
              <a:rPr lang="ja-JP" altLang="en-US" dirty="0"/>
              <a:t>皮膚等価線量計算</a:t>
            </a:r>
            <a:r>
              <a:rPr lang="en-US" altLang="ja-JP" dirty="0"/>
              <a:t>:</a:t>
            </a:r>
            <a:r>
              <a:rPr lang="en-US" altLang="ja-JP" dirty="0" err="1"/>
              <a:t>Bq</a:t>
            </a:r>
            <a:r>
              <a:rPr lang="en-US" altLang="ja-JP" dirty="0"/>
              <a:t>/㎠→</a:t>
            </a:r>
            <a:r>
              <a:rPr lang="en-US" altLang="ja-JP" dirty="0" err="1"/>
              <a:t>Gy</a:t>
            </a:r>
            <a:r>
              <a:rPr lang="en-US" altLang="ja-JP" dirty="0"/>
              <a:t>  </a:t>
            </a:r>
            <a:r>
              <a:rPr lang="ja-JP" altLang="en-US" dirty="0"/>
              <a:t>換算係数</a:t>
            </a:r>
            <a:r>
              <a:rPr lang="en-US" altLang="ja-JP" dirty="0"/>
              <a:t>[</a:t>
            </a:r>
            <a:r>
              <a:rPr lang="en-US" altLang="ja-JP" dirty="0" err="1"/>
              <a:t>nGy</a:t>
            </a:r>
            <a:r>
              <a:rPr lang="en-US" altLang="ja-JP" dirty="0"/>
              <a:t> h</a:t>
            </a:r>
            <a:r>
              <a:rPr lang="en-US" altLang="ja-JP" baseline="30000" dirty="0"/>
              <a:t>-1</a:t>
            </a:r>
            <a:r>
              <a:rPr lang="en-US" altLang="ja-JP" dirty="0"/>
              <a:t>/</a:t>
            </a:r>
            <a:r>
              <a:rPr lang="en-US" altLang="ja-JP" dirty="0" err="1"/>
              <a:t>Bq</a:t>
            </a:r>
            <a:r>
              <a:rPr lang="en-US" altLang="ja-JP" dirty="0"/>
              <a:t> cm</a:t>
            </a:r>
            <a:r>
              <a:rPr lang="en-US" altLang="ja-JP" baseline="30000" dirty="0"/>
              <a:t>-2</a:t>
            </a:r>
            <a:r>
              <a:rPr lang="en-US" altLang="ja-JP" dirty="0"/>
              <a:t>]</a:t>
            </a:r>
          </a:p>
          <a:p>
            <a:r>
              <a:rPr lang="ja-JP" altLang="en-US" dirty="0"/>
              <a:t>内部被ばく線量計算</a:t>
            </a:r>
            <a:r>
              <a:rPr lang="en-US" altLang="ja-JP" dirty="0"/>
              <a:t>:</a:t>
            </a:r>
            <a:r>
              <a:rPr lang="en-US" altLang="ja-JP" dirty="0" err="1"/>
              <a:t>Bq→Sv</a:t>
            </a:r>
            <a:r>
              <a:rPr lang="en-US" altLang="ja-JP" dirty="0"/>
              <a:t>  </a:t>
            </a:r>
            <a:r>
              <a:rPr lang="ja-JP" altLang="en-US" dirty="0"/>
              <a:t>内部被ばく線量係数</a:t>
            </a:r>
            <a:r>
              <a:rPr lang="en-US" altLang="ja-JP" dirty="0"/>
              <a:t>[</a:t>
            </a:r>
            <a:r>
              <a:rPr lang="en-US" altLang="ja-JP" dirty="0" err="1"/>
              <a:t>Sv</a:t>
            </a:r>
            <a:r>
              <a:rPr lang="en-US" altLang="ja-JP" dirty="0"/>
              <a:t>/</a:t>
            </a:r>
            <a:r>
              <a:rPr lang="en-US" altLang="ja-JP" dirty="0" err="1"/>
              <a:t>Bq</a:t>
            </a:r>
            <a:r>
              <a:rPr lang="en-US" altLang="ja-JP" dirty="0"/>
              <a:t>]</a:t>
            </a:r>
          </a:p>
          <a:p>
            <a:r>
              <a:rPr lang="ja-JP" altLang="en-US" dirty="0"/>
              <a:t>急性摂取の残留割合</a:t>
            </a:r>
            <a:r>
              <a:rPr lang="en-US" altLang="ja-JP" dirty="0"/>
              <a:t>(</a:t>
            </a:r>
            <a:r>
              <a:rPr lang="ja-JP" altLang="en-US" dirty="0"/>
              <a:t>減衰率</a:t>
            </a:r>
            <a:r>
              <a:rPr lang="en-US" altLang="ja-JP" dirty="0"/>
              <a:t>×</a:t>
            </a:r>
            <a:r>
              <a:rPr lang="ja-JP" altLang="en-US" dirty="0"/>
              <a:t>排泄率</a:t>
            </a:r>
            <a:r>
              <a:rPr lang="en-US" altLang="ja-JP" dirty="0"/>
              <a:t>)</a:t>
            </a:r>
            <a:r>
              <a:rPr lang="ja-JP" altLang="en-US" dirty="0" err="1"/>
              <a:t>、</a:t>
            </a:r>
            <a:r>
              <a:rPr lang="ja-JP" altLang="en-US" dirty="0"/>
              <a:t>慢性摂取のそれぞれのシナリオから摂取量を計算し、預託実効線量として評価</a:t>
            </a:r>
          </a:p>
        </p:txBody>
      </p:sp>
      <p:sp>
        <p:nvSpPr>
          <p:cNvPr id="2" name="スライド番号プレースホルダー 1">
            <a:extLst>
              <a:ext uri="{FF2B5EF4-FFF2-40B4-BE49-F238E27FC236}">
                <a16:creationId xmlns:a16="http://schemas.microsoft.com/office/drawing/2014/main" id="{4DCD7484-75BE-0F4E-A0D3-A94379ECA8CD}"/>
              </a:ext>
            </a:extLst>
          </p:cNvPr>
          <p:cNvSpPr>
            <a:spLocks noGrp="1"/>
          </p:cNvSpPr>
          <p:nvPr>
            <p:ph type="sldNum" sz="quarter" idx="12"/>
          </p:nvPr>
        </p:nvSpPr>
        <p:spPr/>
        <p:txBody>
          <a:bodyPr/>
          <a:lstStyle/>
          <a:p>
            <a:fld id="{58DD1769-DAE9-6C4E-82F4-B62273FFA290}" type="slidenum">
              <a:rPr kumimoji="1" lang="ja-JP" altLang="en-US" smtClean="0"/>
              <a:t>32</a:t>
            </a:fld>
            <a:endParaRPr kumimoji="1" lang="ja-JP" altLang="en-US"/>
          </a:p>
        </p:txBody>
      </p:sp>
    </p:spTree>
    <p:extLst>
      <p:ext uri="{BB962C8B-B14F-4D97-AF65-F5344CB8AC3E}">
        <p14:creationId xmlns:p14="http://schemas.microsoft.com/office/powerpoint/2010/main" val="12849279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p:txBody>
          <a:bodyPr/>
          <a:lstStyle/>
          <a:p>
            <a:r>
              <a:rPr lang="ja-JP" altLang="en-US"/>
              <a:t>実効線量（当量）係数</a:t>
            </a:r>
            <a:r>
              <a:rPr lang="en-US" altLang="ja-JP"/>
              <a:t>-</a:t>
            </a:r>
            <a:r>
              <a:rPr lang="ja-JP" altLang="en-US"/>
              <a:t>作業者</a:t>
            </a:r>
            <a:endParaRPr lang="ja-JP" altLang="en-US" dirty="0"/>
          </a:p>
        </p:txBody>
      </p:sp>
      <p:graphicFrame>
        <p:nvGraphicFramePr>
          <p:cNvPr id="5" name="表 4"/>
          <p:cNvGraphicFramePr>
            <a:graphicFrameLocks noGrp="1"/>
          </p:cNvGraphicFramePr>
          <p:nvPr>
            <p:extLst>
              <p:ext uri="{D42A27DB-BD31-4B8C-83A1-F6EECF244321}">
                <p14:modId xmlns:p14="http://schemas.microsoft.com/office/powerpoint/2010/main" val="3955673830"/>
              </p:ext>
            </p:extLst>
          </p:nvPr>
        </p:nvGraphicFramePr>
        <p:xfrm>
          <a:off x="251519" y="1272209"/>
          <a:ext cx="8640962" cy="5085080"/>
        </p:xfrm>
        <a:graphic>
          <a:graphicData uri="http://schemas.openxmlformats.org/drawingml/2006/table">
            <a:tbl>
              <a:tblPr firstRow="1" bandRow="1">
                <a:tableStyleId>{69012ECD-51FC-41F1-AA8D-1B2483CD663E}</a:tableStyleId>
              </a:tblPr>
              <a:tblGrid>
                <a:gridCol w="720080">
                  <a:extLst>
                    <a:ext uri="{9D8B030D-6E8A-4147-A177-3AD203B41FA5}">
                      <a16:colId xmlns:a16="http://schemas.microsoft.com/office/drawing/2014/main" val="20000"/>
                    </a:ext>
                  </a:extLst>
                </a:gridCol>
                <a:gridCol w="720080">
                  <a:extLst>
                    <a:ext uri="{9D8B030D-6E8A-4147-A177-3AD203B41FA5}">
                      <a16:colId xmlns:a16="http://schemas.microsoft.com/office/drawing/2014/main" val="20001"/>
                    </a:ext>
                  </a:extLst>
                </a:gridCol>
                <a:gridCol w="936104">
                  <a:extLst>
                    <a:ext uri="{9D8B030D-6E8A-4147-A177-3AD203B41FA5}">
                      <a16:colId xmlns:a16="http://schemas.microsoft.com/office/drawing/2014/main" val="20002"/>
                    </a:ext>
                  </a:extLst>
                </a:gridCol>
                <a:gridCol w="1086121">
                  <a:extLst>
                    <a:ext uri="{9D8B030D-6E8A-4147-A177-3AD203B41FA5}">
                      <a16:colId xmlns:a16="http://schemas.microsoft.com/office/drawing/2014/main" val="20003"/>
                    </a:ext>
                  </a:extLst>
                </a:gridCol>
                <a:gridCol w="1086121">
                  <a:extLst>
                    <a:ext uri="{9D8B030D-6E8A-4147-A177-3AD203B41FA5}">
                      <a16:colId xmlns:a16="http://schemas.microsoft.com/office/drawing/2014/main" val="20004"/>
                    </a:ext>
                  </a:extLst>
                </a:gridCol>
                <a:gridCol w="996110">
                  <a:extLst>
                    <a:ext uri="{9D8B030D-6E8A-4147-A177-3AD203B41FA5}">
                      <a16:colId xmlns:a16="http://schemas.microsoft.com/office/drawing/2014/main" val="20005"/>
                    </a:ext>
                  </a:extLst>
                </a:gridCol>
                <a:gridCol w="1080120">
                  <a:extLst>
                    <a:ext uri="{9D8B030D-6E8A-4147-A177-3AD203B41FA5}">
                      <a16:colId xmlns:a16="http://schemas.microsoft.com/office/drawing/2014/main" val="20006"/>
                    </a:ext>
                  </a:extLst>
                </a:gridCol>
                <a:gridCol w="792088">
                  <a:extLst>
                    <a:ext uri="{9D8B030D-6E8A-4147-A177-3AD203B41FA5}">
                      <a16:colId xmlns:a16="http://schemas.microsoft.com/office/drawing/2014/main" val="20007"/>
                    </a:ext>
                  </a:extLst>
                </a:gridCol>
                <a:gridCol w="1224138">
                  <a:extLst>
                    <a:ext uri="{9D8B030D-6E8A-4147-A177-3AD203B41FA5}">
                      <a16:colId xmlns:a16="http://schemas.microsoft.com/office/drawing/2014/main" val="20008"/>
                    </a:ext>
                  </a:extLst>
                </a:gridCol>
              </a:tblGrid>
              <a:tr h="370840">
                <a:tc rowSpan="3">
                  <a:txBody>
                    <a:bodyPr/>
                    <a:lstStyle/>
                    <a:p>
                      <a:pPr algn="ctr"/>
                      <a:r>
                        <a:rPr kumimoji="1" lang="ja-JP" altLang="en-US" sz="1200" dirty="0">
                          <a:solidFill>
                            <a:schemeClr val="tx1"/>
                          </a:solidFill>
                          <a:effectLst/>
                          <a:latin typeface="+mn-ea"/>
                          <a:ea typeface="+mn-ea"/>
                        </a:rPr>
                        <a:t>核種</a:t>
                      </a:r>
                    </a:p>
                  </a:txBody>
                  <a:tcPr anchor="ctr">
                    <a:lnL w="9525" cap="flat" cmpd="sng" algn="ctr">
                      <a:noFill/>
                      <a:prstDash val="soli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gridSpan="6">
                  <a:txBody>
                    <a:bodyPr/>
                    <a:lstStyle/>
                    <a:p>
                      <a:pPr algn="ctr"/>
                      <a:r>
                        <a:rPr kumimoji="1" lang="en-US" altLang="ja-JP" sz="1200" dirty="0">
                          <a:solidFill>
                            <a:schemeClr val="tx1"/>
                          </a:solidFill>
                          <a:effectLst/>
                          <a:latin typeface="+mn-ea"/>
                          <a:ea typeface="+mn-ea"/>
                        </a:rPr>
                        <a:t>Publication</a:t>
                      </a:r>
                      <a:r>
                        <a:rPr kumimoji="1" lang="en-US" altLang="ja-JP" sz="1200" baseline="0" dirty="0">
                          <a:solidFill>
                            <a:schemeClr val="tx1"/>
                          </a:solidFill>
                          <a:effectLst/>
                          <a:latin typeface="+mn-ea"/>
                          <a:ea typeface="+mn-ea"/>
                        </a:rPr>
                        <a:t> 68</a:t>
                      </a:r>
                      <a:endParaRPr kumimoji="1" lang="ja-JP" altLang="en-US" sz="1200" dirty="0">
                        <a:solidFill>
                          <a:schemeClr val="tx1"/>
                        </a:solidFill>
                        <a:effectLst/>
                        <a:latin typeface="+mn-ea"/>
                        <a:ea typeface="+mn-ea"/>
                      </a:endParaRPr>
                    </a:p>
                  </a:txBody>
                  <a:tcPr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pPr algn="ctr"/>
                      <a:endParaRPr kumimoji="1" lang="ja-JP" altLang="en-US" sz="1400" dirty="0">
                        <a:effectLst>
                          <a:outerShdw blurRad="38100" dist="38100" dir="2700000" algn="tl">
                            <a:srgbClr val="000000">
                              <a:alpha val="43137"/>
                            </a:srgbClr>
                          </a:outerShdw>
                        </a:effectLst>
                        <a:latin typeface="Arial Black" panose="020B0A04020102020204" pitchFamily="34" charset="0"/>
                        <a:ea typeface="HGP創英角ｺﾞｼｯｸUB" panose="020B0900000000000000" pitchFamily="50" charset="-128"/>
                      </a:endParaRPr>
                    </a:p>
                  </a:txBody>
                  <a:tcPr anchor="ctr"/>
                </a:tc>
                <a:tc hMerge="1">
                  <a:txBody>
                    <a:bodyPr/>
                    <a:lstStyle/>
                    <a:p>
                      <a:endParaRPr kumimoji="1" lang="ja-JP" altLang="en-US"/>
                    </a:p>
                  </a:txBody>
                  <a:tcPr/>
                </a:tc>
                <a:tc gridSpan="2">
                  <a:txBody>
                    <a:bodyPr/>
                    <a:lstStyle/>
                    <a:p>
                      <a:pPr algn="ctr"/>
                      <a:r>
                        <a:rPr kumimoji="1" lang="en-US" altLang="ja-JP" sz="1200" dirty="0">
                          <a:solidFill>
                            <a:schemeClr val="tx1"/>
                          </a:solidFill>
                          <a:effectLst/>
                          <a:latin typeface="+mn-ea"/>
                          <a:ea typeface="+mn-ea"/>
                        </a:rPr>
                        <a:t>Publication 54</a:t>
                      </a:r>
                      <a:endParaRPr kumimoji="1" lang="ja-JP" altLang="en-US" sz="1200" dirty="0">
                        <a:solidFill>
                          <a:schemeClr val="tx1"/>
                        </a:solidFill>
                        <a:effectLst/>
                        <a:latin typeface="+mn-ea"/>
                        <a:ea typeface="+mn-ea"/>
                      </a:endParaRPr>
                    </a:p>
                  </a:txBody>
                  <a:tcPr anchor="ctr">
                    <a:lnL>
                      <a:noFill/>
                    </a:lnL>
                    <a:lnR w="9525" cap="flat" cmpd="sng" algn="ctr">
                      <a:noFill/>
                      <a:prstDash val="soli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hMerge="1">
                  <a:txBody>
                    <a:bodyPr/>
                    <a:lstStyle/>
                    <a:p>
                      <a:endParaRPr kumimoji="1" lang="ja-JP" altLang="en-US"/>
                    </a:p>
                  </a:txBody>
                  <a:tcPr/>
                </a:tc>
                <a:extLst>
                  <a:ext uri="{0D108BD9-81ED-4DB2-BD59-A6C34878D82A}">
                    <a16:rowId xmlns:a16="http://schemas.microsoft.com/office/drawing/2014/main" val="10000"/>
                  </a:ext>
                </a:extLst>
              </a:tr>
              <a:tr h="370840">
                <a:tc vMerge="1">
                  <a:txBody>
                    <a:bodyPr/>
                    <a:lstStyle/>
                    <a:p>
                      <a:pPr algn="ctr"/>
                      <a:endParaRPr kumimoji="1" lang="ja-JP" altLang="en-US" sz="1400" dirty="0">
                        <a:effectLst>
                          <a:outerShdw blurRad="38100" dist="38100" dir="2700000" algn="tl">
                            <a:srgbClr val="000000">
                              <a:alpha val="43137"/>
                            </a:srgbClr>
                          </a:outerShdw>
                        </a:effectLst>
                        <a:latin typeface="Arial Black" panose="020B0A04020102020204" pitchFamily="34" charset="0"/>
                        <a:ea typeface="HGP創英角ｺﾞｼｯｸUB" panose="020B0900000000000000" pitchFamily="50" charset="-128"/>
                      </a:endParaRPr>
                    </a:p>
                  </a:txBody>
                  <a:tcPr anchor="ctr">
                    <a:lnL w="9525" cap="flat" cmpd="sng" algn="ctr">
                      <a:noFill/>
                      <a:prstDash val="solid"/>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gridSpan="4">
                  <a:txBody>
                    <a:bodyPr/>
                    <a:lstStyle/>
                    <a:p>
                      <a:pPr algn="ctr"/>
                      <a:r>
                        <a:rPr kumimoji="1" lang="ja-JP" altLang="en-US" sz="1200" dirty="0">
                          <a:effectLst/>
                          <a:latin typeface="+mn-ea"/>
                          <a:ea typeface="+mn-ea"/>
                        </a:rPr>
                        <a:t>吸入摂取（</a:t>
                      </a:r>
                      <a:r>
                        <a:rPr kumimoji="1" lang="en-US" altLang="ja-JP" sz="1200" dirty="0" err="1">
                          <a:effectLst/>
                          <a:latin typeface="+mn-ea"/>
                          <a:ea typeface="+mn-ea"/>
                        </a:rPr>
                        <a:t>Sv</a:t>
                      </a:r>
                      <a:r>
                        <a:rPr kumimoji="1" lang="en-US" altLang="ja-JP" sz="1200" dirty="0">
                          <a:effectLst/>
                          <a:latin typeface="+mn-ea"/>
                          <a:ea typeface="+mn-ea"/>
                        </a:rPr>
                        <a:t>/</a:t>
                      </a:r>
                      <a:r>
                        <a:rPr kumimoji="1" lang="en-US" altLang="ja-JP" sz="1200" dirty="0" err="1">
                          <a:effectLst/>
                          <a:latin typeface="+mn-ea"/>
                          <a:ea typeface="+mn-ea"/>
                        </a:rPr>
                        <a:t>Bq</a:t>
                      </a:r>
                      <a:r>
                        <a:rPr kumimoji="1" lang="ja-JP" altLang="en-US" sz="1200" dirty="0">
                          <a:effectLst/>
                          <a:latin typeface="+mn-ea"/>
                          <a:ea typeface="+mn-ea"/>
                        </a:rPr>
                        <a:t>）</a:t>
                      </a:r>
                    </a:p>
                  </a:txBody>
                  <a:tcPr anchor="ctr">
                    <a:lnL>
                      <a:noFill/>
                    </a:lnL>
                    <a:lnR>
                      <a:noFill/>
                    </a:lnR>
                    <a:lnT w="12700" cap="flat" cmpd="sng" algn="ctr">
                      <a:solidFill>
                        <a:schemeClr val="accent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accent3">
                        <a:lumMod val="20000"/>
                        <a:lumOff val="80000"/>
                      </a:schemeClr>
                    </a:solidFill>
                  </a:tcPr>
                </a:tc>
                <a:tc hMerge="1">
                  <a:txBody>
                    <a:bodyPr/>
                    <a:lstStyle/>
                    <a:p>
                      <a:endParaRPr kumimoji="1" lang="ja-JP" altLang="en-US"/>
                    </a:p>
                  </a:txBody>
                  <a:tcPr/>
                </a:tc>
                <a:tc hMerge="1">
                  <a:txBody>
                    <a:bodyPr/>
                    <a:lstStyle/>
                    <a:p>
                      <a:pPr algn="ctr"/>
                      <a:endParaRPr kumimoji="1" lang="ja-JP" altLang="en-US" sz="1400" dirty="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a:txBody>
                  <a:tcPr anchor="ctr"/>
                </a:tc>
                <a:tc hMerge="1">
                  <a:txBody>
                    <a:bodyPr/>
                    <a:lstStyle/>
                    <a:p>
                      <a:pPr algn="ctr"/>
                      <a:endParaRPr kumimoji="1" lang="ja-JP" altLang="en-US" sz="1400" dirty="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a:txBody>
                  <a:tcPr anchor="ctr"/>
                </a:tc>
                <a:tc gridSpan="2">
                  <a:txBody>
                    <a:bodyPr/>
                    <a:lstStyle/>
                    <a:p>
                      <a:pPr algn="ctr"/>
                      <a:r>
                        <a:rPr kumimoji="1" lang="ja-JP" altLang="en-US" sz="1200" dirty="0">
                          <a:effectLst/>
                          <a:latin typeface="+mn-ea"/>
                          <a:ea typeface="+mn-ea"/>
                        </a:rPr>
                        <a:t>経口摂取（</a:t>
                      </a:r>
                      <a:r>
                        <a:rPr kumimoji="1" lang="en-US" altLang="ja-JP" sz="1200" dirty="0" err="1">
                          <a:effectLst/>
                          <a:latin typeface="+mn-ea"/>
                          <a:ea typeface="+mn-ea"/>
                        </a:rPr>
                        <a:t>Sv</a:t>
                      </a:r>
                      <a:r>
                        <a:rPr kumimoji="1" lang="en-US" altLang="ja-JP" sz="1200" dirty="0">
                          <a:effectLst/>
                          <a:latin typeface="+mn-ea"/>
                          <a:ea typeface="+mn-ea"/>
                        </a:rPr>
                        <a:t>/</a:t>
                      </a:r>
                      <a:r>
                        <a:rPr kumimoji="1" lang="en-US" altLang="ja-JP" sz="1200" dirty="0" err="1">
                          <a:effectLst/>
                          <a:latin typeface="+mn-ea"/>
                          <a:ea typeface="+mn-ea"/>
                        </a:rPr>
                        <a:t>Bq</a:t>
                      </a:r>
                      <a:r>
                        <a:rPr kumimoji="1" lang="ja-JP" altLang="en-US" sz="1200" dirty="0">
                          <a:effectLst/>
                          <a:latin typeface="+mn-ea"/>
                          <a:ea typeface="+mn-ea"/>
                        </a:rPr>
                        <a:t>）</a:t>
                      </a:r>
                    </a:p>
                  </a:txBody>
                  <a:tcPr anchor="ctr">
                    <a:lnL>
                      <a:noFill/>
                    </a:lnL>
                    <a:lnR>
                      <a:noFill/>
                    </a:lnR>
                    <a:lnT w="12700" cap="flat" cmpd="sng" algn="ctr">
                      <a:solidFill>
                        <a:schemeClr val="accent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accent3">
                        <a:lumMod val="20000"/>
                        <a:lumOff val="80000"/>
                      </a:schemeClr>
                    </a:solidFill>
                  </a:tcPr>
                </a:tc>
                <a:tc hMerge="1">
                  <a:txBody>
                    <a:bodyPr/>
                    <a:lstStyle/>
                    <a:p>
                      <a:pPr algn="ctr"/>
                      <a:endParaRPr kumimoji="1" lang="ja-JP" altLang="en-US" sz="1400" dirty="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a:txBody>
                  <a:tcPr anchor="ctr"/>
                </a:tc>
                <a:tc gridSpan="2">
                  <a:txBody>
                    <a:bodyPr/>
                    <a:lstStyle/>
                    <a:p>
                      <a:pPr algn="ctr"/>
                      <a:r>
                        <a:rPr kumimoji="1" lang="ja-JP" altLang="en-US" sz="1200" dirty="0">
                          <a:effectLst/>
                          <a:latin typeface="+mn-ea"/>
                          <a:ea typeface="+mn-ea"/>
                        </a:rPr>
                        <a:t>吸入摂取（</a:t>
                      </a:r>
                      <a:r>
                        <a:rPr kumimoji="1" lang="en-US" altLang="ja-JP" sz="1200" dirty="0" err="1">
                          <a:effectLst/>
                          <a:latin typeface="+mn-ea"/>
                          <a:ea typeface="+mn-ea"/>
                        </a:rPr>
                        <a:t>Sv</a:t>
                      </a:r>
                      <a:r>
                        <a:rPr kumimoji="1" lang="en-US" altLang="ja-JP" sz="1200" dirty="0">
                          <a:effectLst/>
                          <a:latin typeface="+mn-ea"/>
                          <a:ea typeface="+mn-ea"/>
                        </a:rPr>
                        <a:t>/</a:t>
                      </a:r>
                      <a:r>
                        <a:rPr kumimoji="1" lang="en-US" altLang="ja-JP" sz="1200" dirty="0" err="1">
                          <a:effectLst/>
                          <a:latin typeface="+mn-ea"/>
                          <a:ea typeface="+mn-ea"/>
                        </a:rPr>
                        <a:t>Bq</a:t>
                      </a:r>
                      <a:r>
                        <a:rPr kumimoji="1" lang="ja-JP" altLang="en-US" sz="1200" dirty="0">
                          <a:effectLst/>
                          <a:latin typeface="+mn-ea"/>
                          <a:ea typeface="+mn-ea"/>
                        </a:rPr>
                        <a:t>）</a:t>
                      </a:r>
                    </a:p>
                  </a:txBody>
                  <a:tcPr anchor="ctr">
                    <a:lnL>
                      <a:noFill/>
                    </a:lnL>
                    <a:lnR w="9525" cap="flat" cmpd="sng" algn="ctr">
                      <a:noFill/>
                      <a:prstDash val="solid"/>
                    </a:lnR>
                    <a:lnT w="12700" cap="flat" cmpd="sng" algn="ctr">
                      <a:solidFill>
                        <a:schemeClr val="accent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accent3">
                        <a:lumMod val="20000"/>
                        <a:lumOff val="80000"/>
                      </a:schemeClr>
                    </a:solidFill>
                  </a:tcPr>
                </a:tc>
                <a:tc hMerge="1">
                  <a:txBody>
                    <a:bodyPr/>
                    <a:lstStyle/>
                    <a:p>
                      <a:pPr algn="ctr"/>
                      <a:endParaRPr kumimoji="1" lang="ja-JP" altLang="en-US" sz="1200" dirty="0">
                        <a:effectLst>
                          <a:outerShdw blurRad="38100" dist="38100" dir="2700000" algn="tl">
                            <a:srgbClr val="000000">
                              <a:alpha val="43137"/>
                            </a:srgbClr>
                          </a:outerShdw>
                        </a:effectLst>
                        <a:latin typeface="Arial Black" panose="020B0A04020102020204" pitchFamily="34" charset="0"/>
                        <a:ea typeface="HGP創英角ｺﾞｼｯｸUB" panose="020B0900000000000000" pitchFamily="50" charset="-128"/>
                      </a:endParaRPr>
                    </a:p>
                  </a:txBody>
                  <a:tcPr anchor="ctr"/>
                </a:tc>
                <a:extLst>
                  <a:ext uri="{0D108BD9-81ED-4DB2-BD59-A6C34878D82A}">
                    <a16:rowId xmlns:a16="http://schemas.microsoft.com/office/drawing/2014/main" val="10001"/>
                  </a:ext>
                </a:extLst>
              </a:tr>
              <a:tr h="370840">
                <a:tc vMerge="1">
                  <a:txBody>
                    <a:bodyPr/>
                    <a:lstStyle/>
                    <a:p>
                      <a:pPr algn="ctr"/>
                      <a:endParaRPr kumimoji="1" lang="ja-JP" altLang="en-US" sz="1400" dirty="0"/>
                    </a:p>
                  </a:txBody>
                  <a:tcPr anchor="ctr"/>
                </a:tc>
                <a:tc>
                  <a:txBody>
                    <a:bodyPr/>
                    <a:lstStyle/>
                    <a:p>
                      <a:pPr algn="ctr"/>
                      <a:r>
                        <a:rPr kumimoji="1" lang="ja-JP" altLang="en-US" sz="1200" dirty="0">
                          <a:effectLst/>
                          <a:latin typeface="+mn-ea"/>
                          <a:ea typeface="+mn-ea"/>
                        </a:rPr>
                        <a:t>タイプ</a:t>
                      </a:r>
                    </a:p>
                  </a:txBody>
                  <a:tcPr anchor="ctr">
                    <a:lnL>
                      <a:noFill/>
                    </a:lnL>
                    <a:lnR>
                      <a:noFill/>
                    </a:lnR>
                    <a:lnT w="9525" cap="flat" cmpd="sng" algn="ctr">
                      <a:noFill/>
                      <a:prstDash val="soli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kumimoji="1" lang="en-US" altLang="ja-JP" sz="1200" dirty="0">
                          <a:effectLst/>
                          <a:latin typeface="+mn-ea"/>
                          <a:ea typeface="+mn-ea"/>
                        </a:rPr>
                        <a:t>f</a:t>
                      </a:r>
                      <a:r>
                        <a:rPr kumimoji="1" lang="en-US" altLang="ja-JP" sz="1200" baseline="-25000" dirty="0">
                          <a:effectLst/>
                          <a:latin typeface="+mn-ea"/>
                          <a:ea typeface="+mn-ea"/>
                        </a:rPr>
                        <a:t>1</a:t>
                      </a:r>
                      <a:endParaRPr kumimoji="1" lang="ja-JP" altLang="en-US" sz="1200" dirty="0">
                        <a:effectLst/>
                        <a:latin typeface="+mn-ea"/>
                        <a:ea typeface="+mn-ea"/>
                      </a:endParaRPr>
                    </a:p>
                  </a:txBody>
                  <a:tcPr anchor="ctr">
                    <a:lnL>
                      <a:noFill/>
                    </a:lnL>
                    <a:lnR>
                      <a:noFill/>
                    </a:lnR>
                    <a:lnT w="9525" cap="flat" cmpd="sng" algn="ctr">
                      <a:noFill/>
                      <a:prstDash val="soli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kumimoji="1" lang="ja-JP" altLang="en-US" sz="1200" dirty="0">
                          <a:effectLst/>
                          <a:latin typeface="+mn-ea"/>
                          <a:ea typeface="+mn-ea"/>
                        </a:rPr>
                        <a:t>粒径</a:t>
                      </a:r>
                      <a:r>
                        <a:rPr kumimoji="1" lang="en-US" altLang="ja-JP" sz="1200" dirty="0">
                          <a:effectLst/>
                          <a:latin typeface="+mn-ea"/>
                          <a:ea typeface="+mn-ea"/>
                        </a:rPr>
                        <a:t>1µm</a:t>
                      </a:r>
                      <a:endParaRPr kumimoji="1" lang="ja-JP" altLang="en-US" sz="1200" dirty="0">
                        <a:effectLst/>
                        <a:latin typeface="+mn-ea"/>
                        <a:ea typeface="+mn-ea"/>
                      </a:endParaRPr>
                    </a:p>
                  </a:txBody>
                  <a:tcPr anchor="ctr">
                    <a:lnL>
                      <a:noFill/>
                    </a:lnL>
                    <a:lnR>
                      <a:noFill/>
                    </a:lnR>
                    <a:lnT w="9525" cap="flat" cmpd="sng" algn="ctr">
                      <a:noFill/>
                      <a:prstDash val="soli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effectLst/>
                          <a:latin typeface="+mn-ea"/>
                          <a:ea typeface="+mn-ea"/>
                        </a:rPr>
                        <a:t>粒径</a:t>
                      </a:r>
                      <a:r>
                        <a:rPr kumimoji="1" lang="en-US" altLang="ja-JP" sz="1200" dirty="0">
                          <a:effectLst/>
                          <a:latin typeface="+mn-ea"/>
                          <a:ea typeface="+mn-ea"/>
                        </a:rPr>
                        <a:t>5µm</a:t>
                      </a:r>
                      <a:endParaRPr kumimoji="1" lang="ja-JP" altLang="en-US" sz="1200" dirty="0">
                        <a:effectLst/>
                        <a:latin typeface="+mn-ea"/>
                        <a:ea typeface="+mn-ea"/>
                      </a:endParaRPr>
                    </a:p>
                  </a:txBody>
                  <a:tcPr anchor="ctr">
                    <a:lnL>
                      <a:noFill/>
                    </a:lnL>
                    <a:lnR>
                      <a:noFill/>
                    </a:lnR>
                    <a:lnT w="9525" cap="flat" cmpd="sng" algn="ctr">
                      <a:noFill/>
                      <a:prstDash val="soli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kumimoji="1" lang="en-US" altLang="ja-JP" sz="1200" dirty="0">
                          <a:effectLst/>
                          <a:latin typeface="+mn-ea"/>
                          <a:ea typeface="+mn-ea"/>
                        </a:rPr>
                        <a:t>f</a:t>
                      </a:r>
                      <a:r>
                        <a:rPr kumimoji="1" lang="en-US" altLang="ja-JP" sz="1200" baseline="-25000" dirty="0">
                          <a:effectLst/>
                          <a:latin typeface="+mn-ea"/>
                          <a:ea typeface="+mn-ea"/>
                        </a:rPr>
                        <a:t>1</a:t>
                      </a:r>
                      <a:r>
                        <a:rPr kumimoji="1" lang="ja-JP" altLang="en-US" sz="1200" dirty="0">
                          <a:effectLst/>
                          <a:latin typeface="+mn-ea"/>
                          <a:ea typeface="+mn-ea"/>
                        </a:rPr>
                        <a:t>　</a:t>
                      </a:r>
                    </a:p>
                  </a:txBody>
                  <a:tcPr anchor="ctr">
                    <a:lnL>
                      <a:noFill/>
                    </a:lnL>
                    <a:lnR>
                      <a:noFill/>
                    </a:lnR>
                    <a:lnT w="9525" cap="flat" cmpd="sng" algn="ctr">
                      <a:noFill/>
                      <a:prstDash val="soli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kumimoji="1" lang="ja-JP" altLang="en-US" sz="1200" dirty="0">
                        <a:effectLst/>
                        <a:latin typeface="+mn-ea"/>
                        <a:ea typeface="+mn-ea"/>
                      </a:endParaRPr>
                    </a:p>
                  </a:txBody>
                  <a:tcPr anchor="ctr">
                    <a:lnL>
                      <a:noFill/>
                    </a:lnL>
                    <a:lnR>
                      <a:noFill/>
                    </a:lnR>
                    <a:lnT w="9525" cap="flat" cmpd="sng" algn="ctr">
                      <a:noFill/>
                      <a:prstDash val="soli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kumimoji="1" lang="ja-JP" altLang="en-US" sz="1200" dirty="0">
                          <a:effectLst/>
                          <a:latin typeface="+mn-ea"/>
                          <a:ea typeface="+mn-ea"/>
                        </a:rPr>
                        <a:t>クラス</a:t>
                      </a:r>
                    </a:p>
                  </a:txBody>
                  <a:tcPr anchor="ctr">
                    <a:lnL>
                      <a:noFill/>
                    </a:lnL>
                    <a:lnR>
                      <a:noFill/>
                    </a:lnR>
                    <a:lnT w="9525" cap="flat" cmpd="sng" algn="ctr">
                      <a:noFill/>
                      <a:prstDash val="soli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kumimoji="1" lang="ja-JP" altLang="en-US" sz="1200" dirty="0">
                          <a:effectLst/>
                          <a:latin typeface="+mn-ea"/>
                          <a:ea typeface="+mn-ea"/>
                        </a:rPr>
                        <a:t>粒径</a:t>
                      </a:r>
                      <a:r>
                        <a:rPr kumimoji="1" lang="en-US" altLang="ja-JP" sz="1200" dirty="0">
                          <a:effectLst/>
                          <a:latin typeface="+mn-ea"/>
                          <a:ea typeface="+mn-ea"/>
                        </a:rPr>
                        <a:t>1µm</a:t>
                      </a:r>
                      <a:endParaRPr kumimoji="1" lang="ja-JP" altLang="en-US" sz="1200" dirty="0">
                        <a:effectLst/>
                        <a:latin typeface="+mn-ea"/>
                        <a:ea typeface="+mn-ea"/>
                      </a:endParaRPr>
                    </a:p>
                  </a:txBody>
                  <a:tcPr anchor="ctr">
                    <a:lnL>
                      <a:noFill/>
                    </a:lnL>
                    <a:lnR w="9525" cap="flat" cmpd="sng" algn="ctr">
                      <a:noFill/>
                      <a:prstDash val="solid"/>
                    </a:lnR>
                    <a:lnT w="9525" cap="flat" cmpd="sng" algn="ctr">
                      <a:noFill/>
                      <a:prstDash val="soli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b="1" baseline="30000" dirty="0">
                          <a:effectLst/>
                          <a:latin typeface="+mn-ea"/>
                          <a:ea typeface="+mn-ea"/>
                        </a:rPr>
                        <a:t>60</a:t>
                      </a:r>
                      <a:r>
                        <a:rPr kumimoji="1" lang="en-US" altLang="ja-JP" sz="1200" b="1" dirty="0">
                          <a:effectLst/>
                          <a:latin typeface="+mn-ea"/>
                          <a:ea typeface="+mn-ea"/>
                        </a:rPr>
                        <a:t>Co</a:t>
                      </a:r>
                      <a:endParaRPr kumimoji="1" lang="ja-JP" altLang="en-US" sz="1200" b="1" dirty="0">
                        <a:effectLst/>
                        <a:latin typeface="+mn-ea"/>
                        <a:ea typeface="+mn-ea"/>
                      </a:endParaRPr>
                    </a:p>
                  </a:txBody>
                  <a:tcPr>
                    <a:lnL w="9525" cap="flat" cmpd="sng" algn="ctr">
                      <a:noFill/>
                      <a:prstDash val="soli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b="1" dirty="0">
                          <a:effectLst/>
                          <a:latin typeface="+mn-ea"/>
                          <a:ea typeface="+mn-ea"/>
                        </a:rPr>
                        <a:t>M</a:t>
                      </a:r>
                    </a:p>
                    <a:p>
                      <a:pPr algn="ctr"/>
                      <a:r>
                        <a:rPr kumimoji="1" lang="en-US" altLang="ja-JP" sz="1400" b="1" dirty="0">
                          <a:effectLst/>
                          <a:latin typeface="+mn-ea"/>
                          <a:ea typeface="+mn-ea"/>
                        </a:rPr>
                        <a:t>S</a:t>
                      </a:r>
                      <a:endParaRPr kumimoji="1" lang="ja-JP" altLang="en-US" sz="1400" b="1" dirty="0">
                        <a:effectLst/>
                        <a:latin typeface="+mn-ea"/>
                        <a:ea typeface="+mn-ea"/>
                      </a:endParaRPr>
                    </a:p>
                  </a:txBody>
                  <a:tcP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b="1" dirty="0">
                          <a:effectLst/>
                          <a:latin typeface="+mn-ea"/>
                          <a:ea typeface="+mn-ea"/>
                        </a:rPr>
                        <a:t>0.1</a:t>
                      </a:r>
                    </a:p>
                    <a:p>
                      <a:pPr algn="ctr"/>
                      <a:r>
                        <a:rPr kumimoji="1" lang="en-US" altLang="ja-JP" sz="1400" b="1" dirty="0">
                          <a:effectLst/>
                          <a:latin typeface="+mn-ea"/>
                          <a:ea typeface="+mn-ea"/>
                        </a:rPr>
                        <a:t>0.05</a:t>
                      </a:r>
                      <a:endParaRPr kumimoji="1" lang="ja-JP" altLang="en-US" sz="1400" b="1" dirty="0">
                        <a:effectLst/>
                        <a:latin typeface="+mn-ea"/>
                        <a:ea typeface="+mn-ea"/>
                      </a:endParaRPr>
                    </a:p>
                  </a:txBody>
                  <a:tcP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b="1" dirty="0">
                          <a:solidFill>
                            <a:srgbClr val="FF0000"/>
                          </a:solidFill>
                          <a:effectLst/>
                          <a:latin typeface="+mn-ea"/>
                          <a:ea typeface="+mn-ea"/>
                        </a:rPr>
                        <a:t>9.6</a:t>
                      </a:r>
                      <a:r>
                        <a:rPr kumimoji="1" lang="en-US" altLang="ja-JP" sz="1400" b="1" dirty="0">
                          <a:solidFill>
                            <a:srgbClr val="FF0000"/>
                          </a:solidFill>
                          <a:effectLst/>
                          <a:latin typeface="+mn-ea"/>
                          <a:ea typeface="+mn-ea"/>
                          <a:sym typeface="Symbol"/>
                        </a:rPr>
                        <a:t>10</a:t>
                      </a:r>
                      <a:r>
                        <a:rPr kumimoji="1" lang="en-US" altLang="ja-JP" sz="1400" b="1" baseline="30000" dirty="0">
                          <a:solidFill>
                            <a:srgbClr val="FF0000"/>
                          </a:solidFill>
                          <a:effectLst/>
                          <a:latin typeface="+mn-ea"/>
                          <a:ea typeface="+mn-ea"/>
                          <a:sym typeface="Symbol"/>
                        </a:rPr>
                        <a:t>-9</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effectLst/>
                          <a:latin typeface="+mn-ea"/>
                          <a:ea typeface="+mn-ea"/>
                          <a:sym typeface="Symbol"/>
                        </a:rPr>
                        <a:t>2.910</a:t>
                      </a:r>
                      <a:r>
                        <a:rPr kumimoji="1" lang="en-US" altLang="ja-JP" sz="1400" b="1" baseline="30000" dirty="0">
                          <a:effectLst/>
                          <a:latin typeface="+mn-ea"/>
                          <a:ea typeface="+mn-ea"/>
                          <a:sym typeface="Symbol"/>
                        </a:rPr>
                        <a:t>-8</a:t>
                      </a:r>
                      <a:endParaRPr kumimoji="1" lang="ja-JP" altLang="en-US" sz="1400" b="1" baseline="30000" dirty="0">
                        <a:effectLst/>
                        <a:latin typeface="+mn-ea"/>
                        <a:ea typeface="+mn-ea"/>
                      </a:endParaRPr>
                    </a:p>
                  </a:txBody>
                  <a:tcP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kumimoji="1" lang="en-US" altLang="ja-JP" sz="1400" b="1" dirty="0">
                          <a:effectLst/>
                          <a:latin typeface="+mn-ea"/>
                          <a:ea typeface="+mn-ea"/>
                          <a:sym typeface="Symbol"/>
                        </a:rPr>
                        <a:t>7.110</a:t>
                      </a:r>
                      <a:r>
                        <a:rPr kumimoji="1" lang="en-US" altLang="ja-JP" sz="1400" b="1" baseline="30000" dirty="0">
                          <a:effectLst/>
                          <a:latin typeface="+mn-ea"/>
                          <a:ea typeface="+mn-ea"/>
                          <a:sym typeface="Symbol"/>
                        </a:rPr>
                        <a:t>-9</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effectLst/>
                          <a:latin typeface="+mn-ea"/>
                          <a:ea typeface="+mn-ea"/>
                          <a:sym typeface="Symbol"/>
                        </a:rPr>
                        <a:t>1.710</a:t>
                      </a:r>
                      <a:r>
                        <a:rPr kumimoji="1" lang="en-US" altLang="ja-JP" sz="1400" b="1" baseline="30000" dirty="0">
                          <a:effectLst/>
                          <a:latin typeface="+mn-ea"/>
                          <a:ea typeface="+mn-ea"/>
                          <a:sym typeface="Symbol"/>
                        </a:rPr>
                        <a:t>-8</a:t>
                      </a:r>
                      <a:endParaRPr kumimoji="1" lang="ja-JP" altLang="en-US" sz="1400" b="1" baseline="30000" dirty="0">
                        <a:effectLst/>
                        <a:latin typeface="+mn-ea"/>
                        <a:ea typeface="+mn-ea"/>
                      </a:endParaRPr>
                    </a:p>
                  </a:txBody>
                  <a:tcP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b="1" dirty="0">
                          <a:effectLst/>
                          <a:latin typeface="+mn-ea"/>
                          <a:ea typeface="+mn-ea"/>
                        </a:rPr>
                        <a:t>0.1</a:t>
                      </a:r>
                    </a:p>
                    <a:p>
                      <a:pPr algn="ctr"/>
                      <a:r>
                        <a:rPr kumimoji="1" lang="en-US" altLang="ja-JP" sz="1400" b="1" dirty="0">
                          <a:effectLst/>
                          <a:latin typeface="+mn-ea"/>
                          <a:ea typeface="+mn-ea"/>
                        </a:rPr>
                        <a:t>0.05</a:t>
                      </a:r>
                      <a:endParaRPr kumimoji="1" lang="ja-JP" altLang="en-US" sz="1400" b="1" dirty="0">
                        <a:effectLst/>
                        <a:latin typeface="+mn-ea"/>
                        <a:ea typeface="+mn-ea"/>
                      </a:endParaRPr>
                    </a:p>
                  </a:txBody>
                  <a:tcP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b="1" dirty="0">
                          <a:effectLst/>
                          <a:latin typeface="+mn-ea"/>
                          <a:ea typeface="+mn-ea"/>
                          <a:sym typeface="Symbol"/>
                        </a:rPr>
                        <a:t>3.410</a:t>
                      </a:r>
                      <a:r>
                        <a:rPr kumimoji="1" lang="en-US" altLang="ja-JP" sz="1400" b="1" baseline="30000" dirty="0">
                          <a:effectLst/>
                          <a:latin typeface="+mn-ea"/>
                          <a:ea typeface="+mn-ea"/>
                          <a:sym typeface="Symbol"/>
                        </a:rPr>
                        <a:t>-9</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effectLst/>
                          <a:latin typeface="+mn-ea"/>
                          <a:ea typeface="+mn-ea"/>
                          <a:sym typeface="Symbol"/>
                        </a:rPr>
                        <a:t>2.510</a:t>
                      </a:r>
                      <a:r>
                        <a:rPr kumimoji="1" lang="en-US" altLang="ja-JP" sz="1400" b="1" baseline="30000" dirty="0">
                          <a:effectLst/>
                          <a:latin typeface="+mn-ea"/>
                          <a:ea typeface="+mn-ea"/>
                          <a:sym typeface="Symbol"/>
                        </a:rPr>
                        <a:t>-9</a:t>
                      </a:r>
                      <a:endParaRPr kumimoji="1" lang="ja-JP" altLang="en-US" sz="1400" b="1" baseline="30000" dirty="0">
                        <a:effectLst/>
                        <a:latin typeface="+mn-ea"/>
                        <a:ea typeface="+mn-ea"/>
                      </a:endParaRPr>
                    </a:p>
                  </a:txBody>
                  <a:tcP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dirty="0">
                          <a:effectLst/>
                          <a:latin typeface="+mn-ea"/>
                          <a:ea typeface="+mn-ea"/>
                        </a:rPr>
                        <a:t>W</a:t>
                      </a:r>
                    </a:p>
                    <a:p>
                      <a:pPr algn="ctr"/>
                      <a:r>
                        <a:rPr kumimoji="1" lang="en-US" altLang="ja-JP" sz="1400" dirty="0">
                          <a:effectLst/>
                          <a:latin typeface="+mn-ea"/>
                          <a:ea typeface="+mn-ea"/>
                        </a:rPr>
                        <a:t>Y</a:t>
                      </a:r>
                      <a:endParaRPr kumimoji="1" lang="ja-JP" altLang="en-US" sz="1400" dirty="0">
                        <a:effectLst/>
                        <a:latin typeface="+mn-ea"/>
                        <a:ea typeface="+mn-ea"/>
                      </a:endParaRPr>
                    </a:p>
                  </a:txBody>
                  <a:tcP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b="1" dirty="0">
                          <a:effectLst/>
                          <a:latin typeface="+mn-ea"/>
                          <a:ea typeface="+mn-ea"/>
                          <a:sym typeface="Symbol"/>
                        </a:rPr>
                        <a:t>8.010</a:t>
                      </a:r>
                      <a:r>
                        <a:rPr kumimoji="1" lang="en-US" altLang="ja-JP" sz="1400" b="1" baseline="30000" dirty="0">
                          <a:effectLst/>
                          <a:latin typeface="+mn-ea"/>
                          <a:ea typeface="+mn-ea"/>
                          <a:sym typeface="Symbol"/>
                        </a:rPr>
                        <a:t>-9</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solidFill>
                            <a:srgbClr val="FF0000"/>
                          </a:solidFill>
                          <a:effectLst/>
                          <a:latin typeface="+mn-ea"/>
                          <a:ea typeface="+mn-ea"/>
                          <a:sym typeface="Symbol"/>
                        </a:rPr>
                        <a:t>4.110</a:t>
                      </a:r>
                      <a:r>
                        <a:rPr kumimoji="1" lang="en-US" altLang="ja-JP" sz="1400" b="1" baseline="30000" dirty="0">
                          <a:solidFill>
                            <a:srgbClr val="FF0000"/>
                          </a:solidFill>
                          <a:effectLst/>
                          <a:latin typeface="+mn-ea"/>
                          <a:ea typeface="+mn-ea"/>
                          <a:sym typeface="Symbol"/>
                        </a:rPr>
                        <a:t>-8</a:t>
                      </a:r>
                      <a:endParaRPr kumimoji="1" lang="ja-JP" altLang="en-US" sz="1400" b="1" baseline="30000" dirty="0">
                        <a:solidFill>
                          <a:srgbClr val="FF0000"/>
                        </a:solidFill>
                        <a:effectLst/>
                        <a:latin typeface="+mn-ea"/>
                        <a:ea typeface="+mn-ea"/>
                      </a:endParaRPr>
                    </a:p>
                  </a:txBody>
                  <a:tcPr>
                    <a:lnL>
                      <a:noFill/>
                    </a:lnL>
                    <a:lnR w="9525" cap="flat" cmpd="sng" algn="ctr">
                      <a:noFill/>
                      <a:prstDash val="soli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extLst>
                  <a:ext uri="{0D108BD9-81ED-4DB2-BD59-A6C34878D82A}">
                    <a16:rowId xmlns:a16="http://schemas.microsoft.com/office/drawing/2014/main"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b="1" baseline="30000" dirty="0">
                          <a:effectLst/>
                          <a:latin typeface="+mn-ea"/>
                          <a:ea typeface="+mn-ea"/>
                        </a:rPr>
                        <a:t>106</a:t>
                      </a:r>
                      <a:r>
                        <a:rPr kumimoji="1" lang="en-US" altLang="ja-JP" sz="1200" b="1" dirty="0">
                          <a:effectLst/>
                          <a:latin typeface="+mn-ea"/>
                          <a:ea typeface="+mn-ea"/>
                        </a:rPr>
                        <a:t>Ru</a:t>
                      </a:r>
                      <a:endParaRPr kumimoji="1" lang="ja-JP" altLang="en-US" sz="1200" b="1" dirty="0">
                        <a:effectLst/>
                        <a:latin typeface="+mn-ea"/>
                        <a:ea typeface="+mn-ea"/>
                      </a:endParaRPr>
                    </a:p>
                  </a:txBody>
                  <a:tcPr>
                    <a:lnL w="9525" cap="flat" cmpd="sng" algn="ctr">
                      <a:noFill/>
                      <a:prstDash val="soli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b="1" dirty="0">
                          <a:effectLst/>
                          <a:latin typeface="+mn-ea"/>
                          <a:ea typeface="+mn-ea"/>
                        </a:rPr>
                        <a:t>F</a:t>
                      </a:r>
                    </a:p>
                    <a:p>
                      <a:pPr algn="ctr"/>
                      <a:r>
                        <a:rPr kumimoji="1" lang="en-US" altLang="ja-JP" sz="1400" b="1" dirty="0">
                          <a:effectLst/>
                          <a:latin typeface="+mn-ea"/>
                          <a:ea typeface="+mn-ea"/>
                        </a:rPr>
                        <a:t>M</a:t>
                      </a:r>
                    </a:p>
                    <a:p>
                      <a:pPr algn="ctr"/>
                      <a:r>
                        <a:rPr kumimoji="1" lang="en-US" altLang="ja-JP" sz="1400" b="1" dirty="0">
                          <a:effectLst/>
                          <a:latin typeface="+mn-ea"/>
                          <a:ea typeface="+mn-ea"/>
                        </a:rPr>
                        <a:t>S</a:t>
                      </a:r>
                      <a:endParaRPr kumimoji="1" lang="ja-JP" altLang="en-US" sz="1400" b="1" dirty="0">
                        <a:effectLst/>
                        <a:latin typeface="+mn-ea"/>
                        <a:ea typeface="+mn-ea"/>
                      </a:endParaRPr>
                    </a:p>
                  </a:txBody>
                  <a:tcP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b="1" dirty="0">
                          <a:effectLst/>
                          <a:latin typeface="+mn-ea"/>
                          <a:ea typeface="+mn-ea"/>
                        </a:rPr>
                        <a:t>0.05</a:t>
                      </a:r>
                    </a:p>
                    <a:p>
                      <a:pPr algn="ctr"/>
                      <a:r>
                        <a:rPr kumimoji="1" lang="en-US" altLang="ja-JP" sz="1400" b="1" dirty="0">
                          <a:effectLst/>
                          <a:latin typeface="+mn-ea"/>
                          <a:ea typeface="+mn-ea"/>
                        </a:rPr>
                        <a:t>0.05</a:t>
                      </a:r>
                    </a:p>
                    <a:p>
                      <a:pPr algn="ctr"/>
                      <a:r>
                        <a:rPr kumimoji="1" lang="en-US" altLang="ja-JP" sz="1400" b="1" dirty="0">
                          <a:effectLst/>
                          <a:latin typeface="+mn-ea"/>
                          <a:ea typeface="+mn-ea"/>
                        </a:rPr>
                        <a:t>0.05</a:t>
                      </a:r>
                      <a:endParaRPr kumimoji="1" lang="ja-JP" altLang="en-US" sz="1400" b="1" dirty="0">
                        <a:effectLst/>
                        <a:latin typeface="+mn-ea"/>
                        <a:ea typeface="+mn-ea"/>
                      </a:endParaRPr>
                    </a:p>
                  </a:txBody>
                  <a:tcP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b="1" dirty="0">
                          <a:solidFill>
                            <a:schemeClr val="tx1"/>
                          </a:solidFill>
                          <a:effectLst/>
                          <a:latin typeface="+mn-ea"/>
                          <a:ea typeface="+mn-ea"/>
                        </a:rPr>
                        <a:t>8.0</a:t>
                      </a:r>
                      <a:r>
                        <a:rPr kumimoji="1" lang="en-US" altLang="ja-JP" sz="1400" b="1" dirty="0">
                          <a:solidFill>
                            <a:schemeClr val="tx1"/>
                          </a:solidFill>
                          <a:effectLst/>
                          <a:latin typeface="+mn-ea"/>
                          <a:ea typeface="+mn-ea"/>
                          <a:sym typeface="Symbol"/>
                        </a:rPr>
                        <a:t>10</a:t>
                      </a:r>
                      <a:r>
                        <a:rPr kumimoji="1" lang="en-US" altLang="ja-JP" sz="1400" b="1" baseline="30000" dirty="0">
                          <a:solidFill>
                            <a:schemeClr val="tx1"/>
                          </a:solidFill>
                          <a:effectLst/>
                          <a:latin typeface="+mn-ea"/>
                          <a:ea typeface="+mn-ea"/>
                          <a:sym typeface="Symbol"/>
                        </a:rPr>
                        <a:t>-9</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solidFill>
                            <a:srgbClr val="FF0000"/>
                          </a:solidFill>
                          <a:effectLst/>
                          <a:latin typeface="+mn-ea"/>
                          <a:ea typeface="+mn-ea"/>
                          <a:sym typeface="Symbol"/>
                        </a:rPr>
                        <a:t>2.610</a:t>
                      </a:r>
                      <a:r>
                        <a:rPr kumimoji="1" lang="en-US" altLang="ja-JP" sz="1400" b="1" baseline="30000" dirty="0">
                          <a:solidFill>
                            <a:srgbClr val="FF0000"/>
                          </a:solidFill>
                          <a:effectLst/>
                          <a:latin typeface="+mn-ea"/>
                          <a:ea typeface="+mn-ea"/>
                          <a:sym typeface="Symbol"/>
                        </a:rPr>
                        <a:t>-8</a:t>
                      </a:r>
                      <a:endParaRPr kumimoji="1" lang="ja-JP" altLang="en-US" sz="1400" b="1" baseline="30000" dirty="0">
                        <a:solidFill>
                          <a:srgbClr val="FF0000"/>
                        </a:solidFill>
                        <a:effectLst/>
                        <a:latin typeface="+mn-ea"/>
                        <a:ea typeface="+mn-ea"/>
                      </a:endParaRPr>
                    </a:p>
                    <a:p>
                      <a:pPr algn="ctr"/>
                      <a:r>
                        <a:rPr kumimoji="1" lang="en-US" altLang="ja-JP" sz="1400" b="1" dirty="0">
                          <a:effectLst/>
                          <a:latin typeface="+mn-ea"/>
                          <a:ea typeface="+mn-ea"/>
                        </a:rPr>
                        <a:t>6.2</a:t>
                      </a:r>
                      <a:r>
                        <a:rPr kumimoji="1" lang="en-US" altLang="ja-JP" sz="1400" b="1" dirty="0">
                          <a:effectLst/>
                          <a:latin typeface="+mn-ea"/>
                          <a:ea typeface="+mn-ea"/>
                          <a:sym typeface="Symbol"/>
                        </a:rPr>
                        <a:t>10</a:t>
                      </a:r>
                      <a:r>
                        <a:rPr kumimoji="1" lang="en-US" altLang="ja-JP" sz="1400" b="1" baseline="30000" dirty="0">
                          <a:effectLst/>
                          <a:latin typeface="+mn-ea"/>
                          <a:ea typeface="+mn-ea"/>
                          <a:sym typeface="Symbol"/>
                        </a:rPr>
                        <a:t>-8</a:t>
                      </a:r>
                    </a:p>
                  </a:txBody>
                  <a:tcP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kumimoji="1" lang="en-US" altLang="ja-JP" sz="1400" b="1" dirty="0">
                          <a:effectLst/>
                          <a:latin typeface="+mn-ea"/>
                          <a:ea typeface="+mn-ea"/>
                        </a:rPr>
                        <a:t>9.8</a:t>
                      </a:r>
                      <a:r>
                        <a:rPr kumimoji="1" lang="en-US" altLang="ja-JP" sz="1400" b="1" dirty="0">
                          <a:effectLst/>
                          <a:latin typeface="+mn-ea"/>
                          <a:ea typeface="+mn-ea"/>
                          <a:sym typeface="Symbol"/>
                        </a:rPr>
                        <a:t>10</a:t>
                      </a:r>
                      <a:r>
                        <a:rPr kumimoji="1" lang="en-US" altLang="ja-JP" sz="1400" b="1" baseline="30000" dirty="0">
                          <a:effectLst/>
                          <a:latin typeface="+mn-ea"/>
                          <a:ea typeface="+mn-ea"/>
                          <a:sym typeface="Symbol"/>
                        </a:rPr>
                        <a:t>-9</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effectLst/>
                          <a:latin typeface="+mn-ea"/>
                          <a:ea typeface="+mn-ea"/>
                          <a:sym typeface="Symbol"/>
                        </a:rPr>
                        <a:t>1.710</a:t>
                      </a:r>
                      <a:r>
                        <a:rPr kumimoji="1" lang="en-US" altLang="ja-JP" sz="1400" b="1" baseline="30000" dirty="0">
                          <a:effectLst/>
                          <a:latin typeface="+mn-ea"/>
                          <a:ea typeface="+mn-ea"/>
                          <a:sym typeface="Symbol"/>
                        </a:rPr>
                        <a:t>-8</a:t>
                      </a:r>
                      <a:endParaRPr kumimoji="1" lang="ja-JP" altLang="en-US" sz="1400" b="1" baseline="30000" dirty="0">
                        <a:effectLst/>
                        <a:latin typeface="+mn-ea"/>
                        <a:ea typeface="+mn-ea"/>
                      </a:endParaRPr>
                    </a:p>
                    <a:p>
                      <a:pPr algn="ctr"/>
                      <a:r>
                        <a:rPr kumimoji="1" lang="en-US" altLang="ja-JP" sz="1400" b="1" dirty="0">
                          <a:effectLst/>
                          <a:latin typeface="+mn-ea"/>
                          <a:ea typeface="+mn-ea"/>
                        </a:rPr>
                        <a:t>3.5</a:t>
                      </a:r>
                      <a:r>
                        <a:rPr kumimoji="1" lang="en-US" altLang="ja-JP" sz="1400" b="1" dirty="0">
                          <a:effectLst/>
                          <a:latin typeface="+mn-ea"/>
                          <a:ea typeface="+mn-ea"/>
                          <a:sym typeface="Symbol"/>
                        </a:rPr>
                        <a:t>10</a:t>
                      </a:r>
                      <a:r>
                        <a:rPr kumimoji="1" lang="en-US" altLang="ja-JP" sz="1400" b="1" baseline="30000" dirty="0">
                          <a:effectLst/>
                          <a:latin typeface="+mn-ea"/>
                          <a:ea typeface="+mn-ea"/>
                          <a:sym typeface="Symbol"/>
                        </a:rPr>
                        <a:t>-8</a:t>
                      </a:r>
                    </a:p>
                  </a:txBody>
                  <a:tcP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b="1" dirty="0">
                          <a:effectLst/>
                          <a:latin typeface="+mn-ea"/>
                          <a:ea typeface="+mn-ea"/>
                        </a:rPr>
                        <a:t>0.05</a:t>
                      </a:r>
                    </a:p>
                    <a:p>
                      <a:pPr algn="ctr"/>
                      <a:r>
                        <a:rPr kumimoji="1" lang="en-US" altLang="ja-JP" sz="1400" b="1" dirty="0">
                          <a:effectLst/>
                          <a:latin typeface="+mn-ea"/>
                          <a:ea typeface="+mn-ea"/>
                          <a:sym typeface="Symbol"/>
                        </a:rPr>
                        <a:t></a:t>
                      </a:r>
                      <a:endParaRPr kumimoji="1" lang="en-US" altLang="ja-JP" sz="1400" b="1" dirty="0">
                        <a:effectLst/>
                        <a:latin typeface="+mn-ea"/>
                        <a:ea typeface="+mn-ea"/>
                      </a:endParaRPr>
                    </a:p>
                    <a:p>
                      <a:pPr algn="ctr"/>
                      <a:r>
                        <a:rPr kumimoji="1" lang="en-US" altLang="ja-JP" sz="1400" b="1" dirty="0">
                          <a:effectLst/>
                          <a:latin typeface="+mn-ea"/>
                          <a:ea typeface="+mn-ea"/>
                          <a:sym typeface="Symbol"/>
                        </a:rPr>
                        <a:t></a:t>
                      </a:r>
                      <a:endParaRPr kumimoji="1" lang="en-US" altLang="ja-JP" sz="1400" b="1" dirty="0">
                        <a:effectLst/>
                        <a:latin typeface="+mn-ea"/>
                        <a:ea typeface="+mn-ea"/>
                      </a:endParaRPr>
                    </a:p>
                  </a:txBody>
                  <a:tcP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b="1" dirty="0">
                          <a:effectLst/>
                          <a:latin typeface="+mn-ea"/>
                          <a:ea typeface="+mn-ea"/>
                          <a:sym typeface="Symbol"/>
                        </a:rPr>
                        <a:t>7.010</a:t>
                      </a:r>
                      <a:r>
                        <a:rPr kumimoji="1" lang="en-US" altLang="ja-JP" sz="1400" b="1" baseline="30000" dirty="0">
                          <a:effectLst/>
                          <a:latin typeface="+mn-ea"/>
                          <a:ea typeface="+mn-ea"/>
                          <a:sym typeface="Symbol"/>
                        </a:rPr>
                        <a:t>-9</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effectLst/>
                          <a:latin typeface="+mn-ea"/>
                          <a:ea typeface="+mn-ea"/>
                          <a:sym typeface="Symbol"/>
                        </a:rPr>
                        <a:t></a:t>
                      </a:r>
                      <a:endParaRPr kumimoji="1" lang="en-US" altLang="ja-JP" sz="1400" b="1" dirty="0">
                        <a:effectLst/>
                        <a:latin typeface="+mn-ea"/>
                        <a:ea typeface="+mn-ea"/>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effectLst/>
                          <a:latin typeface="+mn-ea"/>
                          <a:ea typeface="+mn-ea"/>
                          <a:sym typeface="Symbol"/>
                        </a:rPr>
                        <a:t></a:t>
                      </a:r>
                      <a:endParaRPr kumimoji="1" lang="en-US" altLang="ja-JP" sz="1400" b="1" dirty="0">
                        <a:effectLst/>
                        <a:latin typeface="+mn-ea"/>
                        <a:ea typeface="+mn-ea"/>
                      </a:endParaRPr>
                    </a:p>
                  </a:txBody>
                  <a:tcP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dirty="0">
                          <a:effectLst/>
                          <a:latin typeface="+mn-ea"/>
                          <a:ea typeface="+mn-ea"/>
                        </a:rPr>
                        <a:t>D</a:t>
                      </a:r>
                    </a:p>
                    <a:p>
                      <a:pPr algn="ctr"/>
                      <a:r>
                        <a:rPr kumimoji="1" lang="en-US" altLang="ja-JP" sz="1400" dirty="0">
                          <a:effectLst/>
                          <a:latin typeface="+mn-ea"/>
                          <a:ea typeface="+mn-ea"/>
                        </a:rPr>
                        <a:t>W</a:t>
                      </a:r>
                    </a:p>
                    <a:p>
                      <a:pPr algn="ctr"/>
                      <a:r>
                        <a:rPr kumimoji="1" lang="en-US" altLang="ja-JP" sz="1400" dirty="0">
                          <a:effectLst/>
                          <a:latin typeface="+mn-ea"/>
                          <a:ea typeface="+mn-ea"/>
                        </a:rPr>
                        <a:t>Y</a:t>
                      </a:r>
                      <a:endParaRPr kumimoji="1" lang="ja-JP" altLang="en-US" sz="1400" dirty="0">
                        <a:effectLst/>
                        <a:latin typeface="+mn-ea"/>
                        <a:ea typeface="+mn-ea"/>
                      </a:endParaRPr>
                    </a:p>
                  </a:txBody>
                  <a:tcP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solidFill>
                            <a:srgbClr val="FF0000"/>
                          </a:solidFill>
                          <a:effectLst/>
                          <a:latin typeface="+mn-ea"/>
                          <a:ea typeface="+mn-ea"/>
                          <a:sym typeface="Symbol"/>
                        </a:rPr>
                        <a:t>1.510</a:t>
                      </a:r>
                      <a:r>
                        <a:rPr kumimoji="1" lang="en-US" altLang="ja-JP" sz="1400" b="1" baseline="30000" dirty="0">
                          <a:solidFill>
                            <a:srgbClr val="FF0000"/>
                          </a:solidFill>
                          <a:effectLst/>
                          <a:latin typeface="+mn-ea"/>
                          <a:ea typeface="+mn-ea"/>
                          <a:sym typeface="Symbol"/>
                        </a:rPr>
                        <a:t>-8</a:t>
                      </a:r>
                      <a:endParaRPr kumimoji="1" lang="ja-JP" altLang="en-US" sz="1400" b="1" baseline="30000" dirty="0">
                        <a:solidFill>
                          <a:srgbClr val="FF0000"/>
                        </a:solidFill>
                        <a:effectLst/>
                        <a:latin typeface="+mn-ea"/>
                        <a:ea typeface="+mn-ea"/>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effectLst/>
                          <a:latin typeface="+mn-ea"/>
                          <a:ea typeface="+mn-ea"/>
                          <a:sym typeface="Symbol"/>
                        </a:rPr>
                        <a:t>2.510</a:t>
                      </a:r>
                      <a:r>
                        <a:rPr kumimoji="1" lang="en-US" altLang="ja-JP" sz="1400" b="1" baseline="30000" dirty="0">
                          <a:effectLst/>
                          <a:latin typeface="+mn-ea"/>
                          <a:ea typeface="+mn-ea"/>
                          <a:sym typeface="Symbol"/>
                        </a:rPr>
                        <a:t>-8</a:t>
                      </a:r>
                      <a:endParaRPr kumimoji="1" lang="en-US" altLang="ja-JP" sz="1400" dirty="0">
                        <a:effectLst/>
                        <a:latin typeface="+mn-ea"/>
                        <a:ea typeface="+mn-ea"/>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solidFill>
                            <a:srgbClr val="FF0000"/>
                          </a:solidFill>
                          <a:effectLst/>
                          <a:latin typeface="+mn-ea"/>
                          <a:ea typeface="+mn-ea"/>
                          <a:sym typeface="Symbol"/>
                        </a:rPr>
                        <a:t>1.210</a:t>
                      </a:r>
                      <a:r>
                        <a:rPr kumimoji="1" lang="en-US" altLang="ja-JP" sz="1400" b="1" baseline="30000" dirty="0">
                          <a:solidFill>
                            <a:srgbClr val="FF0000"/>
                          </a:solidFill>
                          <a:effectLst/>
                          <a:latin typeface="+mn-ea"/>
                          <a:ea typeface="+mn-ea"/>
                          <a:sym typeface="Symbol"/>
                        </a:rPr>
                        <a:t>-7</a:t>
                      </a:r>
                      <a:endParaRPr kumimoji="1" lang="ja-JP" altLang="en-US" sz="1400" b="1" baseline="30000" dirty="0">
                        <a:solidFill>
                          <a:srgbClr val="FF0000"/>
                        </a:solidFill>
                        <a:effectLst/>
                        <a:latin typeface="+mn-ea"/>
                        <a:ea typeface="+mn-ea"/>
                      </a:endParaRPr>
                    </a:p>
                  </a:txBody>
                  <a:tcPr>
                    <a:lnL>
                      <a:noFill/>
                    </a:lnL>
                    <a:lnR w="9525" cap="flat" cmpd="sng" algn="ctr">
                      <a:noFill/>
                      <a:prstDash val="soli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extLst>
                  <a:ext uri="{0D108BD9-81ED-4DB2-BD59-A6C34878D82A}">
                    <a16:rowId xmlns:a16="http://schemas.microsoft.com/office/drawing/2014/main" val="1000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b="1" baseline="30000" dirty="0">
                          <a:effectLst/>
                          <a:latin typeface="+mn-ea"/>
                          <a:ea typeface="+mn-ea"/>
                        </a:rPr>
                        <a:t>131</a:t>
                      </a:r>
                      <a:r>
                        <a:rPr kumimoji="1" lang="en-US" altLang="ja-JP" sz="1200" b="1" dirty="0">
                          <a:effectLst/>
                          <a:latin typeface="+mn-ea"/>
                          <a:ea typeface="+mn-ea"/>
                        </a:rPr>
                        <a:t>I</a:t>
                      </a:r>
                      <a:endParaRPr kumimoji="1" lang="ja-JP" altLang="en-US" sz="1200" b="1" dirty="0">
                        <a:effectLst/>
                        <a:latin typeface="+mn-ea"/>
                        <a:ea typeface="+mn-ea"/>
                      </a:endParaRPr>
                    </a:p>
                  </a:txBody>
                  <a:tcPr>
                    <a:lnL w="9525" cap="flat" cmpd="sng" algn="ctr">
                      <a:noFill/>
                      <a:prstDash val="soli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b="1" dirty="0">
                          <a:effectLst/>
                          <a:latin typeface="+mn-ea"/>
                          <a:ea typeface="+mn-ea"/>
                        </a:rPr>
                        <a:t>F</a:t>
                      </a:r>
                    </a:p>
                    <a:p>
                      <a:pPr algn="ctr"/>
                      <a:r>
                        <a:rPr kumimoji="1" lang="en-US" altLang="ja-JP" sz="1400" b="1" dirty="0">
                          <a:effectLst/>
                          <a:latin typeface="+mn-ea"/>
                          <a:ea typeface="+mn-ea"/>
                        </a:rPr>
                        <a:t>V</a:t>
                      </a:r>
                      <a:endParaRPr kumimoji="1" lang="ja-JP" altLang="en-US" sz="1400" b="1" dirty="0">
                        <a:effectLst/>
                        <a:latin typeface="+mn-ea"/>
                        <a:ea typeface="+mn-ea"/>
                      </a:endParaRPr>
                    </a:p>
                  </a:txBody>
                  <a:tcP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b="1" dirty="0">
                          <a:effectLst/>
                          <a:latin typeface="+mn-ea"/>
                          <a:ea typeface="+mn-ea"/>
                        </a:rPr>
                        <a:t>1.0</a:t>
                      </a:r>
                    </a:p>
                    <a:p>
                      <a:pPr algn="ctr"/>
                      <a:r>
                        <a:rPr kumimoji="1" lang="en-US" altLang="ja-JP" sz="1400" b="1" dirty="0">
                          <a:effectLst/>
                          <a:latin typeface="+mn-ea"/>
                          <a:ea typeface="+mn-ea"/>
                        </a:rPr>
                        <a:t>1.0</a:t>
                      </a:r>
                      <a:endParaRPr kumimoji="1" lang="ja-JP" altLang="en-US" sz="1400" b="1" dirty="0">
                        <a:effectLst/>
                        <a:latin typeface="+mn-ea"/>
                        <a:ea typeface="+mn-ea"/>
                      </a:endParaRPr>
                    </a:p>
                  </a:txBody>
                  <a:tcP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b="1" dirty="0">
                          <a:effectLst/>
                          <a:latin typeface="+mn-ea"/>
                          <a:ea typeface="+mn-ea"/>
                        </a:rPr>
                        <a:t>7.6</a:t>
                      </a:r>
                      <a:r>
                        <a:rPr kumimoji="1" lang="en-US" altLang="ja-JP" sz="1400" b="1" dirty="0">
                          <a:effectLst/>
                          <a:latin typeface="+mn-ea"/>
                          <a:ea typeface="+mn-ea"/>
                          <a:sym typeface="Symbol"/>
                        </a:rPr>
                        <a:t>10</a:t>
                      </a:r>
                      <a:r>
                        <a:rPr kumimoji="1" lang="en-US" altLang="ja-JP" sz="1400" b="1" baseline="30000" dirty="0">
                          <a:effectLst/>
                          <a:latin typeface="+mn-ea"/>
                          <a:ea typeface="+mn-ea"/>
                          <a:sym typeface="Symbol"/>
                        </a:rPr>
                        <a:t>-9</a:t>
                      </a:r>
                    </a:p>
                  </a:txBody>
                  <a:tcP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effectLst/>
                          <a:latin typeface="+mn-ea"/>
                          <a:ea typeface="+mn-ea"/>
                        </a:rPr>
                        <a:t>1.1</a:t>
                      </a:r>
                      <a:r>
                        <a:rPr kumimoji="1" lang="en-US" altLang="ja-JP" sz="1400" b="1" dirty="0">
                          <a:effectLst/>
                          <a:latin typeface="+mn-ea"/>
                          <a:ea typeface="+mn-ea"/>
                          <a:sym typeface="Symbol"/>
                        </a:rPr>
                        <a:t>10</a:t>
                      </a:r>
                      <a:r>
                        <a:rPr kumimoji="1" lang="en-US" altLang="ja-JP" sz="1400" b="1" baseline="30000" dirty="0">
                          <a:effectLst/>
                          <a:latin typeface="+mn-ea"/>
                          <a:ea typeface="+mn-ea"/>
                          <a:sym typeface="Symbol"/>
                        </a:rPr>
                        <a:t>-8</a:t>
                      </a:r>
                    </a:p>
                  </a:txBody>
                  <a:tcP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b="1" dirty="0">
                          <a:effectLst/>
                          <a:latin typeface="+mn-ea"/>
                          <a:ea typeface="+mn-ea"/>
                        </a:rPr>
                        <a:t>1.0</a:t>
                      </a:r>
                    </a:p>
                    <a:p>
                      <a:pPr algn="ctr"/>
                      <a:r>
                        <a:rPr kumimoji="1" lang="en-US" altLang="ja-JP" sz="1400" b="1" dirty="0">
                          <a:effectLst/>
                          <a:latin typeface="+mn-ea"/>
                          <a:ea typeface="+mn-ea"/>
                          <a:sym typeface="Symbol"/>
                        </a:rPr>
                        <a:t></a:t>
                      </a:r>
                      <a:endParaRPr kumimoji="1" lang="en-US" altLang="ja-JP" sz="1400" b="1" dirty="0">
                        <a:effectLst/>
                        <a:latin typeface="+mn-ea"/>
                        <a:ea typeface="+mn-ea"/>
                      </a:endParaRPr>
                    </a:p>
                  </a:txBody>
                  <a:tcP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b="1" dirty="0">
                          <a:effectLst/>
                          <a:latin typeface="+mn-ea"/>
                          <a:ea typeface="+mn-ea"/>
                          <a:sym typeface="Symbol"/>
                        </a:rPr>
                        <a:t>2.210</a:t>
                      </a:r>
                      <a:r>
                        <a:rPr kumimoji="1" lang="en-US" altLang="ja-JP" sz="1400" b="1" baseline="30000" dirty="0">
                          <a:effectLst/>
                          <a:latin typeface="+mn-ea"/>
                          <a:ea typeface="+mn-ea"/>
                          <a:sym typeface="Symbol"/>
                        </a:rPr>
                        <a:t>-8</a:t>
                      </a:r>
                    </a:p>
                    <a:p>
                      <a:pPr algn="ctr"/>
                      <a:r>
                        <a:rPr kumimoji="1" lang="en-US" altLang="ja-JP" sz="1400" b="1" dirty="0">
                          <a:effectLst/>
                          <a:latin typeface="+mn-ea"/>
                          <a:ea typeface="+mn-ea"/>
                          <a:sym typeface="Symbol"/>
                        </a:rPr>
                        <a:t></a:t>
                      </a:r>
                      <a:endParaRPr kumimoji="1" lang="en-US" altLang="ja-JP" sz="1400" b="1" dirty="0">
                        <a:effectLst/>
                        <a:latin typeface="+mn-ea"/>
                        <a:ea typeface="+mn-ea"/>
                      </a:endParaRPr>
                    </a:p>
                  </a:txBody>
                  <a:tcP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dirty="0">
                          <a:effectLst/>
                          <a:latin typeface="+mn-ea"/>
                          <a:ea typeface="+mn-ea"/>
                        </a:rPr>
                        <a:t>D</a:t>
                      </a:r>
                      <a:endParaRPr kumimoji="1" lang="ja-JP" altLang="en-US" sz="1400" dirty="0">
                        <a:effectLst/>
                        <a:latin typeface="+mn-ea"/>
                        <a:ea typeface="+mn-ea"/>
                      </a:endParaRPr>
                    </a:p>
                  </a:txBody>
                  <a:tcP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solidFill>
                            <a:srgbClr val="FF0000"/>
                          </a:solidFill>
                          <a:effectLst/>
                          <a:latin typeface="+mn-ea"/>
                          <a:ea typeface="+mn-ea"/>
                          <a:sym typeface="Symbol"/>
                        </a:rPr>
                        <a:t>8.810</a:t>
                      </a:r>
                      <a:r>
                        <a:rPr kumimoji="1" lang="en-US" altLang="ja-JP" sz="1400" b="1" baseline="30000" dirty="0">
                          <a:solidFill>
                            <a:srgbClr val="FF0000"/>
                          </a:solidFill>
                          <a:effectLst/>
                          <a:latin typeface="+mn-ea"/>
                          <a:ea typeface="+mn-ea"/>
                          <a:sym typeface="Symbol"/>
                        </a:rPr>
                        <a:t>-9</a:t>
                      </a:r>
                      <a:endParaRPr kumimoji="1" lang="ja-JP" altLang="en-US" sz="1400" b="1" baseline="30000" dirty="0">
                        <a:solidFill>
                          <a:srgbClr val="FF0000"/>
                        </a:solidFill>
                        <a:effectLst/>
                        <a:latin typeface="+mn-ea"/>
                        <a:ea typeface="+mn-ea"/>
                      </a:endParaRPr>
                    </a:p>
                    <a:p>
                      <a:pPr algn="ctr"/>
                      <a:endParaRPr kumimoji="1" lang="ja-JP" altLang="en-US" sz="1400" dirty="0">
                        <a:effectLst/>
                        <a:latin typeface="+mn-ea"/>
                        <a:ea typeface="+mn-ea"/>
                      </a:endParaRPr>
                    </a:p>
                  </a:txBody>
                  <a:tcPr>
                    <a:lnL>
                      <a:noFill/>
                    </a:lnL>
                    <a:lnR w="9525" cap="flat" cmpd="sng" algn="ctr">
                      <a:noFill/>
                      <a:prstDash val="soli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extLst>
                  <a:ext uri="{0D108BD9-81ED-4DB2-BD59-A6C34878D82A}">
                    <a16:rowId xmlns:a16="http://schemas.microsoft.com/office/drawing/2014/main" val="10005"/>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b="1" baseline="30000" dirty="0">
                          <a:effectLst/>
                          <a:latin typeface="+mn-ea"/>
                          <a:ea typeface="+mn-ea"/>
                        </a:rPr>
                        <a:t>134</a:t>
                      </a:r>
                      <a:r>
                        <a:rPr kumimoji="1" lang="en-US" altLang="ja-JP" sz="1200" b="1" dirty="0">
                          <a:effectLst/>
                          <a:latin typeface="+mn-ea"/>
                          <a:ea typeface="+mn-ea"/>
                        </a:rPr>
                        <a:t>Cs</a:t>
                      </a:r>
                      <a:endParaRPr kumimoji="1" lang="ja-JP" altLang="en-US" sz="1200" b="1" dirty="0">
                        <a:effectLst/>
                        <a:latin typeface="+mn-ea"/>
                        <a:ea typeface="+mn-ea"/>
                      </a:endParaRPr>
                    </a:p>
                  </a:txBody>
                  <a:tcPr>
                    <a:lnL w="9525" cap="flat" cmpd="sng" algn="ctr">
                      <a:noFill/>
                      <a:prstDash val="soli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b="1" dirty="0">
                          <a:effectLst/>
                          <a:latin typeface="+mn-ea"/>
                          <a:ea typeface="+mn-ea"/>
                        </a:rPr>
                        <a:t>F</a:t>
                      </a:r>
                      <a:endParaRPr kumimoji="1" lang="ja-JP" altLang="en-US" sz="1400" b="1" dirty="0">
                        <a:effectLst/>
                        <a:latin typeface="+mn-ea"/>
                        <a:ea typeface="+mn-ea"/>
                      </a:endParaRPr>
                    </a:p>
                  </a:txBody>
                  <a:tcP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b="1" dirty="0">
                          <a:effectLst/>
                          <a:latin typeface="+mn-ea"/>
                          <a:ea typeface="+mn-ea"/>
                        </a:rPr>
                        <a:t>1.0</a:t>
                      </a:r>
                      <a:endParaRPr kumimoji="1" lang="ja-JP" altLang="en-US" sz="1400" b="1" dirty="0">
                        <a:effectLst/>
                        <a:latin typeface="+mn-ea"/>
                        <a:ea typeface="+mn-ea"/>
                      </a:endParaRPr>
                    </a:p>
                  </a:txBody>
                  <a:tcP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effectLst/>
                          <a:latin typeface="+mn-ea"/>
                          <a:ea typeface="+mn-ea"/>
                        </a:rPr>
                        <a:t>6.8</a:t>
                      </a:r>
                      <a:r>
                        <a:rPr kumimoji="1" lang="en-US" altLang="ja-JP" sz="1400" b="1" dirty="0">
                          <a:effectLst/>
                          <a:latin typeface="+mn-ea"/>
                          <a:ea typeface="+mn-ea"/>
                          <a:sym typeface="Symbol"/>
                        </a:rPr>
                        <a:t>10</a:t>
                      </a:r>
                      <a:r>
                        <a:rPr kumimoji="1" lang="en-US" altLang="ja-JP" sz="1400" b="1" baseline="30000" dirty="0">
                          <a:effectLst/>
                          <a:latin typeface="+mn-ea"/>
                          <a:ea typeface="+mn-ea"/>
                          <a:sym typeface="Symbol"/>
                        </a:rPr>
                        <a:t>-9</a:t>
                      </a:r>
                    </a:p>
                  </a:txBody>
                  <a:tcP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effectLst/>
                          <a:latin typeface="+mn-ea"/>
                          <a:ea typeface="+mn-ea"/>
                        </a:rPr>
                        <a:t>9.6</a:t>
                      </a:r>
                      <a:r>
                        <a:rPr kumimoji="1" lang="en-US" altLang="ja-JP" sz="1400" b="1" dirty="0">
                          <a:effectLst/>
                          <a:latin typeface="+mn-ea"/>
                          <a:ea typeface="+mn-ea"/>
                          <a:sym typeface="Symbol"/>
                        </a:rPr>
                        <a:t>10</a:t>
                      </a:r>
                      <a:r>
                        <a:rPr kumimoji="1" lang="en-US" altLang="ja-JP" sz="1400" b="1" baseline="30000" dirty="0">
                          <a:effectLst/>
                          <a:latin typeface="+mn-ea"/>
                          <a:ea typeface="+mn-ea"/>
                          <a:sym typeface="Symbol"/>
                        </a:rPr>
                        <a:t>-9</a:t>
                      </a:r>
                    </a:p>
                  </a:txBody>
                  <a:tcP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b="1" dirty="0">
                          <a:effectLst/>
                          <a:latin typeface="+mn-ea"/>
                          <a:ea typeface="+mn-ea"/>
                        </a:rPr>
                        <a:t>1.0</a:t>
                      </a:r>
                      <a:endParaRPr kumimoji="1" lang="ja-JP" altLang="en-US" sz="1400" b="1" dirty="0">
                        <a:effectLst/>
                        <a:latin typeface="+mn-ea"/>
                        <a:ea typeface="+mn-ea"/>
                      </a:endParaRPr>
                    </a:p>
                  </a:txBody>
                  <a:tcP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effectLst/>
                          <a:latin typeface="+mn-ea"/>
                          <a:ea typeface="+mn-ea"/>
                        </a:rPr>
                        <a:t>1.9</a:t>
                      </a:r>
                      <a:r>
                        <a:rPr kumimoji="1" lang="en-US" altLang="ja-JP" sz="1400" b="1" dirty="0">
                          <a:effectLst/>
                          <a:latin typeface="+mn-ea"/>
                          <a:ea typeface="+mn-ea"/>
                          <a:sym typeface="Symbol"/>
                        </a:rPr>
                        <a:t>10</a:t>
                      </a:r>
                      <a:r>
                        <a:rPr kumimoji="1" lang="en-US" altLang="ja-JP" sz="1400" b="1" baseline="30000" dirty="0">
                          <a:effectLst/>
                          <a:latin typeface="+mn-ea"/>
                          <a:ea typeface="+mn-ea"/>
                          <a:sym typeface="Symbol"/>
                        </a:rPr>
                        <a:t>-8</a:t>
                      </a:r>
                    </a:p>
                  </a:txBody>
                  <a:tcP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dirty="0">
                          <a:effectLst/>
                          <a:latin typeface="+mn-ea"/>
                          <a:ea typeface="+mn-ea"/>
                        </a:rPr>
                        <a:t>D</a:t>
                      </a:r>
                      <a:endParaRPr kumimoji="1" lang="ja-JP" altLang="en-US" sz="1400" dirty="0">
                        <a:effectLst/>
                        <a:latin typeface="+mn-ea"/>
                        <a:ea typeface="+mn-ea"/>
                      </a:endParaRPr>
                    </a:p>
                  </a:txBody>
                  <a:tcP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solidFill>
                            <a:srgbClr val="FF0000"/>
                          </a:solidFill>
                          <a:effectLst/>
                          <a:latin typeface="+mn-ea"/>
                          <a:ea typeface="+mn-ea"/>
                          <a:sym typeface="Symbol"/>
                        </a:rPr>
                        <a:t>1.310</a:t>
                      </a:r>
                      <a:r>
                        <a:rPr kumimoji="1" lang="en-US" altLang="ja-JP" sz="1400" b="1" baseline="30000" dirty="0">
                          <a:solidFill>
                            <a:srgbClr val="FF0000"/>
                          </a:solidFill>
                          <a:effectLst/>
                          <a:latin typeface="+mn-ea"/>
                          <a:ea typeface="+mn-ea"/>
                          <a:sym typeface="Symbol"/>
                        </a:rPr>
                        <a:t>-8</a:t>
                      </a:r>
                      <a:endParaRPr kumimoji="1" lang="ja-JP" altLang="en-US" sz="1400" b="1" baseline="30000" dirty="0">
                        <a:solidFill>
                          <a:srgbClr val="FF0000"/>
                        </a:solidFill>
                        <a:effectLst/>
                        <a:latin typeface="+mn-ea"/>
                        <a:ea typeface="+mn-ea"/>
                      </a:endParaRPr>
                    </a:p>
                  </a:txBody>
                  <a:tcPr>
                    <a:lnL>
                      <a:noFill/>
                    </a:lnL>
                    <a:lnR w="9525" cap="flat" cmpd="sng" algn="ctr">
                      <a:noFill/>
                      <a:prstDash val="soli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extLst>
                  <a:ext uri="{0D108BD9-81ED-4DB2-BD59-A6C34878D82A}">
                    <a16:rowId xmlns:a16="http://schemas.microsoft.com/office/drawing/2014/main" val="10006"/>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b="1" baseline="30000" dirty="0">
                          <a:effectLst/>
                          <a:latin typeface="+mn-ea"/>
                          <a:ea typeface="+mn-ea"/>
                        </a:rPr>
                        <a:t>137</a:t>
                      </a:r>
                      <a:r>
                        <a:rPr kumimoji="1" lang="en-US" altLang="ja-JP" sz="1200" b="1" dirty="0">
                          <a:effectLst/>
                          <a:latin typeface="+mn-ea"/>
                          <a:ea typeface="+mn-ea"/>
                        </a:rPr>
                        <a:t>Cs</a:t>
                      </a:r>
                      <a:endParaRPr kumimoji="1" lang="ja-JP" altLang="en-US" sz="1200" b="1" dirty="0">
                        <a:effectLst/>
                        <a:latin typeface="+mn-ea"/>
                        <a:ea typeface="+mn-ea"/>
                      </a:endParaRPr>
                    </a:p>
                  </a:txBody>
                  <a:tcPr>
                    <a:lnL w="9525" cap="flat" cmpd="sng" algn="ctr">
                      <a:noFill/>
                      <a:prstDash val="soli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b="1" dirty="0">
                          <a:effectLst/>
                          <a:latin typeface="+mn-ea"/>
                          <a:ea typeface="+mn-ea"/>
                        </a:rPr>
                        <a:t>F</a:t>
                      </a:r>
                      <a:endParaRPr kumimoji="1" lang="ja-JP" altLang="en-US" sz="1400" b="1" dirty="0">
                        <a:effectLst/>
                        <a:latin typeface="+mn-ea"/>
                        <a:ea typeface="+mn-ea"/>
                      </a:endParaRPr>
                    </a:p>
                  </a:txBody>
                  <a:tcP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b="1" dirty="0">
                          <a:effectLst/>
                          <a:latin typeface="+mn-ea"/>
                          <a:ea typeface="+mn-ea"/>
                        </a:rPr>
                        <a:t>1.0</a:t>
                      </a:r>
                      <a:endParaRPr kumimoji="1" lang="ja-JP" altLang="en-US" sz="1400" b="1" dirty="0">
                        <a:effectLst/>
                        <a:latin typeface="+mn-ea"/>
                        <a:ea typeface="+mn-ea"/>
                      </a:endParaRPr>
                    </a:p>
                  </a:txBody>
                  <a:tcP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effectLst/>
                          <a:latin typeface="+mn-ea"/>
                          <a:ea typeface="+mn-ea"/>
                        </a:rPr>
                        <a:t>4.8</a:t>
                      </a:r>
                      <a:r>
                        <a:rPr kumimoji="1" lang="en-US" altLang="ja-JP" sz="1400" b="1" dirty="0">
                          <a:effectLst/>
                          <a:latin typeface="+mn-ea"/>
                          <a:ea typeface="+mn-ea"/>
                          <a:sym typeface="Symbol"/>
                        </a:rPr>
                        <a:t>10</a:t>
                      </a:r>
                      <a:r>
                        <a:rPr kumimoji="1" lang="en-US" altLang="ja-JP" sz="1400" b="1" baseline="30000" dirty="0">
                          <a:effectLst/>
                          <a:latin typeface="+mn-ea"/>
                          <a:ea typeface="+mn-ea"/>
                          <a:sym typeface="Symbol"/>
                        </a:rPr>
                        <a:t>-9</a:t>
                      </a:r>
                    </a:p>
                  </a:txBody>
                  <a:tcP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effectLst/>
                          <a:latin typeface="+mn-ea"/>
                          <a:ea typeface="+mn-ea"/>
                        </a:rPr>
                        <a:t>6.7</a:t>
                      </a:r>
                      <a:r>
                        <a:rPr kumimoji="1" lang="en-US" altLang="ja-JP" sz="1400" b="1" dirty="0">
                          <a:effectLst/>
                          <a:latin typeface="+mn-ea"/>
                          <a:ea typeface="+mn-ea"/>
                          <a:sym typeface="Symbol"/>
                        </a:rPr>
                        <a:t>10</a:t>
                      </a:r>
                      <a:r>
                        <a:rPr kumimoji="1" lang="en-US" altLang="ja-JP" sz="1400" b="1" baseline="30000" dirty="0">
                          <a:effectLst/>
                          <a:latin typeface="+mn-ea"/>
                          <a:ea typeface="+mn-ea"/>
                          <a:sym typeface="Symbol"/>
                        </a:rPr>
                        <a:t>-9</a:t>
                      </a:r>
                    </a:p>
                  </a:txBody>
                  <a:tcP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b="1" dirty="0">
                          <a:effectLst/>
                          <a:latin typeface="+mn-ea"/>
                          <a:ea typeface="+mn-ea"/>
                        </a:rPr>
                        <a:t>1.0</a:t>
                      </a:r>
                      <a:endParaRPr kumimoji="1" lang="ja-JP" altLang="en-US" sz="1400" b="1" dirty="0">
                        <a:effectLst/>
                        <a:latin typeface="+mn-ea"/>
                        <a:ea typeface="+mn-ea"/>
                      </a:endParaRPr>
                    </a:p>
                  </a:txBody>
                  <a:tcP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effectLst/>
                          <a:latin typeface="+mn-ea"/>
                          <a:ea typeface="+mn-ea"/>
                        </a:rPr>
                        <a:t>1.3</a:t>
                      </a:r>
                      <a:r>
                        <a:rPr kumimoji="1" lang="en-US" altLang="ja-JP" sz="1400" b="1" dirty="0">
                          <a:effectLst/>
                          <a:latin typeface="+mn-ea"/>
                          <a:ea typeface="+mn-ea"/>
                          <a:sym typeface="Symbol"/>
                        </a:rPr>
                        <a:t>10</a:t>
                      </a:r>
                      <a:r>
                        <a:rPr kumimoji="1" lang="en-US" altLang="ja-JP" sz="1400" b="1" baseline="30000" dirty="0">
                          <a:effectLst/>
                          <a:latin typeface="+mn-ea"/>
                          <a:ea typeface="+mn-ea"/>
                          <a:sym typeface="Symbol"/>
                        </a:rPr>
                        <a:t>-8</a:t>
                      </a:r>
                    </a:p>
                  </a:txBody>
                  <a:tcP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dirty="0">
                          <a:effectLst/>
                          <a:latin typeface="+mn-ea"/>
                          <a:ea typeface="+mn-ea"/>
                        </a:rPr>
                        <a:t>D</a:t>
                      </a:r>
                      <a:endParaRPr kumimoji="1" lang="ja-JP" altLang="en-US" sz="1400" dirty="0">
                        <a:effectLst/>
                        <a:latin typeface="+mn-ea"/>
                        <a:ea typeface="+mn-ea"/>
                      </a:endParaRPr>
                    </a:p>
                  </a:txBody>
                  <a:tcP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solidFill>
                            <a:srgbClr val="FF0000"/>
                          </a:solidFill>
                          <a:effectLst/>
                          <a:latin typeface="+mn-ea"/>
                          <a:ea typeface="+mn-ea"/>
                          <a:sym typeface="Symbol"/>
                        </a:rPr>
                        <a:t>8.710</a:t>
                      </a:r>
                      <a:r>
                        <a:rPr kumimoji="1" lang="en-US" altLang="ja-JP" sz="1400" b="1" baseline="30000" dirty="0">
                          <a:solidFill>
                            <a:srgbClr val="FF0000"/>
                          </a:solidFill>
                          <a:effectLst/>
                          <a:latin typeface="+mn-ea"/>
                          <a:ea typeface="+mn-ea"/>
                          <a:sym typeface="Symbol"/>
                        </a:rPr>
                        <a:t>-9</a:t>
                      </a:r>
                      <a:endParaRPr kumimoji="1" lang="ja-JP" altLang="en-US" sz="1400" b="1" baseline="30000" dirty="0">
                        <a:solidFill>
                          <a:srgbClr val="FF0000"/>
                        </a:solidFill>
                        <a:effectLst/>
                        <a:latin typeface="+mn-ea"/>
                        <a:ea typeface="+mn-ea"/>
                      </a:endParaRPr>
                    </a:p>
                  </a:txBody>
                  <a:tcPr>
                    <a:lnL>
                      <a:noFill/>
                    </a:lnL>
                    <a:lnR w="9525" cap="flat" cmpd="sng" algn="ctr">
                      <a:noFill/>
                      <a:prstDash val="soli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extLst>
                  <a:ext uri="{0D108BD9-81ED-4DB2-BD59-A6C34878D82A}">
                    <a16:rowId xmlns:a16="http://schemas.microsoft.com/office/drawing/2014/main" val="10007"/>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b="1" baseline="30000" dirty="0">
                          <a:effectLst/>
                          <a:latin typeface="+mn-ea"/>
                          <a:ea typeface="+mn-ea"/>
                        </a:rPr>
                        <a:t>238</a:t>
                      </a:r>
                      <a:r>
                        <a:rPr kumimoji="1" lang="en-US" altLang="ja-JP" sz="1200" b="1" dirty="0">
                          <a:effectLst/>
                          <a:latin typeface="+mn-ea"/>
                          <a:ea typeface="+mn-ea"/>
                        </a:rPr>
                        <a:t>U</a:t>
                      </a:r>
                      <a:endParaRPr kumimoji="1" lang="ja-JP" altLang="en-US" sz="1200" b="1" dirty="0">
                        <a:effectLst/>
                        <a:latin typeface="+mn-ea"/>
                        <a:ea typeface="+mn-ea"/>
                      </a:endParaRPr>
                    </a:p>
                  </a:txBody>
                  <a:tcPr>
                    <a:lnL w="9525" cap="flat" cmpd="sng" algn="ctr">
                      <a:noFill/>
                      <a:prstDash val="soli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b="1" dirty="0">
                          <a:effectLst/>
                          <a:latin typeface="+mn-ea"/>
                          <a:ea typeface="+mn-ea"/>
                        </a:rPr>
                        <a:t>F</a:t>
                      </a:r>
                    </a:p>
                    <a:p>
                      <a:pPr algn="ctr"/>
                      <a:r>
                        <a:rPr kumimoji="1" lang="en-US" altLang="ja-JP" sz="1400" b="1" dirty="0">
                          <a:effectLst/>
                          <a:latin typeface="+mn-ea"/>
                          <a:ea typeface="+mn-ea"/>
                        </a:rPr>
                        <a:t>M</a:t>
                      </a:r>
                    </a:p>
                    <a:p>
                      <a:pPr algn="ctr"/>
                      <a:r>
                        <a:rPr kumimoji="1" lang="en-US" altLang="ja-JP" sz="1400" b="1" dirty="0">
                          <a:effectLst/>
                          <a:latin typeface="+mn-ea"/>
                          <a:ea typeface="+mn-ea"/>
                        </a:rPr>
                        <a:t>S</a:t>
                      </a:r>
                      <a:endParaRPr kumimoji="1" lang="ja-JP" altLang="en-US" sz="1400" b="1" dirty="0">
                        <a:effectLst/>
                        <a:latin typeface="+mn-ea"/>
                        <a:ea typeface="+mn-ea"/>
                      </a:endParaRPr>
                    </a:p>
                  </a:txBody>
                  <a:tcP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b="1" dirty="0">
                          <a:effectLst/>
                          <a:latin typeface="+mn-ea"/>
                          <a:ea typeface="+mn-ea"/>
                        </a:rPr>
                        <a:t>0.02</a:t>
                      </a:r>
                    </a:p>
                    <a:p>
                      <a:pPr algn="ctr"/>
                      <a:r>
                        <a:rPr kumimoji="1" lang="en-US" altLang="ja-JP" sz="1400" b="1" dirty="0">
                          <a:effectLst/>
                          <a:latin typeface="+mn-ea"/>
                          <a:ea typeface="+mn-ea"/>
                        </a:rPr>
                        <a:t>0.02</a:t>
                      </a:r>
                    </a:p>
                    <a:p>
                      <a:pPr algn="ctr"/>
                      <a:r>
                        <a:rPr kumimoji="1" lang="en-US" altLang="ja-JP" sz="1400" b="1" dirty="0">
                          <a:effectLst/>
                          <a:latin typeface="+mn-ea"/>
                          <a:ea typeface="+mn-ea"/>
                        </a:rPr>
                        <a:t>0.002</a:t>
                      </a:r>
                      <a:endParaRPr kumimoji="1" lang="ja-JP" altLang="en-US" sz="1400" b="1" dirty="0">
                        <a:effectLst/>
                        <a:latin typeface="+mn-ea"/>
                        <a:ea typeface="+mn-ea"/>
                      </a:endParaRPr>
                    </a:p>
                  </a:txBody>
                  <a:tcP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b="1" dirty="0">
                          <a:effectLst/>
                          <a:latin typeface="+mn-ea"/>
                          <a:ea typeface="+mn-ea"/>
                          <a:sym typeface="Symbol"/>
                        </a:rPr>
                        <a:t>4.910</a:t>
                      </a:r>
                      <a:r>
                        <a:rPr kumimoji="1" lang="en-US" altLang="ja-JP" sz="1400" b="1" baseline="30000" dirty="0">
                          <a:effectLst/>
                          <a:latin typeface="+mn-ea"/>
                          <a:ea typeface="+mn-ea"/>
                          <a:sym typeface="Symbol"/>
                        </a:rPr>
                        <a:t>-7</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solidFill>
                            <a:srgbClr val="FF0000"/>
                          </a:solidFill>
                          <a:effectLst/>
                          <a:latin typeface="+mn-ea"/>
                          <a:ea typeface="+mn-ea"/>
                          <a:sym typeface="Symbol"/>
                        </a:rPr>
                        <a:t>2.610</a:t>
                      </a:r>
                      <a:r>
                        <a:rPr kumimoji="1" lang="en-US" altLang="ja-JP" sz="1400" b="1" baseline="30000" dirty="0">
                          <a:solidFill>
                            <a:srgbClr val="FF0000"/>
                          </a:solidFill>
                          <a:effectLst/>
                          <a:latin typeface="+mn-ea"/>
                          <a:ea typeface="+mn-ea"/>
                          <a:sym typeface="Symbol"/>
                        </a:rPr>
                        <a:t>-6</a:t>
                      </a:r>
                      <a:endParaRPr kumimoji="1" lang="ja-JP" altLang="en-US" sz="1400" b="1" baseline="30000" dirty="0">
                        <a:solidFill>
                          <a:srgbClr val="FF0000"/>
                        </a:solidFill>
                        <a:effectLst/>
                        <a:latin typeface="+mn-ea"/>
                        <a:ea typeface="+mn-ea"/>
                      </a:endParaRPr>
                    </a:p>
                    <a:p>
                      <a:pPr algn="ctr"/>
                      <a:r>
                        <a:rPr kumimoji="1" lang="en-US" altLang="ja-JP" sz="1400" b="1" dirty="0">
                          <a:effectLst/>
                          <a:latin typeface="+mn-ea"/>
                          <a:ea typeface="+mn-ea"/>
                        </a:rPr>
                        <a:t>7.3</a:t>
                      </a:r>
                      <a:r>
                        <a:rPr kumimoji="1" lang="en-US" altLang="ja-JP" sz="1400" b="1" dirty="0">
                          <a:effectLst/>
                          <a:latin typeface="+mn-ea"/>
                          <a:ea typeface="+mn-ea"/>
                          <a:sym typeface="Symbol"/>
                        </a:rPr>
                        <a:t>10</a:t>
                      </a:r>
                      <a:r>
                        <a:rPr kumimoji="1" lang="en-US" altLang="ja-JP" sz="1400" b="1" baseline="30000" dirty="0">
                          <a:effectLst/>
                          <a:latin typeface="+mn-ea"/>
                          <a:ea typeface="+mn-ea"/>
                          <a:sym typeface="Symbol"/>
                        </a:rPr>
                        <a:t>-6</a:t>
                      </a:r>
                    </a:p>
                  </a:txBody>
                  <a:tcP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kumimoji="1" lang="en-US" altLang="ja-JP" sz="1400" b="1" dirty="0">
                          <a:effectLst/>
                          <a:latin typeface="+mn-ea"/>
                          <a:ea typeface="+mn-ea"/>
                          <a:sym typeface="Symbol"/>
                        </a:rPr>
                        <a:t>5.810</a:t>
                      </a:r>
                      <a:r>
                        <a:rPr kumimoji="1" lang="en-US" altLang="ja-JP" sz="1400" b="1" baseline="30000" dirty="0">
                          <a:effectLst/>
                          <a:latin typeface="+mn-ea"/>
                          <a:ea typeface="+mn-ea"/>
                          <a:sym typeface="Symbol"/>
                        </a:rPr>
                        <a:t>-7</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effectLst/>
                          <a:latin typeface="+mn-ea"/>
                          <a:ea typeface="+mn-ea"/>
                          <a:sym typeface="Symbol"/>
                        </a:rPr>
                        <a:t>1.610</a:t>
                      </a:r>
                      <a:r>
                        <a:rPr kumimoji="1" lang="en-US" altLang="ja-JP" sz="1400" b="1" baseline="30000" dirty="0">
                          <a:effectLst/>
                          <a:latin typeface="+mn-ea"/>
                          <a:ea typeface="+mn-ea"/>
                          <a:sym typeface="Symbol"/>
                        </a:rPr>
                        <a:t>-6</a:t>
                      </a:r>
                      <a:endParaRPr kumimoji="1" lang="ja-JP" altLang="en-US" sz="1400" b="1" baseline="30000" dirty="0">
                        <a:effectLst/>
                        <a:latin typeface="+mn-ea"/>
                        <a:ea typeface="+mn-ea"/>
                      </a:endParaRPr>
                    </a:p>
                    <a:p>
                      <a:pPr algn="ctr"/>
                      <a:r>
                        <a:rPr kumimoji="1" lang="en-US" altLang="ja-JP" sz="1400" b="1" dirty="0">
                          <a:effectLst/>
                          <a:latin typeface="+mn-ea"/>
                          <a:ea typeface="+mn-ea"/>
                          <a:sym typeface="Symbol"/>
                        </a:rPr>
                        <a:t>5.710</a:t>
                      </a:r>
                      <a:r>
                        <a:rPr kumimoji="1" lang="en-US" altLang="ja-JP" sz="1400" b="1" baseline="30000" dirty="0">
                          <a:effectLst/>
                          <a:latin typeface="+mn-ea"/>
                          <a:ea typeface="+mn-ea"/>
                          <a:sym typeface="Symbol"/>
                        </a:rPr>
                        <a:t>-6</a:t>
                      </a:r>
                    </a:p>
                  </a:txBody>
                  <a:tcP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b="1" dirty="0">
                          <a:effectLst/>
                          <a:latin typeface="+mn-ea"/>
                          <a:ea typeface="+mn-ea"/>
                        </a:rPr>
                        <a:t>0.02</a:t>
                      </a:r>
                    </a:p>
                    <a:p>
                      <a:pPr algn="ctr"/>
                      <a:r>
                        <a:rPr kumimoji="1" lang="en-US" altLang="ja-JP" sz="1400" b="1" dirty="0">
                          <a:effectLst/>
                          <a:latin typeface="+mn-ea"/>
                          <a:ea typeface="+mn-ea"/>
                        </a:rPr>
                        <a:t>0.002</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effectLst/>
                          <a:latin typeface="+mn-ea"/>
                          <a:ea typeface="+mn-ea"/>
                          <a:sym typeface="Symbol"/>
                        </a:rPr>
                        <a:t></a:t>
                      </a:r>
                      <a:endParaRPr kumimoji="1" lang="en-US" altLang="ja-JP" sz="1400" b="1" dirty="0">
                        <a:effectLst/>
                        <a:latin typeface="+mn-ea"/>
                        <a:ea typeface="+mn-ea"/>
                      </a:endParaRPr>
                    </a:p>
                  </a:txBody>
                  <a:tcP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effectLst/>
                          <a:latin typeface="+mn-ea"/>
                          <a:ea typeface="+mn-ea"/>
                        </a:rPr>
                        <a:t>4.4</a:t>
                      </a:r>
                      <a:r>
                        <a:rPr kumimoji="1" lang="en-US" altLang="ja-JP" sz="1400" b="1" dirty="0">
                          <a:effectLst/>
                          <a:latin typeface="+mn-ea"/>
                          <a:ea typeface="+mn-ea"/>
                          <a:sym typeface="Symbol"/>
                        </a:rPr>
                        <a:t>10</a:t>
                      </a:r>
                      <a:r>
                        <a:rPr kumimoji="1" lang="en-US" altLang="ja-JP" sz="1400" b="1" baseline="30000" dirty="0">
                          <a:effectLst/>
                          <a:latin typeface="+mn-ea"/>
                          <a:ea typeface="+mn-ea"/>
                          <a:sym typeface="Symbol"/>
                        </a:rPr>
                        <a:t>-8</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effectLst/>
                          <a:latin typeface="+mn-ea"/>
                          <a:ea typeface="+mn-ea"/>
                          <a:sym typeface="Symbol"/>
                        </a:rPr>
                        <a:t>7.610</a:t>
                      </a:r>
                      <a:r>
                        <a:rPr kumimoji="1" lang="en-US" altLang="ja-JP" sz="1400" b="1" baseline="30000" dirty="0">
                          <a:effectLst/>
                          <a:latin typeface="+mn-ea"/>
                          <a:ea typeface="+mn-ea"/>
                          <a:sym typeface="Symbol"/>
                        </a:rPr>
                        <a:t>-9</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effectLst/>
                          <a:latin typeface="+mn-ea"/>
                          <a:ea typeface="+mn-ea"/>
                          <a:sym typeface="Symbol"/>
                        </a:rPr>
                        <a:t></a:t>
                      </a:r>
                      <a:endParaRPr kumimoji="1" lang="en-US" altLang="ja-JP" sz="1400" b="1" dirty="0">
                        <a:effectLst/>
                        <a:latin typeface="+mn-ea"/>
                        <a:ea typeface="+mn-ea"/>
                      </a:endParaRPr>
                    </a:p>
                  </a:txBody>
                  <a:tcP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dirty="0">
                          <a:effectLst/>
                          <a:latin typeface="+mn-ea"/>
                          <a:ea typeface="+mn-ea"/>
                        </a:rPr>
                        <a:t>D</a:t>
                      </a:r>
                    </a:p>
                    <a:p>
                      <a:pPr algn="ctr"/>
                      <a:r>
                        <a:rPr kumimoji="1" lang="en-US" altLang="ja-JP" sz="1400" dirty="0">
                          <a:effectLst/>
                          <a:latin typeface="+mn-ea"/>
                          <a:ea typeface="+mn-ea"/>
                        </a:rPr>
                        <a:t>W</a:t>
                      </a:r>
                    </a:p>
                    <a:p>
                      <a:pPr algn="ctr"/>
                      <a:r>
                        <a:rPr kumimoji="1" lang="en-US" altLang="ja-JP" sz="1400" dirty="0">
                          <a:effectLst/>
                          <a:latin typeface="+mn-ea"/>
                          <a:ea typeface="+mn-ea"/>
                        </a:rPr>
                        <a:t>Y</a:t>
                      </a:r>
                      <a:endParaRPr kumimoji="1" lang="ja-JP" altLang="en-US" sz="1400" dirty="0">
                        <a:effectLst/>
                        <a:latin typeface="+mn-ea"/>
                        <a:ea typeface="+mn-ea"/>
                      </a:endParaRPr>
                    </a:p>
                  </a:txBody>
                  <a:tcP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solidFill>
                            <a:srgbClr val="FF0000"/>
                          </a:solidFill>
                          <a:effectLst/>
                          <a:latin typeface="+mn-ea"/>
                          <a:ea typeface="+mn-ea"/>
                          <a:sym typeface="Symbol"/>
                        </a:rPr>
                        <a:t>6.410</a:t>
                      </a:r>
                      <a:r>
                        <a:rPr kumimoji="1" lang="en-US" altLang="ja-JP" sz="1400" b="1" baseline="30000" dirty="0">
                          <a:solidFill>
                            <a:srgbClr val="FF0000"/>
                          </a:solidFill>
                          <a:effectLst/>
                          <a:latin typeface="+mn-ea"/>
                          <a:ea typeface="+mn-ea"/>
                          <a:sym typeface="Symbol"/>
                        </a:rPr>
                        <a:t>-7</a:t>
                      </a:r>
                      <a:endParaRPr kumimoji="1" lang="ja-JP" altLang="en-US" sz="1400" b="1" baseline="30000" dirty="0">
                        <a:solidFill>
                          <a:srgbClr val="FF0000"/>
                        </a:solidFill>
                        <a:effectLst/>
                        <a:latin typeface="+mn-ea"/>
                        <a:ea typeface="+mn-ea"/>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effectLst/>
                          <a:latin typeface="+mn-ea"/>
                          <a:ea typeface="+mn-ea"/>
                          <a:sym typeface="Symbol"/>
                        </a:rPr>
                        <a:t>1.710</a:t>
                      </a:r>
                      <a:r>
                        <a:rPr kumimoji="1" lang="en-US" altLang="ja-JP" sz="1400" b="1" baseline="30000" dirty="0">
                          <a:effectLst/>
                          <a:latin typeface="+mn-ea"/>
                          <a:ea typeface="+mn-ea"/>
                          <a:sym typeface="Symbol"/>
                        </a:rPr>
                        <a:t>-6</a:t>
                      </a:r>
                      <a:endParaRPr kumimoji="1" lang="en-US" altLang="ja-JP" sz="1400" dirty="0">
                        <a:effectLst/>
                        <a:latin typeface="+mn-ea"/>
                        <a:ea typeface="+mn-ea"/>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solidFill>
                            <a:srgbClr val="FF0000"/>
                          </a:solidFill>
                          <a:effectLst/>
                          <a:latin typeface="+mn-ea"/>
                          <a:ea typeface="+mn-ea"/>
                          <a:sym typeface="Symbol"/>
                        </a:rPr>
                        <a:t>3.210</a:t>
                      </a:r>
                      <a:r>
                        <a:rPr kumimoji="1" lang="en-US" altLang="ja-JP" sz="1400" b="1" baseline="30000" dirty="0">
                          <a:solidFill>
                            <a:srgbClr val="FF0000"/>
                          </a:solidFill>
                          <a:effectLst/>
                          <a:latin typeface="+mn-ea"/>
                          <a:ea typeface="+mn-ea"/>
                          <a:sym typeface="Symbol"/>
                        </a:rPr>
                        <a:t>-5</a:t>
                      </a:r>
                      <a:endParaRPr kumimoji="1" lang="ja-JP" altLang="en-US" sz="1400" b="1" baseline="30000" dirty="0">
                        <a:solidFill>
                          <a:srgbClr val="FF0000"/>
                        </a:solidFill>
                        <a:effectLst/>
                        <a:latin typeface="+mn-ea"/>
                        <a:ea typeface="+mn-ea"/>
                      </a:endParaRPr>
                    </a:p>
                  </a:txBody>
                  <a:tcPr>
                    <a:lnL>
                      <a:noFill/>
                    </a:lnL>
                    <a:lnR w="9525" cap="flat" cmpd="sng" algn="ctr">
                      <a:noFill/>
                      <a:prstDash val="soli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extLst>
                  <a:ext uri="{0D108BD9-81ED-4DB2-BD59-A6C34878D82A}">
                    <a16:rowId xmlns:a16="http://schemas.microsoft.com/office/drawing/2014/main" val="10008"/>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b="1" baseline="30000" dirty="0">
                          <a:effectLst/>
                          <a:latin typeface="+mn-ea"/>
                          <a:ea typeface="+mn-ea"/>
                        </a:rPr>
                        <a:t>239</a:t>
                      </a:r>
                      <a:r>
                        <a:rPr kumimoji="1" lang="en-US" altLang="ja-JP" sz="1200" b="1" dirty="0">
                          <a:effectLst/>
                          <a:latin typeface="+mn-ea"/>
                          <a:ea typeface="+mn-ea"/>
                        </a:rPr>
                        <a:t>Pu</a:t>
                      </a:r>
                      <a:endParaRPr kumimoji="1" lang="ja-JP" altLang="en-US" sz="1200" b="1" dirty="0">
                        <a:effectLst/>
                        <a:latin typeface="+mn-ea"/>
                        <a:ea typeface="+mn-ea"/>
                      </a:endParaRPr>
                    </a:p>
                  </a:txBody>
                  <a:tcPr>
                    <a:lnL w="9525" cap="flat" cmpd="sng" algn="ctr">
                      <a:noFill/>
                      <a:prstDash val="soli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b="1" dirty="0">
                          <a:effectLst/>
                          <a:latin typeface="+mn-ea"/>
                          <a:ea typeface="+mn-ea"/>
                        </a:rPr>
                        <a:t>M</a:t>
                      </a:r>
                    </a:p>
                    <a:p>
                      <a:pPr algn="ctr"/>
                      <a:r>
                        <a:rPr kumimoji="1" lang="en-US" altLang="ja-JP" sz="1400" b="1" dirty="0">
                          <a:effectLst/>
                          <a:latin typeface="+mn-ea"/>
                          <a:ea typeface="+mn-ea"/>
                        </a:rPr>
                        <a:t>S</a:t>
                      </a:r>
                    </a:p>
                  </a:txBody>
                  <a:tcP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b="1" dirty="0">
                          <a:effectLst/>
                          <a:latin typeface="+mn-ea"/>
                          <a:ea typeface="+mn-ea"/>
                        </a:rPr>
                        <a:t>5</a:t>
                      </a:r>
                      <a:r>
                        <a:rPr kumimoji="1" lang="en-US" altLang="ja-JP" sz="1400" b="1" dirty="0">
                          <a:effectLst/>
                          <a:latin typeface="+mn-ea"/>
                          <a:ea typeface="+mn-ea"/>
                          <a:sym typeface="Symbol"/>
                        </a:rPr>
                        <a:t>10</a:t>
                      </a:r>
                      <a:r>
                        <a:rPr kumimoji="1" lang="en-US" altLang="ja-JP" sz="1400" b="1" baseline="30000" dirty="0">
                          <a:effectLst/>
                          <a:latin typeface="+mn-ea"/>
                          <a:ea typeface="+mn-ea"/>
                          <a:sym typeface="Symbol"/>
                        </a:rPr>
                        <a:t>-4</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effectLst/>
                          <a:latin typeface="+mn-ea"/>
                          <a:ea typeface="+mn-ea"/>
                          <a:sym typeface="Symbol"/>
                        </a:rPr>
                        <a:t>110</a:t>
                      </a:r>
                      <a:r>
                        <a:rPr kumimoji="1" lang="en-US" altLang="ja-JP" sz="1400" b="1" baseline="30000" dirty="0">
                          <a:effectLst/>
                          <a:latin typeface="+mn-ea"/>
                          <a:ea typeface="+mn-ea"/>
                          <a:sym typeface="Symbol"/>
                        </a:rPr>
                        <a:t>-5</a:t>
                      </a:r>
                      <a:endParaRPr kumimoji="1" lang="ja-JP" altLang="en-US" sz="1400" b="1" baseline="30000" dirty="0">
                        <a:effectLst/>
                        <a:latin typeface="+mn-ea"/>
                        <a:ea typeface="+mn-ea"/>
                      </a:endParaRPr>
                    </a:p>
                    <a:p>
                      <a:pPr algn="ctr"/>
                      <a:endParaRPr kumimoji="1" lang="en-US" altLang="ja-JP" sz="1400" b="1" dirty="0">
                        <a:effectLst/>
                        <a:latin typeface="+mn-ea"/>
                        <a:ea typeface="+mn-ea"/>
                      </a:endParaRPr>
                    </a:p>
                  </a:txBody>
                  <a:tcP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b="1" dirty="0">
                          <a:effectLst/>
                          <a:latin typeface="+mn-ea"/>
                          <a:ea typeface="+mn-ea"/>
                        </a:rPr>
                        <a:t>4.7</a:t>
                      </a:r>
                      <a:r>
                        <a:rPr kumimoji="1" lang="en-US" altLang="ja-JP" sz="1400" b="1" dirty="0">
                          <a:effectLst/>
                          <a:latin typeface="+mn-ea"/>
                          <a:ea typeface="+mn-ea"/>
                          <a:sym typeface="Symbol"/>
                        </a:rPr>
                        <a:t>10</a:t>
                      </a:r>
                      <a:r>
                        <a:rPr kumimoji="1" lang="en-US" altLang="ja-JP" sz="1400" b="1" baseline="30000" dirty="0">
                          <a:effectLst/>
                          <a:latin typeface="+mn-ea"/>
                          <a:ea typeface="+mn-ea"/>
                          <a:sym typeface="Symbol"/>
                        </a:rPr>
                        <a:t>-5</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effectLst/>
                          <a:latin typeface="+mn-ea"/>
                          <a:ea typeface="+mn-ea"/>
                          <a:sym typeface="Symbol"/>
                        </a:rPr>
                        <a:t>1.510</a:t>
                      </a:r>
                      <a:r>
                        <a:rPr kumimoji="1" lang="en-US" altLang="ja-JP" sz="1400" b="1" baseline="30000" dirty="0">
                          <a:effectLst/>
                          <a:latin typeface="+mn-ea"/>
                          <a:ea typeface="+mn-ea"/>
                          <a:sym typeface="Symbol"/>
                        </a:rPr>
                        <a:t>-5</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effectLst/>
                          <a:latin typeface="+mn-ea"/>
                          <a:ea typeface="+mn-ea"/>
                          <a:sym typeface="Symbol"/>
                        </a:rPr>
                        <a:t></a:t>
                      </a:r>
                      <a:endParaRPr kumimoji="1" lang="en-US" altLang="ja-JP" sz="1400" b="1" dirty="0">
                        <a:effectLst/>
                        <a:latin typeface="+mn-ea"/>
                        <a:ea typeface="+mn-ea"/>
                      </a:endParaRPr>
                    </a:p>
                  </a:txBody>
                  <a:tcP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kumimoji="1" lang="en-US" altLang="ja-JP" sz="1400" b="1" dirty="0">
                          <a:effectLst/>
                          <a:latin typeface="+mn-ea"/>
                          <a:ea typeface="+mn-ea"/>
                        </a:rPr>
                        <a:t>3.2</a:t>
                      </a:r>
                      <a:r>
                        <a:rPr kumimoji="1" lang="en-US" altLang="ja-JP" sz="1400" b="1" dirty="0">
                          <a:effectLst/>
                          <a:latin typeface="+mn-ea"/>
                          <a:ea typeface="+mn-ea"/>
                          <a:sym typeface="Symbol"/>
                        </a:rPr>
                        <a:t>10</a:t>
                      </a:r>
                      <a:r>
                        <a:rPr kumimoji="1" lang="en-US" altLang="ja-JP" sz="1400" b="1" baseline="30000" dirty="0">
                          <a:effectLst/>
                          <a:latin typeface="+mn-ea"/>
                          <a:ea typeface="+mn-ea"/>
                          <a:sym typeface="Symbol"/>
                        </a:rPr>
                        <a:t>-5</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effectLst/>
                          <a:latin typeface="+mn-ea"/>
                          <a:ea typeface="+mn-ea"/>
                          <a:sym typeface="Symbol"/>
                        </a:rPr>
                        <a:t>8.310</a:t>
                      </a:r>
                      <a:r>
                        <a:rPr kumimoji="1" lang="en-US" altLang="ja-JP" sz="1400" b="1" baseline="30000" dirty="0">
                          <a:effectLst/>
                          <a:latin typeface="+mn-ea"/>
                          <a:ea typeface="+mn-ea"/>
                          <a:sym typeface="Symbol"/>
                        </a:rPr>
                        <a:t>-6</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effectLst/>
                          <a:latin typeface="+mn-ea"/>
                          <a:ea typeface="+mn-ea"/>
                          <a:sym typeface="Symbol"/>
                        </a:rPr>
                        <a:t></a:t>
                      </a:r>
                      <a:endParaRPr kumimoji="1" lang="en-US" altLang="ja-JP" sz="1400" b="1" dirty="0">
                        <a:effectLst/>
                        <a:latin typeface="+mn-ea"/>
                        <a:ea typeface="+mn-ea"/>
                      </a:endParaRPr>
                    </a:p>
                  </a:txBody>
                  <a:tcP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b="1" dirty="0">
                          <a:effectLst/>
                          <a:latin typeface="+mn-ea"/>
                          <a:ea typeface="+mn-ea"/>
                        </a:rPr>
                        <a:t>5</a:t>
                      </a:r>
                      <a:r>
                        <a:rPr kumimoji="1" lang="en-US" altLang="ja-JP" sz="1400" b="1" dirty="0">
                          <a:effectLst/>
                          <a:latin typeface="+mn-ea"/>
                          <a:ea typeface="+mn-ea"/>
                          <a:sym typeface="Symbol"/>
                        </a:rPr>
                        <a:t>10</a:t>
                      </a:r>
                      <a:r>
                        <a:rPr kumimoji="1" lang="en-US" altLang="ja-JP" sz="1400" b="1" baseline="30000" dirty="0">
                          <a:effectLst/>
                          <a:latin typeface="+mn-ea"/>
                          <a:ea typeface="+mn-ea"/>
                          <a:sym typeface="Symbol"/>
                        </a:rPr>
                        <a:t>-4</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effectLst/>
                          <a:latin typeface="+mn-ea"/>
                          <a:ea typeface="+mn-ea"/>
                          <a:sym typeface="Symbol"/>
                        </a:rPr>
                        <a:t>110</a:t>
                      </a:r>
                      <a:r>
                        <a:rPr kumimoji="1" lang="en-US" altLang="ja-JP" sz="1400" b="1" baseline="30000" dirty="0">
                          <a:effectLst/>
                          <a:latin typeface="+mn-ea"/>
                          <a:ea typeface="+mn-ea"/>
                          <a:sym typeface="Symbol"/>
                        </a:rPr>
                        <a:t>-5</a:t>
                      </a:r>
                      <a:endParaRPr kumimoji="1" lang="ja-JP" altLang="en-US" sz="1400" b="1" baseline="30000" dirty="0">
                        <a:effectLst/>
                        <a:latin typeface="+mn-ea"/>
                        <a:ea typeface="+mn-ea"/>
                      </a:endParaRPr>
                    </a:p>
                    <a:p>
                      <a:pPr algn="ctr"/>
                      <a:r>
                        <a:rPr kumimoji="1" lang="en-US" altLang="ja-JP" sz="1400" b="1" dirty="0">
                          <a:effectLst/>
                          <a:latin typeface="+mn-ea"/>
                          <a:ea typeface="+mn-ea"/>
                        </a:rPr>
                        <a:t>1</a:t>
                      </a:r>
                      <a:r>
                        <a:rPr kumimoji="1" lang="en-US" altLang="ja-JP" sz="1400" b="1" dirty="0">
                          <a:effectLst/>
                          <a:latin typeface="+mn-ea"/>
                          <a:ea typeface="+mn-ea"/>
                          <a:sym typeface="Symbol"/>
                        </a:rPr>
                        <a:t>10</a:t>
                      </a:r>
                      <a:r>
                        <a:rPr kumimoji="1" lang="en-US" altLang="ja-JP" sz="1400" b="1" baseline="30000" dirty="0">
                          <a:effectLst/>
                          <a:latin typeface="+mn-ea"/>
                          <a:ea typeface="+mn-ea"/>
                          <a:sym typeface="Symbol"/>
                        </a:rPr>
                        <a:t>-4</a:t>
                      </a:r>
                    </a:p>
                  </a:txBody>
                  <a:tcP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b="1" dirty="0">
                          <a:effectLst/>
                          <a:latin typeface="+mn-ea"/>
                          <a:ea typeface="+mn-ea"/>
                        </a:rPr>
                        <a:t>2.5</a:t>
                      </a:r>
                      <a:r>
                        <a:rPr kumimoji="1" lang="en-US" altLang="ja-JP" sz="1400" b="1" dirty="0">
                          <a:effectLst/>
                          <a:latin typeface="+mn-ea"/>
                          <a:ea typeface="+mn-ea"/>
                          <a:sym typeface="Symbol"/>
                        </a:rPr>
                        <a:t>10</a:t>
                      </a:r>
                      <a:r>
                        <a:rPr kumimoji="1" lang="en-US" altLang="ja-JP" sz="1400" b="1" baseline="30000" dirty="0">
                          <a:effectLst/>
                          <a:latin typeface="+mn-ea"/>
                          <a:ea typeface="+mn-ea"/>
                          <a:sym typeface="Symbol"/>
                        </a:rPr>
                        <a:t>-7</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effectLst/>
                          <a:latin typeface="+mn-ea"/>
                          <a:ea typeface="+mn-ea"/>
                          <a:sym typeface="Symbol"/>
                        </a:rPr>
                        <a:t>9.010</a:t>
                      </a:r>
                      <a:r>
                        <a:rPr kumimoji="1" lang="en-US" altLang="ja-JP" sz="1400" b="1" baseline="30000" dirty="0">
                          <a:effectLst/>
                          <a:latin typeface="+mn-ea"/>
                          <a:ea typeface="+mn-ea"/>
                          <a:sym typeface="Symbol"/>
                        </a:rPr>
                        <a:t>-9</a:t>
                      </a:r>
                      <a:endParaRPr kumimoji="1" lang="ja-JP" altLang="en-US" sz="1400" b="1" baseline="30000" dirty="0">
                        <a:effectLst/>
                        <a:latin typeface="+mn-ea"/>
                        <a:ea typeface="+mn-ea"/>
                      </a:endParaRPr>
                    </a:p>
                    <a:p>
                      <a:pPr algn="ctr"/>
                      <a:r>
                        <a:rPr kumimoji="1" lang="en-US" altLang="ja-JP" sz="1400" b="1" dirty="0">
                          <a:effectLst/>
                          <a:latin typeface="+mn-ea"/>
                          <a:ea typeface="+mn-ea"/>
                        </a:rPr>
                        <a:t>5.3</a:t>
                      </a:r>
                      <a:r>
                        <a:rPr kumimoji="1" lang="en-US" altLang="ja-JP" sz="1400" b="1" dirty="0">
                          <a:effectLst/>
                          <a:latin typeface="+mn-ea"/>
                          <a:ea typeface="+mn-ea"/>
                          <a:sym typeface="Symbol"/>
                        </a:rPr>
                        <a:t>10</a:t>
                      </a:r>
                      <a:r>
                        <a:rPr kumimoji="1" lang="en-US" altLang="ja-JP" sz="1400" b="1" baseline="30000" dirty="0">
                          <a:effectLst/>
                          <a:latin typeface="+mn-ea"/>
                          <a:ea typeface="+mn-ea"/>
                          <a:sym typeface="Symbol"/>
                        </a:rPr>
                        <a:t>-8</a:t>
                      </a:r>
                    </a:p>
                  </a:txBody>
                  <a:tcP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dirty="0">
                          <a:effectLst/>
                          <a:latin typeface="+mn-ea"/>
                          <a:ea typeface="+mn-ea"/>
                        </a:rPr>
                        <a:t>W</a:t>
                      </a:r>
                    </a:p>
                    <a:p>
                      <a:pPr algn="ctr"/>
                      <a:r>
                        <a:rPr kumimoji="1" lang="en-US" altLang="ja-JP" sz="1400" dirty="0">
                          <a:effectLst/>
                          <a:latin typeface="+mn-ea"/>
                          <a:ea typeface="+mn-ea"/>
                        </a:rPr>
                        <a:t>Y</a:t>
                      </a:r>
                      <a:endParaRPr kumimoji="1" lang="ja-JP" altLang="en-US" sz="1400" dirty="0">
                        <a:effectLst/>
                        <a:latin typeface="+mn-ea"/>
                        <a:ea typeface="+mn-ea"/>
                      </a:endParaRPr>
                    </a:p>
                  </a:txBody>
                  <a:tcP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solidFill>
                            <a:srgbClr val="FF0000"/>
                          </a:solidFill>
                          <a:effectLst/>
                          <a:latin typeface="+mn-ea"/>
                          <a:ea typeface="+mn-ea"/>
                          <a:sym typeface="Symbol"/>
                        </a:rPr>
                        <a:t>1.110</a:t>
                      </a:r>
                      <a:r>
                        <a:rPr kumimoji="1" lang="en-US" altLang="ja-JP" sz="1400" b="1" baseline="30000" dirty="0">
                          <a:solidFill>
                            <a:srgbClr val="FF0000"/>
                          </a:solidFill>
                          <a:effectLst/>
                          <a:latin typeface="+mn-ea"/>
                          <a:ea typeface="+mn-ea"/>
                          <a:sym typeface="Symbol"/>
                        </a:rPr>
                        <a:t>-4</a:t>
                      </a:r>
                      <a:endParaRPr kumimoji="1" lang="ja-JP" altLang="en-US" sz="1400" b="1" baseline="30000" dirty="0">
                        <a:solidFill>
                          <a:srgbClr val="FF0000"/>
                        </a:solidFill>
                        <a:effectLst/>
                        <a:latin typeface="+mn-ea"/>
                        <a:ea typeface="+mn-ea"/>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solidFill>
                            <a:srgbClr val="FF0000"/>
                          </a:solidFill>
                          <a:effectLst/>
                          <a:latin typeface="+mn-ea"/>
                          <a:ea typeface="+mn-ea"/>
                          <a:sym typeface="Symbol"/>
                        </a:rPr>
                        <a:t>8.110</a:t>
                      </a:r>
                      <a:r>
                        <a:rPr kumimoji="1" lang="en-US" altLang="ja-JP" sz="1400" b="1" baseline="30000" dirty="0">
                          <a:solidFill>
                            <a:srgbClr val="FF0000"/>
                          </a:solidFill>
                          <a:effectLst/>
                          <a:latin typeface="+mn-ea"/>
                          <a:ea typeface="+mn-ea"/>
                          <a:sym typeface="Symbol"/>
                        </a:rPr>
                        <a:t>-5</a:t>
                      </a:r>
                      <a:endParaRPr kumimoji="1" lang="en-US" altLang="ja-JP" sz="1400" dirty="0">
                        <a:solidFill>
                          <a:srgbClr val="FF0000"/>
                        </a:solidFill>
                        <a:effectLst/>
                        <a:latin typeface="+mn-ea"/>
                        <a:ea typeface="+mn-ea"/>
                      </a:endParaRPr>
                    </a:p>
                    <a:p>
                      <a:pPr algn="ctr"/>
                      <a:endParaRPr kumimoji="1" lang="ja-JP" altLang="en-US" sz="1400" dirty="0">
                        <a:effectLst/>
                        <a:latin typeface="+mn-ea"/>
                        <a:ea typeface="+mn-ea"/>
                      </a:endParaRPr>
                    </a:p>
                  </a:txBody>
                  <a:tcPr>
                    <a:lnL>
                      <a:noFill/>
                    </a:lnL>
                    <a:lnR w="9525" cap="flat" cmpd="sng" algn="ctr">
                      <a:noFill/>
                      <a:prstDash val="soli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extLst>
                  <a:ext uri="{0D108BD9-81ED-4DB2-BD59-A6C34878D82A}">
                    <a16:rowId xmlns:a16="http://schemas.microsoft.com/office/drawing/2014/main" val="10009"/>
                  </a:ext>
                </a:extLst>
              </a:tr>
            </a:tbl>
          </a:graphicData>
        </a:graphic>
      </p:graphicFrame>
      <p:sp>
        <p:nvSpPr>
          <p:cNvPr id="6" name="正方形/長方形 5"/>
          <p:cNvSpPr/>
          <p:nvPr/>
        </p:nvSpPr>
        <p:spPr>
          <a:xfrm>
            <a:off x="2699792" y="3876085"/>
            <a:ext cx="2016224" cy="25775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ltLang="ja-JP" sz="1200" b="1" dirty="0">
                <a:solidFill>
                  <a:schemeClr val="tx1"/>
                </a:solidFill>
                <a:latin typeface="+mn-ea"/>
                <a:sym typeface="Symbol"/>
              </a:rPr>
              <a:t>2.010</a:t>
            </a:r>
            <a:r>
              <a:rPr lang="en-US" altLang="ja-JP" sz="1200" b="1" baseline="30000" dirty="0">
                <a:solidFill>
                  <a:schemeClr val="tx1"/>
                </a:solidFill>
                <a:latin typeface="+mn-ea"/>
                <a:sym typeface="Symbol"/>
              </a:rPr>
              <a:t>-8</a:t>
            </a:r>
            <a:r>
              <a:rPr lang="en-US" altLang="ja-JP" sz="1200" b="1" dirty="0">
                <a:solidFill>
                  <a:schemeClr val="tx1"/>
                </a:solidFill>
                <a:latin typeface="+mn-ea"/>
                <a:sym typeface="Symbol"/>
              </a:rPr>
              <a:t> </a:t>
            </a:r>
            <a:endParaRPr lang="ja-JP" altLang="en-US" sz="1200" b="1" baseline="30000" dirty="0">
              <a:solidFill>
                <a:schemeClr val="tx1"/>
              </a:solidFill>
              <a:latin typeface="+mn-ea"/>
            </a:endParaRPr>
          </a:p>
        </p:txBody>
      </p:sp>
      <p:sp>
        <p:nvSpPr>
          <p:cNvPr id="2" name="テキスト ボックス 1">
            <a:extLst>
              <a:ext uri="{FF2B5EF4-FFF2-40B4-BE49-F238E27FC236}">
                <a16:creationId xmlns:a16="http://schemas.microsoft.com/office/drawing/2014/main" id="{1F320564-AAE5-2B4A-8187-16DCAD7791CE}"/>
              </a:ext>
            </a:extLst>
          </p:cNvPr>
          <p:cNvSpPr txBox="1"/>
          <p:nvPr/>
        </p:nvSpPr>
        <p:spPr>
          <a:xfrm>
            <a:off x="251519" y="391804"/>
            <a:ext cx="1107996" cy="369332"/>
          </a:xfrm>
          <a:prstGeom prst="rect">
            <a:avLst/>
          </a:prstGeom>
          <a:noFill/>
        </p:spPr>
        <p:txBody>
          <a:bodyPr wrap="none" rtlCol="0">
            <a:spAutoFit/>
          </a:bodyPr>
          <a:lstStyle/>
          <a:p>
            <a:r>
              <a:rPr kumimoji="1" lang="ja-JP" altLang="en-US"/>
              <a:t>参考資料</a:t>
            </a:r>
          </a:p>
        </p:txBody>
      </p:sp>
      <p:sp>
        <p:nvSpPr>
          <p:cNvPr id="3" name="スライド番号プレースホルダー 2">
            <a:extLst>
              <a:ext uri="{FF2B5EF4-FFF2-40B4-BE49-F238E27FC236}">
                <a16:creationId xmlns:a16="http://schemas.microsoft.com/office/drawing/2014/main" id="{C0C0D4DE-4F73-0B46-A3E1-379F20535E17}"/>
              </a:ext>
            </a:extLst>
          </p:cNvPr>
          <p:cNvSpPr>
            <a:spLocks noGrp="1"/>
          </p:cNvSpPr>
          <p:nvPr>
            <p:ph type="sldNum" sz="quarter" idx="12"/>
          </p:nvPr>
        </p:nvSpPr>
        <p:spPr/>
        <p:txBody>
          <a:bodyPr/>
          <a:lstStyle/>
          <a:p>
            <a:fld id="{58DD1769-DAE9-6C4E-82F4-B62273FFA290}" type="slidenum">
              <a:rPr kumimoji="1" lang="ja-JP" altLang="en-US" smtClean="0"/>
              <a:t>33</a:t>
            </a:fld>
            <a:endParaRPr kumimoji="1" lang="ja-JP" altLang="en-US"/>
          </a:p>
        </p:txBody>
      </p:sp>
    </p:spTree>
    <p:extLst>
      <p:ext uri="{BB962C8B-B14F-4D97-AF65-F5344CB8AC3E}">
        <p14:creationId xmlns:p14="http://schemas.microsoft.com/office/powerpoint/2010/main" val="14324082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p:txBody>
          <a:bodyPr/>
          <a:lstStyle/>
          <a:p>
            <a:r>
              <a:rPr lang="ja-JP" altLang="en-US"/>
              <a:t>実効線量と周辺線量当量の関係（光子）</a:t>
            </a:r>
            <a:endParaRPr lang="ja-JP" altLang="en-US" dirty="0"/>
          </a:p>
        </p:txBody>
      </p:sp>
      <p:pic>
        <p:nvPicPr>
          <p:cNvPr id="24"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928750" y="2688449"/>
            <a:ext cx="7311754" cy="36617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角丸四角形 24"/>
          <p:cNvSpPr/>
          <p:nvPr/>
        </p:nvSpPr>
        <p:spPr>
          <a:xfrm>
            <a:off x="928750" y="2720658"/>
            <a:ext cx="576064" cy="288032"/>
          </a:xfrm>
          <a:prstGeom prst="roundRect">
            <a:avLst/>
          </a:prstGeom>
          <a:solidFill>
            <a:srgbClr val="FFFF00"/>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sz="1200" dirty="0">
                <a:effectLst>
                  <a:outerShdw blurRad="38100" dist="38100" dir="2700000" algn="tl">
                    <a:srgbClr val="000000">
                      <a:alpha val="43137"/>
                    </a:srgbClr>
                  </a:outerShdw>
                </a:effectLst>
                <a:latin typeface="Arial Black" panose="020B0A04020102020204" pitchFamily="34" charset="0"/>
              </a:rPr>
              <a:t>AP</a:t>
            </a:r>
            <a:endParaRPr kumimoji="1" lang="ja-JP" altLang="en-US" sz="1200" dirty="0">
              <a:effectLst>
                <a:outerShdw blurRad="38100" dist="38100" dir="2700000" algn="tl">
                  <a:srgbClr val="000000">
                    <a:alpha val="43137"/>
                  </a:srgbClr>
                </a:outerShdw>
              </a:effectLst>
              <a:latin typeface="Arial Black" panose="020B0A04020102020204" pitchFamily="34" charset="0"/>
            </a:endParaRPr>
          </a:p>
        </p:txBody>
      </p:sp>
      <p:sp>
        <p:nvSpPr>
          <p:cNvPr id="26" name="角丸四角形 25"/>
          <p:cNvSpPr/>
          <p:nvPr/>
        </p:nvSpPr>
        <p:spPr>
          <a:xfrm>
            <a:off x="856742" y="4376842"/>
            <a:ext cx="576064" cy="288032"/>
          </a:xfrm>
          <a:prstGeom prst="roundRect">
            <a:avLst/>
          </a:prstGeom>
          <a:solidFill>
            <a:srgbClr val="FFFF00"/>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sz="1200" dirty="0">
                <a:effectLst>
                  <a:outerShdw blurRad="38100" dist="38100" dir="2700000" algn="tl">
                    <a:srgbClr val="000000">
                      <a:alpha val="43137"/>
                    </a:srgbClr>
                  </a:outerShdw>
                </a:effectLst>
                <a:latin typeface="Arial Black" panose="020B0A04020102020204" pitchFamily="34" charset="0"/>
              </a:rPr>
              <a:t>LAT</a:t>
            </a:r>
            <a:endParaRPr kumimoji="1" lang="ja-JP" altLang="en-US" sz="1200" dirty="0">
              <a:effectLst>
                <a:outerShdw blurRad="38100" dist="38100" dir="2700000" algn="tl">
                  <a:srgbClr val="000000">
                    <a:alpha val="43137"/>
                  </a:srgbClr>
                </a:outerShdw>
              </a:effectLst>
              <a:latin typeface="Arial Black" panose="020B0A04020102020204" pitchFamily="34" charset="0"/>
            </a:endParaRPr>
          </a:p>
        </p:txBody>
      </p:sp>
      <p:sp>
        <p:nvSpPr>
          <p:cNvPr id="27" name="角丸四角形 26"/>
          <p:cNvSpPr/>
          <p:nvPr/>
        </p:nvSpPr>
        <p:spPr>
          <a:xfrm>
            <a:off x="2296902" y="3512746"/>
            <a:ext cx="576064" cy="288032"/>
          </a:xfrm>
          <a:prstGeom prst="roundRect">
            <a:avLst/>
          </a:prstGeom>
          <a:solidFill>
            <a:srgbClr val="FFFF00"/>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sz="1200" dirty="0">
                <a:effectLst>
                  <a:outerShdw blurRad="38100" dist="38100" dir="2700000" algn="tl">
                    <a:srgbClr val="000000">
                      <a:alpha val="43137"/>
                    </a:srgbClr>
                  </a:outerShdw>
                </a:effectLst>
                <a:latin typeface="Arial Black" panose="020B0A04020102020204" pitchFamily="34" charset="0"/>
              </a:rPr>
              <a:t>ISO</a:t>
            </a:r>
            <a:endParaRPr kumimoji="1" lang="ja-JP" altLang="en-US" sz="1200" dirty="0">
              <a:effectLst>
                <a:outerShdw blurRad="38100" dist="38100" dir="2700000" algn="tl">
                  <a:srgbClr val="000000">
                    <a:alpha val="43137"/>
                  </a:srgbClr>
                </a:outerShdw>
              </a:effectLst>
              <a:latin typeface="Arial Black" panose="020B0A04020102020204" pitchFamily="34" charset="0"/>
            </a:endParaRPr>
          </a:p>
        </p:txBody>
      </p:sp>
      <p:sp>
        <p:nvSpPr>
          <p:cNvPr id="28" name="角丸四角形 27"/>
          <p:cNvSpPr/>
          <p:nvPr/>
        </p:nvSpPr>
        <p:spPr>
          <a:xfrm>
            <a:off x="2728950" y="2720658"/>
            <a:ext cx="576064" cy="288032"/>
          </a:xfrm>
          <a:prstGeom prst="roundRect">
            <a:avLst/>
          </a:prstGeom>
          <a:solidFill>
            <a:srgbClr val="FFFF00"/>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sz="1200" dirty="0">
                <a:effectLst>
                  <a:outerShdw blurRad="38100" dist="38100" dir="2700000" algn="tl">
                    <a:srgbClr val="000000">
                      <a:alpha val="43137"/>
                    </a:srgbClr>
                  </a:outerShdw>
                </a:effectLst>
                <a:latin typeface="Arial Black" panose="020B0A04020102020204" pitchFamily="34" charset="0"/>
              </a:rPr>
              <a:t>PA</a:t>
            </a:r>
            <a:endParaRPr kumimoji="1" lang="ja-JP" altLang="en-US" sz="1200" dirty="0">
              <a:effectLst>
                <a:outerShdw blurRad="38100" dist="38100" dir="2700000" algn="tl">
                  <a:srgbClr val="000000">
                    <a:alpha val="43137"/>
                  </a:srgbClr>
                </a:outerShdw>
              </a:effectLst>
              <a:latin typeface="Arial Black" panose="020B0A04020102020204" pitchFamily="34" charset="0"/>
            </a:endParaRPr>
          </a:p>
        </p:txBody>
      </p:sp>
      <p:sp>
        <p:nvSpPr>
          <p:cNvPr id="29" name="角丸四角形 28"/>
          <p:cNvSpPr/>
          <p:nvPr/>
        </p:nvSpPr>
        <p:spPr>
          <a:xfrm>
            <a:off x="2872966" y="4304834"/>
            <a:ext cx="576064" cy="288032"/>
          </a:xfrm>
          <a:prstGeom prst="roundRect">
            <a:avLst/>
          </a:prstGeom>
          <a:solidFill>
            <a:srgbClr val="FFFF00"/>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sz="1200" dirty="0">
                <a:effectLst>
                  <a:outerShdw blurRad="38100" dist="38100" dir="2700000" algn="tl">
                    <a:srgbClr val="000000">
                      <a:alpha val="43137"/>
                    </a:srgbClr>
                  </a:outerShdw>
                </a:effectLst>
                <a:latin typeface="Arial Black" panose="020B0A04020102020204" pitchFamily="34" charset="0"/>
              </a:rPr>
              <a:t>ROT</a:t>
            </a:r>
            <a:endParaRPr kumimoji="1" lang="ja-JP" altLang="en-US" sz="1200" dirty="0">
              <a:effectLst>
                <a:outerShdw blurRad="38100" dist="38100" dir="2700000" algn="tl">
                  <a:srgbClr val="000000">
                    <a:alpha val="43137"/>
                  </a:srgbClr>
                </a:outerShdw>
              </a:effectLst>
              <a:latin typeface="Arial Black" panose="020B0A04020102020204" pitchFamily="34" charset="0"/>
            </a:endParaRPr>
          </a:p>
        </p:txBody>
      </p:sp>
      <p:sp>
        <p:nvSpPr>
          <p:cNvPr id="32" name="角丸四角形 31"/>
          <p:cNvSpPr/>
          <p:nvPr/>
        </p:nvSpPr>
        <p:spPr>
          <a:xfrm>
            <a:off x="628650" y="1204541"/>
            <a:ext cx="7920880" cy="1440160"/>
          </a:xfrm>
          <a:prstGeom prst="roundRect">
            <a:avLst>
              <a:gd name="adj" fmla="val 10152"/>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b="1">
              <a:latin typeface="+mn-ea"/>
            </a:endParaRPr>
          </a:p>
        </p:txBody>
      </p:sp>
      <p:sp>
        <p:nvSpPr>
          <p:cNvPr id="33" name="テキスト ボックス 32"/>
          <p:cNvSpPr txBox="1"/>
          <p:nvPr/>
        </p:nvSpPr>
        <p:spPr>
          <a:xfrm>
            <a:off x="1785523" y="1402562"/>
            <a:ext cx="1620957" cy="830997"/>
          </a:xfrm>
          <a:prstGeom prst="rect">
            <a:avLst/>
          </a:prstGeom>
          <a:noFill/>
        </p:spPr>
        <p:txBody>
          <a:bodyPr wrap="none" rtlCol="0">
            <a:spAutoFit/>
          </a:bodyPr>
          <a:lstStyle/>
          <a:p>
            <a:pPr algn="ctr"/>
            <a:r>
              <a:rPr lang="ja-JP" altLang="en-US" sz="2800" b="1" dirty="0">
                <a:latin typeface="+mn-ea"/>
              </a:rPr>
              <a:t>実効線量</a:t>
            </a:r>
            <a:endParaRPr lang="en-US" altLang="ja-JP" sz="2800" b="1" dirty="0">
              <a:latin typeface="+mn-ea"/>
            </a:endParaRPr>
          </a:p>
          <a:p>
            <a:pPr algn="ctr"/>
            <a:r>
              <a:rPr lang="ja-JP" altLang="en-US" sz="2000" b="1" dirty="0">
                <a:latin typeface="+mn-ea"/>
              </a:rPr>
              <a:t>（防護量）</a:t>
            </a:r>
            <a:endParaRPr lang="en-US" altLang="ja-JP" sz="2000" b="1" dirty="0">
              <a:latin typeface="+mn-ea"/>
            </a:endParaRPr>
          </a:p>
        </p:txBody>
      </p:sp>
      <p:pic>
        <p:nvPicPr>
          <p:cNvPr id="34" name="Picture 2"/>
          <p:cNvPicPr>
            <a:picLocks noChangeAspect="1" noChangeArrowheads="1"/>
          </p:cNvPicPr>
          <p:nvPr/>
        </p:nvPicPr>
        <p:blipFill rotWithShape="1">
          <a:blip r:embed="rId4" cstate="screen">
            <a:extLst>
              <a:ext uri="{BEBA8EAE-BF5A-486C-A8C5-ECC9F3942E4B}">
                <a14:imgProps xmlns:a14="http://schemas.microsoft.com/office/drawing/2010/main">
                  <a14:imgLayer r:embed="rId5">
                    <a14:imgEffect>
                      <a14:backgroundRemoval t="0" b="100000" l="6349" r="87302"/>
                    </a14:imgEffect>
                  </a14:imgLayer>
                </a14:imgProps>
              </a:ext>
              <a:ext uri="{28A0092B-C50C-407E-A947-70E740481C1C}">
                <a14:useLocalDpi xmlns:a14="http://schemas.microsoft.com/office/drawing/2010/main"/>
              </a:ext>
            </a:extLst>
          </a:blip>
          <a:srcRect/>
          <a:stretch/>
        </p:blipFill>
        <p:spPr bwMode="auto">
          <a:xfrm>
            <a:off x="1060698" y="1276549"/>
            <a:ext cx="576064" cy="1256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23" descr="R:\サーベイ_10_0001.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613426" y="1248289"/>
            <a:ext cx="896828" cy="748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17" descr="R:\product_ics331_img01.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397402" y="1780605"/>
            <a:ext cx="843102" cy="843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テキスト ボックス 37"/>
          <p:cNvSpPr txBox="1"/>
          <p:nvPr/>
        </p:nvSpPr>
        <p:spPr>
          <a:xfrm>
            <a:off x="4157042" y="1348557"/>
            <a:ext cx="566181" cy="707886"/>
          </a:xfrm>
          <a:prstGeom prst="rect">
            <a:avLst/>
          </a:prstGeom>
          <a:noFill/>
        </p:spPr>
        <p:txBody>
          <a:bodyPr wrap="none" rtlCol="0">
            <a:spAutoFit/>
          </a:bodyPr>
          <a:lstStyle/>
          <a:p>
            <a:r>
              <a:rPr kumimoji="1" lang="en-US" altLang="ja-JP" sz="4000" b="1" dirty="0">
                <a:latin typeface="+mn-ea"/>
              </a:rPr>
              <a:t>&lt;</a:t>
            </a:r>
            <a:endParaRPr kumimoji="1" lang="ja-JP" altLang="en-US" sz="4000" b="1" dirty="0">
              <a:latin typeface="+mn-ea"/>
            </a:endParaRPr>
          </a:p>
        </p:txBody>
      </p:sp>
      <p:sp>
        <p:nvSpPr>
          <p:cNvPr id="39" name="テキスト ボックス 38"/>
          <p:cNvSpPr txBox="1"/>
          <p:nvPr/>
        </p:nvSpPr>
        <p:spPr>
          <a:xfrm>
            <a:off x="3595494" y="1996629"/>
            <a:ext cx="1800493" cy="369332"/>
          </a:xfrm>
          <a:prstGeom prst="rect">
            <a:avLst/>
          </a:prstGeom>
          <a:noFill/>
        </p:spPr>
        <p:txBody>
          <a:bodyPr wrap="none" rtlCol="0">
            <a:spAutoFit/>
          </a:bodyPr>
          <a:lstStyle/>
          <a:p>
            <a:r>
              <a:rPr kumimoji="1" lang="ja-JP" altLang="en-US" b="1" dirty="0">
                <a:latin typeface="+mn-ea"/>
              </a:rPr>
              <a:t>（大抵の場合）</a:t>
            </a:r>
          </a:p>
        </p:txBody>
      </p:sp>
      <p:sp>
        <p:nvSpPr>
          <p:cNvPr id="40" name="テキスト ボックス 39"/>
          <p:cNvSpPr txBox="1"/>
          <p:nvPr/>
        </p:nvSpPr>
        <p:spPr>
          <a:xfrm>
            <a:off x="5057332" y="2926568"/>
            <a:ext cx="841897" cy="276999"/>
          </a:xfrm>
          <a:prstGeom prst="rect">
            <a:avLst/>
          </a:prstGeom>
          <a:noFill/>
        </p:spPr>
        <p:txBody>
          <a:bodyPr wrap="none" rtlCol="0">
            <a:spAutoFit/>
          </a:bodyPr>
          <a:lstStyle/>
          <a:p>
            <a:r>
              <a:rPr kumimoji="1" lang="en-US" altLang="ja-JP" sz="1200" dirty="0">
                <a:sym typeface="Wingdings" panose="05000000000000000000" pitchFamily="2" charset="2"/>
              </a:rPr>
              <a:t>Air </a:t>
            </a:r>
            <a:r>
              <a:rPr kumimoji="1" lang="en-US" altLang="ja-JP" sz="1200" dirty="0" err="1">
                <a:sym typeface="Wingdings" panose="05000000000000000000" pitchFamily="2" charset="2"/>
              </a:rPr>
              <a:t>kerma</a:t>
            </a:r>
            <a:endParaRPr kumimoji="1" lang="ja-JP" altLang="en-US" sz="1200" dirty="0"/>
          </a:p>
        </p:txBody>
      </p:sp>
      <p:sp>
        <p:nvSpPr>
          <p:cNvPr id="42" name="正方形/長方形 41"/>
          <p:cNvSpPr/>
          <p:nvPr/>
        </p:nvSpPr>
        <p:spPr>
          <a:xfrm>
            <a:off x="1504814" y="6278213"/>
            <a:ext cx="2067227"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ボックス 42"/>
          <p:cNvSpPr txBox="1"/>
          <p:nvPr/>
        </p:nvSpPr>
        <p:spPr>
          <a:xfrm>
            <a:off x="5057332" y="1420565"/>
            <a:ext cx="2339103" cy="830997"/>
          </a:xfrm>
          <a:prstGeom prst="rect">
            <a:avLst/>
          </a:prstGeom>
          <a:noFill/>
        </p:spPr>
        <p:txBody>
          <a:bodyPr wrap="none" rtlCol="0">
            <a:spAutoFit/>
          </a:bodyPr>
          <a:lstStyle/>
          <a:p>
            <a:pPr algn="ctr"/>
            <a:r>
              <a:rPr lang="ja-JP" altLang="en-US" sz="2800" b="1" dirty="0">
                <a:latin typeface="+mn-ea"/>
              </a:rPr>
              <a:t>周辺線量当量</a:t>
            </a:r>
            <a:endParaRPr lang="en-US" altLang="ja-JP" sz="2800" b="1" dirty="0">
              <a:latin typeface="+mn-ea"/>
            </a:endParaRPr>
          </a:p>
          <a:p>
            <a:pPr algn="ctr"/>
            <a:r>
              <a:rPr lang="ja-JP" altLang="en-US" sz="2000" b="1" dirty="0">
                <a:latin typeface="+mn-ea"/>
              </a:rPr>
              <a:t>（実用量）</a:t>
            </a:r>
            <a:endParaRPr lang="en-US" altLang="ja-JP" sz="2000" b="1" dirty="0">
              <a:latin typeface="+mn-ea"/>
            </a:endParaRPr>
          </a:p>
        </p:txBody>
      </p:sp>
      <p:sp>
        <p:nvSpPr>
          <p:cNvPr id="19" name="テキスト ボックス 18">
            <a:extLst>
              <a:ext uri="{FF2B5EF4-FFF2-40B4-BE49-F238E27FC236}">
                <a16:creationId xmlns:a16="http://schemas.microsoft.com/office/drawing/2014/main" id="{5EA08AA7-8B7A-A44D-A581-D5179E22BFFC}"/>
              </a:ext>
            </a:extLst>
          </p:cNvPr>
          <p:cNvSpPr txBox="1"/>
          <p:nvPr/>
        </p:nvSpPr>
        <p:spPr>
          <a:xfrm>
            <a:off x="45318" y="4177"/>
            <a:ext cx="1107996" cy="369332"/>
          </a:xfrm>
          <a:prstGeom prst="rect">
            <a:avLst/>
          </a:prstGeom>
          <a:noFill/>
        </p:spPr>
        <p:txBody>
          <a:bodyPr wrap="none" rtlCol="0">
            <a:spAutoFit/>
          </a:bodyPr>
          <a:lstStyle/>
          <a:p>
            <a:r>
              <a:rPr kumimoji="1" lang="ja-JP" altLang="en-US"/>
              <a:t>参考資料</a:t>
            </a:r>
          </a:p>
        </p:txBody>
      </p:sp>
      <p:sp>
        <p:nvSpPr>
          <p:cNvPr id="2" name="スライド番号プレースホルダー 1">
            <a:extLst>
              <a:ext uri="{FF2B5EF4-FFF2-40B4-BE49-F238E27FC236}">
                <a16:creationId xmlns:a16="http://schemas.microsoft.com/office/drawing/2014/main" id="{F1381191-B04E-CA40-A9EE-0B00EF79A899}"/>
              </a:ext>
            </a:extLst>
          </p:cNvPr>
          <p:cNvSpPr>
            <a:spLocks noGrp="1"/>
          </p:cNvSpPr>
          <p:nvPr>
            <p:ph type="sldNum" sz="quarter" idx="12"/>
          </p:nvPr>
        </p:nvSpPr>
        <p:spPr/>
        <p:txBody>
          <a:bodyPr/>
          <a:lstStyle/>
          <a:p>
            <a:fld id="{58DD1769-DAE9-6C4E-82F4-B62273FFA290}" type="slidenum">
              <a:rPr kumimoji="1" lang="ja-JP" altLang="en-US" smtClean="0"/>
              <a:t>34</a:t>
            </a:fld>
            <a:endParaRPr kumimoji="1" lang="ja-JP" altLang="en-US"/>
          </a:p>
        </p:txBody>
      </p:sp>
    </p:spTree>
    <p:extLst>
      <p:ext uri="{BB962C8B-B14F-4D97-AF65-F5344CB8AC3E}">
        <p14:creationId xmlns:p14="http://schemas.microsoft.com/office/powerpoint/2010/main" val="2428051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p:txBody>
          <a:bodyPr/>
          <a:lstStyle/>
          <a:p>
            <a:r>
              <a:rPr lang="ja-JP" altLang="en-US"/>
              <a:t>ホールボディカウンタの校正</a:t>
            </a:r>
          </a:p>
        </p:txBody>
      </p:sp>
      <p:pic>
        <p:nvPicPr>
          <p:cNvPr id="5122" name="Picture 2"/>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artisticFilmGrain/>
                    </a14:imgEffect>
                  </a14:imgLayer>
                </a14:imgProps>
              </a:ext>
              <a:ext uri="{28A0092B-C50C-407E-A947-70E740481C1C}">
                <a14:useLocalDpi xmlns:a14="http://schemas.microsoft.com/office/drawing/2010/main"/>
              </a:ext>
            </a:extLst>
          </a:blip>
          <a:srcRect r="-1793"/>
          <a:stretch/>
        </p:blipFill>
        <p:spPr bwMode="auto">
          <a:xfrm>
            <a:off x="611560" y="1556792"/>
            <a:ext cx="3606800" cy="2234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descr="http://www.nirs.go.jp/data/img/qa/Q15.jpg">
            <a:hlinkClick r:id="rId5"/>
          </p:cNvPr>
          <p:cNvPicPr>
            <a:picLocks noChangeAspect="1" noChangeArrowheads="1"/>
          </p:cNvPicPr>
          <p:nvPr/>
        </p:nvPicPr>
        <p:blipFill rotWithShape="1">
          <a:blip r:embed="rId6" cstate="screen">
            <a:extLst>
              <a:ext uri="{BEBA8EAE-BF5A-486C-A8C5-ECC9F3942E4B}">
                <a14:imgProps xmlns:a14="http://schemas.microsoft.com/office/drawing/2010/main">
                  <a14:imgLayer r:embed="rId7">
                    <a14:imgEffect>
                      <a14:artisticFilmGrain/>
                    </a14:imgEffect>
                  </a14:imgLayer>
                </a14:imgProps>
              </a:ext>
              <a:ext uri="{28A0092B-C50C-407E-A947-70E740481C1C}">
                <a14:useLocalDpi xmlns:a14="http://schemas.microsoft.com/office/drawing/2010/main"/>
              </a:ext>
            </a:extLst>
          </a:blip>
          <a:srcRect/>
          <a:stretch/>
        </p:blipFill>
        <p:spPr bwMode="auto">
          <a:xfrm>
            <a:off x="5017626" y="1556792"/>
            <a:ext cx="3586822" cy="2211268"/>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p:cNvSpPr txBox="1"/>
          <p:nvPr/>
        </p:nvSpPr>
        <p:spPr>
          <a:xfrm>
            <a:off x="465813" y="3801234"/>
            <a:ext cx="3775394" cy="707886"/>
          </a:xfrm>
          <a:prstGeom prst="rect">
            <a:avLst/>
          </a:prstGeom>
          <a:noFill/>
        </p:spPr>
        <p:txBody>
          <a:bodyPr wrap="none" rtlCol="0">
            <a:spAutoFit/>
          </a:bodyPr>
          <a:lstStyle/>
          <a:p>
            <a:pPr algn="ctr"/>
            <a:r>
              <a:rPr lang="ja-JP" altLang="en-US" sz="2000" dirty="0">
                <a:latin typeface="+mn-ea"/>
              </a:rPr>
              <a:t>既知量の放射性核種を封入した</a:t>
            </a:r>
            <a:endParaRPr lang="en-US" altLang="ja-JP" sz="2000" dirty="0">
              <a:latin typeface="+mn-ea"/>
            </a:endParaRPr>
          </a:p>
          <a:p>
            <a:pPr algn="ctr"/>
            <a:r>
              <a:rPr kumimoji="1" lang="ja-JP" altLang="en-US" sz="2000" dirty="0">
                <a:latin typeface="+mn-ea"/>
              </a:rPr>
              <a:t>ファントム</a:t>
            </a:r>
          </a:p>
        </p:txBody>
      </p:sp>
      <p:sp>
        <p:nvSpPr>
          <p:cNvPr id="10" name="テキスト ボックス 9"/>
          <p:cNvSpPr txBox="1"/>
          <p:nvPr/>
        </p:nvSpPr>
        <p:spPr>
          <a:xfrm>
            <a:off x="6273197" y="3933056"/>
            <a:ext cx="954108" cy="400110"/>
          </a:xfrm>
          <a:prstGeom prst="rect">
            <a:avLst/>
          </a:prstGeom>
          <a:noFill/>
        </p:spPr>
        <p:txBody>
          <a:bodyPr wrap="none" rtlCol="0">
            <a:spAutoFit/>
          </a:bodyPr>
          <a:lstStyle/>
          <a:p>
            <a:pPr algn="ctr"/>
            <a:r>
              <a:rPr kumimoji="1" lang="ja-JP" altLang="en-US" sz="2000" dirty="0">
                <a:latin typeface="+mn-ea"/>
              </a:rPr>
              <a:t>被検者</a:t>
            </a:r>
          </a:p>
        </p:txBody>
      </p:sp>
      <p:sp>
        <p:nvSpPr>
          <p:cNvPr id="6" name="テキスト ボックス 5"/>
          <p:cNvSpPr txBox="1"/>
          <p:nvPr/>
        </p:nvSpPr>
        <p:spPr>
          <a:xfrm>
            <a:off x="942441" y="4688470"/>
            <a:ext cx="2945037" cy="461665"/>
          </a:xfrm>
          <a:prstGeom prst="rect">
            <a:avLst/>
          </a:prstGeom>
          <a:noFill/>
        </p:spPr>
        <p:txBody>
          <a:bodyPr wrap="none" rtlCol="0">
            <a:spAutoFit/>
          </a:bodyPr>
          <a:lstStyle/>
          <a:p>
            <a:r>
              <a:rPr kumimoji="1" lang="ja-JP" altLang="en-US" sz="2400" dirty="0">
                <a:solidFill>
                  <a:srgbClr val="FF0000"/>
                </a:solidFill>
                <a:latin typeface="+mn-ea"/>
              </a:rPr>
              <a:t>ピークカウント</a:t>
            </a:r>
            <a:r>
              <a:rPr lang="ja-JP" altLang="en-US" sz="2400" dirty="0">
                <a:solidFill>
                  <a:srgbClr val="FF0000"/>
                </a:solidFill>
                <a:latin typeface="+mn-ea"/>
              </a:rPr>
              <a:t>： </a:t>
            </a:r>
            <a:r>
              <a:rPr lang="en-US" altLang="ja-JP" sz="2400" dirty="0">
                <a:solidFill>
                  <a:srgbClr val="FF0000"/>
                </a:solidFill>
                <a:latin typeface="+mn-ea"/>
              </a:rPr>
              <a:t>C</a:t>
            </a:r>
            <a:endParaRPr kumimoji="1" lang="ja-JP" altLang="en-US" sz="2400" dirty="0">
              <a:solidFill>
                <a:srgbClr val="FF0000"/>
              </a:solidFill>
              <a:latin typeface="+mn-ea"/>
            </a:endParaRPr>
          </a:p>
        </p:txBody>
      </p:sp>
      <p:sp>
        <p:nvSpPr>
          <p:cNvPr id="12" name="テキスト ボックス 11"/>
          <p:cNvSpPr txBox="1"/>
          <p:nvPr/>
        </p:nvSpPr>
        <p:spPr>
          <a:xfrm>
            <a:off x="1562803" y="5120518"/>
            <a:ext cx="1704313" cy="461665"/>
          </a:xfrm>
          <a:prstGeom prst="rect">
            <a:avLst/>
          </a:prstGeom>
          <a:noFill/>
        </p:spPr>
        <p:txBody>
          <a:bodyPr wrap="none" rtlCol="0">
            <a:spAutoFit/>
          </a:bodyPr>
          <a:lstStyle/>
          <a:p>
            <a:r>
              <a:rPr lang="ja-JP" altLang="en-US" sz="2400" dirty="0">
                <a:solidFill>
                  <a:srgbClr val="FF0000"/>
                </a:solidFill>
                <a:latin typeface="+mn-ea"/>
              </a:rPr>
              <a:t>放射能： </a:t>
            </a:r>
            <a:r>
              <a:rPr lang="en-US" altLang="ja-JP" sz="2400" dirty="0">
                <a:solidFill>
                  <a:srgbClr val="FF0000"/>
                </a:solidFill>
                <a:latin typeface="+mn-ea"/>
              </a:rPr>
              <a:t>A</a:t>
            </a:r>
            <a:endParaRPr kumimoji="1" lang="ja-JP" altLang="en-US" sz="2400" dirty="0">
              <a:solidFill>
                <a:srgbClr val="FF0000"/>
              </a:solidFill>
              <a:latin typeface="+mn-ea"/>
            </a:endParaRPr>
          </a:p>
        </p:txBody>
      </p:sp>
      <p:sp>
        <p:nvSpPr>
          <p:cNvPr id="13" name="テキスト ボックス 12"/>
          <p:cNvSpPr txBox="1"/>
          <p:nvPr/>
        </p:nvSpPr>
        <p:spPr>
          <a:xfrm>
            <a:off x="5237658" y="4688470"/>
            <a:ext cx="3025187" cy="461665"/>
          </a:xfrm>
          <a:prstGeom prst="rect">
            <a:avLst/>
          </a:prstGeom>
          <a:noFill/>
        </p:spPr>
        <p:txBody>
          <a:bodyPr wrap="none" rtlCol="0">
            <a:spAutoFit/>
          </a:bodyPr>
          <a:lstStyle/>
          <a:p>
            <a:r>
              <a:rPr kumimoji="1" lang="ja-JP" altLang="en-US" sz="2400" dirty="0">
                <a:solidFill>
                  <a:srgbClr val="0000FF"/>
                </a:solidFill>
                <a:latin typeface="+mn-ea"/>
              </a:rPr>
              <a:t>ピークカウント</a:t>
            </a:r>
            <a:r>
              <a:rPr lang="ja-JP" altLang="en-US" sz="2400" dirty="0">
                <a:solidFill>
                  <a:srgbClr val="0000FF"/>
                </a:solidFill>
                <a:latin typeface="+mn-ea"/>
              </a:rPr>
              <a:t>： </a:t>
            </a:r>
            <a:r>
              <a:rPr lang="en-US" altLang="ja-JP" sz="2400" dirty="0">
                <a:solidFill>
                  <a:srgbClr val="0000FF"/>
                </a:solidFill>
                <a:latin typeface="+mn-ea"/>
              </a:rPr>
              <a:t>C’</a:t>
            </a:r>
            <a:endParaRPr kumimoji="1" lang="ja-JP" altLang="en-US" sz="2400" dirty="0">
              <a:solidFill>
                <a:srgbClr val="0000FF"/>
              </a:solidFill>
              <a:latin typeface="+mn-ea"/>
            </a:endParaRPr>
          </a:p>
        </p:txBody>
      </p:sp>
      <p:sp>
        <p:nvSpPr>
          <p:cNvPr id="14" name="テキスト ボックス 13"/>
          <p:cNvSpPr txBox="1"/>
          <p:nvPr/>
        </p:nvSpPr>
        <p:spPr>
          <a:xfrm>
            <a:off x="5373111" y="5415607"/>
            <a:ext cx="2754280" cy="461665"/>
          </a:xfrm>
          <a:prstGeom prst="rect">
            <a:avLst/>
          </a:prstGeom>
          <a:noFill/>
        </p:spPr>
        <p:txBody>
          <a:bodyPr wrap="none" rtlCol="0">
            <a:spAutoFit/>
          </a:bodyPr>
          <a:lstStyle/>
          <a:p>
            <a:r>
              <a:rPr lang="ja-JP" altLang="en-US" sz="2400" dirty="0">
                <a:solidFill>
                  <a:srgbClr val="0000FF"/>
                </a:solidFill>
                <a:latin typeface="+mn-ea"/>
              </a:rPr>
              <a:t>放射能： </a:t>
            </a:r>
            <a:r>
              <a:rPr lang="en-US" altLang="ja-JP" sz="2400" dirty="0">
                <a:solidFill>
                  <a:srgbClr val="0000FF"/>
                </a:solidFill>
                <a:latin typeface="+mn-ea"/>
              </a:rPr>
              <a:t>A’=C’/</a:t>
            </a:r>
            <a:r>
              <a:rPr lang="en-US" altLang="ja-JP" sz="2400" dirty="0">
                <a:solidFill>
                  <a:srgbClr val="FF0000"/>
                </a:solidFill>
                <a:latin typeface="+mn-ea"/>
              </a:rPr>
              <a:t>ε</a:t>
            </a:r>
          </a:p>
        </p:txBody>
      </p:sp>
      <p:sp>
        <p:nvSpPr>
          <p:cNvPr id="11" name="下矢印 10"/>
          <p:cNvSpPr/>
          <p:nvPr/>
        </p:nvSpPr>
        <p:spPr>
          <a:xfrm>
            <a:off x="2198935" y="5654191"/>
            <a:ext cx="432048" cy="258415"/>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latin typeface="+mn-ea"/>
            </a:endParaRPr>
          </a:p>
        </p:txBody>
      </p:sp>
      <p:sp>
        <p:nvSpPr>
          <p:cNvPr id="16" name="テキスト ボックス 15"/>
          <p:cNvSpPr txBox="1"/>
          <p:nvPr/>
        </p:nvSpPr>
        <p:spPr>
          <a:xfrm>
            <a:off x="964081" y="5912606"/>
            <a:ext cx="2901756" cy="461665"/>
          </a:xfrm>
          <a:prstGeom prst="rect">
            <a:avLst/>
          </a:prstGeom>
          <a:noFill/>
        </p:spPr>
        <p:txBody>
          <a:bodyPr wrap="none" rtlCol="0">
            <a:spAutoFit/>
          </a:bodyPr>
          <a:lstStyle/>
          <a:p>
            <a:r>
              <a:rPr lang="ja-JP" altLang="en-US" sz="2400" dirty="0">
                <a:solidFill>
                  <a:srgbClr val="FF0000"/>
                </a:solidFill>
                <a:latin typeface="+mn-ea"/>
              </a:rPr>
              <a:t>計数効率： </a:t>
            </a:r>
            <a:r>
              <a:rPr lang="en-US" altLang="ja-JP" sz="2400" dirty="0">
                <a:solidFill>
                  <a:srgbClr val="FF0000"/>
                </a:solidFill>
                <a:latin typeface="+mn-ea"/>
              </a:rPr>
              <a:t>C/A=ε</a:t>
            </a:r>
            <a:endParaRPr kumimoji="1" lang="ja-JP" altLang="en-US" sz="2400" dirty="0">
              <a:solidFill>
                <a:srgbClr val="FF0000"/>
              </a:solidFill>
              <a:latin typeface="+mn-ea"/>
            </a:endParaRPr>
          </a:p>
        </p:txBody>
      </p:sp>
      <p:sp>
        <p:nvSpPr>
          <p:cNvPr id="17" name="下矢印 16"/>
          <p:cNvSpPr/>
          <p:nvPr/>
        </p:nvSpPr>
        <p:spPr>
          <a:xfrm>
            <a:off x="6534227" y="5087912"/>
            <a:ext cx="432048" cy="258415"/>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latin typeface="+mn-ea"/>
            </a:endParaRPr>
          </a:p>
        </p:txBody>
      </p:sp>
      <p:sp>
        <p:nvSpPr>
          <p:cNvPr id="15" name="フリーフォーム 14"/>
          <p:cNvSpPr/>
          <p:nvPr/>
        </p:nvSpPr>
        <p:spPr>
          <a:xfrm>
            <a:off x="3801035" y="5831594"/>
            <a:ext cx="4069978" cy="311150"/>
          </a:xfrm>
          <a:custGeom>
            <a:avLst/>
            <a:gdLst>
              <a:gd name="connsiteX0" fmla="*/ 0 w 4286250"/>
              <a:gd name="connsiteY0" fmla="*/ 311150 h 311150"/>
              <a:gd name="connsiteX1" fmla="*/ 4286250 w 4286250"/>
              <a:gd name="connsiteY1" fmla="*/ 311150 h 311150"/>
              <a:gd name="connsiteX2" fmla="*/ 4286250 w 4286250"/>
              <a:gd name="connsiteY2" fmla="*/ 0 h 311150"/>
            </a:gdLst>
            <a:ahLst/>
            <a:cxnLst>
              <a:cxn ang="0">
                <a:pos x="connsiteX0" y="connsiteY0"/>
              </a:cxn>
              <a:cxn ang="0">
                <a:pos x="connsiteX1" y="connsiteY1"/>
              </a:cxn>
              <a:cxn ang="0">
                <a:pos x="connsiteX2" y="connsiteY2"/>
              </a:cxn>
            </a:cxnLst>
            <a:rect l="l" t="t" r="r" b="b"/>
            <a:pathLst>
              <a:path w="4286250" h="311150">
                <a:moveTo>
                  <a:pt x="0" y="311150"/>
                </a:moveTo>
                <a:lnTo>
                  <a:pt x="4286250" y="311150"/>
                </a:lnTo>
                <a:lnTo>
                  <a:pt x="4286250" y="0"/>
                </a:lnTo>
              </a:path>
            </a:pathLst>
          </a:custGeom>
          <a:noFill/>
          <a:ln w="38100">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8" name="テキスト ボックス 17">
            <a:extLst>
              <a:ext uri="{FF2B5EF4-FFF2-40B4-BE49-F238E27FC236}">
                <a16:creationId xmlns:a16="http://schemas.microsoft.com/office/drawing/2014/main" id="{136D9DA3-6B71-9B49-AC87-74B34B94AC12}"/>
              </a:ext>
            </a:extLst>
          </p:cNvPr>
          <p:cNvSpPr txBox="1"/>
          <p:nvPr/>
        </p:nvSpPr>
        <p:spPr>
          <a:xfrm>
            <a:off x="251519" y="391804"/>
            <a:ext cx="1107996" cy="369332"/>
          </a:xfrm>
          <a:prstGeom prst="rect">
            <a:avLst/>
          </a:prstGeom>
          <a:noFill/>
        </p:spPr>
        <p:txBody>
          <a:bodyPr wrap="none" rtlCol="0">
            <a:spAutoFit/>
          </a:bodyPr>
          <a:lstStyle/>
          <a:p>
            <a:r>
              <a:rPr kumimoji="1" lang="ja-JP" altLang="en-US"/>
              <a:t>参考資料</a:t>
            </a:r>
          </a:p>
        </p:txBody>
      </p:sp>
      <p:sp>
        <p:nvSpPr>
          <p:cNvPr id="2" name="スライド番号プレースホルダー 1">
            <a:extLst>
              <a:ext uri="{FF2B5EF4-FFF2-40B4-BE49-F238E27FC236}">
                <a16:creationId xmlns:a16="http://schemas.microsoft.com/office/drawing/2014/main" id="{AFF8BBD9-C530-354E-81CF-01DA9F614201}"/>
              </a:ext>
            </a:extLst>
          </p:cNvPr>
          <p:cNvSpPr>
            <a:spLocks noGrp="1"/>
          </p:cNvSpPr>
          <p:nvPr>
            <p:ph type="sldNum" sz="quarter" idx="12"/>
          </p:nvPr>
        </p:nvSpPr>
        <p:spPr/>
        <p:txBody>
          <a:bodyPr/>
          <a:lstStyle/>
          <a:p>
            <a:fld id="{58DD1769-DAE9-6C4E-82F4-B62273FFA290}" type="slidenum">
              <a:rPr kumimoji="1" lang="ja-JP" altLang="en-US" smtClean="0"/>
              <a:t>35</a:t>
            </a:fld>
            <a:endParaRPr kumimoji="1" lang="ja-JP" altLang="en-US"/>
          </a:p>
        </p:txBody>
      </p:sp>
    </p:spTree>
    <p:extLst>
      <p:ext uri="{BB962C8B-B14F-4D97-AF65-F5344CB8AC3E}">
        <p14:creationId xmlns:p14="http://schemas.microsoft.com/office/powerpoint/2010/main" val="1175055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241828" y="4599132"/>
            <a:ext cx="1280395" cy="2056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角丸四角形 5"/>
          <p:cNvSpPr/>
          <p:nvPr/>
        </p:nvSpPr>
        <p:spPr>
          <a:xfrm>
            <a:off x="251520" y="1196752"/>
            <a:ext cx="3584246" cy="720080"/>
          </a:xfrm>
          <a:prstGeom prst="roundRect">
            <a:avLst/>
          </a:prstGeom>
          <a:solidFill>
            <a:schemeClr val="accent3">
              <a:lumMod val="20000"/>
              <a:lumOff val="80000"/>
            </a:schemeClr>
          </a:solidFill>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2000" dirty="0">
                <a:latin typeface="+mn-ea"/>
              </a:rPr>
              <a:t>吸収線量</a:t>
            </a:r>
            <a:endParaRPr lang="en-US" altLang="ja-JP" sz="2000" dirty="0">
              <a:latin typeface="+mn-ea"/>
            </a:endParaRPr>
          </a:p>
          <a:p>
            <a:pPr algn="ctr"/>
            <a:r>
              <a:rPr kumimoji="1" lang="en-US" altLang="ja-JP" dirty="0">
                <a:latin typeface="+mn-ea"/>
              </a:rPr>
              <a:t> (Joule kg</a:t>
            </a:r>
            <a:r>
              <a:rPr kumimoji="1" lang="en-US" altLang="ja-JP" baseline="30000" dirty="0">
                <a:latin typeface="+mn-ea"/>
              </a:rPr>
              <a:t>-1</a:t>
            </a:r>
            <a:r>
              <a:rPr kumimoji="1" lang="en-US" altLang="ja-JP" dirty="0">
                <a:latin typeface="+mn-ea"/>
              </a:rPr>
              <a:t>)=(</a:t>
            </a:r>
            <a:r>
              <a:rPr kumimoji="1" lang="en-US" altLang="ja-JP" dirty="0" err="1">
                <a:latin typeface="+mn-ea"/>
              </a:rPr>
              <a:t>Gy</a:t>
            </a:r>
            <a:r>
              <a:rPr kumimoji="1" lang="en-US" altLang="ja-JP" dirty="0">
                <a:latin typeface="+mn-ea"/>
              </a:rPr>
              <a:t>)</a:t>
            </a:r>
            <a:endParaRPr kumimoji="1" lang="ja-JP" altLang="en-US" dirty="0">
              <a:latin typeface="+mn-ea"/>
            </a:endParaRPr>
          </a:p>
        </p:txBody>
      </p:sp>
      <p:sp>
        <p:nvSpPr>
          <p:cNvPr id="7" name="下矢印 6"/>
          <p:cNvSpPr/>
          <p:nvPr/>
        </p:nvSpPr>
        <p:spPr>
          <a:xfrm>
            <a:off x="395536" y="1988840"/>
            <a:ext cx="864096" cy="288032"/>
          </a:xfrm>
          <a:prstGeom prst="downArrow">
            <a:avLst/>
          </a:prstGeom>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latin typeface="+mn-ea"/>
            </a:endParaRPr>
          </a:p>
        </p:txBody>
      </p:sp>
      <p:sp>
        <p:nvSpPr>
          <p:cNvPr id="8" name="円/楕円 7"/>
          <p:cNvSpPr/>
          <p:nvPr/>
        </p:nvSpPr>
        <p:spPr>
          <a:xfrm>
            <a:off x="5381128" y="1539815"/>
            <a:ext cx="1089608" cy="1040080"/>
          </a:xfrm>
          <a:prstGeom prst="ellipse">
            <a:avLst/>
          </a:prstGeom>
          <a:solidFill>
            <a:schemeClr val="tx2">
              <a:lumMod val="20000"/>
              <a:lumOff val="80000"/>
            </a:schemeClr>
          </a:solidFill>
          <a:ln>
            <a:solidFill>
              <a:schemeClr val="tx2"/>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latin typeface="+mn-ea"/>
            </a:endParaRPr>
          </a:p>
        </p:txBody>
      </p:sp>
      <p:pic>
        <p:nvPicPr>
          <p:cNvPr id="9" name="Picture 4"/>
          <p:cNvPicPr>
            <a:picLocks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654612" y="1981524"/>
            <a:ext cx="195203" cy="1793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直線矢印コネクタ 9"/>
          <p:cNvCxnSpPr>
            <a:stCxn id="9" idx="3"/>
          </p:cNvCxnSpPr>
          <p:nvPr/>
        </p:nvCxnSpPr>
        <p:spPr>
          <a:xfrm flipV="1">
            <a:off x="4849815" y="1310200"/>
            <a:ext cx="2613109" cy="760976"/>
          </a:xfrm>
          <a:prstGeom prst="straightConnector1">
            <a:avLst/>
          </a:prstGeom>
          <a:ln w="28575">
            <a:solidFill>
              <a:schemeClr val="tx1"/>
            </a:solidFill>
            <a:prstDash val="sysDot"/>
            <a:tailEnd type="arrow"/>
          </a:ln>
          <a:effectLst/>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a:stCxn id="9" idx="3"/>
          </p:cNvCxnSpPr>
          <p:nvPr/>
        </p:nvCxnSpPr>
        <p:spPr>
          <a:xfrm flipV="1">
            <a:off x="4849815" y="2066284"/>
            <a:ext cx="1532989" cy="4892"/>
          </a:xfrm>
          <a:prstGeom prst="straightConnector1">
            <a:avLst/>
          </a:prstGeom>
          <a:ln w="28575">
            <a:solidFill>
              <a:schemeClr val="tx1"/>
            </a:solidFill>
            <a:prstDash val="sysDot"/>
            <a:tailEnd type="arrow"/>
          </a:ln>
          <a:effectLst/>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a:stCxn id="9" idx="3"/>
          </p:cNvCxnSpPr>
          <p:nvPr/>
        </p:nvCxnSpPr>
        <p:spPr>
          <a:xfrm>
            <a:off x="4849815" y="2071176"/>
            <a:ext cx="1821021" cy="463160"/>
          </a:xfrm>
          <a:prstGeom prst="straightConnector1">
            <a:avLst/>
          </a:prstGeom>
          <a:ln w="28575">
            <a:solidFill>
              <a:schemeClr val="tx1"/>
            </a:solidFill>
            <a:prstDash val="sysDot"/>
            <a:tailEnd type="arrow"/>
          </a:ln>
          <a:effectLst/>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7212920" y="1075012"/>
            <a:ext cx="1620958" cy="584775"/>
          </a:xfrm>
          <a:prstGeom prst="rect">
            <a:avLst/>
          </a:prstGeom>
          <a:noFill/>
          <a:effectLst/>
        </p:spPr>
        <p:txBody>
          <a:bodyPr wrap="none" rtlCol="0">
            <a:spAutoFit/>
          </a:bodyPr>
          <a:lstStyle/>
          <a:p>
            <a:pPr algn="ctr"/>
            <a:r>
              <a:rPr lang="ja-JP" altLang="en-US" sz="1600" dirty="0">
                <a:latin typeface="+mn-ea"/>
              </a:rPr>
              <a:t>放射線</a:t>
            </a:r>
            <a:endParaRPr lang="en-US" altLang="ja-JP" sz="1600" dirty="0">
              <a:latin typeface="+mn-ea"/>
            </a:endParaRPr>
          </a:p>
          <a:p>
            <a:pPr algn="ctr"/>
            <a:r>
              <a:rPr lang="ja-JP" altLang="en-US" sz="1600" dirty="0">
                <a:latin typeface="+mn-ea"/>
              </a:rPr>
              <a:t>（エネルギー）</a:t>
            </a:r>
            <a:endParaRPr kumimoji="1" lang="ja-JP" altLang="en-US" sz="1600" dirty="0">
              <a:latin typeface="+mn-ea"/>
            </a:endParaRPr>
          </a:p>
        </p:txBody>
      </p:sp>
      <p:sp>
        <p:nvSpPr>
          <p:cNvPr id="14" name="テキスト ボックス 13"/>
          <p:cNvSpPr txBox="1"/>
          <p:nvPr/>
        </p:nvSpPr>
        <p:spPr>
          <a:xfrm>
            <a:off x="4454695" y="2209111"/>
            <a:ext cx="595035" cy="338554"/>
          </a:xfrm>
          <a:prstGeom prst="rect">
            <a:avLst/>
          </a:prstGeom>
          <a:noFill/>
          <a:effectLst/>
        </p:spPr>
        <p:txBody>
          <a:bodyPr wrap="none" rtlCol="0">
            <a:spAutoFit/>
          </a:bodyPr>
          <a:lstStyle/>
          <a:p>
            <a:pPr algn="ctr"/>
            <a:r>
              <a:rPr kumimoji="1" lang="ja-JP" altLang="en-US" sz="1600" dirty="0">
                <a:latin typeface="+mn-ea"/>
              </a:rPr>
              <a:t>線源</a:t>
            </a:r>
          </a:p>
        </p:txBody>
      </p:sp>
      <p:sp>
        <p:nvSpPr>
          <p:cNvPr id="15" name="テキスト ボックス 14"/>
          <p:cNvSpPr txBox="1"/>
          <p:nvPr/>
        </p:nvSpPr>
        <p:spPr>
          <a:xfrm>
            <a:off x="5630971" y="1198698"/>
            <a:ext cx="595035" cy="338554"/>
          </a:xfrm>
          <a:prstGeom prst="rect">
            <a:avLst/>
          </a:prstGeom>
          <a:noFill/>
          <a:effectLst/>
        </p:spPr>
        <p:txBody>
          <a:bodyPr wrap="none" rtlCol="0">
            <a:spAutoFit/>
          </a:bodyPr>
          <a:lstStyle/>
          <a:p>
            <a:pPr algn="ctr"/>
            <a:r>
              <a:rPr kumimoji="1" lang="ja-JP" altLang="en-US" sz="1600" dirty="0">
                <a:latin typeface="+mn-ea"/>
              </a:rPr>
              <a:t>標的</a:t>
            </a:r>
          </a:p>
        </p:txBody>
      </p:sp>
      <p:sp>
        <p:nvSpPr>
          <p:cNvPr id="16" name="テキスト ボックス 15"/>
          <p:cNvSpPr txBox="1"/>
          <p:nvPr/>
        </p:nvSpPr>
        <p:spPr>
          <a:xfrm>
            <a:off x="7102885" y="1886264"/>
            <a:ext cx="1944216" cy="738664"/>
          </a:xfrm>
          <a:prstGeom prst="rect">
            <a:avLst/>
          </a:prstGeom>
          <a:solidFill>
            <a:schemeClr val="tx2">
              <a:lumMod val="20000"/>
              <a:lumOff val="80000"/>
            </a:schemeClr>
          </a:solidFill>
          <a:effectLst/>
        </p:spPr>
        <p:txBody>
          <a:bodyPr wrap="square" rtlCol="0">
            <a:spAutoFit/>
          </a:bodyPr>
          <a:lstStyle/>
          <a:p>
            <a:r>
              <a:rPr kumimoji="1" lang="ja-JP" altLang="en-US" sz="1400" dirty="0">
                <a:latin typeface="+mn-ea"/>
              </a:rPr>
              <a:t>エネルギーの全部または一部が標的に吸収（付与）される。</a:t>
            </a:r>
          </a:p>
        </p:txBody>
      </p:sp>
      <p:sp>
        <p:nvSpPr>
          <p:cNvPr id="17" name="角丸四角形 16"/>
          <p:cNvSpPr/>
          <p:nvPr/>
        </p:nvSpPr>
        <p:spPr>
          <a:xfrm>
            <a:off x="251520" y="2348880"/>
            <a:ext cx="3584246" cy="720080"/>
          </a:xfrm>
          <a:prstGeom prst="roundRect">
            <a:avLst/>
          </a:prstGeom>
          <a:solidFill>
            <a:schemeClr val="accent3">
              <a:lumMod val="40000"/>
              <a:lumOff val="60000"/>
            </a:schemeClr>
          </a:solidFill>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2000" dirty="0">
                <a:latin typeface="+mn-ea"/>
              </a:rPr>
              <a:t>組織吸収線量</a:t>
            </a:r>
            <a:endParaRPr kumimoji="1" lang="en-US" altLang="ja-JP" sz="2000" dirty="0">
              <a:latin typeface="+mn-ea"/>
            </a:endParaRPr>
          </a:p>
          <a:p>
            <a:pPr algn="ctr"/>
            <a:r>
              <a:rPr lang="en-US" altLang="ja-JP" dirty="0">
                <a:latin typeface="+mn-ea"/>
              </a:rPr>
              <a:t>(Joule kg</a:t>
            </a:r>
            <a:r>
              <a:rPr lang="en-US" altLang="ja-JP" baseline="30000" dirty="0">
                <a:latin typeface="+mn-ea"/>
              </a:rPr>
              <a:t>-1</a:t>
            </a:r>
            <a:r>
              <a:rPr lang="en-US" altLang="ja-JP" dirty="0">
                <a:latin typeface="+mn-ea"/>
              </a:rPr>
              <a:t>)=(</a:t>
            </a:r>
            <a:r>
              <a:rPr lang="en-US" altLang="ja-JP" dirty="0" err="1">
                <a:latin typeface="+mn-ea"/>
              </a:rPr>
              <a:t>Gy</a:t>
            </a:r>
            <a:r>
              <a:rPr lang="en-US" altLang="ja-JP" dirty="0">
                <a:latin typeface="+mn-ea"/>
              </a:rPr>
              <a:t>)</a:t>
            </a:r>
            <a:endParaRPr lang="ja-JP" altLang="en-US" dirty="0">
              <a:latin typeface="+mn-ea"/>
            </a:endParaRPr>
          </a:p>
        </p:txBody>
      </p:sp>
      <p:pic>
        <p:nvPicPr>
          <p:cNvPr id="18" name="Picture 30" descr="C:\Users\Yoshinaga\AppData\Local\Microsoft\Windows\Temporary Internet Files\Content.IE5\7D5PD1VU\MC900426170[1].wmf"/>
          <p:cNvPicPr>
            <a:picLocks noChangeAspect="1" noChangeArrowheads="1"/>
          </p:cNvPicPr>
          <p:nvPr/>
        </p:nvPicPr>
        <p:blipFill>
          <a:blip r:embed="rId5"/>
          <a:srcRect/>
          <a:stretch>
            <a:fillRect/>
          </a:stretch>
        </p:blipFill>
        <p:spPr bwMode="auto">
          <a:xfrm>
            <a:off x="4920515" y="3302988"/>
            <a:ext cx="1297452" cy="1224136"/>
          </a:xfrm>
          <a:prstGeom prst="rect">
            <a:avLst/>
          </a:prstGeom>
          <a:noFill/>
          <a:effectLst/>
        </p:spPr>
      </p:pic>
      <p:pic>
        <p:nvPicPr>
          <p:cNvPr id="19" name="Picture 30" descr="C:\Users\Yoshinaga\AppData\Local\Microsoft\Windows\Temporary Internet Files\Content.IE5\7D5PD1VU\MC900426170[1].wmf"/>
          <p:cNvPicPr>
            <a:picLocks noChangeAspect="1" noChangeArrowheads="1"/>
          </p:cNvPicPr>
          <p:nvPr/>
        </p:nvPicPr>
        <p:blipFill>
          <a:blip r:embed="rId5"/>
          <a:srcRect/>
          <a:stretch>
            <a:fillRect/>
          </a:stretch>
        </p:blipFill>
        <p:spPr bwMode="auto">
          <a:xfrm>
            <a:off x="7152763" y="3357352"/>
            <a:ext cx="1297452" cy="1224136"/>
          </a:xfrm>
          <a:prstGeom prst="rect">
            <a:avLst/>
          </a:prstGeom>
          <a:noFill/>
          <a:effectLst/>
        </p:spPr>
      </p:pic>
      <p:sp>
        <p:nvSpPr>
          <p:cNvPr id="20" name="テキスト ボックス 19"/>
          <p:cNvSpPr txBox="1"/>
          <p:nvPr/>
        </p:nvSpPr>
        <p:spPr>
          <a:xfrm>
            <a:off x="4930248" y="2923203"/>
            <a:ext cx="1082348" cy="307777"/>
          </a:xfrm>
          <a:prstGeom prst="rect">
            <a:avLst/>
          </a:prstGeom>
          <a:solidFill>
            <a:srgbClr val="CCFFFF"/>
          </a:solidFill>
          <a:effectLst/>
        </p:spPr>
        <p:txBody>
          <a:bodyPr wrap="none" rtlCol="0">
            <a:spAutoFit/>
          </a:bodyPr>
          <a:lstStyle/>
          <a:p>
            <a:pPr algn="ctr"/>
            <a:r>
              <a:rPr kumimoji="1" lang="ja-JP" altLang="en-US" sz="1400" dirty="0">
                <a:latin typeface="+mn-ea"/>
              </a:rPr>
              <a:t>外部被ばく</a:t>
            </a:r>
          </a:p>
        </p:txBody>
      </p:sp>
      <p:pic>
        <p:nvPicPr>
          <p:cNvPr id="21" name="Picture 4"/>
          <p:cNvPicPr>
            <a:picLocks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344451" y="3717392"/>
            <a:ext cx="332780" cy="3056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4"/>
          <p:cNvPicPr>
            <a:picLocks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442103" y="3682104"/>
            <a:ext cx="195202" cy="1793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4"/>
          <p:cNvPicPr>
            <a:picLocks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400474" y="4035693"/>
            <a:ext cx="195202" cy="1793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4"/>
          <p:cNvPicPr>
            <a:picLocks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090175" y="3835792"/>
            <a:ext cx="195202" cy="1793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4"/>
          <p:cNvPicPr>
            <a:picLocks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165198" y="4214997"/>
            <a:ext cx="195202" cy="1793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6" name="直線矢印コネクタ 25"/>
          <p:cNvCxnSpPr>
            <a:stCxn id="25" idx="2"/>
          </p:cNvCxnSpPr>
          <p:nvPr/>
        </p:nvCxnSpPr>
        <p:spPr>
          <a:xfrm>
            <a:off x="8262799" y="4394301"/>
            <a:ext cx="216813" cy="348847"/>
          </a:xfrm>
          <a:prstGeom prst="straightConnector1">
            <a:avLst/>
          </a:prstGeom>
          <a:ln w="28575">
            <a:solidFill>
              <a:schemeClr val="tx1"/>
            </a:solidFill>
            <a:prstDash val="sysDot"/>
            <a:tailEnd type="arrow"/>
          </a:ln>
          <a:effectLst/>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p:nvPr/>
        </p:nvCxnSpPr>
        <p:spPr>
          <a:xfrm>
            <a:off x="4681322" y="3875357"/>
            <a:ext cx="1319313" cy="285276"/>
          </a:xfrm>
          <a:prstGeom prst="straightConnector1">
            <a:avLst/>
          </a:prstGeom>
          <a:ln w="28575">
            <a:solidFill>
              <a:schemeClr val="tx1"/>
            </a:solidFill>
            <a:prstDash val="sysDot"/>
            <a:tailEnd type="arrow"/>
          </a:ln>
          <a:effectLst/>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p:nvPr/>
        </p:nvCxnSpPr>
        <p:spPr>
          <a:xfrm flipV="1">
            <a:off x="4681321" y="3374996"/>
            <a:ext cx="959274" cy="484989"/>
          </a:xfrm>
          <a:prstGeom prst="straightConnector1">
            <a:avLst/>
          </a:prstGeom>
          <a:ln w="28575">
            <a:solidFill>
              <a:schemeClr val="tx1"/>
            </a:solidFill>
            <a:prstDash val="sysDot"/>
            <a:tailEnd type="arrow"/>
          </a:ln>
          <a:effectLst/>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p:nvPr/>
        </p:nvCxnSpPr>
        <p:spPr>
          <a:xfrm flipV="1">
            <a:off x="8262799" y="3537372"/>
            <a:ext cx="228244" cy="324037"/>
          </a:xfrm>
          <a:prstGeom prst="straightConnector1">
            <a:avLst/>
          </a:prstGeom>
          <a:ln w="28575">
            <a:solidFill>
              <a:schemeClr val="tx1"/>
            </a:solidFill>
            <a:prstDash val="sysDot"/>
            <a:tailEnd type="arrow"/>
          </a:ln>
          <a:effectLst/>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p:nvPr/>
        </p:nvCxnSpPr>
        <p:spPr>
          <a:xfrm>
            <a:off x="8262799" y="3941885"/>
            <a:ext cx="619464" cy="130474"/>
          </a:xfrm>
          <a:prstGeom prst="straightConnector1">
            <a:avLst/>
          </a:prstGeom>
          <a:ln w="28575">
            <a:solidFill>
              <a:schemeClr val="tx1"/>
            </a:solidFill>
            <a:prstDash val="sysDot"/>
            <a:tailEnd type="arrow"/>
          </a:ln>
          <a:effectLst/>
        </p:spPr>
        <p:style>
          <a:lnRef idx="1">
            <a:schemeClr val="accent1"/>
          </a:lnRef>
          <a:fillRef idx="0">
            <a:schemeClr val="accent1"/>
          </a:fillRef>
          <a:effectRef idx="0">
            <a:schemeClr val="accent1"/>
          </a:effectRef>
          <a:fontRef idx="minor">
            <a:schemeClr val="tx1"/>
          </a:fontRef>
        </p:style>
      </p:cxnSp>
      <p:cxnSp>
        <p:nvCxnSpPr>
          <p:cNvPr id="31" name="直線矢印コネクタ 30"/>
          <p:cNvCxnSpPr>
            <a:stCxn id="21" idx="3"/>
          </p:cNvCxnSpPr>
          <p:nvPr/>
        </p:nvCxnSpPr>
        <p:spPr>
          <a:xfrm flipV="1">
            <a:off x="4677231" y="3665129"/>
            <a:ext cx="1179388" cy="205101"/>
          </a:xfrm>
          <a:prstGeom prst="straightConnector1">
            <a:avLst/>
          </a:prstGeom>
          <a:ln w="28575">
            <a:solidFill>
              <a:schemeClr val="tx1"/>
            </a:solidFill>
            <a:prstDash val="sysDot"/>
            <a:tailEnd type="arrow"/>
          </a:ln>
          <a:effectLst/>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a:stCxn id="22" idx="0"/>
          </p:cNvCxnSpPr>
          <p:nvPr/>
        </p:nvCxnSpPr>
        <p:spPr>
          <a:xfrm flipH="1" flipV="1">
            <a:off x="7226080" y="3357352"/>
            <a:ext cx="313624" cy="324752"/>
          </a:xfrm>
          <a:prstGeom prst="straightConnector1">
            <a:avLst/>
          </a:prstGeom>
          <a:ln w="28575">
            <a:solidFill>
              <a:schemeClr val="tx1"/>
            </a:solidFill>
            <a:prstDash val="sysDot"/>
            <a:tailEnd type="arrow"/>
          </a:ln>
          <a:effectLst/>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a:stCxn id="22" idx="2"/>
          </p:cNvCxnSpPr>
          <p:nvPr/>
        </p:nvCxnSpPr>
        <p:spPr>
          <a:xfrm flipH="1">
            <a:off x="7298087" y="3861408"/>
            <a:ext cx="241617" cy="145714"/>
          </a:xfrm>
          <a:prstGeom prst="straightConnector1">
            <a:avLst/>
          </a:prstGeom>
          <a:ln w="28575">
            <a:solidFill>
              <a:schemeClr val="tx1"/>
            </a:solidFill>
            <a:prstDash val="sysDot"/>
            <a:tailEnd type="arrow"/>
          </a:ln>
          <a:effectLst/>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p:nvPr/>
        </p:nvCxnSpPr>
        <p:spPr>
          <a:xfrm flipH="1">
            <a:off x="7418895" y="4214998"/>
            <a:ext cx="79180" cy="294482"/>
          </a:xfrm>
          <a:prstGeom prst="straightConnector1">
            <a:avLst/>
          </a:prstGeom>
          <a:ln w="28575">
            <a:solidFill>
              <a:schemeClr val="tx1"/>
            </a:solidFill>
            <a:prstDash val="sysDot"/>
            <a:tailEnd type="arrow"/>
          </a:ln>
          <a:effectLst/>
        </p:spPr>
        <p:style>
          <a:lnRef idx="1">
            <a:schemeClr val="accent1"/>
          </a:lnRef>
          <a:fillRef idx="0">
            <a:schemeClr val="accent1"/>
          </a:fillRef>
          <a:effectRef idx="0">
            <a:schemeClr val="accent1"/>
          </a:effectRef>
          <a:fontRef idx="minor">
            <a:schemeClr val="tx1"/>
          </a:fontRef>
        </p:style>
      </p:cxnSp>
      <p:sp>
        <p:nvSpPr>
          <p:cNvPr id="35" name="下矢印 34"/>
          <p:cNvSpPr/>
          <p:nvPr/>
        </p:nvSpPr>
        <p:spPr>
          <a:xfrm>
            <a:off x="395536" y="3140968"/>
            <a:ext cx="864096" cy="432048"/>
          </a:xfrm>
          <a:prstGeom prst="downArrow">
            <a:avLst/>
          </a:prstGeom>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latin typeface="+mn-ea"/>
            </a:endParaRPr>
          </a:p>
        </p:txBody>
      </p:sp>
      <p:sp>
        <p:nvSpPr>
          <p:cNvPr id="36" name="角丸四角形 35"/>
          <p:cNvSpPr/>
          <p:nvPr/>
        </p:nvSpPr>
        <p:spPr>
          <a:xfrm>
            <a:off x="251520" y="3789040"/>
            <a:ext cx="3584246" cy="720080"/>
          </a:xfrm>
          <a:prstGeom prst="roundRect">
            <a:avLst/>
          </a:prstGeom>
          <a:solidFill>
            <a:schemeClr val="accent3">
              <a:lumMod val="60000"/>
              <a:lumOff val="40000"/>
            </a:schemeClr>
          </a:solidFill>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2000" dirty="0">
                <a:latin typeface="+mn-ea"/>
              </a:rPr>
              <a:t>組織等価線量</a:t>
            </a:r>
            <a:endParaRPr kumimoji="1" lang="en-US" altLang="ja-JP" sz="2000" dirty="0">
              <a:latin typeface="+mn-ea"/>
            </a:endParaRPr>
          </a:p>
          <a:p>
            <a:pPr algn="ctr"/>
            <a:r>
              <a:rPr lang="en-US" altLang="ja-JP" dirty="0">
                <a:latin typeface="+mn-ea"/>
              </a:rPr>
              <a:t>(</a:t>
            </a:r>
            <a:r>
              <a:rPr lang="en-US" altLang="ja-JP" dirty="0" err="1">
                <a:latin typeface="+mn-ea"/>
              </a:rPr>
              <a:t>Sv</a:t>
            </a:r>
            <a:r>
              <a:rPr lang="en-US" altLang="ja-JP" dirty="0">
                <a:latin typeface="+mn-ea"/>
              </a:rPr>
              <a:t>)</a:t>
            </a:r>
            <a:endParaRPr lang="ja-JP" altLang="en-US" dirty="0">
              <a:latin typeface="+mn-ea"/>
            </a:endParaRPr>
          </a:p>
        </p:txBody>
      </p:sp>
      <p:sp>
        <p:nvSpPr>
          <p:cNvPr id="37" name="テキスト ボックス 36"/>
          <p:cNvSpPr txBox="1"/>
          <p:nvPr/>
        </p:nvSpPr>
        <p:spPr>
          <a:xfrm>
            <a:off x="1042884" y="3113021"/>
            <a:ext cx="3055645" cy="646331"/>
          </a:xfrm>
          <a:prstGeom prst="rect">
            <a:avLst/>
          </a:prstGeom>
          <a:noFill/>
          <a:effectLst/>
        </p:spPr>
        <p:txBody>
          <a:bodyPr wrap="none" rtlCol="0">
            <a:spAutoFit/>
          </a:bodyPr>
          <a:lstStyle/>
          <a:p>
            <a:pPr algn="ctr"/>
            <a:r>
              <a:rPr kumimoji="1" lang="ja-JP" altLang="en-US" dirty="0">
                <a:solidFill>
                  <a:srgbClr val="0000FF"/>
                </a:solidFill>
                <a:latin typeface="+mn-ea"/>
              </a:rPr>
              <a:t>放射線</a:t>
            </a:r>
            <a:r>
              <a:rPr lang="ja-JP" altLang="en-US" dirty="0">
                <a:solidFill>
                  <a:srgbClr val="0000FF"/>
                </a:solidFill>
                <a:latin typeface="+mn-ea"/>
              </a:rPr>
              <a:t>加重</a:t>
            </a:r>
            <a:r>
              <a:rPr kumimoji="1" lang="ja-JP" altLang="en-US" dirty="0">
                <a:solidFill>
                  <a:srgbClr val="0000FF"/>
                </a:solidFill>
                <a:latin typeface="+mn-ea"/>
              </a:rPr>
              <a:t>係数</a:t>
            </a:r>
            <a:r>
              <a:rPr lang="en-US" altLang="ja-JP" dirty="0">
                <a:solidFill>
                  <a:srgbClr val="0000FF"/>
                </a:solidFill>
                <a:latin typeface="+mn-ea"/>
              </a:rPr>
              <a:t>W</a:t>
            </a:r>
            <a:r>
              <a:rPr lang="en-US" altLang="ja-JP" baseline="-25000" dirty="0">
                <a:solidFill>
                  <a:srgbClr val="0000FF"/>
                </a:solidFill>
                <a:latin typeface="+mn-ea"/>
              </a:rPr>
              <a:t>R</a:t>
            </a:r>
          </a:p>
          <a:p>
            <a:pPr algn="ctr"/>
            <a:r>
              <a:rPr lang="ja-JP" altLang="en-US" dirty="0">
                <a:solidFill>
                  <a:srgbClr val="0000FF"/>
                </a:solidFill>
                <a:latin typeface="+mn-ea"/>
              </a:rPr>
              <a:t>をかける</a:t>
            </a:r>
            <a:r>
              <a:rPr kumimoji="1" lang="ja-JP" altLang="en-US" dirty="0">
                <a:solidFill>
                  <a:srgbClr val="0000FF"/>
                </a:solidFill>
                <a:latin typeface="+mn-ea"/>
              </a:rPr>
              <a:t> </a:t>
            </a:r>
            <a:r>
              <a:rPr lang="en-US" altLang="ja-JP" dirty="0">
                <a:solidFill>
                  <a:srgbClr val="0000FF"/>
                </a:solidFill>
                <a:latin typeface="+mn-ea"/>
              </a:rPr>
              <a:t>(α:20, β:1, γ:1)</a:t>
            </a:r>
            <a:endParaRPr kumimoji="1" lang="ja-JP" altLang="en-US" dirty="0">
              <a:solidFill>
                <a:srgbClr val="0000FF"/>
              </a:solidFill>
              <a:latin typeface="+mn-ea"/>
            </a:endParaRPr>
          </a:p>
        </p:txBody>
      </p:sp>
      <p:sp>
        <p:nvSpPr>
          <p:cNvPr id="38" name="下矢印 37"/>
          <p:cNvSpPr/>
          <p:nvPr/>
        </p:nvSpPr>
        <p:spPr>
          <a:xfrm>
            <a:off x="323528" y="4592161"/>
            <a:ext cx="864096" cy="781055"/>
          </a:xfrm>
          <a:prstGeom prst="downArrow">
            <a:avLst/>
          </a:prstGeom>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latin typeface="+mn-ea"/>
            </a:endParaRPr>
          </a:p>
        </p:txBody>
      </p:sp>
      <p:sp>
        <p:nvSpPr>
          <p:cNvPr id="39" name="角丸四角形 38"/>
          <p:cNvSpPr/>
          <p:nvPr/>
        </p:nvSpPr>
        <p:spPr>
          <a:xfrm>
            <a:off x="251520" y="5517232"/>
            <a:ext cx="3584246" cy="720080"/>
          </a:xfrm>
          <a:prstGeom prst="roundRect">
            <a:avLst/>
          </a:prstGeom>
          <a:solidFill>
            <a:schemeClr val="accent3"/>
          </a:solidFill>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2000" dirty="0">
                <a:latin typeface="+mn-ea"/>
              </a:rPr>
              <a:t>実効線量</a:t>
            </a:r>
            <a:endParaRPr kumimoji="1" lang="en-US" altLang="ja-JP" dirty="0">
              <a:latin typeface="+mn-ea"/>
            </a:endParaRPr>
          </a:p>
          <a:p>
            <a:pPr algn="ctr"/>
            <a:r>
              <a:rPr lang="en-US" altLang="ja-JP" dirty="0">
                <a:latin typeface="+mn-ea"/>
              </a:rPr>
              <a:t>(</a:t>
            </a:r>
            <a:r>
              <a:rPr lang="en-US" altLang="ja-JP" dirty="0" err="1">
                <a:latin typeface="+mn-ea"/>
              </a:rPr>
              <a:t>Sv</a:t>
            </a:r>
            <a:r>
              <a:rPr lang="en-US" altLang="ja-JP" dirty="0">
                <a:latin typeface="+mn-ea"/>
              </a:rPr>
              <a:t>)</a:t>
            </a:r>
            <a:endParaRPr lang="ja-JP" altLang="en-US" dirty="0">
              <a:latin typeface="+mn-ea"/>
            </a:endParaRPr>
          </a:p>
        </p:txBody>
      </p:sp>
      <p:sp>
        <p:nvSpPr>
          <p:cNvPr id="40" name="テキスト ボックス 39"/>
          <p:cNvSpPr txBox="1"/>
          <p:nvPr/>
        </p:nvSpPr>
        <p:spPr>
          <a:xfrm>
            <a:off x="1083976" y="4582869"/>
            <a:ext cx="2723824" cy="923330"/>
          </a:xfrm>
          <a:prstGeom prst="rect">
            <a:avLst/>
          </a:prstGeom>
          <a:noFill/>
          <a:effectLst/>
        </p:spPr>
        <p:txBody>
          <a:bodyPr wrap="none" rtlCol="0">
            <a:spAutoFit/>
          </a:bodyPr>
          <a:lstStyle/>
          <a:p>
            <a:pPr algn="ctr"/>
            <a:r>
              <a:rPr kumimoji="1" lang="ja-JP" altLang="en-US" dirty="0">
                <a:solidFill>
                  <a:srgbClr val="0000FF"/>
                </a:solidFill>
                <a:latin typeface="+mn-ea"/>
              </a:rPr>
              <a:t>組織加重係数</a:t>
            </a:r>
            <a:r>
              <a:rPr kumimoji="1" lang="en-US" altLang="ja-JP" dirty="0">
                <a:solidFill>
                  <a:srgbClr val="0000FF"/>
                </a:solidFill>
                <a:latin typeface="+mn-ea"/>
              </a:rPr>
              <a:t>W</a:t>
            </a:r>
            <a:r>
              <a:rPr lang="en-US" altLang="ja-JP" baseline="-25000" dirty="0">
                <a:solidFill>
                  <a:srgbClr val="0000FF"/>
                </a:solidFill>
                <a:latin typeface="+mn-ea"/>
              </a:rPr>
              <a:t>T</a:t>
            </a:r>
          </a:p>
          <a:p>
            <a:pPr algn="ctr"/>
            <a:r>
              <a:rPr lang="ja-JP" altLang="en-US" dirty="0">
                <a:solidFill>
                  <a:srgbClr val="0000FF"/>
                </a:solidFill>
                <a:latin typeface="+mn-ea"/>
              </a:rPr>
              <a:t>をかけて全組織（臓器）</a:t>
            </a:r>
            <a:endParaRPr lang="en-US" altLang="ja-JP" dirty="0">
              <a:solidFill>
                <a:srgbClr val="0000FF"/>
              </a:solidFill>
              <a:latin typeface="+mn-ea"/>
            </a:endParaRPr>
          </a:p>
          <a:p>
            <a:pPr algn="ctr"/>
            <a:r>
              <a:rPr lang="ja-JP" altLang="en-US" dirty="0">
                <a:solidFill>
                  <a:srgbClr val="0000FF"/>
                </a:solidFill>
                <a:latin typeface="+mn-ea"/>
              </a:rPr>
              <a:t>で合計する</a:t>
            </a:r>
            <a:endParaRPr kumimoji="1" lang="en-US" altLang="ja-JP" dirty="0">
              <a:solidFill>
                <a:srgbClr val="0000FF"/>
              </a:solidFill>
              <a:latin typeface="+mn-ea"/>
            </a:endParaRPr>
          </a:p>
        </p:txBody>
      </p:sp>
      <p:pic>
        <p:nvPicPr>
          <p:cNvPr id="41" name="Picture 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849815" y="4599132"/>
            <a:ext cx="1280395" cy="2056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2" name="直線コネクタ 41"/>
          <p:cNvCxnSpPr/>
          <p:nvPr/>
        </p:nvCxnSpPr>
        <p:spPr>
          <a:xfrm>
            <a:off x="6732240" y="2996952"/>
            <a:ext cx="0" cy="3836169"/>
          </a:xfrm>
          <a:prstGeom prst="line">
            <a:avLst/>
          </a:prstGeom>
          <a:ln w="38100">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43" name="テキスト ボックス 42"/>
          <p:cNvSpPr txBox="1"/>
          <p:nvPr/>
        </p:nvSpPr>
        <p:spPr>
          <a:xfrm>
            <a:off x="7359445" y="2923203"/>
            <a:ext cx="1082348" cy="307777"/>
          </a:xfrm>
          <a:prstGeom prst="rect">
            <a:avLst/>
          </a:prstGeom>
          <a:solidFill>
            <a:srgbClr val="00B0F0"/>
          </a:solidFill>
          <a:effectLst/>
        </p:spPr>
        <p:txBody>
          <a:bodyPr wrap="none" rtlCol="0">
            <a:spAutoFit/>
          </a:bodyPr>
          <a:lstStyle/>
          <a:p>
            <a:pPr algn="ctr"/>
            <a:r>
              <a:rPr kumimoji="1" lang="ja-JP" altLang="en-US" sz="1400" dirty="0">
                <a:latin typeface="+mn-ea"/>
              </a:rPr>
              <a:t>内部被ばく</a:t>
            </a:r>
          </a:p>
        </p:txBody>
      </p:sp>
      <p:pic>
        <p:nvPicPr>
          <p:cNvPr id="44" name="Picture 4"/>
          <p:cNvPicPr>
            <a:picLocks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326603" y="5644421"/>
            <a:ext cx="332780" cy="3056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5" name="直線矢印コネクタ 44"/>
          <p:cNvCxnSpPr>
            <a:stCxn id="44" idx="3"/>
          </p:cNvCxnSpPr>
          <p:nvPr/>
        </p:nvCxnSpPr>
        <p:spPr>
          <a:xfrm flipV="1">
            <a:off x="4659383" y="4599132"/>
            <a:ext cx="1008112" cy="1198127"/>
          </a:xfrm>
          <a:prstGeom prst="straightConnector1">
            <a:avLst/>
          </a:prstGeom>
          <a:ln w="28575">
            <a:solidFill>
              <a:schemeClr val="tx1"/>
            </a:solidFill>
            <a:prstDash val="sysDot"/>
            <a:tailEnd type="arrow"/>
          </a:ln>
          <a:effectLst/>
        </p:spPr>
        <p:style>
          <a:lnRef idx="1">
            <a:schemeClr val="accent1"/>
          </a:lnRef>
          <a:fillRef idx="0">
            <a:schemeClr val="accent1"/>
          </a:fillRef>
          <a:effectRef idx="0">
            <a:schemeClr val="accent1"/>
          </a:effectRef>
          <a:fontRef idx="minor">
            <a:schemeClr val="tx1"/>
          </a:fontRef>
        </p:style>
      </p:cxnSp>
      <p:cxnSp>
        <p:nvCxnSpPr>
          <p:cNvPr id="46" name="直線矢印コネクタ 45"/>
          <p:cNvCxnSpPr>
            <a:stCxn id="44" idx="3"/>
          </p:cNvCxnSpPr>
          <p:nvPr/>
        </p:nvCxnSpPr>
        <p:spPr>
          <a:xfrm flipV="1">
            <a:off x="4659383" y="5359161"/>
            <a:ext cx="1197236" cy="438098"/>
          </a:xfrm>
          <a:prstGeom prst="straightConnector1">
            <a:avLst/>
          </a:prstGeom>
          <a:ln w="28575">
            <a:solidFill>
              <a:schemeClr val="tx1"/>
            </a:solidFill>
            <a:prstDash val="sysDot"/>
            <a:tailEnd type="arrow"/>
          </a:ln>
          <a:effectLst/>
        </p:spPr>
        <p:style>
          <a:lnRef idx="1">
            <a:schemeClr val="accent1"/>
          </a:lnRef>
          <a:fillRef idx="0">
            <a:schemeClr val="accent1"/>
          </a:fillRef>
          <a:effectRef idx="0">
            <a:schemeClr val="accent1"/>
          </a:effectRef>
          <a:fontRef idx="minor">
            <a:schemeClr val="tx1"/>
          </a:fontRef>
        </p:style>
      </p:cxnSp>
      <p:cxnSp>
        <p:nvCxnSpPr>
          <p:cNvPr id="47" name="直線矢印コネクタ 46"/>
          <p:cNvCxnSpPr>
            <a:stCxn id="44" idx="3"/>
          </p:cNvCxnSpPr>
          <p:nvPr/>
        </p:nvCxnSpPr>
        <p:spPr>
          <a:xfrm>
            <a:off x="4659383" y="5797259"/>
            <a:ext cx="812040" cy="498006"/>
          </a:xfrm>
          <a:prstGeom prst="straightConnector1">
            <a:avLst/>
          </a:prstGeom>
          <a:ln w="28575">
            <a:solidFill>
              <a:schemeClr val="tx1"/>
            </a:solidFill>
            <a:prstDash val="sysDot"/>
            <a:tailEnd type="arrow"/>
          </a:ln>
          <a:effectLst/>
        </p:spPr>
        <p:style>
          <a:lnRef idx="1">
            <a:schemeClr val="accent1"/>
          </a:lnRef>
          <a:fillRef idx="0">
            <a:schemeClr val="accent1"/>
          </a:fillRef>
          <a:effectRef idx="0">
            <a:schemeClr val="accent1"/>
          </a:effectRef>
          <a:fontRef idx="minor">
            <a:schemeClr val="tx1"/>
          </a:fontRef>
        </p:style>
      </p:cxnSp>
      <p:cxnSp>
        <p:nvCxnSpPr>
          <p:cNvPr id="48" name="直線矢印コネクタ 47"/>
          <p:cNvCxnSpPr>
            <a:stCxn id="44" idx="3"/>
          </p:cNvCxnSpPr>
          <p:nvPr/>
        </p:nvCxnSpPr>
        <p:spPr>
          <a:xfrm>
            <a:off x="4659383" y="5797259"/>
            <a:ext cx="1630591" cy="152838"/>
          </a:xfrm>
          <a:prstGeom prst="straightConnector1">
            <a:avLst/>
          </a:prstGeom>
          <a:ln w="28575">
            <a:solidFill>
              <a:schemeClr val="tx1"/>
            </a:solidFill>
            <a:prstDash val="sysDot"/>
            <a:tailEnd type="arrow"/>
          </a:ln>
          <a:effectLst/>
        </p:spPr>
        <p:style>
          <a:lnRef idx="1">
            <a:schemeClr val="accent1"/>
          </a:lnRef>
          <a:fillRef idx="0">
            <a:schemeClr val="accent1"/>
          </a:fillRef>
          <a:effectRef idx="0">
            <a:schemeClr val="accent1"/>
          </a:effectRef>
          <a:fontRef idx="minor">
            <a:schemeClr val="tx1"/>
          </a:fontRef>
        </p:style>
      </p:cxnSp>
      <p:pic>
        <p:nvPicPr>
          <p:cNvPr id="49" name="Picture 4"/>
          <p:cNvPicPr>
            <a:picLocks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637305" y="5465117"/>
            <a:ext cx="123120" cy="1130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4"/>
          <p:cNvPicPr>
            <a:picLocks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658127" y="5617517"/>
            <a:ext cx="123120" cy="1130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4"/>
          <p:cNvPicPr>
            <a:picLocks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018167" y="5431169"/>
            <a:ext cx="123120" cy="1130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2" name="直線矢印コネクタ 51"/>
          <p:cNvCxnSpPr>
            <a:stCxn id="50" idx="3"/>
          </p:cNvCxnSpPr>
          <p:nvPr/>
        </p:nvCxnSpPr>
        <p:spPr>
          <a:xfrm>
            <a:off x="7781247" y="5674064"/>
            <a:ext cx="740976" cy="372198"/>
          </a:xfrm>
          <a:prstGeom prst="straightConnector1">
            <a:avLst/>
          </a:prstGeom>
          <a:ln w="19050">
            <a:solidFill>
              <a:schemeClr val="tx1"/>
            </a:solidFill>
            <a:prstDash val="sysDot"/>
            <a:tailEnd type="arrow"/>
          </a:ln>
          <a:effectLst/>
        </p:spPr>
        <p:style>
          <a:lnRef idx="1">
            <a:schemeClr val="accent1"/>
          </a:lnRef>
          <a:fillRef idx="0">
            <a:schemeClr val="accent1"/>
          </a:fillRef>
          <a:effectRef idx="0">
            <a:schemeClr val="accent1"/>
          </a:effectRef>
          <a:fontRef idx="minor">
            <a:schemeClr val="tx1"/>
          </a:fontRef>
        </p:style>
      </p:cxnSp>
      <p:cxnSp>
        <p:nvCxnSpPr>
          <p:cNvPr id="53" name="直線矢印コネクタ 52"/>
          <p:cNvCxnSpPr>
            <a:stCxn id="51" idx="2"/>
          </p:cNvCxnSpPr>
          <p:nvPr/>
        </p:nvCxnSpPr>
        <p:spPr>
          <a:xfrm>
            <a:off x="8079727" y="5544262"/>
            <a:ext cx="42735" cy="174939"/>
          </a:xfrm>
          <a:prstGeom prst="straightConnector1">
            <a:avLst/>
          </a:prstGeom>
          <a:ln w="19050">
            <a:solidFill>
              <a:schemeClr val="tx1"/>
            </a:solidFill>
            <a:prstDash val="sysDot"/>
            <a:tailEnd type="arrow"/>
          </a:ln>
          <a:effectLst/>
        </p:spPr>
        <p:style>
          <a:lnRef idx="1">
            <a:schemeClr val="accent1"/>
          </a:lnRef>
          <a:fillRef idx="0">
            <a:schemeClr val="accent1"/>
          </a:fillRef>
          <a:effectRef idx="0">
            <a:schemeClr val="accent1"/>
          </a:effectRef>
          <a:fontRef idx="minor">
            <a:schemeClr val="tx1"/>
          </a:fontRef>
        </p:style>
      </p:cxnSp>
      <p:cxnSp>
        <p:nvCxnSpPr>
          <p:cNvPr id="54" name="直線矢印コネクタ 53"/>
          <p:cNvCxnSpPr>
            <a:stCxn id="49" idx="1"/>
          </p:cNvCxnSpPr>
          <p:nvPr/>
        </p:nvCxnSpPr>
        <p:spPr>
          <a:xfrm flipH="1">
            <a:off x="7329431" y="5521664"/>
            <a:ext cx="307874" cy="122757"/>
          </a:xfrm>
          <a:prstGeom prst="straightConnector1">
            <a:avLst/>
          </a:prstGeom>
          <a:ln w="19050">
            <a:solidFill>
              <a:schemeClr val="tx1"/>
            </a:solidFill>
            <a:prstDash val="sysDot"/>
            <a:tailEnd type="arrow"/>
          </a:ln>
          <a:effectLst/>
        </p:spPr>
        <p:style>
          <a:lnRef idx="1">
            <a:schemeClr val="accent1"/>
          </a:lnRef>
          <a:fillRef idx="0">
            <a:schemeClr val="accent1"/>
          </a:fillRef>
          <a:effectRef idx="0">
            <a:schemeClr val="accent1"/>
          </a:effectRef>
          <a:fontRef idx="minor">
            <a:schemeClr val="tx1"/>
          </a:fontRef>
        </p:style>
      </p:cxnSp>
      <p:cxnSp>
        <p:nvCxnSpPr>
          <p:cNvPr id="55" name="直線矢印コネクタ 54"/>
          <p:cNvCxnSpPr>
            <a:stCxn id="50" idx="2"/>
          </p:cNvCxnSpPr>
          <p:nvPr/>
        </p:nvCxnSpPr>
        <p:spPr>
          <a:xfrm>
            <a:off x="7719687" y="5730610"/>
            <a:ext cx="0" cy="492647"/>
          </a:xfrm>
          <a:prstGeom prst="straightConnector1">
            <a:avLst/>
          </a:prstGeom>
          <a:ln w="19050">
            <a:solidFill>
              <a:schemeClr val="tx1"/>
            </a:solidFill>
            <a:prstDash val="sysDot"/>
            <a:tailEnd type="arrow"/>
          </a:ln>
          <a:effectLst/>
        </p:spPr>
        <p:style>
          <a:lnRef idx="1">
            <a:schemeClr val="accent1"/>
          </a:lnRef>
          <a:fillRef idx="0">
            <a:schemeClr val="accent1"/>
          </a:fillRef>
          <a:effectRef idx="0">
            <a:schemeClr val="accent1"/>
          </a:effectRef>
          <a:fontRef idx="minor">
            <a:schemeClr val="tx1"/>
          </a:fontRef>
        </p:style>
      </p:cxnSp>
      <p:cxnSp>
        <p:nvCxnSpPr>
          <p:cNvPr id="56" name="直線矢印コネクタ 55"/>
          <p:cNvCxnSpPr>
            <a:stCxn id="49" idx="0"/>
          </p:cNvCxnSpPr>
          <p:nvPr/>
        </p:nvCxnSpPr>
        <p:spPr>
          <a:xfrm flipV="1">
            <a:off x="7698865" y="4999121"/>
            <a:ext cx="586512" cy="465996"/>
          </a:xfrm>
          <a:prstGeom prst="straightConnector1">
            <a:avLst/>
          </a:prstGeom>
          <a:ln w="19050">
            <a:solidFill>
              <a:schemeClr val="tx1"/>
            </a:solidFill>
            <a:prstDash val="sysDot"/>
            <a:tailEnd type="arrow"/>
          </a:ln>
          <a:effectLst/>
        </p:spPr>
        <p:style>
          <a:lnRef idx="1">
            <a:schemeClr val="accent1"/>
          </a:lnRef>
          <a:fillRef idx="0">
            <a:schemeClr val="accent1"/>
          </a:fillRef>
          <a:effectRef idx="0">
            <a:schemeClr val="accent1"/>
          </a:effectRef>
          <a:fontRef idx="minor">
            <a:schemeClr val="tx1"/>
          </a:fontRef>
        </p:style>
      </p:cxnSp>
      <p:sp>
        <p:nvSpPr>
          <p:cNvPr id="58" name="タイトル 1"/>
          <p:cNvSpPr>
            <a:spLocks noGrp="1"/>
          </p:cNvSpPr>
          <p:nvPr>
            <p:ph type="title"/>
          </p:nvPr>
        </p:nvSpPr>
        <p:spPr/>
        <p:txBody>
          <a:bodyPr/>
          <a:lstStyle/>
          <a:p>
            <a:r>
              <a:rPr lang="ja-JP" altLang="en-US"/>
              <a:t>実効線量</a:t>
            </a:r>
            <a:endParaRPr lang="ja-JP" altLang="en-US" dirty="0"/>
          </a:p>
        </p:txBody>
      </p:sp>
      <p:sp>
        <p:nvSpPr>
          <p:cNvPr id="2" name="スライド番号プレースホルダー 1">
            <a:extLst>
              <a:ext uri="{FF2B5EF4-FFF2-40B4-BE49-F238E27FC236}">
                <a16:creationId xmlns:a16="http://schemas.microsoft.com/office/drawing/2014/main" id="{AA66497F-6D27-7042-910B-4763461B7545}"/>
              </a:ext>
            </a:extLst>
          </p:cNvPr>
          <p:cNvSpPr>
            <a:spLocks noGrp="1"/>
          </p:cNvSpPr>
          <p:nvPr>
            <p:ph type="sldNum" sz="quarter" idx="12"/>
          </p:nvPr>
        </p:nvSpPr>
        <p:spPr/>
        <p:txBody>
          <a:bodyPr/>
          <a:lstStyle/>
          <a:p>
            <a:fld id="{58DD1769-DAE9-6C4E-82F4-B62273FFA290}" type="slidenum">
              <a:rPr kumimoji="1" lang="ja-JP" altLang="en-US" smtClean="0"/>
              <a:t>4</a:t>
            </a:fld>
            <a:endParaRPr kumimoji="1" lang="ja-JP" altLang="en-US"/>
          </a:p>
        </p:txBody>
      </p:sp>
    </p:spTree>
    <p:extLst>
      <p:ext uri="{BB962C8B-B14F-4D97-AF65-F5344CB8AC3E}">
        <p14:creationId xmlns:p14="http://schemas.microsoft.com/office/powerpoint/2010/main" val="2178424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F125496-4F0B-DD65-38AC-DE78F2E6F2BC}"/>
              </a:ext>
            </a:extLst>
          </p:cNvPr>
          <p:cNvSpPr>
            <a:spLocks noGrp="1"/>
          </p:cNvSpPr>
          <p:nvPr>
            <p:ph type="ctrTitle"/>
          </p:nvPr>
        </p:nvSpPr>
        <p:spPr/>
        <p:txBody>
          <a:bodyPr anchor="ctr"/>
          <a:lstStyle/>
          <a:p>
            <a:r>
              <a:rPr lang="ja-JP" altLang="en-US" dirty="0"/>
              <a:t>外部被ばく線量評価</a:t>
            </a:r>
            <a:endParaRPr kumimoji="1" lang="ja-JP" altLang="en-US" dirty="0"/>
          </a:p>
        </p:txBody>
      </p:sp>
      <p:sp>
        <p:nvSpPr>
          <p:cNvPr id="3" name="字幕 2">
            <a:extLst>
              <a:ext uri="{FF2B5EF4-FFF2-40B4-BE49-F238E27FC236}">
                <a16:creationId xmlns:a16="http://schemas.microsoft.com/office/drawing/2014/main" id="{19DCA143-0561-21CD-8F25-4142AD49574D}"/>
              </a:ext>
            </a:extLst>
          </p:cNvPr>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2662468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5BC24C5-0657-234C-9067-B5D7E3D2AD40}"/>
              </a:ext>
            </a:extLst>
          </p:cNvPr>
          <p:cNvSpPr>
            <a:spLocks noGrp="1"/>
          </p:cNvSpPr>
          <p:nvPr>
            <p:ph type="title"/>
          </p:nvPr>
        </p:nvSpPr>
        <p:spPr/>
        <p:txBody>
          <a:bodyPr/>
          <a:lstStyle/>
          <a:p>
            <a:r>
              <a:rPr kumimoji="1" lang="ja-JP" altLang="en-US"/>
              <a:t>末梢血による外部被ばく線量評価</a:t>
            </a:r>
          </a:p>
        </p:txBody>
      </p:sp>
      <p:sp>
        <p:nvSpPr>
          <p:cNvPr id="3" name="コンテンツ プレースホルダー 2">
            <a:extLst>
              <a:ext uri="{FF2B5EF4-FFF2-40B4-BE49-F238E27FC236}">
                <a16:creationId xmlns:a16="http://schemas.microsoft.com/office/drawing/2014/main" id="{005DEC8C-151A-3044-9C69-C0E12196EBEA}"/>
              </a:ext>
            </a:extLst>
          </p:cNvPr>
          <p:cNvSpPr>
            <a:spLocks noGrp="1"/>
          </p:cNvSpPr>
          <p:nvPr>
            <p:ph idx="1"/>
          </p:nvPr>
        </p:nvSpPr>
        <p:spPr>
          <a:xfrm>
            <a:off x="628650" y="1151619"/>
            <a:ext cx="7886700" cy="4904755"/>
          </a:xfrm>
        </p:spPr>
        <p:txBody>
          <a:bodyPr/>
          <a:lstStyle/>
          <a:p>
            <a:pPr>
              <a:spcBef>
                <a:spcPts val="600"/>
              </a:spcBef>
            </a:pPr>
            <a:r>
              <a:rPr lang="ja-JP" altLang="en-US" dirty="0"/>
              <a:t>容易、低侵襲で確度の高い外部被ばく線量評価が可能</a:t>
            </a:r>
          </a:p>
          <a:p>
            <a:pPr>
              <a:spcBef>
                <a:spcPts val="600"/>
              </a:spcBef>
            </a:pPr>
            <a:r>
              <a:rPr lang="ja-JP" altLang="en-US" dirty="0"/>
              <a:t>全身平均線量を評価できる</a:t>
            </a:r>
          </a:p>
          <a:p>
            <a:pPr>
              <a:spcBef>
                <a:spcPts val="600"/>
              </a:spcBef>
            </a:pPr>
            <a:r>
              <a:rPr lang="ja-JP" altLang="en-US" dirty="0"/>
              <a:t>血算、不安定型染色体異常、安定型染色体異常、小核、遺伝子突然変異などを指標とする方法が考案されている</a:t>
            </a:r>
            <a:endParaRPr lang="en-US" altLang="ja-JP" dirty="0"/>
          </a:p>
          <a:p>
            <a:pPr marL="357188" lvl="0" indent="-357188" defTabSz="685800">
              <a:lnSpc>
                <a:spcPct val="90000"/>
              </a:lnSpc>
              <a:spcBef>
                <a:spcPts val="0"/>
              </a:spcBef>
              <a:buClr>
                <a:srgbClr val="0BD0D9">
                  <a:lumMod val="75000"/>
                </a:srgbClr>
              </a:buClr>
              <a:buFont typeface="ヒラギノ角ゴシック W3" panose="020B0400000000000000" pitchFamily="34" charset="-128"/>
              <a:buChar char="❖"/>
            </a:pPr>
            <a:r>
              <a:rPr lang="ja-JP" altLang="en-US" dirty="0">
                <a:solidFill>
                  <a:prstClr val="black"/>
                </a:solidFill>
              </a:rPr>
              <a:t>高線量被ばくが疑われる場合は、</a:t>
            </a:r>
            <a:r>
              <a:rPr lang="en-US" altLang="ja-JP" dirty="0">
                <a:solidFill>
                  <a:prstClr val="black"/>
                </a:solidFill>
              </a:rPr>
              <a:t>4</a:t>
            </a:r>
            <a:r>
              <a:rPr lang="ja-JP" altLang="en-US" dirty="0">
                <a:solidFill>
                  <a:prstClr val="black"/>
                </a:solidFill>
              </a:rPr>
              <a:t>～</a:t>
            </a:r>
            <a:r>
              <a:rPr lang="en-US" altLang="ja-JP" dirty="0">
                <a:solidFill>
                  <a:prstClr val="black"/>
                </a:solidFill>
              </a:rPr>
              <a:t>8</a:t>
            </a:r>
            <a:r>
              <a:rPr lang="ja-JP" altLang="en-US" dirty="0">
                <a:solidFill>
                  <a:prstClr val="black"/>
                </a:solidFill>
              </a:rPr>
              <a:t>時間毎に末梢血のリンパ球数を評価する。</a:t>
            </a:r>
            <a:endParaRPr lang="en-US" altLang="ja-JP" dirty="0">
              <a:solidFill>
                <a:prstClr val="black"/>
              </a:solidFill>
            </a:endParaRPr>
          </a:p>
          <a:p>
            <a:pPr marL="357188" lvl="0" indent="-357188" defTabSz="685800">
              <a:lnSpc>
                <a:spcPct val="90000"/>
              </a:lnSpc>
              <a:spcBef>
                <a:spcPts val="600"/>
              </a:spcBef>
              <a:buClr>
                <a:srgbClr val="0BD0D9">
                  <a:lumMod val="75000"/>
                </a:srgbClr>
              </a:buClr>
              <a:buFont typeface="ヒラギノ角ゴシック W3" panose="020B0400000000000000" pitchFamily="34" charset="-128"/>
              <a:buChar char="❖"/>
            </a:pPr>
            <a:r>
              <a:rPr lang="ja-JP" altLang="en-US" dirty="0">
                <a:solidFill>
                  <a:prstClr val="black"/>
                </a:solidFill>
              </a:rPr>
              <a:t>血球数の減少の程度により、被ばく線量が推定される。</a:t>
            </a:r>
          </a:p>
          <a:p>
            <a:pPr>
              <a:spcBef>
                <a:spcPts val="600"/>
              </a:spcBef>
            </a:pPr>
            <a:endParaRPr lang="ja-JP" altLang="en-US" dirty="0"/>
          </a:p>
        </p:txBody>
      </p:sp>
      <p:grpSp>
        <p:nvGrpSpPr>
          <p:cNvPr id="5" name="Group 85">
            <a:extLst>
              <a:ext uri="{FF2B5EF4-FFF2-40B4-BE49-F238E27FC236}">
                <a16:creationId xmlns:a16="http://schemas.microsoft.com/office/drawing/2014/main" id="{D0206BF8-DDAD-1649-9A80-A0EDBA699A95}"/>
              </a:ext>
            </a:extLst>
          </p:cNvPr>
          <p:cNvGrpSpPr>
            <a:grpSpLocks/>
          </p:cNvGrpSpPr>
          <p:nvPr/>
        </p:nvGrpSpPr>
        <p:grpSpPr bwMode="auto">
          <a:xfrm>
            <a:off x="209792" y="3644618"/>
            <a:ext cx="6289361" cy="3162046"/>
            <a:chOff x="386" y="302"/>
            <a:chExt cx="5387" cy="3443"/>
          </a:xfrm>
        </p:grpSpPr>
        <p:sp>
          <p:nvSpPr>
            <p:cNvPr id="6" name="Freeform 4">
              <a:extLst>
                <a:ext uri="{FF2B5EF4-FFF2-40B4-BE49-F238E27FC236}">
                  <a16:creationId xmlns:a16="http://schemas.microsoft.com/office/drawing/2014/main" id="{61E872D4-0D8C-A743-882D-196A44F4E43F}"/>
                </a:ext>
              </a:extLst>
            </p:cNvPr>
            <p:cNvSpPr>
              <a:spLocks/>
            </p:cNvSpPr>
            <p:nvPr/>
          </p:nvSpPr>
          <p:spPr bwMode="auto">
            <a:xfrm>
              <a:off x="1272" y="2658"/>
              <a:ext cx="3947" cy="415"/>
            </a:xfrm>
            <a:custGeom>
              <a:avLst/>
              <a:gdLst>
                <a:gd name="T0" fmla="*/ 0 w 3643"/>
                <a:gd name="T1" fmla="*/ 17 h 415"/>
                <a:gd name="T2" fmla="*/ 186 w 3643"/>
                <a:gd name="T3" fmla="*/ 5 h 415"/>
                <a:gd name="T4" fmla="*/ 224 w 3643"/>
                <a:gd name="T5" fmla="*/ 46 h 415"/>
                <a:gd name="T6" fmla="*/ 262 w 3643"/>
                <a:gd name="T7" fmla="*/ 146 h 415"/>
                <a:gd name="T8" fmla="*/ 299 w 3643"/>
                <a:gd name="T9" fmla="*/ 228 h 415"/>
                <a:gd name="T10" fmla="*/ 395 w 3643"/>
                <a:gd name="T11" fmla="*/ 387 h 415"/>
                <a:gd name="T12" fmla="*/ 478 w 3643"/>
                <a:gd name="T13" fmla="*/ 393 h 415"/>
                <a:gd name="T14" fmla="*/ 792 w 3643"/>
                <a:gd name="T15" fmla="*/ 352 h 415"/>
                <a:gd name="T16" fmla="*/ 1068 w 3643"/>
                <a:gd name="T17" fmla="*/ 322 h 415"/>
                <a:gd name="T18" fmla="*/ 1390 w 3643"/>
                <a:gd name="T19" fmla="*/ 293 h 415"/>
                <a:gd name="T20" fmla="*/ 1778 w 3643"/>
                <a:gd name="T21" fmla="*/ 275 h 415"/>
                <a:gd name="T22" fmla="*/ 2802 w 3643"/>
                <a:gd name="T23" fmla="*/ 287 h 415"/>
                <a:gd name="T24" fmla="*/ 3319 w 3643"/>
                <a:gd name="T25" fmla="*/ 275 h 415"/>
                <a:gd name="T26" fmla="*/ 4170 w 3643"/>
                <a:gd name="T27" fmla="*/ 275 h 415"/>
                <a:gd name="T28" fmla="*/ 4633 w 3643"/>
                <a:gd name="T29" fmla="*/ 281 h 4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643"/>
                <a:gd name="T46" fmla="*/ 0 h 415"/>
                <a:gd name="T47" fmla="*/ 3643 w 3643"/>
                <a:gd name="T48" fmla="*/ 415 h 4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643" h="415">
                  <a:moveTo>
                    <a:pt x="0" y="17"/>
                  </a:moveTo>
                  <a:cubicBezTo>
                    <a:pt x="59" y="8"/>
                    <a:pt x="117" y="0"/>
                    <a:pt x="147" y="5"/>
                  </a:cubicBezTo>
                  <a:cubicBezTo>
                    <a:pt x="176" y="10"/>
                    <a:pt x="166" y="22"/>
                    <a:pt x="176" y="46"/>
                  </a:cubicBezTo>
                  <a:cubicBezTo>
                    <a:pt x="186" y="70"/>
                    <a:pt x="196" y="116"/>
                    <a:pt x="206" y="146"/>
                  </a:cubicBezTo>
                  <a:cubicBezTo>
                    <a:pt x="215" y="176"/>
                    <a:pt x="217" y="188"/>
                    <a:pt x="235" y="228"/>
                  </a:cubicBezTo>
                  <a:cubicBezTo>
                    <a:pt x="253" y="269"/>
                    <a:pt x="288" y="360"/>
                    <a:pt x="311" y="387"/>
                  </a:cubicBezTo>
                  <a:cubicBezTo>
                    <a:pt x="335" y="415"/>
                    <a:pt x="324" y="399"/>
                    <a:pt x="376" y="393"/>
                  </a:cubicBezTo>
                  <a:cubicBezTo>
                    <a:pt x="428" y="387"/>
                    <a:pt x="545" y="364"/>
                    <a:pt x="623" y="352"/>
                  </a:cubicBezTo>
                  <a:cubicBezTo>
                    <a:pt x="700" y="340"/>
                    <a:pt x="762" y="332"/>
                    <a:pt x="840" y="322"/>
                  </a:cubicBezTo>
                  <a:cubicBezTo>
                    <a:pt x="918" y="313"/>
                    <a:pt x="1000" y="301"/>
                    <a:pt x="1093" y="293"/>
                  </a:cubicBezTo>
                  <a:cubicBezTo>
                    <a:pt x="1186" y="285"/>
                    <a:pt x="1213" y="276"/>
                    <a:pt x="1398" y="275"/>
                  </a:cubicBezTo>
                  <a:cubicBezTo>
                    <a:pt x="1583" y="274"/>
                    <a:pt x="2002" y="287"/>
                    <a:pt x="2203" y="287"/>
                  </a:cubicBezTo>
                  <a:cubicBezTo>
                    <a:pt x="2405" y="287"/>
                    <a:pt x="2429" y="277"/>
                    <a:pt x="2609" y="275"/>
                  </a:cubicBezTo>
                  <a:cubicBezTo>
                    <a:pt x="2788" y="274"/>
                    <a:pt x="3106" y="274"/>
                    <a:pt x="3279" y="275"/>
                  </a:cubicBezTo>
                  <a:cubicBezTo>
                    <a:pt x="3451" y="276"/>
                    <a:pt x="3580" y="282"/>
                    <a:pt x="3643" y="281"/>
                  </a:cubicBezTo>
                </a:path>
              </a:pathLst>
            </a:custGeom>
            <a:noFill/>
            <a:ln w="36513">
              <a:solidFill>
                <a:srgbClr val="FF3300"/>
              </a:solidFill>
              <a:round/>
              <a:headEnd/>
              <a:tailEnd/>
            </a:ln>
          </p:spPr>
          <p:txBody>
            <a:bodyPr>
              <a:prstTxWarp prst="textNoShape">
                <a:avLst/>
              </a:prstTxWarp>
            </a:bodyPr>
            <a:lstStyle/>
            <a:p>
              <a:endParaRPr lang="ja-JP" altLang="en-US" sz="1400"/>
            </a:p>
          </p:txBody>
        </p:sp>
        <p:sp>
          <p:nvSpPr>
            <p:cNvPr id="7" name="Freeform 5">
              <a:extLst>
                <a:ext uri="{FF2B5EF4-FFF2-40B4-BE49-F238E27FC236}">
                  <a16:creationId xmlns:a16="http://schemas.microsoft.com/office/drawing/2014/main" id="{A6528778-8CF2-C447-9B6F-632D4003AA48}"/>
                </a:ext>
              </a:extLst>
            </p:cNvPr>
            <p:cNvSpPr>
              <a:spLocks/>
            </p:cNvSpPr>
            <p:nvPr/>
          </p:nvSpPr>
          <p:spPr bwMode="auto">
            <a:xfrm>
              <a:off x="1292" y="1828"/>
              <a:ext cx="3927" cy="1140"/>
            </a:xfrm>
            <a:custGeom>
              <a:avLst/>
              <a:gdLst>
                <a:gd name="T0" fmla="*/ 0 w 3625"/>
                <a:gd name="T1" fmla="*/ 223 h 1140"/>
                <a:gd name="T2" fmla="*/ 104 w 3625"/>
                <a:gd name="T3" fmla="*/ 223 h 1140"/>
                <a:gd name="T4" fmla="*/ 171 w 3625"/>
                <a:gd name="T5" fmla="*/ 158 h 1140"/>
                <a:gd name="T6" fmla="*/ 185 w 3625"/>
                <a:gd name="T7" fmla="*/ 123 h 1140"/>
                <a:gd name="T8" fmla="*/ 224 w 3625"/>
                <a:gd name="T9" fmla="*/ 5 h 1140"/>
                <a:gd name="T10" fmla="*/ 276 w 3625"/>
                <a:gd name="T11" fmla="*/ 152 h 1140"/>
                <a:gd name="T12" fmla="*/ 299 w 3625"/>
                <a:gd name="T13" fmla="*/ 241 h 1140"/>
                <a:gd name="T14" fmla="*/ 365 w 3625"/>
                <a:gd name="T15" fmla="*/ 311 h 1140"/>
                <a:gd name="T16" fmla="*/ 478 w 3625"/>
                <a:gd name="T17" fmla="*/ 435 h 1140"/>
                <a:gd name="T18" fmla="*/ 604 w 3625"/>
                <a:gd name="T19" fmla="*/ 558 h 1140"/>
                <a:gd name="T20" fmla="*/ 672 w 3625"/>
                <a:gd name="T21" fmla="*/ 629 h 1140"/>
                <a:gd name="T22" fmla="*/ 738 w 3625"/>
                <a:gd name="T23" fmla="*/ 647 h 1140"/>
                <a:gd name="T24" fmla="*/ 882 w 3625"/>
                <a:gd name="T25" fmla="*/ 617 h 1140"/>
                <a:gd name="T26" fmla="*/ 1009 w 3625"/>
                <a:gd name="T27" fmla="*/ 570 h 1140"/>
                <a:gd name="T28" fmla="*/ 1143 w 3625"/>
                <a:gd name="T29" fmla="*/ 523 h 1140"/>
                <a:gd name="T30" fmla="*/ 1224 w 3625"/>
                <a:gd name="T31" fmla="*/ 505 h 1140"/>
                <a:gd name="T32" fmla="*/ 1328 w 3625"/>
                <a:gd name="T33" fmla="*/ 523 h 1140"/>
                <a:gd name="T34" fmla="*/ 1448 w 3625"/>
                <a:gd name="T35" fmla="*/ 611 h 1140"/>
                <a:gd name="T36" fmla="*/ 2271 w 3625"/>
                <a:gd name="T37" fmla="*/ 1058 h 1140"/>
                <a:gd name="T38" fmla="*/ 2435 w 3625"/>
                <a:gd name="T39" fmla="*/ 1100 h 1140"/>
                <a:gd name="T40" fmla="*/ 2637 w 3625"/>
                <a:gd name="T41" fmla="*/ 1047 h 1140"/>
                <a:gd name="T42" fmla="*/ 3032 w 3625"/>
                <a:gd name="T43" fmla="*/ 900 h 1140"/>
                <a:gd name="T44" fmla="*/ 3720 w 3625"/>
                <a:gd name="T45" fmla="*/ 552 h 1140"/>
                <a:gd name="T46" fmla="*/ 3891 w 3625"/>
                <a:gd name="T47" fmla="*/ 464 h 1140"/>
                <a:gd name="T48" fmla="*/ 4041 w 3625"/>
                <a:gd name="T49" fmla="*/ 411 h 1140"/>
                <a:gd name="T50" fmla="*/ 4213 w 3625"/>
                <a:gd name="T51" fmla="*/ 358 h 1140"/>
                <a:gd name="T52" fmla="*/ 4458 w 3625"/>
                <a:gd name="T53" fmla="*/ 311 h 1140"/>
                <a:gd name="T54" fmla="*/ 4608 w 3625"/>
                <a:gd name="T55" fmla="*/ 276 h 114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625"/>
                <a:gd name="T85" fmla="*/ 0 h 1140"/>
                <a:gd name="T86" fmla="*/ 3625 w 3625"/>
                <a:gd name="T87" fmla="*/ 1140 h 114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625" h="1140">
                  <a:moveTo>
                    <a:pt x="0" y="223"/>
                  </a:moveTo>
                  <a:cubicBezTo>
                    <a:pt x="29" y="228"/>
                    <a:pt x="59" y="234"/>
                    <a:pt x="82" y="223"/>
                  </a:cubicBezTo>
                  <a:cubicBezTo>
                    <a:pt x="104" y="212"/>
                    <a:pt x="124" y="175"/>
                    <a:pt x="135" y="158"/>
                  </a:cubicBezTo>
                  <a:cubicBezTo>
                    <a:pt x="145" y="142"/>
                    <a:pt x="140" y="148"/>
                    <a:pt x="146" y="123"/>
                  </a:cubicBezTo>
                  <a:cubicBezTo>
                    <a:pt x="153" y="98"/>
                    <a:pt x="164" y="0"/>
                    <a:pt x="176" y="5"/>
                  </a:cubicBezTo>
                  <a:cubicBezTo>
                    <a:pt x="188" y="10"/>
                    <a:pt x="207" y="113"/>
                    <a:pt x="217" y="152"/>
                  </a:cubicBezTo>
                  <a:cubicBezTo>
                    <a:pt x="227" y="192"/>
                    <a:pt x="223" y="214"/>
                    <a:pt x="235" y="241"/>
                  </a:cubicBezTo>
                  <a:cubicBezTo>
                    <a:pt x="246" y="267"/>
                    <a:pt x="264" y="279"/>
                    <a:pt x="287" y="311"/>
                  </a:cubicBezTo>
                  <a:cubicBezTo>
                    <a:pt x="311" y="344"/>
                    <a:pt x="344" y="394"/>
                    <a:pt x="376" y="435"/>
                  </a:cubicBezTo>
                  <a:cubicBezTo>
                    <a:pt x="407" y="476"/>
                    <a:pt x="450" y="526"/>
                    <a:pt x="475" y="558"/>
                  </a:cubicBezTo>
                  <a:cubicBezTo>
                    <a:pt x="501" y="591"/>
                    <a:pt x="511" y="614"/>
                    <a:pt x="528" y="629"/>
                  </a:cubicBezTo>
                  <a:cubicBezTo>
                    <a:pt x="546" y="644"/>
                    <a:pt x="554" y="648"/>
                    <a:pt x="581" y="647"/>
                  </a:cubicBezTo>
                  <a:cubicBezTo>
                    <a:pt x="609" y="645"/>
                    <a:pt x="658" y="630"/>
                    <a:pt x="693" y="617"/>
                  </a:cubicBezTo>
                  <a:cubicBezTo>
                    <a:pt x="728" y="604"/>
                    <a:pt x="758" y="586"/>
                    <a:pt x="793" y="570"/>
                  </a:cubicBezTo>
                  <a:cubicBezTo>
                    <a:pt x="827" y="554"/>
                    <a:pt x="870" y="534"/>
                    <a:pt x="899" y="523"/>
                  </a:cubicBezTo>
                  <a:cubicBezTo>
                    <a:pt x="927" y="512"/>
                    <a:pt x="939" y="505"/>
                    <a:pt x="963" y="505"/>
                  </a:cubicBezTo>
                  <a:cubicBezTo>
                    <a:pt x="988" y="505"/>
                    <a:pt x="1016" y="505"/>
                    <a:pt x="1045" y="523"/>
                  </a:cubicBezTo>
                  <a:cubicBezTo>
                    <a:pt x="1075" y="541"/>
                    <a:pt x="1016" y="522"/>
                    <a:pt x="1139" y="611"/>
                  </a:cubicBezTo>
                  <a:cubicBezTo>
                    <a:pt x="1263" y="700"/>
                    <a:pt x="1657" y="977"/>
                    <a:pt x="1786" y="1058"/>
                  </a:cubicBezTo>
                  <a:cubicBezTo>
                    <a:pt x="1915" y="1140"/>
                    <a:pt x="1867" y="1101"/>
                    <a:pt x="1915" y="1100"/>
                  </a:cubicBezTo>
                  <a:cubicBezTo>
                    <a:pt x="1963" y="1098"/>
                    <a:pt x="1995" y="1080"/>
                    <a:pt x="2074" y="1047"/>
                  </a:cubicBezTo>
                  <a:cubicBezTo>
                    <a:pt x="2152" y="1013"/>
                    <a:pt x="2243" y="982"/>
                    <a:pt x="2385" y="900"/>
                  </a:cubicBezTo>
                  <a:cubicBezTo>
                    <a:pt x="2527" y="817"/>
                    <a:pt x="2813" y="625"/>
                    <a:pt x="2926" y="552"/>
                  </a:cubicBezTo>
                  <a:cubicBezTo>
                    <a:pt x="3038" y="480"/>
                    <a:pt x="3019" y="488"/>
                    <a:pt x="3061" y="464"/>
                  </a:cubicBezTo>
                  <a:cubicBezTo>
                    <a:pt x="3103" y="441"/>
                    <a:pt x="3136" y="429"/>
                    <a:pt x="3178" y="411"/>
                  </a:cubicBezTo>
                  <a:cubicBezTo>
                    <a:pt x="3220" y="394"/>
                    <a:pt x="3259" y="375"/>
                    <a:pt x="3314" y="358"/>
                  </a:cubicBezTo>
                  <a:cubicBezTo>
                    <a:pt x="3368" y="342"/>
                    <a:pt x="3455" y="325"/>
                    <a:pt x="3507" y="311"/>
                  </a:cubicBezTo>
                  <a:cubicBezTo>
                    <a:pt x="3559" y="298"/>
                    <a:pt x="3592" y="287"/>
                    <a:pt x="3625" y="276"/>
                  </a:cubicBezTo>
                </a:path>
              </a:pathLst>
            </a:custGeom>
            <a:noFill/>
            <a:ln w="36513">
              <a:solidFill>
                <a:srgbClr val="FF3300"/>
              </a:solidFill>
              <a:prstDash val="lgDash"/>
              <a:round/>
              <a:headEnd/>
              <a:tailEnd/>
            </a:ln>
          </p:spPr>
          <p:txBody>
            <a:bodyPr>
              <a:prstTxWarp prst="textNoShape">
                <a:avLst/>
              </a:prstTxWarp>
            </a:bodyPr>
            <a:lstStyle/>
            <a:p>
              <a:endParaRPr lang="ja-JP" altLang="en-US" sz="1400"/>
            </a:p>
          </p:txBody>
        </p:sp>
        <p:sp>
          <p:nvSpPr>
            <p:cNvPr id="8" name="Freeform 6">
              <a:extLst>
                <a:ext uri="{FF2B5EF4-FFF2-40B4-BE49-F238E27FC236}">
                  <a16:creationId xmlns:a16="http://schemas.microsoft.com/office/drawing/2014/main" id="{B3E57371-4FBE-1A43-938D-B1A9EF9988EE}"/>
                </a:ext>
              </a:extLst>
            </p:cNvPr>
            <p:cNvSpPr>
              <a:spLocks/>
            </p:cNvSpPr>
            <p:nvPr/>
          </p:nvSpPr>
          <p:spPr bwMode="auto">
            <a:xfrm>
              <a:off x="1259" y="1627"/>
              <a:ext cx="3947" cy="243"/>
            </a:xfrm>
            <a:custGeom>
              <a:avLst/>
              <a:gdLst>
                <a:gd name="T0" fmla="*/ 0 w 3643"/>
                <a:gd name="T1" fmla="*/ 118 h 243"/>
                <a:gd name="T2" fmla="*/ 186 w 3643"/>
                <a:gd name="T3" fmla="*/ 106 h 243"/>
                <a:gd name="T4" fmla="*/ 217 w 3643"/>
                <a:gd name="T5" fmla="*/ 53 h 243"/>
                <a:gd name="T6" fmla="*/ 247 w 3643"/>
                <a:gd name="T7" fmla="*/ 0 h 243"/>
                <a:gd name="T8" fmla="*/ 337 w 3643"/>
                <a:gd name="T9" fmla="*/ 53 h 243"/>
                <a:gd name="T10" fmla="*/ 732 w 3643"/>
                <a:gd name="T11" fmla="*/ 83 h 243"/>
                <a:gd name="T12" fmla="*/ 1195 w 3643"/>
                <a:gd name="T13" fmla="*/ 106 h 243"/>
                <a:gd name="T14" fmla="*/ 1614 w 3643"/>
                <a:gd name="T15" fmla="*/ 101 h 243"/>
                <a:gd name="T16" fmla="*/ 1929 w 3643"/>
                <a:gd name="T17" fmla="*/ 118 h 243"/>
                <a:gd name="T18" fmla="*/ 2271 w 3643"/>
                <a:gd name="T19" fmla="*/ 153 h 243"/>
                <a:gd name="T20" fmla="*/ 2631 w 3643"/>
                <a:gd name="T21" fmla="*/ 189 h 243"/>
                <a:gd name="T22" fmla="*/ 2923 w 3643"/>
                <a:gd name="T23" fmla="*/ 230 h 243"/>
                <a:gd name="T24" fmla="*/ 3310 w 3643"/>
                <a:gd name="T25" fmla="*/ 236 h 243"/>
                <a:gd name="T26" fmla="*/ 3647 w 3643"/>
                <a:gd name="T27" fmla="*/ 189 h 243"/>
                <a:gd name="T28" fmla="*/ 4633 w 3643"/>
                <a:gd name="T29" fmla="*/ 89 h 2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643"/>
                <a:gd name="T46" fmla="*/ 0 h 243"/>
                <a:gd name="T47" fmla="*/ 3643 w 3643"/>
                <a:gd name="T48" fmla="*/ 243 h 2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643" h="243">
                  <a:moveTo>
                    <a:pt x="0" y="118"/>
                  </a:moveTo>
                  <a:cubicBezTo>
                    <a:pt x="59" y="117"/>
                    <a:pt x="119" y="117"/>
                    <a:pt x="147" y="106"/>
                  </a:cubicBezTo>
                  <a:cubicBezTo>
                    <a:pt x="175" y="96"/>
                    <a:pt x="163" y="71"/>
                    <a:pt x="171" y="53"/>
                  </a:cubicBezTo>
                  <a:cubicBezTo>
                    <a:pt x="178" y="36"/>
                    <a:pt x="178" y="0"/>
                    <a:pt x="194" y="0"/>
                  </a:cubicBezTo>
                  <a:cubicBezTo>
                    <a:pt x="210" y="0"/>
                    <a:pt x="201" y="40"/>
                    <a:pt x="265" y="53"/>
                  </a:cubicBezTo>
                  <a:cubicBezTo>
                    <a:pt x="328" y="67"/>
                    <a:pt x="463" y="74"/>
                    <a:pt x="576" y="83"/>
                  </a:cubicBezTo>
                  <a:cubicBezTo>
                    <a:pt x="689" y="92"/>
                    <a:pt x="825" y="104"/>
                    <a:pt x="940" y="106"/>
                  </a:cubicBezTo>
                  <a:cubicBezTo>
                    <a:pt x="1056" y="109"/>
                    <a:pt x="1173" y="99"/>
                    <a:pt x="1269" y="101"/>
                  </a:cubicBezTo>
                  <a:cubicBezTo>
                    <a:pt x="1365" y="102"/>
                    <a:pt x="1430" y="109"/>
                    <a:pt x="1516" y="118"/>
                  </a:cubicBezTo>
                  <a:cubicBezTo>
                    <a:pt x="1602" y="127"/>
                    <a:pt x="1694" y="142"/>
                    <a:pt x="1786" y="153"/>
                  </a:cubicBezTo>
                  <a:cubicBezTo>
                    <a:pt x="1879" y="165"/>
                    <a:pt x="1983" y="176"/>
                    <a:pt x="2068" y="189"/>
                  </a:cubicBezTo>
                  <a:cubicBezTo>
                    <a:pt x="2154" y="201"/>
                    <a:pt x="2209" y="222"/>
                    <a:pt x="2298" y="230"/>
                  </a:cubicBezTo>
                  <a:cubicBezTo>
                    <a:pt x="2387" y="238"/>
                    <a:pt x="2508" y="243"/>
                    <a:pt x="2603" y="236"/>
                  </a:cubicBezTo>
                  <a:cubicBezTo>
                    <a:pt x="2698" y="229"/>
                    <a:pt x="2694" y="213"/>
                    <a:pt x="2868" y="189"/>
                  </a:cubicBezTo>
                  <a:cubicBezTo>
                    <a:pt x="3041" y="164"/>
                    <a:pt x="3342" y="126"/>
                    <a:pt x="3643" y="89"/>
                  </a:cubicBezTo>
                </a:path>
              </a:pathLst>
            </a:custGeom>
            <a:noFill/>
            <a:ln w="19050">
              <a:solidFill>
                <a:schemeClr val="hlink"/>
              </a:solidFill>
              <a:prstDash val="dash"/>
              <a:round/>
              <a:headEnd/>
              <a:tailEnd/>
            </a:ln>
          </p:spPr>
          <p:txBody>
            <a:bodyPr>
              <a:prstTxWarp prst="textNoShape">
                <a:avLst/>
              </a:prstTxWarp>
            </a:bodyPr>
            <a:lstStyle/>
            <a:p>
              <a:endParaRPr lang="ja-JP" altLang="en-US" sz="1400"/>
            </a:p>
          </p:txBody>
        </p:sp>
        <p:sp>
          <p:nvSpPr>
            <p:cNvPr id="9" name="Freeform 7">
              <a:extLst>
                <a:ext uri="{FF2B5EF4-FFF2-40B4-BE49-F238E27FC236}">
                  <a16:creationId xmlns:a16="http://schemas.microsoft.com/office/drawing/2014/main" id="{2F53B1CE-2BD3-E446-88FC-828A2B241BE9}"/>
                </a:ext>
              </a:extLst>
            </p:cNvPr>
            <p:cNvSpPr>
              <a:spLocks/>
            </p:cNvSpPr>
            <p:nvPr/>
          </p:nvSpPr>
          <p:spPr bwMode="auto">
            <a:xfrm>
              <a:off x="1266" y="1382"/>
              <a:ext cx="3946" cy="1622"/>
            </a:xfrm>
            <a:custGeom>
              <a:avLst/>
              <a:gdLst>
                <a:gd name="T0" fmla="*/ 0 w 3643"/>
                <a:gd name="T1" fmla="*/ 4 h 1622"/>
                <a:gd name="T2" fmla="*/ 351 w 3643"/>
                <a:gd name="T3" fmla="*/ 4 h 1622"/>
                <a:gd name="T4" fmla="*/ 664 w 3643"/>
                <a:gd name="T5" fmla="*/ 28 h 1622"/>
                <a:gd name="T6" fmla="*/ 972 w 3643"/>
                <a:gd name="T7" fmla="*/ 28 h 1622"/>
                <a:gd name="T8" fmla="*/ 1202 w 3643"/>
                <a:gd name="T9" fmla="*/ 104 h 1622"/>
                <a:gd name="T10" fmla="*/ 1366 w 3643"/>
                <a:gd name="T11" fmla="*/ 240 h 1622"/>
                <a:gd name="T12" fmla="*/ 1500 w 3643"/>
                <a:gd name="T13" fmla="*/ 375 h 1622"/>
                <a:gd name="T14" fmla="*/ 1605 w 3643"/>
                <a:gd name="T15" fmla="*/ 534 h 1622"/>
                <a:gd name="T16" fmla="*/ 1831 w 3643"/>
                <a:gd name="T17" fmla="*/ 969 h 1622"/>
                <a:gd name="T18" fmla="*/ 2054 w 3643"/>
                <a:gd name="T19" fmla="*/ 1328 h 1622"/>
                <a:gd name="T20" fmla="*/ 2277 w 3643"/>
                <a:gd name="T21" fmla="*/ 1557 h 1622"/>
                <a:gd name="T22" fmla="*/ 2577 w 3643"/>
                <a:gd name="T23" fmla="*/ 1598 h 1622"/>
                <a:gd name="T24" fmla="*/ 2867 w 3643"/>
                <a:gd name="T25" fmla="*/ 1416 h 1622"/>
                <a:gd name="T26" fmla="*/ 3436 w 3643"/>
                <a:gd name="T27" fmla="*/ 1028 h 1622"/>
                <a:gd name="T28" fmla="*/ 3877 w 3643"/>
                <a:gd name="T29" fmla="*/ 746 h 1622"/>
                <a:gd name="T30" fmla="*/ 4228 w 3643"/>
                <a:gd name="T31" fmla="*/ 598 h 1622"/>
                <a:gd name="T32" fmla="*/ 4629 w 3643"/>
                <a:gd name="T33" fmla="*/ 522 h 16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43"/>
                <a:gd name="T52" fmla="*/ 0 h 1622"/>
                <a:gd name="T53" fmla="*/ 3643 w 3643"/>
                <a:gd name="T54" fmla="*/ 1622 h 16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43" h="1622">
                  <a:moveTo>
                    <a:pt x="0" y="4"/>
                  </a:moveTo>
                  <a:cubicBezTo>
                    <a:pt x="94" y="2"/>
                    <a:pt x="189" y="0"/>
                    <a:pt x="276" y="4"/>
                  </a:cubicBezTo>
                  <a:cubicBezTo>
                    <a:pt x="363" y="8"/>
                    <a:pt x="442" y="24"/>
                    <a:pt x="523" y="28"/>
                  </a:cubicBezTo>
                  <a:cubicBezTo>
                    <a:pt x="604" y="32"/>
                    <a:pt x="693" y="15"/>
                    <a:pt x="764" y="28"/>
                  </a:cubicBezTo>
                  <a:cubicBezTo>
                    <a:pt x="834" y="41"/>
                    <a:pt x="894" y="69"/>
                    <a:pt x="946" y="104"/>
                  </a:cubicBezTo>
                  <a:cubicBezTo>
                    <a:pt x="998" y="140"/>
                    <a:pt x="1036" y="194"/>
                    <a:pt x="1075" y="240"/>
                  </a:cubicBezTo>
                  <a:cubicBezTo>
                    <a:pt x="1115" y="285"/>
                    <a:pt x="1150" y="326"/>
                    <a:pt x="1181" y="375"/>
                  </a:cubicBezTo>
                  <a:cubicBezTo>
                    <a:pt x="1212" y="424"/>
                    <a:pt x="1220" y="435"/>
                    <a:pt x="1263" y="534"/>
                  </a:cubicBezTo>
                  <a:cubicBezTo>
                    <a:pt x="1306" y="633"/>
                    <a:pt x="1381" y="837"/>
                    <a:pt x="1440" y="969"/>
                  </a:cubicBezTo>
                  <a:cubicBezTo>
                    <a:pt x="1498" y="1102"/>
                    <a:pt x="1557" y="1230"/>
                    <a:pt x="1616" y="1328"/>
                  </a:cubicBezTo>
                  <a:cubicBezTo>
                    <a:pt x="1675" y="1426"/>
                    <a:pt x="1724" y="1512"/>
                    <a:pt x="1792" y="1557"/>
                  </a:cubicBezTo>
                  <a:cubicBezTo>
                    <a:pt x="1861" y="1602"/>
                    <a:pt x="1950" y="1622"/>
                    <a:pt x="2027" y="1598"/>
                  </a:cubicBezTo>
                  <a:cubicBezTo>
                    <a:pt x="2105" y="1575"/>
                    <a:pt x="2144" y="1511"/>
                    <a:pt x="2256" y="1416"/>
                  </a:cubicBezTo>
                  <a:cubicBezTo>
                    <a:pt x="2369" y="1321"/>
                    <a:pt x="2571" y="1140"/>
                    <a:pt x="2703" y="1028"/>
                  </a:cubicBezTo>
                  <a:cubicBezTo>
                    <a:pt x="2835" y="916"/>
                    <a:pt x="2946" y="817"/>
                    <a:pt x="3050" y="746"/>
                  </a:cubicBezTo>
                  <a:cubicBezTo>
                    <a:pt x="3153" y="674"/>
                    <a:pt x="3227" y="636"/>
                    <a:pt x="3326" y="598"/>
                  </a:cubicBezTo>
                  <a:cubicBezTo>
                    <a:pt x="3425" y="561"/>
                    <a:pt x="3533" y="542"/>
                    <a:pt x="3643" y="522"/>
                  </a:cubicBezTo>
                </a:path>
              </a:pathLst>
            </a:custGeom>
            <a:noFill/>
            <a:ln w="36513">
              <a:solidFill>
                <a:schemeClr val="accent2"/>
              </a:solidFill>
              <a:prstDash val="sysDot"/>
              <a:round/>
              <a:headEnd/>
              <a:tailEnd/>
            </a:ln>
          </p:spPr>
          <p:txBody>
            <a:bodyPr>
              <a:prstTxWarp prst="textNoShape">
                <a:avLst/>
              </a:prstTxWarp>
            </a:bodyPr>
            <a:lstStyle/>
            <a:p>
              <a:endParaRPr lang="ja-JP" altLang="en-US" sz="1400"/>
            </a:p>
          </p:txBody>
        </p:sp>
        <p:grpSp>
          <p:nvGrpSpPr>
            <p:cNvPr id="10" name="Group 8">
              <a:extLst>
                <a:ext uri="{FF2B5EF4-FFF2-40B4-BE49-F238E27FC236}">
                  <a16:creationId xmlns:a16="http://schemas.microsoft.com/office/drawing/2014/main" id="{E41B85DF-3F91-2744-AE75-0E93DDF1D74E}"/>
                </a:ext>
              </a:extLst>
            </p:cNvPr>
            <p:cNvGrpSpPr>
              <a:grpSpLocks/>
            </p:cNvGrpSpPr>
            <p:nvPr/>
          </p:nvGrpSpPr>
          <p:grpSpPr bwMode="auto">
            <a:xfrm>
              <a:off x="647" y="1546"/>
              <a:ext cx="133" cy="1877"/>
              <a:chOff x="598" y="1546"/>
              <a:chExt cx="121" cy="1877"/>
            </a:xfrm>
          </p:grpSpPr>
          <p:sp>
            <p:nvSpPr>
              <p:cNvPr id="80" name="Rectangle 9">
                <a:extLst>
                  <a:ext uri="{FF2B5EF4-FFF2-40B4-BE49-F238E27FC236}">
                    <a16:creationId xmlns:a16="http://schemas.microsoft.com/office/drawing/2014/main" id="{ACA67A75-3CDC-0142-A072-E6271A3F2E18}"/>
                  </a:ext>
                </a:extLst>
              </p:cNvPr>
              <p:cNvSpPr>
                <a:spLocks noChangeArrowheads="1"/>
              </p:cNvSpPr>
              <p:nvPr/>
            </p:nvSpPr>
            <p:spPr bwMode="auto">
              <a:xfrm>
                <a:off x="600" y="1546"/>
                <a:ext cx="110" cy="184"/>
              </a:xfrm>
              <a:prstGeom prst="rect">
                <a:avLst/>
              </a:prstGeom>
              <a:noFill/>
              <a:ln w="9525">
                <a:noFill/>
                <a:miter lim="800000"/>
                <a:headEnd/>
                <a:tailEnd/>
              </a:ln>
            </p:spPr>
            <p:txBody>
              <a:bodyPr wrap="none" lIns="0" tIns="0" rIns="0" bIns="0">
                <a:prstTxWarp prst="textNoShape">
                  <a:avLst/>
                </a:prstTxWarp>
                <a:spAutoFit/>
              </a:bodyPr>
              <a:lstStyle/>
              <a:p>
                <a:r>
                  <a:rPr kumimoji="1" lang="en-US" altLang="ja-JP" sz="1100">
                    <a:solidFill>
                      <a:srgbClr val="000000"/>
                    </a:solidFill>
                    <a:latin typeface="ＭＳ Ｐゴシック" pitchFamily="-111" charset="-128"/>
                    <a:ea typeface="ＭＳ Ｐゴシック" pitchFamily="-111" charset="-128"/>
                    <a:cs typeface="ＭＳ Ｐゴシック" pitchFamily="-111" charset="-128"/>
                  </a:rPr>
                  <a:t>16</a:t>
                </a:r>
                <a:endParaRPr kumimoji="1" lang="en-US" altLang="ja-JP" sz="1100">
                  <a:ea typeface="ＭＳ Ｐゴシック" pitchFamily="-111" charset="-128"/>
                  <a:cs typeface="ＭＳ Ｐゴシック" pitchFamily="-111" charset="-128"/>
                </a:endParaRPr>
              </a:p>
            </p:txBody>
          </p:sp>
          <p:sp>
            <p:nvSpPr>
              <p:cNvPr id="81" name="Rectangle 10">
                <a:extLst>
                  <a:ext uri="{FF2B5EF4-FFF2-40B4-BE49-F238E27FC236}">
                    <a16:creationId xmlns:a16="http://schemas.microsoft.com/office/drawing/2014/main" id="{DF46104B-447C-C643-A293-F064620D9C71}"/>
                  </a:ext>
                </a:extLst>
              </p:cNvPr>
              <p:cNvSpPr>
                <a:spLocks noChangeArrowheads="1"/>
              </p:cNvSpPr>
              <p:nvPr/>
            </p:nvSpPr>
            <p:spPr bwMode="auto">
              <a:xfrm>
                <a:off x="598" y="1965"/>
                <a:ext cx="110" cy="184"/>
              </a:xfrm>
              <a:prstGeom prst="rect">
                <a:avLst/>
              </a:prstGeom>
              <a:noFill/>
              <a:ln w="9525">
                <a:noFill/>
                <a:miter lim="800000"/>
                <a:headEnd/>
                <a:tailEnd/>
              </a:ln>
            </p:spPr>
            <p:txBody>
              <a:bodyPr wrap="none" lIns="0" tIns="0" rIns="0" bIns="0">
                <a:prstTxWarp prst="textNoShape">
                  <a:avLst/>
                </a:prstTxWarp>
                <a:spAutoFit/>
              </a:bodyPr>
              <a:lstStyle/>
              <a:p>
                <a:r>
                  <a:rPr kumimoji="1" lang="en-US" altLang="ja-JP" sz="1100">
                    <a:solidFill>
                      <a:srgbClr val="000000"/>
                    </a:solidFill>
                    <a:latin typeface="ＭＳ Ｐゴシック" pitchFamily="-111" charset="-128"/>
                    <a:ea typeface="ＭＳ Ｐゴシック" pitchFamily="-111" charset="-128"/>
                    <a:cs typeface="ＭＳ Ｐゴシック" pitchFamily="-111" charset="-128"/>
                  </a:rPr>
                  <a:t>12</a:t>
                </a:r>
                <a:endParaRPr kumimoji="1" lang="en-US" altLang="ja-JP" sz="1100">
                  <a:ea typeface="ＭＳ Ｐゴシック" pitchFamily="-111" charset="-128"/>
                  <a:cs typeface="ＭＳ Ｐゴシック" pitchFamily="-111" charset="-128"/>
                </a:endParaRPr>
              </a:p>
            </p:txBody>
          </p:sp>
          <p:sp>
            <p:nvSpPr>
              <p:cNvPr id="82" name="Rectangle 11">
                <a:extLst>
                  <a:ext uri="{FF2B5EF4-FFF2-40B4-BE49-F238E27FC236}">
                    <a16:creationId xmlns:a16="http://schemas.microsoft.com/office/drawing/2014/main" id="{F05009F8-8DB1-BE4E-8499-801F0CC6515B}"/>
                  </a:ext>
                </a:extLst>
              </p:cNvPr>
              <p:cNvSpPr>
                <a:spLocks noChangeArrowheads="1"/>
              </p:cNvSpPr>
              <p:nvPr/>
            </p:nvSpPr>
            <p:spPr bwMode="auto">
              <a:xfrm>
                <a:off x="664" y="2404"/>
                <a:ext cx="55" cy="184"/>
              </a:xfrm>
              <a:prstGeom prst="rect">
                <a:avLst/>
              </a:prstGeom>
              <a:noFill/>
              <a:ln w="9525">
                <a:noFill/>
                <a:miter lim="800000"/>
                <a:headEnd/>
                <a:tailEnd/>
              </a:ln>
            </p:spPr>
            <p:txBody>
              <a:bodyPr wrap="none" lIns="0" tIns="0" rIns="0" bIns="0">
                <a:prstTxWarp prst="textNoShape">
                  <a:avLst/>
                </a:prstTxWarp>
                <a:spAutoFit/>
              </a:bodyPr>
              <a:lstStyle/>
              <a:p>
                <a:r>
                  <a:rPr kumimoji="1" lang="en-US" altLang="ja-JP" sz="1100">
                    <a:solidFill>
                      <a:srgbClr val="000000"/>
                    </a:solidFill>
                    <a:latin typeface="ＭＳ Ｐゴシック" pitchFamily="-111" charset="-128"/>
                    <a:ea typeface="ＭＳ Ｐゴシック" pitchFamily="-111" charset="-128"/>
                    <a:cs typeface="ＭＳ Ｐゴシック" pitchFamily="-111" charset="-128"/>
                  </a:rPr>
                  <a:t>8</a:t>
                </a:r>
                <a:endParaRPr kumimoji="1" lang="en-US" altLang="ja-JP" sz="1100">
                  <a:ea typeface="ＭＳ Ｐゴシック" pitchFamily="-111" charset="-128"/>
                  <a:cs typeface="ＭＳ Ｐゴシック" pitchFamily="-111" charset="-128"/>
                </a:endParaRPr>
              </a:p>
            </p:txBody>
          </p:sp>
          <p:sp>
            <p:nvSpPr>
              <p:cNvPr id="83" name="Rectangle 12">
                <a:extLst>
                  <a:ext uri="{FF2B5EF4-FFF2-40B4-BE49-F238E27FC236}">
                    <a16:creationId xmlns:a16="http://schemas.microsoft.com/office/drawing/2014/main" id="{AFA225E7-7787-0348-878C-84C065E28332}"/>
                  </a:ext>
                </a:extLst>
              </p:cNvPr>
              <p:cNvSpPr>
                <a:spLocks noChangeArrowheads="1"/>
              </p:cNvSpPr>
              <p:nvPr/>
            </p:nvSpPr>
            <p:spPr bwMode="auto">
              <a:xfrm>
                <a:off x="664" y="2828"/>
                <a:ext cx="55" cy="184"/>
              </a:xfrm>
              <a:prstGeom prst="rect">
                <a:avLst/>
              </a:prstGeom>
              <a:noFill/>
              <a:ln w="9525">
                <a:noFill/>
                <a:miter lim="800000"/>
                <a:headEnd/>
                <a:tailEnd/>
              </a:ln>
            </p:spPr>
            <p:txBody>
              <a:bodyPr wrap="none" lIns="0" tIns="0" rIns="0" bIns="0">
                <a:prstTxWarp prst="textNoShape">
                  <a:avLst/>
                </a:prstTxWarp>
                <a:spAutoFit/>
              </a:bodyPr>
              <a:lstStyle/>
              <a:p>
                <a:r>
                  <a:rPr kumimoji="1" lang="en-US" altLang="ja-JP" sz="1100">
                    <a:solidFill>
                      <a:srgbClr val="000000"/>
                    </a:solidFill>
                    <a:latin typeface="ＭＳ Ｐゴシック" pitchFamily="-111" charset="-128"/>
                    <a:ea typeface="ＭＳ Ｐゴシック" pitchFamily="-111" charset="-128"/>
                    <a:cs typeface="ＭＳ Ｐゴシック" pitchFamily="-111" charset="-128"/>
                  </a:rPr>
                  <a:t>4</a:t>
                </a:r>
                <a:endParaRPr kumimoji="1" lang="en-US" altLang="ja-JP" sz="1100">
                  <a:ea typeface="ＭＳ Ｐゴシック" pitchFamily="-111" charset="-128"/>
                  <a:cs typeface="ＭＳ Ｐゴシック" pitchFamily="-111" charset="-128"/>
                </a:endParaRPr>
              </a:p>
            </p:txBody>
          </p:sp>
          <p:sp>
            <p:nvSpPr>
              <p:cNvPr id="84" name="Rectangle 13">
                <a:extLst>
                  <a:ext uri="{FF2B5EF4-FFF2-40B4-BE49-F238E27FC236}">
                    <a16:creationId xmlns:a16="http://schemas.microsoft.com/office/drawing/2014/main" id="{1F08CA10-2955-9343-90DF-460ADFE6EEAA}"/>
                  </a:ext>
                </a:extLst>
              </p:cNvPr>
              <p:cNvSpPr>
                <a:spLocks noChangeArrowheads="1"/>
              </p:cNvSpPr>
              <p:nvPr/>
            </p:nvSpPr>
            <p:spPr bwMode="auto">
              <a:xfrm>
                <a:off x="664" y="3239"/>
                <a:ext cx="55" cy="184"/>
              </a:xfrm>
              <a:prstGeom prst="rect">
                <a:avLst/>
              </a:prstGeom>
              <a:noFill/>
              <a:ln w="9525">
                <a:noFill/>
                <a:miter lim="800000"/>
                <a:headEnd/>
                <a:tailEnd/>
              </a:ln>
            </p:spPr>
            <p:txBody>
              <a:bodyPr wrap="none" lIns="0" tIns="0" rIns="0" bIns="0">
                <a:prstTxWarp prst="textNoShape">
                  <a:avLst/>
                </a:prstTxWarp>
                <a:spAutoFit/>
              </a:bodyPr>
              <a:lstStyle/>
              <a:p>
                <a:r>
                  <a:rPr kumimoji="1" lang="en-US" altLang="ja-JP" sz="1100">
                    <a:solidFill>
                      <a:srgbClr val="000000"/>
                    </a:solidFill>
                    <a:latin typeface="ＭＳ Ｐゴシック" pitchFamily="-111" charset="-128"/>
                    <a:ea typeface="ＭＳ Ｐゴシック" pitchFamily="-111" charset="-128"/>
                    <a:cs typeface="ＭＳ Ｐゴシック" pitchFamily="-111" charset="-128"/>
                  </a:rPr>
                  <a:t>0</a:t>
                </a:r>
                <a:endParaRPr kumimoji="1" lang="en-US" altLang="ja-JP" sz="1100">
                  <a:ea typeface="ＭＳ Ｐゴシック" pitchFamily="-111" charset="-128"/>
                  <a:cs typeface="ＭＳ Ｐゴシック" pitchFamily="-111" charset="-128"/>
                </a:endParaRPr>
              </a:p>
            </p:txBody>
          </p:sp>
        </p:grpSp>
        <p:grpSp>
          <p:nvGrpSpPr>
            <p:cNvPr id="11" name="Group 14">
              <a:extLst>
                <a:ext uri="{FF2B5EF4-FFF2-40B4-BE49-F238E27FC236}">
                  <a16:creationId xmlns:a16="http://schemas.microsoft.com/office/drawing/2014/main" id="{9F7AB874-E2A4-1D44-997E-87779161D464}"/>
                </a:ext>
              </a:extLst>
            </p:cNvPr>
            <p:cNvGrpSpPr>
              <a:grpSpLocks/>
            </p:cNvGrpSpPr>
            <p:nvPr/>
          </p:nvGrpSpPr>
          <p:grpSpPr bwMode="auto">
            <a:xfrm>
              <a:off x="5336" y="1344"/>
              <a:ext cx="192" cy="2083"/>
              <a:chOff x="5023" y="1340"/>
              <a:chExt cx="177" cy="2083"/>
            </a:xfrm>
          </p:grpSpPr>
          <p:sp>
            <p:nvSpPr>
              <p:cNvPr id="76" name="Rectangle 15">
                <a:extLst>
                  <a:ext uri="{FF2B5EF4-FFF2-40B4-BE49-F238E27FC236}">
                    <a16:creationId xmlns:a16="http://schemas.microsoft.com/office/drawing/2014/main" id="{B9158674-602C-A543-A7B8-4046973EACE2}"/>
                  </a:ext>
                </a:extLst>
              </p:cNvPr>
              <p:cNvSpPr>
                <a:spLocks noChangeArrowheads="1"/>
              </p:cNvSpPr>
              <p:nvPr/>
            </p:nvSpPr>
            <p:spPr bwMode="auto">
              <a:xfrm>
                <a:off x="5023" y="1340"/>
                <a:ext cx="167" cy="184"/>
              </a:xfrm>
              <a:prstGeom prst="rect">
                <a:avLst/>
              </a:prstGeom>
              <a:noFill/>
              <a:ln w="9525">
                <a:noFill/>
                <a:miter lim="800000"/>
                <a:headEnd/>
                <a:tailEnd/>
              </a:ln>
            </p:spPr>
            <p:txBody>
              <a:bodyPr wrap="none" lIns="0" tIns="0" rIns="0" bIns="0">
                <a:prstTxWarp prst="textNoShape">
                  <a:avLst/>
                </a:prstTxWarp>
                <a:spAutoFit/>
              </a:bodyPr>
              <a:lstStyle/>
              <a:p>
                <a:r>
                  <a:rPr kumimoji="1" lang="en-US" altLang="ja-JP" sz="1100">
                    <a:solidFill>
                      <a:srgbClr val="000000"/>
                    </a:solidFill>
                    <a:latin typeface="ＭＳ Ｐゴシック" pitchFamily="-111" charset="-128"/>
                    <a:ea typeface="ＭＳ Ｐゴシック" pitchFamily="-111" charset="-128"/>
                    <a:cs typeface="ＭＳ Ｐゴシック" pitchFamily="-111" charset="-128"/>
                  </a:rPr>
                  <a:t>300</a:t>
                </a:r>
                <a:endParaRPr kumimoji="1" lang="en-US" altLang="ja-JP" sz="1100">
                  <a:ea typeface="ＭＳ Ｐゴシック" pitchFamily="-111" charset="-128"/>
                  <a:cs typeface="ＭＳ Ｐゴシック" pitchFamily="-111" charset="-128"/>
                </a:endParaRPr>
              </a:p>
            </p:txBody>
          </p:sp>
          <p:sp>
            <p:nvSpPr>
              <p:cNvPr id="77" name="Rectangle 16">
                <a:extLst>
                  <a:ext uri="{FF2B5EF4-FFF2-40B4-BE49-F238E27FC236}">
                    <a16:creationId xmlns:a16="http://schemas.microsoft.com/office/drawing/2014/main" id="{72843C8E-F5C0-C649-A94D-E5CF773AB94F}"/>
                  </a:ext>
                </a:extLst>
              </p:cNvPr>
              <p:cNvSpPr>
                <a:spLocks noChangeArrowheads="1"/>
              </p:cNvSpPr>
              <p:nvPr/>
            </p:nvSpPr>
            <p:spPr bwMode="auto">
              <a:xfrm>
                <a:off x="5033" y="1965"/>
                <a:ext cx="167" cy="184"/>
              </a:xfrm>
              <a:prstGeom prst="rect">
                <a:avLst/>
              </a:prstGeom>
              <a:noFill/>
              <a:ln w="9525">
                <a:noFill/>
                <a:miter lim="800000"/>
                <a:headEnd/>
                <a:tailEnd/>
              </a:ln>
            </p:spPr>
            <p:txBody>
              <a:bodyPr wrap="none" lIns="0" tIns="0" rIns="0" bIns="0">
                <a:prstTxWarp prst="textNoShape">
                  <a:avLst/>
                </a:prstTxWarp>
                <a:spAutoFit/>
              </a:bodyPr>
              <a:lstStyle/>
              <a:p>
                <a:r>
                  <a:rPr kumimoji="1" lang="en-US" altLang="ja-JP" sz="1100">
                    <a:solidFill>
                      <a:srgbClr val="000000"/>
                    </a:solidFill>
                    <a:latin typeface="ＭＳ Ｐゴシック" pitchFamily="-111" charset="-128"/>
                    <a:ea typeface="ＭＳ Ｐゴシック" pitchFamily="-111" charset="-128"/>
                    <a:cs typeface="ＭＳ Ｐゴシック" pitchFamily="-111" charset="-128"/>
                  </a:rPr>
                  <a:t>200</a:t>
                </a:r>
                <a:endParaRPr kumimoji="1" lang="en-US" altLang="ja-JP" sz="1100">
                  <a:ea typeface="ＭＳ Ｐゴシック" pitchFamily="-111" charset="-128"/>
                  <a:cs typeface="ＭＳ Ｐゴシック" pitchFamily="-111" charset="-128"/>
                </a:endParaRPr>
              </a:p>
            </p:txBody>
          </p:sp>
          <p:sp>
            <p:nvSpPr>
              <p:cNvPr id="78" name="Rectangle 17">
                <a:extLst>
                  <a:ext uri="{FF2B5EF4-FFF2-40B4-BE49-F238E27FC236}">
                    <a16:creationId xmlns:a16="http://schemas.microsoft.com/office/drawing/2014/main" id="{A8EB4770-94A5-3C44-AA78-0AD3BDA84147}"/>
                  </a:ext>
                </a:extLst>
              </p:cNvPr>
              <p:cNvSpPr>
                <a:spLocks noChangeArrowheads="1"/>
              </p:cNvSpPr>
              <p:nvPr/>
            </p:nvSpPr>
            <p:spPr bwMode="auto">
              <a:xfrm>
                <a:off x="5029" y="2605"/>
                <a:ext cx="167" cy="184"/>
              </a:xfrm>
              <a:prstGeom prst="rect">
                <a:avLst/>
              </a:prstGeom>
              <a:noFill/>
              <a:ln w="9525">
                <a:noFill/>
                <a:miter lim="800000"/>
                <a:headEnd/>
                <a:tailEnd/>
              </a:ln>
            </p:spPr>
            <p:txBody>
              <a:bodyPr wrap="none" lIns="0" tIns="0" rIns="0" bIns="0">
                <a:prstTxWarp prst="textNoShape">
                  <a:avLst/>
                </a:prstTxWarp>
                <a:spAutoFit/>
              </a:bodyPr>
              <a:lstStyle/>
              <a:p>
                <a:r>
                  <a:rPr kumimoji="1" lang="en-US" altLang="ja-JP" sz="1100">
                    <a:solidFill>
                      <a:srgbClr val="000000"/>
                    </a:solidFill>
                    <a:latin typeface="ＭＳ Ｐゴシック" pitchFamily="-111" charset="-128"/>
                    <a:ea typeface="ＭＳ Ｐゴシック" pitchFamily="-111" charset="-128"/>
                    <a:cs typeface="ＭＳ Ｐゴシック" pitchFamily="-111" charset="-128"/>
                  </a:rPr>
                  <a:t>100</a:t>
                </a:r>
                <a:endParaRPr kumimoji="1" lang="en-US" altLang="ja-JP" sz="1100">
                  <a:ea typeface="ＭＳ Ｐゴシック" pitchFamily="-111" charset="-128"/>
                  <a:cs typeface="ＭＳ Ｐゴシック" pitchFamily="-111" charset="-128"/>
                </a:endParaRPr>
              </a:p>
            </p:txBody>
          </p:sp>
          <p:sp>
            <p:nvSpPr>
              <p:cNvPr id="79" name="Rectangle 18">
                <a:extLst>
                  <a:ext uri="{FF2B5EF4-FFF2-40B4-BE49-F238E27FC236}">
                    <a16:creationId xmlns:a16="http://schemas.microsoft.com/office/drawing/2014/main" id="{D0E4ECFF-5E4B-BE45-A50B-D27FDE61BE10}"/>
                  </a:ext>
                </a:extLst>
              </p:cNvPr>
              <p:cNvSpPr>
                <a:spLocks noChangeArrowheads="1"/>
              </p:cNvSpPr>
              <p:nvPr/>
            </p:nvSpPr>
            <p:spPr bwMode="auto">
              <a:xfrm>
                <a:off x="5029" y="3239"/>
                <a:ext cx="56" cy="184"/>
              </a:xfrm>
              <a:prstGeom prst="rect">
                <a:avLst/>
              </a:prstGeom>
              <a:noFill/>
              <a:ln w="9525">
                <a:noFill/>
                <a:miter lim="800000"/>
                <a:headEnd/>
                <a:tailEnd/>
              </a:ln>
            </p:spPr>
            <p:txBody>
              <a:bodyPr wrap="none" lIns="0" tIns="0" rIns="0" bIns="0">
                <a:prstTxWarp prst="textNoShape">
                  <a:avLst/>
                </a:prstTxWarp>
                <a:spAutoFit/>
              </a:bodyPr>
              <a:lstStyle/>
              <a:p>
                <a:r>
                  <a:rPr kumimoji="1" lang="en-US" altLang="ja-JP" sz="1100">
                    <a:solidFill>
                      <a:srgbClr val="000000"/>
                    </a:solidFill>
                    <a:latin typeface="ＭＳ Ｐゴシック" pitchFamily="-111" charset="-128"/>
                    <a:ea typeface="ＭＳ Ｐゴシック" pitchFamily="-111" charset="-128"/>
                    <a:cs typeface="ＭＳ Ｐゴシック" pitchFamily="-111" charset="-128"/>
                  </a:rPr>
                  <a:t>0</a:t>
                </a:r>
                <a:endParaRPr kumimoji="1" lang="en-US" altLang="ja-JP" sz="1100">
                  <a:ea typeface="ＭＳ Ｐゴシック" pitchFamily="-111" charset="-128"/>
                  <a:cs typeface="ＭＳ Ｐゴシック" pitchFamily="-111" charset="-128"/>
                </a:endParaRPr>
              </a:p>
            </p:txBody>
          </p:sp>
        </p:grpSp>
        <p:sp>
          <p:nvSpPr>
            <p:cNvPr id="12" name="Rectangle 19">
              <a:extLst>
                <a:ext uri="{FF2B5EF4-FFF2-40B4-BE49-F238E27FC236}">
                  <a16:creationId xmlns:a16="http://schemas.microsoft.com/office/drawing/2014/main" id="{1C68C004-5D79-6B4D-94E5-38D9945D87D9}"/>
                </a:ext>
              </a:extLst>
            </p:cNvPr>
            <p:cNvSpPr>
              <a:spLocks noChangeArrowheads="1"/>
            </p:cNvSpPr>
            <p:nvPr/>
          </p:nvSpPr>
          <p:spPr bwMode="auto">
            <a:xfrm>
              <a:off x="3418" y="1570"/>
              <a:ext cx="649" cy="184"/>
            </a:xfrm>
            <a:prstGeom prst="rect">
              <a:avLst/>
            </a:prstGeom>
            <a:noFill/>
            <a:ln w="9525">
              <a:noFill/>
              <a:miter lim="800000"/>
              <a:headEnd/>
              <a:tailEnd/>
            </a:ln>
          </p:spPr>
          <p:txBody>
            <a:bodyPr wrap="none" lIns="0" tIns="0" rIns="0" bIns="0">
              <a:prstTxWarp prst="textNoShape">
                <a:avLst/>
              </a:prstTxWarp>
              <a:spAutoFit/>
            </a:bodyPr>
            <a:lstStyle/>
            <a:p>
              <a:r>
                <a:rPr kumimoji="1" lang="ja-JP" altLang="en-US" sz="1100">
                  <a:solidFill>
                    <a:srgbClr val="000000"/>
                  </a:solidFill>
                  <a:latin typeface="ＭＳ Ｐゴシック" pitchFamily="-111" charset="-128"/>
                  <a:ea typeface="ＭＳ Ｐゴシック" pitchFamily="-111" charset="-128"/>
                  <a:cs typeface="ＭＳ Ｐゴシック" pitchFamily="-111" charset="-128"/>
                </a:rPr>
                <a:t>ヘモグロビン</a:t>
              </a:r>
              <a:endParaRPr kumimoji="1" lang="ja-JP" altLang="en-US" sz="1100">
                <a:ea typeface="ＭＳ Ｐゴシック" pitchFamily="-111" charset="-128"/>
                <a:cs typeface="ＭＳ Ｐゴシック" pitchFamily="-111" charset="-128"/>
              </a:endParaRPr>
            </a:p>
          </p:txBody>
        </p:sp>
        <p:sp>
          <p:nvSpPr>
            <p:cNvPr id="13" name="Rectangle 20">
              <a:extLst>
                <a:ext uri="{FF2B5EF4-FFF2-40B4-BE49-F238E27FC236}">
                  <a16:creationId xmlns:a16="http://schemas.microsoft.com/office/drawing/2014/main" id="{1E319D02-C82F-D44C-8F8D-90D4A994F219}"/>
                </a:ext>
              </a:extLst>
            </p:cNvPr>
            <p:cNvSpPr>
              <a:spLocks noChangeArrowheads="1"/>
            </p:cNvSpPr>
            <p:nvPr/>
          </p:nvSpPr>
          <p:spPr bwMode="auto">
            <a:xfrm>
              <a:off x="1789" y="2070"/>
              <a:ext cx="362" cy="184"/>
            </a:xfrm>
            <a:prstGeom prst="rect">
              <a:avLst/>
            </a:prstGeom>
            <a:noFill/>
            <a:ln w="9525">
              <a:noFill/>
              <a:miter lim="800000"/>
              <a:headEnd/>
              <a:tailEnd/>
            </a:ln>
          </p:spPr>
          <p:txBody>
            <a:bodyPr wrap="none" lIns="0" tIns="0" rIns="0" bIns="0">
              <a:prstTxWarp prst="textNoShape">
                <a:avLst/>
              </a:prstTxWarp>
              <a:spAutoFit/>
            </a:bodyPr>
            <a:lstStyle/>
            <a:p>
              <a:r>
                <a:rPr kumimoji="1" lang="ja-JP" altLang="en-US" sz="1100">
                  <a:solidFill>
                    <a:srgbClr val="000000"/>
                  </a:solidFill>
                  <a:latin typeface="ＭＳ Ｐゴシック" pitchFamily="-111" charset="-128"/>
                  <a:ea typeface="ＭＳ Ｐゴシック" pitchFamily="-111" charset="-128"/>
                  <a:cs typeface="ＭＳ Ｐゴシック" pitchFamily="-111" charset="-128"/>
                </a:rPr>
                <a:t>好中球</a:t>
              </a:r>
              <a:endParaRPr kumimoji="1" lang="ja-JP" altLang="en-US" sz="1100">
                <a:ea typeface="ＭＳ Ｐゴシック" pitchFamily="-111" charset="-128"/>
                <a:cs typeface="ＭＳ Ｐゴシック" pitchFamily="-111" charset="-128"/>
              </a:endParaRPr>
            </a:p>
          </p:txBody>
        </p:sp>
        <p:sp>
          <p:nvSpPr>
            <p:cNvPr id="14" name="Rectangle 21">
              <a:extLst>
                <a:ext uri="{FF2B5EF4-FFF2-40B4-BE49-F238E27FC236}">
                  <a16:creationId xmlns:a16="http://schemas.microsoft.com/office/drawing/2014/main" id="{5124D96E-58B9-B748-9601-4A95EE2D5A80}"/>
                </a:ext>
              </a:extLst>
            </p:cNvPr>
            <p:cNvSpPr>
              <a:spLocks noChangeArrowheads="1"/>
            </p:cNvSpPr>
            <p:nvPr/>
          </p:nvSpPr>
          <p:spPr bwMode="auto">
            <a:xfrm>
              <a:off x="1783" y="2705"/>
              <a:ext cx="437" cy="184"/>
            </a:xfrm>
            <a:prstGeom prst="rect">
              <a:avLst/>
            </a:prstGeom>
            <a:noFill/>
            <a:ln w="9525">
              <a:noFill/>
              <a:miter lim="800000"/>
              <a:headEnd/>
              <a:tailEnd/>
            </a:ln>
          </p:spPr>
          <p:txBody>
            <a:bodyPr wrap="none" lIns="0" tIns="0" rIns="0" bIns="0">
              <a:prstTxWarp prst="textNoShape">
                <a:avLst/>
              </a:prstTxWarp>
              <a:spAutoFit/>
            </a:bodyPr>
            <a:lstStyle/>
            <a:p>
              <a:r>
                <a:rPr kumimoji="1" lang="ja-JP" altLang="en-US" sz="1100">
                  <a:solidFill>
                    <a:srgbClr val="000000"/>
                  </a:solidFill>
                  <a:latin typeface="ＭＳ Ｐゴシック" pitchFamily="-111" charset="-128"/>
                  <a:ea typeface="ＭＳ Ｐゴシック" pitchFamily="-111" charset="-128"/>
                  <a:cs typeface="ＭＳ Ｐゴシック" pitchFamily="-111" charset="-128"/>
                </a:rPr>
                <a:t>リンパ球</a:t>
              </a:r>
              <a:endParaRPr kumimoji="1" lang="ja-JP" altLang="en-US" sz="1100">
                <a:ea typeface="ＭＳ Ｐゴシック" pitchFamily="-111" charset="-128"/>
                <a:cs typeface="ＭＳ Ｐゴシック" pitchFamily="-111" charset="-128"/>
              </a:endParaRPr>
            </a:p>
          </p:txBody>
        </p:sp>
        <p:sp>
          <p:nvSpPr>
            <p:cNvPr id="15" name="Rectangle 22">
              <a:extLst>
                <a:ext uri="{FF2B5EF4-FFF2-40B4-BE49-F238E27FC236}">
                  <a16:creationId xmlns:a16="http://schemas.microsoft.com/office/drawing/2014/main" id="{A4EE88A6-6476-9C4F-8078-1F50EE8CE5DB}"/>
                </a:ext>
              </a:extLst>
            </p:cNvPr>
            <p:cNvSpPr>
              <a:spLocks noChangeArrowheads="1"/>
            </p:cNvSpPr>
            <p:nvPr/>
          </p:nvSpPr>
          <p:spPr bwMode="auto">
            <a:xfrm rot="16200000">
              <a:off x="5408" y="2388"/>
              <a:ext cx="461" cy="145"/>
            </a:xfrm>
            <a:prstGeom prst="rect">
              <a:avLst/>
            </a:prstGeom>
            <a:noFill/>
            <a:ln w="9525">
              <a:noFill/>
              <a:miter lim="800000"/>
              <a:headEnd/>
              <a:tailEnd/>
            </a:ln>
          </p:spPr>
          <p:txBody>
            <a:bodyPr wrap="none" lIns="0" tIns="0" rIns="0" bIns="0">
              <a:prstTxWarp prst="textNoShape">
                <a:avLst/>
              </a:prstTxWarp>
              <a:spAutoFit/>
            </a:bodyPr>
            <a:lstStyle/>
            <a:p>
              <a:r>
                <a:rPr kumimoji="1" lang="ja-JP" altLang="en-US" sz="1100">
                  <a:solidFill>
                    <a:srgbClr val="000000"/>
                  </a:solidFill>
                  <a:latin typeface="ＭＳ Ｐゴシック" pitchFamily="-111" charset="-128"/>
                  <a:ea typeface="ＭＳ Ｐゴシック" pitchFamily="-111" charset="-128"/>
                  <a:cs typeface="ＭＳ Ｐゴシック" pitchFamily="-111" charset="-128"/>
                </a:rPr>
                <a:t>血小板</a:t>
              </a:r>
              <a:endParaRPr kumimoji="1" lang="ja-JP" altLang="en-US" sz="1100">
                <a:ea typeface="ＭＳ Ｐゴシック" pitchFamily="-111" charset="-128"/>
                <a:cs typeface="ＭＳ Ｐゴシック" pitchFamily="-111" charset="-128"/>
              </a:endParaRPr>
            </a:p>
          </p:txBody>
        </p:sp>
        <p:sp>
          <p:nvSpPr>
            <p:cNvPr id="16" name="Rectangle 23">
              <a:extLst>
                <a:ext uri="{FF2B5EF4-FFF2-40B4-BE49-F238E27FC236}">
                  <a16:creationId xmlns:a16="http://schemas.microsoft.com/office/drawing/2014/main" id="{31F31248-8319-7441-9233-DC47EA5E058E}"/>
                </a:ext>
              </a:extLst>
            </p:cNvPr>
            <p:cNvSpPr>
              <a:spLocks noChangeArrowheads="1"/>
            </p:cNvSpPr>
            <p:nvPr/>
          </p:nvSpPr>
          <p:spPr bwMode="auto">
            <a:xfrm rot="16200000">
              <a:off x="62" y="2788"/>
              <a:ext cx="826" cy="145"/>
            </a:xfrm>
            <a:prstGeom prst="rect">
              <a:avLst/>
            </a:prstGeom>
            <a:noFill/>
            <a:ln w="9525">
              <a:noFill/>
              <a:miter lim="800000"/>
              <a:headEnd/>
              <a:tailEnd/>
            </a:ln>
          </p:spPr>
          <p:txBody>
            <a:bodyPr wrap="none" lIns="0" tIns="0" rIns="0" bIns="0">
              <a:prstTxWarp prst="textNoShape">
                <a:avLst/>
              </a:prstTxWarp>
              <a:spAutoFit/>
            </a:bodyPr>
            <a:lstStyle/>
            <a:p>
              <a:r>
                <a:rPr kumimoji="1" lang="ja-JP" altLang="en-US" sz="1100">
                  <a:solidFill>
                    <a:srgbClr val="000000"/>
                  </a:solidFill>
                  <a:latin typeface="ＭＳ Ｐゴシック" pitchFamily="-111" charset="-128"/>
                  <a:ea typeface="ＭＳ Ｐゴシック" pitchFamily="-111" charset="-128"/>
                  <a:cs typeface="ＭＳ Ｐゴシック" pitchFamily="-111" charset="-128"/>
                </a:rPr>
                <a:t>ヘモグロビン</a:t>
              </a:r>
              <a:endParaRPr kumimoji="1" lang="ja-JP" altLang="en-US" sz="1100">
                <a:ea typeface="ＭＳ Ｐゴシック" pitchFamily="-111" charset="-128"/>
                <a:cs typeface="ＭＳ Ｐゴシック" pitchFamily="-111" charset="-128"/>
              </a:endParaRPr>
            </a:p>
          </p:txBody>
        </p:sp>
        <p:sp>
          <p:nvSpPr>
            <p:cNvPr id="17" name="Rectangle 24">
              <a:extLst>
                <a:ext uri="{FF2B5EF4-FFF2-40B4-BE49-F238E27FC236}">
                  <a16:creationId xmlns:a16="http://schemas.microsoft.com/office/drawing/2014/main" id="{1698A0A7-E1D0-0A48-8F64-F92E498E675A}"/>
                </a:ext>
              </a:extLst>
            </p:cNvPr>
            <p:cNvSpPr>
              <a:spLocks noChangeArrowheads="1"/>
            </p:cNvSpPr>
            <p:nvPr/>
          </p:nvSpPr>
          <p:spPr bwMode="auto">
            <a:xfrm rot="16200000">
              <a:off x="226" y="1908"/>
              <a:ext cx="466" cy="145"/>
            </a:xfrm>
            <a:prstGeom prst="rect">
              <a:avLst/>
            </a:prstGeom>
            <a:noFill/>
            <a:ln w="9525">
              <a:noFill/>
              <a:miter lim="800000"/>
              <a:headEnd/>
              <a:tailEnd/>
            </a:ln>
          </p:spPr>
          <p:txBody>
            <a:bodyPr lIns="0" tIns="0" rIns="0" bIns="0">
              <a:prstTxWarp prst="textNoShape">
                <a:avLst/>
              </a:prstTxWarp>
              <a:spAutoFit/>
            </a:bodyPr>
            <a:lstStyle/>
            <a:p>
              <a:r>
                <a:rPr kumimoji="1" lang="en-US" altLang="ja-JP" sz="1100">
                  <a:solidFill>
                    <a:srgbClr val="000000"/>
                  </a:solidFill>
                  <a:latin typeface="ＭＳ Ｐゴシック" pitchFamily="-111" charset="-128"/>
                  <a:ea typeface="ＭＳ Ｐゴシック" pitchFamily="-111" charset="-128"/>
                  <a:cs typeface="ＭＳ Ｐゴシック" pitchFamily="-111" charset="-128"/>
                </a:rPr>
                <a:t>(g/dl)</a:t>
              </a:r>
              <a:endParaRPr kumimoji="1" lang="en-US" altLang="ja-JP" sz="1100">
                <a:ea typeface="ＭＳ Ｐゴシック" pitchFamily="-111" charset="-128"/>
                <a:cs typeface="ＭＳ Ｐゴシック" pitchFamily="-111" charset="-128"/>
              </a:endParaRPr>
            </a:p>
          </p:txBody>
        </p:sp>
        <p:sp>
          <p:nvSpPr>
            <p:cNvPr id="18" name="Rectangle 25">
              <a:extLst>
                <a:ext uri="{FF2B5EF4-FFF2-40B4-BE49-F238E27FC236}">
                  <a16:creationId xmlns:a16="http://schemas.microsoft.com/office/drawing/2014/main" id="{E87F4A46-1D81-4546-A1BA-81E49630B7D6}"/>
                </a:ext>
              </a:extLst>
            </p:cNvPr>
            <p:cNvSpPr>
              <a:spLocks noChangeArrowheads="1"/>
            </p:cNvSpPr>
            <p:nvPr/>
          </p:nvSpPr>
          <p:spPr bwMode="auto">
            <a:xfrm rot="16200000">
              <a:off x="685" y="789"/>
              <a:ext cx="461" cy="145"/>
            </a:xfrm>
            <a:prstGeom prst="rect">
              <a:avLst/>
            </a:prstGeom>
            <a:noFill/>
            <a:ln w="9525">
              <a:noFill/>
              <a:miter lim="800000"/>
              <a:headEnd/>
              <a:tailEnd/>
            </a:ln>
          </p:spPr>
          <p:txBody>
            <a:bodyPr wrap="none" lIns="0" tIns="0" rIns="0" bIns="0">
              <a:prstTxWarp prst="textNoShape">
                <a:avLst/>
              </a:prstTxWarp>
              <a:spAutoFit/>
            </a:bodyPr>
            <a:lstStyle/>
            <a:p>
              <a:r>
                <a:rPr kumimoji="1" lang="ja-JP" altLang="en-US" sz="1100">
                  <a:solidFill>
                    <a:srgbClr val="000000"/>
                  </a:solidFill>
                  <a:latin typeface="ＭＳ Ｐゴシック" pitchFamily="-111" charset="-128"/>
                  <a:ea typeface="ＭＳ Ｐゴシック" pitchFamily="-111" charset="-128"/>
                  <a:cs typeface="ＭＳ Ｐゴシック" pitchFamily="-111" charset="-128"/>
                </a:rPr>
                <a:t>好中球</a:t>
              </a:r>
              <a:endParaRPr kumimoji="1" lang="ja-JP" altLang="en-US" sz="1100">
                <a:ea typeface="ＭＳ Ｐゴシック" pitchFamily="-111" charset="-128"/>
                <a:cs typeface="ＭＳ Ｐゴシック" pitchFamily="-111" charset="-128"/>
              </a:endParaRPr>
            </a:p>
          </p:txBody>
        </p:sp>
        <p:sp>
          <p:nvSpPr>
            <p:cNvPr id="19" name="Rectangle 26">
              <a:extLst>
                <a:ext uri="{FF2B5EF4-FFF2-40B4-BE49-F238E27FC236}">
                  <a16:creationId xmlns:a16="http://schemas.microsoft.com/office/drawing/2014/main" id="{D3453886-21CE-0A44-A3B6-AFF80062ED78}"/>
                </a:ext>
              </a:extLst>
            </p:cNvPr>
            <p:cNvSpPr>
              <a:spLocks noChangeArrowheads="1"/>
            </p:cNvSpPr>
            <p:nvPr/>
          </p:nvSpPr>
          <p:spPr bwMode="auto">
            <a:xfrm rot="16200000">
              <a:off x="990" y="750"/>
              <a:ext cx="555" cy="145"/>
            </a:xfrm>
            <a:prstGeom prst="rect">
              <a:avLst/>
            </a:prstGeom>
            <a:noFill/>
            <a:ln w="9525">
              <a:noFill/>
              <a:miter lim="800000"/>
              <a:headEnd/>
              <a:tailEnd/>
            </a:ln>
          </p:spPr>
          <p:txBody>
            <a:bodyPr wrap="none" lIns="0" tIns="0" rIns="0" bIns="0">
              <a:prstTxWarp prst="textNoShape">
                <a:avLst/>
              </a:prstTxWarp>
              <a:spAutoFit/>
            </a:bodyPr>
            <a:lstStyle/>
            <a:p>
              <a:r>
                <a:rPr kumimoji="1" lang="ja-JP" altLang="en-US" sz="1100" dirty="0">
                  <a:solidFill>
                    <a:srgbClr val="000000"/>
                  </a:solidFill>
                  <a:latin typeface="ＭＳ Ｐゴシック" pitchFamily="-111" charset="-128"/>
                  <a:ea typeface="ＭＳ Ｐゴシック" pitchFamily="-111" charset="-128"/>
                  <a:cs typeface="ＭＳ Ｐゴシック" pitchFamily="-111" charset="-128"/>
                </a:rPr>
                <a:t>リンパ球</a:t>
              </a:r>
              <a:endParaRPr kumimoji="1" lang="ja-JP" altLang="en-US" sz="1100" dirty="0">
                <a:ea typeface="ＭＳ Ｐゴシック" pitchFamily="-111" charset="-128"/>
                <a:cs typeface="ＭＳ Ｐゴシック" pitchFamily="-111" charset="-128"/>
              </a:endParaRPr>
            </a:p>
          </p:txBody>
        </p:sp>
        <p:sp>
          <p:nvSpPr>
            <p:cNvPr id="20" name="Rectangle 27">
              <a:extLst>
                <a:ext uri="{FF2B5EF4-FFF2-40B4-BE49-F238E27FC236}">
                  <a16:creationId xmlns:a16="http://schemas.microsoft.com/office/drawing/2014/main" id="{743B31ED-F806-2C4F-B458-40B1B6CBE68E}"/>
                </a:ext>
              </a:extLst>
            </p:cNvPr>
            <p:cNvSpPr>
              <a:spLocks noChangeArrowheads="1"/>
            </p:cNvSpPr>
            <p:nvPr/>
          </p:nvSpPr>
          <p:spPr bwMode="auto">
            <a:xfrm>
              <a:off x="2625" y="3561"/>
              <a:ext cx="1092" cy="184"/>
            </a:xfrm>
            <a:prstGeom prst="rect">
              <a:avLst/>
            </a:prstGeom>
            <a:noFill/>
            <a:ln w="9525">
              <a:noFill/>
              <a:miter lim="800000"/>
              <a:headEnd/>
              <a:tailEnd/>
            </a:ln>
          </p:spPr>
          <p:txBody>
            <a:bodyPr lIns="0" tIns="0" rIns="0" bIns="0">
              <a:prstTxWarp prst="textNoShape">
                <a:avLst/>
              </a:prstTxWarp>
              <a:spAutoFit/>
            </a:bodyPr>
            <a:lstStyle/>
            <a:p>
              <a:r>
                <a:rPr kumimoji="1" lang="ja-JP" altLang="en-US" sz="1100" dirty="0">
                  <a:solidFill>
                    <a:srgbClr val="000000"/>
                  </a:solidFill>
                  <a:latin typeface="ＭＳ Ｐゴシック" pitchFamily="-111" charset="-128"/>
                  <a:ea typeface="ＭＳ Ｐゴシック" pitchFamily="-111" charset="-128"/>
                  <a:cs typeface="ＭＳ Ｐゴシック" pitchFamily="-111" charset="-128"/>
                </a:rPr>
                <a:t>経過日数（日）</a:t>
              </a:r>
              <a:endParaRPr kumimoji="1" lang="ja-JP" altLang="en-US" sz="1100" dirty="0">
                <a:ea typeface="ＭＳ Ｐゴシック" pitchFamily="-111" charset="-128"/>
                <a:cs typeface="ＭＳ Ｐゴシック" pitchFamily="-111" charset="-128"/>
              </a:endParaRPr>
            </a:p>
          </p:txBody>
        </p:sp>
        <p:sp>
          <p:nvSpPr>
            <p:cNvPr id="21" name="Rectangle 28">
              <a:extLst>
                <a:ext uri="{FF2B5EF4-FFF2-40B4-BE49-F238E27FC236}">
                  <a16:creationId xmlns:a16="http://schemas.microsoft.com/office/drawing/2014/main" id="{D303D788-3A97-7944-AF4A-0FCF9EA7BBC5}"/>
                </a:ext>
              </a:extLst>
            </p:cNvPr>
            <p:cNvSpPr>
              <a:spLocks noChangeArrowheads="1"/>
            </p:cNvSpPr>
            <p:nvPr/>
          </p:nvSpPr>
          <p:spPr bwMode="auto">
            <a:xfrm>
              <a:off x="1056" y="3238"/>
              <a:ext cx="60" cy="184"/>
            </a:xfrm>
            <a:prstGeom prst="rect">
              <a:avLst/>
            </a:prstGeom>
            <a:noFill/>
            <a:ln w="9525">
              <a:noFill/>
              <a:miter lim="800000"/>
              <a:headEnd/>
              <a:tailEnd/>
            </a:ln>
          </p:spPr>
          <p:txBody>
            <a:bodyPr wrap="none" lIns="0" tIns="0" rIns="0" bIns="0">
              <a:prstTxWarp prst="textNoShape">
                <a:avLst/>
              </a:prstTxWarp>
              <a:spAutoFit/>
            </a:bodyPr>
            <a:lstStyle/>
            <a:p>
              <a:r>
                <a:rPr kumimoji="1" lang="en-US" altLang="ja-JP" sz="1100">
                  <a:solidFill>
                    <a:srgbClr val="000000"/>
                  </a:solidFill>
                  <a:latin typeface="ＭＳ Ｐゴシック" pitchFamily="-111" charset="-128"/>
                  <a:ea typeface="ＭＳ Ｐゴシック" pitchFamily="-111" charset="-128"/>
                  <a:cs typeface="ＭＳ Ｐゴシック" pitchFamily="-111" charset="-128"/>
                </a:rPr>
                <a:t>0</a:t>
              </a:r>
              <a:endParaRPr kumimoji="1" lang="en-US" altLang="ja-JP" sz="1100">
                <a:ea typeface="ＭＳ Ｐゴシック" pitchFamily="-111" charset="-128"/>
                <a:cs typeface="ＭＳ Ｐゴシック" pitchFamily="-111" charset="-128"/>
              </a:endParaRPr>
            </a:p>
          </p:txBody>
        </p:sp>
        <p:sp>
          <p:nvSpPr>
            <p:cNvPr id="22" name="Rectangle 29">
              <a:extLst>
                <a:ext uri="{FF2B5EF4-FFF2-40B4-BE49-F238E27FC236}">
                  <a16:creationId xmlns:a16="http://schemas.microsoft.com/office/drawing/2014/main" id="{3A9FCB73-44C0-F446-9E5D-623A99263552}"/>
                </a:ext>
              </a:extLst>
            </p:cNvPr>
            <p:cNvSpPr>
              <a:spLocks noChangeArrowheads="1"/>
            </p:cNvSpPr>
            <p:nvPr/>
          </p:nvSpPr>
          <p:spPr bwMode="auto">
            <a:xfrm>
              <a:off x="1056" y="2822"/>
              <a:ext cx="60" cy="184"/>
            </a:xfrm>
            <a:prstGeom prst="rect">
              <a:avLst/>
            </a:prstGeom>
            <a:noFill/>
            <a:ln w="9525">
              <a:noFill/>
              <a:miter lim="800000"/>
              <a:headEnd/>
              <a:tailEnd/>
            </a:ln>
          </p:spPr>
          <p:txBody>
            <a:bodyPr wrap="none" lIns="0" tIns="0" rIns="0" bIns="0">
              <a:prstTxWarp prst="textNoShape">
                <a:avLst/>
              </a:prstTxWarp>
              <a:spAutoFit/>
            </a:bodyPr>
            <a:lstStyle/>
            <a:p>
              <a:r>
                <a:rPr kumimoji="1" lang="en-US" altLang="ja-JP" sz="1100">
                  <a:solidFill>
                    <a:srgbClr val="000000"/>
                  </a:solidFill>
                  <a:latin typeface="ＭＳ Ｐゴシック" pitchFamily="-111" charset="-128"/>
                  <a:ea typeface="ＭＳ Ｐゴシック" pitchFamily="-111" charset="-128"/>
                  <a:cs typeface="ＭＳ Ｐゴシック" pitchFamily="-111" charset="-128"/>
                </a:rPr>
                <a:t>2</a:t>
              </a:r>
              <a:endParaRPr kumimoji="1" lang="en-US" altLang="ja-JP" sz="1100">
                <a:ea typeface="ＭＳ Ｐゴシック" pitchFamily="-111" charset="-128"/>
                <a:cs typeface="ＭＳ Ｐゴシック" pitchFamily="-111" charset="-128"/>
              </a:endParaRPr>
            </a:p>
          </p:txBody>
        </p:sp>
        <p:sp>
          <p:nvSpPr>
            <p:cNvPr id="23" name="Rectangle 30">
              <a:extLst>
                <a:ext uri="{FF2B5EF4-FFF2-40B4-BE49-F238E27FC236}">
                  <a16:creationId xmlns:a16="http://schemas.microsoft.com/office/drawing/2014/main" id="{4C99851F-2847-BD45-95F1-C360194EB552}"/>
                </a:ext>
              </a:extLst>
            </p:cNvPr>
            <p:cNvSpPr>
              <a:spLocks noChangeArrowheads="1"/>
            </p:cNvSpPr>
            <p:nvPr/>
          </p:nvSpPr>
          <p:spPr bwMode="auto">
            <a:xfrm>
              <a:off x="1057" y="2386"/>
              <a:ext cx="60" cy="184"/>
            </a:xfrm>
            <a:prstGeom prst="rect">
              <a:avLst/>
            </a:prstGeom>
            <a:noFill/>
            <a:ln w="9525">
              <a:noFill/>
              <a:miter lim="800000"/>
              <a:headEnd/>
              <a:tailEnd/>
            </a:ln>
          </p:spPr>
          <p:txBody>
            <a:bodyPr wrap="none" lIns="0" tIns="0" rIns="0" bIns="0">
              <a:prstTxWarp prst="textNoShape">
                <a:avLst/>
              </a:prstTxWarp>
              <a:spAutoFit/>
            </a:bodyPr>
            <a:lstStyle/>
            <a:p>
              <a:r>
                <a:rPr kumimoji="1" lang="en-US" altLang="ja-JP" sz="1100">
                  <a:solidFill>
                    <a:srgbClr val="000000"/>
                  </a:solidFill>
                  <a:latin typeface="ＭＳ Ｐゴシック" pitchFamily="-111" charset="-128"/>
                  <a:ea typeface="ＭＳ Ｐゴシック" pitchFamily="-111" charset="-128"/>
                  <a:cs typeface="ＭＳ Ｐゴシック" pitchFamily="-111" charset="-128"/>
                </a:rPr>
                <a:t>4</a:t>
              </a:r>
              <a:endParaRPr kumimoji="1" lang="en-US" altLang="ja-JP" sz="1100">
                <a:ea typeface="ＭＳ Ｐゴシック" pitchFamily="-111" charset="-128"/>
                <a:cs typeface="ＭＳ Ｐゴシック" pitchFamily="-111" charset="-128"/>
              </a:endParaRPr>
            </a:p>
          </p:txBody>
        </p:sp>
        <p:sp>
          <p:nvSpPr>
            <p:cNvPr id="24" name="Rectangle 31">
              <a:extLst>
                <a:ext uri="{FF2B5EF4-FFF2-40B4-BE49-F238E27FC236}">
                  <a16:creationId xmlns:a16="http://schemas.microsoft.com/office/drawing/2014/main" id="{D512B66D-5ECD-BD44-97FF-D2B07B895B42}"/>
                </a:ext>
              </a:extLst>
            </p:cNvPr>
            <p:cNvSpPr>
              <a:spLocks noChangeArrowheads="1"/>
            </p:cNvSpPr>
            <p:nvPr/>
          </p:nvSpPr>
          <p:spPr bwMode="auto">
            <a:xfrm>
              <a:off x="1057" y="1980"/>
              <a:ext cx="60" cy="184"/>
            </a:xfrm>
            <a:prstGeom prst="rect">
              <a:avLst/>
            </a:prstGeom>
            <a:noFill/>
            <a:ln w="9525">
              <a:noFill/>
              <a:miter lim="800000"/>
              <a:headEnd/>
              <a:tailEnd/>
            </a:ln>
          </p:spPr>
          <p:txBody>
            <a:bodyPr wrap="none" lIns="0" tIns="0" rIns="0" bIns="0">
              <a:prstTxWarp prst="textNoShape">
                <a:avLst/>
              </a:prstTxWarp>
              <a:spAutoFit/>
            </a:bodyPr>
            <a:lstStyle/>
            <a:p>
              <a:r>
                <a:rPr kumimoji="1" lang="en-US" altLang="ja-JP" sz="1100">
                  <a:solidFill>
                    <a:srgbClr val="000000"/>
                  </a:solidFill>
                  <a:latin typeface="ＭＳ Ｐゴシック" pitchFamily="-111" charset="-128"/>
                  <a:ea typeface="ＭＳ Ｐゴシック" pitchFamily="-111" charset="-128"/>
                  <a:cs typeface="ＭＳ Ｐゴシック" pitchFamily="-111" charset="-128"/>
                </a:rPr>
                <a:t>6</a:t>
              </a:r>
              <a:endParaRPr kumimoji="1" lang="en-US" altLang="ja-JP" sz="1100">
                <a:ea typeface="ＭＳ Ｐゴシック" pitchFamily="-111" charset="-128"/>
                <a:cs typeface="ＭＳ Ｐゴシック" pitchFamily="-111" charset="-128"/>
              </a:endParaRPr>
            </a:p>
          </p:txBody>
        </p:sp>
        <p:sp>
          <p:nvSpPr>
            <p:cNvPr id="25" name="Rectangle 32">
              <a:extLst>
                <a:ext uri="{FF2B5EF4-FFF2-40B4-BE49-F238E27FC236}">
                  <a16:creationId xmlns:a16="http://schemas.microsoft.com/office/drawing/2014/main" id="{D9DE995C-8B8B-4340-AA92-475011E80691}"/>
                </a:ext>
              </a:extLst>
            </p:cNvPr>
            <p:cNvSpPr>
              <a:spLocks noChangeArrowheads="1"/>
            </p:cNvSpPr>
            <p:nvPr/>
          </p:nvSpPr>
          <p:spPr bwMode="auto">
            <a:xfrm>
              <a:off x="1056" y="1546"/>
              <a:ext cx="60" cy="184"/>
            </a:xfrm>
            <a:prstGeom prst="rect">
              <a:avLst/>
            </a:prstGeom>
            <a:noFill/>
            <a:ln w="9525">
              <a:noFill/>
              <a:miter lim="800000"/>
              <a:headEnd/>
              <a:tailEnd/>
            </a:ln>
          </p:spPr>
          <p:txBody>
            <a:bodyPr wrap="none" lIns="0" tIns="0" rIns="0" bIns="0">
              <a:prstTxWarp prst="textNoShape">
                <a:avLst/>
              </a:prstTxWarp>
              <a:spAutoFit/>
            </a:bodyPr>
            <a:lstStyle/>
            <a:p>
              <a:r>
                <a:rPr kumimoji="1" lang="en-US" altLang="ja-JP" sz="1100">
                  <a:solidFill>
                    <a:srgbClr val="000000"/>
                  </a:solidFill>
                  <a:latin typeface="ＭＳ Ｐゴシック" pitchFamily="-111" charset="-128"/>
                  <a:ea typeface="ＭＳ Ｐゴシック" pitchFamily="-111" charset="-128"/>
                  <a:cs typeface="ＭＳ Ｐゴシック" pitchFamily="-111" charset="-128"/>
                </a:rPr>
                <a:t>8</a:t>
              </a:r>
              <a:endParaRPr kumimoji="1" lang="en-US" altLang="ja-JP" sz="1100">
                <a:ea typeface="ＭＳ Ｐゴシック" pitchFamily="-111" charset="-128"/>
                <a:cs typeface="ＭＳ Ｐゴシック" pitchFamily="-111" charset="-128"/>
              </a:endParaRPr>
            </a:p>
          </p:txBody>
        </p:sp>
        <p:sp>
          <p:nvSpPr>
            <p:cNvPr id="26" name="Rectangle 33">
              <a:extLst>
                <a:ext uri="{FF2B5EF4-FFF2-40B4-BE49-F238E27FC236}">
                  <a16:creationId xmlns:a16="http://schemas.microsoft.com/office/drawing/2014/main" id="{FE2DA239-DC4D-F84F-9F5A-C1F478BE889A}"/>
                </a:ext>
              </a:extLst>
            </p:cNvPr>
            <p:cNvSpPr>
              <a:spLocks noChangeArrowheads="1"/>
            </p:cNvSpPr>
            <p:nvPr/>
          </p:nvSpPr>
          <p:spPr bwMode="auto">
            <a:xfrm>
              <a:off x="985" y="1124"/>
              <a:ext cx="121" cy="184"/>
            </a:xfrm>
            <a:prstGeom prst="rect">
              <a:avLst/>
            </a:prstGeom>
            <a:noFill/>
            <a:ln w="9525">
              <a:noFill/>
              <a:miter lim="800000"/>
              <a:headEnd/>
              <a:tailEnd/>
            </a:ln>
          </p:spPr>
          <p:txBody>
            <a:bodyPr wrap="none" lIns="0" tIns="0" rIns="0" bIns="0">
              <a:prstTxWarp prst="textNoShape">
                <a:avLst/>
              </a:prstTxWarp>
              <a:spAutoFit/>
            </a:bodyPr>
            <a:lstStyle/>
            <a:p>
              <a:r>
                <a:rPr kumimoji="1" lang="en-US" altLang="ja-JP" sz="1100">
                  <a:solidFill>
                    <a:srgbClr val="000000"/>
                  </a:solidFill>
                  <a:latin typeface="ＭＳ Ｐゴシック" pitchFamily="-111" charset="-128"/>
                  <a:ea typeface="ＭＳ Ｐゴシック" pitchFamily="-111" charset="-128"/>
                  <a:cs typeface="ＭＳ Ｐゴシック" pitchFamily="-111" charset="-128"/>
                </a:rPr>
                <a:t>10</a:t>
              </a:r>
              <a:endParaRPr kumimoji="1" lang="en-US" altLang="ja-JP" sz="1100">
                <a:ea typeface="ＭＳ Ｐゴシック" pitchFamily="-111" charset="-128"/>
                <a:cs typeface="ＭＳ Ｐゴシック" pitchFamily="-111" charset="-128"/>
              </a:endParaRPr>
            </a:p>
          </p:txBody>
        </p:sp>
        <p:sp>
          <p:nvSpPr>
            <p:cNvPr id="27" name="Rectangle 34">
              <a:extLst>
                <a:ext uri="{FF2B5EF4-FFF2-40B4-BE49-F238E27FC236}">
                  <a16:creationId xmlns:a16="http://schemas.microsoft.com/office/drawing/2014/main" id="{257B73F5-8104-C240-8BB2-38157DF4CFB1}"/>
                </a:ext>
              </a:extLst>
            </p:cNvPr>
            <p:cNvSpPr>
              <a:spLocks noChangeArrowheads="1"/>
            </p:cNvSpPr>
            <p:nvPr/>
          </p:nvSpPr>
          <p:spPr bwMode="auto">
            <a:xfrm>
              <a:off x="1705" y="1157"/>
              <a:ext cx="362" cy="184"/>
            </a:xfrm>
            <a:prstGeom prst="rect">
              <a:avLst/>
            </a:prstGeom>
            <a:noFill/>
            <a:ln w="9525">
              <a:noFill/>
              <a:miter lim="800000"/>
              <a:headEnd/>
              <a:tailEnd/>
            </a:ln>
          </p:spPr>
          <p:txBody>
            <a:bodyPr wrap="none" lIns="0" tIns="0" rIns="0" bIns="0">
              <a:prstTxWarp prst="textNoShape">
                <a:avLst/>
              </a:prstTxWarp>
              <a:spAutoFit/>
            </a:bodyPr>
            <a:lstStyle/>
            <a:p>
              <a:r>
                <a:rPr kumimoji="1" lang="ja-JP" altLang="en-US" sz="1100">
                  <a:solidFill>
                    <a:srgbClr val="000000"/>
                  </a:solidFill>
                  <a:latin typeface="ＭＳ Ｐゴシック" pitchFamily="-111" charset="-128"/>
                  <a:ea typeface="ＭＳ Ｐゴシック" pitchFamily="-111" charset="-128"/>
                  <a:cs typeface="ＭＳ Ｐゴシック" pitchFamily="-111" charset="-128"/>
                </a:rPr>
                <a:t>血小板</a:t>
              </a:r>
              <a:endParaRPr kumimoji="1" lang="ja-JP" altLang="en-US" sz="1100">
                <a:ea typeface="ＭＳ Ｐゴシック" pitchFamily="-111" charset="-128"/>
                <a:cs typeface="ＭＳ Ｐゴシック" pitchFamily="-111" charset="-128"/>
              </a:endParaRPr>
            </a:p>
          </p:txBody>
        </p:sp>
        <p:sp>
          <p:nvSpPr>
            <p:cNvPr id="28" name="Text Box 35">
              <a:extLst>
                <a:ext uri="{FF2B5EF4-FFF2-40B4-BE49-F238E27FC236}">
                  <a16:creationId xmlns:a16="http://schemas.microsoft.com/office/drawing/2014/main" id="{9EC79B0C-B78D-AE4E-BEC5-8C61C4271879}"/>
                </a:ext>
              </a:extLst>
            </p:cNvPr>
            <p:cNvSpPr txBox="1">
              <a:spLocks noChangeArrowheads="1"/>
            </p:cNvSpPr>
            <p:nvPr/>
          </p:nvSpPr>
          <p:spPr bwMode="auto">
            <a:xfrm>
              <a:off x="786" y="302"/>
              <a:ext cx="934" cy="285"/>
            </a:xfrm>
            <a:prstGeom prst="rect">
              <a:avLst/>
            </a:prstGeom>
            <a:noFill/>
            <a:ln w="9525">
              <a:noFill/>
              <a:miter lim="800000"/>
              <a:headEnd/>
              <a:tailEnd/>
            </a:ln>
          </p:spPr>
          <p:txBody>
            <a:bodyPr>
              <a:prstTxWarp prst="textNoShape">
                <a:avLst/>
              </a:prstTxWarp>
              <a:spAutoFit/>
            </a:bodyPr>
            <a:lstStyle/>
            <a:p>
              <a:pPr>
                <a:spcBef>
                  <a:spcPct val="50000"/>
                </a:spcBef>
              </a:pPr>
              <a:r>
                <a:rPr kumimoji="1" lang="en-US" altLang="ja-JP" sz="1100" dirty="0">
                  <a:ea typeface="ＭＳ Ｐゴシック" pitchFamily="-111" charset="-128"/>
                  <a:cs typeface="ＭＳ Ｐゴシック" pitchFamily="-111" charset="-128"/>
                </a:rPr>
                <a:t>X1000/</a:t>
              </a:r>
              <a:r>
                <a:rPr kumimoji="1" lang="en-US" altLang="ja-JP" sz="1100" dirty="0" err="1">
                  <a:ea typeface="ＭＳ Ｐゴシック" pitchFamily="-111" charset="-128"/>
                  <a:cs typeface="ＭＳ Ｐゴシック" pitchFamily="-111" charset="-128"/>
                </a:rPr>
                <a:t>μl</a:t>
              </a:r>
              <a:endParaRPr kumimoji="1" lang="en-US" altLang="ja-JP" sz="1100" dirty="0">
                <a:ea typeface="ＭＳ Ｐゴシック" pitchFamily="-111" charset="-128"/>
                <a:cs typeface="ＭＳ Ｐゴシック" pitchFamily="-111" charset="-128"/>
              </a:endParaRPr>
            </a:p>
          </p:txBody>
        </p:sp>
        <p:sp>
          <p:nvSpPr>
            <p:cNvPr id="29" name="Text Box 36">
              <a:extLst>
                <a:ext uri="{FF2B5EF4-FFF2-40B4-BE49-F238E27FC236}">
                  <a16:creationId xmlns:a16="http://schemas.microsoft.com/office/drawing/2014/main" id="{B6833B1C-CCC6-BA44-B8DB-C42D8C3559D7}"/>
                </a:ext>
              </a:extLst>
            </p:cNvPr>
            <p:cNvSpPr txBox="1">
              <a:spLocks noChangeArrowheads="1"/>
            </p:cNvSpPr>
            <p:nvPr/>
          </p:nvSpPr>
          <p:spPr bwMode="auto">
            <a:xfrm>
              <a:off x="4841" y="1117"/>
              <a:ext cx="932" cy="285"/>
            </a:xfrm>
            <a:prstGeom prst="rect">
              <a:avLst/>
            </a:prstGeom>
            <a:noFill/>
            <a:ln w="9525">
              <a:noFill/>
              <a:miter lim="800000"/>
              <a:headEnd/>
              <a:tailEnd/>
            </a:ln>
          </p:spPr>
          <p:txBody>
            <a:bodyPr>
              <a:prstTxWarp prst="textNoShape">
                <a:avLst/>
              </a:prstTxWarp>
              <a:spAutoFit/>
            </a:bodyPr>
            <a:lstStyle/>
            <a:p>
              <a:pPr>
                <a:spcBef>
                  <a:spcPct val="50000"/>
                </a:spcBef>
              </a:pPr>
              <a:r>
                <a:rPr kumimoji="1" lang="en-US" altLang="ja-JP" sz="1100">
                  <a:ea typeface="ＭＳ Ｐゴシック" pitchFamily="-111" charset="-128"/>
                  <a:cs typeface="ＭＳ Ｐゴシック" pitchFamily="-111" charset="-128"/>
                </a:rPr>
                <a:t>X1000/μl</a:t>
              </a:r>
            </a:p>
          </p:txBody>
        </p:sp>
        <p:grpSp>
          <p:nvGrpSpPr>
            <p:cNvPr id="30" name="Group 37">
              <a:extLst>
                <a:ext uri="{FF2B5EF4-FFF2-40B4-BE49-F238E27FC236}">
                  <a16:creationId xmlns:a16="http://schemas.microsoft.com/office/drawing/2014/main" id="{D19300F9-DBA3-EE45-8242-9FFC1728EA71}"/>
                </a:ext>
              </a:extLst>
            </p:cNvPr>
            <p:cNvGrpSpPr>
              <a:grpSpLocks/>
            </p:cNvGrpSpPr>
            <p:nvPr/>
          </p:nvGrpSpPr>
          <p:grpSpPr bwMode="auto">
            <a:xfrm>
              <a:off x="5184" y="1434"/>
              <a:ext cx="99" cy="1905"/>
              <a:chOff x="4740" y="2160"/>
              <a:chExt cx="90" cy="1633"/>
            </a:xfrm>
          </p:grpSpPr>
          <p:sp>
            <p:nvSpPr>
              <p:cNvPr id="72" name="Line 38">
                <a:extLst>
                  <a:ext uri="{FF2B5EF4-FFF2-40B4-BE49-F238E27FC236}">
                    <a16:creationId xmlns:a16="http://schemas.microsoft.com/office/drawing/2014/main" id="{AFCEF977-61C5-B141-A71C-79E824B28934}"/>
                  </a:ext>
                </a:extLst>
              </p:cNvPr>
              <p:cNvSpPr>
                <a:spLocks noChangeShapeType="1"/>
              </p:cNvSpPr>
              <p:nvPr/>
            </p:nvSpPr>
            <p:spPr bwMode="auto">
              <a:xfrm>
                <a:off x="4830" y="2160"/>
                <a:ext cx="0" cy="1633"/>
              </a:xfrm>
              <a:prstGeom prst="line">
                <a:avLst/>
              </a:prstGeom>
              <a:noFill/>
              <a:ln w="19050">
                <a:solidFill>
                  <a:schemeClr val="accent2"/>
                </a:solidFill>
                <a:round/>
                <a:headEnd/>
                <a:tailEnd/>
              </a:ln>
            </p:spPr>
            <p:txBody>
              <a:bodyPr>
                <a:prstTxWarp prst="textNoShape">
                  <a:avLst/>
                </a:prstTxWarp>
              </a:bodyPr>
              <a:lstStyle/>
              <a:p>
                <a:endParaRPr lang="ja-JP" altLang="en-US" sz="1400"/>
              </a:p>
            </p:txBody>
          </p:sp>
          <p:sp>
            <p:nvSpPr>
              <p:cNvPr id="73" name="Line 39">
                <a:extLst>
                  <a:ext uri="{FF2B5EF4-FFF2-40B4-BE49-F238E27FC236}">
                    <a16:creationId xmlns:a16="http://schemas.microsoft.com/office/drawing/2014/main" id="{B2B53D2A-3A87-0147-817F-E01F2C2545EF}"/>
                  </a:ext>
                </a:extLst>
              </p:cNvPr>
              <p:cNvSpPr>
                <a:spLocks noChangeShapeType="1"/>
              </p:cNvSpPr>
              <p:nvPr/>
            </p:nvSpPr>
            <p:spPr bwMode="auto">
              <a:xfrm>
                <a:off x="4740" y="3249"/>
                <a:ext cx="90" cy="0"/>
              </a:xfrm>
              <a:prstGeom prst="line">
                <a:avLst/>
              </a:prstGeom>
              <a:noFill/>
              <a:ln w="19050">
                <a:solidFill>
                  <a:schemeClr val="accent2"/>
                </a:solidFill>
                <a:round/>
                <a:headEnd/>
                <a:tailEnd/>
              </a:ln>
            </p:spPr>
            <p:txBody>
              <a:bodyPr>
                <a:prstTxWarp prst="textNoShape">
                  <a:avLst/>
                </a:prstTxWarp>
              </a:bodyPr>
              <a:lstStyle/>
              <a:p>
                <a:endParaRPr lang="ja-JP" altLang="en-US" sz="1400"/>
              </a:p>
            </p:txBody>
          </p:sp>
          <p:sp>
            <p:nvSpPr>
              <p:cNvPr id="74" name="Line 40">
                <a:extLst>
                  <a:ext uri="{FF2B5EF4-FFF2-40B4-BE49-F238E27FC236}">
                    <a16:creationId xmlns:a16="http://schemas.microsoft.com/office/drawing/2014/main" id="{64ED762D-E147-844A-8E19-1BA90195C797}"/>
                  </a:ext>
                </a:extLst>
              </p:cNvPr>
              <p:cNvSpPr>
                <a:spLocks noChangeShapeType="1"/>
              </p:cNvSpPr>
              <p:nvPr/>
            </p:nvSpPr>
            <p:spPr bwMode="auto">
              <a:xfrm>
                <a:off x="4740" y="2705"/>
                <a:ext cx="90" cy="0"/>
              </a:xfrm>
              <a:prstGeom prst="line">
                <a:avLst/>
              </a:prstGeom>
              <a:noFill/>
              <a:ln w="19050">
                <a:solidFill>
                  <a:schemeClr val="accent2"/>
                </a:solidFill>
                <a:round/>
                <a:headEnd/>
                <a:tailEnd/>
              </a:ln>
            </p:spPr>
            <p:txBody>
              <a:bodyPr>
                <a:prstTxWarp prst="textNoShape">
                  <a:avLst/>
                </a:prstTxWarp>
              </a:bodyPr>
              <a:lstStyle/>
              <a:p>
                <a:endParaRPr lang="ja-JP" altLang="en-US" sz="1400"/>
              </a:p>
            </p:txBody>
          </p:sp>
          <p:sp>
            <p:nvSpPr>
              <p:cNvPr id="75" name="Line 41">
                <a:extLst>
                  <a:ext uri="{FF2B5EF4-FFF2-40B4-BE49-F238E27FC236}">
                    <a16:creationId xmlns:a16="http://schemas.microsoft.com/office/drawing/2014/main" id="{A02A606F-E732-F744-83CF-509F61ACABF7}"/>
                  </a:ext>
                </a:extLst>
              </p:cNvPr>
              <p:cNvSpPr>
                <a:spLocks noChangeShapeType="1"/>
              </p:cNvSpPr>
              <p:nvPr/>
            </p:nvSpPr>
            <p:spPr bwMode="auto">
              <a:xfrm>
                <a:off x="4740" y="2160"/>
                <a:ext cx="90" cy="0"/>
              </a:xfrm>
              <a:prstGeom prst="line">
                <a:avLst/>
              </a:prstGeom>
              <a:noFill/>
              <a:ln w="19050">
                <a:solidFill>
                  <a:schemeClr val="accent2"/>
                </a:solidFill>
                <a:round/>
                <a:headEnd/>
                <a:tailEnd/>
              </a:ln>
            </p:spPr>
            <p:txBody>
              <a:bodyPr>
                <a:prstTxWarp prst="textNoShape">
                  <a:avLst/>
                </a:prstTxWarp>
              </a:bodyPr>
              <a:lstStyle/>
              <a:p>
                <a:endParaRPr lang="ja-JP" altLang="en-US" sz="1400"/>
              </a:p>
            </p:txBody>
          </p:sp>
        </p:grpSp>
        <p:grpSp>
          <p:nvGrpSpPr>
            <p:cNvPr id="31" name="Group 42">
              <a:extLst>
                <a:ext uri="{FF2B5EF4-FFF2-40B4-BE49-F238E27FC236}">
                  <a16:creationId xmlns:a16="http://schemas.microsoft.com/office/drawing/2014/main" id="{B0B44CAC-335A-154E-95B6-98B2B975504F}"/>
                </a:ext>
              </a:extLst>
            </p:cNvPr>
            <p:cNvGrpSpPr>
              <a:grpSpLocks/>
            </p:cNvGrpSpPr>
            <p:nvPr/>
          </p:nvGrpSpPr>
          <p:grpSpPr bwMode="auto">
            <a:xfrm>
              <a:off x="1499" y="3249"/>
              <a:ext cx="3784" cy="90"/>
              <a:chOff x="1383" y="3385"/>
              <a:chExt cx="3493" cy="90"/>
            </a:xfrm>
          </p:grpSpPr>
          <p:sp>
            <p:nvSpPr>
              <p:cNvPr id="58" name="Line 43">
                <a:extLst>
                  <a:ext uri="{FF2B5EF4-FFF2-40B4-BE49-F238E27FC236}">
                    <a16:creationId xmlns:a16="http://schemas.microsoft.com/office/drawing/2014/main" id="{06C5D3BE-CD71-0043-97A5-C449358F5F95}"/>
                  </a:ext>
                </a:extLst>
              </p:cNvPr>
              <p:cNvSpPr>
                <a:spLocks noChangeShapeType="1"/>
              </p:cNvSpPr>
              <p:nvPr/>
            </p:nvSpPr>
            <p:spPr bwMode="auto">
              <a:xfrm>
                <a:off x="1383" y="3475"/>
                <a:ext cx="3493" cy="0"/>
              </a:xfrm>
              <a:prstGeom prst="line">
                <a:avLst/>
              </a:prstGeom>
              <a:noFill/>
              <a:ln w="19050">
                <a:solidFill>
                  <a:schemeClr val="tx1"/>
                </a:solidFill>
                <a:round/>
                <a:headEnd/>
                <a:tailEnd/>
              </a:ln>
            </p:spPr>
            <p:txBody>
              <a:bodyPr>
                <a:prstTxWarp prst="textNoShape">
                  <a:avLst/>
                </a:prstTxWarp>
              </a:bodyPr>
              <a:lstStyle/>
              <a:p>
                <a:endParaRPr lang="ja-JP" altLang="en-US" sz="1400"/>
              </a:p>
            </p:txBody>
          </p:sp>
          <p:sp>
            <p:nvSpPr>
              <p:cNvPr id="59" name="Line 44">
                <a:extLst>
                  <a:ext uri="{FF2B5EF4-FFF2-40B4-BE49-F238E27FC236}">
                    <a16:creationId xmlns:a16="http://schemas.microsoft.com/office/drawing/2014/main" id="{9D4D109E-726A-1540-B1D8-578FB2890EF1}"/>
                  </a:ext>
                </a:extLst>
              </p:cNvPr>
              <p:cNvSpPr>
                <a:spLocks noChangeShapeType="1"/>
              </p:cNvSpPr>
              <p:nvPr/>
            </p:nvSpPr>
            <p:spPr bwMode="auto">
              <a:xfrm>
                <a:off x="1383" y="3385"/>
                <a:ext cx="0" cy="90"/>
              </a:xfrm>
              <a:prstGeom prst="line">
                <a:avLst/>
              </a:prstGeom>
              <a:noFill/>
              <a:ln w="19050">
                <a:solidFill>
                  <a:schemeClr val="tx1"/>
                </a:solidFill>
                <a:round/>
                <a:headEnd/>
                <a:tailEnd/>
              </a:ln>
            </p:spPr>
            <p:txBody>
              <a:bodyPr>
                <a:prstTxWarp prst="textNoShape">
                  <a:avLst/>
                </a:prstTxWarp>
              </a:bodyPr>
              <a:lstStyle/>
              <a:p>
                <a:endParaRPr lang="ja-JP" altLang="en-US" sz="1400"/>
              </a:p>
            </p:txBody>
          </p:sp>
          <p:sp>
            <p:nvSpPr>
              <p:cNvPr id="60" name="Line 45">
                <a:extLst>
                  <a:ext uri="{FF2B5EF4-FFF2-40B4-BE49-F238E27FC236}">
                    <a16:creationId xmlns:a16="http://schemas.microsoft.com/office/drawing/2014/main" id="{E9458A34-E415-E544-837E-468B4A2F79F0}"/>
                  </a:ext>
                </a:extLst>
              </p:cNvPr>
              <p:cNvSpPr>
                <a:spLocks noChangeShapeType="1"/>
              </p:cNvSpPr>
              <p:nvPr/>
            </p:nvSpPr>
            <p:spPr bwMode="auto">
              <a:xfrm>
                <a:off x="1655" y="3385"/>
                <a:ext cx="0" cy="90"/>
              </a:xfrm>
              <a:prstGeom prst="line">
                <a:avLst/>
              </a:prstGeom>
              <a:noFill/>
              <a:ln w="19050">
                <a:solidFill>
                  <a:schemeClr val="tx1"/>
                </a:solidFill>
                <a:round/>
                <a:headEnd/>
                <a:tailEnd/>
              </a:ln>
            </p:spPr>
            <p:txBody>
              <a:bodyPr>
                <a:prstTxWarp prst="textNoShape">
                  <a:avLst/>
                </a:prstTxWarp>
              </a:bodyPr>
              <a:lstStyle/>
              <a:p>
                <a:endParaRPr lang="ja-JP" altLang="en-US" sz="1400"/>
              </a:p>
            </p:txBody>
          </p:sp>
          <p:sp>
            <p:nvSpPr>
              <p:cNvPr id="61" name="Line 46">
                <a:extLst>
                  <a:ext uri="{FF2B5EF4-FFF2-40B4-BE49-F238E27FC236}">
                    <a16:creationId xmlns:a16="http://schemas.microsoft.com/office/drawing/2014/main" id="{F728216B-3768-0A4A-98C3-5798EAEDC8A9}"/>
                  </a:ext>
                </a:extLst>
              </p:cNvPr>
              <p:cNvSpPr>
                <a:spLocks noChangeShapeType="1"/>
              </p:cNvSpPr>
              <p:nvPr/>
            </p:nvSpPr>
            <p:spPr bwMode="auto">
              <a:xfrm>
                <a:off x="1927" y="3385"/>
                <a:ext cx="0" cy="90"/>
              </a:xfrm>
              <a:prstGeom prst="line">
                <a:avLst/>
              </a:prstGeom>
              <a:noFill/>
              <a:ln w="19050">
                <a:solidFill>
                  <a:schemeClr val="tx1"/>
                </a:solidFill>
                <a:round/>
                <a:headEnd/>
                <a:tailEnd/>
              </a:ln>
            </p:spPr>
            <p:txBody>
              <a:bodyPr>
                <a:prstTxWarp prst="textNoShape">
                  <a:avLst/>
                </a:prstTxWarp>
              </a:bodyPr>
              <a:lstStyle/>
              <a:p>
                <a:endParaRPr lang="ja-JP" altLang="en-US" sz="1400"/>
              </a:p>
            </p:txBody>
          </p:sp>
          <p:sp>
            <p:nvSpPr>
              <p:cNvPr id="62" name="Line 47">
                <a:extLst>
                  <a:ext uri="{FF2B5EF4-FFF2-40B4-BE49-F238E27FC236}">
                    <a16:creationId xmlns:a16="http://schemas.microsoft.com/office/drawing/2014/main" id="{13DBE7EF-3A91-024C-887B-E3371196339C}"/>
                  </a:ext>
                </a:extLst>
              </p:cNvPr>
              <p:cNvSpPr>
                <a:spLocks noChangeShapeType="1"/>
              </p:cNvSpPr>
              <p:nvPr/>
            </p:nvSpPr>
            <p:spPr bwMode="auto">
              <a:xfrm>
                <a:off x="2245" y="3385"/>
                <a:ext cx="0" cy="90"/>
              </a:xfrm>
              <a:prstGeom prst="line">
                <a:avLst/>
              </a:prstGeom>
              <a:noFill/>
              <a:ln w="19050">
                <a:solidFill>
                  <a:schemeClr val="tx1"/>
                </a:solidFill>
                <a:round/>
                <a:headEnd/>
                <a:tailEnd/>
              </a:ln>
            </p:spPr>
            <p:txBody>
              <a:bodyPr>
                <a:prstTxWarp prst="textNoShape">
                  <a:avLst/>
                </a:prstTxWarp>
              </a:bodyPr>
              <a:lstStyle/>
              <a:p>
                <a:endParaRPr lang="ja-JP" altLang="en-US" sz="1400"/>
              </a:p>
            </p:txBody>
          </p:sp>
          <p:sp>
            <p:nvSpPr>
              <p:cNvPr id="63" name="Line 48">
                <a:extLst>
                  <a:ext uri="{FF2B5EF4-FFF2-40B4-BE49-F238E27FC236}">
                    <a16:creationId xmlns:a16="http://schemas.microsoft.com/office/drawing/2014/main" id="{03A11F8F-BE57-A64B-BD1A-881D4BACD876}"/>
                  </a:ext>
                </a:extLst>
              </p:cNvPr>
              <p:cNvSpPr>
                <a:spLocks noChangeShapeType="1"/>
              </p:cNvSpPr>
              <p:nvPr/>
            </p:nvSpPr>
            <p:spPr bwMode="auto">
              <a:xfrm>
                <a:off x="2517" y="3385"/>
                <a:ext cx="0" cy="90"/>
              </a:xfrm>
              <a:prstGeom prst="line">
                <a:avLst/>
              </a:prstGeom>
              <a:noFill/>
              <a:ln w="19050">
                <a:solidFill>
                  <a:schemeClr val="tx1"/>
                </a:solidFill>
                <a:round/>
                <a:headEnd/>
                <a:tailEnd/>
              </a:ln>
            </p:spPr>
            <p:txBody>
              <a:bodyPr>
                <a:prstTxWarp prst="textNoShape">
                  <a:avLst/>
                </a:prstTxWarp>
              </a:bodyPr>
              <a:lstStyle/>
              <a:p>
                <a:endParaRPr lang="ja-JP" altLang="en-US" sz="1400"/>
              </a:p>
            </p:txBody>
          </p:sp>
          <p:sp>
            <p:nvSpPr>
              <p:cNvPr id="64" name="Line 49">
                <a:extLst>
                  <a:ext uri="{FF2B5EF4-FFF2-40B4-BE49-F238E27FC236}">
                    <a16:creationId xmlns:a16="http://schemas.microsoft.com/office/drawing/2014/main" id="{F48A1D75-506C-BC4D-8B29-48329DCD4EF4}"/>
                  </a:ext>
                </a:extLst>
              </p:cNvPr>
              <p:cNvSpPr>
                <a:spLocks noChangeShapeType="1"/>
              </p:cNvSpPr>
              <p:nvPr/>
            </p:nvSpPr>
            <p:spPr bwMode="auto">
              <a:xfrm>
                <a:off x="2835" y="3385"/>
                <a:ext cx="0" cy="90"/>
              </a:xfrm>
              <a:prstGeom prst="line">
                <a:avLst/>
              </a:prstGeom>
              <a:noFill/>
              <a:ln w="19050">
                <a:solidFill>
                  <a:schemeClr val="tx1"/>
                </a:solidFill>
                <a:round/>
                <a:headEnd/>
                <a:tailEnd/>
              </a:ln>
            </p:spPr>
            <p:txBody>
              <a:bodyPr>
                <a:prstTxWarp prst="textNoShape">
                  <a:avLst/>
                </a:prstTxWarp>
              </a:bodyPr>
              <a:lstStyle/>
              <a:p>
                <a:endParaRPr lang="ja-JP" altLang="en-US" sz="1400"/>
              </a:p>
            </p:txBody>
          </p:sp>
          <p:sp>
            <p:nvSpPr>
              <p:cNvPr id="65" name="Line 50">
                <a:extLst>
                  <a:ext uri="{FF2B5EF4-FFF2-40B4-BE49-F238E27FC236}">
                    <a16:creationId xmlns:a16="http://schemas.microsoft.com/office/drawing/2014/main" id="{2B138FBE-0B7C-374B-9A07-38E7C9D39BE5}"/>
                  </a:ext>
                </a:extLst>
              </p:cNvPr>
              <p:cNvSpPr>
                <a:spLocks noChangeShapeType="1"/>
              </p:cNvSpPr>
              <p:nvPr/>
            </p:nvSpPr>
            <p:spPr bwMode="auto">
              <a:xfrm>
                <a:off x="3107" y="3385"/>
                <a:ext cx="0" cy="90"/>
              </a:xfrm>
              <a:prstGeom prst="line">
                <a:avLst/>
              </a:prstGeom>
              <a:noFill/>
              <a:ln w="19050">
                <a:solidFill>
                  <a:schemeClr val="tx1"/>
                </a:solidFill>
                <a:round/>
                <a:headEnd/>
                <a:tailEnd/>
              </a:ln>
            </p:spPr>
            <p:txBody>
              <a:bodyPr>
                <a:prstTxWarp prst="textNoShape">
                  <a:avLst/>
                </a:prstTxWarp>
              </a:bodyPr>
              <a:lstStyle/>
              <a:p>
                <a:endParaRPr lang="ja-JP" altLang="en-US" sz="1400"/>
              </a:p>
            </p:txBody>
          </p:sp>
          <p:sp>
            <p:nvSpPr>
              <p:cNvPr id="66" name="Line 51">
                <a:extLst>
                  <a:ext uri="{FF2B5EF4-FFF2-40B4-BE49-F238E27FC236}">
                    <a16:creationId xmlns:a16="http://schemas.microsoft.com/office/drawing/2014/main" id="{7886F85E-E21D-9944-B884-6D0AD424D2F8}"/>
                  </a:ext>
                </a:extLst>
              </p:cNvPr>
              <p:cNvSpPr>
                <a:spLocks noChangeShapeType="1"/>
              </p:cNvSpPr>
              <p:nvPr/>
            </p:nvSpPr>
            <p:spPr bwMode="auto">
              <a:xfrm>
                <a:off x="3969" y="3385"/>
                <a:ext cx="0" cy="90"/>
              </a:xfrm>
              <a:prstGeom prst="line">
                <a:avLst/>
              </a:prstGeom>
              <a:noFill/>
              <a:ln w="19050">
                <a:solidFill>
                  <a:schemeClr val="tx1"/>
                </a:solidFill>
                <a:round/>
                <a:headEnd/>
                <a:tailEnd/>
              </a:ln>
            </p:spPr>
            <p:txBody>
              <a:bodyPr>
                <a:prstTxWarp prst="textNoShape">
                  <a:avLst/>
                </a:prstTxWarp>
              </a:bodyPr>
              <a:lstStyle/>
              <a:p>
                <a:endParaRPr lang="ja-JP" altLang="en-US" sz="1400"/>
              </a:p>
            </p:txBody>
          </p:sp>
          <p:sp>
            <p:nvSpPr>
              <p:cNvPr id="67" name="Line 52">
                <a:extLst>
                  <a:ext uri="{FF2B5EF4-FFF2-40B4-BE49-F238E27FC236}">
                    <a16:creationId xmlns:a16="http://schemas.microsoft.com/office/drawing/2014/main" id="{DC682547-8ECE-3548-AE07-01EAC0F5FEC0}"/>
                  </a:ext>
                </a:extLst>
              </p:cNvPr>
              <p:cNvSpPr>
                <a:spLocks noChangeShapeType="1"/>
              </p:cNvSpPr>
              <p:nvPr/>
            </p:nvSpPr>
            <p:spPr bwMode="auto">
              <a:xfrm>
                <a:off x="4286" y="3385"/>
                <a:ext cx="0" cy="90"/>
              </a:xfrm>
              <a:prstGeom prst="line">
                <a:avLst/>
              </a:prstGeom>
              <a:noFill/>
              <a:ln w="19050">
                <a:solidFill>
                  <a:schemeClr val="tx1"/>
                </a:solidFill>
                <a:round/>
                <a:headEnd/>
                <a:tailEnd/>
              </a:ln>
            </p:spPr>
            <p:txBody>
              <a:bodyPr>
                <a:prstTxWarp prst="textNoShape">
                  <a:avLst/>
                </a:prstTxWarp>
              </a:bodyPr>
              <a:lstStyle/>
              <a:p>
                <a:endParaRPr lang="ja-JP" altLang="en-US" sz="1400"/>
              </a:p>
            </p:txBody>
          </p:sp>
          <p:sp>
            <p:nvSpPr>
              <p:cNvPr id="68" name="Line 53">
                <a:extLst>
                  <a:ext uri="{FF2B5EF4-FFF2-40B4-BE49-F238E27FC236}">
                    <a16:creationId xmlns:a16="http://schemas.microsoft.com/office/drawing/2014/main" id="{AD9CCD5D-32A1-9C4E-85DC-8E4DE5D0BBF5}"/>
                  </a:ext>
                </a:extLst>
              </p:cNvPr>
              <p:cNvSpPr>
                <a:spLocks noChangeShapeType="1"/>
              </p:cNvSpPr>
              <p:nvPr/>
            </p:nvSpPr>
            <p:spPr bwMode="auto">
              <a:xfrm>
                <a:off x="3424" y="3385"/>
                <a:ext cx="0" cy="90"/>
              </a:xfrm>
              <a:prstGeom prst="line">
                <a:avLst/>
              </a:prstGeom>
              <a:noFill/>
              <a:ln w="19050">
                <a:solidFill>
                  <a:schemeClr val="tx1"/>
                </a:solidFill>
                <a:round/>
                <a:headEnd/>
                <a:tailEnd/>
              </a:ln>
            </p:spPr>
            <p:txBody>
              <a:bodyPr>
                <a:prstTxWarp prst="textNoShape">
                  <a:avLst/>
                </a:prstTxWarp>
              </a:bodyPr>
              <a:lstStyle/>
              <a:p>
                <a:endParaRPr lang="ja-JP" altLang="en-US" sz="1400"/>
              </a:p>
            </p:txBody>
          </p:sp>
          <p:sp>
            <p:nvSpPr>
              <p:cNvPr id="69" name="Line 54">
                <a:extLst>
                  <a:ext uri="{FF2B5EF4-FFF2-40B4-BE49-F238E27FC236}">
                    <a16:creationId xmlns:a16="http://schemas.microsoft.com/office/drawing/2014/main" id="{771526E4-1B7A-3E4B-9B07-4F050F00CA2B}"/>
                  </a:ext>
                </a:extLst>
              </p:cNvPr>
              <p:cNvSpPr>
                <a:spLocks noChangeShapeType="1"/>
              </p:cNvSpPr>
              <p:nvPr/>
            </p:nvSpPr>
            <p:spPr bwMode="auto">
              <a:xfrm>
                <a:off x="3696" y="3385"/>
                <a:ext cx="0" cy="90"/>
              </a:xfrm>
              <a:prstGeom prst="line">
                <a:avLst/>
              </a:prstGeom>
              <a:noFill/>
              <a:ln w="19050">
                <a:solidFill>
                  <a:schemeClr val="tx1"/>
                </a:solidFill>
                <a:round/>
                <a:headEnd/>
                <a:tailEnd/>
              </a:ln>
            </p:spPr>
            <p:txBody>
              <a:bodyPr>
                <a:prstTxWarp prst="textNoShape">
                  <a:avLst/>
                </a:prstTxWarp>
              </a:bodyPr>
              <a:lstStyle/>
              <a:p>
                <a:endParaRPr lang="ja-JP" altLang="en-US" sz="1400"/>
              </a:p>
            </p:txBody>
          </p:sp>
          <p:sp>
            <p:nvSpPr>
              <p:cNvPr id="70" name="Line 55">
                <a:extLst>
                  <a:ext uri="{FF2B5EF4-FFF2-40B4-BE49-F238E27FC236}">
                    <a16:creationId xmlns:a16="http://schemas.microsoft.com/office/drawing/2014/main" id="{DF48C9ED-CA2C-5D44-AE81-6783FAEECC63}"/>
                  </a:ext>
                </a:extLst>
              </p:cNvPr>
              <p:cNvSpPr>
                <a:spLocks noChangeShapeType="1"/>
              </p:cNvSpPr>
              <p:nvPr/>
            </p:nvSpPr>
            <p:spPr bwMode="auto">
              <a:xfrm>
                <a:off x="4558" y="3385"/>
                <a:ext cx="0" cy="90"/>
              </a:xfrm>
              <a:prstGeom prst="line">
                <a:avLst/>
              </a:prstGeom>
              <a:noFill/>
              <a:ln w="19050">
                <a:solidFill>
                  <a:schemeClr val="tx1"/>
                </a:solidFill>
                <a:round/>
                <a:headEnd/>
                <a:tailEnd/>
              </a:ln>
            </p:spPr>
            <p:txBody>
              <a:bodyPr>
                <a:prstTxWarp prst="textNoShape">
                  <a:avLst/>
                </a:prstTxWarp>
              </a:bodyPr>
              <a:lstStyle/>
              <a:p>
                <a:endParaRPr lang="ja-JP" altLang="en-US" sz="1400"/>
              </a:p>
            </p:txBody>
          </p:sp>
          <p:sp>
            <p:nvSpPr>
              <p:cNvPr id="71" name="Line 56">
                <a:extLst>
                  <a:ext uri="{FF2B5EF4-FFF2-40B4-BE49-F238E27FC236}">
                    <a16:creationId xmlns:a16="http://schemas.microsoft.com/office/drawing/2014/main" id="{E591AF70-3B90-D44E-9BF5-5C172325CB39}"/>
                  </a:ext>
                </a:extLst>
              </p:cNvPr>
              <p:cNvSpPr>
                <a:spLocks noChangeShapeType="1"/>
              </p:cNvSpPr>
              <p:nvPr/>
            </p:nvSpPr>
            <p:spPr bwMode="auto">
              <a:xfrm>
                <a:off x="4876" y="3385"/>
                <a:ext cx="0" cy="90"/>
              </a:xfrm>
              <a:prstGeom prst="line">
                <a:avLst/>
              </a:prstGeom>
              <a:noFill/>
              <a:ln w="19050">
                <a:solidFill>
                  <a:schemeClr val="tx1"/>
                </a:solidFill>
                <a:round/>
                <a:headEnd/>
                <a:tailEnd/>
              </a:ln>
            </p:spPr>
            <p:txBody>
              <a:bodyPr>
                <a:prstTxWarp prst="textNoShape">
                  <a:avLst/>
                </a:prstTxWarp>
              </a:bodyPr>
              <a:lstStyle/>
              <a:p>
                <a:endParaRPr lang="ja-JP" altLang="en-US" sz="1400"/>
              </a:p>
            </p:txBody>
          </p:sp>
        </p:grpSp>
        <p:grpSp>
          <p:nvGrpSpPr>
            <p:cNvPr id="32" name="Group 57">
              <a:extLst>
                <a:ext uri="{FF2B5EF4-FFF2-40B4-BE49-F238E27FC236}">
                  <a16:creationId xmlns:a16="http://schemas.microsoft.com/office/drawing/2014/main" id="{1AD1057B-0168-8547-9D57-A71E04A27218}"/>
                </a:ext>
              </a:extLst>
            </p:cNvPr>
            <p:cNvGrpSpPr>
              <a:grpSpLocks/>
            </p:cNvGrpSpPr>
            <p:nvPr/>
          </p:nvGrpSpPr>
          <p:grpSpPr bwMode="auto">
            <a:xfrm>
              <a:off x="860" y="1616"/>
              <a:ext cx="98" cy="1723"/>
              <a:chOff x="748" y="1616"/>
              <a:chExt cx="91" cy="1723"/>
            </a:xfrm>
          </p:grpSpPr>
          <p:sp>
            <p:nvSpPr>
              <p:cNvPr id="52" name="Line 58">
                <a:extLst>
                  <a:ext uri="{FF2B5EF4-FFF2-40B4-BE49-F238E27FC236}">
                    <a16:creationId xmlns:a16="http://schemas.microsoft.com/office/drawing/2014/main" id="{06D935DB-FEAA-494A-B280-F5116C5CB74E}"/>
                  </a:ext>
                </a:extLst>
              </p:cNvPr>
              <p:cNvSpPr>
                <a:spLocks noChangeShapeType="1"/>
              </p:cNvSpPr>
              <p:nvPr/>
            </p:nvSpPr>
            <p:spPr bwMode="auto">
              <a:xfrm>
                <a:off x="748" y="1616"/>
                <a:ext cx="0" cy="1723"/>
              </a:xfrm>
              <a:prstGeom prst="line">
                <a:avLst/>
              </a:prstGeom>
              <a:noFill/>
              <a:ln w="19050">
                <a:solidFill>
                  <a:schemeClr val="hlink"/>
                </a:solidFill>
                <a:round/>
                <a:headEnd/>
                <a:tailEnd/>
              </a:ln>
            </p:spPr>
            <p:txBody>
              <a:bodyPr>
                <a:prstTxWarp prst="textNoShape">
                  <a:avLst/>
                </a:prstTxWarp>
              </a:bodyPr>
              <a:lstStyle/>
              <a:p>
                <a:endParaRPr lang="ja-JP" altLang="en-US" sz="1400"/>
              </a:p>
            </p:txBody>
          </p:sp>
          <p:sp>
            <p:nvSpPr>
              <p:cNvPr id="53" name="Line 59">
                <a:extLst>
                  <a:ext uri="{FF2B5EF4-FFF2-40B4-BE49-F238E27FC236}">
                    <a16:creationId xmlns:a16="http://schemas.microsoft.com/office/drawing/2014/main" id="{7F6A9617-CA27-8244-ADED-AA71FBEC57E1}"/>
                  </a:ext>
                </a:extLst>
              </p:cNvPr>
              <p:cNvSpPr>
                <a:spLocks noChangeShapeType="1"/>
              </p:cNvSpPr>
              <p:nvPr/>
            </p:nvSpPr>
            <p:spPr bwMode="auto">
              <a:xfrm>
                <a:off x="748" y="2931"/>
                <a:ext cx="91" cy="0"/>
              </a:xfrm>
              <a:prstGeom prst="line">
                <a:avLst/>
              </a:prstGeom>
              <a:noFill/>
              <a:ln w="19050">
                <a:solidFill>
                  <a:schemeClr val="hlink"/>
                </a:solidFill>
                <a:round/>
                <a:headEnd/>
                <a:tailEnd/>
              </a:ln>
            </p:spPr>
            <p:txBody>
              <a:bodyPr>
                <a:prstTxWarp prst="textNoShape">
                  <a:avLst/>
                </a:prstTxWarp>
              </a:bodyPr>
              <a:lstStyle/>
              <a:p>
                <a:endParaRPr lang="ja-JP" altLang="en-US" sz="1400"/>
              </a:p>
            </p:txBody>
          </p:sp>
          <p:sp>
            <p:nvSpPr>
              <p:cNvPr id="54" name="Line 60">
                <a:extLst>
                  <a:ext uri="{FF2B5EF4-FFF2-40B4-BE49-F238E27FC236}">
                    <a16:creationId xmlns:a16="http://schemas.microsoft.com/office/drawing/2014/main" id="{D242EB40-EF6C-8040-BFDF-207959A26096}"/>
                  </a:ext>
                </a:extLst>
              </p:cNvPr>
              <p:cNvSpPr>
                <a:spLocks noChangeShapeType="1"/>
              </p:cNvSpPr>
              <p:nvPr/>
            </p:nvSpPr>
            <p:spPr bwMode="auto">
              <a:xfrm>
                <a:off x="748" y="1616"/>
                <a:ext cx="91" cy="0"/>
              </a:xfrm>
              <a:prstGeom prst="line">
                <a:avLst/>
              </a:prstGeom>
              <a:noFill/>
              <a:ln w="19050">
                <a:solidFill>
                  <a:schemeClr val="hlink"/>
                </a:solidFill>
                <a:round/>
                <a:headEnd/>
                <a:tailEnd/>
              </a:ln>
            </p:spPr>
            <p:txBody>
              <a:bodyPr>
                <a:prstTxWarp prst="textNoShape">
                  <a:avLst/>
                </a:prstTxWarp>
              </a:bodyPr>
              <a:lstStyle/>
              <a:p>
                <a:endParaRPr lang="ja-JP" altLang="en-US" sz="1400"/>
              </a:p>
            </p:txBody>
          </p:sp>
          <p:sp>
            <p:nvSpPr>
              <p:cNvPr id="55" name="Line 61">
                <a:extLst>
                  <a:ext uri="{FF2B5EF4-FFF2-40B4-BE49-F238E27FC236}">
                    <a16:creationId xmlns:a16="http://schemas.microsoft.com/office/drawing/2014/main" id="{D56D0B63-B229-C54F-9FE2-151CADF27E93}"/>
                  </a:ext>
                </a:extLst>
              </p:cNvPr>
              <p:cNvSpPr>
                <a:spLocks noChangeShapeType="1"/>
              </p:cNvSpPr>
              <p:nvPr/>
            </p:nvSpPr>
            <p:spPr bwMode="auto">
              <a:xfrm>
                <a:off x="748" y="2069"/>
                <a:ext cx="91" cy="0"/>
              </a:xfrm>
              <a:prstGeom prst="line">
                <a:avLst/>
              </a:prstGeom>
              <a:noFill/>
              <a:ln w="19050">
                <a:solidFill>
                  <a:schemeClr val="hlink"/>
                </a:solidFill>
                <a:round/>
                <a:headEnd/>
                <a:tailEnd/>
              </a:ln>
            </p:spPr>
            <p:txBody>
              <a:bodyPr>
                <a:prstTxWarp prst="textNoShape">
                  <a:avLst/>
                </a:prstTxWarp>
              </a:bodyPr>
              <a:lstStyle/>
              <a:p>
                <a:endParaRPr lang="ja-JP" altLang="en-US" sz="1400"/>
              </a:p>
            </p:txBody>
          </p:sp>
          <p:sp>
            <p:nvSpPr>
              <p:cNvPr id="56" name="Line 62">
                <a:extLst>
                  <a:ext uri="{FF2B5EF4-FFF2-40B4-BE49-F238E27FC236}">
                    <a16:creationId xmlns:a16="http://schemas.microsoft.com/office/drawing/2014/main" id="{827B3598-51FD-0A4D-8826-11F618B7E147}"/>
                  </a:ext>
                </a:extLst>
              </p:cNvPr>
              <p:cNvSpPr>
                <a:spLocks noChangeShapeType="1"/>
              </p:cNvSpPr>
              <p:nvPr/>
            </p:nvSpPr>
            <p:spPr bwMode="auto">
              <a:xfrm>
                <a:off x="748" y="2478"/>
                <a:ext cx="91" cy="0"/>
              </a:xfrm>
              <a:prstGeom prst="line">
                <a:avLst/>
              </a:prstGeom>
              <a:noFill/>
              <a:ln w="19050">
                <a:solidFill>
                  <a:schemeClr val="hlink"/>
                </a:solidFill>
                <a:round/>
                <a:headEnd/>
                <a:tailEnd/>
              </a:ln>
            </p:spPr>
            <p:txBody>
              <a:bodyPr>
                <a:prstTxWarp prst="textNoShape">
                  <a:avLst/>
                </a:prstTxWarp>
              </a:bodyPr>
              <a:lstStyle/>
              <a:p>
                <a:endParaRPr lang="ja-JP" altLang="en-US" sz="1400"/>
              </a:p>
            </p:txBody>
          </p:sp>
          <p:sp>
            <p:nvSpPr>
              <p:cNvPr id="57" name="Line 63">
                <a:extLst>
                  <a:ext uri="{FF2B5EF4-FFF2-40B4-BE49-F238E27FC236}">
                    <a16:creationId xmlns:a16="http://schemas.microsoft.com/office/drawing/2014/main" id="{19D873BE-7EA9-374C-9F6D-E1D29697B8E3}"/>
                  </a:ext>
                </a:extLst>
              </p:cNvPr>
              <p:cNvSpPr>
                <a:spLocks noChangeShapeType="1"/>
              </p:cNvSpPr>
              <p:nvPr/>
            </p:nvSpPr>
            <p:spPr bwMode="auto">
              <a:xfrm>
                <a:off x="748" y="3339"/>
                <a:ext cx="91" cy="0"/>
              </a:xfrm>
              <a:prstGeom prst="line">
                <a:avLst/>
              </a:prstGeom>
              <a:noFill/>
              <a:ln w="19050">
                <a:solidFill>
                  <a:schemeClr val="hlink"/>
                </a:solidFill>
                <a:round/>
                <a:headEnd/>
                <a:tailEnd/>
              </a:ln>
            </p:spPr>
            <p:txBody>
              <a:bodyPr>
                <a:prstTxWarp prst="textNoShape">
                  <a:avLst/>
                </a:prstTxWarp>
              </a:bodyPr>
              <a:lstStyle/>
              <a:p>
                <a:endParaRPr lang="ja-JP" altLang="en-US" sz="1400"/>
              </a:p>
            </p:txBody>
          </p:sp>
        </p:grpSp>
        <p:sp>
          <p:nvSpPr>
            <p:cNvPr id="33" name="Line 64">
              <a:extLst>
                <a:ext uri="{FF2B5EF4-FFF2-40B4-BE49-F238E27FC236}">
                  <a16:creationId xmlns:a16="http://schemas.microsoft.com/office/drawing/2014/main" id="{DCF5AE87-DB19-0B4E-81E8-B28D1E092989}"/>
                </a:ext>
              </a:extLst>
            </p:cNvPr>
            <p:cNvSpPr>
              <a:spLocks noChangeShapeType="1"/>
            </p:cNvSpPr>
            <p:nvPr/>
          </p:nvSpPr>
          <p:spPr bwMode="auto">
            <a:xfrm>
              <a:off x="1204" y="1026"/>
              <a:ext cx="0" cy="2313"/>
            </a:xfrm>
            <a:prstGeom prst="line">
              <a:avLst/>
            </a:prstGeom>
            <a:noFill/>
            <a:ln w="19050">
              <a:solidFill>
                <a:srgbClr val="FF3300"/>
              </a:solidFill>
              <a:round/>
              <a:headEnd/>
              <a:tailEnd/>
            </a:ln>
          </p:spPr>
          <p:txBody>
            <a:bodyPr>
              <a:prstTxWarp prst="textNoShape">
                <a:avLst/>
              </a:prstTxWarp>
            </a:bodyPr>
            <a:lstStyle/>
            <a:p>
              <a:endParaRPr lang="ja-JP" altLang="en-US" sz="1400"/>
            </a:p>
          </p:txBody>
        </p:sp>
        <p:sp>
          <p:nvSpPr>
            <p:cNvPr id="34" name="Line 65">
              <a:extLst>
                <a:ext uri="{FF2B5EF4-FFF2-40B4-BE49-F238E27FC236}">
                  <a16:creationId xmlns:a16="http://schemas.microsoft.com/office/drawing/2014/main" id="{18A72071-4001-A34B-BDDA-2C77C51BCA1D}"/>
                </a:ext>
              </a:extLst>
            </p:cNvPr>
            <p:cNvSpPr>
              <a:spLocks noChangeShapeType="1"/>
            </p:cNvSpPr>
            <p:nvPr/>
          </p:nvSpPr>
          <p:spPr bwMode="auto">
            <a:xfrm>
              <a:off x="1204" y="2931"/>
              <a:ext cx="99" cy="0"/>
            </a:xfrm>
            <a:prstGeom prst="line">
              <a:avLst/>
            </a:prstGeom>
            <a:noFill/>
            <a:ln w="19050">
              <a:solidFill>
                <a:srgbClr val="FF3300"/>
              </a:solidFill>
              <a:round/>
              <a:headEnd/>
              <a:tailEnd/>
            </a:ln>
          </p:spPr>
          <p:txBody>
            <a:bodyPr>
              <a:prstTxWarp prst="textNoShape">
                <a:avLst/>
              </a:prstTxWarp>
            </a:bodyPr>
            <a:lstStyle/>
            <a:p>
              <a:endParaRPr lang="ja-JP" altLang="en-US" sz="1400"/>
            </a:p>
          </p:txBody>
        </p:sp>
        <p:sp>
          <p:nvSpPr>
            <p:cNvPr id="35" name="Line 66">
              <a:extLst>
                <a:ext uri="{FF2B5EF4-FFF2-40B4-BE49-F238E27FC236}">
                  <a16:creationId xmlns:a16="http://schemas.microsoft.com/office/drawing/2014/main" id="{F81B4749-086B-464F-9F72-18BE18A71722}"/>
                </a:ext>
              </a:extLst>
            </p:cNvPr>
            <p:cNvSpPr>
              <a:spLocks noChangeShapeType="1"/>
            </p:cNvSpPr>
            <p:nvPr/>
          </p:nvSpPr>
          <p:spPr bwMode="auto">
            <a:xfrm>
              <a:off x="1204" y="1616"/>
              <a:ext cx="99" cy="0"/>
            </a:xfrm>
            <a:prstGeom prst="line">
              <a:avLst/>
            </a:prstGeom>
            <a:noFill/>
            <a:ln w="19050">
              <a:solidFill>
                <a:srgbClr val="FF3300"/>
              </a:solidFill>
              <a:round/>
              <a:headEnd/>
              <a:tailEnd/>
            </a:ln>
          </p:spPr>
          <p:txBody>
            <a:bodyPr>
              <a:prstTxWarp prst="textNoShape">
                <a:avLst/>
              </a:prstTxWarp>
            </a:bodyPr>
            <a:lstStyle/>
            <a:p>
              <a:endParaRPr lang="ja-JP" altLang="en-US" sz="1400"/>
            </a:p>
          </p:txBody>
        </p:sp>
        <p:sp>
          <p:nvSpPr>
            <p:cNvPr id="36" name="Line 67">
              <a:extLst>
                <a:ext uri="{FF2B5EF4-FFF2-40B4-BE49-F238E27FC236}">
                  <a16:creationId xmlns:a16="http://schemas.microsoft.com/office/drawing/2014/main" id="{B0C4B93F-EAC7-FF4E-B0C9-B5BB6B6CA635}"/>
                </a:ext>
              </a:extLst>
            </p:cNvPr>
            <p:cNvSpPr>
              <a:spLocks noChangeShapeType="1"/>
            </p:cNvSpPr>
            <p:nvPr/>
          </p:nvSpPr>
          <p:spPr bwMode="auto">
            <a:xfrm>
              <a:off x="1204" y="2069"/>
              <a:ext cx="99" cy="0"/>
            </a:xfrm>
            <a:prstGeom prst="line">
              <a:avLst/>
            </a:prstGeom>
            <a:noFill/>
            <a:ln w="19050">
              <a:solidFill>
                <a:srgbClr val="FF3300"/>
              </a:solidFill>
              <a:round/>
              <a:headEnd/>
              <a:tailEnd/>
            </a:ln>
          </p:spPr>
          <p:txBody>
            <a:bodyPr>
              <a:prstTxWarp prst="textNoShape">
                <a:avLst/>
              </a:prstTxWarp>
            </a:bodyPr>
            <a:lstStyle/>
            <a:p>
              <a:endParaRPr lang="ja-JP" altLang="en-US" sz="1400"/>
            </a:p>
          </p:txBody>
        </p:sp>
        <p:sp>
          <p:nvSpPr>
            <p:cNvPr id="37" name="Line 68">
              <a:extLst>
                <a:ext uri="{FF2B5EF4-FFF2-40B4-BE49-F238E27FC236}">
                  <a16:creationId xmlns:a16="http://schemas.microsoft.com/office/drawing/2014/main" id="{E1C72FAF-B94F-894F-9312-9D33C077D835}"/>
                </a:ext>
              </a:extLst>
            </p:cNvPr>
            <p:cNvSpPr>
              <a:spLocks noChangeShapeType="1"/>
            </p:cNvSpPr>
            <p:nvPr/>
          </p:nvSpPr>
          <p:spPr bwMode="auto">
            <a:xfrm>
              <a:off x="1204" y="2478"/>
              <a:ext cx="99" cy="0"/>
            </a:xfrm>
            <a:prstGeom prst="line">
              <a:avLst/>
            </a:prstGeom>
            <a:noFill/>
            <a:ln w="19050">
              <a:solidFill>
                <a:srgbClr val="FF3300"/>
              </a:solidFill>
              <a:round/>
              <a:headEnd/>
              <a:tailEnd/>
            </a:ln>
          </p:spPr>
          <p:txBody>
            <a:bodyPr>
              <a:prstTxWarp prst="textNoShape">
                <a:avLst/>
              </a:prstTxWarp>
            </a:bodyPr>
            <a:lstStyle/>
            <a:p>
              <a:endParaRPr lang="ja-JP" altLang="en-US" sz="1400"/>
            </a:p>
          </p:txBody>
        </p:sp>
        <p:sp>
          <p:nvSpPr>
            <p:cNvPr id="38" name="Line 69">
              <a:extLst>
                <a:ext uri="{FF2B5EF4-FFF2-40B4-BE49-F238E27FC236}">
                  <a16:creationId xmlns:a16="http://schemas.microsoft.com/office/drawing/2014/main" id="{A11C3707-DE47-074C-9FF3-95C03691E77A}"/>
                </a:ext>
              </a:extLst>
            </p:cNvPr>
            <p:cNvSpPr>
              <a:spLocks noChangeShapeType="1"/>
            </p:cNvSpPr>
            <p:nvPr/>
          </p:nvSpPr>
          <p:spPr bwMode="auto">
            <a:xfrm>
              <a:off x="1204" y="3339"/>
              <a:ext cx="99" cy="0"/>
            </a:xfrm>
            <a:prstGeom prst="line">
              <a:avLst/>
            </a:prstGeom>
            <a:noFill/>
            <a:ln w="19050">
              <a:solidFill>
                <a:srgbClr val="FF3300"/>
              </a:solidFill>
              <a:round/>
              <a:headEnd/>
              <a:tailEnd/>
            </a:ln>
          </p:spPr>
          <p:txBody>
            <a:bodyPr>
              <a:prstTxWarp prst="textNoShape">
                <a:avLst/>
              </a:prstTxWarp>
            </a:bodyPr>
            <a:lstStyle/>
            <a:p>
              <a:endParaRPr lang="ja-JP" altLang="en-US" sz="1400"/>
            </a:p>
          </p:txBody>
        </p:sp>
        <p:sp>
          <p:nvSpPr>
            <p:cNvPr id="39" name="Line 70">
              <a:extLst>
                <a:ext uri="{FF2B5EF4-FFF2-40B4-BE49-F238E27FC236}">
                  <a16:creationId xmlns:a16="http://schemas.microsoft.com/office/drawing/2014/main" id="{1EC80EB8-D127-994E-AA05-CBBEC8767994}"/>
                </a:ext>
              </a:extLst>
            </p:cNvPr>
            <p:cNvSpPr>
              <a:spLocks noChangeShapeType="1"/>
            </p:cNvSpPr>
            <p:nvPr/>
          </p:nvSpPr>
          <p:spPr bwMode="auto">
            <a:xfrm>
              <a:off x="1204" y="1207"/>
              <a:ext cx="99" cy="0"/>
            </a:xfrm>
            <a:prstGeom prst="line">
              <a:avLst/>
            </a:prstGeom>
            <a:noFill/>
            <a:ln w="19050">
              <a:solidFill>
                <a:srgbClr val="FF3300"/>
              </a:solidFill>
              <a:round/>
              <a:headEnd/>
              <a:tailEnd/>
            </a:ln>
          </p:spPr>
          <p:txBody>
            <a:bodyPr>
              <a:prstTxWarp prst="textNoShape">
                <a:avLst/>
              </a:prstTxWarp>
            </a:bodyPr>
            <a:lstStyle/>
            <a:p>
              <a:endParaRPr lang="ja-JP" altLang="en-US" sz="1400"/>
            </a:p>
          </p:txBody>
        </p:sp>
        <p:sp>
          <p:nvSpPr>
            <p:cNvPr id="40" name="Line 71">
              <a:extLst>
                <a:ext uri="{FF2B5EF4-FFF2-40B4-BE49-F238E27FC236}">
                  <a16:creationId xmlns:a16="http://schemas.microsoft.com/office/drawing/2014/main" id="{C71E7BB6-A5F6-084B-A825-F825ECDCF115}"/>
                </a:ext>
              </a:extLst>
            </p:cNvPr>
            <p:cNvSpPr>
              <a:spLocks noChangeShapeType="1"/>
            </p:cNvSpPr>
            <p:nvPr/>
          </p:nvSpPr>
          <p:spPr bwMode="auto">
            <a:xfrm>
              <a:off x="1204" y="3113"/>
              <a:ext cx="99" cy="0"/>
            </a:xfrm>
            <a:prstGeom prst="line">
              <a:avLst/>
            </a:prstGeom>
            <a:noFill/>
            <a:ln w="19050">
              <a:solidFill>
                <a:srgbClr val="FF3300"/>
              </a:solidFill>
              <a:round/>
              <a:headEnd/>
              <a:tailEnd/>
            </a:ln>
          </p:spPr>
          <p:txBody>
            <a:bodyPr>
              <a:prstTxWarp prst="textNoShape">
                <a:avLst/>
              </a:prstTxWarp>
            </a:bodyPr>
            <a:lstStyle/>
            <a:p>
              <a:endParaRPr lang="ja-JP" altLang="en-US" sz="1400"/>
            </a:p>
          </p:txBody>
        </p:sp>
        <p:sp>
          <p:nvSpPr>
            <p:cNvPr id="41" name="Line 72">
              <a:extLst>
                <a:ext uri="{FF2B5EF4-FFF2-40B4-BE49-F238E27FC236}">
                  <a16:creationId xmlns:a16="http://schemas.microsoft.com/office/drawing/2014/main" id="{0FDD38E0-0C7E-814E-AB46-8A7A110D3A33}"/>
                </a:ext>
              </a:extLst>
            </p:cNvPr>
            <p:cNvSpPr>
              <a:spLocks noChangeShapeType="1"/>
            </p:cNvSpPr>
            <p:nvPr/>
          </p:nvSpPr>
          <p:spPr bwMode="auto">
            <a:xfrm>
              <a:off x="1204" y="2704"/>
              <a:ext cx="99" cy="0"/>
            </a:xfrm>
            <a:prstGeom prst="line">
              <a:avLst/>
            </a:prstGeom>
            <a:noFill/>
            <a:ln w="19050">
              <a:solidFill>
                <a:srgbClr val="FF3300"/>
              </a:solidFill>
              <a:round/>
              <a:headEnd/>
              <a:tailEnd/>
            </a:ln>
          </p:spPr>
          <p:txBody>
            <a:bodyPr>
              <a:prstTxWarp prst="textNoShape">
                <a:avLst/>
              </a:prstTxWarp>
            </a:bodyPr>
            <a:lstStyle/>
            <a:p>
              <a:endParaRPr lang="ja-JP" altLang="en-US" sz="1400"/>
            </a:p>
          </p:txBody>
        </p:sp>
        <p:sp>
          <p:nvSpPr>
            <p:cNvPr id="42" name="Line 73">
              <a:extLst>
                <a:ext uri="{FF2B5EF4-FFF2-40B4-BE49-F238E27FC236}">
                  <a16:creationId xmlns:a16="http://schemas.microsoft.com/office/drawing/2014/main" id="{C976612C-AE73-D94B-B830-BD8F8D2F0B6A}"/>
                </a:ext>
              </a:extLst>
            </p:cNvPr>
            <p:cNvSpPr>
              <a:spLocks noChangeShapeType="1"/>
            </p:cNvSpPr>
            <p:nvPr/>
          </p:nvSpPr>
          <p:spPr bwMode="auto">
            <a:xfrm>
              <a:off x="1204" y="2251"/>
              <a:ext cx="99" cy="0"/>
            </a:xfrm>
            <a:prstGeom prst="line">
              <a:avLst/>
            </a:prstGeom>
            <a:noFill/>
            <a:ln w="19050">
              <a:solidFill>
                <a:srgbClr val="FF3300"/>
              </a:solidFill>
              <a:round/>
              <a:headEnd/>
              <a:tailEnd/>
            </a:ln>
          </p:spPr>
          <p:txBody>
            <a:bodyPr>
              <a:prstTxWarp prst="textNoShape">
                <a:avLst/>
              </a:prstTxWarp>
            </a:bodyPr>
            <a:lstStyle/>
            <a:p>
              <a:endParaRPr lang="ja-JP" altLang="en-US" sz="1400"/>
            </a:p>
          </p:txBody>
        </p:sp>
        <p:sp>
          <p:nvSpPr>
            <p:cNvPr id="43" name="Line 74">
              <a:extLst>
                <a:ext uri="{FF2B5EF4-FFF2-40B4-BE49-F238E27FC236}">
                  <a16:creationId xmlns:a16="http://schemas.microsoft.com/office/drawing/2014/main" id="{44624FC8-3E22-784E-A59B-6CD8E7631C3D}"/>
                </a:ext>
              </a:extLst>
            </p:cNvPr>
            <p:cNvSpPr>
              <a:spLocks noChangeShapeType="1"/>
            </p:cNvSpPr>
            <p:nvPr/>
          </p:nvSpPr>
          <p:spPr bwMode="auto">
            <a:xfrm>
              <a:off x="1204" y="1842"/>
              <a:ext cx="99" cy="0"/>
            </a:xfrm>
            <a:prstGeom prst="line">
              <a:avLst/>
            </a:prstGeom>
            <a:noFill/>
            <a:ln w="19050">
              <a:solidFill>
                <a:srgbClr val="FF3300"/>
              </a:solidFill>
              <a:round/>
              <a:headEnd/>
              <a:tailEnd/>
            </a:ln>
          </p:spPr>
          <p:txBody>
            <a:bodyPr>
              <a:prstTxWarp prst="textNoShape">
                <a:avLst/>
              </a:prstTxWarp>
            </a:bodyPr>
            <a:lstStyle/>
            <a:p>
              <a:endParaRPr lang="ja-JP" altLang="en-US" sz="1400"/>
            </a:p>
          </p:txBody>
        </p:sp>
        <p:sp>
          <p:nvSpPr>
            <p:cNvPr id="44" name="Line 75">
              <a:extLst>
                <a:ext uri="{FF2B5EF4-FFF2-40B4-BE49-F238E27FC236}">
                  <a16:creationId xmlns:a16="http://schemas.microsoft.com/office/drawing/2014/main" id="{E59F6D27-ED1F-E345-9593-136EEB51B7E8}"/>
                </a:ext>
              </a:extLst>
            </p:cNvPr>
            <p:cNvSpPr>
              <a:spLocks noChangeShapeType="1"/>
            </p:cNvSpPr>
            <p:nvPr/>
          </p:nvSpPr>
          <p:spPr bwMode="auto">
            <a:xfrm>
              <a:off x="1204" y="1389"/>
              <a:ext cx="99" cy="0"/>
            </a:xfrm>
            <a:prstGeom prst="line">
              <a:avLst/>
            </a:prstGeom>
            <a:noFill/>
            <a:ln w="19050">
              <a:solidFill>
                <a:srgbClr val="FF3300"/>
              </a:solidFill>
              <a:round/>
              <a:headEnd/>
              <a:tailEnd/>
            </a:ln>
          </p:spPr>
          <p:txBody>
            <a:bodyPr>
              <a:prstTxWarp prst="textNoShape">
                <a:avLst/>
              </a:prstTxWarp>
            </a:bodyPr>
            <a:lstStyle/>
            <a:p>
              <a:endParaRPr lang="ja-JP" altLang="en-US" sz="1400"/>
            </a:p>
          </p:txBody>
        </p:sp>
        <p:sp>
          <p:nvSpPr>
            <p:cNvPr id="45" name="Text Box 76">
              <a:extLst>
                <a:ext uri="{FF2B5EF4-FFF2-40B4-BE49-F238E27FC236}">
                  <a16:creationId xmlns:a16="http://schemas.microsoft.com/office/drawing/2014/main" id="{C2C38E30-314B-314C-A196-8D49DF0FA055}"/>
                </a:ext>
              </a:extLst>
            </p:cNvPr>
            <p:cNvSpPr txBox="1">
              <a:spLocks noChangeArrowheads="1"/>
            </p:cNvSpPr>
            <p:nvPr/>
          </p:nvSpPr>
          <p:spPr bwMode="auto">
            <a:xfrm>
              <a:off x="1351" y="3338"/>
              <a:ext cx="345" cy="285"/>
            </a:xfrm>
            <a:prstGeom prst="rect">
              <a:avLst/>
            </a:prstGeom>
            <a:noFill/>
            <a:ln w="9525">
              <a:noFill/>
              <a:miter lim="800000"/>
              <a:headEnd/>
              <a:tailEnd/>
            </a:ln>
          </p:spPr>
          <p:txBody>
            <a:bodyPr>
              <a:prstTxWarp prst="textNoShape">
                <a:avLst/>
              </a:prstTxWarp>
              <a:spAutoFit/>
            </a:bodyPr>
            <a:lstStyle/>
            <a:p>
              <a:pPr>
                <a:spcBef>
                  <a:spcPct val="50000"/>
                </a:spcBef>
              </a:pPr>
              <a:r>
                <a:rPr kumimoji="1" lang="en-US" altLang="ja-JP" sz="1100">
                  <a:ea typeface="ＭＳ Ｐゴシック" pitchFamily="-111" charset="-128"/>
                  <a:cs typeface="ＭＳ Ｐゴシック" pitchFamily="-111" charset="-128"/>
                </a:rPr>
                <a:t>0</a:t>
              </a:r>
            </a:p>
          </p:txBody>
        </p:sp>
        <p:sp>
          <p:nvSpPr>
            <p:cNvPr id="46" name="Text Box 77">
              <a:extLst>
                <a:ext uri="{FF2B5EF4-FFF2-40B4-BE49-F238E27FC236}">
                  <a16:creationId xmlns:a16="http://schemas.microsoft.com/office/drawing/2014/main" id="{6CCEF6D6-B48E-3647-9E96-460FF907672C}"/>
                </a:ext>
              </a:extLst>
            </p:cNvPr>
            <p:cNvSpPr txBox="1">
              <a:spLocks noChangeArrowheads="1"/>
            </p:cNvSpPr>
            <p:nvPr/>
          </p:nvSpPr>
          <p:spPr bwMode="auto">
            <a:xfrm>
              <a:off x="1892" y="3338"/>
              <a:ext cx="344" cy="285"/>
            </a:xfrm>
            <a:prstGeom prst="rect">
              <a:avLst/>
            </a:prstGeom>
            <a:noFill/>
            <a:ln w="9525">
              <a:noFill/>
              <a:miter lim="800000"/>
              <a:headEnd/>
              <a:tailEnd/>
            </a:ln>
          </p:spPr>
          <p:txBody>
            <a:bodyPr>
              <a:prstTxWarp prst="textNoShape">
                <a:avLst/>
              </a:prstTxWarp>
              <a:spAutoFit/>
            </a:bodyPr>
            <a:lstStyle/>
            <a:p>
              <a:pPr>
                <a:spcBef>
                  <a:spcPct val="50000"/>
                </a:spcBef>
              </a:pPr>
              <a:r>
                <a:rPr kumimoji="1" lang="en-US" altLang="ja-JP" sz="1100">
                  <a:ea typeface="ＭＳ Ｐゴシック" pitchFamily="-111" charset="-128"/>
                  <a:cs typeface="ＭＳ Ｐゴシック" pitchFamily="-111" charset="-128"/>
                </a:rPr>
                <a:t>10</a:t>
              </a:r>
            </a:p>
          </p:txBody>
        </p:sp>
        <p:sp>
          <p:nvSpPr>
            <p:cNvPr id="47" name="Text Box 78">
              <a:extLst>
                <a:ext uri="{FF2B5EF4-FFF2-40B4-BE49-F238E27FC236}">
                  <a16:creationId xmlns:a16="http://schemas.microsoft.com/office/drawing/2014/main" id="{172E9F0D-043A-B04B-87CA-50D7403EC5E7}"/>
                </a:ext>
              </a:extLst>
            </p:cNvPr>
            <p:cNvSpPr txBox="1">
              <a:spLocks noChangeArrowheads="1"/>
            </p:cNvSpPr>
            <p:nvPr/>
          </p:nvSpPr>
          <p:spPr bwMode="auto">
            <a:xfrm>
              <a:off x="2530" y="3338"/>
              <a:ext cx="347" cy="285"/>
            </a:xfrm>
            <a:prstGeom prst="rect">
              <a:avLst/>
            </a:prstGeom>
            <a:noFill/>
            <a:ln w="9525">
              <a:noFill/>
              <a:miter lim="800000"/>
              <a:headEnd/>
              <a:tailEnd/>
            </a:ln>
          </p:spPr>
          <p:txBody>
            <a:bodyPr>
              <a:prstTxWarp prst="textNoShape">
                <a:avLst/>
              </a:prstTxWarp>
              <a:spAutoFit/>
            </a:bodyPr>
            <a:lstStyle/>
            <a:p>
              <a:pPr>
                <a:spcBef>
                  <a:spcPct val="50000"/>
                </a:spcBef>
              </a:pPr>
              <a:r>
                <a:rPr kumimoji="1" lang="en-US" altLang="ja-JP" sz="1100">
                  <a:ea typeface="ＭＳ Ｐゴシック" pitchFamily="-111" charset="-128"/>
                  <a:cs typeface="ＭＳ Ｐゴシック" pitchFamily="-111" charset="-128"/>
                </a:rPr>
                <a:t>20</a:t>
              </a:r>
            </a:p>
          </p:txBody>
        </p:sp>
        <p:sp>
          <p:nvSpPr>
            <p:cNvPr id="48" name="Text Box 79">
              <a:extLst>
                <a:ext uri="{FF2B5EF4-FFF2-40B4-BE49-F238E27FC236}">
                  <a16:creationId xmlns:a16="http://schemas.microsoft.com/office/drawing/2014/main" id="{912B598F-E75C-5D40-A5C7-A9EEC424F904}"/>
                </a:ext>
              </a:extLst>
            </p:cNvPr>
            <p:cNvSpPr txBox="1">
              <a:spLocks noChangeArrowheads="1"/>
            </p:cNvSpPr>
            <p:nvPr/>
          </p:nvSpPr>
          <p:spPr bwMode="auto">
            <a:xfrm>
              <a:off x="3169" y="3338"/>
              <a:ext cx="345" cy="285"/>
            </a:xfrm>
            <a:prstGeom prst="rect">
              <a:avLst/>
            </a:prstGeom>
            <a:noFill/>
            <a:ln w="9525">
              <a:noFill/>
              <a:miter lim="800000"/>
              <a:headEnd/>
              <a:tailEnd/>
            </a:ln>
          </p:spPr>
          <p:txBody>
            <a:bodyPr>
              <a:prstTxWarp prst="textNoShape">
                <a:avLst/>
              </a:prstTxWarp>
              <a:spAutoFit/>
            </a:bodyPr>
            <a:lstStyle/>
            <a:p>
              <a:pPr>
                <a:spcBef>
                  <a:spcPct val="50000"/>
                </a:spcBef>
              </a:pPr>
              <a:r>
                <a:rPr kumimoji="1" lang="en-US" altLang="ja-JP" sz="1100">
                  <a:ea typeface="ＭＳ Ｐゴシック" pitchFamily="-111" charset="-128"/>
                  <a:cs typeface="ＭＳ Ｐゴシック" pitchFamily="-111" charset="-128"/>
                </a:rPr>
                <a:t>30</a:t>
              </a:r>
            </a:p>
          </p:txBody>
        </p:sp>
        <p:sp>
          <p:nvSpPr>
            <p:cNvPr id="49" name="Text Box 80">
              <a:extLst>
                <a:ext uri="{FF2B5EF4-FFF2-40B4-BE49-F238E27FC236}">
                  <a16:creationId xmlns:a16="http://schemas.microsoft.com/office/drawing/2014/main" id="{6B0E21D7-932D-5C4E-A30B-C1A3B7B5AC9D}"/>
                </a:ext>
              </a:extLst>
            </p:cNvPr>
            <p:cNvSpPr txBox="1">
              <a:spLocks noChangeArrowheads="1"/>
            </p:cNvSpPr>
            <p:nvPr/>
          </p:nvSpPr>
          <p:spPr bwMode="auto">
            <a:xfrm>
              <a:off x="3808" y="3338"/>
              <a:ext cx="346" cy="285"/>
            </a:xfrm>
            <a:prstGeom prst="rect">
              <a:avLst/>
            </a:prstGeom>
            <a:noFill/>
            <a:ln w="9525">
              <a:noFill/>
              <a:miter lim="800000"/>
              <a:headEnd/>
              <a:tailEnd/>
            </a:ln>
          </p:spPr>
          <p:txBody>
            <a:bodyPr>
              <a:prstTxWarp prst="textNoShape">
                <a:avLst/>
              </a:prstTxWarp>
              <a:spAutoFit/>
            </a:bodyPr>
            <a:lstStyle/>
            <a:p>
              <a:pPr>
                <a:spcBef>
                  <a:spcPct val="50000"/>
                </a:spcBef>
              </a:pPr>
              <a:r>
                <a:rPr kumimoji="1" lang="en-US" altLang="ja-JP" sz="1100">
                  <a:ea typeface="ＭＳ Ｐゴシック" pitchFamily="-111" charset="-128"/>
                  <a:cs typeface="ＭＳ Ｐゴシック" pitchFamily="-111" charset="-128"/>
                </a:rPr>
                <a:t>40</a:t>
              </a:r>
            </a:p>
          </p:txBody>
        </p:sp>
        <p:sp>
          <p:nvSpPr>
            <p:cNvPr id="50" name="Text Box 81">
              <a:extLst>
                <a:ext uri="{FF2B5EF4-FFF2-40B4-BE49-F238E27FC236}">
                  <a16:creationId xmlns:a16="http://schemas.microsoft.com/office/drawing/2014/main" id="{55A5EF73-9926-3645-B1F2-B9402D0A45AE}"/>
                </a:ext>
              </a:extLst>
            </p:cNvPr>
            <p:cNvSpPr txBox="1">
              <a:spLocks noChangeArrowheads="1"/>
            </p:cNvSpPr>
            <p:nvPr/>
          </p:nvSpPr>
          <p:spPr bwMode="auto">
            <a:xfrm>
              <a:off x="4447" y="3338"/>
              <a:ext cx="345" cy="285"/>
            </a:xfrm>
            <a:prstGeom prst="rect">
              <a:avLst/>
            </a:prstGeom>
            <a:noFill/>
            <a:ln w="9525">
              <a:noFill/>
              <a:miter lim="800000"/>
              <a:headEnd/>
              <a:tailEnd/>
            </a:ln>
          </p:spPr>
          <p:txBody>
            <a:bodyPr>
              <a:prstTxWarp prst="textNoShape">
                <a:avLst/>
              </a:prstTxWarp>
              <a:spAutoFit/>
            </a:bodyPr>
            <a:lstStyle/>
            <a:p>
              <a:pPr>
                <a:spcBef>
                  <a:spcPct val="50000"/>
                </a:spcBef>
              </a:pPr>
              <a:r>
                <a:rPr kumimoji="1" lang="en-US" altLang="ja-JP" sz="1100">
                  <a:ea typeface="ＭＳ Ｐゴシック" pitchFamily="-111" charset="-128"/>
                  <a:cs typeface="ＭＳ Ｐゴシック" pitchFamily="-111" charset="-128"/>
                </a:rPr>
                <a:t>50</a:t>
              </a:r>
            </a:p>
          </p:txBody>
        </p:sp>
        <p:sp>
          <p:nvSpPr>
            <p:cNvPr id="51" name="Text Box 82">
              <a:extLst>
                <a:ext uri="{FF2B5EF4-FFF2-40B4-BE49-F238E27FC236}">
                  <a16:creationId xmlns:a16="http://schemas.microsoft.com/office/drawing/2014/main" id="{37E2E807-95E1-6749-A099-565059D64353}"/>
                </a:ext>
              </a:extLst>
            </p:cNvPr>
            <p:cNvSpPr txBox="1">
              <a:spLocks noChangeArrowheads="1"/>
            </p:cNvSpPr>
            <p:nvPr/>
          </p:nvSpPr>
          <p:spPr bwMode="auto">
            <a:xfrm>
              <a:off x="5086" y="3338"/>
              <a:ext cx="344" cy="285"/>
            </a:xfrm>
            <a:prstGeom prst="rect">
              <a:avLst/>
            </a:prstGeom>
            <a:noFill/>
            <a:ln w="9525">
              <a:noFill/>
              <a:miter lim="800000"/>
              <a:headEnd/>
              <a:tailEnd/>
            </a:ln>
          </p:spPr>
          <p:txBody>
            <a:bodyPr>
              <a:prstTxWarp prst="textNoShape">
                <a:avLst/>
              </a:prstTxWarp>
              <a:spAutoFit/>
            </a:bodyPr>
            <a:lstStyle/>
            <a:p>
              <a:pPr>
                <a:spcBef>
                  <a:spcPct val="50000"/>
                </a:spcBef>
              </a:pPr>
              <a:r>
                <a:rPr kumimoji="1" lang="en-US" altLang="ja-JP" sz="1100">
                  <a:ea typeface="ＭＳ Ｐゴシック" pitchFamily="-111" charset="-128"/>
                  <a:cs typeface="ＭＳ Ｐゴシック" pitchFamily="-111" charset="-128"/>
                </a:rPr>
                <a:t>60</a:t>
              </a:r>
            </a:p>
          </p:txBody>
        </p:sp>
      </p:grpSp>
      <p:sp>
        <p:nvSpPr>
          <p:cNvPr id="85" name="正方形/長方形 84">
            <a:extLst>
              <a:ext uri="{FF2B5EF4-FFF2-40B4-BE49-F238E27FC236}">
                <a16:creationId xmlns:a16="http://schemas.microsoft.com/office/drawing/2014/main" id="{FD0FB849-FF7C-4844-94A8-A6381FE29574}"/>
              </a:ext>
            </a:extLst>
          </p:cNvPr>
          <p:cNvSpPr/>
          <p:nvPr/>
        </p:nvSpPr>
        <p:spPr>
          <a:xfrm>
            <a:off x="1631598" y="3680233"/>
            <a:ext cx="4057521"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n-US" altLang="ja-JP" dirty="0"/>
              <a:t>2Gy</a:t>
            </a:r>
            <a:r>
              <a:rPr lang="ja-JP" altLang="en-US"/>
              <a:t>被ばくしたときの末梢血の変化例</a:t>
            </a:r>
          </a:p>
        </p:txBody>
      </p:sp>
      <p:sp>
        <p:nvSpPr>
          <p:cNvPr id="4" name="スライド番号プレースホルダー 3">
            <a:extLst>
              <a:ext uri="{FF2B5EF4-FFF2-40B4-BE49-F238E27FC236}">
                <a16:creationId xmlns:a16="http://schemas.microsoft.com/office/drawing/2014/main" id="{C9A8787E-B358-1F48-A482-FE6825EFEC6F}"/>
              </a:ext>
            </a:extLst>
          </p:cNvPr>
          <p:cNvSpPr>
            <a:spLocks noGrp="1"/>
          </p:cNvSpPr>
          <p:nvPr>
            <p:ph type="sldNum" sz="quarter" idx="12"/>
          </p:nvPr>
        </p:nvSpPr>
        <p:spPr/>
        <p:txBody>
          <a:bodyPr/>
          <a:lstStyle/>
          <a:p>
            <a:fld id="{58DD1769-DAE9-6C4E-82F4-B62273FFA290}" type="slidenum">
              <a:rPr kumimoji="1" lang="ja-JP" altLang="en-US" smtClean="0"/>
              <a:t>6</a:t>
            </a:fld>
            <a:endParaRPr kumimoji="1" lang="ja-JP" altLang="en-US"/>
          </a:p>
        </p:txBody>
      </p:sp>
      <p:pic>
        <p:nvPicPr>
          <p:cNvPr id="87" name="図 86">
            <a:extLst>
              <a:ext uri="{FF2B5EF4-FFF2-40B4-BE49-F238E27FC236}">
                <a16:creationId xmlns:a16="http://schemas.microsoft.com/office/drawing/2014/main" id="{F07F6C09-392C-22E1-0E1A-9F498E77FFF5}"/>
              </a:ext>
            </a:extLst>
          </p:cNvPr>
          <p:cNvPicPr>
            <a:picLocks noChangeAspect="1"/>
          </p:cNvPicPr>
          <p:nvPr/>
        </p:nvPicPr>
        <p:blipFill>
          <a:blip r:embed="rId3"/>
          <a:stretch>
            <a:fillRect/>
          </a:stretch>
        </p:blipFill>
        <p:spPr>
          <a:xfrm>
            <a:off x="6490925" y="4170340"/>
            <a:ext cx="2798482" cy="2798482"/>
          </a:xfrm>
          <a:prstGeom prst="rect">
            <a:avLst/>
          </a:prstGeom>
        </p:spPr>
      </p:pic>
      <p:sp>
        <p:nvSpPr>
          <p:cNvPr id="88" name="正方形/長方形 87">
            <a:extLst>
              <a:ext uri="{FF2B5EF4-FFF2-40B4-BE49-F238E27FC236}">
                <a16:creationId xmlns:a16="http://schemas.microsoft.com/office/drawing/2014/main" id="{EE968D42-5D59-AA49-7BC0-946FDE040022}"/>
              </a:ext>
            </a:extLst>
          </p:cNvPr>
          <p:cNvSpPr/>
          <p:nvPr/>
        </p:nvSpPr>
        <p:spPr>
          <a:xfrm>
            <a:off x="6067472" y="3524009"/>
            <a:ext cx="2954655" cy="646331"/>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lgn="ctr"/>
            <a:r>
              <a:rPr lang="ja-JP" altLang="en-US" dirty="0"/>
              <a:t>被ばく量と経過日数による</a:t>
            </a:r>
            <a:br>
              <a:rPr lang="en-US" altLang="ja-JP" dirty="0"/>
            </a:br>
            <a:r>
              <a:rPr lang="ja-JP" altLang="en-US" dirty="0"/>
              <a:t>リンパ球数の変化</a:t>
            </a:r>
          </a:p>
        </p:txBody>
      </p:sp>
    </p:spTree>
    <p:extLst>
      <p:ext uri="{BB962C8B-B14F-4D97-AF65-F5344CB8AC3E}">
        <p14:creationId xmlns:p14="http://schemas.microsoft.com/office/powerpoint/2010/main" val="9904613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8"/>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269929" y="2279847"/>
            <a:ext cx="4662260" cy="36446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315" name="タイトル 6"/>
          <p:cNvSpPr>
            <a:spLocks noGrp="1"/>
          </p:cNvSpPr>
          <p:nvPr>
            <p:ph type="title"/>
          </p:nvPr>
        </p:nvSpPr>
        <p:spPr/>
        <p:txBody>
          <a:bodyPr/>
          <a:lstStyle/>
          <a:p>
            <a:r>
              <a:rPr lang="ja-JP" altLang="en-US"/>
              <a:t>ヒト染色体</a:t>
            </a:r>
          </a:p>
        </p:txBody>
      </p:sp>
      <p:sp>
        <p:nvSpPr>
          <p:cNvPr id="5" name="コンテンツ プレースホルダー 4">
            <a:extLst>
              <a:ext uri="{FF2B5EF4-FFF2-40B4-BE49-F238E27FC236}">
                <a16:creationId xmlns:a16="http://schemas.microsoft.com/office/drawing/2014/main" id="{B9574506-B57B-3544-AD80-064AD6DA5D1C}"/>
              </a:ext>
            </a:extLst>
          </p:cNvPr>
          <p:cNvSpPr>
            <a:spLocks noGrp="1"/>
          </p:cNvSpPr>
          <p:nvPr>
            <p:ph idx="1"/>
          </p:nvPr>
        </p:nvSpPr>
        <p:spPr>
          <a:xfrm>
            <a:off x="628650" y="1272209"/>
            <a:ext cx="7886700" cy="4904755"/>
          </a:xfrm>
        </p:spPr>
        <p:txBody>
          <a:bodyPr/>
          <a:lstStyle/>
          <a:p>
            <a:r>
              <a:rPr lang="ja-JP" altLang="en-US"/>
              <a:t>染色体はヒトの設計図</a:t>
            </a:r>
            <a:r>
              <a:rPr lang="en-US" altLang="ja-JP" dirty="0"/>
              <a:t>(</a:t>
            </a:r>
            <a:r>
              <a:rPr lang="ja-JP" altLang="en-US"/>
              <a:t>遺伝情報</a:t>
            </a:r>
            <a:r>
              <a:rPr lang="en-US" altLang="ja-JP" dirty="0"/>
              <a:t>)</a:t>
            </a:r>
            <a:r>
              <a:rPr lang="ja-JP" altLang="en-US"/>
              <a:t>の担体である。</a:t>
            </a:r>
          </a:p>
          <a:p>
            <a:r>
              <a:rPr lang="ja-JP" altLang="en-US"/>
              <a:t>常染色体 </a:t>
            </a:r>
            <a:r>
              <a:rPr lang="en-US" altLang="ja-JP" dirty="0"/>
              <a:t>44</a:t>
            </a:r>
            <a:r>
              <a:rPr lang="ja-JP" altLang="en-US"/>
              <a:t>本と性染色体</a:t>
            </a:r>
            <a:r>
              <a:rPr lang="en-US" altLang="ja-JP" dirty="0"/>
              <a:t>2</a:t>
            </a:r>
            <a:r>
              <a:rPr lang="ja-JP" altLang="en-US"/>
              <a:t>本がある</a:t>
            </a:r>
          </a:p>
        </p:txBody>
      </p:sp>
      <p:sp>
        <p:nvSpPr>
          <p:cNvPr id="2" name="スライド番号プレースホルダー 1"/>
          <p:cNvSpPr>
            <a:spLocks noGrp="1"/>
          </p:cNvSpPr>
          <p:nvPr>
            <p:ph type="sldNum" sz="quarter" idx="12"/>
          </p:nvPr>
        </p:nvSpPr>
        <p:spPr/>
        <p:txBody>
          <a:bodyPr/>
          <a:lstStyle/>
          <a:p>
            <a:fld id="{C0D2A087-C5F0-4606-B67A-C48C0309CA0B}" type="slidenum">
              <a:rPr lang="ja-JP" altLang="en-US" smtClean="0"/>
              <a:pPr/>
              <a:t>7</a:t>
            </a:fld>
            <a:endParaRPr lang="ja-JP" altLang="en-US"/>
          </a:p>
        </p:txBody>
      </p:sp>
      <p:pic>
        <p:nvPicPr>
          <p:cNvPr id="13316" name="Picture 7"/>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39527" y="2601985"/>
            <a:ext cx="3819525" cy="300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3537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タイトル 1"/>
          <p:cNvSpPr>
            <a:spLocks noGrp="1"/>
          </p:cNvSpPr>
          <p:nvPr>
            <p:ph type="title"/>
          </p:nvPr>
        </p:nvSpPr>
        <p:spPr/>
        <p:txBody>
          <a:bodyPr/>
          <a:lstStyle/>
          <a:p>
            <a:r>
              <a:rPr lang="ja-JP" altLang="en-US"/>
              <a:t>染色体解析による外部被ばく線量評価</a:t>
            </a:r>
          </a:p>
        </p:txBody>
      </p:sp>
      <p:sp>
        <p:nvSpPr>
          <p:cNvPr id="12291" name="コンテンツ プレースホルダ 2"/>
          <p:cNvSpPr>
            <a:spLocks noGrp="1"/>
          </p:cNvSpPr>
          <p:nvPr>
            <p:ph idx="1"/>
          </p:nvPr>
        </p:nvSpPr>
        <p:spPr>
          <a:xfrm>
            <a:off x="628650" y="1272209"/>
            <a:ext cx="5764510" cy="2021354"/>
          </a:xfrm>
        </p:spPr>
        <p:txBody>
          <a:bodyPr>
            <a:normAutofit fontScale="62500" lnSpcReduction="20000"/>
          </a:bodyPr>
          <a:lstStyle/>
          <a:p>
            <a:pPr>
              <a:lnSpc>
                <a:spcPct val="120000"/>
              </a:lnSpc>
            </a:pPr>
            <a:r>
              <a:rPr lang="ja-JP" altLang="en-US" dirty="0"/>
              <a:t>末梢血リンパ球に起こる不安定型染色体異常を指標</a:t>
            </a:r>
            <a:r>
              <a:rPr lang="ja-JP" altLang="en-US"/>
              <a:t>とする</a:t>
            </a:r>
            <a:endParaRPr lang="en-US" altLang="ja-JP" dirty="0"/>
          </a:p>
          <a:p>
            <a:pPr lvl="1">
              <a:lnSpc>
                <a:spcPct val="120000"/>
              </a:lnSpc>
            </a:pPr>
            <a:r>
              <a:rPr lang="ja-JP" altLang="en-US"/>
              <a:t>スライドガラス上に染色体を展開し、染色して顕微鏡観察する</a:t>
            </a:r>
            <a:endParaRPr lang="en-US" altLang="ja-JP" dirty="0"/>
          </a:p>
          <a:p>
            <a:pPr lvl="2">
              <a:lnSpc>
                <a:spcPct val="120000"/>
              </a:lnSpc>
            </a:pPr>
            <a:r>
              <a:rPr lang="ja-JP" altLang="en-US"/>
              <a:t>二動原体染色体頻度；異常な染色体（二動原体染色体）の数を数える</a:t>
            </a:r>
          </a:p>
          <a:p>
            <a:pPr lvl="2">
              <a:lnSpc>
                <a:spcPct val="120000"/>
              </a:lnSpc>
            </a:pPr>
            <a:r>
              <a:rPr lang="en-US" altLang="ja-JP" dirty="0"/>
              <a:t>PCC</a:t>
            </a:r>
            <a:r>
              <a:rPr lang="ja-JP" altLang="en-US"/>
              <a:t>法</a:t>
            </a:r>
          </a:p>
          <a:p>
            <a:pPr lvl="2">
              <a:lnSpc>
                <a:spcPct val="120000"/>
              </a:lnSpc>
            </a:pPr>
            <a:r>
              <a:rPr lang="ja-JP" altLang="en-US"/>
              <a:t>染色体分染法（</a:t>
            </a:r>
            <a:r>
              <a:rPr lang="en-US" altLang="ja-JP" dirty="0"/>
              <a:t>FISH</a:t>
            </a:r>
            <a:r>
              <a:rPr lang="ja-JP" altLang="en-US"/>
              <a:t>法、</a:t>
            </a:r>
            <a:r>
              <a:rPr lang="en-US" altLang="ja-JP" dirty="0"/>
              <a:t>M-FISH</a:t>
            </a:r>
            <a:r>
              <a:rPr lang="ja-JP" altLang="en-US"/>
              <a:t>法）</a:t>
            </a:r>
          </a:p>
          <a:p>
            <a:pPr>
              <a:lnSpc>
                <a:spcPct val="120000"/>
              </a:lnSpc>
            </a:pPr>
            <a:r>
              <a:rPr lang="ja-JP" altLang="en-US"/>
              <a:t>外部</a:t>
            </a:r>
            <a:r>
              <a:rPr lang="ja-JP" altLang="en-US" dirty="0"/>
              <a:t>被ばくの全身被ばく線量を最も正確に検出することができる</a:t>
            </a:r>
            <a:endParaRPr lang="en-US" altLang="ja-JP" dirty="0"/>
          </a:p>
          <a:p>
            <a:pPr>
              <a:lnSpc>
                <a:spcPct val="120000"/>
              </a:lnSpc>
            </a:pPr>
            <a:r>
              <a:rPr lang="ja-JP" altLang="en-US" dirty="0"/>
              <a:t>線量評価に採血から</a:t>
            </a:r>
            <a:r>
              <a:rPr lang="en-US" altLang="ja-JP" dirty="0"/>
              <a:t>3</a:t>
            </a:r>
            <a:r>
              <a:rPr lang="ja-JP" altLang="en-US" dirty="0"/>
              <a:t>日間程度の時間</a:t>
            </a:r>
            <a:r>
              <a:rPr lang="ja-JP" altLang="en-US"/>
              <a:t>が必要</a:t>
            </a:r>
            <a:endParaRPr lang="en-US" altLang="ja-JP" dirty="0"/>
          </a:p>
        </p:txBody>
      </p:sp>
      <p:sp>
        <p:nvSpPr>
          <p:cNvPr id="2" name="スライド番号プレースホルダー 1"/>
          <p:cNvSpPr>
            <a:spLocks noGrp="1"/>
          </p:cNvSpPr>
          <p:nvPr>
            <p:ph type="sldNum" sz="quarter" idx="12"/>
          </p:nvPr>
        </p:nvSpPr>
        <p:spPr/>
        <p:txBody>
          <a:bodyPr/>
          <a:lstStyle/>
          <a:p>
            <a:fld id="{C0D2A087-C5F0-4606-B67A-C48C0309CA0B}" type="slidenum">
              <a:rPr kumimoji="1" lang="ja-JP" altLang="en-US" smtClean="0"/>
              <a:pPr/>
              <a:t>8</a:t>
            </a:fld>
            <a:endParaRPr kumimoji="1" lang="ja-JP" altLang="en-US"/>
          </a:p>
        </p:txBody>
      </p:sp>
      <p:pic>
        <p:nvPicPr>
          <p:cNvPr id="12292" name="Picture 4"/>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677025" y="1880083"/>
            <a:ext cx="809625" cy="3857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10" name="直線矢印コネクタ 9"/>
          <p:cNvCxnSpPr>
            <a:cxnSpLocks noChangeAspect="1"/>
          </p:cNvCxnSpPr>
          <p:nvPr/>
        </p:nvCxnSpPr>
        <p:spPr bwMode="auto">
          <a:xfrm rot="10800000">
            <a:off x="7498357" y="3324225"/>
            <a:ext cx="285750" cy="3175"/>
          </a:xfrm>
          <a:prstGeom prst="straightConnector1">
            <a:avLst/>
          </a:prstGeom>
          <a:noFill/>
          <a:ln w="38100">
            <a:solidFill>
              <a:schemeClr val="tx1"/>
            </a:solidFill>
            <a:round/>
            <a:headEnd/>
            <a:tailEnd type="arrow" w="med" len="med"/>
          </a:ln>
          <a:effectLst/>
          <a:extLst>
            <a:ext uri="{909E8E84-426E-40dd-AFC4-6F175D3DCCD1}">
              <a14:hiddenFill xmlns="" xmlns:a14="http://schemas.microsoft.com/office/drawing/2010/main">
                <a:noFill/>
              </a14:hiddenFill>
            </a:ext>
          </a:extLst>
        </p:spPr>
      </p:cxnSp>
      <p:cxnSp>
        <p:nvCxnSpPr>
          <p:cNvPr id="13" name="直線矢印コネクタ 12"/>
          <p:cNvCxnSpPr>
            <a:cxnSpLocks noChangeAspect="1"/>
          </p:cNvCxnSpPr>
          <p:nvPr/>
        </p:nvCxnSpPr>
        <p:spPr bwMode="auto">
          <a:xfrm rot="10800000">
            <a:off x="7523757" y="1928813"/>
            <a:ext cx="285750" cy="3175"/>
          </a:xfrm>
          <a:prstGeom prst="straightConnector1">
            <a:avLst/>
          </a:prstGeom>
          <a:noFill/>
          <a:ln w="38100">
            <a:solidFill>
              <a:schemeClr val="tx1"/>
            </a:solidFill>
            <a:round/>
            <a:headEnd/>
            <a:tailEnd type="arrow" w="med" len="med"/>
          </a:ln>
          <a:effectLst/>
          <a:extLst>
            <a:ext uri="{909E8E84-426E-40dd-AFC4-6F175D3DCCD1}">
              <a14:hiddenFill xmlns="" xmlns:a14="http://schemas.microsoft.com/office/drawing/2010/main">
                <a:noFill/>
              </a14:hiddenFill>
            </a:ext>
          </a:extLst>
        </p:spPr>
      </p:cxnSp>
      <p:cxnSp>
        <p:nvCxnSpPr>
          <p:cNvPr id="14" name="直線矢印コネクタ 13"/>
          <p:cNvCxnSpPr>
            <a:cxnSpLocks noChangeAspect="1"/>
          </p:cNvCxnSpPr>
          <p:nvPr/>
        </p:nvCxnSpPr>
        <p:spPr bwMode="auto">
          <a:xfrm rot="10800000">
            <a:off x="7595195" y="5640388"/>
            <a:ext cx="285750" cy="3175"/>
          </a:xfrm>
          <a:prstGeom prst="straightConnector1">
            <a:avLst/>
          </a:prstGeom>
          <a:noFill/>
          <a:ln w="38100">
            <a:solidFill>
              <a:schemeClr val="tx1"/>
            </a:solidFill>
            <a:round/>
            <a:headEnd/>
            <a:tailEnd type="arrow" w="med" len="med"/>
          </a:ln>
          <a:effectLst/>
          <a:extLst>
            <a:ext uri="{909E8E84-426E-40dd-AFC4-6F175D3DCCD1}">
              <a14:hiddenFill xmlns="" xmlns:a14="http://schemas.microsoft.com/office/drawing/2010/main">
                <a:noFill/>
              </a14:hiddenFill>
            </a:ext>
          </a:extLst>
        </p:spPr>
      </p:cxnSp>
      <p:sp>
        <p:nvSpPr>
          <p:cNvPr id="15" name="テキスト ボックス 14"/>
          <p:cNvSpPr txBox="1"/>
          <p:nvPr/>
        </p:nvSpPr>
        <p:spPr>
          <a:xfrm>
            <a:off x="7753945" y="1752600"/>
            <a:ext cx="1138535" cy="338138"/>
          </a:xfrm>
          <a:prstGeom prst="rect">
            <a:avLst/>
          </a:prstGeom>
          <a:noFill/>
        </p:spPr>
        <p:txBody>
          <a:bodyPr wrap="square">
            <a:spAutoFit/>
          </a:bodyPr>
          <a:lstStyle/>
          <a:p>
            <a:pPr>
              <a:defRPr/>
            </a:pPr>
            <a:r>
              <a:rPr lang="ja-JP" altLang="en-US" sz="1600" b="1" dirty="0">
                <a:latin typeface="+mj-ea"/>
                <a:ea typeface="+mj-ea"/>
                <a:cs typeface="+mn-cs"/>
              </a:rPr>
              <a:t>テロメア</a:t>
            </a:r>
          </a:p>
        </p:txBody>
      </p:sp>
      <p:sp>
        <p:nvSpPr>
          <p:cNvPr id="16" name="テキスト ボックス 15"/>
          <p:cNvSpPr txBox="1"/>
          <p:nvPr/>
        </p:nvSpPr>
        <p:spPr>
          <a:xfrm>
            <a:off x="7804745" y="5468938"/>
            <a:ext cx="1231751" cy="338137"/>
          </a:xfrm>
          <a:prstGeom prst="rect">
            <a:avLst/>
          </a:prstGeom>
          <a:noFill/>
        </p:spPr>
        <p:txBody>
          <a:bodyPr wrap="square">
            <a:spAutoFit/>
          </a:bodyPr>
          <a:lstStyle/>
          <a:p>
            <a:pPr>
              <a:defRPr/>
            </a:pPr>
            <a:r>
              <a:rPr lang="ja-JP" altLang="en-US" sz="1600" b="1" dirty="0">
                <a:latin typeface="+mj-ea"/>
                <a:ea typeface="+mj-ea"/>
                <a:cs typeface="+mn-cs"/>
              </a:rPr>
              <a:t>テロメア</a:t>
            </a:r>
          </a:p>
        </p:txBody>
      </p:sp>
      <p:sp>
        <p:nvSpPr>
          <p:cNvPr id="17" name="テキスト ボックス 16"/>
          <p:cNvSpPr txBox="1"/>
          <p:nvPr/>
        </p:nvSpPr>
        <p:spPr>
          <a:xfrm>
            <a:off x="7715845" y="3149600"/>
            <a:ext cx="928687" cy="338138"/>
          </a:xfrm>
          <a:prstGeom prst="rect">
            <a:avLst/>
          </a:prstGeom>
          <a:noFill/>
        </p:spPr>
        <p:txBody>
          <a:bodyPr>
            <a:spAutoFit/>
          </a:bodyPr>
          <a:lstStyle/>
          <a:p>
            <a:pPr>
              <a:defRPr/>
            </a:pPr>
            <a:r>
              <a:rPr lang="ja-JP" altLang="en-US" sz="1600" b="1" dirty="0">
                <a:latin typeface="+mj-ea"/>
                <a:ea typeface="+mj-ea"/>
                <a:cs typeface="+mn-cs"/>
              </a:rPr>
              <a:t>動原体</a:t>
            </a:r>
          </a:p>
        </p:txBody>
      </p:sp>
      <p:sp>
        <p:nvSpPr>
          <p:cNvPr id="18" name="テキスト ボックス 17"/>
          <p:cNvSpPr txBox="1"/>
          <p:nvPr/>
        </p:nvSpPr>
        <p:spPr>
          <a:xfrm>
            <a:off x="7476132" y="2433638"/>
            <a:ext cx="928688" cy="338137"/>
          </a:xfrm>
          <a:prstGeom prst="rect">
            <a:avLst/>
          </a:prstGeom>
          <a:noFill/>
        </p:spPr>
        <p:txBody>
          <a:bodyPr>
            <a:spAutoFit/>
          </a:bodyPr>
          <a:lstStyle/>
          <a:p>
            <a:pPr>
              <a:defRPr/>
            </a:pPr>
            <a:r>
              <a:rPr lang="ja-JP" altLang="en-US" sz="1600" b="1" dirty="0">
                <a:latin typeface="+mj-ea"/>
                <a:ea typeface="+mj-ea"/>
                <a:cs typeface="+mn-cs"/>
              </a:rPr>
              <a:t>短腕</a:t>
            </a:r>
          </a:p>
        </p:txBody>
      </p:sp>
      <p:sp>
        <p:nvSpPr>
          <p:cNvPr id="19" name="テキスト ボックス 18"/>
          <p:cNvSpPr txBox="1"/>
          <p:nvPr/>
        </p:nvSpPr>
        <p:spPr>
          <a:xfrm>
            <a:off x="7452320" y="4433888"/>
            <a:ext cx="928687" cy="338137"/>
          </a:xfrm>
          <a:prstGeom prst="rect">
            <a:avLst/>
          </a:prstGeom>
          <a:noFill/>
        </p:spPr>
        <p:txBody>
          <a:bodyPr>
            <a:spAutoFit/>
          </a:bodyPr>
          <a:lstStyle/>
          <a:p>
            <a:pPr>
              <a:defRPr/>
            </a:pPr>
            <a:r>
              <a:rPr lang="ja-JP" altLang="en-US" sz="1600" b="1" dirty="0">
                <a:latin typeface="+mj-ea"/>
                <a:ea typeface="+mj-ea"/>
                <a:cs typeface="+mn-cs"/>
              </a:rPr>
              <a:t>長腕</a:t>
            </a:r>
            <a:endParaRPr lang="en-US" altLang="ja-JP" sz="1600" b="1" dirty="0">
              <a:latin typeface="+mj-ea"/>
              <a:ea typeface="+mj-ea"/>
              <a:cs typeface="+mn-cs"/>
            </a:endParaRPr>
          </a:p>
        </p:txBody>
      </p:sp>
      <p:grpSp>
        <p:nvGrpSpPr>
          <p:cNvPr id="3" name="グループ化 2">
            <a:extLst>
              <a:ext uri="{FF2B5EF4-FFF2-40B4-BE49-F238E27FC236}">
                <a16:creationId xmlns:a16="http://schemas.microsoft.com/office/drawing/2014/main" id="{79071B00-70A8-2F45-83BB-17B9E843BA0F}"/>
              </a:ext>
            </a:extLst>
          </p:cNvPr>
          <p:cNvGrpSpPr/>
          <p:nvPr/>
        </p:nvGrpSpPr>
        <p:grpSpPr>
          <a:xfrm>
            <a:off x="1150750" y="3157292"/>
            <a:ext cx="4853252" cy="3447643"/>
            <a:chOff x="683568" y="1760505"/>
            <a:chExt cx="7201093" cy="5115497"/>
          </a:xfrm>
        </p:grpSpPr>
        <p:pic>
          <p:nvPicPr>
            <p:cNvPr id="21" name="図 20" descr="染色体-03.png">
              <a:extLst>
                <a:ext uri="{FF2B5EF4-FFF2-40B4-BE49-F238E27FC236}">
                  <a16:creationId xmlns:a16="http://schemas.microsoft.com/office/drawing/2014/main" id="{29A429D5-93EB-E44A-B311-59BC7324FC3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59632" y="1988840"/>
              <a:ext cx="6516724" cy="4887162"/>
            </a:xfrm>
            <a:prstGeom prst="rect">
              <a:avLst/>
            </a:prstGeom>
          </p:spPr>
        </p:pic>
        <p:sp>
          <p:nvSpPr>
            <p:cNvPr id="22" name="稲妻 21">
              <a:extLst>
                <a:ext uri="{FF2B5EF4-FFF2-40B4-BE49-F238E27FC236}">
                  <a16:creationId xmlns:a16="http://schemas.microsoft.com/office/drawing/2014/main" id="{E24785F3-9F01-BE4A-B3C2-E97B5EACB4A8}"/>
                </a:ext>
              </a:extLst>
            </p:cNvPr>
            <p:cNvSpPr/>
            <p:nvPr/>
          </p:nvSpPr>
          <p:spPr>
            <a:xfrm>
              <a:off x="3995936" y="2276872"/>
              <a:ext cx="360040" cy="216024"/>
            </a:xfrm>
            <a:prstGeom prst="lightningBol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23" name="稲妻 22">
              <a:extLst>
                <a:ext uri="{FF2B5EF4-FFF2-40B4-BE49-F238E27FC236}">
                  <a16:creationId xmlns:a16="http://schemas.microsoft.com/office/drawing/2014/main" id="{DB4ED073-8324-8642-B5E2-652B9F3B4F01}"/>
                </a:ext>
              </a:extLst>
            </p:cNvPr>
            <p:cNvSpPr/>
            <p:nvPr/>
          </p:nvSpPr>
          <p:spPr>
            <a:xfrm>
              <a:off x="3995936" y="3717032"/>
              <a:ext cx="360040" cy="216024"/>
            </a:xfrm>
            <a:prstGeom prst="lightningBol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24" name="稲妻 23">
              <a:extLst>
                <a:ext uri="{FF2B5EF4-FFF2-40B4-BE49-F238E27FC236}">
                  <a16:creationId xmlns:a16="http://schemas.microsoft.com/office/drawing/2014/main" id="{8D98FE1A-84A5-CD41-82E6-0A4B0B28EE36}"/>
                </a:ext>
              </a:extLst>
            </p:cNvPr>
            <p:cNvSpPr/>
            <p:nvPr/>
          </p:nvSpPr>
          <p:spPr>
            <a:xfrm>
              <a:off x="3779912" y="5589240"/>
              <a:ext cx="360040" cy="216024"/>
            </a:xfrm>
            <a:prstGeom prst="lightningBol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25" name="稲妻 24">
              <a:extLst>
                <a:ext uri="{FF2B5EF4-FFF2-40B4-BE49-F238E27FC236}">
                  <a16:creationId xmlns:a16="http://schemas.microsoft.com/office/drawing/2014/main" id="{971F4E9F-36C9-234B-A135-2EEA784BABA6}"/>
                </a:ext>
              </a:extLst>
            </p:cNvPr>
            <p:cNvSpPr/>
            <p:nvPr/>
          </p:nvSpPr>
          <p:spPr>
            <a:xfrm flipH="1">
              <a:off x="4932040" y="5445224"/>
              <a:ext cx="360040" cy="216024"/>
            </a:xfrm>
            <a:prstGeom prst="lightningBol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26" name="テキスト ボックス 25">
              <a:extLst>
                <a:ext uri="{FF2B5EF4-FFF2-40B4-BE49-F238E27FC236}">
                  <a16:creationId xmlns:a16="http://schemas.microsoft.com/office/drawing/2014/main" id="{33FF97A2-9437-3B45-8978-F5039E44E208}"/>
                </a:ext>
              </a:extLst>
            </p:cNvPr>
            <p:cNvSpPr txBox="1"/>
            <p:nvPr/>
          </p:nvSpPr>
          <p:spPr>
            <a:xfrm>
              <a:off x="3779910" y="2564904"/>
              <a:ext cx="862218" cy="376752"/>
            </a:xfrm>
            <a:prstGeom prst="rect">
              <a:avLst/>
            </a:prstGeom>
            <a:noFill/>
          </p:spPr>
          <p:txBody>
            <a:bodyPr wrap="square" rtlCol="0">
              <a:spAutoFit/>
            </a:bodyPr>
            <a:lstStyle/>
            <a:p>
              <a:r>
                <a:rPr kumimoji="1" lang="ja-JP" altLang="en-US" sz="1050" dirty="0"/>
                <a:t>切断</a:t>
              </a:r>
            </a:p>
          </p:txBody>
        </p:sp>
        <p:sp>
          <p:nvSpPr>
            <p:cNvPr id="27" name="テキスト ボックス 26">
              <a:extLst>
                <a:ext uri="{FF2B5EF4-FFF2-40B4-BE49-F238E27FC236}">
                  <a16:creationId xmlns:a16="http://schemas.microsoft.com/office/drawing/2014/main" id="{1C889217-B827-9F4D-BB18-77CD8FFAEB19}"/>
                </a:ext>
              </a:extLst>
            </p:cNvPr>
            <p:cNvSpPr txBox="1"/>
            <p:nvPr/>
          </p:nvSpPr>
          <p:spPr>
            <a:xfrm>
              <a:off x="6948263" y="3140969"/>
              <a:ext cx="646332" cy="639336"/>
            </a:xfrm>
            <a:prstGeom prst="rect">
              <a:avLst/>
            </a:prstGeom>
            <a:noFill/>
          </p:spPr>
          <p:txBody>
            <a:bodyPr wrap="square" rtlCol="0">
              <a:spAutoFit/>
            </a:bodyPr>
            <a:lstStyle/>
            <a:p>
              <a:r>
                <a:rPr kumimoji="1" lang="ja-JP" altLang="en-US" sz="1050" dirty="0"/>
                <a:t>断片</a:t>
              </a:r>
            </a:p>
          </p:txBody>
        </p:sp>
        <p:sp>
          <p:nvSpPr>
            <p:cNvPr id="28" name="テキスト ボックス 27">
              <a:extLst>
                <a:ext uri="{FF2B5EF4-FFF2-40B4-BE49-F238E27FC236}">
                  <a16:creationId xmlns:a16="http://schemas.microsoft.com/office/drawing/2014/main" id="{968FC242-A6E2-0D43-9B8F-F192A2408C8F}"/>
                </a:ext>
              </a:extLst>
            </p:cNvPr>
            <p:cNvSpPr txBox="1"/>
            <p:nvPr/>
          </p:nvSpPr>
          <p:spPr>
            <a:xfrm>
              <a:off x="683568" y="4941168"/>
              <a:ext cx="1107997" cy="388168"/>
            </a:xfrm>
            <a:prstGeom prst="rect">
              <a:avLst/>
            </a:prstGeom>
            <a:noFill/>
          </p:spPr>
          <p:txBody>
            <a:bodyPr wrap="square" rtlCol="0">
              <a:spAutoFit/>
            </a:bodyPr>
            <a:lstStyle/>
            <a:p>
              <a:r>
                <a:rPr kumimoji="1" lang="ja-JP" altLang="en-US" sz="1050" dirty="0"/>
                <a:t>相互転座</a:t>
              </a:r>
            </a:p>
          </p:txBody>
        </p:sp>
        <p:sp>
          <p:nvSpPr>
            <p:cNvPr id="29" name="テキスト ボックス 28">
              <a:extLst>
                <a:ext uri="{FF2B5EF4-FFF2-40B4-BE49-F238E27FC236}">
                  <a16:creationId xmlns:a16="http://schemas.microsoft.com/office/drawing/2014/main" id="{E34209BA-1567-0749-96CC-CB6D908CD1D4}"/>
                </a:ext>
              </a:extLst>
            </p:cNvPr>
            <p:cNvSpPr txBox="1"/>
            <p:nvPr/>
          </p:nvSpPr>
          <p:spPr>
            <a:xfrm>
              <a:off x="7164288" y="5229199"/>
              <a:ext cx="646332" cy="639336"/>
            </a:xfrm>
            <a:prstGeom prst="rect">
              <a:avLst/>
            </a:prstGeom>
            <a:noFill/>
          </p:spPr>
          <p:txBody>
            <a:bodyPr wrap="square" rtlCol="0">
              <a:spAutoFit/>
            </a:bodyPr>
            <a:lstStyle/>
            <a:p>
              <a:r>
                <a:rPr kumimoji="1" lang="ja-JP" altLang="en-US" sz="1050" dirty="0"/>
                <a:t>断片</a:t>
              </a:r>
            </a:p>
          </p:txBody>
        </p:sp>
        <p:sp>
          <p:nvSpPr>
            <p:cNvPr id="30" name="テキスト ボックス 29">
              <a:extLst>
                <a:ext uri="{FF2B5EF4-FFF2-40B4-BE49-F238E27FC236}">
                  <a16:creationId xmlns:a16="http://schemas.microsoft.com/office/drawing/2014/main" id="{A5CE2E24-CE80-D041-9DF1-081820F5D75A}"/>
                </a:ext>
              </a:extLst>
            </p:cNvPr>
            <p:cNvSpPr txBox="1"/>
            <p:nvPr/>
          </p:nvSpPr>
          <p:spPr>
            <a:xfrm>
              <a:off x="6084168" y="4427820"/>
              <a:ext cx="1800493" cy="388168"/>
            </a:xfrm>
            <a:prstGeom prst="rect">
              <a:avLst/>
            </a:prstGeom>
            <a:noFill/>
          </p:spPr>
          <p:txBody>
            <a:bodyPr wrap="square" rtlCol="0">
              <a:spAutoFit/>
            </a:bodyPr>
            <a:lstStyle/>
            <a:p>
              <a:r>
                <a:rPr kumimoji="1" lang="ja-JP" altLang="en-US" sz="1050" dirty="0"/>
                <a:t>二動原体染色体</a:t>
              </a:r>
            </a:p>
          </p:txBody>
        </p:sp>
        <p:sp>
          <p:nvSpPr>
            <p:cNvPr id="31" name="テキスト ボックス 30">
              <a:extLst>
                <a:ext uri="{FF2B5EF4-FFF2-40B4-BE49-F238E27FC236}">
                  <a16:creationId xmlns:a16="http://schemas.microsoft.com/office/drawing/2014/main" id="{5510A491-812F-5D43-9A20-9A19F200E562}"/>
                </a:ext>
              </a:extLst>
            </p:cNvPr>
            <p:cNvSpPr txBox="1"/>
            <p:nvPr/>
          </p:nvSpPr>
          <p:spPr>
            <a:xfrm>
              <a:off x="1331639" y="2564904"/>
              <a:ext cx="770343" cy="376752"/>
            </a:xfrm>
            <a:prstGeom prst="rect">
              <a:avLst/>
            </a:prstGeom>
            <a:noFill/>
          </p:spPr>
          <p:txBody>
            <a:bodyPr wrap="square" rtlCol="0">
              <a:spAutoFit/>
            </a:bodyPr>
            <a:lstStyle/>
            <a:p>
              <a:r>
                <a:rPr lang="ja-JP" altLang="en-US" sz="1050" dirty="0"/>
                <a:t>逆位</a:t>
              </a:r>
              <a:endParaRPr kumimoji="1" lang="ja-JP" altLang="en-US" sz="1050" dirty="0"/>
            </a:p>
          </p:txBody>
        </p:sp>
        <p:sp>
          <p:nvSpPr>
            <p:cNvPr id="32" name="テキスト ボックス 31">
              <a:extLst>
                <a:ext uri="{FF2B5EF4-FFF2-40B4-BE49-F238E27FC236}">
                  <a16:creationId xmlns:a16="http://schemas.microsoft.com/office/drawing/2014/main" id="{53E32F58-27E4-544A-9FC7-E794D6F2E203}"/>
                </a:ext>
              </a:extLst>
            </p:cNvPr>
            <p:cNvSpPr txBox="1"/>
            <p:nvPr/>
          </p:nvSpPr>
          <p:spPr>
            <a:xfrm>
              <a:off x="5724128" y="2564904"/>
              <a:ext cx="877163" cy="376752"/>
            </a:xfrm>
            <a:prstGeom prst="rect">
              <a:avLst/>
            </a:prstGeom>
            <a:noFill/>
          </p:spPr>
          <p:txBody>
            <a:bodyPr wrap="square" rtlCol="0">
              <a:spAutoFit/>
            </a:bodyPr>
            <a:lstStyle/>
            <a:p>
              <a:r>
                <a:rPr kumimoji="1" lang="ja-JP" altLang="en-US" sz="1050" dirty="0"/>
                <a:t>リング</a:t>
              </a:r>
            </a:p>
          </p:txBody>
        </p:sp>
        <p:sp>
          <p:nvSpPr>
            <p:cNvPr id="33" name="右矢印 32">
              <a:extLst>
                <a:ext uri="{FF2B5EF4-FFF2-40B4-BE49-F238E27FC236}">
                  <a16:creationId xmlns:a16="http://schemas.microsoft.com/office/drawing/2014/main" id="{CD8B949A-4A5D-D74D-BA7A-E94A2E8D086C}"/>
                </a:ext>
              </a:extLst>
            </p:cNvPr>
            <p:cNvSpPr/>
            <p:nvPr/>
          </p:nvSpPr>
          <p:spPr>
            <a:xfrm>
              <a:off x="5148064" y="3356992"/>
              <a:ext cx="504056"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34" name="右矢印 33">
              <a:extLst>
                <a:ext uri="{FF2B5EF4-FFF2-40B4-BE49-F238E27FC236}">
                  <a16:creationId xmlns:a16="http://schemas.microsoft.com/office/drawing/2014/main" id="{563BBB20-0948-D149-B1BE-FDBD6C85AC26}"/>
                </a:ext>
              </a:extLst>
            </p:cNvPr>
            <p:cNvSpPr/>
            <p:nvPr/>
          </p:nvSpPr>
          <p:spPr>
            <a:xfrm>
              <a:off x="5436096" y="5661248"/>
              <a:ext cx="504056"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35" name="左矢印 34">
              <a:extLst>
                <a:ext uri="{FF2B5EF4-FFF2-40B4-BE49-F238E27FC236}">
                  <a16:creationId xmlns:a16="http://schemas.microsoft.com/office/drawing/2014/main" id="{96C49783-34F6-5047-A4C9-08A9EC232C72}"/>
                </a:ext>
              </a:extLst>
            </p:cNvPr>
            <p:cNvSpPr/>
            <p:nvPr/>
          </p:nvSpPr>
          <p:spPr>
            <a:xfrm>
              <a:off x="2987824" y="3356992"/>
              <a:ext cx="432048" cy="2880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36" name="左矢印 35">
              <a:extLst>
                <a:ext uri="{FF2B5EF4-FFF2-40B4-BE49-F238E27FC236}">
                  <a16:creationId xmlns:a16="http://schemas.microsoft.com/office/drawing/2014/main" id="{6CC07FEF-71B0-C842-AD14-387F276C18D5}"/>
                </a:ext>
              </a:extLst>
            </p:cNvPr>
            <p:cNvSpPr/>
            <p:nvPr/>
          </p:nvSpPr>
          <p:spPr>
            <a:xfrm>
              <a:off x="3059832" y="5733256"/>
              <a:ext cx="432048" cy="2880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37" name="テキスト ボックス 36">
              <a:extLst>
                <a:ext uri="{FF2B5EF4-FFF2-40B4-BE49-F238E27FC236}">
                  <a16:creationId xmlns:a16="http://schemas.microsoft.com/office/drawing/2014/main" id="{2D568AA4-A9E7-554D-9F66-1E96ED9A75AF}"/>
                </a:ext>
              </a:extLst>
            </p:cNvPr>
            <p:cNvSpPr txBox="1"/>
            <p:nvPr/>
          </p:nvSpPr>
          <p:spPr>
            <a:xfrm>
              <a:off x="1005008" y="1760505"/>
              <a:ext cx="1600394" cy="45666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kumimoji="1" lang="ja-JP" altLang="en-US" sz="1400" dirty="0"/>
                <a:t>安定型異常</a:t>
              </a:r>
              <a:endParaRPr kumimoji="1" lang="en-US" altLang="ja-JP" sz="1400" dirty="0"/>
            </a:p>
          </p:txBody>
        </p:sp>
        <p:sp>
          <p:nvSpPr>
            <p:cNvPr id="38" name="テキスト ボックス 37">
              <a:extLst>
                <a:ext uri="{FF2B5EF4-FFF2-40B4-BE49-F238E27FC236}">
                  <a16:creationId xmlns:a16="http://schemas.microsoft.com/office/drawing/2014/main" id="{B4ED179E-4CE3-F44A-9D66-CA66E16CFF58}"/>
                </a:ext>
              </a:extLst>
            </p:cNvPr>
            <p:cNvSpPr txBox="1"/>
            <p:nvPr/>
          </p:nvSpPr>
          <p:spPr>
            <a:xfrm>
              <a:off x="5829543" y="1832514"/>
              <a:ext cx="1886179" cy="45666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kumimoji="1" lang="ja-JP" altLang="en-US" sz="1400" dirty="0"/>
                <a:t>不安定型異常</a:t>
              </a:r>
              <a:endParaRPr kumimoji="1" lang="en-US" altLang="ja-JP" sz="1400" dirty="0"/>
            </a:p>
          </p:txBody>
        </p:sp>
      </p:grpSp>
      <p:sp>
        <p:nvSpPr>
          <p:cNvPr id="4" name="テキスト ボックス 3">
            <a:extLst>
              <a:ext uri="{FF2B5EF4-FFF2-40B4-BE49-F238E27FC236}">
                <a16:creationId xmlns:a16="http://schemas.microsoft.com/office/drawing/2014/main" id="{5AB1CD79-9CA1-B54F-A7AA-9B6EE636810A}"/>
              </a:ext>
            </a:extLst>
          </p:cNvPr>
          <p:cNvSpPr txBox="1"/>
          <p:nvPr/>
        </p:nvSpPr>
        <p:spPr>
          <a:xfrm>
            <a:off x="6592694" y="5829097"/>
            <a:ext cx="877163" cy="369332"/>
          </a:xfrm>
          <a:prstGeom prst="rect">
            <a:avLst/>
          </a:prstGeom>
          <a:noFill/>
        </p:spPr>
        <p:txBody>
          <a:bodyPr wrap="none" rtlCol="0">
            <a:spAutoFit/>
          </a:bodyPr>
          <a:lstStyle/>
          <a:p>
            <a:r>
              <a:rPr kumimoji="1" lang="ja-JP" altLang="en-US"/>
              <a:t>染色体</a:t>
            </a:r>
          </a:p>
        </p:txBody>
      </p:sp>
    </p:spTree>
    <p:extLst>
      <p:ext uri="{BB962C8B-B14F-4D97-AF65-F5344CB8AC3E}">
        <p14:creationId xmlns:p14="http://schemas.microsoft.com/office/powerpoint/2010/main" val="5850902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タイトル 14">
            <a:extLst>
              <a:ext uri="{FF2B5EF4-FFF2-40B4-BE49-F238E27FC236}">
                <a16:creationId xmlns:a16="http://schemas.microsoft.com/office/drawing/2014/main" id="{4149FEB8-5F43-944C-B77B-C6A11D467CED}"/>
              </a:ext>
            </a:extLst>
          </p:cNvPr>
          <p:cNvSpPr>
            <a:spLocks noGrp="1"/>
          </p:cNvSpPr>
          <p:nvPr>
            <p:ph type="title"/>
          </p:nvPr>
        </p:nvSpPr>
        <p:spPr/>
        <p:txBody>
          <a:bodyPr/>
          <a:lstStyle/>
          <a:p>
            <a:r>
              <a:rPr lang="ja-JP" altLang="en-US"/>
              <a:t>検量線</a:t>
            </a:r>
            <a:endParaRPr kumimoji="1" lang="ja-JP" altLang="en-US"/>
          </a:p>
        </p:txBody>
      </p:sp>
      <p:grpSp>
        <p:nvGrpSpPr>
          <p:cNvPr id="7" name="グループ化 6">
            <a:extLst>
              <a:ext uri="{FF2B5EF4-FFF2-40B4-BE49-F238E27FC236}">
                <a16:creationId xmlns:a16="http://schemas.microsoft.com/office/drawing/2014/main" id="{71FDC836-2D61-2242-A5C5-FD4EC2FAD284}"/>
              </a:ext>
            </a:extLst>
          </p:cNvPr>
          <p:cNvGrpSpPr/>
          <p:nvPr/>
        </p:nvGrpSpPr>
        <p:grpSpPr>
          <a:xfrm>
            <a:off x="251520" y="1641214"/>
            <a:ext cx="8640960" cy="4769308"/>
            <a:chOff x="251520" y="747871"/>
            <a:chExt cx="8640960" cy="4769308"/>
          </a:xfrm>
        </p:grpSpPr>
        <p:grpSp>
          <p:nvGrpSpPr>
            <p:cNvPr id="8" name="グループ化 2">
              <a:extLst>
                <a:ext uri="{FF2B5EF4-FFF2-40B4-BE49-F238E27FC236}">
                  <a16:creationId xmlns:a16="http://schemas.microsoft.com/office/drawing/2014/main" id="{9C7BECBD-178E-444A-A6AA-139452A5A535}"/>
                </a:ext>
              </a:extLst>
            </p:cNvPr>
            <p:cNvGrpSpPr/>
            <p:nvPr/>
          </p:nvGrpSpPr>
          <p:grpSpPr>
            <a:xfrm>
              <a:off x="2477744" y="747871"/>
              <a:ext cx="4254496" cy="4349289"/>
              <a:chOff x="4406066" y="994497"/>
              <a:chExt cx="4254496" cy="4349289"/>
            </a:xfrm>
            <a:solidFill>
              <a:schemeClr val="bg1"/>
            </a:solidFill>
          </p:grpSpPr>
          <p:pic>
            <p:nvPicPr>
              <p:cNvPr id="13" name="Picture 3">
                <a:extLst>
                  <a:ext uri="{FF2B5EF4-FFF2-40B4-BE49-F238E27FC236}">
                    <a16:creationId xmlns:a16="http://schemas.microsoft.com/office/drawing/2014/main" id="{EFE0CBEC-738D-1D47-ABFE-0F8146F61677}"/>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406066" y="994497"/>
                <a:ext cx="4254496" cy="434928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14" name="正方形/長方形 13">
                <a:extLst>
                  <a:ext uri="{FF2B5EF4-FFF2-40B4-BE49-F238E27FC236}">
                    <a16:creationId xmlns:a16="http://schemas.microsoft.com/office/drawing/2014/main" id="{7F89BDFD-AFC4-3E4A-BF2A-09C98885A53F}"/>
                  </a:ext>
                </a:extLst>
              </p:cNvPr>
              <p:cNvSpPr/>
              <p:nvPr/>
            </p:nvSpPr>
            <p:spPr>
              <a:xfrm>
                <a:off x="5749816" y="1354537"/>
                <a:ext cx="1980030" cy="510845"/>
              </a:xfrm>
              <a:prstGeom prst="rect">
                <a:avLst/>
              </a:prstGeom>
              <a:grpFill/>
            </p:spPr>
            <p:txBody>
              <a:bodyPr wrap="none">
                <a:spAutoFit/>
              </a:bodyPr>
              <a:lstStyle/>
              <a:p>
                <a:pPr algn="ctr" eaLnBrk="0" hangingPunct="0">
                  <a:lnSpc>
                    <a:spcPct val="150000"/>
                  </a:lnSpc>
                </a:pPr>
                <a:r>
                  <a:rPr lang="ja-JP" altLang="en-US" sz="2000" kern="0" dirty="0">
                    <a:solidFill>
                      <a:srgbClr val="00B050"/>
                    </a:solidFill>
                    <a:latin typeface="+mn-ea"/>
                  </a:rPr>
                  <a:t>ガンマ線検量線</a:t>
                </a:r>
                <a:endParaRPr lang="en-US" altLang="ja-JP" sz="2000" kern="0" dirty="0">
                  <a:solidFill>
                    <a:srgbClr val="00B050"/>
                  </a:solidFill>
                  <a:latin typeface="+mn-ea"/>
                </a:endParaRPr>
              </a:p>
            </p:txBody>
          </p:sp>
        </p:grpSp>
        <p:sp>
          <p:nvSpPr>
            <p:cNvPr id="9" name="テキスト ボックス 8">
              <a:extLst>
                <a:ext uri="{FF2B5EF4-FFF2-40B4-BE49-F238E27FC236}">
                  <a16:creationId xmlns:a16="http://schemas.microsoft.com/office/drawing/2014/main" id="{B1778895-BA8D-D34D-8970-FD45AA1E3612}"/>
                </a:ext>
              </a:extLst>
            </p:cNvPr>
            <p:cNvSpPr txBox="1"/>
            <p:nvPr/>
          </p:nvSpPr>
          <p:spPr>
            <a:xfrm>
              <a:off x="2043103" y="760611"/>
              <a:ext cx="5057795" cy="400110"/>
            </a:xfrm>
            <a:prstGeom prst="rect">
              <a:avLst/>
            </a:prstGeom>
            <a:noFill/>
            <a:ln>
              <a:noFill/>
            </a:ln>
          </p:spPr>
          <p:txBody>
            <a:bodyPr wrap="none" rtlCol="0">
              <a:spAutoFit/>
            </a:bodyPr>
            <a:lstStyle/>
            <a:p>
              <a:pPr algn="ctr"/>
              <a:r>
                <a:rPr kumimoji="1" lang="ja-JP" altLang="en-US" sz="2000" dirty="0">
                  <a:latin typeface="+mn-ea"/>
                </a:rPr>
                <a:t>福島原発事故で線量評価に使用した検量線</a:t>
              </a:r>
              <a:endParaRPr kumimoji="1" lang="en-US" altLang="ja-JP" sz="2000" dirty="0">
                <a:latin typeface="+mn-ea"/>
              </a:endParaRPr>
            </a:p>
          </p:txBody>
        </p:sp>
        <p:sp>
          <p:nvSpPr>
            <p:cNvPr id="10" name="正方形/長方形 9">
              <a:extLst>
                <a:ext uri="{FF2B5EF4-FFF2-40B4-BE49-F238E27FC236}">
                  <a16:creationId xmlns:a16="http://schemas.microsoft.com/office/drawing/2014/main" id="{6AC8C776-CF49-A74F-9E5B-5D00D47A5D06}"/>
                </a:ext>
              </a:extLst>
            </p:cNvPr>
            <p:cNvSpPr/>
            <p:nvPr/>
          </p:nvSpPr>
          <p:spPr>
            <a:xfrm>
              <a:off x="251520" y="4809293"/>
              <a:ext cx="8640960" cy="707886"/>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2000" b="1" i="1" dirty="0">
                  <a:latin typeface="+mn-ea"/>
                  <a:cs typeface="Times New Roman" panose="02020603050405020304" pitchFamily="18" charset="0"/>
                </a:rPr>
                <a:t>Y</a:t>
              </a:r>
              <a:r>
                <a:rPr lang="en-US" sz="2000" b="1" dirty="0">
                  <a:latin typeface="+mn-ea"/>
                  <a:cs typeface="Times New Roman" panose="02020603050405020304" pitchFamily="18" charset="0"/>
                </a:rPr>
                <a:t> = (0.00015 ± 0.00017) + (0.0302 ± 0.0044) </a:t>
              </a:r>
              <a:r>
                <a:rPr lang="en-US" sz="2000" b="1" dirty="0">
                  <a:latin typeface="+mn-ea"/>
                  <a:cs typeface="Times New Roman" panose="02020603050405020304" pitchFamily="18" charset="0"/>
                  <a:sym typeface="Symbol"/>
                </a:rPr>
                <a:t></a:t>
              </a:r>
              <a:r>
                <a:rPr lang="en-US" sz="2000" b="1" dirty="0">
                  <a:latin typeface="+mn-ea"/>
                  <a:cs typeface="Times New Roman" panose="02020603050405020304" pitchFamily="18" charset="0"/>
                </a:rPr>
                <a:t> </a:t>
              </a:r>
              <a:r>
                <a:rPr lang="en-US" sz="2000" b="1" i="1" dirty="0">
                  <a:latin typeface="+mn-ea"/>
                  <a:cs typeface="Times New Roman" panose="02020603050405020304" pitchFamily="18" charset="0"/>
                </a:rPr>
                <a:t>D</a:t>
              </a:r>
              <a:r>
                <a:rPr lang="en-US" sz="2000" b="1" dirty="0">
                  <a:latin typeface="+mn-ea"/>
                  <a:cs typeface="Times New Roman" panose="02020603050405020304" pitchFamily="18" charset="0"/>
                </a:rPr>
                <a:t> + (0.0588 ± 0.0028) </a:t>
              </a:r>
              <a:r>
                <a:rPr lang="en-US" sz="2000" b="1" dirty="0">
                  <a:latin typeface="+mn-ea"/>
                  <a:cs typeface="Times New Roman" panose="02020603050405020304" pitchFamily="18" charset="0"/>
                  <a:sym typeface="Symbol"/>
                </a:rPr>
                <a:t></a:t>
              </a:r>
              <a:r>
                <a:rPr lang="en-US" sz="2000" b="1" dirty="0">
                  <a:latin typeface="+mn-ea"/>
                  <a:cs typeface="Times New Roman" panose="02020603050405020304" pitchFamily="18" charset="0"/>
                </a:rPr>
                <a:t> </a:t>
              </a:r>
              <a:r>
                <a:rPr lang="en-US" sz="2000" b="1" i="1" dirty="0">
                  <a:latin typeface="+mn-ea"/>
                  <a:cs typeface="Times New Roman" panose="02020603050405020304" pitchFamily="18" charset="0"/>
                </a:rPr>
                <a:t>D</a:t>
              </a:r>
              <a:r>
                <a:rPr lang="en-US" sz="2000" b="1" baseline="30000" dirty="0">
                  <a:latin typeface="+mn-ea"/>
                  <a:cs typeface="Times New Roman" panose="02020603050405020304" pitchFamily="18" charset="0"/>
                </a:rPr>
                <a:t>2</a:t>
              </a:r>
              <a:endParaRPr lang="en-US" sz="2000" b="1" dirty="0">
                <a:latin typeface="+mn-ea"/>
                <a:cs typeface="Times New Roman" panose="02020603050405020304" pitchFamily="18" charset="0"/>
              </a:endParaRPr>
            </a:p>
            <a:p>
              <a:pPr algn="ctr"/>
              <a:r>
                <a:rPr lang="ja-JP" altLang="en-US" sz="2000" dirty="0">
                  <a:latin typeface="+mn-ea"/>
                </a:rPr>
                <a:t>　</a:t>
              </a:r>
              <a:r>
                <a:rPr lang="en-US" i="1" dirty="0">
                  <a:latin typeface="+mn-ea"/>
                  <a:cs typeface="Times New Roman" panose="02020603050405020304" pitchFamily="18" charset="0"/>
                </a:rPr>
                <a:t>Y</a:t>
              </a:r>
              <a:r>
                <a:rPr lang="en-US" dirty="0">
                  <a:latin typeface="+mn-ea"/>
                </a:rPr>
                <a:t>: </a:t>
              </a:r>
              <a:r>
                <a:rPr lang="ja-JP" altLang="en-US" dirty="0">
                  <a:latin typeface="+mn-ea"/>
                </a:rPr>
                <a:t>染色体異常の頻度</a:t>
              </a:r>
              <a:r>
                <a:rPr lang="en-US" dirty="0">
                  <a:latin typeface="+mn-ea"/>
                </a:rPr>
                <a:t>, </a:t>
              </a:r>
              <a:r>
                <a:rPr lang="en-US" i="1" dirty="0">
                  <a:latin typeface="+mn-ea"/>
                  <a:cs typeface="Times New Roman" panose="02020603050405020304" pitchFamily="18" charset="0"/>
                </a:rPr>
                <a:t>D</a:t>
              </a:r>
              <a:r>
                <a:rPr lang="en-US" dirty="0">
                  <a:latin typeface="+mn-ea"/>
                </a:rPr>
                <a:t>: </a:t>
              </a:r>
              <a:r>
                <a:rPr lang="ja-JP" altLang="en-US" dirty="0">
                  <a:latin typeface="+mn-ea"/>
                </a:rPr>
                <a:t>線量</a:t>
              </a:r>
              <a:r>
                <a:rPr lang="en-US" dirty="0">
                  <a:latin typeface="+mn-ea"/>
                </a:rPr>
                <a:t> (</a:t>
              </a:r>
              <a:r>
                <a:rPr lang="en-US" dirty="0" err="1">
                  <a:latin typeface="+mn-ea"/>
                </a:rPr>
                <a:t>Gy</a:t>
              </a:r>
              <a:r>
                <a:rPr lang="en-US" dirty="0">
                  <a:latin typeface="+mn-ea"/>
                </a:rPr>
                <a:t>); </a:t>
              </a:r>
              <a:r>
                <a:rPr lang="en-US" i="1" dirty="0">
                  <a:latin typeface="+mn-ea"/>
                  <a:cs typeface="Times New Roman" panose="02020603050405020304" pitchFamily="18" charset="0"/>
                </a:rPr>
                <a:t>p</a:t>
              </a:r>
              <a:r>
                <a:rPr lang="en-US" dirty="0">
                  <a:latin typeface="+mn-ea"/>
                  <a:cs typeface="Times New Roman" panose="02020603050405020304" pitchFamily="18" charset="0"/>
                </a:rPr>
                <a:t> value of goodness of fit test :</a:t>
              </a:r>
              <a:r>
                <a:rPr lang="en-US" i="1" dirty="0">
                  <a:latin typeface="+mn-ea"/>
                  <a:cs typeface="Times New Roman" panose="02020603050405020304" pitchFamily="18" charset="0"/>
                </a:rPr>
                <a:t> p</a:t>
              </a:r>
              <a:r>
                <a:rPr lang="en-US" dirty="0">
                  <a:latin typeface="+mn-ea"/>
                  <a:cs typeface="Times New Roman" panose="02020603050405020304" pitchFamily="18" charset="0"/>
                </a:rPr>
                <a:t> = 0.73</a:t>
              </a:r>
              <a:r>
                <a:rPr lang="en-US" dirty="0">
                  <a:latin typeface="+mn-ea"/>
                </a:rPr>
                <a:t>.</a:t>
              </a:r>
              <a:endParaRPr lang="ja-JP" altLang="en-US" dirty="0">
                <a:latin typeface="+mn-ea"/>
              </a:endParaRPr>
            </a:p>
          </p:txBody>
        </p:sp>
        <p:sp>
          <p:nvSpPr>
            <p:cNvPr id="11" name="テキスト ボックス 10">
              <a:extLst>
                <a:ext uri="{FF2B5EF4-FFF2-40B4-BE49-F238E27FC236}">
                  <a16:creationId xmlns:a16="http://schemas.microsoft.com/office/drawing/2014/main" id="{2EA55DD1-346B-AD48-B7DD-FF639267CB7B}"/>
                </a:ext>
              </a:extLst>
            </p:cNvPr>
            <p:cNvSpPr txBox="1"/>
            <p:nvPr/>
          </p:nvSpPr>
          <p:spPr>
            <a:xfrm>
              <a:off x="5458047" y="4441765"/>
              <a:ext cx="595035" cy="338554"/>
            </a:xfrm>
            <a:prstGeom prst="rect">
              <a:avLst/>
            </a:prstGeom>
            <a:noFill/>
          </p:spPr>
          <p:txBody>
            <a:bodyPr wrap="none" rtlCol="0">
              <a:spAutoFit/>
            </a:bodyPr>
            <a:lstStyle/>
            <a:p>
              <a:r>
                <a:rPr kumimoji="1" lang="ja-JP" altLang="en-US" sz="1600" dirty="0">
                  <a:solidFill>
                    <a:srgbClr val="FF0000"/>
                  </a:solidFill>
                  <a:latin typeface="+mn-ea"/>
                </a:rPr>
                <a:t>線量</a:t>
              </a:r>
            </a:p>
          </p:txBody>
        </p:sp>
        <p:sp>
          <p:nvSpPr>
            <p:cNvPr id="12" name="テキスト ボックス 11">
              <a:extLst>
                <a:ext uri="{FF2B5EF4-FFF2-40B4-BE49-F238E27FC236}">
                  <a16:creationId xmlns:a16="http://schemas.microsoft.com/office/drawing/2014/main" id="{D2F16444-0116-B643-AB89-A66B134C7AB8}"/>
                </a:ext>
              </a:extLst>
            </p:cNvPr>
            <p:cNvSpPr txBox="1"/>
            <p:nvPr/>
          </p:nvSpPr>
          <p:spPr>
            <a:xfrm>
              <a:off x="1547664" y="2179320"/>
              <a:ext cx="1218603" cy="584775"/>
            </a:xfrm>
            <a:prstGeom prst="rect">
              <a:avLst/>
            </a:prstGeom>
            <a:noFill/>
          </p:spPr>
          <p:txBody>
            <a:bodyPr wrap="none" rtlCol="0">
              <a:spAutoFit/>
            </a:bodyPr>
            <a:lstStyle/>
            <a:p>
              <a:pPr algn="ctr"/>
              <a:r>
                <a:rPr kumimoji="1" lang="ja-JP" altLang="en-US" sz="1600" dirty="0">
                  <a:solidFill>
                    <a:srgbClr val="FF0000"/>
                  </a:solidFill>
                  <a:latin typeface="+mn-ea"/>
                </a:rPr>
                <a:t>染色体異常</a:t>
              </a:r>
              <a:endParaRPr kumimoji="1" lang="en-US" altLang="ja-JP" sz="1600" dirty="0">
                <a:solidFill>
                  <a:srgbClr val="FF0000"/>
                </a:solidFill>
                <a:latin typeface="+mn-ea"/>
              </a:endParaRPr>
            </a:p>
            <a:p>
              <a:pPr algn="ctr"/>
              <a:r>
                <a:rPr lang="ja-JP" altLang="en-US" sz="1600" dirty="0">
                  <a:solidFill>
                    <a:srgbClr val="FF0000"/>
                  </a:solidFill>
                  <a:latin typeface="+mn-ea"/>
                </a:rPr>
                <a:t>の</a:t>
              </a:r>
              <a:r>
                <a:rPr kumimoji="1" lang="ja-JP" altLang="en-US" sz="1600" dirty="0">
                  <a:solidFill>
                    <a:srgbClr val="FF0000"/>
                  </a:solidFill>
                  <a:latin typeface="+mn-ea"/>
                </a:rPr>
                <a:t>頻度</a:t>
              </a:r>
            </a:p>
          </p:txBody>
        </p:sp>
      </p:grpSp>
      <p:sp>
        <p:nvSpPr>
          <p:cNvPr id="2" name="スライド番号プレースホルダー 1">
            <a:extLst>
              <a:ext uri="{FF2B5EF4-FFF2-40B4-BE49-F238E27FC236}">
                <a16:creationId xmlns:a16="http://schemas.microsoft.com/office/drawing/2014/main" id="{212AA0E8-1527-CB47-9FA2-0E013BEA28A3}"/>
              </a:ext>
            </a:extLst>
          </p:cNvPr>
          <p:cNvSpPr>
            <a:spLocks noGrp="1"/>
          </p:cNvSpPr>
          <p:nvPr>
            <p:ph type="sldNum" sz="quarter" idx="12"/>
          </p:nvPr>
        </p:nvSpPr>
        <p:spPr/>
        <p:txBody>
          <a:bodyPr/>
          <a:lstStyle/>
          <a:p>
            <a:fld id="{58DD1769-DAE9-6C4E-82F4-B62273FFA290}" type="slidenum">
              <a:rPr kumimoji="1" lang="ja-JP" altLang="en-US" smtClean="0"/>
              <a:t>9</a:t>
            </a:fld>
            <a:endParaRPr kumimoji="1" lang="ja-JP" altLang="en-US"/>
          </a:p>
        </p:txBody>
      </p:sp>
      <p:sp>
        <p:nvSpPr>
          <p:cNvPr id="6" name="テキスト ボックス 5"/>
          <p:cNvSpPr txBox="1"/>
          <p:nvPr/>
        </p:nvSpPr>
        <p:spPr>
          <a:xfrm>
            <a:off x="1786621" y="1091845"/>
            <a:ext cx="5570756" cy="400110"/>
          </a:xfrm>
          <a:prstGeom prst="rect">
            <a:avLst/>
          </a:prstGeom>
          <a:noFill/>
        </p:spPr>
        <p:txBody>
          <a:bodyPr wrap="none" rtlCol="0">
            <a:spAutoFit/>
          </a:bodyPr>
          <a:lstStyle/>
          <a:p>
            <a:pPr algn="ctr"/>
            <a:r>
              <a:rPr kumimoji="1" lang="ja-JP" altLang="en-US" sz="2000" dirty="0">
                <a:solidFill>
                  <a:srgbClr val="FF0000"/>
                </a:solidFill>
                <a:latin typeface="+mn-ea"/>
              </a:rPr>
              <a:t>染色体異常頻度と線量には数理的な関係がある</a:t>
            </a:r>
          </a:p>
        </p:txBody>
      </p:sp>
    </p:spTree>
    <p:extLst>
      <p:ext uri="{BB962C8B-B14F-4D97-AF65-F5344CB8AC3E}">
        <p14:creationId xmlns:p14="http://schemas.microsoft.com/office/powerpoint/2010/main" val="1538963884"/>
      </p:ext>
    </p:extLst>
  </p:cSld>
  <p:clrMapOvr>
    <a:masterClrMapping/>
  </p:clrMapOvr>
</p:sld>
</file>

<file path=ppt/theme/theme1.xml><?xml version="1.0" encoding="utf-8"?>
<a:theme xmlns:a="http://schemas.openxmlformats.org/drawingml/2006/main" name="標準テキスト専門医療">
  <a:themeElements>
    <a:clrScheme name="青">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標準テキスト専門医療" id="{24E00F05-851C-D646-902A-12F2282C6E96}" vid="{38EEA282-867C-D347-A2EF-F51491971288}"/>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9CDE00FD03F958428DD3CBF4A39D1F89" ma:contentTypeVersion="18" ma:contentTypeDescription="新しいドキュメントを作成します。" ma:contentTypeScope="" ma:versionID="821c0cf0f42a7bcf6d7a6b424cbdc3b6">
  <xsd:schema xmlns:xsd="http://www.w3.org/2001/XMLSchema" xmlns:xs="http://www.w3.org/2001/XMLSchema" xmlns:p="http://schemas.microsoft.com/office/2006/metadata/properties" xmlns:ns2="9be4de2b-ed32-4cfd-86cc-3daf7de81874" xmlns:ns3="b5d13358-ba13-47f5-b1e3-fdcd6b69d120" targetNamespace="http://schemas.microsoft.com/office/2006/metadata/properties" ma:root="true" ma:fieldsID="c24516de4f25475e9a749154eea752d9" ns2:_="" ns3:_="">
    <xsd:import namespace="9be4de2b-ed32-4cfd-86cc-3daf7de81874"/>
    <xsd:import namespace="b5d13358-ba13-47f5-b1e3-fdcd6b69d12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e4de2b-ed32-4cfd-86cc-3daf7de818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画像タグ" ma:readOnly="false" ma:fieldId="{5cf76f15-5ced-4ddc-b409-7134ff3c332f}" ma:taxonomyMulti="true" ma:sspId="ebdc2b39-54f4-4c53-bf88-5d9269ab315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5d13358-ba13-47f5-b1e3-fdcd6b69d120" elementFormDefault="qualified">
    <xsd:import namespace="http://schemas.microsoft.com/office/2006/documentManagement/types"/>
    <xsd:import namespace="http://schemas.microsoft.com/office/infopath/2007/PartnerControls"/>
    <xsd:element name="SharedWithUsers" ma:index="19"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共有相手の詳細情報" ma:internalName="SharedWithDetails" ma:readOnly="true">
      <xsd:simpleType>
        <xsd:restriction base="dms:Note">
          <xsd:maxLength value="255"/>
        </xsd:restriction>
      </xsd:simpleType>
    </xsd:element>
    <xsd:element name="TaxCatchAll" ma:index="23" nillable="true" ma:displayName="Taxonomy Catch All Column" ma:hidden="true" ma:list="{642aa574-677a-4bc2-90c8-dd60c760d169}" ma:internalName="TaxCatchAll" ma:showField="CatchAllData" ma:web="b5d13358-ba13-47f5-b1e3-fdcd6b69d12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b5d13358-ba13-47f5-b1e3-fdcd6b69d120" xsi:nil="true"/>
    <lcf76f155ced4ddcb4097134ff3c332f xmlns="9be4de2b-ed32-4cfd-86cc-3daf7de81874">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714F117-0D42-4946-BCF5-53FF0F75E2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e4de2b-ed32-4cfd-86cc-3daf7de81874"/>
    <ds:schemaRef ds:uri="b5d13358-ba13-47f5-b1e3-fdcd6b69d1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0D1F987-04A5-49C7-8C59-70D681B1576E}">
  <ds:schemaRefs>
    <ds:schemaRef ds:uri="http://purl.org/dc/elements/1.1/"/>
    <ds:schemaRef ds:uri="http://www.w3.org/XML/1998/namespace"/>
    <ds:schemaRef ds:uri="http://schemas.microsoft.com/office/2006/documentManagement/types"/>
    <ds:schemaRef ds:uri="http://purl.org/dc/dcmitype/"/>
    <ds:schemaRef ds:uri="http://schemas.openxmlformats.org/package/2006/metadata/core-properties"/>
    <ds:schemaRef ds:uri="http://purl.org/dc/terms/"/>
    <ds:schemaRef ds:uri="http://schemas.microsoft.com/office/2006/metadata/properties"/>
    <ds:schemaRef ds:uri="http://schemas.microsoft.com/office/infopath/2007/PartnerControls"/>
    <ds:schemaRef ds:uri="b5d13358-ba13-47f5-b1e3-fdcd6b69d120"/>
    <ds:schemaRef ds:uri="9be4de2b-ed32-4cfd-86cc-3daf7de81874"/>
  </ds:schemaRefs>
</ds:datastoreItem>
</file>

<file path=customXml/itemProps3.xml><?xml version="1.0" encoding="utf-8"?>
<ds:datastoreItem xmlns:ds="http://schemas.openxmlformats.org/officeDocument/2006/customXml" ds:itemID="{8B57E4F6-E60D-401C-A059-72C99E829EE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標準テキスト専門医療</Template>
  <TotalTime>0</TotalTime>
  <Words>8643</Words>
  <Application>Microsoft Office PowerPoint</Application>
  <PresentationFormat>画面に合わせる (4:3)</PresentationFormat>
  <Paragraphs>925</Paragraphs>
  <Slides>35</Slides>
  <Notes>35</Notes>
  <HiddenSlides>0</HiddenSlides>
  <MMClips>0</MMClips>
  <ScaleCrop>false</ScaleCrop>
  <HeadingPairs>
    <vt:vector size="8" baseType="variant">
      <vt:variant>
        <vt:lpstr>使用されているフォント</vt:lpstr>
      </vt:variant>
      <vt:variant>
        <vt:i4>13</vt:i4>
      </vt:variant>
      <vt:variant>
        <vt:lpstr>テーマ</vt:lpstr>
      </vt:variant>
      <vt:variant>
        <vt:i4>1</vt:i4>
      </vt:variant>
      <vt:variant>
        <vt:lpstr>埋め込まれた OLE サーバー</vt:lpstr>
      </vt:variant>
      <vt:variant>
        <vt:i4>1</vt:i4>
      </vt:variant>
      <vt:variant>
        <vt:lpstr>スライド タイトル</vt:lpstr>
      </vt:variant>
      <vt:variant>
        <vt:i4>35</vt:i4>
      </vt:variant>
    </vt:vector>
  </HeadingPairs>
  <TitlesOfParts>
    <vt:vector size="50" baseType="lpstr">
      <vt:lpstr>HGP創英角ｺﾞｼｯｸUB</vt:lpstr>
      <vt:lpstr>ＭＳ Ｐゴシック</vt:lpstr>
      <vt:lpstr>YuMincho +36p Kana Medium</vt:lpstr>
      <vt:lpstr>ヒラギノ角ゴシック W3</vt:lpstr>
      <vt:lpstr>游ゴシック</vt:lpstr>
      <vt:lpstr>游ゴシック Light</vt:lpstr>
      <vt:lpstr>游明朝</vt:lpstr>
      <vt:lpstr>Arial</vt:lpstr>
      <vt:lpstr>Arial Black</vt:lpstr>
      <vt:lpstr>Calibri</vt:lpstr>
      <vt:lpstr>Georgia</vt:lpstr>
      <vt:lpstr>Times</vt:lpstr>
      <vt:lpstr>Wingdings</vt:lpstr>
      <vt:lpstr>標準テキスト専門医療</vt:lpstr>
      <vt:lpstr>ビットマップ イメージ</vt:lpstr>
      <vt:lpstr>外部被ばくと内部被ばくの線量評価</vt:lpstr>
      <vt:lpstr>被ばく線量評価</vt:lpstr>
      <vt:lpstr>線量評価の方法</vt:lpstr>
      <vt:lpstr>実効線量</vt:lpstr>
      <vt:lpstr>外部被ばく線量評価</vt:lpstr>
      <vt:lpstr>末梢血による外部被ばく線量評価</vt:lpstr>
      <vt:lpstr>ヒト染色体</vt:lpstr>
      <vt:lpstr>染色体解析による外部被ばく線量評価</vt:lpstr>
      <vt:lpstr>検量線</vt:lpstr>
      <vt:lpstr>染色体解析による外部被ばく線量評価</vt:lpstr>
      <vt:lpstr>染色体分析による線量評価の流れ</vt:lpstr>
      <vt:lpstr>染色体分析の試料採取</vt:lpstr>
      <vt:lpstr>ARS 前駆症状と被ばく線量</vt:lpstr>
      <vt:lpstr>嘔吐と推定被ばく線量</vt:lpstr>
      <vt:lpstr>個人線量計による実効線量及び等価線量 の算定方法</vt:lpstr>
      <vt:lpstr>外部被ばく線量の計算</vt:lpstr>
      <vt:lpstr>外部被ばく線量率定数</vt:lpstr>
      <vt:lpstr>皮膚線量の計算</vt:lpstr>
      <vt:lpstr>再構築</vt:lpstr>
      <vt:lpstr>内部被ばく線量評価</vt:lpstr>
      <vt:lpstr>内部被ばくの特殊性</vt:lpstr>
      <vt:lpstr>内部被ばく線量評価の方法</vt:lpstr>
      <vt:lpstr>内部被ばくの線量（預託実効線量）</vt:lpstr>
      <vt:lpstr>体外計測法とバイオアッセイ法</vt:lpstr>
      <vt:lpstr>体外計測法</vt:lpstr>
      <vt:lpstr>バイオアッセイ法</vt:lpstr>
      <vt:lpstr>放射性核種の残留割合</vt:lpstr>
      <vt:lpstr>WBCの計測値</vt:lpstr>
      <vt:lpstr>内部被ばく線量の算出</vt:lpstr>
      <vt:lpstr>内部被ばく線量評価の一例</vt:lpstr>
      <vt:lpstr>内部被ばく線量評価の一例</vt:lpstr>
      <vt:lpstr>まとめ</vt:lpstr>
      <vt:lpstr>実効線量（当量）係数-作業者</vt:lpstr>
      <vt:lpstr>実効線量と周辺線量当量の関係（光子）</vt:lpstr>
      <vt:lpstr>ホールボディカウンタの校正</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原子力防災体制</dc:title>
  <dc:creator/>
  <cp:lastModifiedBy/>
  <cp:revision>153</cp:revision>
  <cp:lastPrinted>2025-06-29T23:13:45Z</cp:lastPrinted>
  <dcterms:created xsi:type="dcterms:W3CDTF">2018-07-09T08:22:40Z</dcterms:created>
  <dcterms:modified xsi:type="dcterms:W3CDTF">2025-06-30T06:38:40Z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0x0101009CDE00FD03F958428DD3CBF4A39D1F89</vt:lpwstr>
  </property>
  <property fmtid="{D5CDD505-2E9C-101B-9397-08002B2CF9AE}" pid="3" name="MediaServiceImageTags">
    <vt:lpwstr/>
  </property>
</Properties>
</file>