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72" r:id="rId4"/>
  </p:sldMasterIdLst>
  <p:notesMasterIdLst>
    <p:notesMasterId r:id="rId22"/>
  </p:notesMasterIdLst>
  <p:sldIdLst>
    <p:sldId id="260" r:id="rId5"/>
    <p:sldId id="261" r:id="rId6"/>
    <p:sldId id="263" r:id="rId7"/>
    <p:sldId id="268" r:id="rId8"/>
    <p:sldId id="272" r:id="rId9"/>
    <p:sldId id="273" r:id="rId10"/>
    <p:sldId id="267" r:id="rId11"/>
    <p:sldId id="266" r:id="rId12"/>
    <p:sldId id="279" r:id="rId13"/>
    <p:sldId id="265" r:id="rId14"/>
    <p:sldId id="274" r:id="rId15"/>
    <p:sldId id="277" r:id="rId16"/>
    <p:sldId id="264" r:id="rId17"/>
    <p:sldId id="270" r:id="rId18"/>
    <p:sldId id="276" r:id="rId19"/>
    <p:sldId id="275" r:id="rId20"/>
    <p:sldId id="278" r:id="rId2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1BtFwdbus4p7sZdCiycw5g==" hashData="xbuRngxBSSvOBtcsX2j3pWrieVwIsnvczpRP15X3bFfCOSxi5En8IO4BfWUhkRIwW8uiW9fjqzi9H6c90T3aPQ=="/>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7B6"/>
    <a:srgbClr val="94F7DC"/>
    <a:srgbClr val="4FCE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1027" autoAdjust="0"/>
  </p:normalViewPr>
  <p:slideViewPr>
    <p:cSldViewPr snapToGrid="0" snapToObjects="1">
      <p:cViewPr varScale="1">
        <p:scale>
          <a:sx n="55" d="100"/>
          <a:sy n="55" d="100"/>
        </p:scale>
        <p:origin x="708" y="72"/>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75" d="100"/>
          <a:sy n="75" d="100"/>
        </p:scale>
        <p:origin x="16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685800" y="375708"/>
            <a:ext cx="5486400" cy="4114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653493"/>
            <a:ext cx="5486400" cy="4168774"/>
          </a:xfrm>
          <a:prstGeom prst="rect">
            <a:avLst/>
          </a:prstGeom>
        </p:spPr>
        <p:txBody>
          <a:bodyPr vert="horz" lIns="91440" tIns="45720" rIns="91440" bIns="45720" rtlCol="0"/>
          <a:lstStyle/>
          <a:p>
            <a:r>
              <a:rPr kumimoji="1" lang="ja-JP" altLang="en-US"/>
              <a:t>マスター テキストの書式設定</a:t>
            </a:r>
          </a:p>
        </p:txBody>
      </p:sp>
    </p:spTree>
    <p:extLst>
      <p:ext uri="{BB962C8B-B14F-4D97-AF65-F5344CB8AC3E}">
        <p14:creationId xmlns:p14="http://schemas.microsoft.com/office/powerpoint/2010/main" val="389711994"/>
      </p:ext>
    </p:extLst>
  </p:cSld>
  <p:clrMap bg1="lt1" tx1="dk1" bg2="lt2" tx2="dk2" accent1="accent1" accent2="accent2" accent3="accent3" accent4="accent4" accent5="accent5" accent6="accent6" hlink="hlink" folHlink="folHlink"/>
  <p:notesStyle>
    <a:lvl1pPr marL="0" indent="144000" algn="l" defTabSz="914400" rtl="0" eaLnBrk="1" latinLnBrk="0" hangingPunct="1">
      <a:tabLst/>
      <a:defRPr kumimoji="1" sz="1200" kern="1200">
        <a:solidFill>
          <a:schemeClr val="tx1"/>
        </a:solidFill>
        <a:latin typeface="YuMincho +36p Kana Medium" panose="02020500000000000000" pitchFamily="18" charset="-128"/>
        <a:ea typeface="YuMincho +36p Kana Medium" panose="02020500000000000000" pitchFamily="18" charset="-128"/>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r>
              <a:rPr kumimoji="1" lang="ja-JP" altLang="en-US" dirty="0">
                <a:latin typeface="游明朝" panose="02020400000000000000" pitchFamily="18" charset="-128"/>
                <a:ea typeface="游明朝" panose="02020400000000000000" pitchFamily="18" charset="-128"/>
              </a:rPr>
              <a:t>時間；</a:t>
            </a:r>
            <a:r>
              <a:rPr kumimoji="1" lang="en-US" altLang="ja-JP" dirty="0">
                <a:latin typeface="游明朝" panose="02020400000000000000" pitchFamily="18" charset="-128"/>
                <a:ea typeface="游明朝" panose="02020400000000000000" pitchFamily="18" charset="-128"/>
              </a:rPr>
              <a:t>30</a:t>
            </a:r>
            <a:r>
              <a:rPr kumimoji="1" lang="ja-JP" altLang="en-US" dirty="0">
                <a:latin typeface="游明朝" panose="02020400000000000000" pitchFamily="18" charset="-128"/>
                <a:ea typeface="游明朝" panose="02020400000000000000" pitchFamily="18" charset="-128"/>
              </a:rPr>
              <a:t>分</a:t>
            </a:r>
            <a:endParaRPr kumimoji="1" lang="en-US" altLang="ja-JP" dirty="0">
              <a:latin typeface="游明朝" panose="02020400000000000000" pitchFamily="18" charset="-128"/>
              <a:ea typeface="游明朝" panose="02020400000000000000" pitchFamily="18" charset="-128"/>
            </a:endParaRPr>
          </a:p>
          <a:p>
            <a:r>
              <a:rPr kumimoji="1" lang="ja-JP" altLang="en-US" dirty="0">
                <a:latin typeface="游明朝" panose="02020400000000000000" pitchFamily="18" charset="-128"/>
                <a:ea typeface="游明朝" panose="02020400000000000000" pitchFamily="18" charset="-128"/>
              </a:rPr>
              <a:t>内容</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災害による心理的影響</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災害後の心理状態の変化</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災害に関連するストレス</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心的外傷後ストレス障害（</a:t>
            </a:r>
            <a:r>
              <a:rPr kumimoji="1" lang="en-US" altLang="ja-JP" dirty="0">
                <a:latin typeface="游明朝" panose="02020400000000000000" pitchFamily="18" charset="-128"/>
                <a:ea typeface="游明朝" panose="02020400000000000000" pitchFamily="18" charset="-128"/>
              </a:rPr>
              <a:t>PTSD</a:t>
            </a:r>
            <a:r>
              <a:rPr kumimoji="1" lang="ja-JP" altLang="en-US" dirty="0">
                <a:latin typeface="游明朝" panose="02020400000000000000" pitchFamily="18" charset="-128"/>
                <a:ea typeface="游明朝" panose="02020400000000000000" pitchFamily="18" charset="-128"/>
              </a:rPr>
              <a:t>）</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悲嘆反応</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被災者の回復の二極化</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ハイリスクの被災者</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サイコロジカル・ファーストエイド（</a:t>
            </a:r>
            <a:r>
              <a:rPr kumimoji="1" lang="en-US" altLang="ja-JP" dirty="0">
                <a:latin typeface="游明朝" panose="02020400000000000000" pitchFamily="18" charset="-128"/>
                <a:ea typeface="游明朝" panose="02020400000000000000" pitchFamily="18" charset="-128"/>
              </a:rPr>
              <a:t>PFA</a:t>
            </a:r>
            <a:r>
              <a:rPr kumimoji="1" lang="ja-JP" altLang="en-US" dirty="0">
                <a:latin typeface="游明朝" panose="02020400000000000000" pitchFamily="18" charset="-128"/>
                <a:ea typeface="游明朝" panose="02020400000000000000" pitchFamily="18" charset="-128"/>
              </a:rPr>
              <a:t>）</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災害支援者が被る災害ストレス</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災害支援者のセルフケア</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支援者の精神健康対策</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原子力災害後の心理状態の変化</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原子力災害の特徴</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スティグマ・差別・中傷</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原子力災害時のメンタルヘルス対策</a:t>
            </a:r>
          </a:p>
        </p:txBody>
      </p:sp>
    </p:spTree>
    <p:extLst>
      <p:ext uri="{BB962C8B-B14F-4D97-AF65-F5344CB8AC3E}">
        <p14:creationId xmlns:p14="http://schemas.microsoft.com/office/powerpoint/2010/main" val="33762078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a:xfrm>
            <a:off x="685800" y="4653493"/>
            <a:ext cx="5486400" cy="4114800"/>
          </a:xfrm>
        </p:spPr>
        <p:txBody>
          <a:bodyPr/>
          <a:lstStyle/>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惨事ストレスは、目撃した惨状、遺族や遺体への対応、二次災害のリスク、過重労働などが原因で発生します。救援中の高揚感が続きすぎると、周囲との軋轢や業務への支障を招く場合があります。また、救援が十分にできなかった際の罪悪感や、被災者との「同一化」や過剰な依存関係が、支援者の心理的負担を増大させます。さらに、家族が被災した場合や支援中の家族との葛藤も、支援者の精神的健康に深刻な影響を与える要因です。</a:t>
            </a:r>
          </a:p>
          <a:p>
            <a:pPr marL="0"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dirty="0">
              <a:latin typeface="游明朝" panose="02020400000000000000" pitchFamily="18" charset="-128"/>
              <a:ea typeface="游明朝" panose="02020400000000000000" pitchFamily="18" charset="-128"/>
            </a:endParaRPr>
          </a:p>
          <a:p>
            <a:pPr marL="541338" lvl="0" indent="-449263">
              <a:defRPr/>
            </a:pPr>
            <a:r>
              <a:rPr kumimoji="1" lang="ja-JP" altLang="en-US" dirty="0">
                <a:latin typeface="游明朝" panose="02020400000000000000" pitchFamily="18" charset="-128"/>
                <a:ea typeface="游明朝" panose="02020400000000000000" pitchFamily="18" charset="-128"/>
              </a:rPr>
              <a:t>出典：</a:t>
            </a:r>
            <a:r>
              <a:rPr lang="ja-JP" altLang="en-US" dirty="0">
                <a:latin typeface="游明朝" panose="02020400000000000000" pitchFamily="18" charset="-128"/>
                <a:ea typeface="游明朝" panose="02020400000000000000" pitchFamily="18" charset="-128"/>
              </a:rPr>
              <a:t>加藤寛</a:t>
            </a:r>
            <a:r>
              <a:rPr lang="ja-JP" altLang="en-US" dirty="0">
                <a:latin typeface="游明朝" panose="02020400000000000000" pitchFamily="18" charset="-128"/>
                <a:ea typeface="游明朝" panose="02020400000000000000" pitchFamily="18" charset="-128"/>
                <a:sym typeface="Wingdings" pitchFamily="2" charset="2"/>
              </a:rPr>
              <a:t>（</a:t>
            </a:r>
            <a:r>
              <a:rPr lang="ja-JP" altLang="en-US" dirty="0">
                <a:latin typeface="游明朝" panose="02020400000000000000" pitchFamily="18" charset="-128"/>
                <a:ea typeface="游明朝" panose="02020400000000000000" pitchFamily="18" charset="-128"/>
              </a:rPr>
              <a:t>金吉晴</a:t>
            </a:r>
            <a:r>
              <a:rPr lang="en-US" altLang="ja-JP" dirty="0">
                <a:latin typeface="游明朝" panose="02020400000000000000" pitchFamily="18" charset="-128"/>
                <a:ea typeface="游明朝" panose="02020400000000000000" pitchFamily="18" charset="-128"/>
              </a:rPr>
              <a:t> </a:t>
            </a:r>
            <a:r>
              <a:rPr lang="ja-JP" altLang="en-US" dirty="0">
                <a:latin typeface="游明朝" panose="02020400000000000000" pitchFamily="18" charset="-128"/>
                <a:ea typeface="游明朝" panose="02020400000000000000" pitchFamily="18" charset="-128"/>
              </a:rPr>
              <a:t>編） </a:t>
            </a:r>
            <a:r>
              <a:rPr kumimoji="1" lang="ja-JP" altLang="en-US" dirty="0">
                <a:latin typeface="游明朝" panose="02020400000000000000" pitchFamily="18" charset="-128"/>
                <a:ea typeface="游明朝" panose="02020400000000000000" pitchFamily="18" charset="-128"/>
              </a:rPr>
              <a:t>「心的トラウマの理解とケア　第２版」</a:t>
            </a:r>
            <a:r>
              <a:rPr lang="en-US" altLang="ja-JP" dirty="0">
                <a:latin typeface="游明朝" panose="02020400000000000000" pitchFamily="18" charset="-128"/>
                <a:ea typeface="游明朝" panose="02020400000000000000" pitchFamily="18" charset="-128"/>
              </a:rPr>
              <a:t> </a:t>
            </a:r>
            <a:r>
              <a:rPr kumimoji="1" lang="en-US" altLang="ja-JP" dirty="0">
                <a:latin typeface="游明朝" panose="02020400000000000000" pitchFamily="18" charset="-128"/>
                <a:ea typeface="游明朝" panose="02020400000000000000" pitchFamily="18" charset="-128"/>
              </a:rPr>
              <a:t> p122, </a:t>
            </a:r>
            <a:r>
              <a:rPr kumimoji="1" lang="ja-JP" altLang="en-US" dirty="0">
                <a:latin typeface="游明朝" panose="02020400000000000000" pitchFamily="18" charset="-128"/>
                <a:ea typeface="游明朝" panose="02020400000000000000" pitchFamily="18" charset="-128"/>
              </a:rPr>
              <a:t>（株式会社じほう</a:t>
            </a:r>
            <a:r>
              <a:rPr kumimoji="1" lang="en-US" altLang="ja-JP" dirty="0">
                <a:latin typeface="游明朝" panose="02020400000000000000" pitchFamily="18" charset="-128"/>
                <a:ea typeface="游明朝" panose="02020400000000000000" pitchFamily="18" charset="-128"/>
              </a:rPr>
              <a:t>, 2006</a:t>
            </a:r>
            <a:r>
              <a:rPr kumimoji="1" lang="ja-JP" altLang="en-US" dirty="0">
                <a:latin typeface="游明朝" panose="02020400000000000000" pitchFamily="18" charset="-128"/>
                <a:ea typeface="游明朝" panose="02020400000000000000" pitchFamily="18" charset="-128"/>
              </a:rPr>
              <a:t>）より改変</a:t>
            </a:r>
            <a:endParaRPr kumimoji="1" lang="en-US" altLang="ja-JP"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1766413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a:xfrm>
            <a:off x="685800" y="4653493"/>
            <a:ext cx="5486400" cy="3886131"/>
          </a:xfrm>
        </p:spPr>
        <p:txBody>
          <a:bodyPr/>
          <a:lstStyle/>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災害支援者が他人をケアするためには、自分自身のケアが欠かせません。セルフケアは、支援活動中や後の心理的影響を軽減し、効果的な支援を提供するために重要です。支援者は、他人の感情が自分に与える影響を認識し、二次心的外傷性ストレスや共感性疲労といった負の影響に対応することが求められます。予兆なしに現れる共感性疲労や、慢性的に現れる燃え尽き症候群には、適切なセルフケアと対処法が必要です。現場での経験や、同僚や上司からの助言を通じて対処法を学び、ストレスの高い状況でも最大限の能力を発揮する方法を身につけることが大切です。また、相談窓口を整備し、支援者が安心してケアを受けられる環境を作ることも重要です。</a:t>
            </a:r>
          </a:p>
        </p:txBody>
      </p:sp>
    </p:spTree>
    <p:extLst>
      <p:ext uri="{BB962C8B-B14F-4D97-AF65-F5344CB8AC3E}">
        <p14:creationId xmlns:p14="http://schemas.microsoft.com/office/powerpoint/2010/main" val="30124474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まず、支援者の活動期間や役割、交代時期を早期に明確にし、業務ローテーションを整えることが大切です。また、支援者が感じるストレスは恥じるべきものではなく、適切に対処すべきものだと教育することが重要です。心身の変調についてチェックリストを配布し、健康相談の体制も整備します。</a:t>
            </a:r>
          </a:p>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さらに、被災者からの強い感情（怒りなど）に対する対応方法を支援者に教育し、ロールプレイなどで実践的に学ぶことが有効です。また、被災現場のシミュレーションを行い、リアルな体験を準備することも効果的です。</a:t>
            </a:r>
          </a:p>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最後に、支援業務の価値を組織内で評価し、公の広報でその意義を伝えることが重要です。支援者がその貢献を認められ、労をねぎらわれることで、モチベーションの維持が可能になります。</a:t>
            </a:r>
          </a:p>
          <a:p>
            <a:endParaRPr kumimoji="1" lang="ja-JP" altLang="en-US" dirty="0"/>
          </a:p>
        </p:txBody>
      </p:sp>
    </p:spTree>
    <p:extLst>
      <p:ext uri="{BB962C8B-B14F-4D97-AF65-F5344CB8AC3E}">
        <p14:creationId xmlns:p14="http://schemas.microsoft.com/office/powerpoint/2010/main" val="95693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原子力災害では、通常の自然災害とは異なり、被災者の心理状態に大きな違いが見られます。特に、放射線に対する恐怖と知識不足が影響し、初期の支援が不足することがあります。医療関係者や家族が支援を拒否する場合もあり、社会的支援が欠けることで心理的な回復が難しくなります。</a:t>
            </a:r>
          </a:p>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また、放射線による汚染で長期間の避難や住み替えを強いられ、心理的な回復には時間がかかります。さらに、放射線に関連したスティグマ（負の烙印）が被災者を孤立させ、復興の妨げとなります。災害前の精神状態に戻ることは難しく、むしろ「新たな普通の状態」を作り出す必要があります。</a:t>
            </a:r>
          </a:p>
          <a:p>
            <a:endParaRPr kumimoji="1" lang="en-US" altLang="ja-JP" dirty="0">
              <a:latin typeface="游明朝" panose="02020400000000000000" pitchFamily="18" charset="-128"/>
              <a:ea typeface="游明朝" panose="02020400000000000000" pitchFamily="18" charset="-128"/>
            </a:endParaRPr>
          </a:p>
          <a:p>
            <a:r>
              <a:rPr kumimoji="1" lang="ja-JP" altLang="en-US" dirty="0">
                <a:latin typeface="游明朝" panose="02020400000000000000" pitchFamily="18" charset="-128"/>
                <a:ea typeface="游明朝" panose="02020400000000000000" pitchFamily="18" charset="-128"/>
              </a:rPr>
              <a:t>出典：</a:t>
            </a:r>
            <a:r>
              <a:rPr kumimoji="1" lang="en-US" altLang="ja-JP" dirty="0">
                <a:latin typeface="游明朝" panose="02020400000000000000" pitchFamily="18" charset="-128"/>
                <a:ea typeface="游明朝" panose="02020400000000000000" pitchFamily="18" charset="-128"/>
              </a:rPr>
              <a:t>CDC</a:t>
            </a:r>
            <a:r>
              <a:rPr kumimoji="1" lang="ja-JP" altLang="en-US" dirty="0">
                <a:latin typeface="游明朝" panose="02020400000000000000" pitchFamily="18" charset="-128"/>
                <a:ea typeface="游明朝" panose="02020400000000000000" pitchFamily="18" charset="-128"/>
              </a:rPr>
              <a:t>「</a:t>
            </a:r>
            <a:r>
              <a:rPr kumimoji="1" lang="en-US" altLang="ja-JP" dirty="0">
                <a:latin typeface="游明朝" panose="02020400000000000000" pitchFamily="18" charset="-128"/>
                <a:ea typeface="游明朝" panose="02020400000000000000" pitchFamily="18" charset="-128"/>
              </a:rPr>
              <a:t>Psychological first aid in radiological disasters</a:t>
            </a:r>
            <a:r>
              <a:rPr kumimoji="1" lang="ja-JP" altLang="en-US" dirty="0">
                <a:latin typeface="游明朝" panose="02020400000000000000" pitchFamily="18" charset="-128"/>
                <a:ea typeface="游明朝" panose="02020400000000000000" pitchFamily="18" charset="-128"/>
              </a:rPr>
              <a:t>」</a:t>
            </a:r>
          </a:p>
        </p:txBody>
      </p:sp>
    </p:spTree>
    <p:extLst>
      <p:ext uri="{BB962C8B-B14F-4D97-AF65-F5344CB8AC3E}">
        <p14:creationId xmlns:p14="http://schemas.microsoft.com/office/powerpoint/2010/main" val="1312885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原子力災害は人為災害であり、加害者が存在するため、被災者心理としては割り切れなさと罪の償いを求める気持ち（怨恨感情）が強く残ることが多いです。</a:t>
            </a:r>
          </a:p>
        </p:txBody>
      </p:sp>
    </p:spTree>
    <p:extLst>
      <p:ext uri="{BB962C8B-B14F-4D97-AF65-F5344CB8AC3E}">
        <p14:creationId xmlns:p14="http://schemas.microsoft.com/office/powerpoint/2010/main" val="2245641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a:xfrm>
            <a:off x="685800" y="4653493"/>
            <a:ext cx="5486400" cy="4168774"/>
          </a:xfrm>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スティグマとは、特定の人や集団に社会から偏見が押し付けられることを指します。トラウマ反応の一部である言動が、本人の劣った点と見なされることがよくあります。例えば、</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PTSD</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の過覚醒や麻痺が「怒りっぽい」「態度が不明確」といった否定的な評価を受けることがあります。</a:t>
            </a:r>
          </a:p>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また、災害や事件が起こると、社会や周囲がその出来事を受け入れられず、「本人が悪かった」として自分を落ち着けようとすることもあります。こうした中で、心のケアもスティグマとして捉えられることがあります。身体的ケアや生活相談を並行させることで、スティグマへの不安を避ける工夫が必要です。</a:t>
            </a:r>
          </a:p>
        </p:txBody>
      </p:sp>
    </p:spTree>
    <p:extLst>
      <p:ext uri="{BB962C8B-B14F-4D97-AF65-F5344CB8AC3E}">
        <p14:creationId xmlns:p14="http://schemas.microsoft.com/office/powerpoint/2010/main" val="346545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自然災害が発生した場合、まずは被害状況や資機材の確認を行い、精神保健活動の担当者の役割分担を決めます。多くの被災者の情動的な反応は生活上の問題から生じるため、被害状況やニーズを把握することが重要です。</a:t>
            </a:r>
          </a:p>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精神健康を高めるため、支援者や地域の医療従事者が被災地に出向き、アウトリーチ活動を行います。これには災害情報の提供や簡単な相談活動、一般的な心理教育が含まれます。また、災害復旧や生活支援も集団の精神健康向上に寄与します。特に高齢者は孤立しやすいため、アウトリーチ活動が必要です。</a:t>
            </a:r>
          </a:p>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さらに、精神疾患の予防や早期発見、治療には、個別のスクリーニングや受診への動機づけ、専門医への引き渡しが行われます。</a:t>
            </a:r>
          </a:p>
        </p:txBody>
      </p:sp>
    </p:spTree>
    <p:extLst>
      <p:ext uri="{BB962C8B-B14F-4D97-AF65-F5344CB8AC3E}">
        <p14:creationId xmlns:p14="http://schemas.microsoft.com/office/powerpoint/2010/main" val="5189179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r>
              <a:rPr kumimoji="1" lang="ja-JP" altLang="en-US" dirty="0">
                <a:latin typeface="游明朝" panose="02020400000000000000" pitchFamily="18" charset="-128"/>
                <a:ea typeface="游明朝" panose="02020400000000000000" pitchFamily="18" charset="-128"/>
              </a:rPr>
              <a:t>まとめです。</a:t>
            </a:r>
          </a:p>
        </p:txBody>
      </p:sp>
    </p:spTree>
    <p:extLst>
      <p:ext uri="{BB962C8B-B14F-4D97-AF65-F5344CB8AC3E}">
        <p14:creationId xmlns:p14="http://schemas.microsoft.com/office/powerpoint/2010/main" val="2709080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r>
              <a:rPr lang="ja-JP" altLang="ja-JP" dirty="0">
                <a:effectLst/>
                <a:latin typeface="游明朝" panose="02020400000000000000" pitchFamily="18" charset="-128"/>
                <a:ea typeface="游明朝" panose="02020400000000000000" pitchFamily="18" charset="-128"/>
                <a:cs typeface="Times New Roman" panose="02020603050405020304" pitchFamily="18" charset="0"/>
              </a:rPr>
              <a:t>災害は、人々に様々な心理的な影響を与えます。それらは大きく</a:t>
            </a:r>
            <a:r>
              <a:rPr lang="en-US" altLang="ja-JP" dirty="0">
                <a:effectLst/>
                <a:latin typeface="游明朝" panose="02020400000000000000" pitchFamily="18" charset="-128"/>
                <a:ea typeface="游明朝" panose="02020400000000000000" pitchFamily="18" charset="-128"/>
                <a:cs typeface="Times New Roman" panose="02020603050405020304" pitchFamily="18" charset="0"/>
              </a:rPr>
              <a:t>3</a:t>
            </a:r>
            <a:r>
              <a:rPr lang="ja-JP" altLang="ja-JP" dirty="0">
                <a:effectLst/>
                <a:latin typeface="游明朝" panose="02020400000000000000" pitchFamily="18" charset="-128"/>
                <a:ea typeface="游明朝" panose="02020400000000000000" pitchFamily="18" charset="-128"/>
                <a:cs typeface="Times New Roman" panose="02020603050405020304" pitchFamily="18" charset="0"/>
              </a:rPr>
              <a:t>つのカテゴリーに分けられます。</a:t>
            </a:r>
            <a:r>
              <a:rPr lang="en-US" altLang="ja-JP" dirty="0">
                <a:effectLst/>
                <a:latin typeface="游明朝" panose="02020400000000000000" pitchFamily="18" charset="-128"/>
                <a:ea typeface="游明朝" panose="02020400000000000000" pitchFamily="18" charset="-128"/>
                <a:cs typeface="Times New Roman" panose="02020603050405020304" pitchFamily="18" charset="0"/>
              </a:rPr>
              <a:t>1</a:t>
            </a:r>
            <a:r>
              <a:rPr lang="ja-JP" altLang="ja-JP" dirty="0">
                <a:effectLst/>
                <a:latin typeface="游明朝" panose="02020400000000000000" pitchFamily="18" charset="-128"/>
                <a:ea typeface="游明朝" panose="02020400000000000000" pitchFamily="18" charset="-128"/>
                <a:cs typeface="Times New Roman" panose="02020603050405020304" pitchFamily="18" charset="0"/>
              </a:rPr>
              <a:t>つ目は行動の変化で、飲酒量の増加や喫煙の再開などが典型的な例です。</a:t>
            </a:r>
            <a:r>
              <a:rPr lang="en-US" altLang="ja-JP" dirty="0">
                <a:effectLst/>
                <a:latin typeface="游明朝" panose="02020400000000000000" pitchFamily="18" charset="-128"/>
                <a:ea typeface="游明朝" panose="02020400000000000000" pitchFamily="18" charset="-128"/>
                <a:cs typeface="Times New Roman" panose="02020603050405020304" pitchFamily="18" charset="0"/>
              </a:rPr>
              <a:t>2</a:t>
            </a:r>
            <a:r>
              <a:rPr lang="ja-JP" altLang="ja-JP" dirty="0">
                <a:effectLst/>
                <a:latin typeface="游明朝" panose="02020400000000000000" pitchFamily="18" charset="-128"/>
                <a:ea typeface="游明朝" panose="02020400000000000000" pitchFamily="18" charset="-128"/>
                <a:cs typeface="Times New Roman" panose="02020603050405020304" pitchFamily="18" charset="0"/>
              </a:rPr>
              <a:t>つ目はストレス反応で、不眠や不安、恐怖といった情動的反応や、原因不明の頭痛や腹痛といった身体的反応が含まれます。これらの反応は自然なもので、多くの場合時間とともに落ち着きますが、</a:t>
            </a:r>
            <a:r>
              <a:rPr lang="en-US" altLang="ja-JP" dirty="0">
                <a:effectLst/>
                <a:latin typeface="游明朝" panose="02020400000000000000" pitchFamily="18" charset="-128"/>
                <a:ea typeface="游明朝" panose="02020400000000000000" pitchFamily="18" charset="-128"/>
                <a:cs typeface="Times New Roman" panose="02020603050405020304" pitchFamily="18" charset="0"/>
              </a:rPr>
              <a:t>3</a:t>
            </a:r>
            <a:r>
              <a:rPr lang="ja-JP" altLang="ja-JP" dirty="0">
                <a:effectLst/>
                <a:latin typeface="游明朝" panose="02020400000000000000" pitchFamily="18" charset="-128"/>
                <a:ea typeface="游明朝" panose="02020400000000000000" pitchFamily="18" charset="-128"/>
                <a:cs typeface="Times New Roman" panose="02020603050405020304" pitchFamily="18" charset="0"/>
              </a:rPr>
              <a:t>つ目のカテゴリーである精神疾患に発展する場合もあります。災害後に最もよく見られる精神疾患には、心的外傷後ストレス障害（</a:t>
            </a:r>
            <a:r>
              <a:rPr lang="en-US" altLang="ja-JP" dirty="0">
                <a:effectLst/>
                <a:latin typeface="游明朝" panose="02020400000000000000" pitchFamily="18" charset="-128"/>
                <a:ea typeface="游明朝" panose="02020400000000000000" pitchFamily="18" charset="-128"/>
                <a:cs typeface="Times New Roman" panose="02020603050405020304" pitchFamily="18" charset="0"/>
              </a:rPr>
              <a:t>PTSD</a:t>
            </a:r>
            <a:r>
              <a:rPr lang="ja-JP" altLang="ja-JP" dirty="0">
                <a:effectLst/>
                <a:latin typeface="游明朝" panose="02020400000000000000" pitchFamily="18" charset="-128"/>
                <a:ea typeface="游明朝" panose="02020400000000000000" pitchFamily="18" charset="-128"/>
                <a:cs typeface="Times New Roman" panose="02020603050405020304" pitchFamily="18" charset="0"/>
              </a:rPr>
              <a:t>）、うつ病、アルコール使用障害が挙げられます。特に</a:t>
            </a:r>
            <a:r>
              <a:rPr lang="en-US" altLang="ja-JP" dirty="0">
                <a:effectLst/>
                <a:latin typeface="游明朝" panose="02020400000000000000" pitchFamily="18" charset="-128"/>
                <a:ea typeface="游明朝" panose="02020400000000000000" pitchFamily="18" charset="-128"/>
                <a:cs typeface="Times New Roman" panose="02020603050405020304" pitchFamily="18" charset="0"/>
              </a:rPr>
              <a:t>PTSD</a:t>
            </a:r>
            <a:r>
              <a:rPr lang="ja-JP" altLang="ja-JP" dirty="0">
                <a:effectLst/>
                <a:latin typeface="游明朝" panose="02020400000000000000" pitchFamily="18" charset="-128"/>
                <a:ea typeface="游明朝" panose="02020400000000000000" pitchFamily="18" charset="-128"/>
                <a:cs typeface="Times New Roman" panose="02020603050405020304" pitchFamily="18" charset="0"/>
              </a:rPr>
              <a:t>は、強い恐怖や</a:t>
            </a:r>
            <a:r>
              <a:rPr lang="ja-JP" altLang="en-US" dirty="0">
                <a:effectLst/>
                <a:latin typeface="游明朝" panose="02020400000000000000" pitchFamily="18" charset="-128"/>
                <a:ea typeface="游明朝" panose="02020400000000000000" pitchFamily="18" charset="-128"/>
                <a:cs typeface="Times New Roman" panose="02020603050405020304" pitchFamily="18" charset="0"/>
              </a:rPr>
              <a:t>無力感</a:t>
            </a:r>
            <a:r>
              <a:rPr lang="ja-JP" altLang="ja-JP" dirty="0">
                <a:effectLst/>
                <a:latin typeface="游明朝" panose="02020400000000000000" pitchFamily="18" charset="-128"/>
                <a:ea typeface="游明朝" panose="02020400000000000000" pitchFamily="18" charset="-128"/>
                <a:cs typeface="Times New Roman" panose="02020603050405020304" pitchFamily="18" charset="0"/>
              </a:rPr>
              <a:t>を伴うトラウマ体験が原因で発症します。災害時の心理的ケアが重要です。</a:t>
            </a:r>
            <a:endParaRPr lang="en-US" altLang="ja-JP"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en-US" altLang="ja-JP" dirty="0">
              <a:latin typeface="游明朝" panose="02020400000000000000" pitchFamily="18" charset="-128"/>
              <a:ea typeface="游明朝" panose="02020400000000000000" pitchFamily="18" charset="-128"/>
            </a:endParaRPr>
          </a:p>
          <a:p>
            <a:r>
              <a:rPr kumimoji="1" lang="ja-JP" altLang="en-US" dirty="0">
                <a:latin typeface="游明朝" panose="02020400000000000000" pitchFamily="18" charset="-128"/>
                <a:ea typeface="游明朝" panose="02020400000000000000" pitchFamily="18" charset="-128"/>
              </a:rPr>
              <a:t>出典：フレデリック・</a:t>
            </a:r>
            <a:r>
              <a:rPr kumimoji="1" lang="en-US" altLang="ja-JP" dirty="0">
                <a:latin typeface="游明朝" panose="02020400000000000000" pitchFamily="18" charset="-128"/>
                <a:ea typeface="游明朝" panose="02020400000000000000" pitchFamily="18" charset="-128"/>
              </a:rPr>
              <a:t>J</a:t>
            </a:r>
            <a:r>
              <a:rPr kumimoji="1" lang="ja-JP" altLang="en-US" dirty="0">
                <a:latin typeface="游明朝" panose="02020400000000000000" pitchFamily="18" charset="-128"/>
                <a:ea typeface="游明朝" panose="02020400000000000000" pitchFamily="18" charset="-128"/>
              </a:rPr>
              <a:t>・スタッダード</a:t>
            </a:r>
            <a:r>
              <a:rPr kumimoji="1" lang="en-US" altLang="ja-JP" dirty="0">
                <a:latin typeface="游明朝" panose="02020400000000000000" pitchFamily="18" charset="-128"/>
                <a:ea typeface="游明朝" panose="02020400000000000000" pitchFamily="18" charset="-128"/>
              </a:rPr>
              <a:t>Jr.</a:t>
            </a:r>
            <a:r>
              <a:rPr kumimoji="1" lang="ja-JP" altLang="en-US" dirty="0">
                <a:latin typeface="游明朝" panose="02020400000000000000" pitchFamily="18" charset="-128"/>
                <a:ea typeface="游明朝" panose="02020400000000000000" pitchFamily="18" charset="-128"/>
              </a:rPr>
              <a:t>他（編）「災害精神医学」（星和書店　</a:t>
            </a:r>
            <a:r>
              <a:rPr kumimoji="1" lang="en-US" altLang="ja-JP" dirty="0">
                <a:latin typeface="游明朝" panose="02020400000000000000" pitchFamily="18" charset="-128"/>
                <a:ea typeface="游明朝" panose="02020400000000000000" pitchFamily="18" charset="-128"/>
              </a:rPr>
              <a:t>2015</a:t>
            </a:r>
            <a:r>
              <a:rPr kumimoji="1" lang="ja-JP" altLang="en-US" dirty="0">
                <a:latin typeface="游明朝" panose="02020400000000000000" pitchFamily="18" charset="-128"/>
                <a:ea typeface="游明朝" panose="02020400000000000000" pitchFamily="18" charset="-128"/>
              </a:rPr>
              <a:t>）</a:t>
            </a:r>
          </a:p>
        </p:txBody>
      </p:sp>
    </p:spTree>
    <p:extLst>
      <p:ext uri="{BB962C8B-B14F-4D97-AF65-F5344CB8AC3E}">
        <p14:creationId xmlns:p14="http://schemas.microsoft.com/office/powerpoint/2010/main" val="3673906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災害後、被災者の心理状態は「茫然自失期」「ハネムーン期」「幻滅期」の</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つの段階を経ます。</a:t>
            </a:r>
          </a:p>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茫然自失期は発災直後の数日間で、被災者はショックを受け、抑うつ的な気分になります。</a:t>
            </a:r>
          </a:p>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ハネムーン期は数日後から数ヶ月</a:t>
            </a:r>
            <a:r>
              <a:rPr lang="ja-JP" altLang="en-US" kern="100" dirty="0">
                <a:effectLst/>
                <a:latin typeface="游明朝" panose="02020400000000000000" pitchFamily="18" charset="-128"/>
                <a:ea typeface="游明朝" panose="02020400000000000000" pitchFamily="18" charset="-128"/>
                <a:cs typeface="Times New Roman" panose="02020603050405020304" pitchFamily="18" charset="0"/>
              </a:rPr>
              <a:t>間</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続き、被災者同士で協力し回復に向かう時期ですが、生活ストレスも増大します。</a:t>
            </a:r>
          </a:p>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幻滅期は数週間後から始まり、</a:t>
            </a:r>
            <a:r>
              <a:rPr lang="ja-JP" altLang="en-US" kern="100" dirty="0">
                <a:effectLst/>
                <a:latin typeface="游明朝" panose="02020400000000000000" pitchFamily="18" charset="-128"/>
                <a:ea typeface="游明朝" panose="02020400000000000000" pitchFamily="18" charset="-128"/>
                <a:cs typeface="Times New Roman" panose="02020603050405020304" pitchFamily="18" charset="0"/>
              </a:rPr>
              <a:t>無力感</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や倦怠感が生じ、被災者間の状況に個人差が広がります。</a:t>
            </a:r>
          </a:p>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その後、生活が安定し、現状を受け入れて将来を考えられるようになります。</a:t>
            </a:r>
          </a:p>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被災者の心理は時間とともに変化するため、そのニーズに柔軟に対応することが重要です。</a:t>
            </a:r>
          </a:p>
          <a:p>
            <a:endParaRPr kumimoji="1" lang="ja-JP" altLang="en-US" dirty="0">
              <a:latin typeface="游明朝" panose="02020400000000000000" pitchFamily="18" charset="-128"/>
              <a:ea typeface="游明朝" panose="02020400000000000000" pitchFamily="18" charset="-128"/>
            </a:endParaRPr>
          </a:p>
          <a:p>
            <a:pPr marL="635000" indent="-492125"/>
            <a:r>
              <a:rPr kumimoji="1" lang="ja-JP" altLang="en-US" dirty="0">
                <a:latin typeface="游明朝" panose="02020400000000000000" pitchFamily="18" charset="-128"/>
                <a:ea typeface="游明朝" panose="02020400000000000000" pitchFamily="18" charset="-128"/>
              </a:rPr>
              <a:t>出典：岩井圭司</a:t>
            </a:r>
            <a:r>
              <a:rPr lang="ja-JP" altLang="en-US" dirty="0">
                <a:latin typeface="游明朝" panose="02020400000000000000" pitchFamily="18" charset="-128"/>
                <a:ea typeface="游明朝" panose="02020400000000000000" pitchFamily="18" charset="-128"/>
                <a:sym typeface="Wingdings" pitchFamily="2" charset="2"/>
              </a:rPr>
              <a:t>（</a:t>
            </a:r>
            <a:r>
              <a:rPr kumimoji="1" lang="ja-JP" altLang="en-US" dirty="0">
                <a:latin typeface="游明朝" panose="02020400000000000000" pitchFamily="18" charset="-128"/>
                <a:ea typeface="游明朝" panose="02020400000000000000" pitchFamily="18" charset="-128"/>
              </a:rPr>
              <a:t>金吉晴</a:t>
            </a:r>
            <a:r>
              <a:rPr kumimoji="1" lang="en-US" altLang="ja-JP" dirty="0">
                <a:latin typeface="游明朝" panose="02020400000000000000" pitchFamily="18" charset="-128"/>
                <a:ea typeface="游明朝" panose="02020400000000000000" pitchFamily="18" charset="-128"/>
              </a:rPr>
              <a:t> </a:t>
            </a:r>
            <a:r>
              <a:rPr kumimoji="1" lang="ja-JP" altLang="en-US" dirty="0">
                <a:latin typeface="游明朝" panose="02020400000000000000" pitchFamily="18" charset="-128"/>
                <a:ea typeface="游明朝" panose="02020400000000000000" pitchFamily="18" charset="-128"/>
              </a:rPr>
              <a:t>編）「心的トラウマの理解とケア　第２版」</a:t>
            </a:r>
            <a:r>
              <a:rPr kumimoji="1" lang="en-US" altLang="ja-JP" dirty="0">
                <a:latin typeface="游明朝" panose="02020400000000000000" pitchFamily="18" charset="-128"/>
                <a:ea typeface="游明朝" panose="02020400000000000000" pitchFamily="18" charset="-128"/>
              </a:rPr>
              <a:t>p66, </a:t>
            </a:r>
            <a:r>
              <a:rPr kumimoji="1" lang="ja-JP" altLang="en-US" dirty="0">
                <a:latin typeface="游明朝" panose="02020400000000000000" pitchFamily="18" charset="-128"/>
                <a:ea typeface="游明朝" panose="02020400000000000000" pitchFamily="18" charset="-128"/>
              </a:rPr>
              <a:t>（株式会社じほう</a:t>
            </a:r>
            <a:r>
              <a:rPr kumimoji="1" lang="en-US" altLang="ja-JP" dirty="0">
                <a:latin typeface="游明朝" panose="02020400000000000000" pitchFamily="18" charset="-128"/>
                <a:ea typeface="游明朝" panose="02020400000000000000" pitchFamily="18" charset="-128"/>
              </a:rPr>
              <a:t>, 2006</a:t>
            </a:r>
            <a:r>
              <a:rPr kumimoji="1" lang="ja-JP" altLang="en-US" dirty="0">
                <a:latin typeface="游明朝" panose="02020400000000000000" pitchFamily="18" charset="-128"/>
                <a:ea typeface="游明朝" panose="02020400000000000000" pitchFamily="18" charset="-128"/>
              </a:rPr>
              <a:t>）より改変</a:t>
            </a:r>
            <a:endParaRPr kumimoji="1" lang="en-US" altLang="ja-JP" dirty="0">
              <a:latin typeface="游明朝" panose="02020400000000000000" pitchFamily="18" charset="-128"/>
              <a:ea typeface="游明朝" panose="02020400000000000000" pitchFamily="18" charset="-128"/>
            </a:endParaRPr>
          </a:p>
          <a:p>
            <a:r>
              <a:rPr kumimoji="1" lang="ja-JP" altLang="en-US" dirty="0">
                <a:latin typeface="游明朝" panose="02020400000000000000" pitchFamily="18" charset="-128"/>
                <a:ea typeface="游明朝" panose="02020400000000000000" pitchFamily="18" charset="-128"/>
              </a:rPr>
              <a:t>　　　</a:t>
            </a:r>
            <a:r>
              <a:rPr kumimoji="1" lang="en-US" altLang="ja-JP" dirty="0">
                <a:latin typeface="游明朝" panose="02020400000000000000" pitchFamily="18" charset="-128"/>
                <a:ea typeface="游明朝" panose="02020400000000000000" pitchFamily="18" charset="-128"/>
              </a:rPr>
              <a:t>CDC</a:t>
            </a:r>
            <a:r>
              <a:rPr kumimoji="1" lang="ja-JP" altLang="en-US" dirty="0">
                <a:latin typeface="游明朝" panose="02020400000000000000" pitchFamily="18" charset="-128"/>
                <a:ea typeface="游明朝" panose="02020400000000000000" pitchFamily="18" charset="-128"/>
              </a:rPr>
              <a:t>「</a:t>
            </a:r>
            <a:r>
              <a:rPr kumimoji="1" lang="en-US" altLang="ja-JP" dirty="0">
                <a:latin typeface="游明朝" panose="02020400000000000000" pitchFamily="18" charset="-128"/>
                <a:ea typeface="游明朝" panose="02020400000000000000" pitchFamily="18" charset="-128"/>
              </a:rPr>
              <a:t>Psychological first aid in radiological disasters</a:t>
            </a:r>
            <a:r>
              <a:rPr kumimoji="1" lang="ja-JP" altLang="en-US" dirty="0">
                <a:latin typeface="游明朝" panose="02020400000000000000" pitchFamily="18" charset="-128"/>
                <a:ea typeface="游明朝" panose="02020400000000000000" pitchFamily="18" charset="-128"/>
              </a:rPr>
              <a:t>」</a:t>
            </a:r>
          </a:p>
        </p:txBody>
      </p:sp>
    </p:spTree>
    <p:extLst>
      <p:ext uri="{BB962C8B-B14F-4D97-AF65-F5344CB8AC3E}">
        <p14:creationId xmlns:p14="http://schemas.microsoft.com/office/powerpoint/2010/main" val="1858979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心的トラウマは災害の衝撃で起こる生命危機ストレスで、急性ストレス反応や一過性の精神病状態を引き起こすことがあります。発生率は高くないものの、医療的介入が必要になる場合もあります。また、災害後には喪失感やサバイバーズ・ギルト、自責感が生じることがあり、これが怒りや憤りとなる場合もあります。</a:t>
            </a:r>
          </a:p>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さらに、避難生活に伴うストレスも深刻です。不定愁訴や不眠、苛立ちが増え、特に長期の集団生活では、プライバシーの確保や感染症対策、子どもや高齢者へのケアが課題となります。報道取材から被災者を守る配慮も必要です。</a:t>
            </a:r>
          </a:p>
          <a:p>
            <a:endParaRPr kumimoji="1" lang="en-US" altLang="ja-JP" dirty="0">
              <a:latin typeface="游明朝" panose="02020400000000000000" pitchFamily="18" charset="-128"/>
              <a:ea typeface="游明朝" panose="02020400000000000000" pitchFamily="18" charset="-128"/>
            </a:endParaRPr>
          </a:p>
          <a:p>
            <a:r>
              <a:rPr kumimoji="1" lang="ja-JP" altLang="en-US" dirty="0">
                <a:latin typeface="游明朝" panose="02020400000000000000" pitchFamily="18" charset="-128"/>
                <a:ea typeface="游明朝" panose="02020400000000000000" pitchFamily="18" charset="-128"/>
              </a:rPr>
              <a:t>出典；災害時地域精神保健医療活動ガイドライン</a:t>
            </a:r>
            <a:endParaRPr kumimoji="1" lang="en-US" altLang="ja-JP"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2917857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PTSD</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の診断基準は、発症から</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ヶ月以上症状が続く場合に適用され、</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ヶ月未満は急性ストレス障害（</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ASD</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）とされます。</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PTSD</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の症状は以下の</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つに分類されます。</a:t>
            </a:r>
          </a:p>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侵入症状</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フラッシュバックや悪夢など、トラウマが頭の中に入り込む感覚や強い生理反応。</a:t>
            </a:r>
          </a:p>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回避</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記憶や感情、人や場所など、トラウマを呼び起こすものを避けようとする行動。</a:t>
            </a:r>
          </a:p>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認知と気分の陰性変化</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記憶の欠如、否定的な信念、孤立感や抑うつ的感情。</a:t>
            </a:r>
          </a:p>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覚醒と反応性の変化</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攻撃性、警戒心の高まり、集中困難や睡眠障害。</a:t>
            </a:r>
          </a:p>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自然災害における</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PTSD</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発症率は約</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とされ、適切な理解とケアが重要です。</a:t>
            </a:r>
          </a:p>
          <a:p>
            <a:pPr marL="0" marR="0" lvl="0" algn="l" defTabSz="914400" rtl="0" eaLnBrk="1" fontAlgn="auto" latinLnBrk="0" hangingPunct="1">
              <a:lnSpc>
                <a:spcPct val="100000"/>
              </a:lnSpc>
              <a:spcBef>
                <a:spcPts val="0"/>
              </a:spcBef>
              <a:spcAft>
                <a:spcPts val="0"/>
              </a:spcAft>
              <a:buClrTx/>
              <a:buSzTx/>
              <a:buFontTx/>
              <a:buNone/>
              <a:tabLst/>
              <a:defRPr/>
            </a:pPr>
            <a:endParaRPr kumimoji="1" lang="en-US" altLang="ja-JP" dirty="0">
              <a:latin typeface="游明朝" panose="02020400000000000000" pitchFamily="18" charset="-128"/>
              <a:ea typeface="游明朝" panose="02020400000000000000" pitchFamily="18" charset="-128"/>
            </a:endParaRPr>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游明朝" panose="02020400000000000000" pitchFamily="18" charset="-128"/>
                <a:ea typeface="游明朝" panose="02020400000000000000" pitchFamily="18" charset="-128"/>
              </a:rPr>
              <a:t>出典；長純一（編）「大規模災害時医療」　４章復興期（慢性期）　メンタルケア：</a:t>
            </a:r>
            <a:r>
              <a:rPr kumimoji="1" lang="en-US" altLang="ja-JP" dirty="0">
                <a:latin typeface="游明朝" panose="02020400000000000000" pitchFamily="18" charset="-128"/>
                <a:ea typeface="游明朝" panose="02020400000000000000" pitchFamily="18" charset="-128"/>
              </a:rPr>
              <a:t>PTSD</a:t>
            </a:r>
            <a:r>
              <a:rPr kumimoji="1" lang="ja-JP" altLang="en-US" dirty="0" err="1">
                <a:latin typeface="游明朝" panose="02020400000000000000" pitchFamily="18" charset="-128"/>
                <a:ea typeface="游明朝" panose="02020400000000000000" pitchFamily="18" charset="-128"/>
              </a:rPr>
              <a:t>、</a:t>
            </a:r>
            <a:r>
              <a:rPr kumimoji="1" lang="ja-JP" altLang="en-US" dirty="0">
                <a:latin typeface="游明朝" panose="02020400000000000000" pitchFamily="18" charset="-128"/>
                <a:ea typeface="游明朝" panose="02020400000000000000" pitchFamily="18" charset="-128"/>
              </a:rPr>
              <a:t>悲嘆反応など</a:t>
            </a:r>
          </a:p>
          <a:p>
            <a:pPr marL="0" marR="0" lvl="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Tree>
    <p:extLst>
      <p:ext uri="{BB962C8B-B14F-4D97-AF65-F5344CB8AC3E}">
        <p14:creationId xmlns:p14="http://schemas.microsoft.com/office/powerpoint/2010/main" val="2812177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大規模災害では、多くの喪失体験が生じます。家族や友人の死、家屋や財産、ペット、健康、職業、経済的基盤、故郷やコミュニティの風景、そして未来への希望や安心感などが含まれます。これらの喪失は、人々に深い悲嘆を引き起こします。</a:t>
            </a:r>
          </a:p>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悲嘆反応のプロセスは、必ずしも一定の順序で進むわけではなく、時には前後したり、繰り返したりします。また、個々人によってその反応や受け止め方には大きな違いがあります。これらを理解し、被災者一人ひとりに寄り添う支援が大切です。</a:t>
            </a:r>
          </a:p>
        </p:txBody>
      </p:sp>
    </p:spTree>
    <p:extLst>
      <p:ext uri="{BB962C8B-B14F-4D97-AF65-F5344CB8AC3E}">
        <p14:creationId xmlns:p14="http://schemas.microsoft.com/office/powerpoint/2010/main" val="2868657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復興が進むにつれ、被災者の間で立ち直りに差が生じることがあります。一部の人はスムーズに復興へ向かう一方で、取り残され感を抱えた人々は孤立し、うつ状態やアルコール問題を抱えることがあります。仮設住宅での生活が長期化すると、環境の変化によるストレスや引きこもりがちになる人も増え、支援者が状況を把握しづらくなるため、</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PTSD</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が見過ごされるリスクがあります。これを防ぐためには、被災者一人ひとりの状況を丁寧にスクリーニングし、適切なメンタルヘルスケアを提供することが復興期の重要な課題です。</a:t>
            </a:r>
          </a:p>
          <a:p>
            <a:endParaRPr kumimoji="1" lang="en-US" altLang="ja-JP" dirty="0">
              <a:latin typeface="游明朝" panose="02020400000000000000" pitchFamily="18" charset="-128"/>
              <a:ea typeface="游明朝" panose="02020400000000000000" pitchFamily="18" charset="-128"/>
            </a:endParaRPr>
          </a:p>
          <a:p>
            <a:pPr marL="581025" indent="-488950">
              <a:defRPr/>
            </a:pPr>
            <a:r>
              <a:rPr kumimoji="1" lang="ja-JP" altLang="en-US" dirty="0">
                <a:latin typeface="游明朝" panose="02020400000000000000" pitchFamily="18" charset="-128"/>
                <a:ea typeface="游明朝" panose="02020400000000000000" pitchFamily="18" charset="-128"/>
              </a:rPr>
              <a:t>出典</a:t>
            </a:r>
            <a:r>
              <a:rPr lang="ja-JP" altLang="en-US" dirty="0">
                <a:latin typeface="游明朝" panose="02020400000000000000" pitchFamily="18" charset="-128"/>
                <a:ea typeface="游明朝" panose="02020400000000000000" pitchFamily="18" charset="-128"/>
              </a:rPr>
              <a:t>：岩井圭司</a:t>
            </a:r>
            <a:r>
              <a:rPr lang="en-US" altLang="ja-JP" dirty="0">
                <a:latin typeface="游明朝" panose="02020400000000000000" pitchFamily="18" charset="-128"/>
                <a:ea typeface="游明朝" panose="02020400000000000000" pitchFamily="18" charset="-128"/>
              </a:rPr>
              <a:t>, </a:t>
            </a:r>
            <a:r>
              <a:rPr lang="ja-JP" altLang="en-US" dirty="0">
                <a:latin typeface="游明朝" panose="02020400000000000000" pitchFamily="18" charset="-128"/>
                <a:ea typeface="游明朝" panose="02020400000000000000" pitchFamily="18" charset="-128"/>
              </a:rPr>
              <a:t>加藤寛</a:t>
            </a:r>
            <a:r>
              <a:rPr lang="ja-JP" altLang="en-US" dirty="0">
                <a:latin typeface="游明朝" panose="02020400000000000000" pitchFamily="18" charset="-128"/>
                <a:ea typeface="游明朝" panose="02020400000000000000" pitchFamily="18" charset="-128"/>
                <a:sym typeface="Wingdings" pitchFamily="2" charset="2"/>
              </a:rPr>
              <a:t>（</a:t>
            </a:r>
            <a:r>
              <a:rPr lang="ja-JP" altLang="en-US" dirty="0">
                <a:latin typeface="游明朝" panose="02020400000000000000" pitchFamily="18" charset="-128"/>
                <a:ea typeface="游明朝" panose="02020400000000000000" pitchFamily="18" charset="-128"/>
              </a:rPr>
              <a:t>金吉晴</a:t>
            </a:r>
            <a:r>
              <a:rPr lang="en-US" altLang="ja-JP" dirty="0">
                <a:latin typeface="游明朝" panose="02020400000000000000" pitchFamily="18" charset="-128"/>
                <a:ea typeface="游明朝" panose="02020400000000000000" pitchFamily="18" charset="-128"/>
              </a:rPr>
              <a:t> </a:t>
            </a:r>
            <a:r>
              <a:rPr lang="ja-JP" altLang="en-US" dirty="0">
                <a:latin typeface="游明朝" panose="02020400000000000000" pitchFamily="18" charset="-128"/>
                <a:ea typeface="游明朝" panose="02020400000000000000" pitchFamily="18" charset="-128"/>
              </a:rPr>
              <a:t>編）「心的トラウマの理解とケア　第２版」</a:t>
            </a:r>
            <a:r>
              <a:rPr lang="en-US" altLang="ja-JP" dirty="0">
                <a:latin typeface="游明朝" panose="02020400000000000000" pitchFamily="18" charset="-128"/>
                <a:ea typeface="游明朝" panose="02020400000000000000" pitchFamily="18" charset="-128"/>
              </a:rPr>
              <a:t>p86, </a:t>
            </a:r>
            <a:r>
              <a:rPr lang="ja-JP" altLang="en-US" dirty="0">
                <a:latin typeface="游明朝" panose="02020400000000000000" pitchFamily="18" charset="-128"/>
                <a:ea typeface="游明朝" panose="02020400000000000000" pitchFamily="18" charset="-128"/>
              </a:rPr>
              <a:t>（株式会社じほう</a:t>
            </a:r>
            <a:r>
              <a:rPr lang="en-US" altLang="ja-JP" dirty="0">
                <a:latin typeface="游明朝" panose="02020400000000000000" pitchFamily="18" charset="-128"/>
                <a:ea typeface="游明朝" panose="02020400000000000000" pitchFamily="18" charset="-128"/>
              </a:rPr>
              <a:t>, 2006</a:t>
            </a:r>
            <a:r>
              <a:rPr lang="ja-JP" altLang="en-US" dirty="0">
                <a:latin typeface="游明朝" panose="02020400000000000000" pitchFamily="18" charset="-128"/>
                <a:ea typeface="游明朝" panose="02020400000000000000" pitchFamily="18" charset="-128"/>
              </a:rPr>
              <a:t>）より改変</a:t>
            </a:r>
            <a:endParaRPr lang="en-US" altLang="ja-JP"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1911871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心的外傷の程度が高いほど、</a:t>
            </a:r>
            <a:r>
              <a:rPr lang="en-US" altLang="ja-JP" kern="100" dirty="0">
                <a:effectLst/>
                <a:latin typeface="游明朝" panose="02020400000000000000" pitchFamily="18" charset="-128"/>
                <a:ea typeface="游明朝" panose="02020400000000000000" pitchFamily="18" charset="-128"/>
                <a:cs typeface="Times New Roman" panose="02020603050405020304" pitchFamily="18" charset="0"/>
              </a:rPr>
              <a:t>PTSD</a:t>
            </a:r>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などの精神疾患リスクが増加します。家族の喪失や身体的外傷、女性や子供であること、親の精神疾患などが特にリスク要因となります。また、高齢者は身体的健康状態の不良や複数の疾患を抱えることが影響します。さらに、身体的障害を持つ人や外国人は、避難所やサービスが十分に対応できず、支援を受けにくい場合があります。過酷な被災現場で長期間働く人も同様にリスクが高まります。このように、災害後は特定のマイノリティ集団に対するきめ細やかな支援が必要です。</a:t>
            </a:r>
          </a:p>
        </p:txBody>
      </p:sp>
    </p:spTree>
    <p:extLst>
      <p:ext uri="{BB962C8B-B14F-4D97-AF65-F5344CB8AC3E}">
        <p14:creationId xmlns:p14="http://schemas.microsoft.com/office/powerpoint/2010/main" val="3638386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r>
              <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rPr>
              <a:t>サイコロジカルファーストエイドは、災害やトラウマ的出来事で傷ついた子供や大人、家族の初期の苦痛を軽減し、適応力や対処行動を促すことを目的としています。この手法は、トラウマ研究に基づき、現場での実用性や生涯発達段階への適応、文化的配慮を重視しています。提供者としては、精神保健の専門家や災害支援者が想定され、必要に応じて柔軟に活用されます。サイコロジカルファーストエイドは、災害直後の効果的な心理的支援として多くの組織に推奨されています。</a:t>
            </a:r>
          </a:p>
        </p:txBody>
      </p:sp>
    </p:spTree>
    <p:extLst>
      <p:ext uri="{BB962C8B-B14F-4D97-AF65-F5344CB8AC3E}">
        <p14:creationId xmlns:p14="http://schemas.microsoft.com/office/powerpoint/2010/main" val="1620017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D2B035-2781-9740-B933-4E3FC573D9A5}"/>
              </a:ext>
            </a:extLst>
          </p:cNvPr>
          <p:cNvSpPr/>
          <p:nvPr/>
        </p:nvSpPr>
        <p:spPr>
          <a:xfrm>
            <a:off x="0" y="1030288"/>
            <a:ext cx="9144000" cy="257175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1">
            <a:extLst>
              <a:ext uri="{FF2B5EF4-FFF2-40B4-BE49-F238E27FC236}">
                <a16:creationId xmlns:a16="http://schemas.microsoft.com/office/drawing/2014/main" id="{14DF20F3-08E8-6C46-A3A3-8EE30F2E250B}"/>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97F6764-BE4F-9D48-A6F2-CAB7E70792B2}"/>
              </a:ext>
            </a:extLst>
          </p:cNvPr>
          <p:cNvSpPr>
            <a:spLocks noGrp="1"/>
          </p:cNvSpPr>
          <p:nvPr>
            <p:ph type="subTitle" idx="1"/>
          </p:nvPr>
        </p:nvSpPr>
        <p:spPr>
          <a:xfrm>
            <a:off x="1143000" y="3694113"/>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7697755-46E5-BB47-A2D1-E5637D4712D5}"/>
              </a:ext>
            </a:extLst>
          </p:cNvPr>
          <p:cNvSpPr>
            <a:spLocks noGrp="1"/>
          </p:cNvSpPr>
          <p:nvPr>
            <p:ph type="dt" sz="half" idx="10"/>
          </p:nvPr>
        </p:nvSpPr>
        <p:spPr/>
        <p:txBody>
          <a:bodyPr/>
          <a:lstStyle/>
          <a:p>
            <a:fld id="{A920DF31-75D8-A34D-B7D5-5F7E08471081}"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D596E1B0-852F-2940-ABA1-7F4418B70C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33D306-2DA5-D34C-B830-BF29F67A4CC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498997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598C-A41D-5146-A53E-8EA3415CD1C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F83289-7D9D-D741-B639-E3C142EBD724}"/>
              </a:ext>
            </a:extLst>
          </p:cNvPr>
          <p:cNvSpPr>
            <a:spLocks noGrp="1"/>
          </p:cNvSpPr>
          <p:nvPr>
            <p:ph type="body" orient="vert" idx="1"/>
          </p:nvPr>
        </p:nvSpPr>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4338148-C7B7-FA4C-BC45-3EB888F1AB5C}"/>
              </a:ext>
            </a:extLst>
          </p:cNvPr>
          <p:cNvSpPr>
            <a:spLocks noGrp="1"/>
          </p:cNvSpPr>
          <p:nvPr>
            <p:ph type="dt" sz="half" idx="10"/>
          </p:nvPr>
        </p:nvSpPr>
        <p:spPr/>
        <p:txBody>
          <a:bodyPr/>
          <a:lstStyle/>
          <a:p>
            <a:fld id="{F26DB223-0842-9F42-9895-E6E3067B8FFF}"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762A84C3-7BEB-1A46-AD43-045506EB3B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3A28D2-109A-1C44-9E5B-CDD7D069C6D9}"/>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1743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C99F8909-157A-DC40-B0A9-9B2806218ABA}"/>
              </a:ext>
            </a:extLst>
          </p:cNvPr>
          <p:cNvSpPr/>
          <p:nvPr/>
        </p:nvSpPr>
        <p:spPr>
          <a:xfrm>
            <a:off x="6457950" y="0"/>
            <a:ext cx="2686050" cy="685800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縦書きタイトル 1">
            <a:extLst>
              <a:ext uri="{FF2B5EF4-FFF2-40B4-BE49-F238E27FC236}">
                <a16:creationId xmlns:a16="http://schemas.microsoft.com/office/drawing/2014/main" id="{C586AE35-AD60-D44C-85C0-F02C142DFAF4}"/>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DE71F55-62AD-304A-B87F-924B73CF06DF}"/>
              </a:ext>
            </a:extLst>
          </p:cNvPr>
          <p:cNvSpPr>
            <a:spLocks noGrp="1"/>
          </p:cNvSpPr>
          <p:nvPr>
            <p:ph type="body" orient="vert" idx="1"/>
          </p:nvPr>
        </p:nvSpPr>
        <p:spPr>
          <a:xfrm>
            <a:off x="628650" y="365125"/>
            <a:ext cx="5800725" cy="5811838"/>
          </a:xfrm>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808EE49-1B9B-3141-8443-347AA6212AFB}"/>
              </a:ext>
            </a:extLst>
          </p:cNvPr>
          <p:cNvSpPr>
            <a:spLocks noGrp="1"/>
          </p:cNvSpPr>
          <p:nvPr>
            <p:ph type="dt" sz="half" idx="10"/>
          </p:nvPr>
        </p:nvSpPr>
        <p:spPr/>
        <p:txBody>
          <a:bodyPr/>
          <a:lstStyle/>
          <a:p>
            <a:fld id="{BFD33D01-3852-E04D-ACB6-EC5E697E3913}"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EA148ED2-A6B6-A547-9548-BAF0F487E6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913B31-45A2-8C4D-9F12-192091F9BD5D}"/>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739651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328E01-AF4F-1C4E-BD85-696582E9FC1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9DB9BF-763B-0945-A9AB-A377448A3060}"/>
              </a:ext>
            </a:extLst>
          </p:cNvPr>
          <p:cNvSpPr>
            <a:spLocks noGrp="1"/>
          </p:cNvSpPr>
          <p:nvPr>
            <p:ph idx="1"/>
          </p:nvPr>
        </p:nvSpPr>
        <p:spPr/>
        <p:txBody>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3D126471-58FC-5C4E-926F-7ED1149BA257}"/>
              </a:ext>
            </a:extLst>
          </p:cNvPr>
          <p:cNvSpPr>
            <a:spLocks noGrp="1"/>
          </p:cNvSpPr>
          <p:nvPr>
            <p:ph type="dt" sz="half" idx="10"/>
          </p:nvPr>
        </p:nvSpPr>
        <p:spPr/>
        <p:txBody>
          <a:bodyPr/>
          <a:lstStyle/>
          <a:p>
            <a:fld id="{C9D3E7C2-680D-BF4D-B9AA-3809397F66FC}"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32780033-FCCF-C145-AD89-28AEA0AEB7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DC33C2-B25C-6448-A2B3-F04868CDD1E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15593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CD886-6500-204E-B0AC-3212BEB38352}"/>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2D3308F-B85D-C645-B271-BF21FFEB022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89853EA-BCA0-BE41-95CC-E79693471EB7}"/>
              </a:ext>
            </a:extLst>
          </p:cNvPr>
          <p:cNvSpPr>
            <a:spLocks noGrp="1"/>
          </p:cNvSpPr>
          <p:nvPr>
            <p:ph type="dt" sz="half" idx="10"/>
          </p:nvPr>
        </p:nvSpPr>
        <p:spPr/>
        <p:txBody>
          <a:bodyPr/>
          <a:lstStyle/>
          <a:p>
            <a:fld id="{A51F274F-2B4C-0A4D-84A4-9A27C21D1D29}"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CCAE8EDB-FE14-3443-AEE0-690E311687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878861-6B1B-344F-882F-3D47E0E87495}"/>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583144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A78812-28CF-A245-8EE3-7C8E1491DC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73E256-C602-044A-8108-25D7D23B8EA7}"/>
              </a:ext>
            </a:extLst>
          </p:cNvPr>
          <p:cNvSpPr>
            <a:spLocks noGrp="1"/>
          </p:cNvSpPr>
          <p:nvPr>
            <p:ph sz="half" idx="1"/>
          </p:nvPr>
        </p:nvSpPr>
        <p:spPr>
          <a:xfrm>
            <a:off x="6286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コンテンツ プレースホルダー 3">
            <a:extLst>
              <a:ext uri="{FF2B5EF4-FFF2-40B4-BE49-F238E27FC236}">
                <a16:creationId xmlns:a16="http://schemas.microsoft.com/office/drawing/2014/main" id="{049EE479-827F-E249-AEA5-0F54F0E5D5BA}"/>
              </a:ext>
            </a:extLst>
          </p:cNvPr>
          <p:cNvSpPr>
            <a:spLocks noGrp="1"/>
          </p:cNvSpPr>
          <p:nvPr>
            <p:ph sz="half" idx="2"/>
          </p:nvPr>
        </p:nvSpPr>
        <p:spPr>
          <a:xfrm>
            <a:off x="46291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日付プレースホルダー 4">
            <a:extLst>
              <a:ext uri="{FF2B5EF4-FFF2-40B4-BE49-F238E27FC236}">
                <a16:creationId xmlns:a16="http://schemas.microsoft.com/office/drawing/2014/main" id="{06FED6C8-FC29-3849-BB77-F1C8BE488178}"/>
              </a:ext>
            </a:extLst>
          </p:cNvPr>
          <p:cNvSpPr>
            <a:spLocks noGrp="1"/>
          </p:cNvSpPr>
          <p:nvPr>
            <p:ph type="dt" sz="half" idx="10"/>
          </p:nvPr>
        </p:nvSpPr>
        <p:spPr/>
        <p:txBody>
          <a:bodyPr/>
          <a:lstStyle/>
          <a:p>
            <a:fld id="{2B6E98B9-DCEA-0A48-90E4-C6F98DE29C68}" type="datetime1">
              <a:rPr kumimoji="1" lang="ja-JP" altLang="en-US" smtClean="0"/>
              <a:t>2025/6/30</a:t>
            </a:fld>
            <a:endParaRPr kumimoji="1" lang="ja-JP" altLang="en-US"/>
          </a:p>
        </p:txBody>
      </p:sp>
      <p:sp>
        <p:nvSpPr>
          <p:cNvPr id="6" name="フッター プレースホルダー 5">
            <a:extLst>
              <a:ext uri="{FF2B5EF4-FFF2-40B4-BE49-F238E27FC236}">
                <a16:creationId xmlns:a16="http://schemas.microsoft.com/office/drawing/2014/main" id="{53269C86-FA72-484B-9044-A7305519C6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A3A1EE0-FC6F-F749-ACA6-F9C873E233A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688153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F1E2ED-1914-2A45-9912-111F1FB2DEB4}"/>
              </a:ext>
            </a:extLst>
          </p:cNvPr>
          <p:cNvSpPr>
            <a:spLocks noGrp="1"/>
          </p:cNvSpPr>
          <p:nvPr>
            <p:ph type="title"/>
          </p:nvPr>
        </p:nvSpPr>
        <p:spPr>
          <a:xfrm>
            <a:off x="631135" y="188844"/>
            <a:ext cx="7886700" cy="77525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05377D-B40A-354E-A39C-1C55116108AE}"/>
              </a:ext>
            </a:extLst>
          </p:cNvPr>
          <p:cNvSpPr>
            <a:spLocks noGrp="1"/>
          </p:cNvSpPr>
          <p:nvPr>
            <p:ph type="body" idx="1"/>
          </p:nvPr>
        </p:nvSpPr>
        <p:spPr>
          <a:xfrm>
            <a:off x="629842" y="1185864"/>
            <a:ext cx="3868340"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67805B5-E682-1E47-8E90-BAD041F72DC6}"/>
              </a:ext>
            </a:extLst>
          </p:cNvPr>
          <p:cNvSpPr>
            <a:spLocks noGrp="1"/>
          </p:cNvSpPr>
          <p:nvPr>
            <p:ph sz="half" idx="2"/>
          </p:nvPr>
        </p:nvSpPr>
        <p:spPr>
          <a:xfrm>
            <a:off x="629842" y="2107097"/>
            <a:ext cx="3868340"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テキスト プレースホルダー 4">
            <a:extLst>
              <a:ext uri="{FF2B5EF4-FFF2-40B4-BE49-F238E27FC236}">
                <a16:creationId xmlns:a16="http://schemas.microsoft.com/office/drawing/2014/main" id="{545F1E25-6D51-174D-9B11-ED7DED0E2209}"/>
              </a:ext>
            </a:extLst>
          </p:cNvPr>
          <p:cNvSpPr>
            <a:spLocks noGrp="1"/>
          </p:cNvSpPr>
          <p:nvPr>
            <p:ph type="body" sz="quarter" idx="3"/>
          </p:nvPr>
        </p:nvSpPr>
        <p:spPr>
          <a:xfrm>
            <a:off x="4629150" y="1185864"/>
            <a:ext cx="3887391"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1972E23-216D-AC46-BA1B-AD4EC64A1D43}"/>
              </a:ext>
            </a:extLst>
          </p:cNvPr>
          <p:cNvSpPr>
            <a:spLocks noGrp="1"/>
          </p:cNvSpPr>
          <p:nvPr>
            <p:ph sz="quarter" idx="4"/>
          </p:nvPr>
        </p:nvSpPr>
        <p:spPr>
          <a:xfrm>
            <a:off x="4629150" y="2107097"/>
            <a:ext cx="3887391"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7" name="日付プレースホルダー 6">
            <a:extLst>
              <a:ext uri="{FF2B5EF4-FFF2-40B4-BE49-F238E27FC236}">
                <a16:creationId xmlns:a16="http://schemas.microsoft.com/office/drawing/2014/main" id="{94F9973E-8DC9-C048-B217-F2845AFFA04C}"/>
              </a:ext>
            </a:extLst>
          </p:cNvPr>
          <p:cNvSpPr>
            <a:spLocks noGrp="1"/>
          </p:cNvSpPr>
          <p:nvPr>
            <p:ph type="dt" sz="half" idx="10"/>
          </p:nvPr>
        </p:nvSpPr>
        <p:spPr/>
        <p:txBody>
          <a:bodyPr/>
          <a:lstStyle/>
          <a:p>
            <a:fld id="{318570A8-83F4-D047-8521-56EDE8ECC566}" type="datetime1">
              <a:rPr kumimoji="1" lang="ja-JP" altLang="en-US" smtClean="0"/>
              <a:t>2025/6/30</a:t>
            </a:fld>
            <a:endParaRPr kumimoji="1" lang="ja-JP" altLang="en-US"/>
          </a:p>
        </p:txBody>
      </p:sp>
      <p:sp>
        <p:nvSpPr>
          <p:cNvPr id="8" name="フッター プレースホルダー 7">
            <a:extLst>
              <a:ext uri="{FF2B5EF4-FFF2-40B4-BE49-F238E27FC236}">
                <a16:creationId xmlns:a16="http://schemas.microsoft.com/office/drawing/2014/main" id="{AD0C389F-9834-8C44-BDFD-60BA37ACE76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A5DFB0D-8435-4C41-9436-031F511C2D0A}"/>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6618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E4DB5-A719-BF4F-BC21-C3797DD9F2C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013009A-EA91-274C-BA8C-5576DB2A08CD}"/>
              </a:ext>
            </a:extLst>
          </p:cNvPr>
          <p:cNvSpPr>
            <a:spLocks noGrp="1"/>
          </p:cNvSpPr>
          <p:nvPr>
            <p:ph type="dt" sz="half" idx="10"/>
          </p:nvPr>
        </p:nvSpPr>
        <p:spPr/>
        <p:txBody>
          <a:bodyPr/>
          <a:lstStyle/>
          <a:p>
            <a:fld id="{F79F1DA1-1F59-0242-9918-03E0418B2CA5}" type="datetime1">
              <a:rPr kumimoji="1" lang="ja-JP" altLang="en-US" smtClean="0"/>
              <a:t>2025/6/30</a:t>
            </a:fld>
            <a:endParaRPr kumimoji="1" lang="ja-JP" altLang="en-US"/>
          </a:p>
        </p:txBody>
      </p:sp>
      <p:sp>
        <p:nvSpPr>
          <p:cNvPr id="4" name="フッター プレースホルダー 3">
            <a:extLst>
              <a:ext uri="{FF2B5EF4-FFF2-40B4-BE49-F238E27FC236}">
                <a16:creationId xmlns:a16="http://schemas.microsoft.com/office/drawing/2014/main" id="{E8EF46CC-D20B-464B-BB87-AAD29C30642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9159BC8-B6D3-DF40-9C44-DDD9E337298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322828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E6F2BDD-51F0-D144-BA92-2B5FD5C6339E}"/>
              </a:ext>
            </a:extLst>
          </p:cNvPr>
          <p:cNvSpPr>
            <a:spLocks noGrp="1"/>
          </p:cNvSpPr>
          <p:nvPr>
            <p:ph type="dt" sz="half" idx="10"/>
          </p:nvPr>
        </p:nvSpPr>
        <p:spPr/>
        <p:txBody>
          <a:bodyPr/>
          <a:lstStyle/>
          <a:p>
            <a:fld id="{A236366C-4CC8-1A47-A0F0-913D51F0B776}" type="datetime1">
              <a:rPr kumimoji="1" lang="ja-JP" altLang="en-US" smtClean="0"/>
              <a:t>2025/6/30</a:t>
            </a:fld>
            <a:endParaRPr kumimoji="1" lang="ja-JP" altLang="en-US"/>
          </a:p>
        </p:txBody>
      </p:sp>
      <p:sp>
        <p:nvSpPr>
          <p:cNvPr id="3" name="フッター プレースホルダー 2">
            <a:extLst>
              <a:ext uri="{FF2B5EF4-FFF2-40B4-BE49-F238E27FC236}">
                <a16:creationId xmlns:a16="http://schemas.microsoft.com/office/drawing/2014/main" id="{8112224B-1522-4547-AF82-B137F687EF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7D55C12-397C-3B49-9D1F-A2042711D940}"/>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322743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B6AA2F-ABC7-0949-8DB7-4FCAC043FE2C}"/>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C0053B-83E1-0C46-80D9-1772242D057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テキスト プレースホルダー 3">
            <a:extLst>
              <a:ext uri="{FF2B5EF4-FFF2-40B4-BE49-F238E27FC236}">
                <a16:creationId xmlns:a16="http://schemas.microsoft.com/office/drawing/2014/main" id="{7FEFFFC7-0F37-594E-80E0-6703FFDDC54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09F9A7F-BF09-CF44-9C4C-8CE946038F16}"/>
              </a:ext>
            </a:extLst>
          </p:cNvPr>
          <p:cNvSpPr>
            <a:spLocks noGrp="1"/>
          </p:cNvSpPr>
          <p:nvPr>
            <p:ph type="dt" sz="half" idx="10"/>
          </p:nvPr>
        </p:nvSpPr>
        <p:spPr/>
        <p:txBody>
          <a:bodyPr/>
          <a:lstStyle/>
          <a:p>
            <a:fld id="{0E98F2DE-1376-3D48-AFAE-13855990F92B}" type="datetime1">
              <a:rPr kumimoji="1" lang="ja-JP" altLang="en-US" smtClean="0"/>
              <a:t>2025/6/30</a:t>
            </a:fld>
            <a:endParaRPr kumimoji="1" lang="ja-JP" altLang="en-US"/>
          </a:p>
        </p:txBody>
      </p:sp>
      <p:sp>
        <p:nvSpPr>
          <p:cNvPr id="6" name="フッター プレースホルダー 5">
            <a:extLst>
              <a:ext uri="{FF2B5EF4-FFF2-40B4-BE49-F238E27FC236}">
                <a16:creationId xmlns:a16="http://schemas.microsoft.com/office/drawing/2014/main" id="{4DA80626-FB76-A846-9AFF-1DD906993D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910C0B1-5309-FE4A-BCC8-7B7BCD86C03F}"/>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212266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6F040C-0D4B-1940-BCDF-B3822528C492}"/>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F48B6F6-3DA2-C347-90E4-D1E751FC8C5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F01AEBA-60FB-874C-982E-696B0E3B441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B1F7FCF-1C34-1A4B-8F6E-BAC31E3E04E1}"/>
              </a:ext>
            </a:extLst>
          </p:cNvPr>
          <p:cNvSpPr>
            <a:spLocks noGrp="1"/>
          </p:cNvSpPr>
          <p:nvPr>
            <p:ph type="dt" sz="half" idx="10"/>
          </p:nvPr>
        </p:nvSpPr>
        <p:spPr/>
        <p:txBody>
          <a:bodyPr/>
          <a:lstStyle/>
          <a:p>
            <a:fld id="{D314C3FE-0AC2-9E4C-9D96-8B480D2D16BA}" type="datetime1">
              <a:rPr kumimoji="1" lang="ja-JP" altLang="en-US" smtClean="0"/>
              <a:t>2025/6/30</a:t>
            </a:fld>
            <a:endParaRPr kumimoji="1" lang="ja-JP" altLang="en-US"/>
          </a:p>
        </p:txBody>
      </p:sp>
      <p:sp>
        <p:nvSpPr>
          <p:cNvPr id="6" name="フッター プレースホルダー 5">
            <a:extLst>
              <a:ext uri="{FF2B5EF4-FFF2-40B4-BE49-F238E27FC236}">
                <a16:creationId xmlns:a16="http://schemas.microsoft.com/office/drawing/2014/main" id="{F6681C93-C35A-B046-9FF5-7B1DA740ED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ABBA727-9A78-794C-81F0-AEBE2B8FE462}"/>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250719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85F44B2-54C0-A643-9B79-B153752011A6}"/>
              </a:ext>
            </a:extLst>
          </p:cNvPr>
          <p:cNvSpPr/>
          <p:nvPr/>
        </p:nvSpPr>
        <p:spPr>
          <a:xfrm>
            <a:off x="0" y="0"/>
            <a:ext cx="9144000" cy="1083365"/>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プレースホルダー 1">
            <a:extLst>
              <a:ext uri="{FF2B5EF4-FFF2-40B4-BE49-F238E27FC236}">
                <a16:creationId xmlns:a16="http://schemas.microsoft.com/office/drawing/2014/main" id="{FD66E361-43BC-2A44-A202-2758D5530ADC}"/>
              </a:ext>
            </a:extLst>
          </p:cNvPr>
          <p:cNvSpPr>
            <a:spLocks noGrp="1"/>
          </p:cNvSpPr>
          <p:nvPr>
            <p:ph type="title"/>
          </p:nvPr>
        </p:nvSpPr>
        <p:spPr>
          <a:xfrm>
            <a:off x="628650" y="188844"/>
            <a:ext cx="7886700" cy="77525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08D515-4802-A54B-9510-8ABC3F3ADD99}"/>
              </a:ext>
            </a:extLst>
          </p:cNvPr>
          <p:cNvSpPr>
            <a:spLocks noGrp="1"/>
          </p:cNvSpPr>
          <p:nvPr>
            <p:ph type="body" idx="1"/>
          </p:nvPr>
        </p:nvSpPr>
        <p:spPr>
          <a:xfrm>
            <a:off x="628650" y="1272209"/>
            <a:ext cx="7886700" cy="4904755"/>
          </a:xfrm>
          <a:prstGeom prst="rect">
            <a:avLst/>
          </a:prstGeom>
        </p:spPr>
        <p:txBody>
          <a:bodyPr vert="horz" lIns="91440" tIns="45720" rIns="91440" bIns="45720" rtlCol="0">
            <a:normAutofit/>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878C7A2A-2E3D-6A45-8EF8-62F8ECBBCB2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D078F3D-88D1-7B44-B3B7-B168EEB66B4F}"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18E725EC-5D26-854C-BFC5-6982826F7E9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9E5CCD-3011-8E46-87D4-2732124CF5B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176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685800" rtl="0" eaLnBrk="1" latinLnBrk="0" hangingPunct="1">
        <a:lnSpc>
          <a:spcPct val="90000"/>
        </a:lnSpc>
        <a:spcBef>
          <a:spcPct val="0"/>
        </a:spcBef>
        <a:buNone/>
        <a:defRPr kumimoji="1" sz="3300" b="1" kern="1200">
          <a:solidFill>
            <a:schemeClr val="tx1"/>
          </a:solidFill>
          <a:latin typeface="+mj-lt"/>
          <a:ea typeface="+mj-ea"/>
          <a:cs typeface="+mj-cs"/>
        </a:defRPr>
      </a:lvl1pPr>
    </p:titleStyle>
    <p:bodyStyle>
      <a:lvl1pPr marL="357188" indent="-357188" algn="l" defTabSz="685800" rtl="0" eaLnBrk="1" latinLnBrk="0" hangingPunct="1">
        <a:lnSpc>
          <a:spcPct val="90000"/>
        </a:lnSpc>
        <a:spcBef>
          <a:spcPts val="750"/>
        </a:spcBef>
        <a:buClr>
          <a:schemeClr val="accent3">
            <a:lumMod val="75000"/>
          </a:schemeClr>
        </a:buClr>
        <a:buFont typeface="ヒラギノ角ゴシック W3" panose="020B0400000000000000" pitchFamily="34" charset="-128"/>
        <a:buChar char="❖"/>
        <a:tabLst/>
        <a:defRPr kumimoji="1" sz="2100" kern="1200">
          <a:solidFill>
            <a:schemeClr val="tx1"/>
          </a:solidFill>
          <a:latin typeface="+mn-lt"/>
          <a:ea typeface="+mn-ea"/>
          <a:cs typeface="+mn-cs"/>
        </a:defRPr>
      </a:lvl1pPr>
      <a:lvl2pPr marL="714375" indent="-371475" algn="l" defTabSz="685800" rtl="0" eaLnBrk="1" latinLnBrk="0" hangingPunct="1">
        <a:lnSpc>
          <a:spcPct val="90000"/>
        </a:lnSpc>
        <a:spcBef>
          <a:spcPts val="375"/>
        </a:spcBef>
        <a:buClr>
          <a:schemeClr val="accent3">
            <a:lumMod val="75000"/>
          </a:schemeClr>
        </a:buClr>
        <a:buFont typeface="ヒラギノ角ゴシック W3" panose="020B0400000000000000" pitchFamily="34" charset="-128"/>
        <a:buChar char="◇"/>
        <a:tabLst/>
        <a:defRPr kumimoji="1" sz="1800" kern="1200">
          <a:solidFill>
            <a:schemeClr val="tx1"/>
          </a:solidFill>
          <a:latin typeface="+mn-lt"/>
          <a:ea typeface="+mn-ea"/>
          <a:cs typeface="+mn-cs"/>
        </a:defRPr>
      </a:lvl2pPr>
      <a:lvl3pPr marL="981075" indent="-295275" algn="l" defTabSz="685800" rtl="0" eaLnBrk="1" latinLnBrk="0" hangingPunct="1">
        <a:lnSpc>
          <a:spcPct val="90000"/>
        </a:lnSpc>
        <a:spcBef>
          <a:spcPts val="375"/>
        </a:spcBef>
        <a:buClr>
          <a:schemeClr val="accent3">
            <a:lumMod val="75000"/>
          </a:schemeClr>
        </a:buClr>
        <a:buFont typeface="Wingdings" pitchFamily="2" charset="2"/>
        <a:buChar char="u"/>
        <a:tabLst/>
        <a:defRPr kumimoji="1" sz="1500" kern="1200">
          <a:solidFill>
            <a:schemeClr val="tx1"/>
          </a:solidFill>
          <a:latin typeface="+mn-lt"/>
          <a:ea typeface="+mn-ea"/>
          <a:cs typeface="+mn-cs"/>
        </a:defRPr>
      </a:lvl3pPr>
      <a:lvl4pPr marL="1371600" indent="-342900" algn="l" defTabSz="685800" rtl="0" eaLnBrk="1" latinLnBrk="0" hangingPunct="1">
        <a:lnSpc>
          <a:spcPct val="90000"/>
        </a:lnSpc>
        <a:spcBef>
          <a:spcPts val="375"/>
        </a:spcBef>
        <a:buClr>
          <a:schemeClr val="accent3">
            <a:lumMod val="75000"/>
          </a:schemeClr>
        </a:buClr>
        <a:buFont typeface="Wingdings" pitchFamily="2" charset="2"/>
        <a:buChar char="p"/>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accent3">
            <a:lumMod val="75000"/>
          </a:schemeClr>
        </a:buClr>
        <a:buFont typeface="Wingdings" pitchFamily="2" charset="2"/>
        <a:buChar char="n"/>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CBB1B-9545-2F41-BA80-0EF1F9F6E46B}"/>
              </a:ext>
            </a:extLst>
          </p:cNvPr>
          <p:cNvSpPr>
            <a:spLocks noGrp="1"/>
          </p:cNvSpPr>
          <p:nvPr>
            <p:ph type="ctrTitle"/>
          </p:nvPr>
        </p:nvSpPr>
        <p:spPr/>
        <p:txBody>
          <a:bodyPr/>
          <a:lstStyle/>
          <a:p>
            <a:r>
              <a:rPr kumimoji="1" lang="ja-JP" altLang="en-US"/>
              <a:t>原子力災害時の</a:t>
            </a:r>
            <a:br>
              <a:rPr kumimoji="1" lang="en-US" altLang="ja-JP" dirty="0"/>
            </a:br>
            <a:r>
              <a:rPr kumimoji="1" lang="ja-JP" altLang="en-US"/>
              <a:t>メンタルヘルス</a:t>
            </a:r>
          </a:p>
        </p:txBody>
      </p:sp>
      <p:sp>
        <p:nvSpPr>
          <p:cNvPr id="3" name="字幕 2">
            <a:extLst>
              <a:ext uri="{FF2B5EF4-FFF2-40B4-BE49-F238E27FC236}">
                <a16:creationId xmlns:a16="http://schemas.microsoft.com/office/drawing/2014/main" id="{1F19403C-3390-9C4F-B723-A92F9825AC86}"/>
              </a:ext>
            </a:extLst>
          </p:cNvPr>
          <p:cNvSpPr>
            <a:spLocks noGrp="1"/>
          </p:cNvSpPr>
          <p:nvPr>
            <p:ph type="subTitle" idx="1"/>
          </p:nvPr>
        </p:nvSpPr>
        <p:spPr/>
        <p:txBody>
          <a:bodyPr/>
          <a:lstStyle/>
          <a:p>
            <a:r>
              <a:rPr lang="ja-JP" altLang="en-US"/>
              <a:t>原子力災害医療　専門研修</a:t>
            </a:r>
            <a:endParaRPr lang="en-US" altLang="ja-JP" dirty="0"/>
          </a:p>
          <a:p>
            <a:r>
              <a:rPr lang="ja-JP" altLang="en-US"/>
              <a:t>中核人材</a:t>
            </a:r>
            <a:r>
              <a:rPr lang="en-US" altLang="ja-JP" dirty="0"/>
              <a:t>-5</a:t>
            </a:r>
          </a:p>
        </p:txBody>
      </p:sp>
      <p:sp>
        <p:nvSpPr>
          <p:cNvPr id="7" name="テキスト ボックス 6">
            <a:extLst>
              <a:ext uri="{FF2B5EF4-FFF2-40B4-BE49-F238E27FC236}">
                <a16:creationId xmlns:a16="http://schemas.microsoft.com/office/drawing/2014/main" id="{F5311BAF-56E0-A448-AFBC-C7B87813FDE3}"/>
              </a:ext>
            </a:extLst>
          </p:cNvPr>
          <p:cNvSpPr txBox="1"/>
          <p:nvPr/>
        </p:nvSpPr>
        <p:spPr>
          <a:xfrm>
            <a:off x="2171343" y="4887694"/>
            <a:ext cx="4801314" cy="646331"/>
          </a:xfrm>
          <a:prstGeom prst="rect">
            <a:avLst/>
          </a:prstGeom>
          <a:noFill/>
        </p:spPr>
        <p:txBody>
          <a:bodyPr wrap="none" rtlCol="0">
            <a:spAutoFit/>
          </a:bodyPr>
          <a:lstStyle/>
          <a:p>
            <a:pPr algn="ctr"/>
            <a:r>
              <a:rPr lang="ja-JP" altLang="en-US" dirty="0"/>
              <a:t>国立研究開発法人量子科学技術研究開発機構</a:t>
            </a:r>
            <a:endParaRPr kumimoji="1" lang="en-US" altLang="ja-JP" dirty="0"/>
          </a:p>
          <a:p>
            <a:pPr algn="ctr"/>
            <a:r>
              <a:rPr kumimoji="1" lang="en-US" altLang="ja-JP" dirty="0"/>
              <a:t>Ver</a:t>
            </a:r>
            <a:r>
              <a:rPr kumimoji="1" lang="en-US" altLang="ja-JP"/>
              <a:t>.202506</a:t>
            </a:r>
            <a:endParaRPr kumimoji="1" lang="ja-JP" altLang="en-US" dirty="0"/>
          </a:p>
        </p:txBody>
      </p:sp>
    </p:spTree>
    <p:extLst>
      <p:ext uri="{BB962C8B-B14F-4D97-AF65-F5344CB8AC3E}">
        <p14:creationId xmlns:p14="http://schemas.microsoft.com/office/powerpoint/2010/main" val="3413206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A8E371-71C2-C34C-BA6C-841B921F250D}"/>
              </a:ext>
            </a:extLst>
          </p:cNvPr>
          <p:cNvSpPr>
            <a:spLocks noGrp="1"/>
          </p:cNvSpPr>
          <p:nvPr>
            <p:ph type="title"/>
          </p:nvPr>
        </p:nvSpPr>
        <p:spPr/>
        <p:txBody>
          <a:bodyPr/>
          <a:lstStyle/>
          <a:p>
            <a:r>
              <a:rPr kumimoji="1" lang="ja-JP" altLang="en-US"/>
              <a:t>災害支援者が被る災害ストレス</a:t>
            </a:r>
          </a:p>
        </p:txBody>
      </p:sp>
      <p:sp>
        <p:nvSpPr>
          <p:cNvPr id="3" name="テキスト ボックス 2">
            <a:extLst>
              <a:ext uri="{FF2B5EF4-FFF2-40B4-BE49-F238E27FC236}">
                <a16:creationId xmlns:a16="http://schemas.microsoft.com/office/drawing/2014/main" id="{8D70E8B3-F202-224F-825A-3E46B0E7C099}"/>
              </a:ext>
            </a:extLst>
          </p:cNvPr>
          <p:cNvSpPr txBox="1"/>
          <p:nvPr/>
        </p:nvSpPr>
        <p:spPr>
          <a:xfrm>
            <a:off x="3581985" y="3009900"/>
            <a:ext cx="1980029" cy="52322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2800" b="1"/>
              <a:t>救　援　者</a:t>
            </a:r>
          </a:p>
        </p:txBody>
      </p:sp>
      <p:sp>
        <p:nvSpPr>
          <p:cNvPr id="4" name="テキスト ボックス 3">
            <a:extLst>
              <a:ext uri="{FF2B5EF4-FFF2-40B4-BE49-F238E27FC236}">
                <a16:creationId xmlns:a16="http://schemas.microsoft.com/office/drawing/2014/main" id="{06B18B2D-B8CD-EB4C-83D6-59E7DB107DE2}"/>
              </a:ext>
            </a:extLst>
          </p:cNvPr>
          <p:cNvSpPr txBox="1"/>
          <p:nvPr/>
        </p:nvSpPr>
        <p:spPr>
          <a:xfrm>
            <a:off x="3787169" y="1325050"/>
            <a:ext cx="1569660"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ja-JP" altLang="en-US"/>
              <a:t>惨事ストレス</a:t>
            </a:r>
          </a:p>
        </p:txBody>
      </p:sp>
      <p:sp>
        <p:nvSpPr>
          <p:cNvPr id="8" name="テキスト ボックス 7">
            <a:extLst>
              <a:ext uri="{FF2B5EF4-FFF2-40B4-BE49-F238E27FC236}">
                <a16:creationId xmlns:a16="http://schemas.microsoft.com/office/drawing/2014/main" id="{1B69660D-D213-1E4B-B412-96134572AEE1}"/>
              </a:ext>
            </a:extLst>
          </p:cNvPr>
          <p:cNvSpPr txBox="1"/>
          <p:nvPr/>
        </p:nvSpPr>
        <p:spPr>
          <a:xfrm>
            <a:off x="6945690" y="2640568"/>
            <a:ext cx="1569660" cy="646331"/>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pPr algn="ctr"/>
            <a:r>
              <a:rPr kumimoji="1" lang="ja-JP" altLang="en-US"/>
              <a:t>対処法・装備</a:t>
            </a:r>
            <a:endParaRPr kumimoji="1" lang="en-US" altLang="ja-JP" dirty="0"/>
          </a:p>
          <a:p>
            <a:pPr algn="ctr"/>
            <a:r>
              <a:rPr kumimoji="1" lang="ja-JP" altLang="en-US"/>
              <a:t>の不足</a:t>
            </a:r>
          </a:p>
        </p:txBody>
      </p:sp>
      <p:sp>
        <p:nvSpPr>
          <p:cNvPr id="9" name="テキスト ボックス 8">
            <a:extLst>
              <a:ext uri="{FF2B5EF4-FFF2-40B4-BE49-F238E27FC236}">
                <a16:creationId xmlns:a16="http://schemas.microsoft.com/office/drawing/2014/main" id="{8EF5C1CC-A883-7D4E-8907-701CDC53BEDE}"/>
              </a:ext>
            </a:extLst>
          </p:cNvPr>
          <p:cNvSpPr txBox="1"/>
          <p:nvPr/>
        </p:nvSpPr>
        <p:spPr>
          <a:xfrm>
            <a:off x="2012324" y="4161446"/>
            <a:ext cx="1569660"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ja-JP" altLang="en-US"/>
              <a:t>個人的脆弱性</a:t>
            </a:r>
          </a:p>
        </p:txBody>
      </p:sp>
      <p:sp>
        <p:nvSpPr>
          <p:cNvPr id="10" name="テキスト ボックス 9">
            <a:extLst>
              <a:ext uri="{FF2B5EF4-FFF2-40B4-BE49-F238E27FC236}">
                <a16:creationId xmlns:a16="http://schemas.microsoft.com/office/drawing/2014/main" id="{20DEF632-9ABC-274D-A120-5A33878B68B8}"/>
              </a:ext>
            </a:extLst>
          </p:cNvPr>
          <p:cNvSpPr txBox="1"/>
          <p:nvPr/>
        </p:nvSpPr>
        <p:spPr>
          <a:xfrm>
            <a:off x="5562014" y="4161446"/>
            <a:ext cx="1800493"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ja-JP" altLang="en-US"/>
              <a:t>二次的ストレス</a:t>
            </a:r>
          </a:p>
        </p:txBody>
      </p:sp>
      <p:sp>
        <p:nvSpPr>
          <p:cNvPr id="11" name="円/楕円 10">
            <a:extLst>
              <a:ext uri="{FF2B5EF4-FFF2-40B4-BE49-F238E27FC236}">
                <a16:creationId xmlns:a16="http://schemas.microsoft.com/office/drawing/2014/main" id="{8B1430F3-D83D-5241-9540-7BBA53B8AE63}"/>
              </a:ext>
            </a:extLst>
          </p:cNvPr>
          <p:cNvSpPr/>
          <p:nvPr/>
        </p:nvSpPr>
        <p:spPr>
          <a:xfrm>
            <a:off x="2512856" y="4906437"/>
            <a:ext cx="4118286" cy="146592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55F13CB9-B5F2-B043-90EC-C61D0A389359}"/>
              </a:ext>
            </a:extLst>
          </p:cNvPr>
          <p:cNvSpPr txBox="1"/>
          <p:nvPr/>
        </p:nvSpPr>
        <p:spPr>
          <a:xfrm>
            <a:off x="3453744" y="5107631"/>
            <a:ext cx="2236510" cy="400110"/>
          </a:xfrm>
          <a:prstGeom prst="rect">
            <a:avLst/>
          </a:prstGeom>
          <a:noFill/>
        </p:spPr>
        <p:txBody>
          <a:bodyPr wrap="none" rtlCol="0">
            <a:spAutoFit/>
          </a:bodyPr>
          <a:lstStyle/>
          <a:p>
            <a:r>
              <a:rPr kumimoji="1" lang="ja-JP" altLang="en-US" sz="2000" b="1"/>
              <a:t>様々な心理的問題</a:t>
            </a:r>
          </a:p>
        </p:txBody>
      </p:sp>
      <p:sp>
        <p:nvSpPr>
          <p:cNvPr id="13" name="テキスト ボックス 12">
            <a:extLst>
              <a:ext uri="{FF2B5EF4-FFF2-40B4-BE49-F238E27FC236}">
                <a16:creationId xmlns:a16="http://schemas.microsoft.com/office/drawing/2014/main" id="{842549CD-4632-8244-857F-7FECB30308FB}"/>
              </a:ext>
            </a:extLst>
          </p:cNvPr>
          <p:cNvSpPr txBox="1"/>
          <p:nvPr/>
        </p:nvSpPr>
        <p:spPr>
          <a:xfrm>
            <a:off x="3402448" y="5507741"/>
            <a:ext cx="2339102" cy="738664"/>
          </a:xfrm>
          <a:prstGeom prst="rect">
            <a:avLst/>
          </a:prstGeom>
          <a:noFill/>
        </p:spPr>
        <p:txBody>
          <a:bodyPr wrap="none" rtlCol="0">
            <a:spAutoFit/>
          </a:bodyPr>
          <a:lstStyle/>
          <a:p>
            <a:pPr algn="ctr"/>
            <a:r>
              <a:rPr kumimoji="1" lang="en-US" altLang="ja-JP" sz="1400" dirty="0"/>
              <a:t>PTSD</a:t>
            </a:r>
            <a:r>
              <a:rPr kumimoji="1" lang="ja-JP" altLang="en-US" sz="1400"/>
              <a:t>・抑うつ</a:t>
            </a:r>
            <a:endParaRPr kumimoji="1" lang="en-US" altLang="ja-JP" sz="1400" dirty="0"/>
          </a:p>
          <a:p>
            <a:pPr algn="ctr"/>
            <a:r>
              <a:rPr lang="ja-JP" altLang="en-US" sz="1400"/>
              <a:t>心身症・アルコール依存症</a:t>
            </a:r>
            <a:endParaRPr lang="en-US" altLang="ja-JP" sz="1400" dirty="0"/>
          </a:p>
          <a:p>
            <a:pPr algn="ctr"/>
            <a:r>
              <a:rPr kumimoji="1" lang="ja-JP" altLang="en-US" sz="1400"/>
              <a:t>燃え尽き・職業意識の変化</a:t>
            </a:r>
          </a:p>
        </p:txBody>
      </p:sp>
      <p:cxnSp>
        <p:nvCxnSpPr>
          <p:cNvPr id="15" name="直線矢印コネクタ 14">
            <a:extLst>
              <a:ext uri="{FF2B5EF4-FFF2-40B4-BE49-F238E27FC236}">
                <a16:creationId xmlns:a16="http://schemas.microsoft.com/office/drawing/2014/main" id="{44350CC6-6ACC-8442-A153-4A81673B9183}"/>
              </a:ext>
            </a:extLst>
          </p:cNvPr>
          <p:cNvCxnSpPr>
            <a:cxnSpLocks/>
            <a:stCxn id="25" idx="3"/>
            <a:endCxn id="3" idx="1"/>
          </p:cNvCxnSpPr>
          <p:nvPr/>
        </p:nvCxnSpPr>
        <p:spPr>
          <a:xfrm>
            <a:off x="1967478" y="2825234"/>
            <a:ext cx="1614507" cy="44627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10B92509-6F22-3644-B431-F8BF99B994DB}"/>
              </a:ext>
            </a:extLst>
          </p:cNvPr>
          <p:cNvCxnSpPr/>
          <p:nvPr/>
        </p:nvCxnSpPr>
        <p:spPr>
          <a:xfrm>
            <a:off x="2715131" y="2269075"/>
            <a:ext cx="1072038" cy="69446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7B88642F-6A0E-624E-AC50-765304C992D4}"/>
              </a:ext>
            </a:extLst>
          </p:cNvPr>
          <p:cNvCxnSpPr>
            <a:stCxn id="4" idx="2"/>
            <a:endCxn id="3" idx="0"/>
          </p:cNvCxnSpPr>
          <p:nvPr/>
        </p:nvCxnSpPr>
        <p:spPr>
          <a:xfrm>
            <a:off x="4571999" y="1694382"/>
            <a:ext cx="1" cy="131551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663F9715-B51F-1B40-963A-CEB6120BCB9B}"/>
              </a:ext>
            </a:extLst>
          </p:cNvPr>
          <p:cNvCxnSpPr/>
          <p:nvPr/>
        </p:nvCxnSpPr>
        <p:spPr>
          <a:xfrm flipH="1">
            <a:off x="5356829" y="2269075"/>
            <a:ext cx="990015" cy="69446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082A3944-39CC-8E42-A87D-542D70FD2606}"/>
              </a:ext>
            </a:extLst>
          </p:cNvPr>
          <p:cNvCxnSpPr>
            <a:cxnSpLocks/>
            <a:stCxn id="8" idx="1"/>
            <a:endCxn id="3" idx="3"/>
          </p:cNvCxnSpPr>
          <p:nvPr/>
        </p:nvCxnSpPr>
        <p:spPr>
          <a:xfrm flipH="1">
            <a:off x="5562014" y="2963734"/>
            <a:ext cx="1383676" cy="30777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4" name="下矢印 23">
            <a:extLst>
              <a:ext uri="{FF2B5EF4-FFF2-40B4-BE49-F238E27FC236}">
                <a16:creationId xmlns:a16="http://schemas.microsoft.com/office/drawing/2014/main" id="{2EC0B174-B75F-8E45-89C4-682CF0406AB2}"/>
              </a:ext>
            </a:extLst>
          </p:cNvPr>
          <p:cNvSpPr/>
          <p:nvPr/>
        </p:nvSpPr>
        <p:spPr>
          <a:xfrm>
            <a:off x="4286249" y="3538162"/>
            <a:ext cx="571500" cy="1574511"/>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cxnSp>
        <p:nvCxnSpPr>
          <p:cNvPr id="26" name="直線矢印コネクタ 25">
            <a:extLst>
              <a:ext uri="{FF2B5EF4-FFF2-40B4-BE49-F238E27FC236}">
                <a16:creationId xmlns:a16="http://schemas.microsoft.com/office/drawing/2014/main" id="{F6AC86E3-955C-E64F-8520-ED5E049C3E0E}"/>
              </a:ext>
            </a:extLst>
          </p:cNvPr>
          <p:cNvCxnSpPr>
            <a:cxnSpLocks/>
          </p:cNvCxnSpPr>
          <p:nvPr/>
        </p:nvCxnSpPr>
        <p:spPr>
          <a:xfrm>
            <a:off x="3581984" y="4346112"/>
            <a:ext cx="850316"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2A46C2D5-E575-1841-8E6B-D49FFE4F4094}"/>
              </a:ext>
            </a:extLst>
          </p:cNvPr>
          <p:cNvCxnSpPr>
            <a:cxnSpLocks/>
            <a:stCxn id="10" idx="1"/>
          </p:cNvCxnSpPr>
          <p:nvPr/>
        </p:nvCxnSpPr>
        <p:spPr>
          <a:xfrm flipH="1">
            <a:off x="4711700" y="4346112"/>
            <a:ext cx="85031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3924415C-A114-124C-A3F6-E017793408C0}"/>
              </a:ext>
            </a:extLst>
          </p:cNvPr>
          <p:cNvSpPr txBox="1"/>
          <p:nvPr/>
        </p:nvSpPr>
        <p:spPr>
          <a:xfrm>
            <a:off x="2045717" y="1899743"/>
            <a:ext cx="1338828"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ja-JP" altLang="en-US"/>
              <a:t>役割の負荷</a:t>
            </a:r>
          </a:p>
        </p:txBody>
      </p:sp>
      <p:sp>
        <p:nvSpPr>
          <p:cNvPr id="25" name="テキスト ボックス 24">
            <a:extLst>
              <a:ext uri="{FF2B5EF4-FFF2-40B4-BE49-F238E27FC236}">
                <a16:creationId xmlns:a16="http://schemas.microsoft.com/office/drawing/2014/main" id="{7B30B980-0335-1949-A7FC-DED88EACA673}"/>
              </a:ext>
            </a:extLst>
          </p:cNvPr>
          <p:cNvSpPr txBox="1"/>
          <p:nvPr/>
        </p:nvSpPr>
        <p:spPr>
          <a:xfrm>
            <a:off x="628650" y="2640568"/>
            <a:ext cx="1338828"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ja-JP" altLang="en-US"/>
              <a:t>個人的被災</a:t>
            </a:r>
          </a:p>
        </p:txBody>
      </p:sp>
      <p:sp>
        <p:nvSpPr>
          <p:cNvPr id="27" name="テキスト ボックス 26">
            <a:extLst>
              <a:ext uri="{FF2B5EF4-FFF2-40B4-BE49-F238E27FC236}">
                <a16:creationId xmlns:a16="http://schemas.microsoft.com/office/drawing/2014/main" id="{E9F62DE5-BE5A-2744-9C19-E9AA502B4A24}"/>
              </a:ext>
            </a:extLst>
          </p:cNvPr>
          <p:cNvSpPr txBox="1"/>
          <p:nvPr/>
        </p:nvSpPr>
        <p:spPr>
          <a:xfrm>
            <a:off x="5562014" y="1899743"/>
            <a:ext cx="1569660"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ja-JP" altLang="en-US"/>
              <a:t>組織内の葛藤</a:t>
            </a:r>
          </a:p>
        </p:txBody>
      </p:sp>
      <p:sp>
        <p:nvSpPr>
          <p:cNvPr id="5" name="スライド番号プレースホルダー 4">
            <a:extLst>
              <a:ext uri="{FF2B5EF4-FFF2-40B4-BE49-F238E27FC236}">
                <a16:creationId xmlns:a16="http://schemas.microsoft.com/office/drawing/2014/main" id="{AD245986-10E6-B84B-9E55-5C1E333E8977}"/>
              </a:ext>
            </a:extLst>
          </p:cNvPr>
          <p:cNvSpPr>
            <a:spLocks noGrp="1"/>
          </p:cNvSpPr>
          <p:nvPr>
            <p:ph type="sldNum" sz="quarter" idx="12"/>
          </p:nvPr>
        </p:nvSpPr>
        <p:spPr/>
        <p:txBody>
          <a:bodyPr/>
          <a:lstStyle/>
          <a:p>
            <a:fld id="{58DD1769-DAE9-6C4E-82F4-B62273FFA290}" type="slidenum">
              <a:rPr kumimoji="1" lang="ja-JP" altLang="en-US" smtClean="0"/>
              <a:t>10</a:t>
            </a:fld>
            <a:endParaRPr kumimoji="1" lang="ja-JP" altLang="en-US"/>
          </a:p>
        </p:txBody>
      </p:sp>
    </p:spTree>
    <p:extLst>
      <p:ext uri="{BB962C8B-B14F-4D97-AF65-F5344CB8AC3E}">
        <p14:creationId xmlns:p14="http://schemas.microsoft.com/office/powerpoint/2010/main" val="3059287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4632DF-1D5C-D74A-B34C-8C84405A679B}"/>
              </a:ext>
            </a:extLst>
          </p:cNvPr>
          <p:cNvSpPr>
            <a:spLocks noGrp="1"/>
          </p:cNvSpPr>
          <p:nvPr>
            <p:ph type="title"/>
          </p:nvPr>
        </p:nvSpPr>
        <p:spPr/>
        <p:txBody>
          <a:bodyPr/>
          <a:lstStyle/>
          <a:p>
            <a:r>
              <a:rPr kumimoji="1" lang="ja-JP" altLang="en-US"/>
              <a:t>災害支援者のセルフケア</a:t>
            </a:r>
          </a:p>
        </p:txBody>
      </p:sp>
      <p:sp>
        <p:nvSpPr>
          <p:cNvPr id="3" name="コンテンツ プレースホルダー 2">
            <a:extLst>
              <a:ext uri="{FF2B5EF4-FFF2-40B4-BE49-F238E27FC236}">
                <a16:creationId xmlns:a16="http://schemas.microsoft.com/office/drawing/2014/main" id="{98BDECCA-24C2-8345-9B2A-47EC6CFEC589}"/>
              </a:ext>
            </a:extLst>
          </p:cNvPr>
          <p:cNvSpPr>
            <a:spLocks noGrp="1"/>
          </p:cNvSpPr>
          <p:nvPr>
            <p:ph idx="1"/>
          </p:nvPr>
        </p:nvSpPr>
        <p:spPr>
          <a:xfrm>
            <a:off x="628650" y="1272209"/>
            <a:ext cx="7886700" cy="5090491"/>
          </a:xfrm>
        </p:spPr>
        <p:txBody>
          <a:bodyPr>
            <a:normAutofit fontScale="92500" lnSpcReduction="20000"/>
          </a:bodyPr>
          <a:lstStyle/>
          <a:p>
            <a:pPr>
              <a:lnSpc>
                <a:spcPct val="110000"/>
              </a:lnSpc>
            </a:pPr>
            <a:r>
              <a:rPr kumimoji="1" lang="ja-JP" altLang="en-US"/>
              <a:t>職務の目標選定</a:t>
            </a:r>
            <a:endParaRPr kumimoji="1" lang="en-US" altLang="ja-JP" dirty="0"/>
          </a:p>
          <a:p>
            <a:pPr lvl="1">
              <a:lnSpc>
                <a:spcPct val="110000"/>
              </a:lnSpc>
            </a:pPr>
            <a:r>
              <a:rPr lang="ja-JP" altLang="en-US"/>
              <a:t>支援業務への専念、業務の重要性、誇りを忘れない、業務請負を見失わない、日報等で頭の中を整理</a:t>
            </a:r>
            <a:endParaRPr kumimoji="1" lang="en-US" altLang="ja-JP" dirty="0"/>
          </a:p>
          <a:p>
            <a:pPr>
              <a:lnSpc>
                <a:spcPct val="110000"/>
              </a:lnSpc>
            </a:pPr>
            <a:r>
              <a:rPr lang="ja-JP" altLang="en-US"/>
              <a:t>生活ペースの維持</a:t>
            </a:r>
            <a:endParaRPr lang="en-US" altLang="ja-JP" dirty="0"/>
          </a:p>
          <a:p>
            <a:pPr lvl="1">
              <a:lnSpc>
                <a:spcPct val="110000"/>
              </a:lnSpc>
            </a:pPr>
            <a:r>
              <a:rPr lang="ja-JP" altLang="en-US">
                <a:solidFill>
                  <a:srgbClr val="FF0000"/>
                </a:solidFill>
              </a:rPr>
              <a:t>十分な睡眠</a:t>
            </a:r>
            <a:r>
              <a:rPr lang="ja-JP" altLang="en-US"/>
              <a:t>、食事、水分摂取、酒・タバコの摂取過剰に注意</a:t>
            </a:r>
            <a:endParaRPr lang="en-US" altLang="ja-JP" dirty="0"/>
          </a:p>
          <a:p>
            <a:pPr>
              <a:lnSpc>
                <a:spcPct val="110000"/>
              </a:lnSpc>
            </a:pPr>
            <a:r>
              <a:rPr kumimoji="1" lang="ja-JP" altLang="en-US"/>
              <a:t>自分の心身の反応に気づくこと</a:t>
            </a:r>
            <a:endParaRPr kumimoji="1" lang="en-US" altLang="ja-JP" dirty="0"/>
          </a:p>
          <a:p>
            <a:pPr lvl="1">
              <a:lnSpc>
                <a:spcPct val="110000"/>
              </a:lnSpc>
            </a:pPr>
            <a:r>
              <a:rPr lang="ja-JP" altLang="en-US"/>
              <a:t>頭痛、食欲低下、睡眠障害、苛立ち、不安、怒り、罪悪感、恐怖、引きこもり、休息の必要性の否定など</a:t>
            </a:r>
            <a:endParaRPr lang="en-US" altLang="ja-JP" dirty="0"/>
          </a:p>
          <a:p>
            <a:pPr lvl="1">
              <a:lnSpc>
                <a:spcPct val="110000"/>
              </a:lnSpc>
            </a:pPr>
            <a:r>
              <a:rPr lang="ja-JP" altLang="en-US"/>
              <a:t>心身の反応が出ている場合は、休憩・気分転換を心がける</a:t>
            </a:r>
            <a:endParaRPr lang="en-US" altLang="ja-JP" dirty="0"/>
          </a:p>
          <a:p>
            <a:pPr lvl="1">
              <a:lnSpc>
                <a:spcPct val="110000"/>
              </a:lnSpc>
            </a:pPr>
            <a:r>
              <a:rPr kumimoji="1" lang="ja-JP" altLang="en-US"/>
              <a:t>支援者自身が調子を崩すとその影響が周囲に及びうる</a:t>
            </a:r>
            <a:endParaRPr kumimoji="1" lang="en-US" altLang="ja-JP" dirty="0"/>
          </a:p>
          <a:p>
            <a:pPr>
              <a:lnSpc>
                <a:spcPct val="110000"/>
              </a:lnSpc>
            </a:pPr>
            <a:r>
              <a:rPr lang="ja-JP" altLang="en-US"/>
              <a:t>気分転換の工夫</a:t>
            </a:r>
            <a:endParaRPr lang="en-US" altLang="ja-JP" dirty="0"/>
          </a:p>
          <a:p>
            <a:pPr lvl="1">
              <a:lnSpc>
                <a:spcPct val="110000"/>
              </a:lnSpc>
            </a:pPr>
            <a:r>
              <a:rPr lang="ja-JP" altLang="en-US"/>
              <a:t>深呼吸、瞑想、ストレッチ、散歩、食事、入浴など</a:t>
            </a:r>
            <a:endParaRPr lang="en-US" altLang="ja-JP" dirty="0"/>
          </a:p>
          <a:p>
            <a:pPr>
              <a:lnSpc>
                <a:spcPct val="110000"/>
              </a:lnSpc>
            </a:pPr>
            <a:r>
              <a:rPr kumimoji="1" lang="ja-JP" altLang="en-US"/>
              <a:t>一人で溜め込まないこと</a:t>
            </a:r>
            <a:endParaRPr kumimoji="1" lang="en-US" altLang="ja-JP" dirty="0"/>
          </a:p>
          <a:p>
            <a:pPr lvl="1">
              <a:lnSpc>
                <a:spcPct val="110000"/>
              </a:lnSpc>
            </a:pPr>
            <a:r>
              <a:rPr lang="ja-JP" altLang="en-US"/>
              <a:t>家族・友人などに積極的に連絡</a:t>
            </a:r>
            <a:endParaRPr lang="en-US" altLang="ja-JP" dirty="0"/>
          </a:p>
          <a:p>
            <a:pPr lvl="1">
              <a:lnSpc>
                <a:spcPct val="110000"/>
              </a:lnSpc>
            </a:pPr>
            <a:r>
              <a:rPr kumimoji="1" lang="ja-JP" altLang="en-US"/>
              <a:t>職員同士でお互いのことを気遣う</a:t>
            </a:r>
            <a:endParaRPr kumimoji="1" lang="en-US" altLang="ja-JP" dirty="0"/>
          </a:p>
          <a:p>
            <a:pPr lvl="2">
              <a:lnSpc>
                <a:spcPct val="110000"/>
              </a:lnSpc>
            </a:pPr>
            <a:r>
              <a:rPr lang="ja-JP" altLang="en-US"/>
              <a:t>なるべくこまめに声を掛け合う、お互いの頑張りをねぎらう、お互いの気づきあいが大切、他職員の負担が強くなっている場合には、本人・管理者に伝える必要性</a:t>
            </a:r>
            <a:endParaRPr kumimoji="1" lang="en-US" altLang="ja-JP" dirty="0"/>
          </a:p>
        </p:txBody>
      </p:sp>
      <p:sp>
        <p:nvSpPr>
          <p:cNvPr id="4" name="スライド番号プレースホルダー 3">
            <a:extLst>
              <a:ext uri="{FF2B5EF4-FFF2-40B4-BE49-F238E27FC236}">
                <a16:creationId xmlns:a16="http://schemas.microsoft.com/office/drawing/2014/main" id="{A186C82C-51A5-FB4A-919D-727E98BC6828}"/>
              </a:ext>
            </a:extLst>
          </p:cNvPr>
          <p:cNvSpPr>
            <a:spLocks noGrp="1"/>
          </p:cNvSpPr>
          <p:nvPr>
            <p:ph type="sldNum" sz="quarter" idx="12"/>
          </p:nvPr>
        </p:nvSpPr>
        <p:spPr/>
        <p:txBody>
          <a:bodyPr/>
          <a:lstStyle/>
          <a:p>
            <a:fld id="{58DD1769-DAE9-6C4E-82F4-B62273FFA290}" type="slidenum">
              <a:rPr kumimoji="1" lang="ja-JP" altLang="en-US" smtClean="0"/>
              <a:t>11</a:t>
            </a:fld>
            <a:endParaRPr kumimoji="1" lang="ja-JP" altLang="en-US"/>
          </a:p>
        </p:txBody>
      </p:sp>
    </p:spTree>
    <p:extLst>
      <p:ext uri="{BB962C8B-B14F-4D97-AF65-F5344CB8AC3E}">
        <p14:creationId xmlns:p14="http://schemas.microsoft.com/office/powerpoint/2010/main" val="4068764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D66D69-F203-D34A-A446-05F7BD1CFFB1}"/>
              </a:ext>
            </a:extLst>
          </p:cNvPr>
          <p:cNvSpPr>
            <a:spLocks noGrp="1"/>
          </p:cNvSpPr>
          <p:nvPr>
            <p:ph type="title"/>
          </p:nvPr>
        </p:nvSpPr>
        <p:spPr/>
        <p:txBody>
          <a:bodyPr/>
          <a:lstStyle/>
          <a:p>
            <a:r>
              <a:rPr lang="ja-JP" altLang="en-US"/>
              <a:t>支援者の精神健康対策</a:t>
            </a:r>
            <a:endParaRPr kumimoji="1" lang="ja-JP" altLang="en-US"/>
          </a:p>
        </p:txBody>
      </p:sp>
      <p:sp>
        <p:nvSpPr>
          <p:cNvPr id="3" name="コンテンツ プレースホルダー 2">
            <a:extLst>
              <a:ext uri="{FF2B5EF4-FFF2-40B4-BE49-F238E27FC236}">
                <a16:creationId xmlns:a16="http://schemas.microsoft.com/office/drawing/2014/main" id="{D25B932D-E98D-DF4C-9420-1FE5BE39DEB2}"/>
              </a:ext>
            </a:extLst>
          </p:cNvPr>
          <p:cNvSpPr>
            <a:spLocks noGrp="1"/>
          </p:cNvSpPr>
          <p:nvPr>
            <p:ph idx="1"/>
          </p:nvPr>
        </p:nvSpPr>
        <p:spPr/>
        <p:txBody>
          <a:bodyPr/>
          <a:lstStyle/>
          <a:p>
            <a:r>
              <a:rPr kumimoji="1" lang="ja-JP" altLang="en-US"/>
              <a:t>業務ローテーションと役割分担の明確化</a:t>
            </a:r>
            <a:endParaRPr kumimoji="1" lang="en-US" altLang="ja-JP" dirty="0"/>
          </a:p>
          <a:p>
            <a:pPr lvl="1"/>
            <a:r>
              <a:rPr lang="ja-JP" altLang="en-US"/>
              <a:t>できるだけ早期に活動期間、交代時期、責任・業務内容の明確化</a:t>
            </a:r>
            <a:endParaRPr kumimoji="1" lang="en-US" altLang="ja-JP" dirty="0"/>
          </a:p>
          <a:p>
            <a:r>
              <a:rPr kumimoji="1" lang="ja-JP" altLang="en-US"/>
              <a:t>支援者のストレスについての教育</a:t>
            </a:r>
            <a:endParaRPr kumimoji="1" lang="en-US" altLang="ja-JP" dirty="0"/>
          </a:p>
          <a:p>
            <a:pPr lvl="1"/>
            <a:r>
              <a:rPr kumimoji="1" lang="ja-JP" altLang="en-US"/>
              <a:t>ストレスは恥じるべきことではなく、適切に対処すべきことである</a:t>
            </a:r>
            <a:endParaRPr kumimoji="1" lang="en-US" altLang="ja-JP" dirty="0"/>
          </a:p>
          <a:p>
            <a:r>
              <a:rPr lang="ja-JP" altLang="en-US"/>
              <a:t>心身のチェックと相談体制</a:t>
            </a:r>
            <a:endParaRPr lang="en-US" altLang="ja-JP" dirty="0"/>
          </a:p>
          <a:p>
            <a:pPr lvl="1"/>
            <a:r>
              <a:rPr lang="ja-JP" altLang="en-US"/>
              <a:t>チェックリスト配布</a:t>
            </a:r>
            <a:endParaRPr lang="en-US" altLang="ja-JP" dirty="0"/>
          </a:p>
          <a:p>
            <a:pPr lvl="1"/>
            <a:r>
              <a:rPr lang="ja-JP" altLang="en-US"/>
              <a:t>健康相談の体制</a:t>
            </a:r>
            <a:endParaRPr lang="en-US" altLang="ja-JP" dirty="0"/>
          </a:p>
          <a:p>
            <a:r>
              <a:rPr kumimoji="1" lang="ja-JP" altLang="en-US"/>
              <a:t>住民の心理的な</a:t>
            </a:r>
            <a:r>
              <a:rPr lang="ja-JP" altLang="en-US"/>
              <a:t>反応についての教育</a:t>
            </a:r>
            <a:endParaRPr lang="en-US" altLang="ja-JP" dirty="0"/>
          </a:p>
          <a:p>
            <a:pPr lvl="1"/>
            <a:r>
              <a:rPr lang="ja-JP" altLang="en-US"/>
              <a:t>被災者から心理的な反応として、怒りなどの強い感情を向けられる</a:t>
            </a:r>
            <a:endParaRPr lang="en-US" altLang="ja-JP" dirty="0"/>
          </a:p>
          <a:p>
            <a:pPr lvl="1"/>
            <a:r>
              <a:rPr lang="ja-JP" altLang="en-US"/>
              <a:t>研修でのロールプレイ</a:t>
            </a:r>
            <a:endParaRPr lang="en-US" altLang="ja-JP" dirty="0"/>
          </a:p>
          <a:p>
            <a:r>
              <a:rPr kumimoji="1" lang="ja-JP" altLang="en-US"/>
              <a:t>被災現場のシミュレーション</a:t>
            </a:r>
            <a:endParaRPr kumimoji="1" lang="en-US" altLang="ja-JP" dirty="0"/>
          </a:p>
          <a:p>
            <a:pPr lvl="1"/>
            <a:r>
              <a:rPr kumimoji="1" lang="ja-JP" altLang="en-US"/>
              <a:t>災害現場のスライド等でのシミュレーション</a:t>
            </a:r>
            <a:endParaRPr kumimoji="1" lang="en-US" altLang="ja-JP" dirty="0"/>
          </a:p>
          <a:p>
            <a:r>
              <a:rPr lang="ja-JP" altLang="en-US"/>
              <a:t>業務の価値付け</a:t>
            </a:r>
            <a:endParaRPr lang="en-US" altLang="ja-JP" dirty="0"/>
          </a:p>
          <a:p>
            <a:pPr lvl="1"/>
            <a:r>
              <a:rPr kumimoji="1" lang="ja-JP" altLang="en-US"/>
              <a:t>支援業務の意義、効果について価値を明確にし、労をねぎらう</a:t>
            </a:r>
            <a:endParaRPr kumimoji="1" lang="en-US" altLang="ja-JP" dirty="0"/>
          </a:p>
        </p:txBody>
      </p:sp>
      <p:sp>
        <p:nvSpPr>
          <p:cNvPr id="4" name="スライド番号プレースホルダー 3">
            <a:extLst>
              <a:ext uri="{FF2B5EF4-FFF2-40B4-BE49-F238E27FC236}">
                <a16:creationId xmlns:a16="http://schemas.microsoft.com/office/drawing/2014/main" id="{89A1DE58-810E-ED4D-A09E-A4690C60F42A}"/>
              </a:ext>
            </a:extLst>
          </p:cNvPr>
          <p:cNvSpPr>
            <a:spLocks noGrp="1"/>
          </p:cNvSpPr>
          <p:nvPr>
            <p:ph type="sldNum" sz="quarter" idx="12"/>
          </p:nvPr>
        </p:nvSpPr>
        <p:spPr/>
        <p:txBody>
          <a:bodyPr/>
          <a:lstStyle/>
          <a:p>
            <a:fld id="{58DD1769-DAE9-6C4E-82F4-B62273FFA290}" type="slidenum">
              <a:rPr kumimoji="1" lang="ja-JP" altLang="en-US" smtClean="0"/>
              <a:t>12</a:t>
            </a:fld>
            <a:endParaRPr kumimoji="1" lang="ja-JP" altLang="en-US"/>
          </a:p>
        </p:txBody>
      </p:sp>
    </p:spTree>
    <p:extLst>
      <p:ext uri="{BB962C8B-B14F-4D97-AF65-F5344CB8AC3E}">
        <p14:creationId xmlns:p14="http://schemas.microsoft.com/office/powerpoint/2010/main" val="1038734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EC329B-5E1F-7648-A088-3B3D3D7E8E2C}"/>
              </a:ext>
            </a:extLst>
          </p:cNvPr>
          <p:cNvSpPr>
            <a:spLocks noGrp="1"/>
          </p:cNvSpPr>
          <p:nvPr>
            <p:ph type="title"/>
          </p:nvPr>
        </p:nvSpPr>
        <p:spPr/>
        <p:txBody>
          <a:bodyPr/>
          <a:lstStyle/>
          <a:p>
            <a:r>
              <a:rPr kumimoji="1" lang="ja-JP" altLang="en-US"/>
              <a:t>原子力災害後の心理状態の変化</a:t>
            </a:r>
          </a:p>
        </p:txBody>
      </p:sp>
      <p:cxnSp>
        <p:nvCxnSpPr>
          <p:cNvPr id="3" name="直線矢印コネクタ 2">
            <a:extLst>
              <a:ext uri="{FF2B5EF4-FFF2-40B4-BE49-F238E27FC236}">
                <a16:creationId xmlns:a16="http://schemas.microsoft.com/office/drawing/2014/main" id="{BBDA8E96-0967-D14D-9789-0CDCE0F59D7E}"/>
              </a:ext>
            </a:extLst>
          </p:cNvPr>
          <p:cNvCxnSpPr>
            <a:cxnSpLocks/>
          </p:cNvCxnSpPr>
          <p:nvPr/>
        </p:nvCxnSpPr>
        <p:spPr>
          <a:xfrm>
            <a:off x="622599" y="2170562"/>
            <a:ext cx="0" cy="3529681"/>
          </a:xfrm>
          <a:prstGeom prst="straightConnector1">
            <a:avLst/>
          </a:prstGeom>
          <a:ln w="7620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DFEE545D-7064-5146-9128-96B0CB0FE539}"/>
              </a:ext>
            </a:extLst>
          </p:cNvPr>
          <p:cNvCxnSpPr>
            <a:cxnSpLocks/>
          </p:cNvCxnSpPr>
          <p:nvPr/>
        </p:nvCxnSpPr>
        <p:spPr>
          <a:xfrm>
            <a:off x="622599" y="3935402"/>
            <a:ext cx="7251957"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95E7EDCD-92C4-AC4D-ACC1-19781B34906F}"/>
              </a:ext>
            </a:extLst>
          </p:cNvPr>
          <p:cNvSpPr txBox="1"/>
          <p:nvPr/>
        </p:nvSpPr>
        <p:spPr>
          <a:xfrm>
            <a:off x="184017" y="1524231"/>
            <a:ext cx="877163" cy="646331"/>
          </a:xfrm>
          <a:prstGeom prst="rect">
            <a:avLst/>
          </a:prstGeom>
          <a:noFill/>
        </p:spPr>
        <p:txBody>
          <a:bodyPr wrap="none" rtlCol="0">
            <a:spAutoFit/>
          </a:bodyPr>
          <a:lstStyle/>
          <a:p>
            <a:pPr algn="ctr"/>
            <a:r>
              <a:rPr kumimoji="1" lang="ja-JP" altLang="en-US"/>
              <a:t>積極的</a:t>
            </a:r>
            <a:endParaRPr kumimoji="1" lang="en-US" altLang="ja-JP" dirty="0"/>
          </a:p>
          <a:p>
            <a:pPr algn="ctr"/>
            <a:r>
              <a:rPr kumimoji="1" lang="ja-JP" altLang="en-US"/>
              <a:t>発揚的</a:t>
            </a:r>
          </a:p>
        </p:txBody>
      </p:sp>
      <p:sp>
        <p:nvSpPr>
          <p:cNvPr id="6" name="テキスト ボックス 5">
            <a:extLst>
              <a:ext uri="{FF2B5EF4-FFF2-40B4-BE49-F238E27FC236}">
                <a16:creationId xmlns:a16="http://schemas.microsoft.com/office/drawing/2014/main" id="{17C4DA63-467C-994B-B3A7-018319BFE385}"/>
              </a:ext>
            </a:extLst>
          </p:cNvPr>
          <p:cNvSpPr txBox="1"/>
          <p:nvPr/>
        </p:nvSpPr>
        <p:spPr>
          <a:xfrm>
            <a:off x="68601" y="5700243"/>
            <a:ext cx="1107996" cy="646331"/>
          </a:xfrm>
          <a:prstGeom prst="rect">
            <a:avLst/>
          </a:prstGeom>
          <a:noFill/>
        </p:spPr>
        <p:txBody>
          <a:bodyPr wrap="none" rtlCol="0">
            <a:spAutoFit/>
          </a:bodyPr>
          <a:lstStyle/>
          <a:p>
            <a:pPr algn="ctr"/>
            <a:r>
              <a:rPr kumimoji="1" lang="ja-JP" altLang="en-US"/>
              <a:t>消極的</a:t>
            </a:r>
            <a:endParaRPr kumimoji="1" lang="en-US" altLang="ja-JP" dirty="0"/>
          </a:p>
          <a:p>
            <a:pPr algn="ctr"/>
            <a:r>
              <a:rPr kumimoji="1" lang="ja-JP" altLang="en-US"/>
              <a:t>抑うつ的</a:t>
            </a:r>
          </a:p>
        </p:txBody>
      </p:sp>
      <p:sp>
        <p:nvSpPr>
          <p:cNvPr id="7" name="テキスト ボックス 6">
            <a:extLst>
              <a:ext uri="{FF2B5EF4-FFF2-40B4-BE49-F238E27FC236}">
                <a16:creationId xmlns:a16="http://schemas.microsoft.com/office/drawing/2014/main" id="{E8CABED6-A84D-1941-AD97-F45B36E05B90}"/>
              </a:ext>
            </a:extLst>
          </p:cNvPr>
          <p:cNvSpPr txBox="1"/>
          <p:nvPr/>
        </p:nvSpPr>
        <p:spPr>
          <a:xfrm>
            <a:off x="853431" y="3566070"/>
            <a:ext cx="646331" cy="369332"/>
          </a:xfrm>
          <a:prstGeom prst="rect">
            <a:avLst/>
          </a:prstGeom>
          <a:noFill/>
        </p:spPr>
        <p:txBody>
          <a:bodyPr wrap="none" rtlCol="0">
            <a:spAutoFit/>
          </a:bodyPr>
          <a:lstStyle/>
          <a:p>
            <a:r>
              <a:rPr kumimoji="1" lang="ja-JP" altLang="en-US"/>
              <a:t>時間</a:t>
            </a:r>
          </a:p>
        </p:txBody>
      </p:sp>
      <p:sp>
        <p:nvSpPr>
          <p:cNvPr id="8" name="テキスト ボックス 7">
            <a:extLst>
              <a:ext uri="{FF2B5EF4-FFF2-40B4-BE49-F238E27FC236}">
                <a16:creationId xmlns:a16="http://schemas.microsoft.com/office/drawing/2014/main" id="{F7ACEF1E-A0BA-844B-B089-2FC38053E523}"/>
              </a:ext>
            </a:extLst>
          </p:cNvPr>
          <p:cNvSpPr txBox="1"/>
          <p:nvPr/>
        </p:nvSpPr>
        <p:spPr>
          <a:xfrm>
            <a:off x="1730593" y="3566070"/>
            <a:ext cx="415498" cy="369332"/>
          </a:xfrm>
          <a:prstGeom prst="rect">
            <a:avLst/>
          </a:prstGeom>
          <a:noFill/>
        </p:spPr>
        <p:txBody>
          <a:bodyPr wrap="none" rtlCol="0">
            <a:spAutoFit/>
          </a:bodyPr>
          <a:lstStyle/>
          <a:p>
            <a:r>
              <a:rPr kumimoji="1" lang="ja-JP" altLang="en-US"/>
              <a:t>日</a:t>
            </a:r>
          </a:p>
        </p:txBody>
      </p:sp>
      <p:sp>
        <p:nvSpPr>
          <p:cNvPr id="9" name="テキスト ボックス 8">
            <a:extLst>
              <a:ext uri="{FF2B5EF4-FFF2-40B4-BE49-F238E27FC236}">
                <a16:creationId xmlns:a16="http://schemas.microsoft.com/office/drawing/2014/main" id="{6F96449B-15A3-0849-97E0-5B301AF5DA09}"/>
              </a:ext>
            </a:extLst>
          </p:cNvPr>
          <p:cNvSpPr txBox="1"/>
          <p:nvPr/>
        </p:nvSpPr>
        <p:spPr>
          <a:xfrm>
            <a:off x="2131307" y="3566070"/>
            <a:ext cx="415498" cy="369332"/>
          </a:xfrm>
          <a:prstGeom prst="rect">
            <a:avLst/>
          </a:prstGeom>
          <a:noFill/>
        </p:spPr>
        <p:txBody>
          <a:bodyPr wrap="none" rtlCol="0">
            <a:spAutoFit/>
          </a:bodyPr>
          <a:lstStyle/>
          <a:p>
            <a:r>
              <a:rPr kumimoji="1" lang="ja-JP" altLang="en-US"/>
              <a:t>週</a:t>
            </a:r>
          </a:p>
        </p:txBody>
      </p:sp>
      <p:sp>
        <p:nvSpPr>
          <p:cNvPr id="10" name="テキスト ボックス 9">
            <a:extLst>
              <a:ext uri="{FF2B5EF4-FFF2-40B4-BE49-F238E27FC236}">
                <a16:creationId xmlns:a16="http://schemas.microsoft.com/office/drawing/2014/main" id="{468167D6-85B0-5442-95E7-32C64898F078}"/>
              </a:ext>
            </a:extLst>
          </p:cNvPr>
          <p:cNvSpPr txBox="1"/>
          <p:nvPr/>
        </p:nvSpPr>
        <p:spPr>
          <a:xfrm>
            <a:off x="3075010" y="3566070"/>
            <a:ext cx="415498" cy="369332"/>
          </a:xfrm>
          <a:prstGeom prst="rect">
            <a:avLst/>
          </a:prstGeom>
          <a:noFill/>
        </p:spPr>
        <p:txBody>
          <a:bodyPr wrap="none" rtlCol="0">
            <a:spAutoFit/>
          </a:bodyPr>
          <a:lstStyle/>
          <a:p>
            <a:r>
              <a:rPr kumimoji="1" lang="ja-JP" altLang="en-US"/>
              <a:t>月</a:t>
            </a:r>
          </a:p>
        </p:txBody>
      </p:sp>
      <p:sp>
        <p:nvSpPr>
          <p:cNvPr id="11" name="テキスト ボックス 10">
            <a:extLst>
              <a:ext uri="{FF2B5EF4-FFF2-40B4-BE49-F238E27FC236}">
                <a16:creationId xmlns:a16="http://schemas.microsoft.com/office/drawing/2014/main" id="{90E6F27F-1089-0E44-B79A-9E291BA65B6C}"/>
              </a:ext>
            </a:extLst>
          </p:cNvPr>
          <p:cNvSpPr txBox="1"/>
          <p:nvPr/>
        </p:nvSpPr>
        <p:spPr>
          <a:xfrm>
            <a:off x="4604033" y="3566070"/>
            <a:ext cx="415498" cy="369332"/>
          </a:xfrm>
          <a:prstGeom prst="rect">
            <a:avLst/>
          </a:prstGeom>
          <a:noFill/>
        </p:spPr>
        <p:txBody>
          <a:bodyPr wrap="none" rtlCol="0">
            <a:spAutoFit/>
          </a:bodyPr>
          <a:lstStyle/>
          <a:p>
            <a:r>
              <a:rPr kumimoji="1" lang="ja-JP" altLang="en-US"/>
              <a:t>年</a:t>
            </a:r>
          </a:p>
        </p:txBody>
      </p:sp>
      <p:sp>
        <p:nvSpPr>
          <p:cNvPr id="12" name="テキスト ボックス 11">
            <a:extLst>
              <a:ext uri="{FF2B5EF4-FFF2-40B4-BE49-F238E27FC236}">
                <a16:creationId xmlns:a16="http://schemas.microsoft.com/office/drawing/2014/main" id="{567DCCA6-0A41-0C47-BD54-ECF117908DE7}"/>
              </a:ext>
            </a:extLst>
          </p:cNvPr>
          <p:cNvSpPr txBox="1"/>
          <p:nvPr/>
        </p:nvSpPr>
        <p:spPr>
          <a:xfrm>
            <a:off x="7892971" y="3750736"/>
            <a:ext cx="1107996" cy="369332"/>
          </a:xfrm>
          <a:prstGeom prst="rect">
            <a:avLst/>
          </a:prstGeom>
          <a:noFill/>
        </p:spPr>
        <p:txBody>
          <a:bodyPr wrap="none" rtlCol="0">
            <a:spAutoFit/>
          </a:bodyPr>
          <a:lstStyle/>
          <a:p>
            <a:r>
              <a:rPr kumimoji="1" lang="ja-JP" altLang="en-US"/>
              <a:t>時間経過</a:t>
            </a:r>
          </a:p>
        </p:txBody>
      </p:sp>
      <p:sp>
        <p:nvSpPr>
          <p:cNvPr id="13" name="爆発 2 12">
            <a:extLst>
              <a:ext uri="{FF2B5EF4-FFF2-40B4-BE49-F238E27FC236}">
                <a16:creationId xmlns:a16="http://schemas.microsoft.com/office/drawing/2014/main" id="{2CA3B40C-83FC-C941-82CE-98CB9FA4F270}"/>
              </a:ext>
            </a:extLst>
          </p:cNvPr>
          <p:cNvSpPr/>
          <p:nvPr/>
        </p:nvSpPr>
        <p:spPr>
          <a:xfrm>
            <a:off x="350570" y="3397519"/>
            <a:ext cx="559158" cy="1075765"/>
          </a:xfrm>
          <a:prstGeom prst="irregularSeal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a:t>災害</a:t>
            </a:r>
          </a:p>
        </p:txBody>
      </p:sp>
      <p:grpSp>
        <p:nvGrpSpPr>
          <p:cNvPr id="14" name="グループ化 13">
            <a:extLst>
              <a:ext uri="{FF2B5EF4-FFF2-40B4-BE49-F238E27FC236}">
                <a16:creationId xmlns:a16="http://schemas.microsoft.com/office/drawing/2014/main" id="{6D30D968-68C3-4848-9474-453CE87A208E}"/>
              </a:ext>
            </a:extLst>
          </p:cNvPr>
          <p:cNvGrpSpPr/>
          <p:nvPr/>
        </p:nvGrpSpPr>
        <p:grpSpPr>
          <a:xfrm>
            <a:off x="649723" y="2259769"/>
            <a:ext cx="7152493" cy="3157278"/>
            <a:chOff x="675123" y="2259769"/>
            <a:chExt cx="7152493" cy="3157278"/>
          </a:xfrm>
        </p:grpSpPr>
        <p:cxnSp>
          <p:nvCxnSpPr>
            <p:cNvPr id="15" name="直線コネクタ 14">
              <a:extLst>
                <a:ext uri="{FF2B5EF4-FFF2-40B4-BE49-F238E27FC236}">
                  <a16:creationId xmlns:a16="http://schemas.microsoft.com/office/drawing/2014/main" id="{97B80FE1-48D2-DC4E-BDA2-4BF1205E62B4}"/>
                </a:ext>
              </a:extLst>
            </p:cNvPr>
            <p:cNvCxnSpPr/>
            <p:nvPr/>
          </p:nvCxnSpPr>
          <p:spPr>
            <a:xfrm>
              <a:off x="675123" y="4462526"/>
              <a:ext cx="972740" cy="0"/>
            </a:xfrm>
            <a:prstGeom prst="line">
              <a:avLst/>
            </a:prstGeom>
            <a:ln w="57150">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6" name="フリーフォーム 15">
              <a:extLst>
                <a:ext uri="{FF2B5EF4-FFF2-40B4-BE49-F238E27FC236}">
                  <a16:creationId xmlns:a16="http://schemas.microsoft.com/office/drawing/2014/main" id="{1F36C08E-BA03-C04F-8C10-4FE3BC1F6DA1}"/>
                </a:ext>
              </a:extLst>
            </p:cNvPr>
            <p:cNvSpPr/>
            <p:nvPr/>
          </p:nvSpPr>
          <p:spPr>
            <a:xfrm>
              <a:off x="1610438" y="2259769"/>
              <a:ext cx="6217178" cy="3157278"/>
            </a:xfrm>
            <a:custGeom>
              <a:avLst/>
              <a:gdLst>
                <a:gd name="connsiteX0" fmla="*/ 1200 w 6229878"/>
                <a:gd name="connsiteY0" fmla="*/ 2215412 h 3183112"/>
                <a:gd name="connsiteX1" fmla="*/ 237868 w 6229878"/>
                <a:gd name="connsiteY1" fmla="*/ 257520 h 3183112"/>
                <a:gd name="connsiteX2" fmla="*/ 1474998 w 6229878"/>
                <a:gd name="connsiteY2" fmla="*/ 332823 h 3183112"/>
                <a:gd name="connsiteX3" fmla="*/ 3497435 w 6229878"/>
                <a:gd name="connsiteY3" fmla="*/ 3097539 h 3183112"/>
                <a:gd name="connsiteX4" fmla="*/ 5336993 w 6229878"/>
                <a:gd name="connsiteY4" fmla="*/ 2452080 h 3183112"/>
                <a:gd name="connsiteX5" fmla="*/ 6229878 w 6229878"/>
                <a:gd name="connsiteY5" fmla="*/ 2172381 h 3183112"/>
                <a:gd name="connsiteX0" fmla="*/ 1200 w 6229878"/>
                <a:gd name="connsiteY0" fmla="*/ 2215412 h 3155674"/>
                <a:gd name="connsiteX1" fmla="*/ 237868 w 6229878"/>
                <a:gd name="connsiteY1" fmla="*/ 257520 h 3155674"/>
                <a:gd name="connsiteX2" fmla="*/ 1474998 w 6229878"/>
                <a:gd name="connsiteY2" fmla="*/ 332823 h 3155674"/>
                <a:gd name="connsiteX3" fmla="*/ 3497435 w 6229878"/>
                <a:gd name="connsiteY3" fmla="*/ 3097539 h 3155674"/>
                <a:gd name="connsiteX4" fmla="*/ 5336993 w 6229878"/>
                <a:gd name="connsiteY4" fmla="*/ 2210780 h 3155674"/>
                <a:gd name="connsiteX5" fmla="*/ 6229878 w 6229878"/>
                <a:gd name="connsiteY5" fmla="*/ 2172381 h 3155674"/>
                <a:gd name="connsiteX0" fmla="*/ 1200 w 6217178"/>
                <a:gd name="connsiteY0" fmla="*/ 2215412 h 3157278"/>
                <a:gd name="connsiteX1" fmla="*/ 237868 w 6217178"/>
                <a:gd name="connsiteY1" fmla="*/ 257520 h 3157278"/>
                <a:gd name="connsiteX2" fmla="*/ 1474998 w 6217178"/>
                <a:gd name="connsiteY2" fmla="*/ 332823 h 3157278"/>
                <a:gd name="connsiteX3" fmla="*/ 3497435 w 6217178"/>
                <a:gd name="connsiteY3" fmla="*/ 3097539 h 3157278"/>
                <a:gd name="connsiteX4" fmla="*/ 5336993 w 6217178"/>
                <a:gd name="connsiteY4" fmla="*/ 2210780 h 3157278"/>
                <a:gd name="connsiteX5" fmla="*/ 6217178 w 6217178"/>
                <a:gd name="connsiteY5" fmla="*/ 1956481 h 3157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7178" h="3157278">
                  <a:moveTo>
                    <a:pt x="1200" y="2215412"/>
                  </a:moveTo>
                  <a:cubicBezTo>
                    <a:pt x="-3283" y="1393348"/>
                    <a:pt x="-7765" y="571285"/>
                    <a:pt x="237868" y="257520"/>
                  </a:cubicBezTo>
                  <a:cubicBezTo>
                    <a:pt x="483501" y="-56245"/>
                    <a:pt x="931737" y="-140513"/>
                    <a:pt x="1474998" y="332823"/>
                  </a:cubicBezTo>
                  <a:cubicBezTo>
                    <a:pt x="2018259" y="806159"/>
                    <a:pt x="2853769" y="2784546"/>
                    <a:pt x="3497435" y="3097539"/>
                  </a:cubicBezTo>
                  <a:cubicBezTo>
                    <a:pt x="4141101" y="3410532"/>
                    <a:pt x="4883703" y="2400956"/>
                    <a:pt x="5336993" y="2210780"/>
                  </a:cubicBezTo>
                  <a:cubicBezTo>
                    <a:pt x="5790283" y="2020604"/>
                    <a:pt x="5998439" y="2019234"/>
                    <a:pt x="6217178" y="1956481"/>
                  </a:cubicBezTo>
                </a:path>
              </a:pathLst>
            </a:custGeom>
            <a:noFill/>
            <a:ln w="57150">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テキスト ボックス 16">
            <a:extLst>
              <a:ext uri="{FF2B5EF4-FFF2-40B4-BE49-F238E27FC236}">
                <a16:creationId xmlns:a16="http://schemas.microsoft.com/office/drawing/2014/main" id="{2115B828-3067-654E-B045-5430547960F8}"/>
              </a:ext>
            </a:extLst>
          </p:cNvPr>
          <p:cNvSpPr txBox="1"/>
          <p:nvPr/>
        </p:nvSpPr>
        <p:spPr>
          <a:xfrm>
            <a:off x="807263" y="4813559"/>
            <a:ext cx="1338828" cy="369332"/>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kumimoji="1" lang="ja-JP" altLang="en-US" b="1"/>
              <a:t>茫然自失期</a:t>
            </a:r>
          </a:p>
        </p:txBody>
      </p:sp>
      <p:sp>
        <p:nvSpPr>
          <p:cNvPr id="18" name="テキスト ボックス 17">
            <a:extLst>
              <a:ext uri="{FF2B5EF4-FFF2-40B4-BE49-F238E27FC236}">
                <a16:creationId xmlns:a16="http://schemas.microsoft.com/office/drawing/2014/main" id="{0A804178-3FDD-B440-8049-E62258CCEC5D}"/>
              </a:ext>
            </a:extLst>
          </p:cNvPr>
          <p:cNvSpPr txBox="1"/>
          <p:nvPr/>
        </p:nvSpPr>
        <p:spPr>
          <a:xfrm>
            <a:off x="1635163" y="1472922"/>
            <a:ext cx="1569660"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ハネムーン期</a:t>
            </a:r>
          </a:p>
        </p:txBody>
      </p:sp>
      <p:sp>
        <p:nvSpPr>
          <p:cNvPr id="19" name="テキスト ボックス 18">
            <a:extLst>
              <a:ext uri="{FF2B5EF4-FFF2-40B4-BE49-F238E27FC236}">
                <a16:creationId xmlns:a16="http://schemas.microsoft.com/office/drawing/2014/main" id="{6F2C5DE3-CAE7-E147-83A3-E8E764417CC8}"/>
              </a:ext>
            </a:extLst>
          </p:cNvPr>
          <p:cNvSpPr txBox="1"/>
          <p:nvPr/>
        </p:nvSpPr>
        <p:spPr>
          <a:xfrm>
            <a:off x="5364661" y="5761939"/>
            <a:ext cx="877163"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幻滅期</a:t>
            </a:r>
          </a:p>
        </p:txBody>
      </p:sp>
      <p:sp>
        <p:nvSpPr>
          <p:cNvPr id="20" name="テキスト ボックス 19">
            <a:extLst>
              <a:ext uri="{FF2B5EF4-FFF2-40B4-BE49-F238E27FC236}">
                <a16:creationId xmlns:a16="http://schemas.microsoft.com/office/drawing/2014/main" id="{4E99F1BA-9A73-5349-9CCF-05A7D43603EF}"/>
              </a:ext>
            </a:extLst>
          </p:cNvPr>
          <p:cNvSpPr txBox="1"/>
          <p:nvPr/>
        </p:nvSpPr>
        <p:spPr>
          <a:xfrm>
            <a:off x="807263" y="5232305"/>
            <a:ext cx="1620957" cy="307777"/>
          </a:xfrm>
          <a:prstGeom prst="rect">
            <a:avLst/>
          </a:prstGeom>
          <a:noFill/>
        </p:spPr>
        <p:txBody>
          <a:bodyPr wrap="none" rtlCol="0">
            <a:spAutoFit/>
          </a:bodyPr>
          <a:lstStyle/>
          <a:p>
            <a:r>
              <a:rPr kumimoji="1" lang="ja-JP" altLang="en-US" sz="1400"/>
              <a:t>数時間から数日間</a:t>
            </a:r>
          </a:p>
        </p:txBody>
      </p:sp>
      <p:sp>
        <p:nvSpPr>
          <p:cNvPr id="21" name="テキスト ボックス 20">
            <a:extLst>
              <a:ext uri="{FF2B5EF4-FFF2-40B4-BE49-F238E27FC236}">
                <a16:creationId xmlns:a16="http://schemas.microsoft.com/office/drawing/2014/main" id="{213FFAAC-190F-8A44-ABF9-7D3089933FB6}"/>
              </a:ext>
            </a:extLst>
          </p:cNvPr>
          <p:cNvSpPr txBox="1"/>
          <p:nvPr/>
        </p:nvSpPr>
        <p:spPr>
          <a:xfrm>
            <a:off x="1635163" y="1882802"/>
            <a:ext cx="2981907" cy="307777"/>
          </a:xfrm>
          <a:prstGeom prst="rect">
            <a:avLst/>
          </a:prstGeom>
          <a:noFill/>
        </p:spPr>
        <p:txBody>
          <a:bodyPr wrap="none" rtlCol="0">
            <a:spAutoFit/>
          </a:bodyPr>
          <a:lstStyle/>
          <a:p>
            <a:r>
              <a:rPr kumimoji="1" lang="ja-JP" altLang="en-US" sz="1400"/>
              <a:t>数日後から数週間または数ヶ月間</a:t>
            </a:r>
          </a:p>
        </p:txBody>
      </p:sp>
      <p:sp>
        <p:nvSpPr>
          <p:cNvPr id="22" name="テキスト ボックス 21">
            <a:extLst>
              <a:ext uri="{FF2B5EF4-FFF2-40B4-BE49-F238E27FC236}">
                <a16:creationId xmlns:a16="http://schemas.microsoft.com/office/drawing/2014/main" id="{E0B8CC11-BA12-3840-B478-0B00D7EA371D}"/>
              </a:ext>
            </a:extLst>
          </p:cNvPr>
          <p:cNvSpPr txBox="1"/>
          <p:nvPr/>
        </p:nvSpPr>
        <p:spPr>
          <a:xfrm>
            <a:off x="5364661" y="6128160"/>
            <a:ext cx="1620957" cy="307777"/>
          </a:xfrm>
          <a:prstGeom prst="rect">
            <a:avLst/>
          </a:prstGeom>
          <a:noFill/>
        </p:spPr>
        <p:txBody>
          <a:bodyPr wrap="none" rtlCol="0">
            <a:spAutoFit/>
          </a:bodyPr>
          <a:lstStyle/>
          <a:p>
            <a:r>
              <a:rPr kumimoji="1" lang="ja-JP" altLang="en-US" sz="1400"/>
              <a:t>数週間後から年余</a:t>
            </a:r>
          </a:p>
        </p:txBody>
      </p:sp>
      <p:sp>
        <p:nvSpPr>
          <p:cNvPr id="23" name="テキスト ボックス 22">
            <a:extLst>
              <a:ext uri="{FF2B5EF4-FFF2-40B4-BE49-F238E27FC236}">
                <a16:creationId xmlns:a16="http://schemas.microsoft.com/office/drawing/2014/main" id="{4B85845F-692A-AA41-A8EB-15D7249219EE}"/>
              </a:ext>
            </a:extLst>
          </p:cNvPr>
          <p:cNvSpPr txBox="1"/>
          <p:nvPr/>
        </p:nvSpPr>
        <p:spPr>
          <a:xfrm>
            <a:off x="3227643" y="2190579"/>
            <a:ext cx="2041868" cy="461665"/>
          </a:xfrm>
          <a:prstGeom prst="rect">
            <a:avLst/>
          </a:prstGeom>
          <a:noFill/>
        </p:spPr>
        <p:txBody>
          <a:bodyPr wrap="square" rtlCol="0">
            <a:spAutoFit/>
          </a:bodyPr>
          <a:lstStyle/>
          <a:p>
            <a:r>
              <a:rPr kumimoji="1" lang="ja-JP" altLang="en-US" sz="1200"/>
              <a:t>愛他的行為が目立つ時期だが、生活ストレスは増大</a:t>
            </a:r>
          </a:p>
        </p:txBody>
      </p:sp>
      <p:sp>
        <p:nvSpPr>
          <p:cNvPr id="25" name="フリーフォーム 24">
            <a:extLst>
              <a:ext uri="{FF2B5EF4-FFF2-40B4-BE49-F238E27FC236}">
                <a16:creationId xmlns:a16="http://schemas.microsoft.com/office/drawing/2014/main" id="{78171BED-AA98-E643-ACBD-6D67EB90BF75}"/>
              </a:ext>
            </a:extLst>
          </p:cNvPr>
          <p:cNvSpPr/>
          <p:nvPr/>
        </p:nvSpPr>
        <p:spPr>
          <a:xfrm>
            <a:off x="649723" y="4536855"/>
            <a:ext cx="7162800" cy="1143742"/>
          </a:xfrm>
          <a:custGeom>
            <a:avLst/>
            <a:gdLst>
              <a:gd name="connsiteX0" fmla="*/ 0 w 7162800"/>
              <a:gd name="connsiteY0" fmla="*/ 13442 h 1143742"/>
              <a:gd name="connsiteX1" fmla="*/ 952500 w 7162800"/>
              <a:gd name="connsiteY1" fmla="*/ 13442 h 1143742"/>
              <a:gd name="connsiteX2" fmla="*/ 1371600 w 7162800"/>
              <a:gd name="connsiteY2" fmla="*/ 153142 h 1143742"/>
              <a:gd name="connsiteX3" fmla="*/ 2755900 w 7162800"/>
              <a:gd name="connsiteY3" fmla="*/ 800842 h 1143742"/>
              <a:gd name="connsiteX4" fmla="*/ 4470400 w 7162800"/>
              <a:gd name="connsiteY4" fmla="*/ 1080242 h 1143742"/>
              <a:gd name="connsiteX5" fmla="*/ 7162800 w 7162800"/>
              <a:gd name="connsiteY5" fmla="*/ 1143742 h 1143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62800" h="1143742">
                <a:moveTo>
                  <a:pt x="0" y="13442"/>
                </a:moveTo>
                <a:cubicBezTo>
                  <a:pt x="361950" y="1800"/>
                  <a:pt x="723900" y="-9841"/>
                  <a:pt x="952500" y="13442"/>
                </a:cubicBezTo>
                <a:cubicBezTo>
                  <a:pt x="1181100" y="36725"/>
                  <a:pt x="1071033" y="21909"/>
                  <a:pt x="1371600" y="153142"/>
                </a:cubicBezTo>
                <a:cubicBezTo>
                  <a:pt x="1672167" y="284375"/>
                  <a:pt x="2239433" y="646325"/>
                  <a:pt x="2755900" y="800842"/>
                </a:cubicBezTo>
                <a:cubicBezTo>
                  <a:pt x="3272367" y="955359"/>
                  <a:pt x="3735917" y="1023092"/>
                  <a:pt x="4470400" y="1080242"/>
                </a:cubicBezTo>
                <a:cubicBezTo>
                  <a:pt x="5204883" y="1137392"/>
                  <a:pt x="6183841" y="1140567"/>
                  <a:pt x="7162800" y="1143742"/>
                </a:cubicBezTo>
              </a:path>
            </a:pathLst>
          </a:cu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D10D8919-EA9E-F344-BFFF-B503F8BB1E1E}"/>
              </a:ext>
            </a:extLst>
          </p:cNvPr>
          <p:cNvSpPr txBox="1"/>
          <p:nvPr/>
        </p:nvSpPr>
        <p:spPr>
          <a:xfrm>
            <a:off x="7010329" y="4657951"/>
            <a:ext cx="877163"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回復期</a:t>
            </a:r>
          </a:p>
        </p:txBody>
      </p:sp>
      <p:sp>
        <p:nvSpPr>
          <p:cNvPr id="24" name="スライド番号プレースホルダー 23">
            <a:extLst>
              <a:ext uri="{FF2B5EF4-FFF2-40B4-BE49-F238E27FC236}">
                <a16:creationId xmlns:a16="http://schemas.microsoft.com/office/drawing/2014/main" id="{D38E7779-9AA0-664E-9D9F-ED3F69670797}"/>
              </a:ext>
            </a:extLst>
          </p:cNvPr>
          <p:cNvSpPr>
            <a:spLocks noGrp="1"/>
          </p:cNvSpPr>
          <p:nvPr>
            <p:ph type="sldNum" sz="quarter" idx="12"/>
          </p:nvPr>
        </p:nvSpPr>
        <p:spPr/>
        <p:txBody>
          <a:bodyPr/>
          <a:lstStyle/>
          <a:p>
            <a:fld id="{58DD1769-DAE9-6C4E-82F4-B62273FFA290}" type="slidenum">
              <a:rPr kumimoji="1" lang="ja-JP" altLang="en-US" smtClean="0"/>
              <a:t>13</a:t>
            </a:fld>
            <a:endParaRPr kumimoji="1" lang="ja-JP" altLang="en-US"/>
          </a:p>
        </p:txBody>
      </p:sp>
    </p:spTree>
    <p:extLst>
      <p:ext uri="{BB962C8B-B14F-4D97-AF65-F5344CB8AC3E}">
        <p14:creationId xmlns:p14="http://schemas.microsoft.com/office/powerpoint/2010/main" val="3643999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94B3D8-5EC7-304C-9E2F-FDB65858F1BB}"/>
              </a:ext>
            </a:extLst>
          </p:cNvPr>
          <p:cNvSpPr>
            <a:spLocks noGrp="1"/>
          </p:cNvSpPr>
          <p:nvPr>
            <p:ph type="title"/>
          </p:nvPr>
        </p:nvSpPr>
        <p:spPr/>
        <p:txBody>
          <a:bodyPr/>
          <a:lstStyle/>
          <a:p>
            <a:r>
              <a:rPr kumimoji="1" lang="ja-JP" altLang="en-US"/>
              <a:t>原子力災害の特徴</a:t>
            </a:r>
          </a:p>
        </p:txBody>
      </p:sp>
      <p:sp>
        <p:nvSpPr>
          <p:cNvPr id="3" name="コンテンツ プレースホルダー 2">
            <a:extLst>
              <a:ext uri="{FF2B5EF4-FFF2-40B4-BE49-F238E27FC236}">
                <a16:creationId xmlns:a16="http://schemas.microsoft.com/office/drawing/2014/main" id="{63EEBA82-0A77-2E43-9453-5E85E2290937}"/>
              </a:ext>
            </a:extLst>
          </p:cNvPr>
          <p:cNvSpPr>
            <a:spLocks noGrp="1"/>
          </p:cNvSpPr>
          <p:nvPr>
            <p:ph idx="1"/>
          </p:nvPr>
        </p:nvSpPr>
        <p:spPr>
          <a:xfrm>
            <a:off x="628650" y="1272209"/>
            <a:ext cx="7886700" cy="5153991"/>
          </a:xfrm>
        </p:spPr>
        <p:txBody>
          <a:bodyPr>
            <a:normAutofit/>
          </a:bodyPr>
          <a:lstStyle/>
          <a:p>
            <a:r>
              <a:rPr kumimoji="1" lang="ja-JP" altLang="en-US"/>
              <a:t>人為災害であり、加害者（過失責任者、監督責任者）が存在</a:t>
            </a:r>
            <a:endParaRPr kumimoji="1" lang="en-US" altLang="ja-JP" dirty="0"/>
          </a:p>
          <a:p>
            <a:r>
              <a:rPr lang="ja-JP" altLang="en-US"/>
              <a:t>罪の償いを求める気持ち（怨恨感情）が強い</a:t>
            </a:r>
            <a:endParaRPr lang="en-US" altLang="ja-JP" dirty="0"/>
          </a:p>
          <a:p>
            <a:r>
              <a:rPr kumimoji="1" lang="ja-JP" altLang="en-US"/>
              <a:t>過失責任者や監督責任者から報告される情報への不信（情報不安）</a:t>
            </a:r>
            <a:endParaRPr kumimoji="1" lang="en-US" altLang="ja-JP" dirty="0"/>
          </a:p>
          <a:p>
            <a:pPr lvl="1"/>
            <a:r>
              <a:rPr lang="ja-JP" altLang="en-US"/>
              <a:t>初期の段階での情報の錯綜</a:t>
            </a:r>
            <a:endParaRPr lang="en-US" altLang="ja-JP" dirty="0"/>
          </a:p>
          <a:p>
            <a:pPr lvl="1"/>
            <a:r>
              <a:rPr kumimoji="1" lang="ja-JP" altLang="en-US"/>
              <a:t>過失責任者側からのみ被害や汚染に関する情報が開示されると、情報への不信が高まり、情報不安の状態から、苛立ち、精神的動揺、疑心暗鬼といった心理が被災者の間に広くみられるようになる。</a:t>
            </a:r>
            <a:endParaRPr kumimoji="1" lang="en-US" altLang="ja-JP" dirty="0"/>
          </a:p>
          <a:p>
            <a:r>
              <a:rPr lang="ja-JP" altLang="en-US"/>
              <a:t>長期にわたる健康不安、払拭しきれない不安の遷延</a:t>
            </a:r>
            <a:endParaRPr lang="en-US" altLang="ja-JP" dirty="0"/>
          </a:p>
          <a:p>
            <a:pPr lvl="1"/>
            <a:r>
              <a:rPr lang="ja-JP" altLang="en-US"/>
              <a:t>晩発影響に関する健康不安</a:t>
            </a:r>
            <a:endParaRPr lang="en-US" altLang="ja-JP" dirty="0"/>
          </a:p>
          <a:p>
            <a:pPr lvl="1"/>
            <a:r>
              <a:rPr lang="ja-JP" altLang="en-US"/>
              <a:t>健康不安が続くと身体愁訴が増加する。</a:t>
            </a:r>
            <a:endParaRPr lang="en-US" altLang="ja-JP" dirty="0"/>
          </a:p>
          <a:p>
            <a:pPr lvl="1"/>
            <a:r>
              <a:rPr lang="ja-JP" altLang="en-US"/>
              <a:t>医学的に説明のつかない身体症状</a:t>
            </a:r>
            <a:endParaRPr lang="en-US" altLang="ja-JP" dirty="0"/>
          </a:p>
          <a:p>
            <a:r>
              <a:rPr kumimoji="1" lang="ja-JP" altLang="en-US"/>
              <a:t>自身の健康不安だけでなく、子どもへの後遺症への懸念</a:t>
            </a:r>
            <a:endParaRPr kumimoji="1" lang="en-US" altLang="ja-JP" dirty="0"/>
          </a:p>
          <a:p>
            <a:r>
              <a:rPr lang="ja-JP" altLang="en-US"/>
              <a:t>生活への影響</a:t>
            </a:r>
            <a:endParaRPr lang="en-US" altLang="ja-JP" dirty="0"/>
          </a:p>
          <a:p>
            <a:pPr lvl="1"/>
            <a:r>
              <a:rPr kumimoji="1" lang="ja-JP" altLang="en-US"/>
              <a:t>転居を余儀なくされたり、農漁業などの地域産業が打撃を受けると社会的経済的な二次ストレスと、それによる心身への影響</a:t>
            </a:r>
            <a:endParaRPr kumimoji="1" lang="en-US" altLang="ja-JP" dirty="0"/>
          </a:p>
        </p:txBody>
      </p:sp>
      <p:sp>
        <p:nvSpPr>
          <p:cNvPr id="4" name="スライド番号プレースホルダー 3">
            <a:extLst>
              <a:ext uri="{FF2B5EF4-FFF2-40B4-BE49-F238E27FC236}">
                <a16:creationId xmlns:a16="http://schemas.microsoft.com/office/drawing/2014/main" id="{DFFB2881-FE2B-404A-B353-40DBF83B89D6}"/>
              </a:ext>
            </a:extLst>
          </p:cNvPr>
          <p:cNvSpPr>
            <a:spLocks noGrp="1"/>
          </p:cNvSpPr>
          <p:nvPr>
            <p:ph type="sldNum" sz="quarter" idx="12"/>
          </p:nvPr>
        </p:nvSpPr>
        <p:spPr/>
        <p:txBody>
          <a:bodyPr/>
          <a:lstStyle/>
          <a:p>
            <a:fld id="{58DD1769-DAE9-6C4E-82F4-B62273FFA290}" type="slidenum">
              <a:rPr kumimoji="1" lang="ja-JP" altLang="en-US" smtClean="0"/>
              <a:t>14</a:t>
            </a:fld>
            <a:endParaRPr kumimoji="1" lang="ja-JP" altLang="en-US"/>
          </a:p>
        </p:txBody>
      </p:sp>
    </p:spTree>
    <p:extLst>
      <p:ext uri="{BB962C8B-B14F-4D97-AF65-F5344CB8AC3E}">
        <p14:creationId xmlns:p14="http://schemas.microsoft.com/office/powerpoint/2010/main" val="2479944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A96AD9-B4A1-5D43-AC27-EB0E71D00AB2}"/>
              </a:ext>
            </a:extLst>
          </p:cNvPr>
          <p:cNvSpPr>
            <a:spLocks noGrp="1"/>
          </p:cNvSpPr>
          <p:nvPr>
            <p:ph type="title"/>
          </p:nvPr>
        </p:nvSpPr>
        <p:spPr/>
        <p:txBody>
          <a:bodyPr/>
          <a:lstStyle/>
          <a:p>
            <a:r>
              <a:rPr kumimoji="1" lang="ja-JP" altLang="en-US"/>
              <a:t>スティグマ・差別・中傷</a:t>
            </a:r>
          </a:p>
        </p:txBody>
      </p:sp>
      <p:sp>
        <p:nvSpPr>
          <p:cNvPr id="3" name="コンテンツ プレースホルダー 2">
            <a:extLst>
              <a:ext uri="{FF2B5EF4-FFF2-40B4-BE49-F238E27FC236}">
                <a16:creationId xmlns:a16="http://schemas.microsoft.com/office/drawing/2014/main" id="{3323FD0E-C2C3-A34C-9F21-B1546E66E2B5}"/>
              </a:ext>
            </a:extLst>
          </p:cNvPr>
          <p:cNvSpPr>
            <a:spLocks noGrp="1"/>
          </p:cNvSpPr>
          <p:nvPr>
            <p:ph idx="1"/>
          </p:nvPr>
        </p:nvSpPr>
        <p:spPr/>
        <p:txBody>
          <a:bodyPr/>
          <a:lstStyle/>
          <a:p>
            <a:r>
              <a:rPr kumimoji="1" lang="ja-JP" altLang="en-US"/>
              <a:t>スティグマ；烙印。ある特定の人間や集団に、社会からの心ない偏見が焼き付けられてしまうこと</a:t>
            </a:r>
            <a:endParaRPr kumimoji="1" lang="en-US" altLang="ja-JP" dirty="0"/>
          </a:p>
          <a:p>
            <a:pPr lvl="1"/>
            <a:r>
              <a:rPr kumimoji="1" lang="ja-JP" altLang="en-US"/>
              <a:t>トラウマ反応の一部として生じた言動　➡︎本人の劣った点であるかのようにみなす。</a:t>
            </a:r>
            <a:endParaRPr kumimoji="1" lang="en-US" altLang="ja-JP" dirty="0"/>
          </a:p>
          <a:p>
            <a:pPr lvl="2"/>
            <a:r>
              <a:rPr lang="en-US" altLang="ja-JP" dirty="0"/>
              <a:t>PTSD</a:t>
            </a:r>
            <a:r>
              <a:rPr lang="ja-JP" altLang="en-US"/>
              <a:t>の過覚醒や麻痺が、「怒りっぽい」「態度がはっきりしない」など否定的な評価につながる。</a:t>
            </a:r>
            <a:endParaRPr lang="en-US" altLang="ja-JP" dirty="0"/>
          </a:p>
          <a:p>
            <a:pPr lvl="1"/>
            <a:r>
              <a:rPr kumimoji="1" lang="ja-JP" altLang="en-US"/>
              <a:t>社会や周囲の人がそのような事故や災害が起こってしまったことを受け入れられず、「本人が悪かった」ということを理由に、自分が落ち着こうとする。</a:t>
            </a:r>
            <a:endParaRPr kumimoji="1" lang="en-US" altLang="ja-JP" dirty="0"/>
          </a:p>
          <a:p>
            <a:pPr lvl="2"/>
            <a:r>
              <a:rPr kumimoji="1" lang="ja-JP" altLang="en-US"/>
              <a:t>「内なる不安」を和らげるために「外を攻撃」</a:t>
            </a:r>
            <a:endParaRPr kumimoji="1" lang="en-US" altLang="ja-JP" dirty="0"/>
          </a:p>
          <a:p>
            <a:pPr lvl="2"/>
            <a:r>
              <a:rPr kumimoji="1" lang="ja-JP" altLang="en-US"/>
              <a:t>「見えない敵」を「見える敵」に置き換える。</a:t>
            </a:r>
            <a:endParaRPr kumimoji="1" lang="en-US" altLang="ja-JP" dirty="0"/>
          </a:p>
          <a:p>
            <a:pPr lvl="1"/>
            <a:r>
              <a:rPr kumimoji="1" lang="ja-JP" altLang="en-US"/>
              <a:t>こころのケア自体も、スティグマとして受け取られる</a:t>
            </a:r>
            <a:endParaRPr kumimoji="1" lang="en-US" altLang="ja-JP" dirty="0"/>
          </a:p>
        </p:txBody>
      </p:sp>
      <p:sp>
        <p:nvSpPr>
          <p:cNvPr id="4" name="角丸四角形 3">
            <a:extLst>
              <a:ext uri="{FF2B5EF4-FFF2-40B4-BE49-F238E27FC236}">
                <a16:creationId xmlns:a16="http://schemas.microsoft.com/office/drawing/2014/main" id="{AC61BE02-6626-B448-8609-05FE66DDA8A2}"/>
              </a:ext>
            </a:extLst>
          </p:cNvPr>
          <p:cNvSpPr/>
          <p:nvPr/>
        </p:nvSpPr>
        <p:spPr>
          <a:xfrm>
            <a:off x="1911350" y="5287964"/>
            <a:ext cx="5321300" cy="889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000"/>
              <a:t>特定集団を批判・差別・中傷の対象とする</a:t>
            </a:r>
            <a:endParaRPr kumimoji="1" lang="en-US" altLang="ja-JP" sz="2000" dirty="0"/>
          </a:p>
          <a:p>
            <a:pPr algn="ctr"/>
            <a:r>
              <a:rPr lang="ja-JP" altLang="en-US" sz="2000"/>
              <a:t>スティグマ</a:t>
            </a:r>
            <a:endParaRPr kumimoji="1" lang="ja-JP" altLang="en-US" sz="2000"/>
          </a:p>
        </p:txBody>
      </p:sp>
      <p:sp>
        <p:nvSpPr>
          <p:cNvPr id="5" name="下矢印 4">
            <a:extLst>
              <a:ext uri="{FF2B5EF4-FFF2-40B4-BE49-F238E27FC236}">
                <a16:creationId xmlns:a16="http://schemas.microsoft.com/office/drawing/2014/main" id="{AFE0DC60-09DE-6742-ACED-9921E0AFFC6E}"/>
              </a:ext>
            </a:extLst>
          </p:cNvPr>
          <p:cNvSpPr/>
          <p:nvPr/>
        </p:nvSpPr>
        <p:spPr>
          <a:xfrm>
            <a:off x="4165600" y="4700452"/>
            <a:ext cx="812800" cy="558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18A713C4-8A38-F94B-9B44-5F827B83AC98}"/>
              </a:ext>
            </a:extLst>
          </p:cNvPr>
          <p:cNvSpPr>
            <a:spLocks noGrp="1"/>
          </p:cNvSpPr>
          <p:nvPr>
            <p:ph type="sldNum" sz="quarter" idx="12"/>
          </p:nvPr>
        </p:nvSpPr>
        <p:spPr/>
        <p:txBody>
          <a:bodyPr/>
          <a:lstStyle/>
          <a:p>
            <a:fld id="{58DD1769-DAE9-6C4E-82F4-B62273FFA290}" type="slidenum">
              <a:rPr kumimoji="1" lang="ja-JP" altLang="en-US" smtClean="0"/>
              <a:t>15</a:t>
            </a:fld>
            <a:endParaRPr kumimoji="1" lang="ja-JP" altLang="en-US"/>
          </a:p>
        </p:txBody>
      </p:sp>
    </p:spTree>
    <p:extLst>
      <p:ext uri="{BB962C8B-B14F-4D97-AF65-F5344CB8AC3E}">
        <p14:creationId xmlns:p14="http://schemas.microsoft.com/office/powerpoint/2010/main" val="3292187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94AE6E-CD17-A44A-9FEA-D1ACA5540D7E}"/>
              </a:ext>
            </a:extLst>
          </p:cNvPr>
          <p:cNvSpPr>
            <a:spLocks noGrp="1"/>
          </p:cNvSpPr>
          <p:nvPr>
            <p:ph type="title"/>
          </p:nvPr>
        </p:nvSpPr>
        <p:spPr/>
        <p:txBody>
          <a:bodyPr/>
          <a:lstStyle/>
          <a:p>
            <a:r>
              <a:rPr kumimoji="1" lang="ja-JP" altLang="en-US"/>
              <a:t>原子力災害時のメンタルヘルス対策</a:t>
            </a:r>
          </a:p>
        </p:txBody>
      </p:sp>
      <p:sp>
        <p:nvSpPr>
          <p:cNvPr id="4" name="角丸四角形 3">
            <a:extLst>
              <a:ext uri="{FF2B5EF4-FFF2-40B4-BE49-F238E27FC236}">
                <a16:creationId xmlns:a16="http://schemas.microsoft.com/office/drawing/2014/main" id="{1DB178E5-F3DD-F040-A8DA-B8B59E03D23D}"/>
              </a:ext>
            </a:extLst>
          </p:cNvPr>
          <p:cNvSpPr/>
          <p:nvPr/>
        </p:nvSpPr>
        <p:spPr>
          <a:xfrm>
            <a:off x="628650" y="2133600"/>
            <a:ext cx="7886700" cy="172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r>
              <a:rPr kumimoji="1" lang="ja-JP" altLang="en-US"/>
              <a:t>被害状況の把握</a:t>
            </a:r>
            <a:endParaRPr kumimoji="1" lang="en-US" altLang="ja-JP" dirty="0"/>
          </a:p>
          <a:p>
            <a:pPr marL="285750" indent="-285750">
              <a:buFont typeface="Arial" panose="020B0604020202020204" pitchFamily="34" charset="0"/>
              <a:buChar char="•"/>
            </a:pPr>
            <a:r>
              <a:rPr kumimoji="1" lang="ja-JP" altLang="en-US"/>
              <a:t>備蓄物資・機材の確認</a:t>
            </a:r>
            <a:endParaRPr kumimoji="1" lang="en-US" altLang="ja-JP" dirty="0"/>
          </a:p>
          <a:p>
            <a:pPr marL="285750" indent="-285750">
              <a:buFont typeface="Arial" panose="020B0604020202020204" pitchFamily="34" charset="0"/>
              <a:buChar char="•"/>
            </a:pPr>
            <a:r>
              <a:rPr lang="ja-JP" altLang="en-US"/>
              <a:t>必要物資・機材の評価</a:t>
            </a:r>
            <a:endParaRPr lang="en-US" altLang="ja-JP" dirty="0"/>
          </a:p>
          <a:p>
            <a:pPr marL="285750" indent="-285750">
              <a:buFont typeface="Arial" panose="020B0604020202020204" pitchFamily="34" charset="0"/>
              <a:buChar char="•"/>
            </a:pPr>
            <a:r>
              <a:rPr kumimoji="1" lang="ja-JP" altLang="en-US"/>
              <a:t>スタッフ間での役割分担</a:t>
            </a:r>
            <a:endParaRPr kumimoji="1" lang="en-US" altLang="ja-JP" dirty="0"/>
          </a:p>
          <a:p>
            <a:pPr marL="577850" lvl="1" indent="-120650">
              <a:buFont typeface="Arial" panose="020B0604020202020204" pitchFamily="34" charset="0"/>
              <a:buChar char="•"/>
            </a:pPr>
            <a:r>
              <a:rPr lang="ja-JP" altLang="en-US"/>
              <a:t>精神保健活動の担当；精神科医、精神科ソーシャルワーカー、保健師、看護師、臨床心理士など</a:t>
            </a:r>
            <a:r>
              <a:rPr lang="ja-JP" altLang="en-US">
                <a:solidFill>
                  <a:srgbClr val="FF0000"/>
                </a:solidFill>
              </a:rPr>
              <a:t>多職種連携</a:t>
            </a:r>
            <a:endParaRPr kumimoji="1" lang="en-US" altLang="ja-JP" dirty="0">
              <a:solidFill>
                <a:srgbClr val="FF0000"/>
              </a:solidFill>
            </a:endParaRPr>
          </a:p>
        </p:txBody>
      </p:sp>
      <p:sp>
        <p:nvSpPr>
          <p:cNvPr id="5" name="角丸四角形 4">
            <a:extLst>
              <a:ext uri="{FF2B5EF4-FFF2-40B4-BE49-F238E27FC236}">
                <a16:creationId xmlns:a16="http://schemas.microsoft.com/office/drawing/2014/main" id="{2D12ACCE-D097-1B4C-A727-D6A61D3B9B11}"/>
              </a:ext>
            </a:extLst>
          </p:cNvPr>
          <p:cNvSpPr/>
          <p:nvPr/>
        </p:nvSpPr>
        <p:spPr>
          <a:xfrm>
            <a:off x="628650" y="4178852"/>
            <a:ext cx="3822700" cy="214519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r>
              <a:rPr kumimoji="1" lang="ja-JP" altLang="en-US"/>
              <a:t>アウトリーチ</a:t>
            </a:r>
            <a:endParaRPr kumimoji="1" lang="en-US" altLang="ja-JP" dirty="0"/>
          </a:p>
          <a:p>
            <a:pPr marL="285750" indent="-285750">
              <a:buFont typeface="Arial" panose="020B0604020202020204" pitchFamily="34" charset="0"/>
              <a:buChar char="•"/>
            </a:pPr>
            <a:r>
              <a:rPr lang="ja-JP" altLang="en-US"/>
              <a:t>宣伝活動</a:t>
            </a:r>
            <a:endParaRPr lang="en-US" altLang="ja-JP" dirty="0"/>
          </a:p>
          <a:p>
            <a:pPr marL="285750" indent="-285750">
              <a:buFont typeface="Arial" panose="020B0604020202020204" pitchFamily="34" charset="0"/>
              <a:buChar char="•"/>
            </a:pPr>
            <a:r>
              <a:rPr kumimoji="1" lang="ja-JP" altLang="en-US"/>
              <a:t>被災者ニーズの把握</a:t>
            </a:r>
            <a:endParaRPr kumimoji="1" lang="en-US" altLang="ja-JP" dirty="0"/>
          </a:p>
          <a:p>
            <a:pPr marL="285750" indent="-285750">
              <a:buFont typeface="Arial" panose="020B0604020202020204" pitchFamily="34" charset="0"/>
              <a:buChar char="•"/>
            </a:pPr>
            <a:r>
              <a:rPr lang="ja-JP" altLang="en-US"/>
              <a:t>被災者援助業務全般への評価、提言</a:t>
            </a:r>
            <a:endParaRPr lang="en-US" altLang="ja-JP" dirty="0"/>
          </a:p>
          <a:p>
            <a:pPr marL="285750" indent="-285750">
              <a:buFont typeface="Arial" panose="020B0604020202020204" pitchFamily="34" charset="0"/>
              <a:buChar char="•"/>
            </a:pPr>
            <a:r>
              <a:rPr kumimoji="1" lang="ja-JP" altLang="en-US"/>
              <a:t>精神保健領域以外の一般業務への協力</a:t>
            </a:r>
            <a:endParaRPr kumimoji="1" lang="en-US" altLang="ja-JP" dirty="0"/>
          </a:p>
        </p:txBody>
      </p:sp>
      <p:sp>
        <p:nvSpPr>
          <p:cNvPr id="6" name="角丸四角形 5">
            <a:extLst>
              <a:ext uri="{FF2B5EF4-FFF2-40B4-BE49-F238E27FC236}">
                <a16:creationId xmlns:a16="http://schemas.microsoft.com/office/drawing/2014/main" id="{4B160E7C-3C38-5F45-B72E-DBF4AC8B6FEF}"/>
              </a:ext>
            </a:extLst>
          </p:cNvPr>
          <p:cNvSpPr/>
          <p:nvPr/>
        </p:nvSpPr>
        <p:spPr>
          <a:xfrm>
            <a:off x="4692650" y="4178852"/>
            <a:ext cx="3822700" cy="214519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r>
              <a:rPr kumimoji="1" lang="ja-JP" altLang="en-US"/>
              <a:t>既存の保健医療システムでの活動</a:t>
            </a:r>
            <a:endParaRPr kumimoji="1" lang="en-US" altLang="ja-JP" dirty="0"/>
          </a:p>
          <a:p>
            <a:pPr marL="285750" indent="-285750">
              <a:buFont typeface="Arial" panose="020B0604020202020204" pitchFamily="34" charset="0"/>
              <a:buChar char="•"/>
            </a:pPr>
            <a:r>
              <a:rPr kumimoji="1" lang="ja-JP" altLang="en-US"/>
              <a:t>精神保健の基礎知識を提供</a:t>
            </a:r>
            <a:endParaRPr kumimoji="1" lang="en-US" altLang="ja-JP" dirty="0"/>
          </a:p>
          <a:p>
            <a:pPr marL="452438" lvl="1" indent="-127000">
              <a:buFont typeface="Arial" panose="020B0604020202020204" pitchFamily="34" charset="0"/>
              <a:buChar char="•"/>
            </a:pPr>
            <a:r>
              <a:rPr lang="ja-JP" altLang="en-US"/>
              <a:t>被災者援助上の基礎知識</a:t>
            </a:r>
            <a:endParaRPr lang="en-US" altLang="ja-JP" dirty="0"/>
          </a:p>
          <a:p>
            <a:pPr marL="452438" lvl="1" indent="-127000">
              <a:buFont typeface="Arial" panose="020B0604020202020204" pitchFamily="34" charset="0"/>
              <a:buChar char="•"/>
            </a:pPr>
            <a:r>
              <a:rPr kumimoji="1" lang="ja-JP" altLang="en-US"/>
              <a:t>救援者自身のための基礎知識</a:t>
            </a:r>
            <a:endParaRPr kumimoji="1" lang="en-US" altLang="ja-JP" dirty="0"/>
          </a:p>
          <a:p>
            <a:pPr marL="285750" indent="-285750">
              <a:buFont typeface="Arial" panose="020B0604020202020204" pitchFamily="34" charset="0"/>
              <a:buChar char="•"/>
            </a:pPr>
            <a:r>
              <a:rPr lang="ja-JP" altLang="en-US"/>
              <a:t>精神保健的ケアの提供</a:t>
            </a:r>
            <a:endParaRPr lang="en-US" altLang="ja-JP" dirty="0"/>
          </a:p>
          <a:p>
            <a:pPr marL="452438" lvl="1" indent="-163513">
              <a:buFont typeface="Arial" panose="020B0604020202020204" pitchFamily="34" charset="0"/>
              <a:buChar char="•"/>
            </a:pPr>
            <a:r>
              <a:rPr lang="en-US" altLang="ja-JP" sz="1600" dirty="0">
                <a:solidFill>
                  <a:prstClr val="black"/>
                </a:solidFill>
              </a:rPr>
              <a:t>PTSD</a:t>
            </a:r>
            <a:r>
              <a:rPr lang="ja-JP" altLang="en-US" sz="1600">
                <a:solidFill>
                  <a:prstClr val="black"/>
                </a:solidFill>
              </a:rPr>
              <a:t>、うつ病、不安障害、アルコール症などへの個別対策</a:t>
            </a:r>
            <a:endParaRPr lang="en-US" altLang="ja-JP" sz="1600" dirty="0">
              <a:solidFill>
                <a:prstClr val="black"/>
              </a:solidFill>
            </a:endParaRPr>
          </a:p>
        </p:txBody>
      </p:sp>
      <p:sp>
        <p:nvSpPr>
          <p:cNvPr id="7" name="角丸四角形 6">
            <a:extLst>
              <a:ext uri="{FF2B5EF4-FFF2-40B4-BE49-F238E27FC236}">
                <a16:creationId xmlns:a16="http://schemas.microsoft.com/office/drawing/2014/main" id="{06D24228-6ABE-0D43-BEBB-EDAA0377DAD0}"/>
              </a:ext>
            </a:extLst>
          </p:cNvPr>
          <p:cNvSpPr/>
          <p:nvPr/>
        </p:nvSpPr>
        <p:spPr>
          <a:xfrm>
            <a:off x="2393950" y="1282148"/>
            <a:ext cx="4356100" cy="533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b="1"/>
              <a:t>安全の確保と生活ストレスの軽減</a:t>
            </a:r>
          </a:p>
        </p:txBody>
      </p:sp>
      <p:cxnSp>
        <p:nvCxnSpPr>
          <p:cNvPr id="9" name="直線矢印コネクタ 8">
            <a:extLst>
              <a:ext uri="{FF2B5EF4-FFF2-40B4-BE49-F238E27FC236}">
                <a16:creationId xmlns:a16="http://schemas.microsoft.com/office/drawing/2014/main" id="{48779E1E-D12A-F943-9ACD-665983086B89}"/>
              </a:ext>
            </a:extLst>
          </p:cNvPr>
          <p:cNvCxnSpPr>
            <a:stCxn id="7" idx="2"/>
            <a:endCxn id="4" idx="0"/>
          </p:cNvCxnSpPr>
          <p:nvPr/>
        </p:nvCxnSpPr>
        <p:spPr>
          <a:xfrm>
            <a:off x="4572000" y="1815548"/>
            <a:ext cx="0" cy="3180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3B98B380-8946-8C43-92A7-FF89E1A2ECB5}"/>
              </a:ext>
            </a:extLst>
          </p:cNvPr>
          <p:cNvCxnSpPr>
            <a:cxnSpLocks/>
            <a:endCxn id="5" idx="0"/>
          </p:cNvCxnSpPr>
          <p:nvPr/>
        </p:nvCxnSpPr>
        <p:spPr>
          <a:xfrm>
            <a:off x="2540000" y="3860800"/>
            <a:ext cx="0" cy="3180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80FBFFB3-1CE0-EA45-AD91-590D74C1938B}"/>
              </a:ext>
            </a:extLst>
          </p:cNvPr>
          <p:cNvCxnSpPr>
            <a:cxnSpLocks/>
            <a:endCxn id="6" idx="0"/>
          </p:cNvCxnSpPr>
          <p:nvPr/>
        </p:nvCxnSpPr>
        <p:spPr>
          <a:xfrm>
            <a:off x="6604000" y="3860800"/>
            <a:ext cx="0" cy="3180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F2E88C1B-C7A1-6644-BFB4-6AF359D15678}"/>
              </a:ext>
            </a:extLst>
          </p:cNvPr>
          <p:cNvSpPr>
            <a:spLocks noGrp="1"/>
          </p:cNvSpPr>
          <p:nvPr>
            <p:ph type="sldNum" sz="quarter" idx="12"/>
          </p:nvPr>
        </p:nvSpPr>
        <p:spPr/>
        <p:txBody>
          <a:bodyPr/>
          <a:lstStyle/>
          <a:p>
            <a:fld id="{58DD1769-DAE9-6C4E-82F4-B62273FFA290}" type="slidenum">
              <a:rPr kumimoji="1" lang="ja-JP" altLang="en-US" smtClean="0"/>
              <a:t>16</a:t>
            </a:fld>
            <a:endParaRPr kumimoji="1" lang="ja-JP" altLang="en-US"/>
          </a:p>
        </p:txBody>
      </p:sp>
    </p:spTree>
    <p:extLst>
      <p:ext uri="{BB962C8B-B14F-4D97-AF65-F5344CB8AC3E}">
        <p14:creationId xmlns:p14="http://schemas.microsoft.com/office/powerpoint/2010/main" val="1115579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04BC62-CB82-EA4F-A8B8-63F6CC622424}"/>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35EF4760-C4F5-A842-AA2B-F5AF97F12742}"/>
              </a:ext>
            </a:extLst>
          </p:cNvPr>
          <p:cNvSpPr>
            <a:spLocks noGrp="1"/>
          </p:cNvSpPr>
          <p:nvPr>
            <p:ph idx="1"/>
          </p:nvPr>
        </p:nvSpPr>
        <p:spPr/>
        <p:txBody>
          <a:bodyPr/>
          <a:lstStyle/>
          <a:p>
            <a:r>
              <a:rPr lang="ja-JP" altLang="en-US"/>
              <a:t>原子力災害時には、自然災害と同様に様々なメンタルヘルスの問題が生じ、さらに原子力災害特有の問題も生じる</a:t>
            </a:r>
            <a:endParaRPr lang="en-US" altLang="ja-JP" dirty="0"/>
          </a:p>
          <a:p>
            <a:pPr lvl="1"/>
            <a:r>
              <a:rPr lang="ja-JP" altLang="en-US"/>
              <a:t>目に見えない脅威</a:t>
            </a:r>
            <a:endParaRPr lang="en-US" altLang="ja-JP" dirty="0"/>
          </a:p>
          <a:p>
            <a:pPr lvl="1"/>
            <a:r>
              <a:rPr lang="ja-JP" altLang="en-US"/>
              <a:t>長期的な健康への不安</a:t>
            </a:r>
            <a:endParaRPr lang="en-US" altLang="ja-JP" dirty="0"/>
          </a:p>
          <a:p>
            <a:r>
              <a:rPr lang="ja-JP" altLang="en-US"/>
              <a:t>スティグマ・差別・中傷が生じうる</a:t>
            </a:r>
            <a:endParaRPr lang="en-US" altLang="ja-JP" dirty="0"/>
          </a:p>
          <a:p>
            <a:r>
              <a:rPr lang="ja-JP" altLang="en-US"/>
              <a:t>高リスク者は「要配慮者」であり、対策が必要</a:t>
            </a:r>
            <a:endParaRPr lang="en-US" altLang="ja-JP" dirty="0"/>
          </a:p>
          <a:p>
            <a:r>
              <a:rPr lang="ja-JP" altLang="en-US"/>
              <a:t>平時より、既存の医療保健システムの中でメンタルヘルスを考え、多職種連携を行う</a:t>
            </a:r>
            <a:endParaRPr lang="en-US" altLang="ja-JP" dirty="0"/>
          </a:p>
        </p:txBody>
      </p:sp>
      <p:sp>
        <p:nvSpPr>
          <p:cNvPr id="4" name="スライド番号プレースホルダー 3">
            <a:extLst>
              <a:ext uri="{FF2B5EF4-FFF2-40B4-BE49-F238E27FC236}">
                <a16:creationId xmlns:a16="http://schemas.microsoft.com/office/drawing/2014/main" id="{0F6B93BB-04F7-5E46-8263-B3EBC90FEBD2}"/>
              </a:ext>
            </a:extLst>
          </p:cNvPr>
          <p:cNvSpPr>
            <a:spLocks noGrp="1"/>
          </p:cNvSpPr>
          <p:nvPr>
            <p:ph type="sldNum" sz="quarter" idx="12"/>
          </p:nvPr>
        </p:nvSpPr>
        <p:spPr/>
        <p:txBody>
          <a:bodyPr/>
          <a:lstStyle/>
          <a:p>
            <a:fld id="{58DD1769-DAE9-6C4E-82F4-B62273FFA290}" type="slidenum">
              <a:rPr kumimoji="1" lang="ja-JP" altLang="en-US" smtClean="0"/>
              <a:t>17</a:t>
            </a:fld>
            <a:endParaRPr kumimoji="1" lang="ja-JP" altLang="en-US"/>
          </a:p>
        </p:txBody>
      </p:sp>
    </p:spTree>
    <p:extLst>
      <p:ext uri="{BB962C8B-B14F-4D97-AF65-F5344CB8AC3E}">
        <p14:creationId xmlns:p14="http://schemas.microsoft.com/office/powerpoint/2010/main" val="1909834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23D95-BF52-A840-BE68-A0E02EB84A63}"/>
              </a:ext>
            </a:extLst>
          </p:cNvPr>
          <p:cNvSpPr>
            <a:spLocks noGrp="1"/>
          </p:cNvSpPr>
          <p:nvPr>
            <p:ph type="title"/>
          </p:nvPr>
        </p:nvSpPr>
        <p:spPr/>
        <p:txBody>
          <a:bodyPr/>
          <a:lstStyle/>
          <a:p>
            <a:r>
              <a:rPr kumimoji="1" lang="ja-JP" altLang="en-US"/>
              <a:t>災害による心理的影響</a:t>
            </a:r>
          </a:p>
        </p:txBody>
      </p:sp>
      <p:sp>
        <p:nvSpPr>
          <p:cNvPr id="3" name="円/楕円 2">
            <a:extLst>
              <a:ext uri="{FF2B5EF4-FFF2-40B4-BE49-F238E27FC236}">
                <a16:creationId xmlns:a16="http://schemas.microsoft.com/office/drawing/2014/main" id="{2A61B83F-836D-B542-B6EF-EA6FDA6AF8C1}"/>
              </a:ext>
            </a:extLst>
          </p:cNvPr>
          <p:cNvSpPr/>
          <p:nvPr/>
        </p:nvSpPr>
        <p:spPr>
          <a:xfrm>
            <a:off x="3011488" y="1333500"/>
            <a:ext cx="3238500" cy="3238500"/>
          </a:xfrm>
          <a:prstGeom prst="ellipse">
            <a:avLst/>
          </a:prstGeom>
          <a:solidFill>
            <a:srgbClr val="4FCEFF">
              <a:alpha val="50196"/>
            </a:srgbClr>
          </a:solidFill>
          <a:ln>
            <a:solidFill>
              <a:schemeClr val="accent2"/>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 name="円/楕円 3">
            <a:extLst>
              <a:ext uri="{FF2B5EF4-FFF2-40B4-BE49-F238E27FC236}">
                <a16:creationId xmlns:a16="http://schemas.microsoft.com/office/drawing/2014/main" id="{D8C0D28C-9208-E847-B32E-919A284ACEC0}"/>
              </a:ext>
            </a:extLst>
          </p:cNvPr>
          <p:cNvSpPr/>
          <p:nvPr/>
        </p:nvSpPr>
        <p:spPr>
          <a:xfrm>
            <a:off x="1797050" y="3138003"/>
            <a:ext cx="3238500" cy="3238500"/>
          </a:xfrm>
          <a:prstGeom prst="ellipse">
            <a:avLst/>
          </a:prstGeom>
          <a:solidFill>
            <a:srgbClr val="94F7DC">
              <a:alpha val="50196"/>
            </a:srgbClr>
          </a:solidFill>
          <a:ln>
            <a:solidFill>
              <a:schemeClr val="accent3"/>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円/楕円 4">
            <a:extLst>
              <a:ext uri="{FF2B5EF4-FFF2-40B4-BE49-F238E27FC236}">
                <a16:creationId xmlns:a16="http://schemas.microsoft.com/office/drawing/2014/main" id="{76152EB3-E95B-8742-AE78-5B7C491FEC40}"/>
              </a:ext>
            </a:extLst>
          </p:cNvPr>
          <p:cNvSpPr/>
          <p:nvPr/>
        </p:nvSpPr>
        <p:spPr>
          <a:xfrm>
            <a:off x="4225925" y="3138003"/>
            <a:ext cx="3238500" cy="3238500"/>
          </a:xfrm>
          <a:prstGeom prst="ellipse">
            <a:avLst/>
          </a:prstGeom>
          <a:solidFill>
            <a:srgbClr val="DBE7B6">
              <a:alpha val="50196"/>
            </a:srgbClr>
          </a:solidFill>
          <a:ln>
            <a:solidFill>
              <a:schemeClr val="accent6"/>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BC83FEF6-8248-3D45-8523-0596DF7B5C89}"/>
              </a:ext>
            </a:extLst>
          </p:cNvPr>
          <p:cNvSpPr txBox="1"/>
          <p:nvPr/>
        </p:nvSpPr>
        <p:spPr>
          <a:xfrm>
            <a:off x="3845113" y="1845342"/>
            <a:ext cx="1569660" cy="369332"/>
          </a:xfrm>
          <a:prstGeom prst="rect">
            <a:avLst/>
          </a:prstGeom>
          <a:noFill/>
        </p:spPr>
        <p:txBody>
          <a:bodyPr wrap="none" rtlCol="0">
            <a:spAutoFit/>
          </a:bodyPr>
          <a:lstStyle/>
          <a:p>
            <a:r>
              <a:rPr lang="ja-JP" altLang="en-US" b="1"/>
              <a:t>ストレス反応</a:t>
            </a:r>
            <a:endParaRPr kumimoji="1" lang="ja-JP" altLang="en-US" b="1"/>
          </a:p>
        </p:txBody>
      </p:sp>
      <p:sp>
        <p:nvSpPr>
          <p:cNvPr id="7" name="テキスト ボックス 6">
            <a:extLst>
              <a:ext uri="{FF2B5EF4-FFF2-40B4-BE49-F238E27FC236}">
                <a16:creationId xmlns:a16="http://schemas.microsoft.com/office/drawing/2014/main" id="{FCA4552F-344F-D842-92FC-B32B62FD8F2E}"/>
              </a:ext>
            </a:extLst>
          </p:cNvPr>
          <p:cNvSpPr txBox="1"/>
          <p:nvPr/>
        </p:nvSpPr>
        <p:spPr>
          <a:xfrm>
            <a:off x="4249437" y="2353173"/>
            <a:ext cx="786113" cy="646331"/>
          </a:xfrm>
          <a:prstGeom prst="rect">
            <a:avLst/>
          </a:prstGeom>
          <a:noFill/>
        </p:spPr>
        <p:txBody>
          <a:bodyPr wrap="none" rtlCol="0">
            <a:spAutoFit/>
          </a:bodyPr>
          <a:lstStyle/>
          <a:p>
            <a:pPr marL="138113" indent="-138113">
              <a:buFont typeface="Arial" panose="020B0604020202020204" pitchFamily="34" charset="0"/>
              <a:buChar char="•"/>
            </a:pPr>
            <a:r>
              <a:rPr kumimoji="1" lang="ja-JP" altLang="en-US"/>
              <a:t>不眠</a:t>
            </a:r>
            <a:endParaRPr kumimoji="1" lang="en-US" altLang="ja-JP" dirty="0"/>
          </a:p>
          <a:p>
            <a:pPr marL="138113" indent="-138113">
              <a:buFont typeface="Arial" panose="020B0604020202020204" pitchFamily="34" charset="0"/>
              <a:buChar char="•"/>
            </a:pPr>
            <a:r>
              <a:rPr lang="ja-JP" altLang="en-US"/>
              <a:t>恐怖</a:t>
            </a:r>
            <a:endParaRPr kumimoji="1" lang="ja-JP" altLang="en-US"/>
          </a:p>
        </p:txBody>
      </p:sp>
      <p:sp>
        <p:nvSpPr>
          <p:cNvPr id="8" name="テキスト ボックス 7">
            <a:extLst>
              <a:ext uri="{FF2B5EF4-FFF2-40B4-BE49-F238E27FC236}">
                <a16:creationId xmlns:a16="http://schemas.microsoft.com/office/drawing/2014/main" id="{4C01A473-2EB1-7641-9424-9DC0697E0DF5}"/>
              </a:ext>
            </a:extLst>
          </p:cNvPr>
          <p:cNvSpPr txBox="1"/>
          <p:nvPr/>
        </p:nvSpPr>
        <p:spPr>
          <a:xfrm>
            <a:off x="2176273" y="4504754"/>
            <a:ext cx="1619251" cy="369332"/>
          </a:xfrm>
          <a:prstGeom prst="rect">
            <a:avLst/>
          </a:prstGeom>
          <a:noFill/>
        </p:spPr>
        <p:txBody>
          <a:bodyPr wrap="square" rtlCol="0">
            <a:spAutoFit/>
          </a:bodyPr>
          <a:lstStyle/>
          <a:p>
            <a:r>
              <a:rPr kumimoji="1" lang="ja-JP" altLang="en-US" b="1"/>
              <a:t>精神疾患</a:t>
            </a:r>
          </a:p>
        </p:txBody>
      </p:sp>
      <p:sp>
        <p:nvSpPr>
          <p:cNvPr id="9" name="テキスト ボックス 8">
            <a:extLst>
              <a:ext uri="{FF2B5EF4-FFF2-40B4-BE49-F238E27FC236}">
                <a16:creationId xmlns:a16="http://schemas.microsoft.com/office/drawing/2014/main" id="{57A78CAD-8C9B-2D45-B53A-E0543A1CA858}"/>
              </a:ext>
            </a:extLst>
          </p:cNvPr>
          <p:cNvSpPr txBox="1"/>
          <p:nvPr/>
        </p:nvSpPr>
        <p:spPr>
          <a:xfrm>
            <a:off x="2612099" y="5151085"/>
            <a:ext cx="1016945" cy="646331"/>
          </a:xfrm>
          <a:prstGeom prst="rect">
            <a:avLst/>
          </a:prstGeom>
          <a:noFill/>
        </p:spPr>
        <p:txBody>
          <a:bodyPr wrap="none" rtlCol="0">
            <a:spAutoFit/>
          </a:bodyPr>
          <a:lstStyle/>
          <a:p>
            <a:pPr marL="138113" indent="-138113">
              <a:buFont typeface="Arial" panose="020B0604020202020204" pitchFamily="34" charset="0"/>
              <a:buChar char="•"/>
            </a:pPr>
            <a:r>
              <a:rPr kumimoji="1" lang="en-US" altLang="ja-JP" dirty="0"/>
              <a:t>PTSD</a:t>
            </a:r>
          </a:p>
          <a:p>
            <a:pPr marL="138113" indent="-138113">
              <a:buFont typeface="Arial" panose="020B0604020202020204" pitchFamily="34" charset="0"/>
              <a:buChar char="•"/>
            </a:pPr>
            <a:r>
              <a:rPr lang="ja-JP" altLang="en-US"/>
              <a:t>うつ病</a:t>
            </a:r>
            <a:endParaRPr kumimoji="1" lang="ja-JP" altLang="en-US"/>
          </a:p>
        </p:txBody>
      </p:sp>
      <p:sp>
        <p:nvSpPr>
          <p:cNvPr id="10" name="テキスト ボックス 9">
            <a:extLst>
              <a:ext uri="{FF2B5EF4-FFF2-40B4-BE49-F238E27FC236}">
                <a16:creationId xmlns:a16="http://schemas.microsoft.com/office/drawing/2014/main" id="{F1C0C651-26D9-154A-B2D9-6477936E3B86}"/>
              </a:ext>
            </a:extLst>
          </p:cNvPr>
          <p:cNvSpPr txBox="1"/>
          <p:nvPr/>
        </p:nvSpPr>
        <p:spPr>
          <a:xfrm>
            <a:off x="5212368" y="4504755"/>
            <a:ext cx="2382231" cy="646331"/>
          </a:xfrm>
          <a:prstGeom prst="rect">
            <a:avLst/>
          </a:prstGeom>
          <a:noFill/>
        </p:spPr>
        <p:txBody>
          <a:bodyPr wrap="square" rtlCol="0">
            <a:spAutoFit/>
          </a:bodyPr>
          <a:lstStyle/>
          <a:p>
            <a:r>
              <a:rPr lang="ja-JP" altLang="en-US" b="1"/>
              <a:t>高ストレス環境下における人間の行動</a:t>
            </a:r>
            <a:endParaRPr kumimoji="1" lang="ja-JP" altLang="en-US" b="1"/>
          </a:p>
        </p:txBody>
      </p:sp>
      <p:sp>
        <p:nvSpPr>
          <p:cNvPr id="11" name="テキスト ボックス 10">
            <a:extLst>
              <a:ext uri="{FF2B5EF4-FFF2-40B4-BE49-F238E27FC236}">
                <a16:creationId xmlns:a16="http://schemas.microsoft.com/office/drawing/2014/main" id="{D91A8B6F-3D9C-814C-AA5B-BDB9FDBB382A}"/>
              </a:ext>
            </a:extLst>
          </p:cNvPr>
          <p:cNvSpPr txBox="1"/>
          <p:nvPr/>
        </p:nvSpPr>
        <p:spPr>
          <a:xfrm>
            <a:off x="5414773" y="5151085"/>
            <a:ext cx="1633727" cy="923330"/>
          </a:xfrm>
          <a:prstGeom prst="rect">
            <a:avLst/>
          </a:prstGeom>
          <a:noFill/>
        </p:spPr>
        <p:txBody>
          <a:bodyPr wrap="square" rtlCol="0">
            <a:spAutoFit/>
          </a:bodyPr>
          <a:lstStyle/>
          <a:p>
            <a:pPr marL="138113" indent="-138113">
              <a:buFont typeface="Arial" panose="020B0604020202020204" pitchFamily="34" charset="0"/>
              <a:buChar char="•"/>
            </a:pPr>
            <a:r>
              <a:rPr kumimoji="1" lang="ja-JP" altLang="en-US"/>
              <a:t>飲酒</a:t>
            </a:r>
            <a:endParaRPr kumimoji="1" lang="en-US" altLang="ja-JP" dirty="0"/>
          </a:p>
          <a:p>
            <a:pPr marL="138113" indent="-138113">
              <a:buFont typeface="Arial" panose="020B0604020202020204" pitchFamily="34" charset="0"/>
              <a:buChar char="•"/>
            </a:pPr>
            <a:r>
              <a:rPr lang="ja-JP" altLang="en-US"/>
              <a:t>避難に伴う行動変化</a:t>
            </a:r>
            <a:endParaRPr kumimoji="1" lang="ja-JP" altLang="en-US"/>
          </a:p>
        </p:txBody>
      </p:sp>
      <p:sp>
        <p:nvSpPr>
          <p:cNvPr id="12" name="スライド番号プレースホルダー 11">
            <a:extLst>
              <a:ext uri="{FF2B5EF4-FFF2-40B4-BE49-F238E27FC236}">
                <a16:creationId xmlns:a16="http://schemas.microsoft.com/office/drawing/2014/main" id="{6D43203B-3E95-9944-9E70-0115E32D1B11}"/>
              </a:ext>
            </a:extLst>
          </p:cNvPr>
          <p:cNvSpPr>
            <a:spLocks noGrp="1"/>
          </p:cNvSpPr>
          <p:nvPr>
            <p:ph type="sldNum" sz="quarter" idx="12"/>
          </p:nvPr>
        </p:nvSpPr>
        <p:spPr/>
        <p:txBody>
          <a:bodyPr/>
          <a:lstStyle/>
          <a:p>
            <a:fld id="{58DD1769-DAE9-6C4E-82F4-B62273FFA290}" type="slidenum">
              <a:rPr kumimoji="1" lang="ja-JP" altLang="en-US" smtClean="0"/>
              <a:t>2</a:t>
            </a:fld>
            <a:endParaRPr kumimoji="1" lang="ja-JP" altLang="en-US"/>
          </a:p>
        </p:txBody>
      </p:sp>
    </p:spTree>
    <p:extLst>
      <p:ext uri="{BB962C8B-B14F-4D97-AF65-F5344CB8AC3E}">
        <p14:creationId xmlns:p14="http://schemas.microsoft.com/office/powerpoint/2010/main" val="4120979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4D50F5-D209-6945-8ADF-28200871BDA8}"/>
              </a:ext>
            </a:extLst>
          </p:cNvPr>
          <p:cNvSpPr>
            <a:spLocks noGrp="1"/>
          </p:cNvSpPr>
          <p:nvPr>
            <p:ph type="title"/>
          </p:nvPr>
        </p:nvSpPr>
        <p:spPr>
          <a:xfrm>
            <a:off x="628650" y="188844"/>
            <a:ext cx="7886700" cy="775253"/>
          </a:xfrm>
        </p:spPr>
        <p:txBody>
          <a:bodyPr/>
          <a:lstStyle/>
          <a:p>
            <a:r>
              <a:rPr lang="ja-JP" altLang="en-US"/>
              <a:t>災害後の心理状態の変化</a:t>
            </a:r>
            <a:endParaRPr kumimoji="1" lang="ja-JP" altLang="en-US"/>
          </a:p>
        </p:txBody>
      </p:sp>
      <p:cxnSp>
        <p:nvCxnSpPr>
          <p:cNvPr id="4" name="直線矢印コネクタ 3">
            <a:extLst>
              <a:ext uri="{FF2B5EF4-FFF2-40B4-BE49-F238E27FC236}">
                <a16:creationId xmlns:a16="http://schemas.microsoft.com/office/drawing/2014/main" id="{2E3DDD99-D261-3C4E-B63F-F900E4845DEC}"/>
              </a:ext>
            </a:extLst>
          </p:cNvPr>
          <p:cNvCxnSpPr>
            <a:cxnSpLocks/>
          </p:cNvCxnSpPr>
          <p:nvPr/>
        </p:nvCxnSpPr>
        <p:spPr>
          <a:xfrm>
            <a:off x="749599" y="2170562"/>
            <a:ext cx="0" cy="3529681"/>
          </a:xfrm>
          <a:prstGeom prst="straightConnector1">
            <a:avLst/>
          </a:prstGeom>
          <a:ln w="7620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9E3D7D56-21B3-8C48-BD15-32B23EC28BB1}"/>
              </a:ext>
            </a:extLst>
          </p:cNvPr>
          <p:cNvCxnSpPr>
            <a:cxnSpLocks/>
          </p:cNvCxnSpPr>
          <p:nvPr/>
        </p:nvCxnSpPr>
        <p:spPr>
          <a:xfrm>
            <a:off x="749599" y="3935402"/>
            <a:ext cx="7251957"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ABFDFF3F-BA87-9648-830F-2E001E76F236}"/>
              </a:ext>
            </a:extLst>
          </p:cNvPr>
          <p:cNvSpPr txBox="1"/>
          <p:nvPr/>
        </p:nvSpPr>
        <p:spPr>
          <a:xfrm>
            <a:off x="311017" y="1524231"/>
            <a:ext cx="877163" cy="646331"/>
          </a:xfrm>
          <a:prstGeom prst="rect">
            <a:avLst/>
          </a:prstGeom>
          <a:noFill/>
        </p:spPr>
        <p:txBody>
          <a:bodyPr wrap="none" rtlCol="0">
            <a:spAutoFit/>
          </a:bodyPr>
          <a:lstStyle/>
          <a:p>
            <a:pPr algn="ctr"/>
            <a:r>
              <a:rPr kumimoji="1" lang="ja-JP" altLang="en-US"/>
              <a:t>積極的</a:t>
            </a:r>
            <a:endParaRPr kumimoji="1" lang="en-US" altLang="ja-JP" dirty="0"/>
          </a:p>
          <a:p>
            <a:pPr algn="ctr"/>
            <a:r>
              <a:rPr kumimoji="1" lang="ja-JP" altLang="en-US"/>
              <a:t>発揚的</a:t>
            </a:r>
          </a:p>
        </p:txBody>
      </p:sp>
      <p:sp>
        <p:nvSpPr>
          <p:cNvPr id="9" name="テキスト ボックス 8">
            <a:extLst>
              <a:ext uri="{FF2B5EF4-FFF2-40B4-BE49-F238E27FC236}">
                <a16:creationId xmlns:a16="http://schemas.microsoft.com/office/drawing/2014/main" id="{EA9A220F-B2E0-E444-B470-BD93F080DBE4}"/>
              </a:ext>
            </a:extLst>
          </p:cNvPr>
          <p:cNvSpPr txBox="1"/>
          <p:nvPr/>
        </p:nvSpPr>
        <p:spPr>
          <a:xfrm>
            <a:off x="195601" y="5700243"/>
            <a:ext cx="1107996" cy="646331"/>
          </a:xfrm>
          <a:prstGeom prst="rect">
            <a:avLst/>
          </a:prstGeom>
          <a:noFill/>
        </p:spPr>
        <p:txBody>
          <a:bodyPr wrap="none" rtlCol="0">
            <a:spAutoFit/>
          </a:bodyPr>
          <a:lstStyle/>
          <a:p>
            <a:pPr algn="ctr"/>
            <a:r>
              <a:rPr kumimoji="1" lang="ja-JP" altLang="en-US"/>
              <a:t>消極的</a:t>
            </a:r>
            <a:endParaRPr kumimoji="1" lang="en-US" altLang="ja-JP" dirty="0"/>
          </a:p>
          <a:p>
            <a:pPr algn="ctr"/>
            <a:r>
              <a:rPr kumimoji="1" lang="ja-JP" altLang="en-US"/>
              <a:t>抑うつ的</a:t>
            </a:r>
          </a:p>
        </p:txBody>
      </p:sp>
      <p:sp>
        <p:nvSpPr>
          <p:cNvPr id="14" name="テキスト ボックス 13">
            <a:extLst>
              <a:ext uri="{FF2B5EF4-FFF2-40B4-BE49-F238E27FC236}">
                <a16:creationId xmlns:a16="http://schemas.microsoft.com/office/drawing/2014/main" id="{D3EF57B9-696A-7D40-9086-D7CC053D3ED3}"/>
              </a:ext>
            </a:extLst>
          </p:cNvPr>
          <p:cNvSpPr txBox="1"/>
          <p:nvPr/>
        </p:nvSpPr>
        <p:spPr>
          <a:xfrm>
            <a:off x="980431" y="3566070"/>
            <a:ext cx="646331" cy="369332"/>
          </a:xfrm>
          <a:prstGeom prst="rect">
            <a:avLst/>
          </a:prstGeom>
          <a:noFill/>
        </p:spPr>
        <p:txBody>
          <a:bodyPr wrap="none" rtlCol="0">
            <a:spAutoFit/>
          </a:bodyPr>
          <a:lstStyle/>
          <a:p>
            <a:r>
              <a:rPr kumimoji="1" lang="ja-JP" altLang="en-US"/>
              <a:t>時間</a:t>
            </a:r>
          </a:p>
        </p:txBody>
      </p:sp>
      <p:sp>
        <p:nvSpPr>
          <p:cNvPr id="15" name="テキスト ボックス 14">
            <a:extLst>
              <a:ext uri="{FF2B5EF4-FFF2-40B4-BE49-F238E27FC236}">
                <a16:creationId xmlns:a16="http://schemas.microsoft.com/office/drawing/2014/main" id="{01BDAF15-E777-104E-96D6-527030BC71C5}"/>
              </a:ext>
            </a:extLst>
          </p:cNvPr>
          <p:cNvSpPr txBox="1"/>
          <p:nvPr/>
        </p:nvSpPr>
        <p:spPr>
          <a:xfrm>
            <a:off x="1857593" y="3566070"/>
            <a:ext cx="415498" cy="369332"/>
          </a:xfrm>
          <a:prstGeom prst="rect">
            <a:avLst/>
          </a:prstGeom>
          <a:noFill/>
        </p:spPr>
        <p:txBody>
          <a:bodyPr wrap="none" rtlCol="0">
            <a:spAutoFit/>
          </a:bodyPr>
          <a:lstStyle/>
          <a:p>
            <a:r>
              <a:rPr kumimoji="1" lang="ja-JP" altLang="en-US"/>
              <a:t>日</a:t>
            </a:r>
          </a:p>
        </p:txBody>
      </p:sp>
      <p:sp>
        <p:nvSpPr>
          <p:cNvPr id="16" name="テキスト ボックス 15">
            <a:extLst>
              <a:ext uri="{FF2B5EF4-FFF2-40B4-BE49-F238E27FC236}">
                <a16:creationId xmlns:a16="http://schemas.microsoft.com/office/drawing/2014/main" id="{6E7E3F28-8613-5040-B86F-E2965D96320B}"/>
              </a:ext>
            </a:extLst>
          </p:cNvPr>
          <p:cNvSpPr txBox="1"/>
          <p:nvPr/>
        </p:nvSpPr>
        <p:spPr>
          <a:xfrm>
            <a:off x="2258307" y="3566070"/>
            <a:ext cx="415498" cy="369332"/>
          </a:xfrm>
          <a:prstGeom prst="rect">
            <a:avLst/>
          </a:prstGeom>
          <a:noFill/>
        </p:spPr>
        <p:txBody>
          <a:bodyPr wrap="none" rtlCol="0">
            <a:spAutoFit/>
          </a:bodyPr>
          <a:lstStyle/>
          <a:p>
            <a:r>
              <a:rPr kumimoji="1" lang="ja-JP" altLang="en-US"/>
              <a:t>週</a:t>
            </a:r>
          </a:p>
        </p:txBody>
      </p:sp>
      <p:sp>
        <p:nvSpPr>
          <p:cNvPr id="17" name="テキスト ボックス 16">
            <a:extLst>
              <a:ext uri="{FF2B5EF4-FFF2-40B4-BE49-F238E27FC236}">
                <a16:creationId xmlns:a16="http://schemas.microsoft.com/office/drawing/2014/main" id="{A767A4E1-27D0-AB4D-BD9C-AB027E26C714}"/>
              </a:ext>
            </a:extLst>
          </p:cNvPr>
          <p:cNvSpPr txBox="1"/>
          <p:nvPr/>
        </p:nvSpPr>
        <p:spPr>
          <a:xfrm>
            <a:off x="3202010" y="3566070"/>
            <a:ext cx="415498" cy="369332"/>
          </a:xfrm>
          <a:prstGeom prst="rect">
            <a:avLst/>
          </a:prstGeom>
          <a:noFill/>
        </p:spPr>
        <p:txBody>
          <a:bodyPr wrap="none" rtlCol="0">
            <a:spAutoFit/>
          </a:bodyPr>
          <a:lstStyle/>
          <a:p>
            <a:r>
              <a:rPr kumimoji="1" lang="ja-JP" altLang="en-US"/>
              <a:t>月</a:t>
            </a:r>
          </a:p>
        </p:txBody>
      </p:sp>
      <p:sp>
        <p:nvSpPr>
          <p:cNvPr id="18" name="テキスト ボックス 17">
            <a:extLst>
              <a:ext uri="{FF2B5EF4-FFF2-40B4-BE49-F238E27FC236}">
                <a16:creationId xmlns:a16="http://schemas.microsoft.com/office/drawing/2014/main" id="{12D3E15C-900A-924B-9A65-5E904A2205D4}"/>
              </a:ext>
            </a:extLst>
          </p:cNvPr>
          <p:cNvSpPr txBox="1"/>
          <p:nvPr/>
        </p:nvSpPr>
        <p:spPr>
          <a:xfrm>
            <a:off x="4731033" y="3566070"/>
            <a:ext cx="415498" cy="369332"/>
          </a:xfrm>
          <a:prstGeom prst="rect">
            <a:avLst/>
          </a:prstGeom>
          <a:noFill/>
        </p:spPr>
        <p:txBody>
          <a:bodyPr wrap="none" rtlCol="0">
            <a:spAutoFit/>
          </a:bodyPr>
          <a:lstStyle/>
          <a:p>
            <a:r>
              <a:rPr kumimoji="1" lang="ja-JP" altLang="en-US"/>
              <a:t>年</a:t>
            </a:r>
          </a:p>
        </p:txBody>
      </p:sp>
      <p:sp>
        <p:nvSpPr>
          <p:cNvPr id="19" name="テキスト ボックス 18">
            <a:extLst>
              <a:ext uri="{FF2B5EF4-FFF2-40B4-BE49-F238E27FC236}">
                <a16:creationId xmlns:a16="http://schemas.microsoft.com/office/drawing/2014/main" id="{92E519CA-9537-E94E-ABC2-8EA6167999DB}"/>
              </a:ext>
            </a:extLst>
          </p:cNvPr>
          <p:cNvSpPr txBox="1"/>
          <p:nvPr/>
        </p:nvSpPr>
        <p:spPr>
          <a:xfrm>
            <a:off x="8019971" y="3750736"/>
            <a:ext cx="1107996" cy="369332"/>
          </a:xfrm>
          <a:prstGeom prst="rect">
            <a:avLst/>
          </a:prstGeom>
          <a:noFill/>
        </p:spPr>
        <p:txBody>
          <a:bodyPr wrap="none" rtlCol="0">
            <a:spAutoFit/>
          </a:bodyPr>
          <a:lstStyle/>
          <a:p>
            <a:r>
              <a:rPr kumimoji="1" lang="ja-JP" altLang="en-US"/>
              <a:t>時間経過</a:t>
            </a:r>
          </a:p>
        </p:txBody>
      </p:sp>
      <p:sp>
        <p:nvSpPr>
          <p:cNvPr id="21" name="爆発 2 20">
            <a:extLst>
              <a:ext uri="{FF2B5EF4-FFF2-40B4-BE49-F238E27FC236}">
                <a16:creationId xmlns:a16="http://schemas.microsoft.com/office/drawing/2014/main" id="{73E6812F-BA43-BE47-91EA-110663B2092C}"/>
              </a:ext>
            </a:extLst>
          </p:cNvPr>
          <p:cNvSpPr/>
          <p:nvPr/>
        </p:nvSpPr>
        <p:spPr>
          <a:xfrm>
            <a:off x="477570" y="3397519"/>
            <a:ext cx="559158" cy="1075765"/>
          </a:xfrm>
          <a:prstGeom prst="irregularSeal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a:t>災害</a:t>
            </a:r>
          </a:p>
        </p:txBody>
      </p:sp>
      <p:grpSp>
        <p:nvGrpSpPr>
          <p:cNvPr id="36" name="グループ化 35">
            <a:extLst>
              <a:ext uri="{FF2B5EF4-FFF2-40B4-BE49-F238E27FC236}">
                <a16:creationId xmlns:a16="http://schemas.microsoft.com/office/drawing/2014/main" id="{13E785FF-D802-FF4D-859B-9AA0BE81092C}"/>
              </a:ext>
            </a:extLst>
          </p:cNvPr>
          <p:cNvGrpSpPr/>
          <p:nvPr/>
        </p:nvGrpSpPr>
        <p:grpSpPr>
          <a:xfrm>
            <a:off x="776723" y="2259769"/>
            <a:ext cx="7152493" cy="3157278"/>
            <a:chOff x="675123" y="2259769"/>
            <a:chExt cx="7152493" cy="3157278"/>
          </a:xfrm>
        </p:grpSpPr>
        <p:cxnSp>
          <p:nvCxnSpPr>
            <p:cNvPr id="25" name="直線コネクタ 24">
              <a:extLst>
                <a:ext uri="{FF2B5EF4-FFF2-40B4-BE49-F238E27FC236}">
                  <a16:creationId xmlns:a16="http://schemas.microsoft.com/office/drawing/2014/main" id="{7CF309FB-EF68-3F4A-B99E-7765746A99FB}"/>
                </a:ext>
              </a:extLst>
            </p:cNvPr>
            <p:cNvCxnSpPr/>
            <p:nvPr/>
          </p:nvCxnSpPr>
          <p:spPr>
            <a:xfrm>
              <a:off x="675123" y="4462526"/>
              <a:ext cx="97274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6" name="フリーフォーム 25">
              <a:extLst>
                <a:ext uri="{FF2B5EF4-FFF2-40B4-BE49-F238E27FC236}">
                  <a16:creationId xmlns:a16="http://schemas.microsoft.com/office/drawing/2014/main" id="{7D994C54-7335-EA4B-8401-41715AA66A88}"/>
                </a:ext>
              </a:extLst>
            </p:cNvPr>
            <p:cNvSpPr/>
            <p:nvPr/>
          </p:nvSpPr>
          <p:spPr>
            <a:xfrm>
              <a:off x="1610438" y="2259769"/>
              <a:ext cx="6217178" cy="3157278"/>
            </a:xfrm>
            <a:custGeom>
              <a:avLst/>
              <a:gdLst>
                <a:gd name="connsiteX0" fmla="*/ 1200 w 6229878"/>
                <a:gd name="connsiteY0" fmla="*/ 2215412 h 3183112"/>
                <a:gd name="connsiteX1" fmla="*/ 237868 w 6229878"/>
                <a:gd name="connsiteY1" fmla="*/ 257520 h 3183112"/>
                <a:gd name="connsiteX2" fmla="*/ 1474998 w 6229878"/>
                <a:gd name="connsiteY2" fmla="*/ 332823 h 3183112"/>
                <a:gd name="connsiteX3" fmla="*/ 3497435 w 6229878"/>
                <a:gd name="connsiteY3" fmla="*/ 3097539 h 3183112"/>
                <a:gd name="connsiteX4" fmla="*/ 5336993 w 6229878"/>
                <a:gd name="connsiteY4" fmla="*/ 2452080 h 3183112"/>
                <a:gd name="connsiteX5" fmla="*/ 6229878 w 6229878"/>
                <a:gd name="connsiteY5" fmla="*/ 2172381 h 3183112"/>
                <a:gd name="connsiteX0" fmla="*/ 1200 w 6229878"/>
                <a:gd name="connsiteY0" fmla="*/ 2215412 h 3155674"/>
                <a:gd name="connsiteX1" fmla="*/ 237868 w 6229878"/>
                <a:gd name="connsiteY1" fmla="*/ 257520 h 3155674"/>
                <a:gd name="connsiteX2" fmla="*/ 1474998 w 6229878"/>
                <a:gd name="connsiteY2" fmla="*/ 332823 h 3155674"/>
                <a:gd name="connsiteX3" fmla="*/ 3497435 w 6229878"/>
                <a:gd name="connsiteY3" fmla="*/ 3097539 h 3155674"/>
                <a:gd name="connsiteX4" fmla="*/ 5336993 w 6229878"/>
                <a:gd name="connsiteY4" fmla="*/ 2210780 h 3155674"/>
                <a:gd name="connsiteX5" fmla="*/ 6229878 w 6229878"/>
                <a:gd name="connsiteY5" fmla="*/ 2172381 h 3155674"/>
                <a:gd name="connsiteX0" fmla="*/ 1200 w 6217178"/>
                <a:gd name="connsiteY0" fmla="*/ 2215412 h 3157278"/>
                <a:gd name="connsiteX1" fmla="*/ 237868 w 6217178"/>
                <a:gd name="connsiteY1" fmla="*/ 257520 h 3157278"/>
                <a:gd name="connsiteX2" fmla="*/ 1474998 w 6217178"/>
                <a:gd name="connsiteY2" fmla="*/ 332823 h 3157278"/>
                <a:gd name="connsiteX3" fmla="*/ 3497435 w 6217178"/>
                <a:gd name="connsiteY3" fmla="*/ 3097539 h 3157278"/>
                <a:gd name="connsiteX4" fmla="*/ 5336993 w 6217178"/>
                <a:gd name="connsiteY4" fmla="*/ 2210780 h 3157278"/>
                <a:gd name="connsiteX5" fmla="*/ 6217178 w 6217178"/>
                <a:gd name="connsiteY5" fmla="*/ 1956481 h 3157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7178" h="3157278">
                  <a:moveTo>
                    <a:pt x="1200" y="2215412"/>
                  </a:moveTo>
                  <a:cubicBezTo>
                    <a:pt x="-3283" y="1393348"/>
                    <a:pt x="-7765" y="571285"/>
                    <a:pt x="237868" y="257520"/>
                  </a:cubicBezTo>
                  <a:cubicBezTo>
                    <a:pt x="483501" y="-56245"/>
                    <a:pt x="931737" y="-140513"/>
                    <a:pt x="1474998" y="332823"/>
                  </a:cubicBezTo>
                  <a:cubicBezTo>
                    <a:pt x="2018259" y="806159"/>
                    <a:pt x="2853769" y="2784546"/>
                    <a:pt x="3497435" y="3097539"/>
                  </a:cubicBezTo>
                  <a:cubicBezTo>
                    <a:pt x="4141101" y="3410532"/>
                    <a:pt x="4883703" y="2400956"/>
                    <a:pt x="5336993" y="2210780"/>
                  </a:cubicBezTo>
                  <a:cubicBezTo>
                    <a:pt x="5790283" y="2020604"/>
                    <a:pt x="5998439" y="2019234"/>
                    <a:pt x="6217178" y="1956481"/>
                  </a:cubicBezTo>
                </a:path>
              </a:pathLst>
            </a:cu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 name="テキスト ボックス 26">
            <a:extLst>
              <a:ext uri="{FF2B5EF4-FFF2-40B4-BE49-F238E27FC236}">
                <a16:creationId xmlns:a16="http://schemas.microsoft.com/office/drawing/2014/main" id="{0AD76919-5B2F-C54D-9CE9-F089002C81C5}"/>
              </a:ext>
            </a:extLst>
          </p:cNvPr>
          <p:cNvSpPr txBox="1"/>
          <p:nvPr/>
        </p:nvSpPr>
        <p:spPr>
          <a:xfrm>
            <a:off x="919479" y="4711341"/>
            <a:ext cx="1338828"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茫然自失期</a:t>
            </a:r>
          </a:p>
        </p:txBody>
      </p:sp>
      <p:sp>
        <p:nvSpPr>
          <p:cNvPr id="28" name="テキスト ボックス 27">
            <a:extLst>
              <a:ext uri="{FF2B5EF4-FFF2-40B4-BE49-F238E27FC236}">
                <a16:creationId xmlns:a16="http://schemas.microsoft.com/office/drawing/2014/main" id="{D8D0E7C7-F92B-B742-82A7-3B7177DF0658}"/>
              </a:ext>
            </a:extLst>
          </p:cNvPr>
          <p:cNvSpPr txBox="1"/>
          <p:nvPr/>
        </p:nvSpPr>
        <p:spPr>
          <a:xfrm>
            <a:off x="1762163" y="1472922"/>
            <a:ext cx="1569660"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ハネムーン期</a:t>
            </a:r>
          </a:p>
        </p:txBody>
      </p:sp>
      <p:sp>
        <p:nvSpPr>
          <p:cNvPr id="29" name="テキスト ボックス 28">
            <a:extLst>
              <a:ext uri="{FF2B5EF4-FFF2-40B4-BE49-F238E27FC236}">
                <a16:creationId xmlns:a16="http://schemas.microsoft.com/office/drawing/2014/main" id="{8CC467A9-F47F-4949-8F71-84ADD08B6745}"/>
              </a:ext>
            </a:extLst>
          </p:cNvPr>
          <p:cNvSpPr txBox="1"/>
          <p:nvPr/>
        </p:nvSpPr>
        <p:spPr>
          <a:xfrm>
            <a:off x="5491661" y="5676510"/>
            <a:ext cx="877163"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幻滅期</a:t>
            </a:r>
          </a:p>
        </p:txBody>
      </p:sp>
      <p:sp>
        <p:nvSpPr>
          <p:cNvPr id="30" name="テキスト ボックス 29">
            <a:extLst>
              <a:ext uri="{FF2B5EF4-FFF2-40B4-BE49-F238E27FC236}">
                <a16:creationId xmlns:a16="http://schemas.microsoft.com/office/drawing/2014/main" id="{4700FF97-8FCF-5744-87B5-9C1A57AE2CDC}"/>
              </a:ext>
            </a:extLst>
          </p:cNvPr>
          <p:cNvSpPr txBox="1"/>
          <p:nvPr/>
        </p:nvSpPr>
        <p:spPr>
          <a:xfrm>
            <a:off x="919479" y="5130087"/>
            <a:ext cx="1620957" cy="307777"/>
          </a:xfrm>
          <a:prstGeom prst="rect">
            <a:avLst/>
          </a:prstGeom>
          <a:noFill/>
        </p:spPr>
        <p:txBody>
          <a:bodyPr wrap="none" rtlCol="0">
            <a:spAutoFit/>
          </a:bodyPr>
          <a:lstStyle/>
          <a:p>
            <a:r>
              <a:rPr kumimoji="1" lang="ja-JP" altLang="en-US" sz="1400"/>
              <a:t>数時間から数日間</a:t>
            </a:r>
          </a:p>
        </p:txBody>
      </p:sp>
      <p:sp>
        <p:nvSpPr>
          <p:cNvPr id="31" name="テキスト ボックス 30">
            <a:extLst>
              <a:ext uri="{FF2B5EF4-FFF2-40B4-BE49-F238E27FC236}">
                <a16:creationId xmlns:a16="http://schemas.microsoft.com/office/drawing/2014/main" id="{BFBF7C48-E88D-4F4E-910A-670BAD76A7C7}"/>
              </a:ext>
            </a:extLst>
          </p:cNvPr>
          <p:cNvSpPr txBox="1"/>
          <p:nvPr/>
        </p:nvSpPr>
        <p:spPr>
          <a:xfrm>
            <a:off x="1762163" y="1882802"/>
            <a:ext cx="2981907" cy="307777"/>
          </a:xfrm>
          <a:prstGeom prst="rect">
            <a:avLst/>
          </a:prstGeom>
          <a:noFill/>
        </p:spPr>
        <p:txBody>
          <a:bodyPr wrap="none" rtlCol="0">
            <a:spAutoFit/>
          </a:bodyPr>
          <a:lstStyle/>
          <a:p>
            <a:r>
              <a:rPr kumimoji="1" lang="ja-JP" altLang="en-US" sz="1400"/>
              <a:t>数日後から数週間または数ヶ月間</a:t>
            </a:r>
          </a:p>
        </p:txBody>
      </p:sp>
      <p:sp>
        <p:nvSpPr>
          <p:cNvPr id="32" name="テキスト ボックス 31">
            <a:extLst>
              <a:ext uri="{FF2B5EF4-FFF2-40B4-BE49-F238E27FC236}">
                <a16:creationId xmlns:a16="http://schemas.microsoft.com/office/drawing/2014/main" id="{1BC6FAAA-2D41-154E-A06D-87248C27D464}"/>
              </a:ext>
            </a:extLst>
          </p:cNvPr>
          <p:cNvSpPr txBox="1"/>
          <p:nvPr/>
        </p:nvSpPr>
        <p:spPr>
          <a:xfrm>
            <a:off x="5491661" y="6042731"/>
            <a:ext cx="1620957" cy="307777"/>
          </a:xfrm>
          <a:prstGeom prst="rect">
            <a:avLst/>
          </a:prstGeom>
          <a:noFill/>
        </p:spPr>
        <p:txBody>
          <a:bodyPr wrap="none" rtlCol="0">
            <a:spAutoFit/>
          </a:bodyPr>
          <a:lstStyle/>
          <a:p>
            <a:r>
              <a:rPr kumimoji="1" lang="ja-JP" altLang="en-US" sz="1400"/>
              <a:t>数週間後から年余</a:t>
            </a:r>
          </a:p>
        </p:txBody>
      </p:sp>
      <p:sp>
        <p:nvSpPr>
          <p:cNvPr id="33" name="テキスト ボックス 32">
            <a:extLst>
              <a:ext uri="{FF2B5EF4-FFF2-40B4-BE49-F238E27FC236}">
                <a16:creationId xmlns:a16="http://schemas.microsoft.com/office/drawing/2014/main" id="{16024CCC-4B10-8349-B3A1-BA8DEE125532}"/>
              </a:ext>
            </a:extLst>
          </p:cNvPr>
          <p:cNvSpPr txBox="1"/>
          <p:nvPr/>
        </p:nvSpPr>
        <p:spPr>
          <a:xfrm>
            <a:off x="3354643" y="2190579"/>
            <a:ext cx="2041868" cy="461665"/>
          </a:xfrm>
          <a:prstGeom prst="rect">
            <a:avLst/>
          </a:prstGeom>
          <a:noFill/>
        </p:spPr>
        <p:txBody>
          <a:bodyPr wrap="square" rtlCol="0">
            <a:spAutoFit/>
          </a:bodyPr>
          <a:lstStyle/>
          <a:p>
            <a:r>
              <a:rPr kumimoji="1" lang="ja-JP" altLang="en-US" sz="1200"/>
              <a:t>愛他的行為が目立つ時期だが、生活ストレスは増大</a:t>
            </a:r>
          </a:p>
        </p:txBody>
      </p:sp>
      <p:sp>
        <p:nvSpPr>
          <p:cNvPr id="37" name="テキスト ボックス 36">
            <a:extLst>
              <a:ext uri="{FF2B5EF4-FFF2-40B4-BE49-F238E27FC236}">
                <a16:creationId xmlns:a16="http://schemas.microsoft.com/office/drawing/2014/main" id="{873C81DD-4BD0-9345-9A4B-837E53D802FE}"/>
              </a:ext>
            </a:extLst>
          </p:cNvPr>
          <p:cNvSpPr txBox="1"/>
          <p:nvPr/>
        </p:nvSpPr>
        <p:spPr>
          <a:xfrm>
            <a:off x="7137329" y="4657951"/>
            <a:ext cx="877163"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回復期</a:t>
            </a:r>
          </a:p>
        </p:txBody>
      </p:sp>
      <p:sp>
        <p:nvSpPr>
          <p:cNvPr id="3" name="スライド番号プレースホルダー 2">
            <a:extLst>
              <a:ext uri="{FF2B5EF4-FFF2-40B4-BE49-F238E27FC236}">
                <a16:creationId xmlns:a16="http://schemas.microsoft.com/office/drawing/2014/main" id="{DBB075D0-F5CF-064D-B04C-17DADDFBC341}"/>
              </a:ext>
            </a:extLst>
          </p:cNvPr>
          <p:cNvSpPr>
            <a:spLocks noGrp="1"/>
          </p:cNvSpPr>
          <p:nvPr>
            <p:ph type="sldNum" sz="quarter" idx="12"/>
          </p:nvPr>
        </p:nvSpPr>
        <p:spPr/>
        <p:txBody>
          <a:bodyPr/>
          <a:lstStyle/>
          <a:p>
            <a:fld id="{58DD1769-DAE9-6C4E-82F4-B62273FFA290}"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6F8D9566-4EDB-AC47-9B2C-BCA5B28ED1BD}"/>
              </a:ext>
            </a:extLst>
          </p:cNvPr>
          <p:cNvSpPr txBox="1"/>
          <p:nvPr/>
        </p:nvSpPr>
        <p:spPr>
          <a:xfrm>
            <a:off x="80184" y="3460505"/>
            <a:ext cx="461665" cy="1015663"/>
          </a:xfrm>
          <a:prstGeom prst="rect">
            <a:avLst/>
          </a:prstGeom>
          <a:noFill/>
        </p:spPr>
        <p:txBody>
          <a:bodyPr vert="eaVert" wrap="none" rtlCol="0">
            <a:spAutoFit/>
          </a:bodyPr>
          <a:lstStyle/>
          <a:p>
            <a:r>
              <a:rPr kumimoji="1" lang="ja-JP" altLang="en-US"/>
              <a:t>心理状態</a:t>
            </a:r>
          </a:p>
        </p:txBody>
      </p:sp>
    </p:spTree>
    <p:extLst>
      <p:ext uri="{BB962C8B-B14F-4D97-AF65-F5344CB8AC3E}">
        <p14:creationId xmlns:p14="http://schemas.microsoft.com/office/powerpoint/2010/main" val="665744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70A56E-6636-964F-8AFD-D8165D69DA42}"/>
              </a:ext>
            </a:extLst>
          </p:cNvPr>
          <p:cNvSpPr>
            <a:spLocks noGrp="1"/>
          </p:cNvSpPr>
          <p:nvPr>
            <p:ph type="title"/>
          </p:nvPr>
        </p:nvSpPr>
        <p:spPr/>
        <p:txBody>
          <a:bodyPr/>
          <a:lstStyle/>
          <a:p>
            <a:r>
              <a:rPr kumimoji="1" lang="ja-JP" altLang="en-US"/>
              <a:t>災害に関連するストレス</a:t>
            </a:r>
          </a:p>
        </p:txBody>
      </p:sp>
      <p:sp>
        <p:nvSpPr>
          <p:cNvPr id="4" name="角丸四角形 3">
            <a:extLst>
              <a:ext uri="{FF2B5EF4-FFF2-40B4-BE49-F238E27FC236}">
                <a16:creationId xmlns:a16="http://schemas.microsoft.com/office/drawing/2014/main" id="{3D2CF8D0-4EBB-904C-A6C6-A620F545D23C}"/>
              </a:ext>
            </a:extLst>
          </p:cNvPr>
          <p:cNvSpPr/>
          <p:nvPr/>
        </p:nvSpPr>
        <p:spPr>
          <a:xfrm>
            <a:off x="628650" y="1481486"/>
            <a:ext cx="7886700" cy="113602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363538" lvl="1" indent="-352425" defTabSz="685800">
              <a:lnSpc>
                <a:spcPct val="90000"/>
              </a:lnSpc>
              <a:spcBef>
                <a:spcPts val="375"/>
              </a:spcBef>
              <a:buClr>
                <a:srgbClr val="0BD0D9">
                  <a:lumMod val="75000"/>
                </a:srgbClr>
              </a:buClr>
              <a:buFont typeface="ヒラギノ角ゴシック W3" panose="020B0400000000000000" pitchFamily="34" charset="-128"/>
              <a:buChar char="◇"/>
            </a:pPr>
            <a:endParaRPr lang="en-US" altLang="ja-JP" sz="1400" dirty="0">
              <a:solidFill>
                <a:prstClr val="black"/>
              </a:solidFill>
            </a:endParaRPr>
          </a:p>
          <a:p>
            <a:pPr marL="363538" lvl="1" indent="-352425"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災害の体験；地震の揺れや音、火災の炎や熱、爆発の音や熱風など</a:t>
            </a:r>
            <a:endParaRPr lang="en-US" altLang="ja-JP" sz="1400" dirty="0">
              <a:solidFill>
                <a:prstClr val="black"/>
              </a:solidFill>
            </a:endParaRPr>
          </a:p>
          <a:p>
            <a:pPr marL="363538" lvl="1" indent="-352425"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災害による被害；負傷、近親者の死傷、自宅の被害など</a:t>
            </a:r>
            <a:endParaRPr lang="en-US" altLang="ja-JP" sz="1400" dirty="0">
              <a:solidFill>
                <a:prstClr val="black"/>
              </a:solidFill>
            </a:endParaRPr>
          </a:p>
          <a:p>
            <a:pPr marL="363538" lvl="1" indent="-352425"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災害の目撃；死体、火災、家屋の倒壊、人々の混乱など</a:t>
            </a:r>
            <a:endParaRPr lang="en-US" altLang="ja-JP" sz="1400" dirty="0">
              <a:solidFill>
                <a:prstClr val="black"/>
              </a:solidFill>
            </a:endParaRPr>
          </a:p>
        </p:txBody>
      </p:sp>
      <p:sp>
        <p:nvSpPr>
          <p:cNvPr id="5" name="角丸四角形 4">
            <a:extLst>
              <a:ext uri="{FF2B5EF4-FFF2-40B4-BE49-F238E27FC236}">
                <a16:creationId xmlns:a16="http://schemas.microsoft.com/office/drawing/2014/main" id="{DBED48D7-1358-FE43-9109-FBEA7C7C164B}"/>
              </a:ext>
            </a:extLst>
          </p:cNvPr>
          <p:cNvSpPr/>
          <p:nvPr/>
        </p:nvSpPr>
        <p:spPr>
          <a:xfrm>
            <a:off x="831850" y="1236665"/>
            <a:ext cx="2774950" cy="457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b="1"/>
              <a:t>心的トラウマ</a:t>
            </a:r>
            <a:endParaRPr lang="en-US" altLang="ja-JP" b="1" dirty="0"/>
          </a:p>
        </p:txBody>
      </p:sp>
      <p:sp>
        <p:nvSpPr>
          <p:cNvPr id="6" name="角丸四角形 5">
            <a:extLst>
              <a:ext uri="{FF2B5EF4-FFF2-40B4-BE49-F238E27FC236}">
                <a16:creationId xmlns:a16="http://schemas.microsoft.com/office/drawing/2014/main" id="{359FAC15-993E-8746-90BB-200716E44A9A}"/>
              </a:ext>
            </a:extLst>
          </p:cNvPr>
          <p:cNvSpPr/>
          <p:nvPr/>
        </p:nvSpPr>
        <p:spPr>
          <a:xfrm>
            <a:off x="628650" y="2953027"/>
            <a:ext cx="7886700" cy="139631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endParaRPr lang="en-US" altLang="ja-JP" sz="1400" dirty="0">
              <a:solidFill>
                <a:prstClr val="black"/>
              </a:solidFill>
            </a:endParaRP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死別、負傷、家財の喪失などによる悲嘆</a:t>
            </a:r>
            <a:endParaRPr lang="en-US" altLang="ja-JP" sz="1400" dirty="0">
              <a:solidFill>
                <a:prstClr val="black"/>
              </a:solidFill>
            </a:endParaRP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罪責；自分だけが生き残ったこと、適切に振る舞えなかったこと</a:t>
            </a:r>
            <a:endParaRPr lang="en-US" altLang="ja-JP" sz="1400" dirty="0">
              <a:solidFill>
                <a:prstClr val="black"/>
              </a:solidFill>
            </a:endParaRP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周囲に対する怒り；援助の遅れ、情報の混乱など</a:t>
            </a:r>
            <a:endParaRPr lang="en-US" altLang="ja-JP" sz="1400" dirty="0">
              <a:solidFill>
                <a:prstClr val="black"/>
              </a:solidFill>
            </a:endParaRP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過失による災害の場合の過失責任機関・責任者に対する怒り</a:t>
            </a:r>
            <a:endParaRPr lang="en-US" altLang="ja-JP" sz="1400" dirty="0">
              <a:solidFill>
                <a:prstClr val="black"/>
              </a:solidFill>
            </a:endParaRPr>
          </a:p>
        </p:txBody>
      </p:sp>
      <p:sp>
        <p:nvSpPr>
          <p:cNvPr id="7" name="角丸四角形 6">
            <a:extLst>
              <a:ext uri="{FF2B5EF4-FFF2-40B4-BE49-F238E27FC236}">
                <a16:creationId xmlns:a16="http://schemas.microsoft.com/office/drawing/2014/main" id="{6433C087-46D9-CA45-AD20-193394AC8DF9}"/>
              </a:ext>
            </a:extLst>
          </p:cNvPr>
          <p:cNvSpPr/>
          <p:nvPr/>
        </p:nvSpPr>
        <p:spPr>
          <a:xfrm>
            <a:off x="831850" y="2724426"/>
            <a:ext cx="2774950" cy="457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b="1"/>
              <a:t>悲嘆、喪失、怒り、罪責</a:t>
            </a:r>
            <a:endParaRPr lang="en-US" altLang="ja-JP" b="1" dirty="0"/>
          </a:p>
        </p:txBody>
      </p:sp>
      <p:sp>
        <p:nvSpPr>
          <p:cNvPr id="9" name="角丸四角形 8">
            <a:extLst>
              <a:ext uri="{FF2B5EF4-FFF2-40B4-BE49-F238E27FC236}">
                <a16:creationId xmlns:a16="http://schemas.microsoft.com/office/drawing/2014/main" id="{A1BF9C17-76B7-1641-B166-BBA0BA4EAA63}"/>
              </a:ext>
            </a:extLst>
          </p:cNvPr>
          <p:cNvSpPr/>
          <p:nvPr/>
        </p:nvSpPr>
        <p:spPr>
          <a:xfrm>
            <a:off x="628650" y="4684852"/>
            <a:ext cx="7886700" cy="171595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endParaRPr lang="en-US" altLang="ja-JP" sz="1400" dirty="0">
              <a:solidFill>
                <a:prstClr val="black"/>
              </a:solidFill>
            </a:endParaRP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避難、転宅；新しい居住環境でのストレス、集団生活など</a:t>
            </a: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日常生活の破綻；学校、仕事、地域生活、これまでの疾病への治療、乳幼児や高齢者・障害者のケアなど</a:t>
            </a: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新たな対人関係や情報の負担；情報の援助を受けるための対人接触、情報内容の処理</a:t>
            </a: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被災者として注目されることの負担；人目につくことのストレス、同情や好奇の対象になっているのではないかとの不安など</a:t>
            </a:r>
          </a:p>
        </p:txBody>
      </p:sp>
      <p:sp>
        <p:nvSpPr>
          <p:cNvPr id="10" name="角丸四角形 9">
            <a:extLst>
              <a:ext uri="{FF2B5EF4-FFF2-40B4-BE49-F238E27FC236}">
                <a16:creationId xmlns:a16="http://schemas.microsoft.com/office/drawing/2014/main" id="{B3BBD721-8ACE-FB4E-A5CC-CAC7F9A90C02}"/>
              </a:ext>
            </a:extLst>
          </p:cNvPr>
          <p:cNvSpPr/>
          <p:nvPr/>
        </p:nvSpPr>
        <p:spPr>
          <a:xfrm>
            <a:off x="831850" y="4456252"/>
            <a:ext cx="2774950" cy="457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b="1"/>
              <a:t>社会・生活ストレス</a:t>
            </a:r>
            <a:endParaRPr lang="en-US" altLang="ja-JP" b="1" dirty="0"/>
          </a:p>
        </p:txBody>
      </p:sp>
      <p:sp>
        <p:nvSpPr>
          <p:cNvPr id="3" name="スライド番号プレースホルダー 2">
            <a:extLst>
              <a:ext uri="{FF2B5EF4-FFF2-40B4-BE49-F238E27FC236}">
                <a16:creationId xmlns:a16="http://schemas.microsoft.com/office/drawing/2014/main" id="{DB5CD99A-05F9-8B45-AC51-A5C0AA8A54B0}"/>
              </a:ext>
            </a:extLst>
          </p:cNvPr>
          <p:cNvSpPr>
            <a:spLocks noGrp="1"/>
          </p:cNvSpPr>
          <p:nvPr>
            <p:ph type="sldNum" sz="quarter" idx="12"/>
          </p:nvPr>
        </p:nvSpPr>
        <p:spPr/>
        <p:txBody>
          <a:bodyPr/>
          <a:lstStyle/>
          <a:p>
            <a:fld id="{58DD1769-DAE9-6C4E-82F4-B62273FFA290}" type="slidenum">
              <a:rPr kumimoji="1" lang="ja-JP" altLang="en-US" smtClean="0"/>
              <a:t>4</a:t>
            </a:fld>
            <a:endParaRPr kumimoji="1" lang="ja-JP" altLang="en-US"/>
          </a:p>
        </p:txBody>
      </p:sp>
    </p:spTree>
    <p:extLst>
      <p:ext uri="{BB962C8B-B14F-4D97-AF65-F5344CB8AC3E}">
        <p14:creationId xmlns:p14="http://schemas.microsoft.com/office/powerpoint/2010/main" val="89166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DBB737-26D7-F94C-B8C6-BE711B25E3A4}"/>
              </a:ext>
            </a:extLst>
          </p:cNvPr>
          <p:cNvSpPr>
            <a:spLocks noGrp="1"/>
          </p:cNvSpPr>
          <p:nvPr>
            <p:ph type="title"/>
          </p:nvPr>
        </p:nvSpPr>
        <p:spPr/>
        <p:txBody>
          <a:bodyPr/>
          <a:lstStyle/>
          <a:p>
            <a:r>
              <a:rPr kumimoji="1" lang="ja-JP" altLang="en-US"/>
              <a:t>心的外傷後ストレス障害（</a:t>
            </a:r>
            <a:r>
              <a:rPr kumimoji="1" lang="en-US" altLang="ja-JP" dirty="0"/>
              <a:t>PTSD</a:t>
            </a:r>
            <a:r>
              <a:rPr kumimoji="1" lang="ja-JP" altLang="en-US"/>
              <a:t>）</a:t>
            </a:r>
          </a:p>
        </p:txBody>
      </p:sp>
      <p:sp>
        <p:nvSpPr>
          <p:cNvPr id="3" name="コンテンツ プレースホルダー 2">
            <a:extLst>
              <a:ext uri="{FF2B5EF4-FFF2-40B4-BE49-F238E27FC236}">
                <a16:creationId xmlns:a16="http://schemas.microsoft.com/office/drawing/2014/main" id="{BD8554F5-DA1C-884C-93DB-BC9106781379}"/>
              </a:ext>
            </a:extLst>
          </p:cNvPr>
          <p:cNvSpPr>
            <a:spLocks noGrp="1"/>
          </p:cNvSpPr>
          <p:nvPr>
            <p:ph idx="1"/>
          </p:nvPr>
        </p:nvSpPr>
        <p:spPr>
          <a:xfrm>
            <a:off x="628650" y="1272209"/>
            <a:ext cx="7886700" cy="5090491"/>
          </a:xfrm>
        </p:spPr>
        <p:txBody>
          <a:bodyPr>
            <a:normAutofit lnSpcReduction="10000"/>
          </a:bodyPr>
          <a:lstStyle/>
          <a:p>
            <a:r>
              <a:rPr lang="en-US" altLang="ja-JP" dirty="0"/>
              <a:t>Post-traumatic stress disorder; PTSD</a:t>
            </a:r>
          </a:p>
          <a:p>
            <a:r>
              <a:rPr lang="ja-JP" altLang="en-US" dirty="0"/>
              <a:t>診断基準</a:t>
            </a:r>
            <a:r>
              <a:rPr lang="en-US" altLang="ja-JP" dirty="0"/>
              <a:t>DSM-5</a:t>
            </a:r>
            <a:r>
              <a:rPr lang="ja-JP" altLang="en-US" dirty="0"/>
              <a:t>；トラウマ体験から</a:t>
            </a:r>
            <a:r>
              <a:rPr lang="en-US" altLang="ja-JP" dirty="0"/>
              <a:t>1</a:t>
            </a:r>
            <a:r>
              <a:rPr lang="ja-JP" altLang="en-US" dirty="0"/>
              <a:t>ヶ月後においても症状が持続し、苦痛、社会などへの機能の障害を起こしている</a:t>
            </a:r>
            <a:endParaRPr lang="en-US" altLang="ja-JP" dirty="0"/>
          </a:p>
          <a:p>
            <a:pPr lvl="1"/>
            <a:r>
              <a:rPr lang="ja-JP" altLang="en-US" dirty="0"/>
              <a:t>トラウマ体験の定義；災害体験それ自体による衝撃</a:t>
            </a:r>
            <a:endParaRPr lang="en-US" altLang="ja-JP" dirty="0"/>
          </a:p>
          <a:p>
            <a:pPr lvl="1"/>
            <a:r>
              <a:rPr lang="ja-JP" altLang="en-US" b="1" u="sng" dirty="0"/>
              <a:t>侵入症状</a:t>
            </a:r>
            <a:endParaRPr lang="en-US" altLang="ja-JP" b="1" u="sng" dirty="0"/>
          </a:p>
          <a:p>
            <a:pPr lvl="2"/>
            <a:r>
              <a:rPr lang="ja-JP" altLang="en-US" dirty="0"/>
              <a:t>単に「思い出す」ではなく、「頭の中に入り込んでくる」「目の前にありありと、その場面が再現される」「考えたくない、嫌なのに考えてしまう」</a:t>
            </a:r>
            <a:endParaRPr lang="en-US" altLang="ja-JP" dirty="0"/>
          </a:p>
          <a:p>
            <a:pPr lvl="1"/>
            <a:r>
              <a:rPr lang="ja-JP" altLang="en-US" b="1" u="sng" dirty="0"/>
              <a:t>持続的回避</a:t>
            </a:r>
            <a:endParaRPr lang="en-US" altLang="ja-JP" b="1" u="sng" dirty="0"/>
          </a:p>
          <a:p>
            <a:pPr lvl="2"/>
            <a:r>
              <a:rPr lang="ja-JP" altLang="en-US" dirty="0"/>
              <a:t>災害についての、苦痛な記憶、思考、感情や、それらを呼び起こすような人、場所、会話、行動、物、状況などを避けようとすること</a:t>
            </a:r>
            <a:endParaRPr lang="en-US" altLang="ja-JP" dirty="0"/>
          </a:p>
          <a:p>
            <a:pPr lvl="1"/>
            <a:r>
              <a:rPr lang="ja-JP" altLang="en-US" b="1" u="sng" dirty="0"/>
              <a:t>認知と気分の陰性変化</a:t>
            </a:r>
            <a:endParaRPr lang="en-US" altLang="ja-JP" b="1" u="sng" dirty="0"/>
          </a:p>
          <a:p>
            <a:pPr lvl="2"/>
            <a:r>
              <a:rPr lang="ja-JP" altLang="en-US" dirty="0"/>
              <a:t>災害の重要な側面を思い出せないことや、過剰に否定的な信念や予想が含まれる</a:t>
            </a:r>
            <a:endParaRPr lang="en-US" altLang="ja-JP" dirty="0"/>
          </a:p>
          <a:p>
            <a:pPr lvl="2"/>
            <a:r>
              <a:rPr lang="ja-JP" altLang="en-US" dirty="0"/>
              <a:t>恐怖、戦慄、怒り、罪悪感、恥などの持続や、重要な活動への意欲低下、他者からの孤立感、疎外感などのネガティブな感情に支配され、幸福や満足、愛情を感じられないなど、うつ病と重複する症状も見られる</a:t>
            </a:r>
            <a:endParaRPr lang="en-US" altLang="ja-JP" dirty="0"/>
          </a:p>
          <a:p>
            <a:pPr lvl="1"/>
            <a:r>
              <a:rPr lang="ja-JP" altLang="en-US" b="1" u="sng" dirty="0"/>
              <a:t>覚醒と反応性の変化</a:t>
            </a:r>
            <a:endParaRPr lang="en-US" altLang="ja-JP" b="1" u="sng" dirty="0"/>
          </a:p>
          <a:p>
            <a:pPr lvl="2"/>
            <a:r>
              <a:rPr lang="ja-JP" altLang="en-US" dirty="0"/>
              <a:t>攻撃性や苛立ち、激しい怒りや無謀あるいは自己破壊的な行動</a:t>
            </a:r>
            <a:endParaRPr lang="en-US" altLang="ja-JP" dirty="0"/>
          </a:p>
          <a:p>
            <a:pPr lvl="2"/>
            <a:r>
              <a:rPr lang="ja-JP" altLang="en-US" dirty="0"/>
              <a:t>過度の警戒心や過剰な驚愕反応で、集中困難や睡眠障害も伴う</a:t>
            </a:r>
            <a:endParaRPr lang="en-US" altLang="ja-JP" dirty="0"/>
          </a:p>
          <a:p>
            <a:r>
              <a:rPr lang="ja-JP" altLang="en-US" dirty="0"/>
              <a:t>１ヶ月未満であれば急性ストレス障害（</a:t>
            </a:r>
            <a:r>
              <a:rPr lang="en-US" altLang="ja-JP" dirty="0"/>
              <a:t>ASD</a:t>
            </a:r>
            <a:r>
              <a:rPr lang="ja-JP" altLang="en-US" dirty="0"/>
              <a:t>）</a:t>
            </a:r>
            <a:endParaRPr lang="en-US" altLang="ja-JP" dirty="0"/>
          </a:p>
        </p:txBody>
      </p:sp>
      <p:sp>
        <p:nvSpPr>
          <p:cNvPr id="4" name="スライド番号プレースホルダー 3">
            <a:extLst>
              <a:ext uri="{FF2B5EF4-FFF2-40B4-BE49-F238E27FC236}">
                <a16:creationId xmlns:a16="http://schemas.microsoft.com/office/drawing/2014/main" id="{E156A37A-8C37-6E4B-94F2-2E28391CA1E2}"/>
              </a:ext>
            </a:extLst>
          </p:cNvPr>
          <p:cNvSpPr>
            <a:spLocks noGrp="1"/>
          </p:cNvSpPr>
          <p:nvPr>
            <p:ph type="sldNum" sz="quarter" idx="12"/>
          </p:nvPr>
        </p:nvSpPr>
        <p:spPr/>
        <p:txBody>
          <a:bodyPr/>
          <a:lstStyle/>
          <a:p>
            <a:fld id="{58DD1769-DAE9-6C4E-82F4-B62273FFA290}" type="slidenum">
              <a:rPr kumimoji="1" lang="ja-JP" altLang="en-US" smtClean="0"/>
              <a:t>5</a:t>
            </a:fld>
            <a:endParaRPr kumimoji="1" lang="ja-JP" altLang="en-US"/>
          </a:p>
        </p:txBody>
      </p:sp>
    </p:spTree>
    <p:extLst>
      <p:ext uri="{BB962C8B-B14F-4D97-AF65-F5344CB8AC3E}">
        <p14:creationId xmlns:p14="http://schemas.microsoft.com/office/powerpoint/2010/main" val="2668498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6C0572-6F92-C547-8D6F-688BEB5DFDDD}"/>
              </a:ext>
            </a:extLst>
          </p:cNvPr>
          <p:cNvSpPr>
            <a:spLocks noGrp="1"/>
          </p:cNvSpPr>
          <p:nvPr>
            <p:ph type="title"/>
          </p:nvPr>
        </p:nvSpPr>
        <p:spPr/>
        <p:txBody>
          <a:bodyPr/>
          <a:lstStyle/>
          <a:p>
            <a:r>
              <a:rPr lang="ja-JP" altLang="en-US"/>
              <a:t>悲嘆反応</a:t>
            </a:r>
          </a:p>
        </p:txBody>
      </p:sp>
      <p:sp>
        <p:nvSpPr>
          <p:cNvPr id="3" name="コンテンツ プレースホルダー 2">
            <a:extLst>
              <a:ext uri="{FF2B5EF4-FFF2-40B4-BE49-F238E27FC236}">
                <a16:creationId xmlns:a16="http://schemas.microsoft.com/office/drawing/2014/main" id="{7978D523-45DF-3146-BB24-86C8E5FBC725}"/>
              </a:ext>
            </a:extLst>
          </p:cNvPr>
          <p:cNvSpPr>
            <a:spLocks noGrp="1"/>
          </p:cNvSpPr>
          <p:nvPr>
            <p:ph idx="1"/>
          </p:nvPr>
        </p:nvSpPr>
        <p:spPr/>
        <p:txBody>
          <a:bodyPr/>
          <a:lstStyle/>
          <a:p>
            <a:pPr>
              <a:lnSpc>
                <a:spcPct val="100000"/>
              </a:lnSpc>
            </a:pPr>
            <a:r>
              <a:rPr lang="ja-JP" altLang="en-US"/>
              <a:t>喪失体験の後に現れる悲嘆反応</a:t>
            </a:r>
            <a:endParaRPr lang="en-US" altLang="ja-JP" dirty="0"/>
          </a:p>
          <a:p>
            <a:pPr lvl="1">
              <a:lnSpc>
                <a:spcPct val="100000"/>
              </a:lnSpc>
              <a:buFont typeface="+mj-lt"/>
              <a:buAutoNum type="arabicPeriod"/>
            </a:pPr>
            <a:r>
              <a:rPr lang="ja-JP" altLang="en-US"/>
              <a:t>ショック・茫然自失・感覚鈍麻；頭が真っ白になった状態</a:t>
            </a:r>
            <a:endParaRPr lang="en-US" altLang="ja-JP" dirty="0"/>
          </a:p>
          <a:p>
            <a:pPr lvl="1">
              <a:lnSpc>
                <a:spcPct val="100000"/>
              </a:lnSpc>
              <a:buFont typeface="+mj-lt"/>
              <a:buAutoNum type="arabicPeriod"/>
            </a:pPr>
            <a:r>
              <a:rPr lang="ja-JP" altLang="en-US"/>
              <a:t>混乱・興奮・パニック状態；泣き叫ぶなど</a:t>
            </a:r>
            <a:endParaRPr lang="en-US" altLang="ja-JP" dirty="0"/>
          </a:p>
          <a:p>
            <a:pPr lvl="1">
              <a:lnSpc>
                <a:spcPct val="100000"/>
              </a:lnSpc>
              <a:buFont typeface="+mj-lt"/>
              <a:buAutoNum type="arabicPeriod"/>
            </a:pPr>
            <a:r>
              <a:rPr lang="ja-JP" altLang="en-US"/>
              <a:t>事実の否認；喪失した事実（愛する人の死など）を認めたくない、信じたくないという心理</a:t>
            </a:r>
            <a:endParaRPr lang="en-US" altLang="ja-JP" dirty="0"/>
          </a:p>
          <a:p>
            <a:pPr lvl="1">
              <a:lnSpc>
                <a:spcPct val="100000"/>
              </a:lnSpc>
              <a:buFont typeface="+mj-lt"/>
              <a:buAutoNum type="arabicPeriod"/>
            </a:pPr>
            <a:r>
              <a:rPr lang="ja-JP" altLang="en-US"/>
              <a:t>怒り；人為災害など加害者がいる場合、また時には理不尽な怒りとして第三者やケアする救援者に向けられることもある</a:t>
            </a:r>
            <a:endParaRPr lang="en-US" altLang="ja-JP" dirty="0"/>
          </a:p>
          <a:p>
            <a:pPr lvl="1">
              <a:lnSpc>
                <a:spcPct val="100000"/>
              </a:lnSpc>
              <a:buFont typeface="+mj-lt"/>
              <a:buAutoNum type="arabicPeriod"/>
            </a:pPr>
            <a:r>
              <a:rPr lang="ja-JP" altLang="en-US"/>
              <a:t>起こり得ないことを夢想し願う；どこかで生きていると考えるなど、奇跡を願うような気持ち</a:t>
            </a:r>
            <a:endParaRPr lang="en-US" altLang="ja-JP" dirty="0"/>
          </a:p>
          <a:p>
            <a:pPr lvl="1">
              <a:lnSpc>
                <a:spcPct val="100000"/>
              </a:lnSpc>
              <a:buFont typeface="+mj-lt"/>
              <a:buAutoNum type="arabicPeriod"/>
            </a:pPr>
            <a:r>
              <a:rPr lang="ja-JP" altLang="en-US"/>
              <a:t>後悔・自責；サバイバーズギルトとも呼ばれ、「なぜ助けてあげられなかったのか」と自分を責めたりする</a:t>
            </a:r>
            <a:endParaRPr lang="en-US" altLang="ja-JP" dirty="0"/>
          </a:p>
          <a:p>
            <a:pPr lvl="1">
              <a:lnSpc>
                <a:spcPct val="100000"/>
              </a:lnSpc>
              <a:buFont typeface="+mj-lt"/>
              <a:buAutoNum type="arabicPeriod"/>
            </a:pPr>
            <a:r>
              <a:rPr lang="ja-JP" altLang="en-US"/>
              <a:t>事実に直面し、落ち込む（抑うつ）</a:t>
            </a:r>
            <a:endParaRPr lang="en-US" altLang="ja-JP" dirty="0"/>
          </a:p>
          <a:p>
            <a:pPr lvl="1">
              <a:lnSpc>
                <a:spcPct val="100000"/>
              </a:lnSpc>
              <a:buFont typeface="+mj-lt"/>
              <a:buAutoNum type="arabicPeriod"/>
            </a:pPr>
            <a:r>
              <a:rPr lang="ja-JP" altLang="en-US"/>
              <a:t>絶望・深い悲しみ</a:t>
            </a:r>
            <a:endParaRPr lang="en-US" altLang="ja-JP" dirty="0"/>
          </a:p>
          <a:p>
            <a:pPr lvl="1">
              <a:lnSpc>
                <a:spcPct val="100000"/>
              </a:lnSpc>
              <a:buFont typeface="+mj-lt"/>
              <a:buAutoNum type="arabicPeriod"/>
            </a:pPr>
            <a:r>
              <a:rPr lang="ja-JP" altLang="en-US"/>
              <a:t>事実を受け入れる</a:t>
            </a:r>
            <a:endParaRPr lang="en-US" altLang="ja-JP" dirty="0"/>
          </a:p>
          <a:p>
            <a:pPr lvl="1">
              <a:lnSpc>
                <a:spcPct val="100000"/>
              </a:lnSpc>
              <a:buFont typeface="+mj-lt"/>
              <a:buAutoNum type="arabicPeriod"/>
            </a:pPr>
            <a:r>
              <a:rPr lang="ja-JP" altLang="en-US"/>
              <a:t>再適応；新たな環境に適応する</a:t>
            </a:r>
          </a:p>
        </p:txBody>
      </p:sp>
      <p:sp>
        <p:nvSpPr>
          <p:cNvPr id="4" name="スライド番号プレースホルダー 3">
            <a:extLst>
              <a:ext uri="{FF2B5EF4-FFF2-40B4-BE49-F238E27FC236}">
                <a16:creationId xmlns:a16="http://schemas.microsoft.com/office/drawing/2014/main" id="{9769B169-BFA8-1540-8473-C7068E450CED}"/>
              </a:ext>
            </a:extLst>
          </p:cNvPr>
          <p:cNvSpPr>
            <a:spLocks noGrp="1"/>
          </p:cNvSpPr>
          <p:nvPr>
            <p:ph type="sldNum" sz="quarter" idx="12"/>
          </p:nvPr>
        </p:nvSpPr>
        <p:spPr/>
        <p:txBody>
          <a:bodyPr/>
          <a:lstStyle/>
          <a:p>
            <a:fld id="{58DD1769-DAE9-6C4E-82F4-B62273FFA290}" type="slidenum">
              <a:rPr kumimoji="1" lang="ja-JP" altLang="en-US" smtClean="0"/>
              <a:t>6</a:t>
            </a:fld>
            <a:endParaRPr kumimoji="1" lang="ja-JP" altLang="en-US"/>
          </a:p>
        </p:txBody>
      </p:sp>
    </p:spTree>
    <p:extLst>
      <p:ext uri="{BB962C8B-B14F-4D97-AF65-F5344CB8AC3E}">
        <p14:creationId xmlns:p14="http://schemas.microsoft.com/office/powerpoint/2010/main" val="3599157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8A5AFB-7511-774E-AA29-1C7080BCD9C7}"/>
              </a:ext>
            </a:extLst>
          </p:cNvPr>
          <p:cNvSpPr>
            <a:spLocks noGrp="1"/>
          </p:cNvSpPr>
          <p:nvPr>
            <p:ph type="title"/>
          </p:nvPr>
        </p:nvSpPr>
        <p:spPr/>
        <p:txBody>
          <a:bodyPr/>
          <a:lstStyle/>
          <a:p>
            <a:r>
              <a:rPr kumimoji="1" lang="ja-JP" altLang="en-US"/>
              <a:t>被災者の回復の二極化</a:t>
            </a:r>
          </a:p>
        </p:txBody>
      </p:sp>
      <p:sp>
        <p:nvSpPr>
          <p:cNvPr id="14" name="フリーフォーム 13">
            <a:extLst>
              <a:ext uri="{FF2B5EF4-FFF2-40B4-BE49-F238E27FC236}">
                <a16:creationId xmlns:a16="http://schemas.microsoft.com/office/drawing/2014/main" id="{91064D8C-2082-444F-BCF0-352D27C59DBE}"/>
              </a:ext>
            </a:extLst>
          </p:cNvPr>
          <p:cNvSpPr/>
          <p:nvPr/>
        </p:nvSpPr>
        <p:spPr>
          <a:xfrm flipV="1">
            <a:off x="1083147" y="1801802"/>
            <a:ext cx="6472203" cy="4140200"/>
          </a:xfrm>
          <a:custGeom>
            <a:avLst/>
            <a:gdLst>
              <a:gd name="connsiteX0" fmla="*/ 0 w 5194353"/>
              <a:gd name="connsiteY0" fmla="*/ 0 h 4120932"/>
              <a:gd name="connsiteX1" fmla="*/ 2019300 w 5194353"/>
              <a:gd name="connsiteY1" fmla="*/ 685800 h 4120932"/>
              <a:gd name="connsiteX2" fmla="*/ 2603500 w 5194353"/>
              <a:gd name="connsiteY2" fmla="*/ 2603500 h 4120932"/>
              <a:gd name="connsiteX3" fmla="*/ 4673600 w 5194353"/>
              <a:gd name="connsiteY3" fmla="*/ 2895600 h 4120932"/>
              <a:gd name="connsiteX4" fmla="*/ 5194300 w 5194353"/>
              <a:gd name="connsiteY4" fmla="*/ 4089400 h 4120932"/>
              <a:gd name="connsiteX5" fmla="*/ 4699000 w 5194353"/>
              <a:gd name="connsiteY5" fmla="*/ 3657600 h 4120932"/>
              <a:gd name="connsiteX0" fmla="*/ 0 w 5194300"/>
              <a:gd name="connsiteY0" fmla="*/ 0 h 4089400"/>
              <a:gd name="connsiteX1" fmla="*/ 2019300 w 5194300"/>
              <a:gd name="connsiteY1" fmla="*/ 685800 h 4089400"/>
              <a:gd name="connsiteX2" fmla="*/ 2603500 w 5194300"/>
              <a:gd name="connsiteY2" fmla="*/ 26035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2603500 w 5194300"/>
              <a:gd name="connsiteY2" fmla="*/ 26035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1993900 w 5194300"/>
              <a:gd name="connsiteY2" fmla="*/ 22352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1993900 w 5194300"/>
              <a:gd name="connsiteY2" fmla="*/ 2235200 h 4089400"/>
              <a:gd name="connsiteX3" fmla="*/ 3606800 w 5194300"/>
              <a:gd name="connsiteY3" fmla="*/ 2476500 h 4089400"/>
              <a:gd name="connsiteX4" fmla="*/ 5194300 w 51943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606800 w 3937000"/>
              <a:gd name="connsiteY3" fmla="*/ 2476500 h 4089400"/>
              <a:gd name="connsiteX4" fmla="*/ 3937000 w 39370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568700 w 3937000"/>
              <a:gd name="connsiteY3" fmla="*/ 2667000 h 4089400"/>
              <a:gd name="connsiteX4" fmla="*/ 3937000 w 39370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568700 w 3937000"/>
              <a:gd name="connsiteY3" fmla="*/ 2667000 h 4089400"/>
              <a:gd name="connsiteX4" fmla="*/ 3937000 w 3937000"/>
              <a:gd name="connsiteY4" fmla="*/ 4089400 h 4089400"/>
              <a:gd name="connsiteX5" fmla="*/ 0 w 3937000"/>
              <a:gd name="connsiteY5" fmla="*/ 0 h 4089400"/>
              <a:gd name="connsiteX0" fmla="*/ 0 w 4063382"/>
              <a:gd name="connsiteY0" fmla="*/ 0 h 4103379"/>
              <a:gd name="connsiteX1" fmla="*/ 1498600 w 4063382"/>
              <a:gd name="connsiteY1" fmla="*/ 482600 h 4103379"/>
              <a:gd name="connsiteX2" fmla="*/ 1993900 w 4063382"/>
              <a:gd name="connsiteY2" fmla="*/ 2235200 h 4103379"/>
              <a:gd name="connsiteX3" fmla="*/ 3568700 w 4063382"/>
              <a:gd name="connsiteY3" fmla="*/ 2667000 h 4103379"/>
              <a:gd name="connsiteX4" fmla="*/ 3937000 w 4063382"/>
              <a:gd name="connsiteY4" fmla="*/ 4089400 h 4103379"/>
              <a:gd name="connsiteX5" fmla="*/ 1612900 w 4063382"/>
              <a:gd name="connsiteY5" fmla="*/ 1701800 h 4103379"/>
              <a:gd name="connsiteX6" fmla="*/ 0 w 4063382"/>
              <a:gd name="connsiteY6" fmla="*/ 0 h 4103379"/>
              <a:gd name="connsiteX0" fmla="*/ 0 w 4179128"/>
              <a:gd name="connsiteY0" fmla="*/ 0 h 4208912"/>
              <a:gd name="connsiteX1" fmla="*/ 1498600 w 4179128"/>
              <a:gd name="connsiteY1" fmla="*/ 482600 h 4208912"/>
              <a:gd name="connsiteX2" fmla="*/ 1993900 w 4179128"/>
              <a:gd name="connsiteY2" fmla="*/ 2235200 h 4208912"/>
              <a:gd name="connsiteX3" fmla="*/ 3568700 w 4179128"/>
              <a:gd name="connsiteY3" fmla="*/ 2667000 h 4208912"/>
              <a:gd name="connsiteX4" fmla="*/ 3937000 w 4179128"/>
              <a:gd name="connsiteY4" fmla="*/ 4089400 h 4208912"/>
              <a:gd name="connsiteX5" fmla="*/ 25400 w 4179128"/>
              <a:gd name="connsiteY5" fmla="*/ 4140200 h 4208912"/>
              <a:gd name="connsiteX6" fmla="*/ 0 w 4179128"/>
              <a:gd name="connsiteY6" fmla="*/ 0 h 4208912"/>
              <a:gd name="connsiteX0" fmla="*/ 0 w 3937496"/>
              <a:gd name="connsiteY0" fmla="*/ 0 h 4140200"/>
              <a:gd name="connsiteX1" fmla="*/ 1498600 w 3937496"/>
              <a:gd name="connsiteY1" fmla="*/ 482600 h 4140200"/>
              <a:gd name="connsiteX2" fmla="*/ 1993900 w 3937496"/>
              <a:gd name="connsiteY2" fmla="*/ 2235200 h 4140200"/>
              <a:gd name="connsiteX3" fmla="*/ 3568700 w 3937496"/>
              <a:gd name="connsiteY3" fmla="*/ 2667000 h 4140200"/>
              <a:gd name="connsiteX4" fmla="*/ 3937000 w 3937496"/>
              <a:gd name="connsiteY4" fmla="*/ 4089400 h 4140200"/>
              <a:gd name="connsiteX5" fmla="*/ 25400 w 3937496"/>
              <a:gd name="connsiteY5" fmla="*/ 4140200 h 4140200"/>
              <a:gd name="connsiteX6" fmla="*/ 0 w 3937496"/>
              <a:gd name="connsiteY6" fmla="*/ 0 h 4140200"/>
              <a:gd name="connsiteX0" fmla="*/ 12700 w 4194623"/>
              <a:gd name="connsiteY0" fmla="*/ 0 h 4204125"/>
              <a:gd name="connsiteX1" fmla="*/ 1511300 w 4194623"/>
              <a:gd name="connsiteY1" fmla="*/ 482600 h 4204125"/>
              <a:gd name="connsiteX2" fmla="*/ 2006600 w 4194623"/>
              <a:gd name="connsiteY2" fmla="*/ 2235200 h 4204125"/>
              <a:gd name="connsiteX3" fmla="*/ 3581400 w 4194623"/>
              <a:gd name="connsiteY3" fmla="*/ 2667000 h 4204125"/>
              <a:gd name="connsiteX4" fmla="*/ 3949700 w 4194623"/>
              <a:gd name="connsiteY4" fmla="*/ 4089400 h 4204125"/>
              <a:gd name="connsiteX5" fmla="*/ 0 w 4194623"/>
              <a:gd name="connsiteY5" fmla="*/ 4127500 h 4204125"/>
              <a:gd name="connsiteX6" fmla="*/ 12700 w 4194623"/>
              <a:gd name="connsiteY6" fmla="*/ 0 h 4204125"/>
              <a:gd name="connsiteX0" fmla="*/ 12700 w 3949700"/>
              <a:gd name="connsiteY0" fmla="*/ 0 h 4127500"/>
              <a:gd name="connsiteX1" fmla="*/ 1511300 w 3949700"/>
              <a:gd name="connsiteY1" fmla="*/ 482600 h 4127500"/>
              <a:gd name="connsiteX2" fmla="*/ 2006600 w 3949700"/>
              <a:gd name="connsiteY2" fmla="*/ 2235200 h 4127500"/>
              <a:gd name="connsiteX3" fmla="*/ 3581400 w 3949700"/>
              <a:gd name="connsiteY3" fmla="*/ 2667000 h 4127500"/>
              <a:gd name="connsiteX4" fmla="*/ 3949700 w 3949700"/>
              <a:gd name="connsiteY4" fmla="*/ 4089400 h 4127500"/>
              <a:gd name="connsiteX5" fmla="*/ 0 w 3949700"/>
              <a:gd name="connsiteY5" fmla="*/ 4127500 h 4127500"/>
              <a:gd name="connsiteX6" fmla="*/ 12700 w 3949700"/>
              <a:gd name="connsiteY6" fmla="*/ 0 h 4127500"/>
              <a:gd name="connsiteX0" fmla="*/ 12700 w 3962400"/>
              <a:gd name="connsiteY0" fmla="*/ 0 h 4140301"/>
              <a:gd name="connsiteX1" fmla="*/ 1511300 w 3962400"/>
              <a:gd name="connsiteY1" fmla="*/ 482600 h 4140301"/>
              <a:gd name="connsiteX2" fmla="*/ 2006600 w 3962400"/>
              <a:gd name="connsiteY2" fmla="*/ 2235200 h 4140301"/>
              <a:gd name="connsiteX3" fmla="*/ 3581400 w 3962400"/>
              <a:gd name="connsiteY3" fmla="*/ 2667000 h 4140301"/>
              <a:gd name="connsiteX4" fmla="*/ 3962400 w 3962400"/>
              <a:gd name="connsiteY4" fmla="*/ 4140200 h 4140301"/>
              <a:gd name="connsiteX5" fmla="*/ 0 w 3962400"/>
              <a:gd name="connsiteY5" fmla="*/ 4127500 h 4140301"/>
              <a:gd name="connsiteX6" fmla="*/ 12700 w 3962400"/>
              <a:gd name="connsiteY6" fmla="*/ 0 h 4140301"/>
              <a:gd name="connsiteX0" fmla="*/ 12700 w 3949700"/>
              <a:gd name="connsiteY0" fmla="*/ 0 h 4127500"/>
              <a:gd name="connsiteX1" fmla="*/ 1511300 w 3949700"/>
              <a:gd name="connsiteY1" fmla="*/ 482600 h 4127500"/>
              <a:gd name="connsiteX2" fmla="*/ 2006600 w 3949700"/>
              <a:gd name="connsiteY2" fmla="*/ 2235200 h 4127500"/>
              <a:gd name="connsiteX3" fmla="*/ 3581400 w 3949700"/>
              <a:gd name="connsiteY3" fmla="*/ 2667000 h 4127500"/>
              <a:gd name="connsiteX4" fmla="*/ 3949700 w 3949700"/>
              <a:gd name="connsiteY4" fmla="*/ 4102100 h 4127500"/>
              <a:gd name="connsiteX5" fmla="*/ 0 w 3949700"/>
              <a:gd name="connsiteY5" fmla="*/ 4127500 h 4127500"/>
              <a:gd name="connsiteX6" fmla="*/ 12700 w 3949700"/>
              <a:gd name="connsiteY6" fmla="*/ 0 h 4127500"/>
              <a:gd name="connsiteX0" fmla="*/ 1222 w 4182213"/>
              <a:gd name="connsiteY0" fmla="*/ 0 h 4217761"/>
              <a:gd name="connsiteX1" fmla="*/ 1499822 w 4182213"/>
              <a:gd name="connsiteY1" fmla="*/ 482600 h 4217761"/>
              <a:gd name="connsiteX2" fmla="*/ 1995122 w 4182213"/>
              <a:gd name="connsiteY2" fmla="*/ 2235200 h 4217761"/>
              <a:gd name="connsiteX3" fmla="*/ 3569922 w 4182213"/>
              <a:gd name="connsiteY3" fmla="*/ 2667000 h 4217761"/>
              <a:gd name="connsiteX4" fmla="*/ 3938222 w 4182213"/>
              <a:gd name="connsiteY4" fmla="*/ 4102100 h 4217761"/>
              <a:gd name="connsiteX5" fmla="*/ 1222 w 4182213"/>
              <a:gd name="connsiteY5" fmla="*/ 4140200 h 4217761"/>
              <a:gd name="connsiteX6" fmla="*/ 1222 w 4182213"/>
              <a:gd name="connsiteY6" fmla="*/ 0 h 4217761"/>
              <a:gd name="connsiteX0" fmla="*/ 1222 w 4182213"/>
              <a:gd name="connsiteY0" fmla="*/ 0 h 4217761"/>
              <a:gd name="connsiteX1" fmla="*/ 1499822 w 4182213"/>
              <a:gd name="connsiteY1" fmla="*/ 482600 h 4217761"/>
              <a:gd name="connsiteX2" fmla="*/ 1995122 w 4182213"/>
              <a:gd name="connsiteY2" fmla="*/ 2235200 h 4217761"/>
              <a:gd name="connsiteX3" fmla="*/ 3569922 w 4182213"/>
              <a:gd name="connsiteY3" fmla="*/ 2667000 h 4217761"/>
              <a:gd name="connsiteX4" fmla="*/ 3938222 w 4182213"/>
              <a:gd name="connsiteY4" fmla="*/ 4102100 h 4217761"/>
              <a:gd name="connsiteX5" fmla="*/ 1222 w 4182213"/>
              <a:gd name="connsiteY5" fmla="*/ 4140200 h 4217761"/>
              <a:gd name="connsiteX6" fmla="*/ 1222 w 4182213"/>
              <a:gd name="connsiteY6" fmla="*/ 0 h 4217761"/>
              <a:gd name="connsiteX0" fmla="*/ 1222 w 4017544"/>
              <a:gd name="connsiteY0" fmla="*/ 0 h 4140200"/>
              <a:gd name="connsiteX1" fmla="*/ 1499822 w 4017544"/>
              <a:gd name="connsiteY1" fmla="*/ 482600 h 4140200"/>
              <a:gd name="connsiteX2" fmla="*/ 1995122 w 4017544"/>
              <a:gd name="connsiteY2" fmla="*/ 2235200 h 4140200"/>
              <a:gd name="connsiteX3" fmla="*/ 3569922 w 4017544"/>
              <a:gd name="connsiteY3" fmla="*/ 2667000 h 4140200"/>
              <a:gd name="connsiteX4" fmla="*/ 3938222 w 4017544"/>
              <a:gd name="connsiteY4" fmla="*/ 4102100 h 4140200"/>
              <a:gd name="connsiteX5" fmla="*/ 1222 w 4017544"/>
              <a:gd name="connsiteY5" fmla="*/ 4140200 h 4140200"/>
              <a:gd name="connsiteX6" fmla="*/ 1222 w 4017544"/>
              <a:gd name="connsiteY6" fmla="*/ 0 h 4140200"/>
              <a:gd name="connsiteX0" fmla="*/ 1222 w 3938226"/>
              <a:gd name="connsiteY0" fmla="*/ 0 h 4140200"/>
              <a:gd name="connsiteX1" fmla="*/ 1499822 w 3938226"/>
              <a:gd name="connsiteY1" fmla="*/ 482600 h 4140200"/>
              <a:gd name="connsiteX2" fmla="*/ 1995122 w 3938226"/>
              <a:gd name="connsiteY2" fmla="*/ 2235200 h 4140200"/>
              <a:gd name="connsiteX3" fmla="*/ 3569922 w 3938226"/>
              <a:gd name="connsiteY3" fmla="*/ 2667000 h 4140200"/>
              <a:gd name="connsiteX4" fmla="*/ 3938222 w 3938226"/>
              <a:gd name="connsiteY4" fmla="*/ 4102100 h 4140200"/>
              <a:gd name="connsiteX5" fmla="*/ 1222 w 3938226"/>
              <a:gd name="connsiteY5" fmla="*/ 4140200 h 4140200"/>
              <a:gd name="connsiteX6" fmla="*/ 1222 w 3938226"/>
              <a:gd name="connsiteY6" fmla="*/ 0 h 4140200"/>
              <a:gd name="connsiteX0" fmla="*/ 1222 w 3925527"/>
              <a:gd name="connsiteY0" fmla="*/ 0 h 4141014"/>
              <a:gd name="connsiteX1" fmla="*/ 1499822 w 3925527"/>
              <a:gd name="connsiteY1" fmla="*/ 482600 h 4141014"/>
              <a:gd name="connsiteX2" fmla="*/ 1995122 w 3925527"/>
              <a:gd name="connsiteY2" fmla="*/ 2235200 h 4141014"/>
              <a:gd name="connsiteX3" fmla="*/ 3569922 w 3925527"/>
              <a:gd name="connsiteY3" fmla="*/ 2667000 h 4141014"/>
              <a:gd name="connsiteX4" fmla="*/ 3925522 w 3925527"/>
              <a:gd name="connsiteY4" fmla="*/ 4127500 h 4141014"/>
              <a:gd name="connsiteX5" fmla="*/ 1222 w 3925527"/>
              <a:gd name="connsiteY5" fmla="*/ 4140200 h 4141014"/>
              <a:gd name="connsiteX6" fmla="*/ 1222 w 3925527"/>
              <a:gd name="connsiteY6" fmla="*/ 0 h 4141014"/>
              <a:gd name="connsiteX0" fmla="*/ 1222 w 3925527"/>
              <a:gd name="connsiteY0" fmla="*/ 0 h 4141014"/>
              <a:gd name="connsiteX1" fmla="*/ 945213 w 3925527"/>
              <a:gd name="connsiteY1" fmla="*/ 495300 h 4141014"/>
              <a:gd name="connsiteX2" fmla="*/ 1995122 w 3925527"/>
              <a:gd name="connsiteY2" fmla="*/ 2235200 h 4141014"/>
              <a:gd name="connsiteX3" fmla="*/ 3569922 w 3925527"/>
              <a:gd name="connsiteY3" fmla="*/ 2667000 h 4141014"/>
              <a:gd name="connsiteX4" fmla="*/ 3925522 w 3925527"/>
              <a:gd name="connsiteY4" fmla="*/ 4127500 h 4141014"/>
              <a:gd name="connsiteX5" fmla="*/ 1222 w 3925527"/>
              <a:gd name="connsiteY5" fmla="*/ 4140200 h 4141014"/>
              <a:gd name="connsiteX6" fmla="*/ 1222 w 3925527"/>
              <a:gd name="connsiteY6" fmla="*/ 0 h 4141014"/>
              <a:gd name="connsiteX0" fmla="*/ 1222 w 3930980"/>
              <a:gd name="connsiteY0" fmla="*/ 0 h 4141014"/>
              <a:gd name="connsiteX1" fmla="*/ 945213 w 3930980"/>
              <a:gd name="connsiteY1" fmla="*/ 495300 h 4141014"/>
              <a:gd name="connsiteX2" fmla="*/ 1332673 w 3930980"/>
              <a:gd name="connsiteY2" fmla="*/ 2374900 h 4141014"/>
              <a:gd name="connsiteX3" fmla="*/ 3569922 w 3930980"/>
              <a:gd name="connsiteY3" fmla="*/ 2667000 h 4141014"/>
              <a:gd name="connsiteX4" fmla="*/ 3925522 w 3930980"/>
              <a:gd name="connsiteY4" fmla="*/ 4127500 h 4141014"/>
              <a:gd name="connsiteX5" fmla="*/ 1222 w 3930980"/>
              <a:gd name="connsiteY5" fmla="*/ 4140200 h 4141014"/>
              <a:gd name="connsiteX6" fmla="*/ 1222 w 3930980"/>
              <a:gd name="connsiteY6" fmla="*/ 0 h 4141014"/>
              <a:gd name="connsiteX0" fmla="*/ 1222 w 3930980"/>
              <a:gd name="connsiteY0" fmla="*/ 0 h 4141014"/>
              <a:gd name="connsiteX1" fmla="*/ 883590 w 3930980"/>
              <a:gd name="connsiteY1" fmla="*/ 723900 h 4141014"/>
              <a:gd name="connsiteX2" fmla="*/ 1332673 w 3930980"/>
              <a:gd name="connsiteY2" fmla="*/ 2374900 h 4141014"/>
              <a:gd name="connsiteX3" fmla="*/ 3569922 w 3930980"/>
              <a:gd name="connsiteY3" fmla="*/ 2667000 h 4141014"/>
              <a:gd name="connsiteX4" fmla="*/ 3925522 w 3930980"/>
              <a:gd name="connsiteY4" fmla="*/ 4127500 h 4141014"/>
              <a:gd name="connsiteX5" fmla="*/ 1222 w 3930980"/>
              <a:gd name="connsiteY5" fmla="*/ 4140200 h 4141014"/>
              <a:gd name="connsiteX6" fmla="*/ 1222 w 3930980"/>
              <a:gd name="connsiteY6" fmla="*/ 0 h 4141014"/>
              <a:gd name="connsiteX0" fmla="*/ 1222 w 4122356"/>
              <a:gd name="connsiteY0" fmla="*/ 0 h 4238037"/>
              <a:gd name="connsiteX1" fmla="*/ 883590 w 4122356"/>
              <a:gd name="connsiteY1" fmla="*/ 723900 h 4238037"/>
              <a:gd name="connsiteX2" fmla="*/ 1332673 w 4122356"/>
              <a:gd name="connsiteY2" fmla="*/ 2374900 h 4238037"/>
              <a:gd name="connsiteX3" fmla="*/ 3308023 w 4122356"/>
              <a:gd name="connsiteY3" fmla="*/ 2641600 h 4238037"/>
              <a:gd name="connsiteX4" fmla="*/ 3925522 w 4122356"/>
              <a:gd name="connsiteY4" fmla="*/ 4127500 h 4238037"/>
              <a:gd name="connsiteX5" fmla="*/ 1222 w 4122356"/>
              <a:gd name="connsiteY5" fmla="*/ 4140200 h 4238037"/>
              <a:gd name="connsiteX6" fmla="*/ 1222 w 4122356"/>
              <a:gd name="connsiteY6" fmla="*/ 0 h 4238037"/>
              <a:gd name="connsiteX0" fmla="*/ 1222 w 3925525"/>
              <a:gd name="connsiteY0" fmla="*/ 0 h 4140200"/>
              <a:gd name="connsiteX1" fmla="*/ 883590 w 3925525"/>
              <a:gd name="connsiteY1" fmla="*/ 723900 h 4140200"/>
              <a:gd name="connsiteX2" fmla="*/ 1332673 w 3925525"/>
              <a:gd name="connsiteY2" fmla="*/ 2374900 h 4140200"/>
              <a:gd name="connsiteX3" fmla="*/ 3308023 w 3925525"/>
              <a:gd name="connsiteY3" fmla="*/ 2641600 h 4140200"/>
              <a:gd name="connsiteX4" fmla="*/ 3925522 w 3925525"/>
              <a:gd name="connsiteY4" fmla="*/ 4127500 h 4140200"/>
              <a:gd name="connsiteX5" fmla="*/ 1222 w 3925525"/>
              <a:gd name="connsiteY5" fmla="*/ 4140200 h 4140200"/>
              <a:gd name="connsiteX6" fmla="*/ 1222 w 3925525"/>
              <a:gd name="connsiteY6" fmla="*/ 0 h 4140200"/>
              <a:gd name="connsiteX0" fmla="*/ 1222 w 3925525"/>
              <a:gd name="connsiteY0" fmla="*/ 0 h 4140200"/>
              <a:gd name="connsiteX1" fmla="*/ 883590 w 3925525"/>
              <a:gd name="connsiteY1" fmla="*/ 723900 h 4140200"/>
              <a:gd name="connsiteX2" fmla="*/ 939825 w 3925525"/>
              <a:gd name="connsiteY2" fmla="*/ 2997200 h 4140200"/>
              <a:gd name="connsiteX3" fmla="*/ 3308023 w 3925525"/>
              <a:gd name="connsiteY3" fmla="*/ 2641600 h 4140200"/>
              <a:gd name="connsiteX4" fmla="*/ 3925522 w 3925525"/>
              <a:gd name="connsiteY4" fmla="*/ 4127500 h 4140200"/>
              <a:gd name="connsiteX5" fmla="*/ 1222 w 3925525"/>
              <a:gd name="connsiteY5" fmla="*/ 4140200 h 4140200"/>
              <a:gd name="connsiteX6" fmla="*/ 1222 w 3925525"/>
              <a:gd name="connsiteY6" fmla="*/ 0 h 4140200"/>
              <a:gd name="connsiteX0" fmla="*/ 1222 w 4128414"/>
              <a:gd name="connsiteY0" fmla="*/ 0 h 4204170"/>
              <a:gd name="connsiteX1" fmla="*/ 883590 w 4128414"/>
              <a:gd name="connsiteY1" fmla="*/ 723900 h 4204170"/>
              <a:gd name="connsiteX2" fmla="*/ 939825 w 4128414"/>
              <a:gd name="connsiteY2" fmla="*/ 2997200 h 4204170"/>
              <a:gd name="connsiteX3" fmla="*/ 3292617 w 4128414"/>
              <a:gd name="connsiteY3" fmla="*/ 3098800 h 4204170"/>
              <a:gd name="connsiteX4" fmla="*/ 3925522 w 4128414"/>
              <a:gd name="connsiteY4" fmla="*/ 4127500 h 4204170"/>
              <a:gd name="connsiteX5" fmla="*/ 1222 w 4128414"/>
              <a:gd name="connsiteY5" fmla="*/ 4140200 h 4204170"/>
              <a:gd name="connsiteX6" fmla="*/ 1222 w 4128414"/>
              <a:gd name="connsiteY6" fmla="*/ 0 h 4204170"/>
              <a:gd name="connsiteX0" fmla="*/ 1222 w 4076639"/>
              <a:gd name="connsiteY0" fmla="*/ 0 h 4140200"/>
              <a:gd name="connsiteX1" fmla="*/ 883590 w 4076639"/>
              <a:gd name="connsiteY1" fmla="*/ 723900 h 4140200"/>
              <a:gd name="connsiteX2" fmla="*/ 939825 w 4076639"/>
              <a:gd name="connsiteY2" fmla="*/ 2997200 h 4140200"/>
              <a:gd name="connsiteX3" fmla="*/ 3292617 w 4076639"/>
              <a:gd name="connsiteY3" fmla="*/ 3098800 h 4140200"/>
              <a:gd name="connsiteX4" fmla="*/ 3925522 w 4076639"/>
              <a:gd name="connsiteY4" fmla="*/ 4127500 h 4140200"/>
              <a:gd name="connsiteX5" fmla="*/ 1222 w 4076639"/>
              <a:gd name="connsiteY5" fmla="*/ 4140200 h 4140200"/>
              <a:gd name="connsiteX6" fmla="*/ 1222 w 4076639"/>
              <a:gd name="connsiteY6" fmla="*/ 0 h 4140200"/>
              <a:gd name="connsiteX0" fmla="*/ 1222 w 3939537"/>
              <a:gd name="connsiteY0" fmla="*/ 0 h 4140200"/>
              <a:gd name="connsiteX1" fmla="*/ 883590 w 3939537"/>
              <a:gd name="connsiteY1" fmla="*/ 723900 h 4140200"/>
              <a:gd name="connsiteX2" fmla="*/ 939825 w 3939537"/>
              <a:gd name="connsiteY2" fmla="*/ 2997200 h 4140200"/>
              <a:gd name="connsiteX3" fmla="*/ 3292617 w 3939537"/>
              <a:gd name="connsiteY3" fmla="*/ 3098800 h 4140200"/>
              <a:gd name="connsiteX4" fmla="*/ 3925522 w 3939537"/>
              <a:gd name="connsiteY4" fmla="*/ 4127500 h 4140200"/>
              <a:gd name="connsiteX5" fmla="*/ 1222 w 3939537"/>
              <a:gd name="connsiteY5" fmla="*/ 4140200 h 4140200"/>
              <a:gd name="connsiteX6" fmla="*/ 1222 w 3939537"/>
              <a:gd name="connsiteY6" fmla="*/ 0 h 4140200"/>
              <a:gd name="connsiteX0" fmla="*/ 1222 w 3925571"/>
              <a:gd name="connsiteY0" fmla="*/ 0 h 4140200"/>
              <a:gd name="connsiteX1" fmla="*/ 883590 w 3925571"/>
              <a:gd name="connsiteY1" fmla="*/ 723900 h 4140200"/>
              <a:gd name="connsiteX2" fmla="*/ 939825 w 3925571"/>
              <a:gd name="connsiteY2" fmla="*/ 2997200 h 4140200"/>
              <a:gd name="connsiteX3" fmla="*/ 3292617 w 3925571"/>
              <a:gd name="connsiteY3" fmla="*/ 3098800 h 4140200"/>
              <a:gd name="connsiteX4" fmla="*/ 3925522 w 3925571"/>
              <a:gd name="connsiteY4" fmla="*/ 4127500 h 4140200"/>
              <a:gd name="connsiteX5" fmla="*/ 1222 w 3925571"/>
              <a:gd name="connsiteY5" fmla="*/ 4140200 h 4140200"/>
              <a:gd name="connsiteX6" fmla="*/ 1222 w 3925571"/>
              <a:gd name="connsiteY6" fmla="*/ 0 h 414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25571" h="4140200">
                <a:moveTo>
                  <a:pt x="1222" y="0"/>
                </a:moveTo>
                <a:cubicBezTo>
                  <a:pt x="793913" y="125941"/>
                  <a:pt x="727156" y="224367"/>
                  <a:pt x="883590" y="723900"/>
                </a:cubicBezTo>
                <a:cubicBezTo>
                  <a:pt x="1040024" y="1223433"/>
                  <a:pt x="538321" y="2601383"/>
                  <a:pt x="939825" y="2997200"/>
                </a:cubicBezTo>
                <a:cubicBezTo>
                  <a:pt x="1341329" y="3393017"/>
                  <a:pt x="2795001" y="2910417"/>
                  <a:pt x="3292617" y="3098800"/>
                </a:cubicBezTo>
                <a:cubicBezTo>
                  <a:pt x="3790233" y="3287183"/>
                  <a:pt x="3928597" y="3500262"/>
                  <a:pt x="3925522" y="4127500"/>
                </a:cubicBezTo>
                <a:cubicBezTo>
                  <a:pt x="3925460" y="4140122"/>
                  <a:pt x="1305089" y="4123267"/>
                  <a:pt x="1222" y="4140200"/>
                </a:cubicBezTo>
                <a:cubicBezTo>
                  <a:pt x="5455" y="2764367"/>
                  <a:pt x="-3011" y="1375833"/>
                  <a:pt x="1222" y="0"/>
                </a:cubicBezTo>
                <a:close/>
              </a:path>
            </a:pathLst>
          </a:custGeom>
          <a:solidFill>
            <a:schemeClr val="accent3">
              <a:lumMod val="20000"/>
              <a:lumOff val="80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フリーフォーム 14">
            <a:extLst>
              <a:ext uri="{FF2B5EF4-FFF2-40B4-BE49-F238E27FC236}">
                <a16:creationId xmlns:a16="http://schemas.microsoft.com/office/drawing/2014/main" id="{6972380E-73B9-7247-97A1-B0827F9C9B59}"/>
              </a:ext>
            </a:extLst>
          </p:cNvPr>
          <p:cNvSpPr/>
          <p:nvPr/>
        </p:nvSpPr>
        <p:spPr>
          <a:xfrm>
            <a:off x="1071670" y="1801802"/>
            <a:ext cx="6472127" cy="4140200"/>
          </a:xfrm>
          <a:custGeom>
            <a:avLst/>
            <a:gdLst>
              <a:gd name="connsiteX0" fmla="*/ 0 w 5194353"/>
              <a:gd name="connsiteY0" fmla="*/ 0 h 4120932"/>
              <a:gd name="connsiteX1" fmla="*/ 2019300 w 5194353"/>
              <a:gd name="connsiteY1" fmla="*/ 685800 h 4120932"/>
              <a:gd name="connsiteX2" fmla="*/ 2603500 w 5194353"/>
              <a:gd name="connsiteY2" fmla="*/ 2603500 h 4120932"/>
              <a:gd name="connsiteX3" fmla="*/ 4673600 w 5194353"/>
              <a:gd name="connsiteY3" fmla="*/ 2895600 h 4120932"/>
              <a:gd name="connsiteX4" fmla="*/ 5194300 w 5194353"/>
              <a:gd name="connsiteY4" fmla="*/ 4089400 h 4120932"/>
              <a:gd name="connsiteX5" fmla="*/ 4699000 w 5194353"/>
              <a:gd name="connsiteY5" fmla="*/ 3657600 h 4120932"/>
              <a:gd name="connsiteX0" fmla="*/ 0 w 5194300"/>
              <a:gd name="connsiteY0" fmla="*/ 0 h 4089400"/>
              <a:gd name="connsiteX1" fmla="*/ 2019300 w 5194300"/>
              <a:gd name="connsiteY1" fmla="*/ 685800 h 4089400"/>
              <a:gd name="connsiteX2" fmla="*/ 2603500 w 5194300"/>
              <a:gd name="connsiteY2" fmla="*/ 26035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2603500 w 5194300"/>
              <a:gd name="connsiteY2" fmla="*/ 26035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1993900 w 5194300"/>
              <a:gd name="connsiteY2" fmla="*/ 22352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1993900 w 5194300"/>
              <a:gd name="connsiteY2" fmla="*/ 2235200 h 4089400"/>
              <a:gd name="connsiteX3" fmla="*/ 3606800 w 5194300"/>
              <a:gd name="connsiteY3" fmla="*/ 2476500 h 4089400"/>
              <a:gd name="connsiteX4" fmla="*/ 5194300 w 51943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606800 w 3937000"/>
              <a:gd name="connsiteY3" fmla="*/ 2476500 h 4089400"/>
              <a:gd name="connsiteX4" fmla="*/ 3937000 w 39370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568700 w 3937000"/>
              <a:gd name="connsiteY3" fmla="*/ 2667000 h 4089400"/>
              <a:gd name="connsiteX4" fmla="*/ 3937000 w 39370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568700 w 3937000"/>
              <a:gd name="connsiteY3" fmla="*/ 2667000 h 4089400"/>
              <a:gd name="connsiteX4" fmla="*/ 3937000 w 3937000"/>
              <a:gd name="connsiteY4" fmla="*/ 4089400 h 4089400"/>
              <a:gd name="connsiteX5" fmla="*/ 0 w 3937000"/>
              <a:gd name="connsiteY5" fmla="*/ 0 h 4089400"/>
              <a:gd name="connsiteX0" fmla="*/ 0 w 4063382"/>
              <a:gd name="connsiteY0" fmla="*/ 0 h 4103379"/>
              <a:gd name="connsiteX1" fmla="*/ 1498600 w 4063382"/>
              <a:gd name="connsiteY1" fmla="*/ 482600 h 4103379"/>
              <a:gd name="connsiteX2" fmla="*/ 1993900 w 4063382"/>
              <a:gd name="connsiteY2" fmla="*/ 2235200 h 4103379"/>
              <a:gd name="connsiteX3" fmla="*/ 3568700 w 4063382"/>
              <a:gd name="connsiteY3" fmla="*/ 2667000 h 4103379"/>
              <a:gd name="connsiteX4" fmla="*/ 3937000 w 4063382"/>
              <a:gd name="connsiteY4" fmla="*/ 4089400 h 4103379"/>
              <a:gd name="connsiteX5" fmla="*/ 1612900 w 4063382"/>
              <a:gd name="connsiteY5" fmla="*/ 1701800 h 4103379"/>
              <a:gd name="connsiteX6" fmla="*/ 0 w 4063382"/>
              <a:gd name="connsiteY6" fmla="*/ 0 h 4103379"/>
              <a:gd name="connsiteX0" fmla="*/ 0 w 4179128"/>
              <a:gd name="connsiteY0" fmla="*/ 0 h 4208912"/>
              <a:gd name="connsiteX1" fmla="*/ 1498600 w 4179128"/>
              <a:gd name="connsiteY1" fmla="*/ 482600 h 4208912"/>
              <a:gd name="connsiteX2" fmla="*/ 1993900 w 4179128"/>
              <a:gd name="connsiteY2" fmla="*/ 2235200 h 4208912"/>
              <a:gd name="connsiteX3" fmla="*/ 3568700 w 4179128"/>
              <a:gd name="connsiteY3" fmla="*/ 2667000 h 4208912"/>
              <a:gd name="connsiteX4" fmla="*/ 3937000 w 4179128"/>
              <a:gd name="connsiteY4" fmla="*/ 4089400 h 4208912"/>
              <a:gd name="connsiteX5" fmla="*/ 25400 w 4179128"/>
              <a:gd name="connsiteY5" fmla="*/ 4140200 h 4208912"/>
              <a:gd name="connsiteX6" fmla="*/ 0 w 4179128"/>
              <a:gd name="connsiteY6" fmla="*/ 0 h 4208912"/>
              <a:gd name="connsiteX0" fmla="*/ 0 w 3937496"/>
              <a:gd name="connsiteY0" fmla="*/ 0 h 4140200"/>
              <a:gd name="connsiteX1" fmla="*/ 1498600 w 3937496"/>
              <a:gd name="connsiteY1" fmla="*/ 482600 h 4140200"/>
              <a:gd name="connsiteX2" fmla="*/ 1993900 w 3937496"/>
              <a:gd name="connsiteY2" fmla="*/ 2235200 h 4140200"/>
              <a:gd name="connsiteX3" fmla="*/ 3568700 w 3937496"/>
              <a:gd name="connsiteY3" fmla="*/ 2667000 h 4140200"/>
              <a:gd name="connsiteX4" fmla="*/ 3937000 w 3937496"/>
              <a:gd name="connsiteY4" fmla="*/ 4089400 h 4140200"/>
              <a:gd name="connsiteX5" fmla="*/ 25400 w 3937496"/>
              <a:gd name="connsiteY5" fmla="*/ 4140200 h 4140200"/>
              <a:gd name="connsiteX6" fmla="*/ 0 w 3937496"/>
              <a:gd name="connsiteY6" fmla="*/ 0 h 4140200"/>
              <a:gd name="connsiteX0" fmla="*/ 12700 w 4194623"/>
              <a:gd name="connsiteY0" fmla="*/ 0 h 4204125"/>
              <a:gd name="connsiteX1" fmla="*/ 1511300 w 4194623"/>
              <a:gd name="connsiteY1" fmla="*/ 482600 h 4204125"/>
              <a:gd name="connsiteX2" fmla="*/ 2006600 w 4194623"/>
              <a:gd name="connsiteY2" fmla="*/ 2235200 h 4204125"/>
              <a:gd name="connsiteX3" fmla="*/ 3581400 w 4194623"/>
              <a:gd name="connsiteY3" fmla="*/ 2667000 h 4204125"/>
              <a:gd name="connsiteX4" fmla="*/ 3949700 w 4194623"/>
              <a:gd name="connsiteY4" fmla="*/ 4089400 h 4204125"/>
              <a:gd name="connsiteX5" fmla="*/ 0 w 4194623"/>
              <a:gd name="connsiteY5" fmla="*/ 4127500 h 4204125"/>
              <a:gd name="connsiteX6" fmla="*/ 12700 w 4194623"/>
              <a:gd name="connsiteY6" fmla="*/ 0 h 4204125"/>
              <a:gd name="connsiteX0" fmla="*/ 12700 w 3949700"/>
              <a:gd name="connsiteY0" fmla="*/ 0 h 4127500"/>
              <a:gd name="connsiteX1" fmla="*/ 1511300 w 3949700"/>
              <a:gd name="connsiteY1" fmla="*/ 482600 h 4127500"/>
              <a:gd name="connsiteX2" fmla="*/ 2006600 w 3949700"/>
              <a:gd name="connsiteY2" fmla="*/ 2235200 h 4127500"/>
              <a:gd name="connsiteX3" fmla="*/ 3581400 w 3949700"/>
              <a:gd name="connsiteY3" fmla="*/ 2667000 h 4127500"/>
              <a:gd name="connsiteX4" fmla="*/ 3949700 w 3949700"/>
              <a:gd name="connsiteY4" fmla="*/ 4089400 h 4127500"/>
              <a:gd name="connsiteX5" fmla="*/ 0 w 3949700"/>
              <a:gd name="connsiteY5" fmla="*/ 4127500 h 4127500"/>
              <a:gd name="connsiteX6" fmla="*/ 12700 w 3949700"/>
              <a:gd name="connsiteY6" fmla="*/ 0 h 4127500"/>
              <a:gd name="connsiteX0" fmla="*/ 12700 w 3962400"/>
              <a:gd name="connsiteY0" fmla="*/ 0 h 4140301"/>
              <a:gd name="connsiteX1" fmla="*/ 1511300 w 3962400"/>
              <a:gd name="connsiteY1" fmla="*/ 482600 h 4140301"/>
              <a:gd name="connsiteX2" fmla="*/ 2006600 w 3962400"/>
              <a:gd name="connsiteY2" fmla="*/ 2235200 h 4140301"/>
              <a:gd name="connsiteX3" fmla="*/ 3581400 w 3962400"/>
              <a:gd name="connsiteY3" fmla="*/ 2667000 h 4140301"/>
              <a:gd name="connsiteX4" fmla="*/ 3962400 w 3962400"/>
              <a:gd name="connsiteY4" fmla="*/ 4140200 h 4140301"/>
              <a:gd name="connsiteX5" fmla="*/ 0 w 3962400"/>
              <a:gd name="connsiteY5" fmla="*/ 4127500 h 4140301"/>
              <a:gd name="connsiteX6" fmla="*/ 12700 w 3962400"/>
              <a:gd name="connsiteY6" fmla="*/ 0 h 4140301"/>
              <a:gd name="connsiteX0" fmla="*/ 12700 w 3949700"/>
              <a:gd name="connsiteY0" fmla="*/ 0 h 4127500"/>
              <a:gd name="connsiteX1" fmla="*/ 1511300 w 3949700"/>
              <a:gd name="connsiteY1" fmla="*/ 482600 h 4127500"/>
              <a:gd name="connsiteX2" fmla="*/ 2006600 w 3949700"/>
              <a:gd name="connsiteY2" fmla="*/ 2235200 h 4127500"/>
              <a:gd name="connsiteX3" fmla="*/ 3581400 w 3949700"/>
              <a:gd name="connsiteY3" fmla="*/ 2667000 h 4127500"/>
              <a:gd name="connsiteX4" fmla="*/ 3949700 w 3949700"/>
              <a:gd name="connsiteY4" fmla="*/ 4102100 h 4127500"/>
              <a:gd name="connsiteX5" fmla="*/ 0 w 3949700"/>
              <a:gd name="connsiteY5" fmla="*/ 4127500 h 4127500"/>
              <a:gd name="connsiteX6" fmla="*/ 12700 w 3949700"/>
              <a:gd name="connsiteY6" fmla="*/ 0 h 4127500"/>
              <a:gd name="connsiteX0" fmla="*/ 1222 w 4182213"/>
              <a:gd name="connsiteY0" fmla="*/ 0 h 4217761"/>
              <a:gd name="connsiteX1" fmla="*/ 1499822 w 4182213"/>
              <a:gd name="connsiteY1" fmla="*/ 482600 h 4217761"/>
              <a:gd name="connsiteX2" fmla="*/ 1995122 w 4182213"/>
              <a:gd name="connsiteY2" fmla="*/ 2235200 h 4217761"/>
              <a:gd name="connsiteX3" fmla="*/ 3569922 w 4182213"/>
              <a:gd name="connsiteY3" fmla="*/ 2667000 h 4217761"/>
              <a:gd name="connsiteX4" fmla="*/ 3938222 w 4182213"/>
              <a:gd name="connsiteY4" fmla="*/ 4102100 h 4217761"/>
              <a:gd name="connsiteX5" fmla="*/ 1222 w 4182213"/>
              <a:gd name="connsiteY5" fmla="*/ 4140200 h 4217761"/>
              <a:gd name="connsiteX6" fmla="*/ 1222 w 4182213"/>
              <a:gd name="connsiteY6" fmla="*/ 0 h 4217761"/>
              <a:gd name="connsiteX0" fmla="*/ 1222 w 4182213"/>
              <a:gd name="connsiteY0" fmla="*/ 0 h 4217761"/>
              <a:gd name="connsiteX1" fmla="*/ 1499822 w 4182213"/>
              <a:gd name="connsiteY1" fmla="*/ 482600 h 4217761"/>
              <a:gd name="connsiteX2" fmla="*/ 1995122 w 4182213"/>
              <a:gd name="connsiteY2" fmla="*/ 2235200 h 4217761"/>
              <a:gd name="connsiteX3" fmla="*/ 3569922 w 4182213"/>
              <a:gd name="connsiteY3" fmla="*/ 2667000 h 4217761"/>
              <a:gd name="connsiteX4" fmla="*/ 3938222 w 4182213"/>
              <a:gd name="connsiteY4" fmla="*/ 4102100 h 4217761"/>
              <a:gd name="connsiteX5" fmla="*/ 1222 w 4182213"/>
              <a:gd name="connsiteY5" fmla="*/ 4140200 h 4217761"/>
              <a:gd name="connsiteX6" fmla="*/ 1222 w 4182213"/>
              <a:gd name="connsiteY6" fmla="*/ 0 h 4217761"/>
              <a:gd name="connsiteX0" fmla="*/ 1222 w 4017544"/>
              <a:gd name="connsiteY0" fmla="*/ 0 h 4140200"/>
              <a:gd name="connsiteX1" fmla="*/ 1499822 w 4017544"/>
              <a:gd name="connsiteY1" fmla="*/ 482600 h 4140200"/>
              <a:gd name="connsiteX2" fmla="*/ 1995122 w 4017544"/>
              <a:gd name="connsiteY2" fmla="*/ 2235200 h 4140200"/>
              <a:gd name="connsiteX3" fmla="*/ 3569922 w 4017544"/>
              <a:gd name="connsiteY3" fmla="*/ 2667000 h 4140200"/>
              <a:gd name="connsiteX4" fmla="*/ 3938222 w 4017544"/>
              <a:gd name="connsiteY4" fmla="*/ 4102100 h 4140200"/>
              <a:gd name="connsiteX5" fmla="*/ 1222 w 4017544"/>
              <a:gd name="connsiteY5" fmla="*/ 4140200 h 4140200"/>
              <a:gd name="connsiteX6" fmla="*/ 1222 w 4017544"/>
              <a:gd name="connsiteY6" fmla="*/ 0 h 4140200"/>
              <a:gd name="connsiteX0" fmla="*/ 1222 w 3938226"/>
              <a:gd name="connsiteY0" fmla="*/ 0 h 4140200"/>
              <a:gd name="connsiteX1" fmla="*/ 1499822 w 3938226"/>
              <a:gd name="connsiteY1" fmla="*/ 482600 h 4140200"/>
              <a:gd name="connsiteX2" fmla="*/ 1995122 w 3938226"/>
              <a:gd name="connsiteY2" fmla="*/ 2235200 h 4140200"/>
              <a:gd name="connsiteX3" fmla="*/ 3569922 w 3938226"/>
              <a:gd name="connsiteY3" fmla="*/ 2667000 h 4140200"/>
              <a:gd name="connsiteX4" fmla="*/ 3938222 w 3938226"/>
              <a:gd name="connsiteY4" fmla="*/ 4102100 h 4140200"/>
              <a:gd name="connsiteX5" fmla="*/ 1222 w 3938226"/>
              <a:gd name="connsiteY5" fmla="*/ 4140200 h 4140200"/>
              <a:gd name="connsiteX6" fmla="*/ 1222 w 3938226"/>
              <a:gd name="connsiteY6" fmla="*/ 0 h 4140200"/>
              <a:gd name="connsiteX0" fmla="*/ 1222 w 3925527"/>
              <a:gd name="connsiteY0" fmla="*/ 0 h 4141014"/>
              <a:gd name="connsiteX1" fmla="*/ 1499822 w 3925527"/>
              <a:gd name="connsiteY1" fmla="*/ 482600 h 4141014"/>
              <a:gd name="connsiteX2" fmla="*/ 1995122 w 3925527"/>
              <a:gd name="connsiteY2" fmla="*/ 2235200 h 4141014"/>
              <a:gd name="connsiteX3" fmla="*/ 3569922 w 3925527"/>
              <a:gd name="connsiteY3" fmla="*/ 2667000 h 4141014"/>
              <a:gd name="connsiteX4" fmla="*/ 3925522 w 3925527"/>
              <a:gd name="connsiteY4" fmla="*/ 4127500 h 4141014"/>
              <a:gd name="connsiteX5" fmla="*/ 1222 w 3925527"/>
              <a:gd name="connsiteY5" fmla="*/ 4140200 h 4141014"/>
              <a:gd name="connsiteX6" fmla="*/ 1222 w 3925527"/>
              <a:gd name="connsiteY6" fmla="*/ 0 h 4141014"/>
              <a:gd name="connsiteX0" fmla="*/ 1222 w 3925527"/>
              <a:gd name="connsiteY0" fmla="*/ 0 h 4141014"/>
              <a:gd name="connsiteX1" fmla="*/ 945213 w 3925527"/>
              <a:gd name="connsiteY1" fmla="*/ 495300 h 4141014"/>
              <a:gd name="connsiteX2" fmla="*/ 1995122 w 3925527"/>
              <a:gd name="connsiteY2" fmla="*/ 2235200 h 4141014"/>
              <a:gd name="connsiteX3" fmla="*/ 3569922 w 3925527"/>
              <a:gd name="connsiteY3" fmla="*/ 2667000 h 4141014"/>
              <a:gd name="connsiteX4" fmla="*/ 3925522 w 3925527"/>
              <a:gd name="connsiteY4" fmla="*/ 4127500 h 4141014"/>
              <a:gd name="connsiteX5" fmla="*/ 1222 w 3925527"/>
              <a:gd name="connsiteY5" fmla="*/ 4140200 h 4141014"/>
              <a:gd name="connsiteX6" fmla="*/ 1222 w 3925527"/>
              <a:gd name="connsiteY6" fmla="*/ 0 h 4141014"/>
              <a:gd name="connsiteX0" fmla="*/ 1222 w 3930980"/>
              <a:gd name="connsiteY0" fmla="*/ 0 h 4141014"/>
              <a:gd name="connsiteX1" fmla="*/ 945213 w 3930980"/>
              <a:gd name="connsiteY1" fmla="*/ 495300 h 4141014"/>
              <a:gd name="connsiteX2" fmla="*/ 1332673 w 3930980"/>
              <a:gd name="connsiteY2" fmla="*/ 2374900 h 4141014"/>
              <a:gd name="connsiteX3" fmla="*/ 3569922 w 3930980"/>
              <a:gd name="connsiteY3" fmla="*/ 2667000 h 4141014"/>
              <a:gd name="connsiteX4" fmla="*/ 3925522 w 3930980"/>
              <a:gd name="connsiteY4" fmla="*/ 4127500 h 4141014"/>
              <a:gd name="connsiteX5" fmla="*/ 1222 w 3930980"/>
              <a:gd name="connsiteY5" fmla="*/ 4140200 h 4141014"/>
              <a:gd name="connsiteX6" fmla="*/ 1222 w 3930980"/>
              <a:gd name="connsiteY6" fmla="*/ 0 h 4141014"/>
              <a:gd name="connsiteX0" fmla="*/ 1222 w 3930980"/>
              <a:gd name="connsiteY0" fmla="*/ 0 h 4141014"/>
              <a:gd name="connsiteX1" fmla="*/ 883590 w 3930980"/>
              <a:gd name="connsiteY1" fmla="*/ 723900 h 4141014"/>
              <a:gd name="connsiteX2" fmla="*/ 1332673 w 3930980"/>
              <a:gd name="connsiteY2" fmla="*/ 2374900 h 4141014"/>
              <a:gd name="connsiteX3" fmla="*/ 3569922 w 3930980"/>
              <a:gd name="connsiteY3" fmla="*/ 2667000 h 4141014"/>
              <a:gd name="connsiteX4" fmla="*/ 3925522 w 3930980"/>
              <a:gd name="connsiteY4" fmla="*/ 4127500 h 4141014"/>
              <a:gd name="connsiteX5" fmla="*/ 1222 w 3930980"/>
              <a:gd name="connsiteY5" fmla="*/ 4140200 h 4141014"/>
              <a:gd name="connsiteX6" fmla="*/ 1222 w 3930980"/>
              <a:gd name="connsiteY6" fmla="*/ 0 h 4141014"/>
              <a:gd name="connsiteX0" fmla="*/ 1222 w 4122356"/>
              <a:gd name="connsiteY0" fmla="*/ 0 h 4238037"/>
              <a:gd name="connsiteX1" fmla="*/ 883590 w 4122356"/>
              <a:gd name="connsiteY1" fmla="*/ 723900 h 4238037"/>
              <a:gd name="connsiteX2" fmla="*/ 1332673 w 4122356"/>
              <a:gd name="connsiteY2" fmla="*/ 2374900 h 4238037"/>
              <a:gd name="connsiteX3" fmla="*/ 3308023 w 4122356"/>
              <a:gd name="connsiteY3" fmla="*/ 2641600 h 4238037"/>
              <a:gd name="connsiteX4" fmla="*/ 3925522 w 4122356"/>
              <a:gd name="connsiteY4" fmla="*/ 4127500 h 4238037"/>
              <a:gd name="connsiteX5" fmla="*/ 1222 w 4122356"/>
              <a:gd name="connsiteY5" fmla="*/ 4140200 h 4238037"/>
              <a:gd name="connsiteX6" fmla="*/ 1222 w 4122356"/>
              <a:gd name="connsiteY6" fmla="*/ 0 h 4238037"/>
              <a:gd name="connsiteX0" fmla="*/ 1222 w 3925525"/>
              <a:gd name="connsiteY0" fmla="*/ 0 h 4140200"/>
              <a:gd name="connsiteX1" fmla="*/ 883590 w 3925525"/>
              <a:gd name="connsiteY1" fmla="*/ 723900 h 4140200"/>
              <a:gd name="connsiteX2" fmla="*/ 1332673 w 3925525"/>
              <a:gd name="connsiteY2" fmla="*/ 2374900 h 4140200"/>
              <a:gd name="connsiteX3" fmla="*/ 3308023 w 3925525"/>
              <a:gd name="connsiteY3" fmla="*/ 2641600 h 4140200"/>
              <a:gd name="connsiteX4" fmla="*/ 3925522 w 3925525"/>
              <a:gd name="connsiteY4" fmla="*/ 4127500 h 4140200"/>
              <a:gd name="connsiteX5" fmla="*/ 1222 w 3925525"/>
              <a:gd name="connsiteY5" fmla="*/ 4140200 h 4140200"/>
              <a:gd name="connsiteX6" fmla="*/ 1222 w 3925525"/>
              <a:gd name="connsiteY6" fmla="*/ 0 h 414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25525" h="4140200">
                <a:moveTo>
                  <a:pt x="1222" y="0"/>
                </a:moveTo>
                <a:cubicBezTo>
                  <a:pt x="793913" y="125941"/>
                  <a:pt x="661681" y="328083"/>
                  <a:pt x="883590" y="723900"/>
                </a:cubicBezTo>
                <a:cubicBezTo>
                  <a:pt x="1105499" y="1119717"/>
                  <a:pt x="928601" y="2055283"/>
                  <a:pt x="1332673" y="2374900"/>
                </a:cubicBezTo>
                <a:cubicBezTo>
                  <a:pt x="1736745" y="2694517"/>
                  <a:pt x="2875882" y="2349500"/>
                  <a:pt x="3308023" y="2641600"/>
                </a:cubicBezTo>
                <a:cubicBezTo>
                  <a:pt x="3740164" y="2933700"/>
                  <a:pt x="3827469" y="3530410"/>
                  <a:pt x="3925522" y="4127500"/>
                </a:cubicBezTo>
                <a:cubicBezTo>
                  <a:pt x="3928998" y="4148667"/>
                  <a:pt x="1305089" y="4123267"/>
                  <a:pt x="1222" y="4140200"/>
                </a:cubicBezTo>
                <a:cubicBezTo>
                  <a:pt x="5455" y="2764367"/>
                  <a:pt x="-3011" y="1375833"/>
                  <a:pt x="1222" y="0"/>
                </a:cubicBezTo>
                <a:close/>
              </a:path>
            </a:pathLst>
          </a:custGeom>
          <a:solidFill>
            <a:schemeClr val="accent5">
              <a:lumMod val="20000"/>
              <a:lumOff val="8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リーフォーム 15">
            <a:extLst>
              <a:ext uri="{FF2B5EF4-FFF2-40B4-BE49-F238E27FC236}">
                <a16:creationId xmlns:a16="http://schemas.microsoft.com/office/drawing/2014/main" id="{84C64E2B-5A69-424C-AA16-B17D847F3307}"/>
              </a:ext>
            </a:extLst>
          </p:cNvPr>
          <p:cNvSpPr/>
          <p:nvPr/>
        </p:nvSpPr>
        <p:spPr>
          <a:xfrm>
            <a:off x="1071670" y="1801802"/>
            <a:ext cx="3925527" cy="4141014"/>
          </a:xfrm>
          <a:custGeom>
            <a:avLst/>
            <a:gdLst>
              <a:gd name="connsiteX0" fmla="*/ 0 w 5194353"/>
              <a:gd name="connsiteY0" fmla="*/ 0 h 4120932"/>
              <a:gd name="connsiteX1" fmla="*/ 2019300 w 5194353"/>
              <a:gd name="connsiteY1" fmla="*/ 685800 h 4120932"/>
              <a:gd name="connsiteX2" fmla="*/ 2603500 w 5194353"/>
              <a:gd name="connsiteY2" fmla="*/ 2603500 h 4120932"/>
              <a:gd name="connsiteX3" fmla="*/ 4673600 w 5194353"/>
              <a:gd name="connsiteY3" fmla="*/ 2895600 h 4120932"/>
              <a:gd name="connsiteX4" fmla="*/ 5194300 w 5194353"/>
              <a:gd name="connsiteY4" fmla="*/ 4089400 h 4120932"/>
              <a:gd name="connsiteX5" fmla="*/ 4699000 w 5194353"/>
              <a:gd name="connsiteY5" fmla="*/ 3657600 h 4120932"/>
              <a:gd name="connsiteX0" fmla="*/ 0 w 5194300"/>
              <a:gd name="connsiteY0" fmla="*/ 0 h 4089400"/>
              <a:gd name="connsiteX1" fmla="*/ 2019300 w 5194300"/>
              <a:gd name="connsiteY1" fmla="*/ 685800 h 4089400"/>
              <a:gd name="connsiteX2" fmla="*/ 2603500 w 5194300"/>
              <a:gd name="connsiteY2" fmla="*/ 26035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2603500 w 5194300"/>
              <a:gd name="connsiteY2" fmla="*/ 26035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1993900 w 5194300"/>
              <a:gd name="connsiteY2" fmla="*/ 22352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1993900 w 5194300"/>
              <a:gd name="connsiteY2" fmla="*/ 2235200 h 4089400"/>
              <a:gd name="connsiteX3" fmla="*/ 3606800 w 5194300"/>
              <a:gd name="connsiteY3" fmla="*/ 2476500 h 4089400"/>
              <a:gd name="connsiteX4" fmla="*/ 5194300 w 51943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606800 w 3937000"/>
              <a:gd name="connsiteY3" fmla="*/ 2476500 h 4089400"/>
              <a:gd name="connsiteX4" fmla="*/ 3937000 w 39370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568700 w 3937000"/>
              <a:gd name="connsiteY3" fmla="*/ 2667000 h 4089400"/>
              <a:gd name="connsiteX4" fmla="*/ 3937000 w 39370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568700 w 3937000"/>
              <a:gd name="connsiteY3" fmla="*/ 2667000 h 4089400"/>
              <a:gd name="connsiteX4" fmla="*/ 3937000 w 3937000"/>
              <a:gd name="connsiteY4" fmla="*/ 4089400 h 4089400"/>
              <a:gd name="connsiteX5" fmla="*/ 0 w 3937000"/>
              <a:gd name="connsiteY5" fmla="*/ 0 h 4089400"/>
              <a:gd name="connsiteX0" fmla="*/ 0 w 4063382"/>
              <a:gd name="connsiteY0" fmla="*/ 0 h 4103379"/>
              <a:gd name="connsiteX1" fmla="*/ 1498600 w 4063382"/>
              <a:gd name="connsiteY1" fmla="*/ 482600 h 4103379"/>
              <a:gd name="connsiteX2" fmla="*/ 1993900 w 4063382"/>
              <a:gd name="connsiteY2" fmla="*/ 2235200 h 4103379"/>
              <a:gd name="connsiteX3" fmla="*/ 3568700 w 4063382"/>
              <a:gd name="connsiteY3" fmla="*/ 2667000 h 4103379"/>
              <a:gd name="connsiteX4" fmla="*/ 3937000 w 4063382"/>
              <a:gd name="connsiteY4" fmla="*/ 4089400 h 4103379"/>
              <a:gd name="connsiteX5" fmla="*/ 1612900 w 4063382"/>
              <a:gd name="connsiteY5" fmla="*/ 1701800 h 4103379"/>
              <a:gd name="connsiteX6" fmla="*/ 0 w 4063382"/>
              <a:gd name="connsiteY6" fmla="*/ 0 h 4103379"/>
              <a:gd name="connsiteX0" fmla="*/ 0 w 4179128"/>
              <a:gd name="connsiteY0" fmla="*/ 0 h 4208912"/>
              <a:gd name="connsiteX1" fmla="*/ 1498600 w 4179128"/>
              <a:gd name="connsiteY1" fmla="*/ 482600 h 4208912"/>
              <a:gd name="connsiteX2" fmla="*/ 1993900 w 4179128"/>
              <a:gd name="connsiteY2" fmla="*/ 2235200 h 4208912"/>
              <a:gd name="connsiteX3" fmla="*/ 3568700 w 4179128"/>
              <a:gd name="connsiteY3" fmla="*/ 2667000 h 4208912"/>
              <a:gd name="connsiteX4" fmla="*/ 3937000 w 4179128"/>
              <a:gd name="connsiteY4" fmla="*/ 4089400 h 4208912"/>
              <a:gd name="connsiteX5" fmla="*/ 25400 w 4179128"/>
              <a:gd name="connsiteY5" fmla="*/ 4140200 h 4208912"/>
              <a:gd name="connsiteX6" fmla="*/ 0 w 4179128"/>
              <a:gd name="connsiteY6" fmla="*/ 0 h 4208912"/>
              <a:gd name="connsiteX0" fmla="*/ 0 w 3937496"/>
              <a:gd name="connsiteY0" fmla="*/ 0 h 4140200"/>
              <a:gd name="connsiteX1" fmla="*/ 1498600 w 3937496"/>
              <a:gd name="connsiteY1" fmla="*/ 482600 h 4140200"/>
              <a:gd name="connsiteX2" fmla="*/ 1993900 w 3937496"/>
              <a:gd name="connsiteY2" fmla="*/ 2235200 h 4140200"/>
              <a:gd name="connsiteX3" fmla="*/ 3568700 w 3937496"/>
              <a:gd name="connsiteY3" fmla="*/ 2667000 h 4140200"/>
              <a:gd name="connsiteX4" fmla="*/ 3937000 w 3937496"/>
              <a:gd name="connsiteY4" fmla="*/ 4089400 h 4140200"/>
              <a:gd name="connsiteX5" fmla="*/ 25400 w 3937496"/>
              <a:gd name="connsiteY5" fmla="*/ 4140200 h 4140200"/>
              <a:gd name="connsiteX6" fmla="*/ 0 w 3937496"/>
              <a:gd name="connsiteY6" fmla="*/ 0 h 4140200"/>
              <a:gd name="connsiteX0" fmla="*/ 12700 w 4194623"/>
              <a:gd name="connsiteY0" fmla="*/ 0 h 4204125"/>
              <a:gd name="connsiteX1" fmla="*/ 1511300 w 4194623"/>
              <a:gd name="connsiteY1" fmla="*/ 482600 h 4204125"/>
              <a:gd name="connsiteX2" fmla="*/ 2006600 w 4194623"/>
              <a:gd name="connsiteY2" fmla="*/ 2235200 h 4204125"/>
              <a:gd name="connsiteX3" fmla="*/ 3581400 w 4194623"/>
              <a:gd name="connsiteY3" fmla="*/ 2667000 h 4204125"/>
              <a:gd name="connsiteX4" fmla="*/ 3949700 w 4194623"/>
              <a:gd name="connsiteY4" fmla="*/ 4089400 h 4204125"/>
              <a:gd name="connsiteX5" fmla="*/ 0 w 4194623"/>
              <a:gd name="connsiteY5" fmla="*/ 4127500 h 4204125"/>
              <a:gd name="connsiteX6" fmla="*/ 12700 w 4194623"/>
              <a:gd name="connsiteY6" fmla="*/ 0 h 4204125"/>
              <a:gd name="connsiteX0" fmla="*/ 12700 w 3949700"/>
              <a:gd name="connsiteY0" fmla="*/ 0 h 4127500"/>
              <a:gd name="connsiteX1" fmla="*/ 1511300 w 3949700"/>
              <a:gd name="connsiteY1" fmla="*/ 482600 h 4127500"/>
              <a:gd name="connsiteX2" fmla="*/ 2006600 w 3949700"/>
              <a:gd name="connsiteY2" fmla="*/ 2235200 h 4127500"/>
              <a:gd name="connsiteX3" fmla="*/ 3581400 w 3949700"/>
              <a:gd name="connsiteY3" fmla="*/ 2667000 h 4127500"/>
              <a:gd name="connsiteX4" fmla="*/ 3949700 w 3949700"/>
              <a:gd name="connsiteY4" fmla="*/ 4089400 h 4127500"/>
              <a:gd name="connsiteX5" fmla="*/ 0 w 3949700"/>
              <a:gd name="connsiteY5" fmla="*/ 4127500 h 4127500"/>
              <a:gd name="connsiteX6" fmla="*/ 12700 w 3949700"/>
              <a:gd name="connsiteY6" fmla="*/ 0 h 4127500"/>
              <a:gd name="connsiteX0" fmla="*/ 12700 w 3962400"/>
              <a:gd name="connsiteY0" fmla="*/ 0 h 4140301"/>
              <a:gd name="connsiteX1" fmla="*/ 1511300 w 3962400"/>
              <a:gd name="connsiteY1" fmla="*/ 482600 h 4140301"/>
              <a:gd name="connsiteX2" fmla="*/ 2006600 w 3962400"/>
              <a:gd name="connsiteY2" fmla="*/ 2235200 h 4140301"/>
              <a:gd name="connsiteX3" fmla="*/ 3581400 w 3962400"/>
              <a:gd name="connsiteY3" fmla="*/ 2667000 h 4140301"/>
              <a:gd name="connsiteX4" fmla="*/ 3962400 w 3962400"/>
              <a:gd name="connsiteY4" fmla="*/ 4140200 h 4140301"/>
              <a:gd name="connsiteX5" fmla="*/ 0 w 3962400"/>
              <a:gd name="connsiteY5" fmla="*/ 4127500 h 4140301"/>
              <a:gd name="connsiteX6" fmla="*/ 12700 w 3962400"/>
              <a:gd name="connsiteY6" fmla="*/ 0 h 4140301"/>
              <a:gd name="connsiteX0" fmla="*/ 12700 w 3949700"/>
              <a:gd name="connsiteY0" fmla="*/ 0 h 4127500"/>
              <a:gd name="connsiteX1" fmla="*/ 1511300 w 3949700"/>
              <a:gd name="connsiteY1" fmla="*/ 482600 h 4127500"/>
              <a:gd name="connsiteX2" fmla="*/ 2006600 w 3949700"/>
              <a:gd name="connsiteY2" fmla="*/ 2235200 h 4127500"/>
              <a:gd name="connsiteX3" fmla="*/ 3581400 w 3949700"/>
              <a:gd name="connsiteY3" fmla="*/ 2667000 h 4127500"/>
              <a:gd name="connsiteX4" fmla="*/ 3949700 w 3949700"/>
              <a:gd name="connsiteY4" fmla="*/ 4102100 h 4127500"/>
              <a:gd name="connsiteX5" fmla="*/ 0 w 3949700"/>
              <a:gd name="connsiteY5" fmla="*/ 4127500 h 4127500"/>
              <a:gd name="connsiteX6" fmla="*/ 12700 w 3949700"/>
              <a:gd name="connsiteY6" fmla="*/ 0 h 4127500"/>
              <a:gd name="connsiteX0" fmla="*/ 1222 w 4182213"/>
              <a:gd name="connsiteY0" fmla="*/ 0 h 4217761"/>
              <a:gd name="connsiteX1" fmla="*/ 1499822 w 4182213"/>
              <a:gd name="connsiteY1" fmla="*/ 482600 h 4217761"/>
              <a:gd name="connsiteX2" fmla="*/ 1995122 w 4182213"/>
              <a:gd name="connsiteY2" fmla="*/ 2235200 h 4217761"/>
              <a:gd name="connsiteX3" fmla="*/ 3569922 w 4182213"/>
              <a:gd name="connsiteY3" fmla="*/ 2667000 h 4217761"/>
              <a:gd name="connsiteX4" fmla="*/ 3938222 w 4182213"/>
              <a:gd name="connsiteY4" fmla="*/ 4102100 h 4217761"/>
              <a:gd name="connsiteX5" fmla="*/ 1222 w 4182213"/>
              <a:gd name="connsiteY5" fmla="*/ 4140200 h 4217761"/>
              <a:gd name="connsiteX6" fmla="*/ 1222 w 4182213"/>
              <a:gd name="connsiteY6" fmla="*/ 0 h 4217761"/>
              <a:gd name="connsiteX0" fmla="*/ 1222 w 4182213"/>
              <a:gd name="connsiteY0" fmla="*/ 0 h 4217761"/>
              <a:gd name="connsiteX1" fmla="*/ 1499822 w 4182213"/>
              <a:gd name="connsiteY1" fmla="*/ 482600 h 4217761"/>
              <a:gd name="connsiteX2" fmla="*/ 1995122 w 4182213"/>
              <a:gd name="connsiteY2" fmla="*/ 2235200 h 4217761"/>
              <a:gd name="connsiteX3" fmla="*/ 3569922 w 4182213"/>
              <a:gd name="connsiteY3" fmla="*/ 2667000 h 4217761"/>
              <a:gd name="connsiteX4" fmla="*/ 3938222 w 4182213"/>
              <a:gd name="connsiteY4" fmla="*/ 4102100 h 4217761"/>
              <a:gd name="connsiteX5" fmla="*/ 1222 w 4182213"/>
              <a:gd name="connsiteY5" fmla="*/ 4140200 h 4217761"/>
              <a:gd name="connsiteX6" fmla="*/ 1222 w 4182213"/>
              <a:gd name="connsiteY6" fmla="*/ 0 h 4217761"/>
              <a:gd name="connsiteX0" fmla="*/ 1222 w 4017544"/>
              <a:gd name="connsiteY0" fmla="*/ 0 h 4140200"/>
              <a:gd name="connsiteX1" fmla="*/ 1499822 w 4017544"/>
              <a:gd name="connsiteY1" fmla="*/ 482600 h 4140200"/>
              <a:gd name="connsiteX2" fmla="*/ 1995122 w 4017544"/>
              <a:gd name="connsiteY2" fmla="*/ 2235200 h 4140200"/>
              <a:gd name="connsiteX3" fmla="*/ 3569922 w 4017544"/>
              <a:gd name="connsiteY3" fmla="*/ 2667000 h 4140200"/>
              <a:gd name="connsiteX4" fmla="*/ 3938222 w 4017544"/>
              <a:gd name="connsiteY4" fmla="*/ 4102100 h 4140200"/>
              <a:gd name="connsiteX5" fmla="*/ 1222 w 4017544"/>
              <a:gd name="connsiteY5" fmla="*/ 4140200 h 4140200"/>
              <a:gd name="connsiteX6" fmla="*/ 1222 w 4017544"/>
              <a:gd name="connsiteY6" fmla="*/ 0 h 4140200"/>
              <a:gd name="connsiteX0" fmla="*/ 1222 w 3938226"/>
              <a:gd name="connsiteY0" fmla="*/ 0 h 4140200"/>
              <a:gd name="connsiteX1" fmla="*/ 1499822 w 3938226"/>
              <a:gd name="connsiteY1" fmla="*/ 482600 h 4140200"/>
              <a:gd name="connsiteX2" fmla="*/ 1995122 w 3938226"/>
              <a:gd name="connsiteY2" fmla="*/ 2235200 h 4140200"/>
              <a:gd name="connsiteX3" fmla="*/ 3569922 w 3938226"/>
              <a:gd name="connsiteY3" fmla="*/ 2667000 h 4140200"/>
              <a:gd name="connsiteX4" fmla="*/ 3938222 w 3938226"/>
              <a:gd name="connsiteY4" fmla="*/ 4102100 h 4140200"/>
              <a:gd name="connsiteX5" fmla="*/ 1222 w 3938226"/>
              <a:gd name="connsiteY5" fmla="*/ 4140200 h 4140200"/>
              <a:gd name="connsiteX6" fmla="*/ 1222 w 3938226"/>
              <a:gd name="connsiteY6" fmla="*/ 0 h 4140200"/>
              <a:gd name="connsiteX0" fmla="*/ 1222 w 3925527"/>
              <a:gd name="connsiteY0" fmla="*/ 0 h 4141014"/>
              <a:gd name="connsiteX1" fmla="*/ 1499822 w 3925527"/>
              <a:gd name="connsiteY1" fmla="*/ 482600 h 4141014"/>
              <a:gd name="connsiteX2" fmla="*/ 1995122 w 3925527"/>
              <a:gd name="connsiteY2" fmla="*/ 2235200 h 4141014"/>
              <a:gd name="connsiteX3" fmla="*/ 3569922 w 3925527"/>
              <a:gd name="connsiteY3" fmla="*/ 2667000 h 4141014"/>
              <a:gd name="connsiteX4" fmla="*/ 3925522 w 3925527"/>
              <a:gd name="connsiteY4" fmla="*/ 4127500 h 4141014"/>
              <a:gd name="connsiteX5" fmla="*/ 1222 w 3925527"/>
              <a:gd name="connsiteY5" fmla="*/ 4140200 h 4141014"/>
              <a:gd name="connsiteX6" fmla="*/ 1222 w 3925527"/>
              <a:gd name="connsiteY6" fmla="*/ 0 h 4141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25527" h="4141014">
                <a:moveTo>
                  <a:pt x="1222" y="0"/>
                </a:moveTo>
                <a:cubicBezTo>
                  <a:pt x="793913" y="125941"/>
                  <a:pt x="1167505" y="110067"/>
                  <a:pt x="1499822" y="482600"/>
                </a:cubicBezTo>
                <a:cubicBezTo>
                  <a:pt x="1832139" y="855133"/>
                  <a:pt x="1650105" y="1871133"/>
                  <a:pt x="1995122" y="2235200"/>
                </a:cubicBezTo>
                <a:cubicBezTo>
                  <a:pt x="2340139" y="2599267"/>
                  <a:pt x="3248189" y="2351617"/>
                  <a:pt x="3569922" y="2667000"/>
                </a:cubicBezTo>
                <a:cubicBezTo>
                  <a:pt x="3891655" y="2982383"/>
                  <a:pt x="3926040" y="3534216"/>
                  <a:pt x="3925522" y="4127500"/>
                </a:cubicBezTo>
                <a:cubicBezTo>
                  <a:pt x="3925495" y="4158966"/>
                  <a:pt x="1305089" y="4123267"/>
                  <a:pt x="1222" y="4140200"/>
                </a:cubicBezTo>
                <a:cubicBezTo>
                  <a:pt x="5455" y="2764367"/>
                  <a:pt x="-3011" y="1375833"/>
                  <a:pt x="1222" y="0"/>
                </a:cubicBezTo>
                <a:close/>
              </a:path>
            </a:pathLst>
          </a:custGeom>
          <a:solidFill>
            <a:srgbClr val="DBE7B6"/>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a:extLst>
              <a:ext uri="{FF2B5EF4-FFF2-40B4-BE49-F238E27FC236}">
                <a16:creationId xmlns:a16="http://schemas.microsoft.com/office/drawing/2014/main" id="{B4F2294E-7142-704A-BE6A-5C9C8F58D5C7}"/>
              </a:ext>
            </a:extLst>
          </p:cNvPr>
          <p:cNvCxnSpPr>
            <a:cxnSpLocks/>
          </p:cNvCxnSpPr>
          <p:nvPr/>
        </p:nvCxnSpPr>
        <p:spPr>
          <a:xfrm>
            <a:off x="1060193" y="5929302"/>
            <a:ext cx="7251957"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B90F4510-8FC1-6A4A-B56A-EAFB98DAC009}"/>
              </a:ext>
            </a:extLst>
          </p:cNvPr>
          <p:cNvCxnSpPr>
            <a:stCxn id="16" idx="0"/>
          </p:cNvCxnSpPr>
          <p:nvPr/>
        </p:nvCxnSpPr>
        <p:spPr>
          <a:xfrm>
            <a:off x="1072892" y="1801802"/>
            <a:ext cx="7239258"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9A3D2578-8FBB-0C4B-BF5E-8930C85759E0}"/>
              </a:ext>
            </a:extLst>
          </p:cNvPr>
          <p:cNvSpPr txBox="1"/>
          <p:nvPr/>
        </p:nvSpPr>
        <p:spPr>
          <a:xfrm>
            <a:off x="1300202" y="3063626"/>
            <a:ext cx="553998" cy="1631216"/>
          </a:xfrm>
          <a:prstGeom prst="rect">
            <a:avLst/>
          </a:prstGeom>
          <a:noFill/>
        </p:spPr>
        <p:txBody>
          <a:bodyPr vert="eaVert" wrap="none" rtlCol="0">
            <a:spAutoFit/>
          </a:bodyPr>
          <a:lstStyle/>
          <a:p>
            <a:r>
              <a:rPr kumimoji="1" lang="ja-JP" altLang="en-US" sz="2400" b="1"/>
              <a:t>被　災　者</a:t>
            </a:r>
          </a:p>
        </p:txBody>
      </p:sp>
      <p:sp>
        <p:nvSpPr>
          <p:cNvPr id="22" name="テキスト ボックス 21">
            <a:extLst>
              <a:ext uri="{FF2B5EF4-FFF2-40B4-BE49-F238E27FC236}">
                <a16:creationId xmlns:a16="http://schemas.microsoft.com/office/drawing/2014/main" id="{16C41C8D-CEA2-A349-B7E8-2E099BBD594B}"/>
              </a:ext>
            </a:extLst>
          </p:cNvPr>
          <p:cNvSpPr txBox="1"/>
          <p:nvPr/>
        </p:nvSpPr>
        <p:spPr>
          <a:xfrm>
            <a:off x="7658100" y="6121400"/>
            <a:ext cx="646331" cy="369332"/>
          </a:xfrm>
          <a:prstGeom prst="rect">
            <a:avLst/>
          </a:prstGeom>
          <a:noFill/>
        </p:spPr>
        <p:txBody>
          <a:bodyPr wrap="none" rtlCol="0">
            <a:spAutoFit/>
          </a:bodyPr>
          <a:lstStyle/>
          <a:p>
            <a:r>
              <a:rPr kumimoji="1" lang="ja-JP" altLang="en-US"/>
              <a:t>時間</a:t>
            </a:r>
          </a:p>
        </p:txBody>
      </p:sp>
      <p:sp>
        <p:nvSpPr>
          <p:cNvPr id="23" name="テキスト ボックス 22">
            <a:extLst>
              <a:ext uri="{FF2B5EF4-FFF2-40B4-BE49-F238E27FC236}">
                <a16:creationId xmlns:a16="http://schemas.microsoft.com/office/drawing/2014/main" id="{C127BDEE-165A-244A-ACB1-AADA21E444F3}"/>
              </a:ext>
            </a:extLst>
          </p:cNvPr>
          <p:cNvSpPr txBox="1"/>
          <p:nvPr/>
        </p:nvSpPr>
        <p:spPr>
          <a:xfrm>
            <a:off x="2362200" y="5114706"/>
            <a:ext cx="1569660" cy="369332"/>
          </a:xfrm>
          <a:prstGeom prst="rect">
            <a:avLst/>
          </a:prstGeom>
          <a:noFill/>
        </p:spPr>
        <p:txBody>
          <a:bodyPr wrap="none" rtlCol="0">
            <a:spAutoFit/>
          </a:bodyPr>
          <a:lstStyle/>
          <a:p>
            <a:r>
              <a:rPr kumimoji="1" lang="ja-JP" altLang="en-US"/>
              <a:t>取り残され感</a:t>
            </a:r>
          </a:p>
        </p:txBody>
      </p:sp>
      <p:sp>
        <p:nvSpPr>
          <p:cNvPr id="24" name="テキスト ボックス 23">
            <a:extLst>
              <a:ext uri="{FF2B5EF4-FFF2-40B4-BE49-F238E27FC236}">
                <a16:creationId xmlns:a16="http://schemas.microsoft.com/office/drawing/2014/main" id="{B84885F7-FB25-B34C-9901-2588775ED5ED}"/>
              </a:ext>
            </a:extLst>
          </p:cNvPr>
          <p:cNvSpPr txBox="1"/>
          <p:nvPr/>
        </p:nvSpPr>
        <p:spPr>
          <a:xfrm>
            <a:off x="5015350" y="5127406"/>
            <a:ext cx="1107996" cy="369332"/>
          </a:xfrm>
          <a:prstGeom prst="rect">
            <a:avLst/>
          </a:prstGeom>
          <a:noFill/>
        </p:spPr>
        <p:txBody>
          <a:bodyPr wrap="none" rtlCol="0">
            <a:spAutoFit/>
          </a:bodyPr>
          <a:lstStyle/>
          <a:p>
            <a:r>
              <a:rPr kumimoji="1" lang="ja-JP" altLang="en-US"/>
              <a:t>孤立無援</a:t>
            </a:r>
          </a:p>
        </p:txBody>
      </p:sp>
      <p:sp>
        <p:nvSpPr>
          <p:cNvPr id="25" name="テキスト ボックス 24">
            <a:extLst>
              <a:ext uri="{FF2B5EF4-FFF2-40B4-BE49-F238E27FC236}">
                <a16:creationId xmlns:a16="http://schemas.microsoft.com/office/drawing/2014/main" id="{A243B8E5-8F7D-0841-896A-C8642B9F04C4}"/>
              </a:ext>
            </a:extLst>
          </p:cNvPr>
          <p:cNvSpPr txBox="1"/>
          <p:nvPr/>
        </p:nvSpPr>
        <p:spPr>
          <a:xfrm>
            <a:off x="6123346" y="4906208"/>
            <a:ext cx="1261884" cy="830997"/>
          </a:xfrm>
          <a:prstGeom prst="rect">
            <a:avLst/>
          </a:prstGeom>
          <a:noFill/>
        </p:spPr>
        <p:txBody>
          <a:bodyPr wrap="none" rtlCol="0">
            <a:spAutoFit/>
          </a:bodyPr>
          <a:lstStyle/>
          <a:p>
            <a:r>
              <a:rPr kumimoji="1" lang="en-US" altLang="ja-JP" sz="1200" dirty="0"/>
              <a:t>PTSD</a:t>
            </a:r>
          </a:p>
          <a:p>
            <a:r>
              <a:rPr lang="ja-JP" altLang="en-US" sz="1200"/>
              <a:t>うつ</a:t>
            </a:r>
            <a:endParaRPr lang="en-US" altLang="ja-JP" sz="1200" dirty="0"/>
          </a:p>
          <a:p>
            <a:r>
              <a:rPr kumimoji="1" lang="ja-JP" altLang="en-US" sz="1200"/>
              <a:t>アルコール問題</a:t>
            </a:r>
            <a:endParaRPr kumimoji="1" lang="en-US" altLang="ja-JP" sz="1200" dirty="0"/>
          </a:p>
          <a:p>
            <a:r>
              <a:rPr lang="ja-JP" altLang="en-US" sz="1200"/>
              <a:t>引きこもり</a:t>
            </a:r>
            <a:endParaRPr kumimoji="1" lang="ja-JP" altLang="en-US" sz="1200"/>
          </a:p>
        </p:txBody>
      </p:sp>
      <p:sp>
        <p:nvSpPr>
          <p:cNvPr id="26" name="テキスト ボックス 25">
            <a:extLst>
              <a:ext uri="{FF2B5EF4-FFF2-40B4-BE49-F238E27FC236}">
                <a16:creationId xmlns:a16="http://schemas.microsoft.com/office/drawing/2014/main" id="{91257478-6EE1-DB41-9DE4-946C80085C1F}"/>
              </a:ext>
            </a:extLst>
          </p:cNvPr>
          <p:cNvSpPr txBox="1"/>
          <p:nvPr/>
        </p:nvSpPr>
        <p:spPr>
          <a:xfrm>
            <a:off x="3211642" y="2099844"/>
            <a:ext cx="3038011" cy="369332"/>
          </a:xfrm>
          <a:prstGeom prst="rect">
            <a:avLst/>
          </a:prstGeom>
          <a:noFill/>
        </p:spPr>
        <p:txBody>
          <a:bodyPr wrap="none" rtlCol="0">
            <a:spAutoFit/>
          </a:bodyPr>
          <a:lstStyle/>
          <a:p>
            <a:r>
              <a:rPr kumimoji="1" lang="ja-JP" altLang="en-US"/>
              <a:t>生活再建、精神的立ち直り</a:t>
            </a:r>
          </a:p>
        </p:txBody>
      </p:sp>
      <p:cxnSp>
        <p:nvCxnSpPr>
          <p:cNvPr id="28" name="直線矢印コネクタ 27">
            <a:extLst>
              <a:ext uri="{FF2B5EF4-FFF2-40B4-BE49-F238E27FC236}">
                <a16:creationId xmlns:a16="http://schemas.microsoft.com/office/drawing/2014/main" id="{626065F4-2AD1-F745-AE09-0B9BE6F92140}"/>
              </a:ext>
            </a:extLst>
          </p:cNvPr>
          <p:cNvCxnSpPr>
            <a:cxnSpLocks/>
            <a:endCxn id="26" idx="1"/>
          </p:cNvCxnSpPr>
          <p:nvPr/>
        </p:nvCxnSpPr>
        <p:spPr>
          <a:xfrm flipV="1">
            <a:off x="1864455" y="2284510"/>
            <a:ext cx="1347187" cy="1196984"/>
          </a:xfrm>
          <a:prstGeom prst="straightConnector1">
            <a:avLst/>
          </a:prstGeom>
          <a:ln w="28575">
            <a:solidFill>
              <a:srgbClr val="C0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7975686C-C09C-E84E-AE10-49B3DA70020B}"/>
              </a:ext>
            </a:extLst>
          </p:cNvPr>
          <p:cNvCxnSpPr>
            <a:cxnSpLocks/>
          </p:cNvCxnSpPr>
          <p:nvPr/>
        </p:nvCxnSpPr>
        <p:spPr>
          <a:xfrm>
            <a:off x="1890607" y="4102388"/>
            <a:ext cx="3178253" cy="1025018"/>
          </a:xfrm>
          <a:prstGeom prst="straightConnector1">
            <a:avLst/>
          </a:prstGeom>
          <a:ln w="28575">
            <a:solidFill>
              <a:srgbClr val="C0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C604DCCD-D769-2148-9485-8EC06321B23F}"/>
              </a:ext>
            </a:extLst>
          </p:cNvPr>
          <p:cNvSpPr txBox="1"/>
          <p:nvPr/>
        </p:nvSpPr>
        <p:spPr>
          <a:xfrm>
            <a:off x="4074391" y="3206828"/>
            <a:ext cx="4440959" cy="830997"/>
          </a:xfrm>
          <a:prstGeom prst="rect">
            <a:avLst/>
          </a:prstGeom>
          <a:noFill/>
        </p:spPr>
        <p:txBody>
          <a:bodyPr wrap="none" rtlCol="0">
            <a:spAutoFit/>
          </a:bodyPr>
          <a:lstStyle/>
          <a:p>
            <a:r>
              <a:rPr kumimoji="1" lang="ja-JP" altLang="en-US" sz="1200"/>
              <a:t>復興期の特徴</a:t>
            </a:r>
            <a:endParaRPr kumimoji="1" lang="en-US" altLang="ja-JP" sz="1200" dirty="0"/>
          </a:p>
          <a:p>
            <a:pPr marL="100013" indent="-100013">
              <a:buFont typeface="Arial" panose="020B0604020202020204" pitchFamily="34" charset="0"/>
              <a:buChar char="•"/>
            </a:pPr>
            <a:r>
              <a:rPr lang="ja-JP" altLang="en-US" sz="1200"/>
              <a:t>地域全体の復興が優先され、個人の問題は忘れ去られていく</a:t>
            </a:r>
            <a:endParaRPr lang="en-US" altLang="ja-JP" sz="1200" dirty="0"/>
          </a:p>
          <a:p>
            <a:pPr marL="100013" indent="-100013">
              <a:buFont typeface="Arial" panose="020B0604020202020204" pitchFamily="34" charset="0"/>
              <a:buChar char="•"/>
            </a:pPr>
            <a:r>
              <a:rPr kumimoji="1" lang="ja-JP" altLang="en-US" sz="1200"/>
              <a:t>曖昧になり、見えにくくなっていく</a:t>
            </a:r>
            <a:endParaRPr kumimoji="1" lang="en-US" altLang="ja-JP" sz="1200" dirty="0"/>
          </a:p>
          <a:p>
            <a:pPr marL="100013" indent="-100013">
              <a:buFont typeface="Arial" panose="020B0604020202020204" pitchFamily="34" charset="0"/>
              <a:buChar char="•"/>
            </a:pPr>
            <a:r>
              <a:rPr lang="ja-JP" altLang="en-US" sz="1200"/>
              <a:t>個別化し、格差が広がっていく</a:t>
            </a:r>
            <a:endParaRPr kumimoji="1" lang="ja-JP" altLang="en-US" sz="1200"/>
          </a:p>
        </p:txBody>
      </p:sp>
      <p:sp>
        <p:nvSpPr>
          <p:cNvPr id="3" name="スライド番号プレースホルダー 2">
            <a:extLst>
              <a:ext uri="{FF2B5EF4-FFF2-40B4-BE49-F238E27FC236}">
                <a16:creationId xmlns:a16="http://schemas.microsoft.com/office/drawing/2014/main" id="{F9F141A3-EFB7-0342-A0AB-7B7D2F0FBB83}"/>
              </a:ext>
            </a:extLst>
          </p:cNvPr>
          <p:cNvSpPr>
            <a:spLocks noGrp="1"/>
          </p:cNvSpPr>
          <p:nvPr>
            <p:ph type="sldNum" sz="quarter" idx="12"/>
          </p:nvPr>
        </p:nvSpPr>
        <p:spPr/>
        <p:txBody>
          <a:bodyPr/>
          <a:lstStyle/>
          <a:p>
            <a:fld id="{58DD1769-DAE9-6C4E-82F4-B62273FFA290}" type="slidenum">
              <a:rPr kumimoji="1" lang="ja-JP" altLang="en-US" smtClean="0"/>
              <a:t>7</a:t>
            </a:fld>
            <a:endParaRPr kumimoji="1" lang="ja-JP" altLang="en-US"/>
          </a:p>
        </p:txBody>
      </p:sp>
    </p:spTree>
    <p:extLst>
      <p:ext uri="{BB962C8B-B14F-4D97-AF65-F5344CB8AC3E}">
        <p14:creationId xmlns:p14="http://schemas.microsoft.com/office/powerpoint/2010/main" val="2264100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78595E-0F3F-7248-9CE0-1AC3C440EAD9}"/>
              </a:ext>
            </a:extLst>
          </p:cNvPr>
          <p:cNvSpPr>
            <a:spLocks noGrp="1"/>
          </p:cNvSpPr>
          <p:nvPr>
            <p:ph type="title"/>
          </p:nvPr>
        </p:nvSpPr>
        <p:spPr/>
        <p:txBody>
          <a:bodyPr/>
          <a:lstStyle/>
          <a:p>
            <a:r>
              <a:rPr kumimoji="1" lang="ja-JP" altLang="en-US"/>
              <a:t>ハイリスクの被災者</a:t>
            </a:r>
          </a:p>
        </p:txBody>
      </p:sp>
      <p:sp>
        <p:nvSpPr>
          <p:cNvPr id="3" name="コンテンツ プレースホルダー 2">
            <a:extLst>
              <a:ext uri="{FF2B5EF4-FFF2-40B4-BE49-F238E27FC236}">
                <a16:creationId xmlns:a16="http://schemas.microsoft.com/office/drawing/2014/main" id="{080459BE-C0C8-E44C-A9C9-25C097D161B0}"/>
              </a:ext>
            </a:extLst>
          </p:cNvPr>
          <p:cNvSpPr>
            <a:spLocks noGrp="1"/>
          </p:cNvSpPr>
          <p:nvPr>
            <p:ph idx="1"/>
          </p:nvPr>
        </p:nvSpPr>
        <p:spPr/>
        <p:txBody>
          <a:bodyPr/>
          <a:lstStyle/>
          <a:p>
            <a:r>
              <a:rPr kumimoji="1" lang="ja-JP" altLang="en-US"/>
              <a:t>生命の危険が高かった人</a:t>
            </a:r>
            <a:endParaRPr kumimoji="1" lang="en-US" altLang="ja-JP" dirty="0"/>
          </a:p>
          <a:p>
            <a:r>
              <a:rPr lang="ja-JP" altLang="en-US"/>
              <a:t>近しい人を亡くした人</a:t>
            </a:r>
            <a:endParaRPr lang="en-US" altLang="ja-JP" dirty="0"/>
          </a:p>
          <a:p>
            <a:r>
              <a:rPr kumimoji="1" lang="ja-JP" altLang="en-US"/>
              <a:t>経済損失の大きい人</a:t>
            </a:r>
            <a:endParaRPr kumimoji="1" lang="en-US" altLang="ja-JP" dirty="0"/>
          </a:p>
          <a:p>
            <a:r>
              <a:rPr lang="ja-JP" altLang="en-US"/>
              <a:t>避難者</a:t>
            </a:r>
            <a:endParaRPr lang="en-US" altLang="ja-JP" dirty="0"/>
          </a:p>
          <a:p>
            <a:r>
              <a:rPr kumimoji="1" lang="ja-JP" altLang="en-US"/>
              <a:t>女性（特に妊婦）</a:t>
            </a:r>
            <a:endParaRPr kumimoji="1" lang="en-US" altLang="ja-JP" dirty="0"/>
          </a:p>
          <a:p>
            <a:r>
              <a:rPr lang="ja-JP" altLang="en-US"/>
              <a:t>子供</a:t>
            </a:r>
            <a:endParaRPr lang="en-US" altLang="ja-JP" dirty="0"/>
          </a:p>
          <a:p>
            <a:r>
              <a:rPr kumimoji="1" lang="ja-JP" altLang="en-US"/>
              <a:t>高齢者</a:t>
            </a:r>
            <a:endParaRPr kumimoji="1" lang="en-US" altLang="ja-JP" dirty="0"/>
          </a:p>
          <a:p>
            <a:r>
              <a:rPr lang="ja-JP" altLang="en-US"/>
              <a:t>外国人</a:t>
            </a:r>
            <a:endParaRPr lang="en-US" altLang="ja-JP" dirty="0"/>
          </a:p>
          <a:p>
            <a:r>
              <a:rPr kumimoji="1" lang="ja-JP" altLang="en-US"/>
              <a:t>障害者</a:t>
            </a:r>
            <a:endParaRPr kumimoji="1" lang="en-US" altLang="ja-JP" dirty="0"/>
          </a:p>
          <a:p>
            <a:r>
              <a:rPr lang="ja-JP" altLang="en-US">
                <a:solidFill>
                  <a:srgbClr val="FF0000"/>
                </a:solidFill>
              </a:rPr>
              <a:t>支援者・救援者</a:t>
            </a:r>
            <a:endParaRPr kumimoji="1" lang="en-US" altLang="ja-JP" dirty="0">
              <a:solidFill>
                <a:srgbClr val="FF0000"/>
              </a:solidFill>
            </a:endParaRPr>
          </a:p>
        </p:txBody>
      </p:sp>
      <p:sp>
        <p:nvSpPr>
          <p:cNvPr id="4" name="角丸四角形 3">
            <a:extLst>
              <a:ext uri="{FF2B5EF4-FFF2-40B4-BE49-F238E27FC236}">
                <a16:creationId xmlns:a16="http://schemas.microsoft.com/office/drawing/2014/main" id="{1132CFD3-F3B7-054A-8082-A08D92C56832}"/>
              </a:ext>
            </a:extLst>
          </p:cNvPr>
          <p:cNvSpPr/>
          <p:nvPr/>
        </p:nvSpPr>
        <p:spPr>
          <a:xfrm>
            <a:off x="4737100" y="2867336"/>
            <a:ext cx="3632200" cy="17145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400"/>
              <a:t>強烈な体験をした</a:t>
            </a:r>
            <a:r>
              <a:rPr lang="ja-JP" altLang="en-US" sz="2400"/>
              <a:t>者</a:t>
            </a:r>
            <a:endParaRPr kumimoji="1" lang="en-US" altLang="ja-JP" sz="2400" dirty="0"/>
          </a:p>
          <a:p>
            <a:pPr algn="ctr"/>
            <a:r>
              <a:rPr lang="ja-JP" altLang="en-US" sz="2400"/>
              <a:t>要配慮者</a:t>
            </a:r>
            <a:endParaRPr lang="en-US" altLang="ja-JP" sz="2400" dirty="0"/>
          </a:p>
          <a:p>
            <a:pPr algn="ctr"/>
            <a:r>
              <a:rPr kumimoji="1" lang="ja-JP" altLang="en-US" sz="2400"/>
              <a:t>支援者・救援者</a:t>
            </a:r>
          </a:p>
        </p:txBody>
      </p:sp>
      <p:sp>
        <p:nvSpPr>
          <p:cNvPr id="5" name="スライド番号プレースホルダー 4">
            <a:extLst>
              <a:ext uri="{FF2B5EF4-FFF2-40B4-BE49-F238E27FC236}">
                <a16:creationId xmlns:a16="http://schemas.microsoft.com/office/drawing/2014/main" id="{05A2BCD3-8691-8748-A38D-B17F08BDA151}"/>
              </a:ext>
            </a:extLst>
          </p:cNvPr>
          <p:cNvSpPr>
            <a:spLocks noGrp="1"/>
          </p:cNvSpPr>
          <p:nvPr>
            <p:ph type="sldNum" sz="quarter" idx="12"/>
          </p:nvPr>
        </p:nvSpPr>
        <p:spPr/>
        <p:txBody>
          <a:bodyPr/>
          <a:lstStyle/>
          <a:p>
            <a:fld id="{58DD1769-DAE9-6C4E-82F4-B62273FFA290}" type="slidenum">
              <a:rPr kumimoji="1" lang="ja-JP" altLang="en-US" smtClean="0"/>
              <a:t>8</a:t>
            </a:fld>
            <a:endParaRPr kumimoji="1" lang="ja-JP" altLang="en-US"/>
          </a:p>
        </p:txBody>
      </p:sp>
    </p:spTree>
    <p:extLst>
      <p:ext uri="{BB962C8B-B14F-4D97-AF65-F5344CB8AC3E}">
        <p14:creationId xmlns:p14="http://schemas.microsoft.com/office/powerpoint/2010/main" val="613327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8632CC-CD1D-B44F-B904-7D8A4A4CCB0D}"/>
              </a:ext>
            </a:extLst>
          </p:cNvPr>
          <p:cNvSpPr>
            <a:spLocks noGrp="1"/>
          </p:cNvSpPr>
          <p:nvPr>
            <p:ph type="title"/>
          </p:nvPr>
        </p:nvSpPr>
        <p:spPr/>
        <p:txBody>
          <a:bodyPr>
            <a:normAutofit fontScale="90000"/>
          </a:bodyPr>
          <a:lstStyle/>
          <a:p>
            <a:r>
              <a:rPr kumimoji="1" lang="ja-JP" altLang="en-US"/>
              <a:t>サイコロジカル・ファーストエイド</a:t>
            </a:r>
            <a:r>
              <a:rPr kumimoji="1" lang="en-US" altLang="ja-JP" dirty="0"/>
              <a:t>(PFA</a:t>
            </a:r>
            <a:r>
              <a:rPr kumimoji="1" lang="ja-JP" altLang="en-US"/>
              <a:t>）</a:t>
            </a:r>
          </a:p>
        </p:txBody>
      </p:sp>
      <p:sp>
        <p:nvSpPr>
          <p:cNvPr id="3" name="コンテンツ プレースホルダー 2">
            <a:extLst>
              <a:ext uri="{FF2B5EF4-FFF2-40B4-BE49-F238E27FC236}">
                <a16:creationId xmlns:a16="http://schemas.microsoft.com/office/drawing/2014/main" id="{5BB9F10A-B334-3A49-B4CB-C9E8F748EC7C}"/>
              </a:ext>
            </a:extLst>
          </p:cNvPr>
          <p:cNvSpPr>
            <a:spLocks noGrp="1"/>
          </p:cNvSpPr>
          <p:nvPr>
            <p:ph idx="1"/>
          </p:nvPr>
        </p:nvSpPr>
        <p:spPr>
          <a:xfrm>
            <a:off x="628650" y="1272210"/>
            <a:ext cx="8515350" cy="5449266"/>
          </a:xfrm>
        </p:spPr>
        <p:txBody>
          <a:bodyPr>
            <a:normAutofit fontScale="77500" lnSpcReduction="20000"/>
          </a:bodyPr>
          <a:lstStyle/>
          <a:p>
            <a:pPr>
              <a:lnSpc>
                <a:spcPct val="120000"/>
              </a:lnSpc>
              <a:spcBef>
                <a:spcPts val="0"/>
              </a:spcBef>
            </a:pPr>
            <a:r>
              <a:rPr kumimoji="1" lang="ja-JP" altLang="en-US"/>
              <a:t>目的；トラウマ的出来事によって引き起こされる</a:t>
            </a:r>
            <a:r>
              <a:rPr kumimoji="1" lang="ja-JP" altLang="en-US">
                <a:solidFill>
                  <a:srgbClr val="FF0000"/>
                </a:solidFill>
              </a:rPr>
              <a:t>初期の苦痛の軽減</a:t>
            </a:r>
            <a:r>
              <a:rPr kumimoji="1" lang="ja-JP" altLang="en-US"/>
              <a:t>、</a:t>
            </a:r>
            <a:r>
              <a:rPr kumimoji="1" lang="ja-JP" altLang="en-US">
                <a:solidFill>
                  <a:srgbClr val="FF0000"/>
                </a:solidFill>
              </a:rPr>
              <a:t>短期・長期的な適応機能と対処行動の促進</a:t>
            </a:r>
            <a:endParaRPr kumimoji="1" lang="en-US" altLang="ja-JP" dirty="0">
              <a:solidFill>
                <a:srgbClr val="FF0000"/>
              </a:solidFill>
            </a:endParaRPr>
          </a:p>
          <a:p>
            <a:pPr>
              <a:lnSpc>
                <a:spcPct val="120000"/>
              </a:lnSpc>
              <a:spcBef>
                <a:spcPts val="0"/>
              </a:spcBef>
            </a:pPr>
            <a:r>
              <a:rPr lang="ja-JP" altLang="en-US"/>
              <a:t>活動内容</a:t>
            </a:r>
            <a:endParaRPr kumimoji="1" lang="en-US" altLang="ja-JP" dirty="0"/>
          </a:p>
          <a:p>
            <a:pPr marL="814387" lvl="1" indent="-457200">
              <a:lnSpc>
                <a:spcPct val="120000"/>
              </a:lnSpc>
              <a:spcBef>
                <a:spcPts val="0"/>
              </a:spcBef>
              <a:buFont typeface="+mj-lt"/>
              <a:buAutoNum type="arabicPeriod"/>
            </a:pPr>
            <a:r>
              <a:rPr lang="ja-JP" altLang="en-US" sz="2000"/>
              <a:t>被災者に近づき、活動を始める</a:t>
            </a:r>
            <a:endParaRPr lang="en-US" altLang="ja-JP" sz="2000" dirty="0"/>
          </a:p>
          <a:p>
            <a:pPr marL="1081087" lvl="2" indent="-457200">
              <a:lnSpc>
                <a:spcPct val="120000"/>
              </a:lnSpc>
              <a:spcBef>
                <a:spcPts val="0"/>
              </a:spcBef>
            </a:pPr>
            <a:r>
              <a:rPr lang="ja-JP" altLang="en-US" sz="1700"/>
              <a:t>被災者の求めに応じる。あるいは、被災者に負担をかけない共感的な態度でこちらから手を差し伸べる。</a:t>
            </a:r>
            <a:endParaRPr lang="en-US" altLang="ja-JP" sz="1700" dirty="0"/>
          </a:p>
          <a:p>
            <a:pPr marL="814387" lvl="1" indent="-457200">
              <a:lnSpc>
                <a:spcPct val="120000"/>
              </a:lnSpc>
              <a:spcBef>
                <a:spcPts val="0"/>
              </a:spcBef>
              <a:buFont typeface="+mj-lt"/>
              <a:buAutoNum type="arabicPeriod"/>
            </a:pPr>
            <a:r>
              <a:rPr kumimoji="1" lang="ja-JP" altLang="en-US" sz="2000"/>
              <a:t>安全と安心感</a:t>
            </a:r>
            <a:endParaRPr kumimoji="1" lang="en-US" altLang="ja-JP" sz="2000" dirty="0"/>
          </a:p>
          <a:p>
            <a:pPr marL="1081087" lvl="2" indent="-457200">
              <a:lnSpc>
                <a:spcPct val="120000"/>
              </a:lnSpc>
              <a:spcBef>
                <a:spcPts val="0"/>
              </a:spcBef>
            </a:pPr>
            <a:r>
              <a:rPr lang="ja-JP" altLang="en-US" sz="1700"/>
              <a:t>当面の安全を確かなものにし、被災者が心身を休められるようにする。</a:t>
            </a:r>
            <a:endParaRPr kumimoji="1" lang="en-US" altLang="ja-JP" sz="1700" dirty="0"/>
          </a:p>
          <a:p>
            <a:pPr marL="814387" lvl="1" indent="-457200">
              <a:lnSpc>
                <a:spcPct val="120000"/>
              </a:lnSpc>
              <a:spcBef>
                <a:spcPts val="0"/>
              </a:spcBef>
              <a:buFont typeface="+mj-lt"/>
              <a:buAutoNum type="arabicPeriod"/>
            </a:pPr>
            <a:r>
              <a:rPr lang="ja-JP" altLang="en-US" sz="2000"/>
              <a:t>安定化</a:t>
            </a:r>
            <a:endParaRPr lang="en-US" altLang="ja-JP" sz="2000" dirty="0"/>
          </a:p>
          <a:p>
            <a:pPr marL="1081087" lvl="2" indent="-457200">
              <a:lnSpc>
                <a:spcPct val="120000"/>
              </a:lnSpc>
              <a:spcBef>
                <a:spcPts val="0"/>
              </a:spcBef>
            </a:pPr>
            <a:r>
              <a:rPr lang="ja-JP" altLang="en-US" sz="1700"/>
              <a:t>圧倒されている被災者の混乱を鎮め、見通しが持てるようにする。</a:t>
            </a:r>
            <a:endParaRPr lang="en-US" altLang="ja-JP" sz="1700" dirty="0"/>
          </a:p>
          <a:p>
            <a:pPr marL="814387" lvl="1" indent="-457200">
              <a:lnSpc>
                <a:spcPct val="120000"/>
              </a:lnSpc>
              <a:spcBef>
                <a:spcPts val="0"/>
              </a:spcBef>
              <a:buFont typeface="+mj-lt"/>
              <a:buAutoNum type="arabicPeriod"/>
            </a:pPr>
            <a:r>
              <a:rPr kumimoji="1" lang="ja-JP" altLang="en-US" sz="2000"/>
              <a:t>情報を集める</a:t>
            </a:r>
            <a:endParaRPr kumimoji="1" lang="en-US" altLang="ja-JP" sz="2000" dirty="0"/>
          </a:p>
          <a:p>
            <a:pPr marL="1081087" lvl="2" indent="-457200">
              <a:lnSpc>
                <a:spcPct val="120000"/>
              </a:lnSpc>
              <a:spcBef>
                <a:spcPts val="0"/>
              </a:spcBef>
            </a:pPr>
            <a:r>
              <a:rPr lang="ja-JP" altLang="en-US" sz="1700"/>
              <a:t>周辺情報を集め、被災者が今必要としていること、困っていることを把握する。その上で、その人にあった</a:t>
            </a:r>
            <a:r>
              <a:rPr lang="en-US" altLang="ja-JP" sz="1700" dirty="0"/>
              <a:t>PFA</a:t>
            </a:r>
            <a:r>
              <a:rPr lang="ja-JP" altLang="en-US" sz="1700"/>
              <a:t>を組み立てる。</a:t>
            </a:r>
            <a:endParaRPr kumimoji="1" lang="en-US" altLang="ja-JP" sz="1700" dirty="0"/>
          </a:p>
          <a:p>
            <a:pPr marL="814387" lvl="1" indent="-457200">
              <a:lnSpc>
                <a:spcPct val="120000"/>
              </a:lnSpc>
              <a:spcBef>
                <a:spcPts val="0"/>
              </a:spcBef>
              <a:buFont typeface="+mj-lt"/>
              <a:buAutoNum type="arabicPeriod"/>
            </a:pPr>
            <a:r>
              <a:rPr lang="ja-JP" altLang="en-US" sz="2000"/>
              <a:t>現実的な問題の解決を助ける</a:t>
            </a:r>
            <a:endParaRPr lang="en-US" altLang="ja-JP" sz="2000" dirty="0"/>
          </a:p>
          <a:p>
            <a:pPr marL="1081087" lvl="2" indent="-457200">
              <a:lnSpc>
                <a:spcPct val="120000"/>
              </a:lnSpc>
              <a:spcBef>
                <a:spcPts val="0"/>
              </a:spcBef>
            </a:pPr>
            <a:r>
              <a:rPr lang="ja-JP" altLang="en-US" sz="1700"/>
              <a:t>今必要としていること、困っていることに取り組むために、被災者を現実的に支援する。</a:t>
            </a:r>
            <a:endParaRPr lang="en-US" altLang="ja-JP" sz="1700" dirty="0"/>
          </a:p>
          <a:p>
            <a:pPr marL="814387" lvl="1" indent="-457200">
              <a:lnSpc>
                <a:spcPct val="120000"/>
              </a:lnSpc>
              <a:spcBef>
                <a:spcPts val="0"/>
              </a:spcBef>
              <a:buFont typeface="+mj-lt"/>
              <a:buAutoNum type="arabicPeriod"/>
            </a:pPr>
            <a:r>
              <a:rPr kumimoji="1" lang="ja-JP" altLang="en-US" sz="2000"/>
              <a:t>周囲の</a:t>
            </a:r>
            <a:r>
              <a:rPr lang="ja-JP" altLang="en-US" sz="2000"/>
              <a:t>人々</a:t>
            </a:r>
            <a:r>
              <a:rPr kumimoji="1" lang="ja-JP" altLang="en-US" sz="2000"/>
              <a:t>との関わりを促進する</a:t>
            </a:r>
            <a:endParaRPr kumimoji="1" lang="en-US" altLang="ja-JP" sz="2000" dirty="0"/>
          </a:p>
          <a:p>
            <a:pPr marL="1081087" lvl="2" indent="-457200">
              <a:lnSpc>
                <a:spcPct val="120000"/>
              </a:lnSpc>
              <a:spcBef>
                <a:spcPts val="0"/>
              </a:spcBef>
            </a:pPr>
            <a:r>
              <a:rPr lang="ja-JP" altLang="en-US" sz="1700"/>
              <a:t>家族・友人など身近にいて支えてくれる人や、地域の援助機関との関わりを促進し、その関係が長続きするよう援助する。</a:t>
            </a:r>
            <a:endParaRPr kumimoji="1" lang="en-US" altLang="ja-JP" sz="1700" dirty="0"/>
          </a:p>
          <a:p>
            <a:pPr marL="814387" lvl="1" indent="-457200">
              <a:lnSpc>
                <a:spcPct val="120000"/>
              </a:lnSpc>
              <a:spcBef>
                <a:spcPts val="0"/>
              </a:spcBef>
              <a:buFont typeface="+mj-lt"/>
              <a:buAutoNum type="arabicPeriod"/>
            </a:pPr>
            <a:r>
              <a:rPr lang="ja-JP" altLang="en-US" sz="2000"/>
              <a:t>対処に役立つ情報</a:t>
            </a:r>
            <a:endParaRPr lang="en-US" altLang="ja-JP" sz="2000" dirty="0"/>
          </a:p>
          <a:p>
            <a:pPr marL="1081087" lvl="2" indent="-457200">
              <a:lnSpc>
                <a:spcPct val="120000"/>
              </a:lnSpc>
              <a:spcBef>
                <a:spcPts val="0"/>
              </a:spcBef>
            </a:pPr>
            <a:r>
              <a:rPr lang="ja-JP" altLang="en-US" sz="1700"/>
              <a:t>苦痛を和らげ、適応的な機能を高めるために、ストレス反応と対処の方法について知ってもらう。</a:t>
            </a:r>
            <a:endParaRPr lang="en-US" altLang="ja-JP" sz="1700" dirty="0"/>
          </a:p>
          <a:p>
            <a:pPr marL="814387" lvl="1" indent="-457200">
              <a:lnSpc>
                <a:spcPct val="120000"/>
              </a:lnSpc>
              <a:spcBef>
                <a:spcPts val="0"/>
              </a:spcBef>
              <a:buFont typeface="+mj-lt"/>
              <a:buAutoNum type="arabicPeriod"/>
            </a:pPr>
            <a:r>
              <a:rPr kumimoji="1" lang="ja-JP" altLang="en-US" sz="2000"/>
              <a:t>紹介と引き継ぎ</a:t>
            </a:r>
            <a:endParaRPr kumimoji="1" lang="en-US" altLang="ja-JP" sz="2000" dirty="0"/>
          </a:p>
          <a:p>
            <a:pPr marL="1081087" lvl="2" indent="-457200">
              <a:lnSpc>
                <a:spcPct val="120000"/>
              </a:lnSpc>
              <a:spcBef>
                <a:spcPts val="0"/>
              </a:spcBef>
            </a:pPr>
            <a:r>
              <a:rPr lang="ja-JP" altLang="en-US"/>
              <a:t>被災者が今必要としている、あるいは将来必要となるサービスを紹介し、引き継ぎを行う。</a:t>
            </a:r>
            <a:endParaRPr kumimoji="1" lang="ja-JP" altLang="en-US"/>
          </a:p>
        </p:txBody>
      </p:sp>
      <p:sp>
        <p:nvSpPr>
          <p:cNvPr id="4" name="スライド番号プレースホルダー 3">
            <a:extLst>
              <a:ext uri="{FF2B5EF4-FFF2-40B4-BE49-F238E27FC236}">
                <a16:creationId xmlns:a16="http://schemas.microsoft.com/office/drawing/2014/main" id="{249E017A-C74F-354E-B97E-CA8365ABFF7A}"/>
              </a:ext>
            </a:extLst>
          </p:cNvPr>
          <p:cNvSpPr>
            <a:spLocks noGrp="1"/>
          </p:cNvSpPr>
          <p:nvPr>
            <p:ph type="sldNum" sz="quarter" idx="12"/>
          </p:nvPr>
        </p:nvSpPr>
        <p:spPr/>
        <p:txBody>
          <a:bodyPr/>
          <a:lstStyle/>
          <a:p>
            <a:fld id="{58DD1769-DAE9-6C4E-82F4-B62273FFA290}" type="slidenum">
              <a:rPr kumimoji="1" lang="ja-JP" altLang="en-US" smtClean="0"/>
              <a:t>9</a:t>
            </a:fld>
            <a:endParaRPr kumimoji="1" lang="ja-JP" altLang="en-US"/>
          </a:p>
        </p:txBody>
      </p:sp>
    </p:spTree>
    <p:extLst>
      <p:ext uri="{BB962C8B-B14F-4D97-AF65-F5344CB8AC3E}">
        <p14:creationId xmlns:p14="http://schemas.microsoft.com/office/powerpoint/2010/main" val="441484413"/>
      </p:ext>
    </p:extLst>
  </p:cSld>
  <p:clrMapOvr>
    <a:masterClrMapping/>
  </p:clrMapOvr>
</p:sld>
</file>

<file path=ppt/theme/theme1.xml><?xml version="1.0" encoding="utf-8"?>
<a:theme xmlns:a="http://schemas.openxmlformats.org/drawingml/2006/main" name="基礎コース">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基礎コース" id="{C4A16FF6-1C91-F847-BAD1-1F56BF1BD093}" vid="{2CBC87FD-AA37-E042-953D-DDEA6A072CC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b5d13358-ba13-47f5-b1e3-fdcd6b69d120" xsi:nil="true"/>
    <lcf76f155ced4ddcb4097134ff3c332f xmlns="9be4de2b-ed32-4cfd-86cc-3daf7de8187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CDE00FD03F958428DD3CBF4A39D1F89" ma:contentTypeVersion="18" ma:contentTypeDescription="新しいドキュメントを作成します。" ma:contentTypeScope="" ma:versionID="821c0cf0f42a7bcf6d7a6b424cbdc3b6">
  <xsd:schema xmlns:xsd="http://www.w3.org/2001/XMLSchema" xmlns:xs="http://www.w3.org/2001/XMLSchema" xmlns:p="http://schemas.microsoft.com/office/2006/metadata/properties" xmlns:ns2="9be4de2b-ed32-4cfd-86cc-3daf7de81874" xmlns:ns3="b5d13358-ba13-47f5-b1e3-fdcd6b69d120" targetNamespace="http://schemas.microsoft.com/office/2006/metadata/properties" ma:root="true" ma:fieldsID="c24516de4f25475e9a749154eea752d9" ns2:_="" ns3:_="">
    <xsd:import namespace="9be4de2b-ed32-4cfd-86cc-3daf7de81874"/>
    <xsd:import namespace="b5d13358-ba13-47f5-b1e3-fdcd6b69d1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e4de2b-ed32-4cfd-86cc-3daf7de818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ebdc2b39-54f4-4c53-bf88-5d9269ab31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d13358-ba13-47f5-b1e3-fdcd6b69d120" elementFormDefault="qualified">
    <xsd:import namespace="http://schemas.microsoft.com/office/2006/documentManagement/types"/>
    <xsd:import namespace="http://schemas.microsoft.com/office/infopath/2007/PartnerControls"/>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642aa574-677a-4bc2-90c8-dd60c760d169}" ma:internalName="TaxCatchAll" ma:showField="CatchAllData" ma:web="b5d13358-ba13-47f5-b1e3-fdcd6b69d1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773683-7CE6-40C8-9DA8-4D8A94304024}">
  <ds:schemaRefs>
    <ds:schemaRef ds:uri="http://schemas.microsoft.com/sharepoint/v3/contenttype/forms"/>
  </ds:schemaRefs>
</ds:datastoreItem>
</file>

<file path=customXml/itemProps2.xml><?xml version="1.0" encoding="utf-8"?>
<ds:datastoreItem xmlns:ds="http://schemas.openxmlformats.org/officeDocument/2006/customXml" ds:itemID="{E3BBDDEA-6F79-4EB8-A505-786052A899FB}">
  <ds:schemaRefs>
    <ds:schemaRef ds:uri="http://schemas.openxmlformats.org/package/2006/metadata/core-properties"/>
    <ds:schemaRef ds:uri="http://purl.org/dc/dcmitype/"/>
    <ds:schemaRef ds:uri="http://www.w3.org/XML/1998/namespace"/>
    <ds:schemaRef ds:uri="http://purl.org/dc/elements/1.1/"/>
    <ds:schemaRef ds:uri="http://schemas.microsoft.com/office/2006/metadata/properties"/>
    <ds:schemaRef ds:uri="http://schemas.microsoft.com/office/infopath/2007/PartnerControls"/>
    <ds:schemaRef ds:uri="9be4de2b-ed32-4cfd-86cc-3daf7de81874"/>
    <ds:schemaRef ds:uri="http://schemas.microsoft.com/office/2006/documentManagement/types"/>
    <ds:schemaRef ds:uri="http://purl.org/dc/terms/"/>
    <ds:schemaRef ds:uri="b5d13358-ba13-47f5-b1e3-fdcd6b69d120"/>
  </ds:schemaRefs>
</ds:datastoreItem>
</file>

<file path=customXml/itemProps3.xml><?xml version="1.0" encoding="utf-8"?>
<ds:datastoreItem xmlns:ds="http://schemas.openxmlformats.org/officeDocument/2006/customXml" ds:itemID="{50A1C8AA-04C2-4931-8193-E6A1E9B734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e4de2b-ed32-4cfd-86cc-3daf7de81874"/>
    <ds:schemaRef ds:uri="b5d13358-ba13-47f5-b1e3-fdcd6b69d1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基礎コース</Template>
  <TotalTime>0</TotalTime>
  <Words>4302</Words>
  <Application>Microsoft Office PowerPoint</Application>
  <PresentationFormat>画面に合わせる (4:3)</PresentationFormat>
  <Paragraphs>322</Paragraphs>
  <Slides>17</Slides>
  <Notes>17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YuMincho +36p Kana Medium</vt:lpstr>
      <vt:lpstr>ヒラギノ角ゴシック W3</vt:lpstr>
      <vt:lpstr>游ゴシック</vt:lpstr>
      <vt:lpstr>游ゴシック Light</vt:lpstr>
      <vt:lpstr>游明朝</vt:lpstr>
      <vt:lpstr>Arial</vt:lpstr>
      <vt:lpstr>Wingdings</vt:lpstr>
      <vt:lpstr>基礎コース</vt:lpstr>
      <vt:lpstr>原子力災害時の メンタルヘルス</vt:lpstr>
      <vt:lpstr>災害による心理的影響</vt:lpstr>
      <vt:lpstr>災害後の心理状態の変化</vt:lpstr>
      <vt:lpstr>災害に関連するストレス</vt:lpstr>
      <vt:lpstr>心的外傷後ストレス障害（PTSD）</vt:lpstr>
      <vt:lpstr>悲嘆反応</vt:lpstr>
      <vt:lpstr>被災者の回復の二極化</vt:lpstr>
      <vt:lpstr>ハイリスクの被災者</vt:lpstr>
      <vt:lpstr>サイコロジカル・ファーストエイド(PFA）</vt:lpstr>
      <vt:lpstr>災害支援者が被る災害ストレス</vt:lpstr>
      <vt:lpstr>災害支援者のセルフケア</vt:lpstr>
      <vt:lpstr>支援者の精神健康対策</vt:lpstr>
      <vt:lpstr>原子力災害後の心理状態の変化</vt:lpstr>
      <vt:lpstr>原子力災害の特徴</vt:lpstr>
      <vt:lpstr>スティグマ・差別・中傷</vt:lpstr>
      <vt:lpstr>原子力災害時のメンタルヘルス対策</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原子力防災体制</dc:title>
  <dc:creator/>
  <cp:lastModifiedBy/>
  <cp:revision>122</cp:revision>
  <cp:lastPrinted>2019-03-08T08:11:49Z</cp:lastPrinted>
  <dcterms:created xsi:type="dcterms:W3CDTF">2018-07-09T08:22:40Z</dcterms:created>
  <dcterms:modified xsi:type="dcterms:W3CDTF">2025-06-30T06:39:02Z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0x0101009CDE00FD03F958428DD3CBF4A39D1F89</vt:lpwstr>
  </property>
  <property fmtid="{D5CDD505-2E9C-101B-9397-08002B2CF9AE}" pid="3" name="MediaServiceImageTags">
    <vt:lpwstr/>
  </property>
</Properties>
</file>