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33"/>
  </p:notesMasterIdLst>
  <p:sldIdLst>
    <p:sldId id="262" r:id="rId5"/>
    <p:sldId id="371" r:id="rId6"/>
    <p:sldId id="372" r:id="rId7"/>
    <p:sldId id="339" r:id="rId8"/>
    <p:sldId id="389" r:id="rId9"/>
    <p:sldId id="390" r:id="rId10"/>
    <p:sldId id="394" r:id="rId11"/>
    <p:sldId id="395" r:id="rId12"/>
    <p:sldId id="397" r:id="rId13"/>
    <p:sldId id="398" r:id="rId14"/>
    <p:sldId id="400" r:id="rId15"/>
    <p:sldId id="399" r:id="rId16"/>
    <p:sldId id="401" r:id="rId17"/>
    <p:sldId id="276" r:id="rId18"/>
    <p:sldId id="402" r:id="rId19"/>
    <p:sldId id="403" r:id="rId20"/>
    <p:sldId id="391" r:id="rId21"/>
    <p:sldId id="392" r:id="rId22"/>
    <p:sldId id="393" r:id="rId23"/>
    <p:sldId id="405" r:id="rId24"/>
    <p:sldId id="406" r:id="rId25"/>
    <p:sldId id="407" r:id="rId26"/>
    <p:sldId id="411" r:id="rId27"/>
    <p:sldId id="408" r:id="rId28"/>
    <p:sldId id="412" r:id="rId29"/>
    <p:sldId id="409" r:id="rId30"/>
    <p:sldId id="261" r:id="rId31"/>
    <p:sldId id="410"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gi5UfneLzSdQgJOKf/sHQ==" hashData="sKiT55MhtbS0rzOTuoX5mVUKzm6mhB1JfLhC2CihapSx2NuzNDMOPCBR8BhNO1tUN7lTddQ7dw48LmDkN95Fo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77911" autoAdjust="0"/>
  </p:normalViewPr>
  <p:slideViewPr>
    <p:cSldViewPr snapToGrid="0" snapToObjects="1">
      <p:cViewPr varScale="1">
        <p:scale>
          <a:sx n="61" d="100"/>
          <a:sy n="61" d="100"/>
        </p:scale>
        <p:origin x="456"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190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8673"/>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0527"/>
            <a:ext cx="5486400" cy="418174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時間；</a:t>
            </a:r>
            <a:r>
              <a:rPr kumimoji="1" lang="en-US" altLang="ja-JP" dirty="0">
                <a:latin typeface="游明朝" panose="02020400000000000000" pitchFamily="18" charset="-128"/>
                <a:ea typeface="游明朝" panose="02020400000000000000" pitchFamily="18" charset="-128"/>
              </a:rPr>
              <a:t>30</a:t>
            </a:r>
            <a:r>
              <a:rPr kumimoji="1" lang="ja-JP" altLang="en-US" dirty="0">
                <a:latin typeface="游明朝" panose="02020400000000000000" pitchFamily="18" charset="-128"/>
                <a:ea typeface="游明朝" panose="02020400000000000000" pitchFamily="18" charset="-128"/>
              </a:rPr>
              <a:t>分</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内容</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国際原子力事象評価尺度</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放射線事故件数と影響</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代表的な事故</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東海村</a:t>
            </a:r>
            <a:r>
              <a:rPr kumimoji="1" lang="en-US" altLang="ja-JP" dirty="0">
                <a:latin typeface="游明朝" panose="02020400000000000000" pitchFamily="18" charset="-128"/>
                <a:ea typeface="游明朝" panose="02020400000000000000" pitchFamily="18" charset="-128"/>
              </a:rPr>
              <a:t>JCO</a:t>
            </a:r>
            <a:r>
              <a:rPr kumimoji="1" lang="ja-JP" altLang="en-US" dirty="0">
                <a:latin typeface="游明朝" panose="02020400000000000000" pitchFamily="18" charset="-128"/>
                <a:ea typeface="游明朝" panose="02020400000000000000" pitchFamily="18" charset="-128"/>
              </a:rPr>
              <a:t>臨界事故</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東京電力福島第一原子力発電所事故</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ゴイアニア事故</a:t>
            </a:r>
          </a:p>
        </p:txBody>
      </p:sp>
    </p:spTree>
    <p:extLst>
      <p:ext uri="{BB962C8B-B14F-4D97-AF65-F5344CB8AC3E}">
        <p14:creationId xmlns:p14="http://schemas.microsoft.com/office/powerpoint/2010/main" val="89737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もともとは放射能がない同位体が放射線を受けることによって放射性同位体に変化することを放射化と言います。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臨界事故で発生した中性子は、核反応を起こし、体内のナトリウム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となり、ガンマ線を放出します。体内のナトリウムは血液中に存在するため、全身に分布しています。</a:t>
            </a:r>
            <a:endParaRPr lang="en-US"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そのため、患者の表面汚染検査をおこなった際、実際に表面汚染はないにも関わらず、放射化した放射性同位元素によるガンマ線を検出することがあります。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また、嘔吐物や所持品からも放射化した同位元素が検出されます。</a:t>
            </a:r>
            <a:r>
              <a:rPr lang="en-US" altLang="ja-JP"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dirty="0">
                <a:effectLst/>
                <a:latin typeface="游明朝" panose="02020400000000000000" pitchFamily="18" charset="-128"/>
                <a:ea typeface="游明朝" panose="02020400000000000000" pitchFamily="18" charset="-128"/>
                <a:cs typeface="Arial" panose="020B0604020202020204" pitchFamily="34" charset="0"/>
              </a:rPr>
              <a:t>臨界事故でもこれらの情報から、中性子線による被ばくが示唆されました。血漿中のナトリウム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濃度は中性子線被ばく量推定にも用いられました。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51726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放射化した患者の身体からはナトリウム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からのガンマ線が放出されるため、患者の周辺の空間線量率も上昇しました。翌日の病室周辺の測定結果を示しています。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メガベクレル存在する場合、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メートル離れた場所での線量率は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0.429</a:t>
            </a:r>
            <a:r>
              <a:rPr lang="en-US" altLang="ja-JP" dirty="0">
                <a:latin typeface="游明朝" panose="02020400000000000000" pitchFamily="18" charset="-128"/>
                <a:ea typeface="游明朝" panose="02020400000000000000" pitchFamily="18" charset="-128"/>
              </a:rPr>
              <a:t>µSv/</a:t>
            </a:r>
            <a:r>
              <a:rPr lang="en-US" altLang="ja-JP" dirty="0" err="1">
                <a:latin typeface="游明朝" panose="02020400000000000000" pitchFamily="18" charset="-128"/>
                <a:ea typeface="游明朝" panose="02020400000000000000" pitchFamily="18" charset="-128"/>
              </a:rPr>
              <a:t>hr</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となります。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氏は体内のナトリウム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の放射能が約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メガベクレルと推定されており、ナトリウム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の実効半減期は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14.1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時間です。これから計算すると、事故直後の</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メートルの位置での線量率は　</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2.6</a:t>
            </a:r>
            <a:r>
              <a:rPr lang="en-US" altLang="ja-JP" dirty="0">
                <a:latin typeface="游明朝" panose="02020400000000000000" pitchFamily="18" charset="-128"/>
                <a:ea typeface="游明朝" panose="02020400000000000000" pitchFamily="18" charset="-128"/>
              </a:rPr>
              <a:t>µSv/</a:t>
            </a:r>
            <a:r>
              <a:rPr lang="en-US" altLang="ja-JP" dirty="0" err="1">
                <a:latin typeface="游明朝" panose="02020400000000000000" pitchFamily="18" charset="-128"/>
                <a:ea typeface="游明朝" panose="02020400000000000000" pitchFamily="18" charset="-128"/>
              </a:rPr>
              <a:t>hr</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となります。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これは、事故</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時間後に測定した患者周辺の線量率と合致します。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このことから、患者から</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メートルの位置にいる対応者の被ばく線量は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時間で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マイクロシーベルト以下となります。救急搬送の対応者や医療従事者の被ばく線量としては、健康に影響を与える値ではないことが推測されます。</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a:buNone/>
            </a:pP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出典；放射線医学総合研究所「東海村ウラン加工工場臨界事故に関する放医研報告書</a:t>
            </a:r>
            <a:r>
              <a:rPr kumimoji="1" lang="en-US" altLang="ja-JP" dirty="0">
                <a:latin typeface="游明朝" panose="02020400000000000000" pitchFamily="18" charset="-128"/>
                <a:ea typeface="游明朝" panose="02020400000000000000" pitchFamily="18" charset="-128"/>
              </a:rPr>
              <a:t>NIRS-M-143</a:t>
            </a:r>
            <a:r>
              <a:rPr kumimoji="1" lang="ja-JP" altLang="en-US" dirty="0">
                <a:latin typeface="游明朝" panose="02020400000000000000" pitchFamily="18" charset="-128"/>
                <a:ea typeface="游明朝" panose="02020400000000000000" pitchFamily="18" charset="-128"/>
              </a:rPr>
              <a:t>」（平成</a:t>
            </a:r>
            <a:r>
              <a:rPr kumimoji="1" lang="en-US" altLang="ja-JP" dirty="0">
                <a:latin typeface="游明朝" panose="02020400000000000000" pitchFamily="18" charset="-128"/>
                <a:ea typeface="游明朝" panose="02020400000000000000" pitchFamily="18" charset="-128"/>
              </a:rPr>
              <a:t>13</a:t>
            </a:r>
            <a:r>
              <a:rPr kumimoji="1" lang="ja-JP" altLang="en-US" dirty="0">
                <a:latin typeface="游明朝" panose="02020400000000000000" pitchFamily="18" charset="-128"/>
                <a:ea typeface="游明朝" panose="02020400000000000000" pitchFamily="18" charset="-128"/>
              </a:rPr>
              <a:t>年</a:t>
            </a:r>
            <a:r>
              <a:rPr kumimoji="1" lang="en-US" altLang="ja-JP" dirty="0">
                <a:latin typeface="游明朝" panose="02020400000000000000" pitchFamily="18" charset="-128"/>
                <a:ea typeface="游明朝" panose="02020400000000000000" pitchFamily="18" charset="-128"/>
              </a:rPr>
              <a:t>1</a:t>
            </a:r>
            <a:r>
              <a:rPr kumimoji="1" lang="ja-JP" altLang="en-US" dirty="0">
                <a:latin typeface="游明朝" panose="02020400000000000000" pitchFamily="18" charset="-128"/>
                <a:ea typeface="游明朝" panose="02020400000000000000" pitchFamily="18" charset="-128"/>
              </a:rPr>
              <a:t>月）</a:t>
            </a:r>
          </a:p>
        </p:txBody>
      </p:sp>
    </p:spTree>
    <p:extLst>
      <p:ext uri="{BB962C8B-B14F-4D97-AF65-F5344CB8AC3E}">
        <p14:creationId xmlns:p14="http://schemas.microsoft.com/office/powerpoint/2010/main" val="102958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作業員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名の臨床経過を示します。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推定被ばく線量が最も高かった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氏は、骨髄障害に対して末梢血幹細胞移植をおこない治療を続けましたが、被ばくから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83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日後に多臓器不全で死亡しました。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次に推定被ばく線量が高かった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B</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氏は、骨髄障害に対して臍帯血移植をおこない治療を続けましたが、被ばくから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日後に多臓器不全で死亡しました。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推定被ばく線量が低かった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C</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氏は、サイトカインが投与され、治療の効果もみられ、骨髄障害は回復し、</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ヶ月後に退院しました。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62135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周辺地域の環境放射線モニタリングをおこなったところナトリウム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などの放射化生成物やガス状核分裂生成物が微量に検出されましたが粒子状物質は検出されませんでした。また、一般住民の健康や環境に影響を及ぼすものではないと判断されました。今回の事故は臨界事故であるため、放射性物質の放出による汚染は全く生じません。</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marL="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a:latin typeface="游明朝" panose="02020400000000000000" pitchFamily="18" charset="-128"/>
                <a:ea typeface="游明朝" panose="02020400000000000000" pitchFamily="18" charset="-128"/>
              </a:rPr>
              <a:t>:National Institute of Radiological Sciences 2002 NIRS M-154</a:t>
            </a:r>
          </a:p>
        </p:txBody>
      </p:sp>
    </p:spTree>
    <p:extLst>
      <p:ext uri="{BB962C8B-B14F-4D97-AF65-F5344CB8AC3E}">
        <p14:creationId xmlns:p14="http://schemas.microsoft.com/office/powerpoint/2010/main" val="109921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周辺住民や事故の終息に従事した作業員、防災業務関係者等の被ばく線量をフィルムバッチ等の線量計やホールボディカウンタで測定し、行動調査に基づいて線量推定を行っています。</a:t>
            </a:r>
            <a:endParaRPr lang="en-US"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スライドはその結果を示しています。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作業に従事していた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名の作業員以外は、健康に影響を及ぼす線量ではありませんでした。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lgn="just"/>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428589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この事故は、様々な社会的影響を与えることとなりました。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キロメートル圏内のスーパーや金融機関、ガソリンスタンドが営業を見合わせ、交通規制、バス私鉄等の運休、学校の休校や社会福祉施設等が休館となりました。　　　</a:t>
            </a:r>
          </a:p>
          <a:p>
            <a:pPr>
              <a:buNone/>
            </a:pPr>
            <a:r>
              <a:rPr lang="ja-JP" altLang="ja-JP" dirty="0">
                <a:effectLst/>
                <a:ea typeface="游明朝" panose="02020400000000000000" pitchFamily="18" charset="-128"/>
                <a:cs typeface="Arial" panose="020B0604020202020204" pitchFamily="34" charset="0"/>
              </a:rPr>
              <a:t>臨界事故のため、周辺の環境汚染を伴う事故ではありませんでしたが、農畜産物、商工業、観光への風評被害も発生しました。</a:t>
            </a:r>
            <a:endParaRPr kumimoji="1" lang="en-US" altLang="ja-JP" dirty="0"/>
          </a:p>
        </p:txBody>
      </p:sp>
    </p:spTree>
    <p:extLst>
      <p:ext uri="{BB962C8B-B14F-4D97-AF65-F5344CB8AC3E}">
        <p14:creationId xmlns:p14="http://schemas.microsoft.com/office/powerpoint/2010/main" val="245353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この臨界事故をきっかけに原子力安全規制の抜本的強化と原子力災害に係わる防災対策について、平成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日に原子炉等規制法の一部改正と原子力災害対策特別措置法　が成立しています。また、医療体制についても緊急被ばく医療体制が整備され、平成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月に緊急被ばく医療のあり方について　が示されています。この中で、緊急被ばく医療に関わるすべての関係者が適切な研修及び訓練を受けることにより、被ばく患者の診療に際し不安を感じずに、円滑かつ迅速に患者を診療できる具体的体制、原子力関連施設での事象に限らず、放射性物質が関係した緊急事態をも視野に入れて策定することを提言しています。</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7400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東京電力福島第一原子力発電所事故では、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分に三陸沖でマグニチュード</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の地震が発生し、東北地方を中心に地震、津波等による大規模な被害が発生しました。</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70328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地震発生直後、運転中であった東京電力福島第一原子力発電所の１号機から３号機は全ての原子炉が自動停止しました。また、送電鉄塔の倒壊等により外部電源が喪失したため、非常用ディーゼル発電機が自動起動し、冷却機能を維持していました。しかし、その後の津波の襲来によって非常用ディーゼル発電機や配電盤等が</a:t>
            </a:r>
            <a:r>
              <a:rPr lang="ja-JP" altLang="en-US" dirty="0">
                <a:effectLst/>
                <a:latin typeface="游明朝" panose="02020400000000000000" pitchFamily="18" charset="-128"/>
                <a:ea typeface="游明朝" panose="02020400000000000000" pitchFamily="18" charset="-128"/>
                <a:cs typeface="Arial" panose="020B0604020202020204" pitchFamily="34" charset="0"/>
              </a:rPr>
              <a:t>被水</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冠水したため、６号機を除いて全ての交流電源が喪失し、冷却用の海水ポンプも機能を失いました。その結果、１号機では原子炉を冷却する機能が喪失、２号機、３号機では、交流電源がなくても駆動できる冷却設備でしばらく原子炉を冷却していましたが、やがてこれらも停止しました。</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出典：放射線による健康影響等に関する統一的な基礎資料（令和元年度版）</a:t>
            </a:r>
          </a:p>
        </p:txBody>
      </p:sp>
    </p:spTree>
    <p:extLst>
      <p:ext uri="{BB962C8B-B14F-4D97-AF65-F5344CB8AC3E}">
        <p14:creationId xmlns:p14="http://schemas.microsoft.com/office/powerpoint/2010/main" val="267467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炉心への注水が停止したことにより原子炉</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水位</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が低下して、燃料が露出しました。その結果、炉心溶融が始まり、圧力容器が損傷したと考えられます。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格納容器では、炉心損傷の影響で高温・高圧状態となり、閉じ込め機能が劣化し、格納容器の外に通じる配管貫通部等に隙間が生じました。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冷却のために原子炉へ注水した水が圧力容器や格納容器から漏洩し、大量の高レベル汚染水が原子炉建屋地下やタービン建屋地下に滞留し、さらにその一部は海洋へ流出しました。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圧力容器の損傷や格納容器の閉じ込め機能の劣化により放射性物質を含む蒸気が漏洩したことに加え、原子炉建屋の水素爆発や格納容器ベント等によって大気中に放射性物質が放出されました</a:t>
            </a:r>
            <a:r>
              <a:rPr lang="ja-JP" altLang="en-US" dirty="0">
                <a:effectLst/>
                <a:latin typeface="游明朝" panose="02020400000000000000" pitchFamily="18" charset="-128"/>
                <a:ea typeface="游明朝" panose="02020400000000000000" pitchFamily="18" charset="-128"/>
                <a:cs typeface="Arial" panose="020B0604020202020204" pitchFamily="34" charset="0"/>
              </a:rPr>
              <a:t>。</a:t>
            </a:r>
            <a:endParaRPr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 （令和元年度版）</a:t>
            </a:r>
          </a:p>
        </p:txBody>
      </p:sp>
    </p:spTree>
    <p:extLst>
      <p:ext uri="{BB962C8B-B14F-4D97-AF65-F5344CB8AC3E}">
        <p14:creationId xmlns:p14="http://schemas.microsoft.com/office/powerpoint/2010/main" val="257579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640527"/>
            <a:ext cx="5486400" cy="4114536"/>
          </a:xfrm>
        </p:spPr>
        <p:txBody>
          <a:bodyPr/>
          <a:lstStyle/>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国際原子力事象評価尺度</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INES</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は、国際原子力機関</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IAEA</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及び経済協力開発機構原子力機関</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OECD/NEA</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により制定された、原子力施設等の異常や事故の共通評価を目的とした指標です。　　　</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異常事象や事故の深刻度によって次の８つのカテゴリーに分類されます。　　　</a:t>
            </a:r>
          </a:p>
          <a:p>
            <a:pPr algn="just">
              <a:buNone/>
            </a:pP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０</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尺度未満　は安全上の問題がない場合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１</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逸脱　は年間許容量の超過に伴う被ばくがある場合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２</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異常事象　は</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ミリシーベルトを超える公衆の被ばく、もしくは放射線作業従事者の</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年間の被ばく限度を超過する場合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３</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重大な異常事象　は従事者が年間許容量の</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倍を被ばく、もしくは放射線からの非致死の確定的影響がある場合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４</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局地的な影響を伴う事故　は地域の食品制限以外、計画的封鎖等を必要としない軽微な放射性物質の放出がある場合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５</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広範囲への影響を伴う事故　は計画的封鎖が必要な限られた量の放射性物質の放出がある場合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６</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重大な事故　は計画的な封鎖が必要となる相当量の放射性物質の放出がある場合</a:t>
            </a: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７</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　深刻な事故　は広範囲に及ぶ健康と環境への影響を伴った放射性物質の深刻な放出により、計画的、広域封鎖が必要な場合</a:t>
            </a:r>
          </a:p>
          <a:p>
            <a:pPr algn="just">
              <a:buNone/>
            </a:pP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algn="just">
              <a:buNone/>
            </a:pP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１</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からレベル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３</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までを異常事象、レベル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４</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からレベル</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７</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までを事故と分類しています。　　　</a:t>
            </a:r>
          </a:p>
          <a:p>
            <a:pPr algn="just">
              <a:buNone/>
            </a:pP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sz="900" dirty="0">
                <a:effectLst/>
                <a:latin typeface="游明朝" panose="02020400000000000000" pitchFamily="18" charset="-128"/>
                <a:ea typeface="游明朝" panose="02020400000000000000" pitchFamily="18" charset="-128"/>
                <a:cs typeface="Arial" panose="020B0604020202020204" pitchFamily="34" charset="0"/>
              </a:rPr>
              <a:t>福島第一原子力発電所事故は、放射性物質の放出量から最も深刻なレベル７暫定評価　と判断されています。また、東海村</a:t>
            </a:r>
            <a:r>
              <a:rPr lang="en-US" altLang="ja-JP" sz="9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sz="900" dirty="0">
                <a:effectLst/>
                <a:latin typeface="游明朝" panose="02020400000000000000" pitchFamily="18" charset="-128"/>
                <a:ea typeface="游明朝" panose="02020400000000000000" pitchFamily="18" charset="-128"/>
                <a:cs typeface="Arial" panose="020B0604020202020204" pitchFamily="34" charset="0"/>
              </a:rPr>
              <a:t>臨界事故は、レベル４と判断されています。</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sz="900" kern="100" dirty="0">
              <a:effectLst/>
              <a:latin typeface="游明朝" panose="02020400000000000000" pitchFamily="18" charset="-128"/>
              <a:ea typeface="游明朝"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游明朝" panose="02020400000000000000" pitchFamily="18" charset="-128"/>
                <a:ea typeface="游明朝" panose="02020400000000000000" pitchFamily="18" charset="-128"/>
              </a:rPr>
              <a:t>出典；放射線の健康影響等に関する統一的な基礎資料</a:t>
            </a:r>
            <a:r>
              <a:rPr kumimoji="1" lang="en-US" altLang="ja-JP" sz="900" dirty="0">
                <a:latin typeface="游明朝" panose="02020400000000000000" pitchFamily="18" charset="-128"/>
                <a:ea typeface="游明朝" panose="02020400000000000000" pitchFamily="18" charset="-128"/>
              </a:rPr>
              <a:t>(</a:t>
            </a:r>
            <a:r>
              <a:rPr kumimoji="1" lang="ja-JP" altLang="en-US" sz="900" dirty="0">
                <a:latin typeface="游明朝" panose="02020400000000000000" pitchFamily="18" charset="-128"/>
                <a:ea typeface="游明朝" panose="02020400000000000000" pitchFamily="18" charset="-128"/>
              </a:rPr>
              <a:t>平成</a:t>
            </a:r>
            <a:r>
              <a:rPr kumimoji="1" lang="en-US" altLang="ja-JP" sz="900" dirty="0">
                <a:latin typeface="游明朝" panose="02020400000000000000" pitchFamily="18" charset="-128"/>
                <a:ea typeface="游明朝" panose="02020400000000000000" pitchFamily="18" charset="-128"/>
              </a:rPr>
              <a:t>29</a:t>
            </a:r>
            <a:r>
              <a:rPr kumimoji="1" lang="ja-JP" altLang="en-US" sz="900" dirty="0">
                <a:latin typeface="游明朝" panose="02020400000000000000" pitchFamily="18" charset="-128"/>
                <a:ea typeface="游明朝" panose="02020400000000000000" pitchFamily="18" charset="-128"/>
              </a:rPr>
              <a:t>年度版</a:t>
            </a:r>
            <a:r>
              <a:rPr kumimoji="1" lang="en-US" altLang="ja-JP" sz="900" dirty="0">
                <a:latin typeface="游明朝" panose="02020400000000000000" pitchFamily="18" charset="-128"/>
                <a:ea typeface="游明朝" panose="02020400000000000000" pitchFamily="18"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游明朝" panose="02020400000000000000" pitchFamily="18" charset="-128"/>
                <a:ea typeface="游明朝" panose="02020400000000000000" pitchFamily="18" charset="-128"/>
              </a:rPr>
              <a:t>　　　　原子力安全に関する</a:t>
            </a:r>
            <a:r>
              <a:rPr kumimoji="1" lang="en-US" altLang="ja-JP" sz="900" dirty="0">
                <a:latin typeface="游明朝" panose="02020400000000000000" pitchFamily="18" charset="-128"/>
                <a:ea typeface="游明朝" panose="02020400000000000000" pitchFamily="18" charset="-128"/>
              </a:rPr>
              <a:t>IAEA</a:t>
            </a:r>
            <a:r>
              <a:rPr kumimoji="1" lang="ja-JP" altLang="en-US" sz="900" dirty="0">
                <a:latin typeface="游明朝" panose="02020400000000000000" pitchFamily="18" charset="-128"/>
                <a:ea typeface="游明朝" panose="02020400000000000000" pitchFamily="18" charset="-128"/>
              </a:rPr>
              <a:t>閣僚会議に対する日本国政府の報告書</a:t>
            </a:r>
            <a:r>
              <a:rPr kumimoji="1" lang="en-US" altLang="ja-JP" sz="900" dirty="0">
                <a:latin typeface="游明朝" panose="02020400000000000000" pitchFamily="18" charset="-128"/>
                <a:ea typeface="游明朝" panose="02020400000000000000" pitchFamily="18" charset="-128"/>
              </a:rPr>
              <a:t>(2011</a:t>
            </a:r>
            <a:r>
              <a:rPr kumimoji="1" lang="ja-JP" altLang="en-US" sz="900" dirty="0">
                <a:latin typeface="游明朝" panose="02020400000000000000" pitchFamily="18" charset="-128"/>
                <a:ea typeface="游明朝" panose="02020400000000000000" pitchFamily="18" charset="-128"/>
              </a:rPr>
              <a:t>年</a:t>
            </a:r>
            <a:r>
              <a:rPr kumimoji="1" lang="en-US" altLang="ja-JP" sz="900" dirty="0">
                <a:latin typeface="游明朝" panose="02020400000000000000" pitchFamily="18" charset="-128"/>
                <a:ea typeface="游明朝" panose="02020400000000000000" pitchFamily="18" charset="-128"/>
              </a:rPr>
              <a:t>6</a:t>
            </a:r>
            <a:r>
              <a:rPr kumimoji="1" lang="ja-JP" altLang="en-US" sz="900" dirty="0">
                <a:latin typeface="游明朝" panose="02020400000000000000" pitchFamily="18" charset="-128"/>
                <a:ea typeface="游明朝" panose="02020400000000000000" pitchFamily="18" charset="-128"/>
              </a:rPr>
              <a:t>月）より作成</a:t>
            </a:r>
          </a:p>
        </p:txBody>
      </p:sp>
    </p:spTree>
    <p:extLst>
      <p:ext uri="{BB962C8B-B14F-4D97-AF65-F5344CB8AC3E}">
        <p14:creationId xmlns:p14="http://schemas.microsoft.com/office/powerpoint/2010/main" val="784129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全福島県民約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万人を対象に福島県が被ばく線量に関する調査を行っています。原発事故発生直後からの各個人の行動パターンが、放射線医学総合研究所が開発した外部被ばく線量評価システムに入力され、個人の外部被ばく線量を評価し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れは、事故による放射性物質の拡散や避難等を踏まえ、県民の被ばく線量評価を行うとともに、県民の健康状態を把握し、疾病の予防、早期発見、早期治療につなげ、将来にわたる県民の健康の維持、増進を図ることを目的として福島県が実施している「県民健康調査」の基礎調査として実施されたもので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基本調査の回答率は、福島県全体では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27.6%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です。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日までに推計が行われた累計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55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298</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人のうち、推計期間いっぱいの４ヶ月間の行動記録の提出が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605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人で、さらに放射線業務従事経験者を除いた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420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人の推計結果では、県南地域では、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88.2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％、会津・南会津地域では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99.3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ミリシーベルト未満となり、</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相双</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地域については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77.3%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が、いわき地域でも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99.1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ミリシーベルト未満となっています。最大値は、</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相双</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地域の</a:t>
            </a:r>
            <a:r>
              <a:rPr lang="ja-JP" altLang="en-US" dirty="0">
                <a:effectLst/>
                <a:latin typeface="游明朝" panose="02020400000000000000" pitchFamily="18" charset="-128"/>
                <a:ea typeface="游明朝" panose="02020400000000000000" pitchFamily="18" charset="-128"/>
                <a:cs typeface="Arial" panose="020B0604020202020204" pitchFamily="34" charset="0"/>
              </a:rPr>
              <a:t>方</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の</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ミリシーベルトでした。</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a:t>
            </a:r>
            <a:r>
              <a:rPr kumimoji="1" lang="en-US" altLang="ja-JP" dirty="0" err="1">
                <a:latin typeface="游明朝" panose="02020400000000000000" pitchFamily="18" charset="-128"/>
                <a:ea typeface="游明朝" panose="02020400000000000000" pitchFamily="18" charset="-128"/>
              </a:rPr>
              <a:t>K.Akahane</a:t>
            </a:r>
            <a:r>
              <a:rPr kumimoji="1" lang="en-US" altLang="ja-JP" dirty="0">
                <a:latin typeface="游明朝" panose="02020400000000000000" pitchFamily="18" charset="-128"/>
                <a:ea typeface="游明朝" panose="02020400000000000000" pitchFamily="18" charset="-128"/>
              </a:rPr>
              <a:t> et al., Scientific</a:t>
            </a:r>
            <a:r>
              <a:rPr kumimoji="1" lang="ja-JP" altLang="en-US" dirty="0">
                <a:latin typeface="游明朝" panose="02020400000000000000" pitchFamily="18" charset="-128"/>
                <a:ea typeface="游明朝" panose="02020400000000000000" pitchFamily="18" charset="-128"/>
              </a:rPr>
              <a:t> </a:t>
            </a:r>
            <a:r>
              <a:rPr kumimoji="1" lang="en-US" altLang="ja-JP" dirty="0">
                <a:latin typeface="游明朝" panose="02020400000000000000" pitchFamily="18" charset="-128"/>
                <a:ea typeface="游明朝" panose="02020400000000000000" pitchFamily="18" charset="-128"/>
              </a:rPr>
              <a:t>Reports. (2013)</a:t>
            </a:r>
          </a:p>
          <a:p>
            <a:endParaRPr kumimoji="1" lang="ja-JP" altLang="en-US" dirty="0"/>
          </a:p>
        </p:txBody>
      </p:sp>
    </p:spTree>
    <p:extLst>
      <p:ext uri="{BB962C8B-B14F-4D97-AF65-F5344CB8AC3E}">
        <p14:creationId xmlns:p14="http://schemas.microsoft.com/office/powerpoint/2010/main" val="210608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環境モニタリングの結果等から、他の地域に比べて外部および内部被ばく線量が高い可能性がある地域である川俣</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町</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山木屋地区、飯舘村、浪江</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町</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や避難区域等の住民を対象に平成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日からホールボディカウンタによる検査が開始されており、対象地区は順次、県内全域に拡大していきました。平成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日までに</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万</a:t>
            </a:r>
            <a:r>
              <a:rPr lang="en-US" altLang="ja-JP" dirty="0">
                <a:effectLst/>
                <a:latin typeface="游明朝" panose="02020400000000000000" pitchFamily="18" charset="-128"/>
                <a:ea typeface="游明朝" panose="02020400000000000000" pitchFamily="18" charset="-128"/>
                <a:cs typeface="Arial" panose="020B0604020202020204" pitchFamily="34" charset="0"/>
              </a:rPr>
              <a:t>8</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千</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354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名に検査が実施されました。セシウム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およびセシウム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による預託実効線量で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99.9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％以上の住民が</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ミリシーベルト未満、最大でも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ミリシーベルト未満であり、全員が健康に影響を及ぼす値ではなかったとされています。</a:t>
            </a:r>
            <a:endParaRPr kumimoji="1" lang="en-US" altLang="ja-JP" dirty="0">
              <a:latin typeface="游明朝" panose="02020400000000000000" pitchFamily="18" charset="-128"/>
              <a:ea typeface="游明朝" panose="02020400000000000000" pitchFamily="18" charset="-128"/>
            </a:endParaRP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 （令和元年度版）</a:t>
            </a:r>
            <a:endParaRPr kumimoji="1" lang="en-US" altLang="ja-JP" dirty="0">
              <a:latin typeface="游明朝" panose="02020400000000000000" pitchFamily="18" charset="-128"/>
              <a:ea typeface="游明朝" panose="02020400000000000000" pitchFamily="18" charset="-128"/>
            </a:endParaRPr>
          </a:p>
          <a:p>
            <a:r>
              <a:rPr lang="ja-JP" altLang="en-US" dirty="0">
                <a:latin typeface="游明朝" panose="02020400000000000000" pitchFamily="18" charset="-128"/>
                <a:ea typeface="游明朝" panose="02020400000000000000" pitchFamily="18" charset="-128"/>
              </a:rPr>
              <a:t>福島県ホームページ「ホールボディ・カウンタによる内部被ばく検査　検査の結果について」</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84730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just" defTabSz="914400" rtl="0" eaLnBrk="1" fontAlgn="auto" latinLnBrk="0" hangingPunct="1">
              <a:lnSpc>
                <a:spcPct val="100000"/>
              </a:lnSpc>
              <a:spcBef>
                <a:spcPts val="0"/>
              </a:spcBef>
              <a:spcAft>
                <a:spcPts val="0"/>
              </a:spcAft>
              <a:buClrTx/>
              <a:buSzTx/>
              <a:buFontTx/>
              <a:buNone/>
              <a:tabLst/>
              <a:defRPr/>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大気拡散シミュレーションに基づく緊急時迅速放射能影響予測システム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SPEEDI</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による平成</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日の試算を踏まえ、小児への健康影響を把握するため、原子力安全委員会緊急助言組織からの依頼に基づき、現地原子力災害対策本部では小児甲状腺スクリーニング調査を実施しました。調査した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1149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人のうち、適切に測定された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1080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人の結果が示されています。測定場所の空間線量率が高く、簡易測定による適切な評価が困難であったため、適切に測定結果が出せなかった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人と年齢不詳の</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人の結果は除かれていますが、調査を受けた全員が、原子力安全委員会がスクリーニングレベルとした　毎時</a:t>
            </a:r>
            <a:r>
              <a:rPr lang="en-US" altLang="ja-JP" dirty="0">
                <a:effectLst/>
                <a:latin typeface="游明朝" panose="02020400000000000000" pitchFamily="18" charset="-128"/>
                <a:ea typeface="游明朝" panose="02020400000000000000" pitchFamily="18" charset="-128"/>
                <a:cs typeface="Arial" panose="020B0604020202020204" pitchFamily="34" charset="0"/>
              </a:rPr>
              <a:t>0.2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マイクロシーベルトを下回っていました。</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marL="0" marR="0" lvl="0" indent="14400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出典：放射線による健康影響等に関する統一的な基礎資料 （令和元年度版）を改変</a:t>
            </a:r>
          </a:p>
        </p:txBody>
      </p:sp>
    </p:spTree>
    <p:extLst>
      <p:ext uri="{BB962C8B-B14F-4D97-AF65-F5344CB8AC3E}">
        <p14:creationId xmlns:p14="http://schemas.microsoft.com/office/powerpoint/2010/main" val="3057345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事故直後１年間の公衆の平均実効線量と平均甲状腺吸収線量を示しています。　　　</a:t>
            </a:r>
          </a:p>
          <a:p>
            <a:pPr>
              <a:buNone/>
            </a:pPr>
            <a:r>
              <a:rPr lang="en-US" altLang="ja-JP" dirty="0">
                <a:effectLst/>
                <a:latin typeface="游明朝" panose="02020400000000000000" pitchFamily="18" charset="-128"/>
                <a:ea typeface="游明朝" panose="02020400000000000000" pitchFamily="18" charset="-128"/>
                <a:cs typeface="Arial" panose="020B0604020202020204" pitchFamily="34" charset="0"/>
              </a:rPr>
              <a:t>UNSCEAR</a:t>
            </a:r>
            <a:r>
              <a:rPr lang="ja-JP" altLang="en-US" dirty="0">
                <a:effectLst/>
                <a:latin typeface="游明朝" panose="02020400000000000000" pitchFamily="18" charset="-128"/>
                <a:ea typeface="游明朝" panose="02020400000000000000" pitchFamily="18" charset="-128"/>
                <a:cs typeface="Arial" panose="020B0604020202020204" pitchFamily="34" charset="0"/>
              </a:rPr>
              <a:t>　</a:t>
            </a:r>
            <a:r>
              <a:rPr lang="en-US" altLang="ja-JP" dirty="0">
                <a:effectLst/>
                <a:latin typeface="游明朝" panose="02020400000000000000" pitchFamily="18" charset="-128"/>
                <a:ea typeface="游明朝" panose="02020400000000000000" pitchFamily="18" charset="-128"/>
                <a:cs typeface="Arial" panose="020B0604020202020204" pitchFamily="34" charset="0"/>
              </a:rPr>
              <a:t>Report 2013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LNT</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仮説に基づけばわずかな発がんリスク増加が示唆されるものの、日本人のベースラインから差を検出するには小さすぎるレベルである、とされています。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3676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日にかけて、</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キロメートル圏内の避難区域の医療機関の入院患者の避難が実施されました。　　　</a:t>
            </a:r>
          </a:p>
          <a:p>
            <a:pPr>
              <a:buNone/>
            </a:pPr>
            <a:r>
              <a:rPr lang="ja-JP" altLang="ja-JP" dirty="0">
                <a:effectLst/>
                <a:ea typeface="游明朝" panose="02020400000000000000" pitchFamily="18" charset="-128"/>
                <a:cs typeface="Arial" panose="020B0604020202020204" pitchFamily="34" charset="0"/>
              </a:rPr>
              <a:t>医療機関からの避難では、情報が関係者間で共有できていなかったことや搬送までに時間がかかったことなどの問題点があり、搬送時に患者の死亡が発生しています。</a:t>
            </a:r>
            <a:endParaRPr kumimoji="1" lang="ja-JP" altLang="en-US" dirty="0"/>
          </a:p>
        </p:txBody>
      </p:sp>
    </p:spTree>
    <p:extLst>
      <p:ext uri="{BB962C8B-B14F-4D97-AF65-F5344CB8AC3E}">
        <p14:creationId xmlns:p14="http://schemas.microsoft.com/office/powerpoint/2010/main" val="140258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r>
              <a:rPr lang="ja-JP" altLang="ja-JP" dirty="0">
                <a:effectLst/>
                <a:latin typeface="游明朝" panose="02020400000000000000" pitchFamily="18" charset="-128"/>
                <a:ea typeface="游明朝" panose="02020400000000000000" pitchFamily="18" charset="-128"/>
                <a:cs typeface="Arial" panose="020B0604020202020204" pitchFamily="34" charset="0"/>
              </a:rPr>
              <a:t>地震発生当時、運転中だった１号機から３号機は、地震とその後の津波によりその全ての原子炉で交流電源が喪失し、冷却システムが停止したことから、原子炉冷却ができなくなり、最終的に燃料の溶融に至りました。炉心損傷に伴う高温</a:t>
            </a:r>
            <a:r>
              <a:rPr lang="ja-JP" altLang="en-US" dirty="0">
                <a:effectLst/>
                <a:latin typeface="游明朝" panose="02020400000000000000" pitchFamily="18" charset="-128"/>
                <a:ea typeface="游明朝" panose="02020400000000000000" pitchFamily="18" charset="-128"/>
                <a:cs typeface="Arial" panose="020B0604020202020204" pitchFamily="34" charset="0"/>
              </a:rPr>
              <a:t>下</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において、燃料被覆管の金属（ジルコニウム）と</a:t>
            </a:r>
            <a:r>
              <a:rPr lang="ja-JP" altLang="en-US" dirty="0">
                <a:effectLst/>
                <a:latin typeface="游明朝" panose="02020400000000000000" pitchFamily="18" charset="-128"/>
                <a:ea typeface="游明朝" panose="02020400000000000000" pitchFamily="18" charset="-128"/>
                <a:cs typeface="Arial" panose="020B0604020202020204" pitchFamily="34" charset="0"/>
              </a:rPr>
              <a:t>水蒸気</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が反応し、大量の水素ガスが発生、原子炉</a:t>
            </a:r>
            <a:r>
              <a:rPr lang="ja-JP" altLang="en-US" dirty="0">
                <a:effectLst/>
                <a:latin typeface="游明朝" panose="02020400000000000000" pitchFamily="18" charset="-128"/>
                <a:ea typeface="游明朝" panose="02020400000000000000" pitchFamily="18" charset="-128"/>
                <a:cs typeface="Arial" panose="020B0604020202020204" pitchFamily="34" charset="0"/>
              </a:rPr>
              <a:t>建屋内</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に滞留し、</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日に</a:t>
            </a:r>
            <a:r>
              <a:rPr lang="ja-JP" altLang="en-US" dirty="0">
                <a:effectLst/>
                <a:latin typeface="游明朝" panose="02020400000000000000" pitchFamily="18" charset="-128"/>
                <a:ea typeface="游明朝" panose="02020400000000000000" pitchFamily="18" charset="-128"/>
                <a:cs typeface="Arial" panose="020B0604020202020204" pitchFamily="34" charset="0"/>
              </a:rPr>
              <a:t>１</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号機で、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日には３号機で水素爆発が起こりました。この３号機建屋の水素爆発では、注水作業をしていた自衛官</a:t>
            </a:r>
            <a:r>
              <a:rPr lang="en-US" altLang="ja-JP"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名と東京電力および協力会社の作業員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名が汚染を伴う負傷をしました。大熊</a:t>
            </a:r>
            <a:r>
              <a:rPr lang="ja-JP" altLang="en-US" dirty="0">
                <a:effectLst/>
                <a:latin typeface="游明朝" panose="02020400000000000000" pitchFamily="18" charset="-128"/>
                <a:ea typeface="游明朝" panose="02020400000000000000" pitchFamily="18" charset="-128"/>
                <a:cs typeface="Arial" panose="020B0604020202020204" pitchFamily="34" charset="0"/>
              </a:rPr>
              <a:t>町</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のオフサイトセンターで搬送先の調整が行われましたが、放射性物質の汚染による搬送拒否や受け入れ拒否が発生し、搬送先の決定に</a:t>
            </a:r>
            <a:r>
              <a:rPr lang="ja-JP" altLang="en-US" dirty="0">
                <a:effectLst/>
                <a:latin typeface="游明朝" panose="02020400000000000000" pitchFamily="18" charset="-128"/>
                <a:ea typeface="游明朝" panose="02020400000000000000" pitchFamily="18" charset="-128"/>
                <a:cs typeface="Arial" panose="020B0604020202020204" pitchFamily="34" charset="0"/>
              </a:rPr>
              <a:t>２，３</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時間を要しました。また、最後の患者が医療機関に搬送されたのは、負傷から</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時間後となりました。いずれも重篤な外傷と高線量の被ばくはありませんでしたが、当時の体表面汚染患者の受け入れ体制の問題点が浮き彫りとなりました。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253008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年に発生した東京電力福島第一原子力発電所の事故により、関連する法令等が改定、策定されました。　　　</a:t>
            </a:r>
          </a:p>
          <a:p>
            <a:pPr>
              <a:buNone/>
            </a:pPr>
            <a:r>
              <a:rPr lang="ja-JP" altLang="ja-JP" dirty="0">
                <a:effectLst/>
                <a:ea typeface="游明朝" panose="02020400000000000000" pitchFamily="18" charset="-128"/>
                <a:cs typeface="Arial" panose="020B0604020202020204" pitchFamily="34" charset="0"/>
              </a:rPr>
              <a:t>中でも複合災害に対応する為の原子力災害時の医療体制は、それまでの緊急被ばく医療体制を充実、強化されています。現在も原子力災害時の医療体制は、見直しや改正が行われています。</a:t>
            </a:r>
            <a:endParaRPr kumimoji="1" lang="en-US" altLang="ja-JP" dirty="0"/>
          </a:p>
        </p:txBody>
      </p:sp>
    </p:spTree>
    <p:extLst>
      <p:ext uri="{BB962C8B-B14F-4D97-AF65-F5344CB8AC3E}">
        <p14:creationId xmlns:p14="http://schemas.microsoft.com/office/powerpoint/2010/main" val="155645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原子力災害の事例ではありませんが、放射線が関与する事故として、</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1987</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年ブラジルのゴイアニアで、外部被ばくによる急性放射線症候群、内部被ばく、環境への拡散を生じた事故が発生しています。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この事故の概要は以下の通りです。ゴイアニアにあった病院が、治療装置内に線源である</a:t>
            </a:r>
            <a:r>
              <a:rPr lang="ja-JP" altLang="ja-JP" kern="100" baseline="30000" dirty="0">
                <a:effectLst/>
                <a:latin typeface="游明朝" panose="02020400000000000000" pitchFamily="18" charset="-128"/>
                <a:ea typeface="游明朝" panose="02020400000000000000" pitchFamily="18" charset="-128"/>
                <a:cs typeface="Arial" panose="020B0604020202020204" pitchFamily="34" charset="0"/>
              </a:rPr>
              <a:t>　</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セシウム</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137</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　</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50.9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テラベクレルを残したまま移転されました</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その後、この治療装置は忍び込んだ二人組によってこじ開けられ、ステンレス製カプセルに入った線源が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0.5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キロメートル先まで持ち出されました。更にカプセルは開封され、塩化セシウムの拡散事故が発生しています。一部の人は、この塩化セシウムを身体に塗布したことが報告されています。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この事故によって、高線量被ばくによる急性障害や皮膚障害が生じ、</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人が骨髄障害によって死亡しました。内部被ばくの認められた患者に対してプルシアンブルーが投与された事例の一つです。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表面汚染検査は、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万人以上に実施され、うち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249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人に体内汚染および体表面汚染が見つかりました。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この事故の影響で、汚染された土壌とゴミは、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リットルドラム缶　</a:t>
            </a:r>
            <a:r>
              <a:rPr lang="en-US" altLang="ja-JP" dirty="0">
                <a:latin typeface="游明朝" panose="02020400000000000000" pitchFamily="18" charset="-128"/>
                <a:ea typeface="游明朝" panose="02020400000000000000" pitchFamily="18" charset="-128"/>
              </a:rPr>
              <a:t>14,500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個、５トンの箱　</a:t>
            </a:r>
            <a:r>
              <a:rPr lang="en-US" altLang="ja-JP" dirty="0">
                <a:latin typeface="游明朝" panose="02020400000000000000" pitchFamily="18" charset="-128"/>
                <a:ea typeface="游明朝" panose="02020400000000000000" pitchFamily="18" charset="-128"/>
              </a:rPr>
              <a:t>1,470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個にもなっており、多大な影響を与えた事故となりました。</a:t>
            </a:r>
            <a:endParaRPr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99820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lang="ja-JP" altLang="ja-JP" dirty="0">
                <a:effectLst/>
                <a:ea typeface="游明朝" panose="02020400000000000000" pitchFamily="18" charset="-128"/>
                <a:cs typeface="Arial" panose="020B0604020202020204" pitchFamily="34" charset="0"/>
              </a:rPr>
              <a:t>本講義はこれで終了です。</a:t>
            </a:r>
            <a:endParaRPr kumimoji="1" lang="ja-JP" altLang="en-US" dirty="0"/>
          </a:p>
        </p:txBody>
      </p:sp>
    </p:spTree>
    <p:extLst>
      <p:ext uri="{BB962C8B-B14F-4D97-AF65-F5344CB8AC3E}">
        <p14:creationId xmlns:p14="http://schemas.microsoft.com/office/powerpoint/2010/main" val="49591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1945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2007</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年に起きた放射線事故のうち、死亡や健康影響が発生した件数を示しています。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産業施設の事故が最も多く、合計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80</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件発生しています。原子力施設の事故は合計</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35</a:t>
            </a:r>
            <a:r>
              <a:rPr lang="ja-JP" altLang="ja-JP" dirty="0">
                <a:effectLst/>
                <a:latin typeface="游明朝" panose="02020400000000000000" pitchFamily="18" charset="-128"/>
                <a:ea typeface="游明朝" panose="02020400000000000000" pitchFamily="18" charset="-128"/>
                <a:cs typeface="Arial" panose="020B0604020202020204" pitchFamily="34" charset="0"/>
              </a:rPr>
              <a:t>件発生していますが、年々発生件数は減少しています。また、身元不明線源や学術・研究作業、医療利用などさまざまな分野で事故が発生し、健康への影響を及ぼしています。　</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9950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核兵器関連の事故としてアメリカや旧ソ連で臨界事故が起きています。</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1945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年アメリカのロスアラモス研究所で発生したデーモンコア事故は、安全ではない実験操作による臨界事故で</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名が死亡、翌年にも同様の事故により</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名が死亡しました。　　　</a:t>
            </a:r>
          </a:p>
          <a:p>
            <a:pPr>
              <a:buNone/>
            </a:pPr>
            <a:r>
              <a:rPr lang="en-US" altLang="ja-JP" dirty="0">
                <a:effectLst/>
                <a:latin typeface="游明朝" panose="02020400000000000000" pitchFamily="18" charset="-128"/>
                <a:ea typeface="游明朝" panose="02020400000000000000" pitchFamily="18" charset="-128"/>
                <a:cs typeface="Arial" panose="020B0604020202020204" pitchFamily="34" charset="0"/>
              </a:rPr>
              <a:t>1957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年旧ソ連のマヤーク核技術施設で発生したキシュテム事故は核分裂性物質タンクの不適切な配置による臨界事故で</a:t>
            </a:r>
            <a:r>
              <a:rPr lang="en-US" altLang="ja-JP" dirty="0">
                <a:effectLst/>
                <a:latin typeface="游明朝" panose="02020400000000000000" pitchFamily="18" charset="-128"/>
                <a:ea typeface="游明朝" panose="02020400000000000000" pitchFamily="18" charset="-128"/>
                <a:cs typeface="Arial" panose="020B0604020202020204" pitchFamily="34" charset="0"/>
              </a:rPr>
              <a:t>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名が死亡しました。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1961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年アメリカの軍事用試験炉ＳＬ</a:t>
            </a:r>
            <a:r>
              <a:rPr lang="ja-JP" altLang="en-US" dirty="0">
                <a:effectLst/>
                <a:latin typeface="游明朝" panose="02020400000000000000" pitchFamily="18" charset="-128"/>
                <a:ea typeface="游明朝" panose="02020400000000000000" pitchFamily="18" charset="-128"/>
                <a:cs typeface="Arial" panose="020B0604020202020204" pitchFamily="34" charset="0"/>
              </a:rPr>
              <a:t>－</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で発生した臨界事故では、</a:t>
            </a:r>
            <a:r>
              <a:rPr lang="ja-JP" altLang="en-US" dirty="0">
                <a:effectLst/>
                <a:latin typeface="游明朝" panose="02020400000000000000" pitchFamily="18" charset="-128"/>
                <a:ea typeface="游明朝" panose="02020400000000000000" pitchFamily="18" charset="-128"/>
                <a:cs typeface="Arial" panose="020B0604020202020204" pitchFamily="34" charset="0"/>
              </a:rPr>
              <a:t>水蒸気</a:t>
            </a:r>
            <a:r>
              <a:rPr lang="ja-JP" altLang="ja-JP" dirty="0">
                <a:effectLst/>
                <a:latin typeface="游明朝" panose="02020400000000000000" pitchFamily="18" charset="-128"/>
                <a:ea typeface="游明朝" panose="02020400000000000000" pitchFamily="18" charset="-128"/>
                <a:cs typeface="Arial" panose="020B0604020202020204" pitchFamily="34" charset="0"/>
              </a:rPr>
              <a:t>爆発により</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1964</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年アメリカ　ウッドリバージャンクション化学処理工場では人的ミスにより高濃度ウラン溶液を容器に注入し、</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名が被ばくし、うち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名が死亡しました。</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環境への放出と住民への著しい被ばくの可能性を伴う事故では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1957</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年イギリスのウインズケール原子炉で発生した火災によりヨウ素</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131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ほか放射性物質が放出されました。</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33918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核兵器に関連しない臨界事故も起きています。</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1983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年アルゼンチンのコンスティテュエンス原子力研究センターで核分裂性物質が入ったタンクから水を排出する際の操作ミスにより臨界状態となり、</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名が死亡しました。日本でも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年に茨城県東海村の</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で臨界事故が発生し、</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名が被ばく、うち</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名が死亡しました。この事故の詳細は後で説明します。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環境への放出と住民への著しい被ばくの可能性を伴う事故では、</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1979</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年米国スリーマイル島原発事故や</a:t>
            </a:r>
            <a:r>
              <a:rPr lang="en-US" altLang="ja-JP" dirty="0">
                <a:effectLst/>
                <a:latin typeface="游明朝" panose="02020400000000000000" pitchFamily="18" charset="-128"/>
                <a:ea typeface="游明朝" panose="02020400000000000000" pitchFamily="18" charset="-128"/>
                <a:cs typeface="Arial" panose="020B0604020202020204" pitchFamily="34" charset="0"/>
              </a:rPr>
              <a:t>1986</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年旧ソ連チョルノービリ原発事故、</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2011</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年東日本大震災の際に発生した東京電力福島第一原子力発電所事故があります。東京電力福島第一原子力発電所事故については後で説明します。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96133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東海村</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臨界事故は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年茨城県東海村のウラン加工工場で発生しました。</a:t>
            </a:r>
          </a:p>
        </p:txBody>
      </p:sp>
    </p:spTree>
    <p:extLst>
      <p:ext uri="{BB962C8B-B14F-4D97-AF65-F5344CB8AC3E}">
        <p14:creationId xmlns:p14="http://schemas.microsoft.com/office/powerpoint/2010/main" val="370967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日午前</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、茨城県の原子力施設が集中する地域で、高濃度ウラン燃料の加工をしていた工場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JCO</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東海事業所転換試験棟で国内初の臨界事故が発生しました。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当該事業所では国に提出して認められたマニュアルを改ざんしたものが日常的に用いられており、発災前日には手順をさらに変更して作業をおこなったことが事故の原因になりました。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まず、臨界条件を避けるよう設計された溶解塔と貯塔が改ざんマニュアルでは用いられていませんでした。通常のウラン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濃度が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から５％の商業用原子炉向け燃料を扱っている間は大きな事故にはなっていませんでした。しかし、高速増殖炉常陽向けに精錬されたウラン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濃度</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18.8%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の濃縮ウランの塊を、硝酸の入ったバケツで溶かして直接沈殿槽に注いだことで槽内が臨界状態に達しました。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この事故で作業員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名が重度の被ばくをし、うち</a:t>
            </a:r>
            <a:r>
              <a:rPr lang="en-US" altLang="ja-JP" dirty="0">
                <a:effectLst/>
                <a:latin typeface="游明朝" panose="02020400000000000000" pitchFamily="18" charset="-128"/>
                <a:ea typeface="游明朝" panose="02020400000000000000" pitchFamily="18" charset="-128"/>
                <a:cs typeface="Arial" panose="020B0604020202020204" pitchFamily="34" charset="0"/>
              </a:rPr>
              <a:t>2</a:t>
            </a:r>
            <a:r>
              <a:rPr lang="ja-JP" altLang="ja-JP" dirty="0">
                <a:effectLst/>
                <a:latin typeface="游明朝" panose="02020400000000000000" pitchFamily="18" charset="-128"/>
                <a:ea typeface="游明朝" panose="02020400000000000000" pitchFamily="18" charset="-128"/>
                <a:cs typeface="Arial" panose="020B0604020202020204" pitchFamily="34" charset="0"/>
              </a:rPr>
              <a:t>名が死亡しました。周辺住民も多数被ばくをしましたが、健康に影響を及ぼすようなものではありませんでした。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70352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日午前</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頃、沈殿槽の溶液が約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40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リットルに達しました。これはウラン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16</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キログラムに相当し、臨界量です。臨界状態を発生させやすい形状の容器に、大量のウラン</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235</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が入ったことで、小型原子炉が臨時に設置されたのと同じ状態になり、その瞬間、核分裂連鎖反応が始まり、大量のガンマ線と中性子線の放出が始まりました。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　</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１日</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午前</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50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分、臨界発生から約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20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時間後に臨界は終息しました。　　　</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施設から</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メートル以内に住む</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161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人に避難指示が出され、</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キロメートル圏内</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万人に約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18</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時間屋内退避勧告が出されました。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　臨界発生時、沈殿槽の前で溶解作業をしていた</a:t>
            </a:r>
            <a:r>
              <a:rPr lang="en-US" altLang="ja-JP"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氏と</a:t>
            </a:r>
            <a:r>
              <a:rPr lang="en-US" altLang="ja-JP" dirty="0">
                <a:effectLst/>
                <a:latin typeface="游明朝" panose="02020400000000000000" pitchFamily="18" charset="-128"/>
                <a:ea typeface="游明朝" panose="02020400000000000000" pitchFamily="18" charset="-128"/>
                <a:cs typeface="Arial" panose="020B0604020202020204" pitchFamily="34" charset="0"/>
              </a:rPr>
              <a:t>B</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氏は全身に大量の放射線を受け、壁を隔てた別室の</a:t>
            </a:r>
            <a:r>
              <a:rPr lang="en-US" altLang="ja-JP" dirty="0">
                <a:effectLst/>
                <a:latin typeface="游明朝" panose="02020400000000000000" pitchFamily="18" charset="-128"/>
                <a:ea typeface="游明朝" panose="02020400000000000000" pitchFamily="18" charset="-128"/>
                <a:cs typeface="Arial" panose="020B0604020202020204" pitchFamily="34" charset="0"/>
              </a:rPr>
              <a:t>C</a:t>
            </a:r>
            <a:r>
              <a:rPr lang="ja-JP" altLang="ja-JP" dirty="0">
                <a:effectLst/>
                <a:latin typeface="游明朝" panose="02020400000000000000" pitchFamily="18" charset="-128"/>
                <a:ea typeface="游明朝" panose="02020400000000000000" pitchFamily="18" charset="-128"/>
                <a:cs typeface="Arial" panose="020B0604020202020204" pitchFamily="34" charset="0"/>
              </a:rPr>
              <a:t>氏も被ばくをしました。</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7690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名の作業員の急性放射線症候群の前駆期の症状を示しています。臨界事故は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1999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年</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9</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月</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日</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35</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に発生しました。最も被ばく線量が高かった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A</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氏は被ばく後すぐに一時的な意識障害と嘔吐の症状が出現しています。また、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時間後には下痢の症状も出現しています。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B</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氏は被ばくから数十分後に悪心を訴え、約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時間後に嘔吐の症状が出現しました。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C</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氏は被ばくから約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4</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時間後に悪心の症状を訴えていました。　　　</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dirty="0">
                <a:effectLst/>
                <a:ea typeface="游明朝" panose="02020400000000000000" pitchFamily="18" charset="-128"/>
                <a:cs typeface="Arial" panose="020B0604020202020204" pitchFamily="34" charset="0"/>
              </a:rPr>
              <a:t>この事故は、地元の消防署に「転換</a:t>
            </a:r>
            <a:r>
              <a:rPr lang="ja-JP" altLang="en-US" dirty="0">
                <a:effectLst/>
                <a:ea typeface="游明朝" panose="02020400000000000000" pitchFamily="18" charset="-128"/>
                <a:cs typeface="Arial" panose="020B0604020202020204" pitchFamily="34" charset="0"/>
              </a:rPr>
              <a:t>棟</a:t>
            </a:r>
            <a:r>
              <a:rPr lang="ja-JP" altLang="ja-JP" dirty="0">
                <a:effectLst/>
                <a:ea typeface="游明朝" panose="02020400000000000000" pitchFamily="18" charset="-128"/>
                <a:cs typeface="Arial" panose="020B0604020202020204" pitchFamily="34" charset="0"/>
              </a:rPr>
              <a:t>での事故」と通報があったため、「てんかんで人が倒れた」と勘違いしてしまい、当初、消防は放射線の事故だと認識していませんでした。また、放射線医学総合研究所へ「東海村ウラン加工施設から放医研に患者搬送」「六フッ化ウラン施設での事故、内部汚染の可能性」と連絡があったことから、アルファ核種による汚染事故として受け入れの準備が行われていました。</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a:t>
            </a:r>
            <a:endParaRPr lang="ja-JP" altLang="ja-JP" kern="100" dirty="0">
              <a:effectLst/>
              <a:latin typeface="游明朝" panose="02020400000000000000" pitchFamily="18" charset="-128"/>
              <a:ea typeface="游明朝" panose="02020400000000000000" pitchFamily="18" charset="-128"/>
              <a:cs typeface="Arial" panose="020B0604020202020204" pitchFamily="34" charset="0"/>
            </a:endParaRPr>
          </a:p>
          <a:p>
            <a:endParaRPr lang="en-US" altLang="ja-JP" dirty="0"/>
          </a:p>
        </p:txBody>
      </p:sp>
    </p:spTree>
    <p:extLst>
      <p:ext uri="{BB962C8B-B14F-4D97-AF65-F5344CB8AC3E}">
        <p14:creationId xmlns:p14="http://schemas.microsoft.com/office/powerpoint/2010/main" val="109626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336333E7-923E-6A4B-954A-1320E829E2CE}"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76573F0C-A9BD-FB45-B467-69C051C8DA13}"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AEACFB04-E491-BC45-A3A2-AA6304AD8228}"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DB607B-D32D-A149-9F29-AA318495C273}" type="datetime1">
              <a:rPr kumimoji="1" lang="ja-JP" altLang="en-US" smtClean="0"/>
              <a:t>2025/6/30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988E9-CCFF-0344-B6EF-C0EAF5B5B87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87434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6AA8F09-6AF1-6149-9E9D-BFFA1FECE7C8}"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C9C73F2-6F11-1041-B1E6-6B8511C83AF4}"/>
              </a:ext>
            </a:extLst>
          </p:cNvPr>
          <p:cNvSpPr/>
          <p:nvPr userDrawn="1"/>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6F4A340E-B080-2140-BE1A-D7D49169EEB4}"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ADFFBC48-6FA5-BE43-A53D-C34EBDBEF7A9}"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8A81ADB0-858F-4243-B793-E16FC46CE27D}" type="datetime1">
              <a:rPr kumimoji="1" lang="ja-JP" altLang="en-US" smtClean="0"/>
              <a:t>2025/6/30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9F9EBC92-61AD-9C44-86AB-342194132309}" type="datetime1">
              <a:rPr kumimoji="1" lang="ja-JP" altLang="en-US" smtClean="0"/>
              <a:t>2025/6/30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6C6C2FEE-A9C3-F848-B5EA-EB1918B17312}" type="datetime1">
              <a:rPr kumimoji="1" lang="ja-JP" altLang="en-US" smtClean="0"/>
              <a:t>2025/6/30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28AC73EE-B047-F64E-9867-A1EB68C12E35}"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A9A37570-22C2-8F4B-9891-A74771BC921D}"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B34C6C-41F7-F742-9B58-FF705CCA4541}"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865454" y="63516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E4%BB%96/Link/link.pptx"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原子力災害事例</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-7</a:t>
            </a:r>
          </a:p>
        </p:txBody>
      </p:sp>
      <p:sp>
        <p:nvSpPr>
          <p:cNvPr id="8" name="テキスト ボックス 7">
            <a:extLst>
              <a:ext uri="{FF2B5EF4-FFF2-40B4-BE49-F238E27FC236}">
                <a16:creationId xmlns:a16="http://schemas.microsoft.com/office/drawing/2014/main" id="{44269EF8-0471-454B-8D13-61759AA9786C}"/>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a:t>
            </a:r>
            <a:r>
              <a:rPr kumimoji="1" lang="en-US" altLang="ja-JP"/>
              <a:t>.202506</a:t>
            </a:r>
            <a:endParaRPr kumimoji="1" lang="ja-JP" altLang="en-US" dirty="0"/>
          </a:p>
        </p:txBody>
      </p:sp>
    </p:spTree>
    <p:extLst>
      <p:ext uri="{BB962C8B-B14F-4D97-AF65-F5344CB8AC3E}">
        <p14:creationId xmlns:p14="http://schemas.microsoft.com/office/powerpoint/2010/main" val="17080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30FA7-AA93-0C4B-B284-E3BF90F8C75E}"/>
              </a:ext>
            </a:extLst>
          </p:cNvPr>
          <p:cNvSpPr>
            <a:spLocks noGrp="1"/>
          </p:cNvSpPr>
          <p:nvPr>
            <p:ph type="title"/>
          </p:nvPr>
        </p:nvSpPr>
        <p:spPr/>
        <p:txBody>
          <a:bodyPr/>
          <a:lstStyle/>
          <a:p>
            <a:r>
              <a:rPr kumimoji="1" lang="ja-JP" altLang="en-US"/>
              <a:t>放射化</a:t>
            </a:r>
          </a:p>
        </p:txBody>
      </p:sp>
      <p:sp>
        <p:nvSpPr>
          <p:cNvPr id="3" name="テキスト ボックス 2">
            <a:extLst>
              <a:ext uri="{FF2B5EF4-FFF2-40B4-BE49-F238E27FC236}">
                <a16:creationId xmlns:a16="http://schemas.microsoft.com/office/drawing/2014/main" id="{9076B2D8-D94F-4B44-B78D-18FF607A82E3}"/>
              </a:ext>
            </a:extLst>
          </p:cNvPr>
          <p:cNvSpPr txBox="1"/>
          <p:nvPr/>
        </p:nvSpPr>
        <p:spPr>
          <a:xfrm>
            <a:off x="628650" y="1181610"/>
            <a:ext cx="7650849" cy="584775"/>
          </a:xfrm>
          <a:prstGeom prst="rect">
            <a:avLst/>
          </a:prstGeom>
          <a:noFill/>
        </p:spPr>
        <p:txBody>
          <a:bodyPr wrap="square" rtlCol="0">
            <a:spAutoFit/>
          </a:bodyPr>
          <a:lstStyle/>
          <a:p>
            <a:r>
              <a:rPr kumimoji="1" lang="ja-JP" altLang="en-US" sz="1600" dirty="0">
                <a:latin typeface="メイリオ" pitchFamily="50" charset="-128"/>
                <a:ea typeface="メイリオ" pitchFamily="50" charset="-128"/>
              </a:rPr>
              <a:t>もともとは放射能がない同位体が</a:t>
            </a:r>
            <a:r>
              <a:rPr lang="ja-JP" altLang="en-US" sz="1600" dirty="0">
                <a:latin typeface="メイリオ" pitchFamily="50" charset="-128"/>
                <a:ea typeface="メイリオ" pitchFamily="50" charset="-128"/>
              </a:rPr>
              <a:t>放射線を受けることによって</a:t>
            </a:r>
            <a:r>
              <a:rPr kumimoji="1" lang="ja-JP" altLang="en-US" sz="1600" dirty="0">
                <a:latin typeface="メイリオ" pitchFamily="50" charset="-128"/>
                <a:ea typeface="メイリオ" pitchFamily="50" charset="-128"/>
              </a:rPr>
              <a:t>放射性同位体に変化すること</a:t>
            </a:r>
          </a:p>
        </p:txBody>
      </p:sp>
      <p:sp>
        <p:nvSpPr>
          <p:cNvPr id="4" name="テキスト ボックス 3">
            <a:extLst>
              <a:ext uri="{FF2B5EF4-FFF2-40B4-BE49-F238E27FC236}">
                <a16:creationId xmlns:a16="http://schemas.microsoft.com/office/drawing/2014/main" id="{260A41AF-470D-AA41-BF32-490D3C48813B}"/>
              </a:ext>
            </a:extLst>
          </p:cNvPr>
          <p:cNvSpPr txBox="1"/>
          <p:nvPr/>
        </p:nvSpPr>
        <p:spPr>
          <a:xfrm>
            <a:off x="628649" y="1748732"/>
            <a:ext cx="7650849" cy="584775"/>
          </a:xfrm>
          <a:prstGeom prst="rect">
            <a:avLst/>
          </a:prstGeom>
          <a:noFill/>
        </p:spPr>
        <p:txBody>
          <a:bodyPr wrap="square" rtlCol="0">
            <a:spAutoFit/>
          </a:bodyPr>
          <a:lstStyle/>
          <a:p>
            <a:r>
              <a:rPr kumimoji="1" lang="ja-JP" altLang="en-US" sz="1600" dirty="0">
                <a:latin typeface="メイリオ" pitchFamily="50" charset="-128"/>
                <a:ea typeface="メイリオ" pitchFamily="50" charset="-128"/>
              </a:rPr>
              <a:t>とくに電荷を持たず運動エネルギー</a:t>
            </a:r>
            <a:r>
              <a:rPr kumimoji="1" lang="ja-JP" altLang="en-US" sz="1600">
                <a:latin typeface="メイリオ" pitchFamily="50" charset="-128"/>
                <a:ea typeface="メイリオ" pitchFamily="50" charset="-128"/>
              </a:rPr>
              <a:t>の小さい</a:t>
            </a:r>
            <a:r>
              <a:rPr lang="ja-JP" altLang="en-US" sz="1600">
                <a:latin typeface="メイリオ" pitchFamily="50" charset="-128"/>
                <a:ea typeface="メイリオ" pitchFamily="50" charset="-128"/>
              </a:rPr>
              <a:t>熱中性子</a:t>
            </a:r>
            <a:r>
              <a:rPr lang="ja-JP" altLang="en-US" sz="1600" dirty="0">
                <a:latin typeface="メイリオ" pitchFamily="50" charset="-128"/>
                <a:ea typeface="メイリオ" pitchFamily="50" charset="-128"/>
              </a:rPr>
              <a:t>は容易に原子核に接近し核反応を起こす</a:t>
            </a:r>
            <a:endParaRPr kumimoji="1" lang="ja-JP" altLang="en-US" sz="1600" dirty="0">
              <a:latin typeface="メイリオ" pitchFamily="50" charset="-128"/>
              <a:ea typeface="メイリオ" pitchFamily="50" charset="-128"/>
            </a:endParaRPr>
          </a:p>
        </p:txBody>
      </p:sp>
      <p:sp>
        <p:nvSpPr>
          <p:cNvPr id="6" name="テキスト ボックス 5">
            <a:extLst>
              <a:ext uri="{FF2B5EF4-FFF2-40B4-BE49-F238E27FC236}">
                <a16:creationId xmlns:a16="http://schemas.microsoft.com/office/drawing/2014/main" id="{A6D02B12-9634-CA4F-9954-3E0A793DCFD7}"/>
              </a:ext>
            </a:extLst>
          </p:cNvPr>
          <p:cNvSpPr txBox="1"/>
          <p:nvPr/>
        </p:nvSpPr>
        <p:spPr>
          <a:xfrm>
            <a:off x="628648" y="5300908"/>
            <a:ext cx="2858475" cy="369332"/>
          </a:xfrm>
          <a:prstGeom prst="rect">
            <a:avLst/>
          </a:prstGeom>
          <a:noFill/>
        </p:spPr>
        <p:txBody>
          <a:bodyPr wrap="none" rtlCol="0">
            <a:spAutoFit/>
          </a:bodyPr>
          <a:lstStyle/>
          <a:p>
            <a:r>
              <a:rPr lang="ja-JP" altLang="en-US" dirty="0">
                <a:latin typeface="+mn-ea"/>
              </a:rPr>
              <a:t>患者の吐瀉物 → </a:t>
            </a:r>
            <a:r>
              <a:rPr lang="en-US" altLang="ja-JP" baseline="30000" dirty="0">
                <a:latin typeface="+mn-ea"/>
              </a:rPr>
              <a:t>24</a:t>
            </a:r>
            <a:r>
              <a:rPr lang="en-US" altLang="ja-JP" dirty="0">
                <a:latin typeface="+mn-ea"/>
              </a:rPr>
              <a:t>Na, </a:t>
            </a:r>
            <a:r>
              <a:rPr lang="en-US" altLang="ja-JP" baseline="30000" dirty="0">
                <a:latin typeface="+mn-ea"/>
              </a:rPr>
              <a:t>42</a:t>
            </a:r>
            <a:r>
              <a:rPr lang="en-US" altLang="ja-JP" dirty="0">
                <a:latin typeface="+mn-ea"/>
              </a:rPr>
              <a:t>K</a:t>
            </a:r>
            <a:endParaRPr kumimoji="1" lang="ja-JP" altLang="en-US" dirty="0">
              <a:latin typeface="+mn-ea"/>
            </a:endParaRPr>
          </a:p>
        </p:txBody>
      </p:sp>
      <p:sp>
        <p:nvSpPr>
          <p:cNvPr id="7" name="テキスト ボックス 6">
            <a:extLst>
              <a:ext uri="{FF2B5EF4-FFF2-40B4-BE49-F238E27FC236}">
                <a16:creationId xmlns:a16="http://schemas.microsoft.com/office/drawing/2014/main" id="{9292E21E-C6BF-8341-BBB6-4B2F4449F8CC}"/>
              </a:ext>
            </a:extLst>
          </p:cNvPr>
          <p:cNvSpPr txBox="1"/>
          <p:nvPr/>
        </p:nvSpPr>
        <p:spPr>
          <a:xfrm>
            <a:off x="628648" y="5621710"/>
            <a:ext cx="3708066" cy="369332"/>
          </a:xfrm>
          <a:prstGeom prst="rect">
            <a:avLst/>
          </a:prstGeom>
          <a:noFill/>
        </p:spPr>
        <p:txBody>
          <a:bodyPr wrap="none" rtlCol="0">
            <a:spAutoFit/>
          </a:bodyPr>
          <a:lstStyle/>
          <a:p>
            <a:r>
              <a:rPr lang="ja-JP" altLang="en-US" dirty="0">
                <a:latin typeface="+mn-ea"/>
              </a:rPr>
              <a:t>患者の所持品 → </a:t>
            </a:r>
            <a:r>
              <a:rPr lang="en-US" altLang="ja-JP" baseline="30000" dirty="0">
                <a:latin typeface="+mn-ea"/>
              </a:rPr>
              <a:t>24</a:t>
            </a:r>
            <a:r>
              <a:rPr lang="en-US" altLang="ja-JP" dirty="0">
                <a:latin typeface="+mn-ea"/>
              </a:rPr>
              <a:t>Na, </a:t>
            </a:r>
            <a:r>
              <a:rPr lang="en-US" altLang="ja-JP" baseline="30000" dirty="0">
                <a:latin typeface="+mn-ea"/>
              </a:rPr>
              <a:t>56</a:t>
            </a:r>
            <a:r>
              <a:rPr lang="en-US" altLang="ja-JP" dirty="0">
                <a:latin typeface="+mn-ea"/>
              </a:rPr>
              <a:t>Mn, </a:t>
            </a:r>
            <a:r>
              <a:rPr lang="en-US" altLang="ja-JP" baseline="30000" dirty="0">
                <a:latin typeface="+mn-ea"/>
              </a:rPr>
              <a:t>198</a:t>
            </a:r>
            <a:r>
              <a:rPr lang="en-US" altLang="ja-JP" dirty="0">
                <a:latin typeface="+mn-ea"/>
              </a:rPr>
              <a:t>Au</a:t>
            </a:r>
            <a:endParaRPr kumimoji="1" lang="ja-JP" altLang="en-US" dirty="0">
              <a:latin typeface="+mn-ea"/>
            </a:endParaRPr>
          </a:p>
        </p:txBody>
      </p:sp>
      <p:sp>
        <p:nvSpPr>
          <p:cNvPr id="9" name="テキスト ボックス 8">
            <a:extLst>
              <a:ext uri="{FF2B5EF4-FFF2-40B4-BE49-F238E27FC236}">
                <a16:creationId xmlns:a16="http://schemas.microsoft.com/office/drawing/2014/main" id="{4D0A71B9-D11D-CD40-95AB-C9E15903815B}"/>
              </a:ext>
            </a:extLst>
          </p:cNvPr>
          <p:cNvSpPr txBox="1"/>
          <p:nvPr/>
        </p:nvSpPr>
        <p:spPr>
          <a:xfrm>
            <a:off x="4454073" y="5348499"/>
            <a:ext cx="4339650" cy="646331"/>
          </a:xfrm>
          <a:prstGeom prst="rect">
            <a:avLst/>
          </a:prstGeom>
          <a:noFill/>
        </p:spPr>
        <p:txBody>
          <a:bodyPr wrap="none" rtlCol="0">
            <a:spAutoFit/>
          </a:bodyPr>
          <a:lstStyle/>
          <a:p>
            <a:r>
              <a:rPr kumimoji="1" lang="ja-JP" altLang="en-US" dirty="0">
                <a:latin typeface="+mn-ea"/>
              </a:rPr>
              <a:t>などが検出された</a:t>
            </a:r>
            <a:endParaRPr kumimoji="1" lang="en-US" altLang="ja-JP" dirty="0">
              <a:latin typeface="+mn-ea"/>
            </a:endParaRPr>
          </a:p>
          <a:p>
            <a:r>
              <a:rPr lang="ja-JP" altLang="en-US" dirty="0">
                <a:latin typeface="+mn-ea"/>
              </a:rPr>
              <a:t>⇒中性子線の被ばくがあったことの示唆</a:t>
            </a:r>
            <a:endParaRPr kumimoji="1" lang="ja-JP" altLang="en-US" dirty="0">
              <a:latin typeface="+mn-ea"/>
            </a:endParaRPr>
          </a:p>
        </p:txBody>
      </p:sp>
      <p:sp>
        <p:nvSpPr>
          <p:cNvPr id="10" name="テキスト ボックス 9">
            <a:extLst>
              <a:ext uri="{FF2B5EF4-FFF2-40B4-BE49-F238E27FC236}">
                <a16:creationId xmlns:a16="http://schemas.microsoft.com/office/drawing/2014/main" id="{2D9BBBDA-18EB-2046-A37E-1540D02F0498}"/>
              </a:ext>
            </a:extLst>
          </p:cNvPr>
          <p:cNvSpPr txBox="1"/>
          <p:nvPr/>
        </p:nvSpPr>
        <p:spPr>
          <a:xfrm>
            <a:off x="628648" y="5955915"/>
            <a:ext cx="5322291" cy="338554"/>
          </a:xfrm>
          <a:prstGeom prst="rect">
            <a:avLst/>
          </a:prstGeom>
          <a:noFill/>
        </p:spPr>
        <p:txBody>
          <a:bodyPr wrap="none" rtlCol="0">
            <a:spAutoFit/>
          </a:bodyPr>
          <a:lstStyle/>
          <a:p>
            <a:r>
              <a:rPr lang="en-US" altLang="ja-JP" sz="1600" dirty="0">
                <a:latin typeface="+mn-ea"/>
              </a:rPr>
              <a:t>※</a:t>
            </a:r>
            <a:r>
              <a:rPr lang="ja-JP" altLang="en-US" sz="1600" dirty="0">
                <a:latin typeface="+mn-ea"/>
              </a:rPr>
              <a:t>血漿</a:t>
            </a:r>
            <a:r>
              <a:rPr kumimoji="1" lang="ja-JP" altLang="en-US" sz="1600" dirty="0">
                <a:latin typeface="+mn-ea"/>
              </a:rPr>
              <a:t>中</a:t>
            </a:r>
            <a:r>
              <a:rPr kumimoji="1" lang="en-US" altLang="ja-JP" sz="1600" baseline="30000" dirty="0">
                <a:latin typeface="+mn-ea"/>
              </a:rPr>
              <a:t>24</a:t>
            </a:r>
            <a:r>
              <a:rPr kumimoji="1" lang="en-US" altLang="ja-JP" sz="1600" dirty="0">
                <a:latin typeface="+mn-ea"/>
              </a:rPr>
              <a:t>Na</a:t>
            </a:r>
            <a:r>
              <a:rPr kumimoji="1" lang="ja-JP" altLang="en-US" sz="1600" dirty="0">
                <a:latin typeface="+mn-ea"/>
              </a:rPr>
              <a:t>濃度は中性子線被ばく量推定に用いられる</a:t>
            </a:r>
          </a:p>
        </p:txBody>
      </p:sp>
      <p:sp>
        <p:nvSpPr>
          <p:cNvPr id="11" name="正方形/長方形 10">
            <a:extLst>
              <a:ext uri="{FF2B5EF4-FFF2-40B4-BE49-F238E27FC236}">
                <a16:creationId xmlns:a16="http://schemas.microsoft.com/office/drawing/2014/main" id="{4CA463F1-9E0F-E448-B80A-8D0E37894671}"/>
              </a:ext>
            </a:extLst>
          </p:cNvPr>
          <p:cNvSpPr/>
          <p:nvPr/>
        </p:nvSpPr>
        <p:spPr>
          <a:xfrm>
            <a:off x="628648" y="3118826"/>
            <a:ext cx="7886702" cy="2031325"/>
          </a:xfrm>
          <a:prstGeom prst="rect">
            <a:avLst/>
          </a:prstGeom>
        </p:spPr>
        <p:txBody>
          <a:bodyPr wrap="square">
            <a:spAutoFit/>
          </a:bodyPr>
          <a:lstStyle/>
          <a:p>
            <a:r>
              <a:rPr lang="ja-JP" altLang="en-US" dirty="0">
                <a:solidFill>
                  <a:srgbClr val="FF0000"/>
                </a:solidFill>
              </a:rPr>
              <a:t>放射化</a:t>
            </a:r>
            <a:r>
              <a:rPr lang="ja-JP" altLang="en-US" dirty="0"/>
              <a:t>により人体中で生成される放射性同位元素</a:t>
            </a:r>
          </a:p>
          <a:p>
            <a:pPr lvl="1"/>
            <a:r>
              <a:rPr lang="en-US" altLang="ja-JP" baseline="30000" dirty="0"/>
              <a:t>24</a:t>
            </a:r>
            <a:r>
              <a:rPr lang="en-US" altLang="ja-JP" dirty="0"/>
              <a:t>Na</a:t>
            </a:r>
            <a:r>
              <a:rPr lang="ja-JP" altLang="en-US" dirty="0"/>
              <a:t>、</a:t>
            </a:r>
            <a:r>
              <a:rPr lang="en-US" altLang="ja-JP" baseline="30000" dirty="0"/>
              <a:t>42</a:t>
            </a:r>
            <a:r>
              <a:rPr lang="en-US" altLang="ja-JP" dirty="0"/>
              <a:t>K</a:t>
            </a:r>
            <a:r>
              <a:rPr lang="ja-JP" altLang="en-US" dirty="0"/>
              <a:t>、</a:t>
            </a:r>
            <a:r>
              <a:rPr lang="en-US" altLang="ja-JP" baseline="30000" dirty="0"/>
              <a:t>32</a:t>
            </a:r>
            <a:r>
              <a:rPr lang="en-US" altLang="ja-JP" dirty="0"/>
              <a:t>P</a:t>
            </a:r>
            <a:r>
              <a:rPr lang="ja-JP" altLang="en-US" dirty="0"/>
              <a:t>、</a:t>
            </a:r>
            <a:r>
              <a:rPr lang="en-US" altLang="ja-JP" baseline="30000" dirty="0"/>
              <a:t>82</a:t>
            </a:r>
            <a:r>
              <a:rPr lang="en-US" altLang="ja-JP" dirty="0"/>
              <a:t>Br</a:t>
            </a:r>
          </a:p>
          <a:p>
            <a:pPr lvl="1"/>
            <a:r>
              <a:rPr lang="en-US" altLang="ja-JP" baseline="30000" dirty="0"/>
              <a:t>32</a:t>
            </a:r>
            <a:r>
              <a:rPr lang="en-US" altLang="ja-JP" dirty="0"/>
              <a:t>P</a:t>
            </a:r>
            <a:r>
              <a:rPr lang="ja-JP" altLang="en-US" dirty="0"/>
              <a:t>は</a:t>
            </a:r>
            <a:r>
              <a:rPr lang="en-US" altLang="ja-JP" dirty="0" err="1"/>
              <a:t>γ</a:t>
            </a:r>
            <a:r>
              <a:rPr lang="ja-JP" altLang="en-US" dirty="0"/>
              <a:t>線を放出せず周辺の要員への被ばくには寄与しない</a:t>
            </a:r>
          </a:p>
          <a:p>
            <a:pPr lvl="1"/>
            <a:r>
              <a:rPr lang="ja-JP" altLang="en-US" dirty="0"/>
              <a:t>表面汚染検査</a:t>
            </a:r>
            <a:r>
              <a:rPr lang="ja-JP" altLang="en-US" u="sng" dirty="0">
                <a:solidFill>
                  <a:srgbClr val="FF0000"/>
                </a:solidFill>
              </a:rPr>
              <a:t>（表面汚染はないが、放射化した放射性同位元素による</a:t>
            </a:r>
            <a:r>
              <a:rPr lang="en-US" altLang="ja-JP" u="sng" dirty="0" err="1">
                <a:solidFill>
                  <a:srgbClr val="FF0000"/>
                </a:solidFill>
              </a:rPr>
              <a:t>γ</a:t>
            </a:r>
            <a:r>
              <a:rPr lang="ja-JP" altLang="en-US" u="sng" dirty="0">
                <a:solidFill>
                  <a:srgbClr val="FF0000"/>
                </a:solidFill>
              </a:rPr>
              <a:t>線を検出する）</a:t>
            </a:r>
            <a:endParaRPr lang="en-US" altLang="ja-JP" u="sng" dirty="0">
              <a:solidFill>
                <a:srgbClr val="FF0000"/>
              </a:solidFill>
            </a:endParaRPr>
          </a:p>
          <a:p>
            <a:pPr marL="896938" lvl="2" indent="-179388">
              <a:buFont typeface="Arial" panose="020B0604020202020204" pitchFamily="34" charset="0"/>
              <a:buChar char="•"/>
            </a:pPr>
            <a:r>
              <a:rPr lang="en-US" altLang="ja-JP" dirty="0"/>
              <a:t>GM</a:t>
            </a:r>
            <a:r>
              <a:rPr lang="ja-JP" altLang="en-US" dirty="0"/>
              <a:t>サーベーメータ：</a:t>
            </a:r>
            <a:r>
              <a:rPr lang="ja-JP" altLang="en-US" b="1" dirty="0"/>
              <a:t>最大</a:t>
            </a:r>
            <a:r>
              <a:rPr lang="en-US" altLang="ja-JP" b="1" dirty="0"/>
              <a:t>26kcpm</a:t>
            </a:r>
          </a:p>
          <a:p>
            <a:pPr marL="896938" lvl="2" indent="-179388">
              <a:buFont typeface="Arial" panose="020B0604020202020204" pitchFamily="34" charset="0"/>
              <a:buChar char="•"/>
            </a:pPr>
            <a:r>
              <a:rPr lang="en-US" altLang="ja-JP" dirty="0"/>
              <a:t>α</a:t>
            </a:r>
            <a:r>
              <a:rPr lang="ja-JP" altLang="en-US" dirty="0"/>
              <a:t>線サーベイメータ：バックグランドレベル</a:t>
            </a:r>
            <a:endParaRPr lang="en-GB" altLang="ja-JP" dirty="0"/>
          </a:p>
        </p:txBody>
      </p:sp>
      <p:sp>
        <p:nvSpPr>
          <p:cNvPr id="12" name="テキスト ボックス 11">
            <a:extLst>
              <a:ext uri="{FF2B5EF4-FFF2-40B4-BE49-F238E27FC236}">
                <a16:creationId xmlns:a16="http://schemas.microsoft.com/office/drawing/2014/main" id="{7E889AFC-B450-9A4C-ACDF-02BB84196BFF}"/>
              </a:ext>
            </a:extLst>
          </p:cNvPr>
          <p:cNvSpPr txBox="1"/>
          <p:nvPr/>
        </p:nvSpPr>
        <p:spPr>
          <a:xfrm>
            <a:off x="921183" y="2395735"/>
            <a:ext cx="415498" cy="369332"/>
          </a:xfrm>
          <a:prstGeom prst="rect">
            <a:avLst/>
          </a:prstGeom>
          <a:noFill/>
        </p:spPr>
        <p:txBody>
          <a:bodyPr wrap="none" rtlCol="0">
            <a:spAutoFit/>
          </a:bodyPr>
          <a:lstStyle/>
          <a:p>
            <a:r>
              <a:rPr kumimoji="1" lang="ja-JP" altLang="en-US"/>
              <a:t>例</a:t>
            </a:r>
          </a:p>
        </p:txBody>
      </p:sp>
      <p:grpSp>
        <p:nvGrpSpPr>
          <p:cNvPr id="19" name="グループ化 18">
            <a:extLst>
              <a:ext uri="{FF2B5EF4-FFF2-40B4-BE49-F238E27FC236}">
                <a16:creationId xmlns:a16="http://schemas.microsoft.com/office/drawing/2014/main" id="{8CDA65E7-6784-0248-A8CC-0ABD96F45260}"/>
              </a:ext>
            </a:extLst>
          </p:cNvPr>
          <p:cNvGrpSpPr/>
          <p:nvPr/>
        </p:nvGrpSpPr>
        <p:grpSpPr>
          <a:xfrm>
            <a:off x="1347412" y="2497388"/>
            <a:ext cx="877670" cy="566120"/>
            <a:chOff x="-888642" y="4301544"/>
            <a:chExt cx="877670" cy="566120"/>
          </a:xfrm>
        </p:grpSpPr>
        <p:sp>
          <p:nvSpPr>
            <p:cNvPr id="13" name="テキスト ボックス 12">
              <a:extLst>
                <a:ext uri="{FF2B5EF4-FFF2-40B4-BE49-F238E27FC236}">
                  <a16:creationId xmlns:a16="http://schemas.microsoft.com/office/drawing/2014/main" id="{73D99C67-D474-F24A-817B-5F5895907E3C}"/>
                </a:ext>
              </a:extLst>
            </p:cNvPr>
            <p:cNvSpPr txBox="1"/>
            <p:nvPr/>
          </p:nvSpPr>
          <p:spPr>
            <a:xfrm>
              <a:off x="-888642" y="4301544"/>
              <a:ext cx="383438" cy="523220"/>
            </a:xfrm>
            <a:prstGeom prst="rect">
              <a:avLst/>
            </a:prstGeom>
            <a:noFill/>
          </p:spPr>
          <p:txBody>
            <a:bodyPr wrap="none" rtlCol="0">
              <a:spAutoFit/>
            </a:bodyPr>
            <a:lstStyle/>
            <a:p>
              <a:r>
                <a:rPr kumimoji="1" lang="en-US" altLang="ja-JP" sz="1400" dirty="0"/>
                <a:t>23</a:t>
              </a:r>
            </a:p>
            <a:p>
              <a:r>
                <a:rPr lang="en-US" altLang="ja-JP" sz="1400" dirty="0"/>
                <a:t>11</a:t>
              </a:r>
              <a:endParaRPr kumimoji="1" lang="ja-JP" altLang="en-US" sz="1400"/>
            </a:p>
          </p:txBody>
        </p:sp>
        <p:sp>
          <p:nvSpPr>
            <p:cNvPr id="14" name="テキスト ボックス 13">
              <a:extLst>
                <a:ext uri="{FF2B5EF4-FFF2-40B4-BE49-F238E27FC236}">
                  <a16:creationId xmlns:a16="http://schemas.microsoft.com/office/drawing/2014/main" id="{E973C046-A939-764E-8428-50BFE4CF025D}"/>
                </a:ext>
              </a:extLst>
            </p:cNvPr>
            <p:cNvSpPr txBox="1"/>
            <p:nvPr/>
          </p:nvSpPr>
          <p:spPr>
            <a:xfrm>
              <a:off x="-665318" y="4344444"/>
              <a:ext cx="654346" cy="523220"/>
            </a:xfrm>
            <a:prstGeom prst="rect">
              <a:avLst/>
            </a:prstGeom>
            <a:noFill/>
          </p:spPr>
          <p:txBody>
            <a:bodyPr wrap="none" rtlCol="0">
              <a:spAutoFit/>
            </a:bodyPr>
            <a:lstStyle/>
            <a:p>
              <a:r>
                <a:rPr kumimoji="1" lang="en-US" altLang="ja-JP" sz="2800" dirty="0"/>
                <a:t>Na</a:t>
              </a:r>
              <a:endParaRPr kumimoji="1" lang="ja-JP" altLang="en-US" sz="2800"/>
            </a:p>
          </p:txBody>
        </p:sp>
      </p:grpSp>
      <p:grpSp>
        <p:nvGrpSpPr>
          <p:cNvPr id="20" name="グループ化 19">
            <a:extLst>
              <a:ext uri="{FF2B5EF4-FFF2-40B4-BE49-F238E27FC236}">
                <a16:creationId xmlns:a16="http://schemas.microsoft.com/office/drawing/2014/main" id="{D32010DD-449C-E947-BF33-10F769A763F2}"/>
              </a:ext>
            </a:extLst>
          </p:cNvPr>
          <p:cNvGrpSpPr/>
          <p:nvPr/>
        </p:nvGrpSpPr>
        <p:grpSpPr>
          <a:xfrm>
            <a:off x="2448406" y="2543251"/>
            <a:ext cx="560229" cy="523220"/>
            <a:chOff x="2448406" y="2479255"/>
            <a:chExt cx="560229" cy="523220"/>
          </a:xfrm>
        </p:grpSpPr>
        <p:sp>
          <p:nvSpPr>
            <p:cNvPr id="15" name="テキスト ボックス 14">
              <a:extLst>
                <a:ext uri="{FF2B5EF4-FFF2-40B4-BE49-F238E27FC236}">
                  <a16:creationId xmlns:a16="http://schemas.microsoft.com/office/drawing/2014/main" id="{1442A405-AE01-3448-BCBE-ECD5FBB1B557}"/>
                </a:ext>
              </a:extLst>
            </p:cNvPr>
            <p:cNvSpPr txBox="1"/>
            <p:nvPr/>
          </p:nvSpPr>
          <p:spPr>
            <a:xfrm>
              <a:off x="2448406" y="2479255"/>
              <a:ext cx="284052" cy="523220"/>
            </a:xfrm>
            <a:prstGeom prst="rect">
              <a:avLst/>
            </a:prstGeom>
            <a:noFill/>
          </p:spPr>
          <p:txBody>
            <a:bodyPr wrap="none" rtlCol="0">
              <a:spAutoFit/>
            </a:bodyPr>
            <a:lstStyle/>
            <a:p>
              <a:r>
                <a:rPr kumimoji="1" lang="en-US" altLang="ja-JP" sz="1400" dirty="0"/>
                <a:t>1</a:t>
              </a:r>
            </a:p>
            <a:p>
              <a:r>
                <a:rPr lang="en-US" altLang="ja-JP" sz="1400" dirty="0"/>
                <a:t>0</a:t>
              </a:r>
              <a:endParaRPr kumimoji="1" lang="ja-JP" altLang="en-US" sz="1400"/>
            </a:p>
          </p:txBody>
        </p:sp>
        <p:sp>
          <p:nvSpPr>
            <p:cNvPr id="16" name="テキスト ボックス 15">
              <a:extLst>
                <a:ext uri="{FF2B5EF4-FFF2-40B4-BE49-F238E27FC236}">
                  <a16:creationId xmlns:a16="http://schemas.microsoft.com/office/drawing/2014/main" id="{A48CF5D8-0BE9-BF49-9DDD-6C8097949AEC}"/>
                </a:ext>
              </a:extLst>
            </p:cNvPr>
            <p:cNvSpPr txBox="1"/>
            <p:nvPr/>
          </p:nvSpPr>
          <p:spPr>
            <a:xfrm>
              <a:off x="2615579" y="2479255"/>
              <a:ext cx="393056" cy="523220"/>
            </a:xfrm>
            <a:prstGeom prst="rect">
              <a:avLst/>
            </a:prstGeom>
            <a:noFill/>
          </p:spPr>
          <p:txBody>
            <a:bodyPr wrap="none" rtlCol="0">
              <a:spAutoFit/>
            </a:bodyPr>
            <a:lstStyle/>
            <a:p>
              <a:r>
                <a:rPr kumimoji="1" lang="en-US" altLang="ja-JP" sz="2800" dirty="0"/>
                <a:t>n</a:t>
              </a:r>
              <a:endParaRPr kumimoji="1" lang="ja-JP" altLang="en-US" sz="2800"/>
            </a:p>
          </p:txBody>
        </p:sp>
      </p:grpSp>
      <p:grpSp>
        <p:nvGrpSpPr>
          <p:cNvPr id="21" name="グループ化 20">
            <a:extLst>
              <a:ext uri="{FF2B5EF4-FFF2-40B4-BE49-F238E27FC236}">
                <a16:creationId xmlns:a16="http://schemas.microsoft.com/office/drawing/2014/main" id="{7DFF9DAC-3380-8E48-BD91-BB8A6AA8CCB0}"/>
              </a:ext>
            </a:extLst>
          </p:cNvPr>
          <p:cNvGrpSpPr/>
          <p:nvPr/>
        </p:nvGrpSpPr>
        <p:grpSpPr>
          <a:xfrm>
            <a:off x="3774760" y="2540288"/>
            <a:ext cx="877670" cy="574736"/>
            <a:chOff x="-889651" y="5145095"/>
            <a:chExt cx="877670" cy="574736"/>
          </a:xfrm>
        </p:grpSpPr>
        <p:sp>
          <p:nvSpPr>
            <p:cNvPr id="17" name="テキスト ボックス 16">
              <a:extLst>
                <a:ext uri="{FF2B5EF4-FFF2-40B4-BE49-F238E27FC236}">
                  <a16:creationId xmlns:a16="http://schemas.microsoft.com/office/drawing/2014/main" id="{08C90B25-32F8-914B-8762-9EDAD66700EB}"/>
                </a:ext>
              </a:extLst>
            </p:cNvPr>
            <p:cNvSpPr txBox="1"/>
            <p:nvPr/>
          </p:nvSpPr>
          <p:spPr>
            <a:xfrm>
              <a:off x="-889651" y="5145095"/>
              <a:ext cx="383438" cy="523220"/>
            </a:xfrm>
            <a:prstGeom prst="rect">
              <a:avLst/>
            </a:prstGeom>
            <a:noFill/>
          </p:spPr>
          <p:txBody>
            <a:bodyPr wrap="none" rtlCol="0">
              <a:spAutoFit/>
            </a:bodyPr>
            <a:lstStyle/>
            <a:p>
              <a:r>
                <a:rPr kumimoji="1" lang="en-US" altLang="ja-JP" sz="1400" dirty="0"/>
                <a:t>24</a:t>
              </a:r>
            </a:p>
            <a:p>
              <a:r>
                <a:rPr lang="en-US" altLang="ja-JP" sz="1400" dirty="0"/>
                <a:t>11</a:t>
              </a:r>
              <a:endParaRPr kumimoji="1" lang="ja-JP" altLang="en-US" sz="1400"/>
            </a:p>
          </p:txBody>
        </p:sp>
        <p:sp>
          <p:nvSpPr>
            <p:cNvPr id="18" name="テキスト ボックス 17">
              <a:extLst>
                <a:ext uri="{FF2B5EF4-FFF2-40B4-BE49-F238E27FC236}">
                  <a16:creationId xmlns:a16="http://schemas.microsoft.com/office/drawing/2014/main" id="{029708BA-01C7-3C45-AC59-F1F4C5F8C36C}"/>
                </a:ext>
              </a:extLst>
            </p:cNvPr>
            <p:cNvSpPr txBox="1"/>
            <p:nvPr/>
          </p:nvSpPr>
          <p:spPr>
            <a:xfrm>
              <a:off x="-666327" y="5196611"/>
              <a:ext cx="654346" cy="523220"/>
            </a:xfrm>
            <a:prstGeom prst="rect">
              <a:avLst/>
            </a:prstGeom>
            <a:noFill/>
          </p:spPr>
          <p:txBody>
            <a:bodyPr wrap="none" rtlCol="0">
              <a:spAutoFit/>
            </a:bodyPr>
            <a:lstStyle/>
            <a:p>
              <a:r>
                <a:rPr kumimoji="1" lang="en-US" altLang="ja-JP" sz="2800" dirty="0"/>
                <a:t>Na</a:t>
              </a:r>
              <a:endParaRPr kumimoji="1" lang="ja-JP" altLang="en-US" sz="2800"/>
            </a:p>
          </p:txBody>
        </p:sp>
      </p:grpSp>
      <p:sp>
        <p:nvSpPr>
          <p:cNvPr id="22" name="テキスト ボックス 21">
            <a:extLst>
              <a:ext uri="{FF2B5EF4-FFF2-40B4-BE49-F238E27FC236}">
                <a16:creationId xmlns:a16="http://schemas.microsoft.com/office/drawing/2014/main" id="{22FFBE05-3A1A-8A45-B6B1-57F36F11A0B5}"/>
              </a:ext>
            </a:extLst>
          </p:cNvPr>
          <p:cNvSpPr txBox="1"/>
          <p:nvPr/>
        </p:nvSpPr>
        <p:spPr>
          <a:xfrm>
            <a:off x="2120820" y="2611424"/>
            <a:ext cx="351378" cy="369332"/>
          </a:xfrm>
          <a:prstGeom prst="rect">
            <a:avLst/>
          </a:prstGeom>
          <a:noFill/>
        </p:spPr>
        <p:txBody>
          <a:bodyPr wrap="none" rtlCol="0">
            <a:spAutoFit/>
          </a:bodyPr>
          <a:lstStyle/>
          <a:p>
            <a:r>
              <a:rPr kumimoji="1" lang="en-US" altLang="ja-JP" dirty="0"/>
              <a:t>+</a:t>
            </a:r>
          </a:p>
        </p:txBody>
      </p:sp>
      <p:sp>
        <p:nvSpPr>
          <p:cNvPr id="23" name="テキスト ボックス 22">
            <a:extLst>
              <a:ext uri="{FF2B5EF4-FFF2-40B4-BE49-F238E27FC236}">
                <a16:creationId xmlns:a16="http://schemas.microsoft.com/office/drawing/2014/main" id="{D17B3103-D4C9-684E-A138-95541FDEA48E}"/>
              </a:ext>
            </a:extLst>
          </p:cNvPr>
          <p:cNvSpPr txBox="1"/>
          <p:nvPr/>
        </p:nvSpPr>
        <p:spPr>
          <a:xfrm>
            <a:off x="3175808" y="2627713"/>
            <a:ext cx="415498" cy="369332"/>
          </a:xfrm>
          <a:prstGeom prst="rect">
            <a:avLst/>
          </a:prstGeom>
          <a:noFill/>
        </p:spPr>
        <p:txBody>
          <a:bodyPr wrap="none" rtlCol="0">
            <a:spAutoFit/>
          </a:bodyPr>
          <a:lstStyle/>
          <a:p>
            <a:r>
              <a:rPr lang="ja-JP" altLang="en-US"/>
              <a:t>→</a:t>
            </a:r>
            <a:endParaRPr kumimoji="1" lang="ja-JP" altLang="en-US"/>
          </a:p>
        </p:txBody>
      </p:sp>
      <p:sp>
        <p:nvSpPr>
          <p:cNvPr id="25" name="右中かっこ 24">
            <a:extLst>
              <a:ext uri="{FF2B5EF4-FFF2-40B4-BE49-F238E27FC236}">
                <a16:creationId xmlns:a16="http://schemas.microsoft.com/office/drawing/2014/main" id="{9C4E1B71-21E0-8D4A-900F-E530F523879E}"/>
              </a:ext>
            </a:extLst>
          </p:cNvPr>
          <p:cNvSpPr/>
          <p:nvPr/>
        </p:nvSpPr>
        <p:spPr>
          <a:xfrm>
            <a:off x="4244517" y="5269753"/>
            <a:ext cx="145134" cy="703914"/>
          </a:xfrm>
          <a:prstGeom prst="rightBrace">
            <a:avLst>
              <a:gd name="adj1" fmla="val 32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FD6B82E8-1D74-AA41-B31E-950A6A580AEF}"/>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24349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851E8-CAF2-7547-B513-B9E089B729DA}"/>
              </a:ext>
            </a:extLst>
          </p:cNvPr>
          <p:cNvSpPr>
            <a:spLocks noGrp="1"/>
          </p:cNvSpPr>
          <p:nvPr>
            <p:ph type="title"/>
          </p:nvPr>
        </p:nvSpPr>
        <p:spPr/>
        <p:txBody>
          <a:bodyPr/>
          <a:lstStyle/>
          <a:p>
            <a:r>
              <a:rPr lang="ja-JP" altLang="en-US"/>
              <a:t>病室エリア測定記録</a:t>
            </a:r>
            <a:endParaRPr kumimoji="1" lang="ja-JP" altLang="en-US"/>
          </a:p>
        </p:txBody>
      </p:sp>
      <p:sp>
        <p:nvSpPr>
          <p:cNvPr id="3" name="Text Box 4">
            <a:extLst>
              <a:ext uri="{FF2B5EF4-FFF2-40B4-BE49-F238E27FC236}">
                <a16:creationId xmlns:a16="http://schemas.microsoft.com/office/drawing/2014/main" id="{1C1B82D3-3AF3-1146-9925-2054E3132AD4}"/>
              </a:ext>
            </a:extLst>
          </p:cNvPr>
          <p:cNvSpPr txBox="1">
            <a:spLocks noChangeArrowheads="1"/>
          </p:cNvSpPr>
          <p:nvPr/>
        </p:nvSpPr>
        <p:spPr bwMode="auto">
          <a:xfrm>
            <a:off x="4288729" y="4361429"/>
            <a:ext cx="4310956"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Bef>
                <a:spcPct val="50000"/>
              </a:spcBef>
              <a:spcAft>
                <a:spcPct val="0"/>
              </a:spcAft>
            </a:pPr>
            <a:r>
              <a:rPr lang="ja-JP" altLang="en-US" b="1" dirty="0">
                <a:solidFill>
                  <a:schemeClr val="tx1"/>
                </a:solidFill>
                <a:latin typeface="+mn-ea"/>
              </a:rPr>
              <a:t>患者体内の</a:t>
            </a:r>
            <a:r>
              <a:rPr lang="en-US" altLang="ja-JP" b="1" dirty="0">
                <a:solidFill>
                  <a:schemeClr val="tx1"/>
                </a:solidFill>
                <a:latin typeface="+mn-ea"/>
              </a:rPr>
              <a:t>Na-23</a:t>
            </a:r>
            <a:r>
              <a:rPr lang="ja-JP" altLang="en-US" b="1" dirty="0">
                <a:solidFill>
                  <a:schemeClr val="tx1"/>
                </a:solidFill>
                <a:latin typeface="+mn-ea"/>
              </a:rPr>
              <a:t>が中性子により放射化され</a:t>
            </a:r>
            <a:r>
              <a:rPr lang="en-US" altLang="ja-JP" b="1" dirty="0">
                <a:solidFill>
                  <a:schemeClr val="tx1"/>
                </a:solidFill>
                <a:latin typeface="+mn-ea"/>
              </a:rPr>
              <a:t>Na-24</a:t>
            </a:r>
            <a:r>
              <a:rPr lang="ja-JP" altLang="en-US" b="1" dirty="0">
                <a:solidFill>
                  <a:schemeClr val="tx1"/>
                </a:solidFill>
                <a:latin typeface="+mn-ea"/>
              </a:rPr>
              <a:t>が生成されている</a:t>
            </a:r>
          </a:p>
        </p:txBody>
      </p:sp>
      <p:sp>
        <p:nvSpPr>
          <p:cNvPr id="4" name="コンテンツ プレースホルダ 7">
            <a:extLst>
              <a:ext uri="{FF2B5EF4-FFF2-40B4-BE49-F238E27FC236}">
                <a16:creationId xmlns:a16="http://schemas.microsoft.com/office/drawing/2014/main" id="{C9E2FE43-689B-044C-B142-4C19F2A7ACB6}"/>
              </a:ext>
            </a:extLst>
          </p:cNvPr>
          <p:cNvSpPr txBox="1">
            <a:spLocks/>
          </p:cNvSpPr>
          <p:nvPr/>
        </p:nvSpPr>
        <p:spPr>
          <a:xfrm>
            <a:off x="4355976" y="1628800"/>
            <a:ext cx="4176464" cy="3196951"/>
          </a:xfrm>
          <a:prstGeom prst="rect">
            <a:avLst/>
          </a:prstGeom>
        </p:spPr>
        <p:txBody>
          <a:bodyPr>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400" dirty="0"/>
              <a:t>測定日：</a:t>
            </a:r>
            <a:endParaRPr lang="en-US" altLang="ja-JP" sz="2400" dirty="0"/>
          </a:p>
          <a:p>
            <a:pPr lvl="1">
              <a:buFont typeface="ヒラギノ角ゴシック W3" panose="020B0400000000000000" pitchFamily="34" charset="-128"/>
              <a:buNone/>
            </a:pPr>
            <a:r>
              <a:rPr lang="ja-JP" altLang="en-US" sz="2000" dirty="0"/>
              <a:t>平成</a:t>
            </a:r>
            <a:r>
              <a:rPr lang="en-US" altLang="ja-JP" sz="2000" dirty="0"/>
              <a:t>11</a:t>
            </a:r>
            <a:r>
              <a:rPr lang="ja-JP" altLang="en-US" sz="2000" dirty="0"/>
              <a:t>年</a:t>
            </a:r>
            <a:r>
              <a:rPr lang="en-US" altLang="ja-JP" sz="2000" dirty="0"/>
              <a:t>10</a:t>
            </a:r>
            <a:r>
              <a:rPr lang="ja-JP" altLang="en-US" sz="2000" dirty="0"/>
              <a:t>月</a:t>
            </a:r>
            <a:r>
              <a:rPr lang="en-US" altLang="ja-JP" sz="2000" dirty="0"/>
              <a:t>01</a:t>
            </a:r>
            <a:r>
              <a:rPr lang="ja-JP" altLang="en-US" sz="2000" dirty="0"/>
              <a:t>日（金）</a:t>
            </a:r>
            <a:r>
              <a:rPr lang="en-US" altLang="ja-JP" sz="2000" dirty="0"/>
              <a:t>09:40</a:t>
            </a:r>
            <a:r>
              <a:rPr lang="ja-JP" altLang="en-US" sz="2000" dirty="0"/>
              <a:t>　　　　　　　　　　</a:t>
            </a:r>
            <a:endParaRPr lang="en-US" altLang="ja-JP" sz="2000" dirty="0"/>
          </a:p>
          <a:p>
            <a:r>
              <a:rPr lang="ja-JP" altLang="en-US" sz="2400" dirty="0"/>
              <a:t>測定器：</a:t>
            </a:r>
            <a:endParaRPr lang="en-US" altLang="ja-JP" sz="2400" dirty="0"/>
          </a:p>
          <a:p>
            <a:pPr marL="268288" lvl="1" indent="0">
              <a:buFont typeface="ヒラギノ角ゴシック W3" panose="020B0400000000000000" pitchFamily="34" charset="-128"/>
              <a:buNone/>
            </a:pPr>
            <a:r>
              <a:rPr lang="en-US" altLang="ja-JP" sz="2000" dirty="0" err="1"/>
              <a:t>NaI</a:t>
            </a:r>
            <a:r>
              <a:rPr lang="en-US" altLang="ja-JP" sz="2000" dirty="0"/>
              <a:t>(Tl)</a:t>
            </a:r>
            <a:r>
              <a:rPr lang="ja-JP" altLang="en-US" sz="2000" dirty="0"/>
              <a:t>シンチレーションサーベイメーター</a:t>
            </a:r>
            <a:endParaRPr lang="en-US" altLang="ja-JP" sz="2000" dirty="0"/>
          </a:p>
          <a:p>
            <a:pPr lvl="1">
              <a:buFont typeface="ヒラギノ角ゴシック W3" panose="020B0400000000000000" pitchFamily="34" charset="-128"/>
              <a:buNone/>
            </a:pPr>
            <a:r>
              <a:rPr lang="ja-JP" altLang="en-US" sz="2000" dirty="0"/>
              <a:t>　（アロカ</a:t>
            </a:r>
            <a:r>
              <a:rPr lang="en-US" altLang="ja-JP" sz="2000" dirty="0"/>
              <a:t>TCS-161</a:t>
            </a:r>
            <a:r>
              <a:rPr lang="ja-JP" altLang="en-US" sz="2000" dirty="0"/>
              <a:t>）　　　　　　</a:t>
            </a:r>
            <a:endParaRPr lang="en-US" altLang="ja-JP" sz="2000" dirty="0"/>
          </a:p>
          <a:p>
            <a:r>
              <a:rPr lang="ja-JP" altLang="en-US" sz="2400" dirty="0"/>
              <a:t>単位：</a:t>
            </a:r>
            <a:r>
              <a:rPr lang="en-US" altLang="ja-JP" sz="2400" dirty="0"/>
              <a:t>µ</a:t>
            </a:r>
            <a:r>
              <a:rPr lang="en-US" altLang="ja-JP" sz="2400" dirty="0" err="1"/>
              <a:t>Sv</a:t>
            </a:r>
            <a:r>
              <a:rPr lang="en-US" altLang="ja-JP" sz="2400" dirty="0"/>
              <a:t>/</a:t>
            </a:r>
            <a:r>
              <a:rPr lang="en-US" altLang="ja-JP" sz="2400" dirty="0" err="1"/>
              <a:t>hr</a:t>
            </a:r>
            <a:endParaRPr lang="en-US" altLang="ja-JP" sz="2400" dirty="0"/>
          </a:p>
        </p:txBody>
      </p:sp>
      <p:pic>
        <p:nvPicPr>
          <p:cNvPr id="5" name="Picture 5" descr="病室エリア測定記録">
            <a:hlinkClick r:id="rId3" action="ppaction://hlinkpres?slideindex=1&amp;slidetitle="/>
            <a:extLst>
              <a:ext uri="{FF2B5EF4-FFF2-40B4-BE49-F238E27FC236}">
                <a16:creationId xmlns:a16="http://schemas.microsoft.com/office/drawing/2014/main" id="{458C1A6A-3EEF-9547-B4AE-7ABD1A6233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1340768"/>
            <a:ext cx="3265405" cy="5141663"/>
          </a:xfrm>
          <a:prstGeom prst="rect">
            <a:avLst/>
          </a:prstGeom>
          <a:noFill/>
        </p:spPr>
      </p:pic>
      <p:sp>
        <p:nvSpPr>
          <p:cNvPr id="6" name="正方形/長方形 5">
            <a:extLst>
              <a:ext uri="{FF2B5EF4-FFF2-40B4-BE49-F238E27FC236}">
                <a16:creationId xmlns:a16="http://schemas.microsoft.com/office/drawing/2014/main" id="{27E0561C-FB74-0D43-BB17-DBDF0C52A854}"/>
              </a:ext>
            </a:extLst>
          </p:cNvPr>
          <p:cNvSpPr/>
          <p:nvPr/>
        </p:nvSpPr>
        <p:spPr>
          <a:xfrm>
            <a:off x="4288729" y="5490454"/>
            <a:ext cx="43109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a:t>患者から最大</a:t>
            </a:r>
            <a:r>
              <a:rPr lang="en-US" altLang="ja-JP" dirty="0"/>
              <a:t>12 </a:t>
            </a:r>
            <a:r>
              <a:rPr lang="en-US" altLang="ja-JP" dirty="0" err="1"/>
              <a:t>kcpm</a:t>
            </a:r>
            <a:r>
              <a:rPr lang="ja-JP" altLang="en-US"/>
              <a:t>（</a:t>
            </a:r>
            <a:r>
              <a:rPr lang="en-US" altLang="ja-JP" dirty="0"/>
              <a:t>GM</a:t>
            </a:r>
            <a:r>
              <a:rPr lang="ja-JP" altLang="en-US"/>
              <a:t>管）を検出（</a:t>
            </a:r>
            <a:r>
              <a:rPr lang="el-GR" altLang="ja-JP" dirty="0"/>
              <a:t>α</a:t>
            </a:r>
            <a:r>
              <a:rPr lang="ja-JP" altLang="en-US"/>
              <a:t>線は陰性）</a:t>
            </a:r>
          </a:p>
        </p:txBody>
      </p:sp>
      <p:cxnSp>
        <p:nvCxnSpPr>
          <p:cNvPr id="8" name="直線矢印コネクタ 7">
            <a:extLst>
              <a:ext uri="{FF2B5EF4-FFF2-40B4-BE49-F238E27FC236}">
                <a16:creationId xmlns:a16="http://schemas.microsoft.com/office/drawing/2014/main" id="{DAF78477-51F6-C74C-A054-5D39EE34C62A}"/>
              </a:ext>
            </a:extLst>
          </p:cNvPr>
          <p:cNvCxnSpPr>
            <a:stCxn id="3" idx="2"/>
            <a:endCxn id="6" idx="0"/>
          </p:cNvCxnSpPr>
          <p:nvPr/>
        </p:nvCxnSpPr>
        <p:spPr>
          <a:xfrm>
            <a:off x="6444207" y="5007760"/>
            <a:ext cx="0" cy="48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2B0006D-5B50-4044-AB4C-F5616C5A5C18}"/>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250779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2FEB8-8514-6B41-B23C-5FBEEB0B1217}"/>
              </a:ext>
            </a:extLst>
          </p:cNvPr>
          <p:cNvSpPr>
            <a:spLocks noGrp="1"/>
          </p:cNvSpPr>
          <p:nvPr>
            <p:ph type="title"/>
          </p:nvPr>
        </p:nvSpPr>
        <p:spPr/>
        <p:txBody>
          <a:bodyPr/>
          <a:lstStyle/>
          <a:p>
            <a:r>
              <a:rPr kumimoji="1" lang="ja-JP" altLang="en-US"/>
              <a:t>臨床経過</a:t>
            </a:r>
          </a:p>
        </p:txBody>
      </p:sp>
      <p:graphicFrame>
        <p:nvGraphicFramePr>
          <p:cNvPr id="4" name="コンテンツ プレースホルダー 3">
            <a:extLst>
              <a:ext uri="{FF2B5EF4-FFF2-40B4-BE49-F238E27FC236}">
                <a16:creationId xmlns:a16="http://schemas.microsoft.com/office/drawing/2014/main" id="{F5DDA6EA-08A4-1B45-99E5-B00F56082321}"/>
              </a:ext>
            </a:extLst>
          </p:cNvPr>
          <p:cNvGraphicFramePr>
            <a:graphicFrameLocks noGrp="1"/>
          </p:cNvGraphicFramePr>
          <p:nvPr>
            <p:ph idx="1"/>
            <p:extLst>
              <p:ext uri="{D42A27DB-BD31-4B8C-83A1-F6EECF244321}">
                <p14:modId xmlns:p14="http://schemas.microsoft.com/office/powerpoint/2010/main" val="2305743838"/>
              </p:ext>
            </p:extLst>
          </p:nvPr>
        </p:nvGraphicFramePr>
        <p:xfrm>
          <a:off x="628650" y="1356638"/>
          <a:ext cx="7886701" cy="4602480"/>
        </p:xfrm>
        <a:graphic>
          <a:graphicData uri="http://schemas.openxmlformats.org/drawingml/2006/table">
            <a:tbl>
              <a:tblPr firstRow="1" bandRow="1">
                <a:tableStyleId>{5940675A-B579-460E-94D1-54222C63F5DA}</a:tableStyleId>
              </a:tblPr>
              <a:tblGrid>
                <a:gridCol w="1458334">
                  <a:extLst>
                    <a:ext uri="{9D8B030D-6E8A-4147-A177-3AD203B41FA5}">
                      <a16:colId xmlns:a16="http://schemas.microsoft.com/office/drawing/2014/main" val="1504979519"/>
                    </a:ext>
                  </a:extLst>
                </a:gridCol>
                <a:gridCol w="2019190">
                  <a:extLst>
                    <a:ext uri="{9D8B030D-6E8A-4147-A177-3AD203B41FA5}">
                      <a16:colId xmlns:a16="http://schemas.microsoft.com/office/drawing/2014/main" val="2186590512"/>
                    </a:ext>
                  </a:extLst>
                </a:gridCol>
                <a:gridCol w="2087592">
                  <a:extLst>
                    <a:ext uri="{9D8B030D-6E8A-4147-A177-3AD203B41FA5}">
                      <a16:colId xmlns:a16="http://schemas.microsoft.com/office/drawing/2014/main" val="3085468317"/>
                    </a:ext>
                  </a:extLst>
                </a:gridCol>
                <a:gridCol w="2321585">
                  <a:extLst>
                    <a:ext uri="{9D8B030D-6E8A-4147-A177-3AD203B41FA5}">
                      <a16:colId xmlns:a16="http://schemas.microsoft.com/office/drawing/2014/main" val="2934144685"/>
                    </a:ext>
                  </a:extLst>
                </a:gridCol>
              </a:tblGrid>
              <a:tr h="175108">
                <a:tc>
                  <a:txBody>
                    <a:bodyPr/>
                    <a:lstStyle/>
                    <a:p>
                      <a:endParaRPr kumimoji="1" lang="ja-JP" altLang="en-US" sz="1400">
                        <a:latin typeface="+mn-ea"/>
                        <a:ea typeface="+mn-ea"/>
                      </a:endParaRPr>
                    </a:p>
                  </a:txBody>
                  <a:tcPr/>
                </a:tc>
                <a:tc>
                  <a:txBody>
                    <a:bodyPr/>
                    <a:lstStyle/>
                    <a:p>
                      <a:pPr algn="ctr"/>
                      <a:r>
                        <a:rPr kumimoji="1" lang="en-US" altLang="ja-JP" sz="1400" dirty="0">
                          <a:latin typeface="+mn-ea"/>
                          <a:ea typeface="+mn-ea"/>
                        </a:rPr>
                        <a:t>A</a:t>
                      </a:r>
                      <a:r>
                        <a:rPr kumimoji="1" lang="ja-JP" altLang="en-US" sz="1400">
                          <a:latin typeface="+mn-ea"/>
                          <a:ea typeface="+mn-ea"/>
                        </a:rPr>
                        <a:t>氏</a:t>
                      </a:r>
                    </a:p>
                  </a:txBody>
                  <a:tcPr/>
                </a:tc>
                <a:tc>
                  <a:txBody>
                    <a:bodyPr/>
                    <a:lstStyle/>
                    <a:p>
                      <a:pPr algn="ctr"/>
                      <a:r>
                        <a:rPr kumimoji="1" lang="en-US" altLang="ja-JP" sz="1400" dirty="0">
                          <a:latin typeface="+mn-ea"/>
                          <a:ea typeface="+mn-ea"/>
                        </a:rPr>
                        <a:t>B</a:t>
                      </a:r>
                      <a:r>
                        <a:rPr kumimoji="1" lang="ja-JP" altLang="en-US" sz="1400">
                          <a:latin typeface="+mn-ea"/>
                          <a:ea typeface="+mn-ea"/>
                        </a:rPr>
                        <a:t>氏</a:t>
                      </a:r>
                    </a:p>
                  </a:txBody>
                  <a:tcPr/>
                </a:tc>
                <a:tc>
                  <a:txBody>
                    <a:bodyPr/>
                    <a:lstStyle/>
                    <a:p>
                      <a:pPr algn="ctr"/>
                      <a:r>
                        <a:rPr kumimoji="1" lang="en-US" altLang="ja-JP" sz="1400" dirty="0">
                          <a:latin typeface="+mn-ea"/>
                          <a:ea typeface="+mn-ea"/>
                        </a:rPr>
                        <a:t>C</a:t>
                      </a:r>
                      <a:r>
                        <a:rPr kumimoji="1" lang="ja-JP" altLang="en-US" sz="1400">
                          <a:latin typeface="+mn-ea"/>
                          <a:ea typeface="+mn-ea"/>
                        </a:rPr>
                        <a:t>氏</a:t>
                      </a:r>
                    </a:p>
                  </a:txBody>
                  <a:tcPr/>
                </a:tc>
                <a:extLst>
                  <a:ext uri="{0D108BD9-81ED-4DB2-BD59-A6C34878D82A}">
                    <a16:rowId xmlns:a16="http://schemas.microsoft.com/office/drawing/2014/main" val="4250364145"/>
                  </a:ext>
                </a:extLst>
              </a:tr>
              <a:tr h="175108">
                <a:tc>
                  <a:txBody>
                    <a:bodyPr/>
                    <a:lstStyle/>
                    <a:p>
                      <a:r>
                        <a:rPr kumimoji="1" lang="ja-JP" altLang="en-US" sz="1400">
                          <a:latin typeface="+mn-ea"/>
                          <a:ea typeface="+mn-ea"/>
                        </a:rPr>
                        <a:t>推定被ばく線量</a:t>
                      </a:r>
                    </a:p>
                  </a:txBody>
                  <a:tcPr/>
                </a:tc>
                <a:tc>
                  <a:txBody>
                    <a:bodyPr/>
                    <a:lstStyle/>
                    <a:p>
                      <a:r>
                        <a:rPr kumimoji="1" lang="en-US" altLang="ja-JP" sz="1400" b="1" dirty="0">
                          <a:latin typeface="+mn-ea"/>
                          <a:ea typeface="+mn-ea"/>
                        </a:rPr>
                        <a:t>16 – 25 </a:t>
                      </a:r>
                      <a:r>
                        <a:rPr kumimoji="1" lang="en-US" altLang="ja-JP" sz="1400" b="1" dirty="0" err="1">
                          <a:latin typeface="+mn-ea"/>
                          <a:ea typeface="+mn-ea"/>
                        </a:rPr>
                        <a:t>GyEq</a:t>
                      </a:r>
                      <a:endParaRPr kumimoji="1" lang="ja-JP" altLang="en-US" sz="1400" b="1" dirty="0">
                        <a:latin typeface="+mn-ea"/>
                        <a:ea typeface="+mn-ea"/>
                      </a:endParaRPr>
                    </a:p>
                  </a:txBody>
                  <a:tcPr/>
                </a:tc>
                <a:tc>
                  <a:txBody>
                    <a:bodyPr/>
                    <a:lstStyle/>
                    <a:p>
                      <a:r>
                        <a:rPr kumimoji="1" lang="en-US" altLang="ja-JP" sz="1400" b="1" dirty="0">
                          <a:latin typeface="+mn-ea"/>
                          <a:ea typeface="+mn-ea"/>
                        </a:rPr>
                        <a:t>6 – 9 </a:t>
                      </a:r>
                      <a:r>
                        <a:rPr kumimoji="1" lang="en-US" altLang="ja-JP" sz="1400" b="1" dirty="0" err="1">
                          <a:latin typeface="+mn-ea"/>
                          <a:ea typeface="+mn-ea"/>
                        </a:rPr>
                        <a:t>GyEq</a:t>
                      </a:r>
                      <a:endParaRPr kumimoji="1" lang="ja-JP" altLang="en-US" sz="1400" b="1" dirty="0">
                        <a:latin typeface="+mn-ea"/>
                        <a:ea typeface="+mn-ea"/>
                      </a:endParaRPr>
                    </a:p>
                  </a:txBody>
                  <a:tcPr/>
                </a:tc>
                <a:tc>
                  <a:txBody>
                    <a:bodyPr/>
                    <a:lstStyle/>
                    <a:p>
                      <a:r>
                        <a:rPr kumimoji="1" lang="en-US" altLang="ja-JP" sz="1400" b="1" dirty="0">
                          <a:latin typeface="+mn-ea"/>
                          <a:ea typeface="+mn-ea"/>
                        </a:rPr>
                        <a:t>2</a:t>
                      </a:r>
                      <a:r>
                        <a:rPr kumimoji="1" lang="ja-JP" altLang="en-US" sz="1400" b="1" dirty="0">
                          <a:latin typeface="+mn-ea"/>
                          <a:ea typeface="+mn-ea"/>
                        </a:rPr>
                        <a:t> </a:t>
                      </a:r>
                      <a:r>
                        <a:rPr kumimoji="1" lang="en-US" altLang="ja-JP" sz="1400" b="1" dirty="0">
                          <a:latin typeface="+mn-ea"/>
                          <a:ea typeface="+mn-ea"/>
                        </a:rPr>
                        <a:t>–</a:t>
                      </a:r>
                      <a:r>
                        <a:rPr kumimoji="1" lang="ja-JP" altLang="en-US" sz="1400" b="1" dirty="0">
                          <a:latin typeface="+mn-ea"/>
                          <a:ea typeface="+mn-ea"/>
                        </a:rPr>
                        <a:t> </a:t>
                      </a:r>
                      <a:r>
                        <a:rPr kumimoji="1" lang="en-US" altLang="ja-JP" sz="1400" b="1" dirty="0">
                          <a:latin typeface="+mn-ea"/>
                          <a:ea typeface="+mn-ea"/>
                        </a:rPr>
                        <a:t>3</a:t>
                      </a:r>
                      <a:r>
                        <a:rPr kumimoji="1" lang="ja-JP" altLang="en-US" sz="1400" b="1" dirty="0">
                          <a:latin typeface="+mn-ea"/>
                          <a:ea typeface="+mn-ea"/>
                        </a:rPr>
                        <a:t> </a:t>
                      </a:r>
                      <a:r>
                        <a:rPr kumimoji="1" lang="en-US" altLang="ja-JP" sz="1400" b="1" dirty="0" err="1">
                          <a:latin typeface="+mn-ea"/>
                          <a:ea typeface="+mn-ea"/>
                        </a:rPr>
                        <a:t>GyEq</a:t>
                      </a:r>
                      <a:endParaRPr kumimoji="1" lang="ja-JP" altLang="en-US" sz="1400" b="1" dirty="0">
                        <a:latin typeface="+mn-ea"/>
                        <a:ea typeface="+mn-ea"/>
                      </a:endParaRPr>
                    </a:p>
                  </a:txBody>
                  <a:tcPr/>
                </a:tc>
                <a:extLst>
                  <a:ext uri="{0D108BD9-81ED-4DB2-BD59-A6C34878D82A}">
                    <a16:rowId xmlns:a16="http://schemas.microsoft.com/office/drawing/2014/main" val="2306954847"/>
                  </a:ext>
                </a:extLst>
              </a:tr>
              <a:tr h="175108">
                <a:tc>
                  <a:txBody>
                    <a:bodyPr/>
                    <a:lstStyle/>
                    <a:p>
                      <a:r>
                        <a:rPr kumimoji="1" lang="ja-JP" altLang="en-US" sz="1400">
                          <a:latin typeface="+mn-ea"/>
                          <a:ea typeface="+mn-ea"/>
                        </a:rPr>
                        <a:t>被ばく直後</a:t>
                      </a:r>
                    </a:p>
                  </a:txBody>
                  <a:tcPr/>
                </a:tc>
                <a:tc>
                  <a:txBody>
                    <a:bodyPr/>
                    <a:lstStyle/>
                    <a:p>
                      <a:r>
                        <a:rPr kumimoji="1" lang="ja-JP" altLang="en-US" sz="1400">
                          <a:latin typeface="+mn-ea"/>
                          <a:ea typeface="+mn-ea"/>
                        </a:rPr>
                        <a:t>嘔吐、下痢、意識消失</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嘔吐</a:t>
                      </a:r>
                    </a:p>
                  </a:txBody>
                  <a:tcPr/>
                </a:tc>
                <a:tc>
                  <a:txBody>
                    <a:bodyPr/>
                    <a:lstStyle/>
                    <a:p>
                      <a:r>
                        <a:rPr kumimoji="1" lang="ja-JP" altLang="en-US" sz="1400">
                          <a:latin typeface="+mn-ea"/>
                          <a:ea typeface="+mn-ea"/>
                        </a:rPr>
                        <a:t>吐き気</a:t>
                      </a:r>
                    </a:p>
                  </a:txBody>
                  <a:tcPr/>
                </a:tc>
                <a:extLst>
                  <a:ext uri="{0D108BD9-81ED-4DB2-BD59-A6C34878D82A}">
                    <a16:rowId xmlns:a16="http://schemas.microsoft.com/office/drawing/2014/main" val="3393008896"/>
                  </a:ext>
                </a:extLst>
              </a:tr>
              <a:tr h="215887">
                <a:tc>
                  <a:txBody>
                    <a:bodyPr/>
                    <a:lstStyle/>
                    <a:p>
                      <a:r>
                        <a:rPr kumimoji="1" lang="en-US" altLang="ja-JP" sz="1400" dirty="0">
                          <a:latin typeface="+mn-ea"/>
                          <a:ea typeface="+mn-ea"/>
                        </a:rPr>
                        <a:t>3</a:t>
                      </a:r>
                      <a:r>
                        <a:rPr kumimoji="1" lang="ja-JP" altLang="en-US" sz="1400">
                          <a:latin typeface="+mn-ea"/>
                          <a:ea typeface="+mn-ea"/>
                        </a:rPr>
                        <a:t>日後</a:t>
                      </a:r>
                    </a:p>
                  </a:txBody>
                  <a:tcPr/>
                </a:tc>
                <a:tc>
                  <a:txBody>
                    <a:bodyPr/>
                    <a:lstStyle/>
                    <a:p>
                      <a:r>
                        <a:rPr kumimoji="1" lang="ja-JP" altLang="en-US" sz="1400" dirty="0">
                          <a:latin typeface="+mn-ea"/>
                          <a:ea typeface="+mn-ea"/>
                        </a:rPr>
                        <a:t>リンパ球が０になる</a:t>
                      </a:r>
                    </a:p>
                  </a:txBody>
                  <a:tcPr/>
                </a:tc>
                <a:tc>
                  <a:txBody>
                    <a:bodyPr/>
                    <a:lstStyle/>
                    <a:p>
                      <a:endParaRPr kumimoji="1" lang="ja-JP" altLang="en-US" sz="1400">
                        <a:latin typeface="+mn-ea"/>
                        <a:ea typeface="+mn-ea"/>
                      </a:endParaRPr>
                    </a:p>
                  </a:txBody>
                  <a:tcPr/>
                </a:tc>
                <a:tc>
                  <a:txBody>
                    <a:bodyPr/>
                    <a:lstStyle/>
                    <a:p>
                      <a:r>
                        <a:rPr kumimoji="1" lang="ja-JP" altLang="en-US" sz="1400" dirty="0">
                          <a:latin typeface="+mn-ea"/>
                          <a:ea typeface="+mn-ea"/>
                        </a:rPr>
                        <a:t>血球細胞減少に対し無菌管理、輸血等</a:t>
                      </a:r>
                      <a:endParaRPr kumimoji="1" lang="en-US" altLang="ja-JP" sz="1400" dirty="0">
                        <a:latin typeface="+mn-ea"/>
                        <a:ea typeface="+mn-ea"/>
                      </a:endParaRPr>
                    </a:p>
                  </a:txBody>
                  <a:tcPr/>
                </a:tc>
                <a:extLst>
                  <a:ext uri="{0D108BD9-81ED-4DB2-BD59-A6C34878D82A}">
                    <a16:rowId xmlns:a16="http://schemas.microsoft.com/office/drawing/2014/main" val="1390188763"/>
                  </a:ext>
                </a:extLst>
              </a:tr>
              <a:tr h="302241">
                <a:tc>
                  <a:txBody>
                    <a:bodyPr/>
                    <a:lstStyle/>
                    <a:p>
                      <a:r>
                        <a:rPr kumimoji="1" lang="en-US" altLang="ja-JP" sz="1400" dirty="0">
                          <a:latin typeface="+mn-ea"/>
                          <a:ea typeface="+mn-ea"/>
                        </a:rPr>
                        <a:t>7</a:t>
                      </a:r>
                      <a:r>
                        <a:rPr kumimoji="1" lang="ja-JP" altLang="en-US" sz="1400">
                          <a:latin typeface="+mn-ea"/>
                          <a:ea typeface="+mn-ea"/>
                        </a:rPr>
                        <a:t>日後</a:t>
                      </a:r>
                    </a:p>
                  </a:txBody>
                  <a:tcPr/>
                </a:tc>
                <a:tc>
                  <a:txBody>
                    <a:bodyPr/>
                    <a:lstStyle/>
                    <a:p>
                      <a:r>
                        <a:rPr kumimoji="1" lang="ja-JP" altLang="en-US" sz="1400" b="1" dirty="0">
                          <a:latin typeface="+mn-ea"/>
                          <a:ea typeface="+mn-ea"/>
                        </a:rPr>
                        <a:t>末梢血幹細胞移植</a:t>
                      </a:r>
                      <a:endParaRPr kumimoji="1" lang="en-US" altLang="ja-JP" sz="1400" b="1" dirty="0">
                        <a:latin typeface="+mn-ea"/>
                        <a:ea typeface="+mn-ea"/>
                      </a:endParaRPr>
                    </a:p>
                    <a:p>
                      <a:r>
                        <a:rPr kumimoji="1" lang="ja-JP" altLang="en-US" sz="1400" dirty="0">
                          <a:latin typeface="+mn-ea"/>
                          <a:ea typeface="+mn-ea"/>
                        </a:rPr>
                        <a:t>人工呼吸開始</a:t>
                      </a:r>
                      <a:endParaRPr kumimoji="1" lang="en-US" altLang="ja-JP" sz="1400" dirty="0">
                        <a:latin typeface="+mn-ea"/>
                        <a:ea typeface="+mn-ea"/>
                      </a:endParaRPr>
                    </a:p>
                    <a:p>
                      <a:r>
                        <a:rPr kumimoji="1" lang="ja-JP" altLang="en-US" sz="1400" dirty="0">
                          <a:latin typeface="+mn-ea"/>
                          <a:ea typeface="+mn-ea"/>
                        </a:rPr>
                        <a:t>皮膚障害悪化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リンパ球が０になる</a:t>
                      </a:r>
                    </a:p>
                  </a:txBody>
                  <a:tcP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1864927162"/>
                  </a:ext>
                </a:extLst>
              </a:tr>
              <a:tr h="175108">
                <a:tc>
                  <a:txBody>
                    <a:bodyPr/>
                    <a:lstStyle/>
                    <a:p>
                      <a:r>
                        <a:rPr kumimoji="1" lang="en-US" altLang="ja-JP" sz="1400" dirty="0">
                          <a:latin typeface="+mn-ea"/>
                          <a:ea typeface="+mn-ea"/>
                        </a:rPr>
                        <a:t>10</a:t>
                      </a:r>
                      <a:r>
                        <a:rPr kumimoji="1" lang="ja-JP" altLang="en-US" sz="1400">
                          <a:latin typeface="+mn-ea"/>
                          <a:ea typeface="+mn-ea"/>
                        </a:rPr>
                        <a:t>日後</a:t>
                      </a:r>
                    </a:p>
                  </a:txBody>
                  <a:tcPr/>
                </a:tc>
                <a:tc>
                  <a:txBody>
                    <a:bodyPr/>
                    <a:lstStyle/>
                    <a:p>
                      <a:endParaRPr kumimoji="1" lang="ja-JP" altLang="en-US" sz="1400">
                        <a:latin typeface="+mn-ea"/>
                        <a:ea typeface="+mn-ea"/>
                      </a:endParaRPr>
                    </a:p>
                  </a:txBody>
                  <a:tcPr/>
                </a:tc>
                <a:tc>
                  <a:txBody>
                    <a:bodyPr/>
                    <a:lstStyle/>
                    <a:p>
                      <a:r>
                        <a:rPr kumimoji="1" lang="ja-JP" altLang="en-US" sz="1400" b="1" dirty="0">
                          <a:latin typeface="+mn-ea"/>
                          <a:ea typeface="+mn-ea"/>
                        </a:rPr>
                        <a:t>臍帯血移植</a:t>
                      </a:r>
                    </a:p>
                  </a:txBody>
                  <a:tcP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1285533679"/>
                  </a:ext>
                </a:extLst>
              </a:tr>
              <a:tr h="175108">
                <a:tc>
                  <a:txBody>
                    <a:bodyPr/>
                    <a:lstStyle/>
                    <a:p>
                      <a:r>
                        <a:rPr kumimoji="1" lang="en-US" altLang="ja-JP" sz="1400" dirty="0">
                          <a:latin typeface="+mn-ea"/>
                          <a:ea typeface="+mn-ea"/>
                        </a:rPr>
                        <a:t>3</a:t>
                      </a:r>
                      <a:r>
                        <a:rPr kumimoji="1" lang="ja-JP" altLang="en-US" sz="1400">
                          <a:latin typeface="+mn-ea"/>
                          <a:ea typeface="+mn-ea"/>
                        </a:rPr>
                        <a:t>週間後</a:t>
                      </a:r>
                    </a:p>
                  </a:txBody>
                  <a:tcPr/>
                </a:tc>
                <a:tc>
                  <a:txBody>
                    <a:bodyPr/>
                    <a:lstStyle/>
                    <a:p>
                      <a:endParaRPr kumimoji="1" lang="ja-JP" altLang="en-US" sz="1400">
                        <a:latin typeface="+mn-ea"/>
                        <a:ea typeface="+mn-ea"/>
                      </a:endParaRPr>
                    </a:p>
                  </a:txBody>
                  <a:tcPr/>
                </a:tc>
                <a:tc>
                  <a:txBody>
                    <a:bodyPr/>
                    <a:lstStyle/>
                    <a:p>
                      <a:r>
                        <a:rPr kumimoji="1" lang="ja-JP" altLang="en-US" sz="1400" dirty="0">
                          <a:latin typeface="+mn-ea"/>
                          <a:ea typeface="+mn-ea"/>
                        </a:rPr>
                        <a:t>皮膚障害が悪化</a:t>
                      </a:r>
                    </a:p>
                  </a:txBody>
                  <a:tcPr/>
                </a:tc>
                <a:tc>
                  <a:txBody>
                    <a:bodyPr/>
                    <a:lstStyle/>
                    <a:p>
                      <a:r>
                        <a:rPr kumimoji="1" lang="ja-JP" altLang="en-US" sz="1400" dirty="0">
                          <a:latin typeface="+mn-ea"/>
                          <a:ea typeface="+mn-ea"/>
                        </a:rPr>
                        <a:t>血球細胞数が回復に転じる</a:t>
                      </a:r>
                    </a:p>
                  </a:txBody>
                  <a:tcPr/>
                </a:tc>
                <a:extLst>
                  <a:ext uri="{0D108BD9-81ED-4DB2-BD59-A6C34878D82A}">
                    <a16:rowId xmlns:a16="http://schemas.microsoft.com/office/drawing/2014/main" val="327865974"/>
                  </a:ext>
                </a:extLst>
              </a:tr>
              <a:tr h="129532">
                <a:tc>
                  <a:txBody>
                    <a:bodyPr/>
                    <a:lstStyle/>
                    <a:p>
                      <a:r>
                        <a:rPr kumimoji="1" lang="en-US" altLang="ja-JP" sz="1400" dirty="0">
                          <a:latin typeface="+mn-ea"/>
                          <a:ea typeface="+mn-ea"/>
                        </a:rPr>
                        <a:t>4</a:t>
                      </a:r>
                      <a:r>
                        <a:rPr kumimoji="1" lang="ja-JP" altLang="en-US" sz="1400">
                          <a:latin typeface="+mn-ea"/>
                          <a:ea typeface="+mn-ea"/>
                        </a:rPr>
                        <a:t>週間後</a:t>
                      </a:r>
                    </a:p>
                  </a:txBody>
                  <a:tcPr/>
                </a:tc>
                <a:tc>
                  <a:txBody>
                    <a:bodyPr/>
                    <a:lstStyle/>
                    <a:p>
                      <a:r>
                        <a:rPr kumimoji="1" lang="ja-JP" altLang="en-US" sz="1400">
                          <a:latin typeface="+mn-ea"/>
                          <a:ea typeface="+mn-ea"/>
                        </a:rPr>
                        <a:t>下痢の重症化</a:t>
                      </a:r>
                    </a:p>
                  </a:txBody>
                  <a:tcPr/>
                </a:tc>
                <a:tc>
                  <a:txBody>
                    <a:bodyPr/>
                    <a:lstStyle/>
                    <a:p>
                      <a:endParaRPr kumimoji="1" lang="ja-JP" altLang="en-US" sz="1400">
                        <a:latin typeface="+mn-ea"/>
                        <a:ea typeface="+mn-ea"/>
                      </a:endParaRPr>
                    </a:p>
                  </a:txBody>
                  <a:tcPr/>
                </a:tc>
                <a:tc>
                  <a:txBody>
                    <a:bodyPr/>
                    <a:lstStyle/>
                    <a:p>
                      <a:r>
                        <a:rPr kumimoji="1" lang="ja-JP" altLang="en-US" sz="1400" dirty="0">
                          <a:latin typeface="+mn-ea"/>
                          <a:ea typeface="+mn-ea"/>
                        </a:rPr>
                        <a:t>無菌室退室</a:t>
                      </a:r>
                    </a:p>
                  </a:txBody>
                  <a:tcPr/>
                </a:tc>
                <a:extLst>
                  <a:ext uri="{0D108BD9-81ED-4DB2-BD59-A6C34878D82A}">
                    <a16:rowId xmlns:a16="http://schemas.microsoft.com/office/drawing/2014/main" val="2480884709"/>
                  </a:ext>
                </a:extLst>
              </a:tr>
              <a:tr h="129532">
                <a:tc>
                  <a:txBody>
                    <a:bodyPr/>
                    <a:lstStyle/>
                    <a:p>
                      <a:r>
                        <a:rPr kumimoji="1" lang="en-US" altLang="ja-JP" sz="1400" dirty="0">
                          <a:latin typeface="+mn-ea"/>
                          <a:ea typeface="+mn-ea"/>
                        </a:rPr>
                        <a:t>7</a:t>
                      </a:r>
                      <a:r>
                        <a:rPr kumimoji="1" lang="ja-JP" altLang="en-US" sz="1400">
                          <a:latin typeface="+mn-ea"/>
                          <a:ea typeface="+mn-ea"/>
                        </a:rPr>
                        <a:t>週間後</a:t>
                      </a:r>
                    </a:p>
                  </a:txBody>
                  <a:tcPr/>
                </a:tc>
                <a:tc>
                  <a:txBody>
                    <a:bodyPr/>
                    <a:lstStyle/>
                    <a:p>
                      <a:r>
                        <a:rPr kumimoji="1" lang="ja-JP" altLang="en-US" sz="1400">
                          <a:latin typeface="+mn-ea"/>
                          <a:ea typeface="+mn-ea"/>
                        </a:rPr>
                        <a:t>消化管出血増悪</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4282903131"/>
                  </a:ext>
                </a:extLst>
              </a:tr>
              <a:tr h="129532">
                <a:tc>
                  <a:txBody>
                    <a:bodyPr/>
                    <a:lstStyle/>
                    <a:p>
                      <a:r>
                        <a:rPr kumimoji="1" lang="en-US" altLang="ja-JP" sz="1400" dirty="0">
                          <a:latin typeface="+mn-ea"/>
                          <a:ea typeface="+mn-ea"/>
                        </a:rPr>
                        <a:t>83</a:t>
                      </a:r>
                      <a:r>
                        <a:rPr kumimoji="1" lang="ja-JP" altLang="en-US" sz="1400">
                          <a:latin typeface="+mn-ea"/>
                          <a:ea typeface="+mn-ea"/>
                        </a:rPr>
                        <a:t>日後</a:t>
                      </a:r>
                    </a:p>
                  </a:txBody>
                  <a:tcPr/>
                </a:tc>
                <a:tc>
                  <a:txBody>
                    <a:bodyPr/>
                    <a:lstStyle/>
                    <a:p>
                      <a:r>
                        <a:rPr kumimoji="1" lang="ja-JP" altLang="en-US" sz="1400">
                          <a:latin typeface="+mn-ea"/>
                          <a:ea typeface="+mn-ea"/>
                        </a:rPr>
                        <a:t>多臓器不全により死亡</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851455416"/>
                  </a:ext>
                </a:extLst>
              </a:tr>
              <a:tr h="129532">
                <a:tc>
                  <a:txBody>
                    <a:bodyPr/>
                    <a:lstStyle/>
                    <a:p>
                      <a:r>
                        <a:rPr kumimoji="1" lang="en-US" altLang="ja-JP" sz="1400" dirty="0">
                          <a:latin typeface="+mn-ea"/>
                          <a:ea typeface="+mn-ea"/>
                        </a:rPr>
                        <a:t>3</a:t>
                      </a:r>
                      <a:r>
                        <a:rPr kumimoji="1" lang="ja-JP" altLang="en-US" sz="1400">
                          <a:latin typeface="+mn-ea"/>
                          <a:ea typeface="+mn-ea"/>
                        </a:rPr>
                        <a:t>ヶ月後</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退院</a:t>
                      </a:r>
                    </a:p>
                  </a:txBody>
                  <a:tcPr/>
                </a:tc>
                <a:extLst>
                  <a:ext uri="{0D108BD9-81ED-4DB2-BD59-A6C34878D82A}">
                    <a16:rowId xmlns:a16="http://schemas.microsoft.com/office/drawing/2014/main" val="3236512951"/>
                  </a:ext>
                </a:extLst>
              </a:tr>
              <a:tr h="129532">
                <a:tc>
                  <a:txBody>
                    <a:bodyPr/>
                    <a:lstStyle/>
                    <a:p>
                      <a:r>
                        <a:rPr kumimoji="1" lang="en-US" altLang="ja-JP" sz="1400" dirty="0">
                          <a:latin typeface="+mn-ea"/>
                          <a:ea typeface="+mn-ea"/>
                        </a:rPr>
                        <a:t>21</a:t>
                      </a:r>
                      <a:r>
                        <a:rPr kumimoji="1" lang="ja-JP" altLang="en-US" sz="1400">
                          <a:latin typeface="+mn-ea"/>
                          <a:ea typeface="+mn-ea"/>
                        </a:rPr>
                        <a:t>週間後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消化管出血増悪</a:t>
                      </a: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1198060439"/>
                  </a:ext>
                </a:extLst>
              </a:tr>
              <a:tr h="242196">
                <a:tc>
                  <a:txBody>
                    <a:bodyPr/>
                    <a:lstStyle/>
                    <a:p>
                      <a:r>
                        <a:rPr kumimoji="1" lang="en-US" altLang="ja-JP" sz="1400" dirty="0">
                          <a:latin typeface="+mn-ea"/>
                          <a:ea typeface="+mn-ea"/>
                        </a:rPr>
                        <a:t>211</a:t>
                      </a:r>
                      <a:r>
                        <a:rPr kumimoji="1" lang="ja-JP" altLang="en-US" sz="1400">
                          <a:latin typeface="+mn-ea"/>
                          <a:ea typeface="+mn-ea"/>
                        </a:rPr>
                        <a:t>日後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多臓器不全により死亡</a:t>
                      </a:r>
                    </a:p>
                  </a:txBody>
                  <a:tcPr/>
                </a:tc>
                <a:tc>
                  <a:txBody>
                    <a:bodyPr/>
                    <a:lstStyle/>
                    <a:p>
                      <a:endParaRPr kumimoji="1" lang="ja-JP" altLang="en-US" sz="1400" dirty="0">
                        <a:latin typeface="+mn-ea"/>
                        <a:ea typeface="+mn-ea"/>
                      </a:endParaRPr>
                    </a:p>
                  </a:txBody>
                  <a:tcPr/>
                </a:tc>
                <a:extLst>
                  <a:ext uri="{0D108BD9-81ED-4DB2-BD59-A6C34878D82A}">
                    <a16:rowId xmlns:a16="http://schemas.microsoft.com/office/drawing/2014/main" val="4079796077"/>
                  </a:ext>
                </a:extLst>
              </a:tr>
            </a:tbl>
          </a:graphicData>
        </a:graphic>
      </p:graphicFrame>
      <p:sp>
        <p:nvSpPr>
          <p:cNvPr id="5" name="スライド番号プレースホルダー 4">
            <a:extLst>
              <a:ext uri="{FF2B5EF4-FFF2-40B4-BE49-F238E27FC236}">
                <a16:creationId xmlns:a16="http://schemas.microsoft.com/office/drawing/2014/main" id="{E103A2A6-7507-2443-AAB2-24EFBA39CEE2}"/>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41371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3409EC-B4C6-C047-8DAA-0A35D98368F0}"/>
              </a:ext>
            </a:extLst>
          </p:cNvPr>
          <p:cNvSpPr>
            <a:spLocks noGrp="1"/>
          </p:cNvSpPr>
          <p:nvPr>
            <p:ph type="title"/>
          </p:nvPr>
        </p:nvSpPr>
        <p:spPr/>
        <p:txBody>
          <a:bodyPr/>
          <a:lstStyle/>
          <a:p>
            <a:r>
              <a:rPr kumimoji="1" lang="ja-JP" altLang="en-US"/>
              <a:t>環境放射線モニタリング</a:t>
            </a:r>
          </a:p>
        </p:txBody>
      </p:sp>
      <p:sp>
        <p:nvSpPr>
          <p:cNvPr id="3" name="コンテンツ プレースホルダー 2">
            <a:extLst>
              <a:ext uri="{FF2B5EF4-FFF2-40B4-BE49-F238E27FC236}">
                <a16:creationId xmlns:a16="http://schemas.microsoft.com/office/drawing/2014/main" id="{6AEFA8DF-11A7-1B4D-A3DA-220C8281D13F}"/>
              </a:ext>
            </a:extLst>
          </p:cNvPr>
          <p:cNvSpPr>
            <a:spLocks noGrp="1"/>
          </p:cNvSpPr>
          <p:nvPr>
            <p:ph idx="1"/>
          </p:nvPr>
        </p:nvSpPr>
        <p:spPr>
          <a:xfrm>
            <a:off x="628650" y="1272209"/>
            <a:ext cx="7886700" cy="2202511"/>
          </a:xfrm>
        </p:spPr>
        <p:txBody>
          <a:bodyPr/>
          <a:lstStyle/>
          <a:p>
            <a:r>
              <a:rPr kumimoji="1" lang="ja-JP" altLang="en-US"/>
              <a:t>一般住民の健康や環境に影響を及ぼすものではないと判断された。</a:t>
            </a:r>
            <a:endParaRPr kumimoji="1" lang="en-US" altLang="ja-JP" dirty="0"/>
          </a:p>
          <a:p>
            <a:r>
              <a:rPr lang="ja-JP" altLang="en-US"/>
              <a:t>周辺で放射化生成物</a:t>
            </a:r>
            <a:r>
              <a:rPr lang="en-US" altLang="ja-JP" dirty="0"/>
              <a:t>(Na-24</a:t>
            </a:r>
            <a:r>
              <a:rPr lang="ja-JP" altLang="en-US"/>
              <a:t>など</a:t>
            </a:r>
            <a:r>
              <a:rPr lang="en-US" altLang="ja-JP" dirty="0"/>
              <a:t>)</a:t>
            </a:r>
            <a:r>
              <a:rPr lang="ja-JP" altLang="en-US"/>
              <a:t>やガス状核分裂生成物が微量に検出されるも粒子状物質は検出されず。</a:t>
            </a:r>
          </a:p>
          <a:p>
            <a:r>
              <a:rPr lang="ja-JP" altLang="en-US"/>
              <a:t>施設周辺の地表面、民家、農産物等のサーベイは</a:t>
            </a:r>
            <a:r>
              <a:rPr lang="en-US" altLang="ja-JP" dirty="0"/>
              <a:t>BG</a:t>
            </a:r>
            <a:r>
              <a:rPr lang="ja-JP" altLang="en-US"/>
              <a:t>レベル</a:t>
            </a:r>
            <a:endParaRPr lang="en-US" altLang="ja-JP" dirty="0"/>
          </a:p>
          <a:p>
            <a:r>
              <a:rPr lang="ja-JP" altLang="en-US"/>
              <a:t>ガンマ線積算線量</a:t>
            </a:r>
            <a:r>
              <a:rPr lang="en-US" altLang="ja-JP" dirty="0"/>
              <a:t>: 300 m </a:t>
            </a:r>
            <a:r>
              <a:rPr lang="ja-JP" altLang="en-US"/>
              <a:t>地点で</a:t>
            </a:r>
            <a:r>
              <a:rPr lang="en-US" altLang="ja-JP" dirty="0"/>
              <a:t>270 </a:t>
            </a:r>
            <a:r>
              <a:rPr lang="el-GR" altLang="ja-JP" dirty="0"/>
              <a:t>μ</a:t>
            </a:r>
            <a:r>
              <a:rPr lang="en-US" altLang="ja-JP" dirty="0" err="1"/>
              <a:t>Gy</a:t>
            </a:r>
            <a:endParaRPr kumimoji="1" lang="ja-JP" altLang="en-US"/>
          </a:p>
        </p:txBody>
      </p:sp>
      <p:graphicFrame>
        <p:nvGraphicFramePr>
          <p:cNvPr id="4" name="表 3">
            <a:extLst>
              <a:ext uri="{FF2B5EF4-FFF2-40B4-BE49-F238E27FC236}">
                <a16:creationId xmlns:a16="http://schemas.microsoft.com/office/drawing/2014/main" id="{B958F3D5-2965-AF47-8649-47D2C4E77994}"/>
              </a:ext>
            </a:extLst>
          </p:cNvPr>
          <p:cNvGraphicFramePr>
            <a:graphicFrameLocks noGrp="1"/>
          </p:cNvGraphicFramePr>
          <p:nvPr>
            <p:extLst>
              <p:ext uri="{D42A27DB-BD31-4B8C-83A1-F6EECF244321}">
                <p14:modId xmlns:p14="http://schemas.microsoft.com/office/powerpoint/2010/main" val="893606007"/>
              </p:ext>
            </p:extLst>
          </p:nvPr>
        </p:nvGraphicFramePr>
        <p:xfrm>
          <a:off x="868344" y="3926540"/>
          <a:ext cx="7407310" cy="2626660"/>
        </p:xfrm>
        <a:graphic>
          <a:graphicData uri="http://schemas.openxmlformats.org/drawingml/2006/table">
            <a:tbl>
              <a:tblPr firstRow="1" bandRow="1">
                <a:tableStyleId>{5940675A-B579-460E-94D1-54222C63F5DA}</a:tableStyleId>
              </a:tblPr>
              <a:tblGrid>
                <a:gridCol w="1481462">
                  <a:extLst>
                    <a:ext uri="{9D8B030D-6E8A-4147-A177-3AD203B41FA5}">
                      <a16:colId xmlns:a16="http://schemas.microsoft.com/office/drawing/2014/main" val="20000"/>
                    </a:ext>
                  </a:extLst>
                </a:gridCol>
                <a:gridCol w="1481462">
                  <a:extLst>
                    <a:ext uri="{9D8B030D-6E8A-4147-A177-3AD203B41FA5}">
                      <a16:colId xmlns:a16="http://schemas.microsoft.com/office/drawing/2014/main" val="20001"/>
                    </a:ext>
                  </a:extLst>
                </a:gridCol>
                <a:gridCol w="1481462">
                  <a:extLst>
                    <a:ext uri="{9D8B030D-6E8A-4147-A177-3AD203B41FA5}">
                      <a16:colId xmlns:a16="http://schemas.microsoft.com/office/drawing/2014/main" val="20002"/>
                    </a:ext>
                  </a:extLst>
                </a:gridCol>
                <a:gridCol w="1481462">
                  <a:extLst>
                    <a:ext uri="{9D8B030D-6E8A-4147-A177-3AD203B41FA5}">
                      <a16:colId xmlns:a16="http://schemas.microsoft.com/office/drawing/2014/main" val="20003"/>
                    </a:ext>
                  </a:extLst>
                </a:gridCol>
                <a:gridCol w="1481462">
                  <a:extLst>
                    <a:ext uri="{9D8B030D-6E8A-4147-A177-3AD203B41FA5}">
                      <a16:colId xmlns:a16="http://schemas.microsoft.com/office/drawing/2014/main" val="20004"/>
                    </a:ext>
                  </a:extLst>
                </a:gridCol>
              </a:tblGrid>
              <a:tr h="598150">
                <a:tc>
                  <a:txBody>
                    <a:bodyPr/>
                    <a:lstStyle/>
                    <a:p>
                      <a:pPr algn="ctr"/>
                      <a:r>
                        <a:rPr kumimoji="1" lang="ja-JP" altLang="en-US" sz="1600" b="0" dirty="0">
                          <a:latin typeface="+mn-ea"/>
                          <a:ea typeface="+mn-ea"/>
                        </a:rPr>
                        <a:t>実効線量</a:t>
                      </a:r>
                      <a:r>
                        <a:rPr kumimoji="1" lang="en-US" altLang="ja-JP" sz="1600" b="0" dirty="0">
                          <a:latin typeface="+mn-ea"/>
                          <a:ea typeface="+mn-ea"/>
                        </a:rPr>
                        <a:t>(</a:t>
                      </a:r>
                      <a:r>
                        <a:rPr kumimoji="1" lang="en-US" altLang="ja-JP" sz="1600" b="0" dirty="0" err="1">
                          <a:latin typeface="+mn-ea"/>
                          <a:ea typeface="+mn-ea"/>
                        </a:rPr>
                        <a:t>mSv</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東海村住民</a:t>
                      </a:r>
                      <a:endParaRPr kumimoji="1" lang="en-US" altLang="ja-JP" sz="1600" b="0" dirty="0">
                        <a:latin typeface="+mn-ea"/>
                        <a:ea typeface="+mn-ea"/>
                      </a:endParaRPr>
                    </a:p>
                    <a:p>
                      <a:pPr algn="ctr"/>
                      <a:r>
                        <a:rPr kumimoji="1" lang="en-US" altLang="ja-JP" sz="1600" b="0" dirty="0">
                          <a:latin typeface="+mn-ea"/>
                          <a:ea typeface="+mn-ea"/>
                        </a:rPr>
                        <a:t>(</a:t>
                      </a:r>
                      <a:r>
                        <a:rPr kumimoji="1" lang="ja-JP" altLang="en-US" sz="1600" b="0" dirty="0">
                          <a:latin typeface="+mn-ea"/>
                          <a:ea typeface="+mn-ea"/>
                        </a:rPr>
                        <a:t>職員除く</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那珂町住民</a:t>
                      </a:r>
                      <a:endParaRPr kumimoji="1" lang="en-US" altLang="ja-JP" sz="1600" b="0" dirty="0">
                        <a:latin typeface="+mn-ea"/>
                        <a:ea typeface="+mn-ea"/>
                      </a:endParaRPr>
                    </a:p>
                    <a:p>
                      <a:pPr algn="ctr"/>
                      <a:r>
                        <a:rPr kumimoji="1" lang="en-US" altLang="ja-JP" sz="1600" b="0" dirty="0">
                          <a:latin typeface="+mn-ea"/>
                          <a:ea typeface="+mn-ea"/>
                        </a:rPr>
                        <a:t>(</a:t>
                      </a:r>
                      <a:r>
                        <a:rPr kumimoji="1" lang="ja-JP" altLang="en-US" sz="1600" b="0" dirty="0">
                          <a:latin typeface="+mn-ea"/>
                          <a:ea typeface="+mn-ea"/>
                        </a:rPr>
                        <a:t>当時</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職員</a:t>
                      </a:r>
                    </a:p>
                  </a:txBody>
                  <a:tcPr/>
                </a:tc>
                <a:tc>
                  <a:txBody>
                    <a:bodyPr/>
                    <a:lstStyle/>
                    <a:p>
                      <a:pPr algn="ctr"/>
                      <a:r>
                        <a:rPr kumimoji="1" lang="ja-JP" altLang="en-US" sz="1600" b="0" dirty="0">
                          <a:latin typeface="+mn-ea"/>
                          <a:ea typeface="+mn-ea"/>
                        </a:rPr>
                        <a:t>合計</a:t>
                      </a:r>
                    </a:p>
                  </a:txBody>
                  <a:tcPr/>
                </a:tc>
                <a:extLst>
                  <a:ext uri="{0D108BD9-81ED-4DB2-BD59-A6C34878D82A}">
                    <a16:rowId xmlns:a16="http://schemas.microsoft.com/office/drawing/2014/main" val="10000"/>
                  </a:ext>
                </a:extLst>
              </a:tr>
              <a:tr h="338085">
                <a:tc>
                  <a:txBody>
                    <a:bodyPr/>
                    <a:lstStyle/>
                    <a:p>
                      <a:pPr algn="ctr"/>
                      <a:r>
                        <a:rPr kumimoji="1" lang="ja-JP" altLang="en-US" sz="1600" b="0" dirty="0">
                          <a:latin typeface="+mn-ea"/>
                          <a:ea typeface="+mn-ea"/>
                        </a:rPr>
                        <a:t>～</a:t>
                      </a:r>
                      <a:r>
                        <a:rPr kumimoji="1" lang="en-US" altLang="ja-JP" sz="1600" b="0" dirty="0">
                          <a:latin typeface="+mn-ea"/>
                          <a:ea typeface="+mn-ea"/>
                        </a:rPr>
                        <a:t>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77</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24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78</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179</a:t>
                      </a:r>
                      <a:endParaRPr kumimoji="1" lang="ja-JP" altLang="en-US" sz="1600" b="0" dirty="0">
                        <a:latin typeface="+mn-ea"/>
                        <a:ea typeface="+mn-ea"/>
                      </a:endParaRPr>
                    </a:p>
                  </a:txBody>
                  <a:tcPr/>
                </a:tc>
                <a:extLst>
                  <a:ext uri="{0D108BD9-81ED-4DB2-BD59-A6C34878D82A}">
                    <a16:rowId xmlns:a16="http://schemas.microsoft.com/office/drawing/2014/main" val="10001"/>
                  </a:ext>
                </a:extLst>
              </a:tr>
              <a:tr h="338085">
                <a:tc>
                  <a:txBody>
                    <a:bodyPr/>
                    <a:lstStyle/>
                    <a:p>
                      <a:pPr algn="ctr"/>
                      <a:r>
                        <a:rPr kumimoji="1" lang="en-US" altLang="ja-JP" sz="1600" b="0" dirty="0">
                          <a:latin typeface="+mn-ea"/>
                          <a:ea typeface="+mn-ea"/>
                        </a:rPr>
                        <a:t>5</a:t>
                      </a:r>
                      <a:r>
                        <a:rPr kumimoji="1" lang="ja-JP" altLang="en-US" sz="1600" b="0" dirty="0">
                          <a:latin typeface="+mn-ea"/>
                          <a:ea typeface="+mn-ea"/>
                        </a:rPr>
                        <a:t>～</a:t>
                      </a:r>
                      <a:r>
                        <a:rPr kumimoji="1" lang="en-US" altLang="ja-JP" sz="1600" b="0" dirty="0">
                          <a:latin typeface="+mn-ea"/>
                          <a:ea typeface="+mn-ea"/>
                        </a:rPr>
                        <a:t>10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8</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15</a:t>
                      </a:r>
                      <a:endParaRPr kumimoji="1" lang="ja-JP" altLang="en-US" sz="1600" b="0" dirty="0">
                        <a:latin typeface="+mn-ea"/>
                        <a:ea typeface="+mn-ea"/>
                      </a:endParaRPr>
                    </a:p>
                  </a:txBody>
                  <a:tcPr/>
                </a:tc>
                <a:extLst>
                  <a:ext uri="{0D108BD9-81ED-4DB2-BD59-A6C34878D82A}">
                    <a16:rowId xmlns:a16="http://schemas.microsoft.com/office/drawing/2014/main" val="10002"/>
                  </a:ext>
                </a:extLst>
              </a:tr>
              <a:tr h="338085">
                <a:tc>
                  <a:txBody>
                    <a:bodyPr/>
                    <a:lstStyle/>
                    <a:p>
                      <a:pPr algn="ctr"/>
                      <a:r>
                        <a:rPr kumimoji="1" lang="en-US" altLang="ja-JP" sz="1600" b="0" dirty="0">
                          <a:latin typeface="+mn-ea"/>
                          <a:ea typeface="+mn-ea"/>
                        </a:rPr>
                        <a:t>10</a:t>
                      </a:r>
                      <a:r>
                        <a:rPr kumimoji="1" lang="ja-JP" altLang="en-US" sz="1600" b="0" dirty="0">
                          <a:latin typeface="+mn-ea"/>
                          <a:ea typeface="+mn-ea"/>
                        </a:rPr>
                        <a:t>～</a:t>
                      </a:r>
                      <a:r>
                        <a:rPr kumimoji="1" lang="en-US" altLang="ja-JP" sz="1600" b="0" dirty="0">
                          <a:latin typeface="+mn-ea"/>
                          <a:ea typeface="+mn-ea"/>
                        </a:rPr>
                        <a:t>15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4</a:t>
                      </a:r>
                      <a:endParaRPr kumimoji="1" lang="ja-JP" altLang="en-US" sz="1600" b="0" dirty="0">
                        <a:latin typeface="+mn-ea"/>
                        <a:ea typeface="+mn-ea"/>
                      </a:endParaRPr>
                    </a:p>
                  </a:txBody>
                  <a:tcPr/>
                </a:tc>
                <a:extLst>
                  <a:ext uri="{0D108BD9-81ED-4DB2-BD59-A6C34878D82A}">
                    <a16:rowId xmlns:a16="http://schemas.microsoft.com/office/drawing/2014/main" val="10003"/>
                  </a:ext>
                </a:extLst>
              </a:tr>
              <a:tr h="338085">
                <a:tc>
                  <a:txBody>
                    <a:bodyPr/>
                    <a:lstStyle/>
                    <a:p>
                      <a:pPr algn="ctr"/>
                      <a:r>
                        <a:rPr kumimoji="1" lang="en-US" altLang="ja-JP" sz="1600" b="0" dirty="0">
                          <a:latin typeface="+mn-ea"/>
                          <a:ea typeface="+mn-ea"/>
                        </a:rPr>
                        <a:t>15</a:t>
                      </a:r>
                      <a:r>
                        <a:rPr kumimoji="1" lang="ja-JP" altLang="en-US" sz="1600" b="0" dirty="0">
                          <a:latin typeface="+mn-ea"/>
                          <a:ea typeface="+mn-ea"/>
                        </a:rPr>
                        <a:t>～</a:t>
                      </a:r>
                      <a:r>
                        <a:rPr kumimoji="1" lang="en-US" altLang="ja-JP" sz="1600" b="0" dirty="0">
                          <a:latin typeface="+mn-ea"/>
                          <a:ea typeface="+mn-ea"/>
                        </a:rPr>
                        <a:t>20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extLst>
                  <a:ext uri="{0D108BD9-81ED-4DB2-BD59-A6C34878D82A}">
                    <a16:rowId xmlns:a16="http://schemas.microsoft.com/office/drawing/2014/main" val="10004"/>
                  </a:ext>
                </a:extLst>
              </a:tr>
              <a:tr h="338085">
                <a:tc>
                  <a:txBody>
                    <a:bodyPr/>
                    <a:lstStyle/>
                    <a:p>
                      <a:pPr algn="ctr"/>
                      <a:r>
                        <a:rPr kumimoji="1" lang="en-US" altLang="ja-JP" sz="1600" b="0" dirty="0">
                          <a:latin typeface="+mn-ea"/>
                          <a:ea typeface="+mn-ea"/>
                        </a:rPr>
                        <a:t>20</a:t>
                      </a:r>
                      <a:r>
                        <a:rPr kumimoji="1" lang="ja-JP" altLang="en-US" sz="1600" b="0" dirty="0">
                          <a:latin typeface="+mn-ea"/>
                          <a:ea typeface="+mn-ea"/>
                        </a:rPr>
                        <a:t>～</a:t>
                      </a:r>
                      <a:r>
                        <a:rPr kumimoji="1" lang="en-US" altLang="ja-JP" sz="1600" b="0" dirty="0">
                          <a:latin typeface="+mn-ea"/>
                          <a:ea typeface="+mn-ea"/>
                        </a:rPr>
                        <a:t>25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a:t>
                      </a:r>
                      <a:endParaRPr kumimoji="1" lang="ja-JP" altLang="en-US" sz="1600" b="0" dirty="0">
                        <a:latin typeface="+mn-ea"/>
                        <a:ea typeface="+mn-ea"/>
                      </a:endParaRPr>
                    </a:p>
                  </a:txBody>
                  <a:tcPr/>
                </a:tc>
                <a:extLst>
                  <a:ext uri="{0D108BD9-81ED-4DB2-BD59-A6C34878D82A}">
                    <a16:rowId xmlns:a16="http://schemas.microsoft.com/office/drawing/2014/main" val="10005"/>
                  </a:ext>
                </a:extLst>
              </a:tr>
              <a:tr h="338085">
                <a:tc>
                  <a:txBody>
                    <a:bodyPr/>
                    <a:lstStyle/>
                    <a:p>
                      <a:pPr algn="ctr"/>
                      <a:r>
                        <a:rPr kumimoji="1" lang="ja-JP" altLang="en-US" sz="1600" b="0" dirty="0">
                          <a:latin typeface="+mn-ea"/>
                          <a:ea typeface="+mn-ea"/>
                        </a:rPr>
                        <a:t>合計</a:t>
                      </a:r>
                    </a:p>
                  </a:txBody>
                  <a:tcPr/>
                </a:tc>
                <a:tc>
                  <a:txBody>
                    <a:bodyPr/>
                    <a:lstStyle/>
                    <a:p>
                      <a:pPr algn="ctr"/>
                      <a:r>
                        <a:rPr kumimoji="1" lang="en-US" altLang="ja-JP" sz="1600" b="0" dirty="0">
                          <a:latin typeface="+mn-ea"/>
                          <a:ea typeface="+mn-ea"/>
                        </a:rPr>
                        <a:t>89</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24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86</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199</a:t>
                      </a:r>
                      <a:endParaRPr kumimoji="1" lang="ja-JP" altLang="en-US" sz="1600" b="0" dirty="0">
                        <a:latin typeface="+mn-ea"/>
                        <a:ea typeface="+mn-ea"/>
                      </a:endParaRPr>
                    </a:p>
                  </a:txBody>
                  <a:tcPr/>
                </a:tc>
                <a:extLst>
                  <a:ext uri="{0D108BD9-81ED-4DB2-BD59-A6C34878D82A}">
                    <a16:rowId xmlns:a16="http://schemas.microsoft.com/office/drawing/2014/main" val="10006"/>
                  </a:ext>
                </a:extLst>
              </a:tr>
            </a:tbl>
          </a:graphicData>
        </a:graphic>
      </p:graphicFrame>
      <p:sp>
        <p:nvSpPr>
          <p:cNvPr id="5" name="テキスト ボックス 4">
            <a:extLst>
              <a:ext uri="{FF2B5EF4-FFF2-40B4-BE49-F238E27FC236}">
                <a16:creationId xmlns:a16="http://schemas.microsoft.com/office/drawing/2014/main" id="{3A5CE6CF-D1D8-9C40-958A-1C77B42C04BC}"/>
              </a:ext>
            </a:extLst>
          </p:cNvPr>
          <p:cNvSpPr txBox="1"/>
          <p:nvPr/>
        </p:nvSpPr>
        <p:spPr>
          <a:xfrm>
            <a:off x="3210088" y="3515964"/>
            <a:ext cx="2723823" cy="369332"/>
          </a:xfrm>
          <a:prstGeom prst="rect">
            <a:avLst/>
          </a:prstGeom>
          <a:noFill/>
        </p:spPr>
        <p:txBody>
          <a:bodyPr wrap="none" rtlCol="0">
            <a:spAutoFit/>
          </a:bodyPr>
          <a:lstStyle/>
          <a:p>
            <a:r>
              <a:rPr kumimoji="1" lang="ja-JP" altLang="en-US" dirty="0">
                <a:latin typeface="+mn-ea"/>
              </a:rPr>
              <a:t>周辺住民の個人線量推定</a:t>
            </a:r>
          </a:p>
        </p:txBody>
      </p:sp>
      <p:sp>
        <p:nvSpPr>
          <p:cNvPr id="7" name="スライド番号プレースホルダー 6">
            <a:extLst>
              <a:ext uri="{FF2B5EF4-FFF2-40B4-BE49-F238E27FC236}">
                <a16:creationId xmlns:a16="http://schemas.microsoft.com/office/drawing/2014/main" id="{9D614B30-25AF-5E4F-A413-F64ECDD05DBC}"/>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69566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被ばく線量</a:t>
            </a:r>
            <a:endParaRPr kumimoji="1" lang="ja-JP" altLang="en-US" dirty="0"/>
          </a:p>
        </p:txBody>
      </p:sp>
      <p:graphicFrame>
        <p:nvGraphicFramePr>
          <p:cNvPr id="4" name="コンテンツ プレースホルダー 3"/>
          <p:cNvGraphicFramePr>
            <a:graphicFrameLocks noGrp="1"/>
          </p:cNvGraphicFramePr>
          <p:nvPr>
            <p:ph sz="quarter" idx="13"/>
            <p:extLst>
              <p:ext uri="{D42A27DB-BD31-4B8C-83A1-F6EECF244321}">
                <p14:modId xmlns:p14="http://schemas.microsoft.com/office/powerpoint/2010/main" val="2643597885"/>
              </p:ext>
            </p:extLst>
          </p:nvPr>
        </p:nvGraphicFramePr>
        <p:xfrm>
          <a:off x="457200" y="1207619"/>
          <a:ext cx="8229600" cy="521996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3400738">
                  <a:extLst>
                    <a:ext uri="{9D8B030D-6E8A-4147-A177-3AD203B41FA5}">
                      <a16:colId xmlns:a16="http://schemas.microsoft.com/office/drawing/2014/main" val="20001"/>
                    </a:ext>
                  </a:extLst>
                </a:gridCol>
                <a:gridCol w="502276">
                  <a:extLst>
                    <a:ext uri="{9D8B030D-6E8A-4147-A177-3AD203B41FA5}">
                      <a16:colId xmlns:a16="http://schemas.microsoft.com/office/drawing/2014/main" val="20002"/>
                    </a:ext>
                  </a:extLst>
                </a:gridCol>
                <a:gridCol w="3818586">
                  <a:extLst>
                    <a:ext uri="{9D8B030D-6E8A-4147-A177-3AD203B41FA5}">
                      <a16:colId xmlns:a16="http://schemas.microsoft.com/office/drawing/2014/main" val="20003"/>
                    </a:ext>
                  </a:extLst>
                </a:gridCol>
              </a:tblGrid>
              <a:tr h="456900">
                <a:tc gridSpan="2">
                  <a:txBody>
                    <a:bodyPr/>
                    <a:lstStyle/>
                    <a:p>
                      <a:r>
                        <a:rPr kumimoji="1" lang="ja-JP" altLang="en-US" sz="1200" dirty="0"/>
                        <a:t>分類</a:t>
                      </a:r>
                    </a:p>
                  </a:txBody>
                  <a:tcPr anchor="ctr"/>
                </a:tc>
                <a:tc hMerge="1">
                  <a:txBody>
                    <a:bodyPr/>
                    <a:lstStyle/>
                    <a:p>
                      <a:endParaRPr kumimoji="1" lang="ja-JP" altLang="en-US" dirty="0"/>
                    </a:p>
                  </a:txBody>
                  <a:tcPr/>
                </a:tc>
                <a:tc>
                  <a:txBody>
                    <a:bodyPr/>
                    <a:lstStyle/>
                    <a:p>
                      <a:pPr algn="ctr"/>
                      <a:r>
                        <a:rPr kumimoji="1" lang="ja-JP" altLang="en-US" sz="1200" dirty="0"/>
                        <a:t>人数</a:t>
                      </a:r>
                    </a:p>
                  </a:txBody>
                  <a:tcPr anchor="ctr"/>
                </a:tc>
                <a:tc>
                  <a:txBody>
                    <a:bodyPr/>
                    <a:lstStyle/>
                    <a:p>
                      <a:r>
                        <a:rPr kumimoji="1" lang="ja-JP" altLang="en-US" sz="1200" dirty="0"/>
                        <a:t>備考</a:t>
                      </a:r>
                    </a:p>
                  </a:txBody>
                  <a:tcPr anchor="ctr"/>
                </a:tc>
                <a:extLst>
                  <a:ext uri="{0D108BD9-81ED-4DB2-BD59-A6C34878D82A}">
                    <a16:rowId xmlns:a16="http://schemas.microsoft.com/office/drawing/2014/main" val="10000"/>
                  </a:ext>
                </a:extLst>
              </a:tr>
              <a:tr h="456900">
                <a:tc rowSpan="5">
                  <a:txBody>
                    <a:bodyPr/>
                    <a:lstStyle/>
                    <a:p>
                      <a:pPr algn="ctr"/>
                      <a:r>
                        <a:rPr kumimoji="1" lang="ja-JP" altLang="en-US" sz="1200" dirty="0"/>
                        <a:t>従業員</a:t>
                      </a:r>
                      <a:endParaRPr kumimoji="1" lang="ja-JP" altLang="en-US" sz="1200" dirty="0">
                        <a:latin typeface="+mn-ea"/>
                        <a:ea typeface="+mn-ea"/>
                      </a:endParaRPr>
                    </a:p>
                  </a:txBody>
                  <a:tcPr vert="eaVert" anchor="ctr"/>
                </a:tc>
                <a:tc>
                  <a:txBody>
                    <a:bodyPr/>
                    <a:lstStyle/>
                    <a:p>
                      <a:r>
                        <a:rPr kumimoji="1" lang="ja-JP" altLang="en-US" sz="1200" dirty="0"/>
                        <a:t>事故発生時に作業に従事していた者</a:t>
                      </a:r>
                      <a:endParaRPr kumimoji="1" lang="ja-JP" altLang="en-US" sz="1200" dirty="0">
                        <a:latin typeface="+mn-ea"/>
                        <a:ea typeface="+mn-ea"/>
                      </a:endParaRPr>
                    </a:p>
                  </a:txBody>
                  <a:tcPr anchor="ctr"/>
                </a:tc>
                <a:tc>
                  <a:txBody>
                    <a:bodyPr/>
                    <a:lstStyle/>
                    <a:p>
                      <a:pPr algn="ctr"/>
                      <a:r>
                        <a:rPr kumimoji="1" lang="en-US" altLang="ja-JP" sz="1200" dirty="0"/>
                        <a:t>3</a:t>
                      </a:r>
                      <a:endParaRPr kumimoji="1" lang="ja-JP" altLang="en-US" sz="1200" dirty="0">
                        <a:latin typeface="+mn-ea"/>
                        <a:ea typeface="+mn-ea"/>
                      </a:endParaRPr>
                    </a:p>
                  </a:txBody>
                  <a:tcPr anchor="ctr"/>
                </a:tc>
                <a:tc>
                  <a:txBody>
                    <a:bodyPr/>
                    <a:lstStyle/>
                    <a:p>
                      <a:r>
                        <a:rPr kumimoji="1" lang="pt-BR" altLang="ja-JP" sz="1200" dirty="0"/>
                        <a:t>24.5GyEq</a:t>
                      </a:r>
                      <a:r>
                        <a:rPr kumimoji="1" lang="ja-JP" altLang="en-US" sz="1200" dirty="0"/>
                        <a:t>（</a:t>
                      </a:r>
                      <a:r>
                        <a:rPr kumimoji="1" lang="en-US" altLang="ja-JP" sz="1200" dirty="0"/>
                        <a:t>83</a:t>
                      </a:r>
                      <a:r>
                        <a:rPr kumimoji="1" lang="ja-JP" altLang="en-US" sz="1200" dirty="0"/>
                        <a:t>日後に死亡）</a:t>
                      </a:r>
                      <a:r>
                        <a:rPr kumimoji="1" lang="pt-BR" altLang="ja-JP" sz="1200" dirty="0"/>
                        <a:t>,</a:t>
                      </a:r>
                      <a:r>
                        <a:rPr kumimoji="1" lang="ja-JP" altLang="pt-BR" sz="1200" dirty="0"/>
                        <a:t>　</a:t>
                      </a:r>
                      <a:r>
                        <a:rPr kumimoji="1" lang="pt-BR" altLang="ja-JP" sz="1200" dirty="0"/>
                        <a:t>8.3GyEq</a:t>
                      </a:r>
                      <a:r>
                        <a:rPr kumimoji="1" lang="ja-JP" altLang="en-US" sz="1200" dirty="0"/>
                        <a:t>（</a:t>
                      </a:r>
                      <a:r>
                        <a:rPr kumimoji="1" lang="en-US" altLang="ja-JP" sz="1200" dirty="0"/>
                        <a:t>211</a:t>
                      </a:r>
                      <a:r>
                        <a:rPr kumimoji="1" lang="ja-JP" altLang="en-US" sz="1200" dirty="0"/>
                        <a:t>日後に死亡）</a:t>
                      </a:r>
                      <a:r>
                        <a:rPr kumimoji="1" lang="pt-BR" altLang="ja-JP" sz="1200" dirty="0"/>
                        <a:t>, 3.0GyEq </a:t>
                      </a:r>
                      <a:r>
                        <a:rPr kumimoji="1" lang="ja-JP" altLang="en-US" sz="1200" dirty="0"/>
                        <a:t>（治療後退院）</a:t>
                      </a:r>
                      <a:endParaRPr kumimoji="1" lang="pt-BR" altLang="ja-JP" sz="1200" dirty="0">
                        <a:latin typeface="+mn-ea"/>
                        <a:ea typeface="+mn-ea"/>
                      </a:endParaRPr>
                    </a:p>
                  </a:txBody>
                  <a:tcPr anchor="ctr"/>
                </a:tc>
                <a:extLst>
                  <a:ext uri="{0D108BD9-81ED-4DB2-BD59-A6C34878D82A}">
                    <a16:rowId xmlns:a16="http://schemas.microsoft.com/office/drawing/2014/main" val="10001"/>
                  </a:ext>
                </a:extLst>
              </a:tr>
              <a:tr h="456900">
                <a:tc vMerge="1">
                  <a:txBody>
                    <a:bodyPr/>
                    <a:lstStyle/>
                    <a:p>
                      <a:endParaRPr kumimoji="1" lang="en-US" altLang="ja-JP"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水抜き作業等に従事した者</a:t>
                      </a:r>
                      <a:endParaRPr kumimoji="1" lang="en-US" altLang="ja-JP" sz="1200" dirty="0">
                        <a:latin typeface="+mn-ea"/>
                        <a:ea typeface="+mn-ea"/>
                      </a:endParaRPr>
                    </a:p>
                  </a:txBody>
                  <a:tcPr anchor="ctr"/>
                </a:tc>
                <a:tc>
                  <a:txBody>
                    <a:bodyPr/>
                    <a:lstStyle/>
                    <a:p>
                      <a:pPr algn="ctr"/>
                      <a:r>
                        <a:rPr kumimoji="1" lang="en-US" altLang="ja-JP" sz="1200" dirty="0"/>
                        <a:t>18</a:t>
                      </a:r>
                      <a:endParaRPr kumimoji="1" lang="ja-JP" altLang="en-US" sz="1200" dirty="0">
                        <a:latin typeface="+mn-ea"/>
                        <a:ea typeface="+mn-ea"/>
                      </a:endParaRPr>
                    </a:p>
                  </a:txBody>
                  <a:tcPr anchor="ctr"/>
                </a:tc>
                <a:tc>
                  <a:txBody>
                    <a:bodyPr/>
                    <a:lstStyle/>
                    <a:p>
                      <a:r>
                        <a:rPr kumimoji="1" lang="ja-JP" altLang="en-US" sz="1200" dirty="0"/>
                        <a:t>ホールボディカウンタ、線量計で検出。</a:t>
                      </a:r>
                      <a:r>
                        <a:rPr kumimoji="1" lang="en-US" altLang="ja-JP" sz="1200" dirty="0"/>
                        <a:t>3.8~48mSv</a:t>
                      </a:r>
                      <a:endParaRPr kumimoji="1" lang="ja-JP" altLang="en-US" sz="1200" dirty="0">
                        <a:latin typeface="+mn-ea"/>
                        <a:ea typeface="+mn-ea"/>
                      </a:endParaRPr>
                    </a:p>
                  </a:txBody>
                  <a:tcPr anchor="ctr"/>
                </a:tc>
                <a:extLst>
                  <a:ext uri="{0D108BD9-81ED-4DB2-BD59-A6C34878D82A}">
                    <a16:rowId xmlns:a16="http://schemas.microsoft.com/office/drawing/2014/main" val="10002"/>
                  </a:ext>
                </a:extLst>
              </a:tr>
              <a:tr h="268765">
                <a:tc vMerge="1">
                  <a:txBody>
                    <a:bodyPr/>
                    <a:lstStyle/>
                    <a:p>
                      <a:endParaRPr kumimoji="1" lang="ja-JP" altLang="en-US" dirty="0"/>
                    </a:p>
                  </a:txBody>
                  <a:tcPr/>
                </a:tc>
                <a:tc>
                  <a:txBody>
                    <a:bodyPr/>
                    <a:lstStyle/>
                    <a:p>
                      <a:r>
                        <a:rPr kumimoji="1" lang="ja-JP" altLang="en-US" sz="1200" dirty="0"/>
                        <a:t>ホウ酸水注入に従事した者</a:t>
                      </a:r>
                      <a:endParaRPr kumimoji="1" lang="ja-JP" altLang="en-US" sz="1200" dirty="0">
                        <a:latin typeface="+mn-ea"/>
                        <a:ea typeface="+mn-ea"/>
                      </a:endParaRPr>
                    </a:p>
                  </a:txBody>
                  <a:tcPr anchor="ctr"/>
                </a:tc>
                <a:tc>
                  <a:txBody>
                    <a:bodyPr/>
                    <a:lstStyle/>
                    <a:p>
                      <a:pPr algn="ctr"/>
                      <a:r>
                        <a:rPr kumimoji="1" lang="en-US" altLang="ja-JP" sz="1200" dirty="0"/>
                        <a:t>6</a:t>
                      </a:r>
                      <a:endParaRPr kumimoji="1" lang="ja-JP" altLang="en-US" sz="1200" dirty="0">
                        <a:latin typeface="+mn-ea"/>
                        <a:ea typeface="+mn-ea"/>
                      </a:endParaRPr>
                    </a:p>
                  </a:txBody>
                  <a:tcPr anchor="ctr"/>
                </a:tc>
                <a:tc>
                  <a:txBody>
                    <a:bodyPr/>
                    <a:lstStyle/>
                    <a:p>
                      <a:r>
                        <a:rPr kumimoji="1" lang="ja-JP" altLang="en-US" sz="1200" dirty="0"/>
                        <a:t>線量計等で検出。</a:t>
                      </a:r>
                      <a:r>
                        <a:rPr kumimoji="1" lang="en-US" altLang="ja-JP" sz="1200" dirty="0"/>
                        <a:t>0.7~3.5mSv</a:t>
                      </a:r>
                      <a:endParaRPr kumimoji="1" lang="ja-JP" altLang="en-US" sz="1200" dirty="0">
                        <a:latin typeface="+mn-ea"/>
                        <a:ea typeface="+mn-ea"/>
                      </a:endParaRPr>
                    </a:p>
                  </a:txBody>
                  <a:tcPr anchor="ctr"/>
                </a:tc>
                <a:extLst>
                  <a:ext uri="{0D108BD9-81ED-4DB2-BD59-A6C34878D82A}">
                    <a16:rowId xmlns:a16="http://schemas.microsoft.com/office/drawing/2014/main" val="10003"/>
                  </a:ext>
                </a:extLst>
              </a:tr>
              <a:tr h="456900">
                <a:tc vMerge="1">
                  <a:txBody>
                    <a:bodyPr/>
                    <a:lstStyle/>
                    <a:p>
                      <a:endParaRPr kumimoji="1" lang="ja-JP" altLang="en-US" sz="1200" dirty="0"/>
                    </a:p>
                  </a:txBody>
                  <a:tcPr vert="eaVert" anchor="ctr"/>
                </a:tc>
                <a:tc rowSpan="2">
                  <a:txBody>
                    <a:bodyPr/>
                    <a:lstStyle/>
                    <a:p>
                      <a:r>
                        <a:rPr kumimoji="1" lang="ja-JP" altLang="en-US" sz="1200" dirty="0"/>
                        <a:t>その他事故時に敷地内にいた者</a:t>
                      </a:r>
                      <a:endParaRPr kumimoji="1" lang="en-US" altLang="ja-JP" sz="1200" dirty="0">
                        <a:latin typeface="+mn-ea"/>
                        <a:ea typeface="+mn-ea"/>
                      </a:endParaRPr>
                    </a:p>
                  </a:txBody>
                  <a:tcPr anchor="ctr"/>
                </a:tc>
                <a:tc>
                  <a:txBody>
                    <a:bodyPr/>
                    <a:lstStyle/>
                    <a:p>
                      <a:pPr algn="ctr"/>
                      <a:r>
                        <a:rPr kumimoji="1" lang="en-US" altLang="ja-JP" sz="1200" dirty="0"/>
                        <a:t>49</a:t>
                      </a:r>
                      <a:endParaRPr kumimoji="1" lang="ja-JP" altLang="en-US" sz="1200" dirty="0">
                        <a:latin typeface="+mn-ea"/>
                        <a:ea typeface="+mn-ea"/>
                      </a:endParaRPr>
                    </a:p>
                  </a:txBody>
                  <a:tcPr anchor="ctr"/>
                </a:tc>
                <a:tc>
                  <a:txBody>
                    <a:bodyPr/>
                    <a:lstStyle/>
                    <a:p>
                      <a:r>
                        <a:rPr kumimoji="1" lang="ja-JP" altLang="en-US" sz="1200" dirty="0"/>
                        <a:t>ホールボディカウンタ、フィルムバッチで検出。</a:t>
                      </a:r>
                      <a:r>
                        <a:rPr kumimoji="1" lang="en-US" altLang="ja-JP" sz="1200" dirty="0"/>
                        <a:t>0.6~48mSv</a:t>
                      </a:r>
                      <a:endParaRPr kumimoji="1" lang="ja-JP" altLang="en-US" sz="1200" dirty="0">
                        <a:latin typeface="+mn-ea"/>
                        <a:ea typeface="+mn-ea"/>
                      </a:endParaRPr>
                    </a:p>
                  </a:txBody>
                  <a:tcPr anchor="ctr"/>
                </a:tc>
                <a:extLst>
                  <a:ext uri="{0D108BD9-81ED-4DB2-BD59-A6C34878D82A}">
                    <a16:rowId xmlns:a16="http://schemas.microsoft.com/office/drawing/2014/main" val="10004"/>
                  </a:ext>
                </a:extLst>
              </a:tr>
              <a:tr h="456900">
                <a:tc vMerge="1">
                  <a:txBody>
                    <a:bodyPr/>
                    <a:lstStyle/>
                    <a:p>
                      <a:endParaRPr kumimoji="1" lang="ja-JP" altLang="en-US" sz="1200" dirty="0"/>
                    </a:p>
                  </a:txBody>
                  <a:tcPr vert="eaVert" anchor="ctr"/>
                </a:tc>
                <a:tc vMerge="1">
                  <a:txBody>
                    <a:bodyPr/>
                    <a:lstStyle/>
                    <a:p>
                      <a:endParaRPr kumimoji="1" lang="en-US" altLang="ja-JP" sz="1400" dirty="0"/>
                    </a:p>
                  </a:txBody>
                  <a:tcPr/>
                </a:tc>
                <a:tc>
                  <a:txBody>
                    <a:bodyPr/>
                    <a:lstStyle/>
                    <a:p>
                      <a:pPr algn="ctr"/>
                      <a:r>
                        <a:rPr kumimoji="1" lang="en-US" altLang="ja-JP" sz="1200" dirty="0"/>
                        <a:t>96</a:t>
                      </a:r>
                      <a:endParaRPr kumimoji="1" lang="ja-JP" altLang="en-US" sz="1200" dirty="0">
                        <a:latin typeface="+mn-ea"/>
                        <a:ea typeface="+mn-ea"/>
                      </a:endParaRPr>
                    </a:p>
                  </a:txBody>
                  <a:tcPr anchor="ctr"/>
                </a:tc>
                <a:tc>
                  <a:txBody>
                    <a:bodyPr/>
                    <a:lstStyle/>
                    <a:p>
                      <a:r>
                        <a:rPr kumimoji="1" lang="ja-JP" altLang="en-US" sz="1200" dirty="0"/>
                        <a:t>敷地内の端の線量評価と</a:t>
                      </a:r>
                      <a:r>
                        <a:rPr kumimoji="1" lang="en-US" altLang="ja-JP" sz="1200" dirty="0"/>
                        <a:t>JCO</a:t>
                      </a:r>
                      <a:r>
                        <a:rPr kumimoji="1" lang="ja-JP" altLang="en-US" sz="1200" dirty="0"/>
                        <a:t>が実施した個人行動調査から推定。</a:t>
                      </a:r>
                      <a:r>
                        <a:rPr kumimoji="1" lang="en-US" altLang="ja-JP" sz="1200" dirty="0"/>
                        <a:t>0.06~17mSv</a:t>
                      </a:r>
                      <a:endParaRPr kumimoji="1" lang="ja-JP" altLang="en-US" sz="1200" dirty="0">
                        <a:latin typeface="+mn-ea"/>
                        <a:ea typeface="+mn-ea"/>
                      </a:endParaRPr>
                    </a:p>
                  </a:txBody>
                  <a:tcPr anchor="ctr"/>
                </a:tc>
                <a:extLst>
                  <a:ext uri="{0D108BD9-81ED-4DB2-BD59-A6C34878D82A}">
                    <a16:rowId xmlns:a16="http://schemas.microsoft.com/office/drawing/2014/main" val="10005"/>
                  </a:ext>
                </a:extLst>
              </a:tr>
              <a:tr h="456900">
                <a:tc rowSpan="5">
                  <a:txBody>
                    <a:bodyPr/>
                    <a:lstStyle/>
                    <a:p>
                      <a:pPr algn="ctr"/>
                      <a:r>
                        <a:rPr kumimoji="1" lang="ja-JP" altLang="en-US" sz="1200" dirty="0"/>
                        <a:t>防災業務関係者</a:t>
                      </a:r>
                      <a:endParaRPr kumimoji="1" lang="ja-JP" altLang="en-US" sz="1200" dirty="0">
                        <a:latin typeface="+mn-ea"/>
                        <a:ea typeface="+mn-ea"/>
                      </a:endParaRPr>
                    </a:p>
                  </a:txBody>
                  <a:tcPr vert="eaVert" anchor="ctr"/>
                </a:tc>
                <a:tc>
                  <a:txBody>
                    <a:bodyPr/>
                    <a:lstStyle/>
                    <a:p>
                      <a:r>
                        <a:rPr kumimoji="1" lang="ja-JP" altLang="en-US" sz="1200" dirty="0"/>
                        <a:t>政府関係機関（原研、サイクル機構の職員）</a:t>
                      </a:r>
                      <a:endParaRPr kumimoji="1" lang="ja-JP" altLang="en-US" sz="1200" dirty="0">
                        <a:latin typeface="+mn-ea"/>
                        <a:ea typeface="+mn-ea"/>
                      </a:endParaRPr>
                    </a:p>
                  </a:txBody>
                  <a:tcPr anchor="ctr"/>
                </a:tc>
                <a:tc>
                  <a:txBody>
                    <a:bodyPr/>
                    <a:lstStyle/>
                    <a:p>
                      <a:pPr algn="ctr"/>
                      <a:r>
                        <a:rPr kumimoji="1" lang="en-US" altLang="ja-JP" sz="1200" dirty="0"/>
                        <a:t>57</a:t>
                      </a:r>
                      <a:endParaRPr kumimoji="1" lang="ja-JP" altLang="en-US" sz="1200" dirty="0">
                        <a:latin typeface="+mn-ea"/>
                        <a:ea typeface="+mn-ea"/>
                      </a:endParaRPr>
                    </a:p>
                  </a:txBody>
                  <a:tcPr anchor="ctr"/>
                </a:tc>
                <a:tc>
                  <a:txBody>
                    <a:bodyPr/>
                    <a:lstStyle/>
                    <a:p>
                      <a:r>
                        <a:rPr kumimoji="1" lang="ja-JP" altLang="en-US" sz="1200" dirty="0"/>
                        <a:t>フィルムバッチ、</a:t>
                      </a:r>
                      <a:r>
                        <a:rPr kumimoji="1" lang="en-US" altLang="ja-JP" sz="1200" dirty="0"/>
                        <a:t>TLD</a:t>
                      </a:r>
                      <a:r>
                        <a:rPr kumimoji="1" lang="ja-JP" altLang="en-US" sz="1200" dirty="0"/>
                        <a:t>で測定した</a:t>
                      </a:r>
                      <a:r>
                        <a:rPr kumimoji="1" lang="en-US" altLang="ja-JP" sz="1200" dirty="0"/>
                        <a:t>206</a:t>
                      </a:r>
                      <a:r>
                        <a:rPr kumimoji="1" lang="ja-JP" altLang="en-US" sz="1200" dirty="0"/>
                        <a:t>名のうち、</a:t>
                      </a:r>
                      <a:r>
                        <a:rPr kumimoji="1" lang="en-US" altLang="ja-JP" sz="1200" dirty="0"/>
                        <a:t>56</a:t>
                      </a:r>
                      <a:r>
                        <a:rPr kumimoji="1" lang="ja-JP" altLang="en-US" sz="1200" dirty="0"/>
                        <a:t>名から検出。</a:t>
                      </a:r>
                      <a:r>
                        <a:rPr kumimoji="1" lang="en-US" altLang="ja-JP" sz="1200" dirty="0"/>
                        <a:t>0.1~9.2mSv</a:t>
                      </a:r>
                      <a:endParaRPr kumimoji="1" lang="ja-JP" altLang="en-US" sz="1200" dirty="0">
                        <a:latin typeface="+mn-ea"/>
                        <a:ea typeface="+mn-ea"/>
                      </a:endParaRPr>
                    </a:p>
                  </a:txBody>
                  <a:tcPr anchor="ctr"/>
                </a:tc>
                <a:extLst>
                  <a:ext uri="{0D108BD9-81ED-4DB2-BD59-A6C34878D82A}">
                    <a16:rowId xmlns:a16="http://schemas.microsoft.com/office/drawing/2014/main" val="10006"/>
                  </a:ext>
                </a:extLst>
              </a:tr>
              <a:tr h="268765">
                <a:tc vMerge="1">
                  <a:txBody>
                    <a:bodyPr/>
                    <a:lstStyle/>
                    <a:p>
                      <a:endParaRPr kumimoji="1" lang="ja-JP" altLang="en-US" dirty="0"/>
                    </a:p>
                  </a:txBody>
                  <a:tcPr/>
                </a:tc>
                <a:tc>
                  <a:txBody>
                    <a:bodyPr/>
                    <a:lstStyle/>
                    <a:p>
                      <a:r>
                        <a:rPr kumimoji="1" lang="ja-JP" altLang="en-US" sz="1200" dirty="0"/>
                        <a:t>消防職員（事故発生時に救助に従事）</a:t>
                      </a:r>
                      <a:endParaRPr kumimoji="1" lang="ja-JP" altLang="en-US" sz="1200" dirty="0">
                        <a:solidFill>
                          <a:srgbClr val="FF0000"/>
                        </a:solidFill>
                        <a:latin typeface="+mn-ea"/>
                        <a:ea typeface="+mn-ea"/>
                      </a:endParaRPr>
                    </a:p>
                  </a:txBody>
                  <a:tcPr anchor="ctr"/>
                </a:tc>
                <a:tc>
                  <a:txBody>
                    <a:bodyPr/>
                    <a:lstStyle/>
                    <a:p>
                      <a:pPr algn="ctr"/>
                      <a:r>
                        <a:rPr kumimoji="1" lang="en-US" altLang="ja-JP" sz="1200" dirty="0"/>
                        <a:t>3</a:t>
                      </a:r>
                      <a:endParaRPr kumimoji="1" lang="ja-JP" altLang="en-US" sz="1200" dirty="0">
                        <a:latin typeface="+mn-ea"/>
                        <a:ea typeface="+mn-ea"/>
                      </a:endParaRPr>
                    </a:p>
                  </a:txBody>
                  <a:tcPr anchor="ctr"/>
                </a:tc>
                <a:tc>
                  <a:txBody>
                    <a:bodyPr/>
                    <a:lstStyle/>
                    <a:p>
                      <a:r>
                        <a:rPr kumimoji="1" lang="ja-JP" altLang="en-US" sz="1200" dirty="0"/>
                        <a:t>ホールボディカウンタで検出。</a:t>
                      </a:r>
                      <a:r>
                        <a:rPr kumimoji="1" lang="en-US" altLang="ja-JP" sz="1200" dirty="0"/>
                        <a:t>4.6~9.4mSv</a:t>
                      </a:r>
                      <a:endParaRPr kumimoji="1" lang="ja-JP" altLang="en-US" sz="1200" dirty="0">
                        <a:solidFill>
                          <a:srgbClr val="FF0000"/>
                        </a:solidFill>
                        <a:latin typeface="+mn-ea"/>
                        <a:ea typeface="+mn-ea"/>
                      </a:endParaRPr>
                    </a:p>
                  </a:txBody>
                  <a:tcPr anchor="ctr"/>
                </a:tc>
                <a:extLst>
                  <a:ext uri="{0D108BD9-81ED-4DB2-BD59-A6C34878D82A}">
                    <a16:rowId xmlns:a16="http://schemas.microsoft.com/office/drawing/2014/main" val="10007"/>
                  </a:ext>
                </a:extLst>
              </a:tr>
              <a:tr h="415720">
                <a:tc vMerge="1">
                  <a:txBody>
                    <a:bodyPr/>
                    <a:lstStyle/>
                    <a:p>
                      <a:endParaRPr kumimoji="1" lang="ja-JP" altLang="en-US" sz="1200" dirty="0">
                        <a:latin typeface="+mn-ea"/>
                        <a:ea typeface="+mn-ea"/>
                      </a:endParaRPr>
                    </a:p>
                  </a:txBody>
                  <a:tcPr vert="eaVert" anchor="ctr"/>
                </a:tc>
                <a:tc>
                  <a:txBody>
                    <a:bodyPr/>
                    <a:lstStyle/>
                    <a:p>
                      <a:r>
                        <a:rPr kumimoji="1" lang="ja-JP" altLang="en-US" sz="1200" dirty="0"/>
                        <a:t>自治体関係者</a:t>
                      </a:r>
                      <a:endParaRPr kumimoji="1" lang="ja-JP" altLang="en-US" sz="1200" dirty="0">
                        <a:latin typeface="+mn-ea"/>
                        <a:ea typeface="+mn-ea"/>
                      </a:endParaRPr>
                    </a:p>
                  </a:txBody>
                  <a:tcPr anchor="ctr"/>
                </a:tc>
                <a:tc>
                  <a:txBody>
                    <a:bodyPr/>
                    <a:lstStyle/>
                    <a:p>
                      <a:pPr algn="ctr"/>
                      <a:r>
                        <a:rPr kumimoji="1" lang="en-US" altLang="ja-JP" sz="1200" dirty="0"/>
                        <a:t>167</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0.0002~7.2mSv</a:t>
                      </a:r>
                      <a:endParaRPr kumimoji="1" lang="pt-BR" altLang="ja-JP" sz="1200" dirty="0">
                        <a:latin typeface="+mn-ea"/>
                        <a:ea typeface="+mn-ea"/>
                      </a:endParaRPr>
                    </a:p>
                  </a:txBody>
                  <a:tcPr anchor="ctr"/>
                </a:tc>
                <a:extLst>
                  <a:ext uri="{0D108BD9-81ED-4DB2-BD59-A6C34878D82A}">
                    <a16:rowId xmlns:a16="http://schemas.microsoft.com/office/drawing/2014/main" val="360069769"/>
                  </a:ext>
                </a:extLst>
              </a:tr>
              <a:tr h="268765">
                <a:tc vMerge="1">
                  <a:txBody>
                    <a:bodyPr/>
                    <a:lstStyle/>
                    <a:p>
                      <a:endParaRPr kumimoji="1" lang="en-US" altLang="ja-JP"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国の関係者</a:t>
                      </a:r>
                      <a:endParaRPr kumimoji="1" lang="en-US" altLang="ja-JP" sz="1200" dirty="0">
                        <a:latin typeface="+mn-ea"/>
                        <a:ea typeface="+mn-ea"/>
                      </a:endParaRPr>
                    </a:p>
                  </a:txBody>
                  <a:tcPr anchor="ctr"/>
                </a:tc>
                <a:tc>
                  <a:txBody>
                    <a:bodyPr/>
                    <a:lstStyle/>
                    <a:p>
                      <a:pPr algn="ctr"/>
                      <a:r>
                        <a:rPr kumimoji="1" lang="en-US" altLang="ja-JP" sz="1200" dirty="0"/>
                        <a:t>8</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0.49~2.1mSv</a:t>
                      </a:r>
                      <a:endParaRPr kumimoji="1" lang="ja-JP" altLang="en-US" sz="1200" dirty="0">
                        <a:latin typeface="+mn-ea"/>
                        <a:ea typeface="+mn-ea"/>
                      </a:endParaRPr>
                    </a:p>
                  </a:txBody>
                  <a:tcPr anchor="ctr"/>
                </a:tc>
                <a:extLst>
                  <a:ext uri="{0D108BD9-81ED-4DB2-BD59-A6C34878D82A}">
                    <a16:rowId xmlns:a16="http://schemas.microsoft.com/office/drawing/2014/main" val="4238267193"/>
                  </a:ext>
                </a:extLst>
              </a:tr>
              <a:tr h="268765">
                <a:tc vMerge="1">
                  <a:txBody>
                    <a:bodyPr/>
                    <a:lstStyle/>
                    <a:p>
                      <a:endParaRPr kumimoji="1" lang="ja-JP" altLang="en-US" dirty="0"/>
                    </a:p>
                  </a:txBody>
                  <a:tcPr/>
                </a:tc>
                <a:tc>
                  <a:txBody>
                    <a:bodyPr/>
                    <a:lstStyle/>
                    <a:p>
                      <a:r>
                        <a:rPr kumimoji="1" lang="ja-JP" altLang="en-US" sz="1200" dirty="0"/>
                        <a:t>報道関係者</a:t>
                      </a:r>
                      <a:endParaRPr kumimoji="1" lang="ja-JP" altLang="en-US" sz="1200" dirty="0">
                        <a:latin typeface="+mn-ea"/>
                        <a:ea typeface="+mn-ea"/>
                      </a:endParaRPr>
                    </a:p>
                  </a:txBody>
                  <a:tcPr anchor="ctr"/>
                </a:tc>
                <a:tc>
                  <a:txBody>
                    <a:bodyPr/>
                    <a:lstStyle/>
                    <a:p>
                      <a:pPr algn="ctr"/>
                      <a:r>
                        <a:rPr kumimoji="1" lang="en-US" altLang="ja-JP" sz="1200" dirty="0"/>
                        <a:t>26</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0.014~2.6mSv</a:t>
                      </a:r>
                      <a:endParaRPr kumimoji="1" lang="ja-JP" altLang="en-US" sz="1200" dirty="0">
                        <a:latin typeface="+mn-ea"/>
                        <a:ea typeface="+mn-ea"/>
                      </a:endParaRPr>
                    </a:p>
                  </a:txBody>
                  <a:tcPr anchor="ctr"/>
                </a:tc>
                <a:extLst>
                  <a:ext uri="{0D108BD9-81ED-4DB2-BD59-A6C34878D82A}">
                    <a16:rowId xmlns:a16="http://schemas.microsoft.com/office/drawing/2014/main" val="36875496"/>
                  </a:ext>
                </a:extLst>
              </a:tr>
              <a:tr h="268765">
                <a:tc rowSpan="3">
                  <a:txBody>
                    <a:bodyPr/>
                    <a:lstStyle/>
                    <a:p>
                      <a:pPr algn="ctr"/>
                      <a:r>
                        <a:rPr kumimoji="1" lang="ja-JP" altLang="en-US" sz="1200" dirty="0"/>
                        <a:t>周辺住民等</a:t>
                      </a:r>
                      <a:endParaRPr kumimoji="1" lang="ja-JP" altLang="en-US" sz="1200" dirty="0">
                        <a:latin typeface="+mn-ea"/>
                        <a:ea typeface="+mn-ea"/>
                      </a:endParaRPr>
                    </a:p>
                  </a:txBody>
                  <a:tcPr vert="eaVert" anchor="ctr"/>
                </a:tc>
                <a:tc>
                  <a:txBody>
                    <a:bodyPr/>
                    <a:lstStyle/>
                    <a:p>
                      <a:r>
                        <a:rPr kumimoji="1" lang="ja-JP" altLang="en-US" sz="1200" dirty="0"/>
                        <a:t>実測で線量が評価された者</a:t>
                      </a:r>
                      <a:endParaRPr kumimoji="1" lang="ja-JP" altLang="en-US" sz="1200" dirty="0">
                        <a:latin typeface="+mn-ea"/>
                        <a:ea typeface="+mn-ea"/>
                      </a:endParaRPr>
                    </a:p>
                  </a:txBody>
                  <a:tcPr anchor="ctr"/>
                </a:tc>
                <a:tc>
                  <a:txBody>
                    <a:bodyPr/>
                    <a:lstStyle/>
                    <a:p>
                      <a:pPr algn="ctr"/>
                      <a:r>
                        <a:rPr kumimoji="1" lang="en-US" altLang="ja-JP" sz="1200" dirty="0"/>
                        <a:t>7</a:t>
                      </a:r>
                      <a:endParaRPr kumimoji="1" lang="ja-JP" altLang="en-US" sz="1200" dirty="0">
                        <a:latin typeface="+mn-ea"/>
                        <a:ea typeface="+mn-ea"/>
                      </a:endParaRPr>
                    </a:p>
                  </a:txBody>
                  <a:tcPr anchor="ctr"/>
                </a:tc>
                <a:tc>
                  <a:txBody>
                    <a:bodyPr/>
                    <a:lstStyle/>
                    <a:p>
                      <a:r>
                        <a:rPr kumimoji="1" lang="ja-JP" altLang="en-US" sz="1200" dirty="0"/>
                        <a:t>ホールボディカウンタで検出。</a:t>
                      </a:r>
                      <a:r>
                        <a:rPr kumimoji="1" lang="en-US" altLang="ja-JP" sz="1200" dirty="0"/>
                        <a:t>6.7~16mSv</a:t>
                      </a:r>
                      <a:endParaRPr kumimoji="1" lang="ja-JP" altLang="en-US" sz="1200" dirty="0">
                        <a:latin typeface="+mn-ea"/>
                        <a:ea typeface="+mn-ea"/>
                      </a:endParaRPr>
                    </a:p>
                  </a:txBody>
                  <a:tcPr anchor="ctr"/>
                </a:tc>
                <a:extLst>
                  <a:ext uri="{0D108BD9-81ED-4DB2-BD59-A6C34878D82A}">
                    <a16:rowId xmlns:a16="http://schemas.microsoft.com/office/drawing/2014/main" val="3884259473"/>
                  </a:ext>
                </a:extLst>
              </a:tr>
              <a:tr h="415720">
                <a:tc vMerge="1">
                  <a:txBody>
                    <a:bodyPr/>
                    <a:lstStyle/>
                    <a:p>
                      <a:endParaRPr kumimoji="1" lang="ja-JP" altLang="en-US" dirty="0"/>
                    </a:p>
                  </a:txBody>
                  <a:tcPr/>
                </a:tc>
                <a:tc>
                  <a:txBody>
                    <a:bodyPr/>
                    <a:lstStyle/>
                    <a:p>
                      <a:r>
                        <a:rPr kumimoji="1" lang="ja-JP" altLang="en-US" sz="1200" dirty="0"/>
                        <a:t>居住または勤務する者</a:t>
                      </a:r>
                      <a:endParaRPr kumimoji="1" lang="en-US" altLang="ja-JP" sz="1200" dirty="0">
                        <a:latin typeface="+mn-ea"/>
                        <a:ea typeface="+mn-ea"/>
                      </a:endParaRPr>
                    </a:p>
                  </a:txBody>
                  <a:tcPr anchor="ctr"/>
                </a:tc>
                <a:tc>
                  <a:txBody>
                    <a:bodyPr/>
                    <a:lstStyle/>
                    <a:p>
                      <a:pPr algn="ctr"/>
                      <a:r>
                        <a:rPr kumimoji="1" lang="en-US" altLang="ja-JP" sz="1200" dirty="0"/>
                        <a:t>199</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0.01~21mSv</a:t>
                      </a:r>
                      <a:endParaRPr kumimoji="1" lang="ja-JP" altLang="en-US" sz="1200" dirty="0">
                        <a:latin typeface="+mn-ea"/>
                        <a:ea typeface="+mn-ea"/>
                      </a:endParaRPr>
                    </a:p>
                  </a:txBody>
                  <a:tcPr anchor="ctr"/>
                </a:tc>
                <a:extLst>
                  <a:ext uri="{0D108BD9-81ED-4DB2-BD59-A6C34878D82A}">
                    <a16:rowId xmlns:a16="http://schemas.microsoft.com/office/drawing/2014/main" val="1675652931"/>
                  </a:ext>
                </a:extLst>
              </a:tr>
              <a:tr h="268765">
                <a:tc vMerge="1">
                  <a:txBody>
                    <a:bodyPr/>
                    <a:lstStyle/>
                    <a:p>
                      <a:endParaRPr kumimoji="1" lang="ja-JP" altLang="en-US" sz="1200" dirty="0"/>
                    </a:p>
                  </a:txBody>
                  <a:tcPr vert="eaVert" anchor="ctr"/>
                </a:tc>
                <a:tc>
                  <a:txBody>
                    <a:bodyPr/>
                    <a:lstStyle/>
                    <a:p>
                      <a:r>
                        <a:rPr kumimoji="1" lang="ja-JP" altLang="en-US" sz="1200" dirty="0"/>
                        <a:t>一時滞在者</a:t>
                      </a:r>
                      <a:endParaRPr kumimoji="1" lang="en-US" altLang="ja-JP" sz="1200" dirty="0">
                        <a:latin typeface="+mn-ea"/>
                        <a:ea typeface="+mn-ea"/>
                      </a:endParaRPr>
                    </a:p>
                  </a:txBody>
                  <a:tcPr anchor="ctr"/>
                </a:tc>
                <a:tc>
                  <a:txBody>
                    <a:bodyPr/>
                    <a:lstStyle/>
                    <a:p>
                      <a:pPr algn="ctr"/>
                      <a:r>
                        <a:rPr kumimoji="1" lang="en-US" altLang="ja-JP" sz="1200" dirty="0"/>
                        <a:t>28</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0.01~3.6mSv</a:t>
                      </a:r>
                      <a:endParaRPr kumimoji="1" lang="ja-JP" altLang="en-US" sz="1200" dirty="0">
                        <a:latin typeface="+mn-ea"/>
                        <a:ea typeface="+mn-ea"/>
                      </a:endParaRPr>
                    </a:p>
                  </a:txBody>
                  <a:tcPr anchor="ctr"/>
                </a:tc>
                <a:extLst>
                  <a:ext uri="{0D108BD9-81ED-4DB2-BD59-A6C34878D82A}">
                    <a16:rowId xmlns:a16="http://schemas.microsoft.com/office/drawing/2014/main" val="1672287949"/>
                  </a:ext>
                </a:extLst>
              </a:tr>
            </a:tbl>
          </a:graphicData>
        </a:graphic>
      </p:graphicFrame>
      <p:sp>
        <p:nvSpPr>
          <p:cNvPr id="3" name="テキスト ボックス 2"/>
          <p:cNvSpPr txBox="1"/>
          <p:nvPr/>
        </p:nvSpPr>
        <p:spPr>
          <a:xfrm>
            <a:off x="5317573" y="6489119"/>
            <a:ext cx="2635131" cy="246221"/>
          </a:xfrm>
          <a:prstGeom prst="rect">
            <a:avLst/>
          </a:prstGeom>
          <a:noFill/>
        </p:spPr>
        <p:txBody>
          <a:bodyPr wrap="none" rtlCol="0">
            <a:spAutoFit/>
          </a:bodyPr>
          <a:lstStyle/>
          <a:p>
            <a:r>
              <a:rPr lang="ja-JP" altLang="en-US" sz="1000" dirty="0"/>
              <a:t>出典；第</a:t>
            </a:r>
            <a:r>
              <a:rPr lang="en-US" altLang="ja-JP" sz="1000" dirty="0"/>
              <a:t>83</a:t>
            </a:r>
            <a:r>
              <a:rPr lang="ja-JP" altLang="en-US" sz="1000" dirty="0"/>
              <a:t>回原子力安全委員会資料第４号</a:t>
            </a:r>
          </a:p>
        </p:txBody>
      </p:sp>
      <p:sp>
        <p:nvSpPr>
          <p:cNvPr id="6" name="スライド番号プレースホルダー 5">
            <a:extLst>
              <a:ext uri="{FF2B5EF4-FFF2-40B4-BE49-F238E27FC236}">
                <a16:creationId xmlns:a16="http://schemas.microsoft.com/office/drawing/2014/main" id="{B4C1C86C-BD35-9740-AC70-2FFFAC6D45C4}"/>
              </a:ext>
            </a:extLst>
          </p:cNvPr>
          <p:cNvSpPr>
            <a:spLocks noGrp="1"/>
          </p:cNvSpPr>
          <p:nvPr>
            <p:ph type="sldNum" sz="quarter" idx="12"/>
          </p:nvPr>
        </p:nvSpPr>
        <p:spPr/>
        <p:txBody>
          <a:bodyPr/>
          <a:lstStyle/>
          <a:p>
            <a:fld id="{A4B988E9-CCFF-0344-B6EF-C0EAF5B5B87D}" type="slidenum">
              <a:rPr kumimoji="1" lang="ja-JP" altLang="en-US" smtClean="0"/>
              <a:t>14</a:t>
            </a:fld>
            <a:endParaRPr kumimoji="1" lang="ja-JP" altLang="en-US"/>
          </a:p>
        </p:txBody>
      </p:sp>
    </p:spTree>
    <p:extLst>
      <p:ext uri="{BB962C8B-B14F-4D97-AF65-F5344CB8AC3E}">
        <p14:creationId xmlns:p14="http://schemas.microsoft.com/office/powerpoint/2010/main" val="259749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a:extLst>
              <a:ext uri="{FF2B5EF4-FFF2-40B4-BE49-F238E27FC236}">
                <a16:creationId xmlns:a16="http://schemas.microsoft.com/office/drawing/2014/main" id="{897727A8-F2B5-2244-A925-B64F5B8FFCAC}"/>
              </a:ext>
            </a:extLst>
          </p:cNvPr>
          <p:cNvSpPr/>
          <p:nvPr/>
        </p:nvSpPr>
        <p:spPr>
          <a:xfrm>
            <a:off x="4632512" y="1398494"/>
            <a:ext cx="3960300" cy="4948519"/>
          </a:xfrm>
          <a:prstGeom prst="roundRect">
            <a:avLst>
              <a:gd name="adj" fmla="val 665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F448B883-D9B0-CF48-A2A2-B0A61E33BE68}"/>
              </a:ext>
            </a:extLst>
          </p:cNvPr>
          <p:cNvSpPr/>
          <p:nvPr/>
        </p:nvSpPr>
        <p:spPr>
          <a:xfrm>
            <a:off x="537882" y="1398494"/>
            <a:ext cx="3960300" cy="4948519"/>
          </a:xfrm>
          <a:prstGeom prst="roundRect">
            <a:avLst>
              <a:gd name="adj" fmla="val 66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FDD2F07-9FE4-0045-AFDB-4C18EE6ED72F}"/>
              </a:ext>
            </a:extLst>
          </p:cNvPr>
          <p:cNvSpPr>
            <a:spLocks noGrp="1"/>
          </p:cNvSpPr>
          <p:nvPr>
            <p:ph type="title"/>
          </p:nvPr>
        </p:nvSpPr>
        <p:spPr/>
        <p:txBody>
          <a:bodyPr/>
          <a:lstStyle/>
          <a:p>
            <a:r>
              <a:rPr lang="ja-JP" altLang="en-US"/>
              <a:t>社会的影響と風評被害</a:t>
            </a:r>
          </a:p>
        </p:txBody>
      </p:sp>
      <p:sp>
        <p:nvSpPr>
          <p:cNvPr id="5" name="テキスト プレースホルダー 4">
            <a:extLst>
              <a:ext uri="{FF2B5EF4-FFF2-40B4-BE49-F238E27FC236}">
                <a16:creationId xmlns:a16="http://schemas.microsoft.com/office/drawing/2014/main" id="{65D83932-E6F0-7C44-B176-47DE9E6D4A33}"/>
              </a:ext>
            </a:extLst>
          </p:cNvPr>
          <p:cNvSpPr>
            <a:spLocks noGrp="1"/>
          </p:cNvSpPr>
          <p:nvPr>
            <p:ph type="body" idx="1"/>
          </p:nvPr>
        </p:nvSpPr>
        <p:spPr/>
        <p:txBody>
          <a:bodyPr/>
          <a:lstStyle/>
          <a:p>
            <a:r>
              <a:rPr lang="ja-JP" altLang="en-US"/>
              <a:t>社会的影響</a:t>
            </a:r>
          </a:p>
        </p:txBody>
      </p:sp>
      <p:sp>
        <p:nvSpPr>
          <p:cNvPr id="3" name="コンテンツ プレースホルダー 2">
            <a:extLst>
              <a:ext uri="{FF2B5EF4-FFF2-40B4-BE49-F238E27FC236}">
                <a16:creationId xmlns:a16="http://schemas.microsoft.com/office/drawing/2014/main" id="{A9E734E6-6E62-E04E-8780-30787F7F6EF1}"/>
              </a:ext>
            </a:extLst>
          </p:cNvPr>
          <p:cNvSpPr>
            <a:spLocks noGrp="1"/>
          </p:cNvSpPr>
          <p:nvPr>
            <p:ph sz="half" idx="2"/>
          </p:nvPr>
        </p:nvSpPr>
        <p:spPr>
          <a:xfrm>
            <a:off x="629842" y="2107097"/>
            <a:ext cx="3868340" cy="4433552"/>
          </a:xfrm>
        </p:spPr>
        <p:txBody>
          <a:bodyPr>
            <a:normAutofit fontScale="92500" lnSpcReduction="10000"/>
          </a:bodyPr>
          <a:lstStyle/>
          <a:p>
            <a:r>
              <a:rPr lang="ja-JP" altLang="en-US"/>
              <a:t>日常生活関連業務への影響</a:t>
            </a:r>
            <a:endParaRPr lang="en-US" altLang="ja-JP" dirty="0"/>
          </a:p>
          <a:p>
            <a:pPr lvl="1"/>
            <a:r>
              <a:rPr lang="en-US" altLang="ja-JP" dirty="0"/>
              <a:t>10km</a:t>
            </a:r>
            <a:r>
              <a:rPr lang="ja-JP" altLang="en-US"/>
              <a:t>圏内のスーパー、金融機関、ガソリンスタンド等が営業見合わせ</a:t>
            </a:r>
          </a:p>
          <a:p>
            <a:r>
              <a:rPr lang="ja-JP" altLang="en-US"/>
              <a:t>交通機関等への影響</a:t>
            </a:r>
            <a:endParaRPr lang="en-US" altLang="ja-JP" dirty="0"/>
          </a:p>
          <a:p>
            <a:pPr lvl="1"/>
            <a:r>
              <a:rPr lang="en-US" altLang="ja-JP" dirty="0"/>
              <a:t>JR</a:t>
            </a:r>
            <a:r>
              <a:rPr lang="ja-JP" altLang="en-US"/>
              <a:t>常磐線水戸～日立間運行停止</a:t>
            </a:r>
          </a:p>
          <a:p>
            <a:pPr lvl="1"/>
            <a:r>
              <a:rPr lang="ja-JP" altLang="en-US"/>
              <a:t>常磐自動車道、</a:t>
            </a:r>
            <a:r>
              <a:rPr lang="en-US" altLang="ja-JP" dirty="0"/>
              <a:t>JCO</a:t>
            </a:r>
            <a:r>
              <a:rPr lang="ja-JP" altLang="en-US"/>
              <a:t>周辺道路の交通規制</a:t>
            </a:r>
          </a:p>
          <a:p>
            <a:pPr lvl="1"/>
            <a:r>
              <a:rPr lang="en-US" altLang="ja-JP" dirty="0"/>
              <a:t>10km</a:t>
            </a:r>
            <a:r>
              <a:rPr lang="ja-JP" altLang="en-US"/>
              <a:t>圏内のバス、私鉄等運休</a:t>
            </a:r>
          </a:p>
          <a:p>
            <a:r>
              <a:rPr lang="ja-JP" altLang="en-US"/>
              <a:t>学校・公共施設への影響</a:t>
            </a:r>
            <a:endParaRPr lang="en-US" altLang="ja-JP" dirty="0"/>
          </a:p>
          <a:p>
            <a:pPr lvl="1"/>
            <a:r>
              <a:rPr lang="ja-JP" altLang="en-US"/>
              <a:t>学校</a:t>
            </a:r>
            <a:r>
              <a:rPr lang="en-US" altLang="ja-JP" dirty="0"/>
              <a:t>230</a:t>
            </a:r>
            <a:r>
              <a:rPr lang="ja-JP" altLang="en-US"/>
              <a:t>校が休校</a:t>
            </a:r>
          </a:p>
          <a:p>
            <a:pPr lvl="1"/>
            <a:r>
              <a:rPr lang="ja-JP" altLang="en-US"/>
              <a:t>公立の社会福祉施設等</a:t>
            </a:r>
            <a:r>
              <a:rPr lang="en-US" altLang="ja-JP" dirty="0"/>
              <a:t>67</a:t>
            </a:r>
            <a:r>
              <a:rPr lang="ja-JP" altLang="en-US"/>
              <a:t>施設が休館</a:t>
            </a:r>
          </a:p>
          <a:p>
            <a:endParaRPr lang="ja-JP" altLang="en-US"/>
          </a:p>
        </p:txBody>
      </p:sp>
      <p:sp>
        <p:nvSpPr>
          <p:cNvPr id="6" name="テキスト プレースホルダー 5">
            <a:extLst>
              <a:ext uri="{FF2B5EF4-FFF2-40B4-BE49-F238E27FC236}">
                <a16:creationId xmlns:a16="http://schemas.microsoft.com/office/drawing/2014/main" id="{971355B7-D0F4-7F4B-9B97-7B964B4EDB38}"/>
              </a:ext>
            </a:extLst>
          </p:cNvPr>
          <p:cNvSpPr>
            <a:spLocks noGrp="1"/>
          </p:cNvSpPr>
          <p:nvPr>
            <p:ph type="body" sz="quarter" idx="3"/>
          </p:nvPr>
        </p:nvSpPr>
        <p:spPr/>
        <p:txBody>
          <a:bodyPr/>
          <a:lstStyle/>
          <a:p>
            <a:r>
              <a:rPr lang="ja-JP" altLang="en-US"/>
              <a:t>風評被害</a:t>
            </a:r>
          </a:p>
        </p:txBody>
      </p:sp>
      <p:sp>
        <p:nvSpPr>
          <p:cNvPr id="7" name="コンテンツ プレースホルダー 6">
            <a:extLst>
              <a:ext uri="{FF2B5EF4-FFF2-40B4-BE49-F238E27FC236}">
                <a16:creationId xmlns:a16="http://schemas.microsoft.com/office/drawing/2014/main" id="{8BDBF6E6-FF57-2942-9F0B-6C5C756A3098}"/>
              </a:ext>
            </a:extLst>
          </p:cNvPr>
          <p:cNvSpPr>
            <a:spLocks noGrp="1"/>
          </p:cNvSpPr>
          <p:nvPr>
            <p:ph sz="quarter" idx="4"/>
          </p:nvPr>
        </p:nvSpPr>
        <p:spPr>
          <a:xfrm>
            <a:off x="4629150" y="2107097"/>
            <a:ext cx="3887391" cy="4433552"/>
          </a:xfrm>
        </p:spPr>
        <p:txBody>
          <a:bodyPr>
            <a:normAutofit fontScale="92500" lnSpcReduction="10000"/>
          </a:bodyPr>
          <a:lstStyle/>
          <a:p>
            <a:r>
              <a:rPr lang="ja-JP" altLang="en-US"/>
              <a:t>農畜産物への影響</a:t>
            </a:r>
            <a:endParaRPr lang="en-US" altLang="ja-JP" dirty="0"/>
          </a:p>
          <a:p>
            <a:pPr lvl="1"/>
            <a:r>
              <a:rPr lang="ja-JP" altLang="en-US"/>
              <a:t>米：</a:t>
            </a:r>
            <a:r>
              <a:rPr lang="en-US" altLang="ja-JP" dirty="0"/>
              <a:t>533</a:t>
            </a:r>
            <a:r>
              <a:rPr lang="ja-JP" altLang="en-US"/>
              <a:t>トン、</a:t>
            </a:r>
            <a:r>
              <a:rPr lang="en-US" altLang="ja-JP" dirty="0"/>
              <a:t>1</a:t>
            </a:r>
            <a:r>
              <a:rPr lang="ja-JP" altLang="en-US"/>
              <a:t>億</a:t>
            </a:r>
            <a:r>
              <a:rPr lang="en-US" altLang="ja-JP" dirty="0"/>
              <a:t>3600</a:t>
            </a:r>
            <a:r>
              <a:rPr lang="ja-JP" altLang="en-US"/>
              <a:t>万円分が出荷停止</a:t>
            </a:r>
          </a:p>
          <a:p>
            <a:pPr lvl="1"/>
            <a:r>
              <a:rPr lang="ja-JP" altLang="en-US"/>
              <a:t>青果物：一時取り引き停止、単価下落</a:t>
            </a:r>
            <a:endParaRPr lang="en-US" altLang="ja-JP" dirty="0"/>
          </a:p>
          <a:p>
            <a:pPr lvl="1"/>
            <a:r>
              <a:rPr lang="ja-JP" altLang="en-US"/>
              <a:t>畜産物：乳業メーカー取引停止、芝浦市場で半径</a:t>
            </a:r>
            <a:r>
              <a:rPr lang="en-US" altLang="ja-JP" dirty="0"/>
              <a:t>10km</a:t>
            </a:r>
            <a:r>
              <a:rPr lang="ja-JP" altLang="en-US"/>
              <a:t>以内の豚肉・牛肉の入荷拒否</a:t>
            </a:r>
          </a:p>
          <a:p>
            <a:pPr lvl="1"/>
            <a:r>
              <a:rPr lang="ja-JP" altLang="en-US"/>
              <a:t>水産物：シラス操業停止、消費地市場や量販店で受け入れを拒否</a:t>
            </a:r>
            <a:endParaRPr lang="en-US" altLang="ja-JP" dirty="0"/>
          </a:p>
          <a:p>
            <a:r>
              <a:rPr lang="ja-JP" altLang="en-US"/>
              <a:t>商工業への影響</a:t>
            </a:r>
            <a:endParaRPr lang="en-US" altLang="ja-JP" dirty="0"/>
          </a:p>
          <a:p>
            <a:pPr lvl="1"/>
            <a:r>
              <a:rPr lang="ja-JP" altLang="en-US"/>
              <a:t>売上減少、取引停止、製品の返品など</a:t>
            </a:r>
            <a:endParaRPr lang="en-US" altLang="ja-JP" dirty="0"/>
          </a:p>
          <a:p>
            <a:r>
              <a:rPr lang="ja-JP" altLang="en-US"/>
              <a:t>観光への影響</a:t>
            </a:r>
            <a:endParaRPr lang="en-US" altLang="ja-JP" dirty="0"/>
          </a:p>
          <a:p>
            <a:pPr lvl="1"/>
            <a:r>
              <a:rPr lang="ja-JP" altLang="en-US"/>
              <a:t>観光施設の予約キャンセル（１ヶ月間で</a:t>
            </a:r>
            <a:r>
              <a:rPr lang="en-US" altLang="ja-JP" dirty="0"/>
              <a:t>17,000</a:t>
            </a:r>
            <a:r>
              <a:rPr lang="ja-JP" altLang="en-US"/>
              <a:t>名以上）</a:t>
            </a:r>
          </a:p>
        </p:txBody>
      </p:sp>
      <p:sp>
        <p:nvSpPr>
          <p:cNvPr id="9" name="スライド番号プレースホルダー 8">
            <a:extLst>
              <a:ext uri="{FF2B5EF4-FFF2-40B4-BE49-F238E27FC236}">
                <a16:creationId xmlns:a16="http://schemas.microsoft.com/office/drawing/2014/main" id="{58C41F33-A64C-8D43-8292-390D38BE946F}"/>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409199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C49AA3-1744-CB4F-A02C-03DC99251F3B}"/>
              </a:ext>
            </a:extLst>
          </p:cNvPr>
          <p:cNvSpPr>
            <a:spLocks noGrp="1"/>
          </p:cNvSpPr>
          <p:nvPr>
            <p:ph type="title"/>
          </p:nvPr>
        </p:nvSpPr>
        <p:spPr/>
        <p:txBody>
          <a:bodyPr/>
          <a:lstStyle/>
          <a:p>
            <a:r>
              <a:rPr kumimoji="1" lang="ja-JP" altLang="en-US"/>
              <a:t>原子力安全・防災対策</a:t>
            </a:r>
          </a:p>
        </p:txBody>
      </p:sp>
      <p:sp>
        <p:nvSpPr>
          <p:cNvPr id="7" name="コンテンツ プレースホルダー 6">
            <a:extLst>
              <a:ext uri="{FF2B5EF4-FFF2-40B4-BE49-F238E27FC236}">
                <a16:creationId xmlns:a16="http://schemas.microsoft.com/office/drawing/2014/main" id="{02BF8EBB-44BF-0844-8A3D-B2D158844A92}"/>
              </a:ext>
            </a:extLst>
          </p:cNvPr>
          <p:cNvSpPr>
            <a:spLocks noGrp="1"/>
          </p:cNvSpPr>
          <p:nvPr>
            <p:ph idx="1"/>
          </p:nvPr>
        </p:nvSpPr>
        <p:spPr/>
        <p:txBody>
          <a:bodyPr/>
          <a:lstStyle/>
          <a:p>
            <a:pPr>
              <a:lnSpc>
                <a:spcPct val="100000"/>
              </a:lnSpc>
            </a:pPr>
            <a:r>
              <a:rPr lang="ja-JP" altLang="en-US"/>
              <a:t>原子力安全規制の抜本的強化と原子力災害に係わる防災対策について、平成</a:t>
            </a:r>
            <a:r>
              <a:rPr lang="en-US" altLang="ja-JP" dirty="0"/>
              <a:t>11</a:t>
            </a:r>
            <a:r>
              <a:rPr lang="ja-JP" altLang="en-US"/>
              <a:t>年</a:t>
            </a:r>
            <a:r>
              <a:rPr lang="en-US" altLang="ja-JP" dirty="0"/>
              <a:t>12</a:t>
            </a:r>
            <a:r>
              <a:rPr lang="ja-JP" altLang="en-US"/>
              <a:t>月</a:t>
            </a:r>
            <a:r>
              <a:rPr lang="en-US" altLang="ja-JP" dirty="0"/>
              <a:t>13</a:t>
            </a:r>
            <a:r>
              <a:rPr lang="ja-JP" altLang="en-US"/>
              <a:t>日に「原子炉等規制法」の一部改正と「原子力災害対策特別措置法」が成立</a:t>
            </a:r>
            <a:endParaRPr lang="en-US" altLang="ja-JP" dirty="0"/>
          </a:p>
          <a:p>
            <a:pPr>
              <a:lnSpc>
                <a:spcPct val="100000"/>
              </a:lnSpc>
            </a:pPr>
            <a:r>
              <a:rPr kumimoji="1" lang="ja-JP" altLang="en-US"/>
              <a:t>緊急被ばく医療体制の整備</a:t>
            </a:r>
            <a:endParaRPr kumimoji="1" lang="en-US" altLang="ja-JP" dirty="0"/>
          </a:p>
          <a:p>
            <a:pPr lvl="1">
              <a:lnSpc>
                <a:spcPct val="100000"/>
              </a:lnSpc>
            </a:pPr>
            <a:r>
              <a:rPr kumimoji="1" lang="ja-JP" altLang="en-US"/>
              <a:t>「緊急被ばく医療のあり方について」（平成</a:t>
            </a:r>
            <a:r>
              <a:rPr kumimoji="1" lang="en-US" altLang="ja-JP" dirty="0"/>
              <a:t>13</a:t>
            </a:r>
            <a:r>
              <a:rPr lang="ja-JP" altLang="en-US"/>
              <a:t>年</a:t>
            </a:r>
            <a:r>
              <a:rPr lang="en-US" altLang="ja-JP" dirty="0"/>
              <a:t>6</a:t>
            </a:r>
            <a:r>
              <a:rPr lang="ja-JP" altLang="en-US"/>
              <a:t>月（平成</a:t>
            </a:r>
            <a:r>
              <a:rPr lang="en-US" altLang="ja-JP" dirty="0"/>
              <a:t>20</a:t>
            </a:r>
            <a:r>
              <a:rPr lang="ja-JP" altLang="en-US"/>
              <a:t>年</a:t>
            </a:r>
            <a:r>
              <a:rPr lang="en-US" altLang="ja-JP" dirty="0"/>
              <a:t>10</a:t>
            </a:r>
            <a:r>
              <a:rPr lang="ja-JP" altLang="en-US"/>
              <a:t>月一部改定</a:t>
            </a:r>
            <a:r>
              <a:rPr kumimoji="1" lang="ja-JP" altLang="en-US"/>
              <a:t>）原子力安全委員会　原子力施設等防災部会</a:t>
            </a:r>
            <a:endParaRPr kumimoji="1" lang="en-US" altLang="ja-JP" dirty="0"/>
          </a:p>
          <a:p>
            <a:pPr lvl="2">
              <a:lnSpc>
                <a:spcPct val="100000"/>
              </a:lnSpc>
            </a:pPr>
            <a:r>
              <a:rPr lang="ja-JP" altLang="en-US"/>
              <a:t>命の視点を最重要視し、包括的かつ一元的な緊急被ばく医療のあり方とその具体的な対策を取りまとめ</a:t>
            </a:r>
            <a:endParaRPr lang="en-US" altLang="ja-JP" dirty="0"/>
          </a:p>
          <a:p>
            <a:pPr lvl="2">
              <a:lnSpc>
                <a:spcPct val="100000"/>
              </a:lnSpc>
            </a:pPr>
            <a:r>
              <a:rPr kumimoji="1" lang="ja-JP" altLang="en-US"/>
              <a:t>原子力事業所の従事者と周辺住民等を分け隔てなく、平等に治療する共通認識の確認</a:t>
            </a:r>
            <a:endParaRPr kumimoji="1" lang="en-US" altLang="ja-JP" dirty="0"/>
          </a:p>
          <a:p>
            <a:pPr lvl="2">
              <a:lnSpc>
                <a:spcPct val="100000"/>
              </a:lnSpc>
            </a:pPr>
            <a:r>
              <a:rPr lang="ja-JP" altLang="en-US"/>
              <a:t>緊急被ばく医療に関わるすべての関係者が適切な研修及び訓練を受けることにより、被ばく患者の診療に際し不安を感じずに、円滑かつ迅速に患者を診療できる具体的体制を提言</a:t>
            </a:r>
            <a:endParaRPr lang="en-US" altLang="ja-JP" dirty="0"/>
          </a:p>
          <a:p>
            <a:pPr lvl="2">
              <a:lnSpc>
                <a:spcPct val="100000"/>
              </a:lnSpc>
            </a:pPr>
            <a:r>
              <a:rPr kumimoji="1" lang="ja-JP" altLang="en-US"/>
              <a:t>原子力関連施設での事象に限らず、放射性物質が関係した緊急事態をも視野に入れて策定</a:t>
            </a:r>
          </a:p>
        </p:txBody>
      </p:sp>
      <p:sp>
        <p:nvSpPr>
          <p:cNvPr id="4" name="スライド番号プレースホルダー 3">
            <a:extLst>
              <a:ext uri="{FF2B5EF4-FFF2-40B4-BE49-F238E27FC236}">
                <a16:creationId xmlns:a16="http://schemas.microsoft.com/office/drawing/2014/main" id="{4A2C552E-5E25-544D-A295-C3173539A543}"/>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54961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8E749-83F4-3F4C-90E3-47F76584F7B3}"/>
              </a:ext>
            </a:extLst>
          </p:cNvPr>
          <p:cNvSpPr>
            <a:spLocks noGrp="1"/>
          </p:cNvSpPr>
          <p:nvPr>
            <p:ph type="title"/>
          </p:nvPr>
        </p:nvSpPr>
        <p:spPr/>
        <p:txBody>
          <a:bodyPr/>
          <a:lstStyle/>
          <a:p>
            <a:r>
              <a:rPr lang="ja-JP" altLang="en-US"/>
              <a:t>東京電力</a:t>
            </a:r>
            <a:br>
              <a:rPr lang="en-US" altLang="ja-JP" dirty="0"/>
            </a:br>
            <a:r>
              <a:rPr lang="ja-JP" altLang="en-US"/>
              <a:t>福島第一原子力発電所事故</a:t>
            </a:r>
            <a:br>
              <a:rPr lang="en-US" altLang="ja-JP" dirty="0"/>
            </a:br>
            <a:r>
              <a:rPr lang="en-US" altLang="ja-JP" dirty="0"/>
              <a:t>2011</a:t>
            </a:r>
            <a:r>
              <a:rPr lang="ja-JP" altLang="en-US"/>
              <a:t>年</a:t>
            </a:r>
            <a:r>
              <a:rPr lang="en-US" altLang="ja-JP" dirty="0"/>
              <a:t> </a:t>
            </a:r>
            <a:r>
              <a:rPr lang="ja-JP" altLang="en-US"/>
              <a:t>福島県</a:t>
            </a:r>
            <a:endParaRPr kumimoji="1" lang="ja-JP" altLang="en-US"/>
          </a:p>
        </p:txBody>
      </p:sp>
      <p:sp>
        <p:nvSpPr>
          <p:cNvPr id="3" name="テキスト プレースホルダー 2">
            <a:extLst>
              <a:ext uri="{FF2B5EF4-FFF2-40B4-BE49-F238E27FC236}">
                <a16:creationId xmlns:a16="http://schemas.microsoft.com/office/drawing/2014/main" id="{7A963299-D8D8-544A-9E8B-0F0E8868E1BD}"/>
              </a:ext>
            </a:extLst>
          </p:cNvPr>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FA58B3-B518-244C-8867-A8097E1842F6}"/>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410902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2817-F7C6-9E47-A85C-ED9B764AFCD8}"/>
              </a:ext>
            </a:extLst>
          </p:cNvPr>
          <p:cNvSpPr>
            <a:spLocks noGrp="1"/>
          </p:cNvSpPr>
          <p:nvPr>
            <p:ph type="title"/>
          </p:nvPr>
        </p:nvSpPr>
        <p:spPr/>
        <p:txBody>
          <a:bodyPr/>
          <a:lstStyle/>
          <a:p>
            <a:r>
              <a:rPr kumimoji="1" lang="ja-JP" altLang="en-US"/>
              <a:t>事故の経過</a:t>
            </a:r>
          </a:p>
        </p:txBody>
      </p:sp>
      <p:sp>
        <p:nvSpPr>
          <p:cNvPr id="4" name="スライド番号プレースホルダー 3">
            <a:extLst>
              <a:ext uri="{FF2B5EF4-FFF2-40B4-BE49-F238E27FC236}">
                <a16:creationId xmlns:a16="http://schemas.microsoft.com/office/drawing/2014/main" id="{61FFEAFA-B3FA-7A4F-83CA-A79DAA11F5A0}"/>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pic>
        <p:nvPicPr>
          <p:cNvPr id="3" name="図 2" descr="ダイアグラム&#10;&#10;自動的に生成された説明">
            <a:extLst>
              <a:ext uri="{FF2B5EF4-FFF2-40B4-BE49-F238E27FC236}">
                <a16:creationId xmlns:a16="http://schemas.microsoft.com/office/drawing/2014/main" id="{40057CF8-81A5-EFAB-9637-1411B9EEEECB}"/>
              </a:ext>
            </a:extLst>
          </p:cNvPr>
          <p:cNvPicPr>
            <a:picLocks noChangeAspect="1"/>
          </p:cNvPicPr>
          <p:nvPr/>
        </p:nvPicPr>
        <p:blipFill rotWithShape="1">
          <a:blip r:embed="rId3"/>
          <a:srcRect t="654"/>
          <a:stretch/>
        </p:blipFill>
        <p:spPr>
          <a:xfrm>
            <a:off x="242412" y="1114360"/>
            <a:ext cx="8667087" cy="5722373"/>
          </a:xfrm>
          <a:prstGeom prst="rect">
            <a:avLst/>
          </a:prstGeom>
        </p:spPr>
      </p:pic>
    </p:spTree>
    <p:extLst>
      <p:ext uri="{BB962C8B-B14F-4D97-AF65-F5344CB8AC3E}">
        <p14:creationId xmlns:p14="http://schemas.microsoft.com/office/powerpoint/2010/main" val="163284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8D130-EED8-DD48-AA32-6F4614219AF3}"/>
              </a:ext>
            </a:extLst>
          </p:cNvPr>
          <p:cNvSpPr>
            <a:spLocks noGrp="1"/>
          </p:cNvSpPr>
          <p:nvPr>
            <p:ph type="title"/>
          </p:nvPr>
        </p:nvSpPr>
        <p:spPr/>
        <p:txBody>
          <a:bodyPr/>
          <a:lstStyle/>
          <a:p>
            <a:r>
              <a:rPr kumimoji="1" lang="ja-JP" altLang="en-US"/>
              <a:t>事故の経過</a:t>
            </a:r>
          </a:p>
        </p:txBody>
      </p:sp>
      <p:sp>
        <p:nvSpPr>
          <p:cNvPr id="5" name="スライド番号プレースホルダー 4">
            <a:extLst>
              <a:ext uri="{FF2B5EF4-FFF2-40B4-BE49-F238E27FC236}">
                <a16:creationId xmlns:a16="http://schemas.microsoft.com/office/drawing/2014/main" id="{F782DDD9-7E0B-5A40-9D74-E2FC9E883795}"/>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pic>
        <p:nvPicPr>
          <p:cNvPr id="4" name="図 3" descr="ダイアグラム&#10;&#10;自動的に生成された説明">
            <a:extLst>
              <a:ext uri="{FF2B5EF4-FFF2-40B4-BE49-F238E27FC236}">
                <a16:creationId xmlns:a16="http://schemas.microsoft.com/office/drawing/2014/main" id="{1B1F5FA3-EBF8-083F-CAEF-837CC0A413BE}"/>
              </a:ext>
            </a:extLst>
          </p:cNvPr>
          <p:cNvPicPr>
            <a:picLocks noChangeAspect="1"/>
          </p:cNvPicPr>
          <p:nvPr/>
        </p:nvPicPr>
        <p:blipFill rotWithShape="1">
          <a:blip r:embed="rId3"/>
          <a:srcRect/>
          <a:stretch/>
        </p:blipFill>
        <p:spPr>
          <a:xfrm>
            <a:off x="221146" y="1109936"/>
            <a:ext cx="8612918" cy="5724000"/>
          </a:xfrm>
          <a:prstGeom prst="rect">
            <a:avLst/>
          </a:prstGeom>
        </p:spPr>
      </p:pic>
    </p:spTree>
    <p:extLst>
      <p:ext uri="{BB962C8B-B14F-4D97-AF65-F5344CB8AC3E}">
        <p14:creationId xmlns:p14="http://schemas.microsoft.com/office/powerpoint/2010/main" val="266066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B8685A3-A051-5F48-B3C0-F45576441BE8}"/>
              </a:ext>
            </a:extLst>
          </p:cNvPr>
          <p:cNvSpPr>
            <a:spLocks noGrp="1"/>
          </p:cNvSpPr>
          <p:nvPr>
            <p:ph type="title"/>
          </p:nvPr>
        </p:nvSpPr>
        <p:spPr/>
        <p:txBody>
          <a:bodyPr>
            <a:normAutofit fontScale="90000"/>
          </a:bodyPr>
          <a:lstStyle/>
          <a:p>
            <a:r>
              <a:rPr lang="ja-JP" altLang="en-US"/>
              <a:t>国際原子力事象評価尺度</a:t>
            </a:r>
            <a:br>
              <a:rPr lang="en-US" altLang="ja-JP" dirty="0"/>
            </a:br>
            <a:r>
              <a:rPr lang="en-US" altLang="ja-JP" dirty="0"/>
              <a:t>INES: International Nuclear Event Scale</a:t>
            </a:r>
            <a:endParaRPr kumimoji="1" lang="ja-JP" altLang="en-US"/>
          </a:p>
        </p:txBody>
      </p:sp>
      <p:sp>
        <p:nvSpPr>
          <p:cNvPr id="6" name="コンテンツ プレースホルダー 5">
            <a:extLst>
              <a:ext uri="{FF2B5EF4-FFF2-40B4-BE49-F238E27FC236}">
                <a16:creationId xmlns:a16="http://schemas.microsoft.com/office/drawing/2014/main" id="{7627EBA9-BFB6-5045-9471-6367968928CA}"/>
              </a:ext>
            </a:extLst>
          </p:cNvPr>
          <p:cNvSpPr>
            <a:spLocks noGrp="1"/>
          </p:cNvSpPr>
          <p:nvPr>
            <p:ph idx="1"/>
          </p:nvPr>
        </p:nvSpPr>
        <p:spPr/>
        <p:txBody>
          <a:bodyPr/>
          <a:lstStyle/>
          <a:p>
            <a:r>
              <a:rPr lang="ja-JP" altLang="en-US" sz="1800" dirty="0">
                <a:latin typeface="+mn-ea"/>
              </a:rPr>
              <a:t>国際原子力機関 </a:t>
            </a:r>
            <a:r>
              <a:rPr lang="en-US" altLang="ja-JP" sz="1800" dirty="0">
                <a:latin typeface="+mn-ea"/>
              </a:rPr>
              <a:t>(IAEA)</a:t>
            </a:r>
            <a:r>
              <a:rPr lang="ja-JP" altLang="en-US" sz="1800" dirty="0">
                <a:latin typeface="+mn-ea"/>
              </a:rPr>
              <a:t>及び経済協力開発機構原子力機関 </a:t>
            </a:r>
            <a:r>
              <a:rPr lang="en-US" altLang="ja-JP" sz="1800" dirty="0">
                <a:latin typeface="+mn-ea"/>
              </a:rPr>
              <a:t>(OECD/NEA)</a:t>
            </a:r>
            <a:r>
              <a:rPr lang="ja-JP" altLang="en-US" sz="1800" dirty="0">
                <a:latin typeface="+mn-ea"/>
              </a:rPr>
              <a:t>により制定（</a:t>
            </a:r>
            <a:r>
              <a:rPr lang="en-US" altLang="ja-JP" sz="1800" dirty="0">
                <a:latin typeface="+mn-ea"/>
              </a:rPr>
              <a:t>1992</a:t>
            </a:r>
            <a:r>
              <a:rPr lang="ja-JP" altLang="en-US" sz="1800" dirty="0">
                <a:latin typeface="+mn-ea"/>
              </a:rPr>
              <a:t>年より採用）</a:t>
            </a:r>
          </a:p>
          <a:p>
            <a:r>
              <a:rPr lang="ja-JP" altLang="en-US" sz="1800" dirty="0">
                <a:latin typeface="+mn-ea"/>
              </a:rPr>
              <a:t>放射線源に関連して発生した事象が公衆の安全にどの程度の意味を持つのか迅速かつ一貫して伝えるための指標</a:t>
            </a:r>
          </a:p>
          <a:p>
            <a:endParaRPr kumimoji="1" lang="ja-JP" altLang="en-US" dirty="0"/>
          </a:p>
        </p:txBody>
      </p:sp>
      <p:pic>
        <p:nvPicPr>
          <p:cNvPr id="3" name="図 2">
            <a:extLst>
              <a:ext uri="{FF2B5EF4-FFF2-40B4-BE49-F238E27FC236}">
                <a16:creationId xmlns:a16="http://schemas.microsoft.com/office/drawing/2014/main" id="{B9C1B3A2-D85F-F04D-A259-933723FCC3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5008" y="2423741"/>
            <a:ext cx="6593983" cy="4326241"/>
          </a:xfrm>
          <a:prstGeom prst="rect">
            <a:avLst/>
          </a:prstGeom>
        </p:spPr>
      </p:pic>
      <p:sp>
        <p:nvSpPr>
          <p:cNvPr id="4" name="スライド番号プレースホルダー 3">
            <a:extLst>
              <a:ext uri="{FF2B5EF4-FFF2-40B4-BE49-F238E27FC236}">
                <a16:creationId xmlns:a16="http://schemas.microsoft.com/office/drawing/2014/main" id="{B5D1286C-35D9-7F4F-99CD-F7CF2D9E7AB0}"/>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
        <p:nvSpPr>
          <p:cNvPr id="2" name="テキスト ボックス 1">
            <a:extLst>
              <a:ext uri="{FF2B5EF4-FFF2-40B4-BE49-F238E27FC236}">
                <a16:creationId xmlns:a16="http://schemas.microsoft.com/office/drawing/2014/main" id="{34E2F176-CF17-041D-4FD8-B7313F0876D9}"/>
              </a:ext>
            </a:extLst>
          </p:cNvPr>
          <p:cNvSpPr txBox="1"/>
          <p:nvPr/>
        </p:nvSpPr>
        <p:spPr>
          <a:xfrm>
            <a:off x="5448969" y="2471605"/>
            <a:ext cx="2298938" cy="261610"/>
          </a:xfrm>
          <a:prstGeom prst="rect">
            <a:avLst/>
          </a:prstGeom>
          <a:solidFill>
            <a:schemeClr val="bg1"/>
          </a:solidFill>
        </p:spPr>
        <p:txBody>
          <a:bodyPr wrap="square" rtlCol="0">
            <a:spAutoFit/>
          </a:bodyPr>
          <a:lstStyle/>
          <a:p>
            <a:r>
              <a:rPr kumimoji="1" lang="ja-JP" altLang="en-US" sz="1100" b="1" dirty="0"/>
              <a:t>チョルノービリ原発事故（</a:t>
            </a:r>
            <a:r>
              <a:rPr kumimoji="1" lang="en-US" altLang="ja-JP" sz="1100" b="1" dirty="0"/>
              <a:t>1986)</a:t>
            </a:r>
            <a:endParaRPr kumimoji="1" lang="ja-JP" altLang="en-US" sz="1100" b="1" dirty="0"/>
          </a:p>
        </p:txBody>
      </p:sp>
    </p:spTree>
    <p:extLst>
      <p:ext uri="{BB962C8B-B14F-4D97-AF65-F5344CB8AC3E}">
        <p14:creationId xmlns:p14="http://schemas.microsoft.com/office/powerpoint/2010/main" val="78616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69B024D-F0A8-ECF2-BF44-683A6F38E6E3}"/>
              </a:ext>
            </a:extLst>
          </p:cNvPr>
          <p:cNvPicPr>
            <a:picLocks noChangeAspect="1"/>
          </p:cNvPicPr>
          <p:nvPr/>
        </p:nvPicPr>
        <p:blipFill>
          <a:blip r:embed="rId3"/>
          <a:stretch>
            <a:fillRect/>
          </a:stretch>
        </p:blipFill>
        <p:spPr>
          <a:xfrm>
            <a:off x="444129" y="1100984"/>
            <a:ext cx="8151228" cy="5730130"/>
          </a:xfrm>
          <a:prstGeom prst="rect">
            <a:avLst/>
          </a:prstGeom>
        </p:spPr>
      </p:pic>
      <p:sp>
        <p:nvSpPr>
          <p:cNvPr id="2" name="タイトル 1">
            <a:extLst>
              <a:ext uri="{FF2B5EF4-FFF2-40B4-BE49-F238E27FC236}">
                <a16:creationId xmlns:a16="http://schemas.microsoft.com/office/drawing/2014/main" id="{8166C772-EF29-864A-B140-6193D3BB9448}"/>
              </a:ext>
            </a:extLst>
          </p:cNvPr>
          <p:cNvSpPr>
            <a:spLocks noGrp="1"/>
          </p:cNvSpPr>
          <p:nvPr>
            <p:ph type="title"/>
          </p:nvPr>
        </p:nvSpPr>
        <p:spPr/>
        <p:txBody>
          <a:bodyPr/>
          <a:lstStyle/>
          <a:p>
            <a:r>
              <a:rPr kumimoji="1" lang="ja-JP" altLang="en-US"/>
              <a:t>住民の避難経路</a:t>
            </a:r>
          </a:p>
        </p:txBody>
      </p:sp>
      <p:sp>
        <p:nvSpPr>
          <p:cNvPr id="7" name="角丸四角形 6">
            <a:extLst>
              <a:ext uri="{FF2B5EF4-FFF2-40B4-BE49-F238E27FC236}">
                <a16:creationId xmlns:a16="http://schemas.microsoft.com/office/drawing/2014/main" id="{B941989F-C8B3-A249-BC76-84B8EB8E0C56}"/>
              </a:ext>
            </a:extLst>
          </p:cNvPr>
          <p:cNvSpPr/>
          <p:nvPr/>
        </p:nvSpPr>
        <p:spPr>
          <a:xfrm>
            <a:off x="2495847" y="3138340"/>
            <a:ext cx="4275475"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メイリオ" pitchFamily="50" charset="-128"/>
                <a:ea typeface="メイリオ" pitchFamily="50" charset="-128"/>
              </a:rPr>
              <a:t>外部被ばく線量推定</a:t>
            </a:r>
            <a:endParaRPr kumimoji="1" lang="en-US" altLang="ja-JP" sz="3200" dirty="0">
              <a:latin typeface="メイリオ" pitchFamily="50" charset="-128"/>
              <a:ea typeface="メイリオ" pitchFamily="50" charset="-128"/>
            </a:endParaRPr>
          </a:p>
          <a:p>
            <a:pPr algn="ctr"/>
            <a:r>
              <a:rPr kumimoji="1" lang="ja-JP" altLang="en-US" sz="3200" dirty="0">
                <a:latin typeface="メイリオ" pitchFamily="50" charset="-128"/>
                <a:ea typeface="メイリオ" pitchFamily="50" charset="-128"/>
              </a:rPr>
              <a:t>の材料となる</a:t>
            </a:r>
          </a:p>
        </p:txBody>
      </p:sp>
      <p:sp>
        <p:nvSpPr>
          <p:cNvPr id="9" name="スライド番号プレースホルダー 8">
            <a:extLst>
              <a:ext uri="{FF2B5EF4-FFF2-40B4-BE49-F238E27FC236}">
                <a16:creationId xmlns:a16="http://schemas.microsoft.com/office/drawing/2014/main" id="{E16C6EED-3199-9544-AA20-B520BE382FE9}"/>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61504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328897-9659-1241-8CB7-E3BBFF90A20C}"/>
              </a:ext>
            </a:extLst>
          </p:cNvPr>
          <p:cNvSpPr>
            <a:spLocks noGrp="1"/>
          </p:cNvSpPr>
          <p:nvPr>
            <p:ph type="title"/>
          </p:nvPr>
        </p:nvSpPr>
        <p:spPr/>
        <p:txBody>
          <a:bodyPr>
            <a:noAutofit/>
          </a:bodyPr>
          <a:lstStyle/>
          <a:p>
            <a:r>
              <a:rPr kumimoji="1" lang="ja-JP" altLang="en-US" sz="2800"/>
              <a:t>ホールボディ・カウンタによる内部被ばく検査の実施結果</a:t>
            </a:r>
          </a:p>
        </p:txBody>
      </p:sp>
      <p:sp>
        <p:nvSpPr>
          <p:cNvPr id="4" name="スライド番号プレースホルダー 3">
            <a:extLst>
              <a:ext uri="{FF2B5EF4-FFF2-40B4-BE49-F238E27FC236}">
                <a16:creationId xmlns:a16="http://schemas.microsoft.com/office/drawing/2014/main" id="{2EEC5F0C-FFD5-F34C-8473-80EF1C8CE601}"/>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
        <p:nvSpPr>
          <p:cNvPr id="5" name="コンテンツ プレースホルダー 4">
            <a:extLst>
              <a:ext uri="{FF2B5EF4-FFF2-40B4-BE49-F238E27FC236}">
                <a16:creationId xmlns:a16="http://schemas.microsoft.com/office/drawing/2014/main" id="{CB3505C0-BF86-C4F5-14A7-0F8D330C64D2}"/>
              </a:ext>
            </a:extLst>
          </p:cNvPr>
          <p:cNvSpPr>
            <a:spLocks noGrp="1"/>
          </p:cNvSpPr>
          <p:nvPr>
            <p:ph idx="1"/>
          </p:nvPr>
        </p:nvSpPr>
        <p:spPr/>
        <p:txBody>
          <a:bodyPr/>
          <a:lstStyle/>
          <a:p>
            <a:endParaRPr lang="ja-JP" altLang="en-US"/>
          </a:p>
        </p:txBody>
      </p:sp>
      <p:pic>
        <p:nvPicPr>
          <p:cNvPr id="6" name="図 5" descr="テーブル&#10;&#10;自動的に生成された説明">
            <a:extLst>
              <a:ext uri="{FF2B5EF4-FFF2-40B4-BE49-F238E27FC236}">
                <a16:creationId xmlns:a16="http://schemas.microsoft.com/office/drawing/2014/main" id="{F66F0D58-74B7-A49A-8BFE-27680181971F}"/>
              </a:ext>
            </a:extLst>
          </p:cNvPr>
          <p:cNvPicPr>
            <a:picLocks noChangeAspect="1"/>
          </p:cNvPicPr>
          <p:nvPr/>
        </p:nvPicPr>
        <p:blipFill>
          <a:blip r:embed="rId3"/>
          <a:stretch>
            <a:fillRect/>
          </a:stretch>
        </p:blipFill>
        <p:spPr>
          <a:xfrm>
            <a:off x="221146" y="1121872"/>
            <a:ext cx="8695031" cy="5688000"/>
          </a:xfrm>
          <a:prstGeom prst="rect">
            <a:avLst/>
          </a:prstGeom>
        </p:spPr>
      </p:pic>
    </p:spTree>
    <p:extLst>
      <p:ext uri="{BB962C8B-B14F-4D97-AF65-F5344CB8AC3E}">
        <p14:creationId xmlns:p14="http://schemas.microsoft.com/office/powerpoint/2010/main" val="412429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10;&#10;自動的に生成された説明">
            <a:extLst>
              <a:ext uri="{FF2B5EF4-FFF2-40B4-BE49-F238E27FC236}">
                <a16:creationId xmlns:a16="http://schemas.microsoft.com/office/drawing/2014/main" id="{FDA840FF-E0AF-A132-8FFD-86D1054A8577}"/>
              </a:ext>
            </a:extLst>
          </p:cNvPr>
          <p:cNvPicPr>
            <a:picLocks noChangeAspect="1"/>
          </p:cNvPicPr>
          <p:nvPr/>
        </p:nvPicPr>
        <p:blipFill>
          <a:blip r:embed="rId3"/>
          <a:stretch>
            <a:fillRect/>
          </a:stretch>
        </p:blipFill>
        <p:spPr>
          <a:xfrm>
            <a:off x="279172" y="1123512"/>
            <a:ext cx="8585655" cy="5688000"/>
          </a:xfrm>
          <a:prstGeom prst="rect">
            <a:avLst/>
          </a:prstGeom>
        </p:spPr>
      </p:pic>
      <p:sp>
        <p:nvSpPr>
          <p:cNvPr id="2" name="タイトル 1">
            <a:extLst>
              <a:ext uri="{FF2B5EF4-FFF2-40B4-BE49-F238E27FC236}">
                <a16:creationId xmlns:a16="http://schemas.microsoft.com/office/drawing/2014/main" id="{FF201DAD-5A7C-3348-91F9-B62616221FCD}"/>
              </a:ext>
            </a:extLst>
          </p:cNvPr>
          <p:cNvSpPr>
            <a:spLocks noGrp="1"/>
          </p:cNvSpPr>
          <p:nvPr>
            <p:ph type="title"/>
          </p:nvPr>
        </p:nvSpPr>
        <p:spPr/>
        <p:txBody>
          <a:bodyPr/>
          <a:lstStyle/>
          <a:p>
            <a:r>
              <a:rPr kumimoji="1" lang="ja-JP" altLang="en-US"/>
              <a:t>小児甲状腺スクリーニング調査</a:t>
            </a:r>
          </a:p>
        </p:txBody>
      </p:sp>
      <p:sp>
        <p:nvSpPr>
          <p:cNvPr id="5" name="テキスト ボックス 4">
            <a:extLst>
              <a:ext uri="{FF2B5EF4-FFF2-40B4-BE49-F238E27FC236}">
                <a16:creationId xmlns:a16="http://schemas.microsoft.com/office/drawing/2014/main" id="{D6233986-6016-8740-80F7-9E339F4F588A}"/>
              </a:ext>
            </a:extLst>
          </p:cNvPr>
          <p:cNvSpPr txBox="1"/>
          <p:nvPr/>
        </p:nvSpPr>
        <p:spPr>
          <a:xfrm>
            <a:off x="2904833" y="3653791"/>
            <a:ext cx="3065263"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400" dirty="0">
                <a:latin typeface="+mn-ea"/>
              </a:rPr>
              <a:t>SPEEDI</a:t>
            </a:r>
            <a:r>
              <a:rPr kumimoji="1" lang="ja-JP" altLang="en-US" sz="1400" dirty="0">
                <a:latin typeface="+mn-ea"/>
              </a:rPr>
              <a:t>等で甲状腺等価線量が</a:t>
            </a:r>
            <a:endParaRPr kumimoji="1" lang="en-US" altLang="ja-JP" sz="1400" dirty="0">
              <a:latin typeface="+mn-ea"/>
            </a:endParaRPr>
          </a:p>
          <a:p>
            <a:r>
              <a:rPr lang="ja-JP" altLang="en-US" sz="1400" dirty="0">
                <a:latin typeface="+mn-ea"/>
              </a:rPr>
              <a:t>高いと見積もられた地域の</a:t>
            </a:r>
            <a:endParaRPr lang="en-US" altLang="ja-JP" sz="1400" dirty="0">
              <a:latin typeface="+mn-ea"/>
            </a:endParaRPr>
          </a:p>
          <a:p>
            <a:r>
              <a:rPr kumimoji="1" lang="ja-JP" altLang="en-US" sz="1400" dirty="0">
                <a:latin typeface="+mn-ea"/>
              </a:rPr>
              <a:t>小児（</a:t>
            </a:r>
            <a:r>
              <a:rPr kumimoji="1" lang="en-US" altLang="ja-JP" sz="1400" dirty="0">
                <a:latin typeface="+mn-ea"/>
              </a:rPr>
              <a:t>1</a:t>
            </a:r>
            <a:r>
              <a:rPr kumimoji="1" lang="ja-JP" altLang="en-US" sz="1400" dirty="0">
                <a:latin typeface="+mn-ea"/>
              </a:rPr>
              <a:t>～</a:t>
            </a:r>
            <a:r>
              <a:rPr kumimoji="1" lang="en-US" altLang="ja-JP" sz="1400" dirty="0">
                <a:latin typeface="+mn-ea"/>
              </a:rPr>
              <a:t>15</a:t>
            </a:r>
            <a:r>
              <a:rPr kumimoji="1" lang="ja-JP" altLang="en-US" sz="1400" dirty="0">
                <a:latin typeface="+mn-ea"/>
              </a:rPr>
              <a:t>歳児</a:t>
            </a:r>
            <a:r>
              <a:rPr kumimoji="1" lang="en-US" altLang="ja-JP" sz="1400" dirty="0">
                <a:latin typeface="+mn-ea"/>
              </a:rPr>
              <a:t>)</a:t>
            </a:r>
            <a:r>
              <a:rPr kumimoji="1" lang="ja-JP" altLang="en-US" sz="1400" dirty="0">
                <a:latin typeface="+mn-ea"/>
              </a:rPr>
              <a:t>甲状腺計測を実施</a:t>
            </a:r>
          </a:p>
        </p:txBody>
      </p:sp>
      <p:sp>
        <p:nvSpPr>
          <p:cNvPr id="6" name="テキスト ボックス 5">
            <a:extLst>
              <a:ext uri="{FF2B5EF4-FFF2-40B4-BE49-F238E27FC236}">
                <a16:creationId xmlns:a16="http://schemas.microsoft.com/office/drawing/2014/main" id="{84E383CF-5C60-FF48-9201-8940D990928D}"/>
              </a:ext>
            </a:extLst>
          </p:cNvPr>
          <p:cNvSpPr txBox="1"/>
          <p:nvPr/>
        </p:nvSpPr>
        <p:spPr>
          <a:xfrm>
            <a:off x="2904833" y="4484913"/>
            <a:ext cx="4629794"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検出器として緊急的に</a:t>
            </a:r>
            <a:r>
              <a:rPr lang="en-US" altLang="ja-JP" sz="1400" dirty="0" err="1">
                <a:latin typeface="+mn-ea"/>
              </a:rPr>
              <a:t>NaI</a:t>
            </a:r>
            <a:r>
              <a:rPr lang="en-US" altLang="ja-JP" sz="1400" dirty="0">
                <a:latin typeface="+mn-ea"/>
              </a:rPr>
              <a:t>(Tl)</a:t>
            </a:r>
            <a:r>
              <a:rPr lang="ja-JP" altLang="en-US" sz="1400" dirty="0">
                <a:latin typeface="+mn-ea"/>
              </a:rPr>
              <a:t>ｼﾝﾁﾚｰｼｮﾝｻｰﾍﾞｲﾒｰﾀｰを使用</a:t>
            </a:r>
            <a:endParaRPr kumimoji="1" lang="ja-JP" altLang="en-US" sz="1400" dirty="0">
              <a:latin typeface="+mn-ea"/>
            </a:endParaRPr>
          </a:p>
        </p:txBody>
      </p:sp>
      <p:sp>
        <p:nvSpPr>
          <p:cNvPr id="7" name="テキスト ボックス 6">
            <a:extLst>
              <a:ext uri="{FF2B5EF4-FFF2-40B4-BE49-F238E27FC236}">
                <a16:creationId xmlns:a16="http://schemas.microsoft.com/office/drawing/2014/main" id="{B9F2AAE7-D35E-5945-AEBE-7CB3387C23D8}"/>
              </a:ext>
            </a:extLst>
          </p:cNvPr>
          <p:cNvSpPr txBox="1"/>
          <p:nvPr/>
        </p:nvSpPr>
        <p:spPr>
          <a:xfrm>
            <a:off x="3824957" y="4892024"/>
            <a:ext cx="3709670"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甲状腺等価線量が</a:t>
            </a:r>
            <a:r>
              <a:rPr lang="en-US" altLang="ja-JP" sz="1400" dirty="0">
                <a:latin typeface="+mn-ea"/>
              </a:rPr>
              <a:t>100mSv</a:t>
            </a:r>
            <a:r>
              <a:rPr lang="ja-JP" altLang="en-US" sz="1400" dirty="0">
                <a:latin typeface="+mn-ea"/>
              </a:rPr>
              <a:t>を超える対象なし</a:t>
            </a:r>
            <a:endParaRPr kumimoji="1" lang="ja-JP" altLang="en-US" sz="1400" dirty="0">
              <a:latin typeface="+mn-ea"/>
            </a:endParaRPr>
          </a:p>
        </p:txBody>
      </p:sp>
      <p:sp>
        <p:nvSpPr>
          <p:cNvPr id="4" name="スライド番号プレースホルダー 3">
            <a:extLst>
              <a:ext uri="{FF2B5EF4-FFF2-40B4-BE49-F238E27FC236}">
                <a16:creationId xmlns:a16="http://schemas.microsoft.com/office/drawing/2014/main" id="{02743FA1-E77B-0246-A233-348D81FFE327}"/>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357145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FB6F8-5A4F-E64A-959C-F9B289A1FBF3}"/>
              </a:ext>
            </a:extLst>
          </p:cNvPr>
          <p:cNvSpPr>
            <a:spLocks noGrp="1"/>
          </p:cNvSpPr>
          <p:nvPr>
            <p:ph type="title"/>
          </p:nvPr>
        </p:nvSpPr>
        <p:spPr/>
        <p:txBody>
          <a:bodyPr/>
          <a:lstStyle/>
          <a:p>
            <a:r>
              <a:rPr kumimoji="1" lang="ja-JP" altLang="en-US"/>
              <a:t>住民の内部被ばく評価</a:t>
            </a:r>
          </a:p>
        </p:txBody>
      </p:sp>
      <p:graphicFrame>
        <p:nvGraphicFramePr>
          <p:cNvPr id="4" name="コンテンツ プレースホルダー 3">
            <a:extLst>
              <a:ext uri="{FF2B5EF4-FFF2-40B4-BE49-F238E27FC236}">
                <a16:creationId xmlns:a16="http://schemas.microsoft.com/office/drawing/2014/main" id="{3AF96531-C48F-654F-9C35-8896C05DE4AB}"/>
              </a:ext>
            </a:extLst>
          </p:cNvPr>
          <p:cNvGraphicFramePr>
            <a:graphicFrameLocks noGrp="1"/>
          </p:cNvGraphicFramePr>
          <p:nvPr>
            <p:ph idx="1"/>
            <p:extLst>
              <p:ext uri="{D42A27DB-BD31-4B8C-83A1-F6EECF244321}">
                <p14:modId xmlns:p14="http://schemas.microsoft.com/office/powerpoint/2010/main" val="362870798"/>
              </p:ext>
            </p:extLst>
          </p:nvPr>
        </p:nvGraphicFramePr>
        <p:xfrm>
          <a:off x="628650" y="1593962"/>
          <a:ext cx="7886698" cy="3193992"/>
        </p:xfrm>
        <a:graphic>
          <a:graphicData uri="http://schemas.openxmlformats.org/drawingml/2006/table">
            <a:tbl>
              <a:tblPr firstRow="1" bandRow="1">
                <a:tableStyleId>{5940675A-B579-460E-94D1-54222C63F5DA}</a:tableStyleId>
              </a:tblPr>
              <a:tblGrid>
                <a:gridCol w="2140938">
                  <a:extLst>
                    <a:ext uri="{9D8B030D-6E8A-4147-A177-3AD203B41FA5}">
                      <a16:colId xmlns:a16="http://schemas.microsoft.com/office/drawing/2014/main" val="20000"/>
                    </a:ext>
                  </a:extLst>
                </a:gridCol>
                <a:gridCol w="1436440">
                  <a:extLst>
                    <a:ext uri="{9D8B030D-6E8A-4147-A177-3AD203B41FA5}">
                      <a16:colId xmlns:a16="http://schemas.microsoft.com/office/drawing/2014/main" val="20001"/>
                    </a:ext>
                  </a:extLst>
                </a:gridCol>
                <a:gridCol w="1436440">
                  <a:extLst>
                    <a:ext uri="{9D8B030D-6E8A-4147-A177-3AD203B41FA5}">
                      <a16:colId xmlns:a16="http://schemas.microsoft.com/office/drawing/2014/main" val="20002"/>
                    </a:ext>
                  </a:extLst>
                </a:gridCol>
                <a:gridCol w="1436440">
                  <a:extLst>
                    <a:ext uri="{9D8B030D-6E8A-4147-A177-3AD203B41FA5}">
                      <a16:colId xmlns:a16="http://schemas.microsoft.com/office/drawing/2014/main" val="20003"/>
                    </a:ext>
                  </a:extLst>
                </a:gridCol>
                <a:gridCol w="1436440">
                  <a:extLst>
                    <a:ext uri="{9D8B030D-6E8A-4147-A177-3AD203B41FA5}">
                      <a16:colId xmlns:a16="http://schemas.microsoft.com/office/drawing/2014/main" val="20004"/>
                    </a:ext>
                  </a:extLst>
                </a:gridCol>
              </a:tblGrid>
              <a:tr h="336384">
                <a:tc rowSpan="2">
                  <a:txBody>
                    <a:bodyPr/>
                    <a:lstStyle/>
                    <a:p>
                      <a:pPr algn="ctr"/>
                      <a:r>
                        <a:rPr kumimoji="1" lang="ja-JP" altLang="en-US" sz="2000" b="0" dirty="0">
                          <a:latin typeface="+mn-ea"/>
                          <a:ea typeface="+mn-ea"/>
                        </a:rPr>
                        <a:t>住宅区域</a:t>
                      </a:r>
                    </a:p>
                  </a:txBody>
                  <a:tcPr anchor="ctr"/>
                </a:tc>
                <a:tc gridSpan="2">
                  <a:txBody>
                    <a:bodyPr/>
                    <a:lstStyle/>
                    <a:p>
                      <a:pPr algn="ctr"/>
                      <a:r>
                        <a:rPr kumimoji="1" lang="ja-JP" altLang="en-US" b="0" dirty="0">
                          <a:latin typeface="+mn-ea"/>
                          <a:ea typeface="+mn-ea"/>
                        </a:rPr>
                        <a:t>実効線量 </a:t>
                      </a:r>
                      <a:r>
                        <a:rPr kumimoji="1" lang="en-US" altLang="ja-JP" b="0" dirty="0">
                          <a:latin typeface="+mn-ea"/>
                          <a:ea typeface="+mn-ea"/>
                        </a:rPr>
                        <a:t>(</a:t>
                      </a:r>
                      <a:r>
                        <a:rPr kumimoji="1" lang="en-US" altLang="ja-JP" b="0" dirty="0" err="1">
                          <a:latin typeface="+mn-ea"/>
                          <a:ea typeface="+mn-ea"/>
                        </a:rPr>
                        <a:t>mSv</a:t>
                      </a:r>
                      <a:r>
                        <a:rPr kumimoji="1" lang="en-US" altLang="ja-JP" b="0" dirty="0">
                          <a:latin typeface="+mn-ea"/>
                          <a:ea typeface="+mn-ea"/>
                        </a:rPr>
                        <a:t>)</a:t>
                      </a:r>
                      <a:endParaRPr kumimoji="1" lang="ja-JP" altLang="en-US" b="0" dirty="0">
                        <a:latin typeface="+mn-ea"/>
                        <a:ea typeface="+mn-ea"/>
                      </a:endParaRPr>
                    </a:p>
                  </a:txBody>
                  <a:tcPr anchor="ctr"/>
                </a:tc>
                <a:tc hMerge="1">
                  <a:txBody>
                    <a:bodyPr/>
                    <a:lstStyle/>
                    <a:p>
                      <a:endParaRPr kumimoji="1" lang="ja-JP" altLang="en-US" b="1"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b="0" dirty="0">
                          <a:latin typeface="+mn-ea"/>
                          <a:ea typeface="+mn-ea"/>
                        </a:rPr>
                        <a:t>甲状腺の吸収線量</a:t>
                      </a:r>
                      <a:r>
                        <a:rPr kumimoji="1" lang="en-US" altLang="ja-JP" b="0" dirty="0">
                          <a:latin typeface="+mn-ea"/>
                          <a:ea typeface="+mn-ea"/>
                        </a:rPr>
                        <a:t>(</a:t>
                      </a:r>
                      <a:r>
                        <a:rPr kumimoji="1" lang="en-US" altLang="ja-JP" b="0" dirty="0" err="1">
                          <a:latin typeface="+mn-ea"/>
                          <a:ea typeface="+mn-ea"/>
                        </a:rPr>
                        <a:t>mGy</a:t>
                      </a:r>
                      <a:r>
                        <a:rPr kumimoji="1" lang="en-US" altLang="ja-JP" b="0" dirty="0">
                          <a:latin typeface="+mn-ea"/>
                          <a:ea typeface="+mn-ea"/>
                        </a:rPr>
                        <a:t>)</a:t>
                      </a:r>
                      <a:endParaRPr kumimoji="1" lang="ja-JP" altLang="en-US" b="0" dirty="0">
                        <a:latin typeface="+mn-ea"/>
                        <a:ea typeface="+mn-ea"/>
                      </a:endParaRPr>
                    </a:p>
                  </a:txBody>
                  <a:tcPr anchor="ctr"/>
                </a:tc>
                <a:tc hMerge="1">
                  <a:txBody>
                    <a:bodyPr/>
                    <a:lstStyle/>
                    <a:p>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6384">
                <a:tc vMerge="1">
                  <a:txBody>
                    <a:bodyPr/>
                    <a:lstStyle/>
                    <a:p>
                      <a:endParaRPr kumimoji="1" lang="ja-JP" altLang="en-US"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b="0" dirty="0">
                          <a:latin typeface="+mn-ea"/>
                          <a:ea typeface="+mn-ea"/>
                        </a:rPr>
                        <a:t>成人</a:t>
                      </a:r>
                    </a:p>
                  </a:txBody>
                  <a:tcPr anchor="ctr"/>
                </a:tc>
                <a:tc>
                  <a:txBody>
                    <a:bodyPr/>
                    <a:lstStyle/>
                    <a:p>
                      <a:pPr algn="ctr"/>
                      <a:r>
                        <a:rPr kumimoji="1" lang="en-US" altLang="ja-JP" b="0" dirty="0">
                          <a:latin typeface="+mn-ea"/>
                          <a:ea typeface="+mn-ea"/>
                        </a:rPr>
                        <a:t>1</a:t>
                      </a:r>
                      <a:r>
                        <a:rPr kumimoji="1" lang="ja-JP" altLang="en-US" b="0" dirty="0">
                          <a:latin typeface="+mn-ea"/>
                          <a:ea typeface="+mn-ea"/>
                        </a:rPr>
                        <a:t>歳児</a:t>
                      </a:r>
                    </a:p>
                  </a:txBody>
                  <a:tcPr anchor="ctr"/>
                </a:tc>
                <a:tc>
                  <a:txBody>
                    <a:bodyPr/>
                    <a:lstStyle/>
                    <a:p>
                      <a:pPr algn="ctr"/>
                      <a:r>
                        <a:rPr kumimoji="1" lang="ja-JP" altLang="en-US" b="0" dirty="0">
                          <a:latin typeface="+mn-ea"/>
                          <a:ea typeface="+mn-ea"/>
                        </a:rPr>
                        <a:t>成人</a:t>
                      </a:r>
                    </a:p>
                  </a:txBody>
                  <a:tcPr anchor="ctr"/>
                </a:tc>
                <a:tc>
                  <a:txBody>
                    <a:bodyPr/>
                    <a:lstStyle/>
                    <a:p>
                      <a:pPr algn="ctr"/>
                      <a:r>
                        <a:rPr kumimoji="1" lang="en-US" altLang="ja-JP" b="0" dirty="0">
                          <a:latin typeface="+mn-ea"/>
                          <a:ea typeface="+mn-ea"/>
                        </a:rPr>
                        <a:t>1</a:t>
                      </a:r>
                      <a:r>
                        <a:rPr kumimoji="1" lang="ja-JP" altLang="en-US" b="0" dirty="0">
                          <a:latin typeface="+mn-ea"/>
                          <a:ea typeface="+mn-ea"/>
                        </a:rPr>
                        <a:t>歳児</a:t>
                      </a:r>
                    </a:p>
                  </a:txBody>
                  <a:tcPr anchor="ctr"/>
                </a:tc>
                <a:extLst>
                  <a:ext uri="{0D108BD9-81ED-4DB2-BD59-A6C34878D82A}">
                    <a16:rowId xmlns:a16="http://schemas.microsoft.com/office/drawing/2014/main" val="10001"/>
                  </a:ext>
                </a:extLst>
              </a:tr>
              <a:tr h="336384">
                <a:tc gridSpan="5">
                  <a:txBody>
                    <a:bodyPr/>
                    <a:lstStyle/>
                    <a:p>
                      <a:pPr algn="ctr"/>
                      <a:r>
                        <a:rPr kumimoji="1" lang="ja-JP" altLang="en-US" b="0" dirty="0">
                          <a:latin typeface="+mn-ea"/>
                          <a:ea typeface="+mn-ea"/>
                        </a:rPr>
                        <a:t>避難をした地区</a:t>
                      </a:r>
                    </a:p>
                  </a:txBody>
                  <a:tcPr anchor="ct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36384">
                <a:tc>
                  <a:txBody>
                    <a:bodyPr/>
                    <a:lstStyle/>
                    <a:p>
                      <a:pPr algn="ctr"/>
                      <a:r>
                        <a:rPr kumimoji="1" lang="ja-JP" altLang="en-US" b="0" dirty="0">
                          <a:latin typeface="+mn-ea"/>
                          <a:ea typeface="+mn-ea"/>
                        </a:rPr>
                        <a:t>予防的避難区域</a:t>
                      </a:r>
                      <a:r>
                        <a:rPr kumimoji="1" lang="en-US" altLang="ja-JP" b="0" baseline="30000" dirty="0">
                          <a:latin typeface="+mn-ea"/>
                          <a:ea typeface="+mn-ea"/>
                        </a:rPr>
                        <a:t>※</a:t>
                      </a:r>
                      <a:r>
                        <a:rPr kumimoji="1" lang="ja-JP" altLang="en-US" b="0" baseline="30000" dirty="0">
                          <a:latin typeface="+mn-ea"/>
                          <a:ea typeface="+mn-ea"/>
                        </a:rPr>
                        <a:t>１</a:t>
                      </a:r>
                      <a:endParaRPr kumimoji="1" lang="en-US" altLang="ja-JP" b="0" baseline="30000" dirty="0">
                        <a:latin typeface="+mn-ea"/>
                        <a:ea typeface="+mn-ea"/>
                      </a:endParaRPr>
                    </a:p>
                  </a:txBody>
                  <a:tcPr anchor="ctr"/>
                </a:tc>
                <a:tc>
                  <a:txBody>
                    <a:bodyPr/>
                    <a:lstStyle/>
                    <a:p>
                      <a:pPr algn="ctr"/>
                      <a:r>
                        <a:rPr kumimoji="1" lang="en-US" altLang="ja-JP" b="0" dirty="0">
                          <a:latin typeface="+mn-ea"/>
                          <a:ea typeface="+mn-ea"/>
                        </a:rPr>
                        <a:t>1.1</a:t>
                      </a:r>
                      <a:r>
                        <a:rPr kumimoji="1" lang="ja-JP" altLang="en-US" b="0" dirty="0">
                          <a:latin typeface="+mn-ea"/>
                          <a:ea typeface="+mn-ea"/>
                        </a:rPr>
                        <a:t>～</a:t>
                      </a:r>
                      <a:r>
                        <a:rPr kumimoji="1" lang="en-US" altLang="ja-JP" b="0" dirty="0">
                          <a:latin typeface="+mn-ea"/>
                          <a:ea typeface="+mn-ea"/>
                        </a:rPr>
                        <a:t>5.7</a:t>
                      </a:r>
                      <a:endParaRPr kumimoji="1" lang="ja-JP" altLang="en-US" b="0" dirty="0">
                        <a:latin typeface="+mn-ea"/>
                        <a:ea typeface="+mn-ea"/>
                      </a:endParaRPr>
                    </a:p>
                  </a:txBody>
                  <a:tcPr anchor="ctr"/>
                </a:tc>
                <a:tc>
                  <a:txBody>
                    <a:bodyPr/>
                    <a:lstStyle/>
                    <a:p>
                      <a:pPr algn="ctr"/>
                      <a:r>
                        <a:rPr kumimoji="1" lang="en-US" altLang="ja-JP" b="0" dirty="0">
                          <a:latin typeface="+mn-ea"/>
                          <a:ea typeface="+mn-ea"/>
                        </a:rPr>
                        <a:t>1.6</a:t>
                      </a:r>
                      <a:r>
                        <a:rPr kumimoji="1" lang="ja-JP" altLang="en-US" b="0" dirty="0">
                          <a:latin typeface="+mn-ea"/>
                          <a:ea typeface="+mn-ea"/>
                        </a:rPr>
                        <a:t>～</a:t>
                      </a:r>
                      <a:r>
                        <a:rPr kumimoji="1" lang="en-US" altLang="ja-JP" b="0" dirty="0">
                          <a:latin typeface="+mn-ea"/>
                          <a:ea typeface="+mn-ea"/>
                        </a:rPr>
                        <a:t>9.3</a:t>
                      </a:r>
                      <a:endParaRPr kumimoji="1" lang="ja-JP" altLang="en-US" b="0" dirty="0">
                        <a:latin typeface="+mn-ea"/>
                        <a:ea typeface="+mn-ea"/>
                      </a:endParaRPr>
                    </a:p>
                  </a:txBody>
                  <a:tcPr anchor="ctr"/>
                </a:tc>
                <a:tc>
                  <a:txBody>
                    <a:bodyPr/>
                    <a:lstStyle/>
                    <a:p>
                      <a:pPr algn="ctr"/>
                      <a:r>
                        <a:rPr kumimoji="1" lang="en-US" altLang="ja-JP" b="0" dirty="0">
                          <a:latin typeface="+mn-ea"/>
                          <a:ea typeface="+mn-ea"/>
                        </a:rPr>
                        <a:t>7.2</a:t>
                      </a:r>
                      <a:r>
                        <a:rPr kumimoji="1" lang="ja-JP" altLang="en-US" b="0" dirty="0">
                          <a:latin typeface="+mn-ea"/>
                          <a:ea typeface="+mn-ea"/>
                        </a:rPr>
                        <a:t>～</a:t>
                      </a:r>
                      <a:r>
                        <a:rPr kumimoji="1" lang="en-US" altLang="ja-JP" b="0" dirty="0">
                          <a:latin typeface="+mn-ea"/>
                          <a:ea typeface="+mn-ea"/>
                        </a:rPr>
                        <a:t>34</a:t>
                      </a:r>
                      <a:endParaRPr kumimoji="1" lang="ja-JP" altLang="en-US" b="0" dirty="0">
                        <a:latin typeface="+mn-ea"/>
                        <a:ea typeface="+mn-ea"/>
                      </a:endParaRPr>
                    </a:p>
                  </a:txBody>
                  <a:tcPr anchor="ctr"/>
                </a:tc>
                <a:tc>
                  <a:txBody>
                    <a:bodyPr/>
                    <a:lstStyle/>
                    <a:p>
                      <a:pPr algn="ctr"/>
                      <a:r>
                        <a:rPr kumimoji="1" lang="en-US" altLang="ja-JP" b="0" dirty="0">
                          <a:latin typeface="+mn-ea"/>
                          <a:ea typeface="+mn-ea"/>
                        </a:rPr>
                        <a:t>15</a:t>
                      </a:r>
                      <a:r>
                        <a:rPr kumimoji="1" lang="ja-JP" altLang="en-US" b="0" dirty="0">
                          <a:latin typeface="+mn-ea"/>
                          <a:ea typeface="+mn-ea"/>
                        </a:rPr>
                        <a:t>～</a:t>
                      </a:r>
                      <a:r>
                        <a:rPr kumimoji="1" lang="en-US" altLang="ja-JP" b="0" dirty="0">
                          <a:latin typeface="+mn-ea"/>
                          <a:ea typeface="+mn-ea"/>
                        </a:rPr>
                        <a:t>82</a:t>
                      </a:r>
                      <a:endParaRPr kumimoji="1" lang="ja-JP" altLang="en-US" b="0" dirty="0">
                        <a:latin typeface="+mn-ea"/>
                        <a:ea typeface="+mn-ea"/>
                      </a:endParaRPr>
                    </a:p>
                  </a:txBody>
                  <a:tcPr anchor="ctr"/>
                </a:tc>
                <a:extLst>
                  <a:ext uri="{0D108BD9-81ED-4DB2-BD59-A6C34878D82A}">
                    <a16:rowId xmlns:a16="http://schemas.microsoft.com/office/drawing/2014/main" val="10003"/>
                  </a:ext>
                </a:extLst>
              </a:tr>
              <a:tr h="336384">
                <a:tc>
                  <a:txBody>
                    <a:bodyPr/>
                    <a:lstStyle/>
                    <a:p>
                      <a:pPr algn="ctr"/>
                      <a:r>
                        <a:rPr kumimoji="1" lang="ja-JP" altLang="en-US" b="0" dirty="0">
                          <a:latin typeface="+mn-ea"/>
                          <a:ea typeface="+mn-ea"/>
                        </a:rPr>
                        <a:t>計画的避難区域</a:t>
                      </a:r>
                      <a:r>
                        <a:rPr kumimoji="1" lang="en-US" altLang="ja-JP" b="0" baseline="30000" dirty="0">
                          <a:latin typeface="+mn-ea"/>
                          <a:ea typeface="+mn-ea"/>
                        </a:rPr>
                        <a:t>※</a:t>
                      </a:r>
                      <a:r>
                        <a:rPr kumimoji="1" lang="ja-JP" altLang="en-US" b="0" baseline="30000" dirty="0">
                          <a:latin typeface="+mn-ea"/>
                          <a:ea typeface="+mn-ea"/>
                        </a:rPr>
                        <a:t>２</a:t>
                      </a:r>
                    </a:p>
                  </a:txBody>
                  <a:tcPr anchor="ctr"/>
                </a:tc>
                <a:tc>
                  <a:txBody>
                    <a:bodyPr/>
                    <a:lstStyle/>
                    <a:p>
                      <a:pPr algn="ctr"/>
                      <a:r>
                        <a:rPr kumimoji="1" lang="en-US" altLang="ja-JP" b="0" dirty="0">
                          <a:latin typeface="+mn-ea"/>
                          <a:ea typeface="+mn-ea"/>
                        </a:rPr>
                        <a:t>4.8</a:t>
                      </a:r>
                      <a:r>
                        <a:rPr kumimoji="1" lang="ja-JP" altLang="en-US" b="0" dirty="0">
                          <a:latin typeface="+mn-ea"/>
                          <a:ea typeface="+mn-ea"/>
                        </a:rPr>
                        <a:t>～</a:t>
                      </a:r>
                      <a:r>
                        <a:rPr kumimoji="1" lang="en-US" altLang="ja-JP" b="0" dirty="0">
                          <a:latin typeface="+mn-ea"/>
                          <a:ea typeface="+mn-ea"/>
                        </a:rPr>
                        <a:t>9.3</a:t>
                      </a:r>
                      <a:endParaRPr kumimoji="1" lang="ja-JP" altLang="en-US" b="0" dirty="0">
                        <a:latin typeface="+mn-ea"/>
                        <a:ea typeface="+mn-ea"/>
                      </a:endParaRPr>
                    </a:p>
                  </a:txBody>
                  <a:tcPr anchor="ctr"/>
                </a:tc>
                <a:tc>
                  <a:txBody>
                    <a:bodyPr/>
                    <a:lstStyle/>
                    <a:p>
                      <a:pPr algn="ctr"/>
                      <a:r>
                        <a:rPr kumimoji="1" lang="en-US" altLang="ja-JP" b="0" dirty="0">
                          <a:latin typeface="+mn-ea"/>
                          <a:ea typeface="+mn-ea"/>
                        </a:rPr>
                        <a:t>7.1</a:t>
                      </a:r>
                      <a:r>
                        <a:rPr kumimoji="1" lang="ja-JP" altLang="en-US" b="0" dirty="0">
                          <a:latin typeface="+mn-ea"/>
                          <a:ea typeface="+mn-ea"/>
                        </a:rPr>
                        <a:t>～</a:t>
                      </a:r>
                      <a:r>
                        <a:rPr kumimoji="1" lang="en-US" altLang="ja-JP" b="0" dirty="0">
                          <a:latin typeface="+mn-ea"/>
                          <a:ea typeface="+mn-ea"/>
                        </a:rPr>
                        <a:t>13</a:t>
                      </a:r>
                      <a:endParaRPr kumimoji="1" lang="ja-JP" altLang="en-US" b="0" dirty="0">
                        <a:latin typeface="+mn-ea"/>
                        <a:ea typeface="+mn-ea"/>
                      </a:endParaRPr>
                    </a:p>
                  </a:txBody>
                  <a:tcPr anchor="ctr"/>
                </a:tc>
                <a:tc>
                  <a:txBody>
                    <a:bodyPr/>
                    <a:lstStyle/>
                    <a:p>
                      <a:pPr algn="ctr"/>
                      <a:r>
                        <a:rPr kumimoji="1" lang="en-US" altLang="ja-JP" b="0" dirty="0">
                          <a:latin typeface="+mn-ea"/>
                          <a:ea typeface="+mn-ea"/>
                        </a:rPr>
                        <a:t>16</a:t>
                      </a:r>
                      <a:r>
                        <a:rPr kumimoji="1" lang="ja-JP" altLang="en-US" b="0" dirty="0">
                          <a:latin typeface="+mn-ea"/>
                          <a:ea typeface="+mn-ea"/>
                        </a:rPr>
                        <a:t>～</a:t>
                      </a:r>
                      <a:r>
                        <a:rPr kumimoji="1" lang="en-US" altLang="ja-JP" b="0" dirty="0">
                          <a:latin typeface="+mn-ea"/>
                          <a:ea typeface="+mn-ea"/>
                        </a:rPr>
                        <a:t>35</a:t>
                      </a:r>
                      <a:endParaRPr kumimoji="1" lang="ja-JP" altLang="en-US" b="0" dirty="0">
                        <a:latin typeface="+mn-ea"/>
                        <a:ea typeface="+mn-ea"/>
                      </a:endParaRPr>
                    </a:p>
                  </a:txBody>
                  <a:tcPr anchor="ctr"/>
                </a:tc>
                <a:tc>
                  <a:txBody>
                    <a:bodyPr/>
                    <a:lstStyle/>
                    <a:p>
                      <a:pPr algn="ctr"/>
                      <a:r>
                        <a:rPr kumimoji="1" lang="en-US" altLang="ja-JP" b="0" dirty="0">
                          <a:latin typeface="+mn-ea"/>
                          <a:ea typeface="+mn-ea"/>
                        </a:rPr>
                        <a:t>47</a:t>
                      </a:r>
                      <a:r>
                        <a:rPr kumimoji="1" lang="ja-JP" altLang="en-US" b="0" dirty="0">
                          <a:latin typeface="+mn-ea"/>
                          <a:ea typeface="+mn-ea"/>
                        </a:rPr>
                        <a:t>～</a:t>
                      </a:r>
                      <a:r>
                        <a:rPr kumimoji="1" lang="en-US" altLang="ja-JP" b="0" dirty="0">
                          <a:latin typeface="+mn-ea"/>
                          <a:ea typeface="+mn-ea"/>
                        </a:rPr>
                        <a:t>83</a:t>
                      </a:r>
                      <a:endParaRPr kumimoji="1" lang="ja-JP" altLang="en-US" b="0" dirty="0">
                        <a:latin typeface="+mn-ea"/>
                        <a:ea typeface="+mn-ea"/>
                      </a:endParaRPr>
                    </a:p>
                  </a:txBody>
                  <a:tcPr anchor="ctr"/>
                </a:tc>
                <a:extLst>
                  <a:ext uri="{0D108BD9-81ED-4DB2-BD59-A6C34878D82A}">
                    <a16:rowId xmlns:a16="http://schemas.microsoft.com/office/drawing/2014/main" val="10004"/>
                  </a:ext>
                </a:extLst>
              </a:tr>
              <a:tr h="336384">
                <a:tc gridSpan="5">
                  <a:txBody>
                    <a:bodyPr/>
                    <a:lstStyle/>
                    <a:p>
                      <a:pPr algn="ctr"/>
                      <a:r>
                        <a:rPr kumimoji="1" lang="ja-JP" altLang="en-US" b="0" dirty="0">
                          <a:latin typeface="+mn-ea"/>
                          <a:ea typeface="+mn-ea"/>
                        </a:rPr>
                        <a:t>避難をしていない地域</a:t>
                      </a:r>
                    </a:p>
                  </a:txBody>
                  <a:tcPr anchor="ct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456192">
                <a:tc>
                  <a:txBody>
                    <a:bodyPr/>
                    <a:lstStyle/>
                    <a:p>
                      <a:pPr algn="ctr"/>
                      <a:r>
                        <a:rPr kumimoji="1" lang="ja-JP" altLang="en-US" b="0" dirty="0">
                          <a:latin typeface="+mn-ea"/>
                          <a:ea typeface="+mn-ea"/>
                        </a:rPr>
                        <a:t>避難が行われなかった地域の福島県住民</a:t>
                      </a:r>
                    </a:p>
                  </a:txBody>
                  <a:tcPr anchor="ctr"/>
                </a:tc>
                <a:tc>
                  <a:txBody>
                    <a:bodyPr/>
                    <a:lstStyle/>
                    <a:p>
                      <a:pPr algn="ctr"/>
                      <a:r>
                        <a:rPr kumimoji="1" lang="en-US" altLang="ja-JP" b="0" dirty="0">
                          <a:latin typeface="+mn-ea"/>
                          <a:ea typeface="+mn-ea"/>
                        </a:rPr>
                        <a:t>1.0</a:t>
                      </a:r>
                      <a:r>
                        <a:rPr kumimoji="1" lang="ja-JP" altLang="en-US" b="0" dirty="0">
                          <a:latin typeface="+mn-ea"/>
                          <a:ea typeface="+mn-ea"/>
                        </a:rPr>
                        <a:t>～</a:t>
                      </a:r>
                      <a:r>
                        <a:rPr kumimoji="1" lang="en-US" altLang="ja-JP" b="0" dirty="0">
                          <a:latin typeface="+mn-ea"/>
                          <a:ea typeface="+mn-ea"/>
                        </a:rPr>
                        <a:t>4.3</a:t>
                      </a:r>
                      <a:endParaRPr kumimoji="1" lang="ja-JP" altLang="en-US" b="0" dirty="0">
                        <a:latin typeface="+mn-ea"/>
                        <a:ea typeface="+mn-ea"/>
                      </a:endParaRPr>
                    </a:p>
                  </a:txBody>
                  <a:tcPr anchor="ctr"/>
                </a:tc>
                <a:tc>
                  <a:txBody>
                    <a:bodyPr/>
                    <a:lstStyle/>
                    <a:p>
                      <a:pPr algn="ctr"/>
                      <a:r>
                        <a:rPr kumimoji="1" lang="en-US" altLang="ja-JP" b="0" dirty="0">
                          <a:latin typeface="+mn-ea"/>
                          <a:ea typeface="+mn-ea"/>
                        </a:rPr>
                        <a:t>2.0</a:t>
                      </a:r>
                      <a:r>
                        <a:rPr kumimoji="1" lang="ja-JP" altLang="en-US" b="0" dirty="0">
                          <a:latin typeface="+mn-ea"/>
                          <a:ea typeface="+mn-ea"/>
                        </a:rPr>
                        <a:t>～</a:t>
                      </a:r>
                      <a:r>
                        <a:rPr kumimoji="1" lang="en-US" altLang="ja-JP" b="0" dirty="0">
                          <a:latin typeface="+mn-ea"/>
                          <a:ea typeface="+mn-ea"/>
                        </a:rPr>
                        <a:t>7.5</a:t>
                      </a:r>
                      <a:endParaRPr kumimoji="1" lang="ja-JP" altLang="en-US" b="0" dirty="0">
                        <a:latin typeface="+mn-ea"/>
                        <a:ea typeface="+mn-ea"/>
                      </a:endParaRPr>
                    </a:p>
                  </a:txBody>
                  <a:tcPr anchor="ctr"/>
                </a:tc>
                <a:tc>
                  <a:txBody>
                    <a:bodyPr/>
                    <a:lstStyle/>
                    <a:p>
                      <a:pPr algn="ctr"/>
                      <a:r>
                        <a:rPr kumimoji="1" lang="en-US" altLang="ja-JP" b="0" dirty="0">
                          <a:latin typeface="+mn-ea"/>
                          <a:ea typeface="+mn-ea"/>
                        </a:rPr>
                        <a:t>7.8</a:t>
                      </a:r>
                      <a:r>
                        <a:rPr kumimoji="1" lang="ja-JP" altLang="en-US" b="0" dirty="0">
                          <a:latin typeface="+mn-ea"/>
                          <a:ea typeface="+mn-ea"/>
                        </a:rPr>
                        <a:t>～</a:t>
                      </a:r>
                      <a:r>
                        <a:rPr kumimoji="1" lang="en-US" altLang="ja-JP" b="0" dirty="0">
                          <a:latin typeface="+mn-ea"/>
                          <a:ea typeface="+mn-ea"/>
                        </a:rPr>
                        <a:t>17</a:t>
                      </a:r>
                      <a:endParaRPr kumimoji="1" lang="ja-JP" altLang="en-US" b="0" dirty="0">
                        <a:latin typeface="+mn-ea"/>
                        <a:ea typeface="+mn-ea"/>
                      </a:endParaRPr>
                    </a:p>
                  </a:txBody>
                  <a:tcPr anchor="ctr"/>
                </a:tc>
                <a:tc>
                  <a:txBody>
                    <a:bodyPr/>
                    <a:lstStyle/>
                    <a:p>
                      <a:pPr algn="ctr"/>
                      <a:r>
                        <a:rPr kumimoji="1" lang="en-US" altLang="ja-JP" b="0" dirty="0">
                          <a:latin typeface="+mn-ea"/>
                          <a:ea typeface="+mn-ea"/>
                        </a:rPr>
                        <a:t>33</a:t>
                      </a:r>
                      <a:r>
                        <a:rPr kumimoji="1" lang="ja-JP" altLang="en-US" b="0" dirty="0">
                          <a:latin typeface="+mn-ea"/>
                          <a:ea typeface="+mn-ea"/>
                        </a:rPr>
                        <a:t>～</a:t>
                      </a:r>
                      <a:r>
                        <a:rPr kumimoji="1" lang="en-US" altLang="ja-JP" b="0" dirty="0">
                          <a:latin typeface="+mn-ea"/>
                          <a:ea typeface="+mn-ea"/>
                        </a:rPr>
                        <a:t>52</a:t>
                      </a:r>
                      <a:endParaRPr kumimoji="1" lang="ja-JP" altLang="en-US" b="0" dirty="0">
                        <a:latin typeface="+mn-ea"/>
                        <a:ea typeface="+mn-ea"/>
                      </a:endParaRPr>
                    </a:p>
                  </a:txBody>
                  <a:tcPr anchor="ctr"/>
                </a:tc>
                <a:extLst>
                  <a:ext uri="{0D108BD9-81ED-4DB2-BD59-A6C34878D82A}">
                    <a16:rowId xmlns:a16="http://schemas.microsoft.com/office/drawing/2014/main" val="10006"/>
                  </a:ext>
                </a:extLst>
              </a:tr>
              <a:tr h="336384">
                <a:tc>
                  <a:txBody>
                    <a:bodyPr/>
                    <a:lstStyle/>
                    <a:p>
                      <a:pPr algn="ctr"/>
                      <a:r>
                        <a:rPr kumimoji="1" lang="ja-JP" altLang="en-US" b="0" dirty="0">
                          <a:latin typeface="+mn-ea"/>
                          <a:ea typeface="+mn-ea"/>
                        </a:rPr>
                        <a:t>福島近隣県</a:t>
                      </a:r>
                    </a:p>
                  </a:txBody>
                  <a:tcPr anchor="ctr"/>
                </a:tc>
                <a:tc>
                  <a:txBody>
                    <a:bodyPr/>
                    <a:lstStyle/>
                    <a:p>
                      <a:pPr algn="ctr"/>
                      <a:r>
                        <a:rPr kumimoji="1" lang="en-US" altLang="ja-JP" b="0" dirty="0">
                          <a:latin typeface="+mn-ea"/>
                          <a:ea typeface="+mn-ea"/>
                        </a:rPr>
                        <a:t>0.2</a:t>
                      </a:r>
                      <a:r>
                        <a:rPr kumimoji="1" lang="ja-JP" altLang="en-US" b="0" dirty="0">
                          <a:latin typeface="+mn-ea"/>
                          <a:ea typeface="+mn-ea"/>
                        </a:rPr>
                        <a:t>～</a:t>
                      </a:r>
                      <a:r>
                        <a:rPr kumimoji="1" lang="en-US" altLang="ja-JP" b="0" dirty="0">
                          <a:latin typeface="+mn-ea"/>
                          <a:ea typeface="+mn-ea"/>
                        </a:rPr>
                        <a:t>1.4</a:t>
                      </a:r>
                      <a:endParaRPr kumimoji="1" lang="ja-JP" altLang="en-US" b="0" dirty="0">
                        <a:latin typeface="+mn-ea"/>
                        <a:ea typeface="+mn-ea"/>
                      </a:endParaRPr>
                    </a:p>
                  </a:txBody>
                  <a:tcPr anchor="ctr"/>
                </a:tc>
                <a:tc>
                  <a:txBody>
                    <a:bodyPr/>
                    <a:lstStyle/>
                    <a:p>
                      <a:pPr algn="ctr"/>
                      <a:r>
                        <a:rPr kumimoji="1" lang="en-US" altLang="ja-JP" b="0" dirty="0">
                          <a:latin typeface="+mn-ea"/>
                          <a:ea typeface="+mn-ea"/>
                        </a:rPr>
                        <a:t>0.3</a:t>
                      </a:r>
                      <a:r>
                        <a:rPr kumimoji="1" lang="ja-JP" altLang="en-US" b="0" dirty="0">
                          <a:latin typeface="+mn-ea"/>
                          <a:ea typeface="+mn-ea"/>
                        </a:rPr>
                        <a:t>～</a:t>
                      </a:r>
                      <a:r>
                        <a:rPr kumimoji="1" lang="en-US" altLang="ja-JP" b="0" dirty="0">
                          <a:latin typeface="+mn-ea"/>
                          <a:ea typeface="+mn-ea"/>
                        </a:rPr>
                        <a:t>2.5</a:t>
                      </a:r>
                      <a:endParaRPr kumimoji="1" lang="ja-JP" altLang="en-US" b="0" dirty="0">
                        <a:latin typeface="+mn-ea"/>
                        <a:ea typeface="+mn-ea"/>
                      </a:endParaRPr>
                    </a:p>
                  </a:txBody>
                  <a:tcPr anchor="ctr"/>
                </a:tc>
                <a:tc>
                  <a:txBody>
                    <a:bodyPr/>
                    <a:lstStyle/>
                    <a:p>
                      <a:pPr algn="ctr"/>
                      <a:r>
                        <a:rPr kumimoji="1" lang="en-US" altLang="ja-JP" b="0" dirty="0">
                          <a:latin typeface="+mn-ea"/>
                          <a:ea typeface="+mn-ea"/>
                        </a:rPr>
                        <a:t>0.6</a:t>
                      </a:r>
                      <a:r>
                        <a:rPr kumimoji="1" lang="ja-JP" altLang="en-US" b="0" dirty="0">
                          <a:latin typeface="+mn-ea"/>
                          <a:ea typeface="+mn-ea"/>
                        </a:rPr>
                        <a:t>～</a:t>
                      </a:r>
                      <a:r>
                        <a:rPr kumimoji="1" lang="en-US" altLang="ja-JP" b="0" dirty="0">
                          <a:latin typeface="+mn-ea"/>
                          <a:ea typeface="+mn-ea"/>
                        </a:rPr>
                        <a:t>5.1</a:t>
                      </a:r>
                      <a:endParaRPr kumimoji="1" lang="ja-JP" altLang="en-US" b="0" dirty="0">
                        <a:latin typeface="+mn-ea"/>
                        <a:ea typeface="+mn-ea"/>
                      </a:endParaRPr>
                    </a:p>
                  </a:txBody>
                  <a:tcPr anchor="ctr"/>
                </a:tc>
                <a:tc>
                  <a:txBody>
                    <a:bodyPr/>
                    <a:lstStyle/>
                    <a:p>
                      <a:pPr algn="ctr"/>
                      <a:r>
                        <a:rPr kumimoji="1" lang="en-US" altLang="ja-JP" b="0" dirty="0">
                          <a:latin typeface="+mn-ea"/>
                          <a:ea typeface="+mn-ea"/>
                        </a:rPr>
                        <a:t>2.7</a:t>
                      </a:r>
                      <a:r>
                        <a:rPr kumimoji="1" lang="ja-JP" altLang="en-US" b="0" dirty="0">
                          <a:latin typeface="+mn-ea"/>
                          <a:ea typeface="+mn-ea"/>
                        </a:rPr>
                        <a:t>～</a:t>
                      </a:r>
                      <a:r>
                        <a:rPr kumimoji="1" lang="en-US" altLang="ja-JP" b="0" dirty="0">
                          <a:latin typeface="+mn-ea"/>
                          <a:ea typeface="+mn-ea"/>
                        </a:rPr>
                        <a:t>15</a:t>
                      </a:r>
                      <a:endParaRPr kumimoji="1" lang="ja-JP" altLang="en-US" b="0" dirty="0">
                        <a:latin typeface="+mn-ea"/>
                        <a:ea typeface="+mn-ea"/>
                      </a:endParaRPr>
                    </a:p>
                  </a:txBody>
                  <a:tcPr anchor="ctr"/>
                </a:tc>
                <a:extLst>
                  <a:ext uri="{0D108BD9-81ED-4DB2-BD59-A6C34878D82A}">
                    <a16:rowId xmlns:a16="http://schemas.microsoft.com/office/drawing/2014/main" val="10007"/>
                  </a:ext>
                </a:extLst>
              </a:tr>
              <a:tr h="336384">
                <a:tc>
                  <a:txBody>
                    <a:bodyPr/>
                    <a:lstStyle/>
                    <a:p>
                      <a:pPr algn="ctr"/>
                      <a:r>
                        <a:rPr kumimoji="1" lang="ja-JP" altLang="en-US" b="0" dirty="0">
                          <a:latin typeface="+mn-ea"/>
                          <a:ea typeface="+mn-ea"/>
                        </a:rPr>
                        <a:t>上記以外</a:t>
                      </a:r>
                    </a:p>
                  </a:txBody>
                  <a:tcPr anchor="ctr"/>
                </a:tc>
                <a:tc>
                  <a:txBody>
                    <a:bodyPr/>
                    <a:lstStyle/>
                    <a:p>
                      <a:pPr algn="ctr"/>
                      <a:r>
                        <a:rPr kumimoji="1" lang="en-US" altLang="ja-JP" b="0" dirty="0">
                          <a:latin typeface="+mn-ea"/>
                          <a:ea typeface="+mn-ea"/>
                        </a:rPr>
                        <a:t>0.1</a:t>
                      </a:r>
                      <a:r>
                        <a:rPr kumimoji="1" lang="ja-JP" altLang="en-US" b="0" dirty="0">
                          <a:latin typeface="+mn-ea"/>
                          <a:ea typeface="+mn-ea"/>
                        </a:rPr>
                        <a:t>～</a:t>
                      </a:r>
                      <a:r>
                        <a:rPr kumimoji="1" lang="en-US" altLang="ja-JP" b="0" dirty="0">
                          <a:latin typeface="+mn-ea"/>
                          <a:ea typeface="+mn-ea"/>
                        </a:rPr>
                        <a:t>0.3</a:t>
                      </a:r>
                      <a:endParaRPr kumimoji="1" lang="ja-JP" altLang="en-US" b="0" dirty="0">
                        <a:latin typeface="+mn-ea"/>
                        <a:ea typeface="+mn-ea"/>
                      </a:endParaRPr>
                    </a:p>
                  </a:txBody>
                  <a:tcPr anchor="ctr"/>
                </a:tc>
                <a:tc>
                  <a:txBody>
                    <a:bodyPr/>
                    <a:lstStyle/>
                    <a:p>
                      <a:pPr algn="ctr"/>
                      <a:r>
                        <a:rPr kumimoji="1" lang="en-US" altLang="ja-JP" b="0" dirty="0">
                          <a:latin typeface="+mn-ea"/>
                          <a:ea typeface="+mn-ea"/>
                        </a:rPr>
                        <a:t>0.2</a:t>
                      </a:r>
                      <a:r>
                        <a:rPr kumimoji="1" lang="ja-JP" altLang="en-US" b="0" dirty="0">
                          <a:latin typeface="+mn-ea"/>
                          <a:ea typeface="+mn-ea"/>
                        </a:rPr>
                        <a:t>～</a:t>
                      </a:r>
                      <a:r>
                        <a:rPr kumimoji="1" lang="en-US" altLang="ja-JP" b="0" dirty="0">
                          <a:latin typeface="+mn-ea"/>
                          <a:ea typeface="+mn-ea"/>
                        </a:rPr>
                        <a:t>0.5</a:t>
                      </a:r>
                      <a:endParaRPr kumimoji="1" lang="ja-JP" altLang="en-US" b="0" dirty="0">
                        <a:latin typeface="+mn-ea"/>
                        <a:ea typeface="+mn-ea"/>
                      </a:endParaRPr>
                    </a:p>
                  </a:txBody>
                  <a:tcPr anchor="ctr"/>
                </a:tc>
                <a:tc>
                  <a:txBody>
                    <a:bodyPr/>
                    <a:lstStyle/>
                    <a:p>
                      <a:pPr algn="ctr"/>
                      <a:r>
                        <a:rPr kumimoji="1" lang="en-US" altLang="ja-JP" b="0" dirty="0">
                          <a:latin typeface="+mn-ea"/>
                          <a:ea typeface="+mn-ea"/>
                        </a:rPr>
                        <a:t>0.5</a:t>
                      </a:r>
                      <a:r>
                        <a:rPr kumimoji="1" lang="ja-JP" altLang="en-US" b="0" dirty="0">
                          <a:latin typeface="+mn-ea"/>
                          <a:ea typeface="+mn-ea"/>
                        </a:rPr>
                        <a:t>～</a:t>
                      </a:r>
                      <a:r>
                        <a:rPr kumimoji="1" lang="en-US" altLang="ja-JP" b="0" dirty="0">
                          <a:latin typeface="+mn-ea"/>
                          <a:ea typeface="+mn-ea"/>
                        </a:rPr>
                        <a:t>0.9</a:t>
                      </a:r>
                      <a:endParaRPr kumimoji="1" lang="ja-JP" altLang="en-US" b="0" dirty="0">
                        <a:latin typeface="+mn-ea"/>
                        <a:ea typeface="+mn-ea"/>
                      </a:endParaRPr>
                    </a:p>
                  </a:txBody>
                  <a:tcPr anchor="ctr"/>
                </a:tc>
                <a:tc>
                  <a:txBody>
                    <a:bodyPr/>
                    <a:lstStyle/>
                    <a:p>
                      <a:pPr algn="ctr"/>
                      <a:r>
                        <a:rPr kumimoji="1" lang="en-US" altLang="ja-JP" b="0" dirty="0">
                          <a:latin typeface="+mn-ea"/>
                          <a:ea typeface="+mn-ea"/>
                        </a:rPr>
                        <a:t>2.6</a:t>
                      </a:r>
                      <a:r>
                        <a:rPr kumimoji="1" lang="ja-JP" altLang="en-US" b="0" dirty="0">
                          <a:latin typeface="+mn-ea"/>
                          <a:ea typeface="+mn-ea"/>
                        </a:rPr>
                        <a:t>～</a:t>
                      </a:r>
                      <a:r>
                        <a:rPr kumimoji="1" lang="en-US" altLang="ja-JP" b="0" dirty="0">
                          <a:latin typeface="+mn-ea"/>
                          <a:ea typeface="+mn-ea"/>
                        </a:rPr>
                        <a:t>3.3</a:t>
                      </a:r>
                      <a:endParaRPr kumimoji="1" lang="ja-JP" altLang="en-US" b="0" dirty="0">
                        <a:latin typeface="+mn-ea"/>
                        <a:ea typeface="+mn-ea"/>
                      </a:endParaRPr>
                    </a:p>
                  </a:txBody>
                  <a:tcPr anchor="ctr"/>
                </a:tc>
                <a:extLst>
                  <a:ext uri="{0D108BD9-81ED-4DB2-BD59-A6C34878D82A}">
                    <a16:rowId xmlns:a16="http://schemas.microsoft.com/office/drawing/2014/main" val="10008"/>
                  </a:ext>
                </a:extLst>
              </a:tr>
            </a:tbl>
          </a:graphicData>
        </a:graphic>
      </p:graphicFrame>
      <p:sp>
        <p:nvSpPr>
          <p:cNvPr id="5" name="テキスト ボックス 4">
            <a:extLst>
              <a:ext uri="{FF2B5EF4-FFF2-40B4-BE49-F238E27FC236}">
                <a16:creationId xmlns:a16="http://schemas.microsoft.com/office/drawing/2014/main" id="{23793DF0-9589-B94D-8278-DD1984F71AB6}"/>
              </a:ext>
            </a:extLst>
          </p:cNvPr>
          <p:cNvSpPr txBox="1"/>
          <p:nvPr/>
        </p:nvSpPr>
        <p:spPr>
          <a:xfrm>
            <a:off x="628650" y="4956154"/>
            <a:ext cx="4115229" cy="461665"/>
          </a:xfrm>
          <a:prstGeom prst="rect">
            <a:avLst/>
          </a:prstGeom>
          <a:noFill/>
        </p:spPr>
        <p:txBody>
          <a:bodyPr wrap="none" rtlCol="0">
            <a:spAutoFit/>
          </a:bodyPr>
          <a:lstStyle/>
          <a:p>
            <a:r>
              <a:rPr kumimoji="1" lang="en-US" altLang="ja-JP" sz="1200" dirty="0">
                <a:latin typeface="+mn-ea"/>
              </a:rPr>
              <a:t>※</a:t>
            </a:r>
            <a:r>
              <a:rPr kumimoji="1" lang="ja-JP" altLang="en-US" sz="1200" dirty="0">
                <a:latin typeface="+mn-ea"/>
              </a:rPr>
              <a:t>１ </a:t>
            </a:r>
            <a:r>
              <a:rPr kumimoji="1" lang="en-US" altLang="ja-JP" sz="1200" dirty="0">
                <a:latin typeface="+mn-ea"/>
              </a:rPr>
              <a:t>2011/3/12</a:t>
            </a:r>
            <a:r>
              <a:rPr kumimoji="1" lang="ja-JP" altLang="en-US" sz="1200" dirty="0">
                <a:latin typeface="+mn-ea"/>
              </a:rPr>
              <a:t>～</a:t>
            </a:r>
            <a:r>
              <a:rPr kumimoji="1" lang="en-US" altLang="ja-JP" sz="1200" dirty="0">
                <a:latin typeface="+mn-ea"/>
              </a:rPr>
              <a:t>15</a:t>
            </a:r>
            <a:r>
              <a:rPr kumimoji="1" lang="ja-JP" altLang="en-US" sz="1200" dirty="0">
                <a:latin typeface="+mn-ea"/>
              </a:rPr>
              <a:t>にかけて避難を</a:t>
            </a:r>
            <a:r>
              <a:rPr lang="ja-JP" altLang="en-US" sz="1200" dirty="0">
                <a:latin typeface="+mn-ea"/>
              </a:rPr>
              <a:t>指示</a:t>
            </a:r>
            <a:r>
              <a:rPr kumimoji="1" lang="ja-JP" altLang="en-US" sz="1200" dirty="0">
                <a:latin typeface="+mn-ea"/>
              </a:rPr>
              <a:t>された地区</a:t>
            </a:r>
            <a:endParaRPr kumimoji="1" lang="en-US" altLang="ja-JP" sz="1200" dirty="0">
              <a:latin typeface="+mn-ea"/>
            </a:endParaRPr>
          </a:p>
          <a:p>
            <a:r>
              <a:rPr lang="en-US" altLang="ja-JP" sz="1200" dirty="0">
                <a:latin typeface="+mn-ea"/>
              </a:rPr>
              <a:t>※</a:t>
            </a:r>
            <a:r>
              <a:rPr lang="ja-JP" altLang="en-US" sz="1200" dirty="0">
                <a:latin typeface="+mn-ea"/>
              </a:rPr>
              <a:t>２ </a:t>
            </a:r>
            <a:r>
              <a:rPr lang="en-US" altLang="ja-JP" sz="1200" dirty="0">
                <a:latin typeface="+mn-ea"/>
              </a:rPr>
              <a:t>2011/3</a:t>
            </a:r>
            <a:r>
              <a:rPr lang="ja-JP" altLang="en-US" sz="1200" dirty="0">
                <a:latin typeface="+mn-ea"/>
              </a:rPr>
              <a:t>月末から</a:t>
            </a:r>
            <a:r>
              <a:rPr lang="en-US" altLang="ja-JP" sz="1200" dirty="0">
                <a:latin typeface="+mn-ea"/>
              </a:rPr>
              <a:t>6</a:t>
            </a:r>
            <a:r>
              <a:rPr lang="ja-JP" altLang="en-US" sz="1200" dirty="0">
                <a:latin typeface="+mn-ea"/>
              </a:rPr>
              <a:t>月にかけて避難を指示された地区</a:t>
            </a:r>
            <a:endParaRPr kumimoji="1" lang="ja-JP" altLang="en-US" sz="1200" dirty="0">
              <a:latin typeface="+mn-ea"/>
            </a:endParaRPr>
          </a:p>
        </p:txBody>
      </p:sp>
      <p:sp>
        <p:nvSpPr>
          <p:cNvPr id="6" name="テキスト ボックス 5">
            <a:extLst>
              <a:ext uri="{FF2B5EF4-FFF2-40B4-BE49-F238E27FC236}">
                <a16:creationId xmlns:a16="http://schemas.microsoft.com/office/drawing/2014/main" id="{BAA9BCD2-B866-0C4D-9EA5-35A6441F15AE}"/>
              </a:ext>
            </a:extLst>
          </p:cNvPr>
          <p:cNvSpPr txBox="1"/>
          <p:nvPr/>
        </p:nvSpPr>
        <p:spPr>
          <a:xfrm>
            <a:off x="628650" y="5586019"/>
            <a:ext cx="788669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latin typeface="+mn-ea"/>
              </a:rPr>
              <a:t>UNSCEAR Report 2013:</a:t>
            </a:r>
          </a:p>
          <a:p>
            <a:r>
              <a:rPr lang="en-US" altLang="ja-JP" dirty="0">
                <a:latin typeface="+mn-ea"/>
              </a:rPr>
              <a:t>LNT</a:t>
            </a:r>
            <a:r>
              <a:rPr lang="ja-JP" altLang="en-US" dirty="0">
                <a:latin typeface="+mn-ea"/>
              </a:rPr>
              <a:t>仮説に基づけばわずかな発がんリスク増加が示唆されるものの</a:t>
            </a:r>
            <a:endParaRPr lang="en-US" altLang="ja-JP" dirty="0">
              <a:latin typeface="+mn-ea"/>
            </a:endParaRPr>
          </a:p>
          <a:p>
            <a:r>
              <a:rPr kumimoji="1" lang="ja-JP" altLang="en-US" dirty="0">
                <a:latin typeface="+mn-ea"/>
              </a:rPr>
              <a:t>日本人のベースラインから差を検出するには小さすぎるレベルである。</a:t>
            </a:r>
          </a:p>
        </p:txBody>
      </p:sp>
      <p:sp>
        <p:nvSpPr>
          <p:cNvPr id="7" name="テキスト ボックス 6">
            <a:extLst>
              <a:ext uri="{FF2B5EF4-FFF2-40B4-BE49-F238E27FC236}">
                <a16:creationId xmlns:a16="http://schemas.microsoft.com/office/drawing/2014/main" id="{1AE54646-4F32-2548-A35D-465CD40E4DC2}"/>
              </a:ext>
            </a:extLst>
          </p:cNvPr>
          <p:cNvSpPr txBox="1"/>
          <p:nvPr/>
        </p:nvSpPr>
        <p:spPr>
          <a:xfrm>
            <a:off x="628650" y="1146676"/>
            <a:ext cx="6340197" cy="338554"/>
          </a:xfrm>
          <a:prstGeom prst="rect">
            <a:avLst/>
          </a:prstGeom>
          <a:noFill/>
        </p:spPr>
        <p:txBody>
          <a:bodyPr wrap="none" rtlCol="0">
            <a:spAutoFit/>
          </a:bodyPr>
          <a:lstStyle/>
          <a:p>
            <a:r>
              <a:rPr kumimoji="1" lang="ja-JP" altLang="en-US" sz="1600" dirty="0">
                <a:latin typeface="+mn-ea"/>
              </a:rPr>
              <a:t>事故直後１年間における公衆の平均実効線量と平均甲状腺吸収線量</a:t>
            </a:r>
          </a:p>
        </p:txBody>
      </p:sp>
      <p:sp>
        <p:nvSpPr>
          <p:cNvPr id="8" name="スライド番号プレースホルダー 7">
            <a:extLst>
              <a:ext uri="{FF2B5EF4-FFF2-40B4-BE49-F238E27FC236}">
                <a16:creationId xmlns:a16="http://schemas.microsoft.com/office/drawing/2014/main" id="{5FB2F8A7-7AD3-EF40-A45F-55263BCB430D}"/>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Tree>
    <p:extLst>
      <p:ext uri="{BB962C8B-B14F-4D97-AF65-F5344CB8AC3E}">
        <p14:creationId xmlns:p14="http://schemas.microsoft.com/office/powerpoint/2010/main" val="61709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798B9-6E77-7044-9FF4-7680BC88D838}"/>
              </a:ext>
            </a:extLst>
          </p:cNvPr>
          <p:cNvSpPr>
            <a:spLocks noGrp="1"/>
          </p:cNvSpPr>
          <p:nvPr>
            <p:ph type="title"/>
          </p:nvPr>
        </p:nvSpPr>
        <p:spPr/>
        <p:txBody>
          <a:bodyPr/>
          <a:lstStyle/>
          <a:p>
            <a:r>
              <a:rPr kumimoji="1" lang="ja-JP" altLang="en-US"/>
              <a:t>病院避難</a:t>
            </a:r>
          </a:p>
        </p:txBody>
      </p:sp>
      <p:sp>
        <p:nvSpPr>
          <p:cNvPr id="27" name="スライド番号プレースホルダー 2">
            <a:extLst>
              <a:ext uri="{FF2B5EF4-FFF2-40B4-BE49-F238E27FC236}">
                <a16:creationId xmlns:a16="http://schemas.microsoft.com/office/drawing/2014/main" id="{F6623D9F-DB64-294D-B8C4-B943BCA55B4A}"/>
              </a:ext>
            </a:extLst>
          </p:cNvPr>
          <p:cNvSpPr>
            <a:spLocks noGrp="1"/>
          </p:cNvSpPr>
          <p:nvPr>
            <p:ph type="sldNum" sz="quarter" idx="12"/>
          </p:nvPr>
        </p:nvSpPr>
        <p:spPr>
          <a:xfrm>
            <a:off x="6553200" y="6566009"/>
            <a:ext cx="2133600" cy="365125"/>
          </a:xfrm>
        </p:spPr>
        <p:txBody>
          <a:bodyPr/>
          <a:lstStyle/>
          <a:p>
            <a:fld id="{EE55CD7B-830D-4F27-A5C4-7D9627417F37}" type="slidenum">
              <a:rPr kumimoji="1" lang="ja-JP" altLang="en-US" smtClean="0">
                <a:latin typeface="メイリオ" pitchFamily="50" charset="-128"/>
                <a:ea typeface="メイリオ" pitchFamily="50" charset="-128"/>
              </a:rPr>
              <a:pPr/>
              <a:t>24</a:t>
            </a:fld>
            <a:endParaRPr kumimoji="1" lang="ja-JP" altLang="en-US">
              <a:latin typeface="メイリオ" pitchFamily="50" charset="-128"/>
              <a:ea typeface="メイリオ" pitchFamily="50" charset="-128"/>
            </a:endParaRPr>
          </a:p>
        </p:txBody>
      </p:sp>
      <p:pic>
        <p:nvPicPr>
          <p:cNvPr id="28" name="図 27">
            <a:extLst>
              <a:ext uri="{FF2B5EF4-FFF2-40B4-BE49-F238E27FC236}">
                <a16:creationId xmlns:a16="http://schemas.microsoft.com/office/drawing/2014/main" id="{64AE750F-FA3A-5F43-8EE5-33654282F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430" y="1088513"/>
            <a:ext cx="8186569" cy="5770339"/>
          </a:xfrm>
          <a:prstGeom prst="rect">
            <a:avLst/>
          </a:prstGeom>
        </p:spPr>
      </p:pic>
      <p:sp>
        <p:nvSpPr>
          <p:cNvPr id="29" name="円/楕円 28">
            <a:extLst>
              <a:ext uri="{FF2B5EF4-FFF2-40B4-BE49-F238E27FC236}">
                <a16:creationId xmlns:a16="http://schemas.microsoft.com/office/drawing/2014/main" id="{0D7CDCDC-1757-CA44-AFE1-F84341367D06}"/>
              </a:ext>
            </a:extLst>
          </p:cNvPr>
          <p:cNvSpPr/>
          <p:nvPr/>
        </p:nvSpPr>
        <p:spPr>
          <a:xfrm>
            <a:off x="4562998" y="1214753"/>
            <a:ext cx="6849761" cy="6849761"/>
          </a:xfrm>
          <a:prstGeom prst="ellipse">
            <a:avLst/>
          </a:prstGeom>
          <a:solidFill>
            <a:srgbClr val="FF0000">
              <a:alpha val="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表 29">
            <a:extLst>
              <a:ext uri="{FF2B5EF4-FFF2-40B4-BE49-F238E27FC236}">
                <a16:creationId xmlns:a16="http://schemas.microsoft.com/office/drawing/2014/main" id="{51054ED4-82C9-E849-8BDD-9C008BBA9736}"/>
              </a:ext>
            </a:extLst>
          </p:cNvPr>
          <p:cNvGraphicFramePr>
            <a:graphicFrameLocks noGrp="1"/>
          </p:cNvGraphicFramePr>
          <p:nvPr>
            <p:extLst>
              <p:ext uri="{D42A27DB-BD31-4B8C-83A1-F6EECF244321}">
                <p14:modId xmlns:p14="http://schemas.microsoft.com/office/powerpoint/2010/main" val="3759197032"/>
              </p:ext>
            </p:extLst>
          </p:nvPr>
        </p:nvGraphicFramePr>
        <p:xfrm>
          <a:off x="251520" y="1134910"/>
          <a:ext cx="2882946" cy="1524000"/>
        </p:xfrm>
        <a:graphic>
          <a:graphicData uri="http://schemas.openxmlformats.org/drawingml/2006/table">
            <a:tbl>
              <a:tblPr firstRow="1" bandRow="1">
                <a:tableStyleId>{5940675A-B579-460E-94D1-54222C63F5DA}</a:tableStyleId>
              </a:tblPr>
              <a:tblGrid>
                <a:gridCol w="1098402">
                  <a:extLst>
                    <a:ext uri="{9D8B030D-6E8A-4147-A177-3AD203B41FA5}">
                      <a16:colId xmlns:a16="http://schemas.microsoft.com/office/drawing/2014/main" val="20000"/>
                    </a:ext>
                  </a:extLst>
                </a:gridCol>
                <a:gridCol w="1784544">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小高赤坂病院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14-15</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いわき光洋高校</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66</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1" name="表 30">
            <a:extLst>
              <a:ext uri="{FF2B5EF4-FFF2-40B4-BE49-F238E27FC236}">
                <a16:creationId xmlns:a16="http://schemas.microsoft.com/office/drawing/2014/main" id="{715F2A1B-DF71-4B42-A1E0-4C27EC2E1A6D}"/>
              </a:ext>
            </a:extLst>
          </p:cNvPr>
          <p:cNvGraphicFramePr>
            <a:graphicFrameLocks noGrp="1"/>
          </p:cNvGraphicFramePr>
          <p:nvPr>
            <p:extLst>
              <p:ext uri="{D42A27DB-BD31-4B8C-83A1-F6EECF244321}">
                <p14:modId xmlns:p14="http://schemas.microsoft.com/office/powerpoint/2010/main" val="1080015944"/>
              </p:ext>
            </p:extLst>
          </p:nvPr>
        </p:nvGraphicFramePr>
        <p:xfrm>
          <a:off x="3308943" y="1538514"/>
          <a:ext cx="3052700" cy="1524000"/>
        </p:xfrm>
        <a:graphic>
          <a:graphicData uri="http://schemas.openxmlformats.org/drawingml/2006/table">
            <a:tbl>
              <a:tblPr firstRow="1" bandRow="1">
                <a:tableStyleId>{5940675A-B579-460E-94D1-54222C63F5DA}</a:tableStyleId>
              </a:tblPr>
              <a:tblGrid>
                <a:gridCol w="1012319">
                  <a:extLst>
                    <a:ext uri="{9D8B030D-6E8A-4147-A177-3AD203B41FA5}">
                      <a16:colId xmlns:a16="http://schemas.microsoft.com/office/drawing/2014/main" val="20000"/>
                    </a:ext>
                  </a:extLst>
                </a:gridCol>
                <a:gridCol w="2040381">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南相馬市立小高病院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13</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消防、警察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南相馬市立総合病院</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123</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2" name="表 31">
            <a:extLst>
              <a:ext uri="{FF2B5EF4-FFF2-40B4-BE49-F238E27FC236}">
                <a16:creationId xmlns:a16="http://schemas.microsoft.com/office/drawing/2014/main" id="{62649A77-3FCB-4E4D-951D-6874BD20891F}"/>
              </a:ext>
            </a:extLst>
          </p:cNvPr>
          <p:cNvGraphicFramePr>
            <a:graphicFrameLocks noGrp="1"/>
          </p:cNvGraphicFramePr>
          <p:nvPr>
            <p:extLst>
              <p:ext uri="{D42A27DB-BD31-4B8C-83A1-F6EECF244321}">
                <p14:modId xmlns:p14="http://schemas.microsoft.com/office/powerpoint/2010/main" val="2220179851"/>
              </p:ext>
            </p:extLst>
          </p:nvPr>
        </p:nvGraphicFramePr>
        <p:xfrm>
          <a:off x="252107" y="2732951"/>
          <a:ext cx="2882359" cy="1524000"/>
        </p:xfrm>
        <a:graphic>
          <a:graphicData uri="http://schemas.openxmlformats.org/drawingml/2006/table">
            <a:tbl>
              <a:tblPr firstRow="1" bandRow="1">
                <a:tableStyleId>{5940675A-B579-460E-94D1-54222C63F5DA}</a:tableStyleId>
              </a:tblPr>
              <a:tblGrid>
                <a:gridCol w="1012920">
                  <a:extLst>
                    <a:ext uri="{9D8B030D-6E8A-4147-A177-3AD203B41FA5}">
                      <a16:colId xmlns:a16="http://schemas.microsoft.com/office/drawing/2014/main" val="20000"/>
                    </a:ext>
                  </a:extLst>
                </a:gridCol>
                <a:gridCol w="1869439">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浪江西病院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12,14-15</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消防、警察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福島県立医大病院</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23</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3" name="表 32">
            <a:extLst>
              <a:ext uri="{FF2B5EF4-FFF2-40B4-BE49-F238E27FC236}">
                <a16:creationId xmlns:a16="http://schemas.microsoft.com/office/drawing/2014/main" id="{CBDB0358-2034-F84A-A9E0-35CD6B721876}"/>
              </a:ext>
            </a:extLst>
          </p:cNvPr>
          <p:cNvGraphicFramePr>
            <a:graphicFrameLocks noGrp="1"/>
          </p:cNvGraphicFramePr>
          <p:nvPr>
            <p:extLst>
              <p:ext uri="{D42A27DB-BD31-4B8C-83A1-F6EECF244321}">
                <p14:modId xmlns:p14="http://schemas.microsoft.com/office/powerpoint/2010/main" val="30987993"/>
              </p:ext>
            </p:extLst>
          </p:nvPr>
        </p:nvGraphicFramePr>
        <p:xfrm>
          <a:off x="3281784" y="3287279"/>
          <a:ext cx="3163935" cy="1438506"/>
        </p:xfrm>
        <a:graphic>
          <a:graphicData uri="http://schemas.openxmlformats.org/drawingml/2006/table">
            <a:tbl>
              <a:tblPr firstRow="1" bandRow="1">
                <a:tableStyleId>{5940675A-B579-460E-94D1-54222C63F5DA}</a:tableStyleId>
              </a:tblPr>
              <a:tblGrid>
                <a:gridCol w="1108022">
                  <a:extLst>
                    <a:ext uri="{9D8B030D-6E8A-4147-A177-3AD203B41FA5}">
                      <a16:colId xmlns:a16="http://schemas.microsoft.com/office/drawing/2014/main" val="20000"/>
                    </a:ext>
                  </a:extLst>
                </a:gridCol>
                <a:gridCol w="2055913">
                  <a:extLst>
                    <a:ext uri="{9D8B030D-6E8A-4147-A177-3AD203B41FA5}">
                      <a16:colId xmlns:a16="http://schemas.microsoft.com/office/drawing/2014/main" val="20001"/>
                    </a:ext>
                  </a:extLst>
                </a:gridCol>
              </a:tblGrid>
              <a:tr h="292533">
                <a:tc>
                  <a:txBody>
                    <a:bodyPr/>
                    <a:lstStyle/>
                    <a:p>
                      <a:r>
                        <a:rPr kumimoji="1" lang="ja-JP" altLang="en-US" sz="10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n-ea"/>
                          <a:ea typeface="+mn-ea"/>
                        </a:rPr>
                        <a:t>双葉厚生病院</a:t>
                      </a:r>
                      <a:endParaRPr kumimoji="1" lang="en-US" altLang="ja-JP" sz="10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200" b="0" dirty="0">
                          <a:latin typeface="+mn-ea"/>
                          <a:ea typeface="+mn-ea"/>
                        </a:rPr>
                        <a:t>避難日</a:t>
                      </a:r>
                    </a:p>
                  </a:txBody>
                  <a:tcPr>
                    <a:solidFill>
                      <a:schemeClr val="bg1">
                        <a:alpha val="60000"/>
                      </a:schemeClr>
                    </a:solidFill>
                  </a:tcPr>
                </a:tc>
                <a:tc>
                  <a:txBody>
                    <a:bodyPr/>
                    <a:lstStyle/>
                    <a:p>
                      <a:r>
                        <a:rPr kumimoji="1" lang="en-US" altLang="ja-JP" sz="1200" b="0" dirty="0">
                          <a:latin typeface="+mn-ea"/>
                          <a:ea typeface="+mn-ea"/>
                        </a:rPr>
                        <a:t>3</a:t>
                      </a:r>
                      <a:r>
                        <a:rPr kumimoji="1" lang="ja-JP" altLang="en-US" sz="1200" b="0" dirty="0">
                          <a:latin typeface="+mn-ea"/>
                          <a:ea typeface="+mn-ea"/>
                        </a:rPr>
                        <a:t>月</a:t>
                      </a:r>
                      <a:r>
                        <a:rPr kumimoji="1" lang="en-US" altLang="ja-JP" sz="1200" b="0" dirty="0">
                          <a:latin typeface="+mn-ea"/>
                          <a:ea typeface="+mn-ea"/>
                        </a:rPr>
                        <a:t>12-13</a:t>
                      </a:r>
                      <a:r>
                        <a:rPr kumimoji="1" lang="ja-JP" altLang="en-US" sz="12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200" b="0" dirty="0">
                          <a:latin typeface="+mn-ea"/>
                          <a:ea typeface="+mn-ea"/>
                        </a:rPr>
                        <a:t>搬送主体</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警察、自衛隊</a:t>
                      </a:r>
                      <a:r>
                        <a:rPr kumimoji="1" lang="en-US" altLang="ja-JP" sz="1200" b="0" dirty="0">
                          <a:latin typeface="+mn-ea"/>
                          <a:ea typeface="+mn-ea"/>
                        </a:rPr>
                        <a:t>(</a:t>
                      </a:r>
                      <a:r>
                        <a:rPr kumimoji="1" lang="ja-JP" altLang="en-US" sz="1200" b="0" dirty="0">
                          <a:latin typeface="+mn-ea"/>
                          <a:ea typeface="+mn-ea"/>
                        </a:rPr>
                        <a:t>ヘリ</a:t>
                      </a:r>
                      <a:r>
                        <a:rPr kumimoji="1" lang="en-US" altLang="ja-JP" sz="1200" b="0" dirty="0">
                          <a:latin typeface="+mn-ea"/>
                          <a:ea typeface="+mn-ea"/>
                        </a:rPr>
                        <a:t>)</a:t>
                      </a:r>
                      <a:endParaRPr kumimoji="1" lang="ja-JP" altLang="en-US" sz="1200" b="0" dirty="0">
                        <a:latin typeface="+mn-ea"/>
                        <a:ea typeface="+mn-ea"/>
                      </a:endParaRP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200" b="0" dirty="0">
                          <a:latin typeface="+mn-ea"/>
                          <a:ea typeface="+mn-ea"/>
                        </a:rPr>
                        <a:t>搬送先</a:t>
                      </a:r>
                    </a:p>
                  </a:txBody>
                  <a:tcPr>
                    <a:solidFill>
                      <a:schemeClr val="bg1">
                        <a:alpha val="60000"/>
                      </a:schemeClr>
                    </a:solidFill>
                  </a:tcPr>
                </a:tc>
                <a:tc>
                  <a:txBody>
                    <a:bodyPr/>
                    <a:lstStyle/>
                    <a:p>
                      <a:r>
                        <a:rPr kumimoji="1" lang="ja-JP" altLang="en-US" sz="1200" b="0" dirty="0">
                          <a:latin typeface="+mn-ea"/>
                          <a:ea typeface="+mn-ea"/>
                        </a:rPr>
                        <a:t>二本松市男女共生センター霞目駐屯地</a:t>
                      </a:r>
                    </a:p>
                  </a:txBody>
                  <a:tcPr>
                    <a:solidFill>
                      <a:schemeClr val="bg1">
                        <a:alpha val="60000"/>
                      </a:schemeClr>
                    </a:solidFill>
                  </a:tcPr>
                </a:tc>
                <a:extLst>
                  <a:ext uri="{0D108BD9-81ED-4DB2-BD59-A6C34878D82A}">
                    <a16:rowId xmlns:a16="http://schemas.microsoft.com/office/drawing/2014/main" val="10003"/>
                  </a:ext>
                </a:extLst>
              </a:tr>
            </a:tbl>
          </a:graphicData>
        </a:graphic>
      </p:graphicFrame>
      <p:graphicFrame>
        <p:nvGraphicFramePr>
          <p:cNvPr id="34" name="表 33">
            <a:extLst>
              <a:ext uri="{FF2B5EF4-FFF2-40B4-BE49-F238E27FC236}">
                <a16:creationId xmlns:a16="http://schemas.microsoft.com/office/drawing/2014/main" id="{762FE07D-D42E-664F-A096-7B759D3124BA}"/>
              </a:ext>
            </a:extLst>
          </p:cNvPr>
          <p:cNvGraphicFramePr>
            <a:graphicFrameLocks noGrp="1"/>
          </p:cNvGraphicFramePr>
          <p:nvPr>
            <p:extLst>
              <p:ext uri="{D42A27DB-BD31-4B8C-83A1-F6EECF244321}">
                <p14:modId xmlns:p14="http://schemas.microsoft.com/office/powerpoint/2010/main" val="508588888"/>
              </p:ext>
            </p:extLst>
          </p:nvPr>
        </p:nvGraphicFramePr>
        <p:xfrm>
          <a:off x="251520" y="4419449"/>
          <a:ext cx="2882946" cy="1584960"/>
        </p:xfrm>
        <a:graphic>
          <a:graphicData uri="http://schemas.openxmlformats.org/drawingml/2006/table">
            <a:tbl>
              <a:tblPr firstRow="1" bandRow="1">
                <a:tableStyleId>{5940675A-B579-460E-94D1-54222C63F5DA}</a:tableStyleId>
              </a:tblPr>
              <a:tblGrid>
                <a:gridCol w="942337">
                  <a:extLst>
                    <a:ext uri="{9D8B030D-6E8A-4147-A177-3AD203B41FA5}">
                      <a16:colId xmlns:a16="http://schemas.microsoft.com/office/drawing/2014/main" val="20000"/>
                    </a:ext>
                  </a:extLst>
                </a:gridCol>
                <a:gridCol w="1940609">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県立大野病院</a:t>
                      </a:r>
                      <a:endParaRPr kumimoji="1" lang="en-US" altLang="ja-JP" sz="14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12</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独自避難</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ja-JP" altLang="en-US" sz="1400" b="0" dirty="0">
                          <a:latin typeface="+mn-ea"/>
                          <a:ea typeface="+mn-ea"/>
                        </a:rPr>
                        <a:t>合併を控えており</a:t>
                      </a:r>
                      <a:endParaRPr kumimoji="1" lang="en-US" altLang="ja-JP" sz="1400" b="0" dirty="0">
                        <a:latin typeface="+mn-ea"/>
                        <a:ea typeface="+mn-ea"/>
                      </a:endParaRPr>
                    </a:p>
                    <a:p>
                      <a:r>
                        <a:rPr kumimoji="1" lang="ja-JP" altLang="en-US" sz="1400" b="0" dirty="0">
                          <a:latin typeface="+mn-ea"/>
                          <a:ea typeface="+mn-ea"/>
                        </a:rPr>
                        <a:t>少数</a:t>
                      </a:r>
                    </a:p>
                  </a:txBody>
                  <a:tcPr>
                    <a:solidFill>
                      <a:schemeClr val="bg1">
                        <a:alpha val="60000"/>
                      </a:schemeClr>
                    </a:solidFill>
                  </a:tcPr>
                </a:tc>
                <a:extLst>
                  <a:ext uri="{0D108BD9-81ED-4DB2-BD59-A6C34878D82A}">
                    <a16:rowId xmlns:a16="http://schemas.microsoft.com/office/drawing/2014/main" val="10003"/>
                  </a:ext>
                </a:extLst>
              </a:tr>
            </a:tbl>
          </a:graphicData>
        </a:graphic>
      </p:graphicFrame>
      <p:graphicFrame>
        <p:nvGraphicFramePr>
          <p:cNvPr id="35" name="表 34">
            <a:extLst>
              <a:ext uri="{FF2B5EF4-FFF2-40B4-BE49-F238E27FC236}">
                <a16:creationId xmlns:a16="http://schemas.microsoft.com/office/drawing/2014/main" id="{872E54DE-B28E-394F-A746-B62950DC3456}"/>
              </a:ext>
            </a:extLst>
          </p:cNvPr>
          <p:cNvGraphicFramePr>
            <a:graphicFrameLocks noGrp="1"/>
          </p:cNvGraphicFramePr>
          <p:nvPr>
            <p:extLst>
              <p:ext uri="{D42A27DB-BD31-4B8C-83A1-F6EECF244321}">
                <p14:modId xmlns:p14="http://schemas.microsoft.com/office/powerpoint/2010/main" val="35087261"/>
              </p:ext>
            </p:extLst>
          </p:nvPr>
        </p:nvGraphicFramePr>
        <p:xfrm>
          <a:off x="3298275" y="4983225"/>
          <a:ext cx="3163935" cy="1676400"/>
        </p:xfrm>
        <a:graphic>
          <a:graphicData uri="http://schemas.openxmlformats.org/drawingml/2006/table">
            <a:tbl>
              <a:tblPr firstRow="1" bandRow="1">
                <a:tableStyleId>{5940675A-B579-460E-94D1-54222C63F5DA}</a:tableStyleId>
              </a:tblPr>
              <a:tblGrid>
                <a:gridCol w="1114928">
                  <a:extLst>
                    <a:ext uri="{9D8B030D-6E8A-4147-A177-3AD203B41FA5}">
                      <a16:colId xmlns:a16="http://schemas.microsoft.com/office/drawing/2014/main" val="20000"/>
                    </a:ext>
                  </a:extLst>
                </a:gridCol>
                <a:gridCol w="2049007">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今村病院</a:t>
                      </a:r>
                      <a:endParaRPr kumimoji="1" lang="en-US" altLang="ja-JP" sz="14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15-16</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警察、自衛隊</a:t>
                      </a:r>
                      <a:r>
                        <a:rPr kumimoji="1" lang="en-US" altLang="ja-JP" sz="1400" b="0" dirty="0">
                          <a:latin typeface="+mn-ea"/>
                          <a:ea typeface="+mn-ea"/>
                        </a:rPr>
                        <a:t>(</a:t>
                      </a:r>
                      <a:r>
                        <a:rPr kumimoji="1" lang="ja-JP" altLang="en-US" sz="1400" b="0" dirty="0">
                          <a:latin typeface="+mn-ea"/>
                          <a:ea typeface="+mn-ea"/>
                        </a:rPr>
                        <a:t>ヘリ</a:t>
                      </a:r>
                      <a:r>
                        <a:rPr kumimoji="1" lang="en-US" altLang="ja-JP" sz="1400" b="0" dirty="0">
                          <a:latin typeface="+mn-ea"/>
                          <a:ea typeface="+mn-ea"/>
                        </a:rPr>
                        <a:t>)</a:t>
                      </a:r>
                      <a:endParaRPr kumimoji="1" lang="ja-JP" altLang="en-US" sz="1400" b="0" dirty="0">
                        <a:latin typeface="+mn-ea"/>
                        <a:ea typeface="+mn-ea"/>
                      </a:endParaRP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郡山高校</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49</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sp>
        <p:nvSpPr>
          <p:cNvPr id="36" name="テキスト ボックス 35">
            <a:extLst>
              <a:ext uri="{FF2B5EF4-FFF2-40B4-BE49-F238E27FC236}">
                <a16:creationId xmlns:a16="http://schemas.microsoft.com/office/drawing/2014/main" id="{8FCD14E0-61EC-4C4C-8263-80FD9547140C}"/>
              </a:ext>
            </a:extLst>
          </p:cNvPr>
          <p:cNvSpPr txBox="1"/>
          <p:nvPr/>
        </p:nvSpPr>
        <p:spPr>
          <a:xfrm>
            <a:off x="6838840" y="6395088"/>
            <a:ext cx="1441420"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富山第一中学校</a:t>
            </a:r>
            <a:endParaRPr kumimoji="1" lang="ja-JP" altLang="en-US" sz="1400" dirty="0">
              <a:latin typeface="+mn-ea"/>
            </a:endParaRPr>
          </a:p>
        </p:txBody>
      </p:sp>
      <p:cxnSp>
        <p:nvCxnSpPr>
          <p:cNvPr id="37" name="直線矢印コネクタ 36">
            <a:extLst>
              <a:ext uri="{FF2B5EF4-FFF2-40B4-BE49-F238E27FC236}">
                <a16:creationId xmlns:a16="http://schemas.microsoft.com/office/drawing/2014/main" id="{7E9774CD-73EC-EB44-B4B8-AC6A54750640}"/>
              </a:ext>
            </a:extLst>
          </p:cNvPr>
          <p:cNvCxnSpPr>
            <a:cxnSpLocks/>
            <a:stCxn id="35" idx="3"/>
          </p:cNvCxnSpPr>
          <p:nvPr/>
        </p:nvCxnSpPr>
        <p:spPr>
          <a:xfrm>
            <a:off x="6462210" y="5821425"/>
            <a:ext cx="980854" cy="2512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C924F27D-98A6-5441-A0E1-2A53AEFF66CE}"/>
              </a:ext>
            </a:extLst>
          </p:cNvPr>
          <p:cNvCxnSpPr>
            <a:stCxn id="36" idx="0"/>
          </p:cNvCxnSpPr>
          <p:nvPr/>
        </p:nvCxnSpPr>
        <p:spPr>
          <a:xfrm flipV="1">
            <a:off x="7559550" y="6222518"/>
            <a:ext cx="64361" cy="1725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E0615C9-F806-744D-9527-044770979B34}"/>
              </a:ext>
            </a:extLst>
          </p:cNvPr>
          <p:cNvCxnSpPr>
            <a:cxnSpLocks/>
          </p:cNvCxnSpPr>
          <p:nvPr/>
        </p:nvCxnSpPr>
        <p:spPr>
          <a:xfrm flipV="1">
            <a:off x="3138240" y="4783998"/>
            <a:ext cx="3814397" cy="9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8BA902C-66D5-3949-9AA1-9432036476FE}"/>
              </a:ext>
            </a:extLst>
          </p:cNvPr>
          <p:cNvCxnSpPr>
            <a:cxnSpLocks/>
            <a:stCxn id="33" idx="3"/>
          </p:cNvCxnSpPr>
          <p:nvPr/>
        </p:nvCxnSpPr>
        <p:spPr>
          <a:xfrm flipV="1">
            <a:off x="6445719" y="3937901"/>
            <a:ext cx="997344" cy="6863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144BA2F-CF0D-E641-B971-74006F989794}"/>
              </a:ext>
            </a:extLst>
          </p:cNvPr>
          <p:cNvCxnSpPr/>
          <p:nvPr/>
        </p:nvCxnSpPr>
        <p:spPr>
          <a:xfrm>
            <a:off x="3155228" y="1340359"/>
            <a:ext cx="3780420" cy="1646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117683A-C9BB-5F4B-BF48-C09B87580728}"/>
              </a:ext>
            </a:extLst>
          </p:cNvPr>
          <p:cNvCxnSpPr>
            <a:cxnSpLocks/>
            <a:stCxn id="31" idx="3"/>
          </p:cNvCxnSpPr>
          <p:nvPr/>
        </p:nvCxnSpPr>
        <p:spPr>
          <a:xfrm flipV="1">
            <a:off x="6361643" y="1772319"/>
            <a:ext cx="817421" cy="5281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5C7D8E9C-21E2-E242-A38A-9047B2DCFDF8}"/>
              </a:ext>
            </a:extLst>
          </p:cNvPr>
          <p:cNvCxnSpPr>
            <a:cxnSpLocks/>
          </p:cNvCxnSpPr>
          <p:nvPr/>
        </p:nvCxnSpPr>
        <p:spPr>
          <a:xfrm flipV="1">
            <a:off x="3134466" y="3142400"/>
            <a:ext cx="3957814" cy="230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3C23991-24B0-E943-A0C6-DD8BC0D62431}"/>
              </a:ext>
            </a:extLst>
          </p:cNvPr>
          <p:cNvSpPr txBox="1"/>
          <p:nvPr/>
        </p:nvSpPr>
        <p:spPr>
          <a:xfrm>
            <a:off x="7726933" y="3874439"/>
            <a:ext cx="902811"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双葉高校</a:t>
            </a:r>
            <a:endParaRPr kumimoji="1" lang="ja-JP" altLang="en-US" sz="1400" dirty="0">
              <a:latin typeface="+mn-ea"/>
            </a:endParaRPr>
          </a:p>
        </p:txBody>
      </p:sp>
      <p:cxnSp>
        <p:nvCxnSpPr>
          <p:cNvPr id="45" name="直線矢印コネクタ 44">
            <a:extLst>
              <a:ext uri="{FF2B5EF4-FFF2-40B4-BE49-F238E27FC236}">
                <a16:creationId xmlns:a16="http://schemas.microsoft.com/office/drawing/2014/main" id="{79BCF646-E23D-D945-8F74-081D9DBA1691}"/>
              </a:ext>
            </a:extLst>
          </p:cNvPr>
          <p:cNvCxnSpPr>
            <a:stCxn id="44" idx="1"/>
          </p:cNvCxnSpPr>
          <p:nvPr/>
        </p:nvCxnSpPr>
        <p:spPr>
          <a:xfrm flipH="1">
            <a:off x="7457573" y="4028328"/>
            <a:ext cx="269360" cy="588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FDD07AD-9290-9F4A-B813-51C0B98AD702}"/>
              </a:ext>
            </a:extLst>
          </p:cNvPr>
          <p:cNvSpPr txBox="1"/>
          <p:nvPr/>
        </p:nvSpPr>
        <p:spPr>
          <a:xfrm>
            <a:off x="7443063" y="4834167"/>
            <a:ext cx="1610375"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mn-ea"/>
              </a:rPr>
              <a:t>東電福島第一原発</a:t>
            </a:r>
            <a:endParaRPr kumimoji="1" lang="ja-JP" altLang="en-US" sz="1400" dirty="0">
              <a:latin typeface="+mn-ea"/>
            </a:endParaRPr>
          </a:p>
        </p:txBody>
      </p:sp>
      <p:cxnSp>
        <p:nvCxnSpPr>
          <p:cNvPr id="47" name="直線矢印コネクタ 46">
            <a:extLst>
              <a:ext uri="{FF2B5EF4-FFF2-40B4-BE49-F238E27FC236}">
                <a16:creationId xmlns:a16="http://schemas.microsoft.com/office/drawing/2014/main" id="{842D612E-32B6-8D40-AB38-6DCA63648B6D}"/>
              </a:ext>
            </a:extLst>
          </p:cNvPr>
          <p:cNvCxnSpPr>
            <a:cxnSpLocks/>
            <a:stCxn id="46" idx="0"/>
          </p:cNvCxnSpPr>
          <p:nvPr/>
        </p:nvCxnSpPr>
        <p:spPr>
          <a:xfrm flipH="1" flipV="1">
            <a:off x="7770681" y="4600507"/>
            <a:ext cx="477570" cy="2336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角丸四角形 47">
            <a:extLst>
              <a:ext uri="{FF2B5EF4-FFF2-40B4-BE49-F238E27FC236}">
                <a16:creationId xmlns:a16="http://schemas.microsoft.com/office/drawing/2014/main" id="{BB86CDCE-A1AC-1946-B2B6-FB0F76EBA782}"/>
              </a:ext>
            </a:extLst>
          </p:cNvPr>
          <p:cNvSpPr/>
          <p:nvPr/>
        </p:nvSpPr>
        <p:spPr>
          <a:xfrm>
            <a:off x="7640971" y="1286558"/>
            <a:ext cx="1438781" cy="721555"/>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latin typeface="メイリオ" pitchFamily="50" charset="-128"/>
                <a:ea typeface="メイリオ" pitchFamily="50" charset="-128"/>
              </a:rPr>
              <a:t>20km</a:t>
            </a:r>
            <a:r>
              <a:rPr kumimoji="1" lang="ja-JP" altLang="en-US" dirty="0">
                <a:latin typeface="メイリオ" pitchFamily="50" charset="-128"/>
                <a:ea typeface="メイリオ" pitchFamily="50" charset="-128"/>
              </a:rPr>
              <a:t>圏内</a:t>
            </a:r>
            <a:endParaRPr kumimoji="1" lang="en-US" altLang="ja-JP" dirty="0">
              <a:latin typeface="メイリオ" pitchFamily="50" charset="-128"/>
              <a:ea typeface="メイリオ" pitchFamily="50" charset="-128"/>
            </a:endParaRPr>
          </a:p>
          <a:p>
            <a:pPr algn="ctr"/>
            <a:r>
              <a:rPr lang="en-US" altLang="ja-JP" dirty="0">
                <a:latin typeface="メイリオ" pitchFamily="50" charset="-128"/>
                <a:ea typeface="メイリオ" pitchFamily="50" charset="-128"/>
              </a:rPr>
              <a:t>(</a:t>
            </a:r>
            <a:r>
              <a:rPr lang="ja-JP" altLang="en-US" dirty="0">
                <a:latin typeface="メイリオ" pitchFamily="50" charset="-128"/>
                <a:ea typeface="メイリオ" pitchFamily="50" charset="-128"/>
              </a:rPr>
              <a:t>避難区域</a:t>
            </a:r>
            <a:r>
              <a:rPr lang="en-US" altLang="ja-JP" dirty="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49" name="テキスト ボックス 48">
            <a:extLst>
              <a:ext uri="{FF2B5EF4-FFF2-40B4-BE49-F238E27FC236}">
                <a16:creationId xmlns:a16="http://schemas.microsoft.com/office/drawing/2014/main" id="{6500C7BE-057F-A64E-B031-236D054487E2}"/>
              </a:ext>
            </a:extLst>
          </p:cNvPr>
          <p:cNvSpPr txBox="1"/>
          <p:nvPr/>
        </p:nvSpPr>
        <p:spPr>
          <a:xfrm>
            <a:off x="7131113" y="5314514"/>
            <a:ext cx="902811"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双葉病院</a:t>
            </a:r>
            <a:endParaRPr kumimoji="1" lang="ja-JP" altLang="en-US" sz="1400" dirty="0">
              <a:latin typeface="+mn-ea"/>
            </a:endParaRPr>
          </a:p>
        </p:txBody>
      </p:sp>
      <p:cxnSp>
        <p:nvCxnSpPr>
          <p:cNvPr id="50" name="直線矢印コネクタ 49">
            <a:extLst>
              <a:ext uri="{FF2B5EF4-FFF2-40B4-BE49-F238E27FC236}">
                <a16:creationId xmlns:a16="http://schemas.microsoft.com/office/drawing/2014/main" id="{300FAA4E-81C6-8442-BD2A-0E094076C565}"/>
              </a:ext>
            </a:extLst>
          </p:cNvPr>
          <p:cNvCxnSpPr>
            <a:cxnSpLocks/>
          </p:cNvCxnSpPr>
          <p:nvPr/>
        </p:nvCxnSpPr>
        <p:spPr>
          <a:xfrm flipH="1" flipV="1">
            <a:off x="7124975" y="5027740"/>
            <a:ext cx="126567" cy="30030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2C0F1ECE-2130-4742-85A2-88990E2CC910}"/>
              </a:ext>
            </a:extLst>
          </p:cNvPr>
          <p:cNvSpPr txBox="1"/>
          <p:nvPr/>
        </p:nvSpPr>
        <p:spPr>
          <a:xfrm>
            <a:off x="140009" y="6084295"/>
            <a:ext cx="2998231" cy="738664"/>
          </a:xfrm>
          <a:prstGeom prst="rect">
            <a:avLst/>
          </a:prstGeom>
          <a:solidFill>
            <a:srgbClr val="FFFFFF">
              <a:alpha val="69804"/>
            </a:srgb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a:latin typeface="+mn-ea"/>
              </a:rPr>
              <a:t>出典</a:t>
            </a:r>
            <a:r>
              <a:rPr lang="en-US" altLang="ja-JP" sz="1050" dirty="0">
                <a:latin typeface="+mn-ea"/>
              </a:rPr>
              <a:t>:</a:t>
            </a:r>
            <a:r>
              <a:rPr lang="ja-JP" altLang="en-US" sz="1050" dirty="0">
                <a:latin typeface="+mn-ea"/>
              </a:rPr>
              <a:t>東京電力福島原子力発電所における</a:t>
            </a:r>
            <a:endParaRPr lang="en-US" altLang="ja-JP" sz="1050" dirty="0">
              <a:latin typeface="+mn-ea"/>
            </a:endParaRPr>
          </a:p>
          <a:p>
            <a:pPr>
              <a:tabLst>
                <a:tab pos="357188" algn="l"/>
              </a:tabLst>
            </a:pPr>
            <a:r>
              <a:rPr lang="en-US" altLang="ja-JP" sz="1050" dirty="0">
                <a:latin typeface="+mn-ea"/>
              </a:rPr>
              <a:t>	</a:t>
            </a:r>
            <a:r>
              <a:rPr lang="ja-JP" altLang="en-US" sz="1050" dirty="0">
                <a:latin typeface="+mn-ea"/>
              </a:rPr>
              <a:t>事故調査・検証委員会　最終報告</a:t>
            </a:r>
            <a:endParaRPr lang="en-US" altLang="ja-JP" sz="1050" dirty="0">
              <a:latin typeface="+mn-ea"/>
            </a:endParaRPr>
          </a:p>
          <a:p>
            <a:r>
              <a:rPr lang="en-US" altLang="ja-JP" sz="1050" dirty="0">
                <a:latin typeface="+mn-ea"/>
                <a:cs typeface="Arial" panose="020B0604020202020204" pitchFamily="34" charset="0"/>
              </a:rPr>
              <a:t>http://www.cas.go.jp/jp/seisaku/icanps/</a:t>
            </a:r>
          </a:p>
          <a:p>
            <a:r>
              <a:rPr lang="en-US" altLang="ja-JP" sz="1050" dirty="0">
                <a:latin typeface="+mn-ea"/>
                <a:cs typeface="Arial" panose="020B0604020202020204" pitchFamily="34" charset="0"/>
              </a:rPr>
              <a:t>SaishyuGaiyou.pdf</a:t>
            </a:r>
            <a:endParaRPr kumimoji="1" lang="ja-JP" altLang="en-US" sz="1050" dirty="0">
              <a:latin typeface="+mn-ea"/>
              <a:cs typeface="Arial" panose="020B0604020202020204" pitchFamily="34" charset="0"/>
            </a:endParaRPr>
          </a:p>
        </p:txBody>
      </p:sp>
    </p:spTree>
    <p:extLst>
      <p:ext uri="{BB962C8B-B14F-4D97-AF65-F5344CB8AC3E}">
        <p14:creationId xmlns:p14="http://schemas.microsoft.com/office/powerpoint/2010/main" val="26718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9C444-AD35-4C46-9819-D5009C2E6C55}"/>
              </a:ext>
            </a:extLst>
          </p:cNvPr>
          <p:cNvSpPr>
            <a:spLocks noGrp="1"/>
          </p:cNvSpPr>
          <p:nvPr>
            <p:ph type="title"/>
          </p:nvPr>
        </p:nvSpPr>
        <p:spPr/>
        <p:txBody>
          <a:bodyPr/>
          <a:lstStyle/>
          <a:p>
            <a:r>
              <a:rPr kumimoji="1" lang="ja-JP" altLang="en-US"/>
              <a:t>３号機原子炉建屋水素爆発</a:t>
            </a:r>
          </a:p>
        </p:txBody>
      </p:sp>
      <p:pic>
        <p:nvPicPr>
          <p:cNvPr id="3" name="Picture 2" descr="F:\120829\★PP\明石先生★これが最新\120908_放射線事故医療研究会\1346774253720.png">
            <a:extLst>
              <a:ext uri="{FF2B5EF4-FFF2-40B4-BE49-F238E27FC236}">
                <a16:creationId xmlns:a16="http://schemas.microsoft.com/office/drawing/2014/main" id="{5837870A-072D-554D-9087-3981C17A08E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0458" y="2081690"/>
            <a:ext cx="8104521" cy="397272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グループ化 4">
            <a:extLst>
              <a:ext uri="{FF2B5EF4-FFF2-40B4-BE49-F238E27FC236}">
                <a16:creationId xmlns:a16="http://schemas.microsoft.com/office/drawing/2014/main" id="{DE3DAF20-AD20-2B4A-8AD0-2D5933D26CE0}"/>
              </a:ext>
            </a:extLst>
          </p:cNvPr>
          <p:cNvGrpSpPr/>
          <p:nvPr/>
        </p:nvGrpSpPr>
        <p:grpSpPr>
          <a:xfrm>
            <a:off x="6682874" y="4316172"/>
            <a:ext cx="576064" cy="311588"/>
            <a:chOff x="6731595" y="4740570"/>
            <a:chExt cx="576064" cy="415451"/>
          </a:xfrm>
        </p:grpSpPr>
        <p:sp>
          <p:nvSpPr>
            <p:cNvPr id="6" name="角丸四角形 5">
              <a:extLst>
                <a:ext uri="{FF2B5EF4-FFF2-40B4-BE49-F238E27FC236}">
                  <a16:creationId xmlns:a16="http://schemas.microsoft.com/office/drawing/2014/main" id="{A149274C-FDB5-5D4C-AAC1-FC9D106E786C}"/>
                </a:ext>
              </a:extLst>
            </p:cNvPr>
            <p:cNvSpPr/>
            <p:nvPr/>
          </p:nvSpPr>
          <p:spPr>
            <a:xfrm>
              <a:off x="6731595" y="4882901"/>
              <a:ext cx="576064" cy="273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0" lang="en-US" altLang="ja-JP" sz="1600" dirty="0">
                  <a:solidFill>
                    <a:prstClr val="black"/>
                  </a:solidFill>
                  <a:latin typeface="+mn-ea"/>
                  <a:cs typeface="Times New Roman" pitchFamily="18" charset="0"/>
                </a:rPr>
                <a:t>1</a:t>
              </a:r>
              <a:r>
                <a:rPr kumimoji="0" lang="ja-JP" altLang="en-US" sz="1600" dirty="0">
                  <a:solidFill>
                    <a:prstClr val="black"/>
                  </a:solidFill>
                  <a:latin typeface="+mn-ea"/>
                  <a:cs typeface="Times New Roman" pitchFamily="18" charset="0"/>
                </a:rPr>
                <a:t> </a:t>
              </a:r>
              <a:r>
                <a:rPr kumimoji="0" lang="en-US" altLang="ja-JP" sz="1600" dirty="0">
                  <a:solidFill>
                    <a:prstClr val="black"/>
                  </a:solidFill>
                  <a:latin typeface="+mn-ea"/>
                  <a:cs typeface="Times New Roman" pitchFamily="18" charset="0"/>
                </a:rPr>
                <a:t>F</a:t>
              </a:r>
              <a:endParaRPr kumimoji="0" lang="ja-JP" altLang="en-US" sz="1600" dirty="0">
                <a:solidFill>
                  <a:prstClr val="black"/>
                </a:solidFill>
                <a:latin typeface="+mn-ea"/>
                <a:cs typeface="Times New Roman" pitchFamily="18" charset="0"/>
              </a:endParaRPr>
            </a:p>
          </p:txBody>
        </p:sp>
        <p:pic>
          <p:nvPicPr>
            <p:cNvPr id="7" name="Picture 3" descr="C:\Users\H-INOU\AppData\Local\Microsoft\Windows\Temporary Internet Files\Low\Content.IE5\B9T0JVRN\MC900434729[1].PNG">
              <a:extLst>
                <a:ext uri="{FF2B5EF4-FFF2-40B4-BE49-F238E27FC236}">
                  <a16:creationId xmlns:a16="http://schemas.microsoft.com/office/drawing/2014/main" id="{09F255F2-7146-6940-8845-DA09E7D358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9940" y="4740570"/>
              <a:ext cx="218135" cy="216000"/>
            </a:xfrm>
            <a:prstGeom prst="rect">
              <a:avLst/>
            </a:prstGeom>
            <a:noFill/>
            <a:ln w="9525">
              <a:noFill/>
              <a:miter lim="800000"/>
              <a:headEnd/>
              <a:tailEnd/>
            </a:ln>
          </p:spPr>
        </p:pic>
      </p:grpSp>
      <p:cxnSp>
        <p:nvCxnSpPr>
          <p:cNvPr id="9" name="直線矢印コネクタ 8">
            <a:extLst>
              <a:ext uri="{FF2B5EF4-FFF2-40B4-BE49-F238E27FC236}">
                <a16:creationId xmlns:a16="http://schemas.microsoft.com/office/drawing/2014/main" id="{643313FE-2F37-7347-9109-B9E14F1DC49F}"/>
              </a:ext>
            </a:extLst>
          </p:cNvPr>
          <p:cNvCxnSpPr>
            <a:cxnSpLocks/>
            <a:stCxn id="41" idx="2"/>
            <a:endCxn id="42" idx="0"/>
          </p:cNvCxnSpPr>
          <p:nvPr/>
        </p:nvCxnSpPr>
        <p:spPr>
          <a:xfrm flipH="1">
            <a:off x="2137202" y="4773949"/>
            <a:ext cx="345469" cy="32287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1C8FBBE1-6952-454B-B5B9-3FBABCC93FBB}"/>
              </a:ext>
            </a:extLst>
          </p:cNvPr>
          <p:cNvCxnSpPr>
            <a:cxnSpLocks/>
          </p:cNvCxnSpPr>
          <p:nvPr/>
        </p:nvCxnSpPr>
        <p:spPr>
          <a:xfrm flipV="1">
            <a:off x="1750669" y="2975036"/>
            <a:ext cx="468354" cy="210643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D490FEC2-4B03-0248-B22A-69B4C36EE4F2}"/>
              </a:ext>
            </a:extLst>
          </p:cNvPr>
          <p:cNvGrpSpPr/>
          <p:nvPr/>
        </p:nvGrpSpPr>
        <p:grpSpPr>
          <a:xfrm>
            <a:off x="6964048" y="4626493"/>
            <a:ext cx="1165522" cy="540060"/>
            <a:chOff x="7619620" y="5397284"/>
            <a:chExt cx="1165522" cy="720080"/>
          </a:xfrm>
        </p:grpSpPr>
        <p:cxnSp>
          <p:nvCxnSpPr>
            <p:cNvPr id="16" name="直線矢印コネクタ 15">
              <a:extLst>
                <a:ext uri="{FF2B5EF4-FFF2-40B4-BE49-F238E27FC236}">
                  <a16:creationId xmlns:a16="http://schemas.microsoft.com/office/drawing/2014/main" id="{AF637A70-1D9A-454C-917C-12A55BC52102}"/>
                </a:ext>
              </a:extLst>
            </p:cNvPr>
            <p:cNvCxnSpPr/>
            <p:nvPr/>
          </p:nvCxnSpPr>
          <p:spPr>
            <a:xfrm>
              <a:off x="7619620" y="5397284"/>
              <a:ext cx="0" cy="72008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61165BDF-12DD-B942-90E8-E34AAD04DDF7}"/>
                </a:ext>
              </a:extLst>
            </p:cNvPr>
            <p:cNvSpPr/>
            <p:nvPr/>
          </p:nvSpPr>
          <p:spPr>
            <a:xfrm>
              <a:off x="7773989" y="5487448"/>
              <a:ext cx="1011153" cy="609853"/>
            </a:xfrm>
            <a:prstGeom prst="rect">
              <a:avLst/>
            </a:prstGeom>
            <a:solidFill>
              <a:schemeClr val="bg1"/>
            </a:solidFill>
            <a:ln>
              <a:solidFill>
                <a:srgbClr val="FF0000"/>
              </a:solidFill>
            </a:ln>
          </p:spPr>
          <p:txBody>
            <a:bodyPr wrap="square">
              <a:spAutoFit/>
            </a:bodyPr>
            <a:lstStyle/>
            <a:p>
              <a:pPr algn="ctr">
                <a:lnSpc>
                  <a:spcPts val="1400"/>
                </a:lnSpc>
              </a:pPr>
              <a:r>
                <a:rPr kumimoji="0" lang="ja-JP" altLang="en-US" sz="1400" dirty="0">
                  <a:solidFill>
                    <a:prstClr val="black"/>
                  </a:solidFill>
                  <a:latin typeface="+mn-ea"/>
                  <a:cs typeface="Times New Roman" pitchFamily="18" charset="0"/>
                </a:rPr>
                <a:t>東電車輌</a:t>
              </a:r>
              <a:endParaRPr kumimoji="0" lang="en-US" altLang="ja-JP" sz="1400" dirty="0">
                <a:solidFill>
                  <a:prstClr val="black"/>
                </a:solidFill>
                <a:latin typeface="+mn-ea"/>
                <a:cs typeface="Times New Roman" pitchFamily="18" charset="0"/>
              </a:endParaRPr>
            </a:p>
            <a:p>
              <a:pPr algn="ctr">
                <a:lnSpc>
                  <a:spcPts val="1400"/>
                </a:lnSpc>
              </a:pPr>
              <a:r>
                <a:rPr kumimoji="0" lang="en-US" altLang="ja-JP" sz="1400" dirty="0">
                  <a:solidFill>
                    <a:prstClr val="black"/>
                  </a:solidFill>
                  <a:latin typeface="+mn-ea"/>
                  <a:cs typeface="Times New Roman" pitchFamily="18" charset="0"/>
                </a:rPr>
                <a:t>15</a:t>
              </a:r>
              <a:r>
                <a:rPr kumimoji="0" lang="ja-JP" altLang="en-US" sz="1400" dirty="0">
                  <a:solidFill>
                    <a:prstClr val="black"/>
                  </a:solidFill>
                  <a:latin typeface="+mn-ea"/>
                  <a:cs typeface="Times New Roman" pitchFamily="18" charset="0"/>
                </a:rPr>
                <a:t> </a:t>
              </a:r>
              <a:r>
                <a:rPr kumimoji="0" lang="en-US" altLang="ja-JP" sz="1400" dirty="0">
                  <a:solidFill>
                    <a:prstClr val="black"/>
                  </a:solidFill>
                  <a:latin typeface="+mn-ea"/>
                  <a:cs typeface="Times New Roman" pitchFamily="18" charset="0"/>
                </a:rPr>
                <a:t>km</a:t>
              </a:r>
            </a:p>
          </p:txBody>
        </p:sp>
      </p:grpSp>
      <p:cxnSp>
        <p:nvCxnSpPr>
          <p:cNvPr id="14" name="直線矢印コネクタ 13">
            <a:extLst>
              <a:ext uri="{FF2B5EF4-FFF2-40B4-BE49-F238E27FC236}">
                <a16:creationId xmlns:a16="http://schemas.microsoft.com/office/drawing/2014/main" id="{18CC444C-D846-C849-8D32-423731CF06BE}"/>
              </a:ext>
            </a:extLst>
          </p:cNvPr>
          <p:cNvCxnSpPr>
            <a:cxnSpLocks/>
            <a:stCxn id="43" idx="4"/>
          </p:cNvCxnSpPr>
          <p:nvPr/>
        </p:nvCxnSpPr>
        <p:spPr>
          <a:xfrm>
            <a:off x="6153867" y="4772914"/>
            <a:ext cx="578916" cy="37718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35BF85BC-3FD6-804E-943D-67A553268571}"/>
              </a:ext>
            </a:extLst>
          </p:cNvPr>
          <p:cNvSpPr/>
          <p:nvPr/>
        </p:nvSpPr>
        <p:spPr>
          <a:xfrm rot="1053799">
            <a:off x="4337543" y="4673931"/>
            <a:ext cx="2174634" cy="277576"/>
          </a:xfrm>
          <a:prstGeom prst="rect">
            <a:avLst/>
          </a:prstGeom>
          <a:ln>
            <a:solidFill>
              <a:srgbClr val="FF0000"/>
            </a:solidFill>
          </a:ln>
        </p:spPr>
        <p:txBody>
          <a:bodyPr wrap="square">
            <a:spAutoFit/>
          </a:bodyPr>
          <a:lstStyle/>
          <a:p>
            <a:pPr algn="ctr">
              <a:lnSpc>
                <a:spcPts val="1400"/>
              </a:lnSpc>
            </a:pPr>
            <a:r>
              <a:rPr kumimoji="0" lang="ja-JP" altLang="en-US" sz="1400" dirty="0">
                <a:solidFill>
                  <a:prstClr val="black"/>
                </a:solidFill>
                <a:latin typeface="+mn-ea"/>
                <a:cs typeface="Times New Roman" pitchFamily="18" charset="0"/>
              </a:rPr>
              <a:t>放射線</a:t>
            </a:r>
            <a:r>
              <a:rPr kumimoji="0" lang="ja-JP" altLang="en-US" sz="1400">
                <a:solidFill>
                  <a:prstClr val="black"/>
                </a:solidFill>
                <a:latin typeface="+mn-ea"/>
                <a:cs typeface="Times New Roman" pitchFamily="18" charset="0"/>
              </a:rPr>
              <a:t>管理要員（</a:t>
            </a:r>
            <a:r>
              <a:rPr kumimoji="0" lang="en-US" altLang="ja-JP" sz="1400" dirty="0">
                <a:solidFill>
                  <a:prstClr val="black"/>
                </a:solidFill>
                <a:latin typeface="+mn-ea"/>
                <a:cs typeface="Times New Roman" pitchFamily="18" charset="0"/>
              </a:rPr>
              <a:t>2</a:t>
            </a:r>
            <a:r>
              <a:rPr kumimoji="0" lang="ja-JP" altLang="en-US" sz="1400" dirty="0">
                <a:solidFill>
                  <a:prstClr val="black"/>
                </a:solidFill>
                <a:latin typeface="+mn-ea"/>
                <a:cs typeface="Times New Roman" pitchFamily="18" charset="0"/>
              </a:rPr>
              <a:t>名）</a:t>
            </a:r>
            <a:endParaRPr kumimoji="0" lang="en-US" altLang="ja-JP" sz="1400" dirty="0">
              <a:solidFill>
                <a:prstClr val="black"/>
              </a:solidFill>
              <a:latin typeface="+mn-ea"/>
              <a:cs typeface="Times New Roman" pitchFamily="18" charset="0"/>
            </a:endParaRPr>
          </a:p>
        </p:txBody>
      </p:sp>
      <p:cxnSp>
        <p:nvCxnSpPr>
          <p:cNvPr id="19" name="直線矢印コネクタ 18">
            <a:extLst>
              <a:ext uri="{FF2B5EF4-FFF2-40B4-BE49-F238E27FC236}">
                <a16:creationId xmlns:a16="http://schemas.microsoft.com/office/drawing/2014/main" id="{272BD787-97D0-4645-8C51-C369E68A8C2B}"/>
              </a:ext>
            </a:extLst>
          </p:cNvPr>
          <p:cNvCxnSpPr>
            <a:cxnSpLocks/>
            <a:endCxn id="41" idx="3"/>
          </p:cNvCxnSpPr>
          <p:nvPr/>
        </p:nvCxnSpPr>
        <p:spPr>
          <a:xfrm flipH="1" flipV="1">
            <a:off x="2957418" y="4626061"/>
            <a:ext cx="3712706" cy="82199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7671A75-BA6B-E34A-8BEF-4121377B83FB}"/>
              </a:ext>
            </a:extLst>
          </p:cNvPr>
          <p:cNvSpPr txBox="1"/>
          <p:nvPr/>
        </p:nvSpPr>
        <p:spPr>
          <a:xfrm rot="704584">
            <a:off x="3202271" y="5149675"/>
            <a:ext cx="3046172" cy="584776"/>
          </a:xfrm>
          <a:prstGeom prst="rect">
            <a:avLst/>
          </a:prstGeom>
          <a:solidFill>
            <a:schemeClr val="bg1"/>
          </a:solidFill>
          <a:ln>
            <a:solidFill>
              <a:srgbClr val="FF0000"/>
            </a:solidFill>
          </a:ln>
        </p:spPr>
        <p:txBody>
          <a:bodyPr wrap="square" rtlCol="0">
            <a:spAutoFit/>
          </a:bodyPr>
          <a:lstStyle/>
          <a:p>
            <a:pPr algn="ctr"/>
            <a:r>
              <a:rPr kumimoji="0" lang="ja-JP" altLang="en-US" sz="1600" dirty="0">
                <a:solidFill>
                  <a:prstClr val="black"/>
                </a:solidFill>
                <a:latin typeface="+mn-ea"/>
                <a:cs typeface="Times New Roman" panose="02020603050405020304" pitchFamily="18" charset="0"/>
              </a:rPr>
              <a:t>救急車、測定車（放医研）</a:t>
            </a:r>
            <a:endParaRPr kumimoji="0" lang="en-US" altLang="ja-JP" sz="1600" dirty="0">
              <a:solidFill>
                <a:prstClr val="black"/>
              </a:solidFill>
              <a:latin typeface="+mn-ea"/>
              <a:cs typeface="Times New Roman" panose="02020603050405020304" pitchFamily="18" charset="0"/>
            </a:endParaRPr>
          </a:p>
          <a:p>
            <a:pPr algn="ctr"/>
            <a:r>
              <a:rPr kumimoji="0" lang="en-US" altLang="ja-JP" sz="1600" dirty="0">
                <a:solidFill>
                  <a:prstClr val="black"/>
                </a:solidFill>
                <a:latin typeface="+mn-ea"/>
                <a:cs typeface="Times New Roman" panose="02020603050405020304" pitchFamily="18" charset="0"/>
              </a:rPr>
              <a:t>60 km</a:t>
            </a:r>
            <a:endParaRPr kumimoji="0" lang="ja-JP" altLang="en-US" sz="1600" dirty="0">
              <a:solidFill>
                <a:prstClr val="black"/>
              </a:solidFill>
              <a:latin typeface="+mn-ea"/>
              <a:cs typeface="Times New Roman" panose="02020603050405020304" pitchFamily="18" charset="0"/>
            </a:endParaRPr>
          </a:p>
        </p:txBody>
      </p:sp>
      <p:sp>
        <p:nvSpPr>
          <p:cNvPr id="24" name="角丸四角形 23">
            <a:extLst>
              <a:ext uri="{FF2B5EF4-FFF2-40B4-BE49-F238E27FC236}">
                <a16:creationId xmlns:a16="http://schemas.microsoft.com/office/drawing/2014/main" id="{6065E27E-7141-DD44-86CC-4B3F17BB27B4}"/>
              </a:ext>
            </a:extLst>
          </p:cNvPr>
          <p:cNvSpPr/>
          <p:nvPr/>
        </p:nvSpPr>
        <p:spPr>
          <a:xfrm>
            <a:off x="6987834" y="5372626"/>
            <a:ext cx="1594654" cy="947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latin typeface="Times New Roman" pitchFamily="18" charset="0"/>
              <a:cs typeface="Times New Roman" pitchFamily="18" charset="0"/>
            </a:endParaRPr>
          </a:p>
        </p:txBody>
      </p:sp>
      <p:sp>
        <p:nvSpPr>
          <p:cNvPr id="32" name="テキスト ボックス 31">
            <a:extLst>
              <a:ext uri="{FF2B5EF4-FFF2-40B4-BE49-F238E27FC236}">
                <a16:creationId xmlns:a16="http://schemas.microsoft.com/office/drawing/2014/main" id="{46F4C04A-3095-034B-B46F-546F90462EC2}"/>
              </a:ext>
            </a:extLst>
          </p:cNvPr>
          <p:cNvSpPr txBox="1"/>
          <p:nvPr/>
        </p:nvSpPr>
        <p:spPr>
          <a:xfrm>
            <a:off x="1378697" y="4256737"/>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郡山市</a:t>
            </a:r>
          </a:p>
        </p:txBody>
      </p:sp>
      <p:sp>
        <p:nvSpPr>
          <p:cNvPr id="33" name="テキスト ボックス 32">
            <a:extLst>
              <a:ext uri="{FF2B5EF4-FFF2-40B4-BE49-F238E27FC236}">
                <a16:creationId xmlns:a16="http://schemas.microsoft.com/office/drawing/2014/main" id="{FB6265E9-CEFD-124C-ADF0-E53B01E5A70A}"/>
              </a:ext>
            </a:extLst>
          </p:cNvPr>
          <p:cNvSpPr txBox="1"/>
          <p:nvPr/>
        </p:nvSpPr>
        <p:spPr>
          <a:xfrm>
            <a:off x="2418630" y="2193124"/>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福島市</a:t>
            </a:r>
          </a:p>
        </p:txBody>
      </p:sp>
      <p:sp>
        <p:nvSpPr>
          <p:cNvPr id="34" name="テキスト ボックス 33">
            <a:extLst>
              <a:ext uri="{FF2B5EF4-FFF2-40B4-BE49-F238E27FC236}">
                <a16:creationId xmlns:a16="http://schemas.microsoft.com/office/drawing/2014/main" id="{F4F791B0-F0F5-F54B-8993-012394BB30D0}"/>
              </a:ext>
            </a:extLst>
          </p:cNvPr>
          <p:cNvSpPr txBox="1"/>
          <p:nvPr/>
        </p:nvSpPr>
        <p:spPr>
          <a:xfrm>
            <a:off x="6593020" y="2662370"/>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南相馬市</a:t>
            </a:r>
          </a:p>
        </p:txBody>
      </p:sp>
      <p:sp>
        <p:nvSpPr>
          <p:cNvPr id="35" name="テキスト ボックス 34">
            <a:extLst>
              <a:ext uri="{FF2B5EF4-FFF2-40B4-BE49-F238E27FC236}">
                <a16:creationId xmlns:a16="http://schemas.microsoft.com/office/drawing/2014/main" id="{BE709133-2C11-344B-8189-89B3070DD632}"/>
              </a:ext>
            </a:extLst>
          </p:cNvPr>
          <p:cNvSpPr txBox="1"/>
          <p:nvPr/>
        </p:nvSpPr>
        <p:spPr>
          <a:xfrm>
            <a:off x="5235678" y="2955902"/>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飯舘村</a:t>
            </a:r>
          </a:p>
        </p:txBody>
      </p:sp>
      <p:sp>
        <p:nvSpPr>
          <p:cNvPr id="36" name="正方形/長方形 35">
            <a:extLst>
              <a:ext uri="{FF2B5EF4-FFF2-40B4-BE49-F238E27FC236}">
                <a16:creationId xmlns:a16="http://schemas.microsoft.com/office/drawing/2014/main" id="{CB97DFF9-CD77-7C4F-BBA6-4C37F30D6DB2}"/>
              </a:ext>
            </a:extLst>
          </p:cNvPr>
          <p:cNvSpPr/>
          <p:nvPr/>
        </p:nvSpPr>
        <p:spPr>
          <a:xfrm>
            <a:off x="1984846" y="3104016"/>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rgbClr val="FF0000"/>
                </a:solidFill>
                <a:latin typeface="+mn-ea"/>
                <a:cs typeface="Times New Roman" pitchFamily="18" charset="0"/>
              </a:rPr>
              <a:t>3</a:t>
            </a:r>
            <a:r>
              <a:rPr lang="ja-JP" altLang="en-US" sz="1600" b="1" dirty="0">
                <a:solidFill>
                  <a:srgbClr val="FF0000"/>
                </a:solidFill>
                <a:latin typeface="+mn-ea"/>
                <a:cs typeface="Times New Roman" pitchFamily="18" charset="0"/>
              </a:rPr>
              <a:t>月</a:t>
            </a:r>
            <a:r>
              <a:rPr lang="en-US" altLang="ja-JP" sz="1600" b="1" dirty="0">
                <a:solidFill>
                  <a:srgbClr val="FF0000"/>
                </a:solidFill>
                <a:latin typeface="+mn-ea"/>
                <a:cs typeface="Times New Roman" pitchFamily="18" charset="0"/>
              </a:rPr>
              <a:t>15</a:t>
            </a:r>
            <a:r>
              <a:rPr lang="ja-JP" altLang="en-US" sz="1600" b="1" dirty="0">
                <a:solidFill>
                  <a:srgbClr val="FF0000"/>
                </a:solidFill>
                <a:latin typeface="+mn-ea"/>
                <a:cs typeface="Times New Roman" pitchFamily="18" charset="0"/>
              </a:rPr>
              <a:t>日</a:t>
            </a:r>
            <a:r>
              <a:rPr lang="en-US" altLang="ja-JP" sz="1600" b="1" dirty="0">
                <a:solidFill>
                  <a:srgbClr val="FF0000"/>
                </a:solidFill>
                <a:latin typeface="+mn-ea"/>
                <a:cs typeface="Times New Roman" pitchFamily="18" charset="0"/>
              </a:rPr>
              <a:t> </a:t>
            </a:r>
            <a:r>
              <a:rPr lang="ja-JP" altLang="en-US" sz="1600" b="1" dirty="0">
                <a:solidFill>
                  <a:srgbClr val="FF0000"/>
                </a:solidFill>
                <a:latin typeface="+mn-ea"/>
                <a:cs typeface="Times New Roman" pitchFamily="18" charset="0"/>
              </a:rPr>
              <a:t>朝</a:t>
            </a:r>
            <a:r>
              <a:rPr lang="ja-JP" altLang="ja-JP" sz="1600" b="1" dirty="0">
                <a:solidFill>
                  <a:srgbClr val="FF0000"/>
                </a:solidFill>
                <a:latin typeface="+mn-ea"/>
                <a:cs typeface="Times New Roman" pitchFamily="18" charset="0"/>
              </a:rPr>
              <a:t> </a:t>
            </a:r>
            <a:r>
              <a:rPr lang="ja-JP" altLang="en-US" sz="1600" b="1" dirty="0">
                <a:solidFill>
                  <a:srgbClr val="FF0000"/>
                </a:solidFill>
                <a:latin typeface="+mn-ea"/>
                <a:cs typeface="Times New Roman" pitchFamily="18" charset="0"/>
              </a:rPr>
              <a:t>入院</a:t>
            </a:r>
          </a:p>
        </p:txBody>
      </p:sp>
      <p:sp>
        <p:nvSpPr>
          <p:cNvPr id="37" name="角丸四角形 36">
            <a:extLst>
              <a:ext uri="{FF2B5EF4-FFF2-40B4-BE49-F238E27FC236}">
                <a16:creationId xmlns:a16="http://schemas.microsoft.com/office/drawing/2014/main" id="{A2EE1F04-8E97-1E4F-8457-27E2412286D6}"/>
              </a:ext>
            </a:extLst>
          </p:cNvPr>
          <p:cNvSpPr/>
          <p:nvPr/>
        </p:nvSpPr>
        <p:spPr>
          <a:xfrm>
            <a:off x="2095873" y="2510964"/>
            <a:ext cx="1237526" cy="46753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福島県立</a:t>
            </a:r>
            <a:endParaRPr lang="en-US" altLang="ja-JP" sz="1600" b="1" kern="0" dirty="0">
              <a:solidFill>
                <a:prstClr val="black"/>
              </a:solidFill>
              <a:latin typeface="+mn-ea"/>
              <a:cs typeface="Times New Roman" pitchFamily="18" charset="0"/>
            </a:endParaRPr>
          </a:p>
          <a:p>
            <a:pPr algn="ctr" fontAlgn="auto">
              <a:spcBef>
                <a:spcPts val="0"/>
              </a:spcBef>
              <a:spcAft>
                <a:spcPts val="0"/>
              </a:spcAft>
              <a:defRPr/>
            </a:pPr>
            <a:r>
              <a:rPr lang="ja-JP" altLang="en-US" sz="1600" b="1" kern="0" dirty="0">
                <a:solidFill>
                  <a:prstClr val="black"/>
                </a:solidFill>
                <a:latin typeface="+mn-ea"/>
                <a:cs typeface="Times New Roman" pitchFamily="18" charset="0"/>
              </a:rPr>
              <a:t>医科大学</a:t>
            </a:r>
          </a:p>
        </p:txBody>
      </p:sp>
      <p:grpSp>
        <p:nvGrpSpPr>
          <p:cNvPr id="38" name="グループ化 37">
            <a:extLst>
              <a:ext uri="{FF2B5EF4-FFF2-40B4-BE49-F238E27FC236}">
                <a16:creationId xmlns:a16="http://schemas.microsoft.com/office/drawing/2014/main" id="{CE9F3C1D-1015-6F4F-93C5-6F693C829451}"/>
              </a:ext>
            </a:extLst>
          </p:cNvPr>
          <p:cNvGrpSpPr/>
          <p:nvPr/>
        </p:nvGrpSpPr>
        <p:grpSpPr>
          <a:xfrm>
            <a:off x="2143005" y="3713758"/>
            <a:ext cx="1571931" cy="798386"/>
            <a:chOff x="1676815" y="3885548"/>
            <a:chExt cx="1571931" cy="1064516"/>
          </a:xfrm>
          <a:solidFill>
            <a:schemeClr val="bg1"/>
          </a:solidFill>
        </p:grpSpPr>
        <p:sp>
          <p:nvSpPr>
            <p:cNvPr id="39" name="テキスト ボックス 38">
              <a:extLst>
                <a:ext uri="{FF2B5EF4-FFF2-40B4-BE49-F238E27FC236}">
                  <a16:creationId xmlns:a16="http://schemas.microsoft.com/office/drawing/2014/main" id="{E3FA5667-0C6D-EC44-867D-50C1924C7DCC}"/>
                </a:ext>
              </a:extLst>
            </p:cNvPr>
            <p:cNvSpPr txBox="1"/>
            <p:nvPr/>
          </p:nvSpPr>
          <p:spPr>
            <a:xfrm>
              <a:off x="1676815" y="4170362"/>
              <a:ext cx="1531044" cy="779702"/>
            </a:xfrm>
            <a:prstGeom prst="rect">
              <a:avLst/>
            </a:prstGeom>
            <a:grpFill/>
          </p:spPr>
          <p:txBody>
            <a:bodyPr wrap="square" rtlCol="0">
              <a:spAutoFit/>
            </a:bodyPr>
            <a:lstStyle/>
            <a:p>
              <a:pPr algn="ctr" fontAlgn="auto">
                <a:spcBef>
                  <a:spcPts val="0"/>
                </a:spcBef>
                <a:spcAft>
                  <a:spcPts val="0"/>
                </a:spcAft>
              </a:pPr>
              <a:r>
                <a:rPr lang="ja-JP" altLang="en-US" sz="1600" dirty="0">
                  <a:solidFill>
                    <a:srgbClr val="FF0000"/>
                  </a:solidFill>
                  <a:latin typeface="+mn-ea"/>
                  <a:cs typeface="Times New Roman" pitchFamily="18" charset="0"/>
                </a:rPr>
                <a:t>汚染患者</a:t>
              </a:r>
              <a:endParaRPr lang="en-US" altLang="ja-JP" sz="1600" dirty="0">
                <a:solidFill>
                  <a:srgbClr val="FF0000"/>
                </a:solidFill>
                <a:latin typeface="+mn-ea"/>
                <a:cs typeface="Times New Roman" pitchFamily="18" charset="0"/>
              </a:endParaRPr>
            </a:p>
            <a:p>
              <a:pPr algn="ctr" fontAlgn="auto">
                <a:spcBef>
                  <a:spcPts val="0"/>
                </a:spcBef>
                <a:spcAft>
                  <a:spcPts val="0"/>
                </a:spcAft>
              </a:pPr>
              <a:r>
                <a:rPr lang="ja-JP" altLang="en-US" sz="1600" dirty="0">
                  <a:solidFill>
                    <a:srgbClr val="FF0000"/>
                  </a:solidFill>
                  <a:latin typeface="+mn-ea"/>
                  <a:cs typeface="Times New Roman" pitchFamily="18" charset="0"/>
                </a:rPr>
                <a:t>受け入れ不可</a:t>
              </a:r>
            </a:p>
          </p:txBody>
        </p:sp>
        <p:sp>
          <p:nvSpPr>
            <p:cNvPr id="40" name="正方形/長方形 39">
              <a:extLst>
                <a:ext uri="{FF2B5EF4-FFF2-40B4-BE49-F238E27FC236}">
                  <a16:creationId xmlns:a16="http://schemas.microsoft.com/office/drawing/2014/main" id="{394861A2-D078-1249-9629-01564EF7681D}"/>
                </a:ext>
              </a:extLst>
            </p:cNvPr>
            <p:cNvSpPr/>
            <p:nvPr/>
          </p:nvSpPr>
          <p:spPr>
            <a:xfrm>
              <a:off x="1687100" y="3885548"/>
              <a:ext cx="1561646" cy="451406"/>
            </a:xfrm>
            <a:prstGeom prst="rect">
              <a:avLst/>
            </a:prstGeom>
            <a:noFill/>
          </p:spPr>
          <p:txBody>
            <a:bodyPr wrap="none">
              <a:spAutoFit/>
            </a:bodyPr>
            <a:lstStyle/>
            <a:p>
              <a:pPr algn="ctr" fontAlgn="auto">
                <a:spcBef>
                  <a:spcPts val="0"/>
                </a:spcBef>
                <a:spcAft>
                  <a:spcPts val="0"/>
                </a:spcAft>
              </a:pPr>
              <a:r>
                <a:rPr lang="en-US" altLang="ja-JP" sz="1600" b="1" dirty="0">
                  <a:solidFill>
                    <a:srgbClr val="1F497D">
                      <a:lumMod val="75000"/>
                    </a:srgbClr>
                  </a:solidFill>
                  <a:latin typeface="+mn-ea"/>
                  <a:cs typeface="Times New Roman" panose="02020603050405020304" pitchFamily="18" charset="0"/>
                </a:rPr>
                <a:t>3</a:t>
              </a:r>
              <a:r>
                <a:rPr lang="ja-JP" altLang="en-US" sz="1600" b="1" dirty="0">
                  <a:solidFill>
                    <a:srgbClr val="1F497D">
                      <a:lumMod val="75000"/>
                    </a:srgbClr>
                  </a:solidFill>
                  <a:latin typeface="+mn-ea"/>
                  <a:cs typeface="Times New Roman" panose="02020603050405020304" pitchFamily="18" charset="0"/>
                </a:rPr>
                <a:t>月</a:t>
              </a:r>
              <a:r>
                <a:rPr lang="en-US" altLang="ja-JP" sz="1600" b="1" dirty="0">
                  <a:solidFill>
                    <a:srgbClr val="1F497D">
                      <a:lumMod val="75000"/>
                    </a:srgbClr>
                  </a:solidFill>
                  <a:latin typeface="+mn-ea"/>
                  <a:cs typeface="Times New Roman" panose="02020603050405020304" pitchFamily="18" charset="0"/>
                </a:rPr>
                <a:t>14</a:t>
              </a:r>
              <a:r>
                <a:rPr lang="ja-JP" altLang="en-US" sz="1600" b="1" dirty="0">
                  <a:solidFill>
                    <a:srgbClr val="1F497D">
                      <a:lumMod val="75000"/>
                    </a:srgbClr>
                  </a:solidFill>
                  <a:latin typeface="+mn-ea"/>
                  <a:cs typeface="Times New Roman" panose="02020603050405020304" pitchFamily="18" charset="0"/>
                </a:rPr>
                <a:t>日　深夜</a:t>
              </a:r>
            </a:p>
          </p:txBody>
        </p:sp>
      </p:grpSp>
      <p:sp>
        <p:nvSpPr>
          <p:cNvPr id="41" name="角丸四角形 40">
            <a:extLst>
              <a:ext uri="{FF2B5EF4-FFF2-40B4-BE49-F238E27FC236}">
                <a16:creationId xmlns:a16="http://schemas.microsoft.com/office/drawing/2014/main" id="{EEF3E1F7-6F7F-D04B-B46D-7FE3E03199AA}"/>
              </a:ext>
            </a:extLst>
          </p:cNvPr>
          <p:cNvSpPr/>
          <p:nvPr/>
        </p:nvSpPr>
        <p:spPr>
          <a:xfrm>
            <a:off x="2007924" y="4478172"/>
            <a:ext cx="949494" cy="29577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病院</a:t>
            </a:r>
          </a:p>
        </p:txBody>
      </p:sp>
      <p:sp>
        <p:nvSpPr>
          <p:cNvPr id="42" name="角丸四角形 41">
            <a:extLst>
              <a:ext uri="{FF2B5EF4-FFF2-40B4-BE49-F238E27FC236}">
                <a16:creationId xmlns:a16="http://schemas.microsoft.com/office/drawing/2014/main" id="{F761D441-4D46-C142-BFA8-F73BB1C3AA13}"/>
              </a:ext>
            </a:extLst>
          </p:cNvPr>
          <p:cNvSpPr/>
          <p:nvPr/>
        </p:nvSpPr>
        <p:spPr>
          <a:xfrm>
            <a:off x="1518439" y="5096824"/>
            <a:ext cx="1237526" cy="25338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除染施設</a:t>
            </a:r>
          </a:p>
        </p:txBody>
      </p:sp>
      <p:sp>
        <p:nvSpPr>
          <p:cNvPr id="43" name="円/楕円 42">
            <a:extLst>
              <a:ext uri="{FF2B5EF4-FFF2-40B4-BE49-F238E27FC236}">
                <a16:creationId xmlns:a16="http://schemas.microsoft.com/office/drawing/2014/main" id="{6E67B4D5-B116-D248-8697-7EB750A906E9}"/>
              </a:ext>
            </a:extLst>
          </p:cNvPr>
          <p:cNvSpPr/>
          <p:nvPr/>
        </p:nvSpPr>
        <p:spPr>
          <a:xfrm>
            <a:off x="5768232" y="4480073"/>
            <a:ext cx="771270" cy="29284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defRPr/>
            </a:pPr>
            <a:r>
              <a:rPr lang="en-US" altLang="ja-JP" sz="1200" b="1" kern="0" dirty="0">
                <a:solidFill>
                  <a:prstClr val="black"/>
                </a:solidFill>
                <a:latin typeface="+mn-ea"/>
                <a:cs typeface="Times New Roman" panose="02020603050405020304" pitchFamily="18" charset="0"/>
              </a:rPr>
              <a:t>OFC</a:t>
            </a:r>
            <a:endParaRPr lang="ja-JP" altLang="en-US" sz="1200" b="1" kern="0" dirty="0">
              <a:solidFill>
                <a:prstClr val="black"/>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B65BB62D-40CB-DC42-B2F5-26D70B8E0A2B}"/>
              </a:ext>
            </a:extLst>
          </p:cNvPr>
          <p:cNvSpPr/>
          <p:nvPr/>
        </p:nvSpPr>
        <p:spPr>
          <a:xfrm>
            <a:off x="5349262" y="1233503"/>
            <a:ext cx="340009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pPr>
            <a:r>
              <a:rPr lang="en-US" altLang="ja-JP" sz="2000" b="1" dirty="0">
                <a:solidFill>
                  <a:srgbClr val="0000FF"/>
                </a:solidFill>
                <a:latin typeface="Times New Roman" pitchFamily="18" charset="0"/>
                <a:cs typeface="Times New Roman" pitchFamily="18" charset="0"/>
              </a:rPr>
              <a:t>3</a:t>
            </a:r>
            <a:r>
              <a:rPr lang="ja-JP" altLang="en-US" sz="2000" b="1" dirty="0">
                <a:solidFill>
                  <a:srgbClr val="0000FF"/>
                </a:solidFill>
                <a:latin typeface="Times New Roman" pitchFamily="18" charset="0"/>
                <a:cs typeface="Times New Roman" pitchFamily="18" charset="0"/>
              </a:rPr>
              <a:t>月</a:t>
            </a:r>
            <a:r>
              <a:rPr lang="en-US" altLang="ja-JP" sz="2000" b="1" dirty="0">
                <a:solidFill>
                  <a:srgbClr val="0000FF"/>
                </a:solidFill>
                <a:latin typeface="Times New Roman" pitchFamily="18" charset="0"/>
                <a:cs typeface="Times New Roman" pitchFamily="18" charset="0"/>
              </a:rPr>
              <a:t>14</a:t>
            </a:r>
            <a:r>
              <a:rPr lang="ja-JP" altLang="en-US" sz="2000" b="1" dirty="0">
                <a:solidFill>
                  <a:srgbClr val="0000FF"/>
                </a:solidFill>
                <a:latin typeface="Times New Roman" pitchFamily="18" charset="0"/>
                <a:cs typeface="Times New Roman" pitchFamily="18" charset="0"/>
              </a:rPr>
              <a:t>日　</a:t>
            </a:r>
            <a:r>
              <a:rPr lang="en-US" altLang="ja-JP" sz="2000" b="1" dirty="0">
                <a:solidFill>
                  <a:srgbClr val="0000FF"/>
                </a:solidFill>
                <a:latin typeface="Times New Roman" pitchFamily="18" charset="0"/>
                <a:cs typeface="Times New Roman" pitchFamily="18" charset="0"/>
              </a:rPr>
              <a:t>11:01</a:t>
            </a:r>
          </a:p>
          <a:p>
            <a:pPr algn="ctr" fontAlgn="auto">
              <a:spcBef>
                <a:spcPts val="0"/>
              </a:spcBef>
              <a:spcAft>
                <a:spcPts val="0"/>
              </a:spcAft>
            </a:pPr>
            <a:r>
              <a:rPr lang="en-US" altLang="ja-JP" sz="2000" b="1" dirty="0">
                <a:solidFill>
                  <a:prstClr val="black"/>
                </a:solidFill>
                <a:latin typeface="Times New Roman" pitchFamily="18" charset="0"/>
                <a:cs typeface="Times New Roman" pitchFamily="18" charset="0"/>
              </a:rPr>
              <a:t>3</a:t>
            </a:r>
            <a:r>
              <a:rPr lang="ja-JP" altLang="en-US" sz="2000" b="1" dirty="0">
                <a:solidFill>
                  <a:prstClr val="black"/>
                </a:solidFill>
                <a:latin typeface="Times New Roman" pitchFamily="18" charset="0"/>
                <a:cs typeface="Times New Roman" pitchFamily="18" charset="0"/>
              </a:rPr>
              <a:t>号機水素爆発</a:t>
            </a:r>
            <a:endParaRPr lang="en-US" altLang="ja-JP" sz="2000" b="1" dirty="0">
              <a:solidFill>
                <a:prstClr val="black"/>
              </a:solidFill>
              <a:latin typeface="Times New Roman" pitchFamily="18" charset="0"/>
              <a:cs typeface="Times New Roman" pitchFamily="18" charset="0"/>
            </a:endParaRPr>
          </a:p>
          <a:p>
            <a:pPr algn="ctr" fontAlgn="auto">
              <a:spcBef>
                <a:spcPts val="0"/>
              </a:spcBef>
              <a:spcAft>
                <a:spcPts val="0"/>
              </a:spcAft>
            </a:pPr>
            <a:r>
              <a:rPr lang="en-US" altLang="ja-JP" sz="2000" b="1" dirty="0">
                <a:solidFill>
                  <a:prstClr val="black"/>
                </a:solidFill>
                <a:latin typeface="Times New Roman" pitchFamily="18" charset="0"/>
                <a:cs typeface="Times New Roman" pitchFamily="18" charset="0"/>
              </a:rPr>
              <a:t>11</a:t>
            </a:r>
            <a:r>
              <a:rPr lang="ja-JP" altLang="en-US" sz="2000" b="1" dirty="0">
                <a:solidFill>
                  <a:prstClr val="black"/>
                </a:solidFill>
                <a:latin typeface="Times New Roman" pitchFamily="18" charset="0"/>
                <a:cs typeface="Times New Roman" pitchFamily="18" charset="0"/>
              </a:rPr>
              <a:t>名　外傷、汚染</a:t>
            </a:r>
          </a:p>
        </p:txBody>
      </p:sp>
      <p:cxnSp>
        <p:nvCxnSpPr>
          <p:cNvPr id="52" name="直線矢印コネクタ 51">
            <a:extLst>
              <a:ext uri="{FF2B5EF4-FFF2-40B4-BE49-F238E27FC236}">
                <a16:creationId xmlns:a16="http://schemas.microsoft.com/office/drawing/2014/main" id="{62A16186-F8F0-2A47-8A9E-647A1390A6A4}"/>
              </a:ext>
            </a:extLst>
          </p:cNvPr>
          <p:cNvCxnSpPr>
            <a:cxnSpLocks/>
            <a:stCxn id="43" idx="2"/>
            <a:endCxn id="37" idx="3"/>
          </p:cNvCxnSpPr>
          <p:nvPr/>
        </p:nvCxnSpPr>
        <p:spPr>
          <a:xfrm flipH="1" flipV="1">
            <a:off x="3333399" y="2744731"/>
            <a:ext cx="2434833" cy="188176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A6E039E4-BA3C-5546-9098-A1C605ABD4E1}"/>
              </a:ext>
            </a:extLst>
          </p:cNvPr>
          <p:cNvSpPr/>
          <p:nvPr/>
        </p:nvSpPr>
        <p:spPr>
          <a:xfrm>
            <a:off x="3972024" y="3719819"/>
            <a:ext cx="1490621" cy="27699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fontAlgn="auto">
              <a:spcBef>
                <a:spcPts val="0"/>
              </a:spcBef>
              <a:spcAft>
                <a:spcPts val="0"/>
              </a:spcAft>
            </a:pPr>
            <a:r>
              <a:rPr lang="ja-JP" altLang="en-US" sz="1200" dirty="0">
                <a:solidFill>
                  <a:prstClr val="black"/>
                </a:solidFill>
                <a:latin typeface="+mn-ea"/>
                <a:cs typeface="Times New Roman" pitchFamily="18" charset="0"/>
              </a:rPr>
              <a:t>救急車</a:t>
            </a:r>
            <a:r>
              <a:rPr lang="en-US" altLang="ja-JP" sz="1200" dirty="0">
                <a:solidFill>
                  <a:prstClr val="black"/>
                </a:solidFill>
                <a:latin typeface="+mn-ea"/>
                <a:cs typeface="Times New Roman" pitchFamily="18" charset="0"/>
              </a:rPr>
              <a:t>2</a:t>
            </a:r>
            <a:r>
              <a:rPr lang="ja-JP" altLang="en-US" sz="1200">
                <a:solidFill>
                  <a:prstClr val="black"/>
                </a:solidFill>
                <a:latin typeface="+mn-ea"/>
                <a:cs typeface="Times New Roman" pitchFamily="18" charset="0"/>
              </a:rPr>
              <a:t>名</a:t>
            </a:r>
            <a:r>
              <a:rPr lang="ja-JP" altLang="en-US" sz="1200" dirty="0">
                <a:solidFill>
                  <a:prstClr val="black"/>
                </a:solidFill>
                <a:latin typeface="+mn-ea"/>
                <a:cs typeface="Times New Roman" pitchFamily="18" charset="0"/>
              </a:rPr>
              <a:t>　</a:t>
            </a:r>
            <a:r>
              <a:rPr lang="en-US" altLang="ja-JP" sz="1200" dirty="0">
                <a:solidFill>
                  <a:prstClr val="black"/>
                </a:solidFill>
                <a:latin typeface="+mn-ea"/>
                <a:cs typeface="Times New Roman" pitchFamily="18" charset="0"/>
              </a:rPr>
              <a:t>55 km</a:t>
            </a:r>
          </a:p>
        </p:txBody>
      </p:sp>
      <p:cxnSp>
        <p:nvCxnSpPr>
          <p:cNvPr id="54" name="直線矢印コネクタ 53">
            <a:extLst>
              <a:ext uri="{FF2B5EF4-FFF2-40B4-BE49-F238E27FC236}">
                <a16:creationId xmlns:a16="http://schemas.microsoft.com/office/drawing/2014/main" id="{90313494-8CE0-5847-84F1-C45E3F68E3AA}"/>
              </a:ext>
            </a:extLst>
          </p:cNvPr>
          <p:cNvCxnSpPr>
            <a:cxnSpLocks/>
            <a:stCxn id="37" idx="1"/>
            <a:endCxn id="63" idx="0"/>
          </p:cNvCxnSpPr>
          <p:nvPr/>
        </p:nvCxnSpPr>
        <p:spPr>
          <a:xfrm flipH="1">
            <a:off x="1497972" y="2744731"/>
            <a:ext cx="597901" cy="52366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4">
            <a:extLst>
              <a:ext uri="{FF2B5EF4-FFF2-40B4-BE49-F238E27FC236}">
                <a16:creationId xmlns:a16="http://schemas.microsoft.com/office/drawing/2014/main" id="{CFB4BE6A-E7E5-A949-ADA8-E211F53616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276" y="6118786"/>
            <a:ext cx="1278459" cy="408103"/>
          </a:xfrm>
          <a:prstGeom prst="rect">
            <a:avLst/>
          </a:prstGeom>
          <a:noFill/>
          <a:ln w="9525">
            <a:noFill/>
            <a:miter lim="800000"/>
            <a:headEnd/>
            <a:tailEnd/>
          </a:ln>
        </p:spPr>
      </p:pic>
      <p:cxnSp>
        <p:nvCxnSpPr>
          <p:cNvPr id="58" name="直線矢印コネクタ 57">
            <a:extLst>
              <a:ext uri="{FF2B5EF4-FFF2-40B4-BE49-F238E27FC236}">
                <a16:creationId xmlns:a16="http://schemas.microsoft.com/office/drawing/2014/main" id="{55E49FEA-C34D-D941-9F81-5B4A182D524E}"/>
              </a:ext>
            </a:extLst>
          </p:cNvPr>
          <p:cNvCxnSpPr>
            <a:cxnSpLocks/>
            <a:stCxn id="63" idx="2"/>
            <a:endCxn id="56" idx="0"/>
          </p:cNvCxnSpPr>
          <p:nvPr/>
        </p:nvCxnSpPr>
        <p:spPr>
          <a:xfrm flipH="1">
            <a:off x="1284506" y="3545398"/>
            <a:ext cx="213466" cy="257338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C6C99155-6183-EE44-A692-D593B55C1CEA}"/>
              </a:ext>
            </a:extLst>
          </p:cNvPr>
          <p:cNvSpPr txBox="1"/>
          <p:nvPr/>
        </p:nvSpPr>
        <p:spPr>
          <a:xfrm>
            <a:off x="1173936" y="3268399"/>
            <a:ext cx="648072"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auto">
              <a:spcBef>
                <a:spcPts val="0"/>
              </a:spcBef>
              <a:spcAft>
                <a:spcPts val="0"/>
              </a:spcAft>
            </a:pPr>
            <a:r>
              <a:rPr lang="ja-JP" altLang="en-US" sz="1200" b="1" dirty="0">
                <a:solidFill>
                  <a:prstClr val="black"/>
                </a:solidFill>
                <a:latin typeface="Times New Roman" pitchFamily="18" charset="0"/>
                <a:cs typeface="Times New Roman" pitchFamily="18" charset="0"/>
              </a:rPr>
              <a:t>駐屯地</a:t>
            </a:r>
          </a:p>
        </p:txBody>
      </p:sp>
      <p:cxnSp>
        <p:nvCxnSpPr>
          <p:cNvPr id="70" name="直線矢印コネクタ 69">
            <a:extLst>
              <a:ext uri="{FF2B5EF4-FFF2-40B4-BE49-F238E27FC236}">
                <a16:creationId xmlns:a16="http://schemas.microsoft.com/office/drawing/2014/main" id="{FF0CD6B2-601C-284E-BF17-0F8495370784}"/>
              </a:ext>
            </a:extLst>
          </p:cNvPr>
          <p:cNvCxnSpPr/>
          <p:nvPr/>
        </p:nvCxnSpPr>
        <p:spPr>
          <a:xfrm flipH="1">
            <a:off x="6412506" y="4523266"/>
            <a:ext cx="324000" cy="16710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06712326-0168-F040-96EE-BD3B8C947217}"/>
              </a:ext>
            </a:extLst>
          </p:cNvPr>
          <p:cNvSpPr/>
          <p:nvPr/>
        </p:nvSpPr>
        <p:spPr>
          <a:xfrm>
            <a:off x="623714" y="5413883"/>
            <a:ext cx="131854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en-US" sz="1200">
                <a:solidFill>
                  <a:prstClr val="black"/>
                </a:solidFill>
                <a:latin typeface="+mn-ea"/>
                <a:cs typeface="Times New Roman" pitchFamily="18" charset="0"/>
              </a:rPr>
              <a:t>自衛隊ヘリ</a:t>
            </a:r>
            <a:endParaRPr lang="en-US" altLang="ja-JP" sz="1200" dirty="0">
              <a:solidFill>
                <a:prstClr val="black"/>
              </a:solidFill>
              <a:latin typeface="+mn-ea"/>
              <a:cs typeface="Times New Roman" pitchFamily="18" charset="0"/>
            </a:endParaRPr>
          </a:p>
          <a:p>
            <a:pPr fontAlgn="auto">
              <a:spcBef>
                <a:spcPts val="0"/>
              </a:spcBef>
              <a:spcAft>
                <a:spcPts val="0"/>
              </a:spcAft>
            </a:pPr>
            <a:r>
              <a:rPr lang="ja-JP" altLang="en-US" sz="1200">
                <a:solidFill>
                  <a:prstClr val="black"/>
                </a:solidFill>
                <a:latin typeface="+mn-ea"/>
                <a:cs typeface="Times New Roman" pitchFamily="18" charset="0"/>
              </a:rPr>
              <a:t>（</a:t>
            </a:r>
            <a:r>
              <a:rPr lang="en-US" altLang="ja-JP" sz="1200" dirty="0">
                <a:solidFill>
                  <a:prstClr val="black"/>
                </a:solidFill>
                <a:latin typeface="+mn-ea"/>
                <a:cs typeface="Times New Roman" pitchFamily="18" charset="0"/>
              </a:rPr>
              <a:t>1</a:t>
            </a:r>
            <a:r>
              <a:rPr lang="ja-JP" altLang="en-US" sz="1200">
                <a:solidFill>
                  <a:prstClr val="black"/>
                </a:solidFill>
                <a:latin typeface="+mn-ea"/>
                <a:cs typeface="Times New Roman" pitchFamily="18" charset="0"/>
              </a:rPr>
              <a:t>名）</a:t>
            </a:r>
            <a:r>
              <a:rPr lang="en-US" altLang="ja-JP" sz="1200" dirty="0">
                <a:solidFill>
                  <a:prstClr val="black"/>
                </a:solidFill>
                <a:latin typeface="+mn-ea"/>
                <a:cs typeface="Times New Roman" pitchFamily="18" charset="0"/>
              </a:rPr>
              <a:t>198 km</a:t>
            </a:r>
          </a:p>
        </p:txBody>
      </p:sp>
      <p:sp>
        <p:nvSpPr>
          <p:cNvPr id="87" name="角丸四角形 86">
            <a:extLst>
              <a:ext uri="{FF2B5EF4-FFF2-40B4-BE49-F238E27FC236}">
                <a16:creationId xmlns:a16="http://schemas.microsoft.com/office/drawing/2014/main" id="{723CB786-3777-4A45-882E-A3610C4AE586}"/>
              </a:ext>
            </a:extLst>
          </p:cNvPr>
          <p:cNvSpPr/>
          <p:nvPr/>
        </p:nvSpPr>
        <p:spPr>
          <a:xfrm>
            <a:off x="6657940" y="5161076"/>
            <a:ext cx="612217" cy="2695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en-US" altLang="ja-JP" sz="1600" dirty="0">
                <a:solidFill>
                  <a:prstClr val="black"/>
                </a:solidFill>
                <a:latin typeface="+mn-ea"/>
                <a:cs typeface="Times New Roman" pitchFamily="18" charset="0"/>
              </a:rPr>
              <a:t>2</a:t>
            </a:r>
            <a:r>
              <a:rPr kumimoji="0" lang="ja-JP" altLang="en-US" sz="1600" dirty="0">
                <a:solidFill>
                  <a:prstClr val="black"/>
                </a:solidFill>
                <a:latin typeface="+mn-ea"/>
                <a:cs typeface="Times New Roman" pitchFamily="18" charset="0"/>
              </a:rPr>
              <a:t> </a:t>
            </a:r>
            <a:r>
              <a:rPr kumimoji="0" lang="en-US" altLang="ja-JP" sz="1600" dirty="0">
                <a:solidFill>
                  <a:prstClr val="black"/>
                </a:solidFill>
                <a:latin typeface="+mn-ea"/>
                <a:cs typeface="Times New Roman" pitchFamily="18" charset="0"/>
              </a:rPr>
              <a:t>F</a:t>
            </a:r>
            <a:endParaRPr kumimoji="0" lang="ja-JP" altLang="en-US" sz="1600" dirty="0">
              <a:solidFill>
                <a:prstClr val="black"/>
              </a:solidFill>
              <a:latin typeface="+mn-ea"/>
              <a:cs typeface="Times New Roman" pitchFamily="18" charset="0"/>
            </a:endParaRPr>
          </a:p>
        </p:txBody>
      </p:sp>
      <p:pic>
        <p:nvPicPr>
          <p:cNvPr id="88" name="Picture 3" descr="C:\Users\H-INOU\AppData\Local\Microsoft\Windows\Temporary Internet Files\Low\Content.IE5\B9T0JVRN\MC900434729[1].PNG">
            <a:extLst>
              <a:ext uri="{FF2B5EF4-FFF2-40B4-BE49-F238E27FC236}">
                <a16:creationId xmlns:a16="http://schemas.microsoft.com/office/drawing/2014/main" id="{07F31A2E-F5AE-9341-A461-4341D1089D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9503" y="5187990"/>
            <a:ext cx="218135" cy="162000"/>
          </a:xfrm>
          <a:prstGeom prst="rect">
            <a:avLst/>
          </a:prstGeom>
          <a:noFill/>
          <a:ln w="9525">
            <a:noFill/>
            <a:miter lim="800000"/>
            <a:headEnd/>
            <a:tailEnd/>
          </a:ln>
        </p:spPr>
      </p:pic>
      <p:sp>
        <p:nvSpPr>
          <p:cNvPr id="95" name="テキスト ボックス 94">
            <a:extLst>
              <a:ext uri="{FF2B5EF4-FFF2-40B4-BE49-F238E27FC236}">
                <a16:creationId xmlns:a16="http://schemas.microsoft.com/office/drawing/2014/main" id="{E90964B1-2EA0-7A4C-A747-AC950EC442EF}"/>
              </a:ext>
            </a:extLst>
          </p:cNvPr>
          <p:cNvSpPr txBox="1"/>
          <p:nvPr/>
        </p:nvSpPr>
        <p:spPr>
          <a:xfrm>
            <a:off x="455625" y="1233118"/>
            <a:ext cx="480131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200">
                <a:latin typeface="+mn-ea"/>
              </a:rPr>
              <a:t>●周辺の医療機関；インフラ</a:t>
            </a:r>
            <a:r>
              <a:rPr lang="ja-JP" altLang="en-US" sz="1200" dirty="0">
                <a:latin typeface="+mn-ea"/>
              </a:rPr>
              <a:t>断絶等の理由により充分な処置できず</a:t>
            </a:r>
            <a:endParaRPr kumimoji="1" lang="en-US" altLang="ja-JP" sz="1200" dirty="0">
              <a:latin typeface="+mn-ea"/>
            </a:endParaRPr>
          </a:p>
          <a:p>
            <a:r>
              <a:rPr lang="ja-JP" altLang="en-US" sz="1200" dirty="0">
                <a:latin typeface="+mn-ea"/>
              </a:rPr>
              <a:t>●</a:t>
            </a:r>
            <a:r>
              <a:rPr kumimoji="1" lang="ja-JP" altLang="en-US" sz="1200" dirty="0">
                <a:latin typeface="+mn-ea"/>
              </a:rPr>
              <a:t>避難区域</a:t>
            </a:r>
            <a:r>
              <a:rPr kumimoji="1" lang="en-US" altLang="ja-JP" sz="1200" dirty="0">
                <a:latin typeface="+mn-ea"/>
              </a:rPr>
              <a:t>(20km</a:t>
            </a:r>
            <a:r>
              <a:rPr kumimoji="1" lang="ja-JP" altLang="en-US" sz="1200" dirty="0">
                <a:latin typeface="+mn-ea"/>
              </a:rPr>
              <a:t>圏内</a:t>
            </a:r>
            <a:r>
              <a:rPr lang="en-US" altLang="ja-JP" sz="1200" dirty="0">
                <a:latin typeface="+mn-ea"/>
              </a:rPr>
              <a:t>)</a:t>
            </a:r>
            <a:r>
              <a:rPr kumimoji="1" lang="ja-JP" altLang="en-US" sz="1200" dirty="0">
                <a:latin typeface="+mn-ea"/>
              </a:rPr>
              <a:t>の医療機関が使用不能</a:t>
            </a:r>
            <a:endParaRPr kumimoji="1" lang="en-US" altLang="ja-JP" sz="1200" dirty="0">
              <a:latin typeface="+mn-ea"/>
            </a:endParaRPr>
          </a:p>
          <a:p>
            <a:r>
              <a:rPr lang="ja-JP" altLang="en-US" sz="1200" dirty="0">
                <a:latin typeface="+mn-ea"/>
              </a:rPr>
              <a:t>●</a:t>
            </a:r>
            <a:r>
              <a:rPr kumimoji="1" lang="ja-JP" altLang="en-US" sz="1200" dirty="0">
                <a:latin typeface="+mn-ea"/>
              </a:rPr>
              <a:t>劣悪な通信状況により搬送先を決めるだけで２～３時間</a:t>
            </a:r>
            <a:endParaRPr kumimoji="1" lang="en-US" altLang="ja-JP" sz="1200" dirty="0">
              <a:latin typeface="+mn-ea"/>
            </a:endParaRPr>
          </a:p>
          <a:p>
            <a:r>
              <a:rPr lang="ja-JP" altLang="en-US" sz="1200" dirty="0">
                <a:latin typeface="+mn-ea"/>
              </a:rPr>
              <a:t>●</a:t>
            </a:r>
            <a:r>
              <a:rPr kumimoji="1" lang="ja-JP" altLang="en-US" sz="1200" dirty="0">
                <a:latin typeface="+mn-ea"/>
              </a:rPr>
              <a:t>汚染による搬送拒否、受け入れ拒否</a:t>
            </a:r>
          </a:p>
        </p:txBody>
      </p:sp>
      <p:sp>
        <p:nvSpPr>
          <p:cNvPr id="96" name="正方形/長方形 95">
            <a:extLst>
              <a:ext uri="{FF2B5EF4-FFF2-40B4-BE49-F238E27FC236}">
                <a16:creationId xmlns:a16="http://schemas.microsoft.com/office/drawing/2014/main" id="{94476BC7-641C-DE45-917B-22CC2FDCFCF3}"/>
              </a:ext>
            </a:extLst>
          </p:cNvPr>
          <p:cNvSpPr/>
          <p:nvPr/>
        </p:nvSpPr>
        <p:spPr>
          <a:xfrm>
            <a:off x="7049307" y="5430659"/>
            <a:ext cx="1617709" cy="830997"/>
          </a:xfrm>
          <a:prstGeom prst="rect">
            <a:avLst/>
          </a:prstGeom>
        </p:spPr>
        <p:txBody>
          <a:bodyPr wrap="square">
            <a:spAutoFit/>
          </a:bodyPr>
          <a:lstStyle/>
          <a:p>
            <a:pPr marL="95250" indent="-95250">
              <a:buFont typeface="Arial" panose="020B0604020202020204" pitchFamily="34" charset="0"/>
              <a:buChar char="•"/>
            </a:pPr>
            <a:r>
              <a:rPr lang="ja-JP" altLang="en-US" sz="1200"/>
              <a:t>産業医（東電）</a:t>
            </a:r>
          </a:p>
          <a:p>
            <a:pPr marL="95250" indent="-95250">
              <a:buFont typeface="Arial" panose="020B0604020202020204" pitchFamily="34" charset="0"/>
              <a:buChar char="•"/>
            </a:pPr>
            <a:r>
              <a:rPr lang="ja-JP" altLang="en-US" sz="1200"/>
              <a:t>看護師（放医研）</a:t>
            </a:r>
          </a:p>
          <a:p>
            <a:pPr marL="95250" indent="-95250">
              <a:buFont typeface="Arial" panose="020B0604020202020204" pitchFamily="34" charset="0"/>
              <a:buChar char="•"/>
            </a:pPr>
            <a:r>
              <a:rPr lang="ja-JP" altLang="en-US" sz="1200"/>
              <a:t>放管（放医研）</a:t>
            </a:r>
          </a:p>
          <a:p>
            <a:pPr marL="95250" indent="-95250">
              <a:buFont typeface="Arial" panose="020B0604020202020204" pitchFamily="34" charset="0"/>
              <a:buChar char="•"/>
            </a:pPr>
            <a:r>
              <a:rPr lang="ja-JP" altLang="en-US" sz="1200"/>
              <a:t>救急車（</a:t>
            </a:r>
            <a:r>
              <a:rPr lang="en-US" altLang="ja-JP" sz="1200" dirty="0"/>
              <a:t>2</a:t>
            </a:r>
            <a:r>
              <a:rPr lang="ja-JP" altLang="en-US" sz="1200"/>
              <a:t>台）</a:t>
            </a:r>
          </a:p>
        </p:txBody>
      </p:sp>
      <p:sp>
        <p:nvSpPr>
          <p:cNvPr id="97" name="角丸四角形 96">
            <a:extLst>
              <a:ext uri="{FF2B5EF4-FFF2-40B4-BE49-F238E27FC236}">
                <a16:creationId xmlns:a16="http://schemas.microsoft.com/office/drawing/2014/main" id="{411BE746-9A21-DA4F-ADAB-F49CADFC9E36}"/>
              </a:ext>
            </a:extLst>
          </p:cNvPr>
          <p:cNvSpPr/>
          <p:nvPr/>
        </p:nvSpPr>
        <p:spPr>
          <a:xfrm>
            <a:off x="6829415" y="3341486"/>
            <a:ext cx="2084485" cy="947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latin typeface="Times New Roman" pitchFamily="18" charset="0"/>
              <a:cs typeface="Times New Roman" pitchFamily="18" charset="0"/>
            </a:endParaRPr>
          </a:p>
        </p:txBody>
      </p:sp>
      <p:sp>
        <p:nvSpPr>
          <p:cNvPr id="98" name="正方形/長方形 97">
            <a:extLst>
              <a:ext uri="{FF2B5EF4-FFF2-40B4-BE49-F238E27FC236}">
                <a16:creationId xmlns:a16="http://schemas.microsoft.com/office/drawing/2014/main" id="{C0CA47DA-3ED2-D140-935C-DED0EB99BA06}"/>
              </a:ext>
            </a:extLst>
          </p:cNvPr>
          <p:cNvSpPr/>
          <p:nvPr/>
        </p:nvSpPr>
        <p:spPr>
          <a:xfrm>
            <a:off x="6836133" y="3406950"/>
            <a:ext cx="2123037" cy="830997"/>
          </a:xfrm>
          <a:prstGeom prst="rect">
            <a:avLst/>
          </a:prstGeom>
        </p:spPr>
        <p:txBody>
          <a:bodyPr wrap="square">
            <a:spAutoFit/>
          </a:bodyPr>
          <a:lstStyle/>
          <a:p>
            <a:pPr marL="95250" indent="-95250">
              <a:buFont typeface="Arial" panose="020B0604020202020204" pitchFamily="34" charset="0"/>
              <a:buChar char="•"/>
            </a:pPr>
            <a:r>
              <a:rPr lang="ja-JP" altLang="en-US" sz="1200"/>
              <a:t>除染施設で除染（脱衣、シャワー）</a:t>
            </a:r>
          </a:p>
          <a:p>
            <a:pPr marL="95250" indent="-95250">
              <a:buFont typeface="Arial" panose="020B0604020202020204" pitchFamily="34" charset="0"/>
              <a:buChar char="•"/>
            </a:pPr>
            <a:r>
              <a:rPr lang="ja-JP" altLang="en-US" sz="1200"/>
              <a:t>初期被ばく医療機関の役割</a:t>
            </a:r>
          </a:p>
          <a:p>
            <a:pPr marL="95250" indent="-95250">
              <a:buFont typeface="Arial" panose="020B0604020202020204" pitchFamily="34" charset="0"/>
              <a:buChar char="•"/>
            </a:pPr>
            <a:r>
              <a:rPr lang="ja-JP" altLang="en-US" sz="1200"/>
              <a:t>搬送先調整；放医研職員</a:t>
            </a:r>
          </a:p>
        </p:txBody>
      </p:sp>
      <p:sp>
        <p:nvSpPr>
          <p:cNvPr id="100" name="角丸四角形 99">
            <a:extLst>
              <a:ext uri="{FF2B5EF4-FFF2-40B4-BE49-F238E27FC236}">
                <a16:creationId xmlns:a16="http://schemas.microsoft.com/office/drawing/2014/main" id="{C39E47AF-ADD0-1845-95CC-A4E4080B7CB5}"/>
              </a:ext>
            </a:extLst>
          </p:cNvPr>
          <p:cNvSpPr/>
          <p:nvPr/>
        </p:nvSpPr>
        <p:spPr>
          <a:xfrm>
            <a:off x="6701936" y="3146940"/>
            <a:ext cx="664147" cy="2690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altLang="ja-JP" sz="1400" dirty="0">
                <a:solidFill>
                  <a:prstClr val="black"/>
                </a:solidFill>
                <a:latin typeface="+mn-ea"/>
                <a:cs typeface="Times New Roman" pitchFamily="18" charset="0"/>
              </a:rPr>
              <a:t>OFC</a:t>
            </a:r>
            <a:endParaRPr lang="ja-JP" altLang="en-US" sz="1400" dirty="0">
              <a:solidFill>
                <a:prstClr val="black"/>
              </a:solidFill>
              <a:latin typeface="+mn-ea"/>
              <a:cs typeface="Times New Roman" pitchFamily="18" charset="0"/>
            </a:endParaRPr>
          </a:p>
        </p:txBody>
      </p:sp>
      <p:sp>
        <p:nvSpPr>
          <p:cNvPr id="103" name="正方形/長方形 102">
            <a:extLst>
              <a:ext uri="{FF2B5EF4-FFF2-40B4-BE49-F238E27FC236}">
                <a16:creationId xmlns:a16="http://schemas.microsoft.com/office/drawing/2014/main" id="{01BD0889-4134-D741-A371-FC596F483A79}"/>
              </a:ext>
            </a:extLst>
          </p:cNvPr>
          <p:cNvSpPr/>
          <p:nvPr/>
        </p:nvSpPr>
        <p:spPr>
          <a:xfrm>
            <a:off x="1796922" y="6197445"/>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chemeClr val="accent1"/>
                </a:solidFill>
                <a:latin typeface="+mn-ea"/>
                <a:cs typeface="Times New Roman" pitchFamily="18" charset="0"/>
              </a:rPr>
              <a:t>3</a:t>
            </a:r>
            <a:r>
              <a:rPr lang="ja-JP" altLang="en-US" sz="1600" b="1">
                <a:solidFill>
                  <a:schemeClr val="accent1"/>
                </a:solidFill>
                <a:latin typeface="+mn-ea"/>
                <a:cs typeface="Times New Roman" pitchFamily="18" charset="0"/>
              </a:rPr>
              <a:t>月</a:t>
            </a:r>
            <a:r>
              <a:rPr lang="en-US" altLang="ja-JP" sz="1600" b="1" dirty="0">
                <a:solidFill>
                  <a:schemeClr val="accent1"/>
                </a:solidFill>
                <a:latin typeface="+mn-ea"/>
                <a:cs typeface="Times New Roman" pitchFamily="18" charset="0"/>
              </a:rPr>
              <a:t>14</a:t>
            </a:r>
            <a:r>
              <a:rPr lang="ja-JP" altLang="en-US" sz="1600" b="1">
                <a:solidFill>
                  <a:schemeClr val="accent1"/>
                </a:solidFill>
                <a:latin typeface="+mn-ea"/>
                <a:cs typeface="Times New Roman" pitchFamily="18" charset="0"/>
              </a:rPr>
              <a:t>日</a:t>
            </a:r>
            <a:r>
              <a:rPr lang="en-US" altLang="ja-JP" sz="1600" b="1" dirty="0">
                <a:solidFill>
                  <a:schemeClr val="accent1"/>
                </a:solidFill>
                <a:latin typeface="+mn-ea"/>
                <a:cs typeface="Times New Roman" pitchFamily="18" charset="0"/>
              </a:rPr>
              <a:t> 20:45</a:t>
            </a:r>
            <a:endParaRPr lang="ja-JP" altLang="en-US" sz="1600" b="1" dirty="0">
              <a:solidFill>
                <a:schemeClr val="accent1"/>
              </a:solidFill>
              <a:latin typeface="+mn-ea"/>
              <a:cs typeface="Times New Roman" pitchFamily="18" charset="0"/>
            </a:endParaRPr>
          </a:p>
        </p:txBody>
      </p:sp>
      <p:sp>
        <p:nvSpPr>
          <p:cNvPr id="104" name="正方形/長方形 103">
            <a:extLst>
              <a:ext uri="{FF2B5EF4-FFF2-40B4-BE49-F238E27FC236}">
                <a16:creationId xmlns:a16="http://schemas.microsoft.com/office/drawing/2014/main" id="{22A12FAE-B361-C24D-B7BE-9D91377D7E24}"/>
              </a:ext>
            </a:extLst>
          </p:cNvPr>
          <p:cNvSpPr/>
          <p:nvPr/>
        </p:nvSpPr>
        <p:spPr>
          <a:xfrm>
            <a:off x="3110737" y="2626764"/>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chemeClr val="accent1"/>
                </a:solidFill>
                <a:latin typeface="+mn-ea"/>
                <a:cs typeface="Times New Roman" pitchFamily="18" charset="0"/>
              </a:rPr>
              <a:t>3</a:t>
            </a:r>
            <a:r>
              <a:rPr lang="ja-JP" altLang="en-US" sz="1600" b="1">
                <a:solidFill>
                  <a:schemeClr val="accent1"/>
                </a:solidFill>
                <a:latin typeface="+mn-ea"/>
                <a:cs typeface="Times New Roman" pitchFamily="18" charset="0"/>
              </a:rPr>
              <a:t>月</a:t>
            </a:r>
            <a:r>
              <a:rPr lang="en-US" altLang="ja-JP" sz="1600" b="1" dirty="0">
                <a:solidFill>
                  <a:schemeClr val="accent1"/>
                </a:solidFill>
                <a:latin typeface="+mn-ea"/>
                <a:cs typeface="Times New Roman" pitchFamily="18" charset="0"/>
              </a:rPr>
              <a:t>14</a:t>
            </a:r>
            <a:r>
              <a:rPr lang="ja-JP" altLang="en-US" sz="1600" b="1">
                <a:solidFill>
                  <a:schemeClr val="accent1"/>
                </a:solidFill>
                <a:latin typeface="+mn-ea"/>
                <a:cs typeface="Times New Roman" pitchFamily="18" charset="0"/>
              </a:rPr>
              <a:t>日</a:t>
            </a:r>
            <a:r>
              <a:rPr lang="en-US" altLang="ja-JP" sz="1600" b="1" dirty="0">
                <a:solidFill>
                  <a:schemeClr val="accent1"/>
                </a:solidFill>
                <a:latin typeface="+mn-ea"/>
                <a:cs typeface="Times New Roman" pitchFamily="18" charset="0"/>
              </a:rPr>
              <a:t> </a:t>
            </a:r>
            <a:r>
              <a:rPr lang="ja-JP" altLang="en-US" sz="1600" b="1">
                <a:solidFill>
                  <a:schemeClr val="accent1"/>
                </a:solidFill>
                <a:latin typeface="+mn-ea"/>
                <a:cs typeface="Times New Roman" pitchFamily="18" charset="0"/>
              </a:rPr>
              <a:t>夜</a:t>
            </a:r>
            <a:endParaRPr lang="ja-JP" altLang="en-US" sz="1600" b="1" dirty="0">
              <a:solidFill>
                <a:schemeClr val="accent1"/>
              </a:solidFill>
              <a:latin typeface="+mn-ea"/>
              <a:cs typeface="Times New Roman" pitchFamily="18" charset="0"/>
            </a:endParaRPr>
          </a:p>
        </p:txBody>
      </p:sp>
      <p:sp>
        <p:nvSpPr>
          <p:cNvPr id="8" name="スライド番号プレースホルダー 7">
            <a:extLst>
              <a:ext uri="{FF2B5EF4-FFF2-40B4-BE49-F238E27FC236}">
                <a16:creationId xmlns:a16="http://schemas.microsoft.com/office/drawing/2014/main" id="{40322FD3-9740-FB43-ABB1-24B7C99EA030}"/>
              </a:ext>
            </a:extLst>
          </p:cNvPr>
          <p:cNvSpPr>
            <a:spLocks noGrp="1"/>
          </p:cNvSpPr>
          <p:nvPr>
            <p:ph type="sldNum" sz="quarter" idx="12"/>
          </p:nvPr>
        </p:nvSpPr>
        <p:spPr/>
        <p:txBody>
          <a:bodyPr/>
          <a:lstStyle/>
          <a:p>
            <a:fld id="{58DD1769-DAE9-6C4E-82F4-B62273FFA290}" type="slidenum">
              <a:rPr kumimoji="1" lang="ja-JP" altLang="en-US" smtClean="0"/>
              <a:t>25</a:t>
            </a:fld>
            <a:endParaRPr kumimoji="1" lang="ja-JP" altLang="en-US"/>
          </a:p>
        </p:txBody>
      </p:sp>
    </p:spTree>
    <p:extLst>
      <p:ext uri="{BB962C8B-B14F-4D97-AF65-F5344CB8AC3E}">
        <p14:creationId xmlns:p14="http://schemas.microsoft.com/office/powerpoint/2010/main" val="30512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1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10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1400"/>
                                        <p:tgtEl>
                                          <p:spTgt spid="70"/>
                                        </p:tgtEl>
                                      </p:cBhvr>
                                    </p:animEffect>
                                  </p:childTnLst>
                                </p:cTn>
                              </p:par>
                            </p:childTnLst>
                          </p:cTn>
                        </p:par>
                        <p:par>
                          <p:cTn id="13" fill="hold">
                            <p:stCondLst>
                              <p:cond delay="1500"/>
                            </p:stCondLst>
                            <p:childTnLst>
                              <p:par>
                                <p:cTn id="14" presetID="21" presetClass="entr" presetSubtype="3" fill="hold" grpId="0" nodeType="after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heel(3)">
                                      <p:cBhvr>
                                        <p:cTn id="16" dur="2000"/>
                                        <p:tgtEl>
                                          <p:spTgt spid="10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1" presetClass="entr" presetSubtype="3"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heel(3)">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up)">
                                      <p:cBhvr>
                                        <p:cTn id="42" dur="1500"/>
                                        <p:tgtEl>
                                          <p:spTgt spid="54"/>
                                        </p:tgtEl>
                                      </p:cBhvr>
                                    </p:animEffect>
                                  </p:childTnLst>
                                </p:cTn>
                              </p:par>
                            </p:childTnLst>
                          </p:cTn>
                        </p:par>
                        <p:par>
                          <p:cTn id="43" fill="hold">
                            <p:stCondLst>
                              <p:cond delay="1500"/>
                            </p:stCondLst>
                            <p:childTnLst>
                              <p:par>
                                <p:cTn id="44" presetID="21" presetClass="entr" presetSubtype="3" fill="hold" grpId="0"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wheel(3)">
                                      <p:cBhvr>
                                        <p:cTn id="46"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7" grpId="0" animBg="1"/>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4E606-B6FA-F94D-B997-E8E64990F8FF}"/>
              </a:ext>
            </a:extLst>
          </p:cNvPr>
          <p:cNvSpPr>
            <a:spLocks noGrp="1"/>
          </p:cNvSpPr>
          <p:nvPr>
            <p:ph type="title"/>
          </p:nvPr>
        </p:nvSpPr>
        <p:spPr/>
        <p:txBody>
          <a:bodyPr/>
          <a:lstStyle/>
          <a:p>
            <a:r>
              <a:rPr kumimoji="1" lang="ja-JP" altLang="en-US"/>
              <a:t>原子力安全・防災対策</a:t>
            </a:r>
          </a:p>
        </p:txBody>
      </p:sp>
      <p:sp>
        <p:nvSpPr>
          <p:cNvPr id="3" name="コンテンツ プレースホルダー 2">
            <a:extLst>
              <a:ext uri="{FF2B5EF4-FFF2-40B4-BE49-F238E27FC236}">
                <a16:creationId xmlns:a16="http://schemas.microsoft.com/office/drawing/2014/main" id="{605E53F0-ACEB-A347-B788-0FE556E46D26}"/>
              </a:ext>
            </a:extLst>
          </p:cNvPr>
          <p:cNvSpPr>
            <a:spLocks noGrp="1"/>
          </p:cNvSpPr>
          <p:nvPr>
            <p:ph idx="1"/>
          </p:nvPr>
        </p:nvSpPr>
        <p:spPr/>
        <p:txBody>
          <a:bodyPr/>
          <a:lstStyle/>
          <a:p>
            <a:r>
              <a:rPr kumimoji="1" lang="ja-JP" altLang="en-US"/>
              <a:t>災害対策基本法、防災基本計画（第１２編「原子力災害対策編」）の改定</a:t>
            </a:r>
            <a:endParaRPr kumimoji="1" lang="en-US" altLang="ja-JP" dirty="0"/>
          </a:p>
          <a:p>
            <a:r>
              <a:rPr lang="ja-JP" altLang="en-US"/>
              <a:t>原子力規制委員会設置</a:t>
            </a:r>
            <a:endParaRPr lang="en-US" altLang="ja-JP" dirty="0"/>
          </a:p>
          <a:p>
            <a:r>
              <a:rPr kumimoji="1" lang="ja-JP" altLang="en-US"/>
              <a:t>原子力災害対策指針の策定</a:t>
            </a:r>
            <a:endParaRPr kumimoji="1" lang="en-US" altLang="ja-JP" dirty="0"/>
          </a:p>
          <a:p>
            <a:pPr lvl="1"/>
            <a:r>
              <a:rPr lang="ja-JP" altLang="en-US"/>
              <a:t>予防的防護措置を準備する区域</a:t>
            </a:r>
            <a:r>
              <a:rPr lang="en-US" altLang="ja-JP" dirty="0"/>
              <a:t>(PAZ)</a:t>
            </a:r>
            <a:r>
              <a:rPr lang="ja-JP" altLang="en-US"/>
              <a:t>と緊急時防護措置を準備する区域</a:t>
            </a:r>
            <a:r>
              <a:rPr lang="en-US" altLang="ja-JP" dirty="0"/>
              <a:t>(UPZ)</a:t>
            </a:r>
          </a:p>
          <a:p>
            <a:pPr lvl="1"/>
            <a:r>
              <a:rPr kumimoji="1" lang="ja-JP" altLang="en-US"/>
              <a:t>安定ヨウ素剤の予防服用の体制</a:t>
            </a:r>
            <a:endParaRPr kumimoji="1" lang="en-US" altLang="ja-JP" dirty="0"/>
          </a:p>
          <a:p>
            <a:r>
              <a:rPr lang="ja-JP" altLang="en-US"/>
              <a:t>原子力災害時の医療体制の充実と強化のための見直し</a:t>
            </a:r>
            <a:endParaRPr lang="en-US" altLang="ja-JP" dirty="0"/>
          </a:p>
          <a:p>
            <a:pPr lvl="1"/>
            <a:r>
              <a:rPr lang="en-US" altLang="ja-JP" dirty="0"/>
              <a:t>24</a:t>
            </a:r>
            <a:r>
              <a:rPr lang="ja-JP" altLang="en-US"/>
              <a:t>道府県に医療体制の整備</a:t>
            </a:r>
            <a:endParaRPr lang="en-US" altLang="ja-JP" dirty="0"/>
          </a:p>
          <a:p>
            <a:pPr lvl="1"/>
            <a:r>
              <a:rPr lang="ja-JP" altLang="en-US"/>
              <a:t>高度被ばく医療支援センター、原子力災害医療・総合支援センターの設置</a:t>
            </a:r>
            <a:endParaRPr lang="en-US" altLang="ja-JP" dirty="0"/>
          </a:p>
          <a:p>
            <a:pPr lvl="1"/>
            <a:r>
              <a:rPr lang="ja-JP" altLang="en-US"/>
              <a:t>道府県による原子力災害拠点病院の指定、原子力災害医療協力機関の登録</a:t>
            </a:r>
            <a:endParaRPr lang="en-US" altLang="ja-JP" dirty="0"/>
          </a:p>
        </p:txBody>
      </p:sp>
      <p:sp>
        <p:nvSpPr>
          <p:cNvPr id="5" name="スライド番号プレースホルダー 4">
            <a:extLst>
              <a:ext uri="{FF2B5EF4-FFF2-40B4-BE49-F238E27FC236}">
                <a16:creationId xmlns:a16="http://schemas.microsoft.com/office/drawing/2014/main" id="{1DCA59C5-5455-8746-B8CA-95EA838262EC}"/>
              </a:ext>
            </a:extLst>
          </p:cNvPr>
          <p:cNvSpPr>
            <a:spLocks noGrp="1"/>
          </p:cNvSpPr>
          <p:nvPr>
            <p:ph type="sldNum" sz="quarter" idx="12"/>
          </p:nvPr>
        </p:nvSpPr>
        <p:spPr/>
        <p:txBody>
          <a:bodyPr/>
          <a:lstStyle/>
          <a:p>
            <a:fld id="{58DD1769-DAE9-6C4E-82F4-B62273FFA290}" type="slidenum">
              <a:rPr kumimoji="1" lang="ja-JP" altLang="en-US" smtClean="0"/>
              <a:t>26</a:t>
            </a:fld>
            <a:endParaRPr kumimoji="1" lang="ja-JP" altLang="en-US"/>
          </a:p>
        </p:txBody>
      </p:sp>
    </p:spTree>
    <p:extLst>
      <p:ext uri="{BB962C8B-B14F-4D97-AF65-F5344CB8AC3E}">
        <p14:creationId xmlns:p14="http://schemas.microsoft.com/office/powerpoint/2010/main" val="3347404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ゴイアニア汚染事故</a:t>
            </a:r>
          </a:p>
        </p:txBody>
      </p:sp>
      <p:sp>
        <p:nvSpPr>
          <p:cNvPr id="3" name="コンテンツ プレースホルダー 2"/>
          <p:cNvSpPr>
            <a:spLocks noGrp="1"/>
          </p:cNvSpPr>
          <p:nvPr>
            <p:ph sz="quarter" idx="13"/>
          </p:nvPr>
        </p:nvSpPr>
        <p:spPr>
          <a:xfrm>
            <a:off x="457200" y="1273387"/>
            <a:ext cx="8229600" cy="5291186"/>
          </a:xfrm>
        </p:spPr>
        <p:txBody>
          <a:bodyPr>
            <a:normAutofit/>
          </a:bodyPr>
          <a:lstStyle/>
          <a:p>
            <a:pPr>
              <a:lnSpc>
                <a:spcPct val="100000"/>
              </a:lnSpc>
            </a:pPr>
            <a:r>
              <a:rPr lang="ja-JP" altLang="en-US" sz="2000" dirty="0"/>
              <a:t>ゴイアニア（ブラジル）の病院が、治療用の線源（</a:t>
            </a:r>
            <a:r>
              <a:rPr lang="en-US" altLang="ja-JP" sz="2000" baseline="30000" dirty="0"/>
              <a:t>137 </a:t>
            </a:r>
            <a:r>
              <a:rPr lang="en-US" altLang="ja-JP" sz="2000" dirty="0"/>
              <a:t>Cs</a:t>
            </a:r>
            <a:r>
              <a:rPr lang="ja-JP" altLang="en-US" sz="2000" dirty="0"/>
              <a:t>、</a:t>
            </a:r>
            <a:r>
              <a:rPr lang="en-US" altLang="ja-JP" sz="2000" dirty="0"/>
              <a:t>50.9TBq</a:t>
            </a:r>
            <a:r>
              <a:rPr lang="ja-JP" altLang="en-US" sz="2000" dirty="0"/>
              <a:t>）を残したま移転し、</a:t>
            </a:r>
            <a:r>
              <a:rPr lang="en-US" altLang="ja-JP" sz="2000" dirty="0"/>
              <a:t>1987</a:t>
            </a:r>
            <a:r>
              <a:rPr lang="ja-JP" altLang="en-US" sz="2000" dirty="0"/>
              <a:t>年二人組が治療装置をこじ開け、ステンレス製カプセルに入った線源を取り出し</a:t>
            </a:r>
            <a:r>
              <a:rPr lang="en-US" altLang="ja-JP" sz="2000" dirty="0"/>
              <a:t>0.5km</a:t>
            </a:r>
            <a:r>
              <a:rPr lang="ja-JP" altLang="en-US" sz="2000" dirty="0"/>
              <a:t>先に移動。その後、カプセルを開け、塩化セシウムが拡散。</a:t>
            </a:r>
            <a:endParaRPr lang="en-US" altLang="ja-JP" sz="2000" dirty="0"/>
          </a:p>
          <a:p>
            <a:pPr lvl="1">
              <a:lnSpc>
                <a:spcPct val="100000"/>
              </a:lnSpc>
            </a:pPr>
            <a:r>
              <a:rPr lang="ja-JP" altLang="en-US" sz="1600" dirty="0">
                <a:solidFill>
                  <a:srgbClr val="FF0000"/>
                </a:solidFill>
              </a:rPr>
              <a:t>外部被ばく</a:t>
            </a:r>
            <a:r>
              <a:rPr lang="en-US" altLang="ja-JP" sz="1600" dirty="0">
                <a:solidFill>
                  <a:srgbClr val="FF0000"/>
                </a:solidFill>
              </a:rPr>
              <a:t>→</a:t>
            </a:r>
            <a:r>
              <a:rPr lang="ja-JP" altLang="en-US" sz="1600" dirty="0">
                <a:solidFill>
                  <a:srgbClr val="FF0000"/>
                </a:solidFill>
              </a:rPr>
              <a:t>急性放射線症候群、皮膚障害</a:t>
            </a:r>
            <a:endParaRPr lang="en-US" altLang="ja-JP" sz="1600" dirty="0">
              <a:solidFill>
                <a:srgbClr val="FF0000"/>
              </a:solidFill>
            </a:endParaRPr>
          </a:p>
          <a:p>
            <a:pPr lvl="1">
              <a:lnSpc>
                <a:spcPct val="100000"/>
              </a:lnSpc>
            </a:pPr>
            <a:r>
              <a:rPr lang="ja-JP" altLang="en-US" sz="1600" dirty="0">
                <a:solidFill>
                  <a:srgbClr val="FF0000"/>
                </a:solidFill>
              </a:rPr>
              <a:t>内部被ばく</a:t>
            </a:r>
            <a:r>
              <a:rPr lang="en-US" altLang="ja-JP" sz="1600" dirty="0">
                <a:solidFill>
                  <a:srgbClr val="FF0000"/>
                </a:solidFill>
              </a:rPr>
              <a:t>→</a:t>
            </a:r>
            <a:r>
              <a:rPr lang="ja-JP" altLang="en-US" sz="1600" dirty="0">
                <a:solidFill>
                  <a:srgbClr val="FF0000"/>
                </a:solidFill>
              </a:rPr>
              <a:t>体外計測、バイオアッセイ</a:t>
            </a:r>
            <a:endParaRPr lang="en-US" altLang="ja-JP" sz="1600" dirty="0">
              <a:solidFill>
                <a:srgbClr val="FF0000"/>
              </a:solidFill>
            </a:endParaRPr>
          </a:p>
          <a:p>
            <a:pPr lvl="1">
              <a:lnSpc>
                <a:spcPct val="100000"/>
              </a:lnSpc>
            </a:pPr>
            <a:r>
              <a:rPr lang="ja-JP" altLang="en-US" sz="1600" dirty="0">
                <a:solidFill>
                  <a:srgbClr val="FF0000"/>
                </a:solidFill>
              </a:rPr>
              <a:t>体表面汚染</a:t>
            </a:r>
            <a:r>
              <a:rPr lang="en-US" altLang="ja-JP" sz="1600" dirty="0">
                <a:solidFill>
                  <a:srgbClr val="FF0000"/>
                </a:solidFill>
              </a:rPr>
              <a:t>→</a:t>
            </a:r>
            <a:r>
              <a:rPr lang="ja-JP" altLang="en-US" sz="1600" dirty="0">
                <a:solidFill>
                  <a:srgbClr val="FF0000"/>
                </a:solidFill>
              </a:rPr>
              <a:t>汚染検査、除染</a:t>
            </a:r>
            <a:endParaRPr lang="en-US" altLang="ja-JP" sz="1600" dirty="0">
              <a:solidFill>
                <a:srgbClr val="FF0000"/>
              </a:solidFill>
            </a:endParaRPr>
          </a:p>
          <a:p>
            <a:pPr>
              <a:lnSpc>
                <a:spcPct val="100000"/>
              </a:lnSpc>
            </a:pPr>
            <a:r>
              <a:rPr lang="ja-JP" altLang="en-US" sz="2000" dirty="0"/>
              <a:t>調　査：</a:t>
            </a:r>
            <a:r>
              <a:rPr lang="en-US" altLang="ja-JP" sz="2000" dirty="0"/>
              <a:t>112,000</a:t>
            </a:r>
            <a:r>
              <a:rPr lang="ja-JP" altLang="en-US" sz="2000" dirty="0"/>
              <a:t>人 </a:t>
            </a:r>
            <a:endParaRPr lang="en-US" altLang="ja-JP" sz="2000" dirty="0"/>
          </a:p>
          <a:p>
            <a:pPr lvl="1">
              <a:lnSpc>
                <a:spcPct val="100000"/>
              </a:lnSpc>
            </a:pPr>
            <a:r>
              <a:rPr lang="en-US" altLang="ja-JP" sz="1600" dirty="0"/>
              <a:t>249</a:t>
            </a:r>
            <a:r>
              <a:rPr lang="ja-JP" altLang="en-US" sz="1600" dirty="0"/>
              <a:t>人に体内 </a:t>
            </a:r>
            <a:r>
              <a:rPr lang="en-US" altLang="ja-JP" sz="1600" dirty="0"/>
              <a:t>/ </a:t>
            </a:r>
            <a:r>
              <a:rPr lang="ja-JP" altLang="en-US" sz="1600" dirty="0"/>
              <a:t>体外汚染　　</a:t>
            </a:r>
          </a:p>
          <a:p>
            <a:pPr>
              <a:lnSpc>
                <a:spcPct val="100000"/>
              </a:lnSpc>
            </a:pPr>
            <a:r>
              <a:rPr lang="ja-JP" altLang="en-US" sz="2000" dirty="0"/>
              <a:t>汚染調査道路網：</a:t>
            </a:r>
            <a:r>
              <a:rPr lang="en-US" altLang="ja-JP" sz="2000" dirty="0"/>
              <a:t>2,000km</a:t>
            </a:r>
          </a:p>
          <a:p>
            <a:pPr>
              <a:lnSpc>
                <a:spcPct val="100000"/>
              </a:lnSpc>
            </a:pPr>
            <a:r>
              <a:rPr lang="ja-JP" altLang="en-US" sz="2000" dirty="0"/>
              <a:t>汚染土壌、および除染ゴミ</a:t>
            </a:r>
            <a:endParaRPr lang="en-US" altLang="ja-JP" sz="2000" dirty="0"/>
          </a:p>
          <a:p>
            <a:pPr lvl="1">
              <a:lnSpc>
                <a:spcPct val="100000"/>
              </a:lnSpc>
            </a:pPr>
            <a:r>
              <a:rPr lang="en-US" altLang="ja-JP" sz="1600" dirty="0"/>
              <a:t>200</a:t>
            </a:r>
            <a:r>
              <a:rPr lang="ja-JP" altLang="en-US" sz="1600" dirty="0"/>
              <a:t>リットルドラム缶　</a:t>
            </a:r>
            <a:r>
              <a:rPr lang="en-US" altLang="ja-JP" sz="1600" dirty="0"/>
              <a:t>14,500 </a:t>
            </a:r>
            <a:r>
              <a:rPr lang="ja-JP" altLang="en-US" sz="1600" dirty="0"/>
              <a:t>個、５トンの箱　 </a:t>
            </a:r>
            <a:r>
              <a:rPr lang="en-US" altLang="ja-JP" sz="1600" dirty="0"/>
              <a:t>1,470 </a:t>
            </a:r>
            <a:r>
              <a:rPr lang="ja-JP" altLang="en-US" sz="1600" dirty="0"/>
              <a:t>個</a:t>
            </a:r>
          </a:p>
          <a:p>
            <a:pPr>
              <a:lnSpc>
                <a:spcPct val="100000"/>
              </a:lnSpc>
            </a:pPr>
            <a:r>
              <a:rPr lang="ja-JP" altLang="en-US" sz="2000" dirty="0"/>
              <a:t>入院患者：</a:t>
            </a:r>
            <a:r>
              <a:rPr lang="en-US" altLang="ja-JP" sz="2000" dirty="0"/>
              <a:t>20</a:t>
            </a:r>
            <a:r>
              <a:rPr lang="ja-JP" altLang="en-US" sz="2000" dirty="0"/>
              <a:t>人（皮膚障害、体内汚染）</a:t>
            </a:r>
          </a:p>
          <a:p>
            <a:pPr lvl="1">
              <a:lnSpc>
                <a:spcPct val="100000"/>
              </a:lnSpc>
            </a:pPr>
            <a:r>
              <a:rPr lang="ja-JP" altLang="en-US" sz="1600" dirty="0"/>
              <a:t>４人が骨髄障害による出血や感染症で</a:t>
            </a:r>
            <a:r>
              <a:rPr lang="en-US" altLang="ja-JP" sz="1600" dirty="0"/>
              <a:t>1</a:t>
            </a:r>
            <a:r>
              <a:rPr lang="ja-JP" altLang="en-US" sz="1600" dirty="0"/>
              <a:t>ヶ月以内に死亡</a:t>
            </a:r>
            <a:endParaRPr lang="en-US" altLang="ja-JP" sz="1600" dirty="0"/>
          </a:p>
          <a:p>
            <a:pPr lvl="1">
              <a:lnSpc>
                <a:spcPct val="100000"/>
              </a:lnSpc>
            </a:pPr>
            <a:r>
              <a:rPr lang="ja-JP" altLang="en-US" sz="1600" dirty="0">
                <a:solidFill>
                  <a:srgbClr val="FF0000"/>
                </a:solidFill>
              </a:rPr>
              <a:t>プルシアンブルーの投与</a:t>
            </a:r>
          </a:p>
        </p:txBody>
      </p:sp>
      <p:sp>
        <p:nvSpPr>
          <p:cNvPr id="5" name="スライド番号プレースホルダー 4"/>
          <p:cNvSpPr>
            <a:spLocks noGrp="1"/>
          </p:cNvSpPr>
          <p:nvPr>
            <p:ph type="sldNum" sz="quarter" idx="12"/>
          </p:nvPr>
        </p:nvSpPr>
        <p:spPr/>
        <p:txBody>
          <a:bodyPr/>
          <a:lstStyle/>
          <a:p>
            <a:fld id="{A4B988E9-CCFF-0344-B6EF-C0EAF5B5B87D}" type="slidenum">
              <a:rPr kumimoji="1" lang="ja-JP" altLang="en-US" smtClean="0"/>
              <a:t>27</a:t>
            </a:fld>
            <a:endParaRPr kumimoji="1" lang="ja-JP" altLang="en-US"/>
          </a:p>
        </p:txBody>
      </p:sp>
    </p:spTree>
    <p:extLst>
      <p:ext uri="{BB962C8B-B14F-4D97-AF65-F5344CB8AC3E}">
        <p14:creationId xmlns:p14="http://schemas.microsoft.com/office/powerpoint/2010/main" val="242990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8D367-3D43-DE4D-AC35-810F033BF1E7}"/>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899C21D4-F29D-6642-A161-F94CA2A2B30B}"/>
              </a:ext>
            </a:extLst>
          </p:cNvPr>
          <p:cNvSpPr>
            <a:spLocks noGrp="1"/>
          </p:cNvSpPr>
          <p:nvPr>
            <p:ph idx="1"/>
          </p:nvPr>
        </p:nvSpPr>
        <p:spPr/>
        <p:txBody>
          <a:bodyPr>
            <a:normAutofit/>
          </a:bodyPr>
          <a:lstStyle/>
          <a:p>
            <a:r>
              <a:rPr kumimoji="1" lang="ja-JP" altLang="en-US" dirty="0"/>
              <a:t>原子力事故・災害には臨界事故、影響が施設内にとどまる事故、放射性物質が環境中に放出される事故、住民の被ばくを伴う事故などがある。</a:t>
            </a:r>
            <a:endParaRPr kumimoji="1" lang="en-US" altLang="ja-JP" dirty="0"/>
          </a:p>
          <a:p>
            <a:r>
              <a:rPr lang="ja-JP" altLang="en-US" dirty="0"/>
              <a:t>事象の重大さを表す指標として</a:t>
            </a:r>
            <a:r>
              <a:rPr lang="en-US" altLang="ja-JP" dirty="0"/>
              <a:t>INES</a:t>
            </a:r>
            <a:r>
              <a:rPr lang="ja-JP" altLang="en-US" dirty="0"/>
              <a:t>があり８つのカテゴリーに区分されている。</a:t>
            </a:r>
            <a:endParaRPr lang="en-US" altLang="ja-JP" dirty="0"/>
          </a:p>
          <a:p>
            <a:r>
              <a:rPr lang="en-US" altLang="ja-JP" dirty="0"/>
              <a:t>1945</a:t>
            </a:r>
            <a:r>
              <a:rPr lang="ja-JP" altLang="en-US" dirty="0"/>
              <a:t>年</a:t>
            </a:r>
            <a:r>
              <a:rPr lang="en-US" altLang="ja-JP" dirty="0"/>
              <a:t>〜2007</a:t>
            </a:r>
            <a:r>
              <a:rPr lang="ja-JP" altLang="en-US" dirty="0"/>
              <a:t>年までの放射線事故のうち、致死・早期影響事故件数</a:t>
            </a:r>
            <a:r>
              <a:rPr lang="en-US" altLang="ja-JP" dirty="0"/>
              <a:t>:</a:t>
            </a:r>
            <a:r>
              <a:rPr lang="ja-JP" altLang="en-US" dirty="0"/>
              <a:t>原子力施設</a:t>
            </a:r>
            <a:r>
              <a:rPr lang="en-US" altLang="ja-JP" dirty="0"/>
              <a:t>35</a:t>
            </a:r>
            <a:r>
              <a:rPr lang="ja-JP" altLang="en-US" dirty="0"/>
              <a:t>、産業施設</a:t>
            </a:r>
            <a:r>
              <a:rPr lang="en-US" altLang="ja-JP" dirty="0"/>
              <a:t>80</a:t>
            </a:r>
            <a:r>
              <a:rPr lang="ja-JP" altLang="en-US" dirty="0"/>
              <a:t>、不明線源</a:t>
            </a:r>
            <a:r>
              <a:rPr lang="en-US" altLang="ja-JP" dirty="0"/>
              <a:t>34</a:t>
            </a:r>
            <a:r>
              <a:rPr lang="ja-JP" altLang="en-US" dirty="0"/>
              <a:t>、研究</a:t>
            </a:r>
            <a:r>
              <a:rPr lang="en-US" altLang="ja-JP" dirty="0"/>
              <a:t>22</a:t>
            </a:r>
            <a:r>
              <a:rPr lang="ja-JP" altLang="en-US" dirty="0"/>
              <a:t>、医療</a:t>
            </a:r>
            <a:r>
              <a:rPr lang="en-US" altLang="ja-JP" dirty="0"/>
              <a:t>32</a:t>
            </a:r>
          </a:p>
          <a:p>
            <a:r>
              <a:rPr lang="ja-JP" altLang="en-US" dirty="0"/>
              <a:t>日本は、</a:t>
            </a:r>
            <a:r>
              <a:rPr lang="en-US" altLang="ja-JP" dirty="0"/>
              <a:t>1999</a:t>
            </a:r>
            <a:r>
              <a:rPr lang="ja-JP" altLang="en-US" dirty="0"/>
              <a:t>年東海村</a:t>
            </a:r>
            <a:r>
              <a:rPr lang="en-US" altLang="ja-JP" dirty="0"/>
              <a:t>JCO</a:t>
            </a:r>
            <a:r>
              <a:rPr lang="ja-JP" altLang="en-US" dirty="0"/>
              <a:t>臨界事故、</a:t>
            </a:r>
            <a:r>
              <a:rPr lang="en-US" altLang="ja-JP" dirty="0"/>
              <a:t>2011</a:t>
            </a:r>
            <a:r>
              <a:rPr lang="ja-JP" altLang="en-US" dirty="0"/>
              <a:t>年東京電力福島第一原子力発電所事故があり、事故対応後には、関連する法令等の改正が実施された。</a:t>
            </a:r>
            <a:endParaRPr lang="en-US" altLang="ja-JP" dirty="0"/>
          </a:p>
        </p:txBody>
      </p:sp>
      <p:sp>
        <p:nvSpPr>
          <p:cNvPr id="5" name="スライド番号プレースホルダー 4">
            <a:extLst>
              <a:ext uri="{FF2B5EF4-FFF2-40B4-BE49-F238E27FC236}">
                <a16:creationId xmlns:a16="http://schemas.microsoft.com/office/drawing/2014/main" id="{5563AEAF-4074-6D4D-B634-C9ECF064C12C}"/>
              </a:ext>
            </a:extLst>
          </p:cNvPr>
          <p:cNvSpPr>
            <a:spLocks noGrp="1"/>
          </p:cNvSpPr>
          <p:nvPr>
            <p:ph type="sldNum" sz="quarter" idx="12"/>
          </p:nvPr>
        </p:nvSpPr>
        <p:spPr/>
        <p:txBody>
          <a:bodyPr/>
          <a:lstStyle/>
          <a:p>
            <a:fld id="{58DD1769-DAE9-6C4E-82F4-B62273FFA290}" type="slidenum">
              <a:rPr kumimoji="1" lang="ja-JP" altLang="en-US" smtClean="0"/>
              <a:t>28</a:t>
            </a:fld>
            <a:endParaRPr kumimoji="1" lang="ja-JP" altLang="en-US"/>
          </a:p>
        </p:txBody>
      </p:sp>
    </p:spTree>
    <p:extLst>
      <p:ext uri="{BB962C8B-B14F-4D97-AF65-F5344CB8AC3E}">
        <p14:creationId xmlns:p14="http://schemas.microsoft.com/office/powerpoint/2010/main" val="266929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A9AAD1A5-E230-1D4A-A608-1EB828CC4394}"/>
              </a:ext>
            </a:extLst>
          </p:cNvPr>
          <p:cNvSpPr>
            <a:spLocks noGrp="1"/>
          </p:cNvSpPr>
          <p:nvPr>
            <p:ph type="title"/>
          </p:nvPr>
        </p:nvSpPr>
        <p:spPr/>
        <p:txBody>
          <a:bodyPr/>
          <a:lstStyle/>
          <a:p>
            <a:r>
              <a:rPr kumimoji="1" lang="ja-JP" altLang="en-US"/>
              <a:t>放射線事故件数と影響</a:t>
            </a:r>
          </a:p>
        </p:txBody>
      </p:sp>
      <p:sp>
        <p:nvSpPr>
          <p:cNvPr id="3" name="スライド番号プレースホルダー 2">
            <a:extLst>
              <a:ext uri="{FF2B5EF4-FFF2-40B4-BE49-F238E27FC236}">
                <a16:creationId xmlns:a16="http://schemas.microsoft.com/office/drawing/2014/main" id="{DBC944D7-92F2-194B-8414-5E92FB45FB26}"/>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
        <p:nvSpPr>
          <p:cNvPr id="2" name="テキスト ボックス 1">
            <a:extLst>
              <a:ext uri="{FF2B5EF4-FFF2-40B4-BE49-F238E27FC236}">
                <a16:creationId xmlns:a16="http://schemas.microsoft.com/office/drawing/2014/main" id="{857A60C5-B95F-80AC-858F-213F5EECC97D}"/>
              </a:ext>
            </a:extLst>
          </p:cNvPr>
          <p:cNvSpPr txBox="1"/>
          <p:nvPr/>
        </p:nvSpPr>
        <p:spPr>
          <a:xfrm>
            <a:off x="2983230" y="6358882"/>
            <a:ext cx="5680711" cy="461665"/>
          </a:xfrm>
          <a:prstGeom prst="rect">
            <a:avLst/>
          </a:prstGeom>
          <a:noFill/>
        </p:spPr>
        <p:txBody>
          <a:bodyPr wrap="square" rtlCol="0">
            <a:spAutoFit/>
          </a:bodyPr>
          <a:lstStyle/>
          <a:p>
            <a:r>
              <a:rPr kumimoji="1" lang="en-US" altLang="ja-JP" sz="1200" dirty="0"/>
              <a:t>UNSCEAR 2008 REPORT: SOURCES AND EFFECTS OF IONIZING RADIATION</a:t>
            </a:r>
          </a:p>
          <a:p>
            <a:r>
              <a:rPr kumimoji="1" lang="en-US" altLang="ja-JP" sz="1200" dirty="0"/>
              <a:t>VOLUME II: EFFECTS Scientific Annex C</a:t>
            </a:r>
            <a:r>
              <a:rPr kumimoji="1" lang="ja-JP" altLang="en-US" sz="1200" dirty="0"/>
              <a:t>（</a:t>
            </a:r>
            <a:r>
              <a:rPr kumimoji="1" lang="en-US" altLang="ja-JP" sz="1200" dirty="0"/>
              <a:t>38</a:t>
            </a:r>
            <a:r>
              <a:rPr kumimoji="1" lang="ja-JP" altLang="en-US" sz="1200" dirty="0"/>
              <a:t>ページ）</a:t>
            </a:r>
          </a:p>
        </p:txBody>
      </p:sp>
      <p:graphicFrame>
        <p:nvGraphicFramePr>
          <p:cNvPr id="8" name="コンテンツ プレースホルダー 3">
            <a:extLst>
              <a:ext uri="{FF2B5EF4-FFF2-40B4-BE49-F238E27FC236}">
                <a16:creationId xmlns:a16="http://schemas.microsoft.com/office/drawing/2014/main" id="{70C9B921-C8C9-49A3-5E4D-A20D3AD4A29F}"/>
              </a:ext>
            </a:extLst>
          </p:cNvPr>
          <p:cNvGraphicFramePr>
            <a:graphicFrameLocks noGrp="1"/>
          </p:cNvGraphicFramePr>
          <p:nvPr>
            <p:ph idx="1"/>
            <p:extLst>
              <p:ext uri="{D42A27DB-BD31-4B8C-83A1-F6EECF244321}">
                <p14:modId xmlns:p14="http://schemas.microsoft.com/office/powerpoint/2010/main" val="1043416745"/>
              </p:ext>
            </p:extLst>
          </p:nvPr>
        </p:nvGraphicFramePr>
        <p:xfrm>
          <a:off x="628650" y="1271588"/>
          <a:ext cx="7886445" cy="5034844"/>
        </p:xfrm>
        <a:graphic>
          <a:graphicData uri="http://schemas.openxmlformats.org/drawingml/2006/table">
            <a:tbl>
              <a:tblPr firstRow="1" bandRow="1">
                <a:tableStyleId>{5940675A-B579-460E-94D1-54222C63F5DA}</a:tableStyleId>
              </a:tblPr>
              <a:tblGrid>
                <a:gridCol w="1108365">
                  <a:extLst>
                    <a:ext uri="{9D8B030D-6E8A-4147-A177-3AD203B41FA5}">
                      <a16:colId xmlns:a16="http://schemas.microsoft.com/office/drawing/2014/main" val="20000"/>
                    </a:ext>
                  </a:extLst>
                </a:gridCol>
                <a:gridCol w="847260">
                  <a:extLst>
                    <a:ext uri="{9D8B030D-6E8A-4147-A177-3AD203B41FA5}">
                      <a16:colId xmlns:a16="http://schemas.microsoft.com/office/drawing/2014/main" val="20001"/>
                    </a:ext>
                  </a:extLst>
                </a:gridCol>
                <a:gridCol w="847260">
                  <a:extLst>
                    <a:ext uri="{9D8B030D-6E8A-4147-A177-3AD203B41FA5}">
                      <a16:colId xmlns:a16="http://schemas.microsoft.com/office/drawing/2014/main" val="20002"/>
                    </a:ext>
                  </a:extLst>
                </a:gridCol>
                <a:gridCol w="847260">
                  <a:extLst>
                    <a:ext uri="{9D8B030D-6E8A-4147-A177-3AD203B41FA5}">
                      <a16:colId xmlns:a16="http://schemas.microsoft.com/office/drawing/2014/main" val="20003"/>
                    </a:ext>
                  </a:extLst>
                </a:gridCol>
                <a:gridCol w="847260">
                  <a:extLst>
                    <a:ext uri="{9D8B030D-6E8A-4147-A177-3AD203B41FA5}">
                      <a16:colId xmlns:a16="http://schemas.microsoft.com/office/drawing/2014/main" val="20004"/>
                    </a:ext>
                  </a:extLst>
                </a:gridCol>
                <a:gridCol w="847260">
                  <a:extLst>
                    <a:ext uri="{9D8B030D-6E8A-4147-A177-3AD203B41FA5}">
                      <a16:colId xmlns:a16="http://schemas.microsoft.com/office/drawing/2014/main" val="20005"/>
                    </a:ext>
                  </a:extLst>
                </a:gridCol>
                <a:gridCol w="847260">
                  <a:extLst>
                    <a:ext uri="{9D8B030D-6E8A-4147-A177-3AD203B41FA5}">
                      <a16:colId xmlns:a16="http://schemas.microsoft.com/office/drawing/2014/main" val="20006"/>
                    </a:ext>
                  </a:extLst>
                </a:gridCol>
                <a:gridCol w="847260">
                  <a:extLst>
                    <a:ext uri="{9D8B030D-6E8A-4147-A177-3AD203B41FA5}">
                      <a16:colId xmlns:a16="http://schemas.microsoft.com/office/drawing/2014/main" val="20007"/>
                    </a:ext>
                  </a:extLst>
                </a:gridCol>
                <a:gridCol w="847260">
                  <a:extLst>
                    <a:ext uri="{9D8B030D-6E8A-4147-A177-3AD203B41FA5}">
                      <a16:colId xmlns:a16="http://schemas.microsoft.com/office/drawing/2014/main" val="20008"/>
                    </a:ext>
                  </a:extLst>
                </a:gridCol>
              </a:tblGrid>
              <a:tr h="399524">
                <a:tc rowSpan="2">
                  <a:txBody>
                    <a:bodyPr/>
                    <a:lstStyle/>
                    <a:p>
                      <a:pPr algn="ctr"/>
                      <a:r>
                        <a:rPr kumimoji="1" lang="ja-JP" altLang="en-US" sz="1800" b="0" dirty="0">
                          <a:latin typeface="+mn-ea"/>
                          <a:ea typeface="+mn-ea"/>
                        </a:rPr>
                        <a:t>事故分類</a:t>
                      </a:r>
                    </a:p>
                  </a:txBody>
                  <a:tcPr marL="82595" marR="82595"/>
                </a:tc>
                <a:tc gridSpan="2">
                  <a:txBody>
                    <a:bodyPr/>
                    <a:lstStyle/>
                    <a:p>
                      <a:pPr algn="ctr"/>
                      <a:r>
                        <a:rPr kumimoji="1" lang="en-US" altLang="ja-JP" sz="1800" b="0" dirty="0">
                          <a:latin typeface="+mn-ea"/>
                          <a:ea typeface="+mn-ea"/>
                        </a:rPr>
                        <a:t>1945-1965</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en-US" altLang="ja-JP" sz="1800" b="0" dirty="0">
                          <a:latin typeface="+mn-ea"/>
                          <a:ea typeface="+mn-ea"/>
                        </a:rPr>
                        <a:t>1966-1986</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en-US" altLang="ja-JP" sz="1800" b="0" dirty="0">
                          <a:latin typeface="+mn-ea"/>
                          <a:ea typeface="+mn-ea"/>
                        </a:rPr>
                        <a:t>1987-2007</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ja-JP" altLang="en-US" sz="1800" b="0" dirty="0">
                          <a:latin typeface="+mn-ea"/>
                          <a:ea typeface="+mn-ea"/>
                        </a:rPr>
                        <a:t>合計</a:t>
                      </a:r>
                    </a:p>
                  </a:txBody>
                  <a:tcPr marL="82595" marR="82595"/>
                </a:tc>
                <a:tc hMerge="1">
                  <a:txBody>
                    <a:bodyPr/>
                    <a:lstStyle/>
                    <a:p>
                      <a:endParaRPr kumimoji="1" lang="ja-JP" altLang="en-US"/>
                    </a:p>
                  </a:txBody>
                  <a:tcPr/>
                </a:tc>
                <a:extLst>
                  <a:ext uri="{0D108BD9-81ED-4DB2-BD59-A6C34878D82A}">
                    <a16:rowId xmlns:a16="http://schemas.microsoft.com/office/drawing/2014/main" val="10000"/>
                  </a:ext>
                </a:extLst>
              </a:tr>
              <a:tr h="605355">
                <a:tc vMerge="1">
                  <a:txBody>
                    <a:bodyPr/>
                    <a:lstStyle/>
                    <a:p>
                      <a:endParaRPr kumimoji="1" lang="ja-JP" altLang="en-US"/>
                    </a:p>
                  </a:txBody>
                  <a:tcPr/>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extLst>
                  <a:ext uri="{0D108BD9-81ED-4DB2-BD59-A6C34878D82A}">
                    <a16:rowId xmlns:a16="http://schemas.microsoft.com/office/drawing/2014/main" val="10001"/>
                  </a:ext>
                </a:extLst>
              </a:tr>
              <a:tr h="399524">
                <a:tc rowSpan="2">
                  <a:txBody>
                    <a:bodyPr/>
                    <a:lstStyle/>
                    <a:p>
                      <a:pPr algn="ctr"/>
                      <a:r>
                        <a:rPr kumimoji="1" lang="ja-JP" altLang="en-US" sz="1800" b="0" dirty="0">
                          <a:latin typeface="+mn-ea"/>
                          <a:ea typeface="+mn-ea"/>
                        </a:rPr>
                        <a:t>原子力</a:t>
                      </a:r>
                      <a:endParaRPr kumimoji="1" lang="en-US" altLang="ja-JP" sz="1800" b="0" dirty="0">
                        <a:latin typeface="+mn-ea"/>
                        <a:ea typeface="+mn-ea"/>
                      </a:endParaRPr>
                    </a:p>
                    <a:p>
                      <a:pPr algn="ctr"/>
                      <a:r>
                        <a:rPr kumimoji="1" lang="ja-JP" altLang="en-US" sz="1800" b="0" dirty="0">
                          <a:latin typeface="+mn-ea"/>
                          <a:ea typeface="+mn-ea"/>
                        </a:rPr>
                        <a:t>施設</a:t>
                      </a: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34</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123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2</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50</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167</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extLst>
                  <a:ext uri="{0D108BD9-81ED-4DB2-BD59-A6C34878D82A}">
                    <a16:rowId xmlns:a16="http://schemas.microsoft.com/office/drawing/2014/main" val="10002"/>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19</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12</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4</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35</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0003"/>
                  </a:ext>
                </a:extLst>
              </a:tr>
              <a:tr h="399524">
                <a:tc rowSpan="2">
                  <a:txBody>
                    <a:bodyPr/>
                    <a:lstStyle/>
                    <a:p>
                      <a:pPr algn="ctr"/>
                      <a:r>
                        <a:rPr kumimoji="1" lang="ja-JP" altLang="en-US" sz="1800" b="0" dirty="0">
                          <a:latin typeface="+mn-ea"/>
                          <a:ea typeface="+mn-ea"/>
                        </a:rPr>
                        <a:t>産業施設</a:t>
                      </a: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8</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3</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61</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51</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9</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119</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4"/>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50</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28</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80</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5"/>
                  </a:ext>
                </a:extLst>
              </a:tr>
              <a:tr h="399524">
                <a:tc rowSpan="2">
                  <a:txBody>
                    <a:bodyPr/>
                    <a:lstStyle/>
                    <a:p>
                      <a:pPr algn="ctr"/>
                      <a:r>
                        <a:rPr kumimoji="1" lang="ja-JP" altLang="en-US" sz="1800" b="0" dirty="0">
                          <a:latin typeface="+mn-ea"/>
                          <a:ea typeface="+mn-ea"/>
                        </a:rPr>
                        <a:t>身元不明線源</a:t>
                      </a:r>
                    </a:p>
                  </a:txBody>
                  <a:tcPr marL="82595" marR="82595"/>
                </a:tc>
                <a:tc>
                  <a:txBody>
                    <a:bodyPr/>
                    <a:lstStyle/>
                    <a:p>
                      <a:pPr algn="ctr"/>
                      <a:r>
                        <a:rPr lang="en-US" altLang="ja-JP" sz="2000" b="0" dirty="0">
                          <a:latin typeface="+mn-ea"/>
                          <a:ea typeface="+mn-ea"/>
                        </a:rPr>
                        <a:t>7</a:t>
                      </a:r>
                      <a:r>
                        <a:rPr lang="ja-JP" altLang="en-US" sz="1400" b="0" dirty="0">
                          <a:latin typeface="+mn-ea"/>
                          <a:ea typeface="+mn-ea"/>
                        </a:rPr>
                        <a:t>人</a:t>
                      </a:r>
                      <a:endParaRPr lang="ja-JP" altLang="en-US" sz="2000" b="0" dirty="0">
                        <a:latin typeface="+mn-ea"/>
                        <a:ea typeface="+mn-ea"/>
                      </a:endParaRPr>
                    </a:p>
                  </a:txBody>
                  <a:tcPr marL="82595" marR="82595"/>
                </a:tc>
                <a:tc>
                  <a:txBody>
                    <a:bodyPr/>
                    <a:lstStyle/>
                    <a:p>
                      <a:pPr algn="ctr"/>
                      <a:r>
                        <a:rPr kumimoji="1" lang="en-US" altLang="ja-JP" sz="2000" b="0" dirty="0">
                          <a:latin typeface="+mn-ea"/>
                          <a:ea typeface="+mn-ea"/>
                        </a:rPr>
                        <a:t>5</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19</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98</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205</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308</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6"/>
                  </a:ext>
                </a:extLst>
              </a:tr>
              <a:tr h="399524">
                <a:tc vMerge="1">
                  <a:txBody>
                    <a:bodyPr/>
                    <a:lstStyle/>
                    <a:p>
                      <a:endParaRPr kumimoji="1" lang="ja-JP" altLang="en-US"/>
                    </a:p>
                  </a:txBody>
                  <a:tcPr/>
                </a:tc>
                <a:tc gridSpan="2">
                  <a:txBody>
                    <a:bodyPr/>
                    <a:lstStyle/>
                    <a:p>
                      <a:pPr algn="ctr"/>
                      <a:r>
                        <a:rPr lang="en-US" altLang="ja-JP" sz="2000" b="0" dirty="0">
                          <a:latin typeface="+mn-ea"/>
                          <a:ea typeface="+mn-ea"/>
                        </a:rPr>
                        <a:t>3</a:t>
                      </a:r>
                      <a:r>
                        <a:rPr kumimoji="1" lang="ja-JP" altLang="en-US" sz="1400" b="0" dirty="0">
                          <a:latin typeface="+mn-ea"/>
                          <a:ea typeface="+mn-ea"/>
                        </a:rPr>
                        <a:t>件</a:t>
                      </a:r>
                      <a:endParaRPr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15</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16</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34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7"/>
                  </a:ext>
                </a:extLst>
              </a:tr>
              <a:tr h="399524">
                <a:tc rowSpan="2">
                  <a:txBody>
                    <a:bodyPr/>
                    <a:lstStyle/>
                    <a:p>
                      <a:pPr algn="ctr"/>
                      <a:r>
                        <a:rPr kumimoji="1" lang="ja-JP" altLang="en-US" sz="1800" b="0" dirty="0">
                          <a:latin typeface="+mn-ea"/>
                          <a:ea typeface="+mn-ea"/>
                        </a:rPr>
                        <a:t>学術</a:t>
                      </a:r>
                      <a:r>
                        <a:rPr kumimoji="1" lang="en-US" altLang="ja-JP" sz="1800" b="0" dirty="0">
                          <a:latin typeface="+mn-ea"/>
                          <a:ea typeface="+mn-ea"/>
                        </a:rPr>
                        <a:t>/</a:t>
                      </a:r>
                    </a:p>
                    <a:p>
                      <a:pPr algn="ctr"/>
                      <a:r>
                        <a:rPr kumimoji="1" lang="ja-JP" altLang="en-US" sz="1800" b="0" dirty="0">
                          <a:latin typeface="+mn-ea"/>
                          <a:ea typeface="+mn-ea"/>
                        </a:rPr>
                        <a:t>研究作業</a:t>
                      </a: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56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29</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8"/>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16</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22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9"/>
                  </a:ext>
                </a:extLst>
              </a:tr>
              <a:tr h="399524">
                <a:tc rowSpan="2">
                  <a:txBody>
                    <a:bodyPr/>
                    <a:lstStyle/>
                    <a:p>
                      <a:pPr algn="ctr"/>
                      <a:r>
                        <a:rPr kumimoji="1" lang="ja-JP" altLang="en-US" sz="1800" b="0" dirty="0">
                          <a:latin typeface="+mn-ea"/>
                          <a:ea typeface="+mn-ea"/>
                        </a:rPr>
                        <a:t>医療利用</a:t>
                      </a:r>
                    </a:p>
                  </a:txBody>
                  <a:tcPr marL="82595" marR="82595"/>
                </a:tc>
                <a:tc>
                  <a:txBody>
                    <a:bodyPr/>
                    <a:lstStyle/>
                    <a:p>
                      <a:pPr algn="ctr"/>
                      <a:r>
                        <a:rPr kumimoji="1" lang="ja-JP" altLang="en-US" sz="2000" b="0" dirty="0">
                          <a:latin typeface="+mn-ea"/>
                          <a:ea typeface="+mn-ea"/>
                        </a:rPr>
                        <a:t>不明</a:t>
                      </a:r>
                    </a:p>
                  </a:txBody>
                  <a:tcPr marL="82595" marR="82595"/>
                </a:tc>
                <a:tc>
                  <a:txBody>
                    <a:bodyPr/>
                    <a:lstStyle/>
                    <a:p>
                      <a:pPr algn="ctr"/>
                      <a:r>
                        <a:rPr kumimoji="1" lang="ja-JP" altLang="en-US" sz="2000" b="0" dirty="0">
                          <a:latin typeface="+mn-ea"/>
                          <a:ea typeface="+mn-ea"/>
                        </a:rPr>
                        <a:t>不明</a:t>
                      </a:r>
                    </a:p>
                  </a:txBody>
                  <a:tcPr marL="82595" marR="82595"/>
                </a:tc>
                <a:tc>
                  <a:txBody>
                    <a:bodyPr/>
                    <a:lstStyle/>
                    <a:p>
                      <a:pPr algn="ctr"/>
                      <a:r>
                        <a:rPr kumimoji="1" lang="en-US" altLang="ja-JP" sz="2000" b="0" dirty="0">
                          <a:latin typeface="+mn-ea"/>
                          <a:ea typeface="+mn-ea"/>
                        </a:rPr>
                        <a:t>4</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470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153</a:t>
                      </a:r>
                      <a:r>
                        <a:rPr kumimoji="1" lang="ja-JP" altLang="en-US" sz="1400" b="0" dirty="0">
                          <a:latin typeface="+mn-ea"/>
                          <a:ea typeface="+mn-ea"/>
                        </a:rPr>
                        <a:t>人</a:t>
                      </a:r>
                      <a:endParaRPr kumimoji="1" lang="en-US" altLang="ja-JP" sz="2000" b="0" dirty="0">
                        <a:latin typeface="+mn-ea"/>
                        <a:ea typeface="+mn-ea"/>
                      </a:endParaRPr>
                    </a:p>
                  </a:txBody>
                  <a:tcPr marL="82595" marR="82595"/>
                </a:tc>
                <a:tc>
                  <a:txBody>
                    <a:bodyPr/>
                    <a:lstStyle/>
                    <a:p>
                      <a:pPr algn="ctr"/>
                      <a:r>
                        <a:rPr kumimoji="1" lang="en-US" altLang="ja-JP" sz="2000" b="0" dirty="0">
                          <a:latin typeface="+mn-ea"/>
                          <a:ea typeface="+mn-ea"/>
                        </a:rPr>
                        <a:t>46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623</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10"/>
                  </a:ext>
                </a:extLst>
              </a:tr>
              <a:tr h="399524">
                <a:tc vMerge="1">
                  <a:txBody>
                    <a:bodyPr/>
                    <a:lstStyle/>
                    <a:p>
                      <a:endParaRPr kumimoji="1" lang="ja-JP" altLang="en-US"/>
                    </a:p>
                  </a:txBody>
                  <a:tcPr/>
                </a:tc>
                <a:tc gridSpan="2">
                  <a:txBody>
                    <a:bodyPr/>
                    <a:lstStyle/>
                    <a:p>
                      <a:pPr algn="ctr"/>
                      <a:r>
                        <a:rPr kumimoji="1" lang="ja-JP" altLang="en-US" sz="2000" b="0" dirty="0">
                          <a:latin typeface="+mn-ea"/>
                          <a:ea typeface="+mn-ea"/>
                        </a:rPr>
                        <a:t>不明</a:t>
                      </a: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18</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32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1447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10574437"/>
              </p:ext>
            </p:extLst>
          </p:nvPr>
        </p:nvGraphicFramePr>
        <p:xfrm>
          <a:off x="628649" y="1824504"/>
          <a:ext cx="7886701" cy="3205480"/>
        </p:xfrm>
        <a:graphic>
          <a:graphicData uri="http://schemas.openxmlformats.org/drawingml/2006/table">
            <a:tbl>
              <a:tblPr firstRow="1" bandRow="1">
                <a:tableStyleId>{5940675A-B579-460E-94D1-54222C63F5DA}</a:tableStyleId>
              </a:tblPr>
              <a:tblGrid>
                <a:gridCol w="869353">
                  <a:extLst>
                    <a:ext uri="{9D8B030D-6E8A-4147-A177-3AD203B41FA5}">
                      <a16:colId xmlns:a16="http://schemas.microsoft.com/office/drawing/2014/main" val="20000"/>
                    </a:ext>
                  </a:extLst>
                </a:gridCol>
                <a:gridCol w="2013238">
                  <a:extLst>
                    <a:ext uri="{9D8B030D-6E8A-4147-A177-3AD203B41FA5}">
                      <a16:colId xmlns:a16="http://schemas.microsoft.com/office/drawing/2014/main" val="20001"/>
                    </a:ext>
                  </a:extLst>
                </a:gridCol>
                <a:gridCol w="5004110">
                  <a:extLst>
                    <a:ext uri="{9D8B030D-6E8A-4147-A177-3AD203B41FA5}">
                      <a16:colId xmlns:a16="http://schemas.microsoft.com/office/drawing/2014/main" val="20002"/>
                    </a:ext>
                  </a:extLst>
                </a:gridCol>
              </a:tblGrid>
              <a:tr h="370840">
                <a:tc>
                  <a:txBody>
                    <a:bodyPr/>
                    <a:lstStyle/>
                    <a:p>
                      <a:r>
                        <a:rPr kumimoji="1" lang="ja-JP" altLang="en-US" b="0" dirty="0">
                          <a:latin typeface="Meiryo UI" panose="020B0604030504040204" pitchFamily="50" charset="-128"/>
                          <a:ea typeface="Meiryo UI" panose="020B0604030504040204" pitchFamily="50" charset="-128"/>
                        </a:rPr>
                        <a:t>発生年</a:t>
                      </a:r>
                    </a:p>
                  </a:txBody>
                  <a:tcPr/>
                </a:tc>
                <a:tc>
                  <a:txBody>
                    <a:bodyPr/>
                    <a:lstStyle/>
                    <a:p>
                      <a:r>
                        <a:rPr kumimoji="1" lang="ja-JP" altLang="en-US" b="0" dirty="0">
                          <a:latin typeface="Meiryo UI" panose="020B0604030504040204" pitchFamily="50" charset="-128"/>
                          <a:ea typeface="Meiryo UI" panose="020B0604030504040204" pitchFamily="50" charset="-128"/>
                        </a:rPr>
                        <a:t>発生国</a:t>
                      </a:r>
                      <a:r>
                        <a:rPr kumimoji="1" lang="en-US" altLang="ja-JP" b="0" dirty="0">
                          <a:latin typeface="Meiryo UI" panose="020B0604030504040204" pitchFamily="50" charset="-128"/>
                          <a:ea typeface="Meiryo UI" panose="020B0604030504040204" pitchFamily="50" charset="-128"/>
                        </a:rPr>
                        <a:t>/</a:t>
                      </a:r>
                      <a:r>
                        <a:rPr kumimoji="1" lang="ja-JP" altLang="en-US" b="0" dirty="0">
                          <a:latin typeface="Meiryo UI" panose="020B0604030504040204" pitchFamily="50" charset="-128"/>
                          <a:ea typeface="Meiryo UI" panose="020B0604030504040204" pitchFamily="50" charset="-128"/>
                        </a:rPr>
                        <a:t>施設</a:t>
                      </a:r>
                    </a:p>
                  </a:txBody>
                  <a:tcPr/>
                </a:tc>
                <a:tc>
                  <a:txBody>
                    <a:bodyPr/>
                    <a:lstStyle/>
                    <a:p>
                      <a:r>
                        <a:rPr kumimoji="1" lang="ja-JP" altLang="en-US" b="0"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0000"/>
                  </a:ext>
                </a:extLst>
              </a:tr>
              <a:tr h="370840">
                <a:tc>
                  <a:txBody>
                    <a:bodyPr/>
                    <a:lstStyle/>
                    <a:p>
                      <a:r>
                        <a:rPr kumimoji="1" lang="en-US" altLang="ja-JP" b="0" baseline="0" dirty="0">
                          <a:latin typeface="Meiryo UI" panose="020B0604030504040204" pitchFamily="50" charset="-128"/>
                          <a:ea typeface="Meiryo UI" panose="020B0604030504040204" pitchFamily="50" charset="-128"/>
                        </a:rPr>
                        <a:t>1945</a:t>
                      </a:r>
                    </a:p>
                    <a:p>
                      <a:endParaRPr kumimoji="1" lang="en-US" altLang="ja-JP" b="0" baseline="0" dirty="0">
                        <a:latin typeface="Meiryo UI" panose="020B0604030504040204" pitchFamily="50" charset="-128"/>
                        <a:ea typeface="Meiryo UI" panose="020B0604030504040204" pitchFamily="50" charset="-128"/>
                      </a:endParaRPr>
                    </a:p>
                    <a:p>
                      <a:r>
                        <a:rPr kumimoji="1" lang="en-US" altLang="ja-JP" b="0" baseline="0" dirty="0">
                          <a:latin typeface="Meiryo UI" panose="020B0604030504040204" pitchFamily="50" charset="-128"/>
                          <a:ea typeface="Meiryo UI" panose="020B0604030504040204" pitchFamily="50" charset="-128"/>
                        </a:rPr>
                        <a:t>1946</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ja-JP" altLang="en-US" b="0" baseline="0" dirty="0">
                          <a:latin typeface="Meiryo UI" panose="020B0604030504040204" pitchFamily="50" charset="-128"/>
                          <a:ea typeface="Meiryo UI" panose="020B0604030504040204" pitchFamily="50" charset="-128"/>
                        </a:rPr>
                        <a:t> </a:t>
                      </a:r>
                      <a:r>
                        <a:rPr kumimoji="1" lang="ja-JP" altLang="en-US" b="0" dirty="0">
                          <a:latin typeface="Meiryo UI" panose="020B0604030504040204" pitchFamily="50" charset="-128"/>
                          <a:ea typeface="Meiryo UI" panose="020B0604030504040204" pitchFamily="50" charset="-128"/>
                        </a:rPr>
                        <a:t>ロスアラモス研究所</a:t>
                      </a:r>
                    </a:p>
                  </a:txBody>
                  <a:tcPr/>
                </a:tc>
                <a:tc>
                  <a:txBody>
                    <a:bodyPr/>
                    <a:lstStyle/>
                    <a:p>
                      <a:r>
                        <a:rPr kumimoji="1" lang="ja-JP" altLang="en-US" b="0" dirty="0">
                          <a:latin typeface="Meiryo UI" panose="020B0604030504040204" pitchFamily="50" charset="-128"/>
                          <a:ea typeface="Meiryo UI" panose="020B0604030504040204" pitchFamily="50" charset="-128"/>
                        </a:rPr>
                        <a:t>デーモン・コア事故。安全でない実験操作に</a:t>
                      </a:r>
                      <a:r>
                        <a:rPr kumimoji="1" lang="ja-JP" altLang="en-US" b="0">
                          <a:latin typeface="Meiryo UI" panose="020B0604030504040204" pitchFamily="50" charset="-128"/>
                          <a:ea typeface="Meiryo UI" panose="020B0604030504040204" pitchFamily="50" charset="-128"/>
                        </a:rPr>
                        <a:t>よる臨界</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2</a:t>
                      </a:r>
                      <a:r>
                        <a:rPr kumimoji="1" lang="ja-JP" altLang="en-US" b="0" dirty="0">
                          <a:latin typeface="Meiryo UI" panose="020B0604030504040204" pitchFamily="50" charset="-128"/>
                          <a:ea typeface="Meiryo UI" panose="020B0604030504040204" pitchFamily="50" charset="-128"/>
                        </a:rPr>
                        <a:t>名が被ばくし</a:t>
                      </a:r>
                      <a:r>
                        <a:rPr kumimoji="1" lang="en-US" altLang="ja-JP" b="0" dirty="0">
                          <a:latin typeface="Meiryo UI" panose="020B0604030504040204" pitchFamily="50" charset="-128"/>
                          <a:ea typeface="Meiryo UI" panose="020B0604030504040204" pitchFamily="50" charset="-128"/>
                        </a:rPr>
                        <a:t>1</a:t>
                      </a:r>
                      <a:r>
                        <a:rPr kumimoji="1" lang="ja-JP" altLang="en-US" b="0" dirty="0">
                          <a:latin typeface="Meiryo UI" panose="020B0604030504040204" pitchFamily="50" charset="-128"/>
                          <a:ea typeface="Meiryo UI" panose="020B0604030504040204" pitchFamily="50" charset="-128"/>
                        </a:rPr>
                        <a:t>名</a:t>
                      </a:r>
                      <a:r>
                        <a:rPr kumimoji="1" lang="ja-JP" altLang="en-US" b="0">
                          <a:latin typeface="Meiryo UI" panose="020B0604030504040204" pitchFamily="50" charset="-128"/>
                          <a:ea typeface="Meiryo UI" panose="020B0604030504040204" pitchFamily="50" charset="-128"/>
                        </a:rPr>
                        <a:t>が死亡</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8</a:t>
                      </a:r>
                      <a:r>
                        <a:rPr kumimoji="1" lang="ja-JP" altLang="en-US" b="0">
                          <a:latin typeface="Meiryo UI" panose="020B0604030504040204" pitchFamily="50" charset="-128"/>
                          <a:ea typeface="Meiryo UI" panose="020B0604030504040204" pitchFamily="50" charset="-128"/>
                        </a:rPr>
                        <a:t>名</a:t>
                      </a:r>
                      <a:r>
                        <a:rPr kumimoji="1" lang="ja-JP" altLang="en-US" b="0" dirty="0">
                          <a:latin typeface="Meiryo UI" panose="020B0604030504040204" pitchFamily="50" charset="-128"/>
                          <a:ea typeface="Meiryo UI" panose="020B0604030504040204" pitchFamily="50" charset="-128"/>
                        </a:rPr>
                        <a:t>が</a:t>
                      </a:r>
                      <a:r>
                        <a:rPr kumimoji="1" lang="ja-JP" altLang="en-US" b="0">
                          <a:latin typeface="Meiryo UI" panose="020B0604030504040204" pitchFamily="50" charset="-128"/>
                          <a:ea typeface="Meiryo UI" panose="020B0604030504040204" pitchFamily="50" charset="-128"/>
                        </a:rPr>
                        <a:t>被ばくし</a:t>
                      </a:r>
                      <a:r>
                        <a:rPr kumimoji="1" lang="en-US" altLang="ja-JP" b="0" dirty="0">
                          <a:latin typeface="Meiryo UI" panose="020B0604030504040204" pitchFamily="50" charset="-128"/>
                          <a:ea typeface="Meiryo UI" panose="020B0604030504040204" pitchFamily="50" charset="-128"/>
                        </a:rPr>
                        <a:t>1</a:t>
                      </a:r>
                      <a:r>
                        <a:rPr kumimoji="1" lang="ja-JP" altLang="en-US" b="0">
                          <a:latin typeface="Meiryo UI" panose="020B0604030504040204" pitchFamily="50" charset="-128"/>
                          <a:ea typeface="Meiryo UI" panose="020B0604030504040204" pitchFamily="50" charset="-128"/>
                        </a:rPr>
                        <a:t>名が死亡</a:t>
                      </a:r>
                      <a:endParaRPr kumimoji="1" lang="en-US" altLang="ja-JP"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1957</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旧ソ連</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マヤーク核技術施設</a:t>
                      </a:r>
                    </a:p>
                  </a:txBody>
                  <a:tcPr/>
                </a:tc>
                <a:tc>
                  <a:txBody>
                    <a:bodyPr/>
                    <a:lstStyle/>
                    <a:p>
                      <a:r>
                        <a:rPr kumimoji="1" lang="ja-JP" altLang="en-US" b="0" dirty="0">
                          <a:latin typeface="Meiryo UI" panose="020B0604030504040204" pitchFamily="50" charset="-128"/>
                          <a:ea typeface="Meiryo UI" panose="020B0604030504040204" pitchFamily="50" charset="-128"/>
                        </a:rPr>
                        <a:t>ウラル核惨事（キシュテム事故）</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核分裂性物質タンクの不適切な配置に</a:t>
                      </a:r>
                      <a:r>
                        <a:rPr kumimoji="1" lang="ja-JP" altLang="en-US" b="0">
                          <a:latin typeface="Meiryo UI" panose="020B0604030504040204" pitchFamily="50" charset="-128"/>
                          <a:ea typeface="Meiryo UI" panose="020B0604030504040204" pitchFamily="50" charset="-128"/>
                        </a:rPr>
                        <a:t>より臨界</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発熱によるタンク爆発で大量の放射性物質が環境</a:t>
                      </a:r>
                      <a:r>
                        <a:rPr kumimoji="1" lang="ja-JP" altLang="en-US" b="0">
                          <a:latin typeface="Meiryo UI" panose="020B0604030504040204" pitchFamily="50" charset="-128"/>
                          <a:ea typeface="Meiryo UI" panose="020B0604030504040204" pitchFamily="50" charset="-128"/>
                        </a:rPr>
                        <a:t>に放出</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６名の作業員が被ばくし、１名が死亡。</a:t>
                      </a:r>
                      <a:r>
                        <a:rPr kumimoji="1" lang="en-US" altLang="ja-JP" b="0" dirty="0">
                          <a:latin typeface="Meiryo UI" panose="020B0604030504040204" pitchFamily="50" charset="-128"/>
                          <a:ea typeface="Meiryo UI" panose="020B0604030504040204" pitchFamily="50" charset="-128"/>
                        </a:rPr>
                        <a:t>INES 6</a:t>
                      </a:r>
                    </a:p>
                  </a:txBody>
                  <a:tcPr/>
                </a:tc>
                <a:extLst>
                  <a:ext uri="{0D108BD9-81ED-4DB2-BD59-A6C34878D82A}">
                    <a16:rowId xmlns:a16="http://schemas.microsoft.com/office/drawing/2014/main" val="10002"/>
                  </a:ext>
                </a:extLst>
              </a:tr>
              <a:tr h="370840">
                <a:tc>
                  <a:txBody>
                    <a:bodyPr/>
                    <a:lstStyle/>
                    <a:p>
                      <a:r>
                        <a:rPr kumimoji="1" lang="en-US" altLang="ja-JP" b="0" dirty="0">
                          <a:latin typeface="Meiryo UI" panose="020B0604030504040204" pitchFamily="50" charset="-128"/>
                          <a:ea typeface="Meiryo UI" panose="020B0604030504040204" pitchFamily="50" charset="-128"/>
                        </a:rPr>
                        <a:t>1961</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 SL-1</a:t>
                      </a:r>
                      <a:r>
                        <a:rPr kumimoji="1" lang="ja-JP" altLang="en-US" b="0" dirty="0">
                          <a:latin typeface="Meiryo UI" panose="020B0604030504040204" pitchFamily="50" charset="-128"/>
                          <a:ea typeface="Meiryo UI" panose="020B0604030504040204" pitchFamily="50" charset="-128"/>
                        </a:rPr>
                        <a:t>炉</a:t>
                      </a:r>
                      <a:endParaRPr kumimoji="1" lang="en-US" altLang="ja-JP" b="0" dirty="0">
                        <a:latin typeface="Meiryo UI" panose="020B0604030504040204" pitchFamily="50" charset="-128"/>
                        <a:ea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炉の制御棒を素早く手動で引き抜いた</a:t>
                      </a:r>
                      <a:r>
                        <a:rPr kumimoji="1" lang="ja-JP" altLang="en-US" b="0">
                          <a:latin typeface="Meiryo UI" panose="020B0604030504040204" pitchFamily="50" charset="-128"/>
                          <a:ea typeface="Meiryo UI" panose="020B0604030504040204" pitchFamily="50" charset="-128"/>
                        </a:rPr>
                        <a:t>ため臨界</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炉の水蒸気爆発により</a:t>
                      </a:r>
                      <a:r>
                        <a:rPr kumimoji="1" lang="ja-JP" altLang="en-US" b="0">
                          <a:latin typeface="Meiryo UI" panose="020B0604030504040204" pitchFamily="50" charset="-128"/>
                          <a:ea typeface="Meiryo UI" panose="020B0604030504040204" pitchFamily="50" charset="-128"/>
                        </a:rPr>
                        <a:t>３名死亡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en-US" altLang="ja-JP" b="0" dirty="0">
                          <a:latin typeface="Meiryo UI" panose="020B0604030504040204" pitchFamily="50" charset="-128"/>
                          <a:ea typeface="Meiryo UI" panose="020B0604030504040204" pitchFamily="50" charset="-128"/>
                        </a:rPr>
                        <a:t>1964</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ja-JP" altLang="en-US" b="0" baseline="0" dirty="0">
                          <a:latin typeface="Meiryo UI" panose="020B0604030504040204" pitchFamily="50" charset="-128"/>
                          <a:ea typeface="Meiryo UI" panose="020B0604030504040204" pitchFamily="50" charset="-128"/>
                        </a:rPr>
                        <a:t> ウッドリバージャンク</a:t>
                      </a:r>
                      <a:endParaRPr kumimoji="1" lang="en-US" altLang="ja-JP" b="0" baseline="0" dirty="0">
                        <a:latin typeface="Meiryo UI" panose="020B0604030504040204" pitchFamily="50" charset="-128"/>
                        <a:ea typeface="Meiryo UI" panose="020B0604030504040204" pitchFamily="50" charset="-128"/>
                      </a:endParaRPr>
                    </a:p>
                    <a:p>
                      <a:r>
                        <a:rPr kumimoji="1" lang="en-US" altLang="ja-JP" b="0" baseline="0" dirty="0">
                          <a:latin typeface="Meiryo UI" panose="020B0604030504040204" pitchFamily="50" charset="-128"/>
                          <a:ea typeface="Meiryo UI" panose="020B0604030504040204" pitchFamily="50" charset="-128"/>
                        </a:rPr>
                        <a:t> </a:t>
                      </a:r>
                      <a:r>
                        <a:rPr kumimoji="1" lang="ja-JP" altLang="en-US" b="0" baseline="0" dirty="0">
                          <a:latin typeface="Meiryo UI" panose="020B0604030504040204" pitchFamily="50" charset="-128"/>
                          <a:ea typeface="Meiryo UI" panose="020B0604030504040204" pitchFamily="50" charset="-128"/>
                        </a:rPr>
                        <a:t>ション化学処理工場</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人的ミスにより高濃度ウラン溶液を容器</a:t>
                      </a:r>
                      <a:r>
                        <a:rPr kumimoji="1" lang="ja-JP" altLang="en-US" b="0">
                          <a:latin typeface="Meiryo UI" panose="020B0604030504040204" pitchFamily="50" charset="-128"/>
                          <a:ea typeface="Meiryo UI" panose="020B0604030504040204" pitchFamily="50" charset="-128"/>
                        </a:rPr>
                        <a:t>に注入</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作業員３名被ばく、１名</a:t>
                      </a:r>
                      <a:r>
                        <a:rPr kumimoji="1" lang="ja-JP" altLang="en-US" b="0">
                          <a:latin typeface="Meiryo UI" panose="020B0604030504040204" pitchFamily="50" charset="-128"/>
                          <a:ea typeface="Meiryo UI" panose="020B0604030504040204" pitchFamily="50" charset="-128"/>
                        </a:rPr>
                        <a:t>が死亡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932457303"/>
              </p:ext>
            </p:extLst>
          </p:nvPr>
        </p:nvGraphicFramePr>
        <p:xfrm>
          <a:off x="628649" y="5679250"/>
          <a:ext cx="7886701" cy="502920"/>
        </p:xfrm>
        <a:graphic>
          <a:graphicData uri="http://schemas.openxmlformats.org/drawingml/2006/table">
            <a:tbl>
              <a:tblPr firstRow="1" bandRow="1">
                <a:tableStyleId>{5940675A-B579-460E-94D1-54222C63F5DA}</a:tableStyleId>
              </a:tblPr>
              <a:tblGrid>
                <a:gridCol w="869354">
                  <a:extLst>
                    <a:ext uri="{9D8B030D-6E8A-4147-A177-3AD203B41FA5}">
                      <a16:colId xmlns:a16="http://schemas.microsoft.com/office/drawing/2014/main" val="20000"/>
                    </a:ext>
                  </a:extLst>
                </a:gridCol>
                <a:gridCol w="2052162">
                  <a:extLst>
                    <a:ext uri="{9D8B030D-6E8A-4147-A177-3AD203B41FA5}">
                      <a16:colId xmlns:a16="http://schemas.microsoft.com/office/drawing/2014/main" val="20001"/>
                    </a:ext>
                  </a:extLst>
                </a:gridCol>
                <a:gridCol w="4965185">
                  <a:extLst>
                    <a:ext uri="{9D8B030D-6E8A-4147-A177-3AD203B41FA5}">
                      <a16:colId xmlns:a16="http://schemas.microsoft.com/office/drawing/2014/main" val="20002"/>
                    </a:ext>
                  </a:extLst>
                </a:gridCol>
              </a:tblGrid>
              <a:tr h="370840">
                <a:tc>
                  <a:txBody>
                    <a:bodyPr/>
                    <a:lstStyle/>
                    <a:p>
                      <a:r>
                        <a:rPr kumimoji="1" lang="en-US" altLang="ja-JP" b="0" dirty="0">
                          <a:latin typeface="Meiryo UI" panose="020B0604030504040204" pitchFamily="50" charset="-128"/>
                          <a:ea typeface="Meiryo UI" panose="020B0604030504040204" pitchFamily="50" charset="-128"/>
                        </a:rPr>
                        <a:t>1957</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イギリス</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ウインズケール原子炉</a:t>
                      </a:r>
                    </a:p>
                  </a:txBody>
                  <a:tcPr/>
                </a:tc>
                <a:tc>
                  <a:txBody>
                    <a:bodyPr/>
                    <a:lstStyle/>
                    <a:p>
                      <a:r>
                        <a:rPr kumimoji="1" lang="ja-JP" altLang="en-US" b="0" dirty="0">
                          <a:latin typeface="Meiryo UI" panose="020B0604030504040204" pitchFamily="50" charset="-128"/>
                          <a:ea typeface="Meiryo UI" panose="020B0604030504040204" pitchFamily="50" charset="-128"/>
                        </a:rPr>
                        <a:t>火災</a:t>
                      </a:r>
                      <a:r>
                        <a:rPr kumimoji="1" lang="ja-JP" altLang="en-US" b="0">
                          <a:latin typeface="Meiryo UI" panose="020B0604030504040204" pitchFamily="50" charset="-128"/>
                          <a:ea typeface="Meiryo UI" panose="020B0604030504040204" pitchFamily="50" charset="-128"/>
                        </a:rPr>
                        <a:t>により</a:t>
                      </a:r>
                      <a:r>
                        <a:rPr kumimoji="1" lang="en-US" altLang="ja-JP" b="0" baseline="0" dirty="0">
                          <a:latin typeface="Meiryo UI" panose="020B0604030504040204" pitchFamily="50" charset="-128"/>
                          <a:ea typeface="Meiryo UI" panose="020B0604030504040204" pitchFamily="50" charset="-128"/>
                        </a:rPr>
                        <a:t>I-131</a:t>
                      </a:r>
                      <a:r>
                        <a:rPr kumimoji="1" lang="en-US" altLang="ja-JP" b="0" dirty="0">
                          <a:latin typeface="Meiryo UI" panose="020B0604030504040204" pitchFamily="50" charset="-128"/>
                          <a:ea typeface="Meiryo UI" panose="020B0604030504040204" pitchFamily="50" charset="-128"/>
                        </a:rPr>
                        <a:t> 740TBq </a:t>
                      </a:r>
                      <a:r>
                        <a:rPr kumimoji="1" lang="ja-JP" altLang="en-US" b="0" dirty="0">
                          <a:latin typeface="Meiryo UI" panose="020B0604030504040204" pitchFamily="50" charset="-128"/>
                          <a:ea typeface="Meiryo UI" panose="020B0604030504040204" pitchFamily="50" charset="-128"/>
                        </a:rPr>
                        <a:t>ほか放射性物質</a:t>
                      </a:r>
                      <a:r>
                        <a:rPr kumimoji="1" lang="ja-JP" altLang="en-US" b="0">
                          <a:latin typeface="Meiryo UI" panose="020B0604030504040204" pitchFamily="50" charset="-128"/>
                          <a:ea typeface="Meiryo UI" panose="020B0604030504040204" pitchFamily="50" charset="-128"/>
                        </a:rPr>
                        <a:t>の放出</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INES 5</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628649" y="5140307"/>
            <a:ext cx="750237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環境への放出と住民への著しい被ばくの可能性を伴う事故</a:t>
            </a:r>
          </a:p>
        </p:txBody>
      </p:sp>
      <p:sp>
        <p:nvSpPr>
          <p:cNvPr id="8" name="テキスト ボックス 7"/>
          <p:cNvSpPr txBox="1"/>
          <p:nvPr/>
        </p:nvSpPr>
        <p:spPr>
          <a:xfrm>
            <a:off x="628649" y="1285561"/>
            <a:ext cx="14157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臨界事故</a:t>
            </a:r>
          </a:p>
        </p:txBody>
      </p:sp>
      <p:sp>
        <p:nvSpPr>
          <p:cNvPr id="2" name="タイトル 1">
            <a:extLst>
              <a:ext uri="{FF2B5EF4-FFF2-40B4-BE49-F238E27FC236}">
                <a16:creationId xmlns:a16="http://schemas.microsoft.com/office/drawing/2014/main" id="{0146F9D0-3D2C-064A-80B6-FF499DFF8258}"/>
              </a:ext>
            </a:extLst>
          </p:cNvPr>
          <p:cNvSpPr>
            <a:spLocks noGrp="1"/>
          </p:cNvSpPr>
          <p:nvPr>
            <p:ph type="title"/>
          </p:nvPr>
        </p:nvSpPr>
        <p:spPr/>
        <p:txBody>
          <a:bodyPr/>
          <a:lstStyle/>
          <a:p>
            <a:r>
              <a:rPr kumimoji="1" lang="ja-JP" altLang="en-US"/>
              <a:t>代表的な核兵器関連事故</a:t>
            </a:r>
          </a:p>
        </p:txBody>
      </p:sp>
      <p:sp>
        <p:nvSpPr>
          <p:cNvPr id="4" name="スライド番号プレースホルダー 3">
            <a:extLst>
              <a:ext uri="{FF2B5EF4-FFF2-40B4-BE49-F238E27FC236}">
                <a16:creationId xmlns:a16="http://schemas.microsoft.com/office/drawing/2014/main" id="{184D82F2-7409-A64E-BBA6-5F1F52BC12F2}"/>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138829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937551724"/>
              </p:ext>
            </p:extLst>
          </p:nvPr>
        </p:nvGraphicFramePr>
        <p:xfrm>
          <a:off x="628649" y="1776344"/>
          <a:ext cx="7886701" cy="1582420"/>
        </p:xfrm>
        <a:graphic>
          <a:graphicData uri="http://schemas.openxmlformats.org/drawingml/2006/table">
            <a:tbl>
              <a:tblPr firstRow="1" bandRow="1">
                <a:tableStyleId>{5940675A-B579-460E-94D1-54222C63F5DA}</a:tableStyleId>
              </a:tblPr>
              <a:tblGrid>
                <a:gridCol w="792244">
                  <a:extLst>
                    <a:ext uri="{9D8B030D-6E8A-4147-A177-3AD203B41FA5}">
                      <a16:colId xmlns:a16="http://schemas.microsoft.com/office/drawing/2014/main" val="20000"/>
                    </a:ext>
                  </a:extLst>
                </a:gridCol>
                <a:gridCol w="1913112">
                  <a:extLst>
                    <a:ext uri="{9D8B030D-6E8A-4147-A177-3AD203B41FA5}">
                      <a16:colId xmlns:a16="http://schemas.microsoft.com/office/drawing/2014/main" val="20001"/>
                    </a:ext>
                  </a:extLst>
                </a:gridCol>
                <a:gridCol w="5181345">
                  <a:extLst>
                    <a:ext uri="{9D8B030D-6E8A-4147-A177-3AD203B41FA5}">
                      <a16:colId xmlns:a16="http://schemas.microsoft.com/office/drawing/2014/main" val="20002"/>
                    </a:ext>
                  </a:extLst>
                </a:gridCol>
              </a:tblGrid>
              <a:tr h="370840">
                <a:tc>
                  <a:txBody>
                    <a:bodyPr/>
                    <a:lstStyle/>
                    <a:p>
                      <a:r>
                        <a:rPr kumimoji="1" lang="ja-JP" altLang="en-US" b="0" dirty="0">
                          <a:latin typeface="Meiryo UI" panose="020B0604030504040204" pitchFamily="50" charset="-128"/>
                          <a:ea typeface="Meiryo UI" panose="020B0604030504040204" pitchFamily="50" charset="-128"/>
                        </a:rPr>
                        <a:t>発生年</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発生国</a:t>
                      </a:r>
                      <a:r>
                        <a:rPr kumimoji="1" lang="en-US" altLang="ja-JP" b="0" dirty="0">
                          <a:latin typeface="Meiryo UI" panose="020B0604030504040204" pitchFamily="50" charset="-128"/>
                          <a:ea typeface="Meiryo UI" panose="020B0604030504040204" pitchFamily="50" charset="-128"/>
                        </a:rPr>
                        <a:t>/</a:t>
                      </a:r>
                      <a:r>
                        <a:rPr kumimoji="1" lang="ja-JP" altLang="en-US" b="0" dirty="0">
                          <a:latin typeface="Meiryo UI" panose="020B0604030504040204" pitchFamily="50" charset="-128"/>
                          <a:ea typeface="Meiryo UI" panose="020B0604030504040204" pitchFamily="50" charset="-128"/>
                        </a:rPr>
                        <a:t>施設</a:t>
                      </a:r>
                    </a:p>
                  </a:txBody>
                  <a:tcPr/>
                </a:tc>
                <a:tc>
                  <a:txBody>
                    <a:bodyPr/>
                    <a:lstStyle/>
                    <a:p>
                      <a:r>
                        <a:rPr kumimoji="1" lang="ja-JP" altLang="en-US" b="0"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0000"/>
                  </a:ext>
                </a:extLst>
              </a:tr>
              <a:tr h="370840">
                <a:tc>
                  <a:txBody>
                    <a:bodyPr/>
                    <a:lstStyle/>
                    <a:p>
                      <a:r>
                        <a:rPr kumimoji="1" lang="en-US" altLang="ja-JP" b="0" dirty="0">
                          <a:latin typeface="Meiryo UI" panose="020B0604030504040204" pitchFamily="50" charset="-128"/>
                          <a:ea typeface="Meiryo UI" panose="020B0604030504040204" pitchFamily="50" charset="-128"/>
                        </a:rPr>
                        <a:t>1983</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アルゼンチン</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コンスティテュエンス</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原子力研究センター</a:t>
                      </a:r>
                      <a:endParaRPr kumimoji="1" lang="en-US" altLang="ja-JP"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臨界実験装置 </a:t>
                      </a:r>
                      <a:r>
                        <a:rPr kumimoji="1" lang="en-US" altLang="ja-JP" b="0" dirty="0">
                          <a:latin typeface="Meiryo UI" panose="020B0604030504040204" pitchFamily="50" charset="-128"/>
                          <a:ea typeface="Meiryo UI" panose="020B0604030504040204" pitchFamily="50" charset="-128"/>
                        </a:rPr>
                        <a:t>RA-2</a:t>
                      </a:r>
                    </a:p>
                    <a:p>
                      <a:r>
                        <a:rPr kumimoji="1" lang="ja-JP" altLang="en-US" b="0" dirty="0">
                          <a:latin typeface="Meiryo UI" panose="020B0604030504040204" pitchFamily="50" charset="-128"/>
                          <a:ea typeface="Meiryo UI" panose="020B0604030504040204" pitchFamily="50" charset="-128"/>
                        </a:rPr>
                        <a:t>核分裂性物質が入ったタンクから水を排出する際の操作ミスにより臨界状態となり、１名</a:t>
                      </a:r>
                      <a:r>
                        <a:rPr kumimoji="1" lang="ja-JP" altLang="en-US" b="0">
                          <a:latin typeface="Meiryo UI" panose="020B0604030504040204" pitchFamily="50" charset="-128"/>
                          <a:ea typeface="Meiryo UI" panose="020B0604030504040204" pitchFamily="50" charset="-128"/>
                        </a:rPr>
                        <a:t>が死亡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1999</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日本</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東海村ＪＣＯ</a:t>
                      </a:r>
                    </a:p>
                  </a:txBody>
                  <a:tcPr/>
                </a:tc>
                <a:tc>
                  <a:txBody>
                    <a:bodyPr/>
                    <a:lstStyle/>
                    <a:p>
                      <a:r>
                        <a:rPr kumimoji="1" lang="ja-JP" altLang="en-US" b="0" dirty="0">
                          <a:latin typeface="Meiryo UI" panose="020B0604030504040204" pitchFamily="50" charset="-128"/>
                          <a:ea typeface="Meiryo UI" panose="020B0604030504040204" pitchFamily="50" charset="-128"/>
                        </a:rPr>
                        <a:t>核燃料加工施設における非正規手順の作業によって発生</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３名が被ばく、２名が死亡。</a:t>
                      </a:r>
                      <a:r>
                        <a:rPr kumimoji="1" lang="en-US" altLang="ja-JP" b="0" dirty="0">
                          <a:latin typeface="Meiryo UI" panose="020B0604030504040204" pitchFamily="50" charset="-128"/>
                          <a:ea typeface="Meiryo UI" panose="020B0604030504040204" pitchFamily="50" charset="-128"/>
                        </a:rPr>
                        <a:t>INES 4</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628649" y="1189066"/>
            <a:ext cx="14157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臨界事故</a:t>
            </a:r>
          </a:p>
        </p:txBody>
      </p:sp>
      <p:sp>
        <p:nvSpPr>
          <p:cNvPr id="9" name="テキスト ボックス 8"/>
          <p:cNvSpPr txBox="1"/>
          <p:nvPr/>
        </p:nvSpPr>
        <p:spPr>
          <a:xfrm>
            <a:off x="628649" y="3709346"/>
            <a:ext cx="750237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環境への放出と住民への著しい被ばくの可能性を伴う事故</a:t>
            </a:r>
          </a:p>
        </p:txBody>
      </p:sp>
      <p:graphicFrame>
        <p:nvGraphicFramePr>
          <p:cNvPr id="10" name="表 9"/>
          <p:cNvGraphicFramePr>
            <a:graphicFrameLocks noGrp="1"/>
          </p:cNvGraphicFramePr>
          <p:nvPr>
            <p:extLst>
              <p:ext uri="{D42A27DB-BD31-4B8C-83A1-F6EECF244321}">
                <p14:modId xmlns:p14="http://schemas.microsoft.com/office/powerpoint/2010/main" val="1822592097"/>
              </p:ext>
            </p:extLst>
          </p:nvPr>
        </p:nvGraphicFramePr>
        <p:xfrm>
          <a:off x="628649" y="4296624"/>
          <a:ext cx="7886701" cy="2125980"/>
        </p:xfrm>
        <a:graphic>
          <a:graphicData uri="http://schemas.openxmlformats.org/drawingml/2006/table">
            <a:tbl>
              <a:tblPr firstRow="1" bandRow="1">
                <a:tableStyleId>{5940675A-B579-460E-94D1-54222C63F5DA}</a:tableStyleId>
              </a:tblPr>
              <a:tblGrid>
                <a:gridCol w="792243">
                  <a:extLst>
                    <a:ext uri="{9D8B030D-6E8A-4147-A177-3AD203B41FA5}">
                      <a16:colId xmlns:a16="http://schemas.microsoft.com/office/drawing/2014/main" val="20000"/>
                    </a:ext>
                  </a:extLst>
                </a:gridCol>
                <a:gridCol w="1913112">
                  <a:extLst>
                    <a:ext uri="{9D8B030D-6E8A-4147-A177-3AD203B41FA5}">
                      <a16:colId xmlns:a16="http://schemas.microsoft.com/office/drawing/2014/main" val="20001"/>
                    </a:ext>
                  </a:extLst>
                </a:gridCol>
                <a:gridCol w="5181346">
                  <a:extLst>
                    <a:ext uri="{9D8B030D-6E8A-4147-A177-3AD203B41FA5}">
                      <a16:colId xmlns:a16="http://schemas.microsoft.com/office/drawing/2014/main" val="20002"/>
                    </a:ext>
                  </a:extLst>
                </a:gridCol>
              </a:tblGrid>
              <a:tr h="370840">
                <a:tc>
                  <a:txBody>
                    <a:bodyPr/>
                    <a:lstStyle/>
                    <a:p>
                      <a:r>
                        <a:rPr kumimoji="1" lang="en-US" altLang="ja-JP" b="0" dirty="0">
                          <a:latin typeface="Meiryo UI" panose="020B0604030504040204" pitchFamily="50" charset="-128"/>
                          <a:ea typeface="Meiryo UI" panose="020B0604030504040204" pitchFamily="50" charset="-128"/>
                        </a:rPr>
                        <a:t>1979</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 スリーマイル島原発</a:t>
                      </a:r>
                    </a:p>
                  </a:txBody>
                  <a:tcPr/>
                </a:tc>
                <a:tc>
                  <a:txBody>
                    <a:bodyPr/>
                    <a:lstStyle/>
                    <a:p>
                      <a:r>
                        <a:rPr kumimoji="1" lang="ja-JP" altLang="en-US" b="0" dirty="0">
                          <a:latin typeface="Meiryo UI" panose="020B0604030504040204" pitchFamily="50" charset="-128"/>
                          <a:ea typeface="Meiryo UI" panose="020B0604030504040204" pitchFamily="50" charset="-128"/>
                        </a:rPr>
                        <a:t>原子炉の水位が低かったため燃料に深刻</a:t>
                      </a:r>
                      <a:r>
                        <a:rPr kumimoji="1" lang="ja-JP" altLang="en-US" b="0">
                          <a:latin typeface="Meiryo UI" panose="020B0604030504040204" pitchFamily="50" charset="-128"/>
                          <a:ea typeface="Meiryo UI" panose="020B0604030504040204" pitchFamily="50" charset="-128"/>
                        </a:rPr>
                        <a:t>な障害</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550GBq</a:t>
                      </a:r>
                      <a:r>
                        <a:rPr kumimoji="1" lang="ja-JP" altLang="en-US" b="0">
                          <a:latin typeface="Meiryo UI" panose="020B0604030504040204" pitchFamily="50" charset="-128"/>
                          <a:ea typeface="Meiryo UI" panose="020B0604030504040204" pitchFamily="50" charset="-128"/>
                        </a:rPr>
                        <a:t>の</a:t>
                      </a:r>
                      <a:r>
                        <a:rPr kumimoji="1" lang="en-US" altLang="ja-JP" b="0" dirty="0">
                          <a:latin typeface="Meiryo UI" panose="020B0604030504040204" pitchFamily="50" charset="-128"/>
                          <a:ea typeface="Meiryo UI" panose="020B0604030504040204" pitchFamily="50" charset="-128"/>
                        </a:rPr>
                        <a:t>I-131</a:t>
                      </a:r>
                      <a:r>
                        <a:rPr kumimoji="1" lang="ja-JP" altLang="en-US" b="0">
                          <a:latin typeface="Meiryo UI" panose="020B0604030504040204" pitchFamily="50" charset="-128"/>
                          <a:ea typeface="Meiryo UI" panose="020B0604030504040204" pitchFamily="50" charset="-128"/>
                        </a:rPr>
                        <a:t>が</a:t>
                      </a:r>
                      <a:r>
                        <a:rPr kumimoji="1" lang="ja-JP" altLang="en-US" b="0" dirty="0">
                          <a:latin typeface="Meiryo UI" panose="020B0604030504040204" pitchFamily="50" charset="-128"/>
                          <a:ea typeface="Meiryo UI" panose="020B0604030504040204" pitchFamily="50" charset="-128"/>
                        </a:rPr>
                        <a:t>環境中</a:t>
                      </a:r>
                      <a:r>
                        <a:rPr kumimoji="1" lang="ja-JP" altLang="en-US" b="0">
                          <a:latin typeface="Meiryo UI" panose="020B0604030504040204" pitchFamily="50" charset="-128"/>
                          <a:ea typeface="Meiryo UI" panose="020B0604030504040204" pitchFamily="50" charset="-128"/>
                        </a:rPr>
                        <a:t>に放出</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一部住民避難を余儀なくされた。</a:t>
                      </a:r>
                      <a:r>
                        <a:rPr kumimoji="1" lang="en-US" altLang="ja-JP" b="0" dirty="0">
                          <a:latin typeface="Meiryo UI" panose="020B0604030504040204" pitchFamily="50" charset="-128"/>
                          <a:ea typeface="Meiryo UI" panose="020B0604030504040204" pitchFamily="50" charset="-128"/>
                        </a:rPr>
                        <a:t>INES 5</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r>
                        <a:rPr kumimoji="1" lang="en-US" altLang="ja-JP" b="0" dirty="0">
                          <a:latin typeface="Meiryo UI" panose="020B0604030504040204" pitchFamily="50" charset="-128"/>
                          <a:ea typeface="Meiryo UI" panose="020B0604030504040204" pitchFamily="50" charset="-128"/>
                        </a:rPr>
                        <a:t>1986</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旧ソ連</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 チョルノービリ原発</a:t>
                      </a:r>
                    </a:p>
                  </a:txBody>
                  <a:tcPr/>
                </a:tc>
                <a:tc>
                  <a:txBody>
                    <a:bodyPr/>
                    <a:lstStyle/>
                    <a:p>
                      <a:r>
                        <a:rPr kumimoji="1" lang="ja-JP" altLang="en-US" b="0" dirty="0">
                          <a:latin typeface="Meiryo UI" panose="020B0604030504040204" pitchFamily="50" charset="-128"/>
                          <a:ea typeface="Meiryo UI" panose="020B0604030504040204" pitchFamily="50" charset="-128"/>
                        </a:rPr>
                        <a:t>運転規定違反、安全手順不履行、設計不具合など複合要因によって発生。</a:t>
                      </a:r>
                      <a:r>
                        <a:rPr kumimoji="1" lang="en-US" altLang="ja-JP" b="0" dirty="0">
                          <a:latin typeface="Meiryo UI" panose="020B0604030504040204" pitchFamily="50" charset="-128"/>
                          <a:ea typeface="Meiryo UI" panose="020B0604030504040204" pitchFamily="50" charset="-128"/>
                        </a:rPr>
                        <a:t>28</a:t>
                      </a:r>
                      <a:r>
                        <a:rPr kumimoji="1" lang="ja-JP" altLang="en-US" b="0" dirty="0">
                          <a:latin typeface="Meiryo UI" panose="020B0604030504040204" pitchFamily="50" charset="-128"/>
                          <a:ea typeface="Meiryo UI" panose="020B0604030504040204" pitchFamily="50" charset="-128"/>
                        </a:rPr>
                        <a:t>名が急性放射線障害</a:t>
                      </a:r>
                      <a:r>
                        <a:rPr kumimoji="1" lang="ja-JP" altLang="en-US" b="0">
                          <a:latin typeface="Meiryo UI" panose="020B0604030504040204" pitchFamily="50" charset="-128"/>
                          <a:ea typeface="Meiryo UI" panose="020B0604030504040204" pitchFamily="50" charset="-128"/>
                        </a:rPr>
                        <a:t>で死亡</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1760PBq</a:t>
                      </a:r>
                      <a:r>
                        <a:rPr kumimoji="1" lang="ja-JP" altLang="en-US" b="0">
                          <a:latin typeface="Meiryo UI" panose="020B0604030504040204" pitchFamily="50" charset="-128"/>
                          <a:ea typeface="Meiryo UI" panose="020B0604030504040204" pitchFamily="50" charset="-128"/>
                        </a:rPr>
                        <a:t>の</a:t>
                      </a:r>
                      <a:r>
                        <a:rPr kumimoji="1" lang="en-US" altLang="ja-JP" b="0" baseline="0" dirty="0">
                          <a:latin typeface="Meiryo UI" panose="020B0604030504040204" pitchFamily="50" charset="-128"/>
                          <a:ea typeface="Meiryo UI" panose="020B0604030504040204" pitchFamily="50" charset="-128"/>
                        </a:rPr>
                        <a:t>I-131</a:t>
                      </a:r>
                      <a:r>
                        <a:rPr kumimoji="1" lang="ja-JP" altLang="en-US" b="0">
                          <a:latin typeface="Meiryo UI" panose="020B0604030504040204" pitchFamily="50" charset="-128"/>
                          <a:ea typeface="Meiryo UI" panose="020B0604030504040204" pitchFamily="50" charset="-128"/>
                        </a:rPr>
                        <a:t>ほか</a:t>
                      </a:r>
                      <a:r>
                        <a:rPr kumimoji="1" lang="ja-JP" altLang="en-US" b="0" dirty="0">
                          <a:latin typeface="Meiryo UI" panose="020B0604030504040204" pitchFamily="50" charset="-128"/>
                          <a:ea typeface="Meiryo UI" panose="020B0604030504040204" pitchFamily="50" charset="-128"/>
                        </a:rPr>
                        <a:t>大量の放射線物質が放出。</a:t>
                      </a:r>
                      <a:r>
                        <a:rPr kumimoji="1" lang="en-US" altLang="ja-JP" b="0" dirty="0">
                          <a:latin typeface="Meiryo UI" panose="020B0604030504040204" pitchFamily="50" charset="-128"/>
                          <a:ea typeface="Meiryo UI" panose="020B0604030504040204" pitchFamily="50" charset="-128"/>
                        </a:rPr>
                        <a:t>INES 7</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2011</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日本</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東電福島第一原発</a:t>
                      </a:r>
                    </a:p>
                  </a:txBody>
                  <a:tcPr/>
                </a:tc>
                <a:tc>
                  <a:txBody>
                    <a:bodyPr/>
                    <a:lstStyle/>
                    <a:p>
                      <a:r>
                        <a:rPr kumimoji="1" lang="ja-JP" altLang="en-US" b="0" dirty="0">
                          <a:latin typeface="Meiryo UI" panose="020B0604030504040204" pitchFamily="50" charset="-128"/>
                          <a:ea typeface="Meiryo UI" panose="020B0604030504040204" pitchFamily="50" charset="-128"/>
                        </a:rPr>
                        <a:t>大地震に引き続く津波により全電源喪失</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冷却機能喪失により炉心溶融</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120PBq</a:t>
                      </a:r>
                      <a:r>
                        <a:rPr kumimoji="1" lang="ja-JP" altLang="en-US" b="0" dirty="0">
                          <a:latin typeface="Meiryo UI" panose="020B0604030504040204" pitchFamily="50" charset="-128"/>
                          <a:ea typeface="Meiryo UI" panose="020B0604030504040204" pitchFamily="50" charset="-128"/>
                        </a:rPr>
                        <a:t>の</a:t>
                      </a:r>
                      <a:r>
                        <a:rPr kumimoji="1" lang="en-US" altLang="ja-JP" b="0" baseline="0" dirty="0">
                          <a:latin typeface="Meiryo UI" panose="020B0604030504040204" pitchFamily="50" charset="-128"/>
                          <a:ea typeface="Meiryo UI" panose="020B0604030504040204" pitchFamily="50" charset="-128"/>
                        </a:rPr>
                        <a:t>I-131</a:t>
                      </a:r>
                      <a:r>
                        <a:rPr kumimoji="1" lang="ja-JP" altLang="en-US" b="0" dirty="0">
                          <a:latin typeface="Meiryo UI" panose="020B0604030504040204" pitchFamily="50" charset="-128"/>
                          <a:ea typeface="Meiryo UI" panose="020B0604030504040204" pitchFamily="50" charset="-128"/>
                        </a:rPr>
                        <a:t>ほか大量の放射線物質が放出。</a:t>
                      </a:r>
                      <a:r>
                        <a:rPr kumimoji="1" lang="en-US" altLang="ja-JP" b="0" dirty="0">
                          <a:latin typeface="Meiryo UI" panose="020B0604030504040204" pitchFamily="50" charset="-128"/>
                          <a:ea typeface="Meiryo UI" panose="020B0604030504040204" pitchFamily="50" charset="-128"/>
                        </a:rPr>
                        <a:t>INES 7</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2" name="タイトル 1">
            <a:extLst>
              <a:ext uri="{FF2B5EF4-FFF2-40B4-BE49-F238E27FC236}">
                <a16:creationId xmlns:a16="http://schemas.microsoft.com/office/drawing/2014/main" id="{413BBC95-BF67-254A-8B55-5CE9EC07A0E1}"/>
              </a:ext>
            </a:extLst>
          </p:cNvPr>
          <p:cNvSpPr>
            <a:spLocks noGrp="1"/>
          </p:cNvSpPr>
          <p:nvPr>
            <p:ph type="title"/>
          </p:nvPr>
        </p:nvSpPr>
        <p:spPr/>
        <p:txBody>
          <a:bodyPr/>
          <a:lstStyle/>
          <a:p>
            <a:r>
              <a:rPr kumimoji="1" lang="ja-JP" altLang="en-US"/>
              <a:t>代表的な核兵器非関連事故</a:t>
            </a:r>
          </a:p>
        </p:txBody>
      </p:sp>
      <p:sp>
        <p:nvSpPr>
          <p:cNvPr id="4" name="スライド番号プレースホルダー 3">
            <a:extLst>
              <a:ext uri="{FF2B5EF4-FFF2-40B4-BE49-F238E27FC236}">
                <a16:creationId xmlns:a16="http://schemas.microsoft.com/office/drawing/2014/main" id="{C995B06E-38A5-DE4F-9B63-C798DF6C348C}"/>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256285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8E749-83F4-3F4C-90E3-47F76584F7B3}"/>
              </a:ext>
            </a:extLst>
          </p:cNvPr>
          <p:cNvSpPr>
            <a:spLocks noGrp="1"/>
          </p:cNvSpPr>
          <p:nvPr>
            <p:ph type="title"/>
          </p:nvPr>
        </p:nvSpPr>
        <p:spPr/>
        <p:txBody>
          <a:bodyPr/>
          <a:lstStyle/>
          <a:p>
            <a:r>
              <a:rPr lang="ja-JP" altLang="en-US" dirty="0">
                <a:ea typeface="游ゴシック Light"/>
              </a:rPr>
              <a:t>東海村</a:t>
            </a:r>
            <a:r>
              <a:rPr lang="en-US" altLang="ja-JP" dirty="0">
                <a:ea typeface="游ゴシック Light"/>
              </a:rPr>
              <a:t>JCO</a:t>
            </a:r>
            <a:r>
              <a:rPr lang="ja-JP" altLang="en-US" dirty="0">
                <a:ea typeface="游ゴシック Light"/>
              </a:rPr>
              <a:t>臨界事故</a:t>
            </a:r>
            <a:br>
              <a:rPr lang="en-US" altLang="ja-JP" dirty="0"/>
            </a:br>
            <a:br>
              <a:rPr lang="en-US" altLang="ja-JP" dirty="0"/>
            </a:br>
            <a:r>
              <a:rPr lang="en-US" altLang="ja-JP" sz="4000" dirty="0">
                <a:ea typeface="游ゴシック Light"/>
              </a:rPr>
              <a:t>1999</a:t>
            </a:r>
            <a:r>
              <a:rPr lang="ja-JP" altLang="en-US" sz="4000" dirty="0">
                <a:ea typeface="游ゴシック Light"/>
              </a:rPr>
              <a:t>年</a:t>
            </a:r>
            <a:r>
              <a:rPr lang="en-US" altLang="ja-JP" sz="4000" dirty="0">
                <a:ea typeface="游ゴシック Light"/>
              </a:rPr>
              <a:t> </a:t>
            </a:r>
            <a:r>
              <a:rPr lang="ja-JP" altLang="en-US" sz="4000" dirty="0">
                <a:ea typeface="游ゴシック Light"/>
              </a:rPr>
              <a:t>茨城県東海村</a:t>
            </a:r>
            <a:endParaRPr kumimoji="1" lang="ja-JP" altLang="en-US" sz="4000" dirty="0">
              <a:ea typeface="游ゴシック Light"/>
            </a:endParaRPr>
          </a:p>
        </p:txBody>
      </p:sp>
      <p:sp>
        <p:nvSpPr>
          <p:cNvPr id="3" name="テキスト プレースホルダー 2">
            <a:extLst>
              <a:ext uri="{FF2B5EF4-FFF2-40B4-BE49-F238E27FC236}">
                <a16:creationId xmlns:a16="http://schemas.microsoft.com/office/drawing/2014/main" id="{7A963299-D8D8-544A-9E8B-0F0E8868E1BD}"/>
              </a:ext>
            </a:extLst>
          </p:cNvPr>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1BEE0A9-4C33-524B-A7C0-C29E2989E35C}"/>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186061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FC828-FBCE-D145-83C4-AAA8995BDD83}"/>
              </a:ext>
            </a:extLst>
          </p:cNvPr>
          <p:cNvSpPr>
            <a:spLocks noGrp="1"/>
          </p:cNvSpPr>
          <p:nvPr>
            <p:ph type="title"/>
          </p:nvPr>
        </p:nvSpPr>
        <p:spPr/>
        <p:txBody>
          <a:bodyPr/>
          <a:lstStyle/>
          <a:p>
            <a:r>
              <a:rPr kumimoji="1" lang="ja-JP" altLang="en-US" dirty="0"/>
              <a:t>事故概要</a:t>
            </a:r>
          </a:p>
        </p:txBody>
      </p:sp>
      <p:pic>
        <p:nvPicPr>
          <p:cNvPr id="4" name="コンテンツ プレースホルダー 3">
            <a:extLst>
              <a:ext uri="{FF2B5EF4-FFF2-40B4-BE49-F238E27FC236}">
                <a16:creationId xmlns:a16="http://schemas.microsoft.com/office/drawing/2014/main" id="{C2FA667B-C3D7-6A4C-B695-85C66126D317}"/>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22418" y="2393661"/>
            <a:ext cx="7620000" cy="4152900"/>
          </a:xfrm>
          <a:prstGeom prst="rect">
            <a:avLst/>
          </a:prstGeom>
        </p:spPr>
      </p:pic>
      <p:sp>
        <p:nvSpPr>
          <p:cNvPr id="5" name="テキスト ボックス 4">
            <a:extLst>
              <a:ext uri="{FF2B5EF4-FFF2-40B4-BE49-F238E27FC236}">
                <a16:creationId xmlns:a16="http://schemas.microsoft.com/office/drawing/2014/main" id="{DE4B8137-45D1-2D40-B546-0CDCEEF6B7DB}"/>
              </a:ext>
            </a:extLst>
          </p:cNvPr>
          <p:cNvSpPr txBox="1"/>
          <p:nvPr/>
        </p:nvSpPr>
        <p:spPr>
          <a:xfrm>
            <a:off x="628650" y="1199268"/>
            <a:ext cx="7263527" cy="830997"/>
          </a:xfrm>
          <a:prstGeom prst="rect">
            <a:avLst/>
          </a:prstGeom>
          <a:noFill/>
        </p:spPr>
        <p:txBody>
          <a:bodyPr wrap="none" rtlCol="0">
            <a:spAutoFit/>
          </a:bodyPr>
          <a:lstStyle/>
          <a:p>
            <a:r>
              <a:rPr kumimoji="1" lang="ja-JP" altLang="en-US" sz="2400" dirty="0">
                <a:latin typeface="+mn-ea"/>
              </a:rPr>
              <a:t>正規工程を全く無視した手順</a:t>
            </a:r>
            <a:r>
              <a:rPr lang="ja-JP" altLang="en-US" sz="2400" dirty="0">
                <a:latin typeface="+mn-ea"/>
              </a:rPr>
              <a:t>：</a:t>
            </a:r>
            <a:endParaRPr kumimoji="1" lang="en-US" altLang="ja-JP" sz="2400" dirty="0">
              <a:latin typeface="+mn-ea"/>
            </a:endParaRPr>
          </a:p>
          <a:p>
            <a:r>
              <a:rPr kumimoji="1" lang="ja-JP" altLang="en-US" sz="2400" dirty="0">
                <a:latin typeface="+mn-ea"/>
              </a:rPr>
              <a:t>バケツでウランを溶かして沈殿槽に流し込んでいた</a:t>
            </a:r>
          </a:p>
        </p:txBody>
      </p:sp>
      <p:sp>
        <p:nvSpPr>
          <p:cNvPr id="6" name="テキスト ボックス 5">
            <a:extLst>
              <a:ext uri="{FF2B5EF4-FFF2-40B4-BE49-F238E27FC236}">
                <a16:creationId xmlns:a16="http://schemas.microsoft.com/office/drawing/2014/main" id="{DD0E0445-8DCE-BA4C-BCBB-B0C89CA4D5C1}"/>
              </a:ext>
            </a:extLst>
          </p:cNvPr>
          <p:cNvSpPr txBox="1"/>
          <p:nvPr/>
        </p:nvSpPr>
        <p:spPr>
          <a:xfrm>
            <a:off x="722418" y="2286533"/>
            <a:ext cx="6495689" cy="461665"/>
          </a:xfrm>
          <a:prstGeom prst="rect">
            <a:avLst/>
          </a:prstGeom>
          <a:noFill/>
        </p:spPr>
        <p:txBody>
          <a:bodyPr wrap="none" rtlCol="0">
            <a:spAutoFit/>
          </a:bodyPr>
          <a:lstStyle/>
          <a:p>
            <a:r>
              <a:rPr kumimoji="1" lang="ja-JP" altLang="en-US" sz="2400" dirty="0">
                <a:latin typeface="+mn-ea"/>
              </a:rPr>
              <a:t>ウラン溶液濃度が臨界量を超えた</a:t>
            </a:r>
            <a:r>
              <a:rPr kumimoji="1" lang="en-US" altLang="ja-JP" sz="2400" dirty="0">
                <a:latin typeface="+mn-ea"/>
              </a:rPr>
              <a:t>(</a:t>
            </a:r>
            <a:r>
              <a:rPr kumimoji="1" lang="ja-JP" altLang="en-US" sz="2400" dirty="0">
                <a:latin typeface="+mn-ea"/>
              </a:rPr>
              <a:t>濃度</a:t>
            </a:r>
            <a:r>
              <a:rPr kumimoji="1" lang="en-US" altLang="ja-JP" sz="2400" dirty="0">
                <a:latin typeface="+mn-ea"/>
              </a:rPr>
              <a:t>18.8%)</a:t>
            </a:r>
            <a:endParaRPr kumimoji="1" lang="ja-JP" altLang="en-US" sz="2400" dirty="0">
              <a:latin typeface="+mn-ea"/>
            </a:endParaRPr>
          </a:p>
        </p:txBody>
      </p:sp>
      <p:sp>
        <p:nvSpPr>
          <p:cNvPr id="7" name="下矢印 6">
            <a:extLst>
              <a:ext uri="{FF2B5EF4-FFF2-40B4-BE49-F238E27FC236}">
                <a16:creationId xmlns:a16="http://schemas.microsoft.com/office/drawing/2014/main" id="{C6D15B06-E43F-184F-9432-49F89E9BF19F}"/>
              </a:ext>
            </a:extLst>
          </p:cNvPr>
          <p:cNvSpPr/>
          <p:nvPr/>
        </p:nvSpPr>
        <p:spPr>
          <a:xfrm>
            <a:off x="3560387" y="2046692"/>
            <a:ext cx="315035" cy="23194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latin typeface="+mn-ea"/>
            </a:endParaRPr>
          </a:p>
        </p:txBody>
      </p:sp>
      <p:sp>
        <p:nvSpPr>
          <p:cNvPr id="8" name="爆発 2 7">
            <a:extLst>
              <a:ext uri="{FF2B5EF4-FFF2-40B4-BE49-F238E27FC236}">
                <a16:creationId xmlns:a16="http://schemas.microsoft.com/office/drawing/2014/main" id="{F41CB47E-6C0A-C44F-8C56-DDFB24EBCED7}"/>
              </a:ext>
            </a:extLst>
          </p:cNvPr>
          <p:cNvSpPr/>
          <p:nvPr/>
        </p:nvSpPr>
        <p:spPr>
          <a:xfrm>
            <a:off x="7416082" y="5475643"/>
            <a:ext cx="705941" cy="398033"/>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正方形/長方形 8">
            <a:extLst>
              <a:ext uri="{FF2B5EF4-FFF2-40B4-BE49-F238E27FC236}">
                <a16:creationId xmlns:a16="http://schemas.microsoft.com/office/drawing/2014/main" id="{6B166A43-E2E4-D547-ADDB-01D2B75C9EE3}"/>
              </a:ext>
            </a:extLst>
          </p:cNvPr>
          <p:cNvSpPr/>
          <p:nvPr/>
        </p:nvSpPr>
        <p:spPr>
          <a:xfrm>
            <a:off x="7555104" y="5557675"/>
            <a:ext cx="492443" cy="276999"/>
          </a:xfrm>
          <a:prstGeom prst="rect">
            <a:avLst/>
          </a:prstGeom>
        </p:spPr>
        <p:txBody>
          <a:bodyPr wrap="none">
            <a:spAutoFit/>
          </a:bodyPr>
          <a:lstStyle/>
          <a:p>
            <a:pPr algn="ctr"/>
            <a:r>
              <a:rPr lang="ja-JP" altLang="en-US" sz="1200"/>
              <a:t>臨界</a:t>
            </a:r>
          </a:p>
        </p:txBody>
      </p:sp>
      <p:sp>
        <p:nvSpPr>
          <p:cNvPr id="10" name="スライド番号プレースホルダー 9">
            <a:extLst>
              <a:ext uri="{FF2B5EF4-FFF2-40B4-BE49-F238E27FC236}">
                <a16:creationId xmlns:a16="http://schemas.microsoft.com/office/drawing/2014/main" id="{CE8BDBA4-2015-F64E-9108-E9F283D85E91}"/>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312599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7ECD8-834F-6845-A3EC-6EA6024CBD3A}"/>
              </a:ext>
            </a:extLst>
          </p:cNvPr>
          <p:cNvSpPr>
            <a:spLocks noGrp="1"/>
          </p:cNvSpPr>
          <p:nvPr>
            <p:ph type="title"/>
          </p:nvPr>
        </p:nvSpPr>
        <p:spPr/>
        <p:txBody>
          <a:bodyPr/>
          <a:lstStyle/>
          <a:p>
            <a:r>
              <a:rPr kumimoji="1" lang="ja-JP" altLang="en-US"/>
              <a:t>事故再構築</a:t>
            </a:r>
          </a:p>
        </p:txBody>
      </p:sp>
      <p:graphicFrame>
        <p:nvGraphicFramePr>
          <p:cNvPr id="4" name="Object 6">
            <a:extLst>
              <a:ext uri="{FF2B5EF4-FFF2-40B4-BE49-F238E27FC236}">
                <a16:creationId xmlns:a16="http://schemas.microsoft.com/office/drawing/2014/main" id="{5CCF993D-FA34-FC4C-904A-FF4DCCD3B35A}"/>
              </a:ext>
            </a:extLst>
          </p:cNvPr>
          <p:cNvGraphicFramePr>
            <a:graphicFrameLocks noGrp="1" noChangeAspect="1"/>
          </p:cNvGraphicFramePr>
          <p:nvPr>
            <p:ph idx="1"/>
            <p:extLst>
              <p:ext uri="{D42A27DB-BD31-4B8C-83A1-F6EECF244321}">
                <p14:modId xmlns:p14="http://schemas.microsoft.com/office/powerpoint/2010/main" val="3031336980"/>
              </p:ext>
            </p:extLst>
          </p:nvPr>
        </p:nvGraphicFramePr>
        <p:xfrm>
          <a:off x="1139031" y="1766271"/>
          <a:ext cx="6865938" cy="4819650"/>
        </p:xfrm>
        <a:graphic>
          <a:graphicData uri="http://schemas.openxmlformats.org/presentationml/2006/ole">
            <mc:AlternateContent xmlns:mc="http://schemas.openxmlformats.org/markup-compatibility/2006">
              <mc:Choice xmlns:v="urn:schemas-microsoft-com:vml" Requires="v">
                <p:oleObj name="Photo Editor 写真" r:id="rId3" imgW="6866667" imgH="4819048" progId="">
                  <p:embed/>
                </p:oleObj>
              </mc:Choice>
              <mc:Fallback>
                <p:oleObj name="Photo Editor 写真" r:id="rId3" imgW="6866667" imgH="4819048" progId="">
                  <p:embed/>
                  <p:pic>
                    <p:nvPicPr>
                      <p:cNvPr id="4" name="Object 6">
                        <a:extLst>
                          <a:ext uri="{FF2B5EF4-FFF2-40B4-BE49-F238E27FC236}">
                            <a16:creationId xmlns:a16="http://schemas.microsoft.com/office/drawing/2014/main" id="{5CCF993D-FA34-FC4C-904A-FF4DCCD3B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031" y="1766271"/>
                        <a:ext cx="6865938" cy="4819650"/>
                      </a:xfrm>
                      <a:prstGeom prst="rect">
                        <a:avLst/>
                      </a:prstGeom>
                      <a:noFill/>
                    </p:spPr>
                  </p:pic>
                </p:oleObj>
              </mc:Fallback>
            </mc:AlternateContent>
          </a:graphicData>
        </a:graphic>
      </p:graphicFrame>
      <p:sp>
        <p:nvSpPr>
          <p:cNvPr id="5" name="正方形/長方形 4">
            <a:extLst>
              <a:ext uri="{FF2B5EF4-FFF2-40B4-BE49-F238E27FC236}">
                <a16:creationId xmlns:a16="http://schemas.microsoft.com/office/drawing/2014/main" id="{57CA96F9-CABE-E740-ACD1-29FBEE5EEBFD}"/>
              </a:ext>
            </a:extLst>
          </p:cNvPr>
          <p:cNvSpPr/>
          <p:nvPr/>
        </p:nvSpPr>
        <p:spPr>
          <a:xfrm>
            <a:off x="1425387" y="2732163"/>
            <a:ext cx="2038575" cy="646331"/>
          </a:xfrm>
          <a:prstGeom prst="rect">
            <a:avLst/>
          </a:prstGeom>
        </p:spPr>
        <p:txBody>
          <a:bodyPr wrap="square">
            <a:spAutoFit/>
          </a:bodyPr>
          <a:lstStyle/>
          <a:p>
            <a:r>
              <a:rPr lang="ja-JP" altLang="en-US">
                <a:latin typeface="+mn-ea"/>
              </a:rPr>
              <a:t>壁を隔てた別室のＣ氏も被ばく</a:t>
            </a:r>
            <a:endParaRPr lang="en-US" altLang="ja-JP" dirty="0">
              <a:latin typeface="+mn-ea"/>
            </a:endParaRPr>
          </a:p>
        </p:txBody>
      </p:sp>
      <p:sp>
        <p:nvSpPr>
          <p:cNvPr id="6" name="正方形/長方形 5">
            <a:extLst>
              <a:ext uri="{FF2B5EF4-FFF2-40B4-BE49-F238E27FC236}">
                <a16:creationId xmlns:a16="http://schemas.microsoft.com/office/drawing/2014/main" id="{D648426C-9D24-8140-87B3-83654F7B89A1}"/>
              </a:ext>
            </a:extLst>
          </p:cNvPr>
          <p:cNvSpPr/>
          <p:nvPr/>
        </p:nvSpPr>
        <p:spPr>
          <a:xfrm>
            <a:off x="4297681" y="1236850"/>
            <a:ext cx="4217669" cy="646331"/>
          </a:xfrm>
          <a:prstGeom prst="rect">
            <a:avLst/>
          </a:prstGeom>
        </p:spPr>
        <p:txBody>
          <a:bodyPr wrap="square">
            <a:spAutoFit/>
          </a:bodyPr>
          <a:lstStyle/>
          <a:p>
            <a:r>
              <a:rPr lang="ja-JP" altLang="en-US">
                <a:latin typeface="+mn-ea"/>
              </a:rPr>
              <a:t>溶解作業をしていたＡ氏、Ｂ氏が大量の全身外部被ばく</a:t>
            </a:r>
            <a:endParaRPr lang="en-US" altLang="ja-JP" dirty="0">
              <a:latin typeface="+mn-ea"/>
            </a:endParaRPr>
          </a:p>
        </p:txBody>
      </p:sp>
      <p:sp>
        <p:nvSpPr>
          <p:cNvPr id="3" name="テキスト ボックス 2">
            <a:extLst>
              <a:ext uri="{FF2B5EF4-FFF2-40B4-BE49-F238E27FC236}">
                <a16:creationId xmlns:a16="http://schemas.microsoft.com/office/drawing/2014/main" id="{72D68B28-98DA-A84E-B7FA-EE77B8C3B2FE}"/>
              </a:ext>
            </a:extLst>
          </p:cNvPr>
          <p:cNvSpPr txBox="1"/>
          <p:nvPr/>
        </p:nvSpPr>
        <p:spPr>
          <a:xfrm>
            <a:off x="7449681" y="3378494"/>
            <a:ext cx="800219" cy="338554"/>
          </a:xfrm>
          <a:prstGeom prst="rect">
            <a:avLst/>
          </a:prstGeom>
          <a:noFill/>
          <a:ln>
            <a:solidFill>
              <a:srgbClr val="FFC000"/>
            </a:solidFill>
          </a:ln>
        </p:spPr>
        <p:txBody>
          <a:bodyPr wrap="none" rtlCol="0">
            <a:spAutoFit/>
          </a:bodyPr>
          <a:lstStyle/>
          <a:p>
            <a:r>
              <a:rPr lang="ja-JP" altLang="en-US" sz="1600" b="1" dirty="0"/>
              <a:t>沈殿槽</a:t>
            </a:r>
            <a:endParaRPr kumimoji="1" lang="en-US" altLang="ja-JP" sz="1600" b="1" dirty="0"/>
          </a:p>
        </p:txBody>
      </p:sp>
      <p:cxnSp>
        <p:nvCxnSpPr>
          <p:cNvPr id="8" name="直線矢印コネクタ 7">
            <a:extLst>
              <a:ext uri="{FF2B5EF4-FFF2-40B4-BE49-F238E27FC236}">
                <a16:creationId xmlns:a16="http://schemas.microsoft.com/office/drawing/2014/main" id="{EF0BF545-1396-064D-BE7A-C5FAD456A81D}"/>
              </a:ext>
            </a:extLst>
          </p:cNvPr>
          <p:cNvCxnSpPr>
            <a:cxnSpLocks/>
            <a:stCxn id="3" idx="2"/>
          </p:cNvCxnSpPr>
          <p:nvPr/>
        </p:nvCxnSpPr>
        <p:spPr>
          <a:xfrm flipH="1">
            <a:off x="6864440" y="3717048"/>
            <a:ext cx="985351" cy="5294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73364DBE-C500-C444-BAAC-A9A21634EACC}"/>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183400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F4DE8-21D1-A84C-9213-940EAB70A958}"/>
              </a:ext>
            </a:extLst>
          </p:cNvPr>
          <p:cNvSpPr>
            <a:spLocks noGrp="1"/>
          </p:cNvSpPr>
          <p:nvPr>
            <p:ph type="title"/>
          </p:nvPr>
        </p:nvSpPr>
        <p:spPr/>
        <p:txBody>
          <a:bodyPr/>
          <a:lstStyle/>
          <a:p>
            <a:r>
              <a:rPr kumimoji="1" lang="ja-JP" altLang="en-US">
                <a:ea typeface="游ゴシック Light"/>
              </a:rPr>
              <a:t>前駆症状</a:t>
            </a:r>
            <a:endParaRPr lang="ja-JP" altLang="en-US">
              <a:ea typeface="游ゴシック Light"/>
            </a:endParaRPr>
          </a:p>
        </p:txBody>
      </p:sp>
      <p:sp>
        <p:nvSpPr>
          <p:cNvPr id="3" name="Text Box 2">
            <a:extLst>
              <a:ext uri="{FF2B5EF4-FFF2-40B4-BE49-F238E27FC236}">
                <a16:creationId xmlns:a16="http://schemas.microsoft.com/office/drawing/2014/main" id="{806DFA25-8E8F-CE4E-A1E3-B3D5C3755CA3}"/>
              </a:ext>
            </a:extLst>
          </p:cNvPr>
          <p:cNvSpPr txBox="1">
            <a:spLocks noChangeArrowheads="1"/>
          </p:cNvSpPr>
          <p:nvPr/>
        </p:nvSpPr>
        <p:spPr bwMode="auto">
          <a:xfrm rot="-5400000">
            <a:off x="-82749" y="5177961"/>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latin typeface="+mn-ea"/>
                <a:ea typeface="+mn-ea"/>
              </a:rPr>
              <a:t>作業員</a:t>
            </a:r>
            <a:endParaRPr lang="en-US" altLang="ja-JP" sz="2400" dirty="0">
              <a:solidFill>
                <a:srgbClr val="000000"/>
              </a:solidFill>
              <a:latin typeface="+mn-ea"/>
              <a:ea typeface="+mn-ea"/>
            </a:endParaRPr>
          </a:p>
        </p:txBody>
      </p:sp>
      <p:sp>
        <p:nvSpPr>
          <p:cNvPr id="4" name="Text Box 3">
            <a:extLst>
              <a:ext uri="{FF2B5EF4-FFF2-40B4-BE49-F238E27FC236}">
                <a16:creationId xmlns:a16="http://schemas.microsoft.com/office/drawing/2014/main" id="{5E13FA8E-9D5D-2B4F-8D76-51234A5BCD60}"/>
              </a:ext>
            </a:extLst>
          </p:cNvPr>
          <p:cNvSpPr txBox="1">
            <a:spLocks noChangeArrowheads="1"/>
          </p:cNvSpPr>
          <p:nvPr/>
        </p:nvSpPr>
        <p:spPr bwMode="auto">
          <a:xfrm>
            <a:off x="1450506" y="4258455"/>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意識障害</a:t>
            </a:r>
          </a:p>
        </p:txBody>
      </p:sp>
      <p:sp>
        <p:nvSpPr>
          <p:cNvPr id="5" name="Text Box 4">
            <a:extLst>
              <a:ext uri="{FF2B5EF4-FFF2-40B4-BE49-F238E27FC236}">
                <a16:creationId xmlns:a16="http://schemas.microsoft.com/office/drawing/2014/main" id="{6E1B6157-2E7A-8C4F-8716-497DD770D858}"/>
              </a:ext>
            </a:extLst>
          </p:cNvPr>
          <p:cNvSpPr txBox="1">
            <a:spLocks noChangeArrowheads="1"/>
          </p:cNvSpPr>
          <p:nvPr/>
        </p:nvSpPr>
        <p:spPr bwMode="auto">
          <a:xfrm>
            <a:off x="1720424" y="4646108"/>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嘔吐</a:t>
            </a:r>
          </a:p>
        </p:txBody>
      </p:sp>
      <p:sp>
        <p:nvSpPr>
          <p:cNvPr id="6" name="Text Box 5">
            <a:extLst>
              <a:ext uri="{FF2B5EF4-FFF2-40B4-BE49-F238E27FC236}">
                <a16:creationId xmlns:a16="http://schemas.microsoft.com/office/drawing/2014/main" id="{FCDD891E-5363-D446-9C44-F93CE8C8E1F9}"/>
              </a:ext>
            </a:extLst>
          </p:cNvPr>
          <p:cNvSpPr txBox="1">
            <a:spLocks noChangeArrowheads="1"/>
          </p:cNvSpPr>
          <p:nvPr/>
        </p:nvSpPr>
        <p:spPr bwMode="auto">
          <a:xfrm>
            <a:off x="1704275" y="50173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下痢</a:t>
            </a:r>
          </a:p>
        </p:txBody>
      </p:sp>
      <p:sp>
        <p:nvSpPr>
          <p:cNvPr id="7" name="Text Box 6">
            <a:extLst>
              <a:ext uri="{FF2B5EF4-FFF2-40B4-BE49-F238E27FC236}">
                <a16:creationId xmlns:a16="http://schemas.microsoft.com/office/drawing/2014/main" id="{FF74A82B-289C-214A-AFF7-3D2B7FEEC1AF}"/>
              </a:ext>
            </a:extLst>
          </p:cNvPr>
          <p:cNvSpPr txBox="1">
            <a:spLocks noChangeArrowheads="1"/>
          </p:cNvSpPr>
          <p:nvPr/>
        </p:nvSpPr>
        <p:spPr bwMode="auto">
          <a:xfrm>
            <a:off x="1236803" y="5633277"/>
            <a:ext cx="1338828" cy="34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lnSpc>
                <a:spcPct val="90000"/>
              </a:lnSpc>
              <a:spcBef>
                <a:spcPct val="0"/>
              </a:spcBef>
              <a:spcAft>
                <a:spcPct val="0"/>
              </a:spcAft>
              <a:buFontTx/>
              <a:buNone/>
            </a:pPr>
            <a:r>
              <a:rPr kumimoji="0" lang="ja-JP" altLang="en-US" sz="1800" dirty="0">
                <a:solidFill>
                  <a:srgbClr val="000000"/>
                </a:solidFill>
                <a:latin typeface="+mn-ea"/>
                <a:ea typeface="+mn-ea"/>
              </a:rPr>
              <a:t>悪心・嘔吐</a:t>
            </a:r>
          </a:p>
        </p:txBody>
      </p:sp>
      <p:sp>
        <p:nvSpPr>
          <p:cNvPr id="8" name="Text Box 7">
            <a:extLst>
              <a:ext uri="{FF2B5EF4-FFF2-40B4-BE49-F238E27FC236}">
                <a16:creationId xmlns:a16="http://schemas.microsoft.com/office/drawing/2014/main" id="{474E8980-6866-8944-81CD-0A3FECE0E707}"/>
              </a:ext>
            </a:extLst>
          </p:cNvPr>
          <p:cNvSpPr txBox="1">
            <a:spLocks noChangeArrowheads="1"/>
          </p:cNvSpPr>
          <p:nvPr/>
        </p:nvSpPr>
        <p:spPr bwMode="auto">
          <a:xfrm>
            <a:off x="1750636" y="6155956"/>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悪心</a:t>
            </a:r>
          </a:p>
        </p:txBody>
      </p:sp>
      <p:grpSp>
        <p:nvGrpSpPr>
          <p:cNvPr id="9" name="Group 8">
            <a:extLst>
              <a:ext uri="{FF2B5EF4-FFF2-40B4-BE49-F238E27FC236}">
                <a16:creationId xmlns:a16="http://schemas.microsoft.com/office/drawing/2014/main" id="{FE6B158B-75A0-B64C-80CD-18FC51066933}"/>
              </a:ext>
            </a:extLst>
          </p:cNvPr>
          <p:cNvGrpSpPr>
            <a:grpSpLocks/>
          </p:cNvGrpSpPr>
          <p:nvPr/>
        </p:nvGrpSpPr>
        <p:grpSpPr bwMode="auto">
          <a:xfrm>
            <a:off x="762000" y="4246744"/>
            <a:ext cx="457200" cy="2370138"/>
            <a:chOff x="480" y="2544"/>
            <a:chExt cx="288" cy="1493"/>
          </a:xfrm>
        </p:grpSpPr>
        <p:grpSp>
          <p:nvGrpSpPr>
            <p:cNvPr id="10" name="Group 9">
              <a:extLst>
                <a:ext uri="{FF2B5EF4-FFF2-40B4-BE49-F238E27FC236}">
                  <a16:creationId xmlns:a16="http://schemas.microsoft.com/office/drawing/2014/main" id="{E23F13A0-0EFF-D847-B526-6CB5FFC1E223}"/>
                </a:ext>
              </a:extLst>
            </p:cNvPr>
            <p:cNvGrpSpPr>
              <a:grpSpLocks/>
            </p:cNvGrpSpPr>
            <p:nvPr/>
          </p:nvGrpSpPr>
          <p:grpSpPr bwMode="auto">
            <a:xfrm>
              <a:off x="480" y="2544"/>
              <a:ext cx="288" cy="1493"/>
              <a:chOff x="432" y="2592"/>
              <a:chExt cx="288" cy="1493"/>
            </a:xfrm>
          </p:grpSpPr>
          <p:sp>
            <p:nvSpPr>
              <p:cNvPr id="14" name="Rectangle 10">
                <a:extLst>
                  <a:ext uri="{FF2B5EF4-FFF2-40B4-BE49-F238E27FC236}">
                    <a16:creationId xmlns:a16="http://schemas.microsoft.com/office/drawing/2014/main" id="{3AC3BA78-7465-0248-94A8-C587062FB4EC}"/>
                  </a:ext>
                </a:extLst>
              </p:cNvPr>
              <p:cNvSpPr>
                <a:spLocks noChangeArrowheads="1"/>
              </p:cNvSpPr>
              <p:nvPr/>
            </p:nvSpPr>
            <p:spPr bwMode="auto">
              <a:xfrm>
                <a:off x="432" y="2592"/>
                <a:ext cx="288" cy="722"/>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15" name="Rectangle 11">
                <a:extLst>
                  <a:ext uri="{FF2B5EF4-FFF2-40B4-BE49-F238E27FC236}">
                    <a16:creationId xmlns:a16="http://schemas.microsoft.com/office/drawing/2014/main" id="{BE96F76B-5582-CA4B-B3D3-BC06DF4EC9C9}"/>
                  </a:ext>
                </a:extLst>
              </p:cNvPr>
              <p:cNvSpPr>
                <a:spLocks noChangeArrowheads="1"/>
              </p:cNvSpPr>
              <p:nvPr/>
            </p:nvSpPr>
            <p:spPr bwMode="auto">
              <a:xfrm>
                <a:off x="432" y="3324"/>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16" name="Rectangle 12">
                <a:extLst>
                  <a:ext uri="{FF2B5EF4-FFF2-40B4-BE49-F238E27FC236}">
                    <a16:creationId xmlns:a16="http://schemas.microsoft.com/office/drawing/2014/main" id="{A97A7D81-CD35-3F4C-A678-FD0B19F258C7}"/>
                  </a:ext>
                </a:extLst>
              </p:cNvPr>
              <p:cNvSpPr>
                <a:spLocks noChangeArrowheads="1"/>
              </p:cNvSpPr>
              <p:nvPr/>
            </p:nvSpPr>
            <p:spPr bwMode="auto">
              <a:xfrm>
                <a:off x="432" y="3701"/>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grpSp>
        <p:sp>
          <p:nvSpPr>
            <p:cNvPr id="11" name="Text Box 13">
              <a:extLst>
                <a:ext uri="{FF2B5EF4-FFF2-40B4-BE49-F238E27FC236}">
                  <a16:creationId xmlns:a16="http://schemas.microsoft.com/office/drawing/2014/main" id="{DD08527B-A826-B24C-8193-69EE382925ED}"/>
                </a:ext>
              </a:extLst>
            </p:cNvPr>
            <p:cNvSpPr txBox="1">
              <a:spLocks noChangeArrowheads="1"/>
            </p:cNvSpPr>
            <p:nvPr/>
          </p:nvSpPr>
          <p:spPr bwMode="auto">
            <a:xfrm>
              <a:off x="513" y="2821"/>
              <a:ext cx="212"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A</a:t>
              </a:r>
            </a:p>
          </p:txBody>
        </p:sp>
        <p:sp>
          <p:nvSpPr>
            <p:cNvPr id="12" name="Text Box 14">
              <a:extLst>
                <a:ext uri="{FF2B5EF4-FFF2-40B4-BE49-F238E27FC236}">
                  <a16:creationId xmlns:a16="http://schemas.microsoft.com/office/drawing/2014/main" id="{CE2791FC-388C-8440-9B92-ED37C6869268}"/>
                </a:ext>
              </a:extLst>
            </p:cNvPr>
            <p:cNvSpPr txBox="1">
              <a:spLocks noChangeArrowheads="1"/>
            </p:cNvSpPr>
            <p:nvPr/>
          </p:nvSpPr>
          <p:spPr bwMode="auto">
            <a:xfrm>
              <a:off x="506" y="3338"/>
              <a:ext cx="212"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B</a:t>
              </a:r>
            </a:p>
          </p:txBody>
        </p:sp>
        <p:sp>
          <p:nvSpPr>
            <p:cNvPr id="13" name="Text Box 15">
              <a:extLst>
                <a:ext uri="{FF2B5EF4-FFF2-40B4-BE49-F238E27FC236}">
                  <a16:creationId xmlns:a16="http://schemas.microsoft.com/office/drawing/2014/main" id="{EAE24720-54B8-8140-BFD9-68415D15C839}"/>
                </a:ext>
              </a:extLst>
            </p:cNvPr>
            <p:cNvSpPr txBox="1">
              <a:spLocks noChangeArrowheads="1"/>
            </p:cNvSpPr>
            <p:nvPr/>
          </p:nvSpPr>
          <p:spPr bwMode="auto">
            <a:xfrm>
              <a:off x="513" y="3708"/>
              <a:ext cx="205"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C</a:t>
              </a:r>
            </a:p>
          </p:txBody>
        </p:sp>
      </p:grpSp>
      <p:sp>
        <p:nvSpPr>
          <p:cNvPr id="17" name="Text Box 16">
            <a:extLst>
              <a:ext uri="{FF2B5EF4-FFF2-40B4-BE49-F238E27FC236}">
                <a16:creationId xmlns:a16="http://schemas.microsoft.com/office/drawing/2014/main" id="{592932F9-E6DB-0D45-92A5-4E0CE285572E}"/>
              </a:ext>
            </a:extLst>
          </p:cNvPr>
          <p:cNvSpPr txBox="1">
            <a:spLocks noChangeArrowheads="1"/>
          </p:cNvSpPr>
          <p:nvPr/>
        </p:nvSpPr>
        <p:spPr bwMode="auto">
          <a:xfrm>
            <a:off x="1780898" y="1934023"/>
            <a:ext cx="697627" cy="400110"/>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000">
                <a:solidFill>
                  <a:srgbClr val="000000"/>
                </a:solidFill>
                <a:latin typeface="+mn-ea"/>
                <a:ea typeface="+mn-ea"/>
              </a:rPr>
              <a:t>時刻</a:t>
            </a:r>
            <a:endParaRPr lang="ja-JP" altLang="en-US" sz="2000" dirty="0">
              <a:solidFill>
                <a:srgbClr val="000000"/>
              </a:solidFill>
              <a:latin typeface="+mn-ea"/>
              <a:ea typeface="+mn-ea"/>
            </a:endParaRPr>
          </a:p>
        </p:txBody>
      </p:sp>
      <p:sp>
        <p:nvSpPr>
          <p:cNvPr id="18" name="Text Box 18">
            <a:extLst>
              <a:ext uri="{FF2B5EF4-FFF2-40B4-BE49-F238E27FC236}">
                <a16:creationId xmlns:a16="http://schemas.microsoft.com/office/drawing/2014/main" id="{AEB7DC25-649B-1B4A-A44E-35B187C9F53D}"/>
              </a:ext>
            </a:extLst>
          </p:cNvPr>
          <p:cNvSpPr txBox="1">
            <a:spLocks noChangeArrowheads="1"/>
          </p:cNvSpPr>
          <p:nvPr/>
        </p:nvSpPr>
        <p:spPr bwMode="auto">
          <a:xfrm>
            <a:off x="3079690" y="2248378"/>
            <a:ext cx="40011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臨界事故発生</a:t>
            </a:r>
          </a:p>
        </p:txBody>
      </p:sp>
      <p:sp>
        <p:nvSpPr>
          <p:cNvPr id="19" name="Line 19">
            <a:extLst>
              <a:ext uri="{FF2B5EF4-FFF2-40B4-BE49-F238E27FC236}">
                <a16:creationId xmlns:a16="http://schemas.microsoft.com/office/drawing/2014/main" id="{DFB54324-3738-1A4D-BC26-D60EC0AE8CA8}"/>
              </a:ext>
            </a:extLst>
          </p:cNvPr>
          <p:cNvSpPr>
            <a:spLocks noChangeShapeType="1"/>
          </p:cNvSpPr>
          <p:nvPr/>
        </p:nvSpPr>
        <p:spPr bwMode="auto">
          <a:xfrm>
            <a:off x="2667000" y="2248378"/>
            <a:ext cx="61722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grpSp>
        <p:nvGrpSpPr>
          <p:cNvPr id="20" name="Group 20">
            <a:extLst>
              <a:ext uri="{FF2B5EF4-FFF2-40B4-BE49-F238E27FC236}">
                <a16:creationId xmlns:a16="http://schemas.microsoft.com/office/drawing/2014/main" id="{950D6C4D-97BC-6E44-BFA7-119EC0ACCC17}"/>
              </a:ext>
            </a:extLst>
          </p:cNvPr>
          <p:cNvGrpSpPr>
            <a:grpSpLocks/>
          </p:cNvGrpSpPr>
          <p:nvPr/>
        </p:nvGrpSpPr>
        <p:grpSpPr bwMode="auto">
          <a:xfrm>
            <a:off x="2667000" y="1943578"/>
            <a:ext cx="6172200" cy="76200"/>
            <a:chOff x="1680" y="1296"/>
            <a:chExt cx="3888" cy="48"/>
          </a:xfrm>
        </p:grpSpPr>
        <p:sp>
          <p:nvSpPr>
            <p:cNvPr id="21" name="Line 21">
              <a:extLst>
                <a:ext uri="{FF2B5EF4-FFF2-40B4-BE49-F238E27FC236}">
                  <a16:creationId xmlns:a16="http://schemas.microsoft.com/office/drawing/2014/main" id="{D886C84C-0F2D-FF45-B707-EFA6BD40F01C}"/>
                </a:ext>
              </a:extLst>
            </p:cNvPr>
            <p:cNvSpPr>
              <a:spLocks noChangeShapeType="1"/>
            </p:cNvSpPr>
            <p:nvPr/>
          </p:nvSpPr>
          <p:spPr bwMode="auto">
            <a:xfrm>
              <a:off x="1680" y="1344"/>
              <a:ext cx="38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2" name="Line 22">
              <a:extLst>
                <a:ext uri="{FF2B5EF4-FFF2-40B4-BE49-F238E27FC236}">
                  <a16:creationId xmlns:a16="http://schemas.microsoft.com/office/drawing/2014/main" id="{AAF878FD-182B-A64B-903B-B237E6C6832E}"/>
                </a:ext>
              </a:extLst>
            </p:cNvPr>
            <p:cNvSpPr>
              <a:spLocks noChangeShapeType="1"/>
            </p:cNvSpPr>
            <p:nvPr/>
          </p:nvSpPr>
          <p:spPr bwMode="auto">
            <a:xfrm>
              <a:off x="168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3" name="Line 23">
              <a:extLst>
                <a:ext uri="{FF2B5EF4-FFF2-40B4-BE49-F238E27FC236}">
                  <a16:creationId xmlns:a16="http://schemas.microsoft.com/office/drawing/2014/main" id="{75988044-3C0E-2B49-8AF2-E218D9BF1548}"/>
                </a:ext>
              </a:extLst>
            </p:cNvPr>
            <p:cNvSpPr>
              <a:spLocks noChangeShapeType="1"/>
            </p:cNvSpPr>
            <p:nvPr/>
          </p:nvSpPr>
          <p:spPr bwMode="auto">
            <a:xfrm>
              <a:off x="201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4" name="Line 24">
              <a:extLst>
                <a:ext uri="{FF2B5EF4-FFF2-40B4-BE49-F238E27FC236}">
                  <a16:creationId xmlns:a16="http://schemas.microsoft.com/office/drawing/2014/main" id="{A6D90721-F63E-6944-92D5-AB76C9BE8DAC}"/>
                </a:ext>
              </a:extLst>
            </p:cNvPr>
            <p:cNvSpPr>
              <a:spLocks noChangeShapeType="1"/>
            </p:cNvSpPr>
            <p:nvPr/>
          </p:nvSpPr>
          <p:spPr bwMode="auto">
            <a:xfrm>
              <a:off x="230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5" name="Line 25">
              <a:extLst>
                <a:ext uri="{FF2B5EF4-FFF2-40B4-BE49-F238E27FC236}">
                  <a16:creationId xmlns:a16="http://schemas.microsoft.com/office/drawing/2014/main" id="{BE552AE3-692E-994C-8380-29145FC2C2CF}"/>
                </a:ext>
              </a:extLst>
            </p:cNvPr>
            <p:cNvSpPr>
              <a:spLocks noChangeShapeType="1"/>
            </p:cNvSpPr>
            <p:nvPr/>
          </p:nvSpPr>
          <p:spPr bwMode="auto">
            <a:xfrm>
              <a:off x="264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6" name="Line 26">
              <a:extLst>
                <a:ext uri="{FF2B5EF4-FFF2-40B4-BE49-F238E27FC236}">
                  <a16:creationId xmlns:a16="http://schemas.microsoft.com/office/drawing/2014/main" id="{EBC104FF-E0D3-9F4D-B5A5-D021AFD353CD}"/>
                </a:ext>
              </a:extLst>
            </p:cNvPr>
            <p:cNvSpPr>
              <a:spLocks noChangeShapeType="1"/>
            </p:cNvSpPr>
            <p:nvPr/>
          </p:nvSpPr>
          <p:spPr bwMode="auto">
            <a:xfrm>
              <a:off x="297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7" name="Line 27">
              <a:extLst>
                <a:ext uri="{FF2B5EF4-FFF2-40B4-BE49-F238E27FC236}">
                  <a16:creationId xmlns:a16="http://schemas.microsoft.com/office/drawing/2014/main" id="{2ADF62FE-7E16-6949-A132-D0FA579BA6BC}"/>
                </a:ext>
              </a:extLst>
            </p:cNvPr>
            <p:cNvSpPr>
              <a:spLocks noChangeShapeType="1"/>
            </p:cNvSpPr>
            <p:nvPr/>
          </p:nvSpPr>
          <p:spPr bwMode="auto">
            <a:xfrm>
              <a:off x="331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8" name="Line 28">
              <a:extLst>
                <a:ext uri="{FF2B5EF4-FFF2-40B4-BE49-F238E27FC236}">
                  <a16:creationId xmlns:a16="http://schemas.microsoft.com/office/drawing/2014/main" id="{048B1744-7B8E-F249-AAF7-DE6FFFDBDE83}"/>
                </a:ext>
              </a:extLst>
            </p:cNvPr>
            <p:cNvSpPr>
              <a:spLocks noChangeShapeType="1"/>
            </p:cNvSpPr>
            <p:nvPr/>
          </p:nvSpPr>
          <p:spPr bwMode="auto">
            <a:xfrm>
              <a:off x="360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9" name="Line 29">
              <a:extLst>
                <a:ext uri="{FF2B5EF4-FFF2-40B4-BE49-F238E27FC236}">
                  <a16:creationId xmlns:a16="http://schemas.microsoft.com/office/drawing/2014/main" id="{01670808-7DDA-714C-ADB9-213CED523258}"/>
                </a:ext>
              </a:extLst>
            </p:cNvPr>
            <p:cNvSpPr>
              <a:spLocks noChangeShapeType="1"/>
            </p:cNvSpPr>
            <p:nvPr/>
          </p:nvSpPr>
          <p:spPr bwMode="auto">
            <a:xfrm>
              <a:off x="393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0" name="Line 30">
              <a:extLst>
                <a:ext uri="{FF2B5EF4-FFF2-40B4-BE49-F238E27FC236}">
                  <a16:creationId xmlns:a16="http://schemas.microsoft.com/office/drawing/2014/main" id="{6BB8FBA6-5A6F-AC40-AB55-5CCD7E59C318}"/>
                </a:ext>
              </a:extLst>
            </p:cNvPr>
            <p:cNvSpPr>
              <a:spLocks noChangeShapeType="1"/>
            </p:cNvSpPr>
            <p:nvPr/>
          </p:nvSpPr>
          <p:spPr bwMode="auto">
            <a:xfrm>
              <a:off x="422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1" name="Line 31">
              <a:extLst>
                <a:ext uri="{FF2B5EF4-FFF2-40B4-BE49-F238E27FC236}">
                  <a16:creationId xmlns:a16="http://schemas.microsoft.com/office/drawing/2014/main" id="{48DEDF6D-1181-BF4A-B9EC-F1268000D32F}"/>
                </a:ext>
              </a:extLst>
            </p:cNvPr>
            <p:cNvSpPr>
              <a:spLocks noChangeShapeType="1"/>
            </p:cNvSpPr>
            <p:nvPr/>
          </p:nvSpPr>
          <p:spPr bwMode="auto">
            <a:xfrm>
              <a:off x="456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2" name="Line 32">
              <a:extLst>
                <a:ext uri="{FF2B5EF4-FFF2-40B4-BE49-F238E27FC236}">
                  <a16:creationId xmlns:a16="http://schemas.microsoft.com/office/drawing/2014/main" id="{0FB220C7-C83B-B848-BB35-A1815BD109CB}"/>
                </a:ext>
              </a:extLst>
            </p:cNvPr>
            <p:cNvSpPr>
              <a:spLocks noChangeShapeType="1"/>
            </p:cNvSpPr>
            <p:nvPr/>
          </p:nvSpPr>
          <p:spPr bwMode="auto">
            <a:xfrm>
              <a:off x="489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3" name="Line 33">
              <a:extLst>
                <a:ext uri="{FF2B5EF4-FFF2-40B4-BE49-F238E27FC236}">
                  <a16:creationId xmlns:a16="http://schemas.microsoft.com/office/drawing/2014/main" id="{0EF8ADD4-00AD-7E40-96BD-7F0B1635DFE7}"/>
                </a:ext>
              </a:extLst>
            </p:cNvPr>
            <p:cNvSpPr>
              <a:spLocks noChangeShapeType="1"/>
            </p:cNvSpPr>
            <p:nvPr/>
          </p:nvSpPr>
          <p:spPr bwMode="auto">
            <a:xfrm>
              <a:off x="518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4" name="Line 34">
              <a:extLst>
                <a:ext uri="{FF2B5EF4-FFF2-40B4-BE49-F238E27FC236}">
                  <a16:creationId xmlns:a16="http://schemas.microsoft.com/office/drawing/2014/main" id="{E18F837F-8DD5-C74D-B7DA-863E211C1FCC}"/>
                </a:ext>
              </a:extLst>
            </p:cNvPr>
            <p:cNvSpPr>
              <a:spLocks noChangeShapeType="1"/>
            </p:cNvSpPr>
            <p:nvPr/>
          </p:nvSpPr>
          <p:spPr bwMode="auto">
            <a:xfrm>
              <a:off x="547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grpSp>
      <p:sp>
        <p:nvSpPr>
          <p:cNvPr id="35" name="Text Box 35">
            <a:extLst>
              <a:ext uri="{FF2B5EF4-FFF2-40B4-BE49-F238E27FC236}">
                <a16:creationId xmlns:a16="http://schemas.microsoft.com/office/drawing/2014/main" id="{21D5ACB0-A753-FC45-9C09-704021E9175A}"/>
              </a:ext>
            </a:extLst>
          </p:cNvPr>
          <p:cNvSpPr txBox="1">
            <a:spLocks noChangeArrowheads="1"/>
          </p:cNvSpPr>
          <p:nvPr/>
        </p:nvSpPr>
        <p:spPr bwMode="auto">
          <a:xfrm>
            <a:off x="245676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10</a:t>
            </a:r>
          </a:p>
        </p:txBody>
      </p:sp>
      <p:sp>
        <p:nvSpPr>
          <p:cNvPr id="36" name="Text Box 36">
            <a:extLst>
              <a:ext uri="{FF2B5EF4-FFF2-40B4-BE49-F238E27FC236}">
                <a16:creationId xmlns:a16="http://schemas.microsoft.com/office/drawing/2014/main" id="{24B25D97-0DAC-9247-B35F-17EB9DE49B3F}"/>
              </a:ext>
            </a:extLst>
          </p:cNvPr>
          <p:cNvSpPr txBox="1">
            <a:spLocks noChangeArrowheads="1"/>
          </p:cNvSpPr>
          <p:nvPr/>
        </p:nvSpPr>
        <p:spPr bwMode="auto">
          <a:xfrm>
            <a:off x="344687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11</a:t>
            </a:r>
          </a:p>
        </p:txBody>
      </p:sp>
      <p:sp>
        <p:nvSpPr>
          <p:cNvPr id="37" name="Text Box 37">
            <a:extLst>
              <a:ext uri="{FF2B5EF4-FFF2-40B4-BE49-F238E27FC236}">
                <a16:creationId xmlns:a16="http://schemas.microsoft.com/office/drawing/2014/main" id="{45A942A3-01AE-744B-82AD-E96ABC1C3E93}"/>
              </a:ext>
            </a:extLst>
          </p:cNvPr>
          <p:cNvSpPr txBox="1">
            <a:spLocks noChangeArrowheads="1"/>
          </p:cNvSpPr>
          <p:nvPr/>
        </p:nvSpPr>
        <p:spPr bwMode="auto">
          <a:xfrm>
            <a:off x="4516438"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a:solidFill>
                  <a:srgbClr val="FF0000"/>
                </a:solidFill>
                <a:latin typeface="+mn-ea"/>
                <a:ea typeface="+mn-ea"/>
              </a:rPr>
              <a:t>12</a:t>
            </a:r>
          </a:p>
        </p:txBody>
      </p:sp>
      <p:sp>
        <p:nvSpPr>
          <p:cNvPr id="38" name="Text Box 38">
            <a:extLst>
              <a:ext uri="{FF2B5EF4-FFF2-40B4-BE49-F238E27FC236}">
                <a16:creationId xmlns:a16="http://schemas.microsoft.com/office/drawing/2014/main" id="{5612CE9E-E82E-2348-B6D3-D00C13553704}"/>
              </a:ext>
            </a:extLst>
          </p:cNvPr>
          <p:cNvSpPr txBox="1">
            <a:spLocks noChangeArrowheads="1"/>
          </p:cNvSpPr>
          <p:nvPr/>
        </p:nvSpPr>
        <p:spPr bwMode="auto">
          <a:xfrm>
            <a:off x="551306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13</a:t>
            </a:r>
          </a:p>
        </p:txBody>
      </p:sp>
      <p:sp>
        <p:nvSpPr>
          <p:cNvPr id="39" name="Text Box 39">
            <a:extLst>
              <a:ext uri="{FF2B5EF4-FFF2-40B4-BE49-F238E27FC236}">
                <a16:creationId xmlns:a16="http://schemas.microsoft.com/office/drawing/2014/main" id="{E482D88B-0B84-8A49-8624-B38916ED131B}"/>
              </a:ext>
            </a:extLst>
          </p:cNvPr>
          <p:cNvSpPr txBox="1">
            <a:spLocks noChangeArrowheads="1"/>
          </p:cNvSpPr>
          <p:nvPr/>
        </p:nvSpPr>
        <p:spPr bwMode="auto">
          <a:xfrm>
            <a:off x="650317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14</a:t>
            </a:r>
          </a:p>
        </p:txBody>
      </p:sp>
      <p:sp>
        <p:nvSpPr>
          <p:cNvPr id="40" name="Text Box 40">
            <a:extLst>
              <a:ext uri="{FF2B5EF4-FFF2-40B4-BE49-F238E27FC236}">
                <a16:creationId xmlns:a16="http://schemas.microsoft.com/office/drawing/2014/main" id="{5D0877FB-096C-FF46-B749-93F7DCAF9C60}"/>
              </a:ext>
            </a:extLst>
          </p:cNvPr>
          <p:cNvSpPr txBox="1">
            <a:spLocks noChangeArrowheads="1"/>
          </p:cNvSpPr>
          <p:nvPr/>
        </p:nvSpPr>
        <p:spPr bwMode="auto">
          <a:xfrm>
            <a:off x="758329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15</a:t>
            </a:r>
          </a:p>
        </p:txBody>
      </p:sp>
      <p:sp>
        <p:nvSpPr>
          <p:cNvPr id="41" name="Text Box 41">
            <a:extLst>
              <a:ext uri="{FF2B5EF4-FFF2-40B4-BE49-F238E27FC236}">
                <a16:creationId xmlns:a16="http://schemas.microsoft.com/office/drawing/2014/main" id="{7E3B3270-EA4E-554C-A586-21EA3BF78DF1}"/>
              </a:ext>
            </a:extLst>
          </p:cNvPr>
          <p:cNvSpPr txBox="1">
            <a:spLocks noChangeArrowheads="1"/>
          </p:cNvSpPr>
          <p:nvPr/>
        </p:nvSpPr>
        <p:spPr bwMode="auto">
          <a:xfrm>
            <a:off x="848743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16</a:t>
            </a:r>
          </a:p>
        </p:txBody>
      </p:sp>
      <p:sp>
        <p:nvSpPr>
          <p:cNvPr id="42" name="AutoShape 42">
            <a:extLst>
              <a:ext uri="{FF2B5EF4-FFF2-40B4-BE49-F238E27FC236}">
                <a16:creationId xmlns:a16="http://schemas.microsoft.com/office/drawing/2014/main" id="{12A14BE8-76D2-A04F-B71F-9ECD9116988E}"/>
              </a:ext>
            </a:extLst>
          </p:cNvPr>
          <p:cNvSpPr>
            <a:spLocks noChangeArrowheads="1"/>
          </p:cNvSpPr>
          <p:nvPr/>
        </p:nvSpPr>
        <p:spPr bwMode="auto">
          <a:xfrm>
            <a:off x="3119438" y="2019778"/>
            <a:ext cx="228600" cy="228600"/>
          </a:xfrm>
          <a:prstGeom prst="triangle">
            <a:avLst>
              <a:gd name="adj" fmla="val 50000"/>
            </a:avLst>
          </a:prstGeom>
          <a:gradFill rotWithShape="0">
            <a:gsLst>
              <a:gs pos="0">
                <a:srgbClr val="FF0000"/>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43" name="Text Box 43">
            <a:extLst>
              <a:ext uri="{FF2B5EF4-FFF2-40B4-BE49-F238E27FC236}">
                <a16:creationId xmlns:a16="http://schemas.microsoft.com/office/drawing/2014/main" id="{AAD637A3-0B26-4241-A9EE-8130EA5052A7}"/>
              </a:ext>
            </a:extLst>
          </p:cNvPr>
          <p:cNvSpPr txBox="1">
            <a:spLocks noChangeArrowheads="1"/>
          </p:cNvSpPr>
          <p:nvPr/>
        </p:nvSpPr>
        <p:spPr bwMode="auto">
          <a:xfrm rot="-5400000">
            <a:off x="3057647"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10 : 43</a:t>
            </a:r>
          </a:p>
        </p:txBody>
      </p:sp>
      <p:sp>
        <p:nvSpPr>
          <p:cNvPr id="44" name="Text Box 44">
            <a:extLst>
              <a:ext uri="{FF2B5EF4-FFF2-40B4-BE49-F238E27FC236}">
                <a16:creationId xmlns:a16="http://schemas.microsoft.com/office/drawing/2014/main" id="{9888D541-0F8F-A14E-8572-A17EB4056A48}"/>
              </a:ext>
            </a:extLst>
          </p:cNvPr>
          <p:cNvSpPr txBox="1">
            <a:spLocks noChangeArrowheads="1"/>
          </p:cNvSpPr>
          <p:nvPr/>
        </p:nvSpPr>
        <p:spPr bwMode="auto">
          <a:xfrm rot="-5400000">
            <a:off x="3330697" y="1359879"/>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dirty="0">
                <a:solidFill>
                  <a:srgbClr val="000000"/>
                </a:solidFill>
                <a:latin typeface="+mn-ea"/>
                <a:ea typeface="+mn-ea"/>
              </a:rPr>
              <a:t>10 : 46</a:t>
            </a:r>
          </a:p>
        </p:txBody>
      </p:sp>
      <p:sp>
        <p:nvSpPr>
          <p:cNvPr id="45" name="Text Box 45">
            <a:extLst>
              <a:ext uri="{FF2B5EF4-FFF2-40B4-BE49-F238E27FC236}">
                <a16:creationId xmlns:a16="http://schemas.microsoft.com/office/drawing/2014/main" id="{C9151F48-CDD5-DD48-ABCD-BC0B73A49472}"/>
              </a:ext>
            </a:extLst>
          </p:cNvPr>
          <p:cNvSpPr txBox="1">
            <a:spLocks noChangeArrowheads="1"/>
          </p:cNvSpPr>
          <p:nvPr/>
        </p:nvSpPr>
        <p:spPr bwMode="auto">
          <a:xfrm rot="-5400000">
            <a:off x="364502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11 : 27</a:t>
            </a:r>
          </a:p>
        </p:txBody>
      </p:sp>
      <p:sp>
        <p:nvSpPr>
          <p:cNvPr id="46" name="Text Box 46">
            <a:extLst>
              <a:ext uri="{FF2B5EF4-FFF2-40B4-BE49-F238E27FC236}">
                <a16:creationId xmlns:a16="http://schemas.microsoft.com/office/drawing/2014/main" id="{63BE1817-2E6F-A64E-8F4E-DFB15410EABC}"/>
              </a:ext>
            </a:extLst>
          </p:cNvPr>
          <p:cNvSpPr txBox="1">
            <a:spLocks noChangeArrowheads="1"/>
          </p:cNvSpPr>
          <p:nvPr/>
        </p:nvSpPr>
        <p:spPr bwMode="auto">
          <a:xfrm rot="-5400000">
            <a:off x="4105396" y="1345592"/>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11 : 49</a:t>
            </a:r>
          </a:p>
        </p:txBody>
      </p:sp>
      <p:sp>
        <p:nvSpPr>
          <p:cNvPr id="47" name="Text Box 47">
            <a:extLst>
              <a:ext uri="{FF2B5EF4-FFF2-40B4-BE49-F238E27FC236}">
                <a16:creationId xmlns:a16="http://schemas.microsoft.com/office/drawing/2014/main" id="{CD37CE8E-936D-BF41-9565-332E7AF80AEE}"/>
              </a:ext>
            </a:extLst>
          </p:cNvPr>
          <p:cNvSpPr txBox="1">
            <a:spLocks noChangeArrowheads="1"/>
          </p:cNvSpPr>
          <p:nvPr/>
        </p:nvSpPr>
        <p:spPr bwMode="auto">
          <a:xfrm rot="-5400000">
            <a:off x="59881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13 : 43</a:t>
            </a:r>
          </a:p>
        </p:txBody>
      </p:sp>
      <p:sp>
        <p:nvSpPr>
          <p:cNvPr id="48" name="Text Box 48">
            <a:extLst>
              <a:ext uri="{FF2B5EF4-FFF2-40B4-BE49-F238E27FC236}">
                <a16:creationId xmlns:a16="http://schemas.microsoft.com/office/drawing/2014/main" id="{447F92D0-8FAB-F149-B7D6-4223312C184E}"/>
              </a:ext>
            </a:extLst>
          </p:cNvPr>
          <p:cNvSpPr txBox="1">
            <a:spLocks noChangeArrowheads="1"/>
          </p:cNvSpPr>
          <p:nvPr/>
        </p:nvSpPr>
        <p:spPr bwMode="auto">
          <a:xfrm rot="-5400000">
            <a:off x="6521572" y="1359879"/>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16</a:t>
            </a:r>
          </a:p>
        </p:txBody>
      </p:sp>
      <p:sp>
        <p:nvSpPr>
          <p:cNvPr id="49" name="Text Box 49">
            <a:extLst>
              <a:ext uri="{FF2B5EF4-FFF2-40B4-BE49-F238E27FC236}">
                <a16:creationId xmlns:a16="http://schemas.microsoft.com/office/drawing/2014/main" id="{71057890-B68D-A146-AA2D-0180FFAF7D4A}"/>
              </a:ext>
            </a:extLst>
          </p:cNvPr>
          <p:cNvSpPr txBox="1">
            <a:spLocks noChangeArrowheads="1"/>
          </p:cNvSpPr>
          <p:nvPr/>
        </p:nvSpPr>
        <p:spPr bwMode="auto">
          <a:xfrm rot="-5400000">
            <a:off x="70549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45</a:t>
            </a:r>
          </a:p>
        </p:txBody>
      </p:sp>
      <p:sp>
        <p:nvSpPr>
          <p:cNvPr id="50" name="Text Box 50">
            <a:extLst>
              <a:ext uri="{FF2B5EF4-FFF2-40B4-BE49-F238E27FC236}">
                <a16:creationId xmlns:a16="http://schemas.microsoft.com/office/drawing/2014/main" id="{99E2A7EA-26E4-6845-98C1-DDBFAFAA76F1}"/>
              </a:ext>
            </a:extLst>
          </p:cNvPr>
          <p:cNvSpPr txBox="1">
            <a:spLocks noChangeArrowheads="1"/>
          </p:cNvSpPr>
          <p:nvPr/>
        </p:nvSpPr>
        <p:spPr bwMode="auto">
          <a:xfrm rot="-5400000">
            <a:off x="27877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10 : 35</a:t>
            </a:r>
          </a:p>
        </p:txBody>
      </p:sp>
      <p:sp>
        <p:nvSpPr>
          <p:cNvPr id="51" name="Text Box 51">
            <a:extLst>
              <a:ext uri="{FF2B5EF4-FFF2-40B4-BE49-F238E27FC236}">
                <a16:creationId xmlns:a16="http://schemas.microsoft.com/office/drawing/2014/main" id="{132BAF5C-0A8B-2B40-B38E-DE2206A7DCB4}"/>
              </a:ext>
            </a:extLst>
          </p:cNvPr>
          <p:cNvSpPr txBox="1">
            <a:spLocks noChangeArrowheads="1"/>
          </p:cNvSpPr>
          <p:nvPr/>
        </p:nvSpPr>
        <p:spPr bwMode="auto">
          <a:xfrm rot="-5400000">
            <a:off x="4429247"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dirty="0">
                <a:solidFill>
                  <a:srgbClr val="000000"/>
                </a:solidFill>
                <a:latin typeface="+mn-ea"/>
                <a:ea typeface="+mn-ea"/>
              </a:rPr>
              <a:t>12 : 07</a:t>
            </a:r>
          </a:p>
        </p:txBody>
      </p:sp>
      <p:sp>
        <p:nvSpPr>
          <p:cNvPr id="52" name="Text Box 52">
            <a:extLst>
              <a:ext uri="{FF2B5EF4-FFF2-40B4-BE49-F238E27FC236}">
                <a16:creationId xmlns:a16="http://schemas.microsoft.com/office/drawing/2014/main" id="{44C678EE-37B6-1B44-BA8F-916F9ED9AAC9}"/>
              </a:ext>
            </a:extLst>
          </p:cNvPr>
          <p:cNvSpPr txBox="1">
            <a:spLocks noChangeArrowheads="1"/>
          </p:cNvSpPr>
          <p:nvPr/>
        </p:nvSpPr>
        <p:spPr bwMode="auto">
          <a:xfrm rot="-5400000">
            <a:off x="72835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58</a:t>
            </a:r>
          </a:p>
        </p:txBody>
      </p:sp>
      <p:sp>
        <p:nvSpPr>
          <p:cNvPr id="53" name="Text Box 53">
            <a:extLst>
              <a:ext uri="{FF2B5EF4-FFF2-40B4-BE49-F238E27FC236}">
                <a16:creationId xmlns:a16="http://schemas.microsoft.com/office/drawing/2014/main" id="{16934723-5760-B249-8FB8-5E41483F62B3}"/>
              </a:ext>
            </a:extLst>
          </p:cNvPr>
          <p:cNvSpPr txBox="1">
            <a:spLocks noChangeArrowheads="1"/>
          </p:cNvSpPr>
          <p:nvPr/>
        </p:nvSpPr>
        <p:spPr bwMode="auto">
          <a:xfrm rot="-5400000">
            <a:off x="76645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15 : 25</a:t>
            </a:r>
          </a:p>
        </p:txBody>
      </p:sp>
      <p:sp>
        <p:nvSpPr>
          <p:cNvPr id="54" name="Text Box 54">
            <a:extLst>
              <a:ext uri="{FF2B5EF4-FFF2-40B4-BE49-F238E27FC236}">
                <a16:creationId xmlns:a16="http://schemas.microsoft.com/office/drawing/2014/main" id="{ED32F3A8-E9FA-8149-A759-C210CB0297C2}"/>
              </a:ext>
            </a:extLst>
          </p:cNvPr>
          <p:cNvSpPr txBox="1">
            <a:spLocks noChangeArrowheads="1"/>
          </p:cNvSpPr>
          <p:nvPr/>
        </p:nvSpPr>
        <p:spPr bwMode="auto">
          <a:xfrm>
            <a:off x="3333690" y="2248378"/>
            <a:ext cx="40011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救急車要請</a:t>
            </a:r>
          </a:p>
        </p:txBody>
      </p:sp>
      <p:sp>
        <p:nvSpPr>
          <p:cNvPr id="55" name="Text Box 55">
            <a:extLst>
              <a:ext uri="{FF2B5EF4-FFF2-40B4-BE49-F238E27FC236}">
                <a16:creationId xmlns:a16="http://schemas.microsoft.com/office/drawing/2014/main" id="{B9A970E6-040E-DC4C-B588-0520C1A67260}"/>
              </a:ext>
            </a:extLst>
          </p:cNvPr>
          <p:cNvSpPr txBox="1">
            <a:spLocks noChangeArrowheads="1"/>
          </p:cNvSpPr>
          <p:nvPr/>
        </p:nvSpPr>
        <p:spPr bwMode="auto">
          <a:xfrm>
            <a:off x="3638490"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救急車到着（玄関）</a:t>
            </a:r>
          </a:p>
        </p:txBody>
      </p:sp>
      <p:sp>
        <p:nvSpPr>
          <p:cNvPr id="56" name="Text Box 56">
            <a:extLst>
              <a:ext uri="{FF2B5EF4-FFF2-40B4-BE49-F238E27FC236}">
                <a16:creationId xmlns:a16="http://schemas.microsoft.com/office/drawing/2014/main" id="{9B91E327-CDF2-6547-95C6-965A38CD05E2}"/>
              </a:ext>
            </a:extLst>
          </p:cNvPr>
          <p:cNvSpPr txBox="1">
            <a:spLocks noChangeArrowheads="1"/>
          </p:cNvSpPr>
          <p:nvPr/>
        </p:nvSpPr>
        <p:spPr bwMode="auto">
          <a:xfrm>
            <a:off x="3952815"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救急車に３名収容</a:t>
            </a:r>
          </a:p>
        </p:txBody>
      </p:sp>
      <p:sp>
        <p:nvSpPr>
          <p:cNvPr id="57" name="Text Box 57">
            <a:extLst>
              <a:ext uri="{FF2B5EF4-FFF2-40B4-BE49-F238E27FC236}">
                <a16:creationId xmlns:a16="http://schemas.microsoft.com/office/drawing/2014/main" id="{15A43C94-286C-EE42-B60D-FDB750565137}"/>
              </a:ext>
            </a:extLst>
          </p:cNvPr>
          <p:cNvSpPr txBox="1">
            <a:spLocks noChangeArrowheads="1"/>
          </p:cNvSpPr>
          <p:nvPr/>
        </p:nvSpPr>
        <p:spPr bwMode="auto">
          <a:xfrm>
            <a:off x="4384615"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救急車出発</a:t>
            </a:r>
          </a:p>
        </p:txBody>
      </p:sp>
      <p:sp>
        <p:nvSpPr>
          <p:cNvPr id="58" name="Text Box 58">
            <a:extLst>
              <a:ext uri="{FF2B5EF4-FFF2-40B4-BE49-F238E27FC236}">
                <a16:creationId xmlns:a16="http://schemas.microsoft.com/office/drawing/2014/main" id="{E89E1E84-415B-F740-9963-A4B1C757E8DD}"/>
              </a:ext>
            </a:extLst>
          </p:cNvPr>
          <p:cNvSpPr txBox="1">
            <a:spLocks noChangeArrowheads="1"/>
          </p:cNvSpPr>
          <p:nvPr/>
        </p:nvSpPr>
        <p:spPr bwMode="auto">
          <a:xfrm>
            <a:off x="47052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国立水戸病院に収容</a:t>
            </a:r>
          </a:p>
        </p:txBody>
      </p:sp>
      <p:sp>
        <p:nvSpPr>
          <p:cNvPr id="59" name="Text Box 59">
            <a:extLst>
              <a:ext uri="{FF2B5EF4-FFF2-40B4-BE49-F238E27FC236}">
                <a16:creationId xmlns:a16="http://schemas.microsoft.com/office/drawing/2014/main" id="{EE23528F-FD47-9B4C-A3E0-A65A520936AA}"/>
              </a:ext>
            </a:extLst>
          </p:cNvPr>
          <p:cNvSpPr txBox="1">
            <a:spLocks noChangeArrowheads="1"/>
          </p:cNvSpPr>
          <p:nvPr/>
        </p:nvSpPr>
        <p:spPr bwMode="auto">
          <a:xfrm>
            <a:off x="63054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国立水戸病院出発</a:t>
            </a:r>
          </a:p>
        </p:txBody>
      </p:sp>
      <p:sp>
        <p:nvSpPr>
          <p:cNvPr id="60" name="Text Box 60">
            <a:extLst>
              <a:ext uri="{FF2B5EF4-FFF2-40B4-BE49-F238E27FC236}">
                <a16:creationId xmlns:a16="http://schemas.microsoft.com/office/drawing/2014/main" id="{0FAF319E-B35E-1D49-8D80-0AED078EA5A1}"/>
              </a:ext>
            </a:extLst>
          </p:cNvPr>
          <p:cNvSpPr txBox="1">
            <a:spLocks noChangeArrowheads="1"/>
          </p:cNvSpPr>
          <p:nvPr/>
        </p:nvSpPr>
        <p:spPr bwMode="auto">
          <a:xfrm>
            <a:off x="68388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水戸ヘリポート離陸</a:t>
            </a:r>
          </a:p>
        </p:txBody>
      </p:sp>
      <p:sp>
        <p:nvSpPr>
          <p:cNvPr id="61" name="Text Box 61">
            <a:extLst>
              <a:ext uri="{FF2B5EF4-FFF2-40B4-BE49-F238E27FC236}">
                <a16:creationId xmlns:a16="http://schemas.microsoft.com/office/drawing/2014/main" id="{69EDD071-1CB3-6649-B14B-3349DB866245}"/>
              </a:ext>
            </a:extLst>
          </p:cNvPr>
          <p:cNvSpPr txBox="1">
            <a:spLocks noChangeArrowheads="1"/>
          </p:cNvSpPr>
          <p:nvPr/>
        </p:nvSpPr>
        <p:spPr bwMode="auto">
          <a:xfrm>
            <a:off x="7128272" y="2272745"/>
            <a:ext cx="615553" cy="214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千葉</a:t>
            </a:r>
            <a:r>
              <a:rPr lang="ja-JP" altLang="en-US" sz="1400">
                <a:solidFill>
                  <a:srgbClr val="000000"/>
                </a:solidFill>
                <a:latin typeface="+mn-ea"/>
                <a:ea typeface="+mn-ea"/>
              </a:rPr>
              <a:t>ヘリポート着</a:t>
            </a:r>
            <a:endParaRPr lang="en-US" altLang="ja-JP" sz="1400" dirty="0">
              <a:solidFill>
                <a:srgbClr val="000000"/>
              </a:solidFill>
              <a:latin typeface="+mn-ea"/>
              <a:ea typeface="+mn-ea"/>
            </a:endParaRPr>
          </a:p>
          <a:p>
            <a:pPr eaLnBrk="1" fontAlgn="base" hangingPunct="1">
              <a:spcBef>
                <a:spcPct val="0"/>
              </a:spcBef>
              <a:spcAft>
                <a:spcPct val="0"/>
              </a:spcAft>
              <a:buFontTx/>
              <a:buNone/>
            </a:pPr>
            <a:r>
              <a:rPr lang="ja-JP" altLang="en-US" sz="1400">
                <a:solidFill>
                  <a:srgbClr val="000000"/>
                </a:solidFill>
                <a:latin typeface="+mn-ea"/>
                <a:ea typeface="+mn-ea"/>
              </a:rPr>
              <a:t>　　　　　　（平川町）</a:t>
            </a:r>
            <a:endParaRPr lang="ja-JP" altLang="en-US" sz="1400" dirty="0">
              <a:solidFill>
                <a:srgbClr val="000000"/>
              </a:solidFill>
              <a:latin typeface="+mn-ea"/>
              <a:ea typeface="+mn-ea"/>
            </a:endParaRPr>
          </a:p>
        </p:txBody>
      </p:sp>
      <p:sp>
        <p:nvSpPr>
          <p:cNvPr id="62" name="Text Box 62">
            <a:extLst>
              <a:ext uri="{FF2B5EF4-FFF2-40B4-BE49-F238E27FC236}">
                <a16:creationId xmlns:a16="http://schemas.microsoft.com/office/drawing/2014/main" id="{2624087B-4497-474C-9771-A430C303FBDE}"/>
              </a:ext>
            </a:extLst>
          </p:cNvPr>
          <p:cNvSpPr txBox="1">
            <a:spLocks noChangeArrowheads="1"/>
          </p:cNvSpPr>
          <p:nvPr/>
        </p:nvSpPr>
        <p:spPr bwMode="auto">
          <a:xfrm>
            <a:off x="7600890" y="2248378"/>
            <a:ext cx="40011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千葉ヘリポート出発</a:t>
            </a:r>
          </a:p>
        </p:txBody>
      </p:sp>
      <p:sp>
        <p:nvSpPr>
          <p:cNvPr id="63" name="Text Box 63">
            <a:extLst>
              <a:ext uri="{FF2B5EF4-FFF2-40B4-BE49-F238E27FC236}">
                <a16:creationId xmlns:a16="http://schemas.microsoft.com/office/drawing/2014/main" id="{DDB09AFC-5181-E841-A068-0C5B4B9D1005}"/>
              </a:ext>
            </a:extLst>
          </p:cNvPr>
          <p:cNvSpPr txBox="1">
            <a:spLocks noChangeArrowheads="1"/>
          </p:cNvSpPr>
          <p:nvPr/>
        </p:nvSpPr>
        <p:spPr bwMode="auto">
          <a:xfrm>
            <a:off x="7981890" y="2248378"/>
            <a:ext cx="40011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放医研到着</a:t>
            </a:r>
          </a:p>
        </p:txBody>
      </p:sp>
      <p:sp>
        <p:nvSpPr>
          <p:cNvPr id="64" name="Line 64">
            <a:extLst>
              <a:ext uri="{FF2B5EF4-FFF2-40B4-BE49-F238E27FC236}">
                <a16:creationId xmlns:a16="http://schemas.microsoft.com/office/drawing/2014/main" id="{E6AABB6D-36D0-7043-B61C-C4B51DDDB4CF}"/>
              </a:ext>
            </a:extLst>
          </p:cNvPr>
          <p:cNvSpPr>
            <a:spLocks noChangeShapeType="1"/>
          </p:cNvSpPr>
          <p:nvPr/>
        </p:nvSpPr>
        <p:spPr bwMode="auto">
          <a:xfrm>
            <a:off x="2574651" y="443857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65" name="Line 65">
            <a:extLst>
              <a:ext uri="{FF2B5EF4-FFF2-40B4-BE49-F238E27FC236}">
                <a16:creationId xmlns:a16="http://schemas.microsoft.com/office/drawing/2014/main" id="{C73C55A3-3C45-ED48-8C49-6D0CEB9F6CF9}"/>
              </a:ext>
            </a:extLst>
          </p:cNvPr>
          <p:cNvSpPr>
            <a:spLocks noChangeShapeType="1"/>
          </p:cNvSpPr>
          <p:nvPr/>
        </p:nvSpPr>
        <p:spPr bwMode="auto">
          <a:xfrm>
            <a:off x="2590800" y="483376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6" name="Line 66">
            <a:extLst>
              <a:ext uri="{FF2B5EF4-FFF2-40B4-BE49-F238E27FC236}">
                <a16:creationId xmlns:a16="http://schemas.microsoft.com/office/drawing/2014/main" id="{5FC7D53A-65A6-944A-9E5F-D68D2BFB97D5}"/>
              </a:ext>
            </a:extLst>
          </p:cNvPr>
          <p:cNvSpPr>
            <a:spLocks noChangeShapeType="1"/>
          </p:cNvSpPr>
          <p:nvPr/>
        </p:nvSpPr>
        <p:spPr bwMode="auto">
          <a:xfrm>
            <a:off x="2574651" y="5207633"/>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7" name="Line 67">
            <a:extLst>
              <a:ext uri="{FF2B5EF4-FFF2-40B4-BE49-F238E27FC236}">
                <a16:creationId xmlns:a16="http://schemas.microsoft.com/office/drawing/2014/main" id="{6C1EF6D6-3EEF-8C47-8794-491D74A8CC1D}"/>
              </a:ext>
            </a:extLst>
          </p:cNvPr>
          <p:cNvSpPr>
            <a:spLocks noChangeShapeType="1"/>
          </p:cNvSpPr>
          <p:nvPr/>
        </p:nvSpPr>
        <p:spPr bwMode="auto">
          <a:xfrm>
            <a:off x="2574651" y="5796134"/>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8" name="Line 68">
            <a:extLst>
              <a:ext uri="{FF2B5EF4-FFF2-40B4-BE49-F238E27FC236}">
                <a16:creationId xmlns:a16="http://schemas.microsoft.com/office/drawing/2014/main" id="{B4908325-03B2-CA44-AE07-7CEB8635F986}"/>
              </a:ext>
            </a:extLst>
          </p:cNvPr>
          <p:cNvSpPr>
            <a:spLocks noChangeShapeType="1"/>
          </p:cNvSpPr>
          <p:nvPr/>
        </p:nvSpPr>
        <p:spPr bwMode="auto">
          <a:xfrm>
            <a:off x="2576007" y="6309439"/>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9" name="AutoShape 69">
            <a:extLst>
              <a:ext uri="{FF2B5EF4-FFF2-40B4-BE49-F238E27FC236}">
                <a16:creationId xmlns:a16="http://schemas.microsoft.com/office/drawing/2014/main" id="{4F26B832-1C16-314A-A557-18A1F095F182}"/>
              </a:ext>
            </a:extLst>
          </p:cNvPr>
          <p:cNvSpPr>
            <a:spLocks noChangeArrowheads="1"/>
          </p:cNvSpPr>
          <p:nvPr/>
        </p:nvSpPr>
        <p:spPr bwMode="auto">
          <a:xfrm>
            <a:off x="42510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0" name="AutoShape 70">
            <a:extLst>
              <a:ext uri="{FF2B5EF4-FFF2-40B4-BE49-F238E27FC236}">
                <a16:creationId xmlns:a16="http://schemas.microsoft.com/office/drawing/2014/main" id="{C31E12FE-F3DC-B34C-887D-DF7FDDBA3572}"/>
              </a:ext>
            </a:extLst>
          </p:cNvPr>
          <p:cNvSpPr>
            <a:spLocks noChangeArrowheads="1"/>
          </p:cNvSpPr>
          <p:nvPr/>
        </p:nvSpPr>
        <p:spPr bwMode="auto">
          <a:xfrm>
            <a:off x="45558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1" name="AutoShape 71">
            <a:extLst>
              <a:ext uri="{FF2B5EF4-FFF2-40B4-BE49-F238E27FC236}">
                <a16:creationId xmlns:a16="http://schemas.microsoft.com/office/drawing/2014/main" id="{BBA74A1E-D3E5-FC4F-A606-B15AA6DA6B3B}"/>
              </a:ext>
            </a:extLst>
          </p:cNvPr>
          <p:cNvSpPr>
            <a:spLocks noChangeArrowheads="1"/>
          </p:cNvSpPr>
          <p:nvPr/>
        </p:nvSpPr>
        <p:spPr bwMode="auto">
          <a:xfrm>
            <a:off x="40986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2" name="AutoShape 72">
            <a:extLst>
              <a:ext uri="{FF2B5EF4-FFF2-40B4-BE49-F238E27FC236}">
                <a16:creationId xmlns:a16="http://schemas.microsoft.com/office/drawing/2014/main" id="{B25C6479-870E-3D45-8583-A9C550E8B9AA}"/>
              </a:ext>
            </a:extLst>
          </p:cNvPr>
          <p:cNvSpPr>
            <a:spLocks noChangeArrowheads="1"/>
          </p:cNvSpPr>
          <p:nvPr/>
        </p:nvSpPr>
        <p:spPr bwMode="auto">
          <a:xfrm>
            <a:off x="69942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3" name="AutoShape 73">
            <a:extLst>
              <a:ext uri="{FF2B5EF4-FFF2-40B4-BE49-F238E27FC236}">
                <a16:creationId xmlns:a16="http://schemas.microsoft.com/office/drawing/2014/main" id="{84EF5698-CC6B-BF4D-A9C5-20C948DFA406}"/>
              </a:ext>
            </a:extLst>
          </p:cNvPr>
          <p:cNvSpPr>
            <a:spLocks noChangeArrowheads="1"/>
          </p:cNvSpPr>
          <p:nvPr/>
        </p:nvSpPr>
        <p:spPr bwMode="auto">
          <a:xfrm>
            <a:off x="3184251" y="4133778"/>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74" name="AutoShape 74">
            <a:extLst>
              <a:ext uri="{FF2B5EF4-FFF2-40B4-BE49-F238E27FC236}">
                <a16:creationId xmlns:a16="http://schemas.microsoft.com/office/drawing/2014/main" id="{3AE75806-4377-954E-811C-3F9AEB76FEF6}"/>
              </a:ext>
            </a:extLst>
          </p:cNvPr>
          <p:cNvSpPr>
            <a:spLocks noChangeArrowheads="1"/>
          </p:cNvSpPr>
          <p:nvPr/>
        </p:nvSpPr>
        <p:spPr bwMode="auto">
          <a:xfrm>
            <a:off x="4098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5" name="AutoShape 75">
            <a:extLst>
              <a:ext uri="{FF2B5EF4-FFF2-40B4-BE49-F238E27FC236}">
                <a16:creationId xmlns:a16="http://schemas.microsoft.com/office/drawing/2014/main" id="{8D6CECCC-3A82-1D43-AB20-7760DFED7EF3}"/>
              </a:ext>
            </a:extLst>
          </p:cNvPr>
          <p:cNvSpPr>
            <a:spLocks noChangeArrowheads="1"/>
          </p:cNvSpPr>
          <p:nvPr/>
        </p:nvSpPr>
        <p:spPr bwMode="auto">
          <a:xfrm>
            <a:off x="3810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6" name="AutoShape 76">
            <a:extLst>
              <a:ext uri="{FF2B5EF4-FFF2-40B4-BE49-F238E27FC236}">
                <a16:creationId xmlns:a16="http://schemas.microsoft.com/office/drawing/2014/main" id="{A8414BDD-719E-5841-A6DD-09D0CAF6BBEC}"/>
              </a:ext>
            </a:extLst>
          </p:cNvPr>
          <p:cNvSpPr>
            <a:spLocks noChangeArrowheads="1"/>
          </p:cNvSpPr>
          <p:nvPr/>
        </p:nvSpPr>
        <p:spPr bwMode="auto">
          <a:xfrm>
            <a:off x="4479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77" name="AutoShape 77">
            <a:extLst>
              <a:ext uri="{FF2B5EF4-FFF2-40B4-BE49-F238E27FC236}">
                <a16:creationId xmlns:a16="http://schemas.microsoft.com/office/drawing/2014/main" id="{EB5FBC87-BF78-9E45-AAFF-45F8A8479359}"/>
              </a:ext>
            </a:extLst>
          </p:cNvPr>
          <p:cNvSpPr>
            <a:spLocks noChangeArrowheads="1"/>
          </p:cNvSpPr>
          <p:nvPr/>
        </p:nvSpPr>
        <p:spPr bwMode="auto">
          <a:xfrm>
            <a:off x="47082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78" name="AutoShape 78">
            <a:extLst>
              <a:ext uri="{FF2B5EF4-FFF2-40B4-BE49-F238E27FC236}">
                <a16:creationId xmlns:a16="http://schemas.microsoft.com/office/drawing/2014/main" id="{517F8A8A-027A-704D-8CB0-7D79D34E141D}"/>
              </a:ext>
            </a:extLst>
          </p:cNvPr>
          <p:cNvSpPr>
            <a:spLocks noChangeArrowheads="1"/>
          </p:cNvSpPr>
          <p:nvPr/>
        </p:nvSpPr>
        <p:spPr bwMode="auto">
          <a:xfrm>
            <a:off x="4038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9" name="AutoShape 79">
            <a:extLst>
              <a:ext uri="{FF2B5EF4-FFF2-40B4-BE49-F238E27FC236}">
                <a16:creationId xmlns:a16="http://schemas.microsoft.com/office/drawing/2014/main" id="{0D2704DA-7B50-734F-AF91-20E76C1B718A}"/>
              </a:ext>
            </a:extLst>
          </p:cNvPr>
          <p:cNvSpPr>
            <a:spLocks noChangeArrowheads="1"/>
          </p:cNvSpPr>
          <p:nvPr/>
        </p:nvSpPr>
        <p:spPr bwMode="auto">
          <a:xfrm>
            <a:off x="46482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0" name="AutoShape 80">
            <a:extLst>
              <a:ext uri="{FF2B5EF4-FFF2-40B4-BE49-F238E27FC236}">
                <a16:creationId xmlns:a16="http://schemas.microsoft.com/office/drawing/2014/main" id="{A8821AB1-EA68-5D4C-B838-DC5A8FCB2A4E}"/>
              </a:ext>
            </a:extLst>
          </p:cNvPr>
          <p:cNvSpPr>
            <a:spLocks noChangeArrowheads="1"/>
          </p:cNvSpPr>
          <p:nvPr/>
        </p:nvSpPr>
        <p:spPr bwMode="auto">
          <a:xfrm>
            <a:off x="701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1" name="AutoShape 81">
            <a:extLst>
              <a:ext uri="{FF2B5EF4-FFF2-40B4-BE49-F238E27FC236}">
                <a16:creationId xmlns:a16="http://schemas.microsoft.com/office/drawing/2014/main" id="{303687E1-5828-7540-8312-91F6058B8290}"/>
              </a:ext>
            </a:extLst>
          </p:cNvPr>
          <p:cNvSpPr>
            <a:spLocks noChangeArrowheads="1"/>
          </p:cNvSpPr>
          <p:nvPr/>
        </p:nvSpPr>
        <p:spPr bwMode="auto">
          <a:xfrm>
            <a:off x="4419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2" name="AutoShape 82">
            <a:extLst>
              <a:ext uri="{FF2B5EF4-FFF2-40B4-BE49-F238E27FC236}">
                <a16:creationId xmlns:a16="http://schemas.microsoft.com/office/drawing/2014/main" id="{8AF4A185-CD33-B24E-B105-60CE8A53CFCB}"/>
              </a:ext>
            </a:extLst>
          </p:cNvPr>
          <p:cNvSpPr>
            <a:spLocks noChangeArrowheads="1"/>
          </p:cNvSpPr>
          <p:nvPr/>
        </p:nvSpPr>
        <p:spPr bwMode="auto">
          <a:xfrm>
            <a:off x="3048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83" name="AutoShape 83">
            <a:extLst>
              <a:ext uri="{FF2B5EF4-FFF2-40B4-BE49-F238E27FC236}">
                <a16:creationId xmlns:a16="http://schemas.microsoft.com/office/drawing/2014/main" id="{5824EB22-4ABD-F54E-B329-72250F9F443B}"/>
              </a:ext>
            </a:extLst>
          </p:cNvPr>
          <p:cNvSpPr>
            <a:spLocks noChangeArrowheads="1"/>
          </p:cNvSpPr>
          <p:nvPr/>
        </p:nvSpPr>
        <p:spPr bwMode="auto">
          <a:xfrm>
            <a:off x="320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84" name="AutoShape 84" descr="右上がり対角線 (反転)">
            <a:extLst>
              <a:ext uri="{FF2B5EF4-FFF2-40B4-BE49-F238E27FC236}">
                <a16:creationId xmlns:a16="http://schemas.microsoft.com/office/drawing/2014/main" id="{9FFF4BC2-827F-7C4D-9D0D-8B05D87A6B80}"/>
              </a:ext>
            </a:extLst>
          </p:cNvPr>
          <p:cNvSpPr>
            <a:spLocks noChangeArrowheads="1"/>
          </p:cNvSpPr>
          <p:nvPr/>
        </p:nvSpPr>
        <p:spPr bwMode="auto">
          <a:xfrm>
            <a:off x="3489051" y="5643734"/>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85" name="AutoShape 85" descr="右上がり対角線 (反転)">
            <a:extLst>
              <a:ext uri="{FF2B5EF4-FFF2-40B4-BE49-F238E27FC236}">
                <a16:creationId xmlns:a16="http://schemas.microsoft.com/office/drawing/2014/main" id="{BF68308A-6963-DE4B-B729-278295F55947}"/>
              </a:ext>
            </a:extLst>
          </p:cNvPr>
          <p:cNvSpPr>
            <a:spLocks noChangeArrowheads="1"/>
          </p:cNvSpPr>
          <p:nvPr/>
        </p:nvSpPr>
        <p:spPr bwMode="auto">
          <a:xfrm>
            <a:off x="6995607" y="6165565"/>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86" name="Line 86">
            <a:extLst>
              <a:ext uri="{FF2B5EF4-FFF2-40B4-BE49-F238E27FC236}">
                <a16:creationId xmlns:a16="http://schemas.microsoft.com/office/drawing/2014/main" id="{0ED621E6-DC38-6A4F-B58F-B6C23DCC9CE0}"/>
              </a:ext>
            </a:extLst>
          </p:cNvPr>
          <p:cNvSpPr>
            <a:spLocks noChangeShapeType="1"/>
          </p:cNvSpPr>
          <p:nvPr/>
        </p:nvSpPr>
        <p:spPr bwMode="auto">
          <a:xfrm>
            <a:off x="38862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7" name="Line 87">
            <a:extLst>
              <a:ext uri="{FF2B5EF4-FFF2-40B4-BE49-F238E27FC236}">
                <a16:creationId xmlns:a16="http://schemas.microsoft.com/office/drawing/2014/main" id="{8C59381E-06C9-9946-BC08-74A625AA8A37}"/>
              </a:ext>
            </a:extLst>
          </p:cNvPr>
          <p:cNvSpPr>
            <a:spLocks noChangeShapeType="1"/>
          </p:cNvSpPr>
          <p:nvPr/>
        </p:nvSpPr>
        <p:spPr bwMode="auto">
          <a:xfrm>
            <a:off x="44958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8" name="Line 88">
            <a:extLst>
              <a:ext uri="{FF2B5EF4-FFF2-40B4-BE49-F238E27FC236}">
                <a16:creationId xmlns:a16="http://schemas.microsoft.com/office/drawing/2014/main" id="{449CC52B-CE6E-4447-9531-7C423EF72336}"/>
              </a:ext>
            </a:extLst>
          </p:cNvPr>
          <p:cNvSpPr>
            <a:spLocks noChangeShapeType="1"/>
          </p:cNvSpPr>
          <p:nvPr/>
        </p:nvSpPr>
        <p:spPr bwMode="auto">
          <a:xfrm>
            <a:off x="4555851" y="5567534"/>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9" name="Text Box 89">
            <a:extLst>
              <a:ext uri="{FF2B5EF4-FFF2-40B4-BE49-F238E27FC236}">
                <a16:creationId xmlns:a16="http://schemas.microsoft.com/office/drawing/2014/main" id="{AC9D3CD0-AF4A-814F-A9A1-844942743F9C}"/>
              </a:ext>
            </a:extLst>
          </p:cNvPr>
          <p:cNvSpPr txBox="1">
            <a:spLocks noChangeArrowheads="1"/>
          </p:cNvSpPr>
          <p:nvPr/>
        </p:nvSpPr>
        <p:spPr bwMode="auto">
          <a:xfrm>
            <a:off x="3412851" y="5288134"/>
            <a:ext cx="644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800" dirty="0">
                <a:solidFill>
                  <a:srgbClr val="000000"/>
                </a:solidFill>
                <a:latin typeface="+mn-ea"/>
                <a:ea typeface="+mn-ea"/>
              </a:rPr>
              <a:t>悪心</a:t>
            </a:r>
          </a:p>
        </p:txBody>
      </p:sp>
      <p:sp>
        <p:nvSpPr>
          <p:cNvPr id="91" name="テキスト ボックス 90">
            <a:extLst>
              <a:ext uri="{FF2B5EF4-FFF2-40B4-BE49-F238E27FC236}">
                <a16:creationId xmlns:a16="http://schemas.microsoft.com/office/drawing/2014/main" id="{B7F90B31-C7FE-8347-B2F4-D24EAC2C6A5A}"/>
              </a:ext>
            </a:extLst>
          </p:cNvPr>
          <p:cNvSpPr txBox="1"/>
          <p:nvPr/>
        </p:nvSpPr>
        <p:spPr>
          <a:xfrm>
            <a:off x="718552" y="1360975"/>
            <a:ext cx="1774845" cy="369332"/>
          </a:xfrm>
          <a:prstGeom prst="rect">
            <a:avLst/>
          </a:prstGeom>
          <a:noFill/>
        </p:spPr>
        <p:txBody>
          <a:bodyPr wrap="none" rtlCol="0">
            <a:spAutoFit/>
          </a:bodyPr>
          <a:lstStyle/>
          <a:p>
            <a:r>
              <a:rPr kumimoji="1" lang="en-US" altLang="ja-JP" dirty="0"/>
              <a:t>1999</a:t>
            </a:r>
            <a:r>
              <a:rPr kumimoji="1" lang="ja-JP" altLang="en-US"/>
              <a:t>年</a:t>
            </a:r>
            <a:r>
              <a:rPr kumimoji="1" lang="en-US" altLang="ja-JP" dirty="0"/>
              <a:t>9</a:t>
            </a:r>
            <a:r>
              <a:rPr kumimoji="1" lang="ja-JP" altLang="en-US"/>
              <a:t>月</a:t>
            </a:r>
            <a:r>
              <a:rPr kumimoji="1" lang="en-US" altLang="ja-JP" dirty="0"/>
              <a:t>30</a:t>
            </a:r>
            <a:r>
              <a:rPr kumimoji="1" lang="ja-JP" altLang="en-US"/>
              <a:t>日</a:t>
            </a:r>
          </a:p>
        </p:txBody>
      </p:sp>
      <p:sp>
        <p:nvSpPr>
          <p:cNvPr id="92" name="正方形/長方形 91">
            <a:extLst>
              <a:ext uri="{FF2B5EF4-FFF2-40B4-BE49-F238E27FC236}">
                <a16:creationId xmlns:a16="http://schemas.microsoft.com/office/drawing/2014/main" id="{82A7FA9E-AC38-774F-BF3A-0B6D55AA45A4}"/>
              </a:ext>
            </a:extLst>
          </p:cNvPr>
          <p:cNvSpPr/>
          <p:nvPr/>
        </p:nvSpPr>
        <p:spPr>
          <a:xfrm>
            <a:off x="790449" y="2498378"/>
            <a:ext cx="1616139" cy="6001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1100"/>
              <a:t>「六フッ化ウラン施設での事故、内部汚染の可能性」との連絡</a:t>
            </a:r>
          </a:p>
        </p:txBody>
      </p:sp>
      <p:sp>
        <p:nvSpPr>
          <p:cNvPr id="93" name="テキスト ボックス 92">
            <a:extLst>
              <a:ext uri="{FF2B5EF4-FFF2-40B4-BE49-F238E27FC236}">
                <a16:creationId xmlns:a16="http://schemas.microsoft.com/office/drawing/2014/main" id="{C5DFF034-413C-FB4C-B859-0F0E09B10FDF}"/>
              </a:ext>
            </a:extLst>
          </p:cNvPr>
          <p:cNvSpPr txBox="1"/>
          <p:nvPr/>
        </p:nvSpPr>
        <p:spPr>
          <a:xfrm>
            <a:off x="889401" y="3365461"/>
            <a:ext cx="142790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200" dirty="0"/>
              <a:t>α</a:t>
            </a:r>
            <a:r>
              <a:rPr lang="ja-JP" altLang="en-US" sz="1200"/>
              <a:t>核種による汚染事故として準備</a:t>
            </a:r>
            <a:endParaRPr kumimoji="1" lang="ja-JP" altLang="en-US" sz="1200"/>
          </a:p>
        </p:txBody>
      </p:sp>
      <p:cxnSp>
        <p:nvCxnSpPr>
          <p:cNvPr id="95" name="直線矢印コネクタ 94">
            <a:extLst>
              <a:ext uri="{FF2B5EF4-FFF2-40B4-BE49-F238E27FC236}">
                <a16:creationId xmlns:a16="http://schemas.microsoft.com/office/drawing/2014/main" id="{B3D1A0F0-BCDB-DA4D-8C0E-CF7EC583C0FE}"/>
              </a:ext>
            </a:extLst>
          </p:cNvPr>
          <p:cNvCxnSpPr>
            <a:stCxn id="92" idx="2"/>
            <a:endCxn id="93" idx="0"/>
          </p:cNvCxnSpPr>
          <p:nvPr/>
        </p:nvCxnSpPr>
        <p:spPr>
          <a:xfrm>
            <a:off x="1598519" y="3098542"/>
            <a:ext cx="4836" cy="26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スライド番号プレースホルダー 93">
            <a:extLst>
              <a:ext uri="{FF2B5EF4-FFF2-40B4-BE49-F238E27FC236}">
                <a16:creationId xmlns:a16="http://schemas.microsoft.com/office/drawing/2014/main" id="{2B4E2DEC-12ED-614C-AFBD-D2F877CADB7D}"/>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2645099849"/>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7670D-3BBE-4087-98FB-2319F3EDC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23DC81-FEB2-4A9C-9123-3CB18A799848}">
  <ds:schemaRefs>
    <ds:schemaRef ds:uri="http://schemas.microsoft.com/office/2006/documentManagement/types"/>
    <ds:schemaRef ds:uri="http://purl.org/dc/terms/"/>
    <ds:schemaRef ds:uri="9be4de2b-ed32-4cfd-86cc-3daf7de81874"/>
    <ds:schemaRef ds:uri="http://schemas.microsoft.com/office/infopath/2007/PartnerControls"/>
    <ds:schemaRef ds:uri="http://schemas.openxmlformats.org/package/2006/metadata/core-properties"/>
    <ds:schemaRef ds:uri="http://purl.org/dc/elements/1.1/"/>
    <ds:schemaRef ds:uri="b5d13358-ba13-47f5-b1e3-fdcd6b69d120"/>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4996CE4-5FBB-4AA0-B498-B3D4BE4A8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7141</Words>
  <Application>Microsoft Office PowerPoint</Application>
  <PresentationFormat>画面に合わせる (4:3)</PresentationFormat>
  <Paragraphs>740</Paragraphs>
  <Slides>28</Slides>
  <Notes>28</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41" baseType="lpstr">
      <vt:lpstr>HGｺﾞｼｯｸM</vt:lpstr>
      <vt:lpstr>Meiryo UI</vt:lpstr>
      <vt:lpstr>YuMincho +36p Kana Medium</vt:lpstr>
      <vt:lpstr>ヒラギノ角ゴシック W3</vt:lpstr>
      <vt:lpstr>メイリオ</vt:lpstr>
      <vt:lpstr>游ゴシック</vt:lpstr>
      <vt:lpstr>游ゴシック Light</vt:lpstr>
      <vt:lpstr>游明朝</vt:lpstr>
      <vt:lpstr>Arial</vt:lpstr>
      <vt:lpstr>Times New Roman</vt:lpstr>
      <vt:lpstr>Wingdings</vt:lpstr>
      <vt:lpstr>基礎コース</vt:lpstr>
      <vt:lpstr>Photo Editor 写真</vt:lpstr>
      <vt:lpstr>原子力災害事例</vt:lpstr>
      <vt:lpstr>国際原子力事象評価尺度 INES: International Nuclear Event Scale</vt:lpstr>
      <vt:lpstr>放射線事故件数と影響</vt:lpstr>
      <vt:lpstr>代表的な核兵器関連事故</vt:lpstr>
      <vt:lpstr>代表的な核兵器非関連事故</vt:lpstr>
      <vt:lpstr>東海村JCO臨界事故  1999年 茨城県東海村</vt:lpstr>
      <vt:lpstr>事故概要</vt:lpstr>
      <vt:lpstr>事故再構築</vt:lpstr>
      <vt:lpstr>前駆症状</vt:lpstr>
      <vt:lpstr>放射化</vt:lpstr>
      <vt:lpstr>病室エリア測定記録</vt:lpstr>
      <vt:lpstr>臨床経過</vt:lpstr>
      <vt:lpstr>環境放射線モニタリング</vt:lpstr>
      <vt:lpstr>被ばく線量</vt:lpstr>
      <vt:lpstr>社会的影響と風評被害</vt:lpstr>
      <vt:lpstr>原子力安全・防災対策</vt:lpstr>
      <vt:lpstr>東京電力 福島第一原子力発電所事故 2011年 福島県</vt:lpstr>
      <vt:lpstr>事故の経過</vt:lpstr>
      <vt:lpstr>事故の経過</vt:lpstr>
      <vt:lpstr>住民の避難経路</vt:lpstr>
      <vt:lpstr>ホールボディ・カウンタによる内部被ばく検査の実施結果</vt:lpstr>
      <vt:lpstr>小児甲状腺スクリーニング調査</vt:lpstr>
      <vt:lpstr>住民の内部被ばく評価</vt:lpstr>
      <vt:lpstr>病院避難</vt:lpstr>
      <vt:lpstr>３号機原子炉建屋水素爆発</vt:lpstr>
      <vt:lpstr>原子力安全・防災対策</vt:lpstr>
      <vt:lpstr>ゴイアニア汚染事故</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119</cp:revision>
  <cp:lastPrinted>2019-09-10T01:09:48Z</cp:lastPrinted>
  <dcterms:created xsi:type="dcterms:W3CDTF">2018-07-09T08:22:40Z</dcterms:created>
  <dcterms:modified xsi:type="dcterms:W3CDTF">2025-06-30T06:39:48Z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y fmtid="{D5CDD505-2E9C-101B-9397-08002B2CF9AE}" pid="3" name="MediaServiceImageTags">
    <vt:lpwstr/>
  </property>
</Properties>
</file>