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72" r:id="rId5"/>
  </p:sldMasterIdLst>
  <p:notesMasterIdLst>
    <p:notesMasterId r:id="rId10"/>
  </p:notesMasterIdLst>
  <p:sldIdLst>
    <p:sldId id="285" r:id="rId6"/>
    <p:sldId id="326" r:id="rId7"/>
    <p:sldId id="314" r:id="rId8"/>
    <p:sldId id="325" r:id="rId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ehB8L333Y+DF2IjhodWxdA==" hashData="En/SUVEiREmh3WXJdSSgprl4sKxcMiruD6+WMIFhxMaQvDvd91L4KxWIl2ktvW6ZlDtmTEJipsnQ6jOOZbRmh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D3C070-3276-1E6E-819C-34D6E4ECAE55}" v="2" dt="2026-02-25T00:27:36.9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4404" autoAdjust="0"/>
  </p:normalViewPr>
  <p:slideViewPr>
    <p:cSldViewPr snapToGrid="0">
      <p:cViewPr varScale="1">
        <p:scale>
          <a:sx n="120" d="100"/>
          <a:sy n="120" d="100"/>
        </p:scale>
        <p:origin x="15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presProps" Target="presProps.xml"/><Relationship Id="rId5" Type="http://schemas.openxmlformats.org/officeDocument/2006/relationships/slideMaster" Target="slideMasters/slideMaster2.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FAA7EF-DC7B-9A4B-B28D-FF02020D1799}" type="datetimeFigureOut">
              <a:rPr kumimoji="1" lang="ja-JP" altLang="en-US" smtClean="0"/>
              <a:t>2026/2/26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949F21-BC97-B244-B668-DD73E6DFF9FC}" type="slidenum">
              <a:rPr kumimoji="1" lang="ja-JP" altLang="en-US" smtClean="0"/>
              <a:t>‹#›</a:t>
            </a:fld>
            <a:endParaRPr kumimoji="1" lang="ja-JP" altLang="en-US"/>
          </a:p>
        </p:txBody>
      </p:sp>
    </p:spTree>
    <p:extLst>
      <p:ext uri="{BB962C8B-B14F-4D97-AF65-F5344CB8AC3E}">
        <p14:creationId xmlns:p14="http://schemas.microsoft.com/office/powerpoint/2010/main" val="3159480235"/>
      </p:ext>
    </p:extLst>
  </p:cSld>
  <p:clrMap bg1="lt1" tx1="dk1" bg2="lt2" tx2="dk2" accent1="accent1" accent2="accent2" accent3="accent3" accent4="accent4" accent5="accent5" accent6="accent6" hlink="hlink" folHlink="folHlink"/>
  <p:notesStyle>
    <a:lvl1pPr marL="0" algn="l" defTabSz="685800" rtl="0" eaLnBrk="1" latinLnBrk="0" hangingPunct="1">
      <a:defRPr kumimoji="1" sz="900" kern="1200">
        <a:solidFill>
          <a:schemeClr val="tx1"/>
        </a:solidFill>
        <a:latin typeface="+mn-lt"/>
        <a:ea typeface="+mn-ea"/>
        <a:cs typeface="+mn-cs"/>
      </a:defRPr>
    </a:lvl1pPr>
    <a:lvl2pPr marL="342900" algn="l" defTabSz="685800" rtl="0" eaLnBrk="1" latinLnBrk="0" hangingPunct="1">
      <a:defRPr kumimoji="1" sz="900" kern="1200">
        <a:solidFill>
          <a:schemeClr val="tx1"/>
        </a:solidFill>
        <a:latin typeface="+mn-lt"/>
        <a:ea typeface="+mn-ea"/>
        <a:cs typeface="+mn-cs"/>
      </a:defRPr>
    </a:lvl2pPr>
    <a:lvl3pPr marL="685800" algn="l" defTabSz="685800" rtl="0" eaLnBrk="1" latinLnBrk="0" hangingPunct="1">
      <a:defRPr kumimoji="1" sz="900" kern="1200">
        <a:solidFill>
          <a:schemeClr val="tx1"/>
        </a:solidFill>
        <a:latin typeface="+mn-lt"/>
        <a:ea typeface="+mn-ea"/>
        <a:cs typeface="+mn-cs"/>
      </a:defRPr>
    </a:lvl3pPr>
    <a:lvl4pPr marL="1028700" algn="l" defTabSz="685800" rtl="0" eaLnBrk="1" latinLnBrk="0" hangingPunct="1">
      <a:defRPr kumimoji="1" sz="900" kern="1200">
        <a:solidFill>
          <a:schemeClr val="tx1"/>
        </a:solidFill>
        <a:latin typeface="+mn-lt"/>
        <a:ea typeface="+mn-ea"/>
        <a:cs typeface="+mn-cs"/>
      </a:defRPr>
    </a:lvl4pPr>
    <a:lvl5pPr marL="1371600" algn="l" defTabSz="685800" rtl="0" eaLnBrk="1" latinLnBrk="0" hangingPunct="1">
      <a:defRPr kumimoji="1" sz="900" kern="1200">
        <a:solidFill>
          <a:schemeClr val="tx1"/>
        </a:solidFill>
        <a:latin typeface="+mn-lt"/>
        <a:ea typeface="+mn-ea"/>
        <a:cs typeface="+mn-cs"/>
      </a:defRPr>
    </a:lvl5pPr>
    <a:lvl6pPr marL="1714500" algn="l" defTabSz="685800" rtl="0" eaLnBrk="1" latinLnBrk="0" hangingPunct="1">
      <a:defRPr kumimoji="1" sz="900" kern="1200">
        <a:solidFill>
          <a:schemeClr val="tx1"/>
        </a:solidFill>
        <a:latin typeface="+mn-lt"/>
        <a:ea typeface="+mn-ea"/>
        <a:cs typeface="+mn-cs"/>
      </a:defRPr>
    </a:lvl6pPr>
    <a:lvl7pPr marL="2057400" algn="l" defTabSz="685800" rtl="0" eaLnBrk="1" latinLnBrk="0" hangingPunct="1">
      <a:defRPr kumimoji="1" sz="900" kern="1200">
        <a:solidFill>
          <a:schemeClr val="tx1"/>
        </a:solidFill>
        <a:latin typeface="+mn-lt"/>
        <a:ea typeface="+mn-ea"/>
        <a:cs typeface="+mn-cs"/>
      </a:defRPr>
    </a:lvl7pPr>
    <a:lvl8pPr marL="2400300" algn="l" defTabSz="685800" rtl="0" eaLnBrk="1" latinLnBrk="0" hangingPunct="1">
      <a:defRPr kumimoji="1" sz="900" kern="1200">
        <a:solidFill>
          <a:schemeClr val="tx1"/>
        </a:solidFill>
        <a:latin typeface="+mn-lt"/>
        <a:ea typeface="+mn-ea"/>
        <a:cs typeface="+mn-cs"/>
      </a:defRPr>
    </a:lvl8pPr>
    <a:lvl9pPr marL="2743200" algn="l" defTabSz="685800" rtl="0" eaLnBrk="1" latinLnBrk="0" hangingPunct="1">
      <a:defRPr kumimoji="1"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p:txBody>
          <a:bodyPr/>
          <a:lstStyle/>
          <a:p>
            <a:r>
              <a:rPr kumimoji="1" lang="ja-JP" altLang="en-US"/>
              <a:t>原子力災害医療研修の専門研修である中核人材研修、甲状腺簡易測定研修では、多くの実習が実施されます。この講師養成研修では、これらの実習の指導内容について解説します。</a:t>
            </a:r>
            <a:endParaRPr kumimoji="1" lang="en-US" altLang="ja-JP"/>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latin typeface="+mn-ea"/>
              </a:rPr>
              <a:t>【</a:t>
            </a:r>
            <a:r>
              <a:rPr lang="ja-JP" altLang="en-US">
                <a:latin typeface="+mn-ea"/>
              </a:rPr>
              <a:t>ナレーション</a:t>
            </a:r>
            <a:r>
              <a:rPr lang="en-US" altLang="ja-JP">
                <a:latin typeface="+mn-ea"/>
              </a:rPr>
              <a:t>】</a:t>
            </a:r>
          </a:p>
          <a:p>
            <a:r>
              <a:rPr kumimoji="1" lang="ja-JP" altLang="en-US"/>
              <a:t>原子力災害医療研修の専門研修である中核人材研修、甲状腺簡易測定研修では、多くの実習が実施されます。この講師養成研修では、これらの実習の指導内容について解説します。</a:t>
            </a:r>
          </a:p>
          <a:p>
            <a:r>
              <a:rPr kumimoji="1" lang="ja-JP" altLang="en-US"/>
              <a:t>なお、研修の主催である高度被ばく医療支援センターで使用する機材や講師の配置は異なることになりますが、ここでは、</a:t>
            </a:r>
            <a:r>
              <a:rPr kumimoji="1" lang="en-US" altLang="ja-JP"/>
              <a:t>QST</a:t>
            </a:r>
            <a:r>
              <a:rPr kumimoji="1" lang="ja-JP" altLang="en-US"/>
              <a:t>放射線医学研究所で実施している実習での準備、資機材、指導方法を基本として説明します。</a:t>
            </a:r>
          </a:p>
          <a:p>
            <a:r>
              <a:rPr kumimoji="1" lang="ja-JP" altLang="en-US"/>
              <a:t>それぞれの実習の指導は、研修を主催する機関の実施方法に適宜指導方法を合わせてください。</a:t>
            </a:r>
            <a:endParaRPr kumimoji="1" lang="en-US" altLang="ja-JP"/>
          </a:p>
        </p:txBody>
      </p:sp>
    </p:spTree>
    <p:extLst>
      <p:ext uri="{BB962C8B-B14F-4D97-AF65-F5344CB8AC3E}">
        <p14:creationId xmlns:p14="http://schemas.microsoft.com/office/powerpoint/2010/main" val="3246297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3B95F-0D3D-DB21-F790-C5535C639B2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A8C780D-4A06-ACCB-D4EE-667A5CCB284D}"/>
              </a:ext>
            </a:extLst>
          </p:cNvPr>
          <p:cNvSpPr>
            <a:spLocks noGrp="1" noRot="1" noChangeAspect="1"/>
          </p:cNvSpPr>
          <p:nvPr>
            <p:ph type="sldImg"/>
          </p:nvPr>
        </p:nvSpPr>
        <p:spPr>
          <a:xfrm>
            <a:off x="685800" y="630238"/>
            <a:ext cx="5486400" cy="3086100"/>
          </a:xfrm>
        </p:spPr>
      </p:sp>
      <p:sp>
        <p:nvSpPr>
          <p:cNvPr id="3" name="ノート プレースホルダー 2">
            <a:extLst>
              <a:ext uri="{FF2B5EF4-FFF2-40B4-BE49-F238E27FC236}">
                <a16:creationId xmlns:a16="http://schemas.microsoft.com/office/drawing/2014/main" id="{7FC2AABB-EDC6-E9FB-60A8-EDF14975EEF8}"/>
              </a:ext>
            </a:extLst>
          </p:cNvPr>
          <p:cNvSpPr>
            <a:spLocks noGrp="1"/>
          </p:cNvSpPr>
          <p:nvPr>
            <p:ph type="body" idx="1"/>
          </p:nvPr>
        </p:nvSpPr>
        <p:spPr/>
        <p:txBody>
          <a:bodyPr/>
          <a:lstStyle/>
          <a:p>
            <a:endParaRPr kumimoji="1" lang="en-US" altLang="ja-JP"/>
          </a:p>
        </p:txBody>
      </p:sp>
    </p:spTree>
    <p:extLst>
      <p:ext uri="{BB962C8B-B14F-4D97-AF65-F5344CB8AC3E}">
        <p14:creationId xmlns:p14="http://schemas.microsoft.com/office/powerpoint/2010/main" val="986074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放射線測定器の取扱いの実習の目的は、</a:t>
            </a:r>
            <a:r>
              <a:rPr lang="ja-JP" altLang="en-US"/>
              <a:t>放射線測定器の種類を理解し、適切な放射線測定器を使って汚染検査、空間線量率の測定ができることです。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受講者を</a:t>
            </a:r>
            <a:r>
              <a:rPr lang="en-US" altLang="ja-JP" dirty="0"/>
              <a:t>2〜4</a:t>
            </a:r>
            <a:r>
              <a:rPr lang="ja-JP" altLang="en-US"/>
              <a:t>人のグループにして、実習を行います。受講者の人数に応じて測定器、線源、遮へい材などの機材を準備します。</a:t>
            </a:r>
            <a:endParaRPr lang="en-US" altLang="ja-JP" dirty="0"/>
          </a:p>
          <a:p>
            <a:r>
              <a:rPr kumimoji="1" lang="ja-JP" altLang="en-US"/>
              <a:t>線源はマントル等で代用も可能です。</a:t>
            </a:r>
            <a:endParaRPr kumimoji="1" lang="en-US" altLang="ja-JP" dirty="0"/>
          </a:p>
        </p:txBody>
      </p:sp>
    </p:spTree>
    <p:extLst>
      <p:ext uri="{BB962C8B-B14F-4D97-AF65-F5344CB8AC3E}">
        <p14:creationId xmlns:p14="http://schemas.microsoft.com/office/powerpoint/2010/main" val="1045759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A0998-BA8F-E3C3-B1A5-BB47DD01EE2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E095E35-FE00-B508-74C9-4FBFB2566F71}"/>
              </a:ext>
            </a:extLst>
          </p:cNvPr>
          <p:cNvSpPr>
            <a:spLocks noGrp="1" noRot="1" noChangeAspect="1"/>
          </p:cNvSpPr>
          <p:nvPr>
            <p:ph type="sldImg"/>
          </p:nvPr>
        </p:nvSpPr>
        <p:spPr>
          <a:xfrm>
            <a:off x="685800" y="630238"/>
            <a:ext cx="5486400" cy="3086100"/>
          </a:xfrm>
        </p:spPr>
      </p:sp>
      <p:sp>
        <p:nvSpPr>
          <p:cNvPr id="3" name="ノート プレースホルダー 2">
            <a:extLst>
              <a:ext uri="{FF2B5EF4-FFF2-40B4-BE49-F238E27FC236}">
                <a16:creationId xmlns:a16="http://schemas.microsoft.com/office/drawing/2014/main" id="{95A3C9E6-B433-2FFB-A528-1850AA6CB48D}"/>
              </a:ext>
            </a:extLst>
          </p:cNvPr>
          <p:cNvSpPr>
            <a:spLocks noGrp="1"/>
          </p:cNvSpPr>
          <p:nvPr>
            <p:ph type="body" idx="1"/>
          </p:nvPr>
        </p:nvSpPr>
        <p:spPr/>
        <p:txBody>
          <a:bodyPr/>
          <a:lstStyle/>
          <a:p>
            <a:r>
              <a:rPr kumimoji="1" lang="ja-JP" altLang="en-US">
                <a:latin typeface="+mn-ea"/>
              </a:rPr>
              <a:t>測定器取扱いの実習は主に</a:t>
            </a:r>
            <a:r>
              <a:rPr kumimoji="1" lang="en-US" altLang="ja-JP" dirty="0">
                <a:latin typeface="+mn-ea"/>
              </a:rPr>
              <a:t>GM</a:t>
            </a:r>
            <a:r>
              <a:rPr kumimoji="1" lang="ja-JP" altLang="en-US">
                <a:latin typeface="+mn-ea"/>
              </a:rPr>
              <a:t>サーベイメータを使用します。</a:t>
            </a:r>
            <a:endParaRPr kumimoji="1" lang="en-US" altLang="ja-JP" dirty="0">
              <a:latin typeface="+mn-ea"/>
            </a:endParaRPr>
          </a:p>
          <a:p>
            <a:r>
              <a:rPr kumimoji="1" lang="ja-JP" altLang="en-US">
                <a:latin typeface="+mn-ea"/>
              </a:rPr>
              <a:t>手順とポイントです。</a:t>
            </a:r>
            <a:endParaRPr kumimoji="1" lang="en-US" altLang="ja-JP" dirty="0">
              <a:latin typeface="+mn-ea"/>
            </a:endParaRPr>
          </a:p>
          <a:p>
            <a:pPr marL="228600" indent="-228600">
              <a:buFont typeface="+mj-lt"/>
              <a:buAutoNum type="arabicPeriod"/>
            </a:pPr>
            <a:r>
              <a:rPr lang="ja-JP" altLang="en-US">
                <a:latin typeface="+mn-ea"/>
              </a:rPr>
              <a:t>放射線測定器にはさまざまな種類があることを説明します。測定する目的や放射線の種類によって使用する測定器を選択する必要があることを説明します。</a:t>
            </a:r>
            <a:endParaRPr lang="en-US" altLang="ja-JP" dirty="0">
              <a:latin typeface="+mn-ea"/>
            </a:endParaRPr>
          </a:p>
          <a:p>
            <a:pPr marL="228600" indent="-228600">
              <a:buFont typeface="+mj-lt"/>
              <a:buAutoNum type="arabicPeriod"/>
            </a:pPr>
            <a:r>
              <a:rPr lang="ja-JP" altLang="en-US">
                <a:latin typeface="+mn-ea"/>
              </a:rPr>
              <a:t>実習では、主に</a:t>
            </a:r>
            <a:r>
              <a:rPr lang="en-US" altLang="ja-JP" dirty="0">
                <a:latin typeface="+mn-ea"/>
              </a:rPr>
              <a:t>GM</a:t>
            </a:r>
            <a:r>
              <a:rPr lang="ja-JP" altLang="en-US">
                <a:latin typeface="+mn-ea"/>
              </a:rPr>
              <a:t>サーベイメータを使用します。</a:t>
            </a:r>
            <a:endParaRPr lang="en-US" altLang="ja-JP" dirty="0">
              <a:latin typeface="+mn-ea"/>
            </a:endParaRPr>
          </a:p>
          <a:p>
            <a:pPr marL="228600" indent="-228600">
              <a:buFont typeface="+mj-lt"/>
              <a:buAutoNum type="arabicPeriod"/>
            </a:pPr>
            <a:r>
              <a:rPr lang="ja-JP" altLang="en-US">
                <a:latin typeface="+mn-ea"/>
              </a:rPr>
              <a:t>それぞれの測定器の校正日確認を確認します。測定器の校正は</a:t>
            </a:r>
            <a:r>
              <a:rPr lang="en-US" altLang="ja-JP" dirty="0">
                <a:latin typeface="+mn-ea"/>
              </a:rPr>
              <a:t>1</a:t>
            </a:r>
            <a:r>
              <a:rPr lang="ja-JP" altLang="en-US">
                <a:latin typeface="+mn-ea"/>
              </a:rPr>
              <a:t>年に</a:t>
            </a:r>
            <a:r>
              <a:rPr lang="en-US" altLang="ja-JP" dirty="0">
                <a:latin typeface="+mn-ea"/>
              </a:rPr>
              <a:t>1</a:t>
            </a:r>
            <a:r>
              <a:rPr lang="ja-JP" altLang="en-US">
                <a:latin typeface="+mn-ea"/>
              </a:rPr>
              <a:t>回は行い、使用する測定器の校正が</a:t>
            </a:r>
            <a:r>
              <a:rPr lang="en-US" altLang="ja-JP" dirty="0">
                <a:latin typeface="+mn-ea"/>
              </a:rPr>
              <a:t>1</a:t>
            </a:r>
            <a:r>
              <a:rPr lang="ja-JP" altLang="en-US">
                <a:latin typeface="+mn-ea"/>
              </a:rPr>
              <a:t>年以内であることが望ましいです。電源を入れ、動作確認、バックグラウンド測定を行います。</a:t>
            </a:r>
            <a:endParaRPr lang="en-US" altLang="ja-JP" dirty="0">
              <a:latin typeface="+mn-ea"/>
            </a:endParaRPr>
          </a:p>
          <a:p>
            <a:pPr marL="228600" indent="-228600">
              <a:buFont typeface="+mj-lt"/>
              <a:buAutoNum type="arabicPeriod"/>
            </a:pPr>
            <a:r>
              <a:rPr lang="ja-JP" altLang="en-US">
                <a:latin typeface="+mn-ea"/>
              </a:rPr>
              <a:t>時定数が変更できる測定器では、それぞれの時定数と測定時間の関係を説明します。時定数の違いによる指示値のゆらぎや任意の指示値に達するのに要する時間を確認します。</a:t>
            </a:r>
            <a:endParaRPr lang="en-US" altLang="ja-JP" dirty="0">
              <a:latin typeface="+mn-ea"/>
            </a:endParaRPr>
          </a:p>
          <a:p>
            <a:pPr marL="228600" indent="-228600">
              <a:buFont typeface="+mj-lt"/>
              <a:buAutoNum type="arabicPeriod"/>
            </a:pPr>
            <a:r>
              <a:rPr lang="ja-JP" altLang="en-US">
                <a:latin typeface="+mn-ea"/>
              </a:rPr>
              <a:t>スキャニングスピードの違いにより、指示値の読み取りに違いがあることを確認します。線源から一定の距離を保ったまま、プローブを</a:t>
            </a:r>
            <a:r>
              <a:rPr lang="en-US" altLang="ja-JP" dirty="0">
                <a:solidFill>
                  <a:srgbClr val="000000"/>
                </a:solidFill>
                <a:latin typeface="+mn-ea"/>
              </a:rPr>
              <a:t>5cm/sec</a:t>
            </a:r>
            <a:r>
              <a:rPr lang="ja-JP" altLang="en-US">
                <a:solidFill>
                  <a:srgbClr val="000000"/>
                </a:solidFill>
                <a:latin typeface="+mn-ea"/>
              </a:rPr>
              <a:t>、</a:t>
            </a:r>
            <a:r>
              <a:rPr lang="en-US" altLang="ja-JP" dirty="0">
                <a:solidFill>
                  <a:srgbClr val="000000"/>
                </a:solidFill>
                <a:latin typeface="+mn-ea"/>
              </a:rPr>
              <a:t>10cm/sec</a:t>
            </a:r>
            <a:r>
              <a:rPr lang="ja-JP" altLang="en-US">
                <a:solidFill>
                  <a:srgbClr val="000000"/>
                </a:solidFill>
                <a:latin typeface="+mn-ea"/>
              </a:rPr>
              <a:t>、</a:t>
            </a:r>
            <a:r>
              <a:rPr lang="en-US" altLang="ja-JP" dirty="0">
                <a:solidFill>
                  <a:srgbClr val="000000"/>
                </a:solidFill>
                <a:latin typeface="+mn-ea"/>
              </a:rPr>
              <a:t>40cm/sec</a:t>
            </a:r>
            <a:r>
              <a:rPr lang="ja-JP" altLang="en-US">
                <a:solidFill>
                  <a:srgbClr val="000000"/>
                </a:solidFill>
                <a:latin typeface="+mn-ea"/>
              </a:rPr>
              <a:t>で動かして、それぞれの最大値を読み取ります。早く動かしすぎると汚染を検知できないことを説明します。</a:t>
            </a:r>
            <a:endParaRPr lang="en-US" altLang="ja-JP" dirty="0">
              <a:latin typeface="+mn-ea"/>
            </a:endParaRPr>
          </a:p>
          <a:p>
            <a:pPr marL="228600" indent="-228600">
              <a:buFont typeface="+mj-lt"/>
              <a:buAutoNum type="arabicPeriod"/>
            </a:pPr>
            <a:r>
              <a:rPr lang="ja-JP" altLang="en-US">
                <a:latin typeface="+mn-ea"/>
              </a:rPr>
              <a:t>放射線と距離の関係を確認します。時定数を固定して、同一の線源からの距離による指示値の違いを確認します。放射線の強さは、線源からの距離の２乗に反比例することをグラフに示します。これにより測定箇所からプローブが離れすぎると汚染を見逃すことがあることを説明します。</a:t>
            </a:r>
            <a:endParaRPr lang="en-US" altLang="ja-JP" dirty="0">
              <a:latin typeface="+mn-ea"/>
            </a:endParaRPr>
          </a:p>
          <a:p>
            <a:pPr marL="228600" indent="-228600">
              <a:buFont typeface="+mj-lt"/>
              <a:buAutoNum type="arabicPeriod"/>
            </a:pPr>
            <a:r>
              <a:rPr lang="ja-JP" altLang="en-US">
                <a:latin typeface="+mn-ea"/>
              </a:rPr>
              <a:t>放射線と遮へいの関係を確認します。同一の線源で時定数と線源とプローブの距離を固定して、線源とプローブの間にさまざまな遮へい体を設置して指示値を確認します。遮へい物の素材の違いによる指示値の違いも確認します。</a:t>
            </a:r>
            <a:endParaRPr lang="en-US" altLang="ja-JP" dirty="0">
              <a:latin typeface="+mn-ea"/>
            </a:endParaRPr>
          </a:p>
        </p:txBody>
      </p:sp>
    </p:spTree>
    <p:extLst>
      <p:ext uri="{BB962C8B-B14F-4D97-AF65-F5344CB8AC3E}">
        <p14:creationId xmlns:p14="http://schemas.microsoft.com/office/powerpoint/2010/main" val="1568234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D8F3DB5-B86E-6348-BEE8-43191AB2B1CD}"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1345985-AB7A-FA48-81E5-C89F2032EE60}" type="slidenum">
              <a:rPr kumimoji="1" lang="ja-JP" altLang="en-US" smtClean="0"/>
              <a:t>‹#›</a:t>
            </a:fld>
            <a:endParaRPr kumimoji="1" lang="ja-JP" altLang="en-US"/>
          </a:p>
        </p:txBody>
      </p:sp>
    </p:spTree>
    <p:extLst>
      <p:ext uri="{BB962C8B-B14F-4D97-AF65-F5344CB8AC3E}">
        <p14:creationId xmlns:p14="http://schemas.microsoft.com/office/powerpoint/2010/main" val="688438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8F3DB5-B86E-6348-BEE8-43191AB2B1CD}"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1345985-AB7A-FA48-81E5-C89F2032EE60}" type="slidenum">
              <a:rPr kumimoji="1" lang="ja-JP" altLang="en-US" smtClean="0"/>
              <a:t>‹#›</a:t>
            </a:fld>
            <a:endParaRPr kumimoji="1" lang="ja-JP" altLang="en-US"/>
          </a:p>
        </p:txBody>
      </p:sp>
    </p:spTree>
    <p:extLst>
      <p:ext uri="{BB962C8B-B14F-4D97-AF65-F5344CB8AC3E}">
        <p14:creationId xmlns:p14="http://schemas.microsoft.com/office/powerpoint/2010/main" val="274322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8F3DB5-B86E-6348-BEE8-43191AB2B1CD}"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1345985-AB7A-FA48-81E5-C89F2032EE60}" type="slidenum">
              <a:rPr kumimoji="1" lang="ja-JP" altLang="en-US" smtClean="0"/>
              <a:t>‹#›</a:t>
            </a:fld>
            <a:endParaRPr kumimoji="1" lang="ja-JP" altLang="en-US"/>
          </a:p>
        </p:txBody>
      </p:sp>
    </p:spTree>
    <p:extLst>
      <p:ext uri="{BB962C8B-B14F-4D97-AF65-F5344CB8AC3E}">
        <p14:creationId xmlns:p14="http://schemas.microsoft.com/office/powerpoint/2010/main" val="3717573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ADD5853C-A4A3-4BFC-F52A-6D290F5DE38E}"/>
              </a:ext>
            </a:extLst>
          </p:cNvPr>
          <p:cNvCxnSpPr>
            <a:cxnSpLocks/>
          </p:cNvCxnSpPr>
          <p:nvPr userDrawn="1"/>
        </p:nvCxnSpPr>
        <p:spPr>
          <a:xfrm>
            <a:off x="337050" y="2635226"/>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445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54830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628650" y="907777"/>
            <a:ext cx="7886700" cy="372494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B8F35815-6E64-8D28-836A-E180A2487EFE}"/>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03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FF8E231B-1F6D-3F12-AC75-FB98AB287825}"/>
              </a:ext>
            </a:extLst>
          </p:cNvPr>
          <p:cNvCxnSpPr>
            <a:cxnSpLocks/>
          </p:cNvCxnSpPr>
          <p:nvPr userDrawn="1"/>
        </p:nvCxnSpPr>
        <p:spPr>
          <a:xfrm>
            <a:off x="337050" y="3421856"/>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694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8" name="Straight Connector 7">
            <a:extLst>
              <a:ext uri="{FF2B5EF4-FFF2-40B4-BE49-F238E27FC236}">
                <a16:creationId xmlns:a16="http://schemas.microsoft.com/office/drawing/2014/main" id="{53B3FAE0-9139-42DE-6814-7CCE0361FDC8}"/>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984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29842" y="1878806"/>
            <a:ext cx="3868340"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1878806"/>
            <a:ext cx="3887391"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10" name="Straight Connector 7">
            <a:extLst>
              <a:ext uri="{FF2B5EF4-FFF2-40B4-BE49-F238E27FC236}">
                <a16:creationId xmlns:a16="http://schemas.microsoft.com/office/drawing/2014/main" id="{74EDCB27-6952-51CD-E991-751C483CC92C}"/>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029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548301"/>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6" name="Straight Connector 7">
            <a:extLst>
              <a:ext uri="{FF2B5EF4-FFF2-40B4-BE49-F238E27FC236}">
                <a16:creationId xmlns:a16="http://schemas.microsoft.com/office/drawing/2014/main" id="{1FF17A07-F905-C713-84B6-1A543A62E8A6}"/>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912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spTree>
    <p:extLst>
      <p:ext uri="{BB962C8B-B14F-4D97-AF65-F5344CB8AC3E}">
        <p14:creationId xmlns:p14="http://schemas.microsoft.com/office/powerpoint/2010/main" val="3149054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8" name="Straight Connector 7">
            <a:extLst>
              <a:ext uri="{FF2B5EF4-FFF2-40B4-BE49-F238E27FC236}">
                <a16:creationId xmlns:a16="http://schemas.microsoft.com/office/drawing/2014/main" id="{635C1F2C-0E2B-BE15-D279-E2586E8D6F58}"/>
              </a:ext>
            </a:extLst>
          </p:cNvPr>
          <p:cNvCxnSpPr>
            <a:cxnSpLocks/>
          </p:cNvCxnSpPr>
          <p:nvPr userDrawn="1"/>
        </p:nvCxnSpPr>
        <p:spPr>
          <a:xfrm>
            <a:off x="629841" y="1519084"/>
            <a:ext cx="2949178"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428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8F3DB5-B86E-6348-BEE8-43191AB2B1CD}"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1345985-AB7A-FA48-81E5-C89F2032EE60}" type="slidenum">
              <a:rPr kumimoji="1" lang="ja-JP" altLang="en-US" smtClean="0"/>
              <a:t>‹#›</a:t>
            </a:fld>
            <a:endParaRPr kumimoji="1" lang="ja-JP" altLang="en-US"/>
          </a:p>
        </p:txBody>
      </p:sp>
    </p:spTree>
    <p:extLst>
      <p:ext uri="{BB962C8B-B14F-4D97-AF65-F5344CB8AC3E}">
        <p14:creationId xmlns:p14="http://schemas.microsoft.com/office/powerpoint/2010/main" val="1763636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8" name="Straight Connector 7">
            <a:extLst>
              <a:ext uri="{FF2B5EF4-FFF2-40B4-BE49-F238E27FC236}">
                <a16:creationId xmlns:a16="http://schemas.microsoft.com/office/drawing/2014/main" id="{F1D1FAE2-7806-46BF-99D4-60088659DEA9}"/>
              </a:ext>
            </a:extLst>
          </p:cNvPr>
          <p:cNvCxnSpPr>
            <a:cxnSpLocks/>
          </p:cNvCxnSpPr>
          <p:nvPr userDrawn="1"/>
        </p:nvCxnSpPr>
        <p:spPr>
          <a:xfrm>
            <a:off x="629841" y="1519084"/>
            <a:ext cx="2949178"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94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B57A6125-1F21-3816-E7D7-328FE8290AFF}"/>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445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spTree>
    <p:extLst>
      <p:ext uri="{BB962C8B-B14F-4D97-AF65-F5344CB8AC3E}">
        <p14:creationId xmlns:p14="http://schemas.microsoft.com/office/powerpoint/2010/main" val="116990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D8F3DB5-B86E-6348-BEE8-43191AB2B1CD}"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1345985-AB7A-FA48-81E5-C89F2032EE60}" type="slidenum">
              <a:rPr kumimoji="1" lang="ja-JP" altLang="en-US" smtClean="0"/>
              <a:t>‹#›</a:t>
            </a:fld>
            <a:endParaRPr kumimoji="1" lang="ja-JP" altLang="en-US"/>
          </a:p>
        </p:txBody>
      </p:sp>
    </p:spTree>
    <p:extLst>
      <p:ext uri="{BB962C8B-B14F-4D97-AF65-F5344CB8AC3E}">
        <p14:creationId xmlns:p14="http://schemas.microsoft.com/office/powerpoint/2010/main" val="2633091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D8F3DB5-B86E-6348-BEE8-43191AB2B1CD}"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1345985-AB7A-FA48-81E5-C89F2032EE60}" type="slidenum">
              <a:rPr kumimoji="1" lang="ja-JP" altLang="en-US" smtClean="0"/>
              <a:t>‹#›</a:t>
            </a:fld>
            <a:endParaRPr kumimoji="1" lang="ja-JP" altLang="en-US"/>
          </a:p>
        </p:txBody>
      </p:sp>
    </p:spTree>
    <p:extLst>
      <p:ext uri="{BB962C8B-B14F-4D97-AF65-F5344CB8AC3E}">
        <p14:creationId xmlns:p14="http://schemas.microsoft.com/office/powerpoint/2010/main" val="348824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29842" y="1878806"/>
            <a:ext cx="3868340"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1878806"/>
            <a:ext cx="3887391"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D8F3DB5-B86E-6348-BEE8-43191AB2B1CD}" type="datetimeFigureOut">
              <a:rPr kumimoji="1" lang="ja-JP" altLang="en-US" smtClean="0"/>
              <a:t>2026/2/26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1345985-AB7A-FA48-81E5-C89F2032EE60}" type="slidenum">
              <a:rPr kumimoji="1" lang="ja-JP" altLang="en-US" smtClean="0"/>
              <a:t>‹#›</a:t>
            </a:fld>
            <a:endParaRPr kumimoji="1" lang="ja-JP" altLang="en-US"/>
          </a:p>
        </p:txBody>
      </p:sp>
    </p:spTree>
    <p:extLst>
      <p:ext uri="{BB962C8B-B14F-4D97-AF65-F5344CB8AC3E}">
        <p14:creationId xmlns:p14="http://schemas.microsoft.com/office/powerpoint/2010/main" val="411801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D8F3DB5-B86E-6348-BEE8-43191AB2B1CD}" type="datetimeFigureOut">
              <a:rPr kumimoji="1" lang="ja-JP" altLang="en-US" smtClean="0"/>
              <a:t>2026/2/26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1345985-AB7A-FA48-81E5-C89F2032EE60}" type="slidenum">
              <a:rPr kumimoji="1" lang="ja-JP" altLang="en-US" smtClean="0"/>
              <a:t>‹#›</a:t>
            </a:fld>
            <a:endParaRPr kumimoji="1" lang="ja-JP" altLang="en-US"/>
          </a:p>
        </p:txBody>
      </p:sp>
    </p:spTree>
    <p:extLst>
      <p:ext uri="{BB962C8B-B14F-4D97-AF65-F5344CB8AC3E}">
        <p14:creationId xmlns:p14="http://schemas.microsoft.com/office/powerpoint/2010/main" val="2243335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F3DB5-B86E-6348-BEE8-43191AB2B1CD}" type="datetimeFigureOut">
              <a:rPr kumimoji="1" lang="ja-JP" altLang="en-US" smtClean="0"/>
              <a:t>2026/2/26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1345985-AB7A-FA48-81E5-C89F2032EE60}" type="slidenum">
              <a:rPr kumimoji="1" lang="ja-JP" altLang="en-US" smtClean="0"/>
              <a:t>‹#›</a:t>
            </a:fld>
            <a:endParaRPr kumimoji="1" lang="ja-JP" altLang="en-US"/>
          </a:p>
        </p:txBody>
      </p:sp>
    </p:spTree>
    <p:extLst>
      <p:ext uri="{BB962C8B-B14F-4D97-AF65-F5344CB8AC3E}">
        <p14:creationId xmlns:p14="http://schemas.microsoft.com/office/powerpoint/2010/main" val="207797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8F3DB5-B86E-6348-BEE8-43191AB2B1CD}"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1345985-AB7A-FA48-81E5-C89F2032EE60}" type="slidenum">
              <a:rPr kumimoji="1" lang="ja-JP" altLang="en-US" smtClean="0"/>
              <a:t>‹#›</a:t>
            </a:fld>
            <a:endParaRPr kumimoji="1" lang="ja-JP" altLang="en-US"/>
          </a:p>
        </p:txBody>
      </p:sp>
    </p:spTree>
    <p:extLst>
      <p:ext uri="{BB962C8B-B14F-4D97-AF65-F5344CB8AC3E}">
        <p14:creationId xmlns:p14="http://schemas.microsoft.com/office/powerpoint/2010/main" val="4023168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8F3DB5-B86E-6348-BEE8-43191AB2B1CD}"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1345985-AB7A-FA48-81E5-C89F2032EE60}" type="slidenum">
              <a:rPr kumimoji="1" lang="ja-JP" altLang="en-US" smtClean="0"/>
              <a:t>‹#›</a:t>
            </a:fld>
            <a:endParaRPr kumimoji="1" lang="ja-JP" altLang="en-US"/>
          </a:p>
        </p:txBody>
      </p:sp>
    </p:spTree>
    <p:extLst>
      <p:ext uri="{BB962C8B-B14F-4D97-AF65-F5344CB8AC3E}">
        <p14:creationId xmlns:p14="http://schemas.microsoft.com/office/powerpoint/2010/main" val="599459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0D8F3DB5-B86E-6348-BEE8-43191AB2B1CD}" type="datetimeFigureOut">
              <a:rPr kumimoji="1" lang="ja-JP" altLang="en-US" smtClean="0"/>
              <a:t>2026/2/26</a:t>
            </a:fld>
            <a:endParaRPr kumimoji="1" lang="ja-JP"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C1345985-AB7A-FA48-81E5-C89F2032EE60}" type="slidenum">
              <a:rPr kumimoji="1" lang="ja-JP" altLang="en-US" smtClean="0"/>
              <a:t>‹#›</a:t>
            </a:fld>
            <a:endParaRPr kumimoji="1" lang="ja-JP" altLang="en-US"/>
          </a:p>
        </p:txBody>
      </p:sp>
    </p:spTree>
    <p:extLst>
      <p:ext uri="{BB962C8B-B14F-4D97-AF65-F5344CB8AC3E}">
        <p14:creationId xmlns:p14="http://schemas.microsoft.com/office/powerpoint/2010/main" val="3804587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D42A58-B4D9-4981-9CCD-B973205798A3}" type="slidenum">
              <a:rPr kumimoji="1" lang="ja-JP" altLang="en-US" smtClean="0"/>
              <a:t>‹#›</a:t>
            </a:fld>
            <a:endParaRPr kumimoji="1" lang="ja-JP" altLang="en-US"/>
          </a:p>
        </p:txBody>
      </p:sp>
    </p:spTree>
    <p:extLst>
      <p:ext uri="{BB962C8B-B14F-4D97-AF65-F5344CB8AC3E}">
        <p14:creationId xmlns:p14="http://schemas.microsoft.com/office/powerpoint/2010/main" val="22429630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wav"/><Relationship Id="rId7" Type="http://schemas.openxmlformats.org/officeDocument/2006/relationships/notesSlide" Target="../notesSlides/notesSlide4.xml"/><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slideLayout" Target="../slideLayouts/slideLayout13.xml"/><Relationship Id="rId5" Type="http://schemas.openxmlformats.org/officeDocument/2006/relationships/audio" Target="../media/media4.wav"/><Relationship Id="rId4" Type="http://schemas.microsoft.com/office/2007/relationships/media" Target="../media/media4.wav"/><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54801-EA75-BF45-8ABD-83F4240F9225}"/>
              </a:ext>
            </a:extLst>
          </p:cNvPr>
          <p:cNvSpPr>
            <a:spLocks noGrp="1"/>
          </p:cNvSpPr>
          <p:nvPr>
            <p:ph type="title"/>
          </p:nvPr>
        </p:nvSpPr>
        <p:spPr/>
        <p:txBody>
          <a:bodyPr/>
          <a:lstStyle/>
          <a:p>
            <a:r>
              <a:rPr kumimoji="1" lang="ja-JP" altLang="en-US"/>
              <a:t>原子力災害医療</a:t>
            </a:r>
            <a:r>
              <a:rPr kumimoji="1" lang="en-US" altLang="ja-JP"/>
              <a:t> </a:t>
            </a:r>
            <a:r>
              <a:rPr kumimoji="1" lang="ja-JP" altLang="en-US"/>
              <a:t>専門研修</a:t>
            </a:r>
            <a:br>
              <a:rPr kumimoji="1" lang="en-US" altLang="ja-JP"/>
            </a:br>
            <a:r>
              <a:rPr kumimoji="1" lang="ja-JP" altLang="en-US"/>
              <a:t>実習の指導ポイント</a:t>
            </a:r>
          </a:p>
        </p:txBody>
      </p:sp>
      <p:sp>
        <p:nvSpPr>
          <p:cNvPr id="3" name="テキスト プレースホルダー 2">
            <a:extLst>
              <a:ext uri="{FF2B5EF4-FFF2-40B4-BE49-F238E27FC236}">
                <a16:creationId xmlns:a16="http://schemas.microsoft.com/office/drawing/2014/main" id="{56E97092-754F-954A-930E-FA6CFC207AAC}"/>
              </a:ext>
            </a:extLst>
          </p:cNvPr>
          <p:cNvSpPr>
            <a:spLocks noGrp="1"/>
          </p:cNvSpPr>
          <p:nvPr>
            <p:ph type="body" idx="1"/>
          </p:nvPr>
        </p:nvSpPr>
        <p:spPr/>
        <p:txBody>
          <a:bodyPr vert="horz" lIns="91440" tIns="45720" rIns="91440" bIns="45720" rtlCol="0" anchor="t">
            <a:normAutofit/>
          </a:bodyPr>
          <a:lstStyle/>
          <a:p>
            <a:r>
              <a:rPr kumimoji="1" lang="ja-JP" altLang="en-US">
                <a:ea typeface="游ゴシック"/>
              </a:rPr>
              <a:t>講師養成研修　テキスト　</a:t>
            </a:r>
            <a:r>
              <a:rPr kumimoji="1" lang="en-US" altLang="ja-JP">
                <a:ea typeface="游ゴシック"/>
              </a:rPr>
              <a:t>Ver.</a:t>
            </a:r>
            <a:r>
              <a:rPr lang="en-US" altLang="ja-JP">
                <a:ea typeface="游ゴシック"/>
              </a:rPr>
              <a:t>202602</a:t>
            </a:r>
            <a:endParaRPr kumimoji="1" lang="ja-JP" altLang="en-US"/>
          </a:p>
        </p:txBody>
      </p:sp>
      <p:pic>
        <p:nvPicPr>
          <p:cNvPr id="5" name="講師-表紙">
            <a:hlinkClick r:id="" action="ppaction://media"/>
            <a:extLst>
              <a:ext uri="{FF2B5EF4-FFF2-40B4-BE49-F238E27FC236}">
                <a16:creationId xmlns:a16="http://schemas.microsoft.com/office/drawing/2014/main" id="{AE12709A-9CA7-BCC5-22C9-18EA62A17F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4567238"/>
            <a:ext cx="609600" cy="609600"/>
          </a:xfrm>
          <a:prstGeom prst="rect">
            <a:avLst/>
          </a:prstGeom>
        </p:spPr>
      </p:pic>
    </p:spTree>
    <p:extLst>
      <p:ext uri="{BB962C8B-B14F-4D97-AF65-F5344CB8AC3E}">
        <p14:creationId xmlns:p14="http://schemas.microsoft.com/office/powerpoint/2010/main" val="1582255373"/>
      </p:ext>
    </p:extLst>
  </p:cSld>
  <p:clrMapOvr>
    <a:masterClrMapping/>
  </p:clrMapOvr>
  <mc:AlternateContent xmlns:mc="http://schemas.openxmlformats.org/markup-compatibility/2006" xmlns:p14="http://schemas.microsoft.com/office/powerpoint/2010/main">
    <mc:Choice Requires="p14">
      <p:transition spd="slow" p14:dur="3000" advClick="0" advTm="55000"/>
    </mc:Choice>
    <mc:Fallback xmlns="">
      <p:transition spd="slow" advClick="0"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BAE16-0526-4012-B47F-1FBC76AA49F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95CF3B0-072D-2396-6EEF-C54D3D23B63C}"/>
              </a:ext>
            </a:extLst>
          </p:cNvPr>
          <p:cNvSpPr>
            <a:spLocks noGrp="1"/>
          </p:cNvSpPr>
          <p:nvPr>
            <p:ph type="title"/>
          </p:nvPr>
        </p:nvSpPr>
        <p:spPr/>
        <p:txBody>
          <a:bodyPr/>
          <a:lstStyle/>
          <a:p>
            <a:r>
              <a:rPr kumimoji="1" lang="ja-JP" altLang="en-US"/>
              <a:t>講義１</a:t>
            </a:r>
            <a:br>
              <a:rPr kumimoji="1" lang="en-US" altLang="ja-JP"/>
            </a:br>
            <a:r>
              <a:rPr lang="ja-JP" altLang="en-US"/>
              <a:t>測定器の取扱実習</a:t>
            </a:r>
            <a:endParaRPr kumimoji="1" lang="ja-JP" altLang="en-US"/>
          </a:p>
        </p:txBody>
      </p:sp>
      <p:sp>
        <p:nvSpPr>
          <p:cNvPr id="3" name="テキスト プレースホルダー 2">
            <a:extLst>
              <a:ext uri="{FF2B5EF4-FFF2-40B4-BE49-F238E27FC236}">
                <a16:creationId xmlns:a16="http://schemas.microsoft.com/office/drawing/2014/main" id="{7C109574-E932-46B3-1AA4-EAABDD001E17}"/>
              </a:ext>
            </a:extLst>
          </p:cNvPr>
          <p:cNvSpPr>
            <a:spLocks noGrp="1"/>
          </p:cNvSpPr>
          <p:nvPr>
            <p:ph type="body" idx="1"/>
          </p:nvPr>
        </p:nvSpPr>
        <p:spPr/>
        <p:txBody>
          <a:bodyPr/>
          <a:lstStyle/>
          <a:p>
            <a:r>
              <a:rPr kumimoji="1" lang="ja-JP" altLang="en-US"/>
              <a:t>講師養成研修</a:t>
            </a:r>
          </a:p>
        </p:txBody>
      </p:sp>
    </p:spTree>
    <p:extLst>
      <p:ext uri="{BB962C8B-B14F-4D97-AF65-F5344CB8AC3E}">
        <p14:creationId xmlns:p14="http://schemas.microsoft.com/office/powerpoint/2010/main" val="1387711783"/>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9F593C0-D41D-6678-6B9A-C729B863599F}"/>
              </a:ext>
            </a:extLst>
          </p:cNvPr>
          <p:cNvSpPr>
            <a:spLocks noGrp="1"/>
          </p:cNvSpPr>
          <p:nvPr>
            <p:ph type="title"/>
          </p:nvPr>
        </p:nvSpPr>
        <p:spPr>
          <a:xfrm>
            <a:off x="628650" y="273844"/>
            <a:ext cx="7886700" cy="548300"/>
          </a:xfrm>
        </p:spPr>
        <p:txBody>
          <a:bodyPr/>
          <a:lstStyle/>
          <a:p>
            <a:r>
              <a:rPr lang="ja-JP" altLang="en-US"/>
              <a:t>測定器の取扱実習</a:t>
            </a:r>
          </a:p>
        </p:txBody>
      </p:sp>
      <p:sp>
        <p:nvSpPr>
          <p:cNvPr id="5" name="コンテンツ プレースホルダー 4">
            <a:extLst>
              <a:ext uri="{FF2B5EF4-FFF2-40B4-BE49-F238E27FC236}">
                <a16:creationId xmlns:a16="http://schemas.microsoft.com/office/drawing/2014/main" id="{54802FD2-9A28-7DEC-8DFD-8FE180E5D9C6}"/>
              </a:ext>
            </a:extLst>
          </p:cNvPr>
          <p:cNvSpPr>
            <a:spLocks noGrp="1"/>
          </p:cNvSpPr>
          <p:nvPr>
            <p:ph idx="1"/>
          </p:nvPr>
        </p:nvSpPr>
        <p:spPr>
          <a:xfrm>
            <a:off x="628650" y="907777"/>
            <a:ext cx="7886700" cy="3724945"/>
          </a:xfrm>
        </p:spPr>
        <p:txBody>
          <a:bodyPr>
            <a:normAutofit lnSpcReduction="10000"/>
          </a:bodyPr>
          <a:lstStyle/>
          <a:p>
            <a:r>
              <a:rPr lang="en-US" altLang="ja-JP" dirty="0"/>
              <a:t>【</a:t>
            </a:r>
            <a:r>
              <a:rPr lang="ja-JP" altLang="en-US"/>
              <a:t>目的</a:t>
            </a:r>
            <a:r>
              <a:rPr lang="en-US" altLang="ja-JP" dirty="0"/>
              <a:t>】</a:t>
            </a:r>
            <a:r>
              <a:rPr lang="ja-JP" altLang="en-US"/>
              <a:t>放射線測定器の種類を理解し、適切な放射線測定器を使って汚染検査、空間線量率の測定ができる。</a:t>
            </a:r>
            <a:endParaRPr lang="en-US" altLang="ja-JP" dirty="0"/>
          </a:p>
          <a:p>
            <a:r>
              <a:rPr lang="en-US" altLang="ja-JP" dirty="0"/>
              <a:t>【</a:t>
            </a:r>
            <a:r>
              <a:rPr lang="ja-JP" altLang="en-US"/>
              <a:t>時間</a:t>
            </a:r>
            <a:r>
              <a:rPr lang="en-US" altLang="ja-JP" dirty="0"/>
              <a:t>】120</a:t>
            </a:r>
            <a:r>
              <a:rPr lang="ja-JP" altLang="en-US"/>
              <a:t>分</a:t>
            </a:r>
            <a:endParaRPr lang="en-US" altLang="ja-JP" dirty="0"/>
          </a:p>
          <a:p>
            <a:r>
              <a:rPr lang="en-US" altLang="ja-JP" dirty="0"/>
              <a:t>【</a:t>
            </a:r>
            <a:r>
              <a:rPr lang="ja-JP" altLang="en-US"/>
              <a:t>準備</a:t>
            </a:r>
            <a:r>
              <a:rPr lang="en-US" altLang="ja-JP" dirty="0"/>
              <a:t>】</a:t>
            </a:r>
            <a:r>
              <a:rPr lang="ja-JP" altLang="en-US"/>
              <a:t>受講者の人数に応じて準備する。</a:t>
            </a:r>
            <a:endParaRPr lang="en-US" altLang="ja-JP" dirty="0"/>
          </a:p>
          <a:p>
            <a:r>
              <a:rPr lang="en-US" altLang="ja-JP" dirty="0"/>
              <a:t>GM</a:t>
            </a:r>
            <a:r>
              <a:rPr lang="ja-JP" altLang="en-US"/>
              <a:t>サーベイメータ</a:t>
            </a:r>
            <a:endParaRPr lang="en-US" altLang="ja-JP" dirty="0"/>
          </a:p>
          <a:p>
            <a:r>
              <a:rPr lang="en-US" altLang="ja-JP" dirty="0" err="1"/>
              <a:t>NaI</a:t>
            </a:r>
            <a:r>
              <a:rPr lang="en-US" altLang="ja-JP" dirty="0"/>
              <a:t>(Tl)</a:t>
            </a:r>
            <a:r>
              <a:rPr lang="ja-JP" altLang="en-US"/>
              <a:t>シンチレーションサーベイメータ</a:t>
            </a:r>
            <a:endParaRPr lang="en-US" altLang="ja-JP" dirty="0"/>
          </a:p>
          <a:p>
            <a:r>
              <a:rPr lang="ja-JP" altLang="en-US"/>
              <a:t>線源；</a:t>
            </a:r>
            <a:r>
              <a:rPr lang="en-US" altLang="ja-JP" dirty="0"/>
              <a:t>Sr-90/Y-90</a:t>
            </a:r>
            <a:r>
              <a:rPr lang="ja-JP" altLang="en-US"/>
              <a:t>、</a:t>
            </a:r>
            <a:r>
              <a:rPr lang="en-US" altLang="ja-JP" dirty="0"/>
              <a:t>Cs-137</a:t>
            </a:r>
          </a:p>
          <a:p>
            <a:r>
              <a:rPr lang="ja-JP" altLang="en-US"/>
              <a:t>遮へい板；アルミ、鉄、銅、鉛など</a:t>
            </a:r>
            <a:endParaRPr lang="en-US" altLang="ja-JP" dirty="0"/>
          </a:p>
          <a:p>
            <a:r>
              <a:rPr lang="ja-JP" altLang="en-US"/>
              <a:t>定規（メジャー）、ストップウォッチ</a:t>
            </a:r>
            <a:endParaRPr lang="en-US" altLang="ja-JP" dirty="0"/>
          </a:p>
          <a:p>
            <a:r>
              <a:rPr lang="ja-JP" altLang="en-US"/>
              <a:t>記録用紙</a:t>
            </a:r>
            <a:endParaRPr lang="en-US" altLang="ja-JP" dirty="0"/>
          </a:p>
        </p:txBody>
      </p:sp>
      <p:sp>
        <p:nvSpPr>
          <p:cNvPr id="2" name="テキスト ボックス 1">
            <a:extLst>
              <a:ext uri="{FF2B5EF4-FFF2-40B4-BE49-F238E27FC236}">
                <a16:creationId xmlns:a16="http://schemas.microsoft.com/office/drawing/2014/main" id="{A22A7458-71CB-90F9-1E1A-9F8220F402B3}"/>
              </a:ext>
            </a:extLst>
          </p:cNvPr>
          <p:cNvSpPr txBox="1"/>
          <p:nvPr/>
        </p:nvSpPr>
        <p:spPr>
          <a:xfrm>
            <a:off x="8486128" y="0"/>
            <a:ext cx="574196" cy="2482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講義１</a:t>
            </a:r>
          </a:p>
        </p:txBody>
      </p:sp>
      <p:pic>
        <p:nvPicPr>
          <p:cNvPr id="3" name="講師-講義1-1">
            <a:hlinkClick r:id="" action="ppaction://media"/>
            <a:extLst>
              <a:ext uri="{FF2B5EF4-FFF2-40B4-BE49-F238E27FC236}">
                <a16:creationId xmlns:a16="http://schemas.microsoft.com/office/drawing/2014/main" id="{C467C879-2E43-9381-D429-6E7708F86A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4501323"/>
            <a:ext cx="609600" cy="609600"/>
          </a:xfrm>
          <a:prstGeom prst="rect">
            <a:avLst/>
          </a:prstGeom>
        </p:spPr>
      </p:pic>
    </p:spTree>
    <p:extLst>
      <p:ext uri="{BB962C8B-B14F-4D97-AF65-F5344CB8AC3E}">
        <p14:creationId xmlns:p14="http://schemas.microsoft.com/office/powerpoint/2010/main" val="2884961997"/>
      </p:ext>
    </p:extLst>
  </p:cSld>
  <p:clrMapOvr>
    <a:masterClrMapping/>
  </p:clrMapOvr>
  <mc:AlternateContent xmlns:mc="http://schemas.openxmlformats.org/markup-compatibility/2006" xmlns:p14="http://schemas.microsoft.com/office/powerpoint/2010/main">
    <mc:Choice Requires="p14">
      <p:transition spd="slow" p14:dur="3000" advClick="0" advTm="201000"/>
    </mc:Choice>
    <mc:Fallback xmlns="">
      <p:transition spd="slow" advClick="0" advTm="2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9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86E34-4761-7258-3989-BAEE6FE1C49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B41C4D9-8548-A65D-5B88-9DAA2B84184B}"/>
              </a:ext>
            </a:extLst>
          </p:cNvPr>
          <p:cNvSpPr>
            <a:spLocks noGrp="1"/>
          </p:cNvSpPr>
          <p:nvPr>
            <p:ph type="title"/>
          </p:nvPr>
        </p:nvSpPr>
        <p:spPr/>
        <p:txBody>
          <a:bodyPr/>
          <a:lstStyle/>
          <a:p>
            <a:r>
              <a:rPr lang="ja-JP" altLang="en-US"/>
              <a:t>測定器の取扱実習</a:t>
            </a:r>
            <a:r>
              <a:rPr lang="en-US" altLang="ja-JP">
                <a:solidFill>
                  <a:prstClr val="black"/>
                </a:solidFill>
              </a:rPr>
              <a:t>【</a:t>
            </a:r>
            <a:r>
              <a:rPr lang="ja-JP" altLang="en-US"/>
              <a:t>内容・手順</a:t>
            </a:r>
            <a:r>
              <a:rPr lang="en-US" altLang="ja-JP">
                <a:solidFill>
                  <a:prstClr val="black"/>
                </a:solidFill>
              </a:rPr>
              <a:t>】</a:t>
            </a:r>
            <a:endParaRPr kumimoji="1" lang="ja-JP" altLang="en-US"/>
          </a:p>
        </p:txBody>
      </p:sp>
      <p:sp>
        <p:nvSpPr>
          <p:cNvPr id="3" name="コンテンツ プレースホルダー 2">
            <a:extLst>
              <a:ext uri="{FF2B5EF4-FFF2-40B4-BE49-F238E27FC236}">
                <a16:creationId xmlns:a16="http://schemas.microsoft.com/office/drawing/2014/main" id="{6F588046-9968-A3C0-4047-2B28919A4209}"/>
              </a:ext>
            </a:extLst>
          </p:cNvPr>
          <p:cNvSpPr>
            <a:spLocks noGrp="1"/>
          </p:cNvSpPr>
          <p:nvPr>
            <p:ph idx="1"/>
          </p:nvPr>
        </p:nvSpPr>
        <p:spPr>
          <a:xfrm>
            <a:off x="337050" y="961903"/>
            <a:ext cx="8469900" cy="2892075"/>
          </a:xfrm>
        </p:spPr>
        <p:txBody>
          <a:bodyPr>
            <a:normAutofit lnSpcReduction="10000"/>
          </a:bodyPr>
          <a:lstStyle/>
          <a:p>
            <a:pPr marL="398860" indent="-398860">
              <a:buFont typeface="+mj-lt"/>
              <a:buAutoNum type="arabicPeriod"/>
            </a:pPr>
            <a:r>
              <a:rPr lang="ja-JP" altLang="en-US" sz="1800"/>
              <a:t>放射線測定器の種類を説明</a:t>
            </a:r>
            <a:endParaRPr lang="en-US" altLang="ja-JP" sz="1800"/>
          </a:p>
          <a:p>
            <a:pPr marL="398860" indent="-398860">
              <a:buFont typeface="+mj-lt"/>
              <a:buAutoNum type="arabicPeriod"/>
            </a:pPr>
            <a:r>
              <a:rPr lang="ja-JP" altLang="en-US" sz="1800"/>
              <a:t>主に</a:t>
            </a:r>
            <a:r>
              <a:rPr lang="en-US" altLang="ja-JP" sz="1800"/>
              <a:t>GM</a:t>
            </a:r>
            <a:r>
              <a:rPr lang="ja-JP" altLang="en-US" sz="1800"/>
              <a:t>サーベイメータを使用して次の実習を行う。</a:t>
            </a:r>
            <a:endParaRPr lang="en-US" altLang="ja-JP" sz="1800"/>
          </a:p>
          <a:p>
            <a:pPr marL="870347" lvl="1" indent="-389335">
              <a:buFont typeface="+mj-ea"/>
              <a:buAutoNum type="circleNumDbPlain"/>
            </a:pPr>
            <a:r>
              <a:rPr lang="ja-JP" altLang="en-US"/>
              <a:t>校正日確認、動作確認、バックグラウンド測定</a:t>
            </a:r>
            <a:endParaRPr lang="en-US" altLang="ja-JP"/>
          </a:p>
          <a:p>
            <a:pPr marL="870347" lvl="1" indent="-389335">
              <a:buFont typeface="+mj-ea"/>
              <a:buAutoNum type="circleNumDbPlain"/>
            </a:pPr>
            <a:r>
              <a:rPr lang="ja-JP" altLang="en-US"/>
              <a:t>時定数と測定時間の関係；</a:t>
            </a:r>
            <a:r>
              <a:rPr lang="ja-JP" altLang="en-US">
                <a:solidFill>
                  <a:srgbClr val="FF0000"/>
                </a:solidFill>
              </a:rPr>
              <a:t>指示値が安定するには、時定数の３倍の時間を要する。</a:t>
            </a:r>
            <a:endParaRPr lang="en-US" altLang="ja-JP">
              <a:solidFill>
                <a:srgbClr val="FF0000"/>
              </a:solidFill>
            </a:endParaRPr>
          </a:p>
          <a:p>
            <a:pPr marL="870347" lvl="1" indent="-389335">
              <a:buFont typeface="+mj-ea"/>
              <a:buAutoNum type="circleNumDbPlain"/>
            </a:pPr>
            <a:r>
              <a:rPr lang="ja-JP" altLang="en-US"/>
              <a:t>スキャニングスピード；</a:t>
            </a:r>
            <a:r>
              <a:rPr lang="ja-JP" altLang="en-US">
                <a:solidFill>
                  <a:srgbClr val="FF0000"/>
                </a:solidFill>
              </a:rPr>
              <a:t>プローブを動かす速度が速いと汚染を見逃すことがある。</a:t>
            </a:r>
            <a:endParaRPr lang="en-US" altLang="ja-JP">
              <a:solidFill>
                <a:srgbClr val="FF0000"/>
              </a:solidFill>
            </a:endParaRPr>
          </a:p>
          <a:p>
            <a:pPr marL="870347" lvl="1" indent="-389335">
              <a:buFont typeface="+mj-ea"/>
              <a:buAutoNum type="circleNumDbPlain"/>
            </a:pPr>
            <a:r>
              <a:rPr lang="ja-JP" altLang="en-US"/>
              <a:t>放射線と距離；</a:t>
            </a:r>
            <a:r>
              <a:rPr lang="ja-JP" altLang="en-US">
                <a:solidFill>
                  <a:srgbClr val="FF0000"/>
                </a:solidFill>
              </a:rPr>
              <a:t>測定箇所とプローブが離れすぎると汚染を見逃すことがある。</a:t>
            </a:r>
            <a:endParaRPr lang="en-US" altLang="ja-JP">
              <a:solidFill>
                <a:srgbClr val="FF0000"/>
              </a:solidFill>
            </a:endParaRPr>
          </a:p>
          <a:p>
            <a:pPr marL="870347" lvl="1" indent="-389335">
              <a:buFont typeface="+mj-ea"/>
              <a:buAutoNum type="circleNumDbPlain"/>
            </a:pPr>
            <a:r>
              <a:rPr lang="ja-JP" altLang="en-US"/>
              <a:t>放射線と遮へい；</a:t>
            </a:r>
            <a:r>
              <a:rPr lang="ja-JP" altLang="en-US">
                <a:solidFill>
                  <a:srgbClr val="FF0000"/>
                </a:solidFill>
              </a:rPr>
              <a:t>測定箇所とプローブの間に遮へい物があると指示値が小さくなる。</a:t>
            </a:r>
            <a:endParaRPr lang="en-US" altLang="ja-JP">
              <a:solidFill>
                <a:srgbClr val="FF0000"/>
              </a:solidFill>
            </a:endParaRPr>
          </a:p>
        </p:txBody>
      </p:sp>
      <p:grpSp>
        <p:nvGrpSpPr>
          <p:cNvPr id="4" name="グループ化 3">
            <a:extLst>
              <a:ext uri="{FF2B5EF4-FFF2-40B4-BE49-F238E27FC236}">
                <a16:creationId xmlns:a16="http://schemas.microsoft.com/office/drawing/2014/main" id="{7B9A7F2B-773C-9692-EE9C-DE008C1C6621}"/>
              </a:ext>
            </a:extLst>
          </p:cNvPr>
          <p:cNvGrpSpPr/>
          <p:nvPr/>
        </p:nvGrpSpPr>
        <p:grpSpPr>
          <a:xfrm>
            <a:off x="3225869" y="3679461"/>
            <a:ext cx="4321010" cy="1540051"/>
            <a:chOff x="2820716" y="1431640"/>
            <a:chExt cx="5761346" cy="2053401"/>
          </a:xfrm>
        </p:grpSpPr>
        <p:grpSp>
          <p:nvGrpSpPr>
            <p:cNvPr id="5" name="グループ化 4">
              <a:extLst>
                <a:ext uri="{FF2B5EF4-FFF2-40B4-BE49-F238E27FC236}">
                  <a16:creationId xmlns:a16="http://schemas.microsoft.com/office/drawing/2014/main" id="{F2B38ED1-6F9A-2F48-8C40-B4D7F64A2CBD}"/>
                </a:ext>
              </a:extLst>
            </p:cNvPr>
            <p:cNvGrpSpPr>
              <a:grpSpLocks noChangeAspect="1"/>
            </p:cNvGrpSpPr>
            <p:nvPr/>
          </p:nvGrpSpPr>
          <p:grpSpPr>
            <a:xfrm>
              <a:off x="3720754" y="1911813"/>
              <a:ext cx="1901754" cy="1573228"/>
              <a:chOff x="3012265" y="1590718"/>
              <a:chExt cx="3302322" cy="2731848"/>
            </a:xfrm>
          </p:grpSpPr>
          <p:grpSp>
            <p:nvGrpSpPr>
              <p:cNvPr id="40" name="グループ化 39">
                <a:extLst>
                  <a:ext uri="{FF2B5EF4-FFF2-40B4-BE49-F238E27FC236}">
                    <a16:creationId xmlns:a16="http://schemas.microsoft.com/office/drawing/2014/main" id="{A8F0B691-177F-3A8E-F4CD-C2EF92A92DAC}"/>
                  </a:ext>
                </a:extLst>
              </p:cNvPr>
              <p:cNvGrpSpPr/>
              <p:nvPr/>
            </p:nvGrpSpPr>
            <p:grpSpPr>
              <a:xfrm>
                <a:off x="3039358" y="2046217"/>
                <a:ext cx="3275229" cy="2276349"/>
                <a:chOff x="2087984" y="2203468"/>
                <a:chExt cx="3610332" cy="2509253"/>
              </a:xfrm>
            </p:grpSpPr>
            <p:grpSp>
              <p:nvGrpSpPr>
                <p:cNvPr id="51" name="グループ化 50">
                  <a:extLst>
                    <a:ext uri="{FF2B5EF4-FFF2-40B4-BE49-F238E27FC236}">
                      <a16:creationId xmlns:a16="http://schemas.microsoft.com/office/drawing/2014/main" id="{AC709BA3-809E-A413-E616-D8DC579D1474}"/>
                    </a:ext>
                  </a:extLst>
                </p:cNvPr>
                <p:cNvGrpSpPr/>
                <p:nvPr/>
              </p:nvGrpSpPr>
              <p:grpSpPr>
                <a:xfrm>
                  <a:off x="3191327" y="3624718"/>
                  <a:ext cx="705738" cy="486595"/>
                  <a:chOff x="2562437" y="3968300"/>
                  <a:chExt cx="705738" cy="486595"/>
                </a:xfrm>
              </p:grpSpPr>
              <p:cxnSp>
                <p:nvCxnSpPr>
                  <p:cNvPr id="88" name="直線矢印コネクタ 87">
                    <a:extLst>
                      <a:ext uri="{FF2B5EF4-FFF2-40B4-BE49-F238E27FC236}">
                        <a16:creationId xmlns:a16="http://schemas.microsoft.com/office/drawing/2014/main" id="{C1B695E4-855D-26D4-2293-A0B85317D6A6}"/>
                      </a:ext>
                    </a:extLst>
                  </p:cNvPr>
                  <p:cNvCxnSpPr>
                    <a:cxnSpLocks/>
                  </p:cNvCxnSpPr>
                  <p:nvPr/>
                </p:nvCxnSpPr>
                <p:spPr>
                  <a:xfrm flipH="1" flipV="1">
                    <a:off x="3011423" y="3994909"/>
                    <a:ext cx="94140" cy="357742"/>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cxnSp>
                <p:nvCxnSpPr>
                  <p:cNvPr id="89" name="直線矢印コネクタ 88">
                    <a:extLst>
                      <a:ext uri="{FF2B5EF4-FFF2-40B4-BE49-F238E27FC236}">
                        <a16:creationId xmlns:a16="http://schemas.microsoft.com/office/drawing/2014/main" id="{CF60DD9B-5DB9-9AC8-E72B-A88674D58A87}"/>
                      </a:ext>
                    </a:extLst>
                  </p:cNvPr>
                  <p:cNvCxnSpPr>
                    <a:cxnSpLocks/>
                  </p:cNvCxnSpPr>
                  <p:nvPr/>
                </p:nvCxnSpPr>
                <p:spPr>
                  <a:xfrm flipH="1" flipV="1">
                    <a:off x="2562437" y="4037810"/>
                    <a:ext cx="133546" cy="311638"/>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grpSp>
                <p:nvGrpSpPr>
                  <p:cNvPr id="90" name="グループ化 89">
                    <a:extLst>
                      <a:ext uri="{FF2B5EF4-FFF2-40B4-BE49-F238E27FC236}">
                        <a16:creationId xmlns:a16="http://schemas.microsoft.com/office/drawing/2014/main" id="{5E0292FD-07BB-C461-026E-63A827E1CA10}"/>
                      </a:ext>
                    </a:extLst>
                  </p:cNvPr>
                  <p:cNvGrpSpPr/>
                  <p:nvPr/>
                </p:nvGrpSpPr>
                <p:grpSpPr>
                  <a:xfrm>
                    <a:off x="2605162" y="3968300"/>
                    <a:ext cx="663013" cy="486595"/>
                    <a:chOff x="2605162" y="3968300"/>
                    <a:chExt cx="663013" cy="486595"/>
                  </a:xfrm>
                </p:grpSpPr>
                <p:cxnSp>
                  <p:nvCxnSpPr>
                    <p:cNvPr id="91" name="直線矢印コネクタ 90">
                      <a:extLst>
                        <a:ext uri="{FF2B5EF4-FFF2-40B4-BE49-F238E27FC236}">
                          <a16:creationId xmlns:a16="http://schemas.microsoft.com/office/drawing/2014/main" id="{2D7CBAC9-69E5-AB0B-D07E-7AB881606382}"/>
                        </a:ext>
                      </a:extLst>
                    </p:cNvPr>
                    <p:cNvCxnSpPr>
                      <a:cxnSpLocks/>
                    </p:cNvCxnSpPr>
                    <p:nvPr/>
                  </p:nvCxnSpPr>
                  <p:spPr>
                    <a:xfrm flipV="1">
                      <a:off x="2713534" y="4002852"/>
                      <a:ext cx="2520" cy="412511"/>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cxnSp>
                  <p:nvCxnSpPr>
                    <p:cNvPr id="92" name="直線矢印コネクタ 91">
                      <a:extLst>
                        <a:ext uri="{FF2B5EF4-FFF2-40B4-BE49-F238E27FC236}">
                          <a16:creationId xmlns:a16="http://schemas.microsoft.com/office/drawing/2014/main" id="{43173CB9-4743-BDD5-B4CA-1C28288E9811}"/>
                        </a:ext>
                      </a:extLst>
                    </p:cNvPr>
                    <p:cNvCxnSpPr>
                      <a:cxnSpLocks/>
                    </p:cNvCxnSpPr>
                    <p:nvPr/>
                  </p:nvCxnSpPr>
                  <p:spPr>
                    <a:xfrm flipV="1">
                      <a:off x="2759867" y="3968300"/>
                      <a:ext cx="127131" cy="414489"/>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cxnSp>
                  <p:nvCxnSpPr>
                    <p:cNvPr id="93" name="直線矢印コネクタ 92">
                      <a:extLst>
                        <a:ext uri="{FF2B5EF4-FFF2-40B4-BE49-F238E27FC236}">
                          <a16:creationId xmlns:a16="http://schemas.microsoft.com/office/drawing/2014/main" id="{C7321343-977C-6396-9F39-4AFFCA0CF10E}"/>
                        </a:ext>
                      </a:extLst>
                    </p:cNvPr>
                    <p:cNvCxnSpPr>
                      <a:cxnSpLocks/>
                    </p:cNvCxnSpPr>
                    <p:nvPr/>
                  </p:nvCxnSpPr>
                  <p:spPr>
                    <a:xfrm flipV="1">
                      <a:off x="3141044" y="4000874"/>
                      <a:ext cx="127131" cy="414489"/>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grpSp>
                  <p:nvGrpSpPr>
                    <p:cNvPr id="94" name="グループ化 93">
                      <a:extLst>
                        <a:ext uri="{FF2B5EF4-FFF2-40B4-BE49-F238E27FC236}">
                          <a16:creationId xmlns:a16="http://schemas.microsoft.com/office/drawing/2014/main" id="{0501F7B2-8850-2AEE-05FD-8885F22B77D7}"/>
                        </a:ext>
                      </a:extLst>
                    </p:cNvPr>
                    <p:cNvGrpSpPr>
                      <a:grpSpLocks noChangeAspect="1"/>
                    </p:cNvGrpSpPr>
                    <p:nvPr/>
                  </p:nvGrpSpPr>
                  <p:grpSpPr>
                    <a:xfrm>
                      <a:off x="2605162" y="4170354"/>
                      <a:ext cx="284541" cy="284541"/>
                      <a:chOff x="7052484" y="2611986"/>
                      <a:chExt cx="853622" cy="853622"/>
                    </a:xfrm>
                  </p:grpSpPr>
                  <p:sp>
                    <p:nvSpPr>
                      <p:cNvPr id="98" name="フローチャート: 結合子 97">
                        <a:extLst>
                          <a:ext uri="{FF2B5EF4-FFF2-40B4-BE49-F238E27FC236}">
                            <a16:creationId xmlns:a16="http://schemas.microsoft.com/office/drawing/2014/main" id="{7F4FB23D-9208-27E0-0DE1-679B9B4A3D6E}"/>
                          </a:ext>
                        </a:extLst>
                      </p:cNvPr>
                      <p:cNvSpPr>
                        <a:spLocks noChangeAspect="1"/>
                      </p:cNvSpPr>
                      <p:nvPr/>
                    </p:nvSpPr>
                    <p:spPr>
                      <a:xfrm>
                        <a:off x="7052484" y="2611986"/>
                        <a:ext cx="853622" cy="85362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white"/>
                          </a:solidFill>
                          <a:effectLst/>
                          <a:uLnTx/>
                          <a:uFillTx/>
                          <a:latin typeface="Century"/>
                          <a:ea typeface="メイリオ"/>
                          <a:cs typeface="+mn-cs"/>
                        </a:endParaRPr>
                      </a:p>
                    </p:txBody>
                  </p:sp>
                  <p:pic>
                    <p:nvPicPr>
                      <p:cNvPr id="99" name="図 98">
                        <a:extLst>
                          <a:ext uri="{FF2B5EF4-FFF2-40B4-BE49-F238E27FC236}">
                            <a16:creationId xmlns:a16="http://schemas.microsoft.com/office/drawing/2014/main" id="{8DCA8BBA-87E0-11AE-C5D0-A5A6D5BF53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24" y="2657797"/>
                        <a:ext cx="762000" cy="762000"/>
                      </a:xfrm>
                      <a:prstGeom prst="rect">
                        <a:avLst/>
                      </a:prstGeom>
                    </p:spPr>
                  </p:pic>
                </p:grpSp>
                <p:grpSp>
                  <p:nvGrpSpPr>
                    <p:cNvPr id="95" name="グループ化 94">
                      <a:extLst>
                        <a:ext uri="{FF2B5EF4-FFF2-40B4-BE49-F238E27FC236}">
                          <a16:creationId xmlns:a16="http://schemas.microsoft.com/office/drawing/2014/main" id="{26CAEDE2-87C9-0936-7FA1-C19E369CD945}"/>
                        </a:ext>
                      </a:extLst>
                    </p:cNvPr>
                    <p:cNvGrpSpPr>
                      <a:grpSpLocks noChangeAspect="1"/>
                    </p:cNvGrpSpPr>
                    <p:nvPr/>
                  </p:nvGrpSpPr>
                  <p:grpSpPr>
                    <a:xfrm>
                      <a:off x="2972254" y="4170354"/>
                      <a:ext cx="284541" cy="284541"/>
                      <a:chOff x="7052484" y="2611986"/>
                      <a:chExt cx="853622" cy="853622"/>
                    </a:xfrm>
                  </p:grpSpPr>
                  <p:sp>
                    <p:nvSpPr>
                      <p:cNvPr id="96" name="フローチャート: 結合子 95">
                        <a:extLst>
                          <a:ext uri="{FF2B5EF4-FFF2-40B4-BE49-F238E27FC236}">
                            <a16:creationId xmlns:a16="http://schemas.microsoft.com/office/drawing/2014/main" id="{DCA17718-844C-4FB8-0820-20418C637E63}"/>
                          </a:ext>
                        </a:extLst>
                      </p:cNvPr>
                      <p:cNvSpPr>
                        <a:spLocks noChangeAspect="1"/>
                      </p:cNvSpPr>
                      <p:nvPr/>
                    </p:nvSpPr>
                    <p:spPr>
                      <a:xfrm>
                        <a:off x="7052484" y="2611986"/>
                        <a:ext cx="853622" cy="85362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white"/>
                          </a:solidFill>
                          <a:effectLst/>
                          <a:uLnTx/>
                          <a:uFillTx/>
                          <a:latin typeface="Century"/>
                          <a:ea typeface="メイリオ"/>
                          <a:cs typeface="+mn-cs"/>
                        </a:endParaRPr>
                      </a:p>
                    </p:txBody>
                  </p:sp>
                  <p:pic>
                    <p:nvPicPr>
                      <p:cNvPr id="97" name="図 96">
                        <a:extLst>
                          <a:ext uri="{FF2B5EF4-FFF2-40B4-BE49-F238E27FC236}">
                            <a16:creationId xmlns:a16="http://schemas.microsoft.com/office/drawing/2014/main" id="{6C436F3B-6CE7-E435-2BFF-F15970572D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24" y="2657797"/>
                        <a:ext cx="762000" cy="762000"/>
                      </a:xfrm>
                      <a:prstGeom prst="rect">
                        <a:avLst/>
                      </a:prstGeom>
                    </p:spPr>
                  </p:pic>
                </p:grpSp>
              </p:grpSp>
            </p:grpSp>
            <p:grpSp>
              <p:nvGrpSpPr>
                <p:cNvPr id="52" name="グループ化 51">
                  <a:extLst>
                    <a:ext uri="{FF2B5EF4-FFF2-40B4-BE49-F238E27FC236}">
                      <a16:creationId xmlns:a16="http://schemas.microsoft.com/office/drawing/2014/main" id="{008A7686-6AF9-87FD-769A-BBCA83C90A61}"/>
                    </a:ext>
                  </a:extLst>
                </p:cNvPr>
                <p:cNvGrpSpPr/>
                <p:nvPr/>
              </p:nvGrpSpPr>
              <p:grpSpPr>
                <a:xfrm>
                  <a:off x="2087984" y="2203468"/>
                  <a:ext cx="3610332" cy="2509253"/>
                  <a:chOff x="1544050" y="1753305"/>
                  <a:chExt cx="3610332" cy="2509253"/>
                </a:xfrm>
              </p:grpSpPr>
              <p:grpSp>
                <p:nvGrpSpPr>
                  <p:cNvPr id="79" name="グループ化 78">
                    <a:extLst>
                      <a:ext uri="{FF2B5EF4-FFF2-40B4-BE49-F238E27FC236}">
                        <a16:creationId xmlns:a16="http://schemas.microsoft.com/office/drawing/2014/main" id="{4B81BDD1-418C-4ABF-FA2C-54F0980A5189}"/>
                      </a:ext>
                    </a:extLst>
                  </p:cNvPr>
                  <p:cNvGrpSpPr/>
                  <p:nvPr/>
                </p:nvGrpSpPr>
                <p:grpSpPr>
                  <a:xfrm>
                    <a:off x="1544050" y="1753305"/>
                    <a:ext cx="3188576" cy="1909694"/>
                    <a:chOff x="860602" y="5205903"/>
                    <a:chExt cx="3188576" cy="1909694"/>
                  </a:xfrm>
                </p:grpSpPr>
                <p:cxnSp>
                  <p:nvCxnSpPr>
                    <p:cNvPr id="81" name="直線矢印コネクタ 80">
                      <a:extLst>
                        <a:ext uri="{FF2B5EF4-FFF2-40B4-BE49-F238E27FC236}">
                          <a16:creationId xmlns:a16="http://schemas.microsoft.com/office/drawing/2014/main" id="{081557BA-0E05-9C32-9C7B-FEF257499AEC}"/>
                        </a:ext>
                      </a:extLst>
                    </p:cNvPr>
                    <p:cNvCxnSpPr>
                      <a:cxnSpLocks/>
                    </p:cNvCxnSpPr>
                    <p:nvPr/>
                  </p:nvCxnSpPr>
                  <p:spPr>
                    <a:xfrm flipV="1">
                      <a:off x="4049178" y="6609726"/>
                      <a:ext cx="0" cy="43875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82" name="直線矢印コネクタ 81">
                      <a:extLst>
                        <a:ext uri="{FF2B5EF4-FFF2-40B4-BE49-F238E27FC236}">
                          <a16:creationId xmlns:a16="http://schemas.microsoft.com/office/drawing/2014/main" id="{2308B502-B501-D940-FDD6-085A4834A06B}"/>
                        </a:ext>
                      </a:extLst>
                    </p:cNvPr>
                    <p:cNvCxnSpPr>
                      <a:cxnSpLocks/>
                    </p:cNvCxnSpPr>
                    <p:nvPr/>
                  </p:nvCxnSpPr>
                  <p:spPr>
                    <a:xfrm>
                      <a:off x="860602" y="7115596"/>
                      <a:ext cx="3046402" cy="1"/>
                    </a:xfrm>
                    <a:prstGeom prst="straightConnector1">
                      <a:avLst/>
                    </a:prstGeom>
                    <a:ln w="28575">
                      <a:solidFill>
                        <a:srgbClr val="00206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3" name="グループ化 21">
                      <a:extLst>
                        <a:ext uri="{FF2B5EF4-FFF2-40B4-BE49-F238E27FC236}">
                          <a16:creationId xmlns:a16="http://schemas.microsoft.com/office/drawing/2014/main" id="{E5DDCE45-3E2E-9B7D-D2AC-3B089BEF305F}"/>
                        </a:ext>
                      </a:extLst>
                    </p:cNvPr>
                    <p:cNvGrpSpPr>
                      <a:grpSpLocks/>
                    </p:cNvGrpSpPr>
                    <p:nvPr/>
                  </p:nvGrpSpPr>
                  <p:grpSpPr bwMode="auto">
                    <a:xfrm>
                      <a:off x="1766286" y="5205903"/>
                      <a:ext cx="787549" cy="1394689"/>
                      <a:chOff x="6295832" y="2300672"/>
                      <a:chExt cx="714529" cy="1265284"/>
                    </a:xfrm>
                  </p:grpSpPr>
                  <p:sp>
                    <p:nvSpPr>
                      <p:cNvPr id="84" name="Rectangle 7">
                        <a:extLst>
                          <a:ext uri="{FF2B5EF4-FFF2-40B4-BE49-F238E27FC236}">
                            <a16:creationId xmlns:a16="http://schemas.microsoft.com/office/drawing/2014/main" id="{1991B95A-4F84-BBCE-B663-17CACDE6972A}"/>
                          </a:ext>
                        </a:extLst>
                      </p:cNvPr>
                      <p:cNvSpPr>
                        <a:spLocks noChangeArrowheads="1"/>
                      </p:cNvSpPr>
                      <p:nvPr/>
                    </p:nvSpPr>
                    <p:spPr bwMode="auto">
                      <a:xfrm>
                        <a:off x="6680090" y="2684861"/>
                        <a:ext cx="219122" cy="495318"/>
                      </a:xfrm>
                      <a:prstGeom prst="rect">
                        <a:avLst/>
                      </a:prstGeom>
                      <a:gradFill rotWithShape="1">
                        <a:gsLst>
                          <a:gs pos="0">
                            <a:schemeClr val="bg1"/>
                          </a:gs>
                          <a:gs pos="100000">
                            <a:schemeClr val="bg1">
                              <a:gamma/>
                              <a:shade val="89804"/>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black"/>
                          </a:solidFill>
                          <a:effectLst/>
                          <a:uLnTx/>
                          <a:uFillTx/>
                          <a:latin typeface="Century"/>
                          <a:ea typeface="ＭＳ Ｐゴシック" pitchFamily="50" charset="-128"/>
                          <a:cs typeface="+mn-cs"/>
                        </a:endParaRPr>
                      </a:p>
                    </p:txBody>
                  </p:sp>
                  <p:sp>
                    <p:nvSpPr>
                      <p:cNvPr id="85" name="AutoShape 8">
                        <a:extLst>
                          <a:ext uri="{FF2B5EF4-FFF2-40B4-BE49-F238E27FC236}">
                            <a16:creationId xmlns:a16="http://schemas.microsoft.com/office/drawing/2014/main" id="{CD4F7ABA-E7DA-4E16-9341-D45A8303973D}"/>
                          </a:ext>
                        </a:extLst>
                      </p:cNvPr>
                      <p:cNvSpPr>
                        <a:spLocks noChangeArrowheads="1"/>
                      </p:cNvSpPr>
                      <p:nvPr/>
                    </p:nvSpPr>
                    <p:spPr bwMode="auto">
                      <a:xfrm flipV="1">
                        <a:off x="6570529" y="3180180"/>
                        <a:ext cx="439832" cy="22067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bg1"/>
                          </a:gs>
                          <a:gs pos="100000">
                            <a:schemeClr val="bg1">
                              <a:gamma/>
                              <a:shade val="89804"/>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black"/>
                          </a:solidFill>
                          <a:effectLst/>
                          <a:uLnTx/>
                          <a:uFillTx/>
                          <a:latin typeface="Century"/>
                          <a:ea typeface="ＭＳ Ｐゴシック" pitchFamily="50" charset="-128"/>
                          <a:cs typeface="+mn-cs"/>
                        </a:endParaRPr>
                      </a:p>
                    </p:txBody>
                  </p:sp>
                  <p:sp>
                    <p:nvSpPr>
                      <p:cNvPr id="86" name="Rectangle 9">
                        <a:extLst>
                          <a:ext uri="{FF2B5EF4-FFF2-40B4-BE49-F238E27FC236}">
                            <a16:creationId xmlns:a16="http://schemas.microsoft.com/office/drawing/2014/main" id="{B3389A6C-FC30-8CDC-1395-23DEF50B6350}"/>
                          </a:ext>
                        </a:extLst>
                      </p:cNvPr>
                      <p:cNvSpPr>
                        <a:spLocks noChangeArrowheads="1"/>
                      </p:cNvSpPr>
                      <p:nvPr/>
                    </p:nvSpPr>
                    <p:spPr bwMode="auto">
                      <a:xfrm>
                        <a:off x="6570529" y="3400850"/>
                        <a:ext cx="439832" cy="165106"/>
                      </a:xfrm>
                      <a:prstGeom prst="rect">
                        <a:avLst/>
                      </a:prstGeom>
                      <a:gradFill rotWithShape="1">
                        <a:gsLst>
                          <a:gs pos="0">
                            <a:schemeClr val="bg1"/>
                          </a:gs>
                          <a:gs pos="100000">
                            <a:schemeClr val="bg1">
                              <a:gamma/>
                              <a:shade val="89804"/>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black"/>
                          </a:solidFill>
                          <a:effectLst/>
                          <a:uLnTx/>
                          <a:uFillTx/>
                          <a:latin typeface="Century"/>
                          <a:ea typeface="ＭＳ Ｐゴシック" pitchFamily="50" charset="-128"/>
                          <a:cs typeface="+mn-cs"/>
                        </a:endParaRPr>
                      </a:p>
                    </p:txBody>
                  </p:sp>
                  <p:sp>
                    <p:nvSpPr>
                      <p:cNvPr id="87" name="Arc 81">
                        <a:extLst>
                          <a:ext uri="{FF2B5EF4-FFF2-40B4-BE49-F238E27FC236}">
                            <a16:creationId xmlns:a16="http://schemas.microsoft.com/office/drawing/2014/main" id="{CC42ECB4-07BD-ECC5-6B31-E94ED7544E59}"/>
                          </a:ext>
                        </a:extLst>
                      </p:cNvPr>
                      <p:cNvSpPr>
                        <a:spLocks/>
                      </p:cNvSpPr>
                      <p:nvPr/>
                    </p:nvSpPr>
                    <p:spPr bwMode="auto">
                      <a:xfrm>
                        <a:off x="6295832" y="2300672"/>
                        <a:ext cx="495407" cy="385776"/>
                      </a:xfrm>
                      <a:custGeom>
                        <a:avLst/>
                        <a:gdLst>
                          <a:gd name="T0" fmla="*/ 0 w 21600"/>
                          <a:gd name="T1" fmla="*/ 0 h 21600"/>
                          <a:gd name="T2" fmla="*/ 647700 w 21600"/>
                          <a:gd name="T3" fmla="*/ 504825 h 21600"/>
                          <a:gd name="T4" fmla="*/ 0 w 21600"/>
                          <a:gd name="T5" fmla="*/ 5048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bg2">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black"/>
                          </a:solidFill>
                          <a:effectLst/>
                          <a:uLnTx/>
                          <a:uFillTx/>
                          <a:latin typeface="Century"/>
                          <a:ea typeface="メイリオ"/>
                          <a:cs typeface="+mn-cs"/>
                        </a:endParaRPr>
                      </a:p>
                    </p:txBody>
                  </p:sp>
                </p:grpSp>
              </p:grpSp>
              <p:sp>
                <p:nvSpPr>
                  <p:cNvPr id="80" name="テキスト ボックス 79">
                    <a:extLst>
                      <a:ext uri="{FF2B5EF4-FFF2-40B4-BE49-F238E27FC236}">
                        <a16:creationId xmlns:a16="http://schemas.microsoft.com/office/drawing/2014/main" id="{DFD86AA2-F644-2F6E-0637-90D57AC50233}"/>
                      </a:ext>
                    </a:extLst>
                  </p:cNvPr>
                  <p:cNvSpPr txBox="1"/>
                  <p:nvPr/>
                </p:nvSpPr>
                <p:spPr>
                  <a:xfrm>
                    <a:off x="3480289" y="3545792"/>
                    <a:ext cx="1674093" cy="7167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25" b="0" i="0" u="none" strike="noStrike" kern="1200" cap="none" spc="0" normalizeH="0" baseline="0" noProof="0">
                        <a:ln>
                          <a:noFill/>
                        </a:ln>
                        <a:solidFill>
                          <a:srgbClr val="FF0000"/>
                        </a:solidFill>
                        <a:effectLst/>
                        <a:uLnTx/>
                        <a:uFillTx/>
                        <a:latin typeface="Century"/>
                        <a:ea typeface="メイリオ"/>
                        <a:cs typeface="+mn-cs"/>
                      </a:rPr>
                      <a:t>１ｃｍ</a:t>
                    </a:r>
                  </a:p>
                </p:txBody>
              </p:sp>
            </p:grpSp>
            <p:grpSp>
              <p:nvGrpSpPr>
                <p:cNvPr id="53" name="グループ化 52">
                  <a:extLst>
                    <a:ext uri="{FF2B5EF4-FFF2-40B4-BE49-F238E27FC236}">
                      <a16:creationId xmlns:a16="http://schemas.microsoft.com/office/drawing/2014/main" id="{E74E3780-9087-7A5E-1682-A91E40F22F55}"/>
                    </a:ext>
                  </a:extLst>
                </p:cNvPr>
                <p:cNvGrpSpPr/>
                <p:nvPr/>
              </p:nvGrpSpPr>
              <p:grpSpPr>
                <a:xfrm>
                  <a:off x="2180656" y="2961804"/>
                  <a:ext cx="925115" cy="1130872"/>
                  <a:chOff x="2446030" y="3324023"/>
                  <a:chExt cx="925115" cy="1130872"/>
                </a:xfrm>
              </p:grpSpPr>
              <p:cxnSp>
                <p:nvCxnSpPr>
                  <p:cNvPr id="67" name="直線矢印コネクタ 66">
                    <a:extLst>
                      <a:ext uri="{FF2B5EF4-FFF2-40B4-BE49-F238E27FC236}">
                        <a16:creationId xmlns:a16="http://schemas.microsoft.com/office/drawing/2014/main" id="{49E5B5B2-8C2B-8CD1-3964-FE820EFC203B}"/>
                      </a:ext>
                    </a:extLst>
                  </p:cNvPr>
                  <p:cNvCxnSpPr>
                    <a:cxnSpLocks/>
                  </p:cNvCxnSpPr>
                  <p:nvPr/>
                </p:nvCxnSpPr>
                <p:spPr>
                  <a:xfrm flipH="1" flipV="1">
                    <a:off x="3022678" y="3562989"/>
                    <a:ext cx="82886" cy="789662"/>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cxnSp>
                <p:nvCxnSpPr>
                  <p:cNvPr id="68" name="直線矢印コネクタ 67">
                    <a:extLst>
                      <a:ext uri="{FF2B5EF4-FFF2-40B4-BE49-F238E27FC236}">
                        <a16:creationId xmlns:a16="http://schemas.microsoft.com/office/drawing/2014/main" id="{DE408B1C-6B11-31D9-8A23-5EC32EC98A79}"/>
                      </a:ext>
                    </a:extLst>
                  </p:cNvPr>
                  <p:cNvCxnSpPr>
                    <a:cxnSpLocks/>
                  </p:cNvCxnSpPr>
                  <p:nvPr/>
                </p:nvCxnSpPr>
                <p:spPr>
                  <a:xfrm flipH="1" flipV="1">
                    <a:off x="2446030" y="3324023"/>
                    <a:ext cx="249954" cy="1025426"/>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grpSp>
                <p:nvGrpSpPr>
                  <p:cNvPr id="69" name="グループ化 68">
                    <a:extLst>
                      <a:ext uri="{FF2B5EF4-FFF2-40B4-BE49-F238E27FC236}">
                        <a16:creationId xmlns:a16="http://schemas.microsoft.com/office/drawing/2014/main" id="{AFBC23EF-1FC2-611B-EF92-CFD79D1910BB}"/>
                      </a:ext>
                    </a:extLst>
                  </p:cNvPr>
                  <p:cNvGrpSpPr/>
                  <p:nvPr/>
                </p:nvGrpSpPr>
                <p:grpSpPr>
                  <a:xfrm>
                    <a:off x="2605162" y="3342131"/>
                    <a:ext cx="765983" cy="1112764"/>
                    <a:chOff x="2605162" y="3342131"/>
                    <a:chExt cx="765983" cy="1112764"/>
                  </a:xfrm>
                </p:grpSpPr>
                <p:cxnSp>
                  <p:nvCxnSpPr>
                    <p:cNvPr id="70" name="直線矢印コネクタ 69">
                      <a:extLst>
                        <a:ext uri="{FF2B5EF4-FFF2-40B4-BE49-F238E27FC236}">
                          <a16:creationId xmlns:a16="http://schemas.microsoft.com/office/drawing/2014/main" id="{AE0419F5-E192-ED28-1F48-DD06477E1E02}"/>
                        </a:ext>
                      </a:extLst>
                    </p:cNvPr>
                    <p:cNvCxnSpPr>
                      <a:cxnSpLocks/>
                    </p:cNvCxnSpPr>
                    <p:nvPr/>
                  </p:nvCxnSpPr>
                  <p:spPr>
                    <a:xfrm flipH="1" flipV="1">
                      <a:off x="2671800" y="3532225"/>
                      <a:ext cx="41734" cy="883139"/>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cxnSp>
                  <p:nvCxnSpPr>
                    <p:cNvPr id="71" name="直線矢印コネクタ 70">
                      <a:extLst>
                        <a:ext uri="{FF2B5EF4-FFF2-40B4-BE49-F238E27FC236}">
                          <a16:creationId xmlns:a16="http://schemas.microsoft.com/office/drawing/2014/main" id="{08D922F9-07D6-63D7-C7AF-1D785EEBFD3A}"/>
                        </a:ext>
                      </a:extLst>
                    </p:cNvPr>
                    <p:cNvCxnSpPr>
                      <a:cxnSpLocks/>
                    </p:cNvCxnSpPr>
                    <p:nvPr/>
                  </p:nvCxnSpPr>
                  <p:spPr>
                    <a:xfrm flipV="1">
                      <a:off x="2759867" y="3540796"/>
                      <a:ext cx="175209" cy="841994"/>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cxnSp>
                  <p:nvCxnSpPr>
                    <p:cNvPr id="72" name="直線矢印コネクタ 71">
                      <a:extLst>
                        <a:ext uri="{FF2B5EF4-FFF2-40B4-BE49-F238E27FC236}">
                          <a16:creationId xmlns:a16="http://schemas.microsoft.com/office/drawing/2014/main" id="{C01CBBFE-803F-CADE-B2F4-AAA36AAE5C97}"/>
                        </a:ext>
                      </a:extLst>
                    </p:cNvPr>
                    <p:cNvCxnSpPr>
                      <a:cxnSpLocks/>
                    </p:cNvCxnSpPr>
                    <p:nvPr/>
                  </p:nvCxnSpPr>
                  <p:spPr>
                    <a:xfrm flipV="1">
                      <a:off x="3141044" y="3342131"/>
                      <a:ext cx="230101" cy="1073233"/>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grpSp>
                  <p:nvGrpSpPr>
                    <p:cNvPr id="73" name="グループ化 72">
                      <a:extLst>
                        <a:ext uri="{FF2B5EF4-FFF2-40B4-BE49-F238E27FC236}">
                          <a16:creationId xmlns:a16="http://schemas.microsoft.com/office/drawing/2014/main" id="{8285626E-B6AA-2847-16B7-05ECC46779F4}"/>
                        </a:ext>
                      </a:extLst>
                    </p:cNvPr>
                    <p:cNvGrpSpPr>
                      <a:grpSpLocks noChangeAspect="1"/>
                    </p:cNvGrpSpPr>
                    <p:nvPr/>
                  </p:nvGrpSpPr>
                  <p:grpSpPr>
                    <a:xfrm>
                      <a:off x="2605162" y="4170354"/>
                      <a:ext cx="284541" cy="284541"/>
                      <a:chOff x="7052484" y="2611986"/>
                      <a:chExt cx="853622" cy="853622"/>
                    </a:xfrm>
                  </p:grpSpPr>
                  <p:sp>
                    <p:nvSpPr>
                      <p:cNvPr id="77" name="フローチャート: 結合子 76">
                        <a:extLst>
                          <a:ext uri="{FF2B5EF4-FFF2-40B4-BE49-F238E27FC236}">
                            <a16:creationId xmlns:a16="http://schemas.microsoft.com/office/drawing/2014/main" id="{D5C8B0B6-DF3D-D8D9-1176-59BD1C0FD468}"/>
                          </a:ext>
                        </a:extLst>
                      </p:cNvPr>
                      <p:cNvSpPr>
                        <a:spLocks noChangeAspect="1"/>
                      </p:cNvSpPr>
                      <p:nvPr/>
                    </p:nvSpPr>
                    <p:spPr>
                      <a:xfrm>
                        <a:off x="7052484" y="2611986"/>
                        <a:ext cx="853622" cy="85362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white"/>
                          </a:solidFill>
                          <a:effectLst/>
                          <a:uLnTx/>
                          <a:uFillTx/>
                          <a:latin typeface="Century"/>
                          <a:ea typeface="メイリオ"/>
                          <a:cs typeface="+mn-cs"/>
                        </a:endParaRPr>
                      </a:p>
                    </p:txBody>
                  </p:sp>
                  <p:pic>
                    <p:nvPicPr>
                      <p:cNvPr id="78" name="図 77">
                        <a:extLst>
                          <a:ext uri="{FF2B5EF4-FFF2-40B4-BE49-F238E27FC236}">
                            <a16:creationId xmlns:a16="http://schemas.microsoft.com/office/drawing/2014/main" id="{829BA4F1-5761-9317-EFBE-1FD02FBBA4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24" y="2657797"/>
                        <a:ext cx="762000" cy="762000"/>
                      </a:xfrm>
                      <a:prstGeom prst="rect">
                        <a:avLst/>
                      </a:prstGeom>
                    </p:spPr>
                  </p:pic>
                </p:grpSp>
                <p:grpSp>
                  <p:nvGrpSpPr>
                    <p:cNvPr id="74" name="グループ化 73">
                      <a:extLst>
                        <a:ext uri="{FF2B5EF4-FFF2-40B4-BE49-F238E27FC236}">
                          <a16:creationId xmlns:a16="http://schemas.microsoft.com/office/drawing/2014/main" id="{D538D1A3-0E42-3132-5AD2-76557A95A702}"/>
                        </a:ext>
                      </a:extLst>
                    </p:cNvPr>
                    <p:cNvGrpSpPr>
                      <a:grpSpLocks noChangeAspect="1"/>
                    </p:cNvGrpSpPr>
                    <p:nvPr/>
                  </p:nvGrpSpPr>
                  <p:grpSpPr>
                    <a:xfrm>
                      <a:off x="2972254" y="4170354"/>
                      <a:ext cx="284541" cy="284541"/>
                      <a:chOff x="7052484" y="2611986"/>
                      <a:chExt cx="853622" cy="853622"/>
                    </a:xfrm>
                  </p:grpSpPr>
                  <p:sp>
                    <p:nvSpPr>
                      <p:cNvPr id="75" name="フローチャート: 結合子 74">
                        <a:extLst>
                          <a:ext uri="{FF2B5EF4-FFF2-40B4-BE49-F238E27FC236}">
                            <a16:creationId xmlns:a16="http://schemas.microsoft.com/office/drawing/2014/main" id="{A6A06AE1-801A-5578-7C81-14AEBD17D588}"/>
                          </a:ext>
                        </a:extLst>
                      </p:cNvPr>
                      <p:cNvSpPr>
                        <a:spLocks noChangeAspect="1"/>
                      </p:cNvSpPr>
                      <p:nvPr/>
                    </p:nvSpPr>
                    <p:spPr>
                      <a:xfrm>
                        <a:off x="7052484" y="2611986"/>
                        <a:ext cx="853622" cy="85362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white"/>
                          </a:solidFill>
                          <a:effectLst/>
                          <a:uLnTx/>
                          <a:uFillTx/>
                          <a:latin typeface="Century"/>
                          <a:ea typeface="メイリオ"/>
                          <a:cs typeface="+mn-cs"/>
                        </a:endParaRPr>
                      </a:p>
                    </p:txBody>
                  </p:sp>
                  <p:pic>
                    <p:nvPicPr>
                      <p:cNvPr id="76" name="図 75">
                        <a:extLst>
                          <a:ext uri="{FF2B5EF4-FFF2-40B4-BE49-F238E27FC236}">
                            <a16:creationId xmlns:a16="http://schemas.microsoft.com/office/drawing/2014/main" id="{98B1DC8E-9AAF-CA26-EB1B-27ADD860F6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24" y="2657797"/>
                        <a:ext cx="762000" cy="762000"/>
                      </a:xfrm>
                      <a:prstGeom prst="rect">
                        <a:avLst/>
                      </a:prstGeom>
                    </p:spPr>
                  </p:pic>
                </p:grpSp>
              </p:grpSp>
            </p:grpSp>
            <p:grpSp>
              <p:nvGrpSpPr>
                <p:cNvPr id="54" name="グループ化 53">
                  <a:extLst>
                    <a:ext uri="{FF2B5EF4-FFF2-40B4-BE49-F238E27FC236}">
                      <a16:creationId xmlns:a16="http://schemas.microsoft.com/office/drawing/2014/main" id="{9F64B6C2-94BB-93BB-C9DE-291147D5BD3F}"/>
                    </a:ext>
                  </a:extLst>
                </p:cNvPr>
                <p:cNvGrpSpPr/>
                <p:nvPr/>
              </p:nvGrpSpPr>
              <p:grpSpPr>
                <a:xfrm>
                  <a:off x="4020528" y="3182032"/>
                  <a:ext cx="1003300" cy="907164"/>
                  <a:chOff x="2464185" y="3547731"/>
                  <a:chExt cx="1003300" cy="907164"/>
                </a:xfrm>
              </p:grpSpPr>
              <p:cxnSp>
                <p:nvCxnSpPr>
                  <p:cNvPr id="55" name="直線矢印コネクタ 54">
                    <a:extLst>
                      <a:ext uri="{FF2B5EF4-FFF2-40B4-BE49-F238E27FC236}">
                        <a16:creationId xmlns:a16="http://schemas.microsoft.com/office/drawing/2014/main" id="{7B567939-8D92-580F-2908-95DFD8FCDC8B}"/>
                      </a:ext>
                    </a:extLst>
                  </p:cNvPr>
                  <p:cNvCxnSpPr>
                    <a:cxnSpLocks/>
                  </p:cNvCxnSpPr>
                  <p:nvPr/>
                </p:nvCxnSpPr>
                <p:spPr>
                  <a:xfrm flipH="1" flipV="1">
                    <a:off x="3011423" y="3994909"/>
                    <a:ext cx="94140" cy="357742"/>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cxnSp>
                <p:nvCxnSpPr>
                  <p:cNvPr id="56" name="直線矢印コネクタ 55">
                    <a:extLst>
                      <a:ext uri="{FF2B5EF4-FFF2-40B4-BE49-F238E27FC236}">
                        <a16:creationId xmlns:a16="http://schemas.microsoft.com/office/drawing/2014/main" id="{4233DE7E-91B1-C309-B0F9-A0B10C825A62}"/>
                      </a:ext>
                    </a:extLst>
                  </p:cNvPr>
                  <p:cNvCxnSpPr>
                    <a:cxnSpLocks/>
                  </p:cNvCxnSpPr>
                  <p:nvPr/>
                </p:nvCxnSpPr>
                <p:spPr>
                  <a:xfrm flipH="1" flipV="1">
                    <a:off x="2464185" y="3566469"/>
                    <a:ext cx="231798" cy="782979"/>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grpSp>
                <p:nvGrpSpPr>
                  <p:cNvPr id="57" name="グループ化 56">
                    <a:extLst>
                      <a:ext uri="{FF2B5EF4-FFF2-40B4-BE49-F238E27FC236}">
                        <a16:creationId xmlns:a16="http://schemas.microsoft.com/office/drawing/2014/main" id="{0CE6F099-7E64-49F7-306E-4586246B3266}"/>
                      </a:ext>
                    </a:extLst>
                  </p:cNvPr>
                  <p:cNvGrpSpPr/>
                  <p:nvPr/>
                </p:nvGrpSpPr>
                <p:grpSpPr>
                  <a:xfrm>
                    <a:off x="2605162" y="3547731"/>
                    <a:ext cx="862323" cy="907164"/>
                    <a:chOff x="2605162" y="3547731"/>
                    <a:chExt cx="862323" cy="907164"/>
                  </a:xfrm>
                </p:grpSpPr>
                <p:cxnSp>
                  <p:nvCxnSpPr>
                    <p:cNvPr id="58" name="直線矢印コネクタ 57">
                      <a:extLst>
                        <a:ext uri="{FF2B5EF4-FFF2-40B4-BE49-F238E27FC236}">
                          <a16:creationId xmlns:a16="http://schemas.microsoft.com/office/drawing/2014/main" id="{08631DA8-CD72-B274-C3A2-7F378E9B661D}"/>
                        </a:ext>
                      </a:extLst>
                    </p:cNvPr>
                    <p:cNvCxnSpPr>
                      <a:cxnSpLocks/>
                    </p:cNvCxnSpPr>
                    <p:nvPr/>
                  </p:nvCxnSpPr>
                  <p:spPr>
                    <a:xfrm flipH="1" flipV="1">
                      <a:off x="2646789" y="3547731"/>
                      <a:ext cx="66745" cy="867633"/>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cxnSp>
                  <p:nvCxnSpPr>
                    <p:cNvPr id="59" name="直線矢印コネクタ 58">
                      <a:extLst>
                        <a:ext uri="{FF2B5EF4-FFF2-40B4-BE49-F238E27FC236}">
                          <a16:creationId xmlns:a16="http://schemas.microsoft.com/office/drawing/2014/main" id="{40E059CB-0EA0-111D-7C00-BF1EF957657A}"/>
                        </a:ext>
                      </a:extLst>
                    </p:cNvPr>
                    <p:cNvCxnSpPr>
                      <a:cxnSpLocks/>
                      <a:endCxn id="45" idx="2"/>
                    </p:cNvCxnSpPr>
                    <p:nvPr/>
                  </p:nvCxnSpPr>
                  <p:spPr>
                    <a:xfrm flipV="1">
                      <a:off x="2759867" y="3864988"/>
                      <a:ext cx="222045" cy="517802"/>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cxnSp>
                  <p:nvCxnSpPr>
                    <p:cNvPr id="60" name="直線矢印コネクタ 59">
                      <a:extLst>
                        <a:ext uri="{FF2B5EF4-FFF2-40B4-BE49-F238E27FC236}">
                          <a16:creationId xmlns:a16="http://schemas.microsoft.com/office/drawing/2014/main" id="{C4D796C7-5C91-DDB4-E0ED-4FA76DE75511}"/>
                        </a:ext>
                      </a:extLst>
                    </p:cNvPr>
                    <p:cNvCxnSpPr>
                      <a:cxnSpLocks/>
                    </p:cNvCxnSpPr>
                    <p:nvPr/>
                  </p:nvCxnSpPr>
                  <p:spPr>
                    <a:xfrm flipV="1">
                      <a:off x="3141044" y="3820381"/>
                      <a:ext cx="326441" cy="594983"/>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grpSp>
                  <p:nvGrpSpPr>
                    <p:cNvPr id="61" name="グループ化 60">
                      <a:extLst>
                        <a:ext uri="{FF2B5EF4-FFF2-40B4-BE49-F238E27FC236}">
                          <a16:creationId xmlns:a16="http://schemas.microsoft.com/office/drawing/2014/main" id="{166B2F86-B39D-8E62-C0B7-15D87F72B29D}"/>
                        </a:ext>
                      </a:extLst>
                    </p:cNvPr>
                    <p:cNvGrpSpPr>
                      <a:grpSpLocks noChangeAspect="1"/>
                    </p:cNvGrpSpPr>
                    <p:nvPr/>
                  </p:nvGrpSpPr>
                  <p:grpSpPr>
                    <a:xfrm>
                      <a:off x="2605162" y="4170354"/>
                      <a:ext cx="284541" cy="284541"/>
                      <a:chOff x="7052484" y="2611986"/>
                      <a:chExt cx="853622" cy="853622"/>
                    </a:xfrm>
                  </p:grpSpPr>
                  <p:sp>
                    <p:nvSpPr>
                      <p:cNvPr id="65" name="フローチャート: 結合子 64">
                        <a:extLst>
                          <a:ext uri="{FF2B5EF4-FFF2-40B4-BE49-F238E27FC236}">
                            <a16:creationId xmlns:a16="http://schemas.microsoft.com/office/drawing/2014/main" id="{480477CC-577A-4455-EEE1-4C8C5E8FDA06}"/>
                          </a:ext>
                        </a:extLst>
                      </p:cNvPr>
                      <p:cNvSpPr>
                        <a:spLocks noChangeAspect="1"/>
                      </p:cNvSpPr>
                      <p:nvPr/>
                    </p:nvSpPr>
                    <p:spPr>
                      <a:xfrm>
                        <a:off x="7052484" y="2611986"/>
                        <a:ext cx="853622" cy="85362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white"/>
                          </a:solidFill>
                          <a:effectLst/>
                          <a:uLnTx/>
                          <a:uFillTx/>
                          <a:latin typeface="Century"/>
                          <a:ea typeface="メイリオ"/>
                          <a:cs typeface="+mn-cs"/>
                        </a:endParaRPr>
                      </a:p>
                    </p:txBody>
                  </p:sp>
                  <p:pic>
                    <p:nvPicPr>
                      <p:cNvPr id="66" name="図 65">
                        <a:extLst>
                          <a:ext uri="{FF2B5EF4-FFF2-40B4-BE49-F238E27FC236}">
                            <a16:creationId xmlns:a16="http://schemas.microsoft.com/office/drawing/2014/main" id="{88EAFCB1-52D5-1DA4-7BAD-10B9381311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24" y="2657797"/>
                        <a:ext cx="762000" cy="762000"/>
                      </a:xfrm>
                      <a:prstGeom prst="rect">
                        <a:avLst/>
                      </a:prstGeom>
                    </p:spPr>
                  </p:pic>
                </p:grpSp>
                <p:grpSp>
                  <p:nvGrpSpPr>
                    <p:cNvPr id="62" name="グループ化 61">
                      <a:extLst>
                        <a:ext uri="{FF2B5EF4-FFF2-40B4-BE49-F238E27FC236}">
                          <a16:creationId xmlns:a16="http://schemas.microsoft.com/office/drawing/2014/main" id="{A7A6793B-3996-692F-B9CA-2AB616F5DE82}"/>
                        </a:ext>
                      </a:extLst>
                    </p:cNvPr>
                    <p:cNvGrpSpPr>
                      <a:grpSpLocks noChangeAspect="1"/>
                    </p:cNvGrpSpPr>
                    <p:nvPr/>
                  </p:nvGrpSpPr>
                  <p:grpSpPr>
                    <a:xfrm>
                      <a:off x="2972254" y="4170354"/>
                      <a:ext cx="284541" cy="284541"/>
                      <a:chOff x="7052484" y="2611986"/>
                      <a:chExt cx="853622" cy="853622"/>
                    </a:xfrm>
                  </p:grpSpPr>
                  <p:sp>
                    <p:nvSpPr>
                      <p:cNvPr id="63" name="フローチャート: 結合子 62">
                        <a:extLst>
                          <a:ext uri="{FF2B5EF4-FFF2-40B4-BE49-F238E27FC236}">
                            <a16:creationId xmlns:a16="http://schemas.microsoft.com/office/drawing/2014/main" id="{31864D64-BBCB-15BB-AB6D-236F17334875}"/>
                          </a:ext>
                        </a:extLst>
                      </p:cNvPr>
                      <p:cNvSpPr>
                        <a:spLocks noChangeAspect="1"/>
                      </p:cNvSpPr>
                      <p:nvPr/>
                    </p:nvSpPr>
                    <p:spPr>
                      <a:xfrm>
                        <a:off x="7052484" y="2611986"/>
                        <a:ext cx="853622" cy="85362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white"/>
                          </a:solidFill>
                          <a:effectLst/>
                          <a:uLnTx/>
                          <a:uFillTx/>
                          <a:latin typeface="Century"/>
                          <a:ea typeface="メイリオ"/>
                          <a:cs typeface="+mn-cs"/>
                        </a:endParaRPr>
                      </a:p>
                    </p:txBody>
                  </p:sp>
                  <p:pic>
                    <p:nvPicPr>
                      <p:cNvPr id="64" name="図 63">
                        <a:extLst>
                          <a:ext uri="{FF2B5EF4-FFF2-40B4-BE49-F238E27FC236}">
                            <a16:creationId xmlns:a16="http://schemas.microsoft.com/office/drawing/2014/main" id="{08128DBF-2E7B-46FB-B43E-CC3E4C828D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24" y="2657797"/>
                        <a:ext cx="762000" cy="762000"/>
                      </a:xfrm>
                      <a:prstGeom prst="rect">
                        <a:avLst/>
                      </a:prstGeom>
                    </p:spPr>
                  </p:pic>
                </p:grpSp>
              </p:grpSp>
            </p:grpSp>
          </p:grpSp>
          <p:grpSp>
            <p:nvGrpSpPr>
              <p:cNvPr id="41" name="グループ化 21">
                <a:extLst>
                  <a:ext uri="{FF2B5EF4-FFF2-40B4-BE49-F238E27FC236}">
                    <a16:creationId xmlns:a16="http://schemas.microsoft.com/office/drawing/2014/main" id="{8A21E366-B919-5CD0-CD1A-D6979E2B3F3F}"/>
                  </a:ext>
                </a:extLst>
              </p:cNvPr>
              <p:cNvGrpSpPr>
                <a:grpSpLocks/>
              </p:cNvGrpSpPr>
              <p:nvPr/>
            </p:nvGrpSpPr>
            <p:grpSpPr bwMode="auto">
              <a:xfrm>
                <a:off x="3012265" y="1590718"/>
                <a:ext cx="714450" cy="1265237"/>
                <a:chOff x="6295832" y="2300672"/>
                <a:chExt cx="714529" cy="1265284"/>
              </a:xfrm>
            </p:grpSpPr>
            <p:sp>
              <p:nvSpPr>
                <p:cNvPr id="47" name="Rectangle 7">
                  <a:extLst>
                    <a:ext uri="{FF2B5EF4-FFF2-40B4-BE49-F238E27FC236}">
                      <a16:creationId xmlns:a16="http://schemas.microsoft.com/office/drawing/2014/main" id="{EF2D6F22-3D0A-4552-8C6C-82DB78DAC7A1}"/>
                    </a:ext>
                  </a:extLst>
                </p:cNvPr>
                <p:cNvSpPr>
                  <a:spLocks noChangeArrowheads="1"/>
                </p:cNvSpPr>
                <p:nvPr/>
              </p:nvSpPr>
              <p:spPr bwMode="auto">
                <a:xfrm>
                  <a:off x="6680090" y="2684861"/>
                  <a:ext cx="219122" cy="495318"/>
                </a:xfrm>
                <a:prstGeom prst="rect">
                  <a:avLst/>
                </a:prstGeom>
                <a:gradFill rotWithShape="1">
                  <a:gsLst>
                    <a:gs pos="0">
                      <a:schemeClr val="bg1"/>
                    </a:gs>
                    <a:gs pos="100000">
                      <a:schemeClr val="bg1">
                        <a:gamma/>
                        <a:shade val="89804"/>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black"/>
                    </a:solidFill>
                    <a:effectLst/>
                    <a:uLnTx/>
                    <a:uFillTx/>
                    <a:latin typeface="Century"/>
                    <a:ea typeface="ＭＳ Ｐゴシック" pitchFamily="50" charset="-128"/>
                    <a:cs typeface="+mn-cs"/>
                  </a:endParaRPr>
                </a:p>
              </p:txBody>
            </p:sp>
            <p:sp>
              <p:nvSpPr>
                <p:cNvPr id="48" name="AutoShape 8">
                  <a:extLst>
                    <a:ext uri="{FF2B5EF4-FFF2-40B4-BE49-F238E27FC236}">
                      <a16:creationId xmlns:a16="http://schemas.microsoft.com/office/drawing/2014/main" id="{CCD7D552-6381-15CF-1C19-AA9EC09EE818}"/>
                    </a:ext>
                  </a:extLst>
                </p:cNvPr>
                <p:cNvSpPr>
                  <a:spLocks noChangeArrowheads="1"/>
                </p:cNvSpPr>
                <p:nvPr/>
              </p:nvSpPr>
              <p:spPr bwMode="auto">
                <a:xfrm flipV="1">
                  <a:off x="6570529" y="3180180"/>
                  <a:ext cx="439832" cy="22067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bg1"/>
                    </a:gs>
                    <a:gs pos="100000">
                      <a:schemeClr val="bg1">
                        <a:gamma/>
                        <a:shade val="89804"/>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black"/>
                    </a:solidFill>
                    <a:effectLst/>
                    <a:uLnTx/>
                    <a:uFillTx/>
                    <a:latin typeface="Century"/>
                    <a:ea typeface="ＭＳ Ｐゴシック" pitchFamily="50" charset="-128"/>
                    <a:cs typeface="+mn-cs"/>
                  </a:endParaRPr>
                </a:p>
              </p:txBody>
            </p:sp>
            <p:sp>
              <p:nvSpPr>
                <p:cNvPr id="49" name="Rectangle 9">
                  <a:extLst>
                    <a:ext uri="{FF2B5EF4-FFF2-40B4-BE49-F238E27FC236}">
                      <a16:creationId xmlns:a16="http://schemas.microsoft.com/office/drawing/2014/main" id="{A8094EA2-F7CD-1CE0-C73E-2602C8B140D7}"/>
                    </a:ext>
                  </a:extLst>
                </p:cNvPr>
                <p:cNvSpPr>
                  <a:spLocks noChangeArrowheads="1"/>
                </p:cNvSpPr>
                <p:nvPr/>
              </p:nvSpPr>
              <p:spPr bwMode="auto">
                <a:xfrm>
                  <a:off x="6570529" y="3400850"/>
                  <a:ext cx="439832" cy="165106"/>
                </a:xfrm>
                <a:prstGeom prst="rect">
                  <a:avLst/>
                </a:prstGeom>
                <a:gradFill rotWithShape="1">
                  <a:gsLst>
                    <a:gs pos="0">
                      <a:schemeClr val="bg1"/>
                    </a:gs>
                    <a:gs pos="100000">
                      <a:schemeClr val="bg1">
                        <a:gamma/>
                        <a:shade val="89804"/>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black"/>
                    </a:solidFill>
                    <a:effectLst/>
                    <a:uLnTx/>
                    <a:uFillTx/>
                    <a:latin typeface="Century"/>
                    <a:ea typeface="ＭＳ Ｐゴシック" pitchFamily="50" charset="-128"/>
                    <a:cs typeface="+mn-cs"/>
                  </a:endParaRPr>
                </a:p>
              </p:txBody>
            </p:sp>
            <p:sp>
              <p:nvSpPr>
                <p:cNvPr id="50" name="Arc 81">
                  <a:extLst>
                    <a:ext uri="{FF2B5EF4-FFF2-40B4-BE49-F238E27FC236}">
                      <a16:creationId xmlns:a16="http://schemas.microsoft.com/office/drawing/2014/main" id="{F2AB95C5-3CA9-6A89-9A27-8F623A2B2EAC}"/>
                    </a:ext>
                  </a:extLst>
                </p:cNvPr>
                <p:cNvSpPr>
                  <a:spLocks/>
                </p:cNvSpPr>
                <p:nvPr/>
              </p:nvSpPr>
              <p:spPr bwMode="auto">
                <a:xfrm>
                  <a:off x="6295832" y="2300672"/>
                  <a:ext cx="495407" cy="385776"/>
                </a:xfrm>
                <a:custGeom>
                  <a:avLst/>
                  <a:gdLst>
                    <a:gd name="T0" fmla="*/ 0 w 21600"/>
                    <a:gd name="T1" fmla="*/ 0 h 21600"/>
                    <a:gd name="T2" fmla="*/ 647700 w 21600"/>
                    <a:gd name="T3" fmla="*/ 504825 h 21600"/>
                    <a:gd name="T4" fmla="*/ 0 w 21600"/>
                    <a:gd name="T5" fmla="*/ 5048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bg2">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black"/>
                    </a:solidFill>
                    <a:effectLst/>
                    <a:uLnTx/>
                    <a:uFillTx/>
                    <a:latin typeface="Century"/>
                    <a:ea typeface="メイリオ"/>
                    <a:cs typeface="+mn-cs"/>
                  </a:endParaRPr>
                </a:p>
              </p:txBody>
            </p:sp>
          </p:grpSp>
          <p:grpSp>
            <p:nvGrpSpPr>
              <p:cNvPr id="42" name="グループ化 21">
                <a:extLst>
                  <a:ext uri="{FF2B5EF4-FFF2-40B4-BE49-F238E27FC236}">
                    <a16:creationId xmlns:a16="http://schemas.microsoft.com/office/drawing/2014/main" id="{4CC338BF-A9FD-30E3-60CB-7E474F7ED37E}"/>
                  </a:ext>
                </a:extLst>
              </p:cNvPr>
              <p:cNvGrpSpPr>
                <a:grpSpLocks/>
              </p:cNvGrpSpPr>
              <p:nvPr/>
            </p:nvGrpSpPr>
            <p:grpSpPr bwMode="auto">
              <a:xfrm rot="1822957">
                <a:off x="5106462" y="1973947"/>
                <a:ext cx="714450" cy="1265237"/>
                <a:chOff x="6295832" y="2300672"/>
                <a:chExt cx="714529" cy="1265284"/>
              </a:xfrm>
            </p:grpSpPr>
            <p:sp>
              <p:nvSpPr>
                <p:cNvPr id="43" name="Rectangle 7">
                  <a:extLst>
                    <a:ext uri="{FF2B5EF4-FFF2-40B4-BE49-F238E27FC236}">
                      <a16:creationId xmlns:a16="http://schemas.microsoft.com/office/drawing/2014/main" id="{FE6B624B-A8D7-376E-8890-5C94D8A95C70}"/>
                    </a:ext>
                  </a:extLst>
                </p:cNvPr>
                <p:cNvSpPr>
                  <a:spLocks noChangeArrowheads="1"/>
                </p:cNvSpPr>
                <p:nvPr/>
              </p:nvSpPr>
              <p:spPr bwMode="auto">
                <a:xfrm>
                  <a:off x="6680090" y="2684861"/>
                  <a:ext cx="219122" cy="495318"/>
                </a:xfrm>
                <a:prstGeom prst="rect">
                  <a:avLst/>
                </a:prstGeom>
                <a:gradFill rotWithShape="1">
                  <a:gsLst>
                    <a:gs pos="0">
                      <a:schemeClr val="bg1"/>
                    </a:gs>
                    <a:gs pos="100000">
                      <a:schemeClr val="bg1">
                        <a:gamma/>
                        <a:shade val="89804"/>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black"/>
                    </a:solidFill>
                    <a:effectLst/>
                    <a:uLnTx/>
                    <a:uFillTx/>
                    <a:latin typeface="Century"/>
                    <a:ea typeface="ＭＳ Ｐゴシック" pitchFamily="50" charset="-128"/>
                    <a:cs typeface="+mn-cs"/>
                  </a:endParaRPr>
                </a:p>
              </p:txBody>
            </p:sp>
            <p:sp>
              <p:nvSpPr>
                <p:cNvPr id="44" name="AutoShape 8">
                  <a:extLst>
                    <a:ext uri="{FF2B5EF4-FFF2-40B4-BE49-F238E27FC236}">
                      <a16:creationId xmlns:a16="http://schemas.microsoft.com/office/drawing/2014/main" id="{D1CFCF55-546B-58A4-2B00-D02847AAFD51}"/>
                    </a:ext>
                  </a:extLst>
                </p:cNvPr>
                <p:cNvSpPr>
                  <a:spLocks noChangeArrowheads="1"/>
                </p:cNvSpPr>
                <p:nvPr/>
              </p:nvSpPr>
              <p:spPr bwMode="auto">
                <a:xfrm flipV="1">
                  <a:off x="6570529" y="3180180"/>
                  <a:ext cx="439832" cy="22067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bg1"/>
                    </a:gs>
                    <a:gs pos="100000">
                      <a:schemeClr val="bg1">
                        <a:gamma/>
                        <a:shade val="89804"/>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black"/>
                    </a:solidFill>
                    <a:effectLst/>
                    <a:uLnTx/>
                    <a:uFillTx/>
                    <a:latin typeface="Century"/>
                    <a:ea typeface="ＭＳ Ｐゴシック" pitchFamily="50" charset="-128"/>
                    <a:cs typeface="+mn-cs"/>
                  </a:endParaRPr>
                </a:p>
              </p:txBody>
            </p:sp>
            <p:sp>
              <p:nvSpPr>
                <p:cNvPr id="45" name="Rectangle 9">
                  <a:extLst>
                    <a:ext uri="{FF2B5EF4-FFF2-40B4-BE49-F238E27FC236}">
                      <a16:creationId xmlns:a16="http://schemas.microsoft.com/office/drawing/2014/main" id="{E04E2446-6E29-8633-E6B1-8D6C83DECC1D}"/>
                    </a:ext>
                  </a:extLst>
                </p:cNvPr>
                <p:cNvSpPr>
                  <a:spLocks noChangeArrowheads="1"/>
                </p:cNvSpPr>
                <p:nvPr/>
              </p:nvSpPr>
              <p:spPr bwMode="auto">
                <a:xfrm>
                  <a:off x="6570529" y="3400850"/>
                  <a:ext cx="439832" cy="165106"/>
                </a:xfrm>
                <a:prstGeom prst="rect">
                  <a:avLst/>
                </a:prstGeom>
                <a:gradFill rotWithShape="1">
                  <a:gsLst>
                    <a:gs pos="0">
                      <a:schemeClr val="bg1"/>
                    </a:gs>
                    <a:gs pos="100000">
                      <a:schemeClr val="bg1">
                        <a:gamma/>
                        <a:shade val="89804"/>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black"/>
                    </a:solidFill>
                    <a:effectLst/>
                    <a:uLnTx/>
                    <a:uFillTx/>
                    <a:latin typeface="Century"/>
                    <a:ea typeface="ＭＳ Ｐゴシック" pitchFamily="50" charset="-128"/>
                    <a:cs typeface="+mn-cs"/>
                  </a:endParaRPr>
                </a:p>
              </p:txBody>
            </p:sp>
            <p:sp>
              <p:nvSpPr>
                <p:cNvPr id="46" name="Arc 81">
                  <a:extLst>
                    <a:ext uri="{FF2B5EF4-FFF2-40B4-BE49-F238E27FC236}">
                      <a16:creationId xmlns:a16="http://schemas.microsoft.com/office/drawing/2014/main" id="{EBEC92DD-67BA-A2B5-542F-65541C24DD04}"/>
                    </a:ext>
                  </a:extLst>
                </p:cNvPr>
                <p:cNvSpPr>
                  <a:spLocks/>
                </p:cNvSpPr>
                <p:nvPr/>
              </p:nvSpPr>
              <p:spPr bwMode="auto">
                <a:xfrm>
                  <a:off x="6295832" y="2300672"/>
                  <a:ext cx="495407" cy="385776"/>
                </a:xfrm>
                <a:custGeom>
                  <a:avLst/>
                  <a:gdLst>
                    <a:gd name="T0" fmla="*/ 0 w 21600"/>
                    <a:gd name="T1" fmla="*/ 0 h 21600"/>
                    <a:gd name="T2" fmla="*/ 647700 w 21600"/>
                    <a:gd name="T3" fmla="*/ 504825 h 21600"/>
                    <a:gd name="T4" fmla="*/ 0 w 21600"/>
                    <a:gd name="T5" fmla="*/ 5048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bg2">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black"/>
                    </a:solidFill>
                    <a:effectLst/>
                    <a:uLnTx/>
                    <a:uFillTx/>
                    <a:latin typeface="Century"/>
                    <a:ea typeface="メイリオ"/>
                    <a:cs typeface="+mn-cs"/>
                  </a:endParaRPr>
                </a:p>
              </p:txBody>
            </p:sp>
          </p:grpSp>
        </p:grpSp>
        <p:grpSp>
          <p:nvGrpSpPr>
            <p:cNvPr id="6" name="グループ化 5">
              <a:extLst>
                <a:ext uri="{FF2B5EF4-FFF2-40B4-BE49-F238E27FC236}">
                  <a16:creationId xmlns:a16="http://schemas.microsoft.com/office/drawing/2014/main" id="{94AC9491-057C-D1B0-2CD8-9BE674266C68}"/>
                </a:ext>
              </a:extLst>
            </p:cNvPr>
            <p:cNvGrpSpPr>
              <a:grpSpLocks noChangeAspect="1"/>
            </p:cNvGrpSpPr>
            <p:nvPr/>
          </p:nvGrpSpPr>
          <p:grpSpPr>
            <a:xfrm>
              <a:off x="5917000" y="1899293"/>
              <a:ext cx="2104331" cy="1259999"/>
              <a:chOff x="7100803" y="2028991"/>
              <a:chExt cx="2898914" cy="1735769"/>
            </a:xfrm>
          </p:grpSpPr>
          <p:grpSp>
            <p:nvGrpSpPr>
              <p:cNvPr id="9" name="グループ化 21">
                <a:extLst>
                  <a:ext uri="{FF2B5EF4-FFF2-40B4-BE49-F238E27FC236}">
                    <a16:creationId xmlns:a16="http://schemas.microsoft.com/office/drawing/2014/main" id="{5216487A-ACE6-DFD6-82CF-4C0A30D520F5}"/>
                  </a:ext>
                </a:extLst>
              </p:cNvPr>
              <p:cNvGrpSpPr>
                <a:grpSpLocks/>
              </p:cNvGrpSpPr>
              <p:nvPr/>
            </p:nvGrpSpPr>
            <p:grpSpPr bwMode="auto">
              <a:xfrm>
                <a:off x="7282839" y="2028991"/>
                <a:ext cx="714450" cy="1265237"/>
                <a:chOff x="6295832" y="2300672"/>
                <a:chExt cx="714529" cy="1265284"/>
              </a:xfrm>
            </p:grpSpPr>
            <p:sp>
              <p:nvSpPr>
                <p:cNvPr id="36" name="Rectangle 7">
                  <a:extLst>
                    <a:ext uri="{FF2B5EF4-FFF2-40B4-BE49-F238E27FC236}">
                      <a16:creationId xmlns:a16="http://schemas.microsoft.com/office/drawing/2014/main" id="{B096808E-79FA-6341-2A71-5B04C803367E}"/>
                    </a:ext>
                  </a:extLst>
                </p:cNvPr>
                <p:cNvSpPr>
                  <a:spLocks noChangeArrowheads="1"/>
                </p:cNvSpPr>
                <p:nvPr/>
              </p:nvSpPr>
              <p:spPr bwMode="auto">
                <a:xfrm>
                  <a:off x="6680090" y="2684861"/>
                  <a:ext cx="219122" cy="495318"/>
                </a:xfrm>
                <a:prstGeom prst="rect">
                  <a:avLst/>
                </a:prstGeom>
                <a:gradFill rotWithShape="1">
                  <a:gsLst>
                    <a:gs pos="0">
                      <a:schemeClr val="bg1"/>
                    </a:gs>
                    <a:gs pos="100000">
                      <a:schemeClr val="bg1">
                        <a:gamma/>
                        <a:shade val="89804"/>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black"/>
                    </a:solidFill>
                    <a:effectLst/>
                    <a:uLnTx/>
                    <a:uFillTx/>
                    <a:latin typeface="Century"/>
                    <a:ea typeface="ＭＳ Ｐゴシック" pitchFamily="50" charset="-128"/>
                    <a:cs typeface="+mn-cs"/>
                  </a:endParaRPr>
                </a:p>
              </p:txBody>
            </p:sp>
            <p:sp>
              <p:nvSpPr>
                <p:cNvPr id="37" name="AutoShape 8">
                  <a:extLst>
                    <a:ext uri="{FF2B5EF4-FFF2-40B4-BE49-F238E27FC236}">
                      <a16:creationId xmlns:a16="http://schemas.microsoft.com/office/drawing/2014/main" id="{973040A3-22A2-816D-9458-A12C300305A8}"/>
                    </a:ext>
                  </a:extLst>
                </p:cNvPr>
                <p:cNvSpPr>
                  <a:spLocks noChangeArrowheads="1"/>
                </p:cNvSpPr>
                <p:nvPr/>
              </p:nvSpPr>
              <p:spPr bwMode="auto">
                <a:xfrm flipV="1">
                  <a:off x="6570529" y="3180180"/>
                  <a:ext cx="439832" cy="22067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bg1"/>
                    </a:gs>
                    <a:gs pos="100000">
                      <a:schemeClr val="bg1">
                        <a:gamma/>
                        <a:shade val="89804"/>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black"/>
                    </a:solidFill>
                    <a:effectLst/>
                    <a:uLnTx/>
                    <a:uFillTx/>
                    <a:latin typeface="Century"/>
                    <a:ea typeface="ＭＳ Ｐゴシック" pitchFamily="50" charset="-128"/>
                    <a:cs typeface="+mn-cs"/>
                  </a:endParaRPr>
                </a:p>
              </p:txBody>
            </p:sp>
            <p:sp>
              <p:nvSpPr>
                <p:cNvPr id="38" name="Rectangle 9">
                  <a:extLst>
                    <a:ext uri="{FF2B5EF4-FFF2-40B4-BE49-F238E27FC236}">
                      <a16:creationId xmlns:a16="http://schemas.microsoft.com/office/drawing/2014/main" id="{16550F0C-F990-A96C-4E29-3F6098957353}"/>
                    </a:ext>
                  </a:extLst>
                </p:cNvPr>
                <p:cNvSpPr>
                  <a:spLocks noChangeArrowheads="1"/>
                </p:cNvSpPr>
                <p:nvPr/>
              </p:nvSpPr>
              <p:spPr bwMode="auto">
                <a:xfrm>
                  <a:off x="6570529" y="3400850"/>
                  <a:ext cx="439832" cy="165106"/>
                </a:xfrm>
                <a:prstGeom prst="rect">
                  <a:avLst/>
                </a:prstGeom>
                <a:gradFill rotWithShape="1">
                  <a:gsLst>
                    <a:gs pos="0">
                      <a:schemeClr val="bg1"/>
                    </a:gs>
                    <a:gs pos="100000">
                      <a:schemeClr val="bg1">
                        <a:gamma/>
                        <a:shade val="89804"/>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black"/>
                    </a:solidFill>
                    <a:effectLst/>
                    <a:uLnTx/>
                    <a:uFillTx/>
                    <a:latin typeface="Century"/>
                    <a:ea typeface="ＭＳ Ｐゴシック" pitchFamily="50" charset="-128"/>
                    <a:cs typeface="+mn-cs"/>
                  </a:endParaRPr>
                </a:p>
              </p:txBody>
            </p:sp>
            <p:sp>
              <p:nvSpPr>
                <p:cNvPr id="39" name="Arc 81">
                  <a:extLst>
                    <a:ext uri="{FF2B5EF4-FFF2-40B4-BE49-F238E27FC236}">
                      <a16:creationId xmlns:a16="http://schemas.microsoft.com/office/drawing/2014/main" id="{BFAB3858-C9E9-F02F-BF4C-3024DD7A5EEA}"/>
                    </a:ext>
                  </a:extLst>
                </p:cNvPr>
                <p:cNvSpPr>
                  <a:spLocks/>
                </p:cNvSpPr>
                <p:nvPr/>
              </p:nvSpPr>
              <p:spPr bwMode="auto">
                <a:xfrm>
                  <a:off x="6295832" y="2300672"/>
                  <a:ext cx="495407" cy="385776"/>
                </a:xfrm>
                <a:custGeom>
                  <a:avLst/>
                  <a:gdLst>
                    <a:gd name="T0" fmla="*/ 0 w 21600"/>
                    <a:gd name="T1" fmla="*/ 0 h 21600"/>
                    <a:gd name="T2" fmla="*/ 647700 w 21600"/>
                    <a:gd name="T3" fmla="*/ 504825 h 21600"/>
                    <a:gd name="T4" fmla="*/ 0 w 21600"/>
                    <a:gd name="T5" fmla="*/ 5048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bg2">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black"/>
                    </a:solidFill>
                    <a:effectLst/>
                    <a:uLnTx/>
                    <a:uFillTx/>
                    <a:latin typeface="Century"/>
                    <a:ea typeface="メイリオ"/>
                    <a:cs typeface="+mn-cs"/>
                  </a:endParaRPr>
                </a:p>
              </p:txBody>
            </p:sp>
          </p:grpSp>
          <p:grpSp>
            <p:nvGrpSpPr>
              <p:cNvPr id="10" name="グループ化 9">
                <a:extLst>
                  <a:ext uri="{FF2B5EF4-FFF2-40B4-BE49-F238E27FC236}">
                    <a16:creationId xmlns:a16="http://schemas.microsoft.com/office/drawing/2014/main" id="{438D4A42-3DCA-3813-FFE6-86A5012335B8}"/>
                  </a:ext>
                </a:extLst>
              </p:cNvPr>
              <p:cNvGrpSpPr/>
              <p:nvPr/>
            </p:nvGrpSpPr>
            <p:grpSpPr>
              <a:xfrm>
                <a:off x="7100803" y="2413164"/>
                <a:ext cx="2898914" cy="1351596"/>
                <a:chOff x="6529643" y="2171032"/>
                <a:chExt cx="3195516" cy="1489885"/>
              </a:xfrm>
            </p:grpSpPr>
            <p:grpSp>
              <p:nvGrpSpPr>
                <p:cNvPr id="11" name="グループ化 10">
                  <a:extLst>
                    <a:ext uri="{FF2B5EF4-FFF2-40B4-BE49-F238E27FC236}">
                      <a16:creationId xmlns:a16="http://schemas.microsoft.com/office/drawing/2014/main" id="{D4173A8A-083B-23AD-AE00-D88729AF37E7}"/>
                    </a:ext>
                  </a:extLst>
                </p:cNvPr>
                <p:cNvGrpSpPr/>
                <p:nvPr/>
              </p:nvGrpSpPr>
              <p:grpSpPr>
                <a:xfrm>
                  <a:off x="6695852" y="3172265"/>
                  <a:ext cx="1778888" cy="463248"/>
                  <a:chOff x="6632604" y="3991647"/>
                  <a:chExt cx="1778888" cy="463248"/>
                </a:xfrm>
              </p:grpSpPr>
              <p:grpSp>
                <p:nvGrpSpPr>
                  <p:cNvPr id="15" name="グループ化 14">
                    <a:extLst>
                      <a:ext uri="{FF2B5EF4-FFF2-40B4-BE49-F238E27FC236}">
                        <a16:creationId xmlns:a16="http://schemas.microsoft.com/office/drawing/2014/main" id="{25BDB115-6E2C-8922-EB50-8CC41D15FD5F}"/>
                      </a:ext>
                    </a:extLst>
                  </p:cNvPr>
                  <p:cNvGrpSpPr/>
                  <p:nvPr/>
                </p:nvGrpSpPr>
                <p:grpSpPr>
                  <a:xfrm>
                    <a:off x="6643984" y="3991647"/>
                    <a:ext cx="1767508" cy="384421"/>
                    <a:chOff x="6643984" y="3991647"/>
                    <a:chExt cx="1767508" cy="384421"/>
                  </a:xfrm>
                </p:grpSpPr>
                <p:cxnSp>
                  <p:nvCxnSpPr>
                    <p:cNvPr id="28" name="直線矢印コネクタ 27">
                      <a:extLst>
                        <a:ext uri="{FF2B5EF4-FFF2-40B4-BE49-F238E27FC236}">
                          <a16:creationId xmlns:a16="http://schemas.microsoft.com/office/drawing/2014/main" id="{D601100A-F09D-6EFB-2797-E722AC5690EC}"/>
                        </a:ext>
                      </a:extLst>
                    </p:cNvPr>
                    <p:cNvCxnSpPr>
                      <a:cxnSpLocks/>
                    </p:cNvCxnSpPr>
                    <p:nvPr/>
                  </p:nvCxnSpPr>
                  <p:spPr>
                    <a:xfrm flipH="1" flipV="1">
                      <a:off x="6643984" y="3994909"/>
                      <a:ext cx="133546" cy="311638"/>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cxnSp>
                  <p:nvCxnSpPr>
                    <p:cNvPr id="29" name="直線矢印コネクタ 28">
                      <a:extLst>
                        <a:ext uri="{FF2B5EF4-FFF2-40B4-BE49-F238E27FC236}">
                          <a16:creationId xmlns:a16="http://schemas.microsoft.com/office/drawing/2014/main" id="{8C1D65ED-550C-9E1F-BA1A-8C7E8351B095}"/>
                        </a:ext>
                      </a:extLst>
                    </p:cNvPr>
                    <p:cNvCxnSpPr>
                      <a:cxnSpLocks/>
                    </p:cNvCxnSpPr>
                    <p:nvPr/>
                  </p:nvCxnSpPr>
                  <p:spPr>
                    <a:xfrm flipH="1" flipV="1">
                      <a:off x="7077793" y="4014534"/>
                      <a:ext cx="133546" cy="311638"/>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cxnSp>
                  <p:nvCxnSpPr>
                    <p:cNvPr id="30" name="直線矢印コネクタ 29">
                      <a:extLst>
                        <a:ext uri="{FF2B5EF4-FFF2-40B4-BE49-F238E27FC236}">
                          <a16:creationId xmlns:a16="http://schemas.microsoft.com/office/drawing/2014/main" id="{6099A4C8-8D6E-519C-8545-CA1D5E94E3D2}"/>
                        </a:ext>
                      </a:extLst>
                    </p:cNvPr>
                    <p:cNvCxnSpPr>
                      <a:cxnSpLocks/>
                    </p:cNvCxnSpPr>
                    <p:nvPr/>
                  </p:nvCxnSpPr>
                  <p:spPr>
                    <a:xfrm flipV="1">
                      <a:off x="7787595" y="4002466"/>
                      <a:ext cx="33782" cy="304081"/>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cxnSp>
                  <p:nvCxnSpPr>
                    <p:cNvPr id="31" name="直線矢印コネクタ 30">
                      <a:extLst>
                        <a:ext uri="{FF2B5EF4-FFF2-40B4-BE49-F238E27FC236}">
                          <a16:creationId xmlns:a16="http://schemas.microsoft.com/office/drawing/2014/main" id="{561871D7-0C89-A4EF-4FAC-4422B9C7CAD1}"/>
                        </a:ext>
                      </a:extLst>
                    </p:cNvPr>
                    <p:cNvCxnSpPr>
                      <a:cxnSpLocks/>
                    </p:cNvCxnSpPr>
                    <p:nvPr/>
                  </p:nvCxnSpPr>
                  <p:spPr>
                    <a:xfrm flipV="1">
                      <a:off x="8304102" y="4002466"/>
                      <a:ext cx="107390" cy="292693"/>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cxnSp>
                  <p:nvCxnSpPr>
                    <p:cNvPr id="32" name="直線矢印コネクタ 31">
                      <a:extLst>
                        <a:ext uri="{FF2B5EF4-FFF2-40B4-BE49-F238E27FC236}">
                          <a16:creationId xmlns:a16="http://schemas.microsoft.com/office/drawing/2014/main" id="{597C3CF6-8BC9-6FC2-DAC3-8CDAB62DDC9E}"/>
                        </a:ext>
                      </a:extLst>
                    </p:cNvPr>
                    <p:cNvCxnSpPr>
                      <a:cxnSpLocks/>
                    </p:cNvCxnSpPr>
                    <p:nvPr/>
                  </p:nvCxnSpPr>
                  <p:spPr>
                    <a:xfrm flipV="1">
                      <a:off x="7296680" y="3991647"/>
                      <a:ext cx="78077" cy="311638"/>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cxnSp>
                  <p:nvCxnSpPr>
                    <p:cNvPr id="33" name="直線矢印コネクタ 32">
                      <a:extLst>
                        <a:ext uri="{FF2B5EF4-FFF2-40B4-BE49-F238E27FC236}">
                          <a16:creationId xmlns:a16="http://schemas.microsoft.com/office/drawing/2014/main" id="{8BC0DDA2-8F5D-2BC4-454E-C9607AD1EAE7}"/>
                        </a:ext>
                      </a:extLst>
                    </p:cNvPr>
                    <p:cNvCxnSpPr>
                      <a:cxnSpLocks/>
                    </p:cNvCxnSpPr>
                    <p:nvPr/>
                  </p:nvCxnSpPr>
                  <p:spPr>
                    <a:xfrm flipH="1" flipV="1">
                      <a:off x="8110866" y="4029805"/>
                      <a:ext cx="133546" cy="311638"/>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cxnSp>
                  <p:nvCxnSpPr>
                    <p:cNvPr id="34" name="直線矢印コネクタ 33">
                      <a:extLst>
                        <a:ext uri="{FF2B5EF4-FFF2-40B4-BE49-F238E27FC236}">
                          <a16:creationId xmlns:a16="http://schemas.microsoft.com/office/drawing/2014/main" id="{AC37D4A2-84A2-A689-23F1-021CA950F9BE}"/>
                        </a:ext>
                      </a:extLst>
                    </p:cNvPr>
                    <p:cNvCxnSpPr>
                      <a:cxnSpLocks/>
                    </p:cNvCxnSpPr>
                    <p:nvPr/>
                  </p:nvCxnSpPr>
                  <p:spPr>
                    <a:xfrm flipH="1" flipV="1">
                      <a:off x="7677857" y="4064430"/>
                      <a:ext cx="133546" cy="311638"/>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cxnSp>
                  <p:nvCxnSpPr>
                    <p:cNvPr id="35" name="直線矢印コネクタ 34">
                      <a:extLst>
                        <a:ext uri="{FF2B5EF4-FFF2-40B4-BE49-F238E27FC236}">
                          <a16:creationId xmlns:a16="http://schemas.microsoft.com/office/drawing/2014/main" id="{F1C3100F-20AA-5C38-5E62-2782D427D4B8}"/>
                        </a:ext>
                      </a:extLst>
                    </p:cNvPr>
                    <p:cNvCxnSpPr>
                      <a:cxnSpLocks/>
                    </p:cNvCxnSpPr>
                    <p:nvPr/>
                  </p:nvCxnSpPr>
                  <p:spPr>
                    <a:xfrm flipV="1">
                      <a:off x="6812973" y="3996766"/>
                      <a:ext cx="136539" cy="338759"/>
                    </a:xfrm>
                    <a:prstGeom prst="straightConnector1">
                      <a:avLst/>
                    </a:prstGeom>
                    <a:ln w="38100">
                      <a:prstDash val="sysDash"/>
                      <a:tailEnd type="triangle"/>
                    </a:ln>
                  </p:spPr>
                  <p:style>
                    <a:lnRef idx="3">
                      <a:schemeClr val="accent6"/>
                    </a:lnRef>
                    <a:fillRef idx="0">
                      <a:schemeClr val="accent6"/>
                    </a:fillRef>
                    <a:effectRef idx="2">
                      <a:schemeClr val="accent6"/>
                    </a:effectRef>
                    <a:fontRef idx="minor">
                      <a:schemeClr val="tx1"/>
                    </a:fontRef>
                  </p:style>
                </p:cxnSp>
              </p:grpSp>
              <p:grpSp>
                <p:nvGrpSpPr>
                  <p:cNvPr id="16" name="グループ化 15">
                    <a:extLst>
                      <a:ext uri="{FF2B5EF4-FFF2-40B4-BE49-F238E27FC236}">
                        <a16:creationId xmlns:a16="http://schemas.microsoft.com/office/drawing/2014/main" id="{71F0AE46-BF18-4C63-5100-E1C45BD34026}"/>
                      </a:ext>
                    </a:extLst>
                  </p:cNvPr>
                  <p:cNvGrpSpPr>
                    <a:grpSpLocks noChangeAspect="1"/>
                  </p:cNvGrpSpPr>
                  <p:nvPr/>
                </p:nvGrpSpPr>
                <p:grpSpPr>
                  <a:xfrm>
                    <a:off x="7108598" y="4170354"/>
                    <a:ext cx="284541" cy="284541"/>
                    <a:chOff x="7052484" y="2611986"/>
                    <a:chExt cx="853622" cy="853622"/>
                  </a:xfrm>
                </p:grpSpPr>
                <p:sp>
                  <p:nvSpPr>
                    <p:cNvPr id="26" name="フローチャート: 結合子 25">
                      <a:extLst>
                        <a:ext uri="{FF2B5EF4-FFF2-40B4-BE49-F238E27FC236}">
                          <a16:creationId xmlns:a16="http://schemas.microsoft.com/office/drawing/2014/main" id="{12DFA60F-1EFB-F773-C8C8-EC04D49BEE78}"/>
                        </a:ext>
                      </a:extLst>
                    </p:cNvPr>
                    <p:cNvSpPr>
                      <a:spLocks noChangeAspect="1"/>
                    </p:cNvSpPr>
                    <p:nvPr/>
                  </p:nvSpPr>
                  <p:spPr>
                    <a:xfrm>
                      <a:off x="7052484" y="2611986"/>
                      <a:ext cx="853622" cy="85362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white"/>
                        </a:solidFill>
                        <a:effectLst/>
                        <a:uLnTx/>
                        <a:uFillTx/>
                        <a:latin typeface="Century"/>
                        <a:ea typeface="メイリオ"/>
                        <a:cs typeface="+mn-cs"/>
                      </a:endParaRPr>
                    </a:p>
                  </p:txBody>
                </p:sp>
                <p:pic>
                  <p:nvPicPr>
                    <p:cNvPr id="27" name="図 26">
                      <a:extLst>
                        <a:ext uri="{FF2B5EF4-FFF2-40B4-BE49-F238E27FC236}">
                          <a16:creationId xmlns:a16="http://schemas.microsoft.com/office/drawing/2014/main" id="{DF8DA761-1221-5DE1-1CE9-63F462B3FB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24" y="2657797"/>
                      <a:ext cx="762000" cy="762000"/>
                    </a:xfrm>
                    <a:prstGeom prst="rect">
                      <a:avLst/>
                    </a:prstGeom>
                  </p:spPr>
                </p:pic>
              </p:grpSp>
              <p:grpSp>
                <p:nvGrpSpPr>
                  <p:cNvPr id="17" name="グループ化 16">
                    <a:extLst>
                      <a:ext uri="{FF2B5EF4-FFF2-40B4-BE49-F238E27FC236}">
                        <a16:creationId xmlns:a16="http://schemas.microsoft.com/office/drawing/2014/main" id="{DD04DAD3-9FE8-F7DB-5F1E-3D3B24A087F2}"/>
                      </a:ext>
                    </a:extLst>
                  </p:cNvPr>
                  <p:cNvGrpSpPr>
                    <a:grpSpLocks noChangeAspect="1"/>
                  </p:cNvGrpSpPr>
                  <p:nvPr/>
                </p:nvGrpSpPr>
                <p:grpSpPr>
                  <a:xfrm>
                    <a:off x="7639577" y="4162494"/>
                    <a:ext cx="284541" cy="284541"/>
                    <a:chOff x="7052484" y="2611986"/>
                    <a:chExt cx="853622" cy="853622"/>
                  </a:xfrm>
                </p:grpSpPr>
                <p:sp>
                  <p:nvSpPr>
                    <p:cNvPr id="24" name="フローチャート: 結合子 23">
                      <a:extLst>
                        <a:ext uri="{FF2B5EF4-FFF2-40B4-BE49-F238E27FC236}">
                          <a16:creationId xmlns:a16="http://schemas.microsoft.com/office/drawing/2014/main" id="{626B96F2-73A9-2E80-9D74-CBFD45D6BC96}"/>
                        </a:ext>
                      </a:extLst>
                    </p:cNvPr>
                    <p:cNvSpPr>
                      <a:spLocks noChangeAspect="1"/>
                    </p:cNvSpPr>
                    <p:nvPr/>
                  </p:nvSpPr>
                  <p:spPr>
                    <a:xfrm>
                      <a:off x="7052484" y="2611986"/>
                      <a:ext cx="853622" cy="85362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white"/>
                        </a:solidFill>
                        <a:effectLst/>
                        <a:uLnTx/>
                        <a:uFillTx/>
                        <a:latin typeface="Century"/>
                        <a:ea typeface="メイリオ"/>
                        <a:cs typeface="+mn-cs"/>
                      </a:endParaRPr>
                    </a:p>
                  </p:txBody>
                </p:sp>
                <p:pic>
                  <p:nvPicPr>
                    <p:cNvPr id="25" name="図 24">
                      <a:extLst>
                        <a:ext uri="{FF2B5EF4-FFF2-40B4-BE49-F238E27FC236}">
                          <a16:creationId xmlns:a16="http://schemas.microsoft.com/office/drawing/2014/main" id="{7E11D06A-EB65-AEB5-07F7-09350C0731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24" y="2657797"/>
                      <a:ext cx="762000" cy="762000"/>
                    </a:xfrm>
                    <a:prstGeom prst="rect">
                      <a:avLst/>
                    </a:prstGeom>
                  </p:spPr>
                </p:pic>
              </p:grpSp>
              <p:grpSp>
                <p:nvGrpSpPr>
                  <p:cNvPr id="18" name="グループ化 17">
                    <a:extLst>
                      <a:ext uri="{FF2B5EF4-FFF2-40B4-BE49-F238E27FC236}">
                        <a16:creationId xmlns:a16="http://schemas.microsoft.com/office/drawing/2014/main" id="{5564902C-84C8-7789-9F36-E6075A190CBD}"/>
                      </a:ext>
                    </a:extLst>
                  </p:cNvPr>
                  <p:cNvGrpSpPr>
                    <a:grpSpLocks noChangeAspect="1"/>
                  </p:cNvGrpSpPr>
                  <p:nvPr/>
                </p:nvGrpSpPr>
                <p:grpSpPr>
                  <a:xfrm>
                    <a:off x="8126951" y="4155253"/>
                    <a:ext cx="284541" cy="284541"/>
                    <a:chOff x="7052484" y="2611986"/>
                    <a:chExt cx="853622" cy="853622"/>
                  </a:xfrm>
                </p:grpSpPr>
                <p:sp>
                  <p:nvSpPr>
                    <p:cNvPr id="22" name="フローチャート: 結合子 21">
                      <a:extLst>
                        <a:ext uri="{FF2B5EF4-FFF2-40B4-BE49-F238E27FC236}">
                          <a16:creationId xmlns:a16="http://schemas.microsoft.com/office/drawing/2014/main" id="{4717AE08-880B-7BDF-EC42-7426970E935A}"/>
                        </a:ext>
                      </a:extLst>
                    </p:cNvPr>
                    <p:cNvSpPr>
                      <a:spLocks noChangeAspect="1"/>
                    </p:cNvSpPr>
                    <p:nvPr/>
                  </p:nvSpPr>
                  <p:spPr>
                    <a:xfrm>
                      <a:off x="7052484" y="2611986"/>
                      <a:ext cx="853622" cy="85362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white"/>
                        </a:solidFill>
                        <a:effectLst/>
                        <a:uLnTx/>
                        <a:uFillTx/>
                        <a:latin typeface="Century"/>
                        <a:ea typeface="メイリオ"/>
                        <a:cs typeface="+mn-cs"/>
                      </a:endParaRPr>
                    </a:p>
                  </p:txBody>
                </p:sp>
                <p:pic>
                  <p:nvPicPr>
                    <p:cNvPr id="23" name="図 22">
                      <a:extLst>
                        <a:ext uri="{FF2B5EF4-FFF2-40B4-BE49-F238E27FC236}">
                          <a16:creationId xmlns:a16="http://schemas.microsoft.com/office/drawing/2014/main" id="{BAAF7803-8731-126D-4E86-C54ABFB01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24" y="2657797"/>
                      <a:ext cx="762000" cy="762000"/>
                    </a:xfrm>
                    <a:prstGeom prst="rect">
                      <a:avLst/>
                    </a:prstGeom>
                  </p:spPr>
                </p:pic>
              </p:grpSp>
              <p:grpSp>
                <p:nvGrpSpPr>
                  <p:cNvPr id="19" name="グループ化 18">
                    <a:extLst>
                      <a:ext uri="{FF2B5EF4-FFF2-40B4-BE49-F238E27FC236}">
                        <a16:creationId xmlns:a16="http://schemas.microsoft.com/office/drawing/2014/main" id="{EAC2CEF0-D571-7A8E-3538-972F5DE66DDC}"/>
                      </a:ext>
                    </a:extLst>
                  </p:cNvPr>
                  <p:cNvGrpSpPr>
                    <a:grpSpLocks noChangeAspect="1"/>
                  </p:cNvGrpSpPr>
                  <p:nvPr/>
                </p:nvGrpSpPr>
                <p:grpSpPr>
                  <a:xfrm>
                    <a:off x="6632604" y="4170354"/>
                    <a:ext cx="284541" cy="284541"/>
                    <a:chOff x="7052484" y="2611986"/>
                    <a:chExt cx="853622" cy="853622"/>
                  </a:xfrm>
                </p:grpSpPr>
                <p:sp>
                  <p:nvSpPr>
                    <p:cNvPr id="20" name="フローチャート: 結合子 19">
                      <a:extLst>
                        <a:ext uri="{FF2B5EF4-FFF2-40B4-BE49-F238E27FC236}">
                          <a16:creationId xmlns:a16="http://schemas.microsoft.com/office/drawing/2014/main" id="{431A1385-802C-C246-6480-4162343A7200}"/>
                        </a:ext>
                      </a:extLst>
                    </p:cNvPr>
                    <p:cNvSpPr>
                      <a:spLocks noChangeAspect="1"/>
                    </p:cNvSpPr>
                    <p:nvPr/>
                  </p:nvSpPr>
                  <p:spPr>
                    <a:xfrm>
                      <a:off x="7052484" y="2611986"/>
                      <a:ext cx="853622" cy="85362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25" b="0" i="0" u="none" strike="noStrike" kern="1200" cap="none" spc="0" normalizeH="0" baseline="0" noProof="0">
                        <a:ln>
                          <a:noFill/>
                        </a:ln>
                        <a:solidFill>
                          <a:prstClr val="white"/>
                        </a:solidFill>
                        <a:effectLst/>
                        <a:uLnTx/>
                        <a:uFillTx/>
                        <a:latin typeface="Century"/>
                        <a:ea typeface="メイリオ"/>
                        <a:cs typeface="+mn-cs"/>
                      </a:endParaRPr>
                    </a:p>
                  </p:txBody>
                </p:sp>
                <p:pic>
                  <p:nvPicPr>
                    <p:cNvPr id="21" name="図 20">
                      <a:extLst>
                        <a:ext uri="{FF2B5EF4-FFF2-40B4-BE49-F238E27FC236}">
                          <a16:creationId xmlns:a16="http://schemas.microsoft.com/office/drawing/2014/main" id="{7714C703-E61F-80EC-DFD7-2D8E124B57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24" y="2657797"/>
                      <a:ext cx="762000" cy="762000"/>
                    </a:xfrm>
                    <a:prstGeom prst="rect">
                      <a:avLst/>
                    </a:prstGeom>
                  </p:spPr>
                </p:pic>
              </p:grpSp>
            </p:grpSp>
            <p:cxnSp>
              <p:nvCxnSpPr>
                <p:cNvPr id="12" name="直線矢印コネクタ 11">
                  <a:extLst>
                    <a:ext uri="{FF2B5EF4-FFF2-40B4-BE49-F238E27FC236}">
                      <a16:creationId xmlns:a16="http://schemas.microsoft.com/office/drawing/2014/main" id="{058B0BE7-520E-DFBA-6903-C629B6406350}"/>
                    </a:ext>
                  </a:extLst>
                </p:cNvPr>
                <p:cNvCxnSpPr>
                  <a:cxnSpLocks/>
                </p:cNvCxnSpPr>
                <p:nvPr/>
              </p:nvCxnSpPr>
              <p:spPr>
                <a:xfrm>
                  <a:off x="7558936" y="2636869"/>
                  <a:ext cx="2161896"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81ED4AFE-4C96-1E00-295E-A828974E5EDA}"/>
                    </a:ext>
                  </a:extLst>
                </p:cNvPr>
                <p:cNvCxnSpPr>
                  <a:cxnSpLocks/>
                </p:cNvCxnSpPr>
                <p:nvPr/>
              </p:nvCxnSpPr>
              <p:spPr>
                <a:xfrm>
                  <a:off x="6529643" y="3660917"/>
                  <a:ext cx="3191189" cy="0"/>
                </a:xfrm>
                <a:prstGeom prst="straightConnector1">
                  <a:avLst/>
                </a:prstGeom>
                <a:ln w="28575">
                  <a:solidFill>
                    <a:srgbClr val="00206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C0EBB531-A04D-DA63-286F-80D25026A019}"/>
                    </a:ext>
                  </a:extLst>
                </p:cNvPr>
                <p:cNvSpPr txBox="1"/>
                <p:nvPr/>
              </p:nvSpPr>
              <p:spPr>
                <a:xfrm>
                  <a:off x="7760901" y="2171032"/>
                  <a:ext cx="1964258" cy="56863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25" b="0" i="0" u="none" strike="noStrike" kern="1200" cap="none" spc="0" normalizeH="0" baseline="0" noProof="0">
                      <a:ln>
                        <a:noFill/>
                      </a:ln>
                      <a:solidFill>
                        <a:srgbClr val="FF0000"/>
                      </a:solidFill>
                      <a:effectLst/>
                      <a:uLnTx/>
                      <a:uFillTx/>
                      <a:latin typeface="Century"/>
                      <a:ea typeface="メイリオ"/>
                      <a:cs typeface="+mn-cs"/>
                    </a:rPr>
                    <a:t>毎秒５ｃｍ</a:t>
                  </a:r>
                </a:p>
              </p:txBody>
            </p:sp>
          </p:grpSp>
        </p:grpSp>
        <p:sp>
          <p:nvSpPr>
            <p:cNvPr id="7" name="正方形/長方形 15">
              <a:extLst>
                <a:ext uri="{FF2B5EF4-FFF2-40B4-BE49-F238E27FC236}">
                  <a16:creationId xmlns:a16="http://schemas.microsoft.com/office/drawing/2014/main" id="{8D031291-59C6-CC05-1858-741B89EC088C}"/>
                </a:ext>
              </a:extLst>
            </p:cNvPr>
            <p:cNvSpPr>
              <a:spLocks noChangeArrowheads="1"/>
            </p:cNvSpPr>
            <p:nvPr/>
          </p:nvSpPr>
          <p:spPr bwMode="auto">
            <a:xfrm>
              <a:off x="2820716" y="1431640"/>
              <a:ext cx="2557986"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ＭＳ Ｐゴシック" panose="020B0600070205080204" pitchFamily="34" charset="-128"/>
                  <a:ea typeface="ＭＳ Ｐゴシック" panose="020B0600070205080204" pitchFamily="34" charset="-128"/>
                </a:defRPr>
              </a:lvl1pPr>
              <a:lvl2pPr marL="742950" indent="-285750">
                <a:spcBef>
                  <a:spcPct val="20000"/>
                </a:spcBef>
                <a:buChar char="–"/>
                <a:defRPr kumimoji="1" sz="2800">
                  <a:solidFill>
                    <a:schemeClr val="tx1"/>
                  </a:solidFill>
                  <a:latin typeface="ＭＳ Ｐゴシック" panose="020B0600070205080204" pitchFamily="34" charset="-128"/>
                  <a:ea typeface="ＭＳ Ｐゴシック" panose="020B0600070205080204" pitchFamily="34" charset="-128"/>
                </a:defRPr>
              </a:lvl2pPr>
              <a:lvl3pPr marL="1143000" indent="-228600">
                <a:spcBef>
                  <a:spcPct val="20000"/>
                </a:spcBef>
                <a:buChar char="–"/>
                <a:defRPr kumimoji="1" sz="2400">
                  <a:solidFill>
                    <a:schemeClr val="tx1"/>
                  </a:solidFill>
                  <a:latin typeface="ＭＳ Ｐゴシック" panose="020B0600070205080204" pitchFamily="34" charset="-128"/>
                  <a:ea typeface="ＭＳ Ｐゴシック" panose="020B0600070205080204" pitchFamily="34" charset="-128"/>
                </a:defRPr>
              </a:lvl3pPr>
              <a:lvl4pPr marL="16002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4pPr>
              <a:lvl5pPr marL="20574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Century"/>
                  <a:ea typeface="メイリオ"/>
                  <a:cs typeface="+mn-cs"/>
                </a:rPr>
                <a:t>①距離と角度を一定に保ち、表面から</a:t>
              </a:r>
              <a:r>
                <a:rPr kumimoji="1" lang="en-US" altLang="ja-JP" sz="1050" b="0" i="0" u="none" strike="noStrike" kern="1200" cap="none" spc="0" normalizeH="0" baseline="0" noProof="0">
                  <a:ln>
                    <a:noFill/>
                  </a:ln>
                  <a:solidFill>
                    <a:srgbClr val="000000"/>
                  </a:solidFill>
                  <a:effectLst/>
                  <a:uLnTx/>
                  <a:uFillTx/>
                  <a:latin typeface="Century"/>
                  <a:ea typeface="メイリオ"/>
                  <a:cs typeface="+mn-cs"/>
                </a:rPr>
                <a:t>1cm</a:t>
              </a:r>
              <a:r>
                <a:rPr kumimoji="1" lang="ja-JP" altLang="en-US" sz="1050" b="0" i="0" u="none" strike="noStrike" kern="1200" cap="none" spc="0" normalizeH="0" baseline="0" noProof="0">
                  <a:ln>
                    <a:noFill/>
                  </a:ln>
                  <a:solidFill>
                    <a:srgbClr val="000000"/>
                  </a:solidFill>
                  <a:effectLst/>
                  <a:uLnTx/>
                  <a:uFillTx/>
                  <a:latin typeface="Century"/>
                  <a:ea typeface="メイリオ"/>
                  <a:cs typeface="+mn-cs"/>
                </a:rPr>
                <a:t>の距離で動かす</a:t>
              </a:r>
            </a:p>
          </p:txBody>
        </p:sp>
        <p:sp>
          <p:nvSpPr>
            <p:cNvPr id="8" name="正方形/長方形 15">
              <a:extLst>
                <a:ext uri="{FF2B5EF4-FFF2-40B4-BE49-F238E27FC236}">
                  <a16:creationId xmlns:a16="http://schemas.microsoft.com/office/drawing/2014/main" id="{73275D8D-8BA1-2B03-B602-848EB5571889}"/>
                </a:ext>
              </a:extLst>
            </p:cNvPr>
            <p:cNvSpPr>
              <a:spLocks noChangeArrowheads="1"/>
            </p:cNvSpPr>
            <p:nvPr/>
          </p:nvSpPr>
          <p:spPr bwMode="auto">
            <a:xfrm>
              <a:off x="5583198" y="1431844"/>
              <a:ext cx="2998864"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ＭＳ Ｐゴシック" panose="020B0600070205080204" pitchFamily="34" charset="-128"/>
                  <a:ea typeface="ＭＳ Ｐゴシック" panose="020B0600070205080204" pitchFamily="34" charset="-128"/>
                </a:defRPr>
              </a:lvl1pPr>
              <a:lvl2pPr marL="742950" indent="-285750">
                <a:spcBef>
                  <a:spcPct val="20000"/>
                </a:spcBef>
                <a:buChar char="–"/>
                <a:defRPr kumimoji="1" sz="2800">
                  <a:solidFill>
                    <a:schemeClr val="tx1"/>
                  </a:solidFill>
                  <a:latin typeface="ＭＳ Ｐゴシック" panose="020B0600070205080204" pitchFamily="34" charset="-128"/>
                  <a:ea typeface="ＭＳ Ｐゴシック" panose="020B0600070205080204" pitchFamily="34" charset="-128"/>
                </a:defRPr>
              </a:lvl2pPr>
              <a:lvl3pPr marL="1143000" indent="-228600">
                <a:spcBef>
                  <a:spcPct val="20000"/>
                </a:spcBef>
                <a:buChar char="–"/>
                <a:defRPr kumimoji="1" sz="2400">
                  <a:solidFill>
                    <a:schemeClr val="tx1"/>
                  </a:solidFill>
                  <a:latin typeface="ＭＳ Ｐゴシック" panose="020B0600070205080204" pitchFamily="34" charset="-128"/>
                  <a:ea typeface="ＭＳ Ｐゴシック" panose="020B0600070205080204" pitchFamily="34" charset="-128"/>
                </a:defRPr>
              </a:lvl3pPr>
              <a:lvl4pPr marL="16002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4pPr>
              <a:lvl5pPr marL="20574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Century"/>
                  <a:ea typeface="メイリオ"/>
                  <a:cs typeface="+mn-cs"/>
                </a:rPr>
                <a:t>②</a:t>
              </a:r>
              <a:r>
                <a:rPr kumimoji="1" lang="en-US" altLang="ja-JP" sz="1050" b="0" i="0" u="none" strike="noStrike" kern="1200" cap="none" spc="0" normalizeH="0" baseline="0" noProof="0">
                  <a:ln>
                    <a:noFill/>
                  </a:ln>
                  <a:solidFill>
                    <a:srgbClr val="000000"/>
                  </a:solidFill>
                  <a:effectLst/>
                  <a:uLnTx/>
                  <a:uFillTx/>
                  <a:latin typeface="Century"/>
                  <a:ea typeface="メイリオ"/>
                  <a:cs typeface="+mn-cs"/>
                </a:rPr>
                <a:t>1</a:t>
              </a:r>
              <a:r>
                <a:rPr kumimoji="1" lang="ja-JP" altLang="en-US" sz="1050" b="0" i="0" u="none" strike="noStrike" kern="1200" cap="none" spc="0" normalizeH="0" baseline="0" noProof="0">
                  <a:ln>
                    <a:noFill/>
                  </a:ln>
                  <a:solidFill>
                    <a:srgbClr val="000000"/>
                  </a:solidFill>
                  <a:effectLst/>
                  <a:uLnTx/>
                  <a:uFillTx/>
                  <a:latin typeface="Century"/>
                  <a:ea typeface="メイリオ"/>
                  <a:cs typeface="+mn-cs"/>
                </a:rPr>
                <a:t>秒間に</a:t>
              </a:r>
              <a:r>
                <a:rPr kumimoji="1" lang="en-US" altLang="ja-JP" sz="1050" b="0" i="0" u="none" strike="noStrike" kern="1200" cap="none" spc="0" normalizeH="0" baseline="0" noProof="0">
                  <a:ln>
                    <a:noFill/>
                  </a:ln>
                  <a:solidFill>
                    <a:srgbClr val="000000"/>
                  </a:solidFill>
                  <a:effectLst/>
                  <a:uLnTx/>
                  <a:uFillTx/>
                  <a:latin typeface="Century"/>
                  <a:ea typeface="メイリオ"/>
                  <a:cs typeface="+mn-cs"/>
                </a:rPr>
                <a:t>5</a:t>
              </a:r>
              <a:r>
                <a:rPr kumimoji="1" lang="ja-JP" altLang="en-US" sz="1050" b="0" i="0" u="none" strike="noStrike" kern="1200" cap="none" spc="0" normalizeH="0" baseline="0" noProof="0">
                  <a:ln>
                    <a:noFill/>
                  </a:ln>
                  <a:solidFill>
                    <a:srgbClr val="000000"/>
                  </a:solidFill>
                  <a:effectLst/>
                  <a:uLnTx/>
                  <a:uFillTx/>
                  <a:latin typeface="Century"/>
                  <a:ea typeface="メイリオ"/>
                  <a:cs typeface="+mn-cs"/>
                </a:rPr>
                <a:t>～</a:t>
              </a:r>
              <a:r>
                <a:rPr kumimoji="1" lang="en-US" altLang="ja-JP" sz="1050" b="0" i="0" u="none" strike="noStrike" kern="1200" cap="none" spc="0" normalizeH="0" baseline="0" noProof="0">
                  <a:ln>
                    <a:noFill/>
                  </a:ln>
                  <a:solidFill>
                    <a:srgbClr val="000000"/>
                  </a:solidFill>
                  <a:effectLst/>
                  <a:uLnTx/>
                  <a:uFillTx/>
                  <a:latin typeface="Century"/>
                  <a:ea typeface="メイリオ"/>
                  <a:cs typeface="+mn-cs"/>
                </a:rPr>
                <a:t>6cm</a:t>
              </a:r>
              <a:r>
                <a:rPr kumimoji="1" lang="ja-JP" altLang="en-US" sz="1050" b="0" i="0" u="none" strike="noStrike" kern="1200" cap="none" spc="0" normalizeH="0" baseline="0" noProof="0">
                  <a:ln>
                    <a:noFill/>
                  </a:ln>
                  <a:solidFill>
                    <a:srgbClr val="000000"/>
                  </a:solidFill>
                  <a:effectLst/>
                  <a:uLnTx/>
                  <a:uFillTx/>
                  <a:latin typeface="Century"/>
                  <a:ea typeface="メイリオ"/>
                  <a:cs typeface="+mn-cs"/>
                </a:rPr>
                <a:t>の速さでゆっくりと動かす</a:t>
              </a:r>
              <a:endParaRPr kumimoji="1" lang="en-US" altLang="ja-JP" sz="1050" b="0" i="0" u="none" strike="noStrike" kern="1200" cap="none" spc="0" normalizeH="0" baseline="0" noProof="0">
                <a:ln>
                  <a:noFill/>
                </a:ln>
                <a:solidFill>
                  <a:srgbClr val="000000"/>
                </a:solidFill>
                <a:effectLst/>
                <a:uLnTx/>
                <a:uFillTx/>
                <a:latin typeface="Century"/>
                <a:ea typeface="メイリオ"/>
                <a:cs typeface="+mn-cs"/>
              </a:endParaRPr>
            </a:p>
          </p:txBody>
        </p:sp>
      </p:grpSp>
      <p:sp>
        <p:nvSpPr>
          <p:cNvPr id="100" name="テキスト ボックス 99">
            <a:extLst>
              <a:ext uri="{FF2B5EF4-FFF2-40B4-BE49-F238E27FC236}">
                <a16:creationId xmlns:a16="http://schemas.microsoft.com/office/drawing/2014/main" id="{2A48BF15-D483-48F5-76A0-4A084470FE50}"/>
              </a:ext>
            </a:extLst>
          </p:cNvPr>
          <p:cNvSpPr txBox="1"/>
          <p:nvPr/>
        </p:nvSpPr>
        <p:spPr>
          <a:xfrm>
            <a:off x="8486128" y="0"/>
            <a:ext cx="574196" cy="2482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講義１</a:t>
            </a:r>
          </a:p>
        </p:txBody>
      </p:sp>
      <p:pic>
        <p:nvPicPr>
          <p:cNvPr id="102" name="講師-講義1-2-2">
            <a:hlinkClick r:id="" action="ppaction://media"/>
            <a:extLst>
              <a:ext uri="{FF2B5EF4-FFF2-40B4-BE49-F238E27FC236}">
                <a16:creationId xmlns:a16="http://schemas.microsoft.com/office/drawing/2014/main" id="{2DC0CFBB-A9F8-9F03-32AC-28580CD7746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78920" y="4558388"/>
            <a:ext cx="609600" cy="609600"/>
          </a:xfrm>
          <a:prstGeom prst="rect">
            <a:avLst/>
          </a:prstGeom>
        </p:spPr>
      </p:pic>
      <p:pic>
        <p:nvPicPr>
          <p:cNvPr id="104" name="講義-講師1-2-1">
            <a:hlinkClick r:id="" action="ppaction://media"/>
            <a:extLst>
              <a:ext uri="{FF2B5EF4-FFF2-40B4-BE49-F238E27FC236}">
                <a16:creationId xmlns:a16="http://schemas.microsoft.com/office/drawing/2014/main" id="{FEE45A80-E5D1-F4BA-DD8F-A03032F089D9}"/>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7818576" y="4533900"/>
            <a:ext cx="609600" cy="609600"/>
          </a:xfrm>
          <a:prstGeom prst="rect">
            <a:avLst/>
          </a:prstGeom>
        </p:spPr>
      </p:pic>
    </p:spTree>
    <p:custDataLst>
      <p:tags r:id="rId1"/>
    </p:custDataLst>
    <p:extLst>
      <p:ext uri="{BB962C8B-B14F-4D97-AF65-F5344CB8AC3E}">
        <p14:creationId xmlns:p14="http://schemas.microsoft.com/office/powerpoint/2010/main" val="3447252558"/>
      </p:ext>
    </p:extLst>
  </p:cSld>
  <p:clrMapOvr>
    <a:masterClrMapping/>
  </p:clrMapOvr>
  <mc:AlternateContent xmlns:mc="http://schemas.openxmlformats.org/markup-compatibility/2006" xmlns:p14="http://schemas.microsoft.com/office/powerpoint/2010/main">
    <mc:Choice Requires="p14">
      <p:transition spd="slow" p14:dur="3000" advClick="0" advTm="305000"/>
    </mc:Choice>
    <mc:Fallback xmlns="">
      <p:transition spd="slow" advClick="0" advTm="30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30" fill="hold"/>
                                        <p:tgtEl>
                                          <p:spTgt spid="104"/>
                                        </p:tgtEl>
                                      </p:cBhvr>
                                    </p:cmd>
                                  </p:childTnLst>
                                </p:cTn>
                              </p:par>
                            </p:childTnLst>
                          </p:cTn>
                        </p:par>
                        <p:par>
                          <p:cTn id="7" fill="hold">
                            <p:stCondLst>
                              <p:cond delay="140130"/>
                            </p:stCondLst>
                            <p:childTnLst>
                              <p:par>
                                <p:cTn id="8" presetID="1" presetClass="mediacall" presetSubtype="0" fill="hold" nodeType="afterEffect">
                                  <p:stCondLst>
                                    <p:cond delay="0"/>
                                  </p:stCondLst>
                                  <p:childTnLst>
                                    <p:cmd type="call" cmd="playFrom(0.0)">
                                      <p:cBhvr>
                                        <p:cTn id="9" dur="151210" fill="hold"/>
                                        <p:tgtEl>
                                          <p:spTgt spid="10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02"/>
                </p:tgtEl>
              </p:cMediaNode>
            </p:audio>
            <p:audio>
              <p:cMediaNode vol="80000" showWhenStopped="0">
                <p:cTn id="11" fill="hold" display="0">
                  <p:stCondLst>
                    <p:cond delay="indefinite"/>
                  </p:stCondLst>
                  <p:endCondLst>
                    <p:cond evt="onStopAudio" delay="0">
                      <p:tgtEl>
                        <p:sldTgt/>
                      </p:tgtEl>
                    </p:cond>
                  </p:endCondLst>
                </p:cTn>
                <p:tgtEl>
                  <p:spTgt spid="10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7.3"/>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9CDE00FD03F958428DD3CBF4A39D1F89" ma:contentTypeVersion="19" ma:contentTypeDescription="新しいドキュメントを作成します。" ma:contentTypeScope="" ma:versionID="e17dd82ac5e3a5c2707f997b28250d8a">
  <xsd:schema xmlns:xsd="http://www.w3.org/2001/XMLSchema" xmlns:xs="http://www.w3.org/2001/XMLSchema" xmlns:p="http://schemas.microsoft.com/office/2006/metadata/properties" xmlns:ns2="9be4de2b-ed32-4cfd-86cc-3daf7de81874" xmlns:ns3="b5d13358-ba13-47f5-b1e3-fdcd6b69d120" targetNamespace="http://schemas.microsoft.com/office/2006/metadata/properties" ma:root="true" ma:fieldsID="b07365bde9cb931233e748ff3cd31903" ns2:_="" ns3:_="">
    <xsd:import namespace="9be4de2b-ed32-4cfd-86cc-3daf7de81874"/>
    <xsd:import namespace="b5d13358-ba13-47f5-b1e3-fdcd6b69d1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4de2b-ed32-4cfd-86cc-3daf7de818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ebdc2b39-54f4-4c53-bf88-5d9269ab31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d13358-ba13-47f5-b1e3-fdcd6b69d120" elementFormDefault="qualified">
    <xsd:import namespace="http://schemas.microsoft.com/office/2006/documentManagement/types"/>
    <xsd:import namespace="http://schemas.microsoft.com/office/infopath/2007/PartnerControls"/>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642aa574-677a-4bc2-90c8-dd60c760d169}" ma:internalName="TaxCatchAll" ma:showField="CatchAllData" ma:web="b5d13358-ba13-47f5-b1e3-fdcd6b69d1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e4de2b-ed32-4cfd-86cc-3daf7de81874">
      <Terms xmlns="http://schemas.microsoft.com/office/infopath/2007/PartnerControls"/>
    </lcf76f155ced4ddcb4097134ff3c332f>
    <TaxCatchAll xmlns="b5d13358-ba13-47f5-b1e3-fdcd6b69d120" xsi:nil="true"/>
    <SharedWithUsers xmlns="b5d13358-ba13-47f5-b1e3-fdcd6b69d120">
      <UserInfo>
        <DisplayName/>
        <AccountId xsi:nil="true"/>
        <AccountType/>
      </UserInfo>
    </SharedWithUsers>
  </documentManagement>
</p:properties>
</file>

<file path=customXml/itemProps1.xml><?xml version="1.0" encoding="utf-8"?>
<ds:datastoreItem xmlns:ds="http://schemas.openxmlformats.org/officeDocument/2006/customXml" ds:itemID="{93ED4794-ABFF-421C-9295-2DDFEE3661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4de2b-ed32-4cfd-86cc-3daf7de81874"/>
    <ds:schemaRef ds:uri="b5d13358-ba13-47f5-b1e3-fdcd6b69d1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582585-EE88-4E7D-8EF8-7F4E31DEB218}">
  <ds:schemaRefs>
    <ds:schemaRef ds:uri="http://schemas.microsoft.com/sharepoint/v3/contenttype/forms"/>
  </ds:schemaRefs>
</ds:datastoreItem>
</file>

<file path=customXml/itemProps3.xml><?xml version="1.0" encoding="utf-8"?>
<ds:datastoreItem xmlns:ds="http://schemas.openxmlformats.org/officeDocument/2006/customXml" ds:itemID="{FC7D2578-ABA0-46AF-B2B2-E657318D035E}">
  <ds:schemaRefs>
    <ds:schemaRef ds:uri="http://schemas.microsoft.com/office/2006/metadata/properties"/>
    <ds:schemaRef ds:uri="http://schemas.microsoft.com/office/infopath/2007/PartnerControls"/>
    <ds:schemaRef ds:uri="9be4de2b-ed32-4cfd-86cc-3daf7de81874"/>
    <ds:schemaRef ds:uri="b5d13358-ba13-47f5-b1e3-fdcd6b69d120"/>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874</Words>
  <Application>Microsoft Office PowerPoint</Application>
  <PresentationFormat>画面に合わせる (16:9)</PresentationFormat>
  <Paragraphs>46</Paragraphs>
  <Slides>4</Slides>
  <Notes>4</Notes>
  <HiddenSlides>0</HiddenSlides>
  <MMClips>4</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4</vt:i4>
      </vt:variant>
    </vt:vector>
  </HeadingPairs>
  <TitlesOfParts>
    <vt:vector size="13" baseType="lpstr">
      <vt:lpstr>游ゴシック</vt:lpstr>
      <vt:lpstr>Aptos</vt:lpstr>
      <vt:lpstr>Aptos Display</vt:lpstr>
      <vt:lpstr>Arial</vt:lpstr>
      <vt:lpstr>Calibri</vt:lpstr>
      <vt:lpstr>Calibri Light</vt:lpstr>
      <vt:lpstr>Century</vt:lpstr>
      <vt:lpstr>Office テーマ</vt:lpstr>
      <vt:lpstr>Office 2013 - 2022 テーマ</vt:lpstr>
      <vt:lpstr>原子力災害医療 専門研修 実習の指導ポイント</vt:lpstr>
      <vt:lpstr>講義１ 測定器の取扱実習</vt:lpstr>
      <vt:lpstr>測定器の取扱実習</vt:lpstr>
      <vt:lpstr>測定器の取扱実習【内容・手順】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5</cp:revision>
  <dcterms:created xsi:type="dcterms:W3CDTF">2026-01-25T11:18:32Z</dcterms:created>
  <dcterms:modified xsi:type="dcterms:W3CDTF">2026-02-25T23:44:03Z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0x0101009CDE00FD03F958428DD3CBF4A39D1F89</vt:lpwstr>
  </property>
  <property fmtid="{D5CDD505-2E9C-101B-9397-08002B2CF9AE}" pid="3" name="Order">
    <vt:r8>3708500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