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 id="2147483672" r:id="rId5"/>
  </p:sldMasterIdLst>
  <p:notesMasterIdLst>
    <p:notesMasterId r:id="rId10"/>
  </p:notesMasterIdLst>
  <p:sldIdLst>
    <p:sldId id="327" r:id="rId6"/>
    <p:sldId id="315" r:id="rId7"/>
    <p:sldId id="311" r:id="rId8"/>
    <p:sldId id="312" r:id="rId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WKlZ/zWrzAJqVtnyEB8VSQ==" hashData="xVmrt0VpAyy+936czrIo4MFCMm9zfReL0ifNEiL+oGsq0DPQfOef6n3JqHpeAXKTE59Yk/TUO1QZR4ZVmVffq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C9E6F4-ED54-F98E-EE73-7169306BE234}" v="1" dt="2026-02-25T00:27:55.6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49866"/>
  </p:normalViewPr>
  <p:slideViewPr>
    <p:cSldViewPr snapToGrid="0">
      <p:cViewPr varScale="1">
        <p:scale>
          <a:sx n="79" d="100"/>
          <a:sy n="79" d="100"/>
        </p:scale>
        <p:origin x="135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presProps" Target="presProps.xml"/><Relationship Id="rId5" Type="http://schemas.openxmlformats.org/officeDocument/2006/relationships/slideMaster" Target="slideMasters/slideMaster2.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D08174-1B94-E64B-9F2A-05B707DC88A6}" type="datetimeFigureOut">
              <a:rPr kumimoji="1" lang="ja-JP" altLang="en-US" smtClean="0"/>
              <a:t>2026/2/26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FB171D-E2FA-7942-83A2-864EE965693C}" type="slidenum">
              <a:rPr kumimoji="1" lang="ja-JP" altLang="en-US" smtClean="0"/>
              <a:t>‹#›</a:t>
            </a:fld>
            <a:endParaRPr kumimoji="1" lang="ja-JP" altLang="en-US"/>
          </a:p>
        </p:txBody>
      </p:sp>
    </p:spTree>
    <p:extLst>
      <p:ext uri="{BB962C8B-B14F-4D97-AF65-F5344CB8AC3E}">
        <p14:creationId xmlns:p14="http://schemas.microsoft.com/office/powerpoint/2010/main" val="2412198267"/>
      </p:ext>
    </p:extLst>
  </p:cSld>
  <p:clrMap bg1="lt1" tx1="dk1" bg2="lt2" tx2="dk2" accent1="accent1" accent2="accent2" accent3="accent3" accent4="accent4" accent5="accent5" accent6="accent6" hlink="hlink" folHlink="folHlink"/>
  <p:notesStyle>
    <a:lvl1pPr marL="0" algn="l" defTabSz="685800" rtl="0" eaLnBrk="1" latinLnBrk="0" hangingPunct="1">
      <a:defRPr kumimoji="1" sz="900" kern="1200">
        <a:solidFill>
          <a:schemeClr val="tx1"/>
        </a:solidFill>
        <a:latin typeface="+mn-lt"/>
        <a:ea typeface="+mn-ea"/>
        <a:cs typeface="+mn-cs"/>
      </a:defRPr>
    </a:lvl1pPr>
    <a:lvl2pPr marL="342900" algn="l" defTabSz="685800" rtl="0" eaLnBrk="1" latinLnBrk="0" hangingPunct="1">
      <a:defRPr kumimoji="1" sz="900" kern="1200">
        <a:solidFill>
          <a:schemeClr val="tx1"/>
        </a:solidFill>
        <a:latin typeface="+mn-lt"/>
        <a:ea typeface="+mn-ea"/>
        <a:cs typeface="+mn-cs"/>
      </a:defRPr>
    </a:lvl2pPr>
    <a:lvl3pPr marL="685800" algn="l" defTabSz="685800" rtl="0" eaLnBrk="1" latinLnBrk="0" hangingPunct="1">
      <a:defRPr kumimoji="1" sz="900" kern="1200">
        <a:solidFill>
          <a:schemeClr val="tx1"/>
        </a:solidFill>
        <a:latin typeface="+mn-lt"/>
        <a:ea typeface="+mn-ea"/>
        <a:cs typeface="+mn-cs"/>
      </a:defRPr>
    </a:lvl3pPr>
    <a:lvl4pPr marL="1028700" algn="l" defTabSz="685800" rtl="0" eaLnBrk="1" latinLnBrk="0" hangingPunct="1">
      <a:defRPr kumimoji="1" sz="900" kern="1200">
        <a:solidFill>
          <a:schemeClr val="tx1"/>
        </a:solidFill>
        <a:latin typeface="+mn-lt"/>
        <a:ea typeface="+mn-ea"/>
        <a:cs typeface="+mn-cs"/>
      </a:defRPr>
    </a:lvl4pPr>
    <a:lvl5pPr marL="1371600" algn="l" defTabSz="685800" rtl="0" eaLnBrk="1" latinLnBrk="0" hangingPunct="1">
      <a:defRPr kumimoji="1" sz="900" kern="1200">
        <a:solidFill>
          <a:schemeClr val="tx1"/>
        </a:solidFill>
        <a:latin typeface="+mn-lt"/>
        <a:ea typeface="+mn-ea"/>
        <a:cs typeface="+mn-cs"/>
      </a:defRPr>
    </a:lvl5pPr>
    <a:lvl6pPr marL="1714500" algn="l" defTabSz="685800" rtl="0" eaLnBrk="1" latinLnBrk="0" hangingPunct="1">
      <a:defRPr kumimoji="1" sz="900" kern="1200">
        <a:solidFill>
          <a:schemeClr val="tx1"/>
        </a:solidFill>
        <a:latin typeface="+mn-lt"/>
        <a:ea typeface="+mn-ea"/>
        <a:cs typeface="+mn-cs"/>
      </a:defRPr>
    </a:lvl6pPr>
    <a:lvl7pPr marL="2057400" algn="l" defTabSz="685800" rtl="0" eaLnBrk="1" latinLnBrk="0" hangingPunct="1">
      <a:defRPr kumimoji="1" sz="900" kern="1200">
        <a:solidFill>
          <a:schemeClr val="tx1"/>
        </a:solidFill>
        <a:latin typeface="+mn-lt"/>
        <a:ea typeface="+mn-ea"/>
        <a:cs typeface="+mn-cs"/>
      </a:defRPr>
    </a:lvl7pPr>
    <a:lvl8pPr marL="2400300" algn="l" defTabSz="685800" rtl="0" eaLnBrk="1" latinLnBrk="0" hangingPunct="1">
      <a:defRPr kumimoji="1" sz="900" kern="1200">
        <a:solidFill>
          <a:schemeClr val="tx1"/>
        </a:solidFill>
        <a:latin typeface="+mn-lt"/>
        <a:ea typeface="+mn-ea"/>
        <a:cs typeface="+mn-cs"/>
      </a:defRPr>
    </a:lvl8pPr>
    <a:lvl9pPr marL="2743200" algn="l" defTabSz="685800" rtl="0" eaLnBrk="1" latinLnBrk="0" hangingPunct="1">
      <a:defRPr kumimoji="1"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F15E5-A5B2-E9C4-0C82-4F48B74D9BA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B8DBB4A-89D7-45EA-79FC-2275FE67F981}"/>
              </a:ext>
            </a:extLst>
          </p:cNvPr>
          <p:cNvSpPr>
            <a:spLocks noGrp="1" noRot="1" noChangeAspect="1"/>
          </p:cNvSpPr>
          <p:nvPr>
            <p:ph type="sldImg"/>
          </p:nvPr>
        </p:nvSpPr>
        <p:spPr>
          <a:xfrm>
            <a:off x="685800" y="630238"/>
            <a:ext cx="5486400" cy="3086100"/>
          </a:xfrm>
        </p:spPr>
      </p:sp>
      <p:sp>
        <p:nvSpPr>
          <p:cNvPr id="3" name="ノート プレースホルダー 2">
            <a:extLst>
              <a:ext uri="{FF2B5EF4-FFF2-40B4-BE49-F238E27FC236}">
                <a16:creationId xmlns:a16="http://schemas.microsoft.com/office/drawing/2014/main" id="{8D44A347-2BC3-20C5-5FD2-12D360B5678A}"/>
              </a:ext>
            </a:extLst>
          </p:cNvPr>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919078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630238"/>
            <a:ext cx="5486400" cy="3086100"/>
          </a:xfrm>
        </p:spPr>
      </p:sp>
      <p:sp>
        <p:nvSpPr>
          <p:cNvPr id="3" name="ノート プレースホルダー 2"/>
          <p:cNvSpPr>
            <a:spLocks noGrp="1"/>
          </p:cNvSpPr>
          <p:nvPr>
            <p:ph type="body" idx="1"/>
          </p:nvPr>
        </p:nvSpPr>
        <p:spPr/>
        <p:txBody>
          <a:bodyPr/>
          <a:lstStyle/>
          <a:p>
            <a:r>
              <a:rPr kumimoji="1" lang="ja-JP" altLang="en-US"/>
              <a:t>防護装備着脱実習の目的は、適切に着用し、汚染拡大しないように適切に脱装できるように手順を習得することです。また、防護服は放射線の遮蔽効果はなく、外部被ばくの防護にはならないこと、汚染拡大防止の対策のために着用することを説明します。</a:t>
            </a:r>
            <a:endParaRPr kumimoji="1" lang="en-US" altLang="ja-JP" dirty="0"/>
          </a:p>
          <a:p>
            <a:r>
              <a:rPr kumimoji="1" lang="ja-JP" altLang="en-US"/>
              <a:t>受講生の人数分の個人防護装備一式と個人線量計、椅子を準備します。脱装の時に使用するゴミ袋を準備します。</a:t>
            </a:r>
            <a:endParaRPr kumimoji="1" lang="en-US" altLang="ja-JP" dirty="0"/>
          </a:p>
        </p:txBody>
      </p:sp>
    </p:spTree>
    <p:extLst>
      <p:ext uri="{BB962C8B-B14F-4D97-AF65-F5344CB8AC3E}">
        <p14:creationId xmlns:p14="http://schemas.microsoft.com/office/powerpoint/2010/main" val="2123488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630238"/>
            <a:ext cx="5486400" cy="3086100"/>
          </a:xfrm>
        </p:spPr>
      </p:sp>
      <p:sp>
        <p:nvSpPr>
          <p:cNvPr id="3" name="ノート プレースホルダー 2"/>
          <p:cNvSpPr>
            <a:spLocks noGrp="1"/>
          </p:cNvSpPr>
          <p:nvPr>
            <p:ph type="body" idx="1"/>
          </p:nvPr>
        </p:nvSpPr>
        <p:spPr/>
        <p:txBody>
          <a:bodyPr/>
          <a:lstStyle/>
          <a:p>
            <a:r>
              <a:rPr kumimoji="1" lang="ja-JP" altLang="en-US">
                <a:latin typeface="+mn-ea"/>
              </a:rPr>
              <a:t>個人防護装備の装着の手順と実習のポイントです。</a:t>
            </a:r>
            <a:endParaRPr kumimoji="1" lang="en-US" altLang="ja-JP" dirty="0">
              <a:latin typeface="+mn-ea"/>
            </a:endParaRPr>
          </a:p>
          <a:p>
            <a:pPr marL="228600" indent="-228600">
              <a:buFont typeface="+mj-lt"/>
              <a:buAutoNum type="arabicPeriod"/>
            </a:pPr>
            <a:r>
              <a:rPr kumimoji="1" lang="ja-JP" altLang="en-US" sz="1200" b="0" i="0" kern="1200">
                <a:solidFill>
                  <a:schemeClr val="tx1"/>
                </a:solidFill>
                <a:effectLst/>
                <a:latin typeface="+mn-ea"/>
                <a:cs typeface="+mn-cs"/>
              </a:rPr>
              <a:t>個人線量計について 次の点を説明します。</a:t>
            </a:r>
          </a:p>
          <a:p>
            <a:pPr marL="623888" lvl="1" indent="-166688" rtl="0" fontAlgn="base"/>
            <a:r>
              <a:rPr kumimoji="1" lang="ja-JP" altLang="en-US" sz="1200" b="0" i="0" kern="1200">
                <a:solidFill>
                  <a:schemeClr val="tx1"/>
                </a:solidFill>
                <a:effectLst/>
                <a:latin typeface="+mn-ea"/>
                <a:cs typeface="+mn-cs"/>
              </a:rPr>
              <a:t>●個人の被ばく線量を管理するために、個人線量計を使用します。着用時の数値を確認し、記録します。</a:t>
            </a:r>
          </a:p>
          <a:p>
            <a:pPr marL="623888" lvl="1" indent="-166688" rtl="0" fontAlgn="base"/>
            <a:r>
              <a:rPr kumimoji="1" lang="ja-JP" altLang="en-US" sz="1200" b="0" i="0" kern="1200">
                <a:solidFill>
                  <a:schemeClr val="tx1"/>
                </a:solidFill>
                <a:effectLst/>
                <a:latin typeface="+mn-ea"/>
                <a:cs typeface="+mn-cs"/>
              </a:rPr>
              <a:t>●検出部の位置を確認し、検出部が身体の外側に向くように装着します。</a:t>
            </a:r>
          </a:p>
          <a:p>
            <a:pPr marL="623888" lvl="1" indent="-166688" rtl="0" fontAlgn="base"/>
            <a:r>
              <a:rPr kumimoji="1" lang="ja-JP" altLang="en-US" sz="1200" b="0" i="0" kern="1200">
                <a:solidFill>
                  <a:schemeClr val="tx1"/>
                </a:solidFill>
                <a:effectLst/>
                <a:latin typeface="+mn-ea"/>
                <a:cs typeface="+mn-cs"/>
              </a:rPr>
              <a:t>●男性は胸部、女性は腹部に装着します。</a:t>
            </a:r>
          </a:p>
          <a:p>
            <a:pPr marL="228600" indent="-228600" rtl="0" fontAlgn="base">
              <a:buFont typeface="+mj-lt"/>
              <a:buAutoNum type="arabicPeriod"/>
            </a:pPr>
            <a:r>
              <a:rPr kumimoji="1" lang="ja-JP" altLang="en-US" sz="1200" b="0" i="0" kern="1200">
                <a:solidFill>
                  <a:schemeClr val="tx1"/>
                </a:solidFill>
                <a:effectLst/>
                <a:latin typeface="+mn-ea"/>
                <a:cs typeface="+mn-cs"/>
              </a:rPr>
              <a:t>マスク、帽子、タイベックスーツ、シューズカバー、ゴム手袋（二重）を装着します。フェイスシールドを使用する場合は、タイベックスーツの帽子を着用する前にフェイスシールドを装着します。防護装備の目的を達成できる手順であれば、各施設でアレンジ可能です。 </a:t>
            </a:r>
            <a:endParaRPr kumimoji="1" lang="en-US" altLang="ja-JP" sz="1200" b="0" i="0" kern="1200" dirty="0">
              <a:solidFill>
                <a:schemeClr val="tx1"/>
              </a:solidFill>
              <a:effectLst/>
              <a:latin typeface="+mn-ea"/>
              <a:cs typeface="+mn-cs"/>
            </a:endParaRPr>
          </a:p>
          <a:p>
            <a:pPr marL="228600" indent="-228600" rtl="0" fontAlgn="base">
              <a:buFont typeface="+mj-lt"/>
              <a:buAutoNum type="arabicPeriod"/>
            </a:pPr>
            <a:r>
              <a:rPr kumimoji="1" lang="ja-JP" altLang="en-US" sz="1200" b="0" i="0" kern="1200">
                <a:solidFill>
                  <a:schemeClr val="tx1"/>
                </a:solidFill>
                <a:effectLst/>
                <a:latin typeface="+mn-ea"/>
                <a:cs typeface="+mn-cs"/>
              </a:rPr>
              <a:t>名前を前後に表示します。ホットゾーン、コールドゾーンで色分けすると担当エリアが明確になります。</a:t>
            </a:r>
          </a:p>
          <a:p>
            <a:pPr marL="0" indent="0">
              <a:buFont typeface="+mj-lt"/>
              <a:buNone/>
            </a:pPr>
            <a:r>
              <a:rPr kumimoji="1" lang="ja-JP" altLang="en-US" sz="1200" b="0" i="0" u="none" strike="noStrike" kern="1200" cap="none" spc="0" normalizeH="0" baseline="0" noProof="0">
                <a:ln>
                  <a:noFill/>
                </a:ln>
                <a:effectLst/>
                <a:uLnTx/>
                <a:uFillTx/>
                <a:latin typeface="+mn-ea"/>
                <a:cs typeface="+mn-cs"/>
              </a:rPr>
              <a:t>シューズカバー</a:t>
            </a:r>
            <a:r>
              <a:rPr kumimoji="1" lang="ja-JP" altLang="en-US" sz="1200" b="1" i="0" u="none" strike="noStrike" kern="1200" cap="none" spc="0" normalizeH="0" baseline="0" noProof="0">
                <a:ln>
                  <a:noFill/>
                </a:ln>
                <a:effectLst/>
                <a:uLnTx/>
                <a:uFillTx/>
                <a:latin typeface="+mn-ea"/>
                <a:cs typeface="+mn-cs"/>
              </a:rPr>
              <a:t>は、放射性物質を衣類の中に入れないよう、テープで目張りします。</a:t>
            </a:r>
            <a:r>
              <a:rPr kumimoji="1" lang="ja-JP" altLang="en-US" sz="1200" b="0" i="0" u="none" strike="noStrike" kern="1200" cap="none" spc="0" normalizeH="0" baseline="0" noProof="0">
                <a:ln>
                  <a:noFill/>
                </a:ln>
                <a:effectLst/>
                <a:uLnTx/>
                <a:uFillTx/>
                <a:latin typeface="+mn-ea"/>
                <a:cs typeface="+mn-cs"/>
              </a:rPr>
              <a:t>シューズカバーの上からタイベックスーツを被せてもいいです。この場合もテープで目張りします。タイベックスーツをシューズカバーの上にした方が、脱装時にタイベックスーツだけを脱ぎやすくなります。</a:t>
            </a:r>
            <a:endParaRPr kumimoji="1" lang="en-US" altLang="ja-JP" sz="1200" b="0" i="0" u="none" strike="noStrike" kern="1200" cap="none" spc="0" normalizeH="0" baseline="0" noProof="0" dirty="0">
              <a:ln>
                <a:noFill/>
              </a:ln>
              <a:effectLst/>
              <a:uLnTx/>
              <a:uFillTx/>
              <a:latin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ja-JP" altLang="en-US" sz="1200" b="0" i="0" u="none" strike="noStrike" kern="1200" cap="none" spc="0" normalizeH="0" baseline="0" noProof="0">
                <a:ln>
                  <a:noFill/>
                </a:ln>
                <a:effectLst/>
                <a:uLnTx/>
                <a:uFillTx/>
                <a:latin typeface="+mn-ea"/>
                <a:cs typeface="+mn-cs"/>
              </a:rPr>
              <a:t>ゴム手袋は、</a:t>
            </a:r>
            <a:r>
              <a:rPr kumimoji="1" lang="ja-JP" altLang="en-US" sz="1200" b="1" i="0" u="none" strike="noStrike" kern="1200" cap="none" spc="0" normalizeH="0" baseline="0" noProof="0">
                <a:ln>
                  <a:noFill/>
                </a:ln>
                <a:effectLst/>
                <a:uLnTx/>
                <a:uFillTx/>
                <a:latin typeface="+mn-ea"/>
                <a:cs typeface="+mn-cs"/>
              </a:rPr>
              <a:t>素手が汚染しないよう、手袋を２枚重ねます。放射性物質を衣類の中に入れないよう、テープで目張りします。</a:t>
            </a:r>
            <a:r>
              <a:rPr kumimoji="1" lang="ja-JP" altLang="en-US" sz="1200" b="0" i="0" u="none" strike="noStrike" kern="1200" cap="none" spc="0" normalizeH="0" baseline="0" noProof="0">
                <a:ln>
                  <a:noFill/>
                </a:ln>
                <a:effectLst/>
                <a:uLnTx/>
                <a:uFillTx/>
                <a:latin typeface="+mn-ea"/>
                <a:cs typeface="+mn-cs"/>
              </a:rPr>
              <a:t>内側の手袋の上からタイベックスーツを被せてもいいです。タイベックスーツの袖口に親指に引っ掛ける紐等がついている場合は、手袋の上からタイベックスーツを被せたほうが良いです。</a:t>
            </a:r>
            <a:endParaRPr kumimoji="1" lang="en-US" altLang="ja-JP" sz="1200" b="0" i="0" u="none" strike="noStrike" kern="1200" cap="none" spc="0" normalizeH="0" baseline="0" noProof="0" dirty="0">
              <a:ln>
                <a:noFill/>
              </a:ln>
              <a:effectLst/>
              <a:uLnTx/>
              <a:uFillTx/>
              <a:latin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1" lang="en-US" altLang="ja-JP" sz="1200" b="0" i="0" u="none" strike="noStrike" kern="1200" cap="none" spc="0" normalizeH="0" baseline="0" noProof="0" dirty="0">
              <a:ln>
                <a:noFill/>
              </a:ln>
              <a:effectLst/>
              <a:uLnTx/>
              <a:uFillTx/>
              <a:latin typeface="+mn-ea"/>
              <a:cs typeface="+mn-cs"/>
            </a:endParaRPr>
          </a:p>
        </p:txBody>
      </p:sp>
    </p:spTree>
    <p:extLst>
      <p:ext uri="{BB962C8B-B14F-4D97-AF65-F5344CB8AC3E}">
        <p14:creationId xmlns:p14="http://schemas.microsoft.com/office/powerpoint/2010/main" val="1794801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630238"/>
            <a:ext cx="5486400" cy="3086100"/>
          </a:xfrm>
        </p:spPr>
      </p:sp>
      <p:sp>
        <p:nvSpPr>
          <p:cNvPr id="3" name="ノート プレースホルダー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a:latin typeface="+mn-ea"/>
              </a:rPr>
              <a:t>個人防護装備の脱装の手順と実習のポイントです。</a:t>
            </a:r>
            <a:endParaRPr kumimoji="1" lang="en-US" altLang="ja-JP" dirty="0">
              <a:latin typeface="+mn-ea"/>
            </a:endParaRPr>
          </a:p>
          <a:p>
            <a:pPr rtl="0" fontAlgn="base"/>
            <a:r>
              <a:rPr kumimoji="1" lang="ja-JP" altLang="en-US" sz="1200" b="0" i="0" kern="1200">
                <a:solidFill>
                  <a:schemeClr val="tx1"/>
                </a:solidFill>
                <a:effectLst/>
                <a:latin typeface="+mn-lt"/>
                <a:ea typeface="+mn-ea"/>
                <a:cs typeface="+mn-cs"/>
              </a:rPr>
              <a:t>脱装は、汚染の拡大を防止できる手順であれば、各施設でアレンジ可能です。 </a:t>
            </a:r>
            <a:endParaRPr kumimoji="1" lang="en-US" altLang="ja-JP" sz="1200" b="0" i="0" kern="1200" dirty="0">
              <a:solidFill>
                <a:schemeClr val="tx1"/>
              </a:solidFill>
              <a:effectLst/>
              <a:latin typeface="+mn-lt"/>
              <a:ea typeface="+mn-ea"/>
              <a:cs typeface="+mn-cs"/>
            </a:endParaRPr>
          </a:p>
          <a:p>
            <a:pPr rtl="0" fontAlgn="base"/>
            <a:r>
              <a:rPr kumimoji="1" lang="ja-JP" altLang="en-US" sz="1200" b="0" i="0" kern="1200">
                <a:solidFill>
                  <a:schemeClr val="tx1"/>
                </a:solidFill>
                <a:effectLst/>
                <a:latin typeface="+mn-lt"/>
                <a:ea typeface="+mn-ea"/>
                <a:cs typeface="+mn-cs"/>
              </a:rPr>
              <a:t>脱装時に汚染を拡大してしまう可能性が高いため、診療後の安堵感から手技が疎かになってしまうことのないよう、より注意が必要となります。また、脱装は、装着とは異なり、しっかりと手順通りにすることが汚染拡大防止につながること、ゴミ袋等は、近くに置くことも説明します。</a:t>
            </a:r>
            <a:endParaRPr kumimoji="1" lang="en-US" altLang="ja-JP" sz="1200" b="0" i="0" kern="1200" dirty="0">
              <a:solidFill>
                <a:schemeClr val="tx1"/>
              </a:solidFill>
              <a:effectLst/>
              <a:latin typeface="+mn-lt"/>
              <a:ea typeface="+mn-ea"/>
              <a:cs typeface="+mn-cs"/>
            </a:endParaRPr>
          </a:p>
          <a:p>
            <a:pPr rtl="0" fontAlgn="base"/>
            <a:r>
              <a:rPr kumimoji="1" lang="ja-JP" altLang="en-US" sz="1200" b="0" i="0" kern="1200">
                <a:solidFill>
                  <a:schemeClr val="tx1"/>
                </a:solidFill>
                <a:effectLst/>
                <a:latin typeface="+mn-lt"/>
                <a:ea typeface="+mn-ea"/>
                <a:cs typeface="+mn-cs"/>
              </a:rPr>
              <a:t>　</a:t>
            </a:r>
          </a:p>
          <a:p>
            <a:pPr rtl="0" fontAlgn="base"/>
            <a:r>
              <a:rPr kumimoji="1" lang="ja-JP" altLang="en-US" sz="1200" b="0" i="0" kern="1200">
                <a:solidFill>
                  <a:schemeClr val="tx1"/>
                </a:solidFill>
                <a:effectLst/>
                <a:latin typeface="+mn-lt"/>
                <a:ea typeface="+mn-ea"/>
                <a:cs typeface="+mn-cs"/>
              </a:rPr>
              <a:t>●</a:t>
            </a:r>
            <a:r>
              <a:rPr kumimoji="1" lang="ja-JP" altLang="en-US" sz="1200" b="1" i="0" kern="1200">
                <a:solidFill>
                  <a:schemeClr val="tx1"/>
                </a:solidFill>
                <a:effectLst/>
                <a:latin typeface="+mn-lt"/>
                <a:ea typeface="+mn-ea"/>
                <a:cs typeface="+mn-cs"/>
              </a:rPr>
              <a:t>脱装前の全身汚染検査</a:t>
            </a:r>
            <a:r>
              <a:rPr kumimoji="1" lang="ja-JP" altLang="en-US" sz="1200" b="0" i="0" kern="1200">
                <a:solidFill>
                  <a:schemeClr val="tx1"/>
                </a:solidFill>
                <a:effectLst/>
                <a:latin typeface="+mn-lt"/>
                <a:ea typeface="+mn-ea"/>
                <a:cs typeface="+mn-cs"/>
              </a:rPr>
              <a:t>：汚染がある部位を把握し、注意して脱装することができる。また、医療者の汚染部位によって、どのような医療行為（動作）のときに汚染が拡大したのか推測することにもつながる。 </a:t>
            </a:r>
          </a:p>
          <a:p>
            <a:pPr rtl="0" fontAlgn="base"/>
            <a:r>
              <a:rPr kumimoji="1" lang="ja-JP" altLang="en-US" sz="1200" b="0" i="0" kern="1200">
                <a:solidFill>
                  <a:schemeClr val="tx1"/>
                </a:solidFill>
                <a:effectLst/>
                <a:latin typeface="+mn-lt"/>
                <a:ea typeface="+mn-ea"/>
                <a:cs typeface="+mn-cs"/>
              </a:rPr>
              <a:t>●</a:t>
            </a:r>
            <a:r>
              <a:rPr kumimoji="1" lang="ja-JP" altLang="en-US" sz="1200" b="1" i="0" kern="1200">
                <a:solidFill>
                  <a:schemeClr val="tx1"/>
                </a:solidFill>
                <a:effectLst/>
                <a:latin typeface="+mn-lt"/>
                <a:ea typeface="+mn-ea"/>
                <a:cs typeface="+mn-cs"/>
              </a:rPr>
              <a:t>養生テープ</a:t>
            </a:r>
            <a:r>
              <a:rPr kumimoji="1" lang="ja-JP" altLang="en-US" sz="1200" b="0" i="0" kern="1200">
                <a:solidFill>
                  <a:schemeClr val="tx1"/>
                </a:solidFill>
                <a:effectLst/>
                <a:latin typeface="+mn-lt"/>
                <a:ea typeface="+mn-ea"/>
                <a:cs typeface="+mn-cs"/>
              </a:rPr>
              <a:t>：折り返しの部分を持って剥がすことで、表面に触れる部分を最小限にする。 </a:t>
            </a:r>
          </a:p>
          <a:p>
            <a:pPr rtl="0" fontAlgn="base"/>
            <a:r>
              <a:rPr kumimoji="1" lang="ja-JP" altLang="en-US" sz="1200" b="0" i="0" kern="1200">
                <a:solidFill>
                  <a:schemeClr val="tx1"/>
                </a:solidFill>
                <a:effectLst/>
                <a:latin typeface="+mn-lt"/>
                <a:ea typeface="+mn-ea"/>
                <a:cs typeface="+mn-cs"/>
              </a:rPr>
              <a:t>●</a:t>
            </a:r>
            <a:r>
              <a:rPr kumimoji="1" lang="ja-JP" altLang="en-US" sz="1200" b="1" i="0" kern="1200">
                <a:solidFill>
                  <a:schemeClr val="tx1"/>
                </a:solidFill>
                <a:effectLst/>
                <a:latin typeface="+mn-lt"/>
                <a:ea typeface="+mn-ea"/>
                <a:cs typeface="+mn-cs"/>
              </a:rPr>
              <a:t>タイベックスーツ</a:t>
            </a:r>
            <a:r>
              <a:rPr kumimoji="1" lang="ja-JP" altLang="en-US" sz="1200" b="0" i="0" kern="1200">
                <a:solidFill>
                  <a:schemeClr val="tx1"/>
                </a:solidFill>
                <a:effectLst/>
                <a:latin typeface="+mn-lt"/>
                <a:ea typeface="+mn-ea"/>
                <a:cs typeface="+mn-cs"/>
              </a:rPr>
              <a:t>：タイベックスーツの表面は放射性物質で汚染されている可能性が高いため、触れる部分は最小限にする。</a:t>
            </a:r>
            <a:endParaRPr kumimoji="1" lang="en-US" altLang="ja-JP" sz="1200" b="0" i="0" kern="1200" dirty="0">
              <a:solidFill>
                <a:schemeClr val="tx1"/>
              </a:solidFill>
              <a:effectLst/>
              <a:latin typeface="+mn-lt"/>
              <a:ea typeface="+mn-ea"/>
              <a:cs typeface="+mn-cs"/>
            </a:endParaRPr>
          </a:p>
          <a:p>
            <a:pPr rtl="0" fontAlgn="base"/>
            <a:r>
              <a:rPr kumimoji="1" lang="ja-JP" altLang="en-US" sz="1200" b="0" i="0" kern="1200">
                <a:solidFill>
                  <a:schemeClr val="tx1"/>
                </a:solidFill>
                <a:effectLst/>
                <a:latin typeface="+mn-lt"/>
                <a:ea typeface="+mn-ea"/>
                <a:cs typeface="+mn-cs"/>
              </a:rPr>
              <a:t>　また、タイベックスーツの表面が内側になるように丸めながら脱装することで、タイベックスーツの表面が身体に触れることや、放射性物質の舞い上がりを防ぐことができる。 </a:t>
            </a:r>
          </a:p>
          <a:p>
            <a:pPr rtl="0" fontAlgn="base"/>
            <a:r>
              <a:rPr kumimoji="1" lang="ja-JP" altLang="en-US" sz="1200" b="0" i="0" kern="1200">
                <a:solidFill>
                  <a:schemeClr val="tx1"/>
                </a:solidFill>
                <a:effectLst/>
                <a:latin typeface="+mn-lt"/>
                <a:ea typeface="+mn-ea"/>
                <a:cs typeface="+mn-cs"/>
              </a:rPr>
              <a:t>●</a:t>
            </a:r>
            <a:r>
              <a:rPr kumimoji="1" lang="ja-JP" altLang="en-US" sz="1200" b="1" i="0" kern="1200">
                <a:solidFill>
                  <a:schemeClr val="tx1"/>
                </a:solidFill>
                <a:effectLst/>
                <a:latin typeface="+mn-lt"/>
                <a:ea typeface="+mn-ea"/>
                <a:cs typeface="+mn-cs"/>
              </a:rPr>
              <a:t>椅子の準備</a:t>
            </a:r>
            <a:r>
              <a:rPr kumimoji="1" lang="ja-JP" altLang="en-US" sz="1200" b="0" i="0" kern="1200">
                <a:solidFill>
                  <a:schemeClr val="tx1"/>
                </a:solidFill>
                <a:effectLst/>
                <a:latin typeface="+mn-lt"/>
                <a:ea typeface="+mn-ea"/>
                <a:cs typeface="+mn-cs"/>
              </a:rPr>
              <a:t>：椅子を、コールドゾーンとの境界線近くのウォームゾーン側に設置する。片足ずつコールドゾーンに出すため、できるだけ境界線に近い方がよい。 </a:t>
            </a:r>
          </a:p>
          <a:p>
            <a:pPr rtl="0" fontAlgn="base"/>
            <a:r>
              <a:rPr kumimoji="1" lang="ja-JP" altLang="en-US" sz="1200" b="0" i="0" kern="1200">
                <a:solidFill>
                  <a:schemeClr val="tx1"/>
                </a:solidFill>
                <a:effectLst/>
                <a:latin typeface="+mn-lt"/>
                <a:ea typeface="+mn-ea"/>
                <a:cs typeface="+mn-cs"/>
              </a:rPr>
              <a:t>●</a:t>
            </a:r>
            <a:r>
              <a:rPr kumimoji="1" lang="ja-JP" altLang="en-US" sz="1200" b="1" i="0" kern="1200">
                <a:solidFill>
                  <a:schemeClr val="tx1"/>
                </a:solidFill>
                <a:effectLst/>
                <a:latin typeface="+mn-lt"/>
                <a:ea typeface="+mn-ea"/>
                <a:cs typeface="+mn-cs"/>
              </a:rPr>
              <a:t>シューズカバー</a:t>
            </a:r>
            <a:r>
              <a:rPr kumimoji="1" lang="ja-JP" altLang="en-US" sz="1200" b="0" i="0" kern="1200">
                <a:solidFill>
                  <a:schemeClr val="tx1"/>
                </a:solidFill>
                <a:effectLst/>
                <a:latin typeface="+mn-lt"/>
                <a:ea typeface="+mn-ea"/>
                <a:cs typeface="+mn-cs"/>
              </a:rPr>
              <a:t>：カバーを外した足は、汚染検査で汚染がないことを確認してからコールドゾーンにつける。もし、検査前に足をつけてしまった場合は、その状態のまま汚染検査の担当者を呼び、以下のように対応する。 </a:t>
            </a:r>
          </a:p>
          <a:p>
            <a:pPr rtl="0" fontAlgn="base"/>
            <a:r>
              <a:rPr kumimoji="1" lang="ja-JP" altLang="en-US" sz="1200" b="0" i="0" kern="1200">
                <a:solidFill>
                  <a:schemeClr val="tx1"/>
                </a:solidFill>
                <a:effectLst/>
                <a:latin typeface="+mn-lt"/>
                <a:ea typeface="+mn-ea"/>
                <a:cs typeface="+mn-cs"/>
              </a:rPr>
              <a:t>＊シューズカバーのままコールドゾーンに足をつけてしまった場合 </a:t>
            </a:r>
          </a:p>
          <a:p>
            <a:pPr rtl="0" fontAlgn="base"/>
            <a:r>
              <a:rPr kumimoji="1" lang="ja-JP" altLang="en-US" sz="1200" b="0" i="0" kern="1200">
                <a:solidFill>
                  <a:schemeClr val="tx1"/>
                </a:solidFill>
                <a:effectLst/>
                <a:latin typeface="+mn-lt"/>
                <a:ea typeface="+mn-ea"/>
                <a:cs typeface="+mn-cs"/>
              </a:rPr>
              <a:t>→足をつけたコールドゾーンの床を汚染検査する。床の汚染がなければ、コールドゾーンとして運用してよい。 </a:t>
            </a:r>
          </a:p>
          <a:p>
            <a:pPr rtl="0" fontAlgn="base"/>
            <a:r>
              <a:rPr kumimoji="1" lang="ja-JP" altLang="en-US" sz="1200" b="0" i="0" kern="1200">
                <a:solidFill>
                  <a:schemeClr val="tx1"/>
                </a:solidFill>
                <a:effectLst/>
                <a:latin typeface="+mn-lt"/>
                <a:ea typeface="+mn-ea"/>
                <a:cs typeface="+mn-cs"/>
              </a:rPr>
              <a:t>＊シューズカバーを外したあとにホットゾーンに足をつけてしまった場合 </a:t>
            </a:r>
          </a:p>
          <a:p>
            <a:pPr rtl="0" fontAlgn="base"/>
            <a:r>
              <a:rPr kumimoji="1" lang="ja-JP" altLang="en-US" sz="1200" b="0" i="0" kern="1200">
                <a:solidFill>
                  <a:schemeClr val="tx1"/>
                </a:solidFill>
                <a:effectLst/>
                <a:latin typeface="+mn-lt"/>
                <a:ea typeface="+mn-ea"/>
                <a:cs typeface="+mn-cs"/>
              </a:rPr>
              <a:t>→つけた足の汚染検査をおこなう。汚染がなければ、そのままコールドゾーンに足を着けてよい。 </a:t>
            </a:r>
          </a:p>
          <a:p>
            <a:pPr rtl="0" fontAlgn="base"/>
            <a:r>
              <a:rPr kumimoji="1" lang="ja-JP" altLang="en-US" sz="1200" b="0" i="0" kern="1200">
                <a:solidFill>
                  <a:schemeClr val="tx1"/>
                </a:solidFill>
                <a:effectLst/>
                <a:latin typeface="+mn-lt"/>
                <a:ea typeface="+mn-ea"/>
                <a:cs typeface="+mn-cs"/>
              </a:rPr>
              <a:t>＊シューズカバーを外し、汚染検査をせずにコールドゾーンに足をつけてしまった場合 </a:t>
            </a:r>
          </a:p>
          <a:p>
            <a:pPr rtl="0" fontAlgn="base"/>
            <a:r>
              <a:rPr kumimoji="1" lang="ja-JP" altLang="en-US" sz="1200" b="0" i="0" kern="1200">
                <a:solidFill>
                  <a:schemeClr val="tx1"/>
                </a:solidFill>
                <a:effectLst/>
                <a:latin typeface="+mn-lt"/>
                <a:ea typeface="+mn-ea"/>
                <a:cs typeface="+mn-cs"/>
              </a:rPr>
              <a:t>→足をつけたコールドゾーンの床を汚染検査する。床の汚染がなければ、コールドゾーンとして運用してよい。 </a:t>
            </a:r>
          </a:p>
          <a:p>
            <a:pPr fontAlgn="base"/>
            <a:r>
              <a:rPr lang="ja-JP" altLang="en-US"/>
              <a:t>●</a:t>
            </a:r>
            <a:r>
              <a:rPr lang="ja-JP" altLang="en-US" b="1"/>
              <a:t>フェイスシールド</a:t>
            </a:r>
            <a:r>
              <a:rPr lang="ja-JP" altLang="en-US"/>
              <a:t>：フィルムに触れないように頭部のゴム部分を持って外す。</a:t>
            </a:r>
          </a:p>
          <a:p>
            <a:pPr fontAlgn="base"/>
            <a:r>
              <a:rPr lang="ja-JP" altLang="en-US"/>
              <a:t>●</a:t>
            </a:r>
            <a:r>
              <a:rPr lang="ja-JP" altLang="en-US" b="1"/>
              <a:t>帽子</a:t>
            </a:r>
            <a:r>
              <a:rPr lang="ja-JP" altLang="en-US"/>
              <a:t>：頭髪の汚染は除染が容易ではないため、髪には触れないようにする。 </a:t>
            </a:r>
            <a:endParaRPr lang="en-US" altLang="ja-JP" dirty="0"/>
          </a:p>
          <a:p>
            <a:pPr rtl="0" fontAlgn="base"/>
            <a:r>
              <a:rPr kumimoji="1" lang="ja-JP" altLang="en-US" sz="1200" b="0" i="0" kern="1200">
                <a:solidFill>
                  <a:schemeClr val="tx1"/>
                </a:solidFill>
                <a:effectLst/>
                <a:latin typeface="+mn-lt"/>
                <a:ea typeface="+mn-ea"/>
                <a:cs typeface="+mn-cs"/>
              </a:rPr>
              <a:t>●</a:t>
            </a:r>
            <a:r>
              <a:rPr lang="ja-JP" altLang="en-US" b="1"/>
              <a:t>マスク</a:t>
            </a:r>
            <a:r>
              <a:rPr kumimoji="1" lang="ja-JP" altLang="en-US" sz="1200" b="0" i="0" kern="1200">
                <a:solidFill>
                  <a:schemeClr val="tx1"/>
                </a:solidFill>
                <a:effectLst/>
                <a:latin typeface="+mn-lt"/>
                <a:ea typeface="+mn-ea"/>
                <a:cs typeface="+mn-cs"/>
              </a:rPr>
              <a:t>：顔面に触れないように外す。</a:t>
            </a:r>
            <a:endParaRPr kumimoji="1" lang="en-US" altLang="ja-JP" sz="1200" b="0" i="0" kern="1200" dirty="0">
              <a:solidFill>
                <a:schemeClr val="tx1"/>
              </a:solidFill>
              <a:effectLst/>
              <a:latin typeface="+mn-lt"/>
              <a:ea typeface="+mn-ea"/>
              <a:cs typeface="+mn-cs"/>
            </a:endParaRPr>
          </a:p>
          <a:p>
            <a:pPr fontAlgn="base"/>
            <a:r>
              <a:rPr lang="ja-JP" altLang="en-US"/>
              <a:t>●</a:t>
            </a:r>
            <a:r>
              <a:rPr lang="ja-JP" altLang="en-US" b="1"/>
              <a:t>個人線量計</a:t>
            </a:r>
            <a:r>
              <a:rPr lang="ja-JP" altLang="en-US"/>
              <a:t>：全身の汚染検査後に、個人線量計の値を確認し、記録する。個人線量計の一部には、電源を落とすと数値がリセットされるものもある。</a:t>
            </a:r>
            <a:endParaRPr lang="en-US" altLang="ja-JP" dirty="0"/>
          </a:p>
          <a:p>
            <a:pPr fontAlgn="base"/>
            <a:endParaRPr lang="en-US" altLang="ja-JP" dirty="0"/>
          </a:p>
        </p:txBody>
      </p:sp>
    </p:spTree>
    <p:extLst>
      <p:ext uri="{BB962C8B-B14F-4D97-AF65-F5344CB8AC3E}">
        <p14:creationId xmlns:p14="http://schemas.microsoft.com/office/powerpoint/2010/main" val="2422230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7703915-A22F-B14B-A600-5850F7C7D749}"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8A81A6A-C4C8-AE4D-BAF0-79A2F276F0CD}" type="slidenum">
              <a:rPr kumimoji="1" lang="ja-JP" altLang="en-US" smtClean="0"/>
              <a:t>‹#›</a:t>
            </a:fld>
            <a:endParaRPr kumimoji="1" lang="ja-JP" altLang="en-US"/>
          </a:p>
        </p:txBody>
      </p:sp>
    </p:spTree>
    <p:extLst>
      <p:ext uri="{BB962C8B-B14F-4D97-AF65-F5344CB8AC3E}">
        <p14:creationId xmlns:p14="http://schemas.microsoft.com/office/powerpoint/2010/main" val="358743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7703915-A22F-B14B-A600-5850F7C7D749}"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8A81A6A-C4C8-AE4D-BAF0-79A2F276F0CD}" type="slidenum">
              <a:rPr kumimoji="1" lang="ja-JP" altLang="en-US" smtClean="0"/>
              <a:t>‹#›</a:t>
            </a:fld>
            <a:endParaRPr kumimoji="1" lang="ja-JP" altLang="en-US"/>
          </a:p>
        </p:txBody>
      </p:sp>
    </p:spTree>
    <p:extLst>
      <p:ext uri="{BB962C8B-B14F-4D97-AF65-F5344CB8AC3E}">
        <p14:creationId xmlns:p14="http://schemas.microsoft.com/office/powerpoint/2010/main" val="2879216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7703915-A22F-B14B-A600-5850F7C7D749}"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8A81A6A-C4C8-AE4D-BAF0-79A2F276F0CD}" type="slidenum">
              <a:rPr kumimoji="1" lang="ja-JP" altLang="en-US" smtClean="0"/>
              <a:t>‹#›</a:t>
            </a:fld>
            <a:endParaRPr kumimoji="1" lang="ja-JP" altLang="en-US"/>
          </a:p>
        </p:txBody>
      </p:sp>
    </p:spTree>
    <p:extLst>
      <p:ext uri="{BB962C8B-B14F-4D97-AF65-F5344CB8AC3E}">
        <p14:creationId xmlns:p14="http://schemas.microsoft.com/office/powerpoint/2010/main" val="2118927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7" name="Straight Connector 7">
            <a:extLst>
              <a:ext uri="{FF2B5EF4-FFF2-40B4-BE49-F238E27FC236}">
                <a16:creationId xmlns:a16="http://schemas.microsoft.com/office/drawing/2014/main" id="{ADD5853C-A4A3-4BFC-F52A-6D290F5DE38E}"/>
              </a:ext>
            </a:extLst>
          </p:cNvPr>
          <p:cNvCxnSpPr>
            <a:cxnSpLocks/>
          </p:cNvCxnSpPr>
          <p:nvPr userDrawn="1"/>
        </p:nvCxnSpPr>
        <p:spPr>
          <a:xfrm>
            <a:off x="337050" y="2635226"/>
            <a:ext cx="84699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1464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548300"/>
          </a:xfr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628650" y="907777"/>
            <a:ext cx="7886700" cy="372494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7" name="Straight Connector 7">
            <a:extLst>
              <a:ext uri="{FF2B5EF4-FFF2-40B4-BE49-F238E27FC236}">
                <a16:creationId xmlns:a16="http://schemas.microsoft.com/office/drawing/2014/main" id="{B8F35815-6E64-8D28-836A-E180A2487EFE}"/>
              </a:ext>
            </a:extLst>
          </p:cNvPr>
          <p:cNvCxnSpPr>
            <a:cxnSpLocks/>
          </p:cNvCxnSpPr>
          <p:nvPr userDrawn="1"/>
        </p:nvCxnSpPr>
        <p:spPr>
          <a:xfrm>
            <a:off x="337050" y="822151"/>
            <a:ext cx="84699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9516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7" name="Straight Connector 7">
            <a:extLst>
              <a:ext uri="{FF2B5EF4-FFF2-40B4-BE49-F238E27FC236}">
                <a16:creationId xmlns:a16="http://schemas.microsoft.com/office/drawing/2014/main" id="{FF8E231B-1F6D-3F12-AC75-FB98AB287825}"/>
              </a:ext>
            </a:extLst>
          </p:cNvPr>
          <p:cNvCxnSpPr>
            <a:cxnSpLocks/>
          </p:cNvCxnSpPr>
          <p:nvPr userDrawn="1"/>
        </p:nvCxnSpPr>
        <p:spPr>
          <a:xfrm>
            <a:off x="337050" y="3421856"/>
            <a:ext cx="84699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9255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8" name="Straight Connector 7">
            <a:extLst>
              <a:ext uri="{FF2B5EF4-FFF2-40B4-BE49-F238E27FC236}">
                <a16:creationId xmlns:a16="http://schemas.microsoft.com/office/drawing/2014/main" id="{53B3FAE0-9139-42DE-6814-7CCE0361FDC8}"/>
              </a:ext>
            </a:extLst>
          </p:cNvPr>
          <p:cNvCxnSpPr>
            <a:cxnSpLocks/>
          </p:cNvCxnSpPr>
          <p:nvPr userDrawn="1"/>
        </p:nvCxnSpPr>
        <p:spPr>
          <a:xfrm>
            <a:off x="337050" y="822151"/>
            <a:ext cx="84699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0776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629842" y="1878806"/>
            <a:ext cx="3868340" cy="276344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4629150" y="1878806"/>
            <a:ext cx="3887391" cy="276344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10" name="Straight Connector 7">
            <a:extLst>
              <a:ext uri="{FF2B5EF4-FFF2-40B4-BE49-F238E27FC236}">
                <a16:creationId xmlns:a16="http://schemas.microsoft.com/office/drawing/2014/main" id="{74EDCB27-6952-51CD-E991-751C483CC92C}"/>
              </a:ext>
            </a:extLst>
          </p:cNvPr>
          <p:cNvCxnSpPr>
            <a:cxnSpLocks/>
          </p:cNvCxnSpPr>
          <p:nvPr userDrawn="1"/>
        </p:nvCxnSpPr>
        <p:spPr>
          <a:xfrm>
            <a:off x="337050" y="822151"/>
            <a:ext cx="84699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0666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548301"/>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6" name="Straight Connector 7">
            <a:extLst>
              <a:ext uri="{FF2B5EF4-FFF2-40B4-BE49-F238E27FC236}">
                <a16:creationId xmlns:a16="http://schemas.microsoft.com/office/drawing/2014/main" id="{1FF17A07-F905-C713-84B6-1A543A62E8A6}"/>
              </a:ext>
            </a:extLst>
          </p:cNvPr>
          <p:cNvCxnSpPr>
            <a:cxnSpLocks/>
          </p:cNvCxnSpPr>
          <p:nvPr userDrawn="1"/>
        </p:nvCxnSpPr>
        <p:spPr>
          <a:xfrm>
            <a:off x="337050" y="822151"/>
            <a:ext cx="84699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55276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spTree>
    <p:extLst>
      <p:ext uri="{BB962C8B-B14F-4D97-AF65-F5344CB8AC3E}">
        <p14:creationId xmlns:p14="http://schemas.microsoft.com/office/powerpoint/2010/main" val="1642118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8" name="Straight Connector 7">
            <a:extLst>
              <a:ext uri="{FF2B5EF4-FFF2-40B4-BE49-F238E27FC236}">
                <a16:creationId xmlns:a16="http://schemas.microsoft.com/office/drawing/2014/main" id="{635C1F2C-0E2B-BE15-D279-E2586E8D6F58}"/>
              </a:ext>
            </a:extLst>
          </p:cNvPr>
          <p:cNvCxnSpPr>
            <a:cxnSpLocks/>
          </p:cNvCxnSpPr>
          <p:nvPr userDrawn="1"/>
        </p:nvCxnSpPr>
        <p:spPr>
          <a:xfrm>
            <a:off x="629841" y="1519084"/>
            <a:ext cx="2949178"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0026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7703915-A22F-B14B-A600-5850F7C7D749}"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8A81A6A-C4C8-AE4D-BAF0-79A2F276F0CD}" type="slidenum">
              <a:rPr kumimoji="1" lang="ja-JP" altLang="en-US" smtClean="0"/>
              <a:t>‹#›</a:t>
            </a:fld>
            <a:endParaRPr kumimoji="1" lang="ja-JP" altLang="en-US"/>
          </a:p>
        </p:txBody>
      </p:sp>
    </p:spTree>
    <p:extLst>
      <p:ext uri="{BB962C8B-B14F-4D97-AF65-F5344CB8AC3E}">
        <p14:creationId xmlns:p14="http://schemas.microsoft.com/office/powerpoint/2010/main" val="37011852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8" name="Straight Connector 7">
            <a:extLst>
              <a:ext uri="{FF2B5EF4-FFF2-40B4-BE49-F238E27FC236}">
                <a16:creationId xmlns:a16="http://schemas.microsoft.com/office/drawing/2014/main" id="{F1D1FAE2-7806-46BF-99D4-60088659DEA9}"/>
              </a:ext>
            </a:extLst>
          </p:cNvPr>
          <p:cNvCxnSpPr>
            <a:cxnSpLocks/>
          </p:cNvCxnSpPr>
          <p:nvPr userDrawn="1"/>
        </p:nvCxnSpPr>
        <p:spPr>
          <a:xfrm>
            <a:off x="629841" y="1519084"/>
            <a:ext cx="2949178"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2675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7" name="Straight Connector 7">
            <a:extLst>
              <a:ext uri="{FF2B5EF4-FFF2-40B4-BE49-F238E27FC236}">
                <a16:creationId xmlns:a16="http://schemas.microsoft.com/office/drawing/2014/main" id="{B57A6125-1F21-3816-E7D7-328FE8290AFF}"/>
              </a:ext>
            </a:extLst>
          </p:cNvPr>
          <p:cNvCxnSpPr>
            <a:cxnSpLocks/>
          </p:cNvCxnSpPr>
          <p:nvPr userDrawn="1"/>
        </p:nvCxnSpPr>
        <p:spPr>
          <a:xfrm>
            <a:off x="337050" y="822151"/>
            <a:ext cx="84699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98045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spTree>
    <p:extLst>
      <p:ext uri="{BB962C8B-B14F-4D97-AF65-F5344CB8AC3E}">
        <p14:creationId xmlns:p14="http://schemas.microsoft.com/office/powerpoint/2010/main" val="340618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7703915-A22F-B14B-A600-5850F7C7D749}"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8A81A6A-C4C8-AE4D-BAF0-79A2F276F0CD}" type="slidenum">
              <a:rPr kumimoji="1" lang="ja-JP" altLang="en-US" smtClean="0"/>
              <a:t>‹#›</a:t>
            </a:fld>
            <a:endParaRPr kumimoji="1" lang="ja-JP" altLang="en-US"/>
          </a:p>
        </p:txBody>
      </p:sp>
    </p:spTree>
    <p:extLst>
      <p:ext uri="{BB962C8B-B14F-4D97-AF65-F5344CB8AC3E}">
        <p14:creationId xmlns:p14="http://schemas.microsoft.com/office/powerpoint/2010/main" val="2227500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7703915-A22F-B14B-A600-5850F7C7D749}" type="datetimeFigureOut">
              <a:rPr kumimoji="1" lang="ja-JP" altLang="en-US" smtClean="0"/>
              <a:t>2026/2/26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8A81A6A-C4C8-AE4D-BAF0-79A2F276F0CD}" type="slidenum">
              <a:rPr kumimoji="1" lang="ja-JP" altLang="en-US" smtClean="0"/>
              <a:t>‹#›</a:t>
            </a:fld>
            <a:endParaRPr kumimoji="1" lang="ja-JP" altLang="en-US"/>
          </a:p>
        </p:txBody>
      </p:sp>
    </p:spTree>
    <p:extLst>
      <p:ext uri="{BB962C8B-B14F-4D97-AF65-F5344CB8AC3E}">
        <p14:creationId xmlns:p14="http://schemas.microsoft.com/office/powerpoint/2010/main" val="502832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629842" y="1878806"/>
            <a:ext cx="3868340" cy="276344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4629150" y="1878806"/>
            <a:ext cx="3887391" cy="276344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7703915-A22F-B14B-A600-5850F7C7D749}" type="datetimeFigureOut">
              <a:rPr kumimoji="1" lang="ja-JP" altLang="en-US" smtClean="0"/>
              <a:t>2026/2/26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8A81A6A-C4C8-AE4D-BAF0-79A2F276F0CD}" type="slidenum">
              <a:rPr kumimoji="1" lang="ja-JP" altLang="en-US" smtClean="0"/>
              <a:t>‹#›</a:t>
            </a:fld>
            <a:endParaRPr kumimoji="1" lang="ja-JP" altLang="en-US"/>
          </a:p>
        </p:txBody>
      </p:sp>
    </p:spTree>
    <p:extLst>
      <p:ext uri="{BB962C8B-B14F-4D97-AF65-F5344CB8AC3E}">
        <p14:creationId xmlns:p14="http://schemas.microsoft.com/office/powerpoint/2010/main" val="3602024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7703915-A22F-B14B-A600-5850F7C7D749}" type="datetimeFigureOut">
              <a:rPr kumimoji="1" lang="ja-JP" altLang="en-US" smtClean="0"/>
              <a:t>2026/2/26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8A81A6A-C4C8-AE4D-BAF0-79A2F276F0CD}" type="slidenum">
              <a:rPr kumimoji="1" lang="ja-JP" altLang="en-US" smtClean="0"/>
              <a:t>‹#›</a:t>
            </a:fld>
            <a:endParaRPr kumimoji="1" lang="ja-JP" altLang="en-US"/>
          </a:p>
        </p:txBody>
      </p:sp>
    </p:spTree>
    <p:extLst>
      <p:ext uri="{BB962C8B-B14F-4D97-AF65-F5344CB8AC3E}">
        <p14:creationId xmlns:p14="http://schemas.microsoft.com/office/powerpoint/2010/main" val="1155216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703915-A22F-B14B-A600-5850F7C7D749}" type="datetimeFigureOut">
              <a:rPr kumimoji="1" lang="ja-JP" altLang="en-US" smtClean="0"/>
              <a:t>2026/2/26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8A81A6A-C4C8-AE4D-BAF0-79A2F276F0CD}" type="slidenum">
              <a:rPr kumimoji="1" lang="ja-JP" altLang="en-US" smtClean="0"/>
              <a:t>‹#›</a:t>
            </a:fld>
            <a:endParaRPr kumimoji="1" lang="ja-JP" altLang="en-US"/>
          </a:p>
        </p:txBody>
      </p:sp>
    </p:spTree>
    <p:extLst>
      <p:ext uri="{BB962C8B-B14F-4D97-AF65-F5344CB8AC3E}">
        <p14:creationId xmlns:p14="http://schemas.microsoft.com/office/powerpoint/2010/main" val="3454094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7703915-A22F-B14B-A600-5850F7C7D749}" type="datetimeFigureOut">
              <a:rPr kumimoji="1" lang="ja-JP" altLang="en-US" smtClean="0"/>
              <a:t>2026/2/26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8A81A6A-C4C8-AE4D-BAF0-79A2F276F0CD}" type="slidenum">
              <a:rPr kumimoji="1" lang="ja-JP" altLang="en-US" smtClean="0"/>
              <a:t>‹#›</a:t>
            </a:fld>
            <a:endParaRPr kumimoji="1" lang="ja-JP" altLang="en-US"/>
          </a:p>
        </p:txBody>
      </p:sp>
    </p:spTree>
    <p:extLst>
      <p:ext uri="{BB962C8B-B14F-4D97-AF65-F5344CB8AC3E}">
        <p14:creationId xmlns:p14="http://schemas.microsoft.com/office/powerpoint/2010/main" val="3320825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7703915-A22F-B14B-A600-5850F7C7D749}" type="datetimeFigureOut">
              <a:rPr kumimoji="1" lang="ja-JP" altLang="en-US" smtClean="0"/>
              <a:t>2026/2/26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8A81A6A-C4C8-AE4D-BAF0-79A2F276F0CD}" type="slidenum">
              <a:rPr kumimoji="1" lang="ja-JP" altLang="en-US" smtClean="0"/>
              <a:t>‹#›</a:t>
            </a:fld>
            <a:endParaRPr kumimoji="1" lang="ja-JP" altLang="en-US"/>
          </a:p>
        </p:txBody>
      </p:sp>
    </p:spTree>
    <p:extLst>
      <p:ext uri="{BB962C8B-B14F-4D97-AF65-F5344CB8AC3E}">
        <p14:creationId xmlns:p14="http://schemas.microsoft.com/office/powerpoint/2010/main" val="295397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27703915-A22F-B14B-A600-5850F7C7D749}" type="datetimeFigureOut">
              <a:rPr kumimoji="1" lang="ja-JP" altLang="en-US" smtClean="0"/>
              <a:t>2026/2/26</a:t>
            </a:fld>
            <a:endParaRPr kumimoji="1" lang="ja-JP"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A8A81A6A-C4C8-AE4D-BAF0-79A2F276F0CD}" type="slidenum">
              <a:rPr kumimoji="1" lang="ja-JP" altLang="en-US" smtClean="0"/>
              <a:t>‹#›</a:t>
            </a:fld>
            <a:endParaRPr kumimoji="1" lang="ja-JP" altLang="en-US"/>
          </a:p>
        </p:txBody>
      </p:sp>
    </p:spTree>
    <p:extLst>
      <p:ext uri="{BB962C8B-B14F-4D97-AF65-F5344CB8AC3E}">
        <p14:creationId xmlns:p14="http://schemas.microsoft.com/office/powerpoint/2010/main" val="31030066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584DF9B-DD09-41C7-92FC-8591F68588F7}" type="datetimeFigureOut">
              <a:rPr kumimoji="1" lang="ja-JP" altLang="en-US" smtClean="0"/>
              <a:t>2026/2/26</a:t>
            </a:fld>
            <a:endParaRPr kumimoji="1" lang="ja-JP"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AD42A58-B4D9-4981-9CCD-B973205798A3}" type="slidenum">
              <a:rPr kumimoji="1" lang="ja-JP" altLang="en-US" smtClean="0"/>
              <a:t>‹#›</a:t>
            </a:fld>
            <a:endParaRPr kumimoji="1" lang="ja-JP" altLang="en-US"/>
          </a:p>
        </p:txBody>
      </p:sp>
    </p:spTree>
    <p:extLst>
      <p:ext uri="{BB962C8B-B14F-4D97-AF65-F5344CB8AC3E}">
        <p14:creationId xmlns:p14="http://schemas.microsoft.com/office/powerpoint/2010/main" val="29491570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3.emf"/><Relationship Id="rId13" Type="http://schemas.openxmlformats.org/officeDocument/2006/relationships/image" Target="../media/image8.jpeg"/><Relationship Id="rId18" Type="http://schemas.openxmlformats.org/officeDocument/2006/relationships/image" Target="../media/image1.png"/><Relationship Id="rId3" Type="http://schemas.microsoft.com/office/2007/relationships/media" Target="../media/media3.wav"/><Relationship Id="rId7" Type="http://schemas.openxmlformats.org/officeDocument/2006/relationships/image" Target="../media/image2.jpeg"/><Relationship Id="rId12" Type="http://schemas.openxmlformats.org/officeDocument/2006/relationships/image" Target="../media/image7.jpeg"/><Relationship Id="rId17" Type="http://schemas.openxmlformats.org/officeDocument/2006/relationships/image" Target="../media/image12.jpeg"/><Relationship Id="rId2" Type="http://schemas.openxmlformats.org/officeDocument/2006/relationships/audio" Target="../media/media2.wav"/><Relationship Id="rId16" Type="http://schemas.openxmlformats.org/officeDocument/2006/relationships/image" Target="../media/image11.jpeg"/><Relationship Id="rId1" Type="http://schemas.microsoft.com/office/2007/relationships/media" Target="../media/media2.wav"/><Relationship Id="rId6" Type="http://schemas.openxmlformats.org/officeDocument/2006/relationships/notesSlide" Target="../notesSlides/notesSlide3.xml"/><Relationship Id="rId11" Type="http://schemas.openxmlformats.org/officeDocument/2006/relationships/image" Target="../media/image6.jpeg"/><Relationship Id="rId5" Type="http://schemas.openxmlformats.org/officeDocument/2006/relationships/slideLayout" Target="../slideLayouts/slideLayout17.xml"/><Relationship Id="rId15" Type="http://schemas.openxmlformats.org/officeDocument/2006/relationships/image" Target="../media/image10.jpeg"/><Relationship Id="rId10" Type="http://schemas.openxmlformats.org/officeDocument/2006/relationships/image" Target="../media/image5.jpeg"/><Relationship Id="rId4" Type="http://schemas.openxmlformats.org/officeDocument/2006/relationships/audio" Target="../media/media3.wav"/><Relationship Id="rId9" Type="http://schemas.openxmlformats.org/officeDocument/2006/relationships/image" Target="../media/image4.jpeg"/><Relationship Id="rId1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3" Type="http://schemas.openxmlformats.org/officeDocument/2006/relationships/slideLayout" Target="../slideLayouts/slideLayout17.xml"/><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3.emf"/><Relationship Id="rId11" Type="http://schemas.openxmlformats.org/officeDocument/2006/relationships/image" Target="../media/image17.jpeg"/><Relationship Id="rId5" Type="http://schemas.openxmlformats.org/officeDocument/2006/relationships/image" Target="../media/image2.jpeg"/><Relationship Id="rId10" Type="http://schemas.openxmlformats.org/officeDocument/2006/relationships/image" Target="../media/image16.jpeg"/><Relationship Id="rId4" Type="http://schemas.openxmlformats.org/officeDocument/2006/relationships/notesSlide" Target="../notesSlides/notesSlide4.xml"/><Relationship Id="rId9" Type="http://schemas.openxmlformats.org/officeDocument/2006/relationships/image" Target="../media/image15.jpeg"/><Relationship Id="rId1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3690C-67B6-BB0E-A9E5-07C94106A9D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AA8852A-AD9A-5C7F-ACEC-6E2756711C60}"/>
              </a:ext>
            </a:extLst>
          </p:cNvPr>
          <p:cNvSpPr>
            <a:spLocks noGrp="1"/>
          </p:cNvSpPr>
          <p:nvPr>
            <p:ph type="title"/>
          </p:nvPr>
        </p:nvSpPr>
        <p:spPr/>
        <p:txBody>
          <a:bodyPr/>
          <a:lstStyle/>
          <a:p>
            <a:r>
              <a:rPr kumimoji="1" lang="ja-JP" altLang="en-US"/>
              <a:t>講義２</a:t>
            </a:r>
            <a:br>
              <a:rPr kumimoji="1" lang="en-US" altLang="ja-JP"/>
            </a:br>
            <a:r>
              <a:rPr lang="en-US" altLang="ja-JP"/>
              <a:t>PPE</a:t>
            </a:r>
            <a:r>
              <a:rPr lang="ja-JP" altLang="en-US"/>
              <a:t>の着脱実習</a:t>
            </a:r>
            <a:endParaRPr kumimoji="1" lang="ja-JP" altLang="en-US"/>
          </a:p>
        </p:txBody>
      </p:sp>
      <p:sp>
        <p:nvSpPr>
          <p:cNvPr id="3" name="テキスト プレースホルダー 2">
            <a:extLst>
              <a:ext uri="{FF2B5EF4-FFF2-40B4-BE49-F238E27FC236}">
                <a16:creationId xmlns:a16="http://schemas.microsoft.com/office/drawing/2014/main" id="{0EEDE72E-C5BB-FC2F-41BD-D3B79954F8FC}"/>
              </a:ext>
            </a:extLst>
          </p:cNvPr>
          <p:cNvSpPr>
            <a:spLocks noGrp="1"/>
          </p:cNvSpPr>
          <p:nvPr>
            <p:ph type="body" idx="1"/>
          </p:nvPr>
        </p:nvSpPr>
        <p:spPr/>
        <p:txBody>
          <a:bodyPr vert="horz" lIns="91440" tIns="45720" rIns="91440" bIns="45720" rtlCol="0" anchor="t">
            <a:normAutofit/>
          </a:bodyPr>
          <a:lstStyle/>
          <a:p>
            <a:r>
              <a:rPr kumimoji="1" lang="ja-JP" altLang="en-US">
                <a:ea typeface="游ゴシック"/>
              </a:rPr>
              <a:t>講師養成研修</a:t>
            </a:r>
            <a:r>
              <a:rPr lang="ja-JP"/>
              <a:t>　</a:t>
            </a:r>
            <a:r>
              <a:rPr lang="en-US" altLang="ja-JP">
                <a:ea typeface="Calibri"/>
              </a:rPr>
              <a:t>Ver.202602</a:t>
            </a:r>
            <a:endParaRPr kumimoji="1" lang="ja-JP" altLang="en-US"/>
          </a:p>
        </p:txBody>
      </p:sp>
    </p:spTree>
    <p:extLst>
      <p:ext uri="{BB962C8B-B14F-4D97-AF65-F5344CB8AC3E}">
        <p14:creationId xmlns:p14="http://schemas.microsoft.com/office/powerpoint/2010/main" val="1330281031"/>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0444E-9333-5113-AC5A-75BF847D8829}"/>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128ED3E1-5224-BCD8-3474-7399108C36AF}"/>
              </a:ext>
            </a:extLst>
          </p:cNvPr>
          <p:cNvSpPr>
            <a:spLocks noGrp="1"/>
          </p:cNvSpPr>
          <p:nvPr>
            <p:ph type="title"/>
          </p:nvPr>
        </p:nvSpPr>
        <p:spPr/>
        <p:txBody>
          <a:bodyPr/>
          <a:lstStyle/>
          <a:p>
            <a:r>
              <a:rPr lang="en-US" altLang="ja-JP"/>
              <a:t>PPE</a:t>
            </a:r>
            <a:r>
              <a:rPr lang="ja-JP" altLang="en-US"/>
              <a:t>の着脱実習</a:t>
            </a:r>
          </a:p>
        </p:txBody>
      </p:sp>
      <p:sp>
        <p:nvSpPr>
          <p:cNvPr id="5" name="コンテンツ プレースホルダー 4">
            <a:extLst>
              <a:ext uri="{FF2B5EF4-FFF2-40B4-BE49-F238E27FC236}">
                <a16:creationId xmlns:a16="http://schemas.microsoft.com/office/drawing/2014/main" id="{54952889-8C76-A9EC-219E-6712C11A0FE8}"/>
              </a:ext>
            </a:extLst>
          </p:cNvPr>
          <p:cNvSpPr>
            <a:spLocks noGrp="1"/>
          </p:cNvSpPr>
          <p:nvPr>
            <p:ph idx="1"/>
          </p:nvPr>
        </p:nvSpPr>
        <p:spPr>
          <a:xfrm>
            <a:off x="337050" y="961902"/>
            <a:ext cx="8469900" cy="3907753"/>
          </a:xfrm>
        </p:spPr>
        <p:txBody>
          <a:bodyPr>
            <a:normAutofit/>
          </a:bodyPr>
          <a:lstStyle/>
          <a:p>
            <a:pPr marL="1075135" indent="-1075135">
              <a:buNone/>
            </a:pPr>
            <a:r>
              <a:rPr lang="en-US" altLang="ja-JP" sz="2400"/>
              <a:t>【</a:t>
            </a:r>
            <a:r>
              <a:rPr lang="ja-JP" altLang="en-US" sz="2400"/>
              <a:t>目的</a:t>
            </a:r>
            <a:r>
              <a:rPr lang="en-US" altLang="ja-JP" sz="2400"/>
              <a:t>】</a:t>
            </a:r>
            <a:r>
              <a:rPr lang="ja-JP" altLang="en-US" sz="2400"/>
              <a:t>適切に防護装備一式を着用し、汚染拡大防止をしながら、適切に脱装できる手順を習得する。</a:t>
            </a:r>
            <a:endParaRPr lang="en-US" altLang="ja-JP" sz="2400"/>
          </a:p>
          <a:p>
            <a:pPr marL="0" indent="0">
              <a:buNone/>
            </a:pPr>
            <a:r>
              <a:rPr lang="en-US" altLang="ja-JP" sz="2400"/>
              <a:t>【</a:t>
            </a:r>
            <a:r>
              <a:rPr lang="ja-JP" altLang="en-US" sz="2400"/>
              <a:t>時間</a:t>
            </a:r>
            <a:r>
              <a:rPr lang="en-US" altLang="ja-JP" sz="2400"/>
              <a:t>】40</a:t>
            </a:r>
            <a:r>
              <a:rPr lang="ja-JP" altLang="en-US" sz="2400"/>
              <a:t>分</a:t>
            </a:r>
            <a:endParaRPr lang="en-US" altLang="ja-JP" sz="2400"/>
          </a:p>
          <a:p>
            <a:pPr marL="0" indent="0">
              <a:buNone/>
            </a:pPr>
            <a:r>
              <a:rPr lang="en-US" altLang="ja-JP" sz="2400"/>
              <a:t>【</a:t>
            </a:r>
            <a:r>
              <a:rPr lang="ja-JP" altLang="en-US" sz="2400"/>
              <a:t>準備</a:t>
            </a:r>
            <a:r>
              <a:rPr lang="en-US" altLang="ja-JP" sz="2400"/>
              <a:t>】</a:t>
            </a:r>
            <a:r>
              <a:rPr lang="ja-JP" altLang="en-US" sz="2400"/>
              <a:t>受講者の人数に応じて準備</a:t>
            </a:r>
            <a:endParaRPr lang="en-US" altLang="ja-JP" sz="2400"/>
          </a:p>
          <a:p>
            <a:pPr marL="541735" indent="-163116"/>
            <a:r>
              <a:rPr lang="ja-JP" altLang="en-US" sz="2400"/>
              <a:t>防護装備一式</a:t>
            </a:r>
            <a:endParaRPr lang="en-US" altLang="ja-JP" sz="2400"/>
          </a:p>
          <a:p>
            <a:pPr marL="541735" indent="-163116"/>
            <a:r>
              <a:rPr lang="ja-JP" altLang="en-US" sz="2400"/>
              <a:t>個人線量計</a:t>
            </a:r>
            <a:endParaRPr lang="en-US" altLang="ja-JP" sz="2400"/>
          </a:p>
          <a:p>
            <a:pPr marL="541735" indent="-163116"/>
            <a:r>
              <a:rPr lang="ja-JP" altLang="en-US" sz="2400"/>
              <a:t>椅子</a:t>
            </a:r>
            <a:endParaRPr lang="en-US" altLang="ja-JP" sz="2400"/>
          </a:p>
          <a:p>
            <a:pPr marL="541735" indent="-163116"/>
            <a:r>
              <a:rPr lang="ja-JP" altLang="en-US" sz="2400"/>
              <a:t>ゴミ袋</a:t>
            </a:r>
            <a:endParaRPr lang="en-US" altLang="ja-JP" sz="2400"/>
          </a:p>
        </p:txBody>
      </p:sp>
      <p:sp>
        <p:nvSpPr>
          <p:cNvPr id="2" name="テキスト ボックス 1">
            <a:extLst>
              <a:ext uri="{FF2B5EF4-FFF2-40B4-BE49-F238E27FC236}">
                <a16:creationId xmlns:a16="http://schemas.microsoft.com/office/drawing/2014/main" id="{56B978D0-F77D-0EC1-02DF-6122A16E927D}"/>
              </a:ext>
            </a:extLst>
          </p:cNvPr>
          <p:cNvSpPr txBox="1"/>
          <p:nvPr/>
        </p:nvSpPr>
        <p:spPr>
          <a:xfrm>
            <a:off x="8486128" y="0"/>
            <a:ext cx="574196" cy="24820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13"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講義２</a:t>
            </a:r>
          </a:p>
        </p:txBody>
      </p:sp>
      <p:pic>
        <p:nvPicPr>
          <p:cNvPr id="6" name="講師-講義2-1">
            <a:hlinkClick r:id="" action="ppaction://media"/>
            <a:extLst>
              <a:ext uri="{FF2B5EF4-FFF2-40B4-BE49-F238E27FC236}">
                <a16:creationId xmlns:a16="http://schemas.microsoft.com/office/drawing/2014/main" id="{3CBDCD63-0312-6715-C478-BF7D56012D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4533900"/>
            <a:ext cx="609600" cy="609600"/>
          </a:xfrm>
          <a:prstGeom prst="rect">
            <a:avLst/>
          </a:prstGeom>
        </p:spPr>
      </p:pic>
    </p:spTree>
    <p:extLst>
      <p:ext uri="{BB962C8B-B14F-4D97-AF65-F5344CB8AC3E}">
        <p14:creationId xmlns:p14="http://schemas.microsoft.com/office/powerpoint/2010/main" val="3626397422"/>
      </p:ext>
    </p:extLst>
  </p:cSld>
  <p:clrMapOvr>
    <a:masterClrMapping/>
  </p:clrMapOvr>
  <mc:AlternateContent xmlns:mc="http://schemas.openxmlformats.org/markup-compatibility/2006" xmlns:p14="http://schemas.microsoft.com/office/powerpoint/2010/main">
    <mc:Choice Requires="p14">
      <p:transition spd="slow" p14:dur="3000" advClick="0" advTm="105000"/>
    </mc:Choice>
    <mc:Fallback xmlns="">
      <p:transition spd="slow" advClick="0" advTm="10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9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302679-169B-1C4B-B7F1-A51F01D1D85D}"/>
              </a:ext>
            </a:extLst>
          </p:cNvPr>
          <p:cNvSpPr>
            <a:spLocks noGrp="1"/>
          </p:cNvSpPr>
          <p:nvPr>
            <p:ph type="title"/>
          </p:nvPr>
        </p:nvSpPr>
        <p:spPr>
          <a:xfrm>
            <a:off x="628650" y="273844"/>
            <a:ext cx="7886700" cy="548301"/>
          </a:xfrm>
        </p:spPr>
        <p:txBody>
          <a:bodyPr/>
          <a:lstStyle/>
          <a:p>
            <a:r>
              <a:rPr lang="en-US" altLang="ja-JP"/>
              <a:t>PPE</a:t>
            </a:r>
            <a:r>
              <a:rPr lang="ja-JP" altLang="en-US"/>
              <a:t>装着</a:t>
            </a:r>
          </a:p>
        </p:txBody>
      </p:sp>
      <p:pic>
        <p:nvPicPr>
          <p:cNvPr id="39" name="コンテンツ プレースホルダー 9">
            <a:extLst>
              <a:ext uri="{FF2B5EF4-FFF2-40B4-BE49-F238E27FC236}">
                <a16:creationId xmlns:a16="http://schemas.microsoft.com/office/drawing/2014/main" id="{0E597DAE-D2F0-534A-9CF9-4671F6DF1734}"/>
              </a:ext>
            </a:extLst>
          </p:cNvPr>
          <p:cNvPicPr>
            <a:picLocks noChangeAspect="1"/>
          </p:cNvPicPr>
          <p:nvPr/>
        </p:nvPicPr>
        <p:blipFill rotWithShape="1">
          <a:blip r:embed="rId7">
            <a:extLst>
              <a:ext uri="{28A0092B-C50C-407E-A947-70E740481C1C}">
                <a14:useLocalDpi xmlns:a14="http://schemas.microsoft.com/office/drawing/2010/main" val="0"/>
              </a:ext>
            </a:extLst>
          </a:blip>
          <a:srcRect l="3133" t="18131" r="5941" b="26869"/>
          <a:stretch/>
        </p:blipFill>
        <p:spPr>
          <a:xfrm rot="5400000">
            <a:off x="-293875" y="1840664"/>
            <a:ext cx="3584961" cy="1626368"/>
          </a:xfrm>
          <a:prstGeom prst="rect">
            <a:avLst/>
          </a:prstGeom>
        </p:spPr>
      </p:pic>
      <p:pic>
        <p:nvPicPr>
          <p:cNvPr id="42" name="図 41">
            <a:extLst>
              <a:ext uri="{FF2B5EF4-FFF2-40B4-BE49-F238E27FC236}">
                <a16:creationId xmlns:a16="http://schemas.microsoft.com/office/drawing/2014/main" id="{C8E7461E-8A06-A947-9690-7527916F2824}"/>
              </a:ext>
            </a:extLst>
          </p:cNvPr>
          <p:cNvPicPr>
            <a:picLocks noChangeAspect="1"/>
          </p:cNvPicPr>
          <p:nvPr/>
        </p:nvPicPr>
        <p:blipFill rotWithShape="1">
          <a:blip r:embed="rId8"/>
          <a:srcRect t="8124" b="61946"/>
          <a:stretch/>
        </p:blipFill>
        <p:spPr>
          <a:xfrm>
            <a:off x="5156694" y="946350"/>
            <a:ext cx="2368805" cy="1003222"/>
          </a:xfrm>
          <a:prstGeom prst="rect">
            <a:avLst/>
          </a:prstGeom>
          <a:ln>
            <a:solidFill>
              <a:srgbClr val="FF0000"/>
            </a:solidFill>
          </a:ln>
        </p:spPr>
      </p:pic>
      <p:grpSp>
        <p:nvGrpSpPr>
          <p:cNvPr id="51" name="グループ化 50">
            <a:extLst>
              <a:ext uri="{FF2B5EF4-FFF2-40B4-BE49-F238E27FC236}">
                <a16:creationId xmlns:a16="http://schemas.microsoft.com/office/drawing/2014/main" id="{17696D79-39A5-9E45-9D3C-692FBF6A603F}"/>
              </a:ext>
            </a:extLst>
          </p:cNvPr>
          <p:cNvGrpSpPr/>
          <p:nvPr/>
        </p:nvGrpSpPr>
        <p:grpSpPr>
          <a:xfrm>
            <a:off x="3159401" y="3937988"/>
            <a:ext cx="5213648" cy="1114357"/>
            <a:chOff x="2221040" y="-98687"/>
            <a:chExt cx="6951531" cy="1485808"/>
          </a:xfrm>
        </p:grpSpPr>
        <p:pic>
          <p:nvPicPr>
            <p:cNvPr id="52" name="コンテンツ プレースホルダー 11">
              <a:extLst>
                <a:ext uri="{FF2B5EF4-FFF2-40B4-BE49-F238E27FC236}">
                  <a16:creationId xmlns:a16="http://schemas.microsoft.com/office/drawing/2014/main" id="{C7C19B0F-4C52-8C4C-855D-3F0C522102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17289" y="-98687"/>
              <a:ext cx="1260000" cy="945000"/>
            </a:xfrm>
            <a:prstGeom prst="rect">
              <a:avLst/>
            </a:prstGeom>
          </p:spPr>
        </p:pic>
        <p:pic>
          <p:nvPicPr>
            <p:cNvPr id="53" name="コンテンツ プレースホルダー 11">
              <a:extLst>
                <a:ext uri="{FF2B5EF4-FFF2-40B4-BE49-F238E27FC236}">
                  <a16:creationId xmlns:a16="http://schemas.microsoft.com/office/drawing/2014/main" id="{EF3350B5-3198-7E42-ABDC-49416AC6FF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76836" y="-80428"/>
              <a:ext cx="1260000" cy="945000"/>
            </a:xfrm>
            <a:prstGeom prst="rect">
              <a:avLst/>
            </a:prstGeom>
          </p:spPr>
        </p:pic>
        <p:pic>
          <p:nvPicPr>
            <p:cNvPr id="54" name="コンテンツ プレースホルダー 15">
              <a:extLst>
                <a:ext uri="{FF2B5EF4-FFF2-40B4-BE49-F238E27FC236}">
                  <a16:creationId xmlns:a16="http://schemas.microsoft.com/office/drawing/2014/main" id="{7C2F0F87-3998-C241-A65A-C1831304985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81176" y="-71539"/>
              <a:ext cx="1260000" cy="945000"/>
            </a:xfrm>
            <a:prstGeom prst="rect">
              <a:avLst/>
            </a:prstGeom>
          </p:spPr>
        </p:pic>
        <p:pic>
          <p:nvPicPr>
            <p:cNvPr id="55" name="コンテンツ プレースホルダー 11">
              <a:extLst>
                <a:ext uri="{FF2B5EF4-FFF2-40B4-BE49-F238E27FC236}">
                  <a16:creationId xmlns:a16="http://schemas.microsoft.com/office/drawing/2014/main" id="{7F29AB42-037A-304D-8719-A4969AC8DCF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12571" y="-98687"/>
              <a:ext cx="1260000" cy="945000"/>
            </a:xfrm>
            <a:prstGeom prst="rect">
              <a:avLst/>
            </a:prstGeom>
          </p:spPr>
        </p:pic>
        <p:sp>
          <p:nvSpPr>
            <p:cNvPr id="56" name="矢印: 右 24">
              <a:extLst>
                <a:ext uri="{FF2B5EF4-FFF2-40B4-BE49-F238E27FC236}">
                  <a16:creationId xmlns:a16="http://schemas.microsoft.com/office/drawing/2014/main" id="{06822322-9798-2844-A7AA-FD5A555FE62B}"/>
                </a:ext>
              </a:extLst>
            </p:cNvPr>
            <p:cNvSpPr/>
            <p:nvPr/>
          </p:nvSpPr>
          <p:spPr>
            <a:xfrm>
              <a:off x="3853751" y="230556"/>
              <a:ext cx="288000" cy="360000"/>
            </a:xfrm>
            <a:prstGeom prst="rightArrow">
              <a:avLst/>
            </a:prstGeom>
            <a:solidFill>
              <a:schemeClr val="accent5">
                <a:lumMod val="5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entury"/>
                <a:ea typeface="メイリオ"/>
                <a:cs typeface="+mn-cs"/>
              </a:endParaRPr>
            </a:p>
          </p:txBody>
        </p:sp>
        <p:sp>
          <p:nvSpPr>
            <p:cNvPr id="57" name="矢印: 右 25">
              <a:extLst>
                <a:ext uri="{FF2B5EF4-FFF2-40B4-BE49-F238E27FC236}">
                  <a16:creationId xmlns:a16="http://schemas.microsoft.com/office/drawing/2014/main" id="{06218284-6623-6B4D-87C3-E840404E3C58}"/>
                </a:ext>
              </a:extLst>
            </p:cNvPr>
            <p:cNvSpPr/>
            <p:nvPr/>
          </p:nvSpPr>
          <p:spPr>
            <a:xfrm>
              <a:off x="5642876" y="239445"/>
              <a:ext cx="288000" cy="360000"/>
            </a:xfrm>
            <a:prstGeom prst="rightArrow">
              <a:avLst/>
            </a:prstGeom>
            <a:solidFill>
              <a:schemeClr val="accent5">
                <a:lumMod val="5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entury"/>
                <a:ea typeface="メイリオ"/>
                <a:cs typeface="+mn-cs"/>
              </a:endParaRPr>
            </a:p>
          </p:txBody>
        </p:sp>
        <p:sp>
          <p:nvSpPr>
            <p:cNvPr id="58" name="矢印: 右 26">
              <a:extLst>
                <a:ext uri="{FF2B5EF4-FFF2-40B4-BE49-F238E27FC236}">
                  <a16:creationId xmlns:a16="http://schemas.microsoft.com/office/drawing/2014/main" id="{A4AAC37D-B4FC-4543-A37C-025D88413C63}"/>
                </a:ext>
              </a:extLst>
            </p:cNvPr>
            <p:cNvSpPr/>
            <p:nvPr/>
          </p:nvSpPr>
          <p:spPr>
            <a:xfrm>
              <a:off x="7459056" y="212297"/>
              <a:ext cx="288000" cy="360000"/>
            </a:xfrm>
            <a:prstGeom prst="rightArrow">
              <a:avLst/>
            </a:prstGeom>
            <a:solidFill>
              <a:schemeClr val="accent5">
                <a:lumMod val="5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entury"/>
                <a:ea typeface="メイリオ"/>
                <a:cs typeface="+mn-cs"/>
              </a:endParaRPr>
            </a:p>
          </p:txBody>
        </p:sp>
        <p:sp>
          <p:nvSpPr>
            <p:cNvPr id="59" name="テキスト ボックス 58">
              <a:extLst>
                <a:ext uri="{FF2B5EF4-FFF2-40B4-BE49-F238E27FC236}">
                  <a16:creationId xmlns:a16="http://schemas.microsoft.com/office/drawing/2014/main" id="{A67293D5-3363-EA4C-860A-FD417EDF7271}"/>
                </a:ext>
              </a:extLst>
            </p:cNvPr>
            <p:cNvSpPr txBox="1"/>
            <p:nvPr/>
          </p:nvSpPr>
          <p:spPr>
            <a:xfrm>
              <a:off x="2221040" y="837713"/>
              <a:ext cx="1693507" cy="4924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Century"/>
                  <a:ea typeface="メイリオ"/>
                  <a:cs typeface="+mn-cs"/>
                </a:rPr>
                <a:t>手袋をつけ、ﾀｲﾍﾞｯｸ裾を手袋に入れる</a:t>
              </a:r>
            </a:p>
          </p:txBody>
        </p:sp>
        <p:sp>
          <p:nvSpPr>
            <p:cNvPr id="60" name="テキスト ボックス 59">
              <a:extLst>
                <a:ext uri="{FF2B5EF4-FFF2-40B4-BE49-F238E27FC236}">
                  <a16:creationId xmlns:a16="http://schemas.microsoft.com/office/drawing/2014/main" id="{B08E4726-F62B-4347-A891-ED9D62F80B38}"/>
                </a:ext>
              </a:extLst>
            </p:cNvPr>
            <p:cNvSpPr txBox="1"/>
            <p:nvPr/>
          </p:nvSpPr>
          <p:spPr>
            <a:xfrm>
              <a:off x="4204961" y="860816"/>
              <a:ext cx="1378837" cy="49244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Century"/>
                  <a:ea typeface="メイリオ"/>
                  <a:cs typeface="+mn-cs"/>
                </a:rPr>
                <a:t>手袋上部を養生ﾃｰﾌﾟで留める</a:t>
              </a:r>
            </a:p>
          </p:txBody>
        </p:sp>
        <p:sp>
          <p:nvSpPr>
            <p:cNvPr id="61" name="テキスト ボックス 60">
              <a:extLst>
                <a:ext uri="{FF2B5EF4-FFF2-40B4-BE49-F238E27FC236}">
                  <a16:creationId xmlns:a16="http://schemas.microsoft.com/office/drawing/2014/main" id="{4127D3BC-9B25-7440-81CF-BDB364ED9636}"/>
                </a:ext>
              </a:extLst>
            </p:cNvPr>
            <p:cNvSpPr txBox="1"/>
            <p:nvPr/>
          </p:nvSpPr>
          <p:spPr>
            <a:xfrm>
              <a:off x="6028924" y="894679"/>
              <a:ext cx="1412421" cy="49244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Century"/>
                  <a:ea typeface="メイリオ"/>
                  <a:cs typeface="+mn-cs"/>
                </a:rPr>
                <a:t>内側の手袋に</a:t>
              </a:r>
              <a:endParaRPr kumimoji="0" lang="en-US" altLang="ja-JP" sz="900" b="0" i="0" u="none" strike="noStrike" kern="1200" cap="none" spc="0" normalizeH="0" baseline="0" noProof="0">
                <a:ln>
                  <a:noFill/>
                </a:ln>
                <a:solidFill>
                  <a:prstClr val="black"/>
                </a:solidFill>
                <a:effectLst/>
                <a:uLnTx/>
                <a:uFillTx/>
                <a:latin typeface="Century"/>
                <a:ea typeface="メイリオ"/>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Century"/>
                  <a:ea typeface="メイリオ"/>
                  <a:cs typeface="+mn-cs"/>
                </a:rPr>
                <a:t>印を書く</a:t>
              </a:r>
            </a:p>
          </p:txBody>
        </p:sp>
        <p:sp>
          <p:nvSpPr>
            <p:cNvPr id="62" name="テキスト ボックス 61">
              <a:extLst>
                <a:ext uri="{FF2B5EF4-FFF2-40B4-BE49-F238E27FC236}">
                  <a16:creationId xmlns:a16="http://schemas.microsoft.com/office/drawing/2014/main" id="{6EACEB9F-0162-8445-9402-FFC8218CD7D6}"/>
                </a:ext>
              </a:extLst>
            </p:cNvPr>
            <p:cNvSpPr txBox="1"/>
            <p:nvPr/>
          </p:nvSpPr>
          <p:spPr>
            <a:xfrm>
              <a:off x="7838552" y="850912"/>
              <a:ext cx="1317772" cy="49244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Century"/>
                  <a:ea typeface="メイリオ"/>
                  <a:cs typeface="+mn-cs"/>
                </a:rPr>
                <a:t>二重目の手袋をつける</a:t>
              </a:r>
            </a:p>
          </p:txBody>
        </p:sp>
      </p:grpSp>
      <p:grpSp>
        <p:nvGrpSpPr>
          <p:cNvPr id="63" name="グループ化 62">
            <a:extLst>
              <a:ext uri="{FF2B5EF4-FFF2-40B4-BE49-F238E27FC236}">
                <a16:creationId xmlns:a16="http://schemas.microsoft.com/office/drawing/2014/main" id="{1F3CB7C0-A874-A246-A39F-F3E7C447380D}"/>
              </a:ext>
            </a:extLst>
          </p:cNvPr>
          <p:cNvGrpSpPr/>
          <p:nvPr/>
        </p:nvGrpSpPr>
        <p:grpSpPr>
          <a:xfrm>
            <a:off x="3261990" y="2335930"/>
            <a:ext cx="5196588" cy="1090162"/>
            <a:chOff x="2273070" y="4778457"/>
            <a:chExt cx="6928784" cy="1453548"/>
          </a:xfrm>
        </p:grpSpPr>
        <p:pic>
          <p:nvPicPr>
            <p:cNvPr id="64" name="コンテンツ プレースホルダー 4">
              <a:extLst>
                <a:ext uri="{FF2B5EF4-FFF2-40B4-BE49-F238E27FC236}">
                  <a16:creationId xmlns:a16="http://schemas.microsoft.com/office/drawing/2014/main" id="{F21818FA-5617-564B-8704-08E2E6A5477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86421" y="4787470"/>
              <a:ext cx="1260000" cy="945000"/>
            </a:xfrm>
            <a:prstGeom prst="rect">
              <a:avLst/>
            </a:prstGeom>
          </p:spPr>
        </p:pic>
        <p:pic>
          <p:nvPicPr>
            <p:cNvPr id="65" name="コンテンツ プレースホルダー 4">
              <a:extLst>
                <a:ext uri="{FF2B5EF4-FFF2-40B4-BE49-F238E27FC236}">
                  <a16:creationId xmlns:a16="http://schemas.microsoft.com/office/drawing/2014/main" id="{1FB25B09-6427-774B-A1F1-574FE37B067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72050" y="4787470"/>
              <a:ext cx="1260000" cy="945000"/>
            </a:xfrm>
            <a:prstGeom prst="rect">
              <a:avLst/>
            </a:prstGeom>
          </p:spPr>
        </p:pic>
        <p:pic>
          <p:nvPicPr>
            <p:cNvPr id="66" name="コンテンツ プレースホルダー 4">
              <a:extLst>
                <a:ext uri="{FF2B5EF4-FFF2-40B4-BE49-F238E27FC236}">
                  <a16:creationId xmlns:a16="http://schemas.microsoft.com/office/drawing/2014/main" id="{D64C4E2E-B067-E548-88D5-4079C79B0C3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48850" y="4778457"/>
              <a:ext cx="1260000" cy="945000"/>
            </a:xfrm>
            <a:prstGeom prst="rect">
              <a:avLst/>
            </a:prstGeom>
          </p:spPr>
        </p:pic>
        <p:pic>
          <p:nvPicPr>
            <p:cNvPr id="67" name="コンテンツ プレースホルダー 4">
              <a:extLst>
                <a:ext uri="{FF2B5EF4-FFF2-40B4-BE49-F238E27FC236}">
                  <a16:creationId xmlns:a16="http://schemas.microsoft.com/office/drawing/2014/main" id="{A52EAA07-537B-1B4A-B548-831B50CD758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718934" y="4803941"/>
              <a:ext cx="1260000" cy="945000"/>
            </a:xfrm>
            <a:prstGeom prst="rect">
              <a:avLst/>
            </a:prstGeom>
          </p:spPr>
        </p:pic>
        <p:sp>
          <p:nvSpPr>
            <p:cNvPr id="68" name="テキスト ボックス 67">
              <a:extLst>
                <a:ext uri="{FF2B5EF4-FFF2-40B4-BE49-F238E27FC236}">
                  <a16:creationId xmlns:a16="http://schemas.microsoft.com/office/drawing/2014/main" id="{50C78E1F-4A49-0047-8846-44DA51DBD73D}"/>
                </a:ext>
              </a:extLst>
            </p:cNvPr>
            <p:cNvSpPr txBox="1"/>
            <p:nvPr/>
          </p:nvSpPr>
          <p:spPr>
            <a:xfrm>
              <a:off x="2273070" y="5691426"/>
              <a:ext cx="1858135" cy="49244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Century"/>
                  <a:ea typeface="メイリオ"/>
                  <a:cs typeface="+mn-cs"/>
                </a:rPr>
                <a:t>椅子に座り、ﾀｲﾍﾞｯｸ裾をｼｭｰｽﾞｶﾊﾞｰに入れる</a:t>
              </a:r>
            </a:p>
          </p:txBody>
        </p:sp>
        <p:sp>
          <p:nvSpPr>
            <p:cNvPr id="69" name="テキスト ボックス 68">
              <a:extLst>
                <a:ext uri="{FF2B5EF4-FFF2-40B4-BE49-F238E27FC236}">
                  <a16:creationId xmlns:a16="http://schemas.microsoft.com/office/drawing/2014/main" id="{D15B6E0D-73C2-BB47-BC88-3E16BB11431D}"/>
                </a:ext>
              </a:extLst>
            </p:cNvPr>
            <p:cNvSpPr txBox="1"/>
            <p:nvPr/>
          </p:nvSpPr>
          <p:spPr>
            <a:xfrm>
              <a:off x="4172050" y="5748576"/>
              <a:ext cx="1440000"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Century"/>
                  <a:ea typeface="メイリオ"/>
                  <a:cs typeface="+mn-cs"/>
                </a:rPr>
                <a:t>紐を結ぶ</a:t>
              </a:r>
            </a:p>
          </p:txBody>
        </p:sp>
        <p:sp>
          <p:nvSpPr>
            <p:cNvPr id="70" name="テキスト ボックス 69">
              <a:extLst>
                <a:ext uri="{FF2B5EF4-FFF2-40B4-BE49-F238E27FC236}">
                  <a16:creationId xmlns:a16="http://schemas.microsoft.com/office/drawing/2014/main" id="{719BE0DF-71CF-544E-8101-6630C2E035AE}"/>
                </a:ext>
              </a:extLst>
            </p:cNvPr>
            <p:cNvSpPr txBox="1"/>
            <p:nvPr/>
          </p:nvSpPr>
          <p:spPr>
            <a:xfrm>
              <a:off x="5942161" y="5739563"/>
              <a:ext cx="1553852" cy="49244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Century"/>
                  <a:ea typeface="メイリオ"/>
                  <a:cs typeface="+mn-cs"/>
                </a:rPr>
                <a:t>ｼｭｰｽﾞｶﾊﾞｰ上部を養生ﾃｰﾌﾟで留める</a:t>
              </a:r>
            </a:p>
          </p:txBody>
        </p:sp>
        <p:sp>
          <p:nvSpPr>
            <p:cNvPr id="71" name="テキスト ボックス 70">
              <a:extLst>
                <a:ext uri="{FF2B5EF4-FFF2-40B4-BE49-F238E27FC236}">
                  <a16:creationId xmlns:a16="http://schemas.microsoft.com/office/drawing/2014/main" id="{F0E3BF55-297E-2C42-86B9-9D439A11422F}"/>
                </a:ext>
              </a:extLst>
            </p:cNvPr>
            <p:cNvSpPr txBox="1"/>
            <p:nvPr/>
          </p:nvSpPr>
          <p:spPr>
            <a:xfrm>
              <a:off x="7718933" y="5739563"/>
              <a:ext cx="1482921" cy="49244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Century"/>
                  <a:ea typeface="メイリオ"/>
                  <a:cs typeface="+mn-cs"/>
                </a:rPr>
                <a:t>養生ﾃｰﾌﾟと紐の状態をチェックする</a:t>
              </a:r>
            </a:p>
          </p:txBody>
        </p:sp>
        <p:sp>
          <p:nvSpPr>
            <p:cNvPr id="72" name="矢印: 右 40">
              <a:extLst>
                <a:ext uri="{FF2B5EF4-FFF2-40B4-BE49-F238E27FC236}">
                  <a16:creationId xmlns:a16="http://schemas.microsoft.com/office/drawing/2014/main" id="{F31B5189-B4D4-7248-B629-14FADA6A35EE}"/>
                </a:ext>
              </a:extLst>
            </p:cNvPr>
            <p:cNvSpPr/>
            <p:nvPr/>
          </p:nvSpPr>
          <p:spPr>
            <a:xfrm>
              <a:off x="3759771" y="5094243"/>
              <a:ext cx="288000" cy="360000"/>
            </a:xfrm>
            <a:prstGeom prst="rightArrow">
              <a:avLst/>
            </a:prstGeom>
            <a:solidFill>
              <a:schemeClr val="accent5">
                <a:lumMod val="5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entury"/>
                <a:ea typeface="メイリオ"/>
                <a:cs typeface="+mn-cs"/>
              </a:endParaRPr>
            </a:p>
          </p:txBody>
        </p:sp>
        <p:sp>
          <p:nvSpPr>
            <p:cNvPr id="73" name="矢印: 右 41">
              <a:extLst>
                <a:ext uri="{FF2B5EF4-FFF2-40B4-BE49-F238E27FC236}">
                  <a16:creationId xmlns:a16="http://schemas.microsoft.com/office/drawing/2014/main" id="{4C1A4104-B4DD-C64F-9033-ADCD129B2E82}"/>
                </a:ext>
              </a:extLst>
            </p:cNvPr>
            <p:cNvSpPr/>
            <p:nvPr/>
          </p:nvSpPr>
          <p:spPr>
            <a:xfrm>
              <a:off x="5560531" y="5085230"/>
              <a:ext cx="288000" cy="360000"/>
            </a:xfrm>
            <a:prstGeom prst="rightArrow">
              <a:avLst/>
            </a:prstGeom>
            <a:solidFill>
              <a:schemeClr val="accent5">
                <a:lumMod val="5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entury"/>
                <a:ea typeface="メイリオ"/>
                <a:cs typeface="+mn-cs"/>
              </a:endParaRPr>
            </a:p>
          </p:txBody>
        </p:sp>
        <p:sp>
          <p:nvSpPr>
            <p:cNvPr id="74" name="矢印: 右 42">
              <a:extLst>
                <a:ext uri="{FF2B5EF4-FFF2-40B4-BE49-F238E27FC236}">
                  <a16:creationId xmlns:a16="http://schemas.microsoft.com/office/drawing/2014/main" id="{7EF8CE5A-CF2C-3040-BE1F-B0FFA7945693}"/>
                </a:ext>
              </a:extLst>
            </p:cNvPr>
            <p:cNvSpPr/>
            <p:nvPr/>
          </p:nvSpPr>
          <p:spPr>
            <a:xfrm>
              <a:off x="7337304" y="5126472"/>
              <a:ext cx="288000" cy="360000"/>
            </a:xfrm>
            <a:prstGeom prst="rightArrow">
              <a:avLst/>
            </a:prstGeom>
            <a:solidFill>
              <a:schemeClr val="accent5">
                <a:lumMod val="5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entury"/>
                <a:ea typeface="メイリオ"/>
                <a:cs typeface="+mn-cs"/>
              </a:endParaRPr>
            </a:p>
          </p:txBody>
        </p:sp>
      </p:grpSp>
      <p:sp>
        <p:nvSpPr>
          <p:cNvPr id="3" name="正方形/長方形 2">
            <a:extLst>
              <a:ext uri="{FF2B5EF4-FFF2-40B4-BE49-F238E27FC236}">
                <a16:creationId xmlns:a16="http://schemas.microsoft.com/office/drawing/2014/main" id="{0C7F95FE-3CEE-DE4D-F599-216D3F84620E}"/>
              </a:ext>
            </a:extLst>
          </p:cNvPr>
          <p:cNvSpPr/>
          <p:nvPr/>
        </p:nvSpPr>
        <p:spPr>
          <a:xfrm>
            <a:off x="147661" y="4153245"/>
            <a:ext cx="2875809" cy="875584"/>
          </a:xfrm>
          <a:prstGeom prst="rect">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prstClr val="black"/>
                </a:solidFill>
                <a:effectLst/>
                <a:uLnTx/>
                <a:uFillTx/>
                <a:latin typeface="Century"/>
                <a:ea typeface="メイリオ"/>
                <a:cs typeface="+mn-cs"/>
              </a:rPr>
              <a:t>⑦テープに所属・名前の記入し、背中に貼る</a:t>
            </a:r>
            <a:endParaRPr kumimoji="0" lang="en-US" altLang="ja-JP" sz="1050" b="0" i="0" u="none" strike="noStrike" kern="1200" cap="none" spc="0" normalizeH="0" baseline="0" noProof="0">
              <a:ln>
                <a:noFill/>
              </a:ln>
              <a:solidFill>
                <a:prstClr val="black"/>
              </a:solidFill>
              <a:effectLst/>
              <a:uLnTx/>
              <a:uFillTx/>
              <a:latin typeface="Century"/>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a:ln>
                  <a:noFill/>
                </a:ln>
                <a:solidFill>
                  <a:prstClr val="black"/>
                </a:solidFill>
                <a:effectLst/>
                <a:uLnTx/>
                <a:uFillTx/>
                <a:latin typeface="Century"/>
                <a:ea typeface="メイリオ"/>
                <a:cs typeface="+mn-cs"/>
              </a:rPr>
              <a:t>[</a:t>
            </a:r>
            <a:r>
              <a:rPr kumimoji="0" lang="ja-JP" altLang="en-US" sz="1050" b="0" i="0" u="none" strike="noStrike" kern="1200" cap="none" spc="0" normalizeH="0" baseline="0" noProof="0">
                <a:ln>
                  <a:noFill/>
                </a:ln>
                <a:solidFill>
                  <a:prstClr val="black"/>
                </a:solidFill>
                <a:effectLst/>
                <a:uLnTx/>
                <a:uFillTx/>
                <a:latin typeface="Century"/>
                <a:ea typeface="メイリオ"/>
                <a:cs typeface="+mn-cs"/>
              </a:rPr>
              <a:t>注意</a:t>
            </a:r>
            <a:r>
              <a:rPr kumimoji="0" lang="en-US" altLang="ja-JP" sz="1050" b="0" i="0" u="none" strike="noStrike" kern="1200" cap="none" spc="0" normalizeH="0" baseline="0" noProof="0">
                <a:ln>
                  <a:noFill/>
                </a:ln>
                <a:solidFill>
                  <a:prstClr val="black"/>
                </a:solidFill>
                <a:effectLst/>
                <a:uLnTx/>
                <a:uFillTx/>
                <a:latin typeface="Century"/>
                <a:ea typeface="メイリオ"/>
                <a:cs typeface="+mn-cs"/>
              </a:rPr>
              <a:t>]</a:t>
            </a:r>
            <a:r>
              <a:rPr kumimoji="0" lang="ja-JP" altLang="en-US" sz="1050" b="0" i="0" u="none" strike="noStrike" kern="1200" cap="none" spc="0" normalizeH="0" baseline="0" noProof="0">
                <a:ln>
                  <a:noFill/>
                </a:ln>
                <a:solidFill>
                  <a:prstClr val="black"/>
                </a:solidFill>
                <a:effectLst/>
                <a:uLnTx/>
                <a:uFillTx/>
                <a:latin typeface="Century"/>
                <a:ea typeface="メイリオ"/>
                <a:cs typeface="+mn-cs"/>
              </a:rPr>
              <a:t>ペンの色を変える</a:t>
            </a:r>
            <a:endParaRPr kumimoji="0" lang="en-US" altLang="ja-JP" sz="1050" b="0" i="0" u="none" strike="noStrike" kern="1200" cap="none" spc="0" normalizeH="0" baseline="0" noProof="0">
              <a:ln>
                <a:noFill/>
              </a:ln>
              <a:solidFill>
                <a:prstClr val="black"/>
              </a:solidFill>
              <a:effectLst/>
              <a:uLnTx/>
              <a:uFillTx/>
              <a:latin typeface="Century"/>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prstClr val="black"/>
                </a:solidFill>
                <a:effectLst/>
                <a:uLnTx/>
                <a:uFillTx/>
                <a:latin typeface="Century"/>
                <a:ea typeface="メイリオ"/>
                <a:cs typeface="+mn-cs"/>
              </a:rPr>
              <a:t>　</a:t>
            </a:r>
            <a:r>
              <a:rPr kumimoji="0" lang="ja-JP" altLang="en-US" sz="1050" b="0" i="0" u="none" strike="noStrike" kern="1200" cap="none" spc="0" normalizeH="0" baseline="0" noProof="0">
                <a:ln>
                  <a:noFill/>
                </a:ln>
                <a:solidFill>
                  <a:srgbClr val="FF0000"/>
                </a:solidFill>
                <a:effectLst/>
                <a:uLnTx/>
                <a:uFillTx/>
                <a:latin typeface="Century"/>
                <a:ea typeface="メイリオ"/>
                <a:cs typeface="+mn-cs"/>
              </a:rPr>
              <a:t>ホットゾーン</a:t>
            </a:r>
            <a:endParaRPr kumimoji="0" lang="en-US" altLang="ja-JP" sz="1050" b="0" i="0" u="none" strike="noStrike" kern="1200" cap="none" spc="0" normalizeH="0" baseline="0" noProof="0">
              <a:ln>
                <a:noFill/>
              </a:ln>
              <a:solidFill>
                <a:srgbClr val="FF0000"/>
              </a:solidFill>
              <a:effectLst/>
              <a:uLnTx/>
              <a:uFillTx/>
              <a:latin typeface="Century"/>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prstClr val="black"/>
                </a:solidFill>
                <a:effectLst/>
                <a:uLnTx/>
                <a:uFillTx/>
                <a:latin typeface="Century"/>
                <a:ea typeface="メイリオ"/>
                <a:cs typeface="+mn-cs"/>
              </a:rPr>
              <a:t>　</a:t>
            </a:r>
            <a:r>
              <a:rPr kumimoji="0" lang="ja-JP" altLang="en-US" sz="1050" b="0" i="0" u="none" strike="noStrike" kern="1200" cap="none" spc="0" normalizeH="0" baseline="0" noProof="0">
                <a:ln>
                  <a:noFill/>
                </a:ln>
                <a:solidFill>
                  <a:srgbClr val="0070C0"/>
                </a:solidFill>
                <a:effectLst/>
                <a:uLnTx/>
                <a:uFillTx/>
                <a:latin typeface="Century"/>
                <a:ea typeface="メイリオ"/>
                <a:cs typeface="+mn-cs"/>
              </a:rPr>
              <a:t>ウォームゾーン</a:t>
            </a:r>
            <a:endParaRPr kumimoji="0" lang="en-US" altLang="ja-JP" sz="1050" b="0" i="0" u="none" strike="noStrike" kern="1200" cap="none" spc="0" normalizeH="0" baseline="0" noProof="0">
              <a:ln>
                <a:noFill/>
              </a:ln>
              <a:solidFill>
                <a:srgbClr val="0070C0"/>
              </a:solidFill>
              <a:effectLst/>
              <a:uLnTx/>
              <a:uFillTx/>
              <a:latin typeface="Century"/>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prstClr val="black"/>
                </a:solidFill>
                <a:effectLst/>
                <a:uLnTx/>
                <a:uFillTx/>
                <a:latin typeface="Century"/>
                <a:ea typeface="メイリオ"/>
                <a:cs typeface="+mn-cs"/>
              </a:rPr>
              <a:t>　コールドエリア</a:t>
            </a:r>
            <a:endParaRPr kumimoji="0" lang="en-US" altLang="ja-JP" sz="1050" b="0" i="0" u="none" strike="noStrike" kern="1200" cap="none" spc="0" normalizeH="0" baseline="0" noProof="0">
              <a:ln>
                <a:noFill/>
              </a:ln>
              <a:solidFill>
                <a:prstClr val="black"/>
              </a:solidFill>
              <a:effectLst/>
              <a:uLnTx/>
              <a:uFillTx/>
              <a:latin typeface="Century"/>
              <a:ea typeface="メイリオ"/>
              <a:cs typeface="+mn-cs"/>
            </a:endParaRPr>
          </a:p>
        </p:txBody>
      </p:sp>
      <p:pic>
        <p:nvPicPr>
          <p:cNvPr id="4" name="コンテンツ プレースホルダー 9">
            <a:extLst>
              <a:ext uri="{FF2B5EF4-FFF2-40B4-BE49-F238E27FC236}">
                <a16:creationId xmlns:a16="http://schemas.microsoft.com/office/drawing/2014/main" id="{2D1005A4-82F6-5801-0FA1-3CE9206C113E}"/>
              </a:ext>
            </a:extLst>
          </p:cNvPr>
          <p:cNvPicPr>
            <a:picLocks noChangeAspect="1"/>
          </p:cNvPicPr>
          <p:nvPr/>
        </p:nvPicPr>
        <p:blipFill rotWithShape="1">
          <a:blip r:embed="rId17">
            <a:extLst>
              <a:ext uri="{28A0092B-C50C-407E-A947-70E740481C1C}">
                <a14:useLocalDpi xmlns:a14="http://schemas.microsoft.com/office/drawing/2010/main" val="0"/>
              </a:ext>
            </a:extLst>
          </a:blip>
          <a:srcRect l="22517" t="5932" r="13733" b="20139"/>
          <a:stretch/>
        </p:blipFill>
        <p:spPr>
          <a:xfrm>
            <a:off x="1907143" y="4377358"/>
            <a:ext cx="790115" cy="611306"/>
          </a:xfrm>
          <a:prstGeom prst="rect">
            <a:avLst/>
          </a:prstGeom>
          <a:ln>
            <a:solidFill>
              <a:srgbClr val="FF0000"/>
            </a:solidFill>
          </a:ln>
        </p:spPr>
      </p:pic>
      <p:sp>
        <p:nvSpPr>
          <p:cNvPr id="5" name="正方形/長方形 4">
            <a:extLst>
              <a:ext uri="{FF2B5EF4-FFF2-40B4-BE49-F238E27FC236}">
                <a16:creationId xmlns:a16="http://schemas.microsoft.com/office/drawing/2014/main" id="{47A68550-A4F8-797B-AF41-38BA63974D7B}"/>
              </a:ext>
            </a:extLst>
          </p:cNvPr>
          <p:cNvSpPr/>
          <p:nvPr/>
        </p:nvSpPr>
        <p:spPr>
          <a:xfrm>
            <a:off x="2516208" y="942757"/>
            <a:ext cx="2576943" cy="362162"/>
          </a:xfrm>
          <a:prstGeom prst="rect">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①個人線量計</a:t>
            </a:r>
            <a:endPar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50" b="1" i="0" u="none" strike="noStrike" kern="1200" cap="none" spc="0" normalizeH="0" baseline="0" noProof="0" dirty="0">
                <a:ln>
                  <a:noFill/>
                </a:ln>
                <a:solidFill>
                  <a:srgbClr val="4BACC6"/>
                </a:solidFill>
                <a:effectLst/>
                <a:uLnTx/>
                <a:uFillTx/>
                <a:latin typeface="Calibri" panose="020F0502020204030204"/>
                <a:ea typeface="游ゴシック" panose="020B0400000000000000" pitchFamily="34" charset="-128"/>
                <a:cs typeface="+mn-cs"/>
              </a:rPr>
              <a:t>[</a:t>
            </a:r>
            <a:r>
              <a:rPr kumimoji="0" lang="ja-JP" altLang="en-US" sz="1050" b="1" i="0" u="none" strike="noStrike" kern="1200" cap="none" spc="0" normalizeH="0" baseline="0" noProof="0">
                <a:ln>
                  <a:noFill/>
                </a:ln>
                <a:solidFill>
                  <a:srgbClr val="4BACC6"/>
                </a:solidFill>
                <a:effectLst/>
                <a:uLnTx/>
                <a:uFillTx/>
                <a:latin typeface="Calibri" panose="020F0502020204030204"/>
                <a:ea typeface="游ゴシック" panose="020B0400000000000000" pitchFamily="34" charset="-128"/>
                <a:cs typeface="+mn-cs"/>
              </a:rPr>
              <a:t>注意</a:t>
            </a:r>
            <a:r>
              <a:rPr kumimoji="0" lang="en-US" altLang="ja-JP" sz="1050" b="1" i="0" u="none" strike="noStrike" kern="1200" cap="none" spc="0" normalizeH="0" baseline="0" noProof="0" dirty="0">
                <a:ln>
                  <a:noFill/>
                </a:ln>
                <a:solidFill>
                  <a:srgbClr val="4BACC6"/>
                </a:solidFill>
                <a:effectLst/>
                <a:uLnTx/>
                <a:uFillTx/>
                <a:latin typeface="Calibri" panose="020F0502020204030204"/>
                <a:ea typeface="游ゴシック" panose="020B0400000000000000" pitchFamily="34" charset="-128"/>
                <a:cs typeface="+mn-cs"/>
              </a:rPr>
              <a:t>]</a:t>
            </a:r>
            <a:r>
              <a:rPr kumimoji="0" lang="ja-JP" altLang="en-US" sz="1050" b="1" i="0" u="none" strike="noStrike" kern="1200" cap="none" spc="0" normalizeH="0" baseline="0" noProof="0">
                <a:ln>
                  <a:noFill/>
                </a:ln>
                <a:solidFill>
                  <a:srgbClr val="4BACC6"/>
                </a:solidFill>
                <a:effectLst/>
                <a:uLnTx/>
                <a:uFillTx/>
                <a:latin typeface="Calibri" panose="020F0502020204030204"/>
                <a:ea typeface="游ゴシック" panose="020B0400000000000000" pitchFamily="34" charset="-128"/>
                <a:cs typeface="+mn-cs"/>
              </a:rPr>
              <a:t> 個人の外部被ばく線量を測定する</a:t>
            </a:r>
          </a:p>
        </p:txBody>
      </p:sp>
      <p:sp>
        <p:nvSpPr>
          <p:cNvPr id="6" name="正方形/長方形 5">
            <a:extLst>
              <a:ext uri="{FF2B5EF4-FFF2-40B4-BE49-F238E27FC236}">
                <a16:creationId xmlns:a16="http://schemas.microsoft.com/office/drawing/2014/main" id="{8E7C1F80-8E79-32F0-621C-7AB8C8CE4DCA}"/>
              </a:ext>
            </a:extLst>
          </p:cNvPr>
          <p:cNvSpPr/>
          <p:nvPr/>
        </p:nvSpPr>
        <p:spPr>
          <a:xfrm>
            <a:off x="2516208" y="1354252"/>
            <a:ext cx="2576943" cy="588583"/>
          </a:xfrm>
          <a:prstGeom prst="rect">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②マスク</a:t>
            </a:r>
            <a:endParaRPr kumimoji="0" lang="en-US" altLang="ja-JP"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③帽子、フェイスシールド</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④タイベックスーツ（防護服）</a:t>
            </a:r>
            <a:endParaRPr kumimoji="0" lang="en-US" altLang="ja-JP"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7" name="正方形/長方形 6">
            <a:extLst>
              <a:ext uri="{FF2B5EF4-FFF2-40B4-BE49-F238E27FC236}">
                <a16:creationId xmlns:a16="http://schemas.microsoft.com/office/drawing/2014/main" id="{C833BB8B-EE40-E0FF-54C1-97B0258AB920}"/>
              </a:ext>
            </a:extLst>
          </p:cNvPr>
          <p:cNvSpPr/>
          <p:nvPr/>
        </p:nvSpPr>
        <p:spPr>
          <a:xfrm>
            <a:off x="2516208" y="1976115"/>
            <a:ext cx="5396362" cy="275851"/>
          </a:xfrm>
          <a:prstGeom prst="rect">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⑤シューズカバー</a:t>
            </a:r>
            <a:r>
              <a:rPr kumimoji="0" lang="en-US" altLang="ja-JP" sz="1050" b="1" i="0" u="none" strike="noStrike" kern="1200" cap="none" spc="0" normalizeH="0" baseline="0" noProof="0">
                <a:ln>
                  <a:noFill/>
                </a:ln>
                <a:solidFill>
                  <a:srgbClr val="9BBB59">
                    <a:lumMod val="75000"/>
                  </a:srgbClr>
                </a:solidFill>
                <a:effectLst/>
                <a:uLnTx/>
                <a:uFillTx/>
                <a:latin typeface="Calibri" panose="020F0502020204030204"/>
                <a:ea typeface="游ゴシック" panose="020B0400000000000000" pitchFamily="34" charset="-128"/>
                <a:cs typeface="+mn-cs"/>
              </a:rPr>
              <a:t>[</a:t>
            </a:r>
            <a:r>
              <a:rPr kumimoji="0" lang="ja-JP" altLang="en-US" sz="1050" b="1" i="0" u="none" strike="noStrike" kern="1200" cap="none" spc="0" normalizeH="0" baseline="0" noProof="0">
                <a:ln>
                  <a:noFill/>
                </a:ln>
                <a:solidFill>
                  <a:srgbClr val="9BBB59">
                    <a:lumMod val="75000"/>
                  </a:srgbClr>
                </a:solidFill>
                <a:effectLst/>
                <a:uLnTx/>
                <a:uFillTx/>
                <a:latin typeface="Calibri" panose="020F0502020204030204"/>
                <a:ea typeface="游ゴシック" panose="020B0400000000000000" pitchFamily="34" charset="-128"/>
                <a:cs typeface="+mn-cs"/>
              </a:rPr>
              <a:t>注意</a:t>
            </a:r>
            <a:r>
              <a:rPr kumimoji="0" lang="en-US" altLang="ja-JP" sz="1050" b="1" i="0" u="none" strike="noStrike" kern="1200" cap="none" spc="0" normalizeH="0" baseline="0" noProof="0">
                <a:ln>
                  <a:noFill/>
                </a:ln>
                <a:solidFill>
                  <a:srgbClr val="9BBB59">
                    <a:lumMod val="75000"/>
                  </a:srgbClr>
                </a:solidFill>
                <a:effectLst/>
                <a:uLnTx/>
                <a:uFillTx/>
                <a:latin typeface="Calibri" panose="020F0502020204030204"/>
                <a:ea typeface="游ゴシック" panose="020B0400000000000000" pitchFamily="34" charset="-128"/>
                <a:cs typeface="+mn-cs"/>
              </a:rPr>
              <a:t>]</a:t>
            </a:r>
            <a:r>
              <a:rPr kumimoji="0" lang="ja-JP" altLang="en-US" sz="1050" b="1" i="0" u="none" strike="noStrike" kern="1200" cap="none" spc="0" normalizeH="0" baseline="0" noProof="0">
                <a:ln>
                  <a:noFill/>
                </a:ln>
                <a:solidFill>
                  <a:srgbClr val="9BBB59">
                    <a:lumMod val="75000"/>
                  </a:srgbClr>
                </a:solidFill>
                <a:effectLst/>
                <a:uLnTx/>
                <a:uFillTx/>
                <a:latin typeface="Calibri" panose="020F0502020204030204"/>
                <a:ea typeface="游ゴシック" panose="020B0400000000000000" pitchFamily="34" charset="-128"/>
                <a:cs typeface="+mn-cs"/>
              </a:rPr>
              <a:t> 放射性物質を衣類の中に入れないよう、テープで目張りする</a:t>
            </a:r>
            <a:endParaRPr kumimoji="0" lang="en-US" altLang="ja-JP" sz="1050" b="1" i="0" u="none" strike="noStrike" kern="1200" cap="none" spc="0" normalizeH="0" baseline="0" noProof="0">
              <a:ln>
                <a:noFill/>
              </a:ln>
              <a:solidFill>
                <a:srgbClr val="9BBB59">
                  <a:lumMod val="75000"/>
                </a:srgbClr>
              </a:solidFill>
              <a:effectLst/>
              <a:uLnTx/>
              <a:uFillTx/>
              <a:latin typeface="Calibri" panose="020F0502020204030204"/>
              <a:ea typeface="游ゴシック" panose="020B0400000000000000" pitchFamily="34" charset="-128"/>
              <a:cs typeface="+mn-cs"/>
            </a:endParaRPr>
          </a:p>
        </p:txBody>
      </p:sp>
      <p:sp>
        <p:nvSpPr>
          <p:cNvPr id="8" name="正方形/長方形 7">
            <a:extLst>
              <a:ext uri="{FF2B5EF4-FFF2-40B4-BE49-F238E27FC236}">
                <a16:creationId xmlns:a16="http://schemas.microsoft.com/office/drawing/2014/main" id="{A77ADA96-80CD-C545-EFBA-10286257A50C}"/>
              </a:ext>
            </a:extLst>
          </p:cNvPr>
          <p:cNvSpPr/>
          <p:nvPr/>
        </p:nvSpPr>
        <p:spPr>
          <a:xfrm>
            <a:off x="2516208" y="3376134"/>
            <a:ext cx="5396362" cy="525553"/>
          </a:xfrm>
          <a:prstGeom prst="rect">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⑥手袋（二重）</a:t>
            </a:r>
            <a:endParaRPr kumimoji="0" lang="en-US" altLang="ja-JP"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50" b="1" i="0" u="none" strike="noStrike" kern="1200" cap="none" spc="0" normalizeH="0" baseline="0" noProof="0">
                <a:ln>
                  <a:noFill/>
                </a:ln>
                <a:solidFill>
                  <a:srgbClr val="9BBB59">
                    <a:lumMod val="75000"/>
                  </a:srgbClr>
                </a:solidFill>
                <a:effectLst/>
                <a:uLnTx/>
                <a:uFillTx/>
                <a:latin typeface="Calibri" panose="020F0502020204030204"/>
                <a:ea typeface="游ゴシック" panose="020B0400000000000000" pitchFamily="34" charset="-128"/>
                <a:cs typeface="+mn-cs"/>
              </a:rPr>
              <a:t>[</a:t>
            </a:r>
            <a:r>
              <a:rPr kumimoji="0" lang="ja-JP" altLang="en-US" sz="1050" b="1" i="0" u="none" strike="noStrike" kern="1200" cap="none" spc="0" normalizeH="0" baseline="0" noProof="0">
                <a:ln>
                  <a:noFill/>
                </a:ln>
                <a:solidFill>
                  <a:srgbClr val="9BBB59">
                    <a:lumMod val="75000"/>
                  </a:srgbClr>
                </a:solidFill>
                <a:effectLst/>
                <a:uLnTx/>
                <a:uFillTx/>
                <a:latin typeface="Calibri" panose="020F0502020204030204"/>
                <a:ea typeface="游ゴシック" panose="020B0400000000000000" pitchFamily="34" charset="-128"/>
                <a:cs typeface="+mn-cs"/>
              </a:rPr>
              <a:t>注意</a:t>
            </a:r>
            <a:r>
              <a:rPr kumimoji="0" lang="en-US" altLang="ja-JP" sz="1050" b="1" i="0" u="none" strike="noStrike" kern="1200" cap="none" spc="0" normalizeH="0" baseline="0" noProof="0">
                <a:ln>
                  <a:noFill/>
                </a:ln>
                <a:solidFill>
                  <a:srgbClr val="9BBB59">
                    <a:lumMod val="75000"/>
                  </a:srgbClr>
                </a:solidFill>
                <a:effectLst/>
                <a:uLnTx/>
                <a:uFillTx/>
                <a:latin typeface="Calibri" panose="020F0502020204030204"/>
                <a:ea typeface="游ゴシック" panose="020B0400000000000000" pitchFamily="34" charset="-128"/>
                <a:cs typeface="+mn-cs"/>
              </a:rPr>
              <a:t>]</a:t>
            </a:r>
            <a:r>
              <a:rPr kumimoji="0" lang="ja-JP" altLang="en-US" sz="1050" b="1" i="0" u="none" strike="noStrike" kern="1200" cap="none" spc="0" normalizeH="0" baseline="0" noProof="0">
                <a:ln>
                  <a:noFill/>
                </a:ln>
                <a:solidFill>
                  <a:srgbClr val="9BBB59">
                    <a:lumMod val="75000"/>
                  </a:srgbClr>
                </a:solidFill>
                <a:effectLst/>
                <a:uLnTx/>
                <a:uFillTx/>
                <a:latin typeface="Calibri" panose="020F0502020204030204"/>
                <a:ea typeface="游ゴシック" panose="020B0400000000000000" pitchFamily="34" charset="-128"/>
                <a:cs typeface="+mn-cs"/>
              </a:rPr>
              <a:t>素手が汚染しないよう、手袋を２枚重ねる</a:t>
            </a:r>
            <a:endParaRPr kumimoji="0" lang="en-US" altLang="ja-JP" sz="1050" b="1" i="0" u="none" strike="noStrike" kern="1200" cap="none" spc="0" normalizeH="0" baseline="0" noProof="0">
              <a:ln>
                <a:noFill/>
              </a:ln>
              <a:solidFill>
                <a:srgbClr val="9BBB59">
                  <a:lumMod val="75000"/>
                </a:srgbClr>
              </a:solidFill>
              <a:effectLst/>
              <a:uLnTx/>
              <a:uFillTx/>
              <a:latin typeface="Calibri" panose="020F0502020204030204"/>
              <a:ea typeface="游ゴシック" panose="020B0400000000000000"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50" b="1" i="0" u="none" strike="noStrike" kern="1200" cap="none" spc="0" normalizeH="0" baseline="0" noProof="0">
                <a:ln>
                  <a:noFill/>
                </a:ln>
                <a:solidFill>
                  <a:srgbClr val="9BBB59">
                    <a:lumMod val="75000"/>
                  </a:srgbClr>
                </a:solidFill>
                <a:effectLst/>
                <a:uLnTx/>
                <a:uFillTx/>
                <a:latin typeface="Calibri" panose="020F0502020204030204"/>
                <a:ea typeface="游ゴシック" panose="020B0400000000000000" pitchFamily="34" charset="-128"/>
                <a:cs typeface="+mn-cs"/>
              </a:rPr>
              <a:t>[</a:t>
            </a:r>
            <a:r>
              <a:rPr kumimoji="0" lang="ja-JP" altLang="en-US" sz="1050" b="1" i="0" u="none" strike="noStrike" kern="1200" cap="none" spc="0" normalizeH="0" baseline="0" noProof="0">
                <a:ln>
                  <a:noFill/>
                </a:ln>
                <a:solidFill>
                  <a:srgbClr val="9BBB59">
                    <a:lumMod val="75000"/>
                  </a:srgbClr>
                </a:solidFill>
                <a:effectLst/>
                <a:uLnTx/>
                <a:uFillTx/>
                <a:latin typeface="Calibri" panose="020F0502020204030204"/>
                <a:ea typeface="游ゴシック" panose="020B0400000000000000" pitchFamily="34" charset="-128"/>
                <a:cs typeface="+mn-cs"/>
              </a:rPr>
              <a:t>注意</a:t>
            </a:r>
            <a:r>
              <a:rPr kumimoji="0" lang="en-US" altLang="ja-JP" sz="1050" b="1" i="0" u="none" strike="noStrike" kern="1200" cap="none" spc="0" normalizeH="0" baseline="0" noProof="0">
                <a:ln>
                  <a:noFill/>
                </a:ln>
                <a:solidFill>
                  <a:srgbClr val="9BBB59">
                    <a:lumMod val="75000"/>
                  </a:srgbClr>
                </a:solidFill>
                <a:effectLst/>
                <a:uLnTx/>
                <a:uFillTx/>
                <a:latin typeface="Calibri" panose="020F0502020204030204"/>
                <a:ea typeface="游ゴシック" panose="020B0400000000000000" pitchFamily="34" charset="-128"/>
                <a:cs typeface="+mn-cs"/>
              </a:rPr>
              <a:t>]</a:t>
            </a:r>
            <a:r>
              <a:rPr kumimoji="0" lang="ja-JP" altLang="en-US" sz="1050" b="1" i="0" u="none" strike="noStrike" kern="1200" cap="none" spc="0" normalizeH="0" baseline="0" noProof="0">
                <a:ln>
                  <a:noFill/>
                </a:ln>
                <a:solidFill>
                  <a:srgbClr val="9BBB59">
                    <a:lumMod val="75000"/>
                  </a:srgbClr>
                </a:solidFill>
                <a:effectLst/>
                <a:uLnTx/>
                <a:uFillTx/>
                <a:latin typeface="Calibri" panose="020F0502020204030204"/>
                <a:ea typeface="游ゴシック" panose="020B0400000000000000" pitchFamily="34" charset="-128"/>
                <a:cs typeface="+mn-cs"/>
              </a:rPr>
              <a:t> 放射性物質を衣類の中に入れないよう、テープで目張りする</a:t>
            </a:r>
            <a:endParaRPr kumimoji="0" lang="en-US" altLang="ja-JP" sz="1050" b="1" i="0" u="none" strike="noStrike" kern="1200" cap="none" spc="0" normalizeH="0" baseline="0" noProof="0">
              <a:ln>
                <a:noFill/>
              </a:ln>
              <a:solidFill>
                <a:srgbClr val="9BBB59">
                  <a:lumMod val="75000"/>
                </a:srgbClr>
              </a:solidFill>
              <a:effectLst/>
              <a:uLnTx/>
              <a:uFillTx/>
              <a:latin typeface="Calibri" panose="020F0502020204030204"/>
              <a:ea typeface="游ゴシック" panose="020B0400000000000000" pitchFamily="34" charset="-128"/>
              <a:cs typeface="+mn-cs"/>
            </a:endParaRPr>
          </a:p>
        </p:txBody>
      </p:sp>
      <p:grpSp>
        <p:nvGrpSpPr>
          <p:cNvPr id="17" name="グループ化 16">
            <a:extLst>
              <a:ext uri="{FF2B5EF4-FFF2-40B4-BE49-F238E27FC236}">
                <a16:creationId xmlns:a16="http://schemas.microsoft.com/office/drawing/2014/main" id="{92C31CF0-1F9B-6F9F-423C-9DE3E6B6C058}"/>
              </a:ext>
            </a:extLst>
          </p:cNvPr>
          <p:cNvGrpSpPr/>
          <p:nvPr/>
        </p:nvGrpSpPr>
        <p:grpSpPr>
          <a:xfrm>
            <a:off x="1442694" y="1822601"/>
            <a:ext cx="453970" cy="415498"/>
            <a:chOff x="1739351" y="3955891"/>
            <a:chExt cx="605292" cy="553996"/>
          </a:xfrm>
        </p:grpSpPr>
        <p:sp>
          <p:nvSpPr>
            <p:cNvPr id="18" name="円/楕円 17">
              <a:extLst>
                <a:ext uri="{FF2B5EF4-FFF2-40B4-BE49-F238E27FC236}">
                  <a16:creationId xmlns:a16="http://schemas.microsoft.com/office/drawing/2014/main" id="{992A58E9-FF7B-CA6A-D9D8-0FEB0FA14B70}"/>
                </a:ext>
              </a:extLst>
            </p:cNvPr>
            <p:cNvSpPr/>
            <p:nvPr/>
          </p:nvSpPr>
          <p:spPr>
            <a:xfrm>
              <a:off x="1872989" y="4025303"/>
              <a:ext cx="301114" cy="30111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13"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9" name="テキスト ボックス 18">
              <a:extLst>
                <a:ext uri="{FF2B5EF4-FFF2-40B4-BE49-F238E27FC236}">
                  <a16:creationId xmlns:a16="http://schemas.microsoft.com/office/drawing/2014/main" id="{26469E85-A47C-72BF-FDB8-7466E476C624}"/>
                </a:ext>
              </a:extLst>
            </p:cNvPr>
            <p:cNvSpPr txBox="1"/>
            <p:nvPr/>
          </p:nvSpPr>
          <p:spPr>
            <a:xfrm>
              <a:off x="1739351" y="3955891"/>
              <a:ext cx="605292" cy="55399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1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34" charset="-128"/>
                  <a:cs typeface="+mn-cs"/>
                </a:rPr>
                <a:t>①</a:t>
              </a:r>
              <a:endParaRPr kumimoji="0" lang="ja-JP" altLang="en-US" sz="21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34" charset="-128"/>
                <a:cs typeface="+mn-cs"/>
              </a:endParaRPr>
            </a:p>
          </p:txBody>
        </p:sp>
      </p:grpSp>
      <p:grpSp>
        <p:nvGrpSpPr>
          <p:cNvPr id="20" name="グループ化 19">
            <a:extLst>
              <a:ext uri="{FF2B5EF4-FFF2-40B4-BE49-F238E27FC236}">
                <a16:creationId xmlns:a16="http://schemas.microsoft.com/office/drawing/2014/main" id="{95E94D3F-8CB4-981A-149E-C6006F4A1DED}"/>
              </a:ext>
            </a:extLst>
          </p:cNvPr>
          <p:cNvGrpSpPr/>
          <p:nvPr/>
        </p:nvGrpSpPr>
        <p:grpSpPr>
          <a:xfrm>
            <a:off x="1244570" y="1335275"/>
            <a:ext cx="453970" cy="415498"/>
            <a:chOff x="1620172" y="3519927"/>
            <a:chExt cx="605292" cy="553996"/>
          </a:xfrm>
        </p:grpSpPr>
        <p:sp>
          <p:nvSpPr>
            <p:cNvPr id="21" name="円/楕円 20">
              <a:extLst>
                <a:ext uri="{FF2B5EF4-FFF2-40B4-BE49-F238E27FC236}">
                  <a16:creationId xmlns:a16="http://schemas.microsoft.com/office/drawing/2014/main" id="{10870428-38F3-E88C-4308-7FA3F24E460B}"/>
                </a:ext>
              </a:extLst>
            </p:cNvPr>
            <p:cNvSpPr/>
            <p:nvPr/>
          </p:nvSpPr>
          <p:spPr>
            <a:xfrm>
              <a:off x="1763502" y="3620389"/>
              <a:ext cx="301114" cy="30111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13"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22" name="テキスト ボックス 21">
              <a:extLst>
                <a:ext uri="{FF2B5EF4-FFF2-40B4-BE49-F238E27FC236}">
                  <a16:creationId xmlns:a16="http://schemas.microsoft.com/office/drawing/2014/main" id="{97DF3AF5-56E4-0DE8-A71D-D07F2A0C35E6}"/>
                </a:ext>
              </a:extLst>
            </p:cNvPr>
            <p:cNvSpPr txBox="1"/>
            <p:nvPr/>
          </p:nvSpPr>
          <p:spPr>
            <a:xfrm>
              <a:off x="1620172" y="3519927"/>
              <a:ext cx="605292" cy="55399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1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34" charset="-128"/>
                  <a:cs typeface="+mn-cs"/>
                </a:rPr>
                <a:t>②</a:t>
              </a:r>
              <a:endParaRPr kumimoji="0" lang="ja-JP" altLang="en-US" sz="21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34" charset="-128"/>
                <a:cs typeface="+mn-cs"/>
              </a:endParaRPr>
            </a:p>
          </p:txBody>
        </p:sp>
      </p:grpSp>
      <p:grpSp>
        <p:nvGrpSpPr>
          <p:cNvPr id="23" name="グループ化 22">
            <a:extLst>
              <a:ext uri="{FF2B5EF4-FFF2-40B4-BE49-F238E27FC236}">
                <a16:creationId xmlns:a16="http://schemas.microsoft.com/office/drawing/2014/main" id="{A3C9179E-CBFF-F30A-65A5-8ED5C6C8EDF3}"/>
              </a:ext>
            </a:extLst>
          </p:cNvPr>
          <p:cNvGrpSpPr/>
          <p:nvPr/>
        </p:nvGrpSpPr>
        <p:grpSpPr>
          <a:xfrm>
            <a:off x="1391516" y="897816"/>
            <a:ext cx="453970" cy="415498"/>
            <a:chOff x="427512" y="2431678"/>
            <a:chExt cx="605292" cy="553996"/>
          </a:xfrm>
        </p:grpSpPr>
        <p:sp>
          <p:nvSpPr>
            <p:cNvPr id="24" name="円/楕円 23">
              <a:extLst>
                <a:ext uri="{FF2B5EF4-FFF2-40B4-BE49-F238E27FC236}">
                  <a16:creationId xmlns:a16="http://schemas.microsoft.com/office/drawing/2014/main" id="{2FD924EE-D7C8-5652-AACA-96590B7CB3EC}"/>
                </a:ext>
              </a:extLst>
            </p:cNvPr>
            <p:cNvSpPr/>
            <p:nvPr/>
          </p:nvSpPr>
          <p:spPr>
            <a:xfrm>
              <a:off x="564101" y="2536333"/>
              <a:ext cx="301114" cy="30111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13"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25" name="テキスト ボックス 24">
              <a:extLst>
                <a:ext uri="{FF2B5EF4-FFF2-40B4-BE49-F238E27FC236}">
                  <a16:creationId xmlns:a16="http://schemas.microsoft.com/office/drawing/2014/main" id="{3A60DA22-DC8D-C371-1F26-6F8D77A4F46A}"/>
                </a:ext>
              </a:extLst>
            </p:cNvPr>
            <p:cNvSpPr txBox="1"/>
            <p:nvPr/>
          </p:nvSpPr>
          <p:spPr>
            <a:xfrm>
              <a:off x="427512" y="2431678"/>
              <a:ext cx="605292" cy="55399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1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34" charset="-128"/>
                  <a:cs typeface="+mn-cs"/>
                </a:rPr>
                <a:t>③</a:t>
              </a:r>
              <a:endParaRPr kumimoji="0" lang="ja-JP" altLang="en-US" sz="21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34" charset="-128"/>
                <a:cs typeface="+mn-cs"/>
              </a:endParaRPr>
            </a:p>
          </p:txBody>
        </p:sp>
      </p:grpSp>
      <p:grpSp>
        <p:nvGrpSpPr>
          <p:cNvPr id="26" name="グループ化 25">
            <a:extLst>
              <a:ext uri="{FF2B5EF4-FFF2-40B4-BE49-F238E27FC236}">
                <a16:creationId xmlns:a16="http://schemas.microsoft.com/office/drawing/2014/main" id="{36ADC789-61CE-F562-38D9-3F0F6B414CD4}"/>
              </a:ext>
            </a:extLst>
          </p:cNvPr>
          <p:cNvGrpSpPr/>
          <p:nvPr/>
        </p:nvGrpSpPr>
        <p:grpSpPr>
          <a:xfrm>
            <a:off x="840022" y="1586129"/>
            <a:ext cx="453970" cy="415498"/>
            <a:chOff x="976135" y="5648560"/>
            <a:chExt cx="605292" cy="553996"/>
          </a:xfrm>
        </p:grpSpPr>
        <p:sp>
          <p:nvSpPr>
            <p:cNvPr id="27" name="円/楕円 26">
              <a:extLst>
                <a:ext uri="{FF2B5EF4-FFF2-40B4-BE49-F238E27FC236}">
                  <a16:creationId xmlns:a16="http://schemas.microsoft.com/office/drawing/2014/main" id="{2B5D591D-E956-4D8C-AC8A-3A429046CCAB}"/>
                </a:ext>
              </a:extLst>
            </p:cNvPr>
            <p:cNvSpPr/>
            <p:nvPr/>
          </p:nvSpPr>
          <p:spPr>
            <a:xfrm>
              <a:off x="1110952" y="5741371"/>
              <a:ext cx="301114" cy="30111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13"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28" name="テキスト ボックス 27">
              <a:extLst>
                <a:ext uri="{FF2B5EF4-FFF2-40B4-BE49-F238E27FC236}">
                  <a16:creationId xmlns:a16="http://schemas.microsoft.com/office/drawing/2014/main" id="{8D133DAD-61B9-8291-C95E-A6F113A817D4}"/>
                </a:ext>
              </a:extLst>
            </p:cNvPr>
            <p:cNvSpPr txBox="1"/>
            <p:nvPr/>
          </p:nvSpPr>
          <p:spPr>
            <a:xfrm>
              <a:off x="976135" y="5648560"/>
              <a:ext cx="605292" cy="55399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1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34" charset="-128"/>
                  <a:cs typeface="+mn-cs"/>
                </a:rPr>
                <a:t>④</a:t>
              </a:r>
              <a:endParaRPr kumimoji="0" lang="ja-JP" altLang="en-US" sz="21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34" charset="-128"/>
                <a:cs typeface="+mn-cs"/>
              </a:endParaRPr>
            </a:p>
          </p:txBody>
        </p:sp>
      </p:grpSp>
      <p:grpSp>
        <p:nvGrpSpPr>
          <p:cNvPr id="35" name="グループ化 34">
            <a:extLst>
              <a:ext uri="{FF2B5EF4-FFF2-40B4-BE49-F238E27FC236}">
                <a16:creationId xmlns:a16="http://schemas.microsoft.com/office/drawing/2014/main" id="{7E56718F-3475-3F80-64D3-4EB747E3D59F}"/>
              </a:ext>
            </a:extLst>
          </p:cNvPr>
          <p:cNvGrpSpPr/>
          <p:nvPr/>
        </p:nvGrpSpPr>
        <p:grpSpPr>
          <a:xfrm>
            <a:off x="1219577" y="2042342"/>
            <a:ext cx="453970" cy="415498"/>
            <a:chOff x="909449" y="1995841"/>
            <a:chExt cx="605292" cy="553996"/>
          </a:xfrm>
        </p:grpSpPr>
        <p:sp>
          <p:nvSpPr>
            <p:cNvPr id="36" name="円/楕円 35">
              <a:extLst>
                <a:ext uri="{FF2B5EF4-FFF2-40B4-BE49-F238E27FC236}">
                  <a16:creationId xmlns:a16="http://schemas.microsoft.com/office/drawing/2014/main" id="{0C4C8D36-82CB-419C-C8F1-EE6119756408}"/>
                </a:ext>
              </a:extLst>
            </p:cNvPr>
            <p:cNvSpPr/>
            <p:nvPr/>
          </p:nvSpPr>
          <p:spPr>
            <a:xfrm>
              <a:off x="1064671" y="2092788"/>
              <a:ext cx="301114" cy="30111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13"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34" charset="-128"/>
                <a:cs typeface="+mn-cs"/>
              </a:endParaRPr>
            </a:p>
          </p:txBody>
        </p:sp>
        <p:sp>
          <p:nvSpPr>
            <p:cNvPr id="37" name="テキスト ボックス 36">
              <a:extLst>
                <a:ext uri="{FF2B5EF4-FFF2-40B4-BE49-F238E27FC236}">
                  <a16:creationId xmlns:a16="http://schemas.microsoft.com/office/drawing/2014/main" id="{E4617387-B48B-8A42-7CDD-57198C847DDC}"/>
                </a:ext>
              </a:extLst>
            </p:cNvPr>
            <p:cNvSpPr txBox="1"/>
            <p:nvPr/>
          </p:nvSpPr>
          <p:spPr>
            <a:xfrm>
              <a:off x="909449" y="1995841"/>
              <a:ext cx="605292" cy="55399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1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34" charset="-128"/>
                  <a:cs typeface="+mn-cs"/>
                </a:rPr>
                <a:t>⑦</a:t>
              </a:r>
              <a:endParaRPr kumimoji="0" lang="ja-JP" altLang="en-US" sz="21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34" charset="-128"/>
                <a:cs typeface="+mn-cs"/>
              </a:endParaRPr>
            </a:p>
          </p:txBody>
        </p:sp>
      </p:grpSp>
      <p:grpSp>
        <p:nvGrpSpPr>
          <p:cNvPr id="38" name="グループ化 37">
            <a:extLst>
              <a:ext uri="{FF2B5EF4-FFF2-40B4-BE49-F238E27FC236}">
                <a16:creationId xmlns:a16="http://schemas.microsoft.com/office/drawing/2014/main" id="{0604B069-ECA9-5D1E-2196-CB7371CE68F0}"/>
              </a:ext>
            </a:extLst>
          </p:cNvPr>
          <p:cNvGrpSpPr/>
          <p:nvPr/>
        </p:nvGrpSpPr>
        <p:grpSpPr>
          <a:xfrm>
            <a:off x="1888453" y="2807698"/>
            <a:ext cx="453970" cy="415498"/>
            <a:chOff x="1523150" y="4218058"/>
            <a:chExt cx="605292" cy="553996"/>
          </a:xfrm>
        </p:grpSpPr>
        <p:sp>
          <p:nvSpPr>
            <p:cNvPr id="75" name="円/楕円 74">
              <a:extLst>
                <a:ext uri="{FF2B5EF4-FFF2-40B4-BE49-F238E27FC236}">
                  <a16:creationId xmlns:a16="http://schemas.microsoft.com/office/drawing/2014/main" id="{6AF5974F-E1A7-35B7-63F4-AE2BFCCCE272}"/>
                </a:ext>
              </a:extLst>
            </p:cNvPr>
            <p:cNvSpPr/>
            <p:nvPr/>
          </p:nvSpPr>
          <p:spPr>
            <a:xfrm>
              <a:off x="1667837" y="4309270"/>
              <a:ext cx="301114" cy="30111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13"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34" charset="-128"/>
                <a:cs typeface="+mn-cs"/>
              </a:endParaRPr>
            </a:p>
          </p:txBody>
        </p:sp>
        <p:sp>
          <p:nvSpPr>
            <p:cNvPr id="76" name="テキスト ボックス 75">
              <a:extLst>
                <a:ext uri="{FF2B5EF4-FFF2-40B4-BE49-F238E27FC236}">
                  <a16:creationId xmlns:a16="http://schemas.microsoft.com/office/drawing/2014/main" id="{797DC9C4-FF2C-858D-90FE-CF8745B37935}"/>
                </a:ext>
              </a:extLst>
            </p:cNvPr>
            <p:cNvSpPr txBox="1"/>
            <p:nvPr/>
          </p:nvSpPr>
          <p:spPr>
            <a:xfrm>
              <a:off x="1523150" y="4218058"/>
              <a:ext cx="605292" cy="55399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1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34" charset="-128"/>
                  <a:cs typeface="+mn-cs"/>
                </a:rPr>
                <a:t>⑥</a:t>
              </a:r>
              <a:endParaRPr kumimoji="0" lang="ja-JP" altLang="en-US" sz="21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34" charset="-128"/>
                <a:cs typeface="+mn-cs"/>
              </a:endParaRPr>
            </a:p>
          </p:txBody>
        </p:sp>
      </p:grpSp>
      <p:grpSp>
        <p:nvGrpSpPr>
          <p:cNvPr id="80" name="グループ化 79">
            <a:extLst>
              <a:ext uri="{FF2B5EF4-FFF2-40B4-BE49-F238E27FC236}">
                <a16:creationId xmlns:a16="http://schemas.microsoft.com/office/drawing/2014/main" id="{601843BC-D96D-9218-3971-5EE811879B4A}"/>
              </a:ext>
            </a:extLst>
          </p:cNvPr>
          <p:cNvGrpSpPr/>
          <p:nvPr/>
        </p:nvGrpSpPr>
        <p:grpSpPr>
          <a:xfrm>
            <a:off x="1268544" y="3819717"/>
            <a:ext cx="453970" cy="415498"/>
            <a:chOff x="1227260" y="1611020"/>
            <a:chExt cx="605292" cy="553996"/>
          </a:xfrm>
        </p:grpSpPr>
        <p:sp>
          <p:nvSpPr>
            <p:cNvPr id="81" name="円/楕円 80">
              <a:extLst>
                <a:ext uri="{FF2B5EF4-FFF2-40B4-BE49-F238E27FC236}">
                  <a16:creationId xmlns:a16="http://schemas.microsoft.com/office/drawing/2014/main" id="{658192DB-3DBD-96C6-852D-96F5EAB63F7E}"/>
                </a:ext>
              </a:extLst>
            </p:cNvPr>
            <p:cNvSpPr/>
            <p:nvPr/>
          </p:nvSpPr>
          <p:spPr>
            <a:xfrm>
              <a:off x="1369800" y="1706086"/>
              <a:ext cx="301114" cy="30111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13"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34" charset="-128"/>
                <a:cs typeface="+mn-cs"/>
              </a:endParaRPr>
            </a:p>
          </p:txBody>
        </p:sp>
        <p:sp>
          <p:nvSpPr>
            <p:cNvPr id="82" name="テキスト ボックス 81">
              <a:extLst>
                <a:ext uri="{FF2B5EF4-FFF2-40B4-BE49-F238E27FC236}">
                  <a16:creationId xmlns:a16="http://schemas.microsoft.com/office/drawing/2014/main" id="{C41F238B-373D-9CFC-48C5-5297202F0EC4}"/>
                </a:ext>
              </a:extLst>
            </p:cNvPr>
            <p:cNvSpPr txBox="1"/>
            <p:nvPr/>
          </p:nvSpPr>
          <p:spPr>
            <a:xfrm>
              <a:off x="1227260" y="1611020"/>
              <a:ext cx="605292" cy="55399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1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34" charset="-128"/>
                  <a:cs typeface="+mn-cs"/>
                </a:rPr>
                <a:t>⑤</a:t>
              </a:r>
              <a:endParaRPr kumimoji="0" lang="ja-JP" altLang="en-US" sz="21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34" charset="-128"/>
                <a:cs typeface="+mn-cs"/>
              </a:endParaRPr>
            </a:p>
          </p:txBody>
        </p:sp>
      </p:grpSp>
      <p:sp>
        <p:nvSpPr>
          <p:cNvPr id="9" name="テキスト ボックス 8">
            <a:extLst>
              <a:ext uri="{FF2B5EF4-FFF2-40B4-BE49-F238E27FC236}">
                <a16:creationId xmlns:a16="http://schemas.microsoft.com/office/drawing/2014/main" id="{7EA1C724-8934-E9CB-2E04-D63723005077}"/>
              </a:ext>
            </a:extLst>
          </p:cNvPr>
          <p:cNvSpPr txBox="1"/>
          <p:nvPr/>
        </p:nvSpPr>
        <p:spPr>
          <a:xfrm>
            <a:off x="8486128" y="0"/>
            <a:ext cx="574196" cy="24820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13"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講義２</a:t>
            </a:r>
          </a:p>
        </p:txBody>
      </p:sp>
      <p:pic>
        <p:nvPicPr>
          <p:cNvPr id="11" name="講師-講義2-2-1">
            <a:hlinkClick r:id="" action="ppaction://media"/>
            <a:extLst>
              <a:ext uri="{FF2B5EF4-FFF2-40B4-BE49-F238E27FC236}">
                <a16:creationId xmlns:a16="http://schemas.microsoft.com/office/drawing/2014/main" id="{B3534BF0-B532-14B9-EBB6-546BA0E13118}"/>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7267171" y="4301704"/>
            <a:ext cx="812800" cy="812800"/>
          </a:xfrm>
          <a:prstGeom prst="rect">
            <a:avLst/>
          </a:prstGeom>
        </p:spPr>
      </p:pic>
      <p:pic>
        <p:nvPicPr>
          <p:cNvPr id="12" name="講師-講義2-2-2">
            <a:hlinkClick r:id="" action="ppaction://media"/>
            <a:extLst>
              <a:ext uri="{FF2B5EF4-FFF2-40B4-BE49-F238E27FC236}">
                <a16:creationId xmlns:a16="http://schemas.microsoft.com/office/drawing/2014/main" id="{6CFED6DC-24D6-0738-EB9F-1CFA3BC858BF}"/>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247524" y="4304365"/>
            <a:ext cx="812800" cy="812800"/>
          </a:xfrm>
          <a:prstGeom prst="rect">
            <a:avLst/>
          </a:prstGeom>
        </p:spPr>
      </p:pic>
    </p:spTree>
    <p:extLst>
      <p:ext uri="{BB962C8B-B14F-4D97-AF65-F5344CB8AC3E}">
        <p14:creationId xmlns:p14="http://schemas.microsoft.com/office/powerpoint/2010/main" val="689143192"/>
      </p:ext>
    </p:extLst>
  </p:cSld>
  <p:clrMapOvr>
    <a:masterClrMapping/>
  </p:clrMapOvr>
  <mc:AlternateContent xmlns:mc="http://schemas.openxmlformats.org/markup-compatibility/2006" xmlns:p14="http://schemas.microsoft.com/office/powerpoint/2010/main">
    <mc:Choice Requires="p14">
      <p:transition spd="slow" p14:dur="3000" advClick="0" advTm="206000"/>
    </mc:Choice>
    <mc:Fallback xmlns="">
      <p:transition spd="slow" advClick="0" advTm="20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250" fill="hold"/>
                                        <p:tgtEl>
                                          <p:spTgt spid="11"/>
                                        </p:tgtEl>
                                      </p:cBhvr>
                                    </p:cmd>
                                  </p:childTnLst>
                                </p:cTn>
                              </p:par>
                            </p:childTnLst>
                          </p:cTn>
                        </p:par>
                        <p:par>
                          <p:cTn id="7" fill="hold">
                            <p:stCondLst>
                              <p:cond delay="103250"/>
                            </p:stCondLst>
                            <p:childTnLst>
                              <p:par>
                                <p:cTn id="8" presetID="1" presetClass="mediacall" presetSubtype="0" fill="hold" nodeType="afterEffect">
                                  <p:stCondLst>
                                    <p:cond delay="0"/>
                                  </p:stCondLst>
                                  <p:childTnLst>
                                    <p:cmd type="call" cmd="playFrom(0.0)">
                                      <p:cBhvr>
                                        <p:cTn id="9" dur="9893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12"/>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AFF8FB-3BE1-1E47-B7F6-027687F3077B}"/>
              </a:ext>
            </a:extLst>
          </p:cNvPr>
          <p:cNvSpPr>
            <a:spLocks noGrp="1"/>
          </p:cNvSpPr>
          <p:nvPr>
            <p:ph type="title"/>
          </p:nvPr>
        </p:nvSpPr>
        <p:spPr/>
        <p:txBody>
          <a:bodyPr/>
          <a:lstStyle/>
          <a:p>
            <a:r>
              <a:rPr kumimoji="1" lang="en-US" altLang="ja-JP"/>
              <a:t>PPE</a:t>
            </a:r>
            <a:r>
              <a:rPr kumimoji="1" lang="ja-JP" altLang="en-US"/>
              <a:t>脱装</a:t>
            </a:r>
          </a:p>
        </p:txBody>
      </p:sp>
      <p:sp>
        <p:nvSpPr>
          <p:cNvPr id="3" name="角丸四角形 2">
            <a:extLst>
              <a:ext uri="{FF2B5EF4-FFF2-40B4-BE49-F238E27FC236}">
                <a16:creationId xmlns:a16="http://schemas.microsoft.com/office/drawing/2014/main" id="{E57E4FB1-E3EA-0745-AC96-633654D87FF1}"/>
              </a:ext>
            </a:extLst>
          </p:cNvPr>
          <p:cNvSpPr/>
          <p:nvPr/>
        </p:nvSpPr>
        <p:spPr>
          <a:xfrm>
            <a:off x="1878696" y="968466"/>
            <a:ext cx="7190657" cy="1942088"/>
          </a:xfrm>
          <a:prstGeom prst="roundRect">
            <a:avLst>
              <a:gd name="adj" fmla="val 9128"/>
            </a:avLst>
          </a:prstGeom>
          <a:solidFill>
            <a:srgbClr val="FF0000">
              <a:alpha val="1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entury"/>
              <a:ea typeface="メイリオ"/>
              <a:cs typeface="+mn-cs"/>
            </a:endParaRPr>
          </a:p>
        </p:txBody>
      </p:sp>
      <p:sp>
        <p:nvSpPr>
          <p:cNvPr id="4" name="角丸四角形 3">
            <a:extLst>
              <a:ext uri="{FF2B5EF4-FFF2-40B4-BE49-F238E27FC236}">
                <a16:creationId xmlns:a16="http://schemas.microsoft.com/office/drawing/2014/main" id="{DE817926-C2E8-F241-A736-FD2A2AAB3064}"/>
              </a:ext>
            </a:extLst>
          </p:cNvPr>
          <p:cNvSpPr/>
          <p:nvPr/>
        </p:nvSpPr>
        <p:spPr>
          <a:xfrm>
            <a:off x="1851502" y="2905224"/>
            <a:ext cx="7190657" cy="1749663"/>
          </a:xfrm>
          <a:prstGeom prst="roundRect">
            <a:avLst>
              <a:gd name="adj" fmla="val 9180"/>
            </a:avLst>
          </a:prstGeom>
          <a:solidFill>
            <a:schemeClr val="tx2">
              <a:lumMod val="20000"/>
              <a:lumOff val="80000"/>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entury"/>
              <a:ea typeface="メイリオ"/>
              <a:cs typeface="+mn-cs"/>
            </a:endParaRPr>
          </a:p>
        </p:txBody>
      </p:sp>
      <p:pic>
        <p:nvPicPr>
          <p:cNvPr id="5" name="コンテンツ プレースホルダー 9">
            <a:extLst>
              <a:ext uri="{FF2B5EF4-FFF2-40B4-BE49-F238E27FC236}">
                <a16:creationId xmlns:a16="http://schemas.microsoft.com/office/drawing/2014/main" id="{D0B3AAC1-B069-BE40-A33D-FC98C0E70187}"/>
              </a:ext>
            </a:extLst>
          </p:cNvPr>
          <p:cNvPicPr>
            <a:picLocks noChangeAspect="1"/>
          </p:cNvPicPr>
          <p:nvPr/>
        </p:nvPicPr>
        <p:blipFill rotWithShape="1">
          <a:blip r:embed="rId5">
            <a:extLst>
              <a:ext uri="{28A0092B-C50C-407E-A947-70E740481C1C}">
                <a14:useLocalDpi xmlns:a14="http://schemas.microsoft.com/office/drawing/2010/main" val="0"/>
              </a:ext>
            </a:extLst>
          </a:blip>
          <a:srcRect l="3133" t="18131" r="5941" b="26869"/>
          <a:stretch/>
        </p:blipFill>
        <p:spPr>
          <a:xfrm rot="5400000">
            <a:off x="-838589" y="2049222"/>
            <a:ext cx="3584961" cy="1626368"/>
          </a:xfrm>
          <a:prstGeom prst="rect">
            <a:avLst/>
          </a:prstGeom>
        </p:spPr>
      </p:pic>
      <p:pic>
        <p:nvPicPr>
          <p:cNvPr id="11" name="図 10">
            <a:extLst>
              <a:ext uri="{FF2B5EF4-FFF2-40B4-BE49-F238E27FC236}">
                <a16:creationId xmlns:a16="http://schemas.microsoft.com/office/drawing/2014/main" id="{456CC013-F596-4546-801A-91818564487B}"/>
              </a:ext>
            </a:extLst>
          </p:cNvPr>
          <p:cNvPicPr>
            <a:picLocks noChangeAspect="1"/>
          </p:cNvPicPr>
          <p:nvPr/>
        </p:nvPicPr>
        <p:blipFill rotWithShape="1">
          <a:blip r:embed="rId6"/>
          <a:srcRect t="8124" b="61946"/>
          <a:stretch/>
        </p:blipFill>
        <p:spPr>
          <a:xfrm>
            <a:off x="6158126" y="3983115"/>
            <a:ext cx="2171466" cy="607775"/>
          </a:xfrm>
          <a:prstGeom prst="rect">
            <a:avLst/>
          </a:prstGeom>
          <a:ln>
            <a:solidFill>
              <a:srgbClr val="0070C0"/>
            </a:solidFill>
            <a:prstDash val="solid"/>
          </a:ln>
        </p:spPr>
      </p:pic>
      <p:grpSp>
        <p:nvGrpSpPr>
          <p:cNvPr id="19" name="グループ化 18">
            <a:extLst>
              <a:ext uri="{FF2B5EF4-FFF2-40B4-BE49-F238E27FC236}">
                <a16:creationId xmlns:a16="http://schemas.microsoft.com/office/drawing/2014/main" id="{E7FE8CA0-59A4-1444-BFC9-56D0DB51C17A}"/>
              </a:ext>
            </a:extLst>
          </p:cNvPr>
          <p:cNvGrpSpPr/>
          <p:nvPr/>
        </p:nvGrpSpPr>
        <p:grpSpPr>
          <a:xfrm>
            <a:off x="4181178" y="1824451"/>
            <a:ext cx="4265073" cy="720134"/>
            <a:chOff x="2710627" y="2575924"/>
            <a:chExt cx="5686764" cy="960179"/>
          </a:xfrm>
        </p:grpSpPr>
        <p:pic>
          <p:nvPicPr>
            <p:cNvPr id="20" name="コンテンツ プレースホルダー 6">
              <a:extLst>
                <a:ext uri="{FF2B5EF4-FFF2-40B4-BE49-F238E27FC236}">
                  <a16:creationId xmlns:a16="http://schemas.microsoft.com/office/drawing/2014/main" id="{8E4E79B2-0768-CE46-A6DE-4511A16223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0627" y="2595901"/>
              <a:ext cx="1206357" cy="904767"/>
            </a:xfrm>
            <a:prstGeom prst="rect">
              <a:avLst/>
            </a:prstGeom>
          </p:spPr>
        </p:pic>
        <p:sp>
          <p:nvSpPr>
            <p:cNvPr id="21" name="角丸四角形 16">
              <a:extLst>
                <a:ext uri="{FF2B5EF4-FFF2-40B4-BE49-F238E27FC236}">
                  <a16:creationId xmlns:a16="http://schemas.microsoft.com/office/drawing/2014/main" id="{E6293480-45F8-BE40-897F-A98D388C8C10}"/>
                </a:ext>
              </a:extLst>
            </p:cNvPr>
            <p:cNvSpPr/>
            <p:nvPr/>
          </p:nvSpPr>
          <p:spPr>
            <a:xfrm>
              <a:off x="3731354" y="3085036"/>
              <a:ext cx="1857829" cy="451067"/>
            </a:xfrm>
            <a:prstGeom prst="round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Century"/>
                  <a:ea typeface="メイリオ"/>
                  <a:cs typeface="+mn-cs"/>
                </a:rPr>
                <a:t>内側をつまみながらファスナーをおろす</a:t>
              </a:r>
              <a:endParaRPr kumimoji="0" lang="en-US" altLang="ja-JP" sz="900" b="0" i="0" u="none" strike="noStrike" kern="1200" cap="none" spc="0" normalizeH="0" baseline="0" noProof="0">
                <a:ln>
                  <a:noFill/>
                </a:ln>
                <a:solidFill>
                  <a:prstClr val="black"/>
                </a:solidFill>
                <a:effectLst/>
                <a:uLnTx/>
                <a:uFillTx/>
                <a:latin typeface="Century"/>
                <a:ea typeface="メイリオ"/>
                <a:cs typeface="+mn-cs"/>
              </a:endParaRPr>
            </a:p>
          </p:txBody>
        </p:sp>
        <p:sp>
          <p:nvSpPr>
            <p:cNvPr id="22" name="右矢印 17">
              <a:extLst>
                <a:ext uri="{FF2B5EF4-FFF2-40B4-BE49-F238E27FC236}">
                  <a16:creationId xmlns:a16="http://schemas.microsoft.com/office/drawing/2014/main" id="{40C8D498-02AA-134A-A48B-A51EDDC8B7EA}"/>
                </a:ext>
              </a:extLst>
            </p:cNvPr>
            <p:cNvSpPr/>
            <p:nvPr/>
          </p:nvSpPr>
          <p:spPr>
            <a:xfrm>
              <a:off x="4419781" y="2586894"/>
              <a:ext cx="430151" cy="507150"/>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900" b="0" i="0" u="none" strike="noStrike" kern="1200" cap="none" spc="0" normalizeH="0" baseline="0" noProof="0">
                <a:ln>
                  <a:noFill/>
                </a:ln>
                <a:solidFill>
                  <a:prstClr val="white"/>
                </a:solidFill>
                <a:effectLst/>
                <a:uLnTx/>
                <a:uFillTx/>
                <a:latin typeface="Century"/>
                <a:ea typeface="メイリオ"/>
                <a:cs typeface="+mn-cs"/>
              </a:endParaRPr>
            </a:p>
          </p:txBody>
        </p:sp>
        <p:sp>
          <p:nvSpPr>
            <p:cNvPr id="23" name="角丸四角形 18">
              <a:extLst>
                <a:ext uri="{FF2B5EF4-FFF2-40B4-BE49-F238E27FC236}">
                  <a16:creationId xmlns:a16="http://schemas.microsoft.com/office/drawing/2014/main" id="{45843490-DB3E-8A4B-BB19-FC4AD0268C14}"/>
                </a:ext>
              </a:extLst>
            </p:cNvPr>
            <p:cNvSpPr/>
            <p:nvPr/>
          </p:nvSpPr>
          <p:spPr>
            <a:xfrm>
              <a:off x="6539562" y="2925763"/>
              <a:ext cx="1857829" cy="464420"/>
            </a:xfrm>
            <a:prstGeom prst="round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Century"/>
                  <a:ea typeface="メイリオ"/>
                  <a:cs typeface="+mn-cs"/>
                </a:rPr>
                <a:t>内側をつまみ、外側を巻き込みながら脱ぐ</a:t>
              </a:r>
              <a:endParaRPr kumimoji="0" lang="en-US" altLang="ja-JP" sz="900" b="0" i="0" u="none" strike="noStrike" kern="1200" cap="none" spc="0" normalizeH="0" baseline="0" noProof="0">
                <a:ln>
                  <a:noFill/>
                </a:ln>
                <a:solidFill>
                  <a:prstClr val="black"/>
                </a:solidFill>
                <a:effectLst/>
                <a:uLnTx/>
                <a:uFillTx/>
                <a:latin typeface="Century"/>
                <a:ea typeface="メイリオ"/>
                <a:cs typeface="+mn-cs"/>
              </a:endParaRPr>
            </a:p>
          </p:txBody>
        </p:sp>
        <p:pic>
          <p:nvPicPr>
            <p:cNvPr id="24" name="コンテンツ プレースホルダー 6">
              <a:extLst>
                <a:ext uri="{FF2B5EF4-FFF2-40B4-BE49-F238E27FC236}">
                  <a16:creationId xmlns:a16="http://schemas.microsoft.com/office/drawing/2014/main" id="{6B7249D7-76C7-8B41-B31A-574E857C1A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2571" y="2575924"/>
              <a:ext cx="1206357" cy="904767"/>
            </a:xfrm>
            <a:prstGeom prst="rect">
              <a:avLst/>
            </a:prstGeom>
          </p:spPr>
        </p:pic>
      </p:grpSp>
      <p:grpSp>
        <p:nvGrpSpPr>
          <p:cNvPr id="27" name="グループ化 26">
            <a:extLst>
              <a:ext uri="{FF2B5EF4-FFF2-40B4-BE49-F238E27FC236}">
                <a16:creationId xmlns:a16="http://schemas.microsoft.com/office/drawing/2014/main" id="{61A9971C-E8B9-684A-9A4D-26A3FC41E2A4}"/>
              </a:ext>
            </a:extLst>
          </p:cNvPr>
          <p:cNvGrpSpPr/>
          <p:nvPr/>
        </p:nvGrpSpPr>
        <p:grpSpPr>
          <a:xfrm>
            <a:off x="4229633" y="2584801"/>
            <a:ext cx="3994320" cy="1337234"/>
            <a:chOff x="2762831" y="5541498"/>
            <a:chExt cx="5325759" cy="1782979"/>
          </a:xfrm>
        </p:grpSpPr>
        <p:pic>
          <p:nvPicPr>
            <p:cNvPr id="28" name="コンテンツ プレースホルダー 6">
              <a:extLst>
                <a:ext uri="{FF2B5EF4-FFF2-40B4-BE49-F238E27FC236}">
                  <a16:creationId xmlns:a16="http://schemas.microsoft.com/office/drawing/2014/main" id="{47363F9A-F100-4146-B200-E26B659941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5020" y="5541498"/>
              <a:ext cx="1440000" cy="1080000"/>
            </a:xfrm>
            <a:prstGeom prst="rect">
              <a:avLst/>
            </a:prstGeom>
            <a:ln>
              <a:solidFill>
                <a:srgbClr val="FF0000"/>
              </a:solidFill>
              <a:prstDash val="solid"/>
            </a:ln>
          </p:spPr>
        </p:pic>
        <p:pic>
          <p:nvPicPr>
            <p:cNvPr id="29" name="コンテンツ プレースホルダー 6">
              <a:extLst>
                <a:ext uri="{FF2B5EF4-FFF2-40B4-BE49-F238E27FC236}">
                  <a16:creationId xmlns:a16="http://schemas.microsoft.com/office/drawing/2014/main" id="{DCA1927B-8134-574B-A015-D6744E8EFD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68610" y="5551361"/>
              <a:ext cx="1440000" cy="1080000"/>
            </a:xfrm>
            <a:prstGeom prst="rect">
              <a:avLst/>
            </a:prstGeom>
            <a:ln>
              <a:solidFill>
                <a:srgbClr val="FF0000"/>
              </a:solidFill>
              <a:prstDash val="solid"/>
            </a:ln>
          </p:spPr>
        </p:pic>
        <p:grpSp>
          <p:nvGrpSpPr>
            <p:cNvPr id="30" name="グループ化 29">
              <a:extLst>
                <a:ext uri="{FF2B5EF4-FFF2-40B4-BE49-F238E27FC236}">
                  <a16:creationId xmlns:a16="http://schemas.microsoft.com/office/drawing/2014/main" id="{82C9F9E5-919E-354D-A827-E0A01CBCF046}"/>
                </a:ext>
              </a:extLst>
            </p:cNvPr>
            <p:cNvGrpSpPr/>
            <p:nvPr/>
          </p:nvGrpSpPr>
          <p:grpSpPr>
            <a:xfrm>
              <a:off x="6334710" y="5966916"/>
              <a:ext cx="1469749" cy="704616"/>
              <a:chOff x="-1688122" y="4373621"/>
              <a:chExt cx="2057648" cy="986462"/>
            </a:xfrm>
          </p:grpSpPr>
          <p:cxnSp>
            <p:nvCxnSpPr>
              <p:cNvPr id="47" name="直線コネクタ 46">
                <a:extLst>
                  <a:ext uri="{FF2B5EF4-FFF2-40B4-BE49-F238E27FC236}">
                    <a16:creationId xmlns:a16="http://schemas.microsoft.com/office/drawing/2014/main" id="{5AFB23BB-1DA5-EA49-85C6-E65E8D8913D2}"/>
                  </a:ext>
                </a:extLst>
              </p:cNvPr>
              <p:cNvCxnSpPr>
                <a:cxnSpLocks/>
              </p:cNvCxnSpPr>
              <p:nvPr/>
            </p:nvCxnSpPr>
            <p:spPr>
              <a:xfrm flipV="1">
                <a:off x="-1142642" y="4373621"/>
                <a:ext cx="1512168" cy="936006"/>
              </a:xfrm>
              <a:prstGeom prst="line">
                <a:avLst/>
              </a:prstGeom>
              <a:ln w="28575">
                <a:solidFill>
                  <a:srgbClr val="FF0000"/>
                </a:solidFill>
                <a:prstDash val="solid"/>
              </a:ln>
            </p:spPr>
            <p:style>
              <a:lnRef idx="1">
                <a:schemeClr val="accent2"/>
              </a:lnRef>
              <a:fillRef idx="0">
                <a:schemeClr val="accent2"/>
              </a:fillRef>
              <a:effectRef idx="0">
                <a:schemeClr val="accent2"/>
              </a:effectRef>
              <a:fontRef idx="minor">
                <a:schemeClr val="tx1"/>
              </a:fontRef>
            </p:style>
          </p:cxnSp>
          <p:grpSp>
            <p:nvGrpSpPr>
              <p:cNvPr id="48" name="グループ化 47">
                <a:extLst>
                  <a:ext uri="{FF2B5EF4-FFF2-40B4-BE49-F238E27FC236}">
                    <a16:creationId xmlns:a16="http://schemas.microsoft.com/office/drawing/2014/main" id="{5015146B-3089-0A40-ACE4-45A16853CDE0}"/>
                  </a:ext>
                </a:extLst>
              </p:cNvPr>
              <p:cNvGrpSpPr/>
              <p:nvPr/>
            </p:nvGrpSpPr>
            <p:grpSpPr>
              <a:xfrm>
                <a:off x="-1688122" y="4833720"/>
                <a:ext cx="2041846" cy="526363"/>
                <a:chOff x="-2124432" y="4564578"/>
                <a:chExt cx="2041846" cy="526363"/>
              </a:xfrm>
            </p:grpSpPr>
            <p:sp>
              <p:nvSpPr>
                <p:cNvPr id="49" name="テキスト ボックス 48">
                  <a:extLst>
                    <a:ext uri="{FF2B5EF4-FFF2-40B4-BE49-F238E27FC236}">
                      <a16:creationId xmlns:a16="http://schemas.microsoft.com/office/drawing/2014/main" id="{0E9513E4-B684-4846-960A-1B337B3294F8}"/>
                    </a:ext>
                  </a:extLst>
                </p:cNvPr>
                <p:cNvSpPr txBox="1"/>
                <p:nvPr/>
              </p:nvSpPr>
              <p:spPr>
                <a:xfrm>
                  <a:off x="-750461" y="4660056"/>
                  <a:ext cx="667875" cy="430885"/>
                </a:xfrm>
                <a:prstGeom prst="rect">
                  <a:avLst/>
                </a:prstGeom>
                <a:noFill/>
                <a:ln>
                  <a:noFill/>
                  <a:prstDash val="solid"/>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a:ln>
                        <a:noFill/>
                      </a:ln>
                      <a:solidFill>
                        <a:srgbClr val="FF0000"/>
                      </a:solidFill>
                      <a:effectLst/>
                      <a:uLnTx/>
                      <a:uFillTx/>
                      <a:latin typeface="Century"/>
                      <a:ea typeface="メイリオ"/>
                      <a:cs typeface="+mn-cs"/>
                    </a:rPr>
                    <a:t>hot</a:t>
                  </a:r>
                  <a:endParaRPr kumimoji="0" lang="ja-JP" altLang="en-US" sz="900" b="0" i="0" u="none" strike="noStrike" kern="1200" cap="none" spc="0" normalizeH="0" baseline="0" noProof="0">
                    <a:ln>
                      <a:noFill/>
                    </a:ln>
                    <a:solidFill>
                      <a:srgbClr val="FF0000"/>
                    </a:solidFill>
                    <a:effectLst/>
                    <a:uLnTx/>
                    <a:uFillTx/>
                    <a:latin typeface="Century"/>
                    <a:ea typeface="メイリオ"/>
                    <a:cs typeface="+mn-cs"/>
                  </a:endParaRPr>
                </a:p>
              </p:txBody>
            </p:sp>
            <p:sp>
              <p:nvSpPr>
                <p:cNvPr id="50" name="テキスト ボックス 49">
                  <a:extLst>
                    <a:ext uri="{FF2B5EF4-FFF2-40B4-BE49-F238E27FC236}">
                      <a16:creationId xmlns:a16="http://schemas.microsoft.com/office/drawing/2014/main" id="{D2B8A216-30EF-F24D-93E1-1A7118779BE5}"/>
                    </a:ext>
                  </a:extLst>
                </p:cNvPr>
                <p:cNvSpPr txBox="1"/>
                <p:nvPr/>
              </p:nvSpPr>
              <p:spPr>
                <a:xfrm>
                  <a:off x="-2124432" y="4564578"/>
                  <a:ext cx="739688" cy="430887"/>
                </a:xfrm>
                <a:prstGeom prst="rect">
                  <a:avLst/>
                </a:prstGeom>
                <a:noFill/>
                <a:ln>
                  <a:noFill/>
                  <a:prstDash val="solid"/>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a:ln>
                        <a:noFill/>
                      </a:ln>
                      <a:solidFill>
                        <a:srgbClr val="0000CC"/>
                      </a:solidFill>
                      <a:effectLst/>
                      <a:uLnTx/>
                      <a:uFillTx/>
                      <a:latin typeface="Century"/>
                      <a:ea typeface="メイリオ"/>
                      <a:cs typeface="+mn-cs"/>
                    </a:rPr>
                    <a:t>cold</a:t>
                  </a:r>
                  <a:endParaRPr kumimoji="0" lang="ja-JP" altLang="en-US" sz="900" b="0" i="0" u="none" strike="noStrike" kern="1200" cap="none" spc="0" normalizeH="0" baseline="0" noProof="0">
                    <a:ln>
                      <a:noFill/>
                    </a:ln>
                    <a:solidFill>
                      <a:srgbClr val="0000CC"/>
                    </a:solidFill>
                    <a:effectLst/>
                    <a:uLnTx/>
                    <a:uFillTx/>
                    <a:latin typeface="Century"/>
                    <a:ea typeface="メイリオ"/>
                    <a:cs typeface="+mn-cs"/>
                  </a:endParaRPr>
                </a:p>
              </p:txBody>
            </p:sp>
          </p:grpSp>
        </p:grpSp>
        <p:pic>
          <p:nvPicPr>
            <p:cNvPr id="31" name="コンテンツ プレースホルダー 6">
              <a:extLst>
                <a:ext uri="{FF2B5EF4-FFF2-40B4-BE49-F238E27FC236}">
                  <a16:creationId xmlns:a16="http://schemas.microsoft.com/office/drawing/2014/main" id="{7F7C67BF-AB0B-2347-9CD3-9B9E178FCFB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2914" y="5561184"/>
              <a:ext cx="1440000" cy="1080000"/>
            </a:xfrm>
            <a:prstGeom prst="rect">
              <a:avLst/>
            </a:prstGeom>
            <a:ln>
              <a:solidFill>
                <a:srgbClr val="FF0000"/>
              </a:solidFill>
              <a:prstDash val="solid"/>
            </a:ln>
          </p:spPr>
        </p:pic>
        <p:grpSp>
          <p:nvGrpSpPr>
            <p:cNvPr id="32" name="グループ化 31">
              <a:extLst>
                <a:ext uri="{FF2B5EF4-FFF2-40B4-BE49-F238E27FC236}">
                  <a16:creationId xmlns:a16="http://schemas.microsoft.com/office/drawing/2014/main" id="{A74353CB-EBA3-AD4B-A0DE-23215F0E8F63}"/>
                </a:ext>
              </a:extLst>
            </p:cNvPr>
            <p:cNvGrpSpPr/>
            <p:nvPr/>
          </p:nvGrpSpPr>
          <p:grpSpPr>
            <a:xfrm>
              <a:off x="4615328" y="5814579"/>
              <a:ext cx="1234022" cy="668574"/>
              <a:chOff x="522209" y="4777763"/>
              <a:chExt cx="1727631" cy="936004"/>
            </a:xfrm>
          </p:grpSpPr>
          <p:cxnSp>
            <p:nvCxnSpPr>
              <p:cNvPr id="43" name="直線コネクタ 42">
                <a:extLst>
                  <a:ext uri="{FF2B5EF4-FFF2-40B4-BE49-F238E27FC236}">
                    <a16:creationId xmlns:a16="http://schemas.microsoft.com/office/drawing/2014/main" id="{28F169BF-E4C4-0444-A0AB-2F26214BAB00}"/>
                  </a:ext>
                </a:extLst>
              </p:cNvPr>
              <p:cNvCxnSpPr>
                <a:cxnSpLocks/>
              </p:cNvCxnSpPr>
              <p:nvPr/>
            </p:nvCxnSpPr>
            <p:spPr>
              <a:xfrm flipV="1">
                <a:off x="737672" y="4777763"/>
                <a:ext cx="1512168" cy="936004"/>
              </a:xfrm>
              <a:prstGeom prst="line">
                <a:avLst/>
              </a:prstGeom>
              <a:ln w="28575">
                <a:solidFill>
                  <a:srgbClr val="FF0000"/>
                </a:solidFill>
                <a:prstDash val="solid"/>
              </a:ln>
            </p:spPr>
            <p:style>
              <a:lnRef idx="1">
                <a:schemeClr val="accent2"/>
              </a:lnRef>
              <a:fillRef idx="0">
                <a:schemeClr val="accent2"/>
              </a:fillRef>
              <a:effectRef idx="0">
                <a:schemeClr val="accent2"/>
              </a:effectRef>
              <a:fontRef idx="minor">
                <a:schemeClr val="tx1"/>
              </a:fontRef>
            </p:style>
          </p:cxnSp>
          <p:grpSp>
            <p:nvGrpSpPr>
              <p:cNvPr id="44" name="グループ化 43">
                <a:extLst>
                  <a:ext uri="{FF2B5EF4-FFF2-40B4-BE49-F238E27FC236}">
                    <a16:creationId xmlns:a16="http://schemas.microsoft.com/office/drawing/2014/main" id="{ACAD68C1-75E1-2E4F-AE87-3F6B675DEBF7}"/>
                  </a:ext>
                </a:extLst>
              </p:cNvPr>
              <p:cNvGrpSpPr/>
              <p:nvPr/>
            </p:nvGrpSpPr>
            <p:grpSpPr>
              <a:xfrm>
                <a:off x="522209" y="5119239"/>
                <a:ext cx="1514922" cy="517557"/>
                <a:chOff x="85899" y="4850097"/>
                <a:chExt cx="1514922" cy="517557"/>
              </a:xfrm>
            </p:grpSpPr>
            <p:sp>
              <p:nvSpPr>
                <p:cNvPr id="45" name="テキスト ボックス 44">
                  <a:extLst>
                    <a:ext uri="{FF2B5EF4-FFF2-40B4-BE49-F238E27FC236}">
                      <a16:creationId xmlns:a16="http://schemas.microsoft.com/office/drawing/2014/main" id="{12F9177C-DA16-624E-BDA0-6C81FCF84C36}"/>
                    </a:ext>
                  </a:extLst>
                </p:cNvPr>
                <p:cNvSpPr txBox="1"/>
                <p:nvPr/>
              </p:nvSpPr>
              <p:spPr>
                <a:xfrm>
                  <a:off x="932947" y="4936768"/>
                  <a:ext cx="667874" cy="430886"/>
                </a:xfrm>
                <a:prstGeom prst="rect">
                  <a:avLst/>
                </a:prstGeom>
                <a:noFill/>
                <a:ln>
                  <a:noFill/>
                  <a:prstDash val="solid"/>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a:ln>
                        <a:noFill/>
                      </a:ln>
                      <a:solidFill>
                        <a:srgbClr val="FF0000"/>
                      </a:solidFill>
                      <a:effectLst/>
                      <a:uLnTx/>
                      <a:uFillTx/>
                      <a:latin typeface="Century"/>
                      <a:ea typeface="メイリオ"/>
                      <a:cs typeface="+mn-cs"/>
                    </a:rPr>
                    <a:t>hot</a:t>
                  </a:r>
                  <a:endParaRPr kumimoji="0" lang="ja-JP" altLang="en-US" sz="900" b="0" i="0" u="none" strike="noStrike" kern="1200" cap="none" spc="0" normalizeH="0" baseline="0" noProof="0">
                    <a:ln>
                      <a:noFill/>
                    </a:ln>
                    <a:solidFill>
                      <a:srgbClr val="FF0000"/>
                    </a:solidFill>
                    <a:effectLst/>
                    <a:uLnTx/>
                    <a:uFillTx/>
                    <a:latin typeface="Century"/>
                    <a:ea typeface="メイリオ"/>
                    <a:cs typeface="+mn-cs"/>
                  </a:endParaRPr>
                </a:p>
              </p:txBody>
            </p:sp>
            <p:sp>
              <p:nvSpPr>
                <p:cNvPr id="46" name="テキスト ボックス 45">
                  <a:extLst>
                    <a:ext uri="{FF2B5EF4-FFF2-40B4-BE49-F238E27FC236}">
                      <a16:creationId xmlns:a16="http://schemas.microsoft.com/office/drawing/2014/main" id="{660868C2-1342-C94E-A118-15A9CE23F884}"/>
                    </a:ext>
                  </a:extLst>
                </p:cNvPr>
                <p:cNvSpPr txBox="1"/>
                <p:nvPr/>
              </p:nvSpPr>
              <p:spPr>
                <a:xfrm>
                  <a:off x="85899" y="4850097"/>
                  <a:ext cx="739688" cy="430886"/>
                </a:xfrm>
                <a:prstGeom prst="rect">
                  <a:avLst/>
                </a:prstGeom>
                <a:noFill/>
                <a:ln>
                  <a:noFill/>
                  <a:prstDash val="solid"/>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a:ln>
                        <a:noFill/>
                      </a:ln>
                      <a:solidFill>
                        <a:srgbClr val="0000CC"/>
                      </a:solidFill>
                      <a:effectLst/>
                      <a:uLnTx/>
                      <a:uFillTx/>
                      <a:latin typeface="Century"/>
                      <a:ea typeface="メイリオ"/>
                      <a:cs typeface="+mn-cs"/>
                    </a:rPr>
                    <a:t>cold</a:t>
                  </a:r>
                  <a:endParaRPr kumimoji="0" lang="ja-JP" altLang="en-US" sz="900" b="0" i="0" u="none" strike="noStrike" kern="1200" cap="none" spc="0" normalizeH="0" baseline="0" noProof="0">
                    <a:ln>
                      <a:noFill/>
                    </a:ln>
                    <a:solidFill>
                      <a:srgbClr val="0000CC"/>
                    </a:solidFill>
                    <a:effectLst/>
                    <a:uLnTx/>
                    <a:uFillTx/>
                    <a:latin typeface="Century"/>
                    <a:ea typeface="メイリオ"/>
                    <a:cs typeface="+mn-cs"/>
                  </a:endParaRPr>
                </a:p>
              </p:txBody>
            </p:sp>
          </p:grpSp>
        </p:grpSp>
        <p:grpSp>
          <p:nvGrpSpPr>
            <p:cNvPr id="33" name="グループ化 32">
              <a:extLst>
                <a:ext uri="{FF2B5EF4-FFF2-40B4-BE49-F238E27FC236}">
                  <a16:creationId xmlns:a16="http://schemas.microsoft.com/office/drawing/2014/main" id="{0771C3F7-EF42-2740-9170-D71EC56E29CB}"/>
                </a:ext>
              </a:extLst>
            </p:cNvPr>
            <p:cNvGrpSpPr/>
            <p:nvPr/>
          </p:nvGrpSpPr>
          <p:grpSpPr>
            <a:xfrm>
              <a:off x="3143857" y="5942601"/>
              <a:ext cx="1355297" cy="668576"/>
              <a:chOff x="2277186" y="4320452"/>
              <a:chExt cx="1897415" cy="936006"/>
            </a:xfrm>
          </p:grpSpPr>
          <p:cxnSp>
            <p:nvCxnSpPr>
              <p:cNvPr id="39" name="直線コネクタ 38">
                <a:extLst>
                  <a:ext uri="{FF2B5EF4-FFF2-40B4-BE49-F238E27FC236}">
                    <a16:creationId xmlns:a16="http://schemas.microsoft.com/office/drawing/2014/main" id="{58A6287B-B8D2-9F4C-954D-2580098D0255}"/>
                  </a:ext>
                </a:extLst>
              </p:cNvPr>
              <p:cNvCxnSpPr>
                <a:cxnSpLocks/>
              </p:cNvCxnSpPr>
              <p:nvPr/>
            </p:nvCxnSpPr>
            <p:spPr>
              <a:xfrm flipV="1">
                <a:off x="2485570" y="4320452"/>
                <a:ext cx="1512168" cy="936006"/>
              </a:xfrm>
              <a:prstGeom prst="line">
                <a:avLst/>
              </a:prstGeom>
              <a:ln w="28575">
                <a:solidFill>
                  <a:srgbClr val="FF0000"/>
                </a:solidFill>
                <a:prstDash val="solid"/>
              </a:ln>
            </p:spPr>
            <p:style>
              <a:lnRef idx="1">
                <a:schemeClr val="accent2"/>
              </a:lnRef>
              <a:fillRef idx="0">
                <a:schemeClr val="accent2"/>
              </a:fillRef>
              <a:effectRef idx="0">
                <a:schemeClr val="accent2"/>
              </a:effectRef>
              <a:fontRef idx="minor">
                <a:schemeClr val="tx1"/>
              </a:fontRef>
            </p:style>
          </p:cxnSp>
          <p:grpSp>
            <p:nvGrpSpPr>
              <p:cNvPr id="40" name="グループ化 39">
                <a:extLst>
                  <a:ext uri="{FF2B5EF4-FFF2-40B4-BE49-F238E27FC236}">
                    <a16:creationId xmlns:a16="http://schemas.microsoft.com/office/drawing/2014/main" id="{8DB6A34E-BA04-DC4F-81B9-60D4DBF70B6E}"/>
                  </a:ext>
                </a:extLst>
              </p:cNvPr>
              <p:cNvGrpSpPr/>
              <p:nvPr/>
            </p:nvGrpSpPr>
            <p:grpSpPr>
              <a:xfrm>
                <a:off x="2277186" y="4411082"/>
                <a:ext cx="1897415" cy="505494"/>
                <a:chOff x="1840876" y="4141940"/>
                <a:chExt cx="1897415" cy="505494"/>
              </a:xfrm>
            </p:grpSpPr>
            <p:sp>
              <p:nvSpPr>
                <p:cNvPr id="41" name="テキスト ボックス 40">
                  <a:extLst>
                    <a:ext uri="{FF2B5EF4-FFF2-40B4-BE49-F238E27FC236}">
                      <a16:creationId xmlns:a16="http://schemas.microsoft.com/office/drawing/2014/main" id="{18D786DA-A461-8C44-8A0C-D4BF76B2EFE3}"/>
                    </a:ext>
                  </a:extLst>
                </p:cNvPr>
                <p:cNvSpPr txBox="1"/>
                <p:nvPr/>
              </p:nvSpPr>
              <p:spPr>
                <a:xfrm>
                  <a:off x="3070417" y="4216547"/>
                  <a:ext cx="667874" cy="430887"/>
                </a:xfrm>
                <a:prstGeom prst="rect">
                  <a:avLst/>
                </a:prstGeom>
                <a:noFill/>
                <a:ln>
                  <a:noFill/>
                  <a:prstDash val="solid"/>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a:ln>
                        <a:noFill/>
                      </a:ln>
                      <a:solidFill>
                        <a:srgbClr val="FF0000"/>
                      </a:solidFill>
                      <a:effectLst/>
                      <a:uLnTx/>
                      <a:uFillTx/>
                      <a:latin typeface="Century"/>
                      <a:ea typeface="メイリオ"/>
                      <a:cs typeface="+mn-cs"/>
                    </a:rPr>
                    <a:t>hot</a:t>
                  </a:r>
                  <a:endParaRPr kumimoji="0" lang="ja-JP" altLang="en-US" sz="900" b="0" i="0" u="none" strike="noStrike" kern="1200" cap="none" spc="0" normalizeH="0" baseline="0" noProof="0">
                    <a:ln>
                      <a:noFill/>
                    </a:ln>
                    <a:solidFill>
                      <a:srgbClr val="FF0000"/>
                    </a:solidFill>
                    <a:effectLst/>
                    <a:uLnTx/>
                    <a:uFillTx/>
                    <a:latin typeface="Century"/>
                    <a:ea typeface="メイリオ"/>
                    <a:cs typeface="+mn-cs"/>
                  </a:endParaRPr>
                </a:p>
              </p:txBody>
            </p:sp>
            <p:sp>
              <p:nvSpPr>
                <p:cNvPr id="42" name="テキスト ボックス 41">
                  <a:extLst>
                    <a:ext uri="{FF2B5EF4-FFF2-40B4-BE49-F238E27FC236}">
                      <a16:creationId xmlns:a16="http://schemas.microsoft.com/office/drawing/2014/main" id="{60DC0D87-9F1A-7A4D-874A-FA59C0980523}"/>
                    </a:ext>
                  </a:extLst>
                </p:cNvPr>
                <p:cNvSpPr txBox="1"/>
                <p:nvPr/>
              </p:nvSpPr>
              <p:spPr>
                <a:xfrm>
                  <a:off x="1840876" y="4141940"/>
                  <a:ext cx="739689" cy="430887"/>
                </a:xfrm>
                <a:prstGeom prst="rect">
                  <a:avLst/>
                </a:prstGeom>
                <a:noFill/>
                <a:ln>
                  <a:noFill/>
                  <a:prstDash val="solid"/>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a:ln>
                        <a:noFill/>
                      </a:ln>
                      <a:solidFill>
                        <a:srgbClr val="0000CC"/>
                      </a:solidFill>
                      <a:effectLst/>
                      <a:uLnTx/>
                      <a:uFillTx/>
                      <a:latin typeface="Century"/>
                      <a:ea typeface="メイリオ"/>
                      <a:cs typeface="+mn-cs"/>
                    </a:rPr>
                    <a:t>cold</a:t>
                  </a:r>
                  <a:endParaRPr kumimoji="0" lang="ja-JP" altLang="en-US" sz="900" b="0" i="0" u="none" strike="noStrike" kern="1200" cap="none" spc="0" normalizeH="0" baseline="0" noProof="0">
                    <a:ln>
                      <a:noFill/>
                    </a:ln>
                    <a:solidFill>
                      <a:srgbClr val="0000CC"/>
                    </a:solidFill>
                    <a:effectLst/>
                    <a:uLnTx/>
                    <a:uFillTx/>
                    <a:latin typeface="Century"/>
                    <a:ea typeface="メイリオ"/>
                    <a:cs typeface="+mn-cs"/>
                  </a:endParaRPr>
                </a:p>
              </p:txBody>
            </p:sp>
          </p:grpSp>
        </p:grpSp>
        <p:sp>
          <p:nvSpPr>
            <p:cNvPr id="34" name="角丸四角形 45">
              <a:extLst>
                <a:ext uri="{FF2B5EF4-FFF2-40B4-BE49-F238E27FC236}">
                  <a16:creationId xmlns:a16="http://schemas.microsoft.com/office/drawing/2014/main" id="{3DAEF38E-BD03-7F4F-A160-4790A3C73097}"/>
                </a:ext>
              </a:extLst>
            </p:cNvPr>
            <p:cNvSpPr/>
            <p:nvPr/>
          </p:nvSpPr>
          <p:spPr>
            <a:xfrm>
              <a:off x="2762831" y="6643042"/>
              <a:ext cx="1808204" cy="681435"/>
            </a:xfrm>
            <a:prstGeom prst="roundRect">
              <a:avLst/>
            </a:prstGeom>
            <a:noFill/>
            <a:ln>
              <a:noFill/>
              <a:prstDash val="solid"/>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Century"/>
                  <a:ea typeface="メイリオ"/>
                  <a:cs typeface="+mn-cs"/>
                </a:rPr>
                <a:t>ﾀｲﾍﾞｯｸを膝まで下ろして座り、ﾀｲﾍﾞｯｸを脱ぐ</a:t>
              </a:r>
              <a:endParaRPr kumimoji="0" lang="en-US" altLang="ja-JP" sz="900" b="0" i="0" u="none" strike="noStrike" kern="1200" cap="none" spc="0" normalizeH="0" baseline="0" noProof="0" dirty="0">
                <a:ln>
                  <a:noFill/>
                </a:ln>
                <a:solidFill>
                  <a:prstClr val="black"/>
                </a:solidFill>
                <a:effectLst/>
                <a:uLnTx/>
                <a:uFillTx/>
                <a:latin typeface="Century"/>
                <a:ea typeface="メイリオ"/>
                <a:cs typeface="+mn-cs"/>
              </a:endParaRPr>
            </a:p>
          </p:txBody>
        </p:sp>
        <p:sp>
          <p:nvSpPr>
            <p:cNvPr id="35" name="角丸四角形 46">
              <a:extLst>
                <a:ext uri="{FF2B5EF4-FFF2-40B4-BE49-F238E27FC236}">
                  <a16:creationId xmlns:a16="http://schemas.microsoft.com/office/drawing/2014/main" id="{20AD846F-177D-1D43-B951-2CB3520E8BB5}"/>
                </a:ext>
              </a:extLst>
            </p:cNvPr>
            <p:cNvSpPr/>
            <p:nvPr/>
          </p:nvSpPr>
          <p:spPr>
            <a:xfrm>
              <a:off x="4407378" y="6701679"/>
              <a:ext cx="1880238" cy="564751"/>
            </a:xfrm>
            <a:prstGeom prst="roundRect">
              <a:avLst/>
            </a:prstGeom>
            <a:noFill/>
            <a:ln>
              <a:noFill/>
              <a:prstDash val="solid"/>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Century"/>
                  <a:ea typeface="メイリオ"/>
                  <a:cs typeface="+mn-cs"/>
                </a:rPr>
                <a:t>左足を脱ぎ、コールド（ウォーム）ゾーンに着ける</a:t>
              </a:r>
              <a:endParaRPr kumimoji="0" lang="en-US" altLang="ja-JP" sz="900" b="0" i="0" u="none" strike="noStrike" kern="1200" cap="none" spc="0" normalizeH="0" baseline="0" noProof="0" dirty="0">
                <a:ln>
                  <a:noFill/>
                </a:ln>
                <a:solidFill>
                  <a:prstClr val="black"/>
                </a:solidFill>
                <a:effectLst/>
                <a:uLnTx/>
                <a:uFillTx/>
                <a:latin typeface="Century"/>
                <a:ea typeface="メイリオ"/>
                <a:cs typeface="+mn-cs"/>
              </a:endParaRPr>
            </a:p>
          </p:txBody>
        </p:sp>
        <p:sp>
          <p:nvSpPr>
            <p:cNvPr id="36" name="角丸四角形 47">
              <a:extLst>
                <a:ext uri="{FF2B5EF4-FFF2-40B4-BE49-F238E27FC236}">
                  <a16:creationId xmlns:a16="http://schemas.microsoft.com/office/drawing/2014/main" id="{928E4F64-363E-D742-BF63-9477C4DEC009}"/>
                </a:ext>
              </a:extLst>
            </p:cNvPr>
            <p:cNvSpPr/>
            <p:nvPr/>
          </p:nvSpPr>
          <p:spPr>
            <a:xfrm>
              <a:off x="6208352" y="6640899"/>
              <a:ext cx="1880238" cy="622384"/>
            </a:xfrm>
            <a:prstGeom prst="roundRect">
              <a:avLst/>
            </a:prstGeom>
            <a:noFill/>
            <a:ln>
              <a:noFill/>
              <a:prstDash val="solid"/>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Century"/>
                  <a:ea typeface="メイリオ"/>
                  <a:cs typeface="+mn-cs"/>
                </a:rPr>
                <a:t>右足を脱ぎ、コールド（ウォーム）ゾーンに着ける</a:t>
              </a:r>
              <a:endParaRPr kumimoji="0" lang="en-US" altLang="ja-JP" sz="900" b="0" i="0" u="none" strike="noStrike" kern="1200" cap="none" spc="0" normalizeH="0" baseline="0" noProof="0" dirty="0">
                <a:ln>
                  <a:noFill/>
                </a:ln>
                <a:solidFill>
                  <a:prstClr val="black"/>
                </a:solidFill>
                <a:effectLst/>
                <a:uLnTx/>
                <a:uFillTx/>
                <a:latin typeface="Century"/>
                <a:ea typeface="メイリオ"/>
                <a:cs typeface="+mn-cs"/>
              </a:endParaRPr>
            </a:p>
          </p:txBody>
        </p:sp>
        <p:sp>
          <p:nvSpPr>
            <p:cNvPr id="37" name="右矢印 48">
              <a:extLst>
                <a:ext uri="{FF2B5EF4-FFF2-40B4-BE49-F238E27FC236}">
                  <a16:creationId xmlns:a16="http://schemas.microsoft.com/office/drawing/2014/main" id="{C484F4E2-8AEC-3F4D-AE7F-4E45E7DE6572}"/>
                </a:ext>
              </a:extLst>
            </p:cNvPr>
            <p:cNvSpPr/>
            <p:nvPr/>
          </p:nvSpPr>
          <p:spPr>
            <a:xfrm>
              <a:off x="4388088" y="5549093"/>
              <a:ext cx="261140" cy="694430"/>
            </a:xfrm>
            <a:prstGeom prst="rightArrow">
              <a:avLst/>
            </a:prstGeom>
            <a:solidFill>
              <a:schemeClr val="accent1">
                <a:lumMod val="75000"/>
              </a:schemeClr>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900" b="0" i="0" u="none" strike="noStrike" kern="1200" cap="none" spc="0" normalizeH="0" baseline="0" noProof="0">
                <a:ln>
                  <a:noFill/>
                </a:ln>
                <a:solidFill>
                  <a:prstClr val="white"/>
                </a:solidFill>
                <a:effectLst/>
                <a:uLnTx/>
                <a:uFillTx/>
                <a:latin typeface="Century"/>
                <a:ea typeface="メイリオ"/>
                <a:cs typeface="+mn-cs"/>
              </a:endParaRPr>
            </a:p>
          </p:txBody>
        </p:sp>
        <p:sp>
          <p:nvSpPr>
            <p:cNvPr id="38" name="右矢印 49">
              <a:extLst>
                <a:ext uri="{FF2B5EF4-FFF2-40B4-BE49-F238E27FC236}">
                  <a16:creationId xmlns:a16="http://schemas.microsoft.com/office/drawing/2014/main" id="{1FDD8BEF-7224-5240-A2F8-63BE205745CB}"/>
                </a:ext>
              </a:extLst>
            </p:cNvPr>
            <p:cNvSpPr/>
            <p:nvPr/>
          </p:nvSpPr>
          <p:spPr>
            <a:xfrm>
              <a:off x="6082914" y="5560898"/>
              <a:ext cx="277894" cy="624495"/>
            </a:xfrm>
            <a:prstGeom prst="rightArrow">
              <a:avLst/>
            </a:prstGeom>
            <a:solidFill>
              <a:schemeClr val="accent1">
                <a:lumMod val="75000"/>
              </a:schemeClr>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900" b="0" i="0" u="none" strike="noStrike" kern="1200" cap="none" spc="0" normalizeH="0" baseline="0" noProof="0">
                <a:ln>
                  <a:noFill/>
                </a:ln>
                <a:solidFill>
                  <a:prstClr val="white"/>
                </a:solidFill>
                <a:effectLst/>
                <a:uLnTx/>
                <a:uFillTx/>
                <a:latin typeface="Century"/>
                <a:ea typeface="メイリオ"/>
                <a:cs typeface="+mn-cs"/>
              </a:endParaRPr>
            </a:p>
          </p:txBody>
        </p:sp>
      </p:grpSp>
      <p:grpSp>
        <p:nvGrpSpPr>
          <p:cNvPr id="51" name="グループ化 50">
            <a:extLst>
              <a:ext uri="{FF2B5EF4-FFF2-40B4-BE49-F238E27FC236}">
                <a16:creationId xmlns:a16="http://schemas.microsoft.com/office/drawing/2014/main" id="{8FDD2EE7-A060-BC43-BB4D-2D216A2DA8A8}"/>
              </a:ext>
            </a:extLst>
          </p:cNvPr>
          <p:cNvGrpSpPr/>
          <p:nvPr/>
        </p:nvGrpSpPr>
        <p:grpSpPr>
          <a:xfrm>
            <a:off x="3695592" y="968465"/>
            <a:ext cx="4790705" cy="905306"/>
            <a:chOff x="3958337" y="-2565057"/>
            <a:chExt cx="6387606" cy="1207074"/>
          </a:xfrm>
        </p:grpSpPr>
        <p:grpSp>
          <p:nvGrpSpPr>
            <p:cNvPr id="52" name="グループ化 51">
              <a:extLst>
                <a:ext uri="{FF2B5EF4-FFF2-40B4-BE49-F238E27FC236}">
                  <a16:creationId xmlns:a16="http://schemas.microsoft.com/office/drawing/2014/main" id="{61FA65E1-AD81-4844-98CA-6DD6B1E14E31}"/>
                </a:ext>
              </a:extLst>
            </p:cNvPr>
            <p:cNvGrpSpPr/>
            <p:nvPr/>
          </p:nvGrpSpPr>
          <p:grpSpPr>
            <a:xfrm>
              <a:off x="6792075" y="-2534605"/>
              <a:ext cx="3553868" cy="1176622"/>
              <a:chOff x="7201213" y="-2504594"/>
              <a:chExt cx="3553868" cy="1176622"/>
            </a:xfrm>
          </p:grpSpPr>
          <p:grpSp>
            <p:nvGrpSpPr>
              <p:cNvPr id="58" name="グループ化 57">
                <a:extLst>
                  <a:ext uri="{FF2B5EF4-FFF2-40B4-BE49-F238E27FC236}">
                    <a16:creationId xmlns:a16="http://schemas.microsoft.com/office/drawing/2014/main" id="{7B9CA2AE-36FE-DD40-913A-5D0B4BF63C01}"/>
                  </a:ext>
                </a:extLst>
              </p:cNvPr>
              <p:cNvGrpSpPr/>
              <p:nvPr/>
            </p:nvGrpSpPr>
            <p:grpSpPr>
              <a:xfrm>
                <a:off x="7619943" y="-2504594"/>
                <a:ext cx="3135138" cy="1176622"/>
                <a:chOff x="5418151" y="206799"/>
                <a:chExt cx="3135138" cy="1176622"/>
              </a:xfrm>
            </p:grpSpPr>
            <p:pic>
              <p:nvPicPr>
                <p:cNvPr id="60" name="コンテンツ プレースホルダー 6">
                  <a:extLst>
                    <a:ext uri="{FF2B5EF4-FFF2-40B4-BE49-F238E27FC236}">
                      <a16:creationId xmlns:a16="http://schemas.microsoft.com/office/drawing/2014/main" id="{21648038-673B-8940-9B5B-240DAF1443F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18151" y="315367"/>
                  <a:ext cx="1326904" cy="995178"/>
                </a:xfrm>
                <a:prstGeom prst="rect">
                  <a:avLst/>
                </a:prstGeom>
                <a:ln>
                  <a:solidFill>
                    <a:srgbClr val="FF0000"/>
                  </a:solidFill>
                  <a:prstDash val="solid"/>
                </a:ln>
              </p:spPr>
            </p:pic>
            <p:sp>
              <p:nvSpPr>
                <p:cNvPr id="61" name="線吹き出し 1 (枠付き) 55">
                  <a:extLst>
                    <a:ext uri="{FF2B5EF4-FFF2-40B4-BE49-F238E27FC236}">
                      <a16:creationId xmlns:a16="http://schemas.microsoft.com/office/drawing/2014/main" id="{354F7C43-11A1-EB44-9573-C6167C2E7D07}"/>
                    </a:ext>
                  </a:extLst>
                </p:cNvPr>
                <p:cNvSpPr/>
                <p:nvPr/>
              </p:nvSpPr>
              <p:spPr>
                <a:xfrm>
                  <a:off x="6889243" y="613577"/>
                  <a:ext cx="1255570" cy="348883"/>
                </a:xfrm>
                <a:prstGeom prst="borderCallout1">
                  <a:avLst>
                    <a:gd name="adj1" fmla="val 43818"/>
                    <a:gd name="adj2" fmla="val 337"/>
                    <a:gd name="adj3" fmla="val 31529"/>
                    <a:gd name="adj4" fmla="val -31050"/>
                  </a:avLst>
                </a:prstGeom>
                <a:ln w="22225">
                  <a:solidFill>
                    <a:srgbClr val="FF0000"/>
                  </a:solidFill>
                  <a:prstDash val="solid"/>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88" b="0" i="0" u="none" strike="noStrike" kern="1200" cap="none" spc="0" normalizeH="0" baseline="0" noProof="0">
                      <a:ln>
                        <a:noFill/>
                      </a:ln>
                      <a:solidFill>
                        <a:prstClr val="black"/>
                      </a:solidFill>
                      <a:effectLst/>
                      <a:uLnTx/>
                      <a:uFillTx/>
                      <a:latin typeface="Century"/>
                      <a:ea typeface="メイリオ"/>
                      <a:cs typeface="+mn-cs"/>
                    </a:rPr>
                    <a:t>【</a:t>
                  </a:r>
                  <a:r>
                    <a:rPr kumimoji="0" lang="ja-JP" altLang="en-US" sz="788" b="0" i="0" u="none" strike="noStrike" kern="1200" cap="none" spc="0" normalizeH="0" baseline="0" noProof="0">
                      <a:ln>
                        <a:noFill/>
                      </a:ln>
                      <a:solidFill>
                        <a:prstClr val="black"/>
                      </a:solidFill>
                      <a:effectLst/>
                      <a:uLnTx/>
                      <a:uFillTx/>
                      <a:latin typeface="Century"/>
                      <a:ea typeface="メイリオ"/>
                      <a:cs typeface="+mn-cs"/>
                    </a:rPr>
                    <a:t>左手の内側</a:t>
                  </a:r>
                  <a:r>
                    <a:rPr kumimoji="0" lang="en-US" altLang="ja-JP" sz="788" b="0" i="0" u="none" strike="noStrike" kern="1200" cap="none" spc="0" normalizeH="0" baseline="0" noProof="0">
                      <a:ln>
                        <a:noFill/>
                      </a:ln>
                      <a:solidFill>
                        <a:prstClr val="black"/>
                      </a:solidFill>
                      <a:effectLst/>
                      <a:uLnTx/>
                      <a:uFillTx/>
                      <a:latin typeface="Century"/>
                      <a:ea typeface="メイリオ"/>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88" b="0" i="0" u="none" strike="noStrike" kern="1200" cap="none" spc="0" normalizeH="0" baseline="0" noProof="0">
                      <a:ln>
                        <a:noFill/>
                      </a:ln>
                      <a:solidFill>
                        <a:prstClr val="black"/>
                      </a:solidFill>
                      <a:effectLst/>
                      <a:uLnTx/>
                      <a:uFillTx/>
                      <a:latin typeface="Century"/>
                      <a:ea typeface="メイリオ"/>
                      <a:cs typeface="+mn-cs"/>
                    </a:rPr>
                    <a:t>汚染なし</a:t>
                  </a:r>
                </a:p>
              </p:txBody>
            </p:sp>
            <p:sp>
              <p:nvSpPr>
                <p:cNvPr id="62" name="線吹き出し 1 (枠付き) 56">
                  <a:extLst>
                    <a:ext uri="{FF2B5EF4-FFF2-40B4-BE49-F238E27FC236}">
                      <a16:creationId xmlns:a16="http://schemas.microsoft.com/office/drawing/2014/main" id="{8B88DEF4-8835-3B46-85CB-BA2FC6153340}"/>
                    </a:ext>
                  </a:extLst>
                </p:cNvPr>
                <p:cNvSpPr/>
                <p:nvPr/>
              </p:nvSpPr>
              <p:spPr>
                <a:xfrm>
                  <a:off x="6895532" y="1002545"/>
                  <a:ext cx="1255570" cy="380876"/>
                </a:xfrm>
                <a:prstGeom prst="borderCallout1">
                  <a:avLst>
                    <a:gd name="adj1" fmla="val 43818"/>
                    <a:gd name="adj2" fmla="val 337"/>
                    <a:gd name="adj3" fmla="val -96644"/>
                    <a:gd name="adj4" fmla="val -76621"/>
                  </a:avLst>
                </a:prstGeom>
                <a:ln w="22225">
                  <a:solidFill>
                    <a:srgbClr val="FF0000"/>
                  </a:solidFill>
                  <a:prstDash val="solid"/>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88" b="0" i="0" u="none" strike="noStrike" kern="1200" cap="none" spc="0" normalizeH="0" baseline="0" noProof="0">
                      <a:ln>
                        <a:noFill/>
                      </a:ln>
                      <a:solidFill>
                        <a:prstClr val="black"/>
                      </a:solidFill>
                      <a:effectLst/>
                      <a:uLnTx/>
                      <a:uFillTx/>
                      <a:latin typeface="Century"/>
                      <a:ea typeface="メイリオ"/>
                      <a:cs typeface="+mn-cs"/>
                    </a:rPr>
                    <a:t>【</a:t>
                  </a:r>
                  <a:r>
                    <a:rPr kumimoji="0" lang="ja-JP" altLang="en-US" sz="788" b="0" i="0" u="none" strike="noStrike" kern="1200" cap="none" spc="0" normalizeH="0" baseline="0" noProof="0">
                      <a:ln>
                        <a:noFill/>
                      </a:ln>
                      <a:solidFill>
                        <a:prstClr val="black"/>
                      </a:solidFill>
                      <a:effectLst/>
                      <a:uLnTx/>
                      <a:uFillTx/>
                      <a:latin typeface="Century"/>
                      <a:ea typeface="メイリオ"/>
                      <a:cs typeface="+mn-cs"/>
                    </a:rPr>
                    <a:t>右手の内側</a:t>
                  </a:r>
                  <a:r>
                    <a:rPr kumimoji="0" lang="en-US" altLang="ja-JP" sz="788" b="0" i="0" u="none" strike="noStrike" kern="1200" cap="none" spc="0" normalizeH="0" baseline="0" noProof="0">
                      <a:ln>
                        <a:noFill/>
                      </a:ln>
                      <a:solidFill>
                        <a:prstClr val="black"/>
                      </a:solidFill>
                      <a:effectLst/>
                      <a:uLnTx/>
                      <a:uFillTx/>
                      <a:latin typeface="Century"/>
                      <a:ea typeface="メイリオ"/>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88" b="0" i="0" u="none" strike="noStrike" kern="1200" cap="none" spc="0" normalizeH="0" baseline="0" noProof="0">
                      <a:ln>
                        <a:noFill/>
                      </a:ln>
                      <a:solidFill>
                        <a:prstClr val="black"/>
                      </a:solidFill>
                      <a:effectLst/>
                      <a:uLnTx/>
                      <a:uFillTx/>
                      <a:latin typeface="Century"/>
                      <a:ea typeface="メイリオ"/>
                      <a:cs typeface="+mn-cs"/>
                    </a:rPr>
                    <a:t>汚染なし</a:t>
                  </a:r>
                </a:p>
              </p:txBody>
            </p:sp>
            <p:sp>
              <p:nvSpPr>
                <p:cNvPr id="63" name="角丸四角形 58">
                  <a:extLst>
                    <a:ext uri="{FF2B5EF4-FFF2-40B4-BE49-F238E27FC236}">
                      <a16:creationId xmlns:a16="http://schemas.microsoft.com/office/drawing/2014/main" id="{81A3FB4B-8EDC-1B45-9069-9A8EB55948CE}"/>
                    </a:ext>
                  </a:extLst>
                </p:cNvPr>
                <p:cNvSpPr/>
                <p:nvPr/>
              </p:nvSpPr>
              <p:spPr>
                <a:xfrm>
                  <a:off x="6695460" y="206799"/>
                  <a:ext cx="1857829" cy="366494"/>
                </a:xfrm>
                <a:prstGeom prst="roundRect">
                  <a:avLst/>
                </a:prstGeom>
                <a:noFill/>
                <a:ln>
                  <a:noFill/>
                  <a:prstDash val="solid"/>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Century"/>
                      <a:ea typeface="メイリオ"/>
                      <a:cs typeface="+mn-cs"/>
                    </a:rPr>
                    <a:t>左手で右手の内側を引っ掛ける</a:t>
                  </a:r>
                  <a:endParaRPr kumimoji="0" lang="en-US" altLang="ja-JP" sz="900" b="0" i="0" u="none" strike="noStrike" kern="1200" cap="none" spc="0" normalizeH="0" baseline="0" noProof="0">
                    <a:ln>
                      <a:noFill/>
                    </a:ln>
                    <a:solidFill>
                      <a:prstClr val="black"/>
                    </a:solidFill>
                    <a:effectLst/>
                    <a:uLnTx/>
                    <a:uFillTx/>
                    <a:latin typeface="Century"/>
                    <a:ea typeface="メイリオ"/>
                    <a:cs typeface="+mn-cs"/>
                  </a:endParaRPr>
                </a:p>
              </p:txBody>
            </p:sp>
          </p:grpSp>
          <p:sp>
            <p:nvSpPr>
              <p:cNvPr id="59" name="右矢印 59">
                <a:extLst>
                  <a:ext uri="{FF2B5EF4-FFF2-40B4-BE49-F238E27FC236}">
                    <a16:creationId xmlns:a16="http://schemas.microsoft.com/office/drawing/2014/main" id="{6F2FAA5B-587A-6C48-8EA9-A0211EE3B782}"/>
                  </a:ext>
                </a:extLst>
              </p:cNvPr>
              <p:cNvSpPr/>
              <p:nvPr/>
            </p:nvSpPr>
            <p:spPr>
              <a:xfrm>
                <a:off x="7201213" y="-2085260"/>
                <a:ext cx="449641" cy="464420"/>
              </a:xfrm>
              <a:prstGeom prst="rightArrow">
                <a:avLst/>
              </a:prstGeom>
              <a:solidFill>
                <a:schemeClr val="accent1">
                  <a:lumMod val="75000"/>
                </a:schemeClr>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900" b="0" i="0" u="none" strike="noStrike" kern="1200" cap="none" spc="0" normalizeH="0" baseline="0" noProof="0">
                  <a:ln>
                    <a:noFill/>
                  </a:ln>
                  <a:solidFill>
                    <a:prstClr val="white"/>
                  </a:solidFill>
                  <a:effectLst/>
                  <a:uLnTx/>
                  <a:uFillTx/>
                  <a:latin typeface="Century"/>
                  <a:ea typeface="メイリオ"/>
                  <a:cs typeface="+mn-cs"/>
                </a:endParaRPr>
              </a:p>
            </p:txBody>
          </p:sp>
        </p:grpSp>
        <p:grpSp>
          <p:nvGrpSpPr>
            <p:cNvPr id="53" name="グループ化 52">
              <a:extLst>
                <a:ext uri="{FF2B5EF4-FFF2-40B4-BE49-F238E27FC236}">
                  <a16:creationId xmlns:a16="http://schemas.microsoft.com/office/drawing/2014/main" id="{0B83D2D9-1F8F-484E-B46F-9431585D5863}"/>
                </a:ext>
              </a:extLst>
            </p:cNvPr>
            <p:cNvGrpSpPr/>
            <p:nvPr/>
          </p:nvGrpSpPr>
          <p:grpSpPr>
            <a:xfrm>
              <a:off x="3958337" y="-2565057"/>
              <a:ext cx="3390200" cy="1067223"/>
              <a:chOff x="2565283" y="394072"/>
              <a:chExt cx="3390200" cy="1067223"/>
            </a:xfrm>
          </p:grpSpPr>
          <p:pic>
            <p:nvPicPr>
              <p:cNvPr id="54" name="コンテンツ プレースホルダー 6">
                <a:extLst>
                  <a:ext uri="{FF2B5EF4-FFF2-40B4-BE49-F238E27FC236}">
                    <a16:creationId xmlns:a16="http://schemas.microsoft.com/office/drawing/2014/main" id="{D9813895-E31A-5E46-BB93-58E85421B88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65283" y="486244"/>
                <a:ext cx="1294897" cy="971173"/>
              </a:xfrm>
              <a:prstGeom prst="rect">
                <a:avLst/>
              </a:prstGeom>
              <a:ln>
                <a:solidFill>
                  <a:srgbClr val="FF0000"/>
                </a:solidFill>
                <a:prstDash val="solid"/>
              </a:ln>
            </p:spPr>
          </p:pic>
          <p:sp>
            <p:nvSpPr>
              <p:cNvPr id="55" name="線吹き出し 1 (枠付き) 53">
                <a:extLst>
                  <a:ext uri="{FF2B5EF4-FFF2-40B4-BE49-F238E27FC236}">
                    <a16:creationId xmlns:a16="http://schemas.microsoft.com/office/drawing/2014/main" id="{E345D56F-887F-FC4A-8A20-2DDEF18B9696}"/>
                  </a:ext>
                </a:extLst>
              </p:cNvPr>
              <p:cNvSpPr/>
              <p:nvPr/>
            </p:nvSpPr>
            <p:spPr>
              <a:xfrm>
                <a:off x="3918351" y="673200"/>
                <a:ext cx="1268850" cy="364970"/>
              </a:xfrm>
              <a:prstGeom prst="borderCallout1">
                <a:avLst>
                  <a:gd name="adj1" fmla="val 43818"/>
                  <a:gd name="adj2" fmla="val 337"/>
                  <a:gd name="adj3" fmla="val 90268"/>
                  <a:gd name="adj4" fmla="val -54513"/>
                </a:avLst>
              </a:prstGeom>
              <a:ln w="22225">
                <a:solidFill>
                  <a:srgbClr val="FF0000"/>
                </a:solidFill>
                <a:prstDash val="solid"/>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88" b="0" i="0" u="none" strike="noStrike" kern="1200" cap="none" spc="0" normalizeH="0" baseline="0" noProof="0">
                    <a:ln>
                      <a:noFill/>
                    </a:ln>
                    <a:solidFill>
                      <a:prstClr val="black"/>
                    </a:solidFill>
                    <a:effectLst/>
                    <a:uLnTx/>
                    <a:uFillTx/>
                    <a:latin typeface="Century"/>
                    <a:ea typeface="メイリオ"/>
                    <a:cs typeface="+mn-cs"/>
                  </a:rPr>
                  <a:t>【</a:t>
                </a:r>
                <a:r>
                  <a:rPr kumimoji="0" lang="ja-JP" altLang="en-US" sz="788" b="0" i="0" u="none" strike="noStrike" kern="1200" cap="none" spc="0" normalizeH="0" baseline="0" noProof="0">
                    <a:ln>
                      <a:noFill/>
                    </a:ln>
                    <a:solidFill>
                      <a:prstClr val="black"/>
                    </a:solidFill>
                    <a:effectLst/>
                    <a:uLnTx/>
                    <a:uFillTx/>
                    <a:latin typeface="Century"/>
                    <a:ea typeface="メイリオ"/>
                    <a:cs typeface="+mn-cs"/>
                  </a:rPr>
                  <a:t>左手の外側</a:t>
                </a:r>
                <a:r>
                  <a:rPr kumimoji="0" lang="en-US" altLang="ja-JP" sz="788" b="0" i="0" u="none" strike="noStrike" kern="1200" cap="none" spc="0" normalizeH="0" baseline="0" noProof="0">
                    <a:ln>
                      <a:noFill/>
                    </a:ln>
                    <a:solidFill>
                      <a:prstClr val="black"/>
                    </a:solidFill>
                    <a:effectLst/>
                    <a:uLnTx/>
                    <a:uFillTx/>
                    <a:latin typeface="Century"/>
                    <a:ea typeface="メイリオ"/>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88" b="0" i="0" u="none" strike="noStrike" kern="1200" cap="none" spc="0" normalizeH="0" baseline="0" noProof="0">
                    <a:ln>
                      <a:noFill/>
                    </a:ln>
                    <a:solidFill>
                      <a:prstClr val="black"/>
                    </a:solidFill>
                    <a:effectLst/>
                    <a:uLnTx/>
                    <a:uFillTx/>
                    <a:latin typeface="Century"/>
                    <a:ea typeface="メイリオ"/>
                    <a:cs typeface="+mn-cs"/>
                  </a:rPr>
                  <a:t>汚染の可能性</a:t>
                </a:r>
              </a:p>
            </p:txBody>
          </p:sp>
          <p:sp>
            <p:nvSpPr>
              <p:cNvPr id="56" name="線吹き出し 1 (枠付き) 54">
                <a:extLst>
                  <a:ext uri="{FF2B5EF4-FFF2-40B4-BE49-F238E27FC236}">
                    <a16:creationId xmlns:a16="http://schemas.microsoft.com/office/drawing/2014/main" id="{D8A9F496-A3C9-F14D-ABE3-E676A203E13C}"/>
                  </a:ext>
                </a:extLst>
              </p:cNvPr>
              <p:cNvSpPr/>
              <p:nvPr/>
            </p:nvSpPr>
            <p:spPr>
              <a:xfrm>
                <a:off x="3918351" y="1094401"/>
                <a:ext cx="1393191" cy="366894"/>
              </a:xfrm>
              <a:prstGeom prst="borderCallout1">
                <a:avLst>
                  <a:gd name="adj1" fmla="val 43818"/>
                  <a:gd name="adj2" fmla="val 337"/>
                  <a:gd name="adj3" fmla="val -13489"/>
                  <a:gd name="adj4" fmla="val -78960"/>
                </a:avLst>
              </a:prstGeom>
              <a:ln w="22225">
                <a:solidFill>
                  <a:srgbClr val="FF0000"/>
                </a:solidFill>
                <a:prstDash val="solid"/>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88" b="0" i="0" u="none" strike="noStrike" kern="1200" cap="none" spc="0" normalizeH="0" baseline="0" noProof="0">
                    <a:ln>
                      <a:noFill/>
                    </a:ln>
                    <a:solidFill>
                      <a:prstClr val="black"/>
                    </a:solidFill>
                    <a:effectLst/>
                    <a:uLnTx/>
                    <a:uFillTx/>
                    <a:latin typeface="Century"/>
                    <a:ea typeface="メイリオ"/>
                    <a:cs typeface="+mn-cs"/>
                  </a:rPr>
                  <a:t>【</a:t>
                </a:r>
                <a:r>
                  <a:rPr kumimoji="0" lang="ja-JP" altLang="en-US" sz="788" b="0" i="0" u="none" strike="noStrike" kern="1200" cap="none" spc="0" normalizeH="0" baseline="0" noProof="0">
                    <a:ln>
                      <a:noFill/>
                    </a:ln>
                    <a:solidFill>
                      <a:prstClr val="black"/>
                    </a:solidFill>
                    <a:effectLst/>
                    <a:uLnTx/>
                    <a:uFillTx/>
                    <a:latin typeface="Century"/>
                    <a:ea typeface="メイリオ"/>
                    <a:cs typeface="+mn-cs"/>
                  </a:rPr>
                  <a:t>右手の外側</a:t>
                </a:r>
                <a:r>
                  <a:rPr kumimoji="0" lang="en-US" altLang="ja-JP" sz="788" b="0" i="0" u="none" strike="noStrike" kern="1200" cap="none" spc="0" normalizeH="0" baseline="0" noProof="0">
                    <a:ln>
                      <a:noFill/>
                    </a:ln>
                    <a:solidFill>
                      <a:prstClr val="black"/>
                    </a:solidFill>
                    <a:effectLst/>
                    <a:uLnTx/>
                    <a:uFillTx/>
                    <a:latin typeface="Century"/>
                    <a:ea typeface="メイリオ"/>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88" b="0" i="0" u="none" strike="noStrike" kern="1200" cap="none" spc="0" normalizeH="0" baseline="0" noProof="0">
                    <a:ln>
                      <a:noFill/>
                    </a:ln>
                    <a:solidFill>
                      <a:prstClr val="black"/>
                    </a:solidFill>
                    <a:effectLst/>
                    <a:uLnTx/>
                    <a:uFillTx/>
                    <a:latin typeface="Century"/>
                    <a:ea typeface="メイリオ"/>
                    <a:cs typeface="+mn-cs"/>
                  </a:rPr>
                  <a:t>汚染の可能性</a:t>
                </a:r>
              </a:p>
            </p:txBody>
          </p:sp>
          <p:sp>
            <p:nvSpPr>
              <p:cNvPr id="57" name="角丸四角形 57">
                <a:extLst>
                  <a:ext uri="{FF2B5EF4-FFF2-40B4-BE49-F238E27FC236}">
                    <a16:creationId xmlns:a16="http://schemas.microsoft.com/office/drawing/2014/main" id="{F5582FA2-37E9-A440-9596-848214ED3597}"/>
                  </a:ext>
                </a:extLst>
              </p:cNvPr>
              <p:cNvSpPr/>
              <p:nvPr/>
            </p:nvSpPr>
            <p:spPr>
              <a:xfrm>
                <a:off x="3714757" y="394072"/>
                <a:ext cx="2240726" cy="374599"/>
              </a:xfrm>
              <a:prstGeom prst="roundRect">
                <a:avLst/>
              </a:prstGeom>
              <a:noFill/>
              <a:ln>
                <a:noFill/>
                <a:prstDash val="solid"/>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Century"/>
                    <a:ea typeface="メイリオ"/>
                    <a:cs typeface="+mn-cs"/>
                  </a:rPr>
                  <a:t>右手で左手の外側をつまむ</a:t>
                </a:r>
                <a:endParaRPr kumimoji="0" lang="en-US" altLang="ja-JP" sz="900" b="0" i="0" u="none" strike="noStrike" kern="1200" cap="none" spc="0" normalizeH="0" baseline="0" noProof="0">
                  <a:ln>
                    <a:noFill/>
                  </a:ln>
                  <a:solidFill>
                    <a:prstClr val="black"/>
                  </a:solidFill>
                  <a:effectLst/>
                  <a:uLnTx/>
                  <a:uFillTx/>
                  <a:latin typeface="Century"/>
                  <a:ea typeface="メイリオ"/>
                  <a:cs typeface="+mn-cs"/>
                </a:endParaRPr>
              </a:p>
            </p:txBody>
          </p:sp>
        </p:grpSp>
      </p:grpSp>
      <p:sp>
        <p:nvSpPr>
          <p:cNvPr id="64" name="テキスト ボックス 63">
            <a:extLst>
              <a:ext uri="{FF2B5EF4-FFF2-40B4-BE49-F238E27FC236}">
                <a16:creationId xmlns:a16="http://schemas.microsoft.com/office/drawing/2014/main" id="{A722723A-F6C3-1648-A839-32ED92CCB507}"/>
              </a:ext>
            </a:extLst>
          </p:cNvPr>
          <p:cNvSpPr txBox="1"/>
          <p:nvPr/>
        </p:nvSpPr>
        <p:spPr>
          <a:xfrm>
            <a:off x="8010379" y="2409462"/>
            <a:ext cx="1159709" cy="5770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prstClr val="black"/>
                </a:solidFill>
                <a:effectLst/>
                <a:uLnTx/>
                <a:uFillTx/>
                <a:latin typeface="Century"/>
                <a:ea typeface="メイリオ"/>
                <a:cs typeface="+mn-cs"/>
              </a:rPr>
              <a:t>ホットゾーン</a:t>
            </a:r>
            <a:endParaRPr kumimoji="0" lang="en-US" altLang="ja-JP" sz="1050" b="0" i="0" u="none" strike="noStrike" kern="1200" cap="none" spc="0" normalizeH="0" baseline="0" noProof="0">
              <a:ln>
                <a:noFill/>
              </a:ln>
              <a:solidFill>
                <a:prstClr val="black"/>
              </a:solidFill>
              <a:effectLst/>
              <a:uLnTx/>
              <a:uFillTx/>
              <a:latin typeface="Century"/>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または</a:t>
            </a:r>
            <a:endParaRPr kumimoji="0" lang="en-US" altLang="ja-JP"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ウォームゾーン</a:t>
            </a:r>
          </a:p>
        </p:txBody>
      </p:sp>
      <p:sp>
        <p:nvSpPr>
          <p:cNvPr id="65" name="テキスト ボックス 64">
            <a:extLst>
              <a:ext uri="{FF2B5EF4-FFF2-40B4-BE49-F238E27FC236}">
                <a16:creationId xmlns:a16="http://schemas.microsoft.com/office/drawing/2014/main" id="{71450935-EE2A-4746-8D10-778C18184351}"/>
              </a:ext>
            </a:extLst>
          </p:cNvPr>
          <p:cNvSpPr txBox="1"/>
          <p:nvPr/>
        </p:nvSpPr>
        <p:spPr>
          <a:xfrm>
            <a:off x="7996137" y="2927825"/>
            <a:ext cx="1194793"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コールドゾーン</a:t>
            </a:r>
            <a:endParaRPr kumimoji="0" lang="en-US" altLang="ja-JP"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6" name="正方形/長方形 5">
            <a:extLst>
              <a:ext uri="{FF2B5EF4-FFF2-40B4-BE49-F238E27FC236}">
                <a16:creationId xmlns:a16="http://schemas.microsoft.com/office/drawing/2014/main" id="{5041C795-F09F-CC02-CAFF-0A82B0B622EB}"/>
              </a:ext>
            </a:extLst>
          </p:cNvPr>
          <p:cNvSpPr/>
          <p:nvPr/>
        </p:nvSpPr>
        <p:spPr>
          <a:xfrm>
            <a:off x="1938903" y="1053854"/>
            <a:ext cx="1665267" cy="362162"/>
          </a:xfrm>
          <a:prstGeom prst="rect">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①外側の手袋</a:t>
            </a:r>
            <a:endParaRPr kumimoji="0" lang="en-US" altLang="ja-JP"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（一番汚れている部分）</a:t>
            </a:r>
            <a:endParaRPr kumimoji="0" lang="en-US" altLang="ja-JP"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7" name="正方形/長方形 6">
            <a:extLst>
              <a:ext uri="{FF2B5EF4-FFF2-40B4-BE49-F238E27FC236}">
                <a16:creationId xmlns:a16="http://schemas.microsoft.com/office/drawing/2014/main" id="{8B001B2F-C975-5C32-69C1-ABB48F58985C}"/>
              </a:ext>
            </a:extLst>
          </p:cNvPr>
          <p:cNvSpPr/>
          <p:nvPr/>
        </p:nvSpPr>
        <p:spPr>
          <a:xfrm>
            <a:off x="1938903" y="1470499"/>
            <a:ext cx="1655954" cy="678575"/>
          </a:xfrm>
          <a:prstGeom prst="rect">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136922" marR="0" lvl="0" indent="-136922"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②養生テープ（手袋・ｼｭｰｽﾞｶﾊﾞｰ）、紐（ｼｭｰｽﾞｶﾊﾞｰ）</a:t>
            </a:r>
            <a:endParaRPr kumimoji="0" lang="en-US" altLang="ja-JP"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③タイベックスーツ</a:t>
            </a:r>
            <a:endParaRPr kumimoji="0" lang="en-US" altLang="ja-JP"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8" name="正方形/長方形 7">
            <a:extLst>
              <a:ext uri="{FF2B5EF4-FFF2-40B4-BE49-F238E27FC236}">
                <a16:creationId xmlns:a16="http://schemas.microsoft.com/office/drawing/2014/main" id="{27D925C0-C21B-C557-19BD-176519F6507E}"/>
              </a:ext>
            </a:extLst>
          </p:cNvPr>
          <p:cNvSpPr/>
          <p:nvPr/>
        </p:nvSpPr>
        <p:spPr>
          <a:xfrm>
            <a:off x="1938903" y="2491040"/>
            <a:ext cx="2032129" cy="691577"/>
          </a:xfrm>
          <a:prstGeom prst="rect">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④シューズカバー</a:t>
            </a:r>
            <a:endParaRPr kumimoji="0" lang="en-US" altLang="ja-JP"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a:p>
            <a:pPr marL="136922"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50" b="1" i="0" u="none" strike="noStrike" kern="1200" cap="none" spc="0" normalizeH="0" baseline="0" noProof="0">
                <a:ln>
                  <a:noFill/>
                </a:ln>
                <a:solidFill>
                  <a:srgbClr val="9BBB59">
                    <a:lumMod val="75000"/>
                  </a:srgbClr>
                </a:solidFill>
                <a:effectLst/>
                <a:uLnTx/>
                <a:uFillTx/>
                <a:latin typeface="Calibri" panose="020F0502020204030204"/>
                <a:ea typeface="游ゴシック" panose="020B0400000000000000" pitchFamily="34" charset="-128"/>
                <a:cs typeface="+mn-cs"/>
              </a:rPr>
              <a:t>[</a:t>
            </a:r>
            <a:r>
              <a:rPr kumimoji="0" lang="ja-JP" altLang="en-US" sz="1050" b="1" i="0" u="none" strike="noStrike" kern="1200" cap="none" spc="0" normalizeH="0" baseline="0" noProof="0">
                <a:ln>
                  <a:noFill/>
                </a:ln>
                <a:solidFill>
                  <a:srgbClr val="9BBB59">
                    <a:lumMod val="75000"/>
                  </a:srgbClr>
                </a:solidFill>
                <a:effectLst/>
                <a:uLnTx/>
                <a:uFillTx/>
                <a:latin typeface="Calibri" panose="020F0502020204030204"/>
                <a:ea typeface="游ゴシック" panose="020B0400000000000000" pitchFamily="34" charset="-128"/>
                <a:cs typeface="+mn-cs"/>
              </a:rPr>
              <a:t>注意</a:t>
            </a:r>
            <a:r>
              <a:rPr kumimoji="0" lang="en-US" altLang="ja-JP" sz="1050" b="1" i="0" u="none" strike="noStrike" kern="1200" cap="none" spc="0" normalizeH="0" baseline="0" noProof="0">
                <a:ln>
                  <a:noFill/>
                </a:ln>
                <a:solidFill>
                  <a:srgbClr val="9BBB59">
                    <a:lumMod val="75000"/>
                  </a:srgbClr>
                </a:solidFill>
                <a:effectLst/>
                <a:uLnTx/>
                <a:uFillTx/>
                <a:latin typeface="Calibri" panose="020F0502020204030204"/>
                <a:ea typeface="游ゴシック" panose="020B0400000000000000" pitchFamily="34" charset="-128"/>
                <a:cs typeface="+mn-cs"/>
              </a:rPr>
              <a:t>]</a:t>
            </a:r>
            <a:r>
              <a:rPr kumimoji="0" lang="ja-JP" altLang="en-US" sz="1050" b="1" i="0" u="none" strike="noStrike" kern="1200" cap="none" spc="0" normalizeH="0" baseline="0" noProof="0">
                <a:ln>
                  <a:noFill/>
                </a:ln>
                <a:solidFill>
                  <a:srgbClr val="9BBB59">
                    <a:lumMod val="75000"/>
                  </a:srgbClr>
                </a:solidFill>
                <a:effectLst/>
                <a:uLnTx/>
                <a:uFillTx/>
                <a:latin typeface="Calibri" panose="020F0502020204030204"/>
                <a:ea typeface="游ゴシック" panose="020B0400000000000000" pitchFamily="34" charset="-128"/>
                <a:cs typeface="+mn-cs"/>
              </a:rPr>
              <a:t>靴を汚染させないよう、</a:t>
            </a:r>
            <a:endParaRPr kumimoji="0" lang="en-US" altLang="ja-JP" sz="1050" b="1" i="0" u="none" strike="noStrike" kern="1200" cap="none" spc="0" normalizeH="0" baseline="0" noProof="0">
              <a:ln>
                <a:noFill/>
              </a:ln>
              <a:solidFill>
                <a:srgbClr val="9BBB59">
                  <a:lumMod val="75000"/>
                </a:srgbClr>
              </a:solidFill>
              <a:effectLst/>
              <a:uLnTx/>
              <a:uFillTx/>
              <a:latin typeface="Calibri" panose="020F0502020204030204"/>
              <a:ea typeface="游ゴシック" panose="020B0400000000000000" pitchFamily="34" charset="-128"/>
              <a:cs typeface="+mn-cs"/>
            </a:endParaRPr>
          </a:p>
          <a:p>
            <a:pPr marL="136922"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1" i="0" u="none" strike="noStrike" kern="1200" cap="none" spc="0" normalizeH="0" baseline="0" noProof="0">
                <a:ln>
                  <a:noFill/>
                </a:ln>
                <a:solidFill>
                  <a:srgbClr val="9BBB59">
                    <a:lumMod val="75000"/>
                  </a:srgbClr>
                </a:solidFill>
                <a:effectLst/>
                <a:uLnTx/>
                <a:uFillTx/>
                <a:latin typeface="Calibri" panose="020F0502020204030204"/>
                <a:ea typeface="游ゴシック" panose="020B0400000000000000" pitchFamily="34" charset="-128"/>
                <a:cs typeface="+mn-cs"/>
              </a:rPr>
              <a:t>脱いだ足はコールドゾーンに着地する</a:t>
            </a:r>
            <a:endParaRPr kumimoji="0" lang="en-US" altLang="ja-JP" sz="1050" b="1" i="0" u="none" strike="noStrike" kern="1200" cap="none" spc="0" normalizeH="0" baseline="0" noProof="0">
              <a:ln>
                <a:noFill/>
              </a:ln>
              <a:solidFill>
                <a:srgbClr val="9BBB59">
                  <a:lumMod val="75000"/>
                </a:srgbClr>
              </a:solidFill>
              <a:effectLst/>
              <a:uLnTx/>
              <a:uFillTx/>
              <a:latin typeface="Calibri" panose="020F0502020204030204"/>
              <a:ea typeface="游ゴシック" panose="020B0400000000000000" pitchFamily="34" charset="-128"/>
              <a:cs typeface="+mn-cs"/>
            </a:endParaRPr>
          </a:p>
        </p:txBody>
      </p:sp>
      <p:sp>
        <p:nvSpPr>
          <p:cNvPr id="9" name="正方形/長方形 8">
            <a:extLst>
              <a:ext uri="{FF2B5EF4-FFF2-40B4-BE49-F238E27FC236}">
                <a16:creationId xmlns:a16="http://schemas.microsoft.com/office/drawing/2014/main" id="{8740980E-0E75-DCA2-A778-6D138612639A}"/>
              </a:ext>
            </a:extLst>
          </p:cNvPr>
          <p:cNvSpPr/>
          <p:nvPr/>
        </p:nvSpPr>
        <p:spPr>
          <a:xfrm>
            <a:off x="1938601" y="3319418"/>
            <a:ext cx="2358042" cy="687798"/>
          </a:xfrm>
          <a:prstGeom prst="rect">
            <a:avLst/>
          </a:prstGeom>
          <a:ln w="28575">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⑤フェイスシールド、帽子</a:t>
            </a:r>
            <a:endPar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⑥内側の手袋（一番きれいな部分）</a:t>
            </a:r>
            <a:endPar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a:p>
            <a:pPr marL="136922" marR="0" lvl="0" indent="-136922"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⑦マスク</a:t>
            </a:r>
            <a:r>
              <a:rPr kumimoji="0" lang="en-US" altLang="ja-JP" sz="1050" b="1" i="0" u="none" strike="noStrike" kern="1200" cap="none" spc="0" normalizeH="0" baseline="0" noProof="0" dirty="0">
                <a:ln>
                  <a:noFill/>
                </a:ln>
                <a:solidFill>
                  <a:srgbClr val="4BACC6"/>
                </a:solidFill>
                <a:effectLst/>
                <a:uLnTx/>
                <a:uFillTx/>
                <a:latin typeface="Calibri" panose="020F0502020204030204"/>
                <a:ea typeface="游ゴシック" panose="020B0400000000000000" pitchFamily="34" charset="-128"/>
                <a:cs typeface="+mn-cs"/>
              </a:rPr>
              <a:t>[</a:t>
            </a:r>
            <a:r>
              <a:rPr kumimoji="0" lang="ja-JP" altLang="en-US" sz="1050" b="1" i="0" u="none" strike="noStrike" kern="1200" cap="none" spc="0" normalizeH="0" baseline="0" noProof="0">
                <a:ln>
                  <a:noFill/>
                </a:ln>
                <a:solidFill>
                  <a:srgbClr val="4BACC6"/>
                </a:solidFill>
                <a:effectLst/>
                <a:uLnTx/>
                <a:uFillTx/>
                <a:latin typeface="Calibri" panose="020F0502020204030204"/>
                <a:ea typeface="游ゴシック" panose="020B0400000000000000" pitchFamily="34" charset="-128"/>
                <a:cs typeface="+mn-cs"/>
              </a:rPr>
              <a:t>注意</a:t>
            </a:r>
            <a:r>
              <a:rPr kumimoji="0" lang="en-US" altLang="ja-JP" sz="1050" b="1" i="0" u="none" strike="noStrike" kern="1200" cap="none" spc="0" normalizeH="0" baseline="0" noProof="0" dirty="0">
                <a:ln>
                  <a:noFill/>
                </a:ln>
                <a:solidFill>
                  <a:srgbClr val="4BACC6"/>
                </a:solidFill>
                <a:effectLst/>
                <a:uLnTx/>
                <a:uFillTx/>
                <a:latin typeface="Calibri" panose="020F0502020204030204"/>
                <a:ea typeface="游ゴシック" panose="020B0400000000000000" pitchFamily="34" charset="-128"/>
                <a:cs typeface="+mn-cs"/>
              </a:rPr>
              <a:t>]</a:t>
            </a:r>
            <a:r>
              <a:rPr kumimoji="0" lang="ja-JP" altLang="en-US" sz="1050" b="1" i="0" u="none" strike="noStrike" kern="1200" cap="none" spc="0" normalizeH="0" baseline="0" noProof="0">
                <a:ln>
                  <a:noFill/>
                </a:ln>
                <a:solidFill>
                  <a:srgbClr val="4BACC6"/>
                </a:solidFill>
                <a:effectLst/>
                <a:uLnTx/>
                <a:uFillTx/>
                <a:latin typeface="Calibri" panose="020F0502020204030204"/>
                <a:ea typeface="游ゴシック" panose="020B0400000000000000" pitchFamily="34" charset="-128"/>
                <a:cs typeface="+mn-cs"/>
              </a:rPr>
              <a:t>内部被ばくを防ぐために最後まで付けておく</a:t>
            </a:r>
            <a:endPar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0" name="正方形/長方形 9">
            <a:extLst>
              <a:ext uri="{FF2B5EF4-FFF2-40B4-BE49-F238E27FC236}">
                <a16:creationId xmlns:a16="http://schemas.microsoft.com/office/drawing/2014/main" id="{78629A12-97BB-4151-0AA3-F1AD3D6A0097}"/>
              </a:ext>
            </a:extLst>
          </p:cNvPr>
          <p:cNvSpPr/>
          <p:nvPr/>
        </p:nvSpPr>
        <p:spPr>
          <a:xfrm>
            <a:off x="1938904" y="4066617"/>
            <a:ext cx="2357740" cy="219469"/>
          </a:xfrm>
          <a:prstGeom prst="rect">
            <a:avLst/>
          </a:prstGeom>
          <a:ln w="28575">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⑧汚染検査</a:t>
            </a:r>
            <a:endParaRPr kumimoji="0" lang="en-US" altLang="ja-JP"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66" name="正方形/長方形 65">
            <a:extLst>
              <a:ext uri="{FF2B5EF4-FFF2-40B4-BE49-F238E27FC236}">
                <a16:creationId xmlns:a16="http://schemas.microsoft.com/office/drawing/2014/main" id="{0F5CE3AA-CBA1-43AD-3174-99B3B148EFF0}"/>
              </a:ext>
            </a:extLst>
          </p:cNvPr>
          <p:cNvSpPr/>
          <p:nvPr/>
        </p:nvSpPr>
        <p:spPr>
          <a:xfrm>
            <a:off x="1938903" y="4334937"/>
            <a:ext cx="3943888" cy="227155"/>
          </a:xfrm>
          <a:prstGeom prst="rect">
            <a:avLst/>
          </a:prstGeom>
          <a:ln w="28575">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⑨個人線量計</a:t>
            </a:r>
            <a:r>
              <a:rPr kumimoji="0" lang="en-US" altLang="ja-JP" sz="1050" b="1" i="0" u="none" strike="noStrike" kern="1200" cap="none" spc="0" normalizeH="0" baseline="0" noProof="0">
                <a:ln>
                  <a:noFill/>
                </a:ln>
                <a:solidFill>
                  <a:srgbClr val="4BACC6"/>
                </a:solidFill>
                <a:effectLst/>
                <a:uLnTx/>
                <a:uFillTx/>
                <a:latin typeface="Calibri" panose="020F0502020204030204"/>
                <a:ea typeface="游ゴシック" panose="020B0400000000000000" pitchFamily="34" charset="-128"/>
                <a:cs typeface="+mn-cs"/>
              </a:rPr>
              <a:t>[</a:t>
            </a:r>
            <a:r>
              <a:rPr kumimoji="0" lang="ja-JP" altLang="en-US" sz="1050" b="1" i="0" u="none" strike="noStrike" kern="1200" cap="none" spc="0" normalizeH="0" baseline="0" noProof="0">
                <a:ln>
                  <a:noFill/>
                </a:ln>
                <a:solidFill>
                  <a:srgbClr val="4BACC6"/>
                </a:solidFill>
                <a:effectLst/>
                <a:uLnTx/>
                <a:uFillTx/>
                <a:latin typeface="Calibri" panose="020F0502020204030204"/>
                <a:ea typeface="游ゴシック" panose="020B0400000000000000" pitchFamily="34" charset="-128"/>
                <a:cs typeface="+mn-cs"/>
              </a:rPr>
              <a:t>注意</a:t>
            </a:r>
            <a:r>
              <a:rPr kumimoji="0" lang="en-US" altLang="ja-JP" sz="1050" b="1" i="0" u="none" strike="noStrike" kern="1200" cap="none" spc="0" normalizeH="0" baseline="0" noProof="0">
                <a:ln>
                  <a:noFill/>
                </a:ln>
                <a:solidFill>
                  <a:srgbClr val="4BACC6"/>
                </a:solidFill>
                <a:effectLst/>
                <a:uLnTx/>
                <a:uFillTx/>
                <a:latin typeface="Calibri" panose="020F0502020204030204"/>
                <a:ea typeface="游ゴシック" panose="020B0400000000000000" pitchFamily="34" charset="-128"/>
                <a:cs typeface="+mn-cs"/>
              </a:rPr>
              <a:t>]</a:t>
            </a:r>
            <a:r>
              <a:rPr kumimoji="0" lang="ja-JP" altLang="en-US" sz="1050" b="1" i="0" u="none" strike="noStrike" kern="1200" cap="none" spc="0" normalizeH="0" baseline="0" noProof="0">
                <a:ln>
                  <a:noFill/>
                </a:ln>
                <a:solidFill>
                  <a:srgbClr val="4BACC6"/>
                </a:solidFill>
                <a:effectLst/>
                <a:uLnTx/>
                <a:uFillTx/>
                <a:latin typeface="Calibri" panose="020F0502020204030204"/>
                <a:ea typeface="游ゴシック" panose="020B0400000000000000" pitchFamily="34" charset="-128"/>
                <a:cs typeface="+mn-cs"/>
              </a:rPr>
              <a:t>外部被ばく線量を記録し、被ばく管理する</a:t>
            </a:r>
          </a:p>
        </p:txBody>
      </p:sp>
      <p:grpSp>
        <p:nvGrpSpPr>
          <p:cNvPr id="97" name="グループ化 96">
            <a:extLst>
              <a:ext uri="{FF2B5EF4-FFF2-40B4-BE49-F238E27FC236}">
                <a16:creationId xmlns:a16="http://schemas.microsoft.com/office/drawing/2014/main" id="{902EB403-3901-ED01-6CAA-28A30D66E27D}"/>
              </a:ext>
            </a:extLst>
          </p:cNvPr>
          <p:cNvGrpSpPr/>
          <p:nvPr/>
        </p:nvGrpSpPr>
        <p:grpSpPr>
          <a:xfrm>
            <a:off x="1303639" y="2941363"/>
            <a:ext cx="453970" cy="415498"/>
            <a:chOff x="1738184" y="3921815"/>
            <a:chExt cx="605292" cy="553996"/>
          </a:xfrm>
        </p:grpSpPr>
        <p:sp>
          <p:nvSpPr>
            <p:cNvPr id="87" name="円/楕円 86">
              <a:extLst>
                <a:ext uri="{FF2B5EF4-FFF2-40B4-BE49-F238E27FC236}">
                  <a16:creationId xmlns:a16="http://schemas.microsoft.com/office/drawing/2014/main" id="{AA1B3B96-8390-FD0D-664B-EF6C91F852D0}"/>
                </a:ext>
              </a:extLst>
            </p:cNvPr>
            <p:cNvSpPr/>
            <p:nvPr/>
          </p:nvSpPr>
          <p:spPr>
            <a:xfrm>
              <a:off x="1872989" y="4025303"/>
              <a:ext cx="301114" cy="30111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13"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88" name="テキスト ボックス 87">
              <a:extLst>
                <a:ext uri="{FF2B5EF4-FFF2-40B4-BE49-F238E27FC236}">
                  <a16:creationId xmlns:a16="http://schemas.microsoft.com/office/drawing/2014/main" id="{1424F3E0-0051-38F9-1DB4-59A6D84A8095}"/>
                </a:ext>
              </a:extLst>
            </p:cNvPr>
            <p:cNvSpPr txBox="1"/>
            <p:nvPr/>
          </p:nvSpPr>
          <p:spPr>
            <a:xfrm>
              <a:off x="1738184" y="3921815"/>
              <a:ext cx="605292" cy="55399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1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34" charset="-128"/>
                  <a:cs typeface="+mn-cs"/>
                </a:rPr>
                <a:t>①</a:t>
              </a:r>
              <a:endParaRPr kumimoji="0" lang="ja-JP" altLang="en-US" sz="21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34" charset="-128"/>
                <a:cs typeface="+mn-cs"/>
              </a:endParaRPr>
            </a:p>
          </p:txBody>
        </p:sp>
      </p:grpSp>
      <p:grpSp>
        <p:nvGrpSpPr>
          <p:cNvPr id="98" name="グループ化 97">
            <a:extLst>
              <a:ext uri="{FF2B5EF4-FFF2-40B4-BE49-F238E27FC236}">
                <a16:creationId xmlns:a16="http://schemas.microsoft.com/office/drawing/2014/main" id="{B9550149-F93A-B826-1FAD-C3BA565CC734}"/>
              </a:ext>
            </a:extLst>
          </p:cNvPr>
          <p:cNvGrpSpPr/>
          <p:nvPr/>
        </p:nvGrpSpPr>
        <p:grpSpPr>
          <a:xfrm>
            <a:off x="1220976" y="2645868"/>
            <a:ext cx="453970" cy="415498"/>
            <a:chOff x="1627967" y="3527821"/>
            <a:chExt cx="605292" cy="553996"/>
          </a:xfrm>
        </p:grpSpPr>
        <p:sp>
          <p:nvSpPr>
            <p:cNvPr id="86" name="円/楕円 85">
              <a:extLst>
                <a:ext uri="{FF2B5EF4-FFF2-40B4-BE49-F238E27FC236}">
                  <a16:creationId xmlns:a16="http://schemas.microsoft.com/office/drawing/2014/main" id="{1EF242F3-0093-8008-31C8-CC1F0E690238}"/>
                </a:ext>
              </a:extLst>
            </p:cNvPr>
            <p:cNvSpPr/>
            <p:nvPr/>
          </p:nvSpPr>
          <p:spPr>
            <a:xfrm>
              <a:off x="1763502" y="3620389"/>
              <a:ext cx="301114" cy="30111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13"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89" name="テキスト ボックス 88">
              <a:extLst>
                <a:ext uri="{FF2B5EF4-FFF2-40B4-BE49-F238E27FC236}">
                  <a16:creationId xmlns:a16="http://schemas.microsoft.com/office/drawing/2014/main" id="{6549163B-9009-61E9-85B4-839CDBB554E4}"/>
                </a:ext>
              </a:extLst>
            </p:cNvPr>
            <p:cNvSpPr txBox="1"/>
            <p:nvPr/>
          </p:nvSpPr>
          <p:spPr>
            <a:xfrm>
              <a:off x="1627967" y="3527821"/>
              <a:ext cx="605292" cy="55399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1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34" charset="-128"/>
                  <a:cs typeface="+mn-cs"/>
                </a:rPr>
                <a:t>②</a:t>
              </a:r>
              <a:endParaRPr kumimoji="0" lang="ja-JP" altLang="en-US" sz="21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34" charset="-128"/>
                <a:cs typeface="+mn-cs"/>
              </a:endParaRPr>
            </a:p>
          </p:txBody>
        </p:sp>
      </p:grpSp>
      <p:grpSp>
        <p:nvGrpSpPr>
          <p:cNvPr id="99" name="グループ化 98">
            <a:extLst>
              <a:ext uri="{FF2B5EF4-FFF2-40B4-BE49-F238E27FC236}">
                <a16:creationId xmlns:a16="http://schemas.microsoft.com/office/drawing/2014/main" id="{0C5A54F3-F580-94DF-2242-EAAF2C495CEB}"/>
              </a:ext>
            </a:extLst>
          </p:cNvPr>
          <p:cNvGrpSpPr/>
          <p:nvPr/>
        </p:nvGrpSpPr>
        <p:grpSpPr>
          <a:xfrm>
            <a:off x="313002" y="1831635"/>
            <a:ext cx="453970" cy="415498"/>
            <a:chOff x="417336" y="2442178"/>
            <a:chExt cx="605292" cy="553996"/>
          </a:xfrm>
        </p:grpSpPr>
        <p:sp>
          <p:nvSpPr>
            <p:cNvPr id="85" name="円/楕円 84">
              <a:extLst>
                <a:ext uri="{FF2B5EF4-FFF2-40B4-BE49-F238E27FC236}">
                  <a16:creationId xmlns:a16="http://schemas.microsoft.com/office/drawing/2014/main" id="{8BE1D350-E4B5-0EA1-6883-F91ADE429FF6}"/>
                </a:ext>
              </a:extLst>
            </p:cNvPr>
            <p:cNvSpPr/>
            <p:nvPr/>
          </p:nvSpPr>
          <p:spPr>
            <a:xfrm>
              <a:off x="564101" y="2536333"/>
              <a:ext cx="301114" cy="30111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13"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90" name="テキスト ボックス 89">
              <a:extLst>
                <a:ext uri="{FF2B5EF4-FFF2-40B4-BE49-F238E27FC236}">
                  <a16:creationId xmlns:a16="http://schemas.microsoft.com/office/drawing/2014/main" id="{40DD69A6-764F-2E5C-123F-06FCF6A34849}"/>
                </a:ext>
              </a:extLst>
            </p:cNvPr>
            <p:cNvSpPr txBox="1"/>
            <p:nvPr/>
          </p:nvSpPr>
          <p:spPr>
            <a:xfrm>
              <a:off x="417336" y="2442178"/>
              <a:ext cx="605292" cy="55399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1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34" charset="-128"/>
                  <a:cs typeface="+mn-cs"/>
                </a:rPr>
                <a:t>③</a:t>
              </a:r>
              <a:endParaRPr kumimoji="0" lang="ja-JP" altLang="en-US" sz="21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34" charset="-128"/>
                <a:cs typeface="+mn-cs"/>
              </a:endParaRPr>
            </a:p>
          </p:txBody>
        </p:sp>
      </p:grpSp>
      <p:grpSp>
        <p:nvGrpSpPr>
          <p:cNvPr id="100" name="グループ化 99">
            <a:extLst>
              <a:ext uri="{FF2B5EF4-FFF2-40B4-BE49-F238E27FC236}">
                <a16:creationId xmlns:a16="http://schemas.microsoft.com/office/drawing/2014/main" id="{CA624B72-F8B4-34DF-FCBD-8BC99B25A927}"/>
              </a:ext>
            </a:extLst>
          </p:cNvPr>
          <p:cNvGrpSpPr/>
          <p:nvPr/>
        </p:nvGrpSpPr>
        <p:grpSpPr>
          <a:xfrm>
            <a:off x="726906" y="4239389"/>
            <a:ext cx="453970" cy="415498"/>
            <a:chOff x="969207" y="5652514"/>
            <a:chExt cx="605292" cy="553996"/>
          </a:xfrm>
        </p:grpSpPr>
        <p:sp>
          <p:nvSpPr>
            <p:cNvPr id="84" name="円/楕円 83">
              <a:extLst>
                <a:ext uri="{FF2B5EF4-FFF2-40B4-BE49-F238E27FC236}">
                  <a16:creationId xmlns:a16="http://schemas.microsoft.com/office/drawing/2014/main" id="{B607DF2D-835D-9D13-3C2E-EA656F6C36A9}"/>
                </a:ext>
              </a:extLst>
            </p:cNvPr>
            <p:cNvSpPr/>
            <p:nvPr/>
          </p:nvSpPr>
          <p:spPr>
            <a:xfrm>
              <a:off x="1110952" y="5741371"/>
              <a:ext cx="301114" cy="30111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13"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91" name="テキスト ボックス 90">
              <a:extLst>
                <a:ext uri="{FF2B5EF4-FFF2-40B4-BE49-F238E27FC236}">
                  <a16:creationId xmlns:a16="http://schemas.microsoft.com/office/drawing/2014/main" id="{667BE287-90FE-336B-086B-246F37BB1340}"/>
                </a:ext>
              </a:extLst>
            </p:cNvPr>
            <p:cNvSpPr txBox="1"/>
            <p:nvPr/>
          </p:nvSpPr>
          <p:spPr>
            <a:xfrm>
              <a:off x="969207" y="5652514"/>
              <a:ext cx="605292" cy="55399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1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34" charset="-128"/>
                  <a:cs typeface="+mn-cs"/>
                </a:rPr>
                <a:t>④</a:t>
              </a:r>
              <a:endParaRPr kumimoji="0" lang="ja-JP" altLang="en-US" sz="21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34" charset="-128"/>
                <a:cs typeface="+mn-cs"/>
              </a:endParaRPr>
            </a:p>
          </p:txBody>
        </p:sp>
      </p:grpSp>
      <p:grpSp>
        <p:nvGrpSpPr>
          <p:cNvPr id="101" name="グループ化 100">
            <a:extLst>
              <a:ext uri="{FF2B5EF4-FFF2-40B4-BE49-F238E27FC236}">
                <a16:creationId xmlns:a16="http://schemas.microsoft.com/office/drawing/2014/main" id="{7AB2EA34-C109-A430-23AF-F7504E860B6E}"/>
              </a:ext>
            </a:extLst>
          </p:cNvPr>
          <p:cNvGrpSpPr/>
          <p:nvPr/>
        </p:nvGrpSpPr>
        <p:grpSpPr>
          <a:xfrm>
            <a:off x="918555" y="1210457"/>
            <a:ext cx="453970" cy="415498"/>
            <a:chOff x="1224739" y="1613942"/>
            <a:chExt cx="605292" cy="553996"/>
          </a:xfrm>
        </p:grpSpPr>
        <p:sp>
          <p:nvSpPr>
            <p:cNvPr id="83" name="円/楕円 82">
              <a:extLst>
                <a:ext uri="{FF2B5EF4-FFF2-40B4-BE49-F238E27FC236}">
                  <a16:creationId xmlns:a16="http://schemas.microsoft.com/office/drawing/2014/main" id="{05B90B3B-E487-87BD-95AC-30A45E0707FF}"/>
                </a:ext>
              </a:extLst>
            </p:cNvPr>
            <p:cNvSpPr/>
            <p:nvPr/>
          </p:nvSpPr>
          <p:spPr>
            <a:xfrm>
              <a:off x="1369800" y="1706086"/>
              <a:ext cx="301114" cy="30111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13"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92" name="テキスト ボックス 91">
              <a:extLst>
                <a:ext uri="{FF2B5EF4-FFF2-40B4-BE49-F238E27FC236}">
                  <a16:creationId xmlns:a16="http://schemas.microsoft.com/office/drawing/2014/main" id="{119812C9-83BA-4813-E67C-90A2D68BE495}"/>
                </a:ext>
              </a:extLst>
            </p:cNvPr>
            <p:cNvSpPr txBox="1"/>
            <p:nvPr/>
          </p:nvSpPr>
          <p:spPr>
            <a:xfrm>
              <a:off x="1224739" y="1613942"/>
              <a:ext cx="605292" cy="55399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1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34" charset="-128"/>
                  <a:cs typeface="+mn-cs"/>
                </a:rPr>
                <a:t>⑤</a:t>
              </a:r>
              <a:endParaRPr kumimoji="0" lang="ja-JP" altLang="en-US" sz="2100" b="0" i="0" u="none" strike="noStrike" kern="1200" cap="none" spc="0" normalizeH="0" baseline="0" noProof="0">
                <a:ln>
                  <a:noFill/>
                </a:ln>
                <a:solidFill>
                  <a:srgbClr val="00B0F0"/>
                </a:solidFill>
                <a:effectLst/>
                <a:uLnTx/>
                <a:uFillTx/>
                <a:latin typeface="Calibri" panose="020F0502020204030204"/>
                <a:ea typeface="游ゴシック" panose="020B0400000000000000" pitchFamily="34" charset="-128"/>
                <a:cs typeface="+mn-cs"/>
              </a:endParaRPr>
            </a:p>
          </p:txBody>
        </p:sp>
      </p:grpSp>
      <p:grpSp>
        <p:nvGrpSpPr>
          <p:cNvPr id="104" name="グループ化 103">
            <a:extLst>
              <a:ext uri="{FF2B5EF4-FFF2-40B4-BE49-F238E27FC236}">
                <a16:creationId xmlns:a16="http://schemas.microsoft.com/office/drawing/2014/main" id="{361281C5-9AE3-6EE4-1EDA-C0B026E74AA9}"/>
              </a:ext>
            </a:extLst>
          </p:cNvPr>
          <p:cNvGrpSpPr/>
          <p:nvPr/>
        </p:nvGrpSpPr>
        <p:grpSpPr>
          <a:xfrm>
            <a:off x="915643" y="2055960"/>
            <a:ext cx="439549" cy="415498"/>
            <a:chOff x="1193940" y="2980174"/>
            <a:chExt cx="586065" cy="553996"/>
          </a:xfrm>
        </p:grpSpPr>
        <p:sp>
          <p:nvSpPr>
            <p:cNvPr id="79" name="円/楕円 78">
              <a:extLst>
                <a:ext uri="{FF2B5EF4-FFF2-40B4-BE49-F238E27FC236}">
                  <a16:creationId xmlns:a16="http://schemas.microsoft.com/office/drawing/2014/main" id="{F1AE4314-49A4-8A46-DC35-0EF91C495B04}"/>
                </a:ext>
              </a:extLst>
            </p:cNvPr>
            <p:cNvSpPr/>
            <p:nvPr/>
          </p:nvSpPr>
          <p:spPr>
            <a:xfrm>
              <a:off x="1336416" y="3087600"/>
              <a:ext cx="301114" cy="30111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13"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93" name="テキスト ボックス 92">
              <a:extLst>
                <a:ext uri="{FF2B5EF4-FFF2-40B4-BE49-F238E27FC236}">
                  <a16:creationId xmlns:a16="http://schemas.microsoft.com/office/drawing/2014/main" id="{B5A61CB3-7C0E-0BC5-F215-EBD04586DD7E}"/>
                </a:ext>
              </a:extLst>
            </p:cNvPr>
            <p:cNvSpPr txBox="1"/>
            <p:nvPr/>
          </p:nvSpPr>
          <p:spPr>
            <a:xfrm>
              <a:off x="1193940" y="2980174"/>
              <a:ext cx="586065" cy="553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1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34" charset="-128"/>
                  <a:cs typeface="+mn-cs"/>
                </a:rPr>
                <a:t>⑨</a:t>
              </a:r>
              <a:endParaRPr kumimoji="0" lang="ja-JP" altLang="en-US" sz="2100" b="0" i="0" u="none" strike="noStrike" kern="1200" cap="none" spc="0" normalizeH="0" baseline="0" noProof="0">
                <a:ln>
                  <a:noFill/>
                </a:ln>
                <a:solidFill>
                  <a:srgbClr val="00B0F0"/>
                </a:solidFill>
                <a:effectLst/>
                <a:uLnTx/>
                <a:uFillTx/>
                <a:latin typeface="Calibri" panose="020F0502020204030204"/>
                <a:ea typeface="游ゴシック" panose="020B0400000000000000" pitchFamily="34" charset="-128"/>
                <a:cs typeface="+mn-cs"/>
              </a:endParaRPr>
            </a:p>
          </p:txBody>
        </p:sp>
      </p:grpSp>
      <p:grpSp>
        <p:nvGrpSpPr>
          <p:cNvPr id="103" name="グループ化 102">
            <a:extLst>
              <a:ext uri="{FF2B5EF4-FFF2-40B4-BE49-F238E27FC236}">
                <a16:creationId xmlns:a16="http://schemas.microsoft.com/office/drawing/2014/main" id="{941A1181-C66B-A791-FBBD-AE95782739EE}"/>
              </a:ext>
            </a:extLst>
          </p:cNvPr>
          <p:cNvGrpSpPr/>
          <p:nvPr/>
        </p:nvGrpSpPr>
        <p:grpSpPr>
          <a:xfrm>
            <a:off x="692878" y="1511841"/>
            <a:ext cx="453970" cy="415498"/>
            <a:chOff x="923836" y="2015786"/>
            <a:chExt cx="605292" cy="553996"/>
          </a:xfrm>
        </p:grpSpPr>
        <p:sp>
          <p:nvSpPr>
            <p:cNvPr id="81" name="円/楕円 80">
              <a:extLst>
                <a:ext uri="{FF2B5EF4-FFF2-40B4-BE49-F238E27FC236}">
                  <a16:creationId xmlns:a16="http://schemas.microsoft.com/office/drawing/2014/main" id="{0D210500-BF44-1253-2024-F24DE7558B9A}"/>
                </a:ext>
              </a:extLst>
            </p:cNvPr>
            <p:cNvSpPr/>
            <p:nvPr/>
          </p:nvSpPr>
          <p:spPr>
            <a:xfrm>
              <a:off x="1064671" y="2092788"/>
              <a:ext cx="301114" cy="30111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13"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94" name="テキスト ボックス 93">
              <a:extLst>
                <a:ext uri="{FF2B5EF4-FFF2-40B4-BE49-F238E27FC236}">
                  <a16:creationId xmlns:a16="http://schemas.microsoft.com/office/drawing/2014/main" id="{5198D624-37DE-269C-AD7E-2A2981FFBE2E}"/>
                </a:ext>
              </a:extLst>
            </p:cNvPr>
            <p:cNvSpPr txBox="1"/>
            <p:nvPr/>
          </p:nvSpPr>
          <p:spPr>
            <a:xfrm>
              <a:off x="923836" y="2015786"/>
              <a:ext cx="605292" cy="55399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1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34" charset="-128"/>
                  <a:cs typeface="+mn-cs"/>
                </a:rPr>
                <a:t>⑦</a:t>
              </a:r>
              <a:endParaRPr kumimoji="0" lang="ja-JP" altLang="en-US" sz="2100" b="0" i="0" u="none" strike="noStrike" kern="1200" cap="none" spc="0" normalizeH="0" baseline="0" noProof="0">
                <a:ln>
                  <a:noFill/>
                </a:ln>
                <a:solidFill>
                  <a:srgbClr val="00B0F0"/>
                </a:solidFill>
                <a:effectLst/>
                <a:uLnTx/>
                <a:uFillTx/>
                <a:latin typeface="Calibri" panose="020F0502020204030204"/>
                <a:ea typeface="游ゴシック" panose="020B0400000000000000" pitchFamily="34" charset="-128"/>
                <a:cs typeface="+mn-cs"/>
              </a:endParaRPr>
            </a:p>
          </p:txBody>
        </p:sp>
      </p:grpSp>
      <p:grpSp>
        <p:nvGrpSpPr>
          <p:cNvPr id="102" name="グループ化 101">
            <a:extLst>
              <a:ext uri="{FF2B5EF4-FFF2-40B4-BE49-F238E27FC236}">
                <a16:creationId xmlns:a16="http://schemas.microsoft.com/office/drawing/2014/main" id="{576BE2ED-4D83-2936-38FB-294EFF83AE0F}"/>
              </a:ext>
            </a:extLst>
          </p:cNvPr>
          <p:cNvGrpSpPr/>
          <p:nvPr/>
        </p:nvGrpSpPr>
        <p:grpSpPr>
          <a:xfrm>
            <a:off x="1141399" y="3154171"/>
            <a:ext cx="453970" cy="415498"/>
            <a:chOff x="1521865" y="4205558"/>
            <a:chExt cx="605292" cy="553996"/>
          </a:xfrm>
        </p:grpSpPr>
        <p:sp>
          <p:nvSpPr>
            <p:cNvPr id="82" name="円/楕円 81">
              <a:extLst>
                <a:ext uri="{FF2B5EF4-FFF2-40B4-BE49-F238E27FC236}">
                  <a16:creationId xmlns:a16="http://schemas.microsoft.com/office/drawing/2014/main" id="{85E6D07E-BC7C-832B-64D8-8089DA52E083}"/>
                </a:ext>
              </a:extLst>
            </p:cNvPr>
            <p:cNvSpPr/>
            <p:nvPr/>
          </p:nvSpPr>
          <p:spPr>
            <a:xfrm>
              <a:off x="1667837" y="4309270"/>
              <a:ext cx="301114" cy="30111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13"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96" name="テキスト ボックス 95">
              <a:extLst>
                <a:ext uri="{FF2B5EF4-FFF2-40B4-BE49-F238E27FC236}">
                  <a16:creationId xmlns:a16="http://schemas.microsoft.com/office/drawing/2014/main" id="{8F7D3F46-6A88-DC38-67C2-E9F1F8F09826}"/>
                </a:ext>
              </a:extLst>
            </p:cNvPr>
            <p:cNvSpPr txBox="1"/>
            <p:nvPr/>
          </p:nvSpPr>
          <p:spPr>
            <a:xfrm>
              <a:off x="1521865" y="4205558"/>
              <a:ext cx="605292" cy="55399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1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34" charset="-128"/>
                  <a:cs typeface="+mn-cs"/>
                </a:rPr>
                <a:t>⑥</a:t>
              </a:r>
              <a:endParaRPr kumimoji="0" lang="ja-JP" altLang="en-US" sz="2100" b="0" i="0" u="none" strike="noStrike" kern="1200" cap="none" spc="0" normalizeH="0" baseline="0" noProof="0">
                <a:ln>
                  <a:noFill/>
                </a:ln>
                <a:solidFill>
                  <a:srgbClr val="00B0F0"/>
                </a:solidFill>
                <a:effectLst/>
                <a:uLnTx/>
                <a:uFillTx/>
                <a:latin typeface="Calibri" panose="020F0502020204030204"/>
                <a:ea typeface="游ゴシック" panose="020B0400000000000000" pitchFamily="34" charset="-128"/>
                <a:cs typeface="+mn-cs"/>
              </a:endParaRPr>
            </a:p>
          </p:txBody>
        </p:sp>
      </p:grpSp>
      <p:grpSp>
        <p:nvGrpSpPr>
          <p:cNvPr id="105" name="グループ化 104">
            <a:extLst>
              <a:ext uri="{FF2B5EF4-FFF2-40B4-BE49-F238E27FC236}">
                <a16:creationId xmlns:a16="http://schemas.microsoft.com/office/drawing/2014/main" id="{F1496B9B-7EA8-13AA-909F-17D0ABF22CD2}"/>
              </a:ext>
            </a:extLst>
          </p:cNvPr>
          <p:cNvGrpSpPr/>
          <p:nvPr/>
        </p:nvGrpSpPr>
        <p:grpSpPr>
          <a:xfrm>
            <a:off x="1119979" y="3790715"/>
            <a:ext cx="453970" cy="415498"/>
            <a:chOff x="1620211" y="3513611"/>
            <a:chExt cx="605292" cy="553996"/>
          </a:xfrm>
        </p:grpSpPr>
        <p:sp>
          <p:nvSpPr>
            <p:cNvPr id="106" name="円/楕円 105">
              <a:extLst>
                <a:ext uri="{FF2B5EF4-FFF2-40B4-BE49-F238E27FC236}">
                  <a16:creationId xmlns:a16="http://schemas.microsoft.com/office/drawing/2014/main" id="{BA58236A-CE6F-7675-430F-82C85B055281}"/>
                </a:ext>
              </a:extLst>
            </p:cNvPr>
            <p:cNvSpPr/>
            <p:nvPr/>
          </p:nvSpPr>
          <p:spPr>
            <a:xfrm>
              <a:off x="1763502" y="3620389"/>
              <a:ext cx="301114" cy="30111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13"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07" name="テキスト ボックス 106">
              <a:extLst>
                <a:ext uri="{FF2B5EF4-FFF2-40B4-BE49-F238E27FC236}">
                  <a16:creationId xmlns:a16="http://schemas.microsoft.com/office/drawing/2014/main" id="{57287AE1-D959-6873-831A-B38EE927594D}"/>
                </a:ext>
              </a:extLst>
            </p:cNvPr>
            <p:cNvSpPr txBox="1"/>
            <p:nvPr/>
          </p:nvSpPr>
          <p:spPr>
            <a:xfrm>
              <a:off x="1620211" y="3513611"/>
              <a:ext cx="605292" cy="55399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1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34" charset="-128"/>
                  <a:cs typeface="+mn-cs"/>
                </a:rPr>
                <a:t>②</a:t>
              </a:r>
              <a:endParaRPr kumimoji="0" lang="ja-JP" altLang="en-US" sz="21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34" charset="-128"/>
                <a:cs typeface="+mn-cs"/>
              </a:endParaRPr>
            </a:p>
          </p:txBody>
        </p:sp>
      </p:grpSp>
      <p:sp>
        <p:nvSpPr>
          <p:cNvPr id="12" name="テキスト ボックス 11">
            <a:extLst>
              <a:ext uri="{FF2B5EF4-FFF2-40B4-BE49-F238E27FC236}">
                <a16:creationId xmlns:a16="http://schemas.microsoft.com/office/drawing/2014/main" id="{171F0305-F8CC-17CE-AB82-795AE68883F3}"/>
              </a:ext>
            </a:extLst>
          </p:cNvPr>
          <p:cNvSpPr txBox="1"/>
          <p:nvPr/>
        </p:nvSpPr>
        <p:spPr>
          <a:xfrm>
            <a:off x="8486128" y="0"/>
            <a:ext cx="574196" cy="24820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13"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講義２</a:t>
            </a:r>
          </a:p>
        </p:txBody>
      </p:sp>
      <p:pic>
        <p:nvPicPr>
          <p:cNvPr id="15" name="講師-講義2-3">
            <a:hlinkClick r:id="" action="ppaction://media"/>
            <a:extLst>
              <a:ext uri="{FF2B5EF4-FFF2-40B4-BE49-F238E27FC236}">
                <a16:creationId xmlns:a16="http://schemas.microsoft.com/office/drawing/2014/main" id="{32E134DE-24EC-DD1E-6098-D3BE9E244B8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484042" y="4527691"/>
            <a:ext cx="609600" cy="609600"/>
          </a:xfrm>
          <a:prstGeom prst="rect">
            <a:avLst/>
          </a:prstGeom>
        </p:spPr>
      </p:pic>
    </p:spTree>
    <p:extLst>
      <p:ext uri="{BB962C8B-B14F-4D97-AF65-F5344CB8AC3E}">
        <p14:creationId xmlns:p14="http://schemas.microsoft.com/office/powerpoint/2010/main" val="2791743312"/>
      </p:ext>
    </p:extLst>
  </p:cSld>
  <p:clrMapOvr>
    <a:masterClrMapping/>
  </p:clrMapOvr>
  <mc:AlternateContent xmlns:mc="http://schemas.openxmlformats.org/markup-compatibility/2006" xmlns:p14="http://schemas.microsoft.com/office/powerpoint/2010/main">
    <mc:Choice Requires="p14">
      <p:transition spd="slow" p14:dur="3000" advClick="0" advTm="140000"/>
    </mc:Choice>
    <mc:Fallback xmlns="">
      <p:transition spd="slow" advClick="0" advTm="14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9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2013 - 2022 テーマ">
  <a:themeElements>
    <a:clrScheme name="Office 2013 - 2022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5d13358-ba13-47f5-b1e3-fdcd6b69d120">
      <UserInfo>
        <DisplayName/>
        <AccountId xsi:nil="true"/>
        <AccountType/>
      </UserInfo>
    </SharedWithUsers>
    <lcf76f155ced4ddcb4097134ff3c332f xmlns="9be4de2b-ed32-4cfd-86cc-3daf7de81874">
      <Terms xmlns="http://schemas.microsoft.com/office/infopath/2007/PartnerControls"/>
    </lcf76f155ced4ddcb4097134ff3c332f>
    <TaxCatchAll xmlns="b5d13358-ba13-47f5-b1e3-fdcd6b69d12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9CDE00FD03F958428DD3CBF4A39D1F89" ma:contentTypeVersion="19" ma:contentTypeDescription="新しいドキュメントを作成します。" ma:contentTypeScope="" ma:versionID="e17dd82ac5e3a5c2707f997b28250d8a">
  <xsd:schema xmlns:xsd="http://www.w3.org/2001/XMLSchema" xmlns:xs="http://www.w3.org/2001/XMLSchema" xmlns:p="http://schemas.microsoft.com/office/2006/metadata/properties" xmlns:ns2="9be4de2b-ed32-4cfd-86cc-3daf7de81874" xmlns:ns3="b5d13358-ba13-47f5-b1e3-fdcd6b69d120" targetNamespace="http://schemas.microsoft.com/office/2006/metadata/properties" ma:root="true" ma:fieldsID="b07365bde9cb931233e748ff3cd31903" ns2:_="" ns3:_="">
    <xsd:import namespace="9be4de2b-ed32-4cfd-86cc-3daf7de81874"/>
    <xsd:import namespace="b5d13358-ba13-47f5-b1e3-fdcd6b69d1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e4de2b-ed32-4cfd-86cc-3daf7de818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画像タグ" ma:readOnly="false" ma:fieldId="{5cf76f15-5ced-4ddc-b409-7134ff3c332f}" ma:taxonomyMulti="true" ma:sspId="ebdc2b39-54f4-4c53-bf88-5d9269ab315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d13358-ba13-47f5-b1e3-fdcd6b69d120" elementFormDefault="qualified">
    <xsd:import namespace="http://schemas.microsoft.com/office/2006/documentManagement/types"/>
    <xsd:import namespace="http://schemas.microsoft.com/office/infopath/2007/PartnerControls"/>
    <xsd:element name="SharedWithUsers" ma:index="19"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共有相手の詳細情報" ma:internalName="SharedWithDetails" ma:readOnly="true">
      <xsd:simpleType>
        <xsd:restriction base="dms:Note">
          <xsd:maxLength value="255"/>
        </xsd:restriction>
      </xsd:simpleType>
    </xsd:element>
    <xsd:element name="TaxCatchAll" ma:index="23" nillable="true" ma:displayName="Taxonomy Catch All Column" ma:hidden="true" ma:list="{642aa574-677a-4bc2-90c8-dd60c760d169}" ma:internalName="TaxCatchAll" ma:showField="CatchAllData" ma:web="b5d13358-ba13-47f5-b1e3-fdcd6b69d1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BA1E85-6E8F-46A5-872C-8E7A94E91183}">
  <ds:schemaRefs>
    <ds:schemaRef ds:uri="http://schemas.microsoft.com/office/2006/metadata/properties"/>
    <ds:schemaRef ds:uri="http://schemas.microsoft.com/office/infopath/2007/PartnerControls"/>
    <ds:schemaRef ds:uri="b5d13358-ba13-47f5-b1e3-fdcd6b69d120"/>
    <ds:schemaRef ds:uri="9be4de2b-ed32-4cfd-86cc-3daf7de81874"/>
  </ds:schemaRefs>
</ds:datastoreItem>
</file>

<file path=customXml/itemProps2.xml><?xml version="1.0" encoding="utf-8"?>
<ds:datastoreItem xmlns:ds="http://schemas.openxmlformats.org/officeDocument/2006/customXml" ds:itemID="{E865E093-8705-455F-B3C3-178033292A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e4de2b-ed32-4cfd-86cc-3daf7de81874"/>
    <ds:schemaRef ds:uri="b5d13358-ba13-47f5-b1e3-fdcd6b69d1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BE052A1-B8A1-4E98-B59D-5CC3AA97A1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1370</Words>
  <Application>Microsoft Office PowerPoint</Application>
  <PresentationFormat>画面に合わせる (16:9)</PresentationFormat>
  <Paragraphs>122</Paragraphs>
  <Slides>4</Slides>
  <Notes>4</Notes>
  <HiddenSlides>0</HiddenSlides>
  <MMClips>4</MMClips>
  <ScaleCrop>false</ScaleCrop>
  <HeadingPairs>
    <vt:vector size="6" baseType="variant">
      <vt:variant>
        <vt:lpstr>使用されているフォント</vt:lpstr>
      </vt:variant>
      <vt:variant>
        <vt:i4>7</vt:i4>
      </vt:variant>
      <vt:variant>
        <vt:lpstr>テーマ</vt:lpstr>
      </vt:variant>
      <vt:variant>
        <vt:i4>2</vt:i4>
      </vt:variant>
      <vt:variant>
        <vt:lpstr>スライド タイトル</vt:lpstr>
      </vt:variant>
      <vt:variant>
        <vt:i4>4</vt:i4>
      </vt:variant>
    </vt:vector>
  </HeadingPairs>
  <TitlesOfParts>
    <vt:vector size="13" baseType="lpstr">
      <vt:lpstr>游ゴシック</vt:lpstr>
      <vt:lpstr>Aptos</vt:lpstr>
      <vt:lpstr>Aptos Display</vt:lpstr>
      <vt:lpstr>Arial</vt:lpstr>
      <vt:lpstr>Calibri</vt:lpstr>
      <vt:lpstr>Calibri Light</vt:lpstr>
      <vt:lpstr>Century</vt:lpstr>
      <vt:lpstr>Office テーマ</vt:lpstr>
      <vt:lpstr>Office 2013 - 2022 テーマ</vt:lpstr>
      <vt:lpstr>講義２ PPEの着脱実習</vt:lpstr>
      <vt:lpstr>PPEの着脱実習</vt:lpstr>
      <vt:lpstr>PPE装着</vt:lpstr>
      <vt:lpstr>PPE脱装</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3</cp:revision>
  <dcterms:created xsi:type="dcterms:W3CDTF">2026-01-25T11:22:17Z</dcterms:created>
  <dcterms:modified xsi:type="dcterms:W3CDTF">2026-02-25T23:45:51Z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3708100.00000000</vt:lpwstr>
  </property>
  <property fmtid="{D5CDD505-2E9C-101B-9397-08002B2CF9AE}" pid="3" name="ContentTypeId">
    <vt:lpwstr>0x0101009CDE00FD03F958428DD3CBF4A39D1F89</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