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4"/>
  </p:sldMasterIdLst>
  <p:notesMasterIdLst>
    <p:notesMasterId r:id="rId9"/>
  </p:notesMasterIdLst>
  <p:sldIdLst>
    <p:sldId id="328" r:id="rId5"/>
    <p:sldId id="316" r:id="rId6"/>
    <p:sldId id="313" r:id="rId7"/>
    <p:sldId id="323" r:id="rId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yF1dtJnRWaGW4/c2noUrg==" hashData="tEiTM367+YqJvwmT96rYdzGT8vFF4yb/tvxCzh1l2khuZaUaQXED6Z9S5VQ/Zn32U+U+PsUZV10fBP/7rFfoH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E09631-F7ED-ECFD-3761-118C1E6E11A0}" v="1" dt="2026-02-25T00:28:04.0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6327"/>
  </p:normalViewPr>
  <p:slideViewPr>
    <p:cSldViewPr snapToGrid="0">
      <p:cViewPr varScale="1">
        <p:scale>
          <a:sx n="90" d="100"/>
          <a:sy n="90" d="100"/>
        </p:scale>
        <p:origin x="10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5F44D-6762-7448-85A4-CD8D81FBC52D}" type="datetimeFigureOut">
              <a:rPr kumimoji="1" lang="ja-JP" altLang="en-US" smtClean="0"/>
              <a:t>2026/2/26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AC720-A8FF-FE4F-8138-C7C41F958779}" type="slidenum">
              <a:rPr kumimoji="1" lang="ja-JP" altLang="en-US" smtClean="0"/>
              <a:t>‹#›</a:t>
            </a:fld>
            <a:endParaRPr kumimoji="1" lang="ja-JP" altLang="en-US"/>
          </a:p>
        </p:txBody>
      </p:sp>
    </p:spTree>
    <p:extLst>
      <p:ext uri="{BB962C8B-B14F-4D97-AF65-F5344CB8AC3E}">
        <p14:creationId xmlns:p14="http://schemas.microsoft.com/office/powerpoint/2010/main" val="4180441563"/>
      </p:ext>
    </p:extLst>
  </p:cSld>
  <p:clrMap bg1="lt1" tx1="dk1" bg2="lt2" tx2="dk2" accent1="accent1" accent2="accent2" accent3="accent3" accent4="accent4" accent5="accent5" accent6="accent6" hlink="hlink" folHlink="folHlink"/>
  <p:notesStyle>
    <a:lvl1pPr marL="0" algn="l" defTabSz="685800" rtl="0" eaLnBrk="1" latinLnBrk="0" hangingPunct="1">
      <a:defRPr kumimoji="1" sz="900" kern="1200">
        <a:solidFill>
          <a:schemeClr val="tx1"/>
        </a:solidFill>
        <a:latin typeface="+mn-lt"/>
        <a:ea typeface="+mn-ea"/>
        <a:cs typeface="+mn-cs"/>
      </a:defRPr>
    </a:lvl1pPr>
    <a:lvl2pPr marL="342900" algn="l" defTabSz="685800" rtl="0" eaLnBrk="1" latinLnBrk="0" hangingPunct="1">
      <a:defRPr kumimoji="1" sz="900" kern="1200">
        <a:solidFill>
          <a:schemeClr val="tx1"/>
        </a:solidFill>
        <a:latin typeface="+mn-lt"/>
        <a:ea typeface="+mn-ea"/>
        <a:cs typeface="+mn-cs"/>
      </a:defRPr>
    </a:lvl2pPr>
    <a:lvl3pPr marL="685800" algn="l" defTabSz="685800" rtl="0" eaLnBrk="1" latinLnBrk="0" hangingPunct="1">
      <a:defRPr kumimoji="1" sz="900" kern="1200">
        <a:solidFill>
          <a:schemeClr val="tx1"/>
        </a:solidFill>
        <a:latin typeface="+mn-lt"/>
        <a:ea typeface="+mn-ea"/>
        <a:cs typeface="+mn-cs"/>
      </a:defRPr>
    </a:lvl3pPr>
    <a:lvl4pPr marL="1028700" algn="l" defTabSz="685800" rtl="0" eaLnBrk="1" latinLnBrk="0" hangingPunct="1">
      <a:defRPr kumimoji="1" sz="900" kern="1200">
        <a:solidFill>
          <a:schemeClr val="tx1"/>
        </a:solidFill>
        <a:latin typeface="+mn-lt"/>
        <a:ea typeface="+mn-ea"/>
        <a:cs typeface="+mn-cs"/>
      </a:defRPr>
    </a:lvl4pPr>
    <a:lvl5pPr marL="1371600" algn="l" defTabSz="685800" rtl="0" eaLnBrk="1" latinLnBrk="0" hangingPunct="1">
      <a:defRPr kumimoji="1" sz="900" kern="1200">
        <a:solidFill>
          <a:schemeClr val="tx1"/>
        </a:solidFill>
        <a:latin typeface="+mn-lt"/>
        <a:ea typeface="+mn-ea"/>
        <a:cs typeface="+mn-cs"/>
      </a:defRPr>
    </a:lvl5pPr>
    <a:lvl6pPr marL="1714500" algn="l" defTabSz="685800" rtl="0" eaLnBrk="1" latinLnBrk="0" hangingPunct="1">
      <a:defRPr kumimoji="1" sz="900" kern="1200">
        <a:solidFill>
          <a:schemeClr val="tx1"/>
        </a:solidFill>
        <a:latin typeface="+mn-lt"/>
        <a:ea typeface="+mn-ea"/>
        <a:cs typeface="+mn-cs"/>
      </a:defRPr>
    </a:lvl6pPr>
    <a:lvl7pPr marL="2057400" algn="l" defTabSz="685800" rtl="0" eaLnBrk="1" latinLnBrk="0" hangingPunct="1">
      <a:defRPr kumimoji="1" sz="900" kern="1200">
        <a:solidFill>
          <a:schemeClr val="tx1"/>
        </a:solidFill>
        <a:latin typeface="+mn-lt"/>
        <a:ea typeface="+mn-ea"/>
        <a:cs typeface="+mn-cs"/>
      </a:defRPr>
    </a:lvl7pPr>
    <a:lvl8pPr marL="2400300" algn="l" defTabSz="685800" rtl="0" eaLnBrk="1" latinLnBrk="0" hangingPunct="1">
      <a:defRPr kumimoji="1" sz="900" kern="1200">
        <a:solidFill>
          <a:schemeClr val="tx1"/>
        </a:solidFill>
        <a:latin typeface="+mn-lt"/>
        <a:ea typeface="+mn-ea"/>
        <a:cs typeface="+mn-cs"/>
      </a:defRPr>
    </a:lvl8pPr>
    <a:lvl9pPr marL="2743200" algn="l" defTabSz="685800" rtl="0" eaLnBrk="1" latinLnBrk="0" hangingPunct="1">
      <a:defRPr kumimoji="1"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BE574-A226-4EF6-DD53-253896C84DE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38EA40-F9B8-A520-530D-C51356773DA0}"/>
              </a:ext>
            </a:extLst>
          </p:cNvPr>
          <p:cNvSpPr>
            <a:spLocks noGrp="1" noRot="1" noChangeAspect="1"/>
          </p:cNvSpPr>
          <p:nvPr>
            <p:ph type="sldImg"/>
          </p:nvPr>
        </p:nvSpPr>
        <p:spPr>
          <a:xfrm>
            <a:off x="685800" y="630238"/>
            <a:ext cx="5486400" cy="3086100"/>
          </a:xfrm>
        </p:spPr>
      </p:sp>
      <p:sp>
        <p:nvSpPr>
          <p:cNvPr id="3" name="ノート プレースホルダー 2">
            <a:extLst>
              <a:ext uri="{FF2B5EF4-FFF2-40B4-BE49-F238E27FC236}">
                <a16:creationId xmlns:a16="http://schemas.microsoft.com/office/drawing/2014/main" id="{DF15D921-0AD2-C7DF-EE41-13277EE761AA}"/>
              </a:ext>
            </a:extLst>
          </p:cNvPr>
          <p:cNvSpPr>
            <a:spLocks noGrp="1"/>
          </p:cNvSpPr>
          <p:nvPr>
            <p:ph type="body" idx="1"/>
          </p:nvPr>
        </p:nvSpPr>
        <p:spPr/>
        <p:txBody>
          <a:bodyPr/>
          <a:lstStyle/>
          <a:p>
            <a:endParaRPr kumimoji="1" lang="en-US" altLang="ja-JP"/>
          </a:p>
        </p:txBody>
      </p:sp>
    </p:spTree>
    <p:extLst>
      <p:ext uri="{BB962C8B-B14F-4D97-AF65-F5344CB8AC3E}">
        <p14:creationId xmlns:p14="http://schemas.microsoft.com/office/powerpoint/2010/main" val="616389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r>
              <a:rPr kumimoji="1" lang="ja-JP" altLang="en-US"/>
              <a:t>施設養生実習の目的は、放射性物質による施設、資機材の汚染を防止する方法を習得することです。</a:t>
            </a:r>
            <a:endParaRPr kumimoji="1" lang="en-US" altLang="ja-JP" dirty="0"/>
          </a:p>
          <a:p>
            <a:r>
              <a:rPr kumimoji="1" lang="ja-JP" altLang="en-US"/>
              <a:t>準備としては、養生をする広さに応じて、シートや養生テープを準備します。モニターなどの養生に両面テープになった養生テープや筒形のビニールシートも活用すると良いです。</a:t>
            </a:r>
            <a:endParaRPr kumimoji="1" lang="en-US" altLang="ja-JP" dirty="0"/>
          </a:p>
          <a:p>
            <a:r>
              <a:rPr kumimoji="1" lang="ja-JP" altLang="en-US"/>
              <a:t>養生の目的は「</a:t>
            </a:r>
            <a:r>
              <a:rPr kumimoji="1" lang="ja-JP" altLang="en-US" sz="1200" b="1" i="0" u="sng" kern="1200">
                <a:solidFill>
                  <a:schemeClr val="tx1"/>
                </a:solidFill>
                <a:effectLst/>
                <a:latin typeface="+mn-lt"/>
                <a:ea typeface="+mn-ea"/>
                <a:cs typeface="+mn-cs"/>
              </a:rPr>
              <a:t>放射性物質による施設・機材（床・壁・棚や資機材）の汚染を防止すること。</a:t>
            </a:r>
            <a:r>
              <a:rPr kumimoji="1" lang="ja-JP" altLang="en-US" sz="1200" b="0" i="0" kern="1200">
                <a:solidFill>
                  <a:schemeClr val="tx1"/>
                </a:solidFill>
                <a:effectLst/>
                <a:latin typeface="+mn-lt"/>
                <a:ea typeface="+mn-ea"/>
                <a:cs typeface="+mn-cs"/>
              </a:rPr>
              <a:t> 」です。</a:t>
            </a:r>
            <a:endParaRPr kumimoji="1" lang="en-US" altLang="ja-JP" sz="1200" b="0" i="0" kern="1200" dirty="0">
              <a:solidFill>
                <a:schemeClr val="tx1"/>
              </a:solidFill>
              <a:effectLst/>
              <a:latin typeface="+mn-lt"/>
              <a:ea typeface="+mn-ea"/>
              <a:cs typeface="+mn-cs"/>
            </a:endParaRPr>
          </a:p>
          <a:p>
            <a:r>
              <a:rPr kumimoji="1" lang="ja-JP" altLang="en-US" sz="1200" b="0" i="0" kern="1200">
                <a:solidFill>
                  <a:schemeClr val="tx1"/>
                </a:solidFill>
                <a:effectLst/>
                <a:latin typeface="+mn-lt"/>
                <a:ea typeface="+mn-ea"/>
                <a:cs typeface="+mn-cs"/>
              </a:rPr>
              <a:t>養生をしないことで施設が汚染した場合でも、医療者等への健康影響などは起きる可能性はほぼありませんが、風評被害が起きる可能性や、除染に伴い通常診療が復旧するまでに時間がかかります。受け入れ傷病者の到着までに十分な時間がない場合は、受け入れと診療の開始を優先します。受講生の施設で養生に必要な資機材の数や養生に必要な時間を訓練等で検証しておくことを説明します。</a:t>
            </a:r>
            <a:endParaRPr kumimoji="1" lang="en-US" altLang="ja-JP" sz="1200" b="0" i="0" kern="1200" dirty="0">
              <a:solidFill>
                <a:schemeClr val="tx1"/>
              </a:solidFill>
              <a:effectLst/>
              <a:latin typeface="+mn-lt"/>
              <a:ea typeface="+mn-ea"/>
              <a:cs typeface="+mn-cs"/>
            </a:endParaRPr>
          </a:p>
          <a:p>
            <a:r>
              <a:rPr kumimoji="1" lang="ja-JP" altLang="en-US" sz="1200" b="0" i="0" kern="1200">
                <a:solidFill>
                  <a:schemeClr val="tx1"/>
                </a:solidFill>
                <a:effectLst/>
                <a:latin typeface="+mn-lt"/>
                <a:ea typeface="+mn-ea"/>
                <a:cs typeface="+mn-cs"/>
              </a:rPr>
              <a:t>ホットゾーンの設定範囲は、ホットゾーンで対応する人数が無理なくストレッチャーの周囲で処置できる程度の広さとします。</a:t>
            </a:r>
            <a:endParaRPr kumimoji="1" lang="en-US" altLang="ja-JP"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69549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r>
              <a:rPr kumimoji="1" lang="ja-JP" altLang="en-US"/>
              <a:t>養生実習の</a:t>
            </a:r>
            <a:r>
              <a:rPr lang="ja-JP" altLang="en-US"/>
              <a:t>手順と</a:t>
            </a:r>
            <a:r>
              <a:rPr kumimoji="1" lang="ja-JP" altLang="en-US"/>
              <a:t>ポイントです。</a:t>
            </a:r>
            <a:endParaRPr kumimoji="1" lang="en-US" altLang="ja-JP" dirty="0"/>
          </a:p>
          <a:p>
            <a:pPr marL="228600" indent="-228600">
              <a:buFont typeface="+mj-lt"/>
              <a:buAutoNum type="arabicPeriod"/>
            </a:pPr>
            <a:r>
              <a:rPr kumimoji="1" lang="ja-JP" altLang="en-US"/>
              <a:t>養生の範囲を決め、不要な医療機材等を部屋の外に出します。</a:t>
            </a:r>
            <a:endParaRPr kumimoji="1" lang="en-US" altLang="ja-JP" dirty="0"/>
          </a:p>
          <a:p>
            <a:pPr marL="228600" indent="-228600">
              <a:buFont typeface="+mj-lt"/>
              <a:buAutoNum type="arabicPeriod"/>
            </a:pPr>
            <a:r>
              <a:rPr lang="ja-JP" altLang="en-US"/>
              <a:t>ビニールシート、ポリエチレンろ紙シートでの養生</a:t>
            </a:r>
            <a:endParaRPr kumimoji="1" lang="en-US" altLang="ja-JP" dirty="0"/>
          </a:p>
          <a:p>
            <a:r>
              <a:rPr kumimoji="1" lang="ja-JP" altLang="en-US" sz="1200" b="0" i="0" kern="1200">
                <a:solidFill>
                  <a:schemeClr val="tx1"/>
                </a:solidFill>
                <a:effectLst/>
                <a:latin typeface="+mn-lt"/>
                <a:ea typeface="+mn-ea"/>
                <a:cs typeface="+mn-cs"/>
              </a:rPr>
              <a:t>床</a:t>
            </a:r>
            <a:r>
              <a:rPr lang="ja-JP" altLang="en-US"/>
              <a:t>；</a:t>
            </a:r>
            <a:r>
              <a:rPr kumimoji="1" lang="ja-JP" altLang="en-US" sz="1200" b="0" i="0" kern="1200">
                <a:solidFill>
                  <a:schemeClr val="tx1"/>
                </a:solidFill>
                <a:effectLst/>
                <a:latin typeface="+mn-lt"/>
                <a:ea typeface="+mn-ea"/>
                <a:cs typeface="+mn-cs"/>
              </a:rPr>
              <a:t>養生の順番は、床からビニールシート、ポリエチレンろ紙の順番です。 </a:t>
            </a:r>
          </a:p>
          <a:p>
            <a:pPr marL="317500" rtl="0" fontAlgn="base"/>
            <a:r>
              <a:rPr kumimoji="1" lang="ja-JP" altLang="en-US" sz="1200" b="0" i="0" kern="1200">
                <a:solidFill>
                  <a:schemeClr val="tx1"/>
                </a:solidFill>
                <a:effectLst/>
                <a:latin typeface="+mn-lt"/>
                <a:ea typeface="+mn-ea"/>
                <a:cs typeface="+mn-cs"/>
              </a:rPr>
              <a:t>ろ紙にはザラザラしている紙部分が表、コーディングしている部分が裏で、必ず表裏を確認します。紙部分で液体を吸収し、コーティング部分で染み込むことを防止することができます。</a:t>
            </a:r>
          </a:p>
          <a:p>
            <a:pPr marL="317500" indent="-317500"/>
            <a:r>
              <a:rPr kumimoji="1" lang="ja-JP" altLang="en-US" sz="1200" b="0" i="0" kern="1200">
                <a:solidFill>
                  <a:schemeClr val="tx1"/>
                </a:solidFill>
                <a:effectLst/>
                <a:latin typeface="+mn-lt"/>
                <a:ea typeface="+mn-ea"/>
                <a:cs typeface="+mn-cs"/>
              </a:rPr>
              <a:t>壁</a:t>
            </a:r>
            <a:r>
              <a:rPr lang="ja-JP" altLang="en-US"/>
              <a:t>；</a:t>
            </a:r>
            <a:r>
              <a:rPr kumimoji="1" lang="ja-JP" altLang="en-US" sz="1200" b="0" i="0" kern="1200">
                <a:solidFill>
                  <a:schemeClr val="tx1"/>
                </a:solidFill>
                <a:effectLst/>
                <a:latin typeface="+mn-lt"/>
                <a:ea typeface="+mn-ea"/>
                <a:cs typeface="+mn-cs"/>
              </a:rPr>
              <a:t>ビニールシートなどで養生しますが、マスカーを利用すると壁の養生が簡単です。窓を作るときは養生テープで補強すると良いです。 　　</a:t>
            </a:r>
          </a:p>
          <a:p>
            <a:pPr marL="317500" rtl="0" fontAlgn="base"/>
            <a:r>
              <a:rPr kumimoji="1" lang="ja-JP" altLang="en-US" sz="1200" b="0" i="0" kern="1200">
                <a:solidFill>
                  <a:schemeClr val="tx1"/>
                </a:solidFill>
                <a:effectLst/>
                <a:latin typeface="+mn-lt"/>
                <a:ea typeface="+mn-ea"/>
                <a:cs typeface="+mn-cs"/>
              </a:rPr>
              <a:t>棚などある場合には、必要なものは先に出して準備しておくことが望ましいですが、必要に応じて取り出し用の窓を作成</a:t>
            </a:r>
            <a:r>
              <a:rPr lang="ja-JP" altLang="en-US"/>
              <a:t>します。</a:t>
            </a:r>
            <a:r>
              <a:rPr kumimoji="1" lang="ja-JP" altLang="en-US" sz="1200" b="0" i="0" kern="1200">
                <a:solidFill>
                  <a:schemeClr val="tx1"/>
                </a:solidFill>
                <a:effectLst/>
                <a:latin typeface="+mn-lt"/>
                <a:ea typeface="+mn-ea"/>
                <a:cs typeface="+mn-cs"/>
              </a:rPr>
              <a:t>その際に、養生テープで補強するとビニールシートやマスカーが裂けにくくなります。 </a:t>
            </a:r>
          </a:p>
          <a:p>
            <a:pPr marL="228600" indent="-228600" rtl="0" fontAlgn="base">
              <a:buFont typeface="+mj-lt"/>
              <a:buAutoNum type="arabicPeriod" startAt="3"/>
            </a:pPr>
            <a:r>
              <a:rPr kumimoji="1" lang="ja-JP" altLang="en-US" sz="1200" b="0" i="0" kern="1200">
                <a:solidFill>
                  <a:schemeClr val="tx1"/>
                </a:solidFill>
                <a:effectLst/>
                <a:latin typeface="+mn-lt"/>
                <a:ea typeface="+mn-ea"/>
                <a:cs typeface="+mn-cs"/>
              </a:rPr>
              <a:t> ホット</a:t>
            </a:r>
            <a:r>
              <a:rPr lang="ja-JP" altLang="en-US"/>
              <a:t>ゾーンの境界を明示します。床に線を引くだけでは、診療中にはみ出してしまうので、物理的にロープ等で区切る方が良いです。</a:t>
            </a:r>
            <a:endParaRPr lang="en-US" altLang="ja-JP" dirty="0"/>
          </a:p>
          <a:p>
            <a:pPr marL="228600" indent="-228600" rtl="0" fontAlgn="base">
              <a:buFont typeface="+mj-lt"/>
              <a:buAutoNum type="arabicPeriod" startAt="3"/>
            </a:pPr>
            <a:r>
              <a:rPr lang="ja-JP" altLang="en-US"/>
              <a:t>ストレッチャーやモニター等の医療機材を配置し、周囲で問題なく診療できる広さが確保できているか確認します。</a:t>
            </a:r>
            <a:endParaRPr lang="en-US" altLang="ja-JP" dirty="0"/>
          </a:p>
        </p:txBody>
      </p:sp>
    </p:spTree>
    <p:extLst>
      <p:ext uri="{BB962C8B-B14F-4D97-AF65-F5344CB8AC3E}">
        <p14:creationId xmlns:p14="http://schemas.microsoft.com/office/powerpoint/2010/main" val="1910224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a:xfrm>
            <a:off x="685800" y="3887785"/>
            <a:ext cx="5486400" cy="4826724"/>
          </a:xfrm>
        </p:spPr>
        <p:txBody>
          <a:bodyPr/>
          <a:lstStyle/>
          <a:p>
            <a:r>
              <a:rPr kumimoji="1" lang="ja-JP" altLang="en-US"/>
              <a:t>医療機材の養生のポイントです。実習の時間に応じて実施します。実習しない場合は、展示等で説明します。</a:t>
            </a:r>
            <a:endParaRPr kumimoji="1" lang="en-US" altLang="ja-JP" dirty="0"/>
          </a:p>
          <a:p>
            <a:pPr rtl="0" fontAlgn="base"/>
            <a:endParaRPr kumimoji="1" lang="en-US" altLang="ja-JP" sz="1200" b="0" i="0" kern="1200" dirty="0">
              <a:solidFill>
                <a:schemeClr val="tx1"/>
              </a:solidFill>
              <a:effectLst/>
              <a:latin typeface="+mn-lt"/>
              <a:ea typeface="+mn-ea"/>
              <a:cs typeface="+mn-cs"/>
            </a:endParaRPr>
          </a:p>
          <a:p>
            <a:r>
              <a:rPr kumimoji="1" lang="ja-JP" altLang="en-US" sz="1200" b="0" i="0" kern="1200">
                <a:solidFill>
                  <a:schemeClr val="tx1"/>
                </a:solidFill>
                <a:effectLst/>
                <a:latin typeface="+mn-lt"/>
                <a:ea typeface="+mn-ea"/>
                <a:cs typeface="+mn-cs"/>
              </a:rPr>
              <a:t>医療機器</a:t>
            </a:r>
            <a:r>
              <a:rPr lang="ja-JP" altLang="en-US"/>
              <a:t>；</a:t>
            </a:r>
            <a:r>
              <a:rPr kumimoji="1" lang="ja-JP" altLang="en-US" sz="1200" b="0" i="0" kern="1200">
                <a:solidFill>
                  <a:schemeClr val="tx1"/>
                </a:solidFill>
                <a:effectLst/>
                <a:latin typeface="+mn-lt"/>
                <a:ea typeface="+mn-ea"/>
                <a:cs typeface="+mn-cs"/>
              </a:rPr>
              <a:t>モニター、輸液ポンプ、点滴台などマスカーやビニール袋、筒状のビニールシートを利用して養生します。なお電源を必要とする医療機器などは、ビニール袋の場合全体にかぶせると排熱の問題があるので注意が必要です。 </a:t>
            </a:r>
            <a:endParaRPr lang="en-US" altLang="ja-JP" dirty="0"/>
          </a:p>
          <a:p>
            <a:r>
              <a:rPr kumimoji="1" lang="ja-JP" altLang="en-US" sz="1200" b="0" i="0" kern="1200">
                <a:solidFill>
                  <a:schemeClr val="tx1"/>
                </a:solidFill>
                <a:effectLst/>
                <a:latin typeface="+mn-lt"/>
                <a:ea typeface="+mn-ea"/>
                <a:cs typeface="+mn-cs"/>
              </a:rPr>
              <a:t>液晶パネルやボタンなど触れる部分のみ養生でも</a:t>
            </a:r>
            <a:r>
              <a:rPr lang="ja-JP" altLang="en-US"/>
              <a:t>良いです</a:t>
            </a:r>
            <a:r>
              <a:rPr kumimoji="1" lang="ja-JP" altLang="en-US" sz="1200" b="0" i="0" kern="1200">
                <a:solidFill>
                  <a:schemeClr val="tx1"/>
                </a:solidFill>
                <a:effectLst/>
                <a:latin typeface="+mn-lt"/>
                <a:ea typeface="+mn-ea"/>
                <a:cs typeface="+mn-cs"/>
              </a:rPr>
              <a:t>。 </a:t>
            </a:r>
          </a:p>
          <a:p>
            <a:pPr rtl="0" fontAlgn="base"/>
            <a:r>
              <a:rPr kumimoji="1" lang="ja-JP" altLang="en-US" sz="1200" b="0" i="0" kern="1200">
                <a:solidFill>
                  <a:schemeClr val="tx1"/>
                </a:solidFill>
                <a:effectLst/>
                <a:latin typeface="+mn-lt"/>
                <a:ea typeface="+mn-ea"/>
                <a:cs typeface="+mn-cs"/>
              </a:rPr>
              <a:t>ケーブル類は、傘袋など筒状のビニールを利用して養生します。 （可能であれば使い捨てのものを使用します。）</a:t>
            </a:r>
            <a:endParaRPr kumimoji="1" lang="en-US" altLang="ja-JP" sz="1200" b="0" i="0" kern="1200" dirty="0">
              <a:solidFill>
                <a:schemeClr val="tx1"/>
              </a:solidFill>
              <a:effectLst/>
              <a:latin typeface="+mn-lt"/>
              <a:ea typeface="+mn-ea"/>
              <a:cs typeface="+mn-cs"/>
            </a:endParaRPr>
          </a:p>
          <a:p>
            <a:pPr rtl="0" fontAlgn="base"/>
            <a:r>
              <a:rPr kumimoji="1" lang="ja-JP" altLang="en-US" sz="1200" b="0" i="0" kern="1200">
                <a:solidFill>
                  <a:schemeClr val="tx1"/>
                </a:solidFill>
                <a:effectLst/>
                <a:latin typeface="+mn-lt"/>
                <a:ea typeface="+mn-ea"/>
                <a:cs typeface="+mn-cs"/>
              </a:rPr>
              <a:t>ストレッチャー、ポータブル撮影機、放射線測定器の養生も説明します。</a:t>
            </a:r>
            <a:endParaRPr kumimoji="1" lang="en-US" altLang="ja-JP" sz="1200" b="0" i="0" kern="1200" dirty="0">
              <a:solidFill>
                <a:schemeClr val="tx1"/>
              </a:solidFill>
              <a:effectLst/>
              <a:latin typeface="+mn-lt"/>
              <a:ea typeface="+mn-ea"/>
              <a:cs typeface="+mn-cs"/>
            </a:endParaRPr>
          </a:p>
          <a:p>
            <a:pPr rtl="0" fontAlgn="base"/>
            <a:endParaRPr kumimoji="1" lang="en-US" altLang="ja-JP" sz="1200" b="0" i="0" kern="1200" dirty="0">
              <a:solidFill>
                <a:schemeClr val="tx1"/>
              </a:solidFill>
              <a:effectLst/>
              <a:latin typeface="+mn-lt"/>
              <a:ea typeface="+mn-ea"/>
              <a:cs typeface="+mn-cs"/>
            </a:endParaRPr>
          </a:p>
          <a:p>
            <a:pPr rtl="0" fontAlgn="base"/>
            <a:r>
              <a:rPr kumimoji="1" lang="ja-JP" altLang="en-US" sz="1200" b="0" i="0" kern="1200">
                <a:solidFill>
                  <a:schemeClr val="tx1"/>
                </a:solidFill>
                <a:effectLst/>
                <a:latin typeface="+mn-lt"/>
                <a:ea typeface="+mn-ea"/>
                <a:cs typeface="+mn-cs"/>
              </a:rPr>
              <a:t>物品の搬出；</a:t>
            </a:r>
            <a:r>
              <a:rPr lang="ja-JP" altLang="en-US"/>
              <a:t>カセッテや核種同定するための検体などをコールドゾーンへ物品を出す場合には、かならず直接法（サーベイメータで直接測定する）もしくは間接法（拭き取りを行いその拭き取ったものを測定する）の</a:t>
            </a:r>
            <a:r>
              <a:rPr lang="ja-JP" altLang="en-US" b="1" u="sng"/>
              <a:t>汚染検査を実施することが必要です。</a:t>
            </a:r>
            <a:r>
              <a:rPr lang="ja-JP" altLang="en-US"/>
              <a:t> </a:t>
            </a:r>
            <a:endParaRPr lang="en-US" altLang="ja-JP" dirty="0"/>
          </a:p>
          <a:p>
            <a:pPr rtl="0" fontAlgn="base"/>
            <a:endParaRPr kumimoji="1" lang="en-US" altLang="ja-JP" sz="1200" b="0" i="0" kern="1200" dirty="0">
              <a:solidFill>
                <a:schemeClr val="tx1"/>
              </a:solidFill>
              <a:effectLst/>
              <a:latin typeface="+mn-lt"/>
              <a:ea typeface="+mn-ea"/>
              <a:cs typeface="+mn-cs"/>
            </a:endParaRPr>
          </a:p>
          <a:p>
            <a:pPr rtl="0" fontAlgn="base"/>
            <a:r>
              <a:rPr kumimoji="1" lang="ja-JP" altLang="en-US" sz="1200" b="0" i="0" kern="1200">
                <a:solidFill>
                  <a:schemeClr val="tx1"/>
                </a:solidFill>
                <a:effectLst/>
                <a:latin typeface="+mn-lt"/>
                <a:ea typeface="+mn-ea"/>
                <a:cs typeface="+mn-cs"/>
              </a:rPr>
              <a:t>撤去後；ホットゾーン・ウォームゾーン内にある床・壁・医療機器などすべて汚染検査を実施します。汚染があった場合には、切り取りなどを行い廃棄物として扱います。その際はマーカーなどで汚染ありと記載し周知します。</a:t>
            </a:r>
          </a:p>
          <a:p>
            <a:pPr rtl="0" fontAlgn="base"/>
            <a:r>
              <a:rPr kumimoji="1" lang="ja-JP" altLang="en-US" sz="1200" b="0" i="0" kern="1200">
                <a:solidFill>
                  <a:schemeClr val="tx1"/>
                </a:solidFill>
                <a:effectLst/>
                <a:latin typeface="+mn-lt"/>
                <a:ea typeface="+mn-ea"/>
                <a:cs typeface="+mn-cs"/>
              </a:rPr>
              <a:t> </a:t>
            </a:r>
            <a:endParaRPr kumimoji="1" lang="en-US" altLang="ja-JP" sz="1200" b="0" i="0" kern="1200" dirty="0">
              <a:solidFill>
                <a:schemeClr val="tx1"/>
              </a:solidFill>
              <a:effectLst/>
              <a:latin typeface="+mn-lt"/>
              <a:ea typeface="+mn-ea"/>
              <a:cs typeface="+mn-cs"/>
            </a:endParaRPr>
          </a:p>
          <a:p>
            <a:pPr rtl="0" fontAlgn="base"/>
            <a:r>
              <a:rPr kumimoji="1" lang="ja-JP" altLang="en-US" sz="1200" b="0" i="0" kern="1200">
                <a:solidFill>
                  <a:schemeClr val="tx1"/>
                </a:solidFill>
                <a:effectLst/>
                <a:latin typeface="+mn-lt"/>
                <a:ea typeface="+mn-ea"/>
                <a:cs typeface="+mn-cs"/>
              </a:rPr>
              <a:t>汚染物；除染で使用した物品、</a:t>
            </a:r>
            <a:r>
              <a:rPr kumimoji="1" lang="en-US" altLang="ja-JP" sz="1200" b="0" i="0" kern="1200" dirty="0">
                <a:solidFill>
                  <a:schemeClr val="tx1"/>
                </a:solidFill>
                <a:effectLst/>
                <a:latin typeface="+mn-lt"/>
                <a:ea typeface="+mn-ea"/>
                <a:cs typeface="+mn-cs"/>
              </a:rPr>
              <a:t>PPE</a:t>
            </a:r>
            <a:r>
              <a:rPr kumimoji="1" lang="ja-JP" altLang="en-US" sz="1200" b="0" i="0" kern="1200">
                <a:solidFill>
                  <a:schemeClr val="tx1"/>
                </a:solidFill>
                <a:effectLst/>
                <a:latin typeface="+mn-lt"/>
                <a:ea typeface="+mn-ea"/>
                <a:cs typeface="+mn-cs"/>
              </a:rPr>
              <a:t>、養生など汚染物については、施設にて施錠できる場所で保管し、みだりに入室できないよう管理</a:t>
            </a:r>
            <a:r>
              <a:rPr lang="ja-JP" altLang="en-US"/>
              <a:t>します</a:t>
            </a:r>
            <a:r>
              <a:rPr kumimoji="1" lang="ja-JP" altLang="en-US" sz="1200" b="0" i="0" kern="1200">
                <a:solidFill>
                  <a:schemeClr val="tx1"/>
                </a:solidFill>
                <a:effectLst/>
                <a:latin typeface="+mn-lt"/>
                <a:ea typeface="+mn-ea"/>
                <a:cs typeface="+mn-cs"/>
              </a:rPr>
              <a:t>。原子力発電所の事故では、事業者が引き取ります。</a:t>
            </a:r>
            <a:r>
              <a:rPr kumimoji="1" lang="ja-JP" altLang="en-US" sz="1200" b="1" i="0" kern="1200">
                <a:solidFill>
                  <a:schemeClr val="tx1"/>
                </a:solidFill>
                <a:effectLst/>
                <a:latin typeface="+mn-lt"/>
                <a:ea typeface="+mn-ea"/>
                <a:cs typeface="+mn-cs"/>
              </a:rPr>
              <a:t>実習で養生を撤去した後の汚染物となるゴミの量を確認します。</a:t>
            </a:r>
            <a:endParaRPr kumimoji="1" lang="en-US" altLang="ja-JP" sz="1200" b="1"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65939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ADD5853C-A4A3-4BFC-F52A-6D290F5DE38E}"/>
              </a:ext>
            </a:extLst>
          </p:cNvPr>
          <p:cNvCxnSpPr>
            <a:cxnSpLocks/>
          </p:cNvCxnSpPr>
          <p:nvPr userDrawn="1"/>
        </p:nvCxnSpPr>
        <p:spPr>
          <a:xfrm>
            <a:off x="337050" y="2635226"/>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38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B57A6125-1F21-3816-E7D7-328FE8290AFF}"/>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419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3884803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4830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28650" y="907777"/>
            <a:ext cx="7886700" cy="372494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B8F35815-6E64-8D28-836A-E180A2487EFE}"/>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234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FF8E231B-1F6D-3F12-AC75-FB98AB287825}"/>
              </a:ext>
            </a:extLst>
          </p:cNvPr>
          <p:cNvCxnSpPr>
            <a:cxnSpLocks/>
          </p:cNvCxnSpPr>
          <p:nvPr userDrawn="1"/>
        </p:nvCxnSpPr>
        <p:spPr>
          <a:xfrm>
            <a:off x="337050" y="3421856"/>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362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53B3FAE0-9139-42DE-6814-7CCE0361FDC8}"/>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420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1878806"/>
            <a:ext cx="3868340"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1878806"/>
            <a:ext cx="3887391"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10" name="Straight Connector 7">
            <a:extLst>
              <a:ext uri="{FF2B5EF4-FFF2-40B4-BE49-F238E27FC236}">
                <a16:creationId xmlns:a16="http://schemas.microsoft.com/office/drawing/2014/main" id="{74EDCB27-6952-51CD-E991-751C483CC92C}"/>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45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48301"/>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6" name="Straight Connector 7">
            <a:extLst>
              <a:ext uri="{FF2B5EF4-FFF2-40B4-BE49-F238E27FC236}">
                <a16:creationId xmlns:a16="http://schemas.microsoft.com/office/drawing/2014/main" id="{1FF17A07-F905-C713-84B6-1A543A62E8A6}"/>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585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1298546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635C1F2C-0E2B-BE15-D279-E2586E8D6F58}"/>
              </a:ext>
            </a:extLst>
          </p:cNvPr>
          <p:cNvCxnSpPr>
            <a:cxnSpLocks/>
          </p:cNvCxnSpPr>
          <p:nvPr userDrawn="1"/>
        </p:nvCxnSpPr>
        <p:spPr>
          <a:xfrm>
            <a:off x="629841" y="1519084"/>
            <a:ext cx="2949178"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776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F1D1FAE2-7806-46BF-99D4-60088659DEA9}"/>
              </a:ext>
            </a:extLst>
          </p:cNvPr>
          <p:cNvCxnSpPr>
            <a:cxnSpLocks/>
          </p:cNvCxnSpPr>
          <p:nvPr userDrawn="1"/>
        </p:nvCxnSpPr>
        <p:spPr>
          <a:xfrm>
            <a:off x="629841" y="1519084"/>
            <a:ext cx="2949178"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64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374899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notesSlide" Target="../notesSlides/notesSlide4.xml"/><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D6749-2914-2F0E-1413-2AE3793BF54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16887CF-6C58-D652-5554-65EE2DC397B7}"/>
              </a:ext>
            </a:extLst>
          </p:cNvPr>
          <p:cNvSpPr>
            <a:spLocks noGrp="1"/>
          </p:cNvSpPr>
          <p:nvPr>
            <p:ph type="title"/>
          </p:nvPr>
        </p:nvSpPr>
        <p:spPr/>
        <p:txBody>
          <a:bodyPr/>
          <a:lstStyle/>
          <a:p>
            <a:r>
              <a:rPr kumimoji="1" lang="ja-JP" altLang="en-US"/>
              <a:t>講義３</a:t>
            </a:r>
            <a:br>
              <a:rPr kumimoji="1" lang="en-US" altLang="ja-JP"/>
            </a:br>
            <a:r>
              <a:rPr lang="ja-JP" altLang="en-US"/>
              <a:t>施設養生実習</a:t>
            </a:r>
            <a:endParaRPr kumimoji="1" lang="ja-JP" altLang="en-US"/>
          </a:p>
        </p:txBody>
      </p:sp>
      <p:sp>
        <p:nvSpPr>
          <p:cNvPr id="3" name="テキスト プレースホルダー 2">
            <a:extLst>
              <a:ext uri="{FF2B5EF4-FFF2-40B4-BE49-F238E27FC236}">
                <a16:creationId xmlns:a16="http://schemas.microsoft.com/office/drawing/2014/main" id="{E5545743-6539-AC35-8B10-F02E50508611}"/>
              </a:ext>
            </a:extLst>
          </p:cNvPr>
          <p:cNvSpPr>
            <a:spLocks noGrp="1"/>
          </p:cNvSpPr>
          <p:nvPr>
            <p:ph type="body" idx="1"/>
          </p:nvPr>
        </p:nvSpPr>
        <p:spPr/>
        <p:txBody>
          <a:bodyPr vert="horz" lIns="91440" tIns="45720" rIns="91440" bIns="45720" rtlCol="0" anchor="t">
            <a:normAutofit/>
          </a:bodyPr>
          <a:lstStyle/>
          <a:p>
            <a:r>
              <a:rPr kumimoji="1" lang="ja-JP" altLang="en-US">
                <a:ea typeface="游ゴシック"/>
              </a:rPr>
              <a:t>講師養成研修</a:t>
            </a:r>
            <a:r>
              <a:rPr lang="ja-JP"/>
              <a:t>　</a:t>
            </a:r>
            <a:r>
              <a:rPr lang="en-US" altLang="ja-JP">
                <a:ea typeface="Calibri"/>
              </a:rPr>
              <a:t>Ver.202602</a:t>
            </a:r>
            <a:endParaRPr kumimoji="1" lang="ja-JP" altLang="en-US"/>
          </a:p>
        </p:txBody>
      </p:sp>
    </p:spTree>
    <p:extLst>
      <p:ext uri="{BB962C8B-B14F-4D97-AF65-F5344CB8AC3E}">
        <p14:creationId xmlns:p14="http://schemas.microsoft.com/office/powerpoint/2010/main" val="561834312"/>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5FC05-A5CB-79DC-11BF-9A4EF71B7D19}"/>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E60039E4-6CAD-8F34-23AF-A165B7301AF5}"/>
              </a:ext>
            </a:extLst>
          </p:cNvPr>
          <p:cNvSpPr>
            <a:spLocks noGrp="1"/>
          </p:cNvSpPr>
          <p:nvPr>
            <p:ph type="title"/>
          </p:nvPr>
        </p:nvSpPr>
        <p:spPr/>
        <p:txBody>
          <a:bodyPr/>
          <a:lstStyle/>
          <a:p>
            <a:r>
              <a:rPr lang="ja-JP" altLang="en-US"/>
              <a:t>施設養生実習</a:t>
            </a:r>
          </a:p>
        </p:txBody>
      </p:sp>
      <p:sp>
        <p:nvSpPr>
          <p:cNvPr id="5" name="コンテンツ プレースホルダー 4">
            <a:extLst>
              <a:ext uri="{FF2B5EF4-FFF2-40B4-BE49-F238E27FC236}">
                <a16:creationId xmlns:a16="http://schemas.microsoft.com/office/drawing/2014/main" id="{96CC022A-9556-373B-BEB8-0773B48EF151}"/>
              </a:ext>
            </a:extLst>
          </p:cNvPr>
          <p:cNvSpPr>
            <a:spLocks noGrp="1"/>
          </p:cNvSpPr>
          <p:nvPr>
            <p:ph idx="1"/>
          </p:nvPr>
        </p:nvSpPr>
        <p:spPr>
          <a:xfrm>
            <a:off x="337050" y="961903"/>
            <a:ext cx="8469900" cy="3997724"/>
          </a:xfrm>
        </p:spPr>
        <p:txBody>
          <a:bodyPr>
            <a:normAutofit/>
          </a:bodyPr>
          <a:lstStyle/>
          <a:p>
            <a:pPr marL="1237060" indent="-1237060">
              <a:buNone/>
            </a:pPr>
            <a:r>
              <a:rPr lang="en-US" altLang="ja-JP" sz="2400"/>
              <a:t>【</a:t>
            </a:r>
            <a:r>
              <a:rPr lang="ja-JP" altLang="en-US" sz="2400"/>
              <a:t>目的</a:t>
            </a:r>
            <a:r>
              <a:rPr lang="en-US" altLang="ja-JP" sz="2400"/>
              <a:t>】</a:t>
            </a:r>
            <a:r>
              <a:rPr lang="ja-JP" altLang="en-US" sz="2400"/>
              <a:t>放射性物質による室内（床・壁・棚や資機材）への汚染拡大を防止する方法を習得する。</a:t>
            </a:r>
            <a:endParaRPr lang="en-US" altLang="ja-JP" sz="2400"/>
          </a:p>
          <a:p>
            <a:pPr marL="0" indent="0">
              <a:buNone/>
            </a:pPr>
            <a:r>
              <a:rPr lang="en-US" altLang="ja-JP" sz="2400"/>
              <a:t>【</a:t>
            </a:r>
            <a:r>
              <a:rPr lang="ja-JP" altLang="en-US" sz="2400"/>
              <a:t>時間</a:t>
            </a:r>
            <a:r>
              <a:rPr lang="en-US" altLang="ja-JP" sz="2400"/>
              <a:t>】30</a:t>
            </a:r>
            <a:r>
              <a:rPr lang="ja-JP" altLang="en-US" sz="2400"/>
              <a:t>分</a:t>
            </a:r>
            <a:endParaRPr lang="en-US" altLang="ja-JP" sz="2400"/>
          </a:p>
          <a:p>
            <a:pPr marL="0" indent="0">
              <a:buNone/>
            </a:pPr>
            <a:r>
              <a:rPr lang="en-US" altLang="ja-JP" sz="2400"/>
              <a:t>【</a:t>
            </a:r>
            <a:r>
              <a:rPr lang="ja-JP" altLang="en-US" sz="2400"/>
              <a:t>準備</a:t>
            </a:r>
            <a:r>
              <a:rPr lang="en-US" altLang="ja-JP" sz="2400"/>
              <a:t>】</a:t>
            </a:r>
          </a:p>
          <a:p>
            <a:pPr lvl="1"/>
            <a:r>
              <a:rPr lang="ja-JP" altLang="en-US" sz="2400"/>
              <a:t>ビニールシート、ポリエチレンろ紙、マスカー、養生テープ；養生する広さに合わせて準備する。</a:t>
            </a:r>
            <a:endParaRPr lang="en-US" altLang="ja-JP" sz="2400"/>
          </a:p>
          <a:p>
            <a:pPr lvl="1"/>
            <a:r>
              <a:rPr lang="ja-JP" altLang="en-US" sz="2400"/>
              <a:t>ビニール袋</a:t>
            </a:r>
            <a:endParaRPr lang="en-US" altLang="ja-JP" sz="2400"/>
          </a:p>
          <a:p>
            <a:pPr lvl="1"/>
            <a:r>
              <a:rPr lang="ja-JP" altLang="en-US" sz="2400"/>
              <a:t>ハサミ</a:t>
            </a:r>
            <a:endParaRPr lang="en-US" altLang="ja-JP" sz="2400"/>
          </a:p>
          <a:p>
            <a:pPr lvl="1"/>
            <a:r>
              <a:rPr lang="ja-JP" altLang="en-US" sz="2400"/>
              <a:t>ロープ等；ホットゾーンとコールドゾーンの境界を明示する。</a:t>
            </a:r>
            <a:endParaRPr lang="en-US" altLang="ja-JP" sz="2400"/>
          </a:p>
        </p:txBody>
      </p:sp>
      <p:sp>
        <p:nvSpPr>
          <p:cNvPr id="2" name="テキスト ボックス 1">
            <a:extLst>
              <a:ext uri="{FF2B5EF4-FFF2-40B4-BE49-F238E27FC236}">
                <a16:creationId xmlns:a16="http://schemas.microsoft.com/office/drawing/2014/main" id="{B2B6B76E-8FE7-9D51-1CEA-2F8ED43B7532}"/>
              </a:ext>
            </a:extLst>
          </p:cNvPr>
          <p:cNvSpPr txBox="1"/>
          <p:nvPr/>
        </p:nvSpPr>
        <p:spPr>
          <a:xfrm>
            <a:off x="8486128" y="0"/>
            <a:ext cx="574196"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講義３</a:t>
            </a:r>
          </a:p>
        </p:txBody>
      </p:sp>
      <p:pic>
        <p:nvPicPr>
          <p:cNvPr id="7" name="講師-講義3-1">
            <a:hlinkClick r:id="" action="ppaction://media"/>
            <a:extLst>
              <a:ext uri="{FF2B5EF4-FFF2-40B4-BE49-F238E27FC236}">
                <a16:creationId xmlns:a16="http://schemas.microsoft.com/office/drawing/2014/main" id="{C29CEC3D-ACC9-FEB2-8BCD-E490293F3A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0264" y="4533900"/>
            <a:ext cx="609600" cy="609600"/>
          </a:xfrm>
          <a:prstGeom prst="rect">
            <a:avLst/>
          </a:prstGeom>
        </p:spPr>
      </p:pic>
    </p:spTree>
    <p:extLst>
      <p:ext uri="{BB962C8B-B14F-4D97-AF65-F5344CB8AC3E}">
        <p14:creationId xmlns:p14="http://schemas.microsoft.com/office/powerpoint/2010/main" val="4092087369"/>
      </p:ext>
    </p:extLst>
  </p:cSld>
  <p:clrMapOvr>
    <a:masterClrMapping/>
  </p:clrMapOvr>
  <mc:AlternateContent xmlns:mc="http://schemas.openxmlformats.org/markup-compatibility/2006" xmlns:p14="http://schemas.microsoft.com/office/powerpoint/2010/main">
    <mc:Choice Requires="p14">
      <p:transition spd="slow" p14:dur="3000" advClick="0" advTm="138000"/>
    </mc:Choice>
    <mc:Fallback xmlns="">
      <p:transition spd="slow" advClick="0" advTm="1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D13F74-2C8B-4C44-BA90-54AD2446CC00}"/>
              </a:ext>
            </a:extLst>
          </p:cNvPr>
          <p:cNvSpPr>
            <a:spLocks noGrp="1"/>
          </p:cNvSpPr>
          <p:nvPr>
            <p:ph type="title"/>
          </p:nvPr>
        </p:nvSpPr>
        <p:spPr/>
        <p:txBody>
          <a:bodyPr>
            <a:normAutofit/>
          </a:bodyPr>
          <a:lstStyle/>
          <a:p>
            <a:r>
              <a:rPr lang="ja-JP" altLang="en-US">
                <a:solidFill>
                  <a:prstClr val="black"/>
                </a:solidFill>
              </a:rPr>
              <a:t>施設養生実習</a:t>
            </a:r>
            <a:r>
              <a:rPr lang="en-US" altLang="ja-JP">
                <a:solidFill>
                  <a:prstClr val="black"/>
                </a:solidFill>
              </a:rPr>
              <a:t>【</a:t>
            </a:r>
            <a:r>
              <a:rPr lang="ja-JP" altLang="en-US"/>
              <a:t>内容・手順</a:t>
            </a:r>
            <a:r>
              <a:rPr lang="en-US" altLang="ja-JP">
                <a:solidFill>
                  <a:prstClr val="black"/>
                </a:solidFill>
              </a:rPr>
              <a:t>】</a:t>
            </a:r>
            <a:endParaRPr kumimoji="1" lang="ja-JP" altLang="en-US"/>
          </a:p>
        </p:txBody>
      </p:sp>
      <p:grpSp>
        <p:nvGrpSpPr>
          <p:cNvPr id="24" name="グループ化 23">
            <a:extLst>
              <a:ext uri="{FF2B5EF4-FFF2-40B4-BE49-F238E27FC236}">
                <a16:creationId xmlns:a16="http://schemas.microsoft.com/office/drawing/2014/main" id="{9E02A5BD-D058-7742-8AB0-E18B3CA3EFE6}"/>
              </a:ext>
            </a:extLst>
          </p:cNvPr>
          <p:cNvGrpSpPr/>
          <p:nvPr/>
        </p:nvGrpSpPr>
        <p:grpSpPr>
          <a:xfrm>
            <a:off x="348960" y="970729"/>
            <a:ext cx="2430001" cy="1491559"/>
            <a:chOff x="-727969" y="1562469"/>
            <a:chExt cx="1223576" cy="2510216"/>
          </a:xfrm>
        </p:grpSpPr>
        <p:sp>
          <p:nvSpPr>
            <p:cNvPr id="25" name="正方形/長方形 24">
              <a:extLst>
                <a:ext uri="{FF2B5EF4-FFF2-40B4-BE49-F238E27FC236}">
                  <a16:creationId xmlns:a16="http://schemas.microsoft.com/office/drawing/2014/main" id="{AE7FF938-8297-5F4B-9E33-6E68C8FEDC48}"/>
                </a:ext>
              </a:extLst>
            </p:cNvPr>
            <p:cNvSpPr/>
            <p:nvPr/>
          </p:nvSpPr>
          <p:spPr>
            <a:xfrm>
              <a:off x="-727969" y="1562469"/>
              <a:ext cx="1223576" cy="720000"/>
            </a:xfrm>
            <a:prstGeom prst="rec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床、壁の順に養生する</a:t>
              </a:r>
            </a:p>
          </p:txBody>
        </p:sp>
        <p:sp>
          <p:nvSpPr>
            <p:cNvPr id="26" name="正方形/長方形 25">
              <a:extLst>
                <a:ext uri="{FF2B5EF4-FFF2-40B4-BE49-F238E27FC236}">
                  <a16:creationId xmlns:a16="http://schemas.microsoft.com/office/drawing/2014/main" id="{A29E56B8-1B1D-7B4E-BA8D-3D3EC01A97A0}"/>
                </a:ext>
              </a:extLst>
            </p:cNvPr>
            <p:cNvSpPr/>
            <p:nvPr/>
          </p:nvSpPr>
          <p:spPr>
            <a:xfrm>
              <a:off x="-727969" y="2272685"/>
              <a:ext cx="1223576" cy="1800000"/>
            </a:xfrm>
            <a:prstGeom prst="rect">
              <a:avLst/>
            </a:prstGeom>
            <a:noFill/>
          </p:spPr>
          <p:style>
            <a:lnRef idx="1">
              <a:schemeClr val="accent3"/>
            </a:lnRef>
            <a:fillRef idx="2">
              <a:schemeClr val="accent3"/>
            </a:fillRef>
            <a:effectRef idx="1">
              <a:schemeClr val="accent3"/>
            </a:effectRef>
            <a:fontRef idx="minor">
              <a:schemeClr val="dk1"/>
            </a:fontRef>
          </p:style>
          <p:txBody>
            <a:bodyPr rtlCol="0" anchor="t"/>
            <a:lstStyle/>
            <a:p>
              <a:pPr marL="214313" marR="0" lvl="0" indent="-214313"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ホットゾーンの養生範囲は、処置台の周辺を無理なく歩ける広さ分にする。</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a:p>
              <a:pPr marL="214313" marR="0" lvl="0" indent="-214313"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ホットゾーン内に入れる医療機器は事前に養生し、不要物品はあらかじめ撤去する。</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p:txBody>
        </p:sp>
      </p:grpSp>
      <p:grpSp>
        <p:nvGrpSpPr>
          <p:cNvPr id="27" name="グループ化 26">
            <a:extLst>
              <a:ext uri="{FF2B5EF4-FFF2-40B4-BE49-F238E27FC236}">
                <a16:creationId xmlns:a16="http://schemas.microsoft.com/office/drawing/2014/main" id="{7CDA6448-DB37-0348-8E6A-72D20EE6FCA4}"/>
              </a:ext>
            </a:extLst>
          </p:cNvPr>
          <p:cNvGrpSpPr/>
          <p:nvPr/>
        </p:nvGrpSpPr>
        <p:grpSpPr>
          <a:xfrm>
            <a:off x="3187648" y="969385"/>
            <a:ext cx="2430001" cy="1502060"/>
            <a:chOff x="-727969" y="1562469"/>
            <a:chExt cx="1223576" cy="2527970"/>
          </a:xfrm>
        </p:grpSpPr>
        <p:sp>
          <p:nvSpPr>
            <p:cNvPr id="28" name="正方形/長方形 27">
              <a:extLst>
                <a:ext uri="{FF2B5EF4-FFF2-40B4-BE49-F238E27FC236}">
                  <a16:creationId xmlns:a16="http://schemas.microsoft.com/office/drawing/2014/main" id="{90E2CD37-518B-D345-B38D-E3EA892B9629}"/>
                </a:ext>
              </a:extLst>
            </p:cNvPr>
            <p:cNvSpPr/>
            <p:nvPr/>
          </p:nvSpPr>
          <p:spPr>
            <a:xfrm>
              <a:off x="-727969" y="1562469"/>
              <a:ext cx="1223576" cy="720000"/>
            </a:xfrm>
            <a:prstGeom prst="rec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傷病者の到着後、ホットゾーンの運用を開始する</a:t>
              </a:r>
            </a:p>
          </p:txBody>
        </p:sp>
        <p:sp>
          <p:nvSpPr>
            <p:cNvPr id="29" name="正方形/長方形 28">
              <a:extLst>
                <a:ext uri="{FF2B5EF4-FFF2-40B4-BE49-F238E27FC236}">
                  <a16:creationId xmlns:a16="http://schemas.microsoft.com/office/drawing/2014/main" id="{D34FAD3D-A82F-D348-ADE0-482FD33A9491}"/>
                </a:ext>
              </a:extLst>
            </p:cNvPr>
            <p:cNvSpPr/>
            <p:nvPr/>
          </p:nvSpPr>
          <p:spPr>
            <a:xfrm>
              <a:off x="-727969" y="2290439"/>
              <a:ext cx="1223576" cy="1800000"/>
            </a:xfrm>
            <a:prstGeom prst="rect">
              <a:avLst/>
            </a:prstGeom>
            <a:noFill/>
          </p:spPr>
          <p:style>
            <a:lnRef idx="1">
              <a:schemeClr val="accent3"/>
            </a:lnRef>
            <a:fillRef idx="2">
              <a:schemeClr val="accent3"/>
            </a:fillRef>
            <a:effectRef idx="1">
              <a:schemeClr val="accent3"/>
            </a:effectRef>
            <a:fontRef idx="minor">
              <a:schemeClr val="dk1"/>
            </a:fontRef>
          </p:style>
          <p:txBody>
            <a:bodyPr rtlCol="0" anchor="t"/>
            <a:lstStyle/>
            <a:p>
              <a:pPr marL="214313" marR="0" lvl="0" indent="-214313"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運用後にホットゾーンからコールドゾーン（ウォームゾーン）への人・物が移動する場合、汚染がないことを確認する。</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p:txBody>
        </p:sp>
      </p:grpSp>
      <p:grpSp>
        <p:nvGrpSpPr>
          <p:cNvPr id="30" name="グループ化 29">
            <a:extLst>
              <a:ext uri="{FF2B5EF4-FFF2-40B4-BE49-F238E27FC236}">
                <a16:creationId xmlns:a16="http://schemas.microsoft.com/office/drawing/2014/main" id="{DE4D8BF5-7CCC-714A-A6B4-2BDEFD955845}"/>
              </a:ext>
            </a:extLst>
          </p:cNvPr>
          <p:cNvGrpSpPr/>
          <p:nvPr/>
        </p:nvGrpSpPr>
        <p:grpSpPr>
          <a:xfrm>
            <a:off x="6015099" y="955164"/>
            <a:ext cx="2754326" cy="1534252"/>
            <a:chOff x="-727969" y="1562469"/>
            <a:chExt cx="1223576" cy="2527970"/>
          </a:xfrm>
        </p:grpSpPr>
        <p:sp>
          <p:nvSpPr>
            <p:cNvPr id="31" name="正方形/長方形 30">
              <a:extLst>
                <a:ext uri="{FF2B5EF4-FFF2-40B4-BE49-F238E27FC236}">
                  <a16:creationId xmlns:a16="http://schemas.microsoft.com/office/drawing/2014/main" id="{87A59EE8-1248-CB43-A947-E0936DE8B155}"/>
                </a:ext>
              </a:extLst>
            </p:cNvPr>
            <p:cNvSpPr/>
            <p:nvPr/>
          </p:nvSpPr>
          <p:spPr>
            <a:xfrm>
              <a:off x="-727969" y="1562469"/>
              <a:ext cx="1223576" cy="720000"/>
            </a:xfrm>
            <a:prstGeom prst="rec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処置終了後、汚染がないことを確認し、ホットゾーンを解除する</a:t>
              </a:r>
            </a:p>
          </p:txBody>
        </p:sp>
        <p:sp>
          <p:nvSpPr>
            <p:cNvPr id="32" name="正方形/長方形 31">
              <a:extLst>
                <a:ext uri="{FF2B5EF4-FFF2-40B4-BE49-F238E27FC236}">
                  <a16:creationId xmlns:a16="http://schemas.microsoft.com/office/drawing/2014/main" id="{42EC47CE-F111-3C4D-BF46-1B0A9F2A537D}"/>
                </a:ext>
              </a:extLst>
            </p:cNvPr>
            <p:cNvSpPr/>
            <p:nvPr/>
          </p:nvSpPr>
          <p:spPr>
            <a:xfrm>
              <a:off x="-727969" y="2290439"/>
              <a:ext cx="1223576" cy="1800000"/>
            </a:xfrm>
            <a:prstGeom prst="rect">
              <a:avLst/>
            </a:prstGeom>
            <a:noFill/>
          </p:spPr>
          <p:style>
            <a:lnRef idx="1">
              <a:schemeClr val="accent3"/>
            </a:lnRef>
            <a:fillRef idx="2">
              <a:schemeClr val="accent3"/>
            </a:fillRef>
            <a:effectRef idx="1">
              <a:schemeClr val="accent3"/>
            </a:effectRef>
            <a:fontRef idx="minor">
              <a:schemeClr val="dk1"/>
            </a:fontRef>
          </p:style>
          <p:txBody>
            <a:bodyPr rtlCol="0" anchor="t"/>
            <a:lstStyle/>
            <a:p>
              <a:pPr marL="214313" marR="0" lvl="0" indent="-214313"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ホットゾーン解除作業員が養生を撤去し、養生エリア全体を汚染検査し、汚染がないことを確認後に解除する。</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a:p>
              <a:pPr marL="214313" marR="0" lvl="0" indent="-214313"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汚染廃棄物はビニール袋に封入し、事故を起こした事業所が引き取るまで管理する。</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p:txBody>
        </p:sp>
      </p:grpSp>
      <p:sp>
        <p:nvSpPr>
          <p:cNvPr id="33" name="矢印: 右 47">
            <a:extLst>
              <a:ext uri="{FF2B5EF4-FFF2-40B4-BE49-F238E27FC236}">
                <a16:creationId xmlns:a16="http://schemas.microsoft.com/office/drawing/2014/main" id="{E1899AA1-22AA-F84E-9B55-CB6D4462A805}"/>
              </a:ext>
            </a:extLst>
          </p:cNvPr>
          <p:cNvSpPr/>
          <p:nvPr/>
        </p:nvSpPr>
        <p:spPr>
          <a:xfrm>
            <a:off x="2786442" y="1271611"/>
            <a:ext cx="396316" cy="53998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entury"/>
              <a:ea typeface="メイリオ"/>
              <a:cs typeface="+mn-cs"/>
            </a:endParaRPr>
          </a:p>
        </p:txBody>
      </p:sp>
      <p:sp>
        <p:nvSpPr>
          <p:cNvPr id="34" name="矢印: 右 48">
            <a:extLst>
              <a:ext uri="{FF2B5EF4-FFF2-40B4-BE49-F238E27FC236}">
                <a16:creationId xmlns:a16="http://schemas.microsoft.com/office/drawing/2014/main" id="{9C96B1AB-35C3-9143-A6CD-2180B7757BF8}"/>
              </a:ext>
            </a:extLst>
          </p:cNvPr>
          <p:cNvSpPr/>
          <p:nvPr/>
        </p:nvSpPr>
        <p:spPr>
          <a:xfrm>
            <a:off x="5613873" y="1271611"/>
            <a:ext cx="396316" cy="53998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entury"/>
              <a:ea typeface="メイリオ"/>
              <a:cs typeface="+mn-cs"/>
            </a:endParaRPr>
          </a:p>
        </p:txBody>
      </p:sp>
      <p:sp>
        <p:nvSpPr>
          <p:cNvPr id="45" name="テキスト ボックス 44">
            <a:extLst>
              <a:ext uri="{FF2B5EF4-FFF2-40B4-BE49-F238E27FC236}">
                <a16:creationId xmlns:a16="http://schemas.microsoft.com/office/drawing/2014/main" id="{2EE99139-82AE-6943-AEFB-C8FE22236936}"/>
              </a:ext>
            </a:extLst>
          </p:cNvPr>
          <p:cNvSpPr txBox="1"/>
          <p:nvPr/>
        </p:nvSpPr>
        <p:spPr>
          <a:xfrm>
            <a:off x="5473510" y="2626824"/>
            <a:ext cx="341632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rPr>
              <a:t>ホットゾーン</a:t>
            </a:r>
            <a:r>
              <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：汚染対応をする区域</a:t>
            </a:r>
            <a:endParaRPr kumimoji="0"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4472C4"/>
                </a:solidFill>
                <a:effectLst/>
                <a:uLnTx/>
                <a:uFillTx/>
                <a:latin typeface="Calibri" panose="020F0502020204030204"/>
                <a:ea typeface="游ゴシック" panose="020B0400000000000000" pitchFamily="34" charset="-128"/>
                <a:cs typeface="+mn-cs"/>
              </a:rPr>
              <a:t>ウォームゾーン</a:t>
            </a:r>
            <a:r>
              <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：汚染拡大の可能性がある区域</a:t>
            </a:r>
            <a:endParaRPr kumimoji="0"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コールドゾーン：汚染のない区域</a:t>
            </a:r>
          </a:p>
        </p:txBody>
      </p:sp>
      <p:pic>
        <p:nvPicPr>
          <p:cNvPr id="63" name="コンテンツ プレースホルダー 6">
            <a:extLst>
              <a:ext uri="{FF2B5EF4-FFF2-40B4-BE49-F238E27FC236}">
                <a16:creationId xmlns:a16="http://schemas.microsoft.com/office/drawing/2014/main" id="{1B8D5959-54F6-DA64-AF34-1AAE76D72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960" y="2627044"/>
            <a:ext cx="3427838" cy="2280702"/>
          </a:xfrm>
          <a:prstGeom prst="rect">
            <a:avLst/>
          </a:prstGeom>
          <a:effectLst>
            <a:outerShdw blurRad="50800" dist="38100" dir="18900000" algn="bl" rotWithShape="0">
              <a:prstClr val="black">
                <a:alpha val="40000"/>
              </a:prstClr>
            </a:outerShdw>
          </a:effectLst>
        </p:spPr>
      </p:pic>
      <p:grpSp>
        <p:nvGrpSpPr>
          <p:cNvPr id="64" name="グループ化 63">
            <a:extLst>
              <a:ext uri="{FF2B5EF4-FFF2-40B4-BE49-F238E27FC236}">
                <a16:creationId xmlns:a16="http://schemas.microsoft.com/office/drawing/2014/main" id="{CB6B7CB6-AA98-CA1A-C30D-BD4C94DF9147}"/>
              </a:ext>
            </a:extLst>
          </p:cNvPr>
          <p:cNvGrpSpPr/>
          <p:nvPr/>
        </p:nvGrpSpPr>
        <p:grpSpPr>
          <a:xfrm>
            <a:off x="2757615" y="4454158"/>
            <a:ext cx="453970" cy="415498"/>
            <a:chOff x="1731922" y="3921131"/>
            <a:chExt cx="605292" cy="553996"/>
          </a:xfrm>
        </p:grpSpPr>
        <p:sp>
          <p:nvSpPr>
            <p:cNvPr id="65" name="円/楕円 64">
              <a:extLst>
                <a:ext uri="{FF2B5EF4-FFF2-40B4-BE49-F238E27FC236}">
                  <a16:creationId xmlns:a16="http://schemas.microsoft.com/office/drawing/2014/main" id="{BBD80765-0D27-E370-C7B2-5F29BA39F1F3}"/>
                </a:ext>
              </a:extLst>
            </p:cNvPr>
            <p:cNvSpPr/>
            <p:nvPr/>
          </p:nvSpPr>
          <p:spPr>
            <a:xfrm>
              <a:off x="1872989" y="4025303"/>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66" name="テキスト ボックス 65">
              <a:extLst>
                <a:ext uri="{FF2B5EF4-FFF2-40B4-BE49-F238E27FC236}">
                  <a16:creationId xmlns:a16="http://schemas.microsoft.com/office/drawing/2014/main" id="{22DA1947-52C6-E9DA-F5F8-2C930633BA05}"/>
                </a:ext>
              </a:extLst>
            </p:cNvPr>
            <p:cNvSpPr txBox="1"/>
            <p:nvPr/>
          </p:nvSpPr>
          <p:spPr>
            <a:xfrm>
              <a:off x="1731922" y="3921131"/>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①</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67" name="グループ化 66">
            <a:extLst>
              <a:ext uri="{FF2B5EF4-FFF2-40B4-BE49-F238E27FC236}">
                <a16:creationId xmlns:a16="http://schemas.microsoft.com/office/drawing/2014/main" id="{FBD85372-D6C2-569A-3971-B02090C3B671}"/>
              </a:ext>
            </a:extLst>
          </p:cNvPr>
          <p:cNvGrpSpPr/>
          <p:nvPr/>
        </p:nvGrpSpPr>
        <p:grpSpPr>
          <a:xfrm>
            <a:off x="2760894" y="3965137"/>
            <a:ext cx="453970" cy="415498"/>
            <a:chOff x="1626111" y="3523641"/>
            <a:chExt cx="605292" cy="553996"/>
          </a:xfrm>
        </p:grpSpPr>
        <p:sp>
          <p:nvSpPr>
            <p:cNvPr id="68" name="円/楕円 67">
              <a:extLst>
                <a:ext uri="{FF2B5EF4-FFF2-40B4-BE49-F238E27FC236}">
                  <a16:creationId xmlns:a16="http://schemas.microsoft.com/office/drawing/2014/main" id="{65EAF254-5FA6-ECCB-433B-CC0CEC4097AA}"/>
                </a:ext>
              </a:extLst>
            </p:cNvPr>
            <p:cNvSpPr/>
            <p:nvPr/>
          </p:nvSpPr>
          <p:spPr>
            <a:xfrm>
              <a:off x="1763502" y="3620389"/>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69" name="テキスト ボックス 68">
              <a:extLst>
                <a:ext uri="{FF2B5EF4-FFF2-40B4-BE49-F238E27FC236}">
                  <a16:creationId xmlns:a16="http://schemas.microsoft.com/office/drawing/2014/main" id="{26B224E9-9F6C-B8A9-2A41-FB77F2950667}"/>
                </a:ext>
              </a:extLst>
            </p:cNvPr>
            <p:cNvSpPr txBox="1"/>
            <p:nvPr/>
          </p:nvSpPr>
          <p:spPr>
            <a:xfrm>
              <a:off x="1626111" y="3523641"/>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②</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70" name="グループ化 69">
            <a:extLst>
              <a:ext uri="{FF2B5EF4-FFF2-40B4-BE49-F238E27FC236}">
                <a16:creationId xmlns:a16="http://schemas.microsoft.com/office/drawing/2014/main" id="{4DA1B2B3-8278-26DB-78DC-7205C2EFED38}"/>
              </a:ext>
            </a:extLst>
          </p:cNvPr>
          <p:cNvGrpSpPr/>
          <p:nvPr/>
        </p:nvGrpSpPr>
        <p:grpSpPr>
          <a:xfrm>
            <a:off x="1977387" y="4271301"/>
            <a:ext cx="453970" cy="415498"/>
            <a:chOff x="420007" y="2428386"/>
            <a:chExt cx="605292" cy="553996"/>
          </a:xfrm>
        </p:grpSpPr>
        <p:sp>
          <p:nvSpPr>
            <p:cNvPr id="71" name="円/楕円 70">
              <a:extLst>
                <a:ext uri="{FF2B5EF4-FFF2-40B4-BE49-F238E27FC236}">
                  <a16:creationId xmlns:a16="http://schemas.microsoft.com/office/drawing/2014/main" id="{CF2DAE1E-48F6-AF6C-A024-6C8144F6A8C7}"/>
                </a:ext>
              </a:extLst>
            </p:cNvPr>
            <p:cNvSpPr/>
            <p:nvPr/>
          </p:nvSpPr>
          <p:spPr>
            <a:xfrm>
              <a:off x="564101" y="2536333"/>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72" name="テキスト ボックス 71">
              <a:extLst>
                <a:ext uri="{FF2B5EF4-FFF2-40B4-BE49-F238E27FC236}">
                  <a16:creationId xmlns:a16="http://schemas.microsoft.com/office/drawing/2014/main" id="{2E91892B-D417-4BA4-E322-11BBF4476239}"/>
                </a:ext>
              </a:extLst>
            </p:cNvPr>
            <p:cNvSpPr txBox="1"/>
            <p:nvPr/>
          </p:nvSpPr>
          <p:spPr>
            <a:xfrm>
              <a:off x="420007" y="2428386"/>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③</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73" name="グループ化 72">
            <a:extLst>
              <a:ext uri="{FF2B5EF4-FFF2-40B4-BE49-F238E27FC236}">
                <a16:creationId xmlns:a16="http://schemas.microsoft.com/office/drawing/2014/main" id="{2659E401-7256-37F8-AA80-7D8713EBC6AE}"/>
              </a:ext>
            </a:extLst>
          </p:cNvPr>
          <p:cNvGrpSpPr/>
          <p:nvPr/>
        </p:nvGrpSpPr>
        <p:grpSpPr>
          <a:xfrm>
            <a:off x="770289" y="3235802"/>
            <a:ext cx="453970" cy="415498"/>
            <a:chOff x="958863" y="5645806"/>
            <a:chExt cx="605292" cy="553996"/>
          </a:xfrm>
        </p:grpSpPr>
        <p:sp>
          <p:nvSpPr>
            <p:cNvPr id="74" name="円/楕円 73">
              <a:extLst>
                <a:ext uri="{FF2B5EF4-FFF2-40B4-BE49-F238E27FC236}">
                  <a16:creationId xmlns:a16="http://schemas.microsoft.com/office/drawing/2014/main" id="{50761402-DE96-4EF9-CDA1-34952E989162}"/>
                </a:ext>
              </a:extLst>
            </p:cNvPr>
            <p:cNvSpPr/>
            <p:nvPr/>
          </p:nvSpPr>
          <p:spPr>
            <a:xfrm>
              <a:off x="1110952" y="5741371"/>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75" name="テキスト ボックス 74">
              <a:extLst>
                <a:ext uri="{FF2B5EF4-FFF2-40B4-BE49-F238E27FC236}">
                  <a16:creationId xmlns:a16="http://schemas.microsoft.com/office/drawing/2014/main" id="{63776901-9DAF-D0E4-9FEA-B7BB2C6F9474}"/>
                </a:ext>
              </a:extLst>
            </p:cNvPr>
            <p:cNvSpPr txBox="1"/>
            <p:nvPr/>
          </p:nvSpPr>
          <p:spPr>
            <a:xfrm>
              <a:off x="958863" y="5645806"/>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④</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grpSp>
        <p:nvGrpSpPr>
          <p:cNvPr id="82" name="グループ化 81">
            <a:extLst>
              <a:ext uri="{FF2B5EF4-FFF2-40B4-BE49-F238E27FC236}">
                <a16:creationId xmlns:a16="http://schemas.microsoft.com/office/drawing/2014/main" id="{12D1557C-DA6B-72C1-476E-146DE874D76C}"/>
              </a:ext>
            </a:extLst>
          </p:cNvPr>
          <p:cNvGrpSpPr/>
          <p:nvPr/>
        </p:nvGrpSpPr>
        <p:grpSpPr>
          <a:xfrm>
            <a:off x="565168" y="3829949"/>
            <a:ext cx="453970" cy="415498"/>
            <a:chOff x="1217711" y="1624855"/>
            <a:chExt cx="605292" cy="553996"/>
          </a:xfrm>
        </p:grpSpPr>
        <p:sp>
          <p:nvSpPr>
            <p:cNvPr id="83" name="円/楕円 82">
              <a:extLst>
                <a:ext uri="{FF2B5EF4-FFF2-40B4-BE49-F238E27FC236}">
                  <a16:creationId xmlns:a16="http://schemas.microsoft.com/office/drawing/2014/main" id="{7A87967B-BA6A-F2B2-2E77-258B11F03C20}"/>
                </a:ext>
              </a:extLst>
            </p:cNvPr>
            <p:cNvSpPr/>
            <p:nvPr/>
          </p:nvSpPr>
          <p:spPr>
            <a:xfrm>
              <a:off x="1369800" y="1706086"/>
              <a:ext cx="301114" cy="3011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sp>
          <p:nvSpPr>
            <p:cNvPr id="84" name="テキスト ボックス 83">
              <a:extLst>
                <a:ext uri="{FF2B5EF4-FFF2-40B4-BE49-F238E27FC236}">
                  <a16:creationId xmlns:a16="http://schemas.microsoft.com/office/drawing/2014/main" id="{92F95A5E-2F96-3642-A38F-ACFF28F8A398}"/>
                </a:ext>
              </a:extLst>
            </p:cNvPr>
            <p:cNvSpPr txBox="1"/>
            <p:nvPr/>
          </p:nvSpPr>
          <p:spPr>
            <a:xfrm>
              <a:off x="1217711" y="1624855"/>
              <a:ext cx="605292" cy="553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34" charset="-128"/>
                  <a:cs typeface="+mn-cs"/>
                </a:rPr>
                <a:t>⑤</a:t>
              </a:r>
              <a:endParaRPr kumimoji="0" lang="ja-JP" altLang="en-US" sz="21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34" charset="-128"/>
                <a:cs typeface="+mn-cs"/>
              </a:endParaRPr>
            </a:p>
          </p:txBody>
        </p:sp>
      </p:grpSp>
      <p:sp>
        <p:nvSpPr>
          <p:cNvPr id="85" name="正方形/長方形 15">
            <a:extLst>
              <a:ext uri="{FF2B5EF4-FFF2-40B4-BE49-F238E27FC236}">
                <a16:creationId xmlns:a16="http://schemas.microsoft.com/office/drawing/2014/main" id="{93C75866-6FB2-5808-026A-8E4E851243F9}"/>
              </a:ext>
            </a:extLst>
          </p:cNvPr>
          <p:cNvSpPr>
            <a:spLocks noChangeArrowheads="1"/>
          </p:cNvSpPr>
          <p:nvPr/>
        </p:nvSpPr>
        <p:spPr bwMode="auto">
          <a:xfrm>
            <a:off x="3810253" y="4055278"/>
            <a:ext cx="1261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rPr>
              <a:t>④マスカー</a:t>
            </a:r>
            <a:endParaRPr kumimoji="1" lang="en-US" altLang="ja-JP"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Century"/>
                <a:ea typeface="メイリオ"/>
                <a:cs typeface="+mn-cs"/>
              </a:rPr>
              <a:t>壁の汚染を防ぐ</a:t>
            </a:r>
          </a:p>
        </p:txBody>
      </p:sp>
      <p:sp>
        <p:nvSpPr>
          <p:cNvPr id="86" name="正方形/長方形 85">
            <a:extLst>
              <a:ext uri="{FF2B5EF4-FFF2-40B4-BE49-F238E27FC236}">
                <a16:creationId xmlns:a16="http://schemas.microsoft.com/office/drawing/2014/main" id="{8F25D883-726D-CF0E-5108-D82F418A4BE1}"/>
              </a:ext>
            </a:extLst>
          </p:cNvPr>
          <p:cNvSpPr>
            <a:spLocks noChangeArrowheads="1"/>
          </p:cNvSpPr>
          <p:nvPr/>
        </p:nvSpPr>
        <p:spPr bwMode="auto">
          <a:xfrm>
            <a:off x="3810253" y="4503690"/>
            <a:ext cx="25547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rPr>
              <a:t>⑤ポール＆チェーン</a:t>
            </a:r>
            <a:endParaRPr kumimoji="1" lang="en-US" altLang="ja-JP"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Century"/>
                <a:ea typeface="メイリオ"/>
                <a:cs typeface="+mn-cs"/>
              </a:rPr>
              <a:t>境界を物理的に示す</a:t>
            </a:r>
          </a:p>
        </p:txBody>
      </p:sp>
      <p:sp>
        <p:nvSpPr>
          <p:cNvPr id="87" name="正方形/長方形 86">
            <a:extLst>
              <a:ext uri="{FF2B5EF4-FFF2-40B4-BE49-F238E27FC236}">
                <a16:creationId xmlns:a16="http://schemas.microsoft.com/office/drawing/2014/main" id="{C51B6554-A18B-4EFC-92E1-30023F91526C}"/>
              </a:ext>
            </a:extLst>
          </p:cNvPr>
          <p:cNvSpPr>
            <a:spLocks noChangeArrowheads="1"/>
          </p:cNvSpPr>
          <p:nvPr/>
        </p:nvSpPr>
        <p:spPr bwMode="auto">
          <a:xfrm>
            <a:off x="3810253" y="3651321"/>
            <a:ext cx="24659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rPr>
              <a:t>③汚染拡大防止ライン</a:t>
            </a:r>
            <a:endParaRPr kumimoji="1" lang="en-US" altLang="ja-JP"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Century"/>
                <a:ea typeface="メイリオ"/>
                <a:cs typeface="+mn-cs"/>
              </a:rPr>
              <a:t>境界を色分けする</a:t>
            </a:r>
          </a:p>
        </p:txBody>
      </p:sp>
      <p:sp>
        <p:nvSpPr>
          <p:cNvPr id="88" name="正方形/長方形 15">
            <a:extLst>
              <a:ext uri="{FF2B5EF4-FFF2-40B4-BE49-F238E27FC236}">
                <a16:creationId xmlns:a16="http://schemas.microsoft.com/office/drawing/2014/main" id="{7A274989-04CB-E0AE-1859-C426229CE00B}"/>
              </a:ext>
            </a:extLst>
          </p:cNvPr>
          <p:cNvSpPr>
            <a:spLocks noChangeArrowheads="1"/>
          </p:cNvSpPr>
          <p:nvPr/>
        </p:nvSpPr>
        <p:spPr bwMode="auto">
          <a:xfrm>
            <a:off x="3810253" y="3049528"/>
            <a:ext cx="16890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rPr>
              <a:t>②ポリエチレンろ紙</a:t>
            </a:r>
            <a:endParaRPr kumimoji="1" lang="en-US" altLang="ja-JP"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Century"/>
                <a:ea typeface="メイリオ"/>
                <a:cs typeface="+mn-cs"/>
              </a:rPr>
              <a:t>水を吸収し、足を滑りにくくする</a:t>
            </a:r>
          </a:p>
        </p:txBody>
      </p:sp>
      <p:sp>
        <p:nvSpPr>
          <p:cNvPr id="89" name="正方形/長方形 15">
            <a:extLst>
              <a:ext uri="{FF2B5EF4-FFF2-40B4-BE49-F238E27FC236}">
                <a16:creationId xmlns:a16="http://schemas.microsoft.com/office/drawing/2014/main" id="{D56E12B7-2339-0C66-FC18-267AB7B6AEC8}"/>
              </a:ext>
            </a:extLst>
          </p:cNvPr>
          <p:cNvSpPr>
            <a:spLocks noChangeArrowheads="1"/>
          </p:cNvSpPr>
          <p:nvPr/>
        </p:nvSpPr>
        <p:spPr bwMode="auto">
          <a:xfrm>
            <a:off x="3810253" y="2607890"/>
            <a:ext cx="1569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rPr>
              <a:t>①ビニールシート</a:t>
            </a:r>
            <a:endParaRPr kumimoji="1" lang="en-US" altLang="ja-JP"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Century"/>
                <a:ea typeface="メイリオ"/>
                <a:cs typeface="+mn-cs"/>
              </a:rPr>
              <a:t>水の浸み込みを防ぐ</a:t>
            </a:r>
          </a:p>
        </p:txBody>
      </p:sp>
      <p:grpSp>
        <p:nvGrpSpPr>
          <p:cNvPr id="92" name="グループ化 91">
            <a:extLst>
              <a:ext uri="{FF2B5EF4-FFF2-40B4-BE49-F238E27FC236}">
                <a16:creationId xmlns:a16="http://schemas.microsoft.com/office/drawing/2014/main" id="{297EA760-F7AB-525F-B00A-C6AB99DF4DAF}"/>
              </a:ext>
            </a:extLst>
          </p:cNvPr>
          <p:cNvGrpSpPr/>
          <p:nvPr/>
        </p:nvGrpSpPr>
        <p:grpSpPr>
          <a:xfrm>
            <a:off x="5286636" y="3301415"/>
            <a:ext cx="3836761" cy="1846741"/>
            <a:chOff x="7048849" y="4401886"/>
            <a:chExt cx="5115681" cy="2462320"/>
          </a:xfrm>
        </p:grpSpPr>
        <p:sp>
          <p:nvSpPr>
            <p:cNvPr id="38" name="L 字 37">
              <a:extLst>
                <a:ext uri="{FF2B5EF4-FFF2-40B4-BE49-F238E27FC236}">
                  <a16:creationId xmlns:a16="http://schemas.microsoft.com/office/drawing/2014/main" id="{671188E2-4FD0-F44A-B10E-3F79122BD868}"/>
                </a:ext>
              </a:extLst>
            </p:cNvPr>
            <p:cNvSpPr/>
            <p:nvPr/>
          </p:nvSpPr>
          <p:spPr>
            <a:xfrm flipH="1">
              <a:off x="7309715" y="4798700"/>
              <a:ext cx="4648200" cy="1619725"/>
            </a:xfrm>
            <a:prstGeom prst="corner">
              <a:avLst>
                <a:gd name="adj1" fmla="val 8515"/>
                <a:gd name="adj2" fmla="val 8087"/>
              </a:avLst>
            </a:prstGeom>
            <a:solidFill>
              <a:schemeClr val="bg2"/>
            </a:solidFill>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entury"/>
                <a:ea typeface="メイリオ"/>
                <a:cs typeface="+mn-cs"/>
              </a:endParaRPr>
            </a:p>
          </p:txBody>
        </p:sp>
        <p:cxnSp>
          <p:nvCxnSpPr>
            <p:cNvPr id="39" name="カギ線コネクタ 38">
              <a:extLst>
                <a:ext uri="{FF2B5EF4-FFF2-40B4-BE49-F238E27FC236}">
                  <a16:creationId xmlns:a16="http://schemas.microsoft.com/office/drawing/2014/main" id="{895EEEB7-B2FD-D04F-9FD0-645305100579}"/>
                </a:ext>
              </a:extLst>
            </p:cNvPr>
            <p:cNvCxnSpPr>
              <a:cxnSpLocks/>
            </p:cNvCxnSpPr>
            <p:nvPr/>
          </p:nvCxnSpPr>
          <p:spPr>
            <a:xfrm rot="10800000" flipV="1">
              <a:off x="8926036" y="5583484"/>
              <a:ext cx="2823872" cy="648591"/>
            </a:xfrm>
            <a:prstGeom prst="bentConnector3">
              <a:avLst>
                <a:gd name="adj1" fmla="val -487"/>
              </a:avLst>
            </a:prstGeom>
            <a:ln w="1206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5AD3FA89-F5E0-B644-81F4-0A95A2859073}"/>
                </a:ext>
              </a:extLst>
            </p:cNvPr>
            <p:cNvCxnSpPr>
              <a:cxnSpLocks/>
            </p:cNvCxnSpPr>
            <p:nvPr/>
          </p:nvCxnSpPr>
          <p:spPr>
            <a:xfrm flipV="1">
              <a:off x="8926036" y="6137601"/>
              <a:ext cx="2162606" cy="13673"/>
            </a:xfrm>
            <a:prstGeom prst="line">
              <a:avLst/>
            </a:prstGeom>
            <a:ln w="79375" cap="rnd">
              <a:round/>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BE87E6F9-F511-754A-A8EC-91035F377D00}"/>
                </a:ext>
              </a:extLst>
            </p:cNvPr>
            <p:cNvSpPr txBox="1"/>
            <p:nvPr/>
          </p:nvSpPr>
          <p:spPr>
            <a:xfrm>
              <a:off x="10476489" y="5081664"/>
              <a:ext cx="1452059" cy="4103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Century"/>
                  <a:ea typeface="メイリオ"/>
                  <a:cs typeface="+mn-cs"/>
                </a:rPr>
                <a:t>立ち上げる</a:t>
              </a:r>
            </a:p>
          </p:txBody>
        </p:sp>
        <p:sp>
          <p:nvSpPr>
            <p:cNvPr id="42" name="テキスト ボックス 41">
              <a:extLst>
                <a:ext uri="{FF2B5EF4-FFF2-40B4-BE49-F238E27FC236}">
                  <a16:creationId xmlns:a16="http://schemas.microsoft.com/office/drawing/2014/main" id="{3998F395-8448-7E43-AEF2-D0B804424A2F}"/>
                </a:ext>
              </a:extLst>
            </p:cNvPr>
            <p:cNvSpPr txBox="1"/>
            <p:nvPr/>
          </p:nvSpPr>
          <p:spPr>
            <a:xfrm>
              <a:off x="7048849" y="5923344"/>
              <a:ext cx="2807501" cy="4103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Century"/>
                  <a:ea typeface="メイリオ"/>
                  <a:cs typeface="+mn-cs"/>
                </a:rPr>
                <a:t>ビニールシート</a:t>
              </a:r>
            </a:p>
          </p:txBody>
        </p:sp>
        <p:sp>
          <p:nvSpPr>
            <p:cNvPr id="43" name="テキスト ボックス 42">
              <a:extLst>
                <a:ext uri="{FF2B5EF4-FFF2-40B4-BE49-F238E27FC236}">
                  <a16:creationId xmlns:a16="http://schemas.microsoft.com/office/drawing/2014/main" id="{524163A6-6C3E-1C40-95D8-0D12A08CB74E}"/>
                </a:ext>
              </a:extLst>
            </p:cNvPr>
            <p:cNvSpPr txBox="1"/>
            <p:nvPr/>
          </p:nvSpPr>
          <p:spPr>
            <a:xfrm>
              <a:off x="8664650" y="5693759"/>
              <a:ext cx="2807501" cy="4103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Century"/>
                  <a:ea typeface="メイリオ"/>
                  <a:cs typeface="+mn-cs"/>
                </a:rPr>
                <a:t>ポリエチレンろ紙</a:t>
              </a:r>
            </a:p>
          </p:txBody>
        </p:sp>
        <p:sp>
          <p:nvSpPr>
            <p:cNvPr id="90" name="テキスト ボックス 89">
              <a:extLst>
                <a:ext uri="{FF2B5EF4-FFF2-40B4-BE49-F238E27FC236}">
                  <a16:creationId xmlns:a16="http://schemas.microsoft.com/office/drawing/2014/main" id="{8DA30EAC-3EBA-ECDC-2EA6-B25126CBE566}"/>
                </a:ext>
              </a:extLst>
            </p:cNvPr>
            <p:cNvSpPr txBox="1"/>
            <p:nvPr/>
          </p:nvSpPr>
          <p:spPr>
            <a:xfrm>
              <a:off x="8926036" y="6464097"/>
              <a:ext cx="471964" cy="4001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Century"/>
                  <a:ea typeface="メイリオ"/>
                  <a:cs typeface="+mn-cs"/>
                </a:rPr>
                <a:t>床</a:t>
              </a:r>
            </a:p>
          </p:txBody>
        </p:sp>
        <p:sp>
          <p:nvSpPr>
            <p:cNvPr id="91" name="テキスト ボックス 90">
              <a:extLst>
                <a:ext uri="{FF2B5EF4-FFF2-40B4-BE49-F238E27FC236}">
                  <a16:creationId xmlns:a16="http://schemas.microsoft.com/office/drawing/2014/main" id="{CF9FF2C3-FE47-0913-ED6D-55FE10C7E80D}"/>
                </a:ext>
              </a:extLst>
            </p:cNvPr>
            <p:cNvSpPr txBox="1"/>
            <p:nvPr/>
          </p:nvSpPr>
          <p:spPr>
            <a:xfrm>
              <a:off x="11692566" y="4401886"/>
              <a:ext cx="471964" cy="3309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entury"/>
                  <a:ea typeface="メイリオ"/>
                  <a:cs typeface="+mn-cs"/>
                </a:rPr>
                <a:t>壁</a:t>
              </a:r>
              <a:endParaRPr kumimoji="0" lang="ja-JP" altLang="en-US" sz="1800" b="0" i="0" u="none" strike="noStrike" kern="1200" cap="none" spc="0" normalizeH="0" baseline="0" noProof="0">
                <a:ln>
                  <a:noFill/>
                </a:ln>
                <a:solidFill>
                  <a:prstClr val="black"/>
                </a:solidFill>
                <a:effectLst/>
                <a:uLnTx/>
                <a:uFillTx/>
                <a:latin typeface="Century"/>
                <a:ea typeface="メイリオ"/>
                <a:cs typeface="+mn-cs"/>
              </a:endParaRPr>
            </a:p>
          </p:txBody>
        </p:sp>
      </p:grpSp>
      <p:sp>
        <p:nvSpPr>
          <p:cNvPr id="3" name="テキスト ボックス 2">
            <a:extLst>
              <a:ext uri="{FF2B5EF4-FFF2-40B4-BE49-F238E27FC236}">
                <a16:creationId xmlns:a16="http://schemas.microsoft.com/office/drawing/2014/main" id="{B2786288-ECB9-2FC8-E5AA-6FCF4D5B0D37}"/>
              </a:ext>
            </a:extLst>
          </p:cNvPr>
          <p:cNvSpPr txBox="1"/>
          <p:nvPr/>
        </p:nvSpPr>
        <p:spPr>
          <a:xfrm>
            <a:off x="8486128" y="0"/>
            <a:ext cx="574196"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講義３</a:t>
            </a:r>
          </a:p>
        </p:txBody>
      </p:sp>
      <p:pic>
        <p:nvPicPr>
          <p:cNvPr id="6" name="講師-講義3-2">
            <a:hlinkClick r:id="" action="ppaction://media"/>
            <a:extLst>
              <a:ext uri="{FF2B5EF4-FFF2-40B4-BE49-F238E27FC236}">
                <a16:creationId xmlns:a16="http://schemas.microsoft.com/office/drawing/2014/main" id="{8D52E0FE-5486-B28C-5BD8-07F23CA817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7631" y="4515473"/>
            <a:ext cx="609600" cy="609600"/>
          </a:xfrm>
          <a:prstGeom prst="rect">
            <a:avLst/>
          </a:prstGeom>
        </p:spPr>
      </p:pic>
    </p:spTree>
    <p:extLst>
      <p:ext uri="{BB962C8B-B14F-4D97-AF65-F5344CB8AC3E}">
        <p14:creationId xmlns:p14="http://schemas.microsoft.com/office/powerpoint/2010/main" val="2586373411"/>
      </p:ext>
    </p:extLst>
  </p:cSld>
  <p:clrMapOvr>
    <a:masterClrMapping/>
  </p:clrMapOvr>
  <mc:AlternateContent xmlns:mc="http://schemas.openxmlformats.org/markup-compatibility/2006" xmlns:p14="http://schemas.microsoft.com/office/powerpoint/2010/main">
    <mc:Choice Requires="p14">
      <p:transition spd="slow" p14:dur="3000" advClick="0" advTm="140000"/>
    </mc:Choice>
    <mc:Fallback xmlns="">
      <p:transition spd="slow" advClick="0" advTm="1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D13F74-2C8B-4C44-BA90-54AD2446CC00}"/>
              </a:ext>
            </a:extLst>
          </p:cNvPr>
          <p:cNvSpPr>
            <a:spLocks noGrp="1"/>
          </p:cNvSpPr>
          <p:nvPr>
            <p:ph type="title"/>
          </p:nvPr>
        </p:nvSpPr>
        <p:spPr/>
        <p:txBody>
          <a:bodyPr>
            <a:normAutofit/>
          </a:bodyPr>
          <a:lstStyle/>
          <a:p>
            <a:r>
              <a:rPr lang="ja-JP" altLang="en-US">
                <a:solidFill>
                  <a:prstClr val="black"/>
                </a:solidFill>
              </a:rPr>
              <a:t>施設養生実習</a:t>
            </a:r>
            <a:r>
              <a:rPr lang="en-US" altLang="ja-JP">
                <a:solidFill>
                  <a:prstClr val="black"/>
                </a:solidFill>
              </a:rPr>
              <a:t>【</a:t>
            </a:r>
            <a:r>
              <a:rPr lang="ja-JP" altLang="en-US"/>
              <a:t>内容・手順</a:t>
            </a:r>
            <a:r>
              <a:rPr lang="en-US" altLang="ja-JP">
                <a:solidFill>
                  <a:prstClr val="black"/>
                </a:solidFill>
              </a:rPr>
              <a:t>】</a:t>
            </a:r>
            <a:endParaRPr lang="ja-JP" altLang="en-US">
              <a:solidFill>
                <a:prstClr val="black"/>
              </a:solidFill>
            </a:endParaRPr>
          </a:p>
        </p:txBody>
      </p:sp>
      <p:sp>
        <p:nvSpPr>
          <p:cNvPr id="22" name="正方形/長方形 21">
            <a:extLst>
              <a:ext uri="{FF2B5EF4-FFF2-40B4-BE49-F238E27FC236}">
                <a16:creationId xmlns:a16="http://schemas.microsoft.com/office/drawing/2014/main" id="{4C39826F-4D1D-8289-AC88-CC5A77DC438C}"/>
              </a:ext>
            </a:extLst>
          </p:cNvPr>
          <p:cNvSpPr>
            <a:spLocks noChangeArrowheads="1"/>
          </p:cNvSpPr>
          <p:nvPr/>
        </p:nvSpPr>
        <p:spPr bwMode="auto">
          <a:xfrm>
            <a:off x="337050" y="914840"/>
            <a:ext cx="21818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rPr>
              <a:t>モニター・エコー</a:t>
            </a:r>
            <a:endParaRPr kumimoji="1" lang="en-US" altLang="ja-JP" sz="1200" b="0" i="0" u="sng" strike="noStrike" kern="1200" cap="none" spc="0" normalizeH="0" baseline="0" noProof="0" dirty="0">
              <a:ln>
                <a:noFill/>
              </a:ln>
              <a:solidFill>
                <a:srgbClr val="C0504D">
                  <a:lumMod val="75000"/>
                  <a:lumOff val="25000"/>
                </a:srgbClr>
              </a:solidFill>
              <a:effectLst/>
              <a:uLnTx/>
              <a:uFillTx/>
              <a:latin typeface="Century"/>
              <a:ea typeface="メイリオ"/>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Century"/>
                <a:ea typeface="メイリオ"/>
                <a:cs typeface="+mn-cs"/>
              </a:rPr>
              <a:t>大きめなビニール袋で覆う。</a:t>
            </a:r>
            <a:endParaRPr kumimoji="1" lang="en-US" altLang="ja-JP" sz="1200" b="0" i="0" u="none" strike="noStrike" kern="1200" cap="none" spc="0" normalizeH="0" baseline="0" noProof="0" dirty="0">
              <a:ln>
                <a:noFill/>
              </a:ln>
              <a:solidFill>
                <a:srgbClr val="000000"/>
              </a:solidFill>
              <a:effectLst/>
              <a:uLnTx/>
              <a:uFillTx/>
              <a:latin typeface="Century"/>
              <a:ea typeface="メイリオ"/>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Century"/>
                <a:ea typeface="メイリオ"/>
                <a:cs typeface="+mn-cs"/>
              </a:rPr>
              <a:t>排熱用に隙間を開ける。</a:t>
            </a:r>
            <a:endParaRPr kumimoji="1" lang="en-US" altLang="ja-JP" sz="1200" b="0" i="0" u="none" strike="noStrike" kern="1200" cap="none" spc="0" normalizeH="0" baseline="0" noProof="0" dirty="0">
              <a:ln>
                <a:noFill/>
              </a:ln>
              <a:solidFill>
                <a:srgbClr val="000000"/>
              </a:solidFill>
              <a:effectLst/>
              <a:uLnTx/>
              <a:uFillTx/>
              <a:latin typeface="Century"/>
              <a:ea typeface="メイリオ"/>
              <a:cs typeface="+mn-cs"/>
            </a:endParaRPr>
          </a:p>
        </p:txBody>
      </p:sp>
      <p:pic>
        <p:nvPicPr>
          <p:cNvPr id="46" name="図 45" descr="屋内, テーブル, 流し, カウンター が含まれている画像&#10;&#10;自動的に生成された説明">
            <a:extLst>
              <a:ext uri="{FF2B5EF4-FFF2-40B4-BE49-F238E27FC236}">
                <a16:creationId xmlns:a16="http://schemas.microsoft.com/office/drawing/2014/main" id="{E624A94B-35F3-39EC-E051-7BCBF9FDF16C}"/>
              </a:ext>
            </a:extLst>
          </p:cNvPr>
          <p:cNvPicPr>
            <a:picLocks noChangeAspect="1"/>
          </p:cNvPicPr>
          <p:nvPr/>
        </p:nvPicPr>
        <p:blipFill>
          <a:blip r:embed="rId5"/>
          <a:srcRect l="42626"/>
          <a:stretch/>
        </p:blipFill>
        <p:spPr>
          <a:xfrm rot="5400000">
            <a:off x="2599887" y="3125614"/>
            <a:ext cx="1389233" cy="1816043"/>
          </a:xfrm>
          <a:prstGeom prst="rect">
            <a:avLst/>
          </a:prstGeom>
        </p:spPr>
      </p:pic>
      <p:pic>
        <p:nvPicPr>
          <p:cNvPr id="48" name="図 47" descr="屋内, 座る, バッグ, ガラス が含まれている画像&#10;&#10;自動的に生成された説明">
            <a:extLst>
              <a:ext uri="{FF2B5EF4-FFF2-40B4-BE49-F238E27FC236}">
                <a16:creationId xmlns:a16="http://schemas.microsoft.com/office/drawing/2014/main" id="{5B72FAE7-E372-3801-8CF4-611C18DA6DBE}"/>
              </a:ext>
            </a:extLst>
          </p:cNvPr>
          <p:cNvPicPr>
            <a:picLocks noChangeAspect="1"/>
          </p:cNvPicPr>
          <p:nvPr/>
        </p:nvPicPr>
        <p:blipFill>
          <a:blip r:embed="rId6"/>
          <a:srcRect l="8687" r="24459"/>
          <a:stretch/>
        </p:blipFill>
        <p:spPr>
          <a:xfrm rot="5400000">
            <a:off x="2443869" y="1314029"/>
            <a:ext cx="1618807" cy="1816043"/>
          </a:xfrm>
          <a:prstGeom prst="rect">
            <a:avLst/>
          </a:prstGeom>
        </p:spPr>
      </p:pic>
      <p:cxnSp>
        <p:nvCxnSpPr>
          <p:cNvPr id="49" name="直線矢印コネクタ 48">
            <a:extLst>
              <a:ext uri="{FF2B5EF4-FFF2-40B4-BE49-F238E27FC236}">
                <a16:creationId xmlns:a16="http://schemas.microsoft.com/office/drawing/2014/main" id="{E27CFC62-E877-AF90-6B3E-E528CC1A73D7}"/>
              </a:ext>
            </a:extLst>
          </p:cNvPr>
          <p:cNvCxnSpPr>
            <a:cxnSpLocks/>
          </p:cNvCxnSpPr>
          <p:nvPr/>
        </p:nvCxnSpPr>
        <p:spPr bwMode="auto">
          <a:xfrm flipH="1">
            <a:off x="3122788" y="1376203"/>
            <a:ext cx="204145" cy="791237"/>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sp>
        <p:nvSpPr>
          <p:cNvPr id="52" name="正方形/長方形 51">
            <a:extLst>
              <a:ext uri="{FF2B5EF4-FFF2-40B4-BE49-F238E27FC236}">
                <a16:creationId xmlns:a16="http://schemas.microsoft.com/office/drawing/2014/main" id="{12192CC2-C8F2-00C7-AD46-0BC767B51062}"/>
              </a:ext>
            </a:extLst>
          </p:cNvPr>
          <p:cNvSpPr>
            <a:spLocks noChangeArrowheads="1"/>
          </p:cNvSpPr>
          <p:nvPr/>
        </p:nvSpPr>
        <p:spPr bwMode="auto">
          <a:xfrm>
            <a:off x="2345250" y="3094825"/>
            <a:ext cx="22918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Century"/>
                <a:ea typeface="メイリオ"/>
                <a:cs typeface="+mn-cs"/>
              </a:rPr>
              <a:t>両面養生テープが便利（ピンと張れる）</a:t>
            </a:r>
          </a:p>
        </p:txBody>
      </p:sp>
      <p:cxnSp>
        <p:nvCxnSpPr>
          <p:cNvPr id="56" name="直線矢印コネクタ 55">
            <a:extLst>
              <a:ext uri="{FF2B5EF4-FFF2-40B4-BE49-F238E27FC236}">
                <a16:creationId xmlns:a16="http://schemas.microsoft.com/office/drawing/2014/main" id="{3AB6011A-4DA5-752B-BF57-02FCA9EC15B7}"/>
              </a:ext>
            </a:extLst>
          </p:cNvPr>
          <p:cNvCxnSpPr>
            <a:cxnSpLocks/>
          </p:cNvCxnSpPr>
          <p:nvPr/>
        </p:nvCxnSpPr>
        <p:spPr bwMode="auto">
          <a:xfrm flipV="1">
            <a:off x="3240940" y="2698853"/>
            <a:ext cx="171985" cy="395972"/>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sp>
        <p:nvSpPr>
          <p:cNvPr id="59" name="正方形/長方形 58">
            <a:extLst>
              <a:ext uri="{FF2B5EF4-FFF2-40B4-BE49-F238E27FC236}">
                <a16:creationId xmlns:a16="http://schemas.microsoft.com/office/drawing/2014/main" id="{BADBB8F5-5E88-239B-2010-335E741EB59B}"/>
              </a:ext>
            </a:extLst>
          </p:cNvPr>
          <p:cNvSpPr>
            <a:spLocks noChangeArrowheads="1"/>
          </p:cNvSpPr>
          <p:nvPr/>
        </p:nvSpPr>
        <p:spPr bwMode="auto">
          <a:xfrm>
            <a:off x="2320561" y="1200734"/>
            <a:ext cx="22918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Century"/>
                <a:ea typeface="メイリオ"/>
                <a:cs typeface="+mn-cs"/>
              </a:rPr>
              <a:t>タッチパネル部分は動作するか確認</a:t>
            </a:r>
            <a:endParaRPr kumimoji="1" lang="en-US" altLang="ja-JP" sz="900" b="0" i="0" u="none" strike="noStrike" kern="1200" cap="none" spc="0" normalizeH="0" baseline="0" noProof="0">
              <a:ln>
                <a:noFill/>
              </a:ln>
              <a:solidFill>
                <a:srgbClr val="000000"/>
              </a:solidFill>
              <a:effectLst/>
              <a:uLnTx/>
              <a:uFillTx/>
              <a:latin typeface="Century"/>
              <a:ea typeface="メイリオ"/>
              <a:cs typeface="+mn-cs"/>
            </a:endParaRPr>
          </a:p>
        </p:txBody>
      </p:sp>
      <p:sp>
        <p:nvSpPr>
          <p:cNvPr id="63" name="正方形/長方形 62">
            <a:extLst>
              <a:ext uri="{FF2B5EF4-FFF2-40B4-BE49-F238E27FC236}">
                <a16:creationId xmlns:a16="http://schemas.microsoft.com/office/drawing/2014/main" id="{3C2A5862-70D7-B755-1C8C-B35092840F4F}"/>
              </a:ext>
            </a:extLst>
          </p:cNvPr>
          <p:cNvSpPr>
            <a:spLocks noChangeArrowheads="1"/>
          </p:cNvSpPr>
          <p:nvPr/>
        </p:nvSpPr>
        <p:spPr bwMode="auto">
          <a:xfrm>
            <a:off x="2331976" y="4736122"/>
            <a:ext cx="22918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Century"/>
                <a:ea typeface="メイリオ"/>
                <a:cs typeface="+mn-cs"/>
              </a:rPr>
              <a:t>車輪部分の養生は難しい。</a:t>
            </a:r>
            <a:endParaRPr kumimoji="1" lang="en-US" altLang="ja-JP" sz="900" b="0" i="0" u="none" strike="noStrike" kern="1200" cap="none" spc="0" normalizeH="0" baseline="0" noProof="0">
              <a:ln>
                <a:noFill/>
              </a:ln>
              <a:solidFill>
                <a:srgbClr val="000000"/>
              </a:solidFill>
              <a:effectLst/>
              <a:uLnTx/>
              <a:uFillTx/>
              <a:latin typeface="Century"/>
              <a:ea typeface="メイリオ"/>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Century"/>
                <a:ea typeface="メイリオ"/>
                <a:cs typeface="+mn-cs"/>
              </a:rPr>
              <a:t>養生する場合は、容易に動かせなくなる。</a:t>
            </a:r>
          </a:p>
        </p:txBody>
      </p:sp>
      <p:sp>
        <p:nvSpPr>
          <p:cNvPr id="64" name="正方形/長方形 63">
            <a:extLst>
              <a:ext uri="{FF2B5EF4-FFF2-40B4-BE49-F238E27FC236}">
                <a16:creationId xmlns:a16="http://schemas.microsoft.com/office/drawing/2014/main" id="{A2929463-54FC-7886-A938-D9CDD35C9D44}"/>
              </a:ext>
            </a:extLst>
          </p:cNvPr>
          <p:cNvSpPr>
            <a:spLocks noChangeArrowheads="1"/>
          </p:cNvSpPr>
          <p:nvPr/>
        </p:nvSpPr>
        <p:spPr bwMode="auto">
          <a:xfrm>
            <a:off x="4495787" y="914840"/>
            <a:ext cx="26276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rPr>
              <a:t>測定器</a:t>
            </a:r>
            <a:endParaRPr kumimoji="1" lang="en-US" altLang="ja-JP"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Century"/>
                <a:ea typeface="メイリオ"/>
                <a:cs typeface="+mn-cs"/>
              </a:rPr>
              <a:t>電池残量を確認してから養生する。</a:t>
            </a:r>
            <a:endParaRPr kumimoji="1" lang="en-US" altLang="ja-JP" sz="1200" b="0" i="0" u="none" strike="noStrike" kern="1200" cap="none" spc="0" normalizeH="0" baseline="0" noProof="0">
              <a:ln>
                <a:noFill/>
              </a:ln>
              <a:solidFill>
                <a:srgbClr val="000000"/>
              </a:solidFill>
              <a:effectLst/>
              <a:uLnTx/>
              <a:uFillTx/>
              <a:latin typeface="Century"/>
              <a:ea typeface="メイリオ"/>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Century"/>
                <a:ea typeface="メイリオ"/>
                <a:cs typeface="+mn-cs"/>
              </a:rPr>
              <a:t>ボタンが押せるようにする。</a:t>
            </a:r>
            <a:endParaRPr kumimoji="1" lang="en-US" altLang="ja-JP" sz="1200" b="0" i="0" u="none" strike="noStrike" kern="1200" cap="none" spc="0" normalizeH="0" baseline="0" noProof="0">
              <a:ln>
                <a:noFill/>
              </a:ln>
              <a:solidFill>
                <a:srgbClr val="000000"/>
              </a:solidFill>
              <a:effectLst/>
              <a:uLnTx/>
              <a:uFillTx/>
              <a:latin typeface="Century"/>
              <a:ea typeface="メイリオ"/>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Century"/>
                <a:ea typeface="メイリオ"/>
                <a:cs typeface="+mn-cs"/>
              </a:rPr>
              <a:t>表示が見られるようにする。</a:t>
            </a:r>
            <a:endParaRPr kumimoji="1" lang="en-US" altLang="ja-JP" sz="1200" b="0" i="0" u="none" strike="noStrike" kern="1200" cap="none" spc="0" normalizeH="0" baseline="0" noProof="0">
              <a:ln>
                <a:noFill/>
              </a:ln>
              <a:solidFill>
                <a:srgbClr val="000000"/>
              </a:solidFill>
              <a:effectLst/>
              <a:uLnTx/>
              <a:uFillTx/>
              <a:latin typeface="Century"/>
              <a:ea typeface="メイリオ"/>
              <a:cs typeface="+mn-cs"/>
            </a:endParaRPr>
          </a:p>
        </p:txBody>
      </p:sp>
      <p:sp>
        <p:nvSpPr>
          <p:cNvPr id="65" name="正方形/長方形 64">
            <a:extLst>
              <a:ext uri="{FF2B5EF4-FFF2-40B4-BE49-F238E27FC236}">
                <a16:creationId xmlns:a16="http://schemas.microsoft.com/office/drawing/2014/main" id="{68505EF1-C696-35BA-6568-30950866DCF8}"/>
              </a:ext>
            </a:extLst>
          </p:cNvPr>
          <p:cNvSpPr>
            <a:spLocks noChangeArrowheads="1"/>
          </p:cNvSpPr>
          <p:nvPr/>
        </p:nvSpPr>
        <p:spPr bwMode="auto">
          <a:xfrm>
            <a:off x="4495787" y="1894153"/>
            <a:ext cx="26408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sng" strike="noStrike" kern="1200" cap="none" spc="0" normalizeH="0" baseline="0" noProof="0">
                <a:ln>
                  <a:noFill/>
                </a:ln>
                <a:solidFill>
                  <a:srgbClr val="C0504D">
                    <a:lumMod val="75000"/>
                    <a:lumOff val="25000"/>
                  </a:srgbClr>
                </a:solidFill>
                <a:effectLst/>
                <a:uLnTx/>
                <a:uFillTx/>
                <a:latin typeface="Century"/>
                <a:ea typeface="メイリオ"/>
                <a:cs typeface="+mn-cs"/>
              </a:rPr>
              <a:t>ストレッチャー</a:t>
            </a: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Century"/>
                <a:ea typeface="メイリオ"/>
                <a:cs typeface="+mn-cs"/>
              </a:rPr>
              <a:t>可能な範囲で、養生する。</a:t>
            </a:r>
            <a:endParaRPr kumimoji="1" lang="en-US" altLang="ja-JP" sz="1200" b="0" i="0" u="none" strike="noStrike" kern="1200" cap="none" spc="0" normalizeH="0" baseline="0" noProof="0">
              <a:ln>
                <a:noFill/>
              </a:ln>
              <a:solidFill>
                <a:srgbClr val="000000"/>
              </a:solidFill>
              <a:effectLst/>
              <a:uLnTx/>
              <a:uFillTx/>
              <a:latin typeface="Century"/>
              <a:ea typeface="メイリオ"/>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Century"/>
                <a:ea typeface="メイリオ"/>
                <a:cs typeface="+mn-cs"/>
              </a:rPr>
              <a:t>シートは複数枚重ねておくと、脱衣時に衣服と一緒に取り除いたり、除染時に汚染した場合にすぐに取り除くことができる。</a:t>
            </a:r>
            <a:endParaRPr kumimoji="1" lang="en-US" altLang="ja-JP" sz="1200" b="0" i="0" u="none" strike="noStrike" kern="1200" cap="none" spc="0" normalizeH="0" baseline="0" noProof="0">
              <a:ln>
                <a:noFill/>
              </a:ln>
              <a:solidFill>
                <a:srgbClr val="000000"/>
              </a:solidFill>
              <a:effectLst/>
              <a:uLnTx/>
              <a:uFillTx/>
              <a:latin typeface="Century"/>
              <a:ea typeface="メイリオ"/>
              <a:cs typeface="+mn-cs"/>
            </a:endParaRPr>
          </a:p>
        </p:txBody>
      </p:sp>
      <p:pic>
        <p:nvPicPr>
          <p:cNvPr id="3" name="図 2">
            <a:extLst>
              <a:ext uri="{FF2B5EF4-FFF2-40B4-BE49-F238E27FC236}">
                <a16:creationId xmlns:a16="http://schemas.microsoft.com/office/drawing/2014/main" id="{C11A2115-6706-875E-9C4D-FF4D176DE0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17195" y="974504"/>
            <a:ext cx="1689755" cy="1127166"/>
          </a:xfrm>
          <a:prstGeom prst="rect">
            <a:avLst/>
          </a:prstGeom>
        </p:spPr>
      </p:pic>
      <p:pic>
        <p:nvPicPr>
          <p:cNvPr id="4" name="図 3">
            <a:extLst>
              <a:ext uri="{FF2B5EF4-FFF2-40B4-BE49-F238E27FC236}">
                <a16:creationId xmlns:a16="http://schemas.microsoft.com/office/drawing/2014/main" id="{5CF5AD19-FBC9-B2DE-D61B-AE43D3488B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7044" y="1581449"/>
            <a:ext cx="1285333" cy="1714430"/>
          </a:xfrm>
          <a:prstGeom prst="rect">
            <a:avLst/>
          </a:prstGeom>
        </p:spPr>
      </p:pic>
      <p:pic>
        <p:nvPicPr>
          <p:cNvPr id="5" name="図 4" descr="DSCN1013.JPG">
            <a:extLst>
              <a:ext uri="{FF2B5EF4-FFF2-40B4-BE49-F238E27FC236}">
                <a16:creationId xmlns:a16="http://schemas.microsoft.com/office/drawing/2014/main" id="{1B690910-8CBF-438B-1A5F-DBCA4B76DBF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7044" y="3339019"/>
            <a:ext cx="1852311" cy="1389233"/>
          </a:xfrm>
          <a:prstGeom prst="rect">
            <a:avLst/>
          </a:prstGeom>
        </p:spPr>
      </p:pic>
      <p:pic>
        <p:nvPicPr>
          <p:cNvPr id="6" name="図 5" descr="DSCN0775.JPG">
            <a:extLst>
              <a:ext uri="{FF2B5EF4-FFF2-40B4-BE49-F238E27FC236}">
                <a16:creationId xmlns:a16="http://schemas.microsoft.com/office/drawing/2014/main" id="{971F38B4-5B88-EA83-BC77-CD64101E9E65}"/>
              </a:ext>
            </a:extLst>
          </p:cNvPr>
          <p:cNvPicPr>
            <a:picLocks noChangeAspect="1"/>
          </p:cNvPicPr>
          <p:nvPr/>
        </p:nvPicPr>
        <p:blipFill>
          <a:blip r:embed="rId10" cstate="screen">
            <a:extLst>
              <a:ext uri="{28A0092B-C50C-407E-A947-70E740481C1C}">
                <a14:useLocalDpi xmlns:a14="http://schemas.microsoft.com/office/drawing/2010/main"/>
              </a:ext>
            </a:extLst>
          </a:blip>
          <a:srcRect t="-1" r="32040" b="-3923"/>
          <a:stretch>
            <a:fillRect/>
          </a:stretch>
        </p:blipFill>
        <p:spPr>
          <a:xfrm>
            <a:off x="7112046" y="2909312"/>
            <a:ext cx="1694904" cy="1943853"/>
          </a:xfrm>
          <a:prstGeom prst="rect">
            <a:avLst/>
          </a:prstGeom>
        </p:spPr>
      </p:pic>
      <p:sp>
        <p:nvSpPr>
          <p:cNvPr id="9" name="テキスト ボックス 8">
            <a:extLst>
              <a:ext uri="{FF2B5EF4-FFF2-40B4-BE49-F238E27FC236}">
                <a16:creationId xmlns:a16="http://schemas.microsoft.com/office/drawing/2014/main" id="{B71F34A4-A1D0-802E-FC5B-5126A24F6DFF}"/>
              </a:ext>
            </a:extLst>
          </p:cNvPr>
          <p:cNvSpPr txBox="1"/>
          <p:nvPr/>
        </p:nvSpPr>
        <p:spPr>
          <a:xfrm>
            <a:off x="7355669" y="4561485"/>
            <a:ext cx="1007993" cy="369332"/>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本体は</a:t>
            </a:r>
            <a:r>
              <a:rPr kumimoji="0"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Hot</a:t>
            </a:r>
            <a:r>
              <a:rPr kumimoji="0" lang="ja-JP" altLang="en-US" sz="9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 </a:t>
            </a:r>
            <a:r>
              <a:rPr kumimoji="0"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zone</a:t>
            </a:r>
            <a:r>
              <a:rPr kumimoji="0" lang="ja-JP" altLang="en-US" sz="9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の外で操作</a:t>
            </a:r>
          </a:p>
        </p:txBody>
      </p:sp>
      <p:pic>
        <p:nvPicPr>
          <p:cNvPr id="10" name="図 9">
            <a:extLst>
              <a:ext uri="{FF2B5EF4-FFF2-40B4-BE49-F238E27FC236}">
                <a16:creationId xmlns:a16="http://schemas.microsoft.com/office/drawing/2014/main" id="{FF3E0D10-D680-F5E7-055F-82B4423B9B1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089112" y="3858671"/>
            <a:ext cx="931751" cy="739979"/>
          </a:xfrm>
          <a:prstGeom prst="rect">
            <a:avLst/>
          </a:prstGeom>
        </p:spPr>
      </p:pic>
      <p:sp>
        <p:nvSpPr>
          <p:cNvPr id="11" name="テキスト ボックス 10">
            <a:extLst>
              <a:ext uri="{FF2B5EF4-FFF2-40B4-BE49-F238E27FC236}">
                <a16:creationId xmlns:a16="http://schemas.microsoft.com/office/drawing/2014/main" id="{50DB9E41-AF43-6D50-C68C-774404DFDAD2}"/>
              </a:ext>
            </a:extLst>
          </p:cNvPr>
          <p:cNvSpPr txBox="1"/>
          <p:nvPr/>
        </p:nvSpPr>
        <p:spPr>
          <a:xfrm>
            <a:off x="5962535" y="4651400"/>
            <a:ext cx="1301951" cy="369332"/>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フィルムカセッテはビニール袋で養生</a:t>
            </a:r>
          </a:p>
        </p:txBody>
      </p:sp>
      <p:sp>
        <p:nvSpPr>
          <p:cNvPr id="12" name="テキスト ボックス 11">
            <a:extLst>
              <a:ext uri="{FF2B5EF4-FFF2-40B4-BE49-F238E27FC236}">
                <a16:creationId xmlns:a16="http://schemas.microsoft.com/office/drawing/2014/main" id="{AB6922E3-C3C1-B785-421B-5CC0EB779D23}"/>
              </a:ext>
            </a:extLst>
          </p:cNvPr>
          <p:cNvSpPr txBox="1"/>
          <p:nvPr/>
        </p:nvSpPr>
        <p:spPr>
          <a:xfrm>
            <a:off x="634639" y="4561485"/>
            <a:ext cx="1628775" cy="5078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プローブカバーで長さが足りない部分は、細長いビニール袋で対応</a:t>
            </a:r>
          </a:p>
        </p:txBody>
      </p:sp>
      <p:sp>
        <p:nvSpPr>
          <p:cNvPr id="13" name="テキスト ボックス 12">
            <a:extLst>
              <a:ext uri="{FF2B5EF4-FFF2-40B4-BE49-F238E27FC236}">
                <a16:creationId xmlns:a16="http://schemas.microsoft.com/office/drawing/2014/main" id="{00B6CA09-7BAD-D5BB-4EB7-D219B708A912}"/>
              </a:ext>
            </a:extLst>
          </p:cNvPr>
          <p:cNvSpPr txBox="1"/>
          <p:nvPr/>
        </p:nvSpPr>
        <p:spPr>
          <a:xfrm>
            <a:off x="1508131" y="3489743"/>
            <a:ext cx="565438" cy="2308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エコー</a:t>
            </a:r>
          </a:p>
        </p:txBody>
      </p:sp>
      <p:sp>
        <p:nvSpPr>
          <p:cNvPr id="14" name="テキスト ボックス 13">
            <a:extLst>
              <a:ext uri="{FF2B5EF4-FFF2-40B4-BE49-F238E27FC236}">
                <a16:creationId xmlns:a16="http://schemas.microsoft.com/office/drawing/2014/main" id="{437273C0-9EF8-2895-CC10-8AB533B1BC18}"/>
              </a:ext>
            </a:extLst>
          </p:cNvPr>
          <p:cNvSpPr txBox="1"/>
          <p:nvPr/>
        </p:nvSpPr>
        <p:spPr>
          <a:xfrm>
            <a:off x="1316551" y="1667946"/>
            <a:ext cx="690416" cy="2308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モニター</a:t>
            </a:r>
          </a:p>
        </p:txBody>
      </p:sp>
      <p:sp>
        <p:nvSpPr>
          <p:cNvPr id="15" name="正方形/長方形 14">
            <a:extLst>
              <a:ext uri="{FF2B5EF4-FFF2-40B4-BE49-F238E27FC236}">
                <a16:creationId xmlns:a16="http://schemas.microsoft.com/office/drawing/2014/main" id="{CED01157-6FC8-89AC-D22A-C394F7DA792B}"/>
              </a:ext>
            </a:extLst>
          </p:cNvPr>
          <p:cNvSpPr>
            <a:spLocks noChangeArrowheads="1"/>
          </p:cNvSpPr>
          <p:nvPr/>
        </p:nvSpPr>
        <p:spPr bwMode="auto">
          <a:xfrm>
            <a:off x="4495787" y="3366347"/>
            <a:ext cx="2440498"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ＭＳ Ｐゴシック" panose="020B0600070205080204" pitchFamily="34" charset="-128"/>
                <a:ea typeface="ＭＳ Ｐゴシック" panose="020B0600070205080204" pitchFamily="34" charset="-128"/>
              </a:defRPr>
            </a:lvl1pPr>
            <a:lvl2pPr marL="742950" indent="-285750">
              <a:spcBef>
                <a:spcPct val="20000"/>
              </a:spcBef>
              <a:buChar char="–"/>
              <a:defRPr kumimoji="1" sz="2800">
                <a:solidFill>
                  <a:schemeClr val="tx1"/>
                </a:solidFill>
                <a:latin typeface="ＭＳ Ｐゴシック" panose="020B0600070205080204" pitchFamily="34" charset="-128"/>
                <a:ea typeface="ＭＳ Ｐゴシック" panose="020B0600070205080204" pitchFamily="34" charset="-128"/>
              </a:defRPr>
            </a:lvl2pPr>
            <a:lvl3pPr marL="1143000" indent="-228600">
              <a:spcBef>
                <a:spcPct val="20000"/>
              </a:spcBef>
              <a:buChar char="–"/>
              <a:defRPr kumimoji="1" sz="2400">
                <a:solidFill>
                  <a:schemeClr val="tx1"/>
                </a:solidFill>
                <a:latin typeface="ＭＳ Ｐゴシック" panose="020B0600070205080204" pitchFamily="34" charset="-128"/>
                <a:ea typeface="ＭＳ Ｐゴシック" panose="020B0600070205080204" pitchFamily="34" charset="-128"/>
              </a:defRPr>
            </a:lvl3pPr>
            <a:lvl4pPr marL="16002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4pPr>
            <a:lvl5pPr marL="2057400" indent="-228600">
              <a:spcBef>
                <a:spcPct val="20000"/>
              </a:spcBef>
              <a:buChar char="»"/>
              <a:defRPr kumimoji="1" sz="2000">
                <a:solidFill>
                  <a:schemeClr val="tx1"/>
                </a:solidFill>
                <a:latin typeface="ＭＳ Ｐゴシック" panose="020B0600070205080204" pitchFamily="34" charset="-128"/>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ＭＳ Ｐゴシック" panose="020B0600070205080204" pitchFamily="34" charset="-128"/>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200" b="0" i="0" u="sng" strike="noStrike" kern="1200" cap="none" spc="0" normalizeH="0" baseline="0" noProof="0">
                <a:ln>
                  <a:noFill/>
                </a:ln>
                <a:solidFill>
                  <a:srgbClr val="C0504D">
                    <a:lumMod val="75000"/>
                    <a:lumOff val="25000"/>
                  </a:srgbClr>
                </a:solidFill>
                <a:effectLst/>
                <a:uLnTx/>
                <a:uFillTx/>
                <a:latin typeface="游ゴシック" panose="020B0400000000000000" pitchFamily="34" charset="-128"/>
                <a:ea typeface="游ゴシック" panose="020B0400000000000000" pitchFamily="34" charset="-128"/>
                <a:cs typeface="+mn-cs"/>
              </a:rPr>
              <a:t>ポータブル</a:t>
            </a:r>
            <a:r>
              <a:rPr kumimoji="1" lang="en-US" altLang="ja-JP" sz="1200" b="0" i="0" u="sng" strike="noStrike" kern="1200" cap="none" spc="0" normalizeH="0" baseline="0" noProof="0" dirty="0">
                <a:ln>
                  <a:noFill/>
                </a:ln>
                <a:solidFill>
                  <a:srgbClr val="C0504D">
                    <a:lumMod val="75000"/>
                    <a:lumOff val="25000"/>
                  </a:srgbClr>
                </a:solidFill>
                <a:effectLst/>
                <a:uLnTx/>
                <a:uFillTx/>
                <a:latin typeface="游ゴシック" panose="020B0400000000000000" pitchFamily="34" charset="-128"/>
                <a:ea typeface="游ゴシック" panose="020B0400000000000000" pitchFamily="34" charset="-128"/>
                <a:cs typeface="+mn-cs"/>
              </a:rPr>
              <a:t>X</a:t>
            </a:r>
            <a:r>
              <a:rPr kumimoji="1" lang="ja-JP" altLang="en-US" sz="1200" b="0" i="0" u="sng" strike="noStrike" kern="1200" cap="none" spc="0" normalizeH="0" baseline="0" noProof="0">
                <a:ln>
                  <a:noFill/>
                </a:ln>
                <a:solidFill>
                  <a:srgbClr val="C0504D">
                    <a:lumMod val="75000"/>
                    <a:lumOff val="25000"/>
                  </a:srgbClr>
                </a:solidFill>
                <a:effectLst/>
                <a:uLnTx/>
                <a:uFillTx/>
                <a:latin typeface="游ゴシック" panose="020B0400000000000000" pitchFamily="34" charset="-128"/>
                <a:ea typeface="游ゴシック" panose="020B0400000000000000" pitchFamily="34" charset="-128"/>
                <a:cs typeface="+mn-cs"/>
              </a:rPr>
              <a:t>線撮影機</a:t>
            </a:r>
            <a:endParaRPr kumimoji="1" lang="en-US" altLang="ja-JP" sz="1200" b="0" i="0" u="sng" strike="noStrike" kern="1200" cap="none" spc="0" normalizeH="0" baseline="0" noProof="0" dirty="0">
              <a:ln>
                <a:noFill/>
              </a:ln>
              <a:solidFill>
                <a:srgbClr val="C0504D">
                  <a:lumMod val="75000"/>
                  <a:lumOff val="25000"/>
                </a:srgbClr>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34" charset="-128"/>
                <a:ea typeface="游ゴシック" panose="020B0400000000000000" pitchFamily="34" charset="-128"/>
                <a:cs typeface="+mn-cs"/>
              </a:rPr>
              <a:t>ホットゾーンの中で操作する部分だけビニール袋で養生</a:t>
            </a:r>
          </a:p>
        </p:txBody>
      </p:sp>
      <p:sp>
        <p:nvSpPr>
          <p:cNvPr id="7" name="テキスト ボックス 6">
            <a:extLst>
              <a:ext uri="{FF2B5EF4-FFF2-40B4-BE49-F238E27FC236}">
                <a16:creationId xmlns:a16="http://schemas.microsoft.com/office/drawing/2014/main" id="{4EBD087A-D6A9-90CA-5E59-61EBAD206376}"/>
              </a:ext>
            </a:extLst>
          </p:cNvPr>
          <p:cNvSpPr txBox="1"/>
          <p:nvPr/>
        </p:nvSpPr>
        <p:spPr>
          <a:xfrm>
            <a:off x="8486128" y="0"/>
            <a:ext cx="574196"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講義３</a:t>
            </a:r>
          </a:p>
        </p:txBody>
      </p:sp>
      <p:pic>
        <p:nvPicPr>
          <p:cNvPr id="17" name="図 16" descr="ベッドの上にいる飛行機&#10;&#10;AI 生成コンテンツは誤りを含む可能性があります。">
            <a:extLst>
              <a:ext uri="{FF2B5EF4-FFF2-40B4-BE49-F238E27FC236}">
                <a16:creationId xmlns:a16="http://schemas.microsoft.com/office/drawing/2014/main" id="{FB354CA9-8F65-3A5F-DACB-3F0DC150C061}"/>
              </a:ext>
            </a:extLst>
          </p:cNvPr>
          <p:cNvPicPr>
            <a:picLocks noChangeAspect="1"/>
          </p:cNvPicPr>
          <p:nvPr/>
        </p:nvPicPr>
        <p:blipFill>
          <a:blip r:embed="rId12"/>
          <a:srcRect l="2977" t="25016" b="24833"/>
          <a:stretch>
            <a:fillRect/>
          </a:stretch>
        </p:blipFill>
        <p:spPr>
          <a:xfrm>
            <a:off x="7117196" y="2167440"/>
            <a:ext cx="1697867" cy="658215"/>
          </a:xfrm>
          <a:prstGeom prst="rect">
            <a:avLst/>
          </a:prstGeom>
        </p:spPr>
      </p:pic>
      <p:pic>
        <p:nvPicPr>
          <p:cNvPr id="18" name="講師-講義3-3">
            <a:hlinkClick r:id="" action="ppaction://media"/>
            <a:extLst>
              <a:ext uri="{FF2B5EF4-FFF2-40B4-BE49-F238E27FC236}">
                <a16:creationId xmlns:a16="http://schemas.microsoft.com/office/drawing/2014/main" id="{A676A7C4-99E6-7F4E-D7DA-259F3558FF3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10263" y="4533900"/>
            <a:ext cx="609600" cy="609600"/>
          </a:xfrm>
          <a:prstGeom prst="rect">
            <a:avLst/>
          </a:prstGeom>
        </p:spPr>
      </p:pic>
    </p:spTree>
    <p:extLst>
      <p:ext uri="{BB962C8B-B14F-4D97-AF65-F5344CB8AC3E}">
        <p14:creationId xmlns:p14="http://schemas.microsoft.com/office/powerpoint/2010/main" val="2468462493"/>
      </p:ext>
    </p:extLst>
  </p:cSld>
  <p:clrMapOvr>
    <a:masterClrMapping/>
  </p:clrMapOvr>
  <mc:AlternateContent xmlns:mc="http://schemas.openxmlformats.org/markup-compatibility/2006" xmlns:p14="http://schemas.microsoft.com/office/powerpoint/2010/main">
    <mc:Choice Requires="p14">
      <p:transition spd="slow" p14:dur="3000" advClick="0" advTm="172000"/>
    </mc:Choice>
    <mc:Fallback xmlns="">
      <p:transition spd="slow" advClick="0" advTm="172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210" fill="hold"/>
                                        <p:tgtEl>
                                          <p:spTgt spid="18"/>
                                        </p:tgtEl>
                                      </p:cBhvr>
                                    </p:cmd>
                                  </p:childTnLst>
                                </p:cTn>
                              </p:par>
                            </p:childTnLst>
                          </p:cTn>
                        </p:par>
                      </p:childTnLst>
                    </p:cTn>
                  </p:par>
                </p:childTnLst>
              </p:cTn>
              <p:nextCondLst>
                <p:cond evt="onClick" delay="0">
                  <p:tgtEl>
                    <p:spTgt spid="18"/>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5d13358-ba13-47f5-b1e3-fdcd6b69d120">
      <UserInfo>
        <DisplayName/>
        <AccountId xsi:nil="true"/>
        <AccountType/>
      </UserInfo>
    </SharedWithUsers>
    <lcf76f155ced4ddcb4097134ff3c332f xmlns="9be4de2b-ed32-4cfd-86cc-3daf7de81874">
      <Terms xmlns="http://schemas.microsoft.com/office/infopath/2007/PartnerControls"/>
    </lcf76f155ced4ddcb4097134ff3c332f>
    <TaxCatchAll xmlns="b5d13358-ba13-47f5-b1e3-fdcd6b69d1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9CDE00FD03F958428DD3CBF4A39D1F89" ma:contentTypeVersion="19" ma:contentTypeDescription="新しいドキュメントを作成します。" ma:contentTypeScope="" ma:versionID="e17dd82ac5e3a5c2707f997b28250d8a">
  <xsd:schema xmlns:xsd="http://www.w3.org/2001/XMLSchema" xmlns:xs="http://www.w3.org/2001/XMLSchema" xmlns:p="http://schemas.microsoft.com/office/2006/metadata/properties" xmlns:ns2="9be4de2b-ed32-4cfd-86cc-3daf7de81874" xmlns:ns3="b5d13358-ba13-47f5-b1e3-fdcd6b69d120" targetNamespace="http://schemas.microsoft.com/office/2006/metadata/properties" ma:root="true" ma:fieldsID="b07365bde9cb931233e748ff3cd31903" ns2:_="" ns3:_="">
    <xsd:import namespace="9be4de2b-ed32-4cfd-86cc-3daf7de81874"/>
    <xsd:import namespace="b5d13358-ba13-47f5-b1e3-fdcd6b69d1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4de2b-ed32-4cfd-86cc-3daf7de818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ebdc2b39-54f4-4c53-bf88-5d9269ab31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d13358-ba13-47f5-b1e3-fdcd6b69d120" elementFormDefault="qualified">
    <xsd:import namespace="http://schemas.microsoft.com/office/2006/documentManagement/types"/>
    <xsd:import namespace="http://schemas.microsoft.com/office/infopath/2007/PartnerControls"/>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642aa574-677a-4bc2-90c8-dd60c760d169}" ma:internalName="TaxCatchAll" ma:showField="CatchAllData" ma:web="b5d13358-ba13-47f5-b1e3-fdcd6b69d1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042528-7B45-4005-A1C0-EC6BD06D7E64}">
  <ds:schemaRefs>
    <ds:schemaRef ds:uri="http://schemas.microsoft.com/office/2006/metadata/properties"/>
    <ds:schemaRef ds:uri="http://schemas.microsoft.com/office/infopath/2007/PartnerControls"/>
    <ds:schemaRef ds:uri="b5d13358-ba13-47f5-b1e3-fdcd6b69d120"/>
    <ds:schemaRef ds:uri="9be4de2b-ed32-4cfd-86cc-3daf7de81874"/>
  </ds:schemaRefs>
</ds:datastoreItem>
</file>

<file path=customXml/itemProps2.xml><?xml version="1.0" encoding="utf-8"?>
<ds:datastoreItem xmlns:ds="http://schemas.openxmlformats.org/officeDocument/2006/customXml" ds:itemID="{776CE5C6-BA10-4C58-A84A-7EA135C467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4de2b-ed32-4cfd-86cc-3daf7de81874"/>
    <ds:schemaRef ds:uri="b5d13358-ba13-47f5-b1e3-fdcd6b69d1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8A7594-935D-4EC5-927B-D78DAEA067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1276</Words>
  <Application>Microsoft Office PowerPoint</Application>
  <PresentationFormat>画面に合わせる (16:9)</PresentationFormat>
  <Paragraphs>93</Paragraphs>
  <Slides>4</Slides>
  <Notes>4</Notes>
  <HiddenSlides>0</HiddenSlides>
  <MMClips>3</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vt:i4>
      </vt:variant>
    </vt:vector>
  </HeadingPairs>
  <TitlesOfParts>
    <vt:vector size="11" baseType="lpstr">
      <vt:lpstr>游ゴシック</vt:lpstr>
      <vt:lpstr>Arial</vt:lpstr>
      <vt:lpstr>Calibri</vt:lpstr>
      <vt:lpstr>Calibri Light</vt:lpstr>
      <vt:lpstr>Century</vt:lpstr>
      <vt:lpstr>Wingdings</vt:lpstr>
      <vt:lpstr>Office 2013 - 2022 テーマ</vt:lpstr>
      <vt:lpstr>講義３ 施設養生実習</vt:lpstr>
      <vt:lpstr>施設養生実習</vt:lpstr>
      <vt:lpstr>施設養生実習【内容・手順】</vt:lpstr>
      <vt:lpstr>施設養生実習【内容・手順】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2026-01-25T11:42:47Z</dcterms:created>
  <dcterms:modified xsi:type="dcterms:W3CDTF">2026-02-25T23:46:48Z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3708400.00000000</vt:lpwstr>
  </property>
  <property fmtid="{D5CDD505-2E9C-101B-9397-08002B2CF9AE}" pid="3" name="ContentTypeId">
    <vt:lpwstr>0x0101009CDE00FD03F958428DD3CBF4A39D1F89</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