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2" r:id="rId5"/>
  </p:sldMasterIdLst>
  <p:notesMasterIdLst>
    <p:notesMasterId r:id="rId9"/>
  </p:notesMasterIdLst>
  <p:sldIdLst>
    <p:sldId id="329" r:id="rId6"/>
    <p:sldId id="294" r:id="rId7"/>
    <p:sldId id="295" r:id="rId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jasQOffUHB+v1Faj6D3zQ==" hashData="mcNKpphbIiNiPJnSUVuCkps6xdf4a7MlbWba5APCHZpTI+7MDUfzZjKqa9MPk/0sijA1Wn90XB/2xxbmrPsQt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AAFF47-13DA-5330-8FCF-F282BCE8C908}" v="2" dt="2026-02-25T00:28:11.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0748"/>
  </p:normalViewPr>
  <p:slideViewPr>
    <p:cSldViewPr snapToGrid="0">
      <p:cViewPr varScale="1">
        <p:scale>
          <a:sx n="80" d="100"/>
          <a:sy n="80" d="100"/>
        </p:scale>
        <p:origin x="13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4E86E-2303-764B-B035-F15DD925F629}"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23354-99F0-9F48-B606-76A1AA2B9A3F}" type="slidenum">
              <a:rPr kumimoji="1" lang="ja-JP" altLang="en-US" smtClean="0"/>
              <a:t>‹#›</a:t>
            </a:fld>
            <a:endParaRPr kumimoji="1" lang="ja-JP" altLang="en-US"/>
          </a:p>
        </p:txBody>
      </p:sp>
    </p:spTree>
    <p:extLst>
      <p:ext uri="{BB962C8B-B14F-4D97-AF65-F5344CB8AC3E}">
        <p14:creationId xmlns:p14="http://schemas.microsoft.com/office/powerpoint/2010/main" val="330575987"/>
      </p:ext>
    </p:extLst>
  </p:cSld>
  <p:clrMap bg1="lt1" tx1="dk1" bg2="lt2" tx2="dk2" accent1="accent1" accent2="accent2" accent3="accent3" accent4="accent4" accent5="accent5" accent6="accent6" hlink="hlink" folHlink="folHlink"/>
  <p:notesStyle>
    <a:lvl1pPr marL="0" algn="l" defTabSz="685800" rtl="0" eaLnBrk="1" latinLnBrk="0" hangingPunct="1">
      <a:defRPr kumimoji="1" sz="900" kern="1200">
        <a:solidFill>
          <a:schemeClr val="tx1"/>
        </a:solidFill>
        <a:latin typeface="+mn-lt"/>
        <a:ea typeface="+mn-ea"/>
        <a:cs typeface="+mn-cs"/>
      </a:defRPr>
    </a:lvl1pPr>
    <a:lvl2pPr marL="342900" algn="l" defTabSz="685800" rtl="0" eaLnBrk="1" latinLnBrk="0" hangingPunct="1">
      <a:defRPr kumimoji="1" sz="900" kern="1200">
        <a:solidFill>
          <a:schemeClr val="tx1"/>
        </a:solidFill>
        <a:latin typeface="+mn-lt"/>
        <a:ea typeface="+mn-ea"/>
        <a:cs typeface="+mn-cs"/>
      </a:defRPr>
    </a:lvl2pPr>
    <a:lvl3pPr marL="685800" algn="l" defTabSz="685800" rtl="0" eaLnBrk="1" latinLnBrk="0" hangingPunct="1">
      <a:defRPr kumimoji="1" sz="900" kern="1200">
        <a:solidFill>
          <a:schemeClr val="tx1"/>
        </a:solidFill>
        <a:latin typeface="+mn-lt"/>
        <a:ea typeface="+mn-ea"/>
        <a:cs typeface="+mn-cs"/>
      </a:defRPr>
    </a:lvl3pPr>
    <a:lvl4pPr marL="1028700" algn="l" defTabSz="685800" rtl="0" eaLnBrk="1" latinLnBrk="0" hangingPunct="1">
      <a:defRPr kumimoji="1" sz="900" kern="1200">
        <a:solidFill>
          <a:schemeClr val="tx1"/>
        </a:solidFill>
        <a:latin typeface="+mn-lt"/>
        <a:ea typeface="+mn-ea"/>
        <a:cs typeface="+mn-cs"/>
      </a:defRPr>
    </a:lvl4pPr>
    <a:lvl5pPr marL="1371600" algn="l" defTabSz="685800" rtl="0" eaLnBrk="1" latinLnBrk="0" hangingPunct="1">
      <a:defRPr kumimoji="1" sz="900" kern="1200">
        <a:solidFill>
          <a:schemeClr val="tx1"/>
        </a:solidFill>
        <a:latin typeface="+mn-lt"/>
        <a:ea typeface="+mn-ea"/>
        <a:cs typeface="+mn-cs"/>
      </a:defRPr>
    </a:lvl5pPr>
    <a:lvl6pPr marL="1714500" algn="l" defTabSz="685800" rtl="0" eaLnBrk="1" latinLnBrk="0" hangingPunct="1">
      <a:defRPr kumimoji="1" sz="900" kern="1200">
        <a:solidFill>
          <a:schemeClr val="tx1"/>
        </a:solidFill>
        <a:latin typeface="+mn-lt"/>
        <a:ea typeface="+mn-ea"/>
        <a:cs typeface="+mn-cs"/>
      </a:defRPr>
    </a:lvl6pPr>
    <a:lvl7pPr marL="2057400" algn="l" defTabSz="685800" rtl="0" eaLnBrk="1" latinLnBrk="0" hangingPunct="1">
      <a:defRPr kumimoji="1" sz="900" kern="1200">
        <a:solidFill>
          <a:schemeClr val="tx1"/>
        </a:solidFill>
        <a:latin typeface="+mn-lt"/>
        <a:ea typeface="+mn-ea"/>
        <a:cs typeface="+mn-cs"/>
      </a:defRPr>
    </a:lvl7pPr>
    <a:lvl8pPr marL="2400300" algn="l" defTabSz="685800" rtl="0" eaLnBrk="1" latinLnBrk="0" hangingPunct="1">
      <a:defRPr kumimoji="1" sz="900" kern="1200">
        <a:solidFill>
          <a:schemeClr val="tx1"/>
        </a:solidFill>
        <a:latin typeface="+mn-lt"/>
        <a:ea typeface="+mn-ea"/>
        <a:cs typeface="+mn-cs"/>
      </a:defRPr>
    </a:lvl8pPr>
    <a:lvl9pPr marL="2743200" algn="l" defTabSz="685800"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764FE-E5B6-0C8E-EAB9-775433488D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98FA00-71EC-2DA7-FD39-EE26C5CF984E}"/>
              </a:ext>
            </a:extLst>
          </p:cNvPr>
          <p:cNvSpPr>
            <a:spLocks noGrp="1" noRot="1" noChangeAspect="1"/>
          </p:cNvSpPr>
          <p:nvPr>
            <p:ph type="sldImg"/>
          </p:nvPr>
        </p:nvSpPr>
        <p:spPr>
          <a:xfrm>
            <a:off x="685800" y="630238"/>
            <a:ext cx="5486400" cy="3086100"/>
          </a:xfrm>
        </p:spPr>
      </p:sp>
      <p:sp>
        <p:nvSpPr>
          <p:cNvPr id="3" name="ノート プレースホルダー 2">
            <a:extLst>
              <a:ext uri="{FF2B5EF4-FFF2-40B4-BE49-F238E27FC236}">
                <a16:creationId xmlns:a16="http://schemas.microsoft.com/office/drawing/2014/main" id="{B975953F-9E0A-ADA0-60D1-15CB6332B337}"/>
              </a:ext>
            </a:extLst>
          </p:cNvPr>
          <p:cNvSpPr>
            <a:spLocks noGrp="1"/>
          </p:cNvSpPr>
          <p:nvPr>
            <p:ph type="body" idx="1"/>
          </p:nvPr>
        </p:nvSpPr>
        <p:spPr/>
        <p:txBody>
          <a:bodyPr/>
          <a:lstStyle/>
          <a:p>
            <a:endParaRPr kumimoji="1" lang="en-US" altLang="ja-JP"/>
          </a:p>
        </p:txBody>
      </p:sp>
    </p:spTree>
    <p:extLst>
      <p:ext uri="{BB962C8B-B14F-4D97-AF65-F5344CB8AC3E}">
        <p14:creationId xmlns:p14="http://schemas.microsoft.com/office/powerpoint/2010/main" val="238124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ホールボディカウンタ（</a:t>
            </a:r>
            <a:r>
              <a:rPr kumimoji="1" lang="en-US" altLang="ja-JP" dirty="0"/>
              <a:t>WBC</a:t>
            </a:r>
            <a:r>
              <a:rPr kumimoji="1" lang="ja-JP" altLang="en-US"/>
              <a:t>）の計測実習は中核人材研修と</a:t>
            </a:r>
            <a:r>
              <a:rPr kumimoji="1" lang="en-US" altLang="ja-JP" dirty="0"/>
              <a:t>WBC</a:t>
            </a:r>
            <a:r>
              <a:rPr kumimoji="1" lang="ja-JP" altLang="en-US"/>
              <a:t>研修の両方で実施しますが、それぞれ実習時間が</a:t>
            </a:r>
            <a:r>
              <a:rPr kumimoji="1" lang="en-US" altLang="ja-JP" dirty="0"/>
              <a:t>40</a:t>
            </a:r>
            <a:r>
              <a:rPr kumimoji="1" lang="ja-JP" altLang="en-US"/>
              <a:t>分間及び</a:t>
            </a:r>
            <a:r>
              <a:rPr kumimoji="1" lang="en-US" altLang="ja-JP" dirty="0"/>
              <a:t>90</a:t>
            </a:r>
            <a:r>
              <a:rPr kumimoji="1" lang="ja-JP" altLang="en-US"/>
              <a:t>分間と異なります。</a:t>
            </a:r>
            <a:endParaRPr kumimoji="1" lang="en-US" altLang="ja-JP" dirty="0"/>
          </a:p>
          <a:p>
            <a:endParaRPr kumimoji="1" lang="en-US" altLang="ja-JP" dirty="0"/>
          </a:p>
          <a:p>
            <a:r>
              <a:rPr kumimoji="1" lang="ja-JP" altLang="en-US"/>
              <a:t>中核人材研修における</a:t>
            </a:r>
            <a:r>
              <a:rPr kumimoji="1" lang="en-US" altLang="ja-JP" dirty="0"/>
              <a:t>WBC</a:t>
            </a:r>
            <a:r>
              <a:rPr kumimoji="1" lang="ja-JP" altLang="en-US"/>
              <a:t>計測実習の目的は、「体外計測装置（</a:t>
            </a:r>
            <a:r>
              <a:rPr kumimoji="1" lang="en-US" altLang="ja-JP" dirty="0"/>
              <a:t>WBC</a:t>
            </a:r>
            <a:r>
              <a:rPr kumimoji="1" lang="ja-JP" altLang="en-US"/>
              <a:t>）の原理を理解すること」、「体外計測装置による測定を体験すること」及び「内部被ばく線量計算方法を理解すること」です。</a:t>
            </a:r>
            <a:endParaRPr kumimoji="1" lang="en-US" altLang="ja-JP" dirty="0"/>
          </a:p>
          <a:p>
            <a:r>
              <a:rPr kumimoji="1" lang="ja-JP" altLang="en-US"/>
              <a:t>実習は、「概要説明」、「体外計測装置測定による体験」、「内部被ばく線量の計算」の流れで進めていきます。</a:t>
            </a:r>
            <a:endParaRPr kumimoji="1" lang="en-US" altLang="ja-JP" dirty="0"/>
          </a:p>
          <a:p>
            <a:endParaRPr kumimoji="1" lang="en-US" altLang="ja-JP" dirty="0"/>
          </a:p>
          <a:p>
            <a:r>
              <a:rPr kumimoji="1" lang="ja-JP" altLang="en-US"/>
              <a:t>中核人材研修と比較して、体外計測装置研修における体外計測装置計測実習では目的及び実習項目がいくつか追加されます。</a:t>
            </a:r>
            <a:endParaRPr kumimoji="1" lang="en-US" altLang="ja-JP" dirty="0"/>
          </a:p>
          <a:p>
            <a:r>
              <a:rPr kumimoji="1" lang="ja-JP" altLang="en-US"/>
              <a:t>追加される目的は、「体外計測装置の効率校正を実施すること」及び「統合型体外計測装置を見学すること」の</a:t>
            </a:r>
            <a:r>
              <a:rPr kumimoji="1" lang="en-US" altLang="ja-JP" dirty="0"/>
              <a:t>2</a:t>
            </a:r>
            <a:r>
              <a:rPr kumimoji="1" lang="ja-JP" altLang="en-US"/>
              <a:t>点です。</a:t>
            </a:r>
            <a:endParaRPr kumimoji="1" lang="en-US" altLang="ja-JP" dirty="0"/>
          </a:p>
          <a:p>
            <a:r>
              <a:rPr kumimoji="1" lang="ja-JP" altLang="en-US"/>
              <a:t>また、実習では、「概要説明」と「体外計測装置による測定の体験」の間に、「校正用ファントムの設置及び測定」、「体外計測装置の見学」及び「計数効率の計算」が加わります。</a:t>
            </a:r>
            <a:endParaRPr kumimoji="1" lang="en-US" altLang="ja-JP" dirty="0"/>
          </a:p>
          <a:p>
            <a:endParaRPr kumimoji="1" lang="en-US" altLang="ja-JP" dirty="0"/>
          </a:p>
        </p:txBody>
      </p:sp>
    </p:spTree>
    <p:extLst>
      <p:ext uri="{BB962C8B-B14F-4D97-AF65-F5344CB8AC3E}">
        <p14:creationId xmlns:p14="http://schemas.microsoft.com/office/powerpoint/2010/main" val="37872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630238"/>
            <a:ext cx="5486400" cy="3086100"/>
          </a:xfrm>
        </p:spPr>
      </p:sp>
      <p:sp>
        <p:nvSpPr>
          <p:cNvPr id="3" name="ノート プレースホルダー 2"/>
          <p:cNvSpPr>
            <a:spLocks noGrp="1"/>
          </p:cNvSpPr>
          <p:nvPr>
            <p:ph type="body" idx="1"/>
          </p:nvPr>
        </p:nvSpPr>
        <p:spPr/>
        <p:txBody>
          <a:bodyPr/>
          <a:lstStyle/>
          <a:p>
            <a:r>
              <a:rPr kumimoji="1" lang="ja-JP" altLang="en-US"/>
              <a:t>中核人材研修における</a:t>
            </a:r>
            <a:r>
              <a:rPr kumimoji="1" lang="en-US" altLang="ja-JP" dirty="0"/>
              <a:t>WBC</a:t>
            </a:r>
            <a:r>
              <a:rPr kumimoji="1" lang="ja-JP" altLang="en-US"/>
              <a:t>計測実習は、「概要説明」、「</a:t>
            </a:r>
            <a:r>
              <a:rPr kumimoji="1" lang="en-US" altLang="ja-JP" dirty="0"/>
              <a:t>WBC</a:t>
            </a:r>
            <a:r>
              <a:rPr kumimoji="1" lang="ja-JP" altLang="en-US"/>
              <a:t>による測定」、「内部被ばく線量の計算」の流れで進めていきます。</a:t>
            </a:r>
            <a:endParaRPr kumimoji="1" lang="en-US" altLang="ja-JP" dirty="0"/>
          </a:p>
          <a:p>
            <a:r>
              <a:rPr kumimoji="1" lang="ja-JP" altLang="en-US"/>
              <a:t>「概要説明」では、</a:t>
            </a:r>
            <a:r>
              <a:rPr kumimoji="1" lang="en-US" altLang="ja-JP" dirty="0"/>
              <a:t>WBC</a:t>
            </a:r>
            <a:r>
              <a:rPr kumimoji="1" lang="ja-JP" altLang="en-US"/>
              <a:t>による測定の原理を説明し、体内に取り込んだ放射性核種から放出される放射線（</a:t>
            </a:r>
            <a:r>
              <a:rPr kumimoji="1" lang="en-US" altLang="ja-JP" dirty="0" err="1"/>
              <a:t>γ</a:t>
            </a:r>
            <a:r>
              <a:rPr kumimoji="1" lang="ja-JP" altLang="en-US"/>
              <a:t>線）を体外に設置した放射線測定器で直接測定する方法であることを理解してもらいます。</a:t>
            </a:r>
            <a:endParaRPr kumimoji="1" lang="en-US" altLang="ja-JP" dirty="0"/>
          </a:p>
          <a:p>
            <a:r>
              <a:rPr kumimoji="1" lang="ja-JP" altLang="en-US"/>
              <a:t>特に体内で放出された</a:t>
            </a:r>
            <a:r>
              <a:rPr kumimoji="1" lang="en-US" altLang="ja-JP" dirty="0"/>
              <a:t>α</a:t>
            </a:r>
            <a:r>
              <a:rPr kumimoji="1" lang="ja-JP" altLang="en-US"/>
              <a:t>線や</a:t>
            </a:r>
            <a:r>
              <a:rPr kumimoji="1" lang="en-US" altLang="ja-JP" dirty="0"/>
              <a:t>β</a:t>
            </a:r>
            <a:r>
              <a:rPr kumimoji="1" lang="ja-JP" altLang="en-US"/>
              <a:t>線は全て臓器・組織内で吸収されてしまうため、それらを体外で測定することはできず、基本的に</a:t>
            </a:r>
            <a:r>
              <a:rPr kumimoji="1" lang="en-US" altLang="ja-JP" dirty="0"/>
              <a:t>WBC</a:t>
            </a:r>
            <a:r>
              <a:rPr kumimoji="1" lang="ja-JP" altLang="en-US"/>
              <a:t>による測定の対象は</a:t>
            </a:r>
            <a:r>
              <a:rPr kumimoji="1" lang="en-US" altLang="ja-JP" dirty="0" err="1"/>
              <a:t>γ</a:t>
            </a:r>
            <a:r>
              <a:rPr kumimoji="1" lang="ja-JP" altLang="en-US"/>
              <a:t>線放出核種となります。</a:t>
            </a:r>
            <a:endParaRPr kumimoji="1" lang="en-US" altLang="ja-JP" dirty="0"/>
          </a:p>
          <a:p>
            <a:r>
              <a:rPr kumimoji="1" lang="ja-JP" altLang="en-US"/>
              <a:t>体内の放射能量は、人体模擬ファントムによる校正より求められた計数効率を用いて評価します。</a:t>
            </a:r>
            <a:endParaRPr kumimoji="1" lang="en-US" altLang="ja-JP" dirty="0"/>
          </a:p>
          <a:p>
            <a:r>
              <a:rPr kumimoji="1" lang="ja-JP" altLang="en-US"/>
              <a:t>例えば、人体模擬ファントムに含まれる放射能が</a:t>
            </a:r>
            <a:r>
              <a:rPr kumimoji="1" lang="en-US" altLang="ja-JP" dirty="0"/>
              <a:t>A</a:t>
            </a:r>
            <a:r>
              <a:rPr kumimoji="1" lang="ja-JP" altLang="en-US"/>
              <a:t>（</a:t>
            </a:r>
            <a:r>
              <a:rPr kumimoji="1" lang="en-US" altLang="ja-JP" dirty="0"/>
              <a:t>Bq</a:t>
            </a:r>
            <a:r>
              <a:rPr kumimoji="1" lang="ja-JP" altLang="en-US"/>
              <a:t>）であり、測定によって得られた対象核種のピークカウントが</a:t>
            </a:r>
            <a:r>
              <a:rPr kumimoji="1" lang="en-US" altLang="ja-JP" dirty="0"/>
              <a:t>C</a:t>
            </a:r>
            <a:r>
              <a:rPr kumimoji="1" lang="ja-JP" altLang="en-US"/>
              <a:t>（カウント）だった時、計数効率</a:t>
            </a:r>
            <a:r>
              <a:rPr kumimoji="1" lang="en-US" altLang="ja-JP" dirty="0" err="1"/>
              <a:t>ε</a:t>
            </a:r>
            <a:r>
              <a:rPr kumimoji="1" lang="ja-JP" altLang="en-US"/>
              <a:t>は</a:t>
            </a:r>
            <a:r>
              <a:rPr kumimoji="1" lang="en-US" altLang="ja-JP" dirty="0"/>
              <a:t>C/A</a:t>
            </a:r>
            <a:r>
              <a:rPr kumimoji="1" lang="ja-JP" altLang="en-US"/>
              <a:t>になります。</a:t>
            </a:r>
            <a:endParaRPr kumimoji="1" lang="en-US" altLang="ja-JP" dirty="0"/>
          </a:p>
          <a:p>
            <a:r>
              <a:rPr kumimoji="1" lang="ja-JP" altLang="en-US"/>
              <a:t>実際の被検者の測定によって得られたピークカウントが</a:t>
            </a:r>
            <a:r>
              <a:rPr kumimoji="1" lang="en-US" altLang="ja-JP" dirty="0"/>
              <a:t>C’</a:t>
            </a:r>
            <a:r>
              <a:rPr kumimoji="1" lang="ja-JP" altLang="en-US"/>
              <a:t>（カウント）だったとすると、この被検者の体内に存在する放射能</a:t>
            </a:r>
            <a:r>
              <a:rPr kumimoji="1" lang="en-US" altLang="ja-JP" dirty="0"/>
              <a:t>A’</a:t>
            </a:r>
            <a:r>
              <a:rPr kumimoji="1" lang="ja-JP" altLang="en-US"/>
              <a:t>（</a:t>
            </a:r>
            <a:r>
              <a:rPr kumimoji="1" lang="en-US" altLang="ja-JP" dirty="0"/>
              <a:t>Bq</a:t>
            </a:r>
            <a:r>
              <a:rPr kumimoji="1" lang="ja-JP" altLang="en-US"/>
              <a:t>）は、</a:t>
            </a:r>
            <a:r>
              <a:rPr kumimoji="1" lang="en-US" altLang="ja-JP" dirty="0"/>
              <a:t>C’/</a:t>
            </a:r>
            <a:r>
              <a:rPr kumimoji="1" lang="en-US" altLang="ja-JP" dirty="0" err="1"/>
              <a:t>ε</a:t>
            </a:r>
            <a:r>
              <a:rPr kumimoji="1" lang="ja-JP" altLang="en-US"/>
              <a:t>（</a:t>
            </a:r>
            <a:r>
              <a:rPr kumimoji="1" lang="en-US" altLang="ja-JP" dirty="0"/>
              <a:t>=A*(C’/C)</a:t>
            </a:r>
            <a:r>
              <a:rPr kumimoji="1" lang="ja-JP" altLang="en-US"/>
              <a:t>）になります。</a:t>
            </a:r>
            <a:endParaRPr kumimoji="1" lang="en-US" altLang="ja-JP" dirty="0"/>
          </a:p>
          <a:p>
            <a:r>
              <a:rPr kumimoji="1" lang="ja-JP" altLang="en-US"/>
              <a:t>「概要説明」で理解すべきポイントは、「</a:t>
            </a:r>
            <a:r>
              <a:rPr kumimoji="1" lang="en-US" altLang="ja-JP" dirty="0"/>
              <a:t>WBC</a:t>
            </a:r>
            <a:r>
              <a:rPr kumimoji="1" lang="ja-JP" altLang="en-US"/>
              <a:t>による測定によって、体内に存在する放射性核種の種類と量がわかること」及び「被検者を測定する前に、人体模擬ファントムを使用した校正測定によって計数効率を計算しておく必要があること」です。</a:t>
            </a:r>
            <a:endParaRPr kumimoji="1" lang="en-US" altLang="ja-JP" dirty="0"/>
          </a:p>
          <a:p>
            <a:endParaRPr kumimoji="1" lang="en-US" altLang="ja-JP" dirty="0"/>
          </a:p>
          <a:p>
            <a:r>
              <a:rPr kumimoji="1" lang="ja-JP" altLang="en-US"/>
              <a:t>「</a:t>
            </a:r>
            <a:r>
              <a:rPr kumimoji="1" lang="en-US" altLang="ja-JP" dirty="0"/>
              <a:t>WBC</a:t>
            </a:r>
            <a:r>
              <a:rPr kumimoji="1" lang="ja-JP" altLang="en-US"/>
              <a:t>による測定」では、研修生にオペレータ役及び被検者役に分かれていただき、</a:t>
            </a:r>
            <a:r>
              <a:rPr kumimoji="1" lang="en-US" altLang="ja-JP" dirty="0"/>
              <a:t>1-2</a:t>
            </a:r>
            <a:r>
              <a:rPr kumimoji="1" lang="ja-JP" altLang="en-US"/>
              <a:t>分間の測定を体験してもらいます。</a:t>
            </a:r>
            <a:endParaRPr kumimoji="1" lang="en-US" altLang="ja-JP" dirty="0"/>
          </a:p>
          <a:p>
            <a:r>
              <a:rPr kumimoji="1" lang="ja-JP" altLang="en-US"/>
              <a:t>測定に使用する</a:t>
            </a:r>
            <a:r>
              <a:rPr kumimoji="1" lang="en-US" altLang="ja-JP" dirty="0"/>
              <a:t>WBC</a:t>
            </a:r>
            <a:r>
              <a:rPr kumimoji="1" lang="ja-JP" altLang="en-US"/>
              <a:t>はミリオン社製の</a:t>
            </a:r>
            <a:r>
              <a:rPr kumimoji="1" lang="en-US" altLang="ja-JP" dirty="0"/>
              <a:t>FASTSCAN</a:t>
            </a:r>
            <a:r>
              <a:rPr kumimoji="1" lang="ja-JP" altLang="en-US"/>
              <a:t>、立位型で、被検者の正面に高さ</a:t>
            </a:r>
            <a:r>
              <a:rPr kumimoji="1" lang="en-US" altLang="ja-JP" dirty="0"/>
              <a:t>40</a:t>
            </a:r>
            <a:r>
              <a:rPr kumimoji="1" lang="ja-JP" altLang="en-US"/>
              <a:t> </a:t>
            </a:r>
            <a:r>
              <a:rPr kumimoji="1" lang="en-US" altLang="ja-JP" dirty="0"/>
              <a:t>cm</a:t>
            </a:r>
            <a:r>
              <a:rPr kumimoji="1" lang="ja-JP" altLang="en-US"/>
              <a:t>の</a:t>
            </a:r>
            <a:r>
              <a:rPr kumimoji="1" lang="en-US" altLang="ja-JP" dirty="0" err="1"/>
              <a:t>NaI</a:t>
            </a:r>
            <a:r>
              <a:rPr kumimoji="1" lang="ja-JP" altLang="en-US"/>
              <a:t>シンチレーション検出器が上下に</a:t>
            </a:r>
            <a:r>
              <a:rPr kumimoji="1" lang="en-US" altLang="ja-JP" dirty="0"/>
              <a:t>2</a:t>
            </a:r>
            <a:r>
              <a:rPr kumimoji="1" lang="ja-JP" altLang="en-US"/>
              <a:t>本搭載されています。</a:t>
            </a:r>
            <a:endParaRPr kumimoji="1" lang="en-US" altLang="ja-JP" dirty="0"/>
          </a:p>
          <a:p>
            <a:r>
              <a:rPr kumimoji="1" lang="ja-JP" altLang="en-US"/>
              <a:t>シンチレーション検出器及び被検者の周囲は鉄で覆われており、周囲からの自然放射線を遮蔽することで体内から放出される放射線を感度良く測定することができます。</a:t>
            </a:r>
            <a:endParaRPr kumimoji="1" lang="en-US" altLang="ja-JP" dirty="0"/>
          </a:p>
          <a:p>
            <a:r>
              <a:rPr kumimoji="1" lang="ja-JP" altLang="en-US"/>
              <a:t>「</a:t>
            </a:r>
            <a:r>
              <a:rPr kumimoji="1" lang="en-US" altLang="ja-JP" dirty="0"/>
              <a:t>WBC</a:t>
            </a:r>
            <a:r>
              <a:rPr kumimoji="1" lang="ja-JP" altLang="en-US"/>
              <a:t>による測定」でのポイントは、実際の人の測定で得られるスペクトルから、「天然放射性核種である</a:t>
            </a:r>
            <a:r>
              <a:rPr kumimoji="1" lang="en-US" altLang="ja-JP" dirty="0"/>
              <a:t>K-40</a:t>
            </a:r>
            <a:r>
              <a:rPr kumimoji="1" lang="ja-JP" altLang="en-US"/>
              <a:t>が体内に存在していることを確認してもらうこと」及び実際の病院等での測定を想定して「被検者測定、コミュニケーション、結果の説明を含めて体験してもらうこと」です。</a:t>
            </a:r>
            <a:endParaRPr kumimoji="1" lang="en-US" altLang="ja-JP" dirty="0"/>
          </a:p>
          <a:p>
            <a:r>
              <a:rPr kumimoji="1" lang="ja-JP" altLang="en-US"/>
              <a:t>「</a:t>
            </a:r>
            <a:r>
              <a:rPr kumimoji="1" lang="en-US" altLang="ja-JP" dirty="0"/>
              <a:t>WBC</a:t>
            </a:r>
            <a:r>
              <a:rPr kumimoji="1" lang="ja-JP" altLang="en-US"/>
              <a:t>による測定」の最後には、模擬被検者（チェック線源を持った講師）を持った講師を測定し、</a:t>
            </a:r>
            <a:r>
              <a:rPr kumimoji="1" lang="en-US" altLang="ja-JP" dirty="0"/>
              <a:t>Cs-137</a:t>
            </a:r>
            <a:r>
              <a:rPr kumimoji="1" lang="ja-JP" altLang="en-US"/>
              <a:t>の体内放射能を結果として記録します。</a:t>
            </a:r>
            <a:endParaRPr kumimoji="1" lang="en-US" altLang="ja-JP" dirty="0"/>
          </a:p>
          <a:p>
            <a:endParaRPr kumimoji="1" lang="en-US" altLang="ja-JP" dirty="0"/>
          </a:p>
          <a:p>
            <a:r>
              <a:rPr kumimoji="1" lang="ja-JP" altLang="en-US"/>
              <a:t>「内部被ばく線量の計算」では、模擬被検者の</a:t>
            </a:r>
            <a:r>
              <a:rPr kumimoji="1" lang="en-US" altLang="ja-JP" dirty="0"/>
              <a:t>Cs-137</a:t>
            </a:r>
            <a:r>
              <a:rPr kumimoji="1" lang="ja-JP" altLang="en-US"/>
              <a:t>の体内放射能（残留量）から内部被ばく線量を計算します。</a:t>
            </a:r>
            <a:endParaRPr kumimoji="1" lang="en-US" altLang="ja-JP" dirty="0"/>
          </a:p>
          <a:p>
            <a:r>
              <a:rPr kumimoji="1" lang="en-US" altLang="ja-JP" dirty="0"/>
              <a:t>WBC</a:t>
            </a:r>
            <a:r>
              <a:rPr kumimoji="1" lang="ja-JP" altLang="en-US"/>
              <a:t>による測定では、測定時点での体内放射能（残留量）が評価できますが、内部被ばく線量を計算するためには摂取シナリオに基づいて摂取量を評価する必要があります。</a:t>
            </a:r>
            <a:endParaRPr kumimoji="1" lang="en-US" altLang="ja-JP" dirty="0"/>
          </a:p>
          <a:p>
            <a:r>
              <a:rPr kumimoji="1" lang="ja-JP" altLang="en-US"/>
              <a:t>摂取シナリオには、放射性核種の摂取日、粒径、化学形や摂取の経路が含まれます。</a:t>
            </a:r>
            <a:endParaRPr kumimoji="1" lang="en-US" altLang="ja-JP" dirty="0"/>
          </a:p>
          <a:p>
            <a:r>
              <a:rPr kumimoji="1" lang="ja-JP" altLang="en-US"/>
              <a:t>実習での摂取シナリオでは、公衆の成人が粒径</a:t>
            </a:r>
            <a:r>
              <a:rPr kumimoji="1" lang="en-US" altLang="ja-JP" dirty="0"/>
              <a:t>1μm</a:t>
            </a:r>
            <a:r>
              <a:rPr kumimoji="1" lang="ja-JP" altLang="en-US"/>
              <a:t>の</a:t>
            </a:r>
            <a:r>
              <a:rPr kumimoji="1" lang="en-US" altLang="ja-JP" dirty="0"/>
              <a:t>Cs-137</a:t>
            </a:r>
            <a:r>
              <a:rPr kumimoji="1" lang="ja-JP" altLang="en-US"/>
              <a:t>を</a:t>
            </a:r>
            <a:r>
              <a:rPr kumimoji="1" lang="en-US" altLang="ja-JP" dirty="0"/>
              <a:t>WBC</a:t>
            </a:r>
            <a:r>
              <a:rPr kumimoji="1" lang="ja-JP" altLang="en-US"/>
              <a:t>による測定の</a:t>
            </a:r>
            <a:r>
              <a:rPr kumimoji="1" lang="en-US" altLang="ja-JP" dirty="0"/>
              <a:t>5</a:t>
            </a:r>
            <a:r>
              <a:rPr kumimoji="1" lang="ja-JP" altLang="en-US"/>
              <a:t>日前に吸入摂取したと仮定して、</a:t>
            </a:r>
            <a:r>
              <a:rPr kumimoji="1" lang="en-US" altLang="ja-JP" dirty="0"/>
              <a:t>WBC</a:t>
            </a:r>
            <a:r>
              <a:rPr kumimoji="1" lang="ja-JP" altLang="en-US"/>
              <a:t>測定値と体内残留率を用いて摂取量を評価し、摂取量に線量係数を掛けることで預託実効線量を評価します。</a:t>
            </a:r>
            <a:endParaRPr kumimoji="1" lang="en-US" altLang="ja-JP" dirty="0"/>
          </a:p>
          <a:p>
            <a:endParaRPr kumimoji="1" lang="en-US" altLang="ja-JP" dirty="0"/>
          </a:p>
          <a:p>
            <a:r>
              <a:rPr kumimoji="1" lang="ja-JP" altLang="en-US"/>
              <a:t>「内部被ばく線量の計算」で理解すべきポイントは、「体内の放射性核種が時間とともに減衰・排泄によって減少すること」及び「測定値と体内残留率から計算される摂取量に、線量係数を掛けることで内部被ばく線量が評価できること」です。</a:t>
            </a:r>
            <a:endParaRPr kumimoji="1" lang="en-US" altLang="ja-JP" dirty="0"/>
          </a:p>
        </p:txBody>
      </p:sp>
    </p:spTree>
    <p:extLst>
      <p:ext uri="{BB962C8B-B14F-4D97-AF65-F5344CB8AC3E}">
        <p14:creationId xmlns:p14="http://schemas.microsoft.com/office/powerpoint/2010/main" val="192845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21981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310014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55866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ja-JP" altLang="en-US"/>
              <a:t>マスター タイトルの書式設定</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ADD5853C-A4A3-4BFC-F52A-6D290F5DE38E}"/>
              </a:ext>
            </a:extLst>
          </p:cNvPr>
          <p:cNvCxnSpPr>
            <a:cxnSpLocks/>
          </p:cNvCxnSpPr>
          <p:nvPr userDrawn="1"/>
        </p:nvCxnSpPr>
        <p:spPr>
          <a:xfrm>
            <a:off x="337050" y="263522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894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0"/>
          </a:xfrm>
        </p:spPr>
        <p:txBody>
          <a:bodyPr/>
          <a:lstStyle/>
          <a:p>
            <a:r>
              <a:rPr lang="ja-JP" altLang="en-US"/>
              <a:t>マスター タイトルの書式設定</a:t>
            </a:r>
            <a:endParaRPr lang="en-US"/>
          </a:p>
        </p:txBody>
      </p:sp>
      <p:sp>
        <p:nvSpPr>
          <p:cNvPr id="3" name="Content Placeholder 2"/>
          <p:cNvSpPr>
            <a:spLocks noGrp="1"/>
          </p:cNvSpPr>
          <p:nvPr>
            <p:ph idx="1"/>
          </p:nvPr>
        </p:nvSpPr>
        <p:spPr>
          <a:xfrm>
            <a:off x="628650" y="907777"/>
            <a:ext cx="7886700" cy="372494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8F35815-6E64-8D28-836A-E180A2487EFE}"/>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708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FF8E231B-1F6D-3F12-AC75-FB98AB287825}"/>
              </a:ext>
            </a:extLst>
          </p:cNvPr>
          <p:cNvCxnSpPr>
            <a:cxnSpLocks/>
          </p:cNvCxnSpPr>
          <p:nvPr userDrawn="1"/>
        </p:nvCxnSpPr>
        <p:spPr>
          <a:xfrm>
            <a:off x="337050" y="3421856"/>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050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53B3FAE0-9139-42DE-6814-7CCE0361FDC8}"/>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68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10" name="Straight Connector 7">
            <a:extLst>
              <a:ext uri="{FF2B5EF4-FFF2-40B4-BE49-F238E27FC236}">
                <a16:creationId xmlns:a16="http://schemas.microsoft.com/office/drawing/2014/main" id="{74EDCB27-6952-51CD-E991-751C483CC92C}"/>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8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48301"/>
          </a:xfr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6" name="Straight Connector 7">
            <a:extLst>
              <a:ext uri="{FF2B5EF4-FFF2-40B4-BE49-F238E27FC236}">
                <a16:creationId xmlns:a16="http://schemas.microsoft.com/office/drawing/2014/main" id="{1FF17A07-F905-C713-84B6-1A543A62E8A6}"/>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896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3634416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635C1F2C-0E2B-BE15-D279-E2586E8D6F58}"/>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66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688314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8" name="Straight Connector 7">
            <a:extLst>
              <a:ext uri="{FF2B5EF4-FFF2-40B4-BE49-F238E27FC236}">
                <a16:creationId xmlns:a16="http://schemas.microsoft.com/office/drawing/2014/main" id="{F1D1FAE2-7806-46BF-99D4-60088659DEA9}"/>
              </a:ext>
            </a:extLst>
          </p:cNvPr>
          <p:cNvCxnSpPr>
            <a:cxnSpLocks/>
          </p:cNvCxnSpPr>
          <p:nvPr userDrawn="1"/>
        </p:nvCxnSpPr>
        <p:spPr>
          <a:xfrm>
            <a:off x="629841" y="1519084"/>
            <a:ext cx="294917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13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cxnSp>
        <p:nvCxnSpPr>
          <p:cNvPr id="7" name="Straight Connector 7">
            <a:extLst>
              <a:ext uri="{FF2B5EF4-FFF2-40B4-BE49-F238E27FC236}">
                <a16:creationId xmlns:a16="http://schemas.microsoft.com/office/drawing/2014/main" id="{B57A6125-1F21-3816-E7D7-328FE8290AFF}"/>
              </a:ext>
            </a:extLst>
          </p:cNvPr>
          <p:cNvCxnSpPr>
            <a:cxnSpLocks/>
          </p:cNvCxnSpPr>
          <p:nvPr userDrawn="1"/>
        </p:nvCxnSpPr>
        <p:spPr>
          <a:xfrm>
            <a:off x="337050" y="822151"/>
            <a:ext cx="84699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461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14093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425198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268534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1878806"/>
            <a:ext cx="3868340"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1878806"/>
            <a:ext cx="3887391" cy="27634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546487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393255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15129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189311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A3F990-77AE-5F46-B348-623611CC60BA}"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846215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4A3F990-77AE-5F46-B348-623611CC60BA}"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D8D98934-E5EE-A541-B141-D083B61F09C1}" type="slidenum">
              <a:rPr kumimoji="1" lang="ja-JP" altLang="en-US" smtClean="0"/>
              <a:t>‹#›</a:t>
            </a:fld>
            <a:endParaRPr kumimoji="1" lang="ja-JP" altLang="en-US"/>
          </a:p>
        </p:txBody>
      </p:sp>
    </p:spTree>
    <p:extLst>
      <p:ext uri="{BB962C8B-B14F-4D97-AF65-F5344CB8AC3E}">
        <p14:creationId xmlns:p14="http://schemas.microsoft.com/office/powerpoint/2010/main" val="39726670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584DF9B-DD09-41C7-92FC-8591F68588F7}"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D42A58-B4D9-4981-9CCD-B973205798A3}" type="slidenum">
              <a:rPr kumimoji="1" lang="ja-JP" altLang="en-US" smtClean="0"/>
              <a:t>‹#›</a:t>
            </a:fld>
            <a:endParaRPr kumimoji="1" lang="ja-JP" altLang="en-US"/>
          </a:p>
        </p:txBody>
      </p:sp>
    </p:spTree>
    <p:extLst>
      <p:ext uri="{BB962C8B-B14F-4D97-AF65-F5344CB8AC3E}">
        <p14:creationId xmlns:p14="http://schemas.microsoft.com/office/powerpoint/2010/main" val="4031155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CA75C-5ED4-F445-3532-E537CD63252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2AF903-8DC7-9462-946C-6142CAA81350}"/>
              </a:ext>
            </a:extLst>
          </p:cNvPr>
          <p:cNvSpPr>
            <a:spLocks noGrp="1"/>
          </p:cNvSpPr>
          <p:nvPr>
            <p:ph type="title"/>
          </p:nvPr>
        </p:nvSpPr>
        <p:spPr/>
        <p:txBody>
          <a:bodyPr/>
          <a:lstStyle/>
          <a:p>
            <a:r>
              <a:rPr kumimoji="1" lang="ja-JP" altLang="en-US"/>
              <a:t>講義４</a:t>
            </a:r>
            <a:br>
              <a:rPr kumimoji="1" lang="en-US" altLang="ja-JP"/>
            </a:br>
            <a:r>
              <a:rPr lang="ja-JP" altLang="en-US"/>
              <a:t>ホールボディカウンタ（</a:t>
            </a:r>
            <a:r>
              <a:rPr lang="en-US" altLang="ja-JP"/>
              <a:t>WBC</a:t>
            </a:r>
            <a:r>
              <a:rPr lang="ja-JP" altLang="en-US"/>
              <a:t>）計測実習</a:t>
            </a:r>
            <a:endParaRPr kumimoji="1" lang="ja-JP" altLang="en-US"/>
          </a:p>
        </p:txBody>
      </p:sp>
      <p:sp>
        <p:nvSpPr>
          <p:cNvPr id="3" name="テキスト プレースホルダー 2">
            <a:extLst>
              <a:ext uri="{FF2B5EF4-FFF2-40B4-BE49-F238E27FC236}">
                <a16:creationId xmlns:a16="http://schemas.microsoft.com/office/drawing/2014/main" id="{E54C2296-A545-895E-B851-57D81769853F}"/>
              </a:ext>
            </a:extLst>
          </p:cNvPr>
          <p:cNvSpPr>
            <a:spLocks noGrp="1"/>
          </p:cNvSpPr>
          <p:nvPr>
            <p:ph type="body" idx="1"/>
          </p:nvPr>
        </p:nvSpPr>
        <p:spPr/>
        <p:txBody>
          <a:bodyPr vert="horz" lIns="91440" tIns="45720" rIns="91440" bIns="45720" rtlCol="0" anchor="t">
            <a:normAutofit/>
          </a:bodyPr>
          <a:lstStyle/>
          <a:p>
            <a:r>
              <a:rPr kumimoji="1" lang="ja-JP" altLang="en-US">
                <a:ea typeface="游ゴシック"/>
              </a:rPr>
              <a:t>講師養成研修</a:t>
            </a:r>
            <a:r>
              <a:rPr lang="ja-JP" dirty="0">
                <a:ea typeface="游ゴシック"/>
              </a:rPr>
              <a:t>　</a:t>
            </a:r>
            <a:r>
              <a:rPr lang="en-US" altLang="ja-JP">
                <a:ea typeface="Calibri"/>
              </a:rPr>
              <a:t>Ver.202602</a:t>
            </a:r>
            <a:endParaRPr kumimoji="1" lang="ja-JP" altLang="en-US"/>
          </a:p>
        </p:txBody>
      </p:sp>
    </p:spTree>
    <p:extLst>
      <p:ext uri="{BB962C8B-B14F-4D97-AF65-F5344CB8AC3E}">
        <p14:creationId xmlns:p14="http://schemas.microsoft.com/office/powerpoint/2010/main" val="2675093885"/>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FCE3712F-5D20-44DC-9ED4-04408D3E9AC8}"/>
              </a:ext>
            </a:extLst>
          </p:cNvPr>
          <p:cNvSpPr/>
          <p:nvPr/>
        </p:nvSpPr>
        <p:spPr>
          <a:xfrm>
            <a:off x="337050" y="962758"/>
            <a:ext cx="4133839" cy="398951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2" name="タイトル 1">
            <a:extLst>
              <a:ext uri="{FF2B5EF4-FFF2-40B4-BE49-F238E27FC236}">
                <a16:creationId xmlns:a16="http://schemas.microsoft.com/office/drawing/2014/main" id="{3BFA18BB-111B-4A9F-83BF-458536478C27}"/>
              </a:ext>
            </a:extLst>
          </p:cNvPr>
          <p:cNvSpPr>
            <a:spLocks noGrp="1"/>
          </p:cNvSpPr>
          <p:nvPr>
            <p:ph type="title"/>
          </p:nvPr>
        </p:nvSpPr>
        <p:spPr/>
        <p:txBody>
          <a:bodyPr>
            <a:normAutofit/>
          </a:bodyPr>
          <a:lstStyle/>
          <a:p>
            <a:r>
              <a:rPr kumimoji="1" lang="ja-JP" altLang="en-US"/>
              <a:t>ホールボディカウンタ（</a:t>
            </a:r>
            <a:r>
              <a:rPr kumimoji="1" lang="en-US" altLang="ja-JP"/>
              <a:t>WBC</a:t>
            </a:r>
            <a:r>
              <a:rPr kumimoji="1" lang="ja-JP" altLang="en-US"/>
              <a:t>）計測実習</a:t>
            </a:r>
          </a:p>
        </p:txBody>
      </p:sp>
      <p:sp>
        <p:nvSpPr>
          <p:cNvPr id="3" name="テキスト ボックス 2">
            <a:extLst>
              <a:ext uri="{FF2B5EF4-FFF2-40B4-BE49-F238E27FC236}">
                <a16:creationId xmlns:a16="http://schemas.microsoft.com/office/drawing/2014/main" id="{0480B417-7D09-4399-9DF6-7A908327804D}"/>
              </a:ext>
            </a:extLst>
          </p:cNvPr>
          <p:cNvSpPr txBox="1"/>
          <p:nvPr/>
        </p:nvSpPr>
        <p:spPr>
          <a:xfrm>
            <a:off x="337050" y="1358961"/>
            <a:ext cx="4133839"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目的</a:t>
            </a: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①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体外計測装置の</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原理を理解する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②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体外計測装置に</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よる測定を体験する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③　内部被ばく線量計算方法を理解する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時間</a:t>
            </a: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】40</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分</a:t>
            </a:r>
            <a:endPar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準備</a:t>
            </a: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a:t>
            </a:r>
            <a:endParaRPr kumimoji="0" lang="ja-JP" altLang="en-US" sz="1500" b="0" i="0" u="none" strike="noStrike" kern="1200" cap="none" spc="0" normalizeH="0" baseline="0" noProof="0">
              <a:ln>
                <a:noFill/>
              </a:ln>
              <a:solidFill>
                <a:prstClr val="black"/>
              </a:solidFill>
              <a:effectLst/>
              <a:uLnTx/>
              <a:uFillTx/>
              <a:latin typeface="Century"/>
              <a:ea typeface="メイリオ"/>
              <a:cs typeface="+mn-cs"/>
            </a:endParaRPr>
          </a:p>
        </p:txBody>
      </p:sp>
      <p:sp>
        <p:nvSpPr>
          <p:cNvPr id="5" name="テキスト ボックス 4">
            <a:extLst>
              <a:ext uri="{FF2B5EF4-FFF2-40B4-BE49-F238E27FC236}">
                <a16:creationId xmlns:a16="http://schemas.microsoft.com/office/drawing/2014/main" id="{0E01C55D-1D62-4288-BE67-8E41A8CE9208}"/>
              </a:ext>
            </a:extLst>
          </p:cNvPr>
          <p:cNvSpPr txBox="1"/>
          <p:nvPr/>
        </p:nvSpPr>
        <p:spPr>
          <a:xfrm>
            <a:off x="395654" y="1027583"/>
            <a:ext cx="3560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a:ln>
                  <a:noFill/>
                </a:ln>
                <a:solidFill>
                  <a:prstClr val="black"/>
                </a:solidFill>
                <a:effectLst/>
                <a:uLnTx/>
                <a:uFillTx/>
                <a:latin typeface="Century"/>
                <a:ea typeface="メイリオ"/>
                <a:cs typeface="+mn-cs"/>
              </a:rPr>
              <a:t>中核人材研修</a:t>
            </a:r>
          </a:p>
        </p:txBody>
      </p:sp>
      <p:sp>
        <p:nvSpPr>
          <p:cNvPr id="10" name="正方形/長方形 9">
            <a:extLst>
              <a:ext uri="{FF2B5EF4-FFF2-40B4-BE49-F238E27FC236}">
                <a16:creationId xmlns:a16="http://schemas.microsoft.com/office/drawing/2014/main" id="{BBEF4104-C681-4E20-87E6-1723D487BB05}"/>
              </a:ext>
            </a:extLst>
          </p:cNvPr>
          <p:cNvSpPr/>
          <p:nvPr/>
        </p:nvSpPr>
        <p:spPr>
          <a:xfrm>
            <a:off x="4673112" y="962758"/>
            <a:ext cx="4133839" cy="39895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entury"/>
              <a:ea typeface="メイリオ"/>
              <a:cs typeface="+mn-cs"/>
            </a:endParaRPr>
          </a:p>
        </p:txBody>
      </p:sp>
      <p:sp>
        <p:nvSpPr>
          <p:cNvPr id="11" name="テキスト ボックス 10">
            <a:extLst>
              <a:ext uri="{FF2B5EF4-FFF2-40B4-BE49-F238E27FC236}">
                <a16:creationId xmlns:a16="http://schemas.microsoft.com/office/drawing/2014/main" id="{AE31FC58-A41B-4F82-AC88-D01833303589}"/>
              </a:ext>
            </a:extLst>
          </p:cNvPr>
          <p:cNvSpPr txBox="1"/>
          <p:nvPr/>
        </p:nvSpPr>
        <p:spPr>
          <a:xfrm>
            <a:off x="4673112" y="1358961"/>
            <a:ext cx="4133839"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目的</a:t>
            </a: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①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体外計測装置の</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原理を理解する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②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a:t>
            </a:r>
            <a:r>
              <a:rPr kumimoji="0" lang="ja-JP" altLang="en-US" sz="1500" b="0" i="0" u="none" strike="noStrike" kern="1200" cap="none" spc="0" normalizeH="0" baseline="0" noProof="0">
                <a:ln>
                  <a:noFill/>
                </a:ln>
                <a:solidFill>
                  <a:srgbClr val="C00000"/>
                </a:solidFill>
                <a:effectLst/>
                <a:uLnTx/>
                <a:uFillTx/>
                <a:latin typeface="Century"/>
                <a:ea typeface="メイリオ"/>
                <a:cs typeface="+mn-cs"/>
              </a:rPr>
              <a:t>の効率校正を実施する</a:t>
            </a:r>
            <a:endParaRPr kumimoji="0" lang="en-US" altLang="ja-JP" sz="1500" b="0" i="0" u="none" strike="noStrike" kern="1200" cap="none" spc="0" normalizeH="0" baseline="0" noProof="0">
              <a:ln>
                <a:noFill/>
              </a:ln>
              <a:solidFill>
                <a:srgbClr val="C0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③　</a:t>
            </a:r>
            <a:r>
              <a:rPr kumimoji="0" lang="ja-JP" altLang="en-US" sz="1500" b="0" i="0" u="none" strike="noStrike" kern="1200" cap="none" spc="0" normalizeH="0" baseline="0" noProof="0">
                <a:ln>
                  <a:noFill/>
                </a:ln>
                <a:solidFill>
                  <a:srgbClr val="C00000"/>
                </a:solidFill>
                <a:effectLst/>
                <a:uLnTx/>
                <a:uFillTx/>
                <a:latin typeface="Calibri" panose="020F0502020204030204"/>
                <a:ea typeface="游ゴシック" panose="020B0400000000000000" pitchFamily="34" charset="-128"/>
                <a:cs typeface="+mn-cs"/>
              </a:rPr>
              <a:t>統合型体外計測装置を</a:t>
            </a:r>
            <a:r>
              <a:rPr kumimoji="0" lang="ja-JP" altLang="en-US" sz="1500" b="0" i="0" u="none" strike="noStrike" kern="1200" cap="none" spc="0" normalizeH="0" baseline="0" noProof="0">
                <a:ln>
                  <a:noFill/>
                </a:ln>
                <a:solidFill>
                  <a:srgbClr val="C00000"/>
                </a:solidFill>
                <a:effectLst/>
                <a:uLnTx/>
                <a:uFillTx/>
                <a:latin typeface="Century"/>
                <a:ea typeface="メイリオ"/>
                <a:cs typeface="+mn-cs"/>
              </a:rPr>
              <a:t>見学する</a:t>
            </a:r>
            <a:endParaRPr kumimoji="0" lang="en-US" altLang="ja-JP" sz="1500" b="0" i="0" u="none" strike="noStrike" kern="1200" cap="none" spc="0" normalizeH="0" baseline="0" noProof="0">
              <a:ln>
                <a:noFill/>
              </a:ln>
              <a:solidFill>
                <a:srgbClr val="C0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④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体外計測装置に</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よる測定を体験する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⑤　内部被ばく線量計算方法を理解する</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時間</a:t>
            </a: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】90</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分</a:t>
            </a:r>
            <a:endPar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準備</a:t>
            </a:r>
            <a:r>
              <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体外計測装置、校正用ファントム</a:t>
            </a:r>
            <a:endParaRPr kumimoji="0" lang="en-US" altLang="ja-JP"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E8F51C2B-0D93-4379-B1B4-917BEC9D2DC9}"/>
              </a:ext>
            </a:extLst>
          </p:cNvPr>
          <p:cNvSpPr txBox="1"/>
          <p:nvPr/>
        </p:nvSpPr>
        <p:spPr>
          <a:xfrm>
            <a:off x="4731715" y="1027583"/>
            <a:ext cx="3560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0" i="0" u="none" strike="noStrike" kern="1200" cap="none" spc="0" normalizeH="0" baseline="0" noProof="0">
                <a:ln>
                  <a:noFill/>
                </a:ln>
                <a:solidFill>
                  <a:prstClr val="black"/>
                </a:solidFill>
                <a:effectLst/>
                <a:uLnTx/>
                <a:uFillTx/>
                <a:latin typeface="Century"/>
                <a:ea typeface="メイリオ"/>
                <a:cs typeface="+mn-cs"/>
              </a:rPr>
              <a:t>WBC</a:t>
            </a:r>
            <a:r>
              <a:rPr kumimoji="0" lang="ja-JP" altLang="en-US" sz="1800" b="0" i="0" u="none" strike="noStrike" kern="1200" cap="none" spc="0" normalizeH="0" baseline="0" noProof="0">
                <a:ln>
                  <a:noFill/>
                </a:ln>
                <a:solidFill>
                  <a:prstClr val="black"/>
                </a:solidFill>
                <a:effectLst/>
                <a:uLnTx/>
                <a:uFillTx/>
                <a:latin typeface="Century"/>
                <a:ea typeface="メイリオ"/>
                <a:cs typeface="+mn-cs"/>
              </a:rPr>
              <a:t>研修</a:t>
            </a:r>
          </a:p>
        </p:txBody>
      </p:sp>
      <p:sp>
        <p:nvSpPr>
          <p:cNvPr id="13" name="テキスト ボックス 12">
            <a:extLst>
              <a:ext uri="{FF2B5EF4-FFF2-40B4-BE49-F238E27FC236}">
                <a16:creationId xmlns:a16="http://schemas.microsoft.com/office/drawing/2014/main" id="{CE85486A-9CFD-43FE-9E87-35ABC3EC614F}"/>
              </a:ext>
            </a:extLst>
          </p:cNvPr>
          <p:cNvSpPr txBox="1"/>
          <p:nvPr/>
        </p:nvSpPr>
        <p:spPr>
          <a:xfrm>
            <a:off x="337050" y="3223212"/>
            <a:ext cx="413383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内容・手順</a:t>
            </a: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①　概要説明</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②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体外計測装置に</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よる測定の体験</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③　内部被ばく線量の計算</a:t>
            </a:r>
          </a:p>
        </p:txBody>
      </p:sp>
      <p:sp>
        <p:nvSpPr>
          <p:cNvPr id="14" name="テキスト ボックス 13">
            <a:extLst>
              <a:ext uri="{FF2B5EF4-FFF2-40B4-BE49-F238E27FC236}">
                <a16:creationId xmlns:a16="http://schemas.microsoft.com/office/drawing/2014/main" id="{B253EEBB-B501-4F76-9CD4-3837DD1FED1B}"/>
              </a:ext>
            </a:extLst>
          </p:cNvPr>
          <p:cNvSpPr txBox="1"/>
          <p:nvPr/>
        </p:nvSpPr>
        <p:spPr>
          <a:xfrm>
            <a:off x="4673111" y="3223211"/>
            <a:ext cx="4133839" cy="17081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内容・手順</a:t>
            </a:r>
            <a:r>
              <a:rPr kumimoji="0" lang="en-US" altLang="ja-JP" sz="1500" b="0" i="0" u="none" strike="noStrike" kern="1200" cap="none" spc="0" normalizeH="0" baseline="0" noProof="0">
                <a:ln>
                  <a:noFill/>
                </a:ln>
                <a:solidFill>
                  <a:prstClr val="black"/>
                </a:solidFill>
                <a:effectLst/>
                <a:uLnTx/>
                <a:uFillTx/>
                <a:latin typeface="Century"/>
                <a:ea typeface="メイリオ"/>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①　概要説明</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②　</a:t>
            </a:r>
            <a:r>
              <a:rPr kumimoji="0" lang="ja-JP" altLang="en-US" sz="1500" b="0" i="0" u="none" strike="noStrike" kern="1200" cap="none" spc="0" normalizeH="0" baseline="0" noProof="0">
                <a:ln>
                  <a:noFill/>
                </a:ln>
                <a:solidFill>
                  <a:srgbClr val="C00000"/>
                </a:solidFill>
                <a:effectLst/>
                <a:uLnTx/>
                <a:uFillTx/>
                <a:latin typeface="Century"/>
                <a:ea typeface="メイリオ"/>
                <a:cs typeface="+mn-cs"/>
              </a:rPr>
              <a:t>校正用ファントムの設置及び測定</a:t>
            </a:r>
            <a:endParaRPr kumimoji="0" lang="en-US" altLang="ja-JP" sz="1500" b="0" i="0" u="none" strike="noStrike" kern="1200" cap="none" spc="0" normalizeH="0" baseline="0" noProof="0">
              <a:ln>
                <a:noFill/>
              </a:ln>
              <a:solidFill>
                <a:srgbClr val="C0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③　</a:t>
            </a:r>
            <a:r>
              <a:rPr kumimoji="0" lang="ja-JP" altLang="en-US" sz="1500" b="0" i="0" u="none" strike="noStrike" kern="1200" cap="none" spc="0" normalizeH="0" baseline="0" noProof="0">
                <a:ln>
                  <a:noFill/>
                </a:ln>
                <a:solidFill>
                  <a:srgbClr val="C00000"/>
                </a:solidFill>
                <a:effectLst/>
                <a:uLnTx/>
                <a:uFillTx/>
                <a:latin typeface="Calibri" panose="020F0502020204030204"/>
                <a:ea typeface="游ゴシック" panose="020B0400000000000000" pitchFamily="34" charset="-128"/>
                <a:cs typeface="+mn-cs"/>
              </a:rPr>
              <a:t>統合型体外計測装置の</a:t>
            </a:r>
            <a:r>
              <a:rPr kumimoji="0" lang="ja-JP" altLang="en-US" sz="1500" b="0" i="0" u="none" strike="noStrike" kern="1200" cap="none" spc="0" normalizeH="0" baseline="0" noProof="0">
                <a:ln>
                  <a:noFill/>
                </a:ln>
                <a:solidFill>
                  <a:srgbClr val="C00000"/>
                </a:solidFill>
                <a:effectLst/>
                <a:uLnTx/>
                <a:uFillTx/>
                <a:latin typeface="Century"/>
                <a:ea typeface="メイリオ"/>
                <a:cs typeface="+mn-cs"/>
              </a:rPr>
              <a:t>見学</a:t>
            </a:r>
            <a:endParaRPr kumimoji="0" lang="en-US" altLang="ja-JP" sz="1500" b="0" i="0" u="none" strike="noStrike" kern="1200" cap="none" spc="0" normalizeH="0" baseline="0" noProof="0">
              <a:ln>
                <a:noFill/>
              </a:ln>
              <a:solidFill>
                <a:srgbClr val="C0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④　</a:t>
            </a:r>
            <a:r>
              <a:rPr kumimoji="0" lang="ja-JP" altLang="en-US" sz="1500" b="0" i="0" u="none" strike="noStrike" kern="1200" cap="none" spc="0" normalizeH="0" baseline="0" noProof="0">
                <a:ln>
                  <a:noFill/>
                </a:ln>
                <a:solidFill>
                  <a:srgbClr val="C00000"/>
                </a:solidFill>
                <a:effectLst/>
                <a:uLnTx/>
                <a:uFillTx/>
                <a:latin typeface="Century"/>
                <a:ea typeface="メイリオ"/>
                <a:cs typeface="+mn-cs"/>
              </a:rPr>
              <a:t>計数効率の計算</a:t>
            </a:r>
            <a:endParaRPr kumimoji="0" lang="en-US" altLang="ja-JP" sz="1500" b="0" i="0" u="none" strike="noStrike" kern="1200" cap="none" spc="0" normalizeH="0" baseline="0" noProof="0">
              <a:ln>
                <a:noFill/>
              </a:ln>
              <a:solidFill>
                <a:srgbClr val="C00000"/>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⑤　</a:t>
            </a:r>
            <a:r>
              <a:rPr kumimoji="0" lang="ja-JP" altLang="en-US" sz="15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体外計測装置に</a:t>
            </a: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よる測定の体験</a:t>
            </a:r>
            <a:endParaRPr kumimoji="0" lang="en-US" altLang="ja-JP" sz="1500" b="0"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00" b="0" i="0" u="none" strike="noStrike" kern="1200" cap="none" spc="0" normalizeH="0" baseline="0" noProof="0">
                <a:ln>
                  <a:noFill/>
                </a:ln>
                <a:solidFill>
                  <a:prstClr val="black"/>
                </a:solidFill>
                <a:effectLst/>
                <a:uLnTx/>
                <a:uFillTx/>
                <a:latin typeface="Century"/>
                <a:ea typeface="メイリオ"/>
                <a:cs typeface="+mn-cs"/>
              </a:rPr>
              <a:t>　⑥　内部被ばく線量の計算</a:t>
            </a:r>
          </a:p>
        </p:txBody>
      </p:sp>
      <p:sp>
        <p:nvSpPr>
          <p:cNvPr id="4" name="テキスト ボックス 3">
            <a:extLst>
              <a:ext uri="{FF2B5EF4-FFF2-40B4-BE49-F238E27FC236}">
                <a16:creationId xmlns:a16="http://schemas.microsoft.com/office/drawing/2014/main" id="{25F991A6-5BE3-9EF5-A7A5-5BF35BAC6165}"/>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講義４</a:t>
            </a:r>
          </a:p>
        </p:txBody>
      </p:sp>
      <p:pic>
        <p:nvPicPr>
          <p:cNvPr id="6" name="講師-講義4-1">
            <a:hlinkClick r:id="" action="ppaction://media"/>
            <a:extLst>
              <a:ext uri="{FF2B5EF4-FFF2-40B4-BE49-F238E27FC236}">
                <a16:creationId xmlns:a16="http://schemas.microsoft.com/office/drawing/2014/main" id="{C5FA39A9-7424-491D-EEAF-C8186E04B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4349403"/>
            <a:ext cx="812800" cy="812800"/>
          </a:xfrm>
          <a:prstGeom prst="rect">
            <a:avLst/>
          </a:prstGeom>
        </p:spPr>
      </p:pic>
    </p:spTree>
    <p:extLst>
      <p:ext uri="{BB962C8B-B14F-4D97-AF65-F5344CB8AC3E}">
        <p14:creationId xmlns:p14="http://schemas.microsoft.com/office/powerpoint/2010/main" val="961643189"/>
      </p:ext>
    </p:extLst>
  </p:cSld>
  <p:clrMapOvr>
    <a:masterClrMapping/>
  </p:clrMapOvr>
  <mc:AlternateContent xmlns:mc="http://schemas.openxmlformats.org/markup-compatibility/2006" xmlns:p14="http://schemas.microsoft.com/office/powerpoint/2010/main">
    <mc:Choice Requires="p14">
      <p:transition spd="slow" p14:dur="3000" advClick="0" advTm="135000"/>
    </mc:Choice>
    <mc:Fallback xmlns="">
      <p:transition spd="slow" advClick="0" advTm="1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CDC7BF-E177-AA47-A42E-CBCE0DFFD5B8}"/>
              </a:ext>
            </a:extLst>
          </p:cNvPr>
          <p:cNvSpPr>
            <a:spLocks noGrp="1"/>
          </p:cNvSpPr>
          <p:nvPr>
            <p:ph type="title"/>
          </p:nvPr>
        </p:nvSpPr>
        <p:spPr/>
        <p:txBody>
          <a:bodyPr>
            <a:normAutofit/>
          </a:bodyPr>
          <a:lstStyle/>
          <a:p>
            <a:r>
              <a:rPr lang="en-US" altLang="ja-JP"/>
              <a:t>WBC</a:t>
            </a:r>
            <a:r>
              <a:rPr lang="ja-JP" altLang="en-US"/>
              <a:t>計測実習</a:t>
            </a:r>
            <a:r>
              <a:rPr lang="en-US" altLang="ja-JP"/>
              <a:t>【</a:t>
            </a:r>
            <a:r>
              <a:rPr lang="ja-JP" altLang="en-US"/>
              <a:t>内容・手順</a:t>
            </a:r>
            <a:r>
              <a:rPr lang="en-US" altLang="ja-JP"/>
              <a:t>】</a:t>
            </a:r>
            <a:endParaRPr kumimoji="1" lang="ja-JP" altLang="en-US"/>
          </a:p>
        </p:txBody>
      </p:sp>
      <p:sp>
        <p:nvSpPr>
          <p:cNvPr id="6" name="矢印: 山形 5">
            <a:extLst>
              <a:ext uri="{FF2B5EF4-FFF2-40B4-BE49-F238E27FC236}">
                <a16:creationId xmlns:a16="http://schemas.microsoft.com/office/drawing/2014/main" id="{57D239DE-5415-4AE3-8DEF-5E58979D209B}"/>
              </a:ext>
            </a:extLst>
          </p:cNvPr>
          <p:cNvSpPr/>
          <p:nvPr/>
        </p:nvSpPr>
        <p:spPr>
          <a:xfrm>
            <a:off x="293894" y="928742"/>
            <a:ext cx="2831771" cy="378000"/>
          </a:xfrm>
          <a:prstGeom prst="chevr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prstClr val="white"/>
                </a:solidFill>
                <a:effectLst/>
                <a:uLnTx/>
                <a:uFillTx/>
                <a:latin typeface="Century"/>
                <a:ea typeface="メイリオ"/>
                <a:cs typeface="+mn-cs"/>
              </a:rPr>
              <a:t>概要説明</a:t>
            </a:r>
          </a:p>
        </p:txBody>
      </p:sp>
      <p:pic>
        <p:nvPicPr>
          <p:cNvPr id="14" name="図 13">
            <a:extLst>
              <a:ext uri="{FF2B5EF4-FFF2-40B4-BE49-F238E27FC236}">
                <a16:creationId xmlns:a16="http://schemas.microsoft.com/office/drawing/2014/main" id="{D6646ACA-2226-444A-85DA-4EF92D820F3E}"/>
              </a:ext>
            </a:extLst>
          </p:cNvPr>
          <p:cNvPicPr>
            <a:picLocks noChangeAspect="1"/>
          </p:cNvPicPr>
          <p:nvPr/>
        </p:nvPicPr>
        <p:blipFill rotWithShape="1">
          <a:blip r:embed="rId5"/>
          <a:srcRect l="12236" t="22998" r="13003" b="11229"/>
          <a:stretch/>
        </p:blipFill>
        <p:spPr>
          <a:xfrm>
            <a:off x="185779" y="2435698"/>
            <a:ext cx="2776121" cy="1727378"/>
          </a:xfrm>
          <a:prstGeom prst="rect">
            <a:avLst/>
          </a:prstGeom>
        </p:spPr>
      </p:pic>
      <p:sp>
        <p:nvSpPr>
          <p:cNvPr id="15" name="矢印: 山形 14">
            <a:extLst>
              <a:ext uri="{FF2B5EF4-FFF2-40B4-BE49-F238E27FC236}">
                <a16:creationId xmlns:a16="http://schemas.microsoft.com/office/drawing/2014/main" id="{13271F29-9EF0-4CE3-BC84-E11A0BECA5A9}"/>
              </a:ext>
            </a:extLst>
          </p:cNvPr>
          <p:cNvSpPr/>
          <p:nvPr/>
        </p:nvSpPr>
        <p:spPr>
          <a:xfrm>
            <a:off x="3125665" y="927697"/>
            <a:ext cx="2810344" cy="378000"/>
          </a:xfrm>
          <a:prstGeom prst="chevr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500" b="1" i="0" u="none" strike="noStrike" kern="1200" cap="none" spc="0" normalizeH="0" baseline="0" noProof="0">
                <a:ln>
                  <a:noFill/>
                </a:ln>
                <a:solidFill>
                  <a:prstClr val="white"/>
                </a:solidFill>
                <a:effectLst/>
                <a:uLnTx/>
                <a:uFillTx/>
                <a:latin typeface="Century"/>
                <a:ea typeface="メイリオ"/>
                <a:cs typeface="+mn-cs"/>
              </a:rPr>
              <a:t>WBC</a:t>
            </a:r>
            <a:r>
              <a:rPr kumimoji="0" lang="ja-JP" altLang="en-US" sz="1500" b="1" i="0" u="none" strike="noStrike" kern="1200" cap="none" spc="0" normalizeH="0" baseline="0" noProof="0">
                <a:ln>
                  <a:noFill/>
                </a:ln>
                <a:solidFill>
                  <a:prstClr val="white"/>
                </a:solidFill>
                <a:effectLst/>
                <a:uLnTx/>
                <a:uFillTx/>
                <a:latin typeface="Century"/>
                <a:ea typeface="メイリオ"/>
                <a:cs typeface="+mn-cs"/>
              </a:rPr>
              <a:t>による測定</a:t>
            </a:r>
          </a:p>
        </p:txBody>
      </p:sp>
      <p:sp>
        <p:nvSpPr>
          <p:cNvPr id="19" name="矢印: 山形 18">
            <a:extLst>
              <a:ext uri="{FF2B5EF4-FFF2-40B4-BE49-F238E27FC236}">
                <a16:creationId xmlns:a16="http://schemas.microsoft.com/office/drawing/2014/main" id="{E8E3851C-A5EE-4304-BF09-BD5E12DABE01}"/>
              </a:ext>
            </a:extLst>
          </p:cNvPr>
          <p:cNvSpPr/>
          <p:nvPr/>
        </p:nvSpPr>
        <p:spPr>
          <a:xfrm>
            <a:off x="5957436" y="931712"/>
            <a:ext cx="2847028" cy="378000"/>
          </a:xfrm>
          <a:prstGeom prst="chevron">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1200" cap="none" spc="0" normalizeH="0" baseline="0" noProof="0">
                <a:ln>
                  <a:noFill/>
                </a:ln>
                <a:solidFill>
                  <a:prstClr val="white"/>
                </a:solidFill>
                <a:effectLst/>
                <a:uLnTx/>
                <a:uFillTx/>
                <a:latin typeface="Century"/>
                <a:ea typeface="メイリオ"/>
                <a:cs typeface="+mn-cs"/>
              </a:rPr>
              <a:t>内部被ばく線量の計算</a:t>
            </a:r>
          </a:p>
        </p:txBody>
      </p:sp>
      <p:pic>
        <p:nvPicPr>
          <p:cNvPr id="3" name="図 2">
            <a:extLst>
              <a:ext uri="{FF2B5EF4-FFF2-40B4-BE49-F238E27FC236}">
                <a16:creationId xmlns:a16="http://schemas.microsoft.com/office/drawing/2014/main" id="{26950786-37DC-4D95-BB5A-62444454C5CE}"/>
              </a:ext>
            </a:extLst>
          </p:cNvPr>
          <p:cNvPicPr>
            <a:picLocks noChangeAspect="1"/>
          </p:cNvPicPr>
          <p:nvPr/>
        </p:nvPicPr>
        <p:blipFill>
          <a:blip r:embed="rId6"/>
          <a:stretch>
            <a:fillRect/>
          </a:stretch>
        </p:blipFill>
        <p:spPr>
          <a:xfrm>
            <a:off x="237153" y="1442199"/>
            <a:ext cx="2673371" cy="919821"/>
          </a:xfrm>
          <a:prstGeom prst="rect">
            <a:avLst/>
          </a:prstGeom>
        </p:spPr>
      </p:pic>
      <p:sp>
        <p:nvSpPr>
          <p:cNvPr id="24" name="テキスト ボックス 23">
            <a:extLst>
              <a:ext uri="{FF2B5EF4-FFF2-40B4-BE49-F238E27FC236}">
                <a16:creationId xmlns:a16="http://schemas.microsoft.com/office/drawing/2014/main" id="{609EC29F-BFB6-40E0-B2A4-E85F010B56DE}"/>
              </a:ext>
            </a:extLst>
          </p:cNvPr>
          <p:cNvSpPr txBox="1"/>
          <p:nvPr/>
        </p:nvSpPr>
        <p:spPr>
          <a:xfrm>
            <a:off x="202812" y="4184272"/>
            <a:ext cx="2707712" cy="900246"/>
          </a:xfrm>
          <a:prstGeom prst="rect">
            <a:avLst/>
          </a:prstGeom>
          <a:noFill/>
          <a:ln w="28575">
            <a:solidFill>
              <a:srgbClr val="C00000"/>
            </a:solidFill>
          </a:ln>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altLang="ja-JP" sz="1050" b="0" i="0" u="none" strike="noStrike" kern="1200" cap="none" spc="0" normalizeH="0" baseline="0" noProof="0">
                <a:ln>
                  <a:noFill/>
                </a:ln>
                <a:solidFill>
                  <a:prstClr val="black"/>
                </a:solidFill>
                <a:effectLst/>
                <a:uLnTx/>
                <a:uFillTx/>
                <a:latin typeface="Century"/>
                <a:ea typeface="メイリオ"/>
                <a:cs typeface="+mn-cs"/>
              </a:rPr>
              <a:t>WBC</a:t>
            </a: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による測定によって、体内に存在する放射性核種の種類と量がわかる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被検者を測定する前に、人体模擬ファントムを使用した校正測定によって計数効率を計算しておく必要がある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pic>
        <p:nvPicPr>
          <p:cNvPr id="26" name="図 3">
            <a:extLst>
              <a:ext uri="{FF2B5EF4-FFF2-40B4-BE49-F238E27FC236}">
                <a16:creationId xmlns:a16="http://schemas.microsoft.com/office/drawing/2014/main" id="{7CBD3189-272A-4255-893F-7DAD10B854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02" r="17988"/>
          <a:stretch/>
        </p:blipFill>
        <p:spPr bwMode="auto">
          <a:xfrm>
            <a:off x="4530836" y="1462883"/>
            <a:ext cx="1299063" cy="251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テキスト ボックス 27">
            <a:extLst>
              <a:ext uri="{FF2B5EF4-FFF2-40B4-BE49-F238E27FC236}">
                <a16:creationId xmlns:a16="http://schemas.microsoft.com/office/drawing/2014/main" id="{AC3DC5D1-8559-46D2-88DB-84676C53B48E}"/>
              </a:ext>
            </a:extLst>
          </p:cNvPr>
          <p:cNvSpPr txBox="1"/>
          <p:nvPr/>
        </p:nvSpPr>
        <p:spPr>
          <a:xfrm>
            <a:off x="3105254" y="4345856"/>
            <a:ext cx="2810344" cy="738664"/>
          </a:xfrm>
          <a:prstGeom prst="rect">
            <a:avLst/>
          </a:prstGeom>
          <a:noFill/>
          <a:ln w="28575">
            <a:solidFill>
              <a:srgbClr val="C00000"/>
            </a:solidFill>
          </a:ln>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天然放射性核種である</a:t>
            </a:r>
            <a:r>
              <a:rPr kumimoji="0" lang="en-US" altLang="ja-JP" sz="1050" b="0" i="0" u="none" strike="noStrike" kern="1200" cap="none" spc="0" normalizeH="0" baseline="0" noProof="0">
                <a:ln>
                  <a:noFill/>
                </a:ln>
                <a:solidFill>
                  <a:prstClr val="black"/>
                </a:solidFill>
                <a:effectLst/>
                <a:uLnTx/>
                <a:uFillTx/>
                <a:latin typeface="Century"/>
                <a:ea typeface="メイリオ"/>
                <a:cs typeface="+mn-cs"/>
              </a:rPr>
              <a:t>K-40</a:t>
            </a: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が体内に存在していることを確認してもらう</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被検者測定、コミュニケーション、結果説明を含めて体験してもらう</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pic>
        <p:nvPicPr>
          <p:cNvPr id="13" name="図 12">
            <a:extLst>
              <a:ext uri="{FF2B5EF4-FFF2-40B4-BE49-F238E27FC236}">
                <a16:creationId xmlns:a16="http://schemas.microsoft.com/office/drawing/2014/main" id="{8EDE37DE-41EB-4EF4-825E-9CB187970CC1}"/>
              </a:ext>
            </a:extLst>
          </p:cNvPr>
          <p:cNvPicPr>
            <a:picLocks noChangeAspect="1"/>
          </p:cNvPicPr>
          <p:nvPr/>
        </p:nvPicPr>
        <p:blipFill>
          <a:blip r:embed="rId8"/>
          <a:stretch>
            <a:fillRect/>
          </a:stretch>
        </p:blipFill>
        <p:spPr>
          <a:xfrm>
            <a:off x="5940091" y="1367775"/>
            <a:ext cx="3048185" cy="2054454"/>
          </a:xfrm>
          <a:prstGeom prst="rect">
            <a:avLst/>
          </a:prstGeom>
        </p:spPr>
      </p:pic>
      <p:sp>
        <p:nvSpPr>
          <p:cNvPr id="29" name="テキスト ボックス 28">
            <a:extLst>
              <a:ext uri="{FF2B5EF4-FFF2-40B4-BE49-F238E27FC236}">
                <a16:creationId xmlns:a16="http://schemas.microsoft.com/office/drawing/2014/main" id="{25A76E23-0DD4-4B07-A6D4-BFFFF3242941}"/>
              </a:ext>
            </a:extLst>
          </p:cNvPr>
          <p:cNvSpPr txBox="1"/>
          <p:nvPr/>
        </p:nvSpPr>
        <p:spPr>
          <a:xfrm>
            <a:off x="6110328" y="4194382"/>
            <a:ext cx="2877948" cy="900246"/>
          </a:xfrm>
          <a:prstGeom prst="rect">
            <a:avLst/>
          </a:prstGeom>
          <a:noFill/>
          <a:ln w="28575">
            <a:solidFill>
              <a:srgbClr val="C00000"/>
            </a:solidFill>
          </a:ln>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体内の放射性核種は時間とともに減衰・排泄によって減少する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a:p>
            <a:pPr marL="214313" marR="0" lvl="0" indent="-214313"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測定値と体内残留率から計算される摂取量に、線量係数を掛けることで内部被ばく線量が評価できる</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sp>
        <p:nvSpPr>
          <p:cNvPr id="30" name="テキスト ボックス 29">
            <a:extLst>
              <a:ext uri="{FF2B5EF4-FFF2-40B4-BE49-F238E27FC236}">
                <a16:creationId xmlns:a16="http://schemas.microsoft.com/office/drawing/2014/main" id="{4F566E6A-97CE-4BCE-89B7-3FDD045009FB}"/>
              </a:ext>
            </a:extLst>
          </p:cNvPr>
          <p:cNvSpPr txBox="1"/>
          <p:nvPr/>
        </p:nvSpPr>
        <p:spPr>
          <a:xfrm>
            <a:off x="5915598" y="3422229"/>
            <a:ext cx="3265820" cy="490519"/>
          </a:xfrm>
          <a:prstGeom prst="rect">
            <a:avLst/>
          </a:prstGeom>
          <a:noFill/>
          <a:ln>
            <a:noFill/>
          </a:ln>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摂取量（</a:t>
            </a:r>
            <a:r>
              <a:rPr kumimoji="0" lang="en-US" altLang="ja-JP" sz="900" b="1" i="0" u="none" strike="noStrike" kern="1200" cap="none" spc="0" normalizeH="0" baseline="0" noProof="0">
                <a:ln>
                  <a:noFill/>
                </a:ln>
                <a:solidFill>
                  <a:prstClr val="black"/>
                </a:solidFill>
                <a:effectLst/>
                <a:uLnTx/>
                <a:uFillTx/>
                <a:latin typeface="Century"/>
                <a:ea typeface="メイリオ"/>
                <a:cs typeface="+mn-cs"/>
              </a:rPr>
              <a:t>Bq</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 測定値（</a:t>
            </a:r>
            <a:r>
              <a:rPr kumimoji="0" lang="en-US" altLang="ja-JP" sz="900" b="1" i="0" u="none" strike="noStrike" kern="1200" cap="none" spc="0" normalizeH="0" baseline="0" noProof="0">
                <a:ln>
                  <a:noFill/>
                </a:ln>
                <a:solidFill>
                  <a:prstClr val="black"/>
                </a:solidFill>
                <a:effectLst/>
                <a:uLnTx/>
                <a:uFillTx/>
                <a:latin typeface="Century"/>
                <a:ea typeface="メイリオ"/>
                <a:cs typeface="+mn-cs"/>
              </a:rPr>
              <a:t>Bq</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 体内残留率</a:t>
            </a:r>
            <a:endParaRPr kumimoji="0" lang="en-US" altLang="ja-JP" sz="900" b="1" i="0" u="none" strike="noStrike" kern="1200" cap="none" spc="0" normalizeH="0" baseline="0" noProof="0">
              <a:ln>
                <a:noFill/>
              </a:ln>
              <a:solidFill>
                <a:prstClr val="black"/>
              </a:solidFill>
              <a:effectLst/>
              <a:uLnTx/>
              <a:uFillTx/>
              <a:latin typeface="Century"/>
              <a:ea typeface="メイリオ"/>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預託実効線量（</a:t>
            </a:r>
            <a:r>
              <a:rPr kumimoji="0" lang="en-US" altLang="ja-JP" sz="900" b="1" i="0" u="none" strike="noStrike" kern="1200" cap="none" spc="0" normalizeH="0" baseline="0" noProof="0" err="1">
                <a:ln>
                  <a:noFill/>
                </a:ln>
                <a:solidFill>
                  <a:prstClr val="black"/>
                </a:solidFill>
                <a:effectLst/>
                <a:uLnTx/>
                <a:uFillTx/>
                <a:latin typeface="Century"/>
                <a:ea typeface="メイリオ"/>
                <a:cs typeface="+mn-cs"/>
              </a:rPr>
              <a:t>Sv</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 摂取量（</a:t>
            </a:r>
            <a:r>
              <a:rPr kumimoji="0" lang="en-US" altLang="ja-JP" sz="900" b="1" i="0" u="none" strike="noStrike" kern="1200" cap="none" spc="0" normalizeH="0" baseline="0" noProof="0">
                <a:ln>
                  <a:noFill/>
                </a:ln>
                <a:solidFill>
                  <a:prstClr val="black"/>
                </a:solidFill>
                <a:effectLst/>
                <a:uLnTx/>
                <a:uFillTx/>
                <a:latin typeface="Century"/>
                <a:ea typeface="メイリオ"/>
                <a:cs typeface="+mn-cs"/>
              </a:rPr>
              <a:t>Bq</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a:t>
            </a:r>
            <a:r>
              <a:rPr kumimoji="0" lang="en-US" altLang="ja-JP" sz="900" b="1" i="0" u="none" strike="noStrike" kern="1200" cap="none" spc="0" normalizeH="0" baseline="0" noProof="0">
                <a:ln>
                  <a:noFill/>
                </a:ln>
                <a:solidFill>
                  <a:prstClr val="black"/>
                </a:solidFill>
                <a:effectLst/>
                <a:uLnTx/>
                <a:uFillTx/>
                <a:latin typeface="Century"/>
                <a:ea typeface="メイリオ"/>
                <a:cs typeface="+mn-cs"/>
              </a:rPr>
              <a:t>× </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線量係数（</a:t>
            </a:r>
            <a:r>
              <a:rPr kumimoji="0" lang="en-US" altLang="ja-JP" sz="900" b="1" i="0" u="none" strike="noStrike" kern="1200" cap="none" spc="0" normalizeH="0" baseline="0" noProof="0" err="1">
                <a:ln>
                  <a:noFill/>
                </a:ln>
                <a:solidFill>
                  <a:prstClr val="black"/>
                </a:solidFill>
                <a:effectLst/>
                <a:uLnTx/>
                <a:uFillTx/>
                <a:latin typeface="Century"/>
                <a:ea typeface="メイリオ"/>
                <a:cs typeface="+mn-cs"/>
              </a:rPr>
              <a:t>Sv</a:t>
            </a:r>
            <a:r>
              <a:rPr kumimoji="0" lang="en-US" altLang="ja-JP" sz="900" b="1" i="0" u="none" strike="noStrike" kern="1200" cap="none" spc="0" normalizeH="0" baseline="0" noProof="0">
                <a:ln>
                  <a:noFill/>
                </a:ln>
                <a:solidFill>
                  <a:prstClr val="black"/>
                </a:solidFill>
                <a:effectLst/>
                <a:uLnTx/>
                <a:uFillTx/>
                <a:latin typeface="Century"/>
                <a:ea typeface="メイリオ"/>
                <a:cs typeface="+mn-cs"/>
              </a:rPr>
              <a:t>/Bq</a:t>
            </a:r>
            <a:r>
              <a:rPr kumimoji="0" lang="ja-JP" altLang="en-US" sz="900" b="1" i="0" u="none" strike="noStrike" kern="1200" cap="none" spc="0" normalizeH="0" baseline="0" noProof="0">
                <a:ln>
                  <a:noFill/>
                </a:ln>
                <a:solidFill>
                  <a:prstClr val="black"/>
                </a:solidFill>
                <a:effectLst/>
                <a:uLnTx/>
                <a:uFillTx/>
                <a:latin typeface="Century"/>
                <a:ea typeface="メイリオ"/>
                <a:cs typeface="+mn-cs"/>
              </a:rPr>
              <a:t>）</a:t>
            </a:r>
            <a:endParaRPr kumimoji="0" lang="en-US" altLang="ja-JP" sz="900" b="1" i="0" u="none" strike="noStrike" kern="1200" cap="none" spc="0" normalizeH="0" baseline="0" noProof="0">
              <a:ln>
                <a:noFill/>
              </a:ln>
              <a:solidFill>
                <a:prstClr val="black"/>
              </a:solidFill>
              <a:effectLst/>
              <a:uLnTx/>
              <a:uFillTx/>
              <a:latin typeface="Century"/>
              <a:ea typeface="メイリオ"/>
              <a:cs typeface="+mn-cs"/>
            </a:endParaRPr>
          </a:p>
        </p:txBody>
      </p:sp>
      <p:pic>
        <p:nvPicPr>
          <p:cNvPr id="5" name="図 4">
            <a:extLst>
              <a:ext uri="{FF2B5EF4-FFF2-40B4-BE49-F238E27FC236}">
                <a16:creationId xmlns:a16="http://schemas.microsoft.com/office/drawing/2014/main" id="{26BD1B4B-DBA9-4303-9F0D-F924E674740D}"/>
              </a:ext>
            </a:extLst>
          </p:cNvPr>
          <p:cNvPicPr>
            <a:picLocks noChangeAspect="1"/>
          </p:cNvPicPr>
          <p:nvPr/>
        </p:nvPicPr>
        <p:blipFill rotWithShape="1">
          <a:blip r:embed="rId9"/>
          <a:srcRect t="24831" b="16025"/>
          <a:stretch/>
        </p:blipFill>
        <p:spPr>
          <a:xfrm rot="5400000">
            <a:off x="2541662" y="2163267"/>
            <a:ext cx="2517477" cy="1116710"/>
          </a:xfrm>
          <a:prstGeom prst="rect">
            <a:avLst/>
          </a:prstGeom>
        </p:spPr>
      </p:pic>
      <p:sp>
        <p:nvSpPr>
          <p:cNvPr id="16" name="テキスト ボックス 15">
            <a:extLst>
              <a:ext uri="{FF2B5EF4-FFF2-40B4-BE49-F238E27FC236}">
                <a16:creationId xmlns:a16="http://schemas.microsoft.com/office/drawing/2014/main" id="{72B50184-7ADD-4E89-A566-0668605B4FFE}"/>
              </a:ext>
            </a:extLst>
          </p:cNvPr>
          <p:cNvSpPr txBox="1"/>
          <p:nvPr/>
        </p:nvSpPr>
        <p:spPr>
          <a:xfrm>
            <a:off x="3323906" y="4022027"/>
            <a:ext cx="1034849" cy="253916"/>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オペレータ役</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sp>
        <p:nvSpPr>
          <p:cNvPr id="17" name="テキスト ボックス 16">
            <a:extLst>
              <a:ext uri="{FF2B5EF4-FFF2-40B4-BE49-F238E27FC236}">
                <a16:creationId xmlns:a16="http://schemas.microsoft.com/office/drawing/2014/main" id="{42320E17-3906-4707-B185-9A6F0CE691AC}"/>
              </a:ext>
            </a:extLst>
          </p:cNvPr>
          <p:cNvSpPr txBox="1"/>
          <p:nvPr/>
        </p:nvSpPr>
        <p:spPr>
          <a:xfrm>
            <a:off x="4818955" y="4022027"/>
            <a:ext cx="749312" cy="253916"/>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a:ln>
                  <a:noFill/>
                </a:ln>
                <a:solidFill>
                  <a:prstClr val="black"/>
                </a:solidFill>
                <a:effectLst/>
                <a:uLnTx/>
                <a:uFillTx/>
                <a:latin typeface="Century"/>
                <a:ea typeface="メイリオ"/>
                <a:cs typeface="+mn-cs"/>
              </a:rPr>
              <a:t>被検者役</a:t>
            </a:r>
            <a:endParaRPr kumimoji="0" lang="en-US" altLang="ja-JP" sz="1050" b="0" i="0" u="none" strike="noStrike" kern="1200" cap="none" spc="0" normalizeH="0" baseline="0" noProof="0">
              <a:ln>
                <a:noFill/>
              </a:ln>
              <a:solidFill>
                <a:prstClr val="black"/>
              </a:solidFill>
              <a:effectLst/>
              <a:uLnTx/>
              <a:uFillTx/>
              <a:latin typeface="Century"/>
              <a:ea typeface="メイリオ"/>
              <a:cs typeface="+mn-cs"/>
            </a:endParaRPr>
          </a:p>
        </p:txBody>
      </p:sp>
      <p:sp>
        <p:nvSpPr>
          <p:cNvPr id="4" name="テキスト ボックス 3">
            <a:extLst>
              <a:ext uri="{FF2B5EF4-FFF2-40B4-BE49-F238E27FC236}">
                <a16:creationId xmlns:a16="http://schemas.microsoft.com/office/drawing/2014/main" id="{5DAAFF45-8479-D5B7-D4D8-3CBDFE4CED1F}"/>
              </a:ext>
            </a:extLst>
          </p:cNvPr>
          <p:cNvSpPr txBox="1"/>
          <p:nvPr/>
        </p:nvSpPr>
        <p:spPr>
          <a:xfrm>
            <a:off x="8486128" y="0"/>
            <a:ext cx="574196"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1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講義４</a:t>
            </a:r>
          </a:p>
        </p:txBody>
      </p:sp>
      <p:pic>
        <p:nvPicPr>
          <p:cNvPr id="7" name="講師-講義4-2">
            <a:hlinkClick r:id="" action="ppaction://media"/>
            <a:extLst>
              <a:ext uri="{FF2B5EF4-FFF2-40B4-BE49-F238E27FC236}">
                <a16:creationId xmlns:a16="http://schemas.microsoft.com/office/drawing/2014/main" id="{81B52B3D-C7AD-C4A0-AC8C-7D06994D54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31200" y="4418909"/>
            <a:ext cx="812800" cy="812800"/>
          </a:xfrm>
          <a:prstGeom prst="rect">
            <a:avLst/>
          </a:prstGeom>
        </p:spPr>
      </p:pic>
    </p:spTree>
    <p:extLst>
      <p:ext uri="{BB962C8B-B14F-4D97-AF65-F5344CB8AC3E}">
        <p14:creationId xmlns:p14="http://schemas.microsoft.com/office/powerpoint/2010/main" val="2786362475"/>
      </p:ext>
    </p:extLst>
  </p:cSld>
  <p:clrMapOvr>
    <a:masterClrMapping/>
  </p:clrMapOvr>
  <mc:AlternateContent xmlns:mc="http://schemas.openxmlformats.org/markup-compatibility/2006" xmlns:p14="http://schemas.microsoft.com/office/powerpoint/2010/main">
    <mc:Choice Requires="p14">
      <p:transition spd="slow" p14:dur="3000" advClick="0" advTm="269000"/>
    </mc:Choice>
    <mc:Fallback xmlns="">
      <p:transition spd="slow" advClick="0" advTm="2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4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CDE00FD03F958428DD3CBF4A39D1F89" ma:contentTypeVersion="19" ma:contentTypeDescription="新しいドキュメントを作成します。" ma:contentTypeScope="" ma:versionID="e17dd82ac5e3a5c2707f997b28250d8a">
  <xsd:schema xmlns:xsd="http://www.w3.org/2001/XMLSchema" xmlns:xs="http://www.w3.org/2001/XMLSchema" xmlns:p="http://schemas.microsoft.com/office/2006/metadata/properties" xmlns:ns2="9be4de2b-ed32-4cfd-86cc-3daf7de81874" xmlns:ns3="b5d13358-ba13-47f5-b1e3-fdcd6b69d120" targetNamespace="http://schemas.microsoft.com/office/2006/metadata/properties" ma:root="true" ma:fieldsID="b07365bde9cb931233e748ff3cd31903" ns2:_="" ns3:_="">
    <xsd:import namespace="9be4de2b-ed32-4cfd-86cc-3daf7de81874"/>
    <xsd:import namespace="b5d13358-ba13-47f5-b1e3-fdcd6b69d1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4de2b-ed32-4cfd-86cc-3daf7de81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ebdc2b39-54f4-4c53-bf88-5d9269ab31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13358-ba13-47f5-b1e3-fdcd6b69d120" elementFormDefault="qualified">
    <xsd:import namespace="http://schemas.microsoft.com/office/2006/documentManagement/types"/>
    <xsd:import namespace="http://schemas.microsoft.com/office/infopath/2007/PartnerControls"/>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42aa574-677a-4bc2-90c8-dd60c760d169}" ma:internalName="TaxCatchAll" ma:showField="CatchAllData" ma:web="b5d13358-ba13-47f5-b1e3-fdcd6b69d1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5d13358-ba13-47f5-b1e3-fdcd6b69d120">
      <UserInfo>
        <DisplayName/>
        <AccountId xsi:nil="true"/>
        <AccountType/>
      </UserInfo>
    </SharedWithUsers>
    <lcf76f155ced4ddcb4097134ff3c332f xmlns="9be4de2b-ed32-4cfd-86cc-3daf7de81874">
      <Terms xmlns="http://schemas.microsoft.com/office/infopath/2007/PartnerControls"/>
    </lcf76f155ced4ddcb4097134ff3c332f>
    <TaxCatchAll xmlns="b5d13358-ba13-47f5-b1e3-fdcd6b69d120" xsi:nil="true"/>
  </documentManagement>
</p:properties>
</file>

<file path=customXml/itemProps1.xml><?xml version="1.0" encoding="utf-8"?>
<ds:datastoreItem xmlns:ds="http://schemas.openxmlformats.org/officeDocument/2006/customXml" ds:itemID="{5AA8CF21-EF52-4581-ACC3-55D3707D4F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4de2b-ed32-4cfd-86cc-3daf7de81874"/>
    <ds:schemaRef ds:uri="b5d13358-ba13-47f5-b1e3-fdcd6b69d1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6943D7-C437-4F99-B08C-7AA51521AE41}">
  <ds:schemaRefs>
    <ds:schemaRef ds:uri="http://schemas.microsoft.com/sharepoint/v3/contenttype/forms"/>
  </ds:schemaRefs>
</ds:datastoreItem>
</file>

<file path=customXml/itemProps3.xml><?xml version="1.0" encoding="utf-8"?>
<ds:datastoreItem xmlns:ds="http://schemas.openxmlformats.org/officeDocument/2006/customXml" ds:itemID="{C7A9CD6E-C9C1-45D8-AD57-7D646E49CCE1}">
  <ds:schemaRefs>
    <ds:schemaRef ds:uri="http://schemas.microsoft.com/office/2006/metadata/properties"/>
    <ds:schemaRef ds:uri="http://schemas.microsoft.com/office/infopath/2007/PartnerControls"/>
    <ds:schemaRef ds:uri="b5d13358-ba13-47f5-b1e3-fdcd6b69d120"/>
    <ds:schemaRef ds:uri="9be4de2b-ed32-4cfd-86cc-3daf7de8187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1335</Words>
  <Application>Microsoft Office PowerPoint</Application>
  <PresentationFormat>画面に合わせる (16:9)</PresentationFormat>
  <Paragraphs>76</Paragraphs>
  <Slides>3</Slides>
  <Notes>3</Notes>
  <HiddenSlides>0</HiddenSlides>
  <MMClips>2</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3</vt:i4>
      </vt:variant>
    </vt:vector>
  </HeadingPairs>
  <TitlesOfParts>
    <vt:vector size="13" baseType="lpstr">
      <vt:lpstr>游ゴシック</vt:lpstr>
      <vt:lpstr>Aptos</vt:lpstr>
      <vt:lpstr>Aptos Display</vt:lpstr>
      <vt:lpstr>Arial</vt:lpstr>
      <vt:lpstr>Calibri</vt:lpstr>
      <vt:lpstr>Calibri Light</vt:lpstr>
      <vt:lpstr>Century</vt:lpstr>
      <vt:lpstr>Wingdings</vt:lpstr>
      <vt:lpstr>Office テーマ</vt:lpstr>
      <vt:lpstr>Office 2013 - 2022 テーマ</vt:lpstr>
      <vt:lpstr>講義４ ホールボディカウンタ（WBC）計測実習</vt:lpstr>
      <vt:lpstr>ホールボディカウンタ（WBC）計測実習</vt:lpstr>
      <vt:lpstr>WBC計測実習【内容・手順】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cp:revision>
  <dcterms:created xsi:type="dcterms:W3CDTF">2026-01-26T00:40:44Z</dcterms:created>
  <dcterms:modified xsi:type="dcterms:W3CDTF">2026-02-25T23:47:49Z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3709700.00000000</vt:lpwstr>
  </property>
  <property fmtid="{D5CDD505-2E9C-101B-9397-08002B2CF9AE}" pid="3" name="ContentTypeId">
    <vt:lpwstr>0x0101009CDE00FD03F958428DD3CBF4A39D1F89</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