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2" r:id="rId5"/>
  </p:sldMasterIdLst>
  <p:notesMasterIdLst>
    <p:notesMasterId r:id="rId9"/>
  </p:notesMasterIdLst>
  <p:sldIdLst>
    <p:sldId id="330" r:id="rId6"/>
    <p:sldId id="318" r:id="rId7"/>
    <p:sldId id="324"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3RIcGxN1+L2rH0Q5zlksw==" hashData="nk5R9wvkMTv07UzNdED7Bh5VMCVTtqN7koeNbDJDREZ7VdlHeU0nq2srQPsb7YNrrEklyGQqTMBsRhEAbsKou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3DCF1E-0E34-B000-A36F-49B4B0438D06}" v="1" dt="2026-02-25T00:28:17.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9252"/>
  </p:normalViewPr>
  <p:slideViewPr>
    <p:cSldViewPr snapToGrid="0">
      <p:cViewPr varScale="1">
        <p:scale>
          <a:sx n="78" d="100"/>
          <a:sy n="78" d="100"/>
        </p:scale>
        <p:origin x="13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CE68-87E4-3C40-8CDB-F05AB7EA859D}"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64C7A-BCD3-1B42-B920-3C4AA5B9FB99}" type="slidenum">
              <a:rPr kumimoji="1" lang="ja-JP" altLang="en-US" smtClean="0"/>
              <a:t>‹#›</a:t>
            </a:fld>
            <a:endParaRPr kumimoji="1" lang="ja-JP" altLang="en-US"/>
          </a:p>
        </p:txBody>
      </p:sp>
    </p:spTree>
    <p:extLst>
      <p:ext uri="{BB962C8B-B14F-4D97-AF65-F5344CB8AC3E}">
        <p14:creationId xmlns:p14="http://schemas.microsoft.com/office/powerpoint/2010/main" val="1819789753"/>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F3BD-64C0-687B-FDA8-93B629EB44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6FF26E-E1BE-6F8E-B5FF-00BA0F22EF0A}"/>
              </a:ext>
            </a:extLst>
          </p:cNvPr>
          <p:cNvSpPr>
            <a:spLocks noGrp="1" noRot="1" noChangeAspect="1"/>
          </p:cNvSpPr>
          <p:nvPr>
            <p:ph type="sldImg"/>
          </p:nvPr>
        </p:nvSpPr>
        <p:spPr>
          <a:xfrm>
            <a:off x="685800" y="630238"/>
            <a:ext cx="5486400" cy="3086100"/>
          </a:xfrm>
        </p:spPr>
      </p:sp>
      <p:sp>
        <p:nvSpPr>
          <p:cNvPr id="3" name="ノート プレースホルダー 2">
            <a:extLst>
              <a:ext uri="{FF2B5EF4-FFF2-40B4-BE49-F238E27FC236}">
                <a16:creationId xmlns:a16="http://schemas.microsoft.com/office/drawing/2014/main" id="{8044123F-9EB5-F78E-A7F6-8FFAE6269530}"/>
              </a:ext>
            </a:extLst>
          </p:cNvPr>
          <p:cNvSpPr>
            <a:spLocks noGrp="1"/>
          </p:cNvSpPr>
          <p:nvPr>
            <p:ph type="body" idx="1"/>
          </p:nvPr>
        </p:nvSpPr>
        <p:spPr/>
        <p:txBody>
          <a:bodyPr/>
          <a:lstStyle/>
          <a:p>
            <a:endParaRPr kumimoji="1" lang="en-US" altLang="ja-JP"/>
          </a:p>
        </p:txBody>
      </p:sp>
    </p:spTree>
    <p:extLst>
      <p:ext uri="{BB962C8B-B14F-4D97-AF65-F5344CB8AC3E}">
        <p14:creationId xmlns:p14="http://schemas.microsoft.com/office/powerpoint/2010/main" val="8928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630238"/>
            <a:ext cx="5486400" cy="3086100"/>
          </a:xfrm>
        </p:spPr>
      </p:sp>
      <p:sp>
        <p:nvSpPr>
          <p:cNvPr id="3" name="ノート プレースホルダー 2"/>
          <p:cNvSpPr>
            <a:spLocks noGrp="1"/>
          </p:cNvSpPr>
          <p:nvPr>
            <p:ph type="body" idx="1"/>
          </p:nvPr>
        </p:nvSpPr>
        <p:spPr/>
        <p:txBody>
          <a:bodyPr/>
          <a:lstStyle/>
          <a:p>
            <a:r>
              <a:rPr kumimoji="1" lang="ja-JP" altLang="en-US"/>
              <a:t>傷病者の汚染検査実習では、医療優先で、傷病者の全身の汚染検査を実施して、汚染の部位、程度を記録して、目視できない汚染の状況をチーム内に共有できることが目的となります。</a:t>
            </a:r>
            <a:endParaRPr kumimoji="1" lang="en-US" altLang="ja-JP" dirty="0"/>
          </a:p>
          <a:p>
            <a:r>
              <a:rPr kumimoji="1" lang="ja-JP" altLang="en-US"/>
              <a:t>受講者が２</a:t>
            </a:r>
            <a:r>
              <a:rPr kumimoji="1" lang="en-US" altLang="ja-JP" dirty="0"/>
              <a:t>〜3</a:t>
            </a:r>
            <a:r>
              <a:rPr kumimoji="1" lang="ja-JP" altLang="en-US"/>
              <a:t>人１組となって測定と記録を順番に実施できるように、マネキン、模擬汚染を準備します。模擬汚染は複数箇所にマントル等を貼付して準備します。</a:t>
            </a:r>
            <a:endParaRPr kumimoji="1" lang="en-US" altLang="ja-JP" dirty="0"/>
          </a:p>
          <a:p>
            <a:endParaRPr kumimoji="1" lang="en-US" altLang="ja-JP" dirty="0"/>
          </a:p>
        </p:txBody>
      </p:sp>
    </p:spTree>
    <p:extLst>
      <p:ext uri="{BB962C8B-B14F-4D97-AF65-F5344CB8AC3E}">
        <p14:creationId xmlns:p14="http://schemas.microsoft.com/office/powerpoint/2010/main" val="289032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FDD62-8D8B-6CB3-AF7B-087944097F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C9C70E-EDBF-03F5-92AF-392C3051BE70}"/>
              </a:ext>
            </a:extLst>
          </p:cNvPr>
          <p:cNvSpPr>
            <a:spLocks noGrp="1" noRot="1" noChangeAspect="1"/>
          </p:cNvSpPr>
          <p:nvPr>
            <p:ph type="sldImg"/>
          </p:nvPr>
        </p:nvSpPr>
        <p:spPr>
          <a:xfrm>
            <a:off x="685800" y="630238"/>
            <a:ext cx="5486400" cy="3086100"/>
          </a:xfrm>
        </p:spPr>
      </p:sp>
      <p:sp>
        <p:nvSpPr>
          <p:cNvPr id="3" name="ノート プレースホルダー 2">
            <a:extLst>
              <a:ext uri="{FF2B5EF4-FFF2-40B4-BE49-F238E27FC236}">
                <a16:creationId xmlns:a16="http://schemas.microsoft.com/office/drawing/2014/main" id="{6E1AA656-57F6-9A53-B0DC-4F3862D17A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傷病者の汚染検査実習の手順と指導のポイントです。</a:t>
            </a:r>
            <a:endParaRPr kumimoji="1" lang="en-US" altLang="ja-JP" dirty="0"/>
          </a:p>
          <a:p>
            <a:r>
              <a:rPr kumimoji="1" lang="ja-JP" altLang="en-US"/>
              <a:t>傷病者の汚染検査の実習では、マネキンに創傷汚染を作り、汚染検査を行います。講師が被検者となって実施してもいいです。</a:t>
            </a:r>
            <a:endParaRPr kumimoji="1" lang="en-US" altLang="ja-JP" dirty="0"/>
          </a:p>
          <a:p>
            <a:pPr marL="457200" indent="-279400">
              <a:buFont typeface="+mj-lt"/>
              <a:buAutoNum type="arabicPeriod"/>
            </a:pPr>
            <a:r>
              <a:rPr lang="ja-JP" altLang="en-US" sz="1200"/>
              <a:t>受講生を</a:t>
            </a:r>
            <a:r>
              <a:rPr lang="en-US" altLang="ja-JP" sz="1200" dirty="0"/>
              <a:t>2〜3</a:t>
            </a:r>
            <a:r>
              <a:rPr lang="ja-JP" altLang="en-US" sz="1200"/>
              <a:t>人</a:t>
            </a:r>
            <a:r>
              <a:rPr lang="en-US" altLang="ja-JP" sz="1200" dirty="0"/>
              <a:t>1</a:t>
            </a:r>
            <a:r>
              <a:rPr lang="ja-JP" altLang="en-US" sz="1200"/>
              <a:t>組に分け、記録、測定の役割分担をします。</a:t>
            </a:r>
            <a:endParaRPr lang="en-US" altLang="ja-JP" sz="1200" dirty="0"/>
          </a:p>
          <a:p>
            <a:pPr marL="457200" marR="0" lvl="0" indent="-279400" algn="l" defTabSz="914400" rtl="0" eaLnBrk="1" fontAlgn="auto" latinLnBrk="0" hangingPunct="1">
              <a:lnSpc>
                <a:spcPct val="100000"/>
              </a:lnSpc>
              <a:spcBef>
                <a:spcPts val="0"/>
              </a:spcBef>
              <a:spcAft>
                <a:spcPts val="0"/>
              </a:spcAft>
              <a:buClrTx/>
              <a:buSzTx/>
              <a:buFont typeface="+mj-lt"/>
              <a:buAutoNum type="arabicPeriod"/>
              <a:tabLst/>
              <a:defRPr/>
            </a:pPr>
            <a:r>
              <a:rPr lang="en-US" altLang="ja-JP" sz="1200" dirty="0"/>
              <a:t>GM</a:t>
            </a:r>
            <a:r>
              <a:rPr lang="ja-JP" altLang="en-US" sz="1200"/>
              <a:t>サーベイメータでバックグランドレベルを測定します。</a:t>
            </a:r>
            <a:endParaRPr lang="en-US" altLang="ja-JP" sz="1200" dirty="0"/>
          </a:p>
          <a:p>
            <a:pPr marL="457200" marR="0" lvl="0" indent="-2794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sz="1200"/>
              <a:t>医療優先であることを説明します。</a:t>
            </a:r>
            <a:r>
              <a:rPr kumimoji="1" lang="ja-JP" altLang="en-US"/>
              <a:t>汚染検査より状態を安定化させる処置が優先であることを伝え、バイタルサインが安定している状態で汚染検査の具体的な方法を示します。状態が不安定であれば、まず、全身の状態を観察し、測定の順序を確認します。モニタの電極や血圧計を装着する部位を先に汚染検査しても良いことを説明します。</a:t>
            </a:r>
            <a:endParaRPr lang="en-US" altLang="ja-JP" sz="1200" dirty="0"/>
          </a:p>
          <a:p>
            <a:pPr marL="457200" indent="-279400">
              <a:buFont typeface="+mj-lt"/>
              <a:buAutoNum type="arabicPeriod"/>
            </a:pPr>
            <a:r>
              <a:rPr kumimoji="1" lang="ja-JP" altLang="en-US"/>
              <a:t>測定の順序としては、</a:t>
            </a:r>
            <a:r>
              <a:rPr kumimoji="1" lang="en-US" altLang="ja-JP" dirty="0"/>
              <a:t>①</a:t>
            </a:r>
            <a:r>
              <a:rPr kumimoji="1" lang="ja-JP" altLang="en-US"/>
              <a:t>創傷部、</a:t>
            </a:r>
            <a:r>
              <a:rPr kumimoji="1" lang="en-US" altLang="ja-JP" dirty="0"/>
              <a:t>②</a:t>
            </a:r>
            <a:r>
              <a:rPr kumimoji="1" lang="ja-JP" altLang="en-US"/>
              <a:t>開口部、</a:t>
            </a:r>
            <a:r>
              <a:rPr kumimoji="1" lang="en-US" altLang="ja-JP" dirty="0"/>
              <a:t>③</a:t>
            </a:r>
            <a:r>
              <a:rPr kumimoji="1" lang="ja-JP" altLang="en-US"/>
              <a:t>全身となります。また、背部の測定を忘れないように汚染検査します。</a:t>
            </a:r>
            <a:r>
              <a:rPr lang="ja-JP" altLang="en-US" sz="1200"/>
              <a:t>汚染部位と汚染の程度（数値）を記録用紙に記載します。</a:t>
            </a:r>
            <a:r>
              <a:rPr kumimoji="1" lang="ja-JP" altLang="en-US"/>
              <a:t>測定時に、測定器の</a:t>
            </a:r>
            <a:r>
              <a:rPr kumimoji="1" lang="ja-JP" altLang="en-US">
                <a:solidFill>
                  <a:srgbClr val="FF0000"/>
                </a:solidFill>
              </a:rPr>
              <a:t>ケーブルが傷病者に触れない</a:t>
            </a:r>
            <a:r>
              <a:rPr kumimoji="1" lang="ja-JP" altLang="en-US"/>
              <a:t>ようにします。</a:t>
            </a:r>
            <a:r>
              <a:rPr kumimoji="1" lang="ja-JP" altLang="en-US">
                <a:solidFill>
                  <a:srgbClr val="FF0000"/>
                </a:solidFill>
              </a:rPr>
              <a:t>消音</a:t>
            </a:r>
            <a:r>
              <a:rPr kumimoji="1" lang="ja-JP" altLang="en-US"/>
              <a:t>にしておきます。検出器と皮膚は</a:t>
            </a:r>
            <a:r>
              <a:rPr kumimoji="1" lang="ja-JP" altLang="en-US">
                <a:solidFill>
                  <a:srgbClr val="FF0000"/>
                </a:solidFill>
              </a:rPr>
              <a:t>１</a:t>
            </a:r>
            <a:r>
              <a:rPr kumimoji="1" lang="en-US" altLang="ja-JP" dirty="0">
                <a:solidFill>
                  <a:srgbClr val="FF0000"/>
                </a:solidFill>
              </a:rPr>
              <a:t>cm</a:t>
            </a:r>
            <a:r>
              <a:rPr kumimoji="1" lang="ja-JP" altLang="en-US">
                <a:solidFill>
                  <a:srgbClr val="FF0000"/>
                </a:solidFill>
              </a:rPr>
              <a:t>ほど離し</a:t>
            </a:r>
            <a:r>
              <a:rPr kumimoji="1" lang="ja-JP" altLang="en-US"/>
              <a:t>、</a:t>
            </a:r>
            <a:r>
              <a:rPr kumimoji="1" lang="ja-JP" altLang="en-US">
                <a:solidFill>
                  <a:srgbClr val="FF0000"/>
                </a:solidFill>
              </a:rPr>
              <a:t>毎秒５</a:t>
            </a:r>
            <a:r>
              <a:rPr kumimoji="1" lang="en-US" altLang="ja-JP" dirty="0">
                <a:solidFill>
                  <a:srgbClr val="FF0000"/>
                </a:solidFill>
              </a:rPr>
              <a:t>cm</a:t>
            </a:r>
            <a:r>
              <a:rPr kumimoji="1" lang="ja-JP" altLang="en-US">
                <a:solidFill>
                  <a:srgbClr val="FF0000"/>
                </a:solidFill>
              </a:rPr>
              <a:t>程度の速度</a:t>
            </a:r>
            <a:r>
              <a:rPr kumimoji="1" lang="ja-JP" altLang="en-US"/>
              <a:t>で動かしながら測定します。プローブを動かす速度が速かったり、プローブが身体の表面から距離が離れすぎている場合は、適宜修正します。</a:t>
            </a:r>
            <a:endParaRPr lang="en-US" altLang="ja-JP" sz="1200" dirty="0"/>
          </a:p>
          <a:p>
            <a:pPr marL="457200" indent="-279400">
              <a:buFont typeface="+mj-lt"/>
              <a:buAutoNum type="arabicPeriod"/>
            </a:pPr>
            <a:r>
              <a:rPr lang="ja-JP" altLang="en-US" sz="1200"/>
              <a:t>測定者と記録者を順次交代しながら汚染検査を実施する。</a:t>
            </a:r>
            <a:endParaRPr lang="en-US" altLang="ja-JP" sz="1200" dirty="0"/>
          </a:p>
          <a:p>
            <a:pPr marL="457200" indent="-279400">
              <a:buFont typeface="+mj-lt"/>
              <a:buAutoNum type="arabicPeriod"/>
            </a:pPr>
            <a:r>
              <a:rPr lang="ja-JP" altLang="en-US" sz="1200"/>
              <a:t>全身の汚染検査が終了したら、汚染部位の答え合わせをする。</a:t>
            </a:r>
            <a:endParaRPr lang="en-US" altLang="ja-JP" sz="1200" dirty="0"/>
          </a:p>
          <a:p>
            <a:r>
              <a:rPr kumimoji="1" lang="ja-JP" altLang="en-US">
                <a:solidFill>
                  <a:srgbClr val="FF0000"/>
                </a:solidFill>
              </a:rPr>
              <a:t>測定器のケーブルを首に掛けてケーブルにテンションがかかることをしないように注意します。</a:t>
            </a:r>
            <a:endParaRPr kumimoji="1" lang="en-US" altLang="ja-JP" dirty="0">
              <a:solidFill>
                <a:srgbClr val="FF0000"/>
              </a:solidFill>
            </a:endParaRPr>
          </a:p>
          <a:p>
            <a:r>
              <a:rPr kumimoji="1" lang="ja-JP" altLang="en-US"/>
              <a:t>また、除染した後は、必ず汚染検査を実施すること、処置が終了し、ホットゾーンから退出する時には、全身の詳細な汚染検査を実施することを説明します。</a:t>
            </a:r>
            <a:endParaRPr kumimoji="1" lang="en-US" altLang="ja-JP" dirty="0"/>
          </a:p>
        </p:txBody>
      </p:sp>
    </p:spTree>
    <p:extLst>
      <p:ext uri="{BB962C8B-B14F-4D97-AF65-F5344CB8AC3E}">
        <p14:creationId xmlns:p14="http://schemas.microsoft.com/office/powerpoint/2010/main" val="124549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253140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181413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3057270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7" name="Straight Connector 7">
            <a:extLst>
              <a:ext uri="{FF2B5EF4-FFF2-40B4-BE49-F238E27FC236}">
                <a16:creationId xmlns:a16="http://schemas.microsoft.com/office/drawing/2014/main" id="{ADD5853C-A4A3-4BFC-F52A-6D290F5DE38E}"/>
              </a:ext>
            </a:extLst>
          </p:cNvPr>
          <p:cNvCxnSpPr>
            <a:cxnSpLocks/>
          </p:cNvCxnSpPr>
          <p:nvPr userDrawn="1"/>
        </p:nvCxnSpPr>
        <p:spPr>
          <a:xfrm>
            <a:off x="337050" y="2635226"/>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460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8300"/>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628650" y="907777"/>
            <a:ext cx="7886700" cy="372494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7" name="Straight Connector 7">
            <a:extLst>
              <a:ext uri="{FF2B5EF4-FFF2-40B4-BE49-F238E27FC236}">
                <a16:creationId xmlns:a16="http://schemas.microsoft.com/office/drawing/2014/main" id="{B8F35815-6E64-8D28-836A-E180A2487EFE}"/>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7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7" name="Straight Connector 7">
            <a:extLst>
              <a:ext uri="{FF2B5EF4-FFF2-40B4-BE49-F238E27FC236}">
                <a16:creationId xmlns:a16="http://schemas.microsoft.com/office/drawing/2014/main" id="{FF8E231B-1F6D-3F12-AC75-FB98AB287825}"/>
              </a:ext>
            </a:extLst>
          </p:cNvPr>
          <p:cNvCxnSpPr>
            <a:cxnSpLocks/>
          </p:cNvCxnSpPr>
          <p:nvPr userDrawn="1"/>
        </p:nvCxnSpPr>
        <p:spPr>
          <a:xfrm>
            <a:off x="337050" y="3421856"/>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03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369218"/>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369218"/>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8" name="Straight Connector 7">
            <a:extLst>
              <a:ext uri="{FF2B5EF4-FFF2-40B4-BE49-F238E27FC236}">
                <a16:creationId xmlns:a16="http://schemas.microsoft.com/office/drawing/2014/main" id="{53B3FAE0-9139-42DE-6814-7CCE0361FDC8}"/>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61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10" name="Straight Connector 7">
            <a:extLst>
              <a:ext uri="{FF2B5EF4-FFF2-40B4-BE49-F238E27FC236}">
                <a16:creationId xmlns:a16="http://schemas.microsoft.com/office/drawing/2014/main" id="{74EDCB27-6952-51CD-E991-751C483CC92C}"/>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87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8301"/>
          </a:xfr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6" name="Straight Connector 7">
            <a:extLst>
              <a:ext uri="{FF2B5EF4-FFF2-40B4-BE49-F238E27FC236}">
                <a16:creationId xmlns:a16="http://schemas.microsoft.com/office/drawing/2014/main" id="{1FF17A07-F905-C713-84B6-1A543A62E8A6}"/>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48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spTree>
    <p:extLst>
      <p:ext uri="{BB962C8B-B14F-4D97-AF65-F5344CB8AC3E}">
        <p14:creationId xmlns:p14="http://schemas.microsoft.com/office/powerpoint/2010/main" val="754082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8" name="Straight Connector 7">
            <a:extLst>
              <a:ext uri="{FF2B5EF4-FFF2-40B4-BE49-F238E27FC236}">
                <a16:creationId xmlns:a16="http://schemas.microsoft.com/office/drawing/2014/main" id="{635C1F2C-0E2B-BE15-D279-E2586E8D6F58}"/>
              </a:ext>
            </a:extLst>
          </p:cNvPr>
          <p:cNvCxnSpPr>
            <a:cxnSpLocks/>
          </p:cNvCxnSpPr>
          <p:nvPr userDrawn="1"/>
        </p:nvCxnSpPr>
        <p:spPr>
          <a:xfrm>
            <a:off x="629841" y="1519084"/>
            <a:ext cx="294917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95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3484241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8" name="Straight Connector 7">
            <a:extLst>
              <a:ext uri="{FF2B5EF4-FFF2-40B4-BE49-F238E27FC236}">
                <a16:creationId xmlns:a16="http://schemas.microsoft.com/office/drawing/2014/main" id="{F1D1FAE2-7806-46BF-99D4-60088659DEA9}"/>
              </a:ext>
            </a:extLst>
          </p:cNvPr>
          <p:cNvCxnSpPr>
            <a:cxnSpLocks/>
          </p:cNvCxnSpPr>
          <p:nvPr userDrawn="1"/>
        </p:nvCxnSpPr>
        <p:spPr>
          <a:xfrm>
            <a:off x="629841" y="1519084"/>
            <a:ext cx="2949178"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450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cxnSp>
        <p:nvCxnSpPr>
          <p:cNvPr id="7" name="Straight Connector 7">
            <a:extLst>
              <a:ext uri="{FF2B5EF4-FFF2-40B4-BE49-F238E27FC236}">
                <a16:creationId xmlns:a16="http://schemas.microsoft.com/office/drawing/2014/main" id="{B57A6125-1F21-3816-E7D7-328FE8290AFF}"/>
              </a:ext>
            </a:extLst>
          </p:cNvPr>
          <p:cNvCxnSpPr>
            <a:cxnSpLocks/>
          </p:cNvCxnSpPr>
          <p:nvPr userDrawn="1"/>
        </p:nvCxnSpPr>
        <p:spPr>
          <a:xfrm>
            <a:off x="337050" y="822151"/>
            <a:ext cx="8469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534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D42A58-B4D9-4981-9CCD-B973205798A3}" type="slidenum">
              <a:rPr kumimoji="1" lang="ja-JP" altLang="en-US" smtClean="0"/>
              <a:t>‹#›</a:t>
            </a:fld>
            <a:endParaRPr kumimoji="1" lang="ja-JP" altLang="en-US"/>
          </a:p>
        </p:txBody>
      </p:sp>
    </p:spTree>
    <p:extLst>
      <p:ext uri="{BB962C8B-B14F-4D97-AF65-F5344CB8AC3E}">
        <p14:creationId xmlns:p14="http://schemas.microsoft.com/office/powerpoint/2010/main" val="281053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286227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47537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148541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297101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114831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44389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D4E450-52AA-8947-A3DF-4344374270CB}" type="datetimeFigureOut">
              <a:rPr kumimoji="1" lang="ja-JP" altLang="en-US" smtClean="0"/>
              <a:t>2026/2/26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408780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CD4E450-52AA-8947-A3DF-4344374270CB}" type="datetimeFigureOut">
              <a:rPr kumimoji="1" lang="ja-JP" altLang="en-US" smtClean="0"/>
              <a:t>2026/2/26</a:t>
            </a:fld>
            <a:endParaRPr kumimoji="1" lang="ja-JP"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866F6DFC-5417-6D4F-BC62-854BB8512FC8}" type="slidenum">
              <a:rPr kumimoji="1" lang="ja-JP" altLang="en-US" smtClean="0"/>
              <a:t>‹#›</a:t>
            </a:fld>
            <a:endParaRPr kumimoji="1" lang="ja-JP" altLang="en-US"/>
          </a:p>
        </p:txBody>
      </p:sp>
    </p:spTree>
    <p:extLst>
      <p:ext uri="{BB962C8B-B14F-4D97-AF65-F5344CB8AC3E}">
        <p14:creationId xmlns:p14="http://schemas.microsoft.com/office/powerpoint/2010/main" val="1485745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84DF9B-DD09-41C7-92FC-8591F68588F7}" type="datetimeFigureOut">
              <a:rPr kumimoji="1" lang="ja-JP" altLang="en-US" smtClean="0"/>
              <a:t>2026/2/26</a:t>
            </a:fld>
            <a:endParaRPr kumimoji="1" lang="ja-JP"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AD42A58-B4D9-4981-9CCD-B973205798A3}" type="slidenum">
              <a:rPr kumimoji="1" lang="ja-JP" altLang="en-US" smtClean="0"/>
              <a:t>‹#›</a:t>
            </a:fld>
            <a:endParaRPr kumimoji="1" lang="ja-JP" altLang="en-US"/>
          </a:p>
        </p:txBody>
      </p:sp>
    </p:spTree>
    <p:extLst>
      <p:ext uri="{BB962C8B-B14F-4D97-AF65-F5344CB8AC3E}">
        <p14:creationId xmlns:p14="http://schemas.microsoft.com/office/powerpoint/2010/main" val="125929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media" Target="../media/media3.wav"/><Relationship Id="rId7" Type="http://schemas.openxmlformats.org/officeDocument/2006/relationships/image" Target="../media/image2.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3.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image" Target="../media/image5.wmf"/><Relationship Id="rId4" Type="http://schemas.openxmlformats.org/officeDocument/2006/relationships/audio" Target="../media/media3.wav"/><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2748D-AE30-3AB2-B7B2-2281E2C560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A6FFB99-E637-1B20-1FC6-22789E6D39FC}"/>
              </a:ext>
            </a:extLst>
          </p:cNvPr>
          <p:cNvSpPr>
            <a:spLocks noGrp="1"/>
          </p:cNvSpPr>
          <p:nvPr>
            <p:ph type="title"/>
          </p:nvPr>
        </p:nvSpPr>
        <p:spPr/>
        <p:txBody>
          <a:bodyPr/>
          <a:lstStyle/>
          <a:p>
            <a:r>
              <a:rPr kumimoji="1" lang="ja-JP" altLang="en-US"/>
              <a:t>講義５</a:t>
            </a:r>
            <a:br>
              <a:rPr kumimoji="1" lang="en-US" altLang="ja-JP"/>
            </a:br>
            <a:r>
              <a:rPr lang="ja-JP" altLang="en-US"/>
              <a:t>傷病者の汚染検査実習</a:t>
            </a:r>
            <a:endParaRPr kumimoji="1" lang="ja-JP" altLang="en-US"/>
          </a:p>
        </p:txBody>
      </p:sp>
      <p:sp>
        <p:nvSpPr>
          <p:cNvPr id="3" name="テキスト プレースホルダー 2">
            <a:extLst>
              <a:ext uri="{FF2B5EF4-FFF2-40B4-BE49-F238E27FC236}">
                <a16:creationId xmlns:a16="http://schemas.microsoft.com/office/drawing/2014/main" id="{C3519ECA-EDCD-D77E-4DE6-BBC9FC7AA208}"/>
              </a:ext>
            </a:extLst>
          </p:cNvPr>
          <p:cNvSpPr>
            <a:spLocks noGrp="1"/>
          </p:cNvSpPr>
          <p:nvPr>
            <p:ph type="body" idx="1"/>
          </p:nvPr>
        </p:nvSpPr>
        <p:spPr/>
        <p:txBody>
          <a:bodyPr vert="horz" lIns="91440" tIns="45720" rIns="91440" bIns="45720" rtlCol="0" anchor="t">
            <a:normAutofit/>
          </a:bodyPr>
          <a:lstStyle/>
          <a:p>
            <a:r>
              <a:rPr kumimoji="1" lang="ja-JP" altLang="en-US">
                <a:ea typeface="游ゴシック"/>
              </a:rPr>
              <a:t>講師養成研修</a:t>
            </a:r>
            <a:r>
              <a:rPr lang="ja-JP"/>
              <a:t>　</a:t>
            </a:r>
            <a:r>
              <a:rPr lang="en-US" altLang="ja-JP">
                <a:ea typeface="Calibri"/>
              </a:rPr>
              <a:t>Ver.202602</a:t>
            </a:r>
            <a:endParaRPr kumimoji="1" lang="ja-JP" altLang="en-US"/>
          </a:p>
        </p:txBody>
      </p:sp>
    </p:spTree>
    <p:extLst>
      <p:ext uri="{BB962C8B-B14F-4D97-AF65-F5344CB8AC3E}">
        <p14:creationId xmlns:p14="http://schemas.microsoft.com/office/powerpoint/2010/main" val="3654078767"/>
      </p:ext>
    </p:extLst>
  </p:cSld>
  <p:clrMapOvr>
    <a:masterClrMapping/>
  </p:clrMapOvr>
  <mc:AlternateContent xmlns:mc="http://schemas.openxmlformats.org/markup-compatibility/2006" xmlns:p14="http://schemas.microsoft.com/office/powerpoint/2010/main">
    <mc:Choice Requires="p14">
      <p:transition spd="slow" p14:dur="3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83D88-59B7-36A2-062A-30EF87E9CB7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4440295-FBC7-8CBF-538E-293AE22F0A75}"/>
              </a:ext>
            </a:extLst>
          </p:cNvPr>
          <p:cNvSpPr>
            <a:spLocks noGrp="1"/>
          </p:cNvSpPr>
          <p:nvPr>
            <p:ph type="title"/>
          </p:nvPr>
        </p:nvSpPr>
        <p:spPr/>
        <p:txBody>
          <a:bodyPr/>
          <a:lstStyle/>
          <a:p>
            <a:r>
              <a:rPr lang="ja-JP" altLang="en-US"/>
              <a:t>傷病者の汚染検査実習</a:t>
            </a:r>
          </a:p>
        </p:txBody>
      </p:sp>
      <p:sp>
        <p:nvSpPr>
          <p:cNvPr id="5" name="コンテンツ プレースホルダー 4">
            <a:extLst>
              <a:ext uri="{FF2B5EF4-FFF2-40B4-BE49-F238E27FC236}">
                <a16:creationId xmlns:a16="http://schemas.microsoft.com/office/drawing/2014/main" id="{AEA6143B-8DD5-5CAE-6D0D-1DE30083C03E}"/>
              </a:ext>
            </a:extLst>
          </p:cNvPr>
          <p:cNvSpPr>
            <a:spLocks noGrp="1"/>
          </p:cNvSpPr>
          <p:nvPr>
            <p:ph idx="1"/>
          </p:nvPr>
        </p:nvSpPr>
        <p:spPr/>
        <p:txBody>
          <a:bodyPr>
            <a:normAutofit/>
          </a:bodyPr>
          <a:lstStyle/>
          <a:p>
            <a:pPr marL="1371600" indent="-1371600">
              <a:buNone/>
            </a:pPr>
            <a:r>
              <a:rPr lang="en-US" altLang="ja-JP" sz="2700"/>
              <a:t>【</a:t>
            </a:r>
            <a:r>
              <a:rPr lang="ja-JP" altLang="en-US" sz="2700"/>
              <a:t>目的</a:t>
            </a:r>
            <a:r>
              <a:rPr lang="en-US" altLang="ja-JP" sz="2700"/>
              <a:t>】</a:t>
            </a:r>
            <a:r>
              <a:rPr lang="ja-JP" altLang="en-US" sz="2700"/>
              <a:t>医療優先で、傷病者の全身の放射性物質の付着を表面汚染計を用いて確認し、共有できる。</a:t>
            </a:r>
            <a:endParaRPr lang="en-US" altLang="ja-JP" sz="2700"/>
          </a:p>
          <a:p>
            <a:pPr marL="1075135" indent="-1075135">
              <a:buNone/>
            </a:pPr>
            <a:r>
              <a:rPr lang="en-US" altLang="ja-JP" sz="2700"/>
              <a:t>【</a:t>
            </a:r>
            <a:r>
              <a:rPr lang="ja-JP" altLang="en-US" sz="2700"/>
              <a:t>時間</a:t>
            </a:r>
            <a:r>
              <a:rPr lang="en-US" altLang="ja-JP" sz="2700"/>
              <a:t>】30</a:t>
            </a:r>
            <a:r>
              <a:rPr lang="ja-JP" altLang="en-US" sz="2700"/>
              <a:t>分</a:t>
            </a:r>
            <a:endParaRPr lang="en-US" altLang="ja-JP" sz="2700"/>
          </a:p>
          <a:p>
            <a:pPr marL="1075135" indent="-1075135">
              <a:buNone/>
            </a:pPr>
            <a:r>
              <a:rPr lang="en-US" altLang="ja-JP" sz="2700"/>
              <a:t>【</a:t>
            </a:r>
            <a:r>
              <a:rPr lang="ja-JP" altLang="en-US" sz="2700"/>
              <a:t>準備</a:t>
            </a:r>
            <a:r>
              <a:rPr lang="en-US" altLang="ja-JP" sz="2700"/>
              <a:t>】</a:t>
            </a:r>
          </a:p>
          <a:p>
            <a:pPr lvl="1"/>
            <a:r>
              <a:rPr lang="ja-JP" altLang="en-US" sz="2400"/>
              <a:t>マントル等を貼付したマネキン</a:t>
            </a:r>
            <a:endParaRPr lang="en-US" altLang="ja-JP" sz="2400"/>
          </a:p>
          <a:p>
            <a:pPr lvl="1"/>
            <a:r>
              <a:rPr lang="en-US" altLang="ja-JP" sz="2400"/>
              <a:t>GM</a:t>
            </a:r>
            <a:r>
              <a:rPr lang="ja-JP" altLang="en-US" sz="2400"/>
              <a:t>サーベイメータ</a:t>
            </a:r>
            <a:endParaRPr lang="en-US" altLang="ja-JP" sz="2400"/>
          </a:p>
          <a:p>
            <a:pPr lvl="1"/>
            <a:r>
              <a:rPr lang="ja-JP" altLang="en-US" sz="2400"/>
              <a:t>記録用紙；ホワイトボードにポスター掲示でも良い。</a:t>
            </a:r>
            <a:endParaRPr lang="en-US" altLang="ja-JP" sz="2400"/>
          </a:p>
        </p:txBody>
      </p:sp>
      <p:sp>
        <p:nvSpPr>
          <p:cNvPr id="2" name="テキスト ボックス 1">
            <a:extLst>
              <a:ext uri="{FF2B5EF4-FFF2-40B4-BE49-F238E27FC236}">
                <a16:creationId xmlns:a16="http://schemas.microsoft.com/office/drawing/2014/main" id="{83C5339E-B27D-6760-7B71-31BC71ABC4D5}"/>
              </a:ext>
            </a:extLst>
          </p:cNvPr>
          <p:cNvSpPr txBox="1"/>
          <p:nvPr/>
        </p:nvSpPr>
        <p:spPr>
          <a:xfrm>
            <a:off x="8486128" y="0"/>
            <a:ext cx="574196"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講義５</a:t>
            </a:r>
          </a:p>
        </p:txBody>
      </p:sp>
      <p:pic>
        <p:nvPicPr>
          <p:cNvPr id="3" name="講師-講義5-1">
            <a:hlinkClick r:id="" action="ppaction://media"/>
            <a:extLst>
              <a:ext uri="{FF2B5EF4-FFF2-40B4-BE49-F238E27FC236}">
                <a16:creationId xmlns:a16="http://schemas.microsoft.com/office/drawing/2014/main" id="{C127CBE1-C78B-9482-CDEC-063C9CF018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1200" y="4330700"/>
            <a:ext cx="812800" cy="812800"/>
          </a:xfrm>
          <a:prstGeom prst="rect">
            <a:avLst/>
          </a:prstGeom>
        </p:spPr>
      </p:pic>
    </p:spTree>
    <p:extLst>
      <p:ext uri="{BB962C8B-B14F-4D97-AF65-F5344CB8AC3E}">
        <p14:creationId xmlns:p14="http://schemas.microsoft.com/office/powerpoint/2010/main" val="80838561"/>
      </p:ext>
    </p:extLst>
  </p:cSld>
  <p:clrMapOvr>
    <a:masterClrMapping/>
  </p:clrMapOvr>
  <mc:AlternateContent xmlns:mc="http://schemas.openxmlformats.org/markup-compatibility/2006" xmlns:p14="http://schemas.microsoft.com/office/powerpoint/2010/main">
    <mc:Choice Requires="p14">
      <p:transition spd="slow" p14:dur="3000" advClick="0" advTm="163000"/>
    </mc:Choice>
    <mc:Fallback xmlns="">
      <p:transition spd="slow" advClick="0" advTm="16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6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9CD41-5ACF-A595-79D8-9CCF599DE9CF}"/>
            </a:ext>
          </a:extLst>
        </p:cNvPr>
        <p:cNvGrpSpPr/>
        <p:nvPr/>
      </p:nvGrpSpPr>
      <p:grpSpPr>
        <a:xfrm>
          <a:off x="0" y="0"/>
          <a:ext cx="0" cy="0"/>
          <a:chOff x="0" y="0"/>
          <a:chExt cx="0" cy="0"/>
        </a:xfrm>
      </p:grpSpPr>
      <p:sp>
        <p:nvSpPr>
          <p:cNvPr id="22" name="タイトル 21">
            <a:extLst>
              <a:ext uri="{FF2B5EF4-FFF2-40B4-BE49-F238E27FC236}">
                <a16:creationId xmlns:a16="http://schemas.microsoft.com/office/drawing/2014/main" id="{49FE4EF0-EE7D-F68E-826D-72E84483C421}"/>
              </a:ext>
            </a:extLst>
          </p:cNvPr>
          <p:cNvSpPr>
            <a:spLocks noGrp="1"/>
          </p:cNvSpPr>
          <p:nvPr>
            <p:ph type="title"/>
          </p:nvPr>
        </p:nvSpPr>
        <p:spPr/>
        <p:txBody>
          <a:bodyPr/>
          <a:lstStyle/>
          <a:p>
            <a:r>
              <a:rPr lang="ja-JP" altLang="en-US"/>
              <a:t>傷病者の汚染検査実習</a:t>
            </a:r>
            <a:r>
              <a:rPr lang="en-US" altLang="ja-JP">
                <a:solidFill>
                  <a:prstClr val="black"/>
                </a:solidFill>
              </a:rPr>
              <a:t>【</a:t>
            </a:r>
            <a:r>
              <a:rPr lang="ja-JP" altLang="en-US"/>
              <a:t>内容・手順</a:t>
            </a:r>
            <a:r>
              <a:rPr lang="en-US" altLang="ja-JP">
                <a:solidFill>
                  <a:prstClr val="black"/>
                </a:solidFill>
              </a:rPr>
              <a:t>】</a:t>
            </a:r>
            <a:endParaRPr lang="ja-JP" altLang="en-US"/>
          </a:p>
        </p:txBody>
      </p:sp>
      <p:pic>
        <p:nvPicPr>
          <p:cNvPr id="6" name="図 5">
            <a:extLst>
              <a:ext uri="{FF2B5EF4-FFF2-40B4-BE49-F238E27FC236}">
                <a16:creationId xmlns:a16="http://schemas.microsoft.com/office/drawing/2014/main" id="{655014D4-0446-5B92-AC5A-D8046EC4B4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416"/>
          <a:stretch/>
        </p:blipFill>
        <p:spPr>
          <a:xfrm>
            <a:off x="2289790" y="2992616"/>
            <a:ext cx="1233756" cy="1148254"/>
          </a:xfrm>
          <a:prstGeom prst="rect">
            <a:avLst/>
          </a:prstGeom>
        </p:spPr>
      </p:pic>
      <p:pic>
        <p:nvPicPr>
          <p:cNvPr id="7" name="コンテンツ プレースホルダー 4">
            <a:extLst>
              <a:ext uri="{FF2B5EF4-FFF2-40B4-BE49-F238E27FC236}">
                <a16:creationId xmlns:a16="http://schemas.microsoft.com/office/drawing/2014/main" id="{3F08D43E-24E3-948A-5339-5CC567E69A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9091"/>
          <a:stretch/>
        </p:blipFill>
        <p:spPr>
          <a:xfrm>
            <a:off x="519475" y="3008835"/>
            <a:ext cx="1394005" cy="1150051"/>
          </a:xfrm>
          <a:prstGeom prst="rect">
            <a:avLst/>
          </a:prstGeom>
        </p:spPr>
      </p:pic>
      <p:pic>
        <p:nvPicPr>
          <p:cNvPr id="8" name="図 7">
            <a:extLst>
              <a:ext uri="{FF2B5EF4-FFF2-40B4-BE49-F238E27FC236}">
                <a16:creationId xmlns:a16="http://schemas.microsoft.com/office/drawing/2014/main" id="{2BE5C490-5576-E667-5C03-6942CD6AB38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3885"/>
          <a:stretch/>
        </p:blipFill>
        <p:spPr>
          <a:xfrm>
            <a:off x="3899857" y="2992615"/>
            <a:ext cx="1747317" cy="1128518"/>
          </a:xfrm>
          <a:prstGeom prst="rect">
            <a:avLst/>
          </a:prstGeom>
        </p:spPr>
      </p:pic>
      <p:sp>
        <p:nvSpPr>
          <p:cNvPr id="9" name="右矢印 48">
            <a:extLst>
              <a:ext uri="{FF2B5EF4-FFF2-40B4-BE49-F238E27FC236}">
                <a16:creationId xmlns:a16="http://schemas.microsoft.com/office/drawing/2014/main" id="{14139E85-91D6-8F7A-1732-B844A8CB545B}"/>
              </a:ext>
            </a:extLst>
          </p:cNvPr>
          <p:cNvSpPr/>
          <p:nvPr/>
        </p:nvSpPr>
        <p:spPr>
          <a:xfrm>
            <a:off x="1924515" y="3292735"/>
            <a:ext cx="355672" cy="520823"/>
          </a:xfrm>
          <a:prstGeom prst="rightArrow">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entury"/>
              <a:ea typeface="メイリオ"/>
              <a:cs typeface="+mn-cs"/>
            </a:endParaRPr>
          </a:p>
        </p:txBody>
      </p:sp>
      <p:sp>
        <p:nvSpPr>
          <p:cNvPr id="13" name="正方形/長方形 15">
            <a:extLst>
              <a:ext uri="{FF2B5EF4-FFF2-40B4-BE49-F238E27FC236}">
                <a16:creationId xmlns:a16="http://schemas.microsoft.com/office/drawing/2014/main" id="{E591DD83-CF3C-A019-A97F-EE8DC8B0E142}"/>
              </a:ext>
            </a:extLst>
          </p:cNvPr>
          <p:cNvSpPr>
            <a:spLocks noChangeArrowheads="1"/>
          </p:cNvSpPr>
          <p:nvPr/>
        </p:nvSpPr>
        <p:spPr bwMode="auto">
          <a:xfrm flipH="1">
            <a:off x="5646577" y="3082387"/>
            <a:ext cx="129371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ＭＳ Ｐゴシック" panose="020B0600070205080204" pitchFamily="34" charset="-128"/>
                <a:ea typeface="ＭＳ Ｐゴシック" panose="020B0600070205080204" pitchFamily="34" charset="-128"/>
              </a:defRPr>
            </a:lvl1pPr>
            <a:lvl2pPr marL="742950" indent="-285750">
              <a:spcBef>
                <a:spcPct val="20000"/>
              </a:spcBef>
              <a:buChar char="–"/>
              <a:defRPr kumimoji="1" sz="2800">
                <a:solidFill>
                  <a:schemeClr val="tx1"/>
                </a:solidFill>
                <a:latin typeface="ＭＳ Ｐゴシック" panose="020B0600070205080204" pitchFamily="34" charset="-128"/>
                <a:ea typeface="ＭＳ Ｐゴシック" panose="020B0600070205080204" pitchFamily="34" charset="-128"/>
              </a:defRPr>
            </a:lvl2pPr>
            <a:lvl3pPr marL="1143000" indent="-228600">
              <a:spcBef>
                <a:spcPct val="20000"/>
              </a:spcBef>
              <a:buChar char="–"/>
              <a:defRPr kumimoji="1" sz="2400">
                <a:solidFill>
                  <a:schemeClr val="tx1"/>
                </a:solidFill>
                <a:latin typeface="ＭＳ Ｐゴシック" panose="020B0600070205080204" pitchFamily="34" charset="-128"/>
                <a:ea typeface="ＭＳ Ｐゴシック" panose="020B0600070205080204" pitchFamily="34" charset="-128"/>
              </a:defRPr>
            </a:lvl3pPr>
            <a:lvl4pPr marL="16002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4pPr>
            <a:lvl5pPr marL="20574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9pPr>
          </a:lstStyle>
          <a:p>
            <a:pPr marL="110729" marR="0" lvl="0" indent="-110729"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1350" b="0" i="0" u="none" strike="noStrike" kern="1200" cap="none" spc="0" normalizeH="0" baseline="0" noProof="0">
                <a:ln>
                  <a:noFill/>
                </a:ln>
                <a:solidFill>
                  <a:srgbClr val="FF0000"/>
                </a:solidFill>
                <a:effectLst/>
                <a:uLnTx/>
                <a:uFillTx/>
                <a:latin typeface="Century"/>
                <a:ea typeface="メイリオ"/>
                <a:cs typeface="+mn-cs"/>
              </a:rPr>
              <a:t>ケーブルは傷病者に触れないようする。</a:t>
            </a:r>
            <a:endParaRPr kumimoji="1" lang="en-US" altLang="ja-JP" sz="1350" b="0" i="0" u="none" strike="noStrike" kern="1200" cap="none" spc="0" normalizeH="0" baseline="0" noProof="0" dirty="0">
              <a:ln>
                <a:noFill/>
              </a:ln>
              <a:solidFill>
                <a:srgbClr val="000000"/>
              </a:solidFill>
              <a:effectLst/>
              <a:uLnTx/>
              <a:uFillTx/>
              <a:latin typeface="Century"/>
              <a:ea typeface="メイリオ"/>
              <a:cs typeface="+mn-cs"/>
            </a:endParaRPr>
          </a:p>
          <a:p>
            <a:pPr marL="110729" lvl="0" indent="-110729">
              <a:spcBef>
                <a:spcPct val="0"/>
              </a:spcBef>
              <a:buFont typeface="Arial" panose="020B0604020202020204" pitchFamily="34" charset="0"/>
              <a:buChar char="•"/>
              <a:defRPr/>
            </a:pPr>
            <a:r>
              <a:rPr lang="ja-JP" altLang="en-US" sz="1350">
                <a:solidFill>
                  <a:srgbClr val="000000"/>
                </a:solidFill>
                <a:latin typeface="Century"/>
                <a:ea typeface="メイリオ"/>
              </a:rPr>
              <a:t>検出音を消音にする</a:t>
            </a:r>
            <a:endParaRPr kumimoji="1" lang="ja-JP" altLang="en-US" sz="1350" b="0" i="0" u="none" strike="noStrike" kern="1200" cap="none" spc="0" normalizeH="0" baseline="0" noProof="0">
              <a:ln>
                <a:noFill/>
              </a:ln>
              <a:solidFill>
                <a:srgbClr val="000000"/>
              </a:solidFill>
              <a:effectLst/>
              <a:uLnTx/>
              <a:uFillTx/>
              <a:latin typeface="Century"/>
              <a:ea typeface="メイリオ"/>
              <a:cs typeface="+mn-cs"/>
            </a:endParaRPr>
          </a:p>
        </p:txBody>
      </p:sp>
      <p:sp>
        <p:nvSpPr>
          <p:cNvPr id="15" name="正方形/長方形 15">
            <a:extLst>
              <a:ext uri="{FF2B5EF4-FFF2-40B4-BE49-F238E27FC236}">
                <a16:creationId xmlns:a16="http://schemas.microsoft.com/office/drawing/2014/main" id="{8685EB14-5792-7E53-475B-9D2980DED45C}"/>
              </a:ext>
            </a:extLst>
          </p:cNvPr>
          <p:cNvSpPr>
            <a:spLocks noChangeArrowheads="1"/>
          </p:cNvSpPr>
          <p:nvPr/>
        </p:nvSpPr>
        <p:spPr bwMode="auto">
          <a:xfrm>
            <a:off x="791650" y="4601394"/>
            <a:ext cx="25992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ＭＳ Ｐゴシック" panose="020B0600070205080204" pitchFamily="34" charset="-128"/>
                <a:ea typeface="ＭＳ Ｐゴシック" panose="020B0600070205080204" pitchFamily="34" charset="-128"/>
              </a:defRPr>
            </a:lvl1pPr>
            <a:lvl2pPr marL="742950" indent="-285750">
              <a:spcBef>
                <a:spcPct val="20000"/>
              </a:spcBef>
              <a:buChar char="–"/>
              <a:defRPr kumimoji="1" sz="2800">
                <a:solidFill>
                  <a:schemeClr val="tx1"/>
                </a:solidFill>
                <a:latin typeface="ＭＳ Ｐゴシック" panose="020B0600070205080204" pitchFamily="34" charset="-128"/>
                <a:ea typeface="ＭＳ Ｐゴシック" panose="020B0600070205080204" pitchFamily="34" charset="-128"/>
              </a:defRPr>
            </a:lvl2pPr>
            <a:lvl3pPr marL="1143000" indent="-228600">
              <a:spcBef>
                <a:spcPct val="20000"/>
              </a:spcBef>
              <a:buChar char="–"/>
              <a:defRPr kumimoji="1" sz="2400">
                <a:solidFill>
                  <a:schemeClr val="tx1"/>
                </a:solidFill>
                <a:latin typeface="ＭＳ Ｐゴシック" panose="020B0600070205080204" pitchFamily="34" charset="-128"/>
                <a:ea typeface="ＭＳ Ｐゴシック" panose="020B0600070205080204" pitchFamily="34" charset="-128"/>
              </a:defRPr>
            </a:lvl3pPr>
            <a:lvl4pPr marL="16002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4pPr>
            <a:lvl5pPr marL="20574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350" b="0" i="0" u="none" strike="noStrike" kern="1200" cap="none" spc="0" normalizeH="0" baseline="0" noProof="0">
                <a:ln>
                  <a:noFill/>
                </a:ln>
                <a:solidFill>
                  <a:srgbClr val="000000"/>
                </a:solidFill>
                <a:effectLst/>
                <a:uLnTx/>
                <a:uFillTx/>
                <a:latin typeface="Century"/>
                <a:ea typeface="メイリオ"/>
                <a:cs typeface="+mn-cs"/>
              </a:rPr>
              <a:t>検出器を皮膚から</a:t>
            </a:r>
            <a:r>
              <a:rPr kumimoji="1" lang="ja-JP" altLang="en-US" sz="1350" b="0" i="0" u="none" strike="noStrike" kern="1200" cap="none" spc="0" normalizeH="0" baseline="0" noProof="0">
                <a:ln>
                  <a:noFill/>
                </a:ln>
                <a:solidFill>
                  <a:srgbClr val="FF0000"/>
                </a:solidFill>
                <a:effectLst/>
                <a:uLnTx/>
                <a:uFillTx/>
                <a:latin typeface="Century"/>
                <a:ea typeface="メイリオ"/>
                <a:cs typeface="+mn-cs"/>
              </a:rPr>
              <a:t>約</a:t>
            </a:r>
            <a:r>
              <a:rPr kumimoji="1" lang="en-US" altLang="ja-JP" sz="1350" b="0" i="0" u="none" strike="noStrike" kern="1200" cap="none" spc="0" normalizeH="0" baseline="0" noProof="0">
                <a:ln>
                  <a:noFill/>
                </a:ln>
                <a:solidFill>
                  <a:srgbClr val="FF0000"/>
                </a:solidFill>
                <a:effectLst/>
                <a:uLnTx/>
                <a:uFillTx/>
                <a:latin typeface="Century"/>
                <a:ea typeface="メイリオ"/>
                <a:cs typeface="+mn-cs"/>
              </a:rPr>
              <a:t>1cm</a:t>
            </a:r>
            <a:r>
              <a:rPr kumimoji="1" lang="ja-JP" altLang="en-US" sz="1350" b="0" i="0" u="none" strike="noStrike" kern="1200" cap="none" spc="0" normalizeH="0" baseline="0" noProof="0">
                <a:ln>
                  <a:noFill/>
                </a:ln>
                <a:solidFill>
                  <a:srgbClr val="000000"/>
                </a:solidFill>
                <a:effectLst/>
                <a:uLnTx/>
                <a:uFillTx/>
                <a:latin typeface="Century"/>
                <a:ea typeface="メイリオ"/>
                <a:cs typeface="+mn-cs"/>
              </a:rPr>
              <a:t>の距離</a:t>
            </a:r>
            <a:endParaRPr kumimoji="1" lang="en-US" altLang="ja-JP" sz="1350" b="0" i="0" u="none" strike="noStrike" kern="1200" cap="none" spc="0" normalizeH="0" baseline="0" noProof="0">
              <a:ln>
                <a:noFill/>
              </a:ln>
              <a:solidFill>
                <a:srgbClr val="000000"/>
              </a:solidFill>
              <a:effectLst/>
              <a:uLnTx/>
              <a:uFillTx/>
              <a:latin typeface="Century"/>
              <a:ea typeface="メイリオ"/>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350" b="0" i="0" u="none" strike="noStrike" kern="1200" cap="none" spc="0" normalizeH="0" baseline="0" noProof="0">
                <a:ln>
                  <a:noFill/>
                </a:ln>
                <a:solidFill>
                  <a:srgbClr val="FF0000"/>
                </a:solidFill>
                <a:effectLst/>
                <a:uLnTx/>
                <a:uFillTx/>
                <a:latin typeface="Century"/>
                <a:ea typeface="メイリオ"/>
                <a:cs typeface="+mn-cs"/>
              </a:rPr>
              <a:t>毎秒約</a:t>
            </a:r>
            <a:r>
              <a:rPr kumimoji="1" lang="en-US" altLang="ja-JP" sz="1350" b="0" i="0" u="none" strike="noStrike" kern="1200" cap="none" spc="0" normalizeH="0" baseline="0" noProof="0">
                <a:ln>
                  <a:noFill/>
                </a:ln>
                <a:solidFill>
                  <a:srgbClr val="FF0000"/>
                </a:solidFill>
                <a:effectLst/>
                <a:uLnTx/>
                <a:uFillTx/>
                <a:latin typeface="Century"/>
                <a:ea typeface="メイリオ"/>
                <a:cs typeface="+mn-cs"/>
              </a:rPr>
              <a:t>5cm</a:t>
            </a:r>
            <a:r>
              <a:rPr kumimoji="1" lang="ja-JP" altLang="en-US" sz="1350" b="0" i="0" u="none" strike="noStrike" kern="1200" cap="none" spc="0" normalizeH="0" baseline="0" noProof="0">
                <a:ln>
                  <a:noFill/>
                </a:ln>
                <a:solidFill>
                  <a:srgbClr val="000000"/>
                </a:solidFill>
                <a:effectLst/>
                <a:uLnTx/>
                <a:uFillTx/>
                <a:latin typeface="Century"/>
                <a:ea typeface="メイリオ"/>
                <a:cs typeface="+mn-cs"/>
              </a:rPr>
              <a:t>の速さで動かす</a:t>
            </a:r>
          </a:p>
        </p:txBody>
      </p:sp>
      <p:sp>
        <p:nvSpPr>
          <p:cNvPr id="17" name="正方形/長方形 15">
            <a:extLst>
              <a:ext uri="{FF2B5EF4-FFF2-40B4-BE49-F238E27FC236}">
                <a16:creationId xmlns:a16="http://schemas.microsoft.com/office/drawing/2014/main" id="{48FDD118-B3AB-9701-D4AA-B575CEAA9742}"/>
              </a:ext>
            </a:extLst>
          </p:cNvPr>
          <p:cNvSpPr>
            <a:spLocks noChangeArrowheads="1"/>
          </p:cNvSpPr>
          <p:nvPr/>
        </p:nvSpPr>
        <p:spPr bwMode="auto">
          <a:xfrm>
            <a:off x="2300361" y="4181384"/>
            <a:ext cx="12172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ＭＳ Ｐゴシック" panose="020B0600070205080204" pitchFamily="34" charset="-128"/>
                <a:ea typeface="ＭＳ Ｐゴシック" panose="020B0600070205080204" pitchFamily="34" charset="-128"/>
              </a:defRPr>
            </a:lvl1pPr>
            <a:lvl2pPr marL="742950" indent="-285750">
              <a:spcBef>
                <a:spcPct val="20000"/>
              </a:spcBef>
              <a:buChar char="–"/>
              <a:defRPr kumimoji="1" sz="2800">
                <a:solidFill>
                  <a:schemeClr val="tx1"/>
                </a:solidFill>
                <a:latin typeface="ＭＳ Ｐゴシック" panose="020B0600070205080204" pitchFamily="34" charset="-128"/>
                <a:ea typeface="ＭＳ Ｐゴシック" panose="020B0600070205080204" pitchFamily="34" charset="-128"/>
              </a:defRPr>
            </a:lvl2pPr>
            <a:lvl3pPr marL="1143000" indent="-228600">
              <a:spcBef>
                <a:spcPct val="20000"/>
              </a:spcBef>
              <a:buChar char="–"/>
              <a:defRPr kumimoji="1" sz="2400">
                <a:solidFill>
                  <a:schemeClr val="tx1"/>
                </a:solidFill>
                <a:latin typeface="ＭＳ Ｐゴシック" panose="020B0600070205080204" pitchFamily="34" charset="-128"/>
                <a:ea typeface="ＭＳ Ｐゴシック" panose="020B0600070205080204" pitchFamily="34" charset="-128"/>
              </a:defRPr>
            </a:lvl3pPr>
            <a:lvl4pPr marL="16002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4pPr>
            <a:lvl5pPr marL="20574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1500" b="0" i="0" u="sng" strike="noStrike" kern="1200" cap="none" spc="0" normalizeH="0" baseline="0" noProof="0">
                <a:ln>
                  <a:noFill/>
                </a:ln>
                <a:solidFill>
                  <a:srgbClr val="1F497D"/>
                </a:solidFill>
                <a:effectLst/>
                <a:uLnTx/>
                <a:uFillTx/>
                <a:latin typeface="Century"/>
                <a:ea typeface="メイリオ"/>
                <a:cs typeface="+mn-cs"/>
              </a:rPr>
              <a:t>②</a:t>
            </a:r>
            <a:r>
              <a:rPr kumimoji="1" lang="ja-JP" altLang="en-US" sz="1500" b="0" i="0" u="sng" strike="noStrike" kern="1200" cap="none" spc="0" normalizeH="0" baseline="0" noProof="0">
                <a:ln>
                  <a:noFill/>
                </a:ln>
                <a:solidFill>
                  <a:srgbClr val="1F497D"/>
                </a:solidFill>
                <a:effectLst/>
                <a:uLnTx/>
                <a:uFillTx/>
                <a:latin typeface="Century"/>
                <a:ea typeface="メイリオ"/>
                <a:cs typeface="+mn-cs"/>
              </a:rPr>
              <a:t>開口部</a:t>
            </a:r>
            <a:endParaRPr kumimoji="1" lang="en-US" altLang="ja-JP" sz="1500" b="0" i="0" u="sng" strike="noStrike" kern="1200" cap="none" spc="0" normalizeH="0" baseline="0" noProof="0">
              <a:ln>
                <a:noFill/>
              </a:ln>
              <a:solidFill>
                <a:srgbClr val="1F497D"/>
              </a:solidFill>
              <a:effectLst/>
              <a:uLnTx/>
              <a:uFillTx/>
              <a:latin typeface="Century"/>
              <a:ea typeface="メイリオ"/>
              <a:cs typeface="+mn-cs"/>
            </a:endParaRPr>
          </a:p>
        </p:txBody>
      </p:sp>
      <p:sp>
        <p:nvSpPr>
          <p:cNvPr id="18" name="正方形/長方形 15">
            <a:extLst>
              <a:ext uri="{FF2B5EF4-FFF2-40B4-BE49-F238E27FC236}">
                <a16:creationId xmlns:a16="http://schemas.microsoft.com/office/drawing/2014/main" id="{5D95260A-169A-92E7-E45A-C7D1A3AD215B}"/>
              </a:ext>
            </a:extLst>
          </p:cNvPr>
          <p:cNvSpPr>
            <a:spLocks noChangeArrowheads="1"/>
          </p:cNvSpPr>
          <p:nvPr/>
        </p:nvSpPr>
        <p:spPr bwMode="auto">
          <a:xfrm>
            <a:off x="837381" y="4204506"/>
            <a:ext cx="12172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ＭＳ Ｐゴシック" panose="020B0600070205080204" pitchFamily="34" charset="-128"/>
                <a:ea typeface="ＭＳ Ｐゴシック" panose="020B0600070205080204" pitchFamily="34" charset="-128"/>
              </a:defRPr>
            </a:lvl1pPr>
            <a:lvl2pPr marL="742950" indent="-285750">
              <a:spcBef>
                <a:spcPct val="20000"/>
              </a:spcBef>
              <a:buChar char="–"/>
              <a:defRPr kumimoji="1" sz="2800">
                <a:solidFill>
                  <a:schemeClr val="tx1"/>
                </a:solidFill>
                <a:latin typeface="ＭＳ Ｐゴシック" panose="020B0600070205080204" pitchFamily="34" charset="-128"/>
                <a:ea typeface="ＭＳ Ｐゴシック" panose="020B0600070205080204" pitchFamily="34" charset="-128"/>
              </a:defRPr>
            </a:lvl2pPr>
            <a:lvl3pPr marL="1143000" indent="-228600">
              <a:spcBef>
                <a:spcPct val="20000"/>
              </a:spcBef>
              <a:buChar char="–"/>
              <a:defRPr kumimoji="1" sz="2400">
                <a:solidFill>
                  <a:schemeClr val="tx1"/>
                </a:solidFill>
                <a:latin typeface="ＭＳ Ｐゴシック" panose="020B0600070205080204" pitchFamily="34" charset="-128"/>
                <a:ea typeface="ＭＳ Ｐゴシック" panose="020B0600070205080204" pitchFamily="34" charset="-128"/>
              </a:defRPr>
            </a:lvl3pPr>
            <a:lvl4pPr marL="16002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4pPr>
            <a:lvl5pPr marL="20574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1500" b="0" i="0" u="sng" strike="noStrike" kern="1200" cap="none" spc="0" normalizeH="0" baseline="0" noProof="0">
                <a:ln>
                  <a:noFill/>
                </a:ln>
                <a:solidFill>
                  <a:srgbClr val="1F497D"/>
                </a:solidFill>
                <a:effectLst/>
                <a:uLnTx/>
                <a:uFillTx/>
                <a:latin typeface="Century"/>
                <a:ea typeface="メイリオ"/>
                <a:cs typeface="+mn-cs"/>
              </a:rPr>
              <a:t>①</a:t>
            </a:r>
            <a:r>
              <a:rPr kumimoji="1" lang="ja-JP" altLang="en-US" sz="1500" b="0" i="0" u="sng" strike="noStrike" kern="1200" cap="none" spc="0" normalizeH="0" baseline="0" noProof="0">
                <a:ln>
                  <a:noFill/>
                </a:ln>
                <a:solidFill>
                  <a:srgbClr val="1F497D"/>
                </a:solidFill>
                <a:effectLst/>
                <a:uLnTx/>
                <a:uFillTx/>
                <a:latin typeface="Century"/>
                <a:ea typeface="メイリオ"/>
                <a:cs typeface="+mn-cs"/>
              </a:rPr>
              <a:t>傷口</a:t>
            </a:r>
            <a:endParaRPr kumimoji="1" lang="en-US" altLang="ja-JP" sz="1500" b="0" i="0" u="sng" strike="noStrike" kern="1200" cap="none" spc="0" normalizeH="0" baseline="0" noProof="0">
              <a:ln>
                <a:noFill/>
              </a:ln>
              <a:solidFill>
                <a:srgbClr val="1F497D"/>
              </a:solidFill>
              <a:effectLst/>
              <a:uLnTx/>
              <a:uFillTx/>
              <a:latin typeface="Century"/>
              <a:ea typeface="メイリオ"/>
              <a:cs typeface="+mn-cs"/>
            </a:endParaRPr>
          </a:p>
        </p:txBody>
      </p:sp>
      <p:sp>
        <p:nvSpPr>
          <p:cNvPr id="19" name="正方形/長方形 15">
            <a:extLst>
              <a:ext uri="{FF2B5EF4-FFF2-40B4-BE49-F238E27FC236}">
                <a16:creationId xmlns:a16="http://schemas.microsoft.com/office/drawing/2014/main" id="{95EB42AF-50BE-EA46-B3A5-42BF974D7B20}"/>
              </a:ext>
            </a:extLst>
          </p:cNvPr>
          <p:cNvSpPr>
            <a:spLocks noChangeArrowheads="1"/>
          </p:cNvSpPr>
          <p:nvPr/>
        </p:nvSpPr>
        <p:spPr bwMode="auto">
          <a:xfrm>
            <a:off x="3920847" y="4154176"/>
            <a:ext cx="172573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ＭＳ Ｐゴシック" panose="020B0600070205080204" pitchFamily="34" charset="-128"/>
                <a:ea typeface="ＭＳ Ｐゴシック" panose="020B0600070205080204" pitchFamily="34" charset="-128"/>
              </a:defRPr>
            </a:lvl1pPr>
            <a:lvl2pPr marL="742950" indent="-285750">
              <a:spcBef>
                <a:spcPct val="20000"/>
              </a:spcBef>
              <a:buChar char="–"/>
              <a:defRPr kumimoji="1" sz="2800">
                <a:solidFill>
                  <a:schemeClr val="tx1"/>
                </a:solidFill>
                <a:latin typeface="ＭＳ Ｐゴシック" panose="020B0600070205080204" pitchFamily="34" charset="-128"/>
                <a:ea typeface="ＭＳ Ｐゴシック" panose="020B0600070205080204" pitchFamily="34" charset="-128"/>
              </a:defRPr>
            </a:lvl2pPr>
            <a:lvl3pPr marL="1143000" indent="-228600">
              <a:spcBef>
                <a:spcPct val="20000"/>
              </a:spcBef>
              <a:buChar char="–"/>
              <a:defRPr kumimoji="1" sz="2400">
                <a:solidFill>
                  <a:schemeClr val="tx1"/>
                </a:solidFill>
                <a:latin typeface="ＭＳ Ｐゴシック" panose="020B0600070205080204" pitchFamily="34" charset="-128"/>
                <a:ea typeface="ＭＳ Ｐゴシック" panose="020B0600070205080204" pitchFamily="34" charset="-128"/>
              </a:defRPr>
            </a:lvl3pPr>
            <a:lvl4pPr marL="16002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4pPr>
            <a:lvl5pPr marL="20574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500" b="0" i="0" u="sng" strike="noStrike" kern="1200" cap="none" spc="0" normalizeH="0" baseline="0" noProof="0">
                <a:ln>
                  <a:noFill/>
                </a:ln>
                <a:solidFill>
                  <a:srgbClr val="1F497D"/>
                </a:solidFill>
                <a:effectLst/>
                <a:uLnTx/>
                <a:uFillTx/>
                <a:latin typeface="Century"/>
                <a:ea typeface="メイリオ"/>
                <a:cs typeface="+mn-cs"/>
              </a:rPr>
              <a:t>③全身</a:t>
            </a:r>
            <a:endParaRPr kumimoji="1" lang="en-US" altLang="ja-JP" sz="1500" b="0" i="0" u="sng" strike="noStrike" kern="1200" cap="none" spc="0" normalizeH="0" baseline="0" noProof="0">
              <a:ln>
                <a:noFill/>
              </a:ln>
              <a:solidFill>
                <a:srgbClr val="1F497D"/>
              </a:solidFill>
              <a:effectLst/>
              <a:uLnTx/>
              <a:uFillTx/>
              <a:latin typeface="Century"/>
              <a:ea typeface="メイリオ"/>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500" b="0" i="0" u="none" strike="noStrike" kern="1200" cap="none" spc="0" normalizeH="0" baseline="0" noProof="0">
                <a:ln>
                  <a:noFill/>
                </a:ln>
                <a:solidFill>
                  <a:prstClr val="black"/>
                </a:solidFill>
                <a:effectLst/>
                <a:uLnTx/>
                <a:uFillTx/>
                <a:latin typeface="Century"/>
                <a:ea typeface="メイリオ"/>
                <a:cs typeface="+mn-cs"/>
              </a:rPr>
              <a:t>背部は側臥位で測定する。</a:t>
            </a:r>
            <a:endParaRPr kumimoji="1" lang="en-US" altLang="ja-JP" sz="1500" b="0" i="0" u="none" strike="noStrike" kern="1200" cap="none" spc="0" normalizeH="0" baseline="0" noProof="0">
              <a:ln>
                <a:noFill/>
              </a:ln>
              <a:solidFill>
                <a:prstClr val="black"/>
              </a:solidFill>
              <a:effectLst/>
              <a:uLnTx/>
              <a:uFillTx/>
              <a:latin typeface="Century"/>
              <a:ea typeface="メイリオ"/>
              <a:cs typeface="+mn-cs"/>
            </a:endParaRPr>
          </a:p>
        </p:txBody>
      </p:sp>
      <p:sp>
        <p:nvSpPr>
          <p:cNvPr id="2" name="右矢印 48">
            <a:extLst>
              <a:ext uri="{FF2B5EF4-FFF2-40B4-BE49-F238E27FC236}">
                <a16:creationId xmlns:a16="http://schemas.microsoft.com/office/drawing/2014/main" id="{538DE085-CB65-10E3-D8E2-8563A42AA049}"/>
              </a:ext>
            </a:extLst>
          </p:cNvPr>
          <p:cNvSpPr/>
          <p:nvPr/>
        </p:nvSpPr>
        <p:spPr>
          <a:xfrm>
            <a:off x="3546910" y="3296463"/>
            <a:ext cx="355672" cy="520823"/>
          </a:xfrm>
          <a:prstGeom prst="rightArrow">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entury"/>
              <a:ea typeface="メイリオ"/>
              <a:cs typeface="+mn-cs"/>
            </a:endParaRPr>
          </a:p>
        </p:txBody>
      </p:sp>
      <p:sp>
        <p:nvSpPr>
          <p:cNvPr id="3" name="テキスト ボックス 2">
            <a:extLst>
              <a:ext uri="{FF2B5EF4-FFF2-40B4-BE49-F238E27FC236}">
                <a16:creationId xmlns:a16="http://schemas.microsoft.com/office/drawing/2014/main" id="{136E1F53-7F06-B955-02EA-5BEBDBB72763}"/>
              </a:ext>
            </a:extLst>
          </p:cNvPr>
          <p:cNvSpPr txBox="1"/>
          <p:nvPr/>
        </p:nvSpPr>
        <p:spPr>
          <a:xfrm>
            <a:off x="170575" y="899105"/>
            <a:ext cx="8469900" cy="2031325"/>
          </a:xfrm>
          <a:prstGeom prst="rect">
            <a:avLst/>
          </a:prstGeom>
          <a:noFill/>
        </p:spPr>
        <p:txBody>
          <a:bodyPr wrap="square" rtlCol="0">
            <a:spAutoFit/>
          </a:bodyPr>
          <a:lstStyle/>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受講生を</a:t>
            </a:r>
            <a:r>
              <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2〜3</a:t>
            </a: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人</a:t>
            </a:r>
            <a:r>
              <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1</a:t>
            </a: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組に分け、記録、測定の役割分担をする。</a:t>
            </a:r>
            <a:endPar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GM</a:t>
            </a: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サーベイメータでバックグランドレベルを測定する。</a:t>
            </a:r>
            <a:endPar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医療優先であることを説明する。</a:t>
            </a:r>
            <a:endPar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①</a:t>
            </a: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創傷部、</a:t>
            </a:r>
            <a:r>
              <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②</a:t>
            </a: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開口部、</a:t>
            </a:r>
            <a:r>
              <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③</a:t>
            </a: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全身の順番で汚染検査し、汚染部位と汚染の程度（数値）を記録用紙に記載する。</a:t>
            </a:r>
            <a:endPar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測定者と記録者を順次交代しながら汚染検査を実施する。</a:t>
            </a:r>
            <a:endPar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a:p>
            <a:pPr marL="342900" marR="0" lvl="0" indent="-209550" algn="l" defTabSz="457200" rtl="0" eaLnBrk="1" fontAlgn="auto" latinLnBrk="0" hangingPunct="1">
              <a:lnSpc>
                <a:spcPct val="100000"/>
              </a:lnSpc>
              <a:spcBef>
                <a:spcPts val="0"/>
              </a:spcBef>
              <a:spcAft>
                <a:spcPts val="0"/>
              </a:spcAft>
              <a:buClrTx/>
              <a:buSzTx/>
              <a:buFont typeface="+mj-lt"/>
              <a:buAutoNum type="arabicPeriod"/>
              <a:tabLst/>
              <a:defRPr/>
            </a:pPr>
            <a:r>
              <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全身の汚染検査が終了したら、汚染部位の答え合わせをする。</a:t>
            </a:r>
            <a:endParaRPr kumimoji="0"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4" name="角丸四角形 23">
            <a:extLst>
              <a:ext uri="{FF2B5EF4-FFF2-40B4-BE49-F238E27FC236}">
                <a16:creationId xmlns:a16="http://schemas.microsoft.com/office/drawing/2014/main" id="{042B2096-E976-40A2-12C0-3C4507867268}"/>
              </a:ext>
            </a:extLst>
          </p:cNvPr>
          <p:cNvSpPr/>
          <p:nvPr/>
        </p:nvSpPr>
        <p:spPr>
          <a:xfrm>
            <a:off x="6940288" y="2166730"/>
            <a:ext cx="2005547" cy="2824442"/>
          </a:xfrm>
          <a:prstGeom prst="roundRect">
            <a:avLst>
              <a:gd name="adj" fmla="val 9233"/>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pic>
        <p:nvPicPr>
          <p:cNvPr id="25" name="Picture 3">
            <a:extLst>
              <a:ext uri="{FF2B5EF4-FFF2-40B4-BE49-F238E27FC236}">
                <a16:creationId xmlns:a16="http://schemas.microsoft.com/office/drawing/2014/main" id="{6D4457A8-E4FB-5F55-368D-19E2393E37A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2222" b="1912"/>
          <a:stretch/>
        </p:blipFill>
        <p:spPr bwMode="auto">
          <a:xfrm>
            <a:off x="7020652" y="2547991"/>
            <a:ext cx="1844817" cy="12270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正方形/長方形 15">
            <a:extLst>
              <a:ext uri="{FF2B5EF4-FFF2-40B4-BE49-F238E27FC236}">
                <a16:creationId xmlns:a16="http://schemas.microsoft.com/office/drawing/2014/main" id="{39265A04-4D8F-6E05-9465-D987FD47E35E}"/>
              </a:ext>
            </a:extLst>
          </p:cNvPr>
          <p:cNvSpPr>
            <a:spLocks noChangeArrowheads="1"/>
          </p:cNvSpPr>
          <p:nvPr/>
        </p:nvSpPr>
        <p:spPr bwMode="auto">
          <a:xfrm>
            <a:off x="6967879" y="3791742"/>
            <a:ext cx="20055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ＭＳ Ｐゴシック" panose="020B0600070205080204" pitchFamily="34" charset="-128"/>
                <a:ea typeface="ＭＳ Ｐゴシック" panose="020B0600070205080204" pitchFamily="34" charset="-128"/>
              </a:defRPr>
            </a:lvl1pPr>
            <a:lvl2pPr marL="742950" indent="-285750">
              <a:spcBef>
                <a:spcPct val="20000"/>
              </a:spcBef>
              <a:buChar char="–"/>
              <a:defRPr kumimoji="1" sz="2800">
                <a:solidFill>
                  <a:schemeClr val="tx1"/>
                </a:solidFill>
                <a:latin typeface="ＭＳ Ｐゴシック" panose="020B0600070205080204" pitchFamily="34" charset="-128"/>
                <a:ea typeface="ＭＳ Ｐゴシック" panose="020B0600070205080204" pitchFamily="34" charset="-128"/>
              </a:defRPr>
            </a:lvl2pPr>
            <a:lvl3pPr marL="1143000" indent="-228600">
              <a:spcBef>
                <a:spcPct val="20000"/>
              </a:spcBef>
              <a:buChar char="–"/>
              <a:defRPr kumimoji="1" sz="2400">
                <a:solidFill>
                  <a:schemeClr val="tx1"/>
                </a:solidFill>
                <a:latin typeface="ＭＳ Ｐゴシック" panose="020B0600070205080204" pitchFamily="34" charset="-128"/>
                <a:ea typeface="ＭＳ Ｐゴシック" panose="020B0600070205080204" pitchFamily="34" charset="-128"/>
              </a:defRPr>
            </a:lvl3pPr>
            <a:lvl4pPr marL="16002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4pPr>
            <a:lvl5pPr marL="2057400" indent="-228600">
              <a:spcBef>
                <a:spcPct val="20000"/>
              </a:spcBef>
              <a:buChar char="»"/>
              <a:defRPr kumimoji="1" sz="2000">
                <a:solidFill>
                  <a:schemeClr val="tx1"/>
                </a:solidFill>
                <a:latin typeface="ＭＳ Ｐゴシック" panose="020B0600070205080204" pitchFamily="34" charset="-128"/>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ＭＳ Ｐゴシック" panose="020B0600070205080204" pitchFamily="34" charset="-128"/>
                <a:ea typeface="ＭＳ Ｐゴシック" panose="020B0600070205080204" pitchFamily="34" charset="-128"/>
              </a:defRPr>
            </a:lvl9pPr>
          </a:lstStyle>
          <a:p>
            <a:pPr marL="107156" marR="0" lvl="0" indent="-107156"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Century"/>
                <a:ea typeface="メイリオ"/>
                <a:cs typeface="+mn-cs"/>
              </a:rPr>
              <a:t>傷病者氏名</a:t>
            </a:r>
            <a:endParaRPr kumimoji="1" lang="en-US" altLang="ja-JP" sz="1200" b="0" i="0" u="none" strike="noStrike" kern="1200" cap="none" spc="0" normalizeH="0" baseline="0" noProof="0">
              <a:ln>
                <a:noFill/>
              </a:ln>
              <a:solidFill>
                <a:srgbClr val="000000"/>
              </a:solidFill>
              <a:effectLst/>
              <a:uLnTx/>
              <a:uFillTx/>
              <a:latin typeface="Century"/>
              <a:ea typeface="メイリオ"/>
              <a:cs typeface="+mn-cs"/>
            </a:endParaRPr>
          </a:p>
          <a:p>
            <a:pPr marL="107156" marR="0" lvl="0" indent="-107156"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Century"/>
                <a:ea typeface="メイリオ"/>
                <a:cs typeface="+mn-cs"/>
              </a:rPr>
              <a:t>測定日・時間</a:t>
            </a:r>
            <a:endParaRPr kumimoji="1" lang="en-US" altLang="ja-JP" sz="1200" b="0" i="0" u="none" strike="noStrike" kern="1200" cap="none" spc="0" normalizeH="0" baseline="0" noProof="0">
              <a:ln>
                <a:noFill/>
              </a:ln>
              <a:solidFill>
                <a:srgbClr val="000000"/>
              </a:solidFill>
              <a:effectLst/>
              <a:uLnTx/>
              <a:uFillTx/>
              <a:latin typeface="Century"/>
              <a:ea typeface="メイリオ"/>
              <a:cs typeface="+mn-cs"/>
            </a:endParaRPr>
          </a:p>
          <a:p>
            <a:pPr marL="107156" marR="0" lvl="0" indent="-107156"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Century"/>
                <a:ea typeface="メイリオ"/>
                <a:cs typeface="+mn-cs"/>
              </a:rPr>
              <a:t>測定器の機種・管理番号</a:t>
            </a:r>
            <a:endParaRPr kumimoji="1" lang="en-US" altLang="ja-JP" sz="1200" b="0" i="0" u="none" strike="noStrike" kern="1200" cap="none" spc="0" normalizeH="0" baseline="0" noProof="0">
              <a:ln>
                <a:noFill/>
              </a:ln>
              <a:solidFill>
                <a:srgbClr val="000000"/>
              </a:solidFill>
              <a:effectLst/>
              <a:uLnTx/>
              <a:uFillTx/>
              <a:latin typeface="Century"/>
              <a:ea typeface="メイリオ"/>
              <a:cs typeface="+mn-cs"/>
            </a:endParaRPr>
          </a:p>
          <a:p>
            <a:pPr marL="107156" marR="0" lvl="0" indent="-107156"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Century"/>
                <a:ea typeface="メイリオ"/>
                <a:cs typeface="+mn-cs"/>
              </a:rPr>
              <a:t>バックグラウンド値</a:t>
            </a:r>
            <a:endParaRPr kumimoji="1" lang="en-US" altLang="ja-JP" sz="1200" b="0" i="0" u="none" strike="noStrike" kern="1200" cap="none" spc="0" normalizeH="0" baseline="0" noProof="0">
              <a:ln>
                <a:noFill/>
              </a:ln>
              <a:solidFill>
                <a:srgbClr val="000000"/>
              </a:solidFill>
              <a:effectLst/>
              <a:uLnTx/>
              <a:uFillTx/>
              <a:latin typeface="Century"/>
              <a:ea typeface="メイリオ"/>
              <a:cs typeface="+mn-cs"/>
            </a:endParaRPr>
          </a:p>
          <a:p>
            <a:pPr marL="107156" marR="0" lvl="0" indent="-107156"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Century"/>
                <a:ea typeface="メイリオ"/>
                <a:cs typeface="+mn-cs"/>
              </a:rPr>
              <a:t>測定者氏名・記録者氏名</a:t>
            </a:r>
            <a:endParaRPr kumimoji="1" lang="en-US" altLang="ja-JP" sz="1200" b="0" i="0" u="none" strike="noStrike" kern="1200" cap="none" spc="0" normalizeH="0" baseline="0" noProof="0">
              <a:ln>
                <a:noFill/>
              </a:ln>
              <a:solidFill>
                <a:srgbClr val="000000"/>
              </a:solidFill>
              <a:effectLst/>
              <a:uLnTx/>
              <a:uFillTx/>
              <a:latin typeface="Century"/>
              <a:ea typeface="メイリオ"/>
              <a:cs typeface="+mn-cs"/>
            </a:endParaRPr>
          </a:p>
          <a:p>
            <a:pPr marL="107156" marR="0" lvl="0" indent="-107156"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Century"/>
                <a:ea typeface="メイリオ"/>
                <a:cs typeface="+mn-cs"/>
              </a:rPr>
              <a:t>除染の必要性</a:t>
            </a:r>
          </a:p>
        </p:txBody>
      </p:sp>
      <p:sp>
        <p:nvSpPr>
          <p:cNvPr id="27" name="テキスト ボックス 26">
            <a:extLst>
              <a:ext uri="{FF2B5EF4-FFF2-40B4-BE49-F238E27FC236}">
                <a16:creationId xmlns:a16="http://schemas.microsoft.com/office/drawing/2014/main" id="{7E5CD897-00BB-D2B1-9CE8-4E6C2AE001B2}"/>
              </a:ext>
            </a:extLst>
          </p:cNvPr>
          <p:cNvSpPr txBox="1"/>
          <p:nvPr/>
        </p:nvSpPr>
        <p:spPr>
          <a:xfrm>
            <a:off x="7527562" y="2270992"/>
            <a:ext cx="704039"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記録用紙</a:t>
            </a:r>
          </a:p>
        </p:txBody>
      </p:sp>
      <p:sp>
        <p:nvSpPr>
          <p:cNvPr id="4" name="テキスト ボックス 3">
            <a:extLst>
              <a:ext uri="{FF2B5EF4-FFF2-40B4-BE49-F238E27FC236}">
                <a16:creationId xmlns:a16="http://schemas.microsoft.com/office/drawing/2014/main" id="{7A0A0C02-1C3C-35FF-EC73-8C418298013A}"/>
              </a:ext>
            </a:extLst>
          </p:cNvPr>
          <p:cNvSpPr txBox="1"/>
          <p:nvPr/>
        </p:nvSpPr>
        <p:spPr>
          <a:xfrm>
            <a:off x="8486128" y="0"/>
            <a:ext cx="574196"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13"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講義５</a:t>
            </a:r>
          </a:p>
        </p:txBody>
      </p:sp>
      <p:pic>
        <p:nvPicPr>
          <p:cNvPr id="5" name="講師-講義5-2-1">
            <a:hlinkClick r:id="" action="ppaction://media"/>
            <a:extLst>
              <a:ext uri="{FF2B5EF4-FFF2-40B4-BE49-F238E27FC236}">
                <a16:creationId xmlns:a16="http://schemas.microsoft.com/office/drawing/2014/main" id="{D72494F5-C3E4-6148-6DCE-8579B5FEBBA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187506" y="4330700"/>
            <a:ext cx="812800" cy="812800"/>
          </a:xfrm>
          <a:prstGeom prst="rect">
            <a:avLst/>
          </a:prstGeom>
        </p:spPr>
      </p:pic>
      <p:pic>
        <p:nvPicPr>
          <p:cNvPr id="10" name="講師-講義5-2-2">
            <a:hlinkClick r:id="" action="ppaction://media"/>
            <a:extLst>
              <a:ext uri="{FF2B5EF4-FFF2-40B4-BE49-F238E27FC236}">
                <a16:creationId xmlns:a16="http://schemas.microsoft.com/office/drawing/2014/main" id="{0A0BFE8F-2398-29D6-15FB-8361E903C5D6}"/>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259493" y="4296425"/>
            <a:ext cx="812800" cy="812800"/>
          </a:xfrm>
          <a:prstGeom prst="rect">
            <a:avLst/>
          </a:prstGeom>
        </p:spPr>
      </p:pic>
    </p:spTree>
    <p:extLst>
      <p:ext uri="{BB962C8B-B14F-4D97-AF65-F5344CB8AC3E}">
        <p14:creationId xmlns:p14="http://schemas.microsoft.com/office/powerpoint/2010/main" val="3701059684"/>
      </p:ext>
    </p:extLst>
  </p:cSld>
  <p:clrMapOvr>
    <a:masterClrMapping/>
  </p:clrMapOvr>
  <mc:AlternateContent xmlns:mc="http://schemas.openxmlformats.org/markup-compatibility/2006" xmlns:p14="http://schemas.microsoft.com/office/powerpoint/2010/main">
    <mc:Choice Requires="p14">
      <p:transition spd="slow" p14:dur="2000" advClick="0" advTm="235000"/>
    </mc:Choice>
    <mc:Fallback xmlns="">
      <p:transition spd="slow" advClick="0" advTm="2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5370" fill="hold"/>
                                        <p:tgtEl>
                                          <p:spTgt spid="5"/>
                                        </p:tgtEl>
                                      </p:cBhvr>
                                    </p:cmd>
                                  </p:childTnLst>
                                </p:cTn>
                              </p:par>
                            </p:childTnLst>
                          </p:cTn>
                        </p:par>
                        <p:par>
                          <p:cTn id="7" fill="hold">
                            <p:stCondLst>
                              <p:cond delay="125370"/>
                            </p:stCondLst>
                            <p:childTnLst>
                              <p:par>
                                <p:cTn id="8" presetID="1" presetClass="mediacall" presetSubtype="0" fill="hold" nodeType="afterEffect">
                                  <p:stCondLst>
                                    <p:cond delay="0"/>
                                  </p:stCondLst>
                                  <p:childTnLst>
                                    <p:cmd type="call" cmd="playFrom(0.0)">
                                      <p:cBhvr>
                                        <p:cTn id="9" dur="10397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9" ma:contentTypeDescription="新しいドキュメントを作成します。" ma:contentTypeScope="" ma:versionID="e17dd82ac5e3a5c2707f997b28250d8a">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b07365bde9cb931233e748ff3cd31903"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e4de2b-ed32-4cfd-86cc-3daf7de81874">
      <Terms xmlns="http://schemas.microsoft.com/office/infopath/2007/PartnerControls"/>
    </lcf76f155ced4ddcb4097134ff3c332f>
    <TaxCatchAll xmlns="b5d13358-ba13-47f5-b1e3-fdcd6b69d120" xsi:nil="true"/>
    <SharedWithUsers xmlns="b5d13358-ba13-47f5-b1e3-fdcd6b69d120">
      <UserInfo>
        <DisplayName/>
        <AccountId xsi:nil="true"/>
        <AccountType/>
      </UserInfo>
    </SharedWithUsers>
  </documentManagement>
</p:properties>
</file>

<file path=customXml/itemProps1.xml><?xml version="1.0" encoding="utf-8"?>
<ds:datastoreItem xmlns:ds="http://schemas.openxmlformats.org/officeDocument/2006/customXml" ds:itemID="{906A639A-A943-4367-9D79-11199D2466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E9E23-EC5D-493F-B03C-9BC06B668470}">
  <ds:schemaRefs>
    <ds:schemaRef ds:uri="http://schemas.microsoft.com/sharepoint/v3/contenttype/forms"/>
  </ds:schemaRefs>
</ds:datastoreItem>
</file>

<file path=customXml/itemProps3.xml><?xml version="1.0" encoding="utf-8"?>
<ds:datastoreItem xmlns:ds="http://schemas.openxmlformats.org/officeDocument/2006/customXml" ds:itemID="{3296F3AC-8247-4A74-84EE-EF5303338012}">
  <ds:schemaRefs>
    <ds:schemaRef ds:uri="http://schemas.microsoft.com/office/2006/metadata/properties"/>
    <ds:schemaRef ds:uri="http://schemas.microsoft.com/office/infopath/2007/PartnerControls"/>
    <ds:schemaRef ds:uri="9be4de2b-ed32-4cfd-86cc-3daf7de81874"/>
    <ds:schemaRef ds:uri="b5d13358-ba13-47f5-b1e3-fdcd6b69d120"/>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698</Words>
  <Application>Microsoft Office PowerPoint</Application>
  <PresentationFormat>画面に合わせる (16:9)</PresentationFormat>
  <Paragraphs>45</Paragraphs>
  <Slides>3</Slides>
  <Notes>3</Notes>
  <HiddenSlides>0</HiddenSlides>
  <MMClips>3</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vt:i4>
      </vt:variant>
    </vt:vector>
  </HeadingPairs>
  <TitlesOfParts>
    <vt:vector size="12" baseType="lpstr">
      <vt:lpstr>游ゴシック</vt:lpstr>
      <vt:lpstr>Aptos</vt:lpstr>
      <vt:lpstr>Aptos Display</vt:lpstr>
      <vt:lpstr>Arial</vt:lpstr>
      <vt:lpstr>Calibri</vt:lpstr>
      <vt:lpstr>Calibri Light</vt:lpstr>
      <vt:lpstr>Century</vt:lpstr>
      <vt:lpstr>Office テーマ</vt:lpstr>
      <vt:lpstr>Office 2013 - 2022 テーマ</vt:lpstr>
      <vt:lpstr>講義５ 傷病者の汚染検査実習</vt:lpstr>
      <vt:lpstr>傷病者の汚染検査実習</vt:lpstr>
      <vt:lpstr>傷病者の汚染検査実習【内容・手順】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2026-01-26T00:37:06Z</dcterms:created>
  <dcterms:modified xsi:type="dcterms:W3CDTF">2026-02-25T23:48:17Z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0x0101009CDE00FD03F958428DD3CBF4A39D1F89</vt:lpwstr>
  </property>
  <property fmtid="{D5CDD505-2E9C-101B-9397-08002B2CF9AE}" pid="3" name="Order">
    <vt:r8>3709600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