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8"/>
  </p:notesMasterIdLst>
  <p:sldIdLst>
    <p:sldId id="331" r:id="rId5"/>
    <p:sldId id="319" r:id="rId6"/>
    <p:sldId id="270"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he2RnroMO3Uq4evkb4ZyA==" hashData="AhPpu1ywuPwnCk7vC2scCn0PrYChAefD052SVNNmyysmsAWsHWFLTc5Bw+WsQgHz1Rim9ZXry5VWs/kQreDPF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4C5BB1-39A3-70E2-7F40-D1356C6EAF94}" v="1" dt="2026-02-25T00:28:27.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1361"/>
  </p:normalViewPr>
  <p:slideViewPr>
    <p:cSldViewPr snapToGrid="0">
      <p:cViewPr varScale="1">
        <p:scale>
          <a:sx n="98" d="100"/>
          <a:sy n="98" d="100"/>
        </p:scale>
        <p:origin x="7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305FE-AFCC-DB4A-B693-3897C475A5D4}" type="datetimeFigureOut">
              <a:rPr kumimoji="1" lang="ja-JP" altLang="en-US" smtClean="0"/>
              <a:t>2026/2/26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638EC-B7A3-6A44-BD51-16ED7674281C}" type="slidenum">
              <a:rPr kumimoji="1" lang="ja-JP" altLang="en-US" smtClean="0"/>
              <a:t>‹#›</a:t>
            </a:fld>
            <a:endParaRPr kumimoji="1" lang="ja-JP" altLang="en-US"/>
          </a:p>
        </p:txBody>
      </p:sp>
    </p:spTree>
    <p:extLst>
      <p:ext uri="{BB962C8B-B14F-4D97-AF65-F5344CB8AC3E}">
        <p14:creationId xmlns:p14="http://schemas.microsoft.com/office/powerpoint/2010/main" val="3255331209"/>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06287-8322-502D-0DA6-38E8C04735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C25ED7-631E-1C20-CE5B-7F523AB05638}"/>
              </a:ext>
            </a:extLst>
          </p:cNvPr>
          <p:cNvSpPr>
            <a:spLocks noGrp="1" noRot="1" noChangeAspect="1"/>
          </p:cNvSpPr>
          <p:nvPr>
            <p:ph type="sldImg"/>
          </p:nvPr>
        </p:nvSpPr>
        <p:spPr>
          <a:xfrm>
            <a:off x="685800" y="630238"/>
            <a:ext cx="5486400" cy="3086100"/>
          </a:xfrm>
        </p:spPr>
      </p:sp>
      <p:sp>
        <p:nvSpPr>
          <p:cNvPr id="3" name="ノート プレースホルダー 2">
            <a:extLst>
              <a:ext uri="{FF2B5EF4-FFF2-40B4-BE49-F238E27FC236}">
                <a16:creationId xmlns:a16="http://schemas.microsoft.com/office/drawing/2014/main" id="{63D85901-7F83-F851-6B47-5CA2737958B8}"/>
              </a:ext>
            </a:extLst>
          </p:cNvPr>
          <p:cNvSpPr>
            <a:spLocks noGrp="1"/>
          </p:cNvSpPr>
          <p:nvPr>
            <p:ph type="body" idx="1"/>
          </p:nvPr>
        </p:nvSpPr>
        <p:spPr/>
        <p:txBody>
          <a:bodyPr/>
          <a:lstStyle/>
          <a:p>
            <a:endParaRPr kumimoji="1" lang="en-US" altLang="ja-JP"/>
          </a:p>
        </p:txBody>
      </p:sp>
    </p:spTree>
    <p:extLst>
      <p:ext uri="{BB962C8B-B14F-4D97-AF65-F5344CB8AC3E}">
        <p14:creationId xmlns:p14="http://schemas.microsoft.com/office/powerpoint/2010/main" val="53140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r>
              <a:rPr kumimoji="1" lang="ja-JP" altLang="en-US"/>
              <a:t>除染実習では、蛍光剤を使用して、除染時の汚染拡大の様子を確認し、除染後の水の管理、汚染検査の注意点を習得します。</a:t>
            </a:r>
            <a:endParaRPr kumimoji="1" lang="en-US" altLang="ja-JP" dirty="0"/>
          </a:p>
          <a:p>
            <a:r>
              <a:rPr kumimoji="1" lang="ja-JP" altLang="en-US"/>
              <a:t>実習の人数に応じて除染する模擬創傷、除染資機材等を準備します。蛍光剤が飛び散るため、床やストレッチャーを養生しておくほうが良いです。防護装備は、蛍光剤対策なので、ディスポーザブルエプロンやアイソレーションガウンなどでいいです。</a:t>
            </a:r>
            <a:endParaRPr kumimoji="1" lang="en-US" altLang="ja-JP" dirty="0"/>
          </a:p>
          <a:p>
            <a:r>
              <a:rPr kumimoji="1" lang="ja-JP" altLang="en-US"/>
              <a:t>実習開始の直前に蛍光剤をマネキンの衣服、模擬創傷に塗布します。</a:t>
            </a:r>
            <a:endParaRPr kumimoji="1" lang="en-US" altLang="ja-JP" dirty="0"/>
          </a:p>
          <a:p>
            <a:endParaRPr kumimoji="1" lang="en-US" altLang="ja-JP" dirty="0"/>
          </a:p>
        </p:txBody>
      </p:sp>
    </p:spTree>
    <p:extLst>
      <p:ext uri="{BB962C8B-B14F-4D97-AF65-F5344CB8AC3E}">
        <p14:creationId xmlns:p14="http://schemas.microsoft.com/office/powerpoint/2010/main" val="4276923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a:xfrm>
            <a:off x="685800" y="3887785"/>
            <a:ext cx="5486400" cy="4785160"/>
          </a:xfrm>
        </p:spPr>
        <p:txBody>
          <a:bodyPr/>
          <a:lstStyle/>
          <a:p>
            <a:r>
              <a:rPr kumimoji="1" lang="ja-JP" altLang="en-US"/>
              <a:t>除染実習の手順と指導のポイントです。</a:t>
            </a:r>
            <a:endParaRPr kumimoji="1" lang="en-US" altLang="ja-JP" dirty="0"/>
          </a:p>
          <a:p>
            <a:pPr marL="457200" indent="-279400">
              <a:buFont typeface="+mj-lt"/>
              <a:buAutoNum type="arabicPeriod"/>
            </a:pPr>
            <a:r>
              <a:rPr lang="ja-JP" altLang="en-US" sz="900"/>
              <a:t>受講生が防護装備を着用します。この実習では蛍光剤を使用するため、蛍光剤対策としてタイベックスーツではなく、</a:t>
            </a:r>
            <a:r>
              <a:rPr kumimoji="1" lang="ja-JP" altLang="en-US" sz="900"/>
              <a:t>ディスポーザブルエプロン</a:t>
            </a:r>
            <a:r>
              <a:rPr lang="ja-JP" altLang="en-US" sz="900"/>
              <a:t>やアイソレーションガウンでも良いです。</a:t>
            </a:r>
            <a:endParaRPr lang="en-US" altLang="ja-JP" sz="900" dirty="0"/>
          </a:p>
          <a:p>
            <a:pPr marL="457200" indent="-279400">
              <a:buFont typeface="+mj-lt"/>
              <a:buAutoNum type="arabicPeriod"/>
            </a:pPr>
            <a:r>
              <a:rPr lang="ja-JP" altLang="en-US" sz="900"/>
              <a:t>マネキンの衣服をハサミで裁断して、脱衣させます。裁断後のハサミの置き場所に注意します。</a:t>
            </a:r>
            <a:endParaRPr lang="en-US" altLang="ja-JP" sz="900" dirty="0"/>
          </a:p>
          <a:p>
            <a:pPr marL="457200" indent="-279400">
              <a:buFont typeface="+mj-lt"/>
              <a:buAutoNum type="arabicPeriod"/>
            </a:pPr>
            <a:r>
              <a:rPr lang="ja-JP" altLang="en-US" sz="900"/>
              <a:t>ブラックライトで受講生の防護服に付着した蛍光剤を確認します。脱衣時に最も汚染が広がりやすいことを認識します。対策として</a:t>
            </a:r>
            <a:r>
              <a:rPr lang="en-US" altLang="ja-JP" sz="900" dirty="0"/>
              <a:t>PPE</a:t>
            </a:r>
            <a:r>
              <a:rPr lang="ja-JP" altLang="en-US" sz="900"/>
              <a:t>の上に</a:t>
            </a:r>
            <a:r>
              <a:rPr kumimoji="1" lang="ja-JP" altLang="en-US" sz="900"/>
              <a:t>ディスポーザブルエプロン</a:t>
            </a:r>
            <a:r>
              <a:rPr lang="ja-JP" altLang="en-US" sz="900"/>
              <a:t>を着用することを提案しても良いです。ハサミの汚染も確認します。</a:t>
            </a:r>
          </a:p>
          <a:p>
            <a:pPr marL="457200" indent="-279400">
              <a:buFont typeface="+mj-lt"/>
              <a:buAutoNum type="arabicPeriod"/>
            </a:pPr>
            <a:r>
              <a:rPr lang="ja-JP" altLang="en-US" sz="900"/>
              <a:t>創傷汚染をブラックライトで確認します。実際には放射性物質の汚染は目視で確認できないので、汚染検査で創傷周辺にも汚染があることを検査と除染の各担当者間で情報共有を明確にすることを説明します。汚染の広がりを説明しないと創傷部分の除染しかしないことが多いです。</a:t>
            </a:r>
            <a:endParaRPr lang="en-US" altLang="ja-JP" sz="900" dirty="0"/>
          </a:p>
          <a:p>
            <a:pPr marL="457200" indent="-279400">
              <a:buFont typeface="+mj-lt"/>
              <a:buAutoNum type="arabicPeriod"/>
            </a:pPr>
            <a:r>
              <a:rPr lang="ja-JP" altLang="en-US" sz="900"/>
              <a:t>周辺をラミシーツで覆い、汚染拡大防止して、除染します。除染の水は吸水シートで全て吸水します。</a:t>
            </a:r>
            <a:endParaRPr lang="en-US" altLang="ja-JP" sz="900" dirty="0"/>
          </a:p>
          <a:p>
            <a:pPr marL="457200" indent="-279400">
              <a:buFont typeface="+mj-lt"/>
              <a:buAutoNum type="arabicPeriod"/>
            </a:pPr>
            <a:r>
              <a:rPr lang="ja-JP" altLang="en-US" sz="900"/>
              <a:t>ブラックライトで創傷とその周辺の除染後の確認をします。四肢の汚染の場合、除染後に背面に水が流れ込んでいないかも確認します。床を含めて、周辺への水の飛び散りを確認し、汚染拡大防止が必要であることを認識します。</a:t>
            </a:r>
            <a:r>
              <a:rPr kumimoji="1" lang="ja-JP" altLang="en-US"/>
              <a:t>さらに吸水シート、ブラシ、ガーゼなどに汚染があることを確認します。周辺に汚染が飛散していないか、確認します。除染後の水は、吸水シートに吸わせ、ビニール袋やコンテナに入れて漏れないようにします。</a:t>
            </a:r>
            <a:endParaRPr kumimoji="1" lang="en-US" altLang="ja-JP" dirty="0"/>
          </a:p>
          <a:p>
            <a:pPr marL="457200" indent="-279400">
              <a:buFont typeface="+mj-lt"/>
              <a:buAutoNum type="arabicPeriod"/>
            </a:pPr>
            <a:r>
              <a:rPr kumimoji="1" lang="ja-JP" altLang="en-US" sz="900"/>
              <a:t>受講生の防護装備を脱衣します。</a:t>
            </a:r>
            <a:endParaRPr lang="ja-JP" altLang="en-US" sz="900"/>
          </a:p>
        </p:txBody>
      </p:sp>
    </p:spTree>
    <p:extLst>
      <p:ext uri="{BB962C8B-B14F-4D97-AF65-F5344CB8AC3E}">
        <p14:creationId xmlns:p14="http://schemas.microsoft.com/office/powerpoint/2010/main" val="80588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7" name="Straight Connector 7">
            <a:extLst>
              <a:ext uri="{FF2B5EF4-FFF2-40B4-BE49-F238E27FC236}">
                <a16:creationId xmlns:a16="http://schemas.microsoft.com/office/drawing/2014/main" id="{ADD5853C-A4A3-4BFC-F52A-6D290F5DE38E}"/>
              </a:ext>
            </a:extLst>
          </p:cNvPr>
          <p:cNvCxnSpPr>
            <a:cxnSpLocks/>
          </p:cNvCxnSpPr>
          <p:nvPr userDrawn="1"/>
        </p:nvCxnSpPr>
        <p:spPr>
          <a:xfrm>
            <a:off x="337050" y="2635226"/>
            <a:ext cx="8469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228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7" name="Straight Connector 7">
            <a:extLst>
              <a:ext uri="{FF2B5EF4-FFF2-40B4-BE49-F238E27FC236}">
                <a16:creationId xmlns:a16="http://schemas.microsoft.com/office/drawing/2014/main" id="{B57A6125-1F21-3816-E7D7-328FE8290AFF}"/>
              </a:ext>
            </a:extLst>
          </p:cNvPr>
          <p:cNvCxnSpPr>
            <a:cxnSpLocks/>
          </p:cNvCxnSpPr>
          <p:nvPr userDrawn="1"/>
        </p:nvCxnSpPr>
        <p:spPr>
          <a:xfrm>
            <a:off x="337050" y="822151"/>
            <a:ext cx="8469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18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spTree>
    <p:extLst>
      <p:ext uri="{BB962C8B-B14F-4D97-AF65-F5344CB8AC3E}">
        <p14:creationId xmlns:p14="http://schemas.microsoft.com/office/powerpoint/2010/main" val="306688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48300"/>
          </a:xfr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628650" y="907777"/>
            <a:ext cx="7886700" cy="372494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7" name="Straight Connector 7">
            <a:extLst>
              <a:ext uri="{FF2B5EF4-FFF2-40B4-BE49-F238E27FC236}">
                <a16:creationId xmlns:a16="http://schemas.microsoft.com/office/drawing/2014/main" id="{B8F35815-6E64-8D28-836A-E180A2487EFE}"/>
              </a:ext>
            </a:extLst>
          </p:cNvPr>
          <p:cNvCxnSpPr>
            <a:cxnSpLocks/>
          </p:cNvCxnSpPr>
          <p:nvPr userDrawn="1"/>
        </p:nvCxnSpPr>
        <p:spPr>
          <a:xfrm>
            <a:off x="337050" y="822151"/>
            <a:ext cx="8469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76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7" name="Straight Connector 7">
            <a:extLst>
              <a:ext uri="{FF2B5EF4-FFF2-40B4-BE49-F238E27FC236}">
                <a16:creationId xmlns:a16="http://schemas.microsoft.com/office/drawing/2014/main" id="{FF8E231B-1F6D-3F12-AC75-FB98AB287825}"/>
              </a:ext>
            </a:extLst>
          </p:cNvPr>
          <p:cNvCxnSpPr>
            <a:cxnSpLocks/>
          </p:cNvCxnSpPr>
          <p:nvPr userDrawn="1"/>
        </p:nvCxnSpPr>
        <p:spPr>
          <a:xfrm>
            <a:off x="337050" y="3421856"/>
            <a:ext cx="8469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23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369218"/>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369218"/>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8" name="Straight Connector 7">
            <a:extLst>
              <a:ext uri="{FF2B5EF4-FFF2-40B4-BE49-F238E27FC236}">
                <a16:creationId xmlns:a16="http://schemas.microsoft.com/office/drawing/2014/main" id="{53B3FAE0-9139-42DE-6814-7CCE0361FDC8}"/>
              </a:ext>
            </a:extLst>
          </p:cNvPr>
          <p:cNvCxnSpPr>
            <a:cxnSpLocks/>
          </p:cNvCxnSpPr>
          <p:nvPr userDrawn="1"/>
        </p:nvCxnSpPr>
        <p:spPr>
          <a:xfrm>
            <a:off x="337050" y="822151"/>
            <a:ext cx="8469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40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1878806"/>
            <a:ext cx="3868340"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1878806"/>
            <a:ext cx="3887391"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10" name="Straight Connector 7">
            <a:extLst>
              <a:ext uri="{FF2B5EF4-FFF2-40B4-BE49-F238E27FC236}">
                <a16:creationId xmlns:a16="http://schemas.microsoft.com/office/drawing/2014/main" id="{74EDCB27-6952-51CD-E991-751C483CC92C}"/>
              </a:ext>
            </a:extLst>
          </p:cNvPr>
          <p:cNvCxnSpPr>
            <a:cxnSpLocks/>
          </p:cNvCxnSpPr>
          <p:nvPr userDrawn="1"/>
        </p:nvCxnSpPr>
        <p:spPr>
          <a:xfrm>
            <a:off x="337050" y="822151"/>
            <a:ext cx="8469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62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48301"/>
          </a:xfr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6" name="Straight Connector 7">
            <a:extLst>
              <a:ext uri="{FF2B5EF4-FFF2-40B4-BE49-F238E27FC236}">
                <a16:creationId xmlns:a16="http://schemas.microsoft.com/office/drawing/2014/main" id="{1FF17A07-F905-C713-84B6-1A543A62E8A6}"/>
              </a:ext>
            </a:extLst>
          </p:cNvPr>
          <p:cNvCxnSpPr>
            <a:cxnSpLocks/>
          </p:cNvCxnSpPr>
          <p:nvPr userDrawn="1"/>
        </p:nvCxnSpPr>
        <p:spPr>
          <a:xfrm>
            <a:off x="337050" y="822151"/>
            <a:ext cx="8469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26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spTree>
    <p:extLst>
      <p:ext uri="{BB962C8B-B14F-4D97-AF65-F5344CB8AC3E}">
        <p14:creationId xmlns:p14="http://schemas.microsoft.com/office/powerpoint/2010/main" val="9537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8" name="Straight Connector 7">
            <a:extLst>
              <a:ext uri="{FF2B5EF4-FFF2-40B4-BE49-F238E27FC236}">
                <a16:creationId xmlns:a16="http://schemas.microsoft.com/office/drawing/2014/main" id="{635C1F2C-0E2B-BE15-D279-E2586E8D6F58}"/>
              </a:ext>
            </a:extLst>
          </p:cNvPr>
          <p:cNvCxnSpPr>
            <a:cxnSpLocks/>
          </p:cNvCxnSpPr>
          <p:nvPr userDrawn="1"/>
        </p:nvCxnSpPr>
        <p:spPr>
          <a:xfrm>
            <a:off x="629841" y="1519084"/>
            <a:ext cx="2949178"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69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8" name="Straight Connector 7">
            <a:extLst>
              <a:ext uri="{FF2B5EF4-FFF2-40B4-BE49-F238E27FC236}">
                <a16:creationId xmlns:a16="http://schemas.microsoft.com/office/drawing/2014/main" id="{F1D1FAE2-7806-46BF-99D4-60088659DEA9}"/>
              </a:ext>
            </a:extLst>
          </p:cNvPr>
          <p:cNvCxnSpPr>
            <a:cxnSpLocks/>
          </p:cNvCxnSpPr>
          <p:nvPr userDrawn="1"/>
        </p:nvCxnSpPr>
        <p:spPr>
          <a:xfrm>
            <a:off x="629841" y="1519084"/>
            <a:ext cx="2949178"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37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84DF9B-DD09-41C7-92FC-8591F68588F7}" type="datetimeFigureOut">
              <a:rPr kumimoji="1" lang="ja-JP" altLang="en-US" smtClean="0"/>
              <a:t>2026/2/26</a:t>
            </a:fld>
            <a:endParaRPr kumimoji="1" lang="ja-JP"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AD42A58-B4D9-4981-9CCD-B973205798A3}" type="slidenum">
              <a:rPr kumimoji="1" lang="ja-JP" altLang="en-US" smtClean="0"/>
              <a:t>‹#›</a:t>
            </a:fld>
            <a:endParaRPr kumimoji="1" lang="ja-JP" altLang="en-US"/>
          </a:p>
        </p:txBody>
      </p:sp>
    </p:spTree>
    <p:extLst>
      <p:ext uri="{BB962C8B-B14F-4D97-AF65-F5344CB8AC3E}">
        <p14:creationId xmlns:p14="http://schemas.microsoft.com/office/powerpoint/2010/main" val="4166349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media" Target="../media/media2.wav"/><Relationship Id="rId7" Type="http://schemas.openxmlformats.org/officeDocument/2006/relationships/image" Target="../media/image1.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2.wav"/></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microsoft.com/office/2007/relationships/media" Target="../media/media4.wav"/><Relationship Id="rId7" Type="http://schemas.openxmlformats.org/officeDocument/2006/relationships/slideLayout" Target="../slideLayouts/slideLayout2.xml"/><Relationship Id="rId12" Type="http://schemas.openxmlformats.org/officeDocument/2006/relationships/image" Target="../media/image1.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media5.wav"/><Relationship Id="rId11" Type="http://schemas.openxmlformats.org/officeDocument/2006/relationships/image" Target="../media/image4.jpeg"/><Relationship Id="rId5" Type="http://schemas.microsoft.com/office/2007/relationships/media" Target="../media/media5.wav"/><Relationship Id="rId10" Type="http://schemas.openxmlformats.org/officeDocument/2006/relationships/image" Target="../media/image3.jpeg"/><Relationship Id="rId4" Type="http://schemas.openxmlformats.org/officeDocument/2006/relationships/audio" Target="../media/media4.wav"/><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DB1E6-99F2-7C59-B004-DEF63AC2C5B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5D95BFE-2FBA-33E4-7C5D-F3A65C1226BD}"/>
              </a:ext>
            </a:extLst>
          </p:cNvPr>
          <p:cNvSpPr>
            <a:spLocks noGrp="1"/>
          </p:cNvSpPr>
          <p:nvPr>
            <p:ph type="title"/>
          </p:nvPr>
        </p:nvSpPr>
        <p:spPr/>
        <p:txBody>
          <a:bodyPr/>
          <a:lstStyle/>
          <a:p>
            <a:r>
              <a:rPr kumimoji="1" lang="ja-JP" altLang="en-US"/>
              <a:t>講義６</a:t>
            </a:r>
            <a:br>
              <a:rPr kumimoji="1" lang="en-US" altLang="ja-JP"/>
            </a:br>
            <a:r>
              <a:rPr lang="ja-JP" altLang="en-US"/>
              <a:t>除染実習</a:t>
            </a:r>
            <a:endParaRPr kumimoji="1" lang="ja-JP" altLang="en-US"/>
          </a:p>
        </p:txBody>
      </p:sp>
      <p:sp>
        <p:nvSpPr>
          <p:cNvPr id="3" name="テキスト プレースホルダー 2">
            <a:extLst>
              <a:ext uri="{FF2B5EF4-FFF2-40B4-BE49-F238E27FC236}">
                <a16:creationId xmlns:a16="http://schemas.microsoft.com/office/drawing/2014/main" id="{A415A689-8B5F-9908-FF10-27CCDA342F81}"/>
              </a:ext>
            </a:extLst>
          </p:cNvPr>
          <p:cNvSpPr>
            <a:spLocks noGrp="1"/>
          </p:cNvSpPr>
          <p:nvPr>
            <p:ph type="body" idx="1"/>
          </p:nvPr>
        </p:nvSpPr>
        <p:spPr/>
        <p:txBody>
          <a:bodyPr vert="horz" lIns="91440" tIns="45720" rIns="91440" bIns="45720" rtlCol="0" anchor="t">
            <a:normAutofit/>
          </a:bodyPr>
          <a:lstStyle/>
          <a:p>
            <a:r>
              <a:rPr kumimoji="1" lang="ja-JP" altLang="en-US">
                <a:ea typeface="游ゴシック"/>
              </a:rPr>
              <a:t>講師養成研修</a:t>
            </a:r>
            <a:r>
              <a:rPr lang="ja-JP"/>
              <a:t>　</a:t>
            </a:r>
            <a:r>
              <a:rPr lang="en-US" altLang="ja-JP">
                <a:ea typeface="Calibri"/>
              </a:rPr>
              <a:t>Ver.202602</a:t>
            </a:r>
            <a:endParaRPr kumimoji="1" lang="ja-JP" altLang="en-US"/>
          </a:p>
        </p:txBody>
      </p:sp>
    </p:spTree>
    <p:extLst>
      <p:ext uri="{BB962C8B-B14F-4D97-AF65-F5344CB8AC3E}">
        <p14:creationId xmlns:p14="http://schemas.microsoft.com/office/powerpoint/2010/main" val="660478190"/>
      </p:ext>
    </p:extLst>
  </p:cSld>
  <p:clrMapOvr>
    <a:masterClrMapping/>
  </p:clrMapOvr>
  <mc:AlternateContent xmlns:mc="http://schemas.openxmlformats.org/markup-compatibility/2006" xmlns:p14="http://schemas.microsoft.com/office/powerpoint/2010/main">
    <mc:Choice Requires="p14">
      <p:transition spd="slow" p14:dur="3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FB6AA-C9D5-844E-B289-7A3C72081447}"/>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70165C5-5780-608A-AE87-F9C55B9169D7}"/>
              </a:ext>
            </a:extLst>
          </p:cNvPr>
          <p:cNvSpPr>
            <a:spLocks noGrp="1"/>
          </p:cNvSpPr>
          <p:nvPr>
            <p:ph type="title"/>
          </p:nvPr>
        </p:nvSpPr>
        <p:spPr/>
        <p:txBody>
          <a:bodyPr/>
          <a:lstStyle/>
          <a:p>
            <a:r>
              <a:rPr lang="ja-JP" altLang="en-US"/>
              <a:t>除染実習</a:t>
            </a:r>
          </a:p>
        </p:txBody>
      </p:sp>
      <p:sp>
        <p:nvSpPr>
          <p:cNvPr id="5" name="コンテンツ プレースホルダー 4">
            <a:extLst>
              <a:ext uri="{FF2B5EF4-FFF2-40B4-BE49-F238E27FC236}">
                <a16:creationId xmlns:a16="http://schemas.microsoft.com/office/drawing/2014/main" id="{1F3959C3-9117-208E-06F1-821611C0C313}"/>
              </a:ext>
            </a:extLst>
          </p:cNvPr>
          <p:cNvSpPr>
            <a:spLocks noGrp="1"/>
          </p:cNvSpPr>
          <p:nvPr>
            <p:ph idx="1"/>
          </p:nvPr>
        </p:nvSpPr>
        <p:spPr>
          <a:xfrm>
            <a:off x="337050" y="961902"/>
            <a:ext cx="8469900" cy="3907753"/>
          </a:xfrm>
        </p:spPr>
        <p:txBody>
          <a:bodyPr>
            <a:normAutofit lnSpcReduction="10000"/>
          </a:bodyPr>
          <a:lstStyle/>
          <a:p>
            <a:pPr marL="1208485" indent="-1208485">
              <a:buNone/>
            </a:pPr>
            <a:r>
              <a:rPr lang="en-US" altLang="ja-JP" sz="2400" dirty="0"/>
              <a:t>【</a:t>
            </a:r>
            <a:r>
              <a:rPr lang="ja-JP" altLang="en-US" sz="2400"/>
              <a:t>目的</a:t>
            </a:r>
            <a:r>
              <a:rPr lang="en-US" altLang="ja-JP" sz="2400" dirty="0"/>
              <a:t>】</a:t>
            </a:r>
            <a:r>
              <a:rPr lang="ja-JP" altLang="en-US" sz="2400"/>
              <a:t>除染時の汚染拡大を確認し、除染後の水の管理、汚染検査の注意点を習得する。</a:t>
            </a:r>
            <a:endParaRPr lang="en-US" altLang="ja-JP" sz="2400" dirty="0"/>
          </a:p>
          <a:p>
            <a:pPr marL="0" indent="0">
              <a:buNone/>
            </a:pPr>
            <a:r>
              <a:rPr lang="en-US" altLang="ja-JP" sz="2400" dirty="0"/>
              <a:t>【</a:t>
            </a:r>
            <a:r>
              <a:rPr lang="ja-JP" altLang="en-US" sz="2400"/>
              <a:t>時間</a:t>
            </a:r>
            <a:r>
              <a:rPr lang="en-US" altLang="ja-JP" sz="2400" dirty="0"/>
              <a:t>】40</a:t>
            </a:r>
            <a:r>
              <a:rPr lang="ja-JP" altLang="en-US" sz="2400"/>
              <a:t>分</a:t>
            </a:r>
            <a:endParaRPr lang="en-US" altLang="ja-JP" sz="2400" dirty="0"/>
          </a:p>
          <a:p>
            <a:pPr marL="0" indent="0">
              <a:buNone/>
            </a:pPr>
            <a:r>
              <a:rPr lang="en-US" altLang="ja-JP" sz="2400" dirty="0"/>
              <a:t>【</a:t>
            </a:r>
            <a:r>
              <a:rPr lang="ja-JP" altLang="en-US" sz="2400"/>
              <a:t>準備</a:t>
            </a:r>
            <a:r>
              <a:rPr lang="en-US" altLang="ja-JP" sz="2400" dirty="0"/>
              <a:t>】</a:t>
            </a:r>
          </a:p>
          <a:p>
            <a:pPr marL="541735" indent="-163116">
              <a:lnSpc>
                <a:spcPct val="100000"/>
              </a:lnSpc>
              <a:spcBef>
                <a:spcPts val="0"/>
              </a:spcBef>
            </a:pPr>
            <a:r>
              <a:rPr lang="ja-JP" altLang="en-US" sz="2400"/>
              <a:t>マネキン、模擬創傷貼付；脱衣用の衣服を着用させる。</a:t>
            </a:r>
          </a:p>
          <a:p>
            <a:pPr marL="541735" indent="-163116">
              <a:lnSpc>
                <a:spcPct val="100000"/>
              </a:lnSpc>
              <a:spcBef>
                <a:spcPts val="0"/>
              </a:spcBef>
            </a:pPr>
            <a:r>
              <a:rPr lang="ja-JP" altLang="en-US" sz="2400"/>
              <a:t>蛍光剤、ブラックライト；手洗い実習用を使用</a:t>
            </a:r>
            <a:endParaRPr lang="en-US" altLang="ja-JP" sz="2400" dirty="0"/>
          </a:p>
          <a:p>
            <a:pPr marL="541735" indent="-163116">
              <a:lnSpc>
                <a:spcPct val="100000"/>
              </a:lnSpc>
              <a:spcBef>
                <a:spcPts val="0"/>
              </a:spcBef>
            </a:pPr>
            <a:r>
              <a:rPr lang="ja-JP" altLang="en-US" sz="2400"/>
              <a:t>除染資機材一式、ゴミ箱</a:t>
            </a:r>
            <a:endParaRPr lang="en-US" altLang="ja-JP" sz="2400" dirty="0"/>
          </a:p>
          <a:p>
            <a:pPr marL="541735" indent="-163116">
              <a:lnSpc>
                <a:spcPct val="100000"/>
              </a:lnSpc>
              <a:spcBef>
                <a:spcPts val="0"/>
              </a:spcBef>
            </a:pPr>
            <a:r>
              <a:rPr lang="ja-JP" altLang="en-US" sz="2400"/>
              <a:t>防護装備；ディスポーザブルエプロン、ディスポーザブル手袋等</a:t>
            </a:r>
            <a:endParaRPr lang="en-US" altLang="ja-JP" sz="2400" dirty="0"/>
          </a:p>
          <a:p>
            <a:pPr marL="541735" indent="-163116">
              <a:lnSpc>
                <a:spcPct val="100000"/>
              </a:lnSpc>
              <a:spcBef>
                <a:spcPts val="0"/>
              </a:spcBef>
            </a:pPr>
            <a:r>
              <a:rPr lang="ja-JP" altLang="en-US" sz="2400"/>
              <a:t>床、ストレッチャーの養生；蛍光剤が飛び散るため適宜実施</a:t>
            </a:r>
            <a:endParaRPr lang="en-US" altLang="ja-JP" sz="2400" dirty="0"/>
          </a:p>
        </p:txBody>
      </p:sp>
      <p:sp>
        <p:nvSpPr>
          <p:cNvPr id="2" name="テキスト ボックス 1">
            <a:extLst>
              <a:ext uri="{FF2B5EF4-FFF2-40B4-BE49-F238E27FC236}">
                <a16:creationId xmlns:a16="http://schemas.microsoft.com/office/drawing/2014/main" id="{E91AA421-9CC4-A4B3-D3A6-D617AB2642E8}"/>
              </a:ext>
            </a:extLst>
          </p:cNvPr>
          <p:cNvSpPr txBox="1"/>
          <p:nvPr/>
        </p:nvSpPr>
        <p:spPr>
          <a:xfrm>
            <a:off x="8486128" y="0"/>
            <a:ext cx="574196" cy="2482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1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講義６</a:t>
            </a:r>
          </a:p>
        </p:txBody>
      </p:sp>
      <p:pic>
        <p:nvPicPr>
          <p:cNvPr id="6" name="講師-講義6-1-1">
            <a:hlinkClick r:id="" action="ppaction://media"/>
            <a:extLst>
              <a:ext uri="{FF2B5EF4-FFF2-40B4-BE49-F238E27FC236}">
                <a16:creationId xmlns:a16="http://schemas.microsoft.com/office/drawing/2014/main" id="{5112DE45-B2BC-8986-5FDB-19C239B2EC7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386200" y="4330700"/>
            <a:ext cx="812800" cy="812800"/>
          </a:xfrm>
          <a:prstGeom prst="rect">
            <a:avLst/>
          </a:prstGeom>
        </p:spPr>
      </p:pic>
      <p:pic>
        <p:nvPicPr>
          <p:cNvPr id="7" name="講師-講義6-1-2">
            <a:hlinkClick r:id="" action="ppaction://media"/>
            <a:extLst>
              <a:ext uri="{FF2B5EF4-FFF2-40B4-BE49-F238E27FC236}">
                <a16:creationId xmlns:a16="http://schemas.microsoft.com/office/drawing/2014/main" id="{CAAE085A-DEC8-5118-A40F-93B7B40C369F}"/>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290284" y="4330700"/>
            <a:ext cx="812800" cy="812800"/>
          </a:xfrm>
          <a:prstGeom prst="rect">
            <a:avLst/>
          </a:prstGeom>
        </p:spPr>
      </p:pic>
    </p:spTree>
    <p:extLst>
      <p:ext uri="{BB962C8B-B14F-4D97-AF65-F5344CB8AC3E}">
        <p14:creationId xmlns:p14="http://schemas.microsoft.com/office/powerpoint/2010/main" val="588509494"/>
      </p:ext>
    </p:extLst>
  </p:cSld>
  <p:clrMapOvr>
    <a:masterClrMapping/>
  </p:clrMapOvr>
  <mc:AlternateContent xmlns:mc="http://schemas.openxmlformats.org/markup-compatibility/2006" xmlns:p14="http://schemas.microsoft.com/office/powerpoint/2010/main">
    <mc:Choice Requires="p14">
      <p:transition spd="slow" p14:dur="2000" advClick="0" advTm="121000"/>
    </mc:Choice>
    <mc:Fallback xmlns="">
      <p:transition spd="slow" advClick="0" advTm="12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490" fill="hold"/>
                                        <p:tgtEl>
                                          <p:spTgt spid="6"/>
                                        </p:tgtEl>
                                      </p:cBhvr>
                                    </p:cmd>
                                  </p:childTnLst>
                                </p:cTn>
                              </p:par>
                            </p:childTnLst>
                          </p:cTn>
                        </p:par>
                        <p:par>
                          <p:cTn id="7" fill="hold">
                            <p:stCondLst>
                              <p:cond delay="54490"/>
                            </p:stCondLst>
                            <p:childTnLst>
                              <p:par>
                                <p:cTn id="8" presetID="1" presetClass="mediacall" presetSubtype="0" fill="hold" nodeType="afterEffect">
                                  <p:stCondLst>
                                    <p:cond delay="0"/>
                                  </p:stCondLst>
                                  <p:childTnLst>
                                    <p:cmd type="call" cmd="playFrom(0.0)">
                                      <p:cBhvr>
                                        <p:cTn id="9" dur="612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1574A7-325A-524D-B98E-E3D52A180E5D}"/>
              </a:ext>
            </a:extLst>
          </p:cNvPr>
          <p:cNvSpPr>
            <a:spLocks noGrp="1"/>
          </p:cNvSpPr>
          <p:nvPr>
            <p:ph type="title"/>
          </p:nvPr>
        </p:nvSpPr>
        <p:spPr/>
        <p:txBody>
          <a:bodyPr>
            <a:normAutofit/>
          </a:bodyPr>
          <a:lstStyle/>
          <a:p>
            <a:r>
              <a:rPr kumimoji="1" lang="ja-JP" altLang="en-US"/>
              <a:t>除染実習</a:t>
            </a:r>
            <a:r>
              <a:rPr lang="en-US" altLang="ja-JP"/>
              <a:t>【</a:t>
            </a:r>
            <a:r>
              <a:rPr lang="ja-JP" altLang="en-US"/>
              <a:t>内容・手順</a:t>
            </a:r>
            <a:r>
              <a:rPr lang="en-US" altLang="ja-JP"/>
              <a:t>】</a:t>
            </a:r>
            <a:endParaRPr kumimoji="1" lang="ja-JP" altLang="en-US"/>
          </a:p>
        </p:txBody>
      </p:sp>
      <p:pic>
        <p:nvPicPr>
          <p:cNvPr id="4" name="図 3">
            <a:extLst>
              <a:ext uri="{FF2B5EF4-FFF2-40B4-BE49-F238E27FC236}">
                <a16:creationId xmlns:a16="http://schemas.microsoft.com/office/drawing/2014/main" id="{6FE778A9-0A74-CE4B-9F23-9FE6B588323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770402" y="3723224"/>
            <a:ext cx="1768316" cy="1325404"/>
          </a:xfrm>
          <a:prstGeom prst="rect">
            <a:avLst/>
          </a:prstGeom>
        </p:spPr>
      </p:pic>
      <p:pic>
        <p:nvPicPr>
          <p:cNvPr id="5" name="図 4">
            <a:extLst>
              <a:ext uri="{FF2B5EF4-FFF2-40B4-BE49-F238E27FC236}">
                <a16:creationId xmlns:a16="http://schemas.microsoft.com/office/drawing/2014/main" id="{3CFABA7A-BE3D-C641-89ED-7E2D17671FFD}"/>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619828" y="3722986"/>
            <a:ext cx="1768316" cy="1325880"/>
          </a:xfrm>
          <a:prstGeom prst="rect">
            <a:avLst/>
          </a:prstGeom>
        </p:spPr>
      </p:pic>
      <p:sp>
        <p:nvSpPr>
          <p:cNvPr id="6" name="テキスト ボックス 5">
            <a:extLst>
              <a:ext uri="{FF2B5EF4-FFF2-40B4-BE49-F238E27FC236}">
                <a16:creationId xmlns:a16="http://schemas.microsoft.com/office/drawing/2014/main" id="{FDAE3433-E1EE-934F-A106-A258E21AFD4D}"/>
              </a:ext>
            </a:extLst>
          </p:cNvPr>
          <p:cNvSpPr txBox="1"/>
          <p:nvPr/>
        </p:nvSpPr>
        <p:spPr>
          <a:xfrm>
            <a:off x="337050" y="954479"/>
            <a:ext cx="8469900" cy="2862322"/>
          </a:xfrm>
          <a:prstGeom prst="rect">
            <a:avLst/>
          </a:prstGeom>
          <a:noFill/>
        </p:spPr>
        <p:txBody>
          <a:bodyPr wrap="square" rtlCol="0">
            <a:spAutoFit/>
          </a:bodyPr>
          <a:lstStyle/>
          <a:p>
            <a:pPr marL="342900" marR="0" lvl="0" indent="-209550" algn="l" defTabSz="457200" rtl="0" eaLnBrk="1" fontAlgn="auto" latinLnBrk="0" hangingPunct="1">
              <a:lnSpc>
                <a:spcPct val="100000"/>
              </a:lnSpc>
              <a:spcBef>
                <a:spcPts val="0"/>
              </a:spcBef>
              <a:spcAft>
                <a:spcPts val="0"/>
              </a:spcAft>
              <a:buClrTx/>
              <a:buSzTx/>
              <a:buFont typeface="+mj-lt"/>
              <a:buAutoNum type="arabicPeriod"/>
              <a:tabLst/>
              <a:defRPr/>
            </a:pP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受講生が防護装備を着用</a:t>
            </a:r>
            <a:endParaRPr kumimoji="0"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a:p>
            <a:pPr marL="342900" marR="0" lvl="0" indent="-209550" algn="l" defTabSz="457200" rtl="0" eaLnBrk="1" fontAlgn="auto" latinLnBrk="0" hangingPunct="1">
              <a:lnSpc>
                <a:spcPct val="100000"/>
              </a:lnSpc>
              <a:spcBef>
                <a:spcPts val="0"/>
              </a:spcBef>
              <a:spcAft>
                <a:spcPts val="0"/>
              </a:spcAft>
              <a:buClrTx/>
              <a:buSzTx/>
              <a:buFont typeface="+mj-lt"/>
              <a:buAutoNum type="arabicPeriod"/>
              <a:tabLst/>
              <a:defRPr/>
            </a:pP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マネキンの脱衣；</a:t>
            </a:r>
            <a:r>
              <a:rPr kumimoji="0" lang="ja-JP" altLang="en-US" sz="1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34" charset="-128"/>
                <a:cs typeface="+mn-cs"/>
              </a:rPr>
              <a:t>衣服を裁断したハサミの置き場所に注意。</a:t>
            </a:r>
            <a:endParaRPr kumimoji="0" lang="en-US" altLang="ja-JP" sz="1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34" charset="-128"/>
              <a:cs typeface="+mn-cs"/>
            </a:endParaRPr>
          </a:p>
          <a:p>
            <a:pPr marL="342900" marR="0" lvl="0" indent="-209550" algn="l" defTabSz="457200" rtl="0" eaLnBrk="1" fontAlgn="auto" latinLnBrk="0" hangingPunct="1">
              <a:lnSpc>
                <a:spcPct val="100000"/>
              </a:lnSpc>
              <a:spcBef>
                <a:spcPts val="0"/>
              </a:spcBef>
              <a:spcAft>
                <a:spcPts val="0"/>
              </a:spcAft>
              <a:buClrTx/>
              <a:buSzTx/>
              <a:buFont typeface="+mj-lt"/>
              <a:buAutoNum type="arabicPeriod"/>
              <a:tabLst/>
              <a:defRPr/>
            </a:pP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ブラックライトによる受講生の防護服に付着した蛍光剤の確認；</a:t>
            </a:r>
            <a:r>
              <a:rPr kumimoji="0" lang="ja-JP" altLang="en-US" sz="1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34" charset="-128"/>
                <a:cs typeface="+mn-cs"/>
              </a:rPr>
              <a:t>脱衣時に最も汚染が広がりやすいことを認識する。ハサミの汚染も確認する。</a:t>
            </a:r>
          </a:p>
          <a:p>
            <a:pPr marL="342900" marR="0" lvl="0" indent="-209550" algn="l" defTabSz="457200" rtl="0" eaLnBrk="1" fontAlgn="auto" latinLnBrk="0" hangingPunct="1">
              <a:lnSpc>
                <a:spcPct val="100000"/>
              </a:lnSpc>
              <a:spcBef>
                <a:spcPts val="0"/>
              </a:spcBef>
              <a:spcAft>
                <a:spcPts val="0"/>
              </a:spcAft>
              <a:buClrTx/>
              <a:buSzTx/>
              <a:buFont typeface="+mj-lt"/>
              <a:buAutoNum type="arabicPeriod"/>
              <a:tabLst/>
              <a:defRPr/>
            </a:pP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創傷汚染をブラックライトで確認；</a:t>
            </a:r>
            <a:r>
              <a:rPr kumimoji="0" lang="ja-JP" altLang="en-US" sz="1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34" charset="-128"/>
                <a:cs typeface="+mn-cs"/>
              </a:rPr>
              <a:t>実際には目視で確認できないので、汚染検査で創傷周辺にも汚染があることを検査と除染の各担当者間で情報共有を明確にすることを説明する。</a:t>
            </a:r>
            <a:endParaRPr kumimoji="0" lang="en-US" altLang="ja-JP" sz="1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34" charset="-128"/>
              <a:cs typeface="+mn-cs"/>
            </a:endParaRPr>
          </a:p>
          <a:p>
            <a:pPr marL="342900" marR="0" lvl="0" indent="-209550" algn="l" defTabSz="457200" rtl="0" eaLnBrk="1" fontAlgn="auto" latinLnBrk="0" hangingPunct="1">
              <a:lnSpc>
                <a:spcPct val="100000"/>
              </a:lnSpc>
              <a:spcBef>
                <a:spcPts val="0"/>
              </a:spcBef>
              <a:spcAft>
                <a:spcPts val="0"/>
              </a:spcAft>
              <a:buClrTx/>
              <a:buSzTx/>
              <a:buFont typeface="+mj-lt"/>
              <a:buAutoNum type="arabicPeriod"/>
              <a:tabLst/>
              <a:defRPr/>
            </a:pP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除染</a:t>
            </a:r>
            <a:r>
              <a:rPr kumimoji="0"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a:t>
            </a: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周辺はラミシーツで覆い、汚染拡大防止する</a:t>
            </a:r>
            <a:r>
              <a:rPr kumimoji="0"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a:t>
            </a:r>
          </a:p>
          <a:p>
            <a:pPr marL="342900" marR="0" lvl="0" indent="-209550" algn="l" defTabSz="457200" rtl="0" eaLnBrk="1" fontAlgn="auto" latinLnBrk="0" hangingPunct="1">
              <a:lnSpc>
                <a:spcPct val="100000"/>
              </a:lnSpc>
              <a:spcBef>
                <a:spcPts val="0"/>
              </a:spcBef>
              <a:spcAft>
                <a:spcPts val="0"/>
              </a:spcAft>
              <a:buClrTx/>
              <a:buSzTx/>
              <a:buFont typeface="+mj-lt"/>
              <a:buAutoNum type="arabicPeriod"/>
              <a:tabLst/>
              <a:defRPr/>
            </a:pP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除染後の確認；</a:t>
            </a:r>
            <a:r>
              <a:rPr kumimoji="0" lang="ja-JP" altLang="en-US" sz="1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34" charset="-128"/>
                <a:cs typeface="+mn-cs"/>
              </a:rPr>
              <a:t>周辺への水の飛び散りを確認し、汚染拡大防止が必要であることを認識する。</a:t>
            </a:r>
          </a:p>
        </p:txBody>
      </p:sp>
      <p:pic>
        <p:nvPicPr>
          <p:cNvPr id="7" name="図 6">
            <a:extLst>
              <a:ext uri="{FF2B5EF4-FFF2-40B4-BE49-F238E27FC236}">
                <a16:creationId xmlns:a16="http://schemas.microsoft.com/office/drawing/2014/main" id="{EA689609-B124-B74C-989A-2FE1C7627AA8}"/>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4469254" y="3722986"/>
            <a:ext cx="1768316" cy="1326237"/>
          </a:xfrm>
          <a:prstGeom prst="rect">
            <a:avLst/>
          </a:prstGeom>
        </p:spPr>
      </p:pic>
      <p:sp>
        <p:nvSpPr>
          <p:cNvPr id="8" name="テキスト ボックス 7">
            <a:extLst>
              <a:ext uri="{FF2B5EF4-FFF2-40B4-BE49-F238E27FC236}">
                <a16:creationId xmlns:a16="http://schemas.microsoft.com/office/drawing/2014/main" id="{D124CFB7-6C5F-A745-A871-608ECDA50F2A}"/>
              </a:ext>
            </a:extLst>
          </p:cNvPr>
          <p:cNvSpPr txBox="1"/>
          <p:nvPr/>
        </p:nvSpPr>
        <p:spPr>
          <a:xfrm>
            <a:off x="6733268" y="3461899"/>
            <a:ext cx="200297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除染後は吸水シート、ブラシに汚染があることを確認できる。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除染の水の管理や除染後の汚染検査での注意を説明する。</a:t>
            </a:r>
          </a:p>
        </p:txBody>
      </p:sp>
      <p:sp>
        <p:nvSpPr>
          <p:cNvPr id="3" name="テキスト ボックス 2">
            <a:extLst>
              <a:ext uri="{FF2B5EF4-FFF2-40B4-BE49-F238E27FC236}">
                <a16:creationId xmlns:a16="http://schemas.microsoft.com/office/drawing/2014/main" id="{799B1795-D2C7-586D-5EE3-B350A9ED89A3}"/>
              </a:ext>
            </a:extLst>
          </p:cNvPr>
          <p:cNvSpPr txBox="1"/>
          <p:nvPr/>
        </p:nvSpPr>
        <p:spPr>
          <a:xfrm>
            <a:off x="8486128" y="0"/>
            <a:ext cx="574196" cy="2482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1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講義６</a:t>
            </a:r>
          </a:p>
        </p:txBody>
      </p:sp>
      <p:pic>
        <p:nvPicPr>
          <p:cNvPr id="13" name="講師-講義6-2-1">
            <a:hlinkClick r:id="" action="ppaction://media"/>
            <a:extLst>
              <a:ext uri="{FF2B5EF4-FFF2-40B4-BE49-F238E27FC236}">
                <a16:creationId xmlns:a16="http://schemas.microsoft.com/office/drawing/2014/main" id="{943A208C-8B05-CD57-CD51-9CEF51AB3D6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20168" y="4330700"/>
            <a:ext cx="812800" cy="812800"/>
          </a:xfrm>
          <a:prstGeom prst="rect">
            <a:avLst/>
          </a:prstGeom>
        </p:spPr>
      </p:pic>
      <p:pic>
        <p:nvPicPr>
          <p:cNvPr id="14" name="講師-講義6-2-2">
            <a:hlinkClick r:id="" action="ppaction://media"/>
            <a:extLst>
              <a:ext uri="{FF2B5EF4-FFF2-40B4-BE49-F238E27FC236}">
                <a16:creationId xmlns:a16="http://schemas.microsoft.com/office/drawing/2014/main" id="{89AABAB1-E010-3778-8B0B-FC3766D0C5D3}"/>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375684" y="4330700"/>
            <a:ext cx="812800" cy="812800"/>
          </a:xfrm>
          <a:prstGeom prst="rect">
            <a:avLst/>
          </a:prstGeom>
        </p:spPr>
      </p:pic>
      <p:pic>
        <p:nvPicPr>
          <p:cNvPr id="15" name="講師-講義6-2-3">
            <a:hlinkClick r:id="" action="ppaction://media"/>
            <a:extLst>
              <a:ext uri="{FF2B5EF4-FFF2-40B4-BE49-F238E27FC236}">
                <a16:creationId xmlns:a16="http://schemas.microsoft.com/office/drawing/2014/main" id="{D9E26A19-27CA-6A14-5477-2F45637BFB5B}"/>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8331200" y="4330700"/>
            <a:ext cx="812800" cy="812800"/>
          </a:xfrm>
          <a:prstGeom prst="rect">
            <a:avLst/>
          </a:prstGeom>
        </p:spPr>
      </p:pic>
    </p:spTree>
    <p:extLst>
      <p:ext uri="{BB962C8B-B14F-4D97-AF65-F5344CB8AC3E}">
        <p14:creationId xmlns:p14="http://schemas.microsoft.com/office/powerpoint/2010/main" val="532247269"/>
      </p:ext>
    </p:extLst>
  </p:cSld>
  <p:clrMapOvr>
    <a:masterClrMapping/>
  </p:clrMapOvr>
  <mc:AlternateContent xmlns:mc="http://schemas.openxmlformats.org/markup-compatibility/2006" xmlns:p14="http://schemas.microsoft.com/office/powerpoint/2010/main">
    <mc:Choice Requires="p14">
      <p:transition spd="slow" p14:dur="2000" advClick="0" advTm="238000"/>
    </mc:Choice>
    <mc:Fallback xmlns="">
      <p:transition spd="slow" advClick="0" advTm="2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50" fill="hold"/>
                                        <p:tgtEl>
                                          <p:spTgt spid="13"/>
                                        </p:tgtEl>
                                      </p:cBhvr>
                                    </p:cmd>
                                  </p:childTnLst>
                                </p:cTn>
                              </p:par>
                            </p:childTnLst>
                          </p:cTn>
                        </p:par>
                        <p:par>
                          <p:cTn id="7" fill="hold">
                            <p:stCondLst>
                              <p:cond delay="100050"/>
                            </p:stCondLst>
                            <p:childTnLst>
                              <p:par>
                                <p:cTn id="8" presetID="1" presetClass="mediacall" presetSubtype="0" fill="hold" nodeType="afterEffect">
                                  <p:stCondLst>
                                    <p:cond delay="0"/>
                                  </p:stCondLst>
                                  <p:childTnLst>
                                    <p:cmd type="call" cmd="playFrom(0.0)">
                                      <p:cBhvr>
                                        <p:cTn id="9" dur="103250" fill="hold"/>
                                        <p:tgtEl>
                                          <p:spTgt spid="14"/>
                                        </p:tgtEl>
                                      </p:cBhvr>
                                    </p:cmd>
                                  </p:childTnLst>
                                </p:cTn>
                              </p:par>
                            </p:childTnLst>
                          </p:cTn>
                        </p:par>
                        <p:par>
                          <p:cTn id="10" fill="hold">
                            <p:stCondLst>
                              <p:cond delay="203300"/>
                            </p:stCondLst>
                            <p:childTnLst>
                              <p:par>
                                <p:cTn id="11" presetID="1" presetClass="mediacall" presetSubtype="0" fill="hold" nodeType="afterEffect">
                                  <p:stCondLst>
                                    <p:cond delay="0"/>
                                  </p:stCondLst>
                                  <p:childTnLst>
                                    <p:cmd type="call" cmd="playFrom(0.0)">
                                      <p:cBhvr>
                                        <p:cTn id="12" dur="3049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13"/>
                </p:tgtEl>
              </p:cMediaNode>
            </p:audio>
            <p:audio>
              <p:cMediaNode vol="80000" showWhenStopped="0">
                <p:cTn id="14" fill="hold" display="0">
                  <p:stCondLst>
                    <p:cond delay="indefinite"/>
                  </p:stCondLst>
                  <p:endCondLst>
                    <p:cond evt="onStopAudio" delay="0">
                      <p:tgtEl>
                        <p:sldTgt/>
                      </p:tgtEl>
                    </p:cond>
                  </p:endCondLst>
                </p:cTn>
                <p:tgtEl>
                  <p:spTgt spid="14"/>
                </p:tgtEl>
              </p:cMediaNode>
            </p:audio>
            <p:audio>
              <p:cMediaNode vol="80000" showWhenStopped="0">
                <p:cTn id="15"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e4de2b-ed32-4cfd-86cc-3daf7de81874">
      <Terms xmlns="http://schemas.microsoft.com/office/infopath/2007/PartnerControls"/>
    </lcf76f155ced4ddcb4097134ff3c332f>
    <TaxCatchAll xmlns="b5d13358-ba13-47f5-b1e3-fdcd6b69d120" xsi:nil="true"/>
    <SharedWithUsers xmlns="b5d13358-ba13-47f5-b1e3-fdcd6b69d12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9" ma:contentTypeDescription="新しいドキュメントを作成します。" ma:contentTypeScope="" ma:versionID="e17dd82ac5e3a5c2707f997b28250d8a">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b07365bde9cb931233e748ff3cd31903"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2A4143-DDBC-4BC6-B9DE-79D727F816E3}">
  <ds:schemaRefs>
    <ds:schemaRef ds:uri="http://schemas.microsoft.com/sharepoint/v3/contenttype/forms"/>
  </ds:schemaRefs>
</ds:datastoreItem>
</file>

<file path=customXml/itemProps2.xml><?xml version="1.0" encoding="utf-8"?>
<ds:datastoreItem xmlns:ds="http://schemas.openxmlformats.org/officeDocument/2006/customXml" ds:itemID="{BBD502AF-05A6-4F0E-A327-BDF958D9C19B}">
  <ds:schemaRefs>
    <ds:schemaRef ds:uri="http://schemas.microsoft.com/office/2006/metadata/properties"/>
    <ds:schemaRef ds:uri="http://schemas.microsoft.com/office/infopath/2007/PartnerControls"/>
    <ds:schemaRef ds:uri="9be4de2b-ed32-4cfd-86cc-3daf7de81874"/>
    <ds:schemaRef ds:uri="b5d13358-ba13-47f5-b1e3-fdcd6b69d120"/>
  </ds:schemaRefs>
</ds:datastoreItem>
</file>

<file path=customXml/itemProps3.xml><?xml version="1.0" encoding="utf-8"?>
<ds:datastoreItem xmlns:ds="http://schemas.openxmlformats.org/officeDocument/2006/customXml" ds:itemID="{830A7484-B782-4522-A172-238C091260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721</Words>
  <Application>Microsoft Office PowerPoint</Application>
  <PresentationFormat>画面に合わせる (16:9)</PresentationFormat>
  <Paragraphs>33</Paragraphs>
  <Slides>3</Slides>
  <Notes>3</Notes>
  <HiddenSlides>0</HiddenSlides>
  <MMClips>5</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游ゴシック</vt:lpstr>
      <vt:lpstr>Arial</vt:lpstr>
      <vt:lpstr>Calibri</vt:lpstr>
      <vt:lpstr>Calibri Light</vt:lpstr>
      <vt:lpstr>Office 2013 - 2022 テーマ</vt:lpstr>
      <vt:lpstr>講義６ 除染実習</vt:lpstr>
      <vt:lpstr>除染実習</vt:lpstr>
      <vt:lpstr>除染実習【内容・手順】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2026-01-26T00:42:13Z</dcterms:created>
  <dcterms:modified xsi:type="dcterms:W3CDTF">2026-02-25T23:48:44Z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0x0101009CDE00FD03F958428DD3CBF4A39D1F89</vt:lpwstr>
  </property>
  <property fmtid="{D5CDD505-2E9C-101B-9397-08002B2CF9AE}" pid="3" name="Order">
    <vt:r8>3710000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