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72" r:id="rId5"/>
  </p:sldMasterIdLst>
  <p:notesMasterIdLst>
    <p:notesMasterId r:id="rId10"/>
  </p:notesMasterIdLst>
  <p:sldIdLst>
    <p:sldId id="332" r:id="rId6"/>
    <p:sldId id="320" r:id="rId7"/>
    <p:sldId id="274" r:id="rId8"/>
    <p:sldId id="276" r:id="rId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2LNskReXtiWBUNQkNYEvwQ==" hashData="2Lu6uZN95I84+q+GMyX1u0K/usYI+QBNfK8GZbgiSAuHU3N+UHva+LLxHUv3aCIbbpwC6enxGneOiHFB4o5FX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F0BBE-FE49-22A0-EC4C-647C05D56AB5}" v="1" dt="2026-02-25T00:28:34.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44898"/>
  </p:normalViewPr>
  <p:slideViewPr>
    <p:cSldViewPr snapToGrid="0">
      <p:cViewPr varScale="1">
        <p:scale>
          <a:sx n="70" d="100"/>
          <a:sy n="70" d="100"/>
        </p:scale>
        <p:origin x="15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C18DB-2E5C-384B-8CB1-DEF287EBCF81}" type="datetimeFigureOut">
              <a:rPr kumimoji="1" lang="ja-JP" altLang="en-US" smtClean="0"/>
              <a:t>2026/2/26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B641A2-0AAD-EE46-A80B-58ED0E69437D}" type="slidenum">
              <a:rPr kumimoji="1" lang="ja-JP" altLang="en-US" smtClean="0"/>
              <a:t>‹#›</a:t>
            </a:fld>
            <a:endParaRPr kumimoji="1" lang="ja-JP" altLang="en-US"/>
          </a:p>
        </p:txBody>
      </p:sp>
    </p:spTree>
    <p:extLst>
      <p:ext uri="{BB962C8B-B14F-4D97-AF65-F5344CB8AC3E}">
        <p14:creationId xmlns:p14="http://schemas.microsoft.com/office/powerpoint/2010/main" val="2905915747"/>
      </p:ext>
    </p:extLst>
  </p:cSld>
  <p:clrMap bg1="lt1" tx1="dk1" bg2="lt2" tx2="dk2" accent1="accent1" accent2="accent2" accent3="accent3" accent4="accent4" accent5="accent5" accent6="accent6" hlink="hlink" folHlink="folHlink"/>
  <p:notesStyle>
    <a:lvl1pPr marL="0" algn="l" defTabSz="685800" rtl="0" eaLnBrk="1" latinLnBrk="0" hangingPunct="1">
      <a:defRPr kumimoji="1" sz="900" kern="1200">
        <a:solidFill>
          <a:schemeClr val="tx1"/>
        </a:solidFill>
        <a:latin typeface="+mn-lt"/>
        <a:ea typeface="+mn-ea"/>
        <a:cs typeface="+mn-cs"/>
      </a:defRPr>
    </a:lvl1pPr>
    <a:lvl2pPr marL="342900" algn="l" defTabSz="685800" rtl="0" eaLnBrk="1" latinLnBrk="0" hangingPunct="1">
      <a:defRPr kumimoji="1" sz="900" kern="1200">
        <a:solidFill>
          <a:schemeClr val="tx1"/>
        </a:solidFill>
        <a:latin typeface="+mn-lt"/>
        <a:ea typeface="+mn-ea"/>
        <a:cs typeface="+mn-cs"/>
      </a:defRPr>
    </a:lvl2pPr>
    <a:lvl3pPr marL="685800" algn="l" defTabSz="685800" rtl="0" eaLnBrk="1" latinLnBrk="0" hangingPunct="1">
      <a:defRPr kumimoji="1" sz="900" kern="1200">
        <a:solidFill>
          <a:schemeClr val="tx1"/>
        </a:solidFill>
        <a:latin typeface="+mn-lt"/>
        <a:ea typeface="+mn-ea"/>
        <a:cs typeface="+mn-cs"/>
      </a:defRPr>
    </a:lvl3pPr>
    <a:lvl4pPr marL="1028700" algn="l" defTabSz="685800" rtl="0" eaLnBrk="1" latinLnBrk="0" hangingPunct="1">
      <a:defRPr kumimoji="1" sz="900" kern="1200">
        <a:solidFill>
          <a:schemeClr val="tx1"/>
        </a:solidFill>
        <a:latin typeface="+mn-lt"/>
        <a:ea typeface="+mn-ea"/>
        <a:cs typeface="+mn-cs"/>
      </a:defRPr>
    </a:lvl4pPr>
    <a:lvl5pPr marL="1371600" algn="l" defTabSz="685800" rtl="0" eaLnBrk="1" latinLnBrk="0" hangingPunct="1">
      <a:defRPr kumimoji="1" sz="900" kern="1200">
        <a:solidFill>
          <a:schemeClr val="tx1"/>
        </a:solidFill>
        <a:latin typeface="+mn-lt"/>
        <a:ea typeface="+mn-ea"/>
        <a:cs typeface="+mn-cs"/>
      </a:defRPr>
    </a:lvl5pPr>
    <a:lvl6pPr marL="1714500" algn="l" defTabSz="685800" rtl="0" eaLnBrk="1" latinLnBrk="0" hangingPunct="1">
      <a:defRPr kumimoji="1" sz="900" kern="1200">
        <a:solidFill>
          <a:schemeClr val="tx1"/>
        </a:solidFill>
        <a:latin typeface="+mn-lt"/>
        <a:ea typeface="+mn-ea"/>
        <a:cs typeface="+mn-cs"/>
      </a:defRPr>
    </a:lvl6pPr>
    <a:lvl7pPr marL="2057400" algn="l" defTabSz="685800" rtl="0" eaLnBrk="1" latinLnBrk="0" hangingPunct="1">
      <a:defRPr kumimoji="1" sz="900" kern="1200">
        <a:solidFill>
          <a:schemeClr val="tx1"/>
        </a:solidFill>
        <a:latin typeface="+mn-lt"/>
        <a:ea typeface="+mn-ea"/>
        <a:cs typeface="+mn-cs"/>
      </a:defRPr>
    </a:lvl7pPr>
    <a:lvl8pPr marL="2400300" algn="l" defTabSz="685800" rtl="0" eaLnBrk="1" latinLnBrk="0" hangingPunct="1">
      <a:defRPr kumimoji="1" sz="900" kern="1200">
        <a:solidFill>
          <a:schemeClr val="tx1"/>
        </a:solidFill>
        <a:latin typeface="+mn-lt"/>
        <a:ea typeface="+mn-ea"/>
        <a:cs typeface="+mn-cs"/>
      </a:defRPr>
    </a:lvl8pPr>
    <a:lvl9pPr marL="2743200" algn="l" defTabSz="685800"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C38EC-DDED-4203-5D5D-7457E4C153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CA3FDD-0448-FC61-88C2-F16DCDE5758C}"/>
              </a:ext>
            </a:extLst>
          </p:cNvPr>
          <p:cNvSpPr>
            <a:spLocks noGrp="1" noRot="1" noChangeAspect="1"/>
          </p:cNvSpPr>
          <p:nvPr>
            <p:ph type="sldImg"/>
          </p:nvPr>
        </p:nvSpPr>
        <p:spPr>
          <a:xfrm>
            <a:off x="685800" y="630238"/>
            <a:ext cx="5486400" cy="3086100"/>
          </a:xfrm>
        </p:spPr>
      </p:sp>
      <p:sp>
        <p:nvSpPr>
          <p:cNvPr id="3" name="ノート プレースホルダー 2">
            <a:extLst>
              <a:ext uri="{FF2B5EF4-FFF2-40B4-BE49-F238E27FC236}">
                <a16:creationId xmlns:a16="http://schemas.microsoft.com/office/drawing/2014/main" id="{4D0ADC03-4556-8A4D-2A0D-564BCE523014}"/>
              </a:ext>
            </a:extLst>
          </p:cNvPr>
          <p:cNvSpPr>
            <a:spLocks noGrp="1"/>
          </p:cNvSpPr>
          <p:nvPr>
            <p:ph type="body" idx="1"/>
          </p:nvPr>
        </p:nvSpPr>
        <p:spPr/>
        <p:txBody>
          <a:bodyPr/>
          <a:lstStyle/>
          <a:p>
            <a:endParaRPr kumimoji="1" lang="en-US" altLang="ja-JP"/>
          </a:p>
        </p:txBody>
      </p:sp>
    </p:spTree>
    <p:extLst>
      <p:ext uri="{BB962C8B-B14F-4D97-AF65-F5344CB8AC3E}">
        <p14:creationId xmlns:p14="http://schemas.microsoft.com/office/powerpoint/2010/main" val="264337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a:t>被ばく医療の実習は、創傷汚染、外部被ばく、内部被ばくの処置や検査が必要となるシナリオを想定し、それぞれの要素の実習を組み合わせて、初療での診療の流れを理解することを目的とします。</a:t>
            </a:r>
            <a:endParaRPr kumimoji="1" lang="en-US" altLang="ja-JP" dirty="0"/>
          </a:p>
          <a:p>
            <a:r>
              <a:rPr kumimoji="1" lang="ja-JP" altLang="en-US"/>
              <a:t>準備としては、想定に基づいてマネキンにパウチしたマントルを付けた模擬創傷やパウチしたマントルを貼付します。通報内容、診療フローチャート、記録用紙を準備しておきます。また、鼻腔スワブ、ガーゼなどの測定結果、</a:t>
            </a:r>
            <a:r>
              <a:rPr kumimoji="1" lang="en-US" altLang="ja-JP" dirty="0"/>
              <a:t>WBC</a:t>
            </a:r>
            <a:r>
              <a:rPr kumimoji="1" lang="ja-JP" altLang="en-US"/>
              <a:t>の測定結果を事前に準備します。</a:t>
            </a:r>
            <a:endParaRPr kumimoji="1" lang="en-US" altLang="ja-JP" dirty="0"/>
          </a:p>
          <a:p>
            <a:endParaRPr kumimoji="1" lang="en-US" altLang="ja-JP" dirty="0"/>
          </a:p>
        </p:txBody>
      </p:sp>
    </p:spTree>
    <p:extLst>
      <p:ext uri="{BB962C8B-B14F-4D97-AF65-F5344CB8AC3E}">
        <p14:creationId xmlns:p14="http://schemas.microsoft.com/office/powerpoint/2010/main" val="838671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a:t>量研では２つのシナリオを準備しており、</a:t>
            </a:r>
            <a:r>
              <a:rPr kumimoji="1" lang="en-US" altLang="ja-JP" dirty="0"/>
              <a:t>2</a:t>
            </a:r>
            <a:r>
              <a:rPr kumimoji="1" lang="ja-JP" altLang="en-US"/>
              <a:t>回実習を行います。どちらも原子力発電所の管理区域内での事故で創傷汚染がある患者を受け入れるシナリオです。</a:t>
            </a:r>
            <a:endParaRPr kumimoji="1" lang="en-US" altLang="ja-JP" dirty="0"/>
          </a:p>
          <a:p>
            <a:r>
              <a:rPr kumimoji="1" lang="ja-JP" altLang="en-US"/>
              <a:t>１例目の患者想定としては、個人線量計の値</a:t>
            </a:r>
            <a:r>
              <a:rPr kumimoji="1" lang="en-US" altLang="ja-JP" dirty="0"/>
              <a:t>100µSv</a:t>
            </a:r>
            <a:r>
              <a:rPr kumimoji="1" lang="ja-JP" altLang="en-US"/>
              <a:t>、鼻腔スワブは陰性、除染後の</a:t>
            </a:r>
            <a:r>
              <a:rPr kumimoji="1" lang="en-US" altLang="ja-JP" dirty="0"/>
              <a:t>WBC</a:t>
            </a:r>
            <a:r>
              <a:rPr kumimoji="1" lang="ja-JP" altLang="en-US"/>
              <a:t>でも優位なアクティビティは検知しないシナリオです。この症例では、汚染がある患者対応の流れを確認します。</a:t>
            </a:r>
            <a:endParaRPr kumimoji="1" lang="en-US" altLang="ja-JP" dirty="0"/>
          </a:p>
          <a:p>
            <a:r>
              <a:rPr kumimoji="1" lang="ja-JP" altLang="en-US"/>
              <a:t>２例目の患者想定は、個人線量計の値が高値を示している状況にして、外部被ばくの前駆症状の確認や外部被ばくの診断のための検査計画なども検討します。また、</a:t>
            </a:r>
            <a:r>
              <a:rPr kumimoji="1" lang="en-US" altLang="ja-JP" dirty="0"/>
              <a:t>WBC</a:t>
            </a:r>
            <a:r>
              <a:rPr kumimoji="1" lang="ja-JP" altLang="en-US"/>
              <a:t>の結果で内部被ばくが判明した後の治療計画を検討します。</a:t>
            </a:r>
            <a:endParaRPr kumimoji="1" lang="en-US" altLang="ja-JP" dirty="0"/>
          </a:p>
          <a:p>
            <a:r>
              <a:rPr kumimoji="1" lang="ja-JP" altLang="en-US"/>
              <a:t>各参加者の地域を担当する高度被ばく医療支援センターを確認したり、連絡先を確認できるように準備しておきます。</a:t>
            </a:r>
            <a:endParaRPr kumimoji="1" lang="en-US" altLang="ja-JP" dirty="0"/>
          </a:p>
        </p:txBody>
      </p:sp>
    </p:spTree>
    <p:extLst>
      <p:ext uri="{BB962C8B-B14F-4D97-AF65-F5344CB8AC3E}">
        <p14:creationId xmlns:p14="http://schemas.microsoft.com/office/powerpoint/2010/main" val="918908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a:t>被ばく医療実習の時間管理の目安を示しています。</a:t>
            </a:r>
            <a:endParaRPr kumimoji="1" lang="en-US" altLang="ja-JP" dirty="0"/>
          </a:p>
          <a:p>
            <a:r>
              <a:rPr kumimoji="1" lang="ja-JP" altLang="en-US"/>
              <a:t>初期対応では実施しない、被ばく医療に特有の外部被ばくの診断、染色体分析の採血のタイミング、内部被ばくの診断と検査、試料採取、高度被ばく医療支援センターへの試料輸送、内部被ばくの治療についてはフィードバックで説明します。</a:t>
            </a:r>
            <a:endParaRPr kumimoji="1" lang="en-US" altLang="ja-JP" dirty="0"/>
          </a:p>
          <a:p>
            <a:endParaRPr kumimoji="1" lang="en-US" altLang="ja-JP" dirty="0"/>
          </a:p>
        </p:txBody>
      </p:sp>
    </p:spTree>
    <p:extLst>
      <p:ext uri="{BB962C8B-B14F-4D97-AF65-F5344CB8AC3E}">
        <p14:creationId xmlns:p14="http://schemas.microsoft.com/office/powerpoint/2010/main" val="860119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772D006-4A80-6C4D-B29B-32AB7E77D511}"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426661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72D006-4A80-6C4D-B29B-32AB7E77D511}"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190266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72D006-4A80-6C4D-B29B-32AB7E77D511}"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261497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ADD5853C-A4A3-4BFC-F52A-6D290F5DE38E}"/>
              </a:ext>
            </a:extLst>
          </p:cNvPr>
          <p:cNvCxnSpPr>
            <a:cxnSpLocks/>
          </p:cNvCxnSpPr>
          <p:nvPr userDrawn="1"/>
        </p:nvCxnSpPr>
        <p:spPr>
          <a:xfrm>
            <a:off x="337050" y="2635226"/>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889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4830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28650" y="907777"/>
            <a:ext cx="7886700" cy="372494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B8F35815-6E64-8D28-836A-E180A2487EFE}"/>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709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FF8E231B-1F6D-3F12-AC75-FB98AB287825}"/>
              </a:ext>
            </a:extLst>
          </p:cNvPr>
          <p:cNvCxnSpPr>
            <a:cxnSpLocks/>
          </p:cNvCxnSpPr>
          <p:nvPr userDrawn="1"/>
        </p:nvCxnSpPr>
        <p:spPr>
          <a:xfrm>
            <a:off x="337050" y="3421856"/>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094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53B3FAE0-9139-42DE-6814-7CCE0361FDC8}"/>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672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1878806"/>
            <a:ext cx="3868340"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1878806"/>
            <a:ext cx="3887391"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10" name="Straight Connector 7">
            <a:extLst>
              <a:ext uri="{FF2B5EF4-FFF2-40B4-BE49-F238E27FC236}">
                <a16:creationId xmlns:a16="http://schemas.microsoft.com/office/drawing/2014/main" id="{74EDCB27-6952-51CD-E991-751C483CC92C}"/>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154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48301"/>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6" name="Straight Connector 7">
            <a:extLst>
              <a:ext uri="{FF2B5EF4-FFF2-40B4-BE49-F238E27FC236}">
                <a16:creationId xmlns:a16="http://schemas.microsoft.com/office/drawing/2014/main" id="{1FF17A07-F905-C713-84B6-1A543A62E8A6}"/>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400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326418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635C1F2C-0E2B-BE15-D279-E2586E8D6F58}"/>
              </a:ext>
            </a:extLst>
          </p:cNvPr>
          <p:cNvCxnSpPr>
            <a:cxnSpLocks/>
          </p:cNvCxnSpPr>
          <p:nvPr userDrawn="1"/>
        </p:nvCxnSpPr>
        <p:spPr>
          <a:xfrm>
            <a:off x="629841" y="1519084"/>
            <a:ext cx="294917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65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72D006-4A80-6C4D-B29B-32AB7E77D511}"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1898308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F1D1FAE2-7806-46BF-99D4-60088659DEA9}"/>
              </a:ext>
            </a:extLst>
          </p:cNvPr>
          <p:cNvCxnSpPr>
            <a:cxnSpLocks/>
          </p:cNvCxnSpPr>
          <p:nvPr userDrawn="1"/>
        </p:nvCxnSpPr>
        <p:spPr>
          <a:xfrm>
            <a:off x="629841" y="1519084"/>
            <a:ext cx="294917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13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B57A6125-1F21-3816-E7D7-328FE8290AFF}"/>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290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1988794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772D006-4A80-6C4D-B29B-32AB7E77D511}"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238653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772D006-4A80-6C4D-B29B-32AB7E77D511}"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3728281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1878806"/>
            <a:ext cx="3868340"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1878806"/>
            <a:ext cx="3887391"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772D006-4A80-6C4D-B29B-32AB7E77D511}"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2713357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772D006-4A80-6C4D-B29B-32AB7E77D511}"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3077810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2D006-4A80-6C4D-B29B-32AB7E77D511}"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3226472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772D006-4A80-6C4D-B29B-32AB7E77D511}"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990028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772D006-4A80-6C4D-B29B-32AB7E77D511}"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3556132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5772D006-4A80-6C4D-B29B-32AB7E77D511}"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C7E07430-8D17-B74E-9EB3-BBE674635471}" type="slidenum">
              <a:rPr kumimoji="1" lang="ja-JP" altLang="en-US" smtClean="0"/>
              <a:t>‹#›</a:t>
            </a:fld>
            <a:endParaRPr kumimoji="1" lang="ja-JP" altLang="en-US"/>
          </a:p>
        </p:txBody>
      </p:sp>
    </p:spTree>
    <p:extLst>
      <p:ext uri="{BB962C8B-B14F-4D97-AF65-F5344CB8AC3E}">
        <p14:creationId xmlns:p14="http://schemas.microsoft.com/office/powerpoint/2010/main" val="1786553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1032126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microsoft.com/office/2007/relationships/media" Target="../media/media4.wav"/><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4.xml"/><Relationship Id="rId5" Type="http://schemas.openxmlformats.org/officeDocument/2006/relationships/slideLayout" Target="../slideLayouts/slideLayout15.xml"/><Relationship Id="rId4" Type="http://schemas.openxmlformats.org/officeDocument/2006/relationships/audio" Target="../media/media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5A6CA-5819-B174-CF6B-5AE0A9B389D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08887CE-A752-84FE-8ACC-6621E9ADF719}"/>
              </a:ext>
            </a:extLst>
          </p:cNvPr>
          <p:cNvSpPr>
            <a:spLocks noGrp="1"/>
          </p:cNvSpPr>
          <p:nvPr>
            <p:ph type="title"/>
          </p:nvPr>
        </p:nvSpPr>
        <p:spPr/>
        <p:txBody>
          <a:bodyPr/>
          <a:lstStyle/>
          <a:p>
            <a:r>
              <a:rPr kumimoji="1" lang="ja-JP" altLang="en-US"/>
              <a:t>講義７</a:t>
            </a:r>
            <a:br>
              <a:rPr kumimoji="1" lang="en-US" altLang="ja-JP"/>
            </a:br>
            <a:r>
              <a:rPr lang="ja-JP" altLang="en-US"/>
              <a:t>被ばく医療実習</a:t>
            </a:r>
            <a:endParaRPr kumimoji="1" lang="ja-JP" altLang="en-US"/>
          </a:p>
        </p:txBody>
      </p:sp>
      <p:sp>
        <p:nvSpPr>
          <p:cNvPr id="3" name="テキスト プレースホルダー 2">
            <a:extLst>
              <a:ext uri="{FF2B5EF4-FFF2-40B4-BE49-F238E27FC236}">
                <a16:creationId xmlns:a16="http://schemas.microsoft.com/office/drawing/2014/main" id="{92D213D2-9E8D-E97F-0283-832673D55B1B}"/>
              </a:ext>
            </a:extLst>
          </p:cNvPr>
          <p:cNvSpPr>
            <a:spLocks noGrp="1"/>
          </p:cNvSpPr>
          <p:nvPr>
            <p:ph type="body" idx="1"/>
          </p:nvPr>
        </p:nvSpPr>
        <p:spPr/>
        <p:txBody>
          <a:bodyPr vert="horz" lIns="91440" tIns="45720" rIns="91440" bIns="45720" rtlCol="0" anchor="t">
            <a:normAutofit/>
          </a:bodyPr>
          <a:lstStyle/>
          <a:p>
            <a:r>
              <a:rPr kumimoji="1" lang="ja-JP" altLang="en-US">
                <a:ea typeface="游ゴシック"/>
              </a:rPr>
              <a:t>講師養成研修</a:t>
            </a:r>
            <a:r>
              <a:rPr lang="ja-JP"/>
              <a:t>　</a:t>
            </a:r>
            <a:r>
              <a:rPr lang="en-US" altLang="ja-JP">
                <a:ea typeface="Calibri"/>
              </a:rPr>
              <a:t>Ver.202602</a:t>
            </a:r>
            <a:endParaRPr kumimoji="1" lang="ja-JP" altLang="en-US"/>
          </a:p>
        </p:txBody>
      </p:sp>
    </p:spTree>
    <p:extLst>
      <p:ext uri="{BB962C8B-B14F-4D97-AF65-F5344CB8AC3E}">
        <p14:creationId xmlns:p14="http://schemas.microsoft.com/office/powerpoint/2010/main" val="2680967975"/>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D6718-9A78-9F53-B2D6-58ACCEBE89EF}"/>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079916D3-E2D4-69B4-F627-F13A870D931D}"/>
              </a:ext>
            </a:extLst>
          </p:cNvPr>
          <p:cNvSpPr>
            <a:spLocks noGrp="1"/>
          </p:cNvSpPr>
          <p:nvPr>
            <p:ph type="title"/>
          </p:nvPr>
        </p:nvSpPr>
        <p:spPr/>
        <p:txBody>
          <a:bodyPr/>
          <a:lstStyle/>
          <a:p>
            <a:r>
              <a:rPr lang="ja-JP" altLang="en-US"/>
              <a:t>被ばく医療実習</a:t>
            </a:r>
          </a:p>
        </p:txBody>
      </p:sp>
      <p:sp>
        <p:nvSpPr>
          <p:cNvPr id="5" name="コンテンツ プレースホルダー 4">
            <a:extLst>
              <a:ext uri="{FF2B5EF4-FFF2-40B4-BE49-F238E27FC236}">
                <a16:creationId xmlns:a16="http://schemas.microsoft.com/office/drawing/2014/main" id="{367301E4-2965-B750-B7E0-C9C8BE60F576}"/>
              </a:ext>
            </a:extLst>
          </p:cNvPr>
          <p:cNvSpPr>
            <a:spLocks noGrp="1"/>
          </p:cNvSpPr>
          <p:nvPr>
            <p:ph idx="1"/>
          </p:nvPr>
        </p:nvSpPr>
        <p:spPr>
          <a:xfrm>
            <a:off x="337050" y="1020188"/>
            <a:ext cx="8469900" cy="2789913"/>
          </a:xfrm>
        </p:spPr>
        <p:txBody>
          <a:bodyPr>
            <a:normAutofit fontScale="77500" lnSpcReduction="20000"/>
          </a:bodyPr>
          <a:lstStyle/>
          <a:p>
            <a:pPr marL="808435" indent="-808435">
              <a:lnSpc>
                <a:spcPct val="120000"/>
              </a:lnSpc>
              <a:buNone/>
            </a:pPr>
            <a:r>
              <a:rPr lang="en-US" altLang="ja-JP"/>
              <a:t>【</a:t>
            </a:r>
            <a:r>
              <a:rPr lang="ja-JP" altLang="en-US"/>
              <a:t>目的</a:t>
            </a:r>
            <a:r>
              <a:rPr lang="en-US" altLang="ja-JP"/>
              <a:t>】</a:t>
            </a:r>
            <a:r>
              <a:rPr lang="ja-JP" altLang="en-US"/>
              <a:t>創傷汚染、外部被ばく、内部被ばくの処置や検査が必要となるシナリオを想定し、</a:t>
            </a:r>
            <a:r>
              <a:rPr kumimoji="1" lang="ja-JP" altLang="en-US"/>
              <a:t>被ばく医療の初療での診療の流れを理解する。</a:t>
            </a:r>
            <a:endParaRPr lang="en-US" altLang="ja-JP"/>
          </a:p>
          <a:p>
            <a:pPr marL="0" indent="0">
              <a:lnSpc>
                <a:spcPct val="120000"/>
              </a:lnSpc>
              <a:buNone/>
            </a:pPr>
            <a:r>
              <a:rPr lang="en-US" altLang="ja-JP"/>
              <a:t>【</a:t>
            </a:r>
            <a:r>
              <a:rPr lang="ja-JP" altLang="en-US"/>
              <a:t>時間</a:t>
            </a:r>
            <a:r>
              <a:rPr lang="en-US" altLang="ja-JP"/>
              <a:t>】90</a:t>
            </a:r>
            <a:r>
              <a:rPr lang="ja-JP" altLang="en-US"/>
              <a:t>分</a:t>
            </a:r>
            <a:r>
              <a:rPr lang="en-US" altLang="ja-JP"/>
              <a:t> ×</a:t>
            </a:r>
            <a:r>
              <a:rPr lang="ja-JP" altLang="en-US"/>
              <a:t> </a:t>
            </a:r>
            <a:r>
              <a:rPr lang="en-US" altLang="ja-JP"/>
              <a:t>2</a:t>
            </a:r>
            <a:r>
              <a:rPr lang="ja-JP" altLang="en-US"/>
              <a:t>回</a:t>
            </a:r>
            <a:endParaRPr lang="en-US" altLang="ja-JP"/>
          </a:p>
          <a:p>
            <a:pPr marL="0" indent="0">
              <a:lnSpc>
                <a:spcPct val="120000"/>
              </a:lnSpc>
              <a:buNone/>
            </a:pPr>
            <a:r>
              <a:rPr lang="en-US" altLang="ja-JP"/>
              <a:t>【</a:t>
            </a:r>
            <a:r>
              <a:rPr lang="ja-JP" altLang="en-US"/>
              <a:t>準備</a:t>
            </a:r>
            <a:r>
              <a:rPr lang="en-US" altLang="ja-JP"/>
              <a:t>】</a:t>
            </a:r>
          </a:p>
          <a:p>
            <a:pPr marL="373856" indent="-160735">
              <a:lnSpc>
                <a:spcPct val="120000"/>
              </a:lnSpc>
            </a:pPr>
            <a:r>
              <a:rPr kumimoji="1" lang="ja-JP" altLang="en-US"/>
              <a:t>マネキンに模擬創傷を貼付（パウチしたマントル付）</a:t>
            </a:r>
            <a:endParaRPr kumimoji="1" lang="en-US" altLang="ja-JP"/>
          </a:p>
          <a:p>
            <a:pPr marL="373856" indent="-160735">
              <a:lnSpc>
                <a:spcPct val="120000"/>
              </a:lnSpc>
            </a:pPr>
            <a:r>
              <a:rPr lang="ja-JP" altLang="en-US"/>
              <a:t>掲示資料：通報内容、診療フローチャートのポスター、診療記録用紙のポスター</a:t>
            </a:r>
            <a:endParaRPr lang="en-US" altLang="ja-JP"/>
          </a:p>
          <a:p>
            <a:pPr marL="373856" indent="-160735">
              <a:lnSpc>
                <a:spcPct val="120000"/>
              </a:lnSpc>
            </a:pPr>
            <a:r>
              <a:rPr lang="ja-JP" altLang="en-US"/>
              <a:t>測定結果：鼻腔スワブ、創傷部のガーゼなどの測定結果、</a:t>
            </a:r>
            <a:r>
              <a:rPr lang="en-US" altLang="ja-JP"/>
              <a:t>WBC</a:t>
            </a:r>
            <a:r>
              <a:rPr lang="ja-JP" altLang="en-US"/>
              <a:t>の測定結果</a:t>
            </a:r>
            <a:endParaRPr lang="en-US" altLang="ja-JP"/>
          </a:p>
          <a:p>
            <a:pPr marL="373856" indent="-160735">
              <a:lnSpc>
                <a:spcPct val="120000"/>
              </a:lnSpc>
            </a:pPr>
            <a:r>
              <a:rPr lang="ja-JP" altLang="en-US"/>
              <a:t>受講者は人数により２チームに分けるか、全員で</a:t>
            </a:r>
            <a:r>
              <a:rPr lang="en-US" altLang="ja-JP"/>
              <a:t>2</a:t>
            </a:r>
            <a:r>
              <a:rPr lang="ja-JP" altLang="en-US"/>
              <a:t>回実施、事前に役割分担しておく</a:t>
            </a:r>
            <a:endParaRPr lang="en-US" altLang="ja-JP"/>
          </a:p>
        </p:txBody>
      </p:sp>
      <p:pic>
        <p:nvPicPr>
          <p:cNvPr id="2" name="図 1">
            <a:extLst>
              <a:ext uri="{FF2B5EF4-FFF2-40B4-BE49-F238E27FC236}">
                <a16:creationId xmlns:a16="http://schemas.microsoft.com/office/drawing/2014/main" id="{CB21C742-944C-0616-D9AF-A8A28A865B3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19589" y="3631139"/>
            <a:ext cx="1895407" cy="1422704"/>
          </a:xfrm>
          <a:prstGeom prst="rect">
            <a:avLst/>
          </a:prstGeom>
        </p:spPr>
      </p:pic>
      <p:pic>
        <p:nvPicPr>
          <p:cNvPr id="3" name="図 2">
            <a:extLst>
              <a:ext uri="{FF2B5EF4-FFF2-40B4-BE49-F238E27FC236}">
                <a16:creationId xmlns:a16="http://schemas.microsoft.com/office/drawing/2014/main" id="{F39D4807-7D5C-FA92-2AE0-4DF824A6556A}"/>
              </a:ext>
            </a:extLst>
          </p:cNvPr>
          <p:cNvPicPr/>
          <p:nvPr/>
        </p:nvPicPr>
        <p:blipFill>
          <a:blip r:embed="rId6" cstate="print"/>
          <a:srcRect l="16092" t="11494" r="20402"/>
          <a:stretch>
            <a:fillRect/>
          </a:stretch>
        </p:blipFill>
        <p:spPr>
          <a:xfrm>
            <a:off x="2852819" y="3642694"/>
            <a:ext cx="1361499" cy="1422704"/>
          </a:xfrm>
          <a:prstGeom prst="rect">
            <a:avLst/>
          </a:prstGeom>
        </p:spPr>
      </p:pic>
      <p:sp>
        <p:nvSpPr>
          <p:cNvPr id="6" name="Oval 2">
            <a:extLst>
              <a:ext uri="{FF2B5EF4-FFF2-40B4-BE49-F238E27FC236}">
                <a16:creationId xmlns:a16="http://schemas.microsoft.com/office/drawing/2014/main" id="{88EB818D-7D3E-EEC1-7CB8-A0EE859056AC}"/>
              </a:ext>
            </a:extLst>
          </p:cNvPr>
          <p:cNvSpPr>
            <a:spLocks noChangeArrowheads="1"/>
          </p:cNvSpPr>
          <p:nvPr/>
        </p:nvSpPr>
        <p:spPr bwMode="auto">
          <a:xfrm>
            <a:off x="3241968" y="4226825"/>
            <a:ext cx="206378" cy="252177"/>
          </a:xfrm>
          <a:prstGeom prst="ellipse">
            <a:avLst/>
          </a:prstGeom>
          <a:noFill/>
          <a:ln w="28575">
            <a:solidFill>
              <a:srgbClr val="FF0000"/>
            </a:solidFill>
            <a:prstDash val="sysDot"/>
            <a:round/>
            <a:headEnd/>
            <a:tailEnd/>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lc="http://schemas.openxmlformats.org/drawingml/2006/lockedCanvas" xmlns="">
                <a:solidFill>
                  <a:srgbClr val="FFFFFF"/>
                </a:solidFill>
              </a14:hiddenFill>
            </a:ext>
          </a:extLst>
        </p:spPr>
        <p:txBody>
          <a:bodyPr rot="0" vert="horz" wrap="square" lIns="55721" tIns="6668" rIns="55721" bIns="6668"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7" name="Oval 3">
            <a:extLst>
              <a:ext uri="{FF2B5EF4-FFF2-40B4-BE49-F238E27FC236}">
                <a16:creationId xmlns:a16="http://schemas.microsoft.com/office/drawing/2014/main" id="{F7962CF7-11A2-DF65-9B05-5E671A0BEBC6}"/>
              </a:ext>
            </a:extLst>
          </p:cNvPr>
          <p:cNvSpPr>
            <a:spLocks noChangeArrowheads="1"/>
          </p:cNvSpPr>
          <p:nvPr/>
        </p:nvSpPr>
        <p:spPr bwMode="auto">
          <a:xfrm>
            <a:off x="3406694" y="4621503"/>
            <a:ext cx="314325" cy="114300"/>
          </a:xfrm>
          <a:prstGeom prst="ellipse">
            <a:avLst/>
          </a:prstGeom>
          <a:noFill/>
          <a:ln w="28575">
            <a:solidFill>
              <a:srgbClr val="FF0000"/>
            </a:solidFill>
            <a:prstDash val="sysDot"/>
            <a:round/>
            <a:headEnd/>
            <a:tailEnd/>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lc="http://schemas.openxmlformats.org/drawingml/2006/lockedCanvas" xmlns="">
                <a:solidFill>
                  <a:srgbClr val="FFFFFF"/>
                </a:solidFill>
              </a14:hiddenFill>
            </a:ext>
          </a:extLst>
        </p:spPr>
        <p:txBody>
          <a:bodyPr rot="0" vert="horz" wrap="square" lIns="55721" tIns="6668" rIns="55721" bIns="6668"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8" name="Oval 4">
            <a:extLst>
              <a:ext uri="{FF2B5EF4-FFF2-40B4-BE49-F238E27FC236}">
                <a16:creationId xmlns:a16="http://schemas.microsoft.com/office/drawing/2014/main" id="{8EE1EE76-3290-EFFB-507F-7C0010F7CB54}"/>
              </a:ext>
            </a:extLst>
          </p:cNvPr>
          <p:cNvSpPr>
            <a:spLocks noChangeArrowheads="1"/>
          </p:cNvSpPr>
          <p:nvPr/>
        </p:nvSpPr>
        <p:spPr bwMode="auto">
          <a:xfrm>
            <a:off x="3569916" y="4125893"/>
            <a:ext cx="107704" cy="298271"/>
          </a:xfrm>
          <a:prstGeom prst="ellipse">
            <a:avLst/>
          </a:prstGeom>
          <a:noFill/>
          <a:ln w="28575">
            <a:solidFill>
              <a:srgbClr val="FF0000"/>
            </a:solidFill>
            <a:prstDash val="sysDot"/>
            <a:round/>
            <a:headEnd/>
            <a:tailEnd/>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lc="http://schemas.openxmlformats.org/drawingml/2006/lockedCanvas" xmlns="">
                <a:solidFill>
                  <a:srgbClr val="FFFFFF"/>
                </a:solidFill>
              </a14:hiddenFill>
            </a:ext>
          </a:extLst>
        </p:spPr>
        <p:txBody>
          <a:bodyPr rot="0" vert="horz" wrap="square" lIns="55721" tIns="6668" rIns="55721" bIns="6668"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 name="Text Box 5">
            <a:extLst>
              <a:ext uri="{FF2B5EF4-FFF2-40B4-BE49-F238E27FC236}">
                <a16:creationId xmlns:a16="http://schemas.microsoft.com/office/drawing/2014/main" id="{316B4988-0559-BC1B-6ACE-64FC6EE2A7B2}"/>
              </a:ext>
            </a:extLst>
          </p:cNvPr>
          <p:cNvSpPr txBox="1">
            <a:spLocks noChangeArrowheads="1"/>
          </p:cNvSpPr>
          <p:nvPr/>
        </p:nvSpPr>
        <p:spPr bwMode="auto">
          <a:xfrm>
            <a:off x="4604463" y="4330967"/>
            <a:ext cx="2353056" cy="428625"/>
          </a:xfrm>
          <a:prstGeom prst="rect">
            <a:avLst/>
          </a:prstGeom>
          <a:solidFill>
            <a:srgbClr val="FFFFFF"/>
          </a:solidFill>
          <a:ln>
            <a:noFill/>
          </a:ln>
          <a:extLs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lc="http://schemas.openxmlformats.org/drawingml/2006/lockedCanvas" xmlns="" w="9525">
                <a:solidFill>
                  <a:srgbClr val="000000"/>
                </a:solidFill>
                <a:miter lim="800000"/>
                <a:headEnd/>
                <a:tailEnd/>
              </a14:hiddenLine>
            </a:ext>
          </a:extLst>
        </p:spPr>
        <p:txBody>
          <a:bodyPr rot="0" vert="horz" wrap="square" lIns="55721" tIns="6668" rIns="55721" bIns="6668" anchor="t" anchorCtr="0" upright="1">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00" cap="none" spc="0" normalizeH="0" baseline="0" noProof="0">
                <a:ln>
                  <a:noFill/>
                </a:ln>
                <a:solidFill>
                  <a:prstClr val="black"/>
                </a:solidFill>
                <a:effectLst/>
                <a:uLnTx/>
                <a:uFillTx/>
                <a:latin typeface="游ゴシック Light" panose="020B0300000000000000" pitchFamily="34" charset="-128"/>
                <a:ea typeface="游ゴシック Light" panose="020B0300000000000000" pitchFamily="34" charset="-128"/>
                <a:cs typeface="Times New Roman" panose="02020603050405020304" pitchFamily="18" charset="0"/>
              </a:rPr>
              <a:t>顔の皮膚の下の口周囲にマントルを入れる</a:t>
            </a:r>
          </a:p>
        </p:txBody>
      </p:sp>
      <p:cxnSp>
        <p:nvCxnSpPr>
          <p:cNvPr id="10" name="AutoShape 6">
            <a:extLst>
              <a:ext uri="{FF2B5EF4-FFF2-40B4-BE49-F238E27FC236}">
                <a16:creationId xmlns:a16="http://schemas.microsoft.com/office/drawing/2014/main" id="{5DADEE13-1E14-8CAE-3394-5E9A34F80118}"/>
              </a:ext>
            </a:extLst>
          </p:cNvPr>
          <p:cNvCxnSpPr>
            <a:cxnSpLocks noChangeShapeType="1"/>
          </p:cNvCxnSpPr>
          <p:nvPr/>
        </p:nvCxnSpPr>
        <p:spPr bwMode="auto">
          <a:xfrm flipH="1">
            <a:off x="3783776" y="4426476"/>
            <a:ext cx="777349" cy="252177"/>
          </a:xfrm>
          <a:prstGeom prst="straightConnector1">
            <a:avLst/>
          </a:prstGeom>
          <a:noFill/>
          <a:ln w="28575">
            <a:solidFill>
              <a:srgbClr val="FF0000"/>
            </a:solidFill>
            <a:round/>
            <a:headEnd/>
            <a:tailEnd type="triangle" w="med" len="med"/>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lc="http://schemas.openxmlformats.org/drawingml/2006/lockedCanvas" xmlns="">
                <a:noFill/>
              </a14:hiddenFill>
            </a:ext>
          </a:extLst>
        </p:spPr>
      </p:cxnSp>
      <p:cxnSp>
        <p:nvCxnSpPr>
          <p:cNvPr id="11" name="AutoShape 10">
            <a:extLst>
              <a:ext uri="{FF2B5EF4-FFF2-40B4-BE49-F238E27FC236}">
                <a16:creationId xmlns:a16="http://schemas.microsoft.com/office/drawing/2014/main" id="{E25E9C50-C3BC-8830-AAA9-CD8B3E182810}"/>
              </a:ext>
            </a:extLst>
          </p:cNvPr>
          <p:cNvCxnSpPr>
            <a:cxnSpLocks noChangeShapeType="1"/>
          </p:cNvCxnSpPr>
          <p:nvPr/>
        </p:nvCxnSpPr>
        <p:spPr bwMode="auto">
          <a:xfrm flipH="1">
            <a:off x="3721019" y="3916889"/>
            <a:ext cx="844868" cy="358139"/>
          </a:xfrm>
          <a:prstGeom prst="straightConnector1">
            <a:avLst/>
          </a:prstGeom>
          <a:noFill/>
          <a:ln w="28575">
            <a:solidFill>
              <a:srgbClr val="FF0000"/>
            </a:solidFill>
            <a:round/>
            <a:headEnd/>
            <a:tailEnd type="triangle" w="med" len="med"/>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lc="http://schemas.openxmlformats.org/drawingml/2006/lockedCanvas" xmlns="">
                <a:noFill/>
              </a14:hiddenFill>
            </a:ext>
          </a:extLst>
        </p:spPr>
      </p:cxnSp>
      <p:sp>
        <p:nvSpPr>
          <p:cNvPr id="12" name="Text Box 11">
            <a:extLst>
              <a:ext uri="{FF2B5EF4-FFF2-40B4-BE49-F238E27FC236}">
                <a16:creationId xmlns:a16="http://schemas.microsoft.com/office/drawing/2014/main" id="{6655D56A-E515-FF6F-C88A-5F852C42212F}"/>
              </a:ext>
            </a:extLst>
          </p:cNvPr>
          <p:cNvSpPr txBox="1">
            <a:spLocks noChangeArrowheads="1"/>
          </p:cNvSpPr>
          <p:nvPr/>
        </p:nvSpPr>
        <p:spPr bwMode="auto">
          <a:xfrm>
            <a:off x="4592480" y="3748037"/>
            <a:ext cx="2575977" cy="400050"/>
          </a:xfrm>
          <a:prstGeom prst="rect">
            <a:avLst/>
          </a:prstGeom>
          <a:solidFill>
            <a:srgbClr val="FFFFFF"/>
          </a:solidFill>
          <a:ln>
            <a:noFill/>
          </a:ln>
          <a:extLs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lc="http://schemas.openxmlformats.org/drawingml/2006/lockedCanvas" xmlns="" w="9525">
                <a:solidFill>
                  <a:srgbClr val="000000"/>
                </a:solidFill>
                <a:miter lim="800000"/>
                <a:headEnd/>
                <a:tailEnd/>
              </a14:hiddenLine>
            </a:ext>
          </a:extLst>
        </p:spPr>
        <p:txBody>
          <a:bodyPr rot="0" vert="horz" wrap="square" lIns="55721" tIns="6668" rIns="55721" bIns="6668" anchor="t" anchorCtr="0" upright="1">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00" cap="none" spc="0" normalizeH="0" baseline="0" noProof="0">
                <a:ln>
                  <a:noFill/>
                </a:ln>
                <a:solidFill>
                  <a:prstClr val="black"/>
                </a:solidFill>
                <a:effectLst/>
                <a:uLnTx/>
                <a:uFillTx/>
                <a:latin typeface="游ゴシック Light" panose="020B0300000000000000" pitchFamily="34" charset="-128"/>
                <a:ea typeface="游ゴシック Light" panose="020B0300000000000000" pitchFamily="34" charset="-128"/>
                <a:cs typeface="Times New Roman" panose="02020603050405020304" pitchFamily="18" charset="0"/>
              </a:rPr>
              <a:t>鼻腔内にもマントルを詰める</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013" b="0" i="0" u="none" strike="noStrike" kern="100" cap="none" spc="0" normalizeH="0" baseline="0" noProof="0">
                <a:ln>
                  <a:noFill/>
                </a:ln>
                <a:solidFill>
                  <a:prstClr val="black"/>
                </a:solidFill>
                <a:effectLst/>
                <a:uLnTx/>
                <a:uFillTx/>
                <a:latin typeface="+mn-lt"/>
                <a:ea typeface="+mn-ea"/>
                <a:cs typeface="Times New Roman" panose="02020603050405020304" pitchFamily="18" charset="0"/>
              </a:rPr>
              <a:t>(200-300cpm</a:t>
            </a:r>
            <a:r>
              <a:rPr kumimoji="0" lang="ja-JP" altLang="en-US" sz="1013" b="0" i="0" u="none" strike="noStrike" kern="100" cap="none" spc="0" normalizeH="0" baseline="0" noProof="0">
                <a:ln>
                  <a:noFill/>
                </a:ln>
                <a:solidFill>
                  <a:prstClr val="black"/>
                </a:solidFill>
                <a:effectLst/>
                <a:uLnTx/>
                <a:uFillTx/>
                <a:latin typeface="游ゴシック Light" panose="020B0300000000000000" pitchFamily="34" charset="-128"/>
                <a:ea typeface="游ゴシック Light" panose="020B0300000000000000" pitchFamily="34" charset="-128"/>
                <a:cs typeface="Times New Roman" panose="02020603050405020304" pitchFamily="18" charset="0"/>
              </a:rPr>
              <a:t>ぐらい</a:t>
            </a:r>
            <a:r>
              <a:rPr kumimoji="0" lang="en-US" sz="1013" b="0" i="0" u="none" strike="noStrike" kern="100" cap="none" spc="0" normalizeH="0" baseline="0" noProof="0">
                <a:ln>
                  <a:noFill/>
                </a:ln>
                <a:solidFill>
                  <a:prstClr val="black"/>
                </a:solidFill>
                <a:effectLst/>
                <a:uLnTx/>
                <a:uFillTx/>
                <a:latin typeface="+mn-lt"/>
                <a:ea typeface="+mn-ea"/>
                <a:cs typeface="Times New Roman" panose="02020603050405020304" pitchFamily="18" charset="0"/>
              </a:rPr>
              <a:t>)</a:t>
            </a:r>
            <a:endParaRPr kumimoji="0" lang="ja-JP" altLang="en-US" sz="1013" b="0" i="0" u="none" strike="noStrike" kern="100" cap="none" spc="0" normalizeH="0" baseline="0" noProof="0">
              <a:ln>
                <a:noFill/>
              </a:ln>
              <a:solidFill>
                <a:prstClr val="black"/>
              </a:solidFill>
              <a:effectLst/>
              <a:uLnTx/>
              <a:uFillTx/>
              <a:latin typeface="游ゴシック Light" panose="020B0300000000000000" pitchFamily="34" charset="-128"/>
              <a:ea typeface="游ゴシック Light" panose="020B0300000000000000" pitchFamily="34"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3F978299-4936-6C47-89E4-900C5CF506ED}"/>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講義７</a:t>
            </a:r>
          </a:p>
        </p:txBody>
      </p:sp>
      <p:pic>
        <p:nvPicPr>
          <p:cNvPr id="16" name="講師-講義7-1">
            <a:hlinkClick r:id="" action="ppaction://media"/>
            <a:extLst>
              <a:ext uri="{FF2B5EF4-FFF2-40B4-BE49-F238E27FC236}">
                <a16:creationId xmlns:a16="http://schemas.microsoft.com/office/drawing/2014/main" id="{B5609AB3-587F-59DC-8B05-64A2F945D8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4533900"/>
            <a:ext cx="609600" cy="609600"/>
          </a:xfrm>
          <a:prstGeom prst="rect">
            <a:avLst/>
          </a:prstGeom>
        </p:spPr>
      </p:pic>
    </p:spTree>
    <p:extLst>
      <p:ext uri="{BB962C8B-B14F-4D97-AF65-F5344CB8AC3E}">
        <p14:creationId xmlns:p14="http://schemas.microsoft.com/office/powerpoint/2010/main" val="3774658757"/>
      </p:ext>
    </p:extLst>
  </p:cSld>
  <p:clrMapOvr>
    <a:masterClrMapping/>
  </p:clrMapOvr>
  <mc:AlternateContent xmlns:mc="http://schemas.openxmlformats.org/markup-compatibility/2006" xmlns:p14="http://schemas.microsoft.com/office/powerpoint/2010/main">
    <mc:Choice Requires="p14">
      <p:transition spd="slow" p14:dur="3000" advClick="0" advTm="253000"/>
    </mc:Choice>
    <mc:Fallback xmlns="">
      <p:transition spd="slow" advClick="0" advTm="2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85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FBE3C3-AD9E-E943-BDEF-17AEB120BD48}"/>
              </a:ext>
            </a:extLst>
          </p:cNvPr>
          <p:cNvSpPr>
            <a:spLocks noGrp="1"/>
          </p:cNvSpPr>
          <p:nvPr>
            <p:ph type="title"/>
          </p:nvPr>
        </p:nvSpPr>
        <p:spPr/>
        <p:txBody>
          <a:bodyPr/>
          <a:lstStyle/>
          <a:p>
            <a:r>
              <a:rPr lang="ja-JP" altLang="en-US"/>
              <a:t>被ばく医療実習</a:t>
            </a:r>
            <a:endParaRPr kumimoji="1" lang="ja-JP" altLang="en-US"/>
          </a:p>
        </p:txBody>
      </p:sp>
      <p:sp>
        <p:nvSpPr>
          <p:cNvPr id="3" name="コンテンツ プレースホルダー 2">
            <a:extLst>
              <a:ext uri="{FF2B5EF4-FFF2-40B4-BE49-F238E27FC236}">
                <a16:creationId xmlns:a16="http://schemas.microsoft.com/office/drawing/2014/main" id="{B8E36EBB-CF23-AD45-87EE-34FD3B1E4751}"/>
              </a:ext>
            </a:extLst>
          </p:cNvPr>
          <p:cNvSpPr>
            <a:spLocks noGrp="1"/>
          </p:cNvSpPr>
          <p:nvPr>
            <p:ph idx="1"/>
          </p:nvPr>
        </p:nvSpPr>
        <p:spPr>
          <a:xfrm>
            <a:off x="337050" y="961902"/>
            <a:ext cx="8469900" cy="3907753"/>
          </a:xfrm>
        </p:spPr>
        <p:txBody>
          <a:bodyPr>
            <a:normAutofit/>
          </a:bodyPr>
          <a:lstStyle/>
          <a:p>
            <a:pPr marL="0" indent="0">
              <a:lnSpc>
                <a:spcPct val="110000"/>
              </a:lnSpc>
              <a:spcBef>
                <a:spcPts val="0"/>
              </a:spcBef>
              <a:buNone/>
            </a:pPr>
            <a:r>
              <a:rPr lang="ja-JP" altLang="en-US"/>
              <a:t>シナリオ１とシナリオ２を準備</a:t>
            </a:r>
            <a:endParaRPr lang="en-US" altLang="ja-JP" dirty="0"/>
          </a:p>
          <a:p>
            <a:pPr marL="0" indent="0">
              <a:lnSpc>
                <a:spcPct val="110000"/>
              </a:lnSpc>
              <a:spcBef>
                <a:spcPts val="0"/>
              </a:spcBef>
              <a:buNone/>
            </a:pPr>
            <a:r>
              <a:rPr lang="en-US" altLang="ja-JP" dirty="0"/>
              <a:t>【</a:t>
            </a:r>
            <a:r>
              <a:rPr lang="ja-JP" altLang="en-US"/>
              <a:t>想定</a:t>
            </a:r>
            <a:r>
              <a:rPr lang="en-US" altLang="ja-JP" dirty="0"/>
              <a:t>】</a:t>
            </a:r>
            <a:r>
              <a:rPr lang="ja-JP" altLang="en-US"/>
              <a:t>（共通）</a:t>
            </a:r>
            <a:endParaRPr lang="en-US" altLang="ja-JP" dirty="0"/>
          </a:p>
          <a:p>
            <a:pPr marL="373856" indent="-160735">
              <a:lnSpc>
                <a:spcPct val="110000"/>
              </a:lnSpc>
              <a:spcBef>
                <a:spcPts val="0"/>
              </a:spcBef>
            </a:pPr>
            <a:r>
              <a:rPr lang="ja-JP" altLang="ja-JP" sz="1650"/>
              <a:t>原子力発電所において、管理区域内の中レベル廃液タンク清掃中に、作業員がタンク上部よりタンク外の床に転落し、負傷した。意識はあるが怪我のため、随行していた放射線管理</a:t>
            </a:r>
            <a:r>
              <a:rPr lang="ja-JP" altLang="en-US" sz="1650"/>
              <a:t>要員</a:t>
            </a:r>
            <a:r>
              <a:rPr lang="ja-JP" altLang="ja-JP" sz="1650"/>
              <a:t>が、直ちに近くにいる職員に救出するよう指示し、又、消防署に汚染を伴う可能性のある労災事故が発生した旨を告げ、救急車を要請した。</a:t>
            </a:r>
          </a:p>
          <a:p>
            <a:pPr marL="373856" indent="-160735">
              <a:lnSpc>
                <a:spcPct val="110000"/>
              </a:lnSpc>
              <a:spcBef>
                <a:spcPts val="0"/>
              </a:spcBef>
            </a:pPr>
            <a:r>
              <a:rPr lang="ja-JP" altLang="ja-JP" sz="1650"/>
              <a:t>あなたの医療機関にも事業所から患者の受け入れ要請が来ました。</a:t>
            </a:r>
            <a:endParaRPr lang="en-US" altLang="ja-JP" sz="1650" dirty="0"/>
          </a:p>
          <a:p>
            <a:pPr marL="373856" indent="-160735">
              <a:lnSpc>
                <a:spcPct val="110000"/>
              </a:lnSpc>
              <a:spcBef>
                <a:spcPts val="0"/>
              </a:spcBef>
            </a:pPr>
            <a:endParaRPr lang="en-US" altLang="ja-JP" sz="1650" dirty="0"/>
          </a:p>
          <a:p>
            <a:pPr marL="373856" lvl="1" indent="-160735">
              <a:lnSpc>
                <a:spcPct val="110000"/>
              </a:lnSpc>
              <a:spcBef>
                <a:spcPts val="0"/>
              </a:spcBef>
            </a:pPr>
            <a:r>
              <a:rPr lang="ja-JP" altLang="en-US" sz="1650"/>
              <a:t>シナリオ１：外部被ばく</a:t>
            </a:r>
            <a:r>
              <a:rPr lang="en-US" altLang="ja-JP" sz="1650" dirty="0"/>
              <a:t>PD 100µSv</a:t>
            </a:r>
            <a:r>
              <a:rPr lang="ja-JP" altLang="en-US" sz="1650"/>
              <a:t>、鼻腔スワブは両側とも陰性、除染後の</a:t>
            </a:r>
            <a:r>
              <a:rPr lang="en-US" altLang="ja-JP" sz="1650" dirty="0"/>
              <a:t>WBC</a:t>
            </a:r>
            <a:r>
              <a:rPr lang="ja-JP" altLang="en-US" sz="1650"/>
              <a:t>では有意なアクティビティは検知しない</a:t>
            </a:r>
            <a:endParaRPr lang="en-US" altLang="ja-JP" sz="1650" dirty="0"/>
          </a:p>
          <a:p>
            <a:pPr marL="373856" lvl="1" indent="-160735">
              <a:lnSpc>
                <a:spcPct val="110000"/>
              </a:lnSpc>
              <a:spcBef>
                <a:spcPts val="0"/>
              </a:spcBef>
            </a:pPr>
            <a:endParaRPr lang="en-US" altLang="ja-JP" sz="1650" dirty="0"/>
          </a:p>
          <a:p>
            <a:pPr marL="373856" lvl="1" indent="-160735">
              <a:lnSpc>
                <a:spcPct val="110000"/>
              </a:lnSpc>
              <a:spcBef>
                <a:spcPts val="0"/>
              </a:spcBef>
            </a:pPr>
            <a:r>
              <a:rPr lang="ja-JP" altLang="en-US" sz="1650"/>
              <a:t>シナリオ２：外部被ばくはしていないが、</a:t>
            </a:r>
            <a:r>
              <a:rPr lang="en-US" altLang="ja-JP" sz="1650" dirty="0"/>
              <a:t>PD</a:t>
            </a:r>
            <a:r>
              <a:rPr lang="ja-JP" altLang="en-US" sz="1650"/>
              <a:t>はスマホと一緒に入れていたため、高い値を示す、除染後の</a:t>
            </a:r>
            <a:r>
              <a:rPr lang="en-US" altLang="ja-JP" sz="1650" dirty="0"/>
              <a:t>WBC</a:t>
            </a:r>
            <a:r>
              <a:rPr lang="ja-JP" altLang="en-US" sz="1650"/>
              <a:t>では</a:t>
            </a:r>
            <a:r>
              <a:rPr lang="en-US" altLang="ja-JP" sz="1650" dirty="0"/>
              <a:t>Cs-137 </a:t>
            </a:r>
            <a:r>
              <a:rPr lang="ja-JP" altLang="en-US" sz="1650"/>
              <a:t>　</a:t>
            </a:r>
            <a:r>
              <a:rPr lang="en-US" altLang="ja-JP" sz="1650" dirty="0"/>
              <a:t>5×10</a:t>
            </a:r>
            <a:r>
              <a:rPr lang="en-US" altLang="ja-JP" sz="1650" baseline="30000" dirty="0"/>
              <a:t>5</a:t>
            </a:r>
            <a:r>
              <a:rPr lang="en-US" altLang="ja-JP" sz="1650" dirty="0"/>
              <a:t> Bq</a:t>
            </a:r>
            <a:r>
              <a:rPr lang="ja-JP" altLang="en-US" sz="1650"/>
              <a:t>の内部汚染が判明</a:t>
            </a:r>
          </a:p>
        </p:txBody>
      </p:sp>
      <p:sp>
        <p:nvSpPr>
          <p:cNvPr id="4" name="テキスト ボックス 3">
            <a:extLst>
              <a:ext uri="{FF2B5EF4-FFF2-40B4-BE49-F238E27FC236}">
                <a16:creationId xmlns:a16="http://schemas.microsoft.com/office/drawing/2014/main" id="{30D3548F-51C4-C39E-0380-ADCE2D12FC39}"/>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講義７</a:t>
            </a:r>
          </a:p>
        </p:txBody>
      </p:sp>
      <p:pic>
        <p:nvPicPr>
          <p:cNvPr id="8" name="講師-講義7-2">
            <a:hlinkClick r:id="" action="ppaction://media"/>
            <a:extLst>
              <a:ext uri="{FF2B5EF4-FFF2-40B4-BE49-F238E27FC236}">
                <a16:creationId xmlns:a16="http://schemas.microsoft.com/office/drawing/2014/main" id="{C009F627-93FA-1D1E-F74D-6D40264518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6128" y="4533900"/>
            <a:ext cx="609600" cy="609600"/>
          </a:xfrm>
          <a:prstGeom prst="rect">
            <a:avLst/>
          </a:prstGeom>
        </p:spPr>
      </p:pic>
    </p:spTree>
    <p:extLst>
      <p:ext uri="{BB962C8B-B14F-4D97-AF65-F5344CB8AC3E}">
        <p14:creationId xmlns:p14="http://schemas.microsoft.com/office/powerpoint/2010/main" val="3942934547"/>
      </p:ext>
    </p:extLst>
  </p:cSld>
  <p:clrMapOvr>
    <a:masterClrMapping/>
  </p:clrMapOvr>
  <mc:AlternateContent xmlns:mc="http://schemas.openxmlformats.org/markup-compatibility/2006" xmlns:p14="http://schemas.microsoft.com/office/powerpoint/2010/main">
    <mc:Choice Requires="p14">
      <p:transition spd="slow" p14:dur="3000" advClick="0" advTm="226000"/>
    </mc:Choice>
    <mc:Fallback xmlns="">
      <p:transition spd="slow" advClick="0" advTm="2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E3854A12-6E9F-694D-B9F3-31B44EA80EC8}"/>
              </a:ext>
            </a:extLst>
          </p:cNvPr>
          <p:cNvSpPr>
            <a:spLocks noGrp="1"/>
          </p:cNvSpPr>
          <p:nvPr>
            <p:ph type="title"/>
          </p:nvPr>
        </p:nvSpPr>
        <p:spPr>
          <a:xfrm>
            <a:off x="628650" y="273844"/>
            <a:ext cx="7886700" cy="570203"/>
          </a:xfrm>
        </p:spPr>
        <p:txBody>
          <a:bodyPr/>
          <a:lstStyle/>
          <a:p>
            <a:r>
              <a:rPr lang="ja-JP" altLang="en-US"/>
              <a:t>初期診療実習</a:t>
            </a:r>
          </a:p>
        </p:txBody>
      </p:sp>
      <p:graphicFrame>
        <p:nvGraphicFramePr>
          <p:cNvPr id="4" name="コンテンツ プレースホルダー 3">
            <a:extLst>
              <a:ext uri="{FF2B5EF4-FFF2-40B4-BE49-F238E27FC236}">
                <a16:creationId xmlns:a16="http://schemas.microsoft.com/office/drawing/2014/main" id="{8A3D526F-CAA5-5E46-BAA2-20E992EDED49}"/>
              </a:ext>
            </a:extLst>
          </p:cNvPr>
          <p:cNvGraphicFramePr>
            <a:graphicFrameLocks noGrp="1"/>
          </p:cNvGraphicFramePr>
          <p:nvPr>
            <p:ph sz="half" idx="1"/>
          </p:nvPr>
        </p:nvGraphicFramePr>
        <p:xfrm>
          <a:off x="506573" y="1272462"/>
          <a:ext cx="5186928" cy="3360262"/>
        </p:xfrm>
        <a:graphic>
          <a:graphicData uri="http://schemas.openxmlformats.org/drawingml/2006/table">
            <a:tbl>
              <a:tblPr firstRow="1" firstCol="1" bandRow="1"/>
              <a:tblGrid>
                <a:gridCol w="502862">
                  <a:extLst>
                    <a:ext uri="{9D8B030D-6E8A-4147-A177-3AD203B41FA5}">
                      <a16:colId xmlns:a16="http://schemas.microsoft.com/office/drawing/2014/main" val="1746400455"/>
                    </a:ext>
                  </a:extLst>
                </a:gridCol>
                <a:gridCol w="3968393">
                  <a:extLst>
                    <a:ext uri="{9D8B030D-6E8A-4147-A177-3AD203B41FA5}">
                      <a16:colId xmlns:a16="http://schemas.microsoft.com/office/drawing/2014/main" val="1627984782"/>
                    </a:ext>
                  </a:extLst>
                </a:gridCol>
                <a:gridCol w="715673">
                  <a:extLst>
                    <a:ext uri="{9D8B030D-6E8A-4147-A177-3AD203B41FA5}">
                      <a16:colId xmlns:a16="http://schemas.microsoft.com/office/drawing/2014/main" val="2103511734"/>
                    </a:ext>
                  </a:extLst>
                </a:gridCol>
              </a:tblGrid>
              <a:tr h="211570">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時間</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内容</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備考</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1706480"/>
                  </a:ext>
                </a:extLst>
              </a:tr>
              <a:tr h="414854">
                <a:tc>
                  <a:txBody>
                    <a:bodyPr/>
                    <a:lstStyle/>
                    <a:p>
                      <a:pPr marL="9525" indent="0" algn="just" fontAlgn="t">
                        <a:spcBef>
                          <a:spcPts val="0"/>
                        </a:spcBef>
                        <a:spcAft>
                          <a:spcPts val="0"/>
                        </a:spcAft>
                        <a:tabLst/>
                      </a:pPr>
                      <a:r>
                        <a:rPr lang="en-US" sz="1200" b="0" i="0" u="none" strike="noStrike" kern="100">
                          <a:effectLst/>
                          <a:latin typeface="+mn-ea"/>
                          <a:ea typeface="+mn-ea"/>
                          <a:cs typeface="Times New Roman" panose="02020603050405020304" pitchFamily="18" charset="0"/>
                        </a:rPr>
                        <a:t>0:30</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共通の想定を提示し、各班での役割分担と施設のレイアウト、エリア設定を検討、調整</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0352" algn="just" fontAlgn="t">
                        <a:spcBef>
                          <a:spcPts val="0"/>
                        </a:spcBef>
                        <a:spcAft>
                          <a:spcPts val="0"/>
                        </a:spcAft>
                      </a:pPr>
                      <a:r>
                        <a:rPr lang="en-US" sz="1200" b="0" i="0" u="none" strike="noStrike" kern="100">
                          <a:effectLst/>
                          <a:latin typeface="+mn-ea"/>
                          <a:ea typeface="+mn-ea"/>
                          <a:cs typeface="Times New Roman" panose="02020603050405020304" pitchFamily="18" charset="0"/>
                        </a:rPr>
                        <a:t> </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793734"/>
                  </a:ext>
                </a:extLst>
              </a:tr>
              <a:tr h="211570">
                <a:tc rowSpan="4">
                  <a:txBody>
                    <a:bodyPr/>
                    <a:lstStyle/>
                    <a:p>
                      <a:pPr marL="9525" indent="0" algn="just" fontAlgn="t">
                        <a:spcBef>
                          <a:spcPts val="0"/>
                        </a:spcBef>
                        <a:spcAft>
                          <a:spcPts val="0"/>
                        </a:spcAft>
                        <a:tabLst/>
                      </a:pPr>
                      <a:r>
                        <a:rPr lang="en-US" sz="1200" b="0" i="0" u="none" strike="noStrike" kern="100">
                          <a:effectLst/>
                          <a:latin typeface="+mn-ea"/>
                          <a:ea typeface="+mn-ea"/>
                          <a:cs typeface="Times New Roman" panose="02020603050405020304" pitchFamily="18" charset="0"/>
                        </a:rPr>
                        <a:t>0:10</a:t>
                      </a:r>
                      <a:endParaRPr lang="en-US" altLang="ja-JP" sz="2100" b="0" i="0" u="none" strike="noStrike">
                        <a:effectLst/>
                        <a:latin typeface="+mn-ea"/>
                        <a:ea typeface="+mn-ea"/>
                      </a:endParaRPr>
                    </a:p>
                  </a:txBody>
                  <a:tcPr marL="71561" marR="71561" marT="35780" marB="35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講師紹介</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２例目省略</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039834"/>
                  </a:ext>
                </a:extLst>
              </a:tr>
              <a:tr h="211570">
                <a:tc vMerge="1">
                  <a:txBody>
                    <a:bodyPr/>
                    <a:lstStyle/>
                    <a:p>
                      <a:endParaRPr kumimoji="1" lang="ja-JP" altLang="en-US"/>
                    </a:p>
                  </a:txBody>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医療資機材の説明（配置など）</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9525" indent="0" algn="just" fontAlgn="t">
                        <a:spcBef>
                          <a:spcPts val="0"/>
                        </a:spcBef>
                        <a:spcAft>
                          <a:spcPts val="0"/>
                        </a:spcAft>
                        <a:tabLst/>
                      </a:pPr>
                      <a:endParaRPr lang="ja-JP" altLang="en-US" sz="2800" b="0" i="0" u="none" strike="noStrike">
                        <a:effectLst/>
                        <a:latin typeface="+mn-ea"/>
                        <a:ea typeface="+mn-ea"/>
                      </a:endParaRPr>
                    </a:p>
                  </a:txBody>
                  <a:tcPr marL="71560" marR="71560" marT="99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652793"/>
                  </a:ext>
                </a:extLst>
              </a:tr>
              <a:tr h="211570">
                <a:tc vMerge="1">
                  <a:txBody>
                    <a:bodyPr/>
                    <a:lstStyle/>
                    <a:p>
                      <a:endParaRPr kumimoji="1" lang="ja-JP" altLang="en-US"/>
                    </a:p>
                  </a:txBody>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放射線測定器の説明（養生の必要性など）</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9525" indent="0" algn="just" fontAlgn="t">
                        <a:spcBef>
                          <a:spcPts val="0"/>
                        </a:spcBef>
                        <a:spcAft>
                          <a:spcPts val="0"/>
                        </a:spcAft>
                        <a:tabLst/>
                      </a:pPr>
                      <a:endParaRPr lang="ja-JP" altLang="en-US" sz="2800" b="0" i="0" u="none" strike="noStrike">
                        <a:effectLst/>
                        <a:latin typeface="+mn-ea"/>
                        <a:ea typeface="+mn-ea"/>
                      </a:endParaRPr>
                    </a:p>
                  </a:txBody>
                  <a:tcPr marL="71560" marR="71560" marT="99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4536989"/>
                  </a:ext>
                </a:extLst>
              </a:tr>
              <a:tr h="211570">
                <a:tc vMerge="1">
                  <a:txBody>
                    <a:bodyPr/>
                    <a:lstStyle/>
                    <a:p>
                      <a:endParaRPr kumimoji="1" lang="ja-JP" altLang="en-US"/>
                    </a:p>
                  </a:txBody>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施設の説明；養生、モニター、排水、負圧、管理区域</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9525" indent="0" algn="just" fontAlgn="t">
                        <a:spcBef>
                          <a:spcPts val="0"/>
                        </a:spcBef>
                        <a:spcAft>
                          <a:spcPts val="0"/>
                        </a:spcAft>
                        <a:tabLst/>
                      </a:pPr>
                      <a:endParaRPr lang="ja-JP" altLang="en-US" sz="2800" b="0" i="0" u="none" strike="noStrike">
                        <a:effectLst/>
                        <a:latin typeface="+mn-ea"/>
                        <a:ea typeface="+mn-ea"/>
                      </a:endParaRPr>
                    </a:p>
                  </a:txBody>
                  <a:tcPr marL="71560" marR="71560" marT="99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2230369"/>
                  </a:ext>
                </a:extLst>
              </a:tr>
              <a:tr h="211570">
                <a:tc>
                  <a:txBody>
                    <a:bodyPr/>
                    <a:lstStyle/>
                    <a:p>
                      <a:pPr marL="9525" indent="0" algn="just" fontAlgn="t">
                        <a:spcBef>
                          <a:spcPts val="0"/>
                        </a:spcBef>
                        <a:spcAft>
                          <a:spcPts val="0"/>
                        </a:spcAft>
                        <a:tabLst/>
                      </a:pPr>
                      <a:r>
                        <a:rPr lang="en-US" sz="1200" b="0" i="0" u="none" strike="noStrike" kern="100">
                          <a:effectLst/>
                          <a:latin typeface="+mn-ea"/>
                          <a:ea typeface="+mn-ea"/>
                          <a:cs typeface="Times New Roman" panose="02020603050405020304" pitchFamily="18" charset="0"/>
                        </a:rPr>
                        <a:t>0:05</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通報内容提示</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0352" algn="just" fontAlgn="t">
                        <a:spcBef>
                          <a:spcPts val="0"/>
                        </a:spcBef>
                        <a:spcAft>
                          <a:spcPts val="0"/>
                        </a:spcAft>
                      </a:pPr>
                      <a:r>
                        <a:rPr lang="en-US" sz="1200" b="0" i="0" u="none" strike="noStrike" kern="100">
                          <a:effectLst/>
                          <a:latin typeface="+mn-ea"/>
                          <a:ea typeface="+mn-ea"/>
                          <a:cs typeface="Times New Roman" panose="02020603050405020304" pitchFamily="18" charset="0"/>
                        </a:rPr>
                        <a:t> </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895474"/>
                  </a:ext>
                </a:extLst>
              </a:tr>
              <a:tr h="414854">
                <a:tc>
                  <a:txBody>
                    <a:bodyPr/>
                    <a:lstStyle/>
                    <a:p>
                      <a:pPr marL="9525" indent="0" algn="just" fontAlgn="t">
                        <a:spcBef>
                          <a:spcPts val="0"/>
                        </a:spcBef>
                        <a:spcAft>
                          <a:spcPts val="0"/>
                        </a:spcAft>
                        <a:tabLst/>
                      </a:pPr>
                      <a:r>
                        <a:rPr lang="en-US" sz="1200" b="0" i="0" u="none" strike="noStrike" kern="100">
                          <a:effectLst/>
                          <a:latin typeface="+mn-ea"/>
                          <a:ea typeface="+mn-ea"/>
                          <a:cs typeface="Times New Roman" panose="02020603050405020304" pitchFamily="18" charset="0"/>
                        </a:rPr>
                        <a:t>0:20</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spcBef>
                          <a:spcPts val="0"/>
                        </a:spcBef>
                        <a:spcAft>
                          <a:spcPts val="0"/>
                        </a:spcAft>
                      </a:pPr>
                      <a:r>
                        <a:rPr lang="ja-JP" altLang="en-US" sz="1200" b="0" i="0" u="none" strike="noStrike" kern="100">
                          <a:effectLst/>
                          <a:latin typeface="+mn-ea"/>
                          <a:ea typeface="+mn-ea"/>
                          <a:cs typeface="Times New Roman" panose="02020603050405020304" pitchFamily="18" charset="0"/>
                        </a:rPr>
                        <a:t>受入れ準備；役割分担、ホット、ウォーム、コールドゾーンの設定、</a:t>
                      </a:r>
                      <a:r>
                        <a:rPr lang="en-US" sz="1200" b="0" i="0" u="none" strike="noStrike" kern="100">
                          <a:effectLst/>
                          <a:latin typeface="+mn-ea"/>
                          <a:ea typeface="+mn-ea"/>
                          <a:cs typeface="Times New Roman" panose="02020603050405020304" pitchFamily="18" charset="0"/>
                        </a:rPr>
                        <a:t>PPE</a:t>
                      </a:r>
                      <a:r>
                        <a:rPr lang="ja-JP" altLang="en-US" sz="1200" b="0" i="0" u="none" strike="noStrike" kern="100">
                          <a:effectLst/>
                          <a:latin typeface="+mn-ea"/>
                          <a:ea typeface="+mn-ea"/>
                          <a:cs typeface="Times New Roman" panose="02020603050405020304" pitchFamily="18" charset="0"/>
                        </a:rPr>
                        <a:t>着用</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0352" algn="just" fontAlgn="t">
                        <a:spcBef>
                          <a:spcPts val="0"/>
                        </a:spcBef>
                        <a:spcAft>
                          <a:spcPts val="0"/>
                        </a:spcAft>
                      </a:pPr>
                      <a:r>
                        <a:rPr lang="en-US" sz="1200" b="0" i="0" u="none" strike="noStrike" kern="100">
                          <a:effectLst/>
                          <a:latin typeface="+mn-ea"/>
                          <a:ea typeface="+mn-ea"/>
                          <a:cs typeface="Times New Roman" panose="02020603050405020304" pitchFamily="18" charset="0"/>
                        </a:rPr>
                        <a:t> </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9541953"/>
                  </a:ext>
                </a:extLst>
              </a:tr>
              <a:tr h="211570">
                <a:tc rowSpan="2">
                  <a:txBody>
                    <a:bodyPr/>
                    <a:lstStyle/>
                    <a:p>
                      <a:pPr marL="9525" indent="0" algn="just" fontAlgn="t">
                        <a:spcBef>
                          <a:spcPts val="0"/>
                        </a:spcBef>
                        <a:spcAft>
                          <a:spcPts val="0"/>
                        </a:spcAft>
                        <a:tabLst/>
                      </a:pPr>
                      <a:r>
                        <a:rPr lang="en-US" sz="1200" b="0" i="0" u="none" strike="noStrike" kern="100">
                          <a:effectLst/>
                          <a:latin typeface="+mn-ea"/>
                          <a:ea typeface="+mn-ea"/>
                          <a:cs typeface="Times New Roman" panose="02020603050405020304" pitchFamily="18" charset="0"/>
                        </a:rPr>
                        <a:t>0:40</a:t>
                      </a:r>
                      <a:endParaRPr lang="en-US" altLang="ja-JP" sz="2100" b="0" i="0" u="none" strike="noStrike">
                        <a:effectLst/>
                        <a:latin typeface="+mn-ea"/>
                        <a:ea typeface="+mn-ea"/>
                      </a:endParaRPr>
                    </a:p>
                  </a:txBody>
                  <a:tcPr marL="71561" marR="71561" marT="35780" marB="35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患者到着後、処置開始</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0352" algn="just" fontAlgn="t">
                        <a:spcBef>
                          <a:spcPts val="0"/>
                        </a:spcBef>
                        <a:spcAft>
                          <a:spcPts val="0"/>
                        </a:spcAft>
                      </a:pPr>
                      <a:r>
                        <a:rPr lang="en-US" sz="1200" b="0" i="0" u="none" strike="noStrike" kern="100">
                          <a:effectLst/>
                          <a:latin typeface="+mn-ea"/>
                          <a:ea typeface="+mn-ea"/>
                          <a:cs typeface="Times New Roman" panose="02020603050405020304" pitchFamily="18" charset="0"/>
                        </a:rPr>
                        <a:t> </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8094375"/>
                  </a:ext>
                </a:extLst>
              </a:tr>
              <a:tr h="211570">
                <a:tc vMerge="1">
                  <a:txBody>
                    <a:bodyPr/>
                    <a:lstStyle/>
                    <a:p>
                      <a:endParaRPr kumimoji="1" lang="ja-JP" altLang="en-US"/>
                    </a:p>
                  </a:txBody>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患者のホットゾーンからの退出</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0352" algn="just" fontAlgn="t">
                        <a:spcBef>
                          <a:spcPts val="0"/>
                        </a:spcBef>
                        <a:spcAft>
                          <a:spcPts val="0"/>
                        </a:spcAft>
                      </a:pPr>
                      <a:r>
                        <a:rPr lang="en-US" sz="1200" b="0" i="0" u="none" strike="noStrike" kern="100">
                          <a:effectLst/>
                          <a:latin typeface="+mn-ea"/>
                          <a:ea typeface="+mn-ea"/>
                          <a:cs typeface="Times New Roman" panose="02020603050405020304" pitchFamily="18" charset="0"/>
                        </a:rPr>
                        <a:t> </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6358344"/>
                  </a:ext>
                </a:extLst>
              </a:tr>
              <a:tr h="414854">
                <a:tc>
                  <a:txBody>
                    <a:bodyPr/>
                    <a:lstStyle/>
                    <a:p>
                      <a:pPr marL="9525" indent="0" algn="just" fontAlgn="t">
                        <a:spcBef>
                          <a:spcPts val="0"/>
                        </a:spcBef>
                        <a:spcAft>
                          <a:spcPts val="0"/>
                        </a:spcAft>
                        <a:tabLst/>
                      </a:pPr>
                      <a:r>
                        <a:rPr lang="en-US" sz="1200" b="0" i="0" u="none" strike="noStrike" kern="100">
                          <a:effectLst/>
                          <a:latin typeface="+mn-ea"/>
                          <a:ea typeface="+mn-ea"/>
                          <a:cs typeface="Times New Roman" panose="02020603050405020304" pitchFamily="18" charset="0"/>
                        </a:rPr>
                        <a:t>0:10</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 indent="0" algn="just" fontAlgn="t">
                        <a:spcBef>
                          <a:spcPts val="0"/>
                        </a:spcBef>
                        <a:spcAft>
                          <a:spcPts val="0"/>
                        </a:spcAft>
                        <a:tabLst/>
                      </a:pPr>
                      <a:r>
                        <a:rPr lang="en-US" sz="1200" b="0" i="0" u="none" strike="noStrike" kern="100">
                          <a:effectLst/>
                          <a:latin typeface="+mn-ea"/>
                          <a:ea typeface="+mn-ea"/>
                          <a:cs typeface="Times New Roman" panose="02020603050405020304" pitchFamily="18" charset="0"/>
                        </a:rPr>
                        <a:t>WBC</a:t>
                      </a:r>
                      <a:r>
                        <a:rPr lang="ja-JP" altLang="en-US" sz="1200" b="0" i="0" u="none" strike="noStrike" kern="100">
                          <a:effectLst/>
                          <a:latin typeface="+mn-ea"/>
                          <a:ea typeface="+mn-ea"/>
                          <a:cs typeface="Times New Roman" panose="02020603050405020304" pitchFamily="18" charset="0"/>
                        </a:rPr>
                        <a:t>測定結果提示、検討</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２例目のみ</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4823192"/>
                  </a:ext>
                </a:extLst>
              </a:tr>
              <a:tr h="211570">
                <a:tc>
                  <a:txBody>
                    <a:bodyPr/>
                    <a:lstStyle/>
                    <a:p>
                      <a:pPr marL="9525" indent="0" algn="just" fontAlgn="t">
                        <a:spcBef>
                          <a:spcPts val="0"/>
                        </a:spcBef>
                        <a:spcAft>
                          <a:spcPts val="0"/>
                        </a:spcAft>
                        <a:tabLst/>
                      </a:pPr>
                      <a:r>
                        <a:rPr lang="en-US" sz="1200" b="0" i="0" u="none" strike="noStrike" kern="100">
                          <a:effectLst/>
                          <a:latin typeface="+mn-ea"/>
                          <a:ea typeface="+mn-ea"/>
                          <a:cs typeface="Times New Roman" panose="02020603050405020304" pitchFamily="18" charset="0"/>
                        </a:rPr>
                        <a:t>0:10</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対応者の脱衣、退出、被ばく管理</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0352" algn="just" fontAlgn="t">
                        <a:spcBef>
                          <a:spcPts val="0"/>
                        </a:spcBef>
                        <a:spcAft>
                          <a:spcPts val="0"/>
                        </a:spcAft>
                      </a:pPr>
                      <a:r>
                        <a:rPr lang="en-US" sz="1200" b="0" i="0" u="none" strike="noStrike" kern="100">
                          <a:effectLst/>
                          <a:latin typeface="+mn-ea"/>
                          <a:ea typeface="+mn-ea"/>
                          <a:cs typeface="Times New Roman" panose="02020603050405020304" pitchFamily="18" charset="0"/>
                        </a:rPr>
                        <a:t> </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854773"/>
                  </a:ext>
                </a:extLst>
              </a:tr>
              <a:tr h="211570">
                <a:tc>
                  <a:txBody>
                    <a:bodyPr/>
                    <a:lstStyle/>
                    <a:p>
                      <a:pPr marL="9525" indent="0" algn="just" fontAlgn="t">
                        <a:spcBef>
                          <a:spcPts val="0"/>
                        </a:spcBef>
                        <a:spcAft>
                          <a:spcPts val="0"/>
                        </a:spcAft>
                        <a:tabLst/>
                      </a:pPr>
                      <a:r>
                        <a:rPr lang="en-US" sz="1200" b="0" i="0" u="none" strike="noStrike" kern="100">
                          <a:effectLst/>
                          <a:latin typeface="+mn-ea"/>
                          <a:ea typeface="+mn-ea"/>
                          <a:cs typeface="Times New Roman" panose="02020603050405020304" pitchFamily="18" charset="0"/>
                        </a:rPr>
                        <a:t>0:05</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 indent="0" algn="just" fontAlgn="t">
                        <a:spcBef>
                          <a:spcPts val="0"/>
                        </a:spcBef>
                        <a:spcAft>
                          <a:spcPts val="0"/>
                        </a:spcAft>
                        <a:tabLst/>
                      </a:pPr>
                      <a:r>
                        <a:rPr lang="ja-JP" altLang="en-US" sz="1200" b="0" i="0" u="none" strike="noStrike" kern="100">
                          <a:effectLst/>
                          <a:latin typeface="+mn-ea"/>
                          <a:ea typeface="+mn-ea"/>
                          <a:cs typeface="Times New Roman" panose="02020603050405020304" pitchFamily="18" charset="0"/>
                        </a:rPr>
                        <a:t>フィードバック</a:t>
                      </a:r>
                      <a:endParaRPr lang="ja-JP" altLang="en-US"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0352" algn="just" fontAlgn="t">
                        <a:spcBef>
                          <a:spcPts val="0"/>
                        </a:spcBef>
                        <a:spcAft>
                          <a:spcPts val="0"/>
                        </a:spcAft>
                      </a:pPr>
                      <a:r>
                        <a:rPr lang="en-US" sz="1200" b="0" i="0" u="none" strike="noStrike" kern="100">
                          <a:effectLst/>
                          <a:latin typeface="+mn-ea"/>
                          <a:ea typeface="+mn-ea"/>
                          <a:cs typeface="Times New Roman" panose="02020603050405020304" pitchFamily="18" charset="0"/>
                        </a:rPr>
                        <a:t> </a:t>
                      </a:r>
                      <a:endParaRPr lang="en-US" altLang="ja-JP" sz="2100" b="0" i="0" u="none" strike="noStrike">
                        <a:effectLst/>
                        <a:latin typeface="+mn-ea"/>
                        <a:ea typeface="+mn-ea"/>
                      </a:endParaRPr>
                    </a:p>
                  </a:txBody>
                  <a:tcPr marL="53670" marR="53670" marT="74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1542016"/>
                  </a:ext>
                </a:extLst>
              </a:tr>
            </a:tbl>
          </a:graphicData>
        </a:graphic>
      </p:graphicFrame>
      <p:sp>
        <p:nvSpPr>
          <p:cNvPr id="11" name="コンテンツ プレースホルダー 10">
            <a:extLst>
              <a:ext uri="{FF2B5EF4-FFF2-40B4-BE49-F238E27FC236}">
                <a16:creationId xmlns:a16="http://schemas.microsoft.com/office/drawing/2014/main" id="{99D1F37F-D470-CA42-BB16-BBFE607B75DE}"/>
              </a:ext>
            </a:extLst>
          </p:cNvPr>
          <p:cNvSpPr>
            <a:spLocks noGrp="1"/>
          </p:cNvSpPr>
          <p:nvPr>
            <p:ph sz="half" idx="2"/>
          </p:nvPr>
        </p:nvSpPr>
        <p:spPr>
          <a:xfrm>
            <a:off x="5871681" y="935188"/>
            <a:ext cx="2935269" cy="3697535"/>
          </a:xfrm>
        </p:spPr>
        <p:txBody>
          <a:bodyPr>
            <a:normAutofit fontScale="92500"/>
          </a:bodyPr>
          <a:lstStyle/>
          <a:p>
            <a:r>
              <a:rPr lang="ja-JP" altLang="en-US"/>
              <a:t>シナリオ１では、外傷診療と被ばく医療を同時に実施し、手順を確認する。</a:t>
            </a:r>
          </a:p>
          <a:p>
            <a:r>
              <a:rPr lang="ja-JP" altLang="en-US"/>
              <a:t>シナリオ２では、シナリオ１に加え、外部被ばくの</a:t>
            </a:r>
            <a:r>
              <a:rPr lang="ja-JP" altLang="en-US">
                <a:solidFill>
                  <a:srgbClr val="FF0000"/>
                </a:solidFill>
              </a:rPr>
              <a:t>前駆症状や生物学的線量評価の試料採取</a:t>
            </a:r>
            <a:r>
              <a:rPr lang="ja-JP" altLang="en-US"/>
              <a:t>について検討すること、</a:t>
            </a:r>
            <a:r>
              <a:rPr lang="ja-JP" altLang="en-US">
                <a:solidFill>
                  <a:srgbClr val="FF0000"/>
                </a:solidFill>
              </a:rPr>
              <a:t>内部被ばくの体外計測、バイオアッセイ試料の採取</a:t>
            </a:r>
            <a:r>
              <a:rPr lang="ja-JP" altLang="en-US"/>
              <a:t>について検討する。</a:t>
            </a:r>
          </a:p>
        </p:txBody>
      </p:sp>
      <p:sp>
        <p:nvSpPr>
          <p:cNvPr id="13" name="テキスト ボックス 12">
            <a:extLst>
              <a:ext uri="{FF2B5EF4-FFF2-40B4-BE49-F238E27FC236}">
                <a16:creationId xmlns:a16="http://schemas.microsoft.com/office/drawing/2014/main" id="{B38606B4-DB28-1D4C-8AF8-DBC891DBA47E}"/>
              </a:ext>
            </a:extLst>
          </p:cNvPr>
          <p:cNvSpPr txBox="1"/>
          <p:nvPr/>
        </p:nvSpPr>
        <p:spPr>
          <a:xfrm>
            <a:off x="337051" y="934150"/>
            <a:ext cx="704039"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手順</a:t>
            </a:r>
            <a:r>
              <a:rPr kumimoji="0" lang="en-US" altLang="ja-JP"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endPar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 name="テキスト ボックス 1">
            <a:extLst>
              <a:ext uri="{FF2B5EF4-FFF2-40B4-BE49-F238E27FC236}">
                <a16:creationId xmlns:a16="http://schemas.microsoft.com/office/drawing/2014/main" id="{45C67B34-F4AC-6017-99AB-B81BC34B6301}"/>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講義７</a:t>
            </a:r>
          </a:p>
        </p:txBody>
      </p:sp>
      <p:pic>
        <p:nvPicPr>
          <p:cNvPr id="8" name="講師-講義7-3-1">
            <a:hlinkClick r:id="" action="ppaction://media"/>
            <a:extLst>
              <a:ext uri="{FF2B5EF4-FFF2-40B4-BE49-F238E27FC236}">
                <a16:creationId xmlns:a16="http://schemas.microsoft.com/office/drawing/2014/main" id="{19A45661-8144-02BD-4F25-F9B46E63C6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76528" y="4564856"/>
            <a:ext cx="609600" cy="609600"/>
          </a:xfrm>
          <a:prstGeom prst="rect">
            <a:avLst/>
          </a:prstGeom>
        </p:spPr>
      </p:pic>
      <p:pic>
        <p:nvPicPr>
          <p:cNvPr id="10" name="講師-講義7-3-2">
            <a:hlinkClick r:id="" action="ppaction://media"/>
            <a:extLst>
              <a:ext uri="{FF2B5EF4-FFF2-40B4-BE49-F238E27FC236}">
                <a16:creationId xmlns:a16="http://schemas.microsoft.com/office/drawing/2014/main" id="{D0C1C838-7459-B004-ADD6-6ADAA7B60D2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34400" y="4533900"/>
            <a:ext cx="609600" cy="609600"/>
          </a:xfrm>
          <a:prstGeom prst="rect">
            <a:avLst/>
          </a:prstGeom>
        </p:spPr>
      </p:pic>
    </p:spTree>
    <p:extLst>
      <p:ext uri="{BB962C8B-B14F-4D97-AF65-F5344CB8AC3E}">
        <p14:creationId xmlns:p14="http://schemas.microsoft.com/office/powerpoint/2010/main" val="113857391"/>
      </p:ext>
    </p:extLst>
  </p:cSld>
  <p:clrMapOvr>
    <a:masterClrMapping/>
  </p:clrMapOvr>
  <mc:AlternateContent xmlns:mc="http://schemas.openxmlformats.org/markup-compatibility/2006" xmlns:p14="http://schemas.microsoft.com/office/powerpoint/2010/main">
    <mc:Choice Requires="p14">
      <p:transition spd="slow" p14:dur="3000" advClick="0" advTm="286000"/>
    </mc:Choice>
    <mc:Fallback xmlns="">
      <p:transition spd="slow" advClick="0" advTm="28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090" fill="hold"/>
                                        <p:tgtEl>
                                          <p:spTgt spid="8"/>
                                        </p:tgtEl>
                                      </p:cBhvr>
                                    </p:cmd>
                                  </p:childTnLst>
                                </p:cTn>
                              </p:par>
                            </p:childTnLst>
                          </p:cTn>
                        </p:par>
                        <p:par>
                          <p:cTn id="7" fill="hold">
                            <p:stCondLst>
                              <p:cond delay="116090"/>
                            </p:stCondLst>
                            <p:childTnLst>
                              <p:par>
                                <p:cTn id="8" presetID="1" presetClass="mediacall" presetSubtype="0" fill="hold" nodeType="afterEffect">
                                  <p:stCondLst>
                                    <p:cond delay="0"/>
                                  </p:stCondLst>
                                  <p:childTnLst>
                                    <p:cmd type="call" cmd="playFrom(0.0)">
                                      <p:cBhvr>
                                        <p:cTn id="9" dur="1656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5d13358-ba13-47f5-b1e3-fdcd6b69d120">
      <UserInfo>
        <DisplayName/>
        <AccountId xsi:nil="true"/>
        <AccountType/>
      </UserInfo>
    </SharedWithUsers>
    <lcf76f155ced4ddcb4097134ff3c332f xmlns="9be4de2b-ed32-4cfd-86cc-3daf7de81874">
      <Terms xmlns="http://schemas.microsoft.com/office/infopath/2007/PartnerControls"/>
    </lcf76f155ced4ddcb4097134ff3c332f>
    <TaxCatchAll xmlns="b5d13358-ba13-47f5-b1e3-fdcd6b69d1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9CDE00FD03F958428DD3CBF4A39D1F89" ma:contentTypeVersion="19" ma:contentTypeDescription="新しいドキュメントを作成します。" ma:contentTypeScope="" ma:versionID="e17dd82ac5e3a5c2707f997b28250d8a">
  <xsd:schema xmlns:xsd="http://www.w3.org/2001/XMLSchema" xmlns:xs="http://www.w3.org/2001/XMLSchema" xmlns:p="http://schemas.microsoft.com/office/2006/metadata/properties" xmlns:ns2="9be4de2b-ed32-4cfd-86cc-3daf7de81874" xmlns:ns3="b5d13358-ba13-47f5-b1e3-fdcd6b69d120" targetNamespace="http://schemas.microsoft.com/office/2006/metadata/properties" ma:root="true" ma:fieldsID="b07365bde9cb931233e748ff3cd31903" ns2:_="" ns3:_="">
    <xsd:import namespace="9be4de2b-ed32-4cfd-86cc-3daf7de81874"/>
    <xsd:import namespace="b5d13358-ba13-47f5-b1e3-fdcd6b69d1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4de2b-ed32-4cfd-86cc-3daf7de818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ebdc2b39-54f4-4c53-bf88-5d9269ab31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d13358-ba13-47f5-b1e3-fdcd6b69d120" elementFormDefault="qualified">
    <xsd:import namespace="http://schemas.microsoft.com/office/2006/documentManagement/types"/>
    <xsd:import namespace="http://schemas.microsoft.com/office/infopath/2007/PartnerControls"/>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42aa574-677a-4bc2-90c8-dd60c760d169}" ma:internalName="TaxCatchAll" ma:showField="CatchAllData" ma:web="b5d13358-ba13-47f5-b1e3-fdcd6b69d1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6F5BC2-8754-4D76-BA19-BDCA5A4001E5}">
  <ds:schemaRefs>
    <ds:schemaRef ds:uri="http://schemas.microsoft.com/sharepoint/v3/contenttype/forms"/>
  </ds:schemaRefs>
</ds:datastoreItem>
</file>

<file path=customXml/itemProps2.xml><?xml version="1.0" encoding="utf-8"?>
<ds:datastoreItem xmlns:ds="http://schemas.openxmlformats.org/officeDocument/2006/customXml" ds:itemID="{212DCF46-0D2B-4242-B15F-F3F188EE4A92}">
  <ds:schemaRefs>
    <ds:schemaRef ds:uri="http://schemas.microsoft.com/office/2006/metadata/properties"/>
    <ds:schemaRef ds:uri="http://schemas.microsoft.com/office/infopath/2007/PartnerControls"/>
    <ds:schemaRef ds:uri="b5d13358-ba13-47f5-b1e3-fdcd6b69d120"/>
    <ds:schemaRef ds:uri="9be4de2b-ed32-4cfd-86cc-3daf7de81874"/>
  </ds:schemaRefs>
</ds:datastoreItem>
</file>

<file path=customXml/itemProps3.xml><?xml version="1.0" encoding="utf-8"?>
<ds:datastoreItem xmlns:ds="http://schemas.openxmlformats.org/officeDocument/2006/customXml" ds:itemID="{BBB9026C-D75F-4D55-9E94-E9785DC53E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4de2b-ed32-4cfd-86cc-3daf7de81874"/>
    <ds:schemaRef ds:uri="b5d13358-ba13-47f5-b1e3-fdcd6b69d1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886</Words>
  <Application>Microsoft Office PowerPoint</Application>
  <PresentationFormat>画面に合わせる (16:9)</PresentationFormat>
  <Paragraphs>69</Paragraphs>
  <Slides>4</Slides>
  <Notes>4</Notes>
  <HiddenSlides>0</HiddenSlides>
  <MMClips>4</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4</vt:i4>
      </vt:variant>
    </vt:vector>
  </HeadingPairs>
  <TitlesOfParts>
    <vt:vector size="13" baseType="lpstr">
      <vt:lpstr>游ゴシック</vt:lpstr>
      <vt:lpstr>游ゴシック Light</vt:lpstr>
      <vt:lpstr>Aptos</vt:lpstr>
      <vt:lpstr>Aptos Display</vt:lpstr>
      <vt:lpstr>Arial</vt:lpstr>
      <vt:lpstr>Calibri</vt:lpstr>
      <vt:lpstr>Calibri Light</vt:lpstr>
      <vt:lpstr>Office テーマ</vt:lpstr>
      <vt:lpstr>Office 2013 - 2022 テーマ</vt:lpstr>
      <vt:lpstr>講義７ 被ばく医療実習</vt:lpstr>
      <vt:lpstr>被ばく医療実習</vt:lpstr>
      <vt:lpstr>被ばく医療実習</vt:lpstr>
      <vt:lpstr>初期診療実習</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cp:revision>
  <dcterms:created xsi:type="dcterms:W3CDTF">2026-01-25T11:01:02Z</dcterms:created>
  <dcterms:modified xsi:type="dcterms:W3CDTF">2026-02-25T23:49:10Z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3707800.00000000</vt:lpwstr>
  </property>
  <property fmtid="{D5CDD505-2E9C-101B-9397-08002B2CF9AE}" pid="3" name="ContentTypeId">
    <vt:lpwstr>0x0101009CDE00FD03F958428DD3CBF4A39D1F89</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