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  <p:sldMasterId id="2147483672" r:id="rId5"/>
  </p:sldMasterIdLst>
  <p:notesMasterIdLst>
    <p:notesMasterId r:id="rId9"/>
  </p:notesMasterIdLst>
  <p:sldIdLst>
    <p:sldId id="333" r:id="rId6"/>
    <p:sldId id="321" r:id="rId7"/>
    <p:sldId id="297" r:id="rId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03uYwlpncvnZOsKQOgyF2w==" hashData="lpDjQHUpKFEBCiuLPVBQi+zQvnTlRIxqaDFOqI+iE+MbffQJUdImB83FImxox5L8IA7KmRto8UbgRsLXZur7u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526986-0B0C-C5D1-97D3-B3CFB811A1AC}" v="1" dt="2026-02-25T00:28:42.5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47211"/>
  </p:normalViewPr>
  <p:slideViewPr>
    <p:cSldViewPr snapToGrid="0">
      <p:cViewPr varScale="1">
        <p:scale>
          <a:sx n="74" d="100"/>
          <a:sy n="74" d="100"/>
        </p:scale>
        <p:origin x="14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4718C-338E-C24F-B301-8D64B101E1C4}" type="datetimeFigureOut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01808-D566-8444-9243-F8543E1BED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2339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8734F-11D1-E836-FCDD-0AE8EB886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1127AD2-D539-C8FD-AE30-C1DD62B6CE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630238"/>
            <a:ext cx="5486400" cy="30861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E95596B-F8A3-F290-023F-4837C0032C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/>
          </a:p>
        </p:txBody>
      </p:sp>
    </p:spTree>
    <p:extLst>
      <p:ext uri="{BB962C8B-B14F-4D97-AF65-F5344CB8AC3E}">
        <p14:creationId xmlns:p14="http://schemas.microsoft.com/office/powerpoint/2010/main" val="345440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630238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>
                <a:latin typeface="+mn-ea"/>
              </a:rPr>
              <a:t>甲状腺簡易測定実習は</a:t>
            </a:r>
            <a:r>
              <a:rPr kumimoji="1" lang="en-US" altLang="ja-JP" dirty="0">
                <a:latin typeface="+mn-ea"/>
              </a:rPr>
              <a:t>120</a:t>
            </a:r>
            <a:r>
              <a:rPr kumimoji="1" lang="ja-JP" altLang="en-US">
                <a:latin typeface="+mn-ea"/>
              </a:rPr>
              <a:t>分間で、</a:t>
            </a:r>
            <a:r>
              <a:rPr kumimoji="1" lang="en-US" altLang="ja-JP" dirty="0" err="1">
                <a:latin typeface="+mn-ea"/>
              </a:rPr>
              <a:t>NaI</a:t>
            </a:r>
            <a:r>
              <a:rPr kumimoji="1" lang="ja-JP" altLang="en-US">
                <a:latin typeface="+mn-ea"/>
              </a:rPr>
              <a:t>サーベイメータを使用した甲状腺簡易測定の方法を学ぶことです。</a:t>
            </a:r>
            <a:endParaRPr kumimoji="1" lang="en-US" altLang="ja-JP" dirty="0">
              <a:latin typeface="+mn-ea"/>
            </a:endParaRPr>
          </a:p>
          <a:p>
            <a:r>
              <a:rPr kumimoji="1" lang="ja-JP" altLang="en-US">
                <a:latin typeface="+mn-ea"/>
              </a:rPr>
              <a:t>はじめに「サーベイメータの使い方」及び「甲状腺簡易測定の方法」を説明し、最後に「測定実習」を実施します。</a:t>
            </a:r>
            <a:endParaRPr kumimoji="1" lang="en-US" altLang="ja-JP" dirty="0">
              <a:latin typeface="+mn-ea"/>
            </a:endParaRPr>
          </a:p>
          <a:p>
            <a:r>
              <a:rPr kumimoji="1" lang="ja-JP" altLang="en-US">
                <a:latin typeface="+mn-ea"/>
              </a:rPr>
              <a:t>準備としては、受講者の人数に応じた</a:t>
            </a:r>
            <a:r>
              <a:rPr kumimoji="1" lang="en-US" altLang="ja-JP" dirty="0" err="1">
                <a:latin typeface="+mn-ea"/>
              </a:rPr>
              <a:t>NaI</a:t>
            </a:r>
            <a:r>
              <a:rPr kumimoji="1" lang="ja-JP" altLang="en-US">
                <a:latin typeface="+mn-ea"/>
              </a:rPr>
              <a:t>シンチレーションサーベイメータ、</a:t>
            </a:r>
            <a:r>
              <a:rPr kumimoji="1" lang="en-US" altLang="ja-JP" dirty="0">
                <a:latin typeface="+mn-ea"/>
              </a:rPr>
              <a:t>Ba-133</a:t>
            </a:r>
            <a:r>
              <a:rPr kumimoji="1" lang="ja-JP" altLang="en-US">
                <a:latin typeface="+mn-ea"/>
              </a:rPr>
              <a:t>線源を装着したマネキン、記録用紙を準備します。マネキンは複数準備し、マネキン毎に</a:t>
            </a:r>
            <a:r>
              <a:rPr kumimoji="1" lang="en-US" altLang="ja-JP" dirty="0">
                <a:latin typeface="+mn-ea"/>
              </a:rPr>
              <a:t>Ba-133</a:t>
            </a:r>
            <a:r>
              <a:rPr kumimoji="1" lang="ja-JP" altLang="en-US">
                <a:latin typeface="+mn-ea"/>
              </a:rPr>
              <a:t>の容量を変えておきます。</a:t>
            </a:r>
            <a:endParaRPr kumimoji="1" lang="en-US" altLang="ja-JP" dirty="0">
              <a:latin typeface="+mn-ea"/>
            </a:endParaRPr>
          </a:p>
          <a:p>
            <a:r>
              <a:rPr kumimoji="1" lang="ja-JP" altLang="en-US">
                <a:latin typeface="+mn-ea"/>
              </a:rPr>
              <a:t>また、高バックグランド環境での計測実習を実施する場合は、</a:t>
            </a:r>
            <a:r>
              <a:rPr kumimoji="1" lang="en-US" altLang="ja-JP" dirty="0">
                <a:latin typeface="+mn-ea"/>
              </a:rPr>
              <a:t>Cs-137</a:t>
            </a:r>
            <a:r>
              <a:rPr kumimoji="1" lang="ja-JP" altLang="en-US">
                <a:latin typeface="+mn-ea"/>
              </a:rPr>
              <a:t>などの表示付き認証機器を準備し、測定環境の空間線量率を上げます。丁寧に測定することで、</a:t>
            </a:r>
            <a:r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高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BG</a:t>
            </a:r>
            <a:r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環境でも通常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BG</a:t>
            </a:r>
            <a:r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環境と同様の結果が得られることを説明し、測定後に標準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BG</a:t>
            </a:r>
            <a:r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での測定結果と比較します。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  <a:p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235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630238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「サーベイメータの使い方」では、手元のサーベイメータを実際に操作しながら、使用方法を説明します。</a:t>
            </a:r>
          </a:p>
          <a:p>
            <a:r>
              <a:rPr kumimoji="1" lang="ja-JP" altLang="en-US"/>
              <a:t>ここで重要なポイントは、「汚染が懸念される際はプローブや本体を養生すること」、「電源投入後の表示から、電池（</a:t>
            </a:r>
            <a:r>
              <a:rPr kumimoji="1" lang="en-US" altLang="ja-JP" dirty="0"/>
              <a:t>BATT</a:t>
            </a:r>
            <a:r>
              <a:rPr kumimoji="1" lang="ja-JP" altLang="en-US"/>
              <a:t>）と高圧（</a:t>
            </a:r>
            <a:r>
              <a:rPr kumimoji="1" lang="en-US" altLang="ja-JP" dirty="0"/>
              <a:t>HV</a:t>
            </a:r>
            <a:r>
              <a:rPr kumimoji="1" lang="ja-JP" altLang="en-US"/>
              <a:t>）を確認すること」及び「最低レンジから測定を開始し、必要に応じてレンジを上げること」です。</a:t>
            </a:r>
          </a:p>
          <a:p>
            <a:endParaRPr kumimoji="1" lang="ja-JP" altLang="en-US"/>
          </a:p>
          <a:p>
            <a:r>
              <a:rPr kumimoji="1" lang="ja-JP" altLang="en-US"/>
              <a:t>「甲状腺簡易測定の方法」では、甲状腺簡易測定の具体的な方法を説明します。</a:t>
            </a:r>
          </a:p>
          <a:p>
            <a:r>
              <a:rPr kumimoji="1" lang="ja-JP" altLang="en-US"/>
              <a:t>はじめに、サーベイメータのプローブを被検者の大腿部の中央付近にプローブを密着させた状態で指示値が安定したらその値を読み、「読み値</a:t>
            </a:r>
            <a:r>
              <a:rPr kumimoji="1" lang="en-US" altLang="ja-JP" dirty="0"/>
              <a:t>B</a:t>
            </a:r>
            <a:r>
              <a:rPr kumimoji="1" lang="ja-JP" altLang="en-US"/>
              <a:t>」とします。</a:t>
            </a:r>
          </a:p>
          <a:p>
            <a:r>
              <a:rPr kumimoji="1" lang="ja-JP" altLang="en-US"/>
              <a:t>大腿部は頸部とほぼ同じ厚さであり、環境中の放射線に対する遮蔽効果も同程度と考えられるため、大腿部での読み値をバックグラウンド（</a:t>
            </a:r>
            <a:r>
              <a:rPr kumimoji="1" lang="en-US" altLang="ja-JP" dirty="0"/>
              <a:t>BG</a:t>
            </a:r>
            <a:r>
              <a:rPr kumimoji="1" lang="ja-JP" altLang="en-US"/>
              <a:t>）として扱います。</a:t>
            </a:r>
          </a:p>
          <a:p>
            <a:endParaRPr kumimoji="1" lang="ja-JP" altLang="en-US"/>
          </a:p>
          <a:p>
            <a:r>
              <a:rPr kumimoji="1" lang="ja-JP" altLang="en-US"/>
              <a:t>次に、プローブを被検者の頸部下部に密着させて、指示値が安定したらその値を読み、「読み値</a:t>
            </a:r>
            <a:r>
              <a:rPr kumimoji="1" lang="en-US" altLang="ja-JP" dirty="0"/>
              <a:t>A</a:t>
            </a:r>
            <a:r>
              <a:rPr kumimoji="1" lang="ja-JP" altLang="en-US"/>
              <a:t>」とします。</a:t>
            </a:r>
          </a:p>
          <a:p>
            <a:r>
              <a:rPr kumimoji="1" lang="ja-JP" altLang="en-US"/>
              <a:t>次に、「読み値</a:t>
            </a:r>
            <a:r>
              <a:rPr kumimoji="1" lang="en-US" altLang="ja-JP" dirty="0"/>
              <a:t>A</a:t>
            </a:r>
            <a:r>
              <a:rPr kumimoji="1" lang="ja-JP" altLang="en-US"/>
              <a:t>」から「読み値</a:t>
            </a:r>
            <a:r>
              <a:rPr kumimoji="1" lang="en-US" altLang="ja-JP" dirty="0"/>
              <a:t>B</a:t>
            </a:r>
            <a:r>
              <a:rPr kumimoji="1" lang="ja-JP" altLang="en-US"/>
              <a:t>」を引いた「正味値」に使用したサーベイメータの校正定数をかけた値をスクリーニングレベルと比較します。</a:t>
            </a:r>
          </a:p>
          <a:p>
            <a:r>
              <a:rPr kumimoji="1" lang="ja-JP" altLang="en-US"/>
              <a:t>スクリーニングレベルは状況に応じて適切に設定する必要があるが、例えば</a:t>
            </a:r>
            <a:r>
              <a:rPr kumimoji="1" lang="en-US" altLang="ja-JP" dirty="0"/>
              <a:t>0.2 </a:t>
            </a:r>
            <a:r>
              <a:rPr kumimoji="1" lang="el-GR" altLang="ja-JP" dirty="0"/>
              <a:t>μ</a:t>
            </a:r>
            <a:r>
              <a:rPr kumimoji="1" lang="en-US" altLang="ja-JP" dirty="0" err="1"/>
              <a:t>Sv</a:t>
            </a:r>
            <a:r>
              <a:rPr kumimoji="1" lang="en-US" altLang="ja-JP" dirty="0"/>
              <a:t>/h</a:t>
            </a:r>
            <a:r>
              <a:rPr kumimoji="1" lang="ja-JP" altLang="en-US"/>
              <a:t>とした場合、</a:t>
            </a:r>
            <a:r>
              <a:rPr kumimoji="1" lang="en-US" altLang="ja-JP" dirty="0"/>
              <a:t>I-131</a:t>
            </a:r>
            <a:r>
              <a:rPr kumimoji="1" lang="ja-JP" altLang="en-US"/>
              <a:t>の急性摂取から</a:t>
            </a:r>
            <a:r>
              <a:rPr kumimoji="1" lang="en-US" altLang="ja-JP" dirty="0"/>
              <a:t>17</a:t>
            </a:r>
            <a:r>
              <a:rPr kumimoji="1" lang="ja-JP" altLang="en-US"/>
              <a:t>日以内に小児の測定を大人（保護者等）で代替して測定することで、甲状腺吸収線量</a:t>
            </a:r>
            <a:r>
              <a:rPr kumimoji="1" lang="en-US" altLang="ja-JP" dirty="0"/>
              <a:t>100 </a:t>
            </a:r>
            <a:r>
              <a:rPr kumimoji="1" lang="en-US" altLang="ja-JP" dirty="0" err="1"/>
              <a:t>mGy</a:t>
            </a:r>
            <a:r>
              <a:rPr kumimoji="1" lang="ja-JP" altLang="en-US"/>
              <a:t>を下回っていると判断できる可能性があります。</a:t>
            </a:r>
          </a:p>
          <a:p>
            <a:endParaRPr kumimoji="1" lang="ja-JP" altLang="en-US"/>
          </a:p>
          <a:p>
            <a:r>
              <a:rPr kumimoji="1" lang="ja-JP" altLang="en-US"/>
              <a:t>「測定実習」では、はじめに研修生同士の相互測定を実施し、サーベイメータの使用方法や甲状腺及び大腿部での測定方法を確認します。</a:t>
            </a:r>
          </a:p>
          <a:p>
            <a:r>
              <a:rPr kumimoji="1" lang="ja-JP" altLang="en-US"/>
              <a:t>その後、</a:t>
            </a:r>
            <a:r>
              <a:rPr kumimoji="1" lang="en-US" altLang="ja-JP" dirty="0"/>
              <a:t>2</a:t>
            </a:r>
            <a:r>
              <a:rPr kumimoji="1" lang="ja-JP" altLang="en-US"/>
              <a:t>人</a:t>
            </a:r>
            <a:r>
              <a:rPr kumimoji="1" lang="en-US" altLang="ja-JP" dirty="0"/>
              <a:t>1</a:t>
            </a:r>
            <a:r>
              <a:rPr kumimoji="1" lang="ja-JP" altLang="en-US"/>
              <a:t>組で測定役及び記録役に分かれて、通常</a:t>
            </a:r>
            <a:r>
              <a:rPr kumimoji="1" lang="en-US" altLang="ja-JP" dirty="0"/>
              <a:t>BG</a:t>
            </a:r>
            <a:r>
              <a:rPr kumimoji="1" lang="ja-JP" altLang="en-US"/>
              <a:t>環境及び高</a:t>
            </a:r>
            <a:r>
              <a:rPr kumimoji="1" lang="en-US" altLang="ja-JP" dirty="0"/>
              <a:t>BG</a:t>
            </a:r>
            <a:r>
              <a:rPr kumimoji="1" lang="ja-JP" altLang="en-US"/>
              <a:t>環境における模擬被検者測定を実施します。</a:t>
            </a:r>
          </a:p>
          <a:p>
            <a:r>
              <a:rPr kumimoji="1" lang="ja-JP" altLang="en-US"/>
              <a:t>発泡スチロールで作成された模擬被検者には、それぞれに異なる放射能の</a:t>
            </a:r>
            <a:r>
              <a:rPr kumimoji="1" lang="en-US" altLang="ja-JP" dirty="0"/>
              <a:t>Ba-133</a:t>
            </a:r>
            <a:r>
              <a:rPr kumimoji="1" lang="ja-JP" altLang="en-US"/>
              <a:t>線源が装着されています。</a:t>
            </a:r>
          </a:p>
          <a:p>
            <a:r>
              <a:rPr kumimoji="1" lang="ja-JP" altLang="en-US"/>
              <a:t>模擬被検者測定で理解すべきポイントは、「サーベイメータの値が安定するまでには、時定数（</a:t>
            </a:r>
            <a:r>
              <a:rPr kumimoji="1" lang="en-US" altLang="ja-JP" dirty="0"/>
              <a:t>10</a:t>
            </a:r>
            <a:r>
              <a:rPr kumimoji="1" lang="ja-JP" altLang="en-US"/>
              <a:t>秒）の</a:t>
            </a:r>
            <a:r>
              <a:rPr kumimoji="1" lang="en-US" altLang="ja-JP" dirty="0"/>
              <a:t>3</a:t>
            </a:r>
            <a:r>
              <a:rPr kumimoji="1" lang="ja-JP" altLang="en-US"/>
              <a:t>倍（</a:t>
            </a:r>
            <a:r>
              <a:rPr kumimoji="1" lang="en-US" altLang="ja-JP" dirty="0"/>
              <a:t>30</a:t>
            </a:r>
            <a:r>
              <a:rPr kumimoji="1" lang="ja-JP" altLang="en-US"/>
              <a:t>秒）程度かかること」、「針の振れが安定していることを確認し、およそ針の中心の値を読み値とすること」及び「丁寧に測定することで、高</a:t>
            </a:r>
            <a:r>
              <a:rPr kumimoji="1" lang="en-US" altLang="ja-JP" dirty="0"/>
              <a:t>BG</a:t>
            </a:r>
            <a:r>
              <a:rPr kumimoji="1" lang="ja-JP" altLang="en-US"/>
              <a:t>環境でも通常</a:t>
            </a:r>
            <a:r>
              <a:rPr kumimoji="1" lang="en-US" altLang="ja-JP" dirty="0"/>
              <a:t>BG</a:t>
            </a:r>
            <a:r>
              <a:rPr kumimoji="1" lang="ja-JP" altLang="en-US"/>
              <a:t>環境と同様の結果が得られること」です。</a:t>
            </a:r>
            <a:endParaRPr kumimoji="1" lang="en-US" altLang="ja-JP" dirty="0"/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31512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35A01-ED1E-5146-B324-EC41922FE8BC}" type="datetimeFigureOut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2C9E-6592-D94E-A864-FF36D8A0CB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81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35A01-ED1E-5146-B324-EC41922FE8BC}" type="datetimeFigureOut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2C9E-6592-D94E-A864-FF36D8A0CB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4785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35A01-ED1E-5146-B324-EC41922FE8BC}" type="datetimeFigureOut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2C9E-6592-D94E-A864-FF36D8A0CB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8285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DF9B-DD09-41C7-92FC-8591F68588F7}" type="datetimeFigureOut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42A58-B4D9-4981-9CCD-B973205798A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ADD5853C-A4A3-4BFC-F52A-6D290F5DE38E}"/>
              </a:ext>
            </a:extLst>
          </p:cNvPr>
          <p:cNvCxnSpPr>
            <a:cxnSpLocks/>
          </p:cNvCxnSpPr>
          <p:nvPr userDrawn="1"/>
        </p:nvCxnSpPr>
        <p:spPr>
          <a:xfrm>
            <a:off x="337050" y="2635226"/>
            <a:ext cx="84699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578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483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07777"/>
            <a:ext cx="7886700" cy="372494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DF9B-DD09-41C7-92FC-8591F68588F7}" type="datetimeFigureOut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42A58-B4D9-4981-9CCD-B973205798A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B8F35815-6E64-8D28-836A-E180A2487EFE}"/>
              </a:ext>
            </a:extLst>
          </p:cNvPr>
          <p:cNvCxnSpPr>
            <a:cxnSpLocks/>
          </p:cNvCxnSpPr>
          <p:nvPr userDrawn="1"/>
        </p:nvCxnSpPr>
        <p:spPr>
          <a:xfrm>
            <a:off x="337050" y="822151"/>
            <a:ext cx="84699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650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DF9B-DD09-41C7-92FC-8591F68588F7}" type="datetimeFigureOut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42A58-B4D9-4981-9CCD-B973205798A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FF8E231B-1F6D-3F12-AC75-FB98AB287825}"/>
              </a:ext>
            </a:extLst>
          </p:cNvPr>
          <p:cNvCxnSpPr>
            <a:cxnSpLocks/>
          </p:cNvCxnSpPr>
          <p:nvPr userDrawn="1"/>
        </p:nvCxnSpPr>
        <p:spPr>
          <a:xfrm>
            <a:off x="337050" y="3421856"/>
            <a:ext cx="84699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86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DF9B-DD09-41C7-92FC-8591F68588F7}" type="datetimeFigureOut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42A58-B4D9-4981-9CCD-B973205798A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B3FAE0-9139-42DE-6814-7CCE0361FDC8}"/>
              </a:ext>
            </a:extLst>
          </p:cNvPr>
          <p:cNvCxnSpPr>
            <a:cxnSpLocks/>
          </p:cNvCxnSpPr>
          <p:nvPr userDrawn="1"/>
        </p:nvCxnSpPr>
        <p:spPr>
          <a:xfrm>
            <a:off x="337050" y="822151"/>
            <a:ext cx="84699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130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DF9B-DD09-41C7-92FC-8591F68588F7}" type="datetimeFigureOut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42A58-B4D9-4981-9CCD-B973205798A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7">
            <a:extLst>
              <a:ext uri="{FF2B5EF4-FFF2-40B4-BE49-F238E27FC236}">
                <a16:creationId xmlns:a16="http://schemas.microsoft.com/office/drawing/2014/main" id="{74EDCB27-6952-51CD-E991-751C483CC92C}"/>
              </a:ext>
            </a:extLst>
          </p:cNvPr>
          <p:cNvCxnSpPr>
            <a:cxnSpLocks/>
          </p:cNvCxnSpPr>
          <p:nvPr userDrawn="1"/>
        </p:nvCxnSpPr>
        <p:spPr>
          <a:xfrm>
            <a:off x="337050" y="822151"/>
            <a:ext cx="84699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931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48301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DF9B-DD09-41C7-92FC-8591F68588F7}" type="datetimeFigureOut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42A58-B4D9-4981-9CCD-B973205798A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1FF17A07-F905-C713-84B6-1A543A62E8A6}"/>
              </a:ext>
            </a:extLst>
          </p:cNvPr>
          <p:cNvCxnSpPr>
            <a:cxnSpLocks/>
          </p:cNvCxnSpPr>
          <p:nvPr userDrawn="1"/>
        </p:nvCxnSpPr>
        <p:spPr>
          <a:xfrm>
            <a:off x="337050" y="822151"/>
            <a:ext cx="84699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860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DF9B-DD09-41C7-92FC-8591F68588F7}" type="datetimeFigureOut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42A58-B4D9-4981-9CCD-B973205798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0805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DF9B-DD09-41C7-92FC-8591F68588F7}" type="datetimeFigureOut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42A58-B4D9-4981-9CCD-B973205798A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5C1F2C-0E2B-BE15-D279-E2586E8D6F58}"/>
              </a:ext>
            </a:extLst>
          </p:cNvPr>
          <p:cNvCxnSpPr>
            <a:cxnSpLocks/>
          </p:cNvCxnSpPr>
          <p:nvPr userDrawn="1"/>
        </p:nvCxnSpPr>
        <p:spPr>
          <a:xfrm>
            <a:off x="629841" y="1519084"/>
            <a:ext cx="2949178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318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35A01-ED1E-5146-B324-EC41922FE8BC}" type="datetimeFigureOut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2C9E-6592-D94E-A864-FF36D8A0CB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6509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DF9B-DD09-41C7-92FC-8591F68588F7}" type="datetimeFigureOut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42A58-B4D9-4981-9CCD-B973205798A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D1FAE2-7806-46BF-99D4-60088659DEA9}"/>
              </a:ext>
            </a:extLst>
          </p:cNvPr>
          <p:cNvCxnSpPr>
            <a:cxnSpLocks/>
          </p:cNvCxnSpPr>
          <p:nvPr userDrawn="1"/>
        </p:nvCxnSpPr>
        <p:spPr>
          <a:xfrm>
            <a:off x="629841" y="1519084"/>
            <a:ext cx="2949178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708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DF9B-DD09-41C7-92FC-8591F68588F7}" type="datetimeFigureOut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42A58-B4D9-4981-9CCD-B973205798A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B57A6125-1F21-3816-E7D7-328FE8290AFF}"/>
              </a:ext>
            </a:extLst>
          </p:cNvPr>
          <p:cNvCxnSpPr>
            <a:cxnSpLocks/>
          </p:cNvCxnSpPr>
          <p:nvPr userDrawn="1"/>
        </p:nvCxnSpPr>
        <p:spPr>
          <a:xfrm>
            <a:off x="337050" y="822151"/>
            <a:ext cx="84699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262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DF9B-DD09-41C7-92FC-8591F68588F7}" type="datetimeFigureOut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42A58-B4D9-4981-9CCD-B973205798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6706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35A01-ED1E-5146-B324-EC41922FE8BC}" type="datetimeFigureOut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2C9E-6592-D94E-A864-FF36D8A0CB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948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35A01-ED1E-5146-B324-EC41922FE8BC}" type="datetimeFigureOut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2C9E-6592-D94E-A864-FF36D8A0CB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6828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35A01-ED1E-5146-B324-EC41922FE8BC}" type="datetimeFigureOut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2C9E-6592-D94E-A864-FF36D8A0CB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8362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35A01-ED1E-5146-B324-EC41922FE8BC}" type="datetimeFigureOut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2C9E-6592-D94E-A864-FF36D8A0CB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1563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35A01-ED1E-5146-B324-EC41922FE8BC}" type="datetimeFigureOut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2C9E-6592-D94E-A864-FF36D8A0CB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9415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35A01-ED1E-5146-B324-EC41922FE8BC}" type="datetimeFigureOut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2C9E-6592-D94E-A864-FF36D8A0CB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2761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35A01-ED1E-5146-B324-EC41922FE8BC}" type="datetimeFigureOut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2C9E-6592-D94E-A864-FF36D8A0CB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9686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635A01-ED1E-5146-B324-EC41922FE8BC}" type="datetimeFigureOut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312C9E-6592-D94E-A864-FF36D8A0CB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054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4DF9B-DD09-41C7-92FC-8591F68588F7}" type="datetimeFigureOut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42A58-B4D9-4981-9CCD-B973205798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85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wav"/><Relationship Id="rId7" Type="http://schemas.openxmlformats.org/officeDocument/2006/relationships/image" Target="../media/image2.png"/><Relationship Id="rId12" Type="http://schemas.openxmlformats.org/officeDocument/2006/relationships/image" Target="../media/image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5.png"/><Relationship Id="rId4" Type="http://schemas.openxmlformats.org/officeDocument/2006/relationships/audio" Target="../media/media3.wav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95837-0EDB-9127-CBF0-B65479DAF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A67057-8F68-44BB-A164-9C5F2502E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講義８</a:t>
            </a:r>
            <a:br>
              <a:rPr kumimoji="1" lang="en-US" altLang="ja-JP"/>
            </a:br>
            <a:r>
              <a:rPr lang="ja-JP" altLang="en-US"/>
              <a:t>甲状腺簡易測定実習</a:t>
            </a:r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7CAA516-C098-4D4D-DE25-3DEB5A5907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kumimoji="1" lang="ja-JP" altLang="en-US">
                <a:ea typeface="游ゴシック"/>
              </a:rPr>
              <a:t>講師養成研修</a:t>
            </a:r>
            <a:r>
              <a:rPr lang="ja-JP"/>
              <a:t>　</a:t>
            </a:r>
            <a:r>
              <a:rPr lang="en-US" altLang="ja-JP">
                <a:ea typeface="Calibri"/>
              </a:rPr>
              <a:t>Ver.202602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291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58DBF-CAE8-E77C-2798-331C05FC7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16FCED1-058E-4360-D957-1C1BDC377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甲状腺簡易測定</a:t>
            </a:r>
            <a:r>
              <a:rPr lang="ja-JP" altLang="en-US"/>
              <a:t>実習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6957065F-5C14-11EA-ECCD-4A3122332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050" y="961902"/>
            <a:ext cx="8469900" cy="4055267"/>
          </a:xfrm>
        </p:spPr>
        <p:txBody>
          <a:bodyPr>
            <a:normAutofit/>
          </a:bodyPr>
          <a:lstStyle/>
          <a:p>
            <a:pPr marL="1300163" indent="-1300163">
              <a:buNone/>
            </a:pPr>
            <a:r>
              <a:rPr lang="en-US" altLang="ja-JP" sz="2400"/>
              <a:t>【</a:t>
            </a:r>
            <a:r>
              <a:rPr lang="ja-JP" altLang="en-US" sz="2400"/>
              <a:t>目的</a:t>
            </a:r>
            <a:r>
              <a:rPr lang="en-US" altLang="ja-JP" sz="2400"/>
              <a:t>】 </a:t>
            </a:r>
            <a:r>
              <a:rPr lang="en-US" altLang="ja-JP" sz="2400" err="1"/>
              <a:t>NaI</a:t>
            </a:r>
            <a:r>
              <a:rPr lang="ja-JP" altLang="en-US" sz="2400"/>
              <a:t>サーベイメータを使用した甲状腺簡易測定の方法を学ぶ</a:t>
            </a:r>
            <a:endParaRPr lang="en-US" altLang="ja-JP" sz="2400"/>
          </a:p>
          <a:p>
            <a:pPr marL="0" indent="0">
              <a:buNone/>
            </a:pPr>
            <a:r>
              <a:rPr lang="en-US" altLang="ja-JP" sz="2400"/>
              <a:t>【</a:t>
            </a:r>
            <a:r>
              <a:rPr lang="ja-JP" altLang="en-US" sz="2400"/>
              <a:t>時間</a:t>
            </a:r>
            <a:r>
              <a:rPr lang="en-US" altLang="ja-JP" sz="2400"/>
              <a:t>】120</a:t>
            </a:r>
            <a:r>
              <a:rPr lang="ja-JP" altLang="en-US" sz="2400"/>
              <a:t>分</a:t>
            </a:r>
            <a:endParaRPr lang="en-US" altLang="ja-JP" sz="2400"/>
          </a:p>
          <a:p>
            <a:pPr marL="1208485" indent="-1208485">
              <a:buNone/>
            </a:pPr>
            <a:r>
              <a:rPr lang="en-US" altLang="ja-JP" sz="2400"/>
              <a:t>【</a:t>
            </a:r>
            <a:r>
              <a:rPr lang="ja-JP" altLang="en-US" sz="2400"/>
              <a:t>準備</a:t>
            </a:r>
            <a:r>
              <a:rPr lang="en-US" altLang="ja-JP" sz="2400"/>
              <a:t>】</a:t>
            </a:r>
          </a:p>
          <a:p>
            <a:pPr marL="575072" indent="-161925"/>
            <a:r>
              <a:rPr lang="en-US" altLang="ja-JP" sz="2400" err="1"/>
              <a:t>NaI</a:t>
            </a:r>
            <a:r>
              <a:rPr lang="ja-JP" altLang="en-US" sz="2400"/>
              <a:t>シンチレーションサーベイメータ</a:t>
            </a:r>
            <a:endParaRPr lang="en-US" altLang="ja-JP" sz="2400"/>
          </a:p>
          <a:p>
            <a:pPr marL="575072" indent="-161925"/>
            <a:r>
              <a:rPr lang="ja-JP" altLang="en-US" sz="2400"/>
              <a:t>記録用紙</a:t>
            </a:r>
            <a:endParaRPr lang="en-US" altLang="ja-JP" sz="2400"/>
          </a:p>
          <a:p>
            <a:pPr marL="575072" indent="-161925"/>
            <a:r>
              <a:rPr lang="ja-JP" altLang="en-US" sz="2400"/>
              <a:t>線源</a:t>
            </a:r>
            <a:r>
              <a:rPr lang="en-US" altLang="ja-JP" sz="2400"/>
              <a:t>(Ba-133)</a:t>
            </a:r>
            <a:r>
              <a:rPr lang="ja-JP" altLang="en-US" sz="2400"/>
              <a:t>、マネキン；マネキンごとに異なる放射能の</a:t>
            </a:r>
            <a:r>
              <a:rPr lang="en-US" altLang="ja-JP" sz="2400"/>
              <a:t>Ba-133</a:t>
            </a:r>
            <a:r>
              <a:rPr lang="ja-JP" altLang="en-US" sz="2400"/>
              <a:t>線源を装着</a:t>
            </a:r>
            <a:endParaRPr lang="en-US" altLang="ja-JP" sz="2400"/>
          </a:p>
          <a:p>
            <a:pPr marL="575072" indent="-161925"/>
            <a:r>
              <a:rPr lang="ja-JP" altLang="en-US" sz="2400"/>
              <a:t>放射性標準</a:t>
            </a:r>
            <a:r>
              <a:rPr lang="en-US" altLang="ja-JP" sz="2400" err="1"/>
              <a:t>γ</a:t>
            </a:r>
            <a:r>
              <a:rPr lang="ja-JP" altLang="en-US" sz="2400"/>
              <a:t>線源（</a:t>
            </a:r>
            <a:r>
              <a:rPr lang="en-US" altLang="ja-JP" sz="2400"/>
              <a:t>Cs-137</a:t>
            </a:r>
            <a:r>
              <a:rPr lang="ja-JP" altLang="en-US" sz="2400"/>
              <a:t>、表示付認証機器）；高バックグランド環境での測定実習を実施</a:t>
            </a:r>
            <a:endParaRPr lang="en-US" altLang="ja-JP" sz="240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AC59388-B96F-4BC7-8226-94BD77D0A222}"/>
              </a:ext>
            </a:extLst>
          </p:cNvPr>
          <p:cNvSpPr txBox="1"/>
          <p:nvPr/>
        </p:nvSpPr>
        <p:spPr>
          <a:xfrm>
            <a:off x="8486128" y="0"/>
            <a:ext cx="57419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講義８</a:t>
            </a:r>
          </a:p>
        </p:txBody>
      </p:sp>
      <p:pic>
        <p:nvPicPr>
          <p:cNvPr id="8" name="講師-講義8-1">
            <a:hlinkClick r:id="" action="ppaction://media"/>
            <a:extLst>
              <a:ext uri="{FF2B5EF4-FFF2-40B4-BE49-F238E27FC236}">
                <a16:creationId xmlns:a16="http://schemas.microsoft.com/office/drawing/2014/main" id="{752177AF-AD15-DEB5-8C4A-A8E570378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2150" y="4564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9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6000"/>
    </mc:Choice>
    <mc:Fallback xmlns="">
      <p:transition spd="slow" advClick="0" advTm="1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C92BB83C-EAB8-4097-8335-7C29BD39F034}"/>
              </a:ext>
            </a:extLst>
          </p:cNvPr>
          <p:cNvSpPr/>
          <p:nvPr/>
        </p:nvSpPr>
        <p:spPr>
          <a:xfrm>
            <a:off x="6009986" y="2782930"/>
            <a:ext cx="2877948" cy="6386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メイリオ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DCDC7BF-E177-AA47-A42E-CBCE0DFFD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/>
              <a:t>甲状腺簡易測定実習</a:t>
            </a:r>
            <a:r>
              <a:rPr lang="en-US" altLang="ja-JP">
                <a:solidFill>
                  <a:prstClr val="black"/>
                </a:solidFill>
              </a:rPr>
              <a:t>【</a:t>
            </a:r>
            <a:r>
              <a:rPr lang="ja-JP" altLang="en-US"/>
              <a:t>内容・手順</a:t>
            </a:r>
            <a:r>
              <a:rPr lang="en-US" altLang="ja-JP">
                <a:solidFill>
                  <a:prstClr val="black"/>
                </a:solidFill>
              </a:rPr>
              <a:t>】</a:t>
            </a:r>
            <a:endParaRPr kumimoji="1" lang="ja-JP" altLang="en-US"/>
          </a:p>
        </p:txBody>
      </p:sp>
      <p:sp>
        <p:nvSpPr>
          <p:cNvPr id="6" name="矢印: 山形 5">
            <a:extLst>
              <a:ext uri="{FF2B5EF4-FFF2-40B4-BE49-F238E27FC236}">
                <a16:creationId xmlns:a16="http://schemas.microsoft.com/office/drawing/2014/main" id="{57D239DE-5415-4AE3-8DEF-5E58979D209B}"/>
              </a:ext>
            </a:extLst>
          </p:cNvPr>
          <p:cNvSpPr/>
          <p:nvPr/>
        </p:nvSpPr>
        <p:spPr>
          <a:xfrm>
            <a:off x="325066" y="957638"/>
            <a:ext cx="2831771" cy="378000"/>
          </a:xfrm>
          <a:prstGeom prst="chevron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サーベイメータの使い方</a:t>
            </a:r>
          </a:p>
        </p:txBody>
      </p:sp>
      <p:sp>
        <p:nvSpPr>
          <p:cNvPr id="15" name="矢印: 山形 14">
            <a:extLst>
              <a:ext uri="{FF2B5EF4-FFF2-40B4-BE49-F238E27FC236}">
                <a16:creationId xmlns:a16="http://schemas.microsoft.com/office/drawing/2014/main" id="{13271F29-9EF0-4CE3-BC84-E11A0BECA5A9}"/>
              </a:ext>
            </a:extLst>
          </p:cNvPr>
          <p:cNvSpPr/>
          <p:nvPr/>
        </p:nvSpPr>
        <p:spPr>
          <a:xfrm>
            <a:off x="3156837" y="956593"/>
            <a:ext cx="2810344" cy="378000"/>
          </a:xfrm>
          <a:prstGeom prst="chevron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甲状腺簡易測定の方法</a:t>
            </a:r>
          </a:p>
        </p:txBody>
      </p:sp>
      <p:sp>
        <p:nvSpPr>
          <p:cNvPr id="19" name="矢印: 山形 18">
            <a:extLst>
              <a:ext uri="{FF2B5EF4-FFF2-40B4-BE49-F238E27FC236}">
                <a16:creationId xmlns:a16="http://schemas.microsoft.com/office/drawing/2014/main" id="{E8E3851C-A5EE-4304-BF09-BD5E12DABE01}"/>
              </a:ext>
            </a:extLst>
          </p:cNvPr>
          <p:cNvSpPr/>
          <p:nvPr/>
        </p:nvSpPr>
        <p:spPr>
          <a:xfrm>
            <a:off x="5988609" y="960608"/>
            <a:ext cx="2847028" cy="378000"/>
          </a:xfrm>
          <a:prstGeom prst="chevron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測定実習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09EC29F-BFB6-40E0-B2A4-E85F010B56DE}"/>
              </a:ext>
            </a:extLst>
          </p:cNvPr>
          <p:cNvSpPr txBox="1"/>
          <p:nvPr/>
        </p:nvSpPr>
        <p:spPr>
          <a:xfrm>
            <a:off x="325065" y="3491205"/>
            <a:ext cx="2762774" cy="138499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汚染が懸念される際はプローブや本体を養生</a:t>
            </a:r>
            <a:endParaRPr kumimoji="0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メイリオ"/>
              <a:cs typeface="+mn-cs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電源投入後の表示から、電池（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BATT</a:t>
            </a: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）と高圧（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HV</a:t>
            </a: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）を確認</a:t>
            </a:r>
            <a:endParaRPr kumimoji="0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メイリオ"/>
              <a:cs typeface="+mn-cs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針を読む場合は最低レンジから測定を開始し、必要に応じて測定レンジを上げる。</a:t>
            </a:r>
            <a:endParaRPr kumimoji="0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メイリオ"/>
              <a:cs typeface="+mn-cs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C3DC5D1-8559-46D2-88DB-84676C53B48E}"/>
              </a:ext>
            </a:extLst>
          </p:cNvPr>
          <p:cNvSpPr txBox="1"/>
          <p:nvPr/>
        </p:nvSpPr>
        <p:spPr>
          <a:xfrm>
            <a:off x="3150027" y="3306539"/>
            <a:ext cx="2810344" cy="175432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読み値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A</a:t>
            </a: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；頸部下部ににプローブを密着させた状態の指示値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読み値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B</a:t>
            </a: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；大腿部にプローブを密着させた状態の指示値（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BG</a:t>
            </a: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相当）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「読み値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A</a:t>
            </a: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」から「読み値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B</a:t>
            </a: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」を引いた「正味値」にサーベイメータの校正定数をかけた値をスクリーニングレベル（例えば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0.2 </a:t>
            </a:r>
            <a:r>
              <a:rPr kumimoji="0" lang="el-GR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μ</a:t>
            </a:r>
            <a:r>
              <a:rPr kumimoji="0" lang="en-US" altLang="ja-JP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Sv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/h</a:t>
            </a: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）と比較する。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5A76E23-0DD4-4B07-A6D4-BFFFF3242941}"/>
              </a:ext>
            </a:extLst>
          </p:cNvPr>
          <p:cNvSpPr txBox="1"/>
          <p:nvPr/>
        </p:nvSpPr>
        <p:spPr>
          <a:xfrm>
            <a:off x="6028168" y="3475428"/>
            <a:ext cx="3015648" cy="138499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サーベイメータの値の安定には、時定数（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10</a:t>
            </a: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秒）の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3</a:t>
            </a: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倍（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30</a:t>
            </a: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秒）程度必要</a:t>
            </a:r>
            <a:endParaRPr kumimoji="0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メイリオ"/>
              <a:cs typeface="+mn-cs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針の振れが安定したら、およそ針の中心の値が読み値</a:t>
            </a:r>
            <a:endParaRPr kumimoji="0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メイリオ"/>
              <a:cs typeface="+mn-cs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丁寧に測定することで、高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BG</a:t>
            </a: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環境でも通常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BG</a:t>
            </a: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環境と同様の結果が得られる。</a:t>
            </a:r>
            <a:endParaRPr kumimoji="0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メイリオ"/>
              <a:cs typeface="+mn-cs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E4E9D184-D248-441F-AE10-ABC8FC0A9E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065" y="1411474"/>
            <a:ext cx="2741683" cy="1843800"/>
          </a:xfrm>
          <a:prstGeom prst="rect">
            <a:avLst/>
          </a:prstGeom>
          <a:ln w="22225">
            <a:solidFill>
              <a:schemeClr val="tx2"/>
            </a:solidFill>
          </a:ln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60CC91B8-A3B4-4C03-B80F-1628B9B6B04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8406" y="1447315"/>
            <a:ext cx="1282025" cy="96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図 20" descr="C:\Documents and Settings\k3saito\デスクトップ\業務ファイル\H27委託（規制庁）\甲状腺\マニュアル作業フォルダ\H28-05-06作業フォルダ\IMG_Thigh-25.jpg">
            <a:extLst>
              <a:ext uri="{FF2B5EF4-FFF2-40B4-BE49-F238E27FC236}">
                <a16:creationId xmlns:a16="http://schemas.microsoft.com/office/drawing/2014/main" id="{B6FC4159-080D-4235-8665-930758DFAFB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2008" y="1480537"/>
            <a:ext cx="1282025" cy="91441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25DEB41-D4DB-4C94-9770-67CEDA3A0CE5}"/>
              </a:ext>
            </a:extLst>
          </p:cNvPr>
          <p:cNvSpPr txBox="1"/>
          <p:nvPr/>
        </p:nvSpPr>
        <p:spPr>
          <a:xfrm>
            <a:off x="3183821" y="2831688"/>
            <a:ext cx="2667753" cy="307777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19050">
            <a:solidFill>
              <a:srgbClr val="ED7D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  <a:cs typeface="Times New Roman" panose="02020603050405020304" pitchFamily="18" charset="0"/>
              </a:rPr>
              <a:t>正味値</a:t>
            </a: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  <a:cs typeface="Times New Roman" panose="02020603050405020304" pitchFamily="18" charset="0"/>
              </a:rPr>
              <a:t> = </a:t>
            </a:r>
            <a:r>
              <a: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  <a:cs typeface="Times New Roman" panose="02020603050405020304" pitchFamily="18" charset="0"/>
              </a:rPr>
              <a:t>読み値</a:t>
            </a: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  <a:cs typeface="Times New Roman" panose="02020603050405020304" pitchFamily="18" charset="0"/>
              </a:rPr>
              <a:t> A – </a:t>
            </a:r>
            <a:r>
              <a: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  <a:cs typeface="Times New Roman" panose="02020603050405020304" pitchFamily="18" charset="0"/>
              </a:rPr>
              <a:t>読み値</a:t>
            </a: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  <a:cs typeface="Times New Roman" panose="02020603050405020304" pitchFamily="18" charset="0"/>
              </a:rPr>
              <a:t> B </a:t>
            </a: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メイリオ"/>
              <a:cs typeface="Times New Roman" panose="02020603050405020304" pitchFamily="18" charset="0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D868908F-1CA7-4471-9924-9055A4838F02}"/>
              </a:ext>
            </a:extLst>
          </p:cNvPr>
          <p:cNvGrpSpPr>
            <a:grpSpLocks noChangeAspect="1"/>
          </p:cNvGrpSpPr>
          <p:nvPr/>
        </p:nvGrpSpPr>
        <p:grpSpPr>
          <a:xfrm>
            <a:off x="6028168" y="1412638"/>
            <a:ext cx="1036421" cy="1305677"/>
            <a:chOff x="113016" y="4873241"/>
            <a:chExt cx="1349861" cy="1700546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E7342319-A9E8-45B7-973D-CB15F6B5D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35" r="13277"/>
            <a:stretch/>
          </p:blipFill>
          <p:spPr>
            <a:xfrm>
              <a:off x="113016" y="4873241"/>
              <a:ext cx="1349861" cy="1458602"/>
            </a:xfrm>
            <a:prstGeom prst="rect">
              <a:avLst/>
            </a:prstGeom>
          </p:spPr>
        </p:pic>
        <p:sp>
          <p:nvSpPr>
            <p:cNvPr id="25" name="角丸四角形吹き出し 13">
              <a:extLst>
                <a:ext uri="{FF2B5EF4-FFF2-40B4-BE49-F238E27FC236}">
                  <a16:creationId xmlns:a16="http://schemas.microsoft.com/office/drawing/2014/main" id="{58C2B947-1447-4E27-8742-614BDC5E44FB}"/>
                </a:ext>
              </a:extLst>
            </p:cNvPr>
            <p:cNvSpPr/>
            <p:nvPr/>
          </p:nvSpPr>
          <p:spPr>
            <a:xfrm>
              <a:off x="263620" y="6361811"/>
              <a:ext cx="1064497" cy="211976"/>
            </a:xfrm>
            <a:prstGeom prst="wedgeRoundRectCallout">
              <a:avLst>
                <a:gd name="adj1" fmla="val -23607"/>
                <a:gd name="adj2" fmla="val -196412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メイリオ"/>
                  <a:cs typeface="Arial" panose="020B0604020202020204" pitchFamily="34" charset="0"/>
                </a:rPr>
                <a:t>Ba-133</a:t>
              </a:r>
              <a:r>
                <a:rPr kumimoji="0" lang="ja-JP" alt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メイリオ"/>
                  <a:cs typeface="Arial" panose="020B0604020202020204" pitchFamily="34" charset="0"/>
                </a:rPr>
                <a:t>線源</a:t>
              </a: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1EA06948-4BC9-469B-90FD-D9AB4B0CC8CC}"/>
                </a:ext>
              </a:extLst>
            </p:cNvPr>
            <p:cNvSpPr/>
            <p:nvPr/>
          </p:nvSpPr>
          <p:spPr>
            <a:xfrm>
              <a:off x="485240" y="5890519"/>
              <a:ext cx="144000" cy="144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"/>
                <a:ea typeface="メイリオ"/>
                <a:cs typeface="+mn-cs"/>
              </a:endParaRPr>
            </a:p>
          </p:txBody>
        </p:sp>
      </p:grpSp>
      <p:pic>
        <p:nvPicPr>
          <p:cNvPr id="27" name="図 26">
            <a:extLst>
              <a:ext uri="{FF2B5EF4-FFF2-40B4-BE49-F238E27FC236}">
                <a16:creationId xmlns:a16="http://schemas.microsoft.com/office/drawing/2014/main" id="{B2275A8A-C080-4BE9-AF11-F4AF9F19765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6"/>
          <a:stretch/>
        </p:blipFill>
        <p:spPr>
          <a:xfrm>
            <a:off x="7362274" y="1408067"/>
            <a:ext cx="1475849" cy="1317740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9B8DC83-DA1D-4187-952A-E3E790120565}"/>
              </a:ext>
            </a:extLst>
          </p:cNvPr>
          <p:cNvSpPr txBox="1"/>
          <p:nvPr/>
        </p:nvSpPr>
        <p:spPr>
          <a:xfrm>
            <a:off x="3010035" y="2507728"/>
            <a:ext cx="1674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  <a:cs typeface="Times New Roman" panose="02020603050405020304" pitchFamily="18" charset="0"/>
              </a:rPr>
              <a:t>【</a:t>
            </a: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  <a:cs typeface="Times New Roman" panose="02020603050405020304" pitchFamily="18" charset="0"/>
              </a:rPr>
              <a:t>読み値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  <a:cs typeface="Times New Roman" panose="02020603050405020304" pitchFamily="18" charset="0"/>
              </a:rPr>
              <a:t>A</a:t>
            </a: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  <a:cs typeface="Times New Roman" panose="02020603050405020304" pitchFamily="18" charset="0"/>
              </a:rPr>
              <a:t>：甲状腺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  <a:cs typeface="Times New Roman" panose="02020603050405020304" pitchFamily="18" charset="0"/>
              </a:rPr>
              <a:t>】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DA89D4F-76FF-4046-8CC6-064954529F39}"/>
              </a:ext>
            </a:extLst>
          </p:cNvPr>
          <p:cNvSpPr txBox="1"/>
          <p:nvPr/>
        </p:nvSpPr>
        <p:spPr>
          <a:xfrm>
            <a:off x="4343269" y="2510346"/>
            <a:ext cx="1751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  <a:cs typeface="Times New Roman" panose="02020603050405020304" pitchFamily="18" charset="0"/>
              </a:rPr>
              <a:t>【</a:t>
            </a: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  <a:cs typeface="Times New Roman" panose="02020603050405020304" pitchFamily="18" charset="0"/>
              </a:rPr>
              <a:t>読み値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  <a:cs typeface="Times New Roman" panose="02020603050405020304" pitchFamily="18" charset="0"/>
              </a:rPr>
              <a:t>B</a:t>
            </a: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  <a:cs typeface="Times New Roman" panose="02020603050405020304" pitchFamily="18" charset="0"/>
              </a:rPr>
              <a:t>：大腿部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  <a:cs typeface="Times New Roman" panose="02020603050405020304" pitchFamily="18" charset="0"/>
              </a:rPr>
              <a:t>】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6FB574B-9F47-4B51-81CD-4B4705E8EF16}"/>
              </a:ext>
            </a:extLst>
          </p:cNvPr>
          <p:cNvSpPr txBox="1"/>
          <p:nvPr/>
        </p:nvSpPr>
        <p:spPr>
          <a:xfrm>
            <a:off x="6043650" y="2769996"/>
            <a:ext cx="3015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研修生同士の相互測定</a:t>
            </a:r>
            <a:endParaRPr kumimoji="0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メイリオ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模擬被検者測定（通常</a:t>
            </a: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BG</a:t>
            </a: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環境）</a:t>
            </a:r>
            <a:endParaRPr kumimoji="0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メイリオ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模擬被検者測定（高</a:t>
            </a: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BG</a:t>
            </a:r>
            <a:r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メイリオ"/>
                <a:cs typeface="+mn-cs"/>
              </a:rPr>
              <a:t>環境）</a:t>
            </a:r>
            <a:endParaRPr kumimoji="0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メイリオ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A308F42-F792-02A2-4E43-5A3780F0D9BD}"/>
              </a:ext>
            </a:extLst>
          </p:cNvPr>
          <p:cNvSpPr txBox="1"/>
          <p:nvPr/>
        </p:nvSpPr>
        <p:spPr>
          <a:xfrm>
            <a:off x="8486128" y="0"/>
            <a:ext cx="57419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講義８</a:t>
            </a:r>
          </a:p>
        </p:txBody>
      </p:sp>
      <p:pic>
        <p:nvPicPr>
          <p:cNvPr id="4" name="講師-講義8-2-2">
            <a:hlinkClick r:id="" action="ppaction://media"/>
            <a:extLst>
              <a:ext uri="{FF2B5EF4-FFF2-40B4-BE49-F238E27FC236}">
                <a16:creationId xmlns:a16="http://schemas.microsoft.com/office/drawing/2014/main" id="{37D0D298-4B8F-7CC5-5977-7B46D161F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10264" y="4609204"/>
            <a:ext cx="609600" cy="609600"/>
          </a:xfrm>
          <a:prstGeom prst="rect">
            <a:avLst/>
          </a:prstGeom>
        </p:spPr>
      </p:pic>
      <p:pic>
        <p:nvPicPr>
          <p:cNvPr id="7" name="講師-講義8-2-1">
            <a:hlinkClick r:id="" action="ppaction://media"/>
            <a:extLst>
              <a:ext uri="{FF2B5EF4-FFF2-40B4-BE49-F238E27FC236}">
                <a16:creationId xmlns:a16="http://schemas.microsoft.com/office/drawing/2014/main" id="{7F7A93D8-37DE-4A3A-764F-E17CC127A7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00664" y="4548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3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43000"/>
    </mc:Choice>
    <mc:Fallback xmlns="">
      <p:transition spd="slow" advClick="0" advTm="2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81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7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2013 - 2022 テーマ">
  <a:themeElements>
    <a:clrScheme name="Office 2013 - 2022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9CDE00FD03F958428DD3CBF4A39D1F89" ma:contentTypeVersion="19" ma:contentTypeDescription="新しいドキュメントを作成します。" ma:contentTypeScope="" ma:versionID="e17dd82ac5e3a5c2707f997b28250d8a">
  <xsd:schema xmlns:xsd="http://www.w3.org/2001/XMLSchema" xmlns:xs="http://www.w3.org/2001/XMLSchema" xmlns:p="http://schemas.microsoft.com/office/2006/metadata/properties" xmlns:ns2="9be4de2b-ed32-4cfd-86cc-3daf7de81874" xmlns:ns3="b5d13358-ba13-47f5-b1e3-fdcd6b69d120" targetNamespace="http://schemas.microsoft.com/office/2006/metadata/properties" ma:root="true" ma:fieldsID="b07365bde9cb931233e748ff3cd31903" ns2:_="" ns3:_="">
    <xsd:import namespace="9be4de2b-ed32-4cfd-86cc-3daf7de81874"/>
    <xsd:import namespace="b5d13358-ba13-47f5-b1e3-fdcd6b69d1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e4de2b-ed32-4cfd-86cc-3daf7de818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ebdc2b39-54f4-4c53-bf88-5d9269ab31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d13358-ba13-47f5-b1e3-fdcd6b69d12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42aa574-677a-4bc2-90c8-dd60c760d169}" ma:internalName="TaxCatchAll" ma:showField="CatchAllData" ma:web="b5d13358-ba13-47f5-b1e3-fdcd6b69d1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5d13358-ba13-47f5-b1e3-fdcd6b69d120">
      <UserInfo>
        <DisplayName/>
        <AccountId xsi:nil="true"/>
        <AccountType/>
      </UserInfo>
    </SharedWithUsers>
    <lcf76f155ced4ddcb4097134ff3c332f xmlns="9be4de2b-ed32-4cfd-86cc-3daf7de81874">
      <Terms xmlns="http://schemas.microsoft.com/office/infopath/2007/PartnerControls"/>
    </lcf76f155ced4ddcb4097134ff3c332f>
    <TaxCatchAll xmlns="b5d13358-ba13-47f5-b1e3-fdcd6b69d120" xsi:nil="true"/>
  </documentManagement>
</p:properties>
</file>

<file path=customXml/itemProps1.xml><?xml version="1.0" encoding="utf-8"?>
<ds:datastoreItem xmlns:ds="http://schemas.openxmlformats.org/officeDocument/2006/customXml" ds:itemID="{32AF4D9E-EA2B-4B37-9E6B-D8DE197CF7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e4de2b-ed32-4cfd-86cc-3daf7de81874"/>
    <ds:schemaRef ds:uri="b5d13358-ba13-47f5-b1e3-fdcd6b69d1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501BB1-5B12-4316-84E2-80A8084BD6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A5CB477-C477-4F8B-88A2-7E03505189B3}">
  <ds:schemaRefs>
    <ds:schemaRef ds:uri="http://schemas.microsoft.com/office/2006/metadata/properties"/>
    <ds:schemaRef ds:uri="http://schemas.microsoft.com/office/infopath/2007/PartnerControls"/>
    <ds:schemaRef ds:uri="b5d13358-ba13-47f5-b1e3-fdcd6b69d120"/>
    <ds:schemaRef ds:uri="9be4de2b-ed32-4cfd-86cc-3daf7de8187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969</Words>
  <Application>Microsoft Office PowerPoint</Application>
  <PresentationFormat>画面に合わせる (16:9)</PresentationFormat>
  <Paragraphs>51</Paragraphs>
  <Slides>3</Slides>
  <Notes>3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3</vt:i4>
      </vt:variant>
    </vt:vector>
  </HeadingPairs>
  <TitlesOfParts>
    <vt:vector size="13" baseType="lpstr">
      <vt:lpstr>游ゴシック</vt:lpstr>
      <vt:lpstr>Aptos</vt:lpstr>
      <vt:lpstr>Aptos Display</vt:lpstr>
      <vt:lpstr>Arial</vt:lpstr>
      <vt:lpstr>Calibri</vt:lpstr>
      <vt:lpstr>Calibri Light</vt:lpstr>
      <vt:lpstr>Century</vt:lpstr>
      <vt:lpstr>Wingdings</vt:lpstr>
      <vt:lpstr>Office テーマ</vt:lpstr>
      <vt:lpstr>Office 2013 - 2022 テーマ</vt:lpstr>
      <vt:lpstr>講義８ 甲状腺簡易測定実習</vt:lpstr>
      <vt:lpstr>甲状腺簡易測定実習</vt:lpstr>
      <vt:lpstr>甲状腺簡易測定実習【内容・手順】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4</cp:revision>
  <dcterms:created xsi:type="dcterms:W3CDTF">2026-01-25T11:08:42Z</dcterms:created>
  <dcterms:modified xsi:type="dcterms:W3CDTF">2026-02-25T23:49:38Z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3707700.00000000</vt:lpwstr>
  </property>
  <property fmtid="{D5CDD505-2E9C-101B-9397-08002B2CF9AE}" pid="3" name="ContentTypeId">
    <vt:lpwstr>0x0101009CDE00FD03F958428DD3CBF4A39D1F89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