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09" r:id="rId4"/>
  </p:sldMasterIdLst>
  <p:notesMasterIdLst>
    <p:notesMasterId r:id="rId9"/>
  </p:notesMasterIdLst>
  <p:sldIdLst>
    <p:sldId id="259" r:id="rId5"/>
    <p:sldId id="491" r:id="rId6"/>
    <p:sldId id="390" r:id="rId7"/>
    <p:sldId id="490"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wOinM6Xt7r08viRYfDAj2Q==" hashData="hoVOnoASC0cLHPuocOy0DTUWFf21pyrDX/BraQGiwGn+wwa/raweYeEHrx4cKwkbYf8HxZYxNl8llqSS47a+sQ=="/>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CD3B22-F39F-F2C3-2FDD-7142575E2B1E}" v="4" dt="2026-03-24T05:51:33.50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9637" autoAdjust="0"/>
  </p:normalViewPr>
  <p:slideViewPr>
    <p:cSldViewPr snapToGrid="0" snapToObjects="1">
      <p:cViewPr varScale="1">
        <p:scale>
          <a:sx n="90" d="100"/>
          <a:sy n="90" d="100"/>
        </p:scale>
        <p:origin x="84" y="25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422275" y="407988"/>
            <a:ext cx="5962650" cy="4471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5059400"/>
            <a:ext cx="5445760" cy="4530221"/>
          </a:xfrm>
          <a:prstGeom prst="rect">
            <a:avLst/>
          </a:prstGeom>
        </p:spPr>
        <p:txBody>
          <a:bodyPr vert="horz" lIns="91440" tIns="45720" rIns="91440" bIns="45720" rtlCol="0"/>
          <a:lstStyle/>
          <a:p>
            <a:r>
              <a:rPr kumimoji="1" lang="ja-JP" altLang="en-US"/>
              <a:t>マスター テキストの書式設定</a:t>
            </a:r>
          </a:p>
        </p:txBody>
      </p:sp>
    </p:spTree>
    <p:extLst>
      <p:ext uri="{BB962C8B-B14F-4D97-AF65-F5344CB8AC3E}">
        <p14:creationId xmlns:p14="http://schemas.microsoft.com/office/powerpoint/2010/main" val="389711994"/>
      </p:ext>
    </p:extLst>
  </p:cSld>
  <p:clrMap bg1="lt1" tx1="dk1" bg2="lt2" tx2="dk2" accent1="accent1" accent2="accent2" accent3="accent3" accent4="accent4" accent5="accent5" accent6="accent6" hlink="hlink" folHlink="folHlink"/>
  <p:notesStyle>
    <a:lvl1pPr marL="0" indent="144000" algn="l" defTabSz="914400" rtl="0" eaLnBrk="1" latinLnBrk="0" hangingPunct="1">
      <a:defRPr kumimoji="1" sz="1200" kern="1200">
        <a:solidFill>
          <a:schemeClr val="tx1"/>
        </a:solidFill>
        <a:latin typeface="YuMincho +36p Kana Medium" panose="02020500000000000000" pitchFamily="18" charset="-128"/>
        <a:ea typeface="YuMincho +36p Kana Medium" panose="02020500000000000000" pitchFamily="18" charset="-128"/>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390525"/>
            <a:ext cx="5486400" cy="4114800"/>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370664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FC7DF-B82D-706E-D408-8BA87CB76E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671671-C958-9DEF-BA95-35A85E2AAA8C}"/>
              </a:ext>
            </a:extLst>
          </p:cNvPr>
          <p:cNvSpPr>
            <a:spLocks noGrp="1" noRot="1" noChangeAspect="1"/>
          </p:cNvSpPr>
          <p:nvPr>
            <p:ph type="sldImg"/>
          </p:nvPr>
        </p:nvSpPr>
        <p:spPr>
          <a:xfrm>
            <a:off x="685800" y="390525"/>
            <a:ext cx="5486400" cy="4114800"/>
          </a:xfrm>
        </p:spPr>
      </p:sp>
      <p:sp>
        <p:nvSpPr>
          <p:cNvPr id="3" name="ノート プレースホルダー 2">
            <a:extLst>
              <a:ext uri="{FF2B5EF4-FFF2-40B4-BE49-F238E27FC236}">
                <a16:creationId xmlns:a16="http://schemas.microsoft.com/office/drawing/2014/main" id="{F2C21E8F-E640-DB6B-78E3-921FFA8050A9}"/>
              </a:ext>
            </a:extLst>
          </p:cNvPr>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643813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390525"/>
            <a:ext cx="5486400" cy="4114800"/>
          </a:xfrm>
        </p:spPr>
      </p:sp>
      <p:sp>
        <p:nvSpPr>
          <p:cNvPr id="3" name="ノート プレースホルダー 2"/>
          <p:cNvSpPr>
            <a:spLocks noGrp="1"/>
          </p:cNvSpPr>
          <p:nvPr>
            <p:ph type="body" idx="1"/>
          </p:nvPr>
        </p:nvSpPr>
        <p:spPr/>
        <p:txBody>
          <a:bodyPr/>
          <a:lstStyle/>
          <a:p>
            <a:pPr lvl="0"/>
            <a:r>
              <a:rPr lang="ja-JP" altLang="en-US" b="0" dirty="0"/>
              <a:t>令和７年３月に、原子力災害医療派遣チーム活動要領の改正が行われました。</a:t>
            </a:r>
            <a:endParaRPr lang="en-US" altLang="ja-JP" b="0" dirty="0"/>
          </a:p>
          <a:p>
            <a:pPr lvl="0"/>
            <a:endParaRPr lang="en-US" altLang="ja-JP" b="0" dirty="0"/>
          </a:p>
          <a:p>
            <a:pPr lvl="0"/>
            <a:r>
              <a:rPr lang="ja-JP" altLang="en-US" b="0" dirty="0"/>
              <a:t>本改正の目的は、「原子力災害対策重点区域内外の医療ニーズに対する体制の強化を図ること」、「派遣チームと</a:t>
            </a:r>
            <a:r>
              <a:rPr lang="en-US" altLang="ja-JP" b="0" dirty="0"/>
              <a:t>DMAT </a:t>
            </a:r>
            <a:r>
              <a:rPr lang="ja-JP" altLang="en-US" b="0" dirty="0"/>
              <a:t>等の他の保健医療関連チームが連携する環境を整備すること」となります。</a:t>
            </a:r>
            <a:endParaRPr lang="en-US" altLang="ja-JP" b="0" dirty="0"/>
          </a:p>
          <a:p>
            <a:pPr lvl="0"/>
            <a:endParaRPr lang="ja-JP" altLang="en-US" sz="1000" b="0" dirty="0"/>
          </a:p>
          <a:p>
            <a:pPr lvl="0"/>
            <a:r>
              <a:rPr lang="ja-JP" altLang="en-US" b="0" dirty="0"/>
              <a:t>主な改正点は３つあり、</a:t>
            </a:r>
          </a:p>
          <a:p>
            <a:pPr lvl="0"/>
            <a:r>
              <a:rPr lang="en-US" altLang="ja-JP" b="0" dirty="0"/>
              <a:t>1</a:t>
            </a:r>
            <a:r>
              <a:rPr lang="ja-JP" altLang="en-US" b="0" dirty="0"/>
              <a:t>つめは、「可能な範囲で柔軟に対応する」活動の内容について具体化して明示された点となります。</a:t>
            </a:r>
          </a:p>
          <a:p>
            <a:r>
              <a:rPr lang="ja-JP" altLang="en-US" b="0" dirty="0"/>
              <a:t>派遣チームの出動先は、被災道府県の原子力災害拠点病院や原子力災害対策重点区域内の医療機関を基本とし、他の関係する対処要員よりも派遣チームによる対応の方がより適切と判断される場合（例えば医療機関における避難計画の実施や避難所等での救護活動を行おうとした際に計画上の人員確保が困難と判断される場合）の医療活動と、明示されました。</a:t>
            </a:r>
            <a:endParaRPr lang="en-US" altLang="ja-JP" b="0" dirty="0"/>
          </a:p>
          <a:p>
            <a:r>
              <a:rPr lang="ja-JP" altLang="en-US" b="0" dirty="0"/>
              <a:t>これに伴い、活動エリアも拡大する可能性があります。</a:t>
            </a:r>
            <a:endParaRPr lang="en-US" altLang="ja-JP" b="0" dirty="0"/>
          </a:p>
          <a:p>
            <a:pPr lvl="0"/>
            <a:endParaRPr lang="en-US" altLang="ja-JP" sz="900" b="0" dirty="0"/>
          </a:p>
          <a:p>
            <a:pPr lvl="0"/>
            <a:r>
              <a:rPr lang="en-US" altLang="ja-JP" b="0" dirty="0"/>
              <a:t>2</a:t>
            </a:r>
            <a:r>
              <a:rPr lang="ja-JP" altLang="en-US" b="0" dirty="0"/>
              <a:t>つめは、</a:t>
            </a:r>
            <a:r>
              <a:rPr lang="en-US" altLang="ja-JP" b="0" dirty="0"/>
              <a:t>DMAT </a:t>
            </a:r>
            <a:r>
              <a:rPr lang="ja-JP" altLang="en-US" b="0" dirty="0"/>
              <a:t>等の他の医療チームとの連携における具体的な役割が追記された点となります。</a:t>
            </a:r>
          </a:p>
          <a:p>
            <a:pPr lvl="0"/>
            <a:r>
              <a:rPr lang="ja-JP" altLang="en-US" b="0" dirty="0"/>
              <a:t>派遣チームは、</a:t>
            </a:r>
            <a:r>
              <a:rPr lang="en-US" altLang="ja-JP" b="0" dirty="0"/>
              <a:t>DMAT </a:t>
            </a:r>
            <a:r>
              <a:rPr lang="ja-JP" altLang="en-US" b="0" dirty="0"/>
              <a:t>等の他の保健医療関連チームの安全確保が必要となった場合に、被ばくに係る安全面のサポート（個人線量計の利用方法、空間線量情報の提供など）を行うことが追記されました。</a:t>
            </a:r>
          </a:p>
          <a:p>
            <a:pPr lvl="0"/>
            <a:endParaRPr lang="en-US" altLang="ja-JP" sz="300" b="0" dirty="0"/>
          </a:p>
          <a:p>
            <a:pPr lvl="0"/>
            <a:r>
              <a:rPr lang="en-US" altLang="ja-JP" b="0" dirty="0"/>
              <a:t>3</a:t>
            </a:r>
            <a:r>
              <a:rPr lang="ja-JP" altLang="en-US" b="0" dirty="0"/>
              <a:t>つめは、</a:t>
            </a:r>
            <a:r>
              <a:rPr lang="en-US" altLang="ja-JP" b="0" dirty="0"/>
              <a:t>DMAT </a:t>
            </a:r>
            <a:r>
              <a:rPr lang="ja-JP" altLang="en-US" b="0" dirty="0"/>
              <a:t>等の他の医療チームとの連携のための「本部活動」について追記された点となります。</a:t>
            </a:r>
          </a:p>
          <a:p>
            <a:pPr lvl="0"/>
            <a:r>
              <a:rPr lang="ja-JP" altLang="en-US" b="0" dirty="0"/>
              <a:t>立地道府県等が設置する災害対策本部（保健医療福祉調整本部）に、原子力災害医療・総合支援センター職員が出務し、</a:t>
            </a:r>
            <a:r>
              <a:rPr lang="en-US" altLang="ja-JP" b="0" dirty="0"/>
              <a:t>DMAT </a:t>
            </a:r>
            <a:r>
              <a:rPr lang="ja-JP" altLang="en-US" b="0" dirty="0"/>
              <a:t>等の他の保健医療関連チームを統括する者と連携（被ばくに係る安全面からの助言や、原子力災害の進展状況等の情報共有）することが追記されました。</a:t>
            </a:r>
          </a:p>
          <a:p>
            <a:endParaRPr kumimoji="1" lang="ja-JP" altLang="en-US" dirty="0"/>
          </a:p>
        </p:txBody>
      </p:sp>
    </p:spTree>
    <p:extLst>
      <p:ext uri="{BB962C8B-B14F-4D97-AF65-F5344CB8AC3E}">
        <p14:creationId xmlns:p14="http://schemas.microsoft.com/office/powerpoint/2010/main" val="4174002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390525"/>
            <a:ext cx="5486400" cy="41148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54000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FD2B035-2781-9740-B933-4E3FC573D9A5}"/>
              </a:ext>
            </a:extLst>
          </p:cNvPr>
          <p:cNvSpPr/>
          <p:nvPr/>
        </p:nvSpPr>
        <p:spPr>
          <a:xfrm>
            <a:off x="0" y="1030288"/>
            <a:ext cx="9144000" cy="2571750"/>
          </a:xfrm>
          <a:prstGeom prst="rect">
            <a:avLst/>
          </a:prstGeom>
          <a:solidFill>
            <a:schemeClr val="accent2">
              <a:lumMod val="20000"/>
              <a:lumOff val="80000"/>
              <a:alpha val="70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タイトル 1">
            <a:extLst>
              <a:ext uri="{FF2B5EF4-FFF2-40B4-BE49-F238E27FC236}">
                <a16:creationId xmlns:a16="http://schemas.microsoft.com/office/drawing/2014/main" id="{14DF20F3-08E8-6C46-A3A3-8EE30F2E250B}"/>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97F6764-BE4F-9D48-A6F2-CAB7E70792B2}"/>
              </a:ext>
            </a:extLst>
          </p:cNvPr>
          <p:cNvSpPr>
            <a:spLocks noGrp="1"/>
          </p:cNvSpPr>
          <p:nvPr>
            <p:ph type="subTitle" idx="1"/>
          </p:nvPr>
        </p:nvSpPr>
        <p:spPr>
          <a:xfrm>
            <a:off x="1143000" y="3694113"/>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7697755-46E5-BB47-A2D1-E5637D4712D5}"/>
              </a:ext>
            </a:extLst>
          </p:cNvPr>
          <p:cNvSpPr>
            <a:spLocks noGrp="1"/>
          </p:cNvSpPr>
          <p:nvPr>
            <p:ph type="dt" sz="half" idx="10"/>
          </p:nvPr>
        </p:nvSpPr>
        <p:spPr/>
        <p:txBody>
          <a:bodyPr/>
          <a:lstStyle/>
          <a:p>
            <a:fld id="{256EFA34-22BC-294A-8046-2D0583DA728B}"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D596E1B0-852F-2940-ABA1-7F4418B70C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33D306-2DA5-D34C-B830-BF29F67A4CC3}"/>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266928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DB598C-A41D-5146-A53E-8EA3415CD1C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F83289-7D9D-D741-B639-E3C142EBD724}"/>
              </a:ext>
            </a:extLst>
          </p:cNvPr>
          <p:cNvSpPr>
            <a:spLocks noGrp="1"/>
          </p:cNvSpPr>
          <p:nvPr>
            <p:ph type="body" orient="vert" idx="1"/>
          </p:nvPr>
        </p:nvSpPr>
        <p:spPr/>
        <p:txBody>
          <a:bodyPr vert="eaVert"/>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338148-C7B7-FA4C-BC45-3EB888F1AB5C}"/>
              </a:ext>
            </a:extLst>
          </p:cNvPr>
          <p:cNvSpPr>
            <a:spLocks noGrp="1"/>
          </p:cNvSpPr>
          <p:nvPr>
            <p:ph type="dt" sz="half" idx="10"/>
          </p:nvPr>
        </p:nvSpPr>
        <p:spPr/>
        <p:txBody>
          <a:bodyPr/>
          <a:lstStyle/>
          <a:p>
            <a:fld id="{F86EE10E-21BA-BB4E-BAE1-A498FC1C6013}"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762A84C3-7BEB-1A46-AD43-045506EB3B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93A28D2-109A-1C44-9E5B-CDD7D069C6D9}"/>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16633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C99F8909-157A-DC40-B0A9-9B2806218ABA}"/>
              </a:ext>
            </a:extLst>
          </p:cNvPr>
          <p:cNvSpPr/>
          <p:nvPr/>
        </p:nvSpPr>
        <p:spPr>
          <a:xfrm>
            <a:off x="6457950" y="0"/>
            <a:ext cx="2686050" cy="6858000"/>
          </a:xfrm>
          <a:prstGeom prst="rect">
            <a:avLst/>
          </a:prstGeom>
          <a:solidFill>
            <a:schemeClr val="accent3">
              <a:alpha val="50196"/>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縦書きタイトル 1">
            <a:extLst>
              <a:ext uri="{FF2B5EF4-FFF2-40B4-BE49-F238E27FC236}">
                <a16:creationId xmlns:a16="http://schemas.microsoft.com/office/drawing/2014/main" id="{C586AE35-AD60-D44C-85C0-F02C142DFAF4}"/>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DE71F55-62AD-304A-B87F-924B73CF06DF}"/>
              </a:ext>
            </a:extLst>
          </p:cNvPr>
          <p:cNvSpPr>
            <a:spLocks noGrp="1"/>
          </p:cNvSpPr>
          <p:nvPr>
            <p:ph type="body" orient="vert" idx="1"/>
          </p:nvPr>
        </p:nvSpPr>
        <p:spPr>
          <a:xfrm>
            <a:off x="628650" y="365125"/>
            <a:ext cx="5800725" cy="5811838"/>
          </a:xfrm>
        </p:spPr>
        <p:txBody>
          <a:bodyPr vert="eaVert"/>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08EE49-1B9B-3141-8443-347AA6212AFB}"/>
              </a:ext>
            </a:extLst>
          </p:cNvPr>
          <p:cNvSpPr>
            <a:spLocks noGrp="1"/>
          </p:cNvSpPr>
          <p:nvPr>
            <p:ph type="dt" sz="half" idx="10"/>
          </p:nvPr>
        </p:nvSpPr>
        <p:spPr/>
        <p:txBody>
          <a:bodyPr/>
          <a:lstStyle/>
          <a:p>
            <a:fld id="{D513C1BF-0267-2940-8EBB-65B8801E7A63}"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EA148ED2-A6B6-A547-9548-BAF0F487E6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913B31-45A2-8C4D-9F12-192091F9BD5D}"/>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401914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476108" y="6110775"/>
            <a:ext cx="1210692" cy="365125"/>
          </a:xfrm>
        </p:spPr>
        <p:txBody>
          <a:bodyPr/>
          <a:lstStyle/>
          <a:p>
            <a:fld id="{277056C8-CDFF-FD48-AE5F-7F40BD2F2AF4}" type="datetime1">
              <a:rPr lang="ja-JP" altLang="en-US" smtClean="0">
                <a:solidFill>
                  <a:prstClr val="black">
                    <a:tint val="75000"/>
                  </a:prstClr>
                </a:solidFill>
                <a:latin typeface="News Gothic MT"/>
                <a:ea typeface="メイリオ"/>
              </a:rPr>
              <a:t>2026/3/24</a:t>
            </a:fld>
            <a:endParaRPr lang="ja-JP" altLang="en-US">
              <a:solidFill>
                <a:prstClr val="black">
                  <a:tint val="75000"/>
                </a:prstClr>
              </a:solidFill>
              <a:latin typeface="News Gothic MT"/>
              <a:ea typeface="メイリオ"/>
            </a:endParaRPr>
          </a:p>
        </p:txBody>
      </p:sp>
      <p:sp>
        <p:nvSpPr>
          <p:cNvPr id="5" name="Footer Placeholder 4"/>
          <p:cNvSpPr>
            <a:spLocks noGrp="1"/>
          </p:cNvSpPr>
          <p:nvPr>
            <p:ph type="ftr" sz="quarter" idx="11"/>
          </p:nvPr>
        </p:nvSpPr>
        <p:spPr>
          <a:xfrm>
            <a:off x="457201" y="6097468"/>
            <a:ext cx="2556465" cy="354171"/>
          </a:xfrm>
        </p:spPr>
        <p:txBody>
          <a:bodyPr/>
          <a:lstStyle/>
          <a:p>
            <a:endParaRPr lang="ja-JP" altLang="en-US">
              <a:solidFill>
                <a:prstClr val="black">
                  <a:tint val="75000"/>
                </a:prstClr>
              </a:solidFill>
              <a:latin typeface="News Gothic MT"/>
              <a:ea typeface="メイリオ"/>
            </a:endParaRPr>
          </a:p>
        </p:txBody>
      </p:sp>
      <p:sp>
        <p:nvSpPr>
          <p:cNvPr id="6" name="Slide Number Placeholder 5"/>
          <p:cNvSpPr>
            <a:spLocks noGrp="1"/>
          </p:cNvSpPr>
          <p:nvPr>
            <p:ph type="sldNum" sz="quarter" idx="12"/>
          </p:nvPr>
        </p:nvSpPr>
        <p:spPr>
          <a:xfrm>
            <a:off x="4267894" y="6451640"/>
            <a:ext cx="608215" cy="354809"/>
          </a:xfrm>
        </p:spPr>
        <p:txBody>
          <a:bodyPr/>
          <a:lstStyle/>
          <a:p>
            <a:fld id="{3B1F0660-05A9-1644-AAA0-B23E17E2934C}" type="slidenum">
              <a:rPr lang="ja-JP" altLang="en-US" smtClean="0">
                <a:solidFill>
                  <a:prstClr val="black">
                    <a:tint val="75000"/>
                  </a:prstClr>
                </a:solidFill>
                <a:latin typeface="News Gothic MT"/>
                <a:ea typeface="メイリオ"/>
              </a:rPr>
              <a:pPr/>
              <a:t>‹#›</a:t>
            </a:fld>
            <a:endParaRPr lang="ja-JP" altLang="en-US">
              <a:solidFill>
                <a:prstClr val="black">
                  <a:tint val="75000"/>
                </a:prstClr>
              </a:solidFill>
              <a:latin typeface="News Gothic MT"/>
              <a:ea typeface="メイリオ"/>
            </a:endParaRPr>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10" name="Content Placeholder 9"/>
          <p:cNvSpPr>
            <a:spLocks noGrp="1"/>
          </p:cNvSpPr>
          <p:nvPr>
            <p:ph sz="quarter" idx="13"/>
          </p:nvPr>
        </p:nvSpPr>
        <p:spPr>
          <a:xfrm>
            <a:off x="457200" y="1273387"/>
            <a:ext cx="8229600" cy="47548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287890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328E01-AF4F-1C4E-BD85-696582E9FC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9DB9BF-763B-0945-A9AB-A377448A3060}"/>
              </a:ext>
            </a:extLst>
          </p:cNvPr>
          <p:cNvSpPr>
            <a:spLocks noGrp="1"/>
          </p:cNvSpPr>
          <p:nvPr>
            <p:ph idx="1"/>
          </p:nvPr>
        </p:nvSpPr>
        <p:spPr/>
        <p:txBody>
          <a:bodyPr/>
          <a:lstStyle/>
          <a:p>
            <a:pPr lvl="0"/>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126471-58FC-5C4E-926F-7ED1149BA257}"/>
              </a:ext>
            </a:extLst>
          </p:cNvPr>
          <p:cNvSpPr>
            <a:spLocks noGrp="1"/>
          </p:cNvSpPr>
          <p:nvPr>
            <p:ph type="dt" sz="half" idx="10"/>
          </p:nvPr>
        </p:nvSpPr>
        <p:spPr/>
        <p:txBody>
          <a:bodyPr/>
          <a:lstStyle/>
          <a:p>
            <a:fld id="{5DD5962A-7A7E-9D42-944B-C7B9272D6386}"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32780033-FCCF-C145-AD89-28AEA0AEB7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DC33C2-B25C-6448-A2B3-F04868CDD1E7}"/>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0609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7CD886-6500-204E-B0AC-3212BEB38352}"/>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D3308F-B85D-C645-B271-BF21FFEB022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89853EA-BCA0-BE41-95CC-E79693471EB7}"/>
              </a:ext>
            </a:extLst>
          </p:cNvPr>
          <p:cNvSpPr>
            <a:spLocks noGrp="1"/>
          </p:cNvSpPr>
          <p:nvPr>
            <p:ph type="dt" sz="half" idx="10"/>
          </p:nvPr>
        </p:nvSpPr>
        <p:spPr/>
        <p:txBody>
          <a:bodyPr/>
          <a:lstStyle/>
          <a:p>
            <a:fld id="{91CCBD18-E7C7-0441-9AF2-F789D9D17D7B}"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CCAE8EDB-FE14-3443-AEE0-690E311687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878861-6B1B-344F-882F-3D47E0E87495}"/>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33853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A78812-28CF-A245-8EE3-7C8E1491DC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73E256-C602-044A-8108-25D7D23B8EA7}"/>
              </a:ext>
            </a:extLst>
          </p:cNvPr>
          <p:cNvSpPr>
            <a:spLocks noGrp="1"/>
          </p:cNvSpPr>
          <p:nvPr>
            <p:ph sz="half" idx="1"/>
          </p:nvPr>
        </p:nvSpPr>
        <p:spPr>
          <a:xfrm>
            <a:off x="628650" y="1212575"/>
            <a:ext cx="3886200" cy="4964389"/>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49EE479-827F-E249-AEA5-0F54F0E5D5BA}"/>
              </a:ext>
            </a:extLst>
          </p:cNvPr>
          <p:cNvSpPr>
            <a:spLocks noGrp="1"/>
          </p:cNvSpPr>
          <p:nvPr>
            <p:ph sz="half" idx="2"/>
          </p:nvPr>
        </p:nvSpPr>
        <p:spPr>
          <a:xfrm>
            <a:off x="4629150" y="1212575"/>
            <a:ext cx="3886200" cy="4964389"/>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6FED6C8-FC29-3849-BB77-F1C8BE488178}"/>
              </a:ext>
            </a:extLst>
          </p:cNvPr>
          <p:cNvSpPr>
            <a:spLocks noGrp="1"/>
          </p:cNvSpPr>
          <p:nvPr>
            <p:ph type="dt" sz="half" idx="10"/>
          </p:nvPr>
        </p:nvSpPr>
        <p:spPr/>
        <p:txBody>
          <a:bodyPr/>
          <a:lstStyle/>
          <a:p>
            <a:fld id="{DB0FCC98-CFA6-1045-B333-8125E2B85A93}"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53269C86-FA72-484B-9044-A7305519C6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3A1EE0-FC6F-F749-ACA6-F9C873E233A7}"/>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58476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F1E2ED-1914-2A45-9912-111F1FB2DEB4}"/>
              </a:ext>
            </a:extLst>
          </p:cNvPr>
          <p:cNvSpPr>
            <a:spLocks noGrp="1"/>
          </p:cNvSpPr>
          <p:nvPr>
            <p:ph type="title"/>
          </p:nvPr>
        </p:nvSpPr>
        <p:spPr>
          <a:xfrm>
            <a:off x="631135" y="188844"/>
            <a:ext cx="7886700" cy="77525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05377D-B40A-354E-A39C-1C55116108AE}"/>
              </a:ext>
            </a:extLst>
          </p:cNvPr>
          <p:cNvSpPr>
            <a:spLocks noGrp="1"/>
          </p:cNvSpPr>
          <p:nvPr>
            <p:ph type="body" idx="1"/>
          </p:nvPr>
        </p:nvSpPr>
        <p:spPr>
          <a:xfrm>
            <a:off x="629842" y="1185864"/>
            <a:ext cx="3868340" cy="823912"/>
          </a:xfrm>
        </p:spPr>
        <p:txBody>
          <a:bodyPr anchor="b">
            <a:normAutofit/>
          </a:bodyPr>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67805B5-E682-1E47-8E90-BAD041F72DC6}"/>
              </a:ext>
            </a:extLst>
          </p:cNvPr>
          <p:cNvSpPr>
            <a:spLocks noGrp="1"/>
          </p:cNvSpPr>
          <p:nvPr>
            <p:ph sz="half" idx="2"/>
          </p:nvPr>
        </p:nvSpPr>
        <p:spPr>
          <a:xfrm>
            <a:off x="629842" y="2107097"/>
            <a:ext cx="3868340" cy="4082567"/>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45F1E25-6D51-174D-9B11-ED7DED0E2209}"/>
              </a:ext>
            </a:extLst>
          </p:cNvPr>
          <p:cNvSpPr>
            <a:spLocks noGrp="1"/>
          </p:cNvSpPr>
          <p:nvPr>
            <p:ph type="body" sz="quarter" idx="3"/>
          </p:nvPr>
        </p:nvSpPr>
        <p:spPr>
          <a:xfrm>
            <a:off x="4629150" y="1185864"/>
            <a:ext cx="3887391" cy="823912"/>
          </a:xfrm>
        </p:spPr>
        <p:txBody>
          <a:bodyPr anchor="b">
            <a:normAutofit/>
          </a:bodyPr>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1972E23-216D-AC46-BA1B-AD4EC64A1D43}"/>
              </a:ext>
            </a:extLst>
          </p:cNvPr>
          <p:cNvSpPr>
            <a:spLocks noGrp="1"/>
          </p:cNvSpPr>
          <p:nvPr>
            <p:ph sz="quarter" idx="4"/>
          </p:nvPr>
        </p:nvSpPr>
        <p:spPr>
          <a:xfrm>
            <a:off x="4629150" y="2107097"/>
            <a:ext cx="3887391" cy="4082567"/>
          </a:xfrm>
        </p:spPr>
        <p:txBody>
          <a:body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4F9973E-8DC9-C048-B217-F2845AFFA04C}"/>
              </a:ext>
            </a:extLst>
          </p:cNvPr>
          <p:cNvSpPr>
            <a:spLocks noGrp="1"/>
          </p:cNvSpPr>
          <p:nvPr>
            <p:ph type="dt" sz="half" idx="10"/>
          </p:nvPr>
        </p:nvSpPr>
        <p:spPr/>
        <p:txBody>
          <a:bodyPr/>
          <a:lstStyle/>
          <a:p>
            <a:fld id="{D43D8344-9788-5642-AD3C-9EF9AE0E1A96}" type="datetime1">
              <a:rPr kumimoji="1" lang="ja-JP" altLang="en-US" smtClean="0"/>
              <a:t>2026/3/24</a:t>
            </a:fld>
            <a:endParaRPr kumimoji="1" lang="ja-JP" altLang="en-US"/>
          </a:p>
        </p:txBody>
      </p:sp>
      <p:sp>
        <p:nvSpPr>
          <p:cNvPr id="8" name="フッター プレースホルダー 7">
            <a:extLst>
              <a:ext uri="{FF2B5EF4-FFF2-40B4-BE49-F238E27FC236}">
                <a16:creationId xmlns:a16="http://schemas.microsoft.com/office/drawing/2014/main" id="{AD0C389F-9834-8C44-BDFD-60BA37ACE76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A5DFB0D-8435-4C41-9436-031F511C2D0A}"/>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4222496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0E4DB5-A719-BF4F-BC21-C3797DD9F2C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013009A-EA91-274C-BA8C-5576DB2A08CD}"/>
              </a:ext>
            </a:extLst>
          </p:cNvPr>
          <p:cNvSpPr>
            <a:spLocks noGrp="1"/>
          </p:cNvSpPr>
          <p:nvPr>
            <p:ph type="dt" sz="half" idx="10"/>
          </p:nvPr>
        </p:nvSpPr>
        <p:spPr/>
        <p:txBody>
          <a:bodyPr/>
          <a:lstStyle/>
          <a:p>
            <a:fld id="{570FD6D7-76A8-CE46-8735-4735DAA68751}" type="datetime1">
              <a:rPr kumimoji="1" lang="ja-JP" altLang="en-US" smtClean="0"/>
              <a:t>2026/3/24</a:t>
            </a:fld>
            <a:endParaRPr kumimoji="1" lang="ja-JP" altLang="en-US"/>
          </a:p>
        </p:txBody>
      </p:sp>
      <p:sp>
        <p:nvSpPr>
          <p:cNvPr id="4" name="フッター プレースホルダー 3">
            <a:extLst>
              <a:ext uri="{FF2B5EF4-FFF2-40B4-BE49-F238E27FC236}">
                <a16:creationId xmlns:a16="http://schemas.microsoft.com/office/drawing/2014/main" id="{E8EF46CC-D20B-464B-BB87-AAD29C30642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9159BC8-B6D3-DF40-9C44-DDD9E3372983}"/>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7108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E6F2BDD-51F0-D144-BA92-2B5FD5C6339E}"/>
              </a:ext>
            </a:extLst>
          </p:cNvPr>
          <p:cNvSpPr>
            <a:spLocks noGrp="1"/>
          </p:cNvSpPr>
          <p:nvPr>
            <p:ph type="dt" sz="half" idx="10"/>
          </p:nvPr>
        </p:nvSpPr>
        <p:spPr/>
        <p:txBody>
          <a:bodyPr/>
          <a:lstStyle/>
          <a:p>
            <a:fld id="{B96F9EC3-1160-744D-9272-AED2062A7492}" type="datetime1">
              <a:rPr kumimoji="1" lang="ja-JP" altLang="en-US" smtClean="0"/>
              <a:t>2026/3/24</a:t>
            </a:fld>
            <a:endParaRPr kumimoji="1" lang="ja-JP" altLang="en-US"/>
          </a:p>
        </p:txBody>
      </p:sp>
      <p:sp>
        <p:nvSpPr>
          <p:cNvPr id="3" name="フッター プレースホルダー 2">
            <a:extLst>
              <a:ext uri="{FF2B5EF4-FFF2-40B4-BE49-F238E27FC236}">
                <a16:creationId xmlns:a16="http://schemas.microsoft.com/office/drawing/2014/main" id="{8112224B-1522-4547-AF82-B137F687EF3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D55C12-397C-3B49-9D1F-A2042711D940}"/>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94577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B6AA2F-ABC7-0949-8DB7-4FCAC043FE2C}"/>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2C0053B-83E1-0C46-80D9-1772242D057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FEFFFC7-0F37-594E-80E0-6703FFDDC54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09F9A7F-BF09-CF44-9C4C-8CE946038F16}"/>
              </a:ext>
            </a:extLst>
          </p:cNvPr>
          <p:cNvSpPr>
            <a:spLocks noGrp="1"/>
          </p:cNvSpPr>
          <p:nvPr>
            <p:ph type="dt" sz="half" idx="10"/>
          </p:nvPr>
        </p:nvSpPr>
        <p:spPr/>
        <p:txBody>
          <a:bodyPr/>
          <a:lstStyle/>
          <a:p>
            <a:fld id="{4E6BA034-7A2E-0A4F-929D-607FC144BBE2}"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4DA80626-FB76-A846-9AFF-1DD906993D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910C0B1-5309-FE4A-BCC8-7B7BCD86C03F}"/>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797786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6F040C-0D4B-1940-BCDF-B3822528C492}"/>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F48B6F6-3DA2-C347-90E4-D1E751FC8C5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F01AEBA-60FB-874C-982E-696B0E3B441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B1F7FCF-1C34-1A4B-8F6E-BAC31E3E04E1}"/>
              </a:ext>
            </a:extLst>
          </p:cNvPr>
          <p:cNvSpPr>
            <a:spLocks noGrp="1"/>
          </p:cNvSpPr>
          <p:nvPr>
            <p:ph type="dt" sz="half" idx="10"/>
          </p:nvPr>
        </p:nvSpPr>
        <p:spPr/>
        <p:txBody>
          <a:bodyPr/>
          <a:lstStyle/>
          <a:p>
            <a:fld id="{46A83B29-448E-4348-8270-2A93DD4E61CE}" type="datetime1">
              <a:rPr kumimoji="1" lang="ja-JP" altLang="en-US" smtClean="0"/>
              <a:t>2026/3/24</a:t>
            </a:fld>
            <a:endParaRPr kumimoji="1" lang="ja-JP" altLang="en-US"/>
          </a:p>
        </p:txBody>
      </p:sp>
      <p:sp>
        <p:nvSpPr>
          <p:cNvPr id="6" name="フッター プレースホルダー 5">
            <a:extLst>
              <a:ext uri="{FF2B5EF4-FFF2-40B4-BE49-F238E27FC236}">
                <a16:creationId xmlns:a16="http://schemas.microsoft.com/office/drawing/2014/main" id="{F6681C93-C35A-B046-9FF5-7B1DA740ED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BBA727-9A78-794C-81F0-AEBE2B8FE462}"/>
              </a:ext>
            </a:extLst>
          </p:cNvPr>
          <p:cNvSpPr>
            <a:spLocks noGrp="1"/>
          </p:cNvSpPr>
          <p:nvPr>
            <p:ph type="sldNum" sz="quarter" idx="12"/>
          </p:nvPr>
        </p:nvSpPr>
        <p:spPr/>
        <p:txBody>
          <a:body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3274252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B85F44B2-54C0-A643-9B79-B153752011A6}"/>
              </a:ext>
            </a:extLst>
          </p:cNvPr>
          <p:cNvSpPr/>
          <p:nvPr/>
        </p:nvSpPr>
        <p:spPr>
          <a:xfrm>
            <a:off x="0" y="0"/>
            <a:ext cx="9144000" cy="1083365"/>
          </a:xfrm>
          <a:prstGeom prst="rect">
            <a:avLst/>
          </a:prstGeom>
          <a:solidFill>
            <a:schemeClr val="accent2">
              <a:lumMod val="20000"/>
              <a:lumOff val="80000"/>
              <a:alpha val="70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sz="1350" b="1"/>
          </a:p>
        </p:txBody>
      </p:sp>
      <p:sp>
        <p:nvSpPr>
          <p:cNvPr id="2" name="タイトル プレースホルダー 1">
            <a:extLst>
              <a:ext uri="{FF2B5EF4-FFF2-40B4-BE49-F238E27FC236}">
                <a16:creationId xmlns:a16="http://schemas.microsoft.com/office/drawing/2014/main" id="{FD66E361-43BC-2A44-A202-2758D5530ADC}"/>
              </a:ext>
            </a:extLst>
          </p:cNvPr>
          <p:cNvSpPr>
            <a:spLocks noGrp="1"/>
          </p:cNvSpPr>
          <p:nvPr>
            <p:ph type="title"/>
          </p:nvPr>
        </p:nvSpPr>
        <p:spPr>
          <a:xfrm>
            <a:off x="628650" y="188844"/>
            <a:ext cx="7886700" cy="77525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08D515-4802-A54B-9510-8ABC3F3ADD99}"/>
              </a:ext>
            </a:extLst>
          </p:cNvPr>
          <p:cNvSpPr>
            <a:spLocks noGrp="1"/>
          </p:cNvSpPr>
          <p:nvPr>
            <p:ph type="body" idx="1"/>
          </p:nvPr>
        </p:nvSpPr>
        <p:spPr>
          <a:xfrm>
            <a:off x="628650" y="1272209"/>
            <a:ext cx="7886700" cy="4904755"/>
          </a:xfrm>
          <a:prstGeom prst="rect">
            <a:avLst/>
          </a:prstGeom>
        </p:spPr>
        <p:txBody>
          <a:bodyPr vert="horz" lIns="91440" tIns="45720" rIns="91440" bIns="4572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a:p>
            <a:pPr lvl="3"/>
            <a:r>
              <a:rPr kumimoji="1" lang="ja-JP" altLang="en-US"/>
              <a:t>第 </a:t>
            </a:r>
            <a:r>
              <a:rPr kumimoji="1" lang="en-US" altLang="ja-JP"/>
              <a:t>4 </a:t>
            </a:r>
            <a:r>
              <a:rPr kumimoji="1" lang="ja-JP" altLang="en-US"/>
              <a:t>レベル</a:t>
            </a:r>
            <a:endParaRPr kumimoji="1" lang="en-US" altLang="ja-JP"/>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8C7A2A-2E3D-6A45-8EF8-62F8ECBBCB2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607396D-6532-F541-868E-2E9D2FC3C382}" type="datetime1">
              <a:rPr kumimoji="1" lang="ja-JP" altLang="en-US" smtClean="0"/>
              <a:t>2026/3/24</a:t>
            </a:fld>
            <a:endParaRPr kumimoji="1" lang="ja-JP" altLang="en-US"/>
          </a:p>
        </p:txBody>
      </p:sp>
      <p:sp>
        <p:nvSpPr>
          <p:cNvPr id="5" name="フッター プレースホルダー 4">
            <a:extLst>
              <a:ext uri="{FF2B5EF4-FFF2-40B4-BE49-F238E27FC236}">
                <a16:creationId xmlns:a16="http://schemas.microsoft.com/office/drawing/2014/main" id="{18E725EC-5D26-854C-BFC5-6982826F7E9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99E5CCD-3011-8E46-87D4-2732124CF5BC}"/>
              </a:ext>
            </a:extLst>
          </p:cNvPr>
          <p:cNvSpPr>
            <a:spLocks noGrp="1"/>
          </p:cNvSpPr>
          <p:nvPr>
            <p:ph type="sldNum" sz="quarter" idx="4"/>
          </p:nvPr>
        </p:nvSpPr>
        <p:spPr>
          <a:xfrm>
            <a:off x="692509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DD1769-DAE9-6C4E-82F4-B62273FFA290}" type="slidenum">
              <a:rPr kumimoji="1" lang="ja-JP" altLang="en-US" smtClean="0"/>
              <a:t>‹#›</a:t>
            </a:fld>
            <a:endParaRPr kumimoji="1" lang="ja-JP" altLang="en-US"/>
          </a:p>
        </p:txBody>
      </p:sp>
    </p:spTree>
    <p:extLst>
      <p:ext uri="{BB962C8B-B14F-4D97-AF65-F5344CB8AC3E}">
        <p14:creationId xmlns:p14="http://schemas.microsoft.com/office/powerpoint/2010/main" val="262426112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hf hdr="0" ftr="0" dt="0"/>
  <p:txStyles>
    <p:titleStyle>
      <a:lvl1pPr algn="ctr" defTabSz="685800" rtl="0" eaLnBrk="1" latinLnBrk="0" hangingPunct="1">
        <a:lnSpc>
          <a:spcPct val="90000"/>
        </a:lnSpc>
        <a:spcBef>
          <a:spcPct val="0"/>
        </a:spcBef>
        <a:buNone/>
        <a:defRPr kumimoji="1" sz="3300" b="1" kern="1200">
          <a:solidFill>
            <a:schemeClr val="tx1"/>
          </a:solidFill>
          <a:latin typeface="+mj-lt"/>
          <a:ea typeface="+mj-ea"/>
          <a:cs typeface="+mj-cs"/>
        </a:defRPr>
      </a:lvl1pPr>
    </p:titleStyle>
    <p:bodyStyle>
      <a:lvl1pPr marL="357188" indent="-357188" algn="l" defTabSz="685800" rtl="0" eaLnBrk="1" latinLnBrk="0" hangingPunct="1">
        <a:lnSpc>
          <a:spcPct val="90000"/>
        </a:lnSpc>
        <a:spcBef>
          <a:spcPts val="750"/>
        </a:spcBef>
        <a:buClr>
          <a:schemeClr val="accent3">
            <a:lumMod val="75000"/>
          </a:schemeClr>
        </a:buClr>
        <a:buFont typeface="ヒラギノ角ゴシック W3" panose="020B0400000000000000" pitchFamily="34" charset="-128"/>
        <a:buChar char="❖"/>
        <a:tabLst/>
        <a:defRPr kumimoji="1" sz="2100" kern="1200">
          <a:solidFill>
            <a:schemeClr val="tx1"/>
          </a:solidFill>
          <a:latin typeface="+mn-lt"/>
          <a:ea typeface="+mn-ea"/>
          <a:cs typeface="+mn-cs"/>
        </a:defRPr>
      </a:lvl1pPr>
      <a:lvl2pPr marL="714375" indent="-371475" algn="l" defTabSz="685800" rtl="0" eaLnBrk="1" latinLnBrk="0" hangingPunct="1">
        <a:lnSpc>
          <a:spcPct val="90000"/>
        </a:lnSpc>
        <a:spcBef>
          <a:spcPts val="375"/>
        </a:spcBef>
        <a:buClr>
          <a:schemeClr val="accent3">
            <a:lumMod val="75000"/>
          </a:schemeClr>
        </a:buClr>
        <a:buFont typeface="ヒラギノ角ゴシック W3" panose="020B0400000000000000" pitchFamily="34" charset="-128"/>
        <a:buChar char="◇"/>
        <a:tabLst/>
        <a:defRPr kumimoji="1" sz="1800" kern="1200">
          <a:solidFill>
            <a:schemeClr val="tx1"/>
          </a:solidFill>
          <a:latin typeface="+mn-lt"/>
          <a:ea typeface="+mn-ea"/>
          <a:cs typeface="+mn-cs"/>
        </a:defRPr>
      </a:lvl2pPr>
      <a:lvl3pPr marL="981075" indent="-295275" algn="l" defTabSz="685800" rtl="0" eaLnBrk="1" latinLnBrk="0" hangingPunct="1">
        <a:lnSpc>
          <a:spcPct val="90000"/>
        </a:lnSpc>
        <a:spcBef>
          <a:spcPts val="375"/>
        </a:spcBef>
        <a:buClr>
          <a:schemeClr val="accent3">
            <a:lumMod val="75000"/>
          </a:schemeClr>
        </a:buClr>
        <a:buFont typeface="Wingdings" pitchFamily="2" charset="2"/>
        <a:buChar char="u"/>
        <a:tabLst/>
        <a:defRPr kumimoji="1" sz="1500" kern="1200">
          <a:solidFill>
            <a:schemeClr val="tx1"/>
          </a:solidFill>
          <a:latin typeface="+mn-lt"/>
          <a:ea typeface="+mn-ea"/>
          <a:cs typeface="+mn-cs"/>
        </a:defRPr>
      </a:lvl3pPr>
      <a:lvl4pPr marL="1371600" indent="-342900" algn="l" defTabSz="685800" rtl="0" eaLnBrk="1" latinLnBrk="0" hangingPunct="1">
        <a:lnSpc>
          <a:spcPct val="90000"/>
        </a:lnSpc>
        <a:spcBef>
          <a:spcPts val="375"/>
        </a:spcBef>
        <a:buClr>
          <a:schemeClr val="accent3">
            <a:lumMod val="75000"/>
          </a:schemeClr>
        </a:buClr>
        <a:buFont typeface="Wingdings" pitchFamily="2" charset="2"/>
        <a:buChar char="p"/>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3">
            <a:lumMod val="75000"/>
          </a:schemeClr>
        </a:buClr>
        <a:buFont typeface="Wingdings" pitchFamily="2" charset="2"/>
        <a:buChar char="n"/>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4CBB1B-9545-2F41-BA80-0EF1F9F6E46B}"/>
              </a:ext>
            </a:extLst>
          </p:cNvPr>
          <p:cNvSpPr>
            <a:spLocks noGrp="1"/>
          </p:cNvSpPr>
          <p:nvPr>
            <p:ph type="ctrTitle"/>
          </p:nvPr>
        </p:nvSpPr>
        <p:spPr/>
        <p:txBody>
          <a:bodyPr>
            <a:normAutofit/>
          </a:bodyPr>
          <a:lstStyle/>
          <a:p>
            <a:r>
              <a:rPr kumimoji="1" lang="ja-JP" altLang="en-US">
                <a:latin typeface="Yu Gothic" panose="020B0400000000000000" pitchFamily="34" charset="-128"/>
                <a:ea typeface="Yu Gothic" panose="020B0400000000000000" pitchFamily="34" charset="-128"/>
              </a:rPr>
              <a:t>原子力災害医療の</a:t>
            </a:r>
            <a:br>
              <a:rPr kumimoji="1" lang="en-US" altLang="ja-JP" dirty="0">
                <a:latin typeface="Yu Gothic" panose="020B0400000000000000" pitchFamily="34" charset="-128"/>
                <a:ea typeface="Yu Gothic" panose="020B0400000000000000" pitchFamily="34" charset="-128"/>
              </a:rPr>
            </a:br>
            <a:r>
              <a:rPr kumimoji="1" lang="ja-JP" altLang="en-US">
                <a:latin typeface="Yu Gothic" panose="020B0400000000000000" pitchFamily="34" charset="-128"/>
                <a:ea typeface="Yu Gothic" panose="020B0400000000000000" pitchFamily="34" charset="-128"/>
              </a:rPr>
              <a:t>最新動向</a:t>
            </a:r>
          </a:p>
        </p:txBody>
      </p:sp>
      <p:sp>
        <p:nvSpPr>
          <p:cNvPr id="7" name="字幕 6">
            <a:extLst>
              <a:ext uri="{FF2B5EF4-FFF2-40B4-BE49-F238E27FC236}">
                <a16:creationId xmlns:a16="http://schemas.microsoft.com/office/drawing/2014/main" id="{D9C81DCC-9CD0-169E-F780-AFA1ADCE02FA}"/>
              </a:ext>
            </a:extLst>
          </p:cNvPr>
          <p:cNvSpPr>
            <a:spLocks noGrp="1"/>
          </p:cNvSpPr>
          <p:nvPr>
            <p:ph type="subTitle" idx="1"/>
          </p:nvPr>
        </p:nvSpPr>
        <p:spPr/>
        <p:txBody>
          <a:bodyPr/>
          <a:lstStyle/>
          <a:p>
            <a:r>
              <a:rPr lang="ja-JP" altLang="en-US">
                <a:latin typeface="Yu Gothic" panose="020B0400000000000000" pitchFamily="34" charset="-128"/>
                <a:ea typeface="Yu Gothic" panose="020B0400000000000000" pitchFamily="34" charset="-128"/>
              </a:rPr>
              <a:t>原子力災害医療　専門研修</a:t>
            </a:r>
            <a:endParaRPr lang="en-US" altLang="ja-JP" dirty="0">
              <a:latin typeface="Yu Gothic" panose="020B0400000000000000" pitchFamily="34" charset="-128"/>
              <a:ea typeface="Yu Gothic" panose="020B0400000000000000" pitchFamily="34" charset="-128"/>
            </a:endParaRPr>
          </a:p>
          <a:p>
            <a:r>
              <a:rPr lang="ja-JP" altLang="en-US">
                <a:latin typeface="Yu Gothic" panose="020B0400000000000000" pitchFamily="34" charset="-128"/>
                <a:ea typeface="Yu Gothic" panose="020B0400000000000000" pitchFamily="34" charset="-128"/>
              </a:rPr>
              <a:t>中核人材技能維持研修</a:t>
            </a:r>
            <a:r>
              <a:rPr lang="en-US" altLang="ja-JP" dirty="0">
                <a:latin typeface="Yu Gothic" panose="020B0400000000000000" pitchFamily="34" charset="-128"/>
                <a:ea typeface="Yu Gothic" panose="020B0400000000000000" pitchFamily="34" charset="-128"/>
              </a:rPr>
              <a:t>-4</a:t>
            </a:r>
            <a:endParaRPr lang="ja-JP" altLang="en-US">
              <a:latin typeface="Yu Gothic" panose="020B0400000000000000" pitchFamily="34" charset="-128"/>
              <a:ea typeface="Yu Gothic" panose="020B0400000000000000" pitchFamily="34" charset="-128"/>
            </a:endParaRPr>
          </a:p>
        </p:txBody>
      </p:sp>
      <p:sp>
        <p:nvSpPr>
          <p:cNvPr id="3" name="テキスト ボックス 4">
            <a:extLst>
              <a:ext uri="{FF2B5EF4-FFF2-40B4-BE49-F238E27FC236}">
                <a16:creationId xmlns:a16="http://schemas.microsoft.com/office/drawing/2014/main" id="{0CDC06EF-2458-774E-AD48-F2B56F01F16A}"/>
              </a:ext>
            </a:extLst>
          </p:cNvPr>
          <p:cNvSpPr txBox="1"/>
          <p:nvPr/>
        </p:nvSpPr>
        <p:spPr>
          <a:xfrm>
            <a:off x="3884955" y="4743525"/>
            <a:ext cx="1374095" cy="369332"/>
          </a:xfrm>
          <a:prstGeom prst="rect">
            <a:avLst/>
          </a:prstGeom>
          <a:noFill/>
        </p:spPr>
        <p:txBody>
          <a:bodyPr wrap="none" lIns="91440" tIns="45720" rIns="91440" bIns="45720" rtlCol="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a:ea typeface="游ゴシック"/>
              </a:rPr>
              <a:t>Ver.</a:t>
            </a:r>
            <a:r>
              <a:rPr lang="en-US" altLang="ja-JP">
                <a:ea typeface="游ゴシック"/>
              </a:rPr>
              <a:t>202603</a:t>
            </a:r>
            <a:endParaRPr kumimoji="1" lang="en-US" altLang="ja-JP" dirty="0">
              <a:ea typeface="游ゴシック"/>
            </a:endParaRPr>
          </a:p>
        </p:txBody>
      </p:sp>
    </p:spTree>
    <p:extLst>
      <p:ext uri="{BB962C8B-B14F-4D97-AF65-F5344CB8AC3E}">
        <p14:creationId xmlns:p14="http://schemas.microsoft.com/office/powerpoint/2010/main" val="104576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EAA23-7039-27A1-CEFE-58B7EB7960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E921FC-FE20-60F3-2481-D4DD286E388F}"/>
              </a:ext>
            </a:extLst>
          </p:cNvPr>
          <p:cNvSpPr>
            <a:spLocks noGrp="1"/>
          </p:cNvSpPr>
          <p:nvPr>
            <p:ph type="ctrTitle"/>
          </p:nvPr>
        </p:nvSpPr>
        <p:spPr>
          <a:xfrm>
            <a:off x="45720" y="1122363"/>
            <a:ext cx="9052560" cy="2387600"/>
          </a:xfrm>
        </p:spPr>
        <p:txBody>
          <a:bodyPr>
            <a:normAutofit/>
          </a:bodyPr>
          <a:lstStyle/>
          <a:p>
            <a:r>
              <a:rPr lang="ja-JP" altLang="en-US" sz="3200" dirty="0">
                <a:latin typeface="Yu Gothic" panose="020B0400000000000000" pitchFamily="34" charset="-128"/>
                <a:ea typeface="Yu Gothic" panose="020B0400000000000000" pitchFamily="34" charset="-128"/>
              </a:rPr>
              <a:t>１</a:t>
            </a:r>
            <a:r>
              <a:rPr kumimoji="1" lang="ja-JP" altLang="en-US" sz="3200" dirty="0">
                <a:latin typeface="Yu Gothic" panose="020B0400000000000000" pitchFamily="34" charset="-128"/>
                <a:ea typeface="Yu Gothic" panose="020B0400000000000000" pitchFamily="34" charset="-128"/>
              </a:rPr>
              <a:t>．原子力災害医療派遣チーム活動要領の改正</a:t>
            </a:r>
          </a:p>
        </p:txBody>
      </p:sp>
    </p:spTree>
    <p:extLst>
      <p:ext uri="{BB962C8B-B14F-4D97-AF65-F5344CB8AC3E}">
        <p14:creationId xmlns:p14="http://schemas.microsoft.com/office/powerpoint/2010/main" val="624259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A52DF6DE-753D-14E9-0C7E-9843CD4743BB}"/>
              </a:ext>
            </a:extLst>
          </p:cNvPr>
          <p:cNvSpPr>
            <a:spLocks noGrp="1"/>
          </p:cNvSpPr>
          <p:nvPr>
            <p:ph type="title"/>
          </p:nvPr>
        </p:nvSpPr>
        <p:spPr>
          <a:xfrm>
            <a:off x="222206" y="29992"/>
            <a:ext cx="8515350" cy="1041162"/>
          </a:xfrm>
        </p:spPr>
        <p:txBody>
          <a:bodyPr>
            <a:noAutofit/>
          </a:bodyPr>
          <a:lstStyle/>
          <a:p>
            <a:r>
              <a:rPr lang="ja-JP" altLang="en-US" sz="3200" dirty="0">
                <a:latin typeface="+mn-ea"/>
                <a:ea typeface="+mn-ea"/>
              </a:rPr>
              <a:t>原子力災害医療派遣チーム活動要領の改正</a:t>
            </a:r>
            <a:endParaRPr kumimoji="1" lang="ja-JP" altLang="en-US" sz="3200" dirty="0">
              <a:latin typeface="+mn-ea"/>
              <a:ea typeface="+mn-ea"/>
            </a:endParaRPr>
          </a:p>
        </p:txBody>
      </p:sp>
      <p:sp>
        <p:nvSpPr>
          <p:cNvPr id="9" name="テキスト ボックス 8">
            <a:extLst>
              <a:ext uri="{FF2B5EF4-FFF2-40B4-BE49-F238E27FC236}">
                <a16:creationId xmlns:a16="http://schemas.microsoft.com/office/drawing/2014/main" id="{1B8DA224-7714-F04E-386E-3C6852173B64}"/>
              </a:ext>
            </a:extLst>
          </p:cNvPr>
          <p:cNvSpPr txBox="1"/>
          <p:nvPr/>
        </p:nvSpPr>
        <p:spPr>
          <a:xfrm>
            <a:off x="54864" y="1079819"/>
            <a:ext cx="9038844" cy="5940088"/>
          </a:xfrm>
          <a:prstGeom prst="rect">
            <a:avLst/>
          </a:prstGeom>
          <a:noFill/>
        </p:spPr>
        <p:txBody>
          <a:bodyPr wrap="square" rtlCol="0">
            <a:spAutoFit/>
          </a:bodyPr>
          <a:lstStyle/>
          <a:p>
            <a:pPr lvl="0"/>
            <a:r>
              <a:rPr lang="ja-JP" altLang="en-US" b="1" dirty="0"/>
              <a:t>＜目的＞</a:t>
            </a:r>
          </a:p>
          <a:p>
            <a:pPr lvl="0"/>
            <a:r>
              <a:rPr lang="ja-JP" altLang="en-US" dirty="0"/>
              <a:t>・原子力災害対策重点区域内外の医療ニーズに対する体制の強化を図ること</a:t>
            </a:r>
          </a:p>
          <a:p>
            <a:pPr lvl="0"/>
            <a:r>
              <a:rPr lang="ja-JP" altLang="en-US" dirty="0"/>
              <a:t>・派遣チームと</a:t>
            </a:r>
            <a:r>
              <a:rPr lang="en-US" altLang="ja-JP" dirty="0"/>
              <a:t>DMAT </a:t>
            </a:r>
            <a:r>
              <a:rPr lang="ja-JP" altLang="en-US" dirty="0"/>
              <a:t>等の他の保健医療関連チームが連携する環境を整備すること</a:t>
            </a:r>
            <a:endParaRPr lang="en-US" altLang="ja-JP" dirty="0"/>
          </a:p>
          <a:p>
            <a:pPr lvl="0"/>
            <a:endParaRPr lang="ja-JP" altLang="en-US" sz="1200" dirty="0"/>
          </a:p>
          <a:p>
            <a:pPr lvl="0"/>
            <a:r>
              <a:rPr lang="ja-JP" altLang="en-US" b="1" dirty="0"/>
              <a:t>＜主な改正点＞</a:t>
            </a:r>
          </a:p>
          <a:p>
            <a:pPr lvl="0"/>
            <a:r>
              <a:rPr lang="en-US" altLang="ja-JP" b="1" dirty="0"/>
              <a:t>1</a:t>
            </a:r>
            <a:r>
              <a:rPr lang="ja-JP" altLang="en-US" b="1" dirty="0" err="1"/>
              <a:t>．</a:t>
            </a:r>
            <a:r>
              <a:rPr lang="ja-JP" altLang="en-US" b="1" dirty="0"/>
              <a:t>「可能な範囲で柔軟に対応する」活動の内容について具体化して明示</a:t>
            </a:r>
          </a:p>
          <a:p>
            <a:r>
              <a:rPr lang="ja-JP" altLang="en-US" dirty="0"/>
              <a:t>派遣チームの出動先は、被災道府県の</a:t>
            </a:r>
            <a:r>
              <a:rPr lang="ja-JP" altLang="en-US" b="1" dirty="0"/>
              <a:t>原子力災害拠点病院や原子力災害対策重点区域内の医療機関</a:t>
            </a:r>
            <a:r>
              <a:rPr lang="ja-JP" altLang="en-US" dirty="0"/>
              <a:t>を基本とし、他の関係する対処要員よりも</a:t>
            </a:r>
            <a:r>
              <a:rPr lang="ja-JP" altLang="en-US" b="1" dirty="0"/>
              <a:t>派遣チームによる対応の方がより適切と判断される場合（</a:t>
            </a:r>
            <a:r>
              <a:rPr lang="ja-JP" altLang="en-US" dirty="0"/>
              <a:t>例えば医療機関における避難計画の実施や避難所等での救護活動を行おうとした際に計画上の人員確保が困難と判断される場合）</a:t>
            </a:r>
            <a:r>
              <a:rPr lang="ja-JP" altLang="en-US" b="1" dirty="0"/>
              <a:t>の医療活動。</a:t>
            </a:r>
            <a:endParaRPr lang="en-US" altLang="ja-JP" b="1" dirty="0"/>
          </a:p>
          <a:p>
            <a:r>
              <a:rPr lang="ja-JP" altLang="en-US" b="1" dirty="0"/>
              <a:t>上記に伴い、活動エリアも拡大する可能性がある。</a:t>
            </a:r>
            <a:endParaRPr lang="en-US" altLang="ja-JP" b="1" dirty="0"/>
          </a:p>
          <a:p>
            <a:pPr lvl="0"/>
            <a:endParaRPr lang="en-US" altLang="ja-JP" sz="1100" b="1" dirty="0"/>
          </a:p>
          <a:p>
            <a:pPr lvl="0"/>
            <a:r>
              <a:rPr lang="en-US" altLang="ja-JP" b="1" dirty="0"/>
              <a:t>2</a:t>
            </a:r>
            <a:r>
              <a:rPr lang="ja-JP" altLang="en-US" b="1" dirty="0" err="1"/>
              <a:t>．</a:t>
            </a:r>
            <a:r>
              <a:rPr lang="en-US" altLang="ja-JP" b="1" dirty="0"/>
              <a:t>DMAT </a:t>
            </a:r>
            <a:r>
              <a:rPr lang="ja-JP" altLang="en-US" b="1" dirty="0"/>
              <a:t>等の他の医療チームとの連携における具体的な役割を追記</a:t>
            </a:r>
          </a:p>
          <a:p>
            <a:pPr lvl="0"/>
            <a:r>
              <a:rPr lang="ja-JP" altLang="en-US" dirty="0"/>
              <a:t>派遣チームは、</a:t>
            </a:r>
            <a:r>
              <a:rPr lang="en-US" altLang="ja-JP" dirty="0"/>
              <a:t>DMAT </a:t>
            </a:r>
            <a:r>
              <a:rPr lang="ja-JP" altLang="en-US" dirty="0"/>
              <a:t>等の他の保健医療関連チームの安全確保が必要となった場合に、</a:t>
            </a:r>
            <a:r>
              <a:rPr lang="ja-JP" altLang="en-US" b="1" dirty="0"/>
              <a:t>被ばくに係る安全面のサポート（個人線量計の利用方法、空間線量情報の提供など）</a:t>
            </a:r>
            <a:r>
              <a:rPr lang="ja-JP" altLang="en-US" dirty="0"/>
              <a:t>を行う。</a:t>
            </a:r>
          </a:p>
          <a:p>
            <a:pPr lvl="0"/>
            <a:endParaRPr lang="en-US" altLang="ja-JP" sz="600" b="1" dirty="0"/>
          </a:p>
          <a:p>
            <a:pPr lvl="0"/>
            <a:r>
              <a:rPr lang="en-US" altLang="ja-JP" b="1" dirty="0"/>
              <a:t>3</a:t>
            </a:r>
            <a:r>
              <a:rPr lang="ja-JP" altLang="en-US" b="1" dirty="0" err="1"/>
              <a:t>．</a:t>
            </a:r>
            <a:r>
              <a:rPr lang="ja-JP" altLang="en-US" b="1" dirty="0"/>
              <a:t> </a:t>
            </a:r>
            <a:r>
              <a:rPr lang="en-US" altLang="ja-JP" b="1" dirty="0"/>
              <a:t>DMAT </a:t>
            </a:r>
            <a:r>
              <a:rPr lang="ja-JP" altLang="en-US" b="1" dirty="0"/>
              <a:t>等の他の医療チームとの連携のための「本部活動」について追記</a:t>
            </a:r>
          </a:p>
          <a:p>
            <a:pPr lvl="0"/>
            <a:r>
              <a:rPr lang="ja-JP" altLang="en-US" dirty="0"/>
              <a:t>立地道府県等が設置する</a:t>
            </a:r>
            <a:r>
              <a:rPr lang="ja-JP" altLang="en-US" b="1" dirty="0"/>
              <a:t>災害対策本部（保健医療福祉調整本部）に、原子力災害医療・総合支援センター職員が出務</a:t>
            </a:r>
            <a:r>
              <a:rPr lang="ja-JP" altLang="en-US" dirty="0"/>
              <a:t>し、</a:t>
            </a:r>
            <a:r>
              <a:rPr lang="en-US" altLang="ja-JP" b="1" dirty="0"/>
              <a:t>DMAT </a:t>
            </a:r>
            <a:r>
              <a:rPr lang="ja-JP" altLang="en-US" b="1" dirty="0"/>
              <a:t>等の他の保健医療関連チームを統括する者と連携</a:t>
            </a:r>
            <a:r>
              <a:rPr lang="ja-JP" altLang="en-US" dirty="0"/>
              <a:t>（被ばくに係る安全面からの助言や、原子力災害の進展状況等の情報共有）する。</a:t>
            </a:r>
          </a:p>
        </p:txBody>
      </p:sp>
      <p:sp>
        <p:nvSpPr>
          <p:cNvPr id="2" name="正方形/長方形 1">
            <a:extLst>
              <a:ext uri="{FF2B5EF4-FFF2-40B4-BE49-F238E27FC236}">
                <a16:creationId xmlns:a16="http://schemas.microsoft.com/office/drawing/2014/main" id="{E06019FE-85B8-4A77-892C-13EA3BA0A0B8}"/>
              </a:ext>
            </a:extLst>
          </p:cNvPr>
          <p:cNvSpPr/>
          <p:nvPr/>
        </p:nvSpPr>
        <p:spPr>
          <a:xfrm>
            <a:off x="2066544" y="715059"/>
            <a:ext cx="7151702" cy="369332"/>
          </a:xfrm>
          <a:prstGeom prst="rect">
            <a:avLst/>
          </a:prstGeom>
        </p:spPr>
        <p:txBody>
          <a:bodyPr wrap="square">
            <a:spAutoFit/>
          </a:bodyPr>
          <a:lstStyle/>
          <a:p>
            <a:r>
              <a:rPr lang="ja-JP" altLang="en-US" b="1" dirty="0"/>
              <a:t>改変　原子力規制庁放射線防護企画課　令和</a:t>
            </a:r>
            <a:r>
              <a:rPr lang="en-US" altLang="ja-JP" b="1" dirty="0"/>
              <a:t>7</a:t>
            </a:r>
            <a:r>
              <a:rPr lang="ja-JP" altLang="en-US" b="1" dirty="0"/>
              <a:t>年</a:t>
            </a:r>
            <a:r>
              <a:rPr lang="en-US" altLang="ja-JP" b="1" dirty="0"/>
              <a:t>(2025</a:t>
            </a:r>
            <a:r>
              <a:rPr lang="ja-JP" altLang="en-US" b="1" dirty="0"/>
              <a:t>年</a:t>
            </a:r>
            <a:r>
              <a:rPr lang="en-US" altLang="ja-JP" b="1" dirty="0"/>
              <a:t>)</a:t>
            </a:r>
            <a:r>
              <a:rPr lang="ja-JP" altLang="en-US" b="1" dirty="0"/>
              <a:t> </a:t>
            </a:r>
            <a:r>
              <a:rPr lang="en-US" altLang="ja-JP" b="1" dirty="0"/>
              <a:t>3</a:t>
            </a:r>
            <a:r>
              <a:rPr lang="ja-JP" altLang="en-US" b="1" dirty="0"/>
              <a:t>月</a:t>
            </a:r>
            <a:r>
              <a:rPr lang="en-US" altLang="ja-JP" b="1" dirty="0"/>
              <a:t>31</a:t>
            </a:r>
            <a:r>
              <a:rPr lang="ja-JP" altLang="en-US" b="1" dirty="0"/>
              <a:t>日</a:t>
            </a:r>
            <a:endParaRPr lang="ja-JP" altLang="en-US" dirty="0"/>
          </a:p>
        </p:txBody>
      </p:sp>
    </p:spTree>
    <p:extLst>
      <p:ext uri="{BB962C8B-B14F-4D97-AF65-F5344CB8AC3E}">
        <p14:creationId xmlns:p14="http://schemas.microsoft.com/office/powerpoint/2010/main" val="402091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D07FCEDC-E170-8781-6C88-742C9606C3CC}"/>
              </a:ext>
            </a:extLst>
          </p:cNvPr>
          <p:cNvSpPr>
            <a:spLocks noGrp="1"/>
          </p:cNvSpPr>
          <p:nvPr>
            <p:ph type="title"/>
          </p:nvPr>
        </p:nvSpPr>
        <p:spPr>
          <a:xfrm>
            <a:off x="222206" y="-47944"/>
            <a:ext cx="8515350" cy="1159658"/>
          </a:xfrm>
        </p:spPr>
        <p:txBody>
          <a:bodyPr>
            <a:noAutofit/>
          </a:bodyPr>
          <a:lstStyle/>
          <a:p>
            <a:pPr lvl="0">
              <a:lnSpc>
                <a:spcPct val="100000"/>
              </a:lnSpc>
              <a:spcBef>
                <a:spcPts val="0"/>
              </a:spcBef>
              <a:defRPr/>
            </a:pPr>
            <a:r>
              <a:rPr lang="ja-JP" altLang="en-US" sz="3200" dirty="0">
                <a:latin typeface="+mn-ea"/>
                <a:ea typeface="+mn-ea"/>
              </a:rPr>
              <a:t>原子力災害医療派遣チーム活動要領の改正</a:t>
            </a:r>
            <a:endParaRPr kumimoji="1" lang="ja-JP" altLang="en-US" sz="3200" dirty="0">
              <a:latin typeface="+mn-ea"/>
              <a:ea typeface="+mn-ea"/>
            </a:endParaRPr>
          </a:p>
        </p:txBody>
      </p:sp>
      <p:sp>
        <p:nvSpPr>
          <p:cNvPr id="6" name="テキスト ボックス 5">
            <a:extLst>
              <a:ext uri="{FF2B5EF4-FFF2-40B4-BE49-F238E27FC236}">
                <a16:creationId xmlns:a16="http://schemas.microsoft.com/office/drawing/2014/main" id="{FF68E902-CF5F-C5A2-A12E-5B2D427089E1}"/>
              </a:ext>
            </a:extLst>
          </p:cNvPr>
          <p:cNvSpPr txBox="1"/>
          <p:nvPr/>
        </p:nvSpPr>
        <p:spPr>
          <a:xfrm>
            <a:off x="456387" y="1101912"/>
            <a:ext cx="8046988" cy="971676"/>
          </a:xfrm>
          <a:prstGeom prst="rect">
            <a:avLst/>
          </a:prstGeom>
          <a:noFill/>
        </p:spPr>
        <p:txBody>
          <a:bodyPr wrap="square" rtlCol="0">
            <a:spAutoFit/>
          </a:bodyPr>
          <a:lstStyle/>
          <a:p>
            <a:pPr lvl="0">
              <a:lnSpc>
                <a:spcPct val="150000"/>
              </a:lnSpc>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令和</a:t>
            </a:r>
            <a:r>
              <a:rPr lang="en-US" altLang="ja-JP" sz="2000" b="1" dirty="0">
                <a:latin typeface="游ゴシック" panose="020F0502020204030204"/>
                <a:ea typeface="游ゴシック" panose="020B0400000000000000" pitchFamily="50" charset="-128"/>
              </a:rPr>
              <a:t>7</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年</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(2025</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年</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lang="en-US" altLang="ja-JP" sz="2000" b="1" dirty="0">
                <a:latin typeface="游ゴシック" panose="020F0502020204030204"/>
                <a:ea typeface="游ゴシック" panose="020B0400000000000000" pitchFamily="50" charset="-128"/>
              </a:rPr>
              <a:t>3</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月</a:t>
            </a:r>
            <a:r>
              <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31</a:t>
            </a:r>
            <a:r>
              <a:rPr lang="ja-JP" altLang="en-US" sz="2000" b="1" dirty="0">
                <a:latin typeface="游ゴシック" panose="020F0502020204030204"/>
                <a:ea typeface="游ゴシック" panose="020B0400000000000000" pitchFamily="50" charset="-128"/>
              </a:rPr>
              <a:t>日</a:t>
            </a:r>
            <a:r>
              <a:rPr kumimoji="1" lang="ja-JP" altLang="en-US" sz="2000" b="1" i="0" u="none" strike="noStrike" kern="1200" cap="none" spc="0" normalizeH="0" baseline="0" noProof="0" dirty="0" err="1">
                <a:ln>
                  <a:noFill/>
                </a:ln>
                <a:effectLst/>
                <a:uLnTx/>
                <a:uFillTx/>
                <a:latin typeface="游ゴシック" panose="020F0502020204030204"/>
                <a:ea typeface="游ゴシック" panose="020B0400000000000000" pitchFamily="50" charset="-128"/>
                <a:cs typeface="+mn-cs"/>
              </a:rPr>
              <a:t>、</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原子力</a:t>
            </a:r>
            <a:r>
              <a:rPr lang="ja-JP" altLang="en-US" sz="2000" b="1" dirty="0"/>
              <a:t>規制庁放射線防護企画課</a:t>
            </a:r>
            <a:r>
              <a:rPr lang="ja-JP" altLang="en-US" sz="2000" b="1" dirty="0">
                <a:latin typeface="游ゴシック" panose="020F0502020204030204"/>
                <a:ea typeface="游ゴシック" panose="020B0400000000000000" pitchFamily="50" charset="-128"/>
              </a:rPr>
              <a:t>により</a:t>
            </a:r>
            <a:endParaRPr lang="en-US" altLang="ja-JP" sz="2000" b="1" dirty="0">
              <a:latin typeface="游ゴシック" panose="020F0502020204030204"/>
              <a:ea typeface="游ゴシック" panose="020B0400000000000000" pitchFamily="50" charset="-128"/>
            </a:endParaRPr>
          </a:p>
          <a:p>
            <a:pPr lvl="0">
              <a:lnSpc>
                <a:spcPct val="150000"/>
              </a:lnSpc>
            </a:pPr>
            <a:r>
              <a:rPr lang="ja-JP" altLang="en-US" sz="2000" b="1" dirty="0">
                <a:latin typeface="游ゴシック" panose="020F0502020204030204"/>
                <a:ea typeface="游ゴシック" panose="020B0400000000000000" pitchFamily="50" charset="-128"/>
              </a:rPr>
              <a:t>「原子力災害医療派遣チーム活動要領」が改正</a:t>
            </a:r>
            <a:endParaRPr kumimoji="1" lang="en-US" altLang="ja-JP" sz="2000" b="1" i="0" u="none"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18" name="テキスト ボックス 17">
            <a:extLst>
              <a:ext uri="{FF2B5EF4-FFF2-40B4-BE49-F238E27FC236}">
                <a16:creationId xmlns:a16="http://schemas.microsoft.com/office/drawing/2014/main" id="{745A95D3-F997-4F8A-A434-71415AC13E19}"/>
              </a:ext>
            </a:extLst>
          </p:cNvPr>
          <p:cNvSpPr txBox="1"/>
          <p:nvPr/>
        </p:nvSpPr>
        <p:spPr>
          <a:xfrm>
            <a:off x="110090" y="2014223"/>
            <a:ext cx="8923820" cy="4623958"/>
          </a:xfrm>
          <a:prstGeom prst="rect">
            <a:avLst/>
          </a:prstGeom>
          <a:noFill/>
        </p:spPr>
        <p:txBody>
          <a:bodyPr wrap="square" rtlCol="0">
            <a:spAutoFit/>
          </a:bodyPr>
          <a:lstStyle/>
          <a:p>
            <a:pPr lvl="0">
              <a:lnSpc>
                <a:spcPct val="150000"/>
              </a:lnSpc>
            </a:pPr>
            <a:r>
              <a:rPr lang="ja-JP" altLang="en-US" b="1" dirty="0">
                <a:solidFill>
                  <a:prstClr val="black"/>
                </a:solidFill>
                <a:latin typeface="游ゴシック" panose="020B0400000000000000" pitchFamily="50" charset="-128"/>
              </a:rPr>
              <a:t>＜経緯＞</a:t>
            </a:r>
          </a:p>
          <a:p>
            <a:pPr lvl="0">
              <a:lnSpc>
                <a:spcPct val="150000"/>
              </a:lnSpc>
            </a:pPr>
            <a:r>
              <a:rPr lang="ja-JP" altLang="en-US" dirty="0">
                <a:solidFill>
                  <a:prstClr val="black"/>
                </a:solidFill>
                <a:latin typeface="游ゴシック" panose="020B0400000000000000" pitchFamily="50" charset="-128"/>
              </a:rPr>
              <a:t>　</a:t>
            </a:r>
            <a:r>
              <a:rPr lang="ja-JP" altLang="en-US" u="sng" dirty="0">
                <a:solidFill>
                  <a:prstClr val="black"/>
                </a:solidFill>
                <a:latin typeface="游ゴシック" panose="020B0400000000000000" pitchFamily="50" charset="-128"/>
              </a:rPr>
              <a:t>従前の原子力災害医療派遣チーム活動要領（以下、「活動要領」）</a:t>
            </a:r>
            <a:r>
              <a:rPr lang="ja-JP" altLang="en-US" dirty="0">
                <a:solidFill>
                  <a:prstClr val="black"/>
                </a:solidFill>
                <a:latin typeface="游ゴシック" panose="020B0400000000000000" pitchFamily="50" charset="-128"/>
              </a:rPr>
              <a:t>において、原子力災害医療派遣チーム（以下、「派遣チーム」）の出動先は、「被災道府県の原子力災害拠点病院を基本とする。」としており、「</a:t>
            </a:r>
            <a:r>
              <a:rPr lang="ja-JP" altLang="en-US" u="sng" dirty="0">
                <a:solidFill>
                  <a:prstClr val="black"/>
                </a:solidFill>
                <a:latin typeface="游ゴシック" panose="020B0400000000000000" pitchFamily="50" charset="-128"/>
              </a:rPr>
              <a:t>必要に応じて原子力災害時の医療ニーズに可能な範囲で柔軟に対応する。</a:t>
            </a:r>
            <a:r>
              <a:rPr lang="ja-JP" altLang="en-US" dirty="0">
                <a:solidFill>
                  <a:prstClr val="black"/>
                </a:solidFill>
                <a:latin typeface="游ゴシック" panose="020B0400000000000000" pitchFamily="50" charset="-128"/>
              </a:rPr>
              <a:t>」という記載もあるが、</a:t>
            </a:r>
            <a:r>
              <a:rPr lang="ja-JP" altLang="en-US" u="sng" dirty="0">
                <a:solidFill>
                  <a:prstClr val="black"/>
                </a:solidFill>
                <a:latin typeface="游ゴシック" panose="020B0400000000000000" pitchFamily="50" charset="-128"/>
              </a:rPr>
              <a:t>具体的な内容や活動範囲は記載していなかった。</a:t>
            </a:r>
          </a:p>
          <a:p>
            <a:pPr lvl="0">
              <a:lnSpc>
                <a:spcPct val="150000"/>
              </a:lnSpc>
            </a:pPr>
            <a:r>
              <a:rPr lang="ja-JP" altLang="en-US" dirty="0">
                <a:solidFill>
                  <a:prstClr val="black"/>
                </a:solidFill>
                <a:latin typeface="游ゴシック" panose="020B0400000000000000" pitchFamily="50" charset="-128"/>
              </a:rPr>
              <a:t>　上記の「～医療ニーズ～」に関する原子力災害拠点病院及び立地道府県等との意見交換会では、</a:t>
            </a:r>
            <a:r>
              <a:rPr lang="ja-JP" altLang="en-US" u="sng" dirty="0">
                <a:solidFill>
                  <a:prstClr val="black"/>
                </a:solidFill>
                <a:latin typeface="游ゴシック" panose="020B0400000000000000" pitchFamily="50" charset="-128"/>
              </a:rPr>
              <a:t>「原子力災害対策重点区域内外で多くの医療ニーズが発生する可能性があり、この医療ニーズに対して派遣チームが対応する」可能性がある</a:t>
            </a:r>
            <a:r>
              <a:rPr lang="ja-JP" altLang="en-US" dirty="0">
                <a:solidFill>
                  <a:prstClr val="black"/>
                </a:solidFill>
                <a:latin typeface="游ゴシック" panose="020B0400000000000000" pitchFamily="50" charset="-128"/>
              </a:rPr>
              <a:t>ことが指摘された。あわせて、</a:t>
            </a:r>
            <a:r>
              <a:rPr lang="ja-JP" altLang="en-US" u="sng" dirty="0">
                <a:solidFill>
                  <a:prstClr val="black"/>
                </a:solidFill>
                <a:latin typeface="游ゴシック" panose="020B0400000000000000" pitchFamily="50" charset="-128"/>
              </a:rPr>
              <a:t>「対応する派遣チーム数が足りない」、「研修内容の見直しが必要」、「</a:t>
            </a:r>
            <a:r>
              <a:rPr lang="en-US" altLang="ja-JP" u="sng" dirty="0">
                <a:solidFill>
                  <a:prstClr val="black"/>
                </a:solidFill>
                <a:latin typeface="游ゴシック" panose="020B0400000000000000" pitchFamily="50" charset="-128"/>
              </a:rPr>
              <a:t>DMAT </a:t>
            </a:r>
            <a:r>
              <a:rPr lang="ja-JP" altLang="en-US" u="sng" dirty="0">
                <a:solidFill>
                  <a:prstClr val="black"/>
                </a:solidFill>
                <a:latin typeface="游ゴシック" panose="020B0400000000000000" pitchFamily="50" charset="-128"/>
              </a:rPr>
              <a:t>等との連携が必要」</a:t>
            </a:r>
            <a:r>
              <a:rPr lang="ja-JP" altLang="en-US" dirty="0">
                <a:solidFill>
                  <a:prstClr val="black"/>
                </a:solidFill>
                <a:latin typeface="游ゴシック" panose="020B0400000000000000" pitchFamily="50" charset="-128"/>
              </a:rPr>
              <a:t>等の意見が挙げられた。</a:t>
            </a:r>
          </a:p>
        </p:txBody>
      </p:sp>
      <p:sp>
        <p:nvSpPr>
          <p:cNvPr id="7" name="テキスト ボックス 3">
            <a:extLst>
              <a:ext uri="{FF2B5EF4-FFF2-40B4-BE49-F238E27FC236}">
                <a16:creationId xmlns:a16="http://schemas.microsoft.com/office/drawing/2014/main" id="{974160D3-A028-4A7F-9E5D-DCD39A4715CA}"/>
              </a:ext>
            </a:extLst>
          </p:cNvPr>
          <p:cNvSpPr txBox="1"/>
          <p:nvPr/>
        </p:nvSpPr>
        <p:spPr>
          <a:xfrm>
            <a:off x="67733" y="54976"/>
            <a:ext cx="1168400" cy="369332"/>
          </a:xfrm>
          <a:prstGeom prst="rect">
            <a:avLst/>
          </a:prstGeom>
          <a:no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a:latin typeface="Yu Gothic" panose="020B0400000000000000" pitchFamily="34" charset="-128"/>
                <a:ea typeface="Yu Gothic" panose="020B0400000000000000" pitchFamily="34" charset="-128"/>
              </a:rPr>
              <a:t>参考資料</a:t>
            </a:r>
          </a:p>
        </p:txBody>
      </p:sp>
    </p:spTree>
    <p:extLst>
      <p:ext uri="{BB962C8B-B14F-4D97-AF65-F5344CB8AC3E}">
        <p14:creationId xmlns:p14="http://schemas.microsoft.com/office/powerpoint/2010/main" val="3936090162"/>
      </p:ext>
    </p:extLst>
  </p:cSld>
  <p:clrMapOvr>
    <a:masterClrMapping/>
  </p:clrMapOvr>
</p:sld>
</file>

<file path=ppt/theme/theme1.xml><?xml version="1.0" encoding="utf-8"?>
<a:theme xmlns:a="http://schemas.openxmlformats.org/drawingml/2006/main" name="基礎コース">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基礎コース" id="{C4A16FF6-1C91-F847-BAD1-1F56BF1BD093}" vid="{2CBC87FD-AA37-E042-953D-DDEA6A072CC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be4de2b-ed32-4cfd-86cc-3daf7de81874">
      <Terms xmlns="http://schemas.microsoft.com/office/infopath/2007/PartnerControls"/>
    </lcf76f155ced4ddcb4097134ff3c332f>
    <TaxCatchAll xmlns="b5d13358-ba13-47f5-b1e3-fdcd6b69d12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CDE00FD03F958428DD3CBF4A39D1F89" ma:contentTypeVersion="19" ma:contentTypeDescription="新しいドキュメントを作成します。" ma:contentTypeScope="" ma:versionID="e17dd82ac5e3a5c2707f997b28250d8a">
  <xsd:schema xmlns:xsd="http://www.w3.org/2001/XMLSchema" xmlns:xs="http://www.w3.org/2001/XMLSchema" xmlns:p="http://schemas.microsoft.com/office/2006/metadata/properties" xmlns:ns2="9be4de2b-ed32-4cfd-86cc-3daf7de81874" xmlns:ns3="b5d13358-ba13-47f5-b1e3-fdcd6b69d120" targetNamespace="http://schemas.microsoft.com/office/2006/metadata/properties" ma:root="true" ma:fieldsID="b07365bde9cb931233e748ff3cd31903" ns2:_="" ns3:_="">
    <xsd:import namespace="9be4de2b-ed32-4cfd-86cc-3daf7de81874"/>
    <xsd:import namespace="b5d13358-ba13-47f5-b1e3-fdcd6b69d1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e4de2b-ed32-4cfd-86cc-3daf7de818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ebdc2b39-54f4-4c53-bf88-5d9269ab31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d13358-ba13-47f5-b1e3-fdcd6b69d120"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642aa574-677a-4bc2-90c8-dd60c760d169}" ma:internalName="TaxCatchAll" ma:showField="CatchAllData" ma:web="b5d13358-ba13-47f5-b1e3-fdcd6b69d1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B691A0-7B30-471D-8EE2-12469A5934F4}">
  <ds:schemaRefs>
    <ds:schemaRef ds:uri="http://schemas.microsoft.com/sharepoint/v3/contenttype/forms"/>
  </ds:schemaRefs>
</ds:datastoreItem>
</file>

<file path=customXml/itemProps2.xml><?xml version="1.0" encoding="utf-8"?>
<ds:datastoreItem xmlns:ds="http://schemas.openxmlformats.org/officeDocument/2006/customXml" ds:itemID="{FA1B1507-ACBA-47A1-9BA3-8BB2E9BB2DFC}">
  <ds:schemaRefs>
    <ds:schemaRef ds:uri="http://schemas.microsoft.com/office/2006/metadata/properties"/>
    <ds:schemaRef ds:uri="http://schemas.microsoft.com/office/infopath/2007/PartnerControls"/>
    <ds:schemaRef ds:uri="9be4de2b-ed32-4cfd-86cc-3daf7de81874"/>
    <ds:schemaRef ds:uri="b5d13358-ba13-47f5-b1e3-fdcd6b69d120"/>
  </ds:schemaRefs>
</ds:datastoreItem>
</file>

<file path=customXml/itemProps3.xml><?xml version="1.0" encoding="utf-8"?>
<ds:datastoreItem xmlns:ds="http://schemas.openxmlformats.org/officeDocument/2006/customXml" ds:itemID="{2D683027-DF92-46F2-9F5E-6B8224671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e4de2b-ed32-4cfd-86cc-3daf7de81874"/>
    <ds:schemaRef ds:uri="b5d13358-ba13-47f5-b1e3-fdcd6b69d1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1006</Words>
  <Application>Microsoft Office PowerPoint</Application>
  <PresentationFormat>画面に合わせる (4:3)</PresentationFormat>
  <Paragraphs>42</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YuMincho +36p Kana Medium</vt:lpstr>
      <vt:lpstr>ヒラギノ角ゴシック W3</vt:lpstr>
      <vt:lpstr>游ゴシック</vt:lpstr>
      <vt:lpstr>游ゴシック</vt:lpstr>
      <vt:lpstr>游ゴシック Light</vt:lpstr>
      <vt:lpstr>Arial</vt:lpstr>
      <vt:lpstr>News Gothic MT</vt:lpstr>
      <vt:lpstr>Wingdings</vt:lpstr>
      <vt:lpstr>基礎コース</vt:lpstr>
      <vt:lpstr>原子力災害医療の 最新動向</vt:lpstr>
      <vt:lpstr>１．原子力災害医療派遣チーム活動要領の改正</vt:lpstr>
      <vt:lpstr>原子力災害医療派遣チーム活動要領の改正</vt:lpstr>
      <vt:lpstr>原子力災害医療派遣チーム活動要領の改正</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原子力防災体制</dc:title>
  <dc:creator/>
  <cp:lastModifiedBy/>
  <cp:revision>197</cp:revision>
  <cp:lastPrinted>2022-12-07T02:41:21Z</cp:lastPrinted>
  <dcterms:created xsi:type="dcterms:W3CDTF">2018-07-09T08:22:40Z</dcterms:created>
  <dcterms:modified xsi:type="dcterms:W3CDTF">2026-03-24T06:31:35Z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0x0101009CDE00FD03F958428DD3CBF4A39D1F89</vt:lpwstr>
  </property>
</Properties>
</file>