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9"/>
  </p:notesMasterIdLst>
  <p:sldIdLst>
    <p:sldId id="259" r:id="rId5"/>
    <p:sldId id="491" r:id="rId6"/>
    <p:sldId id="390" r:id="rId7"/>
    <p:sldId id="392"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rzwXX/7SiXAZyqDe88eag==" hashData="STcOb/HnuR3vnf55M6kmcYpOP/t1OIhN1iRF1h34oIStKkFgaKATYgtruTkRYQnOWu65sfIOKdx1qCYamVPlT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C33A0-B87B-E6B5-8028-9FB8669C5A28}" v="8" dt="2026-03-24T05:52:16.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92" autoAdjust="0"/>
    <p:restoredTop sz="78526" autoAdjust="0"/>
  </p:normalViewPr>
  <p:slideViewPr>
    <p:cSldViewPr snapToGrid="0">
      <p:cViewPr varScale="1">
        <p:scale>
          <a:sx n="63" d="100"/>
          <a:sy n="63" d="100"/>
        </p:scale>
        <p:origin x="84"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BCEDF-83B5-44B4-BA46-41BF3B90D3D9}"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C07D8-9E55-4012-8015-E59B263EE6AE}" type="slidenum">
              <a:rPr kumimoji="1" lang="ja-JP" altLang="en-US" smtClean="0"/>
              <a:t>‹#›</a:t>
            </a:fld>
            <a:endParaRPr kumimoji="1" lang="ja-JP" altLang="en-US"/>
          </a:p>
        </p:txBody>
      </p:sp>
    </p:spTree>
    <p:extLst>
      <p:ext uri="{BB962C8B-B14F-4D97-AF65-F5344CB8AC3E}">
        <p14:creationId xmlns:p14="http://schemas.microsoft.com/office/powerpoint/2010/main" val="25423750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390525"/>
            <a:ext cx="7315200" cy="4114800"/>
          </a:xfrm>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237066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FC7DF-B82D-706E-D408-8BA87CB76E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671671-C958-9DEF-BA95-35A85E2AAA8C}"/>
              </a:ext>
            </a:extLst>
          </p:cNvPr>
          <p:cNvSpPr>
            <a:spLocks noGrp="1" noRot="1" noChangeAspect="1"/>
          </p:cNvSpPr>
          <p:nvPr>
            <p:ph type="sldImg"/>
          </p:nvPr>
        </p:nvSpPr>
        <p:spPr>
          <a:xfrm>
            <a:off x="-228600" y="390525"/>
            <a:ext cx="7315200" cy="4114800"/>
          </a:xfrm>
        </p:spPr>
      </p:sp>
      <p:sp>
        <p:nvSpPr>
          <p:cNvPr id="3" name="ノート プレースホルダー 2">
            <a:extLst>
              <a:ext uri="{FF2B5EF4-FFF2-40B4-BE49-F238E27FC236}">
                <a16:creationId xmlns:a16="http://schemas.microsoft.com/office/drawing/2014/main" id="{F2C21E8F-E640-DB6B-78E3-921FFA8050A9}"/>
              </a:ext>
            </a:extLst>
          </p:cNvPr>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264381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390525"/>
            <a:ext cx="7315200" cy="4114800"/>
          </a:xfrm>
        </p:spPr>
      </p:sp>
      <p:sp>
        <p:nvSpPr>
          <p:cNvPr id="3" name="ノート プレースホルダー 2"/>
          <p:cNvSpPr>
            <a:spLocks noGrp="1"/>
          </p:cNvSpPr>
          <p:nvPr>
            <p:ph type="body" idx="1"/>
          </p:nvPr>
        </p:nvSpPr>
        <p:spPr/>
        <p:txBody>
          <a:bodyPr/>
          <a:lstStyle/>
          <a:p>
            <a:r>
              <a:rPr kumimoji="1" lang="ja-JP" altLang="en-US" dirty="0"/>
              <a:t>原子力規制委員会が策定した原子力災害対策指針では、放射性物質の放出の恐れが高い状態になった時点（全面緊急事態）で、原子力施設近くの</a:t>
            </a:r>
            <a:r>
              <a:rPr kumimoji="1" lang="en-US" altLang="ja-JP" dirty="0"/>
              <a:t>PAZ</a:t>
            </a:r>
            <a:r>
              <a:rPr kumimoji="1" lang="ja-JP" altLang="en-US" dirty="0"/>
              <a:t>（半径</a:t>
            </a:r>
            <a:r>
              <a:rPr kumimoji="1" lang="en-US" altLang="ja-JP" dirty="0"/>
              <a:t>5km</a:t>
            </a:r>
            <a:r>
              <a:rPr kumimoji="1" lang="ja-JP" altLang="en-US" dirty="0"/>
              <a:t>圏内）に指定されている地域では避難をし、</a:t>
            </a:r>
            <a:r>
              <a:rPr kumimoji="1" lang="en-US" altLang="ja-JP" dirty="0"/>
              <a:t>UPZ</a:t>
            </a:r>
            <a:r>
              <a:rPr kumimoji="1" lang="ja-JP" altLang="en-US" dirty="0"/>
              <a:t>（おおよそ半径</a:t>
            </a:r>
            <a:r>
              <a:rPr kumimoji="1" lang="en-US" altLang="ja-JP" dirty="0"/>
              <a:t>30㎞</a:t>
            </a:r>
            <a:r>
              <a:rPr kumimoji="1" lang="ja-JP" altLang="en-US" dirty="0"/>
              <a:t>圏内）では屋内退避を実施することとしています。</a:t>
            </a:r>
          </a:p>
          <a:p>
            <a:r>
              <a:rPr kumimoji="1" lang="ja-JP" altLang="en-US" dirty="0"/>
              <a:t>この屋内退避の具体的な運用について検討され「防護措置としての屋内退避の考え方及びその運用について」として文書にまとめられました。</a:t>
            </a:r>
            <a:endParaRPr kumimoji="1" lang="en-US" altLang="ja-JP" dirty="0"/>
          </a:p>
          <a:p>
            <a:r>
              <a:rPr kumimoji="1" lang="ja-JP" altLang="en-US" dirty="0"/>
              <a:t>屋内退避の目的はプルームが通過するタイミングでの被ばくの低減です。プルームに含まれる放射性物質を吸入することによる内部被ばくの低減と、避難時にプルームから直接的に受ける、また、沈着した放射性物質からの外部被ばくの低減を目的としています。</a:t>
            </a:r>
            <a:endParaRPr kumimoji="1" lang="en-US" altLang="ja-JP" dirty="0"/>
          </a:p>
          <a:p>
            <a:r>
              <a:rPr kumimoji="1" lang="ja-JP" altLang="en-US" dirty="0"/>
              <a:t>被ばくによる健康リスクと避難による健康等へのリスクの双方のバランスを取って、</a:t>
            </a:r>
            <a:r>
              <a:rPr kumimoji="1" lang="en-US" altLang="ja-JP" dirty="0"/>
              <a:t>UPZ</a:t>
            </a:r>
            <a:r>
              <a:rPr kumimoji="1" lang="ja-JP" altLang="en-US" dirty="0"/>
              <a:t>では屋内退避を実施することとされています。</a:t>
            </a:r>
            <a:endParaRPr kumimoji="1" lang="en-US" altLang="ja-JP" dirty="0"/>
          </a:p>
          <a:p>
            <a:r>
              <a:rPr kumimoji="1" lang="ja-JP" altLang="en-US" dirty="0"/>
              <a:t>これは</a:t>
            </a:r>
            <a:r>
              <a:rPr kumimoji="1" lang="en-US" altLang="ja-JP" dirty="0"/>
              <a:t>IAEA</a:t>
            </a:r>
            <a:r>
              <a:rPr kumimoji="1" lang="ja-JP" altLang="en-US" dirty="0"/>
              <a:t>が示している「原子力発電所の状態等の判断基準に基づき、</a:t>
            </a:r>
            <a:r>
              <a:rPr kumimoji="1" lang="en-US" altLang="ja-JP" dirty="0"/>
              <a:t>PAZ</a:t>
            </a:r>
            <a:r>
              <a:rPr kumimoji="1" lang="ja-JP" altLang="en-US" dirty="0"/>
              <a:t>と</a:t>
            </a:r>
            <a:r>
              <a:rPr kumimoji="1" lang="en-US" altLang="ja-JP" dirty="0"/>
              <a:t>UPZ</a:t>
            </a:r>
            <a:r>
              <a:rPr kumimoji="1" lang="ja-JP" altLang="en-US" dirty="0"/>
              <a:t>それぞれの対策を実施する」という国際的な考え方にも沿っています。</a:t>
            </a:r>
            <a:endParaRPr kumimoji="1" lang="en-US" altLang="ja-JP" dirty="0"/>
          </a:p>
          <a:p>
            <a:r>
              <a:rPr kumimoji="1" lang="ja-JP" altLang="en-US"/>
              <a:t>内閣府</a:t>
            </a:r>
            <a:r>
              <a:rPr kumimoji="1" lang="ja-JP" altLang="en-US" dirty="0"/>
              <a:t>が行なった試算によると、</a:t>
            </a:r>
            <a:r>
              <a:rPr kumimoji="1" lang="en-US" altLang="ja-JP" dirty="0"/>
              <a:t>100m</a:t>
            </a:r>
            <a:r>
              <a:rPr kumimoji="1" lang="en-US" altLang="ja-JP" baseline="30000" dirty="0"/>
              <a:t>2</a:t>
            </a:r>
            <a:r>
              <a:rPr kumimoji="1" lang="ja-JP" altLang="en-US" dirty="0"/>
              <a:t>程度の一般的な家屋（木造家屋）では、建物の気密性と遮蔽効果により、内部被ばくと外部被ばくを合計した被ばく線量は屋外の半分程度に軽減されるとされています。</a:t>
            </a:r>
            <a:endParaRPr kumimoji="1" lang="en-US" altLang="ja-JP" dirty="0"/>
          </a:p>
        </p:txBody>
      </p:sp>
    </p:spTree>
    <p:extLst>
      <p:ext uri="{BB962C8B-B14F-4D97-AF65-F5344CB8AC3E}">
        <p14:creationId xmlns:p14="http://schemas.microsoft.com/office/powerpoint/2010/main" val="417400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28FD1-2B17-0DAB-42D7-B92A16ADCF7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0E030FC-636B-469C-F49E-656242E9F47D}"/>
              </a:ext>
            </a:extLst>
          </p:cNvPr>
          <p:cNvSpPr>
            <a:spLocks noGrp="1" noRot="1" noChangeAspect="1"/>
          </p:cNvSpPr>
          <p:nvPr>
            <p:ph type="sldImg"/>
          </p:nvPr>
        </p:nvSpPr>
        <p:spPr>
          <a:xfrm>
            <a:off x="-228600" y="390525"/>
            <a:ext cx="7315200" cy="4114800"/>
          </a:xfrm>
        </p:spPr>
      </p:sp>
      <p:sp>
        <p:nvSpPr>
          <p:cNvPr id="3" name="ノート プレースホルダー 2">
            <a:extLst>
              <a:ext uri="{FF2B5EF4-FFF2-40B4-BE49-F238E27FC236}">
                <a16:creationId xmlns:a16="http://schemas.microsoft.com/office/drawing/2014/main" id="{11F90EF1-23E8-B63E-EFD3-ECB8AE06D868}"/>
              </a:ext>
            </a:extLst>
          </p:cNvPr>
          <p:cNvSpPr>
            <a:spLocks noGrp="1"/>
          </p:cNvSpPr>
          <p:nvPr>
            <p:ph type="body" idx="1"/>
          </p:nvPr>
        </p:nvSpPr>
        <p:spPr/>
        <p:txBody>
          <a:bodyPr/>
          <a:lstStyle/>
          <a:p>
            <a:r>
              <a:rPr kumimoji="1" lang="ja-JP" altLang="en-US" dirty="0"/>
              <a:t>屋内退避を継続できるかを判断するタイミングの目安としては、原則として屋内</a:t>
            </a:r>
            <a:r>
              <a:rPr kumimoji="1" lang="ja-JP" altLang="en-US"/>
              <a:t>退避開始後３日目のタイミングで国</a:t>
            </a:r>
            <a:r>
              <a:rPr kumimoji="1" lang="ja-JP" altLang="en-US" dirty="0"/>
              <a:t>が屋内退避継続可能</a:t>
            </a:r>
            <a:r>
              <a:rPr kumimoji="1" lang="ja-JP" altLang="en-US"/>
              <a:t>かどうか判断し、それ以降も毎日判断すること</a:t>
            </a:r>
            <a:r>
              <a:rPr kumimoji="1" lang="ja-JP" altLang="en-US" dirty="0"/>
              <a:t>になります。</a:t>
            </a:r>
            <a:endParaRPr kumimoji="1" lang="en-US" altLang="ja-JP" dirty="0"/>
          </a:p>
          <a:p>
            <a:r>
              <a:rPr kumimoji="1" lang="ja-JP" altLang="en-US" dirty="0"/>
              <a:t>屋内退避解除の条件は、新たなプルームが到来する可能性がなくなること、かつ、既に放出されたプルームが滞留していないことが確認できることとされています。</a:t>
            </a:r>
            <a:endParaRPr kumimoji="1" lang="en-US" altLang="ja-JP" dirty="0"/>
          </a:p>
          <a:p>
            <a:r>
              <a:rPr kumimoji="1" lang="ja-JP" altLang="en-US" dirty="0"/>
              <a:t>具体的な運用方法として、一時的な外出は可能であることが、明記されています。</a:t>
            </a:r>
            <a:endParaRPr kumimoji="1" lang="en-US" altLang="ja-JP" dirty="0"/>
          </a:p>
          <a:p>
            <a:r>
              <a:rPr kumimoji="1" lang="ja-JP" altLang="en-US" dirty="0"/>
              <a:t>生活の維持に最低限必要な一時的な外出の具体的な例としては、</a:t>
            </a:r>
            <a:endParaRPr kumimoji="1" lang="en-US" altLang="ja-JP" dirty="0"/>
          </a:p>
          <a:p>
            <a:r>
              <a:rPr lang="ja-JP" altLang="en-US" dirty="0">
                <a:solidFill>
                  <a:prstClr val="black"/>
                </a:solidFill>
                <a:latin typeface="游ゴシック" panose="020F0502020204030204"/>
                <a:ea typeface="游ゴシック" panose="020B0400000000000000" pitchFamily="50" charset="-128"/>
              </a:rPr>
              <a:t>①物質の調達②家屋の維持③緊急の医療を受ける④動物の世話が挙げられます。</a:t>
            </a:r>
            <a:endParaRPr lang="en-US" altLang="ja-JP"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100000"/>
              </a:lnSpc>
              <a:spcBef>
                <a:spcPts val="0"/>
              </a:spcBef>
              <a:spcAft>
                <a:spcPts val="0"/>
              </a:spcAft>
              <a:buClrTx/>
              <a:buSzTx/>
              <a:tabLst/>
              <a:defRPr/>
            </a:pPr>
            <a:r>
              <a:rPr kumimoji="1" lang="ja-JP" altLang="en-US" dirty="0">
                <a:solidFill>
                  <a:prstClr val="black"/>
                </a:solidFill>
                <a:latin typeface="游ゴシック" panose="020F0502020204030204"/>
                <a:ea typeface="游ゴシック" panose="020B0400000000000000" pitchFamily="50" charset="-128"/>
              </a:rPr>
              <a:t>また、屋内退避中の住民の生活を支えるための民間事業者の活動の具体例は、</a:t>
            </a:r>
            <a:endParaRPr kumimoji="1" lang="en-US" altLang="ja-JP"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100000"/>
              </a:lnSpc>
              <a:spcBef>
                <a:spcPts val="0"/>
              </a:spcBef>
              <a:spcAft>
                <a:spcPts val="0"/>
              </a:spcAft>
              <a:buClrTx/>
              <a:buSzTx/>
              <a:tabLst/>
              <a:defRPr/>
            </a:pPr>
            <a:r>
              <a:rPr lang="ja-JP" altLang="en-US" dirty="0">
                <a:solidFill>
                  <a:prstClr val="black"/>
                </a:solidFill>
                <a:latin typeface="游ゴシック" panose="020F0502020204030204"/>
                <a:ea typeface="游ゴシック" panose="020B0400000000000000" pitchFamily="50" charset="-128"/>
              </a:rPr>
              <a:t>①食料等の生活物資や燃料等の輸送②避難道路の啓開や復旧作業③ライフラインの復旧作業④医療施設における入院患者の診療、救急や透析治療等の医療提供、緊急時の往診、訪問看護及び調剤薬局の営業が挙げられます。</a:t>
            </a:r>
            <a:endParaRPr lang="en-US" altLang="ja-JP" dirty="0">
              <a:solidFill>
                <a:prstClr val="black"/>
              </a:solidFill>
              <a:latin typeface="游ゴシック" panose="020F0502020204030204"/>
              <a:ea typeface="游ゴシック" panose="020B0400000000000000" pitchFamily="50" charset="-128"/>
            </a:endParaRPr>
          </a:p>
          <a:p>
            <a:r>
              <a:rPr kumimoji="1" lang="ja-JP" altLang="en-US" dirty="0"/>
              <a:t>食料や飲料水等の物資の供給状況や人的支援の実施状況、ライフラインの被害状況などの要素や自治体からの意見などを考慮して、総合的に、生活の維持が困難と国が判断する場合は避難への切り替えを行います。</a:t>
            </a:r>
            <a:endParaRPr kumimoji="1" lang="en-US" altLang="ja-JP" dirty="0"/>
          </a:p>
        </p:txBody>
      </p:sp>
    </p:spTree>
    <p:extLst>
      <p:ext uri="{BB962C8B-B14F-4D97-AF65-F5344CB8AC3E}">
        <p14:creationId xmlns:p14="http://schemas.microsoft.com/office/powerpoint/2010/main" val="428768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12192000" cy="2571750"/>
          </a:xfrm>
          <a:prstGeom prst="rect">
            <a:avLst/>
          </a:prstGeom>
          <a:solidFill>
            <a:schemeClr val="accent2">
              <a:lumMod val="20000"/>
              <a:lumOff val="80000"/>
              <a:alpha val="7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524000" y="1122363"/>
            <a:ext cx="9144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524000" y="3694113"/>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256EFA34-22BC-294A-8046-2D0583DA728B}" type="datetime1">
              <a:rPr kumimoji="1" lang="ja-JP" altLang="en-US" smtClean="0"/>
              <a:t>2026/3/24</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16163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F86EE10E-21BA-BB4E-BAE1-A498FC1C6013}" type="datetime1">
              <a:rPr kumimoji="1" lang="ja-JP" altLang="en-US" smtClean="0"/>
              <a:t>2026/3/24</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52387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8610600" y="0"/>
            <a:ext cx="358140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838201" y="365125"/>
            <a:ext cx="7734300" cy="5811838"/>
          </a:xfrm>
        </p:spPr>
        <p:txBody>
          <a:bodyPr vert="eaVert"/>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D513C1BF-0267-2940-8EBB-65B8801E7A63}" type="datetime1">
              <a:rPr kumimoji="1" lang="ja-JP" altLang="en-US" smtClean="0"/>
              <a:t>2026/3/24</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4820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68144" y="6110776"/>
            <a:ext cx="1614256" cy="365125"/>
          </a:xfrm>
        </p:spPr>
        <p:txBody>
          <a:bodyPr/>
          <a:lstStyle/>
          <a:p>
            <a:fld id="{277056C8-CDFF-FD48-AE5F-7F40BD2F2AF4}" type="datetime1">
              <a:rPr lang="ja-JP" altLang="en-US" smtClean="0">
                <a:solidFill>
                  <a:prstClr val="black">
                    <a:tint val="75000"/>
                  </a:prstClr>
                </a:solidFill>
                <a:latin typeface="News Gothic MT"/>
                <a:ea typeface="メイリオ"/>
              </a:rPr>
              <a:t>2026/3/24</a:t>
            </a:fld>
            <a:endParaRPr lang="ja-JP" altLang="en-US">
              <a:solidFill>
                <a:prstClr val="black">
                  <a:tint val="75000"/>
                </a:prstClr>
              </a:solidFill>
              <a:latin typeface="News Gothic MT"/>
              <a:ea typeface="メイリオ"/>
            </a:endParaRPr>
          </a:p>
        </p:txBody>
      </p:sp>
      <p:sp>
        <p:nvSpPr>
          <p:cNvPr id="5" name="Footer Placeholder 4"/>
          <p:cNvSpPr>
            <a:spLocks noGrp="1"/>
          </p:cNvSpPr>
          <p:nvPr>
            <p:ph type="ftr" sz="quarter" idx="11"/>
          </p:nvPr>
        </p:nvSpPr>
        <p:spPr>
          <a:xfrm>
            <a:off x="609602" y="6097469"/>
            <a:ext cx="3408620" cy="354171"/>
          </a:xfrm>
        </p:spPr>
        <p:txBody>
          <a:bodyPr/>
          <a:lstStyle/>
          <a:p>
            <a:endParaRPr lang="ja-JP" altLang="en-US">
              <a:solidFill>
                <a:prstClr val="black">
                  <a:tint val="75000"/>
                </a:prstClr>
              </a:solidFill>
              <a:latin typeface="News Gothic MT"/>
              <a:ea typeface="メイリオ"/>
            </a:endParaRPr>
          </a:p>
        </p:txBody>
      </p:sp>
      <p:sp>
        <p:nvSpPr>
          <p:cNvPr id="6" name="Slide Number Placeholder 5"/>
          <p:cNvSpPr>
            <a:spLocks noGrp="1"/>
          </p:cNvSpPr>
          <p:nvPr>
            <p:ph type="sldNum" sz="quarter" idx="12"/>
          </p:nvPr>
        </p:nvSpPr>
        <p:spPr>
          <a:xfrm>
            <a:off x="5690526" y="6451641"/>
            <a:ext cx="810953" cy="354809"/>
          </a:xfrm>
        </p:spPr>
        <p:txBody>
          <a:bodyPr/>
          <a:lstStyle/>
          <a:p>
            <a:fld id="{3B1F0660-05A9-1644-AAA0-B23E17E2934C}" type="slidenum">
              <a:rPr lang="ja-JP" altLang="en-US" smtClean="0">
                <a:solidFill>
                  <a:prstClr val="black">
                    <a:tint val="75000"/>
                  </a:prstClr>
                </a:solidFill>
                <a:latin typeface="News Gothic MT"/>
                <a:ea typeface="メイリオ"/>
              </a:rPr>
              <a:pPr/>
              <a:t>‹#›</a:t>
            </a:fld>
            <a:endParaRPr lang="ja-JP" altLang="en-US">
              <a:solidFill>
                <a:prstClr val="black">
                  <a:tint val="75000"/>
                </a:prstClr>
              </a:solidFill>
              <a:latin typeface="News Gothic MT"/>
              <a:ea typeface="メイリオ"/>
            </a:endParaRPr>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609600" y="1273387"/>
            <a:ext cx="10972800" cy="47548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84884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5DD5962A-7A7E-9D42-944B-C7B9272D6386}" type="datetime1">
              <a:rPr kumimoji="1" lang="ja-JP" altLang="en-US" smtClean="0"/>
              <a:t>2026/3/24</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7850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831851" y="1709740"/>
            <a:ext cx="105156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91CCBD18-E7C7-0441-9AF2-F789D9D17D7B}" type="datetime1">
              <a:rPr kumimoji="1" lang="ja-JP" altLang="en-US" smtClean="0"/>
              <a:t>2026/3/24</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00544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838200" y="1212576"/>
            <a:ext cx="5181600" cy="4964389"/>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6172200" y="1212576"/>
            <a:ext cx="5181600" cy="4964389"/>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DB0FCC98-CFA6-1045-B333-8125E2B85A93}" type="datetime1">
              <a:rPr kumimoji="1" lang="ja-JP" altLang="en-US" smtClean="0"/>
              <a:t>2026/3/24</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49157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841513" y="188845"/>
            <a:ext cx="105156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839789" y="1185864"/>
            <a:ext cx="5157787"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839789" y="2107098"/>
            <a:ext cx="5157787" cy="4082567"/>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6172201" y="1185864"/>
            <a:ext cx="5183188"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6172201" y="2107098"/>
            <a:ext cx="5183188" cy="4082567"/>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D43D8344-9788-5642-AD3C-9EF9AE0E1A96}" type="datetime1">
              <a:rPr kumimoji="1" lang="ja-JP" altLang="en-US" smtClean="0"/>
              <a:t>2026/3/24</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93858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570FD6D7-76A8-CE46-8735-4735DAA68751}" type="datetime1">
              <a:rPr kumimoji="1" lang="ja-JP" altLang="en-US" smtClean="0"/>
              <a:t>2026/3/24</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94594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B96F9EC3-1160-744D-9272-AED2062A7492}" type="datetime1">
              <a:rPr kumimoji="1" lang="ja-JP" altLang="en-US" smtClean="0"/>
              <a:t>2026/3/24</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92485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4E6BA034-7A2E-0A4F-929D-607FC144BBE2}" type="datetime1">
              <a:rPr kumimoji="1" lang="ja-JP" altLang="en-US" smtClean="0"/>
              <a:t>2026/3/24</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85042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46A83B29-448E-4348-8270-2A93DD4E61CE}" type="datetime1">
              <a:rPr kumimoji="1" lang="ja-JP" altLang="en-US" smtClean="0"/>
              <a:t>2026/3/24</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62734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1"/>
            <a:ext cx="12192000" cy="1083365"/>
          </a:xfrm>
          <a:prstGeom prst="rect">
            <a:avLst/>
          </a:prstGeom>
          <a:solidFill>
            <a:schemeClr val="accent2">
              <a:lumMod val="20000"/>
              <a:lumOff val="80000"/>
              <a:alpha val="7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838200" y="188845"/>
            <a:ext cx="105156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838200" y="1272210"/>
            <a:ext cx="105156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07396D-6532-F541-868E-2E9D2FC3C382}" type="datetime1">
              <a:rPr kumimoji="1" lang="ja-JP" altLang="en-US" smtClean="0"/>
              <a:t>2026/3/24</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9233453"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679521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normAutofit/>
          </a:bodyPr>
          <a:lstStyle/>
          <a:p>
            <a:r>
              <a:rPr kumimoji="1" lang="ja-JP" altLang="en-US">
                <a:latin typeface="Yu Gothic" panose="020B0400000000000000" pitchFamily="34" charset="-128"/>
                <a:ea typeface="Yu Gothic" panose="020B0400000000000000" pitchFamily="34" charset="-128"/>
              </a:rPr>
              <a:t>原子力災害医療の</a:t>
            </a:r>
            <a:br>
              <a:rPr kumimoji="1" lang="en-US" altLang="ja-JP" dirty="0">
                <a:latin typeface="Yu Gothic" panose="020B0400000000000000" pitchFamily="34" charset="-128"/>
                <a:ea typeface="Yu Gothic" panose="020B0400000000000000" pitchFamily="34" charset="-128"/>
              </a:rPr>
            </a:br>
            <a:r>
              <a:rPr kumimoji="1" lang="ja-JP" altLang="en-US">
                <a:latin typeface="Yu Gothic" panose="020B0400000000000000" pitchFamily="34" charset="-128"/>
                <a:ea typeface="Yu Gothic" panose="020B0400000000000000" pitchFamily="34" charset="-128"/>
              </a:rPr>
              <a:t>最新動向</a:t>
            </a:r>
          </a:p>
        </p:txBody>
      </p:sp>
      <p:sp>
        <p:nvSpPr>
          <p:cNvPr id="7" name="字幕 6">
            <a:extLst>
              <a:ext uri="{FF2B5EF4-FFF2-40B4-BE49-F238E27FC236}">
                <a16:creationId xmlns:a16="http://schemas.microsoft.com/office/drawing/2014/main" id="{D9C81DCC-9CD0-169E-F780-AFA1ADCE02FA}"/>
              </a:ext>
            </a:extLst>
          </p:cNvPr>
          <p:cNvSpPr>
            <a:spLocks noGrp="1"/>
          </p:cNvSpPr>
          <p:nvPr>
            <p:ph type="subTitle" idx="1"/>
          </p:nvPr>
        </p:nvSpPr>
        <p:spPr/>
        <p:txBody>
          <a:bodyPr/>
          <a:lstStyle/>
          <a:p>
            <a:r>
              <a:rPr lang="ja-JP" altLang="en-US">
                <a:latin typeface="Yu Gothic" panose="020B0400000000000000" pitchFamily="34" charset="-128"/>
                <a:ea typeface="Yu Gothic" panose="020B0400000000000000" pitchFamily="34" charset="-128"/>
              </a:rPr>
              <a:t>原子力災害医療　専門研修</a:t>
            </a:r>
            <a:endParaRPr lang="en-US" altLang="ja-JP" dirty="0">
              <a:latin typeface="Yu Gothic" panose="020B0400000000000000" pitchFamily="34" charset="-128"/>
              <a:ea typeface="Yu Gothic" panose="020B0400000000000000" pitchFamily="34" charset="-128"/>
            </a:endParaRPr>
          </a:p>
          <a:p>
            <a:r>
              <a:rPr lang="ja-JP" altLang="en-US">
                <a:latin typeface="Yu Gothic" panose="020B0400000000000000" pitchFamily="34" charset="-128"/>
                <a:ea typeface="Yu Gothic" panose="020B0400000000000000" pitchFamily="34" charset="-128"/>
              </a:rPr>
              <a:t>中核人材技能維持研修</a:t>
            </a:r>
            <a:r>
              <a:rPr lang="en-US" altLang="ja-JP" dirty="0">
                <a:latin typeface="Yu Gothic" panose="020B0400000000000000" pitchFamily="34" charset="-128"/>
                <a:ea typeface="Yu Gothic" panose="020B0400000000000000" pitchFamily="34" charset="-128"/>
              </a:rPr>
              <a:t>-4</a:t>
            </a:r>
            <a:endParaRPr lang="ja-JP" altLang="en-US">
              <a:latin typeface="Yu Gothic" panose="020B0400000000000000" pitchFamily="34" charset="-128"/>
              <a:ea typeface="Yu Gothic" panose="020B0400000000000000" pitchFamily="34" charset="-128"/>
            </a:endParaRPr>
          </a:p>
        </p:txBody>
      </p:sp>
      <p:sp>
        <p:nvSpPr>
          <p:cNvPr id="3" name="テキスト ボックス 4">
            <a:extLst>
              <a:ext uri="{FF2B5EF4-FFF2-40B4-BE49-F238E27FC236}">
                <a16:creationId xmlns:a16="http://schemas.microsoft.com/office/drawing/2014/main" id="{0CDC06EF-2458-774E-AD48-F2B56F01F16A}"/>
              </a:ext>
            </a:extLst>
          </p:cNvPr>
          <p:cNvSpPr txBox="1"/>
          <p:nvPr/>
        </p:nvSpPr>
        <p:spPr>
          <a:xfrm>
            <a:off x="5408956" y="4743525"/>
            <a:ext cx="1374095" cy="369332"/>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1800">
                <a:ea typeface="游ゴシック"/>
              </a:rPr>
              <a:t>Ver.</a:t>
            </a:r>
            <a:r>
              <a:rPr lang="en-US" altLang="ja-JP" sz="1800">
                <a:ea typeface="游ゴシック"/>
              </a:rPr>
              <a:t>202603</a:t>
            </a:r>
            <a:endParaRPr kumimoji="1" lang="en-US" altLang="ja-JP" sz="1800" dirty="0">
              <a:ea typeface="游ゴシック"/>
            </a:endParaRPr>
          </a:p>
        </p:txBody>
      </p:sp>
    </p:spTree>
    <p:extLst>
      <p:ext uri="{BB962C8B-B14F-4D97-AF65-F5344CB8AC3E}">
        <p14:creationId xmlns:p14="http://schemas.microsoft.com/office/powerpoint/2010/main" val="104576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EAA23-7039-27A1-CEFE-58B7EB79609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BE921FC-FE20-60F3-2481-D4DD286E388F}"/>
              </a:ext>
            </a:extLst>
          </p:cNvPr>
          <p:cNvSpPr>
            <a:spLocks noGrp="1"/>
          </p:cNvSpPr>
          <p:nvPr>
            <p:ph type="ctrTitle"/>
          </p:nvPr>
        </p:nvSpPr>
        <p:spPr>
          <a:xfrm>
            <a:off x="1569720" y="1122363"/>
            <a:ext cx="9052560" cy="2387600"/>
          </a:xfrm>
        </p:spPr>
        <p:txBody>
          <a:bodyPr>
            <a:normAutofit/>
          </a:bodyPr>
          <a:lstStyle/>
          <a:p>
            <a:r>
              <a:rPr lang="ja-JP" altLang="en-US" sz="3200">
                <a:latin typeface="Yu Gothic"/>
                <a:ea typeface="Yu Gothic"/>
              </a:rPr>
              <a:t>２</a:t>
            </a:r>
            <a:r>
              <a:rPr kumimoji="1" lang="ja-JP" altLang="en-US" sz="3200">
                <a:latin typeface="Yu Gothic"/>
                <a:ea typeface="Yu Gothic"/>
              </a:rPr>
              <a:t>．</a:t>
            </a:r>
            <a:r>
              <a:rPr lang="ja-JP" altLang="en-US" sz="3200">
                <a:latin typeface="Yu Gothic"/>
                <a:ea typeface="Yu Gothic"/>
                <a:cs typeface="+mj-lt"/>
              </a:rPr>
              <a:t>屋内退避基準（</a:t>
            </a:r>
            <a:r>
              <a:rPr kumimoji="1" lang="ja-JP" altLang="en-US" sz="3200">
                <a:latin typeface="Yu Gothic"/>
                <a:ea typeface="Yu Gothic"/>
                <a:cs typeface="+mj-lt"/>
              </a:rPr>
              <a:t>原子力災害</a:t>
            </a:r>
            <a:r>
              <a:rPr lang="ja-JP" altLang="en-US" sz="3200">
                <a:latin typeface="Yu Gothic"/>
                <a:ea typeface="Yu Gothic"/>
                <a:cs typeface="+mj-lt"/>
              </a:rPr>
              <a:t>時の屋内退避の運用に関する検討</a:t>
            </a:r>
            <a:r>
              <a:rPr kumimoji="1" lang="ja-JP" altLang="en-US" sz="3200">
                <a:latin typeface="Yu Gothic"/>
                <a:ea typeface="Yu Gothic"/>
                <a:cs typeface="+mj-lt"/>
              </a:rPr>
              <a:t>チーム</a:t>
            </a:r>
            <a:r>
              <a:rPr lang="ja-JP" altLang="en-US" sz="3200">
                <a:latin typeface="Yu Gothic"/>
                <a:ea typeface="Yu Gothic"/>
                <a:cs typeface="+mj-lt"/>
              </a:rPr>
              <a:t>会合報告書）</a:t>
            </a:r>
            <a:endParaRPr kumimoji="1" lang="ja-JP" altLang="en-US" sz="3200">
              <a:latin typeface="Yu Gothic"/>
              <a:ea typeface="Yu Gothic"/>
            </a:endParaRPr>
          </a:p>
        </p:txBody>
      </p:sp>
    </p:spTree>
    <p:extLst>
      <p:ext uri="{BB962C8B-B14F-4D97-AF65-F5344CB8AC3E}">
        <p14:creationId xmlns:p14="http://schemas.microsoft.com/office/powerpoint/2010/main" val="62425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AI 生成コンテンツは誤りを含む可能性があります。">
            <a:extLst>
              <a:ext uri="{FF2B5EF4-FFF2-40B4-BE49-F238E27FC236}">
                <a16:creationId xmlns:a16="http://schemas.microsoft.com/office/drawing/2014/main" id="{C0FEEF43-029D-7F44-A15C-C5531EEE2069}"/>
              </a:ext>
            </a:extLst>
          </p:cNvPr>
          <p:cNvPicPr>
            <a:picLocks noChangeAspect="1"/>
          </p:cNvPicPr>
          <p:nvPr/>
        </p:nvPicPr>
        <p:blipFill>
          <a:blip r:embed="rId3">
            <a:extLst>
              <a:ext uri="{28A0092B-C50C-407E-A947-70E740481C1C}">
                <a14:useLocalDpi xmlns:a14="http://schemas.microsoft.com/office/drawing/2010/main" val="0"/>
              </a:ext>
            </a:extLst>
          </a:blip>
          <a:srcRect l="17557" t="35404" r="26140" b="16208"/>
          <a:stretch>
            <a:fillRect/>
          </a:stretch>
        </p:blipFill>
        <p:spPr>
          <a:xfrm>
            <a:off x="6351814" y="1824882"/>
            <a:ext cx="5840186" cy="3264167"/>
          </a:xfrm>
          <a:prstGeom prst="rect">
            <a:avLst/>
          </a:prstGeom>
        </p:spPr>
      </p:pic>
      <p:sp>
        <p:nvSpPr>
          <p:cNvPr id="7" name="タイトル 1">
            <a:extLst>
              <a:ext uri="{FF2B5EF4-FFF2-40B4-BE49-F238E27FC236}">
                <a16:creationId xmlns:a16="http://schemas.microsoft.com/office/drawing/2014/main" id="{4523F98C-2A5F-0D4B-A294-DB33E77EF275}"/>
              </a:ext>
            </a:extLst>
          </p:cNvPr>
          <p:cNvSpPr>
            <a:spLocks noGrp="1"/>
          </p:cNvSpPr>
          <p:nvPr/>
        </p:nvSpPr>
        <p:spPr>
          <a:xfrm>
            <a:off x="0" y="0"/>
            <a:ext cx="12192000" cy="1041162"/>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3300" b="1" kern="1200">
                <a:solidFill>
                  <a:sysClr val="windowText" lastClr="000000"/>
                </a:solidFill>
                <a:latin typeface="游ゴシック Light" panose="020F0302020204030204"/>
              </a:defRPr>
            </a:lvl1pPr>
          </a:lstStyle>
          <a:p>
            <a:r>
              <a:rPr lang="ja-JP" altLang="en-US" sz="3200">
                <a:latin typeface="游ゴシック" panose="020B0400000000000000" pitchFamily="50" charset="-128"/>
              </a:rPr>
              <a:t>防護措置としての屋内退避の考え方及びその運用について</a:t>
            </a:r>
            <a:endParaRPr lang="en-US" altLang="ja-JP" sz="3200" dirty="0">
              <a:latin typeface="游ゴシック" panose="020B0400000000000000" pitchFamily="50" charset="-128"/>
            </a:endParaRPr>
          </a:p>
        </p:txBody>
      </p:sp>
      <p:sp>
        <p:nvSpPr>
          <p:cNvPr id="13" name="テキスト ボックス 12">
            <a:extLst>
              <a:ext uri="{FF2B5EF4-FFF2-40B4-BE49-F238E27FC236}">
                <a16:creationId xmlns:a16="http://schemas.microsoft.com/office/drawing/2014/main" id="{3E4AE855-BC1E-AEE2-7DDC-DA71653A602F}"/>
              </a:ext>
            </a:extLst>
          </p:cNvPr>
          <p:cNvSpPr txBox="1"/>
          <p:nvPr/>
        </p:nvSpPr>
        <p:spPr>
          <a:xfrm>
            <a:off x="408498" y="1256606"/>
            <a:ext cx="7209494" cy="584775"/>
          </a:xfrm>
          <a:prstGeom prst="rect">
            <a:avLst/>
          </a:prstGeom>
          <a:noFill/>
          <a:ln w="25400">
            <a:solidFill>
              <a:srgbClr val="FF0000"/>
            </a:solidFill>
          </a:ln>
        </p:spPr>
        <p:txBody>
          <a:bodyPr wrap="square" rtlCol="0">
            <a:spAutoFit/>
          </a:bodyPr>
          <a:lstStyle/>
          <a:p>
            <a:r>
              <a:rPr kumimoji="1" lang="ja-JP" altLang="en-US" sz="3200" b="1" dirty="0">
                <a:latin typeface="+mn-ea"/>
              </a:rPr>
              <a:t>目的：プルーム</a:t>
            </a:r>
            <a:r>
              <a:rPr kumimoji="1" lang="ja-JP" altLang="en-US" sz="3200" b="1">
                <a:latin typeface="+mn-ea"/>
              </a:rPr>
              <a:t>通過時の</a:t>
            </a:r>
            <a:r>
              <a:rPr kumimoji="1" lang="ja-JP" altLang="en-US" sz="3200" b="1" dirty="0">
                <a:latin typeface="+mn-ea"/>
              </a:rPr>
              <a:t>被ばくの低減</a:t>
            </a:r>
          </a:p>
        </p:txBody>
      </p:sp>
      <p:sp>
        <p:nvSpPr>
          <p:cNvPr id="15" name="テキスト ボックス 14">
            <a:extLst>
              <a:ext uri="{FF2B5EF4-FFF2-40B4-BE49-F238E27FC236}">
                <a16:creationId xmlns:a16="http://schemas.microsoft.com/office/drawing/2014/main" id="{5B7AFB82-759C-52DA-850E-9DD407141E48}"/>
              </a:ext>
            </a:extLst>
          </p:cNvPr>
          <p:cNvSpPr txBox="1"/>
          <p:nvPr/>
        </p:nvSpPr>
        <p:spPr>
          <a:xfrm>
            <a:off x="340894" y="2044618"/>
            <a:ext cx="6010920" cy="1200329"/>
          </a:xfrm>
          <a:prstGeom prst="rect">
            <a:avLst/>
          </a:prstGeom>
          <a:noFill/>
        </p:spPr>
        <p:txBody>
          <a:bodyPr wrap="square" rtlCol="0">
            <a:spAutoFit/>
          </a:bodyPr>
          <a:lstStyle/>
          <a:p>
            <a:r>
              <a:rPr lang="ja-JP" altLang="en-US" sz="2400"/>
              <a:t>全面</a:t>
            </a:r>
            <a:r>
              <a:rPr lang="ja-JP" altLang="en-US" sz="2400" dirty="0"/>
              <a:t>緊急事態となった</a:t>
            </a:r>
            <a:r>
              <a:rPr lang="ja-JP" altLang="en-US" sz="2400"/>
              <a:t>場合、</a:t>
            </a:r>
            <a:endParaRPr lang="en-US" altLang="ja-JP" sz="2400" dirty="0"/>
          </a:p>
          <a:p>
            <a:r>
              <a:rPr lang="en-US" altLang="ja-JP" sz="2400" dirty="0"/>
              <a:t>PAZ</a:t>
            </a:r>
            <a:r>
              <a:rPr lang="ja-JP" altLang="en-US" sz="2400" dirty="0"/>
              <a:t>では避難、</a:t>
            </a:r>
            <a:r>
              <a:rPr lang="en-US" altLang="ja-JP" sz="2400" b="1" dirty="0"/>
              <a:t>UPZ</a:t>
            </a:r>
            <a:r>
              <a:rPr lang="ja-JP" altLang="en-US" sz="2400" b="1" dirty="0"/>
              <a:t>では屋内退避</a:t>
            </a:r>
            <a:r>
              <a:rPr lang="ja-JP" altLang="en-US" sz="2400" dirty="0"/>
              <a:t>を行う。</a:t>
            </a:r>
            <a:endParaRPr lang="en-US" altLang="ja-JP" sz="2400" dirty="0"/>
          </a:p>
          <a:p>
            <a:endParaRPr kumimoji="1" lang="en-US" altLang="ja-JP" sz="2400" dirty="0"/>
          </a:p>
        </p:txBody>
      </p:sp>
      <p:sp>
        <p:nvSpPr>
          <p:cNvPr id="4" name="テキスト ボックス 3">
            <a:extLst>
              <a:ext uri="{FF2B5EF4-FFF2-40B4-BE49-F238E27FC236}">
                <a16:creationId xmlns:a16="http://schemas.microsoft.com/office/drawing/2014/main" id="{6ABF29D7-7EEF-1155-B9D8-37E4E08C6F74}"/>
              </a:ext>
            </a:extLst>
          </p:cNvPr>
          <p:cNvSpPr txBox="1"/>
          <p:nvPr/>
        </p:nvSpPr>
        <p:spPr>
          <a:xfrm>
            <a:off x="539127" y="4517888"/>
            <a:ext cx="2416628" cy="461665"/>
          </a:xfrm>
          <a:prstGeom prst="rect">
            <a:avLst/>
          </a:prstGeom>
          <a:noFill/>
          <a:ln w="25400">
            <a:solidFill>
              <a:srgbClr val="00B050"/>
            </a:solidFill>
          </a:ln>
        </p:spPr>
        <p:txBody>
          <a:bodyPr wrap="square" rtlCol="0">
            <a:spAutoFit/>
          </a:bodyPr>
          <a:lstStyle/>
          <a:p>
            <a:pPr algn="ctr"/>
            <a:r>
              <a:rPr kumimoji="1" lang="ja-JP" altLang="en-US" sz="2400"/>
              <a:t>屋内退避の効果</a:t>
            </a:r>
          </a:p>
        </p:txBody>
      </p:sp>
      <p:sp>
        <p:nvSpPr>
          <p:cNvPr id="5" name="テキスト ボックス 4">
            <a:extLst>
              <a:ext uri="{FF2B5EF4-FFF2-40B4-BE49-F238E27FC236}">
                <a16:creationId xmlns:a16="http://schemas.microsoft.com/office/drawing/2014/main" id="{490FE192-8C64-6B42-4322-43D03678DA9B}"/>
              </a:ext>
            </a:extLst>
          </p:cNvPr>
          <p:cNvSpPr txBox="1"/>
          <p:nvPr/>
        </p:nvSpPr>
        <p:spPr>
          <a:xfrm>
            <a:off x="408498" y="5048623"/>
            <a:ext cx="11037831" cy="738664"/>
          </a:xfrm>
          <a:prstGeom prst="rect">
            <a:avLst/>
          </a:prstGeom>
          <a:noFill/>
        </p:spPr>
        <p:txBody>
          <a:bodyPr wrap="square" rtlCol="0">
            <a:spAutoFit/>
          </a:bodyPr>
          <a:lstStyle/>
          <a:p>
            <a:r>
              <a:rPr kumimoji="1" lang="ja-JP" altLang="en-US" sz="2400"/>
              <a:t>内部被ばくと外部被ばくを合計した被ばく線量は屋外の半分程度に軽減される。</a:t>
            </a:r>
            <a:endParaRPr kumimoji="1" lang="en-US" altLang="ja-JP" sz="2400" dirty="0"/>
          </a:p>
          <a:p>
            <a:pPr algn="r"/>
            <a:r>
              <a:rPr lang="ja-JP" altLang="en-US"/>
              <a:t>（内閣府が行なった、</a:t>
            </a:r>
            <a:r>
              <a:rPr lang="en-US" altLang="ja-JP" dirty="0"/>
              <a:t>100m</a:t>
            </a:r>
            <a:r>
              <a:rPr lang="en-US" altLang="ja-JP" baseline="30000" dirty="0"/>
              <a:t>2</a:t>
            </a:r>
            <a:r>
              <a:rPr lang="ja-JP" altLang="en-US"/>
              <a:t>程度の一般的家屋での試算）</a:t>
            </a:r>
            <a:endParaRPr kumimoji="1" lang="ja-JP" altLang="en-US"/>
          </a:p>
        </p:txBody>
      </p:sp>
      <p:sp>
        <p:nvSpPr>
          <p:cNvPr id="6" name="テキスト ボックス 5">
            <a:extLst>
              <a:ext uri="{FF2B5EF4-FFF2-40B4-BE49-F238E27FC236}">
                <a16:creationId xmlns:a16="http://schemas.microsoft.com/office/drawing/2014/main" id="{A8EE2469-9F3E-5966-92E3-9E4168B74D61}"/>
              </a:ext>
            </a:extLst>
          </p:cNvPr>
          <p:cNvSpPr txBox="1"/>
          <p:nvPr/>
        </p:nvSpPr>
        <p:spPr>
          <a:xfrm>
            <a:off x="539127" y="5556455"/>
            <a:ext cx="2416628" cy="461665"/>
          </a:xfrm>
          <a:prstGeom prst="rect">
            <a:avLst/>
          </a:prstGeom>
          <a:noFill/>
          <a:ln w="25400">
            <a:solidFill>
              <a:srgbClr val="00B050"/>
            </a:solidFill>
          </a:ln>
        </p:spPr>
        <p:txBody>
          <a:bodyPr wrap="square" rtlCol="0">
            <a:spAutoFit/>
          </a:bodyPr>
          <a:lstStyle/>
          <a:p>
            <a:pPr algn="ctr"/>
            <a:r>
              <a:rPr lang="ja-JP" altLang="en-US" sz="2400"/>
              <a:t>複合災害の場合</a:t>
            </a:r>
            <a:endParaRPr kumimoji="1" lang="ja-JP" altLang="en-US" sz="2400"/>
          </a:p>
        </p:txBody>
      </p:sp>
      <p:sp>
        <p:nvSpPr>
          <p:cNvPr id="8" name="テキスト ボックス 7">
            <a:extLst>
              <a:ext uri="{FF2B5EF4-FFF2-40B4-BE49-F238E27FC236}">
                <a16:creationId xmlns:a16="http://schemas.microsoft.com/office/drawing/2014/main" id="{99CD8DFA-05D7-B385-0E1D-E351B58552A5}"/>
              </a:ext>
            </a:extLst>
          </p:cNvPr>
          <p:cNvSpPr txBox="1"/>
          <p:nvPr/>
        </p:nvSpPr>
        <p:spPr>
          <a:xfrm>
            <a:off x="408498" y="6069782"/>
            <a:ext cx="11037831" cy="461665"/>
          </a:xfrm>
          <a:prstGeom prst="rect">
            <a:avLst/>
          </a:prstGeom>
          <a:noFill/>
        </p:spPr>
        <p:txBody>
          <a:bodyPr wrap="square" rtlCol="0">
            <a:spAutoFit/>
          </a:bodyPr>
          <a:lstStyle/>
          <a:p>
            <a:r>
              <a:rPr kumimoji="1" lang="ja-JP" altLang="en-US" sz="2400"/>
              <a:t>自宅での屋内退避が困難な場合は、近隣の指定避難所等で屋内退避を行う。</a:t>
            </a:r>
            <a:endParaRPr kumimoji="1" lang="en-US" altLang="ja-JP" sz="2400" dirty="0"/>
          </a:p>
        </p:txBody>
      </p:sp>
      <p:grpSp>
        <p:nvGrpSpPr>
          <p:cNvPr id="14" name="グループ化 13">
            <a:extLst>
              <a:ext uri="{FF2B5EF4-FFF2-40B4-BE49-F238E27FC236}">
                <a16:creationId xmlns:a16="http://schemas.microsoft.com/office/drawing/2014/main" id="{73811212-9B37-5B70-E04F-2801ACE805CA}"/>
              </a:ext>
            </a:extLst>
          </p:cNvPr>
          <p:cNvGrpSpPr/>
          <p:nvPr/>
        </p:nvGrpSpPr>
        <p:grpSpPr>
          <a:xfrm>
            <a:off x="98255" y="2994398"/>
            <a:ext cx="2416628" cy="1335277"/>
            <a:chOff x="511628" y="2977418"/>
            <a:chExt cx="2416628" cy="1335277"/>
          </a:xfrm>
        </p:grpSpPr>
        <p:sp>
          <p:nvSpPr>
            <p:cNvPr id="10" name="円/楕円 9">
              <a:extLst>
                <a:ext uri="{FF2B5EF4-FFF2-40B4-BE49-F238E27FC236}">
                  <a16:creationId xmlns:a16="http://schemas.microsoft.com/office/drawing/2014/main" id="{30171FD2-D60B-C43A-1568-7F8528F72844}"/>
                </a:ext>
              </a:extLst>
            </p:cNvPr>
            <p:cNvSpPr/>
            <p:nvPr/>
          </p:nvSpPr>
          <p:spPr>
            <a:xfrm>
              <a:off x="511628" y="2977418"/>
              <a:ext cx="2416628" cy="133527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7687276-B07A-A0BB-E1E0-18A30C1A5AC5}"/>
                </a:ext>
              </a:extLst>
            </p:cNvPr>
            <p:cNvSpPr txBox="1"/>
            <p:nvPr/>
          </p:nvSpPr>
          <p:spPr>
            <a:xfrm>
              <a:off x="706637" y="3229557"/>
              <a:ext cx="2081608" cy="830997"/>
            </a:xfrm>
            <a:prstGeom prst="rect">
              <a:avLst/>
            </a:prstGeom>
            <a:noFill/>
          </p:spPr>
          <p:txBody>
            <a:bodyPr wrap="square" rtlCol="0">
              <a:spAutoFit/>
            </a:bodyPr>
            <a:lstStyle/>
            <a:p>
              <a:pPr algn="ctr"/>
              <a:r>
                <a:rPr kumimoji="1" lang="ja-JP" altLang="en-US" sz="2400"/>
                <a:t>被ばくによる</a:t>
              </a:r>
              <a:endParaRPr kumimoji="1" lang="en-US" altLang="ja-JP" sz="2400" dirty="0"/>
            </a:p>
            <a:p>
              <a:pPr algn="ctr"/>
              <a:r>
                <a:rPr kumimoji="1" lang="ja-JP" altLang="en-US" sz="2400"/>
                <a:t>健康リスク</a:t>
              </a:r>
            </a:p>
          </p:txBody>
        </p:sp>
      </p:grpSp>
      <p:grpSp>
        <p:nvGrpSpPr>
          <p:cNvPr id="16" name="グループ化 15">
            <a:extLst>
              <a:ext uri="{FF2B5EF4-FFF2-40B4-BE49-F238E27FC236}">
                <a16:creationId xmlns:a16="http://schemas.microsoft.com/office/drawing/2014/main" id="{83692020-668C-C22D-EC71-3001C16DCDCA}"/>
              </a:ext>
            </a:extLst>
          </p:cNvPr>
          <p:cNvGrpSpPr/>
          <p:nvPr/>
        </p:nvGrpSpPr>
        <p:grpSpPr>
          <a:xfrm>
            <a:off x="3571871" y="2936747"/>
            <a:ext cx="3022582" cy="1467858"/>
            <a:chOff x="404127" y="2977418"/>
            <a:chExt cx="2720072" cy="1335277"/>
          </a:xfrm>
        </p:grpSpPr>
        <p:sp>
          <p:nvSpPr>
            <p:cNvPr id="17" name="円/楕円 16">
              <a:extLst>
                <a:ext uri="{FF2B5EF4-FFF2-40B4-BE49-F238E27FC236}">
                  <a16:creationId xmlns:a16="http://schemas.microsoft.com/office/drawing/2014/main" id="{337018BB-4CFC-A4D1-917C-46836CE5CEA0}"/>
                </a:ext>
              </a:extLst>
            </p:cNvPr>
            <p:cNvSpPr/>
            <p:nvPr/>
          </p:nvSpPr>
          <p:spPr>
            <a:xfrm>
              <a:off x="511628" y="2977418"/>
              <a:ext cx="2416628" cy="1335277"/>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EDFE544-1A6C-07B4-DD30-395FA8F88FB5}"/>
                </a:ext>
              </a:extLst>
            </p:cNvPr>
            <p:cNvSpPr txBox="1"/>
            <p:nvPr/>
          </p:nvSpPr>
          <p:spPr>
            <a:xfrm>
              <a:off x="404127" y="3197413"/>
              <a:ext cx="2720072" cy="830997"/>
            </a:xfrm>
            <a:prstGeom prst="rect">
              <a:avLst/>
            </a:prstGeom>
            <a:noFill/>
          </p:spPr>
          <p:txBody>
            <a:bodyPr wrap="square" rtlCol="0">
              <a:spAutoFit/>
            </a:bodyPr>
            <a:lstStyle/>
            <a:p>
              <a:pPr algn="ctr"/>
              <a:r>
                <a:rPr lang="ja-JP" altLang="en-US" sz="2400"/>
                <a:t>避難</a:t>
              </a:r>
              <a:r>
                <a:rPr kumimoji="1" lang="ja-JP" altLang="en-US" sz="2400"/>
                <a:t>による</a:t>
              </a:r>
              <a:endParaRPr kumimoji="1" lang="en-US" altLang="ja-JP" sz="2400" dirty="0"/>
            </a:p>
            <a:p>
              <a:pPr algn="ctr"/>
              <a:r>
                <a:rPr kumimoji="1" lang="ja-JP" altLang="en-US" sz="2400"/>
                <a:t>健康等へのリスク</a:t>
              </a:r>
            </a:p>
          </p:txBody>
        </p:sp>
      </p:grpSp>
      <p:sp>
        <p:nvSpPr>
          <p:cNvPr id="19" name="上下矢印 18">
            <a:extLst>
              <a:ext uri="{FF2B5EF4-FFF2-40B4-BE49-F238E27FC236}">
                <a16:creationId xmlns:a16="http://schemas.microsoft.com/office/drawing/2014/main" id="{7A6D13D3-EF48-DC89-8B38-9858EAE886E8}"/>
              </a:ext>
            </a:extLst>
          </p:cNvPr>
          <p:cNvSpPr/>
          <p:nvPr/>
        </p:nvSpPr>
        <p:spPr>
          <a:xfrm rot="16200000">
            <a:off x="2672098" y="2992179"/>
            <a:ext cx="858864" cy="1444290"/>
          </a:xfrm>
          <a:prstGeom prst="upDown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091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99C4-6E0F-05ED-7A81-9CBC221B0D28}"/>
            </a:ext>
          </a:extLst>
        </p:cNvPr>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5F462AB-2E13-FF58-E726-F85CD20BE4F0}"/>
              </a:ext>
            </a:extLst>
          </p:cNvPr>
          <p:cNvGrpSpPr/>
          <p:nvPr/>
        </p:nvGrpSpPr>
        <p:grpSpPr>
          <a:xfrm>
            <a:off x="222867" y="649726"/>
            <a:ext cx="12268490" cy="5558547"/>
            <a:chOff x="206538" y="252630"/>
            <a:chExt cx="11985461" cy="4977552"/>
          </a:xfrm>
        </p:grpSpPr>
        <p:sp>
          <p:nvSpPr>
            <p:cNvPr id="20" name="テキスト ボックス 19">
              <a:extLst>
                <a:ext uri="{FF2B5EF4-FFF2-40B4-BE49-F238E27FC236}">
                  <a16:creationId xmlns:a16="http://schemas.microsoft.com/office/drawing/2014/main" id="{B4BC8C7C-2195-AE1A-4CD1-C0C61240C371}"/>
                </a:ext>
              </a:extLst>
            </p:cNvPr>
            <p:cNvSpPr txBox="1"/>
            <p:nvPr/>
          </p:nvSpPr>
          <p:spPr>
            <a:xfrm>
              <a:off x="206540" y="2765735"/>
              <a:ext cx="434913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400" dirty="0"/>
                <a:t>ずっと屋内にいないとダメ？</a:t>
              </a:r>
              <a:endParaRPr kumimoji="1" lang="en-US" altLang="ja-JP" sz="2400" dirty="0"/>
            </a:p>
          </p:txBody>
        </p:sp>
        <p:sp>
          <p:nvSpPr>
            <p:cNvPr id="21" name="テキスト ボックス 20">
              <a:extLst>
                <a:ext uri="{FF2B5EF4-FFF2-40B4-BE49-F238E27FC236}">
                  <a16:creationId xmlns:a16="http://schemas.microsoft.com/office/drawing/2014/main" id="{D8244B59-0DC7-0774-1605-692BE9E9BA36}"/>
                </a:ext>
              </a:extLst>
            </p:cNvPr>
            <p:cNvSpPr txBox="1"/>
            <p:nvPr/>
          </p:nvSpPr>
          <p:spPr>
            <a:xfrm>
              <a:off x="206539" y="3298565"/>
              <a:ext cx="11985460"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生活の維持に最低限必要な</a:t>
              </a: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一時的な外出は</a:t>
              </a:r>
              <a:r>
                <a:rPr kumimoji="1" lang="ja-JP" altLang="en-US" sz="2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可能</a:t>
              </a:r>
              <a:r>
                <a:rPr kumimoji="1" lang="ja-JP" altLang="en-US" sz="2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endParaRPr lang="en-US" altLang="ja-JP"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100000"/>
                </a:lnSpc>
                <a:spcBef>
                  <a:spcPts val="0"/>
                </a:spcBef>
                <a:spcAft>
                  <a:spcPts val="0"/>
                </a:spcAft>
                <a:buClrTx/>
                <a:buSzTx/>
                <a:tabLst/>
                <a:defRPr/>
              </a:pPr>
              <a:r>
                <a:rPr kumimoji="1" lang="ja-JP" altLang="en-US" sz="2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屋内</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退避中の住民の生活を支えるための民間事業者の活動は継続</a:t>
              </a:r>
              <a:r>
                <a:rPr kumimoji="1" lang="ja-JP" altLang="en-US" sz="2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可能。</a:t>
              </a: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DE9B6C84-BBCA-7BFD-EE64-52F657E820C8}"/>
                </a:ext>
              </a:extLst>
            </p:cNvPr>
            <p:cNvSpPr txBox="1"/>
            <p:nvPr/>
          </p:nvSpPr>
          <p:spPr>
            <a:xfrm>
              <a:off x="206538" y="4203250"/>
              <a:ext cx="420217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400"/>
                <a:t>避難に切り替わることは？</a:t>
              </a:r>
              <a:endParaRPr kumimoji="1" lang="en-US" altLang="ja-JP" sz="2400" dirty="0"/>
            </a:p>
          </p:txBody>
        </p:sp>
        <p:sp>
          <p:nvSpPr>
            <p:cNvPr id="3" name="テキスト ボックス 2">
              <a:extLst>
                <a:ext uri="{FF2B5EF4-FFF2-40B4-BE49-F238E27FC236}">
                  <a16:creationId xmlns:a16="http://schemas.microsoft.com/office/drawing/2014/main" id="{741C7116-5E10-1A1A-7031-6C9ADECE655F}"/>
                </a:ext>
              </a:extLst>
            </p:cNvPr>
            <p:cNvSpPr txBox="1"/>
            <p:nvPr/>
          </p:nvSpPr>
          <p:spPr>
            <a:xfrm>
              <a:off x="206538" y="4768517"/>
              <a:ext cx="8496591" cy="46166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ja-JP" altLang="en-US" sz="2400" b="1">
                  <a:solidFill>
                    <a:prstClr val="black"/>
                  </a:solidFill>
                  <a:latin typeface="游ゴシック" panose="020F0502020204030204"/>
                  <a:ea typeface="游ゴシック" panose="020B0400000000000000" pitchFamily="50" charset="-128"/>
                </a:rPr>
                <a:t>生活の維持が困難と国が判断する場合</a:t>
              </a:r>
              <a:r>
                <a:rPr lang="ja-JP" altLang="en-US" sz="2400">
                  <a:solidFill>
                    <a:prstClr val="black"/>
                  </a:solidFill>
                  <a:latin typeface="游ゴシック" panose="020F0502020204030204"/>
                  <a:ea typeface="游ゴシック" panose="020B0400000000000000" pitchFamily="50" charset="-128"/>
                </a:rPr>
                <a:t>は避難へ切り替える</a:t>
              </a:r>
              <a:r>
                <a:rPr kumimoji="1" lang="ja-JP" altLang="en-US" sz="2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DC7D0F35-F296-2AB5-99C1-1B00A22A6D41}"/>
                </a:ext>
              </a:extLst>
            </p:cNvPr>
            <p:cNvSpPr txBox="1"/>
            <p:nvPr/>
          </p:nvSpPr>
          <p:spPr>
            <a:xfrm>
              <a:off x="206539" y="787951"/>
              <a:ext cx="11626517" cy="4134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原則として屋内</a:t>
              </a:r>
              <a:r>
                <a:rPr kumimoji="1" lang="ja-JP" altLang="en-US" sz="2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退避開始</a:t>
              </a:r>
              <a:r>
                <a:rPr kumimoji="1" lang="ja-JP" altLang="en-US" sz="24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後３日目</a:t>
              </a:r>
              <a:r>
                <a:rPr lang="ja-JP" altLang="en-US" sz="2400">
                  <a:solidFill>
                    <a:prstClr val="black"/>
                  </a:solidFill>
                  <a:latin typeface="游ゴシック" panose="020F0502020204030204"/>
                  <a:ea typeface="游ゴシック" panose="020B0400000000000000" pitchFamily="50" charset="-128"/>
                </a:rPr>
                <a:t>に</a:t>
              </a:r>
              <a:r>
                <a:rPr kumimoji="1" lang="ja-JP" altLang="en-US" sz="2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屋内退避継続可能かどうか国が判断する。</a:t>
              </a: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0696EBEF-53F1-CE13-B565-F8E90730A43F}"/>
                </a:ext>
              </a:extLst>
            </p:cNvPr>
            <p:cNvSpPr txBox="1"/>
            <p:nvPr/>
          </p:nvSpPr>
          <p:spPr>
            <a:xfrm>
              <a:off x="206539" y="252630"/>
              <a:ext cx="480862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dirty="0"/>
                <a:t>いつまで屋内退避を続けるの？</a:t>
              </a:r>
              <a:endParaRPr kumimoji="1" lang="en-US" altLang="ja-JP" sz="2400" dirty="0"/>
            </a:p>
          </p:txBody>
        </p:sp>
        <p:sp>
          <p:nvSpPr>
            <p:cNvPr id="16" name="テキスト ボックス 15">
              <a:extLst>
                <a:ext uri="{FF2B5EF4-FFF2-40B4-BE49-F238E27FC236}">
                  <a16:creationId xmlns:a16="http://schemas.microsoft.com/office/drawing/2014/main" id="{B585946F-0BC1-2026-DC25-BFE9B4C437C0}"/>
                </a:ext>
              </a:extLst>
            </p:cNvPr>
            <p:cNvSpPr txBox="1"/>
            <p:nvPr/>
          </p:nvSpPr>
          <p:spPr>
            <a:xfrm>
              <a:off x="206539" y="1326167"/>
              <a:ext cx="260053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400"/>
                <a:t>解除の条件は？</a:t>
              </a:r>
              <a:endParaRPr kumimoji="1" lang="en-US" altLang="ja-JP" sz="2400" dirty="0"/>
            </a:p>
          </p:txBody>
        </p:sp>
        <p:sp>
          <p:nvSpPr>
            <p:cNvPr id="19" name="テキスト ボックス 18">
              <a:extLst>
                <a:ext uri="{FF2B5EF4-FFF2-40B4-BE49-F238E27FC236}">
                  <a16:creationId xmlns:a16="http://schemas.microsoft.com/office/drawing/2014/main" id="{84EFB2BA-63FD-1726-3838-2CBEDDE73251}"/>
                </a:ext>
              </a:extLst>
            </p:cNvPr>
            <p:cNvSpPr txBox="1"/>
            <p:nvPr/>
          </p:nvSpPr>
          <p:spPr>
            <a:xfrm>
              <a:off x="206539" y="1858593"/>
              <a:ext cx="7326586"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altLang="ja-JP" sz="2400" dirty="0">
                  <a:solidFill>
                    <a:prstClr val="black"/>
                  </a:solidFill>
                  <a:latin typeface="游ゴシック" panose="020F0502020204030204"/>
                  <a:ea typeface="游ゴシック" panose="020B0400000000000000" pitchFamily="50" charset="-128"/>
                </a:rPr>
                <a:t>①</a:t>
              </a:r>
              <a:r>
                <a:rPr lang="ja-JP" altLang="en-US" sz="2400">
                  <a:solidFill>
                    <a:prstClr val="black"/>
                  </a:solidFill>
                  <a:latin typeface="游ゴシック" panose="020F0502020204030204"/>
                  <a:ea typeface="游ゴシック" panose="020B0400000000000000" pitchFamily="50" charset="-128"/>
                </a:rPr>
                <a:t>新たなプルームが到来する可能性がなくなること</a:t>
              </a:r>
              <a:endParaRPr lang="en-US" altLang="ja-JP" sz="2400" dirty="0">
                <a:solidFill>
                  <a:prstClr val="black"/>
                </a:solidFill>
                <a:latin typeface="游ゴシック" panose="020F0502020204030204"/>
                <a:ea typeface="游ゴシック" panose="020B0400000000000000" pitchFamily="50" charset="-128"/>
              </a:endParaRPr>
            </a:p>
            <a:p>
              <a:pPr marR="0" lvl="0" algn="l" defTabSz="914400" rtl="0" eaLnBrk="1" fontAlgn="auto" latinLnBrk="0" hangingPunct="1">
                <a:lnSpc>
                  <a:spcPct val="100000"/>
                </a:lnSpc>
                <a:spcBef>
                  <a:spcPts val="0"/>
                </a:spcBef>
                <a:spcAft>
                  <a:spcPts val="0"/>
                </a:spcAft>
                <a:buClrTx/>
                <a:buSzTx/>
                <a:tabLst/>
                <a:defRPr/>
              </a:pPr>
              <a:r>
                <a:rPr lang="en-US" altLang="ja-JP" sz="2400" dirty="0">
                  <a:solidFill>
                    <a:prstClr val="black"/>
                  </a:solidFill>
                  <a:latin typeface="游ゴシック" panose="020F0502020204030204"/>
                  <a:ea typeface="游ゴシック" panose="020B0400000000000000" pitchFamily="50" charset="-128"/>
                </a:rPr>
                <a:t>②</a:t>
              </a:r>
              <a:r>
                <a:rPr lang="ja-JP" altLang="en-US" sz="2400">
                  <a:solidFill>
                    <a:prstClr val="black"/>
                  </a:solidFill>
                  <a:latin typeface="游ゴシック" panose="020F0502020204030204"/>
                  <a:ea typeface="游ゴシック" panose="020B0400000000000000" pitchFamily="50" charset="-128"/>
                </a:rPr>
                <a:t>既に放出されたプルームが滞留していないこと　　　　</a:t>
              </a:r>
              <a:endParaRPr lang="en-US" altLang="ja-JP" sz="2400" dirty="0">
                <a:solidFill>
                  <a:prstClr val="black"/>
                </a:solidFill>
                <a:latin typeface="游ゴシック" panose="020F0502020204030204"/>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0E5CE2D4-5FAE-FF6F-817F-92188F90E3B5}"/>
                </a:ext>
              </a:extLst>
            </p:cNvPr>
            <p:cNvSpPr txBox="1"/>
            <p:nvPr/>
          </p:nvSpPr>
          <p:spPr>
            <a:xfrm>
              <a:off x="7821106" y="2043258"/>
              <a:ext cx="4011950" cy="46166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altLang="ja-JP" sz="2400" dirty="0">
                  <a:solidFill>
                    <a:prstClr val="black"/>
                  </a:solidFill>
                  <a:latin typeface="游ゴシック" panose="020F0502020204030204"/>
                  <a:ea typeface="游ゴシック" panose="020B0400000000000000" pitchFamily="50" charset="-128"/>
                </a:rPr>
                <a:t>①</a:t>
              </a:r>
              <a:r>
                <a:rPr lang="ja-JP" altLang="en-US" sz="2400">
                  <a:solidFill>
                    <a:prstClr val="black"/>
                  </a:solidFill>
                  <a:latin typeface="游ゴシック" panose="020F0502020204030204"/>
                  <a:ea typeface="游ゴシック" panose="020B0400000000000000" pitchFamily="50" charset="-128"/>
                </a:rPr>
                <a:t>と</a:t>
              </a:r>
              <a:r>
                <a:rPr lang="en-US" altLang="ja-JP" sz="2400" dirty="0">
                  <a:solidFill>
                    <a:prstClr val="black"/>
                  </a:solidFill>
                  <a:latin typeface="游ゴシック" panose="020F0502020204030204"/>
                  <a:ea typeface="游ゴシック" panose="020B0400000000000000" pitchFamily="50" charset="-128"/>
                </a:rPr>
                <a:t>②</a:t>
              </a:r>
              <a:r>
                <a:rPr lang="ja-JP" altLang="en-US" sz="2400">
                  <a:solidFill>
                    <a:prstClr val="black"/>
                  </a:solidFill>
                  <a:latin typeface="游ゴシック" panose="020F0502020204030204"/>
                  <a:ea typeface="游ゴシック" panose="020B0400000000000000" pitchFamily="50" charset="-128"/>
                </a:rPr>
                <a:t>が確認できれば解除　　</a:t>
              </a:r>
              <a:endParaRPr lang="en-US" altLang="ja-JP" sz="2400" dirty="0">
                <a:solidFill>
                  <a:prstClr val="black"/>
                </a:solidFill>
                <a:latin typeface="游ゴシック" panose="020F0502020204030204"/>
                <a:ea typeface="游ゴシック" panose="020B0400000000000000" pitchFamily="50" charset="-128"/>
              </a:endParaRPr>
            </a:p>
          </p:txBody>
        </p:sp>
        <p:sp>
          <p:nvSpPr>
            <p:cNvPr id="23" name="右中かっこ 22">
              <a:extLst>
                <a:ext uri="{FF2B5EF4-FFF2-40B4-BE49-F238E27FC236}">
                  <a16:creationId xmlns:a16="http://schemas.microsoft.com/office/drawing/2014/main" id="{7380A0D9-2CC9-FA40-3CF4-AFD4F61AF190}"/>
                </a:ext>
              </a:extLst>
            </p:cNvPr>
            <p:cNvSpPr/>
            <p:nvPr/>
          </p:nvSpPr>
          <p:spPr>
            <a:xfrm>
              <a:off x="7389134" y="1984243"/>
              <a:ext cx="320972" cy="55565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289440754"/>
      </p:ext>
    </p:extLst>
  </p:cSld>
  <p:clrMapOvr>
    <a:masterClrMapping/>
  </p:clrMapOvr>
</p:sld>
</file>

<file path=ppt/theme/theme1.xml><?xml version="1.0" encoding="utf-8"?>
<a:theme xmlns:a="http://schemas.openxmlformats.org/drawingml/2006/main" name="基礎コース">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9" ma:contentTypeDescription="新しいドキュメントを作成します。" ma:contentTypeScope="" ma:versionID="e17dd82ac5e3a5c2707f997b28250d8a">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b07365bde9cb931233e748ff3cd31903"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e4de2b-ed32-4cfd-86cc-3daf7de81874">
      <Terms xmlns="http://schemas.microsoft.com/office/infopath/2007/PartnerControls"/>
    </lcf76f155ced4ddcb4097134ff3c332f>
    <TaxCatchAll xmlns="b5d13358-ba13-47f5-b1e3-fdcd6b69d120" xsi:nil="true"/>
  </documentManagement>
</p:properties>
</file>

<file path=customXml/itemProps1.xml><?xml version="1.0" encoding="utf-8"?>
<ds:datastoreItem xmlns:ds="http://schemas.openxmlformats.org/officeDocument/2006/customXml" ds:itemID="{58A674BC-518D-4D5E-8EA5-D432AFF70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5E9847-0433-47FE-A310-88759F4C884C}">
  <ds:schemaRefs>
    <ds:schemaRef ds:uri="http://schemas.microsoft.com/sharepoint/v3/contenttype/forms"/>
  </ds:schemaRefs>
</ds:datastoreItem>
</file>

<file path=customXml/itemProps3.xml><?xml version="1.0" encoding="utf-8"?>
<ds:datastoreItem xmlns:ds="http://schemas.openxmlformats.org/officeDocument/2006/customXml" ds:itemID="{7ECA9A55-C7E3-42BB-AF3E-1FFD8BEFFBE9}">
  <ds:schemaRefs>
    <ds:schemaRef ds:uri="http://schemas.microsoft.com/office/2006/metadata/properties"/>
    <ds:schemaRef ds:uri="http://schemas.microsoft.com/office/infopath/2007/PartnerControls"/>
    <ds:schemaRef ds:uri="9be4de2b-ed32-4cfd-86cc-3daf7de81874"/>
    <ds:schemaRef ds:uri="b5d13358-ba13-47f5-b1e3-fdcd6b69d120"/>
  </ds:schemaRefs>
</ds:datastoreItem>
</file>

<file path=docProps/app.xml><?xml version="1.0" encoding="utf-8"?>
<Properties xmlns="http://schemas.openxmlformats.org/officeDocument/2006/extended-properties" xmlns:vt="http://schemas.openxmlformats.org/officeDocument/2006/docPropsVTypes">
  <TotalTime>0</TotalTime>
  <Words>853</Words>
  <Application>Microsoft Office PowerPoint</Application>
  <PresentationFormat>ワイド画面</PresentationFormat>
  <Paragraphs>43</Paragraphs>
  <Slides>4</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ヒラギノ角ゴシック W3</vt:lpstr>
      <vt:lpstr>游ゴシック</vt:lpstr>
      <vt:lpstr>游ゴシック</vt:lpstr>
      <vt:lpstr>游ゴシック Light</vt:lpstr>
      <vt:lpstr>Arial</vt:lpstr>
      <vt:lpstr>News Gothic MT</vt:lpstr>
      <vt:lpstr>Wingdings</vt:lpstr>
      <vt:lpstr>基礎コース</vt:lpstr>
      <vt:lpstr>原子力災害医療の 最新動向</vt:lpstr>
      <vt:lpstr>２．屋内退避基準（原子力災害時の屋内退避の運用に関する検討チーム会合報告書）</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9</cp:revision>
  <dcterms:created xsi:type="dcterms:W3CDTF">2025-11-04T05:08:21Z</dcterms:created>
  <dcterms:modified xsi:type="dcterms:W3CDTF">2026-03-24T06:32:13Z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0x0101009CDE00FD03F958428DD3CBF4A39D1F89</vt:lpwstr>
  </property>
</Properties>
</file>