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72" r:id="rId4"/>
  </p:sldMasterIdLst>
  <p:notesMasterIdLst>
    <p:notesMasterId r:id="rId9"/>
  </p:notesMasterIdLst>
  <p:sldIdLst>
    <p:sldId id="259" r:id="rId5"/>
    <p:sldId id="390" r:id="rId6"/>
    <p:sldId id="389" r:id="rId7"/>
    <p:sldId id="386"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Y1RY0o2QbnVvpCAQW/YbvA==" hashData="VtmkFLOtrdVkitFSWpMitDUTh7uzwwYR+WPq8LNeTFcz/h+/iKgOQ7KTuJV0OjO6fTlnfbd5ZvBorDR71BnzjA=="/>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5ED"/>
    <a:srgbClr val="F9E9EA"/>
    <a:srgbClr val="E7E7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3071C5-62AA-BD47-95FA-74FB0D20696F}" v="4" dt="2026-03-24T05:51:18.348"/>
  </p1510:revLst>
</p1510:revInfo>
</file>

<file path=ppt/tableStyles.xml><?xml version="1.0" encoding="utf-8"?>
<a:tblStyleLst xmlns:a="http://schemas.openxmlformats.org/drawingml/2006/main" def="{5C22544A-7EE6-4342-B048-85BDC9FD1C3A}">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74" autoAdjust="0"/>
    <p:restoredTop sz="79007" autoAdjust="0"/>
  </p:normalViewPr>
  <p:slideViewPr>
    <p:cSldViewPr snapToGrid="0">
      <p:cViewPr varScale="1">
        <p:scale>
          <a:sx n="76" d="100"/>
          <a:sy n="76" d="100"/>
        </p:scale>
        <p:origin x="90" y="552"/>
      </p:cViewPr>
      <p:guideLst/>
    </p:cSldViewPr>
  </p:slideViewPr>
  <p:outlineViewPr>
    <p:cViewPr>
      <p:scale>
        <a:sx n="33" d="100"/>
        <a:sy n="33" d="100"/>
      </p:scale>
      <p:origin x="0" y="-6960"/>
    </p:cViewPr>
  </p:outlineViewPr>
  <p:notesTextViewPr>
    <p:cViewPr>
      <p:scale>
        <a:sx n="1" d="1"/>
        <a:sy n="1" d="1"/>
      </p:scale>
      <p:origin x="0" y="0"/>
    </p:cViewPr>
  </p:notesTextViewPr>
  <p:notesViewPr>
    <p:cSldViewPr snapToGrid="0">
      <p:cViewPr varScale="1">
        <p:scale>
          <a:sx n="69" d="100"/>
          <a:sy n="69" d="100"/>
        </p:scale>
        <p:origin x="1901"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685800" y="389806"/>
            <a:ext cx="5486400" cy="4114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639395"/>
            <a:ext cx="5486400" cy="4180605"/>
          </a:xfrm>
          <a:prstGeom prst="rect">
            <a:avLst/>
          </a:prstGeom>
        </p:spPr>
        <p:txBody>
          <a:bodyPr vert="horz" lIns="91440" tIns="45720" rIns="91440" bIns="45720" rtlCol="0"/>
          <a:lstStyle/>
          <a:p>
            <a:r>
              <a:rPr kumimoji="1" lang="ja-JP" altLang="en-US"/>
              <a:t>マスター テキストの書式設定</a:t>
            </a:r>
          </a:p>
        </p:txBody>
      </p:sp>
    </p:spTree>
    <p:extLst>
      <p:ext uri="{BB962C8B-B14F-4D97-AF65-F5344CB8AC3E}">
        <p14:creationId xmlns:p14="http://schemas.microsoft.com/office/powerpoint/2010/main" val="389711994"/>
      </p:ext>
    </p:extLst>
  </p:cSld>
  <p:clrMap bg1="lt1" tx1="dk1" bg2="lt2" tx2="dk2" accent1="accent1" accent2="accent2" accent3="accent3" accent4="accent4" accent5="accent5" accent6="accent6" hlink="hlink" folHlink="folHlink"/>
  <p:notesStyle>
    <a:lvl1pPr marL="0" indent="0" algn="l" defTabSz="914400" rtl="0" eaLnBrk="1" latinLnBrk="0" hangingPunct="1">
      <a:tabLst/>
      <a:defRPr kumimoji="1" sz="1200" kern="1200">
        <a:solidFill>
          <a:schemeClr val="tx1"/>
        </a:solidFill>
        <a:latin typeface="游ゴシック" panose="020B0400000000000000" pitchFamily="50" charset="-128"/>
        <a:ea typeface="游ゴシック" panose="020B0400000000000000" pitchFamily="50" charset="-128"/>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390525"/>
            <a:ext cx="5486400" cy="4114800"/>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370664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FC7DF-B82D-706E-D408-8BA87CB76E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671671-C958-9DEF-BA95-35A85E2AAA8C}"/>
              </a:ext>
            </a:extLst>
          </p:cNvPr>
          <p:cNvSpPr>
            <a:spLocks noGrp="1" noRot="1" noChangeAspect="1"/>
          </p:cNvSpPr>
          <p:nvPr>
            <p:ph type="sldImg"/>
          </p:nvPr>
        </p:nvSpPr>
        <p:spPr>
          <a:xfrm>
            <a:off x="685800" y="390525"/>
            <a:ext cx="5486400" cy="4114800"/>
          </a:xfrm>
        </p:spPr>
      </p:sp>
      <p:sp>
        <p:nvSpPr>
          <p:cNvPr id="3" name="ノート プレースホルダー 2">
            <a:extLst>
              <a:ext uri="{FF2B5EF4-FFF2-40B4-BE49-F238E27FC236}">
                <a16:creationId xmlns:a16="http://schemas.microsoft.com/office/drawing/2014/main" id="{F2C21E8F-E640-DB6B-78E3-921FFA8050A9}"/>
              </a:ext>
            </a:extLst>
          </p:cNvPr>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643813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55193-CC0E-5539-1505-443EADEBB43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52EE696-8599-94BC-6557-D2283DA123A5}"/>
              </a:ext>
            </a:extLst>
          </p:cNvPr>
          <p:cNvSpPr>
            <a:spLocks noGrp="1" noRot="1" noChangeAspect="1"/>
          </p:cNvSpPr>
          <p:nvPr>
            <p:ph type="sldImg"/>
          </p:nvPr>
        </p:nvSpPr>
        <p:spPr>
          <a:xfrm>
            <a:off x="685800" y="390525"/>
            <a:ext cx="5486400" cy="4114800"/>
          </a:xfrm>
        </p:spPr>
      </p:sp>
      <p:sp>
        <p:nvSpPr>
          <p:cNvPr id="3" name="ノート プレースホルダー 2">
            <a:extLst>
              <a:ext uri="{FF2B5EF4-FFF2-40B4-BE49-F238E27FC236}">
                <a16:creationId xmlns:a16="http://schemas.microsoft.com/office/drawing/2014/main" id="{10A23008-1841-13CB-A648-530E2E7FD164}"/>
              </a:ext>
            </a:extLst>
          </p:cNvPr>
          <p:cNvSpPr>
            <a:spLocks noGrp="1"/>
          </p:cNvSpPr>
          <p:nvPr>
            <p:ph type="body" idx="1"/>
          </p:nvPr>
        </p:nvSpPr>
        <p:spPr/>
        <p:txBody>
          <a:bodyPr/>
          <a:lstStyle/>
          <a:p>
            <a:r>
              <a:rPr lang="ja-JP" altLang="en-US"/>
              <a:t>令和５年に制定された甲状腺被ばく線量モニタリング実施マニュアルを踏まえた実施体制等を整備するため、原子力災害医療に携わる者のさらなる確保が必要であり、従来、道府県登録であった協力機関に加えて</a:t>
            </a:r>
            <a:r>
              <a:rPr lang="ja-JP" altLang="en-US">
                <a:solidFill>
                  <a:srgbClr val="000000"/>
                </a:solidFill>
                <a:latin typeface="Helvetica" pitchFamily="2" charset="0"/>
              </a:rPr>
              <a:t>、全国規模で活動体制を有する機関を、国（原子力規制委員会）が原子力災害医療協力機関として指定する枠組みが新たに追加となりました（制度追加）。</a:t>
            </a:r>
            <a:endParaRPr lang="en-US" altLang="ja-JP" dirty="0">
              <a:solidFill>
                <a:srgbClr val="000000"/>
              </a:solidFill>
              <a:latin typeface="Helvetica" pitchFamily="2" charset="0"/>
            </a:endParaRPr>
          </a:p>
          <a:p>
            <a:r>
              <a:rPr lang="ja-JP" altLang="en-US">
                <a:solidFill>
                  <a:srgbClr val="000000"/>
                </a:solidFill>
                <a:latin typeface="Helvetica" pitchFamily="2" charset="0"/>
              </a:rPr>
              <a:t>原子力災害医療協力機関の基本的な要件はスライドに示す</a:t>
            </a:r>
            <a:r>
              <a:rPr lang="en-US" altLang="ja-JP" dirty="0">
                <a:solidFill>
                  <a:srgbClr val="000000"/>
                </a:solidFill>
                <a:latin typeface="Helvetica" pitchFamily="2" charset="0"/>
              </a:rPr>
              <a:t>A</a:t>
            </a:r>
            <a:r>
              <a:rPr lang="ja-JP" altLang="en-US">
                <a:solidFill>
                  <a:srgbClr val="000000"/>
                </a:solidFill>
                <a:latin typeface="Helvetica" pitchFamily="2" charset="0"/>
              </a:rPr>
              <a:t>から</a:t>
            </a:r>
            <a:r>
              <a:rPr lang="en-US" altLang="ja-JP" dirty="0">
                <a:solidFill>
                  <a:srgbClr val="000000"/>
                </a:solidFill>
                <a:latin typeface="Helvetica" pitchFamily="2" charset="0"/>
              </a:rPr>
              <a:t>G</a:t>
            </a:r>
            <a:r>
              <a:rPr lang="ja-JP" altLang="en-US">
                <a:solidFill>
                  <a:srgbClr val="000000"/>
                </a:solidFill>
                <a:latin typeface="Helvetica" pitchFamily="2" charset="0"/>
              </a:rPr>
              <a:t>の７項目</a:t>
            </a:r>
            <a:r>
              <a:rPr kumimoji="1" lang="ja-JP" altLang="en-US" sz="1200" kern="1200">
                <a:solidFill>
                  <a:schemeClr val="tx1"/>
                </a:solidFill>
                <a:effectLst/>
                <a:latin typeface="游ゴシック" panose="020B0400000000000000" pitchFamily="50" charset="-128"/>
                <a:ea typeface="游ゴシック" panose="020B0400000000000000" pitchFamily="50" charset="-128"/>
                <a:cs typeface="+mn-cs"/>
              </a:rPr>
              <a:t>の要件のうち、１項目以上を満たすことです。</a:t>
            </a:r>
            <a:endParaRPr kumimoji="1" lang="en-US" altLang="ja-JP" sz="1200" kern="1200" dirty="0">
              <a:solidFill>
                <a:schemeClr val="tx1"/>
              </a:solidFill>
              <a:effectLst/>
              <a:latin typeface="游ゴシック" panose="020B0400000000000000" pitchFamily="50" charset="-128"/>
              <a:ea typeface="游ゴシック" panose="020B0400000000000000" pitchFamily="50" charset="-128"/>
              <a:cs typeface="+mn-cs"/>
            </a:endParaRPr>
          </a:p>
          <a:p>
            <a:r>
              <a:rPr kumimoji="1" lang="ja-JP" altLang="en-US" sz="1200" kern="1200">
                <a:solidFill>
                  <a:schemeClr val="tx1"/>
                </a:solidFill>
                <a:effectLst/>
                <a:latin typeface="游ゴシック" panose="020B0400000000000000" pitchFamily="50" charset="-128"/>
                <a:ea typeface="游ゴシック" panose="020B0400000000000000" pitchFamily="50" charset="-128"/>
                <a:cs typeface="+mn-cs"/>
              </a:rPr>
              <a:t>従来の道府県が登録する協力機関と同様に、要件は</a:t>
            </a:r>
            <a:r>
              <a:rPr kumimoji="1" lang="en-US" altLang="ja-JP" sz="1200" kern="1200" dirty="0">
                <a:solidFill>
                  <a:schemeClr val="tx1"/>
                </a:solidFill>
                <a:effectLst/>
                <a:latin typeface="游ゴシック" panose="020B0400000000000000" pitchFamily="50" charset="-128"/>
                <a:ea typeface="游ゴシック" panose="020B0400000000000000" pitchFamily="50" charset="-128"/>
                <a:cs typeface="+mn-cs"/>
              </a:rPr>
              <a:t>1</a:t>
            </a:r>
            <a:r>
              <a:rPr kumimoji="1" lang="ja-JP" altLang="en-US" sz="1200" kern="1200">
                <a:solidFill>
                  <a:schemeClr val="tx1"/>
                </a:solidFill>
                <a:effectLst/>
                <a:latin typeface="游ゴシック" panose="020B0400000000000000" pitchFamily="50" charset="-128"/>
                <a:ea typeface="游ゴシック" panose="020B0400000000000000" pitchFamily="50" charset="-128"/>
                <a:cs typeface="+mn-cs"/>
              </a:rPr>
              <a:t>項目以上を満たせば良く、決して７項目全てを満たす必要はありません。</a:t>
            </a:r>
          </a:p>
          <a:p>
            <a:br>
              <a:rPr lang="en-US" altLang="ja-JP" dirty="0">
                <a:solidFill>
                  <a:srgbClr val="000000"/>
                </a:solidFill>
                <a:latin typeface="Helvetica" pitchFamily="2" charset="0"/>
              </a:rPr>
            </a:br>
            <a:r>
              <a:rPr lang="ja-JP" altLang="en-US" sz="1200">
                <a:solidFill>
                  <a:srgbClr val="000000"/>
                </a:solidFill>
                <a:effectLst/>
                <a:latin typeface="Helvetica" pitchFamily="2" charset="0"/>
              </a:rPr>
              <a:t>上記の制度追加</a:t>
            </a:r>
            <a:r>
              <a:rPr lang="ja-JP" altLang="en-US" sz="1200">
                <a:effectLst/>
              </a:rPr>
              <a:t>に付随して、指針の改正では、「全国規模で派遣される者を含め原子力災害医療に携わる者の知識や技能の向上のため、原子力災害医療に関する研修・訓練等の対象者の範囲を拡充する。」ことも改正されました。本改正を受け、日本診療放射線技師会が国指定の協力機関となり、立地道府県以外の技師会員の方々も対象とした基礎研修および甲状腺簡易測定が令和</a:t>
            </a:r>
            <a:r>
              <a:rPr lang="en-US" altLang="ja-JP" sz="1200" dirty="0">
                <a:effectLst/>
              </a:rPr>
              <a:t>7</a:t>
            </a:r>
            <a:r>
              <a:rPr lang="ja-JP" altLang="en-US" sz="1200">
                <a:effectLst/>
              </a:rPr>
              <a:t>年度から実施もしくは実施予定となっております。</a:t>
            </a:r>
            <a:endParaRPr lang="ja-JP" altLang="en-US">
              <a:solidFill>
                <a:srgbClr val="000000"/>
              </a:solidFill>
              <a:latin typeface="Helvetica" pitchFamily="2" charset="0"/>
            </a:endParaRPr>
          </a:p>
        </p:txBody>
      </p:sp>
    </p:spTree>
    <p:extLst>
      <p:ext uri="{BB962C8B-B14F-4D97-AF65-F5344CB8AC3E}">
        <p14:creationId xmlns:p14="http://schemas.microsoft.com/office/powerpoint/2010/main" val="776062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390525"/>
            <a:ext cx="5486400" cy="4114800"/>
          </a:xfrm>
        </p:spPr>
      </p:sp>
      <p:sp>
        <p:nvSpPr>
          <p:cNvPr id="3" name="ノート プレースホルダー 2"/>
          <p:cNvSpPr>
            <a:spLocks noGrp="1"/>
          </p:cNvSpPr>
          <p:nvPr>
            <p:ph type="body" idx="1"/>
          </p:nvPr>
        </p:nvSpPr>
        <p:spPr/>
        <p:txBody>
          <a:bodyPr/>
          <a:lstStyle/>
          <a:p>
            <a:r>
              <a:rPr kumimoji="1" lang="ja-JP" altLang="en-US" dirty="0"/>
              <a:t>原子力災害医療協力機関（協力機関）の役割を図に示しました。図の中の</a:t>
            </a:r>
            <a:r>
              <a:rPr kumimoji="1" lang="en-US" altLang="ja-JP" dirty="0"/>
              <a:t>④</a:t>
            </a:r>
            <a:r>
              <a:rPr kumimoji="1" lang="ja-JP" altLang="en-US" dirty="0"/>
              <a:t>協力機関、で示される役割は</a:t>
            </a:r>
            <a:r>
              <a:rPr kumimoji="1" lang="en-US" altLang="ja-JP" dirty="0"/>
              <a:t>A</a:t>
            </a:r>
            <a:r>
              <a:rPr kumimoji="1" lang="ja-JP" altLang="en-US" dirty="0"/>
              <a:t>から</a:t>
            </a:r>
            <a:r>
              <a:rPr kumimoji="1" lang="en-US" altLang="ja-JP" dirty="0"/>
              <a:t>G</a:t>
            </a:r>
            <a:r>
              <a:rPr kumimoji="1" lang="ja-JP" altLang="en-US" dirty="0"/>
              <a:t>まで様々ですが、その１つ以上の役割について拠点病院・立地道府県に協力して活動します。</a:t>
            </a:r>
            <a:endParaRPr kumimoji="1" lang="en-US" altLang="ja-JP" dirty="0"/>
          </a:p>
          <a:p>
            <a:endParaRPr kumimoji="1" lang="en-US" altLang="ja-JP" dirty="0"/>
          </a:p>
          <a:p>
            <a:r>
              <a:rPr kumimoji="1" lang="ja-JP" altLang="en-US" dirty="0"/>
              <a:t>これまで道府県で指定された協力機関はその地域で役割を果たしてきましたが、今後、国（原子力規制委員会）に指定された協力機関は、立地道府県のみならず、全国規模で役割を果たすことが期待されます。</a:t>
            </a:r>
          </a:p>
        </p:txBody>
      </p:sp>
    </p:spTree>
    <p:extLst>
      <p:ext uri="{BB962C8B-B14F-4D97-AF65-F5344CB8AC3E}">
        <p14:creationId xmlns:p14="http://schemas.microsoft.com/office/powerpoint/2010/main" val="3189113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FD2B035-2781-9740-B933-4E3FC573D9A5}"/>
              </a:ext>
            </a:extLst>
          </p:cNvPr>
          <p:cNvSpPr/>
          <p:nvPr/>
        </p:nvSpPr>
        <p:spPr>
          <a:xfrm>
            <a:off x="0" y="1030288"/>
            <a:ext cx="9144000" cy="2571750"/>
          </a:xfrm>
          <a:prstGeom prst="rect">
            <a:avLst/>
          </a:prstGeom>
          <a:solidFill>
            <a:schemeClr val="accent2">
              <a:lumMod val="20000"/>
              <a:lumOff val="80000"/>
              <a:alpha val="70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タイトル 1">
            <a:extLst>
              <a:ext uri="{FF2B5EF4-FFF2-40B4-BE49-F238E27FC236}">
                <a16:creationId xmlns:a16="http://schemas.microsoft.com/office/drawing/2014/main" id="{14DF20F3-08E8-6C46-A3A3-8EE30F2E250B}"/>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97F6764-BE4F-9D48-A6F2-CAB7E70792B2}"/>
              </a:ext>
            </a:extLst>
          </p:cNvPr>
          <p:cNvSpPr>
            <a:spLocks noGrp="1"/>
          </p:cNvSpPr>
          <p:nvPr>
            <p:ph type="subTitle" idx="1"/>
          </p:nvPr>
        </p:nvSpPr>
        <p:spPr>
          <a:xfrm>
            <a:off x="1143000" y="3694113"/>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7697755-46E5-BB47-A2D1-E5637D4712D5}"/>
              </a:ext>
            </a:extLst>
          </p:cNvPr>
          <p:cNvSpPr>
            <a:spLocks noGrp="1"/>
          </p:cNvSpPr>
          <p:nvPr>
            <p:ph type="dt" sz="half" idx="10"/>
          </p:nvPr>
        </p:nvSpPr>
        <p:spPr/>
        <p:txBody>
          <a:bodyPr/>
          <a:lstStyle/>
          <a:p>
            <a:fld id="{256EFA34-22BC-294A-8046-2D0583DA728B}"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D596E1B0-852F-2940-ABA1-7F4418B70C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33D306-2DA5-D34C-B830-BF29F67A4CC3}"/>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498997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DB598C-A41D-5146-A53E-8EA3415CD1C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F83289-7D9D-D741-B639-E3C142EBD724}"/>
              </a:ext>
            </a:extLst>
          </p:cNvPr>
          <p:cNvSpPr>
            <a:spLocks noGrp="1"/>
          </p:cNvSpPr>
          <p:nvPr>
            <p:ph type="body" orient="vert" idx="1"/>
          </p:nvPr>
        </p:nvSpPr>
        <p:spPr/>
        <p:txBody>
          <a:bodyPr vert="eaVert"/>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338148-C7B7-FA4C-BC45-3EB888F1AB5C}"/>
              </a:ext>
            </a:extLst>
          </p:cNvPr>
          <p:cNvSpPr>
            <a:spLocks noGrp="1"/>
          </p:cNvSpPr>
          <p:nvPr>
            <p:ph type="dt" sz="half" idx="10"/>
          </p:nvPr>
        </p:nvSpPr>
        <p:spPr/>
        <p:txBody>
          <a:bodyPr/>
          <a:lstStyle/>
          <a:p>
            <a:fld id="{F86EE10E-21BA-BB4E-BAE1-A498FC1C6013}"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762A84C3-7BEB-1A46-AD43-045506EB3B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93A28D2-109A-1C44-9E5B-CDD7D069C6D9}"/>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1743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C99F8909-157A-DC40-B0A9-9B2806218ABA}"/>
              </a:ext>
            </a:extLst>
          </p:cNvPr>
          <p:cNvSpPr/>
          <p:nvPr/>
        </p:nvSpPr>
        <p:spPr>
          <a:xfrm>
            <a:off x="6457950" y="0"/>
            <a:ext cx="2686050" cy="6858000"/>
          </a:xfrm>
          <a:prstGeom prst="rect">
            <a:avLst/>
          </a:prstGeom>
          <a:solidFill>
            <a:schemeClr val="accent3">
              <a:alpha val="50196"/>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縦書きタイトル 1">
            <a:extLst>
              <a:ext uri="{FF2B5EF4-FFF2-40B4-BE49-F238E27FC236}">
                <a16:creationId xmlns:a16="http://schemas.microsoft.com/office/drawing/2014/main" id="{C586AE35-AD60-D44C-85C0-F02C142DFAF4}"/>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E71F55-62AD-304A-B87F-924B73CF06DF}"/>
              </a:ext>
            </a:extLst>
          </p:cNvPr>
          <p:cNvSpPr>
            <a:spLocks noGrp="1"/>
          </p:cNvSpPr>
          <p:nvPr>
            <p:ph type="body" orient="vert" idx="1"/>
          </p:nvPr>
        </p:nvSpPr>
        <p:spPr>
          <a:xfrm>
            <a:off x="628650" y="365125"/>
            <a:ext cx="5800725" cy="5811838"/>
          </a:xfrm>
        </p:spPr>
        <p:txBody>
          <a:bodyPr vert="eaVert"/>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08EE49-1B9B-3141-8443-347AA6212AFB}"/>
              </a:ext>
            </a:extLst>
          </p:cNvPr>
          <p:cNvSpPr>
            <a:spLocks noGrp="1"/>
          </p:cNvSpPr>
          <p:nvPr>
            <p:ph type="dt" sz="half" idx="10"/>
          </p:nvPr>
        </p:nvSpPr>
        <p:spPr/>
        <p:txBody>
          <a:bodyPr/>
          <a:lstStyle/>
          <a:p>
            <a:fld id="{D513C1BF-0267-2940-8EBB-65B8801E7A63}"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EA148ED2-A6B6-A547-9548-BAF0F487E6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913B31-45A2-8C4D-9F12-192091F9BD5D}"/>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739651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476108" y="6110775"/>
            <a:ext cx="1210692" cy="365125"/>
          </a:xfrm>
        </p:spPr>
        <p:txBody>
          <a:bodyPr/>
          <a:lstStyle/>
          <a:p>
            <a:fld id="{277056C8-CDFF-FD48-AE5F-7F40BD2F2AF4}" type="datetime1">
              <a:rPr lang="ja-JP" altLang="en-US" smtClean="0">
                <a:solidFill>
                  <a:prstClr val="black">
                    <a:tint val="75000"/>
                  </a:prstClr>
                </a:solidFill>
                <a:latin typeface="News Gothic MT"/>
                <a:ea typeface="メイリオ"/>
              </a:rPr>
              <a:t>2026/3/24</a:t>
            </a:fld>
            <a:endParaRPr lang="ja-JP" altLang="en-US">
              <a:solidFill>
                <a:prstClr val="black">
                  <a:tint val="75000"/>
                </a:prstClr>
              </a:solidFill>
              <a:latin typeface="News Gothic MT"/>
              <a:ea typeface="メイリオ"/>
            </a:endParaRPr>
          </a:p>
        </p:txBody>
      </p:sp>
      <p:sp>
        <p:nvSpPr>
          <p:cNvPr id="5" name="Footer Placeholder 4"/>
          <p:cNvSpPr>
            <a:spLocks noGrp="1"/>
          </p:cNvSpPr>
          <p:nvPr>
            <p:ph type="ftr" sz="quarter" idx="11"/>
          </p:nvPr>
        </p:nvSpPr>
        <p:spPr>
          <a:xfrm>
            <a:off x="457201" y="6097468"/>
            <a:ext cx="2556465" cy="354171"/>
          </a:xfrm>
        </p:spPr>
        <p:txBody>
          <a:bodyPr/>
          <a:lstStyle/>
          <a:p>
            <a:endParaRPr lang="ja-JP" altLang="en-US">
              <a:solidFill>
                <a:prstClr val="black">
                  <a:tint val="75000"/>
                </a:prstClr>
              </a:solidFill>
              <a:latin typeface="News Gothic MT"/>
              <a:ea typeface="メイリオ"/>
            </a:endParaRPr>
          </a:p>
        </p:txBody>
      </p:sp>
      <p:sp>
        <p:nvSpPr>
          <p:cNvPr id="6" name="Slide Number Placeholder 5"/>
          <p:cNvSpPr>
            <a:spLocks noGrp="1"/>
          </p:cNvSpPr>
          <p:nvPr>
            <p:ph type="sldNum" sz="quarter" idx="12"/>
          </p:nvPr>
        </p:nvSpPr>
        <p:spPr>
          <a:xfrm>
            <a:off x="4267894" y="6451640"/>
            <a:ext cx="608215" cy="354809"/>
          </a:xfrm>
        </p:spPr>
        <p:txBody>
          <a:bodyPr/>
          <a:lstStyle/>
          <a:p>
            <a:fld id="{3B1F0660-05A9-1644-AAA0-B23E17E2934C}" type="slidenum">
              <a:rPr lang="ja-JP" altLang="en-US" smtClean="0">
                <a:solidFill>
                  <a:prstClr val="black">
                    <a:tint val="75000"/>
                  </a:prstClr>
                </a:solidFill>
                <a:latin typeface="News Gothic MT"/>
                <a:ea typeface="メイリオ"/>
              </a:rPr>
              <a:pPr/>
              <a:t>‹#›</a:t>
            </a:fld>
            <a:endParaRPr lang="ja-JP" altLang="en-US">
              <a:solidFill>
                <a:prstClr val="black">
                  <a:tint val="75000"/>
                </a:prstClr>
              </a:solidFill>
              <a:latin typeface="News Gothic MT"/>
              <a:ea typeface="メイリオ"/>
            </a:endParaRPr>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10" name="Content Placeholder 9"/>
          <p:cNvSpPr>
            <a:spLocks noGrp="1"/>
          </p:cNvSpPr>
          <p:nvPr>
            <p:ph sz="quarter" idx="13"/>
          </p:nvPr>
        </p:nvSpPr>
        <p:spPr>
          <a:xfrm>
            <a:off x="457200" y="1273387"/>
            <a:ext cx="8229600" cy="47548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4163326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328E01-AF4F-1C4E-BD85-696582E9FC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9DB9BF-763B-0945-A9AB-A377448A3060}"/>
              </a:ext>
            </a:extLst>
          </p:cNvPr>
          <p:cNvSpPr>
            <a:spLocks noGrp="1"/>
          </p:cNvSpPr>
          <p:nvPr>
            <p:ph idx="1"/>
          </p:nvPr>
        </p:nvSpPr>
        <p:spPr/>
        <p:txBody>
          <a:bodyPr/>
          <a:lstStyle/>
          <a:p>
            <a:pPr lvl="0"/>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126471-58FC-5C4E-926F-7ED1149BA257}"/>
              </a:ext>
            </a:extLst>
          </p:cNvPr>
          <p:cNvSpPr>
            <a:spLocks noGrp="1"/>
          </p:cNvSpPr>
          <p:nvPr>
            <p:ph type="dt" sz="half" idx="10"/>
          </p:nvPr>
        </p:nvSpPr>
        <p:spPr/>
        <p:txBody>
          <a:bodyPr/>
          <a:lstStyle/>
          <a:p>
            <a:fld id="{5DD5962A-7A7E-9D42-944B-C7B9272D6386}"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32780033-FCCF-C145-AD89-28AEA0AEB7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DC33C2-B25C-6448-A2B3-F04868CDD1E7}"/>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155939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7CD886-6500-204E-B0AC-3212BEB38352}"/>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D3308F-B85D-C645-B271-BF21FFEB022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89853EA-BCA0-BE41-95CC-E79693471EB7}"/>
              </a:ext>
            </a:extLst>
          </p:cNvPr>
          <p:cNvSpPr>
            <a:spLocks noGrp="1"/>
          </p:cNvSpPr>
          <p:nvPr>
            <p:ph type="dt" sz="half" idx="10"/>
          </p:nvPr>
        </p:nvSpPr>
        <p:spPr/>
        <p:txBody>
          <a:bodyPr/>
          <a:lstStyle/>
          <a:p>
            <a:fld id="{91CCBD18-E7C7-0441-9AF2-F789D9D17D7B}"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CCAE8EDB-FE14-3443-AEE0-690E311687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878861-6B1B-344F-882F-3D47E0E87495}"/>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1583144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A78812-28CF-A245-8EE3-7C8E1491DC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73E256-C602-044A-8108-25D7D23B8EA7}"/>
              </a:ext>
            </a:extLst>
          </p:cNvPr>
          <p:cNvSpPr>
            <a:spLocks noGrp="1"/>
          </p:cNvSpPr>
          <p:nvPr>
            <p:ph sz="half" idx="1"/>
          </p:nvPr>
        </p:nvSpPr>
        <p:spPr>
          <a:xfrm>
            <a:off x="628650" y="1212575"/>
            <a:ext cx="3886200" cy="4964389"/>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49EE479-827F-E249-AEA5-0F54F0E5D5BA}"/>
              </a:ext>
            </a:extLst>
          </p:cNvPr>
          <p:cNvSpPr>
            <a:spLocks noGrp="1"/>
          </p:cNvSpPr>
          <p:nvPr>
            <p:ph sz="half" idx="2"/>
          </p:nvPr>
        </p:nvSpPr>
        <p:spPr>
          <a:xfrm>
            <a:off x="4629150" y="1212575"/>
            <a:ext cx="3886200" cy="4964389"/>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6FED6C8-FC29-3849-BB77-F1C8BE488178}"/>
              </a:ext>
            </a:extLst>
          </p:cNvPr>
          <p:cNvSpPr>
            <a:spLocks noGrp="1"/>
          </p:cNvSpPr>
          <p:nvPr>
            <p:ph type="dt" sz="half" idx="10"/>
          </p:nvPr>
        </p:nvSpPr>
        <p:spPr/>
        <p:txBody>
          <a:bodyPr/>
          <a:lstStyle/>
          <a:p>
            <a:fld id="{DB0FCC98-CFA6-1045-B333-8125E2B85A93}"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53269C86-FA72-484B-9044-A7305519C6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3A1EE0-FC6F-F749-ACA6-F9C873E233A7}"/>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168815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F1E2ED-1914-2A45-9912-111F1FB2DEB4}"/>
              </a:ext>
            </a:extLst>
          </p:cNvPr>
          <p:cNvSpPr>
            <a:spLocks noGrp="1"/>
          </p:cNvSpPr>
          <p:nvPr>
            <p:ph type="title"/>
          </p:nvPr>
        </p:nvSpPr>
        <p:spPr>
          <a:xfrm>
            <a:off x="631135" y="188844"/>
            <a:ext cx="7886700" cy="77525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05377D-B40A-354E-A39C-1C55116108AE}"/>
              </a:ext>
            </a:extLst>
          </p:cNvPr>
          <p:cNvSpPr>
            <a:spLocks noGrp="1"/>
          </p:cNvSpPr>
          <p:nvPr>
            <p:ph type="body" idx="1"/>
          </p:nvPr>
        </p:nvSpPr>
        <p:spPr>
          <a:xfrm>
            <a:off x="629842" y="1185864"/>
            <a:ext cx="3868340" cy="823912"/>
          </a:xfrm>
        </p:spPr>
        <p:txBody>
          <a:bodyPr anchor="b">
            <a:normAutofit/>
          </a:bodyPr>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67805B5-E682-1E47-8E90-BAD041F72DC6}"/>
              </a:ext>
            </a:extLst>
          </p:cNvPr>
          <p:cNvSpPr>
            <a:spLocks noGrp="1"/>
          </p:cNvSpPr>
          <p:nvPr>
            <p:ph sz="half" idx="2"/>
          </p:nvPr>
        </p:nvSpPr>
        <p:spPr>
          <a:xfrm>
            <a:off x="629842" y="2107097"/>
            <a:ext cx="3868340" cy="4082567"/>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45F1E25-6D51-174D-9B11-ED7DED0E2209}"/>
              </a:ext>
            </a:extLst>
          </p:cNvPr>
          <p:cNvSpPr>
            <a:spLocks noGrp="1"/>
          </p:cNvSpPr>
          <p:nvPr>
            <p:ph type="body" sz="quarter" idx="3"/>
          </p:nvPr>
        </p:nvSpPr>
        <p:spPr>
          <a:xfrm>
            <a:off x="4629150" y="1185864"/>
            <a:ext cx="3887391" cy="823912"/>
          </a:xfrm>
        </p:spPr>
        <p:txBody>
          <a:bodyPr anchor="b">
            <a:normAutofit/>
          </a:bodyPr>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1972E23-216D-AC46-BA1B-AD4EC64A1D43}"/>
              </a:ext>
            </a:extLst>
          </p:cNvPr>
          <p:cNvSpPr>
            <a:spLocks noGrp="1"/>
          </p:cNvSpPr>
          <p:nvPr>
            <p:ph sz="quarter" idx="4"/>
          </p:nvPr>
        </p:nvSpPr>
        <p:spPr>
          <a:xfrm>
            <a:off x="4629150" y="2107097"/>
            <a:ext cx="3887391" cy="4082567"/>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4F9973E-8DC9-C048-B217-F2845AFFA04C}"/>
              </a:ext>
            </a:extLst>
          </p:cNvPr>
          <p:cNvSpPr>
            <a:spLocks noGrp="1"/>
          </p:cNvSpPr>
          <p:nvPr>
            <p:ph type="dt" sz="half" idx="10"/>
          </p:nvPr>
        </p:nvSpPr>
        <p:spPr/>
        <p:txBody>
          <a:bodyPr/>
          <a:lstStyle/>
          <a:p>
            <a:fld id="{D43D8344-9788-5642-AD3C-9EF9AE0E1A96}" type="datetime1">
              <a:rPr kumimoji="1" lang="ja-JP" altLang="en-US" smtClean="0"/>
              <a:t>2026/3/24</a:t>
            </a:fld>
            <a:endParaRPr kumimoji="1" lang="ja-JP" altLang="en-US"/>
          </a:p>
        </p:txBody>
      </p:sp>
      <p:sp>
        <p:nvSpPr>
          <p:cNvPr id="8" name="フッター プレースホルダー 7">
            <a:extLst>
              <a:ext uri="{FF2B5EF4-FFF2-40B4-BE49-F238E27FC236}">
                <a16:creationId xmlns:a16="http://schemas.microsoft.com/office/drawing/2014/main" id="{AD0C389F-9834-8C44-BDFD-60BA37ACE76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A5DFB0D-8435-4C41-9436-031F511C2D0A}"/>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20661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0E4DB5-A719-BF4F-BC21-C3797DD9F2C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013009A-EA91-274C-BA8C-5576DB2A08CD}"/>
              </a:ext>
            </a:extLst>
          </p:cNvPr>
          <p:cNvSpPr>
            <a:spLocks noGrp="1"/>
          </p:cNvSpPr>
          <p:nvPr>
            <p:ph type="dt" sz="half" idx="10"/>
          </p:nvPr>
        </p:nvSpPr>
        <p:spPr/>
        <p:txBody>
          <a:bodyPr/>
          <a:lstStyle/>
          <a:p>
            <a:fld id="{570FD6D7-76A8-CE46-8735-4735DAA68751}" type="datetime1">
              <a:rPr kumimoji="1" lang="ja-JP" altLang="en-US" smtClean="0"/>
              <a:t>2026/3/24</a:t>
            </a:fld>
            <a:endParaRPr kumimoji="1" lang="ja-JP" altLang="en-US"/>
          </a:p>
        </p:txBody>
      </p:sp>
      <p:sp>
        <p:nvSpPr>
          <p:cNvPr id="4" name="フッター プレースホルダー 3">
            <a:extLst>
              <a:ext uri="{FF2B5EF4-FFF2-40B4-BE49-F238E27FC236}">
                <a16:creationId xmlns:a16="http://schemas.microsoft.com/office/drawing/2014/main" id="{E8EF46CC-D20B-464B-BB87-AAD29C30642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9159BC8-B6D3-DF40-9C44-DDD9E3372983}"/>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132282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E6F2BDD-51F0-D144-BA92-2B5FD5C6339E}"/>
              </a:ext>
            </a:extLst>
          </p:cNvPr>
          <p:cNvSpPr>
            <a:spLocks noGrp="1"/>
          </p:cNvSpPr>
          <p:nvPr>
            <p:ph type="dt" sz="half" idx="10"/>
          </p:nvPr>
        </p:nvSpPr>
        <p:spPr/>
        <p:txBody>
          <a:bodyPr/>
          <a:lstStyle/>
          <a:p>
            <a:fld id="{B96F9EC3-1160-744D-9272-AED2062A7492}" type="datetime1">
              <a:rPr kumimoji="1" lang="ja-JP" altLang="en-US" smtClean="0"/>
              <a:t>2026/3/24</a:t>
            </a:fld>
            <a:endParaRPr kumimoji="1" lang="ja-JP" altLang="en-US"/>
          </a:p>
        </p:txBody>
      </p:sp>
      <p:sp>
        <p:nvSpPr>
          <p:cNvPr id="3" name="フッター プレースホルダー 2">
            <a:extLst>
              <a:ext uri="{FF2B5EF4-FFF2-40B4-BE49-F238E27FC236}">
                <a16:creationId xmlns:a16="http://schemas.microsoft.com/office/drawing/2014/main" id="{8112224B-1522-4547-AF82-B137F687EF3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D55C12-397C-3B49-9D1F-A2042711D940}"/>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322743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B6AA2F-ABC7-0949-8DB7-4FCAC043FE2C}"/>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2C0053B-83E1-0C46-80D9-1772242D057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FEFFFC7-0F37-594E-80E0-6703FFDDC54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09F9A7F-BF09-CF44-9C4C-8CE946038F16}"/>
              </a:ext>
            </a:extLst>
          </p:cNvPr>
          <p:cNvSpPr>
            <a:spLocks noGrp="1"/>
          </p:cNvSpPr>
          <p:nvPr>
            <p:ph type="dt" sz="half" idx="10"/>
          </p:nvPr>
        </p:nvSpPr>
        <p:spPr/>
        <p:txBody>
          <a:bodyPr/>
          <a:lstStyle/>
          <a:p>
            <a:fld id="{4E6BA034-7A2E-0A4F-929D-607FC144BBE2}"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4DA80626-FB76-A846-9AFF-1DD906993D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910C0B1-5309-FE4A-BCC8-7B7BCD86C03F}"/>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1212266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6F040C-0D4B-1940-BCDF-B3822528C492}"/>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F48B6F6-3DA2-C347-90E4-D1E751FC8C5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F01AEBA-60FB-874C-982E-696B0E3B441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B1F7FCF-1C34-1A4B-8F6E-BAC31E3E04E1}"/>
              </a:ext>
            </a:extLst>
          </p:cNvPr>
          <p:cNvSpPr>
            <a:spLocks noGrp="1"/>
          </p:cNvSpPr>
          <p:nvPr>
            <p:ph type="dt" sz="half" idx="10"/>
          </p:nvPr>
        </p:nvSpPr>
        <p:spPr/>
        <p:txBody>
          <a:bodyPr/>
          <a:lstStyle/>
          <a:p>
            <a:fld id="{46A83B29-448E-4348-8270-2A93DD4E61CE}"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F6681C93-C35A-B046-9FF5-7B1DA740ED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BBA727-9A78-794C-81F0-AEBE2B8FE462}"/>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507197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B85F44B2-54C0-A643-9B79-B153752011A6}"/>
              </a:ext>
            </a:extLst>
          </p:cNvPr>
          <p:cNvSpPr/>
          <p:nvPr/>
        </p:nvSpPr>
        <p:spPr>
          <a:xfrm>
            <a:off x="0" y="0"/>
            <a:ext cx="9144000" cy="1083365"/>
          </a:xfrm>
          <a:prstGeom prst="rect">
            <a:avLst/>
          </a:prstGeom>
          <a:solidFill>
            <a:schemeClr val="accent2">
              <a:lumMod val="20000"/>
              <a:lumOff val="80000"/>
              <a:alpha val="70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タイトル プレースホルダー 1">
            <a:extLst>
              <a:ext uri="{FF2B5EF4-FFF2-40B4-BE49-F238E27FC236}">
                <a16:creationId xmlns:a16="http://schemas.microsoft.com/office/drawing/2014/main" id="{FD66E361-43BC-2A44-A202-2758D5530ADC}"/>
              </a:ext>
            </a:extLst>
          </p:cNvPr>
          <p:cNvSpPr>
            <a:spLocks noGrp="1"/>
          </p:cNvSpPr>
          <p:nvPr>
            <p:ph type="title"/>
          </p:nvPr>
        </p:nvSpPr>
        <p:spPr>
          <a:xfrm>
            <a:off x="628650" y="188844"/>
            <a:ext cx="7886700" cy="77525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08D515-4802-A54B-9510-8ABC3F3ADD99}"/>
              </a:ext>
            </a:extLst>
          </p:cNvPr>
          <p:cNvSpPr>
            <a:spLocks noGrp="1"/>
          </p:cNvSpPr>
          <p:nvPr>
            <p:ph type="body" idx="1"/>
          </p:nvPr>
        </p:nvSpPr>
        <p:spPr>
          <a:xfrm>
            <a:off x="628650" y="1272209"/>
            <a:ext cx="7886700" cy="4904755"/>
          </a:xfrm>
          <a:prstGeom prst="rect">
            <a:avLst/>
          </a:prstGeom>
        </p:spPr>
        <p:txBody>
          <a:bodyPr vert="horz" lIns="91440" tIns="45720" rIns="91440" bIns="4572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8C7A2A-2E3D-6A45-8EF8-62F8ECBBCB2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607396D-6532-F541-868E-2E9D2FC3C382}"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18E725EC-5D26-854C-BFC5-6982826F7E9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99E5CCD-3011-8E46-87D4-2732124CF5BC}"/>
              </a:ext>
            </a:extLst>
          </p:cNvPr>
          <p:cNvSpPr>
            <a:spLocks noGrp="1"/>
          </p:cNvSpPr>
          <p:nvPr>
            <p:ph type="sldNum" sz="quarter" idx="4"/>
          </p:nvPr>
        </p:nvSpPr>
        <p:spPr>
          <a:xfrm>
            <a:off x="692509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201763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defTabSz="685800" rtl="0" eaLnBrk="1" latinLnBrk="0" hangingPunct="1">
        <a:lnSpc>
          <a:spcPct val="90000"/>
        </a:lnSpc>
        <a:spcBef>
          <a:spcPct val="0"/>
        </a:spcBef>
        <a:buNone/>
        <a:defRPr kumimoji="1" sz="3300" b="1" kern="1200">
          <a:solidFill>
            <a:schemeClr val="tx1"/>
          </a:solidFill>
          <a:latin typeface="+mj-lt"/>
          <a:ea typeface="+mj-ea"/>
          <a:cs typeface="+mj-cs"/>
        </a:defRPr>
      </a:lvl1pPr>
    </p:titleStyle>
    <p:bodyStyle>
      <a:lvl1pPr marL="357188" indent="-357188" algn="l" defTabSz="685800" rtl="0" eaLnBrk="1" latinLnBrk="0" hangingPunct="1">
        <a:lnSpc>
          <a:spcPct val="90000"/>
        </a:lnSpc>
        <a:spcBef>
          <a:spcPts val="750"/>
        </a:spcBef>
        <a:buClr>
          <a:schemeClr val="accent3">
            <a:lumMod val="75000"/>
          </a:schemeClr>
        </a:buClr>
        <a:buFont typeface="ヒラギノ角ゴシック W3" panose="020B0400000000000000" pitchFamily="34" charset="-128"/>
        <a:buChar char="❖"/>
        <a:tabLst/>
        <a:defRPr kumimoji="1" sz="2100" kern="1200">
          <a:solidFill>
            <a:schemeClr val="tx1"/>
          </a:solidFill>
          <a:latin typeface="+mn-lt"/>
          <a:ea typeface="+mn-ea"/>
          <a:cs typeface="+mn-cs"/>
        </a:defRPr>
      </a:lvl1pPr>
      <a:lvl2pPr marL="714375" indent="-371475" algn="l" defTabSz="685800" rtl="0" eaLnBrk="1" latinLnBrk="0" hangingPunct="1">
        <a:lnSpc>
          <a:spcPct val="90000"/>
        </a:lnSpc>
        <a:spcBef>
          <a:spcPts val="375"/>
        </a:spcBef>
        <a:buClr>
          <a:schemeClr val="accent3">
            <a:lumMod val="75000"/>
          </a:schemeClr>
        </a:buClr>
        <a:buFont typeface="ヒラギノ角ゴシック W3" panose="020B0400000000000000" pitchFamily="34" charset="-128"/>
        <a:buChar char="◇"/>
        <a:tabLst/>
        <a:defRPr kumimoji="1" sz="1800" kern="1200">
          <a:solidFill>
            <a:schemeClr val="tx1"/>
          </a:solidFill>
          <a:latin typeface="+mn-lt"/>
          <a:ea typeface="+mn-ea"/>
          <a:cs typeface="+mn-cs"/>
        </a:defRPr>
      </a:lvl2pPr>
      <a:lvl3pPr marL="981075" indent="-295275" algn="l" defTabSz="685800" rtl="0" eaLnBrk="1" latinLnBrk="0" hangingPunct="1">
        <a:lnSpc>
          <a:spcPct val="90000"/>
        </a:lnSpc>
        <a:spcBef>
          <a:spcPts val="375"/>
        </a:spcBef>
        <a:buClr>
          <a:schemeClr val="accent3">
            <a:lumMod val="75000"/>
          </a:schemeClr>
        </a:buClr>
        <a:buFont typeface="Wingdings" pitchFamily="2" charset="2"/>
        <a:buChar char="u"/>
        <a:tabLst/>
        <a:defRPr kumimoji="1" sz="1500" kern="1200">
          <a:solidFill>
            <a:schemeClr val="tx1"/>
          </a:solidFill>
          <a:latin typeface="+mn-lt"/>
          <a:ea typeface="+mn-ea"/>
          <a:cs typeface="+mn-cs"/>
        </a:defRPr>
      </a:lvl3pPr>
      <a:lvl4pPr marL="1371600" indent="-342900" algn="l" defTabSz="685800" rtl="0" eaLnBrk="1" latinLnBrk="0" hangingPunct="1">
        <a:lnSpc>
          <a:spcPct val="90000"/>
        </a:lnSpc>
        <a:spcBef>
          <a:spcPts val="375"/>
        </a:spcBef>
        <a:buClr>
          <a:schemeClr val="accent3">
            <a:lumMod val="75000"/>
          </a:schemeClr>
        </a:buClr>
        <a:buFont typeface="Wingdings" pitchFamily="2" charset="2"/>
        <a:buChar char="p"/>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3">
            <a:lumMod val="75000"/>
          </a:schemeClr>
        </a:buClr>
        <a:buFont typeface="Wingdings" pitchFamily="2" charset="2"/>
        <a:buChar char="n"/>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4CBB1B-9545-2F41-BA80-0EF1F9F6E46B}"/>
              </a:ext>
            </a:extLst>
          </p:cNvPr>
          <p:cNvSpPr>
            <a:spLocks noGrp="1"/>
          </p:cNvSpPr>
          <p:nvPr>
            <p:ph type="ctrTitle"/>
          </p:nvPr>
        </p:nvSpPr>
        <p:spPr/>
        <p:txBody>
          <a:bodyPr>
            <a:normAutofit/>
          </a:bodyPr>
          <a:lstStyle/>
          <a:p>
            <a:r>
              <a:rPr kumimoji="1" lang="ja-JP" altLang="en-US">
                <a:latin typeface="Yu Gothic" panose="020B0400000000000000" pitchFamily="34" charset="-128"/>
                <a:ea typeface="Yu Gothic" panose="020B0400000000000000" pitchFamily="34" charset="-128"/>
              </a:rPr>
              <a:t>原子力災害医療の</a:t>
            </a:r>
            <a:br>
              <a:rPr kumimoji="1" lang="en-US" altLang="ja-JP" dirty="0">
                <a:latin typeface="Yu Gothic" panose="020B0400000000000000" pitchFamily="34" charset="-128"/>
                <a:ea typeface="Yu Gothic" panose="020B0400000000000000" pitchFamily="34" charset="-128"/>
              </a:rPr>
            </a:br>
            <a:r>
              <a:rPr kumimoji="1" lang="ja-JP" altLang="en-US">
                <a:latin typeface="Yu Gothic" panose="020B0400000000000000" pitchFamily="34" charset="-128"/>
                <a:ea typeface="Yu Gothic" panose="020B0400000000000000" pitchFamily="34" charset="-128"/>
              </a:rPr>
              <a:t>最新動向</a:t>
            </a:r>
          </a:p>
        </p:txBody>
      </p:sp>
      <p:sp>
        <p:nvSpPr>
          <p:cNvPr id="7" name="字幕 6">
            <a:extLst>
              <a:ext uri="{FF2B5EF4-FFF2-40B4-BE49-F238E27FC236}">
                <a16:creationId xmlns:a16="http://schemas.microsoft.com/office/drawing/2014/main" id="{D9C81DCC-9CD0-169E-F780-AFA1ADCE02FA}"/>
              </a:ext>
            </a:extLst>
          </p:cNvPr>
          <p:cNvSpPr>
            <a:spLocks noGrp="1"/>
          </p:cNvSpPr>
          <p:nvPr>
            <p:ph type="subTitle" idx="1"/>
          </p:nvPr>
        </p:nvSpPr>
        <p:spPr/>
        <p:txBody>
          <a:bodyPr/>
          <a:lstStyle/>
          <a:p>
            <a:r>
              <a:rPr lang="ja-JP" altLang="en-US">
                <a:latin typeface="Yu Gothic" panose="020B0400000000000000" pitchFamily="34" charset="-128"/>
                <a:ea typeface="Yu Gothic" panose="020B0400000000000000" pitchFamily="34" charset="-128"/>
              </a:rPr>
              <a:t>原子力災害医療　専門研修</a:t>
            </a:r>
            <a:endParaRPr lang="en-US" altLang="ja-JP" dirty="0">
              <a:latin typeface="Yu Gothic" panose="020B0400000000000000" pitchFamily="34" charset="-128"/>
              <a:ea typeface="Yu Gothic" panose="020B0400000000000000" pitchFamily="34" charset="-128"/>
            </a:endParaRPr>
          </a:p>
          <a:p>
            <a:r>
              <a:rPr lang="ja-JP" altLang="en-US">
                <a:latin typeface="Yu Gothic" panose="020B0400000000000000" pitchFamily="34" charset="-128"/>
                <a:ea typeface="Yu Gothic" panose="020B0400000000000000" pitchFamily="34" charset="-128"/>
              </a:rPr>
              <a:t>中核人材技能維持研修</a:t>
            </a:r>
            <a:r>
              <a:rPr lang="en-US" altLang="ja-JP" dirty="0">
                <a:latin typeface="Yu Gothic" panose="020B0400000000000000" pitchFamily="34" charset="-128"/>
                <a:ea typeface="Yu Gothic" panose="020B0400000000000000" pitchFamily="34" charset="-128"/>
              </a:rPr>
              <a:t>-4</a:t>
            </a:r>
            <a:endParaRPr lang="ja-JP" altLang="en-US">
              <a:latin typeface="Yu Gothic" panose="020B0400000000000000" pitchFamily="34" charset="-128"/>
              <a:ea typeface="Yu Gothic" panose="020B0400000000000000" pitchFamily="34" charset="-128"/>
            </a:endParaRPr>
          </a:p>
        </p:txBody>
      </p:sp>
      <p:sp>
        <p:nvSpPr>
          <p:cNvPr id="3" name="テキスト ボックス 4">
            <a:extLst>
              <a:ext uri="{FF2B5EF4-FFF2-40B4-BE49-F238E27FC236}">
                <a16:creationId xmlns:a16="http://schemas.microsoft.com/office/drawing/2014/main" id="{0CDC06EF-2458-774E-AD48-F2B56F01F16A}"/>
              </a:ext>
            </a:extLst>
          </p:cNvPr>
          <p:cNvSpPr txBox="1"/>
          <p:nvPr/>
        </p:nvSpPr>
        <p:spPr>
          <a:xfrm>
            <a:off x="3884955" y="4743525"/>
            <a:ext cx="1374095" cy="369332"/>
          </a:xfrm>
          <a:prstGeom prst="rect">
            <a:avLst/>
          </a:prstGeom>
          <a:noFill/>
        </p:spPr>
        <p:txBody>
          <a:bodyPr wrap="none" lIns="91440" tIns="45720" rIns="91440" bIns="4572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a:ea typeface="游ゴシック"/>
              </a:rPr>
              <a:t>Ver.</a:t>
            </a:r>
            <a:r>
              <a:rPr lang="en-US" altLang="ja-JP">
                <a:ea typeface="游ゴシック"/>
              </a:rPr>
              <a:t>202603</a:t>
            </a:r>
            <a:endParaRPr kumimoji="1" lang="en-US" altLang="ja-JP">
              <a:ea typeface="游ゴシック"/>
            </a:endParaRPr>
          </a:p>
        </p:txBody>
      </p:sp>
    </p:spTree>
    <p:extLst>
      <p:ext uri="{BB962C8B-B14F-4D97-AF65-F5344CB8AC3E}">
        <p14:creationId xmlns:p14="http://schemas.microsoft.com/office/powerpoint/2010/main" val="104576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EAA23-7039-27A1-CEFE-58B7EB7960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E921FC-FE20-60F3-2481-D4DD286E388F}"/>
              </a:ext>
            </a:extLst>
          </p:cNvPr>
          <p:cNvSpPr>
            <a:spLocks noGrp="1"/>
          </p:cNvSpPr>
          <p:nvPr>
            <p:ph type="ctrTitle"/>
          </p:nvPr>
        </p:nvSpPr>
        <p:spPr>
          <a:xfrm>
            <a:off x="45720" y="1122363"/>
            <a:ext cx="9052560" cy="2387600"/>
          </a:xfrm>
        </p:spPr>
        <p:txBody>
          <a:bodyPr>
            <a:normAutofit/>
          </a:bodyPr>
          <a:lstStyle/>
          <a:p>
            <a:r>
              <a:rPr kumimoji="1" lang="ja-JP" altLang="en-US" sz="3200" dirty="0">
                <a:latin typeface="Yu Gothic" panose="020B0400000000000000" pitchFamily="34" charset="-128"/>
                <a:ea typeface="Yu Gothic" panose="020B0400000000000000" pitchFamily="34" charset="-128"/>
              </a:rPr>
              <a:t>３．原子力災害対策指針と</a:t>
            </a:r>
            <a:br>
              <a:rPr kumimoji="1" lang="ja-JP" altLang="en-US" sz="3200" dirty="0">
                <a:latin typeface="Yu Gothic" panose="020B0400000000000000" pitchFamily="34" charset="-128"/>
                <a:ea typeface="Yu Gothic" panose="020B0400000000000000" pitchFamily="34" charset="-128"/>
              </a:rPr>
            </a:br>
            <a:r>
              <a:rPr kumimoji="1" lang="ja-JP" altLang="en-US" sz="3200" dirty="0">
                <a:latin typeface="Yu Gothic" panose="020B0400000000000000" pitchFamily="34" charset="-128"/>
                <a:ea typeface="Yu Gothic" panose="020B0400000000000000" pitchFamily="34" charset="-128"/>
              </a:rPr>
              <a:t>原子力災害拠点病院の役割及び指定要件の改正</a:t>
            </a:r>
          </a:p>
        </p:txBody>
      </p:sp>
    </p:spTree>
    <p:extLst>
      <p:ext uri="{BB962C8B-B14F-4D97-AF65-F5344CB8AC3E}">
        <p14:creationId xmlns:p14="http://schemas.microsoft.com/office/powerpoint/2010/main" val="624259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AD8B2-A343-46A5-9042-D506105563DE}"/>
            </a:ext>
          </a:extLst>
        </p:cNvPr>
        <p:cNvGrpSpPr/>
        <p:nvPr/>
      </p:nvGrpSpPr>
      <p:grpSpPr>
        <a:xfrm>
          <a:off x="0" y="0"/>
          <a:ext cx="0" cy="0"/>
          <a:chOff x="0" y="0"/>
          <a:chExt cx="0" cy="0"/>
        </a:xfrm>
      </p:grpSpPr>
      <p:pic>
        <p:nvPicPr>
          <p:cNvPr id="8" name="図 7">
            <a:extLst>
              <a:ext uri="{FF2B5EF4-FFF2-40B4-BE49-F238E27FC236}">
                <a16:creationId xmlns:a16="http://schemas.microsoft.com/office/drawing/2014/main" id="{AC7CEFD7-648D-68D0-8A2D-C7F3BFC8499C}"/>
              </a:ext>
            </a:extLst>
          </p:cNvPr>
          <p:cNvPicPr>
            <a:picLocks noChangeAspect="1"/>
          </p:cNvPicPr>
          <p:nvPr/>
        </p:nvPicPr>
        <p:blipFill>
          <a:blip r:embed="rId3"/>
          <a:stretch>
            <a:fillRect/>
          </a:stretch>
        </p:blipFill>
        <p:spPr>
          <a:xfrm>
            <a:off x="292859" y="2978180"/>
            <a:ext cx="8653771" cy="1670455"/>
          </a:xfrm>
          <a:prstGeom prst="rect">
            <a:avLst/>
          </a:prstGeom>
        </p:spPr>
      </p:pic>
      <p:sp>
        <p:nvSpPr>
          <p:cNvPr id="5" name="タイトル 1">
            <a:extLst>
              <a:ext uri="{FF2B5EF4-FFF2-40B4-BE49-F238E27FC236}">
                <a16:creationId xmlns:a16="http://schemas.microsoft.com/office/drawing/2014/main" id="{BDB7E5CD-7E2B-4FB6-FACA-12C2BF177A32}"/>
              </a:ext>
            </a:extLst>
          </p:cNvPr>
          <p:cNvSpPr>
            <a:spLocks noGrp="1"/>
          </p:cNvSpPr>
          <p:nvPr>
            <p:ph type="title"/>
          </p:nvPr>
        </p:nvSpPr>
        <p:spPr>
          <a:xfrm>
            <a:off x="314325" y="185690"/>
            <a:ext cx="8515350" cy="775253"/>
          </a:xfrm>
        </p:spPr>
        <p:txBody>
          <a:bodyPr>
            <a:noAutofit/>
          </a:bodyPr>
          <a:lstStyle/>
          <a:p>
            <a:r>
              <a:rPr lang="ja-JP" altLang="en-US" sz="2800">
                <a:latin typeface="Yu Gothic" panose="020B0400000000000000" pitchFamily="34" charset="-128"/>
                <a:ea typeface="Yu Gothic" panose="020B0400000000000000" pitchFamily="34" charset="-128"/>
              </a:rPr>
              <a:t>３</a:t>
            </a:r>
            <a:r>
              <a:rPr lang="en-US" altLang="ja-JP" sz="2800" dirty="0">
                <a:latin typeface="Yu Gothic" panose="020B0400000000000000" pitchFamily="34" charset="-128"/>
                <a:ea typeface="Yu Gothic" panose="020B0400000000000000" pitchFamily="34" charset="-128"/>
              </a:rPr>
              <a:t>-1</a:t>
            </a:r>
            <a:r>
              <a:rPr lang="ja-JP" altLang="en-US" sz="2800">
                <a:latin typeface="Yu Gothic" panose="020B0400000000000000" pitchFamily="34" charset="-128"/>
                <a:ea typeface="Yu Gothic" panose="020B0400000000000000" pitchFamily="34" charset="-128"/>
              </a:rPr>
              <a:t>．原子力災害対策指針と</a:t>
            </a:r>
            <a:br>
              <a:rPr lang="en-US" altLang="ja-JP" sz="2800" dirty="0">
                <a:latin typeface="Yu Gothic" panose="020B0400000000000000" pitchFamily="34" charset="-128"/>
                <a:ea typeface="Yu Gothic" panose="020B0400000000000000" pitchFamily="34" charset="-128"/>
              </a:rPr>
            </a:br>
            <a:r>
              <a:rPr lang="ja-JP" altLang="en-US" sz="2800">
                <a:latin typeface="Yu Gothic" panose="020B0400000000000000" pitchFamily="34" charset="-128"/>
                <a:ea typeface="Yu Gothic" panose="020B0400000000000000" pitchFamily="34" charset="-128"/>
              </a:rPr>
              <a:t>原子力災害拠点病院の役割及び指定要件の改正</a:t>
            </a:r>
            <a:endParaRPr kumimoji="1" lang="ja-JP" altLang="en-US" sz="2800" dirty="0">
              <a:latin typeface="Yu Gothic" panose="020B0400000000000000" pitchFamily="34" charset="-128"/>
              <a:ea typeface="Yu Gothic" panose="020B0400000000000000" pitchFamily="34" charset="-128"/>
            </a:endParaRPr>
          </a:p>
        </p:txBody>
      </p:sp>
      <p:sp>
        <p:nvSpPr>
          <p:cNvPr id="2" name="テキスト ボックス 1">
            <a:extLst>
              <a:ext uri="{FF2B5EF4-FFF2-40B4-BE49-F238E27FC236}">
                <a16:creationId xmlns:a16="http://schemas.microsoft.com/office/drawing/2014/main" id="{6C9231B6-0B88-2D5A-ADA2-67CFD742CC63}"/>
              </a:ext>
            </a:extLst>
          </p:cNvPr>
          <p:cNvSpPr txBox="1"/>
          <p:nvPr/>
        </p:nvSpPr>
        <p:spPr>
          <a:xfrm>
            <a:off x="7718109" y="0"/>
            <a:ext cx="1311578" cy="369332"/>
          </a:xfrm>
          <a:prstGeom prst="rect">
            <a:avLst/>
          </a:prstGeom>
          <a:noFill/>
        </p:spPr>
        <p:txBody>
          <a:bodyPr wrap="none" rtlCol="0">
            <a:spAutoFit/>
          </a:bodyPr>
          <a:lstStyle/>
          <a:p>
            <a:r>
              <a:rPr kumimoji="1" lang="en-US" altLang="ja-JP" dirty="0"/>
              <a:t>2025</a:t>
            </a:r>
            <a:r>
              <a:rPr kumimoji="1" lang="ja-JP" altLang="en-US"/>
              <a:t>年</a:t>
            </a:r>
            <a:r>
              <a:rPr lang="en-US" altLang="ja-JP" dirty="0"/>
              <a:t>7</a:t>
            </a:r>
            <a:r>
              <a:rPr kumimoji="1" lang="ja-JP" altLang="en-US"/>
              <a:t>月</a:t>
            </a:r>
            <a:endParaRPr kumimoji="1" lang="ja-JP" altLang="en-US" dirty="0"/>
          </a:p>
        </p:txBody>
      </p:sp>
      <p:sp>
        <p:nvSpPr>
          <p:cNvPr id="3" name="スライド番号プレースホルダー 3">
            <a:extLst>
              <a:ext uri="{FF2B5EF4-FFF2-40B4-BE49-F238E27FC236}">
                <a16:creationId xmlns:a16="http://schemas.microsoft.com/office/drawing/2014/main" id="{76A98077-6977-4439-E38E-146E5117A377}"/>
              </a:ext>
            </a:extLst>
          </p:cNvPr>
          <p:cNvSpPr>
            <a:spLocks noGrp="1"/>
          </p:cNvSpPr>
          <p:nvPr>
            <p:ph type="sldNum" sz="quarter" idx="12"/>
          </p:nvPr>
        </p:nvSpPr>
        <p:spPr>
          <a:xfrm>
            <a:off x="6925090" y="6356351"/>
            <a:ext cx="2057400" cy="365125"/>
          </a:xfrm>
        </p:spPr>
        <p:txBody>
          <a:bodyPr/>
          <a:lstStyle/>
          <a:p>
            <a:fld id="{58DD1769-DAE9-6C4E-82F4-B62273FFA290}" type="slidenum">
              <a:rPr kumimoji="1" lang="ja-JP" altLang="en-US" smtClean="0"/>
              <a:t>3</a:t>
            </a:fld>
            <a:endParaRPr kumimoji="1" lang="ja-JP" altLang="en-US" dirty="0"/>
          </a:p>
        </p:txBody>
      </p:sp>
      <p:sp>
        <p:nvSpPr>
          <p:cNvPr id="4" name="コンテンツ プレースホルダー 2">
            <a:extLst>
              <a:ext uri="{FF2B5EF4-FFF2-40B4-BE49-F238E27FC236}">
                <a16:creationId xmlns:a16="http://schemas.microsoft.com/office/drawing/2014/main" id="{49B6C81C-92A4-38FA-B513-6CEBF72A3302}"/>
              </a:ext>
            </a:extLst>
          </p:cNvPr>
          <p:cNvSpPr txBox="1">
            <a:spLocks/>
          </p:cNvSpPr>
          <p:nvPr/>
        </p:nvSpPr>
        <p:spPr>
          <a:xfrm>
            <a:off x="257109" y="1326399"/>
            <a:ext cx="8714326" cy="749104"/>
          </a:xfrm>
          <a:prstGeom prst="rect">
            <a:avLst/>
          </a:prstGeom>
        </p:spPr>
        <p:txBody>
          <a:bodyPr vert="horz" lIns="91440" tIns="45720" rIns="91440" bIns="45720" rtlCol="0">
            <a:noAutofit/>
          </a:bodyPr>
          <a:lstStyle>
            <a:lvl1pPr marL="357188" indent="-357188" algn="l" defTabSz="685800" rtl="0" eaLnBrk="1" latinLnBrk="0" hangingPunct="1">
              <a:lnSpc>
                <a:spcPct val="90000"/>
              </a:lnSpc>
              <a:spcBef>
                <a:spcPts val="750"/>
              </a:spcBef>
              <a:buClr>
                <a:schemeClr val="accent3">
                  <a:lumMod val="75000"/>
                </a:schemeClr>
              </a:buClr>
              <a:buFont typeface="ヒラギノ角ゴシック W3" panose="020B0400000000000000" pitchFamily="34" charset="-128"/>
              <a:buChar char="❖"/>
              <a:tabLst/>
              <a:defRPr kumimoji="1" sz="2100" kern="1200">
                <a:solidFill>
                  <a:schemeClr val="tx1"/>
                </a:solidFill>
                <a:latin typeface="+mn-lt"/>
                <a:ea typeface="+mn-ea"/>
                <a:cs typeface="+mn-cs"/>
              </a:defRPr>
            </a:lvl1pPr>
            <a:lvl2pPr marL="714375" indent="-371475" algn="l" defTabSz="685800" rtl="0" eaLnBrk="1" latinLnBrk="0" hangingPunct="1">
              <a:lnSpc>
                <a:spcPct val="90000"/>
              </a:lnSpc>
              <a:spcBef>
                <a:spcPts val="375"/>
              </a:spcBef>
              <a:buClr>
                <a:schemeClr val="accent3">
                  <a:lumMod val="75000"/>
                </a:schemeClr>
              </a:buClr>
              <a:buFont typeface="ヒラギノ角ゴシック W3" panose="020B0400000000000000" pitchFamily="34" charset="-128"/>
              <a:buChar char="◇"/>
              <a:tabLst/>
              <a:defRPr kumimoji="1" sz="1800" kern="1200">
                <a:solidFill>
                  <a:schemeClr val="tx1"/>
                </a:solidFill>
                <a:latin typeface="+mn-lt"/>
                <a:ea typeface="+mn-ea"/>
                <a:cs typeface="+mn-cs"/>
              </a:defRPr>
            </a:lvl2pPr>
            <a:lvl3pPr marL="981075" indent="-295275" algn="l" defTabSz="685800" rtl="0" eaLnBrk="1" latinLnBrk="0" hangingPunct="1">
              <a:lnSpc>
                <a:spcPct val="90000"/>
              </a:lnSpc>
              <a:spcBef>
                <a:spcPts val="375"/>
              </a:spcBef>
              <a:buClr>
                <a:schemeClr val="accent3">
                  <a:lumMod val="75000"/>
                </a:schemeClr>
              </a:buClr>
              <a:buFont typeface="Wingdings" pitchFamily="2" charset="2"/>
              <a:buChar char="u"/>
              <a:tabLst/>
              <a:defRPr kumimoji="1" sz="1500" kern="1200">
                <a:solidFill>
                  <a:schemeClr val="tx1"/>
                </a:solidFill>
                <a:latin typeface="+mn-lt"/>
                <a:ea typeface="+mn-ea"/>
                <a:cs typeface="+mn-cs"/>
              </a:defRPr>
            </a:lvl3pPr>
            <a:lvl4pPr marL="1371600" indent="-342900" algn="l" defTabSz="685800" rtl="0" eaLnBrk="1" latinLnBrk="0" hangingPunct="1">
              <a:lnSpc>
                <a:spcPct val="90000"/>
              </a:lnSpc>
              <a:spcBef>
                <a:spcPts val="375"/>
              </a:spcBef>
              <a:buClr>
                <a:schemeClr val="accent3">
                  <a:lumMod val="75000"/>
                </a:schemeClr>
              </a:buClr>
              <a:buFont typeface="Wingdings" pitchFamily="2" charset="2"/>
              <a:buChar char="p"/>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3">
                  <a:lumMod val="75000"/>
                </a:schemeClr>
              </a:buClr>
              <a:buFont typeface="Wingdings" pitchFamily="2" charset="2"/>
              <a:buChar char="n"/>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b="1" dirty="0"/>
              <a:t>原子力災害医療協力機関を国が指定する枠組みの新設</a:t>
            </a:r>
          </a:p>
        </p:txBody>
      </p:sp>
      <p:sp>
        <p:nvSpPr>
          <p:cNvPr id="6" name="コンテンツ プレースホルダー 2">
            <a:extLst>
              <a:ext uri="{FF2B5EF4-FFF2-40B4-BE49-F238E27FC236}">
                <a16:creationId xmlns:a16="http://schemas.microsoft.com/office/drawing/2014/main" id="{A1FA9B56-A9D1-0164-9B8B-D23BFC0AA59F}"/>
              </a:ext>
            </a:extLst>
          </p:cNvPr>
          <p:cNvSpPr txBox="1">
            <a:spLocks/>
          </p:cNvSpPr>
          <p:nvPr/>
        </p:nvSpPr>
        <p:spPr>
          <a:xfrm>
            <a:off x="257109" y="5029219"/>
            <a:ext cx="5056094" cy="501214"/>
          </a:xfrm>
          <a:prstGeom prst="rect">
            <a:avLst/>
          </a:prstGeom>
        </p:spPr>
        <p:txBody>
          <a:bodyPr vert="horz" lIns="91440" tIns="45720" rIns="91440" bIns="45720" rtlCol="0">
            <a:noAutofit/>
          </a:bodyPr>
          <a:lstStyle>
            <a:lvl1pPr marL="357188" indent="-357188" algn="l" defTabSz="685800" rtl="0" eaLnBrk="1" latinLnBrk="0" hangingPunct="1">
              <a:lnSpc>
                <a:spcPct val="90000"/>
              </a:lnSpc>
              <a:spcBef>
                <a:spcPts val="750"/>
              </a:spcBef>
              <a:buClr>
                <a:schemeClr val="accent3">
                  <a:lumMod val="75000"/>
                </a:schemeClr>
              </a:buClr>
              <a:buFont typeface="ヒラギノ角ゴシック W3" panose="020B0400000000000000" pitchFamily="34" charset="-128"/>
              <a:buChar char="❖"/>
              <a:tabLst/>
              <a:defRPr kumimoji="1" sz="2100" kern="1200">
                <a:solidFill>
                  <a:schemeClr val="tx1"/>
                </a:solidFill>
                <a:latin typeface="+mn-lt"/>
                <a:ea typeface="+mn-ea"/>
                <a:cs typeface="+mn-cs"/>
              </a:defRPr>
            </a:lvl1pPr>
            <a:lvl2pPr marL="714375" indent="-371475" algn="l" defTabSz="685800" rtl="0" eaLnBrk="1" latinLnBrk="0" hangingPunct="1">
              <a:lnSpc>
                <a:spcPct val="90000"/>
              </a:lnSpc>
              <a:spcBef>
                <a:spcPts val="375"/>
              </a:spcBef>
              <a:buClr>
                <a:schemeClr val="accent3">
                  <a:lumMod val="75000"/>
                </a:schemeClr>
              </a:buClr>
              <a:buFont typeface="ヒラギノ角ゴシック W3" panose="020B0400000000000000" pitchFamily="34" charset="-128"/>
              <a:buChar char="◇"/>
              <a:tabLst/>
              <a:defRPr kumimoji="1" sz="1800" kern="1200">
                <a:solidFill>
                  <a:schemeClr val="tx1"/>
                </a:solidFill>
                <a:latin typeface="+mn-lt"/>
                <a:ea typeface="+mn-ea"/>
                <a:cs typeface="+mn-cs"/>
              </a:defRPr>
            </a:lvl2pPr>
            <a:lvl3pPr marL="981075" indent="-295275" algn="l" defTabSz="685800" rtl="0" eaLnBrk="1" latinLnBrk="0" hangingPunct="1">
              <a:lnSpc>
                <a:spcPct val="90000"/>
              </a:lnSpc>
              <a:spcBef>
                <a:spcPts val="375"/>
              </a:spcBef>
              <a:buClr>
                <a:schemeClr val="accent3">
                  <a:lumMod val="75000"/>
                </a:schemeClr>
              </a:buClr>
              <a:buFont typeface="Wingdings" pitchFamily="2" charset="2"/>
              <a:buChar char="u"/>
              <a:tabLst/>
              <a:defRPr kumimoji="1" sz="1500" kern="1200">
                <a:solidFill>
                  <a:schemeClr val="tx1"/>
                </a:solidFill>
                <a:latin typeface="+mn-lt"/>
                <a:ea typeface="+mn-ea"/>
                <a:cs typeface="+mn-cs"/>
              </a:defRPr>
            </a:lvl3pPr>
            <a:lvl4pPr marL="1371600" indent="-342900" algn="l" defTabSz="685800" rtl="0" eaLnBrk="1" latinLnBrk="0" hangingPunct="1">
              <a:lnSpc>
                <a:spcPct val="90000"/>
              </a:lnSpc>
              <a:spcBef>
                <a:spcPts val="375"/>
              </a:spcBef>
              <a:buClr>
                <a:schemeClr val="accent3">
                  <a:lumMod val="75000"/>
                </a:schemeClr>
              </a:buClr>
              <a:buFont typeface="Wingdings" pitchFamily="2" charset="2"/>
              <a:buChar char="p"/>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3">
                  <a:lumMod val="75000"/>
                </a:schemeClr>
              </a:buClr>
              <a:buFont typeface="Wingdings" pitchFamily="2" charset="2"/>
              <a:buChar char="n"/>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2000" b="1"/>
              <a:t>研修・訓練等の対象者の範囲が拡充</a:t>
            </a:r>
            <a:endParaRPr lang="ja-JP" altLang="en-US" sz="2000"/>
          </a:p>
        </p:txBody>
      </p:sp>
      <p:sp>
        <p:nvSpPr>
          <p:cNvPr id="12" name="テキスト ボックス 11">
            <a:extLst>
              <a:ext uri="{FF2B5EF4-FFF2-40B4-BE49-F238E27FC236}">
                <a16:creationId xmlns:a16="http://schemas.microsoft.com/office/drawing/2014/main" id="{62823F12-72F9-B6D3-BB3C-513F0F215DE0}"/>
              </a:ext>
            </a:extLst>
          </p:cNvPr>
          <p:cNvSpPr txBox="1"/>
          <p:nvPr/>
        </p:nvSpPr>
        <p:spPr>
          <a:xfrm>
            <a:off x="375916" y="1737372"/>
            <a:ext cx="8453758" cy="1200329"/>
          </a:xfrm>
          <a:prstGeom prst="rect">
            <a:avLst/>
          </a:prstGeom>
          <a:noFill/>
        </p:spPr>
        <p:txBody>
          <a:bodyPr wrap="square">
            <a:spAutoFit/>
          </a:bodyPr>
          <a:lstStyle/>
          <a:p>
            <a:r>
              <a:rPr lang="ja-JP" altLang="en-US" dirty="0"/>
              <a:t>・</a:t>
            </a:r>
            <a:r>
              <a:rPr lang="ja-JP" altLang="en-US" dirty="0">
                <a:solidFill>
                  <a:srgbClr val="000000"/>
                </a:solidFill>
                <a:latin typeface="Helvetica" pitchFamily="2" charset="0"/>
              </a:rPr>
              <a:t>令和５年に制定された、</a:t>
            </a:r>
            <a:r>
              <a:rPr lang="ja-JP" altLang="en-US" dirty="0"/>
              <a:t>甲状腺被ばく線量モニタリング実施マニュアルを</a:t>
            </a:r>
            <a:br>
              <a:rPr lang="en-US" altLang="ja-JP" dirty="0"/>
            </a:br>
            <a:r>
              <a:rPr lang="ja-JP" altLang="en-US" dirty="0"/>
              <a:t>　踏まえた実施体制等を整備するため、立地道府県等</a:t>
            </a:r>
            <a:r>
              <a:rPr lang="ja-JP" altLang="en-US" b="1" dirty="0"/>
              <a:t>以外の都県も含めて</a:t>
            </a:r>
            <a:r>
              <a:rPr lang="ja-JP" altLang="en-US" dirty="0"/>
              <a:t>、</a:t>
            </a:r>
            <a:br>
              <a:rPr lang="en-US" altLang="ja-JP" dirty="0"/>
            </a:br>
            <a:r>
              <a:rPr lang="ja-JP" altLang="en-US" dirty="0"/>
              <a:t>　</a:t>
            </a:r>
            <a:r>
              <a:rPr lang="ja-JP" altLang="en-US" dirty="0">
                <a:solidFill>
                  <a:srgbClr val="000000"/>
                </a:solidFill>
                <a:latin typeface="Helvetica" pitchFamily="2" charset="0"/>
              </a:rPr>
              <a:t>全国規模で活動体制を有する機関を、</a:t>
            </a:r>
            <a:r>
              <a:rPr lang="ja-JP" altLang="en-US" b="1" dirty="0">
                <a:solidFill>
                  <a:srgbClr val="000000"/>
                </a:solidFill>
                <a:latin typeface="Helvetica" pitchFamily="2" charset="0"/>
              </a:rPr>
              <a:t>国（原子力規制委員会）が協力機関</a:t>
            </a:r>
            <a:br>
              <a:rPr lang="en-US" altLang="ja-JP" b="1" dirty="0">
                <a:solidFill>
                  <a:srgbClr val="000000"/>
                </a:solidFill>
                <a:latin typeface="Helvetica" pitchFamily="2" charset="0"/>
              </a:rPr>
            </a:br>
            <a:r>
              <a:rPr lang="ja-JP" altLang="en-US" b="1" dirty="0">
                <a:solidFill>
                  <a:srgbClr val="000000"/>
                </a:solidFill>
                <a:latin typeface="Helvetica" pitchFamily="2" charset="0"/>
              </a:rPr>
              <a:t>　として指定する枠組み</a:t>
            </a:r>
            <a:r>
              <a:rPr lang="ja-JP" altLang="en-US" dirty="0">
                <a:solidFill>
                  <a:srgbClr val="000000"/>
                </a:solidFill>
                <a:latin typeface="Helvetica" pitchFamily="2" charset="0"/>
              </a:rPr>
              <a:t>が新たに追加となった。</a:t>
            </a:r>
          </a:p>
        </p:txBody>
      </p:sp>
      <p:sp>
        <p:nvSpPr>
          <p:cNvPr id="15" name="テキスト ボックス 14">
            <a:extLst>
              <a:ext uri="{FF2B5EF4-FFF2-40B4-BE49-F238E27FC236}">
                <a16:creationId xmlns:a16="http://schemas.microsoft.com/office/drawing/2014/main" id="{A78FDD92-BDA7-4D94-14FA-0FB940CC1CEE}"/>
              </a:ext>
            </a:extLst>
          </p:cNvPr>
          <p:cNvSpPr txBox="1"/>
          <p:nvPr/>
        </p:nvSpPr>
        <p:spPr>
          <a:xfrm>
            <a:off x="4883252" y="4277694"/>
            <a:ext cx="3765176" cy="369332"/>
          </a:xfrm>
          <a:prstGeom prst="rect">
            <a:avLst/>
          </a:prstGeom>
          <a:noFill/>
        </p:spPr>
        <p:txBody>
          <a:bodyPr wrap="square" rtlCol="0">
            <a:spAutoFit/>
          </a:bodyPr>
          <a:lstStyle/>
          <a:p>
            <a:r>
              <a:rPr kumimoji="1" lang="ja-JP" altLang="en-US" i="1" dirty="0">
                <a:solidFill>
                  <a:srgbClr val="FF0000"/>
                </a:solidFill>
              </a:rPr>
              <a:t>＊いずれか</a:t>
            </a:r>
            <a:r>
              <a:rPr kumimoji="1" lang="en-US" altLang="ja-JP" i="1" dirty="0">
                <a:solidFill>
                  <a:srgbClr val="FF0000"/>
                </a:solidFill>
              </a:rPr>
              <a:t>1</a:t>
            </a:r>
            <a:r>
              <a:rPr kumimoji="1" lang="ja-JP" altLang="en-US" i="1" dirty="0">
                <a:solidFill>
                  <a:srgbClr val="FF0000"/>
                </a:solidFill>
              </a:rPr>
              <a:t>項目以上を満たすこと</a:t>
            </a:r>
          </a:p>
        </p:txBody>
      </p:sp>
      <p:sp>
        <p:nvSpPr>
          <p:cNvPr id="16" name="テキスト ボックス 15">
            <a:extLst>
              <a:ext uri="{FF2B5EF4-FFF2-40B4-BE49-F238E27FC236}">
                <a16:creationId xmlns:a16="http://schemas.microsoft.com/office/drawing/2014/main" id="{AE1AAEE6-349F-960A-2E21-363D0956A27C}"/>
              </a:ext>
            </a:extLst>
          </p:cNvPr>
          <p:cNvSpPr txBox="1"/>
          <p:nvPr/>
        </p:nvSpPr>
        <p:spPr>
          <a:xfrm>
            <a:off x="375916" y="5453674"/>
            <a:ext cx="8453758" cy="1200329"/>
          </a:xfrm>
          <a:prstGeom prst="rect">
            <a:avLst/>
          </a:prstGeom>
          <a:noFill/>
        </p:spPr>
        <p:txBody>
          <a:bodyPr wrap="square">
            <a:spAutoFit/>
          </a:bodyPr>
          <a:lstStyle/>
          <a:p>
            <a:r>
              <a:rPr lang="ja-JP" altLang="en-US" dirty="0"/>
              <a:t>・上記の制度追加に併せ、全国規模で派遣される者を含め、原子力災害医療に</a:t>
            </a:r>
            <a:br>
              <a:rPr lang="en-US" altLang="ja-JP" dirty="0"/>
            </a:br>
            <a:r>
              <a:rPr lang="ja-JP" altLang="en-US" dirty="0"/>
              <a:t>　携わる者の知識や技能の向上のため、原子力災害医療に関する研修・訓練等</a:t>
            </a:r>
            <a:br>
              <a:rPr lang="en-US" altLang="ja-JP" dirty="0"/>
            </a:br>
            <a:r>
              <a:rPr lang="ja-JP" altLang="en-US" dirty="0"/>
              <a:t>　の対象者の範囲が立地道府県等</a:t>
            </a:r>
            <a:r>
              <a:rPr lang="ja-JP" altLang="en-US" b="1" dirty="0"/>
              <a:t>以外の都県にも拡充された</a:t>
            </a:r>
            <a:r>
              <a:rPr lang="ja-JP" altLang="en-US" dirty="0"/>
              <a:t>。</a:t>
            </a:r>
          </a:p>
          <a:p>
            <a:endParaRPr lang="ja-JP" altLang="en-US" dirty="0">
              <a:solidFill>
                <a:srgbClr val="000000"/>
              </a:solidFill>
              <a:latin typeface="Helvetica" pitchFamily="2" charset="0"/>
            </a:endParaRPr>
          </a:p>
        </p:txBody>
      </p:sp>
      <p:sp>
        <p:nvSpPr>
          <p:cNvPr id="19" name="テキスト ボックス 18">
            <a:extLst>
              <a:ext uri="{FF2B5EF4-FFF2-40B4-BE49-F238E27FC236}">
                <a16:creationId xmlns:a16="http://schemas.microsoft.com/office/drawing/2014/main" id="{80E6477B-051B-7507-8ED9-1E2AAB490AF8}"/>
              </a:ext>
            </a:extLst>
          </p:cNvPr>
          <p:cNvSpPr txBox="1"/>
          <p:nvPr/>
        </p:nvSpPr>
        <p:spPr>
          <a:xfrm>
            <a:off x="3281082" y="4645417"/>
            <a:ext cx="5665548" cy="307777"/>
          </a:xfrm>
          <a:prstGeom prst="rect">
            <a:avLst/>
          </a:prstGeom>
          <a:noFill/>
        </p:spPr>
        <p:txBody>
          <a:bodyPr wrap="square">
            <a:spAutoFit/>
          </a:bodyPr>
          <a:lstStyle/>
          <a:p>
            <a:r>
              <a:rPr lang="ja-JP" altLang="en-US" sz="1400" dirty="0">
                <a:solidFill>
                  <a:srgbClr val="000000"/>
                </a:solidFill>
                <a:latin typeface="Helvetica" pitchFamily="2" charset="0"/>
              </a:rPr>
              <a:t>第</a:t>
            </a:r>
            <a:r>
              <a:rPr lang="en-US" altLang="ja-JP" sz="1400" dirty="0">
                <a:solidFill>
                  <a:srgbClr val="000000"/>
                </a:solidFill>
                <a:latin typeface="Helvetica" pitchFamily="2" charset="0"/>
              </a:rPr>
              <a:t>20</a:t>
            </a:r>
            <a:r>
              <a:rPr lang="ja-JP" altLang="en-US" sz="1400" dirty="0">
                <a:solidFill>
                  <a:srgbClr val="000000"/>
                </a:solidFill>
                <a:latin typeface="Helvetica" pitchFamily="2" charset="0"/>
              </a:rPr>
              <a:t>回原子力規制委員会（令和</a:t>
            </a:r>
            <a:r>
              <a:rPr lang="en-US" altLang="ja-JP" sz="1400" dirty="0">
                <a:solidFill>
                  <a:srgbClr val="000000"/>
                </a:solidFill>
                <a:latin typeface="Helvetica" pitchFamily="2" charset="0"/>
              </a:rPr>
              <a:t>6</a:t>
            </a:r>
            <a:r>
              <a:rPr lang="ja-JP" altLang="en-US" sz="1400" dirty="0">
                <a:solidFill>
                  <a:srgbClr val="000000"/>
                </a:solidFill>
                <a:latin typeface="Helvetica" pitchFamily="2" charset="0"/>
              </a:rPr>
              <a:t>年</a:t>
            </a:r>
            <a:r>
              <a:rPr lang="en-US" altLang="ja-JP" sz="1400" dirty="0">
                <a:solidFill>
                  <a:srgbClr val="000000"/>
                </a:solidFill>
                <a:latin typeface="Helvetica" pitchFamily="2" charset="0"/>
              </a:rPr>
              <a:t>7</a:t>
            </a:r>
            <a:r>
              <a:rPr lang="ja-JP" altLang="en-US" sz="1400" dirty="0">
                <a:solidFill>
                  <a:srgbClr val="000000"/>
                </a:solidFill>
                <a:latin typeface="Helvetica" pitchFamily="2" charset="0"/>
              </a:rPr>
              <a:t>月</a:t>
            </a:r>
            <a:r>
              <a:rPr lang="en-US" altLang="ja-JP" sz="1400" dirty="0">
                <a:solidFill>
                  <a:srgbClr val="000000"/>
                </a:solidFill>
                <a:latin typeface="Helvetica" pitchFamily="2" charset="0"/>
              </a:rPr>
              <a:t>17</a:t>
            </a:r>
            <a:r>
              <a:rPr lang="ja-JP" altLang="en-US" sz="1400" dirty="0">
                <a:solidFill>
                  <a:srgbClr val="000000"/>
                </a:solidFill>
                <a:latin typeface="Helvetica" pitchFamily="2" charset="0"/>
              </a:rPr>
              <a:t>日）資料より一部抜粋改変</a:t>
            </a:r>
          </a:p>
        </p:txBody>
      </p:sp>
    </p:spTree>
    <p:extLst>
      <p:ext uri="{BB962C8B-B14F-4D97-AF65-F5344CB8AC3E}">
        <p14:creationId xmlns:p14="http://schemas.microsoft.com/office/powerpoint/2010/main" val="2499279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59616C51-3A97-1D49-83B8-600B0EE62D63}"/>
              </a:ext>
            </a:extLst>
          </p:cNvPr>
          <p:cNvPicPr>
            <a:picLocks noChangeAspect="1"/>
          </p:cNvPicPr>
          <p:nvPr/>
        </p:nvPicPr>
        <p:blipFill>
          <a:blip r:embed="rId3"/>
          <a:srcRect t="933"/>
          <a:stretch>
            <a:fillRect/>
          </a:stretch>
        </p:blipFill>
        <p:spPr>
          <a:xfrm>
            <a:off x="314325" y="1102659"/>
            <a:ext cx="8417522" cy="5592132"/>
          </a:xfrm>
          <a:prstGeom prst="rect">
            <a:avLst/>
          </a:prstGeom>
        </p:spPr>
      </p:pic>
      <p:sp>
        <p:nvSpPr>
          <p:cNvPr id="5" name="タイトル 1">
            <a:extLst>
              <a:ext uri="{FF2B5EF4-FFF2-40B4-BE49-F238E27FC236}">
                <a16:creationId xmlns:a16="http://schemas.microsoft.com/office/drawing/2014/main" id="{D07FCEDC-E170-8781-6C88-742C9606C3CC}"/>
              </a:ext>
            </a:extLst>
          </p:cNvPr>
          <p:cNvSpPr>
            <a:spLocks noGrp="1"/>
          </p:cNvSpPr>
          <p:nvPr>
            <p:ph type="title"/>
          </p:nvPr>
        </p:nvSpPr>
        <p:spPr>
          <a:xfrm>
            <a:off x="314325" y="185690"/>
            <a:ext cx="8515350" cy="775253"/>
          </a:xfrm>
        </p:spPr>
        <p:txBody>
          <a:bodyPr>
            <a:noAutofit/>
          </a:bodyPr>
          <a:lstStyle/>
          <a:p>
            <a:r>
              <a:rPr lang="ja-JP" altLang="en-US" sz="2800">
                <a:latin typeface="Yu Gothic" panose="020B0400000000000000" pitchFamily="34" charset="-128"/>
                <a:ea typeface="Yu Gothic" panose="020B0400000000000000" pitchFamily="34" charset="-128"/>
              </a:rPr>
              <a:t>３</a:t>
            </a:r>
            <a:r>
              <a:rPr lang="en-US" altLang="ja-JP" sz="2800" dirty="0">
                <a:latin typeface="Yu Gothic" panose="020B0400000000000000" pitchFamily="34" charset="-128"/>
                <a:ea typeface="Yu Gothic" panose="020B0400000000000000" pitchFamily="34" charset="-128"/>
              </a:rPr>
              <a:t>-2</a:t>
            </a:r>
            <a:r>
              <a:rPr lang="ja-JP" altLang="en-US" sz="2800">
                <a:latin typeface="Yu Gothic" panose="020B0400000000000000" pitchFamily="34" charset="-128"/>
                <a:ea typeface="Yu Gothic" panose="020B0400000000000000" pitchFamily="34" charset="-128"/>
              </a:rPr>
              <a:t>．原子力災害時における</a:t>
            </a:r>
            <a:br>
              <a:rPr lang="en-US" altLang="ja-JP" sz="2800" dirty="0">
                <a:latin typeface="Yu Gothic" panose="020B0400000000000000" pitchFamily="34" charset="-128"/>
                <a:ea typeface="Yu Gothic" panose="020B0400000000000000" pitchFamily="34" charset="-128"/>
              </a:rPr>
            </a:br>
            <a:r>
              <a:rPr lang="ja-JP" altLang="en-US" sz="2800">
                <a:latin typeface="Yu Gothic" panose="020B0400000000000000" pitchFamily="34" charset="-128"/>
                <a:ea typeface="Yu Gothic" panose="020B0400000000000000" pitchFamily="34" charset="-128"/>
              </a:rPr>
              <a:t>原子力災害医療協力機関（協力機関）の役割</a:t>
            </a:r>
            <a:endParaRPr kumimoji="1" lang="ja-JP" altLang="en-US" sz="2800" dirty="0">
              <a:latin typeface="Yu Gothic" panose="020B0400000000000000" pitchFamily="34" charset="-128"/>
              <a:ea typeface="Yu Gothic" panose="020B0400000000000000" pitchFamily="34" charset="-128"/>
            </a:endParaRPr>
          </a:p>
        </p:txBody>
      </p:sp>
      <p:sp>
        <p:nvSpPr>
          <p:cNvPr id="3" name="スライド番号プレースホルダー 3">
            <a:extLst>
              <a:ext uri="{FF2B5EF4-FFF2-40B4-BE49-F238E27FC236}">
                <a16:creationId xmlns:a16="http://schemas.microsoft.com/office/drawing/2014/main" id="{EFE66B8E-BF7D-B5D6-160D-7CEFAE575F8D}"/>
              </a:ext>
            </a:extLst>
          </p:cNvPr>
          <p:cNvSpPr>
            <a:spLocks noGrp="1"/>
          </p:cNvSpPr>
          <p:nvPr>
            <p:ph type="sldNum" sz="quarter" idx="12"/>
          </p:nvPr>
        </p:nvSpPr>
        <p:spPr>
          <a:xfrm>
            <a:off x="6925090" y="6356351"/>
            <a:ext cx="2057400" cy="365125"/>
          </a:xfrm>
        </p:spPr>
        <p:txBody>
          <a:bodyPr/>
          <a:lstStyle/>
          <a:p>
            <a:fld id="{58DD1769-DAE9-6C4E-82F4-B62273FFA290}" type="slidenum">
              <a:rPr kumimoji="1" lang="ja-JP" altLang="en-US" smtClean="0"/>
              <a:t>4</a:t>
            </a:fld>
            <a:endParaRPr kumimoji="1" lang="ja-JP" altLang="en-US" dirty="0"/>
          </a:p>
        </p:txBody>
      </p:sp>
      <p:sp>
        <p:nvSpPr>
          <p:cNvPr id="4" name="テキスト ボックス 3">
            <a:extLst>
              <a:ext uri="{FF2B5EF4-FFF2-40B4-BE49-F238E27FC236}">
                <a16:creationId xmlns:a16="http://schemas.microsoft.com/office/drawing/2014/main" id="{F2B14941-3500-3C5B-8218-4C1B8F5BB18C}"/>
              </a:ext>
            </a:extLst>
          </p:cNvPr>
          <p:cNvSpPr txBox="1"/>
          <p:nvPr/>
        </p:nvSpPr>
        <p:spPr>
          <a:xfrm>
            <a:off x="4182035" y="6306670"/>
            <a:ext cx="779930" cy="369332"/>
          </a:xfrm>
          <a:prstGeom prst="rect">
            <a:avLst/>
          </a:prstGeom>
          <a:solidFill>
            <a:schemeClr val="bg1"/>
          </a:solidFill>
        </p:spPr>
        <p:txBody>
          <a:bodyPr wrap="square" rtlCol="0">
            <a:spAutoFit/>
          </a:bodyPr>
          <a:lstStyle/>
          <a:p>
            <a:endParaRPr kumimoji="1" lang="ja-JP" altLang="en-US"/>
          </a:p>
        </p:txBody>
      </p:sp>
      <p:sp>
        <p:nvSpPr>
          <p:cNvPr id="6" name="テキスト ボックス 5">
            <a:extLst>
              <a:ext uri="{FF2B5EF4-FFF2-40B4-BE49-F238E27FC236}">
                <a16:creationId xmlns:a16="http://schemas.microsoft.com/office/drawing/2014/main" id="{9F152A18-F214-1AD0-D157-F6AD7523D3E4}"/>
              </a:ext>
            </a:extLst>
          </p:cNvPr>
          <p:cNvSpPr txBox="1"/>
          <p:nvPr/>
        </p:nvSpPr>
        <p:spPr>
          <a:xfrm>
            <a:off x="5602941" y="6582852"/>
            <a:ext cx="3028022" cy="178916"/>
          </a:xfrm>
          <a:prstGeom prst="rect">
            <a:avLst/>
          </a:prstGeom>
          <a:solidFill>
            <a:schemeClr val="bg1"/>
          </a:solid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142214F-C88B-D9AB-2202-55D7A5B2251E}"/>
              </a:ext>
            </a:extLst>
          </p:cNvPr>
          <p:cNvSpPr txBox="1"/>
          <p:nvPr/>
        </p:nvSpPr>
        <p:spPr>
          <a:xfrm>
            <a:off x="7521388" y="4719275"/>
            <a:ext cx="1127505" cy="369332"/>
          </a:xfrm>
          <a:prstGeom prst="rect">
            <a:avLst/>
          </a:prstGeom>
          <a:solidFill>
            <a:schemeClr val="bg1">
              <a:lumMod val="85000"/>
            </a:schemeClr>
          </a:solidFill>
        </p:spPr>
        <p:txBody>
          <a:bodyPr wrap="square" rtlCol="0">
            <a:spAutoFit/>
          </a:bodyPr>
          <a:lstStyle/>
          <a:p>
            <a:r>
              <a:rPr kumimoji="1" lang="ja-JP" altLang="en-US" sz="900" b="1" dirty="0">
                <a:solidFill>
                  <a:srgbClr val="FF0000"/>
                </a:solidFill>
              </a:rPr>
              <a:t>国指定（新設）</a:t>
            </a:r>
            <a:br>
              <a:rPr kumimoji="1" lang="en-US" altLang="ja-JP" sz="900" b="1" dirty="0">
                <a:solidFill>
                  <a:srgbClr val="FF0000"/>
                </a:solidFill>
              </a:rPr>
            </a:br>
            <a:r>
              <a:rPr kumimoji="1" lang="ja-JP" altLang="en-US" sz="900" dirty="0"/>
              <a:t>道府県登録</a:t>
            </a:r>
          </a:p>
        </p:txBody>
      </p:sp>
      <p:sp>
        <p:nvSpPr>
          <p:cNvPr id="12" name="テキスト ボックス 11">
            <a:extLst>
              <a:ext uri="{FF2B5EF4-FFF2-40B4-BE49-F238E27FC236}">
                <a16:creationId xmlns:a16="http://schemas.microsoft.com/office/drawing/2014/main" id="{49BD8976-2D59-8A23-61AE-4A91A45DE0C7}"/>
              </a:ext>
            </a:extLst>
          </p:cNvPr>
          <p:cNvSpPr txBox="1"/>
          <p:nvPr/>
        </p:nvSpPr>
        <p:spPr>
          <a:xfrm>
            <a:off x="3541060" y="6607879"/>
            <a:ext cx="5602940" cy="307777"/>
          </a:xfrm>
          <a:prstGeom prst="rect">
            <a:avLst/>
          </a:prstGeom>
          <a:noFill/>
        </p:spPr>
        <p:txBody>
          <a:bodyPr wrap="square">
            <a:spAutoFit/>
          </a:bodyPr>
          <a:lstStyle/>
          <a:p>
            <a:r>
              <a:rPr lang="ja-JP" altLang="en-US" sz="1400" dirty="0">
                <a:solidFill>
                  <a:srgbClr val="000000"/>
                </a:solidFill>
                <a:latin typeface="Helvetica" pitchFamily="2" charset="0"/>
              </a:rPr>
              <a:t>第</a:t>
            </a:r>
            <a:r>
              <a:rPr lang="en-US" altLang="ja-JP" sz="1400" dirty="0">
                <a:solidFill>
                  <a:srgbClr val="000000"/>
                </a:solidFill>
                <a:latin typeface="Helvetica" pitchFamily="2" charset="0"/>
              </a:rPr>
              <a:t>31</a:t>
            </a:r>
            <a:r>
              <a:rPr lang="ja-JP" altLang="en-US" sz="1400" dirty="0">
                <a:solidFill>
                  <a:srgbClr val="000000"/>
                </a:solidFill>
                <a:latin typeface="Helvetica" pitchFamily="2" charset="0"/>
              </a:rPr>
              <a:t>回原子力規制委員会（令和</a:t>
            </a:r>
            <a:r>
              <a:rPr lang="en-US" altLang="ja-JP" sz="1400" dirty="0">
                <a:solidFill>
                  <a:srgbClr val="000000"/>
                </a:solidFill>
                <a:latin typeface="Helvetica" pitchFamily="2" charset="0"/>
              </a:rPr>
              <a:t>6</a:t>
            </a:r>
            <a:r>
              <a:rPr lang="ja-JP" altLang="en-US" sz="1400" dirty="0">
                <a:solidFill>
                  <a:srgbClr val="000000"/>
                </a:solidFill>
                <a:latin typeface="Helvetica" pitchFamily="2" charset="0"/>
              </a:rPr>
              <a:t>年</a:t>
            </a:r>
            <a:r>
              <a:rPr lang="en-US" altLang="ja-JP" sz="1400" dirty="0">
                <a:solidFill>
                  <a:srgbClr val="000000"/>
                </a:solidFill>
                <a:latin typeface="Helvetica" pitchFamily="2" charset="0"/>
              </a:rPr>
              <a:t>9</a:t>
            </a:r>
            <a:r>
              <a:rPr lang="ja-JP" altLang="en-US" sz="1400" dirty="0">
                <a:solidFill>
                  <a:srgbClr val="000000"/>
                </a:solidFill>
                <a:latin typeface="Helvetica" pitchFamily="2" charset="0"/>
              </a:rPr>
              <a:t>月</a:t>
            </a:r>
            <a:r>
              <a:rPr lang="en-US" altLang="ja-JP" sz="1400">
                <a:solidFill>
                  <a:srgbClr val="000000"/>
                </a:solidFill>
                <a:latin typeface="Helvetica" pitchFamily="2" charset="0"/>
              </a:rPr>
              <a:t>11</a:t>
            </a:r>
            <a:r>
              <a:rPr lang="ja-JP" altLang="en-US" sz="1400">
                <a:solidFill>
                  <a:srgbClr val="000000"/>
                </a:solidFill>
                <a:latin typeface="Helvetica" pitchFamily="2" charset="0"/>
              </a:rPr>
              <a:t>日</a:t>
            </a:r>
            <a:r>
              <a:rPr lang="ja-JP" altLang="en-US" sz="1400" dirty="0">
                <a:solidFill>
                  <a:srgbClr val="000000"/>
                </a:solidFill>
                <a:latin typeface="Helvetica" pitchFamily="2" charset="0"/>
              </a:rPr>
              <a:t>）資料より一部抜粋改変</a:t>
            </a:r>
          </a:p>
        </p:txBody>
      </p:sp>
    </p:spTree>
    <p:extLst>
      <p:ext uri="{BB962C8B-B14F-4D97-AF65-F5344CB8AC3E}">
        <p14:creationId xmlns:p14="http://schemas.microsoft.com/office/powerpoint/2010/main" val="2937292403"/>
      </p:ext>
    </p:extLst>
  </p:cSld>
  <p:clrMapOvr>
    <a:masterClrMapping/>
  </p:clrMapOvr>
</p:sld>
</file>

<file path=ppt/theme/theme1.xml><?xml version="1.0" encoding="utf-8"?>
<a:theme xmlns:a="http://schemas.openxmlformats.org/drawingml/2006/main" name="基礎コース">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基礎コース" id="{C4A16FF6-1C91-F847-BAD1-1F56BF1BD093}" vid="{2CBC87FD-AA37-E042-953D-DDEA6A072CC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5d13358-ba13-47f5-b1e3-fdcd6b69d120" xsi:nil="true"/>
    <lcf76f155ced4ddcb4097134ff3c332f xmlns="9be4de2b-ed32-4cfd-86cc-3daf7de81874">
      <Terms xmlns="http://schemas.microsoft.com/office/infopath/2007/PartnerControls"/>
    </lcf76f155ced4ddcb4097134ff3c332f>
    <SharedWithUsers xmlns="b5d13358-ba13-47f5-b1e3-fdcd6b69d120">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CDE00FD03F958428DD3CBF4A39D1F89" ma:contentTypeVersion="19" ma:contentTypeDescription="新しいドキュメントを作成します。" ma:contentTypeScope="" ma:versionID="e17dd82ac5e3a5c2707f997b28250d8a">
  <xsd:schema xmlns:xsd="http://www.w3.org/2001/XMLSchema" xmlns:xs="http://www.w3.org/2001/XMLSchema" xmlns:p="http://schemas.microsoft.com/office/2006/metadata/properties" xmlns:ns2="9be4de2b-ed32-4cfd-86cc-3daf7de81874" xmlns:ns3="b5d13358-ba13-47f5-b1e3-fdcd6b69d120" targetNamespace="http://schemas.microsoft.com/office/2006/metadata/properties" ma:root="true" ma:fieldsID="b07365bde9cb931233e748ff3cd31903" ns2:_="" ns3:_="">
    <xsd:import namespace="9be4de2b-ed32-4cfd-86cc-3daf7de81874"/>
    <xsd:import namespace="b5d13358-ba13-47f5-b1e3-fdcd6b69d1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e4de2b-ed32-4cfd-86cc-3daf7de818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ebdc2b39-54f4-4c53-bf88-5d9269ab31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d13358-ba13-47f5-b1e3-fdcd6b69d120"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642aa574-677a-4bc2-90c8-dd60c760d169}" ma:internalName="TaxCatchAll" ma:showField="CatchAllData" ma:web="b5d13358-ba13-47f5-b1e3-fdcd6b69d1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299B2B-696B-49AE-B130-F38597DC5321}">
  <ds:schemaRefs>
    <ds:schemaRef ds:uri="http://schemas.microsoft.com/office/infopath/2007/PartnerControls"/>
    <ds:schemaRef ds:uri="http://purl.org/dc/dcmitype/"/>
    <ds:schemaRef ds:uri="http://schemas.openxmlformats.org/package/2006/metadata/core-properties"/>
    <ds:schemaRef ds:uri="http://purl.org/dc/elements/1.1/"/>
    <ds:schemaRef ds:uri="204c6d0b-316c-437a-b461-7a44fe4c31bd"/>
    <ds:schemaRef ds:uri="http://schemas.microsoft.com/office/2006/metadata/properties"/>
    <ds:schemaRef ds:uri="http://schemas.microsoft.com/office/2006/documentManagement/types"/>
    <ds:schemaRef ds:uri="87f43617-ad7f-4cd7-a8bd-6635850708a5"/>
    <ds:schemaRef ds:uri="http://www.w3.org/XML/1998/namespace"/>
    <ds:schemaRef ds:uri="http://purl.org/dc/terms/"/>
    <ds:schemaRef ds:uri="b5d13358-ba13-47f5-b1e3-fdcd6b69d120"/>
    <ds:schemaRef ds:uri="9be4de2b-ed32-4cfd-86cc-3daf7de81874"/>
  </ds:schemaRefs>
</ds:datastoreItem>
</file>

<file path=customXml/itemProps2.xml><?xml version="1.0" encoding="utf-8"?>
<ds:datastoreItem xmlns:ds="http://schemas.openxmlformats.org/officeDocument/2006/customXml" ds:itemID="{D82675AC-A30A-42F6-8096-F41EB3842C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e4de2b-ed32-4cfd-86cc-3daf7de81874"/>
    <ds:schemaRef ds:uri="b5d13358-ba13-47f5-b1e3-fdcd6b69d1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399082-2C4D-40AF-8340-9AEEDF0B34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667</Words>
  <Application>Microsoft Office PowerPoint</Application>
  <PresentationFormat>画面に合わせる (4:3)</PresentationFormat>
  <Paragraphs>25</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ヒラギノ角ゴシック W3</vt:lpstr>
      <vt:lpstr>游ゴシック</vt:lpstr>
      <vt:lpstr>游ゴシック</vt:lpstr>
      <vt:lpstr>游ゴシック Light</vt:lpstr>
      <vt:lpstr>Arial</vt:lpstr>
      <vt:lpstr>Helvetica</vt:lpstr>
      <vt:lpstr>News Gothic MT</vt:lpstr>
      <vt:lpstr>Wingdings</vt:lpstr>
      <vt:lpstr>基礎コース</vt:lpstr>
      <vt:lpstr>原子力災害医療の 最新動向</vt:lpstr>
      <vt:lpstr>３．原子力災害対策指針と 原子力災害拠点病院の役割及び指定要件の改正</vt:lpstr>
      <vt:lpstr>３-1．原子力災害対策指針と 原子力災害拠点病院の役割及び指定要件の改正</vt:lpstr>
      <vt:lpstr>３-2．原子力災害時における 原子力災害医療協力機関（協力機関）の役割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原子力防災体制</dc:title>
  <dc:creator/>
  <cp:lastModifiedBy/>
  <cp:revision>83</cp:revision>
  <cp:lastPrinted>2019-01-05T06:23:59Z</cp:lastPrinted>
  <dcterms:created xsi:type="dcterms:W3CDTF">2018-07-09T08:22:40Z</dcterms:created>
  <dcterms:modified xsi:type="dcterms:W3CDTF">2026-03-24T06:33:04Z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0x0101009CDE00FD03F958428DD3CBF4A39D1F89</vt:lpwstr>
  </property>
  <property fmtid="{D5CDD505-2E9C-101B-9397-08002B2CF9AE}" pid="3" name="Order">
    <vt:r8>6500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TemplateUrl">
    <vt:lpwstr/>
  </property>
  <property fmtid="{D5CDD505-2E9C-101B-9397-08002B2CF9AE}" pid="9" name="ComplianceAssetId">
    <vt:lpwstr/>
  </property>
  <property fmtid="{D5CDD505-2E9C-101B-9397-08002B2CF9AE}" pid="10" name="MediaServiceImageTags">
    <vt:lpwstr/>
  </property>
</Properties>
</file>