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36"/>
  </p:notesMasterIdLst>
  <p:sldIdLst>
    <p:sldId id="256" r:id="rId5"/>
    <p:sldId id="257" r:id="rId6"/>
    <p:sldId id="259" r:id="rId7"/>
    <p:sldId id="298" r:id="rId8"/>
    <p:sldId id="263" r:id="rId9"/>
    <p:sldId id="264" r:id="rId10"/>
    <p:sldId id="301" r:id="rId11"/>
    <p:sldId id="272" r:id="rId12"/>
    <p:sldId id="260" r:id="rId13"/>
    <p:sldId id="261" r:id="rId14"/>
    <p:sldId id="262" r:id="rId15"/>
    <p:sldId id="271" r:id="rId16"/>
    <p:sldId id="270" r:id="rId17"/>
    <p:sldId id="273" r:id="rId18"/>
    <p:sldId id="274" r:id="rId19"/>
    <p:sldId id="275" r:id="rId20"/>
    <p:sldId id="276" r:id="rId21"/>
    <p:sldId id="277" r:id="rId22"/>
    <p:sldId id="278" r:id="rId23"/>
    <p:sldId id="279" r:id="rId24"/>
    <p:sldId id="280" r:id="rId25"/>
    <p:sldId id="281" r:id="rId26"/>
    <p:sldId id="289" r:id="rId27"/>
    <p:sldId id="296" r:id="rId28"/>
    <p:sldId id="290" r:id="rId29"/>
    <p:sldId id="283" r:id="rId30"/>
    <p:sldId id="291" r:id="rId31"/>
    <p:sldId id="292" r:id="rId32"/>
    <p:sldId id="293" r:id="rId33"/>
    <p:sldId id="300" r:id="rId34"/>
    <p:sldId id="295" r:id="rId3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en+/+ghX4uNveRSV49g2A==" hashData="gtim3ojBIENkXrJUzOQdCJyP8WrlTg37IrlU3m6Giccu7DBUTQwn60xSAPA74ovYdDAe/R2QRmMLWoQcyhI9LA=="/>
  <p:extLst>
    <p:ext uri="{EFAFB233-063F-42B5-8137-9DF3F51BA10A}">
      <p15:sldGuideLst xmlns:p15="http://schemas.microsoft.com/office/powerpoint/2012/main">
        <p15:guide id="1" orient="horz" pos="2160" userDrawn="1">
          <p15:clr>
            <a:srgbClr val="A4A3A4"/>
          </p15:clr>
        </p15:guide>
        <p15:guide id="2" pos="3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D5B"/>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96" y="840"/>
      </p:cViewPr>
      <p:guideLst>
        <p:guide orient="horz" pos="2160"/>
        <p:guide pos="316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8CF8F-1C2A-40AF-958D-5D91072F61E9}"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BC9F-921E-471B-A2E7-C68535D1B12E}" type="slidenum">
              <a:rPr kumimoji="1" lang="ja-JP" altLang="en-US" smtClean="0"/>
              <a:t>‹#›</a:t>
            </a:fld>
            <a:endParaRPr kumimoji="1" lang="ja-JP" altLang="en-US"/>
          </a:p>
        </p:txBody>
      </p:sp>
    </p:spTree>
    <p:extLst>
      <p:ext uri="{BB962C8B-B14F-4D97-AF65-F5344CB8AC3E}">
        <p14:creationId xmlns:p14="http://schemas.microsoft.com/office/powerpoint/2010/main" val="3899743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本講義では甲状腺簡易測定の概要を解説します。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a:t>
            </a:fld>
            <a:endParaRPr kumimoji="1" lang="ja-JP" altLang="en-US"/>
          </a:p>
        </p:txBody>
      </p:sp>
    </p:spTree>
    <p:extLst>
      <p:ext uri="{BB962C8B-B14F-4D97-AF65-F5344CB8AC3E}">
        <p14:creationId xmlns:p14="http://schemas.microsoft.com/office/powerpoint/2010/main" val="323869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原発設置の際に，万一の事故の際に周辺住民が受ける被ばく線量を試算することが事業者に求められますが，その際に参考とされる指針を参考情報として示しています。右の表の</a:t>
            </a:r>
            <a:r>
              <a:rPr kumimoji="1" lang="en-US" altLang="ja-JP" err="1"/>
              <a:t>fw</a:t>
            </a:r>
            <a:r>
              <a:rPr kumimoji="1" lang="ja-JP" altLang="en-US"/>
              <a:t>が血中に移行したヨウ素の甲状腺への移行割合に対応します。</a:t>
            </a:r>
            <a:r>
              <a:rPr kumimoji="1" lang="en-US" altLang="ja-JP" err="1"/>
              <a:t>fw</a:t>
            </a:r>
            <a:r>
              <a:rPr kumimoji="1" lang="ja-JP" altLang="en-US"/>
              <a:t>の平均値としては</a:t>
            </a:r>
            <a:r>
              <a:rPr kumimoji="1" lang="en-US" altLang="ja-JP"/>
              <a:t>0.15~0.2</a:t>
            </a:r>
            <a:r>
              <a:rPr kumimoji="1" lang="ja-JP" altLang="en-US"/>
              <a:t>の範囲を報告している研究者が多いですが，個人差が大きいことに注意する必要があります。</a:t>
            </a:r>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10</a:t>
            </a:fld>
            <a:endParaRPr kumimoji="1" lang="ja-JP" altLang="en-US"/>
          </a:p>
        </p:txBody>
      </p:sp>
    </p:spTree>
    <p:extLst>
      <p:ext uri="{BB962C8B-B14F-4D97-AF65-F5344CB8AC3E}">
        <p14:creationId xmlns:p14="http://schemas.microsoft.com/office/powerpoint/2010/main" val="52183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体内動態モデルを用いて計算される</a:t>
            </a:r>
            <a:r>
              <a:rPr kumimoji="1" lang="en-US" altLang="ja-JP"/>
              <a:t>I-131</a:t>
            </a:r>
            <a:r>
              <a:rPr kumimoji="1" lang="ja-JP" altLang="en-US"/>
              <a:t>の甲状腺残留率（</a:t>
            </a:r>
            <a:r>
              <a:rPr kumimoji="1" lang="en-US" altLang="ja-JP"/>
              <a:t>1Bq</a:t>
            </a:r>
            <a:r>
              <a:rPr kumimoji="1" lang="ja-JP" altLang="en-US"/>
              <a:t>の</a:t>
            </a:r>
            <a:r>
              <a:rPr kumimoji="1" lang="en-US" altLang="ja-JP"/>
              <a:t>I-131</a:t>
            </a:r>
            <a:r>
              <a:rPr kumimoji="1" lang="ja-JP" altLang="en-US"/>
              <a:t>を吸入摂取した場合の甲状腺残留量）を左図に示しています。吸入摂取する</a:t>
            </a:r>
            <a:r>
              <a:rPr kumimoji="1" lang="en-US" altLang="ja-JP"/>
              <a:t>I-131</a:t>
            </a:r>
            <a:r>
              <a:rPr kumimoji="1" lang="ja-JP" altLang="en-US"/>
              <a:t>の化学形は元素状（蒸気）を仮定しています。同図から分かるように，吸入摂取してから</a:t>
            </a:r>
            <a:r>
              <a:rPr kumimoji="1" lang="en-US" altLang="ja-JP"/>
              <a:t>1</a:t>
            </a:r>
            <a:r>
              <a:rPr kumimoji="1" lang="ja-JP" altLang="en-US"/>
              <a:t>日後に最大値となり，経過時間とともに減少していきます。年齢が若いほどヨウ素の代謝は早いので，成人に比べて減少のスピードは速くなります。右図は，同一条件で成人の場合について，（</a:t>
            </a:r>
            <a:r>
              <a:rPr kumimoji="1" lang="en-US" altLang="ja-JP"/>
              <a:t>A</a:t>
            </a:r>
            <a:r>
              <a:rPr kumimoji="1" lang="ja-JP" altLang="en-US"/>
              <a:t>）甲状腺残留率，（</a:t>
            </a:r>
            <a:r>
              <a:rPr kumimoji="1" lang="en-US" altLang="ja-JP"/>
              <a:t>B</a:t>
            </a:r>
            <a:r>
              <a:rPr kumimoji="1" lang="ja-JP" altLang="en-US"/>
              <a:t>）全身残留率，及び（</a:t>
            </a:r>
            <a:r>
              <a:rPr kumimoji="1" lang="en-US" altLang="ja-JP"/>
              <a:t>A</a:t>
            </a:r>
            <a:r>
              <a:rPr kumimoji="1" lang="ja-JP" altLang="en-US"/>
              <a:t>）</a:t>
            </a:r>
            <a:r>
              <a:rPr kumimoji="1" lang="en-US" altLang="ja-JP"/>
              <a:t>/</a:t>
            </a:r>
            <a:r>
              <a:rPr kumimoji="1" lang="ja-JP" altLang="en-US"/>
              <a:t>（</a:t>
            </a:r>
            <a:r>
              <a:rPr kumimoji="1" lang="en-US" altLang="ja-JP"/>
              <a:t>B</a:t>
            </a:r>
            <a:r>
              <a:rPr kumimoji="1" lang="ja-JP" altLang="en-US"/>
              <a:t>）の時間変化を示しています。（</a:t>
            </a:r>
            <a:r>
              <a:rPr kumimoji="1" lang="en-US" altLang="ja-JP"/>
              <a:t>A</a:t>
            </a:r>
            <a:r>
              <a:rPr kumimoji="1" lang="ja-JP" altLang="en-US"/>
              <a:t>）</a:t>
            </a:r>
            <a:r>
              <a:rPr kumimoji="1" lang="en-US" altLang="ja-JP"/>
              <a:t>/</a:t>
            </a:r>
            <a:r>
              <a:rPr kumimoji="1" lang="ja-JP" altLang="en-US"/>
              <a:t>（</a:t>
            </a:r>
            <a:r>
              <a:rPr kumimoji="1" lang="en-US" altLang="ja-JP"/>
              <a:t>B</a:t>
            </a:r>
            <a:r>
              <a:rPr kumimoji="1" lang="ja-JP" altLang="en-US"/>
              <a:t>）は</a:t>
            </a:r>
            <a:r>
              <a:rPr kumimoji="1" lang="en-US" altLang="ja-JP"/>
              <a:t>2</a:t>
            </a:r>
            <a:r>
              <a:rPr kumimoji="1" lang="ja-JP" altLang="en-US"/>
              <a:t>日以降で</a:t>
            </a:r>
            <a:r>
              <a:rPr kumimoji="1" lang="en-US" altLang="ja-JP"/>
              <a:t>0.9</a:t>
            </a:r>
            <a:r>
              <a:rPr kumimoji="1" lang="ja-JP" altLang="en-US"/>
              <a:t>となり，以降はあまり変動がなく，全身中のヨウ素の大半が甲状腺にほぼ集積していることが分かることからも，甲状腺中ヨウ素の測定は，緊急性のある場合を除き，摂取から数日後移行が望ましいとされています。すなわち，甲状腺以外に残留するヨウ素からの影響が小さくなるからです。</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en-US" altLang="ja-JP"/>
              <a:t>Ishigure</a:t>
            </a:r>
            <a:r>
              <a:rPr kumimoji="1" lang="ja-JP" altLang="en-US"/>
              <a:t> </a:t>
            </a:r>
            <a:r>
              <a:rPr kumimoji="1" lang="en-US" altLang="ja-JP"/>
              <a:t>et</a:t>
            </a:r>
            <a:r>
              <a:rPr kumimoji="1" lang="ja-JP" altLang="en-US"/>
              <a:t> </a:t>
            </a:r>
            <a:r>
              <a:rPr kumimoji="1" lang="en-US" altLang="ja-JP"/>
              <a:t>al.</a:t>
            </a:r>
            <a:r>
              <a:rPr kumimoji="1" lang="ja-JP" altLang="en-US"/>
              <a:t> </a:t>
            </a:r>
            <a:r>
              <a:rPr kumimoji="1" lang="en-US" altLang="ja-JP"/>
              <a:t>Developmentofsoftwareforinternaldosecalculationfrombioassaymeasurements.Radiat.Prot.Dosim.109(3):235–24; 2004.</a:t>
            </a:r>
          </a:p>
          <a:p>
            <a:r>
              <a:rPr kumimoji="1" lang="en-US" altLang="ja-JP"/>
              <a:t>QST. MONDAL3 Support System for Internal Dosimetry. https://www.nirs.qst.go.jp/db/anzendb/RPD/mondal3j.php.</a:t>
            </a:r>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11</a:t>
            </a:fld>
            <a:endParaRPr kumimoji="1" lang="ja-JP" altLang="en-US"/>
          </a:p>
        </p:txBody>
      </p:sp>
    </p:spTree>
    <p:extLst>
      <p:ext uri="{BB962C8B-B14F-4D97-AF65-F5344CB8AC3E}">
        <p14:creationId xmlns:p14="http://schemas.microsoft.com/office/powerpoint/2010/main" val="411130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福島第一原発事故緊急作業員の体外計測の様子を左の写真に示しています。右の図は，緊急作業員の頸部と腹部を</a:t>
            </a:r>
            <a:r>
              <a:rPr kumimoji="1" lang="en-US" altLang="ja-JP" err="1"/>
              <a:t>NaI</a:t>
            </a:r>
            <a:r>
              <a:rPr kumimoji="1" lang="en-US" altLang="ja-JP"/>
              <a:t>(Tl)</a:t>
            </a:r>
            <a:r>
              <a:rPr kumimoji="1" lang="ja-JP" altLang="en-US"/>
              <a:t>スペクトロメータで測定した波高スペクトルを示していますが，ヨウ素</a:t>
            </a:r>
            <a:r>
              <a:rPr kumimoji="1" lang="en-US" altLang="ja-JP"/>
              <a:t>-131</a:t>
            </a:r>
            <a:r>
              <a:rPr kumimoji="1" lang="ja-JP" altLang="en-US"/>
              <a:t>は頸部だけから検出されていることが分かります。</a:t>
            </a:r>
            <a:endParaRPr kumimoji="1" lang="en-US" altLang="ja-JP"/>
          </a:p>
          <a:p>
            <a:endParaRPr kumimoji="1" lang="en-US" altLang="ja-JP"/>
          </a:p>
          <a:p>
            <a:r>
              <a:rPr kumimoji="1" lang="en-US" altLang="ja-JP"/>
              <a:t>【</a:t>
            </a:r>
            <a:r>
              <a:rPr kumimoji="1" lang="ja-JP" altLang="en-US"/>
              <a:t>参考資料</a:t>
            </a:r>
            <a:r>
              <a:rPr kumimoji="1" lang="en-US" altLang="ja-JP"/>
              <a:t>】</a:t>
            </a:r>
          </a:p>
          <a:p>
            <a:pPr algn="l"/>
            <a:r>
              <a:rPr kumimoji="1" lang="en-US" altLang="ja-JP"/>
              <a:t>Kurihara et al. Direct Measurements of Employees Involved in the Fukushima Daiichi Nuclear Power Station Accident for Internal Dose Estimates: JAEA’s Experiences. </a:t>
            </a:r>
            <a:r>
              <a:rPr lang="en-US" altLang="ja-JP" sz="1200" b="0" i="0" u="none" strike="noStrike" baseline="0">
                <a:latin typeface="AdvTT7c3c51d9"/>
              </a:rPr>
              <a:t>In: Proceedings of the first NIRS symposium on the reconstruction of early internal dose in the TEPCO Fukushima Daiichi nuclear power station accident. Chiba, Japan: National</a:t>
            </a:r>
          </a:p>
          <a:p>
            <a:pPr algn="l"/>
            <a:r>
              <a:rPr lang="en-US" altLang="ja-JP" sz="1200" b="0" i="0" u="none" strike="noStrike" baseline="0">
                <a:latin typeface="AdvTT7c3c51d9"/>
              </a:rPr>
              <a:t>Institute of Radiological Sciences; NIRS-M-252; 2012: 13</a:t>
            </a:r>
            <a:r>
              <a:rPr lang="en-US" altLang="ja-JP" sz="1200" b="0" i="0" u="none" strike="noStrike" baseline="0">
                <a:latin typeface="AdvTT7c3c51d9+20"/>
              </a:rPr>
              <a:t>–</a:t>
            </a:r>
            <a:r>
              <a:rPr lang="en-US" altLang="ja-JP" sz="1200" b="0" i="0" u="none" strike="noStrike" baseline="0">
                <a:latin typeface="AdvTT7c3c51d9"/>
              </a:rPr>
              <a:t>25. https://repo.qst.go.jp/records/73765</a:t>
            </a:r>
          </a:p>
          <a:p>
            <a:endParaRPr kumimoji="1" lang="en-US" altLang="ja-JP"/>
          </a:p>
          <a:p>
            <a:pPr algn="l"/>
            <a:r>
              <a:rPr lang="en-US" altLang="ja-JP" sz="1800" b="0" i="0" u="none" strike="noStrike" baseline="0">
                <a:latin typeface="AdvTT7c3c51d9"/>
              </a:rPr>
              <a:t>Kurihara et al. Measurement of 131I in the thyroids of employees involved in the Fukushima Daiichi nuclear power station accident. J. </a:t>
            </a:r>
            <a:r>
              <a:rPr lang="en-US" altLang="ja-JP" sz="1800" b="0" i="0" u="none" strike="noStrike" baseline="0" err="1">
                <a:latin typeface="AdvTT7c3c51d9"/>
              </a:rPr>
              <a:t>Nucl</a:t>
            </a:r>
            <a:r>
              <a:rPr lang="en-US" altLang="ja-JP" sz="1800" b="0" i="0" u="none" strike="noStrike" baseline="0">
                <a:latin typeface="AdvTT7c3c51d9"/>
              </a:rPr>
              <a:t>. Sci. Technol .50:122</a:t>
            </a:r>
            <a:r>
              <a:rPr lang="en-US" altLang="ja-JP" sz="1800" b="0" i="0" u="none" strike="noStrike" baseline="0">
                <a:latin typeface="AdvTT7c3c51d9+20"/>
              </a:rPr>
              <a:t>–</a:t>
            </a:r>
            <a:r>
              <a:rPr lang="en-US" altLang="ja-JP" sz="1800" b="0" i="0" u="none" strike="noStrike" baseline="0">
                <a:latin typeface="AdvTT7c3c51d9"/>
              </a:rPr>
              <a:t>129; 2013.</a:t>
            </a: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12</a:t>
            </a:fld>
            <a:endParaRPr kumimoji="1" lang="ja-JP" altLang="en-US"/>
          </a:p>
        </p:txBody>
      </p:sp>
    </p:spTree>
    <p:extLst>
      <p:ext uri="{BB962C8B-B14F-4D97-AF65-F5344CB8AC3E}">
        <p14:creationId xmlns:p14="http://schemas.microsoft.com/office/powerpoint/2010/main" val="327397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甲状腺ヨウ素の測定原理を説明します。</a:t>
            </a:r>
            <a:r>
              <a:rPr kumimoji="1" lang="en-US" altLang="ja-JP"/>
              <a:t>I-131</a:t>
            </a:r>
            <a:r>
              <a:rPr kumimoji="1" lang="ja-JP" altLang="en-US"/>
              <a:t>からは右上の壊変図から示されるように，</a:t>
            </a:r>
            <a:r>
              <a:rPr kumimoji="1" lang="en-US" altLang="ja-JP"/>
              <a:t>β</a:t>
            </a:r>
            <a:r>
              <a:rPr kumimoji="1" lang="ja-JP" altLang="en-US"/>
              <a:t>壊変に伴い</a:t>
            </a:r>
            <a:r>
              <a:rPr kumimoji="1" lang="en-US" altLang="ja-JP"/>
              <a:t>β</a:t>
            </a:r>
            <a:r>
              <a:rPr kumimoji="1" lang="ja-JP" altLang="en-US"/>
              <a:t>線と</a:t>
            </a:r>
            <a:r>
              <a:rPr kumimoji="1" lang="en-US" altLang="ja-JP"/>
              <a:t>γ</a:t>
            </a:r>
            <a:r>
              <a:rPr kumimoji="1" lang="ja-JP" altLang="en-US"/>
              <a:t>線が放出されます。</a:t>
            </a:r>
            <a:r>
              <a:rPr kumimoji="1" lang="en-US" altLang="ja-JP"/>
              <a:t>β</a:t>
            </a:r>
            <a:r>
              <a:rPr kumimoji="1" lang="ja-JP" altLang="en-US"/>
              <a:t>線は甲状腺内で止まってしまうので体外から計測はできませんが，</a:t>
            </a:r>
            <a:r>
              <a:rPr kumimoji="1" lang="en-US" altLang="ja-JP"/>
              <a:t>γ</a:t>
            </a:r>
            <a:r>
              <a:rPr kumimoji="1" lang="ja-JP" altLang="en-US"/>
              <a:t>線については透過性が高いために体外からの計測が可能です。</a:t>
            </a:r>
            <a:r>
              <a:rPr kumimoji="1" lang="en-US" altLang="ja-JP"/>
              <a:t>I-131</a:t>
            </a:r>
            <a:r>
              <a:rPr kumimoji="1" lang="ja-JP" altLang="en-US"/>
              <a:t>からの</a:t>
            </a:r>
            <a:r>
              <a:rPr kumimoji="1" lang="en-US" altLang="ja-JP"/>
              <a:t>γ</a:t>
            </a:r>
            <a:r>
              <a:rPr kumimoji="1" lang="ja-JP" altLang="en-US"/>
              <a:t>線の内，最も放出率が高いのが</a:t>
            </a:r>
            <a:r>
              <a:rPr kumimoji="1" lang="en-US" altLang="ja-JP"/>
              <a:t>364 keV</a:t>
            </a:r>
            <a:r>
              <a:rPr kumimoji="1" lang="ja-JP" altLang="en-US"/>
              <a:t>の</a:t>
            </a:r>
            <a:r>
              <a:rPr kumimoji="1" lang="en-US" altLang="ja-JP"/>
              <a:t>γ</a:t>
            </a:r>
            <a:r>
              <a:rPr kumimoji="1" lang="ja-JP" altLang="en-US"/>
              <a:t>線で，放出率は約</a:t>
            </a:r>
            <a:r>
              <a:rPr kumimoji="1" lang="en-US" altLang="ja-JP"/>
              <a:t>90%</a:t>
            </a:r>
            <a:r>
              <a:rPr kumimoji="1" lang="ja-JP" altLang="en-US"/>
              <a:t>です。</a:t>
            </a:r>
            <a:r>
              <a:rPr kumimoji="1" lang="en-US" altLang="ja-JP" err="1"/>
              <a:t>NaI</a:t>
            </a:r>
            <a:r>
              <a:rPr kumimoji="1" lang="en-US" altLang="ja-JP"/>
              <a:t>(Tl)</a:t>
            </a:r>
            <a:r>
              <a:rPr kumimoji="1" lang="ja-JP" altLang="en-US"/>
              <a:t>検出器等のガンマ線検出器を頸部前面に配置することで，これらの</a:t>
            </a:r>
            <a:r>
              <a:rPr kumimoji="1" lang="en-US" altLang="ja-JP"/>
              <a:t>γ</a:t>
            </a:r>
            <a:r>
              <a:rPr kumimoji="1" lang="ja-JP" altLang="en-US"/>
              <a:t>線の一部を捉えることができます。同様な原理の測定器としてホールボディカウンタがありますが，甲状腺モニタなどと総称して体外計測装置と呼ばれることがあります。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13</a:t>
            </a:fld>
            <a:endParaRPr kumimoji="1" lang="ja-JP" altLang="en-US"/>
          </a:p>
        </p:txBody>
      </p:sp>
    </p:spTree>
    <p:extLst>
      <p:ext uri="{BB962C8B-B14F-4D97-AF65-F5344CB8AC3E}">
        <p14:creationId xmlns:p14="http://schemas.microsoft.com/office/powerpoint/2010/main" val="46192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甲状腺中ヨウ素の測定に用いることのできる放射線測定機器類を示しています。</a:t>
            </a:r>
            <a:r>
              <a:rPr kumimoji="1" lang="en-US" altLang="ja-JP" err="1"/>
              <a:t>NaI</a:t>
            </a:r>
            <a:r>
              <a:rPr kumimoji="1" lang="en-US" altLang="ja-JP"/>
              <a:t>(Tl)</a:t>
            </a:r>
            <a:r>
              <a:rPr kumimoji="1" lang="ja-JP" altLang="en-US"/>
              <a:t>サーベイメータはスクリーニングを目的とした甲状腺測定に適しています。ただし，</a:t>
            </a:r>
            <a:r>
              <a:rPr kumimoji="1" lang="en-US" altLang="ja-JP" err="1"/>
              <a:t>NaI</a:t>
            </a:r>
            <a:r>
              <a:rPr kumimoji="1" lang="en-US" altLang="ja-JP"/>
              <a:t>(Tl)</a:t>
            </a:r>
            <a:r>
              <a:rPr kumimoji="1" lang="ja-JP" altLang="en-US"/>
              <a:t>サーベイメータは空間線量率を測定する機器であり，核種同定は基本的に行えないために，頸部と頸部以外の部位で</a:t>
            </a:r>
            <a:r>
              <a:rPr kumimoji="1" lang="en-US" altLang="ja-JP"/>
              <a:t>2</a:t>
            </a:r>
            <a:r>
              <a:rPr kumimoji="1" lang="ja-JP" altLang="en-US"/>
              <a:t>回測定を行い，後者を被検者個人のバックグラウンドとして計測値を取得する必要があります。（据置式）甲状腺モニタは，高度被ばく医療支援センターや原子力災害拠点病院等に設置されています。甲状腺モニタには核種同定が可能な放射線機器及び遮へい体が備えられており，より低い甲状腺中ヨウ素量の検出が可能です。可搬型スペクトロメータは</a:t>
            </a:r>
            <a:r>
              <a:rPr kumimoji="1" lang="en-US" altLang="ja-JP" err="1"/>
              <a:t>NaI</a:t>
            </a:r>
            <a:r>
              <a:rPr kumimoji="1" lang="en-US" altLang="ja-JP"/>
              <a:t>(Tl)</a:t>
            </a:r>
            <a:r>
              <a:rPr kumimoji="1" lang="ja-JP" altLang="en-US"/>
              <a:t>サーベイメータと同じく，現地に持ち込んで測定を行うことが可能であり，核種同定を行うこともできます。福島第一原発事故においても，可搬型スペクトロメータが使用された経験（</a:t>
            </a:r>
            <a:r>
              <a:rPr kumimoji="1" lang="en-US" altLang="ja-JP" err="1"/>
              <a:t>Tokonami</a:t>
            </a:r>
            <a:r>
              <a:rPr kumimoji="1" lang="ja-JP" altLang="en-US"/>
              <a:t>ら）があります。</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en-US" altLang="ja-JP" err="1"/>
              <a:t>Tokonami</a:t>
            </a:r>
            <a:r>
              <a:rPr kumimoji="1" lang="en-US" altLang="ja-JP"/>
              <a:t> et al. Thyroid doses for evacuees from the Fukushima nuclear accident. Sci Rep 2:507; 2012.</a:t>
            </a:r>
          </a:p>
          <a:p>
            <a:endParaRPr kumimoji="1" lang="en-US" altLang="ja-JP"/>
          </a:p>
          <a:p>
            <a:r>
              <a:rPr kumimoji="1" lang="ja-JP" altLang="en-US"/>
              <a:t>・　簡易測定の処理能力に関する原子力規制庁による試算</a:t>
            </a:r>
            <a:endParaRPr kumimoji="1" lang="en-US" altLang="ja-JP"/>
          </a:p>
          <a:p>
            <a:r>
              <a:rPr kumimoji="1" lang="ja-JP" altLang="en-US"/>
              <a:t>令和</a:t>
            </a:r>
            <a:r>
              <a:rPr kumimoji="1" lang="en-US" altLang="ja-JP"/>
              <a:t>3</a:t>
            </a:r>
            <a:r>
              <a:rPr kumimoji="1" lang="ja-JP" altLang="en-US"/>
              <a:t>年</a:t>
            </a:r>
            <a:r>
              <a:rPr kumimoji="1" lang="en-US" altLang="ja-JP"/>
              <a:t>5</a:t>
            </a:r>
            <a:r>
              <a:rPr kumimoji="1" lang="ja-JP" altLang="en-US"/>
              <a:t>月</a:t>
            </a:r>
            <a:r>
              <a:rPr kumimoji="1" lang="en-US" altLang="ja-JP"/>
              <a:t>27</a:t>
            </a:r>
            <a:r>
              <a:rPr kumimoji="1" lang="ja-JP" altLang="en-US"/>
              <a:t>日　第</a:t>
            </a:r>
            <a:r>
              <a:rPr kumimoji="1" lang="en-US" altLang="ja-JP"/>
              <a:t>3</a:t>
            </a:r>
            <a:r>
              <a:rPr kumimoji="1" lang="ja-JP" altLang="en-US"/>
              <a:t>回緊急時の甲状腺被ばく線量モニタリングに関する検討チーム　資料</a:t>
            </a:r>
            <a:r>
              <a:rPr kumimoji="1" lang="en-US" altLang="ja-JP"/>
              <a:t>5-1 </a:t>
            </a:r>
            <a:r>
              <a:rPr kumimoji="1" lang="ja-JP" altLang="en-US"/>
              <a:t>簡易測定の実施体制について　</a:t>
            </a:r>
            <a:r>
              <a:rPr kumimoji="1" lang="en-US" altLang="ja-JP"/>
              <a:t>https://www.nra.go.jp/data/000353494.pdf</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14</a:t>
            </a:fld>
            <a:endParaRPr kumimoji="1" lang="ja-JP" altLang="en-US"/>
          </a:p>
        </p:txBody>
      </p:sp>
    </p:spTree>
    <p:extLst>
      <p:ext uri="{BB962C8B-B14F-4D97-AF65-F5344CB8AC3E}">
        <p14:creationId xmlns:p14="http://schemas.microsoft.com/office/powerpoint/2010/main" val="370245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スペクトロメータを用いた測定例を紹介しています。左は</a:t>
            </a:r>
            <a:r>
              <a:rPr kumimoji="1" lang="en-US" altLang="ja-JP" err="1"/>
              <a:t>NaI</a:t>
            </a:r>
            <a:r>
              <a:rPr kumimoji="1" lang="en-US" altLang="ja-JP"/>
              <a:t>(Tl)</a:t>
            </a:r>
            <a:r>
              <a:rPr kumimoji="1" lang="ja-JP" altLang="en-US"/>
              <a:t>検出器，右は</a:t>
            </a:r>
            <a:r>
              <a:rPr kumimoji="1" lang="en-US" altLang="ja-JP" err="1"/>
              <a:t>HPGe</a:t>
            </a:r>
            <a:r>
              <a:rPr kumimoji="1" lang="ja-JP" altLang="en-US"/>
              <a:t>検出器でそれぞれ得られたスペクトルです。スペクトルは，横軸にエネルギー，縦軸に横軸のエネルギーに対応した計測</a:t>
            </a:r>
            <a:r>
              <a:rPr kumimoji="1" lang="en-US" altLang="ja-JP"/>
              <a:t>γ</a:t>
            </a:r>
            <a:r>
              <a:rPr kumimoji="1" lang="ja-JP" altLang="en-US"/>
              <a:t>線のカウントの情報を持っています。スペクトル上のピーク中心の横軸のエネルギーを調べることで核種が同定できます。</a:t>
            </a:r>
            <a:r>
              <a:rPr kumimoji="1" lang="en-US" altLang="ja-JP" err="1"/>
              <a:t>NaI</a:t>
            </a:r>
            <a:r>
              <a:rPr kumimoji="1" lang="en-US" altLang="ja-JP"/>
              <a:t>(Tl)</a:t>
            </a:r>
            <a:r>
              <a:rPr kumimoji="1" lang="ja-JP" altLang="en-US"/>
              <a:t>検出器のスペクトルでは</a:t>
            </a:r>
            <a:r>
              <a:rPr kumimoji="1" lang="en-US" altLang="ja-JP"/>
              <a:t>364keV</a:t>
            </a:r>
            <a:r>
              <a:rPr kumimoji="1" lang="ja-JP" altLang="en-US"/>
              <a:t>の位置に</a:t>
            </a:r>
            <a:r>
              <a:rPr kumimoji="1" lang="en-US" altLang="ja-JP"/>
              <a:t>I-131</a:t>
            </a:r>
            <a:r>
              <a:rPr kumimoji="1" lang="ja-JP" altLang="en-US"/>
              <a:t>のピークを見ることができますが，</a:t>
            </a:r>
            <a:r>
              <a:rPr kumimoji="1" lang="en-US" altLang="ja-JP" err="1"/>
              <a:t>HPGe</a:t>
            </a:r>
            <a:r>
              <a:rPr kumimoji="1" lang="ja-JP" altLang="en-US"/>
              <a:t>検出器ではさらに多くの異なるエネルギーの</a:t>
            </a:r>
            <a:r>
              <a:rPr kumimoji="1" lang="en-US" altLang="ja-JP"/>
              <a:t>I-131</a:t>
            </a:r>
            <a:r>
              <a:rPr kumimoji="1" lang="ja-JP" altLang="en-US"/>
              <a:t>からの</a:t>
            </a:r>
            <a:r>
              <a:rPr kumimoji="1" lang="en-US" altLang="ja-JP"/>
              <a:t>γ</a:t>
            </a:r>
            <a:r>
              <a:rPr kumimoji="1" lang="ja-JP" altLang="en-US"/>
              <a:t>線を確認することができます。</a:t>
            </a:r>
            <a:endParaRPr kumimoji="1" lang="en-US" altLang="ja-JP"/>
          </a:p>
          <a:p>
            <a:endParaRPr kumimoji="1" lang="en-US" altLang="ja-JP"/>
          </a:p>
          <a:p>
            <a:r>
              <a:rPr kumimoji="1" lang="en-US" altLang="ja-JP"/>
              <a:t>【</a:t>
            </a:r>
            <a:r>
              <a:rPr kumimoji="1" lang="ja-JP" altLang="en-US"/>
              <a:t>補足</a:t>
            </a:r>
            <a:r>
              <a:rPr kumimoji="1" lang="en-US" altLang="ja-JP"/>
              <a:t>】</a:t>
            </a:r>
          </a:p>
          <a:p>
            <a:r>
              <a:rPr kumimoji="1" lang="ja-JP" altLang="en-US"/>
              <a:t>左の</a:t>
            </a:r>
            <a:r>
              <a:rPr kumimoji="1" lang="en-US" altLang="ja-JP" err="1"/>
              <a:t>NaI</a:t>
            </a:r>
            <a:r>
              <a:rPr kumimoji="1" lang="en-US" altLang="ja-JP"/>
              <a:t>(Tl)</a:t>
            </a:r>
            <a:r>
              <a:rPr kumimoji="1" lang="ja-JP" altLang="en-US"/>
              <a:t>検出器の波高スペクトルは，頸部（黒プロット）と腹部（白プロット）の測定で得られたものです。腹部（白プロット）のスペクトルにおいても</a:t>
            </a:r>
            <a:r>
              <a:rPr kumimoji="1" lang="en-US" altLang="ja-JP"/>
              <a:t>I-131</a:t>
            </a:r>
            <a:r>
              <a:rPr kumimoji="1" lang="ja-JP" altLang="en-US"/>
              <a:t>のピークが認められますが，測定場所周辺の環境にある</a:t>
            </a:r>
            <a:r>
              <a:rPr kumimoji="1" lang="en-US" altLang="ja-JP"/>
              <a:t>I-131</a:t>
            </a:r>
            <a:r>
              <a:rPr kumimoji="1" lang="ja-JP" altLang="en-US"/>
              <a:t>からの寄与となります。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15</a:t>
            </a:fld>
            <a:endParaRPr kumimoji="1" lang="ja-JP" altLang="en-US"/>
          </a:p>
        </p:txBody>
      </p:sp>
    </p:spTree>
    <p:extLst>
      <p:ext uri="{BB962C8B-B14F-4D97-AF65-F5344CB8AC3E}">
        <p14:creationId xmlns:p14="http://schemas.microsoft.com/office/powerpoint/2010/main" val="155862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甲状腺中ヨウ素の測定に用いる校正ファントムを紹介しています。日本国内では</a:t>
            </a:r>
            <a:r>
              <a:rPr kumimoji="1" lang="en-US" altLang="ja-JP"/>
              <a:t>ORINS</a:t>
            </a:r>
            <a:r>
              <a:rPr kumimoji="1" lang="ja-JP" altLang="en-US"/>
              <a:t>ファントムが多く使われてきており，</a:t>
            </a:r>
            <a:r>
              <a:rPr kumimoji="1" lang="en-US" altLang="ja-JP"/>
              <a:t>Ba-133</a:t>
            </a:r>
            <a:r>
              <a:rPr kumimoji="1" lang="ja-JP" altLang="en-US"/>
              <a:t>と</a:t>
            </a:r>
            <a:r>
              <a:rPr kumimoji="1" lang="en-US" altLang="ja-JP"/>
              <a:t>Cs-137</a:t>
            </a:r>
            <a:r>
              <a:rPr kumimoji="1" lang="ja-JP" altLang="en-US"/>
              <a:t>を調合したモック</a:t>
            </a:r>
            <a:r>
              <a:rPr kumimoji="1" lang="en-US" altLang="ja-JP"/>
              <a:t>iodine</a:t>
            </a:r>
            <a:r>
              <a:rPr kumimoji="1" lang="ja-JP" altLang="en-US"/>
              <a:t>線源をセットします。</a:t>
            </a:r>
            <a:r>
              <a:rPr kumimoji="1" lang="en-US" altLang="ja-JP"/>
              <a:t>ANSI</a:t>
            </a:r>
            <a:r>
              <a:rPr kumimoji="1" lang="ja-JP" altLang="en-US"/>
              <a:t>ファントムは国際的なデファクトスタンダードファントムとして使われています。京都科学製の頸部ファントムは福島第一原発事故の際に行われた小児甲状腺被ばくスクリーニング検査に用いられました。近年，フランスの</a:t>
            </a:r>
            <a:r>
              <a:rPr kumimoji="1" lang="en-US" altLang="ja-JP"/>
              <a:t>IRSN</a:t>
            </a:r>
            <a:r>
              <a:rPr kumimoji="1" lang="ja-JP" altLang="en-US"/>
              <a:t>の研究者により，年齢別甲状腺ファントムが開発されています。</a:t>
            </a:r>
            <a:endParaRPr kumimoji="1" lang="en-US" altLang="ja-JP"/>
          </a:p>
          <a:p>
            <a:endParaRPr kumimoji="1" lang="en-US" altLang="ja-JP"/>
          </a:p>
          <a:p>
            <a:r>
              <a:rPr kumimoji="1" lang="en-US" altLang="ja-JP"/>
              <a:t>【</a:t>
            </a:r>
            <a:r>
              <a:rPr kumimoji="1" lang="ja-JP" altLang="en-US"/>
              <a:t>参考文献</a:t>
            </a:r>
            <a:r>
              <a:rPr kumimoji="1" lang="en-US" altLang="ja-JP"/>
              <a:t>】</a:t>
            </a:r>
          </a:p>
          <a:p>
            <a:r>
              <a:rPr lang="en-US" altLang="ja-JP"/>
              <a:t>Beaumont</a:t>
            </a:r>
            <a:r>
              <a:rPr lang="ja-JP" altLang="en-US"/>
              <a:t> </a:t>
            </a:r>
            <a:r>
              <a:rPr lang="en-US" altLang="ja-JP"/>
              <a:t>et</a:t>
            </a:r>
            <a:r>
              <a:rPr lang="ja-JP" altLang="en-US"/>
              <a:t> </a:t>
            </a:r>
            <a:r>
              <a:rPr lang="en-US" altLang="ja-JP"/>
              <a:t>al.</a:t>
            </a:r>
            <a:r>
              <a:rPr lang="ja-JP" altLang="en-US"/>
              <a:t> </a:t>
            </a:r>
            <a:r>
              <a:rPr lang="en-US" altLang="ja-JP"/>
              <a:t>Development and test of sets of 3D printed age-specific phantoms for 131I measurements. Phys. Med. Biol. 72: 4673–4693; 2017 (https://doi.org/10.1088/1361-6560/aa6514). </a:t>
            </a:r>
          </a:p>
          <a:p>
            <a:endParaRPr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Beaumont</a:t>
            </a:r>
            <a:r>
              <a:rPr lang="ja-JP" altLang="en-US"/>
              <a:t> </a:t>
            </a:r>
            <a:r>
              <a:rPr lang="en-US" altLang="ja-JP"/>
              <a:t>et</a:t>
            </a:r>
            <a:r>
              <a:rPr lang="ja-JP" altLang="en-US"/>
              <a:t> </a:t>
            </a:r>
            <a:r>
              <a:rPr lang="en-US" altLang="ja-JP"/>
              <a:t>al.</a:t>
            </a:r>
            <a:r>
              <a:rPr lang="ja-JP" altLang="en-US"/>
              <a:t> </a:t>
            </a:r>
            <a:r>
              <a:rPr lang="en-US" altLang="ja-JP"/>
              <a:t>A systemic experimental study of parameters influencing 131-iodine in vivo spectrometric measurements using age-specific thyroid phantoms. J. </a:t>
            </a:r>
            <a:r>
              <a:rPr lang="en-US" altLang="ja-JP" err="1"/>
              <a:t>Radiol</a:t>
            </a:r>
            <a:r>
              <a:rPr lang="en-US" altLang="ja-JP"/>
              <a:t>. Prot. 38: 651–655; 2018 (https://doi.org/10.1088/1361-6498/aab967).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Kim et al. Screening survey on thyroid exposure for children after the Fukushima Daiichi nuclear power station accident. In: Proceedings of the First NIRS Symposium on the Reconstruction of Early Internal Dose in the TEPCO Fukushima Dai-Ichi Nuclear Power Station Accident. National Institute of Radiological Sciences. NIRS-M-252: 59-66;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Peng et al. </a:t>
            </a:r>
            <a:r>
              <a:rPr lang="en-US" altLang="ja-JP" sz="1200" i="0" kern="100">
                <a:effectLst/>
                <a:latin typeface="Arial" panose="020B0604020202020204" pitchFamily="34" charset="0"/>
                <a:ea typeface="ＭＳ 明朝" panose="02020609040205080304" pitchFamily="17" charset="-128"/>
                <a:cs typeface="Times New Roman" panose="02020603050405020304" pitchFamily="18" charset="0"/>
              </a:rPr>
              <a:t>Experience and performance of in vivo monitoring laboratory of NIRP in 2017 thyroid measurement intercomparisons. </a:t>
            </a:r>
            <a:r>
              <a:rPr lang="en-US" altLang="ja-JP" sz="1200" kern="100">
                <a:effectLst/>
                <a:latin typeface="Arial" panose="020B0604020202020204" pitchFamily="34" charset="0"/>
                <a:ea typeface="ＭＳ 明朝" panose="02020609040205080304" pitchFamily="17" charset="-128"/>
                <a:cs typeface="Times New Roman" panose="02020603050405020304" pitchFamily="18" charset="0"/>
              </a:rPr>
              <a:t>Appl. </a:t>
            </a:r>
            <a:r>
              <a:rPr lang="en-US" altLang="ja-JP" sz="1200" kern="100" err="1">
                <a:effectLst/>
                <a:latin typeface="Arial" panose="020B0604020202020204" pitchFamily="34" charset="0"/>
                <a:ea typeface="ＭＳ 明朝" panose="02020609040205080304" pitchFamily="17" charset="-128"/>
                <a:cs typeface="Times New Roman" panose="02020603050405020304" pitchFamily="18" charset="0"/>
              </a:rPr>
              <a:t>Radiat</a:t>
            </a:r>
            <a:r>
              <a:rPr lang="en-US" altLang="ja-JP" sz="1200" kern="100">
                <a:effectLst/>
                <a:latin typeface="Arial" panose="020B0604020202020204" pitchFamily="34" charset="0"/>
                <a:ea typeface="ＭＳ 明朝" panose="02020609040205080304" pitchFamily="17" charset="-128"/>
                <a:cs typeface="Times New Roman" panose="02020603050405020304" pitchFamily="18" charset="0"/>
              </a:rPr>
              <a:t>. </a:t>
            </a:r>
            <a:r>
              <a:rPr lang="en-US" altLang="ja-JP" sz="1200" kern="100" err="1">
                <a:effectLst/>
                <a:latin typeface="Arial" panose="020B0604020202020204" pitchFamily="34" charset="0"/>
                <a:ea typeface="ＭＳ 明朝" panose="02020609040205080304" pitchFamily="17" charset="-128"/>
                <a:cs typeface="Times New Roman" panose="02020603050405020304" pitchFamily="18" charset="0"/>
              </a:rPr>
              <a:t>Isot</a:t>
            </a:r>
            <a:r>
              <a:rPr lang="en-US" altLang="ja-JP" sz="1200" kern="100">
                <a:effectLst/>
                <a:latin typeface="Arial" panose="020B0604020202020204" pitchFamily="34" charset="0"/>
                <a:ea typeface="ＭＳ 明朝" panose="02020609040205080304" pitchFamily="17" charset="-128"/>
                <a:cs typeface="Times New Roman" panose="02020603050405020304" pitchFamily="18" charset="0"/>
              </a:rPr>
              <a:t>. 168: 109491;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i="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16</a:t>
            </a:fld>
            <a:endParaRPr kumimoji="1" lang="ja-JP" altLang="en-US"/>
          </a:p>
        </p:txBody>
      </p:sp>
    </p:spTree>
    <p:extLst>
      <p:ext uri="{BB962C8B-B14F-4D97-AF65-F5344CB8AC3E}">
        <p14:creationId xmlns:p14="http://schemas.microsoft.com/office/powerpoint/2010/main" val="147837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測定から線量評価までの手順を図解しています。被検者の測定の前に，校正用ファントムを用いて使用する測定器の計数効率（ピーク効率）や換算係数を求めておく必要があります。計数効率は，校正用ファントム中の線源に含まれる放射能（</a:t>
            </a:r>
            <a:r>
              <a:rPr kumimoji="1" lang="en-US" altLang="ja-JP" err="1"/>
              <a:t>Bq</a:t>
            </a:r>
            <a:r>
              <a:rPr kumimoji="1" lang="ja-JP" altLang="en-US"/>
              <a:t>）と校正用ファントムを所定の位置に配置して測定して得られる計数率（ピーク計数率）の比であり，単位は</a:t>
            </a:r>
            <a:r>
              <a:rPr kumimoji="1" lang="en-US" altLang="ja-JP"/>
              <a:t>cps/</a:t>
            </a:r>
            <a:r>
              <a:rPr kumimoji="1" lang="en-US" altLang="ja-JP" err="1"/>
              <a:t>Bq</a:t>
            </a:r>
            <a:r>
              <a:rPr kumimoji="1" lang="ja-JP" altLang="en-US"/>
              <a:t>です。換算係数は</a:t>
            </a:r>
            <a:r>
              <a:rPr kumimoji="1" lang="en-US" altLang="ja-JP" err="1"/>
              <a:t>NaI</a:t>
            </a:r>
            <a:r>
              <a:rPr kumimoji="1" lang="en-US" altLang="ja-JP"/>
              <a:t>(Tl)</a:t>
            </a:r>
            <a:r>
              <a:rPr kumimoji="1" lang="ja-JP" altLang="en-US"/>
              <a:t>サーベイメータなどの測定機に対して用い，計数率ではなく空間線量率（周辺線量当量率）を用い，正味の空間線量率から甲状腺中ヨウ素残留量に換算する係数として決定します。計数効率や換算係数を用いて，被検者の頸部測定からヨウ素の甲状腺残留量を評価した後，摂取時期や摂取経路などの摂取シナリオを決定し，甲状腺線量を算出することができます。</a:t>
            </a:r>
            <a:endParaRPr kumimoji="1" lang="en-US" altLang="ja-JP"/>
          </a:p>
          <a:p>
            <a:endParaRPr kumimoji="1" lang="en-US" altLang="ja-JP"/>
          </a:p>
          <a:p>
            <a:r>
              <a:rPr kumimoji="1" lang="en-US" altLang="ja-JP"/>
              <a:t>【</a:t>
            </a:r>
            <a:r>
              <a:rPr kumimoji="1" lang="ja-JP" altLang="en-US"/>
              <a:t>補足説明</a:t>
            </a:r>
            <a:r>
              <a:rPr kumimoji="1" lang="en-US" altLang="ja-JP"/>
              <a:t>】</a:t>
            </a:r>
          </a:p>
          <a:p>
            <a:r>
              <a:rPr kumimoji="1" lang="ja-JP" altLang="en-US"/>
              <a:t>ヨウ素の甲状腺残留量の直接計測値が得られている場合は，ヨウ素の化学形（元素状ヨウ素，ヨウ化メチル，粒子状ヨウ素）の違いは線量評価にあまり影響しません。</a:t>
            </a:r>
            <a:endParaRPr kumimoji="1" lang="en-US" altLang="ja-JP"/>
          </a:p>
          <a:p>
            <a:r>
              <a:rPr kumimoji="1" lang="ja-JP" altLang="en-US"/>
              <a:t>他方，空気中濃度から吸入量を評価して線量評価を行う場合は，ヨウ素の化学形による違いが大きいので注意が必要です。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17</a:t>
            </a:fld>
            <a:endParaRPr kumimoji="1" lang="ja-JP" altLang="en-US"/>
          </a:p>
        </p:txBody>
      </p:sp>
    </p:spTree>
    <p:extLst>
      <p:ext uri="{BB962C8B-B14F-4D97-AF65-F5344CB8AC3E}">
        <p14:creationId xmlns:p14="http://schemas.microsoft.com/office/powerpoint/2010/main" val="2092927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福島第一原発事故の際に実施された小児甲状腺被ばくスクリーニング検査の手順を示しています。今回研修で行う甲状腺簡易測定とほぼ同様な手順となっていますが，バックグラウンドの測定方法や頸部測定のデータの取得方法（甲状腺簡易測定では</a:t>
            </a:r>
            <a:r>
              <a:rPr kumimoji="1" lang="en-US" altLang="ja-JP"/>
              <a:t>3</a:t>
            </a:r>
            <a:r>
              <a:rPr kumimoji="1" lang="ja-JP" altLang="en-US"/>
              <a:t>回読み取りを行い中央値を正味値の計算に用いる）などが違っています。ここで示した手順は，小児甲状腺被ばくスクリーニング検査を実施するに当り，国の現地対策本部からの指示により放医研（現，量研）で急遽作成されたものです。</a:t>
            </a:r>
            <a:endParaRPr kumimoji="1" lang="en-US" altLang="ja-JP"/>
          </a:p>
          <a:p>
            <a:endParaRPr kumimoji="1" lang="en-US" altLang="ja-JP"/>
          </a:p>
          <a:p>
            <a:r>
              <a:rPr kumimoji="1" lang="en-US" altLang="ja-JP"/>
              <a:t>【</a:t>
            </a:r>
            <a:r>
              <a:rPr kumimoji="1" lang="ja-JP" altLang="en-US"/>
              <a:t>参考資料</a:t>
            </a:r>
            <a:r>
              <a:rPr kumimoji="1"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原子力安全委員会　</a:t>
            </a:r>
            <a:r>
              <a:rPr lang="ja-JP" altLang="en-US"/>
              <a:t>小児甲状腺被ばく調査に関する経緯について（平成</a:t>
            </a:r>
            <a:r>
              <a:rPr lang="en-US" altLang="ja-JP"/>
              <a:t>24</a:t>
            </a:r>
            <a:r>
              <a:rPr lang="ja-JP" altLang="en-US"/>
              <a:t>年</a:t>
            </a:r>
            <a:r>
              <a:rPr lang="en-US" altLang="ja-JP"/>
              <a:t>9</a:t>
            </a:r>
            <a:r>
              <a:rPr lang="ja-JP" altLang="en-US"/>
              <a:t>月</a:t>
            </a:r>
            <a:r>
              <a:rPr lang="en-US" altLang="ja-JP"/>
              <a:t>13</a:t>
            </a:r>
            <a:r>
              <a:rPr lang="ja-JP" altLang="en-US"/>
              <a:t>日）</a:t>
            </a:r>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18</a:t>
            </a:fld>
            <a:endParaRPr kumimoji="1" lang="ja-JP" altLang="en-US"/>
          </a:p>
        </p:txBody>
      </p:sp>
    </p:spTree>
    <p:extLst>
      <p:ext uri="{BB962C8B-B14F-4D97-AF65-F5344CB8AC3E}">
        <p14:creationId xmlns:p14="http://schemas.microsoft.com/office/powerpoint/2010/main" val="23940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小児甲状腺被ばくスクリーニング検査で設定されたスクリーニングレベルの導出方法です。使用する機器は今回の甲状腺簡易測でも使用する</a:t>
            </a:r>
            <a:r>
              <a:rPr kumimoji="1" lang="en-US" altLang="ja-JP" err="1"/>
              <a:t>NaI</a:t>
            </a:r>
            <a:r>
              <a:rPr kumimoji="1" lang="en-US" altLang="ja-JP"/>
              <a:t>(Tl)</a:t>
            </a:r>
            <a:r>
              <a:rPr kumimoji="1" lang="ja-JP" altLang="en-US"/>
              <a:t>サーベイメータです。</a:t>
            </a:r>
            <a:r>
              <a:rPr kumimoji="1" lang="en-US" altLang="ja-JP"/>
              <a:t>1</a:t>
            </a:r>
            <a:r>
              <a:rPr kumimoji="1" lang="ja-JP" altLang="en-US"/>
              <a:t>歳児の甲状腺等価線量が</a:t>
            </a:r>
            <a:r>
              <a:rPr kumimoji="1" lang="en-US" altLang="ja-JP"/>
              <a:t>100mSv</a:t>
            </a:r>
            <a:r>
              <a:rPr kumimoji="1" lang="ja-JP" altLang="en-US"/>
              <a:t>に相当する甲状腺残留量に対する</a:t>
            </a:r>
            <a:r>
              <a:rPr kumimoji="1" lang="en-US" altLang="ja-JP" err="1"/>
              <a:t>NaI</a:t>
            </a:r>
            <a:r>
              <a:rPr kumimoji="1" lang="en-US" altLang="ja-JP"/>
              <a:t>(Tl)</a:t>
            </a:r>
            <a:r>
              <a:rPr kumimoji="1" lang="ja-JP" altLang="en-US"/>
              <a:t>サーベイメータの正味値が</a:t>
            </a:r>
            <a:r>
              <a:rPr kumimoji="1" lang="en-US" altLang="ja-JP"/>
              <a:t>0.2µSv/h</a:t>
            </a:r>
            <a:r>
              <a:rPr kumimoji="1" lang="ja-JP" altLang="en-US"/>
              <a:t>になります。ただし，摂取シナリオは</a:t>
            </a:r>
            <a:r>
              <a:rPr kumimoji="1" lang="en-US" altLang="ja-JP"/>
              <a:t>12</a:t>
            </a:r>
            <a:r>
              <a:rPr kumimoji="1" lang="ja-JP" altLang="en-US"/>
              <a:t>日間の連続摂取を仮定しており，翌日に測定したとする条件です。スクリーニングレベルに相当する甲状腺線量は，</a:t>
            </a:r>
            <a:r>
              <a:rPr kumimoji="1" lang="en-US" altLang="ja-JP"/>
              <a:t>5</a:t>
            </a:r>
            <a:r>
              <a:rPr kumimoji="1" lang="ja-JP" altLang="en-US"/>
              <a:t>歳児では約</a:t>
            </a:r>
            <a:r>
              <a:rPr kumimoji="1" lang="en-US" altLang="ja-JP"/>
              <a:t>60mSv</a:t>
            </a:r>
            <a:r>
              <a:rPr kumimoji="1" lang="ja-JP" altLang="en-US"/>
              <a:t>，成人では約</a:t>
            </a:r>
            <a:r>
              <a:rPr kumimoji="1" lang="en-US" altLang="ja-JP"/>
              <a:t>15mSv</a:t>
            </a:r>
            <a:r>
              <a:rPr kumimoji="1" lang="ja-JP" altLang="en-US"/>
              <a:t>になります。</a:t>
            </a:r>
            <a:endParaRPr kumimoji="1" lang="en-US" altLang="ja-JP"/>
          </a:p>
          <a:p>
            <a:endParaRPr kumimoji="1" lang="en-US" altLang="ja-JP"/>
          </a:p>
          <a:p>
            <a:r>
              <a:rPr kumimoji="1" lang="en-US" altLang="ja-JP"/>
              <a:t>【</a:t>
            </a:r>
            <a:r>
              <a:rPr kumimoji="1" lang="ja-JP" altLang="en-US"/>
              <a:t>参考資料</a:t>
            </a:r>
            <a:r>
              <a:rPr kumimoji="1"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Kim et al. Screening survey on thyroid exposure for children after the Fukushima Daiichi nuclear power station accident. In: Proceedings of the first NIRS symposium on the reconstruction of early internal dose in the TEPCO Fukushima Daiichi nuclear power station accident. NIRS-M-252: 59–66;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a:effectLst/>
                <a:latin typeface="Arial" panose="020B0604020202020204" pitchFamily="34" charset="0"/>
                <a:ea typeface="ＭＳ 明朝" panose="02020609040205080304" pitchFamily="17" charset="-128"/>
                <a:cs typeface="Times New Roman" panose="02020603050405020304" pitchFamily="18" charset="0"/>
              </a:rPr>
              <a:t>Kim et al. </a:t>
            </a:r>
            <a:r>
              <a:rPr lang="en-US" altLang="ja-JP" sz="1200" i="0" kern="100">
                <a:effectLst/>
                <a:latin typeface="Arial" panose="020B0604020202020204" pitchFamily="34" charset="0"/>
                <a:ea typeface="ＭＳ 明朝" panose="02020609040205080304" pitchFamily="17" charset="-128"/>
                <a:cs typeface="Times New Roman" panose="02020603050405020304" pitchFamily="18" charset="0"/>
              </a:rPr>
              <a:t>Reassessment of thyroid internal doses of 1,080 children examined in a screening survey after the 2011 Fukushima nuclear disaster. </a:t>
            </a:r>
            <a:r>
              <a:rPr lang="en-US" altLang="ja-JP" sz="1200" kern="100">
                <a:effectLst/>
                <a:latin typeface="Arial" panose="020B0604020202020204" pitchFamily="34" charset="0"/>
                <a:ea typeface="ＭＳ 明朝" panose="02020609040205080304" pitchFamily="17" charset="-128"/>
                <a:cs typeface="Times New Roman" panose="02020603050405020304" pitchFamily="18" charset="0"/>
              </a:rPr>
              <a:t>Health Phys. 118: 36-52; 2020. </a:t>
            </a:r>
            <a:endPar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effectLst/>
            </a:endParaRPr>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19</a:t>
            </a:fld>
            <a:endParaRPr kumimoji="1" lang="ja-JP" altLang="en-US"/>
          </a:p>
        </p:txBody>
      </p:sp>
    </p:spTree>
    <p:extLst>
      <p:ext uri="{BB962C8B-B14F-4D97-AF65-F5344CB8AC3E}">
        <p14:creationId xmlns:p14="http://schemas.microsoft.com/office/powerpoint/2010/main" val="208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講義内容はスライドに記載のとおりです。</a:t>
            </a:r>
            <a:endParaRPr kumimoji="1" lang="en-US" altLang="ja-JP"/>
          </a:p>
          <a:p>
            <a:endParaRPr kumimoji="1" lang="en-US" altLang="ja-JP"/>
          </a:p>
          <a:p>
            <a:r>
              <a:rPr kumimoji="1" lang="ja-JP" altLang="en-US"/>
              <a:t>・放射性ヨウ素による甲状腺内部被ばく</a:t>
            </a:r>
          </a:p>
          <a:p>
            <a:r>
              <a:rPr kumimoji="1" lang="ja-JP" altLang="en-US"/>
              <a:t>・甲状腺中ヨウ素の測定</a:t>
            </a:r>
          </a:p>
          <a:p>
            <a:r>
              <a:rPr kumimoji="1" lang="ja-JP" altLang="en-US"/>
              <a:t>・甲状腺簡易測定に基づく線量評価</a:t>
            </a:r>
          </a:p>
          <a:p>
            <a:endParaRPr kumimoji="1" lang="en-US" altLang="ja-JP"/>
          </a:p>
          <a:p>
            <a:r>
              <a:rPr kumimoji="1" lang="ja-JP" altLang="en-US"/>
              <a:t>達成目標は甲状腺中ヨウ素測定の理解を深めることです。</a:t>
            </a:r>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a:t>
            </a:fld>
            <a:endParaRPr kumimoji="1" lang="ja-JP" altLang="en-US"/>
          </a:p>
        </p:txBody>
      </p:sp>
    </p:spTree>
    <p:extLst>
      <p:ext uri="{BB962C8B-B14F-4D97-AF65-F5344CB8AC3E}">
        <p14:creationId xmlns:p14="http://schemas.microsoft.com/office/powerpoint/2010/main" val="3341067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スクリーニングレベルの設定において実施した実験を示しています。一つは</a:t>
            </a:r>
            <a:r>
              <a:rPr kumimoji="1" lang="en-US" altLang="ja-JP" err="1"/>
              <a:t>NaI</a:t>
            </a:r>
            <a:r>
              <a:rPr kumimoji="1" lang="en-US" altLang="ja-JP"/>
              <a:t>(Tl)</a:t>
            </a:r>
            <a:r>
              <a:rPr kumimoji="1" lang="ja-JP" altLang="en-US"/>
              <a:t>サーベイメータの換算係数を求めるための実験であり，上の写真に示すようにファントムを用いて行いました。ファントムの中には既知量の</a:t>
            </a:r>
            <a:r>
              <a:rPr kumimoji="1" lang="en-US" altLang="ja-JP"/>
              <a:t>Ba-133</a:t>
            </a:r>
            <a:r>
              <a:rPr kumimoji="1" lang="ja-JP" altLang="en-US"/>
              <a:t>溶液を甲状腺形状容器がセットされています。ただし，当時は子ども用のファントムがなかったために，甲状腺形状容器に子どもの甲状腺体積と同等の</a:t>
            </a:r>
            <a:r>
              <a:rPr kumimoji="1" lang="en-US" altLang="ja-JP"/>
              <a:t>Ba-133</a:t>
            </a:r>
            <a:r>
              <a:rPr kumimoji="1" lang="ja-JP" altLang="en-US"/>
              <a:t>溶液を封入しすることで対応しました。もう一つの実験は，照射施設を使って，高線量率の環境下でスクリーニングレベルを識別できるかの検証実験です。検査当時の福島県内の環境中の空間線量率は軒並み上昇しており，小児甲状腺被ばくスクリーニング検査の会場周辺でもスクリーニングレベルを大きく超える状況であったため，こうした検証が必要になりました。</a:t>
            </a:r>
            <a:endParaRPr kumimoji="1" lang="en-US" altLang="ja-JP"/>
          </a:p>
          <a:p>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20</a:t>
            </a:fld>
            <a:endParaRPr kumimoji="1" lang="ja-JP" altLang="en-US"/>
          </a:p>
        </p:txBody>
      </p:sp>
    </p:spTree>
    <p:extLst>
      <p:ext uri="{BB962C8B-B14F-4D97-AF65-F5344CB8AC3E}">
        <p14:creationId xmlns:p14="http://schemas.microsoft.com/office/powerpoint/2010/main" val="41019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err="1"/>
              <a:t>NaI</a:t>
            </a:r>
            <a:r>
              <a:rPr kumimoji="1" lang="en-US" altLang="ja-JP"/>
              <a:t>(Tl)</a:t>
            </a:r>
            <a:r>
              <a:rPr kumimoji="1" lang="ja-JP" altLang="en-US"/>
              <a:t>サーベイメータの換算係数に関する資料です。</a:t>
            </a:r>
            <a:r>
              <a:rPr kumimoji="1" lang="en-US" altLang="ja-JP" err="1"/>
              <a:t>NaI</a:t>
            </a:r>
            <a:r>
              <a:rPr kumimoji="1" lang="en-US" altLang="ja-JP"/>
              <a:t>(Tl)</a:t>
            </a:r>
            <a:r>
              <a:rPr kumimoji="1" lang="ja-JP" altLang="en-US"/>
              <a:t>サーベイメータ（エネルギー補償型</a:t>
            </a:r>
            <a:r>
              <a:rPr kumimoji="1" lang="en-US" altLang="ja-JP"/>
              <a:t>TCS-161</a:t>
            </a:r>
            <a:r>
              <a:rPr kumimoji="1" lang="ja-JP" altLang="en-US"/>
              <a:t>）の甲状腺中ヨウ素</a:t>
            </a:r>
            <a:r>
              <a:rPr kumimoji="1" lang="en-US" altLang="ja-JP"/>
              <a:t>-131</a:t>
            </a:r>
            <a:r>
              <a:rPr kumimoji="1" lang="ja-JP" altLang="en-US"/>
              <a:t>に対する換算係数は，プローブを頸部に密着させた条件で</a:t>
            </a:r>
            <a:r>
              <a:rPr kumimoji="1" lang="en-US" altLang="ja-JP"/>
              <a:t>30 </a:t>
            </a:r>
            <a:r>
              <a:rPr kumimoji="1" lang="en-US" altLang="ja-JP" err="1"/>
              <a:t>kBq</a:t>
            </a:r>
            <a:r>
              <a:rPr kumimoji="1" lang="en-US" altLang="ja-JP"/>
              <a:t>/µ</a:t>
            </a:r>
            <a:r>
              <a:rPr kumimoji="1" lang="en-US" altLang="ja-JP" err="1"/>
              <a:t>Sv</a:t>
            </a:r>
            <a:r>
              <a:rPr kumimoji="1" lang="en-US" altLang="ja-JP"/>
              <a:t>/h</a:t>
            </a:r>
            <a:r>
              <a:rPr kumimoji="1" lang="ja-JP" altLang="en-US"/>
              <a:t>と評価されています。ただし，成人頸部を模擬した</a:t>
            </a:r>
            <a:r>
              <a:rPr kumimoji="1" lang="en-US" altLang="ja-JP"/>
              <a:t>ORINS</a:t>
            </a:r>
            <a:r>
              <a:rPr kumimoji="1" lang="ja-JP" altLang="en-US"/>
              <a:t>ファントムを用いた実験結果として得られています。</a:t>
            </a:r>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21</a:t>
            </a:fld>
            <a:endParaRPr kumimoji="1" lang="ja-JP" altLang="en-US"/>
          </a:p>
        </p:txBody>
      </p:sp>
    </p:spTree>
    <p:extLst>
      <p:ext uri="{BB962C8B-B14F-4D97-AF65-F5344CB8AC3E}">
        <p14:creationId xmlns:p14="http://schemas.microsoft.com/office/powerpoint/2010/main" val="73902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甲状腺簡易測定におけるスクリーニングレベルを新たに設定するにあたり，年齢別のファントムを用いて</a:t>
            </a:r>
            <a:r>
              <a:rPr kumimoji="1" lang="en-US" altLang="ja-JP" err="1"/>
              <a:t>NaI</a:t>
            </a:r>
            <a:r>
              <a:rPr kumimoji="1" lang="en-US" altLang="ja-JP"/>
              <a:t>(Tl)</a:t>
            </a:r>
            <a:r>
              <a:rPr kumimoji="1" lang="ja-JP" altLang="en-US"/>
              <a:t>サーベイメータの換算係数を再評価しました。赤点線が評価結果を基に設定した換算係数になります。換算係数が大きいということは，単位正味値当りの甲状腺中ヨウ素残留量が大きいということなので，すなわち，検出感度が低いということを意味します。このグラフから，</a:t>
            </a:r>
            <a:r>
              <a:rPr kumimoji="1" lang="en-US" altLang="ja-JP"/>
              <a:t>5</a:t>
            </a:r>
            <a:r>
              <a:rPr kumimoji="1" lang="ja-JP" altLang="en-US"/>
              <a:t>歳児が最も検出感度が高く，成人が最も検出感度が低いことが示されますが，これは子どもの方が甲状腺が小さいために検出器の幾何学的効率が大きくなり，また，甲状腺前の組織厚さが薄くなるために減弱も小さくなるためと考えられます。</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en-US" altLang="ja-JP"/>
              <a:t>Kim et al. Screening levels of TCS-172 </a:t>
            </a:r>
            <a:r>
              <a:rPr kumimoji="1" lang="en-US" altLang="ja-JP" err="1"/>
              <a:t>NaI</a:t>
            </a:r>
            <a:r>
              <a:rPr kumimoji="1" lang="en-US" altLang="ja-JP"/>
              <a:t>(Tl) survey meters used for direct thyroid measurements in nuclear disasters. </a:t>
            </a:r>
            <a:r>
              <a:rPr kumimoji="1" lang="en-US" altLang="ja-JP" err="1"/>
              <a:t>Radiat</a:t>
            </a:r>
            <a:r>
              <a:rPr kumimoji="1" lang="en-US" altLang="ja-JP"/>
              <a:t>. Prot. </a:t>
            </a:r>
            <a:r>
              <a:rPr kumimoji="1" lang="en-US" altLang="ja-JP" err="1"/>
              <a:t>Dosim</a:t>
            </a:r>
            <a:r>
              <a:rPr kumimoji="1" lang="en-US" altLang="ja-JP"/>
              <a:t>. 199 (15-16): 1989-1993; 2023.  </a:t>
            </a: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22</a:t>
            </a:fld>
            <a:endParaRPr kumimoji="1" lang="ja-JP" altLang="en-US"/>
          </a:p>
        </p:txBody>
      </p:sp>
    </p:spTree>
    <p:extLst>
      <p:ext uri="{BB962C8B-B14F-4D97-AF65-F5344CB8AC3E}">
        <p14:creationId xmlns:p14="http://schemas.microsoft.com/office/powerpoint/2010/main" val="3049898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甲状腺簡易測定の手順を示します。対象者の受付後，被検者と対座した測定者は先ず大腿部前面中央の測定を行います。大腿部の測定では</a:t>
            </a:r>
            <a:r>
              <a:rPr kumimoji="1" lang="en-US" altLang="ja-JP"/>
              <a:t>1</a:t>
            </a:r>
            <a:r>
              <a:rPr kumimoji="1" lang="ja-JP" altLang="en-US"/>
              <a:t>回指示値を読み取ります。頸部の前に大腿部を測定するのは，身体汚染の確認有無に加えて，被検者へのストレスを軽減する目的のためです。次に頸部測定を行いますが，指示値が安定した後に一定間隔（</a:t>
            </a:r>
            <a:r>
              <a:rPr kumimoji="1" lang="en-US" altLang="ja-JP"/>
              <a:t>10</a:t>
            </a:r>
            <a:r>
              <a:rPr kumimoji="1" lang="ja-JP" altLang="en-US"/>
              <a:t>秒程度）を空けて</a:t>
            </a:r>
            <a:r>
              <a:rPr kumimoji="1" lang="en-US" altLang="ja-JP"/>
              <a:t>3</a:t>
            </a:r>
            <a:r>
              <a:rPr kumimoji="1" lang="ja-JP" altLang="en-US"/>
              <a:t>回指示値を読み取ります。</a:t>
            </a:r>
            <a:r>
              <a:rPr kumimoji="1" lang="en-US" altLang="ja-JP"/>
              <a:t>3</a:t>
            </a:r>
            <a:r>
              <a:rPr kumimoji="1" lang="ja-JP" altLang="en-US"/>
              <a:t>回の指示値の中央値を正味値の計算に用います。</a:t>
            </a:r>
            <a:r>
              <a:rPr kumimoji="1" lang="en-US" altLang="ja-JP"/>
              <a:t>3</a:t>
            </a:r>
            <a:r>
              <a:rPr kumimoji="1" lang="ja-JP" altLang="en-US"/>
              <a:t>回指示値を読み取るのは，偶発的なノイズ等の外的要因による影響や変動する指示値の読取りに慣れていない測定者に対する負担を軽減する目的のためです。</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ja-JP" altLang="en-US"/>
              <a:t>内閣府（原子力防災担当）原子力規制庁</a:t>
            </a:r>
            <a:r>
              <a:rPr kumimoji="1" lang="en-US" altLang="ja-JP"/>
              <a:t>.</a:t>
            </a:r>
            <a:r>
              <a:rPr kumimoji="1" lang="ja-JP" altLang="en-US"/>
              <a:t>　</a:t>
            </a:r>
            <a:r>
              <a:rPr lang="ja-JP" altLang="en-US"/>
              <a:t>甲状腺被ばく線量モニタリング実施マニュアル</a:t>
            </a:r>
            <a:endParaRPr kumimoji="1" lang="en-US" altLang="ja-JP"/>
          </a:p>
          <a:p>
            <a:r>
              <a:rPr kumimoji="1" lang="en-US" altLang="ja-JP"/>
              <a:t>https://www.nra.go.jp/data/000434068.pdf</a:t>
            </a: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23</a:t>
            </a:fld>
            <a:endParaRPr kumimoji="1" lang="ja-JP" altLang="en-US"/>
          </a:p>
        </p:txBody>
      </p:sp>
    </p:spTree>
    <p:extLst>
      <p:ext uri="{BB962C8B-B14F-4D97-AF65-F5344CB8AC3E}">
        <p14:creationId xmlns:p14="http://schemas.microsoft.com/office/powerpoint/2010/main" val="197511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甲状腺簡易測定の手順の要点を示したスライドになります。ステップ</a:t>
            </a:r>
            <a:r>
              <a:rPr kumimoji="1" lang="en-US" altLang="ja-JP"/>
              <a:t>1</a:t>
            </a:r>
            <a:r>
              <a:rPr kumimoji="1" lang="ja-JP" altLang="en-US"/>
              <a:t>として大腿部測定を行い，</a:t>
            </a:r>
            <a:r>
              <a:rPr kumimoji="1" lang="en-US" altLang="ja-JP"/>
              <a:t>1</a:t>
            </a:r>
            <a:r>
              <a:rPr kumimoji="1" lang="ja-JP" altLang="en-US"/>
              <a:t>回読み取った結果を指示値</a:t>
            </a:r>
            <a:r>
              <a:rPr kumimoji="1" lang="en-US" altLang="ja-JP"/>
              <a:t>B</a:t>
            </a:r>
            <a:r>
              <a:rPr kumimoji="1" lang="ja-JP" altLang="en-US"/>
              <a:t>とします。ステップ</a:t>
            </a:r>
            <a:r>
              <a:rPr kumimoji="1" lang="en-US" altLang="ja-JP"/>
              <a:t>2</a:t>
            </a:r>
            <a:r>
              <a:rPr kumimoji="1" lang="ja-JP" altLang="en-US"/>
              <a:t>では頸部の測定の行いますが，指示値が安定した後に一定間隔で</a:t>
            </a:r>
            <a:r>
              <a:rPr kumimoji="1" lang="en-US" altLang="ja-JP"/>
              <a:t>3</a:t>
            </a:r>
            <a:r>
              <a:rPr kumimoji="1" lang="ja-JP" altLang="en-US"/>
              <a:t>回読み取り，その中央値と指示値</a:t>
            </a:r>
            <a:r>
              <a:rPr kumimoji="1" lang="en-US" altLang="ja-JP"/>
              <a:t>A</a:t>
            </a:r>
            <a:r>
              <a:rPr kumimoji="1" lang="ja-JP" altLang="en-US"/>
              <a:t>とします。ステップ</a:t>
            </a:r>
            <a:r>
              <a:rPr kumimoji="1" lang="en-US" altLang="ja-JP"/>
              <a:t>3</a:t>
            </a:r>
            <a:r>
              <a:rPr kumimoji="1" lang="ja-JP" altLang="en-US"/>
              <a:t>で，指示値</a:t>
            </a:r>
            <a:r>
              <a:rPr kumimoji="1" lang="en-US" altLang="ja-JP"/>
              <a:t>A</a:t>
            </a:r>
            <a:r>
              <a:rPr kumimoji="1" lang="ja-JP" altLang="en-US"/>
              <a:t>から指示値</a:t>
            </a:r>
            <a:r>
              <a:rPr kumimoji="1" lang="en-US" altLang="ja-JP"/>
              <a:t>B</a:t>
            </a:r>
            <a:r>
              <a:rPr kumimoji="1" lang="ja-JP" altLang="en-US"/>
              <a:t>を差し引いた値に校正定数を乗じ，正味値を求めます。この正味値をスクリーニングレベルと比較することで，詳細測定の必要有無を判断します。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24</a:t>
            </a:fld>
            <a:endParaRPr kumimoji="1" lang="ja-JP" altLang="en-US"/>
          </a:p>
        </p:txBody>
      </p:sp>
    </p:spTree>
    <p:extLst>
      <p:ext uri="{BB962C8B-B14F-4D97-AF65-F5344CB8AC3E}">
        <p14:creationId xmlns:p14="http://schemas.microsoft.com/office/powerpoint/2010/main" val="3725490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簡易測定の様子を示しています。上の写真にあるように，測定者及び被検者ともに椅子に座り，測定者は被検者と対座する形で測定を行います。測定補助者は指示値の記録やプローブの養生，測定中のプローブ位置の確認などを行います。測定者は頸部測定の際に，写真に示すように腕を伸ばした状態になるので，疲労が蓄積しやすい点に注意下さい。適宜，測定補助者と交代して測定を行ってください。下の写真は頸部測定の際のプローブの位置を示しています。プローブの先端全面を被検者の鎖骨中央かつ喉ぼとけの下あたりに軽く密着させて，測定中はプローブをなるべく保持し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25</a:t>
            </a:fld>
            <a:endParaRPr kumimoji="1" lang="ja-JP" altLang="en-US"/>
          </a:p>
        </p:txBody>
      </p:sp>
    </p:spTree>
    <p:extLst>
      <p:ext uri="{BB962C8B-B14F-4D97-AF65-F5344CB8AC3E}">
        <p14:creationId xmlns:p14="http://schemas.microsoft.com/office/powerpoint/2010/main" val="428420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子どもの甲状腺計測は，特に乳幼児では困難となる場合があります。乳児では頸部にプローブを密着させること自体が難しく，就学前小児では測定中にじっとできない等の状況があります。そのため，原子力規制庁と内閣府が策定した甲状腺モニタリング実施マニュアルでは，測定が困難な場合には，行動を共にした保護者等を代わりに測定し，その結果から対象者の線量を推定することとしています。乳幼児に特化した専用の甲状腺モニタの開発の必要性は海外でも認識されており，現在，量研機構において開発が進められてい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26</a:t>
            </a:fld>
            <a:endParaRPr kumimoji="1" lang="ja-JP" altLang="en-US"/>
          </a:p>
        </p:txBody>
      </p:sp>
    </p:spTree>
    <p:extLst>
      <p:ext uri="{BB962C8B-B14F-4D97-AF65-F5344CB8AC3E}">
        <p14:creationId xmlns:p14="http://schemas.microsoft.com/office/powerpoint/2010/main" val="2731722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甲状腺線量の計算方法について示します。計算は</a:t>
            </a:r>
            <a:r>
              <a:rPr kumimoji="1" lang="en-US" altLang="ja-JP"/>
              <a:t>2</a:t>
            </a:r>
            <a:r>
              <a:rPr kumimoji="1" lang="ja-JP" altLang="en-US"/>
              <a:t>段階あり，最初は測定値から摂取量を計算，次に摂取量に線量係数を乗じて甲状腺線量などの内部被ばく線量を算出することができます。スライドの表には</a:t>
            </a:r>
            <a:r>
              <a:rPr kumimoji="1" lang="en-US" altLang="ja-JP"/>
              <a:t>I-131</a:t>
            </a:r>
            <a:r>
              <a:rPr kumimoji="1" lang="ja-JP" altLang="en-US"/>
              <a:t>の他に，比較として</a:t>
            </a:r>
            <a:r>
              <a:rPr kumimoji="1" lang="en-US" altLang="ja-JP"/>
              <a:t>Cs-134</a:t>
            </a:r>
            <a:r>
              <a:rPr kumimoji="1" lang="ja-JP" altLang="en-US"/>
              <a:t>と</a:t>
            </a:r>
            <a:r>
              <a:rPr kumimoji="1" lang="en-US" altLang="ja-JP"/>
              <a:t>Cs-137</a:t>
            </a:r>
            <a:r>
              <a:rPr kumimoji="1" lang="ja-JP" altLang="en-US"/>
              <a:t>の吸入摂取時の線量係数を示しています。</a:t>
            </a:r>
            <a:r>
              <a:rPr kumimoji="1" lang="en-US" altLang="ja-JP"/>
              <a:t>I-131</a:t>
            </a:r>
            <a:r>
              <a:rPr kumimoji="1" lang="ja-JP" altLang="en-US"/>
              <a:t>は全身よりも甲状腺が重要なので，甲状腺（等価）線量を評価します。</a:t>
            </a:r>
            <a:r>
              <a:rPr kumimoji="1" lang="en-US" altLang="ja-JP"/>
              <a:t>I-131</a:t>
            </a:r>
            <a:r>
              <a:rPr kumimoji="1" lang="ja-JP" altLang="en-US"/>
              <a:t>は</a:t>
            </a:r>
            <a:r>
              <a:rPr kumimoji="1" lang="en-US" altLang="ja-JP"/>
              <a:t>Cs</a:t>
            </a:r>
            <a:r>
              <a:rPr kumimoji="1" lang="ja-JP" altLang="en-US"/>
              <a:t>と比べて線量係数が高いため，原子力災害時における公衆の内部被ばくでは特に注意が必要です。</a:t>
            </a:r>
            <a:endParaRPr kumimoji="1" lang="en-US" altLang="ja-JP"/>
          </a:p>
          <a:p>
            <a:endParaRPr kumimoji="1" lang="en-US" altLang="ja-JP"/>
          </a:p>
          <a:p>
            <a:r>
              <a:rPr kumimoji="1" lang="en-US" altLang="ja-JP"/>
              <a:t>【</a:t>
            </a:r>
            <a:r>
              <a:rPr kumimoji="1" lang="ja-JP" altLang="en-US"/>
              <a:t>参考資料</a:t>
            </a:r>
            <a:r>
              <a:rPr kumimoji="1" lang="en-US" altLang="ja-JP"/>
              <a:t>】</a:t>
            </a:r>
          </a:p>
          <a:p>
            <a:pPr algn="l"/>
            <a:r>
              <a:rPr lang="en-US" altLang="ja-JP" sz="1800" b="0" i="0" u="none" strike="noStrike" baseline="0">
                <a:latin typeface="AdvTT7c3c51d9"/>
              </a:rPr>
              <a:t>International Commission on Radiological Protection. Age</a:t>
            </a:r>
            <a:r>
              <a:rPr lang="ja-JP" altLang="en-US" sz="1800" b="0" i="0" u="none" strike="noStrike" baseline="0">
                <a:latin typeface="AdvTT7c3c51d9"/>
              </a:rPr>
              <a:t>　</a:t>
            </a:r>
            <a:r>
              <a:rPr lang="en-US" altLang="ja-JP" sz="1800" b="0" i="0" u="none" strike="noStrike" baseline="0">
                <a:latin typeface="AdvTT7c3c51d9"/>
              </a:rPr>
              <a:t>dependent</a:t>
            </a:r>
            <a:r>
              <a:rPr lang="ja-JP" altLang="en-US" sz="1800" b="0" i="0" u="none" strike="noStrike" baseline="0">
                <a:latin typeface="AdvTT7c3c51d9"/>
              </a:rPr>
              <a:t>　</a:t>
            </a:r>
            <a:r>
              <a:rPr lang="en-US" altLang="ja-JP" sz="1800" b="0" i="0" u="none" strike="noStrike" baseline="0">
                <a:latin typeface="AdvTT7c3c51d9"/>
              </a:rPr>
              <a:t>doses to the members of the public from intake of</a:t>
            </a:r>
            <a:r>
              <a:rPr lang="ja-JP" altLang="en-US" sz="1800" b="0" i="0" u="none" strike="noStrike" baseline="0">
                <a:latin typeface="AdvTT7c3c51d9"/>
              </a:rPr>
              <a:t>　</a:t>
            </a:r>
            <a:r>
              <a:rPr lang="fr-FR" altLang="ja-JP" sz="1800" b="0" i="0" u="none" strike="noStrike" baseline="0">
                <a:latin typeface="AdvTT7c3c51d9"/>
              </a:rPr>
              <a:t>radionuclides</a:t>
            </a:r>
            <a:r>
              <a:rPr lang="fr-FR" altLang="ja-JP" sz="1800" b="0" i="0" u="none" strike="noStrike" baseline="0">
                <a:latin typeface="AdvTT7c3c51d9+20"/>
              </a:rPr>
              <a:t>—</a:t>
            </a:r>
            <a:r>
              <a:rPr lang="fr-FR" altLang="ja-JP" sz="1800" b="0" i="0" u="none" strike="noStrike" baseline="0">
                <a:latin typeface="AdvTT7c3c51d9"/>
              </a:rPr>
              <a:t>part 4 inhalation dose coefficients. Oxford:</a:t>
            </a:r>
            <a:r>
              <a:rPr lang="ja-JP" altLang="en-US" sz="1800" b="0" i="0" u="none" strike="noStrike" baseline="0">
                <a:latin typeface="AdvTT7c3c51d9"/>
              </a:rPr>
              <a:t>　</a:t>
            </a:r>
            <a:r>
              <a:rPr lang="fr-FR" altLang="ja-JP" sz="1800" b="0" i="0" u="none" strike="noStrike" baseline="0">
                <a:latin typeface="AdvTT7c3c51d9"/>
              </a:rPr>
              <a:t>ICRP; Publication 71, Ann. ICRP 25(3</a:t>
            </a:r>
            <a:r>
              <a:rPr lang="fr-FR" altLang="ja-JP" sz="1800" b="0" i="0" u="none" strike="noStrike" baseline="0">
                <a:latin typeface="AdvTT7c3c51d9+20"/>
              </a:rPr>
              <a:t>–</a:t>
            </a:r>
            <a:r>
              <a:rPr lang="fr-FR" altLang="ja-JP" sz="1800" b="0" i="0" u="none" strike="noStrike" baseline="0">
                <a:latin typeface="AdvTT7c3c51d9"/>
              </a:rPr>
              <a:t>4); 1995.</a:t>
            </a:r>
          </a:p>
          <a:p>
            <a:pPr algn="l"/>
            <a:endParaRPr kumimoji="1" lang="fr-FR" altLang="ja-JP" sz="1800" b="0" i="0" u="none" strike="noStrike" baseline="0">
              <a:latin typeface="AdvTT7c3c51d9"/>
            </a:endParaRPr>
          </a:p>
          <a:p>
            <a:pPr algn="l"/>
            <a:r>
              <a:rPr lang="en-US" altLang="ja-JP" sz="1800" b="0" i="0" u="none" strike="noStrike" baseline="0">
                <a:latin typeface="AdvTT7c3c51d9"/>
              </a:rPr>
              <a:t>International Commission on Radiological Protection. ICRP database</a:t>
            </a:r>
            <a:r>
              <a:rPr lang="ja-JP" altLang="en-US" sz="1800" b="0" i="0" u="none" strike="noStrike" baseline="0">
                <a:latin typeface="AdvTT7c3c51d9"/>
              </a:rPr>
              <a:t>　</a:t>
            </a:r>
            <a:r>
              <a:rPr lang="en-US" altLang="ja-JP" sz="1800" b="0" i="0" u="none" strike="noStrike" baseline="0">
                <a:latin typeface="AdvTT7c3c51d9"/>
              </a:rPr>
              <a:t>of dose coefficients: workers and members of the public</a:t>
            </a:r>
            <a:r>
              <a:rPr lang="ja-JP" altLang="en-US" sz="1800" b="0" i="0" u="none" strike="noStrike" baseline="0">
                <a:latin typeface="AdvTT7c3c51d9"/>
              </a:rPr>
              <a:t>　</a:t>
            </a:r>
            <a:r>
              <a:rPr lang="en-US" altLang="ja-JP" sz="1800" b="0" i="0" u="none" strike="noStrike" baseline="0">
                <a:latin typeface="AdvTT7c3c51d9"/>
              </a:rPr>
              <a:t>version 3. Oxford: ICRP; ICRP CD1; 1998.</a:t>
            </a: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27</a:t>
            </a:fld>
            <a:endParaRPr kumimoji="1" lang="ja-JP" altLang="en-US"/>
          </a:p>
        </p:txBody>
      </p:sp>
    </p:spTree>
    <p:extLst>
      <p:ext uri="{BB962C8B-B14F-4D97-AF65-F5344CB8AC3E}">
        <p14:creationId xmlns:p14="http://schemas.microsoft.com/office/powerpoint/2010/main" val="331308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甲状腺線量の計算に必要な</a:t>
            </a:r>
            <a:r>
              <a:rPr kumimoji="1" lang="en-US" altLang="ja-JP"/>
              <a:t>I-131</a:t>
            </a:r>
            <a:r>
              <a:rPr kumimoji="1" lang="ja-JP" altLang="en-US"/>
              <a:t>の甲状腺残留率を表に示しています。年齢が若いほど，</a:t>
            </a:r>
            <a:r>
              <a:rPr kumimoji="1" lang="en-US" altLang="ja-JP"/>
              <a:t>I-131</a:t>
            </a:r>
            <a:r>
              <a:rPr kumimoji="1" lang="ja-JP" altLang="en-US"/>
              <a:t>の甲状腺残留率は低くなります。また，摂取からの時間が経過するにつれて，甲状腺残留率の年齢差異が大きくなってきます。</a:t>
            </a:r>
            <a:endParaRPr kumimoji="1" lang="en-US" altLang="ja-JP"/>
          </a:p>
          <a:p>
            <a:endParaRPr kumimoji="1" lang="en-US" altLang="ja-JP"/>
          </a:p>
          <a:p>
            <a:r>
              <a:rPr kumimoji="1" lang="en-US" altLang="ja-JP"/>
              <a:t>※</a:t>
            </a:r>
            <a:r>
              <a:rPr kumimoji="1" lang="ja-JP" altLang="en-US"/>
              <a:t>表のデータは，</a:t>
            </a:r>
            <a:r>
              <a:rPr lang="ja-JP" altLang="en-US" sz="1200">
                <a:latin typeface="Arial" panose="020B0604020202020204" pitchFamily="34" charset="0"/>
                <a:ea typeface="BIZ UDPゴシック" panose="020B0400000000000000" pitchFamily="50" charset="-128"/>
                <a:cs typeface="Arial" panose="020B0604020202020204" pitchFamily="34" charset="0"/>
              </a:rPr>
              <a:t>原子力規制庁 放射線安全規制研究 平成</a:t>
            </a:r>
            <a:r>
              <a:rPr lang="en-US" altLang="ja-JP" sz="1200">
                <a:latin typeface="Arial" panose="020B0604020202020204" pitchFamily="34" charset="0"/>
                <a:ea typeface="BIZ UDPゴシック" panose="020B0400000000000000" pitchFamily="50" charset="-128"/>
                <a:cs typeface="Arial" panose="020B0604020202020204" pitchFamily="34" charset="0"/>
              </a:rPr>
              <a:t>29</a:t>
            </a:r>
            <a:r>
              <a:rPr lang="ja-JP" altLang="en-US" sz="1200">
                <a:latin typeface="Arial" panose="020B0604020202020204" pitchFamily="34" charset="0"/>
                <a:ea typeface="BIZ UDPゴシック" panose="020B0400000000000000" pitchFamily="50" charset="-128"/>
                <a:cs typeface="Arial" panose="020B0604020202020204" pitchFamily="34" charset="0"/>
              </a:rPr>
              <a:t>年度採択課題「原子力事故時における近隣住民の確実な初期内部被ばく線量の把握に向けた包括的個人内部被ばくモニタリングの確立」　平成</a:t>
            </a:r>
            <a:r>
              <a:rPr lang="en-US" altLang="ja-JP" sz="1200">
                <a:latin typeface="Arial" panose="020B0604020202020204" pitchFamily="34" charset="0"/>
                <a:ea typeface="BIZ UDPゴシック" panose="020B0400000000000000" pitchFamily="50" charset="-128"/>
                <a:cs typeface="Arial" panose="020B0604020202020204" pitchFamily="34" charset="0"/>
              </a:rPr>
              <a:t>31</a:t>
            </a:r>
            <a:r>
              <a:rPr lang="ja-JP" altLang="en-US" sz="1200">
                <a:latin typeface="Arial" panose="020B0604020202020204" pitchFamily="34" charset="0"/>
                <a:ea typeface="BIZ UDPゴシック" panose="020B0400000000000000" pitchFamily="50" charset="-128"/>
                <a:cs typeface="Arial" panose="020B0604020202020204" pitchFamily="34" charset="0"/>
              </a:rPr>
              <a:t>年度成果報告書 付録</a:t>
            </a:r>
            <a:r>
              <a:rPr lang="en-US" altLang="ja-JP" sz="1200">
                <a:latin typeface="Arial" panose="020B0604020202020204" pitchFamily="34" charset="0"/>
                <a:ea typeface="BIZ UDPゴシック" panose="020B0400000000000000" pitchFamily="50" charset="-128"/>
                <a:cs typeface="Arial" panose="020B0604020202020204" pitchFamily="34" charset="0"/>
              </a:rPr>
              <a:t>B</a:t>
            </a:r>
            <a:r>
              <a:rPr lang="ja-JP" altLang="en-US" sz="1200">
                <a:latin typeface="Arial" panose="020B0604020202020204" pitchFamily="34" charset="0"/>
                <a:ea typeface="BIZ UDPゴシック" panose="020B0400000000000000" pitchFamily="50" charset="-128"/>
                <a:cs typeface="Arial" panose="020B0604020202020204" pitchFamily="34" charset="0"/>
              </a:rPr>
              <a:t>にも掲載しています。</a:t>
            </a:r>
            <a:endParaRPr lang="en-US" altLang="ja-JP" sz="1200">
              <a:latin typeface="Arial" panose="020B0604020202020204" pitchFamily="34" charset="0"/>
              <a:ea typeface="BIZ UDPゴシック" panose="020B0400000000000000" pitchFamily="50" charset="-128"/>
              <a:cs typeface="Arial" panose="020B0604020202020204" pitchFamily="34" charset="0"/>
            </a:endParaRPr>
          </a:p>
          <a:p>
            <a:r>
              <a:rPr kumimoji="1" lang="en-US" altLang="ja-JP"/>
              <a:t>https://www.nra.go.jp/data/000330776.pdf</a:t>
            </a: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28</a:t>
            </a:fld>
            <a:endParaRPr kumimoji="1" lang="ja-JP" altLang="en-US"/>
          </a:p>
        </p:txBody>
      </p:sp>
    </p:spTree>
    <p:extLst>
      <p:ext uri="{BB962C8B-B14F-4D97-AF65-F5344CB8AC3E}">
        <p14:creationId xmlns:p14="http://schemas.microsoft.com/office/powerpoint/2010/main" val="366775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甲状腺等価線量</a:t>
            </a:r>
            <a:r>
              <a:rPr kumimoji="1" lang="en-US" altLang="ja-JP"/>
              <a:t>100mSv</a:t>
            </a:r>
            <a:r>
              <a:rPr kumimoji="1" lang="ja-JP" altLang="en-US"/>
              <a:t>に相当する摂取があったときの</a:t>
            </a:r>
            <a:r>
              <a:rPr kumimoji="1" lang="en-US" altLang="ja-JP" err="1"/>
              <a:t>NaI</a:t>
            </a:r>
            <a:r>
              <a:rPr kumimoji="1" lang="en-US" altLang="ja-JP"/>
              <a:t>(Tl)</a:t>
            </a:r>
            <a:r>
              <a:rPr kumimoji="1" lang="ja-JP" altLang="en-US"/>
              <a:t>サーベイメータの応答の経過時間の変化として示しています。スクリーニングレベル以上の応答である箇所をオレンジ色にしています。この結果から，</a:t>
            </a:r>
            <a:r>
              <a:rPr kumimoji="1" lang="en-US" altLang="ja-JP"/>
              <a:t>5</a:t>
            </a:r>
            <a:r>
              <a:rPr kumimoji="1" lang="ja-JP" altLang="en-US"/>
              <a:t>歳児群以下の年齢群以下では，</a:t>
            </a:r>
            <a:r>
              <a:rPr kumimoji="1" lang="en-US" altLang="ja-JP"/>
              <a:t>3</a:t>
            </a:r>
            <a:r>
              <a:rPr kumimoji="1" lang="ja-JP" altLang="en-US"/>
              <a:t>週間よりも大分前にスクリーニングレベルよりも応答が低くなります。すなわち，</a:t>
            </a:r>
            <a:r>
              <a:rPr kumimoji="1" lang="en-US" altLang="ja-JP"/>
              <a:t>100mSv</a:t>
            </a:r>
            <a:r>
              <a:rPr kumimoji="1" lang="ja-JP" altLang="en-US"/>
              <a:t>を識別するには，もっとスクリーニングレベルを低く設定する必要があることを意味しています。しかしながら，運用上の課題もあることから，</a:t>
            </a:r>
            <a:r>
              <a:rPr kumimoji="1" lang="en-US" altLang="ja-JP"/>
              <a:t>5</a:t>
            </a:r>
            <a:r>
              <a:rPr kumimoji="1" lang="ja-JP" altLang="en-US"/>
              <a:t>歳児年齢群以下では，行動を共にした保護者等の甲状腺量を参考にして，小児の甲状腺量を推定することしています。</a:t>
            </a:r>
            <a:endParaRPr kumimoji="1" lang="en-US" altLang="ja-JP"/>
          </a:p>
          <a:p>
            <a:endParaRPr kumimoji="1" lang="en-US" altLang="ja-JP"/>
          </a:p>
          <a:p>
            <a:r>
              <a:rPr kumimoji="1" lang="en-US" altLang="ja-JP"/>
              <a:t>※</a:t>
            </a:r>
            <a:r>
              <a:rPr kumimoji="1" lang="ja-JP" altLang="en-US"/>
              <a:t>表のデータは，</a:t>
            </a:r>
            <a:r>
              <a:rPr lang="ja-JP" altLang="en-US" sz="1200">
                <a:latin typeface="Arial" panose="020B0604020202020204" pitchFamily="34" charset="0"/>
                <a:ea typeface="BIZ UDPゴシック" panose="020B0400000000000000" pitchFamily="50" charset="-128"/>
                <a:cs typeface="Arial" panose="020B0604020202020204" pitchFamily="34" charset="0"/>
              </a:rPr>
              <a:t>原子力規制庁 放射線安全規制研究 平成</a:t>
            </a:r>
            <a:r>
              <a:rPr lang="en-US" altLang="ja-JP" sz="1200">
                <a:latin typeface="Arial" panose="020B0604020202020204" pitchFamily="34" charset="0"/>
                <a:ea typeface="BIZ UDPゴシック" panose="020B0400000000000000" pitchFamily="50" charset="-128"/>
                <a:cs typeface="Arial" panose="020B0604020202020204" pitchFamily="34" charset="0"/>
              </a:rPr>
              <a:t>29</a:t>
            </a:r>
            <a:r>
              <a:rPr lang="ja-JP" altLang="en-US" sz="1200">
                <a:latin typeface="Arial" panose="020B0604020202020204" pitchFamily="34" charset="0"/>
                <a:ea typeface="BIZ UDPゴシック" panose="020B0400000000000000" pitchFamily="50" charset="-128"/>
                <a:cs typeface="Arial" panose="020B0604020202020204" pitchFamily="34" charset="0"/>
              </a:rPr>
              <a:t>年度採択課題「原子力事故時における近隣住民の確実な初期内部被ばく線量の把握に向けた包括的個人内部被ばくモニタリングの確立」　平成</a:t>
            </a:r>
            <a:r>
              <a:rPr lang="en-US" altLang="ja-JP" sz="1200">
                <a:latin typeface="Arial" panose="020B0604020202020204" pitchFamily="34" charset="0"/>
                <a:ea typeface="BIZ UDPゴシック" panose="020B0400000000000000" pitchFamily="50" charset="-128"/>
                <a:cs typeface="Arial" panose="020B0604020202020204" pitchFamily="34" charset="0"/>
              </a:rPr>
              <a:t>31</a:t>
            </a:r>
            <a:r>
              <a:rPr lang="ja-JP" altLang="en-US" sz="1200">
                <a:latin typeface="Arial" panose="020B0604020202020204" pitchFamily="34" charset="0"/>
                <a:ea typeface="BIZ UDPゴシック" panose="020B0400000000000000" pitchFamily="50" charset="-128"/>
                <a:cs typeface="Arial" panose="020B0604020202020204" pitchFamily="34" charset="0"/>
              </a:rPr>
              <a:t>年度成果報告書 付録</a:t>
            </a:r>
            <a:r>
              <a:rPr lang="en-US" altLang="ja-JP" sz="1200">
                <a:latin typeface="Arial" panose="020B0604020202020204" pitchFamily="34" charset="0"/>
                <a:ea typeface="BIZ UDPゴシック" panose="020B0400000000000000" pitchFamily="50" charset="-128"/>
                <a:cs typeface="Arial" panose="020B0604020202020204" pitchFamily="34" charset="0"/>
              </a:rPr>
              <a:t>B</a:t>
            </a:r>
            <a:r>
              <a:rPr lang="ja-JP" altLang="en-US" sz="1200">
                <a:latin typeface="Arial" panose="020B0604020202020204" pitchFamily="34" charset="0"/>
                <a:ea typeface="BIZ UDPゴシック" panose="020B0400000000000000" pitchFamily="50" charset="-128"/>
                <a:cs typeface="Arial" panose="020B0604020202020204" pitchFamily="34" charset="0"/>
              </a:rPr>
              <a:t>にも掲載しています。</a:t>
            </a:r>
            <a:endParaRPr lang="en-US" altLang="ja-JP" sz="1200">
              <a:latin typeface="Arial" panose="020B0604020202020204" pitchFamily="34" charset="0"/>
              <a:ea typeface="BIZ UDPゴシック" panose="020B0400000000000000" pitchFamily="50" charset="-128"/>
              <a:cs typeface="Arial" panose="020B0604020202020204" pitchFamily="34" charset="0"/>
            </a:endParaRPr>
          </a:p>
          <a:p>
            <a:r>
              <a:rPr kumimoji="1" lang="en-US" altLang="ja-JP"/>
              <a:t>https://www.nra.go.jp/data/000330776.pdf</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29</a:t>
            </a:fld>
            <a:endParaRPr kumimoji="1" lang="ja-JP" altLang="en-US"/>
          </a:p>
        </p:txBody>
      </p:sp>
    </p:spTree>
    <p:extLst>
      <p:ext uri="{BB962C8B-B14F-4D97-AF65-F5344CB8AC3E}">
        <p14:creationId xmlns:p14="http://schemas.microsoft.com/office/powerpoint/2010/main" val="76619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甲状腺は頸部前面の下方の皮下にあります。甲状腺は安定ヨウ素を材料として甲状腺ホルモンの生成を行う内分泌腺です。放射性ヨウ素が体内に取り込まれると，安定ヨウ素と区別することなく甲状腺に集積するために，甲状腺が被ばくを受けることになります。甲状腺の重量は甲状腺の吸収線量（あるいは甲状腺等価線量）に影響を与える因子の一つになりますが，</a:t>
            </a:r>
            <a:r>
              <a:rPr kumimoji="1" lang="en-US" altLang="ja-JP"/>
              <a:t>ICRP</a:t>
            </a:r>
            <a:r>
              <a:rPr kumimoji="1" lang="ja-JP" altLang="en-US"/>
              <a:t>が線量評価モデルに用いている人体ファントムでは，成人で約</a:t>
            </a:r>
            <a:r>
              <a:rPr kumimoji="1" lang="en-US" altLang="ja-JP"/>
              <a:t>20g</a:t>
            </a:r>
            <a:r>
              <a:rPr kumimoji="1" lang="ja-JP" altLang="en-US"/>
              <a:t>，小児で数</a:t>
            </a:r>
            <a:r>
              <a:rPr kumimoji="1" lang="en-US" altLang="ja-JP"/>
              <a:t>g</a:t>
            </a:r>
            <a:r>
              <a:rPr kumimoji="1" lang="ja-JP" altLang="en-US"/>
              <a:t>の重量となっています。</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3</a:t>
            </a:fld>
            <a:endParaRPr kumimoji="1" lang="ja-JP" altLang="en-US"/>
          </a:p>
        </p:txBody>
      </p:sp>
    </p:spTree>
    <p:extLst>
      <p:ext uri="{BB962C8B-B14F-4D97-AF65-F5344CB8AC3E}">
        <p14:creationId xmlns:p14="http://schemas.microsoft.com/office/powerpoint/2010/main" val="3771231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内閣府（原子力防災担当）原子力規制庁</a:t>
            </a:r>
            <a:r>
              <a:rPr kumimoji="1" lang="en-US" altLang="ja-JP"/>
              <a:t>.</a:t>
            </a:r>
            <a:r>
              <a:rPr kumimoji="1" lang="ja-JP" altLang="en-US"/>
              <a:t>の</a:t>
            </a:r>
            <a:r>
              <a:rPr lang="ja-JP" altLang="en-US"/>
              <a:t>甲状腺被ばく線量モニタリング実施マニュアルでは，</a:t>
            </a:r>
            <a:r>
              <a:rPr kumimoji="1" lang="ja-JP" altLang="en-US"/>
              <a:t>甲状腺簡易測定に用いるスクリーニングレベルは年齢・性別に関係なく一律に</a:t>
            </a:r>
            <a:r>
              <a:rPr kumimoji="1" lang="en-US" altLang="ja-JP"/>
              <a:t>0.2µsv/h</a:t>
            </a:r>
            <a:r>
              <a:rPr kumimoji="1" lang="ja-JP" altLang="en-US"/>
              <a:t>に設定されました。前スライドで示したように</a:t>
            </a:r>
            <a:r>
              <a:rPr kumimoji="1" lang="en-US" altLang="ja-JP"/>
              <a:t>5</a:t>
            </a:r>
            <a:r>
              <a:rPr kumimoji="1" lang="ja-JP" altLang="en-US"/>
              <a:t>歳年齢群以下ではスクリーニングレベルを適用することが困難であるため（左図），行動を共にした保護者等から線量推定することを述べましたが，成人と子供の呼吸量の違いを考慮することで可能です。また，保護者等にスクリーニングレベルを合理的に適用することも可能です（右図）。</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a:t>
            </a:r>
            <a:r>
              <a:rPr kumimoji="1" lang="ja-JP" altLang="en-US"/>
              <a:t>参考資料</a:t>
            </a:r>
            <a:r>
              <a:rPr kumimoji="1" lang="en-US" altLang="ja-JP"/>
              <a:t>】</a:t>
            </a:r>
          </a:p>
          <a:p>
            <a:r>
              <a:rPr kumimoji="1" lang="en-US" altLang="ja-JP"/>
              <a:t>Kim et al. Screening levels of TCS-172 </a:t>
            </a:r>
            <a:r>
              <a:rPr kumimoji="1" lang="en-US" altLang="ja-JP" err="1"/>
              <a:t>NaI</a:t>
            </a:r>
            <a:r>
              <a:rPr kumimoji="1" lang="en-US" altLang="ja-JP"/>
              <a:t>(Tl) survey meters used for direct thyroid measurements in nuclear disasters. </a:t>
            </a:r>
            <a:r>
              <a:rPr kumimoji="1" lang="en-US" altLang="ja-JP" err="1"/>
              <a:t>Radiat</a:t>
            </a:r>
            <a:r>
              <a:rPr kumimoji="1" lang="en-US" altLang="ja-JP"/>
              <a:t>. Prot. </a:t>
            </a:r>
            <a:r>
              <a:rPr kumimoji="1" lang="en-US" altLang="ja-JP" err="1"/>
              <a:t>Dosim</a:t>
            </a:r>
            <a:r>
              <a:rPr kumimoji="1" lang="en-US" altLang="ja-JP"/>
              <a:t>. 199 (15-16): 1989-1993; 2023.  </a:t>
            </a:r>
            <a:endParaRPr kumimoji="1"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原子力規制庁 第</a:t>
            </a:r>
            <a:r>
              <a:rPr kumimoji="1" lang="en-US" altLang="ja-JP"/>
              <a:t>3</a:t>
            </a:r>
            <a:r>
              <a:rPr kumimoji="1" lang="ja-JP" altLang="en-US"/>
              <a:t>回緊急時の甲状腺被ばく線量モニタリングに関する検討チーム </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https://www.nra.go.jp/disclosure/committee/other_meetings/20210527_01.html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配布資料　資料５－２　スクリーニングレベルについて</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https://www.nra.go.jp/data/000353495.pdf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30</a:t>
            </a:fld>
            <a:endParaRPr kumimoji="1" lang="ja-JP" altLang="en-US"/>
          </a:p>
        </p:txBody>
      </p:sp>
    </p:spTree>
    <p:extLst>
      <p:ext uri="{BB962C8B-B14F-4D97-AF65-F5344CB8AC3E}">
        <p14:creationId xmlns:p14="http://schemas.microsoft.com/office/powerpoint/2010/main" val="1221667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本講義のまとめです。</a:t>
            </a:r>
            <a:endParaRPr kumimoji="1" lang="en-US" altLang="ja-JP"/>
          </a:p>
          <a:p>
            <a:r>
              <a:rPr kumimoji="1" lang="ja-JP" altLang="en-US"/>
              <a:t>・　原子力災害時における公衆被ばくに関して，放射性ヨウ素による甲状腺内部被ばくが重要（特に小児）</a:t>
            </a:r>
            <a:r>
              <a:rPr kumimoji="1" lang="en-US" altLang="ja-JP"/>
              <a:t>…</a:t>
            </a:r>
            <a:r>
              <a:rPr kumimoji="1" lang="ja-JP" altLang="en-US"/>
              <a:t>チョルノービリ原発事故に伴う調査においても小児の甲状腺被ばくによる健康リスクが確認されており，原子力災害時における公衆の被ばくモニタリングでは小児の甲状腺被ばく線量測定が特に重要です。</a:t>
            </a:r>
          </a:p>
          <a:p>
            <a:r>
              <a:rPr kumimoji="1" lang="ja-JP" altLang="en-US"/>
              <a:t>・　放射性ヨウ素の物理半減期は短いので，暴露後早期の甲状腺測定が不可欠</a:t>
            </a:r>
            <a:r>
              <a:rPr kumimoji="1" lang="en-US" altLang="ja-JP"/>
              <a:t>…I-131</a:t>
            </a:r>
            <a:r>
              <a:rPr kumimoji="1" lang="ja-JP" altLang="en-US"/>
              <a:t>の物理学的半減期が約</a:t>
            </a:r>
            <a:r>
              <a:rPr kumimoji="1" lang="en-US" altLang="ja-JP"/>
              <a:t>8</a:t>
            </a:r>
            <a:r>
              <a:rPr kumimoji="1" lang="ja-JP" altLang="en-US"/>
              <a:t>日と短いことから，検出できなくなる前に甲状腺被ばく線量モニタリングを開始することが必要です。</a:t>
            </a:r>
          </a:p>
          <a:p>
            <a:r>
              <a:rPr kumimoji="1" lang="ja-JP" altLang="en-US"/>
              <a:t>・　様々な年齢群の公衆が甲状腺測定の対象となる</a:t>
            </a:r>
            <a:r>
              <a:rPr kumimoji="1" lang="en-US" altLang="ja-JP"/>
              <a:t>…</a:t>
            </a:r>
            <a:r>
              <a:rPr kumimoji="1" lang="ja-JP" altLang="en-US"/>
              <a:t>現状の課題としては，放射線リスクの高い乳幼児に特化した甲状腺モニタの開発ですが，現在進められており，早期の現場導入が期待されます。</a:t>
            </a:r>
          </a:p>
          <a:p>
            <a:r>
              <a:rPr kumimoji="1" lang="ja-JP" altLang="en-US"/>
              <a:t>・　実効的かつ堅牢な甲状腺測定の体制づくりが喫緊の課題</a:t>
            </a:r>
            <a:r>
              <a:rPr kumimoji="1" lang="en-US" altLang="ja-JP"/>
              <a:t>…</a:t>
            </a:r>
            <a:r>
              <a:rPr kumimoji="1" lang="ja-JP" altLang="en-US"/>
              <a:t>避難，一時移転，避難退域時検査などの一連の放射線防護スキーム全体で甲状腺被ばく線量モニタリングを位置付け，実施体制の準備が必要です。</a:t>
            </a:r>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31</a:t>
            </a:fld>
            <a:endParaRPr kumimoji="1" lang="ja-JP" altLang="en-US"/>
          </a:p>
        </p:txBody>
      </p:sp>
    </p:spTree>
    <p:extLst>
      <p:ext uri="{BB962C8B-B14F-4D97-AF65-F5344CB8AC3E}">
        <p14:creationId xmlns:p14="http://schemas.microsoft.com/office/powerpoint/2010/main" val="4171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スライドに示す表は，福島第一原発事故に伴い環境中に放出された放射性核種の推定放出量を示しています。放射性ヨウ素には，</a:t>
            </a:r>
            <a:r>
              <a:rPr kumimoji="1" lang="en-US" altLang="ja-JP"/>
              <a:t>I-131</a:t>
            </a:r>
            <a:r>
              <a:rPr kumimoji="1" lang="ja-JP" altLang="en-US"/>
              <a:t>以外にも</a:t>
            </a:r>
            <a:r>
              <a:rPr kumimoji="1" lang="en-US" altLang="ja-JP"/>
              <a:t>I-132</a:t>
            </a:r>
            <a:r>
              <a:rPr kumimoji="1" lang="ja-JP" altLang="en-US"/>
              <a:t>や</a:t>
            </a:r>
            <a:r>
              <a:rPr kumimoji="1" lang="en-US" altLang="ja-JP"/>
              <a:t>I-133</a:t>
            </a:r>
            <a:r>
              <a:rPr kumimoji="1" lang="ja-JP" altLang="en-US"/>
              <a:t>がありますが，甲状腺線量に最も寄与するのは</a:t>
            </a:r>
            <a:r>
              <a:rPr kumimoji="1" lang="en-US" altLang="ja-JP"/>
              <a:t>I-131</a:t>
            </a:r>
            <a:r>
              <a:rPr kumimoji="1" lang="ja-JP" altLang="en-US"/>
              <a:t>です。ただし，</a:t>
            </a:r>
            <a:r>
              <a:rPr kumimoji="1" lang="en-US" altLang="ja-JP"/>
              <a:t>Te-132</a:t>
            </a:r>
            <a:r>
              <a:rPr kumimoji="1" lang="ja-JP" altLang="en-US"/>
              <a:t>の子孫核種として生成される</a:t>
            </a:r>
            <a:r>
              <a:rPr kumimoji="1" lang="en-US" altLang="ja-JP"/>
              <a:t>I-132</a:t>
            </a:r>
            <a:r>
              <a:rPr kumimoji="1" lang="ja-JP" altLang="en-US"/>
              <a:t>や</a:t>
            </a:r>
            <a:r>
              <a:rPr kumimoji="1" lang="en-US" altLang="ja-JP"/>
              <a:t>I-133</a:t>
            </a:r>
            <a:r>
              <a:rPr kumimoji="1" lang="ja-JP" altLang="en-US"/>
              <a:t>も，事故直後から数日以内に内部取込みがあった場合には被ばく線量を考慮する必要があります。</a:t>
            </a:r>
            <a:endParaRPr kumimoji="1" lang="en-US" altLang="ja-JP"/>
          </a:p>
          <a:p>
            <a:endParaRPr kumimoji="1" lang="en-US" altLang="ja-JP"/>
          </a:p>
          <a:p>
            <a:r>
              <a:rPr kumimoji="1" lang="en-US" altLang="ja-JP"/>
              <a:t>【</a:t>
            </a:r>
            <a:r>
              <a:rPr kumimoji="1" lang="ja-JP" altLang="en-US"/>
              <a:t>参考資料</a:t>
            </a:r>
            <a:r>
              <a:rPr kumimoji="1"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Arial" panose="020B0604020202020204" pitchFamily="34" charset="0"/>
                <a:ea typeface="ＭＳ Ｐゴシック" panose="020B0600070205080204" pitchFamily="50" charset="-128"/>
                <a:cs typeface="Arial" panose="020B0604020202020204" pitchFamily="34" charset="0"/>
              </a:rPr>
              <a:t>原子力安全に関するＩＡＥＡ閣僚会議に対する日本国政府の報告書－東京電力福島原子力発電所の事故について</a:t>
            </a: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Arial" panose="020B0604020202020204" pitchFamily="34" charset="0"/>
                <a:ea typeface="ＭＳ Ｐゴシック" panose="020B0600070205080204" pitchFamily="50" charset="-128"/>
                <a:cs typeface="Arial" panose="020B0604020202020204" pitchFamily="34" charset="0"/>
              </a:rPr>
              <a:t>https://www.kantei.go.jp/jp/topics/2011/iaea_houkokusho.html</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latin typeface="Arial" panose="020B0604020202020204" pitchFamily="34" charset="0"/>
                <a:ea typeface="ＭＳ Ｐゴシック" panose="020B0600070205080204" pitchFamily="50" charset="-128"/>
                <a:cs typeface="Arial" panose="020B0604020202020204" pitchFamily="34" charset="0"/>
              </a:rPr>
              <a:t>添付</a:t>
            </a:r>
            <a:r>
              <a:rPr lang="en-US" altLang="ja-JP" sz="1200">
                <a:latin typeface="Arial" panose="020B0604020202020204" pitchFamily="34" charset="0"/>
                <a:ea typeface="ＭＳ Ｐゴシック" panose="020B0600070205080204" pitchFamily="50" charset="-128"/>
                <a:cs typeface="Arial" panose="020B0604020202020204" pitchFamily="34" charset="0"/>
              </a:rPr>
              <a:t>Ⅳ-2</a:t>
            </a:r>
            <a:r>
              <a:rPr lang="ja-JP" altLang="en-US" sz="1200">
                <a:latin typeface="Arial" panose="020B0604020202020204" pitchFamily="34" charset="0"/>
                <a:ea typeface="ＭＳ Ｐゴシック" panose="020B0600070205080204" pitchFamily="50" charset="-128"/>
                <a:cs typeface="Arial" panose="020B0604020202020204" pitchFamily="34" charset="0"/>
              </a:rPr>
              <a:t>表</a:t>
            </a:r>
            <a:r>
              <a:rPr lang="en-US" altLang="ja-JP" sz="1200">
                <a:latin typeface="Arial" panose="020B0604020202020204" pitchFamily="34" charset="0"/>
                <a:ea typeface="ＭＳ Ｐゴシック" panose="020B0600070205080204" pitchFamily="50" charset="-128"/>
                <a:cs typeface="Arial" panose="020B0604020202020204" pitchFamily="34" charset="0"/>
              </a:rPr>
              <a:t>5</a:t>
            </a:r>
            <a:r>
              <a:rPr lang="ja-JP" altLang="en-US" sz="1200">
                <a:latin typeface="Arial" panose="020B0604020202020204" pitchFamily="34" charset="0"/>
                <a:ea typeface="ＭＳ Ｐゴシック" panose="020B0600070205080204" pitchFamily="50" charset="-128"/>
                <a:cs typeface="Arial" panose="020B0604020202020204" pitchFamily="34" charset="0"/>
              </a:rPr>
              <a:t>（訂正版は</a:t>
            </a:r>
            <a:r>
              <a:rPr lang="en-US" altLang="ja-JP" sz="1200">
                <a:latin typeface="Arial" panose="020B0604020202020204" pitchFamily="34" charset="0"/>
                <a:ea typeface="ＭＳ Ｐゴシック" panose="020B0600070205080204" pitchFamily="50" charset="-128"/>
                <a:cs typeface="Arial" panose="020B0604020202020204" pitchFamily="34" charset="0"/>
              </a:rPr>
              <a:t>https://www.kantei.go.jp/jp/topics/2011/pdf/1004seigo1.pdf</a:t>
            </a:r>
            <a:r>
              <a:rPr lang="ja-JP" altLang="en-US" sz="1200">
                <a:latin typeface="Arial" panose="020B0604020202020204" pitchFamily="34" charset="0"/>
                <a:ea typeface="ＭＳ Ｐゴシック" panose="020B0600070205080204" pitchFamily="50" charset="-128"/>
                <a:cs typeface="Arial" panose="020B0604020202020204" pitchFamily="34" charset="0"/>
              </a:rPr>
              <a:t>）</a:t>
            </a: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a:latin typeface="Arial" panose="020B0604020202020204" pitchFamily="34" charset="0"/>
                <a:ea typeface="ＭＳ Ｐゴシック" panose="020B0600070205080204" pitchFamily="50" charset="-128"/>
                <a:cs typeface="Arial" panose="020B0604020202020204" pitchFamily="34" charset="0"/>
              </a:rPr>
              <a:t>I-131</a:t>
            </a:r>
            <a:r>
              <a:rPr lang="ja-JP" altLang="en-US" sz="1200">
                <a:latin typeface="Arial" panose="020B0604020202020204" pitchFamily="34" charset="0"/>
                <a:ea typeface="ＭＳ Ｐゴシック" panose="020B0600070205080204" pitchFamily="50" charset="-128"/>
                <a:cs typeface="Arial" panose="020B0604020202020204" pitchFamily="34" charset="0"/>
              </a:rPr>
              <a:t>以外の短半減期放射性ヨウ素に関する研究論文</a:t>
            </a: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err="1"/>
              <a:t>Shinkarev</a:t>
            </a:r>
            <a:r>
              <a:rPr lang="en-US" altLang="ja-JP"/>
              <a:t> et al. Estimation of the contribution of </a:t>
            </a:r>
            <a:r>
              <a:rPr lang="en-US" altLang="ja-JP" err="1"/>
              <a:t>shortlived</a:t>
            </a:r>
            <a:r>
              <a:rPr lang="en-US" altLang="ja-JP"/>
              <a:t> </a:t>
            </a:r>
            <a:r>
              <a:rPr lang="en-US" altLang="ja-JP" err="1"/>
              <a:t>radioiodines</a:t>
            </a:r>
            <a:r>
              <a:rPr lang="en-US" altLang="ja-JP"/>
              <a:t> to the thyroid dose for the public in case of inhalation intake following the Fukushima accident. </a:t>
            </a:r>
            <a:r>
              <a:rPr lang="en-US" altLang="ja-JP" err="1"/>
              <a:t>Radiat</a:t>
            </a:r>
            <a:r>
              <a:rPr lang="en-US" altLang="ja-JP"/>
              <a:t> Protect </a:t>
            </a:r>
            <a:r>
              <a:rPr lang="en-US" altLang="ja-JP" err="1"/>
              <a:t>Dosim</a:t>
            </a:r>
            <a:r>
              <a:rPr lang="en-US" altLang="ja-JP"/>
              <a:t> 164:51–56; 2015.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err="1"/>
              <a:t>Ohba</a:t>
            </a:r>
            <a:r>
              <a:rPr lang="en-US" altLang="ja-JP"/>
              <a:t> et al. Body surface contamination levels of residents under different evacuation scenarios after the Fukushima Daiichi nuclear power plant accident. Health Phys 117:175–182; 2017.</a:t>
            </a: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a:latin typeface="Arial" panose="020B0604020202020204" pitchFamily="34" charset="0"/>
              <a:ea typeface="ＭＳ Ｐゴシック" panose="020B0600070205080204" pitchFamily="50" charset="-128"/>
              <a:cs typeface="Arial" panose="020B0604020202020204" pitchFamily="34" charset="0"/>
            </a:endParaRPr>
          </a:p>
          <a:p>
            <a:endParaRPr kumimoji="1" lang="en-US" altLang="ja-JP"/>
          </a:p>
          <a:p>
            <a:endParaRPr kumimoji="1" lang="en-US" altLang="ja-JP"/>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4</a:t>
            </a:fld>
            <a:endParaRPr kumimoji="1" lang="ja-JP" altLang="en-US"/>
          </a:p>
        </p:txBody>
      </p:sp>
    </p:spTree>
    <p:extLst>
      <p:ext uri="{BB962C8B-B14F-4D97-AF65-F5344CB8AC3E}">
        <p14:creationId xmlns:p14="http://schemas.microsoft.com/office/powerpoint/2010/main" val="87054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チョルノービリ原発事故に被災した子どもについて，甲状腺がん罹患と甲状腺線量の相対リスクの関係を示しています。甲状腺が</a:t>
            </a:r>
            <a:r>
              <a:rPr kumimoji="1" lang="en-US" altLang="ja-JP"/>
              <a:t>1</a:t>
            </a:r>
            <a:r>
              <a:rPr kumimoji="1" lang="ja-JP" altLang="en-US"/>
              <a:t>グレイの被ばく線量を受けると，</a:t>
            </a:r>
            <a:r>
              <a:rPr kumimoji="1" lang="en-US" altLang="ja-JP"/>
              <a:t>18</a:t>
            </a:r>
            <a:r>
              <a:rPr kumimoji="1" lang="ja-JP" altLang="en-US"/>
              <a:t>歳までの子どもたちに比べて，</a:t>
            </a:r>
            <a:r>
              <a:rPr kumimoji="1" lang="en-US" altLang="ja-JP"/>
              <a:t>4</a:t>
            </a:r>
            <a:r>
              <a:rPr kumimoji="1" lang="ja-JP" altLang="en-US"/>
              <a:t>歳までの幼児の相対リスクは</a:t>
            </a:r>
            <a:r>
              <a:rPr kumimoji="1" lang="en-US" altLang="ja-JP"/>
              <a:t>3</a:t>
            </a:r>
            <a:r>
              <a:rPr kumimoji="1" lang="ja-JP" altLang="en-US"/>
              <a:t>倍程度高くなることが示されました。</a:t>
            </a:r>
            <a:endParaRPr kumimoji="1" lang="en-US" altLang="ja-JP"/>
          </a:p>
          <a:p>
            <a:endParaRPr kumimoji="1" lang="en-US" altLang="ja-JP"/>
          </a:p>
          <a:p>
            <a:r>
              <a:rPr kumimoji="1" lang="en-US" altLang="ja-JP"/>
              <a:t>【</a:t>
            </a:r>
            <a:r>
              <a:rPr kumimoji="1" lang="ja-JP" altLang="en-US"/>
              <a:t>参考資料</a:t>
            </a:r>
            <a:r>
              <a:rPr kumimoji="1"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a:t>Brenner</a:t>
            </a:r>
            <a:r>
              <a:rPr lang="ja-JP" altLang="en-US"/>
              <a:t> </a:t>
            </a:r>
            <a:r>
              <a:rPr lang="en-US" altLang="ja-JP"/>
              <a:t>et</a:t>
            </a:r>
            <a:r>
              <a:rPr lang="ja-JP" altLang="en-US"/>
              <a:t> </a:t>
            </a:r>
            <a:r>
              <a:rPr lang="en-US" altLang="ja-JP"/>
              <a:t>al.</a:t>
            </a:r>
            <a:r>
              <a:rPr lang="ja-JP" altLang="en-US"/>
              <a:t> </a:t>
            </a:r>
            <a:r>
              <a:rPr lang="en-US" altLang="ja-JP"/>
              <a:t>I-131 dose response for incident thyroid cancers in Ukraine related to the Chernobyl accident. Environ. Health </a:t>
            </a:r>
            <a:r>
              <a:rPr lang="en-US" altLang="ja-JP" err="1"/>
              <a:t>Perspect</a:t>
            </a:r>
            <a:r>
              <a:rPr lang="en-US" altLang="ja-JP"/>
              <a:t>. 119: 933–939; 2011. https://doi. org/10.1289/ehp.1002674. </a:t>
            </a:r>
            <a:endParaRPr kumimoji="1" lang="en-US" altLang="ja-JP" b="0" i="0">
              <a:solidFill>
                <a:srgbClr val="3A4D5B"/>
              </a:solidFill>
              <a:effectLst/>
              <a:latin typeface="ヒラギノ角ゴ Pro W3"/>
            </a:endParaRPr>
          </a:p>
          <a:p>
            <a:endParaRPr kumimoji="1" lang="en-US" altLang="ja-JP"/>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5</a:t>
            </a:fld>
            <a:endParaRPr kumimoji="1" lang="ja-JP" altLang="en-US"/>
          </a:p>
        </p:txBody>
      </p:sp>
    </p:spTree>
    <p:extLst>
      <p:ext uri="{BB962C8B-B14F-4D97-AF65-F5344CB8AC3E}">
        <p14:creationId xmlns:p14="http://schemas.microsoft.com/office/powerpoint/2010/main" val="2903359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チョルノービリ原発により避難した集団の平均線量を示しています。子どもでは平均甲状腺線量はさらに高いと推定されます。</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6</a:t>
            </a:fld>
            <a:endParaRPr kumimoji="1" lang="ja-JP" altLang="en-US"/>
          </a:p>
        </p:txBody>
      </p:sp>
    </p:spTree>
    <p:extLst>
      <p:ext uri="{BB962C8B-B14F-4D97-AF65-F5344CB8AC3E}">
        <p14:creationId xmlns:p14="http://schemas.microsoft.com/office/powerpoint/2010/main" val="259449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チョルノービリ原発と福島第一原発事故における小児の甲状腺被ばく線量を比較しています。チョルノービリ原発では牛乳を経口摂取し続けたことにより住民の甲状腺被ばく線量が高くなりました。福島第一原発事故では早期から飲食物の摂取制限が行なわれたために経口摂取による被ばく線量は比較的小さく，主たる被ばく経路は吸入摂取であったと推定されています。</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en-US" altLang="ja-JP" err="1"/>
              <a:t>Uyba</a:t>
            </a:r>
            <a:r>
              <a:rPr kumimoji="1" lang="en-US" altLang="ja-JP"/>
              <a:t> et al. Comparative analysis of the countermeasures taken to mitigate exposure of the public to radioiodine following the Chernobyl and Fukushima accidents: lessons from both accidents. J </a:t>
            </a:r>
            <a:r>
              <a:rPr kumimoji="1" lang="en-US" altLang="ja-JP" err="1"/>
              <a:t>Radiat</a:t>
            </a:r>
            <a:r>
              <a:rPr kumimoji="1" lang="en-US" altLang="ja-JP"/>
              <a:t> Res. 59 (Suppl. 2): ii40-ii47; 2018. (https://doi.org/10.1093/jrr/rry002)</a:t>
            </a:r>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7</a:t>
            </a:fld>
            <a:endParaRPr kumimoji="1" lang="ja-JP" altLang="en-US"/>
          </a:p>
        </p:txBody>
      </p:sp>
    </p:spTree>
    <p:extLst>
      <p:ext uri="{BB962C8B-B14F-4D97-AF65-F5344CB8AC3E}">
        <p14:creationId xmlns:p14="http://schemas.microsoft.com/office/powerpoint/2010/main" val="306061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福島第一原発事故の発生から約</a:t>
            </a:r>
            <a:r>
              <a:rPr kumimoji="1" lang="en-US" altLang="ja-JP"/>
              <a:t>2</a:t>
            </a:r>
            <a:r>
              <a:rPr kumimoji="1" lang="ja-JP" altLang="en-US"/>
              <a:t>週間後に実施された小児甲状腺被ばくスクリーニング検査の概要になります。同検査は，即時避難（</a:t>
            </a:r>
            <a:r>
              <a:rPr kumimoji="1" lang="en-US" altLang="ja-JP"/>
              <a:t>20km</a:t>
            </a:r>
            <a:r>
              <a:rPr kumimoji="1" lang="ja-JP" altLang="en-US"/>
              <a:t>圏内）及び屋内退避指示（</a:t>
            </a:r>
            <a:r>
              <a:rPr kumimoji="1" lang="en-US" altLang="ja-JP"/>
              <a:t>20-30km</a:t>
            </a:r>
            <a:r>
              <a:rPr kumimoji="1" lang="ja-JP" altLang="en-US"/>
              <a:t>圏内）が出された区域の外側にある</a:t>
            </a:r>
            <a:r>
              <a:rPr kumimoji="1" lang="en-US" altLang="ja-JP"/>
              <a:t>3</a:t>
            </a:r>
            <a:r>
              <a:rPr kumimoji="1" lang="ja-JP" altLang="en-US"/>
              <a:t>自治体（川俣町，飯舘村，いわき市）で行われました。この検査は，本研修で習得する甲状腺簡易測定と同様に</a:t>
            </a:r>
            <a:r>
              <a:rPr kumimoji="1" lang="en-US" altLang="ja-JP" err="1"/>
              <a:t>NaI</a:t>
            </a:r>
            <a:r>
              <a:rPr kumimoji="1" lang="en-US" altLang="ja-JP"/>
              <a:t>(Tl)</a:t>
            </a:r>
            <a:r>
              <a:rPr kumimoji="1" lang="ja-JP" altLang="en-US"/>
              <a:t>サーベイメータを用いて行われました。スライド右のグラフは，</a:t>
            </a:r>
            <a:r>
              <a:rPr kumimoji="1" lang="en-US" altLang="ja-JP" err="1"/>
              <a:t>NaI</a:t>
            </a:r>
            <a:r>
              <a:rPr kumimoji="1" lang="en-US" altLang="ja-JP"/>
              <a:t>(Tl)</a:t>
            </a:r>
            <a:r>
              <a:rPr kumimoji="1" lang="ja-JP" altLang="en-US"/>
              <a:t>サーベイメータの正味値の分布を示しており，全員が</a:t>
            </a:r>
            <a:r>
              <a:rPr kumimoji="1" lang="en-US" altLang="ja-JP"/>
              <a:t>1</a:t>
            </a:r>
            <a:r>
              <a:rPr kumimoji="1" lang="ja-JP" altLang="en-US"/>
              <a:t>歳児で</a:t>
            </a:r>
            <a:r>
              <a:rPr kumimoji="1" lang="en-US" altLang="ja-JP"/>
              <a:t>100mSv</a:t>
            </a:r>
            <a:r>
              <a:rPr kumimoji="1" lang="ja-JP" altLang="en-US"/>
              <a:t>に相当するスクリーニングレベルとして設定された</a:t>
            </a:r>
            <a:r>
              <a:rPr kumimoji="1" lang="en-US" altLang="ja-JP"/>
              <a:t>0.2µSv/h</a:t>
            </a:r>
            <a:r>
              <a:rPr kumimoji="1" lang="ja-JP" altLang="en-US"/>
              <a:t>未満でした。</a:t>
            </a:r>
            <a:endParaRPr kumimoji="1" lang="en-US" altLang="ja-JP"/>
          </a:p>
          <a:p>
            <a:endParaRPr kumimoji="1" lang="en-US" altLang="ja-JP"/>
          </a:p>
          <a:p>
            <a:r>
              <a:rPr kumimoji="1" lang="en-US" altLang="ja-JP"/>
              <a:t>【</a:t>
            </a:r>
            <a:r>
              <a:rPr kumimoji="1" lang="ja-JP" altLang="en-US"/>
              <a:t>参考資料</a:t>
            </a:r>
            <a:r>
              <a:rPr kumimoji="1" lang="en-US" altLang="ja-JP"/>
              <a:t>】</a:t>
            </a:r>
          </a:p>
          <a:p>
            <a:r>
              <a:rPr kumimoji="1" lang="en-US" altLang="ja-JP"/>
              <a:t>Hosokawa et al. Thyroid screening survey on children after the Fukushima Daiichi nuclear power plant accident. </a:t>
            </a:r>
            <a:r>
              <a:rPr kumimoji="1" lang="en-US" altLang="ja-JP" err="1"/>
              <a:t>Radiat</a:t>
            </a:r>
            <a:r>
              <a:rPr kumimoji="1" lang="en-US" altLang="ja-JP"/>
              <a:t> </a:t>
            </a:r>
            <a:r>
              <a:rPr kumimoji="1" lang="en-US" altLang="ja-JP" err="1"/>
              <a:t>Emerg</a:t>
            </a:r>
            <a:r>
              <a:rPr kumimoji="1" lang="en-US" altLang="ja-JP"/>
              <a:t> Med 2:82–86; 2013.</a:t>
            </a:r>
          </a:p>
          <a:p>
            <a:endParaRPr kumimoji="1" lang="en-US" altLang="ja-JP"/>
          </a:p>
          <a:p>
            <a:pPr algn="l"/>
            <a:r>
              <a:rPr lang="en-US" altLang="ja-JP" sz="1800" b="0" i="0" u="none" strike="noStrike" baseline="0">
                <a:latin typeface="AdvTT7c3c51d9"/>
              </a:rPr>
              <a:t>Kim et al. Screening survey on thyroid exposure for children after the Fukushima Daiichi nuclear power station accident. In: Proceedings of the first NIRS symposium on the reconstruction of early internal dose in the TEPCO Fukushima Daiichi nuclear power station accident. Chiba, Japan: National</a:t>
            </a:r>
          </a:p>
          <a:p>
            <a:pPr algn="l"/>
            <a:r>
              <a:rPr lang="en-US" altLang="ja-JP" sz="1800" b="0" i="0" u="none" strike="noStrike" baseline="0">
                <a:latin typeface="AdvTT7c3c51d9"/>
              </a:rPr>
              <a:t>Institute of Radiological Sciences; NIRS-M-252; 2012: 59</a:t>
            </a:r>
            <a:r>
              <a:rPr lang="en-US" altLang="ja-JP" sz="1800" b="0" i="0" u="none" strike="noStrike" baseline="0">
                <a:latin typeface="AdvTT7c3c51d9+20"/>
              </a:rPr>
              <a:t>–</a:t>
            </a:r>
            <a:r>
              <a:rPr lang="en-US" altLang="ja-JP" sz="1800" b="0" i="0" u="none" strike="noStrike" baseline="0">
                <a:latin typeface="AdvTT7c3c51d9"/>
              </a:rPr>
              <a:t>66. https://repo.qst.go.jp/records/73765</a:t>
            </a:r>
          </a:p>
          <a:p>
            <a:pPr algn="l"/>
            <a:endParaRPr lang="en-US" altLang="ja-JP" sz="1800" b="0" i="0" u="none" strike="noStrike" baseline="0">
              <a:latin typeface="AdvTT7c3c51d9"/>
            </a:endParaRPr>
          </a:p>
          <a:p>
            <a:pPr algn="l"/>
            <a:r>
              <a:rPr lang="es-ES" altLang="ja-JP" sz="1800" b="0" i="0" u="none" strike="noStrike" baseline="0">
                <a:latin typeface="AdvTT7c3c51d9"/>
              </a:rPr>
              <a:t>Kim E et al. </a:t>
            </a:r>
            <a:r>
              <a:rPr lang="en-US" altLang="ja-JP" sz="1800" b="0" i="0" u="none" strike="noStrike" baseline="0">
                <a:latin typeface="AdvTT7c3c51d9"/>
              </a:rPr>
              <a:t>Reassessment of internal thyroid doses to 1,080 children examined in a screening survey after the 2011 Fukushima nuclear disaster. Health Phys 118:36</a:t>
            </a:r>
            <a:r>
              <a:rPr lang="en-US" altLang="ja-JP" sz="1800" b="0" i="0" u="none" strike="noStrike" baseline="0">
                <a:latin typeface="AdvTT7c3c51d9+20"/>
              </a:rPr>
              <a:t>–</a:t>
            </a:r>
            <a:r>
              <a:rPr lang="en-US" altLang="ja-JP" sz="1800" b="0" i="0" u="none" strike="noStrike" baseline="0">
                <a:latin typeface="AdvTT7c3c51d9"/>
              </a:rPr>
              <a:t>52; 2020.</a:t>
            </a:r>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8</a:t>
            </a:fld>
            <a:endParaRPr kumimoji="1" lang="ja-JP" altLang="en-US"/>
          </a:p>
        </p:txBody>
      </p:sp>
    </p:spTree>
    <p:extLst>
      <p:ext uri="{BB962C8B-B14F-4D97-AF65-F5344CB8AC3E}">
        <p14:creationId xmlns:p14="http://schemas.microsoft.com/office/powerpoint/2010/main" val="348660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ICRP</a:t>
            </a:r>
            <a:r>
              <a:rPr kumimoji="1" lang="ja-JP" altLang="en-US"/>
              <a:t>（国際放射線防護委員会）が内部被ばく線量評価のために開発したヨウ素の体内動態モデルです。吸入または経口を介して体内に取り込まれた放射性ヨウ素は速やかに血中に移行し，その</a:t>
            </a:r>
            <a:r>
              <a:rPr kumimoji="1" lang="en-US" altLang="ja-JP"/>
              <a:t>70%</a:t>
            </a:r>
            <a:r>
              <a:rPr kumimoji="1" lang="ja-JP" altLang="en-US"/>
              <a:t>が尿中に排泄され，残りの</a:t>
            </a:r>
            <a:r>
              <a:rPr kumimoji="1" lang="en-US" altLang="ja-JP"/>
              <a:t>30%</a:t>
            </a:r>
            <a:r>
              <a:rPr kumimoji="1" lang="ja-JP" altLang="en-US"/>
              <a:t>が甲状腺に集積します。その後，他の部位への代謝や物理学的半減期により，甲状腺中のヨウ素は減少していきます。血中から甲状腺へのヨウ素の移行割合は</a:t>
            </a:r>
            <a:r>
              <a:rPr kumimoji="1" lang="en-US" altLang="ja-JP"/>
              <a:t>30%</a:t>
            </a:r>
            <a:r>
              <a:rPr kumimoji="1" lang="ja-JP" altLang="en-US"/>
              <a:t>とモデル上は仮定されていますが，日本人ではこの半分から</a:t>
            </a:r>
            <a:r>
              <a:rPr kumimoji="1" lang="en-US" altLang="ja-JP"/>
              <a:t>2/3</a:t>
            </a:r>
            <a:r>
              <a:rPr kumimoji="1" lang="ja-JP" altLang="en-US"/>
              <a:t>程度が平均値と推定されています。</a:t>
            </a:r>
            <a:endParaRPr kumimoji="1" lang="en-US" altLang="ja-JP"/>
          </a:p>
          <a:p>
            <a:endParaRPr kumimoji="1" lang="en-US" altLang="ja-JP"/>
          </a:p>
          <a:p>
            <a:r>
              <a:rPr kumimoji="1" lang="en-US" altLang="ja-JP"/>
              <a:t>【</a:t>
            </a:r>
            <a:r>
              <a:rPr kumimoji="1" lang="ja-JP" altLang="en-US"/>
              <a:t>参考資料</a:t>
            </a:r>
            <a:r>
              <a:rPr kumimoji="1" lang="en-US" altLang="ja-JP"/>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吉沢・草間</a:t>
            </a:r>
            <a:r>
              <a:rPr kumimoji="1" lang="en-US" altLang="ja-JP"/>
              <a:t>. </a:t>
            </a:r>
            <a:r>
              <a:rPr kumimoji="1" lang="ja-JP" altLang="en-US"/>
              <a:t>日本人の甲状腺に関する正常値について</a:t>
            </a:r>
            <a:r>
              <a:rPr kumimoji="1" lang="en-US" altLang="ja-JP"/>
              <a:t>. </a:t>
            </a:r>
            <a:r>
              <a:rPr kumimoji="1" lang="ja-JP" altLang="en-US"/>
              <a:t>保健物理 </a:t>
            </a:r>
            <a:r>
              <a:rPr kumimoji="1" lang="en-US" altLang="ja-JP"/>
              <a:t>11: 123-128; 1976.</a:t>
            </a:r>
          </a:p>
          <a:p>
            <a:endParaRPr kumimoji="1" lang="ja-JP" altLang="en-US"/>
          </a:p>
        </p:txBody>
      </p:sp>
      <p:sp>
        <p:nvSpPr>
          <p:cNvPr id="4" name="スライド番号プレースホルダー 3"/>
          <p:cNvSpPr>
            <a:spLocks noGrp="1"/>
          </p:cNvSpPr>
          <p:nvPr>
            <p:ph type="sldNum" sz="quarter" idx="5"/>
          </p:nvPr>
        </p:nvSpPr>
        <p:spPr/>
        <p:txBody>
          <a:bodyPr/>
          <a:lstStyle/>
          <a:p>
            <a:fld id="{2268BC9F-921E-471B-A2E7-C68535D1B12E}" type="slidenum">
              <a:rPr kumimoji="1" lang="ja-JP" altLang="en-US" smtClean="0"/>
              <a:t>9</a:t>
            </a:fld>
            <a:endParaRPr kumimoji="1" lang="ja-JP" altLang="en-US"/>
          </a:p>
        </p:txBody>
      </p:sp>
    </p:spTree>
    <p:extLst>
      <p:ext uri="{BB962C8B-B14F-4D97-AF65-F5344CB8AC3E}">
        <p14:creationId xmlns:p14="http://schemas.microsoft.com/office/powerpoint/2010/main" val="195463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80898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345753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214918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225073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91977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199140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219462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392914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3888135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93560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EE0F403-CF35-414D-8386-30BB5349983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295275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0F403-CF35-414D-8386-30BB53499838}" type="datetimeFigureOut">
              <a:rPr kumimoji="1" lang="ja-JP" altLang="en-US" smtClean="0"/>
              <a:t>2026/3/30</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1E550-321E-4648-BF79-C67928418A98}" type="slidenum">
              <a:rPr kumimoji="1" lang="ja-JP" altLang="en-US" smtClean="0"/>
              <a:t>‹#›</a:t>
            </a:fld>
            <a:endParaRPr kumimoji="1" lang="ja-JP" altLang="en-US"/>
          </a:p>
        </p:txBody>
      </p:sp>
    </p:spTree>
    <p:extLst>
      <p:ext uri="{BB962C8B-B14F-4D97-AF65-F5344CB8AC3E}">
        <p14:creationId xmlns:p14="http://schemas.microsoft.com/office/powerpoint/2010/main" val="3635485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emf"/><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0.emf"/><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5.png"/><Relationship Id="rId7" Type="http://schemas.openxmlformats.org/officeDocument/2006/relationships/hyperlink" Target="https://www.nra.go.jp/data/000434068.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nra.go.jp/activity/houshasenbougo/kenseika_houkokusyo.html#section10" TargetMode="External"/><Relationship Id="rId5" Type="http://schemas.openxmlformats.org/officeDocument/2006/relationships/hyperlink" Target="https://www.nra.go.jp/data/000404693.pdf"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C4F0B0B-1AFF-0B99-031F-42EA9E7392AB}"/>
              </a:ext>
            </a:extLst>
          </p:cNvPr>
          <p:cNvSpPr/>
          <p:nvPr/>
        </p:nvSpPr>
        <p:spPr>
          <a:xfrm>
            <a:off x="704535" y="1705451"/>
            <a:ext cx="8496937" cy="1723549"/>
          </a:xfrm>
          <a:prstGeom prst="rect">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2AE0487-ABDA-A143-49AB-4EC3332AA45A}"/>
              </a:ext>
            </a:extLst>
          </p:cNvPr>
          <p:cNvSpPr txBox="1"/>
          <p:nvPr/>
        </p:nvSpPr>
        <p:spPr>
          <a:xfrm>
            <a:off x="3244849" y="1033572"/>
            <a:ext cx="3416320" cy="523220"/>
          </a:xfrm>
          <a:prstGeom prst="rect">
            <a:avLst/>
          </a:prstGeom>
          <a:noFill/>
        </p:spPr>
        <p:txBody>
          <a:bodyPr wrap="none" rtlCol="0">
            <a:spAutoFit/>
          </a:bodyPr>
          <a:lstStyle/>
          <a:p>
            <a:pPr algn="ctr"/>
            <a:r>
              <a:rPr kumimoji="1" lang="ja-JP" altLang="en-US" sz="2800">
                <a:solidFill>
                  <a:schemeClr val="tx1">
                    <a:lumMod val="85000"/>
                    <a:lumOff val="15000"/>
                  </a:schemeClr>
                </a:solidFill>
                <a:latin typeface="BIZ UDPゴシック" panose="020B0400000000000000" pitchFamily="50" charset="-128"/>
                <a:ea typeface="BIZ UDPゴシック" panose="020B0400000000000000" pitchFamily="50" charset="-128"/>
              </a:rPr>
              <a:t>甲状腺簡易測定研修</a:t>
            </a:r>
          </a:p>
        </p:txBody>
      </p:sp>
      <p:sp>
        <p:nvSpPr>
          <p:cNvPr id="6" name="テキスト ボックス 5">
            <a:extLst>
              <a:ext uri="{FF2B5EF4-FFF2-40B4-BE49-F238E27FC236}">
                <a16:creationId xmlns:a16="http://schemas.microsoft.com/office/drawing/2014/main" id="{798CDB56-C5FE-A41B-AEFC-52F45294B1FA}"/>
              </a:ext>
            </a:extLst>
          </p:cNvPr>
          <p:cNvSpPr txBox="1"/>
          <p:nvPr/>
        </p:nvSpPr>
        <p:spPr>
          <a:xfrm>
            <a:off x="1469619" y="2073622"/>
            <a:ext cx="7109640" cy="923330"/>
          </a:xfrm>
          <a:prstGeom prst="rect">
            <a:avLst/>
          </a:prstGeom>
          <a:noFill/>
        </p:spPr>
        <p:txBody>
          <a:bodyPr wrap="none" rtlCol="0">
            <a:spAutoFit/>
          </a:bodyPr>
          <a:lstStyle/>
          <a:p>
            <a:pPr algn="ctr">
              <a:spcAft>
                <a:spcPts val="1200"/>
              </a:spcAft>
            </a:pPr>
            <a:r>
              <a:rPr kumimoji="1" lang="ja-JP" altLang="en-US" sz="5400" b="1">
                <a:solidFill>
                  <a:schemeClr val="tx1">
                    <a:lumMod val="85000"/>
                    <a:lumOff val="15000"/>
                  </a:schemeClr>
                </a:solidFill>
                <a:latin typeface="BIZ UDPゴシック" panose="020B0400000000000000" pitchFamily="50" charset="-128"/>
                <a:ea typeface="BIZ UDPゴシック" panose="020B0400000000000000" pitchFamily="50" charset="-128"/>
              </a:rPr>
              <a:t>甲状腺簡易測定の概要</a:t>
            </a:r>
          </a:p>
        </p:txBody>
      </p:sp>
      <p:sp>
        <p:nvSpPr>
          <p:cNvPr id="7" name="正方形/長方形 6">
            <a:extLst>
              <a:ext uri="{FF2B5EF4-FFF2-40B4-BE49-F238E27FC236}">
                <a16:creationId xmlns:a16="http://schemas.microsoft.com/office/drawing/2014/main" id="{B13F5963-14AC-0B0E-6967-C81D2181A622}"/>
              </a:ext>
            </a:extLst>
          </p:cNvPr>
          <p:cNvSpPr/>
          <p:nvPr/>
        </p:nvSpPr>
        <p:spPr>
          <a:xfrm>
            <a:off x="704535" y="1705451"/>
            <a:ext cx="288032" cy="172354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695391-C8F1-C423-C8B9-9745496CB8B6}"/>
              </a:ext>
            </a:extLst>
          </p:cNvPr>
          <p:cNvSpPr/>
          <p:nvPr/>
        </p:nvSpPr>
        <p:spPr>
          <a:xfrm>
            <a:off x="8913440" y="1705451"/>
            <a:ext cx="288032" cy="172354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7C20442-4408-6E05-178B-E7B21A0BFB9F}"/>
              </a:ext>
            </a:extLst>
          </p:cNvPr>
          <p:cNvSpPr txBox="1"/>
          <p:nvPr/>
        </p:nvSpPr>
        <p:spPr>
          <a:xfrm>
            <a:off x="2367301" y="4149080"/>
            <a:ext cx="5314275" cy="707886"/>
          </a:xfrm>
          <a:prstGeom prst="rect">
            <a:avLst/>
          </a:prstGeom>
          <a:noFill/>
        </p:spPr>
        <p:txBody>
          <a:bodyPr wrap="none" rtlCol="0">
            <a:spAutoFit/>
          </a:bodyPr>
          <a:lstStyle/>
          <a:p>
            <a:pPr algn="ctr"/>
            <a:r>
              <a:rPr lang="ja-JP" altLang="en-US" sz="2000"/>
              <a:t>国立研究開発法人量子科学技術研究開発機構</a:t>
            </a:r>
            <a:endParaRPr kumimoji="1" lang="en-US" altLang="ja-JP" sz="2000"/>
          </a:p>
          <a:p>
            <a:pPr algn="ctr"/>
            <a:r>
              <a:rPr kumimoji="1" lang="en-US" altLang="ja-JP" sz="2000"/>
              <a:t>Ver.202603</a:t>
            </a:r>
            <a:endParaRPr kumimoji="1" lang="ja-JP" altLang="en-US" sz="2000"/>
          </a:p>
        </p:txBody>
      </p:sp>
      <p:sp>
        <p:nvSpPr>
          <p:cNvPr id="2" name="テキスト ボックス 1">
            <a:extLst>
              <a:ext uri="{FF2B5EF4-FFF2-40B4-BE49-F238E27FC236}">
                <a16:creationId xmlns:a16="http://schemas.microsoft.com/office/drawing/2014/main" id="{FF89DF76-71DC-4BE7-6510-5CC9A99CB7D5}"/>
              </a:ext>
            </a:extLst>
          </p:cNvPr>
          <p:cNvSpPr txBox="1"/>
          <p:nvPr/>
        </p:nvSpPr>
        <p:spPr>
          <a:xfrm>
            <a:off x="776539" y="5824428"/>
            <a:ext cx="8352921" cy="646331"/>
          </a:xfrm>
          <a:prstGeom prst="rect">
            <a:avLst/>
          </a:prstGeom>
          <a:noFill/>
        </p:spPr>
        <p:txBody>
          <a:bodyPr wrap="square">
            <a:spAutoFit/>
          </a:bodyPr>
          <a:lstStyle/>
          <a:p>
            <a:r>
              <a:rPr lang="ja-JP" altLang="ja-JP" sz="1800">
                <a:effectLst/>
                <a:ea typeface="游ゴシック" panose="020B0400000000000000" pitchFamily="50" charset="-128"/>
                <a:cs typeface="ＭＳ Ｐゴシック" panose="020B0600070205080204" pitchFamily="50" charset="-128"/>
              </a:rPr>
              <a:t>本講義動画は、高度被ばく医療支援センター連携会議で承認された</a:t>
            </a:r>
            <a:endParaRPr lang="en-US" altLang="ja-JP" sz="1800">
              <a:effectLst/>
              <a:ea typeface="游ゴシック" panose="020B0400000000000000" pitchFamily="50" charset="-128"/>
              <a:cs typeface="ＭＳ Ｐゴシック" panose="020B0600070205080204" pitchFamily="50" charset="-128"/>
            </a:endParaRPr>
          </a:p>
          <a:p>
            <a:r>
              <a:rPr lang="ja-JP" altLang="en-US" sz="1800">
                <a:effectLst/>
                <a:ea typeface="游ゴシック" panose="020B0400000000000000" pitchFamily="50" charset="-128"/>
                <a:cs typeface="ＭＳ Ｐゴシック" panose="020B0600070205080204" pitchFamily="50" charset="-128"/>
              </a:rPr>
              <a:t>甲状腺簡易測定</a:t>
            </a:r>
            <a:r>
              <a:rPr lang="ja-JP" altLang="ja-JP" sz="1800">
                <a:effectLst/>
                <a:ea typeface="游ゴシック" panose="020B0400000000000000" pitchFamily="50" charset="-128"/>
                <a:cs typeface="ＭＳ Ｐゴシック" panose="020B0600070205080204" pitchFamily="50" charset="-128"/>
              </a:rPr>
              <a:t>研修標準テキストをもとに、研修部会の監修で作成されました。</a:t>
            </a:r>
            <a:endParaRPr lang="ja-JP" altLang="en-US"/>
          </a:p>
        </p:txBody>
      </p:sp>
    </p:spTree>
    <p:extLst>
      <p:ext uri="{BB962C8B-B14F-4D97-AF65-F5344CB8AC3E}">
        <p14:creationId xmlns:p14="http://schemas.microsoft.com/office/powerpoint/2010/main" val="3601090473"/>
      </p:ext>
    </p:extLst>
  </p:cSld>
  <p:clrMapOvr>
    <a:masterClrMapping/>
  </p:clrMapOvr>
  <mc:AlternateContent xmlns:mc="http://schemas.openxmlformats.org/markup-compatibility/2006" xmlns:p14="http://schemas.microsoft.com/office/powerpoint/2010/main">
    <mc:Choice Requires="p14">
      <p:transition p14:dur="10" advClick="0" advTm="250"/>
    </mc:Choice>
    <mc:Fallback xmlns="">
      <p:transition advClick="0" advTm="2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59F7CBF-4E1B-9D82-76AC-7F964B223FCD}"/>
              </a:ext>
            </a:extLst>
          </p:cNvPr>
          <p:cNvPicPr>
            <a:picLocks noChangeAspect="1"/>
          </p:cNvPicPr>
          <p:nvPr/>
        </p:nvPicPr>
        <p:blipFill rotWithShape="1">
          <a:blip r:embed="rId3"/>
          <a:srcRect l="7344" t="19788" r="27763" b="18927"/>
          <a:stretch/>
        </p:blipFill>
        <p:spPr>
          <a:xfrm>
            <a:off x="5098369" y="692696"/>
            <a:ext cx="4535151" cy="6047129"/>
          </a:xfrm>
          <a:prstGeom prst="rect">
            <a:avLst/>
          </a:prstGeom>
        </p:spPr>
      </p:pic>
      <p:pic>
        <p:nvPicPr>
          <p:cNvPr id="5" name="図 4">
            <a:extLst>
              <a:ext uri="{FF2B5EF4-FFF2-40B4-BE49-F238E27FC236}">
                <a16:creationId xmlns:a16="http://schemas.microsoft.com/office/drawing/2014/main" id="{780B80B2-7F78-2272-ADB5-2739F819AF9E}"/>
              </a:ext>
            </a:extLst>
          </p:cNvPr>
          <p:cNvPicPr>
            <a:picLocks noChangeAspect="1"/>
          </p:cNvPicPr>
          <p:nvPr/>
        </p:nvPicPr>
        <p:blipFill rotWithShape="1">
          <a:blip r:embed="rId4"/>
          <a:srcRect l="4447" t="10500" r="25877" b="21251"/>
          <a:stretch/>
        </p:blipFill>
        <p:spPr>
          <a:xfrm>
            <a:off x="488235" y="692696"/>
            <a:ext cx="4320749" cy="5975504"/>
          </a:xfrm>
          <a:prstGeom prst="rect">
            <a:avLst/>
          </a:prstGeom>
        </p:spPr>
      </p:pic>
      <p:sp>
        <p:nvSpPr>
          <p:cNvPr id="6" name="テキスト ボックス 5">
            <a:extLst>
              <a:ext uri="{FF2B5EF4-FFF2-40B4-BE49-F238E27FC236}">
                <a16:creationId xmlns:a16="http://schemas.microsoft.com/office/drawing/2014/main" id="{1092DFB6-6A01-C316-5A91-C0869378D8EC}"/>
              </a:ext>
            </a:extLst>
          </p:cNvPr>
          <p:cNvSpPr txBox="1"/>
          <p:nvPr/>
        </p:nvSpPr>
        <p:spPr>
          <a:xfrm>
            <a:off x="251521" y="188640"/>
            <a:ext cx="8208912" cy="400110"/>
          </a:xfrm>
          <a:prstGeom prst="rect">
            <a:avLst/>
          </a:prstGeom>
          <a:noFill/>
        </p:spPr>
        <p:txBody>
          <a:bodyPr wrap="square" rtlCol="0" anchor="ctr">
            <a:spAutoFit/>
          </a:bodyPr>
          <a:lstStyle/>
          <a:p>
            <a:r>
              <a:rPr kumimoji="1" lang="ja-JP" altLang="en-US" sz="2000">
                <a:latin typeface="BIZ UDPゴシック" panose="020B0400000000000000" pitchFamily="50" charset="-128"/>
                <a:ea typeface="BIZ UDPゴシック" panose="020B0400000000000000" pitchFamily="50" charset="-128"/>
                <a:cs typeface="Arial" panose="020B0604020202020204" pitchFamily="34" charset="0"/>
              </a:rPr>
              <a:t>（参考）</a:t>
            </a:r>
            <a:r>
              <a:rPr lang="ja-JP" altLang="en-US" sz="2000" b="0" i="0" u="none" strike="noStrike" baseline="0">
                <a:latin typeface="BIZ UDPゴシック" panose="020B0400000000000000" pitchFamily="50" charset="-128"/>
                <a:ea typeface="BIZ UDPゴシック" panose="020B0400000000000000" pitchFamily="50" charset="-128"/>
              </a:rPr>
              <a:t>発電用軽水型原子炉施設周辺の線量目標値に対する評価指針</a:t>
            </a:r>
            <a:endParaRPr kumimoji="1" lang="en-US" altLang="ja-JP" sz="200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7" name="正方形/長方形 6">
            <a:extLst>
              <a:ext uri="{FF2B5EF4-FFF2-40B4-BE49-F238E27FC236}">
                <a16:creationId xmlns:a16="http://schemas.microsoft.com/office/drawing/2014/main" id="{53FD93F3-2216-7688-E1AE-8AF75EF27F4A}"/>
              </a:ext>
            </a:extLst>
          </p:cNvPr>
          <p:cNvSpPr/>
          <p:nvPr/>
        </p:nvSpPr>
        <p:spPr>
          <a:xfrm>
            <a:off x="6652846" y="955431"/>
            <a:ext cx="1488831" cy="52578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7697404"/>
      </p:ext>
    </p:extLst>
  </p:cSld>
  <p:clrMapOvr>
    <a:masterClrMapping/>
  </p:clrMapOvr>
  <mc:AlternateContent xmlns:mc="http://schemas.openxmlformats.org/markup-compatibility/2006" xmlns:p14="http://schemas.microsoft.com/office/powerpoint/2010/main">
    <mc:Choice Requires="p14">
      <p:transition spd="slow" p14:dur="800" advTm="440">
        <p:circle/>
      </p:transition>
    </mc:Choice>
    <mc:Fallback xmlns="">
      <p:transition spd="slow" advTm="44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74440D8-3DBD-C987-F127-A534CC138091}"/>
              </a:ext>
            </a:extLst>
          </p:cNvPr>
          <p:cNvSpPr txBox="1"/>
          <p:nvPr/>
        </p:nvSpPr>
        <p:spPr>
          <a:xfrm>
            <a:off x="704528" y="188640"/>
            <a:ext cx="4730782"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ヨウ素の体内動態と甲状腺残留率</a:t>
            </a:r>
          </a:p>
        </p:txBody>
      </p:sp>
      <p:sp>
        <p:nvSpPr>
          <p:cNvPr id="5" name="正方形/長方形 4">
            <a:extLst>
              <a:ext uri="{FF2B5EF4-FFF2-40B4-BE49-F238E27FC236}">
                <a16:creationId xmlns:a16="http://schemas.microsoft.com/office/drawing/2014/main" id="{9B309088-DFFD-8599-7959-1740B03DAC47}"/>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2AE77FF4-F118-0968-D845-FCC37EC331F3}"/>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CF4B0EB-9B55-6091-B440-2E6B3EE62BD7}"/>
              </a:ext>
            </a:extLst>
          </p:cNvPr>
          <p:cNvSpPr txBox="1"/>
          <p:nvPr/>
        </p:nvSpPr>
        <p:spPr>
          <a:xfrm>
            <a:off x="1217198" y="4746630"/>
            <a:ext cx="3046027" cy="553998"/>
          </a:xfrm>
          <a:prstGeom prst="rect">
            <a:avLst/>
          </a:prstGeom>
          <a:noFill/>
        </p:spPr>
        <p:txBody>
          <a:bodyPr wrap="none" rtlCol="0">
            <a:spAutoFit/>
          </a:bodyPr>
          <a:lstStyle/>
          <a:p>
            <a:pPr algn="ctr"/>
            <a:r>
              <a:rPr kumimoji="1" lang="en-US" altLang="ja-JP" sz="1600" baseline="30000">
                <a:solidFill>
                  <a:prstClr val="black"/>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I</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の各年齢群の甲状腺残留率</a:t>
            </a:r>
            <a:endPar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（化学形は元素状ヨウ素）</a:t>
            </a:r>
          </a:p>
        </p:txBody>
      </p:sp>
      <p:sp>
        <p:nvSpPr>
          <p:cNvPr id="8" name="テキスト ボックス 7">
            <a:extLst>
              <a:ext uri="{FF2B5EF4-FFF2-40B4-BE49-F238E27FC236}">
                <a16:creationId xmlns:a16="http://schemas.microsoft.com/office/drawing/2014/main" id="{5FF186B9-081C-FED0-3D05-36801DA9B6FC}"/>
              </a:ext>
            </a:extLst>
          </p:cNvPr>
          <p:cNvSpPr txBox="1"/>
          <p:nvPr/>
        </p:nvSpPr>
        <p:spPr>
          <a:xfrm>
            <a:off x="4953000" y="4746630"/>
            <a:ext cx="4361839" cy="553998"/>
          </a:xfrm>
          <a:prstGeom prst="rect">
            <a:avLst/>
          </a:prstGeom>
          <a:noFill/>
        </p:spPr>
        <p:txBody>
          <a:bodyPr wrap="square" rtlCol="0">
            <a:spAutoFit/>
          </a:bodyPr>
          <a:lstStyle/>
          <a:p>
            <a:pPr algn="ctr"/>
            <a:r>
              <a:rPr kumimoji="1" lang="en-US" altLang="ja-JP" sz="1600" baseline="30000">
                <a:solidFill>
                  <a:prstClr val="black"/>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I</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の甲状腺残留率と全身残留率の比較（成人）</a:t>
            </a:r>
            <a:endPar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（化学形は元素状ヨウ素）</a:t>
            </a:r>
          </a:p>
        </p:txBody>
      </p:sp>
      <p:pic>
        <p:nvPicPr>
          <p:cNvPr id="9" name="図 8">
            <a:extLst>
              <a:ext uri="{FF2B5EF4-FFF2-40B4-BE49-F238E27FC236}">
                <a16:creationId xmlns:a16="http://schemas.microsoft.com/office/drawing/2014/main" id="{F55FB2F7-8DB5-6634-53C4-DC365C893B96}"/>
              </a:ext>
            </a:extLst>
          </p:cNvPr>
          <p:cNvPicPr>
            <a:picLocks noChangeAspect="1"/>
          </p:cNvPicPr>
          <p:nvPr/>
        </p:nvPicPr>
        <p:blipFill>
          <a:blip r:embed="rId3"/>
          <a:stretch>
            <a:fillRect/>
          </a:stretch>
        </p:blipFill>
        <p:spPr>
          <a:xfrm>
            <a:off x="632520" y="1027679"/>
            <a:ext cx="4215384" cy="3648456"/>
          </a:xfrm>
          <a:prstGeom prst="rect">
            <a:avLst/>
          </a:prstGeom>
        </p:spPr>
      </p:pic>
      <p:pic>
        <p:nvPicPr>
          <p:cNvPr id="10" name="図 9">
            <a:extLst>
              <a:ext uri="{FF2B5EF4-FFF2-40B4-BE49-F238E27FC236}">
                <a16:creationId xmlns:a16="http://schemas.microsoft.com/office/drawing/2014/main" id="{66347CA4-0F8B-D106-BBAC-7BC825C3FDAA}"/>
              </a:ext>
            </a:extLst>
          </p:cNvPr>
          <p:cNvPicPr>
            <a:picLocks noChangeAspect="1"/>
          </p:cNvPicPr>
          <p:nvPr/>
        </p:nvPicPr>
        <p:blipFill>
          <a:blip r:embed="rId4"/>
          <a:stretch>
            <a:fillRect/>
          </a:stretch>
        </p:blipFill>
        <p:spPr>
          <a:xfrm>
            <a:off x="5058096" y="1029965"/>
            <a:ext cx="4215384" cy="3643884"/>
          </a:xfrm>
          <a:prstGeom prst="rect">
            <a:avLst/>
          </a:prstGeom>
        </p:spPr>
      </p:pic>
      <p:sp>
        <p:nvSpPr>
          <p:cNvPr id="13" name="テキスト ボックス 12">
            <a:extLst>
              <a:ext uri="{FF2B5EF4-FFF2-40B4-BE49-F238E27FC236}">
                <a16:creationId xmlns:a16="http://schemas.microsoft.com/office/drawing/2014/main" id="{BADE400B-9D6B-005B-4A33-DECBC544CCDA}"/>
              </a:ext>
            </a:extLst>
          </p:cNvPr>
          <p:cNvSpPr txBox="1"/>
          <p:nvPr/>
        </p:nvSpPr>
        <p:spPr>
          <a:xfrm>
            <a:off x="696234" y="5589240"/>
            <a:ext cx="8656407" cy="723275"/>
          </a:xfrm>
          <a:prstGeom prst="rect">
            <a:avLst/>
          </a:prstGeom>
          <a:noFill/>
        </p:spPr>
        <p:txBody>
          <a:bodyPr wrap="square" rtlCol="0">
            <a:spAutoFit/>
          </a:bodyPr>
          <a:lstStyle/>
          <a:p>
            <a:pPr algn="ctr">
              <a:spcAft>
                <a:spcPts val="600"/>
              </a:spcAft>
            </a:pPr>
            <a:r>
              <a:rPr kumimoji="1" lang="ja-JP" altLang="en-US">
                <a:solidFill>
                  <a:srgbClr val="0070C0"/>
                </a:solidFill>
                <a:latin typeface="Arial" panose="020B0604020202020204" pitchFamily="34" charset="0"/>
                <a:ea typeface="BIZ UDPゴシック" panose="020B0400000000000000" pitchFamily="50" charset="-128"/>
                <a:cs typeface="Arial" panose="020B0604020202020204" pitchFamily="34" charset="0"/>
              </a:rPr>
              <a:t>ヨウ素の甲状腺残留量が最大になるのは吸入摂取から</a:t>
            </a:r>
            <a:r>
              <a:rPr kumimoji="1" lang="en-US" altLang="ja-JP">
                <a:solidFill>
                  <a:srgbClr val="0070C0"/>
                </a:solidFill>
                <a:latin typeface="Arial" panose="020B0604020202020204" pitchFamily="34" charset="0"/>
                <a:ea typeface="BIZ UDPゴシック" panose="020B0400000000000000" pitchFamily="50" charset="-128"/>
                <a:cs typeface="Arial" panose="020B0604020202020204" pitchFamily="34" charset="0"/>
              </a:rPr>
              <a:t>1</a:t>
            </a:r>
            <a:r>
              <a:rPr kumimoji="1" lang="ja-JP" altLang="en-US">
                <a:solidFill>
                  <a:srgbClr val="0070C0"/>
                </a:solidFill>
                <a:latin typeface="Arial" panose="020B0604020202020204" pitchFamily="34" charset="0"/>
                <a:ea typeface="BIZ UDPゴシック" panose="020B0400000000000000" pitchFamily="50" charset="-128"/>
                <a:cs typeface="Arial" panose="020B0604020202020204" pitchFamily="34" charset="0"/>
              </a:rPr>
              <a:t>日後</a:t>
            </a:r>
            <a:endParaRPr kumimoji="1" lang="en-US" altLang="ja-JP">
              <a:solidFill>
                <a:srgbClr val="0070C0"/>
              </a:solidFill>
              <a:latin typeface="Arial" panose="020B0604020202020204" pitchFamily="34" charset="0"/>
              <a:ea typeface="BIZ UDPゴシック" panose="020B0400000000000000" pitchFamily="50" charset="-128"/>
              <a:cs typeface="Arial" panose="020B0604020202020204" pitchFamily="34" charset="0"/>
            </a:endParaRPr>
          </a:p>
          <a:p>
            <a:pPr algn="ctr">
              <a:spcAft>
                <a:spcPts val="600"/>
              </a:spcAft>
            </a:pPr>
            <a:r>
              <a:rPr kumimoji="1" lang="ja-JP" altLang="en-US">
                <a:solidFill>
                  <a:srgbClr val="0070C0"/>
                </a:solidFill>
                <a:latin typeface="Arial" panose="020B0604020202020204" pitchFamily="34" charset="0"/>
                <a:ea typeface="BIZ UDPゴシック" panose="020B0400000000000000" pitchFamily="50" charset="-128"/>
                <a:cs typeface="Arial" panose="020B0604020202020204" pitchFamily="34" charset="0"/>
              </a:rPr>
              <a:t>甲状腺中ヨウ素の測定は摂取から数日後以降が望ましい（緊急性のある場合を除き）</a:t>
            </a:r>
            <a:endParaRPr kumimoji="1" lang="en-US" altLang="ja-JP">
              <a:solidFill>
                <a:srgbClr val="0070C0"/>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FE81EE12-A09A-987F-F949-751CD1BD3C26}"/>
              </a:ext>
            </a:extLst>
          </p:cNvPr>
          <p:cNvSpPr txBox="1"/>
          <p:nvPr/>
        </p:nvSpPr>
        <p:spPr>
          <a:xfrm>
            <a:off x="660722" y="6536377"/>
            <a:ext cx="8688012" cy="261610"/>
          </a:xfrm>
          <a:prstGeom prst="rect">
            <a:avLst/>
          </a:prstGeom>
          <a:noFill/>
        </p:spPr>
        <p:txBody>
          <a:bodyPr wrap="square" rtlCol="0">
            <a:spAutoFit/>
          </a:bodyPr>
          <a:lstStyle/>
          <a:p>
            <a:pPr algn="ctr"/>
            <a:r>
              <a:rPr lang="en-US" altLang="ja-JP"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a:t>
            </a:r>
            <a:r>
              <a:rPr lang="ja-JP" altLang="en-US"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スライド中の図は</a:t>
            </a:r>
            <a:r>
              <a:rPr lang="en-US" altLang="ja-JP"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MONDAL3</a:t>
            </a:r>
            <a:r>
              <a:rPr lang="ja-JP" altLang="en-US" sz="1100">
                <a:solidFill>
                  <a:srgbClr val="3A4D5B"/>
                </a:solidFill>
                <a:latin typeface="Arial" panose="020B0604020202020204" pitchFamily="34" charset="0"/>
                <a:ea typeface="BIZ UDPゴシック" panose="020B0400000000000000" pitchFamily="50" charset="-128"/>
                <a:cs typeface="Arial" panose="020B0604020202020204" pitchFamily="34" charset="0"/>
              </a:rPr>
              <a:t>に収録されたデータを用いて量研機構によって作成</a:t>
            </a:r>
            <a:endParaRPr lang="ja-JP" altLang="en-US"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endParaRPr>
          </a:p>
        </p:txBody>
      </p:sp>
      <p:cxnSp>
        <p:nvCxnSpPr>
          <p:cNvPr id="3" name="直線コネクタ 2">
            <a:extLst>
              <a:ext uri="{FF2B5EF4-FFF2-40B4-BE49-F238E27FC236}">
                <a16:creationId xmlns:a16="http://schemas.microsoft.com/office/drawing/2014/main" id="{7154B789-8854-0EC1-DAD0-97B9FCDE58B6}"/>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230977"/>
      </p:ext>
    </p:extLst>
  </p:cSld>
  <p:clrMapOvr>
    <a:masterClrMapping/>
  </p:clrMapOvr>
  <mc:AlternateContent xmlns:mc="http://schemas.openxmlformats.org/markup-compatibility/2006" xmlns:p14="http://schemas.microsoft.com/office/powerpoint/2010/main">
    <mc:Choice Requires="p14">
      <p:transition spd="slow" p14:dur="800" advClick="0" advTm="1370">
        <p:circle/>
      </p:transition>
    </mc:Choice>
    <mc:Fallback xmlns="">
      <p:transition spd="slow" advClick="0" advTm="137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C0E6FB-1428-DA32-756E-710DF3B4D59B}"/>
              </a:ext>
            </a:extLst>
          </p:cNvPr>
          <p:cNvSpPr txBox="1"/>
          <p:nvPr/>
        </p:nvSpPr>
        <p:spPr>
          <a:xfrm>
            <a:off x="704528" y="188640"/>
            <a:ext cx="8093882" cy="461665"/>
          </a:xfrm>
          <a:prstGeom prst="rect">
            <a:avLst/>
          </a:prstGeom>
          <a:noFill/>
        </p:spPr>
        <p:txBody>
          <a:bodyPr wrap="none" rtlCol="0">
            <a:spAutoFit/>
          </a:bodyPr>
          <a:lstStyle/>
          <a:p>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参考</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福島第一原発事故における甲状腺中ヨウ素の測定例</a:t>
            </a:r>
          </a:p>
        </p:txBody>
      </p:sp>
      <p:sp>
        <p:nvSpPr>
          <p:cNvPr id="5" name="正方形/長方形 4">
            <a:extLst>
              <a:ext uri="{FF2B5EF4-FFF2-40B4-BE49-F238E27FC236}">
                <a16:creationId xmlns:a16="http://schemas.microsoft.com/office/drawing/2014/main" id="{BF7152A3-7E34-0D8C-1BA3-EF2A6FB2DE66}"/>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02ED239-6F5D-F2B5-9927-B8C3C475FA32}"/>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3" descr="C:\Users\Epson-\Desktop\甲状腺計測.jpg">
            <a:extLst>
              <a:ext uri="{FF2B5EF4-FFF2-40B4-BE49-F238E27FC236}">
                <a16:creationId xmlns:a16="http://schemas.microsoft.com/office/drawing/2014/main" id="{F03E4A20-5785-AB4C-2D61-FCD1A525FC29}"/>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3479" t="50506" r="68354" b="16175"/>
          <a:stretch/>
        </p:blipFill>
        <p:spPr bwMode="auto">
          <a:xfrm>
            <a:off x="344488" y="2611130"/>
            <a:ext cx="4328721" cy="288032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3B24FCAD-5A2A-C28C-FEB1-1E6FAC706DC6}"/>
              </a:ext>
            </a:extLst>
          </p:cNvPr>
          <p:cNvPicPr>
            <a:picLocks noChangeAspect="1"/>
          </p:cNvPicPr>
          <p:nvPr/>
        </p:nvPicPr>
        <p:blipFill>
          <a:blip r:embed="rId4"/>
          <a:stretch>
            <a:fillRect/>
          </a:stretch>
        </p:blipFill>
        <p:spPr>
          <a:xfrm>
            <a:off x="344489" y="949475"/>
            <a:ext cx="2088231" cy="1579059"/>
          </a:xfrm>
          <a:prstGeom prst="rect">
            <a:avLst/>
          </a:prstGeom>
        </p:spPr>
      </p:pic>
      <p:pic>
        <p:nvPicPr>
          <p:cNvPr id="9" name="図 8">
            <a:extLst>
              <a:ext uri="{FF2B5EF4-FFF2-40B4-BE49-F238E27FC236}">
                <a16:creationId xmlns:a16="http://schemas.microsoft.com/office/drawing/2014/main" id="{4B1DA58B-9D44-12AA-B9FF-E4CC9B749DC0}"/>
              </a:ext>
            </a:extLst>
          </p:cNvPr>
          <p:cNvPicPr>
            <a:picLocks noChangeAspect="1"/>
          </p:cNvPicPr>
          <p:nvPr/>
        </p:nvPicPr>
        <p:blipFill rotWithShape="1">
          <a:blip r:embed="rId5"/>
          <a:srcRect b="50000"/>
          <a:stretch/>
        </p:blipFill>
        <p:spPr>
          <a:xfrm>
            <a:off x="5009643" y="949475"/>
            <a:ext cx="4790054" cy="4567757"/>
          </a:xfrm>
          <a:prstGeom prst="rect">
            <a:avLst/>
          </a:prstGeom>
        </p:spPr>
      </p:pic>
      <p:sp>
        <p:nvSpPr>
          <p:cNvPr id="11" name="テキスト ボックス 10">
            <a:extLst>
              <a:ext uri="{FF2B5EF4-FFF2-40B4-BE49-F238E27FC236}">
                <a16:creationId xmlns:a16="http://schemas.microsoft.com/office/drawing/2014/main" id="{E189653F-57B0-3FAD-B4B3-8D65FB7F2B72}"/>
              </a:ext>
            </a:extLst>
          </p:cNvPr>
          <p:cNvSpPr txBox="1"/>
          <p:nvPr/>
        </p:nvSpPr>
        <p:spPr>
          <a:xfrm>
            <a:off x="7545288" y="1739004"/>
            <a:ext cx="2088232" cy="830997"/>
          </a:xfrm>
          <a:prstGeom prst="rect">
            <a:avLst/>
          </a:prstGeom>
          <a:solidFill>
            <a:schemeClr val="accent1">
              <a:lumMod val="20000"/>
              <a:lumOff val="80000"/>
            </a:schemeClr>
          </a:solidFill>
        </p:spPr>
        <p:txBody>
          <a:bodyPr wrap="square" rtlCol="0">
            <a:spAutoFit/>
          </a:bodyPr>
          <a:lstStyle/>
          <a:p>
            <a:pPr algn="r"/>
            <a:r>
              <a:rPr lang="en-US" altLang="ja-JP" sz="1600" err="1">
                <a:solidFill>
                  <a:prstClr val="black"/>
                </a:solidFill>
                <a:latin typeface="Arial" panose="020B0604020202020204" pitchFamily="34" charset="0"/>
                <a:ea typeface="BIZ UDPゴシック" panose="020B0400000000000000" pitchFamily="50" charset="-128"/>
                <a:cs typeface="Arial" panose="020B0604020202020204" pitchFamily="34" charset="0"/>
              </a:rPr>
              <a:t>NaI</a:t>
            </a:r>
            <a:r>
              <a:rPr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スペクトロメータ</a:t>
            </a:r>
            <a:endParaRPr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r"/>
            <a:r>
              <a:rPr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頸部：</a:t>
            </a:r>
            <a:r>
              <a:rPr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600</a:t>
            </a:r>
            <a:r>
              <a:rPr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秒測定</a:t>
            </a:r>
            <a:endParaRPr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r"/>
            <a:r>
              <a:rPr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腹部：</a:t>
            </a:r>
            <a:r>
              <a:rPr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200</a:t>
            </a:r>
            <a:r>
              <a:rPr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秒測定</a:t>
            </a:r>
            <a:endParaRPr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1CC31D7F-96BA-9D93-B113-652F0EC95BEE}"/>
              </a:ext>
            </a:extLst>
          </p:cNvPr>
          <p:cNvSpPr txBox="1"/>
          <p:nvPr/>
        </p:nvSpPr>
        <p:spPr>
          <a:xfrm>
            <a:off x="344488" y="5733256"/>
            <a:ext cx="9361040" cy="523220"/>
          </a:xfrm>
          <a:prstGeom prst="rect">
            <a:avLst/>
          </a:prstGeom>
          <a:solidFill>
            <a:schemeClr val="accent4">
              <a:lumMod val="20000"/>
              <a:lumOff val="80000"/>
            </a:schemeClr>
          </a:solidFill>
          <a:ln>
            <a:solidFill>
              <a:schemeClr val="tx1"/>
            </a:solidFill>
          </a:ln>
        </p:spPr>
        <p:txBody>
          <a:bodyPr wrap="square" rtlCol="0">
            <a:spAutoFit/>
          </a:bodyPr>
          <a:lstStyle/>
          <a:p>
            <a:pPr algn="ct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緊急作業従事者の測定は厚さ</a:t>
            </a:r>
            <a:r>
              <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20cm</a:t>
            </a: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の鉄遮へい室内において，相対効率</a:t>
            </a:r>
            <a:r>
              <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50%</a:t>
            </a: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の</a:t>
            </a:r>
            <a:r>
              <a:rPr lang="en-US" altLang="ja-JP" sz="1400" err="1">
                <a:solidFill>
                  <a:prstClr val="black"/>
                </a:solidFill>
                <a:latin typeface="Arial" panose="020B0604020202020204" pitchFamily="34" charset="0"/>
                <a:ea typeface="BIZ UDPゴシック" panose="020B0400000000000000" pitchFamily="50" charset="-128"/>
                <a:cs typeface="Arial" panose="020B0604020202020204" pitchFamily="34" charset="0"/>
              </a:rPr>
              <a:t>HPGe</a:t>
            </a: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検出器と併せて，</a:t>
            </a:r>
            <a:endPar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sz="1400" err="1">
                <a:solidFill>
                  <a:prstClr val="black"/>
                </a:solidFill>
                <a:latin typeface="Arial" panose="020B0604020202020204" pitchFamily="34" charset="0"/>
                <a:ea typeface="BIZ UDPゴシック" panose="020B0400000000000000" pitchFamily="50" charset="-128"/>
                <a:cs typeface="Arial" panose="020B0604020202020204" pitchFamily="34" charset="0"/>
              </a:rPr>
              <a:t>NaI</a:t>
            </a:r>
            <a:r>
              <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(Tl)</a:t>
            </a: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スペクトロメータでも実施　右図は</a:t>
            </a:r>
            <a:r>
              <a:rPr lang="en-US" altLang="ja-JP" sz="1400" err="1">
                <a:solidFill>
                  <a:prstClr val="black"/>
                </a:solidFill>
                <a:latin typeface="Arial" panose="020B0604020202020204" pitchFamily="34" charset="0"/>
                <a:ea typeface="BIZ UDPゴシック" panose="020B0400000000000000" pitchFamily="50" charset="-128"/>
                <a:cs typeface="Arial" panose="020B0604020202020204" pitchFamily="34" charset="0"/>
              </a:rPr>
              <a:t>NaI</a:t>
            </a:r>
            <a:r>
              <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(Tl)</a:t>
            </a:r>
            <a:r>
              <a:rPr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スペクトロメータで取得された頸部及び腹部の波高スペクトル</a:t>
            </a:r>
            <a:endParaRPr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13" name="図 12">
            <a:extLst>
              <a:ext uri="{FF2B5EF4-FFF2-40B4-BE49-F238E27FC236}">
                <a16:creationId xmlns:a16="http://schemas.microsoft.com/office/drawing/2014/main" id="{D7756CE6-104E-0591-FE96-416C432345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50536" y="958679"/>
            <a:ext cx="2122673" cy="1565932"/>
          </a:xfrm>
          <a:prstGeom prst="rect">
            <a:avLst/>
          </a:prstGeom>
        </p:spPr>
      </p:pic>
      <p:sp>
        <p:nvSpPr>
          <p:cNvPr id="14" name="テキスト ボックス 13">
            <a:extLst>
              <a:ext uri="{FF2B5EF4-FFF2-40B4-BE49-F238E27FC236}">
                <a16:creationId xmlns:a16="http://schemas.microsoft.com/office/drawing/2014/main" id="{DE9AB22D-3DCC-8AA1-AF32-9DAF48A1F37A}"/>
              </a:ext>
            </a:extLst>
          </p:cNvPr>
          <p:cNvSpPr txBox="1"/>
          <p:nvPr/>
        </p:nvSpPr>
        <p:spPr>
          <a:xfrm>
            <a:off x="776536" y="6551766"/>
            <a:ext cx="8496944" cy="261610"/>
          </a:xfrm>
          <a:prstGeom prst="rect">
            <a:avLst/>
          </a:prstGeom>
          <a:noFill/>
        </p:spPr>
        <p:txBody>
          <a:bodyPr wrap="square" rtlCol="0">
            <a:spAutoFit/>
          </a:bodyPr>
          <a:lstStyle/>
          <a:p>
            <a:pPr algn="ctr"/>
            <a:r>
              <a:rPr kumimoji="1"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Kurihara et al. NIRS-M-252. 2012; Kurihara et al. J. </a:t>
            </a:r>
            <a:r>
              <a:rPr kumimoji="1" lang="en-US" altLang="ja-JP" sz="1050" err="1">
                <a:solidFill>
                  <a:srgbClr val="3A4D5B"/>
                </a:solidFill>
                <a:latin typeface="Arial" panose="020B0604020202020204" pitchFamily="34" charset="0"/>
                <a:ea typeface="BIZ UDPゴシック" panose="020B0400000000000000" pitchFamily="50" charset="-128"/>
                <a:cs typeface="Arial" panose="020B0604020202020204" pitchFamily="34" charset="0"/>
              </a:rPr>
              <a:t>Nucl</a:t>
            </a:r>
            <a:r>
              <a:rPr kumimoji="1"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 Sci. Technol. 2013.</a:t>
            </a:r>
          </a:p>
        </p:txBody>
      </p:sp>
      <p:cxnSp>
        <p:nvCxnSpPr>
          <p:cNvPr id="2" name="直線コネクタ 1">
            <a:extLst>
              <a:ext uri="{FF2B5EF4-FFF2-40B4-BE49-F238E27FC236}">
                <a16:creationId xmlns:a16="http://schemas.microsoft.com/office/drawing/2014/main" id="{BD75FFF6-44F8-EEE0-17A8-24BF897A8523}"/>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977246"/>
      </p:ext>
    </p:extLst>
  </p:cSld>
  <p:clrMapOvr>
    <a:masterClrMapping/>
  </p:clrMapOvr>
  <mc:AlternateContent xmlns:mc="http://schemas.openxmlformats.org/markup-compatibility/2006" xmlns:p14="http://schemas.microsoft.com/office/powerpoint/2010/main">
    <mc:Choice Requires="p14">
      <p:transition spd="slow" p14:dur="800" advClick="0" advTm="400">
        <p:circle/>
      </p:transition>
    </mc:Choice>
    <mc:Fallback xmlns="">
      <p:transition spd="slow" advClick="0" advTm="400">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B62C356-F909-C025-C12D-CE09A8515B8C}"/>
              </a:ext>
            </a:extLst>
          </p:cNvPr>
          <p:cNvSpPr txBox="1"/>
          <p:nvPr/>
        </p:nvSpPr>
        <p:spPr>
          <a:xfrm>
            <a:off x="704528" y="188640"/>
            <a:ext cx="5336717"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甲状腺中ヨウ素の直接測定（体外計測）</a:t>
            </a:r>
          </a:p>
        </p:txBody>
      </p:sp>
      <p:sp>
        <p:nvSpPr>
          <p:cNvPr id="5" name="正方形/長方形 4">
            <a:extLst>
              <a:ext uri="{FF2B5EF4-FFF2-40B4-BE49-F238E27FC236}">
                <a16:creationId xmlns:a16="http://schemas.microsoft.com/office/drawing/2014/main" id="{5634F662-A2A3-BC41-65AC-E0DA9E56CE9B}"/>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575199D8-24A1-8359-1317-3653A21E702B}"/>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2" descr="商用フリー】女性横顔シルエット素材 株式会社アクトゼロ｜デジタル ...">
            <a:extLst>
              <a:ext uri="{FF2B5EF4-FFF2-40B4-BE49-F238E27FC236}">
                <a16:creationId xmlns:a16="http://schemas.microsoft.com/office/drawing/2014/main" id="{5ADEE18B-F83D-1EFF-777F-033AA08945A8}"/>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561" r="16287" b="23214"/>
          <a:stretch/>
        </p:blipFill>
        <p:spPr bwMode="auto">
          <a:xfrm flipH="1">
            <a:off x="764820" y="994353"/>
            <a:ext cx="4032449" cy="4752528"/>
          </a:xfrm>
          <a:prstGeom prst="rect">
            <a:avLst/>
          </a:prstGeom>
          <a:noFill/>
          <a:extLst>
            <a:ext uri="{909E8E84-426E-40DD-AFC4-6F175D3DCCD1}">
              <a14:hiddenFill xmlns:a14="http://schemas.microsoft.com/office/drawing/2010/main">
                <a:solidFill>
                  <a:srgbClr val="FFFFFF"/>
                </a:solidFill>
              </a14:hiddenFill>
            </a:ext>
          </a:extLst>
        </p:spPr>
      </p:pic>
      <p:sp>
        <p:nvSpPr>
          <p:cNvPr id="8" name="楕円 7">
            <a:extLst>
              <a:ext uri="{FF2B5EF4-FFF2-40B4-BE49-F238E27FC236}">
                <a16:creationId xmlns:a16="http://schemas.microsoft.com/office/drawing/2014/main" id="{EEA07587-6E83-284B-45CB-C2E9B7D2A387}"/>
              </a:ext>
            </a:extLst>
          </p:cNvPr>
          <p:cNvSpPr/>
          <p:nvPr/>
        </p:nvSpPr>
        <p:spPr>
          <a:xfrm rot="510720">
            <a:off x="2895101" y="4476376"/>
            <a:ext cx="398107" cy="694327"/>
          </a:xfrm>
          <a:prstGeom prst="ellipse">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9" name="正方形/長方形 8">
            <a:extLst>
              <a:ext uri="{FF2B5EF4-FFF2-40B4-BE49-F238E27FC236}">
                <a16:creationId xmlns:a16="http://schemas.microsoft.com/office/drawing/2014/main" id="{035AC42E-C9BB-2379-603F-F06752757479}"/>
              </a:ext>
            </a:extLst>
          </p:cNvPr>
          <p:cNvSpPr/>
          <p:nvPr/>
        </p:nvSpPr>
        <p:spPr>
          <a:xfrm>
            <a:off x="5301324" y="4378729"/>
            <a:ext cx="3672408" cy="129614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0" name="正方形/長方形 9">
            <a:extLst>
              <a:ext uri="{FF2B5EF4-FFF2-40B4-BE49-F238E27FC236}">
                <a16:creationId xmlns:a16="http://schemas.microsoft.com/office/drawing/2014/main" id="{54138BED-7A80-FDBD-0852-55868C9EFF6C}"/>
              </a:ext>
            </a:extLst>
          </p:cNvPr>
          <p:cNvSpPr/>
          <p:nvPr/>
        </p:nvSpPr>
        <p:spPr>
          <a:xfrm>
            <a:off x="5423488" y="4450736"/>
            <a:ext cx="1678035" cy="11521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pic>
        <p:nvPicPr>
          <p:cNvPr id="11" name="図 10">
            <a:extLst>
              <a:ext uri="{FF2B5EF4-FFF2-40B4-BE49-F238E27FC236}">
                <a16:creationId xmlns:a16="http://schemas.microsoft.com/office/drawing/2014/main" id="{7E7D0B17-7305-EC66-34EF-1EFF158BF3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68" y="879103"/>
            <a:ext cx="3171448" cy="3427617"/>
          </a:xfrm>
          <a:prstGeom prst="rect">
            <a:avLst/>
          </a:prstGeom>
        </p:spPr>
      </p:pic>
      <p:cxnSp>
        <p:nvCxnSpPr>
          <p:cNvPr id="12" name="直線コネクタ 11">
            <a:extLst>
              <a:ext uri="{FF2B5EF4-FFF2-40B4-BE49-F238E27FC236}">
                <a16:creationId xmlns:a16="http://schemas.microsoft.com/office/drawing/2014/main" id="{0745BC37-AD02-B384-5883-3C7E2F72AFFA}"/>
              </a:ext>
            </a:extLst>
          </p:cNvPr>
          <p:cNvCxnSpPr/>
          <p:nvPr/>
        </p:nvCxnSpPr>
        <p:spPr>
          <a:xfrm>
            <a:off x="6381444" y="3154593"/>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B0EDC22-C4A5-7111-9499-B2824D2A7483}"/>
              </a:ext>
            </a:extLst>
          </p:cNvPr>
          <p:cNvCxnSpPr>
            <a:cxnSpLocks/>
          </p:cNvCxnSpPr>
          <p:nvPr/>
        </p:nvCxnSpPr>
        <p:spPr>
          <a:xfrm flipV="1">
            <a:off x="2707605" y="4836356"/>
            <a:ext cx="250342" cy="1635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FE51BF4-1E6D-C672-AFA3-2A20B963E6BA}"/>
              </a:ext>
            </a:extLst>
          </p:cNvPr>
          <p:cNvSpPr txBox="1"/>
          <p:nvPr/>
        </p:nvSpPr>
        <p:spPr>
          <a:xfrm>
            <a:off x="2234842" y="4999949"/>
            <a:ext cx="611065" cy="461665"/>
          </a:xfrm>
          <a:prstGeom prst="rect">
            <a:avLst/>
          </a:prstGeom>
          <a:noFill/>
        </p:spPr>
        <p:txBody>
          <a:bodyPr wrap="none" rtlCol="0">
            <a:spAutoFit/>
          </a:bodyPr>
          <a:lstStyle/>
          <a:p>
            <a:r>
              <a:rPr kumimoji="1" lang="en-US" altLang="ja-JP" sz="2400" b="1" baseline="30000">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2400" b="1">
                <a:latin typeface="Arial" panose="020B0604020202020204" pitchFamily="34" charset="0"/>
                <a:ea typeface="BIZ UDPゴシック" panose="020B0400000000000000" pitchFamily="50" charset="-128"/>
                <a:cs typeface="Arial" panose="020B0604020202020204" pitchFamily="34" charset="0"/>
              </a:rPr>
              <a:t>I</a:t>
            </a:r>
            <a:endParaRPr kumimoji="1" lang="ja-JP" altLang="en-US" sz="2400" b="1">
              <a:latin typeface="Arial" panose="020B0604020202020204" pitchFamily="34" charset="0"/>
              <a:ea typeface="BIZ UDPゴシック" panose="020B0400000000000000" pitchFamily="50" charset="-128"/>
              <a:cs typeface="Arial" panose="020B0604020202020204" pitchFamily="34" charset="0"/>
            </a:endParaRPr>
          </a:p>
        </p:txBody>
      </p:sp>
      <p:cxnSp>
        <p:nvCxnSpPr>
          <p:cNvPr id="15" name="直線矢印コネクタ 14">
            <a:extLst>
              <a:ext uri="{FF2B5EF4-FFF2-40B4-BE49-F238E27FC236}">
                <a16:creationId xmlns:a16="http://schemas.microsoft.com/office/drawing/2014/main" id="{96889B50-CE65-B673-846C-669570DD5A24}"/>
              </a:ext>
            </a:extLst>
          </p:cNvPr>
          <p:cNvCxnSpPr>
            <a:cxnSpLocks/>
          </p:cNvCxnSpPr>
          <p:nvPr/>
        </p:nvCxnSpPr>
        <p:spPr>
          <a:xfrm>
            <a:off x="3146392" y="4678593"/>
            <a:ext cx="2947020" cy="44631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9AC6099-DBA9-84F3-0AE1-FDB7ED0A8692}"/>
              </a:ext>
            </a:extLst>
          </p:cNvPr>
          <p:cNvCxnSpPr>
            <a:cxnSpLocks/>
          </p:cNvCxnSpPr>
          <p:nvPr/>
        </p:nvCxnSpPr>
        <p:spPr>
          <a:xfrm flipH="1" flipV="1">
            <a:off x="1052852" y="3845658"/>
            <a:ext cx="1939017" cy="92244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BD145CDA-E26D-6596-DAC1-C305DA350E79}"/>
              </a:ext>
            </a:extLst>
          </p:cNvPr>
          <p:cNvCxnSpPr>
            <a:cxnSpLocks/>
          </p:cNvCxnSpPr>
          <p:nvPr/>
        </p:nvCxnSpPr>
        <p:spPr>
          <a:xfrm>
            <a:off x="3153608" y="4976132"/>
            <a:ext cx="965569" cy="111710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31">
            <a:extLst>
              <a:ext uri="{FF2B5EF4-FFF2-40B4-BE49-F238E27FC236}">
                <a16:creationId xmlns:a16="http://schemas.microsoft.com/office/drawing/2014/main" id="{4CAD7847-CA52-8F17-FEB6-B13F98506603}"/>
              </a:ext>
            </a:extLst>
          </p:cNvPr>
          <p:cNvGrpSpPr>
            <a:grpSpLocks/>
          </p:cNvGrpSpPr>
          <p:nvPr/>
        </p:nvGrpSpPr>
        <p:grpSpPr bwMode="auto">
          <a:xfrm>
            <a:off x="3078201" y="4583910"/>
            <a:ext cx="163155" cy="163489"/>
            <a:chOff x="3347" y="1468"/>
            <a:chExt cx="433" cy="433"/>
          </a:xfrm>
        </p:grpSpPr>
        <p:sp>
          <p:nvSpPr>
            <p:cNvPr id="19" name="Freeform 32">
              <a:extLst>
                <a:ext uri="{FF2B5EF4-FFF2-40B4-BE49-F238E27FC236}">
                  <a16:creationId xmlns:a16="http://schemas.microsoft.com/office/drawing/2014/main" id="{01B2D852-F9E8-78D2-90A1-DF772B31469A}"/>
                </a:ext>
              </a:extLst>
            </p:cNvPr>
            <p:cNvSpPr>
              <a:spLocks/>
            </p:cNvSpPr>
            <p:nvPr/>
          </p:nvSpPr>
          <p:spPr bwMode="auto">
            <a:xfrm>
              <a:off x="3347" y="1468"/>
              <a:ext cx="433" cy="433"/>
            </a:xfrm>
            <a:custGeom>
              <a:avLst/>
              <a:gdLst>
                <a:gd name="T0" fmla="*/ 1 w 866"/>
                <a:gd name="T1" fmla="*/ 1 h 864"/>
                <a:gd name="T2" fmla="*/ 1 w 866"/>
                <a:gd name="T3" fmla="*/ 1 h 864"/>
                <a:gd name="T4" fmla="*/ 1 w 866"/>
                <a:gd name="T5" fmla="*/ 1 h 864"/>
                <a:gd name="T6" fmla="*/ 1 w 866"/>
                <a:gd name="T7" fmla="*/ 1 h 864"/>
                <a:gd name="T8" fmla="*/ 1 w 866"/>
                <a:gd name="T9" fmla="*/ 1 h 864"/>
                <a:gd name="T10" fmla="*/ 1 w 866"/>
                <a:gd name="T11" fmla="*/ 1 h 864"/>
                <a:gd name="T12" fmla="*/ 1 w 866"/>
                <a:gd name="T13" fmla="*/ 1 h 864"/>
                <a:gd name="T14" fmla="*/ 1 w 866"/>
                <a:gd name="T15" fmla="*/ 1 h 864"/>
                <a:gd name="T16" fmla="*/ 1 w 866"/>
                <a:gd name="T17" fmla="*/ 1 h 864"/>
                <a:gd name="T18" fmla="*/ 1 w 866"/>
                <a:gd name="T19" fmla="*/ 1 h 864"/>
                <a:gd name="T20" fmla="*/ 1 w 866"/>
                <a:gd name="T21" fmla="*/ 1 h 864"/>
                <a:gd name="T22" fmla="*/ 1 w 866"/>
                <a:gd name="T23" fmla="*/ 1 h 864"/>
                <a:gd name="T24" fmla="*/ 1 w 866"/>
                <a:gd name="T25" fmla="*/ 1 h 864"/>
                <a:gd name="T26" fmla="*/ 1 w 866"/>
                <a:gd name="T27" fmla="*/ 1 h 864"/>
                <a:gd name="T28" fmla="*/ 1 w 866"/>
                <a:gd name="T29" fmla="*/ 1 h 864"/>
                <a:gd name="T30" fmla="*/ 1 w 866"/>
                <a:gd name="T31" fmla="*/ 1 h 864"/>
                <a:gd name="T32" fmla="*/ 1 w 866"/>
                <a:gd name="T33" fmla="*/ 1 h 864"/>
                <a:gd name="T34" fmla="*/ 1 w 866"/>
                <a:gd name="T35" fmla="*/ 1 h 864"/>
                <a:gd name="T36" fmla="*/ 0 w 866"/>
                <a:gd name="T37" fmla="*/ 1 h 864"/>
                <a:gd name="T38" fmla="*/ 1 w 866"/>
                <a:gd name="T39" fmla="*/ 1 h 864"/>
                <a:gd name="T40" fmla="*/ 1 w 866"/>
                <a:gd name="T41" fmla="*/ 1 h 864"/>
                <a:gd name="T42" fmla="*/ 1 w 866"/>
                <a:gd name="T43" fmla="*/ 1 h 864"/>
                <a:gd name="T44" fmla="*/ 1 w 866"/>
                <a:gd name="T45" fmla="*/ 1 h 864"/>
                <a:gd name="T46" fmla="*/ 1 w 866"/>
                <a:gd name="T47" fmla="*/ 1 h 864"/>
                <a:gd name="T48" fmla="*/ 1 w 866"/>
                <a:gd name="T49" fmla="*/ 1 h 864"/>
                <a:gd name="T50" fmla="*/ 1 w 866"/>
                <a:gd name="T51" fmla="*/ 1 h 864"/>
                <a:gd name="T52" fmla="*/ 1 w 866"/>
                <a:gd name="T53" fmla="*/ 1 h 864"/>
                <a:gd name="T54" fmla="*/ 1 w 866"/>
                <a:gd name="T55" fmla="*/ 1 h 864"/>
                <a:gd name="T56" fmla="*/ 1 w 866"/>
                <a:gd name="T57" fmla="*/ 1 h 864"/>
                <a:gd name="T58" fmla="*/ 1 w 866"/>
                <a:gd name="T59" fmla="*/ 1 h 864"/>
                <a:gd name="T60" fmla="*/ 1 w 866"/>
                <a:gd name="T61" fmla="*/ 0 h 864"/>
                <a:gd name="T62" fmla="*/ 1 w 866"/>
                <a:gd name="T63" fmla="*/ 1 h 864"/>
                <a:gd name="T64" fmla="*/ 1 w 866"/>
                <a:gd name="T65" fmla="*/ 1 h 864"/>
                <a:gd name="T66" fmla="*/ 1 w 866"/>
                <a:gd name="T67" fmla="*/ 1 h 864"/>
                <a:gd name="T68" fmla="*/ 1 w 866"/>
                <a:gd name="T69" fmla="*/ 1 h 864"/>
                <a:gd name="T70" fmla="*/ 1 w 866"/>
                <a:gd name="T71" fmla="*/ 1 h 864"/>
                <a:gd name="T72" fmla="*/ 1 w 866"/>
                <a:gd name="T73" fmla="*/ 1 h 864"/>
                <a:gd name="T74" fmla="*/ 1 w 866"/>
                <a:gd name="T75" fmla="*/ 1 h 864"/>
                <a:gd name="T76" fmla="*/ 1 w 866"/>
                <a:gd name="T77" fmla="*/ 1 h 864"/>
                <a:gd name="T78" fmla="*/ 1 w 866"/>
                <a:gd name="T79" fmla="*/ 1 h 864"/>
                <a:gd name="T80" fmla="*/ 1 w 866"/>
                <a:gd name="T81" fmla="*/ 1 h 864"/>
                <a:gd name="T82" fmla="*/ 1 w 866"/>
                <a:gd name="T83" fmla="*/ 1 h 864"/>
                <a:gd name="T84" fmla="*/ 1 w 866"/>
                <a:gd name="T85" fmla="*/ 1 h 864"/>
                <a:gd name="T86" fmla="*/ 1 w 866"/>
                <a:gd name="T87" fmla="*/ 1 h 864"/>
                <a:gd name="T88" fmla="*/ 1 w 866"/>
                <a:gd name="T89" fmla="*/ 1 h 864"/>
                <a:gd name="T90" fmla="*/ 1 w 866"/>
                <a:gd name="T91" fmla="*/ 1 h 864"/>
                <a:gd name="T92" fmla="*/ 1 w 866"/>
                <a:gd name="T93" fmla="*/ 1 h 864"/>
                <a:gd name="T94" fmla="*/ 1 w 866"/>
                <a:gd name="T95" fmla="*/ 1 h 864"/>
                <a:gd name="T96" fmla="*/ 1 w 866"/>
                <a:gd name="T97" fmla="*/ 1 h 864"/>
                <a:gd name="T98" fmla="*/ 1 w 866"/>
                <a:gd name="T99" fmla="*/ 1 h 864"/>
                <a:gd name="T100" fmla="*/ 1 w 866"/>
                <a:gd name="T101" fmla="*/ 1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solidFill>
                <a:srgbClr val="FFCC00"/>
              </a:solidFill>
              <a:round/>
              <a:headEnd/>
              <a:tailEnd/>
            </a:ln>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0" name="Freeform 33">
              <a:extLst>
                <a:ext uri="{FF2B5EF4-FFF2-40B4-BE49-F238E27FC236}">
                  <a16:creationId xmlns:a16="http://schemas.microsoft.com/office/drawing/2014/main" id="{25DEFDE9-B1EB-BCAD-2F14-86187BC497A8}"/>
                </a:ext>
              </a:extLst>
            </p:cNvPr>
            <p:cNvSpPr>
              <a:spLocks/>
            </p:cNvSpPr>
            <p:nvPr/>
          </p:nvSpPr>
          <p:spPr bwMode="auto">
            <a:xfrm>
              <a:off x="3472" y="1615"/>
              <a:ext cx="74" cy="78"/>
            </a:xfrm>
            <a:custGeom>
              <a:avLst/>
              <a:gdLst>
                <a:gd name="T0" fmla="*/ 1 w 148"/>
                <a:gd name="T1" fmla="*/ 0 h 157"/>
                <a:gd name="T2" fmla="*/ 1 w 148"/>
                <a:gd name="T3" fmla="*/ 0 h 157"/>
                <a:gd name="T4" fmla="*/ 1 w 148"/>
                <a:gd name="T5" fmla="*/ 0 h 157"/>
                <a:gd name="T6" fmla="*/ 1 w 148"/>
                <a:gd name="T7" fmla="*/ 0 h 157"/>
                <a:gd name="T8" fmla="*/ 1 w 148"/>
                <a:gd name="T9" fmla="*/ 0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0 h 157"/>
                <a:gd name="T28" fmla="*/ 1 w 148"/>
                <a:gd name="T29" fmla="*/ 0 h 157"/>
                <a:gd name="T30" fmla="*/ 1 w 148"/>
                <a:gd name="T31" fmla="*/ 0 h 157"/>
                <a:gd name="T32" fmla="*/ 0 w 148"/>
                <a:gd name="T33" fmla="*/ 0 h 157"/>
                <a:gd name="T34" fmla="*/ 1 w 148"/>
                <a:gd name="T35" fmla="*/ 0 h 157"/>
                <a:gd name="T36" fmla="*/ 1 w 148"/>
                <a:gd name="T37" fmla="*/ 0 h 157"/>
                <a:gd name="T38" fmla="*/ 1 w 148"/>
                <a:gd name="T39" fmla="*/ 0 h 157"/>
                <a:gd name="T40" fmla="*/ 1 w 148"/>
                <a:gd name="T41" fmla="*/ 0 h 157"/>
                <a:gd name="T42" fmla="*/ 1 w 148"/>
                <a:gd name="T43" fmla="*/ 0 h 157"/>
                <a:gd name="T44" fmla="*/ 1 w 148"/>
                <a:gd name="T45" fmla="*/ 0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1" name="Freeform 34">
              <a:extLst>
                <a:ext uri="{FF2B5EF4-FFF2-40B4-BE49-F238E27FC236}">
                  <a16:creationId xmlns:a16="http://schemas.microsoft.com/office/drawing/2014/main" id="{7908A212-22E4-6E2E-9C40-2ABDB9ECA2B1}"/>
                </a:ext>
              </a:extLst>
            </p:cNvPr>
            <p:cNvSpPr>
              <a:spLocks/>
            </p:cNvSpPr>
            <p:nvPr/>
          </p:nvSpPr>
          <p:spPr bwMode="auto">
            <a:xfrm>
              <a:off x="3586" y="1614"/>
              <a:ext cx="73" cy="78"/>
            </a:xfrm>
            <a:custGeom>
              <a:avLst/>
              <a:gdLst>
                <a:gd name="T0" fmla="*/ 0 w 148"/>
                <a:gd name="T1" fmla="*/ 1 h 155"/>
                <a:gd name="T2" fmla="*/ 0 w 148"/>
                <a:gd name="T3" fmla="*/ 1 h 155"/>
                <a:gd name="T4" fmla="*/ 0 w 148"/>
                <a:gd name="T5" fmla="*/ 1 h 155"/>
                <a:gd name="T6" fmla="*/ 0 w 148"/>
                <a:gd name="T7" fmla="*/ 1 h 155"/>
                <a:gd name="T8" fmla="*/ 0 w 148"/>
                <a:gd name="T9" fmla="*/ 1 h 155"/>
                <a:gd name="T10" fmla="*/ 0 w 148"/>
                <a:gd name="T11" fmla="*/ 0 h 155"/>
                <a:gd name="T12" fmla="*/ 0 w 148"/>
                <a:gd name="T13" fmla="*/ 1 h 155"/>
                <a:gd name="T14" fmla="*/ 0 w 148"/>
                <a:gd name="T15" fmla="*/ 1 h 155"/>
                <a:gd name="T16" fmla="*/ 0 w 148"/>
                <a:gd name="T17" fmla="*/ 1 h 155"/>
                <a:gd name="T18" fmla="*/ 0 w 148"/>
                <a:gd name="T19" fmla="*/ 1 h 155"/>
                <a:gd name="T20" fmla="*/ 0 w 148"/>
                <a:gd name="T21" fmla="*/ 1 h 155"/>
                <a:gd name="T22" fmla="*/ 0 w 148"/>
                <a:gd name="T23" fmla="*/ 1 h 155"/>
                <a:gd name="T24" fmla="*/ 0 w 148"/>
                <a:gd name="T25" fmla="*/ 1 h 155"/>
                <a:gd name="T26" fmla="*/ 0 w 148"/>
                <a:gd name="T27" fmla="*/ 1 h 155"/>
                <a:gd name="T28" fmla="*/ 0 w 148"/>
                <a:gd name="T29" fmla="*/ 1 h 155"/>
                <a:gd name="T30" fmla="*/ 0 w 148"/>
                <a:gd name="T31" fmla="*/ 1 h 155"/>
                <a:gd name="T32" fmla="*/ 0 w 148"/>
                <a:gd name="T33" fmla="*/ 1 h 155"/>
                <a:gd name="T34" fmla="*/ 0 w 148"/>
                <a:gd name="T35" fmla="*/ 1 h 155"/>
                <a:gd name="T36" fmla="*/ 0 w 148"/>
                <a:gd name="T37" fmla="*/ 1 h 155"/>
                <a:gd name="T38" fmla="*/ 0 w 148"/>
                <a:gd name="T39" fmla="*/ 1 h 155"/>
                <a:gd name="T40" fmla="*/ 0 w 148"/>
                <a:gd name="T41" fmla="*/ 1 h 155"/>
                <a:gd name="T42" fmla="*/ 0 w 148"/>
                <a:gd name="T43" fmla="*/ 1 h 155"/>
                <a:gd name="T44" fmla="*/ 0 w 148"/>
                <a:gd name="T45" fmla="*/ 1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2" name="Freeform 35">
              <a:extLst>
                <a:ext uri="{FF2B5EF4-FFF2-40B4-BE49-F238E27FC236}">
                  <a16:creationId xmlns:a16="http://schemas.microsoft.com/office/drawing/2014/main" id="{DA43BA98-C42D-6D37-FC2A-AE65B728EFE8}"/>
                </a:ext>
              </a:extLst>
            </p:cNvPr>
            <p:cNvSpPr>
              <a:spLocks/>
            </p:cNvSpPr>
            <p:nvPr/>
          </p:nvSpPr>
          <p:spPr bwMode="auto">
            <a:xfrm>
              <a:off x="3522" y="1715"/>
              <a:ext cx="85" cy="67"/>
            </a:xfrm>
            <a:custGeom>
              <a:avLst/>
              <a:gdLst>
                <a:gd name="T0" fmla="*/ 0 w 172"/>
                <a:gd name="T1" fmla="*/ 0 h 135"/>
                <a:gd name="T2" fmla="*/ 0 w 172"/>
                <a:gd name="T3" fmla="*/ 0 h 135"/>
                <a:gd name="T4" fmla="*/ 0 w 172"/>
                <a:gd name="T5" fmla="*/ 0 h 135"/>
                <a:gd name="T6" fmla="*/ 0 w 172"/>
                <a:gd name="T7" fmla="*/ 0 h 135"/>
                <a:gd name="T8" fmla="*/ 0 w 172"/>
                <a:gd name="T9" fmla="*/ 0 h 135"/>
                <a:gd name="T10" fmla="*/ 0 w 172"/>
                <a:gd name="T11" fmla="*/ 0 h 135"/>
                <a:gd name="T12" fmla="*/ 0 w 172"/>
                <a:gd name="T13" fmla="*/ 0 h 135"/>
                <a:gd name="T14" fmla="*/ 0 w 172"/>
                <a:gd name="T15" fmla="*/ 0 h 135"/>
                <a:gd name="T16" fmla="*/ 0 w 172"/>
                <a:gd name="T17" fmla="*/ 0 h 135"/>
                <a:gd name="T18" fmla="*/ 0 w 172"/>
                <a:gd name="T19" fmla="*/ 0 h 135"/>
                <a:gd name="T20" fmla="*/ 0 w 172"/>
                <a:gd name="T21" fmla="*/ 0 h 135"/>
                <a:gd name="T22" fmla="*/ 0 w 172"/>
                <a:gd name="T23" fmla="*/ 0 h 135"/>
                <a:gd name="T24" fmla="*/ 0 w 172"/>
                <a:gd name="T25" fmla="*/ 0 h 135"/>
                <a:gd name="T26" fmla="*/ 0 w 172"/>
                <a:gd name="T27" fmla="*/ 0 h 135"/>
                <a:gd name="T28" fmla="*/ 0 w 172"/>
                <a:gd name="T29" fmla="*/ 0 h 135"/>
                <a:gd name="T30" fmla="*/ 0 w 172"/>
                <a:gd name="T31" fmla="*/ 0 h 135"/>
                <a:gd name="T32" fmla="*/ 0 w 172"/>
                <a:gd name="T33" fmla="*/ 0 h 135"/>
                <a:gd name="T34" fmla="*/ 0 w 172"/>
                <a:gd name="T35" fmla="*/ 0 h 135"/>
                <a:gd name="T36" fmla="*/ 0 w 172"/>
                <a:gd name="T37" fmla="*/ 0 h 135"/>
                <a:gd name="T38" fmla="*/ 0 w 172"/>
                <a:gd name="T39" fmla="*/ 0 h 135"/>
                <a:gd name="T40" fmla="*/ 0 w 172"/>
                <a:gd name="T41" fmla="*/ 0 h 135"/>
                <a:gd name="T42" fmla="*/ 0 w 172"/>
                <a:gd name="T43" fmla="*/ 0 h 135"/>
                <a:gd name="T44" fmla="*/ 0 w 172"/>
                <a:gd name="T45" fmla="*/ 0 h 135"/>
                <a:gd name="T46" fmla="*/ 0 w 172"/>
                <a:gd name="T47" fmla="*/ 0 h 135"/>
                <a:gd name="T48" fmla="*/ 0 w 172"/>
                <a:gd name="T49" fmla="*/ 0 h 135"/>
                <a:gd name="T50" fmla="*/ 0 w 172"/>
                <a:gd name="T51" fmla="*/ 0 h 135"/>
                <a:gd name="T52" fmla="*/ 0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3" name="Freeform 36">
              <a:extLst>
                <a:ext uri="{FF2B5EF4-FFF2-40B4-BE49-F238E27FC236}">
                  <a16:creationId xmlns:a16="http://schemas.microsoft.com/office/drawing/2014/main" id="{B2A36BA5-CF13-C73A-70A7-D817F84C6D83}"/>
                </a:ext>
              </a:extLst>
            </p:cNvPr>
            <p:cNvSpPr>
              <a:spLocks/>
            </p:cNvSpPr>
            <p:nvPr/>
          </p:nvSpPr>
          <p:spPr bwMode="auto">
            <a:xfrm>
              <a:off x="3546" y="1669"/>
              <a:ext cx="37" cy="37"/>
            </a:xfrm>
            <a:custGeom>
              <a:avLst/>
              <a:gdLst>
                <a:gd name="T0" fmla="*/ 1 w 72"/>
                <a:gd name="T1" fmla="*/ 1 h 72"/>
                <a:gd name="T2" fmla="*/ 1 w 72"/>
                <a:gd name="T3" fmla="*/ 1 h 72"/>
                <a:gd name="T4" fmla="*/ 1 w 72"/>
                <a:gd name="T5" fmla="*/ 1 h 72"/>
                <a:gd name="T6" fmla="*/ 1 w 72"/>
                <a:gd name="T7" fmla="*/ 1 h 72"/>
                <a:gd name="T8" fmla="*/ 1 w 72"/>
                <a:gd name="T9" fmla="*/ 1 h 72"/>
                <a:gd name="T10" fmla="*/ 1 w 72"/>
                <a:gd name="T11" fmla="*/ 1 h 72"/>
                <a:gd name="T12" fmla="*/ 1 w 72"/>
                <a:gd name="T13" fmla="*/ 1 h 72"/>
                <a:gd name="T14" fmla="*/ 1 w 72"/>
                <a:gd name="T15" fmla="*/ 1 h 72"/>
                <a:gd name="T16" fmla="*/ 1 w 72"/>
                <a:gd name="T17" fmla="*/ 1 h 72"/>
                <a:gd name="T18" fmla="*/ 1 w 72"/>
                <a:gd name="T19" fmla="*/ 1 h 72"/>
                <a:gd name="T20" fmla="*/ 1 w 72"/>
                <a:gd name="T21" fmla="*/ 1 h 72"/>
                <a:gd name="T22" fmla="*/ 1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1 h 72"/>
                <a:gd name="T60" fmla="*/ 1 w 72"/>
                <a:gd name="T61" fmla="*/ 1 h 72"/>
                <a:gd name="T62" fmla="*/ 1 w 72"/>
                <a:gd name="T63" fmla="*/ 1 h 72"/>
                <a:gd name="T64" fmla="*/ 1 w 72"/>
                <a:gd name="T65" fmla="*/ 1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grpSp>
      <p:grpSp>
        <p:nvGrpSpPr>
          <p:cNvPr id="24" name="Group 31">
            <a:extLst>
              <a:ext uri="{FF2B5EF4-FFF2-40B4-BE49-F238E27FC236}">
                <a16:creationId xmlns:a16="http://schemas.microsoft.com/office/drawing/2014/main" id="{27280C1F-D4C4-8050-33A7-91F693718153}"/>
              </a:ext>
            </a:extLst>
          </p:cNvPr>
          <p:cNvGrpSpPr>
            <a:grpSpLocks/>
          </p:cNvGrpSpPr>
          <p:nvPr/>
        </p:nvGrpSpPr>
        <p:grpSpPr bwMode="auto">
          <a:xfrm>
            <a:off x="3026406" y="4840659"/>
            <a:ext cx="163155" cy="163489"/>
            <a:chOff x="3347" y="1468"/>
            <a:chExt cx="433" cy="433"/>
          </a:xfrm>
        </p:grpSpPr>
        <p:sp>
          <p:nvSpPr>
            <p:cNvPr id="25" name="Freeform 32">
              <a:extLst>
                <a:ext uri="{FF2B5EF4-FFF2-40B4-BE49-F238E27FC236}">
                  <a16:creationId xmlns:a16="http://schemas.microsoft.com/office/drawing/2014/main" id="{B0EBEB6C-778C-BE84-2C3F-95F09F9D335F}"/>
                </a:ext>
              </a:extLst>
            </p:cNvPr>
            <p:cNvSpPr>
              <a:spLocks/>
            </p:cNvSpPr>
            <p:nvPr/>
          </p:nvSpPr>
          <p:spPr bwMode="auto">
            <a:xfrm>
              <a:off x="3347" y="1468"/>
              <a:ext cx="433" cy="433"/>
            </a:xfrm>
            <a:custGeom>
              <a:avLst/>
              <a:gdLst>
                <a:gd name="T0" fmla="*/ 1 w 866"/>
                <a:gd name="T1" fmla="*/ 1 h 864"/>
                <a:gd name="T2" fmla="*/ 1 w 866"/>
                <a:gd name="T3" fmla="*/ 1 h 864"/>
                <a:gd name="T4" fmla="*/ 1 w 866"/>
                <a:gd name="T5" fmla="*/ 1 h 864"/>
                <a:gd name="T6" fmla="*/ 1 w 866"/>
                <a:gd name="T7" fmla="*/ 1 h 864"/>
                <a:gd name="T8" fmla="*/ 1 w 866"/>
                <a:gd name="T9" fmla="*/ 1 h 864"/>
                <a:gd name="T10" fmla="*/ 1 w 866"/>
                <a:gd name="T11" fmla="*/ 1 h 864"/>
                <a:gd name="T12" fmla="*/ 1 w 866"/>
                <a:gd name="T13" fmla="*/ 1 h 864"/>
                <a:gd name="T14" fmla="*/ 1 w 866"/>
                <a:gd name="T15" fmla="*/ 1 h 864"/>
                <a:gd name="T16" fmla="*/ 1 w 866"/>
                <a:gd name="T17" fmla="*/ 1 h 864"/>
                <a:gd name="T18" fmla="*/ 1 w 866"/>
                <a:gd name="T19" fmla="*/ 1 h 864"/>
                <a:gd name="T20" fmla="*/ 1 w 866"/>
                <a:gd name="T21" fmla="*/ 1 h 864"/>
                <a:gd name="T22" fmla="*/ 1 w 866"/>
                <a:gd name="T23" fmla="*/ 1 h 864"/>
                <a:gd name="T24" fmla="*/ 1 w 866"/>
                <a:gd name="T25" fmla="*/ 1 h 864"/>
                <a:gd name="T26" fmla="*/ 1 w 866"/>
                <a:gd name="T27" fmla="*/ 1 h 864"/>
                <a:gd name="T28" fmla="*/ 1 w 866"/>
                <a:gd name="T29" fmla="*/ 1 h 864"/>
                <a:gd name="T30" fmla="*/ 1 w 866"/>
                <a:gd name="T31" fmla="*/ 1 h 864"/>
                <a:gd name="T32" fmla="*/ 1 w 866"/>
                <a:gd name="T33" fmla="*/ 1 h 864"/>
                <a:gd name="T34" fmla="*/ 1 w 866"/>
                <a:gd name="T35" fmla="*/ 1 h 864"/>
                <a:gd name="T36" fmla="*/ 0 w 866"/>
                <a:gd name="T37" fmla="*/ 1 h 864"/>
                <a:gd name="T38" fmla="*/ 1 w 866"/>
                <a:gd name="T39" fmla="*/ 1 h 864"/>
                <a:gd name="T40" fmla="*/ 1 w 866"/>
                <a:gd name="T41" fmla="*/ 1 h 864"/>
                <a:gd name="T42" fmla="*/ 1 w 866"/>
                <a:gd name="T43" fmla="*/ 1 h 864"/>
                <a:gd name="T44" fmla="*/ 1 w 866"/>
                <a:gd name="T45" fmla="*/ 1 h 864"/>
                <a:gd name="T46" fmla="*/ 1 w 866"/>
                <a:gd name="T47" fmla="*/ 1 h 864"/>
                <a:gd name="T48" fmla="*/ 1 w 866"/>
                <a:gd name="T49" fmla="*/ 1 h 864"/>
                <a:gd name="T50" fmla="*/ 1 w 866"/>
                <a:gd name="T51" fmla="*/ 1 h 864"/>
                <a:gd name="T52" fmla="*/ 1 w 866"/>
                <a:gd name="T53" fmla="*/ 1 h 864"/>
                <a:gd name="T54" fmla="*/ 1 w 866"/>
                <a:gd name="T55" fmla="*/ 1 h 864"/>
                <a:gd name="T56" fmla="*/ 1 w 866"/>
                <a:gd name="T57" fmla="*/ 1 h 864"/>
                <a:gd name="T58" fmla="*/ 1 w 866"/>
                <a:gd name="T59" fmla="*/ 1 h 864"/>
                <a:gd name="T60" fmla="*/ 1 w 866"/>
                <a:gd name="T61" fmla="*/ 0 h 864"/>
                <a:gd name="T62" fmla="*/ 1 w 866"/>
                <a:gd name="T63" fmla="*/ 1 h 864"/>
                <a:gd name="T64" fmla="*/ 1 w 866"/>
                <a:gd name="T65" fmla="*/ 1 h 864"/>
                <a:gd name="T66" fmla="*/ 1 w 866"/>
                <a:gd name="T67" fmla="*/ 1 h 864"/>
                <a:gd name="T68" fmla="*/ 1 w 866"/>
                <a:gd name="T69" fmla="*/ 1 h 864"/>
                <a:gd name="T70" fmla="*/ 1 w 866"/>
                <a:gd name="T71" fmla="*/ 1 h 864"/>
                <a:gd name="T72" fmla="*/ 1 w 866"/>
                <a:gd name="T73" fmla="*/ 1 h 864"/>
                <a:gd name="T74" fmla="*/ 1 w 866"/>
                <a:gd name="T75" fmla="*/ 1 h 864"/>
                <a:gd name="T76" fmla="*/ 1 w 866"/>
                <a:gd name="T77" fmla="*/ 1 h 864"/>
                <a:gd name="T78" fmla="*/ 1 w 866"/>
                <a:gd name="T79" fmla="*/ 1 h 864"/>
                <a:gd name="T80" fmla="*/ 1 w 866"/>
                <a:gd name="T81" fmla="*/ 1 h 864"/>
                <a:gd name="T82" fmla="*/ 1 w 866"/>
                <a:gd name="T83" fmla="*/ 1 h 864"/>
                <a:gd name="T84" fmla="*/ 1 w 866"/>
                <a:gd name="T85" fmla="*/ 1 h 864"/>
                <a:gd name="T86" fmla="*/ 1 w 866"/>
                <a:gd name="T87" fmla="*/ 1 h 864"/>
                <a:gd name="T88" fmla="*/ 1 w 866"/>
                <a:gd name="T89" fmla="*/ 1 h 864"/>
                <a:gd name="T90" fmla="*/ 1 w 866"/>
                <a:gd name="T91" fmla="*/ 1 h 864"/>
                <a:gd name="T92" fmla="*/ 1 w 866"/>
                <a:gd name="T93" fmla="*/ 1 h 864"/>
                <a:gd name="T94" fmla="*/ 1 w 866"/>
                <a:gd name="T95" fmla="*/ 1 h 864"/>
                <a:gd name="T96" fmla="*/ 1 w 866"/>
                <a:gd name="T97" fmla="*/ 1 h 864"/>
                <a:gd name="T98" fmla="*/ 1 w 866"/>
                <a:gd name="T99" fmla="*/ 1 h 864"/>
                <a:gd name="T100" fmla="*/ 1 w 866"/>
                <a:gd name="T101" fmla="*/ 1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solidFill>
                <a:srgbClr val="FFCC00"/>
              </a:solidFill>
              <a:round/>
              <a:headEnd/>
              <a:tailEnd/>
            </a:ln>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6" name="Freeform 33">
              <a:extLst>
                <a:ext uri="{FF2B5EF4-FFF2-40B4-BE49-F238E27FC236}">
                  <a16:creationId xmlns:a16="http://schemas.microsoft.com/office/drawing/2014/main" id="{478B8DF8-5609-EE60-96ED-4F187ED994AA}"/>
                </a:ext>
              </a:extLst>
            </p:cNvPr>
            <p:cNvSpPr>
              <a:spLocks/>
            </p:cNvSpPr>
            <p:nvPr/>
          </p:nvSpPr>
          <p:spPr bwMode="auto">
            <a:xfrm>
              <a:off x="3472" y="1615"/>
              <a:ext cx="74" cy="78"/>
            </a:xfrm>
            <a:custGeom>
              <a:avLst/>
              <a:gdLst>
                <a:gd name="T0" fmla="*/ 1 w 148"/>
                <a:gd name="T1" fmla="*/ 0 h 157"/>
                <a:gd name="T2" fmla="*/ 1 w 148"/>
                <a:gd name="T3" fmla="*/ 0 h 157"/>
                <a:gd name="T4" fmla="*/ 1 w 148"/>
                <a:gd name="T5" fmla="*/ 0 h 157"/>
                <a:gd name="T6" fmla="*/ 1 w 148"/>
                <a:gd name="T7" fmla="*/ 0 h 157"/>
                <a:gd name="T8" fmla="*/ 1 w 148"/>
                <a:gd name="T9" fmla="*/ 0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0 h 157"/>
                <a:gd name="T28" fmla="*/ 1 w 148"/>
                <a:gd name="T29" fmla="*/ 0 h 157"/>
                <a:gd name="T30" fmla="*/ 1 w 148"/>
                <a:gd name="T31" fmla="*/ 0 h 157"/>
                <a:gd name="T32" fmla="*/ 0 w 148"/>
                <a:gd name="T33" fmla="*/ 0 h 157"/>
                <a:gd name="T34" fmla="*/ 1 w 148"/>
                <a:gd name="T35" fmla="*/ 0 h 157"/>
                <a:gd name="T36" fmla="*/ 1 w 148"/>
                <a:gd name="T37" fmla="*/ 0 h 157"/>
                <a:gd name="T38" fmla="*/ 1 w 148"/>
                <a:gd name="T39" fmla="*/ 0 h 157"/>
                <a:gd name="T40" fmla="*/ 1 w 148"/>
                <a:gd name="T41" fmla="*/ 0 h 157"/>
                <a:gd name="T42" fmla="*/ 1 w 148"/>
                <a:gd name="T43" fmla="*/ 0 h 157"/>
                <a:gd name="T44" fmla="*/ 1 w 148"/>
                <a:gd name="T45" fmla="*/ 0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7" name="Freeform 34">
              <a:extLst>
                <a:ext uri="{FF2B5EF4-FFF2-40B4-BE49-F238E27FC236}">
                  <a16:creationId xmlns:a16="http://schemas.microsoft.com/office/drawing/2014/main" id="{BBA3A781-E176-9851-7CE0-090E45ABFAC4}"/>
                </a:ext>
              </a:extLst>
            </p:cNvPr>
            <p:cNvSpPr>
              <a:spLocks/>
            </p:cNvSpPr>
            <p:nvPr/>
          </p:nvSpPr>
          <p:spPr bwMode="auto">
            <a:xfrm>
              <a:off x="3586" y="1614"/>
              <a:ext cx="73" cy="78"/>
            </a:xfrm>
            <a:custGeom>
              <a:avLst/>
              <a:gdLst>
                <a:gd name="T0" fmla="*/ 0 w 148"/>
                <a:gd name="T1" fmla="*/ 1 h 155"/>
                <a:gd name="T2" fmla="*/ 0 w 148"/>
                <a:gd name="T3" fmla="*/ 1 h 155"/>
                <a:gd name="T4" fmla="*/ 0 w 148"/>
                <a:gd name="T5" fmla="*/ 1 h 155"/>
                <a:gd name="T6" fmla="*/ 0 w 148"/>
                <a:gd name="T7" fmla="*/ 1 h 155"/>
                <a:gd name="T8" fmla="*/ 0 w 148"/>
                <a:gd name="T9" fmla="*/ 1 h 155"/>
                <a:gd name="T10" fmla="*/ 0 w 148"/>
                <a:gd name="T11" fmla="*/ 0 h 155"/>
                <a:gd name="T12" fmla="*/ 0 w 148"/>
                <a:gd name="T13" fmla="*/ 1 h 155"/>
                <a:gd name="T14" fmla="*/ 0 w 148"/>
                <a:gd name="T15" fmla="*/ 1 h 155"/>
                <a:gd name="T16" fmla="*/ 0 w 148"/>
                <a:gd name="T17" fmla="*/ 1 h 155"/>
                <a:gd name="T18" fmla="*/ 0 w 148"/>
                <a:gd name="T19" fmla="*/ 1 h 155"/>
                <a:gd name="T20" fmla="*/ 0 w 148"/>
                <a:gd name="T21" fmla="*/ 1 h 155"/>
                <a:gd name="T22" fmla="*/ 0 w 148"/>
                <a:gd name="T23" fmla="*/ 1 h 155"/>
                <a:gd name="T24" fmla="*/ 0 w 148"/>
                <a:gd name="T25" fmla="*/ 1 h 155"/>
                <a:gd name="T26" fmla="*/ 0 w 148"/>
                <a:gd name="T27" fmla="*/ 1 h 155"/>
                <a:gd name="T28" fmla="*/ 0 w 148"/>
                <a:gd name="T29" fmla="*/ 1 h 155"/>
                <a:gd name="T30" fmla="*/ 0 w 148"/>
                <a:gd name="T31" fmla="*/ 1 h 155"/>
                <a:gd name="T32" fmla="*/ 0 w 148"/>
                <a:gd name="T33" fmla="*/ 1 h 155"/>
                <a:gd name="T34" fmla="*/ 0 w 148"/>
                <a:gd name="T35" fmla="*/ 1 h 155"/>
                <a:gd name="T36" fmla="*/ 0 w 148"/>
                <a:gd name="T37" fmla="*/ 1 h 155"/>
                <a:gd name="T38" fmla="*/ 0 w 148"/>
                <a:gd name="T39" fmla="*/ 1 h 155"/>
                <a:gd name="T40" fmla="*/ 0 w 148"/>
                <a:gd name="T41" fmla="*/ 1 h 155"/>
                <a:gd name="T42" fmla="*/ 0 w 148"/>
                <a:gd name="T43" fmla="*/ 1 h 155"/>
                <a:gd name="T44" fmla="*/ 0 w 148"/>
                <a:gd name="T45" fmla="*/ 1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8" name="Freeform 35">
              <a:extLst>
                <a:ext uri="{FF2B5EF4-FFF2-40B4-BE49-F238E27FC236}">
                  <a16:creationId xmlns:a16="http://schemas.microsoft.com/office/drawing/2014/main" id="{31D29AFE-B6D9-2A0C-FC8E-C7100E94ED47}"/>
                </a:ext>
              </a:extLst>
            </p:cNvPr>
            <p:cNvSpPr>
              <a:spLocks/>
            </p:cNvSpPr>
            <p:nvPr/>
          </p:nvSpPr>
          <p:spPr bwMode="auto">
            <a:xfrm>
              <a:off x="3522" y="1715"/>
              <a:ext cx="85" cy="67"/>
            </a:xfrm>
            <a:custGeom>
              <a:avLst/>
              <a:gdLst>
                <a:gd name="T0" fmla="*/ 0 w 172"/>
                <a:gd name="T1" fmla="*/ 0 h 135"/>
                <a:gd name="T2" fmla="*/ 0 w 172"/>
                <a:gd name="T3" fmla="*/ 0 h 135"/>
                <a:gd name="T4" fmla="*/ 0 w 172"/>
                <a:gd name="T5" fmla="*/ 0 h 135"/>
                <a:gd name="T6" fmla="*/ 0 w 172"/>
                <a:gd name="T7" fmla="*/ 0 h 135"/>
                <a:gd name="T8" fmla="*/ 0 w 172"/>
                <a:gd name="T9" fmla="*/ 0 h 135"/>
                <a:gd name="T10" fmla="*/ 0 w 172"/>
                <a:gd name="T11" fmla="*/ 0 h 135"/>
                <a:gd name="T12" fmla="*/ 0 w 172"/>
                <a:gd name="T13" fmla="*/ 0 h 135"/>
                <a:gd name="T14" fmla="*/ 0 w 172"/>
                <a:gd name="T15" fmla="*/ 0 h 135"/>
                <a:gd name="T16" fmla="*/ 0 w 172"/>
                <a:gd name="T17" fmla="*/ 0 h 135"/>
                <a:gd name="T18" fmla="*/ 0 w 172"/>
                <a:gd name="T19" fmla="*/ 0 h 135"/>
                <a:gd name="T20" fmla="*/ 0 w 172"/>
                <a:gd name="T21" fmla="*/ 0 h 135"/>
                <a:gd name="T22" fmla="*/ 0 w 172"/>
                <a:gd name="T23" fmla="*/ 0 h 135"/>
                <a:gd name="T24" fmla="*/ 0 w 172"/>
                <a:gd name="T25" fmla="*/ 0 h 135"/>
                <a:gd name="T26" fmla="*/ 0 w 172"/>
                <a:gd name="T27" fmla="*/ 0 h 135"/>
                <a:gd name="T28" fmla="*/ 0 w 172"/>
                <a:gd name="T29" fmla="*/ 0 h 135"/>
                <a:gd name="T30" fmla="*/ 0 w 172"/>
                <a:gd name="T31" fmla="*/ 0 h 135"/>
                <a:gd name="T32" fmla="*/ 0 w 172"/>
                <a:gd name="T33" fmla="*/ 0 h 135"/>
                <a:gd name="T34" fmla="*/ 0 w 172"/>
                <a:gd name="T35" fmla="*/ 0 h 135"/>
                <a:gd name="T36" fmla="*/ 0 w 172"/>
                <a:gd name="T37" fmla="*/ 0 h 135"/>
                <a:gd name="T38" fmla="*/ 0 w 172"/>
                <a:gd name="T39" fmla="*/ 0 h 135"/>
                <a:gd name="T40" fmla="*/ 0 w 172"/>
                <a:gd name="T41" fmla="*/ 0 h 135"/>
                <a:gd name="T42" fmla="*/ 0 w 172"/>
                <a:gd name="T43" fmla="*/ 0 h 135"/>
                <a:gd name="T44" fmla="*/ 0 w 172"/>
                <a:gd name="T45" fmla="*/ 0 h 135"/>
                <a:gd name="T46" fmla="*/ 0 w 172"/>
                <a:gd name="T47" fmla="*/ 0 h 135"/>
                <a:gd name="T48" fmla="*/ 0 w 172"/>
                <a:gd name="T49" fmla="*/ 0 h 135"/>
                <a:gd name="T50" fmla="*/ 0 w 172"/>
                <a:gd name="T51" fmla="*/ 0 h 135"/>
                <a:gd name="T52" fmla="*/ 0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9" name="Freeform 36">
              <a:extLst>
                <a:ext uri="{FF2B5EF4-FFF2-40B4-BE49-F238E27FC236}">
                  <a16:creationId xmlns:a16="http://schemas.microsoft.com/office/drawing/2014/main" id="{48BF79C2-ABDA-C2E0-D328-3E7441E1975D}"/>
                </a:ext>
              </a:extLst>
            </p:cNvPr>
            <p:cNvSpPr>
              <a:spLocks/>
            </p:cNvSpPr>
            <p:nvPr/>
          </p:nvSpPr>
          <p:spPr bwMode="auto">
            <a:xfrm>
              <a:off x="3546" y="1669"/>
              <a:ext cx="37" cy="37"/>
            </a:xfrm>
            <a:custGeom>
              <a:avLst/>
              <a:gdLst>
                <a:gd name="T0" fmla="*/ 1 w 72"/>
                <a:gd name="T1" fmla="*/ 1 h 72"/>
                <a:gd name="T2" fmla="*/ 1 w 72"/>
                <a:gd name="T3" fmla="*/ 1 h 72"/>
                <a:gd name="T4" fmla="*/ 1 w 72"/>
                <a:gd name="T5" fmla="*/ 1 h 72"/>
                <a:gd name="T6" fmla="*/ 1 w 72"/>
                <a:gd name="T7" fmla="*/ 1 h 72"/>
                <a:gd name="T8" fmla="*/ 1 w 72"/>
                <a:gd name="T9" fmla="*/ 1 h 72"/>
                <a:gd name="T10" fmla="*/ 1 w 72"/>
                <a:gd name="T11" fmla="*/ 1 h 72"/>
                <a:gd name="T12" fmla="*/ 1 w 72"/>
                <a:gd name="T13" fmla="*/ 1 h 72"/>
                <a:gd name="T14" fmla="*/ 1 w 72"/>
                <a:gd name="T15" fmla="*/ 1 h 72"/>
                <a:gd name="T16" fmla="*/ 1 w 72"/>
                <a:gd name="T17" fmla="*/ 1 h 72"/>
                <a:gd name="T18" fmla="*/ 1 w 72"/>
                <a:gd name="T19" fmla="*/ 1 h 72"/>
                <a:gd name="T20" fmla="*/ 1 w 72"/>
                <a:gd name="T21" fmla="*/ 1 h 72"/>
                <a:gd name="T22" fmla="*/ 1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1 h 72"/>
                <a:gd name="T60" fmla="*/ 1 w 72"/>
                <a:gd name="T61" fmla="*/ 1 h 72"/>
                <a:gd name="T62" fmla="*/ 1 w 72"/>
                <a:gd name="T63" fmla="*/ 1 h 72"/>
                <a:gd name="T64" fmla="*/ 1 w 72"/>
                <a:gd name="T65" fmla="*/ 1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grpSp>
      <p:grpSp>
        <p:nvGrpSpPr>
          <p:cNvPr id="30" name="Group 31">
            <a:extLst>
              <a:ext uri="{FF2B5EF4-FFF2-40B4-BE49-F238E27FC236}">
                <a16:creationId xmlns:a16="http://schemas.microsoft.com/office/drawing/2014/main" id="{7B62BC17-D878-EBAC-457B-CA84004D6A0A}"/>
              </a:ext>
            </a:extLst>
          </p:cNvPr>
          <p:cNvGrpSpPr>
            <a:grpSpLocks/>
          </p:cNvGrpSpPr>
          <p:nvPr/>
        </p:nvGrpSpPr>
        <p:grpSpPr bwMode="auto">
          <a:xfrm>
            <a:off x="2925360" y="4704921"/>
            <a:ext cx="163155" cy="163489"/>
            <a:chOff x="3347" y="1468"/>
            <a:chExt cx="433" cy="433"/>
          </a:xfrm>
        </p:grpSpPr>
        <p:sp>
          <p:nvSpPr>
            <p:cNvPr id="31" name="Freeform 32">
              <a:extLst>
                <a:ext uri="{FF2B5EF4-FFF2-40B4-BE49-F238E27FC236}">
                  <a16:creationId xmlns:a16="http://schemas.microsoft.com/office/drawing/2014/main" id="{A1BAE5EC-5C70-44B5-E8CF-CF1A5E937F4B}"/>
                </a:ext>
              </a:extLst>
            </p:cNvPr>
            <p:cNvSpPr>
              <a:spLocks/>
            </p:cNvSpPr>
            <p:nvPr/>
          </p:nvSpPr>
          <p:spPr bwMode="auto">
            <a:xfrm>
              <a:off x="3347" y="1468"/>
              <a:ext cx="433" cy="433"/>
            </a:xfrm>
            <a:custGeom>
              <a:avLst/>
              <a:gdLst>
                <a:gd name="T0" fmla="*/ 1 w 866"/>
                <a:gd name="T1" fmla="*/ 1 h 864"/>
                <a:gd name="T2" fmla="*/ 1 w 866"/>
                <a:gd name="T3" fmla="*/ 1 h 864"/>
                <a:gd name="T4" fmla="*/ 1 w 866"/>
                <a:gd name="T5" fmla="*/ 1 h 864"/>
                <a:gd name="T6" fmla="*/ 1 w 866"/>
                <a:gd name="T7" fmla="*/ 1 h 864"/>
                <a:gd name="T8" fmla="*/ 1 w 866"/>
                <a:gd name="T9" fmla="*/ 1 h 864"/>
                <a:gd name="T10" fmla="*/ 1 w 866"/>
                <a:gd name="T11" fmla="*/ 1 h 864"/>
                <a:gd name="T12" fmla="*/ 1 w 866"/>
                <a:gd name="T13" fmla="*/ 1 h 864"/>
                <a:gd name="T14" fmla="*/ 1 w 866"/>
                <a:gd name="T15" fmla="*/ 1 h 864"/>
                <a:gd name="T16" fmla="*/ 1 w 866"/>
                <a:gd name="T17" fmla="*/ 1 h 864"/>
                <a:gd name="T18" fmla="*/ 1 w 866"/>
                <a:gd name="T19" fmla="*/ 1 h 864"/>
                <a:gd name="T20" fmla="*/ 1 w 866"/>
                <a:gd name="T21" fmla="*/ 1 h 864"/>
                <a:gd name="T22" fmla="*/ 1 w 866"/>
                <a:gd name="T23" fmla="*/ 1 h 864"/>
                <a:gd name="T24" fmla="*/ 1 w 866"/>
                <a:gd name="T25" fmla="*/ 1 h 864"/>
                <a:gd name="T26" fmla="*/ 1 w 866"/>
                <a:gd name="T27" fmla="*/ 1 h 864"/>
                <a:gd name="T28" fmla="*/ 1 w 866"/>
                <a:gd name="T29" fmla="*/ 1 h 864"/>
                <a:gd name="T30" fmla="*/ 1 w 866"/>
                <a:gd name="T31" fmla="*/ 1 h 864"/>
                <a:gd name="T32" fmla="*/ 1 w 866"/>
                <a:gd name="T33" fmla="*/ 1 h 864"/>
                <a:gd name="T34" fmla="*/ 1 w 866"/>
                <a:gd name="T35" fmla="*/ 1 h 864"/>
                <a:gd name="T36" fmla="*/ 0 w 866"/>
                <a:gd name="T37" fmla="*/ 1 h 864"/>
                <a:gd name="T38" fmla="*/ 1 w 866"/>
                <a:gd name="T39" fmla="*/ 1 h 864"/>
                <a:gd name="T40" fmla="*/ 1 w 866"/>
                <a:gd name="T41" fmla="*/ 1 h 864"/>
                <a:gd name="T42" fmla="*/ 1 w 866"/>
                <a:gd name="T43" fmla="*/ 1 h 864"/>
                <a:gd name="T44" fmla="*/ 1 w 866"/>
                <a:gd name="T45" fmla="*/ 1 h 864"/>
                <a:gd name="T46" fmla="*/ 1 w 866"/>
                <a:gd name="T47" fmla="*/ 1 h 864"/>
                <a:gd name="T48" fmla="*/ 1 w 866"/>
                <a:gd name="T49" fmla="*/ 1 h 864"/>
                <a:gd name="T50" fmla="*/ 1 w 866"/>
                <a:gd name="T51" fmla="*/ 1 h 864"/>
                <a:gd name="T52" fmla="*/ 1 w 866"/>
                <a:gd name="T53" fmla="*/ 1 h 864"/>
                <a:gd name="T54" fmla="*/ 1 w 866"/>
                <a:gd name="T55" fmla="*/ 1 h 864"/>
                <a:gd name="T56" fmla="*/ 1 w 866"/>
                <a:gd name="T57" fmla="*/ 1 h 864"/>
                <a:gd name="T58" fmla="*/ 1 w 866"/>
                <a:gd name="T59" fmla="*/ 1 h 864"/>
                <a:gd name="T60" fmla="*/ 1 w 866"/>
                <a:gd name="T61" fmla="*/ 0 h 864"/>
                <a:gd name="T62" fmla="*/ 1 w 866"/>
                <a:gd name="T63" fmla="*/ 1 h 864"/>
                <a:gd name="T64" fmla="*/ 1 w 866"/>
                <a:gd name="T65" fmla="*/ 1 h 864"/>
                <a:gd name="T66" fmla="*/ 1 w 866"/>
                <a:gd name="T67" fmla="*/ 1 h 864"/>
                <a:gd name="T68" fmla="*/ 1 w 866"/>
                <a:gd name="T69" fmla="*/ 1 h 864"/>
                <a:gd name="T70" fmla="*/ 1 w 866"/>
                <a:gd name="T71" fmla="*/ 1 h 864"/>
                <a:gd name="T72" fmla="*/ 1 w 866"/>
                <a:gd name="T73" fmla="*/ 1 h 864"/>
                <a:gd name="T74" fmla="*/ 1 w 866"/>
                <a:gd name="T75" fmla="*/ 1 h 864"/>
                <a:gd name="T76" fmla="*/ 1 w 866"/>
                <a:gd name="T77" fmla="*/ 1 h 864"/>
                <a:gd name="T78" fmla="*/ 1 w 866"/>
                <a:gd name="T79" fmla="*/ 1 h 864"/>
                <a:gd name="T80" fmla="*/ 1 w 866"/>
                <a:gd name="T81" fmla="*/ 1 h 864"/>
                <a:gd name="T82" fmla="*/ 1 w 866"/>
                <a:gd name="T83" fmla="*/ 1 h 864"/>
                <a:gd name="T84" fmla="*/ 1 w 866"/>
                <a:gd name="T85" fmla="*/ 1 h 864"/>
                <a:gd name="T86" fmla="*/ 1 w 866"/>
                <a:gd name="T87" fmla="*/ 1 h 864"/>
                <a:gd name="T88" fmla="*/ 1 w 866"/>
                <a:gd name="T89" fmla="*/ 1 h 864"/>
                <a:gd name="T90" fmla="*/ 1 w 866"/>
                <a:gd name="T91" fmla="*/ 1 h 864"/>
                <a:gd name="T92" fmla="*/ 1 w 866"/>
                <a:gd name="T93" fmla="*/ 1 h 864"/>
                <a:gd name="T94" fmla="*/ 1 w 866"/>
                <a:gd name="T95" fmla="*/ 1 h 864"/>
                <a:gd name="T96" fmla="*/ 1 w 866"/>
                <a:gd name="T97" fmla="*/ 1 h 864"/>
                <a:gd name="T98" fmla="*/ 1 w 866"/>
                <a:gd name="T99" fmla="*/ 1 h 864"/>
                <a:gd name="T100" fmla="*/ 1 w 866"/>
                <a:gd name="T101" fmla="*/ 1 h 8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864"/>
                <a:gd name="T155" fmla="*/ 866 w 866"/>
                <a:gd name="T156" fmla="*/ 864 h 8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864">
                  <a:moveTo>
                    <a:pt x="725" y="753"/>
                  </a:moveTo>
                  <a:lnTo>
                    <a:pt x="549" y="595"/>
                  </a:lnTo>
                  <a:lnTo>
                    <a:pt x="635" y="815"/>
                  </a:lnTo>
                  <a:lnTo>
                    <a:pt x="504" y="618"/>
                  </a:lnTo>
                  <a:lnTo>
                    <a:pt x="534" y="853"/>
                  </a:lnTo>
                  <a:lnTo>
                    <a:pt x="455" y="629"/>
                  </a:lnTo>
                  <a:lnTo>
                    <a:pt x="425" y="864"/>
                  </a:lnTo>
                  <a:lnTo>
                    <a:pt x="405" y="628"/>
                  </a:lnTo>
                  <a:lnTo>
                    <a:pt x="317" y="849"/>
                  </a:lnTo>
                  <a:lnTo>
                    <a:pt x="356" y="615"/>
                  </a:lnTo>
                  <a:lnTo>
                    <a:pt x="217" y="807"/>
                  </a:lnTo>
                  <a:lnTo>
                    <a:pt x="314" y="590"/>
                  </a:lnTo>
                  <a:lnTo>
                    <a:pt x="130" y="741"/>
                  </a:lnTo>
                  <a:lnTo>
                    <a:pt x="278" y="555"/>
                  </a:lnTo>
                  <a:lnTo>
                    <a:pt x="62" y="656"/>
                  </a:lnTo>
                  <a:lnTo>
                    <a:pt x="251" y="512"/>
                  </a:lnTo>
                  <a:lnTo>
                    <a:pt x="19" y="557"/>
                  </a:lnTo>
                  <a:lnTo>
                    <a:pt x="236" y="464"/>
                  </a:lnTo>
                  <a:lnTo>
                    <a:pt x="0" y="449"/>
                  </a:lnTo>
                  <a:lnTo>
                    <a:pt x="235" y="414"/>
                  </a:lnTo>
                  <a:lnTo>
                    <a:pt x="9" y="342"/>
                  </a:lnTo>
                  <a:lnTo>
                    <a:pt x="246" y="365"/>
                  </a:lnTo>
                  <a:lnTo>
                    <a:pt x="45" y="239"/>
                  </a:lnTo>
                  <a:lnTo>
                    <a:pt x="267" y="321"/>
                  </a:lnTo>
                  <a:lnTo>
                    <a:pt x="105" y="148"/>
                  </a:lnTo>
                  <a:lnTo>
                    <a:pt x="300" y="284"/>
                  </a:lnTo>
                  <a:lnTo>
                    <a:pt x="186" y="76"/>
                  </a:lnTo>
                  <a:lnTo>
                    <a:pt x="341" y="255"/>
                  </a:lnTo>
                  <a:lnTo>
                    <a:pt x="282" y="25"/>
                  </a:lnTo>
                  <a:lnTo>
                    <a:pt x="388" y="237"/>
                  </a:lnTo>
                  <a:lnTo>
                    <a:pt x="388" y="0"/>
                  </a:lnTo>
                  <a:lnTo>
                    <a:pt x="438" y="232"/>
                  </a:lnTo>
                  <a:lnTo>
                    <a:pt x="497" y="2"/>
                  </a:lnTo>
                  <a:lnTo>
                    <a:pt x="487" y="239"/>
                  </a:lnTo>
                  <a:lnTo>
                    <a:pt x="602" y="32"/>
                  </a:lnTo>
                  <a:lnTo>
                    <a:pt x="534" y="259"/>
                  </a:lnTo>
                  <a:lnTo>
                    <a:pt x="696" y="86"/>
                  </a:lnTo>
                  <a:lnTo>
                    <a:pt x="574" y="289"/>
                  </a:lnTo>
                  <a:lnTo>
                    <a:pt x="774" y="162"/>
                  </a:lnTo>
                  <a:lnTo>
                    <a:pt x="605" y="328"/>
                  </a:lnTo>
                  <a:lnTo>
                    <a:pt x="831" y="255"/>
                  </a:lnTo>
                  <a:lnTo>
                    <a:pt x="625" y="373"/>
                  </a:lnTo>
                  <a:lnTo>
                    <a:pt x="862" y="358"/>
                  </a:lnTo>
                  <a:lnTo>
                    <a:pt x="634" y="422"/>
                  </a:lnTo>
                  <a:lnTo>
                    <a:pt x="866" y="466"/>
                  </a:lnTo>
                  <a:lnTo>
                    <a:pt x="629" y="472"/>
                  </a:lnTo>
                  <a:lnTo>
                    <a:pt x="845" y="573"/>
                  </a:lnTo>
                  <a:lnTo>
                    <a:pt x="613" y="519"/>
                  </a:lnTo>
                  <a:lnTo>
                    <a:pt x="796" y="671"/>
                  </a:lnTo>
                  <a:lnTo>
                    <a:pt x="585" y="560"/>
                  </a:lnTo>
                  <a:lnTo>
                    <a:pt x="725" y="753"/>
                  </a:lnTo>
                  <a:close/>
                </a:path>
              </a:pathLst>
            </a:custGeom>
            <a:solidFill>
              <a:srgbClr val="FFFF00"/>
            </a:solidFill>
            <a:ln w="9525">
              <a:solidFill>
                <a:srgbClr val="FFCC00"/>
              </a:solidFill>
              <a:round/>
              <a:headEnd/>
              <a:tailEnd/>
            </a:ln>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2" name="Freeform 33">
              <a:extLst>
                <a:ext uri="{FF2B5EF4-FFF2-40B4-BE49-F238E27FC236}">
                  <a16:creationId xmlns:a16="http://schemas.microsoft.com/office/drawing/2014/main" id="{AB952F55-7298-2435-5A6D-F4E6B0B9C7C9}"/>
                </a:ext>
              </a:extLst>
            </p:cNvPr>
            <p:cNvSpPr>
              <a:spLocks/>
            </p:cNvSpPr>
            <p:nvPr/>
          </p:nvSpPr>
          <p:spPr bwMode="auto">
            <a:xfrm>
              <a:off x="3472" y="1615"/>
              <a:ext cx="74" cy="78"/>
            </a:xfrm>
            <a:custGeom>
              <a:avLst/>
              <a:gdLst>
                <a:gd name="T0" fmla="*/ 1 w 148"/>
                <a:gd name="T1" fmla="*/ 0 h 157"/>
                <a:gd name="T2" fmla="*/ 1 w 148"/>
                <a:gd name="T3" fmla="*/ 0 h 157"/>
                <a:gd name="T4" fmla="*/ 1 w 148"/>
                <a:gd name="T5" fmla="*/ 0 h 157"/>
                <a:gd name="T6" fmla="*/ 1 w 148"/>
                <a:gd name="T7" fmla="*/ 0 h 157"/>
                <a:gd name="T8" fmla="*/ 1 w 148"/>
                <a:gd name="T9" fmla="*/ 0 h 157"/>
                <a:gd name="T10" fmla="*/ 1 w 148"/>
                <a:gd name="T11" fmla="*/ 0 h 157"/>
                <a:gd name="T12" fmla="*/ 1 w 148"/>
                <a:gd name="T13" fmla="*/ 0 h 157"/>
                <a:gd name="T14" fmla="*/ 1 w 148"/>
                <a:gd name="T15" fmla="*/ 0 h 157"/>
                <a:gd name="T16" fmla="*/ 1 w 148"/>
                <a:gd name="T17" fmla="*/ 0 h 157"/>
                <a:gd name="T18" fmla="*/ 1 w 148"/>
                <a:gd name="T19" fmla="*/ 0 h 157"/>
                <a:gd name="T20" fmla="*/ 1 w 148"/>
                <a:gd name="T21" fmla="*/ 0 h 157"/>
                <a:gd name="T22" fmla="*/ 1 w 148"/>
                <a:gd name="T23" fmla="*/ 0 h 157"/>
                <a:gd name="T24" fmla="*/ 1 w 148"/>
                <a:gd name="T25" fmla="*/ 0 h 157"/>
                <a:gd name="T26" fmla="*/ 1 w 148"/>
                <a:gd name="T27" fmla="*/ 0 h 157"/>
                <a:gd name="T28" fmla="*/ 1 w 148"/>
                <a:gd name="T29" fmla="*/ 0 h 157"/>
                <a:gd name="T30" fmla="*/ 1 w 148"/>
                <a:gd name="T31" fmla="*/ 0 h 157"/>
                <a:gd name="T32" fmla="*/ 0 w 148"/>
                <a:gd name="T33" fmla="*/ 0 h 157"/>
                <a:gd name="T34" fmla="*/ 1 w 148"/>
                <a:gd name="T35" fmla="*/ 0 h 157"/>
                <a:gd name="T36" fmla="*/ 1 w 148"/>
                <a:gd name="T37" fmla="*/ 0 h 157"/>
                <a:gd name="T38" fmla="*/ 1 w 148"/>
                <a:gd name="T39" fmla="*/ 0 h 157"/>
                <a:gd name="T40" fmla="*/ 1 w 148"/>
                <a:gd name="T41" fmla="*/ 0 h 157"/>
                <a:gd name="T42" fmla="*/ 1 w 148"/>
                <a:gd name="T43" fmla="*/ 0 h 157"/>
                <a:gd name="T44" fmla="*/ 1 w 148"/>
                <a:gd name="T45" fmla="*/ 0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7"/>
                <a:gd name="T71" fmla="*/ 148 w 148"/>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3" name="Freeform 34">
              <a:extLst>
                <a:ext uri="{FF2B5EF4-FFF2-40B4-BE49-F238E27FC236}">
                  <a16:creationId xmlns:a16="http://schemas.microsoft.com/office/drawing/2014/main" id="{D3E3338F-BC86-8831-99B1-46B6F2ACB3F3}"/>
                </a:ext>
              </a:extLst>
            </p:cNvPr>
            <p:cNvSpPr>
              <a:spLocks/>
            </p:cNvSpPr>
            <p:nvPr/>
          </p:nvSpPr>
          <p:spPr bwMode="auto">
            <a:xfrm>
              <a:off x="3586" y="1614"/>
              <a:ext cx="73" cy="78"/>
            </a:xfrm>
            <a:custGeom>
              <a:avLst/>
              <a:gdLst>
                <a:gd name="T0" fmla="*/ 0 w 148"/>
                <a:gd name="T1" fmla="*/ 1 h 155"/>
                <a:gd name="T2" fmla="*/ 0 w 148"/>
                <a:gd name="T3" fmla="*/ 1 h 155"/>
                <a:gd name="T4" fmla="*/ 0 w 148"/>
                <a:gd name="T5" fmla="*/ 1 h 155"/>
                <a:gd name="T6" fmla="*/ 0 w 148"/>
                <a:gd name="T7" fmla="*/ 1 h 155"/>
                <a:gd name="T8" fmla="*/ 0 w 148"/>
                <a:gd name="T9" fmla="*/ 1 h 155"/>
                <a:gd name="T10" fmla="*/ 0 w 148"/>
                <a:gd name="T11" fmla="*/ 0 h 155"/>
                <a:gd name="T12" fmla="*/ 0 w 148"/>
                <a:gd name="T13" fmla="*/ 1 h 155"/>
                <a:gd name="T14" fmla="*/ 0 w 148"/>
                <a:gd name="T15" fmla="*/ 1 h 155"/>
                <a:gd name="T16" fmla="*/ 0 w 148"/>
                <a:gd name="T17" fmla="*/ 1 h 155"/>
                <a:gd name="T18" fmla="*/ 0 w 148"/>
                <a:gd name="T19" fmla="*/ 1 h 155"/>
                <a:gd name="T20" fmla="*/ 0 w 148"/>
                <a:gd name="T21" fmla="*/ 1 h 155"/>
                <a:gd name="T22" fmla="*/ 0 w 148"/>
                <a:gd name="T23" fmla="*/ 1 h 155"/>
                <a:gd name="T24" fmla="*/ 0 w 148"/>
                <a:gd name="T25" fmla="*/ 1 h 155"/>
                <a:gd name="T26" fmla="*/ 0 w 148"/>
                <a:gd name="T27" fmla="*/ 1 h 155"/>
                <a:gd name="T28" fmla="*/ 0 w 148"/>
                <a:gd name="T29" fmla="*/ 1 h 155"/>
                <a:gd name="T30" fmla="*/ 0 w 148"/>
                <a:gd name="T31" fmla="*/ 1 h 155"/>
                <a:gd name="T32" fmla="*/ 0 w 148"/>
                <a:gd name="T33" fmla="*/ 1 h 155"/>
                <a:gd name="T34" fmla="*/ 0 w 148"/>
                <a:gd name="T35" fmla="*/ 1 h 155"/>
                <a:gd name="T36" fmla="*/ 0 w 148"/>
                <a:gd name="T37" fmla="*/ 1 h 155"/>
                <a:gd name="T38" fmla="*/ 0 w 148"/>
                <a:gd name="T39" fmla="*/ 1 h 155"/>
                <a:gd name="T40" fmla="*/ 0 w 148"/>
                <a:gd name="T41" fmla="*/ 1 h 155"/>
                <a:gd name="T42" fmla="*/ 0 w 148"/>
                <a:gd name="T43" fmla="*/ 1 h 155"/>
                <a:gd name="T44" fmla="*/ 0 w 148"/>
                <a:gd name="T45" fmla="*/ 1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155"/>
                <a:gd name="T71" fmla="*/ 148 w 148"/>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4" name="Freeform 35">
              <a:extLst>
                <a:ext uri="{FF2B5EF4-FFF2-40B4-BE49-F238E27FC236}">
                  <a16:creationId xmlns:a16="http://schemas.microsoft.com/office/drawing/2014/main" id="{A6E69D3C-FBA2-5EC9-397E-DEA1D20D23BB}"/>
                </a:ext>
              </a:extLst>
            </p:cNvPr>
            <p:cNvSpPr>
              <a:spLocks/>
            </p:cNvSpPr>
            <p:nvPr/>
          </p:nvSpPr>
          <p:spPr bwMode="auto">
            <a:xfrm>
              <a:off x="3522" y="1715"/>
              <a:ext cx="85" cy="67"/>
            </a:xfrm>
            <a:custGeom>
              <a:avLst/>
              <a:gdLst>
                <a:gd name="T0" fmla="*/ 0 w 172"/>
                <a:gd name="T1" fmla="*/ 0 h 135"/>
                <a:gd name="T2" fmla="*/ 0 w 172"/>
                <a:gd name="T3" fmla="*/ 0 h 135"/>
                <a:gd name="T4" fmla="*/ 0 w 172"/>
                <a:gd name="T5" fmla="*/ 0 h 135"/>
                <a:gd name="T6" fmla="*/ 0 w 172"/>
                <a:gd name="T7" fmla="*/ 0 h 135"/>
                <a:gd name="T8" fmla="*/ 0 w 172"/>
                <a:gd name="T9" fmla="*/ 0 h 135"/>
                <a:gd name="T10" fmla="*/ 0 w 172"/>
                <a:gd name="T11" fmla="*/ 0 h 135"/>
                <a:gd name="T12" fmla="*/ 0 w 172"/>
                <a:gd name="T13" fmla="*/ 0 h 135"/>
                <a:gd name="T14" fmla="*/ 0 w 172"/>
                <a:gd name="T15" fmla="*/ 0 h 135"/>
                <a:gd name="T16" fmla="*/ 0 w 172"/>
                <a:gd name="T17" fmla="*/ 0 h 135"/>
                <a:gd name="T18" fmla="*/ 0 w 172"/>
                <a:gd name="T19" fmla="*/ 0 h 135"/>
                <a:gd name="T20" fmla="*/ 0 w 172"/>
                <a:gd name="T21" fmla="*/ 0 h 135"/>
                <a:gd name="T22" fmla="*/ 0 w 172"/>
                <a:gd name="T23" fmla="*/ 0 h 135"/>
                <a:gd name="T24" fmla="*/ 0 w 172"/>
                <a:gd name="T25" fmla="*/ 0 h 135"/>
                <a:gd name="T26" fmla="*/ 0 w 172"/>
                <a:gd name="T27" fmla="*/ 0 h 135"/>
                <a:gd name="T28" fmla="*/ 0 w 172"/>
                <a:gd name="T29" fmla="*/ 0 h 135"/>
                <a:gd name="T30" fmla="*/ 0 w 172"/>
                <a:gd name="T31" fmla="*/ 0 h 135"/>
                <a:gd name="T32" fmla="*/ 0 w 172"/>
                <a:gd name="T33" fmla="*/ 0 h 135"/>
                <a:gd name="T34" fmla="*/ 0 w 172"/>
                <a:gd name="T35" fmla="*/ 0 h 135"/>
                <a:gd name="T36" fmla="*/ 0 w 172"/>
                <a:gd name="T37" fmla="*/ 0 h 135"/>
                <a:gd name="T38" fmla="*/ 0 w 172"/>
                <a:gd name="T39" fmla="*/ 0 h 135"/>
                <a:gd name="T40" fmla="*/ 0 w 172"/>
                <a:gd name="T41" fmla="*/ 0 h 135"/>
                <a:gd name="T42" fmla="*/ 0 w 172"/>
                <a:gd name="T43" fmla="*/ 0 h 135"/>
                <a:gd name="T44" fmla="*/ 0 w 172"/>
                <a:gd name="T45" fmla="*/ 0 h 135"/>
                <a:gd name="T46" fmla="*/ 0 w 172"/>
                <a:gd name="T47" fmla="*/ 0 h 135"/>
                <a:gd name="T48" fmla="*/ 0 w 172"/>
                <a:gd name="T49" fmla="*/ 0 h 135"/>
                <a:gd name="T50" fmla="*/ 0 w 172"/>
                <a:gd name="T51" fmla="*/ 0 h 135"/>
                <a:gd name="T52" fmla="*/ 0 w 172"/>
                <a:gd name="T53" fmla="*/ 0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2"/>
                <a:gd name="T82" fmla="*/ 0 h 135"/>
                <a:gd name="T83" fmla="*/ 172 w 172"/>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5" name="Freeform 36">
              <a:extLst>
                <a:ext uri="{FF2B5EF4-FFF2-40B4-BE49-F238E27FC236}">
                  <a16:creationId xmlns:a16="http://schemas.microsoft.com/office/drawing/2014/main" id="{C2C05AEC-DC02-F560-9D66-36CEBD5A58C2}"/>
                </a:ext>
              </a:extLst>
            </p:cNvPr>
            <p:cNvSpPr>
              <a:spLocks/>
            </p:cNvSpPr>
            <p:nvPr/>
          </p:nvSpPr>
          <p:spPr bwMode="auto">
            <a:xfrm>
              <a:off x="3546" y="1669"/>
              <a:ext cx="37" cy="37"/>
            </a:xfrm>
            <a:custGeom>
              <a:avLst/>
              <a:gdLst>
                <a:gd name="T0" fmla="*/ 1 w 72"/>
                <a:gd name="T1" fmla="*/ 1 h 72"/>
                <a:gd name="T2" fmla="*/ 1 w 72"/>
                <a:gd name="T3" fmla="*/ 1 h 72"/>
                <a:gd name="T4" fmla="*/ 1 w 72"/>
                <a:gd name="T5" fmla="*/ 1 h 72"/>
                <a:gd name="T6" fmla="*/ 1 w 72"/>
                <a:gd name="T7" fmla="*/ 1 h 72"/>
                <a:gd name="T8" fmla="*/ 1 w 72"/>
                <a:gd name="T9" fmla="*/ 1 h 72"/>
                <a:gd name="T10" fmla="*/ 1 w 72"/>
                <a:gd name="T11" fmla="*/ 1 h 72"/>
                <a:gd name="T12" fmla="*/ 1 w 72"/>
                <a:gd name="T13" fmla="*/ 1 h 72"/>
                <a:gd name="T14" fmla="*/ 1 w 72"/>
                <a:gd name="T15" fmla="*/ 1 h 72"/>
                <a:gd name="T16" fmla="*/ 1 w 72"/>
                <a:gd name="T17" fmla="*/ 1 h 72"/>
                <a:gd name="T18" fmla="*/ 1 w 72"/>
                <a:gd name="T19" fmla="*/ 1 h 72"/>
                <a:gd name="T20" fmla="*/ 1 w 72"/>
                <a:gd name="T21" fmla="*/ 1 h 72"/>
                <a:gd name="T22" fmla="*/ 1 w 72"/>
                <a:gd name="T23" fmla="*/ 1 h 72"/>
                <a:gd name="T24" fmla="*/ 1 w 72"/>
                <a:gd name="T25" fmla="*/ 1 h 72"/>
                <a:gd name="T26" fmla="*/ 1 w 72"/>
                <a:gd name="T27" fmla="*/ 1 h 72"/>
                <a:gd name="T28" fmla="*/ 1 w 72"/>
                <a:gd name="T29" fmla="*/ 1 h 72"/>
                <a:gd name="T30" fmla="*/ 1 w 72"/>
                <a:gd name="T31" fmla="*/ 1 h 72"/>
                <a:gd name="T32" fmla="*/ 1 w 72"/>
                <a:gd name="T33" fmla="*/ 0 h 72"/>
                <a:gd name="T34" fmla="*/ 1 w 72"/>
                <a:gd name="T35" fmla="*/ 1 h 72"/>
                <a:gd name="T36" fmla="*/ 1 w 72"/>
                <a:gd name="T37" fmla="*/ 1 h 72"/>
                <a:gd name="T38" fmla="*/ 1 w 72"/>
                <a:gd name="T39" fmla="*/ 1 h 72"/>
                <a:gd name="T40" fmla="*/ 1 w 72"/>
                <a:gd name="T41" fmla="*/ 1 h 72"/>
                <a:gd name="T42" fmla="*/ 1 w 72"/>
                <a:gd name="T43" fmla="*/ 1 h 72"/>
                <a:gd name="T44" fmla="*/ 1 w 72"/>
                <a:gd name="T45" fmla="*/ 1 h 72"/>
                <a:gd name="T46" fmla="*/ 1 w 72"/>
                <a:gd name="T47" fmla="*/ 1 h 72"/>
                <a:gd name="T48" fmla="*/ 0 w 72"/>
                <a:gd name="T49" fmla="*/ 1 h 72"/>
                <a:gd name="T50" fmla="*/ 1 w 72"/>
                <a:gd name="T51" fmla="*/ 1 h 72"/>
                <a:gd name="T52" fmla="*/ 1 w 72"/>
                <a:gd name="T53" fmla="*/ 1 h 72"/>
                <a:gd name="T54" fmla="*/ 1 w 72"/>
                <a:gd name="T55" fmla="*/ 1 h 72"/>
                <a:gd name="T56" fmla="*/ 1 w 72"/>
                <a:gd name="T57" fmla="*/ 1 h 72"/>
                <a:gd name="T58" fmla="*/ 1 w 72"/>
                <a:gd name="T59" fmla="*/ 1 h 72"/>
                <a:gd name="T60" fmla="*/ 1 w 72"/>
                <a:gd name="T61" fmla="*/ 1 h 72"/>
                <a:gd name="T62" fmla="*/ 1 w 72"/>
                <a:gd name="T63" fmla="*/ 1 h 72"/>
                <a:gd name="T64" fmla="*/ 1 w 72"/>
                <a:gd name="T65" fmla="*/ 1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72"/>
                <a:gd name="T101" fmla="*/ 72 w 72"/>
                <a:gd name="T102" fmla="*/ 72 h 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latin typeface="Arial" panose="020B0604020202020204" pitchFamily="34" charset="0"/>
                <a:ea typeface="BIZ UDPゴシック" panose="020B0400000000000000" pitchFamily="50" charset="-128"/>
                <a:cs typeface="Arial" panose="020B0604020202020204" pitchFamily="34" charset="0"/>
              </a:endParaRPr>
            </a:p>
          </p:txBody>
        </p:sp>
      </p:grpSp>
      <p:cxnSp>
        <p:nvCxnSpPr>
          <p:cNvPr id="36" name="直線矢印コネクタ 35">
            <a:extLst>
              <a:ext uri="{FF2B5EF4-FFF2-40B4-BE49-F238E27FC236}">
                <a16:creationId xmlns:a16="http://schemas.microsoft.com/office/drawing/2014/main" id="{9BB03C36-5A47-00A3-9DC5-A301D1C25C89}"/>
              </a:ext>
            </a:extLst>
          </p:cNvPr>
          <p:cNvCxnSpPr>
            <a:cxnSpLocks/>
          </p:cNvCxnSpPr>
          <p:nvPr/>
        </p:nvCxnSpPr>
        <p:spPr>
          <a:xfrm flipV="1">
            <a:off x="6070539" y="4103427"/>
            <a:ext cx="886969" cy="102252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6D740EC4-77F3-BCAF-5AB8-5BA6087E05CD}"/>
              </a:ext>
            </a:extLst>
          </p:cNvPr>
          <p:cNvCxnSpPr/>
          <p:nvPr/>
        </p:nvCxnSpPr>
        <p:spPr>
          <a:xfrm>
            <a:off x="6070539" y="5134515"/>
            <a:ext cx="598937" cy="18031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E5A07F2A-B555-4AF1-E615-C156C1EFBB0B}"/>
              </a:ext>
            </a:extLst>
          </p:cNvPr>
          <p:cNvSpPr txBox="1"/>
          <p:nvPr/>
        </p:nvSpPr>
        <p:spPr>
          <a:xfrm>
            <a:off x="3801222" y="4976132"/>
            <a:ext cx="1223412" cy="369332"/>
          </a:xfrm>
          <a:prstGeom prst="rect">
            <a:avLst/>
          </a:prstGeom>
          <a:noFill/>
        </p:spPr>
        <p:txBody>
          <a:bodyPr wrap="none" rtlCol="0">
            <a:spAutoFit/>
          </a:bodyPr>
          <a:lstStyle/>
          <a:p>
            <a:r>
              <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rPr>
              <a:t>γ</a:t>
            </a:r>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線（光子）</a:t>
            </a:r>
          </a:p>
        </p:txBody>
      </p:sp>
      <p:sp>
        <p:nvSpPr>
          <p:cNvPr id="39" name="テキスト ボックス 38">
            <a:extLst>
              <a:ext uri="{FF2B5EF4-FFF2-40B4-BE49-F238E27FC236}">
                <a16:creationId xmlns:a16="http://schemas.microsoft.com/office/drawing/2014/main" id="{E191D94E-4064-3292-5D63-2DD104B800A8}"/>
              </a:ext>
            </a:extLst>
          </p:cNvPr>
          <p:cNvSpPr txBox="1"/>
          <p:nvPr/>
        </p:nvSpPr>
        <p:spPr>
          <a:xfrm>
            <a:off x="5539414" y="5255554"/>
            <a:ext cx="1107996" cy="369332"/>
          </a:xfrm>
          <a:prstGeom prst="rect">
            <a:avLst/>
          </a:prstGeom>
          <a:noFill/>
        </p:spPr>
        <p:txBody>
          <a:bodyPr wrap="none" rtlCol="0">
            <a:spAutoFit/>
          </a:bodyPr>
          <a:lstStyle/>
          <a:p>
            <a:r>
              <a:rPr kumimoji="1" lang="ja-JP" altLang="en-US">
                <a:solidFill>
                  <a:srgbClr val="C00000"/>
                </a:solidFill>
                <a:latin typeface="Arial" panose="020B0604020202020204" pitchFamily="34" charset="0"/>
                <a:ea typeface="BIZ UDPゴシック" panose="020B0400000000000000" pitchFamily="50" charset="-128"/>
                <a:cs typeface="Arial" panose="020B0604020202020204" pitchFamily="34" charset="0"/>
              </a:rPr>
              <a:t>二次電子</a:t>
            </a:r>
          </a:p>
        </p:txBody>
      </p:sp>
      <p:sp>
        <p:nvSpPr>
          <p:cNvPr id="40" name="テキスト ボックス 39">
            <a:extLst>
              <a:ext uri="{FF2B5EF4-FFF2-40B4-BE49-F238E27FC236}">
                <a16:creationId xmlns:a16="http://schemas.microsoft.com/office/drawing/2014/main" id="{C2F654C1-15BC-ADED-BB5B-AC888AF69ECB}"/>
              </a:ext>
            </a:extLst>
          </p:cNvPr>
          <p:cNvSpPr txBox="1"/>
          <p:nvPr/>
        </p:nvSpPr>
        <p:spPr>
          <a:xfrm>
            <a:off x="6490228" y="4509612"/>
            <a:ext cx="646331" cy="646331"/>
          </a:xfrm>
          <a:prstGeom prst="rect">
            <a:avLst/>
          </a:prstGeom>
          <a:noFill/>
        </p:spPr>
        <p:txBody>
          <a:bodyPr wrap="none" rtlCol="0">
            <a:spAutoFit/>
          </a:bodyPr>
          <a:lstStyle/>
          <a:p>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散乱</a:t>
            </a:r>
            <a:endPar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endParaRPr>
          </a:p>
          <a:p>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光子</a:t>
            </a:r>
          </a:p>
        </p:txBody>
      </p:sp>
      <p:sp>
        <p:nvSpPr>
          <p:cNvPr id="41" name="テキスト ボックス 40">
            <a:extLst>
              <a:ext uri="{FF2B5EF4-FFF2-40B4-BE49-F238E27FC236}">
                <a16:creationId xmlns:a16="http://schemas.microsoft.com/office/drawing/2014/main" id="{68EA7402-FD3C-EDB0-754B-6455D6A93041}"/>
              </a:ext>
            </a:extLst>
          </p:cNvPr>
          <p:cNvSpPr txBox="1"/>
          <p:nvPr/>
        </p:nvSpPr>
        <p:spPr>
          <a:xfrm>
            <a:off x="8024561" y="5239625"/>
            <a:ext cx="877163" cy="369332"/>
          </a:xfrm>
          <a:prstGeom prst="rect">
            <a:avLst/>
          </a:prstGeom>
          <a:noFill/>
        </p:spPr>
        <p:txBody>
          <a:bodyPr wrap="none" rtlCol="0">
            <a:spAutoFit/>
          </a:bodyPr>
          <a:lstStyle/>
          <a:p>
            <a:r>
              <a:rPr kumimoji="1" lang="ja-JP" altLang="en-US">
                <a:latin typeface="Arial" panose="020B0604020202020204" pitchFamily="34" charset="0"/>
                <a:ea typeface="BIZ UDPゴシック" panose="020B0400000000000000" pitchFamily="50" charset="-128"/>
                <a:cs typeface="Arial" panose="020B0604020202020204" pitchFamily="34" charset="0"/>
              </a:rPr>
              <a:t>検出器</a:t>
            </a:r>
          </a:p>
        </p:txBody>
      </p:sp>
      <p:sp>
        <p:nvSpPr>
          <p:cNvPr id="42" name="テキスト ボックス 41">
            <a:extLst>
              <a:ext uri="{FF2B5EF4-FFF2-40B4-BE49-F238E27FC236}">
                <a16:creationId xmlns:a16="http://schemas.microsoft.com/office/drawing/2014/main" id="{953D66F8-19BD-729D-8982-B977AFB55ABE}"/>
              </a:ext>
            </a:extLst>
          </p:cNvPr>
          <p:cNvSpPr txBox="1"/>
          <p:nvPr/>
        </p:nvSpPr>
        <p:spPr>
          <a:xfrm>
            <a:off x="5352382" y="4438531"/>
            <a:ext cx="1005403" cy="338554"/>
          </a:xfrm>
          <a:prstGeom prst="rect">
            <a:avLst/>
          </a:prstGeom>
          <a:noFill/>
        </p:spPr>
        <p:txBody>
          <a:bodyPr wrap="none" rtlCol="0">
            <a:spAutoFit/>
          </a:bodyPr>
          <a:lstStyle/>
          <a:p>
            <a:r>
              <a:rPr kumimoji="1" lang="ja-JP" altLang="en-US" sz="1600">
                <a:latin typeface="Arial" panose="020B0604020202020204" pitchFamily="34" charset="0"/>
                <a:ea typeface="BIZ UDPゴシック" panose="020B0400000000000000" pitchFamily="50" charset="-128"/>
                <a:cs typeface="Arial" panose="020B0604020202020204" pitchFamily="34" charset="0"/>
              </a:rPr>
              <a:t>有感領域</a:t>
            </a:r>
          </a:p>
        </p:txBody>
      </p:sp>
      <p:sp>
        <p:nvSpPr>
          <p:cNvPr id="43" name="テキスト ボックス 42">
            <a:extLst>
              <a:ext uri="{FF2B5EF4-FFF2-40B4-BE49-F238E27FC236}">
                <a16:creationId xmlns:a16="http://schemas.microsoft.com/office/drawing/2014/main" id="{B0D0AE7C-04FD-35E1-880E-19C71D915542}"/>
              </a:ext>
            </a:extLst>
          </p:cNvPr>
          <p:cNvSpPr txBox="1"/>
          <p:nvPr/>
        </p:nvSpPr>
        <p:spPr>
          <a:xfrm>
            <a:off x="5345992" y="5723904"/>
            <a:ext cx="2710999" cy="369332"/>
          </a:xfrm>
          <a:prstGeom prst="rect">
            <a:avLst/>
          </a:prstGeom>
          <a:noFill/>
        </p:spPr>
        <p:txBody>
          <a:bodyPr wrap="none" rtlCol="0">
            <a:spAutoFit/>
          </a:bodyPr>
          <a:lstStyle/>
          <a:p>
            <a:r>
              <a:rPr lang="ja-JP" altLang="en-US">
                <a:latin typeface="Arial" panose="020B0604020202020204" pitchFamily="34" charset="0"/>
                <a:ea typeface="BIZ UDPゴシック" panose="020B0400000000000000" pitchFamily="50" charset="-128"/>
                <a:cs typeface="Arial" panose="020B0604020202020204" pitchFamily="34" charset="0"/>
              </a:rPr>
              <a:t>例）コンプトン散乱の場合</a:t>
            </a: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44" name="テキスト ボックス 43">
            <a:extLst>
              <a:ext uri="{FF2B5EF4-FFF2-40B4-BE49-F238E27FC236}">
                <a16:creationId xmlns:a16="http://schemas.microsoft.com/office/drawing/2014/main" id="{C8B19380-77FB-6E07-1600-1247F689B3A5}"/>
              </a:ext>
            </a:extLst>
          </p:cNvPr>
          <p:cNvSpPr txBox="1"/>
          <p:nvPr/>
        </p:nvSpPr>
        <p:spPr>
          <a:xfrm>
            <a:off x="1860483" y="3628401"/>
            <a:ext cx="2193831" cy="646331"/>
          </a:xfrm>
          <a:prstGeom prst="rect">
            <a:avLst/>
          </a:prstGeom>
          <a:noFill/>
        </p:spPr>
        <p:txBody>
          <a:bodyPr wrap="square" rtlCol="0">
            <a:spAutoFit/>
          </a:bodyPr>
          <a:lstStyle/>
          <a:p>
            <a:r>
              <a:rPr lang="en-US" altLang="ja-JP" baseline="30000">
                <a:solidFill>
                  <a:schemeClr val="bg1"/>
                </a:solidFill>
                <a:latin typeface="Arial" panose="020B0604020202020204" pitchFamily="34" charset="0"/>
                <a:ea typeface="BIZ UDPゴシック" panose="020B0400000000000000" pitchFamily="50" charset="-128"/>
                <a:cs typeface="Arial" panose="020B0604020202020204" pitchFamily="34" charset="0"/>
              </a:rPr>
              <a:t>131</a:t>
            </a:r>
            <a:r>
              <a:rPr lang="en-US" altLang="ja-JP">
                <a:solidFill>
                  <a:schemeClr val="bg1"/>
                </a:solidFill>
                <a:latin typeface="Arial" panose="020B0604020202020204" pitchFamily="34" charset="0"/>
                <a:ea typeface="BIZ UDPゴシック" panose="020B0400000000000000" pitchFamily="50" charset="-128"/>
                <a:cs typeface="Arial" panose="020B0604020202020204" pitchFamily="34" charset="0"/>
              </a:rPr>
              <a:t>I</a:t>
            </a:r>
            <a:r>
              <a:rPr lang="ja-JP" altLang="en-US">
                <a:solidFill>
                  <a:schemeClr val="bg1"/>
                </a:solidFill>
                <a:latin typeface="Arial" panose="020B0604020202020204" pitchFamily="34" charset="0"/>
                <a:ea typeface="BIZ UDPゴシック" panose="020B0400000000000000" pitchFamily="50" charset="-128"/>
                <a:cs typeface="Arial" panose="020B0604020202020204" pitchFamily="34" charset="0"/>
              </a:rPr>
              <a:t>からの</a:t>
            </a:r>
            <a:r>
              <a:rPr lang="en-US" altLang="ja-JP">
                <a:solidFill>
                  <a:schemeClr val="bg1"/>
                </a:solidFill>
                <a:latin typeface="Arial" panose="020B0604020202020204" pitchFamily="34" charset="0"/>
                <a:ea typeface="BIZ UDPゴシック" panose="020B0400000000000000" pitchFamily="50" charset="-128"/>
                <a:cs typeface="Arial" panose="020B0604020202020204" pitchFamily="34" charset="0"/>
              </a:rPr>
              <a:t>β</a:t>
            </a:r>
            <a:r>
              <a:rPr lang="ja-JP" altLang="en-US">
                <a:solidFill>
                  <a:schemeClr val="bg1"/>
                </a:solidFill>
                <a:latin typeface="Arial" panose="020B0604020202020204" pitchFamily="34" charset="0"/>
                <a:ea typeface="BIZ UDPゴシック" panose="020B0400000000000000" pitchFamily="50" charset="-128"/>
                <a:cs typeface="Arial" panose="020B0604020202020204" pitchFamily="34" charset="0"/>
              </a:rPr>
              <a:t>線はほぼ甲状腺内で吸収</a:t>
            </a:r>
            <a:endParaRPr kumimoji="1" lang="ja-JP" altLang="en-US">
              <a:solidFill>
                <a:schemeClr val="bg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45" name="テキスト ボックス 44">
            <a:extLst>
              <a:ext uri="{FF2B5EF4-FFF2-40B4-BE49-F238E27FC236}">
                <a16:creationId xmlns:a16="http://schemas.microsoft.com/office/drawing/2014/main" id="{B08E351D-ECFF-BE7F-E37C-0376C80CD172}"/>
              </a:ext>
            </a:extLst>
          </p:cNvPr>
          <p:cNvSpPr txBox="1"/>
          <p:nvPr/>
        </p:nvSpPr>
        <p:spPr>
          <a:xfrm>
            <a:off x="669286" y="6279703"/>
            <a:ext cx="8688012" cy="461665"/>
          </a:xfrm>
          <a:prstGeom prst="rect">
            <a:avLst/>
          </a:prstGeom>
          <a:noFill/>
        </p:spPr>
        <p:txBody>
          <a:bodyPr wrap="square" rtlCol="0">
            <a:spAutoFit/>
          </a:bodyPr>
          <a:lstStyle/>
          <a:p>
            <a:pPr algn="ctr"/>
            <a:r>
              <a:rPr lang="ja-JP" altLang="en-US" sz="2400" i="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甲状腺中ヨウ素から放出されるガンマ線の一部を計測</a:t>
            </a:r>
          </a:p>
        </p:txBody>
      </p:sp>
    </p:spTree>
    <p:extLst>
      <p:ext uri="{BB962C8B-B14F-4D97-AF65-F5344CB8AC3E}">
        <p14:creationId xmlns:p14="http://schemas.microsoft.com/office/powerpoint/2010/main" val="1372439978"/>
      </p:ext>
    </p:extLst>
  </p:cSld>
  <p:clrMapOvr>
    <a:masterClrMapping/>
  </p:clrMapOvr>
  <mc:AlternateContent xmlns:mc="http://schemas.openxmlformats.org/markup-compatibility/2006" xmlns:p14="http://schemas.microsoft.com/office/powerpoint/2010/main">
    <mc:Choice Requires="p14">
      <p:transition spd="slow" p14:dur="800" advClick="0" advTm="1040">
        <p:circle/>
      </p:transition>
    </mc:Choice>
    <mc:Fallback xmlns="">
      <p:transition spd="slow" advClick="0" advTm="104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0F40AF9-8849-C49C-1544-62AB499AA65F}"/>
              </a:ext>
            </a:extLst>
          </p:cNvPr>
          <p:cNvSpPr txBox="1"/>
          <p:nvPr/>
        </p:nvSpPr>
        <p:spPr>
          <a:xfrm>
            <a:off x="704528" y="188640"/>
            <a:ext cx="5022529"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甲状腺中ヨウ素の測定に用いる機器</a:t>
            </a:r>
          </a:p>
        </p:txBody>
      </p:sp>
      <p:sp>
        <p:nvSpPr>
          <p:cNvPr id="5" name="正方形/長方形 4">
            <a:extLst>
              <a:ext uri="{FF2B5EF4-FFF2-40B4-BE49-F238E27FC236}">
                <a16:creationId xmlns:a16="http://schemas.microsoft.com/office/drawing/2014/main" id="{44D67645-7CBA-D823-3635-78294DBCBBAA}"/>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2C9DA4DB-7FBC-C0AD-B835-5A551B0515B6}"/>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7" name="表 6">
            <a:extLst>
              <a:ext uri="{FF2B5EF4-FFF2-40B4-BE49-F238E27FC236}">
                <a16:creationId xmlns:a16="http://schemas.microsoft.com/office/drawing/2014/main" id="{1ECFD5B3-4979-B42E-2983-E813A98E8CF0}"/>
              </a:ext>
            </a:extLst>
          </p:cNvPr>
          <p:cNvGraphicFramePr>
            <a:graphicFrameLocks noGrp="1"/>
          </p:cNvGraphicFramePr>
          <p:nvPr>
            <p:extLst>
              <p:ext uri="{D42A27DB-BD31-4B8C-83A1-F6EECF244321}">
                <p14:modId xmlns:p14="http://schemas.microsoft.com/office/powerpoint/2010/main" val="3110266832"/>
              </p:ext>
            </p:extLst>
          </p:nvPr>
        </p:nvGraphicFramePr>
        <p:xfrm>
          <a:off x="523937" y="908720"/>
          <a:ext cx="9001001" cy="5544616"/>
        </p:xfrm>
        <a:graphic>
          <a:graphicData uri="http://schemas.openxmlformats.org/drawingml/2006/table">
            <a:tbl>
              <a:tblPr firstRow="1" bandRow="1"/>
              <a:tblGrid>
                <a:gridCol w="1944217">
                  <a:extLst>
                    <a:ext uri="{9D8B030D-6E8A-4147-A177-3AD203B41FA5}">
                      <a16:colId xmlns:a16="http://schemas.microsoft.com/office/drawing/2014/main" val="3243655687"/>
                    </a:ext>
                  </a:extLst>
                </a:gridCol>
                <a:gridCol w="2232248">
                  <a:extLst>
                    <a:ext uri="{9D8B030D-6E8A-4147-A177-3AD203B41FA5}">
                      <a16:colId xmlns:a16="http://schemas.microsoft.com/office/drawing/2014/main" val="1126314377"/>
                    </a:ext>
                  </a:extLst>
                </a:gridCol>
                <a:gridCol w="2376264">
                  <a:extLst>
                    <a:ext uri="{9D8B030D-6E8A-4147-A177-3AD203B41FA5}">
                      <a16:colId xmlns:a16="http://schemas.microsoft.com/office/drawing/2014/main" val="2628114699"/>
                    </a:ext>
                  </a:extLst>
                </a:gridCol>
                <a:gridCol w="2448272">
                  <a:extLst>
                    <a:ext uri="{9D8B030D-6E8A-4147-A177-3AD203B41FA5}">
                      <a16:colId xmlns:a16="http://schemas.microsoft.com/office/drawing/2014/main" val="4208803315"/>
                    </a:ext>
                  </a:extLst>
                </a:gridCol>
              </a:tblGrid>
              <a:tr h="438595">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機器</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en-US" altLang="ja-JP" sz="1600" b="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サーベイメータ</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可搬型スペクトロメータ</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（据置式）甲状腺モニタ</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173864134"/>
                  </a:ext>
                </a:extLst>
              </a:tr>
              <a:tr h="1608179">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外観（写真）</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62743171"/>
                  </a:ext>
                </a:extLst>
              </a:tr>
              <a:tr h="473506">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結晶</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(Tl)</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400" b="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400" b="0">
                          <a:latin typeface="Arial" panose="020B0604020202020204" pitchFamily="34" charset="0"/>
                          <a:ea typeface="BIZ UDPゴシック" panose="020B0400000000000000" pitchFamily="50" charset="-128"/>
                          <a:cs typeface="Arial" panose="020B0604020202020204" pitchFamily="34" charset="0"/>
                        </a:rPr>
                        <a:t>(Tl), LaBr</a:t>
                      </a:r>
                      <a:r>
                        <a:rPr kumimoji="1" lang="en-US" altLang="ja-JP" sz="1400" b="0" baseline="-25000">
                          <a:latin typeface="Arial" panose="020B0604020202020204" pitchFamily="34" charset="0"/>
                          <a:ea typeface="BIZ UDPゴシック" panose="020B0400000000000000" pitchFamily="50" charset="-128"/>
                          <a:cs typeface="Arial" panose="020B0604020202020204" pitchFamily="34" charset="0"/>
                        </a:rPr>
                        <a:t>3</a:t>
                      </a:r>
                      <a:r>
                        <a:rPr kumimoji="1" lang="en-US" altLang="ja-JP" sz="1400" b="0">
                          <a:latin typeface="Arial" panose="020B0604020202020204" pitchFamily="34" charset="0"/>
                          <a:ea typeface="BIZ UDPゴシック" panose="020B0400000000000000" pitchFamily="50" charset="-128"/>
                          <a:cs typeface="Arial" panose="020B0604020202020204" pitchFamily="34" charset="0"/>
                        </a:rPr>
                        <a:t>(Ce</a:t>
                      </a:r>
                      <a:r>
                        <a:rPr kumimoji="1" lang="ja-JP" altLang="en-US" sz="1400" b="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400" b="0">
                          <a:latin typeface="Arial" panose="020B0604020202020204" pitchFamily="34" charset="0"/>
                          <a:ea typeface="BIZ UDPゴシック" panose="020B0400000000000000" pitchFamily="50" charset="-128"/>
                          <a:cs typeface="Arial" panose="020B0604020202020204" pitchFamily="34" charset="0"/>
                        </a:rPr>
                        <a:t>etc.</a:t>
                      </a:r>
                      <a:endParaRPr kumimoji="1" lang="ja-JP" altLang="en-US" sz="14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高純度</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Ge</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(Tl)</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22998502"/>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エネルギー分解能</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ー</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良</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優</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23175938"/>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測定時間（</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名）</a:t>
                      </a:r>
                      <a:r>
                        <a:rPr kumimoji="1" lang="en-US" altLang="ja-JP" sz="1600" b="0" baseline="30000">
                          <a:latin typeface="Arial" panose="020B0604020202020204" pitchFamily="34" charset="0"/>
                          <a:ea typeface="BIZ UDPゴシック" panose="020B0400000000000000" pitchFamily="50" charset="-128"/>
                          <a:cs typeface="Arial" panose="020B0604020202020204" pitchFamily="34" charset="0"/>
                        </a:rPr>
                        <a:t>※</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baseline="0">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分間</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baseline="0">
                          <a:latin typeface="Arial" panose="020B0604020202020204" pitchFamily="34" charset="0"/>
                          <a:ea typeface="BIZ UDPゴシック" panose="020B0400000000000000" pitchFamily="50" charset="-128"/>
                          <a:cs typeface="Arial" panose="020B0604020202020204" pitchFamily="34" charset="0"/>
                        </a:rPr>
                        <a:t>5</a:t>
                      </a: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分間</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baseline="0">
                          <a:latin typeface="Arial" panose="020B0604020202020204" pitchFamily="34" charset="0"/>
                          <a:ea typeface="BIZ UDPゴシック" panose="020B0400000000000000" pitchFamily="50" charset="-128"/>
                          <a:cs typeface="Arial" panose="020B0604020202020204" pitchFamily="34" charset="0"/>
                        </a:rPr>
                        <a:t>10</a:t>
                      </a: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分間</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52925571"/>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測定人数（</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時間）</a:t>
                      </a:r>
                      <a:endParaRPr kumimoji="1" lang="ja-JP" altLang="en-US" sz="1600" b="0" baseline="3000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baseline="0">
                          <a:latin typeface="Arial" panose="020B0604020202020204" pitchFamily="34" charset="0"/>
                          <a:ea typeface="BIZ UDPゴシック" panose="020B0400000000000000" pitchFamily="50" charset="-128"/>
                          <a:cs typeface="Arial" panose="020B0604020202020204" pitchFamily="34" charset="0"/>
                        </a:rPr>
                        <a:t>20</a:t>
                      </a:r>
                      <a:r>
                        <a:rPr kumimoji="1" lang="ja-JP" altLang="en-US" sz="1600" b="0" baseline="0">
                          <a:latin typeface="Arial" panose="020B0604020202020204" pitchFamily="34" charset="0"/>
                          <a:ea typeface="BIZ UDPゴシック" panose="020B0400000000000000" pitchFamily="50" charset="-128"/>
                          <a:cs typeface="Arial" panose="020B0604020202020204" pitchFamily="34" charset="0"/>
                        </a:rPr>
                        <a:t>人</a:t>
                      </a:r>
                      <a:endParaRPr kumimoji="1" lang="ja-JP" altLang="en-US" sz="1600" b="0">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10</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人</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5</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人</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068347381"/>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コスト</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低</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中</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高</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130917567"/>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操作性</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容易</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やや難（スペクトル測定）</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中（スペクトル測定）</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24726770"/>
                  </a:ext>
                </a:extLst>
              </a:tr>
              <a:tr h="432048">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欠点</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solidFill>
                            <a:srgbClr val="FF0000"/>
                          </a:solidFill>
                          <a:latin typeface="Arial" panose="020B0604020202020204" pitchFamily="34" charset="0"/>
                          <a:ea typeface="BIZ UDPゴシック" panose="020B0400000000000000" pitchFamily="50" charset="-128"/>
                          <a:cs typeface="Arial" panose="020B0604020202020204" pitchFamily="34" charset="0"/>
                        </a:rPr>
                        <a:t>核種同定は困難</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操作性（解析は</a:t>
                      </a:r>
                      <a:r>
                        <a:rPr kumimoji="1" lang="en-US" altLang="ja-JP" sz="1600" b="0">
                          <a:latin typeface="Arial" panose="020B0604020202020204" pitchFamily="34" charset="0"/>
                          <a:ea typeface="BIZ UDPゴシック" panose="020B0400000000000000" pitchFamily="50" charset="-128"/>
                          <a:cs typeface="Arial" panose="020B0604020202020204" pitchFamily="34" charset="0"/>
                        </a:rPr>
                        <a:t>PC</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上）</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移動不可</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18976532"/>
                  </a:ext>
                </a:extLst>
              </a:tr>
              <a:tr h="432048">
                <a:tc>
                  <a:txBody>
                    <a:bodyPr/>
                    <a:lstStyle/>
                    <a:p>
                      <a:pPr algn="ct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用途</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甲状腺</a:t>
                      </a:r>
                      <a:r>
                        <a:rPr kumimoji="1" lang="ja-JP" altLang="en-US" sz="1600" b="0">
                          <a:solidFill>
                            <a:srgbClr val="FF0000"/>
                          </a:solidFill>
                          <a:latin typeface="Arial" panose="020B0604020202020204" pitchFamily="34" charset="0"/>
                          <a:ea typeface="BIZ UDPゴシック" panose="020B0400000000000000" pitchFamily="50" charset="-128"/>
                          <a:cs typeface="Arial" panose="020B0604020202020204" pitchFamily="34" charset="0"/>
                        </a:rPr>
                        <a:t>簡易</a:t>
                      </a: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測定</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ー</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甲状腺</a:t>
                      </a:r>
                      <a:r>
                        <a:rPr kumimoji="1" lang="ja-JP" altLang="en-US" sz="1600" b="0">
                          <a:solidFill>
                            <a:srgbClr val="FF0000"/>
                          </a:solidFill>
                          <a:latin typeface="Arial" panose="020B0604020202020204" pitchFamily="34" charset="0"/>
                          <a:ea typeface="BIZ UDPゴシック" panose="020B0400000000000000" pitchFamily="50" charset="-128"/>
                          <a:cs typeface="Arial" panose="020B0604020202020204" pitchFamily="34" charset="0"/>
                        </a:rPr>
                        <a:t>詳細</a:t>
                      </a:r>
                      <a:r>
                        <a:rPr kumimoji="1" lang="ja-JP" altLang="en-US" sz="1600" b="0">
                          <a:latin typeface="Arial" panose="020B0604020202020204" pitchFamily="34" charset="0"/>
                          <a:ea typeface="BIZ UDPゴシック" panose="020B0400000000000000" pitchFamily="50" charset="-128"/>
                          <a:cs typeface="Arial" panose="020B0604020202020204" pitchFamily="34" charset="0"/>
                        </a:rPr>
                        <a:t>測定</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4714014"/>
                  </a:ext>
                </a:extLst>
              </a:tr>
            </a:tbl>
          </a:graphicData>
        </a:graphic>
      </p:graphicFrame>
      <p:pic>
        <p:nvPicPr>
          <p:cNvPr id="8" name="図 7">
            <a:extLst>
              <a:ext uri="{FF2B5EF4-FFF2-40B4-BE49-F238E27FC236}">
                <a16:creationId xmlns:a16="http://schemas.microsoft.com/office/drawing/2014/main" id="{FB891E99-5E59-F4D3-8E93-CF09515B002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821" b="80000" l="16723" r="87318"/>
                    </a14:imgEffect>
                  </a14:imgLayer>
                </a14:imgProps>
              </a:ext>
              <a:ext uri="{28A0092B-C50C-407E-A947-70E740481C1C}">
                <a14:useLocalDpi xmlns:a14="http://schemas.microsoft.com/office/drawing/2010/main" val="0"/>
              </a:ext>
            </a:extLst>
          </a:blip>
          <a:srcRect l="12904" t="8658" r="8034" b="15885"/>
          <a:stretch/>
        </p:blipFill>
        <p:spPr>
          <a:xfrm flipH="1">
            <a:off x="2576736" y="1411250"/>
            <a:ext cx="2016224" cy="1443211"/>
          </a:xfrm>
          <a:prstGeom prst="rect">
            <a:avLst/>
          </a:prstGeom>
        </p:spPr>
      </p:pic>
      <p:pic>
        <p:nvPicPr>
          <p:cNvPr id="9" name="Picture 3">
            <a:extLst>
              <a:ext uri="{FF2B5EF4-FFF2-40B4-BE49-F238E27FC236}">
                <a16:creationId xmlns:a16="http://schemas.microsoft.com/office/drawing/2014/main" id="{92939C60-28C1-A9EC-14B6-DFD61245F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4184" y="1614593"/>
            <a:ext cx="706631" cy="103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NIRS_2016\業務関係2016\明石先生依頼20160104\放医研対応_内部被ばく測定写真\P1010460.JPG">
            <a:extLst>
              <a:ext uri="{FF2B5EF4-FFF2-40B4-BE49-F238E27FC236}">
                <a16:creationId xmlns:a16="http://schemas.microsoft.com/office/drawing/2014/main" id="{C65ADA94-C83D-FE27-3576-E6636A801DE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3361"/>
          <a:stretch/>
        </p:blipFill>
        <p:spPr bwMode="auto">
          <a:xfrm>
            <a:off x="8048139" y="1447329"/>
            <a:ext cx="1401011" cy="1371054"/>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6906FFF8-8CF2-3B4D-B6CF-EA82C15B9A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5241746" y="1231473"/>
            <a:ext cx="1202575" cy="1853214"/>
          </a:xfrm>
          <a:prstGeom prst="rect">
            <a:avLst/>
          </a:prstGeom>
        </p:spPr>
      </p:pic>
      <p:sp>
        <p:nvSpPr>
          <p:cNvPr id="2" name="テキスト ボックス 1">
            <a:extLst>
              <a:ext uri="{FF2B5EF4-FFF2-40B4-BE49-F238E27FC236}">
                <a16:creationId xmlns:a16="http://schemas.microsoft.com/office/drawing/2014/main" id="{F944E139-7E7A-53B1-884B-CF95BAD24216}"/>
              </a:ext>
            </a:extLst>
          </p:cNvPr>
          <p:cNvSpPr txBox="1"/>
          <p:nvPr/>
        </p:nvSpPr>
        <p:spPr>
          <a:xfrm>
            <a:off x="488504" y="6505599"/>
            <a:ext cx="9084818" cy="276999"/>
          </a:xfrm>
          <a:prstGeom prst="rect">
            <a:avLst/>
          </a:prstGeom>
          <a:noFill/>
        </p:spPr>
        <p:txBody>
          <a:bodyPr wrap="square" rtlCol="0">
            <a:spAutoFit/>
          </a:bodyPr>
          <a:lstStyle/>
          <a:p>
            <a:pPr algn="ctr"/>
            <a:r>
              <a:rPr lang="en-US" altLang="ja-JP" sz="1200" i="0">
                <a:effectLst/>
                <a:latin typeface="Arial" panose="020B0604020202020204" pitchFamily="34" charset="0"/>
                <a:ea typeface="BIZ UDPゴシック" panose="020B0400000000000000" pitchFamily="50" charset="-128"/>
                <a:cs typeface="Arial" panose="020B0604020202020204" pitchFamily="34" charset="0"/>
              </a:rPr>
              <a:t>※</a:t>
            </a:r>
            <a:r>
              <a:rPr lang="ja-JP" altLang="en-US" sz="1200" i="0">
                <a:effectLst/>
                <a:latin typeface="Arial" panose="020B0604020202020204" pitchFamily="34" charset="0"/>
                <a:ea typeface="BIZ UDPゴシック" panose="020B0400000000000000" pitchFamily="50" charset="-128"/>
                <a:cs typeface="Arial" panose="020B0604020202020204" pitchFamily="34" charset="0"/>
              </a:rPr>
              <a:t>測定及び記録に要する時間のみ（簡易除染や波高スペクトルの解析等に要する時間は除く）の</a:t>
            </a:r>
            <a:r>
              <a:rPr lang="ja-JP" altLang="en-US" sz="1200" i="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目安</a:t>
            </a:r>
            <a:r>
              <a:rPr lang="ja-JP" altLang="en-US" sz="1200" i="0">
                <a:effectLst/>
                <a:latin typeface="Arial" panose="020B0604020202020204" pitchFamily="34" charset="0"/>
                <a:ea typeface="BIZ UDPゴシック" panose="020B0400000000000000" pitchFamily="50" charset="-128"/>
                <a:cs typeface="Arial" panose="020B0604020202020204" pitchFamily="34" charset="0"/>
              </a:rPr>
              <a:t>。測定者の経験や技量にも因る。</a:t>
            </a:r>
          </a:p>
        </p:txBody>
      </p:sp>
    </p:spTree>
    <p:extLst>
      <p:ext uri="{BB962C8B-B14F-4D97-AF65-F5344CB8AC3E}">
        <p14:creationId xmlns:p14="http://schemas.microsoft.com/office/powerpoint/2010/main" val="2001002299"/>
      </p:ext>
    </p:extLst>
  </p:cSld>
  <p:clrMapOvr>
    <a:masterClrMapping/>
  </p:clrMapOvr>
  <mc:AlternateContent xmlns:mc="http://schemas.openxmlformats.org/markup-compatibility/2006" xmlns:p14="http://schemas.microsoft.com/office/powerpoint/2010/main">
    <mc:Choice Requires="p14">
      <p:transition spd="slow" p14:dur="800" advClick="0" advTm="1390">
        <p:circle/>
      </p:transition>
    </mc:Choice>
    <mc:Fallback xmlns="">
      <p:transition spd="slow" advClick="0" advTm="139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2B493FC-2E0A-6C34-5E94-F303676A518D}"/>
              </a:ext>
            </a:extLst>
          </p:cNvPr>
          <p:cNvSpPr txBox="1"/>
          <p:nvPr/>
        </p:nvSpPr>
        <p:spPr>
          <a:xfrm>
            <a:off x="704528" y="188640"/>
            <a:ext cx="5703806"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甲状腺中ヨウ素の測定（スペクトロメータ）</a:t>
            </a:r>
          </a:p>
        </p:txBody>
      </p:sp>
      <p:sp>
        <p:nvSpPr>
          <p:cNvPr id="5" name="正方形/長方形 4">
            <a:extLst>
              <a:ext uri="{FF2B5EF4-FFF2-40B4-BE49-F238E27FC236}">
                <a16:creationId xmlns:a16="http://schemas.microsoft.com/office/drawing/2014/main" id="{96D82C1D-E98A-767A-CCBA-F998C28DF738}"/>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A6972BF1-4E48-F462-2D96-1F2E51DF77A3}"/>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955CE041-AB65-C194-30A4-D2288A773ECD}"/>
              </a:ext>
            </a:extLst>
          </p:cNvPr>
          <p:cNvPicPr>
            <a:picLocks noChangeAspect="1"/>
          </p:cNvPicPr>
          <p:nvPr/>
        </p:nvPicPr>
        <p:blipFill rotWithShape="1">
          <a:blip r:embed="rId3"/>
          <a:srcRect l="9959" t="54390" r="28569" b="16770"/>
          <a:stretch/>
        </p:blipFill>
        <p:spPr>
          <a:xfrm>
            <a:off x="508195" y="1057097"/>
            <a:ext cx="4493287" cy="3456384"/>
          </a:xfrm>
          <a:prstGeom prst="rect">
            <a:avLst/>
          </a:prstGeom>
        </p:spPr>
      </p:pic>
      <p:pic>
        <p:nvPicPr>
          <p:cNvPr id="8" name="図 7">
            <a:extLst>
              <a:ext uri="{FF2B5EF4-FFF2-40B4-BE49-F238E27FC236}">
                <a16:creationId xmlns:a16="http://schemas.microsoft.com/office/drawing/2014/main" id="{71D2D63C-C938-9244-1368-E0DECCCE9EC8}"/>
              </a:ext>
            </a:extLst>
          </p:cNvPr>
          <p:cNvPicPr>
            <a:picLocks noChangeAspect="1"/>
          </p:cNvPicPr>
          <p:nvPr/>
        </p:nvPicPr>
        <p:blipFill rotWithShape="1">
          <a:blip r:embed="rId4"/>
          <a:srcRect l="26741" t="13461" r="7521" b="20447"/>
          <a:stretch/>
        </p:blipFill>
        <p:spPr>
          <a:xfrm>
            <a:off x="4997346" y="985088"/>
            <a:ext cx="4509808" cy="3528393"/>
          </a:xfrm>
          <a:prstGeom prst="rect">
            <a:avLst/>
          </a:prstGeom>
        </p:spPr>
      </p:pic>
      <p:pic>
        <p:nvPicPr>
          <p:cNvPr id="9" name="Picture 2" descr="C:\Users\Epson-\Desktop\無題.jpg">
            <a:extLst>
              <a:ext uri="{FF2B5EF4-FFF2-40B4-BE49-F238E27FC236}">
                <a16:creationId xmlns:a16="http://schemas.microsoft.com/office/drawing/2014/main" id="{C9FB7C87-B594-4922-51F0-61A20D259B5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6028" r="72453" b="27945"/>
          <a:stretch/>
        </p:blipFill>
        <p:spPr bwMode="auto">
          <a:xfrm>
            <a:off x="5865578" y="2768174"/>
            <a:ext cx="1393612" cy="102522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824BE2E3-1B54-5443-88C6-E72D12CF546A}"/>
              </a:ext>
            </a:extLst>
          </p:cNvPr>
          <p:cNvSpPr txBox="1"/>
          <p:nvPr/>
        </p:nvSpPr>
        <p:spPr>
          <a:xfrm>
            <a:off x="753010" y="4529445"/>
            <a:ext cx="4176464" cy="369332"/>
          </a:xfrm>
          <a:prstGeom prst="rect">
            <a:avLst/>
          </a:prstGeom>
          <a:noFill/>
        </p:spPr>
        <p:txBody>
          <a:bodyPr wrap="square" rtlCol="0">
            <a:spAutoFit/>
          </a:bodyPr>
          <a:lstStyle/>
          <a:p>
            <a:pPr algn="ctr"/>
            <a:r>
              <a:rPr kumimoji="1" lang="en-US" altLang="ja-JP" err="1">
                <a:solidFill>
                  <a:prstClr val="black"/>
                </a:solidFill>
                <a:latin typeface="Arial" panose="020B0604020202020204" pitchFamily="34" charset="0"/>
                <a:ea typeface="BIZ UDPゴシック" panose="020B0400000000000000" pitchFamily="50" charset="-128"/>
                <a:cs typeface="Arial" panose="020B0604020202020204" pitchFamily="34" charset="0"/>
              </a:rPr>
              <a:t>NaI</a:t>
            </a:r>
            <a:r>
              <a:rPr kumimoji="1" lang="en-US" altLang="ja-JP">
                <a:solidFill>
                  <a:prstClr val="black"/>
                </a:solidFill>
                <a:latin typeface="Arial" panose="020B0604020202020204" pitchFamily="34" charset="0"/>
                <a:ea typeface="BIZ UDPゴシック" panose="020B0400000000000000" pitchFamily="50" charset="-128"/>
                <a:cs typeface="Arial" panose="020B0604020202020204" pitchFamily="34" charset="0"/>
              </a:rPr>
              <a:t>(Tl)</a:t>
            </a:r>
            <a:r>
              <a:rPr kumimoji="1" lang="ja-JP" altLang="en-US">
                <a:solidFill>
                  <a:prstClr val="black"/>
                </a:solidFill>
                <a:latin typeface="Arial" panose="020B0604020202020204" pitchFamily="34" charset="0"/>
                <a:ea typeface="BIZ UDPゴシック" panose="020B0400000000000000" pitchFamily="50" charset="-128"/>
                <a:cs typeface="Arial" panose="020B0604020202020204" pitchFamily="34" charset="0"/>
              </a:rPr>
              <a:t>検出器で得られた波高スペクトル</a:t>
            </a:r>
          </a:p>
        </p:txBody>
      </p:sp>
      <p:sp>
        <p:nvSpPr>
          <p:cNvPr id="11" name="テキスト ボックス 10">
            <a:extLst>
              <a:ext uri="{FF2B5EF4-FFF2-40B4-BE49-F238E27FC236}">
                <a16:creationId xmlns:a16="http://schemas.microsoft.com/office/drawing/2014/main" id="{18D8710C-9248-8FEB-5592-E0A5C7995BDB}"/>
              </a:ext>
            </a:extLst>
          </p:cNvPr>
          <p:cNvSpPr txBox="1"/>
          <p:nvPr/>
        </p:nvSpPr>
        <p:spPr>
          <a:xfrm>
            <a:off x="5289514" y="4504046"/>
            <a:ext cx="4176464" cy="369332"/>
          </a:xfrm>
          <a:prstGeom prst="rect">
            <a:avLst/>
          </a:prstGeom>
          <a:noFill/>
        </p:spPr>
        <p:txBody>
          <a:bodyPr wrap="square" rtlCol="0">
            <a:spAutoFit/>
          </a:bodyPr>
          <a:lstStyle/>
          <a:p>
            <a:pPr algn="ctr"/>
            <a:r>
              <a:rPr kumimoji="1" lang="en-US" altLang="ja-JP" err="1">
                <a:solidFill>
                  <a:prstClr val="black"/>
                </a:solidFill>
                <a:latin typeface="Arial" panose="020B0604020202020204" pitchFamily="34" charset="0"/>
                <a:ea typeface="BIZ UDPゴシック" panose="020B0400000000000000" pitchFamily="50" charset="-128"/>
                <a:cs typeface="Arial" panose="020B0604020202020204" pitchFamily="34" charset="0"/>
              </a:rPr>
              <a:t>HPGe</a:t>
            </a:r>
            <a:r>
              <a:rPr kumimoji="1" lang="ja-JP" altLang="en-US">
                <a:solidFill>
                  <a:prstClr val="black"/>
                </a:solidFill>
                <a:latin typeface="Arial" panose="020B0604020202020204" pitchFamily="34" charset="0"/>
                <a:ea typeface="BIZ UDPゴシック" panose="020B0400000000000000" pitchFamily="50" charset="-128"/>
                <a:cs typeface="Arial" panose="020B0604020202020204" pitchFamily="34" charset="0"/>
              </a:rPr>
              <a:t>検出器で得られた波高スペクトル</a:t>
            </a:r>
          </a:p>
        </p:txBody>
      </p:sp>
      <p:sp>
        <p:nvSpPr>
          <p:cNvPr id="12" name="正方形/長方形 11">
            <a:extLst>
              <a:ext uri="{FF2B5EF4-FFF2-40B4-BE49-F238E27FC236}">
                <a16:creationId xmlns:a16="http://schemas.microsoft.com/office/drawing/2014/main" id="{D739EA9D-FDD8-EBCA-B598-3D28F88984C0}"/>
              </a:ext>
            </a:extLst>
          </p:cNvPr>
          <p:cNvSpPr/>
          <p:nvPr/>
        </p:nvSpPr>
        <p:spPr>
          <a:xfrm>
            <a:off x="2265178" y="3026569"/>
            <a:ext cx="360040" cy="982483"/>
          </a:xfrm>
          <a:prstGeom prst="rect">
            <a:avLst/>
          </a:prstGeom>
          <a:solidFill>
            <a:srgbClr val="FF00FF">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panose="020B0604020202020204" pitchFamily="34" charset="0"/>
              <a:ea typeface="BIZ UDPゴシック" panose="020B0400000000000000" pitchFamily="50" charset="-128"/>
              <a:cs typeface="Arial" panose="020B0604020202020204" pitchFamily="34" charset="0"/>
            </a:endParaRPr>
          </a:p>
        </p:txBody>
      </p:sp>
      <p:cxnSp>
        <p:nvCxnSpPr>
          <p:cNvPr id="13" name="直線矢印コネクタ 12">
            <a:extLst>
              <a:ext uri="{FF2B5EF4-FFF2-40B4-BE49-F238E27FC236}">
                <a16:creationId xmlns:a16="http://schemas.microsoft.com/office/drawing/2014/main" id="{CF63D012-726D-9A70-21E6-ED37818EBADE}"/>
              </a:ext>
            </a:extLst>
          </p:cNvPr>
          <p:cNvCxnSpPr>
            <a:cxnSpLocks/>
          </p:cNvCxnSpPr>
          <p:nvPr/>
        </p:nvCxnSpPr>
        <p:spPr>
          <a:xfrm flipH="1">
            <a:off x="6989941" y="1633160"/>
            <a:ext cx="216024" cy="72008"/>
          </a:xfrm>
          <a:prstGeom prst="straightConnector1">
            <a:avLst/>
          </a:prstGeom>
          <a:noFill/>
          <a:ln w="38100" cap="flat" cmpd="sng" algn="ctr">
            <a:solidFill>
              <a:srgbClr val="FF0000"/>
            </a:solidFill>
            <a:prstDash val="solid"/>
            <a:miter lim="800000"/>
            <a:tailEnd type="triangle"/>
          </a:ln>
          <a:effectLst/>
        </p:spPr>
      </p:cxnSp>
      <p:cxnSp>
        <p:nvCxnSpPr>
          <p:cNvPr id="14" name="直線矢印コネクタ 13">
            <a:extLst>
              <a:ext uri="{FF2B5EF4-FFF2-40B4-BE49-F238E27FC236}">
                <a16:creationId xmlns:a16="http://schemas.microsoft.com/office/drawing/2014/main" id="{C5071A47-107B-37B9-A77A-F5CEE8935757}"/>
              </a:ext>
            </a:extLst>
          </p:cNvPr>
          <p:cNvCxnSpPr>
            <a:cxnSpLocks/>
          </p:cNvCxnSpPr>
          <p:nvPr/>
        </p:nvCxnSpPr>
        <p:spPr>
          <a:xfrm flipH="1">
            <a:off x="6722461" y="2021523"/>
            <a:ext cx="216024" cy="72008"/>
          </a:xfrm>
          <a:prstGeom prst="straightConnector1">
            <a:avLst/>
          </a:prstGeom>
          <a:noFill/>
          <a:ln w="38100" cap="flat" cmpd="sng" algn="ctr">
            <a:solidFill>
              <a:srgbClr val="FF0000"/>
            </a:solidFill>
            <a:prstDash val="solid"/>
            <a:miter lim="800000"/>
            <a:tailEnd type="triangle"/>
          </a:ln>
          <a:effectLst/>
        </p:spPr>
      </p:cxnSp>
      <p:cxnSp>
        <p:nvCxnSpPr>
          <p:cNvPr id="15" name="直線矢印コネクタ 14">
            <a:extLst>
              <a:ext uri="{FF2B5EF4-FFF2-40B4-BE49-F238E27FC236}">
                <a16:creationId xmlns:a16="http://schemas.microsoft.com/office/drawing/2014/main" id="{E3EE7AF3-0346-13E5-DC25-38B929355532}"/>
              </a:ext>
            </a:extLst>
          </p:cNvPr>
          <p:cNvCxnSpPr>
            <a:cxnSpLocks/>
          </p:cNvCxnSpPr>
          <p:nvPr/>
        </p:nvCxnSpPr>
        <p:spPr>
          <a:xfrm flipH="1">
            <a:off x="5979730" y="2054341"/>
            <a:ext cx="216024" cy="72008"/>
          </a:xfrm>
          <a:prstGeom prst="straightConnector1">
            <a:avLst/>
          </a:prstGeom>
          <a:noFill/>
          <a:ln w="38100" cap="flat" cmpd="sng" algn="ctr">
            <a:solidFill>
              <a:srgbClr val="FF0000"/>
            </a:solidFill>
            <a:prstDash val="solid"/>
            <a:miter lim="800000"/>
            <a:tailEnd type="triangle"/>
          </a:ln>
          <a:effectLst/>
        </p:spPr>
      </p:cxnSp>
      <p:cxnSp>
        <p:nvCxnSpPr>
          <p:cNvPr id="16" name="直線矢印コネクタ 15">
            <a:extLst>
              <a:ext uri="{FF2B5EF4-FFF2-40B4-BE49-F238E27FC236}">
                <a16:creationId xmlns:a16="http://schemas.microsoft.com/office/drawing/2014/main" id="{F5FC396D-B670-9B9E-8EBB-9822CAB47D56}"/>
              </a:ext>
            </a:extLst>
          </p:cNvPr>
          <p:cNvCxnSpPr>
            <a:cxnSpLocks/>
          </p:cNvCxnSpPr>
          <p:nvPr/>
        </p:nvCxnSpPr>
        <p:spPr>
          <a:xfrm flipH="1">
            <a:off x="8249378" y="2643609"/>
            <a:ext cx="216024" cy="72008"/>
          </a:xfrm>
          <a:prstGeom prst="straightConnector1">
            <a:avLst/>
          </a:prstGeom>
          <a:noFill/>
          <a:ln w="38100" cap="flat" cmpd="sng" algn="ctr">
            <a:solidFill>
              <a:srgbClr val="FF0000"/>
            </a:solidFill>
            <a:prstDash val="solid"/>
            <a:miter lim="800000"/>
            <a:tailEnd type="triangle"/>
          </a:ln>
          <a:effectLst/>
        </p:spPr>
      </p:cxnSp>
      <p:cxnSp>
        <p:nvCxnSpPr>
          <p:cNvPr id="17" name="直線矢印コネクタ 16">
            <a:extLst>
              <a:ext uri="{FF2B5EF4-FFF2-40B4-BE49-F238E27FC236}">
                <a16:creationId xmlns:a16="http://schemas.microsoft.com/office/drawing/2014/main" id="{CBD7527C-A2FD-C7FE-75A2-A5D8B8D52485}"/>
              </a:ext>
            </a:extLst>
          </p:cNvPr>
          <p:cNvCxnSpPr>
            <a:cxnSpLocks/>
          </p:cNvCxnSpPr>
          <p:nvPr/>
        </p:nvCxnSpPr>
        <p:spPr>
          <a:xfrm flipH="1">
            <a:off x="7953810" y="2353240"/>
            <a:ext cx="216024" cy="72008"/>
          </a:xfrm>
          <a:prstGeom prst="straightConnector1">
            <a:avLst/>
          </a:prstGeom>
          <a:noFill/>
          <a:ln w="38100" cap="flat" cmpd="sng" algn="ctr">
            <a:solidFill>
              <a:srgbClr val="FF0000"/>
            </a:solidFill>
            <a:prstDash val="solid"/>
            <a:miter lim="800000"/>
            <a:tailEnd type="triangle"/>
          </a:ln>
          <a:effectLst/>
        </p:spPr>
      </p:cxnSp>
      <p:sp>
        <p:nvSpPr>
          <p:cNvPr id="18" name="テキスト ボックス 17">
            <a:extLst>
              <a:ext uri="{FF2B5EF4-FFF2-40B4-BE49-F238E27FC236}">
                <a16:creationId xmlns:a16="http://schemas.microsoft.com/office/drawing/2014/main" id="{788A2B24-12BD-6F1E-09C0-479EA82A38F7}"/>
              </a:ext>
            </a:extLst>
          </p:cNvPr>
          <p:cNvSpPr txBox="1"/>
          <p:nvPr/>
        </p:nvSpPr>
        <p:spPr>
          <a:xfrm>
            <a:off x="657476" y="5157192"/>
            <a:ext cx="8688012" cy="461665"/>
          </a:xfrm>
          <a:prstGeom prst="rect">
            <a:avLst/>
          </a:prstGeom>
          <a:noFill/>
        </p:spPr>
        <p:txBody>
          <a:bodyPr wrap="square" rtlCol="0">
            <a:spAutoFit/>
          </a:bodyPr>
          <a:lstStyle/>
          <a:p>
            <a:pPr algn="ctr"/>
            <a:r>
              <a:rPr kumimoji="1" lang="ja-JP" altLang="en-US" sz="2400">
                <a:solidFill>
                  <a:srgbClr val="FF0000"/>
                </a:solidFill>
                <a:latin typeface="Arial" panose="020B0604020202020204" pitchFamily="34" charset="0"/>
                <a:ea typeface="BIZ UDPゴシック" panose="020B0400000000000000" pitchFamily="50" charset="-128"/>
                <a:cs typeface="Arial" panose="020B0604020202020204" pitchFamily="34" charset="0"/>
              </a:rPr>
              <a:t>スペクトロメータで測定すれば核種が同定できる。</a:t>
            </a:r>
          </a:p>
        </p:txBody>
      </p:sp>
      <p:sp>
        <p:nvSpPr>
          <p:cNvPr id="19" name="テキスト ボックス 18">
            <a:extLst>
              <a:ext uri="{FF2B5EF4-FFF2-40B4-BE49-F238E27FC236}">
                <a16:creationId xmlns:a16="http://schemas.microsoft.com/office/drawing/2014/main" id="{A8635B7B-36CB-C031-1DF6-BBCEDFB73120}"/>
              </a:ext>
            </a:extLst>
          </p:cNvPr>
          <p:cNvSpPr txBox="1"/>
          <p:nvPr/>
        </p:nvSpPr>
        <p:spPr>
          <a:xfrm>
            <a:off x="1991489" y="2137216"/>
            <a:ext cx="1021433" cy="553998"/>
          </a:xfrm>
          <a:prstGeom prst="rect">
            <a:avLst/>
          </a:prstGeom>
          <a:noFill/>
        </p:spPr>
        <p:txBody>
          <a:bodyPr wrap="none" rtlCol="0">
            <a:spAutoFit/>
          </a:bodyPr>
          <a:lstStyle/>
          <a:p>
            <a:pPr algn="ctr"/>
            <a:r>
              <a:rPr kumimoji="1" lang="en-US" altLang="ja-JP" sz="1600" b="1" baseline="30000">
                <a:solidFill>
                  <a:srgbClr val="FF0000"/>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I</a:t>
            </a:r>
          </a:p>
          <a:p>
            <a:pPr algn="ctr"/>
            <a:r>
              <a:rPr kumimoji="1" lang="ja-JP" altLang="en-US" sz="1400">
                <a:solidFill>
                  <a:srgbClr val="FF0000"/>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400">
                <a:solidFill>
                  <a:srgbClr val="FF0000"/>
                </a:solidFill>
                <a:latin typeface="Arial" panose="020B0604020202020204" pitchFamily="34" charset="0"/>
                <a:ea typeface="BIZ UDPゴシック" panose="020B0400000000000000" pitchFamily="50" charset="-128"/>
                <a:cs typeface="Arial" panose="020B0604020202020204" pitchFamily="34" charset="0"/>
              </a:rPr>
              <a:t>364 keV</a:t>
            </a:r>
            <a:r>
              <a:rPr kumimoji="1" lang="ja-JP" altLang="en-US" sz="1400">
                <a:solidFill>
                  <a:srgbClr val="FF0000"/>
                </a:solidFill>
                <a:latin typeface="Arial" panose="020B0604020202020204" pitchFamily="34" charset="0"/>
                <a:ea typeface="BIZ UDPゴシック" panose="020B0400000000000000" pitchFamily="50" charset="-128"/>
                <a:cs typeface="Arial" panose="020B0604020202020204" pitchFamily="34" charset="0"/>
              </a:rPr>
              <a:t>）</a:t>
            </a:r>
          </a:p>
        </p:txBody>
      </p:sp>
      <p:cxnSp>
        <p:nvCxnSpPr>
          <p:cNvPr id="20" name="直線矢印コネクタ 19">
            <a:extLst>
              <a:ext uri="{FF2B5EF4-FFF2-40B4-BE49-F238E27FC236}">
                <a16:creationId xmlns:a16="http://schemas.microsoft.com/office/drawing/2014/main" id="{2E198F56-1D2C-BCF5-B15D-85BB1ECA8C53}"/>
              </a:ext>
            </a:extLst>
          </p:cNvPr>
          <p:cNvCxnSpPr/>
          <p:nvPr/>
        </p:nvCxnSpPr>
        <p:spPr>
          <a:xfrm>
            <a:off x="2481202" y="2679613"/>
            <a:ext cx="0" cy="3309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7DFC419-6BAA-6471-29B1-FD75E0A5E6F8}"/>
              </a:ext>
            </a:extLst>
          </p:cNvPr>
          <p:cNvSpPr txBox="1"/>
          <p:nvPr/>
        </p:nvSpPr>
        <p:spPr>
          <a:xfrm>
            <a:off x="776536" y="6551766"/>
            <a:ext cx="8496944" cy="261610"/>
          </a:xfrm>
          <a:prstGeom prst="rect">
            <a:avLst/>
          </a:prstGeom>
          <a:noFill/>
        </p:spPr>
        <p:txBody>
          <a:bodyPr wrap="square" rtlCol="0">
            <a:spAutoFit/>
          </a:bodyPr>
          <a:lstStyle/>
          <a:p>
            <a:pPr algn="ctr"/>
            <a:r>
              <a:rPr kumimoji="1"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Kurihara et al. NIRS-M-252. 2012; Kurihara et al. J. </a:t>
            </a:r>
            <a:r>
              <a:rPr kumimoji="1" lang="en-US" altLang="ja-JP" sz="1050" err="1">
                <a:solidFill>
                  <a:srgbClr val="3A4D5B"/>
                </a:solidFill>
                <a:latin typeface="Arial" panose="020B0604020202020204" pitchFamily="34" charset="0"/>
                <a:ea typeface="BIZ UDPゴシック" panose="020B0400000000000000" pitchFamily="50" charset="-128"/>
                <a:cs typeface="Arial" panose="020B0604020202020204" pitchFamily="34" charset="0"/>
              </a:rPr>
              <a:t>Nucl</a:t>
            </a:r>
            <a:r>
              <a:rPr kumimoji="1"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 Sci. Technol. 2013.</a:t>
            </a:r>
          </a:p>
        </p:txBody>
      </p:sp>
      <p:cxnSp>
        <p:nvCxnSpPr>
          <p:cNvPr id="22" name="直線コネクタ 21">
            <a:extLst>
              <a:ext uri="{FF2B5EF4-FFF2-40B4-BE49-F238E27FC236}">
                <a16:creationId xmlns:a16="http://schemas.microsoft.com/office/drawing/2014/main" id="{BFBFEAC8-4859-8F66-2E34-E5257C7D198B}"/>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166966"/>
      </p:ext>
    </p:extLst>
  </p:cSld>
  <p:clrMapOvr>
    <a:masterClrMapping/>
  </p:clrMapOvr>
  <mc:AlternateContent xmlns:mc="http://schemas.openxmlformats.org/markup-compatibility/2006" xmlns:p14="http://schemas.microsoft.com/office/powerpoint/2010/main">
    <mc:Choice Requires="p14">
      <p:transition spd="slow" p14:dur="800" advTm="540">
        <p:circle/>
      </p:transition>
    </mc:Choice>
    <mc:Fallback xmlns="">
      <p:transition spd="slow" advTm="54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8B3183A-55EE-64A9-D1AA-B137D73B17D8}"/>
              </a:ext>
            </a:extLst>
          </p:cNvPr>
          <p:cNvSpPr txBox="1"/>
          <p:nvPr/>
        </p:nvSpPr>
        <p:spPr>
          <a:xfrm>
            <a:off x="704528" y="188640"/>
            <a:ext cx="5192447"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甲状腺測定に用いる校正用ファントム</a:t>
            </a:r>
          </a:p>
        </p:txBody>
      </p:sp>
      <p:sp>
        <p:nvSpPr>
          <p:cNvPr id="5" name="正方形/長方形 4">
            <a:extLst>
              <a:ext uri="{FF2B5EF4-FFF2-40B4-BE49-F238E27FC236}">
                <a16:creationId xmlns:a16="http://schemas.microsoft.com/office/drawing/2014/main" id="{A2C6E8A8-372F-D00F-7A31-D26A4BA6B2AA}"/>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EC1BBD1-E6FB-BA36-1D82-AE9F5F3D372B}"/>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709D4AC5-340A-A2E0-3339-98440386B0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892" y="764704"/>
            <a:ext cx="2732303" cy="2743200"/>
          </a:xfrm>
          <a:prstGeom prst="rect">
            <a:avLst/>
          </a:prstGeom>
        </p:spPr>
      </p:pic>
      <p:pic>
        <p:nvPicPr>
          <p:cNvPr id="8" name="図 7">
            <a:extLst>
              <a:ext uri="{FF2B5EF4-FFF2-40B4-BE49-F238E27FC236}">
                <a16:creationId xmlns:a16="http://schemas.microsoft.com/office/drawing/2014/main" id="{BD23CE88-7BA1-CB35-87C8-BC2220135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117" t="26500" r="7789" b="19425"/>
          <a:stretch/>
        </p:blipFill>
        <p:spPr>
          <a:xfrm>
            <a:off x="2585116" y="2453448"/>
            <a:ext cx="629999" cy="942992"/>
          </a:xfrm>
          <a:prstGeom prst="rect">
            <a:avLst/>
          </a:prstGeom>
          <a:ln w="19050">
            <a:solidFill>
              <a:schemeClr val="bg1"/>
            </a:solidFill>
          </a:ln>
        </p:spPr>
      </p:pic>
      <p:pic>
        <p:nvPicPr>
          <p:cNvPr id="9" name="Picture 3" descr="I:\NIRS\NIRS_2016\業務関係2016\【甲状腺ファントム写真】\オリンスファントム\P1080644.JPG">
            <a:extLst>
              <a:ext uri="{FF2B5EF4-FFF2-40B4-BE49-F238E27FC236}">
                <a16:creationId xmlns:a16="http://schemas.microsoft.com/office/drawing/2014/main" id="{BE8194D9-901C-2C31-78C2-0432EF9A40C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49212" y="779810"/>
            <a:ext cx="3637459" cy="2728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NIRS\NIRS_2016\業務関係2016\【甲状腺ファントム写真】\オリンスファントム\P1080654.JPG">
            <a:extLst>
              <a:ext uri="{FF2B5EF4-FFF2-40B4-BE49-F238E27FC236}">
                <a16:creationId xmlns:a16="http://schemas.microsoft.com/office/drawing/2014/main" id="{5A46CAC1-8C58-12A2-F2F1-D063065C5A6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875" t="14070" r="23798" b="13000"/>
          <a:stretch/>
        </p:blipFill>
        <p:spPr bwMode="auto">
          <a:xfrm>
            <a:off x="6113508" y="908720"/>
            <a:ext cx="874054" cy="96912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D214E780-61C9-62B0-9313-E12A25ACD23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228544" y="779810"/>
            <a:ext cx="2281875" cy="2702808"/>
          </a:xfrm>
          <a:prstGeom prst="rect">
            <a:avLst/>
          </a:prstGeom>
        </p:spPr>
      </p:pic>
      <p:sp>
        <p:nvSpPr>
          <p:cNvPr id="12" name="テキスト ボックス 11">
            <a:extLst>
              <a:ext uri="{FF2B5EF4-FFF2-40B4-BE49-F238E27FC236}">
                <a16:creationId xmlns:a16="http://schemas.microsoft.com/office/drawing/2014/main" id="{CB6F396B-7375-2FAF-B0A5-1AAE682F188E}"/>
              </a:ext>
            </a:extLst>
          </p:cNvPr>
          <p:cNvSpPr txBox="1"/>
          <p:nvPr/>
        </p:nvSpPr>
        <p:spPr>
          <a:xfrm>
            <a:off x="365403" y="3501008"/>
            <a:ext cx="2732303" cy="769441"/>
          </a:xfrm>
          <a:prstGeom prst="rect">
            <a:avLst/>
          </a:prstGeom>
          <a:noFill/>
        </p:spPr>
        <p:txBody>
          <a:bodyPr wrap="square" rtlCol="0">
            <a:spAutoFit/>
          </a:bodyPr>
          <a:lstStyle/>
          <a:p>
            <a:pPr algn="ctr"/>
            <a:r>
              <a:rPr lang="ja-JP" altLang="en-US" b="1">
                <a:latin typeface="Arial" panose="020B0604020202020204" pitchFamily="34" charset="0"/>
                <a:ea typeface="BIZ UDPゴシック" panose="020B0400000000000000" pitchFamily="50" charset="-128"/>
                <a:cs typeface="Arial" panose="020B0604020202020204" pitchFamily="34" charset="0"/>
              </a:rPr>
              <a:t>頸部ファントム</a:t>
            </a:r>
            <a:endParaRPr lang="en-US" altLang="ja-JP" b="1">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1400">
                <a:latin typeface="Arial" panose="020B0604020202020204" pitchFamily="34" charset="0"/>
                <a:ea typeface="BIZ UDPゴシック" panose="020B0400000000000000" pitchFamily="50" charset="-128"/>
                <a:cs typeface="Arial" panose="020B0604020202020204" pitchFamily="34" charset="0"/>
              </a:rPr>
              <a:t>京都科学製</a:t>
            </a:r>
            <a:r>
              <a:rPr lang="en-US" altLang="ja-JP" sz="1400">
                <a:latin typeface="Arial" panose="020B0604020202020204" pitchFamily="34" charset="0"/>
                <a:ea typeface="BIZ UDPゴシック" panose="020B0400000000000000" pitchFamily="50" charset="-128"/>
                <a:cs typeface="Arial" panose="020B0604020202020204" pitchFamily="34" charset="0"/>
              </a:rPr>
              <a:t> </a:t>
            </a:r>
          </a:p>
          <a:p>
            <a:pPr algn="ctr"/>
            <a:r>
              <a:rPr lang="en-US" altLang="ja-JP" sz="1200">
                <a:latin typeface="Arial" panose="020B0604020202020204" pitchFamily="34" charset="0"/>
                <a:ea typeface="BIZ UDPゴシック" panose="020B0400000000000000" pitchFamily="50" charset="-128"/>
                <a:cs typeface="Arial" panose="020B0604020202020204" pitchFamily="34" charset="0"/>
              </a:rPr>
              <a:t>Ref. ICRU 48 (1992).</a:t>
            </a:r>
            <a:endParaRPr lang="en-US" altLang="ja-JP" sz="1400">
              <a:latin typeface="Arial" panose="020B0604020202020204" pitchFamily="34" charset="0"/>
              <a:ea typeface="BIZ UDPゴシック" panose="020B0400000000000000"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30BED58A-0392-3768-15E7-8A19569D7C4E}"/>
              </a:ext>
            </a:extLst>
          </p:cNvPr>
          <p:cNvSpPr txBox="1"/>
          <p:nvPr/>
        </p:nvSpPr>
        <p:spPr>
          <a:xfrm>
            <a:off x="3377204" y="3501008"/>
            <a:ext cx="3709467" cy="738664"/>
          </a:xfrm>
          <a:prstGeom prst="rect">
            <a:avLst/>
          </a:prstGeom>
          <a:noFill/>
        </p:spPr>
        <p:txBody>
          <a:bodyPr wrap="square" rtlCol="0">
            <a:spAutoFit/>
          </a:bodyPr>
          <a:lstStyle/>
          <a:p>
            <a:pPr algn="ctr"/>
            <a:r>
              <a:rPr lang="en-US" altLang="ja-JP" b="1">
                <a:latin typeface="Arial" panose="020B0604020202020204" pitchFamily="34" charset="0"/>
                <a:ea typeface="BIZ UDPゴシック" panose="020B0400000000000000" pitchFamily="50" charset="-128"/>
                <a:cs typeface="Arial" panose="020B0604020202020204" pitchFamily="34" charset="0"/>
              </a:rPr>
              <a:t>ORINS</a:t>
            </a:r>
            <a:r>
              <a:rPr lang="ja-JP" altLang="en-US" b="1">
                <a:latin typeface="Arial" panose="020B0604020202020204" pitchFamily="34" charset="0"/>
                <a:ea typeface="BIZ UDPゴシック" panose="020B0400000000000000" pitchFamily="50" charset="-128"/>
                <a:cs typeface="Arial" panose="020B0604020202020204" pitchFamily="34" charset="0"/>
              </a:rPr>
              <a:t>ファントム</a:t>
            </a:r>
            <a:endParaRPr lang="en-US" altLang="ja-JP" b="1">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sz="1200">
                <a:latin typeface="Arial" panose="020B0604020202020204" pitchFamily="34" charset="0"/>
                <a:ea typeface="BIZ UDPゴシック" panose="020B0400000000000000" pitchFamily="50" charset="-128"/>
                <a:cs typeface="Arial" panose="020B0604020202020204" pitchFamily="34" charset="0"/>
              </a:rPr>
              <a:t>Ref. ORINS-19 Thyroid radioiodine uptake measurement (1959).</a:t>
            </a:r>
          </a:p>
        </p:txBody>
      </p:sp>
      <p:sp>
        <p:nvSpPr>
          <p:cNvPr id="14" name="テキスト ボックス 13">
            <a:extLst>
              <a:ext uri="{FF2B5EF4-FFF2-40B4-BE49-F238E27FC236}">
                <a16:creationId xmlns:a16="http://schemas.microsoft.com/office/drawing/2014/main" id="{9F83F712-E633-6025-FF58-F764A01A859D}"/>
              </a:ext>
            </a:extLst>
          </p:cNvPr>
          <p:cNvSpPr txBox="1"/>
          <p:nvPr/>
        </p:nvSpPr>
        <p:spPr>
          <a:xfrm>
            <a:off x="7163008" y="3514313"/>
            <a:ext cx="2294394" cy="738664"/>
          </a:xfrm>
          <a:prstGeom prst="rect">
            <a:avLst/>
          </a:prstGeom>
          <a:noFill/>
        </p:spPr>
        <p:txBody>
          <a:bodyPr wrap="square" rtlCol="0">
            <a:spAutoFit/>
          </a:bodyPr>
          <a:lstStyle/>
          <a:p>
            <a:pPr algn="ctr"/>
            <a:r>
              <a:rPr lang="en-US" altLang="ja-JP" b="1">
                <a:latin typeface="Arial" panose="020B0604020202020204" pitchFamily="34" charset="0"/>
                <a:ea typeface="BIZ UDPゴシック" panose="020B0400000000000000" pitchFamily="50" charset="-128"/>
                <a:cs typeface="Arial" panose="020B0604020202020204" pitchFamily="34" charset="0"/>
              </a:rPr>
              <a:t>ANSI</a:t>
            </a:r>
            <a:r>
              <a:rPr lang="ja-JP" altLang="en-US" b="1">
                <a:latin typeface="Arial" panose="020B0604020202020204" pitchFamily="34" charset="0"/>
                <a:ea typeface="BIZ UDPゴシック" panose="020B0400000000000000" pitchFamily="50" charset="-128"/>
                <a:cs typeface="Arial" panose="020B0604020202020204" pitchFamily="34" charset="0"/>
              </a:rPr>
              <a:t>ファントム</a:t>
            </a:r>
            <a:endParaRPr lang="en-US" altLang="ja-JP" b="1">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sz="1200">
                <a:latin typeface="Arial" panose="020B0604020202020204" pitchFamily="34" charset="0"/>
                <a:ea typeface="BIZ UDPゴシック" panose="020B0400000000000000" pitchFamily="50" charset="-128"/>
                <a:cs typeface="Arial" panose="020B0604020202020204" pitchFamily="34" charset="0"/>
              </a:rPr>
              <a:t>Ref. ANSI N44.3-1973, ANSI/HPS N13.44-2014</a:t>
            </a:r>
          </a:p>
        </p:txBody>
      </p:sp>
      <p:pic>
        <p:nvPicPr>
          <p:cNvPr id="15" name="Picture 2" descr="I:\NIRS\NIRS_2017\【規制庁】甲状腺\IMG_20161025_122035_modif.jpg">
            <a:extLst>
              <a:ext uri="{FF2B5EF4-FFF2-40B4-BE49-F238E27FC236}">
                <a16:creationId xmlns:a16="http://schemas.microsoft.com/office/drawing/2014/main" id="{BA2389EB-E4F5-197B-55EF-EE559EC5C3B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46569" y="4296709"/>
            <a:ext cx="6955738" cy="186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0EB6F80C-0579-8D18-756A-A570670F10FA}"/>
              </a:ext>
            </a:extLst>
          </p:cNvPr>
          <p:cNvSpPr txBox="1"/>
          <p:nvPr/>
        </p:nvSpPr>
        <p:spPr>
          <a:xfrm>
            <a:off x="3639283" y="5949280"/>
            <a:ext cx="2770310" cy="553998"/>
          </a:xfrm>
          <a:prstGeom prst="rect">
            <a:avLst/>
          </a:prstGeom>
          <a:noFill/>
        </p:spPr>
        <p:txBody>
          <a:bodyPr wrap="none" rtlCol="0">
            <a:spAutoFit/>
          </a:bodyPr>
          <a:lstStyle/>
          <a:p>
            <a:pPr algn="ctr"/>
            <a:r>
              <a:rPr lang="ja-JP" altLang="en-US" b="1">
                <a:latin typeface="Arial" panose="020B0604020202020204" pitchFamily="34" charset="0"/>
                <a:ea typeface="BIZ UDPゴシック" panose="020B0400000000000000" pitchFamily="50" charset="-128"/>
                <a:cs typeface="Arial" panose="020B0604020202020204" pitchFamily="34" charset="0"/>
              </a:rPr>
              <a:t>年齢別甲状腺ファントム</a:t>
            </a:r>
            <a:endParaRPr lang="en-US" altLang="ja-JP" b="1">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sz="1200" err="1">
                <a:latin typeface="Arial" panose="020B0604020202020204" pitchFamily="34" charset="0"/>
                <a:ea typeface="BIZ UDPゴシック" panose="020B0400000000000000" pitchFamily="50" charset="-128"/>
                <a:cs typeface="Arial" panose="020B0604020202020204" pitchFamily="34" charset="0"/>
              </a:rPr>
              <a:t>Beaumon</a:t>
            </a:r>
            <a:r>
              <a:rPr lang="en-US" altLang="ja-JP" sz="1200">
                <a:latin typeface="Arial" panose="020B0604020202020204" pitchFamily="34" charset="0"/>
                <a:ea typeface="BIZ UDPゴシック" panose="020B0400000000000000" pitchFamily="50" charset="-128"/>
                <a:cs typeface="Arial" panose="020B0604020202020204" pitchFamily="34" charset="0"/>
              </a:rPr>
              <a:t> et al. Phys Med Biol. (2017)</a:t>
            </a:r>
            <a:endParaRPr kumimoji="1" lang="ja-JP" altLang="en-US" sz="1200">
              <a:latin typeface="Arial" panose="020B0604020202020204" pitchFamily="34" charset="0"/>
              <a:ea typeface="BIZ UDPゴシック" panose="020B0400000000000000"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F5E42FE1-E5E9-0C31-FA10-44F9DE487CA9}"/>
              </a:ext>
            </a:extLst>
          </p:cNvPr>
          <p:cNvSpPr txBox="1"/>
          <p:nvPr/>
        </p:nvSpPr>
        <p:spPr>
          <a:xfrm>
            <a:off x="704528" y="6578607"/>
            <a:ext cx="8688012" cy="261610"/>
          </a:xfrm>
          <a:prstGeom prst="rect">
            <a:avLst/>
          </a:prstGeom>
          <a:noFill/>
        </p:spPr>
        <p:txBody>
          <a:bodyPr wrap="square" rtlCol="0">
            <a:spAutoFit/>
          </a:bodyPr>
          <a:lstStyle/>
          <a:p>
            <a:pPr algn="ctr"/>
            <a:r>
              <a:rPr lang="en-US" altLang="ja-JP"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a:t>
            </a:r>
            <a:r>
              <a:rPr lang="ja-JP" altLang="en-US"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スライド上部の頸部ファントム，</a:t>
            </a:r>
            <a:r>
              <a:rPr lang="en-US" altLang="ja-JP"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ORINS</a:t>
            </a:r>
            <a:r>
              <a:rPr lang="ja-JP" altLang="en-US"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ファントム，及び，</a:t>
            </a:r>
            <a:r>
              <a:rPr lang="en-US" altLang="ja-JP"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ANSI</a:t>
            </a:r>
            <a:r>
              <a:rPr lang="ja-JP" altLang="en-US" sz="11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rPr>
              <a:t>ファントムの写真は量研機構で所有</a:t>
            </a:r>
          </a:p>
        </p:txBody>
      </p:sp>
      <p:cxnSp>
        <p:nvCxnSpPr>
          <p:cNvPr id="17" name="直線コネクタ 16">
            <a:extLst>
              <a:ext uri="{FF2B5EF4-FFF2-40B4-BE49-F238E27FC236}">
                <a16:creationId xmlns:a16="http://schemas.microsoft.com/office/drawing/2014/main" id="{FBEDACA3-F9BC-EEAA-3E49-AD7832D46186}"/>
              </a:ext>
            </a:extLst>
          </p:cNvPr>
          <p:cNvCxnSpPr>
            <a:cxnSpLocks/>
          </p:cNvCxnSpPr>
          <p:nvPr/>
        </p:nvCxnSpPr>
        <p:spPr>
          <a:xfrm>
            <a:off x="272480" y="6578607"/>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748124"/>
      </p:ext>
    </p:extLst>
  </p:cSld>
  <p:clrMapOvr>
    <a:masterClrMapping/>
  </p:clrMapOvr>
  <mc:AlternateContent xmlns:mc="http://schemas.openxmlformats.org/markup-compatibility/2006" xmlns:p14="http://schemas.microsoft.com/office/powerpoint/2010/main">
    <mc:Choice Requires="p14">
      <p:transition spd="slow" p14:dur="800" advTm="1030">
        <p:circle/>
      </p:transition>
    </mc:Choice>
    <mc:Fallback xmlns="">
      <p:transition spd="slow" advTm="1030">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06470F6-E355-3C28-725F-E9920ED82D73}"/>
              </a:ext>
            </a:extLst>
          </p:cNvPr>
          <p:cNvSpPr txBox="1"/>
          <p:nvPr/>
        </p:nvSpPr>
        <p:spPr>
          <a:xfrm>
            <a:off x="704528" y="188640"/>
            <a:ext cx="5056192"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甲状腺測定から線量評価までの手順</a:t>
            </a:r>
          </a:p>
        </p:txBody>
      </p:sp>
      <p:sp>
        <p:nvSpPr>
          <p:cNvPr id="5" name="正方形/長方形 4">
            <a:extLst>
              <a:ext uri="{FF2B5EF4-FFF2-40B4-BE49-F238E27FC236}">
                <a16:creationId xmlns:a16="http://schemas.microsoft.com/office/drawing/2014/main" id="{03F5E594-678A-E56E-5CD3-CB70FB1F805D}"/>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50A28B17-7275-78CD-3502-A723D9A66F19}"/>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28092720-721D-09F1-C379-EE340FD594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22" t="5619" r="14627" b="7838"/>
          <a:stretch/>
        </p:blipFill>
        <p:spPr>
          <a:xfrm>
            <a:off x="721609" y="4916760"/>
            <a:ext cx="1373003" cy="1378479"/>
          </a:xfrm>
          <a:prstGeom prst="rect">
            <a:avLst/>
          </a:prstGeom>
        </p:spPr>
      </p:pic>
      <p:pic>
        <p:nvPicPr>
          <p:cNvPr id="8" name="Picture 2" descr="I:\NIRS_2016\業務関係2016\明石先生依頼20160104\放医研対応_内部被ばく測定写真\P1010460.JPG">
            <a:extLst>
              <a:ext uri="{FF2B5EF4-FFF2-40B4-BE49-F238E27FC236}">
                <a16:creationId xmlns:a16="http://schemas.microsoft.com/office/drawing/2014/main" id="{A3ECD4B4-DF10-4CC2-8A9A-AF14B0ED00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361"/>
          <a:stretch/>
        </p:blipFill>
        <p:spPr bwMode="auto">
          <a:xfrm>
            <a:off x="2604766" y="1361266"/>
            <a:ext cx="249168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76375509-8BF0-01F1-C3C1-25C8457F5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36" y="1361266"/>
            <a:ext cx="1662331"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B1E6BC09-0E37-2D57-4C1B-55827CBE2321}"/>
              </a:ext>
            </a:extLst>
          </p:cNvPr>
          <p:cNvSpPr txBox="1"/>
          <p:nvPr/>
        </p:nvSpPr>
        <p:spPr>
          <a:xfrm>
            <a:off x="984696" y="3837013"/>
            <a:ext cx="3637534" cy="369332"/>
          </a:xfrm>
          <a:prstGeom prst="rect">
            <a:avLst/>
          </a:prstGeom>
          <a:noFill/>
        </p:spPr>
        <p:txBody>
          <a:bodyPr wrap="none" rtlCol="0">
            <a:spAutoFit/>
          </a:bodyPr>
          <a:lstStyle/>
          <a:p>
            <a:pPr algn="ctr"/>
            <a:r>
              <a:rPr kumimoji="1" lang="ja-JP" altLang="en-US">
                <a:solidFill>
                  <a:srgbClr val="C00000"/>
                </a:solidFill>
                <a:latin typeface="Arial" panose="020B0604020202020204" pitchFamily="34" charset="0"/>
                <a:ea typeface="BIZ UDPゴシック" panose="020B0400000000000000" pitchFamily="50" charset="-128"/>
                <a:cs typeface="Arial" panose="020B0604020202020204" pitchFamily="34" charset="0"/>
              </a:rPr>
              <a:t>甲状腺モニタ</a:t>
            </a:r>
            <a:r>
              <a:rPr kumimoji="1" lang="ja-JP" altLang="en-US" sz="1400">
                <a:solidFill>
                  <a:srgbClr val="C00000"/>
                </a:solidFill>
                <a:latin typeface="Arial" panose="020B0604020202020204" pitchFamily="34" charset="0"/>
                <a:ea typeface="BIZ UDPゴシック" panose="020B0400000000000000" pitchFamily="50" charset="-128"/>
                <a:cs typeface="Arial" panose="020B0604020202020204" pitchFamily="34" charset="0"/>
              </a:rPr>
              <a:t>（量研機構で所有するもの）</a:t>
            </a:r>
            <a:endParaRPr kumimoji="1" lang="ja-JP" altLang="en-US">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FB0DEAFF-CC32-DCB1-7D24-9526BB94942F}"/>
              </a:ext>
            </a:extLst>
          </p:cNvPr>
          <p:cNvSpPr txBox="1"/>
          <p:nvPr/>
        </p:nvSpPr>
        <p:spPr>
          <a:xfrm>
            <a:off x="993298" y="6356920"/>
            <a:ext cx="1689886" cy="338554"/>
          </a:xfrm>
          <a:prstGeom prst="rect">
            <a:avLst/>
          </a:prstGeom>
          <a:noFill/>
        </p:spPr>
        <p:txBody>
          <a:bodyPr wrap="none" rtlCol="0">
            <a:spAutoFit/>
          </a:bodyPr>
          <a:lstStyle/>
          <a:p>
            <a:pPr algn="ctr"/>
            <a:r>
              <a:rPr kumimoji="1" lang="ja-JP" altLang="en-US" sz="1600">
                <a:solidFill>
                  <a:srgbClr val="C00000"/>
                </a:solidFill>
                <a:latin typeface="Arial" panose="020B0604020202020204" pitchFamily="34" charset="0"/>
                <a:ea typeface="BIZ UDPゴシック" panose="020B0400000000000000" pitchFamily="50" charset="-128"/>
                <a:cs typeface="Arial" panose="020B0604020202020204" pitchFamily="34" charset="0"/>
              </a:rPr>
              <a:t>校正用ファントム</a:t>
            </a:r>
          </a:p>
        </p:txBody>
      </p:sp>
      <p:sp>
        <p:nvSpPr>
          <p:cNvPr id="12" name="右矢印 11">
            <a:extLst>
              <a:ext uri="{FF2B5EF4-FFF2-40B4-BE49-F238E27FC236}">
                <a16:creationId xmlns:a16="http://schemas.microsoft.com/office/drawing/2014/main" id="{C1B2D399-0978-AF74-1F16-50547651425B}"/>
              </a:ext>
            </a:extLst>
          </p:cNvPr>
          <p:cNvSpPr/>
          <p:nvPr/>
        </p:nvSpPr>
        <p:spPr>
          <a:xfrm>
            <a:off x="3008214" y="5831278"/>
            <a:ext cx="616980" cy="276999"/>
          </a:xfrm>
          <a:prstGeom prst="rightArrow">
            <a:avLst>
              <a:gd name="adj1" fmla="val 50000"/>
              <a:gd name="adj2" fmla="val 105018"/>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3" name="角丸四角形 12">
            <a:extLst>
              <a:ext uri="{FF2B5EF4-FFF2-40B4-BE49-F238E27FC236}">
                <a16:creationId xmlns:a16="http://schemas.microsoft.com/office/drawing/2014/main" id="{A93DB617-29FA-B5E5-7117-9496945684F6}"/>
              </a:ext>
            </a:extLst>
          </p:cNvPr>
          <p:cNvSpPr/>
          <p:nvPr/>
        </p:nvSpPr>
        <p:spPr>
          <a:xfrm>
            <a:off x="3728294" y="5537730"/>
            <a:ext cx="1728192" cy="792088"/>
          </a:xfrm>
          <a:prstGeom prst="roundRect">
            <a:avLst>
              <a:gd name="adj" fmla="val 102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ピーク効率</a:t>
            </a:r>
            <a:endParaRPr lang="en-US" altLang="ja-JP"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endParaRPr>
          </a:p>
          <a:p>
            <a:pPr algn="ctr"/>
            <a:r>
              <a:rPr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 (cps/</a:t>
            </a:r>
            <a:r>
              <a:rPr lang="en-US" altLang="ja-JP" sz="1600" b="1" err="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Bq</a:t>
            </a:r>
            <a:r>
              <a:rPr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a:t>
            </a:r>
            <a:endParaRPr kumimoji="1" lang="ja-JP" altLang="en-US" sz="16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4" name="屈折矢印 13">
            <a:extLst>
              <a:ext uri="{FF2B5EF4-FFF2-40B4-BE49-F238E27FC236}">
                <a16:creationId xmlns:a16="http://schemas.microsoft.com/office/drawing/2014/main" id="{374B21A7-76F9-C78D-E986-E7132940FB21}"/>
              </a:ext>
            </a:extLst>
          </p:cNvPr>
          <p:cNvSpPr/>
          <p:nvPr/>
        </p:nvSpPr>
        <p:spPr>
          <a:xfrm rot="5400000">
            <a:off x="2905731" y="4098188"/>
            <a:ext cx="571378" cy="867549"/>
          </a:xfrm>
          <a:prstGeom prst="bentUpArrow">
            <a:avLst>
              <a:gd name="adj1" fmla="val 25000"/>
              <a:gd name="adj2" fmla="val 25000"/>
              <a:gd name="adj3" fmla="val 50000"/>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5" name="角丸四角形 14">
            <a:extLst>
              <a:ext uri="{FF2B5EF4-FFF2-40B4-BE49-F238E27FC236}">
                <a16:creationId xmlns:a16="http://schemas.microsoft.com/office/drawing/2014/main" id="{BA8D108F-7E86-8FBF-155B-81E354A83590}"/>
              </a:ext>
            </a:extLst>
          </p:cNvPr>
          <p:cNvSpPr/>
          <p:nvPr/>
        </p:nvSpPr>
        <p:spPr>
          <a:xfrm>
            <a:off x="3728294" y="4241586"/>
            <a:ext cx="1728192" cy="792088"/>
          </a:xfrm>
          <a:prstGeom prst="roundRect">
            <a:avLst>
              <a:gd name="adj" fmla="val 102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ピーク計数率</a:t>
            </a:r>
            <a:endParaRPr lang="en-US" altLang="ja-JP"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endParaRPr>
          </a:p>
          <a:p>
            <a:pPr algn="ctr"/>
            <a:r>
              <a:rPr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C (cps)</a:t>
            </a:r>
            <a:endParaRPr kumimoji="1" lang="ja-JP" altLang="en-US" sz="16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1AA1FB43-699E-5FE8-204C-34C9AB4690A1}"/>
              </a:ext>
            </a:extLst>
          </p:cNvPr>
          <p:cNvSpPr/>
          <p:nvPr/>
        </p:nvSpPr>
        <p:spPr>
          <a:xfrm>
            <a:off x="4520382" y="5123684"/>
            <a:ext cx="144016" cy="342038"/>
          </a:xfrm>
          <a:prstGeom prst="rect">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7" name="右矢印 16">
            <a:extLst>
              <a:ext uri="{FF2B5EF4-FFF2-40B4-BE49-F238E27FC236}">
                <a16:creationId xmlns:a16="http://schemas.microsoft.com/office/drawing/2014/main" id="{2DD8A8D9-2886-3C99-4443-70F4D1CA163B}"/>
              </a:ext>
            </a:extLst>
          </p:cNvPr>
          <p:cNvSpPr/>
          <p:nvPr/>
        </p:nvSpPr>
        <p:spPr>
          <a:xfrm>
            <a:off x="4630664" y="5156203"/>
            <a:ext cx="1185862" cy="276999"/>
          </a:xfrm>
          <a:prstGeom prst="rightArrow">
            <a:avLst>
              <a:gd name="adj1" fmla="val 50000"/>
              <a:gd name="adj2" fmla="val 105018"/>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8" name="角丸四角形 17">
            <a:extLst>
              <a:ext uri="{FF2B5EF4-FFF2-40B4-BE49-F238E27FC236}">
                <a16:creationId xmlns:a16="http://schemas.microsoft.com/office/drawing/2014/main" id="{1B97D7D6-D487-9629-C1DD-FECF143AB89F}"/>
              </a:ext>
            </a:extLst>
          </p:cNvPr>
          <p:cNvSpPr/>
          <p:nvPr/>
        </p:nvSpPr>
        <p:spPr>
          <a:xfrm>
            <a:off x="5960542" y="4889658"/>
            <a:ext cx="1872208" cy="792088"/>
          </a:xfrm>
          <a:prstGeom prst="roundRect">
            <a:avLst>
              <a:gd name="adj" fmla="val 102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aseline="30000">
                <a:solidFill>
                  <a:schemeClr val="tx1"/>
                </a:solidFill>
                <a:latin typeface="Arial" panose="020B0604020202020204" pitchFamily="34" charset="0"/>
                <a:ea typeface="BIZ UDPゴシック" panose="020B0400000000000000" pitchFamily="50" charset="-128"/>
                <a:cs typeface="Arial" panose="020B0604020202020204" pitchFamily="34" charset="0"/>
              </a:rPr>
              <a:t>131</a:t>
            </a:r>
            <a:r>
              <a:rPr lang="en-US" altLang="ja-JP" sz="1400">
                <a:solidFill>
                  <a:schemeClr val="tx1"/>
                </a:solidFill>
                <a:latin typeface="Arial" panose="020B0604020202020204" pitchFamily="34" charset="0"/>
                <a:ea typeface="BIZ UDPゴシック" panose="020B0400000000000000" pitchFamily="50" charset="-128"/>
                <a:cs typeface="Arial" panose="020B0604020202020204" pitchFamily="34" charset="0"/>
              </a:rPr>
              <a:t>I </a:t>
            </a:r>
            <a:r>
              <a:rPr lang="ja-JP" altLang="en-US" sz="1400">
                <a:solidFill>
                  <a:schemeClr val="tx1"/>
                </a:solidFill>
                <a:latin typeface="Arial" panose="020B0604020202020204" pitchFamily="34" charset="0"/>
                <a:ea typeface="BIZ UDPゴシック" panose="020B0400000000000000" pitchFamily="50" charset="-128"/>
                <a:cs typeface="Arial" panose="020B0604020202020204" pitchFamily="34" charset="0"/>
              </a:rPr>
              <a:t>甲状腺残留量</a:t>
            </a:r>
            <a:endParaRPr kumimoji="1" lang="en-US" altLang="ja-JP" sz="140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A (</a:t>
            </a:r>
            <a:r>
              <a:rPr lang="en-US" altLang="ja-JP" b="1" err="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Bq</a:t>
            </a:r>
            <a:r>
              <a:rPr lang="en-US" altLang="ja-JP"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a:t>
            </a:r>
            <a:endParaRPr kumimoji="1" lang="ja-JP" altLang="en-US"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9" name="右矢印 18">
            <a:extLst>
              <a:ext uri="{FF2B5EF4-FFF2-40B4-BE49-F238E27FC236}">
                <a16:creationId xmlns:a16="http://schemas.microsoft.com/office/drawing/2014/main" id="{2C9F3D9E-932D-D5B4-C229-D8C56FAB3347}"/>
              </a:ext>
            </a:extLst>
          </p:cNvPr>
          <p:cNvSpPr/>
          <p:nvPr/>
        </p:nvSpPr>
        <p:spPr>
          <a:xfrm rot="16200000">
            <a:off x="6336709" y="4154612"/>
            <a:ext cx="986892" cy="276999"/>
          </a:xfrm>
          <a:prstGeom prst="rightArrow">
            <a:avLst>
              <a:gd name="adj1" fmla="val 50000"/>
              <a:gd name="adj2" fmla="val 105018"/>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0" name="角丸四角形 19">
            <a:extLst>
              <a:ext uri="{FF2B5EF4-FFF2-40B4-BE49-F238E27FC236}">
                <a16:creationId xmlns:a16="http://schemas.microsoft.com/office/drawing/2014/main" id="{7E4D6B80-CBDC-7447-0B1B-5674EE811064}"/>
              </a:ext>
            </a:extLst>
          </p:cNvPr>
          <p:cNvSpPr/>
          <p:nvPr/>
        </p:nvSpPr>
        <p:spPr>
          <a:xfrm>
            <a:off x="6176566" y="2945442"/>
            <a:ext cx="1440160" cy="792088"/>
          </a:xfrm>
          <a:prstGeom prst="roundRect">
            <a:avLst>
              <a:gd name="adj" fmla="val 1025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aseline="30000">
                <a:solidFill>
                  <a:schemeClr val="tx1"/>
                </a:solidFill>
                <a:latin typeface="Arial" panose="020B0604020202020204" pitchFamily="34" charset="0"/>
                <a:ea typeface="BIZ UDPゴシック" panose="020B0400000000000000" pitchFamily="50" charset="-128"/>
                <a:cs typeface="Arial" panose="020B0604020202020204" pitchFamily="34" charset="0"/>
              </a:rPr>
              <a:t>131</a:t>
            </a:r>
            <a:r>
              <a:rPr lang="en-US" altLang="ja-JP" sz="1400">
                <a:solidFill>
                  <a:schemeClr val="tx1"/>
                </a:solidFill>
                <a:latin typeface="Arial" panose="020B0604020202020204" pitchFamily="34" charset="0"/>
                <a:ea typeface="BIZ UDPゴシック" panose="020B0400000000000000" pitchFamily="50" charset="-128"/>
                <a:cs typeface="Arial" panose="020B0604020202020204" pitchFamily="34" charset="0"/>
              </a:rPr>
              <a:t>I  </a:t>
            </a:r>
            <a:r>
              <a:rPr lang="ja-JP" altLang="en-US" sz="1400">
                <a:solidFill>
                  <a:schemeClr val="tx1"/>
                </a:solidFill>
                <a:latin typeface="Arial" panose="020B0604020202020204" pitchFamily="34" charset="0"/>
                <a:ea typeface="BIZ UDPゴシック" panose="020B0400000000000000" pitchFamily="50" charset="-128"/>
                <a:cs typeface="Arial" panose="020B0604020202020204" pitchFamily="34" charset="0"/>
              </a:rPr>
              <a:t>摂取量</a:t>
            </a:r>
            <a:endParaRPr lang="en-US" altLang="ja-JP" sz="140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I (</a:t>
            </a:r>
            <a:r>
              <a:rPr lang="en-US" altLang="ja-JP" b="1" err="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Bq</a:t>
            </a:r>
            <a:r>
              <a:rPr lang="en-US" altLang="ja-JP"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a:t>
            </a:r>
            <a:endParaRPr kumimoji="1" lang="ja-JP" altLang="en-US"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21" name="右矢印 20">
            <a:extLst>
              <a:ext uri="{FF2B5EF4-FFF2-40B4-BE49-F238E27FC236}">
                <a16:creationId xmlns:a16="http://schemas.microsoft.com/office/drawing/2014/main" id="{ED48F6C6-5B5A-5636-0E61-FF3D6B9D5C40}"/>
              </a:ext>
            </a:extLst>
          </p:cNvPr>
          <p:cNvSpPr/>
          <p:nvPr/>
        </p:nvSpPr>
        <p:spPr>
          <a:xfrm rot="16200000">
            <a:off x="6579937" y="2440181"/>
            <a:ext cx="500438" cy="276999"/>
          </a:xfrm>
          <a:prstGeom prst="rightArrow">
            <a:avLst>
              <a:gd name="adj1" fmla="val 50000"/>
              <a:gd name="adj2" fmla="val 105018"/>
            </a:avLst>
          </a:prstGeom>
          <a:solidFill>
            <a:srgbClr val="0000FF"/>
          </a:solidFill>
          <a:ln>
            <a:solidFill>
              <a:srgbClr val="0000FF"/>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2" name="角丸四角形 21">
            <a:extLst>
              <a:ext uri="{FF2B5EF4-FFF2-40B4-BE49-F238E27FC236}">
                <a16:creationId xmlns:a16="http://schemas.microsoft.com/office/drawing/2014/main" id="{F85772FE-4B80-8D69-8D20-81D67D5422C9}"/>
              </a:ext>
            </a:extLst>
          </p:cNvPr>
          <p:cNvSpPr/>
          <p:nvPr/>
        </p:nvSpPr>
        <p:spPr>
          <a:xfrm>
            <a:off x="5960542" y="1433274"/>
            <a:ext cx="1728192" cy="792088"/>
          </a:xfrm>
          <a:prstGeom prst="roundRect">
            <a:avLst>
              <a:gd name="adj" fmla="val 10254"/>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甲状腺等価線量</a:t>
            </a:r>
            <a:endParaRPr lang="en-US" altLang="ja-JP" sz="1600">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endParaRPr>
          </a:p>
          <a:p>
            <a:pPr algn="ctr"/>
            <a:r>
              <a:rPr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H(50) (</a:t>
            </a:r>
            <a:r>
              <a:rPr lang="en-US" altLang="ja-JP" sz="1600" b="1" err="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Sv</a:t>
            </a:r>
            <a:r>
              <a:rPr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sym typeface="Symbol"/>
              </a:rPr>
              <a:t>)</a:t>
            </a:r>
            <a:endParaRPr kumimoji="1" lang="ja-JP" altLang="en-US" sz="16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cxnSp>
        <p:nvCxnSpPr>
          <p:cNvPr id="23" name="直線矢印コネクタ 22">
            <a:extLst>
              <a:ext uri="{FF2B5EF4-FFF2-40B4-BE49-F238E27FC236}">
                <a16:creationId xmlns:a16="http://schemas.microsoft.com/office/drawing/2014/main" id="{00E05C34-921B-6D4F-9F03-5843A1C94D2D}"/>
              </a:ext>
            </a:extLst>
          </p:cNvPr>
          <p:cNvCxnSpPr/>
          <p:nvPr/>
        </p:nvCxnSpPr>
        <p:spPr>
          <a:xfrm flipH="1">
            <a:off x="7040662" y="4097570"/>
            <a:ext cx="432048"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B1162167-ECC8-5C5C-FB1A-349F0761467E}"/>
              </a:ext>
            </a:extLst>
          </p:cNvPr>
          <p:cNvSpPr txBox="1"/>
          <p:nvPr/>
        </p:nvSpPr>
        <p:spPr>
          <a:xfrm>
            <a:off x="7616726" y="3523247"/>
            <a:ext cx="2160810" cy="984885"/>
          </a:xfrm>
          <a:prstGeom prst="rect">
            <a:avLst/>
          </a:prstGeom>
          <a:noFill/>
        </p:spPr>
        <p:txBody>
          <a:bodyPr wrap="square" rtlCol="0">
            <a:spAutoFit/>
          </a:bodyPr>
          <a:lstStyle/>
          <a:p>
            <a:r>
              <a:rPr kumimoji="1" lang="ja-JP" altLang="en-US"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摂取シナリオ</a:t>
            </a:r>
            <a:endParaRPr kumimoji="1" lang="en-US" altLang="ja-JP" sz="1600" b="1">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a:p>
            <a:pPr marL="285750" indent="-285750">
              <a:buFont typeface="Wingdings" panose="05000000000000000000" pitchFamily="2" charset="2"/>
              <a:buChar char="l"/>
            </a:pPr>
            <a:r>
              <a:rPr lang="ja-JP" altLang="en-US" sz="1400">
                <a:solidFill>
                  <a:srgbClr val="C00000"/>
                </a:solidFill>
                <a:latin typeface="Arial" panose="020B0604020202020204" pitchFamily="34" charset="0"/>
                <a:ea typeface="BIZ UDPゴシック" panose="020B0400000000000000" pitchFamily="50" charset="-128"/>
                <a:cs typeface="Arial" panose="020B0604020202020204" pitchFamily="34" charset="0"/>
              </a:rPr>
              <a:t>摂取日（急性・慢性）</a:t>
            </a:r>
            <a:endParaRPr lang="en-US" altLang="ja-JP" sz="1400">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a:p>
            <a:pPr marL="285750" indent="-285750">
              <a:buFont typeface="Wingdings" panose="05000000000000000000" pitchFamily="2" charset="2"/>
              <a:buChar char="l"/>
            </a:pPr>
            <a:r>
              <a:rPr kumimoji="1" lang="ja-JP" altLang="en-US" sz="1400">
                <a:solidFill>
                  <a:srgbClr val="C00000"/>
                </a:solidFill>
                <a:latin typeface="Arial" panose="020B0604020202020204" pitchFamily="34" charset="0"/>
                <a:ea typeface="BIZ UDPゴシック" panose="020B0400000000000000" pitchFamily="50" charset="-128"/>
                <a:cs typeface="Arial" panose="020B0604020202020204" pitchFamily="34" charset="0"/>
              </a:rPr>
              <a:t>摂取経路（吸入・経口）</a:t>
            </a:r>
            <a:endParaRPr kumimoji="1" lang="en-US" altLang="ja-JP" sz="1400">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a:p>
            <a:r>
              <a:rPr kumimoji="1" lang="ja-JP" altLang="en-US" sz="1400">
                <a:solidFill>
                  <a:srgbClr val="C00000"/>
                </a:solidFill>
                <a:latin typeface="Arial" panose="020B0604020202020204" pitchFamily="34" charset="0"/>
                <a:ea typeface="BIZ UDPゴシック" panose="020B0400000000000000" pitchFamily="50" charset="-128"/>
                <a:cs typeface="Arial" panose="020B0604020202020204" pitchFamily="34" charset="0"/>
              </a:rPr>
              <a:t>　　など</a:t>
            </a:r>
          </a:p>
        </p:txBody>
      </p:sp>
      <p:cxnSp>
        <p:nvCxnSpPr>
          <p:cNvPr id="25" name="直線矢印コネクタ 24">
            <a:extLst>
              <a:ext uri="{FF2B5EF4-FFF2-40B4-BE49-F238E27FC236}">
                <a16:creationId xmlns:a16="http://schemas.microsoft.com/office/drawing/2014/main" id="{80AE6078-ACEE-96B2-762C-2E6E7A415F66}"/>
              </a:ext>
            </a:extLst>
          </p:cNvPr>
          <p:cNvCxnSpPr/>
          <p:nvPr/>
        </p:nvCxnSpPr>
        <p:spPr>
          <a:xfrm flipH="1">
            <a:off x="7040662" y="4673634"/>
            <a:ext cx="432048"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9B46ED4D-592E-DD46-BB87-82A430B557E8}"/>
              </a:ext>
            </a:extLst>
          </p:cNvPr>
          <p:cNvSpPr txBox="1"/>
          <p:nvPr/>
        </p:nvSpPr>
        <p:spPr>
          <a:xfrm>
            <a:off x="7616726" y="4508132"/>
            <a:ext cx="1872208" cy="338554"/>
          </a:xfrm>
          <a:prstGeom prst="rect">
            <a:avLst/>
          </a:prstGeom>
          <a:noFill/>
        </p:spPr>
        <p:txBody>
          <a:bodyPr wrap="square" rtlCol="0">
            <a:spAutoFit/>
          </a:bodyPr>
          <a:lstStyle/>
          <a:p>
            <a:r>
              <a:rPr kumimoji="1" lang="ja-JP" altLang="en-US"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甲状腺残留率</a:t>
            </a:r>
            <a:endParaRPr kumimoji="1" lang="en-US" altLang="ja-JP" sz="1600" b="1">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p:txBody>
      </p:sp>
      <p:cxnSp>
        <p:nvCxnSpPr>
          <p:cNvPr id="27" name="直線矢印コネクタ 26">
            <a:extLst>
              <a:ext uri="{FF2B5EF4-FFF2-40B4-BE49-F238E27FC236}">
                <a16:creationId xmlns:a16="http://schemas.microsoft.com/office/drawing/2014/main" id="{D53D217E-BF9F-1181-8862-E5322AEFD421}"/>
              </a:ext>
            </a:extLst>
          </p:cNvPr>
          <p:cNvCxnSpPr/>
          <p:nvPr/>
        </p:nvCxnSpPr>
        <p:spPr>
          <a:xfrm flipH="1">
            <a:off x="7040662" y="2585402"/>
            <a:ext cx="432048" cy="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6A337463-6BB1-C979-A3E2-63A962EDAD4D}"/>
              </a:ext>
            </a:extLst>
          </p:cNvPr>
          <p:cNvSpPr txBox="1"/>
          <p:nvPr/>
        </p:nvSpPr>
        <p:spPr>
          <a:xfrm>
            <a:off x="7472710" y="2400155"/>
            <a:ext cx="1872208" cy="338554"/>
          </a:xfrm>
          <a:prstGeom prst="rect">
            <a:avLst/>
          </a:prstGeom>
          <a:noFill/>
        </p:spPr>
        <p:txBody>
          <a:bodyPr wrap="square" rtlCol="0">
            <a:spAutoFit/>
          </a:bodyPr>
          <a:lstStyle/>
          <a:p>
            <a:r>
              <a:rPr lang="ja-JP" altLang="en-US"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線量係数</a:t>
            </a:r>
            <a:r>
              <a:rPr kumimoji="1" lang="en-US" altLang="ja-JP"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1" err="1">
                <a:solidFill>
                  <a:srgbClr val="C00000"/>
                </a:solidFill>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1" err="1">
                <a:solidFill>
                  <a:srgbClr val="C00000"/>
                </a:solidFill>
                <a:latin typeface="Arial" panose="020B0604020202020204" pitchFamily="34" charset="0"/>
                <a:ea typeface="BIZ UDPゴシック" panose="020B0400000000000000" pitchFamily="50" charset="-128"/>
                <a:cs typeface="Arial" panose="020B0604020202020204" pitchFamily="34" charset="0"/>
              </a:rPr>
              <a:t>Bq</a:t>
            </a:r>
            <a:r>
              <a:rPr kumimoji="1" lang="en-US" altLang="ja-JP" sz="1600" b="1">
                <a:solidFill>
                  <a:srgbClr val="C00000"/>
                </a:solidFill>
                <a:latin typeface="Arial" panose="020B0604020202020204" pitchFamily="34" charset="0"/>
                <a:ea typeface="BIZ UDPゴシック" panose="020B0400000000000000" pitchFamily="50" charset="-128"/>
                <a:cs typeface="Arial" panose="020B0604020202020204" pitchFamily="34" charset="0"/>
              </a:rPr>
              <a:t>)</a:t>
            </a:r>
          </a:p>
        </p:txBody>
      </p:sp>
      <p:pic>
        <p:nvPicPr>
          <p:cNvPr id="29" name="図 28">
            <a:extLst>
              <a:ext uri="{FF2B5EF4-FFF2-40B4-BE49-F238E27FC236}">
                <a16:creationId xmlns:a16="http://schemas.microsoft.com/office/drawing/2014/main" id="{4C0F72A4-D444-E40B-0739-15B0EEA203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117" t="26500" r="7789" b="19425"/>
          <a:stretch/>
        </p:blipFill>
        <p:spPr>
          <a:xfrm>
            <a:off x="2222556" y="5425248"/>
            <a:ext cx="581228" cy="869991"/>
          </a:xfrm>
          <a:prstGeom prst="rect">
            <a:avLst/>
          </a:prstGeom>
          <a:ln w="19050">
            <a:solidFill>
              <a:srgbClr val="0000FF"/>
            </a:solidFill>
          </a:ln>
        </p:spPr>
      </p:pic>
      <p:sp>
        <p:nvSpPr>
          <p:cNvPr id="30" name="角丸四角形 30">
            <a:extLst>
              <a:ext uri="{FF2B5EF4-FFF2-40B4-BE49-F238E27FC236}">
                <a16:creationId xmlns:a16="http://schemas.microsoft.com/office/drawing/2014/main" id="{477624CC-6975-0FE9-47BE-2FDBB32ED2CD}"/>
              </a:ext>
            </a:extLst>
          </p:cNvPr>
          <p:cNvSpPr/>
          <p:nvPr/>
        </p:nvSpPr>
        <p:spPr>
          <a:xfrm>
            <a:off x="1352030" y="5152014"/>
            <a:ext cx="432047" cy="1143226"/>
          </a:xfrm>
          <a:prstGeom prst="roundRect">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1" name="右矢印 31">
            <a:extLst>
              <a:ext uri="{FF2B5EF4-FFF2-40B4-BE49-F238E27FC236}">
                <a16:creationId xmlns:a16="http://schemas.microsoft.com/office/drawing/2014/main" id="{25F45084-4E59-6ED7-89FE-A19C4B70632F}"/>
              </a:ext>
            </a:extLst>
          </p:cNvPr>
          <p:cNvSpPr/>
          <p:nvPr/>
        </p:nvSpPr>
        <p:spPr>
          <a:xfrm flipH="1">
            <a:off x="1830995" y="5809045"/>
            <a:ext cx="308490" cy="138499"/>
          </a:xfrm>
          <a:prstGeom prst="rightArrow">
            <a:avLst>
              <a:gd name="adj1" fmla="val 50000"/>
              <a:gd name="adj2" fmla="val 105018"/>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656F5FF5-4E5A-7239-C9C8-E0A19CED0254}"/>
              </a:ext>
            </a:extLst>
          </p:cNvPr>
          <p:cNvSpPr txBox="1"/>
          <p:nvPr/>
        </p:nvSpPr>
        <p:spPr>
          <a:xfrm>
            <a:off x="3922213" y="853534"/>
            <a:ext cx="2204450" cy="369332"/>
          </a:xfrm>
          <a:prstGeom prst="rect">
            <a:avLst/>
          </a:prstGeom>
          <a:noFill/>
        </p:spPr>
        <p:txBody>
          <a:bodyPr wrap="none" rtlCol="0">
            <a:spAutoFit/>
          </a:bodyPr>
          <a:lstStyle/>
          <a:p>
            <a:pPr algn="ctr"/>
            <a:r>
              <a:rPr lang="ja-JP" altLang="en-US">
                <a:solidFill>
                  <a:srgbClr val="0000FF"/>
                </a:solidFill>
                <a:latin typeface="BIZ UDPゴシック" panose="020B0400000000000000" pitchFamily="50" charset="-128"/>
                <a:ea typeface="BIZ UDPゴシック" panose="020B0400000000000000" pitchFamily="50" charset="-128"/>
              </a:rPr>
              <a:t>甲状腺モニタの場合</a:t>
            </a:r>
            <a:endParaRPr kumimoji="1" lang="ja-JP" altLang="en-US">
              <a:solidFill>
                <a:srgbClr val="0000FF"/>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96309763"/>
      </p:ext>
    </p:extLst>
  </p:cSld>
  <p:clrMapOvr>
    <a:masterClrMapping/>
  </p:clrMapOvr>
  <mc:AlternateContent xmlns:mc="http://schemas.openxmlformats.org/markup-compatibility/2006" xmlns:p14="http://schemas.microsoft.com/office/powerpoint/2010/main">
    <mc:Choice Requires="p14">
      <p:transition spd="slow" p14:dur="800" advClick="0" advTm="1380">
        <p:circle/>
      </p:transition>
    </mc:Choice>
    <mc:Fallback xmlns="">
      <p:transition spd="slow" advClick="0" advTm="1380">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9D691FA-98F9-5E71-EAD3-1FFF4DB01221}"/>
              </a:ext>
            </a:extLst>
          </p:cNvPr>
          <p:cNvSpPr txBox="1"/>
          <p:nvPr/>
        </p:nvSpPr>
        <p:spPr>
          <a:xfrm>
            <a:off x="704528" y="188640"/>
            <a:ext cx="7818166"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小児甲状腺被ばくスクリーニング検査の方法（事故当時）</a:t>
            </a:r>
          </a:p>
        </p:txBody>
      </p:sp>
      <p:sp>
        <p:nvSpPr>
          <p:cNvPr id="5" name="正方形/長方形 4">
            <a:extLst>
              <a:ext uri="{FF2B5EF4-FFF2-40B4-BE49-F238E27FC236}">
                <a16:creationId xmlns:a16="http://schemas.microsoft.com/office/drawing/2014/main" id="{42310A07-30EA-160B-FC8D-6D4AF76F64AC}"/>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D57ABF71-6A94-175A-857D-2BBC3063C736}"/>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1" descr="E:\DCIM\104_0323\IMGP0073.JPG">
            <a:extLst>
              <a:ext uri="{FF2B5EF4-FFF2-40B4-BE49-F238E27FC236}">
                <a16:creationId xmlns:a16="http://schemas.microsoft.com/office/drawing/2014/main" id="{EDA96A76-F1E7-E10F-9F4C-80B4C27E297A}"/>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bwMode="auto">
          <a:xfrm>
            <a:off x="0" y="764704"/>
            <a:ext cx="9906000" cy="6093296"/>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315C0BB5-D054-D0CF-0FFE-DEF6C3111242}"/>
              </a:ext>
            </a:extLst>
          </p:cNvPr>
          <p:cNvSpPr txBox="1"/>
          <p:nvPr/>
        </p:nvSpPr>
        <p:spPr>
          <a:xfrm>
            <a:off x="1403094" y="842809"/>
            <a:ext cx="7242688" cy="707886"/>
          </a:xfrm>
          <a:prstGeom prst="rect">
            <a:avLst/>
          </a:prstGeom>
          <a:noFill/>
        </p:spPr>
        <p:txBody>
          <a:bodyPr wrap="none" rtlCol="0">
            <a:spAutoFit/>
          </a:bodyPr>
          <a:lstStyle/>
          <a:p>
            <a:pPr algn="ctr"/>
            <a:r>
              <a:rPr lang="ja-JP" altLang="en-US" sz="2000">
                <a:latin typeface="Arial" panose="020B0604020202020204" pitchFamily="34" charset="0"/>
                <a:ea typeface="BIZ UDPゴシック" panose="020B0400000000000000" pitchFamily="50" charset="-128"/>
                <a:cs typeface="Arial" panose="020B0604020202020204" pitchFamily="34" charset="0"/>
              </a:rPr>
              <a:t>シンチレーションサーベイメータによる甲状腺線量の簡易測定法</a:t>
            </a:r>
            <a:endParaRPr lang="en-US" altLang="ja-JP" sz="2000">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2000">
                <a:latin typeface="Arial" panose="020B0604020202020204" pitchFamily="34" charset="0"/>
                <a:ea typeface="BIZ UDPゴシック" panose="020B0400000000000000" pitchFamily="50" charset="-128"/>
                <a:cs typeface="Arial" panose="020B0604020202020204" pitchFamily="34" charset="0"/>
              </a:rPr>
              <a:t>（</a:t>
            </a:r>
            <a:r>
              <a:rPr lang="en-US" altLang="ja-JP" sz="2000">
                <a:latin typeface="Arial" panose="020B0604020202020204" pitchFamily="34" charset="0"/>
                <a:ea typeface="BIZ UDPゴシック" panose="020B0400000000000000" pitchFamily="50" charset="-128"/>
                <a:cs typeface="Arial" panose="020B0604020202020204" pitchFamily="34" charset="0"/>
              </a:rPr>
              <a:t>2011</a:t>
            </a:r>
            <a:r>
              <a:rPr lang="ja-JP" altLang="en-US" sz="2000">
                <a:latin typeface="Arial" panose="020B0604020202020204" pitchFamily="34" charset="0"/>
                <a:ea typeface="BIZ UDPゴシック" panose="020B0400000000000000" pitchFamily="50" charset="-128"/>
                <a:cs typeface="Arial" panose="020B0604020202020204" pitchFamily="34" charset="0"/>
              </a:rPr>
              <a:t>年</a:t>
            </a:r>
            <a:r>
              <a:rPr lang="en-US" altLang="ja-JP" sz="2000">
                <a:latin typeface="Arial" panose="020B0604020202020204" pitchFamily="34" charset="0"/>
                <a:ea typeface="BIZ UDPゴシック" panose="020B0400000000000000" pitchFamily="50" charset="-128"/>
                <a:cs typeface="Arial" panose="020B0604020202020204" pitchFamily="34" charset="0"/>
              </a:rPr>
              <a:t>3</a:t>
            </a:r>
            <a:r>
              <a:rPr lang="ja-JP" altLang="en-US" sz="2000">
                <a:latin typeface="Arial" panose="020B0604020202020204" pitchFamily="34" charset="0"/>
                <a:ea typeface="BIZ UDPゴシック" panose="020B0400000000000000" pitchFamily="50" charset="-128"/>
                <a:cs typeface="Arial" panose="020B0604020202020204" pitchFamily="34" charset="0"/>
              </a:rPr>
              <a:t>月</a:t>
            </a:r>
            <a:r>
              <a:rPr lang="en-US" altLang="ja-JP" sz="2000">
                <a:latin typeface="Arial" panose="020B0604020202020204" pitchFamily="34" charset="0"/>
                <a:ea typeface="BIZ UDPゴシック" panose="020B0400000000000000" pitchFamily="50" charset="-128"/>
                <a:cs typeface="Arial" panose="020B0604020202020204" pitchFamily="34" charset="0"/>
              </a:rPr>
              <a:t>25</a:t>
            </a:r>
            <a:r>
              <a:rPr lang="ja-JP" altLang="en-US" sz="2000">
                <a:latin typeface="Arial" panose="020B0604020202020204" pitchFamily="34" charset="0"/>
                <a:ea typeface="BIZ UDPゴシック" panose="020B0400000000000000" pitchFamily="50" charset="-128"/>
                <a:cs typeface="Arial" panose="020B0604020202020204" pitchFamily="34" charset="0"/>
              </a:rPr>
              <a:t>日改訂版）</a:t>
            </a:r>
            <a:endParaRPr lang="en-US" altLang="ja-JP" sz="2000">
              <a:latin typeface="Arial" panose="020B0604020202020204" pitchFamily="34" charset="0"/>
              <a:ea typeface="BIZ UDPゴシック" panose="020B0400000000000000"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1A8A995A-29F5-B25F-3179-9F7CF1A00BB6}"/>
              </a:ext>
            </a:extLst>
          </p:cNvPr>
          <p:cNvSpPr txBox="1"/>
          <p:nvPr/>
        </p:nvSpPr>
        <p:spPr>
          <a:xfrm>
            <a:off x="198318" y="1634897"/>
            <a:ext cx="4679950" cy="4939814"/>
          </a:xfrm>
          <a:prstGeom prst="rect">
            <a:avLst/>
          </a:prstGeom>
          <a:noFill/>
        </p:spPr>
        <p:txBody>
          <a:bodyPr wrap="square" rtlCol="0">
            <a:spAutoFit/>
          </a:bodyPr>
          <a:lstStyle/>
          <a:p>
            <a:pPr algn="just">
              <a:spcAft>
                <a:spcPts val="300"/>
              </a:spcAft>
            </a:pPr>
            <a:r>
              <a:rPr kumimoji="1" lang="en-US" altLang="ja-JP" sz="2000" b="1">
                <a:latin typeface="Arial" panose="020B0604020202020204" pitchFamily="34" charset="0"/>
                <a:ea typeface="BIZ UDPゴシック" panose="020B0400000000000000" pitchFamily="50" charset="-128"/>
                <a:cs typeface="Arial" panose="020B0604020202020204" pitchFamily="34" charset="0"/>
              </a:rPr>
              <a:t>1.</a:t>
            </a:r>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 目的</a:t>
            </a:r>
            <a:endParaRPr kumimoji="1"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ja-JP" altLang="en-US" sz="1600">
                <a:latin typeface="Arial" panose="020B0604020202020204" pitchFamily="34" charset="0"/>
                <a:ea typeface="BIZ UDPゴシック" panose="020B0400000000000000" pitchFamily="50" charset="-128"/>
                <a:cs typeface="Arial" panose="020B0604020202020204" pitchFamily="34" charset="0"/>
              </a:rPr>
              <a:t>本測定法は簡易的に甲状腺内の放射能を調査することを目的とする。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endParaRPr kumimoji="1" lang="en-US" altLang="ja-JP" sz="8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2000" b="1">
                <a:latin typeface="Arial" panose="020B0604020202020204" pitchFamily="34" charset="0"/>
                <a:ea typeface="BIZ UDPゴシック" panose="020B0400000000000000" pitchFamily="50" charset="-128"/>
                <a:cs typeface="Arial" panose="020B0604020202020204" pitchFamily="34" charset="0"/>
              </a:rPr>
              <a:t>2. </a:t>
            </a:r>
            <a:r>
              <a:rPr lang="ja-JP" altLang="en-US" sz="2000" b="1">
                <a:latin typeface="Arial" panose="020B0604020202020204" pitchFamily="34" charset="0"/>
                <a:ea typeface="BIZ UDPゴシック" panose="020B0400000000000000" pitchFamily="50" charset="-128"/>
                <a:cs typeface="Arial" panose="020B0604020202020204" pitchFamily="34" charset="0"/>
              </a:rPr>
              <a:t>測定対象</a:t>
            </a:r>
            <a:endParaRPr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歳児～</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15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歳児</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endParaRPr lang="en-US" altLang="ja-JP" sz="8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2000" b="1">
                <a:latin typeface="Arial" panose="020B0604020202020204" pitchFamily="34" charset="0"/>
                <a:ea typeface="BIZ UDPゴシック" panose="020B0400000000000000" pitchFamily="50" charset="-128"/>
                <a:cs typeface="Arial" panose="020B0604020202020204" pitchFamily="34" charset="0"/>
              </a:rPr>
              <a:t>3.</a:t>
            </a:r>
            <a:r>
              <a:rPr lang="ja-JP" altLang="en-US" sz="2000" b="1">
                <a:latin typeface="Arial" panose="020B0604020202020204" pitchFamily="34" charset="0"/>
                <a:ea typeface="BIZ UDPゴシック" panose="020B0400000000000000" pitchFamily="50" charset="-128"/>
                <a:cs typeface="Arial" panose="020B0604020202020204" pitchFamily="34" charset="0"/>
              </a:rPr>
              <a:t> 使用可能な測定器</a:t>
            </a:r>
            <a:endParaRPr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TCS-161, 171, 172</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に限定する。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endParaRPr lang="en-US" altLang="ja-JP" sz="8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2000" b="1">
                <a:latin typeface="Arial" panose="020B0604020202020204" pitchFamily="34" charset="0"/>
                <a:ea typeface="BIZ UDPゴシック" panose="020B0400000000000000" pitchFamily="50" charset="-128"/>
                <a:cs typeface="Arial" panose="020B0604020202020204" pitchFamily="34" charset="0"/>
              </a:rPr>
              <a:t>4.</a:t>
            </a:r>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 測定条件</a:t>
            </a:r>
            <a:endParaRPr kumimoji="1"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音は出ないようにする。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2)</a:t>
            </a:r>
            <a:r>
              <a:rPr lang="ja-JP" altLang="en-US" sz="1600">
                <a:latin typeface="Arial" panose="020B0604020202020204" pitchFamily="34" charset="0"/>
                <a:ea typeface="BIZ UDPゴシック" panose="020B0400000000000000" pitchFamily="50" charset="-128"/>
                <a:cs typeface="Arial" panose="020B0604020202020204" pitchFamily="34" charset="0"/>
              </a:rPr>
              <a:t>時定数を</a:t>
            </a:r>
            <a:r>
              <a:rPr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10</a:t>
            </a:r>
            <a:r>
              <a:rPr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秒</a:t>
            </a:r>
            <a:r>
              <a:rPr lang="ja-JP" altLang="en-US" sz="1600">
                <a:latin typeface="Arial" panose="020B0604020202020204" pitchFamily="34" charset="0"/>
                <a:ea typeface="BIZ UDPゴシック" panose="020B0400000000000000" pitchFamily="50" charset="-128"/>
                <a:cs typeface="Arial" panose="020B0604020202020204" pitchFamily="34" charset="0"/>
              </a:rPr>
              <a:t>にする。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指示値を</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µ</a:t>
            </a:r>
            <a:r>
              <a:rPr kumimoji="1" lang="en-US" altLang="ja-JP" sz="1600" err="1">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/h</a:t>
            </a:r>
            <a:r>
              <a:rPr lang="ja-JP" altLang="en-US" sz="1600">
                <a:latin typeface="Arial" panose="020B0604020202020204" pitchFamily="34" charset="0"/>
                <a:ea typeface="BIZ UDPゴシック" panose="020B0400000000000000" pitchFamily="50" charset="-128"/>
                <a:cs typeface="Arial" panose="020B0604020202020204" pitchFamily="34" charset="0"/>
              </a:rPr>
              <a:t>単位とする。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4)</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測定は</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30</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秒とし，</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30</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秒後の指示値を</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回読んで，その平均値を記録</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5)</a:t>
            </a:r>
            <a:r>
              <a:rPr lang="ja-JP" altLang="en-US" sz="1600">
                <a:latin typeface="Arial" panose="020B0604020202020204" pitchFamily="34" charset="0"/>
                <a:ea typeface="BIZ UDPゴシック" panose="020B0400000000000000" pitchFamily="50" charset="-128"/>
                <a:cs typeface="Arial" panose="020B0604020202020204" pitchFamily="34" charset="0"/>
              </a:rPr>
              <a:t>プローブは養生すること。子どもが対象であることから，その上にティッシュを巻くこと。</a:t>
            </a:r>
            <a:endParaRPr kumimoji="1" lang="ja-JP" altLang="en-US" sz="1600">
              <a:latin typeface="Arial" panose="020B0604020202020204" pitchFamily="34" charset="0"/>
              <a:ea typeface="BIZ UDP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2542DCF-036B-01A5-495E-D4AF03C9CEE2}"/>
              </a:ext>
            </a:extLst>
          </p:cNvPr>
          <p:cNvSpPr txBox="1"/>
          <p:nvPr/>
        </p:nvSpPr>
        <p:spPr>
          <a:xfrm>
            <a:off x="5024438" y="1638555"/>
            <a:ext cx="4749340" cy="5116785"/>
          </a:xfrm>
          <a:prstGeom prst="rect">
            <a:avLst/>
          </a:prstGeom>
          <a:noFill/>
        </p:spPr>
        <p:txBody>
          <a:bodyPr wrap="square" lIns="91440" tIns="45720" rIns="91440" bIns="45720" rtlCol="0" anchor="t">
            <a:spAutoFit/>
          </a:bodyPr>
          <a:lstStyle/>
          <a:p>
            <a:pPr algn="just">
              <a:spcAft>
                <a:spcPts val="300"/>
              </a:spcAft>
            </a:pPr>
            <a:r>
              <a:rPr kumimoji="1" lang="en-US" altLang="ja-JP" sz="2000" b="1">
                <a:latin typeface="Arial" panose="020B0604020202020204" pitchFamily="34" charset="0"/>
                <a:ea typeface="BIZ UDPゴシック" panose="020B0400000000000000" pitchFamily="50" charset="-128"/>
                <a:cs typeface="Arial" panose="020B0604020202020204" pitchFamily="34" charset="0"/>
              </a:rPr>
              <a:t>5.</a:t>
            </a:r>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 バックグラウンド測定</a:t>
            </a:r>
            <a:endParaRPr kumimoji="1"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測定場所のバックグラウンドを甲状腺測定前に測定</a:t>
            </a:r>
            <a:r>
              <a:rPr lang="ja-JP" altLang="en-US" sz="1600">
                <a:latin typeface="Arial" panose="020B0604020202020204" pitchFamily="34" charset="0"/>
                <a:ea typeface="BIZ UDPゴシック" panose="020B0400000000000000" pitchFamily="50" charset="-128"/>
                <a:cs typeface="Arial" panose="020B0604020202020204" pitchFamily="34" charset="0"/>
              </a:rPr>
              <a:t>し，記録する。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endParaRPr kumimoji="1" lang="en-US" altLang="ja-JP" sz="8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2000" b="1">
                <a:latin typeface="Arial" panose="020B0604020202020204" pitchFamily="34" charset="0"/>
                <a:ea typeface="BIZ UDPゴシック" panose="020B0400000000000000" pitchFamily="50" charset="-128"/>
                <a:cs typeface="Arial" panose="020B0604020202020204" pitchFamily="34" charset="0"/>
              </a:rPr>
              <a:t>6. </a:t>
            </a:r>
            <a:r>
              <a:rPr lang="ja-JP" altLang="en-US" sz="2000" b="1">
                <a:latin typeface="Arial" panose="020B0604020202020204" pitchFamily="34" charset="0"/>
                <a:ea typeface="BIZ UDPゴシック" panose="020B0400000000000000" pitchFamily="50" charset="-128"/>
                <a:cs typeface="Arial" panose="020B0604020202020204" pitchFamily="34" charset="0"/>
              </a:rPr>
              <a:t>甲状腺測定</a:t>
            </a:r>
            <a:endParaRPr lang="en-US" altLang="ja-JP" sz="2000" b="1">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1)</a:t>
            </a:r>
            <a:r>
              <a:rPr lang="ja-JP" altLang="en-US" sz="1600">
                <a:latin typeface="Arial" panose="020B0604020202020204" pitchFamily="34" charset="0"/>
                <a:ea typeface="BIZ UDPゴシック" panose="020B0400000000000000" pitchFamily="50" charset="-128"/>
                <a:cs typeface="Arial" panose="020B0604020202020204" pitchFamily="34" charset="0"/>
              </a:rPr>
              <a:t>首の回りを汚染のない濡れタオルで拭き，除染する。水は未開封のペットボトルの水を用いると良い。</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2)</a:t>
            </a:r>
            <a:r>
              <a:rPr lang="ja-JP" altLang="en-US" sz="1600">
                <a:latin typeface="Arial" panose="020B0604020202020204" pitchFamily="34" charset="0"/>
                <a:ea typeface="BIZ UDPゴシック" panose="020B0400000000000000" pitchFamily="50" charset="-128"/>
                <a:cs typeface="Arial" panose="020B0604020202020204" pitchFamily="34" charset="0"/>
              </a:rPr>
              <a:t>甲状腺にプローブを密着して測定する。</a:t>
            </a:r>
            <a:r>
              <a:rPr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プローブの位置は体軸中心で高さは首と鎖骨の交点</a:t>
            </a:r>
            <a:r>
              <a:rPr lang="ja-JP" altLang="en-US" sz="1600">
                <a:latin typeface="Arial" panose="020B0604020202020204" pitchFamily="34" charset="0"/>
                <a:ea typeface="BIZ UDPゴシック" panose="020B0400000000000000" pitchFamily="50" charset="-128"/>
                <a:cs typeface="Arial" panose="020B0604020202020204" pitchFamily="34" charset="0"/>
              </a:rPr>
              <a:t>である。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指示値を記録し，バックグラウンドの値を差し引き，正味値を求める。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4)</a:t>
            </a:r>
            <a:r>
              <a:rPr lang="ja-JP" altLang="en-US" sz="1600">
                <a:latin typeface="Arial" panose="020B0604020202020204" pitchFamily="34" charset="0"/>
                <a:ea typeface="BIZ UDPゴシック" panose="020B0400000000000000" pitchFamily="50" charset="-128"/>
                <a:cs typeface="Arial" panose="020B0604020202020204" pitchFamily="34" charset="0"/>
              </a:rPr>
              <a:t>正味値が</a:t>
            </a:r>
            <a:r>
              <a:rPr lang="en-US" altLang="ja-JP" sz="1600">
                <a:latin typeface="Arial" panose="020B0604020202020204" pitchFamily="34" charset="0"/>
                <a:ea typeface="BIZ UDPゴシック" panose="020B0400000000000000" pitchFamily="50" charset="-128"/>
                <a:cs typeface="Arial" panose="020B0604020202020204" pitchFamily="34" charset="0"/>
              </a:rPr>
              <a:t>1µSv/h</a:t>
            </a:r>
            <a:r>
              <a:rPr lang="ja-JP" altLang="en-US" sz="1600">
                <a:latin typeface="Arial" panose="020B0604020202020204" pitchFamily="34" charset="0"/>
                <a:ea typeface="BIZ UDPゴシック" panose="020B0400000000000000" pitchFamily="50" charset="-128"/>
                <a:cs typeface="Arial" panose="020B0604020202020204" pitchFamily="34" charset="0"/>
              </a:rPr>
              <a:t>のとき，甲状腺残留放射能は</a:t>
            </a:r>
            <a:r>
              <a:rPr lang="en-US" altLang="ja-JP" sz="1600">
                <a:latin typeface="Arial" panose="020B0604020202020204" pitchFamily="34" charset="0"/>
                <a:ea typeface="BIZ UDPゴシック" panose="020B0400000000000000" pitchFamily="50" charset="-128"/>
                <a:cs typeface="Arial" panose="020B0604020202020204" pitchFamily="34" charset="0"/>
              </a:rPr>
              <a:t>22kBq</a:t>
            </a:r>
            <a:r>
              <a:rPr lang="ja-JP" altLang="en-US" sz="1600">
                <a:latin typeface="Arial" panose="020B0604020202020204" pitchFamily="34" charset="0"/>
                <a:ea typeface="BIZ UDPゴシック" panose="020B0400000000000000" pitchFamily="50" charset="-128"/>
                <a:cs typeface="Arial" panose="020B0604020202020204" pitchFamily="34" charset="0"/>
              </a:rPr>
              <a:t>である。これは</a:t>
            </a:r>
            <a:r>
              <a:rPr lang="en-US" altLang="ja-JP" sz="1600">
                <a:latin typeface="Arial" panose="020B0604020202020204" pitchFamily="34" charset="0"/>
                <a:ea typeface="BIZ UDPゴシック" panose="020B0400000000000000" pitchFamily="50" charset="-128"/>
                <a:cs typeface="Arial" panose="020B0604020202020204" pitchFamily="34" charset="0"/>
              </a:rPr>
              <a:t>1</a:t>
            </a:r>
            <a:r>
              <a:rPr lang="ja-JP" altLang="en-US" sz="1600">
                <a:latin typeface="Arial" panose="020B0604020202020204" pitchFamily="34" charset="0"/>
                <a:ea typeface="BIZ UDPゴシック" panose="020B0400000000000000" pitchFamily="50" charset="-128"/>
                <a:cs typeface="Arial" panose="020B0604020202020204" pitchFamily="34" charset="0"/>
              </a:rPr>
              <a:t>歳児の場合であり，年齢とともに数値は減少する。</a:t>
            </a:r>
            <a:endParaRPr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kumimoji="1" lang="en-US" altLang="ja-JP" sz="1600">
                <a:latin typeface="Arial" panose="020B0604020202020204" pitchFamily="34" charset="0"/>
                <a:ea typeface="BIZ UDPゴシック" panose="020B0400000000000000" pitchFamily="50" charset="-128"/>
                <a:cs typeface="Arial" panose="020B0604020202020204" pitchFamily="34" charset="0"/>
              </a:rPr>
              <a:t>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正味値は居住地や避難経路とともに記録する。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just">
              <a:spcAft>
                <a:spcPts val="300"/>
              </a:spcAft>
            </a:pPr>
            <a:r>
              <a:rPr lang="en-US" altLang="ja-JP" sz="1600">
                <a:latin typeface="Arial" panose="020B0604020202020204" pitchFamily="34" charset="0"/>
                <a:ea typeface="BIZ UDPゴシック" panose="020B0400000000000000" pitchFamily="50" charset="-128"/>
                <a:cs typeface="Arial" panose="020B0604020202020204" pitchFamily="34" charset="0"/>
              </a:rPr>
              <a:t>6)</a:t>
            </a:r>
            <a:r>
              <a:rPr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1</a:t>
            </a:r>
            <a:r>
              <a:rPr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歳児以下で</a:t>
            </a:r>
            <a:r>
              <a:rPr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0.2µSv/h</a:t>
            </a:r>
            <a:r>
              <a:rPr lang="ja-JP" altLang="en-US" sz="1600">
                <a:latin typeface="Arial" panose="020B0604020202020204" pitchFamily="34" charset="0"/>
                <a:ea typeface="BIZ UDPゴシック" panose="020B0400000000000000" pitchFamily="50" charset="-128"/>
                <a:cs typeface="Arial" panose="020B0604020202020204" pitchFamily="34" charset="0"/>
              </a:rPr>
              <a:t>を超える場合，放医研に問合せとする。</a:t>
            </a:r>
            <a:endParaRPr kumimoji="1" lang="ja-JP" altLang="en-US" sz="1600">
              <a:latin typeface="Arial" panose="020B0604020202020204" pitchFamily="34" charset="0"/>
              <a:ea typeface="BIZ UDPゴシック" panose="020B04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E9A36802-2C74-7F82-448E-71B6AE71A506}"/>
              </a:ext>
            </a:extLst>
          </p:cNvPr>
          <p:cNvSpPr txBox="1"/>
          <p:nvPr/>
        </p:nvSpPr>
        <p:spPr>
          <a:xfrm>
            <a:off x="6929396" y="6365630"/>
            <a:ext cx="2698175" cy="307777"/>
          </a:xfrm>
          <a:prstGeom prst="rect">
            <a:avLst/>
          </a:prstGeom>
          <a:noFill/>
        </p:spPr>
        <p:txBody>
          <a:bodyPr wrap="none" lIns="91440" tIns="45720" rIns="91440" bIns="45720" rtlCol="0" anchor="t">
            <a:spAutoFit/>
          </a:bodyPr>
          <a:lstStyle/>
          <a:p>
            <a:pPr algn="r"/>
            <a:r>
              <a:rPr kumimoji="1" lang="ja-JP" altLang="en-US" sz="1400">
                <a:latin typeface="Arial"/>
                <a:ea typeface="BIZ UDPゴシック"/>
                <a:cs typeface="Arial"/>
              </a:rPr>
              <a:t>当時の資料を一部修正して掲載</a:t>
            </a:r>
          </a:p>
        </p:txBody>
      </p:sp>
    </p:spTree>
    <p:extLst>
      <p:ext uri="{BB962C8B-B14F-4D97-AF65-F5344CB8AC3E}">
        <p14:creationId xmlns:p14="http://schemas.microsoft.com/office/powerpoint/2010/main" val="3598761570"/>
      </p:ext>
    </p:extLst>
  </p:cSld>
  <p:clrMapOvr>
    <a:masterClrMapping/>
  </p:clrMapOvr>
  <mc:AlternateContent xmlns:mc="http://schemas.openxmlformats.org/markup-compatibility/2006" xmlns:p14="http://schemas.microsoft.com/office/powerpoint/2010/main">
    <mc:Choice Requires="p14">
      <p:transition spd="slow" p14:dur="800" advClick="0" advTm="570">
        <p:circle/>
      </p:transition>
    </mc:Choice>
    <mc:Fallback xmlns="">
      <p:transition spd="slow" advClick="0" advTm="570">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9CEB7D6-BE32-56FF-FCCE-F33DF5D008FA}"/>
              </a:ext>
            </a:extLst>
          </p:cNvPr>
          <p:cNvSpPr txBox="1"/>
          <p:nvPr/>
        </p:nvSpPr>
        <p:spPr>
          <a:xfrm>
            <a:off x="704528" y="188640"/>
            <a:ext cx="5480988"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スクリーニングレベルの導出（事故当時）</a:t>
            </a:r>
          </a:p>
        </p:txBody>
      </p:sp>
      <p:sp>
        <p:nvSpPr>
          <p:cNvPr id="5" name="正方形/長方形 4">
            <a:extLst>
              <a:ext uri="{FF2B5EF4-FFF2-40B4-BE49-F238E27FC236}">
                <a16:creationId xmlns:a16="http://schemas.microsoft.com/office/drawing/2014/main" id="{33388085-448A-198D-C04D-D3B589688FB6}"/>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EA79823B-7D1E-2DBC-1043-A6FC871B2115}"/>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角丸四角形 4">
            <a:extLst>
              <a:ext uri="{FF2B5EF4-FFF2-40B4-BE49-F238E27FC236}">
                <a16:creationId xmlns:a16="http://schemas.microsoft.com/office/drawing/2014/main" id="{AA95005D-7385-4AA9-BEEF-FCEEBC5CD39E}"/>
              </a:ext>
            </a:extLst>
          </p:cNvPr>
          <p:cNvSpPr/>
          <p:nvPr/>
        </p:nvSpPr>
        <p:spPr>
          <a:xfrm>
            <a:off x="1980790" y="1096921"/>
            <a:ext cx="6048672" cy="648072"/>
          </a:xfrm>
          <a:prstGeom prst="roundRect">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2400">
                <a:latin typeface="Arial" panose="020B0604020202020204" pitchFamily="34" charset="0"/>
                <a:ea typeface="BIZ UDPゴシック" panose="020B0400000000000000" pitchFamily="50" charset="-128"/>
                <a:cs typeface="Arial" panose="020B0604020202020204" pitchFamily="34" charset="0"/>
              </a:rPr>
              <a:t>1</a:t>
            </a:r>
            <a:r>
              <a:rPr kumimoji="1" lang="ja-JP" altLang="en-US" sz="2400">
                <a:latin typeface="Arial" panose="020B0604020202020204" pitchFamily="34" charset="0"/>
                <a:ea typeface="BIZ UDPゴシック" panose="020B0400000000000000" pitchFamily="50" charset="-128"/>
                <a:cs typeface="Arial" panose="020B0604020202020204" pitchFamily="34" charset="0"/>
              </a:rPr>
              <a:t>歳児の甲状腺等価線量 </a:t>
            </a:r>
            <a:r>
              <a:rPr kumimoji="1" lang="en-US" altLang="ja-JP" sz="2400">
                <a:latin typeface="Arial" panose="020B0604020202020204" pitchFamily="34" charset="0"/>
                <a:ea typeface="BIZ UDPゴシック" panose="020B0400000000000000" pitchFamily="50" charset="-128"/>
                <a:cs typeface="Arial" panose="020B0604020202020204" pitchFamily="34" charset="0"/>
              </a:rPr>
              <a:t>100 </a:t>
            </a:r>
            <a:r>
              <a:rPr kumimoji="1" lang="en-US" altLang="ja-JP" sz="2400" err="1">
                <a:latin typeface="Arial" panose="020B0604020202020204" pitchFamily="34" charset="0"/>
                <a:ea typeface="BIZ UDPゴシック" panose="020B0400000000000000" pitchFamily="50" charset="-128"/>
                <a:cs typeface="Arial" panose="020B0604020202020204" pitchFamily="34" charset="0"/>
              </a:rPr>
              <a:t>mSv</a:t>
            </a:r>
            <a:r>
              <a:rPr kumimoji="1" lang="ja-JP" altLang="en-US" sz="2400">
                <a:latin typeface="Arial" panose="020B0604020202020204" pitchFamily="34" charset="0"/>
                <a:ea typeface="BIZ UDPゴシック" panose="020B0400000000000000" pitchFamily="50" charset="-128"/>
                <a:cs typeface="Arial" panose="020B0604020202020204" pitchFamily="34" charset="0"/>
              </a:rPr>
              <a:t>（</a:t>
            </a:r>
            <a:r>
              <a:rPr kumimoji="1" lang="ja-JP" altLang="en-US" sz="2400">
                <a:solidFill>
                  <a:srgbClr val="FF0000"/>
                </a:solidFill>
                <a:latin typeface="Arial" panose="020B0604020202020204" pitchFamily="34" charset="0"/>
                <a:ea typeface="BIZ UDPゴシック" panose="020B0400000000000000" pitchFamily="50" charset="-128"/>
                <a:cs typeface="Arial" panose="020B0604020202020204" pitchFamily="34" charset="0"/>
              </a:rPr>
              <a:t>当時</a:t>
            </a:r>
            <a:r>
              <a:rPr kumimoji="1" lang="ja-JP" altLang="en-US" sz="2400">
                <a:latin typeface="Arial" panose="020B0604020202020204" pitchFamily="34" charset="0"/>
                <a:ea typeface="BIZ UDPゴシック" panose="020B0400000000000000" pitchFamily="50" charset="-128"/>
                <a:cs typeface="Arial" panose="020B0604020202020204" pitchFamily="34" charset="0"/>
              </a:rPr>
              <a:t>）</a:t>
            </a:r>
            <a:r>
              <a:rPr lang="en-US" altLang="ja-JP" sz="2000" baseline="30000">
                <a:latin typeface="Arial" panose="020B0604020202020204" pitchFamily="34" charset="0"/>
                <a:ea typeface="BIZ UDPゴシック" panose="020B0400000000000000" pitchFamily="50" charset="-128"/>
                <a:cs typeface="Arial" panose="020B0604020202020204" pitchFamily="34" charset="0"/>
              </a:rPr>
              <a:t>※</a:t>
            </a:r>
            <a:endParaRPr kumimoji="1" lang="ja-JP" altLang="en-US" sz="2400" baseline="30000">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8" name="下矢印 5">
            <a:extLst>
              <a:ext uri="{FF2B5EF4-FFF2-40B4-BE49-F238E27FC236}">
                <a16:creationId xmlns:a16="http://schemas.microsoft.com/office/drawing/2014/main" id="{4D209E35-DA2C-7E8D-2AC1-56A654739C4A}"/>
              </a:ext>
            </a:extLst>
          </p:cNvPr>
          <p:cNvSpPr/>
          <p:nvPr/>
        </p:nvSpPr>
        <p:spPr>
          <a:xfrm>
            <a:off x="4609082" y="1817001"/>
            <a:ext cx="792088" cy="216024"/>
          </a:xfrm>
          <a:prstGeom prst="downArrow">
            <a:avLst/>
          </a:prstGeom>
          <a:solidFill>
            <a:schemeClr val="accent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9" name="角丸四角形 11">
            <a:extLst>
              <a:ext uri="{FF2B5EF4-FFF2-40B4-BE49-F238E27FC236}">
                <a16:creationId xmlns:a16="http://schemas.microsoft.com/office/drawing/2014/main" id="{E7855CC8-CE74-D809-984B-7487F8EEDFA4}"/>
              </a:ext>
            </a:extLst>
          </p:cNvPr>
          <p:cNvSpPr/>
          <p:nvPr/>
        </p:nvSpPr>
        <p:spPr>
          <a:xfrm>
            <a:off x="1980790" y="2105033"/>
            <a:ext cx="6048672" cy="648072"/>
          </a:xfrm>
          <a:prstGeom prst="roundRect">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a:latin typeface="Arial" panose="020B0604020202020204" pitchFamily="34" charset="0"/>
                <a:ea typeface="BIZ UDPゴシック" panose="020B0400000000000000" pitchFamily="50" charset="-128"/>
                <a:cs typeface="Arial" panose="020B0604020202020204" pitchFamily="34" charset="0"/>
              </a:rPr>
              <a:t>摂取シナリオの設定（</a:t>
            </a:r>
            <a:r>
              <a:rPr lang="en-US" altLang="ja-JP" sz="2400">
                <a:latin typeface="Arial" panose="020B0604020202020204" pitchFamily="34" charset="0"/>
                <a:ea typeface="BIZ UDPゴシック" panose="020B0400000000000000" pitchFamily="50" charset="-128"/>
                <a:cs typeface="Arial" panose="020B0604020202020204" pitchFamily="34" charset="0"/>
              </a:rPr>
              <a:t>12</a:t>
            </a:r>
            <a:r>
              <a:rPr lang="ja-JP" altLang="en-US" sz="2400">
                <a:latin typeface="Arial" panose="020B0604020202020204" pitchFamily="34" charset="0"/>
                <a:ea typeface="BIZ UDPゴシック" panose="020B0400000000000000" pitchFamily="50" charset="-128"/>
                <a:cs typeface="Arial" panose="020B0604020202020204" pitchFamily="34" charset="0"/>
              </a:rPr>
              <a:t>日間連続吸入）</a:t>
            </a:r>
            <a:endParaRPr kumimoji="1" lang="ja-JP" altLang="en-US" sz="2400">
              <a:latin typeface="Arial" panose="020B0604020202020204" pitchFamily="34" charset="0"/>
              <a:ea typeface="BIZ UDPゴシック" panose="020B0400000000000000" pitchFamily="50" charset="-128"/>
              <a:cs typeface="Arial" panose="020B0604020202020204" pitchFamily="34" charset="0"/>
            </a:endParaRPr>
          </a:p>
        </p:txBody>
      </p:sp>
      <p:sp>
        <p:nvSpPr>
          <p:cNvPr id="10" name="下矢印 12">
            <a:extLst>
              <a:ext uri="{FF2B5EF4-FFF2-40B4-BE49-F238E27FC236}">
                <a16:creationId xmlns:a16="http://schemas.microsoft.com/office/drawing/2014/main" id="{16C002BB-9988-B0ED-5431-E1A134406E70}"/>
              </a:ext>
            </a:extLst>
          </p:cNvPr>
          <p:cNvSpPr/>
          <p:nvPr/>
        </p:nvSpPr>
        <p:spPr>
          <a:xfrm>
            <a:off x="4595991" y="2825113"/>
            <a:ext cx="792088" cy="216024"/>
          </a:xfrm>
          <a:prstGeom prst="downArrow">
            <a:avLst/>
          </a:prstGeom>
          <a:solidFill>
            <a:schemeClr val="accent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1" name="角丸四角形 13">
            <a:extLst>
              <a:ext uri="{FF2B5EF4-FFF2-40B4-BE49-F238E27FC236}">
                <a16:creationId xmlns:a16="http://schemas.microsoft.com/office/drawing/2014/main" id="{2EA6F842-CBA0-8D29-AABA-C9DEAC8A6E7C}"/>
              </a:ext>
            </a:extLst>
          </p:cNvPr>
          <p:cNvSpPr/>
          <p:nvPr/>
        </p:nvSpPr>
        <p:spPr>
          <a:xfrm>
            <a:off x="1980790" y="3113145"/>
            <a:ext cx="6048672" cy="648072"/>
          </a:xfrm>
          <a:prstGeom prst="roundRect">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400">
                <a:latin typeface="Arial" panose="020B0604020202020204" pitchFamily="34" charset="0"/>
                <a:ea typeface="BIZ UDPゴシック" panose="020B0400000000000000" pitchFamily="50" charset="-128"/>
                <a:cs typeface="Arial" panose="020B0604020202020204" pitchFamily="34" charset="0"/>
              </a:rPr>
              <a:t>摂取後翌日の甲状腺中</a:t>
            </a:r>
            <a:r>
              <a:rPr kumimoji="1" lang="en-US" altLang="ja-JP" sz="2400" baseline="30000">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2400">
                <a:latin typeface="Arial" panose="020B0604020202020204" pitchFamily="34" charset="0"/>
                <a:ea typeface="BIZ UDPゴシック" panose="020B0400000000000000" pitchFamily="50" charset="-128"/>
                <a:cs typeface="Arial" panose="020B0604020202020204" pitchFamily="34" charset="0"/>
              </a:rPr>
              <a:t>I</a:t>
            </a:r>
            <a:r>
              <a:rPr kumimoji="1" lang="ja-JP" altLang="en-US" sz="2400">
                <a:latin typeface="Arial" panose="020B0604020202020204" pitchFamily="34" charset="0"/>
                <a:ea typeface="BIZ UDPゴシック" panose="020B0400000000000000" pitchFamily="50" charset="-128"/>
                <a:cs typeface="Arial" panose="020B0604020202020204" pitchFamily="34" charset="0"/>
              </a:rPr>
              <a:t>残留量を計算</a:t>
            </a:r>
          </a:p>
        </p:txBody>
      </p:sp>
      <p:sp>
        <p:nvSpPr>
          <p:cNvPr id="12" name="下矢印 14">
            <a:extLst>
              <a:ext uri="{FF2B5EF4-FFF2-40B4-BE49-F238E27FC236}">
                <a16:creationId xmlns:a16="http://schemas.microsoft.com/office/drawing/2014/main" id="{8569B40F-DED0-93C9-7DC6-BCB9A56B0B7B}"/>
              </a:ext>
            </a:extLst>
          </p:cNvPr>
          <p:cNvSpPr/>
          <p:nvPr/>
        </p:nvSpPr>
        <p:spPr>
          <a:xfrm>
            <a:off x="4595991" y="3833225"/>
            <a:ext cx="792088" cy="216024"/>
          </a:xfrm>
          <a:prstGeom prst="downArrow">
            <a:avLst/>
          </a:prstGeom>
          <a:solidFill>
            <a:schemeClr val="accent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3" name="角丸四角形 15">
            <a:extLst>
              <a:ext uri="{FF2B5EF4-FFF2-40B4-BE49-F238E27FC236}">
                <a16:creationId xmlns:a16="http://schemas.microsoft.com/office/drawing/2014/main" id="{48EE40E8-E668-2D32-5D0F-6236CCEA059C}"/>
              </a:ext>
            </a:extLst>
          </p:cNvPr>
          <p:cNvSpPr/>
          <p:nvPr/>
        </p:nvSpPr>
        <p:spPr>
          <a:xfrm>
            <a:off x="2700870" y="4121257"/>
            <a:ext cx="4608512" cy="1008112"/>
          </a:xfrm>
          <a:prstGeom prst="roundRect">
            <a:avLst/>
          </a:prstGeom>
          <a:solidFill>
            <a:schemeClr val="accent6">
              <a:lumMod val="20000"/>
              <a:lumOff val="80000"/>
            </a:schemeClr>
          </a:solidFill>
          <a:ln w="28575">
            <a:solidFill>
              <a:schemeClr val="accent6"/>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400">
                <a:latin typeface="Arial" panose="020B0604020202020204" pitchFamily="34" charset="0"/>
                <a:ea typeface="BIZ UDPゴシック" panose="020B0400000000000000" pitchFamily="50" charset="-128"/>
                <a:cs typeface="Arial" panose="020B0604020202020204" pitchFamily="34" charset="0"/>
              </a:rPr>
              <a:t>甲状腺中</a:t>
            </a:r>
            <a:r>
              <a:rPr lang="en-US" altLang="ja-JP" sz="2400" baseline="30000">
                <a:latin typeface="Arial" panose="020B0604020202020204" pitchFamily="34" charset="0"/>
                <a:ea typeface="BIZ UDPゴシック" panose="020B0400000000000000" pitchFamily="50" charset="-128"/>
                <a:cs typeface="Arial" panose="020B0604020202020204" pitchFamily="34" charset="0"/>
              </a:rPr>
              <a:t>131</a:t>
            </a:r>
            <a:r>
              <a:rPr lang="en-US" altLang="ja-JP" sz="2400">
                <a:latin typeface="Arial" panose="020B0604020202020204" pitchFamily="34" charset="0"/>
                <a:ea typeface="BIZ UDPゴシック" panose="020B0400000000000000" pitchFamily="50" charset="-128"/>
                <a:cs typeface="Arial" panose="020B0604020202020204" pitchFamily="34" charset="0"/>
              </a:rPr>
              <a:t>I</a:t>
            </a:r>
            <a:r>
              <a:rPr lang="ja-JP" altLang="en-US" sz="2400">
                <a:latin typeface="Arial" panose="020B0604020202020204" pitchFamily="34" charset="0"/>
                <a:ea typeface="BIZ UDPゴシック" panose="020B0400000000000000" pitchFamily="50" charset="-128"/>
                <a:cs typeface="Arial" panose="020B0604020202020204" pitchFamily="34" charset="0"/>
              </a:rPr>
              <a:t>残留量に対応する</a:t>
            </a: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2400">
                <a:latin typeface="Arial" panose="020B0604020202020204" pitchFamily="34" charset="0"/>
                <a:ea typeface="BIZ UDPゴシック" panose="020B0400000000000000" pitchFamily="50" charset="-128"/>
                <a:cs typeface="Arial" panose="020B0604020202020204" pitchFamily="34" charset="0"/>
              </a:rPr>
              <a:t>検出器の応答を評価</a:t>
            </a:r>
            <a:endParaRPr kumimoji="1" lang="ja-JP" altLang="en-US" sz="2400">
              <a:latin typeface="Arial" panose="020B0604020202020204" pitchFamily="34" charset="0"/>
              <a:ea typeface="BIZ UDPゴシック" panose="020B0400000000000000" pitchFamily="50" charset="-128"/>
              <a:cs typeface="Arial" panose="020B0604020202020204" pitchFamily="34" charset="0"/>
            </a:endParaRPr>
          </a:p>
        </p:txBody>
      </p:sp>
      <p:sp>
        <p:nvSpPr>
          <p:cNvPr id="14" name="下矢印 20">
            <a:extLst>
              <a:ext uri="{FF2B5EF4-FFF2-40B4-BE49-F238E27FC236}">
                <a16:creationId xmlns:a16="http://schemas.microsoft.com/office/drawing/2014/main" id="{F7FEE105-B1CA-05C7-8459-91431841F4B2}"/>
              </a:ext>
            </a:extLst>
          </p:cNvPr>
          <p:cNvSpPr/>
          <p:nvPr/>
        </p:nvSpPr>
        <p:spPr>
          <a:xfrm>
            <a:off x="4609082" y="5201377"/>
            <a:ext cx="792088" cy="216024"/>
          </a:xfrm>
          <a:prstGeom prst="downArrow">
            <a:avLst/>
          </a:prstGeom>
          <a:solidFill>
            <a:schemeClr val="accent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15" name="正方形/長方形 14">
            <a:extLst>
              <a:ext uri="{FF2B5EF4-FFF2-40B4-BE49-F238E27FC236}">
                <a16:creationId xmlns:a16="http://schemas.microsoft.com/office/drawing/2014/main" id="{AFF05D85-D97D-37F5-2C13-84B75098EA40}"/>
              </a:ext>
            </a:extLst>
          </p:cNvPr>
          <p:cNvSpPr/>
          <p:nvPr/>
        </p:nvSpPr>
        <p:spPr>
          <a:xfrm>
            <a:off x="1813232" y="5460953"/>
            <a:ext cx="6423553" cy="892552"/>
          </a:xfrm>
          <a:prstGeom prst="rect">
            <a:avLst/>
          </a:prstGeom>
        </p:spPr>
        <p:txBody>
          <a:bodyPr wrap="none">
            <a:spAutoFit/>
          </a:bodyPr>
          <a:lstStyle/>
          <a:p>
            <a:pPr algn="ctr"/>
            <a:r>
              <a:rPr lang="en-US" altLang="ja-JP"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0.2</a:t>
            </a:r>
            <a:r>
              <a:rPr lang="ja-JP" altLang="en-US"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µ</a:t>
            </a:r>
            <a:r>
              <a:rPr lang="en-US" altLang="ja-JP" sz="2800" b="1" err="1">
                <a:solidFill>
                  <a:srgbClr val="FF0000"/>
                </a:solidFill>
                <a:latin typeface="Arial" panose="020B0604020202020204" pitchFamily="34" charset="0"/>
                <a:ea typeface="BIZ UDPゴシック" panose="020B0400000000000000" pitchFamily="50" charset="-128"/>
                <a:cs typeface="Arial" panose="020B0604020202020204" pitchFamily="34" charset="0"/>
              </a:rPr>
              <a:t>Sv</a:t>
            </a:r>
            <a:r>
              <a:rPr lang="en-US" altLang="ja-JP"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/h</a:t>
            </a:r>
            <a:r>
              <a:rPr lang="ja-JP" altLang="en-US"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1</a:t>
            </a:r>
            <a:r>
              <a:rPr lang="ja-JP" altLang="en-US" sz="2800" b="1">
                <a:solidFill>
                  <a:srgbClr val="FF0000"/>
                </a:solidFill>
                <a:latin typeface="Arial" panose="020B0604020202020204" pitchFamily="34" charset="0"/>
                <a:ea typeface="BIZ UDPゴシック" panose="020B0400000000000000" pitchFamily="50" charset="-128"/>
                <a:cs typeface="Arial" panose="020B0604020202020204" pitchFamily="34" charset="0"/>
              </a:rPr>
              <a:t>歳児）</a:t>
            </a:r>
            <a:endParaRPr lang="en-US" altLang="ja-JP" sz="28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p>
            <a:pPr algn="ctr"/>
            <a:r>
              <a:rPr lang="en-US" altLang="ja-JP" sz="2400">
                <a:latin typeface="Arial" panose="020B0604020202020204" pitchFamily="34" charset="0"/>
                <a:ea typeface="BIZ UDPゴシック" panose="020B0400000000000000" pitchFamily="50" charset="-128"/>
                <a:cs typeface="Arial" panose="020B0604020202020204" pitchFamily="34" charset="0"/>
              </a:rPr>
              <a:t>5</a:t>
            </a:r>
            <a:r>
              <a:rPr lang="ja-JP" altLang="en-US" sz="2400">
                <a:latin typeface="Arial" panose="020B0604020202020204" pitchFamily="34" charset="0"/>
                <a:ea typeface="BIZ UDPゴシック" panose="020B0400000000000000" pitchFamily="50" charset="-128"/>
                <a:cs typeface="Arial" panose="020B0604020202020204" pitchFamily="34" charset="0"/>
              </a:rPr>
              <a:t>歳児では約</a:t>
            </a:r>
            <a:r>
              <a:rPr lang="en-US" altLang="ja-JP" sz="2400">
                <a:latin typeface="Arial" panose="020B0604020202020204" pitchFamily="34" charset="0"/>
                <a:ea typeface="BIZ UDPゴシック" panose="020B0400000000000000" pitchFamily="50" charset="-128"/>
                <a:cs typeface="Arial" panose="020B0604020202020204" pitchFamily="34" charset="0"/>
              </a:rPr>
              <a:t>60mSv</a:t>
            </a:r>
            <a:r>
              <a:rPr lang="ja-JP" altLang="en-US" sz="2400" err="1">
                <a:latin typeface="Arial" panose="020B0604020202020204" pitchFamily="34" charset="0"/>
                <a:ea typeface="BIZ UDPゴシック" panose="020B0400000000000000" pitchFamily="50" charset="-128"/>
                <a:cs typeface="Arial" panose="020B0604020202020204" pitchFamily="34" charset="0"/>
              </a:rPr>
              <a:t>，</a:t>
            </a:r>
            <a:r>
              <a:rPr lang="ja-JP" altLang="en-US" sz="2400">
                <a:latin typeface="Arial" panose="020B0604020202020204" pitchFamily="34" charset="0"/>
                <a:ea typeface="BIZ UDPゴシック" panose="020B0400000000000000" pitchFamily="50" charset="-128"/>
                <a:cs typeface="Arial" panose="020B0604020202020204" pitchFamily="34" charset="0"/>
              </a:rPr>
              <a:t>成人では約</a:t>
            </a:r>
            <a:r>
              <a:rPr lang="en-US" altLang="ja-JP" sz="2400">
                <a:latin typeface="Arial" panose="020B0604020202020204" pitchFamily="34" charset="0"/>
                <a:ea typeface="BIZ UDPゴシック" panose="020B0400000000000000" pitchFamily="50" charset="-128"/>
                <a:cs typeface="Arial" panose="020B0604020202020204" pitchFamily="34" charset="0"/>
              </a:rPr>
              <a:t>15mSv</a:t>
            </a:r>
            <a:r>
              <a:rPr lang="ja-JP" altLang="en-US" sz="2400">
                <a:latin typeface="Arial" panose="020B0604020202020204" pitchFamily="34" charset="0"/>
                <a:ea typeface="BIZ UDPゴシック" panose="020B0400000000000000" pitchFamily="50" charset="-128"/>
                <a:cs typeface="Arial" panose="020B0604020202020204" pitchFamily="34" charset="0"/>
              </a:rPr>
              <a:t>に相当</a:t>
            </a:r>
          </a:p>
        </p:txBody>
      </p:sp>
      <p:sp>
        <p:nvSpPr>
          <p:cNvPr id="16" name="テキスト ボックス 15">
            <a:extLst>
              <a:ext uri="{FF2B5EF4-FFF2-40B4-BE49-F238E27FC236}">
                <a16:creationId xmlns:a16="http://schemas.microsoft.com/office/drawing/2014/main" id="{12A7B5B1-0FDF-B305-EDDC-443DE86A4F53}"/>
              </a:ext>
            </a:extLst>
          </p:cNvPr>
          <p:cNvSpPr txBox="1"/>
          <p:nvPr/>
        </p:nvSpPr>
        <p:spPr>
          <a:xfrm>
            <a:off x="6391025" y="775737"/>
            <a:ext cx="2954463" cy="276999"/>
          </a:xfrm>
          <a:prstGeom prst="rect">
            <a:avLst/>
          </a:prstGeom>
          <a:noFill/>
        </p:spPr>
        <p:txBody>
          <a:bodyPr wrap="none" rtlCol="0">
            <a:spAutoFit/>
          </a:bodyPr>
          <a:lstStyle/>
          <a:p>
            <a:pPr algn="r"/>
            <a:r>
              <a:rPr lang="ja-JP" altLang="en-US" sz="1200">
                <a:latin typeface="Arial" panose="020B0604020202020204" pitchFamily="34" charset="0"/>
                <a:ea typeface="BIZ UDPゴシック" panose="020B0400000000000000" pitchFamily="50" charset="-128"/>
                <a:cs typeface="Arial" panose="020B0604020202020204" pitchFamily="34" charset="0"/>
              </a:rPr>
              <a:t>鈴木敏和，放射線事故医療研究会（</a:t>
            </a:r>
            <a:r>
              <a:rPr lang="en-US" altLang="ja-JP" sz="1200">
                <a:latin typeface="Arial" panose="020B0604020202020204" pitchFamily="34" charset="0"/>
                <a:ea typeface="BIZ UDPゴシック" panose="020B0400000000000000" pitchFamily="50" charset="-128"/>
                <a:cs typeface="Arial" panose="020B0604020202020204" pitchFamily="34" charset="0"/>
              </a:rPr>
              <a:t>2011</a:t>
            </a:r>
            <a:r>
              <a:rPr lang="ja-JP" altLang="en-US" sz="1200">
                <a:latin typeface="Arial" panose="020B0604020202020204" pitchFamily="34" charset="0"/>
                <a:ea typeface="BIZ UDPゴシック" panose="020B0400000000000000" pitchFamily="50" charset="-128"/>
                <a:cs typeface="Arial" panose="020B0604020202020204" pitchFamily="34" charset="0"/>
              </a:rPr>
              <a:t>）</a:t>
            </a:r>
            <a:endParaRPr kumimoji="1" lang="ja-JP" altLang="en-US" sz="1200">
              <a:latin typeface="Arial" panose="020B0604020202020204" pitchFamily="34" charset="0"/>
              <a:ea typeface="BIZ UDPゴシック" panose="020B0400000000000000" pitchFamily="50" charset="-128"/>
              <a:cs typeface="Arial" panose="020B0604020202020204" pitchFamily="34" charset="0"/>
            </a:endParaRPr>
          </a:p>
        </p:txBody>
      </p:sp>
      <p:pic>
        <p:nvPicPr>
          <p:cNvPr id="17" name="Picture 4">
            <a:extLst>
              <a:ext uri="{FF2B5EF4-FFF2-40B4-BE49-F238E27FC236}">
                <a16:creationId xmlns:a16="http://schemas.microsoft.com/office/drawing/2014/main" id="{4C50E182-D7E8-2017-F7F7-B094072825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864" t="20357" r="5843" b="17001"/>
          <a:stretch/>
        </p:blipFill>
        <p:spPr bwMode="auto">
          <a:xfrm>
            <a:off x="7401272" y="4104896"/>
            <a:ext cx="2428556" cy="1467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a:extLst>
              <a:ext uri="{FF2B5EF4-FFF2-40B4-BE49-F238E27FC236}">
                <a16:creationId xmlns:a16="http://schemas.microsoft.com/office/drawing/2014/main" id="{90BB22F6-8332-0039-D8CC-57ED19BEB270}"/>
              </a:ext>
            </a:extLst>
          </p:cNvPr>
          <p:cNvSpPr txBox="1"/>
          <p:nvPr/>
        </p:nvSpPr>
        <p:spPr>
          <a:xfrm>
            <a:off x="379922" y="6439680"/>
            <a:ext cx="9289032" cy="307777"/>
          </a:xfrm>
          <a:prstGeom prst="rect">
            <a:avLst/>
          </a:prstGeom>
          <a:noFill/>
        </p:spPr>
        <p:txBody>
          <a:bodyPr wrap="square" rtlCol="0">
            <a:spAutoFit/>
          </a:bodyPr>
          <a:lstStyle/>
          <a:p>
            <a:pPr algn="ctr"/>
            <a:r>
              <a:rPr lang="en-US" altLang="ja-JP" sz="14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400">
                <a:latin typeface="Arial" panose="020B0604020202020204" pitchFamily="34" charset="0"/>
                <a:ea typeface="BIZ UDPゴシック" panose="020B0400000000000000" pitchFamily="50" charset="-128"/>
                <a:cs typeface="Arial" panose="020B0604020202020204" pitchFamily="34" charset="0"/>
              </a:rPr>
              <a:t>100 mSv</a:t>
            </a:r>
            <a:r>
              <a:rPr kumimoji="1" lang="ja-JP" altLang="en-US" sz="1400">
                <a:latin typeface="Arial" panose="020B0604020202020204" pitchFamily="34" charset="0"/>
                <a:ea typeface="BIZ UDPゴシック" panose="020B0400000000000000" pitchFamily="50" charset="-128"/>
                <a:cs typeface="Arial" panose="020B0604020202020204" pitchFamily="34" charset="0"/>
              </a:rPr>
              <a:t>は「原子力施設等の防災指針について（当時）」の安定ヨウ素剤の予防的服用の基準値</a:t>
            </a:r>
            <a:endParaRPr kumimoji="1" lang="en-US" altLang="ja-JP" sz="1400">
              <a:latin typeface="Arial" panose="020B0604020202020204" pitchFamily="34" charset="0"/>
              <a:ea typeface="BIZ UDPゴシック" panose="020B0400000000000000"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1C80084F-4717-B448-85AA-75EC7E411895}"/>
              </a:ext>
            </a:extLst>
          </p:cNvPr>
          <p:cNvSpPr txBox="1"/>
          <p:nvPr/>
        </p:nvSpPr>
        <p:spPr>
          <a:xfrm>
            <a:off x="7705262" y="5572875"/>
            <a:ext cx="1988045" cy="253916"/>
          </a:xfrm>
          <a:prstGeom prst="rect">
            <a:avLst/>
          </a:prstGeom>
          <a:noFill/>
        </p:spPr>
        <p:txBody>
          <a:bodyPr wrap="none" rtlCol="0">
            <a:spAutoFit/>
          </a:bodyPr>
          <a:lstStyle/>
          <a:p>
            <a:pPr algn="r"/>
            <a:r>
              <a:rPr kumimoji="1" lang="en-US" altLang="ja-JP" sz="1050">
                <a:latin typeface="Arial" panose="020B0604020202020204" pitchFamily="34" charset="0"/>
                <a:ea typeface="BIZ UDPゴシック" panose="020B0400000000000000" pitchFamily="50" charset="-128"/>
                <a:cs typeface="Arial" panose="020B0604020202020204" pitchFamily="34" charset="0"/>
              </a:rPr>
              <a:t>※NHK</a:t>
            </a:r>
            <a:r>
              <a:rPr kumimoji="1" lang="ja-JP" altLang="en-US" sz="1050">
                <a:latin typeface="Arial" panose="020B0604020202020204" pitchFamily="34" charset="0"/>
                <a:ea typeface="BIZ UDPゴシック" panose="020B0400000000000000" pitchFamily="50" charset="-128"/>
                <a:cs typeface="Arial" panose="020B0604020202020204" pitchFamily="34" charset="0"/>
              </a:rPr>
              <a:t>サイエンスゼロから引用</a:t>
            </a:r>
          </a:p>
        </p:txBody>
      </p:sp>
    </p:spTree>
    <p:extLst>
      <p:ext uri="{BB962C8B-B14F-4D97-AF65-F5344CB8AC3E}">
        <p14:creationId xmlns:p14="http://schemas.microsoft.com/office/powerpoint/2010/main" val="62845497"/>
      </p:ext>
    </p:extLst>
  </p:cSld>
  <p:clrMapOvr>
    <a:masterClrMapping/>
  </p:clrMapOvr>
  <mc:AlternateContent xmlns:mc="http://schemas.openxmlformats.org/markup-compatibility/2006" xmlns:p14="http://schemas.microsoft.com/office/powerpoint/2010/main">
    <mc:Choice Requires="p14">
      <p:transition spd="slow" p14:dur="800" advClick="0" advTm="1030">
        <p:circle/>
      </p:transition>
    </mc:Choice>
    <mc:Fallback xmlns="">
      <p:transition spd="slow" advClick="0" advTm="1030">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EC839DB-7150-F1AA-4363-F1C87201A242}"/>
              </a:ext>
            </a:extLst>
          </p:cNvPr>
          <p:cNvSpPr txBox="1"/>
          <p:nvPr/>
        </p:nvSpPr>
        <p:spPr>
          <a:xfrm>
            <a:off x="704528" y="188640"/>
            <a:ext cx="1415772" cy="461665"/>
          </a:xfrm>
          <a:prstGeom prst="rect">
            <a:avLst/>
          </a:prstGeom>
          <a:noFill/>
        </p:spPr>
        <p:txBody>
          <a:bodyPr wrap="none" rtlCol="0">
            <a:spAutoFit/>
          </a:bodyPr>
          <a:lstStyle/>
          <a:p>
            <a:r>
              <a:rPr kumimoji="1" lang="ja-JP" altLang="en-US" sz="2400">
                <a:solidFill>
                  <a:schemeClr val="tx1">
                    <a:lumMod val="85000"/>
                    <a:lumOff val="15000"/>
                  </a:schemeClr>
                </a:solidFill>
                <a:latin typeface="BIZ UDPゴシック" panose="020B0400000000000000" pitchFamily="50" charset="-128"/>
                <a:ea typeface="BIZ UDPゴシック" panose="020B0400000000000000" pitchFamily="50" charset="-128"/>
              </a:rPr>
              <a:t>講義内容</a:t>
            </a:r>
          </a:p>
        </p:txBody>
      </p:sp>
      <p:sp>
        <p:nvSpPr>
          <p:cNvPr id="5" name="正方形/長方形 4">
            <a:extLst>
              <a:ext uri="{FF2B5EF4-FFF2-40B4-BE49-F238E27FC236}">
                <a16:creationId xmlns:a16="http://schemas.microsoft.com/office/drawing/2014/main" id="{E5F31FDC-E01F-6992-1E35-23BC1AE65695}"/>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51F2812-7A31-1D3A-CDFC-8FA8680700A9}"/>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A2AB26D-EBF3-3CA4-DFE0-20F5973E3AF4}"/>
              </a:ext>
            </a:extLst>
          </p:cNvPr>
          <p:cNvSpPr txBox="1"/>
          <p:nvPr/>
        </p:nvSpPr>
        <p:spPr>
          <a:xfrm>
            <a:off x="1496616" y="1273984"/>
            <a:ext cx="7056784" cy="1692771"/>
          </a:xfrm>
          <a:prstGeom prst="rect">
            <a:avLst/>
          </a:prstGeom>
          <a:noFill/>
          <a:effectLst/>
        </p:spPr>
        <p:txBody>
          <a:bodyPr wrap="square" rtlCol="0">
            <a:spAutoFit/>
          </a:bodyPr>
          <a:lstStyle/>
          <a:p>
            <a:pPr marL="285750" indent="-285750">
              <a:spcAft>
                <a:spcPts val="1200"/>
              </a:spcAft>
              <a:buFont typeface="Wingdings" panose="05000000000000000000" pitchFamily="2" charset="2"/>
              <a:buChar char="l"/>
            </a:pPr>
            <a:r>
              <a:rPr kumimoji="1" lang="ja-JP" altLang="en-US" sz="2800">
                <a:latin typeface="BIZ UDPゴシック" panose="020B0400000000000000" pitchFamily="50" charset="-128"/>
                <a:ea typeface="BIZ UDPゴシック" panose="020B0400000000000000" pitchFamily="50" charset="-128"/>
              </a:rPr>
              <a:t>放射性ヨウ素による甲状腺内部被ばく</a:t>
            </a:r>
            <a:endParaRPr kumimoji="1" lang="en-US" altLang="ja-JP" sz="500">
              <a:latin typeface="BIZ UDPゴシック" panose="020B0400000000000000" pitchFamily="50" charset="-128"/>
              <a:ea typeface="BIZ UDPゴシック" panose="020B0400000000000000" pitchFamily="50" charset="-128"/>
            </a:endParaRPr>
          </a:p>
          <a:p>
            <a:pPr marL="285750" indent="-285750">
              <a:spcAft>
                <a:spcPts val="1200"/>
              </a:spcAft>
              <a:buFont typeface="Wingdings" panose="05000000000000000000" pitchFamily="2" charset="2"/>
              <a:buChar char="l"/>
            </a:pPr>
            <a:r>
              <a:rPr lang="ja-JP" altLang="en-US" sz="2800">
                <a:latin typeface="BIZ UDPゴシック" panose="020B0400000000000000" pitchFamily="50" charset="-128"/>
                <a:ea typeface="BIZ UDPゴシック" panose="020B0400000000000000" pitchFamily="50" charset="-128"/>
              </a:rPr>
              <a:t>甲状腺中ヨウ素の測定</a:t>
            </a:r>
            <a:endParaRPr lang="en-US" altLang="ja-JP" sz="700">
              <a:latin typeface="BIZ UDPゴシック" panose="020B0400000000000000" pitchFamily="50" charset="-128"/>
              <a:ea typeface="BIZ UDPゴシック" panose="020B0400000000000000" pitchFamily="50" charset="-128"/>
            </a:endParaRPr>
          </a:p>
          <a:p>
            <a:pPr marL="285750" indent="-285750">
              <a:spcAft>
                <a:spcPts val="1200"/>
              </a:spcAft>
              <a:buFont typeface="Wingdings" panose="05000000000000000000" pitchFamily="2" charset="2"/>
              <a:buChar char="l"/>
            </a:pPr>
            <a:r>
              <a:rPr lang="ja-JP" altLang="en-US" sz="2800">
                <a:latin typeface="BIZ UDPゴシック" panose="020B0400000000000000" pitchFamily="50" charset="-128"/>
                <a:ea typeface="BIZ UDPゴシック" panose="020B0400000000000000" pitchFamily="50" charset="-128"/>
              </a:rPr>
              <a:t>甲状腺簡易測定に基づく線量評価</a:t>
            </a:r>
            <a:endParaRPr kumimoji="1" lang="en-US" altLang="ja-JP" sz="2800">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563553DD-FCDF-6283-16B1-10E801CBA830}"/>
              </a:ext>
            </a:extLst>
          </p:cNvPr>
          <p:cNvSpPr/>
          <p:nvPr/>
        </p:nvSpPr>
        <p:spPr>
          <a:xfrm>
            <a:off x="1424608" y="4149080"/>
            <a:ext cx="7056784" cy="936103"/>
          </a:xfrm>
          <a:prstGeom prst="roundRect">
            <a:avLst>
              <a:gd name="adj" fmla="val 9121"/>
            </a:avLst>
          </a:prstGeom>
          <a:solidFill>
            <a:schemeClr val="accent4">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tx1"/>
                </a:solidFill>
                <a:latin typeface="BIZ UDPゴシック" panose="020B0400000000000000" pitchFamily="50" charset="-128"/>
                <a:ea typeface="BIZ UDPゴシック" panose="020B0400000000000000" pitchFamily="50" charset="-128"/>
              </a:rPr>
              <a:t>本講義の達成目標</a:t>
            </a:r>
            <a:endParaRPr lang="en-US" altLang="ja-JP" sz="200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2400" b="1">
                <a:solidFill>
                  <a:schemeClr val="tx1"/>
                </a:solidFill>
                <a:latin typeface="BIZ UDPゴシック" panose="020B0400000000000000" pitchFamily="50" charset="-128"/>
                <a:ea typeface="BIZ UDPゴシック" panose="020B0400000000000000" pitchFamily="50" charset="-128"/>
              </a:rPr>
              <a:t>「甲状腺中ヨウ素測定の理解を深める」</a:t>
            </a:r>
          </a:p>
        </p:txBody>
      </p:sp>
      <p:sp>
        <p:nvSpPr>
          <p:cNvPr id="2" name="テキスト ボックス 1">
            <a:extLst>
              <a:ext uri="{FF2B5EF4-FFF2-40B4-BE49-F238E27FC236}">
                <a16:creationId xmlns:a16="http://schemas.microsoft.com/office/drawing/2014/main" id="{5EAB7B45-6E46-90FC-5328-5E7E0CFB371A}"/>
              </a:ext>
            </a:extLst>
          </p:cNvPr>
          <p:cNvSpPr txBox="1"/>
          <p:nvPr/>
        </p:nvSpPr>
        <p:spPr>
          <a:xfrm>
            <a:off x="1429312" y="3244914"/>
            <a:ext cx="7191392" cy="369332"/>
          </a:xfrm>
          <a:prstGeom prst="rect">
            <a:avLst/>
          </a:prstGeom>
          <a:noFill/>
        </p:spPr>
        <p:txBody>
          <a:bodyPr wrap="none" rtlCol="0">
            <a:spAutoFit/>
          </a:bodyPr>
          <a:lstStyle/>
          <a:p>
            <a:pPr algn="ctr"/>
            <a:r>
              <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本講義ではヨウ素は特に断りが無い場合はヨウ素</a:t>
            </a:r>
            <a:r>
              <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rPr>
              <a:t>-131</a:t>
            </a:r>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baseline="30000">
                <a:solidFill>
                  <a:srgbClr val="0000FF"/>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rPr>
              <a:t>I</a:t>
            </a:r>
            <a:r>
              <a:rPr kumimoji="1" lang="ja-JP" altLang="en-US">
                <a:solidFill>
                  <a:srgbClr val="0000FF"/>
                </a:solidFill>
                <a:latin typeface="Arial" panose="020B0604020202020204" pitchFamily="34" charset="0"/>
                <a:ea typeface="BIZ UDPゴシック" panose="020B0400000000000000" pitchFamily="50" charset="-128"/>
                <a:cs typeface="Arial" panose="020B0604020202020204" pitchFamily="34" charset="0"/>
              </a:rPr>
              <a:t>）をさす。</a:t>
            </a:r>
            <a:endParaRPr kumimoji="1" lang="en-US" altLang="ja-JP">
              <a:solidFill>
                <a:srgbClr val="0000FF"/>
              </a:solidFill>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3260650457"/>
      </p:ext>
    </p:extLst>
  </p:cSld>
  <p:clrMapOvr>
    <a:masterClrMapping/>
  </p:clrMapOvr>
  <mc:AlternateContent xmlns:mc="http://schemas.openxmlformats.org/markup-compatibility/2006" xmlns:p14="http://schemas.microsoft.com/office/powerpoint/2010/main">
    <mc:Choice Requires="p14">
      <p:transition spd="slow" p14:dur="800" advClick="0" advTm="180">
        <p:circle/>
      </p:transition>
    </mc:Choice>
    <mc:Fallback xmlns="">
      <p:transition spd="slow" advClick="0" advTm="180">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489EB5B-45E5-35FE-B9AB-356233B04E72}"/>
              </a:ext>
            </a:extLst>
          </p:cNvPr>
          <p:cNvSpPr txBox="1"/>
          <p:nvPr/>
        </p:nvSpPr>
        <p:spPr>
          <a:xfrm>
            <a:off x="704528" y="188640"/>
            <a:ext cx="639790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スクリーニングレベルの導出（事故当時）（続き）</a:t>
            </a:r>
          </a:p>
        </p:txBody>
      </p:sp>
      <p:sp>
        <p:nvSpPr>
          <p:cNvPr id="5" name="正方形/長方形 4">
            <a:extLst>
              <a:ext uri="{FF2B5EF4-FFF2-40B4-BE49-F238E27FC236}">
                <a16:creationId xmlns:a16="http://schemas.microsoft.com/office/drawing/2014/main" id="{97CCD0C8-5F52-0561-A45D-87BADF3DF097}"/>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890B40AA-495B-8FEF-E782-1C9455F49865}"/>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57C680AC-E279-7058-04D6-89400F618A6C}"/>
              </a:ext>
            </a:extLst>
          </p:cNvPr>
          <p:cNvSpPr txBox="1"/>
          <p:nvPr/>
        </p:nvSpPr>
        <p:spPr>
          <a:xfrm>
            <a:off x="3229716" y="807095"/>
            <a:ext cx="3589444" cy="461665"/>
          </a:xfrm>
          <a:prstGeom prst="rect">
            <a:avLst/>
          </a:prstGeom>
          <a:solidFill>
            <a:schemeClr val="accent5">
              <a:lumMod val="20000"/>
              <a:lumOff val="80000"/>
            </a:schemeClr>
          </a:solidFill>
        </p:spPr>
        <p:txBody>
          <a:bodyPr wrap="none" rtlCol="0">
            <a:spAutoFit/>
          </a:bodyPr>
          <a:lstStyle/>
          <a:p>
            <a:pPr algn="ctr"/>
            <a:r>
              <a:rPr lang="en-US" altLang="ja-JP" sz="2400" b="1" err="1">
                <a:latin typeface="Arial" panose="020B0604020202020204" pitchFamily="34" charset="0"/>
                <a:ea typeface="BIZ UDPゴシック" panose="020B0400000000000000" pitchFamily="50" charset="-128"/>
                <a:cs typeface="Arial" panose="020B0604020202020204" pitchFamily="34" charset="0"/>
              </a:rPr>
              <a:t>NaI</a:t>
            </a:r>
            <a:r>
              <a:rPr lang="ja-JP" altLang="en-US" sz="2400" b="1">
                <a:latin typeface="Arial" panose="020B0604020202020204" pitchFamily="34" charset="0"/>
                <a:ea typeface="BIZ UDPゴシック" panose="020B0400000000000000" pitchFamily="50" charset="-128"/>
                <a:cs typeface="Arial" panose="020B0604020202020204" pitchFamily="34" charset="0"/>
              </a:rPr>
              <a:t>サーベイメータの校正</a:t>
            </a:r>
            <a:endParaRPr lang="en-US" altLang="ja-JP" b="1">
              <a:latin typeface="Arial" panose="020B0604020202020204" pitchFamily="34" charset="0"/>
              <a:ea typeface="BIZ UDPゴシック" panose="020B0400000000000000" pitchFamily="50" charset="-128"/>
              <a:cs typeface="Arial" panose="020B0604020202020204" pitchFamily="34" charset="0"/>
            </a:endParaRPr>
          </a:p>
        </p:txBody>
      </p:sp>
      <p:pic>
        <p:nvPicPr>
          <p:cNvPr id="18" name="Picture 4">
            <a:extLst>
              <a:ext uri="{FF2B5EF4-FFF2-40B4-BE49-F238E27FC236}">
                <a16:creationId xmlns:a16="http://schemas.microsoft.com/office/drawing/2014/main" id="{BA304B70-2621-0193-9BBC-06919FFAA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54" y="1260552"/>
            <a:ext cx="3691128"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a:extLst>
              <a:ext uri="{FF2B5EF4-FFF2-40B4-BE49-F238E27FC236}">
                <a16:creationId xmlns:a16="http://schemas.microsoft.com/office/drawing/2014/main" id="{EDA06250-13E1-819C-86DA-0FB67E1707D5}"/>
              </a:ext>
            </a:extLst>
          </p:cNvPr>
          <p:cNvSpPr txBox="1"/>
          <p:nvPr/>
        </p:nvSpPr>
        <p:spPr>
          <a:xfrm>
            <a:off x="1157311" y="3780833"/>
            <a:ext cx="2294218" cy="338554"/>
          </a:xfrm>
          <a:prstGeom prst="rect">
            <a:avLst/>
          </a:prstGeom>
          <a:noFill/>
        </p:spPr>
        <p:txBody>
          <a:bodyPr wrap="none" rtlCol="0">
            <a:spAutoFit/>
          </a:bodyPr>
          <a:lstStyle/>
          <a:p>
            <a:r>
              <a:rPr lang="ja-JP" altLang="en-US" sz="1600">
                <a:latin typeface="Arial" panose="020B0604020202020204" pitchFamily="34" charset="0"/>
                <a:ea typeface="BIZ UDPゴシック" panose="020B0400000000000000" pitchFamily="50" charset="-128"/>
                <a:cs typeface="Arial" panose="020B0604020202020204" pitchFamily="34" charset="0"/>
              </a:rPr>
              <a:t>ファントムを用いて校正</a:t>
            </a:r>
            <a:endParaRPr kumimoji="1" lang="ja-JP" altLang="en-US" sz="1600">
              <a:latin typeface="Arial" panose="020B0604020202020204" pitchFamily="34" charset="0"/>
              <a:ea typeface="BIZ UDPゴシック" panose="020B0400000000000000" pitchFamily="50" charset="-128"/>
              <a:cs typeface="Arial" panose="020B0604020202020204" pitchFamily="34" charset="0"/>
            </a:endParaRPr>
          </a:p>
        </p:txBody>
      </p:sp>
      <p:pic>
        <p:nvPicPr>
          <p:cNvPr id="20" name="Picture 11" descr="J:\DCIM\104_0323\IMGP0070.JPG">
            <a:extLst>
              <a:ext uri="{FF2B5EF4-FFF2-40B4-BE49-F238E27FC236}">
                <a16:creationId xmlns:a16="http://schemas.microsoft.com/office/drawing/2014/main" id="{E96EED18-09F1-EA41-2DCE-DD21CE4324CA}"/>
              </a:ext>
            </a:extLst>
          </p:cNvPr>
          <p:cNvPicPr>
            <a:picLocks noChangeAspect="1" noChangeArrowheads="1"/>
          </p:cNvPicPr>
          <p:nvPr/>
        </p:nvPicPr>
        <p:blipFill>
          <a:blip r:embed="rId4"/>
          <a:srcRect/>
          <a:stretch>
            <a:fillRect/>
          </a:stretch>
        </p:blipFill>
        <p:spPr bwMode="auto">
          <a:xfrm>
            <a:off x="776536" y="4365104"/>
            <a:ext cx="2499175" cy="1872208"/>
          </a:xfrm>
          <a:prstGeom prst="rect">
            <a:avLst/>
          </a:prstGeom>
          <a:ln>
            <a:noFill/>
          </a:ln>
          <a:effectLst>
            <a:outerShdw blurRad="292100" dist="139700" dir="2700000" algn="tl" rotWithShape="0">
              <a:srgbClr val="333333">
                <a:alpha val="65000"/>
              </a:srgbClr>
            </a:outerShdw>
          </a:effectLst>
        </p:spPr>
      </p:pic>
      <p:sp>
        <p:nvSpPr>
          <p:cNvPr id="21" name="テキスト ボックス 20">
            <a:extLst>
              <a:ext uri="{FF2B5EF4-FFF2-40B4-BE49-F238E27FC236}">
                <a16:creationId xmlns:a16="http://schemas.microsoft.com/office/drawing/2014/main" id="{9DF0BA28-104A-71B4-11FE-43DD404793BD}"/>
              </a:ext>
            </a:extLst>
          </p:cNvPr>
          <p:cNvSpPr txBox="1"/>
          <p:nvPr/>
        </p:nvSpPr>
        <p:spPr>
          <a:xfrm>
            <a:off x="499344" y="6309320"/>
            <a:ext cx="3052439" cy="338554"/>
          </a:xfrm>
          <a:prstGeom prst="rect">
            <a:avLst/>
          </a:prstGeom>
          <a:noFill/>
        </p:spPr>
        <p:txBody>
          <a:bodyPr wrap="none" rtlCol="0">
            <a:spAutoFit/>
          </a:bodyPr>
          <a:lstStyle/>
          <a:p>
            <a:pPr algn="ctr"/>
            <a:r>
              <a:rPr lang="ja-JP" altLang="en-US" sz="1600">
                <a:latin typeface="Arial" panose="020B0604020202020204" pitchFamily="34" charset="0"/>
                <a:ea typeface="BIZ UDPゴシック" panose="020B0400000000000000" pitchFamily="50" charset="-128"/>
                <a:cs typeface="Arial" panose="020B0604020202020204" pitchFamily="34" charset="0"/>
              </a:rPr>
              <a:t>量研照射施設で高線量場の再現</a:t>
            </a:r>
            <a:endParaRPr kumimoji="1" lang="ja-JP" altLang="en-US" sz="1600">
              <a:latin typeface="Arial" panose="020B0604020202020204" pitchFamily="34" charset="0"/>
              <a:ea typeface="BIZ UDPゴシック" panose="020B0400000000000000" pitchFamily="50"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46B41210-444F-98D8-1A52-C236A6FE82F2}"/>
              </a:ext>
            </a:extLst>
          </p:cNvPr>
          <p:cNvSpPr txBox="1"/>
          <p:nvPr/>
        </p:nvSpPr>
        <p:spPr>
          <a:xfrm>
            <a:off x="4329282" y="1412776"/>
            <a:ext cx="4982454" cy="400110"/>
          </a:xfrm>
          <a:prstGeom prst="rect">
            <a:avLst/>
          </a:prstGeom>
          <a:noFill/>
        </p:spPr>
        <p:txBody>
          <a:bodyPr wrap="none" rtlCol="0">
            <a:spAutoFit/>
          </a:bodyPr>
          <a:lstStyle/>
          <a:p>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測定器</a:t>
            </a:r>
            <a:r>
              <a:rPr kumimoji="1" lang="ja-JP" altLang="en-US" sz="2000">
                <a:latin typeface="Arial" panose="020B0604020202020204" pitchFamily="34" charset="0"/>
                <a:ea typeface="BIZ UDPゴシック" panose="020B0400000000000000" pitchFamily="50" charset="-128"/>
                <a:cs typeface="Arial" panose="020B0604020202020204" pitchFamily="34" charset="0"/>
              </a:rPr>
              <a:t>：アロカ製（当時）</a:t>
            </a:r>
            <a:r>
              <a:rPr lang="en-US" altLang="ja-JP" sz="2000">
                <a:latin typeface="Arial" panose="020B0604020202020204" pitchFamily="34" charset="0"/>
                <a:ea typeface="BIZ UDPゴシック" panose="020B0400000000000000" pitchFamily="50" charset="-128"/>
                <a:cs typeface="Arial" panose="020B0604020202020204" pitchFamily="34" charset="0"/>
              </a:rPr>
              <a:t>TCS-161, 171, 172</a:t>
            </a:r>
            <a:endParaRPr kumimoji="1" lang="ja-JP" altLang="en-US" sz="2000">
              <a:latin typeface="Arial" panose="020B0604020202020204" pitchFamily="34" charset="0"/>
              <a:ea typeface="BIZ UDPゴシック" panose="020B0400000000000000"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80BD20CA-BE55-C608-95F7-3C24D6DEF7C8}"/>
              </a:ext>
            </a:extLst>
          </p:cNvPr>
          <p:cNvSpPr txBox="1"/>
          <p:nvPr/>
        </p:nvSpPr>
        <p:spPr>
          <a:xfrm>
            <a:off x="4310562" y="1916832"/>
            <a:ext cx="5292080" cy="1754326"/>
          </a:xfrm>
          <a:prstGeom prst="rect">
            <a:avLst/>
          </a:prstGeom>
          <a:noFill/>
        </p:spPr>
        <p:txBody>
          <a:bodyPr wrap="square" rtlCol="0">
            <a:spAutoFit/>
          </a:bodyPr>
          <a:lstStyle/>
          <a:p>
            <a:r>
              <a:rPr lang="ja-JP" altLang="en-US" sz="2000" b="1">
                <a:latin typeface="Arial" panose="020B0604020202020204" pitchFamily="34" charset="0"/>
                <a:ea typeface="BIZ UDPゴシック" panose="020B0400000000000000" pitchFamily="50" charset="-128"/>
                <a:cs typeface="Arial" panose="020B0604020202020204" pitchFamily="34" charset="0"/>
              </a:rPr>
              <a:t>校正条件</a:t>
            </a:r>
            <a:r>
              <a:rPr lang="ja-JP" altLang="en-US" sz="2000">
                <a:latin typeface="Arial" panose="020B0604020202020204" pitchFamily="34" charset="0"/>
                <a:ea typeface="BIZ UDPゴシック" panose="020B0400000000000000" pitchFamily="50" charset="-128"/>
                <a:cs typeface="Arial" panose="020B0604020202020204" pitchFamily="34" charset="0"/>
              </a:rPr>
              <a:t>：京都科学製ファントムの甲状腺形状容器に</a:t>
            </a:r>
            <a:r>
              <a:rPr lang="en-US" altLang="ja-JP" sz="2000" baseline="30000">
                <a:latin typeface="Arial" panose="020B0604020202020204" pitchFamily="34" charset="0"/>
                <a:ea typeface="BIZ UDPゴシック" panose="020B0400000000000000" pitchFamily="50" charset="-128"/>
                <a:cs typeface="Arial" panose="020B0604020202020204" pitchFamily="34" charset="0"/>
              </a:rPr>
              <a:t>133</a:t>
            </a:r>
            <a:r>
              <a:rPr lang="en-US" altLang="ja-JP" sz="2000">
                <a:latin typeface="Arial" panose="020B0604020202020204" pitchFamily="34" charset="0"/>
                <a:ea typeface="BIZ UDPゴシック" panose="020B0400000000000000" pitchFamily="50" charset="-128"/>
                <a:cs typeface="Arial" panose="020B0604020202020204" pitchFamily="34" charset="0"/>
              </a:rPr>
              <a:t>Ba</a:t>
            </a:r>
            <a:r>
              <a:rPr lang="ja-JP" altLang="en-US" sz="2000">
                <a:latin typeface="Arial" panose="020B0604020202020204" pitchFamily="34" charset="0"/>
                <a:ea typeface="BIZ UDPゴシック" panose="020B0400000000000000" pitchFamily="50" charset="-128"/>
                <a:cs typeface="Arial" panose="020B0604020202020204" pitchFamily="34" charset="0"/>
              </a:rPr>
              <a:t>溶液を，年齢に応じた甲状腺容積</a:t>
            </a:r>
            <a:r>
              <a:rPr lang="en-US" altLang="ja-JP" sz="2000" baseline="30000">
                <a:latin typeface="Arial" panose="020B0604020202020204" pitchFamily="34" charset="0"/>
                <a:ea typeface="BIZ UDPゴシック" panose="020B0400000000000000" pitchFamily="50" charset="-128"/>
                <a:cs typeface="Arial" panose="020B0604020202020204" pitchFamily="34" charset="0"/>
              </a:rPr>
              <a:t>*</a:t>
            </a:r>
            <a:r>
              <a:rPr lang="ja-JP" altLang="en-US" sz="2000">
                <a:latin typeface="Arial" panose="020B0604020202020204" pitchFamily="34" charset="0"/>
                <a:ea typeface="BIZ UDPゴシック" panose="020B0400000000000000" pitchFamily="50" charset="-128"/>
                <a:cs typeface="Arial" panose="020B0604020202020204" pitchFamily="34" charset="0"/>
              </a:rPr>
              <a:t>を考慮して封入</a:t>
            </a:r>
            <a:endParaRPr lang="en-US" altLang="ja-JP" sz="2000">
              <a:latin typeface="Arial" panose="020B0604020202020204" pitchFamily="34" charset="0"/>
              <a:ea typeface="BIZ UDPゴシック" panose="020B0400000000000000" pitchFamily="50" charset="-128"/>
              <a:cs typeface="Arial" panose="020B0604020202020204" pitchFamily="34" charset="0"/>
            </a:endParaRPr>
          </a:p>
          <a:p>
            <a:endParaRPr lang="en-US" altLang="ja-JP" sz="800">
              <a:latin typeface="Arial" panose="020B0604020202020204" pitchFamily="34" charset="0"/>
              <a:ea typeface="BIZ UDPゴシック" panose="020B0400000000000000" pitchFamily="50" charset="-128"/>
              <a:cs typeface="Arial" panose="020B0604020202020204" pitchFamily="34" charset="0"/>
            </a:endParaRPr>
          </a:p>
          <a:p>
            <a:pPr marL="342900" indent="-342900">
              <a:buFont typeface="Wingdings" panose="05000000000000000000" pitchFamily="2" charset="2"/>
              <a:buChar char="l"/>
            </a:pPr>
            <a:r>
              <a:rPr lang="en-US" altLang="ja-JP" sz="2000">
                <a:latin typeface="Arial" panose="020B0604020202020204" pitchFamily="34" charset="0"/>
                <a:ea typeface="BIZ UDPゴシック" panose="020B0400000000000000" pitchFamily="50" charset="-128"/>
                <a:cs typeface="Arial" panose="020B0604020202020204" pitchFamily="34" charset="0"/>
              </a:rPr>
              <a:t>1</a:t>
            </a:r>
            <a:r>
              <a:rPr lang="ja-JP" altLang="en-US" sz="2000">
                <a:latin typeface="Arial" panose="020B0604020202020204" pitchFamily="34" charset="0"/>
                <a:ea typeface="BIZ UDPゴシック" panose="020B0400000000000000" pitchFamily="50" charset="-128"/>
                <a:cs typeface="Arial" panose="020B0604020202020204" pitchFamily="34" charset="0"/>
              </a:rPr>
              <a:t>歳児：</a:t>
            </a:r>
            <a:r>
              <a:rPr lang="en-US" altLang="ja-JP" sz="2000">
                <a:latin typeface="Arial" panose="020B0604020202020204" pitchFamily="34" charset="0"/>
                <a:ea typeface="BIZ UDPゴシック" panose="020B0400000000000000" pitchFamily="50" charset="-128"/>
                <a:cs typeface="Arial" panose="020B0604020202020204" pitchFamily="34" charset="0"/>
              </a:rPr>
              <a:t>2.5 ml</a:t>
            </a:r>
          </a:p>
          <a:p>
            <a:pPr marL="342900" indent="-342900">
              <a:buFont typeface="Wingdings" panose="05000000000000000000" pitchFamily="2" charset="2"/>
              <a:buChar char="l"/>
            </a:pPr>
            <a:r>
              <a:rPr lang="en-US" altLang="ja-JP" sz="2000">
                <a:latin typeface="Arial" panose="020B0604020202020204" pitchFamily="34" charset="0"/>
                <a:ea typeface="BIZ UDPゴシック" panose="020B0400000000000000" pitchFamily="50" charset="-128"/>
                <a:cs typeface="Arial" panose="020B0604020202020204" pitchFamily="34" charset="0"/>
              </a:rPr>
              <a:t>5</a:t>
            </a:r>
            <a:r>
              <a:rPr lang="ja-JP" altLang="en-US" sz="2000">
                <a:latin typeface="Arial" panose="020B0604020202020204" pitchFamily="34" charset="0"/>
                <a:ea typeface="BIZ UDPゴシック" panose="020B0400000000000000" pitchFamily="50" charset="-128"/>
                <a:cs typeface="Arial" panose="020B0604020202020204" pitchFamily="34" charset="0"/>
              </a:rPr>
              <a:t>歳児：</a:t>
            </a:r>
            <a:r>
              <a:rPr lang="en-US" altLang="ja-JP" sz="2000">
                <a:latin typeface="Arial" panose="020B0604020202020204" pitchFamily="34" charset="0"/>
                <a:ea typeface="BIZ UDPゴシック" panose="020B0400000000000000" pitchFamily="50" charset="-128"/>
                <a:cs typeface="Arial" panose="020B0604020202020204" pitchFamily="34" charset="0"/>
              </a:rPr>
              <a:t>6.1 ml</a:t>
            </a:r>
          </a:p>
        </p:txBody>
      </p:sp>
      <p:graphicFrame>
        <p:nvGraphicFramePr>
          <p:cNvPr id="24" name="表 23">
            <a:extLst>
              <a:ext uri="{FF2B5EF4-FFF2-40B4-BE49-F238E27FC236}">
                <a16:creationId xmlns:a16="http://schemas.microsoft.com/office/drawing/2014/main" id="{F1489B83-2473-29D2-D90F-F4AD70606A46}"/>
              </a:ext>
            </a:extLst>
          </p:cNvPr>
          <p:cNvGraphicFramePr>
            <a:graphicFrameLocks noGrp="1"/>
          </p:cNvGraphicFramePr>
          <p:nvPr>
            <p:extLst>
              <p:ext uri="{D42A27DB-BD31-4B8C-83A1-F6EECF244321}">
                <p14:modId xmlns:p14="http://schemas.microsoft.com/office/powerpoint/2010/main" val="1457333889"/>
              </p:ext>
            </p:extLst>
          </p:nvPr>
        </p:nvGraphicFramePr>
        <p:xfrm>
          <a:off x="3878514" y="4651423"/>
          <a:ext cx="5472608" cy="1752600"/>
        </p:xfrm>
        <a:graphic>
          <a:graphicData uri="http://schemas.openxmlformats.org/drawingml/2006/table">
            <a:tbl>
              <a:tblPr firstRow="1" bandRow="1">
                <a:tableStyleId>{69012ECD-51FC-41F1-AA8D-1B2483CD663E}</a:tableStyleId>
              </a:tblPr>
              <a:tblGrid>
                <a:gridCol w="1094522">
                  <a:extLst>
                    <a:ext uri="{9D8B030D-6E8A-4147-A177-3AD203B41FA5}">
                      <a16:colId xmlns:a16="http://schemas.microsoft.com/office/drawing/2014/main" val="20000"/>
                    </a:ext>
                  </a:extLst>
                </a:gridCol>
                <a:gridCol w="1459362">
                  <a:extLst>
                    <a:ext uri="{9D8B030D-6E8A-4147-A177-3AD203B41FA5}">
                      <a16:colId xmlns:a16="http://schemas.microsoft.com/office/drawing/2014/main" val="20001"/>
                    </a:ext>
                  </a:extLst>
                </a:gridCol>
                <a:gridCol w="1459362">
                  <a:extLst>
                    <a:ext uri="{9D8B030D-6E8A-4147-A177-3AD203B41FA5}">
                      <a16:colId xmlns:a16="http://schemas.microsoft.com/office/drawing/2014/main" val="20002"/>
                    </a:ext>
                  </a:extLst>
                </a:gridCol>
                <a:gridCol w="1459362">
                  <a:extLst>
                    <a:ext uri="{9D8B030D-6E8A-4147-A177-3AD203B41FA5}">
                      <a16:colId xmlns:a16="http://schemas.microsoft.com/office/drawing/2014/main" val="20003"/>
                    </a:ext>
                  </a:extLst>
                </a:gridCol>
              </a:tblGrid>
              <a:tr h="370840">
                <a:tc>
                  <a:txBody>
                    <a:bodyPr/>
                    <a:lstStyle/>
                    <a:p>
                      <a:pPr algn="ctr"/>
                      <a:r>
                        <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rPr>
                        <a:t>年齢区分</a:t>
                      </a:r>
                    </a:p>
                  </a:txBody>
                  <a:tcPr anchor="ctr"/>
                </a:tc>
                <a:tc>
                  <a:txBody>
                    <a:bodyPr/>
                    <a:lstStyle/>
                    <a:p>
                      <a:pPr algn="ctr"/>
                      <a:r>
                        <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rPr>
                        <a:t>0.2 µ</a:t>
                      </a:r>
                      <a:r>
                        <a:rPr kumimoji="1" lang="en-US" altLang="ja-JP" sz="1200" b="0" err="1">
                          <a:effectLst/>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rPr>
                        <a:t>/h</a:t>
                      </a:r>
                    </a:p>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正味値に</a:t>
                      </a:r>
                      <a:endPar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相当する</a:t>
                      </a:r>
                      <a:r>
                        <a:rPr kumimoji="1" lang="en-US" altLang="ja-JP" sz="1200" b="0" baseline="30000">
                          <a:effectLst/>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rPr>
                        <a:t>I</a:t>
                      </a: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量</a:t>
                      </a:r>
                    </a:p>
                  </a:txBody>
                  <a:tcPr anchor="ctr"/>
                </a:tc>
                <a:tc>
                  <a:txBody>
                    <a:bodyPr/>
                    <a:lstStyle/>
                    <a:p>
                      <a:pPr algn="ctr"/>
                      <a:r>
                        <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rPr>
                        <a:t>12</a:t>
                      </a: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日間吸入摂取</a:t>
                      </a:r>
                      <a:endPar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翌日に計測した</a:t>
                      </a:r>
                      <a:endPar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場合の実効線量</a:t>
                      </a:r>
                    </a:p>
                  </a:txBody>
                  <a:tcPr anchor="ctr"/>
                </a:tc>
                <a:tc>
                  <a:txBody>
                    <a:bodyPr/>
                    <a:lstStyle/>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左条件での</a:t>
                      </a:r>
                      <a:endParaRPr kumimoji="1" lang="en-US" altLang="ja-JP" sz="1200" b="0">
                        <a:effectLst/>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200" b="0">
                          <a:effectLst/>
                          <a:latin typeface="Arial" panose="020B0604020202020204" pitchFamily="34" charset="0"/>
                          <a:ea typeface="BIZ UDPゴシック" panose="020B0400000000000000" pitchFamily="50" charset="-128"/>
                          <a:cs typeface="Arial" panose="020B0604020202020204" pitchFamily="34" charset="0"/>
                        </a:rPr>
                        <a:t>甲状腺等価線量</a:t>
                      </a:r>
                    </a:p>
                  </a:txBody>
                  <a:tcPr anchor="ctr"/>
                </a:tc>
                <a:extLst>
                  <a:ext uri="{0D108BD9-81ED-4DB2-BD59-A6C34878D82A}">
                    <a16:rowId xmlns:a16="http://schemas.microsoft.com/office/drawing/2014/main" val="10000"/>
                  </a:ext>
                </a:extLst>
              </a:tr>
              <a:tr h="370840">
                <a:tc>
                  <a:txBody>
                    <a:bodyPr/>
                    <a:lstStyle/>
                    <a:p>
                      <a:pPr algn="ctr"/>
                      <a:r>
                        <a:rPr kumimoji="1" lang="en-US" altLang="ja-JP"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歳児</a:t>
                      </a:r>
                    </a:p>
                  </a:txBody>
                  <a:tcPr anchor="ctr"/>
                </a:tc>
                <a:tc>
                  <a:txBody>
                    <a:bodyPr/>
                    <a:lstStyle/>
                    <a:p>
                      <a:pPr algn="ctr"/>
                      <a:r>
                        <a:rPr kumimoji="1" lang="en-US" altLang="ja-JP"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4400 </a:t>
                      </a:r>
                      <a:r>
                        <a:rPr kumimoji="1" lang="en-US" altLang="ja-JP" sz="1600" b="0" err="1">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Bq</a:t>
                      </a:r>
                      <a:endParaRPr kumimoji="1" lang="ja-JP" altLang="en-US"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5.4 </a:t>
                      </a:r>
                      <a:r>
                        <a:rPr kumimoji="1" lang="en-US" altLang="ja-JP" sz="1600" b="0" err="1">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108 </a:t>
                      </a:r>
                      <a:r>
                        <a:rPr kumimoji="1" lang="en-US" altLang="ja-JP" sz="1600" b="0" err="1">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nchor="ct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5</a:t>
                      </a:r>
                      <a:r>
                        <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rPr>
                        <a:t>歳児</a:t>
                      </a: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4690</a:t>
                      </a:r>
                      <a:r>
                        <a:rPr kumimoji="1" lang="en-US" altLang="ja-JP" sz="1600" b="0" baseline="0">
                          <a:effectLst/>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600" b="0" baseline="0" err="1">
                          <a:effectLst/>
                          <a:latin typeface="Arial" panose="020B0604020202020204" pitchFamily="34" charset="0"/>
                          <a:ea typeface="BIZ UDPゴシック" panose="020B0400000000000000" pitchFamily="50" charset="-128"/>
                          <a:cs typeface="Arial" panose="020B0604020202020204" pitchFamily="34" charset="0"/>
                        </a:rPr>
                        <a:t>Bq</a:t>
                      </a:r>
                      <a:endPar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3.2 </a:t>
                      </a:r>
                      <a:r>
                        <a:rPr kumimoji="1" lang="en-US" altLang="ja-JP" sz="1600" b="0" err="1">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64 </a:t>
                      </a:r>
                      <a:r>
                        <a:rPr kumimoji="1" lang="en-US" altLang="ja-JP" sz="1600" b="0" err="1">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extLst>
                  <a:ext uri="{0D108BD9-81ED-4DB2-BD59-A6C34878D82A}">
                    <a16:rowId xmlns:a16="http://schemas.microsoft.com/office/drawing/2014/main" val="10002"/>
                  </a:ext>
                </a:extLst>
              </a:tr>
              <a:tr h="370840">
                <a:tc>
                  <a:txBody>
                    <a:bodyPr/>
                    <a:lstStyle/>
                    <a:p>
                      <a:pPr algn="ctr"/>
                      <a:r>
                        <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rPr>
                        <a:t>成人</a:t>
                      </a: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6030</a:t>
                      </a:r>
                      <a:r>
                        <a:rPr kumimoji="1" lang="ja-JP" altLang="en-US" sz="1600" b="0" baseline="0">
                          <a:effectLst/>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600" b="0" baseline="0" err="1">
                          <a:effectLst/>
                          <a:latin typeface="Arial" panose="020B0604020202020204" pitchFamily="34" charset="0"/>
                          <a:ea typeface="BIZ UDPゴシック" panose="020B0400000000000000" pitchFamily="50" charset="-128"/>
                          <a:cs typeface="Arial" panose="020B0604020202020204" pitchFamily="34" charset="0"/>
                        </a:rPr>
                        <a:t>Bq</a:t>
                      </a:r>
                      <a:endPar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0.8 </a:t>
                      </a:r>
                      <a:r>
                        <a:rPr kumimoji="1" lang="en-US" altLang="ja-JP" sz="1600" b="0" err="1">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tc>
                  <a:txBody>
                    <a:bodyPr/>
                    <a:lstStyle/>
                    <a:p>
                      <a:pPr algn="ctr"/>
                      <a:r>
                        <a:rPr kumimoji="1" lang="en-US" altLang="ja-JP" sz="1600" b="0">
                          <a:effectLst/>
                          <a:latin typeface="Arial" panose="020B0604020202020204" pitchFamily="34" charset="0"/>
                          <a:ea typeface="BIZ UDPゴシック" panose="020B0400000000000000" pitchFamily="50" charset="-128"/>
                          <a:cs typeface="Arial" panose="020B0604020202020204" pitchFamily="34" charset="0"/>
                        </a:rPr>
                        <a:t>16 </a:t>
                      </a:r>
                      <a:r>
                        <a:rPr kumimoji="1" lang="en-US" altLang="ja-JP" sz="1600" b="0" err="1">
                          <a:effectLst/>
                          <a:latin typeface="Arial" panose="020B0604020202020204" pitchFamily="34" charset="0"/>
                          <a:ea typeface="BIZ UDPゴシック" panose="020B0400000000000000" pitchFamily="50" charset="-128"/>
                          <a:cs typeface="Arial" panose="020B0604020202020204" pitchFamily="34" charset="0"/>
                        </a:rPr>
                        <a:t>mSv</a:t>
                      </a:r>
                      <a:endParaRPr kumimoji="1" lang="ja-JP" altLang="en-US" sz="1600" b="0">
                        <a:effectLst/>
                        <a:latin typeface="Arial" panose="020B0604020202020204" pitchFamily="34" charset="0"/>
                        <a:ea typeface="BIZ UDPゴシック" panose="020B0400000000000000" pitchFamily="50" charset="-128"/>
                        <a:cs typeface="Arial" panose="020B0604020202020204" pitchFamily="34" charset="0"/>
                      </a:endParaRPr>
                    </a:p>
                  </a:txBody>
                  <a:tcPr anchor="ctr"/>
                </a:tc>
                <a:extLst>
                  <a:ext uri="{0D108BD9-81ED-4DB2-BD59-A6C34878D82A}">
                    <a16:rowId xmlns:a16="http://schemas.microsoft.com/office/drawing/2014/main" val="10003"/>
                  </a:ext>
                </a:extLst>
              </a:tr>
            </a:tbl>
          </a:graphicData>
        </a:graphic>
      </p:graphicFrame>
      <p:sp>
        <p:nvSpPr>
          <p:cNvPr id="25" name="テキスト ボックス 24">
            <a:extLst>
              <a:ext uri="{FF2B5EF4-FFF2-40B4-BE49-F238E27FC236}">
                <a16:creationId xmlns:a16="http://schemas.microsoft.com/office/drawing/2014/main" id="{188ACDC3-31E5-93B8-B818-029820A5189D}"/>
              </a:ext>
            </a:extLst>
          </p:cNvPr>
          <p:cNvSpPr txBox="1"/>
          <p:nvPr/>
        </p:nvSpPr>
        <p:spPr>
          <a:xfrm>
            <a:off x="5993288" y="6433591"/>
            <a:ext cx="3352200" cy="307777"/>
          </a:xfrm>
          <a:prstGeom prst="rect">
            <a:avLst/>
          </a:prstGeom>
          <a:noFill/>
        </p:spPr>
        <p:txBody>
          <a:bodyPr wrap="none" rtlCol="0">
            <a:spAutoFit/>
          </a:bodyPr>
          <a:lstStyle/>
          <a:p>
            <a:pPr algn="r"/>
            <a:r>
              <a:rPr lang="ja-JP" altLang="en-US" sz="1400">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rPr>
              <a:t>1</a:t>
            </a:r>
            <a:r>
              <a:rPr lang="ja-JP" altLang="en-US" sz="1400">
                <a:solidFill>
                  <a:srgbClr val="0000FF"/>
                </a:solidFill>
                <a:latin typeface="Arial" panose="020B0604020202020204" pitchFamily="34" charset="0"/>
                <a:ea typeface="BIZ UDPゴシック" panose="020B0400000000000000" pitchFamily="50" charset="-128"/>
                <a:cs typeface="Arial" panose="020B0604020202020204" pitchFamily="34" charset="0"/>
              </a:rPr>
              <a:t>歳児条件の場合，</a:t>
            </a:r>
            <a:r>
              <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rPr>
              <a:t>1</a:t>
            </a:r>
            <a:r>
              <a:rPr lang="ja-JP" altLang="en-US" sz="1400">
                <a:solidFill>
                  <a:srgbClr val="0000FF"/>
                </a:solidFill>
                <a:latin typeface="Arial" panose="020B0604020202020204" pitchFamily="34" charset="0"/>
                <a:ea typeface="BIZ UDPゴシック" panose="020B0400000000000000" pitchFamily="50" charset="-128"/>
                <a:cs typeface="Arial" panose="020B0604020202020204" pitchFamily="34" charset="0"/>
              </a:rPr>
              <a:t> </a:t>
            </a:r>
            <a:r>
              <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rPr>
              <a:t>µ</a:t>
            </a:r>
            <a:r>
              <a:rPr lang="en-US" altLang="ja-JP" sz="1400" err="1">
                <a:solidFill>
                  <a:srgbClr val="0000FF"/>
                </a:solidFill>
                <a:latin typeface="Arial" panose="020B0604020202020204" pitchFamily="34" charset="0"/>
                <a:ea typeface="BIZ UDPゴシック" panose="020B0400000000000000" pitchFamily="50" charset="-128"/>
                <a:cs typeface="Arial" panose="020B0604020202020204" pitchFamily="34" charset="0"/>
              </a:rPr>
              <a:t>Sv</a:t>
            </a:r>
            <a:r>
              <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rPr>
              <a:t>/h</a:t>
            </a:r>
            <a:r>
              <a:rPr lang="ja-JP" altLang="en-US" sz="1400">
                <a:solidFill>
                  <a:srgbClr val="0000FF"/>
                </a:solidFill>
                <a:latin typeface="Arial" panose="020B0604020202020204" pitchFamily="34" charset="0"/>
                <a:ea typeface="BIZ UDPゴシック" panose="020B0400000000000000" pitchFamily="50" charset="-128"/>
                <a:cs typeface="Arial" panose="020B0604020202020204" pitchFamily="34" charset="0"/>
              </a:rPr>
              <a:t>は約</a:t>
            </a:r>
            <a:r>
              <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rPr>
              <a:t>22 </a:t>
            </a:r>
            <a:r>
              <a:rPr lang="en-US" altLang="ja-JP" sz="1400" err="1">
                <a:solidFill>
                  <a:srgbClr val="0000FF"/>
                </a:solidFill>
                <a:latin typeface="Arial" panose="020B0604020202020204" pitchFamily="34" charset="0"/>
                <a:ea typeface="BIZ UDPゴシック" panose="020B0400000000000000" pitchFamily="50" charset="-128"/>
                <a:cs typeface="Arial" panose="020B0604020202020204" pitchFamily="34" charset="0"/>
              </a:rPr>
              <a:t>kBq</a:t>
            </a:r>
            <a:r>
              <a:rPr lang="ja-JP" altLang="en-US" sz="1400">
                <a:solidFill>
                  <a:srgbClr val="0000FF"/>
                </a:solidFill>
                <a:latin typeface="Arial" panose="020B0604020202020204" pitchFamily="34" charset="0"/>
                <a:ea typeface="BIZ UDPゴシック" panose="020B0400000000000000" pitchFamily="50" charset="-128"/>
                <a:cs typeface="Arial" panose="020B0604020202020204" pitchFamily="34" charset="0"/>
              </a:rPr>
              <a:t>）</a:t>
            </a:r>
            <a:endParaRPr lang="en-US" altLang="ja-JP" sz="1400">
              <a:solidFill>
                <a:srgbClr val="0000FF"/>
              </a:solidFill>
              <a:latin typeface="Arial" panose="020B0604020202020204" pitchFamily="34" charset="0"/>
              <a:ea typeface="BIZ UDPゴシック" panose="020B0400000000000000" pitchFamily="50" charset="-128"/>
              <a:cs typeface="Arial" panose="020B0604020202020204" pitchFamily="34" charset="0"/>
            </a:endParaRPr>
          </a:p>
        </p:txBody>
      </p:sp>
      <p:pic>
        <p:nvPicPr>
          <p:cNvPr id="27" name="Picture 3">
            <a:extLst>
              <a:ext uri="{FF2B5EF4-FFF2-40B4-BE49-F238E27FC236}">
                <a16:creationId xmlns:a16="http://schemas.microsoft.com/office/drawing/2014/main" id="{B90C4BF8-8848-3CED-A4FC-3424B1FC7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0" r="27007"/>
          <a:stretch/>
        </p:blipFill>
        <p:spPr bwMode="auto">
          <a:xfrm>
            <a:off x="6379754" y="2644608"/>
            <a:ext cx="2985807" cy="179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061549"/>
      </p:ext>
    </p:extLst>
  </p:cSld>
  <p:clrMapOvr>
    <a:masterClrMapping/>
  </p:clrMapOvr>
  <mc:AlternateContent xmlns:mc="http://schemas.openxmlformats.org/markup-compatibility/2006" xmlns:p14="http://schemas.microsoft.com/office/powerpoint/2010/main">
    <mc:Choice Requires="p14">
      <p:transition spd="slow" p14:dur="800" advTm="1180">
        <p:circle/>
      </p:transition>
    </mc:Choice>
    <mc:Fallback xmlns="">
      <p:transition spd="slow" advTm="1180">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9C3C071-5E66-567A-19A8-602ED757C4CE}"/>
              </a:ext>
            </a:extLst>
          </p:cNvPr>
          <p:cNvSpPr txBox="1"/>
          <p:nvPr/>
        </p:nvSpPr>
        <p:spPr>
          <a:xfrm>
            <a:off x="704528" y="188640"/>
            <a:ext cx="5121915" cy="461665"/>
          </a:xfrm>
          <a:prstGeom prst="rect">
            <a:avLst/>
          </a:prstGeom>
          <a:noFill/>
        </p:spPr>
        <p:txBody>
          <a:bodyPr wrap="none" rtlCol="0">
            <a:spAutoFit/>
          </a:bodyPr>
          <a:lstStyle/>
          <a:p>
            <a:r>
              <a:rPr kumimoji="1" lang="en-US" altLang="ja-JP" sz="2400" err="1">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サーベイメータの換算係数（</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1</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a:t>
            </a:r>
          </a:p>
        </p:txBody>
      </p:sp>
      <p:sp>
        <p:nvSpPr>
          <p:cNvPr id="5" name="正方形/長方形 4">
            <a:extLst>
              <a:ext uri="{FF2B5EF4-FFF2-40B4-BE49-F238E27FC236}">
                <a16:creationId xmlns:a16="http://schemas.microsoft.com/office/drawing/2014/main" id="{A2AEE3BD-1B3D-5AE9-8050-E8F96E02D8A6}"/>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140C8969-1343-458B-5B37-701E9C217D42}"/>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A8026E73-A6D4-7D32-3D69-B3FBB807B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00" t="37778" r="35150" b="23734"/>
          <a:stretch/>
        </p:blipFill>
        <p:spPr bwMode="auto">
          <a:xfrm>
            <a:off x="4094719" y="980728"/>
            <a:ext cx="4964024" cy="4141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03EDD0B0-16D5-45D5-6037-1E6028CE09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443" t="29509" r="36429" b="5754"/>
          <a:stretch/>
        </p:blipFill>
        <p:spPr bwMode="auto">
          <a:xfrm>
            <a:off x="792957" y="980728"/>
            <a:ext cx="2941722" cy="443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a:extLst>
              <a:ext uri="{FF2B5EF4-FFF2-40B4-BE49-F238E27FC236}">
                <a16:creationId xmlns:a16="http://schemas.microsoft.com/office/drawing/2014/main" id="{97B99E6C-CCE2-D870-2738-5ABA2EA98D54}"/>
              </a:ext>
            </a:extLst>
          </p:cNvPr>
          <p:cNvSpPr txBox="1"/>
          <p:nvPr/>
        </p:nvSpPr>
        <p:spPr>
          <a:xfrm>
            <a:off x="200472" y="5517232"/>
            <a:ext cx="3816424" cy="584775"/>
          </a:xfrm>
          <a:prstGeom prst="rect">
            <a:avLst/>
          </a:prstGeom>
          <a:noFill/>
        </p:spPr>
        <p:txBody>
          <a:bodyPr wrap="square" rtlCol="0">
            <a:spAutoFit/>
          </a:bodyPr>
          <a:lstStyle/>
          <a:p>
            <a:pPr algn="ct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オリンス型ファントム内の線源部の位置にプローブの前端を密着して測定</a:t>
            </a:r>
          </a:p>
        </p:txBody>
      </p:sp>
      <p:sp>
        <p:nvSpPr>
          <p:cNvPr id="10" name="テキスト ボックス 9">
            <a:extLst>
              <a:ext uri="{FF2B5EF4-FFF2-40B4-BE49-F238E27FC236}">
                <a16:creationId xmlns:a16="http://schemas.microsoft.com/office/drawing/2014/main" id="{896E71EA-127D-0859-5AEF-30FCCC0FBE57}"/>
              </a:ext>
            </a:extLst>
          </p:cNvPr>
          <p:cNvSpPr txBox="1"/>
          <p:nvPr/>
        </p:nvSpPr>
        <p:spPr>
          <a:xfrm>
            <a:off x="4376936" y="5224844"/>
            <a:ext cx="4608512" cy="584775"/>
          </a:xfrm>
          <a:prstGeom prst="rect">
            <a:avLst/>
          </a:prstGeom>
          <a:noFill/>
        </p:spPr>
        <p:txBody>
          <a:bodyPr wrap="square" rtlCol="0">
            <a:spAutoFit/>
          </a:bodyPr>
          <a:lstStyle/>
          <a:p>
            <a:pPr algn="ct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TCS-161</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TCS-171/172</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先代モデル）</a:t>
            </a:r>
            <a:endPar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密着測定にて，</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µ</a:t>
            </a:r>
            <a:r>
              <a:rPr kumimoji="1" lang="en-US" altLang="ja-JP" sz="1600" b="1" err="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/h </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 30 </a:t>
            </a:r>
            <a:r>
              <a:rPr kumimoji="1" lang="en-US" altLang="ja-JP" sz="1600" b="1" err="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kBq</a:t>
            </a:r>
            <a:r>
              <a:rPr kumimoji="1" lang="ja-JP" altLang="en-US"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a:t>
            </a:r>
            <a:r>
              <a:rPr kumimoji="1" lang="en-US" altLang="ja-JP" sz="1600" b="1" baseline="30000">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131</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I</a:t>
            </a:r>
            <a:r>
              <a:rPr kumimoji="1" lang="ja-JP" altLang="en-US"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sym typeface="Wingdings" panose="05000000000000000000" pitchFamily="2" charset="2"/>
              </a:rPr>
              <a:t>）</a:t>
            </a:r>
            <a:r>
              <a:rPr kumimoji="1" lang="en-US" altLang="ja-JP"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b="1">
                <a:solidFill>
                  <a:srgbClr val="FF0000"/>
                </a:solidFill>
                <a:highlight>
                  <a:srgbClr val="FFFF00"/>
                </a:highlight>
                <a:latin typeface="Arial" panose="020B0604020202020204" pitchFamily="34" charset="0"/>
                <a:ea typeface="BIZ UDPゴシック" panose="020B0400000000000000" pitchFamily="50" charset="-128"/>
                <a:cs typeface="Arial" panose="020B0604020202020204" pitchFamily="34" charset="0"/>
              </a:rPr>
              <a:t>成人用</a:t>
            </a:r>
          </a:p>
        </p:txBody>
      </p:sp>
      <p:sp>
        <p:nvSpPr>
          <p:cNvPr id="11" name="テキスト ボックス 10">
            <a:extLst>
              <a:ext uri="{FF2B5EF4-FFF2-40B4-BE49-F238E27FC236}">
                <a16:creationId xmlns:a16="http://schemas.microsoft.com/office/drawing/2014/main" id="{6998693D-F477-99D2-70D2-6F3B84D20E10}"/>
              </a:ext>
            </a:extLst>
          </p:cNvPr>
          <p:cNvSpPr txBox="1"/>
          <p:nvPr/>
        </p:nvSpPr>
        <p:spPr>
          <a:xfrm>
            <a:off x="7435482" y="6536377"/>
            <a:ext cx="2198038" cy="276999"/>
          </a:xfrm>
          <a:prstGeom prst="rect">
            <a:avLst/>
          </a:prstGeom>
          <a:noFill/>
        </p:spPr>
        <p:txBody>
          <a:bodyPr wrap="none" rtlCol="0">
            <a:spAutoFit/>
          </a:bodyPr>
          <a:lstStyle/>
          <a:p>
            <a:pPr algn="r"/>
            <a:r>
              <a:rPr kumimoji="1" lang="ja-JP" altLang="en-US" sz="1200">
                <a:solidFill>
                  <a:srgbClr val="3A4D5B"/>
                </a:solidFill>
                <a:latin typeface="Arial" panose="020B0604020202020204" pitchFamily="34" charset="0"/>
                <a:ea typeface="BIZ UDPゴシック" panose="020B0400000000000000" pitchFamily="50" charset="-128"/>
                <a:cs typeface="Arial" panose="020B0604020202020204" pitchFamily="34" charset="0"/>
              </a:rPr>
              <a:t>引用：</a:t>
            </a:r>
            <a:r>
              <a:rPr kumimoji="1" lang="en-US" altLang="ja-JP" sz="1200">
                <a:solidFill>
                  <a:srgbClr val="3A4D5B"/>
                </a:solidFill>
                <a:latin typeface="Arial" panose="020B0604020202020204" pitchFamily="34" charset="0"/>
                <a:ea typeface="BIZ UDPゴシック" panose="020B0400000000000000" pitchFamily="50" charset="-128"/>
                <a:cs typeface="Arial" panose="020B0604020202020204" pitchFamily="34" charset="0"/>
              </a:rPr>
              <a:t>JAERI-M 93-172</a:t>
            </a:r>
            <a:r>
              <a:rPr kumimoji="1" lang="ja-JP" altLang="en-US" sz="1200">
                <a:solidFill>
                  <a:srgbClr val="3A4D5B"/>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200">
                <a:solidFill>
                  <a:srgbClr val="3A4D5B"/>
                </a:solidFill>
                <a:latin typeface="Arial" panose="020B0604020202020204" pitchFamily="34" charset="0"/>
                <a:ea typeface="BIZ UDPゴシック" panose="020B0400000000000000" pitchFamily="50" charset="-128"/>
                <a:cs typeface="Arial" panose="020B0604020202020204" pitchFamily="34" charset="0"/>
              </a:rPr>
              <a:t>1993</a:t>
            </a:r>
            <a:r>
              <a:rPr kumimoji="1" lang="ja-JP" altLang="en-US" sz="1200">
                <a:solidFill>
                  <a:srgbClr val="3A4D5B"/>
                </a:solidFill>
                <a:latin typeface="Arial" panose="020B0604020202020204" pitchFamily="34" charset="0"/>
                <a:ea typeface="BIZ UDPゴシック" panose="020B0400000000000000" pitchFamily="50" charset="-128"/>
                <a:cs typeface="Arial" panose="020B0604020202020204" pitchFamily="34" charset="0"/>
              </a:rPr>
              <a:t>）</a:t>
            </a:r>
          </a:p>
        </p:txBody>
      </p:sp>
      <p:cxnSp>
        <p:nvCxnSpPr>
          <p:cNvPr id="2" name="直線コネクタ 1">
            <a:extLst>
              <a:ext uri="{FF2B5EF4-FFF2-40B4-BE49-F238E27FC236}">
                <a16:creationId xmlns:a16="http://schemas.microsoft.com/office/drawing/2014/main" id="{A80E146C-E213-66B8-40EF-A382E172746F}"/>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082951"/>
      </p:ext>
    </p:extLst>
  </p:cSld>
  <p:clrMapOvr>
    <a:masterClrMapping/>
  </p:clrMapOvr>
  <mc:AlternateContent xmlns:mc="http://schemas.openxmlformats.org/markup-compatibility/2006" xmlns:p14="http://schemas.microsoft.com/office/powerpoint/2010/main">
    <mc:Choice Requires="p14">
      <p:transition spd="slow" p14:dur="800" advClick="0" advTm="310">
        <p:circle/>
      </p:transition>
    </mc:Choice>
    <mc:Fallback xmlns="">
      <p:transition spd="slow" advClick="0" advTm="310">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7F22169-8522-81FB-976F-F0AE9D61D6BF}"/>
              </a:ext>
            </a:extLst>
          </p:cNvPr>
          <p:cNvSpPr txBox="1"/>
          <p:nvPr/>
        </p:nvSpPr>
        <p:spPr>
          <a:xfrm>
            <a:off x="704528" y="188640"/>
            <a:ext cx="5121915" cy="461665"/>
          </a:xfrm>
          <a:prstGeom prst="rect">
            <a:avLst/>
          </a:prstGeom>
          <a:noFill/>
        </p:spPr>
        <p:txBody>
          <a:bodyPr wrap="none" rtlCol="0">
            <a:spAutoFit/>
          </a:bodyPr>
          <a:lstStyle/>
          <a:p>
            <a:r>
              <a:rPr kumimoji="1" lang="en-US" altLang="ja-JP" sz="2400" err="1">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サーベイメータの換算係数（</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2</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a:t>
            </a:r>
          </a:p>
        </p:txBody>
      </p:sp>
      <p:sp>
        <p:nvSpPr>
          <p:cNvPr id="5" name="正方形/長方形 4">
            <a:extLst>
              <a:ext uri="{FF2B5EF4-FFF2-40B4-BE49-F238E27FC236}">
                <a16:creationId xmlns:a16="http://schemas.microsoft.com/office/drawing/2014/main" id="{8C0A98E9-3A80-CB02-3BE5-ECEB4651E0B1}"/>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FB171AA-89E4-244A-CDFC-DCEA3A868E28}"/>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DDF2F80D-C682-D220-6B6B-40F108CB2C1E}"/>
              </a:ext>
            </a:extLst>
          </p:cNvPr>
          <p:cNvPicPr>
            <a:picLocks noChangeAspect="1"/>
          </p:cNvPicPr>
          <p:nvPr/>
        </p:nvPicPr>
        <p:blipFill>
          <a:blip r:embed="rId3"/>
          <a:stretch>
            <a:fillRect/>
          </a:stretch>
        </p:blipFill>
        <p:spPr>
          <a:xfrm>
            <a:off x="1010217" y="1429598"/>
            <a:ext cx="8028441" cy="5382991"/>
          </a:xfrm>
          <a:prstGeom prst="rect">
            <a:avLst/>
          </a:prstGeom>
        </p:spPr>
      </p:pic>
      <p:sp>
        <p:nvSpPr>
          <p:cNvPr id="8" name="テキスト ボックス 7">
            <a:extLst>
              <a:ext uri="{FF2B5EF4-FFF2-40B4-BE49-F238E27FC236}">
                <a16:creationId xmlns:a16="http://schemas.microsoft.com/office/drawing/2014/main" id="{9B46F124-60D3-99AD-B80E-EEC0D2FD5D11}"/>
              </a:ext>
            </a:extLst>
          </p:cNvPr>
          <p:cNvSpPr txBox="1"/>
          <p:nvPr/>
        </p:nvSpPr>
        <p:spPr>
          <a:xfrm>
            <a:off x="2769560" y="837666"/>
            <a:ext cx="4516749" cy="646331"/>
          </a:xfrm>
          <a:prstGeom prst="rect">
            <a:avLst/>
          </a:prstGeom>
          <a:noFill/>
        </p:spPr>
        <p:txBody>
          <a:bodyPr wrap="none" rtlCol="0">
            <a:spAutoFit/>
          </a:bodyPr>
          <a:lstStyle/>
          <a:p>
            <a:r>
              <a:rPr kumimoji="1" lang="ja-JP" altLang="en-US" sz="2000">
                <a:solidFill>
                  <a:prstClr val="black"/>
                </a:solidFill>
                <a:latin typeface="Arial" panose="020B0604020202020204" pitchFamily="34" charset="0"/>
                <a:ea typeface="BIZ UDPゴシック" panose="020B0400000000000000" pitchFamily="50" charset="-128"/>
                <a:cs typeface="Arial" panose="020B0604020202020204" pitchFamily="34" charset="0"/>
              </a:rPr>
              <a:t>各年齢群に対する換算係数（</a:t>
            </a:r>
            <a:r>
              <a:rPr kumimoji="1" lang="en-US" altLang="ja-JP" sz="2000">
                <a:solidFill>
                  <a:prstClr val="black"/>
                </a:solidFill>
                <a:latin typeface="Arial" panose="020B0604020202020204" pitchFamily="34" charset="0"/>
                <a:ea typeface="BIZ UDPゴシック" panose="020B0400000000000000" pitchFamily="50" charset="-128"/>
                <a:cs typeface="Arial" panose="020B0604020202020204" pitchFamily="34" charset="0"/>
              </a:rPr>
              <a:t>TCS-172</a:t>
            </a:r>
            <a:r>
              <a:rPr kumimoji="1" lang="ja-JP" altLang="en-US" sz="20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endParaRPr kumimoji="1" lang="en-US" altLang="ja-JP" sz="20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en-US" altLang="ja-JP" sz="1600">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solidFill>
                  <a:srgbClr val="0000FF"/>
                </a:solidFill>
                <a:latin typeface="Arial" panose="020B0604020202020204" pitchFamily="34" charset="0"/>
                <a:ea typeface="BIZ UDPゴシック" panose="020B0400000000000000" pitchFamily="50" charset="-128"/>
                <a:cs typeface="Arial" panose="020B0604020202020204" pitchFamily="34" charset="0"/>
              </a:rPr>
              <a:t>ファントムとプローブ間距離が</a:t>
            </a:r>
            <a:r>
              <a:rPr kumimoji="1" lang="en-US" altLang="ja-JP" sz="1600">
                <a:solidFill>
                  <a:srgbClr val="0000FF"/>
                </a:solidFill>
                <a:latin typeface="Arial" panose="020B0604020202020204" pitchFamily="34" charset="0"/>
                <a:ea typeface="BIZ UDPゴシック" panose="020B0400000000000000" pitchFamily="50" charset="-128"/>
                <a:cs typeface="Arial" panose="020B0604020202020204" pitchFamily="34" charset="0"/>
              </a:rPr>
              <a:t>5mm</a:t>
            </a:r>
            <a:r>
              <a:rPr kumimoji="1" lang="ja-JP" altLang="en-US" sz="1600">
                <a:solidFill>
                  <a:srgbClr val="0000FF"/>
                </a:solidFill>
                <a:latin typeface="Arial" panose="020B0604020202020204" pitchFamily="34" charset="0"/>
                <a:ea typeface="BIZ UDPゴシック" panose="020B0400000000000000" pitchFamily="50" charset="-128"/>
                <a:cs typeface="Arial" panose="020B0604020202020204" pitchFamily="34" charset="0"/>
              </a:rPr>
              <a:t>の場合</a:t>
            </a:r>
          </a:p>
        </p:txBody>
      </p:sp>
      <p:pic>
        <p:nvPicPr>
          <p:cNvPr id="9" name="図 8">
            <a:extLst>
              <a:ext uri="{FF2B5EF4-FFF2-40B4-BE49-F238E27FC236}">
                <a16:creationId xmlns:a16="http://schemas.microsoft.com/office/drawing/2014/main" id="{3F29C47F-C62B-F63B-A8D2-CB7DD0E4741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821" b="80000" l="16723" r="87318"/>
                    </a14:imgEffect>
                  </a14:imgLayer>
                </a14:imgProps>
              </a:ext>
              <a:ext uri="{28A0092B-C50C-407E-A947-70E740481C1C}">
                <a14:useLocalDpi xmlns:a14="http://schemas.microsoft.com/office/drawing/2010/main" val="0"/>
              </a:ext>
            </a:extLst>
          </a:blip>
          <a:srcRect l="12904" t="8658" r="8034" b="15885"/>
          <a:stretch/>
        </p:blipFill>
        <p:spPr>
          <a:xfrm flipH="1">
            <a:off x="7473280" y="588563"/>
            <a:ext cx="2091914" cy="1497390"/>
          </a:xfrm>
          <a:prstGeom prst="rect">
            <a:avLst/>
          </a:prstGeom>
        </p:spPr>
      </p:pic>
      <p:sp>
        <p:nvSpPr>
          <p:cNvPr id="10" name="テキスト ボックス 9">
            <a:extLst>
              <a:ext uri="{FF2B5EF4-FFF2-40B4-BE49-F238E27FC236}">
                <a16:creationId xmlns:a16="http://schemas.microsoft.com/office/drawing/2014/main" id="{D4F7FEC7-75F3-BD8B-5F42-C8E98B1CA8E7}"/>
              </a:ext>
            </a:extLst>
          </p:cNvPr>
          <p:cNvSpPr txBox="1"/>
          <p:nvPr/>
        </p:nvSpPr>
        <p:spPr>
          <a:xfrm>
            <a:off x="992560" y="6536377"/>
            <a:ext cx="3384376" cy="261610"/>
          </a:xfrm>
          <a:prstGeom prst="rect">
            <a:avLst/>
          </a:prstGeom>
          <a:noFill/>
        </p:spPr>
        <p:txBody>
          <a:bodyPr wrap="square" rtlCol="0">
            <a:spAutoFit/>
          </a:bodyPr>
          <a:lstStyle/>
          <a:p>
            <a:pPr algn="ctr"/>
            <a:r>
              <a:rPr kumimoji="1" lang="en-US" altLang="ja-JP" sz="1100">
                <a:solidFill>
                  <a:srgbClr val="3A4D5B"/>
                </a:solidFill>
                <a:latin typeface="Arial" panose="020B0604020202020204" pitchFamily="34" charset="0"/>
                <a:ea typeface="BIZ UDPゴシック" panose="020B0400000000000000" pitchFamily="50" charset="-128"/>
                <a:cs typeface="Arial" panose="020B0604020202020204" pitchFamily="34" charset="0"/>
              </a:rPr>
              <a:t>Kim et al. </a:t>
            </a:r>
            <a:r>
              <a:rPr kumimoji="1" lang="en-US" altLang="ja-JP" sz="1100" err="1">
                <a:solidFill>
                  <a:srgbClr val="3A4D5B"/>
                </a:solidFill>
                <a:latin typeface="Arial" panose="020B0604020202020204" pitchFamily="34" charset="0"/>
                <a:ea typeface="BIZ UDPゴシック" panose="020B0400000000000000" pitchFamily="50" charset="-128"/>
                <a:cs typeface="Arial" panose="020B0604020202020204" pitchFamily="34" charset="0"/>
              </a:rPr>
              <a:t>Radiat</a:t>
            </a:r>
            <a:r>
              <a:rPr kumimoji="1" lang="en-US" altLang="ja-JP" sz="1100">
                <a:solidFill>
                  <a:srgbClr val="3A4D5B"/>
                </a:solidFill>
                <a:latin typeface="Arial" panose="020B0604020202020204" pitchFamily="34" charset="0"/>
                <a:ea typeface="BIZ UDPゴシック" panose="020B0400000000000000" pitchFamily="50" charset="-128"/>
                <a:cs typeface="Arial" panose="020B0604020202020204" pitchFamily="34" charset="0"/>
              </a:rPr>
              <a:t>. Prot. </a:t>
            </a:r>
            <a:r>
              <a:rPr kumimoji="1" lang="en-US" altLang="ja-JP" sz="1100" err="1">
                <a:solidFill>
                  <a:srgbClr val="3A4D5B"/>
                </a:solidFill>
                <a:latin typeface="Arial" panose="020B0604020202020204" pitchFamily="34" charset="0"/>
                <a:ea typeface="BIZ UDPゴシック" panose="020B0400000000000000" pitchFamily="50" charset="-128"/>
                <a:cs typeface="Arial" panose="020B0604020202020204" pitchFamily="34" charset="0"/>
              </a:rPr>
              <a:t>Dosim</a:t>
            </a:r>
            <a:r>
              <a:rPr kumimoji="1" lang="en-US" altLang="ja-JP" sz="1100">
                <a:solidFill>
                  <a:srgbClr val="3A4D5B"/>
                </a:solidFill>
                <a:latin typeface="Arial" panose="020B0604020202020204" pitchFamily="34" charset="0"/>
                <a:ea typeface="BIZ UDPゴシック" panose="020B0400000000000000" pitchFamily="50" charset="-128"/>
                <a:cs typeface="Arial" panose="020B0604020202020204" pitchFamily="34" charset="0"/>
              </a:rPr>
              <a:t>. 2023 (modified</a:t>
            </a:r>
            <a:r>
              <a:rPr kumimoji="1" lang="ja-JP" altLang="en-US" sz="1100">
                <a:solidFill>
                  <a:srgbClr val="3A4D5B"/>
                </a:solidFill>
                <a:latin typeface="Arial" panose="020B0604020202020204" pitchFamily="34" charset="0"/>
                <a:ea typeface="BIZ UDPゴシック" panose="020B0400000000000000" pitchFamily="50" charset="-128"/>
                <a:cs typeface="Arial" panose="020B0604020202020204" pitchFamily="34" charset="0"/>
              </a:rPr>
              <a:t>）</a:t>
            </a:r>
            <a:endParaRPr kumimoji="1" lang="en-US" altLang="ja-JP" sz="1100">
              <a:solidFill>
                <a:srgbClr val="3A4D5B"/>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EAD22853-ADC7-1DC7-0037-95D605FDA7AE}"/>
              </a:ext>
            </a:extLst>
          </p:cNvPr>
          <p:cNvSpPr txBox="1"/>
          <p:nvPr/>
        </p:nvSpPr>
        <p:spPr>
          <a:xfrm>
            <a:off x="4840314" y="1915420"/>
            <a:ext cx="2232248" cy="461665"/>
          </a:xfrm>
          <a:prstGeom prst="rect">
            <a:avLst/>
          </a:prstGeom>
          <a:solidFill>
            <a:srgbClr val="FFFF00"/>
          </a:solidFill>
          <a:ln>
            <a:solidFill>
              <a:schemeClr val="tx1"/>
            </a:solidFill>
          </a:ln>
        </p:spPr>
        <p:txBody>
          <a:bodyPr wrap="square" rtlCol="0">
            <a:spAutoFit/>
          </a:bodyPr>
          <a:lstStyle/>
          <a:p>
            <a:pPr algn="ctr"/>
            <a:r>
              <a:rPr kumimoji="1" lang="ja-JP" altLang="en-US" sz="1200" b="1">
                <a:solidFill>
                  <a:srgbClr val="FF0000"/>
                </a:solidFill>
                <a:latin typeface="BIZ UDPゴシック" panose="020B0400000000000000" pitchFamily="50" charset="-128"/>
                <a:ea typeface="BIZ UDPゴシック" panose="020B0400000000000000" pitchFamily="50" charset="-128"/>
              </a:rPr>
              <a:t>スクリーニングレベルの設定の際に決定した換算係数</a:t>
            </a:r>
          </a:p>
        </p:txBody>
      </p:sp>
      <p:sp>
        <p:nvSpPr>
          <p:cNvPr id="11" name="矢印: 下 10">
            <a:extLst>
              <a:ext uri="{FF2B5EF4-FFF2-40B4-BE49-F238E27FC236}">
                <a16:creationId xmlns:a16="http://schemas.microsoft.com/office/drawing/2014/main" id="{95FEFCEF-ED3E-624B-A88E-16747589E96C}"/>
              </a:ext>
            </a:extLst>
          </p:cNvPr>
          <p:cNvSpPr/>
          <p:nvPr/>
        </p:nvSpPr>
        <p:spPr>
          <a:xfrm>
            <a:off x="5745088" y="2424779"/>
            <a:ext cx="422701" cy="216024"/>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89A056EC-9D05-E51C-A4C9-14D6AE9EBBC5}"/>
              </a:ext>
            </a:extLst>
          </p:cNvPr>
          <p:cNvSpPr/>
          <p:nvPr/>
        </p:nvSpPr>
        <p:spPr>
          <a:xfrm>
            <a:off x="2065663" y="2181340"/>
            <a:ext cx="6764356" cy="1613971"/>
          </a:xfrm>
          <a:custGeom>
            <a:avLst/>
            <a:gdLst>
              <a:gd name="connsiteX0" fmla="*/ 0 w 6764356"/>
              <a:gd name="connsiteY0" fmla="*/ 1613971 h 1613971"/>
              <a:gd name="connsiteX1" fmla="*/ 1691089 w 6764356"/>
              <a:gd name="connsiteY1" fmla="*/ 1613971 h 1613971"/>
              <a:gd name="connsiteX2" fmla="*/ 1691089 w 6764356"/>
              <a:gd name="connsiteY2" fmla="*/ 1068636 h 1613971"/>
              <a:gd name="connsiteX3" fmla="*/ 3371161 w 6764356"/>
              <a:gd name="connsiteY3" fmla="*/ 1068636 h 1613971"/>
              <a:gd name="connsiteX4" fmla="*/ 3371161 w 6764356"/>
              <a:gd name="connsiteY4" fmla="*/ 528809 h 1613971"/>
              <a:gd name="connsiteX5" fmla="*/ 5095301 w 6764356"/>
              <a:gd name="connsiteY5" fmla="*/ 528809 h 1613971"/>
              <a:gd name="connsiteX6" fmla="*/ 5095301 w 6764356"/>
              <a:gd name="connsiteY6" fmla="*/ 0 h 1613971"/>
              <a:gd name="connsiteX7" fmla="*/ 6764356 w 6764356"/>
              <a:gd name="connsiteY7" fmla="*/ 0 h 1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4356" h="1613971">
                <a:moveTo>
                  <a:pt x="0" y="1613971"/>
                </a:moveTo>
                <a:lnTo>
                  <a:pt x="1691089" y="1613971"/>
                </a:lnTo>
                <a:lnTo>
                  <a:pt x="1691089" y="1068636"/>
                </a:lnTo>
                <a:lnTo>
                  <a:pt x="3371161" y="1068636"/>
                </a:lnTo>
                <a:lnTo>
                  <a:pt x="3371161" y="528809"/>
                </a:lnTo>
                <a:lnTo>
                  <a:pt x="5095301" y="528809"/>
                </a:lnTo>
                <a:lnTo>
                  <a:pt x="5095301" y="0"/>
                </a:lnTo>
                <a:lnTo>
                  <a:pt x="6764356" y="0"/>
                </a:lnTo>
              </a:path>
            </a:pathLst>
          </a:cu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6748596"/>
      </p:ext>
    </p:extLst>
  </p:cSld>
  <p:clrMapOvr>
    <a:masterClrMapping/>
  </p:clrMapOvr>
  <mc:AlternateContent xmlns:mc="http://schemas.openxmlformats.org/markup-compatibility/2006" xmlns:p14="http://schemas.microsoft.com/office/powerpoint/2010/main">
    <mc:Choice Requires="p14">
      <p:transition spd="slow" p14:dur="800" advClick="0" advTm="370">
        <p:circle/>
      </p:transition>
    </mc:Choice>
    <mc:Fallback xmlns="">
      <p:transition spd="slow" advClick="0" advTm="370">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17468C-57EA-2D68-8447-AE892A2F8B4E}"/>
              </a:ext>
            </a:extLst>
          </p:cNvPr>
          <p:cNvSpPr txBox="1"/>
          <p:nvPr/>
        </p:nvSpPr>
        <p:spPr>
          <a:xfrm>
            <a:off x="704528" y="188640"/>
            <a:ext cx="3262432"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甲状腺簡易測定の手順</a:t>
            </a:r>
          </a:p>
        </p:txBody>
      </p:sp>
      <p:sp>
        <p:nvSpPr>
          <p:cNvPr id="5" name="正方形/長方形 4">
            <a:extLst>
              <a:ext uri="{FF2B5EF4-FFF2-40B4-BE49-F238E27FC236}">
                <a16:creationId xmlns:a16="http://schemas.microsoft.com/office/drawing/2014/main" id="{A7D1E90A-21CE-E3EF-B67D-A3FAC4C5B3C0}"/>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D559B2B2-912D-933D-8AB7-44B10AD080EF}"/>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8DE4C00-67B6-274A-9944-4ABD38FF29EB}"/>
              </a:ext>
            </a:extLst>
          </p:cNvPr>
          <p:cNvSpPr txBox="1"/>
          <p:nvPr/>
        </p:nvSpPr>
        <p:spPr>
          <a:xfrm>
            <a:off x="416496" y="764704"/>
            <a:ext cx="9217024" cy="6093976"/>
          </a:xfrm>
          <a:prstGeom prst="rect">
            <a:avLst/>
          </a:prstGeom>
          <a:noFill/>
        </p:spPr>
        <p:txBody>
          <a:bodyPr wrap="square" rtlCol="0">
            <a:spAutoFit/>
          </a:bodyPr>
          <a:lstStyle/>
          <a:p>
            <a:pPr marL="342900" indent="-342900" algn="just">
              <a:spcAft>
                <a:spcPts val="600"/>
              </a:spcAft>
              <a:buFont typeface="+mj-lt"/>
              <a:buAutoNum type="arabicPeriod"/>
            </a:pPr>
            <a:r>
              <a:rPr kumimoji="1" lang="ja-JP" altLang="en-US" b="1">
                <a:latin typeface="Arial" panose="020B0604020202020204" pitchFamily="34" charset="0"/>
                <a:ea typeface="BIZ UDPゴシック" panose="020B0400000000000000" pitchFamily="50" charset="-128"/>
                <a:cs typeface="Arial" panose="020B0604020202020204" pitchFamily="34" charset="0"/>
              </a:rPr>
              <a:t>対象者の受付</a:t>
            </a:r>
            <a:endParaRPr kumimoji="1" lang="en-US" altLang="ja-JP" b="1">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ja-JP" altLang="en-US" sz="1600">
                <a:latin typeface="Arial" panose="020B0604020202020204" pitchFamily="34" charset="0"/>
                <a:ea typeface="BIZ UDPゴシック" panose="020B0400000000000000" pitchFamily="50" charset="-128"/>
                <a:cs typeface="Arial" panose="020B0604020202020204" pitchFamily="34" charset="0"/>
              </a:rPr>
              <a:t>誘導班は，対象者の受付を行い，氏名，年齢，連絡先等を確認・記録する。また，簡易測定を受けることの同意等を，本人又は保護者から取得する。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marL="342900" indent="-342900" algn="just">
              <a:spcAft>
                <a:spcPts val="600"/>
              </a:spcAft>
              <a:buFont typeface="+mj-lt"/>
              <a:buAutoNum type="arabicPeriod"/>
            </a:pPr>
            <a:r>
              <a:rPr kumimoji="1" lang="ja-JP" altLang="en-US" b="1">
                <a:latin typeface="Arial" panose="020B0604020202020204" pitchFamily="34" charset="0"/>
                <a:ea typeface="BIZ UDPゴシック" panose="020B0400000000000000" pitchFamily="50" charset="-128"/>
                <a:cs typeface="Arial" panose="020B0604020202020204" pitchFamily="34" charset="0"/>
              </a:rPr>
              <a:t>大腿部測定</a:t>
            </a:r>
            <a:endParaRPr kumimoji="1" lang="en-US" altLang="ja-JP" b="1">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ja-JP" altLang="en-US" sz="1600">
                <a:latin typeface="Arial" panose="020B0604020202020204" pitchFamily="34" charset="0"/>
                <a:ea typeface="BIZ UDPゴシック" panose="020B0400000000000000" pitchFamily="50" charset="-128"/>
                <a:cs typeface="Arial" panose="020B0604020202020204" pitchFamily="34" charset="0"/>
              </a:rPr>
              <a:t>測定者と対象者は，対面で椅子に座った状態で測定を行う。</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en-US" altLang="ja-JP" sz="160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サーベイメータのプローブを対象者の</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大腿部前面中央</a:t>
            </a:r>
            <a:r>
              <a:rPr kumimoji="1" lang="ja-JP" altLang="en-US" sz="1100">
                <a:solidFill>
                  <a:srgbClr val="FF0000"/>
                </a:solidFill>
                <a:latin typeface="Arial" panose="020B0604020202020204" pitchFamily="34" charset="0"/>
                <a:ea typeface="BIZ UDPゴシック" panose="020B0400000000000000" pitchFamily="50" charset="-128"/>
                <a:cs typeface="Arial" panose="020B0604020202020204" pitchFamily="34" charset="0"/>
              </a:rPr>
              <a:t>（注）</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に配置して指示値を</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回</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読み取り，測定値として記録する</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。実施場所のバックグラウンドの値に比べて明らかな上昇を認めた場合には，他の部位（ 肩口や腹部等） で測定する。当該部位においてもバックグラウンドの値と比べて明らかな上昇がある場合は，表面汚染がある場合の対応に従い対応する。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lvl="1" algn="r">
              <a:spcAft>
                <a:spcPts val="600"/>
              </a:spcAft>
            </a:pPr>
            <a:r>
              <a:rPr kumimoji="1" lang="ja-JP" altLang="en-US" sz="1000">
                <a:latin typeface="Arial" panose="020B0604020202020204" pitchFamily="34" charset="0"/>
                <a:ea typeface="BIZ UDPゴシック" panose="020B0400000000000000" pitchFamily="50" charset="-128"/>
                <a:cs typeface="Arial" panose="020B0604020202020204" pitchFamily="34" charset="0"/>
              </a:rPr>
              <a:t>（注）「甲状腺被ばく線量モニタリング実施マニュアル」（９頁）では大腿部上部と記載されているが、大腿部前面中央のことを指す</a:t>
            </a:r>
            <a:endParaRPr kumimoji="1" lang="en-US" altLang="ja-JP" sz="1000">
              <a:latin typeface="Arial" panose="020B0604020202020204" pitchFamily="34" charset="0"/>
              <a:ea typeface="BIZ UDPゴシック" panose="020B0400000000000000" pitchFamily="50" charset="-128"/>
              <a:cs typeface="Arial" panose="020B0604020202020204" pitchFamily="34" charset="0"/>
            </a:endParaRPr>
          </a:p>
          <a:p>
            <a:pPr marL="342900" indent="-342900" algn="just">
              <a:spcAft>
                <a:spcPts val="600"/>
              </a:spcAft>
              <a:buFont typeface="+mj-lt"/>
              <a:buAutoNum type="arabicPeriod"/>
            </a:pPr>
            <a:r>
              <a:rPr kumimoji="1" lang="ja-JP" altLang="en-US" b="1">
                <a:latin typeface="Arial" panose="020B0604020202020204" pitchFamily="34" charset="0"/>
                <a:ea typeface="BIZ UDPゴシック" panose="020B0400000000000000" pitchFamily="50" charset="-128"/>
                <a:cs typeface="Arial" panose="020B0604020202020204" pitchFamily="34" charset="0"/>
              </a:rPr>
              <a:t>頸部測定</a:t>
            </a:r>
            <a:endParaRPr kumimoji="1" lang="en-US" altLang="ja-JP" b="1">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ウェットティシュ等で頸部前面の拭き取りを行う</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。その後，</a:t>
            </a:r>
            <a:r>
              <a:rPr kumimoji="1" lang="en-US" altLang="ja-JP" sz="160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サーベイメータのプローブを対象者の</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頸部前面に配置して指示値を一定の時間間隔ごとに</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回</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読み取り，各指示値を記録する</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marL="342900" indent="-342900" algn="just">
              <a:spcAft>
                <a:spcPts val="600"/>
              </a:spcAft>
              <a:buFont typeface="+mj-lt"/>
              <a:buAutoNum type="arabicPeriod"/>
            </a:pPr>
            <a:r>
              <a:rPr kumimoji="1" lang="ja-JP" altLang="en-US" b="1">
                <a:latin typeface="Arial" panose="020B0604020202020204" pitchFamily="34" charset="0"/>
                <a:ea typeface="BIZ UDPゴシック" panose="020B0400000000000000" pitchFamily="50" charset="-128"/>
                <a:cs typeface="Arial" panose="020B0604020202020204" pitchFamily="34" charset="0"/>
              </a:rPr>
              <a:t>正味値の計算</a:t>
            </a:r>
            <a:endParaRPr kumimoji="1" lang="en-US" altLang="ja-JP" b="1">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ja-JP" altLang="en-US" sz="1600">
                <a:latin typeface="Arial" panose="020B0604020202020204" pitchFamily="34" charset="0"/>
                <a:ea typeface="BIZ UDPゴシック" panose="020B0400000000000000" pitchFamily="50" charset="-128"/>
                <a:cs typeface="Arial" panose="020B0604020202020204" pitchFamily="34" charset="0"/>
              </a:rPr>
              <a:t>頸部測定値から大腿部測定値を差し引き，使用する</a:t>
            </a:r>
            <a:r>
              <a:rPr kumimoji="1" lang="en-US" altLang="ja-JP" sz="1600" err="1">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(Tl)</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サーベイメータの校正定数を乗じて、正味値を計算する。ただし、</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頸部測定値は</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回の読み取った指示値の</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中央値</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とする。</a:t>
            </a:r>
          </a:p>
          <a:p>
            <a:pPr lvl="1" algn="just">
              <a:spcAft>
                <a:spcPts val="600"/>
              </a:spcAft>
            </a:pPr>
            <a:r>
              <a:rPr kumimoji="1" lang="ja-JP" altLang="en-US" sz="1600">
                <a:latin typeface="Arial" panose="020B0604020202020204" pitchFamily="34" charset="0"/>
                <a:ea typeface="BIZ UDPゴシック" panose="020B0400000000000000" pitchFamily="50" charset="-128"/>
                <a:cs typeface="Arial" panose="020B0604020202020204" pitchFamily="34" charset="0"/>
              </a:rPr>
              <a:t>測定者と測定補助者で正味値に誤りがないことを確認し，正味値の値を測定結果として記録する。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marL="342900" indent="-342900" algn="just">
              <a:spcAft>
                <a:spcPts val="600"/>
              </a:spcAft>
              <a:buFont typeface="+mj-lt"/>
              <a:buAutoNum type="arabicPeriod"/>
            </a:pPr>
            <a:r>
              <a:rPr kumimoji="1" lang="ja-JP" altLang="en-US" b="1">
                <a:latin typeface="Arial" panose="020B0604020202020204" pitchFamily="34" charset="0"/>
                <a:ea typeface="BIZ UDPゴシック" panose="020B0400000000000000" pitchFamily="50" charset="-128"/>
                <a:cs typeface="Arial" panose="020B0604020202020204" pitchFamily="34" charset="0"/>
              </a:rPr>
              <a:t>測定値の伝達</a:t>
            </a:r>
            <a:endParaRPr kumimoji="1" lang="en-US" altLang="ja-JP" b="1">
              <a:latin typeface="Arial" panose="020B0604020202020204" pitchFamily="34" charset="0"/>
              <a:ea typeface="BIZ UDPゴシック" panose="020B0400000000000000" pitchFamily="50" charset="-128"/>
              <a:cs typeface="Arial" panose="020B0604020202020204" pitchFamily="34" charset="0"/>
            </a:endParaRPr>
          </a:p>
          <a:p>
            <a:pPr lvl="1" algn="just">
              <a:spcAft>
                <a:spcPts val="600"/>
              </a:spcAft>
            </a:pPr>
            <a:r>
              <a:rPr kumimoji="1" lang="ja-JP" altLang="en-US" sz="1600">
                <a:latin typeface="Arial" panose="020B0604020202020204" pitchFamily="34" charset="0"/>
                <a:ea typeface="BIZ UDPゴシック" panose="020B0400000000000000" pitchFamily="50" charset="-128"/>
                <a:cs typeface="Arial" panose="020B0604020202020204" pitchFamily="34" charset="0"/>
              </a:rPr>
              <a:t>正味値の値が</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スクリーニングレベル</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を超える場合は別途マニュアルに定めるとおり対応する（詳細測定）。正味値の値が</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スクリーニングレベル</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以下の場合は詳細測定の対象にならないことを伝える。</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9098AE1E-81B1-21D8-C7F2-AB9D1697C187}"/>
              </a:ext>
            </a:extLst>
          </p:cNvPr>
          <p:cNvSpPr txBox="1"/>
          <p:nvPr/>
        </p:nvSpPr>
        <p:spPr>
          <a:xfrm>
            <a:off x="4664968" y="323710"/>
            <a:ext cx="4633000" cy="307777"/>
          </a:xfrm>
          <a:prstGeom prst="rect">
            <a:avLst/>
          </a:prstGeom>
          <a:noFill/>
        </p:spPr>
        <p:txBody>
          <a:bodyPr wrap="none" rtlCol="0">
            <a:spAutoFit/>
          </a:bodyPr>
          <a:lstStyle/>
          <a:p>
            <a:pPr algn="r"/>
            <a:r>
              <a:rPr lang="ja-JP" altLang="en-US" sz="1400" b="0" i="0" u="none" strike="noStrike" baseline="0">
                <a:latin typeface="BIZ UDPゴシック" panose="020B0400000000000000" pitchFamily="50" charset="-128"/>
                <a:ea typeface="BIZ UDPゴシック" panose="020B0400000000000000" pitchFamily="50" charset="-128"/>
              </a:rPr>
              <a:t>「甲状腺被ばく線量モニタリング実施マニュアル」から引用</a:t>
            </a:r>
            <a:endParaRPr kumimoji="1" lang="ja-JP" altLang="en-US" sz="140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40009"/>
      </p:ext>
    </p:extLst>
  </p:cSld>
  <p:clrMapOvr>
    <a:masterClrMapping/>
  </p:clrMapOvr>
  <mc:AlternateContent xmlns:mc="http://schemas.openxmlformats.org/markup-compatibility/2006" xmlns:p14="http://schemas.microsoft.com/office/powerpoint/2010/main">
    <mc:Choice Requires="p14">
      <p:transition spd="slow" p14:dur="800" advClick="0" advTm="1160">
        <p:circle/>
      </p:transition>
    </mc:Choice>
    <mc:Fallback xmlns="">
      <p:transition spd="slow" advClick="0" advTm="1160">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C045E6F-EAEF-5375-8013-CF5939B5E7B3}"/>
              </a:ext>
            </a:extLst>
          </p:cNvPr>
          <p:cNvSpPr txBox="1"/>
          <p:nvPr/>
        </p:nvSpPr>
        <p:spPr>
          <a:xfrm>
            <a:off x="704528" y="188640"/>
            <a:ext cx="387798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甲状腺簡易測定の手順（続）</a:t>
            </a:r>
          </a:p>
        </p:txBody>
      </p:sp>
      <p:sp>
        <p:nvSpPr>
          <p:cNvPr id="5" name="正方形/長方形 4">
            <a:extLst>
              <a:ext uri="{FF2B5EF4-FFF2-40B4-BE49-F238E27FC236}">
                <a16:creationId xmlns:a16="http://schemas.microsoft.com/office/drawing/2014/main" id="{B9070120-7256-EECB-217F-38F8988AC4D4}"/>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A694B8E-EE98-0044-67FA-F88268DB8EB2}"/>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497277C-4799-8C2A-BEC2-EFB08EB39853}"/>
              </a:ext>
            </a:extLst>
          </p:cNvPr>
          <p:cNvSpPr/>
          <p:nvPr/>
        </p:nvSpPr>
        <p:spPr>
          <a:xfrm>
            <a:off x="698554" y="941798"/>
            <a:ext cx="8640960" cy="558638"/>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五方向 11">
            <a:extLst>
              <a:ext uri="{FF2B5EF4-FFF2-40B4-BE49-F238E27FC236}">
                <a16:creationId xmlns:a16="http://schemas.microsoft.com/office/drawing/2014/main" id="{4A00FE5E-E8F1-D7FF-D948-9E33D33278D0}"/>
              </a:ext>
            </a:extLst>
          </p:cNvPr>
          <p:cNvSpPr/>
          <p:nvPr/>
        </p:nvSpPr>
        <p:spPr>
          <a:xfrm>
            <a:off x="698554" y="760783"/>
            <a:ext cx="4536504" cy="339946"/>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ステップ</a:t>
            </a:r>
            <a:r>
              <a:rPr kumimoji="1" lang="en-US" altLang="ja-JP"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1. </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大腿部測定（個人バックグラウンド）</a:t>
            </a:r>
          </a:p>
        </p:txBody>
      </p:sp>
      <p:sp>
        <p:nvSpPr>
          <p:cNvPr id="13" name="テキスト ボックス 12">
            <a:extLst>
              <a:ext uri="{FF2B5EF4-FFF2-40B4-BE49-F238E27FC236}">
                <a16:creationId xmlns:a16="http://schemas.microsoft.com/office/drawing/2014/main" id="{2303B116-04E2-79E5-DF97-13FF1326933F}"/>
              </a:ext>
            </a:extLst>
          </p:cNvPr>
          <p:cNvSpPr txBox="1"/>
          <p:nvPr/>
        </p:nvSpPr>
        <p:spPr>
          <a:xfrm>
            <a:off x="861569" y="1125275"/>
            <a:ext cx="8951489" cy="338554"/>
          </a:xfrm>
          <a:prstGeom prst="rect">
            <a:avLst/>
          </a:prstGeom>
          <a:noFill/>
        </p:spPr>
        <p:txBody>
          <a:bodyPr wrap="none" rtlCol="0">
            <a:spAutoFit/>
          </a:bodyPr>
          <a:lstStyle/>
          <a:p>
            <a:r>
              <a:rPr kumimoji="1" lang="ja-JP" altLang="en-US" sz="1600">
                <a:latin typeface="Arial" panose="020B0604020202020204" pitchFamily="34" charset="0"/>
                <a:ea typeface="BIZ UDPゴシック" panose="020B0400000000000000" pitchFamily="50" charset="-128"/>
                <a:cs typeface="Arial" panose="020B0604020202020204" pitchFamily="34" charset="0"/>
              </a:rPr>
              <a:t>被検者の大腿部前面中央にプローブを配置し，指示値を読み取り，その結果を</a:t>
            </a: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B</a:t>
            </a: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とする。</a:t>
            </a:r>
          </a:p>
        </p:txBody>
      </p:sp>
      <p:sp>
        <p:nvSpPr>
          <p:cNvPr id="14" name="正方形/長方形 13">
            <a:extLst>
              <a:ext uri="{FF2B5EF4-FFF2-40B4-BE49-F238E27FC236}">
                <a16:creationId xmlns:a16="http://schemas.microsoft.com/office/drawing/2014/main" id="{344B8321-33D3-17E7-6E09-1A2751D797FB}"/>
              </a:ext>
            </a:extLst>
          </p:cNvPr>
          <p:cNvSpPr/>
          <p:nvPr/>
        </p:nvSpPr>
        <p:spPr>
          <a:xfrm>
            <a:off x="698555" y="1773345"/>
            <a:ext cx="8640960" cy="792090"/>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五方向 14">
            <a:extLst>
              <a:ext uri="{FF2B5EF4-FFF2-40B4-BE49-F238E27FC236}">
                <a16:creationId xmlns:a16="http://schemas.microsoft.com/office/drawing/2014/main" id="{B3B73E35-C8E9-131F-396F-9BB86BA1D23A}"/>
              </a:ext>
            </a:extLst>
          </p:cNvPr>
          <p:cNvSpPr/>
          <p:nvPr/>
        </p:nvSpPr>
        <p:spPr>
          <a:xfrm>
            <a:off x="698554" y="1592519"/>
            <a:ext cx="4536504" cy="356003"/>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ステップ</a:t>
            </a:r>
            <a:r>
              <a:rPr kumimoji="1" lang="en-US" altLang="ja-JP"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2.</a:t>
            </a:r>
            <a:r>
              <a:rPr kumimoji="1" lang="ja-JP" altLang="en-US"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 </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頸部測定（甲状腺中ヨウ素）</a:t>
            </a:r>
          </a:p>
        </p:txBody>
      </p:sp>
      <p:sp>
        <p:nvSpPr>
          <p:cNvPr id="16" name="テキスト ボックス 15">
            <a:extLst>
              <a:ext uri="{FF2B5EF4-FFF2-40B4-BE49-F238E27FC236}">
                <a16:creationId xmlns:a16="http://schemas.microsoft.com/office/drawing/2014/main" id="{26954088-DD5F-848A-BF72-A18A6EF24A8D}"/>
              </a:ext>
            </a:extLst>
          </p:cNvPr>
          <p:cNvSpPr txBox="1"/>
          <p:nvPr/>
        </p:nvSpPr>
        <p:spPr>
          <a:xfrm>
            <a:off x="861569" y="1980660"/>
            <a:ext cx="8064896" cy="584775"/>
          </a:xfrm>
          <a:prstGeom prst="rect">
            <a:avLst/>
          </a:prstGeom>
          <a:noFill/>
        </p:spPr>
        <p:txBody>
          <a:bodyPr wrap="square" rtlCol="0">
            <a:spAutoFit/>
          </a:bodyPr>
          <a:lstStyle/>
          <a:p>
            <a:r>
              <a:rPr kumimoji="1" lang="ja-JP" altLang="en-US" sz="1600">
                <a:latin typeface="Arial" panose="020B0604020202020204" pitchFamily="34" charset="0"/>
                <a:ea typeface="BIZ UDPゴシック" panose="020B0400000000000000" pitchFamily="50" charset="-128"/>
                <a:cs typeface="Arial" panose="020B0604020202020204" pitchFamily="34" charset="0"/>
              </a:rPr>
              <a:t>被検者の頸部前面にプローブを配置し，一定の時間間隔で指示値を</a:t>
            </a:r>
            <a:r>
              <a:rPr kumimoji="1" lang="en-US" altLang="ja-JP" sz="1600">
                <a:solidFill>
                  <a:srgbClr val="00B050"/>
                </a:solidFill>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solidFill>
                  <a:srgbClr val="00B050"/>
                </a:solidFill>
                <a:latin typeface="Arial" panose="020B0604020202020204" pitchFamily="34" charset="0"/>
                <a:ea typeface="BIZ UDPゴシック" panose="020B0400000000000000" pitchFamily="50" charset="-128"/>
                <a:cs typeface="Arial" panose="020B0604020202020204" pitchFamily="34" charset="0"/>
              </a:rPr>
              <a:t>回</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を読み取り，</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r>
              <a:rPr kumimoji="1" lang="ja-JP" altLang="en-US" sz="1600">
                <a:latin typeface="Arial" panose="020B0604020202020204" pitchFamily="34" charset="0"/>
                <a:ea typeface="BIZ UDPゴシック" panose="020B0400000000000000" pitchFamily="50" charset="-128"/>
                <a:cs typeface="Arial" panose="020B0604020202020204" pitchFamily="34" charset="0"/>
              </a:rPr>
              <a:t>その中央値を</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とする。　</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指示値は</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600">
                <a:solidFill>
                  <a:srgbClr val="FF0000"/>
                </a:solidFill>
                <a:latin typeface="Arial" panose="020B0604020202020204" pitchFamily="34" charset="0"/>
                <a:ea typeface="BIZ UDPゴシック" panose="020B0400000000000000" pitchFamily="50" charset="-128"/>
                <a:cs typeface="Arial" panose="020B0604020202020204" pitchFamily="34" charset="0"/>
              </a:rPr>
              <a:t>回分とも記録</a:t>
            </a:r>
          </a:p>
        </p:txBody>
      </p:sp>
      <p:sp>
        <p:nvSpPr>
          <p:cNvPr id="17" name="正方形/長方形 16">
            <a:extLst>
              <a:ext uri="{FF2B5EF4-FFF2-40B4-BE49-F238E27FC236}">
                <a16:creationId xmlns:a16="http://schemas.microsoft.com/office/drawing/2014/main" id="{2570F2D7-3340-2948-3B86-3B08BD4324C5}"/>
              </a:ext>
            </a:extLst>
          </p:cNvPr>
          <p:cNvSpPr/>
          <p:nvPr/>
        </p:nvSpPr>
        <p:spPr>
          <a:xfrm>
            <a:off x="698554" y="2837599"/>
            <a:ext cx="8640960" cy="576082"/>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五方向 17">
            <a:extLst>
              <a:ext uri="{FF2B5EF4-FFF2-40B4-BE49-F238E27FC236}">
                <a16:creationId xmlns:a16="http://schemas.microsoft.com/office/drawing/2014/main" id="{4BA8F2B7-CD5F-A012-E964-36DF6FDD3B4E}"/>
              </a:ext>
            </a:extLst>
          </p:cNvPr>
          <p:cNvSpPr/>
          <p:nvPr/>
        </p:nvSpPr>
        <p:spPr>
          <a:xfrm>
            <a:off x="703957" y="2662444"/>
            <a:ext cx="4531101" cy="338535"/>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ステップ</a:t>
            </a:r>
            <a:r>
              <a:rPr kumimoji="1" lang="en-US" altLang="ja-JP" sz="1600" b="1">
                <a:solidFill>
                  <a:srgbClr val="FFFF00"/>
                </a:solidFill>
                <a:latin typeface="Arial" panose="020B0604020202020204" pitchFamily="34" charset="0"/>
                <a:ea typeface="BIZ UDPゴシック" panose="020B0400000000000000" pitchFamily="50" charset="-128"/>
                <a:cs typeface="Arial" panose="020B0604020202020204" pitchFamily="34" charset="0"/>
              </a:rPr>
              <a:t>3. </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正味値の計算</a:t>
            </a:r>
          </a:p>
        </p:txBody>
      </p:sp>
      <p:sp>
        <p:nvSpPr>
          <p:cNvPr id="19" name="テキスト ボックス 18">
            <a:extLst>
              <a:ext uri="{FF2B5EF4-FFF2-40B4-BE49-F238E27FC236}">
                <a16:creationId xmlns:a16="http://schemas.microsoft.com/office/drawing/2014/main" id="{E2FFA374-BEBA-CF2A-89E0-50CA1FF4727A}"/>
              </a:ext>
            </a:extLst>
          </p:cNvPr>
          <p:cNvSpPr txBox="1"/>
          <p:nvPr/>
        </p:nvSpPr>
        <p:spPr>
          <a:xfrm>
            <a:off x="847974" y="3022465"/>
            <a:ext cx="7736413" cy="338554"/>
          </a:xfrm>
          <a:prstGeom prst="rect">
            <a:avLst/>
          </a:prstGeom>
          <a:noFill/>
        </p:spPr>
        <p:txBody>
          <a:bodyPr wrap="none" rtlCol="0">
            <a:spAutoFit/>
          </a:bodyPr>
          <a:lstStyle/>
          <a:p>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から</a:t>
            </a: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B</a:t>
            </a: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を差し引いて，これに</a:t>
            </a:r>
            <a:r>
              <a:rPr kumimoji="1" lang="ja-JP" altLang="en-US" sz="1600">
                <a:solidFill>
                  <a:srgbClr val="00B050"/>
                </a:solidFill>
                <a:latin typeface="Arial" panose="020B0604020202020204" pitchFamily="34" charset="0"/>
                <a:ea typeface="BIZ UDPゴシック" panose="020B0400000000000000" pitchFamily="50" charset="-128"/>
                <a:cs typeface="Arial" panose="020B0604020202020204" pitchFamily="34" charset="0"/>
              </a:rPr>
              <a:t>校正定数</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を乗じて正味値を計算する。</a:t>
            </a:r>
          </a:p>
        </p:txBody>
      </p:sp>
      <p:pic>
        <p:nvPicPr>
          <p:cNvPr id="22" name="図 21">
            <a:extLst>
              <a:ext uri="{FF2B5EF4-FFF2-40B4-BE49-F238E27FC236}">
                <a16:creationId xmlns:a16="http://schemas.microsoft.com/office/drawing/2014/main" id="{12B63A7C-9C06-17C4-29C6-D2987F121C67}"/>
              </a:ext>
            </a:extLst>
          </p:cNvPr>
          <p:cNvPicPr/>
          <p:nvPr/>
        </p:nvPicPr>
        <p:blipFill>
          <a:blip r:embed="rId3" cstate="print"/>
          <a:srcRect/>
          <a:stretch>
            <a:fillRect/>
          </a:stretch>
        </p:blipFill>
        <p:spPr bwMode="auto">
          <a:xfrm>
            <a:off x="344488" y="4293096"/>
            <a:ext cx="1872208" cy="1408298"/>
          </a:xfrm>
          <a:prstGeom prst="rect">
            <a:avLst/>
          </a:prstGeom>
          <a:noFill/>
          <a:ln w="9525">
            <a:noFill/>
            <a:miter lim="800000"/>
            <a:headEnd/>
            <a:tailEnd/>
          </a:ln>
        </p:spPr>
      </p:pic>
      <p:pic>
        <p:nvPicPr>
          <p:cNvPr id="23" name="図 22" descr="C:\Documents and Settings\k3saito\デスクトップ\業務ファイル\H27委託（規制庁）\甲状腺\マニュアル作業フォルダ\H28-05-06作業フォルダ\IMG_Thigh-25.jpg">
            <a:extLst>
              <a:ext uri="{FF2B5EF4-FFF2-40B4-BE49-F238E27FC236}">
                <a16:creationId xmlns:a16="http://schemas.microsoft.com/office/drawing/2014/main" id="{1381B531-8B7D-1746-CF8B-9BB2C6BED64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4587" y="4293097"/>
            <a:ext cx="1872207" cy="1408298"/>
          </a:xfrm>
          <a:prstGeom prst="rect">
            <a:avLst/>
          </a:prstGeom>
          <a:noFill/>
          <a:ln w="9525">
            <a:noFill/>
            <a:miter lim="800000"/>
            <a:headEnd/>
            <a:tailEnd/>
          </a:ln>
        </p:spPr>
      </p:pic>
      <p:sp>
        <p:nvSpPr>
          <p:cNvPr id="25" name="テキスト ボックス 24">
            <a:extLst>
              <a:ext uri="{FF2B5EF4-FFF2-40B4-BE49-F238E27FC236}">
                <a16:creationId xmlns:a16="http://schemas.microsoft.com/office/drawing/2014/main" id="{3B8BFF4E-876C-ED0D-3AA6-8F0B3FFE3C6F}"/>
              </a:ext>
            </a:extLst>
          </p:cNvPr>
          <p:cNvSpPr txBox="1"/>
          <p:nvPr/>
        </p:nvSpPr>
        <p:spPr>
          <a:xfrm>
            <a:off x="526002" y="5730176"/>
            <a:ext cx="1546678" cy="338554"/>
          </a:xfrm>
          <a:prstGeom prst="rect">
            <a:avLst/>
          </a:prstGeom>
          <a:noFill/>
        </p:spPr>
        <p:txBody>
          <a:bodyPr wrap="square">
            <a:spAutoFit/>
          </a:bodyPr>
          <a:lstStyle/>
          <a:p>
            <a:pPr algn="ct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a:t>
            </a: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a:t>
            </a:r>
            <a:endParaRPr lang="ja-JP" altLang="en-US" sz="1600"/>
          </a:p>
        </p:txBody>
      </p:sp>
      <p:sp>
        <p:nvSpPr>
          <p:cNvPr id="26" name="テキスト ボックス 25">
            <a:extLst>
              <a:ext uri="{FF2B5EF4-FFF2-40B4-BE49-F238E27FC236}">
                <a16:creationId xmlns:a16="http://schemas.microsoft.com/office/drawing/2014/main" id="{36024FBA-3773-2FA3-6BAE-B4666DDE2686}"/>
              </a:ext>
            </a:extLst>
          </p:cNvPr>
          <p:cNvSpPr txBox="1"/>
          <p:nvPr/>
        </p:nvSpPr>
        <p:spPr>
          <a:xfrm>
            <a:off x="3180612" y="5737293"/>
            <a:ext cx="1546678" cy="338554"/>
          </a:xfrm>
          <a:prstGeom prst="rect">
            <a:avLst/>
          </a:prstGeom>
          <a:noFill/>
        </p:spPr>
        <p:txBody>
          <a:bodyPr wrap="square">
            <a:spAutoFit/>
          </a:bodyPr>
          <a:lstStyle/>
          <a:p>
            <a:pPr algn="ct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B</a:t>
            </a:r>
            <a:r>
              <a:rPr kumimoji="1" lang="ja-JP" altLang="en-US" sz="1600" b="1">
                <a:solidFill>
                  <a:srgbClr val="0000FF"/>
                </a:solidFill>
                <a:latin typeface="Arial" panose="020B0604020202020204" pitchFamily="34" charset="0"/>
                <a:ea typeface="BIZ UDPゴシック" panose="020B0400000000000000" pitchFamily="50" charset="-128"/>
                <a:cs typeface="Arial" panose="020B0604020202020204" pitchFamily="34" charset="0"/>
              </a:rPr>
              <a:t>）</a:t>
            </a:r>
            <a:endParaRPr lang="ja-JP" altLang="en-US" sz="1600">
              <a:solidFill>
                <a:srgbClr val="0000FF"/>
              </a:solidFill>
            </a:endParaRPr>
          </a:p>
        </p:txBody>
      </p:sp>
      <p:sp>
        <p:nvSpPr>
          <p:cNvPr id="27" name="テキスト ボックス 26">
            <a:extLst>
              <a:ext uri="{FF2B5EF4-FFF2-40B4-BE49-F238E27FC236}">
                <a16:creationId xmlns:a16="http://schemas.microsoft.com/office/drawing/2014/main" id="{C33AC733-ABCD-90C0-2441-E3297C4BBF0D}"/>
              </a:ext>
            </a:extLst>
          </p:cNvPr>
          <p:cNvSpPr txBox="1"/>
          <p:nvPr/>
        </p:nvSpPr>
        <p:spPr>
          <a:xfrm>
            <a:off x="329496" y="6169360"/>
            <a:ext cx="2452916" cy="338554"/>
          </a:xfrm>
          <a:prstGeom prst="rect">
            <a:avLst/>
          </a:prstGeom>
          <a:noFill/>
        </p:spPr>
        <p:txBody>
          <a:bodyPr wrap="none" rtlCol="0">
            <a:spAutoFit/>
          </a:bodyPr>
          <a:lstStyle/>
          <a:p>
            <a:pPr algn="ctr"/>
            <a:r>
              <a:rPr kumimoji="1" lang="en-US" altLang="ja-JP" sz="1600">
                <a:solidFill>
                  <a:srgbClr val="FF0000"/>
                </a:solidFill>
                <a:latin typeface="Arial" panose="020B0604020202020204" pitchFamily="34" charset="0"/>
                <a:cs typeface="Arial" panose="020B0604020202020204" pitchFamily="34" charset="0"/>
              </a:rPr>
              <a:t>0.15</a:t>
            </a:r>
            <a:r>
              <a:rPr kumimoji="1" lang="en-US" altLang="ja-JP" sz="1600">
                <a:latin typeface="Arial" panose="020B0604020202020204" pitchFamily="34" charset="0"/>
                <a:cs typeface="Arial" panose="020B0604020202020204" pitchFamily="34" charset="0"/>
              </a:rPr>
              <a:t>,  0.14,  0.16 (µ</a:t>
            </a:r>
            <a:r>
              <a:rPr kumimoji="1" lang="en-US" altLang="ja-JP" sz="1600" err="1">
                <a:latin typeface="Arial" panose="020B0604020202020204" pitchFamily="34" charset="0"/>
                <a:cs typeface="Arial" panose="020B0604020202020204" pitchFamily="34" charset="0"/>
              </a:rPr>
              <a:t>Sv</a:t>
            </a:r>
            <a:r>
              <a:rPr kumimoji="1" lang="en-US" altLang="ja-JP" sz="1600">
                <a:latin typeface="Arial" panose="020B0604020202020204" pitchFamily="34" charset="0"/>
                <a:cs typeface="Arial" panose="020B0604020202020204" pitchFamily="34" charset="0"/>
              </a:rPr>
              <a:t>/h)</a:t>
            </a:r>
            <a:endParaRPr kumimoji="1" lang="ja-JP" altLang="en-US" sz="160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35E77696-ADC4-573B-79C8-F3583AA2A208}"/>
              </a:ext>
            </a:extLst>
          </p:cNvPr>
          <p:cNvSpPr txBox="1"/>
          <p:nvPr/>
        </p:nvSpPr>
        <p:spPr>
          <a:xfrm>
            <a:off x="327938" y="6457392"/>
            <a:ext cx="2452916" cy="338554"/>
          </a:xfrm>
          <a:prstGeom prst="rect">
            <a:avLst/>
          </a:prstGeom>
          <a:noFill/>
        </p:spPr>
        <p:txBody>
          <a:bodyPr wrap="none" rtlCol="0">
            <a:spAutoFit/>
          </a:bodyPr>
          <a:lstStyle/>
          <a:p>
            <a:pPr algn="ctr"/>
            <a:r>
              <a:rPr kumimoji="1" lang="en-US" altLang="ja-JP" sz="1600">
                <a:solidFill>
                  <a:srgbClr val="FF0000"/>
                </a:solidFill>
                <a:latin typeface="Arial" panose="020B0604020202020204" pitchFamily="34" charset="0"/>
                <a:cs typeface="Arial" panose="020B0604020202020204" pitchFamily="34" charset="0"/>
              </a:rPr>
              <a:t>0.15</a:t>
            </a:r>
            <a:r>
              <a:rPr kumimoji="1" lang="en-US" altLang="ja-JP" sz="1600">
                <a:latin typeface="Arial" panose="020B0604020202020204" pitchFamily="34" charset="0"/>
                <a:cs typeface="Arial" panose="020B0604020202020204" pitchFamily="34" charset="0"/>
              </a:rPr>
              <a:t>,  </a:t>
            </a:r>
            <a:r>
              <a:rPr kumimoji="1" lang="en-US" altLang="ja-JP" sz="1600">
                <a:solidFill>
                  <a:srgbClr val="FF0000"/>
                </a:solidFill>
                <a:latin typeface="Arial" panose="020B0604020202020204" pitchFamily="34" charset="0"/>
                <a:cs typeface="Arial" panose="020B0604020202020204" pitchFamily="34" charset="0"/>
              </a:rPr>
              <a:t>0.15</a:t>
            </a:r>
            <a:r>
              <a:rPr kumimoji="1" lang="en-US" altLang="ja-JP" sz="1600">
                <a:latin typeface="Arial" panose="020B0604020202020204" pitchFamily="34" charset="0"/>
                <a:cs typeface="Arial" panose="020B0604020202020204" pitchFamily="34" charset="0"/>
              </a:rPr>
              <a:t>,  0.17 (µ</a:t>
            </a:r>
            <a:r>
              <a:rPr kumimoji="1" lang="en-US" altLang="ja-JP" sz="1600" err="1">
                <a:latin typeface="Arial" panose="020B0604020202020204" pitchFamily="34" charset="0"/>
                <a:cs typeface="Arial" panose="020B0604020202020204" pitchFamily="34" charset="0"/>
              </a:rPr>
              <a:t>Sv</a:t>
            </a:r>
            <a:r>
              <a:rPr kumimoji="1" lang="en-US" altLang="ja-JP" sz="1600">
                <a:latin typeface="Arial" panose="020B0604020202020204" pitchFamily="34" charset="0"/>
                <a:cs typeface="Arial" panose="020B0604020202020204" pitchFamily="34" charset="0"/>
              </a:rPr>
              <a:t>/h)</a:t>
            </a:r>
            <a:endParaRPr kumimoji="1" lang="ja-JP" altLang="en-US" sz="1600">
              <a:latin typeface="Arial" panose="020B0604020202020204" pitchFamily="34" charset="0"/>
              <a:cs typeface="Arial" panose="020B0604020202020204" pitchFamily="34" charset="0"/>
            </a:endParaRPr>
          </a:p>
        </p:txBody>
      </p:sp>
      <p:sp>
        <p:nvSpPr>
          <p:cNvPr id="30" name="四角形: 角を丸くする 29">
            <a:extLst>
              <a:ext uri="{FF2B5EF4-FFF2-40B4-BE49-F238E27FC236}">
                <a16:creationId xmlns:a16="http://schemas.microsoft.com/office/drawing/2014/main" id="{6276BBEE-D1D0-089C-0689-A80D39840200}"/>
              </a:ext>
            </a:extLst>
          </p:cNvPr>
          <p:cNvSpPr/>
          <p:nvPr/>
        </p:nvSpPr>
        <p:spPr>
          <a:xfrm>
            <a:off x="330260" y="6217968"/>
            <a:ext cx="576064" cy="23942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F54E9EE2-771E-9D33-E726-E1573408152C}"/>
              </a:ext>
            </a:extLst>
          </p:cNvPr>
          <p:cNvSpPr/>
          <p:nvPr/>
        </p:nvSpPr>
        <p:spPr>
          <a:xfrm>
            <a:off x="906324" y="6504406"/>
            <a:ext cx="576064" cy="24101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4BFB06DB-CF2D-8347-8751-2497FCEA8D1A}"/>
              </a:ext>
            </a:extLst>
          </p:cNvPr>
          <p:cNvSpPr txBox="1"/>
          <p:nvPr/>
        </p:nvSpPr>
        <p:spPr>
          <a:xfrm>
            <a:off x="3496290" y="6313376"/>
            <a:ext cx="1308371" cy="338554"/>
          </a:xfrm>
          <a:prstGeom prst="rect">
            <a:avLst/>
          </a:prstGeom>
          <a:noFill/>
        </p:spPr>
        <p:txBody>
          <a:bodyPr wrap="none" rtlCol="0">
            <a:spAutoFit/>
          </a:bodyPr>
          <a:lstStyle/>
          <a:p>
            <a:pPr algn="ctr"/>
            <a:r>
              <a:rPr kumimoji="1" lang="en-US" altLang="ja-JP" sz="1600">
                <a:solidFill>
                  <a:srgbClr val="0000FF"/>
                </a:solidFill>
                <a:latin typeface="Arial" panose="020B0604020202020204" pitchFamily="34" charset="0"/>
                <a:cs typeface="Arial" panose="020B0604020202020204" pitchFamily="34" charset="0"/>
              </a:rPr>
              <a:t>0.05</a:t>
            </a:r>
            <a:r>
              <a:rPr kumimoji="1" lang="en-US" altLang="ja-JP" sz="1600">
                <a:latin typeface="Arial" panose="020B0604020202020204" pitchFamily="34" charset="0"/>
                <a:cs typeface="Arial" panose="020B0604020202020204" pitchFamily="34" charset="0"/>
              </a:rPr>
              <a:t> (µ</a:t>
            </a:r>
            <a:r>
              <a:rPr kumimoji="1" lang="en-US" altLang="ja-JP" sz="1600" err="1">
                <a:latin typeface="Arial" panose="020B0604020202020204" pitchFamily="34" charset="0"/>
                <a:cs typeface="Arial" panose="020B0604020202020204" pitchFamily="34" charset="0"/>
              </a:rPr>
              <a:t>Sv</a:t>
            </a:r>
            <a:r>
              <a:rPr kumimoji="1" lang="en-US" altLang="ja-JP" sz="1600">
                <a:latin typeface="Arial" panose="020B0604020202020204" pitchFamily="34" charset="0"/>
                <a:cs typeface="Arial" panose="020B0604020202020204" pitchFamily="34" charset="0"/>
              </a:rPr>
              <a:t>/h)</a:t>
            </a:r>
            <a:endParaRPr kumimoji="1" lang="ja-JP" altLang="en-US" sz="1600">
              <a:latin typeface="Arial" panose="020B0604020202020204" pitchFamily="34" charset="0"/>
              <a:cs typeface="Arial" panose="020B0604020202020204" pitchFamily="34" charset="0"/>
            </a:endParaRPr>
          </a:p>
        </p:txBody>
      </p:sp>
      <p:cxnSp>
        <p:nvCxnSpPr>
          <p:cNvPr id="36" name="直線コネクタ 35">
            <a:extLst>
              <a:ext uri="{FF2B5EF4-FFF2-40B4-BE49-F238E27FC236}">
                <a16:creationId xmlns:a16="http://schemas.microsoft.com/office/drawing/2014/main" id="{B31E2DA2-8814-D020-3D3E-87F9F9E45A88}"/>
              </a:ext>
            </a:extLst>
          </p:cNvPr>
          <p:cNvCxnSpPr/>
          <p:nvPr/>
        </p:nvCxnSpPr>
        <p:spPr>
          <a:xfrm>
            <a:off x="2435042" y="5003255"/>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726D975-41FF-09D6-E11C-5927FD589928}"/>
              </a:ext>
            </a:extLst>
          </p:cNvPr>
          <p:cNvSpPr txBox="1"/>
          <p:nvPr/>
        </p:nvSpPr>
        <p:spPr>
          <a:xfrm>
            <a:off x="2237394" y="5073599"/>
            <a:ext cx="755335" cy="276999"/>
          </a:xfrm>
          <a:prstGeom prst="rect">
            <a:avLst/>
          </a:prstGeom>
          <a:noFill/>
        </p:spPr>
        <p:txBody>
          <a:bodyPr wrap="none" rtlCol="0">
            <a:spAutoFit/>
          </a:bodyPr>
          <a:lstStyle/>
          <a:p>
            <a:r>
              <a:rPr kumimoji="1" lang="ja-JP" altLang="en-US" sz="1200">
                <a:latin typeface="BIZ UDPゴシック" panose="020B0400000000000000" pitchFamily="50" charset="-128"/>
                <a:ea typeface="BIZ UDPゴシック" panose="020B0400000000000000" pitchFamily="50" charset="-128"/>
              </a:rPr>
              <a:t>差し引く</a:t>
            </a:r>
          </a:p>
        </p:txBody>
      </p:sp>
      <p:sp>
        <p:nvSpPr>
          <p:cNvPr id="38" name="矢印: 右 37">
            <a:extLst>
              <a:ext uri="{FF2B5EF4-FFF2-40B4-BE49-F238E27FC236}">
                <a16:creationId xmlns:a16="http://schemas.microsoft.com/office/drawing/2014/main" id="{854682D7-497F-7248-3AB2-A30B75137048}"/>
              </a:ext>
            </a:extLst>
          </p:cNvPr>
          <p:cNvSpPr/>
          <p:nvPr/>
        </p:nvSpPr>
        <p:spPr>
          <a:xfrm>
            <a:off x="5112820" y="4653136"/>
            <a:ext cx="360040" cy="5760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4F88EEB8-BEA0-F439-8302-DE539F7CE7AD}"/>
              </a:ext>
            </a:extLst>
          </p:cNvPr>
          <p:cNvSpPr txBox="1"/>
          <p:nvPr/>
        </p:nvSpPr>
        <p:spPr>
          <a:xfrm>
            <a:off x="5520789" y="4725144"/>
            <a:ext cx="4176464" cy="369332"/>
          </a:xfrm>
          <a:prstGeom prst="rect">
            <a:avLst/>
          </a:prstGeom>
          <a:noFill/>
        </p:spPr>
        <p:txBody>
          <a:bodyPr wrap="square">
            <a:spAutoFit/>
          </a:bodyPr>
          <a:lstStyle/>
          <a:p>
            <a:pPr algn="ctr"/>
            <a:r>
              <a:rPr kumimoji="1" lang="ja-JP" altLang="en-US" b="1">
                <a:latin typeface="Arial" panose="020B0604020202020204" pitchFamily="34" charset="0"/>
                <a:ea typeface="BIZ UDPゴシック" panose="020B0400000000000000" pitchFamily="50" charset="-128"/>
                <a:cs typeface="Arial" panose="020B0604020202020204" pitchFamily="34" charset="0"/>
              </a:rPr>
              <a:t>正味値＝｛</a:t>
            </a:r>
            <a:r>
              <a:rPr kumimoji="1" lang="ja-JP" altLang="en-US" b="1">
                <a:solidFill>
                  <a:srgbClr val="FF0000"/>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b="1">
                <a:solidFill>
                  <a:srgbClr val="FF0000"/>
                </a:solidFill>
                <a:latin typeface="Arial" panose="020B0604020202020204" pitchFamily="34" charset="0"/>
                <a:ea typeface="BIZ UDPゴシック" panose="020B0400000000000000" pitchFamily="50" charset="-128"/>
                <a:cs typeface="Arial" panose="020B0604020202020204" pitchFamily="34" charset="0"/>
              </a:rPr>
              <a:t>A</a:t>
            </a:r>
            <a:r>
              <a:rPr kumimoji="1" lang="ja-JP" altLang="en-US" b="1">
                <a:solidFill>
                  <a:srgbClr val="FF0000"/>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b="1">
                <a:latin typeface="Arial" panose="020B0604020202020204" pitchFamily="34" charset="0"/>
                <a:ea typeface="BIZ UDPゴシック" panose="020B0400000000000000" pitchFamily="50" charset="-128"/>
                <a:cs typeface="Arial" panose="020B0604020202020204" pitchFamily="34" charset="0"/>
              </a:rPr>
              <a:t>－</a:t>
            </a:r>
            <a:r>
              <a:rPr kumimoji="1" lang="ja-JP" altLang="en-US" b="1">
                <a:solidFill>
                  <a:srgbClr val="0000FF"/>
                </a:solidFill>
                <a:latin typeface="Arial" panose="020B0604020202020204" pitchFamily="34" charset="0"/>
                <a:ea typeface="BIZ UDPゴシック" panose="020B0400000000000000" pitchFamily="50" charset="-128"/>
                <a:cs typeface="Arial" panose="020B0604020202020204" pitchFamily="34" charset="0"/>
              </a:rPr>
              <a:t>指示値（</a:t>
            </a:r>
            <a:r>
              <a:rPr kumimoji="1" lang="en-US" altLang="ja-JP" b="1">
                <a:solidFill>
                  <a:srgbClr val="0000FF"/>
                </a:solidFill>
                <a:latin typeface="Arial" panose="020B0604020202020204" pitchFamily="34" charset="0"/>
                <a:ea typeface="BIZ UDPゴシック" panose="020B0400000000000000" pitchFamily="50" charset="-128"/>
                <a:cs typeface="Arial" panose="020B0604020202020204" pitchFamily="34" charset="0"/>
              </a:rPr>
              <a:t>B</a:t>
            </a:r>
            <a:r>
              <a:rPr kumimoji="1" lang="ja-JP" altLang="en-US" b="1">
                <a:solidFill>
                  <a:srgbClr val="0000FF"/>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b="1">
                <a:latin typeface="Arial" panose="020B0604020202020204" pitchFamily="34" charset="0"/>
                <a:ea typeface="BIZ UDPゴシック" panose="020B0400000000000000" pitchFamily="50" charset="-128"/>
                <a:cs typeface="Arial" panose="020B0604020202020204" pitchFamily="34" charset="0"/>
              </a:rPr>
              <a:t>｝</a:t>
            </a:r>
            <a:r>
              <a:rPr kumimoji="1" lang="en-US" altLang="ja-JP" b="1">
                <a:latin typeface="Arial" panose="020B0604020202020204" pitchFamily="34" charset="0"/>
                <a:ea typeface="BIZ UDPゴシック" panose="020B0400000000000000" pitchFamily="50" charset="-128"/>
                <a:cs typeface="Arial" panose="020B0604020202020204" pitchFamily="34" charset="0"/>
              </a:rPr>
              <a:t>×</a:t>
            </a:r>
            <a:r>
              <a:rPr kumimoji="1" lang="en-US" altLang="ja-JP" b="1">
                <a:solidFill>
                  <a:srgbClr val="00B050"/>
                </a:solidFill>
                <a:latin typeface="Arial" panose="020B0604020202020204" pitchFamily="34" charset="0"/>
                <a:ea typeface="BIZ UDPゴシック" panose="020B0400000000000000" pitchFamily="50" charset="-128"/>
                <a:cs typeface="Arial" panose="020B0604020202020204" pitchFamily="34" charset="0"/>
              </a:rPr>
              <a:t>α</a:t>
            </a:r>
          </a:p>
        </p:txBody>
      </p:sp>
      <p:cxnSp>
        <p:nvCxnSpPr>
          <p:cNvPr id="42" name="直線矢印コネクタ 41">
            <a:extLst>
              <a:ext uri="{FF2B5EF4-FFF2-40B4-BE49-F238E27FC236}">
                <a16:creationId xmlns:a16="http://schemas.microsoft.com/office/drawing/2014/main" id="{E0515743-0F19-985C-12A4-D883B4B47194}"/>
              </a:ext>
            </a:extLst>
          </p:cNvPr>
          <p:cNvCxnSpPr/>
          <p:nvPr/>
        </p:nvCxnSpPr>
        <p:spPr>
          <a:xfrm flipV="1">
            <a:off x="9273480" y="5026966"/>
            <a:ext cx="144016" cy="278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48F30838-9C84-6AFB-83E4-1855E89A28AF}"/>
              </a:ext>
            </a:extLst>
          </p:cNvPr>
          <p:cNvSpPr txBox="1"/>
          <p:nvPr/>
        </p:nvSpPr>
        <p:spPr>
          <a:xfrm>
            <a:off x="8439158" y="5220851"/>
            <a:ext cx="1005403" cy="338554"/>
          </a:xfrm>
          <a:prstGeom prst="rect">
            <a:avLst/>
          </a:prstGeom>
          <a:noFill/>
        </p:spPr>
        <p:txBody>
          <a:bodyPr wrap="none" rtlCol="0">
            <a:spAutoFit/>
          </a:bodyPr>
          <a:lstStyle/>
          <a:p>
            <a:r>
              <a:rPr kumimoji="1" lang="ja-JP" altLang="en-US" sz="1600">
                <a:solidFill>
                  <a:srgbClr val="00B050"/>
                </a:solidFill>
                <a:latin typeface="BIZ UDPゴシック" panose="020B0400000000000000" pitchFamily="50" charset="-128"/>
                <a:ea typeface="BIZ UDPゴシック" panose="020B0400000000000000" pitchFamily="50" charset="-128"/>
              </a:rPr>
              <a:t>校正定数</a:t>
            </a:r>
          </a:p>
        </p:txBody>
      </p:sp>
      <p:sp>
        <p:nvSpPr>
          <p:cNvPr id="44" name="テキスト ボックス 43">
            <a:extLst>
              <a:ext uri="{FF2B5EF4-FFF2-40B4-BE49-F238E27FC236}">
                <a16:creationId xmlns:a16="http://schemas.microsoft.com/office/drawing/2014/main" id="{5101EBBD-E934-F418-C289-68CEBB3383BA}"/>
              </a:ext>
            </a:extLst>
          </p:cNvPr>
          <p:cNvSpPr txBox="1"/>
          <p:nvPr/>
        </p:nvSpPr>
        <p:spPr>
          <a:xfrm>
            <a:off x="5728538" y="6313376"/>
            <a:ext cx="3760966" cy="338554"/>
          </a:xfrm>
          <a:prstGeom prst="rect">
            <a:avLst/>
          </a:prstGeom>
          <a:noFill/>
        </p:spPr>
        <p:txBody>
          <a:bodyPr wrap="none" rtlCol="0">
            <a:spAutoFit/>
          </a:bodyPr>
          <a:lstStyle/>
          <a:p>
            <a:pPr algn="ct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solidFill>
                  <a:srgbClr val="FF0000"/>
                </a:solidFill>
                <a:latin typeface="Arial" panose="020B0604020202020204" pitchFamily="34" charset="0"/>
                <a:ea typeface="BIZ UDPゴシック" panose="020B0400000000000000" pitchFamily="50" charset="-128"/>
                <a:cs typeface="Arial" panose="020B0604020202020204" pitchFamily="34" charset="0"/>
              </a:rPr>
              <a:t>0.15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solidFill>
                  <a:srgbClr val="0000FF"/>
                </a:solidFill>
                <a:latin typeface="Arial" panose="020B0604020202020204" pitchFamily="34" charset="0"/>
                <a:ea typeface="BIZ UDPゴシック" panose="020B0400000000000000" pitchFamily="50" charset="-128"/>
                <a:cs typeface="Arial" panose="020B0604020202020204" pitchFamily="34" charset="0"/>
              </a:rPr>
              <a:t>0.05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solidFill>
                  <a:srgbClr val="00B050"/>
                </a:solidFill>
                <a:latin typeface="Arial" panose="020B0604020202020204" pitchFamily="34" charset="0"/>
                <a:ea typeface="BIZ UDPゴシック" panose="020B0400000000000000" pitchFamily="50" charset="-128"/>
                <a:cs typeface="Arial" panose="020B0604020202020204" pitchFamily="34" charset="0"/>
              </a:rPr>
              <a:t>0.95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0.095</a:t>
            </a:r>
            <a:r>
              <a:rPr kumimoji="1" lang="ja-JP" altLang="en-US" sz="1600">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1">
                <a:highlight>
                  <a:srgbClr val="FFFF00"/>
                </a:highlight>
                <a:latin typeface="Arial" panose="020B0604020202020204" pitchFamily="34" charset="0"/>
                <a:ea typeface="BIZ UDPゴシック" panose="020B0400000000000000" pitchFamily="50" charset="-128"/>
                <a:cs typeface="Arial" panose="020B0604020202020204" pitchFamily="34" charset="0"/>
              </a:rPr>
              <a:t>0.1</a:t>
            </a:r>
            <a:r>
              <a:rPr kumimoji="1" lang="en-US" altLang="ja-JP" sz="1600">
                <a:highlight>
                  <a:srgbClr val="FFFF00"/>
                </a:highlight>
                <a:latin typeface="Arial" panose="020B0604020202020204" pitchFamily="34" charset="0"/>
                <a:ea typeface="BIZ UDPゴシック" panose="020B0400000000000000" pitchFamily="50" charset="-128"/>
                <a:cs typeface="Arial" panose="020B0604020202020204" pitchFamily="34" charset="0"/>
              </a:rPr>
              <a:t>µSv/h</a:t>
            </a:r>
            <a:r>
              <a:rPr kumimoji="1" lang="en-US" altLang="ja-JP" sz="1600">
                <a:latin typeface="Arial" panose="020B0604020202020204" pitchFamily="34" charset="0"/>
                <a:ea typeface="BIZ UDPゴシック" panose="020B0400000000000000" pitchFamily="50" charset="-128"/>
                <a:cs typeface="Arial" panose="020B0604020202020204" pitchFamily="34" charset="0"/>
              </a:rPr>
              <a:t> </a:t>
            </a:r>
            <a:endParaRPr kumimoji="1" lang="ja-JP" altLang="en-US" sz="1600">
              <a:latin typeface="Arial" panose="020B0604020202020204" pitchFamily="34" charset="0"/>
              <a:ea typeface="BIZ UDPゴシック" panose="020B0400000000000000"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EC099F63-5DF5-B06A-FC0A-B82D2A5CEBB6}"/>
              </a:ext>
            </a:extLst>
          </p:cNvPr>
          <p:cNvSpPr txBox="1"/>
          <p:nvPr/>
        </p:nvSpPr>
        <p:spPr>
          <a:xfrm>
            <a:off x="2189367" y="3748970"/>
            <a:ext cx="5670142" cy="400110"/>
          </a:xfrm>
          <a:prstGeom prst="rect">
            <a:avLst/>
          </a:prstGeom>
          <a:solidFill>
            <a:srgbClr val="FFFF00"/>
          </a:solidFill>
          <a:ln>
            <a:solidFill>
              <a:schemeClr val="tx1"/>
            </a:solidFill>
          </a:ln>
        </p:spPr>
        <p:txBody>
          <a:bodyPr wrap="none" rtlCol="0">
            <a:spAutoFit/>
          </a:bodyPr>
          <a:lstStyle/>
          <a:p>
            <a:pPr algn="ctr"/>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正味値をスクリーニングレベル（</a:t>
            </a:r>
            <a:r>
              <a:rPr kumimoji="1" lang="en-US" altLang="ja-JP" sz="2000" b="1">
                <a:latin typeface="Arial" panose="020B0604020202020204" pitchFamily="34" charset="0"/>
                <a:ea typeface="BIZ UDPゴシック" panose="020B0400000000000000" pitchFamily="50" charset="-128"/>
                <a:cs typeface="Arial" panose="020B0604020202020204" pitchFamily="34" charset="0"/>
              </a:rPr>
              <a:t>0.2µSv/h</a:t>
            </a:r>
            <a:r>
              <a:rPr kumimoji="1" lang="ja-JP" altLang="en-US" sz="2000" b="1">
                <a:latin typeface="Arial" panose="020B0604020202020204" pitchFamily="34" charset="0"/>
                <a:ea typeface="BIZ UDPゴシック" panose="020B0400000000000000" pitchFamily="50" charset="-128"/>
                <a:cs typeface="Arial" panose="020B0604020202020204" pitchFamily="34" charset="0"/>
              </a:rPr>
              <a:t>）と比較</a:t>
            </a:r>
            <a:endParaRPr kumimoji="1" lang="en-US" altLang="ja-JP" sz="2000" b="1">
              <a:latin typeface="Arial" panose="020B0604020202020204" pitchFamily="34" charset="0"/>
              <a:ea typeface="BIZ UDPゴシック" panose="020B0400000000000000" pitchFamily="50" charset="-128"/>
              <a:cs typeface="Arial" panose="020B0604020202020204" pitchFamily="34" charset="0"/>
            </a:endParaRPr>
          </a:p>
        </p:txBody>
      </p:sp>
      <p:sp>
        <p:nvSpPr>
          <p:cNvPr id="8" name="矢印: 下 7">
            <a:extLst>
              <a:ext uri="{FF2B5EF4-FFF2-40B4-BE49-F238E27FC236}">
                <a16:creationId xmlns:a16="http://schemas.microsoft.com/office/drawing/2014/main" id="{A7659A98-F36E-8508-AD46-1F3AD3E916DC}"/>
              </a:ext>
            </a:extLst>
          </p:cNvPr>
          <p:cNvSpPr/>
          <p:nvPr/>
        </p:nvSpPr>
        <p:spPr>
          <a:xfrm>
            <a:off x="4520952" y="3466084"/>
            <a:ext cx="1023916" cy="19828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998B9150-E849-CC1C-1DC1-57C5B036F98F}"/>
              </a:ext>
            </a:extLst>
          </p:cNvPr>
          <p:cNvCxnSpPr/>
          <p:nvPr/>
        </p:nvCxnSpPr>
        <p:spPr>
          <a:xfrm>
            <a:off x="327938" y="6147874"/>
            <a:ext cx="9073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D81B1F6-9A6F-038A-4D4E-0D0D3C69BEEA}"/>
              </a:ext>
            </a:extLst>
          </p:cNvPr>
          <p:cNvSpPr txBox="1"/>
          <p:nvPr/>
        </p:nvSpPr>
        <p:spPr>
          <a:xfrm>
            <a:off x="5537239" y="5661248"/>
            <a:ext cx="4040823" cy="461665"/>
          </a:xfrm>
          <a:prstGeom prst="rect">
            <a:avLst/>
          </a:prstGeom>
          <a:noFill/>
        </p:spPr>
        <p:txBody>
          <a:bodyPr wrap="square" rtlCol="0">
            <a:spAutoFit/>
          </a:bodyPr>
          <a:lstStyle/>
          <a:p>
            <a:r>
              <a:rPr kumimoji="1" lang="ja-JP" altLang="en-US" sz="1200">
                <a:latin typeface="BIZ UDPゴシック" panose="020B0400000000000000" pitchFamily="50" charset="-128"/>
                <a:ea typeface="BIZ UDPゴシック" panose="020B0400000000000000" pitchFamily="50" charset="-128"/>
              </a:rPr>
              <a:t>校正定数は指示値と実際の値とのずれを補正するための数値であり，メーカによる年次点検等で与えられる。</a:t>
            </a:r>
          </a:p>
        </p:txBody>
      </p:sp>
    </p:spTree>
    <p:extLst>
      <p:ext uri="{BB962C8B-B14F-4D97-AF65-F5344CB8AC3E}">
        <p14:creationId xmlns:p14="http://schemas.microsoft.com/office/powerpoint/2010/main" val="3181443927"/>
      </p:ext>
    </p:extLst>
  </p:cSld>
  <p:clrMapOvr>
    <a:masterClrMapping/>
  </p:clrMapOvr>
  <mc:AlternateContent xmlns:mc="http://schemas.openxmlformats.org/markup-compatibility/2006" xmlns:p14="http://schemas.microsoft.com/office/powerpoint/2010/main">
    <mc:Choice Requires="p14">
      <p:transition spd="slow" p14:dur="800" advClick="0" advTm="530">
        <p:circle/>
      </p:transition>
    </mc:Choice>
    <mc:Fallback xmlns="">
      <p:transition spd="slow" advClick="0" advTm="530">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8B89B4C9-84A8-2FF8-837B-544AC4941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20" y="908721"/>
            <a:ext cx="4171499" cy="3128624"/>
          </a:xfrm>
          <a:prstGeom prst="rect">
            <a:avLst/>
          </a:prstGeom>
        </p:spPr>
      </p:pic>
      <p:pic>
        <p:nvPicPr>
          <p:cNvPr id="13" name="図 12">
            <a:extLst>
              <a:ext uri="{FF2B5EF4-FFF2-40B4-BE49-F238E27FC236}">
                <a16:creationId xmlns:a16="http://schemas.microsoft.com/office/drawing/2014/main" id="{A9519456-547A-25AC-9620-3D29910E6164}"/>
              </a:ext>
            </a:extLst>
          </p:cNvPr>
          <p:cNvPicPr>
            <a:picLocks noChangeAspect="1"/>
          </p:cNvPicPr>
          <p:nvPr/>
        </p:nvPicPr>
        <p:blipFill rotWithShape="1">
          <a:blip r:embed="rId4">
            <a:extLst>
              <a:ext uri="{28A0092B-C50C-407E-A947-70E740481C1C}">
                <a14:useLocalDpi xmlns:a14="http://schemas.microsoft.com/office/drawing/2010/main" val="0"/>
              </a:ext>
            </a:extLst>
          </a:blip>
          <a:srcRect l="19936" t="19936"/>
          <a:stretch/>
        </p:blipFill>
        <p:spPr>
          <a:xfrm>
            <a:off x="5202087" y="908720"/>
            <a:ext cx="4171500" cy="3128625"/>
          </a:xfrm>
          <a:prstGeom prst="rect">
            <a:avLst/>
          </a:prstGeom>
        </p:spPr>
      </p:pic>
      <p:sp>
        <p:nvSpPr>
          <p:cNvPr id="4" name="テキスト ボックス 3">
            <a:extLst>
              <a:ext uri="{FF2B5EF4-FFF2-40B4-BE49-F238E27FC236}">
                <a16:creationId xmlns:a16="http://schemas.microsoft.com/office/drawing/2014/main" id="{57191077-B812-1BF8-E33C-0E8609FE32FD}"/>
              </a:ext>
            </a:extLst>
          </p:cNvPr>
          <p:cNvSpPr txBox="1"/>
          <p:nvPr/>
        </p:nvSpPr>
        <p:spPr>
          <a:xfrm>
            <a:off x="704528" y="188640"/>
            <a:ext cx="387798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甲状腺簡易測定の方法（続）</a:t>
            </a:r>
          </a:p>
        </p:txBody>
      </p:sp>
      <p:sp>
        <p:nvSpPr>
          <p:cNvPr id="5" name="正方形/長方形 4">
            <a:extLst>
              <a:ext uri="{FF2B5EF4-FFF2-40B4-BE49-F238E27FC236}">
                <a16:creationId xmlns:a16="http://schemas.microsoft.com/office/drawing/2014/main" id="{478AD02A-ECE4-1575-973A-0A4AE9597538}"/>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1B312329-76C2-3208-75CE-1F30FEAC5E91}"/>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C60A82B-D964-875D-1374-74F14C88D9FF}"/>
              </a:ext>
            </a:extLst>
          </p:cNvPr>
          <p:cNvSpPr txBox="1"/>
          <p:nvPr/>
        </p:nvSpPr>
        <p:spPr>
          <a:xfrm>
            <a:off x="632520" y="3698791"/>
            <a:ext cx="1210588" cy="338554"/>
          </a:xfrm>
          <a:prstGeom prst="rect">
            <a:avLst/>
          </a:prstGeom>
          <a:solidFill>
            <a:schemeClr val="bg1"/>
          </a:solidFill>
          <a:ln>
            <a:solidFill>
              <a:schemeClr val="tx1"/>
            </a:solidFill>
          </a:ln>
        </p:spPr>
        <p:txBody>
          <a:bodyPr wrap="none" rtlCol="0">
            <a:spAutoFit/>
          </a:bodyPr>
          <a:lstStyle/>
          <a:p>
            <a:pPr algn="r"/>
            <a:r>
              <a:rPr lang="ja-JP" altLang="en-US" sz="1600" b="0" i="0" u="none" strike="noStrike" baseline="0">
                <a:latin typeface="BIZ UDPゴシック" panose="020B0400000000000000" pitchFamily="50" charset="-128"/>
                <a:ea typeface="BIZ UDPゴシック" panose="020B0400000000000000" pitchFamily="50" charset="-128"/>
              </a:rPr>
              <a:t>大腿部測定</a:t>
            </a:r>
            <a:endParaRPr kumimoji="1" lang="ja-JP" altLang="en-US" sz="160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E9839E9-C39A-8C5B-26B9-CE8CC367C9A1}"/>
              </a:ext>
            </a:extLst>
          </p:cNvPr>
          <p:cNvSpPr txBox="1"/>
          <p:nvPr/>
        </p:nvSpPr>
        <p:spPr>
          <a:xfrm>
            <a:off x="5202087" y="3698791"/>
            <a:ext cx="1005403" cy="338554"/>
          </a:xfrm>
          <a:prstGeom prst="rect">
            <a:avLst/>
          </a:prstGeom>
          <a:solidFill>
            <a:schemeClr val="bg1"/>
          </a:solidFill>
          <a:ln>
            <a:solidFill>
              <a:schemeClr val="tx1"/>
            </a:solidFill>
          </a:ln>
        </p:spPr>
        <p:txBody>
          <a:bodyPr wrap="none" rtlCol="0">
            <a:spAutoFit/>
          </a:bodyPr>
          <a:lstStyle/>
          <a:p>
            <a:pPr algn="r"/>
            <a:r>
              <a:rPr lang="ja-JP" altLang="en-US" sz="1600" b="0" i="0" u="none" strike="noStrike" baseline="0">
                <a:latin typeface="BIZ UDPゴシック" panose="020B0400000000000000" pitchFamily="50" charset="-128"/>
                <a:ea typeface="BIZ UDPゴシック" panose="020B0400000000000000" pitchFamily="50" charset="-128"/>
              </a:rPr>
              <a:t>頸部測定</a:t>
            </a:r>
            <a:endParaRPr kumimoji="1" lang="ja-JP" altLang="en-US" sz="160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88BC36BA-19F4-A372-B55A-01F2D26656B2}"/>
              </a:ext>
            </a:extLst>
          </p:cNvPr>
          <p:cNvSpPr txBox="1"/>
          <p:nvPr/>
        </p:nvSpPr>
        <p:spPr>
          <a:xfrm>
            <a:off x="1640632" y="2564906"/>
            <a:ext cx="723275"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被検者</a:t>
            </a:r>
          </a:p>
        </p:txBody>
      </p:sp>
      <p:sp>
        <p:nvSpPr>
          <p:cNvPr id="3" name="テキスト ボックス 2">
            <a:extLst>
              <a:ext uri="{FF2B5EF4-FFF2-40B4-BE49-F238E27FC236}">
                <a16:creationId xmlns:a16="http://schemas.microsoft.com/office/drawing/2014/main" id="{AF937C06-814F-2F37-04FA-4A1C6F293B8E}"/>
              </a:ext>
            </a:extLst>
          </p:cNvPr>
          <p:cNvSpPr txBox="1"/>
          <p:nvPr/>
        </p:nvSpPr>
        <p:spPr>
          <a:xfrm>
            <a:off x="3728864" y="2872683"/>
            <a:ext cx="723275"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測定者</a:t>
            </a:r>
          </a:p>
        </p:txBody>
      </p:sp>
      <p:sp>
        <p:nvSpPr>
          <p:cNvPr id="8" name="テキスト ボックス 7">
            <a:extLst>
              <a:ext uri="{FF2B5EF4-FFF2-40B4-BE49-F238E27FC236}">
                <a16:creationId xmlns:a16="http://schemas.microsoft.com/office/drawing/2014/main" id="{D41AAA78-A848-F904-03EC-5CE3E77A2121}"/>
              </a:ext>
            </a:extLst>
          </p:cNvPr>
          <p:cNvSpPr txBox="1"/>
          <p:nvPr/>
        </p:nvSpPr>
        <p:spPr>
          <a:xfrm>
            <a:off x="3656856" y="1774522"/>
            <a:ext cx="1082348"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測定補助者</a:t>
            </a:r>
          </a:p>
        </p:txBody>
      </p:sp>
      <p:sp>
        <p:nvSpPr>
          <p:cNvPr id="9" name="テキスト ボックス 8">
            <a:extLst>
              <a:ext uri="{FF2B5EF4-FFF2-40B4-BE49-F238E27FC236}">
                <a16:creationId xmlns:a16="http://schemas.microsoft.com/office/drawing/2014/main" id="{C61EB066-554C-143F-4131-E7281305F641}"/>
              </a:ext>
            </a:extLst>
          </p:cNvPr>
          <p:cNvSpPr txBox="1"/>
          <p:nvPr/>
        </p:nvSpPr>
        <p:spPr>
          <a:xfrm>
            <a:off x="6105252" y="2528045"/>
            <a:ext cx="723275"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被検者</a:t>
            </a:r>
          </a:p>
        </p:txBody>
      </p:sp>
      <p:sp>
        <p:nvSpPr>
          <p:cNvPr id="16" name="テキスト ボックス 15">
            <a:extLst>
              <a:ext uri="{FF2B5EF4-FFF2-40B4-BE49-F238E27FC236}">
                <a16:creationId xmlns:a16="http://schemas.microsoft.com/office/drawing/2014/main" id="{CE039931-EA16-2F66-7549-8A7B19652598}"/>
              </a:ext>
            </a:extLst>
          </p:cNvPr>
          <p:cNvSpPr txBox="1"/>
          <p:nvPr/>
        </p:nvSpPr>
        <p:spPr>
          <a:xfrm>
            <a:off x="7689304" y="3586013"/>
            <a:ext cx="723275"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測定者</a:t>
            </a:r>
          </a:p>
        </p:txBody>
      </p:sp>
      <p:sp>
        <p:nvSpPr>
          <p:cNvPr id="17" name="テキスト ボックス 16">
            <a:extLst>
              <a:ext uri="{FF2B5EF4-FFF2-40B4-BE49-F238E27FC236}">
                <a16:creationId xmlns:a16="http://schemas.microsoft.com/office/drawing/2014/main" id="{C727CF86-2D89-BA9F-FCD8-99F78889DD1B}"/>
              </a:ext>
            </a:extLst>
          </p:cNvPr>
          <p:cNvSpPr txBox="1"/>
          <p:nvPr/>
        </p:nvSpPr>
        <p:spPr>
          <a:xfrm>
            <a:off x="8291239" y="1806291"/>
            <a:ext cx="1082348" cy="307777"/>
          </a:xfrm>
          <a:prstGeom prst="rect">
            <a:avLst/>
          </a:prstGeom>
          <a:noFill/>
        </p:spPr>
        <p:txBody>
          <a:bodyPr wrap="none" rtlCol="0">
            <a:spAutoFit/>
          </a:bodyPr>
          <a:lstStyle/>
          <a:p>
            <a:r>
              <a:rPr kumimoji="1" lang="ja-JP" altLang="en-US" sz="1400">
                <a:effectLst>
                  <a:glow rad="127000">
                    <a:schemeClr val="bg1">
                      <a:alpha val="80000"/>
                    </a:schemeClr>
                  </a:glow>
                </a:effectLst>
                <a:latin typeface="BIZ UDPゴシック" panose="020B0400000000000000" pitchFamily="50" charset="-128"/>
                <a:ea typeface="BIZ UDPゴシック" panose="020B0400000000000000" pitchFamily="50" charset="-128"/>
              </a:rPr>
              <a:t>測定補助者</a:t>
            </a:r>
          </a:p>
        </p:txBody>
      </p:sp>
      <p:sp>
        <p:nvSpPr>
          <p:cNvPr id="15" name="テキスト ボックス 14">
            <a:extLst>
              <a:ext uri="{FF2B5EF4-FFF2-40B4-BE49-F238E27FC236}">
                <a16:creationId xmlns:a16="http://schemas.microsoft.com/office/drawing/2014/main" id="{EAB0C1C1-C1BA-A1BB-C004-FA87D1D9E1CD}"/>
              </a:ext>
            </a:extLst>
          </p:cNvPr>
          <p:cNvSpPr txBox="1"/>
          <p:nvPr/>
        </p:nvSpPr>
        <p:spPr>
          <a:xfrm>
            <a:off x="5202087" y="4309762"/>
            <a:ext cx="4431433" cy="2446824"/>
          </a:xfrm>
          <a:prstGeom prst="rect">
            <a:avLst/>
          </a:prstGeom>
          <a:noFill/>
        </p:spPr>
        <p:txBody>
          <a:bodyPr wrap="square" rtlCol="0">
            <a:spAutoFit/>
          </a:bodyPr>
          <a:lstStyle/>
          <a:p>
            <a:pPr>
              <a:spcAft>
                <a:spcPts val="600"/>
              </a:spcAft>
            </a:pPr>
            <a:r>
              <a:rPr lang="en-US" altLang="ja-JP" sz="1200">
                <a:latin typeface="Arial" panose="020B0604020202020204" pitchFamily="34" charset="0"/>
                <a:ea typeface="BIZ UDPゴシック" panose="020B0400000000000000" pitchFamily="50" charset="-128"/>
                <a:cs typeface="Arial" panose="020B0604020202020204" pitchFamily="34" charset="0"/>
              </a:rPr>
              <a:t>【</a:t>
            </a:r>
            <a:r>
              <a:rPr lang="ja-JP" altLang="en-US" sz="1200">
                <a:latin typeface="Arial" panose="020B0604020202020204" pitchFamily="34" charset="0"/>
                <a:ea typeface="BIZ UDPゴシック" panose="020B0400000000000000" pitchFamily="50" charset="-128"/>
                <a:cs typeface="Arial" panose="020B0604020202020204" pitchFamily="34" charset="0"/>
              </a:rPr>
              <a:t>画像引用先</a:t>
            </a:r>
            <a:r>
              <a:rPr lang="en-US" altLang="ja-JP" sz="1200">
                <a:latin typeface="Arial" panose="020B0604020202020204" pitchFamily="34" charset="0"/>
                <a:ea typeface="BIZ UDPゴシック" panose="020B0400000000000000" pitchFamily="50" charset="-128"/>
                <a:cs typeface="Arial" panose="020B0604020202020204" pitchFamily="34" charset="0"/>
              </a:rPr>
              <a:t>】</a:t>
            </a:r>
          </a:p>
          <a:p>
            <a:pPr marL="171450" indent="-171450">
              <a:spcAft>
                <a:spcPts val="600"/>
              </a:spcAft>
              <a:buFont typeface="Wingdings" panose="05000000000000000000" pitchFamily="2" charset="2"/>
              <a:buChar char="l"/>
            </a:pPr>
            <a:r>
              <a:rPr lang="ja-JP" altLang="en-US" sz="1100" i="0">
                <a:effectLst/>
                <a:latin typeface="Arial" panose="020B0604020202020204" pitchFamily="34" charset="0"/>
                <a:ea typeface="BIZ UDPゴシック" panose="020B0400000000000000" pitchFamily="50" charset="-128"/>
                <a:cs typeface="Arial" panose="020B0604020202020204" pitchFamily="34" charset="0"/>
              </a:rPr>
              <a:t>原子力規制庁 令和</a:t>
            </a:r>
            <a:r>
              <a:rPr lang="en-US" altLang="ja-JP" sz="1100" i="0">
                <a:effectLst/>
                <a:latin typeface="Arial" panose="020B0604020202020204" pitchFamily="34" charset="0"/>
                <a:ea typeface="BIZ UDPゴシック" panose="020B0400000000000000" pitchFamily="50" charset="-128"/>
                <a:cs typeface="Arial" panose="020B0604020202020204" pitchFamily="34" charset="0"/>
              </a:rPr>
              <a:t>3</a:t>
            </a:r>
            <a:r>
              <a:rPr lang="ja-JP" altLang="en-US" sz="1100" i="0">
                <a:effectLst/>
                <a:latin typeface="Arial" panose="020B0604020202020204" pitchFamily="34" charset="0"/>
                <a:ea typeface="BIZ UDPゴシック" panose="020B0400000000000000" pitchFamily="50" charset="-128"/>
                <a:cs typeface="Arial" panose="020B0604020202020204" pitchFamily="34" charset="0"/>
              </a:rPr>
              <a:t>年度放射線対策委託費</a:t>
            </a:r>
            <a:r>
              <a:rPr lang="en-US" altLang="ja-JP" sz="1100">
                <a:latin typeface="Arial" panose="020B0604020202020204" pitchFamily="34" charset="0"/>
                <a:ea typeface="BIZ UDPゴシック" panose="020B0400000000000000" pitchFamily="50" charset="-128"/>
                <a:cs typeface="Arial" panose="020B0604020202020204" pitchFamily="34" charset="0"/>
              </a:rPr>
              <a:t> </a:t>
            </a:r>
            <a:r>
              <a:rPr lang="ja-JP" altLang="en-US" sz="1100">
                <a:latin typeface="Arial" panose="020B0604020202020204" pitchFamily="34" charset="0"/>
                <a:ea typeface="BIZ UDPゴシック" panose="020B0400000000000000" pitchFamily="50" charset="-128"/>
                <a:cs typeface="Arial" panose="020B0604020202020204" pitchFamily="34" charset="0"/>
              </a:rPr>
              <a:t>「</a:t>
            </a:r>
            <a:r>
              <a:rPr lang="ja-JP" altLang="en-US" sz="1100" i="0">
                <a:effectLst/>
                <a:latin typeface="Arial" panose="020B0604020202020204" pitchFamily="34" charset="0"/>
                <a:ea typeface="BIZ UDPゴシック" panose="020B0400000000000000" pitchFamily="50" charset="-128"/>
                <a:cs typeface="Arial" panose="020B0604020202020204" pitchFamily="34" charset="0"/>
              </a:rPr>
              <a:t>緊急時の甲状腺モニタリング実施マニュアル案作成等」事業報告書</a:t>
            </a:r>
            <a:r>
              <a:rPr lang="ja-JP" altLang="en-US" sz="1100">
                <a:latin typeface="Arial" panose="020B0604020202020204" pitchFamily="34" charset="0"/>
                <a:ea typeface="BIZ UDPゴシック" panose="020B0400000000000000" pitchFamily="50" charset="-128"/>
                <a:cs typeface="Arial" panose="020B0604020202020204" pitchFamily="34" charset="0"/>
              </a:rPr>
              <a:t>（</a:t>
            </a:r>
            <a:r>
              <a:rPr lang="en-US" altLang="ja-JP" sz="1100" i="0">
                <a:effectLst/>
                <a:latin typeface="Arial" panose="020B0604020202020204" pitchFamily="34" charset="0"/>
                <a:ea typeface="BIZ UDPゴシック" panose="020B0400000000000000" pitchFamily="50" charset="-128"/>
                <a:cs typeface="Arial" panose="020B0604020202020204" pitchFamily="34" charset="0"/>
                <a:hlinkClick r:id="rId5"/>
              </a:rPr>
              <a:t>https://www.nra.go.jp/data/000404693.pdf</a:t>
            </a:r>
            <a:r>
              <a:rPr lang="ja-JP" altLang="en-US" sz="1100" i="0">
                <a:effectLst/>
                <a:latin typeface="Arial" panose="020B0604020202020204" pitchFamily="34" charset="0"/>
                <a:ea typeface="BIZ UDPゴシック" panose="020B0400000000000000" pitchFamily="50" charset="-128"/>
                <a:cs typeface="Arial" panose="020B0604020202020204" pitchFamily="34" charset="0"/>
              </a:rPr>
              <a:t>）</a:t>
            </a:r>
            <a:endParaRPr lang="en-US" altLang="ja-JP" sz="1100" i="0">
              <a:effectLst/>
              <a:latin typeface="Arial" panose="020B0604020202020204" pitchFamily="34" charset="0"/>
              <a:ea typeface="BIZ UDPゴシック" panose="020B0400000000000000" pitchFamily="50" charset="-128"/>
              <a:cs typeface="Arial" panose="020B0604020202020204" pitchFamily="34" charset="0"/>
            </a:endParaRPr>
          </a:p>
          <a:p>
            <a:pPr marL="171450" indent="-171450">
              <a:spcAft>
                <a:spcPts val="600"/>
              </a:spcAft>
              <a:buFont typeface="Wingdings" panose="05000000000000000000" pitchFamily="2" charset="2"/>
              <a:buChar char="l"/>
            </a:pPr>
            <a:r>
              <a:rPr lang="ja-JP" altLang="en-US" sz="1100">
                <a:latin typeface="Arial" panose="020B0604020202020204" pitchFamily="34" charset="0"/>
                <a:ea typeface="BIZ UDPゴシック" panose="020B0400000000000000" pitchFamily="50" charset="-128"/>
                <a:cs typeface="Arial" panose="020B0604020202020204" pitchFamily="34" charset="0"/>
              </a:rPr>
              <a:t>原子力規制庁 放射線安全規制研究 平成</a:t>
            </a:r>
            <a:r>
              <a:rPr lang="en-US" altLang="ja-JP" sz="1100">
                <a:latin typeface="Arial" panose="020B0604020202020204" pitchFamily="34" charset="0"/>
                <a:ea typeface="BIZ UDPゴシック" panose="020B0400000000000000" pitchFamily="50" charset="-128"/>
                <a:cs typeface="Arial" panose="020B0604020202020204" pitchFamily="34" charset="0"/>
              </a:rPr>
              <a:t>29</a:t>
            </a:r>
            <a:r>
              <a:rPr lang="ja-JP" altLang="en-US" sz="1100">
                <a:latin typeface="Arial" panose="020B0604020202020204" pitchFamily="34" charset="0"/>
                <a:ea typeface="BIZ UDPゴシック" panose="020B0400000000000000" pitchFamily="50" charset="-128"/>
                <a:cs typeface="Arial" panose="020B0604020202020204" pitchFamily="34" charset="0"/>
              </a:rPr>
              <a:t>年度採択課題「原子力事故時における近隣住民の確実な初期内部被ばく線量の把握に向けた包括的個人内部被ばくモニタリングの確立」成果報告書（</a:t>
            </a:r>
            <a:r>
              <a:rPr lang="en-US" altLang="ja-JP" sz="1100">
                <a:latin typeface="Arial" panose="020B0604020202020204" pitchFamily="34" charset="0"/>
                <a:ea typeface="BIZ UDPゴシック" panose="020B0400000000000000" pitchFamily="50" charset="-128"/>
                <a:cs typeface="Arial" panose="020B0604020202020204" pitchFamily="34" charset="0"/>
                <a:hlinkClick r:id="rId6"/>
              </a:rPr>
              <a:t>https://www.nra.go.jp/activity/houshasenbougo/kenseika_houkokusyo.html#section10</a:t>
            </a:r>
            <a:r>
              <a:rPr lang="ja-JP" altLang="en-US" sz="1100">
                <a:latin typeface="Arial" panose="020B0604020202020204" pitchFamily="34" charset="0"/>
                <a:ea typeface="BIZ UDPゴシック" panose="020B0400000000000000" pitchFamily="50" charset="-128"/>
                <a:cs typeface="Arial" panose="020B0604020202020204" pitchFamily="34" charset="0"/>
              </a:rPr>
              <a:t>）</a:t>
            </a:r>
            <a:endParaRPr lang="en-US" altLang="ja-JP" sz="1100">
              <a:latin typeface="Arial" panose="020B0604020202020204" pitchFamily="34" charset="0"/>
              <a:ea typeface="BIZ UDPゴシック" panose="020B0400000000000000" pitchFamily="50" charset="-128"/>
              <a:cs typeface="Arial" panose="020B0604020202020204" pitchFamily="34" charset="0"/>
            </a:endParaRPr>
          </a:p>
          <a:p>
            <a:pPr marL="171450" indent="-171450">
              <a:spcAft>
                <a:spcPts val="600"/>
              </a:spcAft>
              <a:buFont typeface="Wingdings" panose="05000000000000000000" pitchFamily="2" charset="2"/>
              <a:buChar char="l"/>
            </a:pPr>
            <a:r>
              <a:rPr lang="ja-JP" altLang="en-US" sz="1100">
                <a:latin typeface="Arial" panose="020B0604020202020204" pitchFamily="34" charset="0"/>
                <a:ea typeface="BIZ UDPゴシック" panose="020B0400000000000000" pitchFamily="50" charset="-128"/>
                <a:cs typeface="Arial" panose="020B0604020202020204" pitchFamily="34" charset="0"/>
              </a:rPr>
              <a:t>内閣府（原子力防災）</a:t>
            </a:r>
            <a:r>
              <a:rPr lang="en-US" altLang="ja-JP" sz="1100">
                <a:latin typeface="Arial" panose="020B0604020202020204" pitchFamily="34" charset="0"/>
                <a:ea typeface="BIZ UDPゴシック" panose="020B0400000000000000" pitchFamily="50" charset="-128"/>
                <a:cs typeface="Arial" panose="020B0604020202020204" pitchFamily="34" charset="0"/>
              </a:rPr>
              <a:t>/</a:t>
            </a:r>
            <a:r>
              <a:rPr lang="ja-JP" altLang="en-US" sz="1100">
                <a:latin typeface="Arial" panose="020B0604020202020204" pitchFamily="34" charset="0"/>
                <a:ea typeface="BIZ UDPゴシック" panose="020B0400000000000000" pitchFamily="50" charset="-128"/>
                <a:cs typeface="Arial" panose="020B0604020202020204" pitchFamily="34" charset="0"/>
              </a:rPr>
              <a:t>原子力規制庁 甲状腺被ばく線量モニタリング実施マニュアル（</a:t>
            </a:r>
            <a:r>
              <a:rPr lang="en-US" altLang="ja-JP" sz="1100">
                <a:latin typeface="Arial" panose="020B0604020202020204" pitchFamily="34" charset="0"/>
                <a:ea typeface="BIZ UDPゴシック" panose="020B0400000000000000" pitchFamily="50" charset="-128"/>
                <a:cs typeface="Arial" panose="020B0604020202020204" pitchFamily="34" charset="0"/>
                <a:hlinkClick r:id="rId7"/>
              </a:rPr>
              <a:t>https://www.nra.go.jp/data/000434068.pdf</a:t>
            </a:r>
            <a:r>
              <a:rPr lang="ja-JP" altLang="en-US" sz="1100">
                <a:latin typeface="Arial" panose="020B0604020202020204" pitchFamily="34" charset="0"/>
                <a:ea typeface="BIZ UDPゴシック" panose="020B0400000000000000" pitchFamily="50" charset="-128"/>
                <a:cs typeface="Arial" panose="020B0604020202020204" pitchFamily="34" charset="0"/>
              </a:rPr>
              <a:t>）</a:t>
            </a:r>
            <a:endParaRPr lang="en-US" altLang="ja-JP" sz="1100">
              <a:latin typeface="Arial" panose="020B0604020202020204" pitchFamily="34" charset="0"/>
              <a:ea typeface="BIZ UDPゴシック" panose="020B0400000000000000" pitchFamily="50" charset="-128"/>
              <a:cs typeface="Arial" panose="020B0604020202020204" pitchFamily="34" charset="0"/>
            </a:endParaRPr>
          </a:p>
          <a:p>
            <a:pPr marL="171450" indent="-171450">
              <a:spcAft>
                <a:spcPts val="600"/>
              </a:spcAft>
              <a:buFont typeface="Wingdings" panose="05000000000000000000" pitchFamily="2" charset="2"/>
              <a:buChar char="l"/>
            </a:pPr>
            <a:endParaRPr lang="en-US" altLang="ja-JP" sz="1100" i="0">
              <a:effectLst/>
              <a:latin typeface="Arial" panose="020B0604020202020204" pitchFamily="34" charset="0"/>
              <a:ea typeface="BIZ UDPゴシック" panose="020B0400000000000000" pitchFamily="50" charset="-128"/>
              <a:cs typeface="Arial" panose="020B0604020202020204" pitchFamily="34" charset="0"/>
            </a:endParaRPr>
          </a:p>
        </p:txBody>
      </p:sp>
      <p:pic>
        <p:nvPicPr>
          <p:cNvPr id="18" name="図 17">
            <a:extLst>
              <a:ext uri="{FF2B5EF4-FFF2-40B4-BE49-F238E27FC236}">
                <a16:creationId xmlns:a16="http://schemas.microsoft.com/office/drawing/2014/main" id="{CA68CE5A-F293-FA26-CF57-02B0E1E9825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520" y="4131585"/>
            <a:ext cx="4491043" cy="2530969"/>
          </a:xfrm>
          <a:prstGeom prst="rect">
            <a:avLst/>
          </a:prstGeom>
          <a:noFill/>
          <a:ln>
            <a:noFill/>
          </a:ln>
        </p:spPr>
      </p:pic>
    </p:spTree>
    <p:extLst>
      <p:ext uri="{BB962C8B-B14F-4D97-AF65-F5344CB8AC3E}">
        <p14:creationId xmlns:p14="http://schemas.microsoft.com/office/powerpoint/2010/main" val="2499144279"/>
      </p:ext>
    </p:extLst>
  </p:cSld>
  <p:clrMapOvr>
    <a:masterClrMapping/>
  </p:clrMapOvr>
  <mc:AlternateContent xmlns:mc="http://schemas.openxmlformats.org/markup-compatibility/2006" xmlns:p14="http://schemas.microsoft.com/office/powerpoint/2010/main">
    <mc:Choice Requires="p14">
      <p:transition spd="slow" p14:dur="800" advTm="550">
        <p:circle/>
      </p:transition>
    </mc:Choice>
    <mc:Fallback xmlns="">
      <p:transition spd="slow" advTm="550">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2F146B3-BE79-4099-3F10-02EC6C6AFAE4}"/>
              </a:ext>
            </a:extLst>
          </p:cNvPr>
          <p:cNvSpPr txBox="1"/>
          <p:nvPr/>
        </p:nvSpPr>
        <p:spPr>
          <a:xfrm>
            <a:off x="704528" y="188640"/>
            <a:ext cx="2932213"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子どもの甲状腺測定</a:t>
            </a:r>
          </a:p>
        </p:txBody>
      </p:sp>
      <p:sp>
        <p:nvSpPr>
          <p:cNvPr id="5" name="正方形/長方形 4">
            <a:extLst>
              <a:ext uri="{FF2B5EF4-FFF2-40B4-BE49-F238E27FC236}">
                <a16:creationId xmlns:a16="http://schemas.microsoft.com/office/drawing/2014/main" id="{C42B0ED6-61FA-954A-3208-EF8ED22B32A6}"/>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FFED362F-9DB9-12B4-BA12-12602E4D2B76}"/>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4C784C58-D1F8-AA8E-8234-FC06B1980AE6}"/>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a:ext>
            </a:extLst>
          </a:blip>
          <a:srcRect/>
          <a:stretch>
            <a:fillRect/>
          </a:stretch>
        </p:blipFill>
        <p:spPr bwMode="auto">
          <a:xfrm>
            <a:off x="559942" y="836712"/>
            <a:ext cx="4320480" cy="303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673AB826-8ADD-FCA5-B40C-C894455043A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24438" y="836712"/>
            <a:ext cx="4359043" cy="303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a:extLst>
              <a:ext uri="{FF2B5EF4-FFF2-40B4-BE49-F238E27FC236}">
                <a16:creationId xmlns:a16="http://schemas.microsoft.com/office/drawing/2014/main" id="{05DACC5C-7E12-456C-E304-38098ECB0FE3}"/>
              </a:ext>
            </a:extLst>
          </p:cNvPr>
          <p:cNvSpPr txBox="1"/>
          <p:nvPr/>
        </p:nvSpPr>
        <p:spPr>
          <a:xfrm>
            <a:off x="1565091" y="3878615"/>
            <a:ext cx="3315331" cy="307777"/>
          </a:xfrm>
          <a:prstGeom prst="rect">
            <a:avLst/>
          </a:prstGeom>
          <a:noFill/>
        </p:spPr>
        <p:txBody>
          <a:bodyPr wrap="none" rtlCol="0">
            <a:spAutoFit/>
          </a:bodyPr>
          <a:lstStyle/>
          <a:p>
            <a:pPr algn="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（左から，</a:t>
            </a:r>
            <a:r>
              <a:rPr kumimoji="1"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4</a:t>
            </a: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歳男児，</a:t>
            </a:r>
            <a:r>
              <a:rPr kumimoji="1"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8</a:t>
            </a: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歳女児，</a:t>
            </a:r>
            <a:r>
              <a:rPr kumimoji="1"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11</a:t>
            </a: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歳女児）</a:t>
            </a:r>
          </a:p>
        </p:txBody>
      </p:sp>
      <p:sp>
        <p:nvSpPr>
          <p:cNvPr id="10" name="テキスト ボックス 9">
            <a:extLst>
              <a:ext uri="{FF2B5EF4-FFF2-40B4-BE49-F238E27FC236}">
                <a16:creationId xmlns:a16="http://schemas.microsoft.com/office/drawing/2014/main" id="{F176E45D-36A5-6EDF-5012-16E8BB9385AA}"/>
              </a:ext>
            </a:extLst>
          </p:cNvPr>
          <p:cNvSpPr txBox="1"/>
          <p:nvPr/>
        </p:nvSpPr>
        <p:spPr>
          <a:xfrm>
            <a:off x="8360596" y="3878615"/>
            <a:ext cx="1023037" cy="307777"/>
          </a:xfrm>
          <a:prstGeom prst="rect">
            <a:avLst/>
          </a:prstGeom>
          <a:noFill/>
        </p:spPr>
        <p:txBody>
          <a:bodyPr wrap="none" rtlCol="0">
            <a:spAutoFit/>
          </a:bodyPr>
          <a:lstStyle/>
          <a:p>
            <a:pPr algn="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400">
                <a:solidFill>
                  <a:prstClr val="black"/>
                </a:solidFill>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400">
                <a:solidFill>
                  <a:prstClr val="black"/>
                </a:solidFill>
                <a:latin typeface="Arial" panose="020B0604020202020204" pitchFamily="34" charset="0"/>
                <a:ea typeface="BIZ UDPゴシック" panose="020B0400000000000000" pitchFamily="50" charset="-128"/>
                <a:cs typeface="Arial" panose="020B0604020202020204" pitchFamily="34" charset="0"/>
              </a:rPr>
              <a:t>歳男児）</a:t>
            </a:r>
          </a:p>
        </p:txBody>
      </p:sp>
      <p:pic>
        <p:nvPicPr>
          <p:cNvPr id="11" name="図 10">
            <a:extLst>
              <a:ext uri="{FF2B5EF4-FFF2-40B4-BE49-F238E27FC236}">
                <a16:creationId xmlns:a16="http://schemas.microsoft.com/office/drawing/2014/main" id="{9F29D35C-42F3-4D40-77E2-CD25FBEE345D}"/>
              </a:ext>
            </a:extLst>
          </p:cNvPr>
          <p:cNvPicPr>
            <a:picLocks noChangeAspect="1"/>
          </p:cNvPicPr>
          <p:nvPr/>
        </p:nvPicPr>
        <p:blipFill rotWithShape="1">
          <a:blip r:embed="rId6"/>
          <a:srcRect l="39374" t="60909" r="38970" b="28342"/>
          <a:stretch/>
        </p:blipFill>
        <p:spPr>
          <a:xfrm>
            <a:off x="931983" y="4166647"/>
            <a:ext cx="8184909" cy="2232248"/>
          </a:xfrm>
          <a:prstGeom prst="rect">
            <a:avLst/>
          </a:prstGeom>
        </p:spPr>
      </p:pic>
      <p:sp>
        <p:nvSpPr>
          <p:cNvPr id="12" name="テキスト ボックス 11">
            <a:extLst>
              <a:ext uri="{FF2B5EF4-FFF2-40B4-BE49-F238E27FC236}">
                <a16:creationId xmlns:a16="http://schemas.microsoft.com/office/drawing/2014/main" id="{9D7BEB22-3C18-B3F0-02C6-2AB8AD6BC626}"/>
              </a:ext>
            </a:extLst>
          </p:cNvPr>
          <p:cNvSpPr txBox="1"/>
          <p:nvPr/>
        </p:nvSpPr>
        <p:spPr>
          <a:xfrm>
            <a:off x="452438" y="6320933"/>
            <a:ext cx="9144000" cy="492443"/>
          </a:xfrm>
          <a:prstGeom prst="rect">
            <a:avLst/>
          </a:prstGeom>
          <a:noFill/>
          <a:effectLst/>
        </p:spPr>
        <p:txBody>
          <a:bodyPr wrap="square" rtlCol="0">
            <a:spAutoFit/>
          </a:bodyPr>
          <a:lstStyle/>
          <a:p>
            <a:pPr algn="ct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就学前小児の甲状腺測定の課題が</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EU</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の</a:t>
            </a:r>
            <a:r>
              <a:rPr kumimoji="1" lang="en-US" altLang="ja-JP" sz="1600" err="1">
                <a:solidFill>
                  <a:prstClr val="black"/>
                </a:solidFill>
                <a:latin typeface="Arial" panose="020B0604020202020204" pitchFamily="34" charset="0"/>
                <a:ea typeface="BIZ UDPゴシック" panose="020B0400000000000000" pitchFamily="50" charset="-128"/>
                <a:cs typeface="Arial" panose="020B0604020202020204" pitchFamily="34" charset="0"/>
              </a:rPr>
              <a:t>CAThyMARA</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プロジェクトでも認識</a:t>
            </a:r>
            <a:endPar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en-US" altLang="ja-JP" sz="1000">
                <a:solidFill>
                  <a:prstClr val="black"/>
                </a:solidFill>
                <a:latin typeface="Arial" panose="020B0604020202020204" pitchFamily="34" charset="0"/>
                <a:ea typeface="BIZ UDPゴシック" panose="020B0400000000000000" pitchFamily="50" charset="-128"/>
                <a:cs typeface="Arial" panose="020B0604020202020204" pitchFamily="34" charset="0"/>
              </a:rPr>
              <a:t>https://www.researchgate.net/project/CAThyMARA-Child-and-Adult-Thyroid-Monitoring-After-Reactor-Accident-OPERRA-Project-number-604984</a:t>
            </a:r>
            <a:endParaRPr kumimoji="1" lang="ja-JP" altLang="en-US" sz="105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9D039900-4DB3-EC30-94E9-36A3F88C279A}"/>
              </a:ext>
            </a:extLst>
          </p:cNvPr>
          <p:cNvSpPr txBox="1"/>
          <p:nvPr/>
        </p:nvSpPr>
        <p:spPr>
          <a:xfrm>
            <a:off x="6753200" y="908720"/>
            <a:ext cx="2573626" cy="246221"/>
          </a:xfrm>
          <a:prstGeom prst="rect">
            <a:avLst/>
          </a:prstGeom>
          <a:solidFill>
            <a:schemeClr val="bg1"/>
          </a:solidFill>
        </p:spPr>
        <p:txBody>
          <a:bodyPr wrap="square" rtlCol="0">
            <a:spAutoFit/>
          </a:bodyPr>
          <a:lstStyle/>
          <a:p>
            <a:pPr algn="ctr">
              <a:spcAft>
                <a:spcPts val="600"/>
              </a:spcAft>
            </a:pPr>
            <a:r>
              <a:rPr lang="en-US" altLang="ja-JP" sz="1000">
                <a:latin typeface="Arial" panose="020B0604020202020204" pitchFamily="34" charset="0"/>
                <a:ea typeface="BIZ UDPゴシック" panose="020B0400000000000000" pitchFamily="50" charset="-128"/>
                <a:cs typeface="Arial" panose="020B0604020202020204" pitchFamily="34" charset="0"/>
              </a:rPr>
              <a:t>※</a:t>
            </a:r>
            <a:r>
              <a:rPr lang="ja-JP" altLang="en-US" sz="1000">
                <a:latin typeface="Arial" panose="020B0604020202020204" pitchFamily="34" charset="0"/>
                <a:ea typeface="BIZ UDPゴシック" panose="020B0400000000000000" pitchFamily="50" charset="-128"/>
                <a:cs typeface="Arial" panose="020B0604020202020204" pitchFamily="34" charset="0"/>
              </a:rPr>
              <a:t>スライド中の写真の引用先は前頁に記載</a:t>
            </a:r>
            <a:endParaRPr lang="en-US" altLang="ja-JP" sz="1000">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566789168"/>
      </p:ext>
    </p:extLst>
  </p:cSld>
  <p:clrMapOvr>
    <a:masterClrMapping/>
  </p:clrMapOvr>
  <mc:AlternateContent xmlns:mc="http://schemas.openxmlformats.org/markup-compatibility/2006" xmlns:p14="http://schemas.microsoft.com/office/powerpoint/2010/main">
    <mc:Choice Requires="p14">
      <p:transition spd="slow" p14:dur="800" advClick="0" advTm="520">
        <p:circle/>
      </p:transition>
    </mc:Choice>
    <mc:Fallback xmlns="">
      <p:transition spd="slow" advClick="0" advTm="520">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304844B-FABF-3ED1-8B2F-51479E07E5CF}"/>
              </a:ext>
            </a:extLst>
          </p:cNvPr>
          <p:cNvSpPr txBox="1"/>
          <p:nvPr/>
        </p:nvSpPr>
        <p:spPr>
          <a:xfrm>
            <a:off x="704528" y="188640"/>
            <a:ext cx="444384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甲状腺（内部被ばく）線量の計算</a:t>
            </a:r>
          </a:p>
        </p:txBody>
      </p:sp>
      <p:sp>
        <p:nvSpPr>
          <p:cNvPr id="5" name="正方形/長方形 4">
            <a:extLst>
              <a:ext uri="{FF2B5EF4-FFF2-40B4-BE49-F238E27FC236}">
                <a16:creationId xmlns:a16="http://schemas.microsoft.com/office/drawing/2014/main" id="{B76DA93D-19F8-46C5-2A88-D531F019C43D}"/>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70AD9B1C-F509-E043-A864-022174F7F483}"/>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角丸四角形 91">
            <a:extLst>
              <a:ext uri="{FF2B5EF4-FFF2-40B4-BE49-F238E27FC236}">
                <a16:creationId xmlns:a16="http://schemas.microsoft.com/office/drawing/2014/main" id="{AB485186-0D43-F2BD-D057-B647F255AF07}"/>
              </a:ext>
            </a:extLst>
          </p:cNvPr>
          <p:cNvSpPr/>
          <p:nvPr/>
        </p:nvSpPr>
        <p:spPr>
          <a:xfrm>
            <a:off x="847974" y="1044604"/>
            <a:ext cx="8352928" cy="1080119"/>
          </a:xfrm>
          <a:prstGeom prst="roundRect">
            <a:avLst/>
          </a:prstGeom>
          <a:solidFill>
            <a:schemeClr val="accent4">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300"/>
              </a:spcAft>
              <a:buFont typeface="+mj-lt"/>
              <a:buAutoNum type="arabicPeriod"/>
            </a:pP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摂取量（</a:t>
            </a:r>
            <a:r>
              <a:rPr lang="en-US" altLang="ja-JP" sz="2400" b="1" err="1">
                <a:solidFill>
                  <a:schemeClr val="tx1"/>
                </a:solidFill>
                <a:latin typeface="Arial" panose="020B0604020202020204" pitchFamily="34" charset="0"/>
                <a:ea typeface="BIZ UDPゴシック" panose="020B0400000000000000" pitchFamily="50" charset="-128"/>
                <a:cs typeface="Arial" panose="020B0604020202020204" pitchFamily="34" charset="0"/>
              </a:rPr>
              <a:t>Bq</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測定値</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甲状腺残留量</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err="1">
                <a:solidFill>
                  <a:schemeClr val="tx1"/>
                </a:solidFill>
                <a:latin typeface="Arial" panose="020B0604020202020204" pitchFamily="34" charset="0"/>
                <a:ea typeface="BIZ UDPゴシック" panose="020B0400000000000000" pitchFamily="50" charset="-128"/>
                <a:cs typeface="Arial" panose="020B0604020202020204" pitchFamily="34" charset="0"/>
              </a:rPr>
              <a:t>Bq</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残留率</a:t>
            </a:r>
            <a:endPar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228600" indent="-228600">
              <a:spcAft>
                <a:spcPts val="300"/>
              </a:spcAft>
              <a:buFont typeface="+mj-lt"/>
              <a:buAutoNum type="arabicPeriod"/>
            </a:pPr>
            <a:endParaRPr lang="ja-JP" altLang="en-US" sz="4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marL="457200" indent="-457200">
              <a:spcAft>
                <a:spcPts val="300"/>
              </a:spcAft>
              <a:buFont typeface="+mj-lt"/>
              <a:buAutoNum type="arabicPeriod"/>
            </a:pP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甲状腺線量（</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mSv</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摂取量（</a:t>
            </a:r>
            <a:r>
              <a:rPr lang="en-US" altLang="ja-JP" sz="2400" b="1" err="1">
                <a:solidFill>
                  <a:schemeClr val="tx1"/>
                </a:solidFill>
                <a:latin typeface="Arial" panose="020B0604020202020204" pitchFamily="34" charset="0"/>
                <a:ea typeface="BIZ UDPゴシック" panose="020B0400000000000000" pitchFamily="50" charset="-128"/>
                <a:cs typeface="Arial" panose="020B0604020202020204" pitchFamily="34" charset="0"/>
              </a:rPr>
              <a:t>Bq</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ja-JP" altLang="en-US" sz="2400" b="1">
                <a:solidFill>
                  <a:srgbClr val="FF0000"/>
                </a:solidFill>
                <a:latin typeface="Arial" panose="020B0604020202020204" pitchFamily="34" charset="0"/>
                <a:ea typeface="BIZ UDPゴシック" panose="020B0400000000000000" pitchFamily="50" charset="-128"/>
                <a:cs typeface="Arial" panose="020B0604020202020204" pitchFamily="34" charset="0"/>
              </a:rPr>
              <a:t>線量係数</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r>
              <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mSv/</a:t>
            </a:r>
            <a:r>
              <a:rPr lang="en-US" altLang="ja-JP" sz="2400" b="1" err="1">
                <a:solidFill>
                  <a:schemeClr val="tx1"/>
                </a:solidFill>
                <a:latin typeface="Arial" panose="020B0604020202020204" pitchFamily="34" charset="0"/>
                <a:ea typeface="BIZ UDPゴシック" panose="020B0400000000000000" pitchFamily="50" charset="-128"/>
                <a:cs typeface="Arial" panose="020B0604020202020204" pitchFamily="34" charset="0"/>
              </a:rPr>
              <a:t>Bq</a:t>
            </a: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a:t>
            </a:r>
            <a:endPar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4394A1D0-5868-FB75-692F-5783A4AC419C}"/>
              </a:ext>
            </a:extLst>
          </p:cNvPr>
          <p:cNvSpPr txBox="1"/>
          <p:nvPr/>
        </p:nvSpPr>
        <p:spPr>
          <a:xfrm>
            <a:off x="704526" y="2484764"/>
            <a:ext cx="8640962" cy="400110"/>
          </a:xfrm>
          <a:prstGeom prst="rect">
            <a:avLst/>
          </a:prstGeom>
          <a:noFill/>
        </p:spPr>
        <p:txBody>
          <a:bodyPr wrap="square" rtlCol="0">
            <a:spAutoFit/>
          </a:bodyPr>
          <a:lstStyle/>
          <a:p>
            <a:pPr algn="ctr"/>
            <a:r>
              <a:rPr kumimoji="1" lang="ja-JP" altLang="en-US" sz="2000">
                <a:solidFill>
                  <a:prstClr val="black"/>
                </a:solidFill>
                <a:latin typeface="Arial" panose="020B0604020202020204" pitchFamily="34" charset="0"/>
                <a:ea typeface="BIZ UDPゴシック" panose="020B0400000000000000" pitchFamily="50" charset="-128"/>
                <a:cs typeface="Arial" panose="020B0604020202020204" pitchFamily="34" charset="0"/>
              </a:rPr>
              <a:t>吸入摂取時に用いる線量係数</a:t>
            </a:r>
            <a:r>
              <a:rPr kumimoji="1" lang="ja-JP" altLang="en-US">
                <a:solidFill>
                  <a:prstClr val="black"/>
                </a:solidFill>
                <a:latin typeface="Arial" panose="020B0604020202020204" pitchFamily="34" charset="0"/>
                <a:ea typeface="BIZ UDPゴシック" panose="020B0400000000000000" pitchFamily="50" charset="-128"/>
                <a:cs typeface="Arial" panose="020B0604020202020204" pitchFamily="34" charset="0"/>
              </a:rPr>
              <a:t>（単位摂取量</a:t>
            </a:r>
            <a:r>
              <a:rPr kumimoji="1" lang="en-US" altLang="ja-JP" err="1">
                <a:solidFill>
                  <a:prstClr val="black"/>
                </a:solidFill>
                <a:latin typeface="Arial" panose="020B0604020202020204" pitchFamily="34" charset="0"/>
                <a:ea typeface="BIZ UDPゴシック" panose="020B0400000000000000" pitchFamily="50" charset="-128"/>
                <a:cs typeface="Arial" panose="020B0604020202020204" pitchFamily="34" charset="0"/>
              </a:rPr>
              <a:t>Bq</a:t>
            </a:r>
            <a:r>
              <a:rPr kumimoji="1" lang="ja-JP" altLang="en-US">
                <a:solidFill>
                  <a:prstClr val="black"/>
                </a:solidFill>
                <a:latin typeface="Arial" panose="020B0604020202020204" pitchFamily="34" charset="0"/>
                <a:ea typeface="BIZ UDPゴシック" panose="020B0400000000000000" pitchFamily="50" charset="-128"/>
                <a:cs typeface="Arial" panose="020B0604020202020204" pitchFamily="34" charset="0"/>
              </a:rPr>
              <a:t>あたりの</a:t>
            </a:r>
            <a:r>
              <a:rPr kumimoji="1" lang="en-US" altLang="ja-JP" err="1">
                <a:solidFill>
                  <a:prstClr val="black"/>
                </a:solidFill>
                <a:latin typeface="Arial" panose="020B0604020202020204" pitchFamily="34" charset="0"/>
                <a:ea typeface="BIZ UDPゴシック" panose="020B0400000000000000" pitchFamily="50" charset="-128"/>
                <a:cs typeface="Arial" panose="020B0604020202020204" pitchFamily="34" charset="0"/>
              </a:rPr>
              <a:t>mSv</a:t>
            </a:r>
            <a:r>
              <a:rPr kumimoji="1" lang="ja-JP" altLang="en-US">
                <a:solidFill>
                  <a:prstClr val="black"/>
                </a:solidFill>
                <a:latin typeface="Arial" panose="020B0604020202020204" pitchFamily="34" charset="0"/>
                <a:ea typeface="BIZ UDPゴシック" panose="020B0400000000000000" pitchFamily="50" charset="-128"/>
                <a:cs typeface="Arial" panose="020B0604020202020204" pitchFamily="34" charset="0"/>
              </a:rPr>
              <a:t>）</a:t>
            </a:r>
          </a:p>
        </p:txBody>
      </p:sp>
      <p:graphicFrame>
        <p:nvGraphicFramePr>
          <p:cNvPr id="11" name="表 10">
            <a:extLst>
              <a:ext uri="{FF2B5EF4-FFF2-40B4-BE49-F238E27FC236}">
                <a16:creationId xmlns:a16="http://schemas.microsoft.com/office/drawing/2014/main" id="{2B79320C-C926-2FFF-5AEE-20807EE32824}"/>
              </a:ext>
            </a:extLst>
          </p:cNvPr>
          <p:cNvGraphicFramePr>
            <a:graphicFrameLocks noGrp="1"/>
          </p:cNvGraphicFramePr>
          <p:nvPr>
            <p:extLst>
              <p:ext uri="{D42A27DB-BD31-4B8C-83A1-F6EECF244321}">
                <p14:modId xmlns:p14="http://schemas.microsoft.com/office/powerpoint/2010/main" val="3640273963"/>
              </p:ext>
            </p:extLst>
          </p:nvPr>
        </p:nvGraphicFramePr>
        <p:xfrm>
          <a:off x="704526" y="2924944"/>
          <a:ext cx="8640960" cy="1854200"/>
        </p:xfrm>
        <a:graphic>
          <a:graphicData uri="http://schemas.openxmlformats.org/drawingml/2006/table">
            <a:tbl>
              <a:tblPr firstRow="1" bandRow="1"/>
              <a:tblGrid>
                <a:gridCol w="936104">
                  <a:extLst>
                    <a:ext uri="{9D8B030D-6E8A-4147-A177-3AD203B41FA5}">
                      <a16:colId xmlns:a16="http://schemas.microsoft.com/office/drawing/2014/main" val="2817301108"/>
                    </a:ext>
                  </a:extLst>
                </a:gridCol>
                <a:gridCol w="1224136">
                  <a:extLst>
                    <a:ext uri="{9D8B030D-6E8A-4147-A177-3AD203B41FA5}">
                      <a16:colId xmlns:a16="http://schemas.microsoft.com/office/drawing/2014/main" val="2040379073"/>
                    </a:ext>
                  </a:extLst>
                </a:gridCol>
                <a:gridCol w="1080120">
                  <a:extLst>
                    <a:ext uri="{9D8B030D-6E8A-4147-A177-3AD203B41FA5}">
                      <a16:colId xmlns:a16="http://schemas.microsoft.com/office/drawing/2014/main" val="2965942429"/>
                    </a:ext>
                  </a:extLst>
                </a:gridCol>
                <a:gridCol w="1080120">
                  <a:extLst>
                    <a:ext uri="{9D8B030D-6E8A-4147-A177-3AD203B41FA5}">
                      <a16:colId xmlns:a16="http://schemas.microsoft.com/office/drawing/2014/main" val="2215433796"/>
                    </a:ext>
                  </a:extLst>
                </a:gridCol>
                <a:gridCol w="1080120">
                  <a:extLst>
                    <a:ext uri="{9D8B030D-6E8A-4147-A177-3AD203B41FA5}">
                      <a16:colId xmlns:a16="http://schemas.microsoft.com/office/drawing/2014/main" val="1586387289"/>
                    </a:ext>
                  </a:extLst>
                </a:gridCol>
                <a:gridCol w="1080120">
                  <a:extLst>
                    <a:ext uri="{9D8B030D-6E8A-4147-A177-3AD203B41FA5}">
                      <a16:colId xmlns:a16="http://schemas.microsoft.com/office/drawing/2014/main" val="3827827749"/>
                    </a:ext>
                  </a:extLst>
                </a:gridCol>
                <a:gridCol w="1080120">
                  <a:extLst>
                    <a:ext uri="{9D8B030D-6E8A-4147-A177-3AD203B41FA5}">
                      <a16:colId xmlns:a16="http://schemas.microsoft.com/office/drawing/2014/main" val="3536886463"/>
                    </a:ext>
                  </a:extLst>
                </a:gridCol>
                <a:gridCol w="1080120">
                  <a:extLst>
                    <a:ext uri="{9D8B030D-6E8A-4147-A177-3AD203B41FA5}">
                      <a16:colId xmlns:a16="http://schemas.microsoft.com/office/drawing/2014/main" val="886943314"/>
                    </a:ext>
                  </a:extLst>
                </a:gridCol>
              </a:tblGrid>
              <a:tr h="370840">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核種</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評価対象</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乳児</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歳児</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5</a:t>
                      </a: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歳児</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10</a:t>
                      </a: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歳児</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15</a:t>
                      </a: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歳児</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b="1" kern="1200">
                          <a:solidFill>
                            <a:schemeClr val="lt1"/>
                          </a:solidFill>
                          <a:latin typeface="Calibri" panose="020F0502020204030204"/>
                        </a:defRPr>
                      </a:lvl1pPr>
                      <a:lvl2pPr marL="342900" algn="l" defTabSz="342900" rtl="0" eaLnBrk="1" latinLnBrk="0" hangingPunct="1">
                        <a:defRPr kumimoji="1" sz="1350" b="1" kern="1200">
                          <a:solidFill>
                            <a:schemeClr val="lt1"/>
                          </a:solidFill>
                          <a:latin typeface="Calibri" panose="020F0502020204030204"/>
                        </a:defRPr>
                      </a:lvl2pPr>
                      <a:lvl3pPr marL="685800" algn="l" defTabSz="342900" rtl="0" eaLnBrk="1" latinLnBrk="0" hangingPunct="1">
                        <a:defRPr kumimoji="1" sz="1350" b="1" kern="1200">
                          <a:solidFill>
                            <a:schemeClr val="lt1"/>
                          </a:solidFill>
                          <a:latin typeface="Calibri" panose="020F0502020204030204"/>
                        </a:defRPr>
                      </a:lvl3pPr>
                      <a:lvl4pPr marL="1028700" algn="l" defTabSz="342900" rtl="0" eaLnBrk="1" latinLnBrk="0" hangingPunct="1">
                        <a:defRPr kumimoji="1" sz="1350" b="1" kern="1200">
                          <a:solidFill>
                            <a:schemeClr val="lt1"/>
                          </a:solidFill>
                          <a:latin typeface="Calibri" panose="020F0502020204030204"/>
                        </a:defRPr>
                      </a:lvl4pPr>
                      <a:lvl5pPr marL="1371600" algn="l" defTabSz="342900" rtl="0" eaLnBrk="1" latinLnBrk="0" hangingPunct="1">
                        <a:defRPr kumimoji="1" sz="1350" b="1" kern="1200">
                          <a:solidFill>
                            <a:schemeClr val="lt1"/>
                          </a:solidFill>
                          <a:latin typeface="Calibri" panose="020F0502020204030204"/>
                        </a:defRPr>
                      </a:lvl5pPr>
                      <a:lvl6pPr marL="1714500" algn="l" defTabSz="342900" rtl="0" eaLnBrk="1" latinLnBrk="0" hangingPunct="1">
                        <a:defRPr kumimoji="1" sz="1350" b="1" kern="1200">
                          <a:solidFill>
                            <a:schemeClr val="lt1"/>
                          </a:solidFill>
                          <a:latin typeface="Calibri" panose="020F0502020204030204"/>
                        </a:defRPr>
                      </a:lvl6pPr>
                      <a:lvl7pPr marL="2057400" algn="l" defTabSz="342900" rtl="0" eaLnBrk="1" latinLnBrk="0" hangingPunct="1">
                        <a:defRPr kumimoji="1" sz="1350" b="1" kern="1200">
                          <a:solidFill>
                            <a:schemeClr val="lt1"/>
                          </a:solidFill>
                          <a:latin typeface="Calibri" panose="020F0502020204030204"/>
                        </a:defRPr>
                      </a:lvl7pPr>
                      <a:lvl8pPr marL="2400300" algn="l" defTabSz="342900" rtl="0" eaLnBrk="1" latinLnBrk="0" hangingPunct="1">
                        <a:defRPr kumimoji="1" sz="1350" b="1" kern="1200">
                          <a:solidFill>
                            <a:schemeClr val="lt1"/>
                          </a:solidFill>
                          <a:latin typeface="Calibri" panose="020F0502020204030204"/>
                        </a:defRPr>
                      </a:lvl8pPr>
                      <a:lvl9pPr marL="2743200" algn="l" defTabSz="342900" rtl="0" eaLnBrk="1" latinLnBrk="0" hangingPunct="1">
                        <a:defRPr kumimoji="1" sz="1350" b="1" kern="1200">
                          <a:solidFill>
                            <a:schemeClr val="lt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成人</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00201689"/>
                  </a:ext>
                </a:extLst>
              </a:tr>
              <a:tr h="370840">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baseline="30000">
                          <a:solidFill>
                            <a:schemeClr val="tx1"/>
                          </a:solidFill>
                          <a:latin typeface="Arial" panose="020B0604020202020204" pitchFamily="34" charset="0"/>
                          <a:ea typeface="BIZ UDPゴシック" panose="020B0400000000000000" pitchFamily="50" charset="-128"/>
                          <a:cs typeface="Arial" panose="020B0604020202020204" pitchFamily="34" charset="0"/>
                        </a:rPr>
                        <a:t>134</a:t>
                      </a: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Cs</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全身</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1.1E-05</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7.3E-06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5.2E-06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5.3E-06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6.3E-06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6.6E-06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88358730"/>
                  </a:ext>
                </a:extLst>
              </a:tr>
              <a:tr h="370840">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baseline="30000">
                          <a:solidFill>
                            <a:schemeClr val="tx1"/>
                          </a:solidFill>
                          <a:latin typeface="Arial" panose="020B0604020202020204" pitchFamily="34" charset="0"/>
                          <a:ea typeface="BIZ UDPゴシック" panose="020B0400000000000000" pitchFamily="50" charset="-128"/>
                          <a:cs typeface="Arial" panose="020B0604020202020204" pitchFamily="34" charset="0"/>
                        </a:rPr>
                        <a:t>137</a:t>
                      </a: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Cs</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全身</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8.8E-06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5.4E-06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3.6E-06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3.7E-06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4.4E-06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4.6E-06</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82090694"/>
                  </a:ext>
                </a:extLst>
              </a:tr>
              <a:tr h="370840">
                <a:tc rowSpan="2">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baseline="30000">
                          <a:solidFill>
                            <a:schemeClr val="tx1"/>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600" b="1">
                          <a:solidFill>
                            <a:schemeClr val="tx1"/>
                          </a:solidFill>
                          <a:latin typeface="Arial" panose="020B0604020202020204" pitchFamily="34" charset="0"/>
                          <a:ea typeface="BIZ UDPゴシック" panose="020B0400000000000000" pitchFamily="50" charset="-128"/>
                          <a:cs typeface="Arial" panose="020B0604020202020204" pitchFamily="34" charset="0"/>
                        </a:rPr>
                        <a:t>I</a:t>
                      </a:r>
                      <a:endParaRPr kumimoji="1" lang="ja-JP" altLang="en-US" sz="16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全身</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1.7E-04</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1.6E-04</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9.4E-05</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4.8E-05</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3.1E-05</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0">
                          <a:solidFill>
                            <a:schemeClr val="tx1"/>
                          </a:solidFill>
                          <a:latin typeface="Arial" panose="020B0604020202020204" pitchFamily="34" charset="0"/>
                          <a:ea typeface="BIZ UDPゴシック" panose="020B0400000000000000" pitchFamily="50" charset="-128"/>
                          <a:cs typeface="Arial" panose="020B0604020202020204" pitchFamily="34" charset="0"/>
                        </a:rPr>
                        <a:t>2.0E-05</a:t>
                      </a:r>
                      <a:endParaRPr kumimoji="1" lang="ja-JP" altLang="en-US" sz="1600" b="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3187460097"/>
                  </a:ext>
                </a:extLst>
              </a:tr>
              <a:tr h="370840">
                <a:tc vMerge="1">
                  <a:txBody>
                    <a:bodyPr/>
                    <a:lstStyle/>
                    <a:p>
                      <a:pPr algn="ctr"/>
                      <a:endParaRPr kumimoji="1" lang="ja-JP" altLang="en-US" b="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甲状腺</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3.3E-03</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3.2E-03</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1.9E-03</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9.5E-04</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6.2E-04</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342900" rtl="0" eaLnBrk="1" latinLnBrk="0" hangingPunct="1">
                        <a:defRPr kumimoji="1" sz="1350" kern="1200">
                          <a:solidFill>
                            <a:schemeClr val="dk1"/>
                          </a:solidFill>
                          <a:latin typeface="Calibri" panose="020F0502020204030204"/>
                        </a:defRPr>
                      </a:lvl1pPr>
                      <a:lvl2pPr marL="342900" algn="l" defTabSz="342900" rtl="0" eaLnBrk="1" latinLnBrk="0" hangingPunct="1">
                        <a:defRPr kumimoji="1" sz="1350" kern="1200">
                          <a:solidFill>
                            <a:schemeClr val="dk1"/>
                          </a:solidFill>
                          <a:latin typeface="Calibri" panose="020F0502020204030204"/>
                        </a:defRPr>
                      </a:lvl2pPr>
                      <a:lvl3pPr marL="685800" algn="l" defTabSz="342900" rtl="0" eaLnBrk="1" latinLnBrk="0" hangingPunct="1">
                        <a:defRPr kumimoji="1" sz="1350" kern="1200">
                          <a:solidFill>
                            <a:schemeClr val="dk1"/>
                          </a:solidFill>
                          <a:latin typeface="Calibri" panose="020F0502020204030204"/>
                        </a:defRPr>
                      </a:lvl3pPr>
                      <a:lvl4pPr marL="1028700" algn="l" defTabSz="342900" rtl="0" eaLnBrk="1" latinLnBrk="0" hangingPunct="1">
                        <a:defRPr kumimoji="1" sz="1350" kern="1200">
                          <a:solidFill>
                            <a:schemeClr val="dk1"/>
                          </a:solidFill>
                          <a:latin typeface="Calibri" panose="020F0502020204030204"/>
                        </a:defRPr>
                      </a:lvl4pPr>
                      <a:lvl5pPr marL="1371600" algn="l" defTabSz="342900" rtl="0" eaLnBrk="1" latinLnBrk="0" hangingPunct="1">
                        <a:defRPr kumimoji="1" sz="1350" kern="1200">
                          <a:solidFill>
                            <a:schemeClr val="dk1"/>
                          </a:solidFill>
                          <a:latin typeface="Calibri" panose="020F0502020204030204"/>
                        </a:defRPr>
                      </a:lvl5pPr>
                      <a:lvl6pPr marL="1714500" algn="l" defTabSz="342900" rtl="0" eaLnBrk="1" latinLnBrk="0" hangingPunct="1">
                        <a:defRPr kumimoji="1" sz="1350" kern="1200">
                          <a:solidFill>
                            <a:schemeClr val="dk1"/>
                          </a:solidFill>
                          <a:latin typeface="Calibri" panose="020F0502020204030204"/>
                        </a:defRPr>
                      </a:lvl6pPr>
                      <a:lvl7pPr marL="2057400" algn="l" defTabSz="342900" rtl="0" eaLnBrk="1" latinLnBrk="0" hangingPunct="1">
                        <a:defRPr kumimoji="1" sz="1350" kern="1200">
                          <a:solidFill>
                            <a:schemeClr val="dk1"/>
                          </a:solidFill>
                          <a:latin typeface="Calibri" panose="020F0502020204030204"/>
                        </a:defRPr>
                      </a:lvl7pPr>
                      <a:lvl8pPr marL="2400300" algn="l" defTabSz="342900" rtl="0" eaLnBrk="1" latinLnBrk="0" hangingPunct="1">
                        <a:defRPr kumimoji="1" sz="1350" kern="1200">
                          <a:solidFill>
                            <a:schemeClr val="dk1"/>
                          </a:solidFill>
                          <a:latin typeface="Calibri" panose="020F0502020204030204"/>
                        </a:defRPr>
                      </a:lvl8pPr>
                      <a:lvl9pPr marL="2743200" algn="l" defTabSz="342900" rtl="0" eaLnBrk="1" latinLnBrk="0" hangingPunct="1">
                        <a:defRPr kumimoji="1" sz="1350" kern="1200">
                          <a:solidFill>
                            <a:schemeClr val="dk1"/>
                          </a:solidFill>
                          <a:latin typeface="Calibri" panose="020F0502020204030204"/>
                        </a:defRPr>
                      </a:lvl9pPr>
                    </a:lstStyle>
                    <a:p>
                      <a:pPr algn="ctr"/>
                      <a:r>
                        <a:rPr kumimoji="1" lang="en-US" altLang="ja-JP" sz="1600" b="1">
                          <a:solidFill>
                            <a:srgbClr val="FF0000"/>
                          </a:solidFill>
                          <a:latin typeface="Arial" panose="020B0604020202020204" pitchFamily="34" charset="0"/>
                          <a:ea typeface="BIZ UDPゴシック" panose="020B0400000000000000" pitchFamily="50" charset="-128"/>
                          <a:cs typeface="Arial" panose="020B0604020202020204" pitchFamily="34" charset="0"/>
                        </a:rPr>
                        <a:t>3.9E-04</a:t>
                      </a:r>
                      <a:endParaRPr kumimoji="1" lang="ja-JP" altLang="en-US" sz="1600" b="1">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53872635"/>
                  </a:ext>
                </a:extLst>
              </a:tr>
            </a:tbl>
          </a:graphicData>
        </a:graphic>
      </p:graphicFrame>
      <p:sp>
        <p:nvSpPr>
          <p:cNvPr id="12" name="テキスト ボックス 11">
            <a:extLst>
              <a:ext uri="{FF2B5EF4-FFF2-40B4-BE49-F238E27FC236}">
                <a16:creationId xmlns:a16="http://schemas.microsoft.com/office/drawing/2014/main" id="{FE1640F9-476B-673A-EB20-23493038428C}"/>
              </a:ext>
            </a:extLst>
          </p:cNvPr>
          <p:cNvSpPr txBox="1"/>
          <p:nvPr/>
        </p:nvSpPr>
        <p:spPr>
          <a:xfrm>
            <a:off x="857067" y="4818638"/>
            <a:ext cx="8309775" cy="338554"/>
          </a:xfrm>
          <a:prstGeom prst="rect">
            <a:avLst/>
          </a:prstGeom>
          <a:noFill/>
        </p:spPr>
        <p:txBody>
          <a:bodyPr wrap="none" rtlCol="0">
            <a:spAutoFit/>
          </a:bodyPr>
          <a:lstStyle/>
          <a:p>
            <a:pPr algn="ct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吸収タイプはいずれもタイプ</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F</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600" baseline="30000">
                <a:solidFill>
                  <a:prstClr val="black"/>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I</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の化学形は元素状ヨウ素の数値を引用（</a:t>
            </a:r>
            <a:r>
              <a:rPr kumimoji="1" lang="en-US" altLang="ja-JP" sz="1600">
                <a:solidFill>
                  <a:prstClr val="black"/>
                </a:solidFill>
                <a:latin typeface="Arial" panose="020B0604020202020204" pitchFamily="34" charset="0"/>
                <a:ea typeface="BIZ UDPゴシック" panose="020B0400000000000000" pitchFamily="50" charset="-128"/>
                <a:cs typeface="Arial" panose="020B0604020202020204" pitchFamily="34" charset="0"/>
              </a:rPr>
              <a:t>ICRP Publ.71</a:t>
            </a:r>
            <a:r>
              <a:rPr kumimoji="1" lang="ja-JP" altLang="en-US" sz="16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p>
        </p:txBody>
      </p:sp>
      <p:sp>
        <p:nvSpPr>
          <p:cNvPr id="13" name="矢印: 左カーブ 12">
            <a:extLst>
              <a:ext uri="{FF2B5EF4-FFF2-40B4-BE49-F238E27FC236}">
                <a16:creationId xmlns:a16="http://schemas.microsoft.com/office/drawing/2014/main" id="{6DD95B0D-FD9B-2C24-3FB1-5C50B9487B5D}"/>
              </a:ext>
            </a:extLst>
          </p:cNvPr>
          <p:cNvSpPr/>
          <p:nvPr/>
        </p:nvSpPr>
        <p:spPr>
          <a:xfrm>
            <a:off x="9198053" y="1772816"/>
            <a:ext cx="651491" cy="3006328"/>
          </a:xfrm>
          <a:prstGeom prst="curvedLeftArrow">
            <a:avLst>
              <a:gd name="adj1" fmla="val 25000"/>
              <a:gd name="adj2" fmla="val 50000"/>
              <a:gd name="adj3" fmla="val 4029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a:extLst>
              <a:ext uri="{FF2B5EF4-FFF2-40B4-BE49-F238E27FC236}">
                <a16:creationId xmlns:a16="http://schemas.microsoft.com/office/drawing/2014/main" id="{2F36CB6B-B3B2-1242-C109-49B62532701D}"/>
              </a:ext>
            </a:extLst>
          </p:cNvPr>
          <p:cNvSpPr/>
          <p:nvPr/>
        </p:nvSpPr>
        <p:spPr>
          <a:xfrm>
            <a:off x="8841432" y="1772816"/>
            <a:ext cx="356621" cy="15233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02469182"/>
      </p:ext>
    </p:extLst>
  </p:cSld>
  <p:clrMapOvr>
    <a:masterClrMapping/>
  </p:clrMapOvr>
  <mc:AlternateContent xmlns:mc="http://schemas.openxmlformats.org/markup-compatibility/2006" xmlns:p14="http://schemas.microsoft.com/office/powerpoint/2010/main">
    <mc:Choice Requires="p14">
      <p:transition spd="slow" p14:dur="800" advTm="1010">
        <p:circle/>
      </p:transition>
    </mc:Choice>
    <mc:Fallback xmlns="">
      <p:transition spd="slow" advTm="1010">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FA7AC8B-3391-50FD-4588-C843B4C19945}"/>
              </a:ext>
            </a:extLst>
          </p:cNvPr>
          <p:cNvSpPr txBox="1"/>
          <p:nvPr/>
        </p:nvSpPr>
        <p:spPr>
          <a:xfrm>
            <a:off x="704528" y="6567641"/>
            <a:ext cx="8688012" cy="276999"/>
          </a:xfrm>
          <a:prstGeom prst="rect">
            <a:avLst/>
          </a:prstGeom>
          <a:noFill/>
        </p:spPr>
        <p:txBody>
          <a:bodyPr wrap="square" rtlCol="0">
            <a:spAutoFit/>
          </a:bodyPr>
          <a:lstStyle/>
          <a:p>
            <a:pPr algn="ctr"/>
            <a:r>
              <a:rPr lang="en-US" altLang="ja-JP" sz="1200">
                <a:solidFill>
                  <a:srgbClr val="3A4D5B"/>
                </a:solidFill>
                <a:latin typeface="Arial" panose="020B0604020202020204" pitchFamily="34" charset="0"/>
                <a:ea typeface="BIZ UDPゴシック" panose="020B0400000000000000" pitchFamily="50" charset="-128"/>
                <a:cs typeface="Arial" panose="020B0604020202020204" pitchFamily="34" charset="0"/>
              </a:rPr>
              <a:t>※</a:t>
            </a:r>
            <a:r>
              <a:rPr lang="ja-JP" altLang="en-US" sz="1200">
                <a:solidFill>
                  <a:srgbClr val="3A4D5B"/>
                </a:solidFill>
                <a:latin typeface="Arial" panose="020B0604020202020204" pitchFamily="34" charset="0"/>
                <a:ea typeface="BIZ UDPゴシック" panose="020B0400000000000000" pitchFamily="50" charset="-128"/>
                <a:cs typeface="Arial" panose="020B0604020202020204" pitchFamily="34" charset="0"/>
              </a:rPr>
              <a:t>表中のデータは</a:t>
            </a:r>
            <a:r>
              <a:rPr lang="en-US" altLang="ja-JP" sz="1200">
                <a:solidFill>
                  <a:srgbClr val="3A4D5B"/>
                </a:solidFill>
                <a:latin typeface="Arial" panose="020B0604020202020204" pitchFamily="34" charset="0"/>
                <a:ea typeface="BIZ UDPゴシック" panose="020B0400000000000000" pitchFamily="50" charset="-128"/>
                <a:cs typeface="Arial" panose="020B0604020202020204" pitchFamily="34" charset="0"/>
              </a:rPr>
              <a:t>MONDAL3</a:t>
            </a:r>
            <a:r>
              <a:rPr lang="ja-JP" altLang="en-US" sz="1200">
                <a:solidFill>
                  <a:srgbClr val="3A4D5B"/>
                </a:solidFill>
                <a:latin typeface="Arial" panose="020B0604020202020204" pitchFamily="34" charset="0"/>
                <a:ea typeface="BIZ UDPゴシック" panose="020B0400000000000000" pitchFamily="50" charset="-128"/>
                <a:cs typeface="Arial" panose="020B0604020202020204" pitchFamily="34" charset="0"/>
              </a:rPr>
              <a:t>に収録</a:t>
            </a:r>
            <a:endParaRPr lang="ja-JP" altLang="en-US" sz="1200" i="0">
              <a:solidFill>
                <a:srgbClr val="3A4D5B"/>
              </a:solidFill>
              <a:effectLst/>
              <a:latin typeface="Arial" panose="020B0604020202020204" pitchFamily="34" charset="0"/>
              <a:ea typeface="BIZ UDPゴシック" panose="020B0400000000000000"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6CD95EB8-8407-35F1-3451-D349F54B4B62}"/>
              </a:ext>
            </a:extLst>
          </p:cNvPr>
          <p:cNvSpPr txBox="1"/>
          <p:nvPr/>
        </p:nvSpPr>
        <p:spPr>
          <a:xfrm>
            <a:off x="704528" y="188640"/>
            <a:ext cx="763061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甲状腺残留率－</a:t>
            </a:r>
            <a:r>
              <a:rPr kumimoji="1" lang="en-US" altLang="ja-JP" sz="2400" baseline="300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I</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（元素状ヨウ素）の吸入摂取の場合－</a:t>
            </a:r>
          </a:p>
        </p:txBody>
      </p:sp>
      <p:sp>
        <p:nvSpPr>
          <p:cNvPr id="7" name="正方形/長方形 6">
            <a:extLst>
              <a:ext uri="{FF2B5EF4-FFF2-40B4-BE49-F238E27FC236}">
                <a16:creationId xmlns:a16="http://schemas.microsoft.com/office/drawing/2014/main" id="{86B50BC6-2226-895F-E752-F2EB562729DA}"/>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A471A816-2608-CCD8-832E-3B12A85076BF}"/>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636C10B-A4CD-80E7-F586-A2BFA688017D}"/>
              </a:ext>
            </a:extLst>
          </p:cNvPr>
          <p:cNvPicPr>
            <a:picLocks noChangeAspect="1"/>
          </p:cNvPicPr>
          <p:nvPr/>
        </p:nvPicPr>
        <p:blipFill rotWithShape="1">
          <a:blip r:embed="rId3"/>
          <a:srcRect t="1" b="-1067"/>
          <a:stretch/>
        </p:blipFill>
        <p:spPr>
          <a:xfrm>
            <a:off x="1504820" y="801487"/>
            <a:ext cx="7039236" cy="5795864"/>
          </a:xfrm>
          <a:prstGeom prst="rect">
            <a:avLst/>
          </a:prstGeom>
        </p:spPr>
      </p:pic>
      <p:cxnSp>
        <p:nvCxnSpPr>
          <p:cNvPr id="9" name="直線コネクタ 8">
            <a:extLst>
              <a:ext uri="{FF2B5EF4-FFF2-40B4-BE49-F238E27FC236}">
                <a16:creationId xmlns:a16="http://schemas.microsoft.com/office/drawing/2014/main" id="{95088410-C0A5-A3AE-EAF2-0186A6275816}"/>
              </a:ext>
            </a:extLst>
          </p:cNvPr>
          <p:cNvCxnSpPr/>
          <p:nvPr/>
        </p:nvCxnSpPr>
        <p:spPr>
          <a:xfrm>
            <a:off x="1487272" y="6525344"/>
            <a:ext cx="70567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200743"/>
      </p:ext>
    </p:extLst>
  </p:cSld>
  <p:clrMapOvr>
    <a:masterClrMapping/>
  </p:clrMapOvr>
  <mc:AlternateContent xmlns:mc="http://schemas.openxmlformats.org/markup-compatibility/2006" xmlns:p14="http://schemas.microsoft.com/office/powerpoint/2010/main">
    <mc:Choice Requires="p14">
      <p:transition spd="slow" p14:dur="800" advClick="0" advTm="360">
        <p:circle/>
      </p:transition>
    </mc:Choice>
    <mc:Fallback xmlns="">
      <p:transition spd="slow" advClick="0" advTm="360">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BB579DF-6B56-4382-73E4-24708CB0087A}"/>
              </a:ext>
            </a:extLst>
          </p:cNvPr>
          <p:cNvSpPr txBox="1"/>
          <p:nvPr/>
        </p:nvSpPr>
        <p:spPr>
          <a:xfrm>
            <a:off x="704528" y="188640"/>
            <a:ext cx="2646878"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甲状腺線量早見表</a:t>
            </a:r>
          </a:p>
        </p:txBody>
      </p:sp>
      <p:sp>
        <p:nvSpPr>
          <p:cNvPr id="5" name="正方形/長方形 4">
            <a:extLst>
              <a:ext uri="{FF2B5EF4-FFF2-40B4-BE49-F238E27FC236}">
                <a16:creationId xmlns:a16="http://schemas.microsoft.com/office/drawing/2014/main" id="{6F63B22A-7EC3-515C-A020-804A69D4530E}"/>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517B5397-BF0B-F39E-5310-62EAF6033A03}"/>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7" name="表 6">
            <a:extLst>
              <a:ext uri="{FF2B5EF4-FFF2-40B4-BE49-F238E27FC236}">
                <a16:creationId xmlns:a16="http://schemas.microsoft.com/office/drawing/2014/main" id="{D380C924-4E15-7CC2-4342-C94D72C6C6A6}"/>
              </a:ext>
            </a:extLst>
          </p:cNvPr>
          <p:cNvGraphicFramePr>
            <a:graphicFrameLocks noGrp="1"/>
          </p:cNvGraphicFramePr>
          <p:nvPr/>
        </p:nvGraphicFramePr>
        <p:xfrm>
          <a:off x="487934" y="1124744"/>
          <a:ext cx="9073008" cy="5400591"/>
        </p:xfrm>
        <a:graphic>
          <a:graphicData uri="http://schemas.openxmlformats.org/drawingml/2006/table">
            <a:tbl>
              <a:tblPr firstRow="1" firstCol="1" bandRow="1">
                <a:tableStyleId>{69012ECD-51FC-41F1-AA8D-1B2483CD663E}</a:tableStyleId>
              </a:tblPr>
              <a:tblGrid>
                <a:gridCol w="1295346">
                  <a:extLst>
                    <a:ext uri="{9D8B030D-6E8A-4147-A177-3AD203B41FA5}">
                      <a16:colId xmlns:a16="http://schemas.microsoft.com/office/drawing/2014/main" val="3202636517"/>
                    </a:ext>
                  </a:extLst>
                </a:gridCol>
                <a:gridCol w="1296277">
                  <a:extLst>
                    <a:ext uri="{9D8B030D-6E8A-4147-A177-3AD203B41FA5}">
                      <a16:colId xmlns:a16="http://schemas.microsoft.com/office/drawing/2014/main" val="2498484417"/>
                    </a:ext>
                  </a:extLst>
                </a:gridCol>
                <a:gridCol w="1296277">
                  <a:extLst>
                    <a:ext uri="{9D8B030D-6E8A-4147-A177-3AD203B41FA5}">
                      <a16:colId xmlns:a16="http://schemas.microsoft.com/office/drawing/2014/main" val="2029975374"/>
                    </a:ext>
                  </a:extLst>
                </a:gridCol>
                <a:gridCol w="1296277">
                  <a:extLst>
                    <a:ext uri="{9D8B030D-6E8A-4147-A177-3AD203B41FA5}">
                      <a16:colId xmlns:a16="http://schemas.microsoft.com/office/drawing/2014/main" val="1568763384"/>
                    </a:ext>
                  </a:extLst>
                </a:gridCol>
                <a:gridCol w="1296277">
                  <a:extLst>
                    <a:ext uri="{9D8B030D-6E8A-4147-A177-3AD203B41FA5}">
                      <a16:colId xmlns:a16="http://schemas.microsoft.com/office/drawing/2014/main" val="1908692518"/>
                    </a:ext>
                  </a:extLst>
                </a:gridCol>
                <a:gridCol w="1296277">
                  <a:extLst>
                    <a:ext uri="{9D8B030D-6E8A-4147-A177-3AD203B41FA5}">
                      <a16:colId xmlns:a16="http://schemas.microsoft.com/office/drawing/2014/main" val="388148941"/>
                    </a:ext>
                  </a:extLst>
                </a:gridCol>
                <a:gridCol w="1296277">
                  <a:extLst>
                    <a:ext uri="{9D8B030D-6E8A-4147-A177-3AD203B41FA5}">
                      <a16:colId xmlns:a16="http://schemas.microsoft.com/office/drawing/2014/main" val="3303881592"/>
                    </a:ext>
                  </a:extLst>
                </a:gridCol>
              </a:tblGrid>
              <a:tr h="257171">
                <a:tc>
                  <a:txBody>
                    <a:bodyPr/>
                    <a:lstStyle/>
                    <a:p>
                      <a:pPr algn="ctr"/>
                      <a:r>
                        <a:rPr lang="ja-JP" sz="1200" b="0" kern="100">
                          <a:effectLst/>
                          <a:latin typeface="Arial" panose="020B0604020202020204" pitchFamily="34" charset="0"/>
                          <a:ea typeface="BIZ UDPゴシック" panose="020B0400000000000000" pitchFamily="50" charset="-128"/>
                          <a:cs typeface="Arial" panose="020B0604020202020204" pitchFamily="34" charset="0"/>
                        </a:rPr>
                        <a:t>経過日数</a:t>
                      </a: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0</a:t>
                      </a: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歳児</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altLang="ja-JP" sz="1200" b="0" kern="100">
                          <a:effectLst/>
                          <a:latin typeface="Arial" panose="020B0604020202020204" pitchFamily="34" charset="0"/>
                          <a:ea typeface="BIZ UDPゴシック" panose="020B0400000000000000" pitchFamily="50" charset="-128"/>
                          <a:cs typeface="Arial" panose="020B0604020202020204" pitchFamily="34" charset="0"/>
                        </a:rPr>
                        <a:t>1</a:t>
                      </a: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歳児</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a:t>
                      </a: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歳児</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10</a:t>
                      </a: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歳児</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altLang="ja-JP" sz="1200" b="0" kern="100">
                          <a:effectLst/>
                          <a:latin typeface="Arial" panose="020B0604020202020204" pitchFamily="34" charset="0"/>
                          <a:ea typeface="BIZ UDPゴシック" panose="020B0400000000000000" pitchFamily="50" charset="-128"/>
                          <a:cs typeface="Arial" panose="020B0604020202020204" pitchFamily="34" charset="0"/>
                        </a:rPr>
                        <a:t>15</a:t>
                      </a: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歳児</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ja-JP" altLang="en-US" sz="1200" b="0" kern="100">
                          <a:effectLst/>
                          <a:latin typeface="Arial" panose="020B0604020202020204" pitchFamily="34" charset="0"/>
                          <a:ea typeface="BIZ UDPゴシック" panose="020B0400000000000000" pitchFamily="50" charset="-128"/>
                          <a:cs typeface="Arial" panose="020B0604020202020204" pitchFamily="34" charset="0"/>
                        </a:rPr>
                        <a:t>成人</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extLst>
                  <a:ext uri="{0D108BD9-81ED-4DB2-BD59-A6C34878D82A}">
                    <a16:rowId xmlns:a16="http://schemas.microsoft.com/office/drawing/2014/main" val="393807354"/>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3.5E-01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1.7E+00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796904636"/>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1.6E+00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494705606"/>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8.5E-01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1.5E+00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699198505"/>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1.4E+00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674647299"/>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2285581567"/>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2742854204"/>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1.0E+00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586092794"/>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1782045687"/>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380087153"/>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441571387"/>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9.4E-02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1010804077"/>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8.3E-02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9.8E-02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826755688"/>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13</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7.2E-02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8.6E-02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687656760"/>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14</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6.3E-02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7.7E-02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1.5E-01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3106524800"/>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15</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5.6E-02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6.8E-02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3.5E-01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4069054285"/>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16</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4.9E-02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6.0E-02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16483581"/>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17</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4.3E-02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5.3E-02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1.1E-01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2.9E-01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1338979999"/>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18</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3.7E-02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4.7E-02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9.8E-02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3.6E-01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2657803447"/>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19</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3.3E-02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4.2E-02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8.8E-02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1.8E-01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2.4E-01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3.3E-01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2455709923"/>
                  </a:ext>
                </a:extLst>
              </a:tr>
              <a:tr h="257171">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20</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2.9E-02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3.7E-02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7.9E-02</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1.7E-01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2.2E-01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tc>
                  <a:txBody>
                    <a:bodyPr/>
                    <a:lstStyle/>
                    <a:p>
                      <a:pPr algn="ctr"/>
                      <a:r>
                        <a:rPr lang="en-US" sz="1200" b="0" kern="100">
                          <a:effectLst/>
                          <a:latin typeface="Arial" panose="020B0604020202020204" pitchFamily="34" charset="0"/>
                          <a:ea typeface="BIZ UDPゴシック" panose="020B0400000000000000" pitchFamily="50" charset="-128"/>
                          <a:cs typeface="Arial" panose="020B0604020202020204" pitchFamily="34" charset="0"/>
                        </a:rPr>
                        <a:t>3.0E-01</a:t>
                      </a:r>
                      <a:endParaRPr lang="ja-JP" sz="1200" b="0" kern="100">
                        <a:effectLst/>
                        <a:latin typeface="Arial" panose="020B0604020202020204" pitchFamily="34" charset="0"/>
                        <a:ea typeface="BIZ UDPゴシック" panose="020B0400000000000000" pitchFamily="50" charset="-128"/>
                        <a:cs typeface="Arial" panose="020B0604020202020204" pitchFamily="34" charset="0"/>
                      </a:endParaRPr>
                    </a:p>
                  </a:txBody>
                  <a:tcPr marL="65270" marR="65270" marT="0" marB="0" anchor="ctr">
                    <a:solidFill>
                      <a:schemeClr val="accent2">
                        <a:lumMod val="20000"/>
                        <a:lumOff val="80000"/>
                      </a:schemeClr>
                    </a:solidFill>
                  </a:tcPr>
                </a:tc>
                <a:extLst>
                  <a:ext uri="{0D108BD9-81ED-4DB2-BD59-A6C34878D82A}">
                    <a16:rowId xmlns:a16="http://schemas.microsoft.com/office/drawing/2014/main" val="1866850486"/>
                  </a:ext>
                </a:extLst>
              </a:tr>
            </a:tbl>
          </a:graphicData>
        </a:graphic>
      </p:graphicFrame>
      <p:sp>
        <p:nvSpPr>
          <p:cNvPr id="8" name="テキスト ボックス 7">
            <a:extLst>
              <a:ext uri="{FF2B5EF4-FFF2-40B4-BE49-F238E27FC236}">
                <a16:creationId xmlns:a16="http://schemas.microsoft.com/office/drawing/2014/main" id="{58EF5994-7D30-108E-AEE1-BC03B11069DB}"/>
              </a:ext>
            </a:extLst>
          </p:cNvPr>
          <p:cNvSpPr txBox="1"/>
          <p:nvPr/>
        </p:nvSpPr>
        <p:spPr>
          <a:xfrm>
            <a:off x="1" y="6563089"/>
            <a:ext cx="9905999" cy="261610"/>
          </a:xfrm>
          <a:prstGeom prst="rect">
            <a:avLst/>
          </a:prstGeom>
          <a:noFill/>
        </p:spPr>
        <p:txBody>
          <a:bodyPr wrap="square" rtlCol="0">
            <a:spAutoFit/>
          </a:bodyPr>
          <a:lstStyle/>
          <a:p>
            <a:pPr algn="ct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NaI</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(Tl)</a:t>
            </a:r>
            <a:r>
              <a:rPr lang="ja-JP" altLang="ja-JP" sz="1100" kern="100">
                <a:effectLst/>
                <a:latin typeface="Arial" panose="020B0604020202020204" pitchFamily="34" charset="0"/>
                <a:ea typeface="BIZ UDPゴシック" panose="020B0400000000000000" pitchFamily="50" charset="-128"/>
                <a:cs typeface="Arial" panose="020B0604020202020204" pitchFamily="34" charset="0"/>
              </a:rPr>
              <a:t>サーベイメータ</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の換算係数は次のとおり</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20 </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kBq</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/µ</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Sv</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h</a:t>
            </a:r>
            <a:r>
              <a:rPr lang="en-US" altLang="ja-JP" sz="1100" kern="100" baseline="30000">
                <a:effectLst/>
                <a:latin typeface="Arial" panose="020B0604020202020204" pitchFamily="34" charset="0"/>
                <a:ea typeface="BIZ UDPゴシック" panose="020B0400000000000000" pitchFamily="50" charset="-128"/>
                <a:cs typeface="Arial" panose="020B0604020202020204" pitchFamily="34" charset="0"/>
              </a:rPr>
              <a:t>-1</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0-5</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歳児</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25 </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kBq</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/µ</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Sv</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h</a:t>
            </a:r>
            <a:r>
              <a:rPr lang="en-US" altLang="ja-JP" sz="1100" kern="100" baseline="30000">
                <a:effectLst/>
                <a:latin typeface="Arial" panose="020B0604020202020204" pitchFamily="34" charset="0"/>
                <a:ea typeface="BIZ UDPゴシック" panose="020B0400000000000000" pitchFamily="50" charset="-128"/>
                <a:cs typeface="Arial" panose="020B0604020202020204" pitchFamily="34" charset="0"/>
              </a:rPr>
              <a:t>-1 </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10</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歳児</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30 </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kBq</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/µ</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Sv</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h</a:t>
            </a:r>
            <a:r>
              <a:rPr lang="en-US" altLang="ja-JP" sz="1100" kern="100" baseline="30000">
                <a:effectLst/>
                <a:latin typeface="Arial" panose="020B0604020202020204" pitchFamily="34" charset="0"/>
                <a:ea typeface="BIZ UDPゴシック" panose="020B0400000000000000" pitchFamily="50" charset="-128"/>
                <a:cs typeface="Arial" panose="020B0604020202020204" pitchFamily="34" charset="0"/>
              </a:rPr>
              <a:t>-1 </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15</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歳児</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35 </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kBq</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/µ</a:t>
            </a:r>
            <a:r>
              <a:rPr lang="en-US" altLang="ja-JP" sz="1100" kern="100" err="1">
                <a:effectLst/>
                <a:latin typeface="Arial" panose="020B0604020202020204" pitchFamily="34" charset="0"/>
                <a:ea typeface="BIZ UDPゴシック" panose="020B0400000000000000" pitchFamily="50" charset="-128"/>
                <a:cs typeface="Arial" panose="020B0604020202020204" pitchFamily="34" charset="0"/>
              </a:rPr>
              <a:t>Sv</a:t>
            </a:r>
            <a:r>
              <a:rPr lang="en-US" altLang="ja-JP" sz="1100" kern="100">
                <a:effectLst/>
                <a:latin typeface="Arial" panose="020B0604020202020204" pitchFamily="34" charset="0"/>
                <a:ea typeface="BIZ UDPゴシック" panose="020B0400000000000000" pitchFamily="50" charset="-128"/>
                <a:cs typeface="Arial" panose="020B0604020202020204" pitchFamily="34" charset="0"/>
              </a:rPr>
              <a:t> h</a:t>
            </a:r>
            <a:r>
              <a:rPr lang="en-US" altLang="ja-JP" sz="1100" kern="100" baseline="30000">
                <a:effectLst/>
                <a:latin typeface="Arial" panose="020B0604020202020204" pitchFamily="34" charset="0"/>
                <a:ea typeface="BIZ UDPゴシック" panose="020B0400000000000000" pitchFamily="50" charset="-128"/>
                <a:cs typeface="Arial" panose="020B0604020202020204" pitchFamily="34" charset="0"/>
              </a:rPr>
              <a:t>-1 </a:t>
            </a:r>
            <a:r>
              <a:rPr lang="ja-JP" altLang="en-US" sz="1100" kern="100">
                <a:effectLst/>
                <a:latin typeface="Arial" panose="020B0604020202020204" pitchFamily="34" charset="0"/>
                <a:ea typeface="BIZ UDPゴシック" panose="020B0400000000000000" pitchFamily="50" charset="-128"/>
                <a:cs typeface="Arial" panose="020B0604020202020204" pitchFamily="34" charset="0"/>
              </a:rPr>
              <a:t>（成人</a:t>
            </a:r>
            <a:r>
              <a:rPr lang="ja-JP" altLang="en-US" sz="1100" kern="100">
                <a:latin typeface="Arial" panose="020B0604020202020204" pitchFamily="34" charset="0"/>
                <a:ea typeface="BIZ UDPゴシック" panose="020B0400000000000000" pitchFamily="50" charset="-128"/>
                <a:cs typeface="Arial" panose="020B0604020202020204" pitchFamily="34" charset="0"/>
              </a:rPr>
              <a:t>）</a:t>
            </a:r>
            <a:endParaRPr lang="ja-JP" altLang="ja-JP" sz="1100" kern="100">
              <a:effectLst/>
              <a:latin typeface="Arial" panose="020B0604020202020204" pitchFamily="34" charset="0"/>
              <a:ea typeface="BIZ UDPゴシック" panose="020B04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ADA6D286-6565-ADA2-722D-5C562FDC2DED}"/>
              </a:ext>
            </a:extLst>
          </p:cNvPr>
          <p:cNvSpPr txBox="1"/>
          <p:nvPr/>
        </p:nvSpPr>
        <p:spPr>
          <a:xfrm>
            <a:off x="1136576" y="764704"/>
            <a:ext cx="7797327" cy="338554"/>
          </a:xfrm>
          <a:prstGeom prst="rect">
            <a:avLst/>
          </a:prstGeom>
          <a:noFill/>
        </p:spPr>
        <p:txBody>
          <a:bodyPr wrap="none" rtlCol="0">
            <a:spAutoFit/>
          </a:bodyPr>
          <a:lstStyle/>
          <a:p>
            <a:pPr algn="ctr"/>
            <a:r>
              <a:rPr lang="ja-JP" altLang="ja-JP" sz="1600" kern="100">
                <a:effectLst/>
                <a:latin typeface="Arial" panose="020B0604020202020204" pitchFamily="34" charset="0"/>
                <a:ea typeface="BIZ UDPゴシック" panose="020B0400000000000000" pitchFamily="50" charset="-128"/>
                <a:cs typeface="Arial" panose="020B0604020202020204" pitchFamily="34" charset="0"/>
              </a:rPr>
              <a:t>甲状腺等価線量</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100 mSv</a:t>
            </a:r>
            <a:r>
              <a:rPr lang="ja-JP" altLang="ja-JP" sz="1600" kern="100">
                <a:effectLst/>
                <a:latin typeface="Arial" panose="020B0604020202020204" pitchFamily="34" charset="0"/>
                <a:ea typeface="BIZ UDPゴシック" panose="020B0400000000000000" pitchFamily="50" charset="-128"/>
                <a:cs typeface="Arial" panose="020B0604020202020204" pitchFamily="34" charset="0"/>
              </a:rPr>
              <a:t>に相当する</a:t>
            </a:r>
            <a:r>
              <a:rPr lang="en-US" altLang="ja-JP" sz="1600" kern="100" err="1">
                <a:effectLst/>
                <a:latin typeface="Arial" panose="020B0604020202020204" pitchFamily="34" charset="0"/>
                <a:ea typeface="BIZ UDPゴシック" panose="020B0400000000000000" pitchFamily="50" charset="-128"/>
                <a:cs typeface="Arial" panose="020B0604020202020204" pitchFamily="34" charset="0"/>
              </a:rPr>
              <a:t>NaI</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(Tl)</a:t>
            </a:r>
            <a:r>
              <a:rPr lang="ja-JP" altLang="ja-JP" sz="1600" kern="100">
                <a:effectLst/>
                <a:latin typeface="Arial" panose="020B0604020202020204" pitchFamily="34" charset="0"/>
                <a:ea typeface="BIZ UDPゴシック" panose="020B0400000000000000" pitchFamily="50" charset="-128"/>
                <a:cs typeface="Arial" panose="020B0604020202020204" pitchFamily="34" charset="0"/>
              </a:rPr>
              <a:t>サーベイメータの応答</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 (µ</a:t>
            </a:r>
            <a:r>
              <a:rPr lang="en-US" altLang="ja-JP" sz="1600" kern="100" err="1">
                <a:effectLst/>
                <a:latin typeface="Arial" panose="020B0604020202020204" pitchFamily="34" charset="0"/>
                <a:ea typeface="BIZ UDPゴシック" panose="020B0400000000000000" pitchFamily="50" charset="-128"/>
                <a:cs typeface="Arial" panose="020B0604020202020204" pitchFamily="34" charset="0"/>
              </a:rPr>
              <a:t>Sv</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 h</a:t>
            </a:r>
            <a:r>
              <a:rPr lang="en-US" altLang="ja-JP" sz="1600" kern="100" baseline="30000">
                <a:effectLst/>
                <a:latin typeface="Arial" panose="020B0604020202020204" pitchFamily="34" charset="0"/>
                <a:ea typeface="BIZ UDPゴシック" panose="020B0400000000000000" pitchFamily="50" charset="-128"/>
                <a:cs typeface="Arial" panose="020B0604020202020204" pitchFamily="34" charset="0"/>
              </a:rPr>
              <a:t>-1</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a:t>
            </a:r>
            <a:r>
              <a:rPr lang="ja-JP" altLang="ja-JP" sz="1600" kern="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600" kern="100">
                <a:effectLst/>
                <a:latin typeface="Arial" panose="020B0604020202020204" pitchFamily="34" charset="0"/>
                <a:ea typeface="BIZ UDPゴシック" panose="020B0400000000000000" pitchFamily="50" charset="-128"/>
                <a:cs typeface="Arial" panose="020B0604020202020204" pitchFamily="34" charset="0"/>
              </a:rPr>
              <a:t>※</a:t>
            </a:r>
            <a:r>
              <a:rPr lang="ja-JP" altLang="ja-JP" sz="1600" kern="100">
                <a:effectLst/>
                <a:latin typeface="Arial" panose="020B0604020202020204" pitchFamily="34" charset="0"/>
                <a:ea typeface="BIZ UDPゴシック" panose="020B0400000000000000" pitchFamily="50" charset="-128"/>
                <a:cs typeface="Arial" panose="020B0604020202020204" pitchFamily="34" charset="0"/>
              </a:rPr>
              <a:t>正味値</a:t>
            </a:r>
          </a:p>
        </p:txBody>
      </p:sp>
      <p:sp>
        <p:nvSpPr>
          <p:cNvPr id="2" name="テキスト ボックス 1">
            <a:extLst>
              <a:ext uri="{FF2B5EF4-FFF2-40B4-BE49-F238E27FC236}">
                <a16:creationId xmlns:a16="http://schemas.microsoft.com/office/drawing/2014/main" id="{D5FF9F77-1739-915F-FFF6-DF25E8C8AD97}"/>
              </a:ext>
            </a:extLst>
          </p:cNvPr>
          <p:cNvSpPr txBox="1"/>
          <p:nvPr/>
        </p:nvSpPr>
        <p:spPr>
          <a:xfrm>
            <a:off x="4016896" y="177112"/>
            <a:ext cx="5472608" cy="461665"/>
          </a:xfrm>
          <a:prstGeom prst="rect">
            <a:avLst/>
          </a:prstGeom>
          <a:noFill/>
        </p:spPr>
        <p:txBody>
          <a:bodyPr wrap="square" rtlCol="0">
            <a:spAutoFit/>
          </a:bodyPr>
          <a:lstStyle/>
          <a:p>
            <a:pPr algn="just"/>
            <a:r>
              <a:rPr lang="ja-JP" altLang="en-US" sz="800">
                <a:latin typeface="Arial" panose="020B0604020202020204" pitchFamily="34" charset="0"/>
                <a:ea typeface="BIZ UDPゴシック" panose="020B0400000000000000" pitchFamily="50" charset="-128"/>
                <a:cs typeface="Arial" panose="020B0604020202020204" pitchFamily="34" charset="0"/>
              </a:rPr>
              <a:t>原子力規制庁 放射線安全規制研究 平成</a:t>
            </a:r>
            <a:r>
              <a:rPr lang="en-US" altLang="ja-JP" sz="800">
                <a:latin typeface="Arial" panose="020B0604020202020204" pitchFamily="34" charset="0"/>
                <a:ea typeface="BIZ UDPゴシック" panose="020B0400000000000000" pitchFamily="50" charset="-128"/>
                <a:cs typeface="Arial" panose="020B0604020202020204" pitchFamily="34" charset="0"/>
              </a:rPr>
              <a:t>29</a:t>
            </a:r>
            <a:r>
              <a:rPr lang="ja-JP" altLang="en-US" sz="800">
                <a:latin typeface="Arial" panose="020B0604020202020204" pitchFamily="34" charset="0"/>
                <a:ea typeface="BIZ UDPゴシック" panose="020B0400000000000000" pitchFamily="50" charset="-128"/>
                <a:cs typeface="Arial" panose="020B0604020202020204" pitchFamily="34" charset="0"/>
              </a:rPr>
              <a:t>年度採択課題「原子力事故時における近隣住民の確実な初期内部被ばく線量の把握に向けた包括的個人内部被ばくモニタリングの確立」　平成</a:t>
            </a:r>
            <a:r>
              <a:rPr lang="en-US" altLang="ja-JP" sz="800">
                <a:latin typeface="Arial" panose="020B0604020202020204" pitchFamily="34" charset="0"/>
                <a:ea typeface="BIZ UDPゴシック" panose="020B0400000000000000" pitchFamily="50" charset="-128"/>
                <a:cs typeface="Arial" panose="020B0604020202020204" pitchFamily="34" charset="0"/>
              </a:rPr>
              <a:t>31</a:t>
            </a:r>
            <a:r>
              <a:rPr lang="ja-JP" altLang="en-US" sz="800">
                <a:latin typeface="Arial" panose="020B0604020202020204" pitchFamily="34" charset="0"/>
                <a:ea typeface="BIZ UDPゴシック" panose="020B0400000000000000" pitchFamily="50" charset="-128"/>
                <a:cs typeface="Arial" panose="020B0604020202020204" pitchFamily="34" charset="0"/>
              </a:rPr>
              <a:t>年度成果報告書 付録</a:t>
            </a:r>
            <a:r>
              <a:rPr lang="en-US" altLang="ja-JP" sz="800">
                <a:latin typeface="Arial" panose="020B0604020202020204" pitchFamily="34" charset="0"/>
                <a:ea typeface="BIZ UDPゴシック" panose="020B0400000000000000" pitchFamily="50" charset="-128"/>
                <a:cs typeface="Arial" panose="020B0604020202020204" pitchFamily="34" charset="0"/>
              </a:rPr>
              <a:t>B</a:t>
            </a:r>
            <a:r>
              <a:rPr lang="ja-JP" altLang="en-US" sz="800">
                <a:latin typeface="Arial" panose="020B0604020202020204" pitchFamily="34" charset="0"/>
                <a:ea typeface="BIZ UDPゴシック" panose="020B0400000000000000" pitchFamily="50" charset="-128"/>
                <a:cs typeface="Arial" panose="020B0604020202020204" pitchFamily="34" charset="0"/>
              </a:rPr>
              <a:t>「</a:t>
            </a:r>
            <a:r>
              <a:rPr lang="en-US" altLang="ja-JP" sz="800" err="1">
                <a:latin typeface="Arial" panose="020B0604020202020204" pitchFamily="34" charset="0"/>
                <a:ea typeface="BIZ UDPゴシック" panose="020B0400000000000000" pitchFamily="50" charset="-128"/>
                <a:cs typeface="Arial" panose="020B0604020202020204" pitchFamily="34" charset="0"/>
              </a:rPr>
              <a:t>NaI</a:t>
            </a:r>
            <a:r>
              <a:rPr lang="en-US" altLang="ja-JP" sz="800">
                <a:latin typeface="Arial" panose="020B0604020202020204" pitchFamily="34" charset="0"/>
                <a:ea typeface="BIZ UDPゴシック" panose="020B0400000000000000" pitchFamily="50" charset="-128"/>
                <a:cs typeface="Arial" panose="020B0604020202020204" pitchFamily="34" charset="0"/>
              </a:rPr>
              <a:t>(Tl)</a:t>
            </a:r>
            <a:r>
              <a:rPr lang="ja-JP" altLang="en-US" sz="800">
                <a:latin typeface="Arial" panose="020B0604020202020204" pitchFamily="34" charset="0"/>
                <a:ea typeface="BIZ UDPゴシック" panose="020B0400000000000000" pitchFamily="50" charset="-128"/>
                <a:cs typeface="Arial" panose="020B0604020202020204" pitchFamily="34" charset="0"/>
              </a:rPr>
              <a:t>サーベイメータを用いた甲状腺簡易測定マニュアル」から引用</a:t>
            </a:r>
            <a:endParaRPr kumimoji="1" lang="ja-JP" altLang="en-US" sz="800"/>
          </a:p>
        </p:txBody>
      </p:sp>
    </p:spTree>
    <p:extLst>
      <p:ext uri="{BB962C8B-B14F-4D97-AF65-F5344CB8AC3E}">
        <p14:creationId xmlns:p14="http://schemas.microsoft.com/office/powerpoint/2010/main" val="36903032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7A20177-A6E6-5610-A6F3-4AA49AE5E2CC}"/>
              </a:ext>
            </a:extLst>
          </p:cNvPr>
          <p:cNvSpPr txBox="1"/>
          <p:nvPr/>
        </p:nvSpPr>
        <p:spPr>
          <a:xfrm>
            <a:off x="704528" y="188640"/>
            <a:ext cx="1920719"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ヒトの甲状腺</a:t>
            </a:r>
          </a:p>
        </p:txBody>
      </p:sp>
      <p:sp>
        <p:nvSpPr>
          <p:cNvPr id="5" name="正方形/長方形 4">
            <a:extLst>
              <a:ext uri="{FF2B5EF4-FFF2-40B4-BE49-F238E27FC236}">
                <a16:creationId xmlns:a16="http://schemas.microsoft.com/office/drawing/2014/main" id="{762E7B50-0AEA-BC9B-9FB8-4003291AA537}"/>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C708B547-11CC-0000-D73E-4F5FD5EE1216}"/>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5" descr="甲状腺の位置">
            <a:extLst>
              <a:ext uri="{FF2B5EF4-FFF2-40B4-BE49-F238E27FC236}">
                <a16:creationId xmlns:a16="http://schemas.microsoft.com/office/drawing/2014/main" id="{7F898FE1-5CA0-87A1-BBF0-3D3737098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04" y="1596747"/>
            <a:ext cx="4122550" cy="3200405"/>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rgbClr val="3366FF"/>
                </a:solidFill>
                <a:miter lim="800000"/>
                <a:headEnd/>
                <a:tailEnd/>
              </a14:hiddenLine>
            </a:ext>
          </a:extLst>
        </p:spPr>
      </p:pic>
      <p:sp>
        <p:nvSpPr>
          <p:cNvPr id="8" name="正方形/長方形 7">
            <a:extLst>
              <a:ext uri="{FF2B5EF4-FFF2-40B4-BE49-F238E27FC236}">
                <a16:creationId xmlns:a16="http://schemas.microsoft.com/office/drawing/2014/main" id="{44F8C314-8D15-C800-D67B-BFC65736FEE1}"/>
              </a:ext>
            </a:extLst>
          </p:cNvPr>
          <p:cNvSpPr/>
          <p:nvPr/>
        </p:nvSpPr>
        <p:spPr>
          <a:xfrm>
            <a:off x="3926314" y="4059263"/>
            <a:ext cx="560805"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Arial" panose="020B0604020202020204" pitchFamily="34" charset="0"/>
              <a:ea typeface="BIZ UDPゴシック" panose="020B0400000000000000" pitchFamily="50" charset="-128"/>
              <a:cs typeface="Arial" panose="020B0604020202020204" pitchFamily="34" charset="0"/>
            </a:endParaRPr>
          </a:p>
        </p:txBody>
      </p:sp>
      <p:sp>
        <p:nvSpPr>
          <p:cNvPr id="9" name="AutoShape 6">
            <a:extLst>
              <a:ext uri="{FF2B5EF4-FFF2-40B4-BE49-F238E27FC236}">
                <a16:creationId xmlns:a16="http://schemas.microsoft.com/office/drawing/2014/main" id="{FC5B10C6-BAA8-BB53-CB11-40F988CB7432}"/>
              </a:ext>
            </a:extLst>
          </p:cNvPr>
          <p:cNvSpPr>
            <a:spLocks noChangeArrowheads="1"/>
          </p:cNvSpPr>
          <p:nvPr/>
        </p:nvSpPr>
        <p:spPr bwMode="auto">
          <a:xfrm>
            <a:off x="2648744" y="2425726"/>
            <a:ext cx="1224136" cy="219075"/>
          </a:xfrm>
          <a:prstGeom prst="leftArrow">
            <a:avLst>
              <a:gd name="adj1" fmla="val 50000"/>
              <a:gd name="adj2" fmla="val 302355"/>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endParaRPr lang="ja-JP" altLang="en-US" sz="2800">
              <a:solidFill>
                <a:srgbClr val="FFFFFF"/>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0" name="AutoShape 7">
            <a:extLst>
              <a:ext uri="{FF2B5EF4-FFF2-40B4-BE49-F238E27FC236}">
                <a16:creationId xmlns:a16="http://schemas.microsoft.com/office/drawing/2014/main" id="{E86273C4-AFE7-F752-5ED9-2961F2B25910}"/>
              </a:ext>
            </a:extLst>
          </p:cNvPr>
          <p:cNvSpPr>
            <a:spLocks noChangeArrowheads="1"/>
          </p:cNvSpPr>
          <p:nvPr/>
        </p:nvSpPr>
        <p:spPr bwMode="auto">
          <a:xfrm>
            <a:off x="2720752" y="3579044"/>
            <a:ext cx="1008112" cy="217488"/>
          </a:xfrm>
          <a:prstGeom prst="leftArrow">
            <a:avLst>
              <a:gd name="adj1" fmla="val 50000"/>
              <a:gd name="adj2" fmla="val 305292"/>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endParaRPr lang="ja-JP" altLang="en-US" sz="2800">
              <a:solidFill>
                <a:srgbClr val="FFFFFF"/>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1" name="AutoShape 8">
            <a:extLst>
              <a:ext uri="{FF2B5EF4-FFF2-40B4-BE49-F238E27FC236}">
                <a16:creationId xmlns:a16="http://schemas.microsoft.com/office/drawing/2014/main" id="{3FB7572A-7FE5-3DA4-3370-8ED5DB80E3BC}"/>
              </a:ext>
            </a:extLst>
          </p:cNvPr>
          <p:cNvSpPr>
            <a:spLocks noChangeArrowheads="1"/>
          </p:cNvSpPr>
          <p:nvPr/>
        </p:nvSpPr>
        <p:spPr bwMode="auto">
          <a:xfrm>
            <a:off x="2619425" y="4210076"/>
            <a:ext cx="1263009" cy="219075"/>
          </a:xfrm>
          <a:prstGeom prst="leftArrow">
            <a:avLst>
              <a:gd name="adj1" fmla="val 50000"/>
              <a:gd name="adj2" fmla="val 311957"/>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endParaRPr lang="ja-JP" altLang="en-US" sz="2800">
              <a:solidFill>
                <a:srgbClr val="FFFFFF"/>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Text Box 9">
            <a:extLst>
              <a:ext uri="{FF2B5EF4-FFF2-40B4-BE49-F238E27FC236}">
                <a16:creationId xmlns:a16="http://schemas.microsoft.com/office/drawing/2014/main" id="{CC9403A0-39F5-C183-482C-D1A370C85714}"/>
              </a:ext>
            </a:extLst>
          </p:cNvPr>
          <p:cNvSpPr txBox="1">
            <a:spLocks noChangeArrowheads="1"/>
          </p:cNvSpPr>
          <p:nvPr/>
        </p:nvSpPr>
        <p:spPr bwMode="auto">
          <a:xfrm>
            <a:off x="3772744" y="2316827"/>
            <a:ext cx="7873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fontAlgn="base" hangingPunct="1">
              <a:spcBef>
                <a:spcPct val="0"/>
              </a:spcBef>
              <a:spcAft>
                <a:spcPct val="0"/>
              </a:spcAft>
            </a:pPr>
            <a:r>
              <a:rPr lang="en-US" altLang="ja-JP" sz="2000">
                <a:solidFill>
                  <a:srgbClr val="003399"/>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2000">
                <a:latin typeface="Arial" panose="020B0604020202020204" pitchFamily="34" charset="0"/>
                <a:ea typeface="BIZ UDPゴシック" panose="020B0400000000000000" pitchFamily="50" charset="-128"/>
                <a:cs typeface="Arial" panose="020B0604020202020204" pitchFamily="34" charset="0"/>
              </a:rPr>
              <a:t>咽頭</a:t>
            </a:r>
          </a:p>
        </p:txBody>
      </p:sp>
      <p:sp>
        <p:nvSpPr>
          <p:cNvPr id="13" name="Text Box 10">
            <a:extLst>
              <a:ext uri="{FF2B5EF4-FFF2-40B4-BE49-F238E27FC236}">
                <a16:creationId xmlns:a16="http://schemas.microsoft.com/office/drawing/2014/main" id="{3B47C105-7572-EA9C-B993-F7B00D66934F}"/>
              </a:ext>
            </a:extLst>
          </p:cNvPr>
          <p:cNvSpPr txBox="1">
            <a:spLocks noChangeArrowheads="1"/>
          </p:cNvSpPr>
          <p:nvPr/>
        </p:nvSpPr>
        <p:spPr bwMode="auto">
          <a:xfrm>
            <a:off x="3656856" y="3502844"/>
            <a:ext cx="10454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fontAlgn="base" hangingPunct="1">
              <a:spcBef>
                <a:spcPct val="0"/>
              </a:spcBef>
              <a:spcAft>
                <a:spcPct val="0"/>
              </a:spcAft>
            </a:pPr>
            <a:r>
              <a:rPr lang="en-US" altLang="ja-JP" sz="2000">
                <a:solidFill>
                  <a:srgbClr val="003399"/>
                </a:solidFill>
                <a:latin typeface="Arial" panose="020B0604020202020204" pitchFamily="34" charset="0"/>
                <a:ea typeface="BIZ UDPゴシック" panose="020B0400000000000000" pitchFamily="50" charset="-128"/>
                <a:cs typeface="Arial" panose="020B0604020202020204" pitchFamily="34" charset="0"/>
              </a:rPr>
              <a:t> </a:t>
            </a:r>
            <a:r>
              <a:rPr lang="ja-JP" altLang="en-US" sz="2000">
                <a:latin typeface="Arial" panose="020B0604020202020204" pitchFamily="34" charset="0"/>
                <a:ea typeface="BIZ UDPゴシック" panose="020B0400000000000000" pitchFamily="50" charset="-128"/>
                <a:cs typeface="Arial" panose="020B0604020202020204" pitchFamily="34" charset="0"/>
              </a:rPr>
              <a:t>甲状腺</a:t>
            </a:r>
          </a:p>
        </p:txBody>
      </p:sp>
      <p:sp>
        <p:nvSpPr>
          <p:cNvPr id="14" name="Text Box 11">
            <a:extLst>
              <a:ext uri="{FF2B5EF4-FFF2-40B4-BE49-F238E27FC236}">
                <a16:creationId xmlns:a16="http://schemas.microsoft.com/office/drawing/2014/main" id="{40BE782A-9C42-435C-F67F-DD0463442E25}"/>
              </a:ext>
            </a:extLst>
          </p:cNvPr>
          <p:cNvSpPr txBox="1">
            <a:spLocks noChangeArrowheads="1"/>
          </p:cNvSpPr>
          <p:nvPr/>
        </p:nvSpPr>
        <p:spPr bwMode="auto">
          <a:xfrm>
            <a:off x="3842792" y="4108482"/>
            <a:ext cx="7008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fontAlgn="base" hangingPunct="1">
              <a:spcBef>
                <a:spcPct val="0"/>
              </a:spcBef>
              <a:spcAft>
                <a:spcPct val="0"/>
              </a:spcAft>
            </a:pPr>
            <a:r>
              <a:rPr lang="ja-JP" altLang="en-US" sz="2000">
                <a:latin typeface="Arial" panose="020B0604020202020204" pitchFamily="34" charset="0"/>
                <a:ea typeface="BIZ UDPゴシック" panose="020B0400000000000000" pitchFamily="50" charset="-128"/>
                <a:cs typeface="Arial" panose="020B0604020202020204" pitchFamily="34" charset="0"/>
              </a:rPr>
              <a:t>気管</a:t>
            </a:r>
          </a:p>
        </p:txBody>
      </p:sp>
      <p:sp>
        <p:nvSpPr>
          <p:cNvPr id="15" name="角丸四角形 13">
            <a:extLst>
              <a:ext uri="{FF2B5EF4-FFF2-40B4-BE49-F238E27FC236}">
                <a16:creationId xmlns:a16="http://schemas.microsoft.com/office/drawing/2014/main" id="{DB5E6F6A-2EAA-7D63-00C5-0E8F935C9DF5}"/>
              </a:ext>
            </a:extLst>
          </p:cNvPr>
          <p:cNvSpPr/>
          <p:nvPr/>
        </p:nvSpPr>
        <p:spPr>
          <a:xfrm>
            <a:off x="4880992" y="1052736"/>
            <a:ext cx="4739817" cy="5256584"/>
          </a:xfrm>
          <a:prstGeom prst="roundRect">
            <a:avLst>
              <a:gd name="adj" fmla="val 3545"/>
            </a:avLst>
          </a:prstGeom>
          <a:solidFill>
            <a:schemeClr val="accent4">
              <a:lumMod val="20000"/>
              <a:lumOff val="80000"/>
            </a:schemeClr>
          </a:solidFill>
          <a:ln w="38100">
            <a:solidFill>
              <a:srgbClr val="C0504D"/>
            </a:solidFill>
          </a:ln>
        </p:spPr>
        <p:style>
          <a:lnRef idx="2">
            <a:schemeClr val="accent2"/>
          </a:lnRef>
          <a:fillRef idx="1">
            <a:schemeClr val="lt1"/>
          </a:fillRef>
          <a:effectRef idx="0">
            <a:schemeClr val="accent2"/>
          </a:effectRef>
          <a:fontRef idx="minor">
            <a:schemeClr val="dk1"/>
          </a:fontRef>
        </p:style>
        <p:txBody>
          <a:bodyPr rtlCol="0" anchor="t"/>
          <a:lstStyle/>
          <a:p>
            <a:pPr algn="ctr"/>
            <a:r>
              <a:rPr lang="ja-JP" altLang="en-US" sz="2400" b="1">
                <a:solidFill>
                  <a:schemeClr val="tx1"/>
                </a:solidFill>
                <a:latin typeface="Arial" panose="020B0604020202020204" pitchFamily="34" charset="0"/>
                <a:ea typeface="BIZ UDPゴシック" panose="020B0400000000000000" pitchFamily="50" charset="-128"/>
                <a:cs typeface="Arial" panose="020B0604020202020204" pitchFamily="34" charset="0"/>
              </a:rPr>
              <a:t>前頸部の喉頭下部から気管上部の高さに存在する内分泌腺</a:t>
            </a:r>
            <a:endParaRPr lang="en-US" altLang="ja-JP" sz="2400" b="1">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a:lnSpc>
                <a:spcPts val="1700"/>
              </a:lnSpc>
            </a:pPr>
            <a:endParaRPr lang="en-US" altLang="ja-JP" sz="240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r>
              <a:rPr lang="ja-JP" altLang="en-US" sz="2400">
                <a:solidFill>
                  <a:srgbClr val="C00000"/>
                </a:solidFill>
                <a:latin typeface="Arial" panose="020B0604020202020204" pitchFamily="34" charset="0"/>
                <a:ea typeface="BIZ UDPゴシック" panose="020B0400000000000000" pitchFamily="50" charset="-128"/>
                <a:cs typeface="Arial" panose="020B0604020202020204" pitchFamily="34" charset="0"/>
              </a:rPr>
              <a:t>甲状腺ホルモン</a:t>
            </a:r>
            <a:endParaRPr lang="en-US" altLang="ja-JP" sz="2400">
              <a:solidFill>
                <a:srgbClr val="C00000"/>
              </a:solidFill>
              <a:latin typeface="Arial" panose="020B0604020202020204" pitchFamily="34" charset="0"/>
              <a:ea typeface="BIZ UDPゴシック" panose="020B0400000000000000" pitchFamily="50" charset="-128"/>
              <a:cs typeface="Arial" panose="020B0604020202020204" pitchFamily="34" charset="0"/>
            </a:endParaRPr>
          </a:p>
          <a:p>
            <a:pPr marL="342900" indent="-342900">
              <a:buFont typeface="Wingdings" panose="05000000000000000000" pitchFamily="2" charset="2"/>
              <a:buChar char="l"/>
            </a:pPr>
            <a:r>
              <a:rPr lang="ja-JP" altLang="en-US" sz="2200">
                <a:latin typeface="Arial" panose="020B0604020202020204" pitchFamily="34" charset="0"/>
                <a:ea typeface="BIZ UDPゴシック" panose="020B0400000000000000" pitchFamily="50" charset="-128"/>
                <a:cs typeface="Arial" panose="020B0604020202020204" pitchFamily="34" charset="0"/>
              </a:rPr>
              <a:t>サイロキシン（</a:t>
            </a:r>
            <a:r>
              <a:rPr lang="en-US" altLang="ja-JP" sz="2200">
                <a:latin typeface="Arial" panose="020B0604020202020204" pitchFamily="34" charset="0"/>
                <a:ea typeface="BIZ UDPゴシック" panose="020B0400000000000000" pitchFamily="50" charset="-128"/>
                <a:cs typeface="Arial" panose="020B0604020202020204" pitchFamily="34" charset="0"/>
              </a:rPr>
              <a:t>T</a:t>
            </a:r>
            <a:r>
              <a:rPr lang="en-US" altLang="ja-JP" sz="2200" baseline="-25000">
                <a:latin typeface="Arial" panose="020B0604020202020204" pitchFamily="34" charset="0"/>
                <a:ea typeface="BIZ UDPゴシック" panose="020B0400000000000000" pitchFamily="50" charset="-128"/>
                <a:cs typeface="Arial" panose="020B0604020202020204" pitchFamily="34" charset="0"/>
              </a:rPr>
              <a:t>4</a:t>
            </a:r>
            <a:r>
              <a:rPr lang="ja-JP" altLang="en-US" sz="2200">
                <a:latin typeface="Arial" panose="020B0604020202020204" pitchFamily="34" charset="0"/>
                <a:ea typeface="BIZ UDPゴシック" panose="020B0400000000000000" pitchFamily="50" charset="-128"/>
                <a:cs typeface="Arial" panose="020B0604020202020204" pitchFamily="34" charset="0"/>
              </a:rPr>
              <a:t>）とトリヨードサイロニン（</a:t>
            </a:r>
            <a:r>
              <a:rPr lang="en-US" altLang="ja-JP" sz="2200">
                <a:latin typeface="Arial" panose="020B0604020202020204" pitchFamily="34" charset="0"/>
                <a:ea typeface="BIZ UDPゴシック" panose="020B0400000000000000" pitchFamily="50" charset="-128"/>
                <a:cs typeface="Arial" panose="020B0604020202020204" pitchFamily="34" charset="0"/>
              </a:rPr>
              <a:t>T</a:t>
            </a:r>
            <a:r>
              <a:rPr lang="en-US" altLang="ja-JP" sz="2200" baseline="-25000">
                <a:latin typeface="Arial" panose="020B0604020202020204" pitchFamily="34" charset="0"/>
                <a:ea typeface="BIZ UDPゴシック" panose="020B0400000000000000" pitchFamily="50" charset="-128"/>
                <a:cs typeface="Arial" panose="020B0604020202020204" pitchFamily="34" charset="0"/>
              </a:rPr>
              <a:t>3</a:t>
            </a:r>
            <a:r>
              <a:rPr lang="ja-JP" altLang="en-US" sz="2200">
                <a:latin typeface="Arial" panose="020B0604020202020204" pitchFamily="34" charset="0"/>
                <a:ea typeface="BIZ UDPゴシック" panose="020B0400000000000000" pitchFamily="50" charset="-128"/>
                <a:cs typeface="Arial" panose="020B0604020202020204" pitchFamily="34" charset="0"/>
              </a:rPr>
              <a:t>）の</a:t>
            </a:r>
            <a:r>
              <a:rPr lang="en-US" altLang="ja-JP" sz="2200">
                <a:latin typeface="Arial" panose="020B0604020202020204" pitchFamily="34" charset="0"/>
                <a:ea typeface="BIZ UDPゴシック" panose="020B0400000000000000" pitchFamily="50" charset="-128"/>
                <a:cs typeface="Arial" panose="020B0604020202020204" pitchFamily="34" charset="0"/>
              </a:rPr>
              <a:t>2</a:t>
            </a:r>
            <a:r>
              <a:rPr lang="ja-JP" altLang="en-US" sz="2200">
                <a:latin typeface="Arial" panose="020B0604020202020204" pitchFamily="34" charset="0"/>
                <a:ea typeface="BIZ UDPゴシック" panose="020B0400000000000000" pitchFamily="50" charset="-128"/>
                <a:cs typeface="Arial" panose="020B0604020202020204" pitchFamily="34" charset="0"/>
              </a:rPr>
              <a:t>種</a:t>
            </a:r>
            <a:endParaRPr lang="en-US" altLang="ja-JP" sz="2200">
              <a:latin typeface="Arial" panose="020B0604020202020204" pitchFamily="34" charset="0"/>
              <a:ea typeface="BIZ UDPゴシック" panose="020B0400000000000000" pitchFamily="50" charset="-128"/>
              <a:cs typeface="Arial" panose="020B0604020202020204" pitchFamily="34" charset="0"/>
            </a:endParaRPr>
          </a:p>
          <a:p>
            <a:pPr marL="342900" indent="-342900">
              <a:buFont typeface="Wingdings" panose="05000000000000000000" pitchFamily="2" charset="2"/>
              <a:buChar char="l"/>
            </a:pPr>
            <a:r>
              <a:rPr lang="ja-JP" altLang="en-US" sz="2200">
                <a:latin typeface="Arial" panose="020B0604020202020204" pitchFamily="34" charset="0"/>
                <a:ea typeface="BIZ UDPゴシック" panose="020B0400000000000000" pitchFamily="50" charset="-128"/>
                <a:cs typeface="Arial" panose="020B0604020202020204" pitchFamily="34" charset="0"/>
              </a:rPr>
              <a:t>ヨウ素を含有したアミノ酸の一種</a:t>
            </a:r>
            <a:endParaRPr lang="en-US" altLang="ja-JP" sz="2200">
              <a:latin typeface="Arial" panose="020B0604020202020204" pitchFamily="34" charset="0"/>
              <a:ea typeface="BIZ UDPゴシック" panose="020B0400000000000000" pitchFamily="50" charset="-128"/>
              <a:cs typeface="Arial" panose="020B0604020202020204" pitchFamily="34" charset="0"/>
            </a:endParaRPr>
          </a:p>
          <a:p>
            <a:pPr>
              <a:lnSpc>
                <a:spcPts val="1700"/>
              </a:lnSpc>
            </a:pP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r>
              <a:rPr lang="ja-JP" altLang="en-US" sz="2400">
                <a:latin typeface="Arial" panose="020B0604020202020204" pitchFamily="34" charset="0"/>
                <a:ea typeface="BIZ UDPゴシック" panose="020B0400000000000000" pitchFamily="50" charset="-128"/>
                <a:cs typeface="Arial" panose="020B0604020202020204" pitchFamily="34" charset="0"/>
              </a:rPr>
              <a:t>＜作用＞</a:t>
            </a: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marL="457200" indent="-457200">
              <a:buFont typeface="+mj-lt"/>
              <a:buAutoNum type="arabicPeriod"/>
            </a:pPr>
            <a:r>
              <a:rPr lang="ja-JP" altLang="en-US" sz="2400">
                <a:latin typeface="Arial" panose="020B0604020202020204" pitchFamily="34" charset="0"/>
                <a:ea typeface="BIZ UDPゴシック" panose="020B0400000000000000" pitchFamily="50" charset="-128"/>
                <a:cs typeface="Arial" panose="020B0604020202020204" pitchFamily="34" charset="0"/>
              </a:rPr>
              <a:t>幼児期の成長と成熟の促進</a:t>
            </a: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marL="457200" indent="-457200">
              <a:buFont typeface="+mj-lt"/>
              <a:buAutoNum type="arabicPeriod"/>
            </a:pPr>
            <a:r>
              <a:rPr lang="ja-JP" altLang="en-US" sz="2400">
                <a:latin typeface="Arial" panose="020B0604020202020204" pitchFamily="34" charset="0"/>
                <a:ea typeface="BIZ UDPゴシック" panose="020B0400000000000000" pitchFamily="50" charset="-128"/>
                <a:cs typeface="Arial" panose="020B0604020202020204" pitchFamily="34" charset="0"/>
              </a:rPr>
              <a:t>糖蛋白質、核酸、脂質の代謝促進</a:t>
            </a: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marL="457200" indent="-457200">
              <a:buFont typeface="+mj-lt"/>
              <a:buAutoNum type="arabicPeriod"/>
            </a:pPr>
            <a:r>
              <a:rPr lang="ja-JP" altLang="en-US" sz="2400">
                <a:latin typeface="Arial" panose="020B0604020202020204" pitchFamily="34" charset="0"/>
                <a:ea typeface="BIZ UDPゴシック" panose="020B0400000000000000" pitchFamily="50" charset="-128"/>
                <a:cs typeface="Arial" panose="020B0604020202020204" pitchFamily="34" charset="0"/>
              </a:rPr>
              <a:t>酸素消費と熱産生の促進</a:t>
            </a: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a:lnSpc>
                <a:spcPts val="2000"/>
              </a:lnSpc>
            </a:pPr>
            <a:endParaRPr lang="en-US" altLang="ja-JP" sz="2400">
              <a:latin typeface="Arial" panose="020B0604020202020204" pitchFamily="34" charset="0"/>
              <a:ea typeface="BIZ UDPゴシック" panose="020B0400000000000000" pitchFamily="50" charset="-128"/>
              <a:cs typeface="Arial" panose="020B0604020202020204" pitchFamily="34" charset="0"/>
            </a:endParaRPr>
          </a:p>
          <a:p>
            <a:pPr algn="r"/>
            <a:r>
              <a:rPr lang="ja-JP" altLang="en-US">
                <a:solidFill>
                  <a:schemeClr val="tx1"/>
                </a:solidFill>
                <a:latin typeface="Arial" panose="020B0604020202020204" pitchFamily="34" charset="0"/>
                <a:ea typeface="BIZ UDPゴシック" panose="020B0400000000000000" pitchFamily="50" charset="-128"/>
                <a:cs typeface="Arial" panose="020B0604020202020204" pitchFamily="34" charset="0"/>
              </a:rPr>
              <a:t>（医学書院 医学大辞典 第</a:t>
            </a:r>
            <a:r>
              <a:rPr lang="en-US" altLang="ja-JP">
                <a:solidFill>
                  <a:schemeClr val="tx1"/>
                </a:solidFill>
                <a:latin typeface="Arial" panose="020B0604020202020204" pitchFamily="34" charset="0"/>
                <a:ea typeface="BIZ UDPゴシック" panose="020B0400000000000000" pitchFamily="50" charset="-128"/>
                <a:cs typeface="Arial" panose="020B0604020202020204" pitchFamily="34" charset="0"/>
              </a:rPr>
              <a:t>1</a:t>
            </a:r>
            <a:r>
              <a:rPr lang="ja-JP" altLang="en-US">
                <a:solidFill>
                  <a:schemeClr val="tx1"/>
                </a:solidFill>
                <a:latin typeface="Arial" panose="020B0604020202020204" pitchFamily="34" charset="0"/>
                <a:ea typeface="BIZ UDPゴシック" panose="020B0400000000000000" pitchFamily="50" charset="-128"/>
                <a:cs typeface="Arial" panose="020B0604020202020204" pitchFamily="34" charset="0"/>
              </a:rPr>
              <a:t>版</a:t>
            </a:r>
            <a:r>
              <a:rPr lang="en-US" altLang="ja-JP">
                <a:solidFill>
                  <a:schemeClr val="tx1"/>
                </a:solidFill>
                <a:latin typeface="Arial" panose="020B0604020202020204" pitchFamily="34" charset="0"/>
                <a:ea typeface="BIZ UDPゴシック" panose="020B0400000000000000" pitchFamily="50" charset="-128"/>
                <a:cs typeface="Arial" panose="020B0604020202020204" pitchFamily="34" charset="0"/>
              </a:rPr>
              <a:t>2003.3.1</a:t>
            </a:r>
            <a:r>
              <a:rPr lang="ja-JP" altLang="en-US">
                <a:solidFill>
                  <a:schemeClr val="tx1"/>
                </a:solidFill>
                <a:latin typeface="Arial" panose="020B0604020202020204" pitchFamily="34" charset="0"/>
                <a:ea typeface="BIZ UDPゴシック" panose="020B0400000000000000" pitchFamily="50" charset="-128"/>
                <a:cs typeface="Arial" panose="020B0604020202020204" pitchFamily="34" charset="0"/>
              </a:rPr>
              <a:t>）</a:t>
            </a:r>
            <a:endParaRPr lang="en-US" altLang="ja-JP" sz="280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F5C79240-882D-A902-333B-67C153A46823}"/>
              </a:ext>
            </a:extLst>
          </p:cNvPr>
          <p:cNvSpPr txBox="1"/>
          <p:nvPr/>
        </p:nvSpPr>
        <p:spPr>
          <a:xfrm>
            <a:off x="272480" y="5529426"/>
            <a:ext cx="4536504" cy="707886"/>
          </a:xfrm>
          <a:prstGeom prst="rect">
            <a:avLst/>
          </a:prstGeom>
          <a:noFill/>
        </p:spPr>
        <p:txBody>
          <a:bodyPr wrap="square" rtlCol="0">
            <a:spAutoFit/>
          </a:bodyPr>
          <a:lstStyle/>
          <a:p>
            <a:pPr algn="ctr"/>
            <a:r>
              <a:rPr kumimoji="1" lang="ja-JP" altLang="en-US" sz="2000">
                <a:solidFill>
                  <a:srgbClr val="FF0000"/>
                </a:solidFill>
                <a:latin typeface="Arial" panose="020B0604020202020204" pitchFamily="34" charset="0"/>
                <a:ea typeface="BIZ UDPゴシック" panose="020B0400000000000000" pitchFamily="50" charset="-128"/>
                <a:cs typeface="Arial" panose="020B0604020202020204" pitchFamily="34" charset="0"/>
              </a:rPr>
              <a:t>放射性ヨウ素も安定</a:t>
            </a:r>
            <a:r>
              <a:rPr lang="ja-JP" altLang="en-US" sz="2000">
                <a:solidFill>
                  <a:srgbClr val="FF0000"/>
                </a:solidFill>
                <a:latin typeface="Arial" panose="020B0604020202020204" pitchFamily="34" charset="0"/>
                <a:ea typeface="BIZ UDPゴシック" panose="020B0400000000000000" pitchFamily="50" charset="-128"/>
                <a:cs typeface="Arial" panose="020B0604020202020204" pitchFamily="34" charset="0"/>
              </a:rPr>
              <a:t>ヨウ素と</a:t>
            </a:r>
            <a:endParaRPr lang="en-US" altLang="ja-JP" sz="2000">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2000">
                <a:solidFill>
                  <a:srgbClr val="FF0000"/>
                </a:solidFill>
                <a:latin typeface="Arial" panose="020B0604020202020204" pitchFamily="34" charset="0"/>
                <a:ea typeface="BIZ UDPゴシック" panose="020B0400000000000000" pitchFamily="50" charset="-128"/>
                <a:cs typeface="Arial" panose="020B0604020202020204" pitchFamily="34" charset="0"/>
              </a:rPr>
              <a:t>区別なく甲状腺に取り込まれる</a:t>
            </a:r>
            <a:r>
              <a:rPr lang="en-US" altLang="ja-JP" sz="2000">
                <a:solidFill>
                  <a:srgbClr val="FF0000"/>
                </a:solidFill>
                <a:latin typeface="Arial" panose="020B0604020202020204" pitchFamily="34" charset="0"/>
                <a:ea typeface="BIZ UDPゴシック" panose="020B0400000000000000" pitchFamily="50" charset="-128"/>
                <a:cs typeface="Arial" panose="020B0604020202020204" pitchFamily="34" charset="0"/>
              </a:rPr>
              <a:t>!!</a:t>
            </a:r>
            <a:endParaRPr kumimoji="1" lang="ja-JP" altLang="en-US" sz="2000">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7" name="吹き出し: 角を丸めた四角形 16">
            <a:extLst>
              <a:ext uri="{FF2B5EF4-FFF2-40B4-BE49-F238E27FC236}">
                <a16:creationId xmlns:a16="http://schemas.microsoft.com/office/drawing/2014/main" id="{4D925090-7EEE-24E6-CB08-63B2A693B605}"/>
              </a:ext>
            </a:extLst>
          </p:cNvPr>
          <p:cNvSpPr/>
          <p:nvPr/>
        </p:nvSpPr>
        <p:spPr>
          <a:xfrm>
            <a:off x="495281" y="2895700"/>
            <a:ext cx="1475656" cy="792088"/>
          </a:xfrm>
          <a:prstGeom prst="wedgeRoundRectCallout">
            <a:avLst>
              <a:gd name="adj1" fmla="val 85377"/>
              <a:gd name="adj2" fmla="val 3098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Arial" panose="020B0604020202020204" pitchFamily="34" charset="0"/>
                <a:ea typeface="BIZ UDPゴシック" panose="020B0400000000000000" pitchFamily="50" charset="-128"/>
                <a:cs typeface="Arial" panose="020B0604020202020204" pitchFamily="34" charset="0"/>
              </a:rPr>
              <a:t>成人：</a:t>
            </a:r>
            <a:r>
              <a:rPr lang="en-US" altLang="ja-JP">
                <a:solidFill>
                  <a:schemeClr val="tx1"/>
                </a:solidFill>
                <a:latin typeface="Arial" panose="020B0604020202020204" pitchFamily="34" charset="0"/>
                <a:ea typeface="BIZ UDPゴシック" panose="020B0400000000000000" pitchFamily="50" charset="-128"/>
                <a:cs typeface="Arial" panose="020B0604020202020204" pitchFamily="34" charset="0"/>
              </a:rPr>
              <a:t>~20g</a:t>
            </a:r>
          </a:p>
          <a:p>
            <a:pPr algn="ctr"/>
            <a:r>
              <a:rPr lang="ja-JP" altLang="en-US">
                <a:solidFill>
                  <a:schemeClr val="tx1"/>
                </a:solidFill>
                <a:latin typeface="Arial" panose="020B0604020202020204" pitchFamily="34" charset="0"/>
                <a:ea typeface="BIZ UDPゴシック" panose="020B0400000000000000" pitchFamily="50" charset="-128"/>
                <a:cs typeface="Arial" panose="020B0604020202020204" pitchFamily="34" charset="0"/>
              </a:rPr>
              <a:t>小児：</a:t>
            </a:r>
            <a:r>
              <a:rPr lang="en-US" altLang="ja-JP">
                <a:solidFill>
                  <a:schemeClr val="tx1"/>
                </a:solidFill>
                <a:latin typeface="Arial" panose="020B0604020202020204" pitchFamily="34" charset="0"/>
                <a:ea typeface="BIZ UDPゴシック" panose="020B0400000000000000" pitchFamily="50" charset="-128"/>
                <a:cs typeface="Arial" panose="020B0604020202020204" pitchFamily="34" charset="0"/>
              </a:rPr>
              <a:t>~2.5g</a:t>
            </a:r>
          </a:p>
        </p:txBody>
      </p:sp>
    </p:spTree>
    <p:extLst>
      <p:ext uri="{BB962C8B-B14F-4D97-AF65-F5344CB8AC3E}">
        <p14:creationId xmlns:p14="http://schemas.microsoft.com/office/powerpoint/2010/main" val="3789973848"/>
      </p:ext>
    </p:extLst>
  </p:cSld>
  <p:clrMapOvr>
    <a:masterClrMapping/>
  </p:clrMapOvr>
  <mc:AlternateContent xmlns:mc="http://schemas.openxmlformats.org/markup-compatibility/2006" xmlns:p14="http://schemas.microsoft.com/office/powerpoint/2010/main">
    <mc:Choice Requires="p14">
      <p:transition spd="slow" p14:dur="800" advTm="1050">
        <p:circle/>
      </p:transition>
    </mc:Choice>
    <mc:Fallback xmlns="">
      <p:transition spd="slow" advTm="1050">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A49358F-E56E-C913-6FF0-6856C108FE96}"/>
              </a:ext>
            </a:extLst>
          </p:cNvPr>
          <p:cNvSpPr txBox="1"/>
          <p:nvPr/>
        </p:nvSpPr>
        <p:spPr>
          <a:xfrm>
            <a:off x="704528" y="188640"/>
            <a:ext cx="6381875"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甲状腺簡易測定に用いるスクリーニングレベル</a:t>
            </a:r>
          </a:p>
        </p:txBody>
      </p:sp>
      <p:sp>
        <p:nvSpPr>
          <p:cNvPr id="5" name="正方形/長方形 4">
            <a:extLst>
              <a:ext uri="{FF2B5EF4-FFF2-40B4-BE49-F238E27FC236}">
                <a16:creationId xmlns:a16="http://schemas.microsoft.com/office/drawing/2014/main" id="{4A20AC99-7FAF-966E-F873-F37ED4D92C16}"/>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71B44366-163C-E235-0F24-28DE5B66635A}"/>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4409CA18-9CA0-3DE5-B203-DD0DAA1382C3}"/>
              </a:ext>
            </a:extLst>
          </p:cNvPr>
          <p:cNvPicPr>
            <a:picLocks noChangeAspect="1"/>
          </p:cNvPicPr>
          <p:nvPr/>
        </p:nvPicPr>
        <p:blipFill>
          <a:blip r:embed="rId3"/>
          <a:stretch>
            <a:fillRect/>
          </a:stretch>
        </p:blipFill>
        <p:spPr>
          <a:xfrm>
            <a:off x="76927" y="1045277"/>
            <a:ext cx="4804065" cy="4246232"/>
          </a:xfrm>
          <a:prstGeom prst="rect">
            <a:avLst/>
          </a:prstGeom>
        </p:spPr>
      </p:pic>
      <p:sp>
        <p:nvSpPr>
          <p:cNvPr id="8" name="テキスト ボックス 7">
            <a:extLst>
              <a:ext uri="{FF2B5EF4-FFF2-40B4-BE49-F238E27FC236}">
                <a16:creationId xmlns:a16="http://schemas.microsoft.com/office/drawing/2014/main" id="{893F3757-CAF3-7283-8A76-151AB4F97894}"/>
              </a:ext>
            </a:extLst>
          </p:cNvPr>
          <p:cNvSpPr txBox="1"/>
          <p:nvPr/>
        </p:nvSpPr>
        <p:spPr>
          <a:xfrm>
            <a:off x="987452" y="900501"/>
            <a:ext cx="3563796" cy="307777"/>
          </a:xfrm>
          <a:prstGeom prst="rect">
            <a:avLst/>
          </a:prstGeom>
          <a:solidFill>
            <a:schemeClr val="bg1"/>
          </a:solidFill>
          <a:ln>
            <a:solidFill>
              <a:schemeClr val="tx1"/>
            </a:solidFill>
          </a:ln>
        </p:spPr>
        <p:txBody>
          <a:bodyPr wrap="none" rtlCol="0">
            <a:spAutoFit/>
          </a:bodyPr>
          <a:lstStyle/>
          <a:p>
            <a:pPr algn="ctr"/>
            <a:r>
              <a:rPr lang="ja-JP" altLang="en-US" sz="1400">
                <a:solidFill>
                  <a:srgbClr val="002060"/>
                </a:solidFill>
                <a:latin typeface="Arial" panose="020B0604020202020204" pitchFamily="34" charset="0"/>
                <a:ea typeface="BIZ UDPゴシック" panose="020B0400000000000000" pitchFamily="50" charset="-128"/>
                <a:cs typeface="Arial" panose="020B0604020202020204" pitchFamily="34" charset="0"/>
              </a:rPr>
              <a:t>甲状腺等価線量</a:t>
            </a:r>
            <a:r>
              <a:rPr lang="en-US" altLang="ja-JP" sz="1400">
                <a:solidFill>
                  <a:srgbClr val="002060"/>
                </a:solidFill>
                <a:latin typeface="Arial" panose="020B0604020202020204" pitchFamily="34" charset="0"/>
                <a:ea typeface="BIZ UDPゴシック" panose="020B0400000000000000" pitchFamily="50" charset="-128"/>
                <a:cs typeface="Arial" panose="020B0604020202020204" pitchFamily="34" charset="0"/>
              </a:rPr>
              <a:t>100 mSv</a:t>
            </a:r>
            <a:r>
              <a:rPr lang="ja-JP" altLang="en-US" sz="1400">
                <a:solidFill>
                  <a:srgbClr val="002060"/>
                </a:solidFill>
                <a:latin typeface="Arial" panose="020B0604020202020204" pitchFamily="34" charset="0"/>
                <a:ea typeface="BIZ UDPゴシック" panose="020B0400000000000000" pitchFamily="50" charset="-128"/>
                <a:cs typeface="Arial" panose="020B0604020202020204" pitchFamily="34" charset="0"/>
              </a:rPr>
              <a:t>に相当する正味値</a:t>
            </a:r>
            <a:endParaRPr lang="en-US" altLang="ja-JP" sz="1400">
              <a:solidFill>
                <a:srgbClr val="002060"/>
              </a:solidFill>
              <a:latin typeface="Arial" panose="020B0604020202020204" pitchFamily="34" charset="0"/>
              <a:ea typeface="BIZ UDPゴシック" panose="020B0400000000000000" pitchFamily="50" charset="-128"/>
              <a:cs typeface="Arial" panose="020B0604020202020204" pitchFamily="34" charset="0"/>
            </a:endParaRPr>
          </a:p>
        </p:txBody>
      </p:sp>
      <p:cxnSp>
        <p:nvCxnSpPr>
          <p:cNvPr id="9" name="直線コネクタ 8">
            <a:extLst>
              <a:ext uri="{FF2B5EF4-FFF2-40B4-BE49-F238E27FC236}">
                <a16:creationId xmlns:a16="http://schemas.microsoft.com/office/drawing/2014/main" id="{79DDED8A-D62A-D545-499B-1A4456842349}"/>
              </a:ext>
            </a:extLst>
          </p:cNvPr>
          <p:cNvCxnSpPr>
            <a:cxnSpLocks/>
          </p:cNvCxnSpPr>
          <p:nvPr/>
        </p:nvCxnSpPr>
        <p:spPr>
          <a:xfrm>
            <a:off x="813390" y="3004590"/>
            <a:ext cx="391192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CD4B603-B1E4-BB99-A4B4-6D4E7119C22F}"/>
              </a:ext>
            </a:extLst>
          </p:cNvPr>
          <p:cNvCxnSpPr>
            <a:cxnSpLocks/>
          </p:cNvCxnSpPr>
          <p:nvPr/>
        </p:nvCxnSpPr>
        <p:spPr>
          <a:xfrm>
            <a:off x="813390" y="3812894"/>
            <a:ext cx="3911921"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1898681-B656-F6FC-F816-E8B2AF859204}"/>
              </a:ext>
            </a:extLst>
          </p:cNvPr>
          <p:cNvCxnSpPr>
            <a:cxnSpLocks/>
          </p:cNvCxnSpPr>
          <p:nvPr/>
        </p:nvCxnSpPr>
        <p:spPr>
          <a:xfrm>
            <a:off x="845195" y="4332852"/>
            <a:ext cx="388011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7DC4D6E2-3C64-10C3-ABCB-E6699B1ADC0B}"/>
              </a:ext>
            </a:extLst>
          </p:cNvPr>
          <p:cNvSpPr txBox="1"/>
          <p:nvPr/>
        </p:nvSpPr>
        <p:spPr>
          <a:xfrm>
            <a:off x="3920727" y="2686892"/>
            <a:ext cx="816249" cy="307777"/>
          </a:xfrm>
          <a:prstGeom prst="rect">
            <a:avLst/>
          </a:prstGeom>
          <a:noFill/>
        </p:spPr>
        <p:txBody>
          <a:bodyPr wrap="none" rtlCol="0">
            <a:spAutoFit/>
          </a:bodyPr>
          <a:lstStyle/>
          <a:p>
            <a:r>
              <a:rPr lang="en-US" altLang="ja-JP" sz="1400">
                <a:latin typeface="Arial" panose="020B0604020202020204" pitchFamily="34" charset="0"/>
                <a:ea typeface="Meiryo UI" panose="020B0604030504040204" pitchFamily="50" charset="-128"/>
                <a:cs typeface="Arial" panose="020B0604020202020204" pitchFamily="34" charset="0"/>
              </a:rPr>
              <a:t>1 µ</a:t>
            </a:r>
            <a:r>
              <a:rPr lang="en-US" altLang="ja-JP" sz="1400" err="1">
                <a:latin typeface="Arial" panose="020B0604020202020204" pitchFamily="34" charset="0"/>
                <a:ea typeface="Meiryo UI" panose="020B0604030504040204" pitchFamily="50" charset="-128"/>
                <a:cs typeface="Arial" panose="020B0604020202020204" pitchFamily="34" charset="0"/>
              </a:rPr>
              <a:t>Sv</a:t>
            </a:r>
            <a:r>
              <a:rPr lang="en-US" altLang="ja-JP" sz="1400">
                <a:latin typeface="Arial" panose="020B0604020202020204" pitchFamily="34" charset="0"/>
                <a:ea typeface="Meiryo UI" panose="020B0604030504040204" pitchFamily="50" charset="-128"/>
                <a:cs typeface="Arial" panose="020B0604020202020204" pitchFamily="34" charset="0"/>
              </a:rPr>
              <a:t>/h</a:t>
            </a:r>
          </a:p>
        </p:txBody>
      </p:sp>
      <p:sp>
        <p:nvSpPr>
          <p:cNvPr id="13" name="テキスト ボックス 12">
            <a:extLst>
              <a:ext uri="{FF2B5EF4-FFF2-40B4-BE49-F238E27FC236}">
                <a16:creationId xmlns:a16="http://schemas.microsoft.com/office/drawing/2014/main" id="{0A967962-6416-DB69-1351-11E3A0AC1308}"/>
              </a:ext>
            </a:extLst>
          </p:cNvPr>
          <p:cNvSpPr txBox="1"/>
          <p:nvPr/>
        </p:nvSpPr>
        <p:spPr>
          <a:xfrm>
            <a:off x="3771647" y="3481263"/>
            <a:ext cx="965329" cy="307777"/>
          </a:xfrm>
          <a:prstGeom prst="rect">
            <a:avLst/>
          </a:prstGeom>
          <a:noFill/>
        </p:spPr>
        <p:txBody>
          <a:bodyPr wrap="none" rtlCol="0">
            <a:spAutoFit/>
          </a:bodyPr>
          <a:lstStyle/>
          <a:p>
            <a:r>
              <a:rPr lang="en-US" altLang="ja-JP" sz="1400">
                <a:latin typeface="Arial" panose="020B0604020202020204" pitchFamily="34" charset="0"/>
                <a:ea typeface="Meiryo UI" panose="020B0604030504040204" pitchFamily="50" charset="-128"/>
                <a:cs typeface="Arial" panose="020B0604020202020204" pitchFamily="34" charset="0"/>
              </a:rPr>
              <a:t>0.5 µ</a:t>
            </a:r>
            <a:r>
              <a:rPr lang="en-US" altLang="ja-JP" sz="1400" err="1">
                <a:latin typeface="Arial" panose="020B0604020202020204" pitchFamily="34" charset="0"/>
                <a:ea typeface="Meiryo UI" panose="020B0604030504040204" pitchFamily="50" charset="-128"/>
                <a:cs typeface="Arial" panose="020B0604020202020204" pitchFamily="34" charset="0"/>
              </a:rPr>
              <a:t>Sv</a:t>
            </a:r>
            <a:r>
              <a:rPr lang="en-US" altLang="ja-JP" sz="1400">
                <a:latin typeface="Arial" panose="020B0604020202020204" pitchFamily="34" charset="0"/>
                <a:ea typeface="Meiryo UI" panose="020B0604030504040204" pitchFamily="50" charset="-128"/>
                <a:cs typeface="Arial" panose="020B0604020202020204" pitchFamily="34" charset="0"/>
              </a:rPr>
              <a:t>/h</a:t>
            </a:r>
          </a:p>
        </p:txBody>
      </p:sp>
      <p:sp>
        <p:nvSpPr>
          <p:cNvPr id="14" name="テキスト ボックス 13">
            <a:extLst>
              <a:ext uri="{FF2B5EF4-FFF2-40B4-BE49-F238E27FC236}">
                <a16:creationId xmlns:a16="http://schemas.microsoft.com/office/drawing/2014/main" id="{B79AE17D-077B-10EC-E523-7B8DCF11EA62}"/>
              </a:ext>
            </a:extLst>
          </p:cNvPr>
          <p:cNvSpPr txBox="1"/>
          <p:nvPr/>
        </p:nvSpPr>
        <p:spPr>
          <a:xfrm>
            <a:off x="3771647" y="3976704"/>
            <a:ext cx="965329" cy="307777"/>
          </a:xfrm>
          <a:prstGeom prst="rect">
            <a:avLst/>
          </a:prstGeom>
          <a:noFill/>
        </p:spPr>
        <p:txBody>
          <a:bodyPr wrap="none" rtlCol="0">
            <a:spAutoFit/>
          </a:bodyPr>
          <a:lstStyle/>
          <a:p>
            <a:r>
              <a:rPr lang="en-US" altLang="ja-JP" sz="1400" b="1">
                <a:solidFill>
                  <a:srgbClr val="FF0000"/>
                </a:solidFill>
                <a:latin typeface="Arial" panose="020B0604020202020204" pitchFamily="34" charset="0"/>
                <a:ea typeface="Meiryo UI" panose="020B0604030504040204" pitchFamily="50" charset="-128"/>
                <a:cs typeface="Arial" panose="020B0604020202020204" pitchFamily="34" charset="0"/>
              </a:rPr>
              <a:t>0.2 µ</a:t>
            </a:r>
            <a:r>
              <a:rPr lang="en-US" altLang="ja-JP" sz="1400" b="1" err="1">
                <a:solidFill>
                  <a:srgbClr val="FF0000"/>
                </a:solidFill>
                <a:latin typeface="Arial" panose="020B0604020202020204" pitchFamily="34" charset="0"/>
                <a:ea typeface="Meiryo UI" panose="020B0604030504040204" pitchFamily="50" charset="-128"/>
                <a:cs typeface="Arial" panose="020B0604020202020204" pitchFamily="34" charset="0"/>
              </a:rPr>
              <a:t>Sv</a:t>
            </a:r>
            <a:r>
              <a:rPr lang="en-US" altLang="ja-JP" sz="1400" b="1">
                <a:solidFill>
                  <a:srgbClr val="FF0000"/>
                </a:solidFill>
                <a:latin typeface="Arial" panose="020B0604020202020204" pitchFamily="34" charset="0"/>
                <a:ea typeface="Meiryo UI" panose="020B0604030504040204" pitchFamily="50" charset="-128"/>
                <a:cs typeface="Arial" panose="020B0604020202020204" pitchFamily="34" charset="0"/>
              </a:rPr>
              <a:t>/h</a:t>
            </a:r>
          </a:p>
        </p:txBody>
      </p:sp>
      <p:sp>
        <p:nvSpPr>
          <p:cNvPr id="15" name="テキスト ボックス 14">
            <a:extLst>
              <a:ext uri="{FF2B5EF4-FFF2-40B4-BE49-F238E27FC236}">
                <a16:creationId xmlns:a16="http://schemas.microsoft.com/office/drawing/2014/main" id="{5CC79231-33F4-875D-7500-3DE0D081F354}"/>
              </a:ext>
            </a:extLst>
          </p:cNvPr>
          <p:cNvSpPr txBox="1"/>
          <p:nvPr/>
        </p:nvSpPr>
        <p:spPr>
          <a:xfrm>
            <a:off x="295252" y="5345871"/>
            <a:ext cx="4729756" cy="1300356"/>
          </a:xfrm>
          <a:prstGeom prst="rect">
            <a:avLst/>
          </a:prstGeom>
          <a:noFill/>
        </p:spPr>
        <p:txBody>
          <a:bodyPr wrap="square" rtlCol="0">
            <a:spAutoFit/>
          </a:bodyPr>
          <a:lstStyle/>
          <a:p>
            <a:pPr>
              <a:spcAft>
                <a:spcPts val="300"/>
              </a:spcAft>
            </a:pPr>
            <a:r>
              <a:rPr lang="en-US" altLang="ja-JP" sz="1100" b="1">
                <a:effectLst/>
                <a:latin typeface="Arial" panose="020B0604020202020204" pitchFamily="34" charset="0"/>
                <a:ea typeface="BIZ UDPゴシック" panose="020B0400000000000000" pitchFamily="50" charset="-128"/>
                <a:cs typeface="Arial" panose="020B0604020202020204" pitchFamily="34" charset="0"/>
              </a:rPr>
              <a:t>0</a:t>
            </a:r>
            <a:r>
              <a:rPr lang="ja-JP" altLang="en-US" sz="1100" b="1">
                <a:effectLst/>
                <a:latin typeface="Arial" panose="020B0604020202020204" pitchFamily="34" charset="0"/>
                <a:ea typeface="BIZ UDPゴシック" panose="020B0400000000000000" pitchFamily="50" charset="-128"/>
                <a:cs typeface="Arial" panose="020B0604020202020204" pitchFamily="34" charset="0"/>
              </a:rPr>
              <a:t>歳児群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歳未満（満年齢で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0</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歳のみ）</a:t>
            </a:r>
            <a:endParaRPr lang="en-US" altLang="ja-JP" sz="1100">
              <a:effectLst/>
              <a:latin typeface="Arial" panose="020B0604020202020204" pitchFamily="34" charset="0"/>
              <a:ea typeface="BIZ UDPゴシック" panose="020B0400000000000000" pitchFamily="50" charset="-128"/>
              <a:cs typeface="Arial" panose="020B0604020202020204" pitchFamily="34" charset="0"/>
            </a:endParaRPr>
          </a:p>
          <a:p>
            <a:pPr>
              <a:spcAft>
                <a:spcPts val="300"/>
              </a:spcAft>
            </a:pPr>
            <a:r>
              <a:rPr lang="en-US" altLang="ja-JP" sz="1100" b="1">
                <a:effectLst/>
                <a:latin typeface="Arial" panose="020B0604020202020204" pitchFamily="34" charset="0"/>
                <a:ea typeface="BIZ UDPゴシック" panose="020B0400000000000000" pitchFamily="50" charset="-128"/>
                <a:cs typeface="Arial" panose="020B0604020202020204" pitchFamily="34" charset="0"/>
              </a:rPr>
              <a:t>1</a:t>
            </a:r>
            <a:r>
              <a:rPr lang="ja-JP" altLang="en-US" sz="1100" b="1">
                <a:effectLst/>
                <a:latin typeface="Arial" panose="020B0604020202020204" pitchFamily="34" charset="0"/>
                <a:ea typeface="BIZ UDPゴシック" panose="020B0400000000000000" pitchFamily="50" charset="-128"/>
                <a:cs typeface="Arial" panose="020B0604020202020204" pitchFamily="34" charset="0"/>
              </a:rPr>
              <a:t>歳児群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歳未満（満年齢で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2</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endParaRPr lang="en-US" altLang="ja-JP" sz="1100">
              <a:effectLst/>
              <a:latin typeface="Arial" panose="020B0604020202020204" pitchFamily="34" charset="0"/>
              <a:ea typeface="BIZ UDPゴシック" panose="020B0400000000000000" pitchFamily="50" charset="-128"/>
              <a:cs typeface="Arial" panose="020B0604020202020204" pitchFamily="34" charset="0"/>
            </a:endParaRPr>
          </a:p>
          <a:p>
            <a:pPr>
              <a:spcAft>
                <a:spcPts val="300"/>
              </a:spcAft>
            </a:pPr>
            <a:r>
              <a:rPr lang="en-US" altLang="ja-JP" sz="1100" b="1">
                <a:effectLst/>
                <a:latin typeface="Arial" panose="020B0604020202020204" pitchFamily="34" charset="0"/>
                <a:ea typeface="BIZ UDPゴシック" panose="020B0400000000000000" pitchFamily="50" charset="-128"/>
                <a:cs typeface="Arial" panose="020B0604020202020204" pitchFamily="34" charset="0"/>
              </a:rPr>
              <a:t>5</a:t>
            </a:r>
            <a:r>
              <a:rPr lang="ja-JP" altLang="en-US" sz="1100" b="1">
                <a:effectLst/>
                <a:latin typeface="Arial" panose="020B0604020202020204" pitchFamily="34" charset="0"/>
                <a:ea typeface="BIZ UDPゴシック" panose="020B0400000000000000" pitchFamily="50" charset="-128"/>
                <a:cs typeface="Arial" panose="020B0604020202020204" pitchFamily="34" charset="0"/>
              </a:rPr>
              <a:t>歳児群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歳未満（満年齢で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4</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5</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6</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7</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endParaRPr lang="en-US" altLang="ja-JP" sz="1100">
              <a:effectLst/>
              <a:latin typeface="Arial" panose="020B0604020202020204" pitchFamily="34" charset="0"/>
              <a:ea typeface="BIZ UDPゴシック" panose="020B0400000000000000" pitchFamily="50" charset="-128"/>
              <a:cs typeface="Arial" panose="020B0604020202020204" pitchFamily="34" charset="0"/>
            </a:endParaRPr>
          </a:p>
          <a:p>
            <a:pPr>
              <a:spcAft>
                <a:spcPts val="300"/>
              </a:spcAft>
            </a:pPr>
            <a:r>
              <a:rPr lang="en-US" altLang="ja-JP" sz="1100" b="1">
                <a:effectLst/>
                <a:latin typeface="Arial" panose="020B0604020202020204" pitchFamily="34" charset="0"/>
                <a:ea typeface="BIZ UDPゴシック" panose="020B0400000000000000" pitchFamily="50" charset="-128"/>
                <a:cs typeface="Arial" panose="020B0604020202020204" pitchFamily="34" charset="0"/>
              </a:rPr>
              <a:t>10</a:t>
            </a:r>
            <a:r>
              <a:rPr lang="ja-JP" altLang="en-US" sz="1100" b="1">
                <a:effectLst/>
                <a:latin typeface="Arial" panose="020B0604020202020204" pitchFamily="34" charset="0"/>
                <a:ea typeface="BIZ UDPゴシック" panose="020B0400000000000000" pitchFamily="50" charset="-128"/>
                <a:cs typeface="Arial" panose="020B0604020202020204" pitchFamily="34" charset="0"/>
              </a:rPr>
              <a:t>歳児群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歳未満（満年齢で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9</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10</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11</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12</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endParaRPr lang="en-US" altLang="ja-JP" sz="1100">
              <a:effectLst/>
              <a:latin typeface="Arial" panose="020B0604020202020204" pitchFamily="34" charset="0"/>
              <a:ea typeface="BIZ UDPゴシック" panose="020B0400000000000000" pitchFamily="50" charset="-128"/>
              <a:cs typeface="Arial" panose="020B0604020202020204" pitchFamily="34" charset="0"/>
            </a:endParaRPr>
          </a:p>
          <a:p>
            <a:pPr>
              <a:spcAft>
                <a:spcPts val="300"/>
              </a:spcAft>
            </a:pPr>
            <a:r>
              <a:rPr lang="en-US" altLang="ja-JP" sz="1100" b="1">
                <a:effectLst/>
                <a:latin typeface="Arial" panose="020B0604020202020204" pitchFamily="34" charset="0"/>
                <a:ea typeface="BIZ UDPゴシック" panose="020B0400000000000000" pitchFamily="50" charset="-128"/>
                <a:cs typeface="Arial" panose="020B0604020202020204" pitchFamily="34" charset="0"/>
              </a:rPr>
              <a:t>15</a:t>
            </a:r>
            <a:r>
              <a:rPr lang="ja-JP" altLang="en-US" sz="1100" b="1">
                <a:effectLst/>
                <a:latin typeface="Arial" panose="020B0604020202020204" pitchFamily="34" charset="0"/>
                <a:ea typeface="BIZ UDPゴシック" panose="020B0400000000000000" pitchFamily="50" charset="-128"/>
                <a:cs typeface="Arial" panose="020B0604020202020204" pitchFamily="34" charset="0"/>
              </a:rPr>
              <a:t>歳児群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歳未満（満年齢で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13</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14</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15</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16</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r>
              <a:rPr lang="ja-JP" altLang="en-US" sz="1100">
                <a:effectLst/>
                <a:latin typeface="Arial" panose="020B0604020202020204" pitchFamily="34" charset="0"/>
                <a:ea typeface="BIZ UDPゴシック" panose="020B0400000000000000" pitchFamily="50" charset="-128"/>
                <a:cs typeface="Arial" panose="020B0604020202020204" pitchFamily="34" charset="0"/>
              </a:rPr>
              <a:t>、 </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17</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a:t>
            </a:r>
            <a:endParaRPr lang="en-US" altLang="ja-JP" sz="1100">
              <a:effectLst/>
              <a:latin typeface="Arial" panose="020B0604020202020204" pitchFamily="34" charset="0"/>
              <a:ea typeface="BIZ UDPゴシック" panose="020B0400000000000000" pitchFamily="50" charset="-128"/>
              <a:cs typeface="Arial" panose="020B0604020202020204" pitchFamily="34" charset="0"/>
            </a:endParaRPr>
          </a:p>
          <a:p>
            <a:pPr>
              <a:spcAft>
                <a:spcPts val="300"/>
              </a:spcAft>
            </a:pPr>
            <a:r>
              <a:rPr lang="ja-JP" altLang="en-US" sz="1100" b="1">
                <a:latin typeface="Arial" panose="020B0604020202020204" pitchFamily="34" charset="0"/>
                <a:ea typeface="BIZ UDPゴシック" panose="020B0400000000000000" pitchFamily="50" charset="-128"/>
                <a:cs typeface="Arial" panose="020B0604020202020204" pitchFamily="34" charset="0"/>
              </a:rPr>
              <a:t>成人群</a:t>
            </a:r>
            <a:r>
              <a:rPr lang="ja-JP" altLang="ja-JP" sz="1100" b="1">
                <a:effectLst/>
                <a:latin typeface="Arial" panose="020B0604020202020204" pitchFamily="34" charset="0"/>
                <a:ea typeface="BIZ UDPゴシック" panose="020B0400000000000000" pitchFamily="50" charset="-128"/>
                <a:cs typeface="Arial" panose="020B0604020202020204" pitchFamily="34" charset="0"/>
              </a:rPr>
              <a:t>：</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歳以上（満年齢で</a:t>
            </a:r>
            <a:r>
              <a:rPr lang="en-US" altLang="ja-JP" sz="1100">
                <a:effectLst/>
                <a:latin typeface="Arial" panose="020B0604020202020204" pitchFamily="34" charset="0"/>
                <a:ea typeface="BIZ UDPゴシック" panose="020B0400000000000000" pitchFamily="50" charset="-128"/>
                <a:cs typeface="Arial" panose="020B0604020202020204" pitchFamily="34" charset="0"/>
              </a:rPr>
              <a:t>18</a:t>
            </a:r>
            <a:r>
              <a:rPr lang="ja-JP" altLang="ja-JP" sz="1100">
                <a:effectLst/>
                <a:latin typeface="Arial" panose="020B0604020202020204" pitchFamily="34" charset="0"/>
                <a:ea typeface="BIZ UDPゴシック" panose="020B0400000000000000" pitchFamily="50" charset="-128"/>
                <a:cs typeface="Arial" panose="020B0604020202020204" pitchFamily="34" charset="0"/>
              </a:rPr>
              <a:t>歳以上）</a:t>
            </a:r>
            <a:endParaRPr kumimoji="1" lang="ja-JP" altLang="en-US" sz="1100">
              <a:latin typeface="Arial" panose="020B0604020202020204" pitchFamily="34" charset="0"/>
              <a:ea typeface="BIZ UDPゴシック" panose="020B0400000000000000" pitchFamily="50" charset="-128"/>
              <a:cs typeface="Arial" panose="020B0604020202020204" pitchFamily="34" charset="0"/>
            </a:endParaRPr>
          </a:p>
        </p:txBody>
      </p:sp>
      <p:pic>
        <p:nvPicPr>
          <p:cNvPr id="16" name="図 15">
            <a:extLst>
              <a:ext uri="{FF2B5EF4-FFF2-40B4-BE49-F238E27FC236}">
                <a16:creationId xmlns:a16="http://schemas.microsoft.com/office/drawing/2014/main" id="{361A2FA2-4A08-3519-DD9E-1A25DAA678B4}"/>
              </a:ext>
            </a:extLst>
          </p:cNvPr>
          <p:cNvPicPr>
            <a:picLocks noChangeAspect="1"/>
          </p:cNvPicPr>
          <p:nvPr/>
        </p:nvPicPr>
        <p:blipFill>
          <a:blip r:embed="rId4"/>
          <a:stretch>
            <a:fillRect/>
          </a:stretch>
        </p:blipFill>
        <p:spPr>
          <a:xfrm>
            <a:off x="5033597" y="1054390"/>
            <a:ext cx="4795476" cy="4237119"/>
          </a:xfrm>
          <a:prstGeom prst="rect">
            <a:avLst/>
          </a:prstGeom>
        </p:spPr>
      </p:pic>
      <p:sp>
        <p:nvSpPr>
          <p:cNvPr id="17" name="テキスト ボックス 16">
            <a:extLst>
              <a:ext uri="{FF2B5EF4-FFF2-40B4-BE49-F238E27FC236}">
                <a16:creationId xmlns:a16="http://schemas.microsoft.com/office/drawing/2014/main" id="{88F55B07-FCDD-0E55-3F49-2F1619FEC2D6}"/>
              </a:ext>
            </a:extLst>
          </p:cNvPr>
          <p:cNvSpPr txBox="1"/>
          <p:nvPr/>
        </p:nvSpPr>
        <p:spPr>
          <a:xfrm>
            <a:off x="5887500" y="891388"/>
            <a:ext cx="3567002" cy="492443"/>
          </a:xfrm>
          <a:prstGeom prst="rect">
            <a:avLst/>
          </a:prstGeom>
          <a:solidFill>
            <a:schemeClr val="bg1"/>
          </a:solidFill>
          <a:ln>
            <a:solidFill>
              <a:schemeClr val="tx1"/>
            </a:solidFill>
          </a:ln>
        </p:spPr>
        <p:txBody>
          <a:bodyPr wrap="none" rtlCol="0">
            <a:spAutoFit/>
          </a:bodyPr>
          <a:lstStyle/>
          <a:p>
            <a:pPr algn="ctr"/>
            <a:r>
              <a:rPr lang="ja-JP" altLang="en-US" sz="1400">
                <a:solidFill>
                  <a:srgbClr val="002060"/>
                </a:solidFill>
                <a:latin typeface="Arial" panose="020B0604020202020204" pitchFamily="34" charset="0"/>
                <a:ea typeface="BIZ UDPゴシック" panose="020B0400000000000000" pitchFamily="50" charset="-128"/>
                <a:cs typeface="Arial" panose="020B0604020202020204" pitchFamily="34" charset="0"/>
              </a:rPr>
              <a:t>甲状腺等価線量</a:t>
            </a:r>
            <a:r>
              <a:rPr lang="en-US" altLang="ja-JP" sz="1400">
                <a:solidFill>
                  <a:srgbClr val="002060"/>
                </a:solidFill>
                <a:latin typeface="Arial" panose="020B0604020202020204" pitchFamily="34" charset="0"/>
                <a:ea typeface="BIZ UDPゴシック" panose="020B0400000000000000" pitchFamily="50" charset="-128"/>
                <a:cs typeface="Arial" panose="020B0604020202020204" pitchFamily="34" charset="0"/>
              </a:rPr>
              <a:t>100 mSv</a:t>
            </a:r>
            <a:r>
              <a:rPr lang="ja-JP" altLang="en-US" sz="1400">
                <a:solidFill>
                  <a:srgbClr val="002060"/>
                </a:solidFill>
                <a:latin typeface="Arial" panose="020B0604020202020204" pitchFamily="34" charset="0"/>
                <a:ea typeface="BIZ UDPゴシック" panose="020B0400000000000000" pitchFamily="50" charset="-128"/>
                <a:cs typeface="Arial" panose="020B0604020202020204" pitchFamily="34" charset="0"/>
              </a:rPr>
              <a:t>に相当する正味値</a:t>
            </a:r>
            <a:endParaRPr lang="en-US" altLang="ja-JP" sz="1400">
              <a:solidFill>
                <a:srgbClr val="002060"/>
              </a:solidFill>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1200">
                <a:solidFill>
                  <a:srgbClr val="002060"/>
                </a:solidFill>
                <a:highlight>
                  <a:srgbClr val="FFFF00"/>
                </a:highlight>
                <a:latin typeface="Arial" panose="020B0604020202020204" pitchFamily="34" charset="0"/>
                <a:ea typeface="Meiryo UI" panose="020B0604030504040204" pitchFamily="50" charset="-128"/>
                <a:cs typeface="Arial" panose="020B0604020202020204" pitchFamily="34" charset="0"/>
              </a:rPr>
              <a:t>（ただし</a:t>
            </a:r>
            <a:r>
              <a:rPr lang="en-US" altLang="ja-JP" sz="1200">
                <a:solidFill>
                  <a:srgbClr val="002060"/>
                </a:solidFill>
                <a:highlight>
                  <a:srgbClr val="FFFF00"/>
                </a:highlight>
                <a:latin typeface="Arial" panose="020B0604020202020204" pitchFamily="34" charset="0"/>
                <a:ea typeface="Meiryo UI" panose="020B0604030504040204" pitchFamily="50" charset="-128"/>
                <a:cs typeface="Arial" panose="020B0604020202020204" pitchFamily="34" charset="0"/>
              </a:rPr>
              <a:t>5</a:t>
            </a:r>
            <a:r>
              <a:rPr lang="ja-JP" altLang="en-US" sz="1200">
                <a:solidFill>
                  <a:srgbClr val="002060"/>
                </a:solidFill>
                <a:highlight>
                  <a:srgbClr val="FFFF00"/>
                </a:highlight>
                <a:latin typeface="Arial" panose="020B0604020202020204" pitchFamily="34" charset="0"/>
                <a:ea typeface="Meiryo UI" panose="020B0604030504040204" pitchFamily="50" charset="-128"/>
                <a:cs typeface="Arial" panose="020B0604020202020204" pitchFamily="34" charset="0"/>
              </a:rPr>
              <a:t>歳児年齢群以下は保護者による代理測定）</a:t>
            </a:r>
            <a:endParaRPr lang="en-US" altLang="ja-JP" sz="1200">
              <a:solidFill>
                <a:srgbClr val="002060"/>
              </a:solidFill>
              <a:highlight>
                <a:srgbClr val="FFFF00"/>
              </a:highlight>
              <a:latin typeface="Arial" panose="020B0604020202020204" pitchFamily="34" charset="0"/>
              <a:ea typeface="Meiryo UI" panose="020B0604030504040204" pitchFamily="50" charset="-128"/>
              <a:cs typeface="Arial" panose="020B0604020202020204" pitchFamily="34" charset="0"/>
            </a:endParaRPr>
          </a:p>
        </p:txBody>
      </p:sp>
      <p:cxnSp>
        <p:nvCxnSpPr>
          <p:cNvPr id="18" name="直線コネクタ 17">
            <a:extLst>
              <a:ext uri="{FF2B5EF4-FFF2-40B4-BE49-F238E27FC236}">
                <a16:creationId xmlns:a16="http://schemas.microsoft.com/office/drawing/2014/main" id="{B64C9ADD-0480-F394-9FEB-AE971F29C764}"/>
              </a:ext>
            </a:extLst>
          </p:cNvPr>
          <p:cNvCxnSpPr>
            <a:cxnSpLocks/>
          </p:cNvCxnSpPr>
          <p:nvPr/>
        </p:nvCxnSpPr>
        <p:spPr>
          <a:xfrm>
            <a:off x="5817096" y="4332852"/>
            <a:ext cx="388011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6831658-187B-46B8-F2D2-A47E8BC76CEE}"/>
              </a:ext>
            </a:extLst>
          </p:cNvPr>
          <p:cNvSpPr txBox="1"/>
          <p:nvPr/>
        </p:nvSpPr>
        <p:spPr>
          <a:xfrm>
            <a:off x="8515779" y="3861048"/>
            <a:ext cx="1189749" cy="369332"/>
          </a:xfrm>
          <a:prstGeom prst="rect">
            <a:avLst/>
          </a:prstGeom>
          <a:noFill/>
        </p:spPr>
        <p:txBody>
          <a:bodyPr wrap="none" rtlCol="0">
            <a:spAutoFit/>
          </a:bodyPr>
          <a:lstStyle/>
          <a:p>
            <a:r>
              <a:rPr lang="en-US" altLang="ja-JP" b="1">
                <a:solidFill>
                  <a:srgbClr val="FF0000"/>
                </a:solidFill>
                <a:highlight>
                  <a:srgbClr val="FFFF00"/>
                </a:highlight>
                <a:latin typeface="Arial" panose="020B0604020202020204" pitchFamily="34" charset="0"/>
                <a:ea typeface="Meiryo UI" panose="020B0604030504040204" pitchFamily="50" charset="-128"/>
                <a:cs typeface="Arial" panose="020B0604020202020204" pitchFamily="34" charset="0"/>
              </a:rPr>
              <a:t>0.2 µ</a:t>
            </a:r>
            <a:r>
              <a:rPr lang="en-US" altLang="ja-JP" b="1" err="1">
                <a:solidFill>
                  <a:srgbClr val="FF0000"/>
                </a:solidFill>
                <a:highlight>
                  <a:srgbClr val="FFFF00"/>
                </a:highlight>
                <a:latin typeface="Arial" panose="020B0604020202020204" pitchFamily="34" charset="0"/>
                <a:ea typeface="Meiryo UI" panose="020B0604030504040204" pitchFamily="50" charset="-128"/>
                <a:cs typeface="Arial" panose="020B0604020202020204" pitchFamily="34" charset="0"/>
              </a:rPr>
              <a:t>Sv</a:t>
            </a:r>
            <a:r>
              <a:rPr lang="en-US" altLang="ja-JP" b="1">
                <a:solidFill>
                  <a:srgbClr val="FF0000"/>
                </a:solidFill>
                <a:highlight>
                  <a:srgbClr val="FFFF00"/>
                </a:highlight>
                <a:latin typeface="Arial" panose="020B0604020202020204" pitchFamily="34" charset="0"/>
                <a:ea typeface="Meiryo UI" panose="020B0604030504040204" pitchFamily="50" charset="-128"/>
                <a:cs typeface="Arial" panose="020B0604020202020204" pitchFamily="34" charset="0"/>
              </a:rPr>
              <a:t>/h</a:t>
            </a:r>
          </a:p>
        </p:txBody>
      </p:sp>
      <p:cxnSp>
        <p:nvCxnSpPr>
          <p:cNvPr id="20" name="直線コネクタ 19">
            <a:extLst>
              <a:ext uri="{FF2B5EF4-FFF2-40B4-BE49-F238E27FC236}">
                <a16:creationId xmlns:a16="http://schemas.microsoft.com/office/drawing/2014/main" id="{2200FB39-97CF-CB29-65C2-D6E1D4463A87}"/>
              </a:ext>
            </a:extLst>
          </p:cNvPr>
          <p:cNvCxnSpPr>
            <a:cxnSpLocks/>
          </p:cNvCxnSpPr>
          <p:nvPr/>
        </p:nvCxnSpPr>
        <p:spPr>
          <a:xfrm>
            <a:off x="8512194" y="1384662"/>
            <a:ext cx="0" cy="326847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1" name="矢印: 左右 20">
            <a:extLst>
              <a:ext uri="{FF2B5EF4-FFF2-40B4-BE49-F238E27FC236}">
                <a16:creationId xmlns:a16="http://schemas.microsoft.com/office/drawing/2014/main" id="{8AB212F3-8B99-D01F-5385-46723F28C3B8}"/>
              </a:ext>
            </a:extLst>
          </p:cNvPr>
          <p:cNvSpPr/>
          <p:nvPr/>
        </p:nvSpPr>
        <p:spPr>
          <a:xfrm>
            <a:off x="5734896" y="1618547"/>
            <a:ext cx="2818504" cy="201395"/>
          </a:xfrm>
          <a:prstGeom prst="leftRightArrow">
            <a:avLst>
              <a:gd name="adj1" fmla="val 50000"/>
              <a:gd name="adj2" fmla="val 1052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11B76B0-01BF-3616-3999-FB88DD071941}"/>
              </a:ext>
            </a:extLst>
          </p:cNvPr>
          <p:cNvSpPr txBox="1"/>
          <p:nvPr/>
        </p:nvSpPr>
        <p:spPr>
          <a:xfrm>
            <a:off x="6526985" y="1767558"/>
            <a:ext cx="1306335" cy="307777"/>
          </a:xfrm>
          <a:prstGeom prst="rect">
            <a:avLst/>
          </a:prstGeom>
          <a:noFill/>
        </p:spPr>
        <p:txBody>
          <a:bodyPr wrap="square" rtlCol="0">
            <a:spAutoFit/>
          </a:bodyPr>
          <a:lstStyle/>
          <a:p>
            <a:r>
              <a:rPr kumimoji="1" lang="ja-JP" altLang="en-US" sz="1400">
                <a:solidFill>
                  <a:schemeClr val="accent1"/>
                </a:solidFill>
                <a:latin typeface="Meiryo UI" panose="020B0604030504040204" pitchFamily="50" charset="-128"/>
                <a:ea typeface="Meiryo UI" panose="020B0604030504040204" pitchFamily="50" charset="-128"/>
              </a:rPr>
              <a:t>モニタリング期間</a:t>
            </a:r>
          </a:p>
        </p:txBody>
      </p:sp>
      <p:sp>
        <p:nvSpPr>
          <p:cNvPr id="23" name="四角形: 角を丸くする 22">
            <a:extLst>
              <a:ext uri="{FF2B5EF4-FFF2-40B4-BE49-F238E27FC236}">
                <a16:creationId xmlns:a16="http://schemas.microsoft.com/office/drawing/2014/main" id="{8E542A97-9B51-D924-0F13-41A1819FE6C2}"/>
              </a:ext>
            </a:extLst>
          </p:cNvPr>
          <p:cNvSpPr/>
          <p:nvPr/>
        </p:nvSpPr>
        <p:spPr>
          <a:xfrm>
            <a:off x="5601072" y="5633372"/>
            <a:ext cx="3859256" cy="1074225"/>
          </a:xfrm>
          <a:prstGeom prst="roundRect">
            <a:avLst>
              <a:gd name="adj" fmla="val 8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AFE9D4A-A00E-3418-B053-88EF6B186EE8}"/>
              </a:ext>
            </a:extLst>
          </p:cNvPr>
          <p:cNvSpPr txBox="1"/>
          <p:nvPr/>
        </p:nvSpPr>
        <p:spPr>
          <a:xfrm>
            <a:off x="5601072" y="5685098"/>
            <a:ext cx="2188420" cy="707886"/>
          </a:xfrm>
          <a:prstGeom prst="rect">
            <a:avLst/>
          </a:prstGeom>
          <a:noFill/>
        </p:spPr>
        <p:txBody>
          <a:bodyPr wrap="none" rtlCol="0">
            <a:spAutoFit/>
          </a:bodyPr>
          <a:lstStyle/>
          <a:p>
            <a:r>
              <a:rPr kumimoji="1" lang="ja-JP" altLang="en-US" sz="1600">
                <a:solidFill>
                  <a:schemeClr val="bg1"/>
                </a:solidFill>
                <a:latin typeface="Meiryo UI" panose="020B0604030504040204" pitchFamily="50" charset="-128"/>
                <a:ea typeface="Meiryo UI" panose="020B0604030504040204" pitchFamily="50" charset="-128"/>
              </a:rPr>
              <a:t>保護者の摂取量</a:t>
            </a:r>
            <a:endParaRPr kumimoji="1" lang="en-US" altLang="ja-JP" sz="1600">
              <a:solidFill>
                <a:schemeClr val="bg1"/>
              </a:solidFill>
              <a:latin typeface="Meiryo UI" panose="020B0604030504040204" pitchFamily="50" charset="-128"/>
              <a:ea typeface="Meiryo UI" panose="020B0604030504040204" pitchFamily="50" charset="-128"/>
            </a:endParaRPr>
          </a:p>
          <a:p>
            <a:endParaRPr kumimoji="1" lang="en-US" altLang="ja-JP" sz="300">
              <a:solidFill>
                <a:schemeClr val="bg1"/>
              </a:solidFill>
              <a:latin typeface="Meiryo UI" panose="020B0604030504040204" pitchFamily="50" charset="-128"/>
              <a:ea typeface="Meiryo UI" panose="020B0604030504040204" pitchFamily="50" charset="-128"/>
            </a:endParaRPr>
          </a:p>
          <a:p>
            <a:endParaRPr kumimoji="1" lang="en-US" altLang="ja-JP" sz="500">
              <a:solidFill>
                <a:schemeClr val="bg1"/>
              </a:solidFill>
              <a:latin typeface="Meiryo UI" panose="020B0604030504040204" pitchFamily="50" charset="-128"/>
              <a:ea typeface="Meiryo UI" panose="020B0604030504040204" pitchFamily="50" charset="-128"/>
            </a:endParaRPr>
          </a:p>
          <a:p>
            <a:r>
              <a:rPr kumimoji="1" lang="ja-JP" altLang="en-US" sz="1600">
                <a:solidFill>
                  <a:schemeClr val="bg1"/>
                </a:solidFill>
                <a:latin typeface="Meiryo UI" panose="020B0604030504040204" pitchFamily="50" charset="-128"/>
                <a:ea typeface="Meiryo UI" panose="020B0604030504040204" pitchFamily="50" charset="-128"/>
              </a:rPr>
              <a:t>　　　</a:t>
            </a:r>
            <a:r>
              <a:rPr kumimoji="1" lang="en-US" altLang="ja-JP" sz="1600">
                <a:solidFill>
                  <a:schemeClr val="bg1"/>
                </a:solidFill>
                <a:latin typeface="Meiryo UI" panose="020B0604030504040204" pitchFamily="50" charset="-128"/>
                <a:ea typeface="Meiryo UI" panose="020B0604030504040204" pitchFamily="50" charset="-128"/>
              </a:rPr>
              <a:t>=</a:t>
            </a:r>
            <a:r>
              <a:rPr kumimoji="1" lang="ja-JP" altLang="en-US" sz="1600">
                <a:solidFill>
                  <a:schemeClr val="bg1"/>
                </a:solidFill>
                <a:latin typeface="Meiryo UI" panose="020B0604030504040204" pitchFamily="50" charset="-128"/>
                <a:ea typeface="Meiryo UI" panose="020B0604030504040204" pitchFamily="50" charset="-128"/>
              </a:rPr>
              <a:t>子供の摂取量 </a:t>
            </a:r>
            <a:r>
              <a:rPr kumimoji="1" lang="en-US" altLang="ja-JP" sz="1600">
                <a:solidFill>
                  <a:schemeClr val="bg1"/>
                </a:solidFill>
                <a:latin typeface="Meiryo UI" panose="020B0604030504040204" pitchFamily="50" charset="-128"/>
                <a:ea typeface="Meiryo UI" panose="020B0604030504040204" pitchFamily="50" charset="-128"/>
              </a:rPr>
              <a:t>×</a:t>
            </a:r>
            <a:endParaRPr kumimoji="1" lang="ja-JP" altLang="en-US" sz="1600">
              <a:solidFill>
                <a:schemeClr val="bg1"/>
              </a:solidFill>
              <a:latin typeface="Meiryo UI" panose="020B0604030504040204" pitchFamily="50" charset="-128"/>
              <a:ea typeface="Meiryo UI" panose="020B0604030504040204" pitchFamily="50" charset="-128"/>
            </a:endParaRPr>
          </a:p>
        </p:txBody>
      </p:sp>
      <p:cxnSp>
        <p:nvCxnSpPr>
          <p:cNvPr id="25" name="直線コネクタ 24">
            <a:extLst>
              <a:ext uri="{FF2B5EF4-FFF2-40B4-BE49-F238E27FC236}">
                <a16:creationId xmlns:a16="http://schemas.microsoft.com/office/drawing/2014/main" id="{F182DE22-9989-12AC-3ABD-ED00ADD2CF2B}"/>
              </a:ext>
            </a:extLst>
          </p:cNvPr>
          <p:cNvCxnSpPr>
            <a:cxnSpLocks/>
          </p:cNvCxnSpPr>
          <p:nvPr/>
        </p:nvCxnSpPr>
        <p:spPr>
          <a:xfrm>
            <a:off x="7735796" y="6223333"/>
            <a:ext cx="13644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DCAAFBA-3E72-2E5E-2FDA-4D56BACFA94F}"/>
              </a:ext>
            </a:extLst>
          </p:cNvPr>
          <p:cNvSpPr txBox="1"/>
          <p:nvPr/>
        </p:nvSpPr>
        <p:spPr>
          <a:xfrm>
            <a:off x="7634792" y="6251816"/>
            <a:ext cx="1620196" cy="338554"/>
          </a:xfrm>
          <a:prstGeom prst="rect">
            <a:avLst/>
          </a:prstGeom>
          <a:noFill/>
        </p:spPr>
        <p:txBody>
          <a:bodyPr wrap="square" rtlCol="0">
            <a:spAutoFit/>
          </a:bodyPr>
          <a:lstStyle/>
          <a:p>
            <a:pPr algn="ctr"/>
            <a:r>
              <a:rPr kumimoji="1" lang="ja-JP" altLang="en-US" sz="1600">
                <a:solidFill>
                  <a:schemeClr val="bg1"/>
                </a:solidFill>
                <a:latin typeface="Meiryo UI" panose="020B0604030504040204" pitchFamily="50" charset="-128"/>
                <a:ea typeface="Meiryo UI" panose="020B0604030504040204" pitchFamily="50" charset="-128"/>
              </a:rPr>
              <a:t>子供の呼吸量</a:t>
            </a:r>
          </a:p>
        </p:txBody>
      </p:sp>
      <p:sp>
        <p:nvSpPr>
          <p:cNvPr id="27" name="テキスト ボックス 26">
            <a:extLst>
              <a:ext uri="{FF2B5EF4-FFF2-40B4-BE49-F238E27FC236}">
                <a16:creationId xmlns:a16="http://schemas.microsoft.com/office/drawing/2014/main" id="{8A0F4665-F827-E30B-FFCA-94F821D51E9F}"/>
              </a:ext>
            </a:extLst>
          </p:cNvPr>
          <p:cNvSpPr txBox="1"/>
          <p:nvPr/>
        </p:nvSpPr>
        <p:spPr>
          <a:xfrm>
            <a:off x="7617296" y="5870882"/>
            <a:ext cx="1620196" cy="338554"/>
          </a:xfrm>
          <a:prstGeom prst="rect">
            <a:avLst/>
          </a:prstGeom>
          <a:noFill/>
        </p:spPr>
        <p:txBody>
          <a:bodyPr wrap="square" rtlCol="0">
            <a:spAutoFit/>
          </a:bodyPr>
          <a:lstStyle/>
          <a:p>
            <a:pPr algn="ctr"/>
            <a:r>
              <a:rPr kumimoji="1" lang="ja-JP" altLang="en-US" sz="1600">
                <a:solidFill>
                  <a:schemeClr val="bg1"/>
                </a:solidFill>
                <a:latin typeface="Meiryo UI" panose="020B0604030504040204" pitchFamily="50" charset="-128"/>
                <a:ea typeface="Meiryo UI" panose="020B0604030504040204" pitchFamily="50" charset="-128"/>
              </a:rPr>
              <a:t>成人の呼吸量</a:t>
            </a:r>
          </a:p>
        </p:txBody>
      </p:sp>
      <p:sp>
        <p:nvSpPr>
          <p:cNvPr id="28" name="テキスト ボックス 27">
            <a:extLst>
              <a:ext uri="{FF2B5EF4-FFF2-40B4-BE49-F238E27FC236}">
                <a16:creationId xmlns:a16="http://schemas.microsoft.com/office/drawing/2014/main" id="{C216AF7F-5ED9-1F97-9DB6-4B72AD6CCF24}"/>
              </a:ext>
            </a:extLst>
          </p:cNvPr>
          <p:cNvSpPr txBox="1"/>
          <p:nvPr/>
        </p:nvSpPr>
        <p:spPr>
          <a:xfrm>
            <a:off x="5169024" y="5312241"/>
            <a:ext cx="4608512" cy="276999"/>
          </a:xfrm>
          <a:prstGeom prst="rect">
            <a:avLst/>
          </a:prstGeom>
          <a:noFill/>
        </p:spPr>
        <p:txBody>
          <a:bodyPr wrap="square" rtlCol="0">
            <a:spAutoFit/>
          </a:bodyPr>
          <a:lstStyle/>
          <a:p>
            <a:pPr algn="ctr"/>
            <a:r>
              <a:rPr kumimoji="1" lang="ja-JP" altLang="en-US" sz="1200">
                <a:latin typeface="Meiryo UI" panose="020B0604030504040204" pitchFamily="50" charset="-128"/>
                <a:ea typeface="Meiryo UI" panose="020B0604030504040204" pitchFamily="50" charset="-128"/>
              </a:rPr>
              <a:t>子供</a:t>
            </a:r>
            <a:r>
              <a:rPr kumimoji="1" lang="en-US" altLang="ja-JP" sz="1200">
                <a:latin typeface="Meiryo UI" panose="020B0604030504040204" pitchFamily="50" charset="-128"/>
                <a:ea typeface="Meiryo UI" panose="020B0604030504040204" pitchFamily="50" charset="-128"/>
              </a:rPr>
              <a:t>【5</a:t>
            </a:r>
            <a:r>
              <a:rPr kumimoji="1" lang="ja-JP" altLang="en-US" sz="1200">
                <a:latin typeface="Meiryo UI" panose="020B0604030504040204" pitchFamily="50" charset="-128"/>
                <a:ea typeface="Meiryo UI" panose="020B0604030504040204" pitchFamily="50" charset="-128"/>
              </a:rPr>
              <a:t>歳児以下</a:t>
            </a:r>
            <a:r>
              <a:rPr kumimoji="1" lang="en-US" altLang="ja-JP" sz="1200">
                <a:latin typeface="Meiryo UI" panose="020B0604030504040204" pitchFamily="50" charset="-128"/>
                <a:ea typeface="Meiryo UI" panose="020B0604030504040204" pitchFamily="50" charset="-128"/>
              </a:rPr>
              <a:t>】</a:t>
            </a:r>
            <a:r>
              <a:rPr kumimoji="1" lang="ja-JP" altLang="en-US" sz="1200">
                <a:latin typeface="Meiryo UI" panose="020B0604030504040204" pitchFamily="50" charset="-128"/>
                <a:ea typeface="Meiryo UI" panose="020B0604030504040204" pitchFamily="50" charset="-128"/>
              </a:rPr>
              <a:t>の保護者が、呼吸量の差に応じて吸入すると仮定</a:t>
            </a:r>
          </a:p>
        </p:txBody>
      </p:sp>
    </p:spTree>
    <p:extLst>
      <p:ext uri="{BB962C8B-B14F-4D97-AF65-F5344CB8AC3E}">
        <p14:creationId xmlns:p14="http://schemas.microsoft.com/office/powerpoint/2010/main" val="2662042293"/>
      </p:ext>
    </p:extLst>
  </p:cSld>
  <p:clrMapOvr>
    <a:masterClrMapping/>
  </p:clrMapOvr>
  <mc:AlternateContent xmlns:mc="http://schemas.openxmlformats.org/markup-compatibility/2006" xmlns:p14="http://schemas.microsoft.com/office/powerpoint/2010/main">
    <mc:Choice Requires="p14">
      <p:transition spd="slow" p14:dur="2000" advTm="500"/>
    </mc:Choice>
    <mc:Fallback xmlns="">
      <p:transition spd="slow" advTm="5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3414B74-2E77-78AA-BA8C-840543442E6E}"/>
              </a:ext>
            </a:extLst>
          </p:cNvPr>
          <p:cNvSpPr txBox="1"/>
          <p:nvPr/>
        </p:nvSpPr>
        <p:spPr>
          <a:xfrm>
            <a:off x="704528" y="188640"/>
            <a:ext cx="1359668"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おわりに</a:t>
            </a:r>
          </a:p>
        </p:txBody>
      </p:sp>
      <p:sp>
        <p:nvSpPr>
          <p:cNvPr id="5" name="正方形/長方形 4">
            <a:extLst>
              <a:ext uri="{FF2B5EF4-FFF2-40B4-BE49-F238E27FC236}">
                <a16:creationId xmlns:a16="http://schemas.microsoft.com/office/drawing/2014/main" id="{ADDE1D52-D978-403F-2B81-F0429C9B2E7D}"/>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7A604792-7101-6F9F-45DB-9731208F6A3C}"/>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3CF21E2-B1D2-C74B-ABA2-56A84AC5CB13}"/>
              </a:ext>
            </a:extLst>
          </p:cNvPr>
          <p:cNvSpPr txBox="1"/>
          <p:nvPr/>
        </p:nvSpPr>
        <p:spPr>
          <a:xfrm>
            <a:off x="704528" y="847155"/>
            <a:ext cx="8616135" cy="3146759"/>
          </a:xfrm>
          <a:prstGeom prst="rect">
            <a:avLst/>
          </a:prstGeom>
          <a:solidFill>
            <a:srgbClr val="FFFFCC"/>
          </a:solidFill>
        </p:spPr>
        <p:txBody>
          <a:bodyPr wrap="square" rtlCol="0">
            <a:spAutoFit/>
          </a:bodyPr>
          <a:lstStyle/>
          <a:p>
            <a:pPr marL="342900" indent="-342900" algn="just">
              <a:lnSpc>
                <a:spcPct val="120000"/>
              </a:lnSpc>
              <a:spcAft>
                <a:spcPts val="1200"/>
              </a:spcAft>
              <a:buFont typeface="Wingdings" panose="05000000000000000000" pitchFamily="2" charset="2"/>
              <a:buChar char="l"/>
            </a:pPr>
            <a:r>
              <a:rPr lang="ja-JP" altLang="en-US" sz="2400">
                <a:latin typeface="BIZ UDPゴシック" panose="020B0400000000000000" pitchFamily="50" charset="-128"/>
                <a:ea typeface="BIZ UDPゴシック" panose="020B0400000000000000" pitchFamily="50" charset="-128"/>
              </a:rPr>
              <a:t>原子力災害時における公衆被ばくに関して，放射性ヨウ素による甲状腺内部被ばくが重要（</a:t>
            </a:r>
            <a:r>
              <a:rPr lang="ja-JP" altLang="en-US" sz="2400">
                <a:solidFill>
                  <a:srgbClr val="FF0000"/>
                </a:solidFill>
                <a:latin typeface="BIZ UDPゴシック" panose="020B0400000000000000" pitchFamily="50" charset="-128"/>
                <a:ea typeface="BIZ UDPゴシック" panose="020B0400000000000000" pitchFamily="50" charset="-128"/>
              </a:rPr>
              <a:t>特に小児</a:t>
            </a:r>
            <a:r>
              <a:rPr lang="ja-JP" altLang="en-US" sz="2400">
                <a:latin typeface="BIZ UDPゴシック" panose="020B0400000000000000" pitchFamily="50" charset="-128"/>
                <a:ea typeface="BIZ UDPゴシック" panose="020B0400000000000000" pitchFamily="50" charset="-128"/>
              </a:rPr>
              <a:t>）</a:t>
            </a:r>
            <a:endParaRPr lang="en-US" altLang="ja-JP" sz="2400">
              <a:latin typeface="BIZ UDPゴシック" panose="020B0400000000000000" pitchFamily="50" charset="-128"/>
              <a:ea typeface="BIZ UDPゴシック" panose="020B0400000000000000" pitchFamily="50" charset="-128"/>
            </a:endParaRPr>
          </a:p>
          <a:p>
            <a:pPr marL="342900" indent="-342900" algn="just">
              <a:lnSpc>
                <a:spcPct val="120000"/>
              </a:lnSpc>
              <a:spcAft>
                <a:spcPts val="1200"/>
              </a:spcAft>
              <a:buFont typeface="Wingdings" panose="05000000000000000000" pitchFamily="2" charset="2"/>
              <a:buChar char="l"/>
            </a:pPr>
            <a:r>
              <a:rPr kumimoji="1" lang="ja-JP" altLang="en-US" sz="2400" b="0">
                <a:solidFill>
                  <a:schemeClr val="tx1"/>
                </a:solidFill>
                <a:latin typeface="BIZ UDPゴシック" panose="020B0400000000000000" pitchFamily="50" charset="-128"/>
                <a:ea typeface="BIZ UDPゴシック" panose="020B0400000000000000" pitchFamily="50" charset="-128"/>
              </a:rPr>
              <a:t>放射性ヨウ素の物理半減期は短いので，</a:t>
            </a:r>
            <a:r>
              <a:rPr kumimoji="1" lang="ja-JP" altLang="en-US" sz="2400">
                <a:solidFill>
                  <a:srgbClr val="FF0000"/>
                </a:solidFill>
                <a:latin typeface="BIZ UDPゴシック" panose="020B0400000000000000" pitchFamily="50" charset="-128"/>
                <a:ea typeface="BIZ UDPゴシック" panose="020B0400000000000000" pitchFamily="50" charset="-128"/>
              </a:rPr>
              <a:t>曝</a:t>
            </a:r>
            <a:r>
              <a:rPr kumimoji="1" lang="ja-JP" altLang="en-US" sz="2400" b="0">
                <a:solidFill>
                  <a:srgbClr val="FF0000"/>
                </a:solidFill>
                <a:latin typeface="BIZ UDPゴシック" panose="020B0400000000000000" pitchFamily="50" charset="-128"/>
                <a:ea typeface="BIZ UDPゴシック" panose="020B0400000000000000" pitchFamily="50" charset="-128"/>
              </a:rPr>
              <a:t>露後早期の</a:t>
            </a:r>
            <a:r>
              <a:rPr kumimoji="1" lang="ja-JP" altLang="en-US" sz="2400" b="0">
                <a:latin typeface="BIZ UDPゴシック" panose="020B0400000000000000" pitchFamily="50" charset="-128"/>
                <a:ea typeface="BIZ UDPゴシック" panose="020B0400000000000000" pitchFamily="50" charset="-128"/>
              </a:rPr>
              <a:t>甲状腺測定</a:t>
            </a:r>
            <a:r>
              <a:rPr kumimoji="1" lang="ja-JP" altLang="en-US" sz="2400" b="0">
                <a:solidFill>
                  <a:schemeClr val="tx1"/>
                </a:solidFill>
                <a:latin typeface="BIZ UDPゴシック" panose="020B0400000000000000" pitchFamily="50" charset="-128"/>
                <a:ea typeface="BIZ UDPゴシック" panose="020B0400000000000000" pitchFamily="50" charset="-128"/>
              </a:rPr>
              <a:t>が</a:t>
            </a:r>
            <a:r>
              <a:rPr kumimoji="1" lang="ja-JP" altLang="en-US" sz="2400">
                <a:latin typeface="BIZ UDPゴシック" panose="020B0400000000000000" pitchFamily="50" charset="-128"/>
                <a:ea typeface="BIZ UDPゴシック" panose="020B0400000000000000" pitchFamily="50" charset="-128"/>
              </a:rPr>
              <a:t>不可欠</a:t>
            </a:r>
            <a:endParaRPr kumimoji="1" lang="en-US" altLang="ja-JP" sz="2400" b="0">
              <a:solidFill>
                <a:schemeClr val="tx1"/>
              </a:solidFill>
              <a:latin typeface="BIZ UDPゴシック" panose="020B0400000000000000" pitchFamily="50" charset="-128"/>
              <a:ea typeface="BIZ UDPゴシック" panose="020B0400000000000000" pitchFamily="50" charset="-128"/>
            </a:endParaRPr>
          </a:p>
          <a:p>
            <a:pPr marL="342900" indent="-342900" algn="just">
              <a:lnSpc>
                <a:spcPct val="120000"/>
              </a:lnSpc>
              <a:spcAft>
                <a:spcPts val="1200"/>
              </a:spcAft>
              <a:buClr>
                <a:schemeClr val="tx1"/>
              </a:buClr>
              <a:buFont typeface="Wingdings" panose="05000000000000000000" pitchFamily="2" charset="2"/>
              <a:buChar char="l"/>
            </a:pPr>
            <a:r>
              <a:rPr lang="ja-JP" altLang="en-US" sz="2400">
                <a:solidFill>
                  <a:srgbClr val="FF0000"/>
                </a:solidFill>
                <a:latin typeface="BIZ UDPゴシック" panose="020B0400000000000000" pitchFamily="50" charset="-128"/>
                <a:ea typeface="BIZ UDPゴシック" panose="020B0400000000000000" pitchFamily="50" charset="-128"/>
              </a:rPr>
              <a:t>様々な年齢群の公衆</a:t>
            </a:r>
            <a:r>
              <a:rPr lang="ja-JP" altLang="en-US" sz="2400">
                <a:latin typeface="BIZ UDPゴシック" panose="020B0400000000000000" pitchFamily="50" charset="-128"/>
                <a:ea typeface="BIZ UDPゴシック" panose="020B0400000000000000" pitchFamily="50" charset="-128"/>
              </a:rPr>
              <a:t>が甲状腺測定の対象となる</a:t>
            </a:r>
            <a:endParaRPr lang="en-US" altLang="ja-JP" sz="2400">
              <a:latin typeface="BIZ UDPゴシック" panose="020B0400000000000000" pitchFamily="50" charset="-128"/>
              <a:ea typeface="BIZ UDPゴシック" panose="020B0400000000000000" pitchFamily="50" charset="-128"/>
            </a:endParaRPr>
          </a:p>
          <a:p>
            <a:pPr marL="342900" indent="-342900" algn="just">
              <a:lnSpc>
                <a:spcPct val="120000"/>
              </a:lnSpc>
              <a:spcAft>
                <a:spcPts val="1200"/>
              </a:spcAft>
              <a:buClr>
                <a:schemeClr val="tx1"/>
              </a:buClr>
              <a:buFont typeface="Wingdings" panose="05000000000000000000" pitchFamily="2" charset="2"/>
              <a:buChar char="l"/>
            </a:pPr>
            <a:r>
              <a:rPr kumimoji="1" lang="ja-JP" altLang="en-US" sz="2400">
                <a:solidFill>
                  <a:srgbClr val="FF0000"/>
                </a:solidFill>
                <a:latin typeface="BIZ UDPゴシック" panose="020B0400000000000000" pitchFamily="50" charset="-128"/>
                <a:ea typeface="BIZ UDPゴシック" panose="020B0400000000000000" pitchFamily="50" charset="-128"/>
              </a:rPr>
              <a:t>実効</a:t>
            </a:r>
            <a:r>
              <a:rPr kumimoji="1" lang="ja-JP" altLang="en-US" sz="2400" b="0">
                <a:solidFill>
                  <a:srgbClr val="FF0000"/>
                </a:solidFill>
                <a:latin typeface="BIZ UDPゴシック" panose="020B0400000000000000" pitchFamily="50" charset="-128"/>
                <a:ea typeface="BIZ UDPゴシック" panose="020B0400000000000000" pitchFamily="50" charset="-128"/>
              </a:rPr>
              <a:t>的かつ堅牢</a:t>
            </a:r>
            <a:r>
              <a:rPr kumimoji="1" lang="ja-JP" altLang="en-US" sz="2400" b="0">
                <a:solidFill>
                  <a:schemeClr val="tx1"/>
                </a:solidFill>
                <a:latin typeface="BIZ UDPゴシック" panose="020B0400000000000000" pitchFamily="50" charset="-128"/>
                <a:ea typeface="BIZ UDPゴシック" panose="020B0400000000000000" pitchFamily="50" charset="-128"/>
              </a:rPr>
              <a:t>な甲状腺測定の体制づくりが喫緊の課題</a:t>
            </a:r>
            <a:endParaRPr kumimoji="1" lang="en-US" altLang="ja-JP" sz="2400" b="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01546139"/>
      </p:ext>
    </p:extLst>
  </p:cSld>
  <p:clrMapOvr>
    <a:masterClrMapping/>
  </p:clrMapOvr>
  <mc:AlternateContent xmlns:mc="http://schemas.openxmlformats.org/markup-compatibility/2006" xmlns:p14="http://schemas.microsoft.com/office/powerpoint/2010/main">
    <mc:Choice Requires="p14">
      <p:transition spd="slow" p14:dur="800" advClick="0" advTm="1250">
        <p:circle/>
      </p:transition>
    </mc:Choice>
    <mc:Fallback xmlns="">
      <p:transition spd="slow" advClick="0" advTm="125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030479D-DADA-66EA-3DEF-812D4AD7879D}"/>
              </a:ext>
            </a:extLst>
          </p:cNvPr>
          <p:cNvSpPr txBox="1"/>
          <p:nvPr/>
        </p:nvSpPr>
        <p:spPr>
          <a:xfrm>
            <a:off x="704528" y="188640"/>
            <a:ext cx="7604967"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福島第一原発事故による放射性核種の推定放出量（</a:t>
            </a:r>
            <a:r>
              <a:rPr kumimoji="1" lang="en-US" altLang="ja-JP"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Bq</a:t>
            </a:r>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a:t>
            </a:r>
          </a:p>
        </p:txBody>
      </p:sp>
      <p:sp>
        <p:nvSpPr>
          <p:cNvPr id="5" name="正方形/長方形 4">
            <a:extLst>
              <a:ext uri="{FF2B5EF4-FFF2-40B4-BE49-F238E27FC236}">
                <a16:creationId xmlns:a16="http://schemas.microsoft.com/office/drawing/2014/main" id="{DC8F00AE-3B2E-DD99-27F0-3A42E5653C78}"/>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84ADCFB9-A3AA-9F79-7C29-94FA964370BD}"/>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10" name="表 9">
            <a:extLst>
              <a:ext uri="{FF2B5EF4-FFF2-40B4-BE49-F238E27FC236}">
                <a16:creationId xmlns:a16="http://schemas.microsoft.com/office/drawing/2014/main" id="{54348FD8-B29B-C80E-BC62-F427498DB0C4}"/>
              </a:ext>
            </a:extLst>
          </p:cNvPr>
          <p:cNvGraphicFramePr>
            <a:graphicFrameLocks noGrp="1"/>
          </p:cNvGraphicFramePr>
          <p:nvPr/>
        </p:nvGraphicFramePr>
        <p:xfrm>
          <a:off x="704528" y="908720"/>
          <a:ext cx="8640960" cy="5486400"/>
        </p:xfrm>
        <a:graphic>
          <a:graphicData uri="http://schemas.openxmlformats.org/drawingml/2006/table">
            <a:tbl>
              <a:tblPr firstRow="1" bandRow="1">
                <a:tableStyleId>{00A15C55-8517-42AA-B614-E9B94910E393}</a:tableStyleId>
              </a:tblPr>
              <a:tblGrid>
                <a:gridCol w="144016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tblGrid>
              <a:tr h="209478">
                <a:tc>
                  <a:txBody>
                    <a:bodyPr/>
                    <a:lstStyle/>
                    <a:p>
                      <a:pPr algn="ct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核種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半減期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a:t>
                      </a: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号機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a:t>
                      </a: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号機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号機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Xe-133</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5.2d</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4.4×10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19</a:t>
                      </a:r>
                      <a:endParaRPr kumimoji="1" lang="ja-JP" altLang="en-US"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Cs-134</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2.1y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7.1×10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1.8×10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2"/>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Cs-137</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30.0y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5.9×10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7.1×10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Sr-89</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50.5d</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6.8×10</a:t>
                      </a:r>
                      <a:r>
                        <a:rPr kumimoji="1" lang="en-US" altLang="ja-JP" sz="1800" b="0" strike="noStrike"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2.0×10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Sr-90</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29.1y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6.1×10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4.8×10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Te-129m</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33.6d</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7.2×10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3.3×10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8"/>
                  </a:ext>
                </a:extLst>
              </a:tr>
              <a:tr h="209478">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Te-132</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78.2h</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5.7×10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6.4×10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8.8×10</a:t>
                      </a:r>
                      <a:r>
                        <a:rPr kumimoji="1" lang="en-US" altLang="ja-JP" sz="1800" b="0" baseline="3000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10"/>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Pu-238</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87.7y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5.8×10</a:t>
                      </a:r>
                      <a:r>
                        <a:rPr kumimoji="1" lang="en-US" altLang="ja-JP" sz="1800" b="0" strike="noStrike"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1.8×10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1.9×10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16"/>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Pu-239</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24065y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8.6×10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3.1×10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4.0×10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17"/>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Pu-240</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6537y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8.8×10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3.0×10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4.0×10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18"/>
                  </a:ext>
                </a:extLst>
              </a:tr>
              <a:tr h="209478">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Pu-241</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14.4y</a:t>
                      </a:r>
                      <a:endParaRPr kumimoji="1" lang="ja-JP" altLang="en-US" sz="1800" b="0">
                        <a:solidFill>
                          <a:schemeClr val="tx1"/>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3.5×10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1.6×10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1.2×10</a:t>
                      </a:r>
                      <a:r>
                        <a:rPr kumimoji="1" lang="en-US" altLang="ja-JP" sz="1800" b="0" baseline="30000">
                          <a:solidFill>
                            <a:schemeClr val="tx1"/>
                          </a:solidFill>
                          <a:effectLst/>
                          <a:latin typeface="Arial" panose="020B0604020202020204" pitchFamily="34" charset="0"/>
                          <a:ea typeface="BIZ UDPゴシック" panose="020B0400000000000000" pitchFamily="50" charset="-128"/>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19"/>
                  </a:ext>
                </a:extLst>
              </a:tr>
              <a:tr h="209478">
                <a:tc>
                  <a:txBody>
                    <a:bodyPr/>
                    <a:lstStyle/>
                    <a:p>
                      <a:pPr algn="ctr"/>
                      <a:r>
                        <a:rPr kumimoji="1" lang="en-US" altLang="ja-JP" sz="1800" b="1">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I-131</a:t>
                      </a:r>
                      <a:endParaRPr kumimoji="1" lang="ja-JP" altLang="en-US" sz="1800" b="1">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8.0d</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1.2×10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1.4×10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7.0×10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1.6×10</a:t>
                      </a:r>
                      <a:r>
                        <a:rPr kumimoji="1" lang="en-US" altLang="ja-JP" sz="1800" b="0" baseline="3000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84972838"/>
                  </a:ext>
                </a:extLst>
              </a:tr>
              <a:tr h="209478">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I-132</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2.3h</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1.3×10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1800" b="0" baseline="0">
                          <a:effectLst/>
                          <a:highlight>
                            <a:srgbClr val="FFFF00"/>
                          </a:highlight>
                          <a:latin typeface="Arial" panose="020B0604020202020204" pitchFamily="34" charset="0"/>
                          <a:ea typeface="BIZ UDPゴシック" panose="020B0400000000000000" pitchFamily="50" charset="-128"/>
                          <a:cs typeface="Arial" panose="020B0604020202020204" pitchFamily="34" charset="0"/>
                        </a:rPr>
                        <a:t>6.7×10</a:t>
                      </a:r>
                      <a:r>
                        <a:rPr kumimoji="1" lang="en-US" altLang="ja-JP" sz="1800" b="0" baseline="30000">
                          <a:effectLst/>
                          <a:highlight>
                            <a:srgbClr val="FFFF00"/>
                          </a:highlight>
                          <a:latin typeface="Arial" panose="020B0604020202020204" pitchFamily="34" charset="0"/>
                          <a:ea typeface="BIZ UDPゴシック" panose="020B0400000000000000" pitchFamily="50" charset="-128"/>
                          <a:cs typeface="Arial" panose="020B0604020202020204" pitchFamily="34" charset="0"/>
                        </a:rPr>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3.7×10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1.3×10</a:t>
                      </a:r>
                      <a:r>
                        <a:rPr kumimoji="1" lang="en-US" altLang="ja-JP" sz="1800" b="0" baseline="3000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181499334"/>
                  </a:ext>
                </a:extLst>
              </a:tr>
              <a:tr h="209478">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I-133</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20.8h</a:t>
                      </a:r>
                      <a:endParaRPr kumimoji="1" lang="ja-JP" altLang="en-US" sz="1800" b="0">
                        <a:solidFill>
                          <a:srgbClr val="FF0000"/>
                        </a:solidFill>
                        <a:effectLst/>
                        <a:latin typeface="Arial" panose="020B0604020202020204" pitchFamily="34" charset="0"/>
                        <a:ea typeface="BIZ UDPゴシック" panose="020B0400000000000000" pitchFamily="50" charset="-128"/>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1.2×10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2.6×10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effectLst/>
                          <a:latin typeface="Arial" panose="020B0604020202020204" pitchFamily="34" charset="0"/>
                          <a:ea typeface="BIZ UDPゴシック" panose="020B0400000000000000" pitchFamily="50" charset="-128"/>
                          <a:cs typeface="Arial" panose="020B0604020202020204" pitchFamily="34" charset="0"/>
                        </a:rPr>
                        <a:t>4.2×10</a:t>
                      </a:r>
                      <a:r>
                        <a:rPr kumimoji="1" lang="en-US" altLang="ja-JP" sz="1800" b="0" baseline="30000">
                          <a:effectLst/>
                          <a:latin typeface="Arial" panose="020B0604020202020204" pitchFamily="34" charset="0"/>
                          <a:ea typeface="BIZ UDPゴシック" panose="020B0400000000000000" pitchFamily="50" charset="-128"/>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en-US" altLang="ja-JP" sz="1800" b="0" baseline="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4.2×10</a:t>
                      </a:r>
                      <a:r>
                        <a:rPr kumimoji="1" lang="en-US" altLang="ja-JP" sz="1800" b="0" baseline="30000">
                          <a:solidFill>
                            <a:srgbClr val="FF0000"/>
                          </a:solidFill>
                          <a:effectLst/>
                          <a:latin typeface="Arial" panose="020B0604020202020204" pitchFamily="34" charset="0"/>
                          <a:ea typeface="BIZ UDPゴシック" panose="020B0400000000000000" pitchFamily="50" charset="-128"/>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08662639"/>
                  </a:ext>
                </a:extLst>
              </a:tr>
            </a:tbl>
          </a:graphicData>
        </a:graphic>
      </p:graphicFrame>
      <p:sp>
        <p:nvSpPr>
          <p:cNvPr id="11" name="テキスト ボックス 10">
            <a:extLst>
              <a:ext uri="{FF2B5EF4-FFF2-40B4-BE49-F238E27FC236}">
                <a16:creationId xmlns:a16="http://schemas.microsoft.com/office/drawing/2014/main" id="{B52BAA4A-0F72-EC01-2F14-B432C7BEE494}"/>
              </a:ext>
            </a:extLst>
          </p:cNvPr>
          <p:cNvSpPr txBox="1"/>
          <p:nvPr/>
        </p:nvSpPr>
        <p:spPr>
          <a:xfrm>
            <a:off x="1245769" y="6551766"/>
            <a:ext cx="7558479" cy="253916"/>
          </a:xfrm>
          <a:prstGeom prst="rect">
            <a:avLst/>
          </a:prstGeom>
          <a:noFill/>
        </p:spPr>
        <p:txBody>
          <a:bodyPr wrap="none" rtlCol="0">
            <a:spAutoFit/>
          </a:bodyPr>
          <a:lstStyle/>
          <a:p>
            <a:pPr algn="ctr"/>
            <a:r>
              <a:rPr lang="ja-JP" altLang="en-US" sz="1050">
                <a:solidFill>
                  <a:srgbClr val="3A4D5B"/>
                </a:solidFill>
                <a:latin typeface="Arial" panose="020B0604020202020204" pitchFamily="34" charset="0"/>
                <a:ea typeface="BIZ UDPゴシック" panose="020B0400000000000000" pitchFamily="50" charset="-128"/>
                <a:cs typeface="Arial" panose="020B0604020202020204" pitchFamily="34" charset="0"/>
              </a:rPr>
              <a:t>原子力安全に関するＩＡＥＡ閣僚会議に対する日本国政府の報告書－東京電力福島原子力発電所の事故について（添付</a:t>
            </a:r>
            <a:r>
              <a:rPr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Ⅳ-2</a:t>
            </a:r>
            <a:r>
              <a:rPr lang="ja-JP" altLang="en-US" sz="1050">
                <a:solidFill>
                  <a:srgbClr val="3A4D5B"/>
                </a:solidFill>
                <a:latin typeface="Arial" panose="020B0604020202020204" pitchFamily="34" charset="0"/>
                <a:ea typeface="BIZ UDPゴシック" panose="020B0400000000000000" pitchFamily="50" charset="-128"/>
                <a:cs typeface="Arial" panose="020B0604020202020204" pitchFamily="34" charset="0"/>
              </a:rPr>
              <a:t>表</a:t>
            </a:r>
            <a:r>
              <a:rPr lang="en-US" altLang="ja-JP" sz="1050">
                <a:solidFill>
                  <a:srgbClr val="3A4D5B"/>
                </a:solidFill>
                <a:latin typeface="Arial" panose="020B0604020202020204" pitchFamily="34" charset="0"/>
                <a:ea typeface="BIZ UDPゴシック" panose="020B0400000000000000" pitchFamily="50" charset="-128"/>
                <a:cs typeface="Arial" panose="020B0604020202020204" pitchFamily="34" charset="0"/>
              </a:rPr>
              <a:t>5</a:t>
            </a:r>
            <a:r>
              <a:rPr lang="ja-JP" altLang="en-US" sz="1050">
                <a:solidFill>
                  <a:srgbClr val="3A4D5B"/>
                </a:solidFill>
                <a:latin typeface="Arial" panose="020B0604020202020204" pitchFamily="34" charset="0"/>
                <a:ea typeface="BIZ UDPゴシック" panose="020B0400000000000000" pitchFamily="50" charset="-128"/>
                <a:cs typeface="Arial" panose="020B0604020202020204" pitchFamily="34" charset="0"/>
              </a:rPr>
              <a:t>）</a:t>
            </a:r>
            <a:endParaRPr kumimoji="1" lang="ja-JP" altLang="en-US" sz="1050">
              <a:solidFill>
                <a:srgbClr val="3A4D5B"/>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9D03614A-F04E-87BF-0ED9-CBDD7A165D6A}"/>
              </a:ext>
            </a:extLst>
          </p:cNvPr>
          <p:cNvSpPr/>
          <p:nvPr/>
        </p:nvSpPr>
        <p:spPr>
          <a:xfrm>
            <a:off x="704528" y="5301208"/>
            <a:ext cx="8640960" cy="1080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A30E2420-16CB-B764-BAE8-5CDF9BAE9647}"/>
              </a:ext>
            </a:extLst>
          </p:cNvPr>
          <p:cNvSpPr/>
          <p:nvPr/>
        </p:nvSpPr>
        <p:spPr>
          <a:xfrm>
            <a:off x="704528" y="3461173"/>
            <a:ext cx="8640960" cy="372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cxnSp>
        <p:nvCxnSpPr>
          <p:cNvPr id="3" name="直線コネクタ 2">
            <a:extLst>
              <a:ext uri="{FF2B5EF4-FFF2-40B4-BE49-F238E27FC236}">
                <a16:creationId xmlns:a16="http://schemas.microsoft.com/office/drawing/2014/main" id="{43DCA6DE-563C-94B9-5B1D-D1276B116690}"/>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707243"/>
      </p:ext>
    </p:extLst>
  </p:cSld>
  <p:clrMapOvr>
    <a:masterClrMapping/>
  </p:clrMapOvr>
  <mc:AlternateContent xmlns:mc="http://schemas.openxmlformats.org/markup-compatibility/2006" xmlns:p14="http://schemas.microsoft.com/office/powerpoint/2010/main">
    <mc:Choice Requires="p14">
      <p:transition spd="slow" p14:dur="800" advClick="0" advTm="520">
        <p:circle/>
      </p:transition>
    </mc:Choice>
    <mc:Fallback xmlns="">
      <p:transition spd="slow" advClick="0" advTm="52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ACB759-C5F8-0FAD-DED1-E5BB4FADCA4F}"/>
              </a:ext>
            </a:extLst>
          </p:cNvPr>
          <p:cNvPicPr>
            <a:picLocks noChangeAspect="1"/>
          </p:cNvPicPr>
          <p:nvPr/>
        </p:nvPicPr>
        <p:blipFill rotWithShape="1">
          <a:blip r:embed="rId3"/>
          <a:srcRect l="12615" t="9483" r="15491" b="52100"/>
          <a:stretch/>
        </p:blipFill>
        <p:spPr>
          <a:xfrm>
            <a:off x="1047528" y="735088"/>
            <a:ext cx="7953819" cy="5820398"/>
          </a:xfrm>
          <a:prstGeom prst="rect">
            <a:avLst/>
          </a:prstGeom>
        </p:spPr>
      </p:pic>
      <p:sp>
        <p:nvSpPr>
          <p:cNvPr id="4" name="テキスト ボックス 3">
            <a:extLst>
              <a:ext uri="{FF2B5EF4-FFF2-40B4-BE49-F238E27FC236}">
                <a16:creationId xmlns:a16="http://schemas.microsoft.com/office/drawing/2014/main" id="{174A2F07-45FD-3D49-F15A-02F098F67B97}"/>
              </a:ext>
            </a:extLst>
          </p:cNvPr>
          <p:cNvSpPr txBox="1"/>
          <p:nvPr/>
        </p:nvSpPr>
        <p:spPr>
          <a:xfrm>
            <a:off x="704528" y="188640"/>
            <a:ext cx="3531736"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甲状腺がんと線量の関係</a:t>
            </a:r>
          </a:p>
        </p:txBody>
      </p:sp>
      <p:sp>
        <p:nvSpPr>
          <p:cNvPr id="5" name="正方形/長方形 4">
            <a:extLst>
              <a:ext uri="{FF2B5EF4-FFF2-40B4-BE49-F238E27FC236}">
                <a16:creationId xmlns:a16="http://schemas.microsoft.com/office/drawing/2014/main" id="{F751D072-20B3-867A-B5F8-5F298F283F38}"/>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318007E7-5296-0856-D827-2BD57135FC42}"/>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E031B4F-88E5-FFC3-3810-DA9C97C34766}"/>
              </a:ext>
            </a:extLst>
          </p:cNvPr>
          <p:cNvSpPr txBox="1"/>
          <p:nvPr/>
        </p:nvSpPr>
        <p:spPr>
          <a:xfrm>
            <a:off x="660722" y="6536377"/>
            <a:ext cx="8688012" cy="261610"/>
          </a:xfrm>
          <a:prstGeom prst="rect">
            <a:avLst/>
          </a:prstGeom>
          <a:noFill/>
        </p:spPr>
        <p:txBody>
          <a:bodyPr wrap="square" rtlCol="0">
            <a:spAutoFit/>
          </a:bodyPr>
          <a:lstStyle/>
          <a:p>
            <a:pPr algn="ctr"/>
            <a:r>
              <a:rPr lang="ja-JP" altLang="en-US"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（引用）放射線による健康影響等に関する統一的な基礎資料（令和４年度版）</a:t>
            </a:r>
          </a:p>
        </p:txBody>
      </p:sp>
      <p:sp>
        <p:nvSpPr>
          <p:cNvPr id="2" name="フリーフォーム: 図形 1">
            <a:extLst>
              <a:ext uri="{FF2B5EF4-FFF2-40B4-BE49-F238E27FC236}">
                <a16:creationId xmlns:a16="http://schemas.microsoft.com/office/drawing/2014/main" id="{32D6D3FF-2B5E-BF04-8F9F-B6CFD74B1E12}"/>
              </a:ext>
            </a:extLst>
          </p:cNvPr>
          <p:cNvSpPr/>
          <p:nvPr/>
        </p:nvSpPr>
        <p:spPr>
          <a:xfrm>
            <a:off x="2656113" y="4709885"/>
            <a:ext cx="1008743" cy="362551"/>
          </a:xfrm>
          <a:custGeom>
            <a:avLst/>
            <a:gdLst>
              <a:gd name="connsiteX0" fmla="*/ 1082040 w 1082040"/>
              <a:gd name="connsiteY0" fmla="*/ 411480 h 411480"/>
              <a:gd name="connsiteX1" fmla="*/ 1082040 w 1082040"/>
              <a:gd name="connsiteY1" fmla="*/ 0 h 411480"/>
              <a:gd name="connsiteX2" fmla="*/ 0 w 1082040"/>
              <a:gd name="connsiteY2" fmla="*/ 0 h 411480"/>
            </a:gdLst>
            <a:ahLst/>
            <a:cxnLst>
              <a:cxn ang="0">
                <a:pos x="connsiteX0" y="connsiteY0"/>
              </a:cxn>
              <a:cxn ang="0">
                <a:pos x="connsiteX1" y="connsiteY1"/>
              </a:cxn>
              <a:cxn ang="0">
                <a:pos x="connsiteX2" y="connsiteY2"/>
              </a:cxn>
            </a:cxnLst>
            <a:rect l="l" t="t" r="r" b="b"/>
            <a:pathLst>
              <a:path w="1082040" h="411480">
                <a:moveTo>
                  <a:pt x="1082040" y="411480"/>
                </a:moveTo>
                <a:lnTo>
                  <a:pt x="1082040" y="0"/>
                </a:lnTo>
                <a:lnTo>
                  <a:pt x="0" y="0"/>
                </a:lnTo>
              </a:path>
            </a:pathLst>
          </a:custGeom>
          <a:noFill/>
          <a:ln w="38100">
            <a:solidFill>
              <a:srgbClr val="FF0000"/>
            </a:solidFill>
            <a:prstDash val="solid"/>
            <a:headEnd type="none" w="med" len="med"/>
            <a:tailEnd type="arrow" w="med" len="med"/>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8736ECB2-4DC8-50A2-27F8-A2A5D03E31F1}"/>
              </a:ext>
            </a:extLst>
          </p:cNvPr>
          <p:cNvCxnSpPr>
            <a:cxnSpLocks/>
          </p:cNvCxnSpPr>
          <p:nvPr/>
        </p:nvCxnSpPr>
        <p:spPr>
          <a:xfrm flipH="1">
            <a:off x="3728864" y="3717032"/>
            <a:ext cx="360040" cy="144016"/>
          </a:xfrm>
          <a:prstGeom prst="straightConnector1">
            <a:avLst/>
          </a:prstGeom>
          <a:ln w="38100">
            <a:solidFill>
              <a:srgbClr val="FF0000"/>
            </a:solidFill>
            <a:headEnd type="none" w="med" len="med"/>
            <a:tailEnd type="arrow" w="med" len="med"/>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36F0BEF6-6464-F16E-B2F5-022C5F4F3D01}"/>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322063"/>
      </p:ext>
    </p:extLst>
  </p:cSld>
  <p:clrMapOvr>
    <a:masterClrMapping/>
  </p:clrMapOvr>
  <mc:AlternateContent xmlns:mc="http://schemas.openxmlformats.org/markup-compatibility/2006" xmlns:p14="http://schemas.microsoft.com/office/powerpoint/2010/main">
    <mc:Choice Requires="p14">
      <p:transition spd="slow" p14:dur="800" advClick="0" advTm="430">
        <p:circle/>
      </p:transition>
    </mc:Choice>
    <mc:Fallback xmlns="">
      <p:transition spd="slow" advClick="0" advTm="43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7F3382D-33A2-5CDE-E0B5-561538123575}"/>
              </a:ext>
            </a:extLst>
          </p:cNvPr>
          <p:cNvSpPr txBox="1"/>
          <p:nvPr/>
        </p:nvSpPr>
        <p:spPr>
          <a:xfrm>
            <a:off x="704528" y="188640"/>
            <a:ext cx="6165470"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避難集団の被ばく－チョルノービリ原発事故</a:t>
            </a:r>
          </a:p>
        </p:txBody>
      </p:sp>
      <p:sp>
        <p:nvSpPr>
          <p:cNvPr id="5" name="正方形/長方形 4">
            <a:extLst>
              <a:ext uri="{FF2B5EF4-FFF2-40B4-BE49-F238E27FC236}">
                <a16:creationId xmlns:a16="http://schemas.microsoft.com/office/drawing/2014/main" id="{BBA805E0-41F6-7A16-FBBD-BE35DE2CF187}"/>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813B8627-3B78-495B-1DFB-95B0165AB9E0}"/>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FBB3D15C-4D2A-7911-E837-37AC3DC94475}"/>
              </a:ext>
            </a:extLst>
          </p:cNvPr>
          <p:cNvSpPr txBox="1"/>
          <p:nvPr/>
        </p:nvSpPr>
        <p:spPr>
          <a:xfrm>
            <a:off x="660722" y="6536377"/>
            <a:ext cx="8688012" cy="261610"/>
          </a:xfrm>
          <a:prstGeom prst="rect">
            <a:avLst/>
          </a:prstGeom>
          <a:noFill/>
        </p:spPr>
        <p:txBody>
          <a:bodyPr wrap="square" rtlCol="0">
            <a:spAutoFit/>
          </a:bodyPr>
          <a:lstStyle/>
          <a:p>
            <a:pPr algn="ctr"/>
            <a:r>
              <a:rPr lang="ja-JP" altLang="en-US"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（引用）放射線による健康影響等に関する統一的な基礎資料（令和</a:t>
            </a:r>
            <a:r>
              <a:rPr lang="en-US" altLang="ja-JP"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4</a:t>
            </a:r>
            <a:r>
              <a:rPr lang="ja-JP" altLang="en-US"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年度版）</a:t>
            </a:r>
          </a:p>
        </p:txBody>
      </p:sp>
      <p:cxnSp>
        <p:nvCxnSpPr>
          <p:cNvPr id="2" name="直線コネクタ 1">
            <a:extLst>
              <a:ext uri="{FF2B5EF4-FFF2-40B4-BE49-F238E27FC236}">
                <a16:creationId xmlns:a16="http://schemas.microsoft.com/office/drawing/2014/main" id="{2CCA954B-57A4-5774-3BEE-EBABA512A274}"/>
              </a:ext>
            </a:extLst>
          </p:cNvPr>
          <p:cNvCxnSpPr>
            <a:cxnSpLocks/>
          </p:cNvCxnSpPr>
          <p:nvPr/>
        </p:nvCxnSpPr>
        <p:spPr>
          <a:xfrm>
            <a:off x="272480" y="6525344"/>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A9DBBD4B-B2CF-AE26-9F58-504EEDBEDBE4}"/>
              </a:ext>
            </a:extLst>
          </p:cNvPr>
          <p:cNvPicPr>
            <a:picLocks noChangeAspect="1"/>
          </p:cNvPicPr>
          <p:nvPr/>
        </p:nvPicPr>
        <p:blipFill rotWithShape="1">
          <a:blip r:embed="rId3"/>
          <a:srcRect l="12615" t="53150" r="15491" b="6950"/>
          <a:stretch/>
        </p:blipFill>
        <p:spPr>
          <a:xfrm>
            <a:off x="1352030" y="801471"/>
            <a:ext cx="7344816" cy="5582059"/>
          </a:xfrm>
          <a:prstGeom prst="rect">
            <a:avLst/>
          </a:prstGeom>
        </p:spPr>
      </p:pic>
    </p:spTree>
    <p:extLst>
      <p:ext uri="{BB962C8B-B14F-4D97-AF65-F5344CB8AC3E}">
        <p14:creationId xmlns:p14="http://schemas.microsoft.com/office/powerpoint/2010/main" val="1072873460"/>
      </p:ext>
    </p:extLst>
  </p:cSld>
  <p:clrMapOvr>
    <a:masterClrMapping/>
  </p:clrMapOvr>
  <mc:AlternateContent xmlns:mc="http://schemas.openxmlformats.org/markup-compatibility/2006" xmlns:p14="http://schemas.microsoft.com/office/powerpoint/2010/main">
    <mc:Choice Requires="p14">
      <p:transition spd="slow" p14:dur="800" advClick="0" advTm="340">
        <p:circle/>
      </p:transition>
    </mc:Choice>
    <mc:Fallback xmlns="">
      <p:transition spd="slow" advClick="0" advTm="34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E32F4CF-000A-EF27-5CB4-DA7B997733EC}"/>
              </a:ext>
            </a:extLst>
          </p:cNvPr>
          <p:cNvSpPr txBox="1"/>
          <p:nvPr/>
        </p:nvSpPr>
        <p:spPr>
          <a:xfrm>
            <a:off x="704528" y="188640"/>
            <a:ext cx="8965916"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チョルノービリ原発事故と福島第一原発事故の比較（甲状腺線量）</a:t>
            </a:r>
          </a:p>
        </p:txBody>
      </p:sp>
      <p:sp>
        <p:nvSpPr>
          <p:cNvPr id="5" name="正方形/長方形 4">
            <a:extLst>
              <a:ext uri="{FF2B5EF4-FFF2-40B4-BE49-F238E27FC236}">
                <a16:creationId xmlns:a16="http://schemas.microsoft.com/office/drawing/2014/main" id="{AB3EDCFF-81D7-06AF-9F7C-D53AF53B94FD}"/>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F99FC6D2-A57F-05D4-2222-354412A9E2AD}"/>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B9C4BAA-5936-704C-2213-4F456241A65C}"/>
              </a:ext>
            </a:extLst>
          </p:cNvPr>
          <p:cNvSpPr txBox="1"/>
          <p:nvPr/>
        </p:nvSpPr>
        <p:spPr>
          <a:xfrm>
            <a:off x="660722" y="6597352"/>
            <a:ext cx="8688012" cy="261610"/>
          </a:xfrm>
          <a:prstGeom prst="rect">
            <a:avLst/>
          </a:prstGeom>
          <a:noFill/>
        </p:spPr>
        <p:txBody>
          <a:bodyPr wrap="square" rtlCol="0">
            <a:spAutoFit/>
          </a:bodyPr>
          <a:lstStyle/>
          <a:p>
            <a:pPr algn="ctr"/>
            <a:r>
              <a:rPr lang="ja-JP" altLang="en-US"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（引用）放射線による健康影響等に関する統一的な基礎資料（令和</a:t>
            </a:r>
            <a:r>
              <a:rPr lang="en-US" altLang="ja-JP" sz="1100">
                <a:solidFill>
                  <a:srgbClr val="3A4D5B"/>
                </a:solidFill>
                <a:latin typeface="BIZ UDPゴシック" panose="020B0400000000000000" pitchFamily="50" charset="-128"/>
                <a:ea typeface="BIZ UDPゴシック" panose="020B0400000000000000" pitchFamily="50" charset="-128"/>
                <a:cs typeface="Arial" panose="020B0604020202020204" pitchFamily="34" charset="0"/>
              </a:rPr>
              <a:t>5</a:t>
            </a:r>
            <a:r>
              <a:rPr lang="ja-JP" altLang="en-US" sz="1100" i="0">
                <a:solidFill>
                  <a:srgbClr val="3A4D5B"/>
                </a:solidFill>
                <a:effectLst/>
                <a:latin typeface="BIZ UDPゴシック" panose="020B0400000000000000" pitchFamily="50" charset="-128"/>
                <a:ea typeface="BIZ UDPゴシック" panose="020B0400000000000000" pitchFamily="50" charset="-128"/>
                <a:cs typeface="Arial" panose="020B0604020202020204" pitchFamily="34" charset="0"/>
              </a:rPr>
              <a:t>年度版）</a:t>
            </a:r>
          </a:p>
        </p:txBody>
      </p:sp>
      <p:cxnSp>
        <p:nvCxnSpPr>
          <p:cNvPr id="2" name="直線コネクタ 1">
            <a:extLst>
              <a:ext uri="{FF2B5EF4-FFF2-40B4-BE49-F238E27FC236}">
                <a16:creationId xmlns:a16="http://schemas.microsoft.com/office/drawing/2014/main" id="{5BAEE8B6-9E8F-621D-5B13-2376A14B2F77}"/>
              </a:ext>
            </a:extLst>
          </p:cNvPr>
          <p:cNvCxnSpPr>
            <a:cxnSpLocks/>
          </p:cNvCxnSpPr>
          <p:nvPr/>
        </p:nvCxnSpPr>
        <p:spPr>
          <a:xfrm>
            <a:off x="272480" y="6597352"/>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7CB5AEC2-558D-436C-164B-C4AA2F725EC1}"/>
              </a:ext>
            </a:extLst>
          </p:cNvPr>
          <p:cNvPicPr>
            <a:picLocks noChangeAspect="1"/>
          </p:cNvPicPr>
          <p:nvPr/>
        </p:nvPicPr>
        <p:blipFill>
          <a:blip r:embed="rId3"/>
          <a:stretch>
            <a:fillRect/>
          </a:stretch>
        </p:blipFill>
        <p:spPr>
          <a:xfrm>
            <a:off x="1280592" y="764704"/>
            <a:ext cx="7776864" cy="5832648"/>
          </a:xfrm>
          <a:prstGeom prst="rect">
            <a:avLst/>
          </a:prstGeom>
        </p:spPr>
      </p:pic>
    </p:spTree>
    <p:extLst>
      <p:ext uri="{BB962C8B-B14F-4D97-AF65-F5344CB8AC3E}">
        <p14:creationId xmlns:p14="http://schemas.microsoft.com/office/powerpoint/2010/main" val="25726408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0062FDC-A35A-F8F8-CFD0-34A41D73E57C}"/>
              </a:ext>
            </a:extLst>
          </p:cNvPr>
          <p:cNvSpPr txBox="1"/>
          <p:nvPr/>
        </p:nvSpPr>
        <p:spPr>
          <a:xfrm>
            <a:off x="704528" y="188640"/>
            <a:ext cx="6106159"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小児甲状腺被ばくスクリーニング検査の概要</a:t>
            </a:r>
          </a:p>
        </p:txBody>
      </p:sp>
      <p:sp>
        <p:nvSpPr>
          <p:cNvPr id="5" name="正方形/長方形 4">
            <a:extLst>
              <a:ext uri="{FF2B5EF4-FFF2-40B4-BE49-F238E27FC236}">
                <a16:creationId xmlns:a16="http://schemas.microsoft.com/office/drawing/2014/main" id="{964C1EB2-16A1-171F-2494-C6FB591FAEE1}"/>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DE9CDA7F-0F55-BB45-342F-DBD8627B2DF2}"/>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2">
            <a:extLst>
              <a:ext uri="{FF2B5EF4-FFF2-40B4-BE49-F238E27FC236}">
                <a16:creationId xmlns:a16="http://schemas.microsoft.com/office/drawing/2014/main" id="{CF064214-C056-D8F5-AAE3-7F6CC29A01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528" y="2064571"/>
            <a:ext cx="3528577" cy="3374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EA5C83C2-B5E8-1F28-4DDC-BBA32F434B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60" t="1423" r="1212" b="8089"/>
          <a:stretch/>
        </p:blipFill>
        <p:spPr bwMode="auto">
          <a:xfrm>
            <a:off x="4809170" y="2325847"/>
            <a:ext cx="4536504" cy="321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a:extLst>
              <a:ext uri="{FF2B5EF4-FFF2-40B4-BE49-F238E27FC236}">
                <a16:creationId xmlns:a16="http://schemas.microsoft.com/office/drawing/2014/main" id="{180B58FA-E713-D9F9-3A04-BF75F86A11D0}"/>
              </a:ext>
            </a:extLst>
          </p:cNvPr>
          <p:cNvSpPr txBox="1"/>
          <p:nvPr/>
        </p:nvSpPr>
        <p:spPr>
          <a:xfrm>
            <a:off x="5858491" y="5543104"/>
            <a:ext cx="2807179" cy="276999"/>
          </a:xfrm>
          <a:prstGeom prst="rect">
            <a:avLst/>
          </a:prstGeom>
          <a:noFill/>
        </p:spPr>
        <p:txBody>
          <a:bodyPr wrap="none" rtlCol="0">
            <a:spAutoFit/>
          </a:bodyPr>
          <a:lstStyle/>
          <a:p>
            <a:pPr algn="ctr"/>
            <a:r>
              <a:rPr kumimoji="1" lang="en-US" altLang="ja-JP" sz="1200" err="1">
                <a:solidFill>
                  <a:prstClr val="black"/>
                </a:solidFill>
                <a:latin typeface="Arial" panose="020B0604020202020204" pitchFamily="34" charset="0"/>
                <a:ea typeface="BIZ UDPゴシック" panose="020B0400000000000000" pitchFamily="50" charset="-128"/>
                <a:cs typeface="Arial" panose="020B0604020202020204" pitchFamily="34" charset="0"/>
              </a:rPr>
              <a:t>NaI</a:t>
            </a:r>
            <a:r>
              <a:rPr kumimoji="1" lang="en-US" altLang="ja-JP" sz="12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en-US" altLang="ja-JP" sz="1200" err="1">
                <a:solidFill>
                  <a:prstClr val="black"/>
                </a:solidFill>
                <a:latin typeface="Arial" panose="020B0604020202020204" pitchFamily="34" charset="0"/>
                <a:ea typeface="BIZ UDPゴシック" panose="020B0400000000000000" pitchFamily="50" charset="-128"/>
                <a:cs typeface="Arial" panose="020B0604020202020204" pitchFamily="34" charset="0"/>
              </a:rPr>
              <a:t>Tl</a:t>
            </a:r>
            <a:r>
              <a:rPr kumimoji="1" lang="en-US" altLang="ja-JP" sz="12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200">
                <a:solidFill>
                  <a:prstClr val="black"/>
                </a:solidFill>
                <a:latin typeface="Arial" panose="020B0604020202020204" pitchFamily="34" charset="0"/>
                <a:ea typeface="BIZ UDPゴシック" panose="020B0400000000000000" pitchFamily="50" charset="-128"/>
                <a:cs typeface="Arial" panose="020B0604020202020204" pitchFamily="34" charset="0"/>
              </a:rPr>
              <a:t>サーベイメータの正味値（</a:t>
            </a:r>
            <a:r>
              <a:rPr kumimoji="1" lang="en-US" altLang="ja-JP" sz="1200">
                <a:solidFill>
                  <a:prstClr val="black"/>
                </a:solidFill>
                <a:latin typeface="Arial" panose="020B0604020202020204" pitchFamily="34" charset="0"/>
                <a:ea typeface="BIZ UDPゴシック" panose="020B0400000000000000" pitchFamily="50" charset="-128"/>
                <a:cs typeface="Arial" panose="020B0604020202020204" pitchFamily="34" charset="0"/>
              </a:rPr>
              <a:t>µ</a:t>
            </a:r>
            <a:r>
              <a:rPr kumimoji="1" lang="en-US" altLang="ja-JP" sz="1200" err="1">
                <a:solidFill>
                  <a:prstClr val="black"/>
                </a:solidFill>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200">
                <a:solidFill>
                  <a:prstClr val="black"/>
                </a:solidFill>
                <a:latin typeface="Arial" panose="020B0604020202020204" pitchFamily="34" charset="0"/>
                <a:ea typeface="BIZ UDPゴシック" panose="020B0400000000000000" pitchFamily="50" charset="-128"/>
                <a:cs typeface="Arial" panose="020B0604020202020204" pitchFamily="34" charset="0"/>
              </a:rPr>
              <a:t>/h</a:t>
            </a:r>
            <a:r>
              <a:rPr kumimoji="1" lang="ja-JP" altLang="en-US" sz="1200">
                <a:solidFill>
                  <a:prstClr val="black"/>
                </a:solidFill>
                <a:latin typeface="Arial" panose="020B0604020202020204" pitchFamily="34" charset="0"/>
                <a:ea typeface="BIZ UDPゴシック" panose="020B0400000000000000" pitchFamily="50" charset="-128"/>
                <a:cs typeface="Arial" panose="020B0604020202020204" pitchFamily="34" charset="0"/>
              </a:rPr>
              <a:t>）</a:t>
            </a:r>
          </a:p>
        </p:txBody>
      </p:sp>
      <p:sp>
        <p:nvSpPr>
          <p:cNvPr id="10" name="テキスト ボックス 9">
            <a:extLst>
              <a:ext uri="{FF2B5EF4-FFF2-40B4-BE49-F238E27FC236}">
                <a16:creationId xmlns:a16="http://schemas.microsoft.com/office/drawing/2014/main" id="{93B4BC03-D686-1244-4D88-BDB4FA551B94}"/>
              </a:ext>
            </a:extLst>
          </p:cNvPr>
          <p:cNvSpPr txBox="1"/>
          <p:nvPr/>
        </p:nvSpPr>
        <p:spPr>
          <a:xfrm>
            <a:off x="4953185" y="2064571"/>
            <a:ext cx="492444" cy="276999"/>
          </a:xfrm>
          <a:prstGeom prst="rect">
            <a:avLst/>
          </a:prstGeom>
          <a:noFill/>
        </p:spPr>
        <p:txBody>
          <a:bodyPr wrap="none" rtlCol="0">
            <a:spAutoFit/>
          </a:bodyPr>
          <a:lstStyle/>
          <a:p>
            <a:pPr algn="ctr"/>
            <a:r>
              <a:rPr kumimoji="1" lang="ja-JP" altLang="en-US" sz="1200">
                <a:solidFill>
                  <a:prstClr val="black"/>
                </a:solidFill>
                <a:latin typeface="Arial" panose="020B0604020202020204" pitchFamily="34" charset="0"/>
                <a:ea typeface="BIZ UDPゴシック" panose="020B0400000000000000" pitchFamily="50" charset="-128"/>
                <a:cs typeface="Arial" panose="020B0604020202020204" pitchFamily="34" charset="0"/>
              </a:rPr>
              <a:t>人数</a:t>
            </a:r>
          </a:p>
        </p:txBody>
      </p:sp>
      <p:sp>
        <p:nvSpPr>
          <p:cNvPr id="11" name="テキスト ボックス 10">
            <a:extLst>
              <a:ext uri="{FF2B5EF4-FFF2-40B4-BE49-F238E27FC236}">
                <a16:creationId xmlns:a16="http://schemas.microsoft.com/office/drawing/2014/main" id="{408B18BD-4670-3780-CF5F-C460E93C3B33}"/>
              </a:ext>
            </a:extLst>
          </p:cNvPr>
          <p:cNvSpPr txBox="1"/>
          <p:nvPr/>
        </p:nvSpPr>
        <p:spPr>
          <a:xfrm>
            <a:off x="7453810" y="4137995"/>
            <a:ext cx="1765227" cy="246221"/>
          </a:xfrm>
          <a:prstGeom prst="rect">
            <a:avLst/>
          </a:prstGeom>
          <a:noFill/>
        </p:spPr>
        <p:txBody>
          <a:bodyPr wrap="none" rtlCol="0">
            <a:spAutoFit/>
          </a:bodyPr>
          <a:lstStyle/>
          <a:p>
            <a:pPr algn="ctr"/>
            <a:r>
              <a:rPr kumimoji="1" lang="en-US" altLang="ja-JP" sz="1000">
                <a:solidFill>
                  <a:prstClr val="black"/>
                </a:solidFill>
                <a:latin typeface="Arial" panose="020B0604020202020204" pitchFamily="34" charset="0"/>
                <a:ea typeface="BIZ UDPゴシック" panose="020B0400000000000000" pitchFamily="50" charset="-128"/>
                <a:cs typeface="Arial" panose="020B0604020202020204" pitchFamily="34" charset="0"/>
              </a:rPr>
              <a:t>Hosokawa et al. REM 2013.</a:t>
            </a:r>
            <a:endParaRPr kumimoji="1" lang="ja-JP" altLang="en-US" sz="1000">
              <a:solidFill>
                <a:prstClr val="black"/>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4D64BDF7-0AD1-B638-F2ED-2312B97D7552}"/>
              </a:ext>
            </a:extLst>
          </p:cNvPr>
          <p:cNvSpPr txBox="1"/>
          <p:nvPr/>
        </p:nvSpPr>
        <p:spPr>
          <a:xfrm>
            <a:off x="5673080" y="1916832"/>
            <a:ext cx="3762568" cy="307777"/>
          </a:xfrm>
          <a:prstGeom prst="rect">
            <a:avLst/>
          </a:prstGeom>
          <a:solidFill>
            <a:srgbClr val="A5A5A5">
              <a:lumMod val="20000"/>
              <a:lumOff val="80000"/>
            </a:srgbClr>
          </a:solidFill>
          <a:ln w="12700" cap="flat" cmpd="sng" algn="ctr">
            <a:solidFill>
              <a:srgbClr val="A5A5A5"/>
            </a:solid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正味値＝頸部での線量率</a:t>
            </a:r>
            <a:r>
              <a:rPr kumimoji="1" lang="ja-JP" altLang="en-US" sz="1400" kern="0">
                <a:solidFill>
                  <a:prstClr val="black"/>
                </a:solidFill>
                <a:latin typeface="Arial" panose="020B0604020202020204" pitchFamily="34" charset="0"/>
                <a:ea typeface="BIZ UDPゴシック" panose="020B0400000000000000" pitchFamily="50" charset="-128"/>
                <a:cs typeface="Arial" panose="020B0604020202020204" pitchFamily="34" charset="0"/>
              </a:rPr>
              <a:t>－</a:t>
            </a:r>
            <a:r>
              <a:rPr kumimoji="1" lang="ja-JP" altLang="en-US" sz="14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体幹部での線量率</a:t>
            </a:r>
          </a:p>
        </p:txBody>
      </p:sp>
      <p:sp>
        <p:nvSpPr>
          <p:cNvPr id="13" name="角丸四角形 11">
            <a:extLst>
              <a:ext uri="{FF2B5EF4-FFF2-40B4-BE49-F238E27FC236}">
                <a16:creationId xmlns:a16="http://schemas.microsoft.com/office/drawing/2014/main" id="{67CB21E8-BA41-2683-2D91-4606FD214048}"/>
              </a:ext>
            </a:extLst>
          </p:cNvPr>
          <p:cNvSpPr/>
          <p:nvPr/>
        </p:nvSpPr>
        <p:spPr>
          <a:xfrm>
            <a:off x="704713" y="836712"/>
            <a:ext cx="8640960" cy="1008112"/>
          </a:xfrm>
          <a:prstGeom prst="roundRect">
            <a:avLst>
              <a:gd name="adj" fmla="val 7009"/>
            </a:avLst>
          </a:prstGeom>
          <a:solidFill>
            <a:srgbClr val="FFC000">
              <a:lumMod val="20000"/>
              <a:lumOff val="80000"/>
            </a:srgbClr>
          </a:solidFill>
          <a:ln w="19050" cap="flat" cmpd="sng" algn="ctr">
            <a:solidFill>
              <a:srgbClr val="FFC000"/>
            </a:solid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川俣町，いわき市，飯舘村の</a:t>
            </a:r>
            <a:r>
              <a:rPr kumimoji="1" lang="en-US" altLang="ja-JP"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3</a:t>
            </a: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市町村にて，</a:t>
            </a:r>
            <a:r>
              <a:rPr kumimoji="1" lang="en-US" altLang="ja-JP"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1,080</a:t>
            </a: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名の子ども（</a:t>
            </a:r>
            <a:r>
              <a:rPr kumimoji="1" lang="en-US" altLang="ja-JP"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15</a:t>
            </a: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歳以下）の甲状腺中ヨウ素（</a:t>
            </a:r>
            <a:r>
              <a:rPr kumimoji="1" lang="en-US" altLang="ja-JP" sz="1800" b="0" i="0" u="none" strike="noStrike" kern="0" cap="none" spc="0" normalizeH="0" baseline="3000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131</a:t>
            </a:r>
            <a:r>
              <a:rPr kumimoji="1" lang="en-US" altLang="ja-JP"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I</a:t>
            </a: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）の測定が原子力災害現地対策本部により実施。</a:t>
            </a:r>
            <a:endParaRPr kumimoji="1" lang="en-US" altLang="ja-JP"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全員スクリーニングレベル</a:t>
            </a:r>
            <a:r>
              <a:rPr kumimoji="1" lang="ja-JP" altLang="en-US"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en-US" altLang="ja-JP"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0.2</a:t>
            </a:r>
            <a:r>
              <a:rPr kumimoji="1" lang="ja-JP" altLang="en-US"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µ</a:t>
            </a:r>
            <a:r>
              <a:rPr kumimoji="1" lang="en-US" altLang="ja-JP" sz="1800" b="1" i="0" u="none" strike="noStrike" kern="0" cap="none" spc="0" normalizeH="0" baseline="0" noProof="0" err="1">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Sv</a:t>
            </a:r>
            <a:r>
              <a:rPr kumimoji="1" lang="en-US" altLang="ja-JP"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/h</a:t>
            </a:r>
            <a:r>
              <a:rPr kumimoji="1" lang="ja-JP" altLang="en-US"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a:t>
            </a:r>
            <a:r>
              <a:rPr kumimoji="1" lang="ja-JP" altLang="en-US" sz="1800" b="0" i="0" u="none" strike="noStrike" kern="0" cap="none" spc="0" normalizeH="0" baseline="0" noProof="0">
                <a:ln>
                  <a:noFill/>
                </a:ln>
                <a:solidFill>
                  <a:prstClr val="black"/>
                </a:solidFill>
                <a:effectLst/>
                <a:uLnTx/>
                <a:uFillTx/>
                <a:latin typeface="Arial" panose="020B0604020202020204" pitchFamily="34" charset="0"/>
                <a:ea typeface="BIZ UDPゴシック" panose="020B0400000000000000" pitchFamily="50" charset="-128"/>
                <a:cs typeface="Arial" panose="020B0604020202020204" pitchFamily="34" charset="0"/>
              </a:rPr>
              <a:t>未満⇒</a:t>
            </a:r>
            <a:r>
              <a:rPr kumimoji="1" lang="ja-JP" altLang="en-US"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甲状腺等価線量</a:t>
            </a:r>
            <a:r>
              <a:rPr kumimoji="1" lang="en-US" altLang="ja-JP"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100mSv</a:t>
            </a:r>
            <a:r>
              <a:rPr kumimoji="1" lang="ja-JP" altLang="en-US" sz="1800" b="1" i="0" u="none" strike="noStrike" kern="0" cap="none" spc="0" normalizeH="0" baseline="0" noProof="0">
                <a:ln>
                  <a:noFill/>
                </a:ln>
                <a:solidFill>
                  <a:srgbClr val="FF0000"/>
                </a:solidFill>
                <a:effectLst/>
                <a:uLnTx/>
                <a:uFillTx/>
                <a:latin typeface="Arial" panose="020B0604020202020204" pitchFamily="34" charset="0"/>
                <a:ea typeface="BIZ UDPゴシック" panose="020B0400000000000000" pitchFamily="50" charset="-128"/>
                <a:cs typeface="Arial" panose="020B0604020202020204" pitchFamily="34" charset="0"/>
              </a:rPr>
              <a:t>未満</a:t>
            </a:r>
          </a:p>
        </p:txBody>
      </p:sp>
      <p:pic>
        <p:nvPicPr>
          <p:cNvPr id="14" name="Picture 2">
            <a:extLst>
              <a:ext uri="{FF2B5EF4-FFF2-40B4-BE49-F238E27FC236}">
                <a16:creationId xmlns:a16="http://schemas.microsoft.com/office/drawing/2014/main" id="{0381A1AF-2580-D150-230D-8CE33315F814}"/>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a:ext>
            </a:extLst>
          </a:blip>
          <a:srcRect/>
          <a:stretch/>
        </p:blipFill>
        <p:spPr bwMode="auto">
          <a:xfrm>
            <a:off x="7255104" y="2466695"/>
            <a:ext cx="2162635" cy="167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a:extLst>
              <a:ext uri="{FF2B5EF4-FFF2-40B4-BE49-F238E27FC236}">
                <a16:creationId xmlns:a16="http://schemas.microsoft.com/office/drawing/2014/main" id="{FC9DE8EF-B0CE-C62A-8A0F-A50FCBF691DE}"/>
              </a:ext>
            </a:extLst>
          </p:cNvPr>
          <p:cNvSpPr txBox="1"/>
          <p:nvPr/>
        </p:nvSpPr>
        <p:spPr>
          <a:xfrm>
            <a:off x="416496" y="5805264"/>
            <a:ext cx="9217024" cy="738664"/>
          </a:xfrm>
          <a:prstGeom prst="rect">
            <a:avLst/>
          </a:prstGeom>
          <a:noFill/>
        </p:spPr>
        <p:txBody>
          <a:bodyPr wrap="square" rtlCol="0">
            <a:spAutoFit/>
          </a:bodyPr>
          <a:lstStyle/>
          <a:p>
            <a:pPr marL="285750" indent="-285750" algn="just">
              <a:buFont typeface="Wingdings" panose="05000000000000000000" pitchFamily="2" charset="2"/>
              <a:buChar char="Ø"/>
            </a:pPr>
            <a:r>
              <a:rPr kumimoji="1" lang="ja-JP" altLang="en-US" sz="1400">
                <a:solidFill>
                  <a:srgbClr val="70AD47">
                    <a:lumMod val="75000"/>
                  </a:srgbClr>
                </a:solidFill>
                <a:latin typeface="Arial" panose="020B0604020202020204" pitchFamily="34" charset="0"/>
                <a:ea typeface="BIZ UDPゴシック" panose="020B0400000000000000" pitchFamily="50" charset="-128"/>
                <a:cs typeface="Arial" panose="020B0604020202020204" pitchFamily="34" charset="0"/>
              </a:rPr>
              <a:t>スクリーニングを目的とした簡易検査であったが，甲状腺中ヨウ素の実測データが他に殆ど得られなかったために福島住民の初期内部被ばくの線量再構築の基礎とされた。被検者の</a:t>
            </a:r>
            <a:r>
              <a:rPr kumimoji="1" lang="ja-JP" altLang="en-US" sz="1400">
                <a:solidFill>
                  <a:srgbClr val="FF0000"/>
                </a:solidFill>
                <a:latin typeface="Arial" panose="020B0604020202020204" pitchFamily="34" charset="0"/>
                <a:ea typeface="BIZ UDPゴシック" panose="020B0400000000000000" pitchFamily="50" charset="-128"/>
                <a:cs typeface="Arial" panose="020B0604020202020204" pitchFamily="34" charset="0"/>
              </a:rPr>
              <a:t>約半数が正味値</a:t>
            </a:r>
            <a:r>
              <a:rPr kumimoji="1" lang="en-US" altLang="ja-JP" sz="1400">
                <a:solidFill>
                  <a:srgbClr val="FF0000"/>
                </a:solidFill>
                <a:latin typeface="Arial" panose="020B0604020202020204" pitchFamily="34" charset="0"/>
                <a:ea typeface="BIZ UDPゴシック" panose="020B0400000000000000" pitchFamily="50" charset="-128"/>
                <a:cs typeface="Arial" panose="020B0604020202020204" pitchFamily="34" charset="0"/>
              </a:rPr>
              <a:t>0</a:t>
            </a:r>
            <a:r>
              <a:rPr kumimoji="1" lang="ja-JP" altLang="en-US" sz="1400">
                <a:solidFill>
                  <a:srgbClr val="70AD47">
                    <a:lumMod val="75000"/>
                  </a:srgbClr>
                </a:solidFill>
                <a:latin typeface="Arial" panose="020B0604020202020204" pitchFamily="34" charset="0"/>
                <a:ea typeface="BIZ UDPゴシック" panose="020B0400000000000000" pitchFamily="50" charset="-128"/>
                <a:cs typeface="Arial" panose="020B0604020202020204" pitchFamily="34" charset="0"/>
              </a:rPr>
              <a:t>であり，甲状腺被ばく線量は総じて低いことが確認されたものの，</a:t>
            </a:r>
            <a:r>
              <a:rPr kumimoji="1" lang="ja-JP" altLang="en-US" sz="1400">
                <a:solidFill>
                  <a:srgbClr val="FF0000"/>
                </a:solidFill>
                <a:latin typeface="Arial" panose="020B0604020202020204" pitchFamily="34" charset="0"/>
                <a:ea typeface="BIZ UDPゴシック" panose="020B0400000000000000" pitchFamily="50" charset="-128"/>
                <a:cs typeface="Arial" panose="020B0604020202020204" pitchFamily="34" charset="0"/>
              </a:rPr>
              <a:t>正確な線量測定及び評価には課題を残した。</a:t>
            </a:r>
          </a:p>
        </p:txBody>
      </p:sp>
      <p:sp>
        <p:nvSpPr>
          <p:cNvPr id="16" name="フリーフォーム: 図形 15">
            <a:extLst>
              <a:ext uri="{FF2B5EF4-FFF2-40B4-BE49-F238E27FC236}">
                <a16:creationId xmlns:a16="http://schemas.microsoft.com/office/drawing/2014/main" id="{42D695D4-D9F2-5530-CEBC-4101EB4E1088}"/>
              </a:ext>
            </a:extLst>
          </p:cNvPr>
          <p:cNvSpPr/>
          <p:nvPr/>
        </p:nvSpPr>
        <p:spPr>
          <a:xfrm>
            <a:off x="1859533" y="2425681"/>
            <a:ext cx="644525" cy="650875"/>
          </a:xfrm>
          <a:custGeom>
            <a:avLst/>
            <a:gdLst>
              <a:gd name="connsiteX0" fmla="*/ 57150 w 644525"/>
              <a:gd name="connsiteY0" fmla="*/ 225425 h 650875"/>
              <a:gd name="connsiteX1" fmla="*/ 101600 w 644525"/>
              <a:gd name="connsiteY1" fmla="*/ 82550 h 650875"/>
              <a:gd name="connsiteX2" fmla="*/ 130175 w 644525"/>
              <a:gd name="connsiteY2" fmla="*/ 69850 h 650875"/>
              <a:gd name="connsiteX3" fmla="*/ 152400 w 644525"/>
              <a:gd name="connsiteY3" fmla="*/ 69850 h 650875"/>
              <a:gd name="connsiteX4" fmla="*/ 219075 w 644525"/>
              <a:gd name="connsiteY4" fmla="*/ 28575 h 650875"/>
              <a:gd name="connsiteX5" fmla="*/ 238125 w 644525"/>
              <a:gd name="connsiteY5" fmla="*/ 28575 h 650875"/>
              <a:gd name="connsiteX6" fmla="*/ 320675 w 644525"/>
              <a:gd name="connsiteY6" fmla="*/ 31750 h 650875"/>
              <a:gd name="connsiteX7" fmla="*/ 339725 w 644525"/>
              <a:gd name="connsiteY7" fmla="*/ 31750 h 650875"/>
              <a:gd name="connsiteX8" fmla="*/ 361950 w 644525"/>
              <a:gd name="connsiteY8" fmla="*/ 3175 h 650875"/>
              <a:gd name="connsiteX9" fmla="*/ 400050 w 644525"/>
              <a:gd name="connsiteY9" fmla="*/ 0 h 650875"/>
              <a:gd name="connsiteX10" fmla="*/ 457200 w 644525"/>
              <a:gd name="connsiteY10" fmla="*/ 0 h 650875"/>
              <a:gd name="connsiteX11" fmla="*/ 571500 w 644525"/>
              <a:gd name="connsiteY11" fmla="*/ 50800 h 650875"/>
              <a:gd name="connsiteX12" fmla="*/ 644525 w 644525"/>
              <a:gd name="connsiteY12" fmla="*/ 82550 h 650875"/>
              <a:gd name="connsiteX13" fmla="*/ 628650 w 644525"/>
              <a:gd name="connsiteY13" fmla="*/ 146050 h 650875"/>
              <a:gd name="connsiteX14" fmla="*/ 603250 w 644525"/>
              <a:gd name="connsiteY14" fmla="*/ 161925 h 650875"/>
              <a:gd name="connsiteX15" fmla="*/ 546100 w 644525"/>
              <a:gd name="connsiteY15" fmla="*/ 177800 h 650875"/>
              <a:gd name="connsiteX16" fmla="*/ 504825 w 644525"/>
              <a:gd name="connsiteY16" fmla="*/ 209550 h 650875"/>
              <a:gd name="connsiteX17" fmla="*/ 542925 w 644525"/>
              <a:gd name="connsiteY17" fmla="*/ 225425 h 650875"/>
              <a:gd name="connsiteX18" fmla="*/ 558800 w 644525"/>
              <a:gd name="connsiteY18" fmla="*/ 241300 h 650875"/>
              <a:gd name="connsiteX19" fmla="*/ 542925 w 644525"/>
              <a:gd name="connsiteY19" fmla="*/ 276225 h 650875"/>
              <a:gd name="connsiteX20" fmla="*/ 552450 w 644525"/>
              <a:gd name="connsiteY20" fmla="*/ 317500 h 650875"/>
              <a:gd name="connsiteX21" fmla="*/ 565150 w 644525"/>
              <a:gd name="connsiteY21" fmla="*/ 336550 h 650875"/>
              <a:gd name="connsiteX22" fmla="*/ 565150 w 644525"/>
              <a:gd name="connsiteY22" fmla="*/ 349250 h 650875"/>
              <a:gd name="connsiteX23" fmla="*/ 565150 w 644525"/>
              <a:gd name="connsiteY23" fmla="*/ 377825 h 650875"/>
              <a:gd name="connsiteX24" fmla="*/ 574675 w 644525"/>
              <a:gd name="connsiteY24" fmla="*/ 400050 h 650875"/>
              <a:gd name="connsiteX25" fmla="*/ 574675 w 644525"/>
              <a:gd name="connsiteY25" fmla="*/ 444500 h 650875"/>
              <a:gd name="connsiteX26" fmla="*/ 593725 w 644525"/>
              <a:gd name="connsiteY26" fmla="*/ 476250 h 650875"/>
              <a:gd name="connsiteX27" fmla="*/ 590550 w 644525"/>
              <a:gd name="connsiteY27" fmla="*/ 508000 h 650875"/>
              <a:gd name="connsiteX28" fmla="*/ 571500 w 644525"/>
              <a:gd name="connsiteY28" fmla="*/ 530225 h 650875"/>
              <a:gd name="connsiteX29" fmla="*/ 549275 w 644525"/>
              <a:gd name="connsiteY29" fmla="*/ 555625 h 650875"/>
              <a:gd name="connsiteX30" fmla="*/ 536575 w 644525"/>
              <a:gd name="connsiteY30" fmla="*/ 606425 h 650875"/>
              <a:gd name="connsiteX31" fmla="*/ 476250 w 644525"/>
              <a:gd name="connsiteY31" fmla="*/ 625475 h 650875"/>
              <a:gd name="connsiteX32" fmla="*/ 425450 w 644525"/>
              <a:gd name="connsiteY32" fmla="*/ 650875 h 650875"/>
              <a:gd name="connsiteX33" fmla="*/ 374650 w 644525"/>
              <a:gd name="connsiteY33" fmla="*/ 631825 h 650875"/>
              <a:gd name="connsiteX34" fmla="*/ 330200 w 644525"/>
              <a:gd name="connsiteY34" fmla="*/ 631825 h 650875"/>
              <a:gd name="connsiteX35" fmla="*/ 288925 w 644525"/>
              <a:gd name="connsiteY35" fmla="*/ 631825 h 650875"/>
              <a:gd name="connsiteX36" fmla="*/ 247650 w 644525"/>
              <a:gd name="connsiteY36" fmla="*/ 631825 h 650875"/>
              <a:gd name="connsiteX37" fmla="*/ 196850 w 644525"/>
              <a:gd name="connsiteY37" fmla="*/ 619125 h 650875"/>
              <a:gd name="connsiteX38" fmla="*/ 165100 w 644525"/>
              <a:gd name="connsiteY38" fmla="*/ 596900 h 650875"/>
              <a:gd name="connsiteX39" fmla="*/ 139700 w 644525"/>
              <a:gd name="connsiteY39" fmla="*/ 565150 h 650875"/>
              <a:gd name="connsiteX40" fmla="*/ 92075 w 644525"/>
              <a:gd name="connsiteY40" fmla="*/ 527050 h 650875"/>
              <a:gd name="connsiteX41" fmla="*/ 63500 w 644525"/>
              <a:gd name="connsiteY41" fmla="*/ 476250 h 650875"/>
              <a:gd name="connsiteX42" fmla="*/ 60325 w 644525"/>
              <a:gd name="connsiteY42" fmla="*/ 415925 h 650875"/>
              <a:gd name="connsiteX43" fmla="*/ 57150 w 644525"/>
              <a:gd name="connsiteY43" fmla="*/ 371475 h 650875"/>
              <a:gd name="connsiteX44" fmla="*/ 57150 w 644525"/>
              <a:gd name="connsiteY44" fmla="*/ 342900 h 650875"/>
              <a:gd name="connsiteX45" fmla="*/ 57150 w 644525"/>
              <a:gd name="connsiteY45" fmla="*/ 320675 h 650875"/>
              <a:gd name="connsiteX46" fmla="*/ 50800 w 644525"/>
              <a:gd name="connsiteY46" fmla="*/ 307975 h 650875"/>
              <a:gd name="connsiteX47" fmla="*/ 25400 w 644525"/>
              <a:gd name="connsiteY47" fmla="*/ 276225 h 650875"/>
              <a:gd name="connsiteX48" fmla="*/ 3175 w 644525"/>
              <a:gd name="connsiteY48" fmla="*/ 276225 h 650875"/>
              <a:gd name="connsiteX49" fmla="*/ 0 w 644525"/>
              <a:gd name="connsiteY49" fmla="*/ 250825 h 650875"/>
              <a:gd name="connsiteX50" fmla="*/ 57150 w 644525"/>
              <a:gd name="connsiteY50" fmla="*/ 225425 h 65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44525" h="650875">
                <a:moveTo>
                  <a:pt x="57150" y="225425"/>
                </a:moveTo>
                <a:lnTo>
                  <a:pt x="101600" y="82550"/>
                </a:lnTo>
                <a:lnTo>
                  <a:pt x="130175" y="69850"/>
                </a:lnTo>
                <a:lnTo>
                  <a:pt x="152400" y="69850"/>
                </a:lnTo>
                <a:lnTo>
                  <a:pt x="219075" y="28575"/>
                </a:lnTo>
                <a:lnTo>
                  <a:pt x="238125" y="28575"/>
                </a:lnTo>
                <a:lnTo>
                  <a:pt x="320675" y="31750"/>
                </a:lnTo>
                <a:lnTo>
                  <a:pt x="339725" y="31750"/>
                </a:lnTo>
                <a:lnTo>
                  <a:pt x="361950" y="3175"/>
                </a:lnTo>
                <a:lnTo>
                  <a:pt x="400050" y="0"/>
                </a:lnTo>
                <a:lnTo>
                  <a:pt x="457200" y="0"/>
                </a:lnTo>
                <a:lnTo>
                  <a:pt x="571500" y="50800"/>
                </a:lnTo>
                <a:lnTo>
                  <a:pt x="644525" y="82550"/>
                </a:lnTo>
                <a:lnTo>
                  <a:pt x="628650" y="146050"/>
                </a:lnTo>
                <a:lnTo>
                  <a:pt x="603250" y="161925"/>
                </a:lnTo>
                <a:lnTo>
                  <a:pt x="546100" y="177800"/>
                </a:lnTo>
                <a:lnTo>
                  <a:pt x="504825" y="209550"/>
                </a:lnTo>
                <a:lnTo>
                  <a:pt x="542925" y="225425"/>
                </a:lnTo>
                <a:lnTo>
                  <a:pt x="558800" y="241300"/>
                </a:lnTo>
                <a:lnTo>
                  <a:pt x="542925" y="276225"/>
                </a:lnTo>
                <a:lnTo>
                  <a:pt x="552450" y="317500"/>
                </a:lnTo>
                <a:lnTo>
                  <a:pt x="565150" y="336550"/>
                </a:lnTo>
                <a:lnTo>
                  <a:pt x="565150" y="349250"/>
                </a:lnTo>
                <a:lnTo>
                  <a:pt x="565150" y="377825"/>
                </a:lnTo>
                <a:lnTo>
                  <a:pt x="574675" y="400050"/>
                </a:lnTo>
                <a:lnTo>
                  <a:pt x="574675" y="444500"/>
                </a:lnTo>
                <a:lnTo>
                  <a:pt x="593725" y="476250"/>
                </a:lnTo>
                <a:lnTo>
                  <a:pt x="590550" y="508000"/>
                </a:lnTo>
                <a:lnTo>
                  <a:pt x="571500" y="530225"/>
                </a:lnTo>
                <a:lnTo>
                  <a:pt x="549275" y="555625"/>
                </a:lnTo>
                <a:lnTo>
                  <a:pt x="536575" y="606425"/>
                </a:lnTo>
                <a:lnTo>
                  <a:pt x="476250" y="625475"/>
                </a:lnTo>
                <a:lnTo>
                  <a:pt x="425450" y="650875"/>
                </a:lnTo>
                <a:lnTo>
                  <a:pt x="374650" y="631825"/>
                </a:lnTo>
                <a:lnTo>
                  <a:pt x="330200" y="631825"/>
                </a:lnTo>
                <a:lnTo>
                  <a:pt x="288925" y="631825"/>
                </a:lnTo>
                <a:lnTo>
                  <a:pt x="247650" y="631825"/>
                </a:lnTo>
                <a:lnTo>
                  <a:pt x="196850" y="619125"/>
                </a:lnTo>
                <a:lnTo>
                  <a:pt x="165100" y="596900"/>
                </a:lnTo>
                <a:lnTo>
                  <a:pt x="139700" y="565150"/>
                </a:lnTo>
                <a:lnTo>
                  <a:pt x="92075" y="527050"/>
                </a:lnTo>
                <a:lnTo>
                  <a:pt x="63500" y="476250"/>
                </a:lnTo>
                <a:lnTo>
                  <a:pt x="60325" y="415925"/>
                </a:lnTo>
                <a:lnTo>
                  <a:pt x="57150" y="371475"/>
                </a:lnTo>
                <a:lnTo>
                  <a:pt x="57150" y="342900"/>
                </a:lnTo>
                <a:lnTo>
                  <a:pt x="57150" y="320675"/>
                </a:lnTo>
                <a:lnTo>
                  <a:pt x="50800" y="307975"/>
                </a:lnTo>
                <a:lnTo>
                  <a:pt x="25400" y="276225"/>
                </a:lnTo>
                <a:lnTo>
                  <a:pt x="3175" y="276225"/>
                </a:lnTo>
                <a:lnTo>
                  <a:pt x="0" y="250825"/>
                </a:lnTo>
                <a:lnTo>
                  <a:pt x="57150" y="225425"/>
                </a:lnTo>
                <a:close/>
              </a:path>
            </a:pathLst>
          </a:custGeom>
          <a:solidFill>
            <a:schemeClr val="accent2">
              <a:alpha val="3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D15A13D0-DAC2-24F8-71FA-4F2BCCB7D67E}"/>
              </a:ext>
            </a:extLst>
          </p:cNvPr>
          <p:cNvSpPr/>
          <p:nvPr/>
        </p:nvSpPr>
        <p:spPr>
          <a:xfrm>
            <a:off x="1496616" y="2594298"/>
            <a:ext cx="596900" cy="625475"/>
          </a:xfrm>
          <a:custGeom>
            <a:avLst/>
            <a:gdLst>
              <a:gd name="connsiteX0" fmla="*/ 409575 w 596900"/>
              <a:gd name="connsiteY0" fmla="*/ 6350 h 625475"/>
              <a:gd name="connsiteX1" fmla="*/ 393700 w 596900"/>
              <a:gd name="connsiteY1" fmla="*/ 53975 h 625475"/>
              <a:gd name="connsiteX2" fmla="*/ 368300 w 596900"/>
              <a:gd name="connsiteY2" fmla="*/ 66675 h 625475"/>
              <a:gd name="connsiteX3" fmla="*/ 374650 w 596900"/>
              <a:gd name="connsiteY3" fmla="*/ 95250 h 625475"/>
              <a:gd name="connsiteX4" fmla="*/ 400050 w 596900"/>
              <a:gd name="connsiteY4" fmla="*/ 120650 h 625475"/>
              <a:gd name="connsiteX5" fmla="*/ 422275 w 596900"/>
              <a:gd name="connsiteY5" fmla="*/ 196850 h 625475"/>
              <a:gd name="connsiteX6" fmla="*/ 406400 w 596900"/>
              <a:gd name="connsiteY6" fmla="*/ 241300 h 625475"/>
              <a:gd name="connsiteX7" fmla="*/ 444500 w 596900"/>
              <a:gd name="connsiteY7" fmla="*/ 311150 h 625475"/>
              <a:gd name="connsiteX8" fmla="*/ 476250 w 596900"/>
              <a:gd name="connsiteY8" fmla="*/ 390525 h 625475"/>
              <a:gd name="connsiteX9" fmla="*/ 514350 w 596900"/>
              <a:gd name="connsiteY9" fmla="*/ 431800 h 625475"/>
              <a:gd name="connsiteX10" fmla="*/ 590550 w 596900"/>
              <a:gd name="connsiteY10" fmla="*/ 450850 h 625475"/>
              <a:gd name="connsiteX11" fmla="*/ 596900 w 596900"/>
              <a:gd name="connsiteY11" fmla="*/ 469900 h 625475"/>
              <a:gd name="connsiteX12" fmla="*/ 584200 w 596900"/>
              <a:gd name="connsiteY12" fmla="*/ 520700 h 625475"/>
              <a:gd name="connsiteX13" fmla="*/ 571500 w 596900"/>
              <a:gd name="connsiteY13" fmla="*/ 565150 h 625475"/>
              <a:gd name="connsiteX14" fmla="*/ 527050 w 596900"/>
              <a:gd name="connsiteY14" fmla="*/ 555625 h 625475"/>
              <a:gd name="connsiteX15" fmla="*/ 517525 w 596900"/>
              <a:gd name="connsiteY15" fmla="*/ 565150 h 625475"/>
              <a:gd name="connsiteX16" fmla="*/ 501650 w 596900"/>
              <a:gd name="connsiteY16" fmla="*/ 625475 h 625475"/>
              <a:gd name="connsiteX17" fmla="*/ 485775 w 596900"/>
              <a:gd name="connsiteY17" fmla="*/ 625475 h 625475"/>
              <a:gd name="connsiteX18" fmla="*/ 431800 w 596900"/>
              <a:gd name="connsiteY18" fmla="*/ 581025 h 625475"/>
              <a:gd name="connsiteX19" fmla="*/ 473075 w 596900"/>
              <a:gd name="connsiteY19" fmla="*/ 530225 h 625475"/>
              <a:gd name="connsiteX20" fmla="*/ 457200 w 596900"/>
              <a:gd name="connsiteY20" fmla="*/ 508000 h 625475"/>
              <a:gd name="connsiteX21" fmla="*/ 434975 w 596900"/>
              <a:gd name="connsiteY21" fmla="*/ 504825 h 625475"/>
              <a:gd name="connsiteX22" fmla="*/ 390525 w 596900"/>
              <a:gd name="connsiteY22" fmla="*/ 504825 h 625475"/>
              <a:gd name="connsiteX23" fmla="*/ 349250 w 596900"/>
              <a:gd name="connsiteY23" fmla="*/ 552450 h 625475"/>
              <a:gd name="connsiteX24" fmla="*/ 314325 w 596900"/>
              <a:gd name="connsiteY24" fmla="*/ 523875 h 625475"/>
              <a:gd name="connsiteX25" fmla="*/ 307975 w 596900"/>
              <a:gd name="connsiteY25" fmla="*/ 485775 h 625475"/>
              <a:gd name="connsiteX26" fmla="*/ 266700 w 596900"/>
              <a:gd name="connsiteY26" fmla="*/ 419100 h 625475"/>
              <a:gd name="connsiteX27" fmla="*/ 301625 w 596900"/>
              <a:gd name="connsiteY27" fmla="*/ 434975 h 625475"/>
              <a:gd name="connsiteX28" fmla="*/ 225425 w 596900"/>
              <a:gd name="connsiteY28" fmla="*/ 406400 h 625475"/>
              <a:gd name="connsiteX29" fmla="*/ 171450 w 596900"/>
              <a:gd name="connsiteY29" fmla="*/ 384175 h 625475"/>
              <a:gd name="connsiteX30" fmla="*/ 136525 w 596900"/>
              <a:gd name="connsiteY30" fmla="*/ 361950 h 625475"/>
              <a:gd name="connsiteX31" fmla="*/ 85725 w 596900"/>
              <a:gd name="connsiteY31" fmla="*/ 317500 h 625475"/>
              <a:gd name="connsiteX32" fmla="*/ 63500 w 596900"/>
              <a:gd name="connsiteY32" fmla="*/ 260350 h 625475"/>
              <a:gd name="connsiteX33" fmla="*/ 76200 w 596900"/>
              <a:gd name="connsiteY33" fmla="*/ 228600 h 625475"/>
              <a:gd name="connsiteX34" fmla="*/ 92075 w 596900"/>
              <a:gd name="connsiteY34" fmla="*/ 196850 h 625475"/>
              <a:gd name="connsiteX35" fmla="*/ 85725 w 596900"/>
              <a:gd name="connsiteY35" fmla="*/ 165100 h 625475"/>
              <a:gd name="connsiteX36" fmla="*/ 12700 w 596900"/>
              <a:gd name="connsiteY36" fmla="*/ 104775 h 625475"/>
              <a:gd name="connsiteX37" fmla="*/ 0 w 596900"/>
              <a:gd name="connsiteY37" fmla="*/ 63500 h 625475"/>
              <a:gd name="connsiteX38" fmla="*/ 69850 w 596900"/>
              <a:gd name="connsiteY38" fmla="*/ 9525 h 625475"/>
              <a:gd name="connsiteX39" fmla="*/ 95250 w 596900"/>
              <a:gd name="connsiteY39" fmla="*/ 15875 h 625475"/>
              <a:gd name="connsiteX40" fmla="*/ 98425 w 596900"/>
              <a:gd name="connsiteY40" fmla="*/ 31750 h 625475"/>
              <a:gd name="connsiteX41" fmla="*/ 155575 w 596900"/>
              <a:gd name="connsiteY41" fmla="*/ 60325 h 625475"/>
              <a:gd name="connsiteX42" fmla="*/ 190500 w 596900"/>
              <a:gd name="connsiteY42" fmla="*/ 38100 h 625475"/>
              <a:gd name="connsiteX43" fmla="*/ 206375 w 596900"/>
              <a:gd name="connsiteY43" fmla="*/ 22225 h 625475"/>
              <a:gd name="connsiteX44" fmla="*/ 250825 w 596900"/>
              <a:gd name="connsiteY44" fmla="*/ 28575 h 625475"/>
              <a:gd name="connsiteX45" fmla="*/ 279400 w 596900"/>
              <a:gd name="connsiteY45" fmla="*/ 0 h 625475"/>
              <a:gd name="connsiteX46" fmla="*/ 330200 w 596900"/>
              <a:gd name="connsiteY46" fmla="*/ 9525 h 625475"/>
              <a:gd name="connsiteX47" fmla="*/ 409575 w 596900"/>
              <a:gd name="connsiteY47" fmla="*/ 6350 h 62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96900" h="625475">
                <a:moveTo>
                  <a:pt x="409575" y="6350"/>
                </a:moveTo>
                <a:lnTo>
                  <a:pt x="393700" y="53975"/>
                </a:lnTo>
                <a:lnTo>
                  <a:pt x="368300" y="66675"/>
                </a:lnTo>
                <a:lnTo>
                  <a:pt x="374650" y="95250"/>
                </a:lnTo>
                <a:lnTo>
                  <a:pt x="400050" y="120650"/>
                </a:lnTo>
                <a:lnTo>
                  <a:pt x="422275" y="196850"/>
                </a:lnTo>
                <a:lnTo>
                  <a:pt x="406400" y="241300"/>
                </a:lnTo>
                <a:lnTo>
                  <a:pt x="444500" y="311150"/>
                </a:lnTo>
                <a:lnTo>
                  <a:pt x="476250" y="390525"/>
                </a:lnTo>
                <a:lnTo>
                  <a:pt x="514350" y="431800"/>
                </a:lnTo>
                <a:lnTo>
                  <a:pt x="590550" y="450850"/>
                </a:lnTo>
                <a:lnTo>
                  <a:pt x="596900" y="469900"/>
                </a:lnTo>
                <a:lnTo>
                  <a:pt x="584200" y="520700"/>
                </a:lnTo>
                <a:lnTo>
                  <a:pt x="571500" y="565150"/>
                </a:lnTo>
                <a:lnTo>
                  <a:pt x="527050" y="555625"/>
                </a:lnTo>
                <a:lnTo>
                  <a:pt x="517525" y="565150"/>
                </a:lnTo>
                <a:lnTo>
                  <a:pt x="501650" y="625475"/>
                </a:lnTo>
                <a:lnTo>
                  <a:pt x="485775" y="625475"/>
                </a:lnTo>
                <a:lnTo>
                  <a:pt x="431800" y="581025"/>
                </a:lnTo>
                <a:lnTo>
                  <a:pt x="473075" y="530225"/>
                </a:lnTo>
                <a:lnTo>
                  <a:pt x="457200" y="508000"/>
                </a:lnTo>
                <a:lnTo>
                  <a:pt x="434975" y="504825"/>
                </a:lnTo>
                <a:lnTo>
                  <a:pt x="390525" y="504825"/>
                </a:lnTo>
                <a:lnTo>
                  <a:pt x="349250" y="552450"/>
                </a:lnTo>
                <a:lnTo>
                  <a:pt x="314325" y="523875"/>
                </a:lnTo>
                <a:lnTo>
                  <a:pt x="307975" y="485775"/>
                </a:lnTo>
                <a:lnTo>
                  <a:pt x="266700" y="419100"/>
                </a:lnTo>
                <a:lnTo>
                  <a:pt x="301625" y="434975"/>
                </a:lnTo>
                <a:lnTo>
                  <a:pt x="225425" y="406400"/>
                </a:lnTo>
                <a:lnTo>
                  <a:pt x="171450" y="384175"/>
                </a:lnTo>
                <a:lnTo>
                  <a:pt x="136525" y="361950"/>
                </a:lnTo>
                <a:lnTo>
                  <a:pt x="85725" y="317500"/>
                </a:lnTo>
                <a:lnTo>
                  <a:pt x="63500" y="260350"/>
                </a:lnTo>
                <a:lnTo>
                  <a:pt x="76200" y="228600"/>
                </a:lnTo>
                <a:lnTo>
                  <a:pt x="92075" y="196850"/>
                </a:lnTo>
                <a:lnTo>
                  <a:pt x="85725" y="165100"/>
                </a:lnTo>
                <a:lnTo>
                  <a:pt x="12700" y="104775"/>
                </a:lnTo>
                <a:lnTo>
                  <a:pt x="0" y="63500"/>
                </a:lnTo>
                <a:lnTo>
                  <a:pt x="69850" y="9525"/>
                </a:lnTo>
                <a:lnTo>
                  <a:pt x="95250" y="15875"/>
                </a:lnTo>
                <a:lnTo>
                  <a:pt x="98425" y="31750"/>
                </a:lnTo>
                <a:lnTo>
                  <a:pt x="155575" y="60325"/>
                </a:lnTo>
                <a:lnTo>
                  <a:pt x="190500" y="38100"/>
                </a:lnTo>
                <a:lnTo>
                  <a:pt x="206375" y="22225"/>
                </a:lnTo>
                <a:lnTo>
                  <a:pt x="250825" y="28575"/>
                </a:lnTo>
                <a:lnTo>
                  <a:pt x="279400" y="0"/>
                </a:lnTo>
                <a:lnTo>
                  <a:pt x="330200" y="9525"/>
                </a:lnTo>
                <a:lnTo>
                  <a:pt x="409575" y="6350"/>
                </a:lnTo>
                <a:close/>
              </a:path>
            </a:pathLst>
          </a:custGeom>
          <a:solidFill>
            <a:schemeClr val="accent2">
              <a:alpha val="3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4259F383-BB6F-896F-1B4D-D5464210F5E9}"/>
              </a:ext>
            </a:extLst>
          </p:cNvPr>
          <p:cNvSpPr/>
          <p:nvPr/>
        </p:nvSpPr>
        <p:spPr>
          <a:xfrm>
            <a:off x="1700783" y="4137006"/>
            <a:ext cx="1311275" cy="1219200"/>
          </a:xfrm>
          <a:custGeom>
            <a:avLst/>
            <a:gdLst>
              <a:gd name="connsiteX0" fmla="*/ 0 w 1311275"/>
              <a:gd name="connsiteY0" fmla="*/ 1219200 h 1219200"/>
              <a:gd name="connsiteX1" fmla="*/ 98425 w 1311275"/>
              <a:gd name="connsiteY1" fmla="*/ 1155700 h 1219200"/>
              <a:gd name="connsiteX2" fmla="*/ 98425 w 1311275"/>
              <a:gd name="connsiteY2" fmla="*/ 1101725 h 1219200"/>
              <a:gd name="connsiteX3" fmla="*/ 133350 w 1311275"/>
              <a:gd name="connsiteY3" fmla="*/ 1054100 h 1219200"/>
              <a:gd name="connsiteX4" fmla="*/ 142875 w 1311275"/>
              <a:gd name="connsiteY4" fmla="*/ 987425 h 1219200"/>
              <a:gd name="connsiteX5" fmla="*/ 155575 w 1311275"/>
              <a:gd name="connsiteY5" fmla="*/ 933450 h 1219200"/>
              <a:gd name="connsiteX6" fmla="*/ 203200 w 1311275"/>
              <a:gd name="connsiteY6" fmla="*/ 873125 h 1219200"/>
              <a:gd name="connsiteX7" fmla="*/ 190500 w 1311275"/>
              <a:gd name="connsiteY7" fmla="*/ 774700 h 1219200"/>
              <a:gd name="connsiteX8" fmla="*/ 133350 w 1311275"/>
              <a:gd name="connsiteY8" fmla="*/ 720725 h 1219200"/>
              <a:gd name="connsiteX9" fmla="*/ 111125 w 1311275"/>
              <a:gd name="connsiteY9" fmla="*/ 663575 h 1219200"/>
              <a:gd name="connsiteX10" fmla="*/ 79375 w 1311275"/>
              <a:gd name="connsiteY10" fmla="*/ 625475 h 1219200"/>
              <a:gd name="connsiteX11" fmla="*/ 34925 w 1311275"/>
              <a:gd name="connsiteY11" fmla="*/ 603250 h 1219200"/>
              <a:gd name="connsiteX12" fmla="*/ 22225 w 1311275"/>
              <a:gd name="connsiteY12" fmla="*/ 546100 h 1219200"/>
              <a:gd name="connsiteX13" fmla="*/ 19050 w 1311275"/>
              <a:gd name="connsiteY13" fmla="*/ 495300 h 1219200"/>
              <a:gd name="connsiteX14" fmla="*/ 19050 w 1311275"/>
              <a:gd name="connsiteY14" fmla="*/ 450850 h 1219200"/>
              <a:gd name="connsiteX15" fmla="*/ 79375 w 1311275"/>
              <a:gd name="connsiteY15" fmla="*/ 434975 h 1219200"/>
              <a:gd name="connsiteX16" fmla="*/ 187325 w 1311275"/>
              <a:gd name="connsiteY16" fmla="*/ 390525 h 1219200"/>
              <a:gd name="connsiteX17" fmla="*/ 225425 w 1311275"/>
              <a:gd name="connsiteY17" fmla="*/ 365125 h 1219200"/>
              <a:gd name="connsiteX18" fmla="*/ 276225 w 1311275"/>
              <a:gd name="connsiteY18" fmla="*/ 323850 h 1219200"/>
              <a:gd name="connsiteX19" fmla="*/ 288925 w 1311275"/>
              <a:gd name="connsiteY19" fmla="*/ 254000 h 1219200"/>
              <a:gd name="connsiteX20" fmla="*/ 288925 w 1311275"/>
              <a:gd name="connsiteY20" fmla="*/ 196850 h 1219200"/>
              <a:gd name="connsiteX21" fmla="*/ 314325 w 1311275"/>
              <a:gd name="connsiteY21" fmla="*/ 73025 h 1219200"/>
              <a:gd name="connsiteX22" fmla="*/ 336550 w 1311275"/>
              <a:gd name="connsiteY22" fmla="*/ 31750 h 1219200"/>
              <a:gd name="connsiteX23" fmla="*/ 396875 w 1311275"/>
              <a:gd name="connsiteY23" fmla="*/ 0 h 1219200"/>
              <a:gd name="connsiteX24" fmla="*/ 492125 w 1311275"/>
              <a:gd name="connsiteY24" fmla="*/ 111125 h 1219200"/>
              <a:gd name="connsiteX25" fmla="*/ 568325 w 1311275"/>
              <a:gd name="connsiteY25" fmla="*/ 107950 h 1219200"/>
              <a:gd name="connsiteX26" fmla="*/ 635000 w 1311275"/>
              <a:gd name="connsiteY26" fmla="*/ 136525 h 1219200"/>
              <a:gd name="connsiteX27" fmla="*/ 631825 w 1311275"/>
              <a:gd name="connsiteY27" fmla="*/ 225425 h 1219200"/>
              <a:gd name="connsiteX28" fmla="*/ 669925 w 1311275"/>
              <a:gd name="connsiteY28" fmla="*/ 285750 h 1219200"/>
              <a:gd name="connsiteX29" fmla="*/ 746125 w 1311275"/>
              <a:gd name="connsiteY29" fmla="*/ 250825 h 1219200"/>
              <a:gd name="connsiteX30" fmla="*/ 787400 w 1311275"/>
              <a:gd name="connsiteY30" fmla="*/ 231775 h 1219200"/>
              <a:gd name="connsiteX31" fmla="*/ 822325 w 1311275"/>
              <a:gd name="connsiteY31" fmla="*/ 219075 h 1219200"/>
              <a:gd name="connsiteX32" fmla="*/ 860425 w 1311275"/>
              <a:gd name="connsiteY32" fmla="*/ 171450 h 1219200"/>
              <a:gd name="connsiteX33" fmla="*/ 876300 w 1311275"/>
              <a:gd name="connsiteY33" fmla="*/ 212725 h 1219200"/>
              <a:gd name="connsiteX34" fmla="*/ 879475 w 1311275"/>
              <a:gd name="connsiteY34" fmla="*/ 282575 h 1219200"/>
              <a:gd name="connsiteX35" fmla="*/ 860425 w 1311275"/>
              <a:gd name="connsiteY35" fmla="*/ 346075 h 1219200"/>
              <a:gd name="connsiteX36" fmla="*/ 895350 w 1311275"/>
              <a:gd name="connsiteY36" fmla="*/ 400050 h 1219200"/>
              <a:gd name="connsiteX37" fmla="*/ 962025 w 1311275"/>
              <a:gd name="connsiteY37" fmla="*/ 422275 h 1219200"/>
              <a:gd name="connsiteX38" fmla="*/ 1028700 w 1311275"/>
              <a:gd name="connsiteY38" fmla="*/ 457200 h 1219200"/>
              <a:gd name="connsiteX39" fmla="*/ 1108075 w 1311275"/>
              <a:gd name="connsiteY39" fmla="*/ 511175 h 1219200"/>
              <a:gd name="connsiteX40" fmla="*/ 1231900 w 1311275"/>
              <a:gd name="connsiteY40" fmla="*/ 546100 h 1219200"/>
              <a:gd name="connsiteX41" fmla="*/ 1285875 w 1311275"/>
              <a:gd name="connsiteY41" fmla="*/ 546100 h 1219200"/>
              <a:gd name="connsiteX42" fmla="*/ 1311275 w 1311275"/>
              <a:gd name="connsiteY42" fmla="*/ 828675 h 1219200"/>
              <a:gd name="connsiteX43" fmla="*/ 1257300 w 1311275"/>
              <a:gd name="connsiteY43" fmla="*/ 847725 h 1219200"/>
              <a:gd name="connsiteX44" fmla="*/ 1222375 w 1311275"/>
              <a:gd name="connsiteY44" fmla="*/ 895350 h 1219200"/>
              <a:gd name="connsiteX45" fmla="*/ 1216025 w 1311275"/>
              <a:gd name="connsiteY45" fmla="*/ 968375 h 1219200"/>
              <a:gd name="connsiteX46" fmla="*/ 1190625 w 1311275"/>
              <a:gd name="connsiteY46" fmla="*/ 1028700 h 1219200"/>
              <a:gd name="connsiteX47" fmla="*/ 1200150 w 1311275"/>
              <a:gd name="connsiteY47" fmla="*/ 1120775 h 1219200"/>
              <a:gd name="connsiteX48" fmla="*/ 1200150 w 1311275"/>
              <a:gd name="connsiteY48" fmla="*/ 1206500 h 1219200"/>
              <a:gd name="connsiteX49" fmla="*/ 1206500 w 1311275"/>
              <a:gd name="connsiteY49" fmla="*/ 1219200 h 1219200"/>
              <a:gd name="connsiteX50" fmla="*/ 0 w 1311275"/>
              <a:gd name="connsiteY50"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11275" h="1219200">
                <a:moveTo>
                  <a:pt x="0" y="1219200"/>
                </a:moveTo>
                <a:lnTo>
                  <a:pt x="98425" y="1155700"/>
                </a:lnTo>
                <a:lnTo>
                  <a:pt x="98425" y="1101725"/>
                </a:lnTo>
                <a:lnTo>
                  <a:pt x="133350" y="1054100"/>
                </a:lnTo>
                <a:lnTo>
                  <a:pt x="142875" y="987425"/>
                </a:lnTo>
                <a:lnTo>
                  <a:pt x="155575" y="933450"/>
                </a:lnTo>
                <a:lnTo>
                  <a:pt x="203200" y="873125"/>
                </a:lnTo>
                <a:lnTo>
                  <a:pt x="190500" y="774700"/>
                </a:lnTo>
                <a:lnTo>
                  <a:pt x="133350" y="720725"/>
                </a:lnTo>
                <a:lnTo>
                  <a:pt x="111125" y="663575"/>
                </a:lnTo>
                <a:lnTo>
                  <a:pt x="79375" y="625475"/>
                </a:lnTo>
                <a:lnTo>
                  <a:pt x="34925" y="603250"/>
                </a:lnTo>
                <a:lnTo>
                  <a:pt x="22225" y="546100"/>
                </a:lnTo>
                <a:lnTo>
                  <a:pt x="19050" y="495300"/>
                </a:lnTo>
                <a:lnTo>
                  <a:pt x="19050" y="450850"/>
                </a:lnTo>
                <a:lnTo>
                  <a:pt x="79375" y="434975"/>
                </a:lnTo>
                <a:lnTo>
                  <a:pt x="187325" y="390525"/>
                </a:lnTo>
                <a:lnTo>
                  <a:pt x="225425" y="365125"/>
                </a:lnTo>
                <a:lnTo>
                  <a:pt x="276225" y="323850"/>
                </a:lnTo>
                <a:lnTo>
                  <a:pt x="288925" y="254000"/>
                </a:lnTo>
                <a:lnTo>
                  <a:pt x="288925" y="196850"/>
                </a:lnTo>
                <a:lnTo>
                  <a:pt x="314325" y="73025"/>
                </a:lnTo>
                <a:lnTo>
                  <a:pt x="336550" y="31750"/>
                </a:lnTo>
                <a:lnTo>
                  <a:pt x="396875" y="0"/>
                </a:lnTo>
                <a:lnTo>
                  <a:pt x="492125" y="111125"/>
                </a:lnTo>
                <a:lnTo>
                  <a:pt x="568325" y="107950"/>
                </a:lnTo>
                <a:lnTo>
                  <a:pt x="635000" y="136525"/>
                </a:lnTo>
                <a:lnTo>
                  <a:pt x="631825" y="225425"/>
                </a:lnTo>
                <a:lnTo>
                  <a:pt x="669925" y="285750"/>
                </a:lnTo>
                <a:lnTo>
                  <a:pt x="746125" y="250825"/>
                </a:lnTo>
                <a:lnTo>
                  <a:pt x="787400" y="231775"/>
                </a:lnTo>
                <a:lnTo>
                  <a:pt x="822325" y="219075"/>
                </a:lnTo>
                <a:lnTo>
                  <a:pt x="860425" y="171450"/>
                </a:lnTo>
                <a:lnTo>
                  <a:pt x="876300" y="212725"/>
                </a:lnTo>
                <a:lnTo>
                  <a:pt x="879475" y="282575"/>
                </a:lnTo>
                <a:lnTo>
                  <a:pt x="860425" y="346075"/>
                </a:lnTo>
                <a:lnTo>
                  <a:pt x="895350" y="400050"/>
                </a:lnTo>
                <a:lnTo>
                  <a:pt x="962025" y="422275"/>
                </a:lnTo>
                <a:lnTo>
                  <a:pt x="1028700" y="457200"/>
                </a:lnTo>
                <a:lnTo>
                  <a:pt x="1108075" y="511175"/>
                </a:lnTo>
                <a:lnTo>
                  <a:pt x="1231900" y="546100"/>
                </a:lnTo>
                <a:lnTo>
                  <a:pt x="1285875" y="546100"/>
                </a:lnTo>
                <a:lnTo>
                  <a:pt x="1311275" y="828675"/>
                </a:lnTo>
                <a:lnTo>
                  <a:pt x="1257300" y="847725"/>
                </a:lnTo>
                <a:lnTo>
                  <a:pt x="1222375" y="895350"/>
                </a:lnTo>
                <a:lnTo>
                  <a:pt x="1216025" y="968375"/>
                </a:lnTo>
                <a:lnTo>
                  <a:pt x="1190625" y="1028700"/>
                </a:lnTo>
                <a:lnTo>
                  <a:pt x="1200150" y="1120775"/>
                </a:lnTo>
                <a:lnTo>
                  <a:pt x="1200150" y="1206500"/>
                </a:lnTo>
                <a:lnTo>
                  <a:pt x="1206500" y="1219200"/>
                </a:lnTo>
                <a:lnTo>
                  <a:pt x="0" y="1219200"/>
                </a:lnTo>
                <a:close/>
              </a:path>
            </a:pathLst>
          </a:custGeom>
          <a:solidFill>
            <a:schemeClr val="accent2">
              <a:alpha val="3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FE7A721-AEFC-65BA-EBFF-9932F3FE717B}"/>
              </a:ext>
            </a:extLst>
          </p:cNvPr>
          <p:cNvSpPr txBox="1"/>
          <p:nvPr/>
        </p:nvSpPr>
        <p:spPr>
          <a:xfrm>
            <a:off x="776536" y="6597352"/>
            <a:ext cx="8496944" cy="246221"/>
          </a:xfrm>
          <a:prstGeom prst="rect">
            <a:avLst/>
          </a:prstGeom>
          <a:noFill/>
        </p:spPr>
        <p:txBody>
          <a:bodyPr wrap="square" rtlCol="0">
            <a:spAutoFit/>
          </a:bodyPr>
          <a:lstStyle/>
          <a:p>
            <a:pPr algn="ctr"/>
            <a:r>
              <a:rPr kumimoji="1" lang="en-US" altLang="ja-JP" sz="1000">
                <a:solidFill>
                  <a:srgbClr val="3A4D5B"/>
                </a:solidFill>
                <a:latin typeface="Arial" panose="020B0604020202020204" pitchFamily="34" charset="0"/>
                <a:ea typeface="BIZ UDPゴシック" panose="020B0400000000000000" pitchFamily="50" charset="-128"/>
                <a:cs typeface="Arial" panose="020B0604020202020204" pitchFamily="34" charset="0"/>
              </a:rPr>
              <a:t>Hosokawa</a:t>
            </a:r>
            <a:r>
              <a:rPr kumimoji="1" lang="ja-JP" altLang="en-US" sz="1000">
                <a:solidFill>
                  <a:srgbClr val="3A4D5B"/>
                </a:solidFill>
                <a:latin typeface="Arial" panose="020B0604020202020204" pitchFamily="34" charset="0"/>
                <a:ea typeface="BIZ UDPゴシック" panose="020B0400000000000000" pitchFamily="50" charset="-128"/>
                <a:cs typeface="Arial" panose="020B0604020202020204" pitchFamily="34" charset="0"/>
              </a:rPr>
              <a:t> </a:t>
            </a:r>
            <a:r>
              <a:rPr kumimoji="1" lang="en-US" altLang="ja-JP" sz="1000">
                <a:solidFill>
                  <a:srgbClr val="3A4D5B"/>
                </a:solidFill>
                <a:latin typeface="Arial" panose="020B0604020202020204" pitchFamily="34" charset="0"/>
                <a:ea typeface="BIZ UDPゴシック" panose="020B0400000000000000" pitchFamily="50" charset="-128"/>
                <a:cs typeface="Arial" panose="020B0604020202020204" pitchFamily="34" charset="0"/>
              </a:rPr>
              <a:t>et al. REM 2013., Kim et al. NIRS-M-252. 2012., Kim et al. Health Phys. 2020.</a:t>
            </a:r>
          </a:p>
        </p:txBody>
      </p:sp>
      <p:cxnSp>
        <p:nvCxnSpPr>
          <p:cNvPr id="3" name="直線コネクタ 2">
            <a:extLst>
              <a:ext uri="{FF2B5EF4-FFF2-40B4-BE49-F238E27FC236}">
                <a16:creationId xmlns:a16="http://schemas.microsoft.com/office/drawing/2014/main" id="{195C38A0-D2B2-F965-58B1-201D86583F1F}"/>
              </a:ext>
            </a:extLst>
          </p:cNvPr>
          <p:cNvCxnSpPr>
            <a:cxnSpLocks/>
          </p:cNvCxnSpPr>
          <p:nvPr/>
        </p:nvCxnSpPr>
        <p:spPr>
          <a:xfrm>
            <a:off x="272480" y="6597352"/>
            <a:ext cx="9361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601020"/>
      </p:ext>
    </p:extLst>
  </p:cSld>
  <p:clrMapOvr>
    <a:masterClrMapping/>
  </p:clrMapOvr>
  <mc:AlternateContent xmlns:mc="http://schemas.openxmlformats.org/markup-compatibility/2006" xmlns:p14="http://schemas.microsoft.com/office/powerpoint/2010/main">
    <mc:Choice Requires="p14">
      <p:transition spd="slow" p14:dur="800" advClick="0" advTm="1140">
        <p:circle/>
      </p:transition>
    </mc:Choice>
    <mc:Fallback xmlns="">
      <p:transition spd="slow" advClick="0" advTm="114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933460E-30FF-8DBA-76AF-55B290601181}"/>
              </a:ext>
            </a:extLst>
          </p:cNvPr>
          <p:cNvSpPr txBox="1"/>
          <p:nvPr/>
        </p:nvSpPr>
        <p:spPr>
          <a:xfrm>
            <a:off x="704528" y="188640"/>
            <a:ext cx="3483646" cy="461665"/>
          </a:xfrm>
          <a:prstGeom prst="rect">
            <a:avLst/>
          </a:prstGeom>
          <a:noFill/>
        </p:spPr>
        <p:txBody>
          <a:bodyPr wrap="none" rtlCol="0">
            <a:spAutoFit/>
          </a:bodyPr>
          <a:lstStyle/>
          <a:p>
            <a:r>
              <a:rPr kumimoji="1" lang="ja-JP" altLang="en-US" sz="2400">
                <a:solidFill>
                  <a:schemeClr val="tx1">
                    <a:lumMod val="85000"/>
                    <a:lumOff val="15000"/>
                  </a:schemeClr>
                </a:solidFill>
                <a:latin typeface="Arial" panose="020B0604020202020204" pitchFamily="34" charset="0"/>
                <a:ea typeface="BIZ UDPゴシック" panose="020B0400000000000000" pitchFamily="50" charset="-128"/>
                <a:cs typeface="Arial" panose="020B0604020202020204" pitchFamily="34" charset="0"/>
              </a:rPr>
              <a:t>ヨウ素の体内動態モデル</a:t>
            </a:r>
          </a:p>
        </p:txBody>
      </p:sp>
      <p:sp>
        <p:nvSpPr>
          <p:cNvPr id="5" name="正方形/長方形 4">
            <a:extLst>
              <a:ext uri="{FF2B5EF4-FFF2-40B4-BE49-F238E27FC236}">
                <a16:creationId xmlns:a16="http://schemas.microsoft.com/office/drawing/2014/main" id="{062FD526-F01C-13DA-8FB6-369BC5C67F4C}"/>
              </a:ext>
            </a:extLst>
          </p:cNvPr>
          <p:cNvSpPr/>
          <p:nvPr/>
        </p:nvSpPr>
        <p:spPr>
          <a:xfrm>
            <a:off x="416496" y="188640"/>
            <a:ext cx="216024" cy="50405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8B24BF3-0F61-ED30-BCCE-6AFDBE0CDE8D}"/>
              </a:ext>
            </a:extLst>
          </p:cNvPr>
          <p:cNvCxnSpPr>
            <a:cxnSpLocks/>
          </p:cNvCxnSpPr>
          <p:nvPr/>
        </p:nvCxnSpPr>
        <p:spPr>
          <a:xfrm>
            <a:off x="416496" y="692696"/>
            <a:ext cx="892899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2" descr="3ds max realistic human thyroidal gland">
            <a:extLst>
              <a:ext uri="{FF2B5EF4-FFF2-40B4-BE49-F238E27FC236}">
                <a16:creationId xmlns:a16="http://schemas.microsoft.com/office/drawing/2014/main" id="{1A5330B7-5644-26F0-3DED-EB06B0B42C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355"/>
          <a:stretch/>
        </p:blipFill>
        <p:spPr bwMode="auto">
          <a:xfrm>
            <a:off x="6298306" y="1124744"/>
            <a:ext cx="967833" cy="693396"/>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2F0229CF-C840-6EE5-44BA-394F303C2E31}"/>
              </a:ext>
            </a:extLst>
          </p:cNvPr>
          <p:cNvSpPr/>
          <p:nvPr/>
        </p:nvSpPr>
        <p:spPr>
          <a:xfrm>
            <a:off x="3170873" y="1941983"/>
            <a:ext cx="1440160" cy="980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Arial" panose="020B0604020202020204" pitchFamily="34" charset="0"/>
                <a:ea typeface="BIZ UDPゴシック" panose="020B0400000000000000" pitchFamily="50" charset="-128"/>
                <a:cs typeface="Arial" panose="020B0604020202020204" pitchFamily="34" charset="0"/>
              </a:rPr>
              <a:t>血液</a:t>
            </a:r>
          </a:p>
        </p:txBody>
      </p:sp>
      <p:sp>
        <p:nvSpPr>
          <p:cNvPr id="9" name="正方形/長方形 8">
            <a:extLst>
              <a:ext uri="{FF2B5EF4-FFF2-40B4-BE49-F238E27FC236}">
                <a16:creationId xmlns:a16="http://schemas.microsoft.com/office/drawing/2014/main" id="{90B246A2-0205-E350-033F-ECCA99B4766D}"/>
              </a:ext>
            </a:extLst>
          </p:cNvPr>
          <p:cNvSpPr/>
          <p:nvPr/>
        </p:nvSpPr>
        <p:spPr>
          <a:xfrm>
            <a:off x="6051195" y="1941983"/>
            <a:ext cx="1432976" cy="98072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Arial" panose="020B0604020202020204" pitchFamily="34" charset="0"/>
                <a:ea typeface="BIZ UDPゴシック" panose="020B0400000000000000" pitchFamily="50" charset="-128"/>
                <a:cs typeface="Arial" panose="020B0604020202020204" pitchFamily="34" charset="0"/>
              </a:rPr>
              <a:t>甲状腺</a:t>
            </a:r>
          </a:p>
        </p:txBody>
      </p:sp>
      <p:sp>
        <p:nvSpPr>
          <p:cNvPr id="10" name="正方形/長方形 9">
            <a:extLst>
              <a:ext uri="{FF2B5EF4-FFF2-40B4-BE49-F238E27FC236}">
                <a16:creationId xmlns:a16="http://schemas.microsoft.com/office/drawing/2014/main" id="{50667376-A515-9238-6B8A-C69A0E789B5B}"/>
              </a:ext>
            </a:extLst>
          </p:cNvPr>
          <p:cNvSpPr/>
          <p:nvPr/>
        </p:nvSpPr>
        <p:spPr>
          <a:xfrm>
            <a:off x="6051195" y="3498775"/>
            <a:ext cx="1432976" cy="9807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Arial" panose="020B0604020202020204" pitchFamily="34" charset="0"/>
                <a:ea typeface="BIZ UDPゴシック" panose="020B0400000000000000" pitchFamily="50" charset="-128"/>
                <a:cs typeface="Arial" panose="020B0604020202020204" pitchFamily="34" charset="0"/>
              </a:rPr>
              <a:t>残りの</a:t>
            </a:r>
            <a:endParaRPr kumimoji="1" lang="en-US" altLang="ja-JP" sz="2400">
              <a:solidFill>
                <a:schemeClr val="tx1"/>
              </a:solidFill>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2400">
                <a:solidFill>
                  <a:schemeClr val="tx1"/>
                </a:solidFill>
                <a:latin typeface="Arial" panose="020B0604020202020204" pitchFamily="34" charset="0"/>
                <a:ea typeface="BIZ UDPゴシック" panose="020B0400000000000000" pitchFamily="50" charset="-128"/>
                <a:cs typeface="Arial" panose="020B0604020202020204" pitchFamily="34" charset="0"/>
              </a:rPr>
              <a:t>部位</a:t>
            </a:r>
          </a:p>
        </p:txBody>
      </p:sp>
      <p:cxnSp>
        <p:nvCxnSpPr>
          <p:cNvPr id="11" name="直線矢印コネクタ 10">
            <a:extLst>
              <a:ext uri="{FF2B5EF4-FFF2-40B4-BE49-F238E27FC236}">
                <a16:creationId xmlns:a16="http://schemas.microsoft.com/office/drawing/2014/main" id="{AC9BE9FE-CACB-CF73-8178-F9A6A4887557}"/>
              </a:ext>
            </a:extLst>
          </p:cNvPr>
          <p:cNvCxnSpPr>
            <a:stCxn id="8" idx="3"/>
          </p:cNvCxnSpPr>
          <p:nvPr/>
        </p:nvCxnSpPr>
        <p:spPr>
          <a:xfrm>
            <a:off x="4611033" y="2432347"/>
            <a:ext cx="144016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1CD6B11B-4670-F050-DBBA-740F294FBA05}"/>
              </a:ext>
            </a:extLst>
          </p:cNvPr>
          <p:cNvCxnSpPr>
            <a:cxnSpLocks/>
            <a:stCxn id="9" idx="2"/>
            <a:endCxn id="10" idx="0"/>
          </p:cNvCxnSpPr>
          <p:nvPr/>
        </p:nvCxnSpPr>
        <p:spPr>
          <a:xfrm>
            <a:off x="6767683" y="2922711"/>
            <a:ext cx="0" cy="576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2913526-B9E8-7A7C-B08C-0E9550844228}"/>
              </a:ext>
            </a:extLst>
          </p:cNvPr>
          <p:cNvCxnSpPr>
            <a:cxnSpLocks/>
          </p:cNvCxnSpPr>
          <p:nvPr/>
        </p:nvCxnSpPr>
        <p:spPr>
          <a:xfrm>
            <a:off x="3500716" y="2922711"/>
            <a:ext cx="0" cy="213586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E2B1B03-37B7-5121-15C9-E937E6347F73}"/>
              </a:ext>
            </a:extLst>
          </p:cNvPr>
          <p:cNvCxnSpPr>
            <a:cxnSpLocks/>
            <a:stCxn id="10" idx="2"/>
          </p:cNvCxnSpPr>
          <p:nvPr/>
        </p:nvCxnSpPr>
        <p:spPr>
          <a:xfrm>
            <a:off x="6767683" y="4479503"/>
            <a:ext cx="0" cy="576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2D8A7FF-8636-9F5B-DBFB-859F3B4DC05B}"/>
              </a:ext>
            </a:extLst>
          </p:cNvPr>
          <p:cNvSpPr txBox="1"/>
          <p:nvPr/>
        </p:nvSpPr>
        <p:spPr>
          <a:xfrm>
            <a:off x="6521461" y="5019425"/>
            <a:ext cx="492443" cy="461665"/>
          </a:xfrm>
          <a:prstGeom prst="rect">
            <a:avLst/>
          </a:prstGeom>
          <a:noFill/>
        </p:spPr>
        <p:txBody>
          <a:bodyPr wrap="none" rtlCol="0">
            <a:spAutoFit/>
          </a:bodyPr>
          <a:lstStyle/>
          <a:p>
            <a:r>
              <a:rPr kumimoji="1" lang="ja-JP" altLang="en-US" sz="2400">
                <a:latin typeface="Arial" panose="020B0604020202020204" pitchFamily="34" charset="0"/>
                <a:ea typeface="BIZ UDPゴシック" panose="020B0400000000000000" pitchFamily="50" charset="-128"/>
                <a:cs typeface="Arial" panose="020B0604020202020204" pitchFamily="34" charset="0"/>
              </a:rPr>
              <a:t>便</a:t>
            </a:r>
          </a:p>
        </p:txBody>
      </p:sp>
      <p:sp>
        <p:nvSpPr>
          <p:cNvPr id="16" name="テキスト ボックス 15">
            <a:extLst>
              <a:ext uri="{FF2B5EF4-FFF2-40B4-BE49-F238E27FC236}">
                <a16:creationId xmlns:a16="http://schemas.microsoft.com/office/drawing/2014/main" id="{08039420-5DD5-0829-D91A-AAE54A4F3B2D}"/>
              </a:ext>
            </a:extLst>
          </p:cNvPr>
          <p:cNvSpPr txBox="1"/>
          <p:nvPr/>
        </p:nvSpPr>
        <p:spPr>
          <a:xfrm>
            <a:off x="3254494" y="5055567"/>
            <a:ext cx="492443" cy="461665"/>
          </a:xfrm>
          <a:prstGeom prst="rect">
            <a:avLst/>
          </a:prstGeom>
          <a:noFill/>
        </p:spPr>
        <p:txBody>
          <a:bodyPr wrap="none" rtlCol="0">
            <a:spAutoFit/>
          </a:bodyPr>
          <a:lstStyle/>
          <a:p>
            <a:r>
              <a:rPr kumimoji="1" lang="ja-JP" altLang="en-US" sz="2400">
                <a:latin typeface="Arial" panose="020B0604020202020204" pitchFamily="34" charset="0"/>
                <a:ea typeface="BIZ UDPゴシック" panose="020B0400000000000000" pitchFamily="50" charset="-128"/>
                <a:cs typeface="Arial" panose="020B0604020202020204" pitchFamily="34" charset="0"/>
              </a:rPr>
              <a:t>尿</a:t>
            </a:r>
          </a:p>
        </p:txBody>
      </p:sp>
      <p:sp>
        <p:nvSpPr>
          <p:cNvPr id="17" name="フリーフォーム: 図形 16">
            <a:extLst>
              <a:ext uri="{FF2B5EF4-FFF2-40B4-BE49-F238E27FC236}">
                <a16:creationId xmlns:a16="http://schemas.microsoft.com/office/drawing/2014/main" id="{FDA566C6-48F0-933F-9582-677CED12BDE5}"/>
              </a:ext>
            </a:extLst>
          </p:cNvPr>
          <p:cNvSpPr/>
          <p:nvPr/>
        </p:nvSpPr>
        <p:spPr>
          <a:xfrm>
            <a:off x="4251000" y="2927073"/>
            <a:ext cx="1800170" cy="1075752"/>
          </a:xfrm>
          <a:custGeom>
            <a:avLst/>
            <a:gdLst>
              <a:gd name="connsiteX0" fmla="*/ 1595470 w 1595470"/>
              <a:gd name="connsiteY0" fmla="*/ 1097280 h 1097280"/>
              <a:gd name="connsiteX1" fmla="*/ 0 w 1595470"/>
              <a:gd name="connsiteY1" fmla="*/ 1097280 h 1097280"/>
              <a:gd name="connsiteX2" fmla="*/ 0 w 1595470"/>
              <a:gd name="connsiteY2" fmla="*/ 0 h 1097280"/>
            </a:gdLst>
            <a:ahLst/>
            <a:cxnLst>
              <a:cxn ang="0">
                <a:pos x="connsiteX0" y="connsiteY0"/>
              </a:cxn>
              <a:cxn ang="0">
                <a:pos x="connsiteX1" y="connsiteY1"/>
              </a:cxn>
              <a:cxn ang="0">
                <a:pos x="connsiteX2" y="connsiteY2"/>
              </a:cxn>
            </a:cxnLst>
            <a:rect l="l" t="t" r="r" b="b"/>
            <a:pathLst>
              <a:path w="1595470" h="1097280">
                <a:moveTo>
                  <a:pt x="1595470" y="1097280"/>
                </a:moveTo>
                <a:lnTo>
                  <a:pt x="0" y="1097280"/>
                </a:lnTo>
                <a:lnTo>
                  <a:pt x="0" y="0"/>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cxnSp>
        <p:nvCxnSpPr>
          <p:cNvPr id="18" name="直線矢印コネクタ 17">
            <a:extLst>
              <a:ext uri="{FF2B5EF4-FFF2-40B4-BE49-F238E27FC236}">
                <a16:creationId xmlns:a16="http://schemas.microsoft.com/office/drawing/2014/main" id="{7BDF95D9-2B35-C636-4B76-FD158A00744D}"/>
              </a:ext>
            </a:extLst>
          </p:cNvPr>
          <p:cNvCxnSpPr>
            <a:cxnSpLocks/>
            <a:endCxn id="8" idx="1"/>
          </p:cNvCxnSpPr>
          <p:nvPr/>
        </p:nvCxnSpPr>
        <p:spPr>
          <a:xfrm>
            <a:off x="2162761" y="2432347"/>
            <a:ext cx="100811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E127EBF6-0F9D-8671-318E-47BF9AC62834}"/>
              </a:ext>
            </a:extLst>
          </p:cNvPr>
          <p:cNvSpPr txBox="1"/>
          <p:nvPr/>
        </p:nvSpPr>
        <p:spPr>
          <a:xfrm>
            <a:off x="938625" y="2078404"/>
            <a:ext cx="1210588" cy="707886"/>
          </a:xfrm>
          <a:prstGeom prst="rect">
            <a:avLst/>
          </a:prstGeom>
          <a:noFill/>
        </p:spPr>
        <p:txBody>
          <a:bodyPr wrap="none" rtlCol="0">
            <a:spAutoFit/>
          </a:bodyPr>
          <a:lstStyle/>
          <a:p>
            <a:pPr algn="ctr"/>
            <a:r>
              <a:rPr kumimoji="1" lang="ja-JP" altLang="en-US" sz="2000">
                <a:latin typeface="Arial" panose="020B0604020202020204" pitchFamily="34" charset="0"/>
                <a:ea typeface="BIZ UDPゴシック" panose="020B0400000000000000" pitchFamily="50" charset="-128"/>
                <a:cs typeface="Arial" panose="020B0604020202020204" pitchFamily="34" charset="0"/>
              </a:rPr>
              <a:t>呼吸気道</a:t>
            </a:r>
            <a:endParaRPr kumimoji="1" lang="en-US" altLang="ja-JP" sz="2000">
              <a:latin typeface="Arial" panose="020B0604020202020204" pitchFamily="34" charset="0"/>
              <a:ea typeface="BIZ UDPゴシック" panose="020B0400000000000000" pitchFamily="50" charset="-128"/>
              <a:cs typeface="Arial" panose="020B0604020202020204" pitchFamily="34" charset="0"/>
            </a:endParaRPr>
          </a:p>
          <a:p>
            <a:pPr algn="ctr"/>
            <a:r>
              <a:rPr lang="ja-JP" altLang="en-US" sz="2000">
                <a:latin typeface="Arial" panose="020B0604020202020204" pitchFamily="34" charset="0"/>
                <a:ea typeface="BIZ UDPゴシック" panose="020B0400000000000000" pitchFamily="50" charset="-128"/>
                <a:cs typeface="Arial" panose="020B0604020202020204" pitchFamily="34" charset="0"/>
              </a:rPr>
              <a:t>消化管</a:t>
            </a:r>
            <a:endParaRPr kumimoji="1" lang="ja-JP" altLang="en-US" sz="2000">
              <a:latin typeface="Arial" panose="020B0604020202020204" pitchFamily="34" charset="0"/>
              <a:ea typeface="BIZ UDPゴシック" panose="020B0400000000000000" pitchFamily="50"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F12C121F-F0E0-2065-66B8-DCE473BF4C53}"/>
              </a:ext>
            </a:extLst>
          </p:cNvPr>
          <p:cNvSpPr txBox="1"/>
          <p:nvPr/>
        </p:nvSpPr>
        <p:spPr>
          <a:xfrm>
            <a:off x="2223548" y="2490663"/>
            <a:ext cx="752130" cy="584775"/>
          </a:xfrm>
          <a:prstGeom prst="rect">
            <a:avLst/>
          </a:prstGeom>
          <a:noFill/>
        </p:spPr>
        <p:txBody>
          <a:bodyPr wrap="none" rtlCol="0">
            <a:spAutoFit/>
          </a:bodyPr>
          <a:lstStyle/>
          <a:p>
            <a:pPr algn="ctr"/>
            <a:r>
              <a:rPr kumimoji="1" lang="ja-JP" altLang="en-US" sz="1600">
                <a:latin typeface="Arial" panose="020B0604020202020204" pitchFamily="34" charset="0"/>
                <a:ea typeface="BIZ UDPゴシック" panose="020B0400000000000000" pitchFamily="50" charset="-128"/>
                <a:cs typeface="Arial" panose="020B0604020202020204" pitchFamily="34" charset="0"/>
              </a:rPr>
              <a:t>アップ</a:t>
            </a:r>
            <a:endParaRPr kumimoji="1" lang="en-US" altLang="ja-JP" sz="1600">
              <a:latin typeface="Arial" panose="020B0604020202020204" pitchFamily="34" charset="0"/>
              <a:ea typeface="BIZ UDPゴシック" panose="020B0400000000000000" pitchFamily="50" charset="-128"/>
              <a:cs typeface="Arial" panose="020B0604020202020204" pitchFamily="34" charset="0"/>
            </a:endParaRPr>
          </a:p>
          <a:p>
            <a:pPr algn="ctr"/>
            <a:r>
              <a:rPr kumimoji="1" lang="ja-JP" altLang="en-US" sz="1600">
                <a:latin typeface="Arial" panose="020B0604020202020204" pitchFamily="34" charset="0"/>
                <a:ea typeface="BIZ UDPゴシック" panose="020B0400000000000000" pitchFamily="50" charset="-128"/>
                <a:cs typeface="Arial" panose="020B0604020202020204" pitchFamily="34" charset="0"/>
              </a:rPr>
              <a:t>テーク</a:t>
            </a:r>
          </a:p>
        </p:txBody>
      </p:sp>
      <p:sp>
        <p:nvSpPr>
          <p:cNvPr id="21" name="テキスト ボックス 20">
            <a:extLst>
              <a:ext uri="{FF2B5EF4-FFF2-40B4-BE49-F238E27FC236}">
                <a16:creationId xmlns:a16="http://schemas.microsoft.com/office/drawing/2014/main" id="{FF3BBC8F-0EFD-6A7A-275F-EF5DF8E63D46}"/>
              </a:ext>
            </a:extLst>
          </p:cNvPr>
          <p:cNvSpPr txBox="1"/>
          <p:nvPr/>
        </p:nvSpPr>
        <p:spPr>
          <a:xfrm>
            <a:off x="2306959" y="3674729"/>
            <a:ext cx="1058303" cy="400110"/>
          </a:xfrm>
          <a:prstGeom prst="rect">
            <a:avLst/>
          </a:prstGeom>
          <a:noFill/>
        </p:spPr>
        <p:txBody>
          <a:bodyPr wrap="none" rtlCol="0">
            <a:spAutoFit/>
          </a:bodyPr>
          <a:lstStyle/>
          <a:p>
            <a:r>
              <a:rPr kumimoji="1" lang="en-US" altLang="ja-JP" sz="2000">
                <a:latin typeface="Arial" panose="020B0604020202020204" pitchFamily="34" charset="0"/>
                <a:ea typeface="BIZ UDPゴシック" panose="020B0400000000000000" pitchFamily="50" charset="-128"/>
                <a:cs typeface="Arial" panose="020B0604020202020204" pitchFamily="34" charset="0"/>
              </a:rPr>
              <a:t>0.7 </a:t>
            </a:r>
            <a:r>
              <a:rPr kumimoji="1" lang="en-US" altLang="ja-JP" sz="2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a:t>
            </a:r>
            <a:r>
              <a:rPr kumimoji="1" lang="en-US" altLang="ja-JP" sz="20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1</a:t>
            </a:r>
            <a:endParaRPr kumimoji="1" lang="ja-JP" altLang="en-US" sz="2000" baseline="-25000">
              <a:latin typeface="Arial" panose="020B0604020202020204" pitchFamily="34" charset="0"/>
              <a:ea typeface="BIZ UDPゴシック" panose="020B0400000000000000" pitchFamily="50"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7E4EA7CB-1B99-E58A-4381-34B114271701}"/>
              </a:ext>
            </a:extLst>
          </p:cNvPr>
          <p:cNvSpPr txBox="1"/>
          <p:nvPr/>
        </p:nvSpPr>
        <p:spPr>
          <a:xfrm>
            <a:off x="4683223" y="2018545"/>
            <a:ext cx="1058303" cy="400110"/>
          </a:xfrm>
          <a:prstGeom prst="rect">
            <a:avLst/>
          </a:prstGeom>
          <a:noFill/>
        </p:spPr>
        <p:txBody>
          <a:bodyPr wrap="none" rtlCol="0">
            <a:spAutoFit/>
          </a:bodyPr>
          <a:lstStyle/>
          <a:p>
            <a:r>
              <a:rPr kumimoji="1" lang="en-US" altLang="ja-JP" sz="2000">
                <a:solidFill>
                  <a:srgbClr val="FF0000"/>
                </a:solidFill>
                <a:latin typeface="Arial" panose="020B0604020202020204" pitchFamily="34" charset="0"/>
                <a:ea typeface="BIZ UDPゴシック" panose="020B0400000000000000" pitchFamily="50" charset="-128"/>
                <a:cs typeface="Arial" panose="020B0604020202020204" pitchFamily="34" charset="0"/>
              </a:rPr>
              <a:t>0.3</a:t>
            </a:r>
            <a:r>
              <a:rPr kumimoji="1" lang="en-US" altLang="ja-JP" sz="2000">
                <a:latin typeface="Arial" panose="020B0604020202020204" pitchFamily="34" charset="0"/>
                <a:ea typeface="BIZ UDPゴシック" panose="020B0400000000000000" pitchFamily="50" charset="-128"/>
                <a:cs typeface="Arial" panose="020B0604020202020204" pitchFamily="34" charset="0"/>
              </a:rPr>
              <a:t> </a:t>
            </a:r>
            <a:r>
              <a:rPr kumimoji="1" lang="en-US" altLang="ja-JP" sz="2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a:t>
            </a:r>
            <a:r>
              <a:rPr kumimoji="1" lang="en-US" altLang="ja-JP" sz="20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1</a:t>
            </a:r>
            <a:endParaRPr kumimoji="1" lang="ja-JP" altLang="en-US" sz="2000" baseline="-25000">
              <a:latin typeface="Arial" panose="020B0604020202020204" pitchFamily="34" charset="0"/>
              <a:ea typeface="BIZ UDPゴシック" panose="020B0400000000000000"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7C7ED26D-EB87-33DB-CDA6-15B3019D3FF1}"/>
              </a:ext>
            </a:extLst>
          </p:cNvPr>
          <p:cNvSpPr txBox="1"/>
          <p:nvPr/>
        </p:nvSpPr>
        <p:spPr>
          <a:xfrm>
            <a:off x="6843281" y="2958853"/>
            <a:ext cx="420308" cy="400110"/>
          </a:xfrm>
          <a:prstGeom prst="rect">
            <a:avLst/>
          </a:prstGeom>
          <a:noFill/>
        </p:spPr>
        <p:txBody>
          <a:bodyPr wrap="none" rtlCol="0">
            <a:spAutoFit/>
          </a:bodyPr>
          <a:lstStyle/>
          <a:p>
            <a:r>
              <a:rPr kumimoji="1" lang="en-US" altLang="ja-JP" sz="2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a:t>
            </a:r>
            <a:r>
              <a:rPr kumimoji="1" lang="en-US" altLang="ja-JP" sz="20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2</a:t>
            </a:r>
            <a:endParaRPr kumimoji="1" lang="ja-JP" altLang="en-US" sz="2000" baseline="-25000">
              <a:latin typeface="Arial" panose="020B0604020202020204" pitchFamily="34" charset="0"/>
              <a:ea typeface="BIZ UDPゴシック" panose="020B0400000000000000"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89721DCE-B7B9-C94D-10E4-42B822C11B12}"/>
              </a:ext>
            </a:extLst>
          </p:cNvPr>
          <p:cNvSpPr txBox="1"/>
          <p:nvPr/>
        </p:nvSpPr>
        <p:spPr>
          <a:xfrm>
            <a:off x="6865280" y="4567480"/>
            <a:ext cx="1058303" cy="400110"/>
          </a:xfrm>
          <a:prstGeom prst="rect">
            <a:avLst/>
          </a:prstGeom>
          <a:noFill/>
        </p:spPr>
        <p:txBody>
          <a:bodyPr wrap="none" rtlCol="0">
            <a:spAutoFit/>
          </a:bodyPr>
          <a:lstStyle/>
          <a:p>
            <a:r>
              <a:rPr kumimoji="1" lang="en-US" altLang="ja-JP" sz="2000">
                <a:latin typeface="Arial" panose="020B0604020202020204" pitchFamily="34" charset="0"/>
                <a:ea typeface="BIZ UDPゴシック" panose="020B0400000000000000" pitchFamily="50" charset="-128"/>
                <a:cs typeface="Arial" panose="020B0604020202020204" pitchFamily="34" charset="0"/>
              </a:rPr>
              <a:t>0.2 </a:t>
            </a:r>
            <a:r>
              <a:rPr kumimoji="1" lang="en-US" altLang="ja-JP" sz="2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a:t>
            </a:r>
            <a:r>
              <a:rPr kumimoji="1" lang="en-US" altLang="ja-JP" sz="20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3</a:t>
            </a:r>
            <a:endParaRPr kumimoji="1" lang="ja-JP" altLang="en-US" sz="2000" baseline="-25000">
              <a:latin typeface="Arial" panose="020B0604020202020204" pitchFamily="34" charset="0"/>
              <a:ea typeface="BIZ UDPゴシック" panose="020B0400000000000000"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C232C6D5-65C0-5C29-35EB-4C6C4F814597}"/>
              </a:ext>
            </a:extLst>
          </p:cNvPr>
          <p:cNvSpPr txBox="1"/>
          <p:nvPr/>
        </p:nvSpPr>
        <p:spPr>
          <a:xfrm>
            <a:off x="4669520" y="3570783"/>
            <a:ext cx="1058303" cy="400110"/>
          </a:xfrm>
          <a:prstGeom prst="rect">
            <a:avLst/>
          </a:prstGeom>
          <a:noFill/>
        </p:spPr>
        <p:txBody>
          <a:bodyPr wrap="none" rtlCol="0">
            <a:spAutoFit/>
          </a:bodyPr>
          <a:lstStyle/>
          <a:p>
            <a:r>
              <a:rPr kumimoji="1" lang="en-US" altLang="ja-JP" sz="2000">
                <a:latin typeface="Arial" panose="020B0604020202020204" pitchFamily="34" charset="0"/>
                <a:ea typeface="BIZ UDPゴシック" panose="020B0400000000000000" pitchFamily="50" charset="-128"/>
                <a:cs typeface="Arial" panose="020B0604020202020204" pitchFamily="34" charset="0"/>
              </a:rPr>
              <a:t>0.8 </a:t>
            </a:r>
            <a:r>
              <a:rPr kumimoji="1" lang="en-US" altLang="ja-JP" sz="2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a:t>
            </a:r>
            <a:r>
              <a:rPr kumimoji="1" lang="en-US" altLang="ja-JP" sz="20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3</a:t>
            </a:r>
            <a:endParaRPr kumimoji="1" lang="ja-JP" altLang="en-US" sz="2000" baseline="-25000">
              <a:latin typeface="Arial" panose="020B0604020202020204" pitchFamily="34" charset="0"/>
              <a:ea typeface="BIZ UDPゴシック" panose="020B0400000000000000" pitchFamily="50" charset="-128"/>
              <a:cs typeface="Arial" panose="020B0604020202020204" pitchFamily="34" charset="0"/>
            </a:endParaRPr>
          </a:p>
        </p:txBody>
      </p:sp>
      <p:sp>
        <p:nvSpPr>
          <p:cNvPr id="26" name="テキスト ボックス 25">
            <a:extLst>
              <a:ext uri="{FF2B5EF4-FFF2-40B4-BE49-F238E27FC236}">
                <a16:creationId xmlns:a16="http://schemas.microsoft.com/office/drawing/2014/main" id="{B0CE1266-17E5-46E2-D939-C7C1593C9432}"/>
              </a:ext>
            </a:extLst>
          </p:cNvPr>
          <p:cNvSpPr txBox="1"/>
          <p:nvPr/>
        </p:nvSpPr>
        <p:spPr>
          <a:xfrm>
            <a:off x="722783" y="1268760"/>
            <a:ext cx="1578317" cy="369332"/>
          </a:xfrm>
          <a:prstGeom prst="rect">
            <a:avLst/>
          </a:prstGeom>
          <a:noFill/>
        </p:spPr>
        <p:txBody>
          <a:bodyPr wrap="none" rtlCol="0">
            <a:spAutoFit/>
          </a:bodyPr>
          <a:lstStyle/>
          <a:p>
            <a:r>
              <a:rPr kumimoji="1" lang="en-US" altLang="ja-JP">
                <a:latin typeface="Arial" panose="020B0604020202020204" pitchFamily="34" charset="0"/>
                <a:ea typeface="BIZ UDPゴシック" panose="020B0400000000000000" pitchFamily="50" charset="-128"/>
                <a:cs typeface="Arial" panose="020B0604020202020204" pitchFamily="34" charset="0"/>
              </a:rPr>
              <a:t>ICRP Publ.56</a:t>
            </a:r>
            <a:endParaRPr kumimoji="1" lang="ja-JP" altLang="en-US">
              <a:latin typeface="Arial" panose="020B0604020202020204" pitchFamily="34" charset="0"/>
              <a:ea typeface="BIZ UDPゴシック" panose="020B0400000000000000" pitchFamily="50"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059B7F4F-FD88-9D66-F9B7-986EA6E94130}"/>
              </a:ext>
            </a:extLst>
          </p:cNvPr>
          <p:cNvSpPr txBox="1"/>
          <p:nvPr/>
        </p:nvSpPr>
        <p:spPr>
          <a:xfrm>
            <a:off x="7707559" y="2780928"/>
            <a:ext cx="1484189" cy="1107996"/>
          </a:xfrm>
          <a:prstGeom prst="rect">
            <a:avLst/>
          </a:prstGeom>
          <a:noFill/>
        </p:spPr>
        <p:txBody>
          <a:bodyPr wrap="none" rtlCol="0">
            <a:spAutoFit/>
          </a:bodyPr>
          <a:lstStyle/>
          <a:p>
            <a:r>
              <a:rPr kumimoji="1" lang="en-US" altLang="ja-JP">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a:t>
            </a:r>
            <a:r>
              <a:rPr kumimoji="1" lang="en-US" altLang="ja-JP" baseline="-25000" err="1">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i</a:t>
            </a:r>
            <a:r>
              <a:rPr kumimoji="1" lang="en-US" altLang="ja-JP">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=0.693/</a:t>
            </a:r>
            <a:r>
              <a:rPr kumimoji="1" lang="en-US" altLang="ja-JP" err="1">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T</a:t>
            </a:r>
            <a:r>
              <a:rPr lang="en-US" altLang="ja-JP" baseline="-25000" err="1">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i</a:t>
            </a:r>
            <a:endParaRPr lang="en-US" altLang="ja-JP">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endParaRPr>
          </a:p>
          <a:p>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T</a:t>
            </a:r>
            <a:r>
              <a:rPr lang="en-US" altLang="ja-JP" sz="16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1</a:t>
            </a:r>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=0.25 (day)</a:t>
            </a:r>
          </a:p>
          <a:p>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T</a:t>
            </a:r>
            <a:r>
              <a:rPr lang="en-US" altLang="ja-JP" sz="16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2</a:t>
            </a:r>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=80 (day)</a:t>
            </a:r>
          </a:p>
          <a:p>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 T</a:t>
            </a:r>
            <a:r>
              <a:rPr lang="en-US" altLang="ja-JP" sz="1600" baseline="-250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3</a:t>
            </a:r>
            <a:r>
              <a:rPr lang="en-US" altLang="ja-JP" sz="1600">
                <a:latin typeface="Arial" panose="020B0604020202020204" pitchFamily="34" charset="0"/>
                <a:ea typeface="BIZ UDPゴシック" panose="020B0400000000000000" pitchFamily="50" charset="-128"/>
                <a:cs typeface="Arial" panose="020B0604020202020204" pitchFamily="34" charset="0"/>
                <a:sym typeface="Symbol" panose="05050102010706020507" pitchFamily="18" charset="2"/>
              </a:rPr>
              <a:t>=12 (day)</a:t>
            </a:r>
          </a:p>
        </p:txBody>
      </p:sp>
      <p:sp>
        <p:nvSpPr>
          <p:cNvPr id="28" name="テキスト ボックス 27">
            <a:extLst>
              <a:ext uri="{FF2B5EF4-FFF2-40B4-BE49-F238E27FC236}">
                <a16:creationId xmlns:a16="http://schemas.microsoft.com/office/drawing/2014/main" id="{7A7AA496-93E2-C51B-6AEB-9D3C178576DC}"/>
              </a:ext>
            </a:extLst>
          </p:cNvPr>
          <p:cNvSpPr txBox="1"/>
          <p:nvPr/>
        </p:nvSpPr>
        <p:spPr>
          <a:xfrm>
            <a:off x="704528" y="5879013"/>
            <a:ext cx="8640959" cy="754053"/>
          </a:xfrm>
          <a:prstGeom prst="rect">
            <a:avLst/>
          </a:prstGeom>
          <a:noFill/>
        </p:spPr>
        <p:txBody>
          <a:bodyPr wrap="square" rtlCol="0">
            <a:spAutoFit/>
          </a:bodyPr>
          <a:lstStyle/>
          <a:p>
            <a:pPr marL="342900" indent="-342900">
              <a:spcAft>
                <a:spcPts val="600"/>
              </a:spcAft>
              <a:buFont typeface="Wingdings" panose="05000000000000000000" pitchFamily="2" charset="2"/>
              <a:buChar char="l"/>
            </a:pPr>
            <a:r>
              <a:rPr lang="ja-JP" altLang="en-US" sz="1900">
                <a:latin typeface="Arial" panose="020B0604020202020204" pitchFamily="34" charset="0"/>
                <a:ea typeface="BIZ UDPゴシック" panose="020B0400000000000000" pitchFamily="50" charset="-128"/>
                <a:cs typeface="Arial" panose="020B0604020202020204" pitchFamily="34" charset="0"/>
              </a:rPr>
              <a:t>血中のヨウ素から甲状腺へのアップテークは，</a:t>
            </a:r>
            <a:r>
              <a:rPr lang="en-US" altLang="ja-JP" sz="1900">
                <a:latin typeface="Arial" panose="020B0604020202020204" pitchFamily="34" charset="0"/>
                <a:ea typeface="BIZ UDPゴシック" panose="020B0400000000000000" pitchFamily="50" charset="-128"/>
                <a:cs typeface="Arial" panose="020B0604020202020204" pitchFamily="34" charset="0"/>
              </a:rPr>
              <a:t>ICRP</a:t>
            </a:r>
            <a:r>
              <a:rPr lang="ja-JP" altLang="en-US" sz="1900">
                <a:latin typeface="Arial" panose="020B0604020202020204" pitchFamily="34" charset="0"/>
                <a:ea typeface="BIZ UDPゴシック" panose="020B0400000000000000" pitchFamily="50" charset="-128"/>
                <a:cs typeface="Arial" panose="020B0604020202020204" pitchFamily="34" charset="0"/>
              </a:rPr>
              <a:t>モデルでは</a:t>
            </a:r>
            <a:r>
              <a:rPr lang="en-US" altLang="ja-JP" sz="1900">
                <a:solidFill>
                  <a:srgbClr val="FF0000"/>
                </a:solidFill>
                <a:latin typeface="Arial" panose="020B0604020202020204" pitchFamily="34" charset="0"/>
                <a:ea typeface="BIZ UDPゴシック" panose="020B0400000000000000" pitchFamily="50" charset="-128"/>
                <a:cs typeface="Arial" panose="020B0604020202020204" pitchFamily="34" charset="0"/>
              </a:rPr>
              <a:t>30%</a:t>
            </a:r>
            <a:r>
              <a:rPr lang="ja-JP" altLang="en-US" sz="1900">
                <a:latin typeface="Arial" panose="020B0604020202020204" pitchFamily="34" charset="0"/>
                <a:ea typeface="BIZ UDPゴシック" panose="020B0400000000000000" pitchFamily="50" charset="-128"/>
                <a:cs typeface="Arial" panose="020B0604020202020204" pitchFamily="34" charset="0"/>
              </a:rPr>
              <a:t>に設定</a:t>
            </a:r>
            <a:endParaRPr lang="en-US" altLang="ja-JP" sz="1900">
              <a:latin typeface="Arial" panose="020B0604020202020204" pitchFamily="34" charset="0"/>
              <a:ea typeface="BIZ UDPゴシック" panose="020B0400000000000000" pitchFamily="50" charset="-128"/>
              <a:cs typeface="Arial" panose="020B0604020202020204" pitchFamily="34" charset="0"/>
            </a:endParaRPr>
          </a:p>
          <a:p>
            <a:pPr marL="342900" indent="-342900">
              <a:spcAft>
                <a:spcPts val="600"/>
              </a:spcAft>
              <a:buFont typeface="Wingdings" panose="05000000000000000000" pitchFamily="2" charset="2"/>
              <a:buChar char="l"/>
            </a:pPr>
            <a:r>
              <a:rPr lang="ja-JP" altLang="en-US" sz="1900">
                <a:latin typeface="Arial" panose="020B0604020202020204" pitchFamily="34" charset="0"/>
                <a:ea typeface="BIZ UDPゴシック" panose="020B0400000000000000" pitchFamily="50" charset="-128"/>
                <a:cs typeface="Arial" panose="020B0604020202020204" pitchFamily="34" charset="0"/>
              </a:rPr>
              <a:t>ただし，日本人被検者の調査では平均的に</a:t>
            </a:r>
            <a:r>
              <a:rPr lang="en-US" altLang="ja-JP" sz="1900">
                <a:latin typeface="Arial" panose="020B0604020202020204" pitchFamily="34" charset="0"/>
                <a:ea typeface="BIZ UDPゴシック" panose="020B0400000000000000" pitchFamily="50" charset="-128"/>
                <a:cs typeface="Arial" panose="020B0604020202020204" pitchFamily="34" charset="0"/>
              </a:rPr>
              <a:t>15-20%</a:t>
            </a:r>
            <a:r>
              <a:rPr lang="ja-JP" altLang="en-US" sz="1900">
                <a:latin typeface="Arial" panose="020B0604020202020204" pitchFamily="34" charset="0"/>
                <a:ea typeface="BIZ UDPゴシック" panose="020B0400000000000000" pitchFamily="50" charset="-128"/>
                <a:cs typeface="Arial" panose="020B0604020202020204" pitchFamily="34" charset="0"/>
              </a:rPr>
              <a:t>の範囲</a:t>
            </a:r>
            <a:endParaRPr kumimoji="1" lang="ja-JP" altLang="en-US" sz="1900">
              <a:latin typeface="Arial" panose="020B0604020202020204" pitchFamily="34" charset="0"/>
              <a:ea typeface="BIZ UDPゴシック" panose="020B0400000000000000" pitchFamily="50" charset="-128"/>
              <a:cs typeface="Arial" panose="020B0604020202020204" pitchFamily="34" charset="0"/>
            </a:endParaRPr>
          </a:p>
        </p:txBody>
      </p:sp>
    </p:spTree>
    <p:extLst>
      <p:ext uri="{BB962C8B-B14F-4D97-AF65-F5344CB8AC3E}">
        <p14:creationId xmlns:p14="http://schemas.microsoft.com/office/powerpoint/2010/main" val="2725629522"/>
      </p:ext>
    </p:extLst>
  </p:cSld>
  <p:clrMapOvr>
    <a:masterClrMapping/>
  </p:clrMapOvr>
  <mc:AlternateContent xmlns:mc="http://schemas.openxmlformats.org/markup-compatibility/2006" xmlns:p14="http://schemas.microsoft.com/office/powerpoint/2010/main">
    <mc:Choice Requires="p14">
      <p:transition spd="slow" p14:dur="800" advClick="0" advTm="550">
        <p:circle/>
      </p:transition>
    </mc:Choice>
    <mc:Fallback xmlns="">
      <p:transition spd="slow" advClick="0" advTm="550">
        <p:circl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5d13358-ba13-47f5-b1e3-fdcd6b69d120">
      <UserInfo>
        <DisplayName/>
        <AccountId xsi:nil="true"/>
        <AccountType/>
      </UserInfo>
    </SharedWithUsers>
    <lcf76f155ced4ddcb4097134ff3c332f xmlns="9be4de2b-ed32-4cfd-86cc-3daf7de81874">
      <Terms xmlns="http://schemas.microsoft.com/office/infopath/2007/PartnerControls"/>
    </lcf76f155ced4ddcb4097134ff3c332f>
    <TaxCatchAll xmlns="b5d13358-ba13-47f5-b1e3-fdcd6b69d1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9BEA92-8D8A-4243-A6CF-EEF23E890B42}">
  <ds:schemaRefs>
    <ds:schemaRef ds:uri="http://schemas.microsoft.com/office/2006/metadata/properties"/>
    <ds:schemaRef ds:uri="http://schemas.microsoft.com/office/infopath/2007/PartnerControls"/>
    <ds:schemaRef ds:uri="b5d13358-ba13-47f5-b1e3-fdcd6b69d120"/>
    <ds:schemaRef ds:uri="9be4de2b-ed32-4cfd-86cc-3daf7de81874"/>
  </ds:schemaRefs>
</ds:datastoreItem>
</file>

<file path=customXml/itemProps2.xml><?xml version="1.0" encoding="utf-8"?>
<ds:datastoreItem xmlns:ds="http://schemas.openxmlformats.org/officeDocument/2006/customXml" ds:itemID="{AB94DD95-3561-4B88-B764-C4DCF90B0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2988E2-241D-4975-8B49-031DFD6AF0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8791</Words>
  <Application>Microsoft Office PowerPoint</Application>
  <PresentationFormat>A4 210 x 297 mm</PresentationFormat>
  <Paragraphs>798</Paragraphs>
  <Slides>31</Slides>
  <Notes>31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31</vt:i4>
      </vt:variant>
    </vt:vector>
  </HeadingPairs>
  <TitlesOfParts>
    <vt:vector size="43" baseType="lpstr">
      <vt:lpstr>AdvTT7c3c51d9</vt:lpstr>
      <vt:lpstr>AdvTT7c3c51d9+20</vt:lpstr>
      <vt:lpstr>BIZ UDPゴシック</vt:lpstr>
      <vt:lpstr>Meiryo UI</vt:lpstr>
      <vt:lpstr>ヒラギノ角ゴ Pro W3</vt:lpstr>
      <vt:lpstr>游ゴシック</vt:lpstr>
      <vt:lpstr>Arial</vt:lpstr>
      <vt:lpstr>Calibri</vt:lpstr>
      <vt:lpstr>Calibri Light</vt:lpstr>
      <vt:lpstr>Century</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cp:revision>
  <dcterms:created xsi:type="dcterms:W3CDTF">2023-08-23T06:12:06Z</dcterms:created>
  <dcterms:modified xsi:type="dcterms:W3CDTF">2026-03-30T05:57:55Z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191500.000000000</vt:lpwstr>
  </property>
  <property fmtid="{D5CDD505-2E9C-101B-9397-08002B2CF9AE}" pid="3" name="ContentTypeId">
    <vt:lpwstr>0x0101009CDE00FD03F958428DD3CBF4A39D1F89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